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9"/>
  </p:notesMasterIdLst>
  <p:sldIdLst>
    <p:sldId id="264" r:id="rId2"/>
    <p:sldId id="265" r:id="rId3"/>
    <p:sldId id="270" r:id="rId4"/>
    <p:sldId id="271" r:id="rId5"/>
    <p:sldId id="266" r:id="rId6"/>
    <p:sldId id="267" r:id="rId7"/>
    <p:sldId id="269" r:id="rId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47" autoAdjust="0"/>
  </p:normalViewPr>
  <p:slideViewPr>
    <p:cSldViewPr>
      <p:cViewPr>
        <p:scale>
          <a:sx n="90" d="100"/>
          <a:sy n="90" d="100"/>
        </p:scale>
        <p:origin x="-5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2058" y="-10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5C127F3-3DD0-4A33-9F9C-31934C0C87E0}" type="datetimeFigureOut">
              <a:rPr lang="en-US" smtClean="0"/>
              <a:pPr/>
              <a:t>2/6/2012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C4BF0D98-F35C-4596-AF93-11E38349C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Copy or Move A Series</a:t>
            </a:r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80E1BD-11AE-4268-A81E-F25612E12793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F9993C-4580-48C5-A195-F96DEEFA1E6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3E492BF3-7055-4F55-BF05-1DD6F23B2A3F}" type="slidenum">
              <a:rPr lang="en-US" smtClean="0"/>
              <a:pPr defTabSz="920197">
                <a:defRPr/>
              </a:pPr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20197">
              <a:defRPr/>
            </a:pPr>
            <a:fld id="{4FBF2A8E-7B90-4D25-85F0-122D7E13C03A}" type="slidenum">
              <a:rPr lang="en-US" smtClean="0"/>
              <a:pPr defTabSz="920197">
                <a:defRPr/>
              </a:pPr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451155-C1B3-47D7-A66B-4BBC717527A2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469682" indent="-469682">
              <a:buFont typeface="+mj-lt"/>
              <a:buAutoNum type="arabicPeriod" startAt="4"/>
            </a:pPr>
            <a:r>
              <a:rPr lang="en-US" dirty="0" smtClean="0"/>
              <a:t>Select the destination scenario from the Scenarios List</a:t>
            </a:r>
          </a:p>
          <a:p>
            <a:pPr marL="469682" indent="-469682">
              <a:buFont typeface="+mj-lt"/>
              <a:buAutoNum type="arabicPeriod" startAt="4"/>
            </a:pPr>
            <a:r>
              <a:rPr lang="en-US" dirty="0" smtClean="0"/>
              <a:t>Enter a description for the New Series in the destination scenario; if you selected the series from the Single Series Viewer the name will already be in the description field, you can modify the name</a:t>
            </a:r>
          </a:p>
          <a:p>
            <a:pPr marL="469682" indent="-469682">
              <a:buFont typeface="+mj-lt"/>
              <a:buAutoNum type="arabicPeriod" startAt="4"/>
            </a:pPr>
            <a:r>
              <a:rPr lang="en-US" dirty="0" smtClean="0"/>
              <a:t>Select the Copy radio button at the bottom of the window to copy the series into the target scenario, or the</a:t>
            </a:r>
            <a:r>
              <a:rPr lang="en-US" baseline="0" dirty="0" smtClean="0"/>
              <a:t> Move radio button to move the series. </a:t>
            </a:r>
            <a:endParaRPr lang="en-US" dirty="0" smtClean="0"/>
          </a:p>
          <a:p>
            <a:pPr marL="469682" indent="-469682">
              <a:buFont typeface="+mj-lt"/>
              <a:buAutoNum type="arabicPeriod" startAt="4"/>
            </a:pPr>
            <a:r>
              <a:rPr lang="en-US" dirty="0" smtClean="0"/>
              <a:t>Select the </a:t>
            </a:r>
            <a:r>
              <a:rPr lang="en-US" b="1" i="1" dirty="0" smtClean="0"/>
              <a:t>Replace existing series</a:t>
            </a:r>
            <a:r>
              <a:rPr lang="en-US" dirty="0" smtClean="0"/>
              <a:t> check box.</a:t>
            </a:r>
          </a:p>
          <a:p>
            <a:pPr marL="234841" lvl="2">
              <a:spcBef>
                <a:spcPct val="20000"/>
              </a:spcBef>
              <a:defRPr/>
            </a:pPr>
            <a:r>
              <a:rPr lang="en-US" b="1" i="1" dirty="0" smtClean="0"/>
              <a:t>Note: </a:t>
            </a:r>
            <a:r>
              <a:rPr lang="en-US" dirty="0" smtClean="0"/>
              <a:t>Selecting this option will overwrite any series in the destination scenario with the same Description.</a:t>
            </a:r>
          </a:p>
          <a:p>
            <a:pPr marL="234841" lvl="2" indent="-234841">
              <a:spcBef>
                <a:spcPct val="20000"/>
              </a:spcBef>
              <a:buFont typeface="+mj-lt"/>
              <a:buAutoNum type="arabicPeriod" startAt="8"/>
              <a:defRPr/>
            </a:pPr>
            <a:r>
              <a:rPr lang="en-US" dirty="0" smtClean="0"/>
              <a:t>Select the </a:t>
            </a:r>
            <a:r>
              <a:rPr lang="en-US" b="1" i="1" dirty="0" smtClean="0"/>
              <a:t>Line Up Series </a:t>
            </a:r>
            <a:r>
              <a:rPr lang="en-US" dirty="0" smtClean="0"/>
              <a:t>by Date check box, which helps to organize series by date.</a:t>
            </a:r>
          </a:p>
          <a:p>
            <a:pPr marL="234841" lvl="2" indent="-234841">
              <a:spcBef>
                <a:spcPct val="20000"/>
              </a:spcBef>
              <a:buFont typeface="+mj-lt"/>
              <a:buAutoNum type="arabicPeriod" startAt="8"/>
              <a:defRPr/>
            </a:pPr>
            <a:r>
              <a:rPr lang="en-US" dirty="0" smtClean="0"/>
              <a:t>Click the </a:t>
            </a:r>
            <a:r>
              <a:rPr lang="en-US" b="1" i="1" dirty="0" smtClean="0"/>
              <a:t>Accept</a:t>
            </a:r>
            <a:r>
              <a:rPr lang="en-US" i="1" dirty="0" smtClean="0"/>
              <a:t> </a:t>
            </a:r>
            <a:r>
              <a:rPr lang="en-US" dirty="0" smtClean="0"/>
              <a:t>button.</a:t>
            </a:r>
            <a:endParaRPr lang="en-US" i="1" dirty="0" smtClean="0"/>
          </a:p>
          <a:p>
            <a:pPr marL="234841" lvl="1" indent="-234841">
              <a:spcBef>
                <a:spcPct val="20000"/>
              </a:spcBef>
              <a:defRPr/>
            </a:pPr>
            <a:endParaRPr lang="en-US" i="1" dirty="0" smtClean="0"/>
          </a:p>
          <a:p>
            <a:pPr marL="234841" lvl="1" indent="-234841">
              <a:spcBef>
                <a:spcPct val="20000"/>
              </a:spcBef>
              <a:defRPr/>
            </a:pPr>
            <a:r>
              <a:rPr lang="en-US" b="1" i="1" dirty="0" smtClean="0"/>
              <a:t>Note: </a:t>
            </a:r>
            <a:r>
              <a:rPr lang="en-US" dirty="0" smtClean="0"/>
              <a:t>Users cannot commit series added to a DTL  scenario unless the series also exists in the Living  Master.</a:t>
            </a:r>
          </a:p>
          <a:p>
            <a:pPr marL="469682" indent="-469682">
              <a:buFont typeface="+mj-lt"/>
              <a:buAutoNum type="arabicPeriod" startAt="4"/>
            </a:pPr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5061D2-736C-40E2-B3F2-1128C6DA51B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0E9B56-E8AE-4B72-BEFF-233789E016B7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58000" y="6638544"/>
            <a:ext cx="2286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DM-Find-Copy-Move-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image" Target="../media/image5.png"/><Relationship Id="rId5" Type="http://schemas.openxmlformats.org/officeDocument/2006/relationships/tags" Target="../tags/tag18.xml"/><Relationship Id="rId10" Type="http://schemas.openxmlformats.org/officeDocument/2006/relationships/image" Target="../media/image4.png"/><Relationship Id="rId4" Type="http://schemas.openxmlformats.org/officeDocument/2006/relationships/tags" Target="../tags/tag17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8.xml"/><Relationship Id="rId3" Type="http://schemas.openxmlformats.org/officeDocument/2006/relationships/tags" Target="../tags/tag23.xml"/><Relationship Id="rId7" Type="http://schemas.openxmlformats.org/officeDocument/2006/relationships/tags" Target="../tags/tag27.xml"/><Relationship Id="rId12" Type="http://schemas.openxmlformats.org/officeDocument/2006/relationships/image" Target="../media/image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11" Type="http://schemas.openxmlformats.org/officeDocument/2006/relationships/notesSlide" Target="../notesSlides/notesSlide5.xml"/><Relationship Id="rId5" Type="http://schemas.openxmlformats.org/officeDocument/2006/relationships/tags" Target="../tags/tag2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4.xml"/><Relationship Id="rId9" Type="http://schemas.openxmlformats.org/officeDocument/2006/relationships/tags" Target="../tags/tag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tags" Target="../tags/tag42.xml"/><Relationship Id="rId18" Type="http://schemas.openxmlformats.org/officeDocument/2006/relationships/notesSlide" Target="../notesSlides/notesSlide6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tags" Target="../tags/tag41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6" Type="http://schemas.openxmlformats.org/officeDocument/2006/relationships/tags" Target="../tags/tag45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tags" Target="../tags/tag40.xml"/><Relationship Id="rId5" Type="http://schemas.openxmlformats.org/officeDocument/2006/relationships/tags" Target="../tags/tag34.xml"/><Relationship Id="rId15" Type="http://schemas.openxmlformats.org/officeDocument/2006/relationships/tags" Target="../tags/tag44.xml"/><Relationship Id="rId10" Type="http://schemas.openxmlformats.org/officeDocument/2006/relationships/tags" Target="../tags/tag39.xml"/><Relationship Id="rId19" Type="http://schemas.openxmlformats.org/officeDocument/2006/relationships/image" Target="../media/image7.png"/><Relationship Id="rId4" Type="http://schemas.openxmlformats.org/officeDocument/2006/relationships/tags" Target="../tags/tag33.xml"/><Relationship Id="rId9" Type="http://schemas.openxmlformats.org/officeDocument/2006/relationships/tags" Target="../tags/tag38.xml"/><Relationship Id="rId14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Find, Copy or Move A Series</a:t>
            </a: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Find Series </a:t>
            </a:r>
            <a:r>
              <a:rPr lang="en-US" dirty="0" smtClean="0"/>
              <a:t>function in the Viewer helps users locate specific </a:t>
            </a:r>
            <a:r>
              <a:rPr lang="en-US" dirty="0" smtClean="0"/>
              <a:t>series</a:t>
            </a:r>
            <a:endParaRPr lang="en-US" dirty="0" smtClean="0"/>
          </a:p>
          <a:p>
            <a:r>
              <a:rPr lang="en-US" dirty="0" smtClean="0"/>
              <a:t>In the </a:t>
            </a:r>
            <a:r>
              <a:rPr lang="en-US" b="1" dirty="0" smtClean="0"/>
              <a:t>Find Series </a:t>
            </a:r>
            <a:r>
              <a:rPr lang="en-US" dirty="0" smtClean="0"/>
              <a:t>window, you may enter any portion of the description of the series you wish to </a:t>
            </a:r>
            <a:r>
              <a:rPr lang="en-US" dirty="0" smtClean="0"/>
              <a:t>find</a:t>
            </a:r>
            <a:endParaRPr lang="en-US" dirty="0" smtClean="0"/>
          </a:p>
          <a:p>
            <a:r>
              <a:rPr lang="en-US" dirty="0" smtClean="0"/>
              <a:t>Use the </a:t>
            </a:r>
            <a:r>
              <a:rPr lang="en-US" b="1" dirty="0" smtClean="0"/>
              <a:t>Copy/Move</a:t>
            </a:r>
            <a:r>
              <a:rPr lang="en-US" dirty="0" smtClean="0"/>
              <a:t> functionality to copy or move one or more series from one scenario to </a:t>
            </a:r>
            <a:r>
              <a:rPr lang="en-US" dirty="0" smtClean="0"/>
              <a:t>another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Copy/Move</a:t>
            </a:r>
            <a:r>
              <a:rPr lang="en-US" dirty="0" smtClean="0"/>
              <a:t> function is a way to manually add new items to an existing </a:t>
            </a:r>
            <a:r>
              <a:rPr lang="en-US" dirty="0" smtClean="0"/>
              <a:t>scenario</a:t>
            </a:r>
            <a:endParaRPr lang="en-US" dirty="0" smtClean="0"/>
          </a:p>
          <a:p>
            <a:r>
              <a:rPr lang="en-US" dirty="0" smtClean="0"/>
              <a:t>Before copying or moving series, ensure the following about both the source and destination </a:t>
            </a:r>
            <a:r>
              <a:rPr lang="en-US" dirty="0" smtClean="0"/>
              <a:t>scenarios</a:t>
            </a:r>
            <a:endParaRPr lang="en-US" dirty="0" smtClean="0"/>
          </a:p>
          <a:p>
            <a:pPr lvl="1"/>
            <a:r>
              <a:rPr lang="en-US" dirty="0" smtClean="0"/>
              <a:t>Scenarios have the same time buckets</a:t>
            </a:r>
          </a:p>
          <a:p>
            <a:pPr lvl="1"/>
            <a:r>
              <a:rPr lang="en-US" dirty="0" smtClean="0"/>
              <a:t>Neither scenario has a conversion factor applied</a:t>
            </a:r>
          </a:p>
          <a:p>
            <a:pPr lvl="1"/>
            <a:r>
              <a:rPr lang="en-US" dirty="0" smtClean="0"/>
              <a:t>Both scenarios are in the same mode (currency or units)</a:t>
            </a:r>
          </a:p>
          <a:p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Find Series &amp; Copy/Move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There are a number of ways to open the </a:t>
            </a:r>
            <a:r>
              <a:rPr lang="en-US" b="1" dirty="0" smtClean="0"/>
              <a:t>Find Series </a:t>
            </a:r>
            <a:r>
              <a:rPr lang="en-US" dirty="0" smtClean="0"/>
              <a:t>window:</a:t>
            </a:r>
          </a:p>
          <a:p>
            <a:pPr lvl="1"/>
            <a:r>
              <a:rPr lang="en-US" dirty="0" smtClean="0"/>
              <a:t>Click the </a:t>
            </a:r>
            <a:r>
              <a:rPr lang="en-US" b="1" dirty="0" smtClean="0"/>
              <a:t>Find</a:t>
            </a:r>
            <a:r>
              <a:rPr lang="en-US" dirty="0" smtClean="0"/>
              <a:t> button in the Edit section of the Home tab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>
              <a:buNone/>
            </a:pPr>
            <a:r>
              <a:rPr lang="en-US" dirty="0" smtClean="0"/>
              <a:t>-OR-</a:t>
            </a:r>
          </a:p>
          <a:p>
            <a:pPr lvl="1"/>
            <a:r>
              <a:rPr lang="en-US" dirty="0" smtClean="0"/>
              <a:t>Press </a:t>
            </a:r>
            <a:r>
              <a:rPr lang="en-US" b="1" dirty="0" smtClean="0"/>
              <a:t>Ctrl + F</a:t>
            </a:r>
          </a:p>
          <a:p>
            <a:pPr lvl="2">
              <a:buNone/>
            </a:pPr>
            <a:r>
              <a:rPr lang="en-US" dirty="0" smtClean="0"/>
              <a:t>-OR-</a:t>
            </a:r>
          </a:p>
          <a:p>
            <a:pPr lvl="1"/>
            <a:r>
              <a:rPr lang="en-US" b="1" dirty="0" smtClean="0"/>
              <a:t>Right Click </a:t>
            </a:r>
            <a:r>
              <a:rPr lang="en-US" dirty="0" smtClean="0"/>
              <a:t>in the </a:t>
            </a:r>
            <a:r>
              <a:rPr lang="en-US" b="1" dirty="0" smtClean="0"/>
              <a:t>Series View </a:t>
            </a:r>
            <a:r>
              <a:rPr lang="en-US" dirty="0" smtClean="0"/>
              <a:t>and select </a:t>
            </a:r>
            <a:r>
              <a:rPr lang="en-US" b="1" dirty="0" smtClean="0"/>
              <a:t>Find Series</a:t>
            </a:r>
          </a:p>
          <a:p>
            <a:r>
              <a:rPr lang="en-US" dirty="0" smtClean="0"/>
              <a:t>Note:  The Find Series feature works on the Single and Multi-series Views but not on Summary View.</a:t>
            </a:r>
          </a:p>
        </p:txBody>
      </p:sp>
      <p:sp>
        <p:nvSpPr>
          <p:cNvPr id="512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“Find Series”</a:t>
            </a:r>
          </a:p>
        </p:txBody>
      </p:sp>
      <p:grpSp>
        <p:nvGrpSpPr>
          <p:cNvPr id="2" name="Group 7"/>
          <p:cNvGrpSpPr/>
          <p:nvPr>
            <p:custDataLst>
              <p:tags r:id="rId4"/>
            </p:custDataLst>
          </p:nvPr>
        </p:nvGrpSpPr>
        <p:grpSpPr>
          <a:xfrm>
            <a:off x="602505" y="2343480"/>
            <a:ext cx="7924800" cy="1119188"/>
            <a:chOff x="609600" y="3962400"/>
            <a:chExt cx="7924800" cy="111918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123" name="Picture 7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609600" y="3962400"/>
              <a:ext cx="7924800" cy="11191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5126" name="Rounded Rectangl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620000" y="4343400"/>
              <a:ext cx="304800" cy="5334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Find Series window </a:t>
            </a:r>
            <a:r>
              <a:rPr lang="en-US" dirty="0" smtClean="0"/>
              <a:t>displays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the Find Series window, type in any portion of the description for the series you wish to find.</a:t>
            </a:r>
          </a:p>
          <a:p>
            <a:r>
              <a:rPr lang="en-US" dirty="0" smtClean="0"/>
              <a:t>The Record count to the right of the field indicates how many records match the criteria you have </a:t>
            </a:r>
            <a:r>
              <a:rPr lang="en-US" dirty="0" smtClean="0"/>
              <a:t>entered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Next and Previous to move to series that meet the </a:t>
            </a:r>
            <a:r>
              <a:rPr lang="en-US" dirty="0" smtClean="0"/>
              <a:t>criteria</a:t>
            </a:r>
            <a:endParaRPr lang="en-US" dirty="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Using “Find Series”</a:t>
            </a:r>
          </a:p>
        </p:txBody>
      </p:sp>
      <p:pic>
        <p:nvPicPr>
          <p:cNvPr id="6150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4400" y="1371600"/>
            <a:ext cx="5486400" cy="914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Group 9"/>
          <p:cNvGrpSpPr/>
          <p:nvPr>
            <p:custDataLst>
              <p:tags r:id="rId5"/>
            </p:custDataLst>
          </p:nvPr>
        </p:nvGrpSpPr>
        <p:grpSpPr>
          <a:xfrm>
            <a:off x="3928732" y="3996068"/>
            <a:ext cx="4953000" cy="1371600"/>
            <a:chOff x="2590800" y="4343400"/>
            <a:chExt cx="4427538" cy="1066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151" name="Picture 8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590800" y="4343400"/>
              <a:ext cx="4427538" cy="10668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6152" name="Rounded Rectangle 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5181600" y="4953000"/>
              <a:ext cx="457200" cy="304800"/>
            </a:xfrm>
            <a:prstGeom prst="roundRect">
              <a:avLst>
                <a:gd name="adj" fmla="val 50000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en-US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79048" y="3657600"/>
            <a:ext cx="8759387" cy="2362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ontent Placeholder 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571500" lvl="1" indent="-457200">
              <a:spcBef>
                <a:spcPts val="1200"/>
              </a:spcBef>
              <a:buFont typeface="Arial" charset="0"/>
              <a:buAutoNum type="arabicParenR"/>
            </a:pPr>
            <a:r>
              <a:rPr lang="en-US" dirty="0" smtClean="0"/>
              <a:t>Select the series to copy or move in the Series Viewer</a:t>
            </a:r>
          </a:p>
          <a:p>
            <a:pPr marL="571500" lvl="1" indent="-457200">
              <a:spcBef>
                <a:spcPts val="1200"/>
              </a:spcBef>
              <a:buFont typeface="Arial" charset="0"/>
              <a:buAutoNum type="arabicParenR"/>
            </a:pPr>
            <a:r>
              <a:rPr lang="en-US" dirty="0" smtClean="0"/>
              <a:t>In the ribbon, click the </a:t>
            </a:r>
            <a:r>
              <a:rPr lang="en-US" b="1" i="1" dirty="0" smtClean="0"/>
              <a:t>Series</a:t>
            </a:r>
            <a:r>
              <a:rPr lang="en-US" dirty="0" smtClean="0"/>
              <a:t> button in the </a:t>
            </a:r>
            <a:r>
              <a:rPr lang="en-US" b="1" i="1" dirty="0" smtClean="0"/>
              <a:t>Edit</a:t>
            </a:r>
            <a:r>
              <a:rPr lang="en-US" dirty="0" smtClean="0"/>
              <a:t> section of the </a:t>
            </a:r>
            <a:r>
              <a:rPr lang="en-US" b="1" i="1" dirty="0" smtClean="0"/>
              <a:t>Home</a:t>
            </a:r>
            <a:r>
              <a:rPr lang="en-US" dirty="0" smtClean="0"/>
              <a:t> tab to open the </a:t>
            </a:r>
            <a:r>
              <a:rPr lang="en-US" b="1" dirty="0" smtClean="0"/>
              <a:t>drop-down menu</a:t>
            </a:r>
            <a:endParaRPr lang="en-US" dirty="0" smtClean="0"/>
          </a:p>
          <a:p>
            <a:pPr marL="571500" lvl="1" indent="-457200">
              <a:spcBef>
                <a:spcPts val="1200"/>
              </a:spcBef>
              <a:buFont typeface="Arial" charset="0"/>
              <a:buAutoNum type="arabicParenR"/>
            </a:pPr>
            <a:r>
              <a:rPr lang="en-US" dirty="0" smtClean="0"/>
              <a:t>Select</a:t>
            </a:r>
            <a:r>
              <a:rPr lang="en-US" b="1" i="1" dirty="0" smtClean="0"/>
              <a:t> Copy/Move</a:t>
            </a:r>
            <a:r>
              <a:rPr lang="en-US" b="1" dirty="0" smtClean="0"/>
              <a:t> </a:t>
            </a:r>
            <a:r>
              <a:rPr lang="en-US" dirty="0" smtClean="0"/>
              <a:t>from the </a:t>
            </a:r>
            <a:r>
              <a:rPr lang="en-US" i="1" dirty="0" smtClean="0"/>
              <a:t>Series</a:t>
            </a:r>
            <a:r>
              <a:rPr lang="en-US" dirty="0" smtClean="0"/>
              <a:t> menu</a:t>
            </a:r>
            <a:endParaRPr lang="en-US" dirty="0"/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Starting Copy/Move</a:t>
            </a:r>
            <a:endParaRPr lang="en-US" dirty="0"/>
          </a:p>
        </p:txBody>
      </p:sp>
      <p:sp>
        <p:nvSpPr>
          <p:cNvPr id="11270" name="Oval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500035" y="5105400"/>
            <a:ext cx="762000" cy="22860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>
            <p:custDataLst>
              <p:tags r:id="rId6"/>
            </p:custDataLst>
          </p:nvPr>
        </p:nvSpPr>
        <p:spPr>
          <a:xfrm>
            <a:off x="7338235" y="3048000"/>
            <a:ext cx="53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1" name="TextBox 10"/>
          <p:cNvSpPr txBox="1"/>
          <p:nvPr>
            <p:custDataLst>
              <p:tags r:id="rId7"/>
            </p:custDataLst>
          </p:nvPr>
        </p:nvSpPr>
        <p:spPr>
          <a:xfrm>
            <a:off x="8100235" y="50292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endParaRPr lang="en-US" b="1" dirty="0"/>
          </a:p>
        </p:txBody>
      </p:sp>
      <p:cxnSp>
        <p:nvCxnSpPr>
          <p:cNvPr id="13" name="Straight Arrow Connector 12"/>
          <p:cNvCxnSpPr>
            <a:stCxn id="10" idx="2"/>
          </p:cNvCxnSpPr>
          <p:nvPr>
            <p:custDataLst>
              <p:tags r:id="rId8"/>
            </p:custDataLst>
          </p:nvPr>
        </p:nvCxnSpPr>
        <p:spPr>
          <a:xfrm flipH="1">
            <a:off x="7033435" y="3417332"/>
            <a:ext cx="571500" cy="13832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11" idx="1"/>
            <a:endCxn id="11270" idx="6"/>
          </p:cNvCxnSpPr>
          <p:nvPr>
            <p:custDataLst>
              <p:tags r:id="rId9"/>
            </p:custDataLst>
          </p:nvPr>
        </p:nvCxnSpPr>
        <p:spPr>
          <a:xfrm rot="10800000" flipV="1">
            <a:off x="7262035" y="5213866"/>
            <a:ext cx="838200" cy="58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765557" y="689583"/>
            <a:ext cx="8229600" cy="5424523"/>
          </a:xfrm>
        </p:spPr>
        <p:txBody>
          <a:bodyPr/>
          <a:lstStyle/>
          <a:p>
            <a:pPr lvl="2"/>
            <a:endParaRPr lang="en-US" dirty="0" smtClean="0"/>
          </a:p>
          <a:p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smtClean="0"/>
              <a:t>Copy/Move</a:t>
            </a:r>
            <a:endParaRPr lang="en-US" dirty="0"/>
          </a:p>
        </p:txBody>
      </p:sp>
      <p:pic>
        <p:nvPicPr>
          <p:cNvPr id="12293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603757" y="940973"/>
            <a:ext cx="6629400" cy="521984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536957" y="132197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4</a:t>
            </a:r>
            <a:endParaRPr lang="en-US" b="1" dirty="0"/>
          </a:p>
        </p:txBody>
      </p:sp>
      <p:cxnSp>
        <p:nvCxnSpPr>
          <p:cNvPr id="12" name="Straight Arrow Connector 11"/>
          <p:cNvCxnSpPr>
            <a:stCxn id="8" idx="3"/>
          </p:cNvCxnSpPr>
          <p:nvPr>
            <p:custDataLst>
              <p:tags r:id="rId6"/>
            </p:custDataLst>
          </p:nvPr>
        </p:nvCxnSpPr>
        <p:spPr>
          <a:xfrm>
            <a:off x="765557" y="1506639"/>
            <a:ext cx="838200" cy="4393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>
            <p:custDataLst>
              <p:tags r:id="rId7"/>
            </p:custDataLst>
          </p:nvPr>
        </p:nvSpPr>
        <p:spPr>
          <a:xfrm>
            <a:off x="536957" y="4827173"/>
            <a:ext cx="1524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5</a:t>
            </a:r>
            <a:endParaRPr lang="en-US" b="1" dirty="0"/>
          </a:p>
        </p:txBody>
      </p:sp>
      <p:cxnSp>
        <p:nvCxnSpPr>
          <p:cNvPr id="14" name="Straight Arrow Connector 13"/>
          <p:cNvCxnSpPr/>
          <p:nvPr>
            <p:custDataLst>
              <p:tags r:id="rId8"/>
            </p:custDataLst>
          </p:nvPr>
        </p:nvCxnSpPr>
        <p:spPr>
          <a:xfrm>
            <a:off x="917957" y="5055773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>
            <p:custDataLst>
              <p:tags r:id="rId9"/>
            </p:custDataLst>
          </p:nvPr>
        </p:nvCxnSpPr>
        <p:spPr>
          <a:xfrm>
            <a:off x="917957" y="5436773"/>
            <a:ext cx="685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>
            <p:custDataLst>
              <p:tags r:id="rId10"/>
            </p:custDataLst>
          </p:nvPr>
        </p:nvSpPr>
        <p:spPr>
          <a:xfrm>
            <a:off x="460757" y="5208173"/>
            <a:ext cx="3048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6</a:t>
            </a:r>
            <a:endParaRPr lang="en-US" b="1" dirty="0"/>
          </a:p>
        </p:txBody>
      </p:sp>
      <p:sp>
        <p:nvSpPr>
          <p:cNvPr id="21" name="TextBox 20"/>
          <p:cNvSpPr txBox="1"/>
          <p:nvPr>
            <p:custDataLst>
              <p:tags r:id="rId11"/>
            </p:custDataLst>
          </p:nvPr>
        </p:nvSpPr>
        <p:spPr>
          <a:xfrm>
            <a:off x="460757" y="558917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7</a:t>
            </a:r>
            <a:endParaRPr lang="en-US" b="1" dirty="0"/>
          </a:p>
        </p:txBody>
      </p:sp>
      <p:cxnSp>
        <p:nvCxnSpPr>
          <p:cNvPr id="22" name="Straight Arrow Connector 21"/>
          <p:cNvCxnSpPr/>
          <p:nvPr>
            <p:custDataLst>
              <p:tags r:id="rId12"/>
            </p:custDataLst>
          </p:nvPr>
        </p:nvCxnSpPr>
        <p:spPr>
          <a:xfrm>
            <a:off x="765557" y="5817773"/>
            <a:ext cx="9906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>
            <p:custDataLst>
              <p:tags r:id="rId13"/>
            </p:custDataLst>
          </p:nvPr>
        </p:nvSpPr>
        <p:spPr>
          <a:xfrm>
            <a:off x="3203957" y="4979573"/>
            <a:ext cx="15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8</a:t>
            </a:r>
            <a:endParaRPr lang="en-US" b="1" dirty="0"/>
          </a:p>
        </p:txBody>
      </p:sp>
      <p:cxnSp>
        <p:nvCxnSpPr>
          <p:cNvPr id="25" name="Straight Arrow Connector 24"/>
          <p:cNvCxnSpPr/>
          <p:nvPr>
            <p:custDataLst>
              <p:tags r:id="rId14"/>
            </p:custDataLst>
          </p:nvPr>
        </p:nvCxnSpPr>
        <p:spPr>
          <a:xfrm rot="16200000" flipH="1">
            <a:off x="3165857" y="5474873"/>
            <a:ext cx="3810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15"/>
            </p:custDataLst>
          </p:nvPr>
        </p:nvSpPr>
        <p:spPr>
          <a:xfrm>
            <a:off x="6480557" y="4979573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9</a:t>
            </a:r>
            <a:endParaRPr lang="en-US" b="1" dirty="0"/>
          </a:p>
        </p:txBody>
      </p:sp>
      <p:cxnSp>
        <p:nvCxnSpPr>
          <p:cNvPr id="28" name="Straight Arrow Connector 27"/>
          <p:cNvCxnSpPr/>
          <p:nvPr>
            <p:custDataLst>
              <p:tags r:id="rId16"/>
            </p:custDataLst>
          </p:nvPr>
        </p:nvCxnSpPr>
        <p:spPr>
          <a:xfrm rot="5400000">
            <a:off x="6366257" y="5474873"/>
            <a:ext cx="3810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Find Series </a:t>
            </a:r>
            <a:r>
              <a:rPr lang="en-US" dirty="0" smtClean="0"/>
              <a:t>function in the Viewer helps users locate specific </a:t>
            </a:r>
            <a:r>
              <a:rPr lang="en-US" dirty="0" smtClean="0"/>
              <a:t>series</a:t>
            </a:r>
            <a:endParaRPr lang="en-US" dirty="0" smtClean="0"/>
          </a:p>
          <a:p>
            <a:r>
              <a:rPr lang="en-US" dirty="0" smtClean="0"/>
              <a:t>In the </a:t>
            </a:r>
            <a:r>
              <a:rPr lang="en-US" b="1" dirty="0" smtClean="0"/>
              <a:t>Find Series </a:t>
            </a:r>
            <a:r>
              <a:rPr lang="en-US" dirty="0" smtClean="0"/>
              <a:t>window, you may enter any portion of the description of the series you wish to </a:t>
            </a:r>
            <a:r>
              <a:rPr lang="en-US" dirty="0" smtClean="0"/>
              <a:t>find</a:t>
            </a:r>
            <a:endParaRPr lang="en-US" dirty="0" smtClean="0"/>
          </a:p>
          <a:p>
            <a:pPr indent="-339725">
              <a:spcBef>
                <a:spcPts val="1800"/>
              </a:spcBef>
              <a:buFontTx/>
              <a:buChar char="•"/>
            </a:pPr>
            <a:r>
              <a:rPr lang="en-US" dirty="0" smtClean="0"/>
              <a:t>Use the </a:t>
            </a:r>
            <a:r>
              <a:rPr lang="en-US" b="1" dirty="0" smtClean="0"/>
              <a:t>Copy/Move </a:t>
            </a:r>
            <a:r>
              <a:rPr lang="en-US" dirty="0" smtClean="0"/>
              <a:t>functionality to copy or move one or more series from one scenario to another </a:t>
            </a:r>
            <a:r>
              <a:rPr lang="en-US" dirty="0" smtClean="0"/>
              <a:t>scenario</a:t>
            </a:r>
            <a:endParaRPr lang="en-US" dirty="0" smtClean="0"/>
          </a:p>
          <a:p>
            <a:pPr indent="-339725">
              <a:spcBef>
                <a:spcPts val="1800"/>
              </a:spcBef>
              <a:buFontTx/>
              <a:buChar char="•"/>
            </a:pPr>
            <a:r>
              <a:rPr lang="en-US" b="1" dirty="0" smtClean="0"/>
              <a:t>Copy/Move</a:t>
            </a:r>
            <a:r>
              <a:rPr lang="en-US" dirty="0" smtClean="0"/>
              <a:t> is a way to manually add new items to an existing </a:t>
            </a:r>
            <a:r>
              <a:rPr lang="en-US" dirty="0" smtClean="0"/>
              <a:t>scenario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dirty="0" smtClean="0"/>
              <a:t>Recap – Find Series &amp; Copy/Move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DM-Find-Copy-Move-070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52M2uuejLDqdlgifBzqW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8EDWlQ5Azff803viyfVk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xaxU8ZUfdFQL0EDwbvaF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TFjrtusUOLFVxV2MrUk1k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zE5qugNiNrGxhdNdJiJk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Qpyp8OSUR3e0MiyXDisu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4ELQf0SgiZURSrgnbewm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i6DKNGIRycITs8hKsq0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E26bufq3JFHk72YYXqIY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YBgPu4eLCY4pCEEKKscy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7NRXCj4pbkerBUPuv4J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703vgkS1abVPjxKf5Max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LkklcqoX2gG7wXM6sX6j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hHrgKN09KAiHnLU9MFgXP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r9iWwMCQLy3E6HV4is1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ZSrN4aer5osX73Nuy0rY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t1e91dBpMrr6H26qYNJz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CxoEPDkEiHw3Ufgzqxex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If5YnbiayTrZml39exUMN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VUdOwV8tcr6hO8zRg8m88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VSUvhiHCdx1kaLzEn25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5xUAnhLqFyiihVBpQbvP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eVDfnNF61dSpz4iyp0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db3kmSAUpjAmIpTrNeNE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1RtD3XbUaa0mK6bhAhrz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MOo6GtZ52WC1MnAHUqQM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Gg8dO9g5Y6RkNxC3q1U8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1qDuwDPyliWGbdvP81D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TuqjEEwRpEnzdeHAkDCfp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n7lpxBTSuGg7VdbRZiHV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y6XYNfOo1PM8W2cieYfwL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TX7Lm8LCXHOUO0nrKm5u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uYZaZzLjspSFd0R1SFCo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EXFFb1MFE7n5OzC5ueu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k1dbVNeTqhq1s8Lc9cRDf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29NmzIupR4ZpEYWODX5zZ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bxIgFwqweOVZ4nydwo0p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13tNfkyTyGprUCPQsOTrx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JYRq5KyaYbTauesqbSCG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vyaLJm3A6YOgrKPnUs9Z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RwA7NOJSrQrutgcqr7yQb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4U3uC2hpsHB4i9joL3boo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0rkB0oIzU4ueqHFmnvA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E07kIy2NNCZadXTIYwxI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1tfIVjvbbbE2wxu0exT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q7bbNeLxs3EFhGzICDk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XYpCVqn7PbIBEMBnCeInT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nEZjOFAqUozQUqLuSw4Ls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2097</TotalTime>
  <Words>571</Words>
  <Application>Microsoft Office PowerPoint</Application>
  <PresentationFormat>On-screen Show (4:3)</PresentationFormat>
  <Paragraphs>78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Find, Copy or Move A Series</vt:lpstr>
      <vt:lpstr>Overview – Find Series &amp; Copy/Move</vt:lpstr>
      <vt:lpstr>Using “Find Series”</vt:lpstr>
      <vt:lpstr>Using “Find Series”</vt:lpstr>
      <vt:lpstr>Starting Copy/Move</vt:lpstr>
      <vt:lpstr>Using Copy/Move</vt:lpstr>
      <vt:lpstr>Recap – Find Series &amp; Copy/Move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266</cp:revision>
  <dcterms:created xsi:type="dcterms:W3CDTF">2011-07-26T22:37:06Z</dcterms:created>
  <dcterms:modified xsi:type="dcterms:W3CDTF">2012-02-06T20:23:45Z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1euevLoDDhLzppsU52FX92hTaA2mAiObkix0LX6bFSzc</vt:lpwstr>
  </property>
  <property fmtid="{D5CDD505-2E9C-101B-9397-08002B2CF9AE}" pid="4" name="Google.Documents.RevisionId">
    <vt:lpwstr>00261489257367024475</vt:lpwstr>
  </property>
  <property fmtid="{D5CDD505-2E9C-101B-9397-08002B2CF9AE}" pid="5" name="Google.Documents.PreviousRevisionId">
    <vt:lpwstr>11899288689166973944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