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notesSlides/notesSlide16.xml" ContentType="application/vnd.openxmlformats-officedocument.presentationml.notes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178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145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notesSlides/notesSlide13.xml" ContentType="application/vnd.openxmlformats-officedocument.presentationml.notesSlide+xml"/>
  <Override PartName="/ppt/tags/tag139.xml" ContentType="application/vnd.openxmlformats-officedocument.presentationml.tags+xml"/>
  <Override PartName="/ppt/tags/tag168.xml" ContentType="application/vnd.openxmlformats-officedocument.presentationml.tags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notesSlides/notesSlide8.xml" ContentType="application/vnd.openxmlformats-officedocument.presentationml.notesSlide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notesSlides/notesSlide20.xml" ContentType="application/vnd.openxmlformats-officedocument.presentationml.notesSlide+xml"/>
  <Override PartName="/ppt/tags/tag157.xml" ContentType="application/vnd.openxmlformats-officedocument.presentationml.tags+xml"/>
  <Override PartName="/ppt/tags/tag175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64.xml" ContentType="application/vnd.openxmlformats-officedocument.presentationml.tags+xml"/>
  <Override PartName="/ppt/tags/tag182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tags/tag17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tags/tag160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notesSlides/notesSlide14.xml" ContentType="application/vnd.openxmlformats-officedocument.presentationml.notesSlide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notesSlides/notesSlide9.xml" ContentType="application/vnd.openxmlformats-officedocument.presentationml.notesSlide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47.xml" ContentType="application/vnd.openxmlformats-officedocument.presentationml.tags+xml"/>
  <Override PartName="/ppt/notesSlides/notesSlide21.xml" ContentType="application/vnd.openxmlformats-officedocument.presentationml.notesSlide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tags/tag154.xml" ContentType="application/vnd.openxmlformats-officedocument.presentationml.tags+xml"/>
  <Override PartName="/ppt/tags/tag183.xml" ContentType="application/vnd.openxmlformats-officedocument.presentationml.tags+xml"/>
  <Override PartName="/ppt/slides/slide7.xml" ContentType="application/vnd.openxmlformats-officedocument.presentationml.slide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notesSlides/notesSlide15.xml" ContentType="application/vnd.openxmlformats-officedocument.presentationml.notesSlide+xml"/>
  <Override PartName="/ppt/slides/slide20.xml" ContentType="application/vnd.openxmlformats-officedocument.presentationml.slide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9.xml" ContentType="application/vnd.openxmlformats-officedocument.presentationml.tags+xml"/>
  <Override PartName="/ppt/notesSlides/notesSlide22.xml" ContentType="application/vnd.openxmlformats-officedocument.presentationml.notesSlide+xml"/>
  <Override PartName="/ppt/tags/tag177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notesSlides/notesSlide11.xml" ContentType="application/vnd.openxmlformats-officedocument.presentationml.notesSlide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184.xml" ContentType="application/vnd.openxmlformats-officedocument.presentationml.tags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tags/tag173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tags/tag180.xml" ContentType="application/vnd.openxmlformats-officedocument.presentationml.tags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149.xml" ContentType="application/vnd.openxmlformats-officedocument.presentationml.tags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notesSlides/notesSlide12.xml" ContentType="application/vnd.openxmlformats-officedocument.presentationml.notesSlide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notesSlides/notesSlide3.xml" ContentType="application/vnd.openxmlformats-officedocument.presentationml.notesSlide+xml"/>
  <Override PartName="/ppt/tags/tag141.xml" ContentType="application/vnd.openxmlformats-officedocument.presentationml.tags+xml"/>
  <Override PartName="/ppt/presProps.xml" ContentType="application/vnd.openxmlformats-officedocument.presentationml.presProps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notesSlides/notesSlide17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1486" autoAdjust="0"/>
  </p:normalViewPr>
  <p:slideViewPr>
    <p:cSldViewPr>
      <p:cViewPr varScale="1">
        <p:scale>
          <a:sx n="82" d="100"/>
          <a:sy n="82" d="100"/>
        </p:scale>
        <p:origin x="-7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3846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A8B3AC-5AB4-467E-9EFF-B917CB31BCAC}" type="datetimeFigureOut">
              <a:rPr lang="en-US" smtClean="0"/>
              <a:pPr/>
              <a:t>2/2/2012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AFD00C-8D51-4672-98C3-98BFA3D4EB7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Hello, this</a:t>
            </a:r>
            <a:r>
              <a:rPr lang="en-US" baseline="0" dirty="0" smtClean="0"/>
              <a:t> is Mark Williams of the QAD Supply Chain Solutions Center</a:t>
            </a:r>
          </a:p>
          <a:p>
            <a:r>
              <a:rPr lang="en-US" baseline="0" dirty="0" smtClean="0"/>
              <a:t>This session is part of the QAD Demand Management Certification Program.</a:t>
            </a:r>
          </a:p>
          <a:p>
            <a:r>
              <a:rPr lang="en-US" baseline="0" dirty="0" smtClean="0"/>
              <a:t>Today’s topic, Creating &amp; Viewing Notes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45493313-C0EA-4D90-8667-EC279BF4CAE5}" type="slidenum">
              <a:rPr lang="en-US" smtClean="0"/>
              <a:pPr defTabSz="895628"/>
              <a:t>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14282">
              <a:defRPr/>
            </a:pPr>
            <a:r>
              <a:rPr lang="en-US" b="1" i="0" dirty="0" smtClean="0">
                <a:solidFill>
                  <a:schemeClr val="tx2"/>
                </a:solidFill>
              </a:rPr>
              <a:t>Note:  </a:t>
            </a:r>
            <a:r>
              <a:rPr lang="en-US" i="0" dirty="0" smtClean="0">
                <a:solidFill>
                  <a:schemeClr val="tx2"/>
                </a:solidFill>
              </a:rPr>
              <a:t>When Notes are entered for a specific period, the background changes color to notify the user.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3BAF7EBD-A1C5-4DFA-A1BD-C6E42C685F6A}" type="slidenum">
              <a:rPr lang="en-US" smtClean="0"/>
              <a:pPr defTabSz="895628"/>
              <a:t>10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AF3755E5-35F0-45AB-8442-F037EB3DF617}" type="slidenum">
              <a:rPr lang="en-US" smtClean="0"/>
              <a:pPr defTabSz="895628"/>
              <a:t>11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5EAF009D-CC8F-46EF-BF41-ACC92DAB5A1E}" type="slidenum">
              <a:rPr lang="en-US" smtClean="0"/>
              <a:pPr defTabSz="895628"/>
              <a:t>12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52381">
              <a:spcBef>
                <a:spcPct val="50000"/>
              </a:spcBef>
              <a:defRPr/>
            </a:pPr>
            <a:r>
              <a:rPr lang="en-US" dirty="0" smtClean="0">
                <a:solidFill>
                  <a:schemeClr val="tx2"/>
                </a:solidFill>
              </a:rPr>
              <a:t>There is an option in the Admin Tool that will determine if a Note will be required for every adjustment. If the requirement for a Note to be entered for all adjustments has been confirmed in the Admin Tool, you will not be able to save an adjustment until a Note is entered. </a:t>
            </a:r>
            <a:endParaRPr lang="en-US" sz="1400" dirty="0">
              <a:solidFill>
                <a:schemeClr val="tx2"/>
              </a:solidFill>
            </a:endParaRPr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B3660F3B-2CE1-4C85-AC8D-3479C4D153D7}" type="slidenum">
              <a:rPr lang="en-US" smtClean="0"/>
              <a:pPr defTabSz="895628"/>
              <a:t>13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52381">
              <a:spcBef>
                <a:spcPct val="50000"/>
              </a:spcBef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tx2"/>
                </a:solidFill>
              </a:rPr>
              <a:t>Selecting notes at the observation level will display only notes for the selected series, opinion line and period</a:t>
            </a:r>
            <a:endParaRPr lang="en-US" sz="900" dirty="0" smtClean="0">
              <a:solidFill>
                <a:schemeClr val="tx2"/>
              </a:solidFill>
            </a:endParaRPr>
          </a:p>
          <a:p>
            <a:pPr marL="119047">
              <a:spcBef>
                <a:spcPct val="50000"/>
              </a:spcBef>
              <a:defRPr/>
            </a:pPr>
            <a:endParaRPr lang="en-US" sz="1100" dirty="0">
              <a:solidFill>
                <a:schemeClr val="tx2"/>
              </a:solidFill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3FC38200-1D71-4521-BD23-8F914345A198}" type="slidenum">
              <a:rPr lang="en-US" smtClean="0"/>
              <a:pPr defTabSz="895628"/>
              <a:t>14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E13651CD-B40A-4647-AE41-C4FFCAEDECCC}" type="slidenum">
              <a:rPr lang="en-US" smtClean="0"/>
              <a:pPr defTabSz="895628"/>
              <a:t>15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Also displayed are the Hierarchy  and the attribute grouping fields, Parent, and the attribute grouping as Parent level.  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For example a Hierarchy containing two group fields with Garden as the first, has 1 as the Parent level.  Notes entered at the detail level are Parent level 0.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Notes can be edited by the person who entered it, which will update the Last Update field.</a:t>
            </a:r>
          </a:p>
          <a:p>
            <a:endParaRPr lang="en-US" dirty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A46744BB-8936-492D-B408-F24C7289CDFF}" type="slidenum">
              <a:rPr lang="en-US" smtClean="0"/>
              <a:pPr defTabSz="895628"/>
              <a:t>16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To find a specific period, move the mouse to the first Blue “A” icon and a drop-down list will display.  Select the desired period from the drop-down list and the Notes View is filtered to the selected period.</a:t>
            </a:r>
          </a:p>
          <a:p>
            <a:endParaRPr lang="en-US" dirty="0" smtClean="0"/>
          </a:p>
          <a:p>
            <a:r>
              <a:rPr lang="en-US" b="1" dirty="0" smtClean="0"/>
              <a:t>Note</a:t>
            </a:r>
            <a:r>
              <a:rPr lang="en-US" dirty="0" smtClean="0"/>
              <a:t>: Click the clear</a:t>
            </a:r>
            <a:r>
              <a:rPr lang="en-US" baseline="0" dirty="0" smtClean="0"/>
              <a:t> </a:t>
            </a:r>
            <a:r>
              <a:rPr lang="en-US" dirty="0" smtClean="0"/>
              <a:t>button to the</a:t>
            </a:r>
            <a:r>
              <a:rPr lang="en-US" baseline="0" dirty="0" smtClean="0"/>
              <a:t> right of the drop down </a:t>
            </a:r>
            <a:r>
              <a:rPr lang="en-US" baseline="0" dirty="0" err="1" smtClean="0"/>
              <a:t>arror</a:t>
            </a:r>
            <a:r>
              <a:rPr lang="en-US" dirty="0" smtClean="0"/>
              <a:t> to remove the filter and display all periods.</a:t>
            </a:r>
          </a:p>
          <a:p>
            <a:pPr eaLnBrk="1" hangingPunct="1"/>
            <a:endParaRPr lang="en-US" dirty="0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00BF4B9D-EC84-402B-AD3D-4E6BD5AF74C8}" type="slidenum">
              <a:rPr lang="en-US" smtClean="0"/>
              <a:pPr defTabSz="895628"/>
              <a:t>17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3CA62A13-EAA0-48AD-8711-77DA0589A1B6}" type="slidenum">
              <a:rPr lang="en-US" smtClean="0"/>
              <a:pPr defTabSz="895628"/>
              <a:t>18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3D632454-D0D1-4A81-A267-F359C62ECCE6}" type="slidenum">
              <a:rPr lang="en-US" smtClean="0"/>
              <a:pPr defTabSz="895628"/>
              <a:t>19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D82EC350-755D-458E-98A4-59F3FA59A60F}" type="slidenum">
              <a:rPr lang="en-US" smtClean="0"/>
              <a:pPr defTabSz="895628"/>
              <a:t>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010FF592-B2F0-4AB0-B1D5-A1F28F5E0B79}" type="slidenum">
              <a:rPr lang="en-US" smtClean="0"/>
              <a:pPr defTabSz="895628"/>
              <a:t>20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10534EAD-BA70-410B-ACAE-6FA8AFE399AD}" type="slidenum">
              <a:rPr lang="en-US" smtClean="0"/>
              <a:pPr defTabSz="895628"/>
              <a:t>21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Note: Email options must be set up for each user to use this functionality.</a:t>
            </a: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DBAA574E-0064-43F4-9EE6-4F7F673D7570}" type="slidenum">
              <a:rPr lang="en-US" smtClean="0"/>
              <a:pPr defTabSz="895628"/>
              <a:t>22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CDB05E4E-57C6-474E-A406-7A3FB596B997}" type="slidenum">
              <a:rPr lang="en-US" smtClean="0"/>
              <a:pPr defTabSz="895628"/>
              <a:t>23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D6EC7B91-A6E8-44EF-94F0-91AF90F7E20D}" type="slidenum">
              <a:rPr lang="en-US" smtClean="0"/>
              <a:pPr defTabSz="895628"/>
              <a:t>24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3C8A84CE-E14E-46A2-9730-26EAE4DC227F}" type="slidenum">
              <a:rPr lang="en-US" smtClean="0"/>
              <a:pPr defTabSz="895628"/>
              <a:t>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C2CAD9D4-45F5-44C2-963A-174311BE047A}" type="slidenum">
              <a:rPr lang="en-US" smtClean="0"/>
              <a:pPr defTabSz="895628"/>
              <a:t>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D92B4BD8-078B-4AB0-9C71-FA0DC073130B}" type="slidenum">
              <a:rPr lang="en-US" smtClean="0"/>
              <a:pPr defTabSz="895628"/>
              <a:t>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7F1C6117-74EF-4F25-A8EC-C9307BE535F6}" type="slidenum">
              <a:rPr lang="en-US" smtClean="0"/>
              <a:pPr defTabSz="895628"/>
              <a:t>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B5441030-9455-4CBA-9808-E08B85E59637}" type="slidenum">
              <a:rPr lang="en-US" smtClean="0"/>
              <a:pPr defTabSz="895628"/>
              <a:t>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52381">
              <a:spcBef>
                <a:spcPct val="50000"/>
              </a:spcBef>
              <a:defRPr/>
            </a:pPr>
            <a:r>
              <a:rPr lang="en-US" b="1" dirty="0" smtClean="0">
                <a:solidFill>
                  <a:schemeClr val="tx2"/>
                </a:solidFill>
              </a:rPr>
              <a:t>Entering Notes in the Notes Editor</a:t>
            </a:r>
          </a:p>
          <a:p>
            <a:pPr marL="52381">
              <a:spcBef>
                <a:spcPct val="50000"/>
              </a:spcBef>
              <a:defRPr/>
            </a:pPr>
            <a:endParaRPr lang="en-US" b="1" dirty="0" smtClean="0">
              <a:solidFill>
                <a:schemeClr val="tx2"/>
              </a:solidFill>
            </a:endParaRPr>
          </a:p>
          <a:p>
            <a:pPr marL="228571" indent="-176191" defTabSz="914282">
              <a:spcBef>
                <a:spcPct val="50000"/>
              </a:spcBef>
              <a:buFont typeface="+mj-lt"/>
              <a:buAutoNum type="arabicPeriod"/>
              <a:tabLst>
                <a:tab pos="60317" algn="l"/>
              </a:tabLst>
              <a:defRPr/>
            </a:pPr>
            <a:r>
              <a:rPr lang="en-US" dirty="0" smtClean="0">
                <a:solidFill>
                  <a:schemeClr val="tx2"/>
                </a:solidFill>
              </a:rPr>
              <a:t>In the open </a:t>
            </a:r>
            <a:r>
              <a:rPr lang="en-US" b="1" dirty="0" smtClean="0">
                <a:solidFill>
                  <a:schemeClr val="tx2"/>
                </a:solidFill>
              </a:rPr>
              <a:t>Notes Editor</a:t>
            </a:r>
            <a:r>
              <a:rPr lang="en-US" dirty="0" smtClean="0">
                <a:solidFill>
                  <a:schemeClr val="tx2"/>
                </a:solidFill>
              </a:rPr>
              <a:t>, select a </a:t>
            </a:r>
            <a:r>
              <a:rPr lang="en-US" b="1" dirty="0" smtClean="0">
                <a:solidFill>
                  <a:schemeClr val="tx2"/>
                </a:solidFill>
              </a:rPr>
              <a:t>Reason</a:t>
            </a:r>
            <a:r>
              <a:rPr lang="en-US" dirty="0" smtClean="0">
                <a:solidFill>
                  <a:schemeClr val="tx2"/>
                </a:solidFill>
              </a:rPr>
              <a:t>.  All notes must have a reason code and will default to the first in the list when not otherwise selected.</a:t>
            </a:r>
          </a:p>
          <a:p>
            <a:pPr marL="168253" indent="-115873">
              <a:spcBef>
                <a:spcPct val="50000"/>
              </a:spcBef>
              <a:buFont typeface="+mj-lt"/>
              <a:buAutoNum type="arabicPeriod"/>
              <a:tabLst>
                <a:tab pos="60317" algn="l"/>
              </a:tabLst>
            </a:pPr>
            <a:r>
              <a:rPr lang="en-US" dirty="0" smtClean="0">
                <a:solidFill>
                  <a:schemeClr val="tx2"/>
                </a:solidFill>
              </a:rPr>
              <a:t> Type the note in the </a:t>
            </a:r>
            <a:r>
              <a:rPr lang="en-US" b="1" dirty="0" smtClean="0">
                <a:solidFill>
                  <a:schemeClr val="tx2"/>
                </a:solidFill>
              </a:rPr>
              <a:t>Note Editor</a:t>
            </a:r>
            <a:r>
              <a:rPr lang="en-US" dirty="0" smtClean="0">
                <a:solidFill>
                  <a:schemeClr val="tx2"/>
                </a:solidFill>
              </a:rPr>
              <a:t> area up to 32,000 characters.  </a:t>
            </a:r>
          </a:p>
          <a:p>
            <a:pPr marL="168253" indent="-115873">
              <a:spcBef>
                <a:spcPct val="50000"/>
              </a:spcBef>
              <a:buFont typeface="+mj-lt"/>
              <a:buAutoNum type="arabicPeriod"/>
              <a:tabLst>
                <a:tab pos="60317" algn="l"/>
              </a:tabLst>
            </a:pP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b="1" dirty="0" smtClean="0">
                <a:solidFill>
                  <a:schemeClr val="tx2"/>
                </a:solidFill>
              </a:rPr>
              <a:t>Save</a:t>
            </a:r>
          </a:p>
          <a:p>
            <a:pPr marL="509523" indent="-457141">
              <a:spcBef>
                <a:spcPct val="50000"/>
              </a:spcBef>
            </a:pPr>
            <a:r>
              <a:rPr lang="en-US" i="1" dirty="0" smtClean="0">
                <a:solidFill>
                  <a:schemeClr val="tx2"/>
                </a:solidFill>
              </a:rPr>
              <a:t> </a:t>
            </a:r>
          </a:p>
          <a:p>
            <a:pPr marL="509523" indent="-457141">
              <a:spcBef>
                <a:spcPct val="50000"/>
              </a:spcBef>
            </a:pPr>
            <a:r>
              <a:rPr lang="en-US" b="1" dirty="0" smtClean="0">
                <a:solidFill>
                  <a:schemeClr val="tx2"/>
                </a:solidFill>
              </a:rPr>
              <a:t>Note</a:t>
            </a:r>
            <a:r>
              <a:rPr lang="en-US" dirty="0" smtClean="0">
                <a:solidFill>
                  <a:schemeClr val="tx2"/>
                </a:solidFill>
              </a:rPr>
              <a:t>:  Reason codes are created in the Admin Tool </a:t>
            </a:r>
          </a:p>
          <a:p>
            <a:pPr marL="52381">
              <a:spcBef>
                <a:spcPct val="50000"/>
              </a:spcBef>
              <a:defRPr/>
            </a:pPr>
            <a:endParaRPr lang="en-US" b="1" dirty="0">
              <a:solidFill>
                <a:schemeClr val="tx2"/>
              </a:solidFill>
            </a:endParaRP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3CEB0C5D-E2A2-4BD9-AAD0-60DCFC575DA8}" type="slidenum">
              <a:rPr lang="en-US" smtClean="0"/>
              <a:pPr defTabSz="895628"/>
              <a:t>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895628"/>
            <a:fld id="{A51E7B9A-BC34-4464-BC73-EB9EC7FFEA5E}" type="slidenum">
              <a:rPr lang="en-US" smtClean="0"/>
              <a:pPr defTabSz="895628"/>
              <a:t>9</a:t>
            </a:fld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239000" y="6638544"/>
            <a:ext cx="19050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DM-Create-View-Notes-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image" Target="../media/image11.png"/><Relationship Id="rId5" Type="http://schemas.openxmlformats.org/officeDocument/2006/relationships/tags" Target="../tags/tag72.xml"/><Relationship Id="rId10" Type="http://schemas.openxmlformats.org/officeDocument/2006/relationships/notesSlide" Target="../notesSlides/notesSlide10.xml"/><Relationship Id="rId4" Type="http://schemas.openxmlformats.org/officeDocument/2006/relationships/tags" Target="../tags/tag71.xml"/><Relationship Id="rId9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78.xml"/><Relationship Id="rId7" Type="http://schemas.openxmlformats.org/officeDocument/2006/relationships/tags" Target="../tags/tag82.xml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tags" Target="../tags/tag81.xml"/><Relationship Id="rId5" Type="http://schemas.openxmlformats.org/officeDocument/2006/relationships/tags" Target="../tags/tag80.xml"/><Relationship Id="rId10" Type="http://schemas.openxmlformats.org/officeDocument/2006/relationships/image" Target="../media/image12.png"/><Relationship Id="rId4" Type="http://schemas.openxmlformats.org/officeDocument/2006/relationships/tags" Target="../tags/tag79.xml"/><Relationship Id="rId9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85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84.xml"/><Relationship Id="rId1" Type="http://schemas.openxmlformats.org/officeDocument/2006/relationships/tags" Target="../tags/tag83.xml"/><Relationship Id="rId6" Type="http://schemas.openxmlformats.org/officeDocument/2006/relationships/tags" Target="../tags/tag88.xml"/><Relationship Id="rId5" Type="http://schemas.openxmlformats.org/officeDocument/2006/relationships/tags" Target="../tags/tag87.xml"/><Relationship Id="rId4" Type="http://schemas.openxmlformats.org/officeDocument/2006/relationships/tags" Target="../tags/tag86.xml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13" Type="http://schemas.openxmlformats.org/officeDocument/2006/relationships/image" Target="../media/image15.png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12" Type="http://schemas.openxmlformats.org/officeDocument/2006/relationships/image" Target="../media/image14.png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11" Type="http://schemas.openxmlformats.org/officeDocument/2006/relationships/notesSlide" Target="../notesSlides/notesSlide13.xml"/><Relationship Id="rId5" Type="http://schemas.openxmlformats.org/officeDocument/2006/relationships/tags" Target="../tags/tag93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92.xml"/><Relationship Id="rId9" Type="http://schemas.openxmlformats.org/officeDocument/2006/relationships/tags" Target="../tags/tag9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openxmlformats.org/officeDocument/2006/relationships/tags" Target="../tags/tag10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99.xml"/><Relationship Id="rId1" Type="http://schemas.openxmlformats.org/officeDocument/2006/relationships/tags" Target="../tags/tag98.xml"/><Relationship Id="rId6" Type="http://schemas.openxmlformats.org/officeDocument/2006/relationships/tags" Target="../tags/tag103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9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111.xml"/><Relationship Id="rId3" Type="http://schemas.openxmlformats.org/officeDocument/2006/relationships/tags" Target="../tags/tag106.xml"/><Relationship Id="rId7" Type="http://schemas.openxmlformats.org/officeDocument/2006/relationships/tags" Target="../tags/tag110.xml"/><Relationship Id="rId12" Type="http://schemas.openxmlformats.org/officeDocument/2006/relationships/image" Target="../media/image18.png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tags" Target="../tags/tag109.xml"/><Relationship Id="rId11" Type="http://schemas.openxmlformats.org/officeDocument/2006/relationships/image" Target="../media/image17.png"/><Relationship Id="rId5" Type="http://schemas.openxmlformats.org/officeDocument/2006/relationships/tags" Target="../tags/tag108.xml"/><Relationship Id="rId10" Type="http://schemas.openxmlformats.org/officeDocument/2006/relationships/notesSlide" Target="../notesSlides/notesSlide15.xml"/><Relationship Id="rId4" Type="http://schemas.openxmlformats.org/officeDocument/2006/relationships/tags" Target="../tags/tag107.xml"/><Relationship Id="rId9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119.xml"/><Relationship Id="rId3" Type="http://schemas.openxmlformats.org/officeDocument/2006/relationships/tags" Target="../tags/tag114.xml"/><Relationship Id="rId7" Type="http://schemas.openxmlformats.org/officeDocument/2006/relationships/tags" Target="../tags/tag118.xml"/><Relationship Id="rId2" Type="http://schemas.openxmlformats.org/officeDocument/2006/relationships/tags" Target="../tags/tag113.xml"/><Relationship Id="rId1" Type="http://schemas.openxmlformats.org/officeDocument/2006/relationships/tags" Target="../tags/tag112.xml"/><Relationship Id="rId6" Type="http://schemas.openxmlformats.org/officeDocument/2006/relationships/tags" Target="../tags/tag117.xml"/><Relationship Id="rId11" Type="http://schemas.openxmlformats.org/officeDocument/2006/relationships/image" Target="../media/image19.png"/><Relationship Id="rId5" Type="http://schemas.openxmlformats.org/officeDocument/2006/relationships/tags" Target="../tags/tag116.xml"/><Relationship Id="rId10" Type="http://schemas.openxmlformats.org/officeDocument/2006/relationships/notesSlide" Target="../notesSlides/notesSlide16.xml"/><Relationship Id="rId4" Type="http://schemas.openxmlformats.org/officeDocument/2006/relationships/tags" Target="../tags/tag115.xml"/><Relationship Id="rId9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127.xml"/><Relationship Id="rId13" Type="http://schemas.openxmlformats.org/officeDocument/2006/relationships/image" Target="../media/image20.png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12" Type="http://schemas.openxmlformats.org/officeDocument/2006/relationships/notesSlide" Target="../notesSlides/notesSlide17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24.xml"/><Relationship Id="rId10" Type="http://schemas.openxmlformats.org/officeDocument/2006/relationships/tags" Target="../tags/tag129.xml"/><Relationship Id="rId4" Type="http://schemas.openxmlformats.org/officeDocument/2006/relationships/tags" Target="../tags/tag123.xml"/><Relationship Id="rId9" Type="http://schemas.openxmlformats.org/officeDocument/2006/relationships/tags" Target="../tags/tag128.xml"/><Relationship Id="rId1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132.xml"/><Relationship Id="rId7" Type="http://schemas.openxmlformats.org/officeDocument/2006/relationships/tags" Target="../tags/tag136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6" Type="http://schemas.openxmlformats.org/officeDocument/2006/relationships/tags" Target="../tags/tag135.xml"/><Relationship Id="rId11" Type="http://schemas.openxmlformats.org/officeDocument/2006/relationships/image" Target="../media/image23.png"/><Relationship Id="rId5" Type="http://schemas.openxmlformats.org/officeDocument/2006/relationships/tags" Target="../tags/tag134.xml"/><Relationship Id="rId10" Type="http://schemas.openxmlformats.org/officeDocument/2006/relationships/image" Target="../media/image22.png"/><Relationship Id="rId4" Type="http://schemas.openxmlformats.org/officeDocument/2006/relationships/tags" Target="../tags/tag133.xml"/><Relationship Id="rId9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39.xml"/><Relationship Id="rId7" Type="http://schemas.openxmlformats.org/officeDocument/2006/relationships/tags" Target="../tags/tag143.xml"/><Relationship Id="rId2" Type="http://schemas.openxmlformats.org/officeDocument/2006/relationships/tags" Target="../tags/tag138.xml"/><Relationship Id="rId1" Type="http://schemas.openxmlformats.org/officeDocument/2006/relationships/tags" Target="../tags/tag137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10" Type="http://schemas.openxmlformats.org/officeDocument/2006/relationships/image" Target="../media/image24.png"/><Relationship Id="rId4" Type="http://schemas.openxmlformats.org/officeDocument/2006/relationships/tags" Target="../tags/tag140.xml"/><Relationship Id="rId9" Type="http://schemas.openxmlformats.org/officeDocument/2006/relationships/notesSlide" Target="../notesSlides/notesSlide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151.xml"/><Relationship Id="rId13" Type="http://schemas.openxmlformats.org/officeDocument/2006/relationships/image" Target="../media/image26.png"/><Relationship Id="rId3" Type="http://schemas.openxmlformats.org/officeDocument/2006/relationships/tags" Target="../tags/tag146.xml"/><Relationship Id="rId7" Type="http://schemas.openxmlformats.org/officeDocument/2006/relationships/tags" Target="../tags/tag150.xml"/><Relationship Id="rId12" Type="http://schemas.openxmlformats.org/officeDocument/2006/relationships/image" Target="../media/image25.png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tags" Target="../tags/tag149.xml"/><Relationship Id="rId11" Type="http://schemas.openxmlformats.org/officeDocument/2006/relationships/notesSlide" Target="../notesSlides/notesSlide20.xml"/><Relationship Id="rId5" Type="http://schemas.openxmlformats.org/officeDocument/2006/relationships/tags" Target="../tags/tag148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47.xml"/><Relationship Id="rId9" Type="http://schemas.openxmlformats.org/officeDocument/2006/relationships/tags" Target="../tags/tag15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55.xml"/><Relationship Id="rId7" Type="http://schemas.openxmlformats.org/officeDocument/2006/relationships/tags" Target="../tags/tag159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tags" Target="../tags/tag158.xml"/><Relationship Id="rId11" Type="http://schemas.openxmlformats.org/officeDocument/2006/relationships/image" Target="../media/image28.png"/><Relationship Id="rId5" Type="http://schemas.openxmlformats.org/officeDocument/2006/relationships/tags" Target="../tags/tag157.xml"/><Relationship Id="rId10" Type="http://schemas.openxmlformats.org/officeDocument/2006/relationships/image" Target="../media/image27.png"/><Relationship Id="rId4" Type="http://schemas.openxmlformats.org/officeDocument/2006/relationships/tags" Target="../tags/tag156.xml"/><Relationship Id="rId9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167.xml"/><Relationship Id="rId13" Type="http://schemas.openxmlformats.org/officeDocument/2006/relationships/tags" Target="../tags/tag172.xml"/><Relationship Id="rId18" Type="http://schemas.openxmlformats.org/officeDocument/2006/relationships/image" Target="../media/image29.png"/><Relationship Id="rId3" Type="http://schemas.openxmlformats.org/officeDocument/2006/relationships/tags" Target="../tags/tag162.xml"/><Relationship Id="rId7" Type="http://schemas.openxmlformats.org/officeDocument/2006/relationships/tags" Target="../tags/tag166.xml"/><Relationship Id="rId12" Type="http://schemas.openxmlformats.org/officeDocument/2006/relationships/tags" Target="../tags/tag171.xml"/><Relationship Id="rId17" Type="http://schemas.openxmlformats.org/officeDocument/2006/relationships/image" Target="../media/image25.png"/><Relationship Id="rId2" Type="http://schemas.openxmlformats.org/officeDocument/2006/relationships/tags" Target="../tags/tag161.xml"/><Relationship Id="rId16" Type="http://schemas.openxmlformats.org/officeDocument/2006/relationships/notesSlide" Target="../notesSlides/notesSlide22.xml"/><Relationship Id="rId1" Type="http://schemas.openxmlformats.org/officeDocument/2006/relationships/tags" Target="../tags/tag160.xml"/><Relationship Id="rId6" Type="http://schemas.openxmlformats.org/officeDocument/2006/relationships/tags" Target="../tags/tag165.xml"/><Relationship Id="rId11" Type="http://schemas.openxmlformats.org/officeDocument/2006/relationships/tags" Target="../tags/tag170.xml"/><Relationship Id="rId5" Type="http://schemas.openxmlformats.org/officeDocument/2006/relationships/tags" Target="../tags/tag164.xml"/><Relationship Id="rId15" Type="http://schemas.openxmlformats.org/officeDocument/2006/relationships/slideLayout" Target="../slideLayouts/slideLayout2.xml"/><Relationship Id="rId10" Type="http://schemas.openxmlformats.org/officeDocument/2006/relationships/tags" Target="../tags/tag169.xml"/><Relationship Id="rId4" Type="http://schemas.openxmlformats.org/officeDocument/2006/relationships/tags" Target="../tags/tag163.xml"/><Relationship Id="rId9" Type="http://schemas.openxmlformats.org/officeDocument/2006/relationships/tags" Target="../tags/tag168.xml"/><Relationship Id="rId14" Type="http://schemas.openxmlformats.org/officeDocument/2006/relationships/tags" Target="../tags/tag173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181.xml"/><Relationship Id="rId3" Type="http://schemas.openxmlformats.org/officeDocument/2006/relationships/tags" Target="../tags/tag176.xml"/><Relationship Id="rId7" Type="http://schemas.openxmlformats.org/officeDocument/2006/relationships/tags" Target="../tags/tag180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6" Type="http://schemas.openxmlformats.org/officeDocument/2006/relationships/tags" Target="../tags/tag179.xml"/><Relationship Id="rId11" Type="http://schemas.openxmlformats.org/officeDocument/2006/relationships/image" Target="../media/image30.png"/><Relationship Id="rId5" Type="http://schemas.openxmlformats.org/officeDocument/2006/relationships/tags" Target="../tags/tag178.xml"/><Relationship Id="rId10" Type="http://schemas.openxmlformats.org/officeDocument/2006/relationships/notesSlide" Target="../notesSlides/notesSlide23.xml"/><Relationship Id="rId4" Type="http://schemas.openxmlformats.org/officeDocument/2006/relationships/tags" Target="../tags/tag177.xml"/><Relationship Id="rId9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84.xml"/><Relationship Id="rId2" Type="http://schemas.openxmlformats.org/officeDocument/2006/relationships/tags" Target="../tags/tag183.xml"/><Relationship Id="rId1" Type="http://schemas.openxmlformats.org/officeDocument/2006/relationships/tags" Target="../tags/tag182.x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4.xml"/><Relationship Id="rId4" Type="http://schemas.openxmlformats.org/officeDocument/2006/relationships/tags" Target="../tags/tag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image" Target="../media/image3.png"/><Relationship Id="rId5" Type="http://schemas.openxmlformats.org/officeDocument/2006/relationships/tags" Target="../tags/tag19.xml"/><Relationship Id="rId10" Type="http://schemas.openxmlformats.org/officeDocument/2006/relationships/notesSlide" Target="../notesSlides/notesSlide4.xml"/><Relationship Id="rId4" Type="http://schemas.openxmlformats.org/officeDocument/2006/relationships/tags" Target="../tags/tag18.xml"/><Relationship Id="rId9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0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12" Type="http://schemas.openxmlformats.org/officeDocument/2006/relationships/image" Target="../media/image5.png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image" Target="../media/image4.png"/><Relationship Id="rId5" Type="http://schemas.openxmlformats.org/officeDocument/2006/relationships/tags" Target="../tags/tag27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26.xml"/><Relationship Id="rId9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8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11" Type="http://schemas.openxmlformats.org/officeDocument/2006/relationships/image" Target="../media/image6.png"/><Relationship Id="rId5" Type="http://schemas.openxmlformats.org/officeDocument/2006/relationships/tags" Target="../tags/tag35.xml"/><Relationship Id="rId10" Type="http://schemas.openxmlformats.org/officeDocument/2006/relationships/notesSlide" Target="../notesSlides/notesSlide6.xml"/><Relationship Id="rId4" Type="http://schemas.openxmlformats.org/officeDocument/2006/relationships/tags" Target="../tags/tag34.xml"/><Relationship Id="rId9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4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tags" Target="../tags/tag44.xml"/><Relationship Id="rId5" Type="http://schemas.openxmlformats.org/officeDocument/2006/relationships/tags" Target="../tags/tag43.xml"/><Relationship Id="rId4" Type="http://schemas.openxmlformats.org/officeDocument/2006/relationships/tags" Target="../tags/tag42.xml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52.xml"/><Relationship Id="rId13" Type="http://schemas.openxmlformats.org/officeDocument/2006/relationships/notesSlide" Target="../notesSlides/notesSlide8.xml"/><Relationship Id="rId3" Type="http://schemas.openxmlformats.org/officeDocument/2006/relationships/tags" Target="../tags/tag47.xml"/><Relationship Id="rId7" Type="http://schemas.openxmlformats.org/officeDocument/2006/relationships/tags" Target="../tags/tag51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tags" Target="../tags/tag50.xml"/><Relationship Id="rId11" Type="http://schemas.openxmlformats.org/officeDocument/2006/relationships/tags" Target="../tags/tag55.xml"/><Relationship Id="rId5" Type="http://schemas.openxmlformats.org/officeDocument/2006/relationships/tags" Target="../tags/tag49.xml"/><Relationship Id="rId15" Type="http://schemas.openxmlformats.org/officeDocument/2006/relationships/image" Target="../media/image9.png"/><Relationship Id="rId10" Type="http://schemas.openxmlformats.org/officeDocument/2006/relationships/tags" Target="../tags/tag54.xml"/><Relationship Id="rId4" Type="http://schemas.openxmlformats.org/officeDocument/2006/relationships/tags" Target="../tags/tag48.xml"/><Relationship Id="rId9" Type="http://schemas.openxmlformats.org/officeDocument/2006/relationships/tags" Target="../tags/tag53.xml"/><Relationship Id="rId1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12" Type="http://schemas.openxmlformats.org/officeDocument/2006/relationships/tags" Target="../tags/tag67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tags" Target="../tags/tag66.xml"/><Relationship Id="rId5" Type="http://schemas.openxmlformats.org/officeDocument/2006/relationships/tags" Target="../tags/tag60.xml"/><Relationship Id="rId15" Type="http://schemas.openxmlformats.org/officeDocument/2006/relationships/image" Target="../media/image10.png"/><Relationship Id="rId10" Type="http://schemas.openxmlformats.org/officeDocument/2006/relationships/tags" Target="../tags/tag65.xml"/><Relationship Id="rId4" Type="http://schemas.openxmlformats.org/officeDocument/2006/relationships/tags" Target="../tags/tag59.xml"/><Relationship Id="rId9" Type="http://schemas.openxmlformats.org/officeDocument/2006/relationships/tags" Target="../tags/tag64.xml"/><Relationship Id="rId1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Creating &amp; Viewing Notes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  <a:p>
            <a:pPr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05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1000" y="1066800"/>
            <a:ext cx="8610600" cy="230832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9063" algn="l">
              <a:spcBef>
                <a:spcPct val="50000"/>
              </a:spcBef>
              <a:defRPr/>
            </a:pPr>
            <a:endParaRPr lang="en-US" sz="1800" dirty="0">
              <a:solidFill>
                <a:schemeClr val="tx2"/>
              </a:solidFill>
            </a:endParaRPr>
          </a:p>
          <a:p>
            <a:pPr marL="119063" algn="l">
              <a:spcBef>
                <a:spcPct val="50000"/>
              </a:spcBef>
              <a:defRPr/>
            </a:pPr>
            <a:endParaRPr lang="en-US" sz="1800" dirty="0">
              <a:solidFill>
                <a:schemeClr val="tx2"/>
              </a:solidFill>
            </a:endParaRPr>
          </a:p>
          <a:p>
            <a:pPr marL="119063" algn="l">
              <a:spcBef>
                <a:spcPct val="50000"/>
              </a:spcBef>
              <a:defRPr/>
            </a:pPr>
            <a:endParaRPr lang="en-US" sz="1800" dirty="0">
              <a:solidFill>
                <a:schemeClr val="tx2"/>
              </a:solidFill>
            </a:endParaRPr>
          </a:p>
          <a:p>
            <a:pPr marL="119063" algn="l">
              <a:spcBef>
                <a:spcPct val="50000"/>
              </a:spcBef>
              <a:defRPr/>
            </a:pPr>
            <a:endParaRPr lang="en-US" sz="1800" dirty="0">
              <a:solidFill>
                <a:schemeClr val="tx2"/>
              </a:solidFill>
            </a:endParaRPr>
          </a:p>
          <a:p>
            <a:pPr marL="119063" algn="l">
              <a:spcBef>
                <a:spcPct val="50000"/>
              </a:spcBef>
              <a:defRPr/>
            </a:pPr>
            <a:endParaRPr lang="en-US" sz="1200" dirty="0">
              <a:solidFill>
                <a:schemeClr val="tx2"/>
              </a:solidFill>
            </a:endParaRPr>
          </a:p>
          <a:p>
            <a:pPr marL="119063" algn="l">
              <a:spcBef>
                <a:spcPct val="50000"/>
              </a:spcBef>
              <a:defRPr/>
            </a:pPr>
            <a:endParaRPr lang="en-US" sz="1800" dirty="0">
              <a:solidFill>
                <a:schemeClr val="tx2"/>
              </a:solidFill>
            </a:endParaRPr>
          </a:p>
        </p:txBody>
      </p:sp>
      <p:sp>
        <p:nvSpPr>
          <p:cNvPr id="13317" name="Rectangle 205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76200"/>
            <a:ext cx="630078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endParaRPr lang="en-US" sz="2600" b="1" dirty="0">
              <a:solidFill>
                <a:schemeClr val="tx2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Access Notes View</a:t>
            </a:r>
          </a:p>
          <a:p>
            <a:r>
              <a:rPr lang="en-US" dirty="0" smtClean="0"/>
              <a:t>Double click on the area to launch the Notes Editor </a:t>
            </a:r>
            <a:r>
              <a:rPr lang="en-US" dirty="0" smtClean="0"/>
              <a:t>window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Entering Notes for Hierarchies</a:t>
            </a:r>
            <a:endParaRPr lang="en-US" dirty="0"/>
          </a:p>
        </p:txBody>
      </p:sp>
      <p:pic>
        <p:nvPicPr>
          <p:cNvPr id="13314" name="Picture 11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16205" y="2514600"/>
            <a:ext cx="5727595" cy="32004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318" name="Line 2061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685800" y="2209800"/>
            <a:ext cx="1070579" cy="40801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319" name="Line 2061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914399" y="3428999"/>
            <a:ext cx="1070579" cy="408019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DM-Create-View-Notes-100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102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1371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endParaRPr lang="en-US"/>
          </a:p>
        </p:txBody>
      </p:sp>
      <p:sp>
        <p:nvSpPr>
          <p:cNvPr id="14341" name="Rectangle 103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76200"/>
            <a:ext cx="630078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endParaRPr lang="en-US" sz="2600" b="1" dirty="0">
              <a:solidFill>
                <a:schemeClr val="tx2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z="2600" dirty="0" smtClean="0"/>
              <a:t>For aggregate level series, after notes are entered a summary of notes characteristics that includes the lower levels is </a:t>
            </a:r>
            <a:r>
              <a:rPr lang="en-US" sz="2600" dirty="0" smtClean="0"/>
              <a:t>available</a:t>
            </a:r>
            <a:endParaRPr lang="en-US" sz="2600" dirty="0" smtClean="0"/>
          </a:p>
          <a:p>
            <a:r>
              <a:rPr lang="en-US" sz="2600" dirty="0" smtClean="0"/>
              <a:t>This includes the note count, number of distinct reason codes that were used, number of users that entered notes and the most recent note </a:t>
            </a:r>
            <a:r>
              <a:rPr lang="en-US" sz="2600" dirty="0" smtClean="0"/>
              <a:t>date</a:t>
            </a:r>
            <a:endParaRPr lang="en-US" sz="2600" dirty="0" smtClean="0"/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Entering Notes for Hierarchies (Continued)</a:t>
            </a:r>
            <a:endParaRPr lang="en-US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09800" y="3429000"/>
            <a:ext cx="5103813" cy="28194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342" name="Line 1036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3344356" y="4975123"/>
            <a:ext cx="1102478" cy="379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DM-Create-View-Notes-110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05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1371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endParaRPr lang="en-US"/>
          </a:p>
        </p:txBody>
      </p:sp>
      <p:sp>
        <p:nvSpPr>
          <p:cNvPr id="15" name="Content Placeholder 14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Notes can be entered at any level of the hierarchy in the Data Views, Graph Views and Summary Views as previously </a:t>
            </a:r>
            <a:r>
              <a:rPr lang="en-US" dirty="0" smtClean="0"/>
              <a:t>indicated</a:t>
            </a:r>
            <a:endParaRPr lang="en-US" dirty="0" smtClean="0"/>
          </a:p>
          <a:p>
            <a:pPr>
              <a:spcBef>
                <a:spcPts val="1800"/>
              </a:spcBef>
            </a:pPr>
            <a:r>
              <a:rPr lang="en-US" dirty="0" smtClean="0"/>
              <a:t>Right click on the series label or observation period, select Notes to launch the Notes Editor </a:t>
            </a:r>
            <a:r>
              <a:rPr lang="en-US" dirty="0" smtClean="0"/>
              <a:t>window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26" name="Picture 2"/>
          <p:cNvPicPr>
            <a:picLocks noGrp="1" noChangeAspect="1" noChangeArrowheads="1"/>
          </p:cNvPicPr>
          <p:nvPr>
            <p:ph sz="half" idx="2"/>
            <p:custDataLst>
              <p:tags r:id="rId4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4876800" y="1341438"/>
            <a:ext cx="3581400" cy="4533900"/>
          </a:xfrm>
          <a:ln w="31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Title 13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Entering Notes In Data and Graph Views</a:t>
            </a:r>
            <a:endParaRPr lang="en-US" dirty="0"/>
          </a:p>
        </p:txBody>
      </p:sp>
      <p:sp>
        <p:nvSpPr>
          <p:cNvPr id="15367" name="Line 206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7696200" y="3429000"/>
            <a:ext cx="609600" cy="304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DM-Create-View-Notes-120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051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1000" y="1066800"/>
            <a:ext cx="8610600" cy="189282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2388" algn="l">
              <a:spcBef>
                <a:spcPct val="50000"/>
              </a:spcBef>
              <a:defRPr/>
            </a:pPr>
            <a:r>
              <a:rPr lang="en-US" b="1" dirty="0" smtClean="0">
                <a:solidFill>
                  <a:schemeClr val="tx2"/>
                </a:solidFill>
              </a:rPr>
              <a:t> </a:t>
            </a:r>
            <a:endParaRPr lang="en-US" b="1" dirty="0">
              <a:solidFill>
                <a:schemeClr val="tx2"/>
              </a:solidFill>
            </a:endParaRPr>
          </a:p>
          <a:p>
            <a:pPr marL="119063" algn="l">
              <a:spcBef>
                <a:spcPct val="50000"/>
              </a:spcBef>
              <a:defRPr/>
            </a:pPr>
            <a:endParaRPr lang="en-US" sz="1800" dirty="0">
              <a:solidFill>
                <a:schemeClr val="tx2"/>
              </a:solidFill>
            </a:endParaRPr>
          </a:p>
          <a:p>
            <a:pPr marL="119063" algn="l">
              <a:spcBef>
                <a:spcPct val="50000"/>
              </a:spcBef>
              <a:defRPr/>
            </a:pPr>
            <a:endParaRPr lang="en-US" sz="1800" dirty="0">
              <a:solidFill>
                <a:schemeClr val="tx2"/>
              </a:solidFill>
            </a:endParaRPr>
          </a:p>
          <a:p>
            <a:pPr marL="119063" algn="l">
              <a:spcBef>
                <a:spcPct val="50000"/>
              </a:spcBef>
              <a:defRPr/>
            </a:pPr>
            <a:endParaRPr lang="en-US" sz="1200" dirty="0">
              <a:solidFill>
                <a:schemeClr val="tx2"/>
              </a:solidFill>
            </a:endParaRPr>
          </a:p>
          <a:p>
            <a:pPr marL="119063" algn="l">
              <a:spcBef>
                <a:spcPct val="50000"/>
              </a:spcBef>
              <a:defRPr/>
            </a:pPr>
            <a:endParaRPr lang="en-US" sz="1800" dirty="0">
              <a:solidFill>
                <a:schemeClr val="tx2"/>
              </a:solidFill>
            </a:endParaRPr>
          </a:p>
        </p:txBody>
      </p:sp>
      <p:sp>
        <p:nvSpPr>
          <p:cNvPr id="16387" name="Rectangle 205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76200"/>
            <a:ext cx="630078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52388">
              <a:spcBef>
                <a:spcPct val="50000"/>
              </a:spcBef>
              <a:defRPr/>
            </a:pPr>
            <a:endParaRPr lang="en-US" sz="2800" b="1" dirty="0">
              <a:solidFill>
                <a:schemeClr val="tx2"/>
              </a:solidFill>
            </a:endParaRPr>
          </a:p>
        </p:txBody>
      </p:sp>
      <p:pic>
        <p:nvPicPr>
          <p:cNvPr id="16392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09600" y="4267200"/>
            <a:ext cx="7858125" cy="18669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393" name="Rectangle 1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889078" y="5811838"/>
            <a:ext cx="6056194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en-US" dirty="0" smtClean="0"/>
              <a:t>Notes may be automatically entered for specific opinion lines when adjustments are made</a:t>
            </a:r>
          </a:p>
          <a:p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en-US" dirty="0" smtClean="0"/>
              <a:t>Automatically Entered Notes</a:t>
            </a:r>
            <a:endParaRPr lang="en-US" dirty="0"/>
          </a:p>
        </p:txBody>
      </p:sp>
      <p:pic>
        <p:nvPicPr>
          <p:cNvPr id="16390" name="Picture 3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24000" y="2286000"/>
            <a:ext cx="5889261" cy="1666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391" name="Line 22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H="1">
            <a:off x="7223285" y="3276600"/>
            <a:ext cx="777715" cy="4572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DM-Create-View-Notes-130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05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1371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endParaRPr lang="en-US"/>
          </a:p>
        </p:txBody>
      </p:sp>
      <p:sp>
        <p:nvSpPr>
          <p:cNvPr id="2" name="Text Box 205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990600"/>
            <a:ext cx="8534400" cy="293926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2388" algn="l">
              <a:spcBef>
                <a:spcPct val="50000"/>
              </a:spcBef>
              <a:buFont typeface="Arial" pitchFamily="34" charset="0"/>
              <a:buChar char="•"/>
              <a:defRPr/>
            </a:pPr>
            <a:endParaRPr lang="en-US" sz="2000" dirty="0">
              <a:solidFill>
                <a:schemeClr val="tx2"/>
              </a:solidFill>
            </a:endParaRPr>
          </a:p>
          <a:p>
            <a:pPr marL="52388" algn="l">
              <a:spcBef>
                <a:spcPct val="50000"/>
              </a:spcBef>
              <a:buFont typeface="Arial" pitchFamily="34" charset="0"/>
              <a:buChar char="•"/>
              <a:defRPr/>
            </a:pPr>
            <a:endParaRPr lang="en-US" sz="2000" dirty="0">
              <a:solidFill>
                <a:schemeClr val="tx2"/>
              </a:solidFill>
            </a:endParaRPr>
          </a:p>
          <a:p>
            <a:pPr marL="52388" algn="l">
              <a:spcBef>
                <a:spcPct val="50000"/>
              </a:spcBef>
              <a:buFont typeface="Arial" pitchFamily="34" charset="0"/>
              <a:buChar char="•"/>
              <a:defRPr/>
            </a:pPr>
            <a:endParaRPr lang="en-US" sz="2000" dirty="0">
              <a:solidFill>
                <a:schemeClr val="tx2"/>
              </a:solidFill>
            </a:endParaRPr>
          </a:p>
          <a:p>
            <a:pPr marL="52388" algn="l">
              <a:spcBef>
                <a:spcPct val="50000"/>
              </a:spcBef>
              <a:buFont typeface="Arial" pitchFamily="34" charset="0"/>
              <a:buChar char="•"/>
              <a:defRPr/>
            </a:pPr>
            <a:endParaRPr lang="en-US" sz="2000" dirty="0">
              <a:solidFill>
                <a:schemeClr val="tx2"/>
              </a:solidFill>
            </a:endParaRPr>
          </a:p>
          <a:p>
            <a:pPr marL="52388" algn="l">
              <a:spcBef>
                <a:spcPct val="50000"/>
              </a:spcBef>
              <a:buFont typeface="Arial" pitchFamily="34" charset="0"/>
              <a:buChar char="•"/>
              <a:defRPr/>
            </a:pPr>
            <a:endParaRPr lang="en-US" sz="2000" dirty="0">
              <a:solidFill>
                <a:schemeClr val="tx2"/>
              </a:solidFill>
            </a:endParaRPr>
          </a:p>
          <a:p>
            <a:pPr marL="52388" algn="l">
              <a:spcBef>
                <a:spcPct val="50000"/>
              </a:spcBef>
              <a:buFont typeface="Arial" pitchFamily="34" charset="0"/>
              <a:buChar char="•"/>
              <a:defRPr/>
            </a:pPr>
            <a:endParaRPr lang="en-US" sz="1200" dirty="0">
              <a:solidFill>
                <a:schemeClr val="tx2"/>
              </a:solidFill>
            </a:endParaRPr>
          </a:p>
          <a:p>
            <a:pPr marL="119063" algn="l">
              <a:spcBef>
                <a:spcPct val="50000"/>
              </a:spcBef>
              <a:defRPr/>
            </a:pPr>
            <a:endParaRPr lang="en-US" sz="1800" dirty="0">
              <a:solidFill>
                <a:schemeClr val="tx2"/>
              </a:solidFill>
            </a:endParaRPr>
          </a:p>
        </p:txBody>
      </p:sp>
      <p:pic>
        <p:nvPicPr>
          <p:cNvPr id="17414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8200" y="2590800"/>
            <a:ext cx="7770813" cy="29718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Content Placeholder 15"/>
          <p:cNvSpPr>
            <a:spLocks noGrp="1"/>
          </p:cNvSpPr>
          <p:nvPr>
            <p:ph idx="1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smtClean="0"/>
              <a:t>Selecting Notes at the series level will display all series and observation level notes entered for the selected series</a:t>
            </a:r>
            <a:endParaRPr lang="en-US" dirty="0"/>
          </a:p>
        </p:txBody>
      </p:sp>
      <p:sp>
        <p:nvSpPr>
          <p:cNvPr id="18" name="Title 17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en-US" dirty="0" smtClean="0"/>
              <a:t>View the Notes In the Notes Editor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DM-Create-View-Notes-140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05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1371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endParaRPr lang="en-US"/>
          </a:p>
        </p:txBody>
      </p:sp>
      <p:pic>
        <p:nvPicPr>
          <p:cNvPr id="18438" name="Picture 7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52550" y="3000943"/>
            <a:ext cx="7091172" cy="302380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8439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04800" y="3962400"/>
            <a:ext cx="3457575" cy="23241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440" name="Line 22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8153400" y="5105400"/>
            <a:ext cx="623888" cy="4572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441" name="Line 22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1752600" y="5410200"/>
            <a:ext cx="685800" cy="3810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en-US" dirty="0" smtClean="0"/>
              <a:t>An Indicator and Comment will appear in cell that note was </a:t>
            </a:r>
            <a:r>
              <a:rPr lang="en-US" dirty="0" smtClean="0"/>
              <a:t>added</a:t>
            </a:r>
          </a:p>
          <a:p>
            <a:pPr lvl="1"/>
            <a:r>
              <a:rPr lang="en-US" dirty="0" smtClean="0"/>
              <a:t>Move </a:t>
            </a:r>
            <a:r>
              <a:rPr lang="en-US" dirty="0" smtClean="0"/>
              <a:t>the mouse over the note symbol to view note in a Graph view or Data View, including user created Views</a:t>
            </a:r>
          </a:p>
          <a:p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View </a:t>
            </a:r>
            <a:r>
              <a:rPr lang="en-US" sz="3600" dirty="0" smtClean="0"/>
              <a:t>the</a:t>
            </a:r>
            <a:r>
              <a:rPr lang="en-US" dirty="0" smtClean="0"/>
              <a:t> Notes On the Graph or Data View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DM-Create-View-Notes-150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05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1371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The History of a Note will contain the </a:t>
            </a:r>
            <a:r>
              <a:rPr lang="en-US" dirty="0" err="1" smtClean="0"/>
              <a:t>userid</a:t>
            </a:r>
            <a:r>
              <a:rPr lang="en-US" dirty="0" smtClean="0"/>
              <a:t> the Note was Created By, and date it was Created on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7" name="Title 6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Notes Editor Retained Information</a:t>
            </a:r>
            <a:endParaRPr lang="en-US" dirty="0"/>
          </a:p>
        </p:txBody>
      </p:sp>
      <p:pic>
        <p:nvPicPr>
          <p:cNvPr id="19462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5800" y="2286000"/>
            <a:ext cx="7749540" cy="370332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463" name="Rectangle 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416590" y="2940490"/>
            <a:ext cx="5018750" cy="1660084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1" name="Line 1036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>
            <a:off x="4038600" y="2743200"/>
            <a:ext cx="1381314" cy="38417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" name="Line 1036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H="1">
            <a:off x="5105400" y="2667000"/>
            <a:ext cx="1381314" cy="38417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DM-Create-View-Notes-160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102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1371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endParaRPr lang="en-US"/>
          </a:p>
        </p:txBody>
      </p:sp>
      <p:sp>
        <p:nvSpPr>
          <p:cNvPr id="20485" name="Rectangle 103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76200"/>
            <a:ext cx="630078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457200" indent="-338138">
              <a:spcBef>
                <a:spcPct val="50000"/>
              </a:spcBef>
            </a:pPr>
            <a:endParaRPr lang="en-US" sz="2800" b="1" dirty="0">
              <a:solidFill>
                <a:schemeClr val="tx2"/>
              </a:solidFill>
            </a:endParaRPr>
          </a:p>
        </p:txBody>
      </p:sp>
      <p:pic>
        <p:nvPicPr>
          <p:cNvPr id="20482" name="Picture 1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69624" y="1981200"/>
            <a:ext cx="3902376" cy="2667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486" name="Oval 1035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606194" y="2639138"/>
            <a:ext cx="312190" cy="281974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7" name="Line 103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190500" y="2733130"/>
            <a:ext cx="1415694" cy="3916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20489" name="Picture 9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590800" y="3657600"/>
            <a:ext cx="6361113" cy="25908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490" name="Line 1036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H="1">
            <a:off x="4166558" y="4724400"/>
            <a:ext cx="1381314" cy="38417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/>
        <p:txBody>
          <a:bodyPr/>
          <a:lstStyle/>
          <a:p>
            <a:r>
              <a:rPr lang="en-US" dirty="0" smtClean="0"/>
              <a:t>Notes can be Filtered in the Notes View and the Notes Editor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  <p:custDataLst>
              <p:tags r:id="rId10"/>
            </p:custDataLst>
          </p:nvPr>
        </p:nvSpPr>
        <p:spPr/>
        <p:txBody>
          <a:bodyPr/>
          <a:lstStyle/>
          <a:p>
            <a:r>
              <a:rPr lang="en-US" dirty="0" smtClean="0"/>
              <a:t>Filtering In Notes View and Notes Editor</a:t>
            </a:r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DM-Create-View-Notes-170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Notes can be filtered based on content</a:t>
            </a:r>
          </a:p>
          <a:p>
            <a:r>
              <a:rPr lang="en-US" dirty="0" smtClean="0"/>
              <a:t>Click here to activate Note </a:t>
            </a:r>
            <a:r>
              <a:rPr lang="en-US" dirty="0" smtClean="0"/>
              <a:t>filtering</a:t>
            </a:r>
          </a:p>
          <a:p>
            <a:pPr lvl="1"/>
            <a:r>
              <a:rPr lang="en-US" dirty="0" smtClean="0"/>
              <a:t>Select </a:t>
            </a:r>
            <a:r>
              <a:rPr lang="en-US" dirty="0" smtClean="0"/>
              <a:t>the filter operator and enter the desired criteria in the textbox to the right</a:t>
            </a:r>
          </a:p>
          <a:p>
            <a:r>
              <a:rPr lang="en-US" dirty="0" smtClean="0"/>
              <a:t>Select the “Custom” option to open the “Enter filter criteria for Note” </a:t>
            </a:r>
            <a:r>
              <a:rPr lang="en-US" dirty="0" smtClean="0"/>
              <a:t>screen</a:t>
            </a:r>
          </a:p>
          <a:p>
            <a:pPr lvl="1"/>
            <a:r>
              <a:rPr lang="en-US" dirty="0" smtClean="0"/>
              <a:t>This </a:t>
            </a:r>
            <a:r>
              <a:rPr lang="en-US" dirty="0" smtClean="0"/>
              <a:t>screen allows the user to select multiple criteria when filtering notes</a:t>
            </a:r>
            <a:endParaRPr lang="en-US" dirty="0"/>
          </a:p>
        </p:txBody>
      </p:sp>
      <p:sp>
        <p:nvSpPr>
          <p:cNvPr id="2150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Filtering Notes Based On Content</a:t>
            </a:r>
          </a:p>
        </p:txBody>
      </p:sp>
      <p:pic>
        <p:nvPicPr>
          <p:cNvPr id="21508" name="Picture 10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76800" y="1142999"/>
            <a:ext cx="4114800" cy="236321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509" name="Line 9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4572000" y="1828800"/>
            <a:ext cx="1143000" cy="10668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21510" name="Picture 11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876800" y="3657600"/>
            <a:ext cx="4131966" cy="2514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Line 9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4572000" y="3886200"/>
            <a:ext cx="1143000" cy="6858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DM-Create-View-Notes-180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05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1371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endParaRPr lang="en-US"/>
          </a:p>
        </p:txBody>
      </p:sp>
      <p:sp>
        <p:nvSpPr>
          <p:cNvPr id="2" name="Text Box 205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1066800"/>
            <a:ext cx="8610600" cy="32316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92100" indent="-239713" algn="l">
              <a:spcBef>
                <a:spcPct val="50000"/>
              </a:spcBef>
              <a:buFont typeface="Arial" pitchFamily="34" charset="0"/>
              <a:buChar char="•"/>
              <a:defRPr/>
            </a:pPr>
            <a:endParaRPr lang="en-US" sz="1800" dirty="0">
              <a:solidFill>
                <a:schemeClr val="tx2"/>
              </a:solidFill>
            </a:endParaRPr>
          </a:p>
          <a:p>
            <a:pPr marL="292100" indent="-239713" algn="l">
              <a:spcBef>
                <a:spcPct val="50000"/>
              </a:spcBef>
              <a:buFont typeface="Arial" pitchFamily="34" charset="0"/>
              <a:buChar char="•"/>
              <a:defRPr/>
            </a:pPr>
            <a:endParaRPr lang="en-US" sz="1800" dirty="0">
              <a:solidFill>
                <a:schemeClr val="tx2"/>
              </a:solidFill>
            </a:endParaRPr>
          </a:p>
          <a:p>
            <a:pPr marL="292100" indent="-239713" algn="l">
              <a:spcBef>
                <a:spcPct val="50000"/>
              </a:spcBef>
              <a:buFont typeface="Arial" pitchFamily="34" charset="0"/>
              <a:buChar char="•"/>
              <a:defRPr/>
            </a:pPr>
            <a:endParaRPr lang="en-US" sz="1800" dirty="0">
              <a:solidFill>
                <a:schemeClr val="tx2"/>
              </a:solidFill>
            </a:endParaRPr>
          </a:p>
          <a:p>
            <a:pPr marL="292100" indent="-239713" algn="l">
              <a:spcBef>
                <a:spcPct val="50000"/>
              </a:spcBef>
              <a:buFont typeface="Arial" pitchFamily="34" charset="0"/>
              <a:buChar char="•"/>
              <a:defRPr/>
            </a:pPr>
            <a:endParaRPr lang="en-US" sz="2200" dirty="0">
              <a:solidFill>
                <a:schemeClr val="tx2"/>
              </a:solidFill>
            </a:endParaRPr>
          </a:p>
          <a:p>
            <a:pPr marL="52388" algn="l">
              <a:spcBef>
                <a:spcPct val="50000"/>
              </a:spcBef>
              <a:buFont typeface="Arial" pitchFamily="34" charset="0"/>
              <a:buChar char="•"/>
              <a:defRPr/>
            </a:pPr>
            <a:endParaRPr lang="en-US" sz="1800" dirty="0">
              <a:solidFill>
                <a:schemeClr val="tx2"/>
              </a:solidFill>
            </a:endParaRPr>
          </a:p>
          <a:p>
            <a:pPr marL="119063" algn="l">
              <a:spcBef>
                <a:spcPct val="50000"/>
              </a:spcBef>
              <a:defRPr/>
            </a:pPr>
            <a:endParaRPr lang="en-US" sz="1800" dirty="0">
              <a:solidFill>
                <a:schemeClr val="tx2"/>
              </a:solidFill>
            </a:endParaRPr>
          </a:p>
          <a:p>
            <a:pPr marL="119063" algn="l">
              <a:spcBef>
                <a:spcPct val="50000"/>
              </a:spcBef>
              <a:defRPr/>
            </a:pPr>
            <a:endParaRPr lang="en-US" sz="1200" dirty="0">
              <a:solidFill>
                <a:schemeClr val="tx2"/>
              </a:solidFill>
            </a:endParaRPr>
          </a:p>
          <a:p>
            <a:pPr marL="119063" algn="l">
              <a:spcBef>
                <a:spcPct val="50000"/>
              </a:spcBef>
              <a:defRPr/>
            </a:pPr>
            <a:endParaRPr lang="en-US" sz="1800" dirty="0">
              <a:solidFill>
                <a:schemeClr val="tx2"/>
              </a:solidFill>
            </a:endParaRP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Columns can be sorted ascending or descending by clicking on the column header</a:t>
            </a:r>
          </a:p>
          <a:p>
            <a:r>
              <a:rPr lang="en-US" sz="2600" dirty="0" smtClean="0"/>
              <a:t>Group on a column attribute by dragging above the column headers row</a:t>
            </a:r>
          </a:p>
          <a:p>
            <a:r>
              <a:rPr lang="en-US" sz="2600" dirty="0" smtClean="0"/>
              <a:t>In this example, all notes entered on the Stat </a:t>
            </a:r>
            <a:r>
              <a:rPr lang="en-US" sz="2600" dirty="0" err="1" smtClean="0"/>
              <a:t>Fcst</a:t>
            </a:r>
            <a:r>
              <a:rPr lang="en-US" sz="2600" dirty="0" smtClean="0"/>
              <a:t> opinion line can be easily viewed</a:t>
            </a:r>
          </a:p>
          <a:p>
            <a:endParaRPr lang="en-US" sz="2600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Sorting Notes</a:t>
            </a:r>
            <a:endParaRPr lang="en-US" dirty="0"/>
          </a:p>
        </p:txBody>
      </p:sp>
      <p:pic>
        <p:nvPicPr>
          <p:cNvPr id="22534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2000" y="3505200"/>
            <a:ext cx="7715250" cy="282416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536" name="Line 9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457200" y="4876800"/>
            <a:ext cx="533400" cy="4572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DM-Create-View-Notes-190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05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1371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endParaRPr lang="en-US"/>
          </a:p>
        </p:txBody>
      </p:sp>
      <p:sp>
        <p:nvSpPr>
          <p:cNvPr id="5124" name="Rectangle 205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76200"/>
            <a:ext cx="630078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sz="2600" b="1" dirty="0">
              <a:solidFill>
                <a:schemeClr val="tx2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600"/>
              </a:spcBef>
            </a:pPr>
            <a:r>
              <a:rPr lang="en-US" b="1" dirty="0" smtClean="0"/>
              <a:t>Notes</a:t>
            </a:r>
            <a:r>
              <a:rPr lang="en-US" dirty="0" smtClean="0"/>
              <a:t> allow the user to track changes to a forecast or provide information on assumptions</a:t>
            </a:r>
          </a:p>
          <a:p>
            <a:pPr>
              <a:spcBef>
                <a:spcPts val="600"/>
              </a:spcBef>
            </a:pPr>
            <a:r>
              <a:rPr lang="en-US" b="1" dirty="0" smtClean="0"/>
              <a:t>Notes</a:t>
            </a:r>
            <a:r>
              <a:rPr lang="en-US" dirty="0" smtClean="0"/>
              <a:t> in DME can be entered at either the </a:t>
            </a:r>
            <a:r>
              <a:rPr lang="en-US" b="1" dirty="0" smtClean="0"/>
              <a:t>Observation</a:t>
            </a:r>
            <a:r>
              <a:rPr lang="en-US" dirty="0" smtClean="0"/>
              <a:t> level, </a:t>
            </a:r>
            <a:r>
              <a:rPr lang="en-US" b="1" dirty="0" smtClean="0"/>
              <a:t>Series</a:t>
            </a:r>
            <a:r>
              <a:rPr lang="en-US" dirty="0" smtClean="0"/>
              <a:t> level or </a:t>
            </a:r>
            <a:r>
              <a:rPr lang="en-US" b="1" dirty="0" smtClean="0"/>
              <a:t>Hierarchy</a:t>
            </a:r>
            <a:r>
              <a:rPr lang="en-US" dirty="0" smtClean="0"/>
              <a:t> level  </a:t>
            </a:r>
          </a:p>
          <a:p>
            <a:pPr>
              <a:spcBef>
                <a:spcPts val="600"/>
              </a:spcBef>
            </a:pPr>
            <a:r>
              <a:rPr lang="en-US" b="1" dirty="0" smtClean="0"/>
              <a:t>Notes</a:t>
            </a:r>
            <a:r>
              <a:rPr lang="en-US" dirty="0" smtClean="0"/>
              <a:t> that are entered in </a:t>
            </a:r>
            <a:r>
              <a:rPr lang="en-US" b="1" dirty="0" smtClean="0"/>
              <a:t>DME</a:t>
            </a:r>
            <a:r>
              <a:rPr lang="en-US" dirty="0" smtClean="0"/>
              <a:t> or the </a:t>
            </a:r>
            <a:r>
              <a:rPr lang="en-US" b="1" dirty="0" smtClean="0"/>
              <a:t>Planning Portal </a:t>
            </a:r>
            <a:r>
              <a:rPr lang="en-US" dirty="0" smtClean="0"/>
              <a:t>can be viewed in the other application immediately.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The </a:t>
            </a:r>
            <a:r>
              <a:rPr lang="en-US" b="1" dirty="0" smtClean="0"/>
              <a:t>Notes Editor </a:t>
            </a:r>
            <a:r>
              <a:rPr lang="en-US" dirty="0" smtClean="0"/>
              <a:t>tracks a history of notes by user and level and can be sorted by attributes and reason codes</a:t>
            </a:r>
          </a:p>
          <a:p>
            <a:pPr>
              <a:spcBef>
                <a:spcPts val="600"/>
              </a:spcBef>
            </a:pPr>
            <a:r>
              <a:rPr lang="en-US" b="1" dirty="0" smtClean="0"/>
              <a:t>Notes</a:t>
            </a:r>
            <a:r>
              <a:rPr lang="en-US" dirty="0" smtClean="0"/>
              <a:t> can also be viewed in </a:t>
            </a:r>
            <a:r>
              <a:rPr lang="en-US" b="1" dirty="0" smtClean="0"/>
              <a:t>Reporting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smtClean="0"/>
              <a:t>Overview – Notes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05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1143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endParaRPr lang="en-US"/>
          </a:p>
        </p:txBody>
      </p:sp>
      <p:sp>
        <p:nvSpPr>
          <p:cNvPr id="23557" name="Rectangle 205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76200"/>
            <a:ext cx="630078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sz="2600" b="1" dirty="0">
              <a:solidFill>
                <a:schemeClr val="tx2"/>
              </a:solidFill>
            </a:endParaRPr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Notes can be exported from the Notes View or Notes Editor</a:t>
            </a:r>
          </a:p>
          <a:p>
            <a:r>
              <a:rPr lang="en-US" smtClean="0"/>
              <a:t>Right-click on the desired series or observation level and select Export to Excel</a:t>
            </a:r>
          </a:p>
          <a:p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Export Notes To Excel</a:t>
            </a:r>
            <a:endParaRPr lang="en-US" dirty="0"/>
          </a:p>
        </p:txBody>
      </p:sp>
      <p:pic>
        <p:nvPicPr>
          <p:cNvPr id="23558" name="Picture 10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09600" y="2847975"/>
            <a:ext cx="7848600" cy="180022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560" name="Line 1036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>
            <a:off x="5804891" y="3533775"/>
            <a:ext cx="1691563" cy="38417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23559" name="Picture 9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62000" y="4876800"/>
            <a:ext cx="7343775" cy="98107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561" name="Line 1036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H="1">
            <a:off x="6488910" y="4800600"/>
            <a:ext cx="1125223" cy="384175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DM-Create-View-Notes-200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05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11430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Name and save the file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View the notes in Excel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1" name="Title 10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Export Notes To Excel (Continued)</a:t>
            </a:r>
            <a:endParaRPr lang="en-US" dirty="0"/>
          </a:p>
        </p:txBody>
      </p:sp>
      <p:pic>
        <p:nvPicPr>
          <p:cNvPr id="24584" name="Picture 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1000" y="4188100"/>
            <a:ext cx="8229600" cy="194468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4582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857959" y="1464200"/>
            <a:ext cx="5228641" cy="25908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583" name="Line 1036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1781760" y="3445400"/>
            <a:ext cx="821052" cy="198637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DM-Create-View-Notes-210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05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2000" y="1371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endParaRPr lang="en-US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 fontScale="92500" lnSpcReduction="1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b="1" dirty="0" smtClean="0"/>
              <a:t>Right-click</a:t>
            </a:r>
            <a:r>
              <a:rPr lang="en-US" dirty="0" smtClean="0"/>
              <a:t> on the desired series or observation level and select </a:t>
            </a:r>
            <a:r>
              <a:rPr lang="en-US" b="1" dirty="0" smtClean="0"/>
              <a:t>Send Email </a:t>
            </a:r>
            <a:r>
              <a:rPr lang="en-US" dirty="0" smtClean="0"/>
              <a:t>to email notes to a specified recipient. 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Select the checkbox next to the name of the user to whom you want to email the note.</a:t>
            </a:r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Click Send.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Emailing Notes in the Notes View </a:t>
            </a:r>
            <a:endParaRPr lang="en-US" dirty="0"/>
          </a:p>
        </p:txBody>
      </p:sp>
      <p:pic>
        <p:nvPicPr>
          <p:cNvPr id="25608" name="Picture 10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304800" y="3048000"/>
            <a:ext cx="4029075" cy="2133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609" name="Line 103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2743200" y="4312356"/>
            <a:ext cx="868363" cy="455319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25607" name="Picture 9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4572000" y="2895600"/>
            <a:ext cx="4093065" cy="3505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610" name="Line 1036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V="1">
            <a:off x="7086598" y="3886200"/>
            <a:ext cx="914401" cy="6096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11" name="Line 1036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H="1">
            <a:off x="5181600" y="3048000"/>
            <a:ext cx="533400" cy="1524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5606" name="Oval 2064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742544" y="3526423"/>
            <a:ext cx="852722" cy="270353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" name="TextBox 22"/>
          <p:cNvSpPr txBox="1"/>
          <p:nvPr>
            <p:custDataLst>
              <p:tags r:id="rId11"/>
            </p:custDataLst>
          </p:nvPr>
        </p:nvSpPr>
        <p:spPr>
          <a:xfrm>
            <a:off x="5562600" y="2819400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3</a:t>
            </a:r>
            <a:endParaRPr lang="en-US" sz="2400" b="1" dirty="0"/>
          </a:p>
        </p:txBody>
      </p:sp>
      <p:sp>
        <p:nvSpPr>
          <p:cNvPr id="24" name="TextBox 23"/>
          <p:cNvSpPr txBox="1"/>
          <p:nvPr>
            <p:custDataLst>
              <p:tags r:id="rId12"/>
            </p:custDataLst>
          </p:nvPr>
        </p:nvSpPr>
        <p:spPr>
          <a:xfrm>
            <a:off x="3657600" y="4038600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1</a:t>
            </a:r>
            <a:endParaRPr lang="en-US" sz="2400" b="1" dirty="0"/>
          </a:p>
        </p:txBody>
      </p:sp>
      <p:sp>
        <p:nvSpPr>
          <p:cNvPr id="25" name="TextBox 24"/>
          <p:cNvSpPr txBox="1"/>
          <p:nvPr>
            <p:custDataLst>
              <p:tags r:id="rId13"/>
            </p:custDataLst>
          </p:nvPr>
        </p:nvSpPr>
        <p:spPr>
          <a:xfrm>
            <a:off x="6629400" y="42672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2</a:t>
            </a:r>
            <a:endParaRPr lang="en-US" sz="2400" b="1" dirty="0"/>
          </a:p>
        </p:txBody>
      </p:sp>
      <p:sp>
        <p:nvSpPr>
          <p:cNvPr id="26" name="Line 1036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 flipH="1" flipV="1">
            <a:off x="5410200" y="3810000"/>
            <a:ext cx="1219200" cy="6858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DM-Create-View-Notes-220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9" grpId="0" animBg="1"/>
      <p:bldP spid="25610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05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1371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endParaRPr lang="en-US"/>
          </a:p>
        </p:txBody>
      </p:sp>
      <p:sp>
        <p:nvSpPr>
          <p:cNvPr id="26627" name="Text Box 205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1066800"/>
            <a:ext cx="8610600" cy="195438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338138" algn="l">
              <a:spcBef>
                <a:spcPct val="50000"/>
              </a:spcBef>
              <a:buFont typeface="Arial" charset="0"/>
              <a:buChar char="•"/>
            </a:pPr>
            <a:endParaRPr lang="en-US" sz="2200" dirty="0">
              <a:solidFill>
                <a:schemeClr val="tx2"/>
              </a:solidFill>
            </a:endParaRPr>
          </a:p>
          <a:p>
            <a:pPr marL="457200" indent="-338138" algn="l">
              <a:spcBef>
                <a:spcPct val="50000"/>
              </a:spcBef>
              <a:buFont typeface="Arial" charset="0"/>
              <a:buChar char="•"/>
            </a:pPr>
            <a:endParaRPr lang="en-US" sz="1800" dirty="0">
              <a:solidFill>
                <a:schemeClr val="tx2"/>
              </a:solidFill>
            </a:endParaRPr>
          </a:p>
          <a:p>
            <a:pPr marL="457200" indent="-338138" algn="l">
              <a:spcBef>
                <a:spcPct val="50000"/>
              </a:spcBef>
            </a:pPr>
            <a:endParaRPr lang="en-US" sz="1800" dirty="0">
              <a:solidFill>
                <a:schemeClr val="tx2"/>
              </a:solidFill>
            </a:endParaRPr>
          </a:p>
          <a:p>
            <a:pPr marL="457200" indent="-338138" algn="l">
              <a:spcBef>
                <a:spcPct val="50000"/>
              </a:spcBef>
            </a:pPr>
            <a:endParaRPr lang="en-US" sz="1200" dirty="0">
              <a:solidFill>
                <a:schemeClr val="tx2"/>
              </a:solidFill>
            </a:endParaRPr>
          </a:p>
          <a:p>
            <a:pPr marL="457200" indent="-338138" algn="l">
              <a:spcBef>
                <a:spcPct val="50000"/>
              </a:spcBef>
            </a:pPr>
            <a:endParaRPr lang="en-US" sz="1800" dirty="0">
              <a:solidFill>
                <a:schemeClr val="tx2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To edit a note, right click to bring up Notes Editor and select note to edit or delete</a:t>
            </a:r>
          </a:p>
          <a:p>
            <a:r>
              <a:rPr lang="en-US" dirty="0" smtClean="0"/>
              <a:t>Any note in history can be edited or deleted by the person who created it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Edit or Delete Notes</a:t>
            </a:r>
            <a:endParaRPr lang="en-US" dirty="0"/>
          </a:p>
        </p:txBody>
      </p:sp>
      <p:pic>
        <p:nvPicPr>
          <p:cNvPr id="26629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524000" y="2731625"/>
            <a:ext cx="5739098" cy="360283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Oval 2064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362200" y="2743200"/>
            <a:ext cx="852722" cy="270353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Line 1036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H="1" flipV="1">
            <a:off x="3124198" y="3048001"/>
            <a:ext cx="685801" cy="533399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DM-Create-View-Notes-230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1371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 fontScale="92500"/>
          </a:bodyPr>
          <a:lstStyle/>
          <a:p>
            <a:pPr marL="457200" indent="-338138">
              <a:spcBef>
                <a:spcPts val="1000"/>
              </a:spcBef>
              <a:buFont typeface="Arial" charset="0"/>
              <a:buChar char="•"/>
              <a:defRPr/>
            </a:pPr>
            <a:r>
              <a:rPr lang="en-US" b="1" dirty="0" smtClean="0">
                <a:solidFill>
                  <a:schemeClr val="tx2"/>
                </a:solidFill>
              </a:rPr>
              <a:t>Notes</a:t>
            </a:r>
            <a:r>
              <a:rPr lang="en-US" dirty="0" smtClean="0">
                <a:solidFill>
                  <a:schemeClr val="tx2"/>
                </a:solidFill>
              </a:rPr>
              <a:t> in the </a:t>
            </a:r>
            <a:r>
              <a:rPr lang="en-US" b="1" dirty="0" smtClean="0">
                <a:solidFill>
                  <a:schemeClr val="tx2"/>
                </a:solidFill>
              </a:rPr>
              <a:t>Viewer</a:t>
            </a:r>
            <a:r>
              <a:rPr lang="en-US" dirty="0" smtClean="0">
                <a:solidFill>
                  <a:schemeClr val="tx2"/>
                </a:solidFill>
              </a:rPr>
              <a:t> can be applied at either the </a:t>
            </a:r>
            <a:r>
              <a:rPr lang="en-US" b="1" dirty="0" smtClean="0">
                <a:solidFill>
                  <a:schemeClr val="tx2"/>
                </a:solidFill>
              </a:rPr>
              <a:t>Observation</a:t>
            </a:r>
            <a:r>
              <a:rPr lang="en-US" dirty="0" smtClean="0">
                <a:solidFill>
                  <a:schemeClr val="tx2"/>
                </a:solidFill>
              </a:rPr>
              <a:t> for a desired opinion line or </a:t>
            </a:r>
            <a:r>
              <a:rPr lang="en-US" b="1" dirty="0" smtClean="0">
                <a:solidFill>
                  <a:schemeClr val="tx2"/>
                </a:solidFill>
              </a:rPr>
              <a:t>Series</a:t>
            </a:r>
            <a:r>
              <a:rPr lang="en-US" dirty="0" smtClean="0">
                <a:solidFill>
                  <a:schemeClr val="tx2"/>
                </a:solidFill>
              </a:rPr>
              <a:t> level</a:t>
            </a:r>
          </a:p>
          <a:p>
            <a:pPr marL="457200" indent="-338138">
              <a:spcBef>
                <a:spcPts val="1000"/>
              </a:spcBef>
              <a:buFont typeface="Arial" charset="0"/>
              <a:buChar char="•"/>
              <a:defRPr/>
            </a:pPr>
            <a:r>
              <a:rPr lang="en-US" dirty="0" smtClean="0">
                <a:solidFill>
                  <a:schemeClr val="tx2"/>
                </a:solidFill>
              </a:rPr>
              <a:t>When using a hierarchy, </a:t>
            </a:r>
            <a:r>
              <a:rPr lang="en-US" b="1" dirty="0" smtClean="0">
                <a:solidFill>
                  <a:schemeClr val="tx2"/>
                </a:solidFill>
              </a:rPr>
              <a:t>Notes</a:t>
            </a:r>
            <a:r>
              <a:rPr lang="en-US" dirty="0" smtClean="0">
                <a:solidFill>
                  <a:schemeClr val="tx2"/>
                </a:solidFill>
              </a:rPr>
              <a:t> entered at the </a:t>
            </a:r>
            <a:r>
              <a:rPr lang="en-US" b="1" dirty="0" smtClean="0">
                <a:solidFill>
                  <a:schemeClr val="tx2"/>
                </a:solidFill>
              </a:rPr>
              <a:t>Series</a:t>
            </a:r>
            <a:r>
              <a:rPr lang="en-US" dirty="0" smtClean="0">
                <a:solidFill>
                  <a:schemeClr val="tx2"/>
                </a:solidFill>
              </a:rPr>
              <a:t> level are copied to the lowest level series</a:t>
            </a:r>
          </a:p>
          <a:p>
            <a:pPr marL="457200" indent="-338138">
              <a:spcBef>
                <a:spcPts val="1000"/>
              </a:spcBef>
              <a:buFont typeface="Arial" charset="0"/>
              <a:buChar char="•"/>
              <a:defRPr/>
            </a:pPr>
            <a:r>
              <a:rPr lang="en-US" dirty="0" smtClean="0">
                <a:solidFill>
                  <a:schemeClr val="tx2"/>
                </a:solidFill>
              </a:rPr>
              <a:t>In the </a:t>
            </a:r>
            <a:r>
              <a:rPr lang="en-US" b="1" dirty="0" smtClean="0">
                <a:solidFill>
                  <a:schemeClr val="tx2"/>
                </a:solidFill>
              </a:rPr>
              <a:t>Notes View</a:t>
            </a:r>
            <a:r>
              <a:rPr lang="en-US" dirty="0" smtClean="0">
                <a:solidFill>
                  <a:schemeClr val="tx2"/>
                </a:solidFill>
              </a:rPr>
              <a:t>, the </a:t>
            </a:r>
            <a:r>
              <a:rPr lang="en-US" b="1" dirty="0" smtClean="0">
                <a:solidFill>
                  <a:schemeClr val="tx2"/>
                </a:solidFill>
              </a:rPr>
              <a:t>Series</a:t>
            </a:r>
            <a:r>
              <a:rPr lang="en-US" dirty="0" smtClean="0">
                <a:solidFill>
                  <a:schemeClr val="tx2"/>
                </a:solidFill>
              </a:rPr>
              <a:t> displays high level information</a:t>
            </a:r>
          </a:p>
          <a:p>
            <a:pPr marL="457200" indent="-338138">
              <a:spcBef>
                <a:spcPts val="1000"/>
              </a:spcBef>
              <a:buFont typeface="Arial" charset="0"/>
              <a:buChar char="•"/>
              <a:defRPr/>
            </a:pPr>
            <a:r>
              <a:rPr lang="en-US" dirty="0" smtClean="0">
                <a:solidFill>
                  <a:schemeClr val="tx2"/>
                </a:solidFill>
              </a:rPr>
              <a:t>Each period (historical and forecast) contains a text area for users to capture additional information concerning specific periods</a:t>
            </a:r>
          </a:p>
          <a:p>
            <a:pPr marL="457200" indent="-338138">
              <a:spcBef>
                <a:spcPts val="1000"/>
              </a:spcBef>
              <a:buFont typeface="Arial" charset="0"/>
              <a:buChar char="•"/>
              <a:defRPr/>
            </a:pPr>
            <a:r>
              <a:rPr lang="en-US" dirty="0" smtClean="0">
                <a:solidFill>
                  <a:schemeClr val="tx2"/>
                </a:solidFill>
              </a:rPr>
              <a:t>When </a:t>
            </a:r>
            <a:r>
              <a:rPr lang="en-US" b="1" dirty="0" smtClean="0">
                <a:solidFill>
                  <a:schemeClr val="tx2"/>
                </a:solidFill>
              </a:rPr>
              <a:t>Notes</a:t>
            </a:r>
            <a:r>
              <a:rPr lang="en-US" dirty="0" smtClean="0">
                <a:solidFill>
                  <a:schemeClr val="tx2"/>
                </a:solidFill>
              </a:rPr>
              <a:t> are entered the background changes color to notify the user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Recap Notes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DM-Create-View-Notes-240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05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1371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endParaRPr lang="en-US"/>
          </a:p>
        </p:txBody>
      </p:sp>
      <p:sp>
        <p:nvSpPr>
          <p:cNvPr id="6148" name="Rectangle 205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76200"/>
            <a:ext cx="630078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sz="2600" b="1" dirty="0">
              <a:solidFill>
                <a:schemeClr val="tx2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Notes are entered using the Notes Editor</a:t>
            </a:r>
          </a:p>
          <a:p>
            <a:r>
              <a:rPr lang="en-US" smtClean="0"/>
              <a:t>There are several ways to open the Notes Editor in the Viewer.</a:t>
            </a:r>
          </a:p>
          <a:p>
            <a:pPr lvl="1"/>
            <a:r>
              <a:rPr lang="en-US" smtClean="0"/>
              <a:t>Notes View – double-click </a:t>
            </a:r>
          </a:p>
          <a:p>
            <a:pPr lvl="1"/>
            <a:r>
              <a:rPr lang="en-US" smtClean="0"/>
              <a:t>Data View – right click on cell</a:t>
            </a:r>
          </a:p>
          <a:p>
            <a:pPr lvl="1"/>
            <a:r>
              <a:rPr lang="en-US" smtClean="0"/>
              <a:t>Graph View – right click on node </a:t>
            </a:r>
          </a:p>
          <a:p>
            <a:pPr lvl="1"/>
            <a:r>
              <a:rPr lang="en-US" smtClean="0"/>
              <a:t>Summary View – right click on series</a:t>
            </a:r>
          </a:p>
          <a:p>
            <a:pPr lvl="1"/>
            <a:r>
              <a:rPr lang="en-US" smtClean="0"/>
              <a:t>Series View – right click on series</a:t>
            </a:r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Overview – Notes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05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10668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endParaRPr lang="en-US" dirty="0"/>
          </a:p>
          <a:p>
            <a:pPr marL="342900" indent="-342900" algn="l">
              <a:spcBef>
                <a:spcPct val="20000"/>
              </a:spcBef>
              <a:buFontTx/>
              <a:buChar char="-"/>
            </a:pPr>
            <a:endParaRPr lang="en-US" dirty="0"/>
          </a:p>
          <a:p>
            <a:pPr marL="342900" indent="-342900" algn="l">
              <a:spcBef>
                <a:spcPct val="20000"/>
              </a:spcBef>
              <a:buFontTx/>
              <a:buChar char="-"/>
            </a:pPr>
            <a:endParaRPr lang="en-US" dirty="0"/>
          </a:p>
        </p:txBody>
      </p:sp>
      <p:sp>
        <p:nvSpPr>
          <p:cNvPr id="7171" name="Rectangle 205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76200"/>
            <a:ext cx="630078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endParaRPr lang="en-US" sz="2600" b="1" dirty="0">
              <a:solidFill>
                <a:schemeClr val="tx2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Double click in Notes View for a series level note or in a specific period and opinion line for an observation level </a:t>
            </a:r>
            <a:r>
              <a:rPr lang="en-US" dirty="0" smtClean="0"/>
              <a:t>note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Notes Editor window will </a:t>
            </a:r>
            <a:r>
              <a:rPr lang="en-US" dirty="0" smtClean="0"/>
              <a:t>appear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To Enter a note</a:t>
            </a:r>
            <a:endParaRPr lang="en-US" dirty="0"/>
          </a:p>
        </p:txBody>
      </p:sp>
      <p:pic>
        <p:nvPicPr>
          <p:cNvPr id="7173" name="Picture 6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5800" y="2029425"/>
            <a:ext cx="7467600" cy="32099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74" name="Line 22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>
            <a:off x="3134910" y="3006842"/>
            <a:ext cx="699746" cy="44428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75" name="Line 22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H="1">
            <a:off x="3047442" y="3717690"/>
            <a:ext cx="699746" cy="44428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05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76200"/>
            <a:ext cx="630078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endParaRPr lang="en-US" sz="2600" b="1" dirty="0">
              <a:solidFill>
                <a:schemeClr val="tx2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Or right click on a Graph View or  a Data View, including user created views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Select Notes to display the Notes Editor </a:t>
            </a:r>
            <a:r>
              <a:rPr lang="en-US" dirty="0" smtClean="0"/>
              <a:t>window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To Enter a note </a:t>
            </a:r>
            <a:endParaRPr lang="en-US" dirty="0"/>
          </a:p>
        </p:txBody>
      </p:sp>
      <p:pic>
        <p:nvPicPr>
          <p:cNvPr id="8198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48200" y="1905000"/>
            <a:ext cx="3607395" cy="28956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200" name="Line 22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8013700" y="3624263"/>
            <a:ext cx="673100" cy="452438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8196" name="Picture 3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09600" y="1905000"/>
            <a:ext cx="3638145" cy="29940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199" name="Line 22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H="1">
            <a:off x="3834319" y="3651211"/>
            <a:ext cx="661481" cy="436553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05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76200"/>
            <a:ext cx="630078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endParaRPr lang="en-US" sz="2600" b="1" dirty="0">
              <a:solidFill>
                <a:schemeClr val="tx2"/>
              </a:solidFill>
            </a:endParaRPr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Or right click in the Summary View on the desired series, opinion line and period for an observation level note</a:t>
            </a:r>
          </a:p>
          <a:p>
            <a:r>
              <a:rPr lang="en-US" dirty="0" smtClean="0"/>
              <a:t>Right click on the series label for a series level note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Select Notes to display the Notes Editor window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To Enter a note</a:t>
            </a:r>
            <a:br>
              <a:rPr lang="en-US" smtClean="0"/>
            </a:br>
            <a:endParaRPr lang="en-US" dirty="0"/>
          </a:p>
        </p:txBody>
      </p:sp>
      <p:pic>
        <p:nvPicPr>
          <p:cNvPr id="9221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38200" y="2272500"/>
            <a:ext cx="7086600" cy="3429000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22" name="Line 22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4751696" y="3269524"/>
            <a:ext cx="810904" cy="349651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23" name="Line 22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>
            <a:off x="2847833" y="3269524"/>
            <a:ext cx="810904" cy="349651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24" name="Oval 9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086634" y="5069705"/>
            <a:ext cx="1057701" cy="249256"/>
          </a:xfrm>
          <a:prstGeom prst="ellips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DM-Create-View-Notes-060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05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1371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endParaRPr lang="en-US"/>
          </a:p>
        </p:txBody>
      </p:sp>
      <p:sp>
        <p:nvSpPr>
          <p:cNvPr id="10244" name="Rectangle 205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76200"/>
            <a:ext cx="630078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endParaRPr lang="en-US" sz="2600" b="1" dirty="0">
              <a:solidFill>
                <a:schemeClr val="tx2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 All notes are entered in the Notes Editor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Notes Editor</a:t>
            </a:r>
            <a:endParaRPr lang="en-US" dirty="0"/>
          </a:p>
        </p:txBody>
      </p:sp>
      <p:pic>
        <p:nvPicPr>
          <p:cNvPr id="10246" name="Picture 7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9600" y="1661796"/>
            <a:ext cx="7888192" cy="419608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DM-Create-View-Notes-070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9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04800" y="964353"/>
            <a:ext cx="8305800" cy="2464647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Entering </a:t>
            </a:r>
            <a:r>
              <a:rPr lang="en-US" dirty="0" smtClean="0">
                <a:solidFill>
                  <a:schemeClr val="tx2"/>
                </a:solidFill>
              </a:rPr>
              <a:t>Notes</a:t>
            </a:r>
            <a:endParaRPr lang="en-US" dirty="0"/>
          </a:p>
        </p:txBody>
      </p:sp>
      <p:sp>
        <p:nvSpPr>
          <p:cNvPr id="2" name="Text Box 2051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1192953"/>
            <a:ext cx="8610600" cy="189282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2388" algn="l">
              <a:spcBef>
                <a:spcPct val="50000"/>
              </a:spcBef>
              <a:defRPr/>
            </a:pPr>
            <a:r>
              <a:rPr lang="en-US" b="1" dirty="0" smtClean="0">
                <a:solidFill>
                  <a:schemeClr val="tx2"/>
                </a:solidFill>
              </a:rPr>
              <a:t> </a:t>
            </a:r>
            <a:endParaRPr lang="en-US" b="1" dirty="0">
              <a:solidFill>
                <a:schemeClr val="tx2"/>
              </a:solidFill>
            </a:endParaRPr>
          </a:p>
          <a:p>
            <a:pPr marL="119063" algn="l">
              <a:spcBef>
                <a:spcPct val="50000"/>
              </a:spcBef>
              <a:defRPr/>
            </a:pPr>
            <a:endParaRPr lang="en-US" sz="1800" dirty="0">
              <a:solidFill>
                <a:schemeClr val="tx2"/>
              </a:solidFill>
            </a:endParaRPr>
          </a:p>
          <a:p>
            <a:pPr marL="119063" algn="l">
              <a:spcBef>
                <a:spcPct val="50000"/>
              </a:spcBef>
              <a:defRPr/>
            </a:pPr>
            <a:endParaRPr lang="en-US" sz="1800" dirty="0">
              <a:solidFill>
                <a:schemeClr val="tx2"/>
              </a:solidFill>
            </a:endParaRPr>
          </a:p>
          <a:p>
            <a:pPr marL="119063" algn="l">
              <a:spcBef>
                <a:spcPct val="50000"/>
              </a:spcBef>
              <a:defRPr/>
            </a:pPr>
            <a:endParaRPr lang="en-US" sz="1200" dirty="0">
              <a:solidFill>
                <a:schemeClr val="tx2"/>
              </a:solidFill>
            </a:endParaRPr>
          </a:p>
          <a:p>
            <a:pPr marL="119063" algn="l">
              <a:spcBef>
                <a:spcPct val="50000"/>
              </a:spcBef>
              <a:defRPr/>
            </a:pPr>
            <a:endParaRPr lang="en-US" sz="1800" dirty="0">
              <a:solidFill>
                <a:schemeClr val="tx2"/>
              </a:solidFill>
            </a:endParaRPr>
          </a:p>
        </p:txBody>
      </p:sp>
      <p:sp>
        <p:nvSpPr>
          <p:cNvPr id="9" name="Text Box 205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752600"/>
            <a:ext cx="3733800" cy="270843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52388" algn="l">
              <a:spcBef>
                <a:spcPct val="50000"/>
              </a:spcBef>
              <a:defRPr/>
            </a:pPr>
            <a:r>
              <a:rPr lang="en-US" sz="2000" i="1" dirty="0" smtClean="0">
                <a:solidFill>
                  <a:schemeClr val="tx2"/>
                </a:solidFill>
              </a:rPr>
              <a:t> </a:t>
            </a:r>
            <a:endParaRPr lang="en-US" sz="2000" i="1" dirty="0">
              <a:solidFill>
                <a:schemeClr val="tx2"/>
              </a:solidFill>
            </a:endParaRPr>
          </a:p>
          <a:p>
            <a:pPr marL="52388" algn="l">
              <a:spcBef>
                <a:spcPct val="50000"/>
              </a:spcBef>
              <a:defRPr/>
            </a:pPr>
            <a:r>
              <a:rPr lang="en-US" sz="2000" b="1" dirty="0">
                <a:solidFill>
                  <a:schemeClr val="tx2"/>
                </a:solidFill>
              </a:rPr>
              <a:t> </a:t>
            </a:r>
          </a:p>
          <a:p>
            <a:pPr marL="119063" algn="l">
              <a:spcBef>
                <a:spcPct val="50000"/>
              </a:spcBef>
              <a:defRPr/>
            </a:pPr>
            <a:endParaRPr lang="en-US" sz="2000" dirty="0">
              <a:solidFill>
                <a:schemeClr val="tx2"/>
              </a:solidFill>
            </a:endParaRPr>
          </a:p>
          <a:p>
            <a:pPr marL="119063" algn="l">
              <a:spcBef>
                <a:spcPct val="50000"/>
              </a:spcBef>
              <a:defRPr/>
            </a:pPr>
            <a:endParaRPr lang="en-US" sz="2000" dirty="0">
              <a:solidFill>
                <a:schemeClr val="tx2"/>
              </a:solidFill>
            </a:endParaRPr>
          </a:p>
          <a:p>
            <a:pPr marL="119063" algn="l">
              <a:spcBef>
                <a:spcPct val="50000"/>
              </a:spcBef>
              <a:defRPr/>
            </a:pPr>
            <a:endParaRPr lang="en-US" sz="2000" dirty="0">
              <a:solidFill>
                <a:schemeClr val="tx2"/>
              </a:solidFill>
            </a:endParaRPr>
          </a:p>
          <a:p>
            <a:pPr marL="119063" algn="l">
              <a:spcBef>
                <a:spcPct val="50000"/>
              </a:spcBef>
              <a:defRPr/>
            </a:pPr>
            <a:endParaRPr lang="en-US" sz="2000" dirty="0">
              <a:solidFill>
                <a:schemeClr val="tx2"/>
              </a:solidFill>
            </a:endParaRPr>
          </a:p>
        </p:txBody>
      </p:sp>
      <p:pic>
        <p:nvPicPr>
          <p:cNvPr id="11273" name="Picture 9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676400" y="3200400"/>
            <a:ext cx="6065838" cy="315906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274" name="Line 22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6462548" y="735753"/>
            <a:ext cx="1029276" cy="821549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275" name="Line 22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 flipV="1">
            <a:off x="5410200" y="4572000"/>
            <a:ext cx="1219200" cy="6858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Box 11"/>
          <p:cNvSpPr txBox="1"/>
          <p:nvPr>
            <p:custDataLst>
              <p:tags r:id="rId8"/>
            </p:custDataLst>
          </p:nvPr>
        </p:nvSpPr>
        <p:spPr>
          <a:xfrm>
            <a:off x="7543800" y="3048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1</a:t>
            </a:r>
            <a:endParaRPr lang="en-US" sz="2400" b="1" dirty="0"/>
          </a:p>
        </p:txBody>
      </p:sp>
      <p:sp>
        <p:nvSpPr>
          <p:cNvPr id="13" name="TextBox 12"/>
          <p:cNvSpPr txBox="1"/>
          <p:nvPr>
            <p:custDataLst>
              <p:tags r:id="rId9"/>
            </p:custDataLst>
          </p:nvPr>
        </p:nvSpPr>
        <p:spPr>
          <a:xfrm>
            <a:off x="6781800" y="51816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2</a:t>
            </a:r>
            <a:endParaRPr lang="en-US" sz="2400" b="1" dirty="0"/>
          </a:p>
        </p:txBody>
      </p:sp>
      <p:sp>
        <p:nvSpPr>
          <p:cNvPr id="14" name="TextBox 13"/>
          <p:cNvSpPr txBox="1"/>
          <p:nvPr>
            <p:custDataLst>
              <p:tags r:id="rId10"/>
            </p:custDataLst>
          </p:nvPr>
        </p:nvSpPr>
        <p:spPr>
          <a:xfrm>
            <a:off x="2057400" y="2488353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3</a:t>
            </a:r>
            <a:endParaRPr lang="en-US" sz="2400" b="1" dirty="0"/>
          </a:p>
        </p:txBody>
      </p:sp>
      <p:sp>
        <p:nvSpPr>
          <p:cNvPr id="15" name="Line 22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 flipH="1" flipV="1">
            <a:off x="1828800" y="1650153"/>
            <a:ext cx="381000" cy="9144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DM-Create-View-Notes-080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4" grpId="0" animBg="1"/>
      <p:bldP spid="11275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1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695950" y="4000500"/>
            <a:ext cx="2686050" cy="2324100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291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13716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spcBef>
                <a:spcPct val="20000"/>
              </a:spcBef>
            </a:pPr>
            <a:endParaRPr lang="en-US"/>
          </a:p>
        </p:txBody>
      </p:sp>
      <p:sp>
        <p:nvSpPr>
          <p:cNvPr id="12293" name="Rectangle 1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200" y="76200"/>
            <a:ext cx="6300788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l"/>
            <a:endParaRPr lang="en-US" sz="2600" b="1" dirty="0">
              <a:solidFill>
                <a:schemeClr val="tx2"/>
              </a:solidFill>
            </a:endParaRPr>
          </a:p>
        </p:txBody>
      </p:sp>
      <p:sp>
        <p:nvSpPr>
          <p:cNvPr id="12294" name="Text Box 1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962150" y="4305300"/>
            <a:ext cx="2667000" cy="3698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 b="1"/>
              <a:t>Top level of hierarchy</a:t>
            </a:r>
          </a:p>
        </p:txBody>
      </p:sp>
      <p:cxnSp>
        <p:nvCxnSpPr>
          <p:cNvPr id="12295" name="Elbow Connector 14"/>
          <p:cNvCxnSpPr>
            <a:cxnSpLocks noChangeShapeType="1"/>
          </p:cNvCxnSpPr>
          <p:nvPr>
            <p:custDataLst>
              <p:tags r:id="rId6"/>
            </p:custDataLst>
          </p:nvPr>
        </p:nvCxnSpPr>
        <p:spPr bwMode="auto">
          <a:xfrm>
            <a:off x="4552950" y="5143500"/>
            <a:ext cx="1828800" cy="1588"/>
          </a:xfrm>
          <a:prstGeom prst="bentConnector3">
            <a:avLst>
              <a:gd name="adj1" fmla="val 50000"/>
            </a:avLst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12296" name="Text Box 16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885950" y="5616575"/>
            <a:ext cx="2971800" cy="3698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 b="1"/>
              <a:t>Lowest hierarchy level</a:t>
            </a:r>
          </a:p>
        </p:txBody>
      </p:sp>
      <p:cxnSp>
        <p:nvCxnSpPr>
          <p:cNvPr id="12297" name="Elbow Connector 17"/>
          <p:cNvCxnSpPr>
            <a:cxnSpLocks noChangeShapeType="1"/>
          </p:cNvCxnSpPr>
          <p:nvPr>
            <p:custDataLst>
              <p:tags r:id="rId8"/>
            </p:custDataLst>
          </p:nvPr>
        </p:nvCxnSpPr>
        <p:spPr bwMode="auto">
          <a:xfrm>
            <a:off x="4552950" y="4533900"/>
            <a:ext cx="1371600" cy="1588"/>
          </a:xfrm>
          <a:prstGeom prst="bentConnector3">
            <a:avLst>
              <a:gd name="adj1" fmla="val 50000"/>
            </a:avLst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12298" name="Text Box 16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1885950" y="4914900"/>
            <a:ext cx="2743200" cy="3698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800" b="1"/>
              <a:t>Middle hierarchy level</a:t>
            </a:r>
          </a:p>
        </p:txBody>
      </p:sp>
      <p:cxnSp>
        <p:nvCxnSpPr>
          <p:cNvPr id="12299" name="Elbow Connector 23"/>
          <p:cNvCxnSpPr>
            <a:cxnSpLocks noChangeShapeType="1"/>
          </p:cNvCxnSpPr>
          <p:nvPr>
            <p:custDataLst>
              <p:tags r:id="rId10"/>
            </p:custDataLst>
          </p:nvPr>
        </p:nvCxnSpPr>
        <p:spPr bwMode="auto">
          <a:xfrm>
            <a:off x="4552950" y="5829300"/>
            <a:ext cx="1981200" cy="1588"/>
          </a:xfrm>
          <a:prstGeom prst="bentConnector3">
            <a:avLst>
              <a:gd name="adj1" fmla="val 50000"/>
            </a:avLst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15" name="Content Placeholder 14"/>
          <p:cNvSpPr>
            <a:spLocks noGrp="1"/>
          </p:cNvSpPr>
          <p:nvPr>
            <p:ph idx="1"/>
            <p:custDataLst>
              <p:tags r:id="rId11"/>
            </p:custDataLst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Notes entered in hierarchy levels are saved at the level where they were entered and also in the lowest level series in that group</a:t>
            </a:r>
          </a:p>
          <a:p>
            <a:r>
              <a:rPr lang="en-US" sz="2600" dirty="0" smtClean="0"/>
              <a:t>Notes entered at any level will be saved and viewable in the Notes Editor even if the hierarchy is removed</a:t>
            </a:r>
          </a:p>
          <a:p>
            <a:r>
              <a:rPr lang="en-US" sz="2600" dirty="0" smtClean="0"/>
              <a:t>The Notes indicator is visible only at the level where the note was entered</a:t>
            </a:r>
          </a:p>
          <a:p>
            <a:endParaRPr lang="en-US" sz="2600" dirty="0"/>
          </a:p>
        </p:txBody>
      </p:sp>
      <p:sp>
        <p:nvSpPr>
          <p:cNvPr id="17" name="Title 16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/>
                </a:solidFill>
              </a:rPr>
              <a:t>Hierarchy Notes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DM-Create-View-Notes-090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3txEYnaLXMAoUaHB0Xosi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aZxyuSd8Vl1cmPG3cSW7O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MzhKlDRhjg5mRAoZx4FH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Fo8n1Bat28dDIarDIFA67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VOE3uu0FjSMisdH5dZKcj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KUuvlmG8ZPbpZlZdlSUwF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ddzIvI7TOQTMLsl77XcWS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wdAjEuJZWuC0Drb58MHw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WOqAUOIYsLY2lmor5GUBW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4kAhIxg9SH2WRnpyf3xIM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CJq1N9eq5KghK60C6aIiT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0pu02wqR4dSuHQRGK6Vr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Y3TYFADhVJS61rkbN5Rh2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CGSMvfEULtaVdwV8Sovc3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B87lBB96PeMgZGQiRb7kv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AQRVuR4slZe6WUhL5Pm1A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ACjyCXn0tHmJ0wM6H0dG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64skmJjIPjg4bGxu0INco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vce1fV7z4ZuivqsP5TsUs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68I1PAWmKNjxC5AxyCue5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LcTPlXitNVetV7Tny8fWe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s9DfZMV82McCRCreydBsk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5fCe96J91EcXr0BIZBpER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nLvFVwPCREX8hQnJiM9zU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ZmGFKGRx6ejxDIRAdfOmv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j89sEa4lY9oIwXnnDBxOf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5DZaCQlsJb9ROHHgUwrIg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FVsXjHVZFM8tmw8ZeZ3hZ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Gfl4AMyMTUEkm7o5V3Uqd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8Lv59MRoS5JEXKPygzUXh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BI9EgnMlvgAUz1KyU2Ouh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s9DfZMV82McCRCreydBsk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TmFKB9vHwy4bHpQWwr4Y6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hax0AIkYWVCUrgcUEMAGj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9nPdORgiZWWrClUw1K3Tb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xFwrPlSnAQ6SQveO7oANT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EX8ZGQ3VplvohalP7atep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dc0xJ5RSGxiJgZ00nZpm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k8mrdxPC3XHpu3nBYao5E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QgzM3Ig9BkMNIHCBsFEA8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OwVb4sS7K00RXCoCMTGuS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bK3ALWWy55H3C1LEtWLgL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0NphzUuC6ddc5O19iQwFJD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3L38gQ9RzgHcOuJHCzpiG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alHQYb1cPUh0oGiG2QirO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BJQzCx06cety4FzHZZP7D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CtrEcvINAOU7AgEn7zOHP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j8GAGkTvRGA7SqTNkEgK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0X4AfBYkBrY7NV4MLVzZ2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LjbbKy5p9mcfidjMiVHBp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qKRllo7qMH0xR7agqnLuD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txPLuUDEX1WvC42OK7auX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mBld5vkNr47FqPE8pt2kk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85zZ8a6Zv7Eerys1js5Rp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F0hafpd4s2lHnj4sj9WhS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PZqrIHEPtbm1Dv0i47hU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YBt7v4fZqyAJyYnCOVCPF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iob877oV2pNetshrkjUWt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vXagnkVxI6MdLlMDND9BA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fqKFvrjELK0AFM5fdO9N3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FLHdFPx48amkYwHy9dYMq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eSNvm555MFcT0dMc4YlV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ZGf1x2JUY3QnU2PIRLi79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eOGgq4b3SXqVW82l1ddhN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pnowtze5gTUcftxle28LI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bCTNGdZ8brtmMmyF5NjzC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nqfkYWZpIhjj48hSJEDUy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Fsz0w0i0i2MZi6OrbWgB9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4h927z5hX9Qx46E8IiTIy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pSSOknpBLMPekVe3a10BY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wEdOHseaNbGnW3kbqKUN6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4ye0wimsYFPjVepYRMRHN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YX2Hyz5RzMhlu0vpmVAJl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H9Vgf9fOp8DpRm2wE9xrj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cQj5edICiTqgIQ9oUE1j5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EGm4YGpwVCzdJEkSgEYLp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H589mPgrbT13ayT6gLwjp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4GRPvA8jlDe8pE7oyatqs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UdayiEQy2ILvJoUkllXuh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qv5NZyhy6hAj2zMIBTdOS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CximDFl7NZEldIJUtGTf4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ND1LpH81AijMSxuCVBcZu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Ynm8Sui5JmsDfTLhkVBLn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ax8EzSexvQsaGp3DHXYQc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We69LnOCQyhPGh0J8sOia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CcIdneEQf3Jp8U2c4TCz3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jwF0tVUwalYlebnzyIWv4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cENPh2ky0IbiEUeMhyLDz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5g85HVnVFAv8qnlK87day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BC3eMsX44K9BmGJZECNox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4GRPvA8jlDe8pE7oyatqs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H9Vgf9fOp8DpRm2wE9xrj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uqrAU0uFTIWe6CTt0d3qD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Stu4cesQM8FtXoNz9Q1DY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jiG2oHZ3H4q6uZjZOYm73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2GGt6Wa2iK7HlhahzpDty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19tPcEuApqDfAsKoI8Q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sZQbJi4H00jHM0OBbWyK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dMnqxRAUDF4IVu2YPl9rM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GqQyuoDjjyaesJWoXx01n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dPqkVJNPAzgt6WzYmchj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4htdffEcaN8ya0V4nn9SWV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XYC0PYbNJ3OHgJiCHmqY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jQ8TdGKMKb9UgLlHXirPb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6Y64FJte6QZ5OGulGk28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8jZfWFK1zvsOTePskSaFM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Z291qFFbbAbzOH3iUoJ8X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7AKzQcJnOQyXJ3F1CppC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BG6NLLp0sYuB6nODzZz2Y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hbDLmhqyF2JmqoCUxo2p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CDhIGz41vZkUk0TfOBNgK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yNCGzBCZjgYbgZ81CXcyj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xNVeUmzfRDU1doCUcbW1v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G165MbNFlRmIv6EKwmVy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A6SuBT0NaV87onhFNtvcS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SVo3ffOPx10wEi1jyz6Aq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ctGo4sAxLeZcdW6xDKYln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7RJZEtVW5iYvJUnQamf0f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boXryqysXJ9NRAXxYC5M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G9mRLlLzoDHqna5Wwii0x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ws44c0VmB406mPF5O6CP9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uCyxb5x8oqBPdlR1P8MYY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CTUiKDTvVoPMNHRfk6VNJ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OuTf8BaJBuQIhj29R6xM5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Kv3zHf4RWJURmx3NUhjHA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P6B4t7kg8FJarTKe1Dt2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0Fia96GKDQpx9GNvlf3Tb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qmd5zOzNDgPAFarqSSkEQ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2l9aJ35qQQe4VO5067dsK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BJRyQHTXQWUxRfcjojnA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6IXUaiOQXApjGA5WHp2Kf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zHhDnIZnOtS1KqjacowS0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o9BayXo49DCikXuqGhbrk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uL1Qv8zZzdDeR0kPRwQ5z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TuwkhBMqQiQIo9hU7LVVP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9yQRVuepXDk2RxjbQYd8m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oWPNMIT4anf9agdjaXs7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Lw8jhhDaaYOCyRPuXq7GA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PvM0e7Z3KlhxTGxVcEUo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Dug9TZ4mVxaIJ7k1MuM46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6OazdUqa7kB1Aowwsi6aJ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UGZExCsgKYcmWbXkycbPs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GOVjvV9F9pM6MOdXylkD4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jaq7kOECAF488lETou0sa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euBHjvJLP6TXuKToAl0xP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2DGRjFWPCCy7WWvDu9SOP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eaRTZ0TErCn7rY0sc4OZt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pmOWSXRRF0h4owZpFWVYa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3wNN9VkUrrIHWKxefvGLK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qyclGqhWWVZcLeROms9bW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4G84MJBsiAxdl5V9P3DYv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QfS6AMCYG5mnO8IYsL34k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ED0fVGv2ILockstp7PYwc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vgZlnbfJsTGzAwCd21nbT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u3i7h7cEvaaJHOS72dYTH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OYV2T7VxJiKvvGySglB2t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PnzusMoS4v7uCZslkOTR0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0ChPqAHE3GFjJB7epqJXD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HfxbmfI2H8DCfn4yLE1NQ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lPlTowG2Ul1hssaduTyHF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IWDKHNhDtjGWNgjeHxhQc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gNP1Pmr747BVnYQHIMrlB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qqMTSpmuGByRRyp1M21T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Jd4K6Ei40oLvHyuMltAey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UqkZnhmayBDn6tRVl41LD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UcH2PSi1BdPXKDh9A9ElX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uHLyPDmL6e23o7a3FPGAA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5kwKzNB42BYjkjJTl4MgG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TkzIwE7CF1r9cdbooSX8H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sOU7lV7Y3AzvbpK1w0lFG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spSrAsi6AVGDjQtXBwYwz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TAbCFAQQjiNYJKAGWIW6V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lS3gn4q9mfdoB9f5jsxbd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c3CtZBzKqN57J0nDXSrQi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3OTEr5D7bEJUTwLjEBLzb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qVekHwdvYnDmilV6L3Arh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v05fHYmjvNq9hp2YE2Hsq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oSEYIHtbEGUDqABVh4OyW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g6oylED0W8PD0jaWrXhDl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XJy8pXrfYZNKCb9b6PaiB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AuPfKesqYJrxF6HvxMXa7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YFZOKcdtjLC8KyXSUFdgo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focPU9EKO0SEaoxg2dkfv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i97RuBxtVpxT8s85OZvib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JwYWE6VgqXEMCxA9lPxEK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1293</TotalTime>
  <Words>1312</Words>
  <Application>Microsoft Office PowerPoint</Application>
  <PresentationFormat>On-screen Show (4:3)</PresentationFormat>
  <Paragraphs>239</Paragraphs>
  <Slides>24</Slides>
  <Notes>24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5" baseType="lpstr">
      <vt:lpstr>QAD 2010 Template</vt:lpstr>
      <vt:lpstr>Creating &amp; Viewing Notes</vt:lpstr>
      <vt:lpstr>Overview – Notes</vt:lpstr>
      <vt:lpstr>Overview – Notes</vt:lpstr>
      <vt:lpstr>To Enter a note</vt:lpstr>
      <vt:lpstr>To Enter a note </vt:lpstr>
      <vt:lpstr>To Enter a note </vt:lpstr>
      <vt:lpstr>Notes Editor</vt:lpstr>
      <vt:lpstr>Entering Notes</vt:lpstr>
      <vt:lpstr>Hierarchy Notes</vt:lpstr>
      <vt:lpstr>Entering Notes for Hierarchies</vt:lpstr>
      <vt:lpstr>Entering Notes for Hierarchies (Continued)</vt:lpstr>
      <vt:lpstr>Entering Notes In Data and Graph Views</vt:lpstr>
      <vt:lpstr>Automatically Entered Notes</vt:lpstr>
      <vt:lpstr>View the Notes In the Notes Editor</vt:lpstr>
      <vt:lpstr>View the Notes On the Graph or Data View </vt:lpstr>
      <vt:lpstr>Notes Editor Retained Information</vt:lpstr>
      <vt:lpstr>Filtering In Notes View and Notes Editor</vt:lpstr>
      <vt:lpstr>Filtering Notes Based On Content</vt:lpstr>
      <vt:lpstr>Sorting Notes</vt:lpstr>
      <vt:lpstr>Export Notes To Excel</vt:lpstr>
      <vt:lpstr>Export Notes To Excel (Continued)</vt:lpstr>
      <vt:lpstr>Emailing Notes in the Notes View </vt:lpstr>
      <vt:lpstr>Edit or Delete Notes</vt:lpstr>
      <vt:lpstr>Recap Notes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Demand Management Engine</dc:title>
  <dc:creator>Mark K Williams</dc:creator>
  <cp:lastModifiedBy>mdf</cp:lastModifiedBy>
  <cp:revision>66</cp:revision>
  <dcterms:created xsi:type="dcterms:W3CDTF">2011-07-26T20:18:45Z</dcterms:created>
  <dcterms:modified xsi:type="dcterms:W3CDTF">2012-02-02T19:17:22Z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1J57NeQr9tr5qfOMa0cApvIVd02ye1MseJF2JyaNthPA</vt:lpwstr>
  </property>
  <property fmtid="{D5CDD505-2E9C-101B-9397-08002B2CF9AE}" pid="4" name="Google.Documents.RevisionId">
    <vt:lpwstr>15493839183917020928</vt:lpwstr>
  </property>
  <property fmtid="{D5CDD505-2E9C-101B-9397-08002B2CF9AE}" pid="5" name="Google.Documents.PreviousRevisionId">
    <vt:lpwstr>03590958849089067320</vt:lpwstr>
  </property>
  <property fmtid="{D5CDD505-2E9C-101B-9397-08002B2CF9AE}" pid="6" name="Google.Documents.PluginVersion">
    <vt:lpwstr>2.0.2154.5604</vt:lpwstr>
  </property>
  <property fmtid="{D5CDD505-2E9C-101B-9397-08002B2CF9AE}" pid="7" name="Google.Documents.MergeIncapabilityFlags">
    <vt:i4>0</vt:i4>
  </property>
</Properties>
</file>