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notesSlides/notesSlide12.xml" ContentType="application/vnd.openxmlformats-officedocument.presentationml.notesSlide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1"/>
  </p:sldMasterIdLst>
  <p:notesMasterIdLst>
    <p:notesMasterId r:id="rId16"/>
  </p:notesMasterIdLst>
  <p:sldIdLst>
    <p:sldId id="271" r:id="rId2"/>
    <p:sldId id="258" r:id="rId3"/>
    <p:sldId id="259" r:id="rId4"/>
    <p:sldId id="260" r:id="rId5"/>
    <p:sldId id="272" r:id="rId6"/>
    <p:sldId id="262" r:id="rId7"/>
    <p:sldId id="263" r:id="rId8"/>
    <p:sldId id="264" r:id="rId9"/>
    <p:sldId id="265" r:id="rId10"/>
    <p:sldId id="274" r:id="rId11"/>
    <p:sldId id="267" r:id="rId12"/>
    <p:sldId id="268" r:id="rId13"/>
    <p:sldId id="273" r:id="rId14"/>
    <p:sldId id="270" r:id="rId15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58" autoAdjust="0"/>
  </p:normalViewPr>
  <p:slideViewPr>
    <p:cSldViewPr>
      <p:cViewPr varScale="1">
        <p:scale>
          <a:sx n="87" d="100"/>
          <a:sy n="87" d="100"/>
        </p:scale>
        <p:origin x="-64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3822" y="-7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5873A3F7-F911-45E3-9D6A-A39816F025AE}" type="datetimeFigureOut">
              <a:rPr lang="en-US" smtClean="0"/>
              <a:pPr/>
              <a:t>2/14/2012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495A8129-4F92-4F0D-8D7A-8188FE5548D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199AD7-DBCB-4359-8141-CE8D2DCA04F6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9052" lvl="2" indent="-119052">
              <a:buFont typeface="Arial" pitchFamily="34" charset="0"/>
              <a:buChar char="•"/>
            </a:pPr>
            <a:r>
              <a:rPr lang="en-US" dirty="0" smtClean="0"/>
              <a:t>Whole Tree applies ABC Template to all levels of a hierarchy, available only when a hierarchy is applied</a:t>
            </a:r>
          </a:p>
          <a:p>
            <a:pPr marL="119052" lvl="2" indent="-119052">
              <a:buFont typeface="Arial" pitchFamily="34" charset="0"/>
              <a:buChar char="•"/>
            </a:pPr>
            <a:r>
              <a:rPr lang="en-US" dirty="0" smtClean="0"/>
              <a:t>Scenario allows User to choose a specific Scenario for use, current Scenario displays as the default</a:t>
            </a:r>
          </a:p>
          <a:p>
            <a:pPr marL="119052" lvl="2" indent="-119052">
              <a:buFont typeface="Arial" pitchFamily="34" charset="0"/>
              <a:buChar char="•"/>
            </a:pPr>
            <a:r>
              <a:rPr lang="en-US" dirty="0" smtClean="0"/>
              <a:t>Select the template to apply from the ABC List</a:t>
            </a:r>
          </a:p>
          <a:p>
            <a:pPr marL="119052" lvl="2" indent="-119052">
              <a:buFont typeface="Arial" pitchFamily="34" charset="0"/>
              <a:buChar char="•"/>
            </a:pPr>
            <a:r>
              <a:rPr lang="en-US" dirty="0" smtClean="0"/>
              <a:t>The template automatically applies at the selected level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8129-4F92-4F0D-8D7A-8188FE5548D5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B6A4B840-3A6E-4799-9812-929A5179B298}" type="slidenum">
              <a:rPr lang="en-US" smtClean="0"/>
              <a:pPr defTabSz="920197">
                <a:defRPr/>
              </a:pPr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EBBDE056-20A7-4558-91E9-808D535F5B7B}" type="slidenum">
              <a:rPr lang="en-US" smtClean="0"/>
              <a:pPr defTabSz="920197">
                <a:defRPr/>
              </a:pPr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2FF6C1B7-C389-440A-BA4B-D098899ED61A}" type="slidenum">
              <a:rPr lang="en-US" smtClean="0"/>
              <a:pPr defTabSz="920197">
                <a:defRPr/>
              </a:pPr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F3495A2E-462C-4903-B83C-259167A7A98C}" type="slidenum">
              <a:rPr lang="en-US" smtClean="0"/>
              <a:pPr defTabSz="920197">
                <a:defRPr/>
              </a:pPr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74D80B7D-DF96-4137-AE1D-2308648476C3}" type="slidenum">
              <a:rPr lang="en-US" smtClean="0"/>
              <a:pPr defTabSz="920197">
                <a:defRPr/>
              </a:pPr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51D1CFE8-1227-4CC6-B6FC-956DAB33B6CC}" type="slidenum">
              <a:rPr lang="en-US" smtClean="0"/>
              <a:pPr defTabSz="920197">
                <a:defRPr/>
              </a:pPr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469682" indent="-469682">
              <a:spcAft>
                <a:spcPts val="1233"/>
              </a:spcAft>
              <a:buFont typeface="Arial" charset="0"/>
              <a:buChar char="•"/>
            </a:pPr>
            <a:r>
              <a:rPr lang="en-US" dirty="0" smtClean="0"/>
              <a:t>In the </a:t>
            </a:r>
            <a:r>
              <a:rPr lang="en-US" b="1" i="1" dirty="0" smtClean="0"/>
              <a:t>Data and Output Field </a:t>
            </a:r>
            <a:r>
              <a:rPr lang="en-US" dirty="0" smtClean="0"/>
              <a:t>panel, use the </a:t>
            </a:r>
            <a:r>
              <a:rPr lang="en-US" b="1" i="1" dirty="0" smtClean="0"/>
              <a:t>Field Value</a:t>
            </a:r>
            <a:r>
              <a:rPr lang="en-US" dirty="0" smtClean="0"/>
              <a:t> drop-down list to select the desired Opinion Line, such as “Final Fcst”.</a:t>
            </a:r>
          </a:p>
          <a:p>
            <a:pPr marL="469682" indent="-469682">
              <a:spcAft>
                <a:spcPts val="1233"/>
              </a:spcAft>
              <a:buFont typeface="Arial" charset="0"/>
              <a:buChar char="•"/>
            </a:pPr>
            <a:r>
              <a:rPr lang="en-US" dirty="0" smtClean="0"/>
              <a:t>Select the desired </a:t>
            </a:r>
            <a:r>
              <a:rPr lang="en-US" b="1" i="1" dirty="0" smtClean="0"/>
              <a:t>Conversion </a:t>
            </a:r>
            <a:r>
              <a:rPr lang="en-US" dirty="0" smtClean="0"/>
              <a:t>from the list. The default setting is (</a:t>
            </a:r>
            <a:r>
              <a:rPr lang="en-US" i="1" dirty="0" smtClean="0"/>
              <a:t>no conversion)</a:t>
            </a:r>
            <a:r>
              <a:rPr lang="en-US" dirty="0" smtClean="0"/>
              <a:t>.  When the conversion math is applied it is (Field Value * Conversion = Ranking %)</a:t>
            </a:r>
          </a:p>
          <a:p>
            <a:pPr marL="469682" indent="-469682">
              <a:spcBef>
                <a:spcPct val="40000"/>
              </a:spcBef>
              <a:spcAft>
                <a:spcPct val="30000"/>
              </a:spcAft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5A8129-4F92-4F0D-8D7A-8188FE5548D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Fixed: Use specific Start and End periods for the range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Sliding: Specify a number of Historical and Forecast Periods to use as a date range, periods covered by range will always be re-calculated from current date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554E8DAA-C222-4D7F-A708-E465CA2491F8}" type="slidenum">
              <a:rPr lang="en-US" smtClean="0"/>
              <a:pPr defTabSz="920197">
                <a:defRPr/>
              </a:pPr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A21FCF8B-DB41-49CE-B49B-A528DB8B0F32}" type="slidenum">
              <a:rPr lang="en-US" smtClean="0"/>
              <a:pPr defTabSz="920197">
                <a:defRPr/>
              </a:pPr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361EBD8A-E6D7-48B7-A076-446EEE21D9E8}" type="slidenum">
              <a:rPr lang="en-US" smtClean="0"/>
              <a:pPr defTabSz="920197">
                <a:defRPr/>
              </a:pPr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E4C1D06F-C683-4F7B-A183-3FB564B92409}" type="slidenum">
              <a:rPr lang="en-US" smtClean="0"/>
              <a:pPr defTabSz="920197">
                <a:defRPr/>
              </a:pPr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67600" y="6638544"/>
            <a:ext cx="1676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DM-ABC-Analysis-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41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49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1.xml"/><Relationship Id="rId4" Type="http://schemas.openxmlformats.org/officeDocument/2006/relationships/tags" Target="../tags/tag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3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image" Target="../media/image4.png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image" Target="../media/image5.png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2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0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.xml"/><Relationship Id="rId4" Type="http://schemas.openxmlformats.org/officeDocument/2006/relationships/tags" Target="../tags/tag3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10" Type="http://schemas.openxmlformats.org/officeDocument/2006/relationships/image" Target="../media/image9.png"/><Relationship Id="rId4" Type="http://schemas.openxmlformats.org/officeDocument/2006/relationships/tags" Target="../tags/tag36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smtClean="0"/>
              <a:t>ABC Analysis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Click ABC icon in ribbon to expand ABC List drop-down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Use Apply In drop-down list to indicate where template should be applied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Run ABC Analysis</a:t>
            </a:r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DM-ABC-Analysis-100</a:t>
            </a:r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42289" y="1215390"/>
            <a:ext cx="4625511" cy="99441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le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33344" y="1613154"/>
            <a:ext cx="397764" cy="464058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5181600" y="2286000"/>
            <a:ext cx="2930525" cy="3895725"/>
            <a:chOff x="4572000" y="2286000"/>
            <a:chExt cx="2930525" cy="3895725"/>
          </a:xfrm>
        </p:grpSpPr>
        <p:pic>
          <p:nvPicPr>
            <p:cNvPr id="8" name="Picture 11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687111" y="2362200"/>
              <a:ext cx="2815414" cy="38195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ounded Rectangle 7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4572000" y="2286000"/>
              <a:ext cx="920885" cy="8382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  <p:sp>
          <p:nvSpPr>
            <p:cNvPr id="10" name="Rounded Rectangle 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723106" y="3124200"/>
              <a:ext cx="920885" cy="2286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There are several options to use results of the ABC analysis</a:t>
            </a:r>
          </a:p>
          <a:p>
            <a:pPr marL="914400" lvl="1" indent="-457200">
              <a:defRPr/>
            </a:pPr>
            <a:r>
              <a:rPr lang="en-US" dirty="0" smtClean="0"/>
              <a:t>Add the attribute (ex: ABC Rank) to the Multi-Series View using the Attribute Selector </a:t>
            </a:r>
          </a:p>
          <a:p>
            <a:pPr marL="914400" lvl="1" indent="-457200">
              <a:defRPr/>
            </a:pPr>
            <a:r>
              <a:rPr lang="en-US" dirty="0" smtClean="0"/>
              <a:t>Look at the attribute on the Series Information window</a:t>
            </a:r>
          </a:p>
          <a:p>
            <a:pPr marL="914400" lvl="1" indent="-457200">
              <a:defRPr/>
            </a:pPr>
            <a:r>
              <a:rPr lang="en-US" dirty="0" smtClean="0"/>
              <a:t>Use the attribute for creating a filter to work in the viewer</a:t>
            </a:r>
          </a:p>
          <a:p>
            <a:pPr marL="914400" lvl="1" indent="-457200">
              <a:buFontTx/>
              <a:buAutoNum type="arabicPeriod"/>
              <a:defRPr/>
            </a:pPr>
            <a:endParaRPr lang="en-US" sz="2000" dirty="0" smtClean="0"/>
          </a:p>
          <a:p>
            <a:pPr marL="457200" indent="-457200">
              <a:defRPr/>
            </a:pPr>
            <a:endParaRPr lang="en-US" sz="2200" b="1" dirty="0" smtClean="0"/>
          </a:p>
          <a:p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View ABC Analysis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DM-ABC-Analysis-110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marL="338138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b="1" dirty="0" smtClean="0"/>
              <a:t>Multi-Series View </a:t>
            </a:r>
            <a:r>
              <a:rPr lang="en-US" dirty="0" smtClean="0"/>
              <a:t>shown with </a:t>
            </a:r>
            <a:r>
              <a:rPr lang="en-US" b="1" dirty="0" smtClean="0"/>
              <a:t>ABC Rank </a:t>
            </a:r>
            <a:r>
              <a:rPr lang="en-US" dirty="0" smtClean="0"/>
              <a:t>(</a:t>
            </a:r>
            <a:r>
              <a:rPr lang="en-US" b="1" dirty="0" smtClean="0"/>
              <a:t>Output Field </a:t>
            </a:r>
            <a:r>
              <a:rPr lang="en-US" dirty="0" smtClean="0"/>
              <a:t>from ABC template)</a:t>
            </a:r>
          </a:p>
          <a:p>
            <a:pPr marL="338138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dirty="0" smtClean="0"/>
              <a:t>The “</a:t>
            </a:r>
            <a:r>
              <a:rPr lang="en-US" b="1" dirty="0" smtClean="0"/>
              <a:t>12 Month Fcst</a:t>
            </a:r>
            <a:r>
              <a:rPr lang="en-US" dirty="0" smtClean="0"/>
              <a:t>” contains the values used for the </a:t>
            </a:r>
            <a:r>
              <a:rPr lang="en-US" b="1" dirty="0" smtClean="0"/>
              <a:t>ABC rank</a:t>
            </a:r>
            <a:r>
              <a:rPr lang="en-US" dirty="0" smtClean="0"/>
              <a:t>  </a:t>
            </a:r>
          </a:p>
          <a:p>
            <a:pPr marL="738188" lvl="1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dirty="0" smtClean="0"/>
              <a:t>These values were calculated using an Exception similar to the conversion in the ABC template</a:t>
            </a:r>
            <a:endParaRPr lang="en-US" sz="2400" dirty="0" smtClean="0"/>
          </a:p>
          <a:p>
            <a:endParaRPr lang="en-US" dirty="0"/>
          </a:p>
        </p:txBody>
      </p:sp>
      <p:pic>
        <p:nvPicPr>
          <p:cNvPr id="8" name="Picture 10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tretch>
            <a:fillRect/>
          </a:stretch>
        </p:blipFill>
        <p:spPr bwMode="auto">
          <a:xfrm>
            <a:off x="4648200" y="1802257"/>
            <a:ext cx="4038600" cy="3612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9699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dirty="0" smtClean="0"/>
              <a:t>View ABC Analysis – Multi-Series View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DM-ABC-Analysis-120</a:t>
            </a:r>
            <a:endParaRPr lang="en-US"/>
          </a:p>
        </p:txBody>
      </p:sp>
      <p:sp>
        <p:nvSpPr>
          <p:cNvPr id="29702" name="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86600" y="1447800"/>
            <a:ext cx="1600200" cy="4876800"/>
          </a:xfrm>
          <a:prstGeom prst="rect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marL="338138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b="1" dirty="0" smtClean="0"/>
              <a:t>Multi-Series View </a:t>
            </a:r>
            <a:r>
              <a:rPr lang="en-US" dirty="0" smtClean="0"/>
              <a:t>shown with </a:t>
            </a:r>
            <a:r>
              <a:rPr lang="en-US" b="1" dirty="0" smtClean="0"/>
              <a:t>ABC Rank </a:t>
            </a:r>
            <a:r>
              <a:rPr lang="en-US" dirty="0" smtClean="0"/>
              <a:t>(</a:t>
            </a:r>
            <a:r>
              <a:rPr lang="en-US" b="1" dirty="0" smtClean="0"/>
              <a:t>Output Field </a:t>
            </a:r>
            <a:r>
              <a:rPr lang="en-US" dirty="0" smtClean="0"/>
              <a:t>from ABC template)</a:t>
            </a:r>
          </a:p>
          <a:p>
            <a:pPr marL="338138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dirty="0" smtClean="0"/>
              <a:t>The “</a:t>
            </a:r>
            <a:r>
              <a:rPr lang="en-US" b="1" dirty="0" smtClean="0"/>
              <a:t>12 Month Fcst</a:t>
            </a:r>
            <a:r>
              <a:rPr lang="en-US" dirty="0" smtClean="0"/>
              <a:t>” contains the values used for the </a:t>
            </a:r>
            <a:r>
              <a:rPr lang="en-US" b="1" dirty="0" smtClean="0"/>
              <a:t>ABC rank</a:t>
            </a:r>
            <a:r>
              <a:rPr lang="en-US" dirty="0" smtClean="0"/>
              <a:t>  </a:t>
            </a:r>
          </a:p>
          <a:p>
            <a:pPr marL="738188" lvl="1" indent="-338138">
              <a:buFont typeface="Arial" pitchFamily="34" charset="0"/>
              <a:buChar char="•"/>
              <a:tabLst>
                <a:tab pos="463550" algn="l"/>
              </a:tabLst>
              <a:defRPr/>
            </a:pPr>
            <a:r>
              <a:rPr lang="en-US" dirty="0" smtClean="0"/>
              <a:t>These values were calculated using an Exception similar to the conversion in the ABC template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View ABC Analysis – Output Field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DM-ABC-Analysis-130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486400" y="1020603"/>
            <a:ext cx="2852047" cy="4999197"/>
            <a:chOff x="4800611" y="1020603"/>
            <a:chExt cx="2852047" cy="4999197"/>
          </a:xfrm>
        </p:grpSpPr>
        <p:pic>
          <p:nvPicPr>
            <p:cNvPr id="5" name="Picture 11"/>
            <p:cNvPicPr preferRelativeResize="0">
              <a:picLocks noChangeAspect="1" noChangeArrowheads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00611" y="1020603"/>
              <a:ext cx="2841955" cy="49991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Rectangle 6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4833258" y="5526012"/>
              <a:ext cx="2819400" cy="35819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ABC Templates </a:t>
            </a:r>
            <a:r>
              <a:rPr lang="en-US" dirty="0" smtClean="0"/>
              <a:t>define reusable settings to perform ranking calculations on your data</a:t>
            </a:r>
          </a:p>
          <a:p>
            <a:pPr lvl="1"/>
            <a:r>
              <a:rPr lang="en-US" dirty="0" smtClean="0"/>
              <a:t>Use </a:t>
            </a:r>
            <a:r>
              <a:rPr lang="en-US" b="1" dirty="0" smtClean="0"/>
              <a:t>ABC Templates </a:t>
            </a:r>
            <a:r>
              <a:rPr lang="en-US" dirty="0" smtClean="0"/>
              <a:t>to determine which SKU’s, customers, regions, etc. represent the majority of your business</a:t>
            </a:r>
          </a:p>
          <a:p>
            <a:pPr lvl="1"/>
            <a:r>
              <a:rPr lang="en-US" dirty="0" smtClean="0"/>
              <a:t>Use </a:t>
            </a:r>
            <a:r>
              <a:rPr lang="en-US" b="1" dirty="0" smtClean="0"/>
              <a:t>Conversion Factor </a:t>
            </a:r>
            <a:r>
              <a:rPr lang="en-US" dirty="0" smtClean="0"/>
              <a:t>options within ABC Templates which allows calculation of rank in terms of different measures such as cost or revenue</a:t>
            </a:r>
          </a:p>
          <a:p>
            <a:pPr lvl="1"/>
            <a:r>
              <a:rPr lang="en-US" dirty="0" smtClean="0"/>
              <a:t>Determine ranking based on actual data or forecast data</a:t>
            </a:r>
          </a:p>
          <a:p>
            <a:endParaRPr lang="en-US" dirty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Recap – ABC Templates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DM-ABC-Analysis-140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ABC templates </a:t>
            </a:r>
            <a:r>
              <a:rPr lang="en-US" dirty="0" smtClean="0"/>
              <a:t>define reusable settings to perform ranking calculations on your data</a:t>
            </a:r>
          </a:p>
          <a:p>
            <a:r>
              <a:rPr lang="en-US" b="1" dirty="0" smtClean="0"/>
              <a:t>ABC templates </a:t>
            </a:r>
            <a:r>
              <a:rPr lang="en-US" dirty="0" smtClean="0"/>
              <a:t>allow the user to select  and display which SKU’s, customers, or regions, represent the majority of your business</a:t>
            </a:r>
          </a:p>
          <a:p>
            <a:r>
              <a:rPr lang="en-US" b="1" dirty="0" smtClean="0"/>
              <a:t>Conversion factor </a:t>
            </a:r>
            <a:r>
              <a:rPr lang="en-US" dirty="0" smtClean="0"/>
              <a:t>options within ABC templates allows for the calculation of rank in terms of different measures such as cost or revenue</a:t>
            </a:r>
          </a:p>
          <a:p>
            <a:r>
              <a:rPr lang="en-US" dirty="0" smtClean="0"/>
              <a:t>Rankings can be based on actual data or forecast data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ABC Analysis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DM-ABC-Analysis-020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ABC</a:t>
            </a:r>
            <a:r>
              <a:rPr lang="en-US" dirty="0" smtClean="0"/>
              <a:t> icon in the ribbon to expand the </a:t>
            </a:r>
            <a:r>
              <a:rPr lang="en-US" b="1" dirty="0" smtClean="0"/>
              <a:t>ABC List </a:t>
            </a:r>
            <a:r>
              <a:rPr lang="en-US" dirty="0" smtClean="0"/>
              <a:t>drop-down</a:t>
            </a:r>
            <a:endParaRPr lang="en-US" b="1" dirty="0" smtClean="0"/>
          </a:p>
          <a:p>
            <a:pPr marL="457200" indent="-457200">
              <a:buFont typeface="+mj-lt"/>
              <a:buAutoNum type="arabicPeriod"/>
              <a:tabLst>
                <a:tab pos="457200" algn="l"/>
              </a:tabLst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Show Manager </a:t>
            </a:r>
            <a:r>
              <a:rPr lang="en-US" dirty="0" smtClean="0"/>
              <a:t>button</a:t>
            </a:r>
            <a:endParaRPr lang="en-US" b="1" dirty="0" smtClean="0"/>
          </a:p>
          <a:p>
            <a:pPr marL="228600" indent="-228600">
              <a:buNone/>
              <a:tabLst>
                <a:tab pos="457200" algn="l"/>
              </a:tabLst>
              <a:defRPr/>
            </a:pPr>
            <a:endParaRPr lang="en-US" dirty="0" smtClean="0"/>
          </a:p>
          <a:p>
            <a:pPr marL="0" indent="0">
              <a:buNone/>
              <a:tabLst>
                <a:tab pos="457200" algn="l"/>
              </a:tabLst>
              <a:defRPr/>
            </a:pPr>
            <a:r>
              <a:rPr lang="en-US" dirty="0" smtClean="0"/>
              <a:t>The </a:t>
            </a:r>
            <a:r>
              <a:rPr lang="en-US" b="1" dirty="0" smtClean="0"/>
              <a:t>ABC Manager </a:t>
            </a:r>
            <a:r>
              <a:rPr lang="en-US" dirty="0" smtClean="0"/>
              <a:t>window displays</a:t>
            </a:r>
          </a:p>
          <a:p>
            <a:pPr marL="457200" indent="-457200">
              <a:buFontTx/>
              <a:buAutoNum type="arabicParenR"/>
              <a:defRPr/>
            </a:pPr>
            <a:endParaRPr lang="en-US" dirty="0" smtClean="0"/>
          </a:p>
          <a:p>
            <a:pPr marL="457200" indent="-457200">
              <a:defRPr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7" name="Picture 9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1" cstate="print"/>
          <a:stretch>
            <a:fillRect/>
          </a:stretch>
        </p:blipFill>
        <p:spPr bwMode="auto">
          <a:xfrm>
            <a:off x="4648200" y="1357538"/>
            <a:ext cx="4038600" cy="42812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pPr marL="457200" indent="-457200">
              <a:spcAft>
                <a:spcPts val="1200"/>
              </a:spcAft>
              <a:defRPr/>
            </a:pPr>
            <a:r>
              <a:rPr lang="en-US" dirty="0" smtClean="0"/>
              <a:t>Creating ABC Templates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DM-ABC-Analysis-030</a:t>
            </a:r>
            <a:endParaRPr lang="en-US"/>
          </a:p>
        </p:txBody>
      </p:sp>
      <p:cxnSp>
        <p:nvCxnSpPr>
          <p:cNvPr id="9" name="Straight Arrow Connector 8"/>
          <p:cNvCxnSpPr>
            <a:stCxn id="15" idx="0"/>
          </p:cNvCxnSpPr>
          <p:nvPr>
            <p:custDataLst>
              <p:tags r:id="rId5"/>
            </p:custDataLst>
          </p:nvPr>
        </p:nvCxnSpPr>
        <p:spPr>
          <a:xfrm rot="5400000" flipH="1" flipV="1">
            <a:off x="5905500" y="2899681"/>
            <a:ext cx="12954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>
            <p:custDataLst>
              <p:tags r:id="rId6"/>
            </p:custDataLst>
          </p:nvPr>
        </p:nvCxnSpPr>
        <p:spPr>
          <a:xfrm>
            <a:off x="5562600" y="5223781"/>
            <a:ext cx="12192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>
            <p:custDataLst>
              <p:tags r:id="rId7"/>
            </p:custDataLst>
          </p:nvPr>
        </p:nvSpPr>
        <p:spPr>
          <a:xfrm>
            <a:off x="6172200" y="3775981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6" name="TextBox 15"/>
          <p:cNvSpPr txBox="1"/>
          <p:nvPr>
            <p:custDataLst>
              <p:tags r:id="rId8"/>
            </p:custDataLst>
          </p:nvPr>
        </p:nvSpPr>
        <p:spPr>
          <a:xfrm>
            <a:off x="5181600" y="4918981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457200">
              <a:spcBef>
                <a:spcPts val="1200"/>
              </a:spcBef>
              <a:buFont typeface="Arial" charset="0"/>
              <a:buChar char="•"/>
            </a:pPr>
            <a:r>
              <a:rPr lang="en-US" dirty="0" smtClean="0"/>
              <a:t>In the</a:t>
            </a:r>
            <a:r>
              <a:rPr lang="en-US" b="1" dirty="0" smtClean="0"/>
              <a:t> ABC Manager</a:t>
            </a:r>
            <a:r>
              <a:rPr lang="en-US" dirty="0" smtClean="0"/>
              <a:t>, click the </a:t>
            </a:r>
            <a:r>
              <a:rPr lang="en-US" b="1" dirty="0" smtClean="0"/>
              <a:t>New </a:t>
            </a:r>
            <a:r>
              <a:rPr lang="en-US" dirty="0" smtClean="0"/>
              <a:t>button</a:t>
            </a:r>
          </a:p>
          <a:p>
            <a:pPr marL="857250" lvl="1" indent="-457200">
              <a:spcBef>
                <a:spcPts val="1200"/>
              </a:spcBef>
              <a:buFont typeface="Century Gothic" pitchFamily="34" charset="0"/>
              <a:buChar char="–"/>
            </a:pPr>
            <a:r>
              <a:rPr lang="en-US" dirty="0" smtClean="0"/>
              <a:t>The fields in the </a:t>
            </a:r>
            <a:r>
              <a:rPr lang="en-US" b="1" dirty="0" smtClean="0"/>
              <a:t>ABC Manager </a:t>
            </a:r>
            <a:r>
              <a:rPr lang="en-US" dirty="0" smtClean="0"/>
              <a:t>panel are cleared</a:t>
            </a:r>
          </a:p>
          <a:p>
            <a:pPr marL="457200" indent="-457200">
              <a:spcBef>
                <a:spcPts val="1200"/>
              </a:spcBef>
              <a:buFont typeface="Arial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General</a:t>
            </a:r>
            <a:r>
              <a:rPr lang="en-US" dirty="0" smtClean="0"/>
              <a:t> section, enter a </a:t>
            </a:r>
            <a:r>
              <a:rPr lang="en-US" b="1" dirty="0" smtClean="0"/>
              <a:t>Name</a:t>
            </a:r>
            <a:r>
              <a:rPr lang="en-US" dirty="0" smtClean="0"/>
              <a:t> for ABC Template, such as “Customer Rank”</a:t>
            </a:r>
          </a:p>
          <a:p>
            <a:pPr marL="457200" indent="-457200">
              <a:spcBef>
                <a:spcPts val="1200"/>
              </a:spcBef>
              <a:buFont typeface="Arial" charset="0"/>
              <a:buChar char="•"/>
            </a:pPr>
            <a:r>
              <a:rPr lang="en-US" dirty="0" smtClean="0"/>
              <a:t>Enter an optional </a:t>
            </a:r>
            <a:r>
              <a:rPr lang="en-US" b="1" dirty="0" smtClean="0"/>
              <a:t>Description</a:t>
            </a:r>
            <a:r>
              <a:rPr lang="en-US" dirty="0" smtClean="0"/>
              <a:t> for the template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marL="457200" indent="-457200">
              <a:spcBef>
                <a:spcPts val="1200"/>
              </a:spcBef>
            </a:pPr>
            <a:r>
              <a:rPr lang="en-US" dirty="0" smtClean="0"/>
              <a:t>Creating ABC Templates - Name</a:t>
            </a:r>
            <a:endParaRPr lang="en-US" sz="3600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DM-ABC-Analysis-040</a:t>
            </a:r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76800" y="899404"/>
            <a:ext cx="4038600" cy="541673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/>
              <a:t>Field Value </a:t>
            </a:r>
            <a:r>
              <a:rPr lang="en-US" dirty="0" smtClean="0"/>
              <a:t>- Opinion Line to use for ranking</a:t>
            </a:r>
          </a:p>
          <a:p>
            <a:pPr lvl="1"/>
            <a:r>
              <a:rPr lang="en-US" dirty="0" smtClean="0"/>
              <a:t>This can be a calculated opinion line</a:t>
            </a:r>
          </a:p>
          <a:p>
            <a:r>
              <a:rPr lang="en-US" b="1" dirty="0" smtClean="0"/>
              <a:t>Conversion</a:t>
            </a:r>
            <a:r>
              <a:rPr lang="en-US" dirty="0" smtClean="0"/>
              <a:t> - allows user to create a calculation manually i.e. Choose Field Value = Sales Fcst and Conversion = Price to create a calculation to rank ABC based on Total Revenue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&amp; Output Field</a:t>
            </a: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DM-ABC-Analysis-050</a:t>
            </a:r>
            <a:endParaRPr lang="en-US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" y="1245393"/>
            <a:ext cx="4155114" cy="46220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ounded Rectangle 9"/>
          <p:cNvSpPr>
            <a:spLocks noChangeArrowheads="1"/>
          </p:cNvSpPr>
          <p:nvPr/>
        </p:nvSpPr>
        <p:spPr bwMode="auto">
          <a:xfrm>
            <a:off x="464820" y="1832315"/>
            <a:ext cx="4183380" cy="58692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" name="Rounded Rectangle 10"/>
          <p:cNvSpPr>
            <a:spLocks noChangeArrowheads="1"/>
          </p:cNvSpPr>
          <p:nvPr/>
        </p:nvSpPr>
        <p:spPr bwMode="auto">
          <a:xfrm>
            <a:off x="464820" y="2419236"/>
            <a:ext cx="4183380" cy="58692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Date Range Type buttons are Fixed or Sliding and the fields below will vary based on the selection</a:t>
            </a:r>
          </a:p>
          <a:p>
            <a:r>
              <a:rPr lang="en-US" dirty="0" smtClean="0"/>
              <a:t>Select field to populate with rank in Output Field drop-down box</a:t>
            </a:r>
          </a:p>
          <a:p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Date Range</a:t>
            </a: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DM-ABC-Analysis-060</a:t>
            </a:r>
            <a:endParaRPr lang="en-US"/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4800" y="3352800"/>
            <a:ext cx="3886200" cy="2743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/>
          <p:cNvSpPr/>
          <p:nvPr/>
        </p:nvSpPr>
        <p:spPr>
          <a:xfrm>
            <a:off x="304800" y="4290813"/>
            <a:ext cx="3852153" cy="175877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558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3352800"/>
            <a:ext cx="3962400" cy="2667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/>
        </p:nvSpPr>
        <p:spPr>
          <a:xfrm>
            <a:off x="4648200" y="4352925"/>
            <a:ext cx="3881535" cy="166687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In </a:t>
            </a:r>
            <a:r>
              <a:rPr lang="en-US" b="1" i="1" dirty="0" smtClean="0"/>
              <a:t>Break Points </a:t>
            </a:r>
            <a:r>
              <a:rPr lang="en-US" dirty="0" smtClean="0"/>
              <a:t>section, choose the </a:t>
            </a:r>
            <a:r>
              <a:rPr lang="en-US" b="1" i="1" dirty="0" err="1" smtClean="0"/>
              <a:t>Perc</a:t>
            </a:r>
            <a:r>
              <a:rPr lang="en-US" b="1" dirty="0" smtClean="0"/>
              <a:t> %</a:t>
            </a:r>
            <a:r>
              <a:rPr lang="en-US" dirty="0" smtClean="0"/>
              <a:t> (percentages) to group</a:t>
            </a:r>
          </a:p>
          <a:p>
            <a:pPr marL="628650" lvl="1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A = Top 70 %</a:t>
            </a:r>
          </a:p>
          <a:p>
            <a:pPr marL="628650" lvl="1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B = Mid 20%</a:t>
            </a:r>
          </a:p>
          <a:p>
            <a:pPr marL="628650" lvl="1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C = Lowest 10%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Use </a:t>
            </a:r>
            <a:r>
              <a:rPr lang="en-US" b="1" i="1" dirty="0" smtClean="0"/>
              <a:t>Add</a:t>
            </a:r>
            <a:r>
              <a:rPr lang="en-US" dirty="0" smtClean="0"/>
              <a:t> and </a:t>
            </a:r>
            <a:r>
              <a:rPr lang="en-US" b="1" i="1" dirty="0" smtClean="0"/>
              <a:t>Delete</a:t>
            </a:r>
            <a:r>
              <a:rPr lang="en-US" dirty="0" smtClean="0"/>
              <a:t> buttons to insert or remove categories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endParaRPr lang="en-US" dirty="0" smtClean="0"/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buFont typeface="Arial" charset="0"/>
              <a:buChar char="•"/>
              <a:defRPr/>
            </a:pPr>
            <a:r>
              <a:rPr lang="en-US" dirty="0" smtClean="0"/>
              <a:t>The total of all percentages must equal 100%</a:t>
            </a:r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Setting Break Points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DM-ABC-Analysis-070</a:t>
            </a:r>
            <a:endParaRPr lang="en-US"/>
          </a:p>
        </p:txBody>
      </p:sp>
      <p:sp>
        <p:nvSpPr>
          <p:cNvPr id="24580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2954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  <a:defRPr/>
            </a:pPr>
            <a:endParaRPr lang="en-US" sz="2000" dirty="0">
              <a:cs typeface="+mn-cs"/>
            </a:endParaRPr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2895591" y="3200400"/>
            <a:ext cx="2940763" cy="2208421"/>
            <a:chOff x="4343400" y="2892352"/>
            <a:chExt cx="3352800" cy="2517848"/>
          </a:xfrm>
        </p:grpSpPr>
        <p:pic>
          <p:nvPicPr>
            <p:cNvPr id="24581" name="Picture 8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343400" y="2892352"/>
              <a:ext cx="3352800" cy="251784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4582" name="Rounded Rectangle 5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029200" y="4665514"/>
              <a:ext cx="1143000" cy="4572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</a:pPr>
            <a:r>
              <a:rPr lang="en-US" sz="3000" b="1" dirty="0" smtClean="0"/>
              <a:t>Grouping</a:t>
            </a:r>
            <a:r>
              <a:rPr lang="en-US" sz="3000" dirty="0" smtClean="0"/>
              <a:t> section, use drop-down lists to select fields on which to base the ranking </a:t>
            </a:r>
          </a:p>
          <a:p>
            <a:pPr marL="857250" lvl="1" indent="-457200">
              <a:spcBef>
                <a:spcPct val="40000"/>
              </a:spcBef>
              <a:spcAft>
                <a:spcPct val="30000"/>
              </a:spcAft>
              <a:buFont typeface="Century Gothic" pitchFamily="34" charset="0"/>
              <a:buChar char="–"/>
            </a:pPr>
            <a:r>
              <a:rPr lang="en-US" sz="2600" dirty="0" smtClean="0"/>
              <a:t>records will be ranked by Item </a:t>
            </a:r>
            <a:r>
              <a:rPr lang="en-US" sz="2600" dirty="0" err="1" smtClean="0"/>
              <a:t>Nbr</a:t>
            </a:r>
            <a:r>
              <a:rPr lang="en-US" sz="2600" dirty="0" smtClean="0"/>
              <a:t> and Class</a:t>
            </a:r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AutoNum type="arabicParenR" startAt="12"/>
            </a:pPr>
            <a:endParaRPr lang="en-US" dirty="0" smtClean="0"/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AutoNum type="arabicParenR" startAt="12"/>
            </a:pPr>
            <a:endParaRPr lang="en-US" dirty="0" smtClean="0"/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</a:pPr>
            <a:endParaRPr lang="en-US" dirty="0" smtClean="0"/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</a:pPr>
            <a:endParaRPr lang="en-US" dirty="0" smtClean="0"/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</a:pPr>
            <a:endParaRPr lang="en-US" dirty="0" smtClean="0"/>
          </a:p>
          <a:p>
            <a:pPr marL="457200" indent="-457200">
              <a:spcBef>
                <a:spcPct val="40000"/>
              </a:spcBef>
              <a:spcAft>
                <a:spcPct val="30000"/>
              </a:spcAft>
              <a:buFont typeface="Arial" charset="0"/>
              <a:buChar char="•"/>
            </a:pPr>
            <a:r>
              <a:rPr lang="en-US" dirty="0" smtClean="0"/>
              <a:t>Use </a:t>
            </a:r>
            <a:r>
              <a:rPr lang="en-US" b="1" dirty="0" smtClean="0"/>
              <a:t>Add</a:t>
            </a:r>
            <a:r>
              <a:rPr lang="en-US" dirty="0" smtClean="0"/>
              <a:t> and </a:t>
            </a:r>
            <a:r>
              <a:rPr lang="en-US" b="1" dirty="0" smtClean="0"/>
              <a:t>Delete</a:t>
            </a:r>
            <a:r>
              <a:rPr lang="en-US" dirty="0" smtClean="0"/>
              <a:t> buttons to insert or remove fields from grouping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Grouping Section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DM-ABC-Analysis-080</a:t>
            </a:r>
            <a:endParaRPr lang="en-US"/>
          </a:p>
        </p:txBody>
      </p:sp>
      <p:pic>
        <p:nvPicPr>
          <p:cNvPr id="2560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 b="29927"/>
          <a:stretch>
            <a:fillRect/>
          </a:stretch>
        </p:blipFill>
        <p:spPr bwMode="auto">
          <a:xfrm>
            <a:off x="1981200" y="2299375"/>
            <a:ext cx="5199592" cy="280602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6" name="Rounded Rectangle 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57400" y="2819400"/>
            <a:ext cx="2438400" cy="457200"/>
          </a:xfrm>
          <a:prstGeom prst="roundRect">
            <a:avLst>
              <a:gd name="adj" fmla="val 16667"/>
            </a:avLst>
          </a:prstGeom>
          <a:noFill/>
          <a:ln w="25400" algn="ctr">
            <a:solidFill>
              <a:srgbClr val="FF0000"/>
            </a:solidFill>
            <a:bevel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Once the </a:t>
            </a:r>
            <a:r>
              <a:rPr lang="en-US" b="1" dirty="0" smtClean="0"/>
              <a:t>ABC Template </a:t>
            </a:r>
            <a:r>
              <a:rPr lang="en-US" dirty="0" smtClean="0"/>
              <a:t>has been created, you can assign users to it</a:t>
            </a:r>
          </a:p>
          <a:p>
            <a:pPr lvl="1"/>
            <a:r>
              <a:rPr lang="en-US" dirty="0" smtClean="0"/>
              <a:t>Select the template and click the Permissions  button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Use check boxes in the Assigned column to indicate users with access to this template</a:t>
            </a:r>
          </a:p>
          <a:p>
            <a:pPr lvl="2"/>
            <a:r>
              <a:rPr lang="en-US" dirty="0" smtClean="0"/>
              <a:t>Click Save</a:t>
            </a:r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Granting Permissions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DM-ABC-Analysis-090</a:t>
            </a:r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2365469" y="2362200"/>
            <a:ext cx="6551200" cy="622935"/>
            <a:chOff x="381003" y="2590798"/>
            <a:chExt cx="8087903" cy="769052"/>
          </a:xfrm>
        </p:grpSpPr>
        <p:pic>
          <p:nvPicPr>
            <p:cNvPr id="26630" name="Picture 6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81003" y="2590798"/>
              <a:ext cx="8087903" cy="769052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6631" name="Rounded Rectangl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178501" y="2886182"/>
              <a:ext cx="974869" cy="457198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  <p:grpSp>
        <p:nvGrpSpPr>
          <p:cNvPr id="14" name="Group 13"/>
          <p:cNvGrpSpPr>
            <a:grpSpLocks noChangeAspect="1"/>
          </p:cNvGrpSpPr>
          <p:nvPr/>
        </p:nvGrpSpPr>
        <p:grpSpPr>
          <a:xfrm>
            <a:off x="2975787" y="4038600"/>
            <a:ext cx="6092013" cy="2263140"/>
            <a:chOff x="2409163" y="3810000"/>
            <a:chExt cx="6768903" cy="2514600"/>
          </a:xfrm>
        </p:grpSpPr>
        <p:pic>
          <p:nvPicPr>
            <p:cNvPr id="26629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 b="15788"/>
            <a:stretch>
              <a:fillRect/>
            </a:stretch>
          </p:blipFill>
          <p:spPr bwMode="auto">
            <a:xfrm>
              <a:off x="2409163" y="3810000"/>
              <a:ext cx="6768903" cy="25146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Rectangle 11"/>
            <p:cNvSpPr/>
            <p:nvPr/>
          </p:nvSpPr>
          <p:spPr>
            <a:xfrm>
              <a:off x="2667000" y="5029200"/>
              <a:ext cx="533400" cy="9144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IxtrEJPXOE4o7KhvtP7CM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FDnMGgKzLXAxHS6iEzh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TP53PRSG9SOyZokSy6Ak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b6wT99VgucQPxk9qD7V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hjJQiRGhc2uHrggM7BEv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GRkL8eVawmTMPd9jR3A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kQSTaQ0kOzVTCSvwJrl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UjYYgHu991XKBf3ovhtFy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QVAhOkk8RXic2cs7dcAd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8NFr3DNJAVgoSxuTf35a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GaJuex050BVHhKpnlCjc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GzcoX8toymkxvU2On5j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IxgGDQ8n8jVYKGXrYYgJ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7np7BYhwJWO0rF8Gx6ia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SGqtgLQZyYB7xo9RDjVV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Dn1D6avfUBHGfahYcCXf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Vy5YOY4qj0FxhPEbegBC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9xHRfo5ClIWy2JVQWtNx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nVIuYB0e5PfppxhWIFkG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IMUfnk8OKeq9L9KpuB7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Y7jnl38tgoTVh23Khfe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HPKXv60bjjztEleUpUNQX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HKXkkZrAajodoqE42zi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jCknzZK8cz4qkZI4lCUX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Ir91l8YdE6NrlZ3cLSmu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5QzyttOzzkYwCF4EWUH6k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69d1euZZh6yBIj9TqNQ4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6vBUEU3difGzWygFA4u4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CHfTK8CNa9QDBzsSFaD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mM1s4u11VHABMMxzLANO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e8CBE56b7f1yVhwtkWCs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Qa4G0iR9IhB8NkrSnVP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93N1HSmLygGmFO5a269Q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2aC5bIi5vFFwoM8QEafz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t94mwW3vMC2tz1YWXrwY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REpzgV0HFybDPleYDxuf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9DB0IS1U8l3lc9C7BqKQB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a2YJW3sBmmbDuLYgd8GLp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nFkKBnPqaYeTWCV6G7XBp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zXMpvymeFd7yUalG0aN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ayFQ9kdCaQHjsvARHWFj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nGi0J6YcAr6pdqM3hEPf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zVRMvOE1i7kLoh0vcJAjb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3w2bYDwStaguHxjoB5VO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U1ZYveZFghX0Rte69Mtn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96wo4gvRFPMydxJ5Yqr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0k4oqm7iZINfvGXhdVwAv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5ubj2AbIaWNAYCXZcr9hf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G5roFxLBdjlZcXyGePDd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MwoujCPjMal8TaMcIged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YWvXYbDy8XGRt3Tv2dbIU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6lFCwc6pxH5cJsc9dgUM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d88BG06N3RZkH8TolxZI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9KgOr0cJaEbubmb19jFm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pJU6IHbAJKXDVlKiWwnu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l8dXxdjoG2QmSRqIoakQu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1449</TotalTime>
  <Words>790</Words>
  <Application>Microsoft Office PowerPoint</Application>
  <PresentationFormat>On-screen Show (4:3)</PresentationFormat>
  <Paragraphs>115</Paragraphs>
  <Slides>14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QAD 2010 Template</vt:lpstr>
      <vt:lpstr>ABC Analysis</vt:lpstr>
      <vt:lpstr>Using ABC Analysis</vt:lpstr>
      <vt:lpstr>Creating ABC Templates</vt:lpstr>
      <vt:lpstr>Creating ABC Templates - Name</vt:lpstr>
      <vt:lpstr>Data &amp; Output Field</vt:lpstr>
      <vt:lpstr>Date Range</vt:lpstr>
      <vt:lpstr>Setting Break Points</vt:lpstr>
      <vt:lpstr>Grouping Section</vt:lpstr>
      <vt:lpstr>Granting Permissions</vt:lpstr>
      <vt:lpstr>Run ABC Analysis</vt:lpstr>
      <vt:lpstr>View ABC Analysis</vt:lpstr>
      <vt:lpstr>View ABC Analysis – Multi-Series View</vt:lpstr>
      <vt:lpstr>View ABC Analysis – Output Field</vt:lpstr>
      <vt:lpstr>Recap – ABC Templates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ABC Analysis</dc:title>
  <dc:creator>Mark K Williams</dc:creator>
  <cp:lastModifiedBy>mdf</cp:lastModifiedBy>
  <cp:revision>352</cp:revision>
  <dcterms:created xsi:type="dcterms:W3CDTF">2012-02-02T18:48:51Z</dcterms:created>
  <dcterms:modified xsi:type="dcterms:W3CDTF">2012-02-14T21:48:26Z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178BOIi1zfUnqFmNBzYfmfoSu5xN62o849RknOEBphyg</vt:lpwstr>
  </property>
  <property fmtid="{D5CDD505-2E9C-101B-9397-08002B2CF9AE}" pid="4" name="Google.Documents.RevisionId">
    <vt:lpwstr>11449049128145509594</vt:lpwstr>
  </property>
  <property fmtid="{D5CDD505-2E9C-101B-9397-08002B2CF9AE}" pid="5" name="Google.Documents.PreviousRevisionId">
    <vt:lpwstr>06236055089076357215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