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104.xml" ContentType="application/vnd.openxmlformats-officedocument.presentationml.tags+xml"/>
  <Override PartName="/ppt/tags/tag122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Override PartName="/ppt/tags/tag96.xml" ContentType="application/vnd.openxmlformats-officedocument.presentationml.tags+xml"/>
  <Override PartName="/ppt/tags/tag100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85.xml" ContentType="application/vnd.openxmlformats-officedocument.presentationml.tags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92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notesSlides/notesSlide12.xml" ContentType="application/vnd.openxmlformats-officedocument.presentationml.notesSlide+xml"/>
  <Override PartName="/ppt/tags/tag81.xml" ContentType="application/vnd.openxmlformats-officedocument.presentationml.tags+xml"/>
  <Override PartName="/ppt/tags/tag109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notesSlides/notesSlide7.xml" ContentType="application/vnd.openxmlformats-officedocument.presentationml.notesSlide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tags/tag105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notesSlides/notesSlide13.xml" ContentType="application/vnd.openxmlformats-officedocument.presentationml.notesSlide+xml"/>
  <Override PartName="/ppt/tags/tag93.xml" ContentType="application/vnd.openxmlformats-officedocument.presentationml.tags+xml"/>
  <Override PartName="/ppt/tags/tag24.xml" ContentType="application/vnd.openxmlformats-officedocument.presentationml.tags+xml"/>
  <Override PartName="/ppt/notesSlides/notesSlide8.xml" ContentType="application/vnd.openxmlformats-officedocument.presentationml.notesSlide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notesSlides/notesSlide20.xml" ContentType="application/vnd.openxmlformats-officedocument.presentationml.notesSlide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ppt/tags/tag124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notesSlides/notesSlide14.xml" ContentType="application/vnd.openxmlformats-officedocument.presentationml.notesSlide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notesSlides/notesSlide9.xml" ContentType="application/vnd.openxmlformats-officedocument.presentationml.notesSlide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notesSlides/notesSlide10.xml" ContentType="application/vnd.openxmlformats-officedocument.presentationml.notesSlide+xml"/>
  <Override PartName="/ppt/tags/tag107.xml" ContentType="application/vnd.openxmlformats-officedocument.presentationml.tags+xml"/>
  <Override PartName="/ppt/slides/slide7.xml" ContentType="application/vnd.openxmlformats-officedocument.presentationml.slide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notesSlides/notesSlide19.xml" ContentType="application/vnd.openxmlformats-officedocument.presentationml.notesSlide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notesSlides/notesSlide15.xml" ContentType="application/vnd.openxmlformats-officedocument.presentationml.notesSlide+xml"/>
  <Override PartName="/ppt/slides/slide20.xml" ContentType="application/vnd.openxmlformats-officedocument.presentationml.slide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notesSlides/notesSlide11.xml" ContentType="application/vnd.openxmlformats-officedocument.presentationml.notesSlide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22.xml" ContentType="application/vnd.openxmlformats-officedocument.presentationml.tags+xml"/>
  <Override PartName="/ppt/notesSlides/notesSlide6.xml" ContentType="application/vnd.openxmlformats-officedocument.presentationml.notesSlide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4" r:id="rId1"/>
  </p:sldMasterIdLst>
  <p:notesMasterIdLst>
    <p:notesMasterId r:id="rId25"/>
  </p:notesMasterIdLst>
  <p:handoutMasterIdLst>
    <p:handoutMasterId r:id="rId26"/>
  </p:handoutMasterIdLst>
  <p:sldIdLst>
    <p:sldId id="289" r:id="rId2"/>
    <p:sldId id="259" r:id="rId3"/>
    <p:sldId id="288" r:id="rId4"/>
    <p:sldId id="261" r:id="rId5"/>
    <p:sldId id="262" r:id="rId6"/>
    <p:sldId id="263" r:id="rId7"/>
    <p:sldId id="264" r:id="rId8"/>
    <p:sldId id="285" r:id="rId9"/>
    <p:sldId id="265" r:id="rId10"/>
    <p:sldId id="286" r:id="rId11"/>
    <p:sldId id="266" r:id="rId12"/>
    <p:sldId id="290" r:id="rId13"/>
    <p:sldId id="291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84" r:id="rId23"/>
    <p:sldId id="292" r:id="rId24"/>
  </p:sldIdLst>
  <p:sldSz cx="9144000" cy="6858000" type="screen4x3"/>
  <p:notesSz cx="7077075" cy="93630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244" autoAdjust="0"/>
    <p:restoredTop sz="79594" autoAdjust="0"/>
  </p:normalViewPr>
  <p:slideViewPr>
    <p:cSldViewPr snapToGrid="0" snapToObjects="1">
      <p:cViewPr>
        <p:scale>
          <a:sx n="120" d="100"/>
          <a:sy n="120" d="100"/>
        </p:scale>
        <p:origin x="-924" y="2184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78" d="100"/>
          <a:sy n="78" d="100"/>
        </p:scale>
        <p:origin x="-1158" y="-78"/>
      </p:cViewPr>
      <p:guideLst>
        <p:guide orient="horz" pos="2949"/>
        <p:guide pos="222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08705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C48665D8-C10E-9C46-8783-A12B3CD6100C}" type="datetimeFigureOut">
              <a:rPr lang="en-US" smtClean="0"/>
              <a:pPr/>
              <a:t>3/8/2012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08705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D0FA14F0-1295-094D-9000-E461C7564E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909497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EA4BC101-12CB-45ED-A75F-B426B780A662}" type="datetimeFigureOut">
              <a:rPr lang="en-US" smtClean="0"/>
              <a:pPr/>
              <a:t>3/8/2012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6975" y="701675"/>
            <a:ext cx="4683125" cy="3511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36" tIns="46968" rIns="93936" bIns="4696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447461"/>
            <a:ext cx="5661660" cy="4213384"/>
          </a:xfrm>
          <a:prstGeom prst="rect">
            <a:avLst/>
          </a:prstGeom>
        </p:spPr>
        <p:txBody>
          <a:bodyPr vert="horz" lIns="93936" tIns="46968" rIns="93936" bIns="4696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955F40EC-4A45-4BA0-88E8-AEAD7F9080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26032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Hello, this</a:t>
            </a:r>
            <a:r>
              <a:rPr lang="en-US" baseline="0" dirty="0" smtClean="0"/>
              <a:t> is Mark Williams of the QAD Supply Chain Solutions Center</a:t>
            </a:r>
          </a:p>
          <a:p>
            <a:r>
              <a:rPr lang="en-US" baseline="0" dirty="0" smtClean="0"/>
              <a:t>This session is part of the QAD Demand Management Certification Program.</a:t>
            </a:r>
          </a:p>
          <a:p>
            <a:r>
              <a:rPr lang="en-US" baseline="0" dirty="0" smtClean="0"/>
              <a:t>Today’s topic</a:t>
            </a:r>
            <a:r>
              <a:rPr lang="en-US" baseline="0" smtClean="0"/>
              <a:t>, </a:t>
            </a:r>
            <a:r>
              <a:rPr lang="en-US" smtClean="0"/>
              <a:t>Creating Exceptions  </a:t>
            </a:r>
            <a:br>
              <a:rPr lang="en-US" smtClean="0"/>
            </a:br>
            <a:r>
              <a:rPr lang="en-US" sz="1200" smtClean="0"/>
              <a:t>Comparing Two Forecasts – Main to Secondary</a:t>
            </a:r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6E76E9-633B-4AFB-8942-2DF0293CE15A}" type="slidenum">
              <a:rPr lang="en-US" smtClean="0"/>
              <a:pPr>
                <a:defRPr/>
              </a:pPr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E2F9F4D-6DE9-4E3B-9827-B10BEC36B16B}" type="slidenum">
              <a:rPr lang="en-US" smtClean="0"/>
              <a:pPr>
                <a:defRPr/>
              </a:pPr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E2F9F4D-6DE9-4E3B-9827-B10BEC36B16B}" type="slidenum">
              <a:rPr lang="en-US" smtClean="0"/>
              <a:pPr>
                <a:defRPr/>
              </a:pPr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Offset Periods in the</a:t>
            </a:r>
            <a:r>
              <a:rPr lang="en-US" baseline="0" dirty="0" smtClean="0"/>
              <a:t> comparison section are measured against the beginning of the base period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A533A51-5B87-4334-98C3-6FFA005AC669}" type="slidenum">
              <a:rPr lang="en-US" smtClean="0"/>
              <a:pPr>
                <a:defRPr/>
              </a:pPr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4F2637A-3974-4A1B-899D-1626AEAA509C}" type="slidenum">
              <a:rPr lang="en-US" smtClean="0"/>
              <a:pPr>
                <a:defRPr/>
              </a:pPr>
              <a:t>16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1582E48-4016-47F7-93EF-ED222CC0DBE5}" type="slidenum">
              <a:rPr lang="en-US" smtClean="0"/>
              <a:pPr>
                <a:defRPr/>
              </a:pPr>
              <a:t>17</a:t>
            </a:fld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A3A25B3-5FA9-4CD0-9242-7336C7B5C721}" type="slidenum">
              <a:rPr lang="en-US" smtClean="0"/>
              <a:pPr>
                <a:defRPr/>
              </a:pPr>
              <a:t>18</a:t>
            </a:fld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defTabSz="939363">
              <a:defRPr/>
            </a:pPr>
            <a:r>
              <a:rPr lang="en-US" dirty="0" smtClean="0"/>
              <a:t>For example, an </a:t>
            </a:r>
            <a:r>
              <a:rPr lang="en-US" b="1" dirty="0" smtClean="0"/>
              <a:t>Exception</a:t>
            </a:r>
            <a:r>
              <a:rPr lang="en-US" dirty="0" smtClean="0"/>
              <a:t> that identifies the quarter with the highest sales in the last 12 months, would compare the “</a:t>
            </a:r>
            <a:r>
              <a:rPr lang="en-US" b="1" dirty="0" smtClean="0"/>
              <a:t>Max</a:t>
            </a:r>
            <a:r>
              <a:rPr lang="en-US" dirty="0" smtClean="0"/>
              <a:t>” value among the buckets</a:t>
            </a:r>
          </a:p>
          <a:p>
            <a:pPr eaLnBrk="1" hangingPunct="1"/>
            <a:endParaRPr lang="en-US" dirty="0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5F6AADB-625C-4FAA-B0AE-61316DAA893C}" type="slidenum">
              <a:rPr lang="en-US" smtClean="0"/>
              <a:pPr>
                <a:defRPr/>
              </a:pPr>
              <a:t>19</a:t>
            </a:fld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39A72C8-7A2D-4731-887A-A4A039F8BED1}" type="slidenum">
              <a:rPr lang="en-US" smtClean="0"/>
              <a:pPr>
                <a:defRPr/>
              </a:pPr>
              <a:t>21</a:t>
            </a:fld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41364" lvl="1" indent="-241364">
              <a:buFont typeface="Arial" pitchFamily="34" charset="0"/>
              <a:buChar char="•"/>
            </a:pPr>
            <a:r>
              <a:rPr lang="en-US" dirty="0" smtClean="0"/>
              <a:t>Select the created </a:t>
            </a:r>
            <a:r>
              <a:rPr lang="en-US" b="1" dirty="0" smtClean="0"/>
              <a:t>Exception</a:t>
            </a:r>
            <a:r>
              <a:rPr lang="en-US" dirty="0" smtClean="0"/>
              <a:t> in the </a:t>
            </a:r>
            <a:r>
              <a:rPr lang="en-US" b="1" dirty="0" smtClean="0"/>
              <a:t>Exception List</a:t>
            </a:r>
          </a:p>
          <a:p>
            <a:pPr marL="241364" lvl="1" indent="-241364">
              <a:buFont typeface="Arial" pitchFamily="34" charset="0"/>
              <a:buChar char="•"/>
            </a:pPr>
            <a:r>
              <a:rPr lang="en-US" dirty="0" smtClean="0"/>
              <a:t>Click the </a:t>
            </a:r>
            <a:r>
              <a:rPr lang="en-US" b="1" dirty="0" smtClean="0"/>
              <a:t>Permissions button</a:t>
            </a:r>
            <a:endParaRPr lang="en-US" dirty="0" smtClean="0"/>
          </a:p>
          <a:p>
            <a:pPr marL="241364" lvl="1" indent="-241364">
              <a:buFont typeface="Arial" pitchFamily="34" charset="0"/>
              <a:buChar char="•"/>
            </a:pPr>
            <a:r>
              <a:rPr lang="en-US" dirty="0" smtClean="0"/>
              <a:t>In the </a:t>
            </a:r>
            <a:r>
              <a:rPr lang="en-US" b="1" dirty="0" smtClean="0"/>
              <a:t>Exception Permissions window</a:t>
            </a:r>
            <a:r>
              <a:rPr lang="en-US" dirty="0" smtClean="0"/>
              <a:t>, use the </a:t>
            </a:r>
            <a:r>
              <a:rPr lang="en-US" b="1" dirty="0" smtClean="0"/>
              <a:t>check boxes in the Assigned column </a:t>
            </a:r>
            <a:r>
              <a:rPr lang="en-US" dirty="0" smtClean="0"/>
              <a:t>to indicate which </a:t>
            </a:r>
            <a:r>
              <a:rPr lang="en-US" b="1" dirty="0" smtClean="0"/>
              <a:t>Users</a:t>
            </a:r>
            <a:r>
              <a:rPr lang="en-US" dirty="0" smtClean="0"/>
              <a:t> will have access to the </a:t>
            </a:r>
            <a:r>
              <a:rPr lang="en-US" b="1" dirty="0" smtClean="0"/>
              <a:t>Exception</a:t>
            </a:r>
            <a:endParaRPr lang="en-US" dirty="0" smtClean="0"/>
          </a:p>
          <a:p>
            <a:pPr marL="241364" lvl="1" indent="-241364">
              <a:buFont typeface="Arial" pitchFamily="34" charset="0"/>
              <a:buChar char="•"/>
            </a:pPr>
            <a:r>
              <a:rPr lang="en-US" dirty="0" smtClean="0"/>
              <a:t>Click </a:t>
            </a:r>
            <a:r>
              <a:rPr lang="en-US" b="1" dirty="0" smtClean="0"/>
              <a:t>Save</a:t>
            </a:r>
            <a:endParaRPr lang="en-US" dirty="0" smtClean="0"/>
          </a:p>
          <a:p>
            <a:pPr marL="241364" lvl="1" indent="-241364">
              <a:buFont typeface="Arial" pitchFamily="34" charset="0"/>
              <a:buChar char="•"/>
            </a:pPr>
            <a:r>
              <a:rPr lang="en-US" dirty="0" smtClean="0"/>
              <a:t>The Exception is now available for use by the selected Users</a:t>
            </a:r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236E484-3FA1-4B91-B7F6-804086E07EBE}" type="slidenum">
              <a:rPr lang="en-US" smtClean="0"/>
              <a:pPr>
                <a:defRPr/>
              </a:pPr>
              <a:t>22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Exceptions are applied to either a static or floating time period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The result of the calculation is either: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A numeric result, or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The name of the exception (used for a true/false exception)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Exceptions are applied to either a static or floating time period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The result of the calculation is either: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A numeric result, or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The name of the exception (used for a true/false exception)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latin typeface="Arial" charset="0"/>
              </a:rPr>
              <a:t>In this example, we will create an Exception to compare the next 12 months of the Statistical Forecast to the next 12 months of a Planners Forecast , and identify all series where the forecast differs by 20%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C9EDF32-28CD-4ACB-AA6F-11B6E509F300}" type="slidenum">
              <a:rPr lang="en-US" smtClean="0"/>
              <a:pPr>
                <a:defRPr/>
              </a:pPr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12C9EA2-C371-4B76-8473-9FE0CE19FFD0}" type="slidenum">
              <a:rPr lang="en-US" smtClean="0"/>
              <a:pPr>
                <a:defRPr/>
              </a:pPr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Output Field Used to select the field where the resulting “Compute Value” or “Exception Name” is stored. This information can be viewed in the Series Information panel in the Viewer.</a:t>
            </a:r>
          </a:p>
          <a:p>
            <a:pPr>
              <a:buFont typeface="Arial" pitchFamily="34" charset="0"/>
              <a:buChar char="•"/>
            </a:pP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options available in this drop-down list will vary based on the selected Exception Result.</a:t>
            </a:r>
          </a:p>
          <a:p>
            <a:pPr>
              <a:buFont typeface="Arial" pitchFamily="34" charset="0"/>
              <a:buChar char="•"/>
            </a:pPr>
            <a:endParaRPr lang="en-US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b="1" dirty="0" smtClean="0">
                <a:latin typeface="Arial" charset="0"/>
              </a:rPr>
              <a:t>Note:</a:t>
            </a:r>
            <a:r>
              <a:rPr lang="en-US" dirty="0" smtClean="0">
                <a:latin typeface="Arial" charset="0"/>
              </a:rPr>
              <a:t> The values in the </a:t>
            </a:r>
            <a:r>
              <a:rPr lang="en-US" b="1" dirty="0" smtClean="0">
                <a:latin typeface="Arial" charset="0"/>
              </a:rPr>
              <a:t>Output Field </a:t>
            </a:r>
            <a:r>
              <a:rPr lang="en-US" dirty="0" smtClean="0">
                <a:latin typeface="Arial" charset="0"/>
              </a:rPr>
              <a:t>will only show numeric fields if Compute Value is selected, and only a text field</a:t>
            </a:r>
            <a:r>
              <a:rPr lang="en-US" baseline="0" dirty="0" smtClean="0">
                <a:latin typeface="Arial" charset="0"/>
              </a:rPr>
              <a:t> – the name that you enter into the Name field – </a:t>
            </a:r>
            <a:r>
              <a:rPr lang="en-US" dirty="0" smtClean="0">
                <a:latin typeface="Arial" charset="0"/>
              </a:rPr>
              <a:t>if Exception Name is selected.</a:t>
            </a:r>
          </a:p>
          <a:p>
            <a:pPr>
              <a:buFont typeface="Arial" pitchFamily="34" charset="0"/>
              <a:buChar char="•"/>
            </a:pPr>
            <a:endParaRPr lang="en-US" dirty="0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1EAC113-1B59-4E46-925F-80D33462E292}" type="slidenum">
              <a:rPr lang="en-US" smtClean="0"/>
              <a:pPr>
                <a:defRPr/>
              </a:pPr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</a:t>
            </a:r>
            <a:r>
              <a:rPr lang="en-US" b="1" dirty="0" smtClean="0"/>
              <a:t>Base Opinion Line section allows you to indicate which existing </a:t>
            </a:r>
            <a:r>
              <a:rPr lang="en-US" dirty="0" smtClean="0"/>
              <a:t>Opinion Line to use as a base for this exception. Only one base Opinion Line can be selected and this data is compared to the criteria by the Exception calculation.</a:t>
            </a:r>
          </a:p>
          <a:p>
            <a:pPr eaLnBrk="1" hangingPunct="1"/>
            <a:r>
              <a:rPr lang="en-US" dirty="0" smtClean="0"/>
              <a:t> </a:t>
            </a:r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AAEFB70-85CF-4C29-A0F0-4B0B217426DD}" type="slidenum">
              <a:rPr lang="en-US" smtClean="0"/>
              <a:pPr>
                <a:defRPr/>
              </a:pPr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AAEFB70-85CF-4C29-A0F0-4B0B217426DD}" type="slidenum">
              <a:rPr lang="en-US" smtClean="0"/>
              <a:pPr>
                <a:defRPr/>
              </a:pPr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2045DF9-FA3C-4896-839E-305B1E5EC36D}" type="slidenum">
              <a:rPr lang="en-US" smtClean="0"/>
              <a:pPr>
                <a:defRPr/>
              </a:pPr>
              <a:t>9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  <p:pic>
        <p:nvPicPr>
          <p:cNvPr id="6" name="Picture 7"/>
          <p:cNvPicPr>
            <a:picLocks noChangeAspect="1" noChangeArrowheads="1"/>
          </p:cNvPicPr>
          <p:nvPr userDrawn="1">
            <p:custDataLst>
              <p:tags r:id="rId1"/>
            </p:custData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3228076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DM-Create-Execpt-Main-Sec-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DM-Create-Execpt-Main-Sec-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DM-Create-Execpt-Main-Sec-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DM-Create-Execpt-Main-Sec-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DM-Create-Execpt-Main-Sec-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DM-Create-Execpt-Main-Sec-</a:t>
            </a:r>
            <a:endParaRPr lang="en-US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DM-Create-Execpt-Main-Sec-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6810233" y="6638544"/>
            <a:ext cx="2333767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DM-Create-Execpt-Main-Sec-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54.xml"/><Relationship Id="rId3" Type="http://schemas.openxmlformats.org/officeDocument/2006/relationships/tags" Target="../tags/tag49.xml"/><Relationship Id="rId7" Type="http://schemas.openxmlformats.org/officeDocument/2006/relationships/tags" Target="../tags/tag53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10" Type="http://schemas.openxmlformats.org/officeDocument/2006/relationships/image" Target="../media/image8.png"/><Relationship Id="rId4" Type="http://schemas.openxmlformats.org/officeDocument/2006/relationships/tags" Target="../tags/tag50.xml"/><Relationship Id="rId9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57.xml"/><Relationship Id="rId7" Type="http://schemas.openxmlformats.org/officeDocument/2006/relationships/notesSlide" Target="../notesSlides/notesSlide10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9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62.xml"/><Relationship Id="rId7" Type="http://schemas.openxmlformats.org/officeDocument/2006/relationships/notesSlide" Target="../notesSlides/notesSlide11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64.xml"/><Relationship Id="rId4" Type="http://schemas.openxmlformats.org/officeDocument/2006/relationships/tags" Target="../tags/tag6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72.xml"/><Relationship Id="rId13" Type="http://schemas.openxmlformats.org/officeDocument/2006/relationships/notesSlide" Target="../notesSlides/notesSlide12.xml"/><Relationship Id="rId3" Type="http://schemas.openxmlformats.org/officeDocument/2006/relationships/tags" Target="../tags/tag67.xml"/><Relationship Id="rId7" Type="http://schemas.openxmlformats.org/officeDocument/2006/relationships/tags" Target="../tags/tag71.xml"/><Relationship Id="rId12" Type="http://schemas.openxmlformats.org/officeDocument/2006/relationships/slideLayout" Target="../slideLayouts/slideLayout4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11" Type="http://schemas.openxmlformats.org/officeDocument/2006/relationships/tags" Target="../tags/tag75.xml"/><Relationship Id="rId5" Type="http://schemas.openxmlformats.org/officeDocument/2006/relationships/tags" Target="../tags/tag69.xml"/><Relationship Id="rId10" Type="http://schemas.openxmlformats.org/officeDocument/2006/relationships/tags" Target="../tags/tag74.xml"/><Relationship Id="rId4" Type="http://schemas.openxmlformats.org/officeDocument/2006/relationships/tags" Target="../tags/tag68.xml"/><Relationship Id="rId9" Type="http://schemas.openxmlformats.org/officeDocument/2006/relationships/tags" Target="../tags/tag73.xml"/><Relationship Id="rId1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7" Type="http://schemas.openxmlformats.org/officeDocument/2006/relationships/image" Target="../media/image12.png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85.xml"/><Relationship Id="rId7" Type="http://schemas.openxmlformats.org/officeDocument/2006/relationships/notesSlide" Target="../notesSlides/notesSlide14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87.xml"/><Relationship Id="rId4" Type="http://schemas.openxmlformats.org/officeDocument/2006/relationships/tags" Target="../tags/tag8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95.xml"/><Relationship Id="rId3" Type="http://schemas.openxmlformats.org/officeDocument/2006/relationships/tags" Target="../tags/tag90.xml"/><Relationship Id="rId7" Type="http://schemas.openxmlformats.org/officeDocument/2006/relationships/tags" Target="../tags/tag94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10" Type="http://schemas.openxmlformats.org/officeDocument/2006/relationships/notesSlide" Target="../notesSlides/notesSlide15.xml"/><Relationship Id="rId4" Type="http://schemas.openxmlformats.org/officeDocument/2006/relationships/tags" Target="../tags/tag91.xml"/><Relationship Id="rId9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98.xml"/><Relationship Id="rId7" Type="http://schemas.openxmlformats.org/officeDocument/2006/relationships/notesSlide" Target="../notesSlides/notesSlide16.xm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0.xml"/><Relationship Id="rId4" Type="http://schemas.openxmlformats.org/officeDocument/2006/relationships/tags" Target="../tags/tag99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tags" Target="../tags/tag103.xml"/><Relationship Id="rId7" Type="http://schemas.openxmlformats.org/officeDocument/2006/relationships/notesSlide" Target="../notesSlides/notesSlide17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9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4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tags" Target="../tags/tag111.xml"/><Relationship Id="rId7" Type="http://schemas.openxmlformats.org/officeDocument/2006/relationships/notesSlide" Target="../notesSlides/notesSlide18.xml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13.xml"/><Relationship Id="rId4" Type="http://schemas.openxmlformats.org/officeDocument/2006/relationships/tags" Target="../tags/tag11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21.xml"/><Relationship Id="rId3" Type="http://schemas.openxmlformats.org/officeDocument/2006/relationships/tags" Target="../tags/tag116.xml"/><Relationship Id="rId7" Type="http://schemas.openxmlformats.org/officeDocument/2006/relationships/tags" Target="../tags/tag120.xml"/><Relationship Id="rId12" Type="http://schemas.openxmlformats.org/officeDocument/2006/relationships/image" Target="../media/image17.png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6" Type="http://schemas.openxmlformats.org/officeDocument/2006/relationships/tags" Target="../tags/tag119.xml"/><Relationship Id="rId11" Type="http://schemas.openxmlformats.org/officeDocument/2006/relationships/notesSlide" Target="../notesSlides/notesSlide19.xml"/><Relationship Id="rId5" Type="http://schemas.openxmlformats.org/officeDocument/2006/relationships/tags" Target="../tags/tag118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17.xml"/><Relationship Id="rId9" Type="http://schemas.openxmlformats.org/officeDocument/2006/relationships/tags" Target="../tags/tag1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3" Type="http://schemas.openxmlformats.org/officeDocument/2006/relationships/tags" Target="../tags/tag1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10" Type="http://schemas.openxmlformats.org/officeDocument/2006/relationships/image" Target="../media/image4.png"/><Relationship Id="rId4" Type="http://schemas.openxmlformats.org/officeDocument/2006/relationships/tags" Target="../tags/tag15.xml"/><Relationship Id="rId9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3" Type="http://schemas.openxmlformats.org/officeDocument/2006/relationships/tags" Target="../tags/tag20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26.xml"/><Relationship Id="rId7" Type="http://schemas.openxmlformats.org/officeDocument/2006/relationships/notesSlide" Target="../notesSlides/notesSlide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8.xml"/><Relationship Id="rId4" Type="http://schemas.openxmlformats.org/officeDocument/2006/relationships/tags" Target="../tags/tag2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1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3.xml"/><Relationship Id="rId4" Type="http://schemas.openxmlformats.org/officeDocument/2006/relationships/tags" Target="../tags/tag3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11" Type="http://schemas.openxmlformats.org/officeDocument/2006/relationships/image" Target="../media/image7.png"/><Relationship Id="rId5" Type="http://schemas.openxmlformats.org/officeDocument/2006/relationships/tags" Target="../tags/tag38.xml"/><Relationship Id="rId10" Type="http://schemas.openxmlformats.org/officeDocument/2006/relationships/image" Target="../media/image6.png"/><Relationship Id="rId4" Type="http://schemas.openxmlformats.org/officeDocument/2006/relationships/tags" Target="../tags/tag37.xml"/><Relationship Id="rId9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3" Type="http://schemas.openxmlformats.org/officeDocument/2006/relationships/tags" Target="../tags/tag4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607451"/>
            <a:ext cx="8229600" cy="1541983"/>
          </a:xfrm>
        </p:spPr>
        <p:txBody>
          <a:bodyPr>
            <a:normAutofit/>
          </a:bodyPr>
          <a:lstStyle/>
          <a:p>
            <a:r>
              <a:rPr lang="en-US" dirty="0" smtClean="0"/>
              <a:t>Creating Exceptions  </a:t>
            </a:r>
            <a:br>
              <a:rPr lang="en-US" dirty="0" smtClean="0"/>
            </a:br>
            <a:r>
              <a:rPr lang="en-US" sz="2400" dirty="0" smtClean="0"/>
              <a:t>Comparing Two Forecasts – Main to Secondary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sz="quarter" idx="10"/>
            <p:custDataLst>
              <p:tags r:id="rId3"/>
            </p:custDataLst>
          </p:nvPr>
        </p:nvSpPr>
        <p:spPr>
          <a:xfrm>
            <a:off x="457200" y="2149434"/>
            <a:ext cx="8229600" cy="889627"/>
          </a:xfrm>
        </p:spPr>
        <p:txBody>
          <a:bodyPr/>
          <a:lstStyle/>
          <a:p>
            <a:r>
              <a:rPr lang="en-US" dirty="0" smtClean="0"/>
              <a:t>Mark K. Williams, CFPIM, CSCP					</a:t>
            </a:r>
          </a:p>
          <a:p>
            <a:r>
              <a:rPr lang="en-US" dirty="0" smtClean="0"/>
              <a:t>QAD Supply Chain Solutions Center</a:t>
            </a:r>
          </a:p>
          <a:p>
            <a:pPr eaLnBrk="1" hangingPunct="1"/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Demand Management Certification Program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Grp="1" noChangeAspect="1" noChangeArrowheads="1"/>
          </p:cNvPicPr>
          <p:nvPr>
            <p:ph sz="quarter" idx="4"/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5583232" y="1666875"/>
            <a:ext cx="2165361" cy="463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 Placeholder 15"/>
          <p:cNvSpPr>
            <a:spLocks noGrp="1"/>
          </p:cNvSpPr>
          <p:nvPr>
            <p:ph type="body" sz="quarter" idx="3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12 Forecast Periods</a:t>
            </a:r>
            <a:endParaRPr lang="en-U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  <p:custDataLst>
              <p:tags r:id="rId4"/>
            </p:custDataLst>
          </p:nvPr>
        </p:nvPicPr>
        <p:blipFill>
          <a:blip r:embed="rId10"/>
          <a:stretch>
            <a:fillRect/>
          </a:stretch>
        </p:blipFill>
        <p:spPr bwMode="auto">
          <a:xfrm>
            <a:off x="1394613" y="1666875"/>
            <a:ext cx="2165361" cy="463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Text Placeholder 14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6 Forecast Periods</a:t>
            </a:r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en-US" dirty="0" smtClean="0"/>
              <a:t>Impact of 2 Different Settings for Forecast</a:t>
            </a:r>
            <a:endParaRPr lang="en-US" dirty="0"/>
          </a:p>
        </p:txBody>
      </p:sp>
      <p:sp>
        <p:nvSpPr>
          <p:cNvPr id="17" name="Rectangle 16"/>
          <p:cNvSpPr/>
          <p:nvPr>
            <p:custDataLst>
              <p:tags r:id="rId7"/>
            </p:custDataLst>
          </p:nvPr>
        </p:nvSpPr>
        <p:spPr>
          <a:xfrm>
            <a:off x="3119664" y="3853546"/>
            <a:ext cx="469781" cy="1025973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>
            <p:custDataLst>
              <p:tags r:id="rId8"/>
            </p:custDataLst>
          </p:nvPr>
        </p:nvSpPr>
        <p:spPr>
          <a:xfrm>
            <a:off x="7288436" y="3853546"/>
            <a:ext cx="479539" cy="2035376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DM-Create-Execpt-Main-Sec-100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Select whether this </a:t>
            </a:r>
            <a:r>
              <a:rPr lang="en-US" b="1" dirty="0" smtClean="0"/>
              <a:t>Exception</a:t>
            </a:r>
            <a:r>
              <a:rPr lang="en-US" dirty="0" smtClean="0"/>
              <a:t> uses a comparison to a specific value or to another opinion line</a:t>
            </a:r>
          </a:p>
          <a:p>
            <a:r>
              <a:rPr lang="en-US" b="1" dirty="0" smtClean="0"/>
              <a:t>Constant</a:t>
            </a:r>
            <a:r>
              <a:rPr lang="en-US" dirty="0" smtClean="0"/>
              <a:t>:  Compares the values to a specific value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Opinion Line:  Compares one opinion line against another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Comparison</a:t>
            </a:r>
          </a:p>
        </p:txBody>
      </p:sp>
      <p:pic>
        <p:nvPicPr>
          <p:cNvPr id="26630" name="Picture 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65180" y="2826518"/>
            <a:ext cx="3752850" cy="11715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840728" y="4879141"/>
            <a:ext cx="379095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Rectangle 7"/>
          <p:cNvSpPr/>
          <p:nvPr>
            <p:custDataLst>
              <p:tags r:id="rId5"/>
            </p:custDataLst>
          </p:nvPr>
        </p:nvSpPr>
        <p:spPr>
          <a:xfrm>
            <a:off x="3878828" y="5194621"/>
            <a:ext cx="2455297" cy="413468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DM-Create-Execpt-Main-Sec-110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this example, select “Opinion Line” to compare to the Statistical Forecast to the Planner Forecast</a:t>
            </a:r>
          </a:p>
          <a:p>
            <a:r>
              <a:rPr lang="en-US" dirty="0" smtClean="0"/>
              <a:t>Set the Offset Periods to “0” to indicate that you will be comparing two forecasts of the same months</a:t>
            </a:r>
            <a:endParaRPr lang="en-US" dirty="0"/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Comparison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345265" y="3798641"/>
            <a:ext cx="4441466" cy="2242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Rectangle 7"/>
          <p:cNvSpPr/>
          <p:nvPr>
            <p:custDataLst>
              <p:tags r:id="rId4"/>
            </p:custDataLst>
          </p:nvPr>
        </p:nvSpPr>
        <p:spPr>
          <a:xfrm>
            <a:off x="2389903" y="4310464"/>
            <a:ext cx="2876619" cy="760422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>
            <p:custDataLst>
              <p:tags r:id="rId5"/>
            </p:custDataLst>
          </p:nvPr>
        </p:nvSpPr>
        <p:spPr>
          <a:xfrm>
            <a:off x="2389904" y="5070886"/>
            <a:ext cx="1653628" cy="325931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DM-Create-Execpt-Main-Sec-120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/>
          <p:cNvSpPr>
            <a:spLocks noGrp="1"/>
          </p:cNvSpPr>
          <p:nvPr>
            <p:ph type="body" sz="quarter" idx="3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2 Offset Periods</a:t>
            </a:r>
            <a:endParaRPr lang="en-US" dirty="0"/>
          </a:p>
        </p:txBody>
      </p:sp>
      <p:pic>
        <p:nvPicPr>
          <p:cNvPr id="19" name="Picture 2"/>
          <p:cNvPicPr>
            <a:picLocks noGrp="1" noChangeAspect="1" noChangeArrowheads="1"/>
          </p:cNvPicPr>
          <p:nvPr>
            <p:ph sz="half" idx="2"/>
            <p:custDataLst>
              <p:tags r:id="rId3"/>
            </p:custDataLst>
          </p:nvPr>
        </p:nvPicPr>
        <p:blipFill>
          <a:blip r:embed="rId14"/>
          <a:stretch>
            <a:fillRect/>
          </a:stretch>
        </p:blipFill>
        <p:spPr bwMode="auto">
          <a:xfrm>
            <a:off x="1439359" y="1666875"/>
            <a:ext cx="2075869" cy="463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Text Placeholder 14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0 Offset Periods</a:t>
            </a:r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 dirty="0" smtClean="0"/>
              <a:t>Impact of 2 Different Settings for Offset </a:t>
            </a:r>
            <a:endParaRPr lang="en-US" dirty="0"/>
          </a:p>
        </p:txBody>
      </p:sp>
      <p:sp>
        <p:nvSpPr>
          <p:cNvPr id="17" name="Rectangle 16"/>
          <p:cNvSpPr/>
          <p:nvPr>
            <p:custDataLst>
              <p:tags r:id="rId6"/>
            </p:custDataLst>
          </p:nvPr>
        </p:nvSpPr>
        <p:spPr>
          <a:xfrm>
            <a:off x="2917429" y="4207763"/>
            <a:ext cx="515901" cy="164592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4"/>
          <a:stretch>
            <a:fillRect/>
          </a:stretch>
        </p:blipFill>
        <p:spPr bwMode="auto">
          <a:xfrm>
            <a:off x="5117711" y="1660433"/>
            <a:ext cx="2624368" cy="454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8" name="Rectangle 17"/>
          <p:cNvSpPr/>
          <p:nvPr>
            <p:custDataLst>
              <p:tags r:id="rId8"/>
            </p:custDataLst>
          </p:nvPr>
        </p:nvSpPr>
        <p:spPr>
          <a:xfrm>
            <a:off x="7030347" y="4415969"/>
            <a:ext cx="563150" cy="162972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Arrow Connector 20"/>
          <p:cNvCxnSpPr/>
          <p:nvPr>
            <p:custDataLst>
              <p:tags r:id="rId9"/>
            </p:custDataLst>
          </p:nvPr>
        </p:nvCxnSpPr>
        <p:spPr>
          <a:xfrm flipH="1">
            <a:off x="3433330" y="3339548"/>
            <a:ext cx="645689" cy="86821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>
            <p:custDataLst>
              <p:tags r:id="rId10"/>
            </p:custDataLst>
          </p:nvPr>
        </p:nvCxnSpPr>
        <p:spPr>
          <a:xfrm>
            <a:off x="4866198" y="3339548"/>
            <a:ext cx="2164149" cy="107642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>
            <p:custDataLst>
              <p:tags r:id="rId11"/>
            </p:custDataLst>
          </p:nvPr>
        </p:nvSpPr>
        <p:spPr>
          <a:xfrm>
            <a:off x="3720909" y="2744672"/>
            <a:ext cx="13813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 smtClean="0"/>
              <a:t>Beginning of Forecast Period </a:t>
            </a:r>
            <a:endParaRPr lang="en-US" sz="1400" b="1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DM-Create-Execpt-Main-Sec-130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The exception calculation is a three-step process</a:t>
            </a:r>
          </a:p>
          <a:p>
            <a:pPr marL="914400" lvl="1" indent="-457200">
              <a:buFontTx/>
              <a:buAutoNum type="arabicPeriod"/>
            </a:pPr>
            <a:r>
              <a:rPr lang="en-US" sz="2000" b="1" dirty="0" smtClean="0"/>
              <a:t>Group</a:t>
            </a:r>
            <a:r>
              <a:rPr lang="en-US" sz="2000" dirty="0" smtClean="0"/>
              <a:t> the data into </a:t>
            </a:r>
            <a:r>
              <a:rPr lang="en-US" sz="2000" b="1" dirty="0" smtClean="0"/>
              <a:t>Buckets</a:t>
            </a:r>
            <a:r>
              <a:rPr lang="en-US" sz="2000" dirty="0" smtClean="0"/>
              <a:t>, and apply an aggregation method (Method Inside Buckets)</a:t>
            </a:r>
          </a:p>
          <a:p>
            <a:pPr marL="914400" lvl="1" indent="-457200">
              <a:buFontTx/>
              <a:buAutoNum type="arabicPeriod"/>
            </a:pPr>
            <a:r>
              <a:rPr lang="en-US" sz="2000" b="1" dirty="0" smtClean="0"/>
              <a:t>Compare</a:t>
            </a:r>
            <a:r>
              <a:rPr lang="en-US" sz="2000" dirty="0" smtClean="0"/>
              <a:t> the results from the Method Inside Buckets</a:t>
            </a:r>
          </a:p>
          <a:p>
            <a:pPr marL="914400" lvl="1" indent="-457200">
              <a:buFontTx/>
              <a:buAutoNum type="arabicPeriod"/>
            </a:pPr>
            <a:r>
              <a:rPr lang="en-US" sz="2000" b="1" dirty="0" smtClean="0"/>
              <a:t>Apply</a:t>
            </a:r>
            <a:r>
              <a:rPr lang="en-US" sz="2000" dirty="0" smtClean="0"/>
              <a:t> an aggregation among the comparison results (Method Outside Buckets)</a:t>
            </a:r>
            <a:endParaRPr lang="en-US" dirty="0" smtClean="0"/>
          </a:p>
          <a:p>
            <a:r>
              <a:rPr lang="en-US" b="1" dirty="0" smtClean="0"/>
              <a:t>Buckets</a:t>
            </a:r>
            <a:r>
              <a:rPr lang="en-US" dirty="0" smtClean="0"/>
              <a:t> are used to group the data</a:t>
            </a:r>
          </a:p>
          <a:p>
            <a:pPr lvl="1"/>
            <a:r>
              <a:rPr lang="en-US" dirty="0" smtClean="0"/>
              <a:t>Example, to compare quarterly numbers</a:t>
            </a:r>
          </a:p>
          <a:p>
            <a:r>
              <a:rPr lang="en-US" dirty="0" smtClean="0"/>
              <a:t>If you don’t want to use buckets set the bucket length to 1</a:t>
            </a:r>
          </a:p>
        </p:txBody>
      </p:sp>
      <p:sp>
        <p:nvSpPr>
          <p:cNvPr id="27650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Exceptions - Calculation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DM-Create-Execpt-Main-Sec-140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marL="457200" indent="-457200"/>
            <a:r>
              <a:rPr lang="en-US" dirty="0" smtClean="0"/>
              <a:t>Enter the </a:t>
            </a:r>
            <a:r>
              <a:rPr lang="en-US" b="1" dirty="0" smtClean="0"/>
              <a:t>bucket length</a:t>
            </a:r>
            <a:r>
              <a:rPr lang="en-US" dirty="0" smtClean="0"/>
              <a:t> </a:t>
            </a:r>
          </a:p>
          <a:p>
            <a:pPr marL="857250" lvl="1" indent="-457200"/>
            <a:r>
              <a:rPr lang="en-US" dirty="0" smtClean="0"/>
              <a:t>This is the number of periods per group</a:t>
            </a:r>
          </a:p>
          <a:p>
            <a:pPr marL="857250" lvl="1" indent="-457200"/>
            <a:r>
              <a:rPr lang="en-US" dirty="0" smtClean="0"/>
              <a:t>Set the number of </a:t>
            </a:r>
            <a:r>
              <a:rPr lang="en-US" b="1" dirty="0" smtClean="0"/>
              <a:t>Periods in Bucket </a:t>
            </a:r>
            <a:r>
              <a:rPr lang="en-US" dirty="0" smtClean="0"/>
              <a:t>as 1 </a:t>
            </a:r>
          </a:p>
          <a:p>
            <a:pPr marL="1257300" lvl="2" indent="-457200"/>
            <a:r>
              <a:rPr lang="en-US" dirty="0" smtClean="0"/>
              <a:t>This will compare each month of the Statistical Forecast with each month of the Planners Forecast</a:t>
            </a:r>
          </a:p>
          <a:p>
            <a:pPr marL="857250" lvl="1" indent="-457200"/>
            <a:r>
              <a:rPr lang="en-US" sz="2400" b="1" dirty="0" smtClean="0"/>
              <a:t>Method Inside Buckets </a:t>
            </a:r>
            <a:r>
              <a:rPr lang="en-US" sz="2400" dirty="0" smtClean="0"/>
              <a:t>as “</a:t>
            </a:r>
            <a:r>
              <a:rPr lang="en-US" sz="2400" b="1" dirty="0" smtClean="0"/>
              <a:t>Sum</a:t>
            </a:r>
            <a:r>
              <a:rPr lang="en-US" sz="2400" dirty="0" smtClean="0"/>
              <a:t>” since we are comparing the sum of each month determine if there are any differences that exceed 20%</a:t>
            </a:r>
          </a:p>
          <a:p>
            <a:endParaRPr lang="en-US" dirty="0"/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chemeClr val="tx1"/>
                </a:solidFill>
              </a:rPr>
              <a:t>Exception definition</a:t>
            </a:r>
            <a:endParaRPr lang="en-US" dirty="0" smtClean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331295" y="4154003"/>
            <a:ext cx="6464445" cy="2080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Rectangle 5"/>
          <p:cNvSpPr/>
          <p:nvPr>
            <p:custDataLst>
              <p:tags r:id="rId4"/>
            </p:custDataLst>
          </p:nvPr>
        </p:nvSpPr>
        <p:spPr>
          <a:xfrm>
            <a:off x="1588964" y="4655489"/>
            <a:ext cx="2711099" cy="32719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DM-Create-Execpt-Main-Sec-150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You can perform the following calculations on the values for </a:t>
            </a:r>
            <a:r>
              <a:rPr lang="en-US" b="1" dirty="0" smtClean="0"/>
              <a:t>each period within the bucket</a:t>
            </a:r>
            <a:endParaRPr lang="en-US" dirty="0" smtClean="0"/>
          </a:p>
          <a:p>
            <a:pPr lvl="1"/>
            <a:r>
              <a:rPr lang="en-US" b="1" dirty="0" smtClean="0"/>
              <a:t>Sum</a:t>
            </a:r>
            <a:r>
              <a:rPr lang="en-US" dirty="0" smtClean="0"/>
              <a:t> - All values within the bucket are summed</a:t>
            </a:r>
          </a:p>
          <a:p>
            <a:pPr lvl="1"/>
            <a:r>
              <a:rPr lang="en-US" b="1" dirty="0" err="1" smtClean="0"/>
              <a:t>Avg</a:t>
            </a:r>
            <a:r>
              <a:rPr lang="en-US" dirty="0" smtClean="0"/>
              <a:t> - All values within the bucket are averaged</a:t>
            </a:r>
          </a:p>
          <a:p>
            <a:pPr lvl="1"/>
            <a:r>
              <a:rPr lang="en-US" b="1" dirty="0" smtClean="0"/>
              <a:t>Min</a:t>
            </a:r>
            <a:r>
              <a:rPr lang="en-US" dirty="0" smtClean="0"/>
              <a:t> - The minimum value in the bucket is selected</a:t>
            </a:r>
          </a:p>
          <a:p>
            <a:pPr lvl="1"/>
            <a:r>
              <a:rPr lang="en-US" b="1" dirty="0" smtClean="0"/>
              <a:t>Max</a:t>
            </a:r>
            <a:r>
              <a:rPr lang="en-US" dirty="0" smtClean="0"/>
              <a:t> - The maximum value in the bucket is selected</a:t>
            </a:r>
            <a:endParaRPr lang="en-US" dirty="0"/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Method inside Buckets</a:t>
            </a:r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359524" y="4771691"/>
            <a:ext cx="8407888" cy="1380839"/>
            <a:chOff x="714375" y="4867228"/>
            <a:chExt cx="7713663" cy="1266825"/>
          </a:xfrm>
        </p:grpSpPr>
        <p:pic>
          <p:nvPicPr>
            <p:cNvPr id="9218" name="Picture 2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714375" y="4867228"/>
              <a:ext cx="7713663" cy="1266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8" name="Rectangle 7"/>
            <p:cNvSpPr/>
            <p:nvPr>
              <p:custDataLst>
                <p:tags r:id="rId5"/>
              </p:custDataLst>
            </p:nvPr>
          </p:nvSpPr>
          <p:spPr>
            <a:xfrm>
              <a:off x="2018806" y="5283297"/>
              <a:ext cx="498764" cy="850756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DM-Create-Execpt-Main-Sec-160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2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/>
              <a:t>Base – Comparison   =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Base – Comparison   =</a:t>
            </a:r>
            <a:br>
              <a:rPr lang="en-US" dirty="0" smtClean="0"/>
            </a:b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sz="1000" dirty="0" smtClean="0"/>
          </a:p>
          <a:p>
            <a:pPr>
              <a:buNone/>
            </a:pPr>
            <a:r>
              <a:rPr lang="en-US" u="sng" dirty="0" smtClean="0"/>
              <a:t>Base – Comparison</a:t>
            </a:r>
            <a:r>
              <a:rPr lang="en-US" dirty="0" smtClean="0"/>
              <a:t>   =</a:t>
            </a:r>
            <a:br>
              <a:rPr lang="en-US" dirty="0" smtClean="0"/>
            </a:br>
            <a:r>
              <a:rPr lang="en-US" dirty="0" smtClean="0"/>
              <a:t>Comparison</a:t>
            </a:r>
            <a:br>
              <a:rPr lang="en-US" dirty="0" smtClean="0"/>
            </a:br>
            <a:endParaRPr lang="en-US" dirty="0" smtClean="0"/>
          </a:p>
          <a:p>
            <a:pPr>
              <a:buNone/>
            </a:pPr>
            <a:r>
              <a:rPr lang="en-US" u="sng" dirty="0" smtClean="0"/>
              <a:t>Base – Comparison</a:t>
            </a:r>
            <a:r>
              <a:rPr lang="en-US" dirty="0" smtClean="0"/>
              <a:t>   =</a:t>
            </a:r>
            <a:br>
              <a:rPr lang="en-US" dirty="0" smtClean="0"/>
            </a:br>
            <a:r>
              <a:rPr lang="en-US" dirty="0" smtClean="0"/>
              <a:t>Comparison</a:t>
            </a:r>
            <a:br>
              <a:rPr lang="en-US" dirty="0" smtClean="0"/>
            </a:br>
            <a:endParaRPr lang="en-US" dirty="0" smtClean="0"/>
          </a:p>
          <a:p>
            <a:endParaRPr lang="en-US" dirty="0"/>
          </a:p>
        </p:txBody>
      </p:sp>
      <p:sp>
        <p:nvSpPr>
          <p:cNvPr id="27" name="Content Placeholder 26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/>
        <p:txBody>
          <a:bodyPr>
            <a:normAutofit fontScale="62500" lnSpcReduction="20000"/>
          </a:bodyPr>
          <a:lstStyle/>
          <a:p>
            <a:pPr marL="457200" indent="-457200">
              <a:spcBef>
                <a:spcPct val="30000"/>
              </a:spcBef>
              <a:buNone/>
            </a:pPr>
            <a:r>
              <a:rPr lang="en-US" b="1" dirty="0" smtClean="0"/>
              <a:t>Variance</a:t>
            </a:r>
            <a:r>
              <a:rPr lang="en-US" dirty="0" smtClean="0"/>
              <a:t> = The difference between the base and the comparison value.</a:t>
            </a:r>
          </a:p>
          <a:p>
            <a:pPr marL="457200" indent="-457200">
              <a:spcBef>
                <a:spcPct val="30000"/>
              </a:spcBef>
              <a:buNone/>
            </a:pPr>
            <a:endParaRPr lang="en-US" sz="1600" dirty="0" smtClean="0"/>
          </a:p>
          <a:p>
            <a:pPr marL="457200" indent="-457200">
              <a:spcBef>
                <a:spcPct val="30000"/>
              </a:spcBef>
              <a:buNone/>
            </a:pPr>
            <a:endParaRPr lang="en-US" b="1" dirty="0" smtClean="0"/>
          </a:p>
          <a:p>
            <a:pPr marL="457200" indent="-457200">
              <a:spcBef>
                <a:spcPct val="30000"/>
              </a:spcBef>
              <a:buNone/>
            </a:pPr>
            <a:r>
              <a:rPr lang="en-US" b="1" dirty="0" smtClean="0"/>
              <a:t>Absolute Variance</a:t>
            </a:r>
            <a:r>
              <a:rPr lang="en-US" dirty="0" smtClean="0"/>
              <a:t> = The absolute difference (positive or negative, converted to a positive difference) between the base and comparison value.</a:t>
            </a:r>
          </a:p>
          <a:p>
            <a:pPr marL="457200" indent="-457200">
              <a:spcBef>
                <a:spcPct val="30000"/>
              </a:spcBef>
              <a:buNone/>
            </a:pPr>
            <a:endParaRPr lang="en-US" b="1" dirty="0" smtClean="0"/>
          </a:p>
          <a:p>
            <a:pPr marL="457200" indent="-457200">
              <a:spcBef>
                <a:spcPct val="30000"/>
              </a:spcBef>
              <a:buNone/>
            </a:pPr>
            <a:r>
              <a:rPr lang="en-US" b="1" dirty="0" smtClean="0"/>
              <a:t>Percent Variance</a:t>
            </a:r>
            <a:r>
              <a:rPr lang="en-US" dirty="0" smtClean="0"/>
              <a:t> – The percentage of the difference between the base and the comparison value.</a:t>
            </a:r>
          </a:p>
          <a:p>
            <a:pPr marL="457200" indent="-457200">
              <a:spcBef>
                <a:spcPct val="30000"/>
              </a:spcBef>
              <a:buNone/>
            </a:pPr>
            <a:r>
              <a:rPr lang="en-US" b="1" dirty="0" smtClean="0"/>
              <a:t>Absolute Percent Variance</a:t>
            </a:r>
            <a:r>
              <a:rPr lang="en-US" dirty="0" smtClean="0"/>
              <a:t> – The absolute percentage of the difference between the base and the comparison value.</a:t>
            </a:r>
          </a:p>
          <a:p>
            <a:endParaRPr lang="en-US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Calculate Options – Types Of Variance </a:t>
            </a:r>
            <a:endParaRPr lang="en-US" dirty="0"/>
          </a:p>
        </p:txBody>
      </p:sp>
      <p:cxnSp>
        <p:nvCxnSpPr>
          <p:cNvPr id="29" name="Straight Connector 28"/>
          <p:cNvCxnSpPr/>
          <p:nvPr>
            <p:custDataLst>
              <p:tags r:id="rId5"/>
            </p:custDataLst>
          </p:nvPr>
        </p:nvCxnSpPr>
        <p:spPr>
          <a:xfrm rot="5400000">
            <a:off x="3400862" y="2238375"/>
            <a:ext cx="476250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>
            <p:custDataLst>
              <p:tags r:id="rId6"/>
            </p:custDataLst>
          </p:nvPr>
        </p:nvCxnSpPr>
        <p:spPr>
          <a:xfrm rot="5400000">
            <a:off x="219075" y="2238375"/>
            <a:ext cx="476250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>
            <p:custDataLst>
              <p:tags r:id="rId7"/>
            </p:custDataLst>
          </p:nvPr>
        </p:nvCxnSpPr>
        <p:spPr>
          <a:xfrm rot="5400000">
            <a:off x="95250" y="4972050"/>
            <a:ext cx="723900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>
            <p:custDataLst>
              <p:tags r:id="rId8"/>
            </p:custDataLst>
          </p:nvPr>
        </p:nvCxnSpPr>
        <p:spPr>
          <a:xfrm rot="5400000">
            <a:off x="3277037" y="4972050"/>
            <a:ext cx="723900" cy="0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DM-Create-Execpt-Main-Sec-170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Use the </a:t>
            </a:r>
            <a:r>
              <a:rPr lang="en-US" b="1" dirty="0" smtClean="0"/>
              <a:t>Calculate</a:t>
            </a:r>
            <a:r>
              <a:rPr lang="en-US" dirty="0" smtClean="0"/>
              <a:t> drop-down to select  </a:t>
            </a:r>
            <a:r>
              <a:rPr lang="en-US" b="1" dirty="0" smtClean="0"/>
              <a:t>%Variance </a:t>
            </a:r>
            <a:r>
              <a:rPr lang="en-US" dirty="0" smtClean="0"/>
              <a:t>as the comparison method</a:t>
            </a:r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Exception Definition - Calculate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126875" y="2978704"/>
            <a:ext cx="8868739" cy="1625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>
            <p:custDataLst>
              <p:tags r:id="rId5"/>
            </p:custDataLst>
          </p:nvPr>
        </p:nvSpPr>
        <p:spPr>
          <a:xfrm>
            <a:off x="1683686" y="3754110"/>
            <a:ext cx="1395675" cy="836667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DM-Create-Execpt-Main-Sec-180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After the values are calculated for the </a:t>
            </a:r>
            <a:r>
              <a:rPr lang="en-US" b="1" dirty="0" smtClean="0"/>
              <a:t>Method inside Buckets</a:t>
            </a:r>
            <a:r>
              <a:rPr lang="en-US" dirty="0" smtClean="0"/>
              <a:t>, and the Calculate method is applied, the calculated values will now be aggregated using the Method outside Buckets:  </a:t>
            </a:r>
            <a:r>
              <a:rPr lang="en-US" b="1" dirty="0" smtClean="0"/>
              <a:t>Sum, </a:t>
            </a:r>
            <a:r>
              <a:rPr lang="en-US" b="1" dirty="0" err="1" smtClean="0"/>
              <a:t>Avg</a:t>
            </a:r>
            <a:r>
              <a:rPr lang="en-US" b="1" dirty="0" smtClean="0"/>
              <a:t>, Min, Max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Method Outside Buckets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534040" y="4619537"/>
            <a:ext cx="8047037" cy="175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700088" y="3107617"/>
            <a:ext cx="7742237" cy="141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DM-Create-Execpt-Main-Sec-190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/>
              <a:t>Exceptions</a:t>
            </a:r>
            <a:r>
              <a:rPr lang="en-US" dirty="0" smtClean="0"/>
              <a:t> are used for two purposes</a:t>
            </a:r>
          </a:p>
          <a:p>
            <a:pPr lvl="1"/>
            <a:r>
              <a:rPr lang="en-US" b="1" dirty="0" smtClean="0"/>
              <a:t>To create comparisons between opinion lines</a:t>
            </a:r>
          </a:p>
          <a:p>
            <a:pPr lvl="1"/>
            <a:r>
              <a:rPr lang="en-US" dirty="0" smtClean="0"/>
              <a:t>To set a </a:t>
            </a:r>
            <a:r>
              <a:rPr lang="en-US" b="1" dirty="0" smtClean="0"/>
              <a:t>series attribute </a:t>
            </a:r>
            <a:r>
              <a:rPr lang="en-US" dirty="0" smtClean="0"/>
              <a:t>to an aggregate function of an </a:t>
            </a:r>
            <a:r>
              <a:rPr lang="en-US" b="1" dirty="0" smtClean="0"/>
              <a:t>opinion line</a:t>
            </a:r>
          </a:p>
          <a:p>
            <a:r>
              <a:rPr lang="en-US" b="1" dirty="0" smtClean="0"/>
              <a:t>Exceptions</a:t>
            </a:r>
            <a:r>
              <a:rPr lang="en-US" dirty="0" smtClean="0"/>
              <a:t> can be </a:t>
            </a:r>
            <a:r>
              <a:rPr lang="en-US" b="1" dirty="0" smtClean="0"/>
              <a:t>run ad-hoc</a:t>
            </a:r>
            <a:r>
              <a:rPr lang="en-US" dirty="0" smtClean="0"/>
              <a:t>, </a:t>
            </a:r>
            <a:r>
              <a:rPr lang="en-US" b="1" dirty="0" smtClean="0"/>
              <a:t>or scheduled in the Batch Scheduler</a:t>
            </a:r>
          </a:p>
          <a:p>
            <a:r>
              <a:rPr lang="en-US" dirty="0" smtClean="0"/>
              <a:t>All </a:t>
            </a:r>
            <a:r>
              <a:rPr lang="en-US" b="1" dirty="0" smtClean="0"/>
              <a:t>exceptions</a:t>
            </a:r>
            <a:r>
              <a:rPr lang="en-US" dirty="0" smtClean="0"/>
              <a:t> will use an opinion line which will be compared to either</a:t>
            </a:r>
          </a:p>
          <a:p>
            <a:pPr lvl="1"/>
            <a:r>
              <a:rPr lang="en-US" dirty="0" smtClean="0"/>
              <a:t>Another opinion line</a:t>
            </a:r>
          </a:p>
          <a:p>
            <a:pPr lvl="1"/>
            <a:r>
              <a:rPr lang="en-US" dirty="0" smtClean="0"/>
              <a:t>A constant value</a:t>
            </a:r>
          </a:p>
          <a:p>
            <a:r>
              <a:rPr lang="en-US" dirty="0" smtClean="0"/>
              <a:t>This lesson will compare two opinion lines one representing a statistical forecast and one a sales persons or customers forecast</a:t>
            </a:r>
          </a:p>
          <a:p>
            <a:endParaRPr lang="en-US" dirty="0"/>
          </a:p>
        </p:txBody>
      </p:sp>
      <p:sp>
        <p:nvSpPr>
          <p:cNvPr id="19458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Exceptions - 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DM-Create-Execpt-Main-Sec-020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marL="568325">
              <a:spcBef>
                <a:spcPts val="600"/>
              </a:spcBef>
            </a:pPr>
            <a:r>
              <a:rPr lang="en-US" dirty="0" smtClean="0"/>
              <a:t>The </a:t>
            </a:r>
            <a:r>
              <a:rPr lang="en-US" b="1" dirty="0" smtClean="0"/>
              <a:t>Method Outside Buckets </a:t>
            </a:r>
            <a:r>
              <a:rPr lang="en-US" dirty="0" smtClean="0"/>
              <a:t>will result in a single number</a:t>
            </a:r>
          </a:p>
          <a:p>
            <a:pPr marL="568325">
              <a:spcBef>
                <a:spcPts val="600"/>
              </a:spcBef>
            </a:pPr>
            <a:r>
              <a:rPr lang="en-US" dirty="0" smtClean="0"/>
              <a:t>This number is then compared to a range of values, and if it falls within that range, the </a:t>
            </a:r>
            <a:r>
              <a:rPr lang="en-US" b="1" dirty="0" smtClean="0"/>
              <a:t>Exception</a:t>
            </a:r>
            <a:r>
              <a:rPr lang="en-US" dirty="0" smtClean="0"/>
              <a:t> is true for that series</a:t>
            </a:r>
          </a:p>
          <a:p>
            <a:pPr marL="568325">
              <a:spcBef>
                <a:spcPts val="600"/>
              </a:spcBef>
            </a:pPr>
            <a:r>
              <a:rPr lang="en-US" dirty="0" smtClean="0"/>
              <a:t>This number is the result  that goes into the numeric value if </a:t>
            </a:r>
            <a:r>
              <a:rPr lang="en-US" b="1" dirty="0" smtClean="0"/>
              <a:t>Compute Value </a:t>
            </a:r>
            <a:r>
              <a:rPr lang="en-US" dirty="0" smtClean="0"/>
              <a:t>is used</a:t>
            </a:r>
            <a:endParaRPr lang="en-US" dirty="0"/>
          </a:p>
        </p:txBody>
      </p:sp>
      <p:sp>
        <p:nvSpPr>
          <p:cNvPr id="33794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Exception - Results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DM-Create-Execpt-Main-Sec-200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 the condition fields to set the Exception range </a:t>
            </a:r>
          </a:p>
          <a:p>
            <a:pPr>
              <a:buNone/>
            </a:pPr>
            <a:r>
              <a:rPr lang="en-US" dirty="0" smtClean="0"/>
              <a:t>	For our example</a:t>
            </a:r>
          </a:p>
          <a:p>
            <a:pPr lvl="1"/>
            <a:r>
              <a:rPr lang="en-US" dirty="0" smtClean="0"/>
              <a:t>Select “or” as the Condition Type to indicate more than one condition;</a:t>
            </a:r>
          </a:p>
          <a:p>
            <a:pPr lvl="1"/>
            <a:r>
              <a:rPr lang="en-US" dirty="0" smtClean="0"/>
              <a:t>Select the “&gt;=“ and “&lt;=“ signs from the Operator list;</a:t>
            </a:r>
          </a:p>
          <a:p>
            <a:pPr lvl="1"/>
            <a:r>
              <a:rPr lang="en-US" dirty="0" smtClean="0"/>
              <a:t>Enter “.20” and “-.20” as the Values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Condition type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125311" y="4734648"/>
            <a:ext cx="8890432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Rectangle 5"/>
          <p:cNvSpPr/>
          <p:nvPr>
            <p:custDataLst>
              <p:tags r:id="rId5"/>
            </p:custDataLst>
          </p:nvPr>
        </p:nvSpPr>
        <p:spPr>
          <a:xfrm>
            <a:off x="3654905" y="4899913"/>
            <a:ext cx="4210494" cy="866899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DM-Create-Execpt-Main-Sec-210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Once the Exception is created, it needs to be assigned to users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45060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Assign the Exception to Users</a:t>
            </a:r>
            <a:endParaRPr lang="en-US" dirty="0"/>
          </a:p>
        </p:txBody>
      </p:sp>
      <p:pic>
        <p:nvPicPr>
          <p:cNvPr id="45061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20650" y="1902324"/>
            <a:ext cx="8293446" cy="423474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Rounded Rectangle 1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97147" y="3402105"/>
            <a:ext cx="786809" cy="1679944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10" name="Rounded Rectangle 1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20649" y="1902324"/>
            <a:ext cx="1637465" cy="212652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11" name="Rounded Rectangle 1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84496" y="2158093"/>
            <a:ext cx="659219" cy="322637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en-US"/>
          </a:p>
        </p:txBody>
      </p:sp>
      <p:cxnSp>
        <p:nvCxnSpPr>
          <p:cNvPr id="13" name="Straight Arrow Connector 12"/>
          <p:cNvCxnSpPr/>
          <p:nvPr>
            <p:custDataLst>
              <p:tags r:id="rId8"/>
            </p:custDataLst>
          </p:nvPr>
        </p:nvCxnSpPr>
        <p:spPr>
          <a:xfrm rot="10800000" flipV="1">
            <a:off x="1483956" y="3548748"/>
            <a:ext cx="1235334" cy="19019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>
            <p:custDataLst>
              <p:tags r:id="rId9"/>
            </p:custDataLst>
          </p:nvPr>
        </p:nvCxnSpPr>
        <p:spPr>
          <a:xfrm rot="10800000">
            <a:off x="1143715" y="2348289"/>
            <a:ext cx="1235334" cy="33726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1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DM-Create-Execpt-Main-Sec-220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b="1" dirty="0" smtClean="0"/>
              <a:t>Exceptions</a:t>
            </a:r>
            <a:r>
              <a:rPr lang="en-US" dirty="0" smtClean="0"/>
              <a:t> are used for two purposes</a:t>
            </a:r>
          </a:p>
          <a:p>
            <a:pPr lvl="1"/>
            <a:r>
              <a:rPr lang="en-US" b="1" dirty="0" smtClean="0"/>
              <a:t>To create comparisons between opinion lines</a:t>
            </a:r>
          </a:p>
          <a:p>
            <a:pPr lvl="1"/>
            <a:r>
              <a:rPr lang="en-US" dirty="0" smtClean="0"/>
              <a:t>To set a </a:t>
            </a:r>
            <a:r>
              <a:rPr lang="en-US" b="1" dirty="0" smtClean="0"/>
              <a:t>series attribute </a:t>
            </a:r>
            <a:r>
              <a:rPr lang="en-US" dirty="0" smtClean="0"/>
              <a:t>to an aggregate function of an </a:t>
            </a:r>
            <a:r>
              <a:rPr lang="en-US" b="1" dirty="0" smtClean="0"/>
              <a:t>opinion line</a:t>
            </a:r>
          </a:p>
          <a:p>
            <a:r>
              <a:rPr lang="en-US" b="1" dirty="0" smtClean="0"/>
              <a:t>Exceptions</a:t>
            </a:r>
            <a:r>
              <a:rPr lang="en-US" dirty="0" smtClean="0"/>
              <a:t> can be </a:t>
            </a:r>
            <a:r>
              <a:rPr lang="en-US" b="1" dirty="0" smtClean="0"/>
              <a:t>run ad-hoc</a:t>
            </a:r>
            <a:r>
              <a:rPr lang="en-US" dirty="0" smtClean="0"/>
              <a:t>, </a:t>
            </a:r>
            <a:r>
              <a:rPr lang="en-US" b="1" dirty="0" smtClean="0"/>
              <a:t>or scheduled in the Batch Scheduler</a:t>
            </a:r>
          </a:p>
          <a:p>
            <a:r>
              <a:rPr lang="en-US" dirty="0" smtClean="0">
                <a:solidFill>
                  <a:srgbClr val="4F4F4F"/>
                </a:solidFill>
              </a:rPr>
              <a:t>All </a:t>
            </a:r>
            <a:r>
              <a:rPr lang="en-US" b="1" dirty="0" smtClean="0">
                <a:solidFill>
                  <a:srgbClr val="4F4F4F"/>
                </a:solidFill>
              </a:rPr>
              <a:t>exceptions</a:t>
            </a:r>
            <a:r>
              <a:rPr lang="en-US" dirty="0" smtClean="0">
                <a:solidFill>
                  <a:srgbClr val="4F4F4F"/>
                </a:solidFill>
              </a:rPr>
              <a:t> must be assigned a series attribute to contain the result</a:t>
            </a:r>
          </a:p>
        </p:txBody>
      </p:sp>
      <p:sp>
        <p:nvSpPr>
          <p:cNvPr id="19458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Exceptions – Recap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DM-Create-Execpt-Main-Sec-230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To improve our forecast, we often encourage key stakeholders, such as Sales, Marketing, Planners, and Customers to contribute their knowledge to a forecast</a:t>
            </a:r>
          </a:p>
          <a:p>
            <a:r>
              <a:rPr lang="en-US" dirty="0" smtClean="0"/>
              <a:t>We would often like to determine if there are major variations between two forecasts such as:</a:t>
            </a:r>
          </a:p>
          <a:p>
            <a:pPr lvl="1"/>
            <a:r>
              <a:rPr lang="en-US" dirty="0" smtClean="0"/>
              <a:t>The statistical forecast or main planners forecast; and</a:t>
            </a:r>
          </a:p>
          <a:p>
            <a:pPr lvl="1"/>
            <a:r>
              <a:rPr lang="en-US" dirty="0" smtClean="0"/>
              <a:t>The forecast from Sales, Marketing or a customer</a:t>
            </a:r>
          </a:p>
          <a:p>
            <a:r>
              <a:rPr lang="en-US" dirty="0" smtClean="0">
                <a:latin typeface="Arial" charset="0"/>
              </a:rPr>
              <a:t>This method can also be used by a supplier that has implemented Collaborative Planning, Forecasting &amp; Replenishment (CPFR) to compare their forecast with a customer’s forecast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Comparing History To Forecast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DM-Create-Execpt-Main-Sec-030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7200" y="0"/>
            <a:ext cx="76962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In the </a:t>
            </a:r>
            <a:r>
              <a:rPr lang="en-US" b="1" dirty="0" smtClean="0"/>
              <a:t>DME Admin Tool </a:t>
            </a:r>
            <a:r>
              <a:rPr lang="en-US" dirty="0" smtClean="0"/>
              <a:t>click the </a:t>
            </a:r>
            <a:r>
              <a:rPr lang="en-US" b="1" dirty="0" smtClean="0"/>
              <a:t>Exceptions</a:t>
            </a:r>
            <a:r>
              <a:rPr lang="en-US" dirty="0" smtClean="0"/>
              <a:t> </a:t>
            </a:r>
            <a:r>
              <a:rPr lang="en-US" b="1" dirty="0" smtClean="0"/>
              <a:t>button</a:t>
            </a:r>
            <a:r>
              <a:rPr lang="en-US" dirty="0" smtClean="0"/>
              <a:t> to open the </a:t>
            </a:r>
            <a:r>
              <a:rPr lang="en-US" b="1" dirty="0" smtClean="0"/>
              <a:t>Exception Manager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Click the </a:t>
            </a:r>
            <a:r>
              <a:rPr lang="en-US" b="1" dirty="0" smtClean="0"/>
              <a:t>New</a:t>
            </a:r>
            <a:r>
              <a:rPr lang="en-US" dirty="0" smtClean="0"/>
              <a:t> </a:t>
            </a:r>
            <a:r>
              <a:rPr lang="en-US" b="1" dirty="0" smtClean="0"/>
              <a:t>button 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Creating A New Exception</a:t>
            </a:r>
            <a:endParaRPr lang="en-US" dirty="0"/>
          </a:p>
        </p:txBody>
      </p:sp>
      <p:grpSp>
        <p:nvGrpSpPr>
          <p:cNvPr id="12" name="Group 11"/>
          <p:cNvGrpSpPr>
            <a:grpSpLocks noChangeAspect="1"/>
          </p:cNvGrpSpPr>
          <p:nvPr/>
        </p:nvGrpSpPr>
        <p:grpSpPr>
          <a:xfrm>
            <a:off x="844814" y="1827808"/>
            <a:ext cx="7442595" cy="1075603"/>
            <a:chOff x="681037" y="1827807"/>
            <a:chExt cx="7834313" cy="1132214"/>
          </a:xfrm>
        </p:grpSpPr>
        <p:pic>
          <p:nvPicPr>
            <p:cNvPr id="1028" name="Picture 4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681037" y="1827807"/>
              <a:ext cx="7834313" cy="11322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7" name="Rectangle 26"/>
            <p:cNvSpPr/>
            <p:nvPr>
              <p:custDataLst>
                <p:tags r:id="rId6"/>
              </p:custDataLst>
            </p:nvPr>
          </p:nvSpPr>
          <p:spPr>
            <a:xfrm>
              <a:off x="4143375" y="2170707"/>
              <a:ext cx="647700" cy="55245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>
            <a:grpSpLocks noChangeAspect="1"/>
          </p:cNvGrpSpPr>
          <p:nvPr/>
        </p:nvGrpSpPr>
        <p:grpSpPr>
          <a:xfrm>
            <a:off x="1756439" y="3439636"/>
            <a:ext cx="5616699" cy="2720189"/>
            <a:chOff x="1838325" y="3439633"/>
            <a:chExt cx="5943600" cy="2878507"/>
          </a:xfrm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1838325" y="3439633"/>
              <a:ext cx="5943600" cy="28785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9" name="Rectangle 28"/>
            <p:cNvSpPr/>
            <p:nvPr/>
          </p:nvSpPr>
          <p:spPr>
            <a:xfrm>
              <a:off x="3413051" y="4804012"/>
              <a:ext cx="1466024" cy="238836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838325" y="4953000"/>
              <a:ext cx="633412" cy="252412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Footer Placeholder 1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DM-Create-Execpt-Main-Sec-040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Enter a </a:t>
            </a:r>
            <a:r>
              <a:rPr lang="en-US" b="1" dirty="0" smtClean="0"/>
              <a:t>Name</a:t>
            </a:r>
            <a:r>
              <a:rPr lang="en-US" dirty="0" smtClean="0"/>
              <a:t> and </a:t>
            </a:r>
            <a:r>
              <a:rPr lang="en-US" b="1" dirty="0" smtClean="0"/>
              <a:t>Description</a:t>
            </a:r>
            <a:r>
              <a:rPr lang="en-US" dirty="0" smtClean="0"/>
              <a:t> (optional) for this </a:t>
            </a:r>
            <a:r>
              <a:rPr lang="en-US" b="1" dirty="0" smtClean="0"/>
              <a:t>Exception</a:t>
            </a:r>
            <a:r>
              <a:rPr lang="en-US" dirty="0" smtClean="0"/>
              <a:t> in the </a:t>
            </a:r>
            <a:r>
              <a:rPr lang="en-US" b="1" dirty="0" smtClean="0"/>
              <a:t>Main Settings area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 Exception Result defines the exception output type</a:t>
            </a:r>
          </a:p>
          <a:p>
            <a:pPr lvl="1"/>
            <a:r>
              <a:rPr lang="en-US" b="1" dirty="0" smtClean="0"/>
              <a:t>Compute Value</a:t>
            </a:r>
            <a:r>
              <a:rPr lang="en-US" dirty="0" smtClean="0"/>
              <a:t>: Output a calculated value to a numeric Series attribute</a:t>
            </a:r>
          </a:p>
          <a:p>
            <a:pPr lvl="1"/>
            <a:r>
              <a:rPr lang="en-US" b="1" dirty="0" smtClean="0"/>
              <a:t>Exception Name</a:t>
            </a:r>
            <a:r>
              <a:rPr lang="en-US" dirty="0" smtClean="0"/>
              <a:t>: Output the name of the Exception to a text Series attribute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22532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mtClean="0"/>
              <a:t>Creating A New Exception</a:t>
            </a:r>
            <a:endParaRPr lang="en-US" dirty="0" smtClean="0"/>
          </a:p>
        </p:txBody>
      </p:sp>
      <p:grpSp>
        <p:nvGrpSpPr>
          <p:cNvPr id="7" name="Group 6"/>
          <p:cNvGrpSpPr/>
          <p:nvPr/>
        </p:nvGrpSpPr>
        <p:grpSpPr>
          <a:xfrm>
            <a:off x="1751021" y="1853824"/>
            <a:ext cx="5629718" cy="1653946"/>
            <a:chOff x="1887501" y="1676400"/>
            <a:chExt cx="5629718" cy="1653946"/>
          </a:xfrm>
        </p:grpSpPr>
        <p:pic>
          <p:nvPicPr>
            <p:cNvPr id="1027" name="Picture 3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1887501" y="1676400"/>
              <a:ext cx="5629718" cy="16539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0" name="Rectangle 9"/>
            <p:cNvSpPr/>
            <p:nvPr>
              <p:custDataLst>
                <p:tags r:id="rId5"/>
              </p:custDataLst>
            </p:nvPr>
          </p:nvSpPr>
          <p:spPr>
            <a:xfrm>
              <a:off x="2068254" y="1971675"/>
              <a:ext cx="825500" cy="4191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>
              <p:custDataLst>
                <p:tags r:id="rId6"/>
              </p:custDataLst>
            </p:nvPr>
          </p:nvSpPr>
          <p:spPr>
            <a:xfrm>
              <a:off x="2068253" y="2390775"/>
              <a:ext cx="3694593" cy="246099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DM-Create-Execpt-Main-Sec-050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>
              <a:spcBef>
                <a:spcPts val="1200"/>
              </a:spcBef>
              <a:tabLst>
                <a:tab pos="285750" algn="l"/>
              </a:tabLst>
              <a:defRPr/>
            </a:pPr>
            <a:r>
              <a:rPr lang="en-US" dirty="0" smtClean="0">
                <a:latin typeface="Arial" charset="0"/>
              </a:rPr>
              <a:t>The </a:t>
            </a:r>
            <a:r>
              <a:rPr lang="en-US" b="1" dirty="0" smtClean="0">
                <a:latin typeface="Arial" charset="0"/>
              </a:rPr>
              <a:t>Output Field </a:t>
            </a:r>
            <a:r>
              <a:rPr lang="en-US" dirty="0" smtClean="0">
                <a:latin typeface="Arial" charset="0"/>
              </a:rPr>
              <a:t>drop-down is used to select the series attribute where the resulting value or exception name is stored</a:t>
            </a:r>
          </a:p>
          <a:p>
            <a:pPr lvl="1">
              <a:spcBef>
                <a:spcPts val="1200"/>
              </a:spcBef>
              <a:tabLst>
                <a:tab pos="292100" algn="l"/>
              </a:tabLst>
              <a:defRPr/>
            </a:pPr>
            <a:r>
              <a:rPr lang="en-US" dirty="0" smtClean="0">
                <a:latin typeface="Arial" charset="0"/>
              </a:rPr>
              <a:t>Select the </a:t>
            </a:r>
            <a:r>
              <a:rPr lang="en-US" b="1" dirty="0" smtClean="0">
                <a:latin typeface="Arial" charset="0"/>
              </a:rPr>
              <a:t>Reset  Output  Field </a:t>
            </a:r>
            <a:r>
              <a:rPr lang="en-US" dirty="0" smtClean="0">
                <a:latin typeface="Arial" charset="0"/>
              </a:rPr>
              <a:t>check box to overwrite any existing values in the selected Output Field</a:t>
            </a:r>
          </a:p>
          <a:p>
            <a:pPr lvl="1">
              <a:spcBef>
                <a:spcPts val="1200"/>
              </a:spcBef>
              <a:tabLst>
                <a:tab pos="292100" algn="l"/>
              </a:tabLst>
              <a:defRPr/>
            </a:pPr>
            <a:r>
              <a:rPr lang="en-US" dirty="0" smtClean="0">
                <a:latin typeface="Arial" charset="0"/>
              </a:rPr>
              <a:t>If you plan to run multiple exceptions, the results must be stored in unique Output Fields, or they will override each other</a:t>
            </a:r>
          </a:p>
          <a:p>
            <a:pPr>
              <a:spcBef>
                <a:spcPts val="1200"/>
              </a:spcBef>
              <a:tabLst>
                <a:tab pos="292100" algn="l"/>
              </a:tabLst>
              <a:defRPr/>
            </a:pPr>
            <a:endParaRPr lang="en-US" dirty="0" smtClean="0">
              <a:latin typeface="Arial" charset="0"/>
            </a:endParaRPr>
          </a:p>
          <a:p>
            <a:pPr>
              <a:spcBef>
                <a:spcPts val="1200"/>
              </a:spcBef>
              <a:tabLst>
                <a:tab pos="292100" algn="l"/>
              </a:tabLst>
              <a:defRPr/>
            </a:pPr>
            <a:endParaRPr lang="en-US" dirty="0" smtClean="0">
              <a:latin typeface="Arial" charset="0"/>
            </a:endParaRPr>
          </a:p>
          <a:p>
            <a:pPr>
              <a:spcBef>
                <a:spcPts val="1200"/>
              </a:spcBef>
              <a:tabLst>
                <a:tab pos="292100" algn="l"/>
              </a:tabLst>
              <a:defRPr/>
            </a:pPr>
            <a:endParaRPr lang="en-US" dirty="0" smtClean="0">
              <a:latin typeface="Arial" charset="0"/>
            </a:endParaRPr>
          </a:p>
          <a:p>
            <a:pPr>
              <a:spcBef>
                <a:spcPts val="1200"/>
              </a:spcBef>
              <a:tabLst>
                <a:tab pos="292100" algn="l"/>
              </a:tabLst>
              <a:defRPr/>
            </a:pPr>
            <a:endParaRPr lang="en-US" dirty="0" smtClean="0">
              <a:latin typeface="Arial" charset="0"/>
            </a:endParaRPr>
          </a:p>
          <a:p>
            <a:pPr>
              <a:spcBef>
                <a:spcPts val="1200"/>
              </a:spcBef>
              <a:tabLst>
                <a:tab pos="292100" algn="l"/>
              </a:tabLst>
              <a:defRPr/>
            </a:pPr>
            <a:endParaRPr lang="en-US" dirty="0" smtClean="0">
              <a:latin typeface="Arial" charset="0"/>
            </a:endParaRPr>
          </a:p>
          <a:p>
            <a:endParaRPr lang="en-US" dirty="0"/>
          </a:p>
        </p:txBody>
      </p:sp>
      <p:sp>
        <p:nvSpPr>
          <p:cNvPr id="23556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solidFill>
                  <a:schemeClr val="tx1"/>
                </a:solidFill>
              </a:rPr>
              <a:t>Output field</a:t>
            </a:r>
            <a:endParaRPr lang="en-US" dirty="0" smtClean="0"/>
          </a:p>
        </p:txBody>
      </p:sp>
      <p:grpSp>
        <p:nvGrpSpPr>
          <p:cNvPr id="7" name="Group 6"/>
          <p:cNvGrpSpPr/>
          <p:nvPr/>
        </p:nvGrpSpPr>
        <p:grpSpPr>
          <a:xfrm>
            <a:off x="2897139" y="4491970"/>
            <a:ext cx="5629718" cy="1653946"/>
            <a:chOff x="1696115" y="4164418"/>
            <a:chExt cx="5629718" cy="1653946"/>
          </a:xfrm>
        </p:grpSpPr>
        <p:pic>
          <p:nvPicPr>
            <p:cNvPr id="9" name="Picture 3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696115" y="4164418"/>
              <a:ext cx="5629718" cy="16539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0" name="Rectangle 9"/>
            <p:cNvSpPr/>
            <p:nvPr>
              <p:custDataLst>
                <p:tags r:id="rId5"/>
              </p:custDataLst>
            </p:nvPr>
          </p:nvSpPr>
          <p:spPr>
            <a:xfrm>
              <a:off x="1855602" y="5124893"/>
              <a:ext cx="3694593" cy="435935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DM-Create-Execpt-Main-Sec-060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Select the </a:t>
            </a:r>
            <a:r>
              <a:rPr lang="en-US" b="1" dirty="0" smtClean="0"/>
              <a:t>Opinion Line </a:t>
            </a:r>
            <a:r>
              <a:rPr lang="en-US" dirty="0" smtClean="0"/>
              <a:t>to use as the </a:t>
            </a:r>
            <a:r>
              <a:rPr lang="en-US" b="1" dirty="0" smtClean="0"/>
              <a:t>base opinion line  </a:t>
            </a:r>
          </a:p>
          <a:p>
            <a:r>
              <a:rPr lang="en-US" dirty="0" smtClean="0"/>
              <a:t>For this exercise we will use </a:t>
            </a:r>
            <a:r>
              <a:rPr lang="en-US" b="1" dirty="0" smtClean="0"/>
              <a:t>Value</a:t>
            </a:r>
          </a:p>
          <a:p>
            <a:pPr lvl="1"/>
            <a:r>
              <a:rPr lang="en-US" dirty="0" smtClean="0"/>
              <a:t>The </a:t>
            </a:r>
            <a:r>
              <a:rPr lang="en-US" b="1" dirty="0" smtClean="0"/>
              <a:t>Base Opinion Line </a:t>
            </a:r>
            <a:r>
              <a:rPr lang="en-US" dirty="0" smtClean="0"/>
              <a:t>section allows you to indicate which existing Opinion Line to use as a base for this exception</a:t>
            </a:r>
          </a:p>
          <a:p>
            <a:pPr lvl="2"/>
            <a:r>
              <a:rPr lang="en-US" dirty="0" smtClean="0"/>
              <a:t>Only one base Opinion Line can be selected and this data is compared to the criteria by the Exception calculation</a:t>
            </a:r>
          </a:p>
          <a:p>
            <a:endParaRPr lang="en-US" dirty="0"/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Base Opinion Line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3411316" y="4390981"/>
            <a:ext cx="4873951" cy="1475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Rectangle 8"/>
          <p:cNvSpPr/>
          <p:nvPr>
            <p:custDataLst>
              <p:tags r:id="rId5"/>
            </p:custDataLst>
          </p:nvPr>
        </p:nvSpPr>
        <p:spPr>
          <a:xfrm>
            <a:off x="3547710" y="4707522"/>
            <a:ext cx="2333349" cy="20417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DM-Create-Execpt-Main-Sec-070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Select the </a:t>
            </a:r>
            <a:r>
              <a:rPr lang="en-US" b="1" dirty="0" smtClean="0"/>
              <a:t>type of date range </a:t>
            </a:r>
            <a:r>
              <a:rPr lang="en-US" dirty="0" smtClean="0"/>
              <a:t>to use for the Exception</a:t>
            </a:r>
          </a:p>
          <a:p>
            <a:pPr lvl="1"/>
            <a:r>
              <a:rPr lang="en-US" b="1" dirty="0" smtClean="0"/>
              <a:t>Fixed</a:t>
            </a:r>
            <a:r>
              <a:rPr lang="en-US" dirty="0" smtClean="0"/>
              <a:t>: Specify a fixed data range using the Start Period and End Period fields </a:t>
            </a:r>
          </a:p>
          <a:p>
            <a:pPr lvl="2"/>
            <a:r>
              <a:rPr lang="en-US" dirty="0" smtClean="0"/>
              <a:t>This is good for generating single exceptions </a:t>
            </a:r>
          </a:p>
          <a:p>
            <a:pPr lvl="1"/>
            <a:r>
              <a:rPr lang="en-US" b="1" dirty="0" smtClean="0"/>
              <a:t>Sliding</a:t>
            </a:r>
            <a:r>
              <a:rPr lang="en-US" dirty="0" smtClean="0"/>
              <a:t>: Specify a certain number of historical and/or forecast periods </a:t>
            </a:r>
          </a:p>
          <a:p>
            <a:pPr lvl="2"/>
            <a:r>
              <a:rPr lang="en-US" dirty="0" smtClean="0"/>
              <a:t>This is best if you plan to reuse an exception month after month </a:t>
            </a:r>
          </a:p>
          <a:p>
            <a:pPr lvl="3"/>
            <a:r>
              <a:rPr lang="en-US" dirty="0" smtClean="0"/>
              <a:t>The dates will reset automatically - we will use </a:t>
            </a:r>
            <a:r>
              <a:rPr lang="en-US" b="1" dirty="0" smtClean="0"/>
              <a:t>Sliding </a:t>
            </a:r>
          </a:p>
          <a:p>
            <a:endParaRPr lang="en-US" dirty="0"/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Base Opinion Line Date Range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93334" y="4839814"/>
            <a:ext cx="8814726" cy="1359453"/>
            <a:chOff x="193334" y="4839814"/>
            <a:chExt cx="8814726" cy="1359453"/>
          </a:xfrm>
        </p:grpSpPr>
        <p:pic>
          <p:nvPicPr>
            <p:cNvPr id="4098" name="Picture 2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4517408" y="4839814"/>
              <a:ext cx="4490652" cy="13594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1" name="Rectangle 10"/>
            <p:cNvSpPr/>
            <p:nvPr>
              <p:custDataLst>
                <p:tags r:id="rId5"/>
              </p:custDataLst>
            </p:nvPr>
          </p:nvSpPr>
          <p:spPr>
            <a:xfrm>
              <a:off x="4624286" y="5335756"/>
              <a:ext cx="2416971" cy="203793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099" name="Picture 3"/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193334" y="4839814"/>
              <a:ext cx="4214304" cy="13594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0" name="Rectangle 9"/>
            <p:cNvSpPr/>
            <p:nvPr>
              <p:custDataLst>
                <p:tags r:id="rId7"/>
              </p:custDataLst>
            </p:nvPr>
          </p:nvSpPr>
          <p:spPr>
            <a:xfrm>
              <a:off x="312087" y="5371347"/>
              <a:ext cx="2333349" cy="214498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DM-Create-Execpt-Main-Sec-080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Select the </a:t>
            </a:r>
            <a:r>
              <a:rPr lang="en-US" b="1" dirty="0" smtClean="0"/>
              <a:t>number of periods </a:t>
            </a:r>
            <a:r>
              <a:rPr lang="en-US" dirty="0" smtClean="0"/>
              <a:t>to use in the </a:t>
            </a:r>
            <a:r>
              <a:rPr lang="en-US" b="1" dirty="0" smtClean="0"/>
              <a:t>Exception</a:t>
            </a:r>
          </a:p>
          <a:p>
            <a:r>
              <a:rPr lang="en-US" dirty="0" smtClean="0"/>
              <a:t>For this example use </a:t>
            </a:r>
            <a:r>
              <a:rPr lang="en-US" b="1" dirty="0" smtClean="0"/>
              <a:t>Sliding</a:t>
            </a:r>
            <a:r>
              <a:rPr lang="en-US" dirty="0" smtClean="0"/>
              <a:t> with </a:t>
            </a:r>
            <a:r>
              <a:rPr lang="en-US" b="1" dirty="0" smtClean="0"/>
              <a:t>0 historical periods and 12 forecast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This will use the next 12 forecast periods</a:t>
            </a:r>
          </a:p>
          <a:p>
            <a:r>
              <a:rPr lang="en-US" dirty="0" smtClean="0"/>
              <a:t>This setting applies to the </a:t>
            </a:r>
            <a:r>
              <a:rPr lang="en-US" b="1" dirty="0" smtClean="0"/>
              <a:t>Base Opinion Line </a:t>
            </a:r>
            <a:r>
              <a:rPr lang="en-US" dirty="0" smtClean="0"/>
              <a:t>only</a:t>
            </a:r>
          </a:p>
          <a:p>
            <a:endParaRPr lang="en-US" dirty="0"/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Number of periods</a:t>
            </a:r>
          </a:p>
        </p:txBody>
      </p:sp>
      <p:sp>
        <p:nvSpPr>
          <p:cNvPr id="972803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81000" y="1295400"/>
            <a:ext cx="83820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568325" indent="-457200">
              <a:spcBef>
                <a:spcPts val="1200"/>
              </a:spcBef>
              <a:defRPr/>
            </a:pPr>
            <a:endParaRPr lang="en-US" sz="2000" dirty="0">
              <a:latin typeface="Arial" charset="0"/>
              <a:cs typeface="+mn-cs"/>
            </a:endParaRPr>
          </a:p>
          <a:p>
            <a:pPr marL="692150" indent="-457200">
              <a:spcBef>
                <a:spcPct val="20000"/>
              </a:spcBef>
              <a:buFont typeface="+mj-lt"/>
              <a:buAutoNum type="arabicParenR" startAt="5"/>
              <a:defRPr/>
            </a:pPr>
            <a:endParaRPr lang="en-US" sz="2000" dirty="0">
              <a:latin typeface="Arial" charset="0"/>
              <a:cs typeface="+mn-cs"/>
            </a:endParaRPr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2202323" y="4061381"/>
            <a:ext cx="5527526" cy="1673352"/>
            <a:chOff x="2652713" y="3679248"/>
            <a:chExt cx="3838575" cy="1162050"/>
          </a:xfrm>
        </p:grpSpPr>
        <p:pic>
          <p:nvPicPr>
            <p:cNvPr id="5122" name="Picture 2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2652713" y="3679248"/>
              <a:ext cx="3838575" cy="1162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9" name="Rectangle 8"/>
            <p:cNvSpPr/>
            <p:nvPr>
              <p:custDataLst>
                <p:tags r:id="rId6"/>
              </p:custDataLst>
            </p:nvPr>
          </p:nvSpPr>
          <p:spPr>
            <a:xfrm>
              <a:off x="2725547" y="4281055"/>
              <a:ext cx="1436754" cy="409698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DM-Create-Execpt-Main-Sec-090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smDXpr1Do9pSC8BoaPTX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eU15zzoDOSGjaatRHiHZd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VtbOiMgZJuf7loRioNS3P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TMZyb5epVC8Q1NRmw5lvbJ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AgtcqrhVYMP6qjYYvhxbJ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LcaYWcvzvrYSUCQZNceaW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Kq2t9Er3YDTIrOj0tCRDc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4NzOPsiVU1TYDMNHdchAM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zEaMOHmEUcMVmTCKBAT8Ak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OZ4XLmXxoe6OvIPUkVp9S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huH5uLwtS8ugTqPOvU3KX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0nzUZtWCnbLaclnpgw2gIW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1MiU45iyR3Gmq8XIxgCrv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94U7YBz7kObQRwjcNFi7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8yDyzifhblgdFH0x09wlK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MeMjGVoKrEkUlfTlOZK3J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c8zeHJ0EHG5NCsP8d4fea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8zg7ZSaI8rxKnSadLlAz6t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iTYzG1B3UHSujvGrObt6P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Db4aJeKavc26SlTM3EiHo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GaYI9NOj5XmxTbc9yJzrh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en2n5CQ6ehggcNAXSNeAB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8LCveEDJxnJlWAGLIctZI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SA05BEUSnHBtqdhgHQM2xq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gCYozAQMdGJjfhKznbtuK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wQRZh6527Cb2u0wQ52SK9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BDlp18Ohwekn58xzjKHaz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ASYgAIkkpsQrzrUdYT30YF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OJRtljNGOT5Flf77X2xos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JKQrGWL7kpLaCtOifGFvT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De4S1j5MnkHQxoTYwIad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BkC5YJMYPZHQyYUe4pd3z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G6XNeGykKvXigN0Hx4y2v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Sf75XPb5FcikvDb9HPxMG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Bqf2MiZ9PrMpsnYSLXMJk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TFrn4hPmE4WmVIFpjJ91sB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UxJh2QUTEO8IFn6fLSkVM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BoYBaUUaFzI8N62SiLFtKb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y5bOaO3A0WD6S1Auf4sqW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S7bF5QDi0kkE33MTuKJEz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TjLdMVeJEFqWP0H3fE1ut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XamcnZjz50dlhbtevmfC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P1tmiG2yJpJrGlDdAD302w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kPmSpyHjQG3Lle0UPquXL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O7ctaS57fFfrzEs8aDItQ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m46qIYr4gaTgeSUS3I4gF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XamcnZjz50dlhbtevmfCL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x3izBhx2TvXiQqTHY9k6k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L9FzIDiVlQttIQSODu5gy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pqsDNxXWxOJxqOwyfVNCi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oNid7gOhZS7MIwgAMj7eM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e7eMbrv4C48UWG6mcfizp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3b5s4e3cr9rWCsYcv5bp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Dt1kM58vYryitq3I5K0Gwd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csgiwgLeQViUrj1qqjKVP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KMqDNKsvjg8vVtuzOw3B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2zMP9nBiqckHPYcVMZzbx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hAkeJdCU8eDj5Gttl9Fi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7kVdLGwOY6fY5F0li8sk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8813XrXdVUFLvXjjr4Pvc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VlI32V4ybKLBTvtwpSzBx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touckSEUFVc1qOxgvrTnxv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XzqN3VwpWeKelgYtGzu3C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e3ffw2q4BXm938JOcQWhC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XWCkKxXOmKrG5GPJZuxb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zfQ79hsjZdIdrsUVBUMB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MEbiDXAZwqFPxNxhHdE0Y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JyWtEg3A5EZpZCPzLgQ4LC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fSdyrnwyx2HmNZeCl1Cyu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AMVnaTietR0SSmehoiGYH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TpsmTwW41dfi1xxFGQY7U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sRTxVqGrIdbbKFmDxflF6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oafVjOOt63MOcNCKT961D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1B7XQcbgIcmcIA94PjCK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up4Dymv6ooJz8ENlYCiQk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r042APkMpTLc6HTdDOKCO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6sZfaOfzM8GXFWgQeoQ5Qx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NWy5rLYt5ILtxUB5xQror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s9rvhtl0sduUY3ywMGMBZ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9uwDUG8V9ApfdmlB6Rr1S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up4Dymv6ooJz8ENlYCiQk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S31AXbMa6rgc5XhEQM63zo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epI8SIkuFMujGJauvSWPZO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NWy5rLYt5ILtxUB5xQror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s9rvhtl0sduUY3ywMGMBZ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up4Dymv6ooJz8ENlYCiQk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up4Dymv6ooJz8ENlYCiQk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PtZ90lvxsDnqbvSh28k0tu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dM9ytMBrhClvhrt8oJMh8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9ApucK4vAjwVFUfGQiM1b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GBaYlwAracIiWj37hUxFr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Y7GQD9nSkoXW9Ubwmn2JN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wcWMMMoZx4ZkAv1Z2C20M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qsGabdB2chsiD2iuSq3hR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JSEBkEVwnZVUJ46UZlbY2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lZa8WLyaCHADGd9sXahic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WetY4Bjn9AGcJ4bQrasSp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oNobEjvTc0mWDa1eFsbc9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ftbbu0QCziNkQFATWZRgn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11PVrWGDxtK6suup5fkwRR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c6hAPqt9w7TBZA5OyM7ic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vVy68mORnsoW2fj1clVU3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J1XSjU1sdGMyqXpfmjT8Bc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OWlUuj21q2geeCBAyqgRT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3rgIVnN8MKbff0fK8our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Qgk5i5F55Yv6JrOywondW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VtbOiMgZJuf7loRioNS3P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dyuMmPjAKjFaiNXzCLB4f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j5xqHRTu58VIev1VRHLwl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eGMmUzec94JlXnrbItsVf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UXdwQDZHmQBHtw2XsfMhj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VtbOiMgZJuf7loRioNS3P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jT3wZPS1CIgwNpnxxc8CVt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qf8W9MCLaI98HyZd0GpHx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DNjGuVn3UPiqvUzzXJovsg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Kv8k6nPocHcMzblU3iLOK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ze0guEmDeh3puDNPGeWLv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VUYNR5C7VIgvVUkPTb1zs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J9HI7eCwSYJ7i5hGMg07m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8YHTvQlKKW00bP69YouoQ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MOBeydoLykyn1I1eJMb7d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SgFCiNG7xwX9eBIQQtIIGX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sNNn8KFIdI4ZIjj5DLtVH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6iUszDhCDYuPcShgh8lZn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vocPanQJDLCFWd70WRmih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2581</TotalTime>
  <Words>1494</Words>
  <Application>Microsoft Office PowerPoint</Application>
  <PresentationFormat>On-screen Show (4:3)</PresentationFormat>
  <Paragraphs>208</Paragraphs>
  <Slides>23</Slides>
  <Notes>20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QAD 2010 Template</vt:lpstr>
      <vt:lpstr>Creating Exceptions   Comparing Two Forecasts – Main to Secondary</vt:lpstr>
      <vt:lpstr>Exceptions - Overview</vt:lpstr>
      <vt:lpstr>Comparing History To Forecast</vt:lpstr>
      <vt:lpstr>Creating A New Exception</vt:lpstr>
      <vt:lpstr>Creating A New Exception</vt:lpstr>
      <vt:lpstr>Output field</vt:lpstr>
      <vt:lpstr>Base Opinion Line</vt:lpstr>
      <vt:lpstr>Base Opinion Line Date Range</vt:lpstr>
      <vt:lpstr>Number of periods</vt:lpstr>
      <vt:lpstr>Impact of 2 Different Settings for Forecast</vt:lpstr>
      <vt:lpstr>Comparison</vt:lpstr>
      <vt:lpstr>Comparison</vt:lpstr>
      <vt:lpstr>Impact of 2 Different Settings for Offset </vt:lpstr>
      <vt:lpstr>Exceptions - Calculation</vt:lpstr>
      <vt:lpstr>Exception definition</vt:lpstr>
      <vt:lpstr>Method inside Buckets</vt:lpstr>
      <vt:lpstr>Calculate Options – Types Of Variance </vt:lpstr>
      <vt:lpstr>Exception Definition - Calculate</vt:lpstr>
      <vt:lpstr>Method Outside Buckets</vt:lpstr>
      <vt:lpstr>Exception - Results</vt:lpstr>
      <vt:lpstr>Condition type</vt:lpstr>
      <vt:lpstr>Assign the Exception to Users</vt:lpstr>
      <vt:lpstr>Exceptions – Recap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Demand Management Engine</dc:title>
  <dc:creator>Mark K Williams</dc:creator>
  <cp:lastModifiedBy>mdf</cp:lastModifiedBy>
  <cp:revision>310</cp:revision>
  <dcterms:created xsi:type="dcterms:W3CDTF">2011-08-06T14:16:45Z</dcterms:created>
  <dcterms:modified xsi:type="dcterms:W3CDTF">2012-03-08T21:15:48Z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1MFMfUk6cf2vbFlyZ8j5urxQqiBf8I2uvUi2ropALXoo</vt:lpwstr>
  </property>
  <property fmtid="{D5CDD505-2E9C-101B-9397-08002B2CF9AE}" pid="4" name="Google.Documents.RevisionId">
    <vt:lpwstr>17087736031774631751</vt:lpwstr>
  </property>
  <property fmtid="{D5CDD505-2E9C-101B-9397-08002B2CF9AE}" pid="5" name="Google.Documents.PreviousRevisionId">
    <vt:lpwstr>13740745627025167699</vt:lpwstr>
  </property>
  <property fmtid="{D5CDD505-2E9C-101B-9397-08002B2CF9AE}" pid="6" name="Google.Documents.PluginVersion">
    <vt:lpwstr>2.0.2424.7283</vt:lpwstr>
  </property>
  <property fmtid="{D5CDD505-2E9C-101B-9397-08002B2CF9AE}" pid="7" name="Google.Documents.MergeIncapabilityFlags">
    <vt:i4>0</vt:i4>
  </property>
</Properties>
</file>