
<file path=[Content_Types].xml><?xml version="1.0" encoding="utf-8"?>
<Types xmlns="http://schemas.openxmlformats.org/package/2006/content-types">
  <Override PartName="/ppt/tags/tag8.xml" ContentType="application/vnd.openxmlformats-officedocument.presentationml.tags+xml"/>
  <Override PartName="/ppt/notesSlides/notesSlide2.xml" ContentType="application/vnd.openxmlformats-officedocument.presentationml.notesSlide+xml"/>
  <Override PartName="/ppt/tags/tag104.xml" ContentType="application/vnd.openxmlformats-officedocument.presentationml.tags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Layouts/slideLayout6.xml" ContentType="application/vnd.openxmlformats-officedocument.presentationml.slideLayout+xml"/>
  <Override PartName="/ppt/tags/tag4.xml" ContentType="application/vnd.openxmlformats-officedocument.presentationml.tags+xml"/>
  <Override PartName="/ppt/tags/tag89.xml" ContentType="application/vnd.openxmlformats-officedocument.presentationml.tags+xml"/>
  <Override PartName="/ppt/tags/tag111.xml" ContentType="application/vnd.openxmlformats-officedocument.presentationml.tags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tags/tag49.xml" ContentType="application/vnd.openxmlformats-officedocument.presentationml.tags+xml"/>
  <Override PartName="/ppt/tags/tag78.xml" ContentType="application/vnd.openxmlformats-officedocument.presentationml.tags+xml"/>
  <Override PartName="/ppt/tags/tag96.xml" ContentType="application/vnd.openxmlformats-officedocument.presentationml.tags+xml"/>
  <Override PartName="/ppt/tags/tag100.xml" ContentType="application/vnd.openxmlformats-officedocument.presentationml.tags+xml"/>
  <Default Extension="xml" ContentType="application/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tags/tag38.xml" ContentType="application/vnd.openxmlformats-officedocument.presentationml.tags+xml"/>
  <Override PartName="/ppt/tags/tag56.xml" ContentType="application/vnd.openxmlformats-officedocument.presentationml.tags+xml"/>
  <Override PartName="/ppt/tags/tag67.xml" ContentType="application/vnd.openxmlformats-officedocument.presentationml.tags+xml"/>
  <Override PartName="/ppt/tags/tag85.xml" ContentType="application/vnd.openxmlformats-officedocument.presentationml.tags+xml"/>
  <Override PartName="/ppt/notesSlides/notesSlide16.xml" ContentType="application/vnd.openxmlformats-officedocument.presentationml.notesSlide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ppt/tags/tag16.xml" ContentType="application/vnd.openxmlformats-officedocument.presentationml.tags+xml"/>
  <Override PartName="/ppt/tags/tag27.xml" ContentType="application/vnd.openxmlformats-officedocument.presentationml.tags+xml"/>
  <Override PartName="/ppt/tags/tag45.xml" ContentType="application/vnd.openxmlformats-officedocument.presentationml.tags+xml"/>
  <Override PartName="/ppt/tags/tag63.xml" ContentType="application/vnd.openxmlformats-officedocument.presentationml.tags+xml"/>
  <Override PartName="/ppt/tags/tag74.xml" ContentType="application/vnd.openxmlformats-officedocument.presentationml.tags+xml"/>
  <Override PartName="/ppt/tags/tag92.xml" ContentType="application/vnd.openxmlformats-officedocument.presentationml.tags+xml"/>
  <Override PartName="/docProps/custom.xml" ContentType="application/vnd.openxmlformats-officedocument.custom-properties+xml"/>
  <Override PartName="/ppt/tags/tag34.xml" ContentType="application/vnd.openxmlformats-officedocument.presentationml.tags+xml"/>
  <Override PartName="/ppt/tags/tag52.xml" ContentType="application/vnd.openxmlformats-officedocument.presentationml.tags+xml"/>
  <Override PartName="/ppt/tags/tag81.xml" ContentType="application/vnd.openxmlformats-officedocument.presentationml.tags+xml"/>
  <Override PartName="/ppt/notesSlides/notesSlide12.xml" ContentType="application/vnd.openxmlformats-officedocument.presentationml.notesSlide+xml"/>
  <Override PartName="/ppt/tags/tag109.xml" ContentType="application/vnd.openxmlformats-officedocument.presentationml.tags+xml"/>
  <Override PartName="/ppt/tags/tag12.xml" ContentType="application/vnd.openxmlformats-officedocument.presentationml.tags+xml"/>
  <Override PartName="/ppt/tags/tag23.xml" ContentType="application/vnd.openxmlformats-officedocument.presentationml.tags+xml"/>
  <Override PartName="/ppt/tags/tag41.xml" ContentType="application/vnd.openxmlformats-officedocument.presentationml.tags+xml"/>
  <Override PartName="/ppt/notesSlides/notesSlide7.xml" ContentType="application/vnd.openxmlformats-officedocument.presentationml.notesSlide+xml"/>
  <Override PartName="/ppt/tags/tag70.xml" ContentType="application/vnd.openxmlformats-officedocument.presentationml.tags+xml"/>
  <Override PartName="/ppt/tags/tag116.xml" ContentType="application/vnd.openxmlformats-officedocument.presentationml.tags+xml"/>
  <Override PartName="/ppt/tags/tag127.xml" ContentType="application/vnd.openxmlformats-officedocument.presentationml.tags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tags/tag9.xml" ContentType="application/vnd.openxmlformats-officedocument.presentationml.tags+xml"/>
  <Override PartName="/ppt/tags/tag30.xml" ContentType="application/vnd.openxmlformats-officedocument.presentationml.tags+xml"/>
  <Override PartName="/ppt/tags/tag105.xml" ContentType="application/vnd.openxmlformats-officedocument.presentationml.tags+xml"/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3.xml" ContentType="application/vnd.openxmlformats-officedocument.presentationml.notesSlide+xml"/>
  <Override PartName="/ppt/tags/tag112.xml" ContentType="application/vnd.openxmlformats-officedocument.presentationml.tags+xml"/>
  <Override PartName="/ppt/tags/tag123.xml" ContentType="application/vnd.openxmlformats-officedocument.presentationml.tags+xml"/>
  <Override PartName="/ppt/presProps.xml" ContentType="application/vnd.openxmlformats-officedocument.presentationml.presProps+xml"/>
  <Override PartName="/ppt/tags/tag5.xml" ContentType="application/vnd.openxmlformats-officedocument.presentationml.tags+xml"/>
  <Override PartName="/ppt/theme/theme2.xml" ContentType="application/vnd.openxmlformats-officedocument.theme+xml"/>
  <Override PartName="/ppt/tags/tag79.xml" ContentType="application/vnd.openxmlformats-officedocument.presentationml.tags+xml"/>
  <Override PartName="/ppt/tags/tag101.xml" ContentType="application/vnd.openxmlformats-officedocument.presentationml.tags+xml"/>
  <Override PartName="/ppt/tags/tag130.xml" ContentType="application/vnd.openxmlformats-officedocument.presentationml.tags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Layouts/slideLayout3.xml" ContentType="application/vnd.openxmlformats-officedocument.presentationml.slideLayout+xml"/>
  <Override PartName="/ppt/tags/tag39.xml" ContentType="application/vnd.openxmlformats-officedocument.presentationml.tags+xml"/>
  <Override PartName="/ppt/tags/tag68.xml" ContentType="application/vnd.openxmlformats-officedocument.presentationml.tags+xml"/>
  <Override PartName="/ppt/tags/tag86.xml" ContentType="application/vnd.openxmlformats-officedocument.presentationml.tags+xml"/>
  <Override PartName="/ppt/tags/tag97.xml" ContentType="application/vnd.openxmlformats-officedocument.presentationml.tags+xml"/>
  <Override PartName="/ppt/notesSlides/notesSlide17.xml" ContentType="application/vnd.openxmlformats-officedocument.presentationml.notesSlide+xml"/>
  <Override PartName="/ppt/presentation.xml" ContentType="application/vnd.openxmlformats-officedocument.presentationml.presentation.main+xml"/>
  <Override PartName="/ppt/tags/tag1.xml" ContentType="application/vnd.openxmlformats-officedocument.presentationml.tags+xml"/>
  <Override PartName="/ppt/tags/tag28.xml" ContentType="application/vnd.openxmlformats-officedocument.presentationml.tags+xml"/>
  <Override PartName="/ppt/tags/tag57.xml" ContentType="application/vnd.openxmlformats-officedocument.presentationml.tags+xml"/>
  <Override PartName="/ppt/tags/tag75.xml" ContentType="application/vnd.openxmlformats-officedocument.presentationml.tags+xml"/>
  <Override PartName="/docProps/app.xml" ContentType="application/vnd.openxmlformats-officedocument.extended-properties+xml"/>
  <Override PartName="/ppt/slides/slide11.xml" ContentType="application/vnd.openxmlformats-officedocument.presentationml.slide+xml"/>
  <Override PartName="/ppt/tags/tag17.xml" ContentType="application/vnd.openxmlformats-officedocument.presentationml.tags+xml"/>
  <Override PartName="/ppt/tags/tag35.xml" ContentType="application/vnd.openxmlformats-officedocument.presentationml.tags+xml"/>
  <Override PartName="/ppt/tags/tag46.xml" ContentType="application/vnd.openxmlformats-officedocument.presentationml.tags+xml"/>
  <Override PartName="/ppt/tags/tag64.xml" ContentType="application/vnd.openxmlformats-officedocument.presentationml.tags+xml"/>
  <Override PartName="/ppt/tags/tag82.xml" ContentType="application/vnd.openxmlformats-officedocument.presentationml.tags+xml"/>
  <Override PartName="/ppt/tags/tag93.xml" ContentType="application/vnd.openxmlformats-officedocument.presentationml.tags+xml"/>
  <Override PartName="/ppt/notesSlides/notesSlide13.xml" ContentType="application/vnd.openxmlformats-officedocument.presentationml.notesSlide+xml"/>
  <Override PartName="/ppt/slideLayouts/slideLayout10.xml" ContentType="application/vnd.openxmlformats-officedocument.presentationml.slideLayout+xml"/>
  <Override PartName="/ppt/tags/tag24.xml" ContentType="application/vnd.openxmlformats-officedocument.presentationml.tags+xml"/>
  <Override PartName="/ppt/tags/tag53.xml" ContentType="application/vnd.openxmlformats-officedocument.presentationml.tags+xml"/>
  <Override PartName="/ppt/notesSlides/notesSlide8.xml" ContentType="application/vnd.openxmlformats-officedocument.presentationml.notesSlide+xml"/>
  <Override PartName="/ppt/tags/tag71.xml" ContentType="application/vnd.openxmlformats-officedocument.presentationml.tags+xml"/>
  <Override PartName="/ppt/tags/tag128.xml" ContentType="application/vnd.openxmlformats-officedocument.presentationml.tags+xml"/>
  <Override PartName="/ppt/tags/tag13.xml" ContentType="application/vnd.openxmlformats-officedocument.presentationml.tags+xml"/>
  <Override PartName="/ppt/tags/tag31.xml" ContentType="application/vnd.openxmlformats-officedocument.presentationml.tags+xml"/>
  <Override PartName="/ppt/tags/tag42.xml" ContentType="application/vnd.openxmlformats-officedocument.presentationml.tags+xml"/>
  <Override PartName="/ppt/tags/tag60.xml" ContentType="application/vnd.openxmlformats-officedocument.presentationml.tags+xml"/>
  <Override PartName="/ppt/tags/tag117.xml" ContentType="application/vnd.openxmlformats-officedocument.presentationml.tags+xml"/>
  <Override PartName="/ppt/tags/tag20.xml" ContentType="application/vnd.openxmlformats-officedocument.presentationml.tags+xml"/>
  <Override PartName="/ppt/notesSlides/notesSlide4.xml" ContentType="application/vnd.openxmlformats-officedocument.presentationml.notesSlide+xml"/>
  <Override PartName="/ppt/tags/tag106.xml" ContentType="application/vnd.openxmlformats-officedocument.presentationml.tags+xml"/>
  <Override PartName="/ppt/tags/tag124.xml" ContentType="application/vnd.openxmlformats-officedocument.presentationml.tags+xml"/>
  <Override PartName="/docProps/core.xml" ContentType="application/vnd.openxmlformats-package.core-properties+xml"/>
  <Override PartName="/ppt/slides/slide6.xml" ContentType="application/vnd.openxmlformats-officedocument.presentationml.slide+xml"/>
  <Override PartName="/ppt/slideLayouts/slideLayout8.xml" ContentType="application/vnd.openxmlformats-officedocument.presentationml.slideLayout+xml"/>
  <Override PartName="/ppt/tags/tag6.xml" ContentType="application/vnd.openxmlformats-officedocument.presentationml.tags+xml"/>
  <Override PartName="/ppt/tags/tag113.xml" ContentType="application/vnd.openxmlformats-officedocument.presentationml.tags+xml"/>
  <Override PartName="/ppt/tags/tag131.xml" ContentType="application/vnd.openxmlformats-officedocument.presentationml.tags+xml"/>
  <Override PartName="/ppt/slideMasters/slideMaster1.xml" ContentType="application/vnd.openxmlformats-officedocument.presentationml.slideMaster+xml"/>
  <Override PartName="/ppt/slideLayouts/slideLayout4.xml" ContentType="application/vnd.openxmlformats-officedocument.presentationml.slideLayout+xml"/>
  <Override PartName="/ppt/tags/tag98.xml" ContentType="application/vnd.openxmlformats-officedocument.presentationml.tags+xml"/>
  <Override PartName="/ppt/tags/tag102.xml" ContentType="application/vnd.openxmlformats-officedocument.presentationml.tags+xml"/>
  <Override PartName="/ppt/tags/tag120.xml" ContentType="application/vnd.openxmlformats-officedocument.presentationml.tags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tags/tag2.xml" ContentType="application/vnd.openxmlformats-officedocument.presentationml.tags+xml"/>
  <Override PartName="/ppt/tags/tag58.xml" ContentType="application/vnd.openxmlformats-officedocument.presentationml.tags+xml"/>
  <Override PartName="/ppt/tags/tag69.xml" ContentType="application/vnd.openxmlformats-officedocument.presentationml.tags+xml"/>
  <Override PartName="/ppt/tags/tag87.xml" ContentType="application/vnd.openxmlformats-officedocument.presentationml.tags+xml"/>
  <Override PartName="/ppt/notesSlides/notesSlide18.xml" ContentType="application/vnd.openxmlformats-officedocument.presentationml.notesSlide+xml"/>
  <Default Extension="rels" ContentType="application/vnd.openxmlformats-package.relationships+xml"/>
  <Override PartName="/ppt/tags/tag29.xml" ContentType="application/vnd.openxmlformats-officedocument.presentationml.tags+xml"/>
  <Override PartName="/ppt/tags/tag47.xml" ContentType="application/vnd.openxmlformats-officedocument.presentationml.tags+xml"/>
  <Override PartName="/ppt/tags/tag76.xml" ContentType="application/vnd.openxmlformats-officedocument.presentationml.tags+xml"/>
  <Override PartName="/ppt/tags/tag94.xml" ContentType="application/vnd.openxmlformats-officedocument.presentationml.tags+xml"/>
  <Override PartName="/ppt/slides/slide12.xml" ContentType="application/vnd.openxmlformats-officedocument.presentationml.slide+xml"/>
  <Override PartName="/ppt/slideLayouts/slideLayout11.xml" ContentType="application/vnd.openxmlformats-officedocument.presentationml.slideLayout+xml"/>
  <Override PartName="/ppt/tags/tag18.xml" ContentType="application/vnd.openxmlformats-officedocument.presentationml.tags+xml"/>
  <Override PartName="/ppt/tags/tag36.xml" ContentType="application/vnd.openxmlformats-officedocument.presentationml.tags+xml"/>
  <Override PartName="/ppt/tags/tag54.xml" ContentType="application/vnd.openxmlformats-officedocument.presentationml.tags+xml"/>
  <Override PartName="/ppt/tags/tag65.xml" ContentType="application/vnd.openxmlformats-officedocument.presentationml.tags+xml"/>
  <Override PartName="/ppt/tags/tag83.xml" ContentType="application/vnd.openxmlformats-officedocument.presentationml.tags+xml"/>
  <Override PartName="/ppt/notesSlides/notesSlide14.xml" ContentType="application/vnd.openxmlformats-officedocument.presentationml.notesSlide+xml"/>
  <Override PartName="/ppt/tags/tag14.xml" ContentType="application/vnd.openxmlformats-officedocument.presentationml.tags+xml"/>
  <Override PartName="/ppt/tags/tag25.xml" ContentType="application/vnd.openxmlformats-officedocument.presentationml.tags+xml"/>
  <Override PartName="/ppt/tags/tag43.xml" ContentType="application/vnd.openxmlformats-officedocument.presentationml.tags+xml"/>
  <Override PartName="/ppt/tags/tag61.xml" ContentType="application/vnd.openxmlformats-officedocument.presentationml.tags+xml"/>
  <Override PartName="/ppt/tags/tag72.xml" ContentType="application/vnd.openxmlformats-officedocument.presentationml.tags+xml"/>
  <Override PartName="/ppt/notesSlides/notesSlide9.xml" ContentType="application/vnd.openxmlformats-officedocument.presentationml.notesSlide+xml"/>
  <Override PartName="/ppt/tags/tag90.xml" ContentType="application/vnd.openxmlformats-officedocument.presentationml.tags+xml"/>
  <Override PartName="/ppt/tags/tag118.xml" ContentType="application/vnd.openxmlformats-officedocument.presentationml.tags+xml"/>
  <Override PartName="/ppt/tags/tag129.xml" ContentType="application/vnd.openxmlformats-officedocument.presentationml.tags+xml"/>
  <Override PartName="/ppt/tags/tag32.xml" ContentType="application/vnd.openxmlformats-officedocument.presentationml.tags+xml"/>
  <Override PartName="/ppt/tags/tag50.xml" ContentType="application/vnd.openxmlformats-officedocument.presentationml.tags+xml"/>
  <Override PartName="/ppt/notesSlides/notesSlide10.xml" ContentType="application/vnd.openxmlformats-officedocument.presentationml.notesSlide+xml"/>
  <Override PartName="/ppt/tags/tag107.xml" ContentType="application/vnd.openxmlformats-officedocument.presentationml.tags+xml"/>
  <Override PartName="/ppt/slides/slide7.xml" ContentType="application/vnd.openxmlformats-officedocument.presentationml.slide+xml"/>
  <Override PartName="/ppt/slideLayouts/slideLayout9.xml" ContentType="application/vnd.openxmlformats-officedocument.presentationml.slideLayout+xml"/>
  <Override PartName="/ppt/tags/tag10.xml" ContentType="application/vnd.openxmlformats-officedocument.presentationml.tags+xml"/>
  <Override PartName="/ppt/tags/tag21.xml" ContentType="application/vnd.openxmlformats-officedocument.presentationml.tags+xml"/>
  <Override PartName="/ppt/notesSlides/notesSlide5.xml" ContentType="application/vnd.openxmlformats-officedocument.presentationml.notesSlide+xml"/>
  <Override PartName="/ppt/tags/tag114.xml" ContentType="application/vnd.openxmlformats-officedocument.presentationml.tags+xml"/>
  <Override PartName="/ppt/tags/tag125.xml" ContentType="application/vnd.openxmlformats-officedocument.presentationml.tags+xml"/>
  <Override PartName="/ppt/tags/tag7.xml" ContentType="application/vnd.openxmlformats-officedocument.presentationml.tags+xml"/>
  <Override PartName="/ppt/notesSlides/notesSlide1.xml" ContentType="application/vnd.openxmlformats-officedocument.presentationml.notesSlide+xml"/>
  <Override PartName="/ppt/tags/tag103.xml" ContentType="application/vnd.openxmlformats-officedocument.presentationml.tags+xml"/>
  <Override PartName="/ppt/tags/tag132.xml" ContentType="application/vnd.openxmlformats-officedocument.presentationml.tags+xml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Layouts/slideLayout5.xml" ContentType="application/vnd.openxmlformats-officedocument.presentationml.slideLayout+xml"/>
  <Override PartName="/ppt/tags/tag99.xml" ContentType="application/vnd.openxmlformats-officedocument.presentationml.tags+xml"/>
  <Override PartName="/ppt/tags/tag110.xml" ContentType="application/vnd.openxmlformats-officedocument.presentationml.tags+xml"/>
  <Override PartName="/ppt/tags/tag121.xml" ContentType="application/vnd.openxmlformats-officedocument.presentationml.tags+xml"/>
  <Override PartName="/ppt/tags/tag3.xml" ContentType="application/vnd.openxmlformats-officedocument.presentationml.tags+xml"/>
  <Override PartName="/ppt/tags/tag59.xml" ContentType="application/vnd.openxmlformats-officedocument.presentationml.tags+xml"/>
  <Override PartName="/ppt/tags/tag77.xml" ContentType="application/vnd.openxmlformats-officedocument.presentationml.tags+xml"/>
  <Override PartName="/ppt/tags/tag88.xml" ContentType="application/vnd.openxmlformats-officedocument.presentationml.tags+xml"/>
  <Default Extension="jpeg" ContentType="image/jpeg"/>
  <Override PartName="/ppt/slides/slide13.xml" ContentType="application/vnd.openxmlformats-officedocument.presentationml.slide+xml"/>
  <Override PartName="/ppt/slideLayouts/slideLayout1.xml" ContentType="application/vnd.openxmlformats-officedocument.presentationml.slideLayout+xml"/>
  <Override PartName="/ppt/tags/tag19.xml" ContentType="application/vnd.openxmlformats-officedocument.presentationml.tags+xml"/>
  <Override PartName="/ppt/tags/tag37.xml" ContentType="application/vnd.openxmlformats-officedocument.presentationml.tags+xml"/>
  <Override PartName="/ppt/tags/tag48.xml" ContentType="application/vnd.openxmlformats-officedocument.presentationml.tags+xml"/>
  <Override PartName="/ppt/tags/tag66.xml" ContentType="application/vnd.openxmlformats-officedocument.presentationml.tags+xml"/>
  <Override PartName="/ppt/tags/tag84.xml" ContentType="application/vnd.openxmlformats-officedocument.presentationml.tags+xml"/>
  <Override PartName="/ppt/tags/tag95.xml" ContentType="application/vnd.openxmlformats-officedocument.presentationml.tags+xml"/>
  <Override PartName="/ppt/notesSlides/notesSlide15.xml" ContentType="application/vnd.openxmlformats-officedocument.presentationml.notesSlide+xml"/>
  <Override PartName="/ppt/slideLayouts/slideLayout12.xml" ContentType="application/vnd.openxmlformats-officedocument.presentationml.slideLayout+xml"/>
  <Override PartName="/ppt/tags/tag26.xml" ContentType="application/vnd.openxmlformats-officedocument.presentationml.tags+xml"/>
  <Override PartName="/ppt/tags/tag55.xml" ContentType="application/vnd.openxmlformats-officedocument.presentationml.tags+xml"/>
  <Override PartName="/ppt/tags/tag73.xml" ContentType="application/vnd.openxmlformats-officedocument.presentationml.tags+xml"/>
  <Override PartName="/ppt/tags/tag15.xml" ContentType="application/vnd.openxmlformats-officedocument.presentationml.tags+xml"/>
  <Override PartName="/ppt/tags/tag33.xml" ContentType="application/vnd.openxmlformats-officedocument.presentationml.tags+xml"/>
  <Override PartName="/ppt/tags/tag44.xml" ContentType="application/vnd.openxmlformats-officedocument.presentationml.tags+xml"/>
  <Override PartName="/ppt/tags/tag62.xml" ContentType="application/vnd.openxmlformats-officedocument.presentationml.tags+xml"/>
  <Override PartName="/ppt/tags/tag80.xml" ContentType="application/vnd.openxmlformats-officedocument.presentationml.tags+xml"/>
  <Override PartName="/ppt/tags/tag91.xml" ContentType="application/vnd.openxmlformats-officedocument.presentationml.tags+xml"/>
  <Override PartName="/ppt/notesSlides/notesSlide11.xml" ContentType="application/vnd.openxmlformats-officedocument.presentationml.notesSlide+xml"/>
  <Override PartName="/ppt/tags/tag119.xml" ContentType="application/vnd.openxmlformats-officedocument.presentationml.tags+xml"/>
  <Override PartName="/ppt/tags/tag22.xml" ContentType="application/vnd.openxmlformats-officedocument.presentationml.tags+xml"/>
  <Override PartName="/ppt/tags/tag40.xml" ContentType="application/vnd.openxmlformats-officedocument.presentationml.tags+xml"/>
  <Override PartName="/ppt/tags/tag51.xml" ContentType="application/vnd.openxmlformats-officedocument.presentationml.tags+xml"/>
  <Override PartName="/ppt/notesSlides/notesSlide6.xml" ContentType="application/vnd.openxmlformats-officedocument.presentationml.notesSlide+xml"/>
  <Override PartName="/ppt/tags/tag108.xml" ContentType="application/vnd.openxmlformats-officedocument.presentationml.tags+xml"/>
  <Override PartName="/ppt/tags/tag126.xml" ContentType="application/vnd.openxmlformats-officedocument.presentationml.tags+xml"/>
  <Override PartName="/ppt/slides/slide8.xml" ContentType="application/vnd.openxmlformats-officedocument.presentationml.slide+xml"/>
  <Override PartName="/ppt/tags/tag11.xml" ContentType="application/vnd.openxmlformats-officedocument.presentationml.tags+xml"/>
  <Override PartName="/ppt/tags/tag115.xml" ContentType="application/vnd.openxmlformats-officedocument.presentationml.tags+xml"/>
  <Override PartName="/ppt/tags/tag122.xml" ContentType="application/vnd.openxmlformats-officedocument.presentationml.tag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95" r:id="rId1"/>
  </p:sldMasterIdLst>
  <p:notesMasterIdLst>
    <p:notesMasterId r:id="rId20"/>
  </p:notesMasterIdLst>
  <p:sldIdLst>
    <p:sldId id="257" r:id="rId2"/>
    <p:sldId id="262" r:id="rId3"/>
    <p:sldId id="258" r:id="rId4"/>
    <p:sldId id="259" r:id="rId5"/>
    <p:sldId id="261" r:id="rId6"/>
    <p:sldId id="264" r:id="rId7"/>
    <p:sldId id="266" r:id="rId8"/>
    <p:sldId id="260" r:id="rId9"/>
    <p:sldId id="263" r:id="rId10"/>
    <p:sldId id="269" r:id="rId11"/>
    <p:sldId id="267" r:id="rId12"/>
    <p:sldId id="268" r:id="rId13"/>
    <p:sldId id="271" r:id="rId14"/>
    <p:sldId id="272" r:id="rId15"/>
    <p:sldId id="275" r:id="rId16"/>
    <p:sldId id="265" r:id="rId17"/>
    <p:sldId id="273" r:id="rId18"/>
    <p:sldId id="274" r:id="rId19"/>
  </p:sldIdLst>
  <p:sldSz cx="9144000" cy="6858000" type="screen4x3"/>
  <p:notesSz cx="7077075" cy="9363075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82759" autoAdjust="0"/>
  </p:normalViewPr>
  <p:slideViewPr>
    <p:cSldViewPr>
      <p:cViewPr varScale="1">
        <p:scale>
          <a:sx n="84" d="100"/>
          <a:sy n="84" d="100"/>
        </p:scale>
        <p:origin x="-738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85" d="100"/>
          <a:sy n="85" d="100"/>
        </p:scale>
        <p:origin x="-3756" y="-84"/>
      </p:cViewPr>
      <p:guideLst>
        <p:guide orient="horz" pos="2949"/>
        <p:guide pos="2229"/>
      </p:guideLst>
    </p:cSldViewPr>
  </p:notes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4008705" y="0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/>
          <a:lstStyle>
            <a:lvl1pPr algn="r">
              <a:defRPr sz="1200"/>
            </a:lvl1pPr>
          </a:lstStyle>
          <a:p>
            <a:fld id="{444B0276-7CEE-449D-8CCA-B4D2AF84980B}" type="datetimeFigureOut">
              <a:rPr lang="en-US" smtClean="0"/>
              <a:pPr/>
              <a:t>1/27/2012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96975" y="701675"/>
            <a:ext cx="4683125" cy="35115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936" tIns="46968" rIns="93936" bIns="46968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707708" y="4447461"/>
            <a:ext cx="5661660" cy="4213384"/>
          </a:xfrm>
          <a:prstGeom prst="rect">
            <a:avLst/>
          </a:prstGeom>
        </p:spPr>
        <p:txBody>
          <a:bodyPr vert="horz" lIns="93936" tIns="46968" rIns="93936" bIns="46968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4008705" y="8893296"/>
            <a:ext cx="3066733" cy="468154"/>
          </a:xfrm>
          <a:prstGeom prst="rect">
            <a:avLst/>
          </a:prstGeom>
        </p:spPr>
        <p:txBody>
          <a:bodyPr vert="horz" lIns="93936" tIns="46968" rIns="93936" bIns="46968" rtlCol="0" anchor="b"/>
          <a:lstStyle>
            <a:lvl1pPr algn="r">
              <a:defRPr sz="1200"/>
            </a:lvl1pPr>
          </a:lstStyle>
          <a:p>
            <a:fld id="{2619410A-129B-4D25-86EB-726BA7072BEF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Hello, this</a:t>
            </a:r>
            <a:r>
              <a:rPr lang="en-US" baseline="0" dirty="0" smtClean="0"/>
              <a:t> is Mark Williams of the QAD Supply Chain Solutions Center</a:t>
            </a:r>
          </a:p>
          <a:p>
            <a:r>
              <a:rPr lang="en-US" baseline="0" dirty="0" smtClean="0"/>
              <a:t>This session is part of the QAD Demand Management Certification Program.</a:t>
            </a:r>
          </a:p>
          <a:p>
            <a:r>
              <a:rPr lang="en-US" baseline="0" dirty="0" smtClean="0"/>
              <a:t>Today’s topic, </a:t>
            </a:r>
            <a:r>
              <a:rPr lang="en-US" dirty="0" smtClean="0"/>
              <a:t>Views Available In The DM 6.1 Viewer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410A-129B-4D25-86EB-726BA7072BEF}" type="slidenum">
              <a:rPr lang="en-US" smtClean="0"/>
              <a:pPr/>
              <a:t>1</a:t>
            </a:fld>
            <a:endParaRPr lang="en-US"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39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939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r>
              <a:rPr lang="en-US" dirty="0" smtClean="0"/>
              <a:t>To change the Opinion Lines displayed on the Graph or in the Data View: </a:t>
            </a:r>
          </a:p>
          <a:p>
            <a:pPr marL="234841" indent="-234841">
              <a:buFont typeface="+mj-lt"/>
              <a:buAutoNum type="arabicPeriod"/>
            </a:pPr>
            <a:r>
              <a:rPr lang="en-US" dirty="0" smtClean="0"/>
              <a:t>Right-click on the View and click “Select Opinion Lines to Show”</a:t>
            </a:r>
          </a:p>
          <a:p>
            <a:r>
              <a:rPr lang="en-US" dirty="0" smtClean="0"/>
              <a:t>	-OR-</a:t>
            </a:r>
          </a:p>
          <a:p>
            <a:pPr marL="234841" indent="-234841">
              <a:buFont typeface="+mj-lt"/>
              <a:buAutoNum type="arabicPeriod" startAt="2"/>
            </a:pPr>
            <a:r>
              <a:rPr lang="en-US" dirty="0" smtClean="0"/>
              <a:t>On the Data View Manager screen, pick the lines to display and use the arrow buttons to move them to the Selected List</a:t>
            </a:r>
          </a:p>
          <a:p>
            <a:endParaRPr lang="en-US" dirty="0" smtClean="0"/>
          </a:p>
          <a:p>
            <a:r>
              <a:rPr lang="en-US" dirty="0" smtClean="0"/>
              <a:t>Click Save.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939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5611026-290C-41D9-B1A5-E459B883B1FE}" type="slidenum">
              <a:rPr lang="en-US" smtClean="0"/>
              <a:pPr defTabSz="920197"/>
              <a:t>10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0757D6E-ED65-4B09-A1AF-8BE70DD3E6B2}" type="slidenum">
              <a:rPr lang="en-US" smtClean="0"/>
              <a:pPr defTabSz="920197"/>
              <a:t>11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37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837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buFont typeface="Arial" pitchFamily="34" charset="0"/>
              <a:buChar char="•"/>
              <a:defRPr/>
            </a:pPr>
            <a:r>
              <a:rPr lang="en-US" dirty="0" smtClean="0"/>
              <a:t>The Graph View and Data View can switch from Normal View to a Year View by using the buttons in the Options View section of the Views tab.</a:t>
            </a:r>
          </a:p>
          <a:p>
            <a:pPr defTabSz="939363">
              <a:buFont typeface="Arial" pitchFamily="34" charset="0"/>
              <a:buChar char="•"/>
              <a:defRPr/>
            </a:pPr>
            <a:r>
              <a:rPr lang="en-US" dirty="0" smtClean="0"/>
              <a:t>The graph changes scale to allow for year over year comparisons.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837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3C137AD-5B36-4E5C-A88A-2C0BA8F9FC59}" type="slidenum">
              <a:rPr lang="en-US" smtClean="0"/>
              <a:pPr defTabSz="920197"/>
              <a:t>12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041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041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Categories are configured in the DME Admin Tool</a:t>
            </a:r>
          </a:p>
          <a:p>
            <a:pPr eaLnBrk="1" hangingPunct="1"/>
            <a:endParaRPr lang="en-US" dirty="0" smtClean="0"/>
          </a:p>
        </p:txBody>
      </p:sp>
      <p:sp>
        <p:nvSpPr>
          <p:cNvPr id="6042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060832CF-38B9-4C81-9F31-F9556C28D695}" type="slidenum">
              <a:rPr lang="en-US" smtClean="0"/>
              <a:pPr defTabSz="920197"/>
              <a:t>13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4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144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>
              <a:buFont typeface="Arial" pitchFamily="34" charset="0"/>
              <a:buChar char="•"/>
            </a:pPr>
            <a:r>
              <a:rPr lang="en-US" dirty="0" smtClean="0"/>
              <a:t>In the Notes View, saved notes for selected series are displayed. 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Notes may be at the series level or by period and opinion line 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Noted View sections display the last  note added</a:t>
            </a:r>
          </a:p>
          <a:p>
            <a:pPr>
              <a:buFont typeface="Arial" pitchFamily="34" charset="0"/>
              <a:buChar char="•"/>
            </a:pPr>
            <a:r>
              <a:rPr lang="en-US" dirty="0" smtClean="0"/>
              <a:t>To list all notes, double-click on the series or period field</a:t>
            </a:r>
          </a:p>
          <a:p>
            <a:pPr eaLnBrk="1" hangingPunct="1">
              <a:buFont typeface="Arial" pitchFamily="34" charset="0"/>
              <a:buChar char="•"/>
            </a:pPr>
            <a:endParaRPr lang="en-US" dirty="0" smtClean="0"/>
          </a:p>
        </p:txBody>
      </p:sp>
      <p:sp>
        <p:nvSpPr>
          <p:cNvPr id="6144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67BBD2BF-ED36-4C7F-A395-DBBB53845231}" type="slidenum">
              <a:rPr lang="en-US" smtClean="0"/>
              <a:pPr defTabSz="920197"/>
              <a:t>14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Statistics</a:t>
            </a:r>
            <a:r>
              <a:rPr lang="en-US" baseline="0" dirty="0" smtClean="0"/>
              <a:t> View displays the statistics generated by the forecast. Advanced Statistics View displays the statistics generated when using Regression models.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410A-129B-4D25-86EB-726BA7072BEF}" type="slidenum">
              <a:rPr lang="en-US" smtClean="0"/>
              <a:pPr/>
              <a:t>15</a:t>
            </a:fld>
            <a:endParaRPr lang="en-US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632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632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632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840BB79B-5F7C-4F5C-B007-35A778D5D9BC}" type="slidenum">
              <a:rPr lang="en-US" smtClean="0"/>
              <a:pPr defTabSz="920197"/>
              <a:t>16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49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349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349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13C6A0BE-6C4A-45B8-9BC1-F117AABDA3D9}" type="slidenum">
              <a:rPr lang="en-US" smtClean="0"/>
              <a:pPr defTabSz="920197"/>
              <a:t>17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51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6451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6451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93965C4E-0C53-4378-8689-1CC5C9B1A7D2}" type="slidenum">
              <a:rPr lang="en-US" smtClean="0"/>
              <a:pPr defTabSz="920197"/>
              <a:t>18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250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3251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3252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B73ABF6A-ADBA-49C1-9C92-AD21F0780311}" type="slidenum">
              <a:rPr lang="en-US" smtClean="0"/>
              <a:pPr defTabSz="920197"/>
              <a:t>2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02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1203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1204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399DA41-9A31-4B55-95EF-972FD8A9668B}" type="slidenum">
              <a:rPr lang="en-US" smtClean="0"/>
              <a:pPr defTabSz="920197"/>
              <a:t>3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222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buFont typeface="Arial" pitchFamily="34" charset="0"/>
              <a:buChar char="•"/>
              <a:defRPr/>
            </a:pPr>
            <a:r>
              <a:rPr lang="en-US" b="1" dirty="0" smtClean="0"/>
              <a:t>Multi Series View</a:t>
            </a:r>
            <a:r>
              <a:rPr lang="en-US" b="1" i="1" dirty="0" smtClean="0"/>
              <a:t> </a:t>
            </a:r>
            <a:r>
              <a:rPr lang="en-US" dirty="0" smtClean="0"/>
              <a:t>- List of available series. Allows the review of multiple series in Data View.</a:t>
            </a:r>
          </a:p>
          <a:p>
            <a:pPr defTabSz="939363">
              <a:buFont typeface="Arial" pitchFamily="34" charset="0"/>
              <a:buChar char="•"/>
              <a:defRPr/>
            </a:pPr>
            <a:r>
              <a:rPr lang="en-US" b="1" dirty="0" smtClean="0"/>
              <a:t>Single Series View – </a:t>
            </a:r>
            <a:r>
              <a:rPr lang="en-US" dirty="0" smtClean="0"/>
              <a:t>List of available series. Only allows the view of one series at a time in Data View. </a:t>
            </a:r>
            <a:endParaRPr lang="en-US" b="1" dirty="0" smtClean="0"/>
          </a:p>
          <a:p>
            <a:pPr defTabSz="939363">
              <a:buFont typeface="Arial" pitchFamily="34" charset="0"/>
              <a:buChar char="•"/>
              <a:defRPr/>
            </a:pPr>
            <a:r>
              <a:rPr lang="en-US" b="1" dirty="0" smtClean="0"/>
              <a:t>Graph View </a:t>
            </a:r>
            <a:r>
              <a:rPr lang="en-US" i="1" dirty="0" smtClean="0"/>
              <a:t>- </a:t>
            </a:r>
            <a:r>
              <a:rPr lang="en-US" dirty="0" smtClean="0"/>
              <a:t>Graphical display of selected information such as historical demand, fitted forecast, future forecast.</a:t>
            </a:r>
          </a:p>
          <a:p>
            <a:pPr defTabSz="939363">
              <a:buFont typeface="Arial" pitchFamily="34" charset="0"/>
              <a:buChar char="•"/>
              <a:defRPr/>
            </a:pPr>
            <a:r>
              <a:rPr lang="en-US" b="1" dirty="0" smtClean="0"/>
              <a:t>Data View</a:t>
            </a:r>
            <a:r>
              <a:rPr lang="en-US" dirty="0" smtClean="0"/>
              <a:t> - Numerical columns of data, same data as displayed in Graph View.</a:t>
            </a:r>
          </a:p>
          <a:p>
            <a:pPr defTabSz="939363">
              <a:buFont typeface="Arial" pitchFamily="34" charset="0"/>
              <a:buChar char="•"/>
              <a:defRPr/>
            </a:pPr>
            <a:r>
              <a:rPr lang="en-US" sz="1100" b="1" dirty="0" smtClean="0"/>
              <a:t>Series Information </a:t>
            </a:r>
            <a:r>
              <a:rPr lang="en-US" dirty="0" smtClean="0"/>
              <a:t>- Displays series attribute information</a:t>
            </a:r>
          </a:p>
          <a:p>
            <a:pPr defTabSz="939363">
              <a:buFont typeface="Arial" pitchFamily="34" charset="0"/>
              <a:buChar char="•"/>
              <a:defRPr/>
            </a:pPr>
            <a:endParaRPr lang="en-US" dirty="0" smtClean="0"/>
          </a:p>
          <a:p>
            <a:pPr eaLnBrk="1" hangingPunct="1"/>
            <a:endParaRPr lang="en-US" b="1" dirty="0" smtClean="0"/>
          </a:p>
        </p:txBody>
      </p:sp>
      <p:sp>
        <p:nvSpPr>
          <p:cNvPr id="5222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FDE9F14F-AC1F-4E51-AE13-F2B136E530B0}" type="slidenum">
              <a:rPr lang="en-US" smtClean="0"/>
              <a:pPr defTabSz="920197"/>
              <a:t>4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410A-129B-4D25-86EB-726BA7072BEF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529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r>
              <a:rPr lang="en-US" dirty="0" smtClean="0"/>
              <a:t>In the </a:t>
            </a:r>
            <a:r>
              <a:rPr lang="en-US" b="1" dirty="0" smtClean="0"/>
              <a:t>Data View</a:t>
            </a:r>
            <a:r>
              <a:rPr lang="en-US" dirty="0" smtClean="0"/>
              <a:t>, information for the selected series is viewed as numerical columns of data</a:t>
            </a:r>
          </a:p>
        </p:txBody>
      </p:sp>
      <p:sp>
        <p:nvSpPr>
          <p:cNvPr id="5530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3B194BE-E9C5-42BE-9056-D2EDFC295F54}" type="slidenum">
              <a:rPr lang="en-US" smtClean="0"/>
              <a:pPr defTabSz="920197"/>
              <a:t>6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6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7347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en-US" smtClean="0"/>
          </a:p>
        </p:txBody>
      </p:sp>
      <p:sp>
        <p:nvSpPr>
          <p:cNvPr id="57348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C0757D6E-ED65-4B09-A1AF-8BE70DD3E6B2}" type="slidenum">
              <a:rPr lang="en-US" smtClean="0"/>
              <a:pPr defTabSz="920197"/>
              <a:t>7</a:t>
            </a:fld>
            <a:endParaRPr lang="en-US" dirty="0" smtClean="0"/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619410A-129B-4D25-86EB-726BA7072BEF}" type="slidenum">
              <a:rPr lang="en-US" smtClean="0"/>
              <a:pPr/>
              <a:t>8</a:t>
            </a:fld>
            <a:endParaRPr lang="en-US"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4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54275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defTabSz="939363">
              <a:defRPr/>
            </a:pPr>
            <a:r>
              <a:rPr lang="en-US" dirty="0" smtClean="0"/>
              <a:t>The Data Graph View displays the historical data, baseline forecasts and other selected Opinion Lines for the selected series. The Data Graph View will only display a single</a:t>
            </a:r>
            <a:r>
              <a:rPr lang="en-US" baseline="0" dirty="0" smtClean="0"/>
              <a:t> series at a time.</a:t>
            </a:r>
          </a:p>
          <a:p>
            <a:pPr defTabSz="939363">
              <a:defRPr/>
            </a:pPr>
            <a:endParaRPr lang="en-US" dirty="0" smtClean="0"/>
          </a:p>
          <a:p>
            <a:pPr defTabSz="939363">
              <a:defRPr/>
            </a:pPr>
            <a:r>
              <a:rPr lang="en-US" dirty="0" smtClean="0"/>
              <a:t> </a:t>
            </a:r>
          </a:p>
          <a:p>
            <a:pPr eaLnBrk="1" hangingPunct="1"/>
            <a:endParaRPr lang="en-US" dirty="0" smtClean="0"/>
          </a:p>
        </p:txBody>
      </p:sp>
      <p:sp>
        <p:nvSpPr>
          <p:cNvPr id="54276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pPr defTabSz="920197"/>
            <a:fld id="{E25BDE1E-DFCC-4E4D-B576-BC692D6B6274}" type="slidenum">
              <a:rPr lang="en-US" smtClean="0"/>
              <a:pPr defTabSz="920197"/>
              <a:t>9</a:t>
            </a:fld>
            <a:endParaRPr lang="en-US" dirty="0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3" Type="http://schemas.openxmlformats.org/officeDocument/2006/relationships/tags" Target="../tags/tag5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6.xml"/></Relationships>
</file>

<file path=ppt/slideLayouts/_rels/slideLayout11.xml.rels><?xml version="1.0" encoding="UTF-8" standalone="yes"?>
<Relationships xmlns="http://schemas.openxmlformats.org/package/2006/relationships"><Relationship Id="rId3" Type="http://schemas.openxmlformats.org/officeDocument/2006/relationships/tags" Target="../tags/tag9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0.xml"/></Relationships>
</file>

<file path=ppt/slideLayouts/_rels/slideLayout12.xml.rels><?xml version="1.0" encoding="UTF-8" standalone="yes"?>
<Relationships xmlns="http://schemas.openxmlformats.org/package/2006/relationships"><Relationship Id="rId3" Type="http://schemas.openxmlformats.org/officeDocument/2006/relationships/tags" Target="../tags/tag13.xml"/><Relationship Id="rId2" Type="http://schemas.openxmlformats.org/officeDocument/2006/relationships/tags" Target="../tags/tag12.xml"/><Relationship Id="rId1" Type="http://schemas.openxmlformats.org/officeDocument/2006/relationships/tags" Target="../tags/tag11.xml"/><Relationship Id="rId5" Type="http://schemas.openxmlformats.org/officeDocument/2006/relationships/slideMaster" Target="../slideMasters/slideMaster1.xml"/><Relationship Id="rId4" Type="http://schemas.openxmlformats.org/officeDocument/2006/relationships/tags" Target="../tags/tag14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1.xml"/><Relationship Id="rId2" Type="http://schemas.openxmlformats.org/officeDocument/2006/relationships/tags" Target="../tags/tag2.xml"/><Relationship Id="rId1" Type="http://schemas.openxmlformats.org/officeDocument/2006/relationships/tags" Target="../tags/tag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7"/>
          <p:cNvPicPr>
            <a:picLocks noChangeAspect="1" noChangeArrowheads="1"/>
          </p:cNvPicPr>
          <p:nvPr/>
        </p:nvPicPr>
        <p:blipFill>
          <a:blip r:embed="rId2" cstate="print"/>
          <a:srcRect b="12240"/>
          <a:stretch>
            <a:fillRect/>
          </a:stretch>
        </p:blipFill>
        <p:spPr bwMode="auto">
          <a:xfrm>
            <a:off x="0" y="3217492"/>
            <a:ext cx="9142413" cy="32099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9" name="Title Placeholder 1"/>
          <p:cNvSpPr>
            <a:spLocks noGrp="1"/>
          </p:cNvSpPr>
          <p:nvPr>
            <p:ph type="title"/>
          </p:nvPr>
        </p:nvSpPr>
        <p:spPr>
          <a:xfrm>
            <a:off x="457200" y="607452"/>
            <a:ext cx="8229600" cy="705411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14" name="Text Placeholder 13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" y="1417638"/>
            <a:ext cx="8229600" cy="349250"/>
          </a:xfrm>
        </p:spPr>
        <p:txBody>
          <a:bodyPr>
            <a:noAutofit/>
          </a:bodyPr>
          <a:lstStyle>
            <a:lvl1pPr marL="0" indent="0">
              <a:buFontTx/>
              <a:buNone/>
              <a:defRPr sz="20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pPr lvl="0"/>
            <a:r>
              <a:rPr lang="en-US" dirty="0" smtClean="0"/>
              <a:t>Author/Date</a:t>
            </a:r>
          </a:p>
        </p:txBody>
      </p:sp>
      <p:sp>
        <p:nvSpPr>
          <p:cNvPr id="16" name="Text Placeholder 15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" y="179388"/>
            <a:ext cx="8229600" cy="428625"/>
          </a:xfrm>
        </p:spPr>
        <p:txBody>
          <a:bodyPr anchor="b">
            <a:noAutofit/>
          </a:bodyPr>
          <a:lstStyle>
            <a:lvl1pPr marL="0" indent="0">
              <a:buFontTx/>
              <a:buNone/>
              <a:defRPr sz="2000" b="1">
                <a:solidFill>
                  <a:srgbClr val="4F81BD"/>
                </a:solidFill>
              </a:defRPr>
            </a:lvl1pPr>
          </a:lstStyle>
          <a:p>
            <a:pPr lvl="0"/>
            <a:r>
              <a:rPr lang="en-US" dirty="0" smtClean="0"/>
              <a:t>Sub Title/Emphasis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34227093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B753872E-2A02-4884-BB55-7CB2BC0367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B753872E-2A02-4884-BB55-7CB2BC0367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Slide Number Placeholder 6"/>
          <p:cNvSpPr>
            <a:spLocks noGrp="1"/>
          </p:cNvSpPr>
          <p:nvPr>
            <p:ph type="sldNum" sz="quarter" idx="12"/>
            <p:custDataLst>
              <p:tags r:id="rId1"/>
            </p:custDataLst>
          </p:nvPr>
        </p:nvSpPr>
        <p:spPr>
          <a:xfrm>
            <a:off x="6922640" y="6460255"/>
            <a:ext cx="2133600" cy="365125"/>
          </a:xfrm>
          <a:prstGeom prst="rect">
            <a:avLst/>
          </a:prstGeom>
        </p:spPr>
        <p:txBody>
          <a:bodyPr/>
          <a:lstStyle/>
          <a:p>
            <a:fld id="{B753872E-2A02-4884-BB55-7CB2BC036753}" type="slidenum">
              <a:rPr lang="en-US" smtClean="0"/>
              <a:pPr/>
              <a:t>‹#›</a:t>
            </a:fld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  <p:custDataLst>
              <p:tags r:id="rId2"/>
            </p:custDataLst>
          </p:nvPr>
        </p:nvSpPr>
        <p:spPr>
          <a:xfrm>
            <a:off x="457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  <p:custDataLst>
              <p:tags r:id="rId3"/>
            </p:custDataLst>
          </p:nvPr>
        </p:nvSpPr>
        <p:spPr>
          <a:xfrm>
            <a:off x="4648200" y="990600"/>
            <a:ext cx="4038600" cy="5325533"/>
          </a:xfrm>
        </p:spPr>
        <p:txBody>
          <a:bodyPr>
            <a:normAutofit/>
          </a:bodyPr>
          <a:lstStyle>
            <a:lvl1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2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 hasCustomPrompt="1"/>
            <p:custDataLst>
              <p:tags r:id="rId4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dirty="0" smtClean="0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891610"/>
            <a:ext cx="8229600" cy="5424523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08730"/>
          </a:xfrm>
        </p:spPr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7" name="Footer Placeholder 6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230626081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899404"/>
            <a:ext cx="4038600" cy="5416730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664350680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667356"/>
            <a:ext cx="4041775" cy="4631844"/>
          </a:xfrm>
        </p:spPr>
        <p:txBody>
          <a:bodyPr/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 hasCustomPrompt="1"/>
          </p:nvPr>
        </p:nvSpPr>
        <p:spPr>
          <a:xfrm>
            <a:off x="4645025" y="1027593"/>
            <a:ext cx="4041775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1667356"/>
            <a:ext cx="4040188" cy="4631844"/>
          </a:xfrm>
        </p:spPr>
        <p:txBody>
          <a:bodyPr>
            <a:normAutofit/>
          </a:bodyPr>
          <a:lstStyle>
            <a:lvl1pPr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>
              <a:defRPr sz="2400">
                <a:solidFill>
                  <a:schemeClr val="tx1">
                    <a:lumMod val="75000"/>
                    <a:lumOff val="25000"/>
                  </a:schemeClr>
                </a:solidFill>
              </a:defRPr>
            </a:lvl2pPr>
            <a:lvl3pPr>
              <a:defRPr sz="2000">
                <a:solidFill>
                  <a:schemeClr val="tx1">
                    <a:lumMod val="75000"/>
                    <a:lumOff val="25000"/>
                  </a:schemeClr>
                </a:solidFill>
              </a:defRPr>
            </a:lvl3pPr>
            <a:lvl4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4pPr>
            <a:lvl5pPr>
              <a:defRPr sz="1800">
                <a:solidFill>
                  <a:schemeClr val="tx1">
                    <a:lumMod val="75000"/>
                    <a:lumOff val="25000"/>
                  </a:schemeClr>
                </a:solidFill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 hasCustomPrompt="1"/>
          </p:nvPr>
        </p:nvSpPr>
        <p:spPr>
          <a:xfrm>
            <a:off x="457200" y="1027593"/>
            <a:ext cx="4040188" cy="639762"/>
          </a:xfrm>
        </p:spPr>
        <p:txBody>
          <a:bodyPr anchor="ctr"/>
          <a:lstStyle>
            <a:lvl1pPr marL="0" indent="0">
              <a:buNone/>
              <a:defRPr sz="2400" b="1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dirty="0" smtClean="0"/>
              <a:t>Click to edit title</a:t>
            </a: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719271036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3692423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129553555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raining Flow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hasCustomPrompt="1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dirty="0" smtClean="0"/>
              <a:t>Training Flow Title</a:t>
            </a:r>
            <a:endParaRPr lang="en-US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Line 4"/>
          <p:cNvSpPr>
            <a:spLocks noChangeShapeType="1"/>
          </p:cNvSpPr>
          <p:nvPr/>
        </p:nvSpPr>
        <p:spPr bwMode="auto">
          <a:xfrm>
            <a:off x="1104900" y="904045"/>
            <a:ext cx="0" cy="4554537"/>
          </a:xfrm>
          <a:prstGeom prst="line">
            <a:avLst/>
          </a:prstGeom>
          <a:noFill/>
          <a:ln w="381000">
            <a:solidFill>
              <a:schemeClr val="hlink"/>
            </a:solidFill>
            <a:round/>
            <a:headEnd/>
            <a:tailEnd type="triangle" w="sm" len="sm"/>
          </a:ln>
          <a:effectLst/>
        </p:spPr>
        <p:txBody>
          <a:bodyPr wrap="none" anchor="ctr"/>
          <a:lstStyle/>
          <a:p>
            <a:endParaRPr lang="en-US"/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1"/>
          </p:nvPr>
        </p:nvSpPr>
        <p:spPr>
          <a:xfrm>
            <a:off x="1819275" y="895350"/>
            <a:ext cx="6400800" cy="5267325"/>
          </a:xfrm>
        </p:spPr>
        <p:txBody>
          <a:bodyPr>
            <a:normAutofit/>
          </a:bodyPr>
          <a:lstStyle>
            <a:lvl1pPr marL="228600" indent="-228600">
              <a:defRPr sz="2000"/>
            </a:lvl1pPr>
            <a:lvl2pPr marL="457200" indent="-228600">
              <a:defRPr sz="1800"/>
            </a:lvl2pPr>
            <a:lvl3pPr marL="685800" indent="-228600">
              <a:defRPr sz="1600"/>
            </a:lvl3pPr>
            <a:lvl4pPr marL="914400" indent="-228600">
              <a:defRPr sz="1400"/>
            </a:lvl4pPr>
            <a:lvl5pPr marL="1143000" indent="-228600">
              <a:defRPr sz="140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Graphic/Pictur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</a:lstStyle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5" name="Picture Placeholder 2"/>
          <p:cNvSpPr>
            <a:spLocks noGrp="1"/>
          </p:cNvSpPr>
          <p:nvPr>
            <p:ph type="pic" idx="1"/>
          </p:nvPr>
        </p:nvSpPr>
        <p:spPr>
          <a:xfrm>
            <a:off x="457200" y="899403"/>
            <a:ext cx="8229600" cy="5382863"/>
          </a:xfrm>
        </p:spPr>
        <p:txBody>
          <a:bodyPr>
            <a:normAutofit/>
          </a:bodyPr>
          <a:lstStyle>
            <a:lvl1pPr marL="0" indent="0">
              <a:buNone/>
              <a:defRPr sz="2800">
                <a:solidFill>
                  <a:schemeClr val="tx1">
                    <a:lumMod val="75000"/>
                    <a:lumOff val="25000"/>
                  </a:schemeClr>
                </a:solidFill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smtClean="0"/>
              <a:t>Click icon to add picture</a:t>
            </a:r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70675099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">
  <p:cSld name="1_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  <p:custDataLst>
              <p:tags r:id="rId1"/>
            </p:custDataLst>
          </p:nvPr>
        </p:nvSpPr>
        <p:spPr>
          <a:xfrm>
            <a:off x="457200" y="152400"/>
            <a:ext cx="8229600" cy="716523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  <p:custDataLst>
              <p:tags r:id="rId2"/>
            </p:custDataLst>
          </p:nvPr>
        </p:nvSpPr>
        <p:spPr>
          <a:xfrm>
            <a:off x="457200" y="990601"/>
            <a:ext cx="8229600" cy="5316906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  <a:p>
            <a:pPr lvl="3"/>
            <a:r>
              <a:rPr lang="en-US" dirty="0" smtClean="0"/>
              <a:t>Fourth level</a:t>
            </a:r>
          </a:p>
          <a:p>
            <a:pPr lvl="4"/>
            <a:r>
              <a:rPr lang="en-US" dirty="0" smtClean="0"/>
              <a:t>Fifth level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3"/>
          <p:cNvPicPr>
            <a:picLocks noChangeAspect="1" noChangeArrowheads="1"/>
          </p:cNvPicPr>
          <p:nvPr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0" y="6021916"/>
            <a:ext cx="9144000" cy="838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182880"/>
            <a:ext cx="8229600" cy="71652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899403"/>
            <a:ext cx="8229600" cy="540810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3"/>
          </p:nvPr>
        </p:nvSpPr>
        <p:spPr>
          <a:xfrm>
            <a:off x="8229600" y="6638544"/>
            <a:ext cx="914400" cy="219456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800">
                <a:solidFill>
                  <a:schemeClr val="tx1"/>
                </a:solidFill>
              </a:defRPr>
            </a:lvl1pPr>
          </a:lstStyle>
          <a:p>
            <a:endParaRPr lang="en-US" dirty="0"/>
          </a:p>
        </p:txBody>
      </p:sp>
    </p:spTree>
    <p:extLst>
      <p:ext uri="{BB962C8B-B14F-4D97-AF65-F5344CB8AC3E}">
        <p14:creationId xmlns="" xmlns:p14="http://schemas.microsoft.com/office/powerpoint/2010/main" val="257986764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6" r:id="rId1"/>
    <p:sldLayoutId id="2147483697" r:id="rId2"/>
    <p:sldLayoutId id="2147483698" r:id="rId3"/>
    <p:sldLayoutId id="2147483699" r:id="rId4"/>
    <p:sldLayoutId id="2147483700" r:id="rId5"/>
    <p:sldLayoutId id="2147483701" r:id="rId6"/>
    <p:sldLayoutId id="2147483702" r:id="rId7"/>
    <p:sldLayoutId id="2147483703" r:id="rId8"/>
    <p:sldLayoutId id="2147483704" r:id="rId9"/>
    <p:sldLayoutId id="2147483705" r:id="rId10"/>
    <p:sldLayoutId id="2147483706" r:id="rId11"/>
    <p:sldLayoutId id="2147483707" r:id="rId12"/>
  </p:sldLayoutIdLst>
  <p:timing>
    <p:tnLst>
      <p:par>
        <p:cTn id="1" dur="indefinite" restart="never" nodeType="tmRoot"/>
      </p:par>
    </p:tnLst>
  </p:timing>
  <p:txStyles>
    <p:titleStyle>
      <a:lvl1pPr algn="l" defTabSz="457200" rtl="0" eaLnBrk="1" latinLnBrk="0" hangingPunct="1">
        <a:spcBef>
          <a:spcPct val="0"/>
        </a:spcBef>
        <a:buNone/>
        <a:defRPr sz="3200" b="1" kern="1200">
          <a:solidFill>
            <a:schemeClr val="tx1">
              <a:lumMod val="75000"/>
              <a:lumOff val="25000"/>
            </a:schemeClr>
          </a:solidFill>
          <a:latin typeface="Century Gothic"/>
          <a:ea typeface="+mj-ea"/>
          <a:cs typeface="Century Gothic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1pPr>
      <a:lvl2pPr marL="742950" indent="-28575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24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2pPr>
      <a:lvl3pPr marL="11430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20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3pPr>
      <a:lvl4pPr marL="1600200" indent="-228600" algn="l" defTabSz="457200" rtl="0" eaLnBrk="1" latinLnBrk="0" hangingPunct="1">
        <a:spcBef>
          <a:spcPct val="20000"/>
        </a:spcBef>
        <a:buClr>
          <a:schemeClr val="accent6"/>
        </a:buClr>
        <a:buFont typeface="Lucida Grande"/>
        <a:buChar char="-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4pPr>
      <a:lvl5pPr marL="2057400" indent="-228600" algn="l" defTabSz="457200" rtl="0" eaLnBrk="1" latinLnBrk="0" hangingPunct="1">
        <a:spcBef>
          <a:spcPct val="20000"/>
        </a:spcBef>
        <a:buClr>
          <a:schemeClr val="accent6"/>
        </a:buClr>
        <a:buFont typeface="Arial"/>
        <a:buChar char="•"/>
        <a:defRPr sz="1800" kern="1200">
          <a:solidFill>
            <a:schemeClr val="tx1">
              <a:lumMod val="75000"/>
              <a:lumOff val="25000"/>
            </a:schemeClr>
          </a:solidFill>
          <a:latin typeface="Century Gothic"/>
          <a:ea typeface="+mn-ea"/>
          <a:cs typeface="Century Gothic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tags" Target="../tags/tag17.xml"/><Relationship Id="rId2" Type="http://schemas.openxmlformats.org/officeDocument/2006/relationships/tags" Target="../tags/tag16.xml"/><Relationship Id="rId1" Type="http://schemas.openxmlformats.org/officeDocument/2006/relationships/tags" Target="../tags/tag15.xml"/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1.xml"/><Relationship Id="rId4" Type="http://schemas.openxmlformats.org/officeDocument/2006/relationships/tags" Target="../tags/tag18.xml"/></Relationships>
</file>

<file path=ppt/slides/_rels/slide10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81.xml"/><Relationship Id="rId7" Type="http://schemas.openxmlformats.org/officeDocument/2006/relationships/tags" Target="../tags/tag85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6" Type="http://schemas.openxmlformats.org/officeDocument/2006/relationships/tags" Target="../tags/tag84.xml"/><Relationship Id="rId11" Type="http://schemas.openxmlformats.org/officeDocument/2006/relationships/image" Target="../media/image11.png"/><Relationship Id="rId5" Type="http://schemas.openxmlformats.org/officeDocument/2006/relationships/tags" Target="../tags/tag83.xml"/><Relationship Id="rId10" Type="http://schemas.openxmlformats.org/officeDocument/2006/relationships/image" Target="../media/image10.png"/><Relationship Id="rId4" Type="http://schemas.openxmlformats.org/officeDocument/2006/relationships/tags" Target="../tags/tag82.xml"/><Relationship Id="rId9" Type="http://schemas.openxmlformats.org/officeDocument/2006/relationships/notesSlide" Target="../notesSlides/notesSlide10.xml"/></Relationships>
</file>

<file path=ppt/slides/_rels/slide11.xml.rels><?xml version="1.0" encoding="UTF-8" standalone="yes"?>
<Relationships xmlns="http://schemas.openxmlformats.org/package/2006/relationships"><Relationship Id="rId8" Type="http://schemas.openxmlformats.org/officeDocument/2006/relationships/tags" Target="../tags/tag93.xml"/><Relationship Id="rId13" Type="http://schemas.openxmlformats.org/officeDocument/2006/relationships/image" Target="../media/image12.png"/><Relationship Id="rId3" Type="http://schemas.openxmlformats.org/officeDocument/2006/relationships/tags" Target="../tags/tag88.xml"/><Relationship Id="rId7" Type="http://schemas.openxmlformats.org/officeDocument/2006/relationships/tags" Target="../tags/tag92.xml"/><Relationship Id="rId12" Type="http://schemas.openxmlformats.org/officeDocument/2006/relationships/notesSlide" Target="../notesSlides/notesSlide11.xml"/><Relationship Id="rId2" Type="http://schemas.openxmlformats.org/officeDocument/2006/relationships/tags" Target="../tags/tag87.xml"/><Relationship Id="rId1" Type="http://schemas.openxmlformats.org/officeDocument/2006/relationships/tags" Target="../tags/tag86.xml"/><Relationship Id="rId6" Type="http://schemas.openxmlformats.org/officeDocument/2006/relationships/tags" Target="../tags/tag91.xml"/><Relationship Id="rId11" Type="http://schemas.openxmlformats.org/officeDocument/2006/relationships/slideLayout" Target="../slideLayouts/slideLayout2.xml"/><Relationship Id="rId5" Type="http://schemas.openxmlformats.org/officeDocument/2006/relationships/tags" Target="../tags/tag90.xml"/><Relationship Id="rId10" Type="http://schemas.openxmlformats.org/officeDocument/2006/relationships/tags" Target="../tags/tag95.xml"/><Relationship Id="rId4" Type="http://schemas.openxmlformats.org/officeDocument/2006/relationships/tags" Target="../tags/tag89.xml"/><Relationship Id="rId9" Type="http://schemas.openxmlformats.org/officeDocument/2006/relationships/tags" Target="../tags/tag94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98.xml"/><Relationship Id="rId7" Type="http://schemas.openxmlformats.org/officeDocument/2006/relationships/tags" Target="../tags/tag102.xml"/><Relationship Id="rId2" Type="http://schemas.openxmlformats.org/officeDocument/2006/relationships/tags" Target="../tags/tag97.xml"/><Relationship Id="rId1" Type="http://schemas.openxmlformats.org/officeDocument/2006/relationships/tags" Target="../tags/tag96.xml"/><Relationship Id="rId6" Type="http://schemas.openxmlformats.org/officeDocument/2006/relationships/tags" Target="../tags/tag101.xml"/><Relationship Id="rId11" Type="http://schemas.openxmlformats.org/officeDocument/2006/relationships/image" Target="../media/image14.png"/><Relationship Id="rId5" Type="http://schemas.openxmlformats.org/officeDocument/2006/relationships/tags" Target="../tags/tag100.xml"/><Relationship Id="rId10" Type="http://schemas.openxmlformats.org/officeDocument/2006/relationships/image" Target="../media/image13.png"/><Relationship Id="rId4" Type="http://schemas.openxmlformats.org/officeDocument/2006/relationships/tags" Target="../tags/tag99.xml"/><Relationship Id="rId9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tags" Target="../tags/tag105.xml"/><Relationship Id="rId2" Type="http://schemas.openxmlformats.org/officeDocument/2006/relationships/tags" Target="../tags/tag104.xml"/><Relationship Id="rId1" Type="http://schemas.openxmlformats.org/officeDocument/2006/relationships/tags" Target="../tags/tag103.xml"/><Relationship Id="rId5" Type="http://schemas.openxmlformats.org/officeDocument/2006/relationships/notesSlide" Target="../notesSlides/notesSlide13.xml"/><Relationship Id="rId4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8" Type="http://schemas.openxmlformats.org/officeDocument/2006/relationships/tags" Target="../tags/tag113.xml"/><Relationship Id="rId3" Type="http://schemas.openxmlformats.org/officeDocument/2006/relationships/tags" Target="../tags/tag108.xml"/><Relationship Id="rId7" Type="http://schemas.openxmlformats.org/officeDocument/2006/relationships/tags" Target="../tags/tag112.xml"/><Relationship Id="rId2" Type="http://schemas.openxmlformats.org/officeDocument/2006/relationships/tags" Target="../tags/tag107.xml"/><Relationship Id="rId1" Type="http://schemas.openxmlformats.org/officeDocument/2006/relationships/tags" Target="../tags/tag106.xml"/><Relationship Id="rId6" Type="http://schemas.openxmlformats.org/officeDocument/2006/relationships/tags" Target="../tags/tag111.xml"/><Relationship Id="rId11" Type="http://schemas.openxmlformats.org/officeDocument/2006/relationships/image" Target="../media/image15.png"/><Relationship Id="rId5" Type="http://schemas.openxmlformats.org/officeDocument/2006/relationships/tags" Target="../tags/tag110.xml"/><Relationship Id="rId10" Type="http://schemas.openxmlformats.org/officeDocument/2006/relationships/notesSlide" Target="../notesSlides/notesSlide14.xml"/><Relationship Id="rId4" Type="http://schemas.openxmlformats.org/officeDocument/2006/relationships/tags" Target="../tags/tag109.xml"/><Relationship Id="rId9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tags" Target="../tags/tag116.xml"/><Relationship Id="rId2" Type="http://schemas.openxmlformats.org/officeDocument/2006/relationships/tags" Target="../tags/tag115.xml"/><Relationship Id="rId1" Type="http://schemas.openxmlformats.org/officeDocument/2006/relationships/tags" Target="../tags/tag114.xml"/><Relationship Id="rId6" Type="http://schemas.openxmlformats.org/officeDocument/2006/relationships/image" Target="../media/image16.png"/><Relationship Id="rId5" Type="http://schemas.openxmlformats.org/officeDocument/2006/relationships/notesSlide" Target="../notesSlides/notesSlide15.xml"/><Relationship Id="rId4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119.xml"/><Relationship Id="rId7" Type="http://schemas.openxmlformats.org/officeDocument/2006/relationships/tags" Target="../tags/tag123.xml"/><Relationship Id="rId2" Type="http://schemas.openxmlformats.org/officeDocument/2006/relationships/tags" Target="../tags/tag118.xml"/><Relationship Id="rId1" Type="http://schemas.openxmlformats.org/officeDocument/2006/relationships/tags" Target="../tags/tag117.xml"/><Relationship Id="rId6" Type="http://schemas.openxmlformats.org/officeDocument/2006/relationships/tags" Target="../tags/tag122.xml"/><Relationship Id="rId11" Type="http://schemas.openxmlformats.org/officeDocument/2006/relationships/image" Target="../media/image18.png"/><Relationship Id="rId5" Type="http://schemas.openxmlformats.org/officeDocument/2006/relationships/tags" Target="../tags/tag121.xml"/><Relationship Id="rId10" Type="http://schemas.openxmlformats.org/officeDocument/2006/relationships/image" Target="../media/image17.png"/><Relationship Id="rId4" Type="http://schemas.openxmlformats.org/officeDocument/2006/relationships/tags" Target="../tags/tag120.xml"/><Relationship Id="rId9" Type="http://schemas.openxmlformats.org/officeDocument/2006/relationships/notesSlide" Target="../notesSlides/notesSlide16.xml"/></Relationships>
</file>

<file path=ppt/slides/_rels/slide17.xml.rels><?xml version="1.0" encoding="UTF-8" standalone="yes"?>
<Relationships xmlns="http://schemas.openxmlformats.org/package/2006/relationships"><Relationship Id="rId8" Type="http://schemas.openxmlformats.org/officeDocument/2006/relationships/notesSlide" Target="../notesSlides/notesSlide17.xml"/><Relationship Id="rId3" Type="http://schemas.openxmlformats.org/officeDocument/2006/relationships/tags" Target="../tags/tag126.xml"/><Relationship Id="rId7" Type="http://schemas.openxmlformats.org/officeDocument/2006/relationships/slideLayout" Target="../slideLayouts/slideLayout2.xml"/><Relationship Id="rId2" Type="http://schemas.openxmlformats.org/officeDocument/2006/relationships/tags" Target="../tags/tag125.xml"/><Relationship Id="rId1" Type="http://schemas.openxmlformats.org/officeDocument/2006/relationships/tags" Target="../tags/tag124.xml"/><Relationship Id="rId6" Type="http://schemas.openxmlformats.org/officeDocument/2006/relationships/tags" Target="../tags/tag129.xml"/><Relationship Id="rId5" Type="http://schemas.openxmlformats.org/officeDocument/2006/relationships/tags" Target="../tags/tag128.xml"/><Relationship Id="rId4" Type="http://schemas.openxmlformats.org/officeDocument/2006/relationships/tags" Target="../tags/tag127.xml"/><Relationship Id="rId9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tags" Target="../tags/tag132.xml"/><Relationship Id="rId2" Type="http://schemas.openxmlformats.org/officeDocument/2006/relationships/tags" Target="../tags/tag131.xml"/><Relationship Id="rId1" Type="http://schemas.openxmlformats.org/officeDocument/2006/relationships/tags" Target="../tags/tag130.xml"/><Relationship Id="rId5" Type="http://schemas.openxmlformats.org/officeDocument/2006/relationships/notesSlide" Target="../notesSlides/notesSlide18.xml"/><Relationship Id="rId4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tags" Target="../tags/tag21.xml"/><Relationship Id="rId2" Type="http://schemas.openxmlformats.org/officeDocument/2006/relationships/tags" Target="../tags/tag20.xml"/><Relationship Id="rId1" Type="http://schemas.openxmlformats.org/officeDocument/2006/relationships/tags" Target="../tags/tag19.xml"/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png"/><Relationship Id="rId3" Type="http://schemas.openxmlformats.org/officeDocument/2006/relationships/tags" Target="../tags/tag24.xml"/><Relationship Id="rId7" Type="http://schemas.openxmlformats.org/officeDocument/2006/relationships/notesSlide" Target="../notesSlides/notesSlide3.xml"/><Relationship Id="rId2" Type="http://schemas.openxmlformats.org/officeDocument/2006/relationships/tags" Target="../tags/tag23.xml"/><Relationship Id="rId1" Type="http://schemas.openxmlformats.org/officeDocument/2006/relationships/tags" Target="../tags/tag22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26.xml"/><Relationship Id="rId4" Type="http://schemas.openxmlformats.org/officeDocument/2006/relationships/tags" Target="../tags/tag25.xml"/></Relationships>
</file>

<file path=ppt/slides/_rels/slide4.xml.rels><?xml version="1.0" encoding="UTF-8" standalone="yes"?>
<Relationships xmlns="http://schemas.openxmlformats.org/package/2006/relationships"><Relationship Id="rId8" Type="http://schemas.openxmlformats.org/officeDocument/2006/relationships/tags" Target="../tags/tag34.xml"/><Relationship Id="rId13" Type="http://schemas.openxmlformats.org/officeDocument/2006/relationships/tags" Target="../tags/tag39.xml"/><Relationship Id="rId18" Type="http://schemas.openxmlformats.org/officeDocument/2006/relationships/notesSlide" Target="../notesSlides/notesSlide4.xml"/><Relationship Id="rId3" Type="http://schemas.openxmlformats.org/officeDocument/2006/relationships/tags" Target="../tags/tag29.xml"/><Relationship Id="rId7" Type="http://schemas.openxmlformats.org/officeDocument/2006/relationships/tags" Target="../tags/tag33.xml"/><Relationship Id="rId12" Type="http://schemas.openxmlformats.org/officeDocument/2006/relationships/tags" Target="../tags/tag38.xml"/><Relationship Id="rId17" Type="http://schemas.openxmlformats.org/officeDocument/2006/relationships/slideLayout" Target="../slideLayouts/slideLayout2.xml"/><Relationship Id="rId2" Type="http://schemas.openxmlformats.org/officeDocument/2006/relationships/tags" Target="../tags/tag28.xml"/><Relationship Id="rId16" Type="http://schemas.openxmlformats.org/officeDocument/2006/relationships/tags" Target="../tags/tag42.xml"/><Relationship Id="rId1" Type="http://schemas.openxmlformats.org/officeDocument/2006/relationships/tags" Target="../tags/tag27.xml"/><Relationship Id="rId6" Type="http://schemas.openxmlformats.org/officeDocument/2006/relationships/tags" Target="../tags/tag32.xml"/><Relationship Id="rId11" Type="http://schemas.openxmlformats.org/officeDocument/2006/relationships/tags" Target="../tags/tag37.xml"/><Relationship Id="rId5" Type="http://schemas.openxmlformats.org/officeDocument/2006/relationships/tags" Target="../tags/tag31.xml"/><Relationship Id="rId15" Type="http://schemas.openxmlformats.org/officeDocument/2006/relationships/tags" Target="../tags/tag41.xml"/><Relationship Id="rId10" Type="http://schemas.openxmlformats.org/officeDocument/2006/relationships/tags" Target="../tags/tag36.xml"/><Relationship Id="rId19" Type="http://schemas.openxmlformats.org/officeDocument/2006/relationships/image" Target="../media/image4.png"/><Relationship Id="rId4" Type="http://schemas.openxmlformats.org/officeDocument/2006/relationships/tags" Target="../tags/tag30.xml"/><Relationship Id="rId9" Type="http://schemas.openxmlformats.org/officeDocument/2006/relationships/tags" Target="../tags/tag35.xml"/><Relationship Id="rId14" Type="http://schemas.openxmlformats.org/officeDocument/2006/relationships/tags" Target="../tags/tag40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tags" Target="../tags/tag45.xml"/><Relationship Id="rId7" Type="http://schemas.openxmlformats.org/officeDocument/2006/relationships/image" Target="../media/image5.png"/><Relationship Id="rId2" Type="http://schemas.openxmlformats.org/officeDocument/2006/relationships/tags" Target="../tags/tag44.xml"/><Relationship Id="rId1" Type="http://schemas.openxmlformats.org/officeDocument/2006/relationships/tags" Target="../tags/tag43.xml"/><Relationship Id="rId6" Type="http://schemas.openxmlformats.org/officeDocument/2006/relationships/notesSlide" Target="../notesSlides/notesSlide5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46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tags" Target="../tags/tag54.xml"/><Relationship Id="rId13" Type="http://schemas.openxmlformats.org/officeDocument/2006/relationships/slideLayout" Target="../slideLayouts/slideLayout2.xml"/><Relationship Id="rId3" Type="http://schemas.openxmlformats.org/officeDocument/2006/relationships/tags" Target="../tags/tag49.xml"/><Relationship Id="rId7" Type="http://schemas.openxmlformats.org/officeDocument/2006/relationships/tags" Target="../tags/tag53.xml"/><Relationship Id="rId12" Type="http://schemas.openxmlformats.org/officeDocument/2006/relationships/tags" Target="../tags/tag58.xml"/><Relationship Id="rId2" Type="http://schemas.openxmlformats.org/officeDocument/2006/relationships/tags" Target="../tags/tag48.xml"/><Relationship Id="rId1" Type="http://schemas.openxmlformats.org/officeDocument/2006/relationships/tags" Target="../tags/tag47.xml"/><Relationship Id="rId6" Type="http://schemas.openxmlformats.org/officeDocument/2006/relationships/tags" Target="../tags/tag52.xml"/><Relationship Id="rId11" Type="http://schemas.openxmlformats.org/officeDocument/2006/relationships/tags" Target="../tags/tag57.xml"/><Relationship Id="rId5" Type="http://schemas.openxmlformats.org/officeDocument/2006/relationships/tags" Target="../tags/tag51.xml"/><Relationship Id="rId15" Type="http://schemas.openxmlformats.org/officeDocument/2006/relationships/image" Target="../media/image6.png"/><Relationship Id="rId10" Type="http://schemas.openxmlformats.org/officeDocument/2006/relationships/tags" Target="../tags/tag56.xml"/><Relationship Id="rId4" Type="http://schemas.openxmlformats.org/officeDocument/2006/relationships/tags" Target="../tags/tag50.xml"/><Relationship Id="rId9" Type="http://schemas.openxmlformats.org/officeDocument/2006/relationships/tags" Target="../tags/tag55.xml"/><Relationship Id="rId14" Type="http://schemas.openxmlformats.org/officeDocument/2006/relationships/notesSlide" Target="../notesSlides/notesSlide6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2.xml"/><Relationship Id="rId3" Type="http://schemas.openxmlformats.org/officeDocument/2006/relationships/tags" Target="../tags/tag61.xml"/><Relationship Id="rId7" Type="http://schemas.openxmlformats.org/officeDocument/2006/relationships/tags" Target="../tags/tag65.xml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tags" Target="../tags/tag64.xml"/><Relationship Id="rId5" Type="http://schemas.openxmlformats.org/officeDocument/2006/relationships/tags" Target="../tags/tag63.xml"/><Relationship Id="rId10" Type="http://schemas.openxmlformats.org/officeDocument/2006/relationships/image" Target="../media/image7.png"/><Relationship Id="rId4" Type="http://schemas.openxmlformats.org/officeDocument/2006/relationships/tags" Target="../tags/tag62.xml"/><Relationship Id="rId9" Type="http://schemas.openxmlformats.org/officeDocument/2006/relationships/notesSlide" Target="../notesSlides/notesSlide7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tags" Target="../tags/tag68.xml"/><Relationship Id="rId7" Type="http://schemas.openxmlformats.org/officeDocument/2006/relationships/image" Target="../media/image8.png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6" Type="http://schemas.openxmlformats.org/officeDocument/2006/relationships/notesSlide" Target="../notesSlides/notesSlide8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69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tags" Target="../tags/tag77.xml"/><Relationship Id="rId3" Type="http://schemas.openxmlformats.org/officeDocument/2006/relationships/tags" Target="../tags/tag72.xml"/><Relationship Id="rId7" Type="http://schemas.openxmlformats.org/officeDocument/2006/relationships/tags" Target="../tags/tag76.xml"/><Relationship Id="rId12" Type="http://schemas.openxmlformats.org/officeDocument/2006/relationships/image" Target="../media/image9.png"/><Relationship Id="rId2" Type="http://schemas.openxmlformats.org/officeDocument/2006/relationships/tags" Target="../tags/tag71.xml"/><Relationship Id="rId1" Type="http://schemas.openxmlformats.org/officeDocument/2006/relationships/tags" Target="../tags/tag70.xml"/><Relationship Id="rId6" Type="http://schemas.openxmlformats.org/officeDocument/2006/relationships/tags" Target="../tags/tag75.xml"/><Relationship Id="rId11" Type="http://schemas.openxmlformats.org/officeDocument/2006/relationships/notesSlide" Target="../notesSlides/notesSlide9.xml"/><Relationship Id="rId5" Type="http://schemas.openxmlformats.org/officeDocument/2006/relationships/tags" Target="../tags/tag74.xml"/><Relationship Id="rId10" Type="http://schemas.openxmlformats.org/officeDocument/2006/relationships/slideLayout" Target="../slideLayouts/slideLayout2.xml"/><Relationship Id="rId4" Type="http://schemas.openxmlformats.org/officeDocument/2006/relationships/tags" Target="../tags/tag73.xml"/><Relationship Id="rId9" Type="http://schemas.openxmlformats.org/officeDocument/2006/relationships/tags" Target="../tags/tag7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Views Available In The DM 6.1 Viewer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10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Mark K. Williams, CFPIM, CSCP					</a:t>
            </a:r>
          </a:p>
          <a:p>
            <a:r>
              <a:rPr lang="en-US" dirty="0" smtClean="0"/>
              <a:t>QAD Supply Chain Solutions Center</a:t>
            </a:r>
          </a:p>
          <a:p>
            <a:endParaRPr lang="en-US" dirty="0"/>
          </a:p>
        </p:txBody>
      </p:sp>
      <p:sp>
        <p:nvSpPr>
          <p:cNvPr id="6" name="Text Placeholder 5"/>
          <p:cNvSpPr>
            <a:spLocks noGrp="1"/>
          </p:cNvSpPr>
          <p:nvPr>
            <p:ph type="body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en-US" dirty="0" smtClean="0"/>
              <a:t>Demand Management Certification Program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Content Placeholder 15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>
              <a:buNone/>
            </a:pPr>
            <a:r>
              <a:rPr lang="en-US" dirty="0" smtClean="0"/>
              <a:t>1)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 smtClean="0"/>
          </a:p>
          <a:p>
            <a:pPr marL="457200" indent="-457200">
              <a:buNone/>
            </a:pPr>
            <a:r>
              <a:rPr lang="en-US" dirty="0" smtClean="0"/>
              <a:t>2)</a:t>
            </a:r>
            <a:endParaRPr lang="en-US" dirty="0"/>
          </a:p>
        </p:txBody>
      </p:sp>
      <p:sp>
        <p:nvSpPr>
          <p:cNvPr id="2662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Changing Opinion Lines</a:t>
            </a:r>
            <a:endParaRPr lang="en-US" dirty="0" smtClean="0"/>
          </a:p>
        </p:txBody>
      </p:sp>
      <p:pic>
        <p:nvPicPr>
          <p:cNvPr id="26630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990600" y="4038600"/>
            <a:ext cx="3352800" cy="22098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632" name="Rounded 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 rot="5400000">
            <a:off x="1940007" y="5414249"/>
            <a:ext cx="1123428" cy="431749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6629" name="Picture 8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990600" y="990600"/>
            <a:ext cx="6996358" cy="27432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6631" name="Rounded Rectangle 8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5439508" y="1905000"/>
            <a:ext cx="2561492" cy="581891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When multiple series are selected, the list can be collapsed and re-expanded by using the </a:t>
            </a:r>
            <a:r>
              <a:rPr lang="en-US" b="1" dirty="0" smtClean="0"/>
              <a:t>Expand / Collapse All </a:t>
            </a:r>
            <a:r>
              <a:rPr lang="en-US" dirty="0" smtClean="0"/>
              <a:t>button.</a:t>
            </a:r>
          </a:p>
          <a:p>
            <a:r>
              <a:rPr lang="en-US" dirty="0" smtClean="0"/>
              <a:t>Individual  series drop boxes (+) can be used to see individual opinion line data.</a:t>
            </a:r>
            <a:endParaRPr lang="en-US" dirty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Expand/Collapse All in Data View</a:t>
            </a:r>
          </a:p>
        </p:txBody>
      </p:sp>
      <p:sp>
        <p:nvSpPr>
          <p:cNvPr id="14" name="Rectangle 8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33400" y="3561645"/>
            <a:ext cx="4038600" cy="2362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endParaRPr lang="en-US" sz="1800" kern="0" dirty="0">
              <a:latin typeface="+mn-lt"/>
            </a:endParaRPr>
          </a:p>
        </p:txBody>
      </p:sp>
      <p:sp>
        <p:nvSpPr>
          <p:cNvPr id="9" name="Rectangle 8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457200" y="5791200"/>
            <a:ext cx="8534400" cy="685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  <a:defRPr/>
            </a:pPr>
            <a:r>
              <a:rPr lang="en-US" sz="1600" b="1" kern="0" dirty="0">
                <a:latin typeface="+mn-lt"/>
              </a:rPr>
              <a:t>Note</a:t>
            </a:r>
            <a:r>
              <a:rPr lang="en-US" sz="1600" kern="0" dirty="0">
                <a:latin typeface="+mn-lt"/>
              </a:rPr>
              <a:t>:  This multiple selection is available in the Multi Series view only and the list is limited by the Max # of Series setting.</a:t>
            </a:r>
          </a:p>
          <a:p>
            <a:pPr marL="342900" indent="-342900" algn="l">
              <a:spcBef>
                <a:spcPct val="20000"/>
              </a:spcBef>
              <a:buFontTx/>
              <a:buChar char="•"/>
              <a:defRPr/>
            </a:pPr>
            <a:endParaRPr lang="en-US" sz="1600" kern="0" dirty="0">
              <a:latin typeface="+mn-lt"/>
            </a:endParaRPr>
          </a:p>
        </p:txBody>
      </p:sp>
      <p:pic>
        <p:nvPicPr>
          <p:cNvPr id="24584" name="Picture 3"/>
          <p:cNvPicPr>
            <a:picLocks noChangeAspect="1" noChangeArrowheads="1"/>
          </p:cNvPicPr>
          <p:nvPr>
            <p:custDataLst>
              <p:tags r:id="rId6"/>
            </p:custDataLst>
          </p:nvPr>
        </p:nvPicPr>
        <p:blipFill>
          <a:blip r:embed="rId13" cstate="print"/>
          <a:srcRect b="12122"/>
          <a:stretch>
            <a:fillRect/>
          </a:stretch>
        </p:blipFill>
        <p:spPr bwMode="auto">
          <a:xfrm>
            <a:off x="1588815" y="3180645"/>
            <a:ext cx="6564585" cy="25908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4585" name="Line 15"/>
          <p:cNvSpPr>
            <a:spLocks noChangeShapeType="1"/>
          </p:cNvSpPr>
          <p:nvPr>
            <p:custDataLst>
              <p:tags r:id="rId7"/>
            </p:custDataLst>
          </p:nvPr>
        </p:nvSpPr>
        <p:spPr bwMode="auto">
          <a:xfrm flipV="1">
            <a:off x="1237010" y="4610052"/>
            <a:ext cx="469073" cy="268014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  <p:sp>
        <p:nvSpPr>
          <p:cNvPr id="24587" name="Rounded Rectangle 12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 rot="5400000">
            <a:off x="1304159" y="4532100"/>
            <a:ext cx="809296" cy="239985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8" name="Rounded Rectangle 14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5927744" y="3448659"/>
            <a:ext cx="1759025" cy="357352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4589" name="Line 15"/>
          <p:cNvSpPr>
            <a:spLocks noChangeShapeType="1"/>
          </p:cNvSpPr>
          <p:nvPr>
            <p:custDataLst>
              <p:tags r:id="rId10"/>
            </p:custDataLst>
          </p:nvPr>
        </p:nvSpPr>
        <p:spPr bwMode="auto">
          <a:xfrm flipV="1">
            <a:off x="533400" y="3627335"/>
            <a:ext cx="938147" cy="0"/>
          </a:xfrm>
          <a:prstGeom prst="line">
            <a:avLst/>
          </a:prstGeom>
          <a:noFill/>
          <a:ln w="28575">
            <a:solidFill>
              <a:srgbClr val="FF0000"/>
            </a:solidFill>
            <a:round/>
            <a:headEnd/>
            <a:tailEnd type="triangle" w="med" len="med"/>
          </a:ln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Switch to </a:t>
            </a:r>
            <a:r>
              <a:rPr lang="en-US" b="1" dirty="0" smtClean="0"/>
              <a:t>Year View </a:t>
            </a:r>
            <a:r>
              <a:rPr lang="en-US" dirty="0" smtClean="0"/>
              <a:t>for annual comparisons</a:t>
            </a:r>
          </a:p>
          <a:p>
            <a:endParaRPr lang="en-US" dirty="0" smtClean="0"/>
          </a:p>
        </p:txBody>
      </p:sp>
      <p:sp>
        <p:nvSpPr>
          <p:cNvPr id="2560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Year View</a:t>
            </a:r>
          </a:p>
        </p:txBody>
      </p:sp>
      <p:pic>
        <p:nvPicPr>
          <p:cNvPr id="25606" name="Picture 9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020819" y="2765778"/>
            <a:ext cx="7095894" cy="3505201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pic>
        <p:nvPicPr>
          <p:cNvPr id="25605" name="Picture 8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1" cstate="print"/>
          <a:srcRect/>
          <a:stretch>
            <a:fillRect/>
          </a:stretch>
        </p:blipFill>
        <p:spPr bwMode="auto">
          <a:xfrm>
            <a:off x="829734" y="1524000"/>
            <a:ext cx="7467600" cy="1114425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5608" name="Rounded Rectangle 8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3261784" y="2087563"/>
            <a:ext cx="609600" cy="2286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3" name="Rectangle 12"/>
          <p:cNvSpPr/>
          <p:nvPr>
            <p:custDataLst>
              <p:tags r:id="rId7"/>
            </p:custDataLst>
          </p:nvPr>
        </p:nvSpPr>
        <p:spPr>
          <a:xfrm>
            <a:off x="2286000" y="3105835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2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dirty="0" smtClean="0"/>
              <a:t>The </a:t>
            </a:r>
            <a:r>
              <a:rPr lang="en-US" b="1" dirty="0" smtClean="0"/>
              <a:t>Series Information View </a:t>
            </a:r>
            <a:r>
              <a:rPr lang="en-US" dirty="0" smtClean="0"/>
              <a:t>displays series attributes</a:t>
            </a:r>
          </a:p>
          <a:p>
            <a:r>
              <a:rPr lang="en-US" dirty="0" smtClean="0"/>
              <a:t>Expand the categories to display information such as:</a:t>
            </a:r>
          </a:p>
          <a:p>
            <a:pPr lvl="1"/>
            <a:r>
              <a:rPr lang="en-US" dirty="0" smtClean="0"/>
              <a:t>Customer</a:t>
            </a:r>
          </a:p>
          <a:p>
            <a:pPr lvl="1"/>
            <a:r>
              <a:rPr lang="en-US" dirty="0" smtClean="0"/>
              <a:t>SKU</a:t>
            </a:r>
          </a:p>
          <a:p>
            <a:pPr lvl="1"/>
            <a:r>
              <a:rPr lang="en-US" dirty="0" smtClean="0"/>
              <a:t>Price</a:t>
            </a:r>
          </a:p>
          <a:p>
            <a:pPr lvl="1"/>
            <a:r>
              <a:rPr lang="en-US" dirty="0" smtClean="0"/>
              <a:t>Product Class</a:t>
            </a:r>
          </a:p>
          <a:p>
            <a:pPr lvl="1"/>
            <a:r>
              <a:rPr lang="en-US" dirty="0" smtClean="0"/>
              <a:t>Product Family</a:t>
            </a:r>
          </a:p>
          <a:p>
            <a:pPr lvl="1"/>
            <a:r>
              <a:rPr lang="en-US" dirty="0" smtClean="0"/>
              <a:t>Salesperson</a:t>
            </a:r>
          </a:p>
          <a:p>
            <a:pPr lvl="1"/>
            <a:r>
              <a:rPr lang="en-US" dirty="0" smtClean="0"/>
              <a:t>Warehouse</a:t>
            </a:r>
          </a:p>
          <a:p>
            <a:pPr lvl="1"/>
            <a:r>
              <a:rPr lang="en-US" dirty="0" smtClean="0"/>
              <a:t>MAPE</a:t>
            </a:r>
          </a:p>
          <a:p>
            <a:pPr lvl="1"/>
            <a:r>
              <a:rPr lang="en-US" dirty="0" smtClean="0"/>
              <a:t>Mean</a:t>
            </a:r>
          </a:p>
          <a:p>
            <a:pPr lvl="1"/>
            <a:r>
              <a:rPr lang="en-US" dirty="0" smtClean="0"/>
              <a:t>Forecast Status</a:t>
            </a:r>
          </a:p>
        </p:txBody>
      </p:sp>
      <p:sp>
        <p:nvSpPr>
          <p:cNvPr id="27651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Series Information View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67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867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Notes View</a:t>
            </a:r>
          </a:p>
        </p:txBody>
      </p:sp>
      <p:grpSp>
        <p:nvGrpSpPr>
          <p:cNvPr id="2" name="Group 9"/>
          <p:cNvGrpSpPr/>
          <p:nvPr>
            <p:custDataLst>
              <p:tags r:id="rId4"/>
            </p:custDataLst>
          </p:nvPr>
        </p:nvGrpSpPr>
        <p:grpSpPr>
          <a:xfrm>
            <a:off x="457200" y="1066800"/>
            <a:ext cx="8305800" cy="5133975"/>
            <a:chOff x="2057400" y="2971800"/>
            <a:chExt cx="5029200" cy="3000375"/>
          </a:xfrm>
        </p:grpSpPr>
        <p:pic>
          <p:nvPicPr>
            <p:cNvPr id="28677" name="Picture 14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11" cstate="print"/>
            <a:srcRect/>
            <a:stretch>
              <a:fillRect/>
            </a:stretch>
          </p:blipFill>
          <p:spPr bwMode="auto">
            <a:xfrm>
              <a:off x="2133600" y="2971800"/>
              <a:ext cx="4953000" cy="3000375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28678" name="Rounded Rectangle 13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2057400" y="3657600"/>
              <a:ext cx="1447800" cy="3048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79" name="Rounded Rectangle 14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505200" y="5486400"/>
              <a:ext cx="1447800" cy="3048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  <p:sp>
          <p:nvSpPr>
            <p:cNvPr id="28680" name="Rounded Rectangle 15"/>
            <p:cNvSpPr>
              <a:spLocks noChangeArrowheads="1"/>
            </p:cNvSpPr>
            <p:nvPr>
              <p:custDataLst>
                <p:tags r:id="rId8"/>
              </p:custDataLst>
            </p:nvPr>
          </p:nvSpPr>
          <p:spPr bwMode="auto">
            <a:xfrm>
              <a:off x="3505200" y="5105400"/>
              <a:ext cx="1447800" cy="3048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6" cstate="print"/>
          <a:stretch>
            <a:fillRect/>
          </a:stretch>
        </p:blipFill>
        <p:spPr bwMode="auto">
          <a:xfrm>
            <a:off x="2100571" y="2399657"/>
            <a:ext cx="4942857" cy="24095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Statistics View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Data View, information from the window can be exported to Excel</a:t>
            </a:r>
          </a:p>
          <a:p>
            <a:pPr lvl="1"/>
            <a:r>
              <a:rPr lang="en-US" dirty="0" smtClean="0"/>
              <a:t>Select the </a:t>
            </a:r>
            <a:r>
              <a:rPr lang="en-US" b="1" i="1" dirty="0" smtClean="0"/>
              <a:t>Export to Excel </a:t>
            </a:r>
            <a:r>
              <a:rPr lang="en-US" dirty="0" smtClean="0"/>
              <a:t>Button</a:t>
            </a:r>
          </a:p>
          <a:p>
            <a:pPr lvl="1"/>
            <a:r>
              <a:rPr lang="en-US" dirty="0" smtClean="0"/>
              <a:t>Name the File</a:t>
            </a:r>
          </a:p>
          <a:p>
            <a:pPr lvl="1"/>
            <a:r>
              <a:rPr lang="en-US" dirty="0" smtClean="0"/>
              <a:t>The opinion line data displayed in the Data View window is available in Excel</a:t>
            </a:r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2355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Export to Excel</a:t>
            </a:r>
            <a:endParaRPr lang="en-US" dirty="0" smtClean="0"/>
          </a:p>
        </p:txBody>
      </p:sp>
      <p:pic>
        <p:nvPicPr>
          <p:cNvPr id="23559" name="Picture 5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1524000" y="3657600"/>
            <a:ext cx="6202363" cy="258656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</p:pic>
      <p:grpSp>
        <p:nvGrpSpPr>
          <p:cNvPr id="3" name="Group 12"/>
          <p:cNvGrpSpPr/>
          <p:nvPr>
            <p:custDataLst>
              <p:tags r:id="rId5"/>
            </p:custDataLst>
          </p:nvPr>
        </p:nvGrpSpPr>
        <p:grpSpPr>
          <a:xfrm>
            <a:off x="3886200" y="228600"/>
            <a:ext cx="5019675" cy="685800"/>
            <a:chOff x="381000" y="3505200"/>
            <a:chExt cx="6772275" cy="685800"/>
          </a:xfrm>
        </p:grpSpPr>
        <p:pic>
          <p:nvPicPr>
            <p:cNvPr id="23557" name="Picture 2"/>
            <p:cNvPicPr>
              <a:picLocks noChangeAspect="1" noChangeArrowheads="1"/>
            </p:cNvPicPr>
            <p:nvPr>
              <p:custDataLst>
                <p:tags r:id="rId6"/>
              </p:custDataLst>
            </p:nvPr>
          </p:nvPicPr>
          <p:blipFill>
            <a:blip r:embed="rId11" cstate="print"/>
            <a:srcRect t="26718"/>
            <a:stretch>
              <a:fillRect/>
            </a:stretch>
          </p:blipFill>
          <p:spPr bwMode="auto">
            <a:xfrm>
              <a:off x="381000" y="3505200"/>
              <a:ext cx="6772275" cy="6858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23560" name="Rounded Rectangle 11"/>
            <p:cNvSpPr>
              <a:spLocks noChangeArrowheads="1"/>
            </p:cNvSpPr>
            <p:nvPr>
              <p:custDataLst>
                <p:tags r:id="rId7"/>
              </p:custDataLst>
            </p:nvPr>
          </p:nvSpPr>
          <p:spPr bwMode="auto">
            <a:xfrm>
              <a:off x="3733800" y="3810000"/>
              <a:ext cx="1447800" cy="3048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6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Misc Window there are options for</a:t>
            </a:r>
          </a:p>
          <a:p>
            <a:pPr lvl="1"/>
            <a:r>
              <a:rPr lang="en-US" dirty="0" smtClean="0"/>
              <a:t>Adjustments to the Opinion Line values</a:t>
            </a:r>
          </a:p>
          <a:p>
            <a:pPr lvl="1"/>
            <a:r>
              <a:rPr lang="en-US" b="1" dirty="0" smtClean="0"/>
              <a:t>Same As </a:t>
            </a:r>
            <a:r>
              <a:rPr lang="en-US" dirty="0" smtClean="0"/>
              <a:t>functionality for forecasting</a:t>
            </a:r>
          </a:p>
          <a:p>
            <a:pPr lvl="1"/>
            <a:r>
              <a:rPr lang="en-US" dirty="0" smtClean="0"/>
              <a:t>QAD DM Methods for Series Forecasting</a:t>
            </a:r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3072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Misc Window</a:t>
            </a:r>
            <a:endParaRPr lang="en-US" dirty="0" smtClean="0"/>
          </a:p>
        </p:txBody>
      </p:sp>
      <p:grpSp>
        <p:nvGrpSpPr>
          <p:cNvPr id="2" name="Group 5"/>
          <p:cNvGrpSpPr/>
          <p:nvPr>
            <p:custDataLst>
              <p:tags r:id="rId4"/>
            </p:custDataLst>
          </p:nvPr>
        </p:nvGrpSpPr>
        <p:grpSpPr>
          <a:xfrm>
            <a:off x="533400" y="2971800"/>
            <a:ext cx="8153400" cy="1905000"/>
            <a:chOff x="1828800" y="3429000"/>
            <a:chExt cx="6359525" cy="1295400"/>
          </a:xfrm>
        </p:grpSpPr>
        <p:pic>
          <p:nvPicPr>
            <p:cNvPr id="30725" name="Picture 8"/>
            <p:cNvPicPr>
              <a:picLocks noChangeAspect="1" noChangeArrowheads="1"/>
            </p:cNvPicPr>
            <p:nvPr>
              <p:custDataLst>
                <p:tags r:id="rId5"/>
              </p:custDataLst>
            </p:nvPr>
          </p:nvPicPr>
          <p:blipFill>
            <a:blip r:embed="rId9" cstate="print"/>
            <a:srcRect b="44632"/>
            <a:stretch>
              <a:fillRect/>
            </a:stretch>
          </p:blipFill>
          <p:spPr bwMode="auto">
            <a:xfrm>
              <a:off x="1905000" y="3505200"/>
              <a:ext cx="6283325" cy="1219200"/>
            </a:xfrm>
            <a:prstGeom prst="rect">
              <a:avLst/>
            </a:prstGeom>
            <a:noFill/>
            <a:ln w="19050">
              <a:noFill/>
              <a:miter lim="800000"/>
              <a:headEnd/>
              <a:tailEnd/>
            </a:ln>
          </p:spPr>
        </p:pic>
        <p:sp>
          <p:nvSpPr>
            <p:cNvPr id="30726" name="Rounded Rectangle 6"/>
            <p:cNvSpPr>
              <a:spLocks noChangeArrowheads="1"/>
            </p:cNvSpPr>
            <p:nvPr>
              <p:custDataLst>
                <p:tags r:id="rId6"/>
              </p:custDataLst>
            </p:nvPr>
          </p:nvSpPr>
          <p:spPr bwMode="auto">
            <a:xfrm>
              <a:off x="1828800" y="3429000"/>
              <a:ext cx="1066800" cy="304800"/>
            </a:xfrm>
            <a:prstGeom prst="roundRect">
              <a:avLst>
                <a:gd name="adj" fmla="val 16667"/>
              </a:avLst>
            </a:prstGeom>
            <a:noFill/>
            <a:ln w="19050" algn="ctr">
              <a:solidFill>
                <a:srgbClr val="FF0000"/>
              </a:solidFill>
              <a:round/>
              <a:headEnd/>
              <a:tailEnd/>
            </a:ln>
          </p:spPr>
          <p:txBody>
            <a:bodyPr/>
            <a:lstStyle/>
            <a:p>
              <a:endParaRPr lang="en-US"/>
            </a:p>
          </p:txBody>
        </p:sp>
      </p:grp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748" name="Rectangle 3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Viewer users can view series information in various available formats, including: </a:t>
            </a:r>
            <a:r>
              <a:rPr lang="en-US" b="1" dirty="0" smtClean="0"/>
              <a:t>Graph View, Data View, Series Information, Statistics View, Data Information, Notes View, and Misc Window</a:t>
            </a:r>
          </a:p>
          <a:p>
            <a:r>
              <a:rPr lang="en-US" dirty="0" smtClean="0"/>
              <a:t>View options are available in the Show/Hide section of the Views Tab</a:t>
            </a:r>
          </a:p>
          <a:p>
            <a:r>
              <a:rPr lang="en-US" dirty="0" smtClean="0"/>
              <a:t>Select the desired Views from this menu to toggle on and off</a:t>
            </a:r>
          </a:p>
          <a:p>
            <a:r>
              <a:rPr lang="en-US" dirty="0" smtClean="0"/>
              <a:t>Multiple Views may be open at a time</a:t>
            </a:r>
          </a:p>
          <a:p>
            <a:endParaRPr lang="en-US" b="1" dirty="0" smtClean="0"/>
          </a:p>
        </p:txBody>
      </p:sp>
      <p:sp>
        <p:nvSpPr>
          <p:cNvPr id="31747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Overview Of Views Available – Recap </a:t>
            </a:r>
            <a:endParaRPr lang="en-US" dirty="0" smtClean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Content Placeholder 4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Data Views – </a:t>
            </a:r>
            <a:r>
              <a:rPr lang="en-US" dirty="0" smtClean="0"/>
              <a:t>Customized Data and Graph views made by users</a:t>
            </a:r>
          </a:p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Statistics View</a:t>
            </a:r>
            <a:r>
              <a:rPr lang="en-US" dirty="0" smtClean="0"/>
              <a:t> – Displays series attribute statistics</a:t>
            </a:r>
          </a:p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Advanced Statistics View</a:t>
            </a:r>
            <a:r>
              <a:rPr lang="en-US" dirty="0" smtClean="0"/>
              <a:t> – Displays statistics fields generated from forecasting using Regression</a:t>
            </a:r>
          </a:p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Notes View</a:t>
            </a:r>
            <a:r>
              <a:rPr lang="en-US" dirty="0" smtClean="0"/>
              <a:t> - Displays notes for selected series</a:t>
            </a:r>
          </a:p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Misc Window</a:t>
            </a:r>
            <a:r>
              <a:rPr lang="en-US" dirty="0" smtClean="0"/>
              <a:t> - Tools for adjustments and ForecastX settings</a:t>
            </a:r>
          </a:p>
          <a:p>
            <a:pPr marL="457200" indent="-339725">
              <a:buFont typeface="Arial" pitchFamily="34" charset="0"/>
              <a:buChar char="•"/>
              <a:defRPr/>
            </a:pPr>
            <a:r>
              <a:rPr lang="en-US" b="1" dirty="0" smtClean="0"/>
              <a:t>Demand Information View</a:t>
            </a:r>
            <a:r>
              <a:rPr lang="en-US" dirty="0" smtClean="0"/>
              <a:t> - Displays series attribute information related to inventory management, such as Lead Time</a:t>
            </a:r>
          </a:p>
        </p:txBody>
      </p:sp>
      <p:sp>
        <p:nvSpPr>
          <p:cNvPr id="2048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Overview – Views Available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Content Placeholder 7"/>
          <p:cNvSpPr>
            <a:spLocks noGrp="1"/>
          </p:cNvSpPr>
          <p:nvPr>
            <p:ph idx="1"/>
            <p:custDataLst>
              <p:tags r:id="rId2"/>
            </p:custDataLst>
          </p:nvPr>
        </p:nvSpPr>
        <p:spPr/>
        <p:txBody>
          <a:bodyPr>
            <a:normAutofit fontScale="92500" lnSpcReduction="10000"/>
          </a:bodyPr>
          <a:lstStyle/>
          <a:p>
            <a:endParaRPr lang="en-US" dirty="0" smtClean="0"/>
          </a:p>
          <a:p>
            <a:endParaRPr lang="en-US" dirty="0" smtClean="0"/>
          </a:p>
          <a:p>
            <a:endParaRPr lang="en-US" dirty="0" smtClean="0"/>
          </a:p>
          <a:p>
            <a:r>
              <a:rPr lang="en-US" dirty="0" smtClean="0"/>
              <a:t>The Viewer allows users to customize the information displayed at a given time</a:t>
            </a:r>
          </a:p>
          <a:p>
            <a:r>
              <a:rPr lang="en-US" dirty="0" smtClean="0"/>
              <a:t>View options are available in the Show/Hide section of the Views Tab</a:t>
            </a:r>
          </a:p>
          <a:p>
            <a:r>
              <a:rPr lang="en-US" dirty="0" smtClean="0"/>
              <a:t>Select the desired Views from this menu to toggle on and off</a:t>
            </a:r>
          </a:p>
          <a:p>
            <a:r>
              <a:rPr lang="en-US" dirty="0" smtClean="0"/>
              <a:t>Multiple Views may be open at a time</a:t>
            </a:r>
          </a:p>
          <a:p>
            <a:r>
              <a:rPr lang="en-US" dirty="0" smtClean="0"/>
              <a:t>The size of the View windows are adjustable </a:t>
            </a:r>
          </a:p>
          <a:p>
            <a:r>
              <a:rPr lang="en-US" dirty="0" smtClean="0"/>
              <a:t>Your settings will be saved when you exit the Viewer</a:t>
            </a:r>
            <a:endParaRPr lang="en-US" dirty="0"/>
          </a:p>
        </p:txBody>
      </p:sp>
      <p:sp>
        <p:nvSpPr>
          <p:cNvPr id="18435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Customizing Views </a:t>
            </a:r>
          </a:p>
        </p:txBody>
      </p:sp>
      <p:pic>
        <p:nvPicPr>
          <p:cNvPr id="18437" name="Picture 7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533400" y="914400"/>
            <a:ext cx="8201025" cy="1176338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8438" name="Rounded Rectangle 6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886200" y="1143000"/>
            <a:ext cx="4724400" cy="9144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9" name="Rectangle 2"/>
          <p:cNvSpPr>
            <a:spLocks noGrp="1" noChangeArrowheads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Views Available</a:t>
            </a:r>
          </a:p>
        </p:txBody>
      </p:sp>
      <p:sp>
        <p:nvSpPr>
          <p:cNvPr id="19460" name="Rectangle 3"/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7200" y="1143000"/>
            <a:ext cx="8229600" cy="48768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/>
          <a:lstStyle/>
          <a:p>
            <a:pPr algn="l">
              <a:spcBef>
                <a:spcPct val="20000"/>
              </a:spcBef>
            </a:pPr>
            <a:endParaRPr lang="en-US" sz="2200"/>
          </a:p>
          <a:p>
            <a:pPr algn="l">
              <a:spcBef>
                <a:spcPct val="20000"/>
              </a:spcBef>
            </a:pPr>
            <a:endParaRPr lang="en-US" sz="2200"/>
          </a:p>
        </p:txBody>
      </p:sp>
      <p:sp>
        <p:nvSpPr>
          <p:cNvPr id="19461" name="Text Box 9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0" y="1143000"/>
            <a:ext cx="20574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800" b="1" dirty="0"/>
              <a:t>Multi Series </a:t>
            </a:r>
            <a:r>
              <a:rPr lang="en-US" sz="1800" b="1" dirty="0" smtClean="0"/>
              <a:t>View</a:t>
            </a:r>
            <a:endParaRPr lang="en-US" sz="1800" dirty="0"/>
          </a:p>
        </p:txBody>
      </p:sp>
      <p:sp>
        <p:nvSpPr>
          <p:cNvPr id="19462" name="Rectangle 10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3429000" y="1524000"/>
            <a:ext cx="16764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800" b="1" dirty="0"/>
              <a:t>Graph </a:t>
            </a:r>
            <a:r>
              <a:rPr lang="en-US" sz="1800" b="1" dirty="0" smtClean="0"/>
              <a:t>View</a:t>
            </a:r>
            <a:endParaRPr lang="en-US" sz="1800" dirty="0"/>
          </a:p>
        </p:txBody>
      </p:sp>
      <p:sp>
        <p:nvSpPr>
          <p:cNvPr id="19463" name="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1600200" y="1676400"/>
            <a:ext cx="13716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>
              <a:spcBef>
                <a:spcPct val="20000"/>
              </a:spcBef>
            </a:pPr>
            <a:r>
              <a:rPr lang="en-US" sz="1800" b="1" i="1" dirty="0"/>
              <a:t>Data </a:t>
            </a:r>
            <a:r>
              <a:rPr lang="en-US" sz="1800" b="1" dirty="0" smtClean="0"/>
              <a:t>View</a:t>
            </a:r>
            <a:endParaRPr lang="en-US" sz="1800" dirty="0"/>
          </a:p>
        </p:txBody>
      </p:sp>
      <p:sp>
        <p:nvSpPr>
          <p:cNvPr id="19464" name="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6705600" y="1143000"/>
            <a:ext cx="2209800" cy="369332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800" b="1" dirty="0"/>
              <a:t>Series </a:t>
            </a:r>
            <a:r>
              <a:rPr lang="en-US" sz="1800" b="1" dirty="0" smtClean="0"/>
              <a:t>Information</a:t>
            </a:r>
            <a:endParaRPr lang="en-US" sz="2000" dirty="0"/>
          </a:p>
        </p:txBody>
      </p:sp>
      <p:pic>
        <p:nvPicPr>
          <p:cNvPr id="19465" name="Picture 14"/>
          <p:cNvPicPr>
            <a:picLocks noChangeAspect="1" noChangeArrowheads="1"/>
          </p:cNvPicPr>
          <p:nvPr>
            <p:custDataLst>
              <p:tags r:id="rId8"/>
            </p:custDataLst>
          </p:nvPr>
        </p:nvPicPr>
        <p:blipFill>
          <a:blip r:embed="rId19" cstate="print"/>
          <a:srcRect b="11111"/>
          <a:stretch>
            <a:fillRect/>
          </a:stretch>
        </p:blipFill>
        <p:spPr bwMode="auto">
          <a:xfrm>
            <a:off x="457200" y="2362200"/>
            <a:ext cx="8402638" cy="34290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19466" name="Rounded Rectangle 13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457200" y="2514600"/>
            <a:ext cx="685800" cy="228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7" name="Rounded Rectangle 14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801813" y="2514600"/>
            <a:ext cx="533400" cy="2413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8" name="Rounded Rectangle 15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7543800" y="2501900"/>
            <a:ext cx="838200" cy="2413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9469" name="Rounded Rectangle 16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3657600" y="2501900"/>
            <a:ext cx="838200" cy="228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19470" name="Straight Arrow Connector 17"/>
          <p:cNvCxnSpPr>
            <a:cxnSpLocks noChangeShapeType="1"/>
          </p:cNvCxnSpPr>
          <p:nvPr>
            <p:custDataLst>
              <p:tags r:id="rId13"/>
            </p:custDataLst>
          </p:nvPr>
        </p:nvCxnSpPr>
        <p:spPr bwMode="auto">
          <a:xfrm rot="5400000">
            <a:off x="3620294" y="2247106"/>
            <a:ext cx="533400" cy="1588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9471" name="Straight Arrow Connector 17"/>
          <p:cNvCxnSpPr>
            <a:cxnSpLocks noChangeShapeType="1"/>
          </p:cNvCxnSpPr>
          <p:nvPr>
            <p:custDataLst>
              <p:tags r:id="rId14"/>
            </p:custDataLst>
          </p:nvPr>
        </p:nvCxnSpPr>
        <p:spPr bwMode="auto">
          <a:xfrm rot="5400000">
            <a:off x="381000" y="1981200"/>
            <a:ext cx="838200" cy="7620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9472" name="Straight Arrow Connector 17"/>
          <p:cNvCxnSpPr>
            <a:cxnSpLocks noChangeShapeType="1"/>
          </p:cNvCxnSpPr>
          <p:nvPr>
            <p:custDataLst>
              <p:tags r:id="rId15"/>
            </p:custDataLst>
          </p:nvPr>
        </p:nvCxnSpPr>
        <p:spPr bwMode="auto">
          <a:xfrm rot="5400000">
            <a:off x="1868487" y="2246313"/>
            <a:ext cx="533400" cy="3175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19473" name="Straight Arrow Connector 17"/>
          <p:cNvCxnSpPr>
            <a:cxnSpLocks noChangeShapeType="1"/>
            <a:stCxn id="19464" idx="2"/>
          </p:cNvCxnSpPr>
          <p:nvPr>
            <p:custDataLst>
              <p:tags r:id="rId16"/>
            </p:custDataLst>
          </p:nvPr>
        </p:nvCxnSpPr>
        <p:spPr bwMode="auto">
          <a:xfrm rot="16200000" flipH="1">
            <a:off x="7404616" y="1918216"/>
            <a:ext cx="849870" cy="38102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9330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842724" y="762000"/>
            <a:ext cx="4558076" cy="5424488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Single Series View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  <p:custDataLst>
              <p:tags r:id="rId4"/>
            </p:custDataLst>
          </p:nvPr>
        </p:nvSpPr>
        <p:spPr>
          <a:xfrm>
            <a:off x="6477000" y="990600"/>
            <a:ext cx="2667000" cy="5326063"/>
          </a:xfrm>
        </p:spPr>
        <p:txBody>
          <a:bodyPr/>
          <a:lstStyle/>
          <a:p>
            <a:r>
              <a:rPr lang="en-US" dirty="0" smtClean="0"/>
              <a:t>View one series at a time in </a:t>
            </a:r>
            <a:r>
              <a:rPr lang="en-US" b="1" dirty="0" smtClean="0"/>
              <a:t>Data View</a:t>
            </a:r>
          </a:p>
          <a:p>
            <a:endParaRPr lang="en-US" b="1" dirty="0" smtClean="0"/>
          </a:p>
          <a:p>
            <a:r>
              <a:rPr lang="en-US" dirty="0" smtClean="0"/>
              <a:t>In </a:t>
            </a:r>
            <a:r>
              <a:rPr lang="en-US" b="1" dirty="0" smtClean="0"/>
              <a:t>Data Graph View</a:t>
            </a:r>
            <a:r>
              <a:rPr lang="en-US" dirty="0" smtClean="0"/>
              <a:t> only a Single Series View is displayed</a:t>
            </a:r>
          </a:p>
          <a:p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pPr marL="0" indent="0" eaLnBrk="1" hangingPunct="1">
              <a:buFontTx/>
              <a:buNone/>
              <a:defRPr/>
            </a:pPr>
            <a:r>
              <a:rPr lang="en-US" sz="2000" dirty="0" smtClean="0"/>
              <a:t>.</a:t>
            </a:r>
          </a:p>
          <a:p>
            <a:pPr eaLnBrk="1" hangingPunct="1">
              <a:defRPr/>
            </a:pPr>
            <a:endParaRPr lang="en-US" sz="2200" dirty="0" smtClean="0"/>
          </a:p>
        </p:txBody>
      </p:sp>
      <p:sp>
        <p:nvSpPr>
          <p:cNvPr id="22533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pPr eaLnBrk="1" hangingPunct="1"/>
            <a:r>
              <a:rPr lang="en-US" dirty="0" smtClean="0"/>
              <a:t>Data View</a:t>
            </a:r>
          </a:p>
        </p:txBody>
      </p:sp>
      <p:pic>
        <p:nvPicPr>
          <p:cNvPr id="22530" name="Picture 14"/>
          <p:cNvPicPr>
            <a:picLocks noChangeAspect="1" noChangeArrowheads="1"/>
          </p:cNvPicPr>
          <p:nvPr>
            <p:custDataLst>
              <p:tags r:id="rId4"/>
            </p:custDataLst>
          </p:nvPr>
        </p:nvPicPr>
        <p:blipFill>
          <a:blip r:embed="rId15" cstate="print"/>
          <a:srcRect/>
          <a:stretch>
            <a:fillRect/>
          </a:stretch>
        </p:blipFill>
        <p:spPr bwMode="auto">
          <a:xfrm>
            <a:off x="1226321" y="1164566"/>
            <a:ext cx="5999504" cy="4931434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2534" name="Text Box 19"/>
          <p:cNvSpPr txBox="1"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256804" y="3378679"/>
            <a:ext cx="1734796" cy="1748646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l"/>
            <a:r>
              <a:rPr lang="en-US" sz="1600" dirty="0"/>
              <a:t>Historic data displays with gray label above the bold line.</a:t>
            </a:r>
          </a:p>
        </p:txBody>
      </p:sp>
      <p:sp>
        <p:nvSpPr>
          <p:cNvPr id="22535" name="Text Box 20"/>
          <p:cNvSpPr txBox="1"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2362200" y="762000"/>
            <a:ext cx="5803307" cy="343461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l"/>
            <a:r>
              <a:rPr lang="en-US" sz="1600" dirty="0"/>
              <a:t>Controls the number of historical periods displayed.</a:t>
            </a:r>
          </a:p>
        </p:txBody>
      </p:sp>
      <p:sp>
        <p:nvSpPr>
          <p:cNvPr id="22536" name="Rounded Rectangle 12"/>
          <p:cNvSpPr>
            <a:spLocks noChangeArrowheads="1"/>
          </p:cNvSpPr>
          <p:nvPr>
            <p:custDataLst>
              <p:tags r:id="rId7"/>
            </p:custDataLst>
          </p:nvPr>
        </p:nvSpPr>
        <p:spPr bwMode="auto">
          <a:xfrm>
            <a:off x="2795899" y="1567132"/>
            <a:ext cx="1321750" cy="402566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7" name="Rounded Rectangle 14"/>
          <p:cNvSpPr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1226321" y="4546541"/>
            <a:ext cx="1486968" cy="3019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2538" name="Rounded Rectangle 15"/>
          <p:cNvSpPr>
            <a:spLocks noChangeArrowheads="1"/>
          </p:cNvSpPr>
          <p:nvPr>
            <p:custDataLst>
              <p:tags r:id="rId9"/>
            </p:custDataLst>
          </p:nvPr>
        </p:nvSpPr>
        <p:spPr bwMode="auto">
          <a:xfrm>
            <a:off x="2795899" y="5794075"/>
            <a:ext cx="495656" cy="301925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2539" name="Straight Arrow Connector 17"/>
          <p:cNvCxnSpPr>
            <a:cxnSpLocks noChangeShapeType="1"/>
          </p:cNvCxnSpPr>
          <p:nvPr>
            <p:custDataLst>
              <p:tags r:id="rId10"/>
            </p:custDataLst>
          </p:nvPr>
        </p:nvCxnSpPr>
        <p:spPr bwMode="auto">
          <a:xfrm rot="5400000">
            <a:off x="3255492" y="1366225"/>
            <a:ext cx="402566" cy="3442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cxnSp>
        <p:nvCxnSpPr>
          <p:cNvPr id="22540" name="Straight Arrow Connector 19"/>
          <p:cNvCxnSpPr>
            <a:cxnSpLocks noChangeShapeType="1"/>
          </p:cNvCxnSpPr>
          <p:nvPr>
            <p:custDataLst>
              <p:tags r:id="rId11"/>
            </p:custDataLst>
          </p:nvPr>
        </p:nvCxnSpPr>
        <p:spPr bwMode="auto">
          <a:xfrm rot="10800000">
            <a:off x="3787211" y="3982528"/>
            <a:ext cx="3469593" cy="2097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2541" name="Rectangle 12"/>
          <p:cNvSpPr>
            <a:spLocks noChangeArrowheads="1"/>
          </p:cNvSpPr>
          <p:nvPr>
            <p:custDataLst>
              <p:tags r:id="rId12"/>
            </p:custDataLst>
          </p:nvPr>
        </p:nvSpPr>
        <p:spPr bwMode="auto">
          <a:xfrm>
            <a:off x="152400" y="4284453"/>
            <a:ext cx="1183821" cy="593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sz="1600" dirty="0"/>
              <a:t>Selected Series 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8"/>
          <p:cNvSpPr>
            <a:spLocks noGrp="1" noChangeArrowheads="1"/>
          </p:cNvSpPr>
          <p:nvPr>
            <p:ph idx="1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en-US" dirty="0" smtClean="0"/>
              <a:t>In the </a:t>
            </a:r>
            <a:r>
              <a:rPr lang="en-US" b="1" dirty="0" smtClean="0"/>
              <a:t>Data View</a:t>
            </a:r>
            <a:r>
              <a:rPr lang="en-US" dirty="0" smtClean="0"/>
              <a:t>, opinion lines can be transposed by selecting the Transpose box</a:t>
            </a:r>
          </a:p>
          <a:p>
            <a:endParaRPr lang="en-US" dirty="0" smtClean="0"/>
          </a:p>
        </p:txBody>
      </p:sp>
      <p:sp>
        <p:nvSpPr>
          <p:cNvPr id="24579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Transposing Data in Data View</a:t>
            </a:r>
          </a:p>
        </p:txBody>
      </p:sp>
      <p:sp>
        <p:nvSpPr>
          <p:cNvPr id="24586" name="Rounded Rectangle 11"/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2286000" y="2971800"/>
            <a:ext cx="609600" cy="2286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pic>
        <p:nvPicPr>
          <p:cNvPr id="24583" name="Picture 2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10" cstate="print"/>
          <a:srcRect/>
          <a:stretch>
            <a:fillRect/>
          </a:stretch>
        </p:blipFill>
        <p:spPr bwMode="auto">
          <a:xfrm>
            <a:off x="457200" y="2819400"/>
            <a:ext cx="8235878" cy="1828800"/>
          </a:xfrm>
          <a:prstGeom prst="rect">
            <a:avLst/>
          </a:prstGeom>
          <a:noFill/>
          <a:ln w="19050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6" name="Rectangle 5"/>
          <p:cNvSpPr/>
          <p:nvPr>
            <p:custDataLst>
              <p:tags r:id="rId6"/>
            </p:custDataLst>
          </p:nvPr>
        </p:nvSpPr>
        <p:spPr>
          <a:xfrm>
            <a:off x="2514600" y="2971800"/>
            <a:ext cx="685800" cy="228600"/>
          </a:xfrm>
          <a:prstGeom prst="rect">
            <a:avLst/>
          </a:prstGeom>
          <a:noFill/>
          <a:ln w="28575">
            <a:solidFill>
              <a:srgbClr val="FF0000"/>
            </a:solidFill>
          </a:ln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8" name="Straight Arrow Connector 7"/>
          <p:cNvCxnSpPr>
            <a:endCxn id="6" idx="3"/>
          </p:cNvCxnSpPr>
          <p:nvPr>
            <p:custDataLst>
              <p:tags r:id="rId7"/>
            </p:custDataLst>
          </p:nvPr>
        </p:nvCxnSpPr>
        <p:spPr>
          <a:xfrm rot="10800000" flipV="1">
            <a:off x="3200400" y="2590800"/>
            <a:ext cx="609600" cy="495300"/>
          </a:xfrm>
          <a:prstGeom prst="straightConnector1">
            <a:avLst/>
          </a:prstGeom>
          <a:ln w="28575">
            <a:solidFill>
              <a:srgbClr val="FF0000"/>
            </a:solidFill>
            <a:tailEnd type="arrow"/>
          </a:ln>
          <a:effectLst/>
        </p:spPr>
        <p:style>
          <a:lnRef idx="2">
            <a:schemeClr val="accent1"/>
          </a:lnRef>
          <a:fillRef idx="0">
            <a:schemeClr val="accent1"/>
          </a:fillRef>
          <a:effectRef idx="1">
            <a:schemeClr val="accent1"/>
          </a:effectRef>
          <a:fontRef idx="minor">
            <a:schemeClr val="tx1"/>
          </a:fontRef>
        </p:style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8306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7" cstate="print"/>
          <a:stretch>
            <a:fillRect/>
          </a:stretch>
        </p:blipFill>
        <p:spPr bwMode="auto">
          <a:xfrm>
            <a:off x="152400" y="1250228"/>
            <a:ext cx="5866667" cy="4388572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" name="Title 1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dirty="0" smtClean="0"/>
              <a:t>Multi- Series View </a:t>
            </a:r>
            <a:endParaRPr lang="en-US" dirty="0"/>
          </a:p>
        </p:txBody>
      </p:sp>
      <p:sp>
        <p:nvSpPr>
          <p:cNvPr id="5" name="Content Placeholder 4"/>
          <p:cNvSpPr>
            <a:spLocks noGrp="1"/>
          </p:cNvSpPr>
          <p:nvPr>
            <p:ph sz="half" idx="4294967295"/>
            <p:custDataLst>
              <p:tags r:id="rId4"/>
            </p:custDataLst>
          </p:nvPr>
        </p:nvSpPr>
        <p:spPr>
          <a:xfrm>
            <a:off x="6096000" y="990600"/>
            <a:ext cx="3048000" cy="5326063"/>
          </a:xfrm>
        </p:spPr>
        <p:txBody>
          <a:bodyPr>
            <a:normAutofit fontScale="92500" lnSpcReduction="20000"/>
          </a:bodyPr>
          <a:lstStyle/>
          <a:p>
            <a:r>
              <a:rPr lang="en-US" dirty="0" smtClean="0"/>
              <a:t>View data from multiple objects in </a:t>
            </a:r>
            <a:r>
              <a:rPr lang="en-US" b="1" dirty="0" smtClean="0"/>
              <a:t>Data View</a:t>
            </a:r>
          </a:p>
          <a:p>
            <a:endParaRPr lang="en-US" dirty="0" smtClean="0"/>
          </a:p>
          <a:p>
            <a:r>
              <a:rPr lang="en-US" dirty="0" smtClean="0"/>
              <a:t>Does not work in </a:t>
            </a:r>
            <a:r>
              <a:rPr lang="en-US" b="1" dirty="0" smtClean="0"/>
              <a:t>Data Graph View</a:t>
            </a:r>
          </a:p>
          <a:p>
            <a:endParaRPr lang="en-US" b="1" dirty="0" smtClean="0"/>
          </a:p>
          <a:p>
            <a:r>
              <a:rPr lang="en-US" dirty="0" smtClean="0"/>
              <a:t>In </a:t>
            </a:r>
            <a:r>
              <a:rPr lang="en-US" b="1" dirty="0" smtClean="0"/>
              <a:t>Data Graph View</a:t>
            </a:r>
            <a:r>
              <a:rPr lang="en-US" dirty="0" smtClean="0"/>
              <a:t> only a Single Series View is displayed</a:t>
            </a:r>
            <a:endParaRPr lang="en-US" dirty="0"/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54" name="Picture 2"/>
          <p:cNvPicPr>
            <a:picLocks noGrp="1" noChangeAspect="1" noChangeArrowheads="1"/>
          </p:cNvPicPr>
          <p:nvPr>
            <p:ph idx="1"/>
            <p:custDataLst>
              <p:tags r:id="rId2"/>
            </p:custDataLst>
          </p:nvPr>
        </p:nvPicPr>
        <p:blipFill>
          <a:blip r:embed="rId12" cstate="print"/>
          <a:stretch>
            <a:fillRect/>
          </a:stretch>
        </p:blipFill>
        <p:spPr bwMode="auto">
          <a:xfrm>
            <a:off x="457200" y="1051629"/>
            <a:ext cx="8229600" cy="5105579"/>
          </a:xfrm>
          <a:prstGeom prst="rect">
            <a:avLst/>
          </a:prstGeom>
          <a:noFill/>
          <a:ln w="9525">
            <a:solidFill>
              <a:schemeClr val="tx1">
                <a:lumMod val="50000"/>
                <a:lumOff val="50000"/>
              </a:schemeClr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</p:pic>
      <p:sp>
        <p:nvSpPr>
          <p:cNvPr id="21508" name="Rectangle 2"/>
          <p:cNvSpPr>
            <a:spLocks noGrp="1" noChangeArrowheads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en-US" smtClean="0"/>
              <a:t>Data Graph View</a:t>
            </a:r>
            <a:endParaRPr lang="en-US" dirty="0" smtClean="0"/>
          </a:p>
        </p:txBody>
      </p:sp>
      <p:sp>
        <p:nvSpPr>
          <p:cNvPr id="21509" name="Text Box 14"/>
          <p:cNvSpPr txBox="1"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7620000" y="2057400"/>
            <a:ext cx="1143000" cy="1077913"/>
          </a:xfrm>
          <a:prstGeom prst="rect">
            <a:avLst/>
          </a:prstGeom>
          <a:noFill/>
          <a:ln w="19050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en-US" sz="1600" b="1" dirty="0"/>
              <a:t>Opinion Lines in Graph View</a:t>
            </a:r>
          </a:p>
        </p:txBody>
      </p:sp>
      <p:sp>
        <p:nvSpPr>
          <p:cNvPr id="21511" name="Rounded Rectangle 9"/>
          <p:cNvSpPr>
            <a:spLocks noChangeArrowheads="1"/>
          </p:cNvSpPr>
          <p:nvPr>
            <p:custDataLst>
              <p:tags r:id="rId5"/>
            </p:custDataLst>
          </p:nvPr>
        </p:nvSpPr>
        <p:spPr bwMode="auto">
          <a:xfrm>
            <a:off x="762000" y="2895600"/>
            <a:ext cx="1371600" cy="228600"/>
          </a:xfrm>
          <a:prstGeom prst="roundRect">
            <a:avLst>
              <a:gd name="adj" fmla="val 16667"/>
            </a:avLst>
          </a:prstGeom>
          <a:noFill/>
          <a:ln w="28575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21513" name="Rounded Rectangle 11"/>
          <p:cNvSpPr>
            <a:spLocks noChangeArrowheads="1"/>
          </p:cNvSpPr>
          <p:nvPr>
            <p:custDataLst>
              <p:tags r:id="rId6"/>
            </p:custDataLst>
          </p:nvPr>
        </p:nvSpPr>
        <p:spPr bwMode="auto">
          <a:xfrm>
            <a:off x="4495800" y="1600200"/>
            <a:ext cx="2438400" cy="304800"/>
          </a:xfrm>
          <a:prstGeom prst="roundRect">
            <a:avLst>
              <a:gd name="adj" fmla="val 16667"/>
            </a:avLst>
          </a:prstGeom>
          <a:noFill/>
          <a:ln w="19050" algn="ctr">
            <a:solidFill>
              <a:srgbClr val="FF0000"/>
            </a:solidFill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cxnSp>
        <p:nvCxnSpPr>
          <p:cNvPr id="21514" name="Straight Arrow Connector 13"/>
          <p:cNvCxnSpPr>
            <a:cxnSpLocks noChangeShapeType="1"/>
          </p:cNvCxnSpPr>
          <p:nvPr>
            <p:custDataLst>
              <p:tags r:id="rId7"/>
            </p:custDataLst>
          </p:nvPr>
        </p:nvCxnSpPr>
        <p:spPr bwMode="auto">
          <a:xfrm rot="10800000">
            <a:off x="7162800" y="1905000"/>
            <a:ext cx="609600" cy="38100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  <p:sp>
        <p:nvSpPr>
          <p:cNvPr id="21515" name="Text Box 14"/>
          <p:cNvSpPr txBox="1">
            <a:spLocks noChangeArrowheads="1"/>
          </p:cNvSpPr>
          <p:nvPr>
            <p:custDataLst>
              <p:tags r:id="rId8"/>
            </p:custDataLst>
          </p:nvPr>
        </p:nvSpPr>
        <p:spPr bwMode="auto">
          <a:xfrm>
            <a:off x="2590800" y="3810000"/>
            <a:ext cx="1295400" cy="1323439"/>
          </a:xfrm>
          <a:prstGeom prst="rect">
            <a:avLst/>
          </a:prstGeom>
          <a:solidFill>
            <a:schemeClr val="bg1"/>
          </a:solidFill>
          <a:ln w="19050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/>
            <a:r>
              <a:rPr lang="en-US" sz="1600" b="1" dirty="0"/>
              <a:t>The current series is highlighted in the Series View</a:t>
            </a:r>
          </a:p>
        </p:txBody>
      </p:sp>
      <p:cxnSp>
        <p:nvCxnSpPr>
          <p:cNvPr id="16" name="Straight Arrow Connector 13"/>
          <p:cNvCxnSpPr>
            <a:cxnSpLocks noChangeShapeType="1"/>
            <a:stCxn id="21515" idx="1"/>
            <a:endCxn id="21511" idx="2"/>
          </p:cNvCxnSpPr>
          <p:nvPr>
            <p:custDataLst>
              <p:tags r:id="rId9"/>
            </p:custDataLst>
          </p:nvPr>
        </p:nvCxnSpPr>
        <p:spPr bwMode="auto">
          <a:xfrm flipH="1" flipV="1">
            <a:off x="1447800" y="3124200"/>
            <a:ext cx="1143000" cy="1347520"/>
          </a:xfrm>
          <a:prstGeom prst="straightConnector1">
            <a:avLst/>
          </a:prstGeom>
          <a:noFill/>
          <a:ln w="19050" algn="ctr">
            <a:solidFill>
              <a:srgbClr val="FF0000"/>
            </a:solidFill>
            <a:round/>
            <a:headEnd/>
            <a:tailEnd type="arrow" w="med" len="med"/>
          </a:ln>
        </p:spPr>
      </p:cxn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KAtuslLaQUFydi70AfqDZ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4LF6gWPwuWvM22E7qle3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2bglGeuUlZMa0QORLizqu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WtidUSzrc8io1Zjaj6DXf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Ecq19FyOOErJzVq3H1LEU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9eorjU1P3xTADBJS86YzHj"/>
</p:tagLst>
</file>

<file path=ppt/tags/tag10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5iGyaVOkd7ZeUjEaviU8G"/>
</p:tagLst>
</file>

<file path=ppt/tags/tag10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SbfhMfd6zYSxnz6gGJWWT"/>
</p:tagLst>
</file>

<file path=ppt/tags/tag10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dCtnzdlTPdWcQZuMdCAlty"/>
</p:tagLst>
</file>

<file path=ppt/tags/tag10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zfPOdnsYVag29DzVWXqqU"/>
</p:tagLst>
</file>

<file path=ppt/tags/tag10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Y1dHzhdCQrurmpNhRuoZs"/>
</p:tagLst>
</file>

<file path=ppt/tags/tag10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qlBcb8lMCsA34h2SDcEVm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M5AR7Wv2iJhm2VqIiHe1"/>
</p:tagLst>
</file>

<file path=ppt/tags/tag1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lFpAUxsQbv2trYRL3QaSv"/>
</p:tagLst>
</file>

<file path=ppt/tags/tag1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bjg9IWxrz1AHTaoDsUv4Z"/>
</p:tagLst>
</file>

<file path=ppt/tags/tag1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ZFcA3bTzg2m1u6kLPwiKW"/>
</p:tagLst>
</file>

<file path=ppt/tags/tag1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TJ4HmpngmrkqjAW7TmxZL"/>
</p:tagLst>
</file>

<file path=ppt/tags/tag1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Vm6P9qqGq4K1ftzsAEO8Jl"/>
</p:tagLst>
</file>

<file path=ppt/tags/tag1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pzA3ITWHgbze3FpmUooUD"/>
</p:tagLst>
</file>

<file path=ppt/tags/tag1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39J4vi296A3wIf4dMdaGH"/>
</p:tagLst>
</file>

<file path=ppt/tags/tag1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WwPICO4nbjR22D1DbcCOk5"/>
</p:tagLst>
</file>

<file path=ppt/tags/tag1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O8Phs6PNgaIgbWDRxdYC6"/>
</p:tagLst>
</file>

<file path=ppt/tags/tag1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uYCSzpw9druz2SUuAb11r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AR0LOiRvy3ihfjslRIx4"/>
</p:tagLst>
</file>

<file path=ppt/tags/tag1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NdL8OgfyiGxyWHPEsg1qj"/>
</p:tagLst>
</file>

<file path=ppt/tags/tag1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Pnk8xiwQSxiU9tyslY7Pm"/>
</p:tagLst>
</file>

<file path=ppt/tags/tag1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SNtwDjZFfntXau2hXpkpb"/>
</p:tagLst>
</file>

<file path=ppt/tags/tag1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x5e0s1VOBzouYtcIUnyvw"/>
</p:tagLst>
</file>

<file path=ppt/tags/tag1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iOchkYJJuKF8xW29exrHa"/>
</p:tagLst>
</file>

<file path=ppt/tags/tag1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DD1DYRCLOUocegz6pUOqa"/>
</p:tagLst>
</file>

<file path=ppt/tags/tag1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H5lDiVF3mxGlxyT2vS42s"/>
</p:tagLst>
</file>

<file path=ppt/tags/tag1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t6Ogsbm7oyYSlDeTuxesa"/>
</p:tagLst>
</file>

<file path=ppt/tags/tag1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Jb0wOO68tk6XrIBEXOqAJ"/>
</p:tagLst>
</file>

<file path=ppt/tags/tag1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WljDsptae1A6UQDs2NFFr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OY6HRvgubTrhuJQl7cbM"/>
</p:tagLst>
</file>

<file path=ppt/tags/tag1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gWjmCLN1y8jJL8IRP0pM2r"/>
</p:tagLst>
</file>

<file path=ppt/tags/tag1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5nlNL1vLDU3jSf2PBUIdd1"/>
</p:tagLst>
</file>

<file path=ppt/tags/tag1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45hORuKW0ZzNXeEcamHEj5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4LF6gWPwuWvM22E7qle3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ck6YLpb15qjAuheDKltPIY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kIx847rWPberSWJclGahK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QPedobzUjnHno2EJ0FZIq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Q35e2kCujjBlSHTQJgnUS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1K23lPrzZkAFn9E9RWyn7Y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QD1iepddSpv86yKwAFtkH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PkVfRtNfGd7j0m06EABMl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joljqf6iNr7Tft7GLs2Py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pIulIY9z0u4JgG1QyWBzSK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JvyGxBFvh1x7Zb7a8ehO4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LZZjZJlsBjh9zS9MdPMdB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V9nFY6egyfaPch1xY5hmS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FfE1bTJz7NUhM845i51ad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kGy6d0Dm6vUmGbwWVly0u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9oWjiye0wFDqu81WUkxZ7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UUvStTNckHgq6f5SBak7g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M5AR7Wv2iJhm2VqIiHe1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EmEV3laHCe7Lu1Op5kdkk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941MR2InE06Eg8exQr2D4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ikL44c5ZTWVIczUgt7YfA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FPKFaxuLhGR7LH1NYvhE7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9JyWEDAXUEOscEVjo1xv7E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R5OcfG8tYVZw6bJwUUNn2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2Fy25tzuJ8ZuuHQPqkgMbQ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d8P7FvDBkhcOqfa9dyYeM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1BuSGuzwAQc8lTflUZ6xF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hSqzfb3dcBKd7dDNO92NH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AR0LOiRvy3ihfjslRIx4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ChUgTSEZ8fkOkBr6entmE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8M1I6aXuSvVg8FYhazct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SiT1lHUEjkI2TMuRaxPbL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hIIKbS5MrFgU5vYaLwYauA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Zyi9lD4bYt9tLTHm0gZHZ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qD0WXuHkpnlx5gRfPmPRIX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hrTvgfkgwuJGYiPEPCe4t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kGj2RN3pZDm3wGI0apzj6g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YZ2W2UCUXMx5aqdStJvIiH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1qG4ky8BrRizCzUtheemW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OY6HRvgubTrhuJQl7cbM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xCCQwbR9kIeZPBigI1IHs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TEb4ofhcY9hy0vlPimPb6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eSQBiyfeu3kukw2Tf9SjeS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h3zo7rWSwLBFMkt6H2Xu6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3GZjW2dXRRlJzxI98NybN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IQfzM2ahho2kZSpOuTFzT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Kk3KVnxT9WU9kX94ngaMAz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WGexPKkiEwePYwcOQEDn7s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7bFVgJ7DuMjanmwoxNzQho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tgpQkR0MeN43KNc8bfkBs2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d4LF6gWPwuWvM22E7qle3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rIlsKlDSO8NxxVkU7K3Y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H577O3yAu29GGUNOeCu5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XS9a4DyOCXqDjUpxQSWUw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68X0hV8KqQ2ifNTmqe60mh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bxdAiFvsmLBUxHPdMLfCr7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i5SvlFkQFMbUy23GtldfDP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6JBFtodLXIpeKUJczW6StS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AOLIIJy78D3MmJwxALvyzG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NdXQ8NbgifsUMuIRb3kGn3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1gZRxvNsf0fmbdoe7qnAcS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rM5AR7Wv2iJhm2VqIiHe1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o8S1YpZgodKtZgR25aYX1S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Ep4lg44eMQxlW3nyVr64H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9OuC1IbnhxEWjfmtFxf19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OxQjxYJTRIKd6QIw7s3aLE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TJcpEXy4bRoabm4JayBRXe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b5ieJzTSyREyLUc5K6S97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GnOCHgFrX95vwdBU3IbjZX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FVXPujfHAr19gqwFCOQC9z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FLy7L2gphU09imzzeJOoG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YYTeq21mtICq4VcfStzR6L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0uAR0LOiRvy3ihfjslRIx4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VRtF4smrLg6BWQGG502WWK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laBG0qZeapwjXseBHZAtv3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MErGmNVOo3wi6vDqgqkFAy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oMuTrix7ffd5sV1bKGmyr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353AayUuPYJXGT0wRyYrUP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ZLlBa71u48ejo8tb7z0zG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ETSUDNXBxxXZN6nhduq60n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arIlsKlDSO8NxxVkU7K3Y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JyH577O3yAu29GGUNOeCu5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UsONwN6zkS1EAwDpLmjcWC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OOY6HRvgubTrhuJQl7cbM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d1T9nStkvK2ZfYTyWWe4xW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CAgEvcqnXS4hUKcmBxbKjb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XJ6Ezv0YxzPwmJDqWk3T9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H5eQDX6fpgiNJLdvornpIX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R5IqI1otbWfGgNUkrFszcH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8Qz8b1sqzuOKd87cf5QV5m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ECTIONID" val="btD5ZxdmHiVQ3yjMtdmo53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SvzMcepnIgBMjwDLqorRxE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x3vqA3ZIX9LaXRRzQm1KmL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DVSHAPEID" val="zbylW5VDjvddwxBWTJ8emg"/>
</p:tagLst>
</file>

<file path=ppt/theme/theme1.xml><?xml version="1.0" encoding="utf-8"?>
<a:theme xmlns:a="http://schemas.openxmlformats.org/drawingml/2006/main" name="QAD 2010 Template">
  <a:themeElements>
    <a:clrScheme name="Custom 1">
      <a:dk1>
        <a:srgbClr val="141414"/>
      </a:dk1>
      <a:lt1>
        <a:sysClr val="window" lastClr="FFFFFF"/>
      </a:lt1>
      <a:dk2>
        <a:srgbClr val="141414"/>
      </a:dk2>
      <a:lt2>
        <a:srgbClr val="FFFFFF"/>
      </a:lt2>
      <a:accent1>
        <a:srgbClr val="4F81BD"/>
      </a:accent1>
      <a:accent2>
        <a:srgbClr val="F79646"/>
      </a:accent2>
      <a:accent3>
        <a:srgbClr val="9BBB59"/>
      </a:accent3>
      <a:accent4>
        <a:srgbClr val="A5A5A5"/>
      </a:accent4>
      <a:accent5>
        <a:srgbClr val="2B2B2B"/>
      </a:accent5>
      <a:accent6>
        <a:srgbClr val="F79646"/>
      </a:accent6>
      <a:hlink>
        <a:srgbClr val="4F81BD"/>
      </a:hlink>
      <a:folHlink>
        <a:srgbClr val="366092"/>
      </a:folHlink>
    </a:clrScheme>
    <a:fontScheme name="Perception">
      <a:majorFont>
        <a:latin typeface="Century Gothic"/>
        <a:ea typeface=""/>
        <a:cs typeface=""/>
        <a:font script="Jpan" typeface="メイリオ"/>
      </a:majorFont>
      <a:minorFont>
        <a:latin typeface="Century Gothic"/>
        <a:ea typeface=""/>
        <a:cs typeface=""/>
        <a:font script="Jpan" typeface="メイリオ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chemeClr val="accent1"/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>
        <a:ln w="28575">
          <a:solidFill>
            <a:schemeClr val="tx1">
              <a:lumMod val="75000"/>
              <a:lumOff val="25000"/>
            </a:schemeClr>
          </a:solidFill>
        </a:ln>
        <a:effectLst/>
      </a:spPr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QAD_Presentation_Template_2010</Template>
  <TotalTime>4735</TotalTime>
  <Words>870</Words>
  <Application>Microsoft Office PowerPoint</Application>
  <PresentationFormat>On-screen Show (4:3)</PresentationFormat>
  <Paragraphs>146</Paragraphs>
  <Slides>18</Slides>
  <Notes>18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18</vt:i4>
      </vt:variant>
    </vt:vector>
  </HeadingPairs>
  <TitlesOfParts>
    <vt:vector size="19" baseType="lpstr">
      <vt:lpstr>QAD 2010 Template</vt:lpstr>
      <vt:lpstr>Views Available In The DM 6.1 Viewer</vt:lpstr>
      <vt:lpstr>Overview – Views Available</vt:lpstr>
      <vt:lpstr>Customizing Views </vt:lpstr>
      <vt:lpstr>Views Available</vt:lpstr>
      <vt:lpstr>Single Series View</vt:lpstr>
      <vt:lpstr>Data View</vt:lpstr>
      <vt:lpstr>Transposing Data in Data View</vt:lpstr>
      <vt:lpstr>Multi- Series View </vt:lpstr>
      <vt:lpstr>Data Graph View</vt:lpstr>
      <vt:lpstr>Changing Opinion Lines</vt:lpstr>
      <vt:lpstr>Expand/Collapse All in Data View</vt:lpstr>
      <vt:lpstr>Year View</vt:lpstr>
      <vt:lpstr>Series Information View</vt:lpstr>
      <vt:lpstr>Notes View</vt:lpstr>
      <vt:lpstr>Statistics View</vt:lpstr>
      <vt:lpstr>Export to Excel</vt:lpstr>
      <vt:lpstr>Misc Window</vt:lpstr>
      <vt:lpstr>Overview Of Views Available – Recap 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Views Available In The DME Viewer</dc:title>
  <dc:creator>Mark K Williams</dc:creator>
  <cp:lastModifiedBy>mdf</cp:lastModifiedBy>
  <cp:revision>415</cp:revision>
  <dcterms:created xsi:type="dcterms:W3CDTF">2011-07-28T20:57:01Z</dcterms:created>
  <dcterms:modified xsi:type="dcterms:W3CDTF">2012-01-27T23:50:56Z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Google.Documents.Tracking">
    <vt:lpwstr>true</vt:lpwstr>
  </property>
  <property fmtid="{D5CDD505-2E9C-101B-9397-08002B2CF9AE}" pid="3" name="Google.Documents.DocumentId">
    <vt:lpwstr>1EQrQy_khzzdE9c-VFtZvct8vBbozhVIS1Os_kPtvTDA</vt:lpwstr>
  </property>
  <property fmtid="{D5CDD505-2E9C-101B-9397-08002B2CF9AE}" pid="4" name="Google.Documents.RevisionId">
    <vt:lpwstr>10963595019306911507</vt:lpwstr>
  </property>
  <property fmtid="{D5CDD505-2E9C-101B-9397-08002B2CF9AE}" pid="5" name="Google.Documents.PreviousRevisionId">
    <vt:lpwstr>05455319934663639999</vt:lpwstr>
  </property>
  <property fmtid="{D5CDD505-2E9C-101B-9397-08002B2CF9AE}" pid="6" name="Google.Documents.PluginVersion">
    <vt:lpwstr>2.0.2154.5604</vt:lpwstr>
  </property>
  <property fmtid="{D5CDD505-2E9C-101B-9397-08002B2CF9AE}" pid="7" name="Google.Documents.MergeIncapabilityFlags">
    <vt:i4>0</vt:i4>
  </property>
</Properties>
</file>