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45.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tags/tag105.xml" ContentType="application/vnd.openxmlformats-officedocument.presentationml.tags+xml"/>
  <Override PartName="/ppt/tags/tag134.xml" ContentType="application/vnd.openxmlformats-officedocument.presentationml.tags+xml"/>
  <Override PartName="/ppt/tags/tag152.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tags/tag112.xml" ContentType="application/vnd.openxmlformats-officedocument.presentationml.tags+xml"/>
  <Override PartName="/ppt/tags/tag123.xml" ContentType="application/vnd.openxmlformats-officedocument.presentationml.tags+xml"/>
  <Override PartName="/ppt/tags/tag141.xml" ContentType="application/vnd.openxmlformats-officedocument.presentationml.tags+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notesSlides/notesSlide13.xml" ContentType="application/vnd.openxmlformats-officedocument.presentationml.notesSlide+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2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71.xml" ContentType="application/vnd.openxmlformats-officedocument.presentationml.tags+xml"/>
  <Override PartName="/ppt/notesSlides/notesSlide20.xml" ContentType="application/vnd.openxmlformats-officedocument.presentationml.notesSlide+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tags/tag142.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31.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notesSlides/notesSlide21.xml" ContentType="application/vnd.openxmlformats-officedocument.presentationml.notesSlide+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103.xml" ContentType="application/vnd.openxmlformats-officedocument.presentationml.tags+xml"/>
  <Override PartName="/ppt/tags/tag132.xml" ContentType="application/vnd.openxmlformats-officedocument.presentationml.tags+xml"/>
  <Override PartName="/ppt/tags/tag150.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notesSlides/notesSlide19.xml" ContentType="application/vnd.openxmlformats-officedocument.presentationml.notesSlide+xml"/>
  <Override PartName="/ppt/tags/tag121.xml" ContentType="application/vnd.openxmlformats-officedocument.presentationml.tags+xml"/>
  <Override PartName="/ppt/slides/slide24.xml" ContentType="application/vnd.openxmlformats-officedocument.presentationml.slide+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notesSlides/notesSlide15.xml" ContentType="application/vnd.openxmlformats-officedocument.presentationml.notesSlide+xml"/>
  <Override PartName="/ppt/tags/tag95.xml" ContentType="application/vnd.openxmlformats-officedocument.presentationml.tags+xml"/>
  <Override PartName="/ppt/slides/slide20.xml" ContentType="application/vnd.openxmlformats-officedocument.presentationml.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notesSlides/notesSlide11.xml" ContentType="application/vnd.openxmlformats-officedocument.presentationml.notesSlide+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notesSlides/notesSlide23.xml" ContentType="application/vnd.openxmlformats-officedocument.presentationml.notesSlide+xml"/>
  <Override PartName="/ppt/tags/tag149.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38.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1" r:id="rId1"/>
  </p:sldMasterIdLst>
  <p:notesMasterIdLst>
    <p:notesMasterId r:id="rId28"/>
  </p:notesMasterIdLst>
  <p:sldIdLst>
    <p:sldId id="257" r:id="rId2"/>
    <p:sldId id="258" r:id="rId3"/>
    <p:sldId id="260" r:id="rId4"/>
    <p:sldId id="261" r:id="rId5"/>
    <p:sldId id="297" r:id="rId6"/>
    <p:sldId id="263" r:id="rId7"/>
    <p:sldId id="294" r:id="rId8"/>
    <p:sldId id="295" r:id="rId9"/>
    <p:sldId id="267" r:id="rId10"/>
    <p:sldId id="268" r:id="rId11"/>
    <p:sldId id="269" r:id="rId12"/>
    <p:sldId id="270" r:id="rId13"/>
    <p:sldId id="298" r:id="rId14"/>
    <p:sldId id="274" r:id="rId15"/>
    <p:sldId id="275" r:id="rId16"/>
    <p:sldId id="276" r:id="rId17"/>
    <p:sldId id="277" r:id="rId18"/>
    <p:sldId id="278" r:id="rId19"/>
    <p:sldId id="279" r:id="rId20"/>
    <p:sldId id="280" r:id="rId21"/>
    <p:sldId id="281" r:id="rId22"/>
    <p:sldId id="283" r:id="rId23"/>
    <p:sldId id="284" r:id="rId24"/>
    <p:sldId id="285" r:id="rId25"/>
    <p:sldId id="286" r:id="rId26"/>
    <p:sldId id="296" r:id="rId27"/>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642" autoAdjust="0"/>
  </p:normalViewPr>
  <p:slideViewPr>
    <p:cSldViewPr>
      <p:cViewPr varScale="1">
        <p:scale>
          <a:sx n="79" d="100"/>
          <a:sy n="79" d="100"/>
        </p:scale>
        <p:origin x="-888" y="-96"/>
      </p:cViewPr>
      <p:guideLst>
        <p:guide orient="horz" pos="2160"/>
        <p:guide pos="2880"/>
      </p:guideLst>
    </p:cSldViewPr>
  </p:slideViewPr>
  <p:notesTextViewPr>
    <p:cViewPr>
      <p:scale>
        <a:sx n="100" d="100"/>
        <a:sy n="100" d="100"/>
      </p:scale>
      <p:origin x="0" y="0"/>
    </p:cViewPr>
  </p:notesTextViewPr>
  <p:notesViewPr>
    <p:cSldViewPr>
      <p:cViewPr>
        <p:scale>
          <a:sx n="140" d="100"/>
          <a:sy n="140" d="100"/>
        </p:scale>
        <p:origin x="-2490" y="-78"/>
      </p:cViewPr>
      <p:guideLst>
        <p:guide orient="horz" pos="2949"/>
        <p:guide pos="222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54E4A0B6-3F8C-4FBF-A330-CAC6E9559330}" type="datetimeFigureOut">
              <a:rPr lang="en-US" smtClean="0"/>
              <a:pPr/>
              <a:t>2/7/2012</a:t>
            </a:fld>
            <a:endParaRPr lang="en-US"/>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7304B325-8D45-4149-A027-B4799FD4575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r>
              <a:rPr lang="en-US" dirty="0" smtClean="0"/>
              <a:t>Hello, this</a:t>
            </a:r>
            <a:r>
              <a:rPr lang="en-US" baseline="0" dirty="0" smtClean="0"/>
              <a:t> is Mark Williams of the QAD Supply Chain Solutions Center</a:t>
            </a:r>
          </a:p>
          <a:p>
            <a:r>
              <a:rPr lang="en-US" baseline="0" dirty="0" smtClean="0"/>
              <a:t>This session is part of the QAD Demand Management Certification Program.</a:t>
            </a:r>
          </a:p>
          <a:p>
            <a:r>
              <a:rPr lang="en-US" baseline="0" dirty="0" smtClean="0"/>
              <a:t>Today’s topic, </a:t>
            </a:r>
            <a:r>
              <a:rPr lang="en-US" dirty="0" smtClean="0"/>
              <a:t>Reforecasting in the Viewer</a:t>
            </a:r>
          </a:p>
        </p:txBody>
      </p:sp>
      <p:sp>
        <p:nvSpPr>
          <p:cNvPr id="40964" name="Slide Number Placeholder 3"/>
          <p:cNvSpPr>
            <a:spLocks noGrp="1"/>
          </p:cNvSpPr>
          <p:nvPr>
            <p:ph type="sldNum" sz="quarter" idx="5"/>
          </p:nvPr>
        </p:nvSpPr>
        <p:spPr>
          <a:noFill/>
        </p:spPr>
        <p:txBody>
          <a:bodyPr/>
          <a:lstStyle/>
          <a:p>
            <a:fld id="{D28307C1-938C-4A12-A819-C0A55E301C74}"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eaLnBrk="0" hangingPunct="0">
              <a:spcBef>
                <a:spcPts val="0"/>
              </a:spcBef>
              <a:buFontTx/>
              <a:buChar char="•"/>
              <a:defRPr/>
            </a:pPr>
            <a:r>
              <a:rPr lang="en-US" kern="0" dirty="0" smtClean="0"/>
              <a:t>Forecast Settings can be created at a hierarchy level</a:t>
            </a:r>
          </a:p>
          <a:p>
            <a:pPr eaLnBrk="0" hangingPunct="0">
              <a:spcBef>
                <a:spcPts val="0"/>
              </a:spcBef>
              <a:buFontTx/>
              <a:buChar char="•"/>
              <a:defRPr/>
            </a:pPr>
            <a:r>
              <a:rPr lang="en-US" kern="0" dirty="0" smtClean="0"/>
              <a:t>Additional configurations can be added to control statistical forecast results such as forecast periods or range and forecast parameter settings.</a:t>
            </a:r>
          </a:p>
          <a:p>
            <a:pPr eaLnBrk="0" hangingPunct="0">
              <a:spcBef>
                <a:spcPts val="0"/>
              </a:spcBef>
              <a:buFontTx/>
              <a:buChar char="•"/>
              <a:defRPr/>
            </a:pPr>
            <a:r>
              <a:rPr lang="en-US" kern="0" dirty="0" smtClean="0"/>
              <a:t>An individual series can have multiple forecasts generated using different </a:t>
            </a:r>
            <a:r>
              <a:rPr lang="en-US" b="1" kern="0" dirty="0" smtClean="0"/>
              <a:t>Source</a:t>
            </a:r>
            <a:r>
              <a:rPr lang="en-US" kern="0" dirty="0" smtClean="0"/>
              <a:t> opinion lines (Historical Orders, Historical Shipments, or POS data) and/or using different </a:t>
            </a:r>
            <a:r>
              <a:rPr lang="en-US" b="1" kern="0" dirty="0" smtClean="0"/>
              <a:t>Methods </a:t>
            </a:r>
            <a:r>
              <a:rPr lang="en-US" kern="0" dirty="0" smtClean="0"/>
              <a:t>(i.e. Procast, Moving Average, or Holt Winters).  </a:t>
            </a:r>
          </a:p>
          <a:p>
            <a:pPr eaLnBrk="0" hangingPunct="0">
              <a:spcBef>
                <a:spcPts val="0"/>
              </a:spcBef>
              <a:buFontTx/>
              <a:buChar char="•"/>
              <a:defRPr/>
            </a:pPr>
            <a:r>
              <a:rPr lang="en-US" kern="0" dirty="0" smtClean="0"/>
              <a:t>Each configuration is mapped to separate </a:t>
            </a:r>
            <a:r>
              <a:rPr lang="en-US" b="1" kern="0" dirty="0" smtClean="0"/>
              <a:t>Target</a:t>
            </a:r>
            <a:r>
              <a:rPr lang="en-US" kern="0" dirty="0" smtClean="0"/>
              <a:t> opinion lines.  The same </a:t>
            </a:r>
            <a:r>
              <a:rPr lang="en-US" b="1" kern="0" dirty="0" smtClean="0"/>
              <a:t>Target</a:t>
            </a:r>
            <a:r>
              <a:rPr lang="en-US" kern="0" dirty="0" smtClean="0"/>
              <a:t> opinion line cannot be used more than once for the same series.</a:t>
            </a:r>
            <a:endParaRPr lang="en-US" sz="1600" kern="0" dirty="0" smtClean="0"/>
          </a:p>
          <a:p>
            <a:pPr eaLnBrk="1" hangingPunct="1"/>
            <a:endParaRPr lang="en-US" dirty="0" smtClean="0"/>
          </a:p>
        </p:txBody>
      </p:sp>
      <p:sp>
        <p:nvSpPr>
          <p:cNvPr id="52228" name="Slide Number Placeholder 3"/>
          <p:cNvSpPr>
            <a:spLocks noGrp="1"/>
          </p:cNvSpPr>
          <p:nvPr>
            <p:ph type="sldNum" sz="quarter" idx="5"/>
          </p:nvPr>
        </p:nvSpPr>
        <p:spPr>
          <a:noFill/>
        </p:spPr>
        <p:txBody>
          <a:bodyPr/>
          <a:lstStyle/>
          <a:p>
            <a:fld id="{5FDCF72A-89E0-4A37-A518-85524CBFA315}"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pPr eaLnBrk="0" hangingPunct="0">
              <a:spcBef>
                <a:spcPts val="1849"/>
              </a:spcBef>
              <a:buFontTx/>
              <a:buChar char="•"/>
              <a:defRPr/>
            </a:pPr>
            <a:r>
              <a:rPr lang="en-US" kern="0" dirty="0" smtClean="0"/>
              <a:t>The default information displayed includes the </a:t>
            </a:r>
            <a:r>
              <a:rPr lang="en-US" b="1" kern="0" dirty="0" smtClean="0"/>
              <a:t>Source</a:t>
            </a:r>
            <a:r>
              <a:rPr lang="en-US" kern="0" dirty="0" smtClean="0"/>
              <a:t> and </a:t>
            </a:r>
            <a:r>
              <a:rPr lang="en-US" b="1" kern="0" dirty="0" smtClean="0"/>
              <a:t>Target</a:t>
            </a:r>
            <a:r>
              <a:rPr lang="en-US" kern="0" dirty="0" smtClean="0"/>
              <a:t> opinion lines, the forecast </a:t>
            </a:r>
            <a:r>
              <a:rPr lang="en-US" b="1" kern="0" dirty="0" smtClean="0"/>
              <a:t>Method</a:t>
            </a:r>
            <a:r>
              <a:rPr lang="en-US" kern="0" dirty="0" smtClean="0"/>
              <a:t>, the </a:t>
            </a:r>
            <a:r>
              <a:rPr lang="en-US" b="1" kern="0" dirty="0" smtClean="0"/>
              <a:t>Level</a:t>
            </a:r>
            <a:r>
              <a:rPr lang="en-US" kern="0" dirty="0" smtClean="0"/>
              <a:t>, the </a:t>
            </a:r>
            <a:r>
              <a:rPr lang="en-US" b="1" kern="0" dirty="0" smtClean="0"/>
              <a:t>Primary</a:t>
            </a:r>
            <a:r>
              <a:rPr lang="en-US" kern="0" dirty="0" smtClean="0"/>
              <a:t> method indicator and the number of </a:t>
            </a:r>
            <a:r>
              <a:rPr lang="en-US" b="1" kern="0" dirty="0" smtClean="0"/>
              <a:t>Periods</a:t>
            </a:r>
            <a:r>
              <a:rPr lang="en-US" kern="0" dirty="0" smtClean="0"/>
              <a:t> generated in the Forecast.  More configurations settings are available by selecting a forecast and clicking the </a:t>
            </a:r>
            <a:r>
              <a:rPr lang="en-US" b="1" kern="0" dirty="0" smtClean="0"/>
              <a:t>Edit</a:t>
            </a:r>
            <a:r>
              <a:rPr lang="en-US" kern="0" dirty="0" smtClean="0"/>
              <a:t> Item button.</a:t>
            </a:r>
            <a:endParaRPr lang="en-US" dirty="0"/>
          </a:p>
        </p:txBody>
      </p:sp>
      <p:sp>
        <p:nvSpPr>
          <p:cNvPr id="53252" name="Slide Number Placeholder 3"/>
          <p:cNvSpPr>
            <a:spLocks noGrp="1"/>
          </p:cNvSpPr>
          <p:nvPr>
            <p:ph type="sldNum" sz="quarter" idx="5"/>
          </p:nvPr>
        </p:nvSpPr>
        <p:spPr>
          <a:noFill/>
        </p:spPr>
        <p:txBody>
          <a:bodyPr/>
          <a:lstStyle/>
          <a:p>
            <a:fld id="{4254E274-5601-422C-B86E-F79DC84A7D20}"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xfrm>
            <a:off x="235902" y="4447460"/>
            <a:ext cx="6526636" cy="4447461"/>
          </a:xfrm>
          <a:noFill/>
          <a:ln/>
        </p:spPr>
        <p:txBody>
          <a:bodyPr>
            <a:noAutofit/>
          </a:bodyPr>
          <a:lstStyle/>
          <a:p>
            <a:pPr lvl="1" indent="-348999">
              <a:lnSpc>
                <a:spcPct val="90000"/>
              </a:lnSpc>
              <a:spcBef>
                <a:spcPts val="616"/>
              </a:spcBef>
              <a:buFontTx/>
              <a:buAutoNum type="arabicPeriod"/>
              <a:defRPr/>
            </a:pPr>
            <a:r>
              <a:rPr lang="en-US" dirty="0" smtClean="0"/>
              <a:t>Click the </a:t>
            </a:r>
            <a:r>
              <a:rPr lang="en-US" b="1" dirty="0" smtClean="0"/>
              <a:t>Add Item</a:t>
            </a:r>
            <a:r>
              <a:rPr lang="en-US" dirty="0" smtClean="0"/>
              <a:t> button. A new forecast setting is added to the grid, the </a:t>
            </a:r>
            <a:r>
              <a:rPr lang="en-US" b="1" dirty="0" smtClean="0"/>
              <a:t>Source</a:t>
            </a:r>
            <a:r>
              <a:rPr lang="en-US" dirty="0" smtClean="0"/>
              <a:t>, </a:t>
            </a:r>
            <a:r>
              <a:rPr lang="en-US" b="1" dirty="0" smtClean="0"/>
              <a:t>Target</a:t>
            </a:r>
            <a:r>
              <a:rPr lang="en-US" dirty="0" smtClean="0"/>
              <a:t>, or </a:t>
            </a:r>
            <a:r>
              <a:rPr lang="en-US" b="1" dirty="0" smtClean="0"/>
              <a:t>Method</a:t>
            </a:r>
            <a:r>
              <a:rPr lang="en-US" dirty="0" smtClean="0"/>
              <a:t> must be selected from the drop down.</a:t>
            </a:r>
          </a:p>
          <a:p>
            <a:pPr lvl="1" indent="-348999">
              <a:lnSpc>
                <a:spcPct val="90000"/>
              </a:lnSpc>
              <a:spcBef>
                <a:spcPts val="616"/>
              </a:spcBef>
              <a:buFontTx/>
              <a:buAutoNum type="arabicPeriod"/>
              <a:defRPr/>
            </a:pPr>
            <a:r>
              <a:rPr lang="en-US" dirty="0" smtClean="0"/>
              <a:t>Select the desired </a:t>
            </a:r>
            <a:r>
              <a:rPr lang="en-US" b="1" dirty="0" smtClean="0"/>
              <a:t>Source</a:t>
            </a:r>
            <a:r>
              <a:rPr lang="en-US" dirty="0" smtClean="0"/>
              <a:t> opinion line for generating the statistical forecast.</a:t>
            </a:r>
          </a:p>
          <a:p>
            <a:pPr lvl="1" indent="-348999">
              <a:lnSpc>
                <a:spcPct val="90000"/>
              </a:lnSpc>
              <a:spcBef>
                <a:spcPts val="616"/>
              </a:spcBef>
              <a:buFontTx/>
              <a:buAutoNum type="arabicPeriod"/>
              <a:defRPr/>
            </a:pPr>
            <a:r>
              <a:rPr lang="en-US" dirty="0" smtClean="0"/>
              <a:t>Select the </a:t>
            </a:r>
            <a:r>
              <a:rPr lang="en-US" b="1" dirty="0" smtClean="0"/>
              <a:t>Target</a:t>
            </a:r>
            <a:r>
              <a:rPr lang="en-US" dirty="0" smtClean="0"/>
              <a:t> opinion line where the statistical forecast result will be stored.</a:t>
            </a:r>
          </a:p>
          <a:p>
            <a:pPr marL="469682" indent="-355523">
              <a:lnSpc>
                <a:spcPct val="90000"/>
              </a:lnSpc>
              <a:spcBef>
                <a:spcPts val="616"/>
              </a:spcBef>
              <a:buFont typeface="+mj-lt"/>
              <a:buAutoNum type="arabicPeriod" startAt="4"/>
              <a:defRPr/>
            </a:pPr>
            <a:r>
              <a:rPr lang="en-US" dirty="0" smtClean="0"/>
              <a:t>Select the forecast </a:t>
            </a:r>
            <a:r>
              <a:rPr lang="en-US" b="1" dirty="0" smtClean="0"/>
              <a:t>Method</a:t>
            </a:r>
            <a:r>
              <a:rPr lang="en-US" dirty="0" smtClean="0"/>
              <a:t> from the drop-down list</a:t>
            </a:r>
            <a:r>
              <a:rPr lang="en-US" i="0" dirty="0" smtClean="0"/>
              <a:t>.  Additional forecast settings can be configured in the Edit Item configuration window.  Double-clicking on the setting will also bring up the window.</a:t>
            </a:r>
          </a:p>
          <a:p>
            <a:pPr marL="469682" indent="-355523">
              <a:lnSpc>
                <a:spcPct val="90000"/>
              </a:lnSpc>
              <a:spcBef>
                <a:spcPts val="616"/>
              </a:spcBef>
              <a:buFont typeface="+mj-lt"/>
              <a:buAutoNum type="arabicPeriod" startAt="4"/>
              <a:defRPr/>
            </a:pPr>
            <a:r>
              <a:rPr lang="en-US" dirty="0" smtClean="0"/>
              <a:t>Indicate the </a:t>
            </a:r>
            <a:r>
              <a:rPr lang="en-US" b="1" dirty="0" smtClean="0"/>
              <a:t>Level </a:t>
            </a:r>
            <a:r>
              <a:rPr lang="en-US" dirty="0" smtClean="0"/>
              <a:t>at which this forecast will be applied. Settings at the </a:t>
            </a:r>
            <a:r>
              <a:rPr lang="en-US" b="1" i="0" dirty="0" smtClean="0"/>
              <a:t>Scenario</a:t>
            </a:r>
            <a:r>
              <a:rPr lang="en-US" dirty="0" smtClean="0"/>
              <a:t> level (default) will be copied to every series in the scenario.  Settings at the </a:t>
            </a:r>
            <a:r>
              <a:rPr lang="en-US" b="1" i="0" dirty="0" smtClean="0"/>
              <a:t>Series</a:t>
            </a:r>
            <a:r>
              <a:rPr lang="en-US" i="1" dirty="0" smtClean="0"/>
              <a:t> </a:t>
            </a:r>
            <a:r>
              <a:rPr lang="en-US" dirty="0" smtClean="0"/>
              <a:t>level will only affect the selected series.</a:t>
            </a:r>
          </a:p>
          <a:p>
            <a:pPr marL="469682" indent="-353893">
              <a:lnSpc>
                <a:spcPct val="90000"/>
              </a:lnSpc>
              <a:spcBef>
                <a:spcPts val="616"/>
              </a:spcBef>
              <a:buFont typeface="+mj-lt"/>
              <a:buAutoNum type="arabicPeriod" startAt="6"/>
              <a:defRPr/>
            </a:pPr>
            <a:r>
              <a:rPr lang="en-US" dirty="0" smtClean="0"/>
              <a:t>The </a:t>
            </a:r>
            <a:r>
              <a:rPr lang="en-US" b="1" dirty="0" smtClean="0"/>
              <a:t>Primary</a:t>
            </a:r>
            <a:r>
              <a:rPr lang="en-US" dirty="0" smtClean="0"/>
              <a:t> check box indicates which setting is defined in the Admin Tool.</a:t>
            </a:r>
          </a:p>
          <a:p>
            <a:pPr marL="469682" indent="-353893">
              <a:spcBef>
                <a:spcPts val="616"/>
              </a:spcBef>
              <a:buFont typeface="+mj-lt"/>
              <a:buAutoNum type="arabicPeriod" startAt="6"/>
              <a:defRPr/>
            </a:pPr>
            <a:r>
              <a:rPr lang="en-US" dirty="0" smtClean="0"/>
              <a:t>The system will enter the number of observational periods available in the </a:t>
            </a:r>
            <a:r>
              <a:rPr lang="en-US" b="1" dirty="0" smtClean="0"/>
              <a:t>Periods</a:t>
            </a:r>
            <a:r>
              <a:rPr lang="en-US" dirty="0" smtClean="0"/>
              <a:t> column.  This value can be changed in the Edit Item window.  However, the value can not exceed the current number of observational periods available in the Viewer or a warning message will be generated.</a:t>
            </a:r>
          </a:p>
          <a:p>
            <a:pPr marL="469682">
              <a:lnSpc>
                <a:spcPct val="90000"/>
              </a:lnSpc>
              <a:spcBef>
                <a:spcPts val="616"/>
              </a:spcBef>
              <a:defRPr/>
            </a:pPr>
            <a:r>
              <a:rPr lang="en-US" b="1" dirty="0" smtClean="0"/>
              <a:t>Note:  </a:t>
            </a:r>
            <a:r>
              <a:rPr lang="en-US" dirty="0" smtClean="0"/>
              <a:t>When the forecast setting is initially created, a record is created for all series in the scenario.  Individual series settings can be changed and retained in this record; however, those series not individually changed will retain the general setting.</a:t>
            </a:r>
          </a:p>
          <a:p>
            <a:pPr lvl="1">
              <a:lnSpc>
                <a:spcPct val="90000"/>
              </a:lnSpc>
              <a:spcBef>
                <a:spcPts val="616"/>
              </a:spcBef>
              <a:defRPr/>
            </a:pPr>
            <a:r>
              <a:rPr lang="en-US" b="1" dirty="0" smtClean="0"/>
              <a:t>Note:  </a:t>
            </a:r>
            <a:r>
              <a:rPr lang="en-US" dirty="0" smtClean="0"/>
              <a:t>Once the forecast has been saved, the Source and Target fields can no longer be changed. If another series is selected without populating these fields, the forecast setting will be deleted.</a:t>
            </a:r>
          </a:p>
          <a:p>
            <a:pPr>
              <a:spcBef>
                <a:spcPts val="616"/>
              </a:spcBef>
            </a:pPr>
            <a:endParaRPr lang="en-US" dirty="0" smtClean="0"/>
          </a:p>
        </p:txBody>
      </p:sp>
      <p:sp>
        <p:nvSpPr>
          <p:cNvPr id="54276" name="Slide Number Placeholder 3"/>
          <p:cNvSpPr>
            <a:spLocks noGrp="1"/>
          </p:cNvSpPr>
          <p:nvPr>
            <p:ph type="sldNum" sz="quarter" idx="5"/>
          </p:nvPr>
        </p:nvSpPr>
        <p:spPr>
          <a:noFill/>
        </p:spPr>
        <p:txBody>
          <a:bodyPr/>
          <a:lstStyle/>
          <a:p>
            <a:fld id="{945AC361-136A-4252-A759-C16D6784C934}"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normAutofit/>
          </a:bodyPr>
          <a:lstStyle/>
          <a:p>
            <a:pPr marL="172869" lvl="1" indent="-172869">
              <a:spcBef>
                <a:spcPts val="616"/>
              </a:spcBef>
              <a:buFontTx/>
              <a:buChar char="•"/>
              <a:defRPr/>
            </a:pPr>
            <a:r>
              <a:rPr lang="en-US" dirty="0" smtClean="0"/>
              <a:t>The </a:t>
            </a:r>
            <a:r>
              <a:rPr lang="en-US" b="1" dirty="0" smtClean="0"/>
              <a:t>Source and Target Opinion Lines </a:t>
            </a:r>
            <a:r>
              <a:rPr lang="en-US" dirty="0" smtClean="0"/>
              <a:t>cannot be changed.</a:t>
            </a:r>
          </a:p>
          <a:p>
            <a:pPr marL="172869" lvl="1" indent="-172869">
              <a:spcBef>
                <a:spcPts val="616"/>
              </a:spcBef>
              <a:buFont typeface="Arial" pitchFamily="34" charset="0"/>
              <a:buChar char="•"/>
              <a:defRPr/>
            </a:pPr>
            <a:r>
              <a:rPr lang="en-US" b="1" dirty="0" smtClean="0"/>
              <a:t>Forecast Method: </a:t>
            </a:r>
            <a:r>
              <a:rPr lang="en-US" dirty="0" smtClean="0"/>
              <a:t>This field is used to select the Forecast Method to use to create the statistical forecast. </a:t>
            </a:r>
          </a:p>
          <a:p>
            <a:pPr marL="172869" lvl="1" indent="-172869">
              <a:spcBef>
                <a:spcPts val="616"/>
              </a:spcBef>
              <a:buFont typeface="Arial" pitchFamily="34" charset="0"/>
              <a:buChar char="•"/>
              <a:defRPr/>
            </a:pPr>
            <a:r>
              <a:rPr lang="en-US" b="1" dirty="0" smtClean="0"/>
              <a:t>Overwrite History: </a:t>
            </a:r>
            <a:r>
              <a:rPr lang="en-US" dirty="0" smtClean="0"/>
              <a:t>Specifies if historical periods can be overwritten when running the forecast.   Note:  Outlier adjustment will overwrite historical values.</a:t>
            </a:r>
          </a:p>
          <a:p>
            <a:pPr marL="172869" lvl="1" indent="-172869">
              <a:spcBef>
                <a:spcPts val="616"/>
              </a:spcBef>
              <a:buFont typeface="Arial" pitchFamily="34" charset="0"/>
              <a:buChar char="•"/>
              <a:defRPr/>
            </a:pPr>
            <a:r>
              <a:rPr lang="en-US" b="1" dirty="0" smtClean="0"/>
              <a:t>Automatic Forecast: </a:t>
            </a:r>
            <a:r>
              <a:rPr lang="en-US" dirty="0" smtClean="0"/>
              <a:t>Specifies if the current forecast setting should be executed when the scenario level forecast is executed. </a:t>
            </a:r>
          </a:p>
          <a:p>
            <a:pPr marL="172869" indent="-172869"/>
            <a:endParaRPr lang="en-US" dirty="0" smtClean="0"/>
          </a:p>
        </p:txBody>
      </p:sp>
      <p:sp>
        <p:nvSpPr>
          <p:cNvPr id="58372" name="Slide Number Placeholder 3"/>
          <p:cNvSpPr>
            <a:spLocks noGrp="1"/>
          </p:cNvSpPr>
          <p:nvPr>
            <p:ph type="sldNum" sz="quarter" idx="5"/>
          </p:nvPr>
        </p:nvSpPr>
        <p:spPr>
          <a:noFill/>
        </p:spPr>
        <p:txBody>
          <a:bodyPr/>
          <a:lstStyle/>
          <a:p>
            <a:fld id="{7EC942BB-BF7F-434F-AB5B-A3F204229CC3}" type="slidenum">
              <a:rPr lang="en-US" smtClean="0"/>
              <a:pPr/>
              <a:t>14</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normAutofit/>
          </a:bodyPr>
          <a:lstStyle/>
          <a:p>
            <a:pPr marL="114300" lvl="1" indent="-114300" defTabSz="939363">
              <a:lnSpc>
                <a:spcPct val="90000"/>
              </a:lnSpc>
              <a:spcBef>
                <a:spcPts val="600"/>
              </a:spcBef>
              <a:buFontTx/>
              <a:buChar char="•"/>
              <a:defRPr/>
            </a:pPr>
            <a:r>
              <a:rPr lang="en-US" dirty="0" smtClean="0"/>
              <a:t>The parameters available in this section will vary based on the Forecast Method selected in the Forecast Settings section.</a:t>
            </a:r>
          </a:p>
          <a:p>
            <a:pPr marL="114300" lvl="1" indent="-114300">
              <a:lnSpc>
                <a:spcPct val="90000"/>
              </a:lnSpc>
              <a:spcBef>
                <a:spcPts val="600"/>
              </a:spcBef>
              <a:buFontTx/>
              <a:buChar char="•"/>
            </a:pPr>
            <a:r>
              <a:rPr lang="en-US" i="0" dirty="0" smtClean="0"/>
              <a:t>Refer to the Administrators Guide – Statistical Methods section for more information on settings per Method.</a:t>
            </a:r>
          </a:p>
        </p:txBody>
      </p:sp>
      <p:sp>
        <p:nvSpPr>
          <p:cNvPr id="59396" name="Slide Number Placeholder 3"/>
          <p:cNvSpPr>
            <a:spLocks noGrp="1"/>
          </p:cNvSpPr>
          <p:nvPr>
            <p:ph type="sldNum" sz="quarter" idx="5"/>
          </p:nvPr>
        </p:nvSpPr>
        <p:spPr>
          <a:noFill/>
        </p:spPr>
        <p:txBody>
          <a:bodyPr/>
          <a:lstStyle/>
          <a:p>
            <a:fld id="{8A81428F-E7C5-4782-B553-2A33644EFD75}" type="slidenum">
              <a:rPr lang="en-US" smtClean="0"/>
              <a:pPr/>
              <a:t>15</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normAutofit/>
          </a:bodyPr>
          <a:lstStyle/>
          <a:p>
            <a:pPr lvl="1" indent="-348999">
              <a:lnSpc>
                <a:spcPct val="90000"/>
              </a:lnSpc>
              <a:spcBef>
                <a:spcPts val="600"/>
              </a:spcBef>
              <a:buFontTx/>
              <a:buChar char="•"/>
            </a:pPr>
            <a:r>
              <a:rPr lang="en-US" b="1" i="0" dirty="0" smtClean="0"/>
              <a:t>Fixed Start and End Period: </a:t>
            </a:r>
            <a:r>
              <a:rPr lang="en-US" i="0" dirty="0" smtClean="0"/>
              <a:t>With this selection, you can select fixed periods that will be specified in the </a:t>
            </a:r>
            <a:r>
              <a:rPr lang="en-US" b="1" i="0" dirty="0" smtClean="0"/>
              <a:t>Fixed Start Period </a:t>
            </a:r>
            <a:r>
              <a:rPr lang="en-US" i="0" dirty="0" smtClean="0"/>
              <a:t>and </a:t>
            </a:r>
            <a:r>
              <a:rPr lang="en-US" b="1" i="0" dirty="0" smtClean="0"/>
              <a:t>Fixed End Period </a:t>
            </a:r>
            <a:r>
              <a:rPr lang="en-US" i="0" dirty="0" smtClean="0"/>
              <a:t>fields.  For example to base the forecast only on data from 2007, you would enter 2007-01 and 2007-12.</a:t>
            </a:r>
          </a:p>
          <a:p>
            <a:pPr lvl="1" indent="-348999">
              <a:spcBef>
                <a:spcPts val="600"/>
              </a:spcBef>
              <a:buFontTx/>
              <a:buChar char="•"/>
            </a:pPr>
            <a:r>
              <a:rPr lang="en-US" b="1" i="0" dirty="0" smtClean="0"/>
              <a:t>Floating Start and End Periods: </a:t>
            </a:r>
            <a:r>
              <a:rPr lang="en-US" i="0" dirty="0" smtClean="0"/>
              <a:t>With this type of history selection you can configure a forecast setting that will always use a set number of historical periods. For example, if your series have 36 months of history, you can use the last 24 months for a forecast setting by setting the </a:t>
            </a:r>
            <a:r>
              <a:rPr lang="en-US" b="1" i="0" dirty="0" smtClean="0"/>
              <a:t>Floating Start Periods to 12 </a:t>
            </a:r>
            <a:r>
              <a:rPr lang="en-US" i="0" dirty="0" smtClean="0"/>
              <a:t>and the </a:t>
            </a:r>
            <a:r>
              <a:rPr lang="en-US" b="1" i="0" dirty="0" smtClean="0"/>
              <a:t>Floating End Periods to 36</a:t>
            </a:r>
            <a:r>
              <a:rPr lang="en-US" i="0" dirty="0" smtClean="0"/>
              <a:t>.</a:t>
            </a:r>
            <a:endParaRPr lang="en-US" i="0" dirty="0"/>
          </a:p>
        </p:txBody>
      </p:sp>
      <p:sp>
        <p:nvSpPr>
          <p:cNvPr id="60420" name="Slide Number Placeholder 3"/>
          <p:cNvSpPr>
            <a:spLocks noGrp="1"/>
          </p:cNvSpPr>
          <p:nvPr>
            <p:ph type="sldNum" sz="quarter" idx="5"/>
          </p:nvPr>
        </p:nvSpPr>
        <p:spPr>
          <a:noFill/>
        </p:spPr>
        <p:txBody>
          <a:bodyPr/>
          <a:lstStyle/>
          <a:p>
            <a:fld id="{2A72DB68-90DD-49C4-A729-73212E46169A}" type="slidenum">
              <a:rPr lang="en-US" smtClean="0"/>
              <a:pPr/>
              <a:t>16</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pPr lvl="1" indent="-348999">
              <a:spcBef>
                <a:spcPts val="600"/>
              </a:spcBef>
              <a:buFontTx/>
              <a:buChar char="•"/>
            </a:pPr>
            <a:r>
              <a:rPr lang="en-US" dirty="0" smtClean="0"/>
              <a:t>During the initial creation of the Forecast Setting record this value defaults to the number of periods available in the Viewer.</a:t>
            </a:r>
          </a:p>
          <a:p>
            <a:pPr lvl="1" indent="-348999">
              <a:spcBef>
                <a:spcPts val="600"/>
              </a:spcBef>
              <a:buFontTx/>
              <a:buChar char="•"/>
            </a:pPr>
            <a:r>
              <a:rPr lang="en-US" dirty="0" smtClean="0"/>
              <a:t>You can change this value from 18 months to 12 or 6 for example.</a:t>
            </a:r>
          </a:p>
          <a:p>
            <a:pPr lvl="1" indent="-348999">
              <a:spcBef>
                <a:spcPts val="600"/>
              </a:spcBef>
              <a:buFontTx/>
              <a:buChar char="•"/>
            </a:pPr>
            <a:r>
              <a:rPr lang="en-US" dirty="0" smtClean="0"/>
              <a:t>You cannot exceed the number of periods available in the Viewer or a warning message will display.</a:t>
            </a:r>
          </a:p>
          <a:p>
            <a:pPr eaLnBrk="1" hangingPunct="1"/>
            <a:endParaRPr lang="en-US" dirty="0" smtClean="0"/>
          </a:p>
        </p:txBody>
      </p:sp>
      <p:sp>
        <p:nvSpPr>
          <p:cNvPr id="61444" name="Slide Number Placeholder 3"/>
          <p:cNvSpPr>
            <a:spLocks noGrp="1"/>
          </p:cNvSpPr>
          <p:nvPr>
            <p:ph type="sldNum" sz="quarter" idx="5"/>
          </p:nvPr>
        </p:nvSpPr>
        <p:spPr>
          <a:noFill/>
        </p:spPr>
        <p:txBody>
          <a:bodyPr/>
          <a:lstStyle/>
          <a:p>
            <a:fld id="{8C6E803E-7DE1-42BE-8807-5E9BBCC49B01}" type="slidenum">
              <a:rPr lang="en-US" smtClean="0"/>
              <a:pPr/>
              <a:t>17</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lvl="1" indent="-348999">
              <a:lnSpc>
                <a:spcPct val="90000"/>
              </a:lnSpc>
              <a:spcBef>
                <a:spcPts val="616"/>
              </a:spcBef>
              <a:buFontTx/>
              <a:buChar char="•"/>
            </a:pPr>
            <a:r>
              <a:rPr lang="en-US" sz="1800" dirty="0" smtClean="0"/>
              <a:t>Refer to the Administrators Guide – Accuracy Statistics section for more information on these settings.</a:t>
            </a:r>
            <a:endParaRPr lang="en-US" sz="1800" dirty="0"/>
          </a:p>
        </p:txBody>
      </p:sp>
      <p:sp>
        <p:nvSpPr>
          <p:cNvPr id="62468" name="Slide Number Placeholder 3"/>
          <p:cNvSpPr>
            <a:spLocks noGrp="1"/>
          </p:cNvSpPr>
          <p:nvPr>
            <p:ph type="sldNum" sz="quarter" idx="5"/>
          </p:nvPr>
        </p:nvSpPr>
        <p:spPr>
          <a:noFill/>
        </p:spPr>
        <p:txBody>
          <a:bodyPr/>
          <a:lstStyle/>
          <a:p>
            <a:fld id="{52978609-E5C3-4475-ACC4-3201C44F5983}" type="slidenum">
              <a:rPr lang="en-US" smtClean="0"/>
              <a:pPr/>
              <a:t>18</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lvl="1" indent="-348999">
              <a:lnSpc>
                <a:spcPct val="90000"/>
              </a:lnSpc>
              <a:spcBef>
                <a:spcPts val="1233"/>
              </a:spcBef>
              <a:buFontTx/>
              <a:buChar char="•"/>
            </a:pPr>
            <a:r>
              <a:rPr lang="en-US" dirty="0" smtClean="0"/>
              <a:t>Note:  Any series attributes assigned to a statistic will be overwritten with these values after the forecast setting has run. </a:t>
            </a:r>
          </a:p>
          <a:p>
            <a:pPr lvl="1" indent="-348999">
              <a:lnSpc>
                <a:spcPct val="90000"/>
              </a:lnSpc>
              <a:spcBef>
                <a:spcPts val="1233"/>
              </a:spcBef>
            </a:pPr>
            <a:endParaRPr lang="en-US" sz="2100" dirty="0" smtClean="0"/>
          </a:p>
          <a:p>
            <a:pPr eaLnBrk="1" hangingPunct="1"/>
            <a:endParaRPr lang="en-US" dirty="0" smtClean="0"/>
          </a:p>
        </p:txBody>
      </p:sp>
      <p:sp>
        <p:nvSpPr>
          <p:cNvPr id="63492" name="Slide Number Placeholder 3"/>
          <p:cNvSpPr>
            <a:spLocks noGrp="1"/>
          </p:cNvSpPr>
          <p:nvPr>
            <p:ph type="sldNum" sz="quarter" idx="5"/>
          </p:nvPr>
        </p:nvSpPr>
        <p:spPr>
          <a:noFill/>
        </p:spPr>
        <p:txBody>
          <a:bodyPr/>
          <a:lstStyle/>
          <a:p>
            <a:fld id="{03B19239-0F9E-49DA-8070-43BD9502D47A}" type="slidenum">
              <a:rPr lang="en-US" smtClean="0"/>
              <a:pPr/>
              <a:t>19</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pPr marL="123944" indent="-123944">
              <a:buFont typeface="Arial" pitchFamily="34" charset="0"/>
              <a:buChar char="•"/>
            </a:pPr>
            <a:r>
              <a:rPr lang="en-US" dirty="0" smtClean="0"/>
              <a:t>The Safety Stock can incorporate the forecast value by checking Add Forecasted Values</a:t>
            </a:r>
          </a:p>
          <a:p>
            <a:pPr marL="123944" indent="-123944">
              <a:buFont typeface="Arial" pitchFamily="34" charset="0"/>
              <a:buChar char="•"/>
            </a:pPr>
            <a:r>
              <a:rPr lang="en-US" dirty="0" smtClean="0"/>
              <a:t>Lead Time is based on the periods in the Scenario.  For example if the Scenario is in weekly buckets the value of “2” represents two weeks.</a:t>
            </a:r>
          </a:p>
          <a:p>
            <a:pPr marL="123944" indent="-123944">
              <a:buFont typeface="Arial" pitchFamily="34" charset="0"/>
              <a:buChar char="•"/>
            </a:pPr>
            <a:r>
              <a:rPr lang="en-US" dirty="0" smtClean="0"/>
              <a:t>Level% represents the service level desired. For example, 90% of the time inventory will cover demand forecasted.</a:t>
            </a:r>
          </a:p>
        </p:txBody>
      </p:sp>
      <p:sp>
        <p:nvSpPr>
          <p:cNvPr id="64516" name="Slide Number Placeholder 3"/>
          <p:cNvSpPr>
            <a:spLocks noGrp="1"/>
          </p:cNvSpPr>
          <p:nvPr>
            <p:ph type="sldNum" sz="quarter" idx="5"/>
          </p:nvPr>
        </p:nvSpPr>
        <p:spPr>
          <a:noFill/>
        </p:spPr>
        <p:txBody>
          <a:bodyPr/>
          <a:lstStyle/>
          <a:p>
            <a:fld id="{E1FA83CB-BC6F-4DF6-ADA4-EAFCF4E3545D}" type="slidenum">
              <a:rPr lang="en-US" smtClean="0"/>
              <a:pPr/>
              <a:t>20</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marL="57150" indent="-57150">
              <a:buFont typeface="Arial" pitchFamily="34" charset="0"/>
              <a:buChar char="•"/>
            </a:pPr>
            <a:r>
              <a:rPr lang="en-US" dirty="0" smtClean="0"/>
              <a:t>Users can create Series Forecast Settings to configure alternate Statistical forecasts, differing from the Primary method based on:</a:t>
            </a:r>
          </a:p>
          <a:p>
            <a:pPr marL="228600" lvl="1" indent="-114300">
              <a:buFont typeface="Arial" pitchFamily="34" charset="0"/>
              <a:buChar char="•"/>
            </a:pPr>
            <a:r>
              <a:rPr lang="en-US" dirty="0" smtClean="0"/>
              <a:t>Time periods</a:t>
            </a:r>
          </a:p>
          <a:p>
            <a:pPr marL="228600" lvl="1" indent="-114300">
              <a:buFont typeface="Arial" pitchFamily="34" charset="0"/>
              <a:buChar char="•"/>
            </a:pPr>
            <a:r>
              <a:rPr lang="en-US" dirty="0" smtClean="0"/>
              <a:t>Historical opinion lines </a:t>
            </a:r>
          </a:p>
          <a:p>
            <a:pPr marL="228600" lvl="1" indent="-114300">
              <a:buFont typeface="Arial" pitchFamily="34" charset="0"/>
              <a:buChar char="•"/>
            </a:pPr>
            <a:r>
              <a:rPr lang="en-US" dirty="0" smtClean="0"/>
              <a:t>Forecast methods and/or settings</a:t>
            </a:r>
          </a:p>
          <a:p>
            <a:pPr eaLnBrk="1" hangingPunct="1"/>
            <a:endParaRPr lang="en-US" dirty="0" smtClean="0"/>
          </a:p>
        </p:txBody>
      </p:sp>
      <p:sp>
        <p:nvSpPr>
          <p:cNvPr id="41988" name="Slide Number Placeholder 3"/>
          <p:cNvSpPr>
            <a:spLocks noGrp="1"/>
          </p:cNvSpPr>
          <p:nvPr>
            <p:ph type="sldNum" sz="quarter" idx="5"/>
          </p:nvPr>
        </p:nvSpPr>
        <p:spPr>
          <a:noFill/>
        </p:spPr>
        <p:txBody>
          <a:bodyPr/>
          <a:lstStyle/>
          <a:p>
            <a:fld id="{7C1FFE9E-DC77-4D0F-9BB9-BF301CACC8D6}"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pPr eaLnBrk="1" hangingPunct="1"/>
            <a:endParaRPr lang="en-US" smtClean="0"/>
          </a:p>
        </p:txBody>
      </p:sp>
      <p:sp>
        <p:nvSpPr>
          <p:cNvPr id="65540" name="Slide Number Placeholder 3"/>
          <p:cNvSpPr>
            <a:spLocks noGrp="1"/>
          </p:cNvSpPr>
          <p:nvPr>
            <p:ph type="sldNum" sz="quarter" idx="5"/>
          </p:nvPr>
        </p:nvSpPr>
        <p:spPr>
          <a:noFill/>
        </p:spPr>
        <p:txBody>
          <a:bodyPr/>
          <a:lstStyle/>
          <a:p>
            <a:fld id="{8E3DF6FD-9E79-4E78-BF9E-A6D65333B14D}" type="slidenum">
              <a:rPr lang="en-US" smtClean="0"/>
              <a:pPr/>
              <a:t>21</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pPr eaLnBrk="1" hangingPunct="1"/>
            <a:endParaRPr lang="en-US" smtClean="0"/>
          </a:p>
        </p:txBody>
      </p:sp>
      <p:sp>
        <p:nvSpPr>
          <p:cNvPr id="67588" name="Slide Number Placeholder 3"/>
          <p:cNvSpPr>
            <a:spLocks noGrp="1"/>
          </p:cNvSpPr>
          <p:nvPr>
            <p:ph type="sldNum" sz="quarter" idx="5"/>
          </p:nvPr>
        </p:nvSpPr>
        <p:spPr>
          <a:noFill/>
        </p:spPr>
        <p:txBody>
          <a:bodyPr/>
          <a:lstStyle/>
          <a:p>
            <a:fld id="{FB0D4F3F-A510-401F-83E6-A05CCBF5DDED}" type="slidenum">
              <a:rPr lang="en-US" smtClean="0"/>
              <a:pPr/>
              <a:t>22</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endParaRPr lang="en-US" smtClean="0"/>
          </a:p>
        </p:txBody>
      </p:sp>
      <p:sp>
        <p:nvSpPr>
          <p:cNvPr id="68612" name="Slide Number Placeholder 3"/>
          <p:cNvSpPr>
            <a:spLocks noGrp="1"/>
          </p:cNvSpPr>
          <p:nvPr>
            <p:ph type="sldNum" sz="quarter" idx="5"/>
          </p:nvPr>
        </p:nvSpPr>
        <p:spPr>
          <a:noFill/>
        </p:spPr>
        <p:txBody>
          <a:bodyPr/>
          <a:lstStyle/>
          <a:p>
            <a:fld id="{E9F0564D-94A8-4B3B-9947-24EB10FAF657}" type="slidenum">
              <a:rPr lang="en-US" smtClean="0"/>
              <a:pPr/>
              <a:t>23</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eaLnBrk="1" hangingPunct="1"/>
            <a:endParaRPr lang="en-US" smtClean="0"/>
          </a:p>
        </p:txBody>
      </p:sp>
      <p:sp>
        <p:nvSpPr>
          <p:cNvPr id="69636" name="Slide Number Placeholder 3"/>
          <p:cNvSpPr>
            <a:spLocks noGrp="1"/>
          </p:cNvSpPr>
          <p:nvPr>
            <p:ph type="sldNum" sz="quarter" idx="5"/>
          </p:nvPr>
        </p:nvSpPr>
        <p:spPr>
          <a:noFill/>
        </p:spPr>
        <p:txBody>
          <a:bodyPr/>
          <a:lstStyle/>
          <a:p>
            <a:fld id="{FF7667F4-A595-4FBF-B61C-9CC70E0EB31F}" type="slidenum">
              <a:rPr lang="en-US" smtClean="0"/>
              <a:pPr/>
              <a:t>24</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normAutofit/>
          </a:bodyPr>
          <a:lstStyle/>
          <a:p>
            <a:pPr marL="115888" lvl="1" indent="-115888">
              <a:spcBef>
                <a:spcPts val="600"/>
              </a:spcBef>
              <a:buFont typeface="Arial" pitchFamily="34" charset="0"/>
              <a:buChar char="•"/>
              <a:defRPr/>
            </a:pPr>
            <a:r>
              <a:rPr lang="en-US" dirty="0" smtClean="0"/>
              <a:t>Select the </a:t>
            </a:r>
            <a:r>
              <a:rPr lang="en-US" b="1" dirty="0" smtClean="0"/>
              <a:t>Series Range</a:t>
            </a:r>
            <a:r>
              <a:rPr lang="en-US" dirty="0" smtClean="0"/>
              <a:t> as the </a:t>
            </a:r>
            <a:r>
              <a:rPr lang="en-US" b="1" dirty="0" smtClean="0"/>
              <a:t>Selected Series</a:t>
            </a:r>
            <a:r>
              <a:rPr lang="en-US" dirty="0" smtClean="0"/>
              <a:t>, the </a:t>
            </a:r>
            <a:r>
              <a:rPr lang="en-US" b="1" dirty="0" smtClean="0"/>
              <a:t>Whole Tree</a:t>
            </a:r>
            <a:r>
              <a:rPr lang="en-US" dirty="0" smtClean="0"/>
              <a:t> (active when on a hierarchy level) or for the selected </a:t>
            </a:r>
            <a:r>
              <a:rPr lang="en-US" b="1" dirty="0" smtClean="0"/>
              <a:t>Scenario</a:t>
            </a:r>
            <a:r>
              <a:rPr lang="en-US" dirty="0" smtClean="0"/>
              <a:t>.</a:t>
            </a:r>
            <a:endParaRPr lang="en-US" b="1" dirty="0" smtClean="0"/>
          </a:p>
          <a:p>
            <a:pPr marL="115888" lvl="1" indent="-115888">
              <a:spcBef>
                <a:spcPts val="600"/>
              </a:spcBef>
              <a:buFont typeface="Arial" pitchFamily="34" charset="0"/>
              <a:buChar char="•"/>
              <a:defRPr/>
            </a:pPr>
            <a:r>
              <a:rPr lang="en-US" dirty="0" smtClean="0"/>
              <a:t>Used the check boxes in the </a:t>
            </a:r>
            <a:r>
              <a:rPr lang="en-US" b="1" dirty="0" smtClean="0"/>
              <a:t>Selected</a:t>
            </a:r>
            <a:r>
              <a:rPr lang="en-US" dirty="0" smtClean="0"/>
              <a:t> column to indicate which Forecast Settings to run.</a:t>
            </a:r>
          </a:p>
        </p:txBody>
      </p:sp>
      <p:sp>
        <p:nvSpPr>
          <p:cNvPr id="70660" name="Slide Number Placeholder 3"/>
          <p:cNvSpPr>
            <a:spLocks noGrp="1"/>
          </p:cNvSpPr>
          <p:nvPr>
            <p:ph type="sldNum" sz="quarter" idx="5"/>
          </p:nvPr>
        </p:nvSpPr>
        <p:spPr>
          <a:noFill/>
        </p:spPr>
        <p:txBody>
          <a:bodyPr/>
          <a:lstStyle/>
          <a:p>
            <a:fld id="{8DCE2946-3B50-4BC1-8D16-6B7A47F2E777}" type="slidenum">
              <a:rPr lang="en-US" smtClean="0"/>
              <a:pPr/>
              <a:t>25</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dirty="0" smtClean="0"/>
          </a:p>
        </p:txBody>
      </p:sp>
      <p:sp>
        <p:nvSpPr>
          <p:cNvPr id="41988" name="Slide Number Placeholder 3"/>
          <p:cNvSpPr>
            <a:spLocks noGrp="1"/>
          </p:cNvSpPr>
          <p:nvPr>
            <p:ph type="sldNum" sz="quarter" idx="5"/>
          </p:nvPr>
        </p:nvSpPr>
        <p:spPr>
          <a:noFill/>
        </p:spPr>
        <p:txBody>
          <a:bodyPr/>
          <a:lstStyle/>
          <a:p>
            <a:fld id="{7C1FFE9E-DC77-4D0F-9BB9-BF301CACC8D6}" type="slidenum">
              <a:rPr lang="en-US" smtClean="0"/>
              <a:pPr/>
              <a:t>26</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pPr eaLnBrk="1" hangingPunct="1"/>
            <a:r>
              <a:rPr lang="en-US" dirty="0" smtClean="0"/>
              <a:t>Users may need to reforecast the Primary Statistical Forecast (FValue) when adjustments have been made to History that could result in a different statistical result. Adjustments</a:t>
            </a:r>
            <a:r>
              <a:rPr lang="en-US" baseline="0" dirty="0" smtClean="0"/>
              <a:t> could include:</a:t>
            </a:r>
          </a:p>
          <a:p>
            <a:pPr eaLnBrk="1" hangingPunct="1">
              <a:buFont typeface="Arial" pitchFamily="34" charset="0"/>
              <a:buChar char="•"/>
            </a:pPr>
            <a:r>
              <a:rPr lang="en-US" baseline="0" dirty="0" smtClean="0"/>
              <a:t>Removal of outliers such as:</a:t>
            </a:r>
          </a:p>
          <a:p>
            <a:pPr lvl="1" eaLnBrk="1" hangingPunct="1">
              <a:buFont typeface="Arial" pitchFamily="34" charset="0"/>
              <a:buChar char="•"/>
            </a:pPr>
            <a:r>
              <a:rPr lang="en-US" baseline="0" dirty="0" smtClean="0"/>
              <a:t>A major weather event such as a hurricane </a:t>
            </a:r>
          </a:p>
          <a:p>
            <a:pPr lvl="1" eaLnBrk="1" hangingPunct="1">
              <a:buFont typeface="Arial" pitchFamily="34" charset="0"/>
              <a:buChar char="•"/>
            </a:pPr>
            <a:r>
              <a:rPr lang="en-US" baseline="0" dirty="0" smtClean="0"/>
              <a:t>A distribution center or store opening generating a pipeline fill</a:t>
            </a:r>
          </a:p>
          <a:p>
            <a:pPr lvl="1" eaLnBrk="1" hangingPunct="1">
              <a:buFont typeface="Arial" pitchFamily="34" charset="0"/>
              <a:buChar char="•"/>
            </a:pPr>
            <a:r>
              <a:rPr lang="en-US" baseline="0" dirty="0" smtClean="0"/>
              <a:t>Correcting  or removing erroneous data</a:t>
            </a:r>
          </a:p>
          <a:p>
            <a:pPr eaLnBrk="1" hangingPunct="1">
              <a:buFont typeface="Arial" pitchFamily="34" charset="0"/>
              <a:buChar char="•"/>
            </a:pPr>
            <a:endParaRPr lang="en-US" dirty="0" smtClean="0"/>
          </a:p>
        </p:txBody>
      </p:sp>
      <p:sp>
        <p:nvSpPr>
          <p:cNvPr id="44036" name="Slide Number Placeholder 3"/>
          <p:cNvSpPr>
            <a:spLocks noGrp="1"/>
          </p:cNvSpPr>
          <p:nvPr>
            <p:ph type="sldNum" sz="quarter" idx="5"/>
          </p:nvPr>
        </p:nvSpPr>
        <p:spPr>
          <a:noFill/>
        </p:spPr>
        <p:txBody>
          <a:bodyPr/>
          <a:lstStyle/>
          <a:p>
            <a:fld id="{92D9DD08-DD50-453C-B99F-2EDE1503F7E6}"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pPr defTabSz="939363">
              <a:defRPr/>
            </a:pPr>
            <a:r>
              <a:rPr lang="en-US" b="1" dirty="0" smtClean="0"/>
              <a:t>Note</a:t>
            </a:r>
            <a:r>
              <a:rPr lang="en-US" dirty="0" smtClean="0"/>
              <a:t>:  multiple profiles can run at one time, covered later in the module</a:t>
            </a:r>
          </a:p>
          <a:p>
            <a:pPr eaLnBrk="1" hangingPunct="1"/>
            <a:endParaRPr lang="en-US" dirty="0" smtClean="0"/>
          </a:p>
        </p:txBody>
      </p:sp>
      <p:sp>
        <p:nvSpPr>
          <p:cNvPr id="45060" name="Slide Number Placeholder 3"/>
          <p:cNvSpPr>
            <a:spLocks noGrp="1"/>
          </p:cNvSpPr>
          <p:nvPr>
            <p:ph type="sldNum" sz="quarter" idx="5"/>
          </p:nvPr>
        </p:nvSpPr>
        <p:spPr>
          <a:noFill/>
        </p:spPr>
        <p:txBody>
          <a:bodyPr/>
          <a:lstStyle/>
          <a:p>
            <a:fld id="{054A2E4B-0538-4191-9096-5D969A3217D9}"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34841" indent="-234841">
              <a:spcBef>
                <a:spcPts val="616"/>
              </a:spcBef>
              <a:buFont typeface="Arial" pitchFamily="34" charset="0"/>
              <a:buChar char="•"/>
            </a:pPr>
            <a:r>
              <a:rPr lang="en-US" dirty="0" smtClean="0"/>
              <a:t>In the </a:t>
            </a:r>
            <a:r>
              <a:rPr lang="en-US" b="1" dirty="0" smtClean="0"/>
              <a:t>Series Range</a:t>
            </a:r>
            <a:r>
              <a:rPr lang="en-US" dirty="0" smtClean="0"/>
              <a:t>, choose </a:t>
            </a:r>
            <a:r>
              <a:rPr lang="en-US" b="1" dirty="0" smtClean="0"/>
              <a:t>Selected Series </a:t>
            </a:r>
            <a:r>
              <a:rPr lang="en-US" dirty="0" smtClean="0"/>
              <a:t>to reforecast the series currently highlighted.  Or select </a:t>
            </a:r>
            <a:r>
              <a:rPr lang="en-US" b="1" dirty="0" smtClean="0"/>
              <a:t>Scenario</a:t>
            </a:r>
            <a:r>
              <a:rPr lang="en-US" dirty="0" smtClean="0"/>
              <a:t> to reforecast all series in the scenario</a:t>
            </a:r>
          </a:p>
          <a:p>
            <a:pPr marL="234841" indent="-234841">
              <a:spcBef>
                <a:spcPts val="616"/>
              </a:spcBef>
              <a:buFont typeface="Arial" pitchFamily="34" charset="0"/>
              <a:buChar char="•"/>
            </a:pPr>
            <a:r>
              <a:rPr lang="en-US" dirty="0" smtClean="0"/>
              <a:t>Under </a:t>
            </a:r>
            <a:r>
              <a:rPr lang="en-US" b="1" dirty="0" smtClean="0"/>
              <a:t>Options</a:t>
            </a:r>
            <a:r>
              <a:rPr lang="en-US" dirty="0" smtClean="0"/>
              <a:t>, check </a:t>
            </a:r>
            <a:r>
              <a:rPr lang="en-US" b="1" dirty="0" smtClean="0"/>
              <a:t>Reload scenario after reforecast</a:t>
            </a:r>
            <a:r>
              <a:rPr lang="en-US" dirty="0" smtClean="0"/>
              <a:t> to display all updated data.  </a:t>
            </a:r>
          </a:p>
          <a:p>
            <a:pPr marL="234841" indent="-234841" defTabSz="939363">
              <a:spcBef>
                <a:spcPts val="616"/>
              </a:spcBef>
              <a:buFont typeface="Arial" pitchFamily="34" charset="0"/>
              <a:buChar char="•"/>
              <a:defRPr/>
            </a:pPr>
            <a:r>
              <a:rPr lang="en-US" dirty="0" smtClean="0"/>
              <a:t>Selecting </a:t>
            </a:r>
            <a:r>
              <a:rPr lang="en-US" b="1" dirty="0" smtClean="0"/>
              <a:t>Only recalculate statistics</a:t>
            </a:r>
            <a:r>
              <a:rPr lang="en-US" dirty="0" smtClean="0"/>
              <a:t> will not replace the statistically generated forecast, however will display the metrics in the </a:t>
            </a:r>
            <a:r>
              <a:rPr lang="en-US" b="1" dirty="0" smtClean="0"/>
              <a:t>Statistics View </a:t>
            </a:r>
            <a:r>
              <a:rPr lang="en-US" dirty="0" smtClean="0"/>
              <a:t>window or </a:t>
            </a:r>
            <a:r>
              <a:rPr lang="en-US" b="1" dirty="0" smtClean="0"/>
              <a:t>Series Information </a:t>
            </a:r>
            <a:r>
              <a:rPr lang="en-US" dirty="0" smtClean="0"/>
              <a:t>(for </a:t>
            </a:r>
            <a:r>
              <a:rPr lang="en-US" b="1" dirty="0" smtClean="0"/>
              <a:t>Primary Statistical Forecast (FVALUE) </a:t>
            </a:r>
            <a:r>
              <a:rPr lang="en-US" dirty="0" smtClean="0"/>
              <a:t> only) that would result from the reforecast. </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7304B325-8D45-4149-A027-B4799FD45759}"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eaLnBrk="1" hangingPunct="1"/>
            <a:endParaRPr lang="en-US" smtClean="0"/>
          </a:p>
        </p:txBody>
      </p:sp>
      <p:sp>
        <p:nvSpPr>
          <p:cNvPr id="47108" name="Slide Number Placeholder 3"/>
          <p:cNvSpPr>
            <a:spLocks noGrp="1"/>
          </p:cNvSpPr>
          <p:nvPr>
            <p:ph type="sldNum" sz="quarter" idx="5"/>
          </p:nvPr>
        </p:nvSpPr>
        <p:spPr>
          <a:noFill/>
        </p:spPr>
        <p:txBody>
          <a:bodyPr/>
          <a:lstStyle/>
          <a:p>
            <a:fld id="{10AC2B55-EFB2-4E14-924E-E16371515E7B}"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348999">
              <a:defRPr/>
            </a:pPr>
            <a:r>
              <a:rPr lang="en-US" b="1" dirty="0" smtClean="0"/>
              <a:t>Note: </a:t>
            </a:r>
            <a:r>
              <a:rPr lang="en-US" dirty="0" smtClean="0"/>
              <a:t>Changes can be undone or rolled back to their original status as long as the user has not saved, clicked away from the current series or changed to another View. </a:t>
            </a:r>
          </a:p>
        </p:txBody>
      </p:sp>
      <p:sp>
        <p:nvSpPr>
          <p:cNvPr id="4" name="Slide Number Placeholder 3"/>
          <p:cNvSpPr>
            <a:spLocks noGrp="1"/>
          </p:cNvSpPr>
          <p:nvPr>
            <p:ph type="sldNum" sz="quarter" idx="10"/>
          </p:nvPr>
        </p:nvSpPr>
        <p:spPr/>
        <p:txBody>
          <a:bodyPr/>
          <a:lstStyle/>
          <a:p>
            <a:fld id="{7304B325-8D45-4149-A027-B4799FD45759}"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spcBef>
                <a:spcPts val="600"/>
              </a:spcBef>
              <a:buFontTx/>
              <a:buChar char="•"/>
            </a:pPr>
            <a:r>
              <a:rPr lang="en-US" dirty="0" smtClean="0"/>
              <a:t>The Primary statistical forecast for each scenario is configured using </a:t>
            </a:r>
            <a:r>
              <a:rPr lang="en-US" b="1" dirty="0" smtClean="0"/>
              <a:t>DME Admin Tool. </a:t>
            </a:r>
            <a:r>
              <a:rPr lang="en-US" dirty="0" smtClean="0"/>
              <a:t>This default method applies to all series.</a:t>
            </a:r>
          </a:p>
          <a:p>
            <a:pPr>
              <a:spcBef>
                <a:spcPts val="600"/>
              </a:spcBef>
              <a:buFontTx/>
              <a:buChar char="•"/>
            </a:pPr>
            <a:r>
              <a:rPr lang="en-US" dirty="0" smtClean="0"/>
              <a:t>While </a:t>
            </a:r>
            <a:r>
              <a:rPr lang="en-US" b="1" dirty="0" err="1" smtClean="0"/>
              <a:t>Procast</a:t>
            </a:r>
            <a:r>
              <a:rPr lang="en-US" dirty="0" smtClean="0"/>
              <a:t> is a popular choice as the default method since it has a best-fit algorithm, some series may require individual fine tuning.</a:t>
            </a:r>
          </a:p>
          <a:p>
            <a:pPr>
              <a:spcBef>
                <a:spcPts val="600"/>
              </a:spcBef>
              <a:buFontTx/>
              <a:buChar char="•"/>
            </a:pPr>
            <a:r>
              <a:rPr lang="en-US" dirty="0" smtClean="0"/>
              <a:t>In the </a:t>
            </a:r>
            <a:r>
              <a:rPr lang="en-US" b="1" dirty="0" smtClean="0"/>
              <a:t>DME Viewer</a:t>
            </a:r>
            <a:r>
              <a:rPr lang="en-US" dirty="0" smtClean="0"/>
              <a:t>, the user can add opinion lines to forecast with different methods, time periods or history source opinion lines and compare the results.</a:t>
            </a:r>
          </a:p>
          <a:p>
            <a:pPr>
              <a:spcBef>
                <a:spcPts val="600"/>
              </a:spcBef>
              <a:buFontTx/>
              <a:buChar char="•"/>
            </a:pPr>
            <a:r>
              <a:rPr lang="en-US" dirty="0" smtClean="0"/>
              <a:t>In addition to </a:t>
            </a:r>
            <a:r>
              <a:rPr lang="en-US" b="1" dirty="0" err="1" smtClean="0"/>
              <a:t>Procast</a:t>
            </a:r>
            <a:r>
              <a:rPr lang="en-US" dirty="0" smtClean="0"/>
              <a:t>, there are 26 forecast methods the user can choose from for a Series Forecast.</a:t>
            </a:r>
          </a:p>
          <a:p>
            <a:pPr>
              <a:spcBef>
                <a:spcPts val="600"/>
              </a:spcBef>
              <a:buFontTx/>
              <a:buChar char="•"/>
            </a:pPr>
            <a:r>
              <a:rPr lang="en-US" dirty="0" smtClean="0"/>
              <a:t>Some of the more common methods for a Series forecast would be </a:t>
            </a:r>
            <a:r>
              <a:rPr lang="en-US" b="1" dirty="0" smtClean="0"/>
              <a:t>Lifecycle</a:t>
            </a:r>
            <a:r>
              <a:rPr lang="en-US" dirty="0" smtClean="0"/>
              <a:t>, </a:t>
            </a:r>
            <a:r>
              <a:rPr lang="en-US" b="1" dirty="0" smtClean="0"/>
              <a:t>Moving Average </a:t>
            </a:r>
            <a:r>
              <a:rPr lang="en-US" dirty="0" smtClean="0"/>
              <a:t>or a sporadic method such as </a:t>
            </a:r>
            <a:r>
              <a:rPr lang="en-US" b="1" dirty="0" err="1" smtClean="0"/>
              <a:t>Croston’s</a:t>
            </a:r>
            <a:r>
              <a:rPr lang="en-US" dirty="0" smtClean="0"/>
              <a:t>.</a:t>
            </a:r>
          </a:p>
          <a:p>
            <a:endParaRPr lang="en-US" dirty="0"/>
          </a:p>
        </p:txBody>
      </p:sp>
      <p:sp>
        <p:nvSpPr>
          <p:cNvPr id="4" name="Slide Number Placeholder 3"/>
          <p:cNvSpPr>
            <a:spLocks noGrp="1"/>
          </p:cNvSpPr>
          <p:nvPr>
            <p:ph type="sldNum" sz="quarter" idx="10"/>
          </p:nvPr>
        </p:nvSpPr>
        <p:spPr/>
        <p:txBody>
          <a:bodyPr/>
          <a:lstStyle/>
          <a:p>
            <a:fld id="{7304B325-8D45-4149-A027-B4799FD45759}"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marL="57150" indent="-57150">
              <a:spcBef>
                <a:spcPts val="600"/>
              </a:spcBef>
              <a:buFont typeface="Arial" pitchFamily="34" charset="0"/>
              <a:buChar char="•"/>
            </a:pPr>
            <a:r>
              <a:rPr lang="en-US" b="1" dirty="0" smtClean="0"/>
              <a:t>Forecast Setting</a:t>
            </a:r>
            <a:r>
              <a:rPr lang="en-US" dirty="0" smtClean="0"/>
              <a:t>:  a term used for a new forecast configuration</a:t>
            </a:r>
          </a:p>
          <a:p>
            <a:pPr marL="57150" indent="-57150">
              <a:spcBef>
                <a:spcPts val="600"/>
              </a:spcBef>
              <a:buFont typeface="Arial" pitchFamily="34" charset="0"/>
              <a:buChar char="•"/>
            </a:pPr>
            <a:r>
              <a:rPr lang="en-US" dirty="0" smtClean="0"/>
              <a:t>The basic elements of a Forecast setting are a </a:t>
            </a:r>
            <a:r>
              <a:rPr lang="en-US" b="1" dirty="0" smtClean="0"/>
              <a:t>Source</a:t>
            </a:r>
            <a:r>
              <a:rPr lang="en-US" dirty="0" smtClean="0"/>
              <a:t> opinion line, a </a:t>
            </a:r>
            <a:r>
              <a:rPr lang="en-US" b="1" dirty="0" smtClean="0"/>
              <a:t>Target</a:t>
            </a:r>
            <a:r>
              <a:rPr lang="en-US" dirty="0" smtClean="0"/>
              <a:t> opinion line, and a </a:t>
            </a:r>
            <a:r>
              <a:rPr lang="en-US" b="1" dirty="0" smtClean="0"/>
              <a:t>Forecast Method</a:t>
            </a:r>
            <a:r>
              <a:rPr lang="en-US" dirty="0" smtClean="0"/>
              <a:t>  </a:t>
            </a:r>
          </a:p>
          <a:p>
            <a:pPr marL="57150" indent="-57150">
              <a:spcBef>
                <a:spcPts val="600"/>
              </a:spcBef>
              <a:buFont typeface="Arial" pitchFamily="34" charset="0"/>
              <a:buChar char="•"/>
            </a:pPr>
            <a:r>
              <a:rPr lang="en-US" dirty="0" smtClean="0"/>
              <a:t>The </a:t>
            </a:r>
            <a:r>
              <a:rPr lang="en-US" b="1" dirty="0" smtClean="0"/>
              <a:t>Source</a:t>
            </a:r>
            <a:r>
              <a:rPr lang="en-US" dirty="0" smtClean="0"/>
              <a:t> opinion line is the historical line of </a:t>
            </a:r>
            <a:r>
              <a:rPr lang="en-US" b="1" dirty="0" smtClean="0"/>
              <a:t>observational data </a:t>
            </a:r>
            <a:r>
              <a:rPr lang="en-US" dirty="0" smtClean="0"/>
              <a:t>that will be used to generate the </a:t>
            </a:r>
            <a:r>
              <a:rPr lang="en-US" b="1" dirty="0" smtClean="0"/>
              <a:t>statistical forecast</a:t>
            </a:r>
          </a:p>
          <a:p>
            <a:pPr marL="57150" indent="-57150">
              <a:spcBef>
                <a:spcPts val="600"/>
              </a:spcBef>
              <a:buFont typeface="Arial" pitchFamily="34" charset="0"/>
              <a:buChar char="•"/>
            </a:pPr>
            <a:r>
              <a:rPr lang="en-US" dirty="0" smtClean="0"/>
              <a:t>The </a:t>
            </a:r>
            <a:r>
              <a:rPr lang="en-US" b="1" dirty="0" smtClean="0"/>
              <a:t>Target</a:t>
            </a:r>
            <a:r>
              <a:rPr lang="en-US" dirty="0" smtClean="0"/>
              <a:t> opinion line is the opinion line that will store the statistical forecast</a:t>
            </a:r>
          </a:p>
          <a:p>
            <a:pPr marL="57150" indent="-57150">
              <a:spcBef>
                <a:spcPts val="600"/>
              </a:spcBef>
              <a:buFont typeface="Arial" pitchFamily="34" charset="0"/>
              <a:buChar char="•"/>
            </a:pPr>
            <a:r>
              <a:rPr lang="en-US" dirty="0" smtClean="0"/>
              <a:t>The </a:t>
            </a:r>
            <a:r>
              <a:rPr lang="en-US" b="1" dirty="0" smtClean="0"/>
              <a:t>Forecast Method </a:t>
            </a:r>
            <a:r>
              <a:rPr lang="en-US" dirty="0" smtClean="0"/>
              <a:t>is the designated statistical method that will be used to generate the forecast</a:t>
            </a:r>
          </a:p>
          <a:p>
            <a:pPr marL="57150" indent="-57150">
              <a:spcBef>
                <a:spcPts val="600"/>
              </a:spcBef>
              <a:buFont typeface="Arial" pitchFamily="34" charset="0"/>
              <a:buChar char="•"/>
            </a:pPr>
            <a:r>
              <a:rPr lang="en-US" dirty="0" smtClean="0"/>
              <a:t>The </a:t>
            </a:r>
            <a:r>
              <a:rPr lang="en-US" b="1" dirty="0" smtClean="0"/>
              <a:t>Primary Forecast Setting </a:t>
            </a:r>
            <a:r>
              <a:rPr lang="en-US" dirty="0" smtClean="0"/>
              <a:t>will be the one selected in the </a:t>
            </a:r>
            <a:r>
              <a:rPr lang="en-US" b="1" dirty="0" smtClean="0"/>
              <a:t>Admin Tool </a:t>
            </a:r>
            <a:r>
              <a:rPr lang="en-US" dirty="0" smtClean="0"/>
              <a:t>when a scenario is created, used as the default setting for all series</a:t>
            </a:r>
          </a:p>
          <a:p>
            <a:pPr eaLnBrk="1" hangingPunct="1"/>
            <a:endParaRPr lang="en-US" dirty="0" smtClean="0"/>
          </a:p>
        </p:txBody>
      </p:sp>
      <p:sp>
        <p:nvSpPr>
          <p:cNvPr id="51204" name="Slide Number Placeholder 3"/>
          <p:cNvSpPr>
            <a:spLocks noGrp="1"/>
          </p:cNvSpPr>
          <p:nvPr>
            <p:ph type="sldNum" sz="quarter" idx="5"/>
          </p:nvPr>
        </p:nvSpPr>
        <p:spPr>
          <a:noFill/>
        </p:spPr>
        <p:txBody>
          <a:bodyPr/>
          <a:lstStyle/>
          <a:p>
            <a:fld id="{34887ECE-6FA1-4EF8-A8F6-B78346641506}"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DM-Reforecasting-</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DM-Reforecasting-</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DM-Reforecasting-</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DM-Reforecasting-</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DM-Reforecasting-</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DM-Reforecasting-</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DM-Reforecasting-</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010400" y="6638544"/>
            <a:ext cx="2133600" cy="219456"/>
          </a:xfrm>
          <a:prstGeom prst="rect">
            <a:avLst/>
          </a:prstGeom>
        </p:spPr>
        <p:txBody>
          <a:bodyPr vert="horz" lIns="91440" tIns="45720" rIns="91440" bIns="45720" rtlCol="0" anchor="b"/>
          <a:lstStyle>
            <a:lvl1pPr algn="r">
              <a:defRPr sz="800">
                <a:solidFill>
                  <a:schemeClr val="tx1"/>
                </a:solidFill>
              </a:defRPr>
            </a:lvl1pPr>
          </a:lstStyle>
          <a:p>
            <a:r>
              <a:rPr lang="en-US" smtClean="0"/>
              <a:t>DM-Reforecasting-</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40.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43.xml"/><Relationship Id="rId7" Type="http://schemas.openxmlformats.org/officeDocument/2006/relationships/slideLayout" Target="../slideLayouts/slideLayout2.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9" Type="http://schemas.openxmlformats.org/officeDocument/2006/relationships/image" Target="../media/image7.png"/></Relationships>
</file>

<file path=ppt/slides/_rels/slide12.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tags" Target="../tags/tag59.xml"/><Relationship Id="rId18" Type="http://schemas.openxmlformats.org/officeDocument/2006/relationships/tags" Target="../tags/tag64.xml"/><Relationship Id="rId3" Type="http://schemas.openxmlformats.org/officeDocument/2006/relationships/tags" Target="../tags/tag49.xml"/><Relationship Id="rId21" Type="http://schemas.openxmlformats.org/officeDocument/2006/relationships/slideLayout" Target="../slideLayouts/slideLayout2.xml"/><Relationship Id="rId7" Type="http://schemas.openxmlformats.org/officeDocument/2006/relationships/tags" Target="../tags/tag53.xml"/><Relationship Id="rId12" Type="http://schemas.openxmlformats.org/officeDocument/2006/relationships/tags" Target="../tags/tag58.xml"/><Relationship Id="rId17" Type="http://schemas.openxmlformats.org/officeDocument/2006/relationships/tags" Target="../tags/tag63.xml"/><Relationship Id="rId2" Type="http://schemas.openxmlformats.org/officeDocument/2006/relationships/tags" Target="../tags/tag48.xml"/><Relationship Id="rId16" Type="http://schemas.openxmlformats.org/officeDocument/2006/relationships/tags" Target="../tags/tag62.xml"/><Relationship Id="rId20" Type="http://schemas.openxmlformats.org/officeDocument/2006/relationships/tags" Target="../tags/tag66.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tags" Target="../tags/tag57.xml"/><Relationship Id="rId5" Type="http://schemas.openxmlformats.org/officeDocument/2006/relationships/tags" Target="../tags/tag51.xml"/><Relationship Id="rId15" Type="http://schemas.openxmlformats.org/officeDocument/2006/relationships/tags" Target="../tags/tag61.xml"/><Relationship Id="rId23" Type="http://schemas.openxmlformats.org/officeDocument/2006/relationships/image" Target="../media/image7.png"/><Relationship Id="rId10" Type="http://schemas.openxmlformats.org/officeDocument/2006/relationships/tags" Target="../tags/tag56.xml"/><Relationship Id="rId19" Type="http://schemas.openxmlformats.org/officeDocument/2006/relationships/tags" Target="../tags/tag65.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tags" Target="../tags/tag60.xml"/><Relationship Id="rId2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tags" Target="../tags/tag69.xml"/><Relationship Id="rId7" Type="http://schemas.openxmlformats.org/officeDocument/2006/relationships/image" Target="../media/image9.png"/><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tags" Target="../tags/tag70.xml"/></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73.xml"/><Relationship Id="rId7" Type="http://schemas.openxmlformats.org/officeDocument/2006/relationships/notesSlide" Target="../notesSlides/notesSlide13.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slideLayout" Target="../slideLayouts/slideLayout2.xml"/><Relationship Id="rId5" Type="http://schemas.openxmlformats.org/officeDocument/2006/relationships/tags" Target="../tags/tag75.xml"/><Relationship Id="rId4" Type="http://schemas.openxmlformats.org/officeDocument/2006/relationships/tags" Target="../tags/tag74.xml"/></Relationships>
</file>

<file path=ppt/slides/_rels/slide15.xml.rels><?xml version="1.0" encoding="UTF-8" standalone="yes"?>
<Relationships xmlns="http://schemas.openxmlformats.org/package/2006/relationships"><Relationship Id="rId8" Type="http://schemas.openxmlformats.org/officeDocument/2006/relationships/tags" Target="../tags/tag83.xml"/><Relationship Id="rId13" Type="http://schemas.openxmlformats.org/officeDocument/2006/relationships/image" Target="../media/image12.png"/><Relationship Id="rId3" Type="http://schemas.openxmlformats.org/officeDocument/2006/relationships/tags" Target="../tags/tag78.xml"/><Relationship Id="rId7" Type="http://schemas.openxmlformats.org/officeDocument/2006/relationships/tags" Target="../tags/tag82.xml"/><Relationship Id="rId12" Type="http://schemas.openxmlformats.org/officeDocument/2006/relationships/image" Target="../media/image10.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tags" Target="../tags/tag81.xml"/><Relationship Id="rId11" Type="http://schemas.openxmlformats.org/officeDocument/2006/relationships/image" Target="../media/image11.png"/><Relationship Id="rId5" Type="http://schemas.openxmlformats.org/officeDocument/2006/relationships/tags" Target="../tags/tag80.xml"/><Relationship Id="rId10" Type="http://schemas.openxmlformats.org/officeDocument/2006/relationships/notesSlide" Target="../notesSlides/notesSlide14.xml"/><Relationship Id="rId4" Type="http://schemas.openxmlformats.org/officeDocument/2006/relationships/tags" Target="../tags/tag79.xml"/><Relationship Id="rId9" Type="http://schemas.openxmlformats.org/officeDocument/2006/relationships/slideLayout" Target="../slideLayouts/slideLayout2.xml"/><Relationship Id="rId14" Type="http://schemas.openxmlformats.org/officeDocument/2006/relationships/image" Target="../media/image13.png"/></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86.xml"/><Relationship Id="rId7" Type="http://schemas.openxmlformats.org/officeDocument/2006/relationships/tags" Target="../tags/tag90.xml"/><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image" Target="../media/image15.png"/><Relationship Id="rId5" Type="http://schemas.openxmlformats.org/officeDocument/2006/relationships/tags" Target="../tags/tag88.xml"/><Relationship Id="rId10" Type="http://schemas.openxmlformats.org/officeDocument/2006/relationships/image" Target="../media/image14.png"/><Relationship Id="rId4" Type="http://schemas.openxmlformats.org/officeDocument/2006/relationships/tags" Target="../tags/tag87.xml"/><Relationship Id="rId9" Type="http://schemas.openxmlformats.org/officeDocument/2006/relationships/notesSlide" Target="../notesSlides/notesSlide15.xml"/></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93.xml"/><Relationship Id="rId7" Type="http://schemas.openxmlformats.org/officeDocument/2006/relationships/slideLayout" Target="../slideLayouts/slideLayout2.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image" Target="../media/image16.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99.xml"/><Relationship Id="rId7" Type="http://schemas.openxmlformats.org/officeDocument/2006/relationships/slideLayout" Target="../slideLayouts/slideLayout2.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9" Type="http://schemas.openxmlformats.org/officeDocument/2006/relationships/image" Target="../media/image17.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8.xml"/><Relationship Id="rId3" Type="http://schemas.openxmlformats.org/officeDocument/2006/relationships/tags" Target="../tags/tag105.xml"/><Relationship Id="rId7" Type="http://schemas.openxmlformats.org/officeDocument/2006/relationships/slideLayout" Target="../slideLayouts/slideLayout2.xml"/><Relationship Id="rId2" Type="http://schemas.openxmlformats.org/officeDocument/2006/relationships/tags" Target="../tags/tag104.xml"/><Relationship Id="rId1" Type="http://schemas.openxmlformats.org/officeDocument/2006/relationships/tags" Target="../tags/tag103.xml"/><Relationship Id="rId6" Type="http://schemas.openxmlformats.org/officeDocument/2006/relationships/tags" Target="../tags/tag108.xml"/><Relationship Id="rId5" Type="http://schemas.openxmlformats.org/officeDocument/2006/relationships/tags" Target="../tags/tag107.xml"/><Relationship Id="rId4" Type="http://schemas.openxmlformats.org/officeDocument/2006/relationships/tags" Target="../tags/tag106.xml"/><Relationship Id="rId9"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tags" Target="../tags/tag111.xml"/><Relationship Id="rId7" Type="http://schemas.openxmlformats.org/officeDocument/2006/relationships/notesSlide" Target="../notesSlides/notesSlide19.xml"/><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slideLayout" Target="../slideLayouts/slideLayout2.xml"/><Relationship Id="rId5" Type="http://schemas.openxmlformats.org/officeDocument/2006/relationships/tags" Target="../tags/tag113.xml"/><Relationship Id="rId4" Type="http://schemas.openxmlformats.org/officeDocument/2006/relationships/tags" Target="../tags/tag112.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0.xml"/><Relationship Id="rId3" Type="http://schemas.openxmlformats.org/officeDocument/2006/relationships/tags" Target="../tags/tag116.xml"/><Relationship Id="rId7" Type="http://schemas.openxmlformats.org/officeDocument/2006/relationships/slideLayout" Target="../slideLayouts/slideLayout2.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10" Type="http://schemas.openxmlformats.org/officeDocument/2006/relationships/image" Target="../media/image21.png"/><Relationship Id="rId4" Type="http://schemas.openxmlformats.org/officeDocument/2006/relationships/tags" Target="../tags/tag117.xml"/><Relationship Id="rId9"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122.xml"/><Relationship Id="rId7" Type="http://schemas.openxmlformats.org/officeDocument/2006/relationships/slideLayout" Target="../slideLayouts/slideLayout2.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9" Type="http://schemas.openxmlformats.org/officeDocument/2006/relationships/image" Target="../media/image22.png"/></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28.xml"/><Relationship Id="rId7" Type="http://schemas.openxmlformats.org/officeDocument/2006/relationships/tags" Target="../tags/tag132.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10" Type="http://schemas.openxmlformats.org/officeDocument/2006/relationships/image" Target="../media/image23.png"/><Relationship Id="rId4" Type="http://schemas.openxmlformats.org/officeDocument/2006/relationships/tags" Target="../tags/tag129.xml"/><Relationship Id="rId9" Type="http://schemas.openxmlformats.org/officeDocument/2006/relationships/notesSlide" Target="../notesSlides/notesSlide22.xml"/></Relationships>
</file>

<file path=ppt/slides/_rels/slide24.xml.rels><?xml version="1.0" encoding="UTF-8" standalone="yes"?>
<Relationships xmlns="http://schemas.openxmlformats.org/package/2006/relationships"><Relationship Id="rId8" Type="http://schemas.openxmlformats.org/officeDocument/2006/relationships/tags" Target="../tags/tag140.xml"/><Relationship Id="rId3" Type="http://schemas.openxmlformats.org/officeDocument/2006/relationships/tags" Target="../tags/tag135.xml"/><Relationship Id="rId7" Type="http://schemas.openxmlformats.org/officeDocument/2006/relationships/tags" Target="../tags/tag139.xml"/><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image" Target="../media/image24.png"/><Relationship Id="rId5" Type="http://schemas.openxmlformats.org/officeDocument/2006/relationships/tags" Target="../tags/tag137.xml"/><Relationship Id="rId10" Type="http://schemas.openxmlformats.org/officeDocument/2006/relationships/notesSlide" Target="../notesSlides/notesSlide23.xml"/><Relationship Id="rId4" Type="http://schemas.openxmlformats.org/officeDocument/2006/relationships/tags" Target="../tags/tag136.xml"/><Relationship Id="rId9"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tags" Target="../tags/tag148.xml"/><Relationship Id="rId3" Type="http://schemas.openxmlformats.org/officeDocument/2006/relationships/tags" Target="../tags/tag143.xml"/><Relationship Id="rId7" Type="http://schemas.openxmlformats.org/officeDocument/2006/relationships/tags" Target="../tags/tag147.xml"/><Relationship Id="rId12" Type="http://schemas.openxmlformats.org/officeDocument/2006/relationships/image" Target="../media/image25.png"/><Relationship Id="rId2" Type="http://schemas.openxmlformats.org/officeDocument/2006/relationships/tags" Target="../tags/tag142.xml"/><Relationship Id="rId1" Type="http://schemas.openxmlformats.org/officeDocument/2006/relationships/tags" Target="../tags/tag141.xml"/><Relationship Id="rId6" Type="http://schemas.openxmlformats.org/officeDocument/2006/relationships/tags" Target="../tags/tag146.xml"/><Relationship Id="rId11" Type="http://schemas.openxmlformats.org/officeDocument/2006/relationships/notesSlide" Target="../notesSlides/notesSlide24.xml"/><Relationship Id="rId5" Type="http://schemas.openxmlformats.org/officeDocument/2006/relationships/tags" Target="../tags/tag145.xml"/><Relationship Id="rId10" Type="http://schemas.openxmlformats.org/officeDocument/2006/relationships/slideLayout" Target="../slideLayouts/slideLayout2.xml"/><Relationship Id="rId4" Type="http://schemas.openxmlformats.org/officeDocument/2006/relationships/tags" Target="../tags/tag144.xml"/><Relationship Id="rId9" Type="http://schemas.openxmlformats.org/officeDocument/2006/relationships/tags" Target="../tags/tag149.xml"/></Relationships>
</file>

<file path=ppt/slides/_rels/slide26.xml.rels><?xml version="1.0" encoding="UTF-8" standalone="yes"?>
<Relationships xmlns="http://schemas.openxmlformats.org/package/2006/relationships"><Relationship Id="rId3" Type="http://schemas.openxmlformats.org/officeDocument/2006/relationships/tags" Target="../tags/tag152.xml"/><Relationship Id="rId2" Type="http://schemas.openxmlformats.org/officeDocument/2006/relationships/tags" Target="../tags/tag151.xml"/><Relationship Id="rId1" Type="http://schemas.openxmlformats.org/officeDocument/2006/relationships/tags" Target="../tags/tag150.xml"/><Relationship Id="rId5" Type="http://schemas.openxmlformats.org/officeDocument/2006/relationships/notesSlide" Target="../notesSlides/notesSlide25.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0.xml"/><Relationship Id="rId7" Type="http://schemas.openxmlformats.org/officeDocument/2006/relationships/notesSlide" Target="../notesSlides/notesSlide3.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Layout" Target="../slideLayouts/slideLayout2.xml"/><Relationship Id="rId5" Type="http://schemas.openxmlformats.org/officeDocument/2006/relationships/tags" Target="../tags/tag12.xml"/><Relationship Id="rId4" Type="http://schemas.openxmlformats.org/officeDocument/2006/relationships/tags" Target="../tags/tag11.xml"/></Relationships>
</file>

<file path=ppt/slides/_rels/slide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5.xml"/><Relationship Id="rId7" Type="http://schemas.openxmlformats.org/officeDocument/2006/relationships/notesSlide" Target="../notesSlides/notesSlide4.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Layout" Target="../slideLayouts/slideLayout2.xml"/><Relationship Id="rId5" Type="http://schemas.openxmlformats.org/officeDocument/2006/relationships/tags" Target="../tags/tag17.xml"/><Relationship Id="rId4" Type="http://schemas.openxmlformats.org/officeDocument/2006/relationships/tags" Target="../tags/tag16.xml"/></Relationships>
</file>

<file path=ppt/slides/_rels/slide5.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image" Target="../media/image5.png"/><Relationship Id="rId5" Type="http://schemas.openxmlformats.org/officeDocument/2006/relationships/notesSlide" Target="../notesSlides/notesSlide5.xml"/><Relationship Id="rId4"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23.xml"/><Relationship Id="rId7" Type="http://schemas.openxmlformats.org/officeDocument/2006/relationships/notesSlide" Target="../notesSlides/notesSlide6.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slideLayout" Target="../slideLayouts/slideLayout2.xml"/><Relationship Id="rId5" Type="http://schemas.openxmlformats.org/officeDocument/2006/relationships/tags" Target="../tags/tag25.xml"/><Relationship Id="rId4" Type="http://schemas.openxmlformats.org/officeDocument/2006/relationships/tags" Target="../tags/tag24.xml"/></Relationships>
</file>

<file path=ppt/slides/_rels/slide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8.xml"/><Relationship Id="rId7" Type="http://schemas.openxmlformats.org/officeDocument/2006/relationships/notesSlide" Target="../notesSlides/notesSlide7.xml"/><Relationship Id="rId2" Type="http://schemas.openxmlformats.org/officeDocument/2006/relationships/tags" Target="../tags/tag27.xml"/><Relationship Id="rId1" Type="http://schemas.openxmlformats.org/officeDocument/2006/relationships/tags" Target="../tags/tag26.xml"/><Relationship Id="rId6" Type="http://schemas.openxmlformats.org/officeDocument/2006/relationships/slideLayout" Target="../slideLayouts/slideLayout2.xml"/><Relationship Id="rId5" Type="http://schemas.openxmlformats.org/officeDocument/2006/relationships/tags" Target="../tags/tag30.xml"/><Relationship Id="rId4" Type="http://schemas.openxmlformats.org/officeDocument/2006/relationships/tags" Target="../tags/tag29.xml"/></Relationships>
</file>

<file path=ppt/slides/_rels/slide8.xml.rels><?xml version="1.0" encoding="UTF-8" standalone="yes"?>
<Relationships xmlns="http://schemas.openxmlformats.org/package/2006/relationships"><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 Id="rId5" Type="http://schemas.openxmlformats.org/officeDocument/2006/relationships/notesSlide" Target="../notesSlides/notesSlide8.xml"/><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36.xml"/><Relationship Id="rId2" Type="http://schemas.openxmlformats.org/officeDocument/2006/relationships/tags" Target="../tags/tag35.xml"/><Relationship Id="rId1" Type="http://schemas.openxmlformats.org/officeDocument/2006/relationships/tags" Target="../tags/tag34.xml"/><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lstStyle/>
          <a:p>
            <a:r>
              <a:rPr lang="en-US" dirty="0" smtClean="0"/>
              <a:t>Reforecasting in the Viewer</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a:p>
            <a:pPr eaLnBrk="1" hangingPunct="1"/>
            <a:endParaRPr lang="en-US" dirty="0" smtClean="0"/>
          </a:p>
        </p:txBody>
      </p:sp>
      <p:sp>
        <p:nvSpPr>
          <p:cNvPr id="5" name="Text Placeholder 4"/>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normAutofit/>
          </a:bodyPr>
          <a:lstStyle/>
          <a:p>
            <a:pPr eaLnBrk="0" hangingPunct="0">
              <a:spcBef>
                <a:spcPts val="0"/>
              </a:spcBef>
              <a:buFontTx/>
              <a:buChar char="•"/>
              <a:defRPr/>
            </a:pPr>
            <a:r>
              <a:rPr lang="en-US" kern="0" dirty="0" smtClean="0"/>
              <a:t>Forecast Settings and hierarchies</a:t>
            </a:r>
          </a:p>
          <a:p>
            <a:pPr eaLnBrk="0" hangingPunct="0">
              <a:spcBef>
                <a:spcPts val="0"/>
              </a:spcBef>
              <a:buFontTx/>
              <a:buChar char="•"/>
              <a:defRPr/>
            </a:pPr>
            <a:r>
              <a:rPr lang="en-US" kern="0" dirty="0" smtClean="0"/>
              <a:t>Additional forecast configurations can be added</a:t>
            </a:r>
          </a:p>
          <a:p>
            <a:pPr eaLnBrk="0" hangingPunct="0">
              <a:spcBef>
                <a:spcPts val="0"/>
              </a:spcBef>
              <a:buFontTx/>
              <a:buChar char="•"/>
              <a:defRPr/>
            </a:pPr>
            <a:r>
              <a:rPr lang="en-US" kern="0" dirty="0" smtClean="0"/>
              <a:t>An individual series can have multiple forecasts </a:t>
            </a:r>
          </a:p>
          <a:p>
            <a:pPr lvl="1" eaLnBrk="0" hangingPunct="0">
              <a:spcBef>
                <a:spcPts val="0"/>
              </a:spcBef>
              <a:buFontTx/>
              <a:buChar char="•"/>
              <a:defRPr/>
            </a:pPr>
            <a:r>
              <a:rPr lang="en-US" kern="0" dirty="0" smtClean="0"/>
              <a:t>generated using different </a:t>
            </a:r>
            <a:r>
              <a:rPr lang="en-US" b="1" kern="0" dirty="0" smtClean="0"/>
              <a:t>Source</a:t>
            </a:r>
            <a:r>
              <a:rPr lang="en-US" kern="0" dirty="0" smtClean="0"/>
              <a:t> opinion lines </a:t>
            </a:r>
          </a:p>
          <a:p>
            <a:pPr lvl="1" eaLnBrk="0" hangingPunct="0">
              <a:spcBef>
                <a:spcPts val="0"/>
              </a:spcBef>
              <a:buFontTx/>
              <a:buChar char="•"/>
              <a:defRPr/>
            </a:pPr>
            <a:r>
              <a:rPr lang="en-US" kern="0" dirty="0" smtClean="0"/>
              <a:t>generated using different </a:t>
            </a:r>
            <a:r>
              <a:rPr lang="en-US" b="1" kern="0" dirty="0" smtClean="0"/>
              <a:t>Methods</a:t>
            </a:r>
            <a:endParaRPr lang="en-US" kern="0" dirty="0" smtClean="0"/>
          </a:p>
          <a:p>
            <a:pPr eaLnBrk="0" hangingPunct="0">
              <a:spcBef>
                <a:spcPts val="0"/>
              </a:spcBef>
              <a:buFontTx/>
              <a:buChar char="•"/>
              <a:defRPr/>
            </a:pPr>
            <a:r>
              <a:rPr lang="en-US" kern="0" dirty="0" smtClean="0"/>
              <a:t>Each configuration is mapped to separate </a:t>
            </a:r>
            <a:r>
              <a:rPr lang="en-US" b="1" kern="0" dirty="0" smtClean="0"/>
              <a:t>Target</a:t>
            </a:r>
            <a:r>
              <a:rPr lang="en-US" kern="0" dirty="0" smtClean="0"/>
              <a:t> opinion lines</a:t>
            </a:r>
          </a:p>
          <a:p>
            <a:pPr eaLnBrk="0" hangingPunct="0">
              <a:spcBef>
                <a:spcPts val="0"/>
              </a:spcBef>
              <a:buFontTx/>
              <a:buChar char="•"/>
              <a:defRPr/>
            </a:pPr>
            <a:r>
              <a:rPr lang="en-US" kern="0" dirty="0" smtClean="0"/>
              <a:t>The same </a:t>
            </a:r>
            <a:r>
              <a:rPr lang="en-US" b="1" kern="0" dirty="0" smtClean="0"/>
              <a:t>Target</a:t>
            </a:r>
            <a:r>
              <a:rPr lang="en-US" kern="0" dirty="0" smtClean="0"/>
              <a:t> opinion line cannot be used more than once for the same series</a:t>
            </a:r>
            <a:endParaRPr lang="en-US" sz="3200" kern="0" dirty="0" smtClean="0"/>
          </a:p>
          <a:p>
            <a:endParaRPr lang="en-US" dirty="0"/>
          </a:p>
        </p:txBody>
      </p:sp>
      <p:sp>
        <p:nvSpPr>
          <p:cNvPr id="13315" name="Rectangle 2"/>
          <p:cNvSpPr>
            <a:spLocks noGrp="1" noChangeArrowheads="1"/>
          </p:cNvSpPr>
          <p:nvPr>
            <p:ph type="title"/>
            <p:custDataLst>
              <p:tags r:id="rId3"/>
            </p:custDataLst>
          </p:nvPr>
        </p:nvSpPr>
        <p:spPr/>
        <p:txBody>
          <a:bodyPr/>
          <a:lstStyle/>
          <a:p>
            <a:r>
              <a:rPr lang="en-US" dirty="0" smtClean="0"/>
              <a:t>Overview of Series Forecasting</a:t>
            </a:r>
          </a:p>
        </p:txBody>
      </p:sp>
      <p:sp>
        <p:nvSpPr>
          <p:cNvPr id="6" name="Content Placeholder 2"/>
          <p:cNvSpPr txBox="1">
            <a:spLocks/>
          </p:cNvSpPr>
          <p:nvPr>
            <p:custDataLst>
              <p:tags r:id="rId4"/>
            </p:custDataLst>
          </p:nvPr>
        </p:nvSpPr>
        <p:spPr bwMode="auto">
          <a:xfrm>
            <a:off x="457200" y="1066800"/>
            <a:ext cx="8229600" cy="5105400"/>
          </a:xfrm>
          <a:prstGeom prst="rect">
            <a:avLst/>
          </a:prstGeom>
          <a:noFill/>
          <a:ln w="9525">
            <a:noFill/>
            <a:miter lim="800000"/>
            <a:headEnd/>
            <a:tailEnd/>
          </a:ln>
        </p:spPr>
        <p:txBody>
          <a:bodyPr/>
          <a:lstStyle/>
          <a:p>
            <a:pPr marL="342900" indent="-342900" algn="l" eaLnBrk="0" hangingPunct="0">
              <a:lnSpc>
                <a:spcPct val="90000"/>
              </a:lnSpc>
              <a:spcBef>
                <a:spcPct val="20000"/>
              </a:spcBef>
              <a:defRPr/>
            </a:pPr>
            <a:endParaRPr lang="en-US" b="1" kern="0" dirty="0">
              <a:latin typeface="+mn-lt"/>
            </a:endParaRPr>
          </a:p>
        </p:txBody>
      </p:sp>
      <p:sp>
        <p:nvSpPr>
          <p:cNvPr id="7" name="Footer Placeholder 6"/>
          <p:cNvSpPr>
            <a:spLocks noGrp="1"/>
          </p:cNvSpPr>
          <p:nvPr>
            <p:ph type="ftr" sz="quarter" idx="10"/>
          </p:nvPr>
        </p:nvSpPr>
        <p:spPr/>
        <p:txBody>
          <a:bodyPr/>
          <a:lstStyle/>
          <a:p>
            <a:r>
              <a:rPr lang="en-US" smtClean="0"/>
              <a:t>DM-Reforecasting-100</a:t>
            </a:r>
            <a:endParaRPr lang="en-US" dirty="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custDataLst>
              <p:tags r:id="rId2"/>
            </p:custDataLst>
          </p:nvPr>
        </p:nvSpPr>
        <p:spPr/>
        <p:txBody>
          <a:bodyPr>
            <a:normAutofit/>
          </a:bodyPr>
          <a:lstStyle/>
          <a:p>
            <a:pPr eaLnBrk="0" hangingPunct="0">
              <a:spcBef>
                <a:spcPts val="1800"/>
              </a:spcBef>
              <a:buFontTx/>
              <a:buChar char="•"/>
              <a:defRPr/>
            </a:pPr>
            <a:r>
              <a:rPr lang="en-US" kern="0" dirty="0" smtClean="0"/>
              <a:t>In the </a:t>
            </a:r>
            <a:r>
              <a:rPr lang="en-US" b="1" kern="0" dirty="0" smtClean="0"/>
              <a:t>Misc </a:t>
            </a:r>
            <a:r>
              <a:rPr lang="en-US" kern="0" dirty="0" smtClean="0"/>
              <a:t>Window, select the </a:t>
            </a:r>
            <a:r>
              <a:rPr lang="en-US" b="1" kern="0" dirty="0" smtClean="0"/>
              <a:t>ForecastX Methods </a:t>
            </a:r>
            <a:r>
              <a:rPr lang="en-US" kern="0" dirty="0" smtClean="0"/>
              <a:t>tab</a:t>
            </a:r>
          </a:p>
          <a:p>
            <a:pPr lvl="1" eaLnBrk="0" hangingPunct="0">
              <a:spcBef>
                <a:spcPts val="1800"/>
              </a:spcBef>
              <a:buFontTx/>
              <a:buChar char="•"/>
              <a:defRPr/>
            </a:pPr>
            <a:r>
              <a:rPr lang="en-US" kern="0" dirty="0" smtClean="0"/>
              <a:t>Here you can view existing forecast settings for the selected series as well as add, remove or edit forecast settings</a:t>
            </a:r>
          </a:p>
          <a:p>
            <a:pPr eaLnBrk="0" hangingPunct="0">
              <a:spcBef>
                <a:spcPts val="1800"/>
              </a:spcBef>
              <a:buFontTx/>
              <a:buChar char="•"/>
              <a:defRPr/>
            </a:pPr>
            <a:endParaRPr lang="en-US" kern="0" dirty="0" smtClean="0"/>
          </a:p>
          <a:p>
            <a:pPr eaLnBrk="0" hangingPunct="0">
              <a:spcBef>
                <a:spcPts val="1800"/>
              </a:spcBef>
              <a:buFontTx/>
              <a:buChar char="•"/>
              <a:defRPr/>
            </a:pPr>
            <a:endParaRPr lang="en-US" kern="0" dirty="0" smtClean="0"/>
          </a:p>
          <a:p>
            <a:pPr eaLnBrk="0" hangingPunct="0">
              <a:spcBef>
                <a:spcPts val="1800"/>
              </a:spcBef>
              <a:buFontTx/>
              <a:buChar char="•"/>
              <a:defRPr/>
            </a:pPr>
            <a:endParaRPr lang="en-US" kern="0" dirty="0" smtClean="0"/>
          </a:p>
          <a:p>
            <a:pPr eaLnBrk="0" hangingPunct="0">
              <a:spcBef>
                <a:spcPts val="1800"/>
              </a:spcBef>
              <a:buFontTx/>
              <a:buChar char="•"/>
              <a:defRPr/>
            </a:pPr>
            <a:endParaRPr lang="en-US" sz="1050" kern="0" dirty="0" smtClean="0"/>
          </a:p>
        </p:txBody>
      </p:sp>
      <p:sp>
        <p:nvSpPr>
          <p:cNvPr id="14339" name="Rectangle 2"/>
          <p:cNvSpPr>
            <a:spLocks noGrp="1" noChangeArrowheads="1"/>
          </p:cNvSpPr>
          <p:nvPr>
            <p:ph type="title"/>
            <p:custDataLst>
              <p:tags r:id="rId3"/>
            </p:custDataLst>
          </p:nvPr>
        </p:nvSpPr>
        <p:spPr/>
        <p:txBody>
          <a:bodyPr/>
          <a:lstStyle/>
          <a:p>
            <a:r>
              <a:rPr lang="en-US" dirty="0" smtClean="0"/>
              <a:t>Forecast </a:t>
            </a:r>
            <a:r>
              <a:rPr lang="en-US" dirty="0" smtClean="0"/>
              <a:t>Settings</a:t>
            </a:r>
            <a:endParaRPr lang="en-US" dirty="0"/>
          </a:p>
        </p:txBody>
      </p:sp>
      <p:sp>
        <p:nvSpPr>
          <p:cNvPr id="6" name="Content Placeholder 2"/>
          <p:cNvSpPr txBox="1">
            <a:spLocks/>
          </p:cNvSpPr>
          <p:nvPr>
            <p:custDataLst>
              <p:tags r:id="rId4"/>
            </p:custDataLst>
          </p:nvPr>
        </p:nvSpPr>
        <p:spPr bwMode="auto">
          <a:xfrm>
            <a:off x="381000" y="990600"/>
            <a:ext cx="8458200" cy="5105400"/>
          </a:xfrm>
          <a:prstGeom prst="rect">
            <a:avLst/>
          </a:prstGeom>
          <a:noFill/>
          <a:ln w="9525">
            <a:noFill/>
            <a:miter lim="800000"/>
            <a:headEnd/>
            <a:tailEnd/>
          </a:ln>
        </p:spPr>
        <p:txBody>
          <a:bodyPr/>
          <a:lstStyle/>
          <a:p>
            <a:pPr marL="342900" indent="-342900" algn="l" eaLnBrk="0" hangingPunct="0">
              <a:spcBef>
                <a:spcPct val="20000"/>
              </a:spcBef>
              <a:buFontTx/>
              <a:buChar char="•"/>
              <a:defRPr/>
            </a:pPr>
            <a:endParaRPr lang="en-US" sz="1800" kern="0" dirty="0">
              <a:latin typeface="+mn-lt"/>
            </a:endParaRPr>
          </a:p>
        </p:txBody>
      </p:sp>
      <p:pic>
        <p:nvPicPr>
          <p:cNvPr id="14341" name="Picture 8"/>
          <p:cNvPicPr>
            <a:picLocks noChangeAspect="1" noChangeArrowheads="1"/>
          </p:cNvPicPr>
          <p:nvPr>
            <p:custDataLst>
              <p:tags r:id="rId5"/>
            </p:custDataLst>
          </p:nvPr>
        </p:nvPicPr>
        <p:blipFill>
          <a:blip r:embed="rId9" cstate="print"/>
          <a:srcRect/>
          <a:stretch>
            <a:fillRect/>
          </a:stretch>
        </p:blipFill>
        <p:spPr bwMode="auto">
          <a:xfrm>
            <a:off x="609600" y="3200400"/>
            <a:ext cx="8093075" cy="2895600"/>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14342" name="Oval 6"/>
          <p:cNvSpPr>
            <a:spLocks noChangeArrowheads="1"/>
          </p:cNvSpPr>
          <p:nvPr>
            <p:custDataLst>
              <p:tags r:id="rId6"/>
            </p:custDataLst>
          </p:nvPr>
        </p:nvSpPr>
        <p:spPr bwMode="auto">
          <a:xfrm>
            <a:off x="1676400" y="3342515"/>
            <a:ext cx="1219200" cy="710577"/>
          </a:xfrm>
          <a:prstGeom prst="ellipse">
            <a:avLst/>
          </a:prstGeom>
          <a:noFill/>
          <a:ln w="19050" algn="ctr">
            <a:solidFill>
              <a:srgbClr val="FF0000"/>
            </a:solidFill>
            <a:round/>
            <a:headEnd/>
            <a:tailEnd/>
          </a:ln>
        </p:spPr>
        <p:txBody>
          <a:bodyPr/>
          <a:lstStyle/>
          <a:p>
            <a:endParaRPr lang="en-US"/>
          </a:p>
        </p:txBody>
      </p:sp>
      <p:sp>
        <p:nvSpPr>
          <p:cNvPr id="10" name="Footer Placeholder 9"/>
          <p:cNvSpPr>
            <a:spLocks noGrp="1"/>
          </p:cNvSpPr>
          <p:nvPr>
            <p:ph type="ftr" sz="quarter" idx="10"/>
          </p:nvPr>
        </p:nvSpPr>
        <p:spPr/>
        <p:txBody>
          <a:bodyPr/>
          <a:lstStyle/>
          <a:p>
            <a:r>
              <a:rPr lang="en-US" smtClean="0"/>
              <a:t>DM-Reforecasting-110</a:t>
            </a:r>
            <a:endParaRPr lang="en-US" dirty="0"/>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custDataLst>
              <p:tags r:id="rId2"/>
            </p:custDataLst>
          </p:nvPr>
        </p:nvSpPr>
        <p:spPr/>
        <p:txBody>
          <a:bodyPr/>
          <a:lstStyle/>
          <a:p>
            <a:pPr marL="457200" indent="-457200">
              <a:lnSpc>
                <a:spcPct val="90000"/>
              </a:lnSpc>
              <a:spcBef>
                <a:spcPct val="20000"/>
              </a:spcBef>
              <a:defRPr/>
            </a:pPr>
            <a:r>
              <a:rPr lang="en-US" dirty="0" smtClean="0"/>
              <a:t>Add a New Forecast Setting</a:t>
            </a:r>
            <a:endParaRPr lang="en-US" dirty="0"/>
          </a:p>
        </p:txBody>
      </p:sp>
      <p:sp>
        <p:nvSpPr>
          <p:cNvPr id="15363" name="Rectangle 4"/>
          <p:cNvSpPr>
            <a:spLocks noChangeArrowheads="1"/>
          </p:cNvSpPr>
          <p:nvPr>
            <p:custDataLst>
              <p:tags r:id="rId3"/>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9" name="Rectangle 5"/>
          <p:cNvSpPr>
            <a:spLocks noChangeArrowheads="1"/>
          </p:cNvSpPr>
          <p:nvPr>
            <p:custDataLst>
              <p:tags r:id="rId4"/>
            </p:custDataLst>
          </p:nvPr>
        </p:nvSpPr>
        <p:spPr bwMode="auto">
          <a:xfrm>
            <a:off x="381000" y="1066800"/>
            <a:ext cx="8534400" cy="5181600"/>
          </a:xfrm>
          <a:prstGeom prst="rect">
            <a:avLst/>
          </a:prstGeom>
          <a:noFill/>
          <a:ln w="9525">
            <a:noFill/>
            <a:miter lim="800000"/>
            <a:headEnd/>
            <a:tailEnd/>
          </a:ln>
          <a:effectLst/>
        </p:spPr>
        <p:txBody>
          <a:bodyPr/>
          <a:lstStyle/>
          <a:p>
            <a:pPr lvl="1" indent="-339725" algn="l">
              <a:lnSpc>
                <a:spcPct val="90000"/>
              </a:lnSpc>
              <a:spcBef>
                <a:spcPts val="1200"/>
              </a:spcBef>
              <a:buFontTx/>
              <a:buAutoNum type="arabicPeriod"/>
              <a:defRPr/>
            </a:pPr>
            <a:endParaRPr lang="en-US" sz="1800" dirty="0"/>
          </a:p>
        </p:txBody>
      </p:sp>
      <p:pic>
        <p:nvPicPr>
          <p:cNvPr id="15365" name="Picture 12"/>
          <p:cNvPicPr>
            <a:picLocks noChangeAspect="1" noChangeArrowheads="1"/>
          </p:cNvPicPr>
          <p:nvPr>
            <p:custDataLst>
              <p:tags r:id="rId5"/>
            </p:custDataLst>
          </p:nvPr>
        </p:nvPicPr>
        <p:blipFill>
          <a:blip r:embed="rId23" cstate="print"/>
          <a:srcRect/>
          <a:stretch>
            <a:fillRect/>
          </a:stretch>
        </p:blipFill>
        <p:spPr bwMode="auto">
          <a:xfrm>
            <a:off x="1023833" y="2133600"/>
            <a:ext cx="7586767" cy="3124200"/>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15366" name="Line 1036"/>
          <p:cNvSpPr>
            <a:spLocks noChangeShapeType="1"/>
          </p:cNvSpPr>
          <p:nvPr>
            <p:custDataLst>
              <p:tags r:id="rId6"/>
            </p:custDataLst>
          </p:nvPr>
        </p:nvSpPr>
        <p:spPr bwMode="auto">
          <a:xfrm flipH="1">
            <a:off x="3962397" y="2743200"/>
            <a:ext cx="609602" cy="762001"/>
          </a:xfrm>
          <a:prstGeom prst="line">
            <a:avLst/>
          </a:prstGeom>
          <a:noFill/>
          <a:ln w="31750">
            <a:solidFill>
              <a:srgbClr val="FF0000"/>
            </a:solidFill>
            <a:round/>
            <a:headEnd/>
            <a:tailEnd type="triangle" w="med" len="med"/>
          </a:ln>
        </p:spPr>
        <p:txBody>
          <a:bodyPr/>
          <a:lstStyle/>
          <a:p>
            <a:endParaRPr lang="en-US"/>
          </a:p>
        </p:txBody>
      </p:sp>
      <p:sp>
        <p:nvSpPr>
          <p:cNvPr id="15367" name="Oval 1035"/>
          <p:cNvSpPr>
            <a:spLocks noChangeArrowheads="1"/>
          </p:cNvSpPr>
          <p:nvPr>
            <p:custDataLst>
              <p:tags r:id="rId7"/>
            </p:custDataLst>
          </p:nvPr>
        </p:nvSpPr>
        <p:spPr bwMode="auto">
          <a:xfrm>
            <a:off x="1023833" y="2823872"/>
            <a:ext cx="964249" cy="517704"/>
          </a:xfrm>
          <a:prstGeom prst="ellipse">
            <a:avLst/>
          </a:prstGeom>
          <a:noFill/>
          <a:ln w="31750">
            <a:solidFill>
              <a:srgbClr val="FF0000"/>
            </a:solidFill>
            <a:round/>
            <a:headEnd/>
            <a:tailEnd/>
          </a:ln>
        </p:spPr>
        <p:txBody>
          <a:bodyPr wrap="none" anchor="ctr"/>
          <a:lstStyle/>
          <a:p>
            <a:endParaRPr lang="en-US"/>
          </a:p>
        </p:txBody>
      </p:sp>
      <p:sp>
        <p:nvSpPr>
          <p:cNvPr id="15368" name="Line 1036"/>
          <p:cNvSpPr>
            <a:spLocks noChangeShapeType="1"/>
          </p:cNvSpPr>
          <p:nvPr>
            <p:custDataLst>
              <p:tags r:id="rId8"/>
            </p:custDataLst>
          </p:nvPr>
        </p:nvSpPr>
        <p:spPr bwMode="auto">
          <a:xfrm>
            <a:off x="381000" y="2133600"/>
            <a:ext cx="762000" cy="762000"/>
          </a:xfrm>
          <a:prstGeom prst="line">
            <a:avLst/>
          </a:prstGeom>
          <a:noFill/>
          <a:ln w="31750">
            <a:solidFill>
              <a:srgbClr val="FF0000"/>
            </a:solidFill>
            <a:round/>
            <a:headEnd/>
            <a:tailEnd type="triangle" w="med" len="med"/>
          </a:ln>
        </p:spPr>
        <p:txBody>
          <a:bodyPr/>
          <a:lstStyle/>
          <a:p>
            <a:endParaRPr lang="en-US"/>
          </a:p>
        </p:txBody>
      </p:sp>
      <p:sp>
        <p:nvSpPr>
          <p:cNvPr id="14" name="Line 1036"/>
          <p:cNvSpPr>
            <a:spLocks noChangeShapeType="1"/>
          </p:cNvSpPr>
          <p:nvPr>
            <p:custDataLst>
              <p:tags r:id="rId9"/>
            </p:custDataLst>
          </p:nvPr>
        </p:nvSpPr>
        <p:spPr bwMode="auto">
          <a:xfrm flipV="1">
            <a:off x="381000" y="3657599"/>
            <a:ext cx="685799" cy="76199"/>
          </a:xfrm>
          <a:prstGeom prst="line">
            <a:avLst/>
          </a:prstGeom>
          <a:noFill/>
          <a:ln w="31750">
            <a:solidFill>
              <a:srgbClr val="FF0000"/>
            </a:solidFill>
            <a:round/>
            <a:headEnd/>
            <a:tailEnd type="triangle" w="med" len="med"/>
          </a:ln>
        </p:spPr>
        <p:txBody>
          <a:bodyPr/>
          <a:lstStyle/>
          <a:p>
            <a:endParaRPr lang="en-US"/>
          </a:p>
        </p:txBody>
      </p:sp>
      <p:sp>
        <p:nvSpPr>
          <p:cNvPr id="15" name="Line 1036"/>
          <p:cNvSpPr>
            <a:spLocks noChangeShapeType="1"/>
          </p:cNvSpPr>
          <p:nvPr>
            <p:custDataLst>
              <p:tags r:id="rId10"/>
            </p:custDataLst>
          </p:nvPr>
        </p:nvSpPr>
        <p:spPr bwMode="auto">
          <a:xfrm flipV="1">
            <a:off x="304800" y="3657599"/>
            <a:ext cx="1981200" cy="990599"/>
          </a:xfrm>
          <a:prstGeom prst="line">
            <a:avLst/>
          </a:prstGeom>
          <a:noFill/>
          <a:ln w="31750">
            <a:solidFill>
              <a:srgbClr val="FF0000"/>
            </a:solidFill>
            <a:round/>
            <a:headEnd/>
            <a:tailEnd type="triangle" w="med" len="med"/>
          </a:ln>
        </p:spPr>
        <p:txBody>
          <a:bodyPr/>
          <a:lstStyle/>
          <a:p>
            <a:endParaRPr lang="en-US"/>
          </a:p>
        </p:txBody>
      </p:sp>
      <p:sp>
        <p:nvSpPr>
          <p:cNvPr id="18" name="Line 1036"/>
          <p:cNvSpPr>
            <a:spLocks noChangeShapeType="1"/>
          </p:cNvSpPr>
          <p:nvPr>
            <p:custDataLst>
              <p:tags r:id="rId11"/>
            </p:custDataLst>
          </p:nvPr>
        </p:nvSpPr>
        <p:spPr bwMode="auto">
          <a:xfrm flipH="1">
            <a:off x="5562600" y="2743200"/>
            <a:ext cx="2" cy="685800"/>
          </a:xfrm>
          <a:prstGeom prst="line">
            <a:avLst/>
          </a:prstGeom>
          <a:noFill/>
          <a:ln w="31750">
            <a:solidFill>
              <a:srgbClr val="FF0000"/>
            </a:solidFill>
            <a:round/>
            <a:headEnd/>
            <a:tailEnd type="triangle" w="med" len="med"/>
          </a:ln>
        </p:spPr>
        <p:txBody>
          <a:bodyPr/>
          <a:lstStyle/>
          <a:p>
            <a:endParaRPr lang="en-US"/>
          </a:p>
        </p:txBody>
      </p:sp>
      <p:sp>
        <p:nvSpPr>
          <p:cNvPr id="11" name="TextBox 10"/>
          <p:cNvSpPr txBox="1"/>
          <p:nvPr>
            <p:custDataLst>
              <p:tags r:id="rId12"/>
            </p:custDataLst>
          </p:nvPr>
        </p:nvSpPr>
        <p:spPr>
          <a:xfrm>
            <a:off x="152400" y="1752600"/>
            <a:ext cx="304800" cy="461665"/>
          </a:xfrm>
          <a:prstGeom prst="rect">
            <a:avLst/>
          </a:prstGeom>
          <a:noFill/>
        </p:spPr>
        <p:txBody>
          <a:bodyPr wrap="square" rtlCol="0">
            <a:spAutoFit/>
          </a:bodyPr>
          <a:lstStyle/>
          <a:p>
            <a:r>
              <a:rPr lang="en-US" sz="2400" b="1" dirty="0" smtClean="0"/>
              <a:t>1</a:t>
            </a:r>
            <a:endParaRPr lang="en-US" sz="2400" b="1" dirty="0"/>
          </a:p>
        </p:txBody>
      </p:sp>
      <p:sp>
        <p:nvSpPr>
          <p:cNvPr id="12" name="TextBox 11"/>
          <p:cNvSpPr txBox="1"/>
          <p:nvPr>
            <p:custDataLst>
              <p:tags r:id="rId13"/>
            </p:custDataLst>
          </p:nvPr>
        </p:nvSpPr>
        <p:spPr>
          <a:xfrm>
            <a:off x="152400" y="3429000"/>
            <a:ext cx="228600" cy="461665"/>
          </a:xfrm>
          <a:prstGeom prst="rect">
            <a:avLst/>
          </a:prstGeom>
          <a:noFill/>
        </p:spPr>
        <p:txBody>
          <a:bodyPr wrap="square" rtlCol="0">
            <a:spAutoFit/>
          </a:bodyPr>
          <a:lstStyle/>
          <a:p>
            <a:pPr algn="ctr"/>
            <a:r>
              <a:rPr lang="en-US" sz="2400" b="1" dirty="0" smtClean="0"/>
              <a:t>2</a:t>
            </a:r>
            <a:endParaRPr lang="en-US" sz="2400" b="1" dirty="0"/>
          </a:p>
        </p:txBody>
      </p:sp>
      <p:sp>
        <p:nvSpPr>
          <p:cNvPr id="13" name="TextBox 12"/>
          <p:cNvSpPr txBox="1"/>
          <p:nvPr>
            <p:custDataLst>
              <p:tags r:id="rId14"/>
            </p:custDataLst>
          </p:nvPr>
        </p:nvSpPr>
        <p:spPr>
          <a:xfrm>
            <a:off x="0" y="4419600"/>
            <a:ext cx="381000" cy="461665"/>
          </a:xfrm>
          <a:prstGeom prst="rect">
            <a:avLst/>
          </a:prstGeom>
          <a:noFill/>
        </p:spPr>
        <p:txBody>
          <a:bodyPr wrap="square" rtlCol="0">
            <a:spAutoFit/>
          </a:bodyPr>
          <a:lstStyle/>
          <a:p>
            <a:pPr algn="ctr"/>
            <a:r>
              <a:rPr lang="en-US" sz="2400" b="1" dirty="0" smtClean="0"/>
              <a:t>3</a:t>
            </a:r>
            <a:endParaRPr lang="en-US" sz="2400" b="1" dirty="0"/>
          </a:p>
        </p:txBody>
      </p:sp>
      <p:sp>
        <p:nvSpPr>
          <p:cNvPr id="16" name="TextBox 15"/>
          <p:cNvSpPr txBox="1"/>
          <p:nvPr>
            <p:custDataLst>
              <p:tags r:id="rId15"/>
            </p:custDataLst>
          </p:nvPr>
        </p:nvSpPr>
        <p:spPr>
          <a:xfrm>
            <a:off x="4495800" y="2362200"/>
            <a:ext cx="381000" cy="461665"/>
          </a:xfrm>
          <a:prstGeom prst="rect">
            <a:avLst/>
          </a:prstGeom>
          <a:noFill/>
        </p:spPr>
        <p:txBody>
          <a:bodyPr wrap="square" rtlCol="0">
            <a:spAutoFit/>
          </a:bodyPr>
          <a:lstStyle/>
          <a:p>
            <a:pPr algn="ctr"/>
            <a:r>
              <a:rPr lang="en-US" sz="2400" b="1" dirty="0" smtClean="0"/>
              <a:t>4</a:t>
            </a:r>
            <a:endParaRPr lang="en-US" sz="2400" b="1" dirty="0"/>
          </a:p>
        </p:txBody>
      </p:sp>
      <p:sp>
        <p:nvSpPr>
          <p:cNvPr id="17" name="TextBox 16"/>
          <p:cNvSpPr txBox="1"/>
          <p:nvPr>
            <p:custDataLst>
              <p:tags r:id="rId16"/>
            </p:custDataLst>
          </p:nvPr>
        </p:nvSpPr>
        <p:spPr>
          <a:xfrm>
            <a:off x="5410200" y="2362200"/>
            <a:ext cx="304800" cy="461665"/>
          </a:xfrm>
          <a:prstGeom prst="rect">
            <a:avLst/>
          </a:prstGeom>
          <a:noFill/>
        </p:spPr>
        <p:txBody>
          <a:bodyPr wrap="square" rtlCol="0">
            <a:spAutoFit/>
          </a:bodyPr>
          <a:lstStyle/>
          <a:p>
            <a:pPr algn="ctr"/>
            <a:r>
              <a:rPr lang="en-US" sz="2400" b="1" dirty="0" smtClean="0"/>
              <a:t>5</a:t>
            </a:r>
            <a:endParaRPr lang="en-US" sz="2400" b="1" dirty="0"/>
          </a:p>
        </p:txBody>
      </p:sp>
      <p:sp>
        <p:nvSpPr>
          <p:cNvPr id="19" name="TextBox 18"/>
          <p:cNvSpPr txBox="1"/>
          <p:nvPr>
            <p:custDataLst>
              <p:tags r:id="rId17"/>
            </p:custDataLst>
          </p:nvPr>
        </p:nvSpPr>
        <p:spPr>
          <a:xfrm>
            <a:off x="6705600" y="2362200"/>
            <a:ext cx="304800" cy="461665"/>
          </a:xfrm>
          <a:prstGeom prst="rect">
            <a:avLst/>
          </a:prstGeom>
          <a:noFill/>
        </p:spPr>
        <p:txBody>
          <a:bodyPr wrap="square" rtlCol="0">
            <a:spAutoFit/>
          </a:bodyPr>
          <a:lstStyle/>
          <a:p>
            <a:pPr algn="ctr"/>
            <a:r>
              <a:rPr lang="en-US" sz="2400" b="1" dirty="0" smtClean="0"/>
              <a:t>6</a:t>
            </a:r>
            <a:endParaRPr lang="en-US" sz="2400" b="1" dirty="0"/>
          </a:p>
        </p:txBody>
      </p:sp>
      <p:sp>
        <p:nvSpPr>
          <p:cNvPr id="20" name="Line 1036"/>
          <p:cNvSpPr>
            <a:spLocks noChangeShapeType="1"/>
          </p:cNvSpPr>
          <p:nvPr>
            <p:custDataLst>
              <p:tags r:id="rId18"/>
            </p:custDataLst>
          </p:nvPr>
        </p:nvSpPr>
        <p:spPr bwMode="auto">
          <a:xfrm flipH="1">
            <a:off x="6858000" y="2743200"/>
            <a:ext cx="2" cy="685800"/>
          </a:xfrm>
          <a:prstGeom prst="line">
            <a:avLst/>
          </a:prstGeom>
          <a:noFill/>
          <a:ln w="31750">
            <a:solidFill>
              <a:srgbClr val="FF0000"/>
            </a:solidFill>
            <a:round/>
            <a:headEnd/>
            <a:tailEnd type="triangle" w="med" len="med"/>
          </a:ln>
        </p:spPr>
        <p:txBody>
          <a:bodyPr/>
          <a:lstStyle/>
          <a:p>
            <a:endParaRPr lang="en-US"/>
          </a:p>
        </p:txBody>
      </p:sp>
      <p:sp>
        <p:nvSpPr>
          <p:cNvPr id="21" name="TextBox 20"/>
          <p:cNvSpPr txBox="1"/>
          <p:nvPr>
            <p:custDataLst>
              <p:tags r:id="rId19"/>
            </p:custDataLst>
          </p:nvPr>
        </p:nvSpPr>
        <p:spPr>
          <a:xfrm>
            <a:off x="7620000" y="2438400"/>
            <a:ext cx="304800" cy="461665"/>
          </a:xfrm>
          <a:prstGeom prst="rect">
            <a:avLst/>
          </a:prstGeom>
          <a:noFill/>
        </p:spPr>
        <p:txBody>
          <a:bodyPr wrap="square" rtlCol="0">
            <a:spAutoFit/>
          </a:bodyPr>
          <a:lstStyle/>
          <a:p>
            <a:pPr algn="ctr"/>
            <a:r>
              <a:rPr lang="en-US" sz="2400" b="1" dirty="0" smtClean="0"/>
              <a:t>7</a:t>
            </a:r>
            <a:endParaRPr lang="en-US" sz="2400" b="1" dirty="0"/>
          </a:p>
        </p:txBody>
      </p:sp>
      <p:sp>
        <p:nvSpPr>
          <p:cNvPr id="22" name="Line 1036"/>
          <p:cNvSpPr>
            <a:spLocks noChangeShapeType="1"/>
          </p:cNvSpPr>
          <p:nvPr>
            <p:custDataLst>
              <p:tags r:id="rId20"/>
            </p:custDataLst>
          </p:nvPr>
        </p:nvSpPr>
        <p:spPr bwMode="auto">
          <a:xfrm flipH="1">
            <a:off x="7772400" y="2819400"/>
            <a:ext cx="2" cy="685800"/>
          </a:xfrm>
          <a:prstGeom prst="line">
            <a:avLst/>
          </a:prstGeom>
          <a:noFill/>
          <a:ln w="31750">
            <a:solidFill>
              <a:srgbClr val="FF0000"/>
            </a:solidFill>
            <a:round/>
            <a:headEnd/>
            <a:tailEnd type="triangle" w="med" len="med"/>
          </a:ln>
        </p:spPr>
        <p:txBody>
          <a:bodyPr/>
          <a:lstStyle/>
          <a:p>
            <a:endParaRPr lang="en-US"/>
          </a:p>
        </p:txBody>
      </p:sp>
      <p:sp>
        <p:nvSpPr>
          <p:cNvPr id="24" name="Footer Placeholder 23"/>
          <p:cNvSpPr>
            <a:spLocks noGrp="1"/>
          </p:cNvSpPr>
          <p:nvPr>
            <p:ph type="ftr" sz="quarter" idx="10"/>
          </p:nvPr>
        </p:nvSpPr>
        <p:spPr/>
        <p:txBody>
          <a:bodyPr/>
          <a:lstStyle/>
          <a:p>
            <a:r>
              <a:rPr lang="en-US" smtClean="0"/>
              <a:t>DM-Reforecasting-120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36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xEl>
                                              <p:pRg st="0" end="0"/>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536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9">
                                            <p:txEl>
                                              <p:pRg st="0" end="0"/>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1">
                                            <p:txEl>
                                              <p:pRg st="0" end="0"/>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nimBg="1"/>
      <p:bldP spid="15368" grpId="0" animBg="1"/>
      <p:bldP spid="14" grpId="0" animBg="1"/>
      <p:bldP spid="15" grpId="0" animBg="1"/>
      <p:bldP spid="18" grpId="0" animBg="1"/>
      <p:bldP spid="20" grpId="0" animBg="1"/>
      <p:bldP spid="2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For additional configuration of a selected forecast setting, click the </a:t>
            </a:r>
            <a:r>
              <a:rPr lang="en-US" b="1" dirty="0" smtClean="0"/>
              <a:t>Edit Item</a:t>
            </a:r>
            <a:r>
              <a:rPr lang="en-US" dirty="0" smtClean="0"/>
              <a:t> button and the </a:t>
            </a:r>
            <a:r>
              <a:rPr lang="en-US" b="1" dirty="0" smtClean="0"/>
              <a:t>Forecast Settings </a:t>
            </a:r>
            <a:r>
              <a:rPr lang="en-US" dirty="0" smtClean="0"/>
              <a:t>window displays</a:t>
            </a:r>
            <a:endParaRPr lang="en-US" sz="2000" dirty="0" smtClean="0"/>
          </a:p>
          <a:p>
            <a:endParaRPr lang="en-US" dirty="0"/>
          </a:p>
        </p:txBody>
      </p:sp>
      <p:sp>
        <p:nvSpPr>
          <p:cNvPr id="3" name="Title 2"/>
          <p:cNvSpPr>
            <a:spLocks noGrp="1"/>
          </p:cNvSpPr>
          <p:nvPr>
            <p:ph type="title"/>
          </p:nvPr>
        </p:nvSpPr>
        <p:spPr/>
        <p:txBody>
          <a:bodyPr/>
          <a:lstStyle/>
          <a:p>
            <a:r>
              <a:rPr lang="en-US" dirty="0" smtClean="0"/>
              <a:t>Edit Forecast Profile for Forecast </a:t>
            </a:r>
            <a:r>
              <a:rPr lang="en-US" dirty="0" smtClean="0"/>
              <a:t>Settings</a:t>
            </a:r>
            <a:endParaRPr lang="en-US" dirty="0"/>
          </a:p>
        </p:txBody>
      </p:sp>
      <p:grpSp>
        <p:nvGrpSpPr>
          <p:cNvPr id="8" name="Group 7"/>
          <p:cNvGrpSpPr>
            <a:grpSpLocks noChangeAspect="1"/>
          </p:cNvGrpSpPr>
          <p:nvPr/>
        </p:nvGrpSpPr>
        <p:grpSpPr>
          <a:xfrm>
            <a:off x="430661" y="2261936"/>
            <a:ext cx="8212019" cy="4053840"/>
            <a:chOff x="228600" y="2133600"/>
            <a:chExt cx="8644229" cy="4267200"/>
          </a:xfrm>
        </p:grpSpPr>
        <p:pic>
          <p:nvPicPr>
            <p:cNvPr id="4" name="Picture 9"/>
            <p:cNvPicPr>
              <a:picLocks noChangeAspect="1" noChangeArrowheads="1"/>
            </p:cNvPicPr>
            <p:nvPr>
              <p:custDataLst>
                <p:tags r:id="rId1"/>
              </p:custDataLst>
            </p:nvPr>
          </p:nvPicPr>
          <p:blipFill>
            <a:blip r:embed="rId6" cstate="print"/>
            <a:srcRect/>
            <a:stretch>
              <a:fillRect/>
            </a:stretch>
          </p:blipFill>
          <p:spPr bwMode="auto">
            <a:xfrm>
              <a:off x="228600" y="2133600"/>
              <a:ext cx="6499225" cy="160020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5" name="Oval 1035"/>
            <p:cNvSpPr>
              <a:spLocks noChangeArrowheads="1"/>
            </p:cNvSpPr>
            <p:nvPr>
              <p:custDataLst>
                <p:tags r:id="rId2"/>
              </p:custDataLst>
            </p:nvPr>
          </p:nvSpPr>
          <p:spPr bwMode="auto">
            <a:xfrm>
              <a:off x="1600200" y="2590800"/>
              <a:ext cx="609600" cy="304800"/>
            </a:xfrm>
            <a:prstGeom prst="ellipse">
              <a:avLst/>
            </a:prstGeom>
            <a:noFill/>
            <a:ln w="31750">
              <a:solidFill>
                <a:srgbClr val="FF0000"/>
              </a:solidFill>
              <a:round/>
              <a:headEnd/>
              <a:tailEnd/>
            </a:ln>
          </p:spPr>
          <p:txBody>
            <a:bodyPr wrap="none" anchor="ctr"/>
            <a:lstStyle/>
            <a:p>
              <a:endParaRPr lang="en-US"/>
            </a:p>
          </p:txBody>
        </p:sp>
        <p:pic>
          <p:nvPicPr>
            <p:cNvPr id="6" name="Picture 12"/>
            <p:cNvPicPr>
              <a:picLocks noChangeAspect="1" noChangeArrowheads="1"/>
            </p:cNvPicPr>
            <p:nvPr>
              <p:custDataLst>
                <p:tags r:id="rId3"/>
              </p:custDataLst>
            </p:nvPr>
          </p:nvPicPr>
          <p:blipFill>
            <a:blip r:embed="rId7" cstate="print"/>
            <a:srcRect/>
            <a:stretch>
              <a:fillRect/>
            </a:stretch>
          </p:blipFill>
          <p:spPr bwMode="auto">
            <a:xfrm>
              <a:off x="3031773" y="2133600"/>
              <a:ext cx="5841056" cy="42672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7" name="Line 1036"/>
            <p:cNvSpPr>
              <a:spLocks noChangeShapeType="1"/>
            </p:cNvSpPr>
            <p:nvPr>
              <p:custDataLst>
                <p:tags r:id="rId4"/>
              </p:custDataLst>
            </p:nvPr>
          </p:nvSpPr>
          <p:spPr bwMode="auto">
            <a:xfrm flipH="1" flipV="1">
              <a:off x="3505200" y="2286000"/>
              <a:ext cx="914400" cy="609600"/>
            </a:xfrm>
            <a:prstGeom prst="line">
              <a:avLst/>
            </a:prstGeom>
            <a:noFill/>
            <a:ln w="31750">
              <a:solidFill>
                <a:srgbClr val="FF0000"/>
              </a:solidFill>
              <a:round/>
              <a:headEnd/>
              <a:tailEnd type="triangle" w="med" len="med"/>
            </a:ln>
          </p:spPr>
          <p:txBody>
            <a:bodyPr/>
            <a:lstStyle/>
            <a:p>
              <a:endParaRPr lang="en-US"/>
            </a:p>
          </p:txBody>
        </p:sp>
      </p:grpSp>
      <p:sp>
        <p:nvSpPr>
          <p:cNvPr id="9" name="Footer Placeholder 8"/>
          <p:cNvSpPr>
            <a:spLocks noGrp="1"/>
          </p:cNvSpPr>
          <p:nvPr>
            <p:ph type="ftr" sz="quarter" idx="10"/>
          </p:nvPr>
        </p:nvSpPr>
        <p:spPr/>
        <p:txBody>
          <a:bodyPr/>
          <a:lstStyle/>
          <a:p>
            <a:r>
              <a:rPr lang="en-US" smtClean="0"/>
              <a:t>DM-Reforecasting-130</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pPr marL="511175" indent="-508000">
              <a:lnSpc>
                <a:spcPct val="90000"/>
              </a:lnSpc>
              <a:spcBef>
                <a:spcPts val="1200"/>
              </a:spcBef>
              <a:buNone/>
              <a:defRPr/>
            </a:pPr>
            <a:r>
              <a:rPr lang="en-US" dirty="0" smtClean="0"/>
              <a:t>1.  The </a:t>
            </a:r>
            <a:r>
              <a:rPr lang="en-US" b="1" dirty="0" smtClean="0"/>
              <a:t>Forecast Settings</a:t>
            </a:r>
            <a:r>
              <a:rPr lang="en-US" dirty="0" smtClean="0"/>
              <a:t> section contains general configurations for the Forecast Setting you are currently editing. </a:t>
            </a:r>
          </a:p>
          <a:p>
            <a:pPr lvl="1" indent="-339725">
              <a:lnSpc>
                <a:spcPct val="90000"/>
              </a:lnSpc>
              <a:spcBef>
                <a:spcPts val="1200"/>
              </a:spcBef>
              <a:buFontTx/>
              <a:buChar char="•"/>
              <a:defRPr/>
            </a:pPr>
            <a:endParaRPr lang="en-US" sz="2000" dirty="0" smtClean="0"/>
          </a:p>
          <a:p>
            <a:pPr lvl="1" indent="-339725">
              <a:lnSpc>
                <a:spcPct val="90000"/>
              </a:lnSpc>
              <a:spcBef>
                <a:spcPts val="1200"/>
              </a:spcBef>
              <a:buFontTx/>
              <a:buChar char="•"/>
              <a:defRPr/>
            </a:pPr>
            <a:endParaRPr lang="en-US" sz="2000" dirty="0" smtClean="0"/>
          </a:p>
          <a:p>
            <a:pPr lvl="1" indent="-339725">
              <a:lnSpc>
                <a:spcPct val="90000"/>
              </a:lnSpc>
              <a:spcBef>
                <a:spcPts val="1200"/>
              </a:spcBef>
              <a:buFontTx/>
              <a:buChar char="•"/>
              <a:defRPr/>
            </a:pPr>
            <a:endParaRPr lang="en-US" sz="2000" dirty="0" smtClean="0"/>
          </a:p>
          <a:p>
            <a:endParaRPr lang="en-US" dirty="0"/>
          </a:p>
        </p:txBody>
      </p:sp>
      <p:sp>
        <p:nvSpPr>
          <p:cNvPr id="19458" name="Rectangle 2"/>
          <p:cNvSpPr>
            <a:spLocks noGrp="1" noChangeArrowheads="1"/>
          </p:cNvSpPr>
          <p:nvPr>
            <p:ph type="title"/>
            <p:custDataLst>
              <p:tags r:id="rId3"/>
            </p:custDataLst>
          </p:nvPr>
        </p:nvSpPr>
        <p:spPr/>
        <p:txBody>
          <a:bodyPr/>
          <a:lstStyle/>
          <a:p>
            <a:r>
              <a:rPr lang="en-US" dirty="0" smtClean="0"/>
              <a:t>Edit Additional Forecast Settings</a:t>
            </a:r>
            <a:endParaRPr lang="en-US" dirty="0"/>
          </a:p>
        </p:txBody>
      </p:sp>
      <p:sp>
        <p:nvSpPr>
          <p:cNvPr id="19459"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pic>
        <p:nvPicPr>
          <p:cNvPr id="19461" name="Picture 9"/>
          <p:cNvPicPr>
            <a:picLocks noChangeAspect="1" noChangeArrowheads="1"/>
          </p:cNvPicPr>
          <p:nvPr>
            <p:custDataLst>
              <p:tags r:id="rId5"/>
            </p:custDataLst>
          </p:nvPr>
        </p:nvPicPr>
        <p:blipFill>
          <a:blip r:embed="rId8" cstate="print"/>
          <a:srcRect/>
          <a:stretch>
            <a:fillRect/>
          </a:stretch>
        </p:blipFill>
        <p:spPr bwMode="auto">
          <a:xfrm>
            <a:off x="703451" y="2895600"/>
            <a:ext cx="7726677" cy="2057400"/>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DM-Reforecasting-140</a:t>
            </a:r>
            <a:endParaRPr lang="en-US" dirty="0"/>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Content Placeholder 19"/>
          <p:cNvSpPr>
            <a:spLocks noGrp="1"/>
          </p:cNvSpPr>
          <p:nvPr>
            <p:ph idx="1"/>
            <p:custDataLst>
              <p:tags r:id="rId2"/>
            </p:custDataLst>
          </p:nvPr>
        </p:nvSpPr>
        <p:spPr/>
        <p:txBody>
          <a:bodyPr/>
          <a:lstStyle/>
          <a:p>
            <a:pPr>
              <a:buNone/>
            </a:pPr>
            <a:r>
              <a:rPr lang="en-US" dirty="0" smtClean="0"/>
              <a:t>2. The ForecastX Method Parameter section holds the specific parameters that can be configured for each Method. </a:t>
            </a:r>
          </a:p>
          <a:p>
            <a:pPr>
              <a:buNone/>
            </a:pPr>
            <a:r>
              <a:rPr lang="en-US" dirty="0" smtClean="0"/>
              <a:t>       </a:t>
            </a:r>
            <a:r>
              <a:rPr lang="en-US" b="1" dirty="0" smtClean="0"/>
              <a:t>For Procast				             For Moving Average</a:t>
            </a:r>
          </a:p>
          <a:p>
            <a:pPr>
              <a:buNone/>
            </a:pPr>
            <a:endParaRPr lang="en-US" dirty="0"/>
          </a:p>
        </p:txBody>
      </p:sp>
      <p:sp>
        <p:nvSpPr>
          <p:cNvPr id="20482" name="Rectangle 2"/>
          <p:cNvSpPr>
            <a:spLocks noGrp="1" noChangeArrowheads="1"/>
          </p:cNvSpPr>
          <p:nvPr>
            <p:ph type="title"/>
            <p:custDataLst>
              <p:tags r:id="rId3"/>
            </p:custDataLst>
          </p:nvPr>
        </p:nvSpPr>
        <p:spPr/>
        <p:txBody>
          <a:bodyPr/>
          <a:lstStyle/>
          <a:p>
            <a:r>
              <a:rPr lang="en-US" dirty="0" smtClean="0"/>
              <a:t>Edit Additional Forecast Settings</a:t>
            </a:r>
            <a:endParaRPr lang="en-US" dirty="0"/>
          </a:p>
        </p:txBody>
      </p:sp>
      <p:sp>
        <p:nvSpPr>
          <p:cNvPr id="20483"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pic>
        <p:nvPicPr>
          <p:cNvPr id="20486" name="Picture 14"/>
          <p:cNvPicPr>
            <a:picLocks noChangeAspect="1" noChangeArrowheads="1"/>
          </p:cNvPicPr>
          <p:nvPr>
            <p:custDataLst>
              <p:tags r:id="rId5"/>
            </p:custDataLst>
          </p:nvPr>
        </p:nvPicPr>
        <p:blipFill>
          <a:blip r:embed="rId11" cstate="print"/>
          <a:srcRect/>
          <a:stretch>
            <a:fillRect/>
          </a:stretch>
        </p:blipFill>
        <p:spPr bwMode="auto">
          <a:xfrm>
            <a:off x="605341" y="4658286"/>
            <a:ext cx="3134122" cy="1602441"/>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pic>
        <p:nvPicPr>
          <p:cNvPr id="20487" name="Picture 15"/>
          <p:cNvPicPr>
            <a:picLocks noChangeAspect="1" noChangeArrowheads="1"/>
          </p:cNvPicPr>
          <p:nvPr>
            <p:custDataLst>
              <p:tags r:id="rId6"/>
            </p:custDataLst>
          </p:nvPr>
        </p:nvPicPr>
        <p:blipFill>
          <a:blip r:embed="rId12" cstate="print"/>
          <a:srcRect/>
          <a:stretch>
            <a:fillRect/>
          </a:stretch>
        </p:blipFill>
        <p:spPr bwMode="auto">
          <a:xfrm>
            <a:off x="344904" y="2796567"/>
            <a:ext cx="3731849" cy="1456065"/>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pic>
        <p:nvPicPr>
          <p:cNvPr id="20488" name="Picture 17"/>
          <p:cNvPicPr>
            <a:picLocks noChangeAspect="1" noChangeArrowheads="1"/>
          </p:cNvPicPr>
          <p:nvPr>
            <p:custDataLst>
              <p:tags r:id="rId7"/>
            </p:custDataLst>
          </p:nvPr>
        </p:nvPicPr>
        <p:blipFill>
          <a:blip r:embed="rId13" cstate="print"/>
          <a:srcRect/>
          <a:stretch>
            <a:fillRect/>
          </a:stretch>
        </p:blipFill>
        <p:spPr bwMode="auto">
          <a:xfrm>
            <a:off x="5226677" y="4653103"/>
            <a:ext cx="3379107" cy="1612807"/>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pic>
        <p:nvPicPr>
          <p:cNvPr id="20489" name="Picture 12"/>
          <p:cNvPicPr>
            <a:picLocks noChangeAspect="1" noChangeArrowheads="1"/>
          </p:cNvPicPr>
          <p:nvPr>
            <p:custDataLst>
              <p:tags r:id="rId8"/>
            </p:custDataLst>
          </p:nvPr>
        </p:nvPicPr>
        <p:blipFill>
          <a:blip r:embed="rId14" cstate="print"/>
          <a:srcRect/>
          <a:stretch>
            <a:fillRect/>
          </a:stretch>
        </p:blipFill>
        <p:spPr bwMode="auto">
          <a:xfrm>
            <a:off x="5377551" y="2779408"/>
            <a:ext cx="3084286" cy="1490382"/>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16" name="Footer Placeholder 15"/>
          <p:cNvSpPr>
            <a:spLocks noGrp="1"/>
          </p:cNvSpPr>
          <p:nvPr>
            <p:ph type="ftr" sz="quarter" idx="10"/>
          </p:nvPr>
        </p:nvSpPr>
        <p:spPr/>
        <p:txBody>
          <a:bodyPr/>
          <a:lstStyle/>
          <a:p>
            <a:r>
              <a:rPr lang="en-US" smtClean="0"/>
              <a:t>DM-Reforecasting-150</a:t>
            </a:r>
            <a:endParaRPr lang="en-US" dirty="0"/>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custDataLst>
              <p:tags r:id="rId2"/>
            </p:custDataLst>
          </p:nvPr>
        </p:nvSpPr>
        <p:spPr/>
        <p:txBody>
          <a:bodyPr>
            <a:normAutofit/>
          </a:bodyPr>
          <a:lstStyle/>
          <a:p>
            <a:pPr marL="344488" lvl="1" indent="-344488">
              <a:buNone/>
            </a:pPr>
            <a:r>
              <a:rPr lang="en-US" sz="2800" dirty="0" smtClean="0"/>
              <a:t>3. The History Range section indicates how many historical periods will be used to generate the resulting forecast. </a:t>
            </a:r>
          </a:p>
        </p:txBody>
      </p:sp>
      <p:sp>
        <p:nvSpPr>
          <p:cNvPr id="21506" name="Rectangle 2"/>
          <p:cNvSpPr>
            <a:spLocks noGrp="1" noChangeArrowheads="1"/>
          </p:cNvSpPr>
          <p:nvPr>
            <p:ph type="title"/>
            <p:custDataLst>
              <p:tags r:id="rId3"/>
            </p:custDataLst>
          </p:nvPr>
        </p:nvSpPr>
        <p:spPr/>
        <p:txBody>
          <a:bodyPr/>
          <a:lstStyle/>
          <a:p>
            <a:r>
              <a:rPr lang="en-US" dirty="0" smtClean="0"/>
              <a:t>Edit Additional Forecast Settings</a:t>
            </a:r>
            <a:endParaRPr lang="en-US" dirty="0"/>
          </a:p>
        </p:txBody>
      </p:sp>
      <p:sp>
        <p:nvSpPr>
          <p:cNvPr id="21507"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21509" name="Rectangle 5"/>
          <p:cNvSpPr>
            <a:spLocks noChangeArrowheads="1"/>
          </p:cNvSpPr>
          <p:nvPr>
            <p:custDataLst>
              <p:tags r:id="rId5"/>
            </p:custDataLst>
          </p:nvPr>
        </p:nvSpPr>
        <p:spPr bwMode="auto">
          <a:xfrm>
            <a:off x="381000" y="2362200"/>
            <a:ext cx="6400800" cy="4495800"/>
          </a:xfrm>
          <a:prstGeom prst="rect">
            <a:avLst/>
          </a:prstGeom>
          <a:noFill/>
          <a:ln w="9525">
            <a:noFill/>
            <a:miter lim="800000"/>
            <a:headEnd/>
            <a:tailEnd/>
          </a:ln>
        </p:spPr>
        <p:txBody>
          <a:bodyPr/>
          <a:lstStyle/>
          <a:p>
            <a:pPr lvl="1" indent="-339725" algn="l">
              <a:lnSpc>
                <a:spcPct val="90000"/>
              </a:lnSpc>
              <a:spcBef>
                <a:spcPts val="1200"/>
              </a:spcBef>
              <a:buFontTx/>
              <a:buChar char="•"/>
            </a:pPr>
            <a:endParaRPr lang="en-US" sz="1800" dirty="0"/>
          </a:p>
        </p:txBody>
      </p:sp>
      <p:pic>
        <p:nvPicPr>
          <p:cNvPr id="21510" name="Picture 13"/>
          <p:cNvPicPr>
            <a:picLocks noChangeAspect="1" noChangeArrowheads="1"/>
          </p:cNvPicPr>
          <p:nvPr>
            <p:custDataLst>
              <p:tags r:id="rId6"/>
            </p:custDataLst>
          </p:nvPr>
        </p:nvPicPr>
        <p:blipFill>
          <a:blip r:embed="rId10" cstate="print"/>
          <a:srcRect/>
          <a:stretch>
            <a:fillRect/>
          </a:stretch>
        </p:blipFill>
        <p:spPr bwMode="auto">
          <a:xfrm>
            <a:off x="4800600" y="2705100"/>
            <a:ext cx="4128911" cy="2667000"/>
          </a:xfrm>
          <a:prstGeom prst="rect">
            <a:avLst/>
          </a:prstGeom>
          <a:noFill/>
          <a:ln w="19050">
            <a:noFill/>
            <a:miter lim="800000"/>
            <a:headEnd/>
            <a:tailEnd/>
          </a:ln>
          <a:effectLst>
            <a:outerShdw blurRad="50800" dist="38100" dir="2700000" algn="tl" rotWithShape="0">
              <a:prstClr val="black">
                <a:alpha val="40000"/>
              </a:prstClr>
            </a:outerShdw>
          </a:effectLst>
        </p:spPr>
      </p:pic>
      <p:pic>
        <p:nvPicPr>
          <p:cNvPr id="21512" name="Picture 9"/>
          <p:cNvPicPr>
            <a:picLocks noChangeAspect="1" noChangeArrowheads="1"/>
          </p:cNvPicPr>
          <p:nvPr>
            <p:custDataLst>
              <p:tags r:id="rId7"/>
            </p:custDataLst>
          </p:nvPr>
        </p:nvPicPr>
        <p:blipFill>
          <a:blip r:embed="rId11" cstate="print"/>
          <a:srcRect/>
          <a:stretch>
            <a:fillRect/>
          </a:stretch>
        </p:blipFill>
        <p:spPr bwMode="auto">
          <a:xfrm>
            <a:off x="228600" y="2667000"/>
            <a:ext cx="4195484" cy="2743201"/>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smtClean="0"/>
              <a:t>DM-Reforecasting-160</a:t>
            </a:r>
            <a:endParaRPr lang="en-US" dirty="0"/>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lstStyle/>
          <a:p>
            <a:pPr marL="342900" lvl="1" indent="-342900">
              <a:buNone/>
            </a:pPr>
            <a:r>
              <a:rPr lang="en-US" sz="2800" dirty="0" smtClean="0"/>
              <a:t>4.  Designate the desired number of future </a:t>
            </a:r>
            <a:r>
              <a:rPr lang="en-US" sz="2800" b="1" dirty="0" smtClean="0"/>
              <a:t>Forecast periods</a:t>
            </a:r>
            <a:r>
              <a:rPr lang="en-US" sz="2800" dirty="0" smtClean="0"/>
              <a:t> used to generate the forecast.</a:t>
            </a:r>
          </a:p>
          <a:p>
            <a:pPr>
              <a:buNone/>
            </a:pPr>
            <a:endParaRPr lang="en-US" dirty="0"/>
          </a:p>
        </p:txBody>
      </p:sp>
      <p:sp>
        <p:nvSpPr>
          <p:cNvPr id="22530" name="Rectangle 2"/>
          <p:cNvSpPr>
            <a:spLocks noGrp="1" noChangeArrowheads="1"/>
          </p:cNvSpPr>
          <p:nvPr>
            <p:ph type="title"/>
            <p:custDataLst>
              <p:tags r:id="rId3"/>
            </p:custDataLst>
          </p:nvPr>
        </p:nvSpPr>
        <p:spPr/>
        <p:txBody>
          <a:bodyPr/>
          <a:lstStyle/>
          <a:p>
            <a:r>
              <a:rPr lang="en-US" dirty="0" smtClean="0"/>
              <a:t>Edit Additional Forecast Settings</a:t>
            </a:r>
            <a:endParaRPr lang="en-US" dirty="0"/>
          </a:p>
        </p:txBody>
      </p:sp>
      <p:sp>
        <p:nvSpPr>
          <p:cNvPr id="22531"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pic>
        <p:nvPicPr>
          <p:cNvPr id="22533" name="Picture 7"/>
          <p:cNvPicPr>
            <a:picLocks noChangeAspect="1" noChangeArrowheads="1"/>
          </p:cNvPicPr>
          <p:nvPr>
            <p:custDataLst>
              <p:tags r:id="rId5"/>
            </p:custDataLst>
          </p:nvPr>
        </p:nvPicPr>
        <p:blipFill>
          <a:blip r:embed="rId9" cstate="print"/>
          <a:srcRect b="52632"/>
          <a:stretch>
            <a:fillRect/>
          </a:stretch>
        </p:blipFill>
        <p:spPr bwMode="auto">
          <a:xfrm>
            <a:off x="1814096" y="2261928"/>
            <a:ext cx="5511800" cy="16002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 name="TextBox 5"/>
          <p:cNvSpPr txBox="1"/>
          <p:nvPr>
            <p:custDataLst>
              <p:tags r:id="rId6"/>
            </p:custDataLst>
          </p:nvPr>
        </p:nvSpPr>
        <p:spPr>
          <a:xfrm>
            <a:off x="300792" y="3962400"/>
            <a:ext cx="8534400" cy="2308324"/>
          </a:xfrm>
          <a:prstGeom prst="rect">
            <a:avLst/>
          </a:prstGeom>
          <a:noFill/>
        </p:spPr>
        <p:txBody>
          <a:bodyPr wrap="square" rtlCol="0">
            <a:spAutoFit/>
          </a:bodyPr>
          <a:lstStyle/>
          <a:p>
            <a:pPr algn="just"/>
            <a:r>
              <a:rPr lang="en-US" sz="2400" dirty="0" smtClean="0"/>
              <a:t>If you decrease the number of forecast periods, it will decrease the number of periods that are reforecast </a:t>
            </a:r>
            <a:r>
              <a:rPr lang="en-US" sz="2400" i="1" u="sng" dirty="0" smtClean="0"/>
              <a:t>only</a:t>
            </a:r>
            <a:r>
              <a:rPr lang="en-US" sz="2400" dirty="0" smtClean="0"/>
              <a:t>. For example, if the original forecast periods is 24 months, and you reduce it to 6 months, it will reforecast the next 6 months only and the following 18 months will stay the same.</a:t>
            </a:r>
            <a:endParaRPr lang="en-US" sz="2400" dirty="0"/>
          </a:p>
        </p:txBody>
      </p:sp>
      <p:sp>
        <p:nvSpPr>
          <p:cNvPr id="8" name="Footer Placeholder 7"/>
          <p:cNvSpPr>
            <a:spLocks noGrp="1"/>
          </p:cNvSpPr>
          <p:nvPr>
            <p:ph type="ftr" sz="quarter" idx="10"/>
          </p:nvPr>
        </p:nvSpPr>
        <p:spPr/>
        <p:txBody>
          <a:bodyPr/>
          <a:lstStyle/>
          <a:p>
            <a:r>
              <a:rPr lang="en-US" smtClean="0"/>
              <a:t>DM-Reforecasting-170</a:t>
            </a:r>
            <a:endParaRPr lang="en-US" dirty="0"/>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custDataLst>
              <p:tags r:id="rId2"/>
            </p:custDataLst>
          </p:nvPr>
        </p:nvSpPr>
        <p:spPr/>
        <p:txBody>
          <a:bodyPr>
            <a:normAutofit/>
          </a:bodyPr>
          <a:lstStyle/>
          <a:p>
            <a:pPr marL="463550" lvl="1" indent="-404813">
              <a:buNone/>
            </a:pPr>
            <a:r>
              <a:rPr lang="en-US" sz="2800" dirty="0" smtClean="0"/>
              <a:t>5.  Use the check boxes in these sections to indicate any additional statistics to generate for the forecast.</a:t>
            </a:r>
          </a:p>
          <a:p>
            <a:endParaRPr lang="en-US" dirty="0"/>
          </a:p>
        </p:txBody>
      </p:sp>
      <p:sp>
        <p:nvSpPr>
          <p:cNvPr id="23554" name="Rectangle 2"/>
          <p:cNvSpPr>
            <a:spLocks noGrp="1" noChangeArrowheads="1"/>
          </p:cNvSpPr>
          <p:nvPr>
            <p:ph type="title"/>
            <p:custDataLst>
              <p:tags r:id="rId3"/>
            </p:custDataLst>
          </p:nvPr>
        </p:nvSpPr>
        <p:spPr/>
        <p:txBody>
          <a:bodyPr/>
          <a:lstStyle/>
          <a:p>
            <a:r>
              <a:rPr lang="en-US" dirty="0" smtClean="0"/>
              <a:t>Edit Additional Forecast Settings</a:t>
            </a:r>
            <a:endParaRPr lang="en-US" dirty="0"/>
          </a:p>
        </p:txBody>
      </p:sp>
      <p:sp>
        <p:nvSpPr>
          <p:cNvPr id="23555"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23557" name="Text Box 7"/>
          <p:cNvSpPr txBox="1">
            <a:spLocks noChangeArrowheads="1"/>
          </p:cNvSpPr>
          <p:nvPr>
            <p:custDataLst>
              <p:tags r:id="rId5"/>
            </p:custDataLst>
          </p:nvPr>
        </p:nvSpPr>
        <p:spPr bwMode="auto">
          <a:xfrm>
            <a:off x="533400" y="5410200"/>
            <a:ext cx="8077200" cy="457200"/>
          </a:xfrm>
          <a:prstGeom prst="rect">
            <a:avLst/>
          </a:prstGeom>
          <a:noFill/>
          <a:ln w="19050">
            <a:noFill/>
            <a:miter lim="800000"/>
            <a:headEnd/>
            <a:tailEnd/>
          </a:ln>
        </p:spPr>
        <p:txBody>
          <a:bodyPr>
            <a:spAutoFit/>
          </a:bodyPr>
          <a:lstStyle/>
          <a:p>
            <a:pPr>
              <a:spcBef>
                <a:spcPct val="50000"/>
              </a:spcBef>
            </a:pPr>
            <a:endParaRPr lang="en-US"/>
          </a:p>
        </p:txBody>
      </p:sp>
      <p:pic>
        <p:nvPicPr>
          <p:cNvPr id="23558" name="Picture 12"/>
          <p:cNvPicPr>
            <a:picLocks noChangeAspect="1" noChangeArrowheads="1"/>
          </p:cNvPicPr>
          <p:nvPr>
            <p:custDataLst>
              <p:tags r:id="rId6"/>
            </p:custDataLst>
          </p:nvPr>
        </p:nvPicPr>
        <p:blipFill>
          <a:blip r:embed="rId9" cstate="print"/>
          <a:srcRect/>
          <a:stretch>
            <a:fillRect/>
          </a:stretch>
        </p:blipFill>
        <p:spPr bwMode="auto">
          <a:xfrm>
            <a:off x="774475" y="2362676"/>
            <a:ext cx="7571429" cy="3809524"/>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smtClean="0"/>
              <a:t>DM-Reforecasting-180</a:t>
            </a:r>
            <a:endParaRPr lang="en-US" dirty="0"/>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pPr marL="403225" lvl="1" indent="-403225">
              <a:lnSpc>
                <a:spcPct val="90000"/>
              </a:lnSpc>
              <a:spcBef>
                <a:spcPts val="1200"/>
              </a:spcBef>
              <a:buNone/>
            </a:pPr>
            <a:r>
              <a:rPr lang="en-US" sz="2800" dirty="0" smtClean="0"/>
              <a:t>6.  The </a:t>
            </a:r>
            <a:r>
              <a:rPr lang="en-US" sz="2800" b="1" dirty="0" smtClean="0"/>
              <a:t>Statistics Attribute Mapping</a:t>
            </a:r>
            <a:r>
              <a:rPr lang="en-US" sz="2800" dirty="0" smtClean="0"/>
              <a:t> section allows the mapping of any of the selected statistics chosen from the General, Accuracy, and Descriptive Statistics sections to be saved into series attributes.</a:t>
            </a:r>
            <a:endParaRPr lang="en-US" sz="2800" dirty="0"/>
          </a:p>
        </p:txBody>
      </p:sp>
      <p:sp>
        <p:nvSpPr>
          <p:cNvPr id="24578" name="Rectangle 2"/>
          <p:cNvSpPr>
            <a:spLocks noGrp="1" noChangeArrowheads="1"/>
          </p:cNvSpPr>
          <p:nvPr>
            <p:ph type="title"/>
            <p:custDataLst>
              <p:tags r:id="rId3"/>
            </p:custDataLst>
          </p:nvPr>
        </p:nvSpPr>
        <p:spPr/>
        <p:txBody>
          <a:bodyPr/>
          <a:lstStyle/>
          <a:p>
            <a:r>
              <a:rPr lang="en-US" dirty="0" smtClean="0"/>
              <a:t>Edit Additional Forecast Settings</a:t>
            </a:r>
            <a:endParaRPr lang="en-US" dirty="0"/>
          </a:p>
        </p:txBody>
      </p:sp>
      <p:sp>
        <p:nvSpPr>
          <p:cNvPr id="24579"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24580" name="Rectangle 5"/>
          <p:cNvSpPr>
            <a:spLocks noChangeArrowheads="1"/>
          </p:cNvSpPr>
          <p:nvPr>
            <p:custDataLst>
              <p:tags r:id="rId5"/>
            </p:custDataLst>
          </p:nvPr>
        </p:nvSpPr>
        <p:spPr bwMode="auto">
          <a:xfrm>
            <a:off x="381000" y="1219200"/>
            <a:ext cx="8534400" cy="5105400"/>
          </a:xfrm>
          <a:prstGeom prst="rect">
            <a:avLst/>
          </a:prstGeom>
          <a:noFill/>
          <a:ln w="9525">
            <a:noFill/>
            <a:miter lim="800000"/>
            <a:headEnd/>
            <a:tailEnd/>
          </a:ln>
        </p:spPr>
        <p:txBody>
          <a:bodyPr/>
          <a:lstStyle/>
          <a:p>
            <a:pPr lvl="1" indent="-339725" algn="l">
              <a:lnSpc>
                <a:spcPct val="90000"/>
              </a:lnSpc>
              <a:spcBef>
                <a:spcPts val="1200"/>
              </a:spcBef>
              <a:buFontTx/>
              <a:buChar char="•"/>
            </a:pPr>
            <a:endParaRPr lang="en-US" sz="2000" dirty="0"/>
          </a:p>
          <a:p>
            <a:pPr lvl="1" indent="-339725" algn="l">
              <a:lnSpc>
                <a:spcPct val="90000"/>
              </a:lnSpc>
              <a:spcBef>
                <a:spcPts val="1200"/>
              </a:spcBef>
              <a:buFontTx/>
              <a:buChar char="•"/>
            </a:pPr>
            <a:endParaRPr lang="en-US" sz="2000" dirty="0"/>
          </a:p>
          <a:p>
            <a:pPr lvl="1" indent="-339725" algn="l">
              <a:lnSpc>
                <a:spcPct val="90000"/>
              </a:lnSpc>
              <a:spcBef>
                <a:spcPts val="1200"/>
              </a:spcBef>
              <a:buFontTx/>
              <a:buChar char="•"/>
            </a:pPr>
            <a:endParaRPr lang="en-US" sz="2000" dirty="0"/>
          </a:p>
          <a:p>
            <a:pPr lvl="1" indent="-339725" algn="l">
              <a:lnSpc>
                <a:spcPct val="90000"/>
              </a:lnSpc>
              <a:spcBef>
                <a:spcPts val="1200"/>
              </a:spcBef>
              <a:buFontTx/>
              <a:buChar char="•"/>
            </a:pPr>
            <a:endParaRPr lang="en-US" sz="2000" dirty="0"/>
          </a:p>
          <a:p>
            <a:pPr lvl="1" indent="-339725" algn="l">
              <a:lnSpc>
                <a:spcPct val="90000"/>
              </a:lnSpc>
              <a:spcBef>
                <a:spcPts val="1200"/>
              </a:spcBef>
              <a:buFontTx/>
              <a:buChar char="•"/>
            </a:pPr>
            <a:endParaRPr lang="en-US" sz="2000" dirty="0"/>
          </a:p>
        </p:txBody>
      </p:sp>
      <p:pic>
        <p:nvPicPr>
          <p:cNvPr id="24581" name="Picture 7"/>
          <p:cNvPicPr>
            <a:picLocks noChangeAspect="1" noChangeArrowheads="1"/>
          </p:cNvPicPr>
          <p:nvPr>
            <p:custDataLst>
              <p:tags r:id="rId6"/>
            </p:custDataLst>
          </p:nvPr>
        </p:nvPicPr>
        <p:blipFill>
          <a:blip r:embed="rId9" cstate="print"/>
          <a:srcRect/>
          <a:stretch>
            <a:fillRect/>
          </a:stretch>
        </p:blipFill>
        <p:spPr bwMode="auto">
          <a:xfrm>
            <a:off x="2811376" y="2889184"/>
            <a:ext cx="3505200" cy="3383280"/>
          </a:xfrm>
          <a:prstGeom prst="rect">
            <a:avLst/>
          </a:prstGeom>
          <a:noFill/>
          <a:ln w="19050">
            <a:noFill/>
            <a:miter lim="800000"/>
            <a:headEnd/>
            <a:tailEnd/>
          </a:ln>
        </p:spPr>
      </p:pic>
      <p:sp>
        <p:nvSpPr>
          <p:cNvPr id="8" name="Footer Placeholder 7"/>
          <p:cNvSpPr>
            <a:spLocks noGrp="1"/>
          </p:cNvSpPr>
          <p:nvPr>
            <p:ph type="ftr" sz="quarter" idx="10"/>
          </p:nvPr>
        </p:nvSpPr>
        <p:spPr/>
        <p:txBody>
          <a:bodyPr/>
          <a:lstStyle/>
          <a:p>
            <a:r>
              <a:rPr lang="en-US" smtClean="0"/>
              <a:t>DM-Reforecasting-190</a:t>
            </a:r>
            <a:endParaRPr lang="en-US"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custDataLst>
              <p:tags r:id="rId2"/>
            </p:custDataLst>
          </p:nvPr>
        </p:nvSpPr>
        <p:spPr/>
        <p:txBody>
          <a:bodyPr/>
          <a:lstStyle/>
          <a:p>
            <a:r>
              <a:rPr lang="en-US" dirty="0" smtClean="0"/>
              <a:t>Users can calculate or modify the </a:t>
            </a:r>
            <a:r>
              <a:rPr lang="en-US" b="1" dirty="0" smtClean="0"/>
              <a:t>Primary Statistical Forecast (FVALUE)</a:t>
            </a:r>
            <a:r>
              <a:rPr lang="en-US" dirty="0" smtClean="0"/>
              <a:t> opinion line in the Viewer</a:t>
            </a:r>
          </a:p>
          <a:p>
            <a:r>
              <a:rPr lang="en-US" dirty="0" smtClean="0"/>
              <a:t>If the recalculated </a:t>
            </a:r>
            <a:r>
              <a:rPr lang="en-US" b="1" dirty="0" smtClean="0"/>
              <a:t>Primary Statistical Forecast (FVALUE)</a:t>
            </a:r>
            <a:r>
              <a:rPr lang="en-US" dirty="0" smtClean="0"/>
              <a:t> opinion line has not been saved, users can easily revert back to the original</a:t>
            </a:r>
          </a:p>
          <a:p>
            <a:r>
              <a:rPr lang="en-US" dirty="0" smtClean="0"/>
              <a:t>Users can use the </a:t>
            </a:r>
            <a:r>
              <a:rPr lang="en-US" b="1" dirty="0" smtClean="0"/>
              <a:t>Reforecasting process </a:t>
            </a:r>
            <a:r>
              <a:rPr lang="en-US" dirty="0" smtClean="0"/>
              <a:t>to create alternate statistical forecasts and compare them to the primary statistical forecast</a:t>
            </a:r>
          </a:p>
        </p:txBody>
      </p:sp>
      <p:sp>
        <p:nvSpPr>
          <p:cNvPr id="3075" name="Rectangle 2"/>
          <p:cNvSpPr>
            <a:spLocks noGrp="1" noChangeArrowheads="1"/>
          </p:cNvSpPr>
          <p:nvPr>
            <p:ph type="title"/>
            <p:custDataLst>
              <p:tags r:id="rId3"/>
            </p:custDataLst>
          </p:nvPr>
        </p:nvSpPr>
        <p:spPr/>
        <p:txBody>
          <a:bodyPr/>
          <a:lstStyle/>
          <a:p>
            <a:r>
              <a:rPr lang="en-US" dirty="0" smtClean="0"/>
              <a:t>Reforecasting – Overview</a:t>
            </a:r>
          </a:p>
        </p:txBody>
      </p:sp>
      <p:sp>
        <p:nvSpPr>
          <p:cNvPr id="4" name="Footer Placeholder 3"/>
          <p:cNvSpPr>
            <a:spLocks noGrp="1"/>
          </p:cNvSpPr>
          <p:nvPr>
            <p:ph type="ftr" sz="quarter" idx="10"/>
          </p:nvPr>
        </p:nvSpPr>
        <p:spPr/>
        <p:txBody>
          <a:bodyPr/>
          <a:lstStyle/>
          <a:p>
            <a:r>
              <a:rPr lang="en-US" smtClean="0"/>
              <a:t>DM-Reforecasting-020</a:t>
            </a:r>
            <a:endParaRPr lang="en-US" dirty="0"/>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lstStyle/>
          <a:p>
            <a:pPr lvl="1">
              <a:buNone/>
            </a:pPr>
            <a:r>
              <a:rPr lang="en-US" sz="2800" dirty="0" smtClean="0"/>
              <a:t>7.  Safety Stock Statistics can be activated by checking the Active box.  </a:t>
            </a:r>
          </a:p>
          <a:p>
            <a:endParaRPr lang="en-US" dirty="0" smtClean="0"/>
          </a:p>
          <a:p>
            <a:endParaRPr lang="en-US" dirty="0"/>
          </a:p>
        </p:txBody>
      </p:sp>
      <p:sp>
        <p:nvSpPr>
          <p:cNvPr id="25602" name="Rectangle 2"/>
          <p:cNvSpPr>
            <a:spLocks noGrp="1" noChangeArrowheads="1"/>
          </p:cNvSpPr>
          <p:nvPr>
            <p:ph type="title"/>
            <p:custDataLst>
              <p:tags r:id="rId3"/>
            </p:custDataLst>
          </p:nvPr>
        </p:nvSpPr>
        <p:spPr/>
        <p:txBody>
          <a:bodyPr/>
          <a:lstStyle/>
          <a:p>
            <a:r>
              <a:rPr lang="en-US" dirty="0" smtClean="0"/>
              <a:t>Edit Additional Forecast Settings</a:t>
            </a:r>
            <a:endParaRPr lang="en-US" dirty="0"/>
          </a:p>
        </p:txBody>
      </p:sp>
      <p:sp>
        <p:nvSpPr>
          <p:cNvPr id="25603"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pic>
        <p:nvPicPr>
          <p:cNvPr id="25605" name="Picture 2"/>
          <p:cNvPicPr>
            <a:picLocks noChangeAspect="1" noChangeArrowheads="1"/>
          </p:cNvPicPr>
          <p:nvPr>
            <p:custDataLst>
              <p:tags r:id="rId5"/>
            </p:custDataLst>
          </p:nvPr>
        </p:nvPicPr>
        <p:blipFill>
          <a:blip r:embed="rId8" cstate="print"/>
          <a:srcRect/>
          <a:stretch>
            <a:fillRect/>
          </a:stretch>
        </p:blipFill>
        <p:spPr bwMode="auto">
          <a:xfrm>
            <a:off x="1747236" y="2286000"/>
            <a:ext cx="5644164" cy="34290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DM-Reforecasting-200</a:t>
            </a:r>
            <a:endParaRPr lang="en-US" dirty="0"/>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lstStyle/>
          <a:p>
            <a:pPr marL="344488" indent="-344488">
              <a:buNone/>
            </a:pPr>
            <a:r>
              <a:rPr lang="en-US" sz="2400" dirty="0" smtClean="0"/>
              <a:t>8. Confidence Limits Statistics can be activated or deactivated using the Active check box.</a:t>
            </a:r>
          </a:p>
          <a:p>
            <a:pPr marL="744538" lvl="2" indent="-344488"/>
            <a:r>
              <a:rPr lang="en-US" sz="2200" dirty="0" smtClean="0"/>
              <a:t>The Confidence interval is modified by changing the Limit%</a:t>
            </a:r>
          </a:p>
          <a:p>
            <a:pPr marL="344488" indent="-344488">
              <a:buNone/>
            </a:pPr>
            <a:r>
              <a:rPr lang="en-US" sz="2400" dirty="0" smtClean="0"/>
              <a:t>9. When Regression methods are selected for the Forecast method, the Regression Table section will be active and the selections available to include in the metric display. </a:t>
            </a:r>
          </a:p>
          <a:p>
            <a:endParaRPr lang="en-US" sz="2400" dirty="0" smtClean="0"/>
          </a:p>
          <a:p>
            <a:endParaRPr lang="en-US" sz="2400" dirty="0"/>
          </a:p>
        </p:txBody>
      </p:sp>
      <p:sp>
        <p:nvSpPr>
          <p:cNvPr id="26626" name="Rectangle 2"/>
          <p:cNvSpPr>
            <a:spLocks noGrp="1" noChangeArrowheads="1"/>
          </p:cNvSpPr>
          <p:nvPr>
            <p:ph type="title"/>
            <p:custDataLst>
              <p:tags r:id="rId3"/>
            </p:custDataLst>
          </p:nvPr>
        </p:nvSpPr>
        <p:spPr/>
        <p:txBody>
          <a:bodyPr/>
          <a:lstStyle/>
          <a:p>
            <a:r>
              <a:rPr lang="en-US" dirty="0" smtClean="0"/>
              <a:t>Edit Additional Forecast Settings </a:t>
            </a:r>
            <a:endParaRPr lang="en-US" dirty="0"/>
          </a:p>
        </p:txBody>
      </p:sp>
      <p:sp>
        <p:nvSpPr>
          <p:cNvPr id="26627" name="Rectangle 5"/>
          <p:cNvSpPr>
            <a:spLocks noChangeArrowheads="1"/>
          </p:cNvSpPr>
          <p:nvPr>
            <p:custDataLst>
              <p:tags r:id="rId4"/>
            </p:custDataLst>
          </p:nvPr>
        </p:nvSpPr>
        <p:spPr bwMode="auto">
          <a:xfrm>
            <a:off x="381000" y="1143000"/>
            <a:ext cx="8534400" cy="4876800"/>
          </a:xfrm>
          <a:prstGeom prst="rect">
            <a:avLst/>
          </a:prstGeom>
          <a:noFill/>
          <a:ln w="9525">
            <a:noFill/>
            <a:miter lim="800000"/>
            <a:headEnd/>
            <a:tailEnd/>
          </a:ln>
        </p:spPr>
        <p:txBody>
          <a:bodyPr/>
          <a:lstStyle/>
          <a:p>
            <a:pPr marL="342900" indent="-342900" algn="l">
              <a:lnSpc>
                <a:spcPct val="90000"/>
              </a:lnSpc>
              <a:spcBef>
                <a:spcPct val="20000"/>
              </a:spcBef>
            </a:pPr>
            <a:endParaRPr lang="en-US" sz="2200" b="1" dirty="0"/>
          </a:p>
        </p:txBody>
      </p:sp>
      <p:pic>
        <p:nvPicPr>
          <p:cNvPr id="26628" name="Picture 11"/>
          <p:cNvPicPr>
            <a:picLocks noChangeAspect="1" noChangeArrowheads="1"/>
          </p:cNvPicPr>
          <p:nvPr>
            <p:custDataLst>
              <p:tags r:id="rId5"/>
            </p:custDataLst>
          </p:nvPr>
        </p:nvPicPr>
        <p:blipFill>
          <a:blip r:embed="rId9" cstate="print"/>
          <a:srcRect/>
          <a:stretch>
            <a:fillRect/>
          </a:stretch>
        </p:blipFill>
        <p:spPr bwMode="auto">
          <a:xfrm>
            <a:off x="473248" y="3973843"/>
            <a:ext cx="4114800" cy="2259106"/>
          </a:xfrm>
          <a:prstGeom prst="rect">
            <a:avLst/>
          </a:prstGeom>
          <a:noFill/>
          <a:ln w="19050">
            <a:noFill/>
            <a:miter lim="800000"/>
            <a:headEnd/>
            <a:tailEnd/>
          </a:ln>
          <a:effectLst>
            <a:outerShdw blurRad="50800" dist="38100" dir="2700000" algn="tl" rotWithShape="0">
              <a:prstClr val="black">
                <a:alpha val="40000"/>
              </a:prstClr>
            </a:outerShdw>
          </a:effectLst>
        </p:spPr>
      </p:pic>
      <p:pic>
        <p:nvPicPr>
          <p:cNvPr id="26629" name="Picture 13"/>
          <p:cNvPicPr>
            <a:picLocks noChangeAspect="1" noChangeArrowheads="1"/>
          </p:cNvPicPr>
          <p:nvPr>
            <p:custDataLst>
              <p:tags r:id="rId6"/>
            </p:custDataLst>
          </p:nvPr>
        </p:nvPicPr>
        <p:blipFill>
          <a:blip r:embed="rId10" cstate="print"/>
          <a:srcRect/>
          <a:stretch>
            <a:fillRect/>
          </a:stretch>
        </p:blipFill>
        <p:spPr bwMode="auto">
          <a:xfrm>
            <a:off x="4892848" y="3846096"/>
            <a:ext cx="3700368" cy="25146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8" name="Footer Placeholder 7"/>
          <p:cNvSpPr>
            <a:spLocks noGrp="1"/>
          </p:cNvSpPr>
          <p:nvPr>
            <p:ph type="ftr" sz="quarter" idx="10"/>
          </p:nvPr>
        </p:nvSpPr>
        <p:spPr/>
        <p:txBody>
          <a:bodyPr/>
          <a:lstStyle/>
          <a:p>
            <a:r>
              <a:rPr lang="en-US" smtClean="0"/>
              <a:t>DM-Reforecasting-210</a:t>
            </a:r>
            <a:endParaRPr lang="en-US" dirty="0"/>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pPr>
              <a:lnSpc>
                <a:spcPct val="90000"/>
              </a:lnSpc>
              <a:spcBef>
                <a:spcPts val="1200"/>
              </a:spcBef>
              <a:buNone/>
            </a:pPr>
            <a:r>
              <a:rPr lang="en-US" sz="2800" dirty="0" smtClean="0"/>
              <a:t>There are three options for running the forecast.</a:t>
            </a:r>
          </a:p>
          <a:p>
            <a:pPr marL="457200" indent="-457200">
              <a:lnSpc>
                <a:spcPct val="90000"/>
              </a:lnSpc>
              <a:spcBef>
                <a:spcPts val="1200"/>
              </a:spcBef>
              <a:buFont typeface="+mj-lt"/>
              <a:buAutoNum type="arabicPeriod"/>
            </a:pPr>
            <a:r>
              <a:rPr lang="en-US" dirty="0" smtClean="0"/>
              <a:t>Right-click on the method and select </a:t>
            </a:r>
            <a:r>
              <a:rPr lang="en-US" b="1" i="1" dirty="0" smtClean="0"/>
              <a:t>Run ForecastX for Opinion Line </a:t>
            </a:r>
            <a:r>
              <a:rPr lang="en-US" dirty="0" smtClean="0"/>
              <a:t>from the menu. This will run the selected forecast for the selected series and Target opinion line.</a:t>
            </a:r>
          </a:p>
          <a:p>
            <a:endParaRPr lang="en-US" dirty="0"/>
          </a:p>
        </p:txBody>
      </p:sp>
      <p:sp>
        <p:nvSpPr>
          <p:cNvPr id="28674" name="Rectangle 2"/>
          <p:cNvSpPr>
            <a:spLocks noGrp="1" noChangeArrowheads="1"/>
          </p:cNvSpPr>
          <p:nvPr>
            <p:ph type="title"/>
            <p:custDataLst>
              <p:tags r:id="rId3"/>
            </p:custDataLst>
          </p:nvPr>
        </p:nvSpPr>
        <p:spPr/>
        <p:txBody>
          <a:bodyPr/>
          <a:lstStyle/>
          <a:p>
            <a:pPr marL="342900" indent="-342900">
              <a:lnSpc>
                <a:spcPct val="90000"/>
              </a:lnSpc>
              <a:spcBef>
                <a:spcPts val="1200"/>
              </a:spcBef>
            </a:pPr>
            <a:r>
              <a:rPr lang="en-US" dirty="0" smtClean="0"/>
              <a:t>Options for Running the Forecast</a:t>
            </a:r>
            <a:endParaRPr lang="en-US" dirty="0"/>
          </a:p>
        </p:txBody>
      </p:sp>
      <p:sp>
        <p:nvSpPr>
          <p:cNvPr id="28675"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28676" name="Rectangle 5"/>
          <p:cNvSpPr>
            <a:spLocks noChangeArrowheads="1"/>
          </p:cNvSpPr>
          <p:nvPr>
            <p:custDataLst>
              <p:tags r:id="rId5"/>
            </p:custDataLst>
          </p:nvPr>
        </p:nvSpPr>
        <p:spPr bwMode="auto">
          <a:xfrm>
            <a:off x="381000" y="1219200"/>
            <a:ext cx="8610600" cy="4953000"/>
          </a:xfrm>
          <a:prstGeom prst="rect">
            <a:avLst/>
          </a:prstGeom>
          <a:noFill/>
          <a:ln w="9525">
            <a:noFill/>
            <a:miter lim="800000"/>
            <a:headEnd/>
            <a:tailEnd/>
          </a:ln>
        </p:spPr>
        <p:txBody>
          <a:bodyPr/>
          <a:lstStyle/>
          <a:p>
            <a:pPr marL="342900" indent="-342900" algn="l">
              <a:lnSpc>
                <a:spcPct val="90000"/>
              </a:lnSpc>
              <a:spcBef>
                <a:spcPts val="1200"/>
              </a:spcBef>
              <a:buFontTx/>
              <a:buChar char="•"/>
            </a:pPr>
            <a:endParaRPr lang="en-US" sz="2000" dirty="0"/>
          </a:p>
          <a:p>
            <a:pPr marL="342900" indent="-342900" algn="l">
              <a:lnSpc>
                <a:spcPct val="90000"/>
              </a:lnSpc>
              <a:spcBef>
                <a:spcPts val="1200"/>
              </a:spcBef>
              <a:buFontTx/>
              <a:buChar char="•"/>
            </a:pPr>
            <a:endParaRPr lang="en-US" sz="2000" dirty="0"/>
          </a:p>
          <a:p>
            <a:pPr marL="342900" indent="-342900" algn="l">
              <a:lnSpc>
                <a:spcPct val="90000"/>
              </a:lnSpc>
              <a:spcBef>
                <a:spcPts val="1200"/>
              </a:spcBef>
              <a:buFontTx/>
              <a:buChar char="•"/>
            </a:pPr>
            <a:endParaRPr lang="en-US" sz="2000" dirty="0"/>
          </a:p>
          <a:p>
            <a:pPr marL="342900" indent="-342900" algn="l">
              <a:lnSpc>
                <a:spcPct val="90000"/>
              </a:lnSpc>
              <a:spcBef>
                <a:spcPts val="1200"/>
              </a:spcBef>
              <a:buFontTx/>
              <a:buChar char="•"/>
            </a:pPr>
            <a:endParaRPr lang="en-US" sz="2000" dirty="0"/>
          </a:p>
          <a:p>
            <a:pPr marL="342900" indent="-342900" algn="l">
              <a:lnSpc>
                <a:spcPct val="90000"/>
              </a:lnSpc>
              <a:spcBef>
                <a:spcPts val="1200"/>
              </a:spcBef>
              <a:buFontTx/>
              <a:buChar char="•"/>
            </a:pPr>
            <a:endParaRPr lang="en-US" sz="2000" dirty="0"/>
          </a:p>
        </p:txBody>
      </p:sp>
      <p:pic>
        <p:nvPicPr>
          <p:cNvPr id="28677" name="Picture 8"/>
          <p:cNvPicPr>
            <a:picLocks noChangeAspect="1" noChangeArrowheads="1"/>
          </p:cNvPicPr>
          <p:nvPr>
            <p:custDataLst>
              <p:tags r:id="rId6"/>
            </p:custDataLst>
          </p:nvPr>
        </p:nvPicPr>
        <p:blipFill>
          <a:blip r:embed="rId9" cstate="print"/>
          <a:srcRect b="15440"/>
          <a:stretch>
            <a:fillRect/>
          </a:stretch>
        </p:blipFill>
        <p:spPr bwMode="auto">
          <a:xfrm>
            <a:off x="168440" y="3601448"/>
            <a:ext cx="8788072" cy="2398156"/>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smtClean="0"/>
              <a:t>DM-Reforecasting-220</a:t>
            </a:r>
            <a:endParaRPr lang="en-US" dirty="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custDataLst>
              <p:tags r:id="rId2"/>
            </p:custDataLst>
          </p:nvPr>
        </p:nvSpPr>
        <p:spPr/>
        <p:txBody>
          <a:bodyPr>
            <a:normAutofit/>
          </a:bodyPr>
          <a:lstStyle/>
          <a:p>
            <a:pPr marL="457200" indent="-457200">
              <a:buFont typeface="+mj-lt"/>
              <a:buAutoNum type="arabicPeriod" startAt="2"/>
            </a:pPr>
            <a:r>
              <a:rPr lang="en-US" sz="2600" dirty="0" smtClean="0"/>
              <a:t>The forecast can be run from the Series view.  Select the series in the Single Series View or select multiple series in the Multi Series View, right-click and select </a:t>
            </a:r>
            <a:r>
              <a:rPr lang="en-US" sz="2600" b="1" i="1" dirty="0" smtClean="0"/>
              <a:t>Run ForecastX for Selected Series</a:t>
            </a:r>
            <a:r>
              <a:rPr lang="en-US" sz="2600" dirty="0" smtClean="0"/>
              <a:t>.</a:t>
            </a:r>
            <a:endParaRPr lang="en-US" sz="2600" i="1" dirty="0"/>
          </a:p>
        </p:txBody>
      </p:sp>
      <p:sp>
        <p:nvSpPr>
          <p:cNvPr id="29698" name="Rectangle 2"/>
          <p:cNvSpPr>
            <a:spLocks noGrp="1" noChangeArrowheads="1"/>
          </p:cNvSpPr>
          <p:nvPr>
            <p:ph type="title"/>
            <p:custDataLst>
              <p:tags r:id="rId3"/>
            </p:custDataLst>
          </p:nvPr>
        </p:nvSpPr>
        <p:spPr/>
        <p:txBody>
          <a:bodyPr/>
          <a:lstStyle/>
          <a:p>
            <a:r>
              <a:rPr lang="en-US" smtClean="0"/>
              <a:t>Options for Running the Forecast</a:t>
            </a:r>
            <a:endParaRPr lang="en-US" dirty="0"/>
          </a:p>
        </p:txBody>
      </p:sp>
      <p:sp>
        <p:nvSpPr>
          <p:cNvPr id="29700"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5" name="Rectangle 5"/>
          <p:cNvSpPr>
            <a:spLocks noChangeArrowheads="1"/>
          </p:cNvSpPr>
          <p:nvPr>
            <p:custDataLst>
              <p:tags r:id="rId5"/>
            </p:custDataLst>
          </p:nvPr>
        </p:nvSpPr>
        <p:spPr bwMode="auto">
          <a:xfrm>
            <a:off x="381000" y="1066800"/>
            <a:ext cx="8534400" cy="5181600"/>
          </a:xfrm>
          <a:prstGeom prst="rect">
            <a:avLst/>
          </a:prstGeom>
          <a:noFill/>
          <a:ln w="9525">
            <a:noFill/>
            <a:miter lim="800000"/>
            <a:headEnd/>
            <a:tailEnd/>
          </a:ln>
          <a:effectLst/>
        </p:spPr>
        <p:txBody>
          <a:bodyPr/>
          <a:lstStyle/>
          <a:p>
            <a:pPr marL="457200" indent="-339725" algn="l">
              <a:lnSpc>
                <a:spcPct val="90000"/>
              </a:lnSpc>
              <a:spcBef>
                <a:spcPts val="1200"/>
              </a:spcBef>
              <a:defRPr/>
            </a:pPr>
            <a:endParaRPr lang="en-US" sz="2000" dirty="0"/>
          </a:p>
          <a:p>
            <a:pPr marL="457200" indent="-457200" algn="l">
              <a:lnSpc>
                <a:spcPct val="90000"/>
              </a:lnSpc>
              <a:spcBef>
                <a:spcPct val="20000"/>
              </a:spcBef>
              <a:buFont typeface="Arial" charset="0"/>
              <a:buAutoNum type="arabicPeriod"/>
              <a:defRPr/>
            </a:pPr>
            <a:endParaRPr lang="en-US" sz="20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defRPr/>
            </a:pPr>
            <a:endParaRPr lang="en-US" sz="1800" dirty="0"/>
          </a:p>
          <a:p>
            <a:pPr marL="914400" lvl="1" indent="-457200" algn="l">
              <a:lnSpc>
                <a:spcPct val="90000"/>
              </a:lnSpc>
              <a:spcBef>
                <a:spcPct val="20000"/>
              </a:spcBef>
              <a:buFontTx/>
              <a:buChar char="•"/>
              <a:defRPr/>
            </a:pPr>
            <a:endParaRPr lang="en-US" sz="1800" dirty="0"/>
          </a:p>
        </p:txBody>
      </p:sp>
      <p:grpSp>
        <p:nvGrpSpPr>
          <p:cNvPr id="8" name="Group 7"/>
          <p:cNvGrpSpPr/>
          <p:nvPr/>
        </p:nvGrpSpPr>
        <p:grpSpPr>
          <a:xfrm>
            <a:off x="3886200" y="2743200"/>
            <a:ext cx="3733800" cy="3363755"/>
            <a:chOff x="2590800" y="2663295"/>
            <a:chExt cx="3733800" cy="3737505"/>
          </a:xfrm>
          <a:effectLst>
            <a:outerShdw blurRad="50800" dist="38100" dir="2700000" algn="tl" rotWithShape="0">
              <a:prstClr val="black">
                <a:alpha val="40000"/>
              </a:prstClr>
            </a:outerShdw>
          </a:effectLst>
        </p:grpSpPr>
        <p:pic>
          <p:nvPicPr>
            <p:cNvPr id="29702" name="Picture 13"/>
            <p:cNvPicPr>
              <a:picLocks noChangeAspect="1" noChangeArrowheads="1"/>
            </p:cNvPicPr>
            <p:nvPr>
              <p:custDataLst>
                <p:tags r:id="rId6"/>
              </p:custDataLst>
            </p:nvPr>
          </p:nvPicPr>
          <p:blipFill>
            <a:blip r:embed="rId10" cstate="print"/>
            <a:srcRect/>
            <a:stretch>
              <a:fillRect/>
            </a:stretch>
          </p:blipFill>
          <p:spPr bwMode="auto">
            <a:xfrm>
              <a:off x="2590800" y="2663295"/>
              <a:ext cx="3733800" cy="3737505"/>
            </a:xfrm>
            <a:prstGeom prst="rect">
              <a:avLst/>
            </a:prstGeom>
            <a:noFill/>
            <a:ln w="19050">
              <a:noFill/>
              <a:miter lim="800000"/>
              <a:headEnd/>
              <a:tailEnd/>
            </a:ln>
          </p:spPr>
        </p:pic>
        <p:sp>
          <p:nvSpPr>
            <p:cNvPr id="29703" name="Oval 1035"/>
            <p:cNvSpPr>
              <a:spLocks noChangeArrowheads="1"/>
            </p:cNvSpPr>
            <p:nvPr>
              <p:custDataLst>
                <p:tags r:id="rId7"/>
              </p:custDataLst>
            </p:nvPr>
          </p:nvSpPr>
          <p:spPr bwMode="auto">
            <a:xfrm>
              <a:off x="3733800" y="5791200"/>
              <a:ext cx="2438400" cy="533400"/>
            </a:xfrm>
            <a:prstGeom prst="ellipse">
              <a:avLst/>
            </a:prstGeom>
            <a:noFill/>
            <a:ln w="31750">
              <a:solidFill>
                <a:srgbClr val="FF0000"/>
              </a:solidFill>
              <a:round/>
              <a:headEnd/>
              <a:tailEnd/>
            </a:ln>
          </p:spPr>
          <p:txBody>
            <a:bodyPr wrap="none" anchor="ctr"/>
            <a:lstStyle/>
            <a:p>
              <a:endParaRPr lang="en-US"/>
            </a:p>
          </p:txBody>
        </p:sp>
      </p:grpSp>
      <p:sp>
        <p:nvSpPr>
          <p:cNvPr id="10" name="Footer Placeholder 9"/>
          <p:cNvSpPr>
            <a:spLocks noGrp="1"/>
          </p:cNvSpPr>
          <p:nvPr>
            <p:ph type="ftr" sz="quarter" idx="10"/>
          </p:nvPr>
        </p:nvSpPr>
        <p:spPr/>
        <p:txBody>
          <a:bodyPr/>
          <a:lstStyle/>
          <a:p>
            <a:r>
              <a:rPr lang="en-US" smtClean="0"/>
              <a:t>DM-Reforecasting-230</a:t>
            </a:r>
            <a:endParaRPr lang="en-US" dirty="0"/>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custDataLst>
              <p:tags r:id="rId2"/>
            </p:custDataLst>
          </p:nvPr>
        </p:nvSpPr>
        <p:spPr/>
        <p:txBody>
          <a:bodyPr/>
          <a:lstStyle/>
          <a:p>
            <a:pPr marL="457200" indent="-457200">
              <a:buFont typeface="+mj-lt"/>
              <a:buAutoNum type="arabicPeriod" startAt="3"/>
            </a:pPr>
            <a:r>
              <a:rPr lang="en-US" dirty="0" smtClean="0"/>
              <a:t>Run forecast settings for one or all series by selecting the desired series and clicking the </a:t>
            </a:r>
            <a:r>
              <a:rPr lang="en-US" b="1" i="1" dirty="0" smtClean="0"/>
              <a:t>Reforecast</a:t>
            </a:r>
            <a:r>
              <a:rPr lang="en-US" dirty="0" smtClean="0"/>
              <a:t> button on the </a:t>
            </a:r>
            <a:r>
              <a:rPr lang="en-US" b="1" dirty="0" smtClean="0"/>
              <a:t>Home</a:t>
            </a:r>
            <a:r>
              <a:rPr lang="en-US" dirty="0" smtClean="0"/>
              <a:t> menu as described previously in this module for the Primary Statistical forecast method.</a:t>
            </a:r>
          </a:p>
          <a:p>
            <a:endParaRPr lang="en-US" dirty="0"/>
          </a:p>
        </p:txBody>
      </p:sp>
      <p:sp>
        <p:nvSpPr>
          <p:cNvPr id="30722" name="Rectangle 2"/>
          <p:cNvSpPr>
            <a:spLocks noGrp="1" noChangeArrowheads="1"/>
          </p:cNvSpPr>
          <p:nvPr>
            <p:ph type="title"/>
            <p:custDataLst>
              <p:tags r:id="rId3"/>
            </p:custDataLst>
          </p:nvPr>
        </p:nvSpPr>
        <p:spPr/>
        <p:txBody>
          <a:bodyPr/>
          <a:lstStyle/>
          <a:p>
            <a:pPr marL="342900" indent="-342900">
              <a:lnSpc>
                <a:spcPct val="90000"/>
              </a:lnSpc>
              <a:spcBef>
                <a:spcPts val="1200"/>
              </a:spcBef>
              <a:defRPr/>
            </a:pPr>
            <a:r>
              <a:rPr lang="en-US" dirty="0" smtClean="0"/>
              <a:t>Options for Running the Forecast</a:t>
            </a:r>
            <a:endParaRPr lang="en-US" dirty="0"/>
          </a:p>
        </p:txBody>
      </p:sp>
      <p:sp>
        <p:nvSpPr>
          <p:cNvPr id="3" name="Rectangle 3"/>
          <p:cNvSpPr txBox="1">
            <a:spLocks noChangeArrowheads="1"/>
          </p:cNvSpPr>
          <p:nvPr>
            <p:custDataLst>
              <p:tags r:id="rId4"/>
            </p:custDataLst>
          </p:nvPr>
        </p:nvSpPr>
        <p:spPr bwMode="auto">
          <a:xfrm>
            <a:off x="457200" y="1371600"/>
            <a:ext cx="7772400" cy="4114800"/>
          </a:xfrm>
          <a:prstGeom prst="rect">
            <a:avLst/>
          </a:prstGeom>
          <a:noFill/>
          <a:ln w="9525">
            <a:noFill/>
            <a:miter lim="800000"/>
            <a:headEnd/>
            <a:tailEnd/>
          </a:ln>
        </p:spPr>
        <p:txBody>
          <a:bodyPr/>
          <a:lstStyle/>
          <a:p>
            <a:pPr marL="533400" indent="-533400" algn="l">
              <a:spcBef>
                <a:spcPct val="20000"/>
              </a:spcBef>
              <a:defRPr/>
            </a:pPr>
            <a:endParaRPr lang="en-US" sz="2800" kern="0">
              <a:latin typeface="+mn-lt"/>
            </a:endParaRPr>
          </a:p>
          <a:p>
            <a:pPr marL="533400" indent="-533400" algn="l">
              <a:spcBef>
                <a:spcPct val="20000"/>
              </a:spcBef>
              <a:defRPr/>
            </a:pPr>
            <a:endParaRPr lang="en-US" kern="0">
              <a:latin typeface="+mn-lt"/>
            </a:endParaRPr>
          </a:p>
          <a:p>
            <a:pPr marL="533400" indent="-533400" algn="l">
              <a:spcBef>
                <a:spcPct val="20000"/>
              </a:spcBef>
              <a:buFontTx/>
              <a:buAutoNum type="arabicPeriod"/>
              <a:defRPr/>
            </a:pPr>
            <a:endParaRPr lang="en-US" kern="0">
              <a:latin typeface="+mn-lt"/>
            </a:endParaRPr>
          </a:p>
        </p:txBody>
      </p:sp>
      <p:sp>
        <p:nvSpPr>
          <p:cNvPr id="30724" name="Rectangle 4"/>
          <p:cNvSpPr>
            <a:spLocks noChangeArrowheads="1"/>
          </p:cNvSpPr>
          <p:nvPr>
            <p:custDataLst>
              <p:tags r:id="rId5"/>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5" name="Rectangle 5"/>
          <p:cNvSpPr>
            <a:spLocks noChangeArrowheads="1"/>
          </p:cNvSpPr>
          <p:nvPr>
            <p:custDataLst>
              <p:tags r:id="rId6"/>
            </p:custDataLst>
          </p:nvPr>
        </p:nvSpPr>
        <p:spPr bwMode="auto">
          <a:xfrm>
            <a:off x="381000" y="1066800"/>
            <a:ext cx="8534400" cy="5181600"/>
          </a:xfrm>
          <a:prstGeom prst="rect">
            <a:avLst/>
          </a:prstGeom>
          <a:noFill/>
          <a:ln w="9525">
            <a:noFill/>
            <a:miter lim="800000"/>
            <a:headEnd/>
            <a:tailEnd/>
          </a:ln>
          <a:effectLst/>
        </p:spPr>
        <p:txBody>
          <a:bodyPr/>
          <a:lstStyle/>
          <a:p>
            <a:pPr marL="117475" algn="l">
              <a:lnSpc>
                <a:spcPct val="90000"/>
              </a:lnSpc>
              <a:spcBef>
                <a:spcPts val="1200"/>
              </a:spcBef>
              <a:buFont typeface="Arial" pitchFamily="34" charset="0"/>
              <a:buChar char="•"/>
              <a:defRPr/>
            </a:pPr>
            <a:endParaRPr lang="en-US" sz="2000" dirty="0"/>
          </a:p>
          <a:p>
            <a:pPr marL="457200" indent="-339725" algn="l">
              <a:lnSpc>
                <a:spcPct val="90000"/>
              </a:lnSpc>
              <a:spcBef>
                <a:spcPts val="1200"/>
              </a:spcBef>
              <a:defRPr/>
            </a:pPr>
            <a:endParaRPr lang="en-US" sz="2000" dirty="0"/>
          </a:p>
          <a:p>
            <a:pPr marL="457200" indent="-457200" algn="l">
              <a:lnSpc>
                <a:spcPct val="90000"/>
              </a:lnSpc>
              <a:spcBef>
                <a:spcPct val="20000"/>
              </a:spcBef>
              <a:buFont typeface="Arial" charset="0"/>
              <a:buAutoNum type="arabicPeriod"/>
              <a:defRPr/>
            </a:pPr>
            <a:endParaRPr lang="en-US" sz="20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lgn="l">
              <a:lnSpc>
                <a:spcPct val="90000"/>
              </a:lnSpc>
              <a:spcBef>
                <a:spcPct val="20000"/>
              </a:spcBef>
              <a:buFont typeface="Arial" charset="0"/>
              <a:buAutoNum type="arabicPeriod"/>
              <a:defRPr/>
            </a:pPr>
            <a:endParaRPr lang="en-US" sz="1800" dirty="0"/>
          </a:p>
          <a:p>
            <a:pPr marL="457200" indent="-457200">
              <a:defRPr/>
            </a:pPr>
            <a:endParaRPr lang="en-US" sz="1800" dirty="0"/>
          </a:p>
          <a:p>
            <a:pPr marL="914400" lvl="1" indent="-457200" algn="l">
              <a:lnSpc>
                <a:spcPct val="90000"/>
              </a:lnSpc>
              <a:spcBef>
                <a:spcPct val="20000"/>
              </a:spcBef>
              <a:buFontTx/>
              <a:buChar char="•"/>
              <a:defRPr/>
            </a:pPr>
            <a:endParaRPr lang="en-US" sz="1800" dirty="0"/>
          </a:p>
        </p:txBody>
      </p:sp>
      <p:pic>
        <p:nvPicPr>
          <p:cNvPr id="30726" name="Picture 9"/>
          <p:cNvPicPr>
            <a:picLocks noChangeAspect="1" noChangeArrowheads="1"/>
          </p:cNvPicPr>
          <p:nvPr>
            <p:custDataLst>
              <p:tags r:id="rId7"/>
            </p:custDataLst>
          </p:nvPr>
        </p:nvPicPr>
        <p:blipFill>
          <a:blip r:embed="rId11" cstate="print"/>
          <a:srcRect/>
          <a:stretch>
            <a:fillRect/>
          </a:stretch>
        </p:blipFill>
        <p:spPr bwMode="auto">
          <a:xfrm>
            <a:off x="613608" y="3404936"/>
            <a:ext cx="7907338" cy="24384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30727" name="Line 1036"/>
          <p:cNvSpPr>
            <a:spLocks noChangeShapeType="1"/>
          </p:cNvSpPr>
          <p:nvPr>
            <p:custDataLst>
              <p:tags r:id="rId8"/>
            </p:custDataLst>
          </p:nvPr>
        </p:nvSpPr>
        <p:spPr bwMode="auto">
          <a:xfrm flipH="1">
            <a:off x="5109408" y="3862136"/>
            <a:ext cx="457200" cy="457200"/>
          </a:xfrm>
          <a:prstGeom prst="line">
            <a:avLst/>
          </a:prstGeom>
          <a:noFill/>
          <a:ln w="31750">
            <a:solidFill>
              <a:srgbClr val="FF0000"/>
            </a:solidFill>
            <a:round/>
            <a:headEnd/>
            <a:tailEnd type="triangle" w="med" len="med"/>
          </a:ln>
        </p:spPr>
        <p:txBody>
          <a:bodyPr/>
          <a:lstStyle/>
          <a:p>
            <a:endParaRPr lang="en-US"/>
          </a:p>
        </p:txBody>
      </p:sp>
      <p:sp>
        <p:nvSpPr>
          <p:cNvPr id="9" name="Footer Placeholder 8"/>
          <p:cNvSpPr>
            <a:spLocks noGrp="1"/>
          </p:cNvSpPr>
          <p:nvPr>
            <p:ph type="ftr" sz="quarter" idx="10"/>
          </p:nvPr>
        </p:nvSpPr>
        <p:spPr/>
        <p:txBody>
          <a:bodyPr/>
          <a:lstStyle/>
          <a:p>
            <a:r>
              <a:rPr lang="en-US" smtClean="0"/>
              <a:t>DM-Reforecasting-240</a:t>
            </a:r>
            <a:endParaRPr lang="en-US" dirty="0"/>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12"/>
          <p:cNvSpPr>
            <a:spLocks noGrp="1"/>
          </p:cNvSpPr>
          <p:nvPr>
            <p:ph idx="1"/>
            <p:custDataLst>
              <p:tags r:id="rId2"/>
            </p:custDataLst>
          </p:nvPr>
        </p:nvSpPr>
        <p:spPr/>
        <p:txBody>
          <a:bodyPr/>
          <a:lstStyle/>
          <a:p>
            <a:pPr marL="457200" indent="-457200"/>
            <a:r>
              <a:rPr lang="en-US" dirty="0" smtClean="0"/>
              <a:t>The </a:t>
            </a:r>
            <a:r>
              <a:rPr lang="en-US" b="1" dirty="0" smtClean="0"/>
              <a:t>Reforecast</a:t>
            </a:r>
            <a:r>
              <a:rPr lang="en-US" dirty="0" smtClean="0"/>
              <a:t> window displays </a:t>
            </a:r>
          </a:p>
          <a:p>
            <a:endParaRPr lang="en-US" dirty="0"/>
          </a:p>
        </p:txBody>
      </p:sp>
      <p:sp>
        <p:nvSpPr>
          <p:cNvPr id="31746" name="Rectangle 2"/>
          <p:cNvSpPr>
            <a:spLocks noGrp="1" noChangeArrowheads="1"/>
          </p:cNvSpPr>
          <p:nvPr>
            <p:ph type="title"/>
            <p:custDataLst>
              <p:tags r:id="rId3"/>
            </p:custDataLst>
          </p:nvPr>
        </p:nvSpPr>
        <p:spPr/>
        <p:txBody>
          <a:bodyPr/>
          <a:lstStyle/>
          <a:p>
            <a:r>
              <a:rPr lang="en-US" dirty="0" smtClean="0"/>
              <a:t>Options for Running the Forecast </a:t>
            </a:r>
            <a:endParaRPr lang="en-US" dirty="0"/>
          </a:p>
        </p:txBody>
      </p:sp>
      <p:sp>
        <p:nvSpPr>
          <p:cNvPr id="3" name="Rectangle 3"/>
          <p:cNvSpPr txBox="1">
            <a:spLocks noChangeArrowheads="1"/>
          </p:cNvSpPr>
          <p:nvPr>
            <p:custDataLst>
              <p:tags r:id="rId4"/>
            </p:custDataLst>
          </p:nvPr>
        </p:nvSpPr>
        <p:spPr bwMode="auto">
          <a:xfrm>
            <a:off x="457200" y="1371600"/>
            <a:ext cx="7772400" cy="4114800"/>
          </a:xfrm>
          <a:prstGeom prst="rect">
            <a:avLst/>
          </a:prstGeom>
          <a:noFill/>
          <a:ln w="9525">
            <a:noFill/>
            <a:miter lim="800000"/>
            <a:headEnd/>
            <a:tailEnd/>
          </a:ln>
        </p:spPr>
        <p:txBody>
          <a:bodyPr/>
          <a:lstStyle/>
          <a:p>
            <a:pPr marL="533400" indent="-533400" algn="l">
              <a:spcBef>
                <a:spcPct val="20000"/>
              </a:spcBef>
              <a:defRPr/>
            </a:pPr>
            <a:endParaRPr lang="en-US" sz="2800" kern="0">
              <a:latin typeface="+mn-lt"/>
            </a:endParaRPr>
          </a:p>
          <a:p>
            <a:pPr marL="533400" indent="-533400" algn="l">
              <a:spcBef>
                <a:spcPct val="20000"/>
              </a:spcBef>
              <a:defRPr/>
            </a:pPr>
            <a:endParaRPr lang="en-US" kern="0">
              <a:latin typeface="+mn-lt"/>
            </a:endParaRPr>
          </a:p>
          <a:p>
            <a:pPr marL="533400" indent="-533400" algn="l">
              <a:spcBef>
                <a:spcPct val="20000"/>
              </a:spcBef>
              <a:buFontTx/>
              <a:buAutoNum type="arabicPeriod"/>
              <a:defRPr/>
            </a:pPr>
            <a:endParaRPr lang="en-US" kern="0">
              <a:latin typeface="+mn-lt"/>
            </a:endParaRPr>
          </a:p>
        </p:txBody>
      </p:sp>
      <p:sp>
        <p:nvSpPr>
          <p:cNvPr id="31748" name="Rectangle 4"/>
          <p:cNvSpPr>
            <a:spLocks noChangeArrowheads="1"/>
          </p:cNvSpPr>
          <p:nvPr>
            <p:custDataLst>
              <p:tags r:id="rId5"/>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sp>
        <p:nvSpPr>
          <p:cNvPr id="14" name="Rectangle 5"/>
          <p:cNvSpPr>
            <a:spLocks noChangeArrowheads="1"/>
          </p:cNvSpPr>
          <p:nvPr>
            <p:custDataLst>
              <p:tags r:id="rId6"/>
            </p:custDataLst>
          </p:nvPr>
        </p:nvSpPr>
        <p:spPr bwMode="auto">
          <a:xfrm>
            <a:off x="0" y="2362200"/>
            <a:ext cx="3505200" cy="3429000"/>
          </a:xfrm>
          <a:prstGeom prst="rect">
            <a:avLst/>
          </a:prstGeom>
          <a:noFill/>
          <a:ln w="9525">
            <a:noFill/>
            <a:miter lim="800000"/>
            <a:headEnd/>
            <a:tailEnd/>
          </a:ln>
          <a:effectLst/>
        </p:spPr>
        <p:txBody>
          <a:bodyPr/>
          <a:lstStyle/>
          <a:p>
            <a:pPr marL="796925" lvl="1" indent="-339725" algn="l">
              <a:lnSpc>
                <a:spcPct val="90000"/>
              </a:lnSpc>
              <a:spcBef>
                <a:spcPts val="1200"/>
              </a:spcBef>
              <a:buFont typeface="Arial" pitchFamily="34" charset="0"/>
              <a:buChar char="•"/>
              <a:defRPr/>
            </a:pPr>
            <a:endParaRPr lang="en-US" sz="1800" dirty="0"/>
          </a:p>
          <a:p>
            <a:pPr marL="690563" indent="-457200" algn="l">
              <a:lnSpc>
                <a:spcPct val="90000"/>
              </a:lnSpc>
              <a:spcBef>
                <a:spcPts val="1200"/>
              </a:spcBef>
              <a:buFontTx/>
              <a:buAutoNum type="arabicPeriod"/>
              <a:defRPr/>
            </a:pPr>
            <a:endParaRPr lang="en-US" sz="1800" dirty="0"/>
          </a:p>
          <a:p>
            <a:pPr marL="914400" lvl="1" indent="-457200" algn="l">
              <a:lnSpc>
                <a:spcPct val="90000"/>
              </a:lnSpc>
              <a:spcBef>
                <a:spcPct val="20000"/>
              </a:spcBef>
              <a:buFontTx/>
              <a:buChar char="•"/>
              <a:defRPr/>
            </a:pPr>
            <a:endParaRPr lang="en-US" sz="1800" dirty="0"/>
          </a:p>
        </p:txBody>
      </p:sp>
      <p:pic>
        <p:nvPicPr>
          <p:cNvPr id="31750" name="Picture 14"/>
          <p:cNvPicPr>
            <a:picLocks noChangeAspect="1" noChangeArrowheads="1"/>
          </p:cNvPicPr>
          <p:nvPr>
            <p:custDataLst>
              <p:tags r:id="rId7"/>
            </p:custDataLst>
          </p:nvPr>
        </p:nvPicPr>
        <p:blipFill>
          <a:blip r:embed="rId12" cstate="print"/>
          <a:srcRect/>
          <a:stretch>
            <a:fillRect/>
          </a:stretch>
        </p:blipFill>
        <p:spPr bwMode="auto">
          <a:xfrm>
            <a:off x="806549" y="2245027"/>
            <a:ext cx="7996477" cy="3040618"/>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31752" name="Line 1036"/>
          <p:cNvSpPr>
            <a:spLocks noChangeShapeType="1"/>
          </p:cNvSpPr>
          <p:nvPr>
            <p:custDataLst>
              <p:tags r:id="rId8"/>
            </p:custDataLst>
          </p:nvPr>
        </p:nvSpPr>
        <p:spPr bwMode="auto">
          <a:xfrm>
            <a:off x="336888" y="2245027"/>
            <a:ext cx="821908" cy="536974"/>
          </a:xfrm>
          <a:prstGeom prst="line">
            <a:avLst/>
          </a:prstGeom>
          <a:noFill/>
          <a:ln w="31750">
            <a:solidFill>
              <a:srgbClr val="FF0000"/>
            </a:solidFill>
            <a:round/>
            <a:headEnd/>
            <a:tailEnd type="triangle" w="med" len="med"/>
          </a:ln>
        </p:spPr>
        <p:txBody>
          <a:bodyPr/>
          <a:lstStyle/>
          <a:p>
            <a:endParaRPr lang="en-US"/>
          </a:p>
        </p:txBody>
      </p:sp>
      <p:sp>
        <p:nvSpPr>
          <p:cNvPr id="31753" name="Line 1036"/>
          <p:cNvSpPr>
            <a:spLocks noChangeShapeType="1"/>
          </p:cNvSpPr>
          <p:nvPr>
            <p:custDataLst>
              <p:tags r:id="rId9"/>
            </p:custDataLst>
          </p:nvPr>
        </p:nvSpPr>
        <p:spPr bwMode="auto">
          <a:xfrm>
            <a:off x="2685195" y="2137632"/>
            <a:ext cx="821908" cy="751764"/>
          </a:xfrm>
          <a:prstGeom prst="line">
            <a:avLst/>
          </a:prstGeom>
          <a:noFill/>
          <a:ln w="31750">
            <a:solidFill>
              <a:srgbClr val="FF0000"/>
            </a:solidFill>
            <a:round/>
            <a:headEnd/>
            <a:tailEnd type="triangle" w="med" len="med"/>
          </a:ln>
        </p:spPr>
        <p:txBody>
          <a:bodyPr/>
          <a:lstStyle/>
          <a:p>
            <a:endParaRPr lang="en-US"/>
          </a:p>
        </p:txBody>
      </p:sp>
      <p:sp>
        <p:nvSpPr>
          <p:cNvPr id="11" name="Footer Placeholder 10"/>
          <p:cNvSpPr>
            <a:spLocks noGrp="1"/>
          </p:cNvSpPr>
          <p:nvPr>
            <p:ph type="ftr" sz="quarter" idx="10"/>
          </p:nvPr>
        </p:nvSpPr>
        <p:spPr/>
        <p:txBody>
          <a:bodyPr/>
          <a:lstStyle/>
          <a:p>
            <a:r>
              <a:rPr lang="en-US" smtClean="0"/>
              <a:t>DM-Reforecasting-250</a:t>
            </a:r>
            <a:endParaRPr lang="en-US" dirty="0"/>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custDataLst>
              <p:tags r:id="rId2"/>
            </p:custDataLst>
          </p:nvPr>
        </p:nvSpPr>
        <p:spPr/>
        <p:txBody>
          <a:bodyPr/>
          <a:lstStyle/>
          <a:p>
            <a:r>
              <a:rPr lang="en-US" dirty="0" smtClean="0"/>
              <a:t>Users can calculate or modify the </a:t>
            </a:r>
            <a:r>
              <a:rPr lang="en-US" b="1" dirty="0" smtClean="0"/>
              <a:t>Primary Statistical Forecast (FVALUE)</a:t>
            </a:r>
            <a:r>
              <a:rPr lang="en-US" dirty="0" smtClean="0"/>
              <a:t> opinion line in the Viewer</a:t>
            </a:r>
          </a:p>
          <a:p>
            <a:r>
              <a:rPr lang="en-US" dirty="0" smtClean="0"/>
              <a:t>If the recalculated Primary Statistical Forecast (FVALUE) opinion line has not been saved, users can easily revert back to the original</a:t>
            </a:r>
          </a:p>
          <a:p>
            <a:r>
              <a:rPr lang="en-US" dirty="0" smtClean="0"/>
              <a:t>Users can create alternate statistical forecasts and compare them to the primary statistical forecast</a:t>
            </a:r>
            <a:endParaRPr lang="en-US" dirty="0"/>
          </a:p>
        </p:txBody>
      </p:sp>
      <p:sp>
        <p:nvSpPr>
          <p:cNvPr id="3075" name="Rectangle 2"/>
          <p:cNvSpPr>
            <a:spLocks noGrp="1" noChangeArrowheads="1"/>
          </p:cNvSpPr>
          <p:nvPr>
            <p:ph type="title"/>
            <p:custDataLst>
              <p:tags r:id="rId3"/>
            </p:custDataLst>
          </p:nvPr>
        </p:nvSpPr>
        <p:spPr/>
        <p:txBody>
          <a:bodyPr/>
          <a:lstStyle/>
          <a:p>
            <a:r>
              <a:rPr lang="en-US" dirty="0" smtClean="0"/>
              <a:t>Reforecasting – Recap </a:t>
            </a:r>
          </a:p>
        </p:txBody>
      </p:sp>
      <p:sp>
        <p:nvSpPr>
          <p:cNvPr id="4" name="Footer Placeholder 3"/>
          <p:cNvSpPr>
            <a:spLocks noGrp="1"/>
          </p:cNvSpPr>
          <p:nvPr>
            <p:ph type="ftr" sz="quarter" idx="10"/>
          </p:nvPr>
        </p:nvSpPr>
        <p:spPr/>
        <p:txBody>
          <a:bodyPr/>
          <a:lstStyle/>
          <a:p>
            <a:r>
              <a:rPr lang="en-US" smtClean="0"/>
              <a:t>DM-Reforecasting-260</a:t>
            </a:r>
            <a:endParaRPr lang="en-US"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custDataLst>
              <p:tags r:id="rId2"/>
            </p:custDataLst>
          </p:nvPr>
        </p:nvSpPr>
        <p:spPr/>
        <p:txBody>
          <a:bodyPr>
            <a:normAutofit/>
          </a:bodyPr>
          <a:lstStyle/>
          <a:p>
            <a:r>
              <a:rPr lang="en-US" dirty="0" smtClean="0"/>
              <a:t>You may want to Reforecast the </a:t>
            </a:r>
            <a:r>
              <a:rPr lang="en-US" b="1" dirty="0" smtClean="0"/>
              <a:t>Primary Statistical Forecast (FVALUE)</a:t>
            </a:r>
            <a:r>
              <a:rPr lang="en-US" dirty="0" smtClean="0"/>
              <a:t> for a series or the whole scenario, if modifications have been made to history  </a:t>
            </a:r>
          </a:p>
          <a:p>
            <a:r>
              <a:rPr lang="en-US" dirty="0" smtClean="0"/>
              <a:t>To run the reforecast process, select </a:t>
            </a:r>
            <a:r>
              <a:rPr lang="en-US" b="1" dirty="0" smtClean="0"/>
              <a:t>Reforecast</a:t>
            </a:r>
            <a:r>
              <a:rPr lang="en-US" dirty="0" smtClean="0"/>
              <a:t> from the </a:t>
            </a:r>
            <a:r>
              <a:rPr lang="en-US" b="1" dirty="0" smtClean="0"/>
              <a:t>Home tab</a:t>
            </a:r>
          </a:p>
          <a:p>
            <a:pPr>
              <a:spcAft>
                <a:spcPts val="1200"/>
              </a:spcAft>
            </a:pPr>
            <a:endParaRPr lang="en-US" dirty="0" smtClean="0"/>
          </a:p>
          <a:p>
            <a:endParaRPr lang="en-US" dirty="0" smtClean="0"/>
          </a:p>
          <a:p>
            <a:endParaRPr lang="en-US" dirty="0" smtClean="0"/>
          </a:p>
          <a:p>
            <a:endParaRPr lang="en-US" dirty="0" smtClean="0"/>
          </a:p>
          <a:p>
            <a:pPr algn="ctr">
              <a:buNone/>
            </a:pPr>
            <a:endParaRPr lang="en-US" dirty="0"/>
          </a:p>
        </p:txBody>
      </p:sp>
      <p:sp>
        <p:nvSpPr>
          <p:cNvPr id="5123" name="Rectangle 2"/>
          <p:cNvSpPr>
            <a:spLocks noGrp="1" noChangeArrowheads="1"/>
          </p:cNvSpPr>
          <p:nvPr>
            <p:ph type="title"/>
            <p:custDataLst>
              <p:tags r:id="rId3"/>
            </p:custDataLst>
          </p:nvPr>
        </p:nvSpPr>
        <p:spPr/>
        <p:txBody>
          <a:bodyPr>
            <a:normAutofit/>
          </a:bodyPr>
          <a:lstStyle/>
          <a:p>
            <a:r>
              <a:rPr lang="en-US" dirty="0" smtClean="0"/>
              <a:t>Running Reforecast</a:t>
            </a:r>
          </a:p>
        </p:txBody>
      </p:sp>
      <p:sp>
        <p:nvSpPr>
          <p:cNvPr id="5125" name="Rectangle 4"/>
          <p:cNvSpPr>
            <a:spLocks noChangeArrowheads="1"/>
          </p:cNvSpPr>
          <p:nvPr>
            <p:custDataLst>
              <p:tags r:id="rId4"/>
            </p:custDataLst>
          </p:nvPr>
        </p:nvSpPr>
        <p:spPr bwMode="auto">
          <a:xfrm>
            <a:off x="609600" y="1524000"/>
            <a:ext cx="7772400" cy="4114800"/>
          </a:xfrm>
          <a:prstGeom prst="rect">
            <a:avLst/>
          </a:prstGeom>
          <a:noFill/>
          <a:ln w="9525">
            <a:noFill/>
            <a:miter lim="800000"/>
            <a:headEnd/>
            <a:tailEnd/>
          </a:ln>
        </p:spPr>
        <p:txBody>
          <a:bodyPr/>
          <a:lstStyle/>
          <a:p>
            <a:pPr marL="533400" indent="-533400" algn="l">
              <a:spcBef>
                <a:spcPct val="20000"/>
              </a:spcBef>
            </a:pPr>
            <a:endParaRPr lang="en-US"/>
          </a:p>
          <a:p>
            <a:pPr marL="533400" indent="-533400" algn="l">
              <a:spcBef>
                <a:spcPct val="20000"/>
              </a:spcBef>
            </a:pPr>
            <a:r>
              <a:rPr lang="en-US" sz="2000"/>
              <a:t>	</a:t>
            </a:r>
          </a:p>
        </p:txBody>
      </p:sp>
      <p:pic>
        <p:nvPicPr>
          <p:cNvPr id="5127" name="Picture 2"/>
          <p:cNvPicPr>
            <a:picLocks noChangeAspect="1" noChangeArrowheads="1"/>
          </p:cNvPicPr>
          <p:nvPr>
            <p:custDataLst>
              <p:tags r:id="rId5"/>
            </p:custDataLst>
          </p:nvPr>
        </p:nvPicPr>
        <p:blipFill>
          <a:blip r:embed="rId8" cstate="print"/>
          <a:srcRect/>
          <a:stretch>
            <a:fillRect/>
          </a:stretch>
        </p:blipFill>
        <p:spPr bwMode="auto">
          <a:xfrm>
            <a:off x="381000" y="3877119"/>
            <a:ext cx="8295217" cy="1990281"/>
          </a:xfrm>
          <a:prstGeom prst="rect">
            <a:avLst/>
          </a:prstGeom>
          <a:noFill/>
          <a:ln w="19050">
            <a:solidFill>
              <a:schemeClr val="tx1">
                <a:lumMod val="50000"/>
                <a:lumOff val="50000"/>
              </a:schemeClr>
            </a:solidFill>
            <a:miter lim="800000"/>
            <a:headEnd/>
            <a:tailEnd/>
          </a:ln>
        </p:spPr>
      </p:pic>
      <p:sp>
        <p:nvSpPr>
          <p:cNvPr id="7" name="Rectangle 6"/>
          <p:cNvSpPr/>
          <p:nvPr/>
        </p:nvSpPr>
        <p:spPr>
          <a:xfrm>
            <a:off x="6781800" y="4334319"/>
            <a:ext cx="1066800" cy="381000"/>
          </a:xfrm>
          <a:prstGeom prst="rect">
            <a:avLst/>
          </a:prstGeom>
          <a:noFill/>
          <a:ln w="19050">
            <a:solidFill>
              <a:schemeClr val="tx1">
                <a:lumMod val="50000"/>
                <a:lumOff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Footer Placeholder 8"/>
          <p:cNvSpPr>
            <a:spLocks noGrp="1"/>
          </p:cNvSpPr>
          <p:nvPr>
            <p:ph type="ftr" sz="quarter" idx="10"/>
          </p:nvPr>
        </p:nvSpPr>
        <p:spPr/>
        <p:txBody>
          <a:bodyPr/>
          <a:lstStyle/>
          <a:p>
            <a:r>
              <a:rPr lang="en-US" smtClean="0"/>
              <a:t>DM-Reforecasting-030</a:t>
            </a:r>
            <a:endParaRPr lang="en-US" dirty="0"/>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6"/>
          <p:cNvSpPr>
            <a:spLocks noGrp="1"/>
          </p:cNvSpPr>
          <p:nvPr>
            <p:ph idx="1"/>
            <p:custDataLst>
              <p:tags r:id="rId2"/>
            </p:custDataLst>
          </p:nvPr>
        </p:nvSpPr>
        <p:spPr/>
        <p:txBody>
          <a:bodyPr>
            <a:normAutofit/>
          </a:bodyPr>
          <a:lstStyle/>
          <a:p>
            <a:r>
              <a:rPr lang="en-US" sz="2400" dirty="0" smtClean="0"/>
              <a:t>The Primary column indicates the Profile that is used for the </a:t>
            </a:r>
            <a:r>
              <a:rPr lang="en-US" sz="2400" b="1" dirty="0" smtClean="0"/>
              <a:t>Primary Statistical Forecast (FVALUE) </a:t>
            </a:r>
          </a:p>
          <a:p>
            <a:r>
              <a:rPr lang="en-US" sz="2400" dirty="0" smtClean="0"/>
              <a:t>The </a:t>
            </a:r>
            <a:r>
              <a:rPr lang="en-US" sz="2400" b="1" dirty="0" smtClean="0"/>
              <a:t>Primary Statistical Forecast (FVALUE) is </a:t>
            </a:r>
            <a:r>
              <a:rPr lang="en-US" sz="2400" dirty="0" smtClean="0"/>
              <a:t>configured in the </a:t>
            </a:r>
            <a:r>
              <a:rPr lang="en-US" sz="2400" b="1" dirty="0" smtClean="0"/>
              <a:t>Admin tool </a:t>
            </a:r>
            <a:r>
              <a:rPr lang="en-US" sz="2400" dirty="0" smtClean="0"/>
              <a:t>for the scenario</a:t>
            </a:r>
          </a:p>
          <a:p>
            <a:r>
              <a:rPr lang="en-US" sz="2400" dirty="0" smtClean="0"/>
              <a:t>Check the </a:t>
            </a:r>
            <a:r>
              <a:rPr lang="en-US" sz="2400" b="1" dirty="0" smtClean="0"/>
              <a:t>Selected</a:t>
            </a:r>
            <a:r>
              <a:rPr lang="en-US" sz="2400" dirty="0" smtClean="0"/>
              <a:t> box to run another Profile</a:t>
            </a:r>
          </a:p>
        </p:txBody>
      </p:sp>
      <p:sp>
        <p:nvSpPr>
          <p:cNvPr id="6147" name="Rectangle 2"/>
          <p:cNvSpPr>
            <a:spLocks noGrp="1" noChangeArrowheads="1"/>
          </p:cNvSpPr>
          <p:nvPr>
            <p:ph type="title"/>
            <p:custDataLst>
              <p:tags r:id="rId3"/>
            </p:custDataLst>
          </p:nvPr>
        </p:nvSpPr>
        <p:spPr/>
        <p:txBody>
          <a:bodyPr/>
          <a:lstStyle/>
          <a:p>
            <a:r>
              <a:rPr lang="en-US" dirty="0" smtClean="0"/>
              <a:t>Select Reforecast Profile</a:t>
            </a:r>
          </a:p>
        </p:txBody>
      </p:sp>
      <p:pic>
        <p:nvPicPr>
          <p:cNvPr id="1026" name="Picture 2"/>
          <p:cNvPicPr>
            <a:picLocks noChangeAspect="1" noChangeArrowheads="1"/>
          </p:cNvPicPr>
          <p:nvPr>
            <p:custDataLst>
              <p:tags r:id="rId4"/>
            </p:custDataLst>
          </p:nvPr>
        </p:nvPicPr>
        <p:blipFill>
          <a:blip r:embed="rId8" cstate="print"/>
          <a:srcRect/>
          <a:stretch>
            <a:fillRect/>
          </a:stretch>
        </p:blipFill>
        <p:spPr bwMode="auto">
          <a:xfrm>
            <a:off x="457200" y="3012985"/>
            <a:ext cx="8170863" cy="3219574"/>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153" name="Line 11"/>
          <p:cNvSpPr>
            <a:spLocks noChangeShapeType="1"/>
          </p:cNvSpPr>
          <p:nvPr>
            <p:custDataLst>
              <p:tags r:id="rId5"/>
            </p:custDataLst>
          </p:nvPr>
        </p:nvSpPr>
        <p:spPr bwMode="auto">
          <a:xfrm>
            <a:off x="2819400" y="3673410"/>
            <a:ext cx="609600" cy="366903"/>
          </a:xfrm>
          <a:prstGeom prst="line">
            <a:avLst/>
          </a:prstGeom>
          <a:noFill/>
          <a:ln w="38100">
            <a:solidFill>
              <a:srgbClr val="FF0000"/>
            </a:solidFill>
            <a:round/>
            <a:headEnd/>
            <a:tailEnd type="triangle" w="med" len="med"/>
          </a:ln>
        </p:spPr>
        <p:txBody>
          <a:bodyPr/>
          <a:lstStyle/>
          <a:p>
            <a:endParaRPr lang="en-US"/>
          </a:p>
        </p:txBody>
      </p:sp>
      <p:sp>
        <p:nvSpPr>
          <p:cNvPr id="7" name="Footer Placeholder 6"/>
          <p:cNvSpPr>
            <a:spLocks noGrp="1"/>
          </p:cNvSpPr>
          <p:nvPr>
            <p:ph type="ftr" sz="quarter" idx="10"/>
          </p:nvPr>
        </p:nvSpPr>
        <p:spPr/>
        <p:txBody>
          <a:bodyPr/>
          <a:lstStyle/>
          <a:p>
            <a:r>
              <a:rPr lang="en-US" smtClean="0"/>
              <a:t>DM-Reforecasting-040</a:t>
            </a:r>
            <a:endParaRPr lang="en-US" dirty="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Reforecast a Selected Series or Scenario</a:t>
            </a:r>
            <a:endParaRPr lang="en-US" dirty="0"/>
          </a:p>
        </p:txBody>
      </p:sp>
      <p:pic>
        <p:nvPicPr>
          <p:cNvPr id="3" name="Picture 2"/>
          <p:cNvPicPr>
            <a:picLocks noChangeAspect="1" noChangeArrowheads="1"/>
          </p:cNvPicPr>
          <p:nvPr>
            <p:custDataLst>
              <p:tags r:id="rId1"/>
            </p:custDataLst>
          </p:nvPr>
        </p:nvPicPr>
        <p:blipFill>
          <a:blip r:embed="rId6" cstate="print"/>
          <a:srcRect/>
          <a:stretch>
            <a:fillRect/>
          </a:stretch>
        </p:blipFill>
        <p:spPr bwMode="auto">
          <a:xfrm>
            <a:off x="1254637" y="846216"/>
            <a:ext cx="7420131" cy="5316538"/>
          </a:xfrm>
          <a:prstGeom prst="rect">
            <a:avLst/>
          </a:prstGeom>
          <a:noFill/>
          <a:ln w="3175">
            <a:solidFill>
              <a:schemeClr val="tx1"/>
            </a:solidFill>
            <a:miter lim="800000"/>
            <a:headEnd/>
            <a:tailEnd/>
          </a:ln>
          <a:effectLst>
            <a:outerShdw blurRad="50800" dist="38100" dir="2700000" algn="tl" rotWithShape="0">
              <a:prstClr val="black">
                <a:alpha val="40000"/>
              </a:prstClr>
            </a:outerShdw>
          </a:effectLst>
        </p:spPr>
      </p:pic>
      <p:sp>
        <p:nvSpPr>
          <p:cNvPr id="4" name="Line 11"/>
          <p:cNvSpPr>
            <a:spLocks noChangeShapeType="1"/>
          </p:cNvSpPr>
          <p:nvPr>
            <p:custDataLst>
              <p:tags r:id="rId2"/>
            </p:custDataLst>
          </p:nvPr>
        </p:nvSpPr>
        <p:spPr bwMode="auto">
          <a:xfrm>
            <a:off x="445168" y="1364903"/>
            <a:ext cx="1214203" cy="518687"/>
          </a:xfrm>
          <a:prstGeom prst="line">
            <a:avLst/>
          </a:prstGeom>
          <a:noFill/>
          <a:ln w="38100">
            <a:solidFill>
              <a:srgbClr val="FF0000"/>
            </a:solidFill>
            <a:round/>
            <a:headEnd/>
            <a:tailEnd type="triangle" w="med" len="med"/>
          </a:ln>
        </p:spPr>
        <p:txBody>
          <a:bodyPr/>
          <a:lstStyle/>
          <a:p>
            <a:endParaRPr lang="en-US"/>
          </a:p>
        </p:txBody>
      </p:sp>
      <p:sp>
        <p:nvSpPr>
          <p:cNvPr id="5" name="Line 11"/>
          <p:cNvSpPr>
            <a:spLocks noChangeShapeType="1"/>
          </p:cNvSpPr>
          <p:nvPr>
            <p:custDataLst>
              <p:tags r:id="rId3"/>
            </p:custDataLst>
          </p:nvPr>
        </p:nvSpPr>
        <p:spPr bwMode="auto">
          <a:xfrm flipV="1">
            <a:off x="445168" y="3958336"/>
            <a:ext cx="1079292" cy="518687"/>
          </a:xfrm>
          <a:prstGeom prst="line">
            <a:avLst/>
          </a:prstGeom>
          <a:noFill/>
          <a:ln w="38100">
            <a:solidFill>
              <a:srgbClr val="FF0000"/>
            </a:solidFill>
            <a:round/>
            <a:headEnd/>
            <a:tailEnd type="triangle" w="med" len="med"/>
          </a:ln>
        </p:spPr>
        <p:txBody>
          <a:bodyPr/>
          <a:lstStyle/>
          <a:p>
            <a:endParaRPr lang="en-US"/>
          </a:p>
        </p:txBody>
      </p:sp>
      <p:sp>
        <p:nvSpPr>
          <p:cNvPr id="9" name="Footer Placeholder 8"/>
          <p:cNvSpPr>
            <a:spLocks noGrp="1"/>
          </p:cNvSpPr>
          <p:nvPr>
            <p:ph type="ftr" sz="quarter" idx="10"/>
          </p:nvPr>
        </p:nvSpPr>
        <p:spPr/>
        <p:txBody>
          <a:bodyPr/>
          <a:lstStyle/>
          <a:p>
            <a:r>
              <a:rPr lang="en-US" smtClean="0"/>
              <a:t>DM-Reforecasting-050</a:t>
            </a:r>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custDataLst>
              <p:tags r:id="rId2"/>
            </p:custDataLst>
          </p:nvPr>
        </p:nvSpPr>
        <p:spPr/>
        <p:txBody>
          <a:bodyPr/>
          <a:lstStyle/>
          <a:p>
            <a:r>
              <a:rPr lang="en-US" dirty="0" smtClean="0"/>
              <a:t>Select the </a:t>
            </a:r>
            <a:r>
              <a:rPr lang="en-US" b="1" dirty="0" smtClean="0"/>
              <a:t>Reforecast </a:t>
            </a:r>
            <a:r>
              <a:rPr lang="en-US" dirty="0" smtClean="0"/>
              <a:t>button</a:t>
            </a:r>
          </a:p>
          <a:p>
            <a:endParaRPr lang="en-US" dirty="0"/>
          </a:p>
        </p:txBody>
      </p:sp>
      <p:sp>
        <p:nvSpPr>
          <p:cNvPr id="8195" name="Rectangle 2"/>
          <p:cNvSpPr>
            <a:spLocks noGrp="1" noChangeArrowheads="1"/>
          </p:cNvSpPr>
          <p:nvPr>
            <p:ph type="title"/>
            <p:custDataLst>
              <p:tags r:id="rId3"/>
            </p:custDataLst>
          </p:nvPr>
        </p:nvSpPr>
        <p:spPr/>
        <p:txBody>
          <a:bodyPr/>
          <a:lstStyle/>
          <a:p>
            <a:r>
              <a:rPr lang="en-US" dirty="0" smtClean="0"/>
              <a:t>Complete Reforecast</a:t>
            </a:r>
          </a:p>
        </p:txBody>
      </p:sp>
      <p:pic>
        <p:nvPicPr>
          <p:cNvPr id="2050" name="Picture 2"/>
          <p:cNvPicPr>
            <a:picLocks noChangeAspect="1" noChangeArrowheads="1"/>
          </p:cNvPicPr>
          <p:nvPr>
            <p:custDataLst>
              <p:tags r:id="rId4"/>
            </p:custDataLst>
          </p:nvPr>
        </p:nvPicPr>
        <p:blipFill>
          <a:blip r:embed="rId8" cstate="print"/>
          <a:srcRect/>
          <a:stretch>
            <a:fillRect/>
          </a:stretch>
        </p:blipFill>
        <p:spPr bwMode="auto">
          <a:xfrm>
            <a:off x="485775" y="1865651"/>
            <a:ext cx="8170863" cy="334327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8200" name="Line 11"/>
          <p:cNvSpPr>
            <a:spLocks noChangeShapeType="1"/>
          </p:cNvSpPr>
          <p:nvPr>
            <p:custDataLst>
              <p:tags r:id="rId5"/>
            </p:custDataLst>
          </p:nvPr>
        </p:nvSpPr>
        <p:spPr bwMode="auto">
          <a:xfrm flipV="1">
            <a:off x="5486400" y="4912896"/>
            <a:ext cx="685800" cy="533400"/>
          </a:xfrm>
          <a:prstGeom prst="line">
            <a:avLst/>
          </a:prstGeom>
          <a:noFill/>
          <a:ln w="38100">
            <a:solidFill>
              <a:srgbClr val="FF0000"/>
            </a:solidFill>
            <a:round/>
            <a:headEnd/>
            <a:tailEnd type="triangle" w="med" len="med"/>
          </a:ln>
        </p:spPr>
        <p:txBody>
          <a:bodyPr/>
          <a:lstStyle/>
          <a:p>
            <a:endParaRPr lang="en-US"/>
          </a:p>
        </p:txBody>
      </p:sp>
      <p:sp>
        <p:nvSpPr>
          <p:cNvPr id="7" name="Footer Placeholder 6"/>
          <p:cNvSpPr>
            <a:spLocks noGrp="1"/>
          </p:cNvSpPr>
          <p:nvPr>
            <p:ph type="ftr" sz="quarter" idx="10"/>
          </p:nvPr>
        </p:nvSpPr>
        <p:spPr/>
        <p:txBody>
          <a:bodyPr/>
          <a:lstStyle/>
          <a:p>
            <a:r>
              <a:rPr lang="en-US" smtClean="0"/>
              <a:t>DM-Reforecasting-060</a:t>
            </a:r>
            <a:endParaRPr lang="en-US" dirty="0"/>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p:txBody>
          <a:bodyPr>
            <a:normAutofit/>
          </a:bodyPr>
          <a:lstStyle/>
          <a:p>
            <a:pPr>
              <a:spcBef>
                <a:spcPts val="600"/>
              </a:spcBef>
              <a:buFontTx/>
              <a:buChar char="•"/>
              <a:defRPr/>
            </a:pPr>
            <a:r>
              <a:rPr lang="en-US" dirty="0" smtClean="0"/>
              <a:t>If a Reforecast adjustments have been made to the Primary Statistical forecast opinion line, </a:t>
            </a:r>
            <a:r>
              <a:rPr lang="en-US" b="1" dirty="0" smtClean="0"/>
              <a:t>Original</a:t>
            </a:r>
            <a:r>
              <a:rPr lang="en-US" dirty="0" smtClean="0"/>
              <a:t> will replace the adjustments with the originally generated statistical Forecast</a:t>
            </a:r>
          </a:p>
          <a:p>
            <a:pPr>
              <a:spcBef>
                <a:spcPts val="600"/>
              </a:spcBef>
              <a:buFontTx/>
              <a:buChar char="•"/>
              <a:defRPr/>
            </a:pPr>
            <a:r>
              <a:rPr lang="en-US" dirty="0" smtClean="0"/>
              <a:t>Select the </a:t>
            </a:r>
            <a:r>
              <a:rPr lang="en-US" b="1" dirty="0" smtClean="0"/>
              <a:t>Original</a:t>
            </a:r>
            <a:r>
              <a:rPr lang="en-US" dirty="0" smtClean="0"/>
              <a:t> located in the </a:t>
            </a:r>
            <a:r>
              <a:rPr lang="en-US" b="1" dirty="0" smtClean="0"/>
              <a:t>Edit</a:t>
            </a:r>
            <a:r>
              <a:rPr lang="en-US" dirty="0" smtClean="0"/>
              <a:t> section of the Home tab</a:t>
            </a:r>
            <a:endParaRPr lang="en-US" sz="3200" dirty="0" smtClean="0"/>
          </a:p>
          <a:p>
            <a:pPr>
              <a:defRPr/>
            </a:pPr>
            <a:endParaRPr lang="en-US" sz="3200" dirty="0" smtClean="0"/>
          </a:p>
          <a:p>
            <a:pPr>
              <a:defRPr/>
            </a:pPr>
            <a:endParaRPr lang="en-US" sz="3200" dirty="0" smtClean="0"/>
          </a:p>
          <a:p>
            <a:pPr>
              <a:defRPr/>
            </a:pPr>
            <a:endParaRPr lang="en-US" sz="3200" dirty="0" smtClean="0"/>
          </a:p>
          <a:p>
            <a:pPr>
              <a:spcBef>
                <a:spcPts val="1800"/>
              </a:spcBef>
              <a:buFontTx/>
              <a:buChar char="•"/>
              <a:defRPr/>
            </a:pPr>
            <a:endParaRPr lang="en-US" sz="2800" dirty="0"/>
          </a:p>
        </p:txBody>
      </p:sp>
      <p:sp>
        <p:nvSpPr>
          <p:cNvPr id="2" name="Title 1"/>
          <p:cNvSpPr>
            <a:spLocks noGrp="1"/>
          </p:cNvSpPr>
          <p:nvPr>
            <p:ph type="title"/>
            <p:custDataLst>
              <p:tags r:id="rId3"/>
            </p:custDataLst>
          </p:nvPr>
        </p:nvSpPr>
        <p:spPr/>
        <p:txBody>
          <a:bodyPr>
            <a:normAutofit/>
          </a:bodyPr>
          <a:lstStyle/>
          <a:p>
            <a:r>
              <a:rPr lang="en-US" dirty="0" smtClean="0"/>
              <a:t>Replacing Adjustments using “Original”</a:t>
            </a:r>
            <a:endParaRPr lang="en-US" dirty="0"/>
          </a:p>
        </p:txBody>
      </p:sp>
      <p:pic>
        <p:nvPicPr>
          <p:cNvPr id="4" name="Picture 6"/>
          <p:cNvPicPr>
            <a:picLocks noChangeAspect="1" noChangeArrowheads="1"/>
          </p:cNvPicPr>
          <p:nvPr>
            <p:custDataLst>
              <p:tags r:id="rId4"/>
            </p:custDataLst>
          </p:nvPr>
        </p:nvPicPr>
        <p:blipFill>
          <a:blip r:embed="rId8" cstate="print"/>
          <a:srcRect/>
          <a:stretch>
            <a:fillRect/>
          </a:stretch>
        </p:blipFill>
        <p:spPr bwMode="auto">
          <a:xfrm>
            <a:off x="265951" y="4191000"/>
            <a:ext cx="8625385" cy="17526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 name="Oval 8"/>
          <p:cNvSpPr>
            <a:spLocks noChangeArrowheads="1"/>
          </p:cNvSpPr>
          <p:nvPr>
            <p:custDataLst>
              <p:tags r:id="rId5"/>
            </p:custDataLst>
          </p:nvPr>
        </p:nvSpPr>
        <p:spPr bwMode="auto">
          <a:xfrm>
            <a:off x="7809751" y="5029200"/>
            <a:ext cx="609600" cy="304800"/>
          </a:xfrm>
          <a:prstGeom prst="ellipse">
            <a:avLst/>
          </a:prstGeom>
          <a:noFill/>
          <a:ln w="19050" algn="ctr">
            <a:solidFill>
              <a:srgbClr val="FF0000"/>
            </a:solidFill>
            <a:round/>
            <a:headEnd/>
            <a:tailEnd/>
          </a:ln>
          <a:effectLst>
            <a:outerShdw blurRad="50800" dist="38100" dir="2700000" algn="tl" rotWithShape="0">
              <a:prstClr val="black">
                <a:alpha val="40000"/>
              </a:prstClr>
            </a:outerShdw>
          </a:effectLst>
        </p:spPr>
        <p:txBody>
          <a:bodyPr/>
          <a:lstStyle/>
          <a:p>
            <a:endParaRPr lang="en-US"/>
          </a:p>
        </p:txBody>
      </p:sp>
      <p:sp>
        <p:nvSpPr>
          <p:cNvPr id="7" name="Footer Placeholder 6"/>
          <p:cNvSpPr>
            <a:spLocks noGrp="1"/>
          </p:cNvSpPr>
          <p:nvPr>
            <p:ph type="ftr" sz="quarter" idx="10"/>
          </p:nvPr>
        </p:nvSpPr>
        <p:spPr/>
        <p:txBody>
          <a:bodyPr/>
          <a:lstStyle/>
          <a:p>
            <a:r>
              <a:rPr lang="en-US" smtClean="0"/>
              <a:t>DM-Reforecasting-070</a:t>
            </a:r>
            <a:endParaRPr lang="en-US" dirty="0"/>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2"/>
            </p:custDataLst>
          </p:nvPr>
        </p:nvSpPr>
        <p:spPr/>
        <p:txBody>
          <a:bodyPr>
            <a:normAutofit/>
          </a:bodyPr>
          <a:lstStyle/>
          <a:p>
            <a:pPr>
              <a:spcBef>
                <a:spcPts val="600"/>
              </a:spcBef>
              <a:buFontTx/>
              <a:buChar char="•"/>
            </a:pPr>
            <a:r>
              <a:rPr lang="en-US" dirty="0" smtClean="0"/>
              <a:t>The Primary statistical forecast is configured using </a:t>
            </a:r>
            <a:r>
              <a:rPr lang="en-US" b="1" dirty="0" smtClean="0"/>
              <a:t>DME Admin </a:t>
            </a:r>
            <a:r>
              <a:rPr lang="en-US" b="1" dirty="0" smtClean="0"/>
              <a:t>Tool</a:t>
            </a:r>
            <a:endParaRPr lang="en-US" dirty="0" smtClean="0"/>
          </a:p>
          <a:p>
            <a:pPr>
              <a:spcBef>
                <a:spcPts val="600"/>
              </a:spcBef>
              <a:buFontTx/>
              <a:buChar char="•"/>
            </a:pPr>
            <a:r>
              <a:rPr lang="en-US" dirty="0" smtClean="0"/>
              <a:t>Users may have reasons to use other methods in addition to the primary forecasting method</a:t>
            </a:r>
          </a:p>
          <a:p>
            <a:pPr>
              <a:spcBef>
                <a:spcPts val="600"/>
              </a:spcBef>
              <a:buFontTx/>
              <a:buChar char="•"/>
            </a:pPr>
            <a:r>
              <a:rPr lang="en-US" dirty="0" smtClean="0"/>
              <a:t>Users can run alternate forecast methods and compare results</a:t>
            </a:r>
          </a:p>
          <a:p>
            <a:pPr>
              <a:spcBef>
                <a:spcPts val="600"/>
              </a:spcBef>
              <a:buFontTx/>
              <a:buChar char="•"/>
            </a:pPr>
            <a:r>
              <a:rPr lang="en-US" dirty="0" smtClean="0"/>
              <a:t>Users have 27 forecast methods at their disposal</a:t>
            </a:r>
          </a:p>
        </p:txBody>
      </p:sp>
      <p:sp>
        <p:nvSpPr>
          <p:cNvPr id="2" name="Title 1"/>
          <p:cNvSpPr>
            <a:spLocks noGrp="1"/>
          </p:cNvSpPr>
          <p:nvPr>
            <p:ph type="title"/>
            <p:custDataLst>
              <p:tags r:id="rId3"/>
            </p:custDataLst>
          </p:nvPr>
        </p:nvSpPr>
        <p:spPr/>
        <p:txBody>
          <a:bodyPr/>
          <a:lstStyle/>
          <a:p>
            <a:r>
              <a:rPr lang="en-US" dirty="0" smtClean="0"/>
              <a:t>Configuring Series Forecasting</a:t>
            </a:r>
            <a:endParaRPr lang="en-US" dirty="0"/>
          </a:p>
        </p:txBody>
      </p:sp>
      <p:sp>
        <p:nvSpPr>
          <p:cNvPr id="4" name="Footer Placeholder 3"/>
          <p:cNvSpPr>
            <a:spLocks noGrp="1"/>
          </p:cNvSpPr>
          <p:nvPr>
            <p:ph type="ftr" sz="quarter" idx="10"/>
          </p:nvPr>
        </p:nvSpPr>
        <p:spPr/>
        <p:txBody>
          <a:bodyPr/>
          <a:lstStyle/>
          <a:p>
            <a:r>
              <a:rPr lang="en-US" smtClean="0"/>
              <a:t>DM-Reforecasting-080</a:t>
            </a:r>
            <a:endParaRPr lang="en-US"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Content Placeholder 2"/>
          <p:cNvSpPr>
            <a:spLocks noGrp="1"/>
          </p:cNvSpPr>
          <p:nvPr>
            <p:ph idx="1"/>
            <p:custDataLst>
              <p:tags r:id="rId2"/>
            </p:custDataLst>
          </p:nvPr>
        </p:nvSpPr>
        <p:spPr/>
        <p:txBody>
          <a:bodyPr>
            <a:normAutofit/>
          </a:bodyPr>
          <a:lstStyle/>
          <a:p>
            <a:r>
              <a:rPr lang="en-US" b="1" dirty="0" smtClean="0"/>
              <a:t>Forecast Setting</a:t>
            </a:r>
            <a:endParaRPr lang="en-US" dirty="0" smtClean="0"/>
          </a:p>
          <a:p>
            <a:r>
              <a:rPr lang="en-US" b="1" dirty="0" smtClean="0"/>
              <a:t>Source</a:t>
            </a:r>
            <a:r>
              <a:rPr lang="en-US" dirty="0" smtClean="0"/>
              <a:t> opinion line</a:t>
            </a:r>
          </a:p>
          <a:p>
            <a:r>
              <a:rPr lang="en-US" b="1" dirty="0" smtClean="0"/>
              <a:t>Target</a:t>
            </a:r>
            <a:r>
              <a:rPr lang="en-US" dirty="0" smtClean="0"/>
              <a:t> opinion line</a:t>
            </a:r>
          </a:p>
          <a:p>
            <a:r>
              <a:rPr lang="en-US" b="1" dirty="0" smtClean="0"/>
              <a:t>Forecast Method</a:t>
            </a:r>
            <a:endParaRPr lang="en-US" dirty="0" smtClean="0"/>
          </a:p>
          <a:p>
            <a:r>
              <a:rPr lang="en-US" b="1" dirty="0" smtClean="0"/>
              <a:t>Forecast Setting</a:t>
            </a:r>
            <a:endParaRPr lang="en-US" dirty="0" smtClean="0"/>
          </a:p>
        </p:txBody>
      </p:sp>
      <p:sp>
        <p:nvSpPr>
          <p:cNvPr id="12291" name="Rectangle 2"/>
          <p:cNvSpPr>
            <a:spLocks noGrp="1" noChangeArrowheads="1"/>
          </p:cNvSpPr>
          <p:nvPr>
            <p:ph type="title"/>
            <p:custDataLst>
              <p:tags r:id="rId3"/>
            </p:custDataLst>
          </p:nvPr>
        </p:nvSpPr>
        <p:spPr/>
        <p:txBody>
          <a:bodyPr/>
          <a:lstStyle/>
          <a:p>
            <a:r>
              <a:rPr lang="en-US" dirty="0" smtClean="0"/>
              <a:t>Definitions for Series Forecasting</a:t>
            </a:r>
          </a:p>
        </p:txBody>
      </p:sp>
      <p:sp>
        <p:nvSpPr>
          <p:cNvPr id="4" name="Footer Placeholder 3"/>
          <p:cNvSpPr>
            <a:spLocks noGrp="1"/>
          </p:cNvSpPr>
          <p:nvPr>
            <p:ph type="ftr" sz="quarter" idx="10"/>
          </p:nvPr>
        </p:nvSpPr>
        <p:spPr/>
        <p:txBody>
          <a:bodyPr/>
          <a:lstStyle/>
          <a:p>
            <a:r>
              <a:rPr lang="en-US" smtClean="0"/>
              <a:t>DM-Reforecasting-090</a:t>
            </a:r>
            <a:endParaRPr lang="en-US"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ihkAmoHBgkDXim2jYHNqej"/>
</p:tagLst>
</file>

<file path=ppt/tags/tag10.xml><?xml version="1.0" encoding="utf-8"?>
<p:tagLst xmlns:a="http://schemas.openxmlformats.org/drawingml/2006/main" xmlns:r="http://schemas.openxmlformats.org/officeDocument/2006/relationships" xmlns:p="http://schemas.openxmlformats.org/presentationml/2006/main">
  <p:tag name="DVSHAPEID" val="Y9hSArMtiGHcjHlCD3qg7N"/>
</p:tagLst>
</file>

<file path=ppt/tags/tag100.xml><?xml version="1.0" encoding="utf-8"?>
<p:tagLst xmlns:a="http://schemas.openxmlformats.org/drawingml/2006/main" xmlns:r="http://schemas.openxmlformats.org/officeDocument/2006/relationships" xmlns:p="http://schemas.openxmlformats.org/presentationml/2006/main">
  <p:tag name="DVSHAPEID" val="XbSb5GrwDpc6Q3hf4VYGgs"/>
</p:tagLst>
</file>

<file path=ppt/tags/tag101.xml><?xml version="1.0" encoding="utf-8"?>
<p:tagLst xmlns:a="http://schemas.openxmlformats.org/drawingml/2006/main" xmlns:r="http://schemas.openxmlformats.org/officeDocument/2006/relationships" xmlns:p="http://schemas.openxmlformats.org/presentationml/2006/main">
  <p:tag name="DVSHAPEID" val="WURqZTVx1GPvoy7McS74VW"/>
</p:tagLst>
</file>

<file path=ppt/tags/tag102.xml><?xml version="1.0" encoding="utf-8"?>
<p:tagLst xmlns:a="http://schemas.openxmlformats.org/drawingml/2006/main" xmlns:r="http://schemas.openxmlformats.org/officeDocument/2006/relationships" xmlns:p="http://schemas.openxmlformats.org/presentationml/2006/main">
  <p:tag name="DVSHAPEID" val="JM779mzmA6aLn9s2yuDWeG"/>
</p:tagLst>
</file>

<file path=ppt/tags/tag103.xml><?xml version="1.0" encoding="utf-8"?>
<p:tagLst xmlns:a="http://schemas.openxmlformats.org/drawingml/2006/main" xmlns:r="http://schemas.openxmlformats.org/officeDocument/2006/relationships" xmlns:p="http://schemas.openxmlformats.org/presentationml/2006/main">
  <p:tag name="DVSECTIONID" val="fZNnBL0L58RGsBV9HB6DzF"/>
</p:tagLst>
</file>

<file path=ppt/tags/tag104.xml><?xml version="1.0" encoding="utf-8"?>
<p:tagLst xmlns:a="http://schemas.openxmlformats.org/drawingml/2006/main" xmlns:r="http://schemas.openxmlformats.org/officeDocument/2006/relationships" xmlns:p="http://schemas.openxmlformats.org/presentationml/2006/main">
  <p:tag name="DVSHAPEID" val="JrkRwOG7YK4LolpBeBJYBN"/>
</p:tagLst>
</file>

<file path=ppt/tags/tag105.xml><?xml version="1.0" encoding="utf-8"?>
<p:tagLst xmlns:a="http://schemas.openxmlformats.org/drawingml/2006/main" xmlns:r="http://schemas.openxmlformats.org/officeDocument/2006/relationships" xmlns:p="http://schemas.openxmlformats.org/presentationml/2006/main">
  <p:tag name="DVSHAPEID" val="eqLxAApd2d50a4iRKyXF5I"/>
</p:tagLst>
</file>

<file path=ppt/tags/tag106.xml><?xml version="1.0" encoding="utf-8"?>
<p:tagLst xmlns:a="http://schemas.openxmlformats.org/drawingml/2006/main" xmlns:r="http://schemas.openxmlformats.org/officeDocument/2006/relationships" xmlns:p="http://schemas.openxmlformats.org/presentationml/2006/main">
  <p:tag name="DVSHAPEID" val="kCbXj9jCqZH3yHlBMZXn3X"/>
</p:tagLst>
</file>

<file path=ppt/tags/tag107.xml><?xml version="1.0" encoding="utf-8"?>
<p:tagLst xmlns:a="http://schemas.openxmlformats.org/drawingml/2006/main" xmlns:r="http://schemas.openxmlformats.org/officeDocument/2006/relationships" xmlns:p="http://schemas.openxmlformats.org/presentationml/2006/main">
  <p:tag name="DVSHAPEID" val="GmYnKHK5YzAv59mCgfTpM6"/>
</p:tagLst>
</file>

<file path=ppt/tags/tag108.xml><?xml version="1.0" encoding="utf-8"?>
<p:tagLst xmlns:a="http://schemas.openxmlformats.org/drawingml/2006/main" xmlns:r="http://schemas.openxmlformats.org/officeDocument/2006/relationships" xmlns:p="http://schemas.openxmlformats.org/presentationml/2006/main">
  <p:tag name="DVSHAPEID" val="j7wAv9MYIIEnWOYWpCSl08"/>
</p:tagLst>
</file>

<file path=ppt/tags/tag109.xml><?xml version="1.0" encoding="utf-8"?>
<p:tagLst xmlns:a="http://schemas.openxmlformats.org/drawingml/2006/main" xmlns:r="http://schemas.openxmlformats.org/officeDocument/2006/relationships" xmlns:p="http://schemas.openxmlformats.org/presentationml/2006/main">
  <p:tag name="DVSECTIONID" val="wJiXztMNjVfTTGgzw0dU3w"/>
</p:tagLst>
</file>

<file path=ppt/tags/tag11.xml><?xml version="1.0" encoding="utf-8"?>
<p:tagLst xmlns:a="http://schemas.openxmlformats.org/drawingml/2006/main" xmlns:r="http://schemas.openxmlformats.org/officeDocument/2006/relationships" xmlns:p="http://schemas.openxmlformats.org/presentationml/2006/main">
  <p:tag name="DVSHAPEID" val="JRTAJ5mX5waaHq2wi5T2ET"/>
</p:tagLst>
</file>

<file path=ppt/tags/tag110.xml><?xml version="1.0" encoding="utf-8"?>
<p:tagLst xmlns:a="http://schemas.openxmlformats.org/drawingml/2006/main" xmlns:r="http://schemas.openxmlformats.org/officeDocument/2006/relationships" xmlns:p="http://schemas.openxmlformats.org/presentationml/2006/main">
  <p:tag name="DVSHAPEID" val="O21VQKCV9DjWrjmgrQJbqS"/>
</p:tagLst>
</file>

<file path=ppt/tags/tag111.xml><?xml version="1.0" encoding="utf-8"?>
<p:tagLst xmlns:a="http://schemas.openxmlformats.org/drawingml/2006/main" xmlns:r="http://schemas.openxmlformats.org/officeDocument/2006/relationships" xmlns:p="http://schemas.openxmlformats.org/presentationml/2006/main">
  <p:tag name="DVSHAPEID" val="t2Cce9IIuEaz3RQ9bBj0RR"/>
</p:tagLst>
</file>

<file path=ppt/tags/tag112.xml><?xml version="1.0" encoding="utf-8"?>
<p:tagLst xmlns:a="http://schemas.openxmlformats.org/drawingml/2006/main" xmlns:r="http://schemas.openxmlformats.org/officeDocument/2006/relationships" xmlns:p="http://schemas.openxmlformats.org/presentationml/2006/main">
  <p:tag name="DVSHAPEID" val="QHdyEjPgxr6bEuYjUCfZe0"/>
</p:tagLst>
</file>

<file path=ppt/tags/tag113.xml><?xml version="1.0" encoding="utf-8"?>
<p:tagLst xmlns:a="http://schemas.openxmlformats.org/drawingml/2006/main" xmlns:r="http://schemas.openxmlformats.org/officeDocument/2006/relationships" xmlns:p="http://schemas.openxmlformats.org/presentationml/2006/main">
  <p:tag name="DVSHAPEID" val="tSdlbSGGLRDQvQNwdzPfp6"/>
</p:tagLst>
</file>

<file path=ppt/tags/tag114.xml><?xml version="1.0" encoding="utf-8"?>
<p:tagLst xmlns:a="http://schemas.openxmlformats.org/drawingml/2006/main" xmlns:r="http://schemas.openxmlformats.org/officeDocument/2006/relationships" xmlns:p="http://schemas.openxmlformats.org/presentationml/2006/main">
  <p:tag name="DVSECTIONID" val="WKROOL0YEvKzs34DbxZhPV"/>
</p:tagLst>
</file>

<file path=ppt/tags/tag115.xml><?xml version="1.0" encoding="utf-8"?>
<p:tagLst xmlns:a="http://schemas.openxmlformats.org/drawingml/2006/main" xmlns:r="http://schemas.openxmlformats.org/officeDocument/2006/relationships" xmlns:p="http://schemas.openxmlformats.org/presentationml/2006/main">
  <p:tag name="DVSHAPEID" val="UOM5EtUjIEhWChPBYWv3Bq"/>
</p:tagLst>
</file>

<file path=ppt/tags/tag116.xml><?xml version="1.0" encoding="utf-8"?>
<p:tagLst xmlns:a="http://schemas.openxmlformats.org/drawingml/2006/main" xmlns:r="http://schemas.openxmlformats.org/officeDocument/2006/relationships" xmlns:p="http://schemas.openxmlformats.org/presentationml/2006/main">
  <p:tag name="DVSHAPEID" val="U2j3jd7Q70TsTSUK5yAlep"/>
</p:tagLst>
</file>

<file path=ppt/tags/tag117.xml><?xml version="1.0" encoding="utf-8"?>
<p:tagLst xmlns:a="http://schemas.openxmlformats.org/drawingml/2006/main" xmlns:r="http://schemas.openxmlformats.org/officeDocument/2006/relationships" xmlns:p="http://schemas.openxmlformats.org/presentationml/2006/main">
  <p:tag name="DVSHAPEID" val="Xkp8SYbioRknYa17yszUJC"/>
</p:tagLst>
</file>

<file path=ppt/tags/tag118.xml><?xml version="1.0" encoding="utf-8"?>
<p:tagLst xmlns:a="http://schemas.openxmlformats.org/drawingml/2006/main" xmlns:r="http://schemas.openxmlformats.org/officeDocument/2006/relationships" xmlns:p="http://schemas.openxmlformats.org/presentationml/2006/main">
  <p:tag name="DVSHAPEID" val="W2XVBtuhF4Ru5YDal8FOC2"/>
</p:tagLst>
</file>

<file path=ppt/tags/tag119.xml><?xml version="1.0" encoding="utf-8"?>
<p:tagLst xmlns:a="http://schemas.openxmlformats.org/drawingml/2006/main" xmlns:r="http://schemas.openxmlformats.org/officeDocument/2006/relationships" xmlns:p="http://schemas.openxmlformats.org/presentationml/2006/main">
  <p:tag name="DVSHAPEID" val="8vUKIXZ7LjFkonbXnHO6bg"/>
</p:tagLst>
</file>

<file path=ppt/tags/tag12.xml><?xml version="1.0" encoding="utf-8"?>
<p:tagLst xmlns:a="http://schemas.openxmlformats.org/drawingml/2006/main" xmlns:r="http://schemas.openxmlformats.org/officeDocument/2006/relationships" xmlns:p="http://schemas.openxmlformats.org/presentationml/2006/main">
  <p:tag name="DVSHAPEID" val="mRKjfYVWYdNPy7VPc0oSgU"/>
</p:tagLst>
</file>

<file path=ppt/tags/tag120.xml><?xml version="1.0" encoding="utf-8"?>
<p:tagLst xmlns:a="http://schemas.openxmlformats.org/drawingml/2006/main" xmlns:r="http://schemas.openxmlformats.org/officeDocument/2006/relationships" xmlns:p="http://schemas.openxmlformats.org/presentationml/2006/main">
  <p:tag name="DVSECTIONID" val="8kecuSOGVLG0ki6ATSTy55"/>
</p:tagLst>
</file>

<file path=ppt/tags/tag121.xml><?xml version="1.0" encoding="utf-8"?>
<p:tagLst xmlns:a="http://schemas.openxmlformats.org/drawingml/2006/main" xmlns:r="http://schemas.openxmlformats.org/officeDocument/2006/relationships" xmlns:p="http://schemas.openxmlformats.org/presentationml/2006/main">
  <p:tag name="DVSHAPEID" val="yG9CsdQm2MvNMnqaxj0rK0"/>
</p:tagLst>
</file>

<file path=ppt/tags/tag122.xml><?xml version="1.0" encoding="utf-8"?>
<p:tagLst xmlns:a="http://schemas.openxmlformats.org/drawingml/2006/main" xmlns:r="http://schemas.openxmlformats.org/officeDocument/2006/relationships" xmlns:p="http://schemas.openxmlformats.org/presentationml/2006/main">
  <p:tag name="DVSHAPEID" val="kutKWvWhPDYXElteoKFhUu"/>
</p:tagLst>
</file>

<file path=ppt/tags/tag123.xml><?xml version="1.0" encoding="utf-8"?>
<p:tagLst xmlns:a="http://schemas.openxmlformats.org/drawingml/2006/main" xmlns:r="http://schemas.openxmlformats.org/officeDocument/2006/relationships" xmlns:p="http://schemas.openxmlformats.org/presentationml/2006/main">
  <p:tag name="DVSHAPEID" val="21qzc53FyXt3p5Mfqf1JGd"/>
</p:tagLst>
</file>

<file path=ppt/tags/tag124.xml><?xml version="1.0" encoding="utf-8"?>
<p:tagLst xmlns:a="http://schemas.openxmlformats.org/drawingml/2006/main" xmlns:r="http://schemas.openxmlformats.org/officeDocument/2006/relationships" xmlns:p="http://schemas.openxmlformats.org/presentationml/2006/main">
  <p:tag name="DVSHAPEID" val="U2MjcfcfFMRQssjnjQd951"/>
</p:tagLst>
</file>

<file path=ppt/tags/tag125.xml><?xml version="1.0" encoding="utf-8"?>
<p:tagLst xmlns:a="http://schemas.openxmlformats.org/drawingml/2006/main" xmlns:r="http://schemas.openxmlformats.org/officeDocument/2006/relationships" xmlns:p="http://schemas.openxmlformats.org/presentationml/2006/main">
  <p:tag name="DVSHAPEID" val="uBVor9jpgaOO7oNSTOtjhG"/>
</p:tagLst>
</file>

<file path=ppt/tags/tag126.xml><?xml version="1.0" encoding="utf-8"?>
<p:tagLst xmlns:a="http://schemas.openxmlformats.org/drawingml/2006/main" xmlns:r="http://schemas.openxmlformats.org/officeDocument/2006/relationships" xmlns:p="http://schemas.openxmlformats.org/presentationml/2006/main">
  <p:tag name="DVSECTIONID" val="XsgwwqTYuuFGqm0FCciJJQ"/>
</p:tagLst>
</file>

<file path=ppt/tags/tag127.xml><?xml version="1.0" encoding="utf-8"?>
<p:tagLst xmlns:a="http://schemas.openxmlformats.org/drawingml/2006/main" xmlns:r="http://schemas.openxmlformats.org/officeDocument/2006/relationships" xmlns:p="http://schemas.openxmlformats.org/presentationml/2006/main">
  <p:tag name="DVSHAPEID" val="EDQOyyT4E6fOXZVNnFXjkv"/>
</p:tagLst>
</file>

<file path=ppt/tags/tag128.xml><?xml version="1.0" encoding="utf-8"?>
<p:tagLst xmlns:a="http://schemas.openxmlformats.org/drawingml/2006/main" xmlns:r="http://schemas.openxmlformats.org/officeDocument/2006/relationships" xmlns:p="http://schemas.openxmlformats.org/presentationml/2006/main">
  <p:tag name="DVSHAPEID" val="czCkV3Wavw8TyboON2VfwG"/>
</p:tagLst>
</file>

<file path=ppt/tags/tag129.xml><?xml version="1.0" encoding="utf-8"?>
<p:tagLst xmlns:a="http://schemas.openxmlformats.org/drawingml/2006/main" xmlns:r="http://schemas.openxmlformats.org/officeDocument/2006/relationships" xmlns:p="http://schemas.openxmlformats.org/presentationml/2006/main">
  <p:tag name="DVSHAPEID" val="GePCu51qn19vxZZ0twe6Pm"/>
</p:tagLst>
</file>

<file path=ppt/tags/tag13.xml><?xml version="1.0" encoding="utf-8"?>
<p:tagLst xmlns:a="http://schemas.openxmlformats.org/drawingml/2006/main" xmlns:r="http://schemas.openxmlformats.org/officeDocument/2006/relationships" xmlns:p="http://schemas.openxmlformats.org/presentationml/2006/main">
  <p:tag name="DVSECTIONID" val="LTzdWIbmd9te9dgpzYjziK"/>
</p:tagLst>
</file>

<file path=ppt/tags/tag130.xml><?xml version="1.0" encoding="utf-8"?>
<p:tagLst xmlns:a="http://schemas.openxmlformats.org/drawingml/2006/main" xmlns:r="http://schemas.openxmlformats.org/officeDocument/2006/relationships" xmlns:p="http://schemas.openxmlformats.org/presentationml/2006/main">
  <p:tag name="DVSHAPEID" val="9KM12GOENr1JX65XWQngoH"/>
</p:tagLst>
</file>

<file path=ppt/tags/tag131.xml><?xml version="1.0" encoding="utf-8"?>
<p:tagLst xmlns:a="http://schemas.openxmlformats.org/drawingml/2006/main" xmlns:r="http://schemas.openxmlformats.org/officeDocument/2006/relationships" xmlns:p="http://schemas.openxmlformats.org/presentationml/2006/main">
  <p:tag name="DVSHAPEID" val="ETOM7dMWRysk45Qs3lBJeH"/>
</p:tagLst>
</file>

<file path=ppt/tags/tag132.xml><?xml version="1.0" encoding="utf-8"?>
<p:tagLst xmlns:a="http://schemas.openxmlformats.org/drawingml/2006/main" xmlns:r="http://schemas.openxmlformats.org/officeDocument/2006/relationships" xmlns:p="http://schemas.openxmlformats.org/presentationml/2006/main">
  <p:tag name="DVSHAPEID" val="uN2SUwznJzYs5TcgyBRQAs"/>
</p:tagLst>
</file>

<file path=ppt/tags/tag133.xml><?xml version="1.0" encoding="utf-8"?>
<p:tagLst xmlns:a="http://schemas.openxmlformats.org/drawingml/2006/main" xmlns:r="http://schemas.openxmlformats.org/officeDocument/2006/relationships" xmlns:p="http://schemas.openxmlformats.org/presentationml/2006/main">
  <p:tag name="DVSECTIONID" val="jNdOE37UrIF3mLWYloNWhc"/>
</p:tagLst>
</file>

<file path=ppt/tags/tag134.xml><?xml version="1.0" encoding="utf-8"?>
<p:tagLst xmlns:a="http://schemas.openxmlformats.org/drawingml/2006/main" xmlns:r="http://schemas.openxmlformats.org/officeDocument/2006/relationships" xmlns:p="http://schemas.openxmlformats.org/presentationml/2006/main">
  <p:tag name="DVSHAPEID" val="YzyO74oQOX6y2vMEEhtX7p"/>
</p:tagLst>
</file>

<file path=ppt/tags/tag135.xml><?xml version="1.0" encoding="utf-8"?>
<p:tagLst xmlns:a="http://schemas.openxmlformats.org/drawingml/2006/main" xmlns:r="http://schemas.openxmlformats.org/officeDocument/2006/relationships" xmlns:p="http://schemas.openxmlformats.org/presentationml/2006/main">
  <p:tag name="DVSHAPEID" val="hC207tN2FEsWo1KfifntPT"/>
</p:tagLst>
</file>

<file path=ppt/tags/tag136.xml><?xml version="1.0" encoding="utf-8"?>
<p:tagLst xmlns:a="http://schemas.openxmlformats.org/drawingml/2006/main" xmlns:r="http://schemas.openxmlformats.org/officeDocument/2006/relationships" xmlns:p="http://schemas.openxmlformats.org/presentationml/2006/main">
  <p:tag name="DVSHAPEID" val="mCZXfMN0Ro72wpQUp5zGTj"/>
</p:tagLst>
</file>

<file path=ppt/tags/tag137.xml><?xml version="1.0" encoding="utf-8"?>
<p:tagLst xmlns:a="http://schemas.openxmlformats.org/drawingml/2006/main" xmlns:r="http://schemas.openxmlformats.org/officeDocument/2006/relationships" xmlns:p="http://schemas.openxmlformats.org/presentationml/2006/main">
  <p:tag name="DVSHAPEID" val="Z8ubwiiBt6Cogq0ad0fFN4"/>
</p:tagLst>
</file>

<file path=ppt/tags/tag138.xml><?xml version="1.0" encoding="utf-8"?>
<p:tagLst xmlns:a="http://schemas.openxmlformats.org/drawingml/2006/main" xmlns:r="http://schemas.openxmlformats.org/officeDocument/2006/relationships" xmlns:p="http://schemas.openxmlformats.org/presentationml/2006/main">
  <p:tag name="DVSHAPEID" val="PmukpoQhU8Z2CRs4guHfV1"/>
</p:tagLst>
</file>

<file path=ppt/tags/tag139.xml><?xml version="1.0" encoding="utf-8"?>
<p:tagLst xmlns:a="http://schemas.openxmlformats.org/drawingml/2006/main" xmlns:r="http://schemas.openxmlformats.org/officeDocument/2006/relationships" xmlns:p="http://schemas.openxmlformats.org/presentationml/2006/main">
  <p:tag name="DVSHAPEID" val="p88pTfRyrevUj8HbTULcbt"/>
</p:tagLst>
</file>

<file path=ppt/tags/tag14.xml><?xml version="1.0" encoding="utf-8"?>
<p:tagLst xmlns:a="http://schemas.openxmlformats.org/drawingml/2006/main" xmlns:r="http://schemas.openxmlformats.org/officeDocument/2006/relationships" xmlns:p="http://schemas.openxmlformats.org/presentationml/2006/main">
  <p:tag name="DVSHAPEID" val="d764SGkRTHmBdWd12UjYAf"/>
</p:tagLst>
</file>

<file path=ppt/tags/tag140.xml><?xml version="1.0" encoding="utf-8"?>
<p:tagLst xmlns:a="http://schemas.openxmlformats.org/drawingml/2006/main" xmlns:r="http://schemas.openxmlformats.org/officeDocument/2006/relationships" xmlns:p="http://schemas.openxmlformats.org/presentationml/2006/main">
  <p:tag name="DVSHAPEID" val="odN9H9KKXy9NWlcZuAplHK"/>
</p:tagLst>
</file>

<file path=ppt/tags/tag141.xml><?xml version="1.0" encoding="utf-8"?>
<p:tagLst xmlns:a="http://schemas.openxmlformats.org/drawingml/2006/main" xmlns:r="http://schemas.openxmlformats.org/officeDocument/2006/relationships" xmlns:p="http://schemas.openxmlformats.org/presentationml/2006/main">
  <p:tag name="DVSECTIONID" val="kERKAdfHfml79siILPRA3W"/>
</p:tagLst>
</file>

<file path=ppt/tags/tag142.xml><?xml version="1.0" encoding="utf-8"?>
<p:tagLst xmlns:a="http://schemas.openxmlformats.org/drawingml/2006/main" xmlns:r="http://schemas.openxmlformats.org/officeDocument/2006/relationships" xmlns:p="http://schemas.openxmlformats.org/presentationml/2006/main">
  <p:tag name="DVSHAPEID" val="xYqqeKVluqG9FhfKrOGNhi"/>
</p:tagLst>
</file>

<file path=ppt/tags/tag143.xml><?xml version="1.0" encoding="utf-8"?>
<p:tagLst xmlns:a="http://schemas.openxmlformats.org/drawingml/2006/main" xmlns:r="http://schemas.openxmlformats.org/officeDocument/2006/relationships" xmlns:p="http://schemas.openxmlformats.org/presentationml/2006/main">
  <p:tag name="DVSHAPEID" val="wIxjm5AMtJPWJUCKxIOGgX"/>
</p:tagLst>
</file>

<file path=ppt/tags/tag144.xml><?xml version="1.0" encoding="utf-8"?>
<p:tagLst xmlns:a="http://schemas.openxmlformats.org/drawingml/2006/main" xmlns:r="http://schemas.openxmlformats.org/officeDocument/2006/relationships" xmlns:p="http://schemas.openxmlformats.org/presentationml/2006/main">
  <p:tag name="DVSHAPEID" val="LvclZUqaMPMEH5BnMFaa4q"/>
</p:tagLst>
</file>

<file path=ppt/tags/tag145.xml><?xml version="1.0" encoding="utf-8"?>
<p:tagLst xmlns:a="http://schemas.openxmlformats.org/drawingml/2006/main" xmlns:r="http://schemas.openxmlformats.org/officeDocument/2006/relationships" xmlns:p="http://schemas.openxmlformats.org/presentationml/2006/main">
  <p:tag name="DVSHAPEID" val="YZBhmK2Hx0tzW2716FmiWZ"/>
</p:tagLst>
</file>

<file path=ppt/tags/tag146.xml><?xml version="1.0" encoding="utf-8"?>
<p:tagLst xmlns:a="http://schemas.openxmlformats.org/drawingml/2006/main" xmlns:r="http://schemas.openxmlformats.org/officeDocument/2006/relationships" xmlns:p="http://schemas.openxmlformats.org/presentationml/2006/main">
  <p:tag name="DVSHAPEID" val="FBuUho7GaQHnV5oyT9z1h7"/>
</p:tagLst>
</file>

<file path=ppt/tags/tag147.xml><?xml version="1.0" encoding="utf-8"?>
<p:tagLst xmlns:a="http://schemas.openxmlformats.org/drawingml/2006/main" xmlns:r="http://schemas.openxmlformats.org/officeDocument/2006/relationships" xmlns:p="http://schemas.openxmlformats.org/presentationml/2006/main">
  <p:tag name="DVSHAPEID" val="a78zgLzuOLuYQv3PBSMpun"/>
</p:tagLst>
</file>

<file path=ppt/tags/tag148.xml><?xml version="1.0" encoding="utf-8"?>
<p:tagLst xmlns:a="http://schemas.openxmlformats.org/drawingml/2006/main" xmlns:r="http://schemas.openxmlformats.org/officeDocument/2006/relationships" xmlns:p="http://schemas.openxmlformats.org/presentationml/2006/main">
  <p:tag name="DVSHAPEID" val="RymdDI4fjSiMrw4luan7AD"/>
</p:tagLst>
</file>

<file path=ppt/tags/tag149.xml><?xml version="1.0" encoding="utf-8"?>
<p:tagLst xmlns:a="http://schemas.openxmlformats.org/drawingml/2006/main" xmlns:r="http://schemas.openxmlformats.org/officeDocument/2006/relationships" xmlns:p="http://schemas.openxmlformats.org/presentationml/2006/main">
  <p:tag name="DVSHAPEID" val="gsAYq3ZCPs6yKWy3KoCVxO"/>
</p:tagLst>
</file>

<file path=ppt/tags/tag15.xml><?xml version="1.0" encoding="utf-8"?>
<p:tagLst xmlns:a="http://schemas.openxmlformats.org/drawingml/2006/main" xmlns:r="http://schemas.openxmlformats.org/officeDocument/2006/relationships" xmlns:p="http://schemas.openxmlformats.org/presentationml/2006/main">
  <p:tag name="DVSHAPEID" val="bhq2C7jTFQ6se10aCaOA5d"/>
</p:tagLst>
</file>

<file path=ppt/tags/tag150.xml><?xml version="1.0" encoding="utf-8"?>
<p:tagLst xmlns:a="http://schemas.openxmlformats.org/drawingml/2006/main" xmlns:r="http://schemas.openxmlformats.org/officeDocument/2006/relationships" xmlns:p="http://schemas.openxmlformats.org/presentationml/2006/main">
  <p:tag name="DVSECTIONID" val="6zcx3rXJlbTlsZUscHZXqM"/>
</p:tagLst>
</file>

<file path=ppt/tags/tag151.xml><?xml version="1.0" encoding="utf-8"?>
<p:tagLst xmlns:a="http://schemas.openxmlformats.org/drawingml/2006/main" xmlns:r="http://schemas.openxmlformats.org/officeDocument/2006/relationships" xmlns:p="http://schemas.openxmlformats.org/presentationml/2006/main">
  <p:tag name="DVSHAPEID" val="ivTkU8Y5im6y11ZPwA4cMk"/>
</p:tagLst>
</file>

<file path=ppt/tags/tag152.xml><?xml version="1.0" encoding="utf-8"?>
<p:tagLst xmlns:a="http://schemas.openxmlformats.org/drawingml/2006/main" xmlns:r="http://schemas.openxmlformats.org/officeDocument/2006/relationships" xmlns:p="http://schemas.openxmlformats.org/presentationml/2006/main">
  <p:tag name="DVSHAPEID" val="X8yWuvULtLOsma3nxwhjhl"/>
</p:tagLst>
</file>

<file path=ppt/tags/tag16.xml><?xml version="1.0" encoding="utf-8"?>
<p:tagLst xmlns:a="http://schemas.openxmlformats.org/drawingml/2006/main" xmlns:r="http://schemas.openxmlformats.org/officeDocument/2006/relationships" xmlns:p="http://schemas.openxmlformats.org/presentationml/2006/main">
  <p:tag name="DVSHAPEID" val="IsXTpm0wE772Bmpqy4DNIz"/>
</p:tagLst>
</file>

<file path=ppt/tags/tag17.xml><?xml version="1.0" encoding="utf-8"?>
<p:tagLst xmlns:a="http://schemas.openxmlformats.org/drawingml/2006/main" xmlns:r="http://schemas.openxmlformats.org/officeDocument/2006/relationships" xmlns:p="http://schemas.openxmlformats.org/presentationml/2006/main">
  <p:tag name="DVSHAPEID" val="d8FRUvzbrKIFT4RsFHKg4o"/>
</p:tagLst>
</file>

<file path=ppt/tags/tag18.xml><?xml version="1.0" encoding="utf-8"?>
<p:tagLst xmlns:a="http://schemas.openxmlformats.org/drawingml/2006/main" xmlns:r="http://schemas.openxmlformats.org/officeDocument/2006/relationships" xmlns:p="http://schemas.openxmlformats.org/presentationml/2006/main">
  <p:tag name="DVSHAPEID" val="G5CmydUgNf1i7HjeuZ5fgC"/>
</p:tagLst>
</file>

<file path=ppt/tags/tag19.xml><?xml version="1.0" encoding="utf-8"?>
<p:tagLst xmlns:a="http://schemas.openxmlformats.org/drawingml/2006/main" xmlns:r="http://schemas.openxmlformats.org/officeDocument/2006/relationships" xmlns:p="http://schemas.openxmlformats.org/presentationml/2006/main">
  <p:tag name="DVSHAPEID" val="x0tSt0FLGcB4Hh1vrLYZZ9"/>
</p:tagLst>
</file>

<file path=ppt/tags/tag2.xml><?xml version="1.0" encoding="utf-8"?>
<p:tagLst xmlns:a="http://schemas.openxmlformats.org/drawingml/2006/main" xmlns:r="http://schemas.openxmlformats.org/officeDocument/2006/relationships" xmlns:p="http://schemas.openxmlformats.org/presentationml/2006/main">
  <p:tag name="DVSHAPEID" val="xVMLJuQlqaimb2wfUKn00g"/>
</p:tagLst>
</file>

<file path=ppt/tags/tag20.xml><?xml version="1.0" encoding="utf-8"?>
<p:tagLst xmlns:a="http://schemas.openxmlformats.org/drawingml/2006/main" xmlns:r="http://schemas.openxmlformats.org/officeDocument/2006/relationships" xmlns:p="http://schemas.openxmlformats.org/presentationml/2006/main">
  <p:tag name="DVSHAPEID" val="dG8HwMNLzwTXOkzTFg7tcT"/>
</p:tagLst>
</file>

<file path=ppt/tags/tag21.xml><?xml version="1.0" encoding="utf-8"?>
<p:tagLst xmlns:a="http://schemas.openxmlformats.org/drawingml/2006/main" xmlns:r="http://schemas.openxmlformats.org/officeDocument/2006/relationships" xmlns:p="http://schemas.openxmlformats.org/presentationml/2006/main">
  <p:tag name="DVSECTIONID" val="PW3VmINmWWt1vQpsbOJ0Tg"/>
</p:tagLst>
</file>

<file path=ppt/tags/tag22.xml><?xml version="1.0" encoding="utf-8"?>
<p:tagLst xmlns:a="http://schemas.openxmlformats.org/drawingml/2006/main" xmlns:r="http://schemas.openxmlformats.org/officeDocument/2006/relationships" xmlns:p="http://schemas.openxmlformats.org/presentationml/2006/main">
  <p:tag name="DVSHAPEID" val="UjQZxSfeFXDaN6hpw1QY5B"/>
</p:tagLst>
</file>

<file path=ppt/tags/tag23.xml><?xml version="1.0" encoding="utf-8"?>
<p:tagLst xmlns:a="http://schemas.openxmlformats.org/drawingml/2006/main" xmlns:r="http://schemas.openxmlformats.org/officeDocument/2006/relationships" xmlns:p="http://schemas.openxmlformats.org/presentationml/2006/main">
  <p:tag name="DVSHAPEID" val="PvVrGGSVLJqnNNKMuTYVD5"/>
</p:tagLst>
</file>

<file path=ppt/tags/tag24.xml><?xml version="1.0" encoding="utf-8"?>
<p:tagLst xmlns:a="http://schemas.openxmlformats.org/drawingml/2006/main" xmlns:r="http://schemas.openxmlformats.org/officeDocument/2006/relationships" xmlns:p="http://schemas.openxmlformats.org/presentationml/2006/main">
  <p:tag name="DVSHAPEID" val="ZDcxl0uJOB5jQKza1AIPwL"/>
</p:tagLst>
</file>

<file path=ppt/tags/tag25.xml><?xml version="1.0" encoding="utf-8"?>
<p:tagLst xmlns:a="http://schemas.openxmlformats.org/drawingml/2006/main" xmlns:r="http://schemas.openxmlformats.org/officeDocument/2006/relationships" xmlns:p="http://schemas.openxmlformats.org/presentationml/2006/main">
  <p:tag name="DVSHAPEID" val="qkXWRAXD8fTKpPQpjHvvbC"/>
</p:tagLst>
</file>

<file path=ppt/tags/tag26.xml><?xml version="1.0" encoding="utf-8"?>
<p:tagLst xmlns:a="http://schemas.openxmlformats.org/drawingml/2006/main" xmlns:r="http://schemas.openxmlformats.org/officeDocument/2006/relationships" xmlns:p="http://schemas.openxmlformats.org/presentationml/2006/main">
  <p:tag name="DVSECTIONID" val="7WUdMGFbCstHqth8WNtF5t"/>
</p:tagLst>
</file>

<file path=ppt/tags/tag27.xml><?xml version="1.0" encoding="utf-8"?>
<p:tagLst xmlns:a="http://schemas.openxmlformats.org/drawingml/2006/main" xmlns:r="http://schemas.openxmlformats.org/officeDocument/2006/relationships" xmlns:p="http://schemas.openxmlformats.org/presentationml/2006/main">
  <p:tag name="DVSHAPEID" val="F94G3JS22HOOyfONmyYPLn"/>
</p:tagLst>
</file>

<file path=ppt/tags/tag28.xml><?xml version="1.0" encoding="utf-8"?>
<p:tagLst xmlns:a="http://schemas.openxmlformats.org/drawingml/2006/main" xmlns:r="http://schemas.openxmlformats.org/officeDocument/2006/relationships" xmlns:p="http://schemas.openxmlformats.org/presentationml/2006/main">
  <p:tag name="DVSHAPEID" val="4gGaRwhsP7niZdt2V08pF1"/>
</p:tagLst>
</file>

<file path=ppt/tags/tag29.xml><?xml version="1.0" encoding="utf-8"?>
<p:tagLst xmlns:a="http://schemas.openxmlformats.org/drawingml/2006/main" xmlns:r="http://schemas.openxmlformats.org/officeDocument/2006/relationships" xmlns:p="http://schemas.openxmlformats.org/presentationml/2006/main">
  <p:tag name="DVSHAPEID" val="KXs7kWpt4AhzWgAvV0eV94"/>
</p:tagLst>
</file>

<file path=ppt/tags/tag3.xml><?xml version="1.0" encoding="utf-8"?>
<p:tagLst xmlns:a="http://schemas.openxmlformats.org/drawingml/2006/main" xmlns:r="http://schemas.openxmlformats.org/officeDocument/2006/relationships" xmlns:p="http://schemas.openxmlformats.org/presentationml/2006/main">
  <p:tag name="DVSHAPEID" val="HBUdgHJUUto3tAKoQCwfrf"/>
</p:tagLst>
</file>

<file path=ppt/tags/tag30.xml><?xml version="1.0" encoding="utf-8"?>
<p:tagLst xmlns:a="http://schemas.openxmlformats.org/drawingml/2006/main" xmlns:r="http://schemas.openxmlformats.org/officeDocument/2006/relationships" xmlns:p="http://schemas.openxmlformats.org/presentationml/2006/main">
  <p:tag name="DVSHAPEID" val="DIi4mL8n8AaVpO9z6Agjij"/>
</p:tagLst>
</file>

<file path=ppt/tags/tag31.xml><?xml version="1.0" encoding="utf-8"?>
<p:tagLst xmlns:a="http://schemas.openxmlformats.org/drawingml/2006/main" xmlns:r="http://schemas.openxmlformats.org/officeDocument/2006/relationships" xmlns:p="http://schemas.openxmlformats.org/presentationml/2006/main">
  <p:tag name="DVSECTIONID" val="YwEhHc4qgYjAeqt5TJiEWZ"/>
</p:tagLst>
</file>

<file path=ppt/tags/tag32.xml><?xml version="1.0" encoding="utf-8"?>
<p:tagLst xmlns:a="http://schemas.openxmlformats.org/drawingml/2006/main" xmlns:r="http://schemas.openxmlformats.org/officeDocument/2006/relationships" xmlns:p="http://schemas.openxmlformats.org/presentationml/2006/main">
  <p:tag name="DVSHAPEID" val="Yi7FqjSrOOuYKlDX6virnl"/>
</p:tagLst>
</file>

<file path=ppt/tags/tag33.xml><?xml version="1.0" encoding="utf-8"?>
<p:tagLst xmlns:a="http://schemas.openxmlformats.org/drawingml/2006/main" xmlns:r="http://schemas.openxmlformats.org/officeDocument/2006/relationships" xmlns:p="http://schemas.openxmlformats.org/presentationml/2006/main">
  <p:tag name="DVSHAPEID" val="LjEJ5z8OBXc4d8zWqrv0Ah"/>
</p:tagLst>
</file>

<file path=ppt/tags/tag34.xml><?xml version="1.0" encoding="utf-8"?>
<p:tagLst xmlns:a="http://schemas.openxmlformats.org/drawingml/2006/main" xmlns:r="http://schemas.openxmlformats.org/officeDocument/2006/relationships" xmlns:p="http://schemas.openxmlformats.org/presentationml/2006/main">
  <p:tag name="DVSECTIONID" val="qmJJljJi72E90y5VTPNnCx"/>
</p:tagLst>
</file>

<file path=ppt/tags/tag35.xml><?xml version="1.0" encoding="utf-8"?>
<p:tagLst xmlns:a="http://schemas.openxmlformats.org/drawingml/2006/main" xmlns:r="http://schemas.openxmlformats.org/officeDocument/2006/relationships" xmlns:p="http://schemas.openxmlformats.org/presentationml/2006/main">
  <p:tag name="DVSHAPEID" val="P7QosR55NPfG6HMKXjhjTz"/>
</p:tagLst>
</file>

<file path=ppt/tags/tag36.xml><?xml version="1.0" encoding="utf-8"?>
<p:tagLst xmlns:a="http://schemas.openxmlformats.org/drawingml/2006/main" xmlns:r="http://schemas.openxmlformats.org/officeDocument/2006/relationships" xmlns:p="http://schemas.openxmlformats.org/presentationml/2006/main">
  <p:tag name="DVSHAPEID" val="14jF0HXd0rPa7Y2cp9FDGA"/>
</p:tagLst>
</file>

<file path=ppt/tags/tag37.xml><?xml version="1.0" encoding="utf-8"?>
<p:tagLst xmlns:a="http://schemas.openxmlformats.org/drawingml/2006/main" xmlns:r="http://schemas.openxmlformats.org/officeDocument/2006/relationships" xmlns:p="http://schemas.openxmlformats.org/presentationml/2006/main">
  <p:tag name="DVSECTIONID" val="xOC75CS8Rj3f6zNjdw7jSY"/>
</p:tagLst>
</file>

<file path=ppt/tags/tag38.xml><?xml version="1.0" encoding="utf-8"?>
<p:tagLst xmlns:a="http://schemas.openxmlformats.org/drawingml/2006/main" xmlns:r="http://schemas.openxmlformats.org/officeDocument/2006/relationships" xmlns:p="http://schemas.openxmlformats.org/presentationml/2006/main">
  <p:tag name="DVSHAPEID" val="n9clwXjQ8WpukmCq9OWa8o"/>
</p:tagLst>
</file>

<file path=ppt/tags/tag39.xml><?xml version="1.0" encoding="utf-8"?>
<p:tagLst xmlns:a="http://schemas.openxmlformats.org/drawingml/2006/main" xmlns:r="http://schemas.openxmlformats.org/officeDocument/2006/relationships" xmlns:p="http://schemas.openxmlformats.org/presentationml/2006/main">
  <p:tag name="DVSHAPEID" val="NvuvtfghhEDrfbPCe67VD0"/>
</p:tagLst>
</file>

<file path=ppt/tags/tag4.xml><?xml version="1.0" encoding="utf-8"?>
<p:tagLst xmlns:a="http://schemas.openxmlformats.org/drawingml/2006/main" xmlns:r="http://schemas.openxmlformats.org/officeDocument/2006/relationships" xmlns:p="http://schemas.openxmlformats.org/presentationml/2006/main">
  <p:tag name="DVSHAPEID" val="fKaSadDAb3fheaQvd9BvgP"/>
</p:tagLst>
</file>

<file path=ppt/tags/tag40.xml><?xml version="1.0" encoding="utf-8"?>
<p:tagLst xmlns:a="http://schemas.openxmlformats.org/drawingml/2006/main" xmlns:r="http://schemas.openxmlformats.org/officeDocument/2006/relationships" xmlns:p="http://schemas.openxmlformats.org/presentationml/2006/main">
  <p:tag name="DVSHAPEID" val="UrSlpEbmmnHfjlUWnPOwxB"/>
</p:tagLst>
</file>

<file path=ppt/tags/tag41.xml><?xml version="1.0" encoding="utf-8"?>
<p:tagLst xmlns:a="http://schemas.openxmlformats.org/drawingml/2006/main" xmlns:r="http://schemas.openxmlformats.org/officeDocument/2006/relationships" xmlns:p="http://schemas.openxmlformats.org/presentationml/2006/main">
  <p:tag name="DVSECTIONID" val="FU82siKwHIDTPU6dd6pYak"/>
</p:tagLst>
</file>

<file path=ppt/tags/tag42.xml><?xml version="1.0" encoding="utf-8"?>
<p:tagLst xmlns:a="http://schemas.openxmlformats.org/drawingml/2006/main" xmlns:r="http://schemas.openxmlformats.org/officeDocument/2006/relationships" xmlns:p="http://schemas.openxmlformats.org/presentationml/2006/main">
  <p:tag name="DVSHAPEID" val="yg1glGmtvccZzXYiDRv8eh"/>
</p:tagLst>
</file>

<file path=ppt/tags/tag43.xml><?xml version="1.0" encoding="utf-8"?>
<p:tagLst xmlns:a="http://schemas.openxmlformats.org/drawingml/2006/main" xmlns:r="http://schemas.openxmlformats.org/officeDocument/2006/relationships" xmlns:p="http://schemas.openxmlformats.org/presentationml/2006/main">
  <p:tag name="DVSHAPEID" val="2ErBUk4bbYWNA2D8QC5Vig"/>
</p:tagLst>
</file>

<file path=ppt/tags/tag44.xml><?xml version="1.0" encoding="utf-8"?>
<p:tagLst xmlns:a="http://schemas.openxmlformats.org/drawingml/2006/main" xmlns:r="http://schemas.openxmlformats.org/officeDocument/2006/relationships" xmlns:p="http://schemas.openxmlformats.org/presentationml/2006/main">
  <p:tag name="DVSHAPEID" val="KZRuHhIi67sjpdTOJRhabJ"/>
</p:tagLst>
</file>

<file path=ppt/tags/tag45.xml><?xml version="1.0" encoding="utf-8"?>
<p:tagLst xmlns:a="http://schemas.openxmlformats.org/drawingml/2006/main" xmlns:r="http://schemas.openxmlformats.org/officeDocument/2006/relationships" xmlns:p="http://schemas.openxmlformats.org/presentationml/2006/main">
  <p:tag name="DVSHAPEID" val="jwKRjfZcqCjLUsJqCMtTRP"/>
</p:tagLst>
</file>

<file path=ppt/tags/tag46.xml><?xml version="1.0" encoding="utf-8"?>
<p:tagLst xmlns:a="http://schemas.openxmlformats.org/drawingml/2006/main" xmlns:r="http://schemas.openxmlformats.org/officeDocument/2006/relationships" xmlns:p="http://schemas.openxmlformats.org/presentationml/2006/main">
  <p:tag name="DVSHAPEID" val="khDpf1SeD751GkKQYtiUGP"/>
</p:tagLst>
</file>

<file path=ppt/tags/tag47.xml><?xml version="1.0" encoding="utf-8"?>
<p:tagLst xmlns:a="http://schemas.openxmlformats.org/drawingml/2006/main" xmlns:r="http://schemas.openxmlformats.org/officeDocument/2006/relationships" xmlns:p="http://schemas.openxmlformats.org/presentationml/2006/main">
  <p:tag name="DVSECTIONID" val="6Lrv8ABggjEz9IZ29AolCl"/>
</p:tagLst>
</file>

<file path=ppt/tags/tag48.xml><?xml version="1.0" encoding="utf-8"?>
<p:tagLst xmlns:a="http://schemas.openxmlformats.org/drawingml/2006/main" xmlns:r="http://schemas.openxmlformats.org/officeDocument/2006/relationships" xmlns:p="http://schemas.openxmlformats.org/presentationml/2006/main">
  <p:tag name="DVSHAPEID" val="ZDjr5jevHhRubtdT0YkbYc"/>
</p:tagLst>
</file>

<file path=ppt/tags/tag49.xml><?xml version="1.0" encoding="utf-8"?>
<p:tagLst xmlns:a="http://schemas.openxmlformats.org/drawingml/2006/main" xmlns:r="http://schemas.openxmlformats.org/officeDocument/2006/relationships" xmlns:p="http://schemas.openxmlformats.org/presentationml/2006/main">
  <p:tag name="DVSHAPEID" val="FSLoFMN0BW8uh05NWy07pN"/>
</p:tagLst>
</file>

<file path=ppt/tags/tag5.xml><?xml version="1.0" encoding="utf-8"?>
<p:tagLst xmlns:a="http://schemas.openxmlformats.org/drawingml/2006/main" xmlns:r="http://schemas.openxmlformats.org/officeDocument/2006/relationships" xmlns:p="http://schemas.openxmlformats.org/presentationml/2006/main">
  <p:tag name="DVSECTIONID" val="fkUFoX2FRHpYSCdCpa6MJW"/>
</p:tagLst>
</file>

<file path=ppt/tags/tag50.xml><?xml version="1.0" encoding="utf-8"?>
<p:tagLst xmlns:a="http://schemas.openxmlformats.org/drawingml/2006/main" xmlns:r="http://schemas.openxmlformats.org/officeDocument/2006/relationships" xmlns:p="http://schemas.openxmlformats.org/presentationml/2006/main">
  <p:tag name="DVSHAPEID" val="9b9gD4skzvQNXrFGDsIHGU"/>
</p:tagLst>
</file>

<file path=ppt/tags/tag51.xml><?xml version="1.0" encoding="utf-8"?>
<p:tagLst xmlns:a="http://schemas.openxmlformats.org/drawingml/2006/main" xmlns:r="http://schemas.openxmlformats.org/officeDocument/2006/relationships" xmlns:p="http://schemas.openxmlformats.org/presentationml/2006/main">
  <p:tag name="DVSHAPEID" val="mGcdOc2LaQMRIzfp8IxgnC"/>
</p:tagLst>
</file>

<file path=ppt/tags/tag52.xml><?xml version="1.0" encoding="utf-8"?>
<p:tagLst xmlns:a="http://schemas.openxmlformats.org/drawingml/2006/main" xmlns:r="http://schemas.openxmlformats.org/officeDocument/2006/relationships" xmlns:p="http://schemas.openxmlformats.org/presentationml/2006/main">
  <p:tag name="DVSHAPEID" val="Uo2Krtnb5mcaMgpUT0Lblf"/>
</p:tagLst>
</file>

<file path=ppt/tags/tag53.xml><?xml version="1.0" encoding="utf-8"?>
<p:tagLst xmlns:a="http://schemas.openxmlformats.org/drawingml/2006/main" xmlns:r="http://schemas.openxmlformats.org/officeDocument/2006/relationships" xmlns:p="http://schemas.openxmlformats.org/presentationml/2006/main">
  <p:tag name="DVSHAPEID" val="15I5rejZapxJ2Ia94MRCr4"/>
</p:tagLst>
</file>

<file path=ppt/tags/tag54.xml><?xml version="1.0" encoding="utf-8"?>
<p:tagLst xmlns:a="http://schemas.openxmlformats.org/drawingml/2006/main" xmlns:r="http://schemas.openxmlformats.org/officeDocument/2006/relationships" xmlns:p="http://schemas.openxmlformats.org/presentationml/2006/main">
  <p:tag name="DVSHAPEID" val="KuKNlIrhYyiDsWV2OGfqyH"/>
</p:tagLst>
</file>

<file path=ppt/tags/tag55.xml><?xml version="1.0" encoding="utf-8"?>
<p:tagLst xmlns:a="http://schemas.openxmlformats.org/drawingml/2006/main" xmlns:r="http://schemas.openxmlformats.org/officeDocument/2006/relationships" xmlns:p="http://schemas.openxmlformats.org/presentationml/2006/main">
  <p:tag name="DVSHAPEID" val="Dt2E8fUypI7ePs4qggiOk0"/>
</p:tagLst>
</file>

<file path=ppt/tags/tag56.xml><?xml version="1.0" encoding="utf-8"?>
<p:tagLst xmlns:a="http://schemas.openxmlformats.org/drawingml/2006/main" xmlns:r="http://schemas.openxmlformats.org/officeDocument/2006/relationships" xmlns:p="http://schemas.openxmlformats.org/presentationml/2006/main">
  <p:tag name="DVSHAPEID" val="jKfAsZJs4D9PGDj5GOKyPJ"/>
</p:tagLst>
</file>

<file path=ppt/tags/tag57.xml><?xml version="1.0" encoding="utf-8"?>
<p:tagLst xmlns:a="http://schemas.openxmlformats.org/drawingml/2006/main" xmlns:r="http://schemas.openxmlformats.org/officeDocument/2006/relationships" xmlns:p="http://schemas.openxmlformats.org/presentationml/2006/main">
  <p:tag name="DVSHAPEID" val="RfqbA4HLWQUF5huR0nrChy"/>
</p:tagLst>
</file>

<file path=ppt/tags/tag58.xml><?xml version="1.0" encoding="utf-8"?>
<p:tagLst xmlns:a="http://schemas.openxmlformats.org/drawingml/2006/main" xmlns:r="http://schemas.openxmlformats.org/officeDocument/2006/relationships" xmlns:p="http://schemas.openxmlformats.org/presentationml/2006/main">
  <p:tag name="DVSHAPEID" val="gxhR6BLQuZFTgwgtYwJNHc"/>
</p:tagLst>
</file>

<file path=ppt/tags/tag59.xml><?xml version="1.0" encoding="utf-8"?>
<p:tagLst xmlns:a="http://schemas.openxmlformats.org/drawingml/2006/main" xmlns:r="http://schemas.openxmlformats.org/officeDocument/2006/relationships" xmlns:p="http://schemas.openxmlformats.org/presentationml/2006/main">
  <p:tag name="DVSHAPEID" val="JqrRdpWmM7xpFQdfnGuC2j"/>
</p:tagLst>
</file>

<file path=ppt/tags/tag6.xml><?xml version="1.0" encoding="utf-8"?>
<p:tagLst xmlns:a="http://schemas.openxmlformats.org/drawingml/2006/main" xmlns:r="http://schemas.openxmlformats.org/officeDocument/2006/relationships" xmlns:p="http://schemas.openxmlformats.org/presentationml/2006/main">
  <p:tag name="DVSHAPEID" val="ivTkU8Y5im6y11ZPwA4cMk"/>
</p:tagLst>
</file>

<file path=ppt/tags/tag60.xml><?xml version="1.0" encoding="utf-8"?>
<p:tagLst xmlns:a="http://schemas.openxmlformats.org/drawingml/2006/main" xmlns:r="http://schemas.openxmlformats.org/officeDocument/2006/relationships" xmlns:p="http://schemas.openxmlformats.org/presentationml/2006/main">
  <p:tag name="DVSHAPEID" val="BM4iqejVLlk4ORpfomT8dx"/>
</p:tagLst>
</file>

<file path=ppt/tags/tag61.xml><?xml version="1.0" encoding="utf-8"?>
<p:tagLst xmlns:a="http://schemas.openxmlformats.org/drawingml/2006/main" xmlns:r="http://schemas.openxmlformats.org/officeDocument/2006/relationships" xmlns:p="http://schemas.openxmlformats.org/presentationml/2006/main">
  <p:tag name="DVSHAPEID" val="mRRqgJ93j49pOFNUYI3Rlb"/>
</p:tagLst>
</file>

<file path=ppt/tags/tag62.xml><?xml version="1.0" encoding="utf-8"?>
<p:tagLst xmlns:a="http://schemas.openxmlformats.org/drawingml/2006/main" xmlns:r="http://schemas.openxmlformats.org/officeDocument/2006/relationships" xmlns:p="http://schemas.openxmlformats.org/presentationml/2006/main">
  <p:tag name="DVSHAPEID" val="4B1mP8i7JU63pdrZYAMI2f"/>
</p:tagLst>
</file>

<file path=ppt/tags/tag63.xml><?xml version="1.0" encoding="utf-8"?>
<p:tagLst xmlns:a="http://schemas.openxmlformats.org/drawingml/2006/main" xmlns:r="http://schemas.openxmlformats.org/officeDocument/2006/relationships" xmlns:p="http://schemas.openxmlformats.org/presentationml/2006/main">
  <p:tag name="DVSHAPEID" val="V1y1BPNm7dsjduBOtTs0p7"/>
</p:tagLst>
</file>

<file path=ppt/tags/tag64.xml><?xml version="1.0" encoding="utf-8"?>
<p:tagLst xmlns:a="http://schemas.openxmlformats.org/drawingml/2006/main" xmlns:r="http://schemas.openxmlformats.org/officeDocument/2006/relationships" xmlns:p="http://schemas.openxmlformats.org/presentationml/2006/main">
  <p:tag name="DVSHAPEID" val="7AMFGBcSQGSNM2D664olmt"/>
</p:tagLst>
</file>

<file path=ppt/tags/tag65.xml><?xml version="1.0" encoding="utf-8"?>
<p:tagLst xmlns:a="http://schemas.openxmlformats.org/drawingml/2006/main" xmlns:r="http://schemas.openxmlformats.org/officeDocument/2006/relationships" xmlns:p="http://schemas.openxmlformats.org/presentationml/2006/main">
  <p:tag name="DVSHAPEID" val="fvouIIYLQYRJ1xdycu94Fc"/>
</p:tagLst>
</file>

<file path=ppt/tags/tag66.xml><?xml version="1.0" encoding="utf-8"?>
<p:tagLst xmlns:a="http://schemas.openxmlformats.org/drawingml/2006/main" xmlns:r="http://schemas.openxmlformats.org/officeDocument/2006/relationships" xmlns:p="http://schemas.openxmlformats.org/presentationml/2006/main">
  <p:tag name="DVSHAPEID" val="rus3AUHXQls2nOI32nyY8a"/>
</p:tagLst>
</file>

<file path=ppt/tags/tag67.xml><?xml version="1.0" encoding="utf-8"?>
<p:tagLst xmlns:a="http://schemas.openxmlformats.org/drawingml/2006/main" xmlns:r="http://schemas.openxmlformats.org/officeDocument/2006/relationships" xmlns:p="http://schemas.openxmlformats.org/presentationml/2006/main">
  <p:tag name="DVSHAPEID" val="DlVvnAaytaerpAXUD61628"/>
</p:tagLst>
</file>

<file path=ppt/tags/tag68.xml><?xml version="1.0" encoding="utf-8"?>
<p:tagLst xmlns:a="http://schemas.openxmlformats.org/drawingml/2006/main" xmlns:r="http://schemas.openxmlformats.org/officeDocument/2006/relationships" xmlns:p="http://schemas.openxmlformats.org/presentationml/2006/main">
  <p:tag name="DVSHAPEID" val="JcFyFDmwKOWEX0MATlWvQE"/>
</p:tagLst>
</file>

<file path=ppt/tags/tag69.xml><?xml version="1.0" encoding="utf-8"?>
<p:tagLst xmlns:a="http://schemas.openxmlformats.org/drawingml/2006/main" xmlns:r="http://schemas.openxmlformats.org/officeDocument/2006/relationships" xmlns:p="http://schemas.openxmlformats.org/presentationml/2006/main">
  <p:tag name="DVSHAPEID" val="pCs4Kpzdtk4uCIPPUxbWpp"/>
</p:tagLst>
</file>

<file path=ppt/tags/tag7.xml><?xml version="1.0" encoding="utf-8"?>
<p:tagLst xmlns:a="http://schemas.openxmlformats.org/drawingml/2006/main" xmlns:r="http://schemas.openxmlformats.org/officeDocument/2006/relationships" xmlns:p="http://schemas.openxmlformats.org/presentationml/2006/main">
  <p:tag name="DVSHAPEID" val="X8yWuvULtLOsma3nxwhjhl"/>
</p:tagLst>
</file>

<file path=ppt/tags/tag70.xml><?xml version="1.0" encoding="utf-8"?>
<p:tagLst xmlns:a="http://schemas.openxmlformats.org/drawingml/2006/main" xmlns:r="http://schemas.openxmlformats.org/officeDocument/2006/relationships" xmlns:p="http://schemas.openxmlformats.org/presentationml/2006/main">
  <p:tag name="DVSHAPEID" val="uLCX72cF9wi5N36BTXWwlC"/>
</p:tagLst>
</file>

<file path=ppt/tags/tag71.xml><?xml version="1.0" encoding="utf-8"?>
<p:tagLst xmlns:a="http://schemas.openxmlformats.org/drawingml/2006/main" xmlns:r="http://schemas.openxmlformats.org/officeDocument/2006/relationships" xmlns:p="http://schemas.openxmlformats.org/presentationml/2006/main">
  <p:tag name="DVSECTIONID" val="B3dmbTMiscUtuXtCJKpkox"/>
</p:tagLst>
</file>

<file path=ppt/tags/tag72.xml><?xml version="1.0" encoding="utf-8"?>
<p:tagLst xmlns:a="http://schemas.openxmlformats.org/drawingml/2006/main" xmlns:r="http://schemas.openxmlformats.org/officeDocument/2006/relationships" xmlns:p="http://schemas.openxmlformats.org/presentationml/2006/main">
  <p:tag name="DVSHAPEID" val="bJFrQpmgNgkjS0v6Hj2Ewr"/>
</p:tagLst>
</file>

<file path=ppt/tags/tag73.xml><?xml version="1.0" encoding="utf-8"?>
<p:tagLst xmlns:a="http://schemas.openxmlformats.org/drawingml/2006/main" xmlns:r="http://schemas.openxmlformats.org/officeDocument/2006/relationships" xmlns:p="http://schemas.openxmlformats.org/presentationml/2006/main">
  <p:tag name="DVSHAPEID" val="zsn4K3rojTeZ8HrMiw0Nay"/>
</p:tagLst>
</file>

<file path=ppt/tags/tag74.xml><?xml version="1.0" encoding="utf-8"?>
<p:tagLst xmlns:a="http://schemas.openxmlformats.org/drawingml/2006/main" xmlns:r="http://schemas.openxmlformats.org/officeDocument/2006/relationships" xmlns:p="http://schemas.openxmlformats.org/presentationml/2006/main">
  <p:tag name="DVSHAPEID" val="bxUMJiEe0T3Sb9A3h9eLcp"/>
</p:tagLst>
</file>

<file path=ppt/tags/tag75.xml><?xml version="1.0" encoding="utf-8"?>
<p:tagLst xmlns:a="http://schemas.openxmlformats.org/drawingml/2006/main" xmlns:r="http://schemas.openxmlformats.org/officeDocument/2006/relationships" xmlns:p="http://schemas.openxmlformats.org/presentationml/2006/main">
  <p:tag name="DVSHAPEID" val="VfvhcefRzomMG6Rk8xzAow"/>
</p:tagLst>
</file>

<file path=ppt/tags/tag76.xml><?xml version="1.0" encoding="utf-8"?>
<p:tagLst xmlns:a="http://schemas.openxmlformats.org/drawingml/2006/main" xmlns:r="http://schemas.openxmlformats.org/officeDocument/2006/relationships" xmlns:p="http://schemas.openxmlformats.org/presentationml/2006/main">
  <p:tag name="DVSECTIONID" val="RSfh8yQRbmpNcRo41ws8JG"/>
</p:tagLst>
</file>

<file path=ppt/tags/tag77.xml><?xml version="1.0" encoding="utf-8"?>
<p:tagLst xmlns:a="http://schemas.openxmlformats.org/drawingml/2006/main" xmlns:r="http://schemas.openxmlformats.org/officeDocument/2006/relationships" xmlns:p="http://schemas.openxmlformats.org/presentationml/2006/main">
  <p:tag name="DVSHAPEID" val="sGszWK6q0ZQfViC3HqE1kP"/>
</p:tagLst>
</file>

<file path=ppt/tags/tag78.xml><?xml version="1.0" encoding="utf-8"?>
<p:tagLst xmlns:a="http://schemas.openxmlformats.org/drawingml/2006/main" xmlns:r="http://schemas.openxmlformats.org/officeDocument/2006/relationships" xmlns:p="http://schemas.openxmlformats.org/presentationml/2006/main">
  <p:tag name="DVSHAPEID" val="q9SJUjO516vwSFTSUqaDX2"/>
</p:tagLst>
</file>

<file path=ppt/tags/tag79.xml><?xml version="1.0" encoding="utf-8"?>
<p:tagLst xmlns:a="http://schemas.openxmlformats.org/drawingml/2006/main" xmlns:r="http://schemas.openxmlformats.org/officeDocument/2006/relationships" xmlns:p="http://schemas.openxmlformats.org/presentationml/2006/main">
  <p:tag name="DVSHAPEID" val="Fua260ZbwjVpPmpskV3unf"/>
</p:tagLst>
</file>

<file path=ppt/tags/tag8.xml><?xml version="1.0" encoding="utf-8"?>
<p:tagLst xmlns:a="http://schemas.openxmlformats.org/drawingml/2006/main" xmlns:r="http://schemas.openxmlformats.org/officeDocument/2006/relationships" xmlns:p="http://schemas.openxmlformats.org/presentationml/2006/main">
  <p:tag name="DVSECTIONID" val="yjuq6liCksziac8D8mkgvM"/>
</p:tagLst>
</file>

<file path=ppt/tags/tag80.xml><?xml version="1.0" encoding="utf-8"?>
<p:tagLst xmlns:a="http://schemas.openxmlformats.org/drawingml/2006/main" xmlns:r="http://schemas.openxmlformats.org/officeDocument/2006/relationships" xmlns:p="http://schemas.openxmlformats.org/presentationml/2006/main">
  <p:tag name="DVSHAPEID" val="RrR0TsHfoxE4yLmUNb2ab5"/>
</p:tagLst>
</file>

<file path=ppt/tags/tag81.xml><?xml version="1.0" encoding="utf-8"?>
<p:tagLst xmlns:a="http://schemas.openxmlformats.org/drawingml/2006/main" xmlns:r="http://schemas.openxmlformats.org/officeDocument/2006/relationships" xmlns:p="http://schemas.openxmlformats.org/presentationml/2006/main">
  <p:tag name="DVSHAPEID" val="I4by3kelhdiqBoFszDxk47"/>
</p:tagLst>
</file>

<file path=ppt/tags/tag82.xml><?xml version="1.0" encoding="utf-8"?>
<p:tagLst xmlns:a="http://schemas.openxmlformats.org/drawingml/2006/main" xmlns:r="http://schemas.openxmlformats.org/officeDocument/2006/relationships" xmlns:p="http://schemas.openxmlformats.org/presentationml/2006/main">
  <p:tag name="DVSHAPEID" val="L8t1wEWnkJZMJMOkon02gr"/>
</p:tagLst>
</file>

<file path=ppt/tags/tag83.xml><?xml version="1.0" encoding="utf-8"?>
<p:tagLst xmlns:a="http://schemas.openxmlformats.org/drawingml/2006/main" xmlns:r="http://schemas.openxmlformats.org/officeDocument/2006/relationships" xmlns:p="http://schemas.openxmlformats.org/presentationml/2006/main">
  <p:tag name="DVSHAPEID" val="L7aXelCpCQ0Aj342NApTSz"/>
</p:tagLst>
</file>

<file path=ppt/tags/tag84.xml><?xml version="1.0" encoding="utf-8"?>
<p:tagLst xmlns:a="http://schemas.openxmlformats.org/drawingml/2006/main" xmlns:r="http://schemas.openxmlformats.org/officeDocument/2006/relationships" xmlns:p="http://schemas.openxmlformats.org/presentationml/2006/main">
  <p:tag name="DVSECTIONID" val="mv09l9miE0A3bk7TKdsA1y"/>
</p:tagLst>
</file>

<file path=ppt/tags/tag85.xml><?xml version="1.0" encoding="utf-8"?>
<p:tagLst xmlns:a="http://schemas.openxmlformats.org/drawingml/2006/main" xmlns:r="http://schemas.openxmlformats.org/officeDocument/2006/relationships" xmlns:p="http://schemas.openxmlformats.org/presentationml/2006/main">
  <p:tag name="DVSHAPEID" val="UaSwf24xyWXD7E2ABLU7qs"/>
</p:tagLst>
</file>

<file path=ppt/tags/tag86.xml><?xml version="1.0" encoding="utf-8"?>
<p:tagLst xmlns:a="http://schemas.openxmlformats.org/drawingml/2006/main" xmlns:r="http://schemas.openxmlformats.org/officeDocument/2006/relationships" xmlns:p="http://schemas.openxmlformats.org/presentationml/2006/main">
  <p:tag name="DVSHAPEID" val="IZHJae9O8Yrh3woRYRATou"/>
</p:tagLst>
</file>

<file path=ppt/tags/tag87.xml><?xml version="1.0" encoding="utf-8"?>
<p:tagLst xmlns:a="http://schemas.openxmlformats.org/drawingml/2006/main" xmlns:r="http://schemas.openxmlformats.org/officeDocument/2006/relationships" xmlns:p="http://schemas.openxmlformats.org/presentationml/2006/main">
  <p:tag name="DVSHAPEID" val="K9Ewh4TnIFCNqu4wcmgPeA"/>
</p:tagLst>
</file>

<file path=ppt/tags/tag88.xml><?xml version="1.0" encoding="utf-8"?>
<p:tagLst xmlns:a="http://schemas.openxmlformats.org/drawingml/2006/main" xmlns:r="http://schemas.openxmlformats.org/officeDocument/2006/relationships" xmlns:p="http://schemas.openxmlformats.org/presentationml/2006/main">
  <p:tag name="DVSHAPEID" val="Eg6UNrFeDzfaoefv63YoO0"/>
</p:tagLst>
</file>

<file path=ppt/tags/tag89.xml><?xml version="1.0" encoding="utf-8"?>
<p:tagLst xmlns:a="http://schemas.openxmlformats.org/drawingml/2006/main" xmlns:r="http://schemas.openxmlformats.org/officeDocument/2006/relationships" xmlns:p="http://schemas.openxmlformats.org/presentationml/2006/main">
  <p:tag name="DVSHAPEID" val="cbgwrypaUulYL0E31XEDZ0"/>
</p:tagLst>
</file>

<file path=ppt/tags/tag9.xml><?xml version="1.0" encoding="utf-8"?>
<p:tagLst xmlns:a="http://schemas.openxmlformats.org/drawingml/2006/main" xmlns:r="http://schemas.openxmlformats.org/officeDocument/2006/relationships" xmlns:p="http://schemas.openxmlformats.org/presentationml/2006/main">
  <p:tag name="DVSHAPEID" val="479vN4t9K5TYNBgxB86ufM"/>
</p:tagLst>
</file>

<file path=ppt/tags/tag90.xml><?xml version="1.0" encoding="utf-8"?>
<p:tagLst xmlns:a="http://schemas.openxmlformats.org/drawingml/2006/main" xmlns:r="http://schemas.openxmlformats.org/officeDocument/2006/relationships" xmlns:p="http://schemas.openxmlformats.org/presentationml/2006/main">
  <p:tag name="DVSHAPEID" val="Y49QprZQMQYE3UDh07PsFL"/>
</p:tagLst>
</file>

<file path=ppt/tags/tag91.xml><?xml version="1.0" encoding="utf-8"?>
<p:tagLst xmlns:a="http://schemas.openxmlformats.org/drawingml/2006/main" xmlns:r="http://schemas.openxmlformats.org/officeDocument/2006/relationships" xmlns:p="http://schemas.openxmlformats.org/presentationml/2006/main">
  <p:tag name="DVSECTIONID" val="4GKBdFJSSfObwJhZdHvSHo"/>
</p:tagLst>
</file>

<file path=ppt/tags/tag92.xml><?xml version="1.0" encoding="utf-8"?>
<p:tagLst xmlns:a="http://schemas.openxmlformats.org/drawingml/2006/main" xmlns:r="http://schemas.openxmlformats.org/officeDocument/2006/relationships" xmlns:p="http://schemas.openxmlformats.org/presentationml/2006/main">
  <p:tag name="DVSHAPEID" val="8hpYemtuR1NWTmtC5uO1O9"/>
</p:tagLst>
</file>

<file path=ppt/tags/tag93.xml><?xml version="1.0" encoding="utf-8"?>
<p:tagLst xmlns:a="http://schemas.openxmlformats.org/drawingml/2006/main" xmlns:r="http://schemas.openxmlformats.org/officeDocument/2006/relationships" xmlns:p="http://schemas.openxmlformats.org/presentationml/2006/main">
  <p:tag name="DVSHAPEID" val="PpteR311Ja0cdcmB8Xb3Iu"/>
</p:tagLst>
</file>

<file path=ppt/tags/tag94.xml><?xml version="1.0" encoding="utf-8"?>
<p:tagLst xmlns:a="http://schemas.openxmlformats.org/drawingml/2006/main" xmlns:r="http://schemas.openxmlformats.org/officeDocument/2006/relationships" xmlns:p="http://schemas.openxmlformats.org/presentationml/2006/main">
  <p:tag name="DVSHAPEID" val="07XJpKWxOxldeJmazVPK7N"/>
</p:tagLst>
</file>

<file path=ppt/tags/tag95.xml><?xml version="1.0" encoding="utf-8"?>
<p:tagLst xmlns:a="http://schemas.openxmlformats.org/drawingml/2006/main" xmlns:r="http://schemas.openxmlformats.org/officeDocument/2006/relationships" xmlns:p="http://schemas.openxmlformats.org/presentationml/2006/main">
  <p:tag name="DVSHAPEID" val="Q0XDfYogeXndt51XPyzXgJ"/>
</p:tagLst>
</file>

<file path=ppt/tags/tag96.xml><?xml version="1.0" encoding="utf-8"?>
<p:tagLst xmlns:a="http://schemas.openxmlformats.org/drawingml/2006/main" xmlns:r="http://schemas.openxmlformats.org/officeDocument/2006/relationships" xmlns:p="http://schemas.openxmlformats.org/presentationml/2006/main">
  <p:tag name="DVSHAPEID" val="QFZQMdSQRdeIUDZmQFmE7f"/>
</p:tagLst>
</file>

<file path=ppt/tags/tag97.xml><?xml version="1.0" encoding="utf-8"?>
<p:tagLst xmlns:a="http://schemas.openxmlformats.org/drawingml/2006/main" xmlns:r="http://schemas.openxmlformats.org/officeDocument/2006/relationships" xmlns:p="http://schemas.openxmlformats.org/presentationml/2006/main">
  <p:tag name="DVSECTIONID" val="d9G4X8LeF8FNqjpJVHzL8k"/>
</p:tagLst>
</file>

<file path=ppt/tags/tag98.xml><?xml version="1.0" encoding="utf-8"?>
<p:tagLst xmlns:a="http://schemas.openxmlformats.org/drawingml/2006/main" xmlns:r="http://schemas.openxmlformats.org/officeDocument/2006/relationships" xmlns:p="http://schemas.openxmlformats.org/presentationml/2006/main">
  <p:tag name="DVSHAPEID" val="HexahlzpoUcs1B6hNH345V"/>
</p:tagLst>
</file>

<file path=ppt/tags/tag99.xml><?xml version="1.0" encoding="utf-8"?>
<p:tagLst xmlns:a="http://schemas.openxmlformats.org/drawingml/2006/main" xmlns:r="http://schemas.openxmlformats.org/officeDocument/2006/relationships" xmlns:p="http://schemas.openxmlformats.org/presentationml/2006/main">
  <p:tag name="DVSHAPEID" val="9TlZTshxGUq91Huh90t0n5"/>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2735</TotalTime>
  <Words>2275</Words>
  <Application>Microsoft Office PowerPoint</Application>
  <PresentationFormat>On-screen Show (4:3)</PresentationFormat>
  <Paragraphs>259</Paragraphs>
  <Slides>26</Slides>
  <Notes>25</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QAD 2010 Template</vt:lpstr>
      <vt:lpstr>Reforecasting in the Viewer</vt:lpstr>
      <vt:lpstr>Reforecasting – Overview</vt:lpstr>
      <vt:lpstr>Running Reforecast</vt:lpstr>
      <vt:lpstr>Select Reforecast Profile</vt:lpstr>
      <vt:lpstr>Reforecast a Selected Series or Scenario</vt:lpstr>
      <vt:lpstr>Complete Reforecast</vt:lpstr>
      <vt:lpstr>Replacing Adjustments using “Original”</vt:lpstr>
      <vt:lpstr>Configuring Series Forecasting</vt:lpstr>
      <vt:lpstr>Definitions for Series Forecasting</vt:lpstr>
      <vt:lpstr>Overview of Series Forecasting</vt:lpstr>
      <vt:lpstr>Forecast Settings</vt:lpstr>
      <vt:lpstr>Add a New Forecast Setting</vt:lpstr>
      <vt:lpstr>Edit Forecast Profile for Forecast Settings</vt:lpstr>
      <vt:lpstr>Edit Additional Forecast Settings</vt:lpstr>
      <vt:lpstr>Edit Additional Forecast Settings</vt:lpstr>
      <vt:lpstr>Edit Additional Forecast Settings</vt:lpstr>
      <vt:lpstr>Edit Additional Forecast Settings</vt:lpstr>
      <vt:lpstr>Edit Additional Forecast Settings</vt:lpstr>
      <vt:lpstr>Edit Additional Forecast Settings</vt:lpstr>
      <vt:lpstr>Edit Additional Forecast Settings</vt:lpstr>
      <vt:lpstr>Edit Additional Forecast Settings </vt:lpstr>
      <vt:lpstr>Options for Running the Forecast</vt:lpstr>
      <vt:lpstr>Options for Running the Forecast</vt:lpstr>
      <vt:lpstr>Options for Running the Forecast</vt:lpstr>
      <vt:lpstr>Options for Running the Forecast </vt:lpstr>
      <vt:lpstr>Reforecasting – Recap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446</cp:revision>
  <dcterms:created xsi:type="dcterms:W3CDTF">2011-07-26T20:12:33Z</dcterms:created>
  <dcterms:modified xsi:type="dcterms:W3CDTF">2012-02-07T22:25:53Z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1299cdzGhad2qwtNzsk21K8TLVPiY8RUm591tc4YwHZc</vt:lpwstr>
  </property>
  <property fmtid="{D5CDD505-2E9C-101B-9397-08002B2CF9AE}" pid="4" name="Google.Documents.RevisionId">
    <vt:lpwstr>05431855165889530638</vt:lpwstr>
  </property>
  <property fmtid="{D5CDD505-2E9C-101B-9397-08002B2CF9AE}" pid="5" name="Google.Documents.PreviousRevisionId">
    <vt:lpwstr>11594498722175383723</vt:lpwstr>
  </property>
  <property fmtid="{D5CDD505-2E9C-101B-9397-08002B2CF9AE}" pid="6" name="Google.Documents.PluginVersion">
    <vt:lpwstr>2.0.2662.553</vt:lpwstr>
  </property>
  <property fmtid="{D5CDD505-2E9C-101B-9397-08002B2CF9AE}" pid="7" name="Google.Documents.MergeIncapabilityFlags">
    <vt:i4>0</vt:i4>
  </property>
</Properties>
</file>