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tags/tag29.xml" ContentType="application/vnd.openxmlformats-officedocument.presentationml.tags+xml"/>
  <Override PartName="/ppt/tags/tag38.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11"/>
  </p:notesMasterIdLst>
  <p:sldIdLst>
    <p:sldId id="257" r:id="rId2"/>
    <p:sldId id="258" r:id="rId3"/>
    <p:sldId id="259" r:id="rId4"/>
    <p:sldId id="260" r:id="rId5"/>
    <p:sldId id="261" r:id="rId6"/>
    <p:sldId id="262" r:id="rId7"/>
    <p:sldId id="263" r:id="rId8"/>
    <p:sldId id="264" r:id="rId9"/>
    <p:sldId id="265"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253" autoAdjust="0"/>
  </p:normalViewPr>
  <p:slideViewPr>
    <p:cSldViewPr>
      <p:cViewPr varScale="1">
        <p:scale>
          <a:sx n="75" d="100"/>
          <a:sy n="75" d="100"/>
        </p:scale>
        <p:origin x="-1008" y="-90"/>
      </p:cViewPr>
      <p:guideLst>
        <p:guide orient="horz" pos="2160"/>
        <p:guide pos="2880"/>
      </p:guideLst>
    </p:cSldViewPr>
  </p:slideViewPr>
  <p:notesTextViewPr>
    <p:cViewPr>
      <p:scale>
        <a:sx n="100" d="100"/>
        <a:sy n="100" d="100"/>
      </p:scale>
      <p:origin x="0" y="0"/>
    </p:cViewPr>
  </p:notesTextViewPr>
  <p:notesViewPr>
    <p:cSldViewPr>
      <p:cViewPr varScale="1">
        <p:scale>
          <a:sx n="85" d="100"/>
          <a:sy n="85" d="100"/>
        </p:scale>
        <p:origin x="-3756" y="-84"/>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DB3636F-2965-4464-9781-81E60DD5555D}" type="datetimeFigureOut">
              <a:rPr lang="en-US" smtClean="0"/>
              <a:pPr/>
              <a:t>2/8/2012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CD35535-5503-42B8-871B-D0537506223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p:spPr>
        <p:txBody>
          <a:bodyPr/>
          <a:lstStyle/>
          <a:p>
            <a:endParaRPr lang="en-US" smtClean="0"/>
          </a:p>
        </p:txBody>
      </p:sp>
      <p:sp>
        <p:nvSpPr>
          <p:cNvPr id="12292" name="Slide Number Placeholder 3"/>
          <p:cNvSpPr>
            <a:spLocks noGrp="1"/>
          </p:cNvSpPr>
          <p:nvPr>
            <p:ph type="sldNum" sz="quarter" idx="5"/>
          </p:nvPr>
        </p:nvSpPr>
        <p:spPr>
          <a:noFill/>
        </p:spPr>
        <p:txBody>
          <a:bodyPr/>
          <a:lstStyle/>
          <a:p>
            <a:pPr defTabSz="895743"/>
            <a:fld id="{B37DD3CB-E7FD-4A0A-8FEA-264D8E5120F3}" type="slidenum">
              <a:rPr lang="en-US" smtClean="0"/>
              <a:pPr defTabSz="895743"/>
              <a:t>1</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Note: This step is not required when logging into a Living Master Scenario.</a:t>
            </a:r>
          </a:p>
          <a:p>
            <a:endParaRPr lang="en-US" dirty="0" smtClean="0"/>
          </a:p>
        </p:txBody>
      </p:sp>
      <p:sp>
        <p:nvSpPr>
          <p:cNvPr id="13316" name="Slide Number Placeholder 3"/>
          <p:cNvSpPr>
            <a:spLocks noGrp="1"/>
          </p:cNvSpPr>
          <p:nvPr>
            <p:ph type="sldNum" sz="quarter" idx="5"/>
          </p:nvPr>
        </p:nvSpPr>
        <p:spPr>
          <a:noFill/>
        </p:spPr>
        <p:txBody>
          <a:bodyPr/>
          <a:lstStyle/>
          <a:p>
            <a:pPr defTabSz="895743"/>
            <a:fld id="{42317152-505C-4BCC-A083-4C915300973D}" type="slidenum">
              <a:rPr lang="en-US" smtClean="0"/>
              <a:pPr defTabSz="895743"/>
              <a:t>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normAutofit/>
          </a:bodyPr>
          <a:lstStyle/>
          <a:p>
            <a:pPr marL="111125" marR="0" indent="-111125" algn="l" defTabSz="914400" rtl="0" eaLnBrk="1" fontAlgn="auto" latinLnBrk="0" hangingPunct="1">
              <a:spcBef>
                <a:spcPts val="600"/>
              </a:spcBef>
              <a:buClrTx/>
              <a:buSzTx/>
              <a:buFont typeface="Arial" pitchFamily="34" charset="0"/>
              <a:buChar char="•"/>
              <a:tabLst/>
              <a:defRPr/>
            </a:pPr>
            <a:r>
              <a:rPr lang="en-US" dirty="0" smtClean="0"/>
              <a:t>The </a:t>
            </a:r>
            <a:r>
              <a:rPr lang="en-US" b="1" dirty="0" smtClean="0"/>
              <a:t>Populate from Living Master </a:t>
            </a:r>
            <a:r>
              <a:rPr lang="en-US" dirty="0" smtClean="0"/>
              <a:t>screen displays, allowing the user to download data from a </a:t>
            </a:r>
            <a:r>
              <a:rPr lang="en-US" b="1" dirty="0" smtClean="0"/>
              <a:t>Living Master Scenario</a:t>
            </a:r>
            <a:r>
              <a:rPr lang="en-US" dirty="0" smtClean="0"/>
              <a:t>.</a:t>
            </a:r>
          </a:p>
          <a:p>
            <a:pPr marL="111125" indent="-111125">
              <a:spcBef>
                <a:spcPts val="600"/>
              </a:spcBef>
              <a:buFont typeface="Arial" pitchFamily="34" charset="0"/>
              <a:buChar char="•"/>
            </a:pPr>
            <a:r>
              <a:rPr lang="en-US" dirty="0" smtClean="0"/>
              <a:t>Select the </a:t>
            </a:r>
            <a:r>
              <a:rPr lang="en-US" b="1" dirty="0" smtClean="0"/>
              <a:t>Living Master </a:t>
            </a:r>
            <a:r>
              <a:rPr lang="en-US" dirty="0" smtClean="0"/>
              <a:t>from the drop-down box in which the data resides.  </a:t>
            </a:r>
          </a:p>
          <a:p>
            <a:pPr marL="111125" indent="-111125">
              <a:spcBef>
                <a:spcPts val="600"/>
              </a:spcBef>
              <a:buFont typeface="Arial" pitchFamily="34" charset="0"/>
              <a:buChar char="•"/>
            </a:pPr>
            <a:r>
              <a:rPr lang="en-US" dirty="0" smtClean="0"/>
              <a:t>Select a </a:t>
            </a:r>
            <a:r>
              <a:rPr lang="en-US" b="1" dirty="0" smtClean="0"/>
              <a:t>Filter</a:t>
            </a:r>
            <a:r>
              <a:rPr lang="en-US" dirty="0" smtClean="0"/>
              <a:t> from the </a:t>
            </a:r>
            <a:r>
              <a:rPr lang="en-US" b="1" dirty="0" smtClean="0"/>
              <a:t>drop-down box</a:t>
            </a:r>
            <a:r>
              <a:rPr lang="en-US" dirty="0" smtClean="0"/>
              <a:t>, or leave </a:t>
            </a:r>
            <a:r>
              <a:rPr lang="en-US" b="1" dirty="0" smtClean="0"/>
              <a:t>No filter </a:t>
            </a:r>
            <a:r>
              <a:rPr lang="en-US" b="0" dirty="0" smtClean="0"/>
              <a:t>selected</a:t>
            </a:r>
            <a:r>
              <a:rPr lang="en-US" dirty="0" smtClean="0"/>
              <a:t>, if a filter is not desired to work with a subset of the available series.</a:t>
            </a:r>
          </a:p>
          <a:p>
            <a:pPr marL="111125" indent="-111125">
              <a:spcBef>
                <a:spcPts val="600"/>
              </a:spcBef>
              <a:buFont typeface="Arial" pitchFamily="34" charset="0"/>
              <a:buChar char="•"/>
            </a:pPr>
            <a:r>
              <a:rPr lang="en-US" dirty="0" smtClean="0"/>
              <a:t>Click </a:t>
            </a:r>
            <a:r>
              <a:rPr lang="en-US" b="1" dirty="0" smtClean="0"/>
              <a:t>Count</a:t>
            </a:r>
            <a:r>
              <a:rPr lang="en-US" dirty="0" smtClean="0"/>
              <a:t> to see how many series would be imported based on the current settings</a:t>
            </a:r>
          </a:p>
        </p:txBody>
      </p:sp>
      <p:sp>
        <p:nvSpPr>
          <p:cNvPr id="14340" name="Slide Number Placeholder 3"/>
          <p:cNvSpPr>
            <a:spLocks noGrp="1"/>
          </p:cNvSpPr>
          <p:nvPr>
            <p:ph type="sldNum" sz="quarter" idx="5"/>
          </p:nvPr>
        </p:nvSpPr>
        <p:spPr>
          <a:noFill/>
        </p:spPr>
        <p:txBody>
          <a:bodyPr/>
          <a:lstStyle/>
          <a:p>
            <a:pPr defTabSz="895743"/>
            <a:fld id="{825E9915-13E5-4E12-B523-1BB5B57F9325}" type="slidenum">
              <a:rPr lang="en-US" smtClean="0"/>
              <a:pPr defTabSz="895743"/>
              <a:t>3</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US" sz="1800" b="1" i="0" dirty="0" smtClean="0"/>
              <a:t>Note: </a:t>
            </a:r>
            <a:r>
              <a:rPr lang="en-US" sz="1800" i="0" dirty="0" smtClean="0"/>
              <a:t>The last two settings will populate the DTL scenario with the forecast settings from the Living Master. Any forecast settings created by the user in the DTL scenario are lost if they are not committed back to the Living Master.</a:t>
            </a:r>
            <a:endParaRPr lang="en-US" sz="1400" i="0" dirty="0" smtClean="0"/>
          </a:p>
          <a:p>
            <a:endParaRPr lang="en-US" dirty="0" smtClean="0"/>
          </a:p>
        </p:txBody>
      </p:sp>
      <p:sp>
        <p:nvSpPr>
          <p:cNvPr id="15364" name="Slide Number Placeholder 3"/>
          <p:cNvSpPr>
            <a:spLocks noGrp="1"/>
          </p:cNvSpPr>
          <p:nvPr>
            <p:ph type="sldNum" sz="quarter" idx="5"/>
          </p:nvPr>
        </p:nvSpPr>
        <p:spPr>
          <a:noFill/>
        </p:spPr>
        <p:txBody>
          <a:bodyPr/>
          <a:lstStyle/>
          <a:p>
            <a:pPr defTabSz="895743"/>
            <a:fld id="{90F4D543-96EC-4680-AD9B-C745B70AE558}" type="slidenum">
              <a:rPr lang="en-US" smtClean="0"/>
              <a:pPr defTabSz="895743"/>
              <a:t>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lstStyle/>
          <a:p>
            <a:endParaRPr lang="en-US" smtClean="0"/>
          </a:p>
        </p:txBody>
      </p:sp>
      <p:sp>
        <p:nvSpPr>
          <p:cNvPr id="16388" name="Slide Number Placeholder 3"/>
          <p:cNvSpPr>
            <a:spLocks noGrp="1"/>
          </p:cNvSpPr>
          <p:nvPr>
            <p:ph type="sldNum" sz="quarter" idx="5"/>
          </p:nvPr>
        </p:nvSpPr>
        <p:spPr>
          <a:noFill/>
        </p:spPr>
        <p:txBody>
          <a:bodyPr/>
          <a:lstStyle/>
          <a:p>
            <a:pPr defTabSz="895743"/>
            <a:fld id="{66EAC65B-0A98-48BB-B50D-D2A36154574E}" type="slidenum">
              <a:rPr lang="en-US" smtClean="0"/>
              <a:pPr defTabSz="895743"/>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a:ln/>
        </p:spPr>
      </p:sp>
      <p:sp>
        <p:nvSpPr>
          <p:cNvPr id="17411" name="Notes Placeholder 2"/>
          <p:cNvSpPr>
            <a:spLocks noGrp="1"/>
          </p:cNvSpPr>
          <p:nvPr>
            <p:ph type="body" idx="1"/>
          </p:nvPr>
        </p:nvSpPr>
        <p:spPr>
          <a:noFill/>
          <a:ln/>
        </p:spPr>
        <p:txBody>
          <a:bodyPr/>
          <a:lstStyle/>
          <a:p>
            <a:r>
              <a:rPr lang="en-US" b="1" dirty="0" smtClean="0"/>
              <a:t>Note</a:t>
            </a:r>
            <a:r>
              <a:rPr lang="en-US" dirty="0" smtClean="0"/>
              <a:t>:  Not required when “Recreate Target Scenario” is selected</a:t>
            </a:r>
          </a:p>
        </p:txBody>
      </p:sp>
      <p:sp>
        <p:nvSpPr>
          <p:cNvPr id="17412" name="Slide Number Placeholder 3"/>
          <p:cNvSpPr>
            <a:spLocks noGrp="1"/>
          </p:cNvSpPr>
          <p:nvPr>
            <p:ph type="sldNum" sz="quarter" idx="5"/>
          </p:nvPr>
        </p:nvSpPr>
        <p:spPr>
          <a:noFill/>
        </p:spPr>
        <p:txBody>
          <a:bodyPr/>
          <a:lstStyle/>
          <a:p>
            <a:pPr defTabSz="895743"/>
            <a:fld id="{46996529-0131-432B-92B9-4D4E78E2B766}" type="slidenum">
              <a:rPr lang="en-US" smtClean="0"/>
              <a:pPr defTabSz="895743"/>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p:spPr>
        <p:txBody>
          <a:bodyPr/>
          <a:lstStyle/>
          <a:p>
            <a:pPr marL="0" lvl="1" indent="0" eaLnBrk="1" hangingPunct="1">
              <a:spcBef>
                <a:spcPts val="1200"/>
              </a:spcBef>
              <a:spcAft>
                <a:spcPts val="0"/>
              </a:spcAft>
              <a:buFontTx/>
              <a:buNone/>
              <a:defRPr/>
            </a:pPr>
            <a:r>
              <a:rPr lang="en-US" sz="2000" b="1" i="0" dirty="0" smtClean="0"/>
              <a:t>Note: </a:t>
            </a:r>
            <a:r>
              <a:rPr lang="en-US" sz="2000" i="0" dirty="0" smtClean="0"/>
              <a:t>If you click </a:t>
            </a:r>
            <a:r>
              <a:rPr lang="en-US" sz="2000" b="1" i="0" dirty="0" smtClean="0"/>
              <a:t>Cancel</a:t>
            </a:r>
            <a:r>
              <a:rPr lang="en-US" sz="2000" i="0" dirty="0" smtClean="0"/>
              <a:t>, the scenario will remain empty, but can be populated at any time.</a:t>
            </a:r>
          </a:p>
        </p:txBody>
      </p:sp>
      <p:sp>
        <p:nvSpPr>
          <p:cNvPr id="18436" name="Slide Number Placeholder 3"/>
          <p:cNvSpPr>
            <a:spLocks noGrp="1"/>
          </p:cNvSpPr>
          <p:nvPr>
            <p:ph type="sldNum" sz="quarter" idx="5"/>
          </p:nvPr>
        </p:nvSpPr>
        <p:spPr>
          <a:noFill/>
        </p:spPr>
        <p:txBody>
          <a:bodyPr/>
          <a:lstStyle/>
          <a:p>
            <a:pPr defTabSz="895743"/>
            <a:fld id="{EF141330-D496-4E6C-97B5-E4A4296AC5B5}" type="slidenum">
              <a:rPr lang="en-US" smtClean="0"/>
              <a:pPr defTabSz="895743"/>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p:cNvSpPr>
            <a:spLocks noGrp="1" noRot="1" noChangeAspect="1" noTextEdit="1"/>
          </p:cNvSpPr>
          <p:nvPr>
            <p:ph type="sldImg"/>
          </p:nvPr>
        </p:nvSpPr>
        <p:spPr>
          <a:ln/>
        </p:spPr>
      </p:sp>
      <p:sp>
        <p:nvSpPr>
          <p:cNvPr id="19459" name="Notes Placeholder 2"/>
          <p:cNvSpPr>
            <a:spLocks noGrp="1"/>
          </p:cNvSpPr>
          <p:nvPr>
            <p:ph type="body" idx="1"/>
          </p:nvPr>
        </p:nvSpPr>
        <p:spPr>
          <a:noFill/>
          <a:ln/>
        </p:spPr>
        <p:txBody>
          <a:bodyPr/>
          <a:lstStyle/>
          <a:p>
            <a:endParaRPr lang="en-US" smtClean="0"/>
          </a:p>
        </p:txBody>
      </p:sp>
      <p:sp>
        <p:nvSpPr>
          <p:cNvPr id="19460" name="Slide Number Placeholder 3"/>
          <p:cNvSpPr>
            <a:spLocks noGrp="1"/>
          </p:cNvSpPr>
          <p:nvPr>
            <p:ph type="sldNum" sz="quarter" idx="5"/>
          </p:nvPr>
        </p:nvSpPr>
        <p:spPr>
          <a:noFill/>
        </p:spPr>
        <p:txBody>
          <a:bodyPr/>
          <a:lstStyle/>
          <a:p>
            <a:pPr defTabSz="895743"/>
            <a:fld id="{C3343B2A-CA01-468C-9381-C15B48B01330}" type="slidenum">
              <a:rPr lang="en-US" smtClean="0"/>
              <a:pPr defTabSz="895743"/>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endParaRPr lang="en-US" smtClean="0"/>
          </a:p>
        </p:txBody>
      </p:sp>
      <p:sp>
        <p:nvSpPr>
          <p:cNvPr id="20484" name="Slide Number Placeholder 3"/>
          <p:cNvSpPr>
            <a:spLocks noGrp="1"/>
          </p:cNvSpPr>
          <p:nvPr>
            <p:ph type="sldNum" sz="quarter" idx="5"/>
          </p:nvPr>
        </p:nvSpPr>
        <p:spPr>
          <a:noFill/>
        </p:spPr>
        <p:txBody>
          <a:bodyPr/>
          <a:lstStyle/>
          <a:p>
            <a:pPr defTabSz="895743"/>
            <a:fld id="{3A6F3609-D9C9-4F37-A484-A89358080BF4}" type="slidenum">
              <a:rPr lang="en-US" smtClean="0"/>
              <a:pPr defTabSz="895743"/>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DM-Det-Scen-VPW-</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DM-Det-Scen-VPW-</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934200" y="6638544"/>
            <a:ext cx="22098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DM-Det-Scen-VPW-</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7" Type="http://schemas.openxmlformats.org/officeDocument/2006/relationships/image" Target="../media/image3.png"/><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14.xml"/><Relationship Id="rId7" Type="http://schemas.openxmlformats.org/officeDocument/2006/relationships/notesSlide" Target="../notesSlides/notesSlide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tags" Target="../tags/tag15.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9.xml"/><Relationship Id="rId7" Type="http://schemas.openxmlformats.org/officeDocument/2006/relationships/notesSlide" Target="../notesSlides/notesSlide5.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4.xml"/><Relationship Id="rId7" Type="http://schemas.openxmlformats.org/officeDocument/2006/relationships/notesSlide" Target="../notesSlides/notesSlide6.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slideLayout" Target="../slideLayouts/slideLayout2.xml"/><Relationship Id="rId5" Type="http://schemas.openxmlformats.org/officeDocument/2006/relationships/tags" Target="../tags/tag26.xml"/><Relationship Id="rId4" Type="http://schemas.openxmlformats.org/officeDocument/2006/relationships/tags" Target="../tags/tag25.xml"/></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9.xml"/><Relationship Id="rId7"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slideLayout" Target="../slideLayouts/slideLayout2.xml"/><Relationship Id="rId5" Type="http://schemas.openxmlformats.org/officeDocument/2006/relationships/tags" Target="../tags/tag31.xml"/><Relationship Id="rId4" Type="http://schemas.openxmlformats.org/officeDocument/2006/relationships/tags" Target="../tags/tag30.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4.xml"/><Relationship Id="rId7" Type="http://schemas.openxmlformats.org/officeDocument/2006/relationships/notesSlide" Target="../notesSlides/notesSlide8.xml"/><Relationship Id="rId2" Type="http://schemas.openxmlformats.org/officeDocument/2006/relationships/tags" Target="../tags/tag33.xml"/><Relationship Id="rId1" Type="http://schemas.openxmlformats.org/officeDocument/2006/relationships/tags" Target="../tags/tag32.xml"/><Relationship Id="rId6" Type="http://schemas.openxmlformats.org/officeDocument/2006/relationships/slideLayout" Target="../slideLayouts/slideLayout2.xml"/><Relationship Id="rId5" Type="http://schemas.openxmlformats.org/officeDocument/2006/relationships/tags" Target="../tags/tag36.xml"/><Relationship Id="rId4" Type="http://schemas.openxmlformats.org/officeDocument/2006/relationships/tags" Target="../tags/tag35.xml"/></Relationships>
</file>

<file path=ppt/slides/_rels/slide9.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a:xfrm>
            <a:off x="457200" y="607452"/>
            <a:ext cx="8229600" cy="840348"/>
          </a:xfrm>
        </p:spPr>
        <p:txBody>
          <a:bodyPr>
            <a:normAutofit fontScale="90000"/>
          </a:bodyPr>
          <a:lstStyle/>
          <a:p>
            <a:r>
              <a:rPr lang="en-US" dirty="0" smtClean="0"/>
              <a:t>Detailed Scenario – </a:t>
            </a:r>
            <a:br>
              <a:rPr lang="en-US" dirty="0" smtClean="0"/>
            </a:br>
            <a:r>
              <a:rPr lang="en-US" dirty="0" smtClean="0"/>
              <a:t>Viewer Population Wizard</a:t>
            </a:r>
          </a:p>
        </p:txBody>
      </p:sp>
      <p:sp>
        <p:nvSpPr>
          <p:cNvPr id="2052" name="Rectangle 3"/>
          <p:cNvSpPr>
            <a:spLocks noGrp="1" noChangeArrowheads="1"/>
          </p:cNvSpPr>
          <p:nvPr>
            <p:ph type="body" sz="quarter" idx="10"/>
            <p:custDataLst>
              <p:tags r:id="rId3"/>
            </p:custDataLst>
          </p:nvPr>
        </p:nvSpPr>
        <p:spPr>
          <a:xfrm>
            <a:off x="533400" y="1676400"/>
            <a:ext cx="8229600" cy="715962"/>
          </a:xfrm>
        </p:spPr>
        <p:txBody>
          <a:bodyPr/>
          <a:lstStyle/>
          <a:p>
            <a:r>
              <a:rPr lang="en-US" dirty="0" smtClean="0"/>
              <a:t>Mark K. Williams, CFPIM, CSCP					</a:t>
            </a:r>
          </a:p>
          <a:p>
            <a:r>
              <a:rPr lang="en-US" dirty="0" smtClean="0"/>
              <a:t>QAD Supply Chain Solutions Center</a:t>
            </a:r>
          </a:p>
        </p:txBody>
      </p:sp>
      <p:sp>
        <p:nvSpPr>
          <p:cNvPr id="4" name="Text Placeholder 3"/>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custDataLst>
              <p:tags r:id="rId2"/>
            </p:custDataLst>
          </p:nvPr>
        </p:nvSpPr>
        <p:spPr/>
        <p:txBody>
          <a:bodyPr>
            <a:normAutofit/>
          </a:bodyPr>
          <a:lstStyle/>
          <a:p>
            <a:r>
              <a:rPr lang="en-US" dirty="0" smtClean="0"/>
              <a:t>When opening a </a:t>
            </a:r>
            <a:r>
              <a:rPr lang="en-US" b="1" dirty="0" smtClean="0"/>
              <a:t>DTL</a:t>
            </a:r>
            <a:r>
              <a:rPr lang="en-US" dirty="0" smtClean="0"/>
              <a:t> </a:t>
            </a:r>
            <a:r>
              <a:rPr lang="en-US" b="1" dirty="0" smtClean="0"/>
              <a:t>Scenario</a:t>
            </a:r>
            <a:r>
              <a:rPr lang="en-US" dirty="0" smtClean="0"/>
              <a:t>, the data available is based on the </a:t>
            </a:r>
            <a:r>
              <a:rPr lang="en-US" b="1" dirty="0" smtClean="0"/>
              <a:t>permissions</a:t>
            </a:r>
            <a:r>
              <a:rPr lang="en-US" dirty="0" smtClean="0"/>
              <a:t> assigned by the System Administrator</a:t>
            </a:r>
          </a:p>
          <a:p>
            <a:pPr lvl="1"/>
            <a:r>
              <a:rPr lang="en-US" dirty="0" smtClean="0"/>
              <a:t>The first time a user accesses their </a:t>
            </a:r>
            <a:r>
              <a:rPr lang="en-US" b="1" dirty="0" smtClean="0"/>
              <a:t>DTL scenario</a:t>
            </a:r>
            <a:r>
              <a:rPr lang="en-US" dirty="0" smtClean="0"/>
              <a:t>, it will be empty</a:t>
            </a:r>
          </a:p>
          <a:p>
            <a:pPr lvl="1"/>
            <a:r>
              <a:rPr lang="en-US" dirty="0" smtClean="0"/>
              <a:t>The </a:t>
            </a:r>
            <a:r>
              <a:rPr lang="en-US" b="1" dirty="0" smtClean="0"/>
              <a:t>DME Viewer </a:t>
            </a:r>
            <a:r>
              <a:rPr lang="en-US" dirty="0" smtClean="0"/>
              <a:t>pop-up window asks the user to populate the </a:t>
            </a:r>
            <a:r>
              <a:rPr lang="en-US" b="1" dirty="0" smtClean="0"/>
              <a:t>DTL scenario </a:t>
            </a:r>
            <a:r>
              <a:rPr lang="en-US" dirty="0" smtClean="0"/>
              <a:t>with the forecasted data from the </a:t>
            </a:r>
            <a:r>
              <a:rPr lang="en-US" b="1" dirty="0" smtClean="0"/>
              <a:t>Living Master </a:t>
            </a:r>
            <a:r>
              <a:rPr lang="en-US" b="1" dirty="0" smtClean="0"/>
              <a:t>Scenario</a:t>
            </a:r>
            <a:endParaRPr lang="en-US" dirty="0" smtClean="0"/>
          </a:p>
          <a:p>
            <a:pPr lvl="2"/>
            <a:r>
              <a:rPr lang="en-US" dirty="0" smtClean="0"/>
              <a:t>Click </a:t>
            </a:r>
            <a:r>
              <a:rPr lang="en-US" b="1" dirty="0" smtClean="0"/>
              <a:t>Yes</a:t>
            </a:r>
            <a:r>
              <a:rPr lang="en-US" dirty="0" smtClean="0"/>
              <a:t> to populate the scenario with data If you click No, the scenario will remain empty and can be populated at any </a:t>
            </a:r>
            <a:r>
              <a:rPr lang="en-US" dirty="0" smtClean="0"/>
              <a:t>time</a:t>
            </a:r>
            <a:endParaRPr lang="en-US" dirty="0" smtClean="0"/>
          </a:p>
          <a:p>
            <a:pPr lvl="1"/>
            <a:endParaRPr lang="en-US" dirty="0" smtClean="0"/>
          </a:p>
        </p:txBody>
      </p:sp>
      <p:sp>
        <p:nvSpPr>
          <p:cNvPr id="3075" name="Rectangle 2"/>
          <p:cNvSpPr>
            <a:spLocks noGrp="1" noChangeArrowheads="1"/>
          </p:cNvSpPr>
          <p:nvPr>
            <p:ph type="title"/>
            <p:custDataLst>
              <p:tags r:id="rId3"/>
            </p:custDataLst>
          </p:nvPr>
        </p:nvSpPr>
        <p:spPr/>
        <p:txBody>
          <a:bodyPr/>
          <a:lstStyle/>
          <a:p>
            <a:r>
              <a:rPr lang="en-US" dirty="0" smtClean="0"/>
              <a:t>Accessing Data through the Viewer</a:t>
            </a:r>
          </a:p>
        </p:txBody>
      </p:sp>
      <p:pic>
        <p:nvPicPr>
          <p:cNvPr id="3077" name="Picture 6"/>
          <p:cNvPicPr>
            <a:picLocks noChangeAspect="1" noChangeArrowheads="1"/>
          </p:cNvPicPr>
          <p:nvPr>
            <p:custDataLst>
              <p:tags r:id="rId4"/>
            </p:custDataLst>
          </p:nvPr>
        </p:nvPicPr>
        <p:blipFill>
          <a:blip r:embed="rId7" cstate="print"/>
          <a:srcRect/>
          <a:stretch>
            <a:fillRect/>
          </a:stretch>
        </p:blipFill>
        <p:spPr bwMode="auto">
          <a:xfrm>
            <a:off x="4533900" y="4889500"/>
            <a:ext cx="3962400" cy="14478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DM-Det-Scen-VPW-020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8"/>
          <p:cNvPicPr>
            <a:picLocks noGrp="1" noChangeAspect="1" noChangeArrowheads="1"/>
          </p:cNvPicPr>
          <p:nvPr>
            <p:ph idx="1"/>
            <p:custDataLst>
              <p:tags r:id="rId2"/>
            </p:custDataLst>
          </p:nvPr>
        </p:nvPicPr>
        <p:blipFill>
          <a:blip r:embed="rId6" cstate="print"/>
          <a:stretch>
            <a:fillRect/>
          </a:stretch>
        </p:blipFill>
        <p:spPr bwMode="auto">
          <a:xfrm>
            <a:off x="956385" y="1437732"/>
            <a:ext cx="7209715" cy="447171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4099" name="Rectangle 2"/>
          <p:cNvSpPr>
            <a:spLocks noGrp="1" noChangeArrowheads="1"/>
          </p:cNvSpPr>
          <p:nvPr>
            <p:ph type="title"/>
            <p:custDataLst>
              <p:tags r:id="rId3"/>
            </p:custDataLst>
          </p:nvPr>
        </p:nvSpPr>
        <p:spPr/>
        <p:txBody>
          <a:bodyPr/>
          <a:lstStyle/>
          <a:p>
            <a:r>
              <a:rPr lang="en-US" dirty="0" smtClean="0"/>
              <a:t>Populate Settings Tab</a:t>
            </a:r>
          </a:p>
        </p:txBody>
      </p:sp>
      <p:sp>
        <p:nvSpPr>
          <p:cNvPr id="4" name="Footer Placeholder 3"/>
          <p:cNvSpPr>
            <a:spLocks noGrp="1"/>
          </p:cNvSpPr>
          <p:nvPr>
            <p:ph type="ftr" sz="quarter" idx="10"/>
          </p:nvPr>
        </p:nvSpPr>
        <p:spPr/>
        <p:txBody>
          <a:bodyPr/>
          <a:lstStyle/>
          <a:p>
            <a:r>
              <a:rPr lang="en-US" smtClean="0"/>
              <a:t>DM-Det-Scen-VPW-030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lstStyle/>
          <a:p>
            <a:r>
              <a:rPr lang="en-US" dirty="0" smtClean="0"/>
              <a:t>Select </a:t>
            </a:r>
            <a:r>
              <a:rPr lang="en-US" b="1" dirty="0" smtClean="0"/>
              <a:t>Promote Display Set </a:t>
            </a:r>
            <a:r>
              <a:rPr lang="en-US" dirty="0" smtClean="0"/>
              <a:t>from Living Master to use the same Alias field names defined in the Living Master Display </a:t>
            </a:r>
            <a:r>
              <a:rPr lang="en-US" dirty="0" smtClean="0"/>
              <a:t>Set</a:t>
            </a:r>
            <a:endParaRPr lang="en-US" dirty="0" smtClean="0"/>
          </a:p>
          <a:p>
            <a:pPr lvl="1"/>
            <a:r>
              <a:rPr lang="en-US" dirty="0" smtClean="0"/>
              <a:t>Select </a:t>
            </a:r>
            <a:r>
              <a:rPr lang="en-US" b="1" dirty="0" smtClean="0"/>
              <a:t>Overwrite Primary DTL </a:t>
            </a:r>
            <a:r>
              <a:rPr lang="en-US" dirty="0" smtClean="0"/>
              <a:t>forecasting method to overwrite any changes to the primary forecasting setting for series in the DTL </a:t>
            </a:r>
            <a:r>
              <a:rPr lang="en-US" dirty="0" smtClean="0"/>
              <a:t>scenario</a:t>
            </a:r>
            <a:endParaRPr lang="en-US" dirty="0" smtClean="0"/>
          </a:p>
          <a:p>
            <a:pPr lvl="2"/>
            <a:r>
              <a:rPr lang="en-US" dirty="0" smtClean="0"/>
              <a:t>Select </a:t>
            </a:r>
            <a:r>
              <a:rPr lang="en-US" b="1" dirty="0" smtClean="0"/>
              <a:t>Overwrite other DTL forecasting methods </a:t>
            </a:r>
            <a:r>
              <a:rPr lang="en-US" dirty="0" smtClean="0"/>
              <a:t>to overwrite all other user created forecast settings in the DTL </a:t>
            </a:r>
            <a:r>
              <a:rPr lang="en-US" dirty="0" smtClean="0"/>
              <a:t>scenario</a:t>
            </a:r>
            <a:endParaRPr lang="en-US" dirty="0" smtClean="0"/>
          </a:p>
          <a:p>
            <a:endParaRPr lang="en-US" dirty="0" smtClean="0"/>
          </a:p>
          <a:p>
            <a:endParaRPr lang="en-US" dirty="0" smtClean="0"/>
          </a:p>
          <a:p>
            <a:pPr lvl="1"/>
            <a:endParaRPr lang="en-US" dirty="0" smtClean="0"/>
          </a:p>
        </p:txBody>
      </p:sp>
      <p:sp>
        <p:nvSpPr>
          <p:cNvPr id="5123" name="Rectangle 2"/>
          <p:cNvSpPr>
            <a:spLocks noGrp="1" noChangeArrowheads="1"/>
          </p:cNvSpPr>
          <p:nvPr>
            <p:ph type="title"/>
            <p:custDataLst>
              <p:tags r:id="rId3"/>
            </p:custDataLst>
          </p:nvPr>
        </p:nvSpPr>
        <p:spPr/>
        <p:txBody>
          <a:bodyPr/>
          <a:lstStyle/>
          <a:p>
            <a:r>
              <a:rPr lang="en-US" dirty="0" smtClean="0"/>
              <a:t>Populate Settings </a:t>
            </a:r>
            <a:r>
              <a:rPr lang="en-US" dirty="0" smtClean="0"/>
              <a:t>Tab</a:t>
            </a:r>
            <a:endParaRPr lang="en-US" dirty="0" smtClean="0"/>
          </a:p>
        </p:txBody>
      </p:sp>
      <p:pic>
        <p:nvPicPr>
          <p:cNvPr id="5125" name="Picture 9"/>
          <p:cNvPicPr>
            <a:picLocks noChangeAspect="1" noChangeArrowheads="1"/>
          </p:cNvPicPr>
          <p:nvPr>
            <p:custDataLst>
              <p:tags r:id="rId4"/>
            </p:custDataLst>
          </p:nvPr>
        </p:nvPicPr>
        <p:blipFill>
          <a:blip r:embed="rId8" cstate="print"/>
          <a:srcRect b="27779"/>
          <a:stretch>
            <a:fillRect/>
          </a:stretch>
        </p:blipFill>
        <p:spPr bwMode="auto">
          <a:xfrm>
            <a:off x="508000" y="4343400"/>
            <a:ext cx="8123933" cy="1981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126" name="Line 6"/>
          <p:cNvSpPr>
            <a:spLocks noChangeShapeType="1"/>
          </p:cNvSpPr>
          <p:nvPr>
            <p:custDataLst>
              <p:tags r:id="rId5"/>
            </p:custDataLst>
          </p:nvPr>
        </p:nvSpPr>
        <p:spPr bwMode="auto">
          <a:xfrm flipH="1">
            <a:off x="3708400" y="4724400"/>
            <a:ext cx="609600" cy="304800"/>
          </a:xfrm>
          <a:prstGeom prst="line">
            <a:avLst/>
          </a:prstGeom>
          <a:noFill/>
          <a:ln w="19050">
            <a:solidFill>
              <a:srgbClr val="FF0000"/>
            </a:solidFill>
            <a:round/>
            <a:headEnd/>
            <a:tailEnd type="triangle" w="med" len="med"/>
          </a:ln>
        </p:spPr>
        <p:txBody>
          <a:bodyPr/>
          <a:lstStyle/>
          <a:p>
            <a:endParaRPr lang="en-US"/>
          </a:p>
        </p:txBody>
      </p:sp>
      <p:sp>
        <p:nvSpPr>
          <p:cNvPr id="6" name="Footer Placeholder 5"/>
          <p:cNvSpPr>
            <a:spLocks noGrp="1"/>
          </p:cNvSpPr>
          <p:nvPr>
            <p:ph type="ftr" sz="quarter" idx="10"/>
          </p:nvPr>
        </p:nvSpPr>
        <p:spPr/>
        <p:txBody>
          <a:bodyPr/>
          <a:lstStyle/>
          <a:p>
            <a:r>
              <a:rPr lang="en-US" smtClean="0"/>
              <a:t>DM-Det-Scen-VPW-040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custDataLst>
              <p:tags r:id="rId2"/>
            </p:custDataLst>
          </p:nvPr>
        </p:nvSpPr>
        <p:spPr/>
        <p:txBody>
          <a:bodyPr/>
          <a:lstStyle/>
          <a:p>
            <a:r>
              <a:rPr lang="en-US" b="1" dirty="0" smtClean="0"/>
              <a:t>Determined by the System </a:t>
            </a:r>
            <a:r>
              <a:rPr lang="en-US" dirty="0" smtClean="0"/>
              <a:t>– Refreshes existing series information, but adds new series that do not exist (Default)</a:t>
            </a:r>
          </a:p>
          <a:p>
            <a:pPr lvl="1"/>
            <a:r>
              <a:rPr lang="en-US" b="1" dirty="0" smtClean="0"/>
              <a:t>Refresh Only </a:t>
            </a:r>
            <a:r>
              <a:rPr lang="en-US" dirty="0" smtClean="0"/>
              <a:t>– Refreshes existing series information only</a:t>
            </a:r>
          </a:p>
          <a:p>
            <a:pPr lvl="1"/>
            <a:r>
              <a:rPr lang="en-US" b="1" dirty="0" smtClean="0"/>
              <a:t>Recreate Target Scenario </a:t>
            </a:r>
            <a:r>
              <a:rPr lang="en-US" dirty="0" smtClean="0"/>
              <a:t>– Removes all series and reloads the data associated with the series</a:t>
            </a:r>
          </a:p>
        </p:txBody>
      </p:sp>
      <p:sp>
        <p:nvSpPr>
          <p:cNvPr id="6147" name="Rectangle 2"/>
          <p:cNvSpPr>
            <a:spLocks noGrp="1" noChangeArrowheads="1"/>
          </p:cNvSpPr>
          <p:nvPr>
            <p:ph type="title"/>
            <p:custDataLst>
              <p:tags r:id="rId3"/>
            </p:custDataLst>
          </p:nvPr>
        </p:nvSpPr>
        <p:spPr/>
        <p:txBody>
          <a:bodyPr>
            <a:normAutofit/>
          </a:bodyPr>
          <a:lstStyle/>
          <a:p>
            <a:r>
              <a:rPr lang="en-US" dirty="0" smtClean="0"/>
              <a:t>Populate Settings – Refresh Options</a:t>
            </a:r>
          </a:p>
        </p:txBody>
      </p:sp>
      <p:pic>
        <p:nvPicPr>
          <p:cNvPr id="6149" name="Picture 8"/>
          <p:cNvPicPr>
            <a:picLocks noChangeAspect="1" noChangeArrowheads="1"/>
          </p:cNvPicPr>
          <p:nvPr>
            <p:custDataLst>
              <p:tags r:id="rId4"/>
            </p:custDataLst>
          </p:nvPr>
        </p:nvPicPr>
        <p:blipFill>
          <a:blip r:embed="rId8" cstate="print"/>
          <a:srcRect b="24324"/>
          <a:stretch>
            <a:fillRect/>
          </a:stretch>
        </p:blipFill>
        <p:spPr bwMode="auto">
          <a:xfrm>
            <a:off x="838200" y="3886200"/>
            <a:ext cx="7467600" cy="2362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150" name="Line 8"/>
          <p:cNvSpPr>
            <a:spLocks noChangeShapeType="1"/>
          </p:cNvSpPr>
          <p:nvPr>
            <p:custDataLst>
              <p:tags r:id="rId5"/>
            </p:custDataLst>
          </p:nvPr>
        </p:nvSpPr>
        <p:spPr bwMode="auto">
          <a:xfrm>
            <a:off x="533400" y="5562600"/>
            <a:ext cx="457200" cy="304800"/>
          </a:xfrm>
          <a:prstGeom prst="line">
            <a:avLst/>
          </a:prstGeom>
          <a:noFill/>
          <a:ln w="38100">
            <a:solidFill>
              <a:srgbClr val="FF0000"/>
            </a:solidFill>
            <a:round/>
            <a:headEnd/>
            <a:tailEnd type="triangle" w="med" len="med"/>
          </a:ln>
        </p:spPr>
        <p:txBody>
          <a:bodyPr/>
          <a:lstStyle/>
          <a:p>
            <a:endParaRPr lang="en-US"/>
          </a:p>
        </p:txBody>
      </p:sp>
      <p:sp>
        <p:nvSpPr>
          <p:cNvPr id="6" name="Footer Placeholder 5"/>
          <p:cNvSpPr>
            <a:spLocks noGrp="1"/>
          </p:cNvSpPr>
          <p:nvPr>
            <p:ph type="ftr" sz="quarter" idx="10"/>
          </p:nvPr>
        </p:nvSpPr>
        <p:spPr/>
        <p:txBody>
          <a:bodyPr/>
          <a:lstStyle/>
          <a:p>
            <a:r>
              <a:rPr lang="en-US" smtClean="0"/>
              <a:t>DM-Det-Scen-VPW-050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custDataLst>
              <p:tags r:id="rId2"/>
            </p:custDataLst>
          </p:nvPr>
        </p:nvSpPr>
        <p:spPr/>
        <p:txBody>
          <a:bodyPr/>
          <a:lstStyle/>
          <a:p>
            <a:r>
              <a:rPr lang="en-US" dirty="0" smtClean="0"/>
              <a:t>The system will default to the complete historical and forecast period date range available</a:t>
            </a:r>
          </a:p>
          <a:p>
            <a:pPr lvl="1"/>
            <a:r>
              <a:rPr lang="en-US" dirty="0" smtClean="0"/>
              <a:t>If this range is not </a:t>
            </a:r>
            <a:r>
              <a:rPr lang="en-US" dirty="0" smtClean="0"/>
              <a:t>desired </a:t>
            </a:r>
            <a:r>
              <a:rPr lang="en-US" dirty="0" smtClean="0"/>
              <a:t>change the From and To values</a:t>
            </a:r>
          </a:p>
          <a:p>
            <a:pPr lvl="1"/>
            <a:endParaRPr lang="en-US" dirty="0" smtClean="0"/>
          </a:p>
          <a:p>
            <a:pPr lvl="2"/>
            <a:endParaRPr lang="en-US" dirty="0" smtClean="0"/>
          </a:p>
          <a:p>
            <a:pPr lvl="1"/>
            <a:endParaRPr lang="en-US" dirty="0" smtClean="0"/>
          </a:p>
        </p:txBody>
      </p:sp>
      <p:sp>
        <p:nvSpPr>
          <p:cNvPr id="9" name="Title 8"/>
          <p:cNvSpPr>
            <a:spLocks noGrp="1"/>
          </p:cNvSpPr>
          <p:nvPr>
            <p:ph type="title"/>
            <p:custDataLst>
              <p:tags r:id="rId3"/>
            </p:custDataLst>
          </p:nvPr>
        </p:nvSpPr>
        <p:spPr/>
        <p:txBody>
          <a:bodyPr/>
          <a:lstStyle/>
          <a:p>
            <a:r>
              <a:rPr lang="en-US" dirty="0" smtClean="0"/>
              <a:t>Refresh Range </a:t>
            </a:r>
            <a:endParaRPr lang="en-US" dirty="0"/>
          </a:p>
        </p:txBody>
      </p:sp>
      <p:grpSp>
        <p:nvGrpSpPr>
          <p:cNvPr id="6" name="Group 5"/>
          <p:cNvGrpSpPr>
            <a:grpSpLocks noChangeAspect="1"/>
          </p:cNvGrpSpPr>
          <p:nvPr/>
        </p:nvGrpSpPr>
        <p:grpSpPr>
          <a:xfrm>
            <a:off x="1026160" y="3060700"/>
            <a:ext cx="7063740" cy="3154680"/>
            <a:chOff x="685800" y="2743200"/>
            <a:chExt cx="7848600" cy="3505200"/>
          </a:xfrm>
        </p:grpSpPr>
        <p:pic>
          <p:nvPicPr>
            <p:cNvPr id="7173" name="Picture 9"/>
            <p:cNvPicPr>
              <a:picLocks noChangeAspect="1" noChangeArrowheads="1"/>
            </p:cNvPicPr>
            <p:nvPr>
              <p:custDataLst>
                <p:tags r:id="rId4"/>
              </p:custDataLst>
            </p:nvPr>
          </p:nvPicPr>
          <p:blipFill>
            <a:blip r:embed="rId8" cstate="print"/>
            <a:srcRect b="24324"/>
            <a:stretch>
              <a:fillRect/>
            </a:stretch>
          </p:blipFill>
          <p:spPr bwMode="auto">
            <a:xfrm>
              <a:off x="990600" y="2743200"/>
              <a:ext cx="7543800" cy="3505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7174" name="Line 7"/>
            <p:cNvSpPr>
              <a:spLocks noChangeShapeType="1"/>
            </p:cNvSpPr>
            <p:nvPr>
              <p:custDataLst>
                <p:tags r:id="rId5"/>
              </p:custDataLst>
            </p:nvPr>
          </p:nvSpPr>
          <p:spPr bwMode="auto">
            <a:xfrm>
              <a:off x="685800" y="5638800"/>
              <a:ext cx="457200" cy="304800"/>
            </a:xfrm>
            <a:prstGeom prst="line">
              <a:avLst/>
            </a:prstGeom>
            <a:noFill/>
            <a:ln w="19050">
              <a:solidFill>
                <a:srgbClr val="FF0000"/>
              </a:solidFill>
              <a:round/>
              <a:headEnd/>
              <a:tailEnd type="triangle" w="med" len="med"/>
            </a:ln>
          </p:spPr>
          <p:txBody>
            <a:bodyPr/>
            <a:lstStyle/>
            <a:p>
              <a:endParaRPr lang="en-US"/>
            </a:p>
          </p:txBody>
        </p:sp>
      </p:grpSp>
      <p:sp>
        <p:nvSpPr>
          <p:cNvPr id="7" name="Footer Placeholder 6"/>
          <p:cNvSpPr>
            <a:spLocks noGrp="1"/>
          </p:cNvSpPr>
          <p:nvPr>
            <p:ph type="ftr" sz="quarter" idx="10"/>
          </p:nvPr>
        </p:nvSpPr>
        <p:spPr/>
        <p:txBody>
          <a:bodyPr/>
          <a:lstStyle/>
          <a:p>
            <a:r>
              <a:rPr lang="en-US" smtClean="0"/>
              <a:t>DM-Det-Scen-VPW-060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custDataLst>
              <p:tags r:id="rId2"/>
            </p:custDataLst>
          </p:nvPr>
        </p:nvSpPr>
        <p:spPr/>
        <p:txBody>
          <a:bodyPr/>
          <a:lstStyle/>
          <a:p>
            <a:pPr marL="0" lvl="1" indent="0">
              <a:spcBef>
                <a:spcPts val="1200"/>
              </a:spcBef>
              <a:buFont typeface="Arial" pitchFamily="34" charset="0"/>
              <a:buChar char="•"/>
              <a:defRPr/>
            </a:pPr>
            <a:r>
              <a:rPr lang="en-US" sz="2800" dirty="0" smtClean="0"/>
              <a:t>   Click </a:t>
            </a:r>
            <a:r>
              <a:rPr lang="en-US" sz="2800" dirty="0" smtClean="0"/>
              <a:t>the</a:t>
            </a:r>
            <a:r>
              <a:rPr lang="en-US" sz="2800" b="1" dirty="0" smtClean="0"/>
              <a:t> Import</a:t>
            </a:r>
            <a:r>
              <a:rPr lang="en-US" sz="2800" dirty="0" smtClean="0"/>
              <a:t> button</a:t>
            </a:r>
            <a:r>
              <a:rPr lang="en-US" sz="2800" b="1" dirty="0" smtClean="0"/>
              <a:t> </a:t>
            </a:r>
            <a:r>
              <a:rPr lang="en-US" sz="2800" dirty="0" smtClean="0"/>
              <a:t>to populate the scenario with all data to which the user has </a:t>
            </a:r>
            <a:r>
              <a:rPr lang="en-US" sz="2800" dirty="0" smtClean="0"/>
              <a:t>access</a:t>
            </a:r>
            <a:endParaRPr lang="en-US" sz="2800" dirty="0" smtClean="0"/>
          </a:p>
          <a:p>
            <a:pPr lvl="1" eaLnBrk="1" hangingPunct="1">
              <a:buFontTx/>
              <a:buNone/>
              <a:defRPr/>
            </a:pPr>
            <a:endParaRPr lang="en-US" sz="2000" dirty="0" smtClean="0"/>
          </a:p>
        </p:txBody>
      </p:sp>
      <p:sp>
        <p:nvSpPr>
          <p:cNvPr id="8197" name="Rectangle 2"/>
          <p:cNvSpPr>
            <a:spLocks noGrp="1" noChangeArrowheads="1"/>
          </p:cNvSpPr>
          <p:nvPr>
            <p:ph type="title"/>
            <p:custDataLst>
              <p:tags r:id="rId3"/>
            </p:custDataLst>
          </p:nvPr>
        </p:nvSpPr>
        <p:spPr/>
        <p:txBody>
          <a:bodyPr>
            <a:normAutofit/>
          </a:bodyPr>
          <a:lstStyle/>
          <a:p>
            <a:pPr>
              <a:lnSpc>
                <a:spcPct val="80000"/>
              </a:lnSpc>
              <a:defRPr/>
            </a:pPr>
            <a:r>
              <a:rPr lang="en-US" dirty="0" smtClean="0"/>
              <a:t>Accessing Data through the Viewer</a:t>
            </a:r>
          </a:p>
        </p:txBody>
      </p:sp>
      <p:pic>
        <p:nvPicPr>
          <p:cNvPr id="8195" name="Picture 8"/>
          <p:cNvPicPr>
            <a:picLocks noChangeAspect="1" noChangeArrowheads="1"/>
          </p:cNvPicPr>
          <p:nvPr>
            <p:custDataLst>
              <p:tags r:id="rId4"/>
            </p:custDataLst>
          </p:nvPr>
        </p:nvPicPr>
        <p:blipFill>
          <a:blip r:embed="rId8" cstate="print"/>
          <a:srcRect b="24330"/>
          <a:stretch>
            <a:fillRect/>
          </a:stretch>
        </p:blipFill>
        <p:spPr bwMode="auto">
          <a:xfrm>
            <a:off x="647700" y="2194561"/>
            <a:ext cx="7831203" cy="4053839"/>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198" name="Oval 7"/>
          <p:cNvSpPr>
            <a:spLocks noChangeArrowheads="1"/>
          </p:cNvSpPr>
          <p:nvPr>
            <p:custDataLst>
              <p:tags r:id="rId5"/>
            </p:custDataLst>
          </p:nvPr>
        </p:nvSpPr>
        <p:spPr bwMode="auto">
          <a:xfrm flipV="1">
            <a:off x="661031" y="2505558"/>
            <a:ext cx="958796" cy="488197"/>
          </a:xfrm>
          <a:prstGeom prst="ellipse">
            <a:avLst/>
          </a:prstGeom>
          <a:noFill/>
          <a:ln w="38100">
            <a:solidFill>
              <a:srgbClr val="FF0000"/>
            </a:solidFill>
            <a:round/>
            <a:headEnd/>
            <a:tailEnd/>
          </a:ln>
        </p:spPr>
        <p:txBody>
          <a:bodyPr wrap="none" anchor="ctr"/>
          <a:lstStyle/>
          <a:p>
            <a:endParaRPr lang="en-US"/>
          </a:p>
        </p:txBody>
      </p:sp>
      <p:sp>
        <p:nvSpPr>
          <p:cNvPr id="7" name="Footer Placeholder 6"/>
          <p:cNvSpPr>
            <a:spLocks noGrp="1"/>
          </p:cNvSpPr>
          <p:nvPr>
            <p:ph type="ftr" sz="quarter" idx="10"/>
          </p:nvPr>
        </p:nvSpPr>
        <p:spPr/>
        <p:txBody>
          <a:bodyPr/>
          <a:lstStyle/>
          <a:p>
            <a:r>
              <a:rPr lang="en-US" smtClean="0"/>
              <a:t>DM-Det-Scen-VPW-070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idx="1"/>
            <p:custDataLst>
              <p:tags r:id="rId2"/>
            </p:custDataLst>
          </p:nvPr>
        </p:nvSpPr>
        <p:spPr/>
        <p:txBody>
          <a:bodyPr>
            <a:normAutofit/>
          </a:bodyPr>
          <a:lstStyle/>
          <a:p>
            <a:r>
              <a:rPr lang="en-US" dirty="0" smtClean="0"/>
              <a:t>The </a:t>
            </a:r>
            <a:r>
              <a:rPr lang="en-US" b="1" dirty="0" smtClean="0"/>
              <a:t>DTL scenario </a:t>
            </a:r>
            <a:r>
              <a:rPr lang="en-US" dirty="0" smtClean="0"/>
              <a:t>can be populated at any time:</a:t>
            </a:r>
          </a:p>
          <a:p>
            <a:pPr lvl="1"/>
            <a:r>
              <a:rPr lang="en-US" dirty="0" smtClean="0"/>
              <a:t>The </a:t>
            </a:r>
            <a:r>
              <a:rPr lang="en-US" b="1" dirty="0" smtClean="0"/>
              <a:t>DTL scenario </a:t>
            </a:r>
            <a:r>
              <a:rPr lang="en-US" dirty="0" smtClean="0"/>
              <a:t>should be re-populated after the month-end process has updated the </a:t>
            </a:r>
            <a:r>
              <a:rPr lang="en-US" b="1" dirty="0" smtClean="0"/>
              <a:t>Living Master</a:t>
            </a:r>
            <a:endParaRPr lang="en-US" dirty="0" smtClean="0"/>
          </a:p>
          <a:p>
            <a:pPr lvl="2"/>
            <a:r>
              <a:rPr lang="en-US" dirty="0" smtClean="0"/>
              <a:t>The </a:t>
            </a:r>
            <a:r>
              <a:rPr lang="en-US" b="1" dirty="0" smtClean="0"/>
              <a:t>Population Wizard </a:t>
            </a:r>
            <a:r>
              <a:rPr lang="en-US" dirty="0" smtClean="0"/>
              <a:t>can be found in the </a:t>
            </a:r>
            <a:r>
              <a:rPr lang="en-US" b="1" dirty="0" smtClean="0"/>
              <a:t>ribbon</a:t>
            </a:r>
            <a:r>
              <a:rPr lang="en-US" dirty="0" smtClean="0"/>
              <a:t> on the </a:t>
            </a:r>
            <a:r>
              <a:rPr lang="en-US" b="1" dirty="0" smtClean="0"/>
              <a:t>Living Master drop-down </a:t>
            </a:r>
            <a:r>
              <a:rPr lang="en-US" dirty="0" smtClean="0"/>
              <a:t>in the </a:t>
            </a:r>
            <a:r>
              <a:rPr lang="en-US" b="1" dirty="0" smtClean="0"/>
              <a:t>Scenarios section </a:t>
            </a:r>
            <a:r>
              <a:rPr lang="en-US" dirty="0" smtClean="0"/>
              <a:t>of the </a:t>
            </a:r>
            <a:r>
              <a:rPr lang="en-US" b="1" dirty="0" smtClean="0"/>
              <a:t>Home </a:t>
            </a:r>
            <a:r>
              <a:rPr lang="en-US" b="1" dirty="0" smtClean="0"/>
              <a:t>tab</a:t>
            </a:r>
          </a:p>
          <a:p>
            <a:pPr lvl="3"/>
            <a:r>
              <a:rPr lang="en-US" dirty="0" smtClean="0"/>
              <a:t>The </a:t>
            </a:r>
            <a:r>
              <a:rPr lang="en-US" dirty="0" smtClean="0"/>
              <a:t>same setting options previously described will be available</a:t>
            </a:r>
          </a:p>
          <a:p>
            <a:pPr lvl="2"/>
            <a:r>
              <a:rPr lang="en-US" dirty="0" smtClean="0"/>
              <a:t>After work is </a:t>
            </a:r>
            <a:r>
              <a:rPr lang="en-US" dirty="0" smtClean="0"/>
              <a:t>complete								</a:t>
            </a:r>
          </a:p>
          <a:p>
            <a:pPr lvl="2">
              <a:buNone/>
            </a:pPr>
            <a:r>
              <a:rPr lang="en-US" dirty="0" smtClean="0"/>
              <a:t>the </a:t>
            </a:r>
            <a:r>
              <a:rPr lang="en-US" dirty="0" smtClean="0"/>
              <a:t>changes are </a:t>
            </a:r>
            <a:r>
              <a:rPr lang="en-US" dirty="0" smtClean="0"/>
              <a:t>committed								 </a:t>
            </a:r>
            <a:r>
              <a:rPr lang="en-US" dirty="0" smtClean="0"/>
              <a:t>back to the Living </a:t>
            </a:r>
            <a:r>
              <a:rPr lang="en-US" dirty="0" smtClean="0"/>
              <a:t>Master  </a:t>
            </a:r>
            <a:endParaRPr lang="en-US" dirty="0" smtClean="0"/>
          </a:p>
        </p:txBody>
      </p:sp>
      <p:sp>
        <p:nvSpPr>
          <p:cNvPr id="9221" name="Rectangle 2"/>
          <p:cNvSpPr>
            <a:spLocks noGrp="1" noChangeArrowheads="1"/>
          </p:cNvSpPr>
          <p:nvPr>
            <p:ph type="title"/>
            <p:custDataLst>
              <p:tags r:id="rId3"/>
            </p:custDataLst>
          </p:nvPr>
        </p:nvSpPr>
        <p:spPr/>
        <p:txBody>
          <a:bodyPr>
            <a:normAutofit/>
          </a:bodyPr>
          <a:lstStyle/>
          <a:p>
            <a:r>
              <a:rPr lang="en-US" dirty="0" smtClean="0"/>
              <a:t>Populating The Detailed Scenario</a:t>
            </a:r>
          </a:p>
        </p:txBody>
      </p:sp>
      <p:pic>
        <p:nvPicPr>
          <p:cNvPr id="9219" name="Picture 7"/>
          <p:cNvPicPr>
            <a:picLocks noChangeAspect="1" noChangeArrowheads="1"/>
          </p:cNvPicPr>
          <p:nvPr>
            <p:custDataLst>
              <p:tags r:id="rId4"/>
            </p:custDataLst>
          </p:nvPr>
        </p:nvPicPr>
        <p:blipFill>
          <a:blip r:embed="rId8" cstate="print"/>
          <a:srcRect/>
          <a:stretch>
            <a:fillRect/>
          </a:stretch>
        </p:blipFill>
        <p:spPr bwMode="auto">
          <a:xfrm>
            <a:off x="5105400" y="4332515"/>
            <a:ext cx="3066552" cy="1981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222" name="Oval 10"/>
          <p:cNvSpPr>
            <a:spLocks noChangeArrowheads="1"/>
          </p:cNvSpPr>
          <p:nvPr>
            <p:custDataLst>
              <p:tags r:id="rId5"/>
            </p:custDataLst>
          </p:nvPr>
        </p:nvSpPr>
        <p:spPr bwMode="auto">
          <a:xfrm flipV="1">
            <a:off x="5998029" y="5342401"/>
            <a:ext cx="2231571" cy="336629"/>
          </a:xfrm>
          <a:prstGeom prst="ellipse">
            <a:avLst/>
          </a:prstGeom>
          <a:noFill/>
          <a:ln w="38100">
            <a:solidFill>
              <a:srgbClr val="FF0000"/>
            </a:solidFill>
            <a:round/>
            <a:headEnd/>
            <a:tailEnd/>
          </a:ln>
        </p:spPr>
        <p:txBody>
          <a:bodyPr wrap="none" anchor="ctr"/>
          <a:lstStyle/>
          <a:p>
            <a:endParaRPr lang="en-US"/>
          </a:p>
        </p:txBody>
      </p:sp>
      <p:sp>
        <p:nvSpPr>
          <p:cNvPr id="7" name="Footer Placeholder 6"/>
          <p:cNvSpPr>
            <a:spLocks noGrp="1"/>
          </p:cNvSpPr>
          <p:nvPr>
            <p:ph type="ftr" sz="quarter" idx="10"/>
          </p:nvPr>
        </p:nvSpPr>
        <p:spPr/>
        <p:txBody>
          <a:bodyPr/>
          <a:lstStyle/>
          <a:p>
            <a:r>
              <a:rPr lang="en-US" smtClean="0"/>
              <a:t>DM-Det-Scen-VPW-080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custDataLst>
              <p:tags r:id="rId2"/>
            </p:custDataLst>
          </p:nvPr>
        </p:nvSpPr>
        <p:spPr/>
        <p:txBody>
          <a:bodyPr/>
          <a:lstStyle/>
          <a:p>
            <a:r>
              <a:rPr lang="en-US" dirty="0" smtClean="0"/>
              <a:t>The </a:t>
            </a:r>
            <a:r>
              <a:rPr lang="en-US" b="1" dirty="0" smtClean="0"/>
              <a:t>DTL scenario </a:t>
            </a:r>
            <a:r>
              <a:rPr lang="en-US" dirty="0" smtClean="0"/>
              <a:t>can be populated at any time.</a:t>
            </a:r>
          </a:p>
          <a:p>
            <a:r>
              <a:rPr lang="en-US" dirty="0" smtClean="0"/>
              <a:t>The </a:t>
            </a:r>
            <a:r>
              <a:rPr lang="en-US" b="1" dirty="0" smtClean="0"/>
              <a:t>DTL scenario </a:t>
            </a:r>
            <a:r>
              <a:rPr lang="en-US" dirty="0" smtClean="0"/>
              <a:t>should be re-populated after the month-end process has updated the Living Master.</a:t>
            </a:r>
          </a:p>
          <a:p>
            <a:r>
              <a:rPr lang="en-US" dirty="0" smtClean="0"/>
              <a:t>The </a:t>
            </a:r>
            <a:r>
              <a:rPr lang="en-US" b="1" dirty="0" smtClean="0"/>
              <a:t>Population Wizard </a:t>
            </a:r>
            <a:r>
              <a:rPr lang="en-US" dirty="0" smtClean="0"/>
              <a:t>can be found under the </a:t>
            </a:r>
            <a:r>
              <a:rPr lang="en-US" b="1" dirty="0" smtClean="0"/>
              <a:t>Living Master menu option </a:t>
            </a:r>
            <a:r>
              <a:rPr lang="en-US" dirty="0" smtClean="0"/>
              <a:t>in the </a:t>
            </a:r>
            <a:r>
              <a:rPr lang="en-US" b="1" dirty="0" smtClean="0"/>
              <a:t>Scenarios section </a:t>
            </a:r>
            <a:r>
              <a:rPr lang="en-US" dirty="0" smtClean="0"/>
              <a:t>of the </a:t>
            </a:r>
            <a:r>
              <a:rPr lang="en-US" b="1" smtClean="0"/>
              <a:t>Home tab</a:t>
            </a:r>
            <a:endParaRPr lang="en-US" dirty="0" smtClean="0"/>
          </a:p>
        </p:txBody>
      </p:sp>
      <p:sp>
        <p:nvSpPr>
          <p:cNvPr id="10243" name="Rectangle 2"/>
          <p:cNvSpPr>
            <a:spLocks noGrp="1" noChangeArrowheads="1"/>
          </p:cNvSpPr>
          <p:nvPr>
            <p:ph type="title"/>
            <p:custDataLst>
              <p:tags r:id="rId3"/>
            </p:custDataLst>
          </p:nvPr>
        </p:nvSpPr>
        <p:spPr/>
        <p:txBody>
          <a:bodyPr/>
          <a:lstStyle/>
          <a:p>
            <a:r>
              <a:rPr lang="en-US" dirty="0" smtClean="0"/>
              <a:t>Viewer Population Wizard – Recap </a:t>
            </a:r>
          </a:p>
        </p:txBody>
      </p:sp>
      <p:sp>
        <p:nvSpPr>
          <p:cNvPr id="4" name="Footer Placeholder 3"/>
          <p:cNvSpPr>
            <a:spLocks noGrp="1"/>
          </p:cNvSpPr>
          <p:nvPr>
            <p:ph type="ftr" sz="quarter" idx="10"/>
          </p:nvPr>
        </p:nvSpPr>
        <p:spPr/>
        <p:txBody>
          <a:bodyPr/>
          <a:lstStyle/>
          <a:p>
            <a:r>
              <a:rPr lang="en-US" smtClean="0"/>
              <a:t>DM-Det-Scen-VPW-090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gFzwUSLzN1dt23b5Q73xOg"/>
</p:tagLst>
</file>

<file path=ppt/tags/tag10.xml><?xml version="1.0" encoding="utf-8"?>
<p:tagLst xmlns:a="http://schemas.openxmlformats.org/drawingml/2006/main" xmlns:r="http://schemas.openxmlformats.org/officeDocument/2006/relationships" xmlns:p="http://schemas.openxmlformats.org/presentationml/2006/main">
  <p:tag name="DVSHAPEID" val="gBohvNPBiYViOYMKgl7LXj"/>
</p:tagLst>
</file>

<file path=ppt/tags/tag11.xml><?xml version="1.0" encoding="utf-8"?>
<p:tagLst xmlns:a="http://schemas.openxmlformats.org/drawingml/2006/main" xmlns:r="http://schemas.openxmlformats.org/officeDocument/2006/relationships" xmlns:p="http://schemas.openxmlformats.org/presentationml/2006/main">
  <p:tag name="DVSHAPEID" val="lrW8AI9ASRX7nxnCVOZMdi"/>
</p:tagLst>
</file>

<file path=ppt/tags/tag12.xml><?xml version="1.0" encoding="utf-8"?>
<p:tagLst xmlns:a="http://schemas.openxmlformats.org/drawingml/2006/main" xmlns:r="http://schemas.openxmlformats.org/officeDocument/2006/relationships" xmlns:p="http://schemas.openxmlformats.org/presentationml/2006/main">
  <p:tag name="DVSECTIONID" val="4STNlQe4iAox96PiwcwDFD"/>
</p:tagLst>
</file>

<file path=ppt/tags/tag13.xml><?xml version="1.0" encoding="utf-8"?>
<p:tagLst xmlns:a="http://schemas.openxmlformats.org/drawingml/2006/main" xmlns:r="http://schemas.openxmlformats.org/officeDocument/2006/relationships" xmlns:p="http://schemas.openxmlformats.org/presentationml/2006/main">
  <p:tag name="DVSHAPEID" val="84d7uj7T3ExWBjzpK6gbZI"/>
</p:tagLst>
</file>

<file path=ppt/tags/tag14.xml><?xml version="1.0" encoding="utf-8"?>
<p:tagLst xmlns:a="http://schemas.openxmlformats.org/drawingml/2006/main" xmlns:r="http://schemas.openxmlformats.org/officeDocument/2006/relationships" xmlns:p="http://schemas.openxmlformats.org/presentationml/2006/main">
  <p:tag name="DVSHAPEID" val="05I52Ik6ZclBOVwcvMQUfM"/>
</p:tagLst>
</file>

<file path=ppt/tags/tag15.xml><?xml version="1.0" encoding="utf-8"?>
<p:tagLst xmlns:a="http://schemas.openxmlformats.org/drawingml/2006/main" xmlns:r="http://schemas.openxmlformats.org/officeDocument/2006/relationships" xmlns:p="http://schemas.openxmlformats.org/presentationml/2006/main">
  <p:tag name="DVSHAPEID" val="4SkcC51JD3Np81XD532IJu"/>
</p:tagLst>
</file>

<file path=ppt/tags/tag16.xml><?xml version="1.0" encoding="utf-8"?>
<p:tagLst xmlns:a="http://schemas.openxmlformats.org/drawingml/2006/main" xmlns:r="http://schemas.openxmlformats.org/officeDocument/2006/relationships" xmlns:p="http://schemas.openxmlformats.org/presentationml/2006/main">
  <p:tag name="DVSHAPEID" val="SnnWxPSedTzf7gv1rKjbp1"/>
</p:tagLst>
</file>

<file path=ppt/tags/tag17.xml><?xml version="1.0" encoding="utf-8"?>
<p:tagLst xmlns:a="http://schemas.openxmlformats.org/drawingml/2006/main" xmlns:r="http://schemas.openxmlformats.org/officeDocument/2006/relationships" xmlns:p="http://schemas.openxmlformats.org/presentationml/2006/main">
  <p:tag name="DVSECTIONID" val="Y9mWLFzhwbja70guiKl2rC"/>
</p:tagLst>
</file>

<file path=ppt/tags/tag18.xml><?xml version="1.0" encoding="utf-8"?>
<p:tagLst xmlns:a="http://schemas.openxmlformats.org/drawingml/2006/main" xmlns:r="http://schemas.openxmlformats.org/officeDocument/2006/relationships" xmlns:p="http://schemas.openxmlformats.org/presentationml/2006/main">
  <p:tag name="DVSHAPEID" val="QTTH83Ciox4RXQrGRhiiQ8"/>
</p:tagLst>
</file>

<file path=ppt/tags/tag19.xml><?xml version="1.0" encoding="utf-8"?>
<p:tagLst xmlns:a="http://schemas.openxmlformats.org/drawingml/2006/main" xmlns:r="http://schemas.openxmlformats.org/officeDocument/2006/relationships" xmlns:p="http://schemas.openxmlformats.org/presentationml/2006/main">
  <p:tag name="DVSHAPEID" val="qwuRXAWV2rXA0XPGycRoQT"/>
</p:tagLst>
</file>

<file path=ppt/tags/tag2.xml><?xml version="1.0" encoding="utf-8"?>
<p:tagLst xmlns:a="http://schemas.openxmlformats.org/drawingml/2006/main" xmlns:r="http://schemas.openxmlformats.org/officeDocument/2006/relationships" xmlns:p="http://schemas.openxmlformats.org/presentationml/2006/main">
  <p:tag name="DVSHAPEID" val="MaCFuIntqHgeqxlwOeuugx"/>
</p:tagLst>
</file>

<file path=ppt/tags/tag20.xml><?xml version="1.0" encoding="utf-8"?>
<p:tagLst xmlns:a="http://schemas.openxmlformats.org/drawingml/2006/main" xmlns:r="http://schemas.openxmlformats.org/officeDocument/2006/relationships" xmlns:p="http://schemas.openxmlformats.org/presentationml/2006/main">
  <p:tag name="DVSHAPEID" val="v90YfRkz6x2IBlqAQR5hd4"/>
</p:tagLst>
</file>

<file path=ppt/tags/tag21.xml><?xml version="1.0" encoding="utf-8"?>
<p:tagLst xmlns:a="http://schemas.openxmlformats.org/drawingml/2006/main" xmlns:r="http://schemas.openxmlformats.org/officeDocument/2006/relationships" xmlns:p="http://schemas.openxmlformats.org/presentationml/2006/main">
  <p:tag name="DVSHAPEID" val="FqaPIBPoZ65S27xdulMLTD"/>
</p:tagLst>
</file>

<file path=ppt/tags/tag22.xml><?xml version="1.0" encoding="utf-8"?>
<p:tagLst xmlns:a="http://schemas.openxmlformats.org/drawingml/2006/main" xmlns:r="http://schemas.openxmlformats.org/officeDocument/2006/relationships" xmlns:p="http://schemas.openxmlformats.org/presentationml/2006/main">
  <p:tag name="DVSECTIONID" val="BtC8o6qu8aMrUKqp4zv13c"/>
</p:tagLst>
</file>

<file path=ppt/tags/tag23.xml><?xml version="1.0" encoding="utf-8"?>
<p:tagLst xmlns:a="http://schemas.openxmlformats.org/drawingml/2006/main" xmlns:r="http://schemas.openxmlformats.org/officeDocument/2006/relationships" xmlns:p="http://schemas.openxmlformats.org/presentationml/2006/main">
  <p:tag name="DVSHAPEID" val="DIji2CnKvra2WdP6KYmyql"/>
</p:tagLst>
</file>

<file path=ppt/tags/tag24.xml><?xml version="1.0" encoding="utf-8"?>
<p:tagLst xmlns:a="http://schemas.openxmlformats.org/drawingml/2006/main" xmlns:r="http://schemas.openxmlformats.org/officeDocument/2006/relationships" xmlns:p="http://schemas.openxmlformats.org/presentationml/2006/main">
  <p:tag name="DVSHAPEID" val="6FHQeMgrzmZ17YOUkTcSyO"/>
</p:tagLst>
</file>

<file path=ppt/tags/tag25.xml><?xml version="1.0" encoding="utf-8"?>
<p:tagLst xmlns:a="http://schemas.openxmlformats.org/drawingml/2006/main" xmlns:r="http://schemas.openxmlformats.org/officeDocument/2006/relationships" xmlns:p="http://schemas.openxmlformats.org/presentationml/2006/main">
  <p:tag name="DVSHAPEID" val="gqDAA2YLl0wh1IE5ciyspY"/>
</p:tagLst>
</file>

<file path=ppt/tags/tag26.xml><?xml version="1.0" encoding="utf-8"?>
<p:tagLst xmlns:a="http://schemas.openxmlformats.org/drawingml/2006/main" xmlns:r="http://schemas.openxmlformats.org/officeDocument/2006/relationships" xmlns:p="http://schemas.openxmlformats.org/presentationml/2006/main">
  <p:tag name="DVSHAPEID" val="YoTxOc9Wuv6WkdjPu93hQ3"/>
</p:tagLst>
</file>

<file path=ppt/tags/tag27.xml><?xml version="1.0" encoding="utf-8"?>
<p:tagLst xmlns:a="http://schemas.openxmlformats.org/drawingml/2006/main" xmlns:r="http://schemas.openxmlformats.org/officeDocument/2006/relationships" xmlns:p="http://schemas.openxmlformats.org/presentationml/2006/main">
  <p:tag name="DVSECTIONID" val="dYZO12TMiCblyTjDhsR139"/>
</p:tagLst>
</file>

<file path=ppt/tags/tag28.xml><?xml version="1.0" encoding="utf-8"?>
<p:tagLst xmlns:a="http://schemas.openxmlformats.org/drawingml/2006/main" xmlns:r="http://schemas.openxmlformats.org/officeDocument/2006/relationships" xmlns:p="http://schemas.openxmlformats.org/presentationml/2006/main">
  <p:tag name="DVSHAPEID" val="b4oqLnNoo87UnRhfjqJI8k"/>
</p:tagLst>
</file>

<file path=ppt/tags/tag29.xml><?xml version="1.0" encoding="utf-8"?>
<p:tagLst xmlns:a="http://schemas.openxmlformats.org/drawingml/2006/main" xmlns:r="http://schemas.openxmlformats.org/officeDocument/2006/relationships" xmlns:p="http://schemas.openxmlformats.org/presentationml/2006/main">
  <p:tag name="DVSHAPEID" val="12gzTJcLmLkisfG2dLBow1"/>
</p:tagLst>
</file>

<file path=ppt/tags/tag3.xml><?xml version="1.0" encoding="utf-8"?>
<p:tagLst xmlns:a="http://schemas.openxmlformats.org/drawingml/2006/main" xmlns:r="http://schemas.openxmlformats.org/officeDocument/2006/relationships" xmlns:p="http://schemas.openxmlformats.org/presentationml/2006/main">
  <p:tag name="DVSHAPEID" val="ec3QQzpAgm3tL0UpWzFGAs"/>
</p:tagLst>
</file>

<file path=ppt/tags/tag30.xml><?xml version="1.0" encoding="utf-8"?>
<p:tagLst xmlns:a="http://schemas.openxmlformats.org/drawingml/2006/main" xmlns:r="http://schemas.openxmlformats.org/officeDocument/2006/relationships" xmlns:p="http://schemas.openxmlformats.org/presentationml/2006/main">
  <p:tag name="DVSHAPEID" val="axROLXsaFNSQrnEGdms6tG"/>
</p:tagLst>
</file>

<file path=ppt/tags/tag31.xml><?xml version="1.0" encoding="utf-8"?>
<p:tagLst xmlns:a="http://schemas.openxmlformats.org/drawingml/2006/main" xmlns:r="http://schemas.openxmlformats.org/officeDocument/2006/relationships" xmlns:p="http://schemas.openxmlformats.org/presentationml/2006/main">
  <p:tag name="DVSHAPEID" val="nm055PsULaXrRedkGYPuMJ"/>
</p:tagLst>
</file>

<file path=ppt/tags/tag32.xml><?xml version="1.0" encoding="utf-8"?>
<p:tagLst xmlns:a="http://schemas.openxmlformats.org/drawingml/2006/main" xmlns:r="http://schemas.openxmlformats.org/officeDocument/2006/relationships" xmlns:p="http://schemas.openxmlformats.org/presentationml/2006/main">
  <p:tag name="DVSECTIONID" val="oG6w3TGMxqyogD9z4nAmS9"/>
</p:tagLst>
</file>

<file path=ppt/tags/tag33.xml><?xml version="1.0" encoding="utf-8"?>
<p:tagLst xmlns:a="http://schemas.openxmlformats.org/drawingml/2006/main" xmlns:r="http://schemas.openxmlformats.org/officeDocument/2006/relationships" xmlns:p="http://schemas.openxmlformats.org/presentationml/2006/main">
  <p:tag name="DVSHAPEID" val="S0vptTFugYTEf0lh0bi9EH"/>
</p:tagLst>
</file>

<file path=ppt/tags/tag34.xml><?xml version="1.0" encoding="utf-8"?>
<p:tagLst xmlns:a="http://schemas.openxmlformats.org/drawingml/2006/main" xmlns:r="http://schemas.openxmlformats.org/officeDocument/2006/relationships" xmlns:p="http://schemas.openxmlformats.org/presentationml/2006/main">
  <p:tag name="DVSHAPEID" val="70JNPhBBvgIu9vOGSCIK2I"/>
</p:tagLst>
</file>

<file path=ppt/tags/tag35.xml><?xml version="1.0" encoding="utf-8"?>
<p:tagLst xmlns:a="http://schemas.openxmlformats.org/drawingml/2006/main" xmlns:r="http://schemas.openxmlformats.org/officeDocument/2006/relationships" xmlns:p="http://schemas.openxmlformats.org/presentationml/2006/main">
  <p:tag name="DVSHAPEID" val="AvfNkBBxsT4ai8kLmFp3bR"/>
</p:tagLst>
</file>

<file path=ppt/tags/tag36.xml><?xml version="1.0" encoding="utf-8"?>
<p:tagLst xmlns:a="http://schemas.openxmlformats.org/drawingml/2006/main" xmlns:r="http://schemas.openxmlformats.org/officeDocument/2006/relationships" xmlns:p="http://schemas.openxmlformats.org/presentationml/2006/main">
  <p:tag name="DVSHAPEID" val="XQSC0BmAdDIYMzsIFuBfzN"/>
</p:tagLst>
</file>

<file path=ppt/tags/tag37.xml><?xml version="1.0" encoding="utf-8"?>
<p:tagLst xmlns:a="http://schemas.openxmlformats.org/drawingml/2006/main" xmlns:r="http://schemas.openxmlformats.org/officeDocument/2006/relationships" xmlns:p="http://schemas.openxmlformats.org/presentationml/2006/main">
  <p:tag name="DVSECTIONID" val="fybx5rh3a194AiIvY06v5L"/>
</p:tagLst>
</file>

<file path=ppt/tags/tag38.xml><?xml version="1.0" encoding="utf-8"?>
<p:tagLst xmlns:a="http://schemas.openxmlformats.org/drawingml/2006/main" xmlns:r="http://schemas.openxmlformats.org/officeDocument/2006/relationships" xmlns:p="http://schemas.openxmlformats.org/presentationml/2006/main">
  <p:tag name="DVSHAPEID" val="sjmKjE0VsWh9vVbRwjeX2N"/>
</p:tagLst>
</file>

<file path=ppt/tags/tag39.xml><?xml version="1.0" encoding="utf-8"?>
<p:tagLst xmlns:a="http://schemas.openxmlformats.org/drawingml/2006/main" xmlns:r="http://schemas.openxmlformats.org/officeDocument/2006/relationships" xmlns:p="http://schemas.openxmlformats.org/presentationml/2006/main">
  <p:tag name="DVSHAPEID" val="kXq852lgBVyIypVIB0aRFq"/>
</p:tagLst>
</file>

<file path=ppt/tags/tag4.xml><?xml version="1.0" encoding="utf-8"?>
<p:tagLst xmlns:a="http://schemas.openxmlformats.org/drawingml/2006/main" xmlns:r="http://schemas.openxmlformats.org/officeDocument/2006/relationships" xmlns:p="http://schemas.openxmlformats.org/presentationml/2006/main">
  <p:tag name="DVSHAPEID" val="NlRbarbR1BufVqCERN4PrT"/>
</p:tagLst>
</file>

<file path=ppt/tags/tag5.xml><?xml version="1.0" encoding="utf-8"?>
<p:tagLst xmlns:a="http://schemas.openxmlformats.org/drawingml/2006/main" xmlns:r="http://schemas.openxmlformats.org/officeDocument/2006/relationships" xmlns:p="http://schemas.openxmlformats.org/presentationml/2006/main">
  <p:tag name="DVSECTIONID" val="EMiHtOR8dMoa9nJ0SYeeR7"/>
</p:tagLst>
</file>

<file path=ppt/tags/tag6.xml><?xml version="1.0" encoding="utf-8"?>
<p:tagLst xmlns:a="http://schemas.openxmlformats.org/drawingml/2006/main" xmlns:r="http://schemas.openxmlformats.org/officeDocument/2006/relationships" xmlns:p="http://schemas.openxmlformats.org/presentationml/2006/main">
  <p:tag name="DVSHAPEID" val="Yv4uMiHSCK1TaUoPQLz5NV"/>
</p:tagLst>
</file>

<file path=ppt/tags/tag7.xml><?xml version="1.0" encoding="utf-8"?>
<p:tagLst xmlns:a="http://schemas.openxmlformats.org/drawingml/2006/main" xmlns:r="http://schemas.openxmlformats.org/officeDocument/2006/relationships" xmlns:p="http://schemas.openxmlformats.org/presentationml/2006/main">
  <p:tag name="DVSHAPEID" val="bXMkBphVOzWMoHYFpXpols"/>
</p:tagLst>
</file>

<file path=ppt/tags/tag8.xml><?xml version="1.0" encoding="utf-8"?>
<p:tagLst xmlns:a="http://schemas.openxmlformats.org/drawingml/2006/main" xmlns:r="http://schemas.openxmlformats.org/officeDocument/2006/relationships" xmlns:p="http://schemas.openxmlformats.org/presentationml/2006/main">
  <p:tag name="DVSHAPEID" val="Lux3gz7DPfE3cVsRCvuvkY"/>
</p:tagLst>
</file>

<file path=ppt/tags/tag9.xml><?xml version="1.0" encoding="utf-8"?>
<p:tagLst xmlns:a="http://schemas.openxmlformats.org/drawingml/2006/main" xmlns:r="http://schemas.openxmlformats.org/officeDocument/2006/relationships" xmlns:p="http://schemas.openxmlformats.org/presentationml/2006/main">
  <p:tag name="DVSECTIONID" val="CcSahEBA6Kc00MedpWHFNr"/>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319</TotalTime>
  <Words>569</Words>
  <Application>Microsoft Office PowerPoint</Application>
  <PresentationFormat>On-screen Show (4:3)</PresentationFormat>
  <Paragraphs>61</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Detailed Scenario –  Viewer Population Wizard</vt:lpstr>
      <vt:lpstr>Accessing Data through the Viewer</vt:lpstr>
      <vt:lpstr>Populate Settings Tab</vt:lpstr>
      <vt:lpstr>Populate Settings Tab</vt:lpstr>
      <vt:lpstr>Populate Settings – Refresh Options</vt:lpstr>
      <vt:lpstr>Refresh Range </vt:lpstr>
      <vt:lpstr>Accessing Data through the Viewer</vt:lpstr>
      <vt:lpstr>Populating The Detailed Scenario</vt:lpstr>
      <vt:lpstr>Viewer Population Wizard – Recap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77</cp:revision>
  <dcterms:created xsi:type="dcterms:W3CDTF">2011-07-26T23:24:52Z</dcterms:created>
  <dcterms:modified xsi:type="dcterms:W3CDTF">2012-02-08T22:04:14Z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1WIk1qMsLgfVZUDtAlbsTal0Lqot91LacyZzmaomNcIM</vt:lpwstr>
  </property>
  <property fmtid="{D5CDD505-2E9C-101B-9397-08002B2CF9AE}" pid="4" name="Google.Documents.RevisionId">
    <vt:lpwstr>05568863302452162222</vt:lpwstr>
  </property>
  <property fmtid="{D5CDD505-2E9C-101B-9397-08002B2CF9AE}" pid="5" name="Google.Documents.PreviousRevisionId">
    <vt:lpwstr>03631545025798532277</vt:lpwstr>
  </property>
  <property fmtid="{D5CDD505-2E9C-101B-9397-08002B2CF9AE}" pid="6" name="Google.Documents.PluginVersion">
    <vt:lpwstr>2.0.2424.7283</vt:lpwstr>
  </property>
  <property fmtid="{D5CDD505-2E9C-101B-9397-08002B2CF9AE}" pid="7" name="Google.Documents.MergeIncapabilityFlags">
    <vt:i4>0</vt:i4>
  </property>
</Properties>
</file>