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40.xml" ContentType="application/vnd.openxmlformats-officedocument.presentationml.tags+xml"/>
  <Override PartName="/ppt/tags/tag151.xml" ContentType="application/vnd.openxmlformats-officedocument.presentationml.tags+xml"/>
  <Override PartName="/ppt/slides/slide36.xml" ContentType="application/vnd.openxmlformats-officedocument.presentationml.slide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96.xml" ContentType="application/vnd.openxmlformats-officedocument.presentationml.tags+xml"/>
  <Override PartName="/ppt/notesSlides/notesSlide27.xml" ContentType="application/vnd.openxmlformats-officedocument.presentationml.notesSlide+xml"/>
  <Override PartName="/ppt/tags/tag205.xml" ContentType="application/vnd.openxmlformats-officedocument.presentationml.tags+xml"/>
  <Override PartName="/ppt/tags/tag216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tags/tag18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178.xml" ContentType="application/vnd.openxmlformats-officedocument.presentationml.tags+xml"/>
  <Override PartName="/ppt/notesSlides/notesSlide41.xml" ContentType="application/vnd.openxmlformats-officedocument.presentationml.notesSlide+xml"/>
  <Override PartName="/ppt/tags/tag52.xml" ContentType="application/vnd.openxmlformats-officedocument.presentationml.tags+xml"/>
  <Override PartName="/ppt/tags/tag109.xml" ContentType="application/vnd.openxmlformats-officedocument.presentationml.tags+xml"/>
  <Override PartName="/ppt/tags/tag156.xml" ContentType="application/vnd.openxmlformats-officedocument.presentationml.tags+xml"/>
  <Override PartName="/ppt/tags/tag167.xml" ContentType="application/vnd.openxmlformats-officedocument.presentationml.tags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145.xml" ContentType="application/vnd.openxmlformats-officedocument.presentationml.tags+xml"/>
  <Override PartName="/ppt/tags/tag192.xml" ContentType="application/vnd.openxmlformats-officedocument.presentationml.tags+xml"/>
  <Override PartName="/ppt/tags/tag30.xml" ContentType="application/vnd.openxmlformats-officedocument.presentationml.tags+xml"/>
  <Override PartName="/ppt/tags/tag134.xml" ContentType="application/vnd.openxmlformats-officedocument.presentationml.tags+xml"/>
  <Override PartName="/ppt/tags/tag181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tags/tag170.xml" ContentType="application/vnd.openxmlformats-officedocument.presentationml.tag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33.xml" ContentType="application/vnd.openxmlformats-officedocument.presentationml.slide+xml"/>
  <Override PartName="/ppt/tags/tag68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5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tags/tag213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39.xml" ContentType="application/vnd.openxmlformats-officedocument.presentationml.tags+xml"/>
  <Override PartName="/ppt/tags/tag186.xml" ContentType="application/vnd.openxmlformats-officedocument.presentationml.tags+xml"/>
  <Override PartName="/ppt/tags/tag197.xml" ContentType="application/vnd.openxmlformats-officedocument.presentationml.tags+xml"/>
  <Override PartName="/ppt/tags/tag202.xml" ContentType="application/vnd.openxmlformats-officedocument.presentationml.tags+xml"/>
  <Override PartName="/ppt/tags/tag24.xml" ContentType="application/vnd.openxmlformats-officedocument.presentationml.tags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75.xml" ContentType="application/vnd.openxmlformats-officedocument.presentationml.tags+xml"/>
  <Override PartName="/ppt/tags/tag13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164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42.xml" ContentType="application/vnd.openxmlformats-officedocument.presentationml.tags+xml"/>
  <Override PartName="/ppt/tags/tag153.xml" ContentType="application/vnd.openxmlformats-officedocument.presentationml.tags+xml"/>
  <Override PartName="/ppt/slides/slide38.xml" ContentType="application/vnd.openxmlformats-officedocument.presentationml.slide+xml"/>
  <Override PartName="/ppt/tags/tag131.xml" ContentType="application/vnd.openxmlformats-officedocument.presentationml.tags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20.xml" ContentType="application/vnd.openxmlformats-officedocument.presentationml.tags+xml"/>
  <Override PartName="/ppt/notesSlides/notesSlide29.xml" ContentType="application/vnd.openxmlformats-officedocument.presentationml.notesSlide+xml"/>
  <Override PartName="/ppt/tags/tag207.xml" ContentType="application/vnd.openxmlformats-officedocument.presentationml.tags+xml"/>
  <Override PartName="/ppt/tags/tag218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tags/tag76.xml" ContentType="application/vnd.openxmlformats-officedocument.presentationml.tags+xml"/>
  <Override PartName="/ppt/slides/slide30.xml" ContentType="application/vnd.openxmlformats-officedocument.presentationml.slide+xml"/>
  <Override PartName="/ppt/tags/tag18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158.xml" ContentType="application/vnd.openxmlformats-officedocument.presentationml.tags+xml"/>
  <Override PartName="/ppt/tags/tag169.xml" ContentType="application/vnd.openxmlformats-officedocument.presentationml.tags+xml"/>
  <Override PartName="/ppt/notesSlides/notesSlide32.xml" ContentType="application/vnd.openxmlformats-officedocument.presentationml.notesSlide+xml"/>
  <Override PartName="/ppt/tags/tag210.xml" ContentType="application/vnd.openxmlformats-officedocument.presentationml.tags+xml"/>
  <Override PartName="/ppt/tags/tag221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90.xml" ContentType="application/vnd.openxmlformats-officedocument.presentationml.tags+xml"/>
  <Override PartName="/ppt/notesSlides/notesSlide21.xml" ContentType="application/vnd.openxmlformats-officedocument.presentationml.notesSlide+xml"/>
  <Override PartName="/ppt/tags/tag147.xml" ContentType="application/vnd.openxmlformats-officedocument.presentationml.tags+xml"/>
  <Override PartName="/ppt/tags/tag194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136.xml" ContentType="application/vnd.openxmlformats-officedocument.presentationml.tags+xml"/>
  <Override PartName="/ppt/tags/tag183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143.xml" ContentType="application/vnd.openxmlformats-officedocument.presentationml.tags+xml"/>
  <Override PartName="/ppt/tags/tag161.xml" ContentType="application/vnd.openxmlformats-officedocument.presentationml.tags+xml"/>
  <Override PartName="/ppt/tags/tag172.xml" ContentType="application/vnd.openxmlformats-officedocument.presentationml.tags+xml"/>
  <Override PartName="/ppt/tags/tag190.xml" ContentType="application/vnd.openxmlformats-officedocument.presentationml.tags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tags/tag150.xml" ContentType="application/vnd.openxmlformats-officedocument.presentationml.tags+xml"/>
  <Override PartName="/ppt/tags/tag219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notesSlides/notesSlide19.xml" ContentType="application/vnd.openxmlformats-officedocument.presentationml.notesSlide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208.xml" ContentType="application/vnd.openxmlformats-officedocument.presentationml.tag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notesSlides/notesSlide37.xml" ContentType="application/vnd.openxmlformats-officedocument.presentationml.notesSlide+xml"/>
  <Override PartName="/ppt/tags/tag215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notesSlides/notesSlide15.xml" ContentType="application/vnd.openxmlformats-officedocument.presentationml.notesSlide+xml"/>
  <Override PartName="/ppt/tags/tag95.xml" ContentType="application/vnd.openxmlformats-officedocument.presentationml.tags+xml"/>
  <Override PartName="/ppt/notesSlides/notesSlide26.xml" ContentType="application/vnd.openxmlformats-officedocument.presentationml.notesSlide+xml"/>
  <Override PartName="/ppt/tags/tag188.xml" ContentType="application/vnd.openxmlformats-officedocument.presentationml.tags+xml"/>
  <Override PartName="/ppt/tags/tag199.xml" ContentType="application/vnd.openxmlformats-officedocument.presentationml.tags+xml"/>
  <Override PartName="/ppt/tags/tag204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  <Override PartName="/ppt/tags/tag159.xml" ContentType="application/vnd.openxmlformats-officedocument.presentationml.tags+xml"/>
  <Override PartName="/ppt/tags/tag177.xml" ContentType="application/vnd.openxmlformats-officedocument.presentationml.tags+xml"/>
  <Override PartName="/ppt/notesSlides/notesSlide33.xml" ContentType="application/vnd.openxmlformats-officedocument.presentationml.notesSlide+xml"/>
  <Override PartName="/ppt/tags/tag211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137.xml" ContentType="application/vnd.openxmlformats-officedocument.presentationml.tags+xml"/>
  <Override PartName="/ppt/tags/tag148.xml" ContentType="application/vnd.openxmlformats-officedocument.presentationml.tags+xml"/>
  <Override PartName="/ppt/tags/tag166.xml" ContentType="application/vnd.openxmlformats-officedocument.presentationml.tags+xml"/>
  <Override PartName="/ppt/tags/tag184.xml" ContentType="application/vnd.openxmlformats-officedocument.presentationml.tags+xml"/>
  <Override PartName="/ppt/tags/tag195.xml" ContentType="application/vnd.openxmlformats-officedocument.presentationml.tags+xml"/>
  <Override PartName="/ppt/tags/tag200.xml" ContentType="application/vnd.openxmlformats-officedocument.presentationml.tags+xml"/>
  <Override PartName="/ppt/notesSlides/notesSlide40.xml" ContentType="application/vnd.openxmlformats-officedocument.presentationml.notes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tags/tag155.xml" ContentType="application/vnd.openxmlformats-officedocument.presentationml.tags+xml"/>
  <Override PartName="/ppt/tags/tag173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33.xml" ContentType="application/vnd.openxmlformats-officedocument.presentationml.tags+xml"/>
  <Override PartName="/ppt/tags/tag144.xml" ContentType="application/vnd.openxmlformats-officedocument.presentationml.tags+xml"/>
  <Override PartName="/ppt/tags/tag162.xml" ContentType="application/vnd.openxmlformats-officedocument.presentationml.tags+xml"/>
  <Override PartName="/ppt/tags/tag180.xml" ContentType="application/vnd.openxmlformats-officedocument.presentationml.tags+xml"/>
  <Override PartName="/ppt/tags/tag191.xml" ContentType="application/vnd.openxmlformats-officedocument.presentationml.tags+xml"/>
  <Override PartName="/ppt/slides/slide29.xml" ContentType="application/vnd.openxmlformats-officedocument.presentationml.slide+xml"/>
  <Override PartName="/ppt/tags/tag122.xml" ContentType="application/vnd.openxmlformats-officedocument.presentationml.tags+xml"/>
  <Override PartName="/ppt/tags/tag209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tags/tag78.xml" ContentType="application/vnd.openxmlformats-officedocument.presentationml.tags+xml"/>
  <Override PartName="/ppt/tags/tag100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tags/tag92.xml" ContentType="application/vnd.openxmlformats-officedocument.presentationml.tags+xml"/>
  <Override PartName="/ppt/notesSlides/notesSlide23.xml" ContentType="application/vnd.openxmlformats-officedocument.presentationml.notesSlide+xml"/>
  <Override PartName="/ppt/tags/tag149.xml" ContentType="application/vnd.openxmlformats-officedocument.presentationml.tags+xml"/>
  <Override PartName="/ppt/tags/tag196.xml" ContentType="application/vnd.openxmlformats-officedocument.presentationml.tags+xml"/>
  <Override PartName="/ppt/tags/tag201.xml" ContentType="application/vnd.openxmlformats-officedocument.presentationml.tags+xml"/>
  <Override PartName="/ppt/tags/tag21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38.xml" ContentType="application/vnd.openxmlformats-officedocument.presentationml.tags+xml"/>
  <Override PartName="/ppt/tags/tag185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tags/tag163.xml" ContentType="application/vnd.openxmlformats-officedocument.presentationml.tags+xml"/>
  <Override PartName="/ppt/tags/tag174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5.xml" ContentType="application/vnd.openxmlformats-officedocument.presentationml.tags+xml"/>
  <Override PartName="/ppt/tags/tag152.xml" ContentType="application/vnd.openxmlformats-officedocument.presentationml.tags+xml"/>
  <Override PartName="/ppt/notesSlides/notesSlide3.xml" ContentType="application/vnd.openxmlformats-officedocument.presentationml.notesSlide+xml"/>
  <Override PartName="/ppt/tags/tag141.xml" ContentType="application/vnd.openxmlformats-officedocument.presentationml.tags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ags/tag130.xml" ContentType="application/vnd.openxmlformats-officedocument.presentationml.tags+xml"/>
  <Override PartName="/ppt/notesSlides/notesSlide39.xml" ContentType="application/vnd.openxmlformats-officedocument.presentationml.notesSlide+xml"/>
  <Override PartName="/ppt/tags/tag217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86.xml" ContentType="application/vnd.openxmlformats-officedocument.presentationml.tags+xml"/>
  <Override PartName="/ppt/notesSlides/notesSlide17.xml" ContentType="application/vnd.openxmlformats-officedocument.presentationml.notesSlide+xml"/>
  <Override PartName="/ppt/tags/tag97.xml" ContentType="application/vnd.openxmlformats-officedocument.presentationml.tags+xml"/>
  <Override PartName="/ppt/notesSlides/notesSlide28.xml" ContentType="application/vnd.openxmlformats-officedocument.presentationml.notesSlide+xml"/>
  <Override PartName="/ppt/tags/tag206.xml" ContentType="application/vnd.openxmlformats-officedocument.presentationml.tags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75.xml" ContentType="application/vnd.openxmlformats-officedocument.presentationml.tags+xml"/>
  <Override PartName="/ppt/tags/tag179.xml" ContentType="application/vnd.openxmlformats-officedocument.presentationml.tags+xml"/>
  <Override PartName="/ppt/slides/slide40.xml" ContentType="application/vnd.openxmlformats-officedocument.presentationml.slide+xml"/>
  <Override PartName="/ppt/tags/tag17.xml" ContentType="application/vnd.openxmlformats-officedocument.presentationml.tags+xml"/>
  <Override PartName="/ppt/tags/tag64.xml" ContentType="application/vnd.openxmlformats-officedocument.presentationml.tags+xml"/>
  <Override PartName="/ppt/tags/tag168.xml" ContentType="application/vnd.openxmlformats-officedocument.presentationml.tags+xml"/>
  <Override PartName="/ppt/tags/tag220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notesSlides/notesSlide20.xml" ContentType="application/vnd.openxmlformats-officedocument.presentationml.notesSlide+xml"/>
  <Override PartName="/ppt/tags/tag157.xml" ContentType="application/vnd.openxmlformats-officedocument.presentationml.tags+xml"/>
  <Override PartName="/ppt/notesSlides/notesSlide31.xml" ContentType="application/vnd.openxmlformats-officedocument.presentationml.notesSlide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135.xml" ContentType="application/vnd.openxmlformats-officedocument.presentationml.tags+xml"/>
  <Override PartName="/ppt/tags/tag146.xml" ContentType="application/vnd.openxmlformats-officedocument.presentationml.tags+xml"/>
  <Override PartName="/ppt/tags/tag182.xml" ContentType="application/vnd.openxmlformats-officedocument.presentationml.tags+xml"/>
  <Override PartName="/ppt/tags/tag193.xml" ContentType="application/vnd.openxmlformats-officedocument.presentationml.tags+xml"/>
  <Override PartName="/ppt/tags/tag20.xml" ContentType="application/vnd.openxmlformats-officedocument.presentationml.tags+xml"/>
  <Override PartName="/ppt/tags/tag124.xml" ContentType="application/vnd.openxmlformats-officedocument.presentationml.tags+xml"/>
  <Override PartName="/ppt/tags/tag171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60.xml" ContentType="application/vnd.openxmlformats-officedocument.presentationml.tags+xml"/>
  <Override PartName="/ppt/slideMasters/slideMaster1.xml" ContentType="application/vnd.openxmlformats-officedocument.presentationml.slideMaster+xml"/>
  <Override PartName="/ppt/tags/tag102.xml" ContentType="application/vnd.openxmlformats-officedocument.presentationml.tags+xml"/>
  <Override PartName="/ppt/slides/slide34.xml" ContentType="application/vnd.openxmlformats-officedocument.presentationml.slide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tags/tag47.xml" ContentType="application/vnd.openxmlformats-officedocument.presentationml.tags+xml"/>
  <Override PartName="/ppt/tags/tag94.xml" ContentType="application/vnd.openxmlformats-officedocument.presentationml.tags+xml"/>
  <Override PartName="/ppt/notesSlides/notesSlide25.xml" ContentType="application/vnd.openxmlformats-officedocument.presentationml.notesSlide+xml"/>
  <Override PartName="/ppt/tags/tag198.xml" ContentType="application/vnd.openxmlformats-officedocument.presentationml.tags+xml"/>
  <Override PartName="/ppt/tags/tag203.xml" ContentType="application/vnd.openxmlformats-officedocument.presentationml.tags+xml"/>
  <Override PartName="/ppt/tags/tag214.xml" ContentType="application/vnd.openxmlformats-officedocument.presentationml.tags+xml"/>
  <Override PartName="/ppt/slides/slide12.xml" ContentType="application/vnd.openxmlformats-officedocument.presentationml.slide+xml"/>
  <Override PartName="/ppt/tags/tag36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tags/tag187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165.xml" ContentType="application/vnd.openxmlformats-officedocument.presentationml.tags+xml"/>
  <Override PartName="/ppt/tags/tag176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tags/tag154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44"/>
  </p:notes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2" r:id="rId15"/>
    <p:sldId id="305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8" r:id="rId30"/>
    <p:sldId id="289" r:id="rId31"/>
    <p:sldId id="290" r:id="rId32"/>
    <p:sldId id="291" r:id="rId33"/>
    <p:sldId id="292" r:id="rId34"/>
    <p:sldId id="293" r:id="rId35"/>
    <p:sldId id="295" r:id="rId36"/>
    <p:sldId id="296" r:id="rId37"/>
    <p:sldId id="297" r:id="rId38"/>
    <p:sldId id="298" r:id="rId39"/>
    <p:sldId id="299" r:id="rId40"/>
    <p:sldId id="300" r:id="rId41"/>
    <p:sldId id="306" r:id="rId42"/>
    <p:sldId id="302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118" autoAdjust="0"/>
  </p:normalViewPr>
  <p:slideViewPr>
    <p:cSldViewPr>
      <p:cViewPr varScale="1">
        <p:scale>
          <a:sx n="87" d="100"/>
          <a:sy n="87" d="100"/>
        </p:scale>
        <p:origin x="-64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30" d="100"/>
          <a:sy n="130" d="100"/>
        </p:scale>
        <p:origin x="-864" y="474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8E69A1-0B31-4AC5-8B07-D18F8400FBC7}" type="datetimeFigureOut">
              <a:rPr lang="en-US" smtClean="0"/>
              <a:pPr/>
              <a:t>2/14/2012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0BF5C5-DA58-4A80-86FC-2CBFE2E80002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01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EEE9A0D-0016-489C-AFE9-9FB445362930}" type="slidenum">
              <a:rPr lang="en-US" smtClean="0"/>
              <a:pPr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6A9D05C-E3FB-4067-9F0E-91398AB96474}" type="slidenum">
              <a:rPr lang="en-US" smtClean="0"/>
              <a:pPr/>
              <a:t>10</a:t>
            </a:fld>
            <a:endParaRPr lang="en-US" dirty="0" smtClean="0"/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35D43F-C5F0-4E47-8EAF-F378A253665E}" type="slidenum">
              <a:rPr lang="en-US" smtClean="0"/>
              <a:pPr/>
              <a:t>11</a:t>
            </a:fld>
            <a:endParaRPr lang="en-US" dirty="0" smtClean="0"/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75" indent="-117475">
              <a:spcBef>
                <a:spcPts val="600"/>
              </a:spcBef>
              <a:buFontTx/>
              <a:buAutoNum type="arabicPeriod"/>
            </a:pPr>
            <a:r>
              <a:rPr lang="en-US" dirty="0" smtClean="0"/>
              <a:t>Select a series from the </a:t>
            </a:r>
            <a:r>
              <a:rPr lang="en-US" b="1" dirty="0" smtClean="0"/>
              <a:t>Single Series View </a:t>
            </a:r>
            <a:r>
              <a:rPr lang="en-US" dirty="0" smtClean="0"/>
              <a:t>or press the </a:t>
            </a:r>
            <a:r>
              <a:rPr lang="en-US" b="1" dirty="0" smtClean="0"/>
              <a:t>Ctrl</a:t>
            </a:r>
            <a:r>
              <a:rPr lang="en-US" dirty="0" smtClean="0"/>
              <a:t> key to select multiple series from  the </a:t>
            </a:r>
            <a:r>
              <a:rPr lang="en-US" b="1" dirty="0" smtClean="0"/>
              <a:t>Multi Series View</a:t>
            </a:r>
            <a:r>
              <a:rPr lang="en-US" dirty="0" smtClean="0"/>
              <a:t>.</a:t>
            </a:r>
          </a:p>
          <a:p>
            <a:pPr marL="117475" indent="-117475">
              <a:spcBef>
                <a:spcPts val="600"/>
              </a:spcBef>
              <a:buFontTx/>
              <a:buAutoNum type="arabicPeriod"/>
            </a:pPr>
            <a:r>
              <a:rPr lang="en-US" dirty="0" smtClean="0"/>
              <a:t>Click the </a:t>
            </a:r>
            <a:r>
              <a:rPr lang="en-US" b="1" dirty="0" smtClean="0"/>
              <a:t>Event Manager </a:t>
            </a:r>
            <a:r>
              <a:rPr lang="en-US" dirty="0" smtClean="0"/>
              <a:t>button in the toolbar to expand the </a:t>
            </a:r>
            <a:r>
              <a:rPr lang="en-US" b="1" dirty="0" smtClean="0"/>
              <a:t>Event List</a:t>
            </a:r>
            <a:r>
              <a:rPr lang="en-US" dirty="0" smtClean="0"/>
              <a:t> drop-down.</a:t>
            </a:r>
          </a:p>
          <a:p>
            <a:pPr marL="117475" indent="-117475">
              <a:spcBef>
                <a:spcPts val="600"/>
              </a:spcBef>
              <a:buFontTx/>
              <a:buAutoNum type="arabicPeriod"/>
            </a:pPr>
            <a:r>
              <a:rPr lang="en-US" dirty="0" smtClean="0"/>
              <a:t>Select the desired Event from the </a:t>
            </a:r>
            <a:r>
              <a:rPr lang="en-US" b="1" dirty="0" smtClean="0"/>
              <a:t>Event List </a:t>
            </a:r>
            <a:r>
              <a:rPr lang="en-US" dirty="0" smtClean="0"/>
              <a:t>to apply.</a:t>
            </a:r>
          </a:p>
          <a:p>
            <a:pPr>
              <a:spcBef>
                <a:spcPts val="600"/>
              </a:spcBef>
            </a:pPr>
            <a:r>
              <a:rPr lang="en-US" dirty="0" smtClean="0"/>
              <a:t>All selected series will have the values applied as defined in the selected Event.	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7679E9-11FB-446D-81FC-D8C6E6BF17F2}" type="slidenum">
              <a:rPr lang="en-US" smtClean="0"/>
              <a:pPr/>
              <a:t>12</a:t>
            </a:fld>
            <a:endParaRPr lang="en-US" dirty="0" smtClean="0"/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5A53AA-3480-4DC6-9C57-A2B7512A5D71}" type="slidenum">
              <a:rPr lang="en-US" smtClean="0"/>
              <a:pPr/>
              <a:t>13</a:t>
            </a:fld>
            <a:endParaRPr lang="en-US" dirty="0" smtClean="0"/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75" indent="-117475" algn="l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Select a series from the </a:t>
            </a:r>
            <a:r>
              <a:rPr lang="en-US" sz="1200" b="1" dirty="0" smtClean="0"/>
              <a:t>Single Series View </a:t>
            </a:r>
            <a:r>
              <a:rPr lang="en-US" sz="1200" dirty="0" smtClean="0"/>
              <a:t>or press the </a:t>
            </a:r>
            <a:r>
              <a:rPr lang="en-US" sz="1200" b="1" dirty="0" smtClean="0"/>
              <a:t>Ctrl</a:t>
            </a:r>
            <a:r>
              <a:rPr lang="en-US" sz="1200" dirty="0" smtClean="0"/>
              <a:t> key to select multiple series from the </a:t>
            </a:r>
            <a:r>
              <a:rPr lang="en-US" sz="1200" b="1" dirty="0" smtClean="0"/>
              <a:t>Multi Series View</a:t>
            </a:r>
            <a:r>
              <a:rPr lang="en-US" sz="1200" dirty="0" smtClean="0"/>
              <a:t>.</a:t>
            </a:r>
          </a:p>
          <a:p>
            <a:pPr marL="117475" indent="-117475" algn="l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In the </a:t>
            </a:r>
            <a:r>
              <a:rPr lang="en-US" sz="1200" b="1" dirty="0" smtClean="0"/>
              <a:t>Events</a:t>
            </a:r>
            <a:r>
              <a:rPr lang="en-US" sz="1200" dirty="0" smtClean="0"/>
              <a:t> section of the toolbar, click the </a:t>
            </a:r>
            <a:r>
              <a:rPr lang="en-US" sz="1200" b="1" dirty="0" smtClean="0"/>
              <a:t>Series View </a:t>
            </a:r>
            <a:r>
              <a:rPr lang="en-US" sz="1200" dirty="0" smtClean="0"/>
              <a:t>button.</a:t>
            </a:r>
          </a:p>
          <a:p>
            <a:pPr marL="117475" indent="-117475" algn="l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On the </a:t>
            </a:r>
            <a:r>
              <a:rPr lang="en-US" sz="1200" b="1" dirty="0" smtClean="0"/>
              <a:t>Series View </a:t>
            </a:r>
            <a:r>
              <a:rPr lang="en-US" sz="1200" dirty="0" smtClean="0"/>
              <a:t>panel click the </a:t>
            </a:r>
            <a:r>
              <a:rPr lang="en-US" sz="1200" b="1" dirty="0" smtClean="0"/>
              <a:t>Refresh</a:t>
            </a:r>
            <a:r>
              <a:rPr lang="en-US" sz="1200" dirty="0" smtClean="0"/>
              <a:t> button.</a:t>
            </a:r>
          </a:p>
          <a:p>
            <a:pPr marL="117475" indent="-117475" algn="l">
              <a:spcBef>
                <a:spcPts val="12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The data for the selected series will display. Any Events applied to the current periods will display in yellow. </a:t>
            </a:r>
            <a:r>
              <a:rPr lang="en-US" sz="1200" i="1" dirty="0" smtClean="0"/>
              <a:t>(See next slide)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34E148-F7FE-438F-8477-C59D1E289BC2}" type="slidenum">
              <a:rPr lang="en-US" smtClean="0"/>
              <a:pPr/>
              <a:t>14</a:t>
            </a:fld>
            <a:endParaRPr lang="en-US" dirty="0" smtClean="0"/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75" indent="-11747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Click the </a:t>
            </a:r>
            <a:r>
              <a:rPr lang="en-US" sz="1200" b="1" dirty="0" smtClean="0"/>
              <a:t>Dates</a:t>
            </a:r>
            <a:r>
              <a:rPr lang="en-US" sz="1200" dirty="0" smtClean="0"/>
              <a:t> field to open a list of periods to select or remove.</a:t>
            </a:r>
          </a:p>
          <a:p>
            <a:pPr marL="117475" indent="-11747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To remove an Event from the series, select the check box in the </a:t>
            </a:r>
            <a:r>
              <a:rPr lang="en-US" sz="1200" b="1" dirty="0" smtClean="0"/>
              <a:t>Remove</a:t>
            </a:r>
            <a:r>
              <a:rPr lang="en-US" sz="1200" dirty="0" smtClean="0"/>
              <a:t> column and click the </a:t>
            </a:r>
            <a:r>
              <a:rPr lang="en-US" sz="1200" b="1" dirty="0" smtClean="0"/>
              <a:t>Remove Selected </a:t>
            </a:r>
            <a:r>
              <a:rPr lang="en-US" sz="1200" dirty="0" smtClean="0"/>
              <a:t>button.</a:t>
            </a:r>
          </a:p>
          <a:p>
            <a:pPr marL="117475" indent="-11747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Click the </a:t>
            </a:r>
            <a:r>
              <a:rPr lang="en-US" sz="1200" b="1" dirty="0" smtClean="0"/>
              <a:t>Save</a:t>
            </a:r>
            <a:r>
              <a:rPr lang="en-US" sz="1200" dirty="0" smtClean="0"/>
              <a:t> button and the changes will be applied.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21C77F1-1A24-4215-8FA9-04ACD1876DDA}" type="slidenum">
              <a:rPr lang="en-US" smtClean="0"/>
              <a:pPr/>
              <a:t>16</a:t>
            </a:fld>
            <a:endParaRPr lang="en-US" dirty="0" smtClean="0"/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26523DC-A45C-4FB1-9FFF-B6907E366A75}" type="slidenum">
              <a:rPr lang="en-US" smtClean="0"/>
              <a:pPr/>
              <a:t>17</a:t>
            </a:fld>
            <a:endParaRPr lang="en-US" dirty="0" smtClean="0"/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BB1FD09-E27F-485B-85C2-FE88B5DEB927}" type="slidenum">
              <a:rPr lang="en-US" smtClean="0"/>
              <a:pPr/>
              <a:t>18</a:t>
            </a:fld>
            <a:endParaRPr lang="en-US" dirty="0" smtClean="0"/>
          </a:p>
        </p:txBody>
      </p:sp>
      <p:sp>
        <p:nvSpPr>
          <p:cNvPr id="696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96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When using a </a:t>
            </a:r>
            <a:r>
              <a:rPr lang="en-US" b="1" dirty="0" smtClean="0"/>
              <a:t>Statistical</a:t>
            </a:r>
            <a:r>
              <a:rPr lang="en-US" dirty="0" smtClean="0"/>
              <a:t> adjustment, the user must select past events.</a:t>
            </a:r>
          </a:p>
          <a:p>
            <a:endParaRPr 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B7887C-B910-4090-942F-4DDC87E9B633}" type="slidenum">
              <a:rPr lang="en-US" smtClean="0"/>
              <a:pPr/>
              <a:t>19</a:t>
            </a:fld>
            <a:endParaRPr lang="en-US" dirty="0" smtClean="0"/>
          </a:p>
        </p:txBody>
      </p:sp>
      <p:sp>
        <p:nvSpPr>
          <p:cNvPr id="706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06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7A9587-B421-4C46-8E2C-69B5EC859494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716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6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839C30C-E6BD-4968-A259-A67DAC4BC80C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 algn="l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200" dirty="0" smtClean="0"/>
              <a:t>The </a:t>
            </a:r>
            <a:r>
              <a:rPr lang="en-US" sz="1200" b="1" dirty="0" smtClean="0"/>
              <a:t>Event Manager</a:t>
            </a:r>
            <a:r>
              <a:rPr lang="en-US" sz="1200" dirty="0" smtClean="0"/>
              <a:t> allows the user to create of </a:t>
            </a:r>
            <a:r>
              <a:rPr lang="en-US" sz="1200" b="1" dirty="0" smtClean="0"/>
              <a:t>Events</a:t>
            </a:r>
            <a:r>
              <a:rPr lang="en-US" sz="1200" dirty="0" smtClean="0"/>
              <a:t> which can be applied to one or more series </a:t>
            </a:r>
          </a:p>
          <a:p>
            <a:pPr marL="114300" indent="-114300" algn="l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200" b="1" dirty="0" smtClean="0"/>
              <a:t>Events </a:t>
            </a:r>
            <a:r>
              <a:rPr lang="en-US" sz="1200" dirty="0" smtClean="0"/>
              <a:t>can be applied to one or more periods of time</a:t>
            </a:r>
          </a:p>
          <a:p>
            <a:pPr marL="114300" indent="-114300" algn="l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200" dirty="0" smtClean="0"/>
              <a:t>Created </a:t>
            </a:r>
            <a:r>
              <a:rPr lang="en-US" sz="1200" b="1" dirty="0" smtClean="0"/>
              <a:t>Events</a:t>
            </a:r>
            <a:r>
              <a:rPr lang="en-US" sz="1200" dirty="0" smtClean="0"/>
              <a:t> can be shared with other users.</a:t>
            </a:r>
          </a:p>
          <a:p>
            <a:pPr marL="114300" indent="-114300" algn="l">
              <a:spcBef>
                <a:spcPts val="600"/>
              </a:spcBef>
              <a:spcAft>
                <a:spcPts val="0"/>
              </a:spcAft>
              <a:buFontTx/>
              <a:buChar char="•"/>
              <a:defRPr/>
            </a:pPr>
            <a:r>
              <a:rPr lang="en-US" sz="1200" dirty="0" smtClean="0"/>
              <a:t>Only the owner that creates the </a:t>
            </a:r>
            <a:r>
              <a:rPr lang="en-US" sz="1200" b="1" dirty="0" smtClean="0"/>
              <a:t>Event</a:t>
            </a:r>
            <a:r>
              <a:rPr lang="en-US" sz="1200" dirty="0" smtClean="0"/>
              <a:t> can delete or update it.</a:t>
            </a:r>
          </a:p>
          <a:p>
            <a:pPr eaLnBrk="1" hangingPunct="1"/>
            <a:endParaRPr lang="en-US" b="1" dirty="0" smtClean="0"/>
          </a:p>
          <a:p>
            <a:pPr eaLnBrk="1" hangingPunct="1"/>
            <a:r>
              <a:rPr lang="en-US" b="1" dirty="0" smtClean="0"/>
              <a:t>NOTE</a:t>
            </a:r>
            <a:r>
              <a:rPr lang="en-US" dirty="0" smtClean="0"/>
              <a:t>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4515E9-7FEC-4B25-9206-38B14B18B810}" type="slidenum">
              <a:rPr lang="en-US" smtClean="0"/>
              <a:pPr/>
              <a:t>21</a:t>
            </a:fld>
            <a:endParaRPr lang="en-US" dirty="0" smtClean="0"/>
          </a:p>
        </p:txBody>
      </p:sp>
      <p:sp>
        <p:nvSpPr>
          <p:cNvPr id="727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27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9039310-99AE-4932-B43B-0B0FF5F50077}" type="slidenum">
              <a:rPr lang="en-US" smtClean="0"/>
              <a:pPr/>
              <a:t>22</a:t>
            </a:fld>
            <a:endParaRPr lang="en-US" dirty="0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713271-F617-448F-8DBA-72905868682C}" type="slidenum">
              <a:rPr lang="en-US" smtClean="0"/>
              <a:pPr/>
              <a:t>23</a:t>
            </a:fld>
            <a:endParaRPr lang="en-US" dirty="0" smtClean="0"/>
          </a:p>
        </p:txBody>
      </p:sp>
      <p:sp>
        <p:nvSpPr>
          <p:cNvPr id="747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475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This feature is similar to the Event Index in the Wizard in previous versions and works directly with the Event Model forecast method.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F2FF73-6285-4058-AA75-196F24489976}" type="slidenum">
              <a:rPr lang="en-US" smtClean="0"/>
              <a:pPr/>
              <a:t>24</a:t>
            </a:fld>
            <a:endParaRPr lang="en-US" dirty="0" smtClean="0"/>
          </a:p>
        </p:txBody>
      </p:sp>
      <p:sp>
        <p:nvSpPr>
          <p:cNvPr id="757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8B82BB-E4C7-4CE1-B81C-AD0B57588AAD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76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6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8FEA12C-A8A7-42E4-B2B2-22190C2A198C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41A3B7-5C17-4BE2-BD59-3389FC611A06}" type="slidenum">
              <a:rPr lang="en-US" smtClean="0"/>
              <a:pPr/>
              <a:t>27</a:t>
            </a:fld>
            <a:endParaRPr lang="en-US" dirty="0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60BEFD0-B5A8-4511-8714-2DD823522344}" type="slidenum">
              <a:rPr lang="en-US" smtClean="0"/>
              <a:pPr/>
              <a:t>28</a:t>
            </a:fld>
            <a:endParaRPr lang="en-US" dirty="0" smtClean="0"/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75" indent="-117475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dirty="0" smtClean="0"/>
              <a:t>Periods impacted by the Event are highlighted in the color of the selected Category, such as the “2008-05” period in yellow below.</a:t>
            </a:r>
          </a:p>
          <a:p>
            <a:pPr marL="117475" indent="-117475" algn="l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200" dirty="0" smtClean="0"/>
              <a:t>The From and To fields are used to indicate which periods are displayed in the preview.</a:t>
            </a:r>
          </a:p>
          <a:p>
            <a:pPr marL="117475" indent="-117475">
              <a:spcBef>
                <a:spcPts val="600"/>
              </a:spcBef>
              <a:buFont typeface="Arial" charset="0"/>
              <a:buChar char="•"/>
            </a:pPr>
            <a:r>
              <a:rPr lang="en-US" dirty="0" smtClean="0"/>
              <a:t>Click the </a:t>
            </a:r>
            <a:r>
              <a:rPr lang="en-US" b="1" dirty="0" smtClean="0"/>
              <a:t>Only Event Dates </a:t>
            </a:r>
            <a:r>
              <a:rPr lang="en-US" dirty="0" smtClean="0"/>
              <a:t>button to show only event dates instead of a date range.</a:t>
            </a:r>
          </a:p>
          <a:p>
            <a:pPr marL="117475" indent="-117475">
              <a:spcBef>
                <a:spcPts val="600"/>
              </a:spcBef>
              <a:buFont typeface="Arial" charset="0"/>
              <a:buChar char="•"/>
            </a:pPr>
            <a:r>
              <a:rPr lang="en-US" dirty="0" smtClean="0"/>
              <a:t>Click the </a:t>
            </a:r>
            <a:r>
              <a:rPr lang="en-US" b="1" dirty="0" smtClean="0"/>
              <a:t>Refresh</a:t>
            </a:r>
            <a:r>
              <a:rPr lang="en-US" dirty="0" smtClean="0"/>
              <a:t> button again after making changes to the settings to update the Forecast Preview.</a:t>
            </a:r>
          </a:p>
          <a:p>
            <a:pPr marL="117475" indent="-117475" algn="l">
              <a:spcBef>
                <a:spcPts val="600"/>
              </a:spcBef>
              <a:buFont typeface="Arial" pitchFamily="34" charset="0"/>
              <a:buChar char="•"/>
              <a:defRPr/>
            </a:pPr>
            <a:endParaRPr lang="en-US" sz="1200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307830-8CE2-4C1C-901F-B06EE9B610E4}" type="slidenum">
              <a:rPr lang="en-US" smtClean="0"/>
              <a:pPr/>
              <a:t>29</a:t>
            </a:fld>
            <a:endParaRPr lang="en-US" dirty="0" smtClean="0"/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0B4E146-573A-4B3A-8FBB-DA016629F26B}" type="slidenum">
              <a:rPr lang="en-US" smtClean="0"/>
              <a:pPr/>
              <a:t>30</a:t>
            </a:fld>
            <a:endParaRPr lang="en-US" dirty="0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58E191-B5D1-462A-82A1-1FE502A045AB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Event Configuration </a:t>
            </a:r>
            <a:r>
              <a:rPr lang="en-US" dirty="0" smtClean="0"/>
              <a:t>created in the </a:t>
            </a:r>
            <a:r>
              <a:rPr lang="en-US" b="1" dirty="0" smtClean="0"/>
              <a:t>Admin Tool </a:t>
            </a:r>
            <a:r>
              <a:rPr lang="en-US" dirty="0" smtClean="0"/>
              <a:t>defines which opinion lines are used for the history, forecast and event value entries.  The Scenario must have an </a:t>
            </a:r>
            <a:r>
              <a:rPr lang="en-US" b="1" dirty="0" smtClean="0"/>
              <a:t>Event Configuration </a:t>
            </a:r>
            <a:r>
              <a:rPr lang="en-US" dirty="0" smtClean="0"/>
              <a:t>assigned before the </a:t>
            </a:r>
            <a:r>
              <a:rPr lang="en-US" b="1" dirty="0" smtClean="0"/>
              <a:t>Event</a:t>
            </a:r>
            <a:r>
              <a:rPr lang="en-US" dirty="0" smtClean="0"/>
              <a:t> functionality can be used.</a:t>
            </a:r>
            <a:endParaRPr 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54EFCD-64FE-47BA-B2D1-7883AD355E41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Select </a:t>
            </a:r>
            <a:r>
              <a:rPr lang="en-US" b="1" dirty="0" smtClean="0"/>
              <a:t>Use Filter </a:t>
            </a:r>
            <a:r>
              <a:rPr lang="en-US" dirty="0" smtClean="0"/>
              <a:t>to select a </a:t>
            </a:r>
            <a:r>
              <a:rPr lang="en-US" b="1" dirty="0" smtClean="0"/>
              <a:t>Filter</a:t>
            </a:r>
            <a:r>
              <a:rPr lang="en-US" dirty="0" smtClean="0"/>
              <a:t> from the activated drop down to display all series within the </a:t>
            </a:r>
            <a:r>
              <a:rPr lang="en-US" b="1" dirty="0" smtClean="0"/>
              <a:t>Filter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Select </a:t>
            </a:r>
            <a:r>
              <a:rPr lang="en-US" b="1" dirty="0" smtClean="0"/>
              <a:t>Selected Series </a:t>
            </a:r>
            <a:r>
              <a:rPr lang="en-US" dirty="0" smtClean="0"/>
              <a:t>Applied to show the current highlighted series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Select the </a:t>
            </a:r>
            <a:r>
              <a:rPr lang="en-US" b="1" dirty="0" smtClean="0"/>
              <a:t>scenario name </a:t>
            </a:r>
            <a:r>
              <a:rPr lang="en-US" dirty="0" smtClean="0"/>
              <a:t>to display all series in the scenario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Select  </a:t>
            </a:r>
            <a:r>
              <a:rPr lang="en-US" b="1" dirty="0" smtClean="0"/>
              <a:t>Use Events </a:t>
            </a:r>
            <a:r>
              <a:rPr lang="en-US" dirty="0" smtClean="0"/>
              <a:t>to display all series with the applied selected </a:t>
            </a:r>
            <a:r>
              <a:rPr lang="en-US" b="1" dirty="0" smtClean="0"/>
              <a:t>Event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Click the </a:t>
            </a:r>
            <a:r>
              <a:rPr lang="en-US" b="1" dirty="0" smtClean="0"/>
              <a:t>Refresh</a:t>
            </a:r>
            <a:r>
              <a:rPr lang="en-US" dirty="0" smtClean="0"/>
              <a:t> button after making changes to update the </a:t>
            </a:r>
            <a:r>
              <a:rPr lang="en-US" b="1" dirty="0" smtClean="0"/>
              <a:t>Lift Analysis </a:t>
            </a:r>
            <a:r>
              <a:rPr lang="en-US" dirty="0" smtClean="0"/>
              <a:t>view.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E56932-8947-414F-ABED-F2901A5D63A2}" type="slidenum">
              <a:rPr lang="en-US" smtClean="0"/>
              <a:pPr/>
              <a:t>32</a:t>
            </a:fld>
            <a:endParaRPr lang="en-US" dirty="0" smtClean="0"/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5C0FAA-50B7-4B34-84C9-9A410FF6E93E}" type="slidenum">
              <a:rPr lang="en-US" smtClean="0"/>
              <a:pPr/>
              <a:t>33</a:t>
            </a:fld>
            <a:endParaRPr lang="en-US" dirty="0" smtClean="0"/>
          </a:p>
        </p:txBody>
      </p:sp>
      <p:sp>
        <p:nvSpPr>
          <p:cNvPr id="86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6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19A48B-1865-4E99-B9BC-A12EB4C54471}" type="slidenum">
              <a:rPr lang="en-US" smtClean="0"/>
              <a:pPr/>
              <a:t>34</a:t>
            </a:fld>
            <a:endParaRPr lang="en-US" dirty="0" smtClean="0"/>
          </a:p>
        </p:txBody>
      </p:sp>
      <p:sp>
        <p:nvSpPr>
          <p:cNvPr id="87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Use the </a:t>
            </a:r>
            <a:r>
              <a:rPr lang="en-US" b="1" dirty="0" smtClean="0"/>
              <a:t>Events field </a:t>
            </a:r>
            <a:r>
              <a:rPr lang="en-US" dirty="0" smtClean="0"/>
              <a:t>to choose whether to include </a:t>
            </a:r>
            <a:r>
              <a:rPr lang="en-US" b="1" dirty="0" smtClean="0"/>
              <a:t>Statistical Events </a:t>
            </a:r>
            <a:r>
              <a:rPr lang="en-US" dirty="0" smtClean="0"/>
              <a:t>or </a:t>
            </a:r>
            <a:r>
              <a:rPr lang="en-US" b="1" dirty="0" smtClean="0"/>
              <a:t>Judgment Events </a:t>
            </a:r>
            <a:r>
              <a:rPr lang="en-US" dirty="0" smtClean="0"/>
              <a:t>in the analysis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The options in the </a:t>
            </a:r>
            <a:r>
              <a:rPr lang="en-US" b="1" dirty="0" smtClean="0"/>
              <a:t>Event List </a:t>
            </a:r>
            <a:r>
              <a:rPr lang="en-US" dirty="0" smtClean="0"/>
              <a:t>will update each time the </a:t>
            </a:r>
            <a:r>
              <a:rPr lang="en-US" b="1" dirty="0" smtClean="0"/>
              <a:t>Events</a:t>
            </a:r>
            <a:r>
              <a:rPr lang="en-US" dirty="0" smtClean="0"/>
              <a:t> field is changed.</a:t>
            </a:r>
          </a:p>
          <a:p>
            <a:pPr marL="117475" indent="-117475">
              <a:buFont typeface="Arial" pitchFamily="34" charset="0"/>
              <a:buChar char="•"/>
            </a:pPr>
            <a:r>
              <a:rPr lang="en-US" dirty="0" smtClean="0"/>
              <a:t>Click </a:t>
            </a:r>
            <a:r>
              <a:rPr lang="en-US" b="1" dirty="0" smtClean="0"/>
              <a:t>Refresh</a:t>
            </a:r>
            <a:r>
              <a:rPr lang="en-US" dirty="0" smtClean="0"/>
              <a:t> after changing any criteria to update the Analysis.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C5B47F-C8A2-4322-A6D9-DFAA48088EB6}" type="slidenum">
              <a:rPr lang="en-US" smtClean="0"/>
              <a:pPr/>
              <a:t>35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01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901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E6F4ED-D964-46F8-A3CF-40AFDBEDE60A}" type="slidenum">
              <a:rPr lang="en-US" smtClean="0"/>
              <a:pPr/>
              <a:t>36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lvl="1"/>
            <a:r>
              <a:rPr lang="en-US" dirty="0" smtClean="0"/>
              <a:t>Create an historical event for a newspaper ad that gives a 10% lift.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Right click on the period and select </a:t>
            </a:r>
            <a:r>
              <a:rPr lang="en-US" b="1" dirty="0" smtClean="0"/>
              <a:t>Create Event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Give the Event a </a:t>
            </a:r>
            <a:r>
              <a:rPr lang="en-US" b="1" dirty="0" smtClean="0"/>
              <a:t>Name</a:t>
            </a:r>
            <a:r>
              <a:rPr lang="en-US" dirty="0" smtClean="0"/>
              <a:t>, 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Select the </a:t>
            </a:r>
            <a:r>
              <a:rPr lang="en-US" b="1" dirty="0" smtClean="0"/>
              <a:t>Category</a:t>
            </a:r>
            <a:r>
              <a:rPr lang="en-US" dirty="0" smtClean="0"/>
              <a:t>, 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Set the </a:t>
            </a:r>
            <a:r>
              <a:rPr lang="en-US" b="1" dirty="0" smtClean="0"/>
              <a:t>Application Type </a:t>
            </a:r>
            <a:r>
              <a:rPr lang="en-US" dirty="0" smtClean="0"/>
              <a:t>as </a:t>
            </a:r>
            <a:r>
              <a:rPr lang="en-US" b="1" dirty="0" smtClean="0"/>
              <a:t>Multiplicative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Set the </a:t>
            </a:r>
            <a:r>
              <a:rPr lang="en-US" b="1" dirty="0" smtClean="0"/>
              <a:t>Adjustment</a:t>
            </a:r>
            <a:r>
              <a:rPr lang="en-US" dirty="0" smtClean="0"/>
              <a:t> as </a:t>
            </a:r>
            <a:r>
              <a:rPr lang="en-US" b="1" dirty="0" smtClean="0"/>
              <a:t>Percentage </a:t>
            </a:r>
            <a:r>
              <a:rPr lang="en-US" dirty="0" smtClean="0"/>
              <a:t> and the </a:t>
            </a:r>
            <a:r>
              <a:rPr lang="en-US" b="1" dirty="0" smtClean="0"/>
              <a:t>Adj Value </a:t>
            </a:r>
            <a:r>
              <a:rPr lang="en-US" dirty="0" smtClean="0"/>
              <a:t>as 10 to represent 10%</a:t>
            </a:r>
          </a:p>
          <a:p>
            <a:pPr algn="l">
              <a:buFont typeface="Arial" pitchFamily="34" charset="0"/>
              <a:buChar char="•"/>
            </a:pPr>
            <a:r>
              <a:rPr lang="en-US" dirty="0" smtClean="0"/>
              <a:t> </a:t>
            </a:r>
            <a:r>
              <a:rPr lang="en-US" b="1" dirty="0" smtClean="0"/>
              <a:t>Save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B65008-365E-4FFA-9EFF-00C4B6347F2E}" type="slidenum">
              <a:rPr lang="en-US" smtClean="0"/>
              <a:pPr/>
              <a:t>37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921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6A7E999-01D4-4DC7-8AB5-BA74E86416A0}" type="slidenum">
              <a:rPr lang="en-US" smtClean="0"/>
              <a:pPr/>
              <a:t>38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31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931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32F57-E659-4BE4-99B6-3B2FB5E445D7}" type="slidenum">
              <a:rPr lang="en-US" smtClean="0"/>
              <a:pPr/>
              <a:t>39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42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A5E717-808F-43DD-81B1-376AEB3F6D6B}" type="slidenum">
              <a:rPr lang="en-US" smtClean="0"/>
              <a:pPr/>
              <a:t>40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4B352E3-B21C-43F8-82FE-9C2302F8789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17475" indent="-117475" algn="l">
              <a:buFont typeface="Arial" pitchFamily="34" charset="0"/>
              <a:buChar char="•"/>
            </a:pPr>
            <a:r>
              <a:rPr lang="en-US" sz="1200" dirty="0" smtClean="0"/>
              <a:t>Select the </a:t>
            </a:r>
            <a:r>
              <a:rPr lang="en-US" sz="1200" b="1" dirty="0" smtClean="0"/>
              <a:t>Series View </a:t>
            </a:r>
            <a:r>
              <a:rPr lang="en-US" sz="1200" dirty="0" smtClean="0"/>
              <a:t>in the </a:t>
            </a:r>
            <a:r>
              <a:rPr lang="en-US" sz="1200" b="1" dirty="0" smtClean="0"/>
              <a:t>Events</a:t>
            </a:r>
            <a:r>
              <a:rPr lang="en-US" sz="1200" dirty="0" smtClean="0"/>
              <a:t> menu</a:t>
            </a:r>
          </a:p>
          <a:p>
            <a:pPr marL="117475" indent="-117475" algn="l">
              <a:buFont typeface="Arial" pitchFamily="34" charset="0"/>
              <a:buChar char="•"/>
            </a:pPr>
            <a:r>
              <a:rPr lang="en-US" sz="1200" dirty="0" smtClean="0"/>
              <a:t>Select the desired Event from the </a:t>
            </a:r>
            <a:r>
              <a:rPr lang="en-US" sz="1200" b="1" dirty="0" smtClean="0"/>
              <a:t>Event List</a:t>
            </a:r>
          </a:p>
          <a:p>
            <a:pPr marL="117475" indent="-117475" algn="l">
              <a:buFont typeface="Arial" pitchFamily="34" charset="0"/>
              <a:buChar char="•"/>
            </a:pPr>
            <a:r>
              <a:rPr lang="en-US" sz="1200" dirty="0" smtClean="0"/>
              <a:t>Select </a:t>
            </a:r>
            <a:r>
              <a:rPr lang="en-US" sz="1200" b="1" dirty="0" smtClean="0"/>
              <a:t>Selected series</a:t>
            </a:r>
            <a:r>
              <a:rPr lang="en-US" sz="1200" dirty="0" smtClean="0"/>
              <a:t> from </a:t>
            </a:r>
            <a:r>
              <a:rPr lang="en-US" sz="1200" b="1" dirty="0" smtClean="0"/>
              <a:t>Scenario Level</a:t>
            </a:r>
            <a:r>
              <a:rPr lang="en-US" sz="1200" dirty="0" smtClean="0"/>
              <a:t> and </a:t>
            </a:r>
            <a:r>
              <a:rPr lang="en-US" sz="1200" b="1" dirty="0" smtClean="0"/>
              <a:t>Refresh</a:t>
            </a:r>
          </a:p>
          <a:p>
            <a:pPr marL="117475" indent="-117475" algn="l">
              <a:buFont typeface="Arial" pitchFamily="34" charset="0"/>
              <a:buChar char="•"/>
            </a:pPr>
            <a:r>
              <a:rPr lang="en-US" sz="1200" b="1" dirty="0" smtClean="0"/>
              <a:t>Save</a:t>
            </a:r>
          </a:p>
          <a:p>
            <a:pPr marL="117475" indent="-117475" algn="l">
              <a:buFont typeface="Arial" pitchFamily="34" charset="0"/>
              <a:buChar char="•"/>
            </a:pPr>
            <a:r>
              <a:rPr lang="en-US" sz="1200" b="1" dirty="0" smtClean="0"/>
              <a:t>Apply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0BF5C5-DA58-4A80-86FC-2CBFE2E80002}" type="slidenum">
              <a:rPr lang="en-US" smtClean="0"/>
              <a:pPr/>
              <a:t>41</a:t>
            </a:fld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BB765-4134-40EC-A2A0-C820F1E5EB83}" type="slidenum">
              <a:rPr lang="en-US" smtClean="0"/>
              <a:pPr/>
              <a:t>42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6053C1-4B75-4089-8B7C-E2F627333649}" type="slidenum">
              <a:rPr lang="en-US" smtClean="0"/>
              <a:pPr/>
              <a:t>5</a:t>
            </a:fld>
            <a:endParaRPr lang="en-US" dirty="0" smtClean="0"/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11621F0-28FD-424B-AEF2-EF5D0096D7CA}" type="slidenum">
              <a:rPr lang="en-US" smtClean="0"/>
              <a:pPr/>
              <a:t>6</a:t>
            </a:fld>
            <a:endParaRPr lang="en-US" dirty="0" smtClean="0"/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25425" indent="-22542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The </a:t>
            </a:r>
            <a:r>
              <a:rPr lang="en-US" sz="1200" b="1" dirty="0" smtClean="0"/>
              <a:t>Event ID </a:t>
            </a:r>
            <a:r>
              <a:rPr lang="en-US" sz="1200" dirty="0" smtClean="0"/>
              <a:t>field will be pre-populated and cannot be edited.</a:t>
            </a:r>
          </a:p>
          <a:p>
            <a:pPr marL="225425" indent="-22542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The </a:t>
            </a:r>
            <a:r>
              <a:rPr lang="en-US" sz="1200" b="1" dirty="0" smtClean="0"/>
              <a:t>Description</a:t>
            </a:r>
            <a:r>
              <a:rPr lang="en-US" sz="1200" dirty="0" smtClean="0"/>
              <a:t> is optional</a:t>
            </a:r>
          </a:p>
          <a:p>
            <a:pPr marL="225425" indent="-22542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dirty="0" smtClean="0"/>
              <a:t>The options in the </a:t>
            </a:r>
            <a:r>
              <a:rPr lang="en-US" sz="1200" b="1" dirty="0" smtClean="0"/>
              <a:t>Category</a:t>
            </a:r>
            <a:r>
              <a:rPr lang="en-US" sz="1200" dirty="0" smtClean="0"/>
              <a:t> drop down are those created in the DME Admin Tool.</a:t>
            </a:r>
          </a:p>
          <a:p>
            <a:pPr marL="225425" indent="-22542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1200" b="1" dirty="0" smtClean="0"/>
              <a:t>Market Spend</a:t>
            </a:r>
            <a:r>
              <a:rPr lang="en-US" sz="1200" dirty="0" smtClean="0"/>
              <a:t> is used on the Margin Analysis report, such as the amount spend on a newspaper ad</a:t>
            </a:r>
          </a:p>
          <a:p>
            <a:pPr marL="225425" indent="-225425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sz="1400" dirty="0" smtClean="0"/>
              <a:t>The </a:t>
            </a:r>
            <a:r>
              <a:rPr lang="en-US" sz="1400" b="1" dirty="0" smtClean="0"/>
              <a:t>Application Type </a:t>
            </a:r>
            <a:r>
              <a:rPr lang="en-US" sz="1400" dirty="0" smtClean="0"/>
              <a:t>options are “Additive” and “Multiplicative”.   This defines if the value will add to or multiple as a lift to the base forecast generated to create the Final Fcst.</a:t>
            </a:r>
            <a:endParaRPr lang="en-US" sz="1600" b="1" dirty="0" smtClean="0"/>
          </a:p>
          <a:p>
            <a:pPr marL="225425" indent="-225425" algn="l">
              <a:spcBef>
                <a:spcPts val="6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1400" b="1" dirty="0" smtClean="0"/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EE93A32-C6CD-4F03-8D13-8B06F2165FAF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4300" indent="-114300" algn="l">
              <a:spcBef>
                <a:spcPts val="600"/>
              </a:spcBef>
              <a:spcAft>
                <a:spcPts val="0"/>
              </a:spcAft>
              <a:defRPr/>
            </a:pPr>
            <a:r>
              <a:rPr lang="en-US" sz="1200" b="1" dirty="0" smtClean="0"/>
              <a:t>Note:</a:t>
            </a:r>
            <a:r>
              <a:rPr lang="en-US" sz="1200" dirty="0" smtClean="0"/>
              <a:t> If </a:t>
            </a:r>
            <a:r>
              <a:rPr lang="en-US" sz="1200" b="1" dirty="0" smtClean="0"/>
              <a:t>Statistical</a:t>
            </a:r>
            <a:r>
              <a:rPr lang="en-US" sz="1200" dirty="0" smtClean="0"/>
              <a:t> is selected as the Adjustment type, the </a:t>
            </a:r>
            <a:r>
              <a:rPr lang="en-US" sz="1200" b="1" dirty="0" smtClean="0"/>
              <a:t>Adj. Value </a:t>
            </a:r>
            <a:r>
              <a:rPr lang="en-US" sz="1200" dirty="0" smtClean="0"/>
              <a:t>and </a:t>
            </a:r>
            <a:r>
              <a:rPr lang="en-US" sz="1200" b="1" dirty="0" smtClean="0"/>
              <a:t>Application Type</a:t>
            </a:r>
            <a:r>
              <a:rPr lang="en-US" sz="1200" dirty="0" smtClean="0"/>
              <a:t> fields will become inactive.</a:t>
            </a:r>
            <a:endParaRPr 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070618-D65B-4EB6-91A7-A05C01053576}" type="slidenum">
              <a:rPr lang="en-US" smtClean="0"/>
              <a:pPr/>
              <a:t>8</a:t>
            </a:fld>
            <a:endParaRPr lang="en-US" dirty="0" smtClean="0"/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NOTE:  Events do not change the forecast.  They put the event value in a separate opinion line.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D5E6425-2773-4C8D-8AF4-2FD92C570BA1}" type="slidenum">
              <a:rPr lang="en-US" smtClean="0"/>
              <a:pPr/>
              <a:t>9</a:t>
            </a:fld>
            <a:endParaRPr lang="en-US" dirty="0" smtClean="0"/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3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Notice the adjustment has been made to the 2007-11 period in the Graph View.  Hovering over the icon will display the event note.      </a:t>
            </a:r>
          </a:p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6248400" y="6629400"/>
            <a:ext cx="2895600" cy="2286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DM-Event-Mgr-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162800" y="6638544"/>
            <a:ext cx="19812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DM-Event-Mgr-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4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4" Type="http://schemas.openxmlformats.org/officeDocument/2006/relationships/tags" Target="../tags/tag53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63.xml"/><Relationship Id="rId3" Type="http://schemas.openxmlformats.org/officeDocument/2006/relationships/tags" Target="../tags/tag58.xml"/><Relationship Id="rId7" Type="http://schemas.openxmlformats.org/officeDocument/2006/relationships/tags" Target="../tags/tag62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tags" Target="../tags/tag61.xml"/><Relationship Id="rId11" Type="http://schemas.openxmlformats.org/officeDocument/2006/relationships/image" Target="../media/image10.png"/><Relationship Id="rId5" Type="http://schemas.openxmlformats.org/officeDocument/2006/relationships/tags" Target="../tags/tag60.xml"/><Relationship Id="rId10" Type="http://schemas.openxmlformats.org/officeDocument/2006/relationships/notesSlide" Target="../notesSlides/notesSlide11.xml"/><Relationship Id="rId4" Type="http://schemas.openxmlformats.org/officeDocument/2006/relationships/tags" Target="../tags/tag59.xml"/><Relationship Id="rId9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image" Target="../media/image11.png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notesSlide" Target="../notesSlides/notesSlide1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4.xml"/><Relationship Id="rId3" Type="http://schemas.openxmlformats.org/officeDocument/2006/relationships/tags" Target="../tags/tag7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tags" Target="../tags/tag76.xml"/><Relationship Id="rId5" Type="http://schemas.openxmlformats.org/officeDocument/2006/relationships/tags" Target="../tags/tag75.xml"/><Relationship Id="rId4" Type="http://schemas.openxmlformats.org/officeDocument/2006/relationships/tags" Target="../tags/tag74.xml"/><Relationship Id="rId9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image" Target="../media/image10.png"/><Relationship Id="rId5" Type="http://schemas.openxmlformats.org/officeDocument/2006/relationships/slideLayout" Target="../slideLayouts/slideLayout3.xml"/><Relationship Id="rId4" Type="http://schemas.openxmlformats.org/officeDocument/2006/relationships/tags" Target="../tags/tag8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7" Type="http://schemas.openxmlformats.org/officeDocument/2006/relationships/image" Target="../media/image13.png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87.xml"/><Relationship Id="rId7" Type="http://schemas.openxmlformats.org/officeDocument/2006/relationships/image" Target="../media/image14.png"/><Relationship Id="rId2" Type="http://schemas.openxmlformats.org/officeDocument/2006/relationships/tags" Target="../tags/tag86.xml"/><Relationship Id="rId1" Type="http://schemas.openxmlformats.org/officeDocument/2006/relationships/tags" Target="../tags/tag85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9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10" Type="http://schemas.openxmlformats.org/officeDocument/2006/relationships/image" Target="../media/image16.png"/><Relationship Id="rId4" Type="http://schemas.openxmlformats.org/officeDocument/2006/relationships/tags" Target="../tags/tag92.xml"/><Relationship Id="rId9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9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10" Type="http://schemas.openxmlformats.org/officeDocument/2006/relationships/image" Target="../media/image18.png"/><Relationship Id="rId4" Type="http://schemas.openxmlformats.org/officeDocument/2006/relationships/tags" Target="../tags/tag98.xml"/><Relationship Id="rId9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10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9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09.xml"/><Relationship Id="rId7" Type="http://schemas.openxmlformats.org/officeDocument/2006/relationships/tags" Target="../tags/tag113.xml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tags" Target="../tags/tag112.xml"/><Relationship Id="rId5" Type="http://schemas.openxmlformats.org/officeDocument/2006/relationships/tags" Target="../tags/tag111.xml"/><Relationship Id="rId10" Type="http://schemas.openxmlformats.org/officeDocument/2006/relationships/image" Target="../media/image20.png"/><Relationship Id="rId4" Type="http://schemas.openxmlformats.org/officeDocument/2006/relationships/tags" Target="../tags/tag110.xml"/><Relationship Id="rId9" Type="http://schemas.openxmlformats.org/officeDocument/2006/relationships/notesSlide" Target="../notesSlides/notesSlid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10" Type="http://schemas.openxmlformats.org/officeDocument/2006/relationships/image" Target="../media/image21.png"/><Relationship Id="rId4" Type="http://schemas.openxmlformats.org/officeDocument/2006/relationships/tags" Target="../tags/tag123.xml"/><Relationship Id="rId9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tags" Target="../tags/tag129.xml"/><Relationship Id="rId7" Type="http://schemas.openxmlformats.org/officeDocument/2006/relationships/notesSlide" Target="../notesSlides/notesSlide24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31.xml"/><Relationship Id="rId4" Type="http://schemas.openxmlformats.org/officeDocument/2006/relationships/tags" Target="../tags/tag130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5.xml"/><Relationship Id="rId3" Type="http://schemas.openxmlformats.org/officeDocument/2006/relationships/tags" Target="../tags/tag13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9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6.xml"/><Relationship Id="rId3" Type="http://schemas.openxmlformats.org/officeDocument/2006/relationships/tags" Target="../tags/tag14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9.xml"/><Relationship Id="rId1" Type="http://schemas.openxmlformats.org/officeDocument/2006/relationships/tags" Target="../tags/tag138.xml"/><Relationship Id="rId6" Type="http://schemas.openxmlformats.org/officeDocument/2006/relationships/tags" Target="../tags/tag143.xml"/><Relationship Id="rId5" Type="http://schemas.openxmlformats.org/officeDocument/2006/relationships/tags" Target="../tags/tag142.xml"/><Relationship Id="rId4" Type="http://schemas.openxmlformats.org/officeDocument/2006/relationships/tags" Target="../tags/tag141.xml"/><Relationship Id="rId9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tags" Target="../tags/tag151.xml"/><Relationship Id="rId3" Type="http://schemas.openxmlformats.org/officeDocument/2006/relationships/tags" Target="../tags/tag146.xml"/><Relationship Id="rId7" Type="http://schemas.openxmlformats.org/officeDocument/2006/relationships/tags" Target="../tags/tag150.xml"/><Relationship Id="rId12" Type="http://schemas.openxmlformats.org/officeDocument/2006/relationships/image" Target="../media/image25.png"/><Relationship Id="rId2" Type="http://schemas.openxmlformats.org/officeDocument/2006/relationships/tags" Target="../tags/tag145.xml"/><Relationship Id="rId1" Type="http://schemas.openxmlformats.org/officeDocument/2006/relationships/tags" Target="../tags/tag144.xml"/><Relationship Id="rId6" Type="http://schemas.openxmlformats.org/officeDocument/2006/relationships/tags" Target="../tags/tag149.xml"/><Relationship Id="rId11" Type="http://schemas.openxmlformats.org/officeDocument/2006/relationships/notesSlide" Target="../notesSlides/notesSlide27.xml"/><Relationship Id="rId5" Type="http://schemas.openxmlformats.org/officeDocument/2006/relationships/tags" Target="../tags/tag148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47.xml"/><Relationship Id="rId9" Type="http://schemas.openxmlformats.org/officeDocument/2006/relationships/tags" Target="../tags/tag15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55.xml"/><Relationship Id="rId7" Type="http://schemas.openxmlformats.org/officeDocument/2006/relationships/tags" Target="../tags/tag159.xml"/><Relationship Id="rId2" Type="http://schemas.openxmlformats.org/officeDocument/2006/relationships/tags" Target="../tags/tag154.xml"/><Relationship Id="rId1" Type="http://schemas.openxmlformats.org/officeDocument/2006/relationships/tags" Target="../tags/tag153.xml"/><Relationship Id="rId6" Type="http://schemas.openxmlformats.org/officeDocument/2006/relationships/tags" Target="../tags/tag158.xml"/><Relationship Id="rId5" Type="http://schemas.openxmlformats.org/officeDocument/2006/relationships/tags" Target="../tags/tag157.xml"/><Relationship Id="rId10" Type="http://schemas.openxmlformats.org/officeDocument/2006/relationships/image" Target="../media/image26.png"/><Relationship Id="rId4" Type="http://schemas.openxmlformats.org/officeDocument/2006/relationships/tags" Target="../tags/tag156.xml"/><Relationship Id="rId9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62.xml"/><Relationship Id="rId7" Type="http://schemas.openxmlformats.org/officeDocument/2006/relationships/image" Target="../media/image27.png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tags" Target="../tags/tag166.xml"/><Relationship Id="rId7" Type="http://schemas.openxmlformats.org/officeDocument/2006/relationships/notesSlide" Target="../notesSlides/notesSlide30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8.xml"/><Relationship Id="rId4" Type="http://schemas.openxmlformats.org/officeDocument/2006/relationships/tags" Target="../tags/tag167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tags" Target="../tags/tag171.xml"/><Relationship Id="rId7" Type="http://schemas.openxmlformats.org/officeDocument/2006/relationships/notesSlide" Target="../notesSlides/notesSlide31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3.xml"/><Relationship Id="rId4" Type="http://schemas.openxmlformats.org/officeDocument/2006/relationships/tags" Target="../tags/tag17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2.xml"/><Relationship Id="rId3" Type="http://schemas.openxmlformats.org/officeDocument/2006/relationships/tags" Target="../tags/tag17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75.xml"/><Relationship Id="rId1" Type="http://schemas.openxmlformats.org/officeDocument/2006/relationships/tags" Target="../tags/tag174.xml"/><Relationship Id="rId6" Type="http://schemas.openxmlformats.org/officeDocument/2006/relationships/tags" Target="../tags/tag179.xml"/><Relationship Id="rId5" Type="http://schemas.openxmlformats.org/officeDocument/2006/relationships/tags" Target="../tags/tag178.xml"/><Relationship Id="rId4" Type="http://schemas.openxmlformats.org/officeDocument/2006/relationships/tags" Target="../tags/tag177.xml"/><Relationship Id="rId9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182.xml"/><Relationship Id="rId7" Type="http://schemas.openxmlformats.org/officeDocument/2006/relationships/image" Target="../media/image29.png"/><Relationship Id="rId2" Type="http://schemas.openxmlformats.org/officeDocument/2006/relationships/tags" Target="../tags/tag181.xml"/><Relationship Id="rId1" Type="http://schemas.openxmlformats.org/officeDocument/2006/relationships/tags" Target="../tags/tag180.xml"/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8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3" Type="http://schemas.openxmlformats.org/officeDocument/2006/relationships/tags" Target="../tags/tag19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1.xml"/><Relationship Id="rId1" Type="http://schemas.openxmlformats.org/officeDocument/2006/relationships/tags" Target="../tags/tag190.xml"/><Relationship Id="rId6" Type="http://schemas.openxmlformats.org/officeDocument/2006/relationships/tags" Target="../tags/tag195.xml"/><Relationship Id="rId5" Type="http://schemas.openxmlformats.org/officeDocument/2006/relationships/tags" Target="../tags/tag194.xml"/><Relationship Id="rId10" Type="http://schemas.openxmlformats.org/officeDocument/2006/relationships/image" Target="../media/image32.png"/><Relationship Id="rId4" Type="http://schemas.openxmlformats.org/officeDocument/2006/relationships/tags" Target="../tags/tag193.xml"/><Relationship Id="rId9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tags" Target="../tags/tag198.xml"/><Relationship Id="rId7" Type="http://schemas.openxmlformats.org/officeDocument/2006/relationships/image" Target="../media/image33.png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notesSlide" Target="../notesSlides/notesSlide3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99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207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12" Type="http://schemas.openxmlformats.org/officeDocument/2006/relationships/image" Target="../media/image35.png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image" Target="../media/image34.png"/><Relationship Id="rId5" Type="http://schemas.openxmlformats.org/officeDocument/2006/relationships/tags" Target="../tags/tag204.xml"/><Relationship Id="rId10" Type="http://schemas.openxmlformats.org/officeDocument/2006/relationships/notesSlide" Target="../notesSlides/notesSlide38.xml"/><Relationship Id="rId4" Type="http://schemas.openxmlformats.org/officeDocument/2006/relationships/tags" Target="../tags/tag203.xml"/><Relationship Id="rId9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9.xml"/><Relationship Id="rId3" Type="http://schemas.openxmlformats.org/officeDocument/2006/relationships/tags" Target="../tags/tag2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6" Type="http://schemas.openxmlformats.org/officeDocument/2006/relationships/tags" Target="../tags/tag213.xml"/><Relationship Id="rId5" Type="http://schemas.openxmlformats.org/officeDocument/2006/relationships/tags" Target="../tags/tag212.xml"/><Relationship Id="rId4" Type="http://schemas.openxmlformats.org/officeDocument/2006/relationships/tags" Target="../tags/tag211.xml"/><Relationship Id="rId9" Type="http://schemas.openxmlformats.org/officeDocument/2006/relationships/image" Target="../media/image36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7" Type="http://schemas.openxmlformats.org/officeDocument/2006/relationships/image" Target="../media/image37.png"/><Relationship Id="rId2" Type="http://schemas.openxmlformats.org/officeDocument/2006/relationships/tags" Target="../tags/tag215.xml"/><Relationship Id="rId1" Type="http://schemas.openxmlformats.org/officeDocument/2006/relationships/tags" Target="../tags/tag214.xml"/><Relationship Id="rId6" Type="http://schemas.openxmlformats.org/officeDocument/2006/relationships/notesSlide" Target="../notesSlides/notesSlide40.xml"/><Relationship Id="rId5" Type="http://schemas.openxmlformats.org/officeDocument/2006/relationships/slideLayout" Target="../slideLayouts/slideLayout5.xml"/><Relationship Id="rId4" Type="http://schemas.openxmlformats.org/officeDocument/2006/relationships/tags" Target="../tags/tag21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220.xml"/><Relationship Id="rId7" Type="http://schemas.openxmlformats.org/officeDocument/2006/relationships/image" Target="../media/image38.png"/><Relationship Id="rId2" Type="http://schemas.openxmlformats.org/officeDocument/2006/relationships/tags" Target="../tags/tag219.xml"/><Relationship Id="rId1" Type="http://schemas.openxmlformats.org/officeDocument/2006/relationships/tags" Target="../tags/tag218.xml"/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9.xml"/><Relationship Id="rId7" Type="http://schemas.openxmlformats.org/officeDocument/2006/relationships/tags" Target="../tags/tag23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tags" Target="../tags/tag22.xml"/><Relationship Id="rId11" Type="http://schemas.openxmlformats.org/officeDocument/2006/relationships/image" Target="../media/image4.png"/><Relationship Id="rId5" Type="http://schemas.openxmlformats.org/officeDocument/2006/relationships/tags" Target="../tags/tag21.xml"/><Relationship Id="rId10" Type="http://schemas.openxmlformats.org/officeDocument/2006/relationships/image" Target="../media/image3.png"/><Relationship Id="rId4" Type="http://schemas.openxmlformats.org/officeDocument/2006/relationships/tags" Target="../tags/tag20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11" Type="http://schemas.openxmlformats.org/officeDocument/2006/relationships/image" Target="../media/image5.png"/><Relationship Id="rId5" Type="http://schemas.openxmlformats.org/officeDocument/2006/relationships/tags" Target="../tags/tag28.xml"/><Relationship Id="rId10" Type="http://schemas.openxmlformats.org/officeDocument/2006/relationships/notesSlide" Target="../notesSlides/notesSlide6.xml"/><Relationship Id="rId4" Type="http://schemas.openxmlformats.org/officeDocument/2006/relationships/tags" Target="../tags/tag27.xml"/><Relationship Id="rId9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39.xml"/><Relationship Id="rId3" Type="http://schemas.openxmlformats.org/officeDocument/2006/relationships/tags" Target="../tags/tag34.xml"/><Relationship Id="rId7" Type="http://schemas.openxmlformats.org/officeDocument/2006/relationships/tags" Target="../tags/tag38.xml"/><Relationship Id="rId12" Type="http://schemas.openxmlformats.org/officeDocument/2006/relationships/image" Target="../media/image7.png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tags" Target="../tags/tag37.xml"/><Relationship Id="rId11" Type="http://schemas.openxmlformats.org/officeDocument/2006/relationships/image" Target="../media/image6.png"/><Relationship Id="rId5" Type="http://schemas.openxmlformats.org/officeDocument/2006/relationships/tags" Target="../tags/tag36.xml"/><Relationship Id="rId10" Type="http://schemas.openxmlformats.org/officeDocument/2006/relationships/notesSlide" Target="../notesSlides/notesSlide7.xml"/><Relationship Id="rId4" Type="http://schemas.openxmlformats.org/officeDocument/2006/relationships/tags" Target="../tags/tag35.xml"/><Relationship Id="rId9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42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4.xml"/><Relationship Id="rId4" Type="http://schemas.openxmlformats.org/officeDocument/2006/relationships/tags" Target="../tags/tag43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7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4" Type="http://schemas.openxmlformats.org/officeDocument/2006/relationships/tags" Target="../tags/tag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>
              <a:spcBef>
                <a:spcPts val="1800"/>
              </a:spcBef>
              <a:defRPr/>
            </a:pPr>
            <a:r>
              <a:rPr lang="en-US" dirty="0" smtClean="0"/>
              <a:t>On a </a:t>
            </a:r>
            <a:r>
              <a:rPr lang="en-US" b="1" i="1" dirty="0" smtClean="0"/>
              <a:t>Data View</a:t>
            </a:r>
            <a:r>
              <a:rPr lang="en-US" dirty="0" smtClean="0"/>
              <a:t>, </a:t>
            </a:r>
            <a:r>
              <a:rPr lang="en-US" b="1" dirty="0" smtClean="0"/>
              <a:t>left click </a:t>
            </a:r>
            <a:r>
              <a:rPr lang="en-US" dirty="0" smtClean="0"/>
              <a:t>on the period to create the </a:t>
            </a:r>
            <a:r>
              <a:rPr lang="en-US" b="1" dirty="0" smtClean="0"/>
              <a:t>Event</a:t>
            </a:r>
            <a:r>
              <a:rPr lang="en-US" dirty="0" smtClean="0"/>
              <a:t>, then right click and select </a:t>
            </a:r>
            <a:r>
              <a:rPr lang="en-US" b="1" dirty="0" smtClean="0"/>
              <a:t>Create Event</a:t>
            </a:r>
            <a:endParaRPr lang="en-US" dirty="0" smtClean="0"/>
          </a:p>
          <a:p>
            <a:pPr>
              <a:spcBef>
                <a:spcPts val="1800"/>
              </a:spcBef>
              <a:defRPr/>
            </a:pPr>
            <a:endParaRPr lang="en-US" dirty="0" smtClean="0"/>
          </a:p>
          <a:p>
            <a:pPr>
              <a:spcBef>
                <a:spcPts val="1800"/>
              </a:spcBef>
              <a:defRPr/>
            </a:pPr>
            <a:endParaRPr lang="en-US" dirty="0" smtClean="0"/>
          </a:p>
          <a:p>
            <a:pPr>
              <a:spcBef>
                <a:spcPts val="1800"/>
              </a:spcBef>
              <a:defRPr/>
            </a:pPr>
            <a:endParaRPr lang="en-US" dirty="0" smtClean="0"/>
          </a:p>
          <a:p>
            <a:pPr>
              <a:spcBef>
                <a:spcPts val="1800"/>
              </a:spcBef>
              <a:defRPr/>
            </a:pPr>
            <a:endParaRPr lang="en-US" dirty="0" smtClean="0"/>
          </a:p>
          <a:p>
            <a:pPr>
              <a:spcBef>
                <a:spcPts val="1200"/>
              </a:spcBef>
              <a:defRPr/>
            </a:pPr>
            <a:endParaRPr lang="en-US" dirty="0" smtClean="0"/>
          </a:p>
          <a:p>
            <a:pPr>
              <a:spcBef>
                <a:spcPts val="1200"/>
              </a:spcBef>
              <a:defRPr/>
            </a:pPr>
            <a:endParaRPr lang="en-US" sz="1050" dirty="0" smtClean="0"/>
          </a:p>
          <a:p>
            <a:pPr>
              <a:spcBef>
                <a:spcPts val="1200"/>
              </a:spcBef>
              <a:defRPr/>
            </a:pPr>
            <a:endParaRPr lang="en-US" sz="1050" dirty="0" smtClean="0"/>
          </a:p>
          <a:p>
            <a:pPr>
              <a:spcBef>
                <a:spcPts val="1200"/>
              </a:spcBef>
              <a:defRPr/>
            </a:pPr>
            <a:r>
              <a:rPr lang="en-US" dirty="0" smtClean="0"/>
              <a:t>The Event Settings screen displays, </a:t>
            </a:r>
            <a:r>
              <a:rPr lang="en-US" i="1" dirty="0" smtClean="0"/>
              <a:t>follow steps </a:t>
            </a:r>
            <a:r>
              <a:rPr lang="en-US" b="1" i="1" dirty="0" smtClean="0"/>
              <a:t>Creating Events from Graph View</a:t>
            </a:r>
          </a:p>
          <a:p>
            <a:endParaRPr lang="en-US" dirty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marL="344488" indent="-344488">
              <a:spcBef>
                <a:spcPts val="1800"/>
              </a:spcBef>
              <a:spcAft>
                <a:spcPts val="0"/>
              </a:spcAft>
              <a:defRPr/>
            </a:pPr>
            <a:r>
              <a:rPr lang="en-US" dirty="0" smtClean="0"/>
              <a:t>Creating Events from the Data View</a:t>
            </a:r>
            <a:endParaRPr lang="en-US" dirty="0"/>
          </a:p>
        </p:txBody>
      </p:sp>
      <p:pic>
        <p:nvPicPr>
          <p:cNvPr id="1229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86000" y="1963737"/>
            <a:ext cx="4419600" cy="29892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294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819400" y="3352800"/>
            <a:ext cx="9906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295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953000" y="3962400"/>
            <a:ext cx="1066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Event Manager drop-down </a:t>
            </a:r>
            <a:r>
              <a:rPr lang="en-US" dirty="0" smtClean="0"/>
              <a:t>allows the user to apply existing </a:t>
            </a:r>
            <a:r>
              <a:rPr lang="en-US" b="1" dirty="0" smtClean="0"/>
              <a:t>Events</a:t>
            </a:r>
            <a:r>
              <a:rPr lang="en-US" dirty="0" smtClean="0"/>
              <a:t> to a </a:t>
            </a:r>
            <a:r>
              <a:rPr lang="en-US" dirty="0" smtClean="0"/>
              <a:t>Series</a:t>
            </a:r>
          </a:p>
          <a:p>
            <a:pPr lvl="1"/>
            <a:r>
              <a:rPr lang="en-US" dirty="0" smtClean="0"/>
              <a:t>This </a:t>
            </a:r>
            <a:r>
              <a:rPr lang="en-US" dirty="0" smtClean="0"/>
              <a:t>will apply the adjustment to the same periods for one or more </a:t>
            </a:r>
            <a:r>
              <a:rPr lang="en-US" dirty="0" smtClean="0"/>
              <a:t>series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Event Manager – Apply Events</a:t>
            </a:r>
          </a:p>
        </p:txBody>
      </p:sp>
      <p:sp>
        <p:nvSpPr>
          <p:cNvPr id="13318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600" y="2667000"/>
            <a:ext cx="58674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spcBef>
                <a:spcPts val="1200"/>
              </a:spcBef>
              <a:buFontTx/>
              <a:buAutoNum type="arabicPeriod"/>
            </a:pPr>
            <a:endParaRPr lang="en-US" sz="2000" dirty="0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4343400" y="2340435"/>
            <a:ext cx="3080004" cy="3838847"/>
            <a:chOff x="4343400" y="2209800"/>
            <a:chExt cx="3276600" cy="4083880"/>
          </a:xfrm>
        </p:grpSpPr>
        <p:pic>
          <p:nvPicPr>
            <p:cNvPr id="13317" name="Picture 2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724400" y="2209800"/>
              <a:ext cx="2895600" cy="408388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3319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4343400" y="2590800"/>
              <a:ext cx="609600" cy="685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" name="Oval 6"/>
            <p:cNvSpPr/>
            <p:nvPr>
              <p:custDataLst>
                <p:tags r:id="rId7"/>
              </p:custDataLst>
            </p:nvPr>
          </p:nvSpPr>
          <p:spPr>
            <a:xfrm>
              <a:off x="4724400" y="3505200"/>
              <a:ext cx="1371600" cy="609600"/>
            </a:xfrm>
            <a:prstGeom prst="ellipse">
              <a:avLst/>
            </a:prstGeom>
            <a:noFill/>
            <a:ln w="28575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Line 11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H="1" flipV="1">
              <a:off x="5943600" y="4038600"/>
              <a:ext cx="533400" cy="7620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pPr marL="225425" indent="-225425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Event Manager </a:t>
            </a:r>
            <a:r>
              <a:rPr lang="en-US" dirty="0" smtClean="0"/>
              <a:t>feature in DME allows the user to make adjustments to a forecast based on an event that occurred or will occur in future </a:t>
            </a:r>
            <a:r>
              <a:rPr lang="en-US" dirty="0" smtClean="0"/>
              <a:t>periods</a:t>
            </a:r>
            <a:endParaRPr lang="en-US" dirty="0" smtClean="0"/>
          </a:p>
          <a:p>
            <a:pPr marL="225425" indent="-225425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Event Manager </a:t>
            </a:r>
            <a:r>
              <a:rPr lang="en-US" dirty="0" smtClean="0"/>
              <a:t>consists of six tabs that can be used to mark past </a:t>
            </a:r>
            <a:r>
              <a:rPr lang="en-US" dirty="0" smtClean="0"/>
              <a:t>events</a:t>
            </a:r>
          </a:p>
          <a:p>
            <a:pPr marL="625475" lvl="1" indent="-225425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</a:t>
            </a:r>
            <a:r>
              <a:rPr lang="en-US" dirty="0" smtClean="0"/>
              <a:t>alculate </a:t>
            </a:r>
            <a:r>
              <a:rPr lang="en-US" dirty="0" smtClean="0"/>
              <a:t>the </a:t>
            </a:r>
            <a:r>
              <a:rPr lang="en-US" dirty="0" smtClean="0"/>
              <a:t>impact</a:t>
            </a:r>
          </a:p>
          <a:p>
            <a:pPr marL="625475" lvl="1" indent="-225425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Copy </a:t>
            </a:r>
            <a:r>
              <a:rPr lang="en-US" dirty="0" smtClean="0"/>
              <a:t>that impact to future </a:t>
            </a:r>
            <a:r>
              <a:rPr lang="en-US" dirty="0" smtClean="0"/>
              <a:t>periods</a:t>
            </a:r>
            <a:endParaRPr lang="en-US" dirty="0" smtClean="0"/>
          </a:p>
          <a:p>
            <a:pPr marL="225425" indent="-225425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Event Manager </a:t>
            </a:r>
            <a:r>
              <a:rPr lang="en-US" dirty="0" smtClean="0"/>
              <a:t>also provides users with event analysis capabilities that can be used to determine </a:t>
            </a:r>
            <a:r>
              <a:rPr lang="en-US" dirty="0" smtClean="0"/>
              <a:t>profitability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r>
              <a:rPr lang="en-US" dirty="0" smtClean="0"/>
              <a:t>Overview – Event Manager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</p:nvPr>
        </p:nvSpPr>
        <p:spPr>
          <a:xfrm>
            <a:off x="457200" y="891610"/>
            <a:ext cx="8458200" cy="5424523"/>
          </a:xfrm>
        </p:spPr>
        <p:txBody>
          <a:bodyPr/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Series View tab </a:t>
            </a:r>
            <a:r>
              <a:rPr lang="en-US" sz="2600" dirty="0" smtClean="0"/>
              <a:t>of the </a:t>
            </a:r>
            <a:r>
              <a:rPr lang="en-US" sz="2600" b="1" dirty="0" smtClean="0"/>
              <a:t>Event Manager </a:t>
            </a:r>
            <a:r>
              <a:rPr lang="en-US" sz="2600" dirty="0" smtClean="0"/>
              <a:t>allows the user to edit </a:t>
            </a:r>
            <a:endParaRPr lang="en-US" sz="2600" dirty="0" smtClean="0"/>
          </a:p>
          <a:p>
            <a:pPr lvl="1"/>
            <a:r>
              <a:rPr lang="en-US" sz="2200" dirty="0" smtClean="0"/>
              <a:t>the </a:t>
            </a:r>
            <a:r>
              <a:rPr lang="en-US" sz="2200" dirty="0" smtClean="0"/>
              <a:t>value configuration and selected periods to which an </a:t>
            </a:r>
            <a:r>
              <a:rPr lang="en-US" sz="2200" b="1" dirty="0" smtClean="0"/>
              <a:t>Event</a:t>
            </a:r>
            <a:r>
              <a:rPr lang="en-US" sz="2200" dirty="0" smtClean="0"/>
              <a:t> was applied to for the selected </a:t>
            </a:r>
            <a:r>
              <a:rPr lang="en-US" sz="2200" dirty="0" smtClean="0"/>
              <a:t>Series</a:t>
            </a:r>
            <a:endParaRPr lang="en-US" sz="2200" dirty="0" smtClean="0"/>
          </a:p>
          <a:p>
            <a:endParaRPr lang="en-US" dirty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Edit Event By Series</a:t>
            </a:r>
            <a:endParaRPr lang="en-US" dirty="0"/>
          </a:p>
        </p:txBody>
      </p:sp>
      <p:pic>
        <p:nvPicPr>
          <p:cNvPr id="5" name="Picture 3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42258" y="2514600"/>
            <a:ext cx="7818117" cy="37703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Line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6593670" y="3358466"/>
            <a:ext cx="578610" cy="32456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Linked Events </a:t>
            </a:r>
            <a:r>
              <a:rPr lang="en-US" dirty="0" smtClean="0"/>
              <a:t>section </a:t>
            </a:r>
            <a:r>
              <a:rPr lang="en-US" dirty="0" smtClean="0"/>
              <a:t>the </a:t>
            </a:r>
            <a:r>
              <a:rPr lang="en-US" b="1" dirty="0" smtClean="0"/>
              <a:t>Event</a:t>
            </a:r>
            <a:r>
              <a:rPr lang="en-US" dirty="0" smtClean="0"/>
              <a:t> can be </a:t>
            </a:r>
            <a:r>
              <a:rPr lang="en-US" dirty="0" smtClean="0"/>
              <a:t>removed </a:t>
            </a:r>
          </a:p>
          <a:p>
            <a:pPr lvl="1"/>
            <a:r>
              <a:rPr lang="en-US" dirty="0" smtClean="0"/>
              <a:t>or </a:t>
            </a:r>
            <a:r>
              <a:rPr lang="en-US" dirty="0" smtClean="0"/>
              <a:t>change the periods to which it was </a:t>
            </a:r>
            <a:r>
              <a:rPr lang="en-US" dirty="0" smtClean="0"/>
              <a:t>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741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marL="344488" indent="-344488">
              <a:spcBef>
                <a:spcPts val="1800"/>
              </a:spcBef>
              <a:spcAft>
                <a:spcPts val="0"/>
              </a:spcAft>
              <a:defRPr/>
            </a:pPr>
            <a:r>
              <a:rPr lang="en-US" dirty="0" smtClean="0"/>
              <a:t>Edit Event By </a:t>
            </a:r>
            <a:r>
              <a:rPr lang="en-US" dirty="0" smtClean="0"/>
              <a:t>Series</a:t>
            </a:r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489856" y="3124200"/>
            <a:ext cx="8153400" cy="1981200"/>
            <a:chOff x="533400" y="3429000"/>
            <a:chExt cx="8153400" cy="1981200"/>
          </a:xfrm>
        </p:grpSpPr>
        <p:pic>
          <p:nvPicPr>
            <p:cNvPr id="17413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533400" y="3429000"/>
              <a:ext cx="8153400" cy="1981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7414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7888863" y="4823178"/>
              <a:ext cx="346749" cy="5136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7415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7334065" y="3795889"/>
              <a:ext cx="554798" cy="220133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5425" indent="-225425">
              <a:spcBef>
                <a:spcPts val="1800"/>
              </a:spcBef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Event Manager </a:t>
            </a:r>
            <a:r>
              <a:rPr lang="en-US" dirty="0" smtClean="0"/>
              <a:t>button in the </a:t>
            </a:r>
            <a:r>
              <a:rPr lang="en-US" dirty="0" smtClean="0"/>
              <a:t>toolbar </a:t>
            </a:r>
            <a:r>
              <a:rPr lang="en-US" dirty="0" smtClean="0"/>
              <a:t>to expand the </a:t>
            </a:r>
            <a:r>
              <a:rPr lang="en-US" b="1" dirty="0" smtClean="0"/>
              <a:t>Event List</a:t>
            </a:r>
            <a:r>
              <a:rPr lang="en-US" dirty="0" smtClean="0"/>
              <a:t> drop-down</a:t>
            </a:r>
          </a:p>
          <a:p>
            <a:pPr marL="225425" indent="-225425">
              <a:spcBef>
                <a:spcPts val="1800"/>
              </a:spcBef>
              <a:defRPr/>
            </a:pPr>
            <a:r>
              <a:rPr lang="en-US" dirty="0" smtClean="0"/>
              <a:t>Click the </a:t>
            </a:r>
            <a:r>
              <a:rPr lang="en-US" b="1" dirty="0" smtClean="0"/>
              <a:t>Show Manager </a:t>
            </a:r>
            <a:r>
              <a:rPr lang="en-US" dirty="0" smtClean="0"/>
              <a:t>button at the bottom of the drop-down</a:t>
            </a:r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Create Events in the Event Manager</a:t>
            </a:r>
            <a:endParaRPr 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8200" y="900113"/>
            <a:ext cx="4038600" cy="54165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48200" y="5955560"/>
            <a:ext cx="3243354" cy="361103"/>
          </a:xfrm>
          <a:prstGeom prst="rect">
            <a:avLst/>
          </a:prstGeom>
          <a:noFill/>
          <a:ln w="3810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Line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 flipH="1" flipV="1">
            <a:off x="5943600" y="1523998"/>
            <a:ext cx="1295400" cy="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Line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6172200" y="4648200"/>
            <a:ext cx="53340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DM-Event-Mgr-150</a:t>
            </a:r>
            <a:endParaRPr lang="en-US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25425" indent="-225425">
              <a:spcBef>
                <a:spcPts val="600"/>
              </a:spcBef>
              <a:defRPr/>
            </a:pPr>
            <a:r>
              <a:rPr lang="en-US" dirty="0" smtClean="0"/>
              <a:t>The </a:t>
            </a:r>
            <a:r>
              <a:rPr lang="en-US" b="1" dirty="0" smtClean="0"/>
              <a:t>Event Manager </a:t>
            </a:r>
            <a:r>
              <a:rPr lang="en-US" dirty="0" smtClean="0"/>
              <a:t>screen displays </a:t>
            </a:r>
          </a:p>
          <a:p>
            <a:pPr marL="625475" lvl="1" indent="-225425">
              <a:spcBef>
                <a:spcPts val="600"/>
              </a:spcBef>
              <a:defRPr/>
            </a:pPr>
            <a:r>
              <a:rPr lang="en-US" dirty="0" smtClean="0"/>
              <a:t>Click on the </a:t>
            </a:r>
            <a:r>
              <a:rPr lang="en-US" b="1" dirty="0" smtClean="0"/>
              <a:t>View</a:t>
            </a:r>
            <a:r>
              <a:rPr lang="en-US" dirty="0" smtClean="0"/>
              <a:t> tab and then the </a:t>
            </a:r>
            <a:r>
              <a:rPr lang="en-US" b="1" dirty="0" smtClean="0"/>
              <a:t>New</a:t>
            </a:r>
            <a:r>
              <a:rPr lang="en-US" dirty="0" smtClean="0"/>
              <a:t> button to begin a new event configuration in </a:t>
            </a:r>
            <a:r>
              <a:rPr lang="en-US" b="1" dirty="0" smtClean="0"/>
              <a:t>Event Editor</a:t>
            </a:r>
            <a:r>
              <a:rPr lang="en-US" dirty="0" smtClean="0"/>
              <a:t> section in the right-hand  </a:t>
            </a:r>
            <a:r>
              <a:rPr lang="en-US" dirty="0" smtClean="0"/>
              <a:t>window</a:t>
            </a:r>
            <a:endParaRPr lang="en-US" i="1" dirty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Event Manager – Creating Events</a:t>
            </a:r>
          </a:p>
        </p:txBody>
      </p:sp>
      <p:pic>
        <p:nvPicPr>
          <p:cNvPr id="19461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8970" y="2623454"/>
            <a:ext cx="7972105" cy="3479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Main Settings </a:t>
            </a:r>
            <a:r>
              <a:rPr lang="en-US" dirty="0" smtClean="0"/>
              <a:t>section </a:t>
            </a:r>
            <a:r>
              <a:rPr lang="en-US" dirty="0" smtClean="0"/>
              <a:t>enter a </a:t>
            </a:r>
            <a:r>
              <a:rPr lang="en-US" b="1" dirty="0" smtClean="0"/>
              <a:t>Name</a:t>
            </a:r>
            <a:r>
              <a:rPr lang="en-US" dirty="0" smtClean="0"/>
              <a:t> and </a:t>
            </a:r>
            <a:r>
              <a:rPr lang="en-US" b="1" dirty="0" smtClean="0"/>
              <a:t>Description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Event ID </a:t>
            </a:r>
            <a:r>
              <a:rPr lang="en-US" dirty="0" smtClean="0"/>
              <a:t>field will be pre-populated and cannot be edited</a:t>
            </a:r>
          </a:p>
          <a:p>
            <a:pPr lvl="2"/>
            <a:r>
              <a:rPr lang="en-US" dirty="0" smtClean="0"/>
              <a:t> Enter a </a:t>
            </a:r>
            <a:r>
              <a:rPr lang="en-US" b="1" dirty="0" smtClean="0"/>
              <a:t>Name</a:t>
            </a:r>
            <a:r>
              <a:rPr lang="en-US" dirty="0" smtClean="0"/>
              <a:t> </a:t>
            </a:r>
            <a:r>
              <a:rPr lang="en-US" dirty="0" smtClean="0"/>
              <a:t>and a Description (optional)</a:t>
            </a:r>
          </a:p>
          <a:p>
            <a:pPr lvl="1"/>
            <a:r>
              <a:rPr lang="en-US" dirty="0" smtClean="0"/>
              <a:t>The options in the </a:t>
            </a:r>
            <a:r>
              <a:rPr lang="en-US" b="1" dirty="0" smtClean="0"/>
              <a:t>Category drop down </a:t>
            </a:r>
            <a:r>
              <a:rPr lang="en-US" dirty="0" smtClean="0"/>
              <a:t>choices are those created in the </a:t>
            </a:r>
            <a:r>
              <a:rPr lang="en-US" b="1" dirty="0" smtClean="0"/>
              <a:t>DME Admin Tool</a:t>
            </a:r>
            <a:endParaRPr lang="en-US" dirty="0" smtClean="0"/>
          </a:p>
          <a:p>
            <a:pPr lvl="2"/>
            <a:r>
              <a:rPr lang="en-US" dirty="0" smtClean="0"/>
              <a:t>Enter </a:t>
            </a:r>
            <a:r>
              <a:rPr lang="en-US" b="1" dirty="0" smtClean="0"/>
              <a:t>Market Spend </a:t>
            </a:r>
            <a:r>
              <a:rPr lang="en-US" dirty="0" smtClean="0"/>
              <a:t>if desired</a:t>
            </a:r>
          </a:p>
          <a:p>
            <a:pPr lvl="2"/>
            <a:r>
              <a:rPr lang="en-US" dirty="0" smtClean="0"/>
              <a:t>The </a:t>
            </a:r>
            <a:r>
              <a:rPr lang="en-US" b="1" dirty="0" smtClean="0"/>
              <a:t>Application Type </a:t>
            </a:r>
            <a:r>
              <a:rPr lang="en-US" dirty="0" smtClean="0"/>
              <a:t>options are </a:t>
            </a:r>
            <a:r>
              <a:rPr lang="en-US" b="1" dirty="0" smtClean="0"/>
              <a:t>Additive</a:t>
            </a:r>
            <a:r>
              <a:rPr lang="en-US" dirty="0" smtClean="0"/>
              <a:t> and </a:t>
            </a:r>
            <a:r>
              <a:rPr lang="en-US" b="1" dirty="0" smtClean="0"/>
              <a:t>Multiplicative</a:t>
            </a:r>
            <a:r>
              <a:rPr lang="en-US" dirty="0" smtClean="0"/>
              <a:t> as described in earlier sections of this module</a:t>
            </a:r>
          </a:p>
          <a:p>
            <a:endParaRPr lang="en-US" dirty="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pic>
        <p:nvPicPr>
          <p:cNvPr id="20485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5162" y="5181600"/>
            <a:ext cx="8024813" cy="8810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Lift Settings </a:t>
            </a:r>
            <a:r>
              <a:rPr lang="en-US" dirty="0" smtClean="0"/>
              <a:t>section </a:t>
            </a:r>
            <a:r>
              <a:rPr lang="en-US" dirty="0" smtClean="0"/>
              <a:t>select the type of </a:t>
            </a:r>
            <a:r>
              <a:rPr lang="en-US" b="1" dirty="0" smtClean="0"/>
              <a:t>Adjustment</a:t>
            </a:r>
            <a:endParaRPr lang="en-US" dirty="0" smtClean="0"/>
          </a:p>
          <a:p>
            <a:pPr lvl="1"/>
            <a:r>
              <a:rPr lang="en-US" b="1" dirty="0" smtClean="0"/>
              <a:t>Amount</a:t>
            </a:r>
            <a:r>
              <a:rPr lang="en-US" dirty="0" smtClean="0"/>
              <a:t> - add the specified amount to the existing </a:t>
            </a:r>
            <a:r>
              <a:rPr lang="en-US" dirty="0" smtClean="0"/>
              <a:t>value</a:t>
            </a:r>
            <a:endParaRPr lang="en-US" dirty="0" smtClean="0"/>
          </a:p>
          <a:p>
            <a:pPr lvl="1"/>
            <a:r>
              <a:rPr lang="en-US" b="1" dirty="0" smtClean="0"/>
              <a:t>Percentage</a:t>
            </a:r>
            <a:r>
              <a:rPr lang="en-US" dirty="0" smtClean="0"/>
              <a:t> - adds a value calculated as percentage of the existing forecast </a:t>
            </a:r>
            <a:r>
              <a:rPr lang="en-US" dirty="0" smtClean="0"/>
              <a:t>value</a:t>
            </a:r>
            <a:endParaRPr lang="en-US" dirty="0" smtClean="0"/>
          </a:p>
          <a:p>
            <a:pPr lvl="1"/>
            <a:r>
              <a:rPr lang="en-US" b="1" dirty="0" smtClean="0"/>
              <a:t>Statistical</a:t>
            </a:r>
            <a:r>
              <a:rPr lang="en-US" dirty="0" smtClean="0"/>
              <a:t> - used to run the Event Model on history </a:t>
            </a:r>
            <a:r>
              <a:rPr lang="en-US" dirty="0" smtClean="0"/>
              <a:t>data</a:t>
            </a:r>
            <a:endParaRPr lang="en-US" dirty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pic>
        <p:nvPicPr>
          <p:cNvPr id="2150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95800" y="5257800"/>
            <a:ext cx="3949700" cy="95408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510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2000" y="4191000"/>
            <a:ext cx="7858125" cy="9731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11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276600" y="4800600"/>
            <a:ext cx="1371600" cy="838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82575" indent="-225425">
              <a:spcBef>
                <a:spcPts val="1800"/>
              </a:spcBef>
              <a:buFont typeface="Arial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Adj. Values </a:t>
            </a:r>
            <a:r>
              <a:rPr lang="en-US" dirty="0" smtClean="0"/>
              <a:t>field indicates the amount of adjustment to </a:t>
            </a:r>
            <a:r>
              <a:rPr lang="en-US" dirty="0" smtClean="0"/>
              <a:t>apply </a:t>
            </a:r>
            <a:r>
              <a:rPr lang="en-US" dirty="0" smtClean="0"/>
              <a:t>based on the selected </a:t>
            </a:r>
            <a:r>
              <a:rPr lang="en-US" b="1" dirty="0" smtClean="0"/>
              <a:t>Adjustment </a:t>
            </a:r>
            <a:r>
              <a:rPr lang="en-US" b="1" dirty="0" smtClean="0"/>
              <a:t>type</a:t>
            </a:r>
            <a:endParaRPr lang="en-US" dirty="0" smtClean="0"/>
          </a:p>
          <a:p>
            <a:pPr marL="682625" lvl="1" indent="-225425">
              <a:spcBef>
                <a:spcPts val="1800"/>
              </a:spcBef>
              <a:buFont typeface="Arial" charset="0"/>
              <a:buChar char="•"/>
            </a:pPr>
            <a:r>
              <a:rPr lang="en-US" dirty="0" smtClean="0"/>
              <a:t>In the </a:t>
            </a:r>
            <a:r>
              <a:rPr lang="en-US" b="1" dirty="0" smtClean="0"/>
              <a:t>Dates </a:t>
            </a:r>
            <a:r>
              <a:rPr lang="en-US" dirty="0" smtClean="0"/>
              <a:t>section </a:t>
            </a:r>
            <a:r>
              <a:rPr lang="en-US" dirty="0" smtClean="0"/>
              <a:t>Click on the </a:t>
            </a:r>
            <a:r>
              <a:rPr lang="en-US" b="1" dirty="0" smtClean="0"/>
              <a:t>Dates </a:t>
            </a:r>
            <a:r>
              <a:rPr lang="en-US" dirty="0" smtClean="0"/>
              <a:t>field and use the drop-down list to select the periods to which this Event will be </a:t>
            </a:r>
            <a:r>
              <a:rPr lang="en-US" dirty="0" smtClean="0"/>
              <a:t>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Event Manager – Creating Events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304800" y="3679366"/>
            <a:ext cx="8400696" cy="2509838"/>
            <a:chOff x="319442" y="3886200"/>
            <a:chExt cx="8400696" cy="2509838"/>
          </a:xfrm>
        </p:grpSpPr>
        <p:pic>
          <p:nvPicPr>
            <p:cNvPr id="22533" name="Picture 7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19442" y="3886200"/>
              <a:ext cx="8157808" cy="12954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22534" name="Picture 8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638800" y="4953000"/>
              <a:ext cx="3081338" cy="144303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2535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>
              <a:off x="5410200" y="4800600"/>
              <a:ext cx="914400" cy="9906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DM-Event-Mgr-190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Events</a:t>
            </a:r>
            <a:r>
              <a:rPr lang="en-US" dirty="0" smtClean="0"/>
              <a:t> are special situations or actions that can change forecasting </a:t>
            </a:r>
            <a:r>
              <a:rPr lang="en-US" dirty="0" smtClean="0"/>
              <a:t>behavior</a:t>
            </a:r>
            <a:endParaRPr lang="en-US" dirty="0" smtClean="0"/>
          </a:p>
          <a:p>
            <a:r>
              <a:rPr lang="en-US" dirty="0" smtClean="0"/>
              <a:t>They can be a one time event, or expected to reoccur on some frequency</a:t>
            </a:r>
          </a:p>
          <a:p>
            <a:r>
              <a:rPr lang="en-US" dirty="0" smtClean="0"/>
              <a:t>Examples of </a:t>
            </a:r>
            <a:r>
              <a:rPr lang="en-US" b="1" dirty="0" smtClean="0"/>
              <a:t>Events</a:t>
            </a:r>
            <a:endParaRPr lang="en-US" dirty="0" smtClean="0"/>
          </a:p>
          <a:p>
            <a:pPr lvl="1"/>
            <a:r>
              <a:rPr lang="en-US" dirty="0" smtClean="0"/>
              <a:t>Sales promotion expected to drive volume up 20% for a month</a:t>
            </a:r>
          </a:p>
          <a:p>
            <a:pPr lvl="1"/>
            <a:r>
              <a:rPr lang="en-US" dirty="0" smtClean="0"/>
              <a:t>Store closing for remodeling will result in selling 20,000 less units over a two month range</a:t>
            </a:r>
          </a:p>
          <a:p>
            <a:pPr lvl="1"/>
            <a:r>
              <a:rPr lang="en-US" dirty="0" smtClean="0"/>
              <a:t>New contract ensures the sale of 10,000 units over the next four months</a:t>
            </a:r>
          </a:p>
          <a:p>
            <a:pPr>
              <a:spcBef>
                <a:spcPts val="600"/>
              </a:spcBef>
              <a:buNone/>
            </a:pPr>
            <a:r>
              <a:rPr lang="en-US" b="1" dirty="0" smtClean="0"/>
              <a:t>NOTE</a:t>
            </a:r>
            <a:r>
              <a:rPr lang="en-US" dirty="0" smtClean="0"/>
              <a:t>:  </a:t>
            </a:r>
            <a:r>
              <a:rPr lang="en-US" b="1" dirty="0" smtClean="0"/>
              <a:t>Events do not change the forecast.  </a:t>
            </a:r>
          </a:p>
          <a:p>
            <a:pPr>
              <a:spcBef>
                <a:spcPts val="600"/>
              </a:spcBef>
              <a:buNone/>
            </a:pPr>
            <a:r>
              <a:rPr lang="en-US" b="1" dirty="0" smtClean="0"/>
              <a:t>			  They </a:t>
            </a:r>
            <a:r>
              <a:rPr lang="en-US" b="1" dirty="0" smtClean="0"/>
              <a:t>put the event value in a separate </a:t>
            </a:r>
            <a:r>
              <a:rPr lang="en-US" b="1" dirty="0" smtClean="0"/>
              <a:t>			      opinion </a:t>
            </a:r>
            <a:r>
              <a:rPr lang="en-US" b="1" dirty="0" smtClean="0"/>
              <a:t>line.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- Event Manager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Forecast Preview </a:t>
            </a:r>
            <a:r>
              <a:rPr lang="en-US" dirty="0" smtClean="0"/>
              <a:t>panel shows the impact of the </a:t>
            </a:r>
            <a:r>
              <a:rPr lang="en-US" b="1" dirty="0" smtClean="0"/>
              <a:t>Event</a:t>
            </a:r>
            <a:r>
              <a:rPr lang="en-US" dirty="0" smtClean="0"/>
              <a:t> based on the current </a:t>
            </a:r>
            <a:r>
              <a:rPr lang="en-US" dirty="0" smtClean="0"/>
              <a:t>settings</a:t>
            </a:r>
            <a:endParaRPr lang="en-US" dirty="0" smtClean="0"/>
          </a:p>
          <a:p>
            <a:pPr lvl="1"/>
            <a:r>
              <a:rPr lang="en-US" dirty="0" smtClean="0"/>
              <a:t>Use the From and To fields to select the periods to preview a specific time range and click the Refresh </a:t>
            </a:r>
            <a:r>
              <a:rPr lang="en-US" dirty="0" smtClean="0"/>
              <a:t>button</a:t>
            </a:r>
            <a:endParaRPr lang="en-US" dirty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pic>
        <p:nvPicPr>
          <p:cNvPr id="23557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50372" y="3362608"/>
            <a:ext cx="8610600" cy="289666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3558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5431972" y="3210208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3559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365172" y="3210208"/>
            <a:ext cx="381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 data impacted by the </a:t>
            </a:r>
            <a:r>
              <a:rPr lang="en-US" b="1" dirty="0" smtClean="0"/>
              <a:t>Event</a:t>
            </a:r>
            <a:r>
              <a:rPr lang="en-US" dirty="0" smtClean="0"/>
              <a:t> displays in the </a:t>
            </a:r>
            <a:r>
              <a:rPr lang="en-US" b="1" dirty="0" smtClean="0"/>
              <a:t>color</a:t>
            </a:r>
            <a:r>
              <a:rPr lang="en-US" dirty="0" smtClean="0"/>
              <a:t> of the selected </a:t>
            </a:r>
            <a:r>
              <a:rPr lang="en-US" b="1" dirty="0" smtClean="0"/>
              <a:t>Category</a:t>
            </a:r>
          </a:p>
          <a:p>
            <a:pPr lvl="1"/>
            <a:r>
              <a:rPr lang="en-US" dirty="0" smtClean="0"/>
              <a:t>Click the </a:t>
            </a:r>
            <a:r>
              <a:rPr lang="en-US" b="1" dirty="0" smtClean="0"/>
              <a:t>Only Event Dates button </a:t>
            </a:r>
            <a:r>
              <a:rPr lang="en-US" dirty="0" smtClean="0"/>
              <a:t>to show only event dates instead of a date </a:t>
            </a:r>
            <a:r>
              <a:rPr lang="en-US" dirty="0" smtClean="0"/>
              <a:t>range</a:t>
            </a:r>
          </a:p>
          <a:p>
            <a:pPr lvl="2"/>
            <a:r>
              <a:rPr lang="en-US" dirty="0" smtClean="0"/>
              <a:t>Click </a:t>
            </a:r>
            <a:r>
              <a:rPr lang="en-US" b="1" dirty="0" smtClean="0"/>
              <a:t>Refresh</a:t>
            </a:r>
            <a:r>
              <a:rPr lang="en-US" dirty="0" smtClean="0"/>
              <a:t> to see results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r>
              <a:rPr lang="en-US" dirty="0" smtClean="0"/>
              <a:t>The Forecast Preview can be exported to Excel for analysis, click on </a:t>
            </a:r>
            <a:r>
              <a:rPr lang="en-US" b="1" dirty="0" smtClean="0"/>
              <a:t>Export to Excel </a:t>
            </a:r>
            <a:r>
              <a:rPr lang="en-US" dirty="0" smtClean="0"/>
              <a:t>and save the file</a:t>
            </a:r>
          </a:p>
          <a:p>
            <a:pPr lvl="1"/>
            <a:r>
              <a:rPr lang="en-US" dirty="0" smtClean="0"/>
              <a:t>Click the </a:t>
            </a:r>
            <a:r>
              <a:rPr lang="en-US" b="1" dirty="0" smtClean="0"/>
              <a:t>Opinion Line Selector button </a:t>
            </a:r>
            <a:r>
              <a:rPr lang="en-US" dirty="0" smtClean="0"/>
              <a:t>to select the lines to show in the </a:t>
            </a:r>
            <a:r>
              <a:rPr lang="en-US" b="1" dirty="0" smtClean="0"/>
              <a:t>Forecast Preview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pic>
        <p:nvPicPr>
          <p:cNvPr id="24581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14400" y="2895600"/>
            <a:ext cx="7315198" cy="1752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582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6858000" y="3200400"/>
            <a:ext cx="3810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4583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4800600" y="3352800"/>
            <a:ext cx="990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24584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2133600" y="3429000"/>
            <a:ext cx="685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When </a:t>
            </a:r>
            <a:r>
              <a:rPr lang="en-US" dirty="0" smtClean="0"/>
              <a:t>finished </a:t>
            </a:r>
            <a:r>
              <a:rPr lang="en-US" dirty="0" smtClean="0"/>
              <a:t>click the </a:t>
            </a:r>
            <a:r>
              <a:rPr lang="en-US" b="1" dirty="0" smtClean="0"/>
              <a:t>Save</a:t>
            </a:r>
            <a:r>
              <a:rPr lang="en-US" dirty="0" smtClean="0"/>
              <a:t> </a:t>
            </a:r>
            <a:r>
              <a:rPr lang="en-US" dirty="0" smtClean="0"/>
              <a:t>button</a:t>
            </a:r>
          </a:p>
          <a:p>
            <a:pPr lvl="1"/>
            <a:r>
              <a:rPr lang="en-US" dirty="0" smtClean="0"/>
              <a:t>DME </a:t>
            </a:r>
            <a:r>
              <a:rPr lang="en-US" dirty="0" smtClean="0"/>
              <a:t>will then ask if the user wants the calculations in this event to be </a:t>
            </a:r>
            <a:r>
              <a:rPr lang="en-US" dirty="0" smtClean="0"/>
              <a:t>applied</a:t>
            </a:r>
            <a:endParaRPr lang="en-US" dirty="0" smtClean="0"/>
          </a:p>
          <a:p>
            <a:r>
              <a:rPr lang="en-US" dirty="0" smtClean="0"/>
              <a:t>Click </a:t>
            </a:r>
            <a:r>
              <a:rPr lang="en-US" b="1" dirty="0" smtClean="0"/>
              <a:t>Yes</a:t>
            </a:r>
            <a:r>
              <a:rPr lang="en-US" dirty="0" smtClean="0"/>
              <a:t> to apply the </a:t>
            </a:r>
            <a:r>
              <a:rPr lang="en-US" b="1" dirty="0" smtClean="0"/>
              <a:t>Event</a:t>
            </a:r>
            <a:r>
              <a:rPr lang="en-US" dirty="0" smtClean="0"/>
              <a:t> or click </a:t>
            </a:r>
            <a:r>
              <a:rPr lang="en-US" b="1" dirty="0" smtClean="0"/>
              <a:t>No</a:t>
            </a:r>
            <a:r>
              <a:rPr lang="en-US" dirty="0" smtClean="0"/>
              <a:t> to </a:t>
            </a:r>
            <a:r>
              <a:rPr lang="en-US" b="1" dirty="0" smtClean="0"/>
              <a:t>Save </a:t>
            </a:r>
            <a:r>
              <a:rPr lang="en-US" b="1" dirty="0" smtClean="0"/>
              <a:t>only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Event Status </a:t>
            </a:r>
            <a:r>
              <a:rPr lang="en-US" dirty="0" smtClean="0"/>
              <a:t>field in the </a:t>
            </a:r>
            <a:r>
              <a:rPr lang="en-US" b="1" dirty="0" smtClean="0"/>
              <a:t>Main Settings </a:t>
            </a:r>
            <a:r>
              <a:rPr lang="en-US" dirty="0" smtClean="0"/>
              <a:t>section is then updated to </a:t>
            </a:r>
            <a:r>
              <a:rPr lang="en-US" b="1" dirty="0" smtClean="0"/>
              <a:t>Applied </a:t>
            </a:r>
          </a:p>
          <a:p>
            <a:r>
              <a:rPr lang="en-US" dirty="0" smtClean="0"/>
              <a:t>The </a:t>
            </a:r>
            <a:r>
              <a:rPr lang="en-US" b="1" dirty="0" smtClean="0"/>
              <a:t>Event</a:t>
            </a:r>
            <a:r>
              <a:rPr lang="en-US" dirty="0" smtClean="0"/>
              <a:t> is now saved and added to the </a:t>
            </a:r>
            <a:r>
              <a:rPr lang="en-US" b="1" dirty="0" smtClean="0"/>
              <a:t>Event List </a:t>
            </a:r>
            <a:r>
              <a:rPr lang="en-US" dirty="0" smtClean="0"/>
              <a:t>and available for applying to other </a:t>
            </a:r>
            <a:r>
              <a:rPr lang="en-US" dirty="0" smtClean="0"/>
              <a:t>series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DME provides the ability to create and apply an </a:t>
            </a:r>
            <a:r>
              <a:rPr lang="en-US" b="1" dirty="0" smtClean="0"/>
              <a:t>Event Index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Event Index </a:t>
            </a:r>
            <a:r>
              <a:rPr lang="en-US" dirty="0" smtClean="0"/>
              <a:t>is an opinion line used to indicate multiple events over a span of time</a:t>
            </a:r>
          </a:p>
          <a:p>
            <a:r>
              <a:rPr lang="en-US" dirty="0" smtClean="0"/>
              <a:t>DME provides two methods for creating an Event </a:t>
            </a:r>
            <a:r>
              <a:rPr lang="en-US" dirty="0" smtClean="0"/>
              <a:t>Index</a:t>
            </a:r>
            <a:endParaRPr lang="en-US" dirty="0" smtClean="0"/>
          </a:p>
          <a:p>
            <a:pPr lvl="1"/>
            <a:r>
              <a:rPr lang="en-US" dirty="0" smtClean="0"/>
              <a:t>Enter an </a:t>
            </a:r>
            <a:r>
              <a:rPr lang="en-US" b="1" dirty="0" smtClean="0"/>
              <a:t>Event ID </a:t>
            </a:r>
            <a:r>
              <a:rPr lang="en-US" dirty="0" smtClean="0"/>
              <a:t>on the </a:t>
            </a:r>
            <a:r>
              <a:rPr lang="en-US" b="1" dirty="0" smtClean="0"/>
              <a:t>Data View</a:t>
            </a:r>
            <a:endParaRPr lang="en-US" dirty="0" smtClean="0"/>
          </a:p>
          <a:p>
            <a:pPr lvl="1"/>
            <a:r>
              <a:rPr lang="en-US" dirty="0" smtClean="0"/>
              <a:t>Use the </a:t>
            </a:r>
            <a:r>
              <a:rPr lang="en-US" b="1" dirty="0" smtClean="0"/>
              <a:t>Event Index </a:t>
            </a:r>
            <a:r>
              <a:rPr lang="en-US" dirty="0" smtClean="0"/>
              <a:t>tab on the </a:t>
            </a:r>
            <a:r>
              <a:rPr lang="en-US" b="1" dirty="0" smtClean="0"/>
              <a:t>Event Manager </a:t>
            </a:r>
            <a:r>
              <a:rPr lang="en-US" dirty="0" smtClean="0"/>
              <a:t>to create the index and apply it to one or more </a:t>
            </a:r>
            <a:r>
              <a:rPr lang="en-US" dirty="0" smtClean="0"/>
              <a:t>series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Create an Event Index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Right-click</a:t>
            </a:r>
            <a:r>
              <a:rPr lang="en-US" dirty="0" smtClean="0"/>
              <a:t> on the Index opinion line to open the </a:t>
            </a:r>
            <a:r>
              <a:rPr lang="en-US" b="1" dirty="0" smtClean="0"/>
              <a:t>Events Statistical </a:t>
            </a:r>
            <a:r>
              <a:rPr lang="en-US" b="1" dirty="0" smtClean="0"/>
              <a:t>window</a:t>
            </a:r>
          </a:p>
          <a:p>
            <a:pPr lvl="1"/>
            <a:r>
              <a:rPr lang="en-US" dirty="0" smtClean="0"/>
              <a:t>Check </a:t>
            </a:r>
            <a:r>
              <a:rPr lang="en-US" dirty="0" smtClean="0"/>
              <a:t>the </a:t>
            </a:r>
            <a:r>
              <a:rPr lang="en-US" b="1" dirty="0" smtClean="0"/>
              <a:t>Apply</a:t>
            </a:r>
            <a:r>
              <a:rPr lang="en-US" dirty="0" smtClean="0"/>
              <a:t> column of the desired statistical </a:t>
            </a:r>
            <a:r>
              <a:rPr lang="en-US" b="1" dirty="0" smtClean="0"/>
              <a:t>Event </a:t>
            </a:r>
          </a:p>
          <a:p>
            <a:pPr lvl="1"/>
            <a:r>
              <a:rPr lang="en-US" dirty="0" smtClean="0"/>
              <a:t>Click on </a:t>
            </a:r>
            <a:r>
              <a:rPr lang="en-US" b="1" dirty="0" smtClean="0"/>
              <a:t>Accept</a:t>
            </a:r>
            <a:r>
              <a:rPr lang="en-US" dirty="0" smtClean="0"/>
              <a:t> and the </a:t>
            </a:r>
            <a:r>
              <a:rPr lang="en-US" b="1" dirty="0" smtClean="0"/>
              <a:t>Event ID </a:t>
            </a:r>
            <a:r>
              <a:rPr lang="en-US" dirty="0" smtClean="0"/>
              <a:t>will be populated into the opinion </a:t>
            </a:r>
            <a:r>
              <a:rPr lang="en-US" dirty="0" smtClean="0"/>
              <a:t>line</a:t>
            </a:r>
            <a:endParaRPr lang="en-US" dirty="0" smtClean="0"/>
          </a:p>
          <a:p>
            <a:pPr lvl="2"/>
            <a:r>
              <a:rPr lang="en-US" b="1" dirty="0" smtClean="0"/>
              <a:t>Save</a:t>
            </a:r>
            <a:r>
              <a:rPr lang="en-US" dirty="0" smtClean="0"/>
              <a:t> and the </a:t>
            </a:r>
            <a:r>
              <a:rPr lang="en-US" b="1" dirty="0" smtClean="0"/>
              <a:t>Event</a:t>
            </a:r>
            <a:r>
              <a:rPr lang="en-US" dirty="0" smtClean="0"/>
              <a:t> will be applied</a:t>
            </a:r>
            <a:endParaRPr lang="en-US" dirty="0"/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240972" y="3788231"/>
            <a:ext cx="6495056" cy="2550240"/>
            <a:chOff x="685800" y="3886200"/>
            <a:chExt cx="7681913" cy="3016250"/>
          </a:xfrm>
        </p:grpSpPr>
        <p:pic>
          <p:nvPicPr>
            <p:cNvPr id="27653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685800" y="3886200"/>
              <a:ext cx="7681913" cy="3016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7654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7703693" y="4060634"/>
              <a:ext cx="389883" cy="61051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655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4487159" y="6066622"/>
              <a:ext cx="877237" cy="26165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27656" name="Line 11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V="1">
              <a:off x="4389688" y="5368887"/>
              <a:ext cx="877237" cy="26165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On the Home </a:t>
            </a:r>
            <a:r>
              <a:rPr lang="en-US" dirty="0" smtClean="0"/>
              <a:t>tab </a:t>
            </a:r>
            <a:r>
              <a:rPr lang="en-US" dirty="0" smtClean="0"/>
              <a:t>in the </a:t>
            </a:r>
            <a:r>
              <a:rPr lang="en-US" b="1" dirty="0" smtClean="0"/>
              <a:t>Events</a:t>
            </a:r>
            <a:r>
              <a:rPr lang="en-US" dirty="0" smtClean="0"/>
              <a:t> section of the toolbar, click the </a:t>
            </a:r>
            <a:r>
              <a:rPr lang="en-US" b="1" dirty="0" smtClean="0"/>
              <a:t>Event Index </a:t>
            </a:r>
            <a:r>
              <a:rPr lang="en-US" b="1" dirty="0" smtClean="0"/>
              <a:t>button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Event Manager</a:t>
            </a:r>
            <a:r>
              <a:rPr lang="en-US" dirty="0" smtClean="0"/>
              <a:t> displays the Index </a:t>
            </a:r>
            <a:r>
              <a:rPr lang="en-US" dirty="0" smtClean="0"/>
              <a:t>tab</a:t>
            </a:r>
            <a:endParaRPr lang="en-US" dirty="0" smtClean="0"/>
          </a:p>
          <a:p>
            <a:pPr lvl="1"/>
            <a:r>
              <a:rPr lang="en-US" dirty="0" smtClean="0"/>
              <a:t>Click the </a:t>
            </a:r>
            <a:r>
              <a:rPr lang="en-US" b="1" dirty="0" smtClean="0"/>
              <a:t>New button </a:t>
            </a:r>
            <a:r>
              <a:rPr lang="en-US" dirty="0" smtClean="0"/>
              <a:t>to begin</a:t>
            </a:r>
            <a:endParaRPr lang="en-US" dirty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Create an Event Index – Event Manager</a:t>
            </a:r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740232" y="2743200"/>
            <a:ext cx="7471234" cy="3474720"/>
            <a:chOff x="685800" y="2590800"/>
            <a:chExt cx="7864459" cy="3657600"/>
          </a:xfrm>
        </p:grpSpPr>
        <p:pic>
          <p:nvPicPr>
            <p:cNvPr id="28677" name="Picture 5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5800" y="2590800"/>
              <a:ext cx="7864459" cy="36576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28678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 flipV="1">
              <a:off x="1066800" y="2971800"/>
              <a:ext cx="381000" cy="838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Enter information into the </a:t>
            </a:r>
            <a:r>
              <a:rPr lang="en-US" b="1" dirty="0" smtClean="0"/>
              <a:t>Main Settings </a:t>
            </a:r>
            <a:r>
              <a:rPr lang="en-US" dirty="0" smtClean="0"/>
              <a:t>section </a:t>
            </a:r>
            <a:r>
              <a:rPr lang="en-US" dirty="0" smtClean="0"/>
              <a:t>including</a:t>
            </a:r>
            <a:endParaRPr lang="en-US" dirty="0" smtClean="0"/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Event ID </a:t>
            </a:r>
            <a:r>
              <a:rPr lang="en-US" dirty="0" smtClean="0"/>
              <a:t>field in the </a:t>
            </a:r>
            <a:r>
              <a:rPr lang="en-US" b="1" dirty="0" smtClean="0"/>
              <a:t>Main Settings </a:t>
            </a:r>
            <a:r>
              <a:rPr lang="en-US" dirty="0" smtClean="0"/>
              <a:t>section is system-generated and </a:t>
            </a:r>
            <a:r>
              <a:rPr lang="en-US" dirty="0" smtClean="0"/>
              <a:t>pre-populated</a:t>
            </a:r>
          </a:p>
          <a:p>
            <a:pPr lvl="2"/>
            <a:r>
              <a:rPr lang="en-US" dirty="0" smtClean="0"/>
              <a:t>The </a:t>
            </a:r>
            <a:r>
              <a:rPr lang="en-US" dirty="0" smtClean="0"/>
              <a:t>ID specifies the order in which events are </a:t>
            </a:r>
            <a:r>
              <a:rPr lang="en-US" dirty="0" smtClean="0"/>
              <a:t>applied</a:t>
            </a:r>
            <a:endParaRPr lang="en-US" dirty="0" smtClean="0"/>
          </a:p>
          <a:p>
            <a:pPr lvl="2"/>
            <a:r>
              <a:rPr lang="en-US" dirty="0" smtClean="0"/>
              <a:t>Give the </a:t>
            </a:r>
            <a:r>
              <a:rPr lang="en-US" b="1" dirty="0" smtClean="0"/>
              <a:t>Index Event </a:t>
            </a:r>
            <a:r>
              <a:rPr lang="en-US" dirty="0" smtClean="0"/>
              <a:t>a </a:t>
            </a:r>
            <a:r>
              <a:rPr lang="en-US" b="1" dirty="0" smtClean="0"/>
              <a:t>Name</a:t>
            </a:r>
            <a:r>
              <a:rPr lang="en-US" dirty="0" smtClean="0"/>
              <a:t> </a:t>
            </a:r>
            <a:r>
              <a:rPr lang="en-US" dirty="0" smtClean="0"/>
              <a:t>and if desired a </a:t>
            </a:r>
            <a:r>
              <a:rPr lang="en-US" b="1" dirty="0" smtClean="0"/>
              <a:t>Description</a:t>
            </a:r>
          </a:p>
          <a:p>
            <a:pPr lvl="1"/>
            <a:r>
              <a:rPr lang="en-US" dirty="0" smtClean="0"/>
              <a:t>The Category field defaults to </a:t>
            </a:r>
            <a:r>
              <a:rPr lang="en-US" b="1" dirty="0" smtClean="0"/>
              <a:t>Index</a:t>
            </a:r>
          </a:p>
          <a:p>
            <a:pPr lvl="2"/>
            <a:r>
              <a:rPr lang="en-US" dirty="0" smtClean="0"/>
              <a:t>The </a:t>
            </a:r>
            <a:r>
              <a:rPr lang="en-US" b="1" dirty="0" smtClean="0"/>
              <a:t>Symbol</a:t>
            </a:r>
            <a:r>
              <a:rPr lang="en-US" dirty="0" smtClean="0"/>
              <a:t> assigned to this </a:t>
            </a:r>
            <a:r>
              <a:rPr lang="en-US" b="1" dirty="0" smtClean="0"/>
              <a:t>Category</a:t>
            </a:r>
            <a:r>
              <a:rPr lang="en-US" dirty="0" smtClean="0"/>
              <a:t> will display on the </a:t>
            </a:r>
            <a:r>
              <a:rPr lang="en-US" b="1" dirty="0" smtClean="0"/>
              <a:t>Graph View </a:t>
            </a:r>
            <a:r>
              <a:rPr lang="en-US" dirty="0" smtClean="0"/>
              <a:t>for the periods to which the Index is </a:t>
            </a:r>
            <a:r>
              <a:rPr lang="en-US" dirty="0" smtClean="0"/>
              <a:t>assigned</a:t>
            </a:r>
            <a:endParaRPr lang="en-US" dirty="0" smtClean="0"/>
          </a:p>
          <a:p>
            <a:pPr lvl="1"/>
            <a:r>
              <a:rPr lang="en-US" dirty="0" smtClean="0"/>
              <a:t>Enter </a:t>
            </a:r>
            <a:r>
              <a:rPr lang="en-US" b="1" dirty="0" smtClean="0"/>
              <a:t>Market Spend </a:t>
            </a:r>
            <a:r>
              <a:rPr lang="en-US" dirty="0" smtClean="0"/>
              <a:t>if desired</a:t>
            </a:r>
          </a:p>
          <a:p>
            <a:endParaRPr lang="en-US" dirty="0"/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Create an Event Index – Event Manager</a:t>
            </a:r>
            <a:endParaRPr lang="en-US" dirty="0"/>
          </a:p>
        </p:txBody>
      </p:sp>
      <p:pic>
        <p:nvPicPr>
          <p:cNvPr id="29701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4028" y="5072744"/>
            <a:ext cx="7877175" cy="123666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714375" y="5453744"/>
            <a:ext cx="609600" cy="7620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>
            <p:custDataLst>
              <p:tags r:id="rId6"/>
            </p:custDataLst>
          </p:nvPr>
        </p:nvSpPr>
        <p:spPr>
          <a:xfrm>
            <a:off x="3773261" y="5453744"/>
            <a:ext cx="685800" cy="5334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Index Setting </a:t>
            </a:r>
            <a:r>
              <a:rPr lang="en-US" sz="2600" dirty="0" smtClean="0"/>
              <a:t>section allows the user to assign statistical events to individual </a:t>
            </a:r>
            <a:r>
              <a:rPr lang="en-US" sz="2600" dirty="0" smtClean="0"/>
              <a:t>periods </a:t>
            </a:r>
            <a:endParaRPr lang="en-US" sz="2600" dirty="0" smtClean="0"/>
          </a:p>
          <a:p>
            <a:pPr lvl="1"/>
            <a:r>
              <a:rPr lang="en-US" sz="2200" dirty="0" smtClean="0"/>
              <a:t>Click on an individual year and period and check the </a:t>
            </a:r>
            <a:r>
              <a:rPr lang="en-US" sz="2200" b="1" dirty="0" smtClean="0"/>
              <a:t>Apply</a:t>
            </a:r>
            <a:r>
              <a:rPr lang="en-US" sz="2200" dirty="0" smtClean="0"/>
              <a:t> column of the desired statistical </a:t>
            </a:r>
            <a:r>
              <a:rPr lang="en-US" sz="2200" b="1" dirty="0" smtClean="0"/>
              <a:t>Event</a:t>
            </a:r>
            <a:r>
              <a:rPr lang="en-US" sz="2200" dirty="0" smtClean="0"/>
              <a:t> to assign to this period and select </a:t>
            </a:r>
            <a:r>
              <a:rPr lang="en-US" sz="2200" b="1" dirty="0" smtClean="0"/>
              <a:t>Accept</a:t>
            </a:r>
            <a:endParaRPr lang="en-US" sz="2200" dirty="0" smtClean="0"/>
          </a:p>
          <a:p>
            <a:pPr lvl="1"/>
            <a:r>
              <a:rPr lang="en-US" sz="2200" dirty="0" smtClean="0"/>
              <a:t>Save and you will be prompted to </a:t>
            </a:r>
            <a:r>
              <a:rPr lang="en-US" sz="2200" b="1" dirty="0" smtClean="0"/>
              <a:t>Apply</a:t>
            </a:r>
            <a:r>
              <a:rPr lang="en-US" sz="2200" dirty="0" smtClean="0"/>
              <a:t> the </a:t>
            </a:r>
            <a:r>
              <a:rPr lang="en-US" sz="2200" b="1" dirty="0" smtClean="0"/>
              <a:t>Event</a:t>
            </a:r>
            <a:endParaRPr lang="en-US" sz="2200" b="1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Create an Event Index – Event Manager</a:t>
            </a:r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838194" y="3298368"/>
            <a:ext cx="7391400" cy="2895600"/>
            <a:chOff x="1066800" y="3429000"/>
            <a:chExt cx="7391400" cy="2895600"/>
          </a:xfrm>
        </p:grpSpPr>
        <p:pic>
          <p:nvPicPr>
            <p:cNvPr id="30725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066800" y="3429000"/>
              <a:ext cx="7391400" cy="28956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0726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V="1">
              <a:off x="2194761" y="4275346"/>
              <a:ext cx="780896" cy="28211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0727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2194761" y="4745538"/>
              <a:ext cx="780896" cy="282115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25425" indent="-225425">
              <a:spcBef>
                <a:spcPts val="1800"/>
              </a:spcBef>
              <a:defRPr/>
            </a:pPr>
            <a:r>
              <a:rPr lang="en-US" dirty="0" smtClean="0"/>
              <a:t>The </a:t>
            </a:r>
            <a:r>
              <a:rPr lang="en-US" b="1" dirty="0" smtClean="0"/>
              <a:t>Forecast Preview </a:t>
            </a:r>
            <a:r>
              <a:rPr lang="en-US" dirty="0" smtClean="0"/>
              <a:t>panel shows the impact of the Event based on the current </a:t>
            </a:r>
            <a:r>
              <a:rPr lang="en-US" dirty="0" smtClean="0"/>
              <a:t>settings</a:t>
            </a:r>
          </a:p>
          <a:p>
            <a:pPr marL="625475" lvl="1" indent="-225425">
              <a:spcBef>
                <a:spcPts val="1800"/>
              </a:spcBef>
              <a:defRPr/>
            </a:pPr>
            <a:r>
              <a:rPr lang="en-US" dirty="0" smtClean="0"/>
              <a:t>Click </a:t>
            </a:r>
            <a:r>
              <a:rPr lang="en-US" dirty="0" smtClean="0"/>
              <a:t>the </a:t>
            </a:r>
            <a:r>
              <a:rPr lang="en-US" b="1" dirty="0" smtClean="0"/>
              <a:t>Refresh </a:t>
            </a:r>
            <a:r>
              <a:rPr lang="en-US" dirty="0" smtClean="0"/>
              <a:t>button to populate this section based on the settings selected above</a:t>
            </a:r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>
            <a:normAutofit/>
          </a:bodyPr>
          <a:lstStyle/>
          <a:p>
            <a:pPr>
              <a:defRPr/>
            </a:pPr>
            <a:r>
              <a:rPr lang="en-US" dirty="0" smtClean="0"/>
              <a:t>Create an Event Index – Event Manager</a:t>
            </a:r>
            <a:endParaRPr lang="en-US" dirty="0"/>
          </a:p>
        </p:txBody>
      </p:sp>
      <p:pic>
        <p:nvPicPr>
          <p:cNvPr id="3174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91884" y="3200398"/>
            <a:ext cx="8305800" cy="29797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1750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7173684" y="4038598"/>
            <a:ext cx="4572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1751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>
            <a:off x="4963884" y="3276598"/>
            <a:ext cx="5334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9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>
            <a:off x="6106884" y="3276598"/>
            <a:ext cx="5334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0" name="Line 11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8088084" y="3428998"/>
            <a:ext cx="5334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1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H="1" flipV="1">
            <a:off x="3135084" y="4038598"/>
            <a:ext cx="3048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600" dirty="0" smtClean="0"/>
              <a:t>Use the </a:t>
            </a:r>
            <a:r>
              <a:rPr lang="en-US" sz="2600" b="1" dirty="0" smtClean="0"/>
              <a:t>Scenario Level drop down </a:t>
            </a:r>
            <a:r>
              <a:rPr lang="en-US" sz="2600" dirty="0" smtClean="0"/>
              <a:t>to select, </a:t>
            </a:r>
            <a:r>
              <a:rPr lang="en-US" sz="2600" b="1" dirty="0" smtClean="0"/>
              <a:t>Save</a:t>
            </a:r>
            <a:r>
              <a:rPr lang="en-US" sz="2600" dirty="0" smtClean="0"/>
              <a:t> and </a:t>
            </a:r>
            <a:r>
              <a:rPr lang="en-US" sz="2600" b="1" dirty="0" smtClean="0"/>
              <a:t>Apply</a:t>
            </a:r>
            <a:r>
              <a:rPr lang="en-US" sz="2600" dirty="0" smtClean="0"/>
              <a:t> to other series</a:t>
            </a:r>
          </a:p>
          <a:p>
            <a:pPr lvl="1"/>
            <a:r>
              <a:rPr lang="en-US" sz="2200" dirty="0" smtClean="0"/>
              <a:t>Select </a:t>
            </a:r>
            <a:r>
              <a:rPr lang="en-US" sz="2200" b="1" dirty="0" smtClean="0"/>
              <a:t>Use Filter </a:t>
            </a:r>
            <a:r>
              <a:rPr lang="en-US" sz="2200" dirty="0" smtClean="0"/>
              <a:t>to select a </a:t>
            </a:r>
            <a:r>
              <a:rPr lang="en-US" sz="2200" b="1" dirty="0" smtClean="0"/>
              <a:t>Filter</a:t>
            </a:r>
            <a:r>
              <a:rPr lang="en-US" sz="2200" dirty="0" smtClean="0"/>
              <a:t> from the activated drop down to apply to all series within the Filter</a:t>
            </a:r>
          </a:p>
          <a:p>
            <a:pPr lvl="1"/>
            <a:r>
              <a:rPr lang="en-US" sz="2200" dirty="0" smtClean="0"/>
              <a:t>Select </a:t>
            </a:r>
            <a:r>
              <a:rPr lang="en-US" sz="2200" b="1" dirty="0" smtClean="0"/>
              <a:t>Series Applied </a:t>
            </a:r>
            <a:r>
              <a:rPr lang="en-US" sz="2200" dirty="0" smtClean="0"/>
              <a:t>to show the current highlighted series</a:t>
            </a:r>
          </a:p>
          <a:p>
            <a:pPr lvl="1"/>
            <a:r>
              <a:rPr lang="en-US" sz="2200" dirty="0" smtClean="0"/>
              <a:t>Select the </a:t>
            </a:r>
            <a:r>
              <a:rPr lang="en-US" sz="2200" b="1" dirty="0" smtClean="0"/>
              <a:t>scenario name </a:t>
            </a:r>
            <a:r>
              <a:rPr lang="en-US" sz="2200" dirty="0" smtClean="0"/>
              <a:t>to apply to all series in the scenario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Event Index </a:t>
            </a:r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1850572" y="4090850"/>
            <a:ext cx="5356860" cy="2026920"/>
            <a:chOff x="2362200" y="4038600"/>
            <a:chExt cx="5638800" cy="2133600"/>
          </a:xfrm>
        </p:grpSpPr>
        <p:pic>
          <p:nvPicPr>
            <p:cNvPr id="33797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362200" y="4038600"/>
              <a:ext cx="5638800" cy="211203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3799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4692759" y="4936956"/>
              <a:ext cx="1230442" cy="229471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800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2384544" y="5498431"/>
              <a:ext cx="1400581" cy="56635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33801" name="Line 11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 flipV="1">
              <a:off x="4898853" y="5947610"/>
              <a:ext cx="1303716" cy="22459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DM-Event-Mgr-290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Administrator will typically create an </a:t>
            </a:r>
            <a:r>
              <a:rPr lang="en-US" b="1" dirty="0" smtClean="0"/>
              <a:t>Event Category</a:t>
            </a:r>
            <a:r>
              <a:rPr lang="en-US" dirty="0" smtClean="0"/>
              <a:t> in the </a:t>
            </a:r>
            <a:r>
              <a:rPr lang="en-US" b="1" dirty="0" smtClean="0"/>
              <a:t>Event Configuration </a:t>
            </a:r>
            <a:r>
              <a:rPr lang="en-US" dirty="0" smtClean="0"/>
              <a:t>section of the </a:t>
            </a:r>
            <a:r>
              <a:rPr lang="en-US" b="1" dirty="0" smtClean="0"/>
              <a:t>Admin Tool</a:t>
            </a:r>
            <a:endParaRPr lang="en-US" dirty="0" smtClean="0"/>
          </a:p>
          <a:p>
            <a:r>
              <a:rPr lang="en-US" dirty="0" smtClean="0"/>
              <a:t>Users can also be given </a:t>
            </a:r>
            <a:r>
              <a:rPr lang="en-US" b="1" dirty="0" smtClean="0"/>
              <a:t>permission</a:t>
            </a:r>
            <a:r>
              <a:rPr lang="en-US" dirty="0" smtClean="0"/>
              <a:t> to create </a:t>
            </a:r>
            <a:r>
              <a:rPr lang="en-US" b="1" dirty="0" smtClean="0"/>
              <a:t>Event </a:t>
            </a:r>
            <a:r>
              <a:rPr lang="en-US" b="1" dirty="0" smtClean="0"/>
              <a:t>Categories</a:t>
            </a:r>
            <a:endParaRPr lang="en-US" dirty="0" smtClean="0"/>
          </a:p>
          <a:p>
            <a:r>
              <a:rPr lang="en-US" dirty="0" smtClean="0"/>
              <a:t>At least one Category must be defined in </a:t>
            </a:r>
            <a:r>
              <a:rPr lang="en-US" b="1" dirty="0" smtClean="0"/>
              <a:t>DME Admin Tool </a:t>
            </a:r>
            <a:r>
              <a:rPr lang="en-US" dirty="0" smtClean="0"/>
              <a:t>and there is no upper limit on the number </a:t>
            </a:r>
            <a:r>
              <a:rPr lang="en-US" dirty="0" smtClean="0"/>
              <a:t>created</a:t>
            </a:r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Name</a:t>
            </a:r>
            <a:r>
              <a:rPr lang="en-US" dirty="0" smtClean="0"/>
              <a:t>, </a:t>
            </a:r>
            <a:r>
              <a:rPr lang="en-US" b="1" dirty="0" smtClean="0"/>
              <a:t>Symbol</a:t>
            </a:r>
            <a:r>
              <a:rPr lang="en-US" dirty="0" smtClean="0"/>
              <a:t>, and </a:t>
            </a:r>
            <a:r>
              <a:rPr lang="en-US" b="1" dirty="0" smtClean="0"/>
              <a:t>Color</a:t>
            </a:r>
            <a:r>
              <a:rPr lang="en-US" dirty="0" smtClean="0"/>
              <a:t> is defined for the </a:t>
            </a:r>
            <a:r>
              <a:rPr lang="en-US" b="1" dirty="0" smtClean="0"/>
              <a:t>Category</a:t>
            </a:r>
          </a:p>
          <a:p>
            <a:pPr lvl="1"/>
            <a:r>
              <a:rPr lang="en-US" dirty="0" smtClean="0"/>
              <a:t>The </a:t>
            </a:r>
            <a:r>
              <a:rPr lang="en-US" b="1" dirty="0" smtClean="0"/>
              <a:t>Description</a:t>
            </a:r>
            <a:r>
              <a:rPr lang="en-US" dirty="0" smtClean="0"/>
              <a:t> field is </a:t>
            </a:r>
            <a:r>
              <a:rPr lang="en-US" dirty="0" smtClean="0"/>
              <a:t>optional</a:t>
            </a:r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Configuring Events – Event Categories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Lift Analysis </a:t>
            </a:r>
            <a:r>
              <a:rPr lang="en-US" sz="2600" dirty="0" smtClean="0"/>
              <a:t>tab is used to review the calculated lift value from statistically applied </a:t>
            </a:r>
            <a:r>
              <a:rPr lang="en-US" sz="2600" dirty="0" smtClean="0"/>
              <a:t>events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348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Event Manager – Lift Analysis</a:t>
            </a:r>
          </a:p>
        </p:txBody>
      </p:sp>
      <p:pic>
        <p:nvPicPr>
          <p:cNvPr id="34821" name="Picture 6"/>
          <p:cNvPicPr preferRelativeResize="0"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068282" y="1752600"/>
            <a:ext cx="6317592" cy="449752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Scenario Level drop-down </a:t>
            </a:r>
            <a:r>
              <a:rPr lang="en-US" dirty="0" smtClean="0"/>
              <a:t>allows the user to select series for display and review</a:t>
            </a:r>
          </a:p>
        </p:txBody>
      </p:sp>
      <p:sp>
        <p:nvSpPr>
          <p:cNvPr id="3584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Lift Analysis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1175656" y="2524487"/>
            <a:ext cx="6781800" cy="2428513"/>
            <a:chOff x="1447800" y="2286000"/>
            <a:chExt cx="6781800" cy="2428513"/>
          </a:xfrm>
        </p:grpSpPr>
        <p:pic>
          <p:nvPicPr>
            <p:cNvPr id="35845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447800" y="2286000"/>
              <a:ext cx="6781800" cy="242851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35848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1524000" y="3200400"/>
              <a:ext cx="838200" cy="304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Margin Analysis </a:t>
            </a:r>
            <a:r>
              <a:rPr lang="en-US" dirty="0" smtClean="0"/>
              <a:t>tab displays </a:t>
            </a:r>
            <a:r>
              <a:rPr lang="en-US" dirty="0" smtClean="0"/>
              <a:t>former </a:t>
            </a:r>
            <a:r>
              <a:rPr lang="en-US" dirty="0" smtClean="0"/>
              <a:t>and new </a:t>
            </a:r>
            <a:r>
              <a:rPr lang="en-US" dirty="0" smtClean="0"/>
              <a:t>forecasts, event </a:t>
            </a:r>
            <a:r>
              <a:rPr lang="en-US" dirty="0" smtClean="0"/>
              <a:t>adjustments, costs, and margins by series for a selected </a:t>
            </a:r>
            <a:r>
              <a:rPr lang="en-US" dirty="0" smtClean="0"/>
              <a:t>event</a:t>
            </a:r>
            <a:endParaRPr lang="en-US" b="1" dirty="0" smtClean="0"/>
          </a:p>
        </p:txBody>
      </p:sp>
      <p:sp>
        <p:nvSpPr>
          <p:cNvPr id="3686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Margin Analysis</a:t>
            </a:r>
          </a:p>
        </p:txBody>
      </p:sp>
      <p:pic>
        <p:nvPicPr>
          <p:cNvPr id="3686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570" y="2362200"/>
            <a:ext cx="8546630" cy="373195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>
            <p:custDataLst>
              <p:tags r:id="rId5"/>
            </p:custDataLst>
          </p:nvPr>
        </p:nvSpPr>
        <p:spPr>
          <a:xfrm>
            <a:off x="5410200" y="2590801"/>
            <a:ext cx="12192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609600" y="2231572"/>
            <a:ext cx="4419600" cy="152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/>
          </a:bodyPr>
          <a:lstStyle/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Scenario Level </a:t>
            </a:r>
            <a:r>
              <a:rPr lang="en-US" dirty="0" smtClean="0"/>
              <a:t>drop-down allows the user to review the analysis on a specific scenario, on specific events, or on series meeting filter </a:t>
            </a:r>
            <a:r>
              <a:rPr lang="en-US" dirty="0" smtClean="0"/>
              <a:t>criteria  </a:t>
            </a:r>
            <a:endParaRPr lang="en-US" dirty="0" smtClean="0"/>
          </a:p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Select from the drop choices (refer to previous slides for choice definitions)</a:t>
            </a:r>
          </a:p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endParaRPr lang="en-US" dirty="0" smtClean="0"/>
          </a:p>
          <a:p>
            <a:pPr marL="228600" indent="-228600">
              <a:spcBef>
                <a:spcPts val="18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</a:t>
            </a:r>
            <a:r>
              <a:rPr lang="en-US" b="1" dirty="0" smtClean="0"/>
              <a:t>From</a:t>
            </a:r>
            <a:r>
              <a:rPr lang="en-US" dirty="0" smtClean="0"/>
              <a:t> and </a:t>
            </a:r>
            <a:r>
              <a:rPr lang="en-US" b="1" dirty="0" smtClean="0"/>
              <a:t>To</a:t>
            </a:r>
            <a:r>
              <a:rPr lang="en-US" dirty="0" smtClean="0"/>
              <a:t> fields to indicate the periods to be included in the </a:t>
            </a:r>
            <a:r>
              <a:rPr lang="en-US" dirty="0" smtClean="0"/>
              <a:t>analysis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789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dirty="0" smtClean="0"/>
              <a:t>Event Manager – Margin Analysis</a:t>
            </a:r>
          </a:p>
        </p:txBody>
      </p:sp>
      <p:pic>
        <p:nvPicPr>
          <p:cNvPr id="37893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11225" y="3321050"/>
            <a:ext cx="7165975" cy="163195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7894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6626225" y="3549650"/>
            <a:ext cx="38100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37895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883025" y="3625850"/>
            <a:ext cx="6096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914400" y="3189516"/>
            <a:ext cx="51054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Use the </a:t>
            </a:r>
            <a:r>
              <a:rPr lang="en-US" b="1" dirty="0" smtClean="0"/>
              <a:t>Cost</a:t>
            </a:r>
            <a:r>
              <a:rPr lang="en-US" dirty="0" smtClean="0"/>
              <a:t> and </a:t>
            </a:r>
            <a:r>
              <a:rPr lang="en-US" b="1" dirty="0" smtClean="0"/>
              <a:t>Price</a:t>
            </a:r>
            <a:r>
              <a:rPr lang="en-US" dirty="0" smtClean="0"/>
              <a:t> fields to select the opinion lines to use for </a:t>
            </a:r>
            <a:r>
              <a:rPr lang="en-US" dirty="0" smtClean="0"/>
              <a:t>analysis</a:t>
            </a:r>
            <a:endParaRPr lang="en-US" dirty="0" smtClean="0"/>
          </a:p>
          <a:p>
            <a:pPr lvl="1"/>
            <a:r>
              <a:rPr lang="en-US" dirty="0" smtClean="0"/>
              <a:t>The selected Opinion Lines display the results in </a:t>
            </a:r>
            <a:r>
              <a:rPr lang="en-US" b="1" dirty="0" smtClean="0"/>
              <a:t>white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Only </a:t>
            </a:r>
            <a:r>
              <a:rPr lang="en-US" dirty="0" smtClean="0"/>
              <a:t>data for the selected Opinion Lines can be </a:t>
            </a:r>
            <a:r>
              <a:rPr lang="en-US" dirty="0" smtClean="0"/>
              <a:t>edited</a:t>
            </a:r>
          </a:p>
          <a:p>
            <a:pPr lvl="1"/>
            <a:r>
              <a:rPr lang="en-US" dirty="0" smtClean="0"/>
              <a:t>Click </a:t>
            </a:r>
            <a:r>
              <a:rPr lang="en-US" dirty="0" smtClean="0"/>
              <a:t>on any field in white to manually change the </a:t>
            </a:r>
            <a:r>
              <a:rPr lang="en-US" dirty="0" smtClean="0"/>
              <a:t>value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891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Margin Analysis</a:t>
            </a:r>
          </a:p>
        </p:txBody>
      </p:sp>
      <p:pic>
        <p:nvPicPr>
          <p:cNvPr id="3891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947053" y="2046518"/>
            <a:ext cx="7022487" cy="2743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990600" y="1905002"/>
            <a:ext cx="3962400" cy="1524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Allows for the creation and application of </a:t>
            </a:r>
            <a:r>
              <a:rPr lang="en-US" b="1" dirty="0" smtClean="0"/>
              <a:t>Events</a:t>
            </a:r>
            <a:r>
              <a:rPr lang="en-US" dirty="0" smtClean="0"/>
              <a:t> which can be applied to one or multiple series</a:t>
            </a:r>
          </a:p>
          <a:p>
            <a:r>
              <a:rPr lang="en-US" b="1" dirty="0" smtClean="0"/>
              <a:t>Events</a:t>
            </a:r>
            <a:r>
              <a:rPr lang="en-US" dirty="0" smtClean="0"/>
              <a:t> can be shared with other </a:t>
            </a:r>
            <a:r>
              <a:rPr lang="en-US" dirty="0" smtClean="0"/>
              <a:t>users </a:t>
            </a:r>
            <a:r>
              <a:rPr lang="en-US" dirty="0" smtClean="0"/>
              <a:t>but only the user who created the event can make changes</a:t>
            </a:r>
          </a:p>
          <a:p>
            <a:r>
              <a:rPr lang="en-US" b="1" dirty="0" smtClean="0"/>
              <a:t>Events</a:t>
            </a:r>
            <a:r>
              <a:rPr lang="en-US" dirty="0" smtClean="0"/>
              <a:t> can be created from the </a:t>
            </a:r>
            <a:r>
              <a:rPr lang="en-US" b="1" dirty="0" smtClean="0"/>
              <a:t>Graph View</a:t>
            </a:r>
            <a:r>
              <a:rPr lang="en-US" dirty="0" smtClean="0"/>
              <a:t>, the </a:t>
            </a:r>
            <a:r>
              <a:rPr lang="en-US" b="1" dirty="0" smtClean="0"/>
              <a:t>Data View</a:t>
            </a:r>
            <a:r>
              <a:rPr lang="en-US" dirty="0" smtClean="0"/>
              <a:t>, including user created views, or the </a:t>
            </a:r>
            <a:r>
              <a:rPr lang="en-US" b="1" dirty="0" smtClean="0"/>
              <a:t>Event Manager window</a:t>
            </a:r>
            <a:endParaRPr lang="en-US" dirty="0" smtClean="0"/>
          </a:p>
          <a:p>
            <a:r>
              <a:rPr lang="en-US" dirty="0" smtClean="0"/>
              <a:t>Use the </a:t>
            </a:r>
            <a:r>
              <a:rPr lang="en-US" b="1" dirty="0" smtClean="0"/>
              <a:t>Event Manager </a:t>
            </a:r>
            <a:r>
              <a:rPr lang="en-US" dirty="0" smtClean="0"/>
              <a:t>drop-down to apply an Event</a:t>
            </a:r>
          </a:p>
          <a:p>
            <a:r>
              <a:rPr lang="en-US" dirty="0" smtClean="0"/>
              <a:t>Once an </a:t>
            </a:r>
            <a:r>
              <a:rPr lang="en-US" b="1" dirty="0" smtClean="0"/>
              <a:t>Event</a:t>
            </a:r>
            <a:r>
              <a:rPr lang="en-US" dirty="0" smtClean="0"/>
              <a:t> has been applied, the affected series is displayed with an icon corresponding to the event</a:t>
            </a:r>
            <a:endParaRPr lang="en-US" dirty="0"/>
          </a:p>
        </p:txBody>
      </p:sp>
      <p:sp>
        <p:nvSpPr>
          <p:cNvPr id="4096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- Recap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2"/>
          <p:cNvSpPr>
            <a:spLocks noGrp="1" noChangeArrowheads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pPr algn="ctr" eaLnBrk="1" hangingPunct="1"/>
            <a:r>
              <a:rPr lang="en-US" dirty="0" smtClean="0"/>
              <a:t>Additional Advanced Concepts </a:t>
            </a:r>
          </a:p>
        </p:txBody>
      </p:sp>
      <p:sp>
        <p:nvSpPr>
          <p:cNvPr id="41988" name="Rectangle 3"/>
          <p:cNvSpPr>
            <a:spLocks noGrp="1" noChangeArrowheads="1"/>
          </p:cNvSpPr>
          <p:nvPr>
            <p:ph type="subTitle" idx="1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Exercise: Event Manager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DM-Event-Mgr-360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Define and create an historical event for a newspaper ad that gives a 10% lift, that reoccurs in a future period for multiple series</a:t>
            </a:r>
          </a:p>
          <a:p>
            <a:pPr eaLnBrk="1" hangingPunct="1"/>
            <a:endParaRPr lang="en-US" sz="1000" dirty="0" smtClean="0"/>
          </a:p>
          <a:p>
            <a:pPr marL="857250" lvl="1" indent="-457200" eaLnBrk="1" hangingPunct="1">
              <a:buFontTx/>
              <a:buAutoNum type="arabicPeriod"/>
            </a:pPr>
            <a:endParaRPr lang="en-US" sz="1800" dirty="0" smtClean="0"/>
          </a:p>
        </p:txBody>
      </p:sp>
      <p:sp>
        <p:nvSpPr>
          <p:cNvPr id="4301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Event Manager - Exercise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8600" y="2865251"/>
            <a:ext cx="4724400" cy="2628634"/>
            <a:chOff x="228600" y="2324366"/>
            <a:chExt cx="4724400" cy="2628634"/>
          </a:xfrm>
        </p:grpSpPr>
        <p:pic>
          <p:nvPicPr>
            <p:cNvPr id="43013" name="Picture 6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28600" y="2324366"/>
              <a:ext cx="4691063" cy="2628634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3015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4419600" y="3924566"/>
              <a:ext cx="533400" cy="533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pic>
        <p:nvPicPr>
          <p:cNvPr id="43016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57800" y="2343283"/>
            <a:ext cx="3630613" cy="367257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Notice the </a:t>
            </a:r>
            <a:r>
              <a:rPr lang="en-US" b="1" dirty="0" smtClean="0"/>
              <a:t>Judgement event value </a:t>
            </a:r>
            <a:r>
              <a:rPr lang="en-US" dirty="0" smtClean="0"/>
              <a:t>as been added to the opinion line and </a:t>
            </a:r>
            <a:r>
              <a:rPr lang="en-US" b="1" dirty="0" smtClean="0"/>
              <a:t>Statistical Forecast </a:t>
            </a:r>
            <a:r>
              <a:rPr lang="en-US" dirty="0" smtClean="0"/>
              <a:t>recalculated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403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- Exercise</a:t>
            </a:r>
          </a:p>
        </p:txBody>
      </p:sp>
      <p:pic>
        <p:nvPicPr>
          <p:cNvPr id="44037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18458" y="2275112"/>
            <a:ext cx="7688085" cy="3962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Apply the Event to a future period</a:t>
            </a:r>
          </a:p>
          <a:p>
            <a:pPr lvl="1"/>
            <a:r>
              <a:rPr lang="en-US" dirty="0" smtClean="0"/>
              <a:t>Select the period</a:t>
            </a:r>
          </a:p>
          <a:p>
            <a:pPr lvl="1"/>
            <a:r>
              <a:rPr lang="en-US" dirty="0" smtClean="0"/>
              <a:t>Select </a:t>
            </a:r>
            <a:r>
              <a:rPr lang="en-US" b="1" dirty="0" smtClean="0"/>
              <a:t>Edit Event</a:t>
            </a:r>
          </a:p>
          <a:p>
            <a:pPr lvl="1"/>
            <a:r>
              <a:rPr lang="en-US" dirty="0" smtClean="0"/>
              <a:t>And </a:t>
            </a:r>
            <a:r>
              <a:rPr lang="en-US" b="1" dirty="0" smtClean="0"/>
              <a:t>add the future date</a:t>
            </a:r>
          </a:p>
          <a:p>
            <a:pPr lvl="1"/>
            <a:r>
              <a:rPr lang="en-US" b="1" dirty="0" smtClean="0"/>
              <a:t>Accept</a:t>
            </a:r>
          </a:p>
          <a:p>
            <a:pPr lvl="1"/>
            <a:r>
              <a:rPr lang="en-US" b="1" dirty="0" smtClean="0"/>
              <a:t>Apply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r>
              <a:rPr lang="en-US" dirty="0" smtClean="0"/>
              <a:t>	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</p:txBody>
      </p:sp>
      <p:sp>
        <p:nvSpPr>
          <p:cNvPr id="4505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- Exercise</a:t>
            </a:r>
          </a:p>
        </p:txBody>
      </p:sp>
      <p:pic>
        <p:nvPicPr>
          <p:cNvPr id="4506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99858" y="1295400"/>
            <a:ext cx="4699950" cy="129063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064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6934200" y="1905000"/>
            <a:ext cx="5334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990600" y="2826880"/>
            <a:ext cx="7005638" cy="3446239"/>
            <a:chOff x="1828800" y="2870424"/>
            <a:chExt cx="7005638" cy="3446239"/>
          </a:xfrm>
        </p:grpSpPr>
        <p:pic>
          <p:nvPicPr>
            <p:cNvPr id="45063" name="Picture 3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1828800" y="2870424"/>
              <a:ext cx="7005638" cy="344623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45065" name="Line 11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6553200" y="5410200"/>
              <a:ext cx="533400" cy="533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13" name="Line 11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 flipH="1">
              <a:off x="5867400" y="4191000"/>
              <a:ext cx="533400" cy="5334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DM-Event-Mgr-390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There are different ways to add or apply Events in </a:t>
            </a:r>
            <a:r>
              <a:rPr lang="en-US" dirty="0" smtClean="0"/>
              <a:t>DME</a:t>
            </a:r>
            <a:endParaRPr lang="en-US" dirty="0" smtClean="0"/>
          </a:p>
          <a:p>
            <a:pPr lvl="1"/>
            <a:r>
              <a:rPr lang="en-US" dirty="0" smtClean="0"/>
              <a:t>Create Events from the Graph View</a:t>
            </a:r>
          </a:p>
          <a:p>
            <a:pPr lvl="1"/>
            <a:r>
              <a:rPr lang="en-US" dirty="0" smtClean="0"/>
              <a:t>Create Events from the Data View</a:t>
            </a:r>
          </a:p>
          <a:p>
            <a:pPr lvl="1"/>
            <a:r>
              <a:rPr lang="en-US" dirty="0" smtClean="0"/>
              <a:t>Apply from the Event List</a:t>
            </a:r>
          </a:p>
          <a:p>
            <a:pPr lvl="1"/>
            <a:r>
              <a:rPr lang="en-US" dirty="0" smtClean="0"/>
              <a:t>Edit Events by Series in the Event Manager</a:t>
            </a:r>
          </a:p>
          <a:p>
            <a:pPr lvl="1"/>
            <a:r>
              <a:rPr lang="en-US" dirty="0" smtClean="0"/>
              <a:t>Create Events in the Event Manager</a:t>
            </a:r>
          </a:p>
          <a:p>
            <a:r>
              <a:rPr lang="en-US" dirty="0" smtClean="0"/>
              <a:t>Each of these methods will be covered in this training </a:t>
            </a:r>
            <a:r>
              <a:rPr lang="en-US" dirty="0" smtClean="0"/>
              <a:t>module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– Creating Events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Apply</a:t>
            </a:r>
            <a:r>
              <a:rPr lang="en-US" dirty="0" smtClean="0"/>
              <a:t> the </a:t>
            </a:r>
            <a:r>
              <a:rPr lang="en-US" b="1" dirty="0" smtClean="0"/>
              <a:t>Event</a:t>
            </a:r>
            <a:r>
              <a:rPr lang="en-US" dirty="0" smtClean="0"/>
              <a:t> to another series</a:t>
            </a:r>
          </a:p>
          <a:p>
            <a:r>
              <a:rPr lang="en-US" dirty="0" smtClean="0"/>
              <a:t>Select the desired series – the Multi series view can be used to select  multiple desired series</a:t>
            </a:r>
          </a:p>
          <a:p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608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Event Manager - Exercise</a:t>
            </a:r>
          </a:p>
        </p:txBody>
      </p:sp>
      <p:pic>
        <p:nvPicPr>
          <p:cNvPr id="46086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46318" y="2332685"/>
            <a:ext cx="8229600" cy="38803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6087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524000" y="3276600"/>
            <a:ext cx="3810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46088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371600" y="4191000"/>
            <a:ext cx="3810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DM-Event-Mgr-400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Apply The Event To Another Series</a:t>
            </a:r>
            <a:endParaRPr lang="en-US" dirty="0"/>
          </a:p>
        </p:txBody>
      </p:sp>
      <p:pic>
        <p:nvPicPr>
          <p:cNvPr id="3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0064" y="951385"/>
            <a:ext cx="8006990" cy="5257779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Line 11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337454" y="2840811"/>
            <a:ext cx="333914" cy="26991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5" name="Line 11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008769" y="1221303"/>
            <a:ext cx="556524" cy="809754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6" name="Line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 flipH="1">
            <a:off x="7683571" y="816426"/>
            <a:ext cx="333914" cy="1214631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DM-Event-Mgr-410</a:t>
            </a:r>
            <a:endParaRPr lang="en-US" dirty="0"/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Notice the Judgement event value as been added to the future period of the opinion line and Final Fcst recalculated</a:t>
            </a:r>
          </a:p>
          <a:p>
            <a:pPr eaLnBrk="1" hangingPunct="1"/>
            <a:endParaRPr lang="en-US" sz="1600" dirty="0" smtClean="0"/>
          </a:p>
          <a:p>
            <a:pPr eaLnBrk="1" hangingPunct="1"/>
            <a:endParaRPr lang="en-US" sz="2000" dirty="0" smtClean="0"/>
          </a:p>
        </p:txBody>
      </p:sp>
      <p:sp>
        <p:nvSpPr>
          <p:cNvPr id="4813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Event Manager - Exercise</a:t>
            </a:r>
          </a:p>
        </p:txBody>
      </p:sp>
      <p:pic>
        <p:nvPicPr>
          <p:cNvPr id="4813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4658" y="2351308"/>
            <a:ext cx="7543800" cy="370903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DM-Event-Mgr-420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/>
            <a:r>
              <a:rPr lang="en-US" dirty="0" smtClean="0"/>
              <a:t>On the a </a:t>
            </a:r>
            <a:r>
              <a:rPr lang="en-US" b="1" dirty="0" smtClean="0"/>
              <a:t>Graph View</a:t>
            </a:r>
            <a:r>
              <a:rPr lang="en-US" dirty="0" smtClean="0"/>
              <a:t>, </a:t>
            </a:r>
            <a:r>
              <a:rPr lang="en-US" b="1" dirty="0" smtClean="0"/>
              <a:t>left click </a:t>
            </a:r>
            <a:r>
              <a:rPr lang="en-US" dirty="0" smtClean="0"/>
              <a:t>on the </a:t>
            </a:r>
            <a:r>
              <a:rPr lang="en-US" b="1" dirty="0" smtClean="0"/>
              <a:t>period</a:t>
            </a:r>
            <a:r>
              <a:rPr lang="en-US" dirty="0" smtClean="0"/>
              <a:t> to create the </a:t>
            </a:r>
            <a:r>
              <a:rPr lang="en-US" b="1" dirty="0" smtClean="0"/>
              <a:t>Event</a:t>
            </a:r>
            <a:r>
              <a:rPr lang="en-US" dirty="0" smtClean="0"/>
              <a:t>, then </a:t>
            </a:r>
            <a:r>
              <a:rPr lang="en-US" b="1" dirty="0" smtClean="0"/>
              <a:t>right click </a:t>
            </a:r>
            <a:r>
              <a:rPr lang="en-US" dirty="0" smtClean="0"/>
              <a:t>and select </a:t>
            </a:r>
            <a:r>
              <a:rPr lang="en-US" b="1" dirty="0" smtClean="0"/>
              <a:t>Create Event</a:t>
            </a:r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</a:t>
            </a:r>
            <a:r>
              <a:rPr lang="en-US" b="1" dirty="0" smtClean="0"/>
              <a:t>Event Settings </a:t>
            </a:r>
            <a:r>
              <a:rPr lang="en-US" dirty="0" smtClean="0"/>
              <a:t>screen displays with the </a:t>
            </a:r>
            <a:r>
              <a:rPr lang="en-US" b="1" dirty="0" smtClean="0"/>
              <a:t>Event Date</a:t>
            </a:r>
            <a:r>
              <a:rPr lang="en-US" dirty="0" smtClean="0"/>
              <a:t> populated with the selected period</a:t>
            </a:r>
          </a:p>
          <a:p>
            <a:endParaRPr lang="en-US" dirty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Events from the Graph View</a:t>
            </a:r>
            <a:endParaRPr lang="en-US" dirty="0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>
          <a:xfrm>
            <a:off x="1017270" y="1883230"/>
            <a:ext cx="7745730" cy="3185160"/>
            <a:chOff x="533400" y="1828800"/>
            <a:chExt cx="8153400" cy="3352800"/>
          </a:xfrm>
        </p:grpSpPr>
        <p:pic>
          <p:nvPicPr>
            <p:cNvPr id="7173" name="Picture 7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533400" y="1828800"/>
              <a:ext cx="6749476" cy="2969623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pic>
          <p:nvPicPr>
            <p:cNvPr id="7174" name="Picture 5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6525658" y="2499360"/>
              <a:ext cx="1798906" cy="268224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175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H="1">
              <a:off x="8097398" y="4319451"/>
              <a:ext cx="589402" cy="76635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sp>
          <p:nvSpPr>
            <p:cNvPr id="7176" name="Line 11"/>
            <p:cNvSpPr>
              <a:spLocks noChangeShapeType="1"/>
            </p:cNvSpPr>
            <p:nvPr>
              <p:custDataLst>
                <p:tags r:id="rId7"/>
              </p:custDataLst>
            </p:nvPr>
          </p:nvSpPr>
          <p:spPr bwMode="auto">
            <a:xfrm flipH="1">
              <a:off x="2498075" y="2116183"/>
              <a:ext cx="1080571" cy="76635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Content Placeholder 13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On the </a:t>
            </a:r>
            <a:r>
              <a:rPr lang="en-US" b="1" dirty="0" smtClean="0"/>
              <a:t>Event Settings </a:t>
            </a:r>
            <a:r>
              <a:rPr lang="en-US" dirty="0" smtClean="0"/>
              <a:t>screen, use the </a:t>
            </a:r>
            <a:r>
              <a:rPr lang="en-US" b="1" dirty="0" smtClean="0"/>
              <a:t>Main section </a:t>
            </a:r>
            <a:r>
              <a:rPr lang="en-US" dirty="0" smtClean="0"/>
              <a:t>to define the </a:t>
            </a:r>
            <a:r>
              <a:rPr lang="en-US" b="1" dirty="0" smtClean="0"/>
              <a:t>Event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Events from the </a:t>
            </a:r>
            <a:r>
              <a:rPr lang="en-US" dirty="0" smtClean="0"/>
              <a:t>Graph</a:t>
            </a:r>
            <a:endParaRPr lang="en-US" dirty="0"/>
          </a:p>
        </p:txBody>
      </p:sp>
      <p:pic>
        <p:nvPicPr>
          <p:cNvPr id="819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13805" y="1905000"/>
            <a:ext cx="4744194" cy="426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199" name="Line 1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752599" y="2590800"/>
            <a:ext cx="513606" cy="16755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8200" name="Line 11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 flipH="1" flipV="1">
            <a:off x="3738004" y="3962400"/>
            <a:ext cx="681596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 dirty="0"/>
          </a:p>
        </p:txBody>
      </p:sp>
      <p:sp>
        <p:nvSpPr>
          <p:cNvPr id="17" name="Rectangle 16"/>
          <p:cNvSpPr/>
          <p:nvPr>
            <p:custDataLst>
              <p:tags r:id="rId7"/>
            </p:custDataLst>
          </p:nvPr>
        </p:nvSpPr>
        <p:spPr>
          <a:xfrm>
            <a:off x="2209800" y="2667000"/>
            <a:ext cx="990600" cy="1295400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ctangle 17"/>
          <p:cNvSpPr/>
          <p:nvPr>
            <p:custDataLst>
              <p:tags r:id="rId8"/>
            </p:custDataLst>
          </p:nvPr>
        </p:nvSpPr>
        <p:spPr>
          <a:xfrm>
            <a:off x="4114800" y="2438400"/>
            <a:ext cx="609600" cy="152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Adjustment</a:t>
            </a:r>
            <a:r>
              <a:rPr lang="en-US" dirty="0" smtClean="0"/>
              <a:t> section allows definition on how the data will be effected Possible values </a:t>
            </a:r>
            <a:r>
              <a:rPr lang="en-US" dirty="0" smtClean="0"/>
              <a:t>are</a:t>
            </a:r>
            <a:endParaRPr lang="en-US" dirty="0" smtClean="0"/>
          </a:p>
          <a:p>
            <a:pPr lvl="1"/>
            <a:r>
              <a:rPr lang="en-US" dirty="0" smtClean="0"/>
              <a:t>Judgment </a:t>
            </a:r>
            <a:r>
              <a:rPr lang="en-US" dirty="0" smtClean="0"/>
              <a:t>Events </a:t>
            </a:r>
            <a:r>
              <a:rPr lang="en-US" dirty="0" smtClean="0"/>
              <a:t>user </a:t>
            </a:r>
            <a:r>
              <a:rPr lang="en-US" dirty="0" smtClean="0"/>
              <a:t>entered</a:t>
            </a:r>
            <a:endParaRPr lang="en-US" dirty="0" smtClean="0"/>
          </a:p>
          <a:p>
            <a:pPr lvl="2"/>
            <a:r>
              <a:rPr lang="en-US" b="1" dirty="0" smtClean="0"/>
              <a:t>Amount</a:t>
            </a:r>
            <a:r>
              <a:rPr lang="en-US" dirty="0" smtClean="0"/>
              <a:t> - add the specified amount  that will add to the existing </a:t>
            </a:r>
            <a:r>
              <a:rPr lang="en-US" dirty="0" smtClean="0"/>
              <a:t>value</a:t>
            </a:r>
            <a:endParaRPr lang="en-US" dirty="0" smtClean="0"/>
          </a:p>
          <a:p>
            <a:pPr lvl="2"/>
            <a:r>
              <a:rPr lang="en-US" b="1" dirty="0" smtClean="0"/>
              <a:t>Percentage</a:t>
            </a:r>
            <a:r>
              <a:rPr lang="en-US" dirty="0" smtClean="0"/>
              <a:t> - adds a percentage of the existing </a:t>
            </a:r>
            <a:r>
              <a:rPr lang="en-US" dirty="0" smtClean="0"/>
              <a:t>value</a:t>
            </a:r>
            <a:endParaRPr lang="en-US" dirty="0" smtClean="0"/>
          </a:p>
          <a:p>
            <a:pPr lvl="2"/>
            <a:r>
              <a:rPr lang="en-US" b="1" dirty="0" smtClean="0"/>
              <a:t>Statistical</a:t>
            </a:r>
            <a:r>
              <a:rPr lang="en-US" dirty="0" smtClean="0"/>
              <a:t> - used to run the </a:t>
            </a:r>
            <a:r>
              <a:rPr lang="en-US" b="1" dirty="0" smtClean="0"/>
              <a:t>Event Model </a:t>
            </a:r>
            <a:r>
              <a:rPr lang="en-US" dirty="0" smtClean="0"/>
              <a:t>on history </a:t>
            </a:r>
            <a:r>
              <a:rPr lang="en-US" dirty="0" smtClean="0"/>
              <a:t>data</a:t>
            </a:r>
          </a:p>
          <a:p>
            <a:pPr lvl="3"/>
            <a:r>
              <a:rPr lang="en-US" dirty="0" smtClean="0"/>
              <a:t>When </a:t>
            </a:r>
            <a:r>
              <a:rPr lang="en-US" dirty="0" smtClean="0"/>
              <a:t>using a </a:t>
            </a:r>
            <a:r>
              <a:rPr lang="en-US" b="1" dirty="0" smtClean="0"/>
              <a:t>Statistical</a:t>
            </a:r>
            <a:r>
              <a:rPr lang="en-US" dirty="0" smtClean="0"/>
              <a:t> </a:t>
            </a:r>
            <a:r>
              <a:rPr lang="en-US" dirty="0" smtClean="0"/>
              <a:t>adjustment </a:t>
            </a:r>
            <a:r>
              <a:rPr lang="en-US" dirty="0" smtClean="0"/>
              <a:t>past events must </a:t>
            </a:r>
            <a:r>
              <a:rPr lang="en-US" dirty="0" smtClean="0"/>
              <a:t>selected</a:t>
            </a:r>
            <a:endParaRPr lang="en-US" dirty="0" smtClean="0"/>
          </a:p>
          <a:p>
            <a:pPr lvl="1"/>
            <a:endParaRPr lang="en-US" dirty="0" smtClean="0"/>
          </a:p>
          <a:p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Events from the </a:t>
            </a:r>
            <a:r>
              <a:rPr lang="en-US" dirty="0" smtClean="0"/>
              <a:t>Graph</a:t>
            </a:r>
            <a:endParaRPr lang="en-US" dirty="0"/>
          </a:p>
        </p:txBody>
      </p:sp>
      <p:sp>
        <p:nvSpPr>
          <p:cNvPr id="998403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066800"/>
            <a:ext cx="83820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l">
              <a:spcBef>
                <a:spcPts val="1200"/>
              </a:spcBef>
              <a:spcAft>
                <a:spcPts val="0"/>
              </a:spcAft>
              <a:defRPr/>
            </a:pPr>
            <a:endParaRPr lang="en-US" sz="2000" dirty="0"/>
          </a:p>
        </p:txBody>
      </p:sp>
      <p:grpSp>
        <p:nvGrpSpPr>
          <p:cNvPr id="10" name="Group 9"/>
          <p:cNvGrpSpPr>
            <a:grpSpLocks noChangeAspect="1"/>
          </p:cNvGrpSpPr>
          <p:nvPr/>
        </p:nvGrpSpPr>
        <p:grpSpPr>
          <a:xfrm>
            <a:off x="2743200" y="4419600"/>
            <a:ext cx="4307205" cy="1882140"/>
            <a:chOff x="2759526" y="4397828"/>
            <a:chExt cx="4533900" cy="1981200"/>
          </a:xfrm>
        </p:grpSpPr>
        <p:pic>
          <p:nvPicPr>
            <p:cNvPr id="9221" name="Picture 7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3369126" y="4397828"/>
              <a:ext cx="3924300" cy="119062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223" name="Line 11"/>
            <p:cNvSpPr>
              <a:spLocks noChangeShapeType="1"/>
            </p:cNvSpPr>
            <p:nvPr>
              <p:custDataLst>
                <p:tags r:id="rId6"/>
              </p:custDataLst>
            </p:nvPr>
          </p:nvSpPr>
          <p:spPr bwMode="auto">
            <a:xfrm flipV="1">
              <a:off x="2759526" y="4855028"/>
              <a:ext cx="838200" cy="457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  <p:pic>
          <p:nvPicPr>
            <p:cNvPr id="9224" name="Picture 8"/>
            <p:cNvPicPr>
              <a:picLocks noChangeAspect="1" noChangeArrowheads="1"/>
            </p:cNvPicPr>
            <p:nvPr>
              <p:custDataLst>
                <p:tags r:id="rId7"/>
              </p:custDataLst>
            </p:nvPr>
          </p:nvPicPr>
          <p:blipFill>
            <a:blip r:embed="rId12" cstate="print"/>
            <a:srcRect/>
            <a:stretch>
              <a:fillRect/>
            </a:stretch>
          </p:blipFill>
          <p:spPr bwMode="auto">
            <a:xfrm>
              <a:off x="3521526" y="5693228"/>
              <a:ext cx="3695700" cy="6858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225" name="Line 11"/>
            <p:cNvSpPr>
              <a:spLocks noChangeShapeType="1"/>
            </p:cNvSpPr>
            <p:nvPr>
              <p:custDataLst>
                <p:tags r:id="rId8"/>
              </p:custDataLst>
            </p:nvPr>
          </p:nvSpPr>
          <p:spPr bwMode="auto">
            <a:xfrm>
              <a:off x="6645726" y="4855028"/>
              <a:ext cx="152400" cy="10668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57200" indent="-457200">
              <a:spcBef>
                <a:spcPts val="1200"/>
              </a:spcBef>
              <a:defRPr/>
            </a:pPr>
            <a:r>
              <a:rPr lang="en-US" b="1" dirty="0" smtClean="0"/>
              <a:t>Event dates </a:t>
            </a:r>
            <a:r>
              <a:rPr lang="en-US" dirty="0" smtClean="0"/>
              <a:t>can be in the past or </a:t>
            </a:r>
            <a:r>
              <a:rPr lang="en-US" dirty="0" smtClean="0"/>
              <a:t>future</a:t>
            </a:r>
          </a:p>
          <a:p>
            <a:pPr marL="857250" lvl="1" indent="-457200">
              <a:spcBef>
                <a:spcPts val="1200"/>
              </a:spcBef>
              <a:defRPr/>
            </a:pPr>
            <a:r>
              <a:rPr lang="en-US" dirty="0" smtClean="0"/>
              <a:t>There </a:t>
            </a:r>
            <a:r>
              <a:rPr lang="en-US" dirty="0" smtClean="0"/>
              <a:t>must be at least one date in the </a:t>
            </a:r>
            <a:r>
              <a:rPr lang="en-US" dirty="0" smtClean="0"/>
              <a:t>past</a:t>
            </a:r>
          </a:p>
          <a:p>
            <a:pPr marL="857250" lvl="1" indent="-457200">
              <a:spcBef>
                <a:spcPts val="1200"/>
              </a:spcBef>
              <a:defRPr/>
            </a:pPr>
            <a:r>
              <a:rPr lang="en-US" dirty="0" smtClean="0"/>
              <a:t>The </a:t>
            </a:r>
            <a:r>
              <a:rPr lang="en-US" dirty="0" smtClean="0"/>
              <a:t>selected period will display </a:t>
            </a:r>
            <a:r>
              <a:rPr lang="en-US" dirty="0" smtClean="0"/>
              <a:t>automatically</a:t>
            </a:r>
          </a:p>
          <a:p>
            <a:pPr marL="1257300" lvl="2" indent="-457200">
              <a:spcBef>
                <a:spcPts val="1200"/>
              </a:spcBef>
              <a:defRPr/>
            </a:pPr>
            <a:r>
              <a:rPr lang="en-US" dirty="0" smtClean="0"/>
              <a:t>others </a:t>
            </a:r>
            <a:r>
              <a:rPr lang="en-US" dirty="0" smtClean="0"/>
              <a:t>can be selected from the drop down </a:t>
            </a:r>
            <a:r>
              <a:rPr lang="en-US" dirty="0" smtClean="0"/>
              <a:t>list</a:t>
            </a:r>
            <a:endParaRPr lang="en-US" dirty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>
            <a:normAutofit/>
          </a:bodyPr>
          <a:lstStyle/>
          <a:p>
            <a:pPr marL="344488" indent="-344488">
              <a:spcBef>
                <a:spcPts val="1800"/>
              </a:spcBef>
            </a:pPr>
            <a:r>
              <a:rPr lang="en-US" dirty="0" smtClean="0"/>
              <a:t>Creating Events from the </a:t>
            </a:r>
            <a:r>
              <a:rPr lang="en-US" dirty="0" smtClean="0"/>
              <a:t>Graph</a:t>
            </a:r>
            <a:endParaRPr lang="en-US" dirty="0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>
          <a:xfrm>
            <a:off x="2286000" y="2943384"/>
            <a:ext cx="4008596" cy="3381216"/>
            <a:chOff x="2286000" y="2819400"/>
            <a:chExt cx="4219575" cy="3559175"/>
          </a:xfrm>
        </p:grpSpPr>
        <p:pic>
          <p:nvPicPr>
            <p:cNvPr id="10244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71800" y="2819400"/>
              <a:ext cx="3533775" cy="35591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246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>
              <a:off x="2286000" y="5257800"/>
              <a:ext cx="762000" cy="838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Click the </a:t>
            </a:r>
            <a:r>
              <a:rPr lang="en-US" b="1" dirty="0" smtClean="0"/>
              <a:t>Save</a:t>
            </a:r>
            <a:r>
              <a:rPr lang="en-US" dirty="0" smtClean="0"/>
              <a:t> button, the user will be given the option to </a:t>
            </a:r>
            <a:r>
              <a:rPr lang="en-US" b="1" dirty="0" smtClean="0"/>
              <a:t>Save only </a:t>
            </a:r>
            <a:r>
              <a:rPr lang="en-US" dirty="0" smtClean="0"/>
              <a:t>or </a:t>
            </a:r>
            <a:r>
              <a:rPr lang="en-US" b="1" dirty="0" smtClean="0"/>
              <a:t>Save and Apply</a:t>
            </a:r>
            <a:endParaRPr lang="en-US" dirty="0" smtClean="0"/>
          </a:p>
          <a:p>
            <a:pPr lvl="1"/>
            <a:r>
              <a:rPr lang="en-US" dirty="0" smtClean="0"/>
              <a:t>Selecting Apply will run event calculations and re-balance the series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1126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Events from the </a:t>
            </a:r>
            <a:r>
              <a:rPr lang="en-US" dirty="0" smtClean="0"/>
              <a:t>Graph</a:t>
            </a:r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435364" y="2667000"/>
            <a:ext cx="8240552" cy="3515187"/>
            <a:chOff x="152400" y="2514600"/>
            <a:chExt cx="8674264" cy="3700197"/>
          </a:xfrm>
        </p:grpSpPr>
        <p:pic>
          <p:nvPicPr>
            <p:cNvPr id="11269" name="Picture 6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52400" y="2514600"/>
              <a:ext cx="8674264" cy="3700197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270" name="Line 11"/>
            <p:cNvSpPr>
              <a:spLocks noChangeShapeType="1"/>
            </p:cNvSpPr>
            <p:nvPr>
              <p:custDataLst>
                <p:tags r:id="rId5"/>
              </p:custDataLst>
            </p:nvPr>
          </p:nvSpPr>
          <p:spPr bwMode="auto">
            <a:xfrm flipH="1">
              <a:off x="2743200" y="3733800"/>
              <a:ext cx="685800" cy="76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en-US" dirty="0"/>
            </a:p>
          </p:txBody>
        </p:sp>
      </p:grp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DM-Event-Mgr-090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ebnmtuJOgs5X6RT4EtYu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a6Wm7fvF5n7pJpenNaFI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uU3bcnmDwmccpoLgGDxn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0KCyinaBYuIlbFwhmtDmA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6vbsBhTIJgMNXaeC64wOa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Kot3Sz7Z8MnBfGHJo9oCJ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8xWb9gPAn5WH0c8FtnMhY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NjoWRKCFzjzyrDKSn1Eyn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spC3rw6GhIiqJDMdp5YIw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HR9eDfA9uQZ6Wg8195Zn5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ur1DWLAXl12mtUkaRvSQK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8rLuUA0LDpkYQYjNi5yS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NPGEiOR0kH15KRuxdA9QG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0H8vmu1dwKnU8lif1MHv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Z0ykO1On13r4L6M5po8q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wNPsrcC7g781LH7W2FZo8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ks3AbsVnjnebsdJSnPcgK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lp5dicncviAW2Lp3JV1OZ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qSlrdddb0zJI1JqXl77MU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j3ZoE9nI81VNsmoR09cTN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m4If9lkymdXovK9qWnMil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LAGjiVc0VjDr19huynJa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P4cngdkpTdvBjzaQFMl9O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N7YYI841wN4BEuBO7zTxR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wZdnC5l3mgku21u231SXV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DKTAKT9LIX8G7LKUViYZD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d5JuGzwLr98lA633uMewF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tMG2coogpPuTypzW4tFiX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fUTethQI5c0hZeQ1kmoD6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0d3bxajhkLk6wL8XV6pGJ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gqk638iTkgwTFbhKGpNR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YEfETjYD2HwFxJ1LJecjQ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jk2wKEsqc1PdFjRsdibYT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WSH4TmriepZIlMLc4g92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FDfhaBJjh93r85f35aOCZ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iHsdz25mbgUZsG7n6O68h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nvUNJc1FAJuSCVjYz3hE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41H8WUkKpoM90z7Xc24Je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ONNud7F9sOpgof96VhDx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23fwjcI6pYLIs5HEema9A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LjKfZXWaQ17ueEkBbxcpT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Jh6QI5yZCMVndJX9fiwS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pf2td4cgGgQfk4wnmpzBt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XmtK1hiDKBvhAeXLn4ihh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l01q9L2k1P7k14nu0lJV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zirnkmT3LddihvTp0DJku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Bj23u9JIFtRkH8BCokVsI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wA8hhTdQN8acabjy6vRgV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cCyH5qK4MBbxyOsq4bao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CvBCI6NZZxZWgWEIc7p33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TnIsEM2ae7sq3kEbS2sME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pdJviYVzfKg6gS7KIY9q4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AZEKJD5M4KcGz7X4nkW5N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6kdl6oXMbBCWRIvhWKiFd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nNVwvkwhreSt2jp0m7lM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RbJlxraIkEuEPybSsrFj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GIcD4BubR2P57YntiM3AH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RbJlxraIkEuEPybSsrFj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Xwpz4TkvuvKRZD7U3DdYv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1asPOugsGw59RYlcsWIN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P9aC7bbfOutIK0sLLCveH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GiMzQka3DY0ooC4w1e2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FiTHmrv5wIaxtr7Zv8TbF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xHLZBrq5asQyz1oZLINxx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B5Xer3dNnlxRLxwKCxk8L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mSaYm0uIG5yyCnTAqIOSO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a0E5etsj7ZBXJ43tGdjF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d6hEQgiFJT8tFX9UvVcnO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5dRy9jqWb4NfTPHoitOa8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TB2ezxPDwjnXL1GeeqIF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cV8R27CkTPuH9jhL0fmX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hZsR7EoO9rTdxprCMC9fI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mKl16RKY48Gk4XLy1RPSj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RHX4EshngziyOckADvpXB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dWbUCzU2UVoqXnrjiMVB9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rzAVD5K6G1wUdBCxJUDeL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iGVJ3u5oCxsTZgBqAoDKg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Vu7D4nj1qwmeQ6d8dzbc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fbd3PE3raB7OfocUuv6gV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aQANV0hG51DK2U49U5xff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7WvJJamWDbGSfFcnMDUu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14xRpP1hHeoikFQ9ThThG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5pXOlDBViHZXw7uRwh6zu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yyLJDKrWlgxXPRUtMmF3H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V3aqvtAkpmErKbQ6EE59J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MINS0f8GxzjjhjOTYaPPF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Cy0ZOrl3FE5LJyt8HD8qK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hGZdGb4XzpRpPwmbQnob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mlLFsnoYYmLuJiPeERB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MznDqEh6ugRMdlL5TDXgD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YQ7ElTEgG7qfVyRkKzzub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4nXF3yf8FfPtTEV77lXh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R9DBlsh3lE4mkDr0JGyA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NWj8PXTFCTwuwUp49P4pE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xAVlBsB6tcYS9eoZGTuQA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qo9MYaGMDpy8oe8ATjvA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2XvKATfqUCAxSiZW2DVO5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hwZWHMa1c7whlFqR9jeqs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1ilX0KYmHb2InH1oLNaYt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EMlGfHS48TeJZjtsR4kBJ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y3tRVnHDXypklAgbqXSdI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qHLnzoRozIO3iomFLOVr0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34FUQxz476HYsfCcmX0FI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uEIIUjW5DSmUFoNUMBNc9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erPk2GFCfasomR3nEeC8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dGVyhzfPbtahwW1C0Zzff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si76YQnwZv0nI5TipSkzk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QlSTIzOKbCa0w6hajdM9Ox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fHwqluGlHSJXjk8WGaSz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8uc50uKG5bq2TE9vlPkS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yjWlOnp890c7XKdsWgxsU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E92yV9ssgotE8QmnZnDw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AknIbajdb1ADnqF8BwkYg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sin1vuypv1KzmTuQO3Do5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OhKk6bZsizteuXIJ017n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5rn5Do71DzkOpZ23qLtEE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4MlpVQX1hJwKTpsSN8LvD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9hf0ENu1TPGcASSgm1IJe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bswEtWjxurHVRYbGMavAf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yDOnG35VTw8QtUlODvtRK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2YytG7lAZ2CEjeptiv2ty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2Mi5urB9hcjxqBlyjgCdE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Q45YFGnKF6VPRKloi7AQK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DVkfAS6C0nLaaajXfaQJx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EojOvOtSvi5fhsa7nFjP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57NDE8cRLtiOETAs3EAZI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6DTnwV2aSNBhZrLr5VCFx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9KHK8pw9qWzl09JgCgOAA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XGBhCYPqyjSgPXdUIgeH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urId9OuRaxg5lFFkuiKka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De681z8nKRVseS4s9kyo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BbtiyAdYunoXz5Y3Gti19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gOtTvgKnMSZ21M9dCfbb1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xuFN6ptRgnB5Y4578N9Uo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HAne6qNaYtUzGsnVzq6y1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pcqspPAZB8612CQtYVpf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W4yKlQ7fk5JEdJaXDRWh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SdgvODg97xtieKSmLGOQp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RsAZDNAv6mv42gahwfZk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F1pjYzTnFpGEt6iW4oUc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fBtRzkAqCZkuH9YBBaTO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H7bjAE6YgErAquAjOvl4d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qVG8lYzfQaVus5bFkYk5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lCsFMKWUwfSnFcebMFBH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BiY1wHE5lXqOStiiQoT2U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3nD7X7DfUjGSRg8RuLF0J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CWfbEaEU3uuHUOmQ6JGp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atfvc59eedzrjLtQ0gQEu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EZQ92ffuZzZy1aIVY5fp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B5qZq8cFt0NgJUclQ2OWB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jkMtQYf6I5XhvmfD6cG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RyXOlWzRyCTfYiQIBCO8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31w4oUuzStWarYIQplxiP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QQ4UW7NrCwDV4YtPoLdb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chkQWEBlISCdHGdj0yr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P1PT8jzVVTQBBfnE5x5Fv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ibmWKcYQgBLfh7J8AumR7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onzd27Uyg3Ehgiflv8pFy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O2DRWw8wCESEyK4Zsb6T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P2EzWyYSVqYNkgAG0KiR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FIt2cYOQ381nfJkFSimD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uAWoNFfJto7pa39glWgn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HmMc8bKAa7IgCgW07kVJ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S89ZRCMNuRRkZWijRSKyp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Hz1fLwEi2zvelUdenVd7s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A7BPgREBhUopjHxey41q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ClLPTgvpigcg6NURGmM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G4um7SFlhDD0HLZlpiBx7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9x1D4y7hkCKon61kFAhDk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co99zwDrWdZZUDVfNDqi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aF5et85ykE8nIiN3xJkQf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m82Yy3bImaB183xm9G8d7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yZJgPPPxYZUOiWcuA2nCi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8SWFYk9pBKkvUSUrym476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m9p5Lcyyd3Q6eQPvUPyp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G9KvbAEH2e4A3eidlSPc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O3tg5pE0LGGRalj35HZv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OcyVgMuyaxx50RyJqQ6gs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30Pbc81eSSjeJwe1oOhP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xZNtQ4mNLXcd4VkxCrLZ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94uKdA6MePaMTEuFtm4M4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Ql6tFZxJkmXvbLIV2CAR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L9mngZxXLpRjVBprTkcR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FkkbkQrtuDmBJWLq7gIR2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xSlTHkJAQgXVd7aBJEs2m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FbR6rXKesZfE6MiA3aSEY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80jWsWnf1COc6T0Joct0j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yy68j9FAz9AZL3VOp14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Pw2pHovPeOYN9cUCu0Q8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V6k3HW8d1HKveXD2vWTE8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4huD8jg1ZnUKxg98WDLI4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CkYz6ub37bgvCLU5hE1j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ER2dOwr29X5oCsL5Cdwmy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qPZi584UBzV24GK6vuJvm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dgrrNpn6Rs0NqvbYkbBc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gYu0X8aDlgfdBJRDlExuH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TdvK3J0hJkms2wJI1iJl5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rFuGoLe25pANuvTVutihK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gYu0X8aDlgfdBJRDlExu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KRXO7hTCr1NMzImgG5kNw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t6gnS6ziIGfqr96ALOWKa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YJEf0oCzMeN34gk1fmoF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mh2L0JowmhID7knuxyWss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Vg1NJHqoe9h4MQfmke3He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0m60HJcv5yMpJCuLqF7Zz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NKKtlyFBfaL8fzsNTeGSF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YcBsTinlpopTzImN0CRIv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CMPTPwFi5dl2omXFqpRJY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8oBDtDvbSbLDWlUTh7G8Z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ZtBw3VU6vA7vWUvw34TbZ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0ahT1PVL5WuBvhESF0a4Q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xUwm5X3NPYDYiQaxP681S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WmJmXdbhnjbOyPwbiBdWX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yunghbVVWm3bvKHFfatok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Ymw7CdQrBICvzjI5OD9Z5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1xhILLjPBqCkv0JayI5vK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iW0Lzrs9Z4N4KgSOuJG8E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gAqvDsNLzujcFiBrPkfwo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yZbnX9lQfk8elZQUr47M7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eF1ym4fYjm0B2w3BkpbTb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sBaBNzlLYmRD2ZILibKpE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1583</TotalTime>
  <Words>2793</Words>
  <Application>Microsoft Office PowerPoint</Application>
  <PresentationFormat>On-screen Show (4:3)</PresentationFormat>
  <Paragraphs>366</Paragraphs>
  <Slides>42</Slides>
  <Notes>41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QAD 2010 Template</vt:lpstr>
      <vt:lpstr>Event Manager</vt:lpstr>
      <vt:lpstr>Overview - Event Manager</vt:lpstr>
      <vt:lpstr>Configuring Events – Event Categories</vt:lpstr>
      <vt:lpstr>Event Manager – Creating Events</vt:lpstr>
      <vt:lpstr>Creating Events from the Graph View</vt:lpstr>
      <vt:lpstr>Creating Events from the Graph</vt:lpstr>
      <vt:lpstr>Creating Events from the Graph</vt:lpstr>
      <vt:lpstr>Creating Events from the Graph</vt:lpstr>
      <vt:lpstr>Creating Events from the Graph</vt:lpstr>
      <vt:lpstr>Creating Events from the Data View</vt:lpstr>
      <vt:lpstr>Event Manager – Apply Events</vt:lpstr>
      <vt:lpstr>Overview – Event Manager</vt:lpstr>
      <vt:lpstr>Edit Event By Series</vt:lpstr>
      <vt:lpstr>Edit Event By Series</vt:lpstr>
      <vt:lpstr>Create Events in the Event Manager</vt:lpstr>
      <vt:lpstr>Event Manager – Creating Events</vt:lpstr>
      <vt:lpstr>Event Manager – Creating Events</vt:lpstr>
      <vt:lpstr>Event Manager – Creating Events</vt:lpstr>
      <vt:lpstr>Event Manager – Creating Events</vt:lpstr>
      <vt:lpstr>Event Manager – Creating Events</vt:lpstr>
      <vt:lpstr>Event Manager – Creating Events</vt:lpstr>
      <vt:lpstr>Event Manager – Creating Events</vt:lpstr>
      <vt:lpstr>Create an Event Index</vt:lpstr>
      <vt:lpstr>Event Manager – Creating Events</vt:lpstr>
      <vt:lpstr>Create an Event Index – Event Manager</vt:lpstr>
      <vt:lpstr>Create an Event Index – Event Manager</vt:lpstr>
      <vt:lpstr>Create an Event Index – Event Manager</vt:lpstr>
      <vt:lpstr>Create an Event Index – Event Manager</vt:lpstr>
      <vt:lpstr>Event Manager – Event Index </vt:lpstr>
      <vt:lpstr>Event Manager – Lift Analysis</vt:lpstr>
      <vt:lpstr>Event Manager – Lift Analysis</vt:lpstr>
      <vt:lpstr>Event Manager – Margin Analysis</vt:lpstr>
      <vt:lpstr>Event Manager – Margin Analysis</vt:lpstr>
      <vt:lpstr>Event Manager – Margin Analysis</vt:lpstr>
      <vt:lpstr>Event Manager - Recap</vt:lpstr>
      <vt:lpstr>Additional Advanced Concepts </vt:lpstr>
      <vt:lpstr>Event Manager - Exercise</vt:lpstr>
      <vt:lpstr>Event Manager - Exercise</vt:lpstr>
      <vt:lpstr>Event Manager - Exercise</vt:lpstr>
      <vt:lpstr>Event Manager - Exercise</vt:lpstr>
      <vt:lpstr>Apply The Event To Another Series</vt:lpstr>
      <vt:lpstr>Event Manager - Exercise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Concepts</dc:title>
  <dc:creator>Mark K Williams</dc:creator>
  <cp:lastModifiedBy>mdf</cp:lastModifiedBy>
  <cp:revision>71</cp:revision>
  <dcterms:created xsi:type="dcterms:W3CDTF">2011-07-26T22:52:46Z</dcterms:created>
  <dcterms:modified xsi:type="dcterms:W3CDTF">2012-02-14T23:35:56Z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16KiqKVZwOlZHn_U6vxO-MaehESTelvD95RdEyFqxITs</vt:lpwstr>
  </property>
  <property fmtid="{D5CDD505-2E9C-101B-9397-08002B2CF9AE}" pid="4" name="Google.Documents.RevisionId">
    <vt:lpwstr>04331596046944559423</vt:lpwstr>
  </property>
  <property fmtid="{D5CDD505-2E9C-101B-9397-08002B2CF9AE}" pid="5" name="Google.Documents.PreviousRevisionId">
    <vt:lpwstr>13834455557328156591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