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94.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Default Extension="wmf" ContentType="image/x-wmf"/>
  <Override PartName="/ppt/tags/tag2.xml" ContentType="application/vnd.openxmlformats-officedocument.presentationml.tags+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Layouts/slideLayout16.xml" ContentType="application/vnd.openxmlformats-officedocument.presentationml.slideLayout+xml"/>
  <Override PartName="/ppt/tags/tag3.xml" ContentType="application/vnd.openxmlformats-officedocument.presentationml.tags+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838" r:id="rId1"/>
    <p:sldMasterId id="2147484864" r:id="rId2"/>
  </p:sldMasterIdLst>
  <p:notesMasterIdLst>
    <p:notesMasterId r:id="rId101"/>
  </p:notesMasterIdLst>
  <p:handoutMasterIdLst>
    <p:handoutMasterId r:id="rId102"/>
  </p:handoutMasterIdLst>
  <p:sldIdLst>
    <p:sldId id="350" r:id="rId3"/>
    <p:sldId id="903" r:id="rId4"/>
    <p:sldId id="658" r:id="rId5"/>
    <p:sldId id="904" r:id="rId6"/>
    <p:sldId id="905" r:id="rId7"/>
    <p:sldId id="367" r:id="rId8"/>
    <p:sldId id="982" r:id="rId9"/>
    <p:sldId id="907" r:id="rId10"/>
    <p:sldId id="906" r:id="rId11"/>
    <p:sldId id="908" r:id="rId12"/>
    <p:sldId id="970" r:id="rId13"/>
    <p:sldId id="909" r:id="rId14"/>
    <p:sldId id="971" r:id="rId15"/>
    <p:sldId id="912" r:id="rId16"/>
    <p:sldId id="913" r:id="rId17"/>
    <p:sldId id="896" r:id="rId18"/>
    <p:sldId id="983" r:id="rId19"/>
    <p:sldId id="869" r:id="rId20"/>
    <p:sldId id="910" r:id="rId21"/>
    <p:sldId id="944" r:id="rId22"/>
    <p:sldId id="972" r:id="rId23"/>
    <p:sldId id="369" r:id="rId24"/>
    <p:sldId id="973" r:id="rId25"/>
    <p:sldId id="974" r:id="rId26"/>
    <p:sldId id="465" r:id="rId27"/>
    <p:sldId id="385" r:id="rId28"/>
    <p:sldId id="387" r:id="rId29"/>
    <p:sldId id="410" r:id="rId30"/>
    <p:sldId id="405" r:id="rId31"/>
    <p:sldId id="914" r:id="rId32"/>
    <p:sldId id="945" r:id="rId33"/>
    <p:sldId id="398" r:id="rId34"/>
    <p:sldId id="898" r:id="rId35"/>
    <p:sldId id="870" r:id="rId36"/>
    <p:sldId id="984" r:id="rId37"/>
    <p:sldId id="985" r:id="rId38"/>
    <p:sldId id="954" r:id="rId39"/>
    <p:sldId id="439" r:id="rId40"/>
    <p:sldId id="955" r:id="rId41"/>
    <p:sldId id="963" r:id="rId42"/>
    <p:sldId id="449" r:id="rId43"/>
    <p:sldId id="443" r:id="rId44"/>
    <p:sldId id="444" r:id="rId45"/>
    <p:sldId id="957" r:id="rId46"/>
    <p:sldId id="958" r:id="rId47"/>
    <p:sldId id="959" r:id="rId48"/>
    <p:sldId id="979" r:id="rId49"/>
    <p:sldId id="956" r:id="rId50"/>
    <p:sldId id="960" r:id="rId51"/>
    <p:sldId id="450" r:id="rId52"/>
    <p:sldId id="452" r:id="rId53"/>
    <p:sldId id="454" r:id="rId54"/>
    <p:sldId id="968" r:id="rId55"/>
    <p:sldId id="961" r:id="rId56"/>
    <p:sldId id="962" r:id="rId57"/>
    <p:sldId id="964" r:id="rId58"/>
    <p:sldId id="462" r:id="rId59"/>
    <p:sldId id="463" r:id="rId60"/>
    <p:sldId id="965" r:id="rId61"/>
    <p:sldId id="446" r:id="rId62"/>
    <p:sldId id="975" r:id="rId63"/>
    <p:sldId id="699" r:id="rId64"/>
    <p:sldId id="899" r:id="rId65"/>
    <p:sldId id="969" r:id="rId66"/>
    <p:sldId id="966" r:id="rId67"/>
    <p:sldId id="915" r:id="rId68"/>
    <p:sldId id="919" r:id="rId69"/>
    <p:sldId id="920" r:id="rId70"/>
    <p:sldId id="921" r:id="rId71"/>
    <p:sldId id="976" r:id="rId72"/>
    <p:sldId id="922" r:id="rId73"/>
    <p:sldId id="923" r:id="rId74"/>
    <p:sldId id="924" r:id="rId75"/>
    <p:sldId id="980" r:id="rId76"/>
    <p:sldId id="926" r:id="rId77"/>
    <p:sldId id="927" r:id="rId78"/>
    <p:sldId id="928" r:id="rId79"/>
    <p:sldId id="929" r:id="rId80"/>
    <p:sldId id="930" r:id="rId81"/>
    <p:sldId id="916" r:id="rId82"/>
    <p:sldId id="932" r:id="rId83"/>
    <p:sldId id="933" r:id="rId84"/>
    <p:sldId id="934" r:id="rId85"/>
    <p:sldId id="935" r:id="rId86"/>
    <p:sldId id="936" r:id="rId87"/>
    <p:sldId id="937" r:id="rId88"/>
    <p:sldId id="939" r:id="rId89"/>
    <p:sldId id="940" r:id="rId90"/>
    <p:sldId id="941" r:id="rId91"/>
    <p:sldId id="942" r:id="rId92"/>
    <p:sldId id="943" r:id="rId93"/>
    <p:sldId id="918" r:id="rId94"/>
    <p:sldId id="946" r:id="rId95"/>
    <p:sldId id="948" r:id="rId96"/>
    <p:sldId id="949" r:id="rId97"/>
    <p:sldId id="950" r:id="rId98"/>
    <p:sldId id="952" r:id="rId99"/>
    <p:sldId id="953" r:id="rId100"/>
  </p:sldIdLst>
  <p:sldSz cx="9144000" cy="6858000" type="screen4x3"/>
  <p:notesSz cx="6858000" cy="9296400"/>
  <p:defaultTextStyle>
    <a:defPPr>
      <a:defRPr lang="en-US"/>
    </a:defPPr>
    <a:lvl1pPr algn="l" rtl="0" fontAlgn="base">
      <a:spcBef>
        <a:spcPct val="0"/>
      </a:spcBef>
      <a:spcAft>
        <a:spcPct val="0"/>
      </a:spcAft>
      <a:defRPr sz="1400" kern="1200">
        <a:solidFill>
          <a:schemeClr val="tx1"/>
        </a:solidFill>
        <a:latin typeface="Tahoma" charset="0"/>
        <a:ea typeface="+mn-ea"/>
        <a:cs typeface="+mn-cs"/>
      </a:defRPr>
    </a:lvl1pPr>
    <a:lvl2pPr marL="457200" algn="l" rtl="0" fontAlgn="base">
      <a:spcBef>
        <a:spcPct val="0"/>
      </a:spcBef>
      <a:spcAft>
        <a:spcPct val="0"/>
      </a:spcAft>
      <a:defRPr sz="1400" kern="1200">
        <a:solidFill>
          <a:schemeClr val="tx1"/>
        </a:solidFill>
        <a:latin typeface="Tahoma" charset="0"/>
        <a:ea typeface="+mn-ea"/>
        <a:cs typeface="+mn-cs"/>
      </a:defRPr>
    </a:lvl2pPr>
    <a:lvl3pPr marL="914400" algn="l" rtl="0" fontAlgn="base">
      <a:spcBef>
        <a:spcPct val="0"/>
      </a:spcBef>
      <a:spcAft>
        <a:spcPct val="0"/>
      </a:spcAft>
      <a:defRPr sz="1400" kern="1200">
        <a:solidFill>
          <a:schemeClr val="tx1"/>
        </a:solidFill>
        <a:latin typeface="Tahoma" charset="0"/>
        <a:ea typeface="+mn-ea"/>
        <a:cs typeface="+mn-cs"/>
      </a:defRPr>
    </a:lvl3pPr>
    <a:lvl4pPr marL="1371600" algn="l" rtl="0" fontAlgn="base">
      <a:spcBef>
        <a:spcPct val="0"/>
      </a:spcBef>
      <a:spcAft>
        <a:spcPct val="0"/>
      </a:spcAft>
      <a:defRPr sz="1400" kern="1200">
        <a:solidFill>
          <a:schemeClr val="tx1"/>
        </a:solidFill>
        <a:latin typeface="Tahoma" charset="0"/>
        <a:ea typeface="+mn-ea"/>
        <a:cs typeface="+mn-cs"/>
      </a:defRPr>
    </a:lvl4pPr>
    <a:lvl5pPr marL="1828800" algn="l" rtl="0" fontAlgn="base">
      <a:spcBef>
        <a:spcPct val="0"/>
      </a:spcBef>
      <a:spcAft>
        <a:spcPct val="0"/>
      </a:spcAft>
      <a:defRPr sz="1400" kern="1200">
        <a:solidFill>
          <a:schemeClr val="tx1"/>
        </a:solidFill>
        <a:latin typeface="Tahoma" charset="0"/>
        <a:ea typeface="+mn-ea"/>
        <a:cs typeface="+mn-cs"/>
      </a:defRPr>
    </a:lvl5pPr>
    <a:lvl6pPr marL="2286000" algn="l" defTabSz="914400" rtl="0" eaLnBrk="1" latinLnBrk="0" hangingPunct="1">
      <a:defRPr sz="1400" kern="1200">
        <a:solidFill>
          <a:schemeClr val="tx1"/>
        </a:solidFill>
        <a:latin typeface="Tahoma" charset="0"/>
        <a:ea typeface="+mn-ea"/>
        <a:cs typeface="+mn-cs"/>
      </a:defRPr>
    </a:lvl6pPr>
    <a:lvl7pPr marL="2743200" algn="l" defTabSz="914400" rtl="0" eaLnBrk="1" latinLnBrk="0" hangingPunct="1">
      <a:defRPr sz="1400" kern="1200">
        <a:solidFill>
          <a:schemeClr val="tx1"/>
        </a:solidFill>
        <a:latin typeface="Tahoma" charset="0"/>
        <a:ea typeface="+mn-ea"/>
        <a:cs typeface="+mn-cs"/>
      </a:defRPr>
    </a:lvl7pPr>
    <a:lvl8pPr marL="3200400" algn="l" defTabSz="914400" rtl="0" eaLnBrk="1" latinLnBrk="0" hangingPunct="1">
      <a:defRPr sz="1400" kern="1200">
        <a:solidFill>
          <a:schemeClr val="tx1"/>
        </a:solidFill>
        <a:latin typeface="Tahoma" charset="0"/>
        <a:ea typeface="+mn-ea"/>
        <a:cs typeface="+mn-cs"/>
      </a:defRPr>
    </a:lvl8pPr>
    <a:lvl9pPr marL="3657600" algn="l" defTabSz="914400" rtl="0" eaLnBrk="1" latinLnBrk="0" hangingPunct="1">
      <a:defRPr sz="1400" kern="1200">
        <a:solidFill>
          <a:schemeClr val="tx1"/>
        </a:solidFill>
        <a:latin typeface="Tahoma"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33CC33"/>
    <a:srgbClr val="FFFFCC"/>
    <a:srgbClr val="0069B8"/>
    <a:srgbClr val="FFFF66"/>
    <a:srgbClr val="CC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2273" autoAdjust="0"/>
    <p:restoredTop sz="91559" autoAdjust="0"/>
  </p:normalViewPr>
  <p:slideViewPr>
    <p:cSldViewPr snapToGrid="0">
      <p:cViewPr varScale="1">
        <p:scale>
          <a:sx n="87" d="100"/>
          <a:sy n="87" d="100"/>
        </p:scale>
        <p:origin x="-648"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2562"/>
    </p:cViewPr>
  </p:sorterViewPr>
  <p:notesViewPr>
    <p:cSldViewPr snapToGrid="0">
      <p:cViewPr varScale="1">
        <p:scale>
          <a:sx n="78" d="100"/>
          <a:sy n="78" d="100"/>
        </p:scale>
        <p:origin x="-2544" y="-84"/>
      </p:cViewPr>
      <p:guideLst>
        <p:guide orient="horz" pos="2928"/>
        <p:guide pos="2160"/>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handoutMaster" Target="handoutMasters/handoutMaster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tableStyles" Target="tableStyle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6402"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0443" tIns="45222" rIns="90443" bIns="45222" numCol="1" anchor="t" anchorCtr="0" compatLnSpc="1">
            <a:prstTxWarp prst="textNoShape">
              <a:avLst/>
            </a:prstTxWarp>
          </a:bodyPr>
          <a:lstStyle>
            <a:lvl1pPr algn="l">
              <a:defRPr sz="1200">
                <a:latin typeface="Arial" charset="0"/>
              </a:defRPr>
            </a:lvl1pPr>
          </a:lstStyle>
          <a:p>
            <a:pPr>
              <a:defRPr/>
            </a:pPr>
            <a:endParaRPr lang="en-US"/>
          </a:p>
        </p:txBody>
      </p:sp>
      <p:sp>
        <p:nvSpPr>
          <p:cNvPr id="486403" name="Rectangle 3"/>
          <p:cNvSpPr>
            <a:spLocks noGrp="1" noChangeArrowheads="1"/>
          </p:cNvSpPr>
          <p:nvPr>
            <p:ph type="dt" sz="quarter" idx="1"/>
          </p:nvPr>
        </p:nvSpPr>
        <p:spPr bwMode="auto">
          <a:xfrm>
            <a:off x="3884613" y="0"/>
            <a:ext cx="2971800" cy="465138"/>
          </a:xfrm>
          <a:prstGeom prst="rect">
            <a:avLst/>
          </a:prstGeom>
          <a:noFill/>
          <a:ln w="9525">
            <a:noFill/>
            <a:miter lim="800000"/>
            <a:headEnd/>
            <a:tailEnd/>
          </a:ln>
          <a:effectLst/>
        </p:spPr>
        <p:txBody>
          <a:bodyPr vert="horz" wrap="square" lIns="90443" tIns="45222" rIns="90443" bIns="45222" numCol="1" anchor="t" anchorCtr="0" compatLnSpc="1">
            <a:prstTxWarp prst="textNoShape">
              <a:avLst/>
            </a:prstTxWarp>
          </a:bodyPr>
          <a:lstStyle>
            <a:lvl1pPr algn="r">
              <a:defRPr sz="1200">
                <a:latin typeface="Arial" charset="0"/>
              </a:defRPr>
            </a:lvl1pPr>
          </a:lstStyle>
          <a:p>
            <a:pPr>
              <a:defRPr/>
            </a:pPr>
            <a:endParaRPr lang="en-US"/>
          </a:p>
        </p:txBody>
      </p:sp>
      <p:sp>
        <p:nvSpPr>
          <p:cNvPr id="486404" name="Rectangle 4"/>
          <p:cNvSpPr>
            <a:spLocks noGrp="1" noChangeArrowheads="1"/>
          </p:cNvSpPr>
          <p:nvPr>
            <p:ph type="ftr" sz="quarter" idx="2"/>
          </p:nvPr>
        </p:nvSpPr>
        <p:spPr bwMode="auto">
          <a:xfrm>
            <a:off x="0" y="8829675"/>
            <a:ext cx="2971800" cy="465138"/>
          </a:xfrm>
          <a:prstGeom prst="rect">
            <a:avLst/>
          </a:prstGeom>
          <a:noFill/>
          <a:ln w="9525">
            <a:noFill/>
            <a:miter lim="800000"/>
            <a:headEnd/>
            <a:tailEnd/>
          </a:ln>
          <a:effectLst/>
        </p:spPr>
        <p:txBody>
          <a:bodyPr vert="horz" wrap="square" lIns="90443" tIns="45222" rIns="90443" bIns="45222" numCol="1" anchor="b" anchorCtr="0" compatLnSpc="1">
            <a:prstTxWarp prst="textNoShape">
              <a:avLst/>
            </a:prstTxWarp>
          </a:bodyPr>
          <a:lstStyle>
            <a:lvl1pPr algn="l">
              <a:defRPr sz="1200">
                <a:latin typeface="Arial" charset="0"/>
              </a:defRPr>
            </a:lvl1pPr>
          </a:lstStyle>
          <a:p>
            <a:pPr>
              <a:defRPr/>
            </a:pPr>
            <a:endParaRPr lang="en-US"/>
          </a:p>
        </p:txBody>
      </p:sp>
      <p:sp>
        <p:nvSpPr>
          <p:cNvPr id="486405" name="Rectangle 5"/>
          <p:cNvSpPr>
            <a:spLocks noGrp="1" noChangeArrowheads="1"/>
          </p:cNvSpPr>
          <p:nvPr>
            <p:ph type="sldNum" sz="quarter" idx="3"/>
          </p:nvPr>
        </p:nvSpPr>
        <p:spPr bwMode="auto">
          <a:xfrm>
            <a:off x="3884613" y="8829675"/>
            <a:ext cx="2971800" cy="465138"/>
          </a:xfrm>
          <a:prstGeom prst="rect">
            <a:avLst/>
          </a:prstGeom>
          <a:noFill/>
          <a:ln w="9525">
            <a:noFill/>
            <a:miter lim="800000"/>
            <a:headEnd/>
            <a:tailEnd/>
          </a:ln>
          <a:effectLst/>
        </p:spPr>
        <p:txBody>
          <a:bodyPr vert="horz" wrap="square" lIns="90443" tIns="45222" rIns="90443" bIns="45222" numCol="1" anchor="b" anchorCtr="0" compatLnSpc="1">
            <a:prstTxWarp prst="textNoShape">
              <a:avLst/>
            </a:prstTxWarp>
          </a:bodyPr>
          <a:lstStyle>
            <a:lvl1pPr algn="r">
              <a:defRPr sz="1200">
                <a:latin typeface="Arial" charset="0"/>
              </a:defRPr>
            </a:lvl1pPr>
          </a:lstStyle>
          <a:p>
            <a:pPr>
              <a:defRPr/>
            </a:pPr>
            <a:fld id="{C08CBA3C-2E58-4A9A-966B-565153A05D69}"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2307" tIns="46153" rIns="92307" bIns="46153" numCol="1" anchor="t" anchorCtr="0" compatLnSpc="1">
            <a:prstTxWarp prst="textNoShape">
              <a:avLst/>
            </a:prstTxWarp>
          </a:bodyPr>
          <a:lstStyle>
            <a:lvl1pPr algn="l" defTabSz="923275">
              <a:defRPr sz="1200">
                <a:latin typeface="Arial" charset="0"/>
              </a:defRPr>
            </a:lvl1pPr>
          </a:lstStyle>
          <a:p>
            <a:pPr>
              <a:defRPr/>
            </a:pPr>
            <a:endParaRPr lang="en-US"/>
          </a:p>
        </p:txBody>
      </p:sp>
      <p:sp>
        <p:nvSpPr>
          <p:cNvPr id="9219" name="Rectangle 3"/>
          <p:cNvSpPr>
            <a:spLocks noGrp="1" noChangeArrowheads="1"/>
          </p:cNvSpPr>
          <p:nvPr>
            <p:ph type="dt" idx="1"/>
          </p:nvPr>
        </p:nvSpPr>
        <p:spPr bwMode="auto">
          <a:xfrm>
            <a:off x="3884613" y="0"/>
            <a:ext cx="2971800" cy="465138"/>
          </a:xfrm>
          <a:prstGeom prst="rect">
            <a:avLst/>
          </a:prstGeom>
          <a:noFill/>
          <a:ln w="9525">
            <a:noFill/>
            <a:miter lim="800000"/>
            <a:headEnd/>
            <a:tailEnd/>
          </a:ln>
          <a:effectLst/>
        </p:spPr>
        <p:txBody>
          <a:bodyPr vert="horz" wrap="square" lIns="92307" tIns="46153" rIns="92307" bIns="46153" numCol="1" anchor="t" anchorCtr="0" compatLnSpc="1">
            <a:prstTxWarp prst="textNoShape">
              <a:avLst/>
            </a:prstTxWarp>
          </a:bodyPr>
          <a:lstStyle>
            <a:lvl1pPr algn="r" defTabSz="923275">
              <a:defRPr sz="1200">
                <a:latin typeface="Arial" charset="0"/>
              </a:defRPr>
            </a:lvl1pPr>
          </a:lstStyle>
          <a:p>
            <a:pPr>
              <a:defRPr/>
            </a:pPr>
            <a:endParaRPr lang="en-US"/>
          </a:p>
        </p:txBody>
      </p:sp>
      <p:sp>
        <p:nvSpPr>
          <p:cNvPr id="107524" name="Rectangle 4"/>
          <p:cNvSpPr>
            <a:spLocks noGrp="1" noRot="1" noChangeAspect="1" noChangeArrowheads="1" noTextEdit="1"/>
          </p:cNvSpPr>
          <p:nvPr>
            <p:ph type="sldImg" idx="2"/>
          </p:nvPr>
        </p:nvSpPr>
        <p:spPr bwMode="auto">
          <a:xfrm>
            <a:off x="1104900" y="696913"/>
            <a:ext cx="4648200" cy="3486150"/>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685800" y="4414838"/>
            <a:ext cx="5486400" cy="4184650"/>
          </a:xfrm>
          <a:prstGeom prst="rect">
            <a:avLst/>
          </a:prstGeom>
          <a:noFill/>
          <a:ln w="9525">
            <a:noFill/>
            <a:miter lim="800000"/>
            <a:headEnd/>
            <a:tailEnd/>
          </a:ln>
          <a:effectLst/>
        </p:spPr>
        <p:txBody>
          <a:bodyPr vert="horz" wrap="square" lIns="92307" tIns="46153" rIns="92307" bIns="4615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22" name="Rectangle 6"/>
          <p:cNvSpPr>
            <a:spLocks noGrp="1" noChangeArrowheads="1"/>
          </p:cNvSpPr>
          <p:nvPr>
            <p:ph type="ftr" sz="quarter" idx="4"/>
          </p:nvPr>
        </p:nvSpPr>
        <p:spPr bwMode="auto">
          <a:xfrm>
            <a:off x="0" y="8829675"/>
            <a:ext cx="2971800" cy="465138"/>
          </a:xfrm>
          <a:prstGeom prst="rect">
            <a:avLst/>
          </a:prstGeom>
          <a:noFill/>
          <a:ln w="9525">
            <a:noFill/>
            <a:miter lim="800000"/>
            <a:headEnd/>
            <a:tailEnd/>
          </a:ln>
          <a:effectLst/>
        </p:spPr>
        <p:txBody>
          <a:bodyPr vert="horz" wrap="square" lIns="92307" tIns="46153" rIns="92307" bIns="46153" numCol="1" anchor="b" anchorCtr="0" compatLnSpc="1">
            <a:prstTxWarp prst="textNoShape">
              <a:avLst/>
            </a:prstTxWarp>
          </a:bodyPr>
          <a:lstStyle>
            <a:lvl1pPr algn="l" defTabSz="923275">
              <a:defRPr sz="1200">
                <a:latin typeface="Arial" charset="0"/>
              </a:defRPr>
            </a:lvl1pPr>
          </a:lstStyle>
          <a:p>
            <a:pPr>
              <a:defRPr/>
            </a:pPr>
            <a:endParaRPr lang="en-US"/>
          </a:p>
        </p:txBody>
      </p:sp>
      <p:sp>
        <p:nvSpPr>
          <p:cNvPr id="9223" name="Rectangle 7"/>
          <p:cNvSpPr>
            <a:spLocks noGrp="1" noChangeArrowheads="1"/>
          </p:cNvSpPr>
          <p:nvPr>
            <p:ph type="sldNum" sz="quarter" idx="5"/>
          </p:nvPr>
        </p:nvSpPr>
        <p:spPr bwMode="auto">
          <a:xfrm>
            <a:off x="3884613" y="8829675"/>
            <a:ext cx="2971800" cy="465138"/>
          </a:xfrm>
          <a:prstGeom prst="rect">
            <a:avLst/>
          </a:prstGeom>
          <a:noFill/>
          <a:ln w="9525">
            <a:noFill/>
            <a:miter lim="800000"/>
            <a:headEnd/>
            <a:tailEnd/>
          </a:ln>
          <a:effectLst/>
        </p:spPr>
        <p:txBody>
          <a:bodyPr vert="horz" wrap="square" lIns="92307" tIns="46153" rIns="92307" bIns="46153" numCol="1" anchor="b" anchorCtr="0" compatLnSpc="1">
            <a:prstTxWarp prst="textNoShape">
              <a:avLst/>
            </a:prstTxWarp>
          </a:bodyPr>
          <a:lstStyle>
            <a:lvl1pPr algn="r" defTabSz="923275">
              <a:defRPr sz="1200">
                <a:latin typeface="Arial" charset="0"/>
              </a:defRPr>
            </a:lvl1pPr>
          </a:lstStyle>
          <a:p>
            <a:pPr>
              <a:defRPr/>
            </a:pPr>
            <a:fld id="{67242DE4-DAE1-4140-8FE6-9105631E753C}"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training.success6.qad.com/"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pPr defTabSz="922338"/>
            <a:fld id="{A24F11E5-C82E-4175-AFF8-3C6A9BCA6477}" type="slidenum">
              <a:rPr lang="en-US" smtClean="0"/>
              <a:pPr defTabSz="922338"/>
              <a:t>1</a:t>
            </a:fld>
            <a:endParaRPr lang="en-US" smtClean="0"/>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pPr defTabSz="920750"/>
            <a:fld id="{A97D1FA1-6BD6-48E6-8E23-A888F187CBFA}" type="slidenum">
              <a:rPr lang="en-US" smtClean="0"/>
              <a:pPr defTabSz="920750"/>
              <a:t>11</a:t>
            </a:fld>
            <a:endParaRPr lang="en-US" smtClean="0"/>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pPr defTabSz="920750"/>
            <a:fld id="{47767C99-7129-4EA1-B3BE-83BB13061BDE}" type="slidenum">
              <a:rPr lang="en-US" smtClean="0"/>
              <a:pPr defTabSz="920750"/>
              <a:t>12</a:t>
            </a:fld>
            <a:endParaRPr lang="en-US" smtClean="0"/>
          </a:p>
        </p:txBody>
      </p:sp>
      <p:sp>
        <p:nvSpPr>
          <p:cNvPr id="117763" name="Rectangle 2"/>
          <p:cNvSpPr>
            <a:spLocks noGrp="1" noRot="1" noChangeAspect="1" noChangeArrowheads="1" noTextEdit="1"/>
          </p:cNvSpPr>
          <p:nvPr>
            <p:ph type="sldImg"/>
          </p:nvPr>
        </p:nvSpPr>
        <p:spPr>
          <a:ln/>
        </p:spPr>
      </p:sp>
      <p:sp>
        <p:nvSpPr>
          <p:cNvPr id="117764"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pPr defTabSz="920750"/>
            <a:fld id="{3E2EA499-AA2D-4E06-B540-110570513A2B}" type="slidenum">
              <a:rPr lang="en-US" smtClean="0"/>
              <a:pPr defTabSz="920750"/>
              <a:t>13</a:t>
            </a:fld>
            <a:endParaRPr lang="en-US"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p:spPr>
        <p:txBody>
          <a:bodyPr/>
          <a:lstStyle/>
          <a:p>
            <a:pPr defTabSz="920750"/>
            <a:fld id="{21B28827-4C11-4E57-A5AC-896BA83C6B7E}" type="slidenum">
              <a:rPr lang="en-US" smtClean="0"/>
              <a:pPr defTabSz="920750"/>
              <a:t>14</a:t>
            </a:fld>
            <a:endParaRPr lang="en-US" smtClean="0"/>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pPr defTabSz="920750"/>
            <a:fld id="{A584A4EE-9645-4CB0-9A27-29032694C1C2}" type="slidenum">
              <a:rPr lang="en-US" smtClean="0"/>
              <a:pPr defTabSz="920750"/>
              <a:t>15</a:t>
            </a:fld>
            <a:endParaRPr lang="en-US" smtClean="0"/>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noFill/>
          <a:ln/>
        </p:spPr>
        <p:txBody>
          <a:bodyPr/>
          <a:lstStyle/>
          <a:p>
            <a:r>
              <a:rPr lang="en-GB" dirty="0" smtClean="0"/>
              <a:t>We show the steps that</a:t>
            </a:r>
            <a:r>
              <a:rPr lang="en-GB" baseline="0" dirty="0" smtClean="0"/>
              <a:t> maintenance follows.  The following slides will show the tracker and which part of the process that we are working through.  Review this slide to see what each of the steps entails.  Try to relate this in our next slide – that personal example of keeping Old Faithful running.</a:t>
            </a:r>
            <a:endParaRPr lang="en-GB"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pPr defTabSz="922338"/>
            <a:fld id="{AE87E197-7DD5-4ADC-ADC4-59DB20F3E610}" type="slidenum">
              <a:rPr lang="en-US" smtClean="0"/>
              <a:pPr defTabSz="922338"/>
              <a:t>16</a:t>
            </a:fld>
            <a:endParaRPr lang="en-US" smtClean="0"/>
          </a:p>
        </p:txBody>
      </p:sp>
      <p:sp>
        <p:nvSpPr>
          <p:cNvPr id="121859" name="Rectangle 2"/>
          <p:cNvSpPr>
            <a:spLocks noGrp="1" noRot="1" noChangeAspect="1" noChangeArrowheads="1" noTextEdit="1"/>
          </p:cNvSpPr>
          <p:nvPr>
            <p:ph type="sldImg"/>
          </p:nvPr>
        </p:nvSpPr>
        <p:spPr>
          <a:ln/>
        </p:spPr>
      </p:sp>
      <p:sp>
        <p:nvSpPr>
          <p:cNvPr id="567300" name="Rectangle 3"/>
          <p:cNvSpPr>
            <a:spLocks noGrp="1" noChangeArrowheads="1"/>
          </p:cNvSpPr>
          <p:nvPr>
            <p:ph type="body" idx="1"/>
          </p:nvPr>
        </p:nvSpPr>
        <p:spPr>
          <a:ln/>
        </p:spPr>
        <p:txBody>
          <a:bodyPr/>
          <a:lstStyle/>
          <a:p>
            <a:pPr>
              <a:defRPr/>
            </a:pPr>
            <a:r>
              <a:rPr lang="en-US" dirty="0" smtClean="0"/>
              <a:t>When you think of maintenance in a personal example you are reminded of the same philosophy that companies are using for maintenance of their production equipment.  </a:t>
            </a:r>
          </a:p>
          <a:p>
            <a:pPr>
              <a:defRPr/>
            </a:pPr>
            <a:r>
              <a:rPr lang="en-US" dirty="0" smtClean="0"/>
              <a:t>How do you insure that “Old Faithful” is ready when you need her?  </a:t>
            </a:r>
          </a:p>
          <a:p>
            <a:pPr>
              <a:defRPr/>
            </a:pPr>
            <a:r>
              <a:rPr lang="en-US" dirty="0" smtClean="0"/>
              <a:t>You perform Preventive Maintenance by:</a:t>
            </a:r>
          </a:p>
          <a:p>
            <a:pPr marL="678325" lvl="1" indent="-226108">
              <a:buFontTx/>
              <a:buAutoNum type="arabicPeriod"/>
              <a:defRPr/>
            </a:pPr>
            <a:r>
              <a:rPr lang="en-US" dirty="0" smtClean="0"/>
              <a:t>Changing the oil every 3 months or 3000 miles Calendar / DUOM PM</a:t>
            </a:r>
          </a:p>
          <a:p>
            <a:pPr marL="678325" lvl="1" indent="-226108">
              <a:buFontTx/>
              <a:buAutoNum type="arabicPeriod"/>
              <a:defRPr/>
            </a:pPr>
            <a:r>
              <a:rPr lang="en-US" dirty="0" smtClean="0"/>
              <a:t>Washing the car following heavy snow, salt – EVENT based</a:t>
            </a:r>
          </a:p>
          <a:p>
            <a:pPr marL="678325" lvl="1" indent="-226108">
              <a:buFontTx/>
              <a:buAutoNum type="arabicPeriod"/>
              <a:defRPr/>
            </a:pPr>
            <a:r>
              <a:rPr lang="en-US" dirty="0" smtClean="0"/>
              <a:t>Filling the air in the tires based on pressure gauge reading compared with min/max requirements from OEM</a:t>
            </a:r>
          </a:p>
          <a:p>
            <a:pPr marL="226108" indent="-226108">
              <a:defRPr/>
            </a:pPr>
            <a:r>
              <a:rPr lang="en-US" dirty="0" smtClean="0"/>
              <a:t>You perform corrective maintenance as needed</a:t>
            </a:r>
          </a:p>
          <a:p>
            <a:pPr marL="678325" lvl="1" indent="-226108">
              <a:buFontTx/>
              <a:buAutoNum type="arabicPeriod"/>
              <a:defRPr/>
            </a:pPr>
            <a:r>
              <a:rPr lang="en-US" dirty="0" smtClean="0"/>
              <a:t>When you have a flat tire</a:t>
            </a:r>
          </a:p>
          <a:p>
            <a:pPr marL="678325" lvl="1" indent="-226108">
              <a:buFontTx/>
              <a:buAutoNum type="arabicPeriod"/>
              <a:defRPr/>
            </a:pPr>
            <a:r>
              <a:rPr lang="en-US" dirty="0" smtClean="0"/>
              <a:t>When the battery goes dead</a:t>
            </a:r>
          </a:p>
          <a:p>
            <a:pPr marL="678325" lvl="1" indent="-226108">
              <a:buFontTx/>
              <a:buAutoNum type="arabicPeriod"/>
              <a:defRPr/>
            </a:pPr>
            <a:r>
              <a:rPr lang="en-US" dirty="0" smtClean="0"/>
              <a:t>When it won’t start</a:t>
            </a:r>
          </a:p>
          <a:p>
            <a:pPr marL="226108" indent="-226108">
              <a:defRPr/>
            </a:pPr>
            <a:r>
              <a:rPr lang="en-US" dirty="0" smtClean="0"/>
              <a:t>How do you schedule the maintenance?</a:t>
            </a:r>
          </a:p>
          <a:p>
            <a:pPr marL="678325" lvl="1" indent="-226108">
              <a:buFontTx/>
              <a:buAutoNum type="arabicPeriod"/>
              <a:defRPr/>
            </a:pPr>
            <a:r>
              <a:rPr lang="en-US" dirty="0" smtClean="0"/>
              <a:t>When will the car be available for an oil change? (Scheduled outage)</a:t>
            </a:r>
          </a:p>
          <a:p>
            <a:pPr marL="678325" lvl="1" indent="-226108">
              <a:buFontTx/>
              <a:buAutoNum type="arabicPeriod"/>
              <a:defRPr/>
            </a:pPr>
            <a:r>
              <a:rPr lang="en-US" dirty="0" smtClean="0"/>
              <a:t>What if car breaks down?  (Unscheduled outage) </a:t>
            </a:r>
          </a:p>
          <a:p>
            <a:pPr marL="226108" indent="-226108">
              <a:defRPr/>
            </a:pPr>
            <a:r>
              <a:rPr lang="en-US" dirty="0" smtClean="0"/>
              <a:t>Do you have the inventory to take care of your car?</a:t>
            </a:r>
          </a:p>
          <a:p>
            <a:pPr marL="678325" lvl="1" indent="-226108">
              <a:buFontTx/>
              <a:buAutoNum type="arabicPeriod"/>
              <a:defRPr/>
            </a:pPr>
            <a:r>
              <a:rPr lang="en-US" dirty="0" smtClean="0"/>
              <a:t>Some items are in stock like your spare tire </a:t>
            </a:r>
          </a:p>
          <a:p>
            <a:pPr marL="678325" lvl="1" indent="-226108">
              <a:buFontTx/>
              <a:buAutoNum type="arabicPeriod"/>
              <a:defRPr/>
            </a:pPr>
            <a:r>
              <a:rPr lang="en-US" dirty="0" smtClean="0"/>
              <a:t>Some items aren’t held in stock but you want to have the part number handy in case you do need it – like wiper blades, oil and air filters </a:t>
            </a:r>
          </a:p>
          <a:p>
            <a:pPr marL="678325" lvl="1" indent="-226108">
              <a:buFontTx/>
              <a:buAutoNum type="arabicPeriod"/>
              <a:defRPr/>
            </a:pPr>
            <a:r>
              <a:rPr lang="en-US" dirty="0" smtClean="0"/>
              <a:t>Some items you might make to keep in your car like a CD burned with music designed to put the kids to sleep – this is what a plant would call an internally fabricated part</a:t>
            </a:r>
          </a:p>
          <a:p>
            <a:pPr marL="678325" lvl="1" indent="-226108">
              <a:buFontTx/>
              <a:buAutoNum type="arabicPeriod"/>
              <a:defRPr/>
            </a:pPr>
            <a:r>
              <a:rPr lang="en-US" dirty="0" smtClean="0"/>
              <a:t>Of course you must keep track of your insurance card which is really a virtual part</a:t>
            </a:r>
          </a:p>
          <a:p>
            <a:pPr marL="226108" indent="-226108">
              <a:defRPr/>
            </a:pPr>
            <a:r>
              <a:rPr lang="en-US" dirty="0" smtClean="0"/>
              <a:t>When buying the items or things you need, it is important to know the details of what might come up</a:t>
            </a:r>
          </a:p>
          <a:p>
            <a:pPr marL="678325" lvl="1" indent="-226108">
              <a:buFontTx/>
              <a:buAutoNum type="arabicPeriod"/>
              <a:defRPr/>
            </a:pPr>
            <a:r>
              <a:rPr lang="en-US" dirty="0" smtClean="0"/>
              <a:t>“Stock” Parts </a:t>
            </a:r>
          </a:p>
          <a:p>
            <a:pPr marL="678325" lvl="1" indent="-226108">
              <a:buFontTx/>
              <a:buAutoNum type="arabicPeriod"/>
              <a:defRPr/>
            </a:pPr>
            <a:r>
              <a:rPr lang="en-US" dirty="0" smtClean="0"/>
              <a:t>“Non-Stock” Parts </a:t>
            </a:r>
          </a:p>
          <a:p>
            <a:pPr marL="678325" lvl="1" indent="-226108">
              <a:buFontTx/>
              <a:buAutoNum type="arabicPeriod"/>
              <a:defRPr/>
            </a:pPr>
            <a:r>
              <a:rPr lang="en-US" dirty="0" smtClean="0"/>
              <a:t>Fuzzy Dice to hang from rear-view mirror (definitely a spot buy!) </a:t>
            </a:r>
          </a:p>
          <a:p>
            <a:pPr marL="678325" lvl="1" indent="-226108">
              <a:buFontTx/>
              <a:buAutoNum type="arabicPeriod"/>
              <a:defRPr/>
            </a:pPr>
            <a:r>
              <a:rPr lang="en-US" dirty="0" smtClean="0"/>
              <a:t>Car Wash – service </a:t>
            </a:r>
          </a:p>
          <a:p>
            <a:pPr marL="226108" indent="-226108">
              <a:defRPr/>
            </a:pPr>
            <a:r>
              <a:rPr lang="en-US" dirty="0" smtClean="0"/>
              <a:t>When you need repairs or work – do you call your mechanic for an appointment and describe the problem?  (Service Request)</a:t>
            </a:r>
          </a:p>
          <a:p>
            <a:pPr marL="226108" indent="-226108">
              <a:defRPr/>
            </a:pPr>
            <a:r>
              <a:rPr lang="en-US" dirty="0" smtClean="0"/>
              <a:t>Isn’t it also important to know your cost of ownership?  Just your monthly payments and insurance?  How do you decide when to replace old faithful with a newer model?</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2338"/>
            <a:fld id="{47154276-EFEC-4B6B-9DBE-596C1E9DD37F}" type="slidenum">
              <a:rPr lang="en-US" smtClean="0"/>
              <a:pPr defTabSz="922338"/>
              <a:t>17</a:t>
            </a:fld>
            <a:endParaRPr lang="en-US"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r>
              <a:rPr lang="en-US" dirty="0" smtClean="0">
                <a:hlinkClick r:id="rId3"/>
              </a:rPr>
              <a:t>https://training.success6.qad.com/</a:t>
            </a:r>
            <a:r>
              <a:rPr lang="en-US" dirty="0" smtClean="0"/>
              <a:t>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pPr defTabSz="922338"/>
            <a:fld id="{7B514F5C-612A-4780-9AF6-5837F3C161D3}" type="slidenum">
              <a:rPr lang="en-US" smtClean="0"/>
              <a:pPr defTabSz="922338"/>
              <a:t>18</a:t>
            </a:fld>
            <a:endParaRPr lang="en-US"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p:spPr>
        <p:txBody>
          <a:bodyPr/>
          <a:lstStyle/>
          <a:p>
            <a:pPr eaLnBrk="1" hangingPunct="1"/>
            <a:r>
              <a:rPr lang="en-US" dirty="0" smtClean="0"/>
              <a:t>Within the production area you may have several types of equipment like the producing machine, conveyors feeding it and the packaging equipment.  Over a period of time, the rollers on the conveyor need to replaced.  You have to purchase the rollers.  You’ll want to track how often and how many you use so that you can make sure you have them  when you need them.  </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pPr defTabSz="920750"/>
            <a:fld id="{B075B18F-D268-4577-A0BC-13395E1E19ED}" type="slidenum">
              <a:rPr lang="en-US" smtClean="0"/>
              <a:pPr defTabSz="920750"/>
              <a:t>19</a:t>
            </a:fld>
            <a:endParaRPr lang="en-US" smtClean="0"/>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p>
            <a:pPr defTabSz="920750"/>
            <a:fld id="{759670E2-4A5D-4305-B8B0-E8BA14B60F23}" type="slidenum">
              <a:rPr lang="en-US" smtClean="0"/>
              <a:pPr defTabSz="920750"/>
              <a:t>20</a:t>
            </a:fld>
            <a:endParaRPr lang="en-US" smtClean="0"/>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noFill/>
          <a:ln/>
        </p:spPr>
        <p:txBody>
          <a:bodyPr/>
          <a:lstStyle/>
          <a:p>
            <a:r>
              <a:rPr lang="en-GB" dirty="0" smtClean="0"/>
              <a:t>The key settings</a:t>
            </a:r>
            <a:r>
              <a:rPr lang="en-GB" baseline="0" dirty="0" smtClean="0"/>
              <a:t> for EAM include defining if and how a Bill of Materials (BOM) is built when inventory or parts are used.  Companies may wish to have Service Request or Work Order authorization turned on so that work can’t begin without official approval to do so.  </a:t>
            </a:r>
            <a:r>
              <a:rPr lang="en-GB" baseline="0" dirty="0" err="1" smtClean="0"/>
              <a:t>Labor</a:t>
            </a:r>
            <a:r>
              <a:rPr lang="en-GB" baseline="0" dirty="0" smtClean="0"/>
              <a:t> scheduling can be defined to assist with the scheduling and PM scheduling can be setup on a different schedule that corrective maintenance scheduling.</a:t>
            </a:r>
            <a:endParaRPr lang="en-GB"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pPr defTabSz="922338"/>
            <a:fld id="{EA839EA4-192D-4CAE-8BF6-2CAECE81A113}" type="slidenum">
              <a:rPr lang="en-US" smtClean="0"/>
              <a:pPr defTabSz="922338"/>
              <a:t>3</a:t>
            </a:fld>
            <a:endParaRPr lang="en-US" smtClean="0"/>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pPr defTabSz="920750"/>
            <a:fld id="{3C542E42-FC37-4BA7-8E8D-53E1B16D2E4C}" type="slidenum">
              <a:rPr lang="en-US" smtClean="0"/>
              <a:pPr defTabSz="920750"/>
              <a:t>21</a:t>
            </a:fld>
            <a:endParaRPr lang="en-US" smtClean="0"/>
          </a:p>
        </p:txBody>
      </p:sp>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noFill/>
          <a:ln/>
        </p:spPr>
        <p:txBody>
          <a:bodyPr/>
          <a:lstStyle/>
          <a:p>
            <a:r>
              <a:rPr lang="en-GB" dirty="0" smtClean="0"/>
              <a:t>On the employee record, there are many things to set up.  If an</a:t>
            </a:r>
            <a:r>
              <a:rPr lang="en-GB" baseline="0" dirty="0" smtClean="0"/>
              <a:t> employee is to be the planner or responsible person of record, they must be marked as such so that they are available on the lookup lists.  Any technician that will be assigned to a work order or have </a:t>
            </a:r>
            <a:r>
              <a:rPr lang="en-GB" baseline="0" dirty="0" err="1" smtClean="0"/>
              <a:t>labor</a:t>
            </a:r>
            <a:r>
              <a:rPr lang="en-GB" baseline="0" dirty="0" smtClean="0"/>
              <a:t> posted for them must have Assigned? checked and have a pay rate entered on their record.  Default </a:t>
            </a:r>
            <a:r>
              <a:rPr lang="en-GB" baseline="0" dirty="0" err="1" smtClean="0"/>
              <a:t>labor</a:t>
            </a:r>
            <a:r>
              <a:rPr lang="en-GB" baseline="0" dirty="0" smtClean="0"/>
              <a:t> accounting can also be assigned on the employee record.</a:t>
            </a:r>
          </a:p>
          <a:p>
            <a:r>
              <a:rPr lang="en-GB" baseline="0" dirty="0" smtClean="0"/>
              <a:t>Owner groups are a great way of implementing record level security if you have different groups with the same security access, such as to modify equipment.  Be cautious and make sure that Owner groups are assigned rather than individual levels so that the record isn’t permanently restricted if that person leaves the company.</a:t>
            </a:r>
            <a:endParaRPr lang="en-GB"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pPr defTabSz="922338"/>
            <a:fld id="{0FA1AC85-F47F-478F-8E0E-1A59C7167CA6}" type="slidenum">
              <a:rPr lang="en-US" smtClean="0"/>
              <a:pPr defTabSz="922338"/>
              <a:t>22</a:t>
            </a:fld>
            <a:endParaRPr lang="en-US" smtClean="0"/>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pPr eaLnBrk="1" hangingPunct="1"/>
            <a:r>
              <a:rPr lang="en-US" dirty="0" smtClean="0"/>
              <a:t>Use Equipment to store and track the following information: cost analysis, failure analysis, bill of materials (BOM), driving units of measurement (DUOM), serialized components, tracking, and service requests. Track regularly scheduled work and breakdowns while collecting repair and maintenance cost information for each piece of equipment.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p:spPr>
        <p:txBody>
          <a:bodyPr/>
          <a:lstStyle/>
          <a:p>
            <a:pPr defTabSz="922338"/>
            <a:fld id="{C0F01ABB-1E79-46AF-BCA8-FBA26970091A}" type="slidenum">
              <a:rPr lang="en-US" smtClean="0"/>
              <a:pPr defTabSz="922338"/>
              <a:t>23</a:t>
            </a:fld>
            <a:endParaRPr lang="en-US" smtClean="0"/>
          </a:p>
        </p:txBody>
      </p:sp>
      <p:sp>
        <p:nvSpPr>
          <p:cNvPr id="128003" name="Rectangle 2"/>
          <p:cNvSpPr>
            <a:spLocks noGrp="1" noRot="1" noChangeAspect="1" noChangeArrowheads="1" noTextEdit="1"/>
          </p:cNvSpPr>
          <p:nvPr>
            <p:ph type="sldImg"/>
          </p:nvPr>
        </p:nvSpPr>
        <p:spPr>
          <a:ln/>
        </p:spPr>
      </p:sp>
      <p:sp>
        <p:nvSpPr>
          <p:cNvPr id="128004"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pPr defTabSz="922338"/>
            <a:fld id="{30BF879A-1D46-49B4-9863-D1CD2BA41CC8}" type="slidenum">
              <a:rPr lang="en-US" smtClean="0"/>
              <a:pPr defTabSz="922338"/>
              <a:t>24</a:t>
            </a:fld>
            <a:endParaRPr lang="en-US" smtClean="0"/>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p>
            <a:pPr defTabSz="922338"/>
            <a:fld id="{F599E858-25D6-4897-B8A9-50541DDFACD8}" type="slidenum">
              <a:rPr lang="en-US" smtClean="0"/>
              <a:pPr defTabSz="922338"/>
              <a:t>25</a:t>
            </a:fld>
            <a:endParaRPr lang="en-US" smtClean="0"/>
          </a:p>
        </p:txBody>
      </p:sp>
      <p:sp>
        <p:nvSpPr>
          <p:cNvPr id="130051" name="Rectangle 2"/>
          <p:cNvSpPr>
            <a:spLocks noGrp="1" noRot="1" noChangeAspect="1" noChangeArrowheads="1" noTextEdit="1"/>
          </p:cNvSpPr>
          <p:nvPr>
            <p:ph type="sldImg"/>
          </p:nvPr>
        </p:nvSpPr>
        <p:spPr>
          <a:ln/>
        </p:spPr>
      </p:sp>
      <p:sp>
        <p:nvSpPr>
          <p:cNvPr id="130052" name="Rectangle 3"/>
          <p:cNvSpPr>
            <a:spLocks noGrp="1" noChangeArrowheads="1"/>
          </p:cNvSpPr>
          <p:nvPr>
            <p:ph type="body" idx="1"/>
          </p:nvPr>
        </p:nvSpPr>
        <p:spPr>
          <a:noFill/>
          <a:ln/>
        </p:spPr>
        <p:txBody>
          <a:bodyPr/>
          <a:lstStyle/>
          <a:p>
            <a:pPr eaLnBrk="1" hangingPunct="1"/>
            <a:r>
              <a:rPr lang="en-US" dirty="0" smtClean="0"/>
              <a:t>As organizations mature their maintenance departments, they quickly realize that a little preventive maintenance can go a long way.  Just as if you failed to change the oil in your car, you’ll cause more problems and cost yourself more money than if you spend a little periodically on preventive maintenance.  Using a computerized system allows the company to automate the scheduling of these events.  A manufacturer may provide recommendations regarding the frequency.  They may be based on a strictly calendar timing – like changing the batteries in your smoke alarms every six months.  Or they may be based on equipment usage – like changing the oil every 3,000 miles.  Over time the system, using history, the system will start to predict when a failure may occur.  More mature maintenance organizations will also use advanced technologies like vibration analysis or temperature and trigger work when things fall outside of a predetermined tolerance level.</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p:spPr>
        <p:txBody>
          <a:bodyPr/>
          <a:lstStyle/>
          <a:p>
            <a:pPr defTabSz="922338"/>
            <a:fld id="{40563751-DD89-4446-9007-6BE716ACF166}" type="slidenum">
              <a:rPr lang="en-US" smtClean="0"/>
              <a:pPr defTabSz="922338"/>
              <a:t>26</a:t>
            </a:fld>
            <a:endParaRPr lang="en-US" smtClean="0"/>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a:ln/>
        </p:spPr>
        <p:txBody>
          <a:bodyPr/>
          <a:lstStyle/>
          <a:p>
            <a:r>
              <a:rPr lang="en-US" dirty="0" smtClean="0"/>
              <a:t>There are four different ways to schedule PMs:</a:t>
            </a:r>
          </a:p>
          <a:p>
            <a:r>
              <a:rPr lang="en-US" dirty="0" smtClean="0"/>
              <a:t>Calendar (for instance, every 6 months)</a:t>
            </a:r>
          </a:p>
          <a:p>
            <a:r>
              <a:rPr lang="en-US" dirty="0" smtClean="0"/>
              <a:t>DUOM or Driving Unit of Measure (for instance, change the car’s oil every 3,000 miles)</a:t>
            </a:r>
          </a:p>
          <a:p>
            <a:r>
              <a:rPr lang="en-US" dirty="0" smtClean="0"/>
              <a:t>Both Calendar and DUOM (for instance, change the car’s oil every 3,000 miles or every 3 months, whichever comes first)</a:t>
            </a:r>
          </a:p>
          <a:p>
            <a:r>
              <a:rPr lang="en-US" dirty="0" smtClean="0"/>
              <a:t>Event (for instance, a holiday or shutdown, such as the end of a production run)</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p:spPr>
        <p:txBody>
          <a:bodyPr/>
          <a:lstStyle/>
          <a:p>
            <a:pPr defTabSz="922338"/>
            <a:fld id="{4CE107C5-7675-4B35-A210-428AF6FDFF30}" type="slidenum">
              <a:rPr lang="en-US" smtClean="0"/>
              <a:pPr defTabSz="922338"/>
              <a:t>27</a:t>
            </a:fld>
            <a:endParaRPr lang="en-US" smtClean="0"/>
          </a:p>
        </p:txBody>
      </p:sp>
      <p:sp>
        <p:nvSpPr>
          <p:cNvPr id="132099" name="Rectangle 2"/>
          <p:cNvSpPr>
            <a:spLocks noGrp="1" noRot="1" noChangeAspect="1" noChangeArrowheads="1" noTextEdit="1"/>
          </p:cNvSpPr>
          <p:nvPr>
            <p:ph type="sldImg"/>
          </p:nvPr>
        </p:nvSpPr>
        <p:spPr>
          <a:ln/>
        </p:spPr>
      </p:sp>
      <p:sp>
        <p:nvSpPr>
          <p:cNvPr id="132100" name="Rectangle 3"/>
          <p:cNvSpPr>
            <a:spLocks noGrp="1" noChangeArrowheads="1"/>
          </p:cNvSpPr>
          <p:nvPr>
            <p:ph type="body" idx="1"/>
          </p:nvPr>
        </p:nvSpPr>
        <p:spPr>
          <a:noFill/>
          <a:ln/>
        </p:spPr>
        <p:txBody>
          <a:bodyPr/>
          <a:lstStyle/>
          <a:p>
            <a:pPr eaLnBrk="1" hangingPunct="1"/>
            <a:r>
              <a:rPr lang="en-US" dirty="0" smtClean="0"/>
              <a:t>Master Lists</a:t>
            </a:r>
            <a:r>
              <a:rPr lang="en-US" baseline="0" dirty="0" smtClean="0"/>
              <a:t> are designed to be used by multiple pieces of equipment.  Companies often have several pieces of the same equipment in their plants.  Use of Master Lists allows them to apply the same criteria and procedures to each piece of equipment, regardless of who is going to be doing the work.  Master Parts List allow the company to plan for the parts which will be needed, notifying the tool crib or purchasing that these items need to be purchased </a:t>
            </a:r>
            <a:r>
              <a:rPr lang="en-US" baseline="0" smtClean="0"/>
              <a:t>and ready.</a:t>
            </a:r>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p:spPr>
        <p:txBody>
          <a:bodyPr/>
          <a:lstStyle/>
          <a:p>
            <a:pPr defTabSz="922338"/>
            <a:fld id="{61F8ACFF-3D73-4792-B9EA-87D0D5496764}" type="slidenum">
              <a:rPr lang="en-US" smtClean="0"/>
              <a:pPr defTabSz="922338"/>
              <a:t>28</a:t>
            </a:fld>
            <a:endParaRPr lang="en-US" smtClean="0"/>
          </a:p>
        </p:txBody>
      </p:sp>
      <p:sp>
        <p:nvSpPr>
          <p:cNvPr id="133123" name="Rectangle 2"/>
          <p:cNvSpPr>
            <a:spLocks noGrp="1" noRot="1" noChangeAspect="1" noChangeArrowheads="1" noTextEdit="1"/>
          </p:cNvSpPr>
          <p:nvPr>
            <p:ph type="sldImg"/>
          </p:nvPr>
        </p:nvSpPr>
        <p:spPr>
          <a:ln/>
        </p:spPr>
      </p:sp>
      <p:sp>
        <p:nvSpPr>
          <p:cNvPr id="133124" name="Rectangle 3"/>
          <p:cNvSpPr>
            <a:spLocks noGrp="1" noChangeArrowheads="1"/>
          </p:cNvSpPr>
          <p:nvPr>
            <p:ph type="body" idx="1"/>
          </p:nvPr>
        </p:nvSpPr>
        <p:spPr>
          <a:noFill/>
          <a:ln/>
        </p:spPr>
        <p:txBody>
          <a:bodyPr/>
          <a:lstStyle/>
          <a:p>
            <a:pPr eaLnBrk="1" hangingPunct="1"/>
            <a:r>
              <a:rPr lang="en-US" dirty="0" smtClean="0"/>
              <a:t>The four options for scheduling</a:t>
            </a:r>
            <a:r>
              <a:rPr lang="en-US" baseline="0" dirty="0" smtClean="0"/>
              <a:t> PMs have different fields that must be completed.  This screen shows the relationship of those fields that must be filled in.</a:t>
            </a:r>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pPr defTabSz="922338"/>
            <a:fld id="{97CF468E-09DC-4785-9E88-DDA234B63C34}" type="slidenum">
              <a:rPr lang="en-US" smtClean="0"/>
              <a:pPr defTabSz="922338"/>
              <a:t>29</a:t>
            </a:fld>
            <a:endParaRPr lang="en-US" smtClean="0"/>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p:spPr>
        <p:txBody>
          <a:bodyPr/>
          <a:lstStyle/>
          <a:p>
            <a:r>
              <a:rPr lang="en-US" dirty="0" smtClean="0"/>
              <a:t>Any linked PM instructions are included in the work order to be used by the PM technicians so they know what need to be done.  The instruction</a:t>
            </a:r>
            <a:r>
              <a:rPr lang="en-US" baseline="0" dirty="0" smtClean="0"/>
              <a:t> lists capture estimated time and costs based on the craft and details entered in the steps.  Master Parts lists are linked to PM templates similar to the process for linking Master Instruction Lists.</a:t>
            </a:r>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p:spPr>
        <p:txBody>
          <a:bodyPr/>
          <a:lstStyle/>
          <a:p>
            <a:pPr defTabSz="920750"/>
            <a:fld id="{D25AEAB6-EBF2-4875-A3A0-115EE2F9BDB5}" type="slidenum">
              <a:rPr lang="en-US" smtClean="0"/>
              <a:pPr defTabSz="920750"/>
              <a:t>30</a:t>
            </a:fld>
            <a:endParaRPr lang="en-US" smtClean="0"/>
          </a:p>
        </p:txBody>
      </p:sp>
      <p:sp>
        <p:nvSpPr>
          <p:cNvPr id="135171" name="Rectangle 2"/>
          <p:cNvSpPr>
            <a:spLocks noGrp="1" noRot="1" noChangeAspect="1" noChangeArrowheads="1" noTextEdit="1"/>
          </p:cNvSpPr>
          <p:nvPr>
            <p:ph type="sldImg"/>
          </p:nvPr>
        </p:nvSpPr>
        <p:spPr>
          <a:ln/>
        </p:spPr>
      </p:sp>
      <p:sp>
        <p:nvSpPr>
          <p:cNvPr id="13517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p:spPr>
        <p:txBody>
          <a:bodyPr/>
          <a:lstStyle/>
          <a:p>
            <a:endParaRPr lang="en-US" smtClean="0"/>
          </a:p>
        </p:txBody>
      </p:sp>
      <p:sp>
        <p:nvSpPr>
          <p:cNvPr id="110596" name="Slide Number Placeholder 3"/>
          <p:cNvSpPr>
            <a:spLocks noGrp="1"/>
          </p:cNvSpPr>
          <p:nvPr>
            <p:ph type="sldNum" sz="quarter" idx="5"/>
          </p:nvPr>
        </p:nvSpPr>
        <p:spPr>
          <a:noFill/>
        </p:spPr>
        <p:txBody>
          <a:bodyPr/>
          <a:lstStyle/>
          <a:p>
            <a:pPr defTabSz="920750"/>
            <a:fld id="{935B19FD-E78A-4486-BDB0-FCC1A1331EA8}" type="slidenum">
              <a:rPr lang="en-US" smtClean="0"/>
              <a:pPr defTabSz="920750"/>
              <a:t>4</a:t>
            </a:fld>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p>
            <a:pPr defTabSz="922338"/>
            <a:fld id="{A565BF8E-7180-425D-9F75-8D36BE1D1DB4}" type="slidenum">
              <a:rPr lang="en-US" smtClean="0"/>
              <a:pPr defTabSz="922338"/>
              <a:t>31</a:t>
            </a:fld>
            <a:endParaRPr lang="en-US" smtClean="0"/>
          </a:p>
        </p:txBody>
      </p:sp>
      <p:sp>
        <p:nvSpPr>
          <p:cNvPr id="136195" name="Rectangle 2"/>
          <p:cNvSpPr>
            <a:spLocks noGrp="1" noRot="1" noChangeAspect="1" noChangeArrowheads="1" noTextEdit="1"/>
          </p:cNvSpPr>
          <p:nvPr>
            <p:ph type="sldImg"/>
          </p:nvPr>
        </p:nvSpPr>
        <p:spPr>
          <a:ln/>
        </p:spPr>
      </p:sp>
      <p:sp>
        <p:nvSpPr>
          <p:cNvPr id="1361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pPr defTabSz="922338"/>
            <a:fld id="{B3D5564B-78F8-4512-A87B-9B62341AEBFE}" type="slidenum">
              <a:rPr lang="en-US" smtClean="0"/>
              <a:pPr defTabSz="922338"/>
              <a:t>32</a:t>
            </a:fld>
            <a:endParaRPr lang="en-US" smtClean="0"/>
          </a:p>
        </p:txBody>
      </p:sp>
      <p:sp>
        <p:nvSpPr>
          <p:cNvPr id="137219" name="Rectangle 2"/>
          <p:cNvSpPr>
            <a:spLocks noGrp="1" noRot="1" noChangeAspect="1" noChangeArrowheads="1" noTextEdit="1"/>
          </p:cNvSpPr>
          <p:nvPr>
            <p:ph type="sldImg"/>
          </p:nvPr>
        </p:nvSpPr>
        <p:spPr>
          <a:ln/>
        </p:spPr>
      </p:sp>
      <p:sp>
        <p:nvSpPr>
          <p:cNvPr id="137220" name="Rectangle 3"/>
          <p:cNvSpPr>
            <a:spLocks noGrp="1" noChangeArrowheads="1"/>
          </p:cNvSpPr>
          <p:nvPr>
            <p:ph type="body" idx="1"/>
          </p:nvPr>
        </p:nvSpPr>
        <p:spPr>
          <a:noFill/>
          <a:ln/>
        </p:spPr>
        <p:txBody>
          <a:bodyPr/>
          <a:lstStyle/>
          <a:p>
            <a:pPr eaLnBrk="1" hangingPunct="1"/>
            <a:r>
              <a:rPr lang="en-US" smtClean="0"/>
              <a:t>There are two ways to issue PMs to work orders.  Companies will decide how to issue based on their own processes and requirements.</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p>
            <a:pPr defTabSz="922338"/>
            <a:fld id="{4C864211-9399-49FA-97B0-1404A585BBA2}" type="slidenum">
              <a:rPr lang="en-US" smtClean="0"/>
              <a:pPr defTabSz="922338"/>
              <a:t>33</a:t>
            </a:fld>
            <a:endParaRPr lang="en-US" smtClean="0"/>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noFill/>
          <a:ln/>
        </p:spPr>
        <p:txBody>
          <a:bodyPr/>
          <a:lstStyle/>
          <a:p>
            <a:r>
              <a:rPr lang="en-US" dirty="0" smtClean="0"/>
              <a:t>Service requests are typically used to report a problem with a piece of equipment that may not need a work order immediately. For instance, an operator on the production floor reports that equipment appears to be leaking oil. An office staff member reports a burned-out light bulb. </a:t>
            </a:r>
          </a:p>
          <a:p>
            <a:r>
              <a:rPr lang="en-US" dirty="0" smtClean="0"/>
              <a:t>It is often viewed as a simplified way of getting basic data into the work order from non-maintenance staff in order to expedite the planning required in the maintenance department.</a:t>
            </a:r>
          </a:p>
          <a:p>
            <a:r>
              <a:rPr lang="en-US" dirty="0" smtClean="0"/>
              <a:t>A Maintenance Planner or Supervisor reviews the service requests and creates a work order, or closes the service request without action. </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pPr defTabSz="922338"/>
            <a:fld id="{426C49FA-2D8F-4D1A-8F16-65FC2D64DE33}" type="slidenum">
              <a:rPr lang="en-US" smtClean="0"/>
              <a:pPr defTabSz="922338"/>
              <a:t>34</a:t>
            </a:fld>
            <a:endParaRPr lang="en-US" smtClean="0"/>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pPr defTabSz="922338"/>
            <a:fld id="{426C49FA-2D8F-4D1A-8F16-65FC2D64DE33}" type="slidenum">
              <a:rPr lang="en-US" smtClean="0"/>
              <a:pPr defTabSz="922338"/>
              <a:t>35</a:t>
            </a:fld>
            <a:endParaRPr lang="en-US" smtClean="0"/>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a:ln/>
        </p:spPr>
        <p:txBody>
          <a:bodyPr/>
          <a:lstStyle/>
          <a:p>
            <a:pPr eaLnBrk="1" hangingPunct="1"/>
            <a:r>
              <a:rPr lang="en-US" dirty="0" smtClean="0"/>
              <a:t>Planned</a:t>
            </a:r>
            <a:r>
              <a:rPr lang="en-US" baseline="0" dirty="0" smtClean="0"/>
              <a:t> work orders refer to that work which required action of preparation in advance of completing the work.  An example of planned work would be a work order where an outside contractor had to be selected and equipment rental take place.  An inspection PM would be an example of unplanned work.  The technician or operator simply needs to view the equipment and note the state that it is in.</a:t>
            </a:r>
            <a:endParaRPr lang="en-US"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pPr defTabSz="922338"/>
            <a:fld id="{426C49FA-2D8F-4D1A-8F16-65FC2D64DE33}" type="slidenum">
              <a:rPr lang="en-US" smtClean="0"/>
              <a:pPr defTabSz="922338"/>
              <a:t>36</a:t>
            </a:fld>
            <a:endParaRPr lang="en-US" smtClean="0"/>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a:ln/>
        </p:spPr>
        <p:txBody>
          <a:bodyPr/>
          <a:lstStyle/>
          <a:p>
            <a:pPr eaLnBrk="1" hangingPunct="1"/>
            <a:r>
              <a:rPr lang="en-US" dirty="0" smtClean="0"/>
              <a:t>Scheduled work orders refer to that</a:t>
            </a:r>
            <a:r>
              <a:rPr lang="en-US" baseline="0" dirty="0" smtClean="0"/>
              <a:t> work which is placed onto a schedule – we are going to do work order 123 on Monday the 20</a:t>
            </a:r>
            <a:r>
              <a:rPr lang="en-US" baseline="30000" dirty="0" smtClean="0"/>
              <a:t>th</a:t>
            </a:r>
            <a:r>
              <a:rPr lang="en-US" baseline="0" dirty="0" smtClean="0"/>
              <a:t>.  If an emergency comes up and that work can not be completed ‘on schedule’ that is a schedule break.  Schedule breaks do occur, but we want to decrease their impact on equipment reliability and availability.</a:t>
            </a:r>
            <a:endParaRPr lang="en-US"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pPr defTabSz="920750"/>
            <a:fld id="{C6443BAA-E774-4138-87B2-984295F32033}" type="slidenum">
              <a:rPr lang="en-US" smtClean="0"/>
              <a:pPr defTabSz="920750"/>
              <a:t>37</a:t>
            </a:fld>
            <a:endParaRPr lang="en-US" smtClean="0"/>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p:spPr>
        <p:txBody>
          <a:bodyPr/>
          <a:lstStyle/>
          <a:p>
            <a:pPr defTabSz="922338"/>
            <a:fld id="{E4870C76-D7ED-44A0-BDD1-DE608399F898}" type="slidenum">
              <a:rPr lang="en-US" smtClean="0"/>
              <a:pPr defTabSz="922338"/>
              <a:t>38</a:t>
            </a:fld>
            <a:endParaRPr lang="en-US" smtClean="0"/>
          </a:p>
        </p:txBody>
      </p:sp>
      <p:sp>
        <p:nvSpPr>
          <p:cNvPr id="142339" name="Rectangle 2"/>
          <p:cNvSpPr>
            <a:spLocks noGrp="1" noRot="1" noChangeAspect="1" noChangeArrowheads="1" noTextEdit="1"/>
          </p:cNvSpPr>
          <p:nvPr>
            <p:ph type="sldImg"/>
          </p:nvPr>
        </p:nvSpPr>
        <p:spPr>
          <a:ln/>
        </p:spPr>
      </p:sp>
      <p:sp>
        <p:nvSpPr>
          <p:cNvPr id="142340" name="Rectangle 3"/>
          <p:cNvSpPr>
            <a:spLocks noGrp="1" noChangeArrowheads="1"/>
          </p:cNvSpPr>
          <p:nvPr>
            <p:ph type="body" idx="1"/>
          </p:nvPr>
        </p:nvSpPr>
        <p:spPr>
          <a:noFill/>
          <a:ln/>
        </p:spPr>
        <p:txBody>
          <a:bodyPr/>
          <a:lstStyle/>
          <a:p>
            <a:r>
              <a:rPr lang="en-US" dirty="0" smtClean="0"/>
              <a:t>The goal of maintenance planning is to improve labor productivity. Match the work to be done with the resources required to do the work. During the planning process, consider:</a:t>
            </a:r>
          </a:p>
          <a:p>
            <a:r>
              <a:rPr lang="en-US" dirty="0" smtClean="0"/>
              <a:t>Maintenance backlog - the number, size, and priorities of current work orders (including corrective and preventive work orders).</a:t>
            </a:r>
          </a:p>
          <a:p>
            <a:r>
              <a:rPr lang="en-US" dirty="0" smtClean="0"/>
              <a:t>Resource requirements - time estimates, crafts, skills, shifts</a:t>
            </a:r>
          </a:p>
          <a:p>
            <a:r>
              <a:rPr lang="en-US" dirty="0" smtClean="0"/>
              <a:t>Materials </a:t>
            </a:r>
          </a:p>
          <a:p>
            <a:r>
              <a:rPr lang="en-US" dirty="0" smtClean="0"/>
              <a:t>Contractors </a:t>
            </a:r>
          </a:p>
          <a:p>
            <a:r>
              <a:rPr lang="en-US" dirty="0" smtClean="0"/>
              <a:t>Downtime - coordinate with production schedule</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p:spPr>
        <p:txBody>
          <a:bodyPr/>
          <a:lstStyle/>
          <a:p>
            <a:pPr defTabSz="922338"/>
            <a:fld id="{B8AAE871-F1E9-49EC-84CC-CAD9BDEC5E89}" type="slidenum">
              <a:rPr lang="en-US" smtClean="0"/>
              <a:pPr defTabSz="922338"/>
              <a:t>39</a:t>
            </a:fld>
            <a:endParaRPr lang="en-US" smtClean="0"/>
          </a:p>
        </p:txBody>
      </p:sp>
      <p:sp>
        <p:nvSpPr>
          <p:cNvPr id="143363" name="Rectangle 2"/>
          <p:cNvSpPr>
            <a:spLocks noGrp="1" noRot="1" noChangeAspect="1" noChangeArrowheads="1" noTextEdit="1"/>
          </p:cNvSpPr>
          <p:nvPr>
            <p:ph type="sldImg"/>
          </p:nvPr>
        </p:nvSpPr>
        <p:spPr>
          <a:ln/>
        </p:spPr>
      </p:sp>
      <p:sp>
        <p:nvSpPr>
          <p:cNvPr id="14336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p>
            <a:pPr defTabSz="922338"/>
            <a:fld id="{57D1FA4A-D748-4CC6-ADE2-BC764E4B6AD1}" type="slidenum">
              <a:rPr lang="en-US" smtClean="0"/>
              <a:pPr defTabSz="922338"/>
              <a:t>40</a:t>
            </a:fld>
            <a:endParaRPr lang="en-US" smtClean="0"/>
          </a:p>
        </p:txBody>
      </p:sp>
      <p:sp>
        <p:nvSpPr>
          <p:cNvPr id="144387" name="Rectangle 2"/>
          <p:cNvSpPr>
            <a:spLocks noGrp="1" noRot="1" noChangeAspect="1" noChangeArrowheads="1" noTextEdit="1"/>
          </p:cNvSpPr>
          <p:nvPr>
            <p:ph type="sldImg"/>
          </p:nvPr>
        </p:nvSpPr>
        <p:spPr>
          <a:ln/>
        </p:spPr>
      </p:sp>
      <p:sp>
        <p:nvSpPr>
          <p:cNvPr id="144388" name="Rectangle 3"/>
          <p:cNvSpPr>
            <a:spLocks noGrp="1" noChangeArrowheads="1"/>
          </p:cNvSpPr>
          <p:nvPr>
            <p:ph type="body" idx="1"/>
          </p:nvPr>
        </p:nvSpPr>
        <p:spPr>
          <a:noFill/>
          <a:ln/>
        </p:spPr>
        <p:txBody>
          <a:bodyPr/>
          <a:lstStyle/>
          <a:p>
            <a:pPr eaLnBrk="1" hangingPunct="1"/>
            <a:r>
              <a:rPr lang="en-US" dirty="0" smtClean="0"/>
              <a:t>In some organizations, the Planner and Scheduler may be the same person.  However, in more advanced organizations with larger Maintenance teams, the two roles may be split.  </a:t>
            </a:r>
          </a:p>
          <a:p>
            <a:pPr eaLnBrk="1" hangingPunct="1"/>
            <a:endParaRPr lang="en-US" dirty="0" smtClean="0"/>
          </a:p>
          <a:p>
            <a:pPr eaLnBrk="1" hangingPunct="1"/>
            <a:r>
              <a:rPr lang="en-US" dirty="0" smtClean="0"/>
              <a:t>Keep in mind, that adding the Planning and Scheduling step in the Maintenance process is a best practice that companies in the process of uplifting their maintenance programs to World Class standards must incorporate.  Terry Wireman suggests that the Planning stage is “one of the largest potentials for cost savings in the maintenance arena” (World Class Maintenance Management).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p>
            <a:pPr defTabSz="922338"/>
            <a:fld id="{6045401F-9085-4625-8427-E85A31EFEC23}" type="slidenum">
              <a:rPr lang="en-US" smtClean="0"/>
              <a:pPr defTabSz="922338"/>
              <a:t>5</a:t>
            </a:fld>
            <a:endParaRPr lang="en-US" smtClean="0"/>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pPr defTabSz="922338"/>
            <a:fld id="{F35340C4-A18D-48D2-9F21-1650EFF7CF55}" type="slidenum">
              <a:rPr lang="en-US" smtClean="0"/>
              <a:pPr defTabSz="922338"/>
              <a:t>41</a:t>
            </a:fld>
            <a:endParaRPr lang="en-US" smtClean="0"/>
          </a:p>
        </p:txBody>
      </p:sp>
      <p:sp>
        <p:nvSpPr>
          <p:cNvPr id="145411" name="Rectangle 2"/>
          <p:cNvSpPr>
            <a:spLocks noGrp="1" noRot="1" noChangeAspect="1" noChangeArrowheads="1" noTextEdit="1"/>
          </p:cNvSpPr>
          <p:nvPr>
            <p:ph type="sldImg"/>
          </p:nvPr>
        </p:nvSpPr>
        <p:spPr>
          <a:ln/>
        </p:spPr>
      </p:sp>
      <p:sp>
        <p:nvSpPr>
          <p:cNvPr id="145412" name="Rectangle 3"/>
          <p:cNvSpPr>
            <a:spLocks noGrp="1" noChangeArrowheads="1"/>
          </p:cNvSpPr>
          <p:nvPr>
            <p:ph type="body" idx="1"/>
          </p:nvPr>
        </p:nvSpPr>
        <p:spPr>
          <a:noFill/>
          <a:ln/>
        </p:spPr>
        <p:txBody>
          <a:bodyPr/>
          <a:lstStyle/>
          <a:p>
            <a:pPr eaLnBrk="1" hangingPunct="1"/>
            <a:r>
              <a:rPr lang="en-US" smtClean="0">
                <a:solidFill>
                  <a:schemeClr val="bg1"/>
                </a:solidFill>
              </a:rPr>
              <a:t>When scheduling the work order, you can assign the technicians used and set a start date.  Note that the Work Order reflects the primary Assigned individual, but multiple resources can be assigned using the “Assigned” sub-detail function.  </a:t>
            </a:r>
          </a:p>
          <a:p>
            <a:pPr eaLnBrk="1" hangingPunct="1"/>
            <a:endParaRPr lang="en-US" smtClean="0">
              <a:solidFill>
                <a:schemeClr val="bg1"/>
              </a:solidFill>
            </a:endParaRPr>
          </a:p>
          <a:p>
            <a:pPr eaLnBrk="1" hangingPunct="1"/>
            <a:r>
              <a:rPr lang="en-US" smtClean="0">
                <a:solidFill>
                  <a:schemeClr val="bg1"/>
                </a:solidFill>
              </a:rPr>
              <a:t>Remember that if someone is “missing” from a lookup such as “Assigned”, “Planner”, or “Responsible”, it is because the flag on their EMPLOYEE ID is not properly set.  </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pPr defTabSz="922338"/>
            <a:fld id="{82630D08-5BCB-4BB4-AD4C-C42B82507D52}" type="slidenum">
              <a:rPr lang="en-US" smtClean="0"/>
              <a:pPr defTabSz="922338"/>
              <a:t>42</a:t>
            </a:fld>
            <a:endParaRPr lang="en-US" smtClean="0"/>
          </a:p>
        </p:txBody>
      </p:sp>
      <p:sp>
        <p:nvSpPr>
          <p:cNvPr id="146435" name="Rectangle 2"/>
          <p:cNvSpPr>
            <a:spLocks noGrp="1" noRot="1" noChangeAspect="1" noChangeArrowheads="1" noTextEdit="1"/>
          </p:cNvSpPr>
          <p:nvPr>
            <p:ph type="sldImg"/>
          </p:nvPr>
        </p:nvSpPr>
        <p:spPr>
          <a:ln/>
        </p:spPr>
      </p:sp>
      <p:sp>
        <p:nvSpPr>
          <p:cNvPr id="146436" name="Rectangle 3"/>
          <p:cNvSpPr>
            <a:spLocks noGrp="1" noChangeArrowheads="1"/>
          </p:cNvSpPr>
          <p:nvPr>
            <p:ph type="body" idx="1"/>
          </p:nvPr>
        </p:nvSpPr>
        <p:spPr>
          <a:noFill/>
          <a:ln/>
        </p:spPr>
        <p:txBody>
          <a:bodyPr/>
          <a:lstStyle/>
          <a:p>
            <a:pPr eaLnBrk="1" hangingPunct="1"/>
            <a:r>
              <a:rPr lang="en-US" smtClean="0"/>
              <a:t>The Class code is actually a configurable code in EAM.  It is usually utilized to categorize Work Orders for reporting purposes.  The EAM Rapid Implementation toolset provides some recommended codes to include in the Class field to facility important measures.  </a:t>
            </a:r>
          </a:p>
          <a:p>
            <a:pPr eaLnBrk="1" hangingPunct="1"/>
            <a:endParaRPr lang="en-US" smtClean="0"/>
          </a:p>
          <a:p>
            <a:pPr eaLnBrk="1" hangingPunct="1"/>
            <a:r>
              <a:rPr lang="en-US" smtClean="0"/>
              <a:t>As organizations strive to improve their maintenance programs, the ability to properly manage “Planned” vs “Unplanned” work becomes critical.  Industry estimates suggest that working in a “planned” mode as opposed to an “unplanned” mode could have a cost ratio as high as 1:5, meaning that, for example, “performing a $100 planned job could save as much as $400 over performing the same job in an unplanned mode” (Terry Wireman, “World Class Maintenance Management).  </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p>
            <a:pPr defTabSz="922338"/>
            <a:fld id="{8EC4529A-5186-44BB-A172-CFF467FA44C4}" type="slidenum">
              <a:rPr lang="en-US" smtClean="0"/>
              <a:pPr defTabSz="922338"/>
              <a:t>43</a:t>
            </a:fld>
            <a:endParaRPr lang="en-US" smtClean="0"/>
          </a:p>
        </p:txBody>
      </p:sp>
      <p:sp>
        <p:nvSpPr>
          <p:cNvPr id="147459"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ln/>
        </p:spPr>
        <p:txBody>
          <a:bodyPr/>
          <a:lstStyle/>
          <a:p>
            <a:pPr eaLnBrk="1" hangingPunct="1">
              <a:defRPr/>
            </a:pPr>
            <a:r>
              <a:rPr lang="en-US" dirty="0" smtClean="0"/>
              <a:t>On a Work Order there are two different ways to include estimates:  </a:t>
            </a:r>
          </a:p>
          <a:p>
            <a:pPr marL="228600" indent="-228600" eaLnBrk="1" hangingPunct="1">
              <a:buFontTx/>
              <a:buAutoNum type="arabicPeriod"/>
              <a:defRPr/>
            </a:pPr>
            <a:r>
              <a:rPr lang="en-US" dirty="0" smtClean="0"/>
              <a:t>Directly on the work order, the user may enter estimates (less accurate). </a:t>
            </a:r>
          </a:p>
          <a:p>
            <a:pPr marL="228600" indent="-228600" eaLnBrk="1" hangingPunct="1">
              <a:buFontTx/>
              <a:buAutoNum type="arabicPeriod"/>
              <a:defRPr/>
            </a:pPr>
            <a:r>
              <a:rPr lang="en-US" dirty="0" smtClean="0"/>
              <a:t>Utilize Master Instruction Lists and Master Parts Lists / Stores Requests estimate planned labor and costs (most accurate).  </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p:spPr>
        <p:txBody>
          <a:bodyPr/>
          <a:lstStyle/>
          <a:p>
            <a:pPr defTabSz="920750"/>
            <a:fld id="{74FE5C76-FBA5-40BD-9E63-3FD0F74CB9B9}" type="slidenum">
              <a:rPr lang="en-US" smtClean="0"/>
              <a:pPr defTabSz="920750"/>
              <a:t>44</a:t>
            </a:fld>
            <a:endParaRPr lang="en-US" smtClean="0"/>
          </a:p>
        </p:txBody>
      </p:sp>
      <p:sp>
        <p:nvSpPr>
          <p:cNvPr id="148483" name="Rectangle 2"/>
          <p:cNvSpPr>
            <a:spLocks noGrp="1" noRot="1" noChangeAspect="1" noChangeArrowheads="1" noTextEdit="1"/>
          </p:cNvSpPr>
          <p:nvPr>
            <p:ph type="sldImg"/>
          </p:nvPr>
        </p:nvSpPr>
        <p:spPr>
          <a:ln/>
        </p:spPr>
      </p:sp>
      <p:sp>
        <p:nvSpPr>
          <p:cNvPr id="148484" name="Rectangle 3"/>
          <p:cNvSpPr>
            <a:spLocks noGrp="1" noChangeArrowheads="1"/>
          </p:cNvSpPr>
          <p:nvPr>
            <p:ph type="body" idx="1"/>
          </p:nvPr>
        </p:nvSpPr>
        <p:spPr>
          <a:noFill/>
          <a:ln/>
        </p:spPr>
        <p:txBody>
          <a:bodyPr/>
          <a:lstStyle/>
          <a:p>
            <a:r>
              <a:rPr lang="en-US" smtClean="0"/>
              <a:t>This step is the “wrench time” that we discuss frequently in the maintenance arena.  Industry polls indicate that as little as 25% of a technicians day is actually spent on wrench time.  Note how planning and proper scheduling could be very instrumental in reducing “travel time” and increasing “wrench time” – which results in more effective utilization of skilled resources.  </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pPr defTabSz="920750"/>
            <a:fld id="{283B79AD-8C27-4616-9C5E-5F5B7349499F}" type="slidenum">
              <a:rPr lang="en-US" smtClean="0"/>
              <a:pPr defTabSz="920750"/>
              <a:t>45</a:t>
            </a:fld>
            <a:endParaRPr lang="en-US" smtClean="0"/>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p>
            <a:pPr defTabSz="922338"/>
            <a:fld id="{E33E1BE2-3BF1-478C-BB9B-DAA8F31BEAA9}" type="slidenum">
              <a:rPr lang="en-US" smtClean="0"/>
              <a:pPr defTabSz="922338"/>
              <a:t>46</a:t>
            </a:fld>
            <a:endParaRPr lang="en-US" smtClean="0"/>
          </a:p>
        </p:txBody>
      </p:sp>
      <p:sp>
        <p:nvSpPr>
          <p:cNvPr id="150531" name="Rectangle 2"/>
          <p:cNvSpPr>
            <a:spLocks noGrp="1" noRot="1" noChangeAspect="1" noChangeArrowheads="1" noTextEdit="1"/>
          </p:cNvSpPr>
          <p:nvPr>
            <p:ph type="sldImg"/>
          </p:nvPr>
        </p:nvSpPr>
        <p:spPr>
          <a:ln/>
        </p:spPr>
      </p:sp>
      <p:sp>
        <p:nvSpPr>
          <p:cNvPr id="150532"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are all questions that a company</a:t>
            </a:r>
            <a:r>
              <a:rPr lang="en-US" baseline="0" dirty="0" smtClean="0"/>
              <a:t> should be asking – that EAM can provide when utilized to its potential.</a:t>
            </a:r>
            <a:endParaRPr lang="en-US" dirty="0"/>
          </a:p>
        </p:txBody>
      </p:sp>
      <p:sp>
        <p:nvSpPr>
          <p:cNvPr id="4" name="Slide Number Placeholder 3"/>
          <p:cNvSpPr>
            <a:spLocks noGrp="1"/>
          </p:cNvSpPr>
          <p:nvPr>
            <p:ph type="sldNum" sz="quarter" idx="10"/>
          </p:nvPr>
        </p:nvSpPr>
        <p:spPr/>
        <p:txBody>
          <a:bodyPr/>
          <a:lstStyle/>
          <a:p>
            <a:pPr>
              <a:defRPr/>
            </a:pPr>
            <a:fld id="{67242DE4-DAE1-4140-8FE6-9105631E753C}" type="slidenum">
              <a:rPr lang="en-US" smtClean="0"/>
              <a:pPr>
                <a:defRPr/>
              </a:pPr>
              <a:t>47</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pPr defTabSz="922338"/>
            <a:fld id="{A5E3B0BA-AB70-4CE7-9CCF-6821BB505A98}" type="slidenum">
              <a:rPr lang="en-US" smtClean="0"/>
              <a:pPr defTabSz="922338"/>
              <a:t>48</a:t>
            </a:fld>
            <a:endParaRPr lang="en-US" smtClean="0"/>
          </a:p>
        </p:txBody>
      </p:sp>
      <p:sp>
        <p:nvSpPr>
          <p:cNvPr id="151555" name="Rectangle 2"/>
          <p:cNvSpPr>
            <a:spLocks noGrp="1" noRot="1" noChangeAspect="1" noChangeArrowheads="1" noTextEdit="1"/>
          </p:cNvSpPr>
          <p:nvPr>
            <p:ph type="sldImg"/>
          </p:nvPr>
        </p:nvSpPr>
        <p:spPr>
          <a:ln/>
        </p:spPr>
      </p:sp>
      <p:sp>
        <p:nvSpPr>
          <p:cNvPr id="1515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p>
            <a:pPr defTabSz="922338"/>
            <a:fld id="{23CC0CE0-7712-48C7-B027-EB1E2198F9EC}" type="slidenum">
              <a:rPr lang="en-US" smtClean="0"/>
              <a:pPr defTabSz="922338"/>
              <a:t>49</a:t>
            </a:fld>
            <a:endParaRPr lang="en-US" smtClean="0"/>
          </a:p>
        </p:txBody>
      </p:sp>
      <p:sp>
        <p:nvSpPr>
          <p:cNvPr id="152579" name="Rectangle 2"/>
          <p:cNvSpPr>
            <a:spLocks noGrp="1" noRot="1" noChangeAspect="1" noChangeArrowheads="1" noTextEdit="1"/>
          </p:cNvSpPr>
          <p:nvPr>
            <p:ph type="sldImg"/>
          </p:nvPr>
        </p:nvSpPr>
        <p:spPr>
          <a:ln/>
        </p:spPr>
      </p:sp>
      <p:sp>
        <p:nvSpPr>
          <p:cNvPr id="152580" name="Rectangle 3"/>
          <p:cNvSpPr>
            <a:spLocks noGrp="1" noChangeArrowheads="1"/>
          </p:cNvSpPr>
          <p:nvPr>
            <p:ph type="body" idx="1"/>
          </p:nvPr>
        </p:nvSpPr>
        <p:spPr>
          <a:noFill/>
          <a:ln/>
        </p:spPr>
        <p:txBody>
          <a:bodyPr/>
          <a:lstStyle/>
          <a:p>
            <a:pPr eaLnBrk="1" hangingPunct="1"/>
            <a:r>
              <a:rPr lang="en-US" dirty="0" smtClean="0"/>
              <a:t>All of the information</a:t>
            </a:r>
            <a:r>
              <a:rPr lang="en-US" baseline="0" dirty="0" smtClean="0"/>
              <a:t> captured in the ‘Record’ portion of the process is used to answer those questions for the customer.  If they don’t record the information they don’t have a true picture of what is happening.</a:t>
            </a:r>
            <a:endParaRPr lang="en-US"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p:spPr>
        <p:txBody>
          <a:bodyPr/>
          <a:lstStyle/>
          <a:p>
            <a:pPr defTabSz="922338"/>
            <a:fld id="{66D75724-A7B1-4EE5-827B-5E0EA718DE3E}" type="slidenum">
              <a:rPr lang="en-US" smtClean="0"/>
              <a:pPr defTabSz="922338"/>
              <a:t>50</a:t>
            </a:fld>
            <a:endParaRPr lang="en-US" smtClean="0"/>
          </a:p>
        </p:txBody>
      </p:sp>
      <p:sp>
        <p:nvSpPr>
          <p:cNvPr id="153603" name="Rectangle 2"/>
          <p:cNvSpPr>
            <a:spLocks noGrp="1" noRot="1" noChangeAspect="1" noChangeArrowheads="1" noTextEdit="1"/>
          </p:cNvSpPr>
          <p:nvPr>
            <p:ph type="sldImg"/>
          </p:nvPr>
        </p:nvSpPr>
        <p:spPr>
          <a:ln/>
        </p:spPr>
      </p:sp>
      <p:sp>
        <p:nvSpPr>
          <p:cNvPr id="153604" name="Rectangle 3"/>
          <p:cNvSpPr>
            <a:spLocks noGrp="1" noChangeArrowheads="1"/>
          </p:cNvSpPr>
          <p:nvPr>
            <p:ph type="body" idx="1"/>
          </p:nvPr>
        </p:nvSpPr>
        <p:spPr>
          <a:noFill/>
          <a:ln/>
        </p:spPr>
        <p:txBody>
          <a:bodyPr/>
          <a:lstStyle/>
          <a:p>
            <a:pPr eaLnBrk="1" hangingPunct="1"/>
            <a:r>
              <a:rPr lang="en-US" dirty="0" smtClean="0"/>
              <a:t>Labor can be charged to a work order through the Post Labor Action.  Note: Companies who use job cards for their employees may find it more efficient to enter labor through the employee browse list.  If an employee is posts only their own labor, then they can be set up so that their employee number defaults in to the screen.</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pPr defTabSz="922338"/>
            <a:fld id="{5F9E4AD9-FFCF-4DC9-8AF0-BC485431B9DB}" type="slidenum">
              <a:rPr lang="en-US" smtClean="0"/>
              <a:pPr defTabSz="922338"/>
              <a:t>6</a:t>
            </a:fld>
            <a:endParaRPr lang="en-US" smtClean="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p:spPr>
        <p:txBody>
          <a:bodyPr/>
          <a:lstStyle/>
          <a:p>
            <a:pPr eaLnBrk="1" hangingPunct="1"/>
            <a:r>
              <a:rPr lang="en-US" dirty="0" smtClean="0"/>
              <a:t>Within an organization the Maintenance department is responsible for making sure the equipment is running.  The hope is that the equipment is running when it needs to and isn’t broken down.  The department must schedule its work around when production is using the machines.  Companies who invest in computerized systems are looking for ways to make their equipment and the maintenance department more efficient.</a:t>
            </a:r>
          </a:p>
          <a:p>
            <a:pPr eaLnBrk="1" hangingPunct="1"/>
            <a:endParaRPr lang="en-US" dirty="0" smtClean="0"/>
          </a:p>
          <a:p>
            <a:pPr eaLnBrk="1" hangingPunct="1"/>
            <a:r>
              <a:rPr lang="en-US" dirty="0" smtClean="0"/>
              <a:t>Within a computerized system, use the Maintenance section to drive the work order process for maintenance and repair operations. This application includes all Preventive/Predictive maintenance (PM/</a:t>
            </a:r>
            <a:r>
              <a:rPr lang="en-US" dirty="0" err="1" smtClean="0"/>
              <a:t>PdM</a:t>
            </a:r>
            <a:r>
              <a:rPr lang="en-US" dirty="0" smtClean="0"/>
              <a:t>), plus planned and unplanned work to keep equipment operating at capacity. </a:t>
            </a:r>
          </a:p>
          <a:p>
            <a:pPr eaLnBrk="1" hangingPunct="1"/>
            <a:r>
              <a:rPr lang="en-US" dirty="0" smtClean="0"/>
              <a:t>Every business has supporting facilities and equipment (assets), whether they are making cars, building planes, creating software, or providing education.  If these assets are not well maintained and managed, the efficiency of the business suffers.  Use EAM to establish equipment records and hierarchies, to create work orders from service requests and preventive maintenance.  With it, track the total cost of labor, materials (internal and external), and subcontractor services.  </a:t>
            </a:r>
          </a:p>
          <a:p>
            <a:pPr eaLnBrk="1" hangingPunct="1"/>
            <a:r>
              <a:rPr lang="en-US" dirty="0" smtClean="0"/>
              <a:t>The basic building block of the maintenance operation is the equipment record.  </a:t>
            </a:r>
          </a:p>
          <a:p>
            <a:pPr eaLnBrk="1" hangingPunct="1"/>
            <a:endParaRPr lang="en-US" dirty="0" smtClean="0"/>
          </a:p>
          <a:p>
            <a:pPr eaLnBrk="1" hangingPunct="1"/>
            <a:r>
              <a:rPr lang="en-US" dirty="0" smtClean="0"/>
              <a:t>Reference materials such as “World Class Maintenance Management” by Terry Wireman provide a solid foundation for understanding the Maintenance business space.  </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p:spPr>
        <p:txBody>
          <a:bodyPr/>
          <a:lstStyle/>
          <a:p>
            <a:pPr defTabSz="922338"/>
            <a:fld id="{8A48B46E-7911-47FD-BE8E-A7DD73446A7D}" type="slidenum">
              <a:rPr lang="en-US" smtClean="0"/>
              <a:pPr defTabSz="922338"/>
              <a:t>51</a:t>
            </a:fld>
            <a:endParaRPr lang="en-US" smtClean="0"/>
          </a:p>
        </p:txBody>
      </p:sp>
      <p:sp>
        <p:nvSpPr>
          <p:cNvPr id="154627"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ln/>
        </p:spPr>
        <p:txBody>
          <a:bodyPr/>
          <a:lstStyle/>
          <a:p>
            <a:pPr eaLnBrk="1" hangingPunct="1">
              <a:defRPr/>
            </a:pPr>
            <a:r>
              <a:rPr lang="en-US" dirty="0" smtClean="0"/>
              <a:t>Parts that are used on a work order should be issued to that work order so that the cost and the repair history can be captured.</a:t>
            </a:r>
          </a:p>
          <a:p>
            <a:pPr eaLnBrk="1" hangingPunct="1">
              <a:defRPr/>
            </a:pPr>
            <a:endParaRPr lang="en-US" dirty="0" smtClean="0"/>
          </a:p>
          <a:p>
            <a:pPr eaLnBrk="1" hangingPunct="1">
              <a:defRPr/>
            </a:pPr>
            <a:r>
              <a:rPr lang="en-US" dirty="0" smtClean="0"/>
              <a:t>Organizations often take one of two approaches to issuing parts:  </a:t>
            </a:r>
          </a:p>
          <a:p>
            <a:pPr marL="228600" indent="-228600" eaLnBrk="1" hangingPunct="1">
              <a:buFontTx/>
              <a:buAutoNum type="arabicPeriod"/>
              <a:defRPr/>
            </a:pPr>
            <a:r>
              <a:rPr lang="en-US" dirty="0" smtClean="0"/>
              <a:t>Tool Crib Attendant performs transaction as parts are removed from crib (best practice) </a:t>
            </a:r>
          </a:p>
          <a:p>
            <a:pPr marL="228600" indent="-228600" eaLnBrk="1" hangingPunct="1">
              <a:buFontTx/>
              <a:buAutoNum type="arabicPeriod"/>
              <a:defRPr/>
            </a:pPr>
            <a:r>
              <a:rPr lang="en-US" dirty="0" smtClean="0"/>
              <a:t>Technicians report consumption of parts AFTER completion of work as part of the “record” process (not best practice, because takes away the “real-time” accuracy of inventory and could result in missed transactions) </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pPr defTabSz="922338"/>
            <a:fld id="{AF5223F1-C28B-46F1-8A23-45B249046174}" type="slidenum">
              <a:rPr lang="en-US" smtClean="0"/>
              <a:pPr defTabSz="922338"/>
              <a:t>52</a:t>
            </a:fld>
            <a:endParaRPr lang="en-US" smtClean="0"/>
          </a:p>
        </p:txBody>
      </p:sp>
      <p:sp>
        <p:nvSpPr>
          <p:cNvPr id="155651" name="Rectangle 2"/>
          <p:cNvSpPr>
            <a:spLocks noGrp="1" noRot="1" noChangeAspect="1" noChangeArrowheads="1" noTextEdit="1"/>
          </p:cNvSpPr>
          <p:nvPr>
            <p:ph type="sldImg"/>
          </p:nvPr>
        </p:nvSpPr>
        <p:spPr>
          <a:ln/>
        </p:spPr>
      </p:sp>
      <p:sp>
        <p:nvSpPr>
          <p:cNvPr id="155652" name="Rectangle 3"/>
          <p:cNvSpPr>
            <a:spLocks noGrp="1" noChangeArrowheads="1"/>
          </p:cNvSpPr>
          <p:nvPr>
            <p:ph type="body" idx="1"/>
          </p:nvPr>
        </p:nvSpPr>
        <p:spPr>
          <a:noFill/>
          <a:ln/>
        </p:spPr>
        <p:txBody>
          <a:bodyPr/>
          <a:lstStyle/>
          <a:p>
            <a:r>
              <a:rPr lang="en-US" smtClean="0"/>
              <a:t>After the work has been completed the appropriate details should be captured in the work order. This information is critical to the overall goal of increasing machine uptime, improving maintenance efficiency, and ensuring product quality.  Free form text fields can be used to capture narrative information. Historical information is used to improve future planning.</a:t>
            </a:r>
          </a:p>
          <a:p>
            <a:r>
              <a:rPr lang="en-US" smtClean="0"/>
              <a:t>Some companies choose to skip the finish process, but care must be taken because once closed, a work order can not have details added to it unless it is reopened by a supervisor with security access to reopen a closed work order (and if system control settings allow closed work orders to be reopened).</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p:spPr>
        <p:txBody>
          <a:bodyPr/>
          <a:lstStyle/>
          <a:p>
            <a:pPr defTabSz="922338"/>
            <a:fld id="{14E3A154-470F-4F5D-9821-D567A23AA2B5}" type="slidenum">
              <a:rPr lang="en-US" smtClean="0"/>
              <a:pPr defTabSz="922338"/>
              <a:t>53</a:t>
            </a:fld>
            <a:endParaRPr lang="en-US" smtClean="0"/>
          </a:p>
        </p:txBody>
      </p:sp>
      <p:sp>
        <p:nvSpPr>
          <p:cNvPr id="156675" name="Rectangle 2"/>
          <p:cNvSpPr>
            <a:spLocks noGrp="1" noRot="1" noChangeAspect="1" noChangeArrowheads="1" noTextEdit="1"/>
          </p:cNvSpPr>
          <p:nvPr>
            <p:ph type="sldImg"/>
          </p:nvPr>
        </p:nvSpPr>
        <p:spPr>
          <a:ln/>
        </p:spPr>
      </p:sp>
      <p:sp>
        <p:nvSpPr>
          <p:cNvPr id="156676" name="Rectangle 3"/>
          <p:cNvSpPr>
            <a:spLocks noGrp="1" noChangeArrowheads="1"/>
          </p:cNvSpPr>
          <p:nvPr>
            <p:ph type="body" idx="1"/>
          </p:nvPr>
        </p:nvSpPr>
        <p:spPr>
          <a:noFill/>
          <a:ln/>
        </p:spPr>
        <p:txBody>
          <a:bodyPr/>
          <a:lstStyle/>
          <a:p>
            <a:pPr eaLnBrk="1" hangingPunct="1"/>
            <a:r>
              <a:rPr lang="en-US" dirty="0" smtClean="0"/>
              <a:t>To change the status on a work order, simply return to the browse and select the Change Status option from the Action or right-click menu.</a:t>
            </a:r>
          </a:p>
          <a:p>
            <a:pPr eaLnBrk="1" hangingPunct="1"/>
            <a:endParaRPr lang="en-US" dirty="0" smtClean="0"/>
          </a:p>
          <a:p>
            <a:pPr eaLnBrk="1" hangingPunct="1"/>
            <a:r>
              <a:rPr lang="en-US" dirty="0" smtClean="0"/>
              <a:t>Though the “Finished” status is not one of the pre-packaged statuses in EAM, it is quickly becoming the norm for organizations working to improve their maintenance programs.  The “Finished” step allows for the opportunity to audit the data entry and utilize that time to improve upon data collection and identify opportunities to improve other important aspects of the maintenance program, such as PM improvements, Work Instruction improvements, etc.  </a:t>
            </a:r>
          </a:p>
          <a:p>
            <a:pPr eaLnBrk="1" hangingPunct="1"/>
            <a:endParaRPr lang="en-US" dirty="0"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p:spPr>
        <p:txBody>
          <a:bodyPr/>
          <a:lstStyle/>
          <a:p>
            <a:pPr defTabSz="922338"/>
            <a:fld id="{075F6EB6-C52F-4B68-A927-B06DB7D5216A}" type="slidenum">
              <a:rPr lang="en-US" smtClean="0"/>
              <a:pPr defTabSz="922338"/>
              <a:t>54</a:t>
            </a:fld>
            <a:endParaRPr lang="en-US" smtClean="0"/>
          </a:p>
        </p:txBody>
      </p:sp>
      <p:sp>
        <p:nvSpPr>
          <p:cNvPr id="157699" name="Rectangle 2"/>
          <p:cNvSpPr>
            <a:spLocks noGrp="1" noRot="1" noChangeAspect="1" noChangeArrowheads="1" noTextEdit="1"/>
          </p:cNvSpPr>
          <p:nvPr>
            <p:ph type="sldImg"/>
          </p:nvPr>
        </p:nvSpPr>
        <p:spPr>
          <a:ln/>
        </p:spPr>
      </p:sp>
      <p:sp>
        <p:nvSpPr>
          <p:cNvPr id="157700" name="Rectangle 3"/>
          <p:cNvSpPr>
            <a:spLocks noGrp="1" noChangeArrowheads="1"/>
          </p:cNvSpPr>
          <p:nvPr>
            <p:ph type="body" idx="1"/>
          </p:nvPr>
        </p:nvSpPr>
        <p:spPr>
          <a:noFill/>
          <a:ln/>
        </p:spPr>
        <p:txBody>
          <a:bodyPr/>
          <a:lstStyle/>
          <a:p>
            <a:pPr eaLnBrk="1" hangingPunct="1"/>
            <a:r>
              <a:rPr lang="en-US" smtClean="0"/>
              <a:t>Remember that what transactions are actually sent to ERP financials is configurable.  Most common settings allow all transactions to flow to QAD, with the exception of Labor.  This is because many companies do not want those transactions competing with labor transactions coming from a time and attendance system or a payroll system.  </a:t>
            </a:r>
          </a:p>
          <a:p>
            <a:pPr eaLnBrk="1" hangingPunct="1"/>
            <a:endParaRPr 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pPr defTabSz="920750"/>
            <a:fld id="{1AA6C18B-E88E-4BBE-9016-5839342FA6D8}" type="slidenum">
              <a:rPr lang="en-US" smtClean="0"/>
              <a:pPr defTabSz="920750"/>
              <a:t>55</a:t>
            </a:fld>
            <a:endParaRPr lang="en-US" smtClean="0"/>
          </a:p>
        </p:txBody>
      </p:sp>
      <p:sp>
        <p:nvSpPr>
          <p:cNvPr id="158723" name="Rectangle 2"/>
          <p:cNvSpPr>
            <a:spLocks noGrp="1" noRot="1" noChangeAspect="1" noChangeArrowheads="1" noTextEdit="1"/>
          </p:cNvSpPr>
          <p:nvPr>
            <p:ph type="sldImg"/>
          </p:nvPr>
        </p:nvSpPr>
        <p:spPr>
          <a:ln/>
        </p:spPr>
      </p:sp>
      <p:sp>
        <p:nvSpPr>
          <p:cNvPr id="15872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pPr defTabSz="922338"/>
            <a:fld id="{ECF57C9D-600A-490E-B0C9-2AC5E8D23E9D}" type="slidenum">
              <a:rPr lang="en-US" smtClean="0"/>
              <a:pPr defTabSz="922338"/>
              <a:t>56</a:t>
            </a:fld>
            <a:endParaRPr lang="en-US" smtClean="0"/>
          </a:p>
        </p:txBody>
      </p:sp>
      <p:sp>
        <p:nvSpPr>
          <p:cNvPr id="159747" name="Rectangle 2"/>
          <p:cNvSpPr>
            <a:spLocks noGrp="1" noRot="1" noChangeAspect="1" noChangeArrowheads="1" noTextEdit="1"/>
          </p:cNvSpPr>
          <p:nvPr>
            <p:ph type="sldImg"/>
          </p:nvPr>
        </p:nvSpPr>
        <p:spPr>
          <a:ln/>
        </p:spPr>
      </p:sp>
      <p:sp>
        <p:nvSpPr>
          <p:cNvPr id="159748" name="Rectangle 3"/>
          <p:cNvSpPr>
            <a:spLocks noGrp="1" noChangeArrowheads="1"/>
          </p:cNvSpPr>
          <p:nvPr>
            <p:ph type="body" idx="1"/>
          </p:nvPr>
        </p:nvSpPr>
        <p:spPr>
          <a:noFill/>
          <a:ln/>
        </p:spPr>
        <p:txBody>
          <a:bodyPr/>
          <a:lstStyle/>
          <a:p>
            <a:pPr eaLnBrk="1" hangingPunct="1"/>
            <a:r>
              <a:rPr lang="en-US" smtClean="0"/>
              <a:t>A properly managed and continuously improving maintenance organization must measure and review in order to increase productivity and reliability.  A maintenance program is not complete without utilizing the data collected to help make important business decisions.  </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p:spPr>
        <p:txBody>
          <a:bodyPr/>
          <a:lstStyle/>
          <a:p>
            <a:pPr defTabSz="922338"/>
            <a:fld id="{412BF133-E170-41F6-9AA1-927194539FDB}" type="slidenum">
              <a:rPr lang="en-US" smtClean="0"/>
              <a:pPr defTabSz="922338"/>
              <a:t>57</a:t>
            </a:fld>
            <a:endParaRPr lang="en-US" smtClean="0"/>
          </a:p>
        </p:txBody>
      </p:sp>
      <p:sp>
        <p:nvSpPr>
          <p:cNvPr id="160771" name="Rectangle 2"/>
          <p:cNvSpPr>
            <a:spLocks noGrp="1" noRot="1" noChangeAspect="1" noChangeArrowheads="1" noTextEdit="1"/>
          </p:cNvSpPr>
          <p:nvPr>
            <p:ph type="sldImg"/>
          </p:nvPr>
        </p:nvSpPr>
        <p:spPr>
          <a:ln/>
        </p:spPr>
      </p:sp>
      <p:sp>
        <p:nvSpPr>
          <p:cNvPr id="160772" name="Rectangle 3"/>
          <p:cNvSpPr>
            <a:spLocks noGrp="1" noChangeArrowheads="1"/>
          </p:cNvSpPr>
          <p:nvPr>
            <p:ph type="body" idx="1"/>
          </p:nvPr>
        </p:nvSpPr>
        <p:spPr>
          <a:noFill/>
          <a:ln/>
        </p:spPr>
        <p:txBody>
          <a:bodyPr/>
          <a:lstStyle/>
          <a:p>
            <a:pPr eaLnBrk="1" hangingPunct="1"/>
            <a:r>
              <a:rPr lang="en-US" dirty="0" smtClean="0"/>
              <a:t>The Cost Analysis screens on  both the Equipment level and the individual Work Order level provide a comparison of estimates </a:t>
            </a:r>
            <a:r>
              <a:rPr lang="en-US" dirty="0" err="1" smtClean="0"/>
              <a:t>vs</a:t>
            </a:r>
            <a:r>
              <a:rPr lang="en-US" dirty="0" smtClean="0"/>
              <a:t> </a:t>
            </a:r>
            <a:r>
              <a:rPr lang="en-US" dirty="0" err="1" smtClean="0"/>
              <a:t>actuals</a:t>
            </a:r>
            <a:r>
              <a:rPr lang="en-US" dirty="0" smtClean="0"/>
              <a:t>, as well as a detailed view of the transactions that make up that cost.  This information can be used to refine estimating practices, identify opportunities to refine inventory stock levels, identify ways in which wrench time can be increased, etc.  </a:t>
            </a:r>
          </a:p>
          <a:p>
            <a:pPr eaLnBrk="1" hangingPunct="1"/>
            <a:endParaRPr lang="en-US" dirty="0"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pPr defTabSz="922338"/>
            <a:fld id="{71FA5961-3D64-43DE-919B-403DEC16AEF1}" type="slidenum">
              <a:rPr lang="en-US" smtClean="0"/>
              <a:pPr defTabSz="922338"/>
              <a:t>58</a:t>
            </a:fld>
            <a:endParaRPr lang="en-US" smtClean="0"/>
          </a:p>
        </p:txBody>
      </p:sp>
      <p:sp>
        <p:nvSpPr>
          <p:cNvPr id="161795" name="Rectangle 2"/>
          <p:cNvSpPr>
            <a:spLocks noGrp="1" noRot="1" noChangeAspect="1" noChangeArrowheads="1" noTextEdit="1"/>
          </p:cNvSpPr>
          <p:nvPr>
            <p:ph type="sldImg"/>
          </p:nvPr>
        </p:nvSpPr>
        <p:spPr>
          <a:ln/>
        </p:spPr>
      </p:sp>
      <p:sp>
        <p:nvSpPr>
          <p:cNvPr id="1617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p>
            <a:pPr defTabSz="920750"/>
            <a:fld id="{3F426CA7-82AB-4233-937D-E2A6611C79D2}" type="slidenum">
              <a:rPr lang="en-US" smtClean="0"/>
              <a:pPr defTabSz="920750"/>
              <a:t>59</a:t>
            </a:fld>
            <a:endParaRPr lang="en-US" smtClean="0"/>
          </a:p>
        </p:txBody>
      </p:sp>
      <p:sp>
        <p:nvSpPr>
          <p:cNvPr id="162819" name="Rectangle 2"/>
          <p:cNvSpPr>
            <a:spLocks noGrp="1" noRot="1" noChangeAspect="1" noChangeArrowheads="1" noTextEdit="1"/>
          </p:cNvSpPr>
          <p:nvPr>
            <p:ph type="sldImg"/>
          </p:nvPr>
        </p:nvSpPr>
        <p:spPr>
          <a:ln/>
        </p:spPr>
      </p:sp>
      <p:sp>
        <p:nvSpPr>
          <p:cNvPr id="1628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p>
            <a:pPr defTabSz="922338"/>
            <a:fld id="{B25F2C27-3C01-4392-AB8B-4FA4500A3FBF}" type="slidenum">
              <a:rPr lang="en-US" smtClean="0"/>
              <a:pPr defTabSz="922338"/>
              <a:t>60</a:t>
            </a:fld>
            <a:endParaRPr lang="en-US" smtClean="0"/>
          </a:p>
        </p:txBody>
      </p:sp>
      <p:sp>
        <p:nvSpPr>
          <p:cNvPr id="163843" name="Rectangle 2"/>
          <p:cNvSpPr>
            <a:spLocks noGrp="1" noRot="1" noChangeAspect="1" noChangeArrowheads="1" noTextEdit="1"/>
          </p:cNvSpPr>
          <p:nvPr>
            <p:ph type="sldImg"/>
          </p:nvPr>
        </p:nvSpPr>
        <p:spPr>
          <a:ln/>
        </p:spPr>
      </p:sp>
      <p:sp>
        <p:nvSpPr>
          <p:cNvPr id="163844" name="Rectangle 3"/>
          <p:cNvSpPr>
            <a:spLocks noGrp="1" noChangeArrowheads="1"/>
          </p:cNvSpPr>
          <p:nvPr>
            <p:ph type="body" idx="1"/>
          </p:nvPr>
        </p:nvSpPr>
        <p:spPr>
          <a:noFill/>
          <a:ln/>
        </p:spPr>
        <p:txBody>
          <a:bodyPr/>
          <a:lstStyle/>
          <a:p>
            <a:pPr eaLnBrk="1" hangingPunct="1"/>
            <a:r>
              <a:rPr lang="en-US" smtClean="0"/>
              <a:t>The basic process flow of maintenance is similar to that of production.  Start with the planning and staging process, assign resources such as technicians and parts, perform the repairs, use the materials and final product – working machinery is available for producing.</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pPr defTabSz="922338"/>
            <a:fld id="{5F9E4AD9-FFCF-4DC9-8AF0-BC485431B9DB}" type="slidenum">
              <a:rPr lang="en-US" smtClean="0"/>
              <a:pPr defTabSz="922338"/>
              <a:t>7</a:t>
            </a:fld>
            <a:endParaRPr lang="en-US" smtClean="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p:spPr>
        <p:txBody>
          <a:bodyPr/>
          <a:lstStyle/>
          <a:p>
            <a:pPr eaLnBrk="1" hangingPunct="1"/>
            <a:r>
              <a:rPr lang="en-US" dirty="0" smtClean="0"/>
              <a:t>Use</a:t>
            </a:r>
            <a:r>
              <a:rPr lang="en-US" baseline="0" dirty="0" smtClean="0"/>
              <a:t> of the service request module allows automatic notifications, so anyone and everyone can be using EAM to help Maintenance reach their goals.</a:t>
            </a:r>
            <a:endParaRPr lang="en-US" dirty="0"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p:spPr>
        <p:txBody>
          <a:bodyPr/>
          <a:lstStyle/>
          <a:p>
            <a:pPr defTabSz="922338"/>
            <a:fld id="{93FD049A-DB30-4EDF-80FB-219080F69220}" type="slidenum">
              <a:rPr lang="en-US" smtClean="0"/>
              <a:pPr defTabSz="922338"/>
              <a:t>61</a:t>
            </a:fld>
            <a:endParaRPr lang="en-US" smtClean="0"/>
          </a:p>
        </p:txBody>
      </p:sp>
      <p:sp>
        <p:nvSpPr>
          <p:cNvPr id="164867" name="Rectangle 2"/>
          <p:cNvSpPr>
            <a:spLocks noGrp="1" noRot="1" noChangeAspect="1" noChangeArrowheads="1" noTextEdit="1"/>
          </p:cNvSpPr>
          <p:nvPr>
            <p:ph type="sldImg"/>
          </p:nvPr>
        </p:nvSpPr>
        <p:spPr>
          <a:ln/>
        </p:spPr>
      </p:sp>
      <p:sp>
        <p:nvSpPr>
          <p:cNvPr id="16486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a:spLocks noGrp="1" noChangeArrowheads="1"/>
          </p:cNvSpPr>
          <p:nvPr>
            <p:ph type="sldNum" sz="quarter" idx="5"/>
          </p:nvPr>
        </p:nvSpPr>
        <p:spPr>
          <a:noFill/>
        </p:spPr>
        <p:txBody>
          <a:bodyPr/>
          <a:lstStyle/>
          <a:p>
            <a:pPr defTabSz="922338"/>
            <a:fld id="{7F9713B1-9842-4080-824A-EA70DC04849E}" type="slidenum">
              <a:rPr lang="en-US" smtClean="0"/>
              <a:pPr defTabSz="922338"/>
              <a:t>62</a:t>
            </a:fld>
            <a:endParaRPr lang="en-US" smtClean="0"/>
          </a:p>
        </p:txBody>
      </p:sp>
      <p:sp>
        <p:nvSpPr>
          <p:cNvPr id="165891" name="Rectangle 2"/>
          <p:cNvSpPr>
            <a:spLocks noGrp="1" noRot="1" noChangeAspect="1" noChangeArrowheads="1" noTextEdit="1"/>
          </p:cNvSpPr>
          <p:nvPr>
            <p:ph type="sldImg"/>
          </p:nvPr>
        </p:nvSpPr>
        <p:spPr>
          <a:ln/>
        </p:spPr>
      </p:sp>
      <p:sp>
        <p:nvSpPr>
          <p:cNvPr id="1658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p:spPr>
        <p:txBody>
          <a:bodyPr/>
          <a:lstStyle/>
          <a:p>
            <a:pPr defTabSz="919163"/>
            <a:fld id="{45D945A4-D4BC-4B5A-9C11-FA56DD6651D9}" type="slidenum">
              <a:rPr lang="en-US" smtClean="0"/>
              <a:pPr defTabSz="919163"/>
              <a:t>63</a:t>
            </a:fld>
            <a:endParaRPr lang="en-US" smtClean="0"/>
          </a:p>
        </p:txBody>
      </p:sp>
      <p:sp>
        <p:nvSpPr>
          <p:cNvPr id="166915" name="Rectangle 2"/>
          <p:cNvSpPr>
            <a:spLocks noGrp="1" noRot="1" noChangeAspect="1" noChangeArrowheads="1" noTextEdit="1"/>
          </p:cNvSpPr>
          <p:nvPr>
            <p:ph type="sldImg"/>
          </p:nvPr>
        </p:nvSpPr>
        <p:spPr>
          <a:ln/>
        </p:spPr>
      </p:sp>
      <p:sp>
        <p:nvSpPr>
          <p:cNvPr id="1669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Slide Image Placeholder 1"/>
          <p:cNvSpPr>
            <a:spLocks noGrp="1" noRot="1" noChangeAspect="1" noTextEdit="1"/>
          </p:cNvSpPr>
          <p:nvPr>
            <p:ph type="sldImg"/>
          </p:nvPr>
        </p:nvSpPr>
        <p:spPr>
          <a:ln/>
        </p:spPr>
      </p:sp>
      <p:sp>
        <p:nvSpPr>
          <p:cNvPr id="167939" name="Notes Placeholder 2"/>
          <p:cNvSpPr>
            <a:spLocks noGrp="1"/>
          </p:cNvSpPr>
          <p:nvPr>
            <p:ph type="body" idx="1"/>
          </p:nvPr>
        </p:nvSpPr>
        <p:spPr>
          <a:noFill/>
          <a:ln/>
        </p:spPr>
        <p:txBody>
          <a:bodyPr/>
          <a:lstStyle/>
          <a:p>
            <a:endParaRPr lang="en-US" smtClean="0"/>
          </a:p>
        </p:txBody>
      </p:sp>
      <p:sp>
        <p:nvSpPr>
          <p:cNvPr id="167940" name="Slide Number Placeholder 3"/>
          <p:cNvSpPr>
            <a:spLocks noGrp="1"/>
          </p:cNvSpPr>
          <p:nvPr>
            <p:ph type="sldNum" sz="quarter" idx="5"/>
          </p:nvPr>
        </p:nvSpPr>
        <p:spPr>
          <a:noFill/>
        </p:spPr>
        <p:txBody>
          <a:bodyPr/>
          <a:lstStyle/>
          <a:p>
            <a:pPr defTabSz="919163"/>
            <a:fld id="{5DC58E2D-F247-43B8-89AB-06BB2AA64C85}" type="slidenum">
              <a:rPr lang="en-US" smtClean="0"/>
              <a:pPr defTabSz="919163"/>
              <a:t>64</a:t>
            </a:fld>
            <a:endParaRPr 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Slide Image Placeholder 1"/>
          <p:cNvSpPr>
            <a:spLocks noGrp="1" noRot="1" noChangeAspect="1" noTextEdit="1"/>
          </p:cNvSpPr>
          <p:nvPr>
            <p:ph type="sldImg"/>
          </p:nvPr>
        </p:nvSpPr>
        <p:spPr>
          <a:ln/>
        </p:spPr>
      </p:sp>
      <p:sp>
        <p:nvSpPr>
          <p:cNvPr id="169987" name="Notes Placeholder 2"/>
          <p:cNvSpPr>
            <a:spLocks noGrp="1"/>
          </p:cNvSpPr>
          <p:nvPr>
            <p:ph type="body" idx="1"/>
          </p:nvPr>
        </p:nvSpPr>
        <p:spPr>
          <a:noFill/>
          <a:ln/>
        </p:spPr>
        <p:txBody>
          <a:bodyPr/>
          <a:lstStyle/>
          <a:p>
            <a:endParaRPr lang="en-US" dirty="0" smtClean="0"/>
          </a:p>
        </p:txBody>
      </p:sp>
      <p:sp>
        <p:nvSpPr>
          <p:cNvPr id="169988" name="Slide Number Placeholder 3"/>
          <p:cNvSpPr>
            <a:spLocks noGrp="1"/>
          </p:cNvSpPr>
          <p:nvPr>
            <p:ph type="sldNum" sz="quarter" idx="5"/>
          </p:nvPr>
        </p:nvSpPr>
        <p:spPr>
          <a:noFill/>
        </p:spPr>
        <p:txBody>
          <a:bodyPr/>
          <a:lstStyle/>
          <a:p>
            <a:pPr defTabSz="919163"/>
            <a:fld id="{D774EA82-BB4A-41F6-AC40-50FB48E12422}" type="slidenum">
              <a:rPr lang="en-US" smtClean="0"/>
              <a:pPr defTabSz="919163"/>
              <a:t>65</a:t>
            </a:fld>
            <a:endParaRPr 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p:cNvSpPr>
            <a:spLocks noGrp="1" noRot="1" noChangeAspect="1" noTextEdit="1"/>
          </p:cNvSpPr>
          <p:nvPr>
            <p:ph type="sldImg"/>
          </p:nvPr>
        </p:nvSpPr>
        <p:spPr>
          <a:ln/>
        </p:spPr>
      </p:sp>
      <p:sp>
        <p:nvSpPr>
          <p:cNvPr id="172035" name="Notes Placeholder 2"/>
          <p:cNvSpPr>
            <a:spLocks noGrp="1"/>
          </p:cNvSpPr>
          <p:nvPr>
            <p:ph type="body" idx="1"/>
          </p:nvPr>
        </p:nvSpPr>
        <p:spPr>
          <a:noFill/>
          <a:ln/>
        </p:spPr>
        <p:txBody>
          <a:bodyPr/>
          <a:lstStyle/>
          <a:p>
            <a:endParaRPr lang="en-US" smtClean="0"/>
          </a:p>
        </p:txBody>
      </p:sp>
      <p:sp>
        <p:nvSpPr>
          <p:cNvPr id="172036" name="Slide Number Placeholder 3"/>
          <p:cNvSpPr>
            <a:spLocks noGrp="1"/>
          </p:cNvSpPr>
          <p:nvPr>
            <p:ph type="sldNum" sz="quarter" idx="5"/>
          </p:nvPr>
        </p:nvSpPr>
        <p:spPr>
          <a:noFill/>
        </p:spPr>
        <p:txBody>
          <a:bodyPr/>
          <a:lstStyle/>
          <a:p>
            <a:pPr defTabSz="919163"/>
            <a:fld id="{168CC935-867A-423B-B1E9-E3794C323D29}" type="slidenum">
              <a:rPr lang="en-US" smtClean="0"/>
              <a:pPr defTabSz="919163"/>
              <a:t>66</a:t>
            </a:fld>
            <a:endParaRPr 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p:spPr>
        <p:txBody>
          <a:bodyPr/>
          <a:lstStyle/>
          <a:p>
            <a:pPr defTabSz="922338"/>
            <a:fld id="{622945E5-02EA-4AF7-9761-624CAEFCDE69}" type="slidenum">
              <a:rPr lang="en-US" smtClean="0"/>
              <a:pPr defTabSz="922338"/>
              <a:t>67</a:t>
            </a:fld>
            <a:endParaRPr lang="en-US" smtClean="0"/>
          </a:p>
        </p:txBody>
      </p:sp>
      <p:sp>
        <p:nvSpPr>
          <p:cNvPr id="173059" name="Rectangle 2"/>
          <p:cNvSpPr>
            <a:spLocks noGrp="1" noRot="1" noChangeAspect="1" noChangeArrowheads="1" noTextEdit="1"/>
          </p:cNvSpPr>
          <p:nvPr>
            <p:ph type="sldImg"/>
          </p:nvPr>
        </p:nvSpPr>
        <p:spPr>
          <a:ln/>
        </p:spPr>
      </p:sp>
      <p:sp>
        <p:nvSpPr>
          <p:cNvPr id="173060" name="Rectangle 3"/>
          <p:cNvSpPr>
            <a:spLocks noGrp="1" noChangeArrowheads="1"/>
          </p:cNvSpPr>
          <p:nvPr>
            <p:ph type="body" idx="1"/>
          </p:nvPr>
        </p:nvSpPr>
        <p:spPr>
          <a:noFill/>
          <a:ln/>
        </p:spPr>
        <p:txBody>
          <a:bodyPr/>
          <a:lstStyle/>
          <a:p>
            <a:r>
              <a:rPr lang="en-US" dirty="0" smtClean="0"/>
              <a:t>Navigate to </a:t>
            </a:r>
            <a:r>
              <a:rPr lang="en-US" dirty="0" err="1" smtClean="0"/>
              <a:t>Maintenance|Equipment|Equipment</a:t>
            </a:r>
            <a:r>
              <a:rPr lang="en-US" dirty="0" smtClean="0"/>
              <a:t>. </a:t>
            </a:r>
          </a:p>
          <a:p>
            <a:r>
              <a:rPr lang="en-US" dirty="0" smtClean="0"/>
              <a:t>Click New or right-click and select the New option.</a:t>
            </a: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p:spPr>
        <p:txBody>
          <a:bodyPr/>
          <a:lstStyle/>
          <a:p>
            <a:pPr defTabSz="922338"/>
            <a:fld id="{4D4BD136-2D03-4847-9E57-2A7CF9BDFB1F}" type="slidenum">
              <a:rPr lang="en-US" smtClean="0"/>
              <a:pPr defTabSz="922338"/>
              <a:t>68</a:t>
            </a:fld>
            <a:endParaRPr lang="en-US" smtClean="0"/>
          </a:p>
        </p:txBody>
      </p:sp>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noFill/>
          <a:ln/>
        </p:spPr>
        <p:txBody>
          <a:bodyPr/>
          <a:lstStyle/>
          <a:p>
            <a:r>
              <a:rPr lang="en-US" smtClean="0"/>
              <a:t>Navigate to Maintenance|Equipment|Equipment. </a:t>
            </a:r>
          </a:p>
          <a:p>
            <a:r>
              <a:rPr lang="en-US" smtClean="0"/>
              <a:t>Click New.</a:t>
            </a:r>
          </a:p>
          <a:p>
            <a:r>
              <a:rPr lang="en-US" smtClean="0"/>
              <a:t>Enter details in the fields called out on the slide.</a:t>
            </a:r>
          </a:p>
          <a:p>
            <a:r>
              <a:rPr lang="en-US" smtClean="0"/>
              <a:t>Note fields such as “Manual” which are reference, free-form fields.  In this case, used to reference drawing numbers or OEM maintenance manuals.  </a:t>
            </a:r>
          </a:p>
          <a:p>
            <a:r>
              <a:rPr lang="en-US" smtClean="0"/>
              <a:t>Save the record.</a:t>
            </a: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noFill/>
        </p:spPr>
        <p:txBody>
          <a:bodyPr/>
          <a:lstStyle/>
          <a:p>
            <a:pPr defTabSz="922338"/>
            <a:fld id="{7FA0976B-0CEC-4EDF-BE0F-9F24B4746609}" type="slidenum">
              <a:rPr lang="en-US" smtClean="0"/>
              <a:pPr defTabSz="922338"/>
              <a:t>69</a:t>
            </a:fld>
            <a:endParaRPr lang="en-US" smtClean="0"/>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a:noFill/>
        </p:spPr>
        <p:txBody>
          <a:bodyPr/>
          <a:lstStyle/>
          <a:p>
            <a:pPr defTabSz="922338"/>
            <a:fld id="{CF6478C5-9BF6-415B-8673-71FD310FF6EB}" type="slidenum">
              <a:rPr lang="en-US" smtClean="0"/>
              <a:pPr defTabSz="922338"/>
              <a:t>70</a:t>
            </a:fld>
            <a:endParaRPr lang="en-US" smtClean="0"/>
          </a:p>
        </p:txBody>
      </p:sp>
      <p:sp>
        <p:nvSpPr>
          <p:cNvPr id="176131" name="Rectangle 2"/>
          <p:cNvSpPr>
            <a:spLocks noGrp="1" noRot="1" noChangeAspect="1" noChangeArrowheads="1" noTextEdit="1"/>
          </p:cNvSpPr>
          <p:nvPr>
            <p:ph type="sldImg"/>
          </p:nvPr>
        </p:nvSpPr>
        <p:spPr>
          <a:ln/>
        </p:spPr>
      </p:sp>
      <p:sp>
        <p:nvSpPr>
          <p:cNvPr id="1761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p>
            <a:pPr defTabSz="920750"/>
            <a:fld id="{68971743-3A20-4663-8051-6A6D7EBE2802}" type="slidenum">
              <a:rPr lang="en-US" smtClean="0"/>
              <a:pPr defTabSz="920750"/>
              <a:t>8</a:t>
            </a:fld>
            <a:endParaRPr lang="en-US" smtClean="0"/>
          </a:p>
        </p:txBody>
      </p:sp>
      <p:sp>
        <p:nvSpPr>
          <p:cNvPr id="113667" name="Rectangle 2"/>
          <p:cNvSpPr>
            <a:spLocks noGrp="1" noRot="1" noChangeAspect="1" noChangeArrowheads="1" noTextEdit="1"/>
          </p:cNvSpPr>
          <p:nvPr>
            <p:ph type="sldImg"/>
          </p:nvPr>
        </p:nvSpPr>
        <p:spPr>
          <a:ln/>
        </p:spPr>
      </p:sp>
      <p:sp>
        <p:nvSpPr>
          <p:cNvPr id="113668"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a:noFill/>
        </p:spPr>
        <p:txBody>
          <a:bodyPr/>
          <a:lstStyle/>
          <a:p>
            <a:pPr defTabSz="922338"/>
            <a:fld id="{7DAD8F8E-12A0-4456-B344-6AAD97BA39B2}" type="slidenum">
              <a:rPr lang="en-US" smtClean="0"/>
              <a:pPr defTabSz="922338"/>
              <a:t>71</a:t>
            </a:fld>
            <a:endParaRPr lang="en-US" smtClean="0"/>
          </a:p>
        </p:txBody>
      </p:sp>
      <p:sp>
        <p:nvSpPr>
          <p:cNvPr id="177155" name="Rectangle 2"/>
          <p:cNvSpPr>
            <a:spLocks noGrp="1" noRot="1" noChangeAspect="1" noChangeArrowheads="1" noTextEdit="1"/>
          </p:cNvSpPr>
          <p:nvPr>
            <p:ph type="sldImg"/>
          </p:nvPr>
        </p:nvSpPr>
        <p:spPr>
          <a:ln/>
        </p:spPr>
      </p:sp>
      <p:sp>
        <p:nvSpPr>
          <p:cNvPr id="177156" name="Rectangle 3"/>
          <p:cNvSpPr>
            <a:spLocks noGrp="1" noChangeArrowheads="1"/>
          </p:cNvSpPr>
          <p:nvPr>
            <p:ph type="body" idx="1"/>
          </p:nvPr>
        </p:nvSpPr>
        <p:spPr>
          <a:noFill/>
          <a:ln/>
        </p:spPr>
        <p:txBody>
          <a:bodyPr/>
          <a:lstStyle/>
          <a:p>
            <a:pPr eaLnBrk="1" hangingPunct="1"/>
            <a:r>
              <a:rPr lang="en-US" smtClean="0"/>
              <a:t>Attachments and revision control will be available soon in v12.</a:t>
            </a:r>
          </a:p>
          <a:p>
            <a:pPr eaLnBrk="1" hangingPunct="1"/>
            <a:endParaRPr lang="en-US"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p:spPr>
        <p:txBody>
          <a:bodyPr/>
          <a:lstStyle/>
          <a:p>
            <a:pPr defTabSz="922338"/>
            <a:fld id="{A1600757-9CBA-407B-9A98-2F182499863C}" type="slidenum">
              <a:rPr lang="en-US" smtClean="0"/>
              <a:pPr defTabSz="922338"/>
              <a:t>72</a:t>
            </a:fld>
            <a:endParaRPr lang="en-US" smtClean="0"/>
          </a:p>
        </p:txBody>
      </p:sp>
      <p:sp>
        <p:nvSpPr>
          <p:cNvPr id="178179" name="Rectangle 2"/>
          <p:cNvSpPr>
            <a:spLocks noGrp="1" noRot="1" noChangeAspect="1" noChangeArrowheads="1" noTextEdit="1"/>
          </p:cNvSpPr>
          <p:nvPr>
            <p:ph type="sldImg"/>
          </p:nvPr>
        </p:nvSpPr>
        <p:spPr>
          <a:ln/>
        </p:spPr>
      </p:sp>
      <p:sp>
        <p:nvSpPr>
          <p:cNvPr id="178180" name="Rectangle 3"/>
          <p:cNvSpPr>
            <a:spLocks noGrp="1" noChangeArrowheads="1"/>
          </p:cNvSpPr>
          <p:nvPr>
            <p:ph type="body" idx="1"/>
          </p:nvPr>
        </p:nvSpPr>
        <p:spPr>
          <a:noFill/>
          <a:ln/>
        </p:spPr>
        <p:txBody>
          <a:bodyPr/>
          <a:lstStyle/>
          <a:p>
            <a:pPr eaLnBrk="1" hangingPunct="1"/>
            <a:r>
              <a:rPr lang="en-US" smtClean="0"/>
              <a:t>Fields located on the Equipment Record Detail tab page.  </a:t>
            </a:r>
          </a:p>
          <a:p>
            <a:pPr eaLnBrk="1" hangingPunct="1"/>
            <a:r>
              <a:rPr lang="en-US" smtClean="0"/>
              <a:t>DUOM:  Driving Unit of Measure = Production Driven Maintenance </a:t>
            </a:r>
          </a:p>
          <a:p>
            <a:pPr eaLnBrk="1" hangingPunct="1"/>
            <a:r>
              <a:rPr lang="en-US" smtClean="0"/>
              <a:t>Update the DUOM for subordinate (child) equipment based on the parent equipment DUOM update.  DUOM conversions drive how those production records translate into usage measures to automatically drive preventative maintenance.  </a:t>
            </a: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p:spPr>
        <p:txBody>
          <a:bodyPr/>
          <a:lstStyle/>
          <a:p>
            <a:pPr defTabSz="922338"/>
            <a:fld id="{4123DABF-B935-42E9-9F7F-3E24A61AF77A}" type="slidenum">
              <a:rPr lang="en-US" smtClean="0"/>
              <a:pPr defTabSz="922338"/>
              <a:t>73</a:t>
            </a:fld>
            <a:endParaRPr lang="en-US" smtClean="0"/>
          </a:p>
        </p:txBody>
      </p:sp>
      <p:sp>
        <p:nvSpPr>
          <p:cNvPr id="179203" name="Rectangle 2"/>
          <p:cNvSpPr>
            <a:spLocks noGrp="1" noRot="1" noChangeAspect="1" noChangeArrowheads="1" noTextEdit="1"/>
          </p:cNvSpPr>
          <p:nvPr>
            <p:ph type="sldImg"/>
          </p:nvPr>
        </p:nvSpPr>
        <p:spPr>
          <a:ln/>
        </p:spPr>
      </p:sp>
      <p:sp>
        <p:nvSpPr>
          <p:cNvPr id="179204"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p:cNvSpPr>
            <a:spLocks noGrp="1" noRot="1" noChangeAspect="1" noTextEdit="1"/>
          </p:cNvSpPr>
          <p:nvPr>
            <p:ph type="sldImg"/>
          </p:nvPr>
        </p:nvSpPr>
        <p:spPr>
          <a:ln/>
        </p:spPr>
      </p:sp>
      <p:sp>
        <p:nvSpPr>
          <p:cNvPr id="172035" name="Notes Placeholder 2"/>
          <p:cNvSpPr>
            <a:spLocks noGrp="1"/>
          </p:cNvSpPr>
          <p:nvPr>
            <p:ph type="body" idx="1"/>
          </p:nvPr>
        </p:nvSpPr>
        <p:spPr>
          <a:noFill/>
          <a:ln/>
        </p:spPr>
        <p:txBody>
          <a:bodyPr/>
          <a:lstStyle/>
          <a:p>
            <a:endParaRPr lang="en-US" smtClean="0"/>
          </a:p>
        </p:txBody>
      </p:sp>
      <p:sp>
        <p:nvSpPr>
          <p:cNvPr id="172036" name="Slide Number Placeholder 3"/>
          <p:cNvSpPr>
            <a:spLocks noGrp="1"/>
          </p:cNvSpPr>
          <p:nvPr>
            <p:ph type="sldNum" sz="quarter" idx="5"/>
          </p:nvPr>
        </p:nvSpPr>
        <p:spPr>
          <a:noFill/>
        </p:spPr>
        <p:txBody>
          <a:bodyPr/>
          <a:lstStyle/>
          <a:p>
            <a:pPr defTabSz="919163"/>
            <a:fld id="{168CC935-867A-423B-B1E9-E3794C323D29}" type="slidenum">
              <a:rPr lang="en-US" smtClean="0"/>
              <a:pPr defTabSz="919163"/>
              <a:t>74</a:t>
            </a:fld>
            <a:endParaRPr 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p:spPr>
        <p:txBody>
          <a:bodyPr/>
          <a:lstStyle/>
          <a:p>
            <a:pPr defTabSz="922338"/>
            <a:fld id="{2A99A5A2-E339-4347-8E8C-4FB823022B71}" type="slidenum">
              <a:rPr lang="en-US" smtClean="0"/>
              <a:pPr defTabSz="922338"/>
              <a:t>75</a:t>
            </a:fld>
            <a:endParaRPr lang="en-US" smtClean="0"/>
          </a:p>
        </p:txBody>
      </p:sp>
      <p:sp>
        <p:nvSpPr>
          <p:cNvPr id="182275" name="Rectangle 2"/>
          <p:cNvSpPr>
            <a:spLocks noGrp="1" noRot="1" noChangeAspect="1" noChangeArrowheads="1" noTextEdit="1"/>
          </p:cNvSpPr>
          <p:nvPr>
            <p:ph type="sldImg"/>
          </p:nvPr>
        </p:nvSpPr>
        <p:spPr>
          <a:ln/>
        </p:spPr>
      </p:sp>
      <p:sp>
        <p:nvSpPr>
          <p:cNvPr id="182276" name="Rectangle 3"/>
          <p:cNvSpPr>
            <a:spLocks noGrp="1" noChangeArrowheads="1"/>
          </p:cNvSpPr>
          <p:nvPr>
            <p:ph type="body" idx="1"/>
          </p:nvPr>
        </p:nvSpPr>
        <p:spPr>
          <a:noFill/>
          <a:ln/>
        </p:spPr>
        <p:txBody>
          <a:bodyPr/>
          <a:lstStyle/>
          <a:p>
            <a:pPr eaLnBrk="1" hangingPunct="1"/>
            <a:r>
              <a:rPr lang="en-US" dirty="0" smtClean="0"/>
              <a:t>Navigate to Maintenance</a:t>
            </a:r>
            <a:r>
              <a:rPr lang="en-US" baseline="0" dirty="0" smtClean="0"/>
              <a:t> &gt; PM / </a:t>
            </a:r>
            <a:r>
              <a:rPr lang="en-US" baseline="0" dirty="0" err="1" smtClean="0"/>
              <a:t>PdM</a:t>
            </a:r>
            <a:r>
              <a:rPr lang="en-US" baseline="0" dirty="0" smtClean="0"/>
              <a:t> &gt; Master Lists &gt; Instruction Lists</a:t>
            </a:r>
            <a:endParaRPr lang="en-US" dirty="0"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p:spPr>
        <p:txBody>
          <a:bodyPr/>
          <a:lstStyle/>
          <a:p>
            <a:pPr defTabSz="922338"/>
            <a:fld id="{5A05C6F8-3EE1-4691-9D68-77AD46AB6CE3}" type="slidenum">
              <a:rPr lang="en-US" smtClean="0"/>
              <a:pPr defTabSz="922338"/>
              <a:t>76</a:t>
            </a:fld>
            <a:endParaRPr lang="en-US" smtClean="0"/>
          </a:p>
        </p:txBody>
      </p:sp>
      <p:sp>
        <p:nvSpPr>
          <p:cNvPr id="183299" name="Rectangle 2"/>
          <p:cNvSpPr>
            <a:spLocks noGrp="1" noRot="1" noChangeAspect="1" noChangeArrowheads="1" noTextEdit="1"/>
          </p:cNvSpPr>
          <p:nvPr>
            <p:ph type="sldImg"/>
          </p:nvPr>
        </p:nvSpPr>
        <p:spPr>
          <a:ln/>
        </p:spPr>
      </p:sp>
      <p:sp>
        <p:nvSpPr>
          <p:cNvPr id="183300" name="Rectangle 3"/>
          <p:cNvSpPr>
            <a:spLocks noGrp="1" noChangeArrowheads="1"/>
          </p:cNvSpPr>
          <p:nvPr>
            <p:ph type="body" idx="1"/>
          </p:nvPr>
        </p:nvSpPr>
        <p:spPr>
          <a:noFill/>
          <a:ln/>
        </p:spPr>
        <p:txBody>
          <a:bodyPr/>
          <a:lstStyle/>
          <a:p>
            <a:r>
              <a:rPr lang="en-US" dirty="0" smtClean="0"/>
              <a:t>Indicate Kind = Instruction to locate it in the correct lookup</a:t>
            </a:r>
            <a:r>
              <a:rPr lang="en-US" baseline="0" dirty="0" smtClean="0"/>
              <a:t> when associating to PM templates (Instruction List v Safety Procedures)</a:t>
            </a:r>
            <a:endParaRPr lang="en-US" dirty="0" smtClean="0"/>
          </a:p>
          <a:p>
            <a:r>
              <a:rPr lang="en-US" dirty="0" smtClean="0"/>
              <a:t>Click the magnifying glass to open the Type lookup.</a:t>
            </a:r>
          </a:p>
          <a:p>
            <a:r>
              <a:rPr lang="en-US" dirty="0" smtClean="0"/>
              <a:t>Select a Type from the list.</a:t>
            </a:r>
          </a:p>
          <a:p>
            <a:r>
              <a:rPr lang="en-US" dirty="0" smtClean="0"/>
              <a:t>Briefly describe the purpose of these instructions under Description.</a:t>
            </a:r>
          </a:p>
          <a:p>
            <a:r>
              <a:rPr lang="en-US" dirty="0" smtClean="0"/>
              <a:t>Cross-reference any official procedures such as ISO.</a:t>
            </a:r>
          </a:p>
          <a:p>
            <a:r>
              <a:rPr lang="en-US" dirty="0" smtClean="0"/>
              <a:t>Select the Owner using the lookup.</a:t>
            </a:r>
          </a:p>
          <a:p>
            <a:r>
              <a:rPr lang="en-US" dirty="0" smtClean="0"/>
              <a:t>Save the record.</a:t>
            </a:r>
          </a:p>
          <a:p>
            <a:r>
              <a:rPr lang="en-US" dirty="0" smtClean="0"/>
              <a:t>Creating a Master Instruction List with a Kind of ‘Safety’ designates those instructions to print first when printing work order documents.</a:t>
            </a: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p:spPr>
        <p:txBody>
          <a:bodyPr/>
          <a:lstStyle/>
          <a:p>
            <a:pPr defTabSz="922338"/>
            <a:fld id="{2B2EBE20-8463-4A8A-A94A-3D2DECDE6F46}" type="slidenum">
              <a:rPr lang="en-US" smtClean="0"/>
              <a:pPr defTabSz="922338"/>
              <a:t>77</a:t>
            </a:fld>
            <a:endParaRPr lang="en-US" smtClean="0"/>
          </a:p>
        </p:txBody>
      </p:sp>
      <p:sp>
        <p:nvSpPr>
          <p:cNvPr id="184323" name="Rectangle 2"/>
          <p:cNvSpPr>
            <a:spLocks noGrp="1" noRot="1" noChangeAspect="1" noChangeArrowheads="1" noTextEdit="1"/>
          </p:cNvSpPr>
          <p:nvPr>
            <p:ph type="sldImg"/>
          </p:nvPr>
        </p:nvSpPr>
        <p:spPr>
          <a:ln/>
        </p:spPr>
      </p:sp>
      <p:sp>
        <p:nvSpPr>
          <p:cNvPr id="184324" name="Rectangle 3"/>
          <p:cNvSpPr>
            <a:spLocks noGrp="1" noChangeArrowheads="1"/>
          </p:cNvSpPr>
          <p:nvPr>
            <p:ph type="body" idx="1"/>
          </p:nvPr>
        </p:nvSpPr>
        <p:spPr>
          <a:noFill/>
          <a:ln/>
        </p:spPr>
        <p:txBody>
          <a:bodyPr/>
          <a:lstStyle/>
          <a:p>
            <a:r>
              <a:rPr lang="en-US" dirty="0" smtClean="0"/>
              <a:t>After creating the header</a:t>
            </a:r>
            <a:r>
              <a:rPr lang="en-US" baseline="0" dirty="0" smtClean="0"/>
              <a:t> information return to the Instruction Lists browse screen to begin adding step details.</a:t>
            </a:r>
            <a:endParaRPr lang="en-US" dirty="0" smtClean="0"/>
          </a:p>
          <a:p>
            <a:r>
              <a:rPr lang="en-US" dirty="0" smtClean="0"/>
              <a:t>Click New or select new from the right-click menu options in the lower portion of the browse screen. The system assigns a</a:t>
            </a:r>
            <a:r>
              <a:rPr lang="en-US" baseline="0" dirty="0" smtClean="0"/>
              <a:t> step </a:t>
            </a:r>
            <a:r>
              <a:rPr lang="en-US" dirty="0" smtClean="0"/>
              <a:t>number to the new record</a:t>
            </a:r>
            <a:r>
              <a:rPr lang="en-US" baseline="0" dirty="0" smtClean="0"/>
              <a:t> – but use of the Move Up and Move Down actions in the lower browse allow for them to be reordered as needed.</a:t>
            </a:r>
            <a:endParaRPr lang="en-US" dirty="0"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pPr defTabSz="922338"/>
            <a:fld id="{608AC956-9569-4E1A-A8A4-E840C8AC3BC8}" type="slidenum">
              <a:rPr lang="en-US" smtClean="0"/>
              <a:pPr defTabSz="922338"/>
              <a:t>78</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r>
              <a:rPr lang="en-US" dirty="0" smtClean="0"/>
              <a:t>The step detail</a:t>
            </a:r>
            <a:r>
              <a:rPr lang="en-US" baseline="0" dirty="0" smtClean="0"/>
              <a:t> screen will open up to enter the detail information.  Craft and Time (Hours and Minutes) are required in order to develop the estimated costs.</a:t>
            </a:r>
            <a:endParaRPr lang="en-US" dirty="0"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p:spPr>
        <p:txBody>
          <a:bodyPr/>
          <a:lstStyle/>
          <a:p>
            <a:pPr defTabSz="922338"/>
            <a:fld id="{0F77255A-64EE-48D7-9FBB-2A4B011EFAF3}" type="slidenum">
              <a:rPr lang="en-US" smtClean="0"/>
              <a:pPr defTabSz="922338"/>
              <a:t>79</a:t>
            </a:fld>
            <a:endParaRPr lang="en-US" smtClean="0"/>
          </a:p>
        </p:txBody>
      </p:sp>
      <p:sp>
        <p:nvSpPr>
          <p:cNvPr id="186371" name="Rectangle 2"/>
          <p:cNvSpPr>
            <a:spLocks noGrp="1" noRot="1" noChangeAspect="1" noChangeArrowheads="1" noTextEdit="1"/>
          </p:cNvSpPr>
          <p:nvPr>
            <p:ph type="sldImg"/>
          </p:nvPr>
        </p:nvSpPr>
        <p:spPr>
          <a:ln/>
        </p:spPr>
      </p:sp>
      <p:sp>
        <p:nvSpPr>
          <p:cNvPr id="1863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Slide Image Placeholder 1"/>
          <p:cNvSpPr>
            <a:spLocks noGrp="1" noRot="1" noChangeAspect="1" noTextEdit="1"/>
          </p:cNvSpPr>
          <p:nvPr>
            <p:ph type="sldImg"/>
          </p:nvPr>
        </p:nvSpPr>
        <p:spPr>
          <a:ln/>
        </p:spPr>
      </p:sp>
      <p:sp>
        <p:nvSpPr>
          <p:cNvPr id="187395" name="Notes Placeholder 2"/>
          <p:cNvSpPr>
            <a:spLocks noGrp="1"/>
          </p:cNvSpPr>
          <p:nvPr>
            <p:ph type="body" idx="1"/>
          </p:nvPr>
        </p:nvSpPr>
        <p:spPr>
          <a:noFill/>
          <a:ln/>
        </p:spPr>
        <p:txBody>
          <a:bodyPr/>
          <a:lstStyle/>
          <a:p>
            <a:endParaRPr lang="en-US" smtClean="0"/>
          </a:p>
        </p:txBody>
      </p:sp>
      <p:sp>
        <p:nvSpPr>
          <p:cNvPr id="187396" name="Slide Number Placeholder 3"/>
          <p:cNvSpPr>
            <a:spLocks noGrp="1"/>
          </p:cNvSpPr>
          <p:nvPr>
            <p:ph type="sldNum" sz="quarter" idx="5"/>
          </p:nvPr>
        </p:nvSpPr>
        <p:spPr>
          <a:noFill/>
        </p:spPr>
        <p:txBody>
          <a:bodyPr/>
          <a:lstStyle/>
          <a:p>
            <a:pPr defTabSz="919163"/>
            <a:fld id="{0C86F865-0E32-482D-A4FD-9E4DCDE158CC}" type="slidenum">
              <a:rPr lang="en-US" smtClean="0"/>
              <a:pPr defTabSz="919163"/>
              <a:t>80</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pPr defTabSz="920750"/>
            <a:fld id="{45A9D571-8983-4D87-B382-DC37A844CD9A}" type="slidenum">
              <a:rPr lang="en-US" smtClean="0"/>
              <a:pPr defTabSz="920750"/>
              <a:t>9</a:t>
            </a:fld>
            <a:endParaRPr lang="en-US" smtClean="0"/>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p:spPr>
        <p:txBody>
          <a:bodyPr/>
          <a:lstStyle/>
          <a:p>
            <a:pPr defTabSz="922338"/>
            <a:fld id="{1CC75D49-765B-4AF3-9D3E-2BA44475CCA1}" type="slidenum">
              <a:rPr lang="en-US" smtClean="0"/>
              <a:pPr defTabSz="922338"/>
              <a:t>81</a:t>
            </a:fld>
            <a:endParaRPr lang="en-US" smtClean="0"/>
          </a:p>
        </p:txBody>
      </p:sp>
      <p:sp>
        <p:nvSpPr>
          <p:cNvPr id="189443" name="Rectangle 2"/>
          <p:cNvSpPr>
            <a:spLocks noGrp="1" noRot="1" noChangeAspect="1" noChangeArrowheads="1" noTextEdit="1"/>
          </p:cNvSpPr>
          <p:nvPr>
            <p:ph type="sldImg"/>
          </p:nvPr>
        </p:nvSpPr>
        <p:spPr>
          <a:ln/>
        </p:spPr>
      </p:sp>
      <p:sp>
        <p:nvSpPr>
          <p:cNvPr id="1894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p:cNvSpPr>
            <a:spLocks noGrp="1" noChangeArrowheads="1"/>
          </p:cNvSpPr>
          <p:nvPr>
            <p:ph type="sldNum" sz="quarter" idx="5"/>
          </p:nvPr>
        </p:nvSpPr>
        <p:spPr>
          <a:noFill/>
        </p:spPr>
        <p:txBody>
          <a:bodyPr/>
          <a:lstStyle/>
          <a:p>
            <a:pPr defTabSz="922338"/>
            <a:fld id="{F6467225-62FC-4D4D-B53B-58ACD18BFB77}" type="slidenum">
              <a:rPr lang="en-US" smtClean="0"/>
              <a:pPr defTabSz="922338"/>
              <a:t>82</a:t>
            </a:fld>
            <a:endParaRPr lang="en-US" smtClean="0"/>
          </a:p>
        </p:txBody>
      </p:sp>
      <p:sp>
        <p:nvSpPr>
          <p:cNvPr id="190467" name="Rectangle 2"/>
          <p:cNvSpPr>
            <a:spLocks noGrp="1" noRot="1" noChangeAspect="1" noChangeArrowheads="1" noTextEdit="1"/>
          </p:cNvSpPr>
          <p:nvPr>
            <p:ph type="sldImg"/>
          </p:nvPr>
        </p:nvSpPr>
        <p:spPr>
          <a:ln/>
        </p:spPr>
      </p:sp>
      <p:sp>
        <p:nvSpPr>
          <p:cNvPr id="190468" name="Rectangle 3"/>
          <p:cNvSpPr>
            <a:spLocks noGrp="1" noChangeArrowheads="1"/>
          </p:cNvSpPr>
          <p:nvPr>
            <p:ph type="body" idx="1"/>
          </p:nvPr>
        </p:nvSpPr>
        <p:spPr>
          <a:noFill/>
          <a:ln/>
        </p:spPr>
        <p:txBody>
          <a:bodyPr/>
          <a:lstStyle/>
          <a:p>
            <a:pPr eaLnBrk="1" hangingPunct="1"/>
            <a:r>
              <a:rPr lang="en-US" dirty="0" smtClean="0"/>
              <a:t>Navigate to Maintenance</a:t>
            </a:r>
            <a:r>
              <a:rPr lang="en-US" baseline="0" dirty="0" smtClean="0"/>
              <a:t> &gt; PM / </a:t>
            </a:r>
            <a:r>
              <a:rPr lang="en-US" baseline="0" dirty="0" err="1" smtClean="0"/>
              <a:t>PdM</a:t>
            </a:r>
            <a:r>
              <a:rPr lang="en-US" baseline="0" dirty="0" smtClean="0"/>
              <a:t> &gt; PM Templates</a:t>
            </a:r>
            <a:endParaRPr lang="en-US" dirty="0"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a:spLocks noGrp="1" noChangeArrowheads="1"/>
          </p:cNvSpPr>
          <p:nvPr>
            <p:ph type="sldNum" sz="quarter" idx="5"/>
          </p:nvPr>
        </p:nvSpPr>
        <p:spPr>
          <a:noFill/>
        </p:spPr>
        <p:txBody>
          <a:bodyPr/>
          <a:lstStyle/>
          <a:p>
            <a:pPr defTabSz="922338"/>
            <a:fld id="{54E383B6-EB14-4A91-AC61-B9972BBFEFDC}" type="slidenum">
              <a:rPr lang="en-US" smtClean="0"/>
              <a:pPr defTabSz="922338"/>
              <a:t>83</a:t>
            </a:fld>
            <a:endParaRPr lang="en-US" smtClean="0"/>
          </a:p>
        </p:txBody>
      </p:sp>
      <p:sp>
        <p:nvSpPr>
          <p:cNvPr id="191491" name="Rectangle 2"/>
          <p:cNvSpPr>
            <a:spLocks noGrp="1" noRot="1" noChangeAspect="1" noChangeArrowheads="1" noTextEdit="1"/>
          </p:cNvSpPr>
          <p:nvPr>
            <p:ph type="sldImg"/>
          </p:nvPr>
        </p:nvSpPr>
        <p:spPr>
          <a:ln/>
        </p:spPr>
      </p:sp>
      <p:sp>
        <p:nvSpPr>
          <p:cNvPr id="191492" name="Rectangle 3"/>
          <p:cNvSpPr>
            <a:spLocks noGrp="1" noChangeArrowheads="1"/>
          </p:cNvSpPr>
          <p:nvPr>
            <p:ph type="body" idx="1"/>
          </p:nvPr>
        </p:nvSpPr>
        <p:spPr>
          <a:noFill/>
          <a:ln/>
        </p:spPr>
        <p:txBody>
          <a:bodyPr/>
          <a:lstStyle/>
          <a:p>
            <a:pPr eaLnBrk="1" hangingPunct="1"/>
            <a:r>
              <a:rPr lang="en-US" smtClean="0"/>
              <a:t>Calendar-based PM’s are the most simple PM’s and usually the least accurate.  </a:t>
            </a:r>
          </a:p>
          <a:p>
            <a:pPr eaLnBrk="1" hangingPunct="1"/>
            <a:r>
              <a:rPr lang="en-US" smtClean="0"/>
              <a:t>System assigns PM Template #</a:t>
            </a:r>
          </a:p>
          <a:p>
            <a:pPr eaLnBrk="1" hangingPunct="1"/>
            <a:r>
              <a:rPr lang="en-US" smtClean="0"/>
              <a:t>Use the lookup to select equipment</a:t>
            </a: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noFill/>
        </p:spPr>
        <p:txBody>
          <a:bodyPr/>
          <a:lstStyle/>
          <a:p>
            <a:pPr defTabSz="922338"/>
            <a:fld id="{D6064A90-80A8-4BF6-9ED5-4CECAD734FA9}" type="slidenum">
              <a:rPr lang="en-US" smtClean="0"/>
              <a:pPr defTabSz="922338"/>
              <a:t>84</a:t>
            </a:fld>
            <a:endParaRPr lang="en-US" smtClean="0"/>
          </a:p>
        </p:txBody>
      </p:sp>
      <p:sp>
        <p:nvSpPr>
          <p:cNvPr id="192515" name="Rectangle 2"/>
          <p:cNvSpPr>
            <a:spLocks noGrp="1" noRot="1" noChangeAspect="1" noChangeArrowheads="1" noTextEdit="1"/>
          </p:cNvSpPr>
          <p:nvPr>
            <p:ph type="sldImg"/>
          </p:nvPr>
        </p:nvSpPr>
        <p:spPr>
          <a:ln/>
        </p:spPr>
      </p:sp>
      <p:sp>
        <p:nvSpPr>
          <p:cNvPr id="192516" name="Rectangle 3"/>
          <p:cNvSpPr>
            <a:spLocks noGrp="1" noChangeArrowheads="1"/>
          </p:cNvSpPr>
          <p:nvPr>
            <p:ph type="body" idx="1"/>
          </p:nvPr>
        </p:nvSpPr>
        <p:spPr>
          <a:noFill/>
          <a:ln/>
        </p:spPr>
        <p:txBody>
          <a:bodyPr/>
          <a:lstStyle/>
          <a:p>
            <a:pPr eaLnBrk="1" hangingPunct="1"/>
            <a:r>
              <a:rPr lang="en-US" dirty="0" smtClean="0"/>
              <a:t>Select:</a:t>
            </a:r>
          </a:p>
          <a:p>
            <a:pPr eaLnBrk="1" hangingPunct="1"/>
            <a:r>
              <a:rPr lang="en-US" dirty="0" smtClean="0"/>
              <a:t>Calendar </a:t>
            </a:r>
          </a:p>
          <a:p>
            <a:pPr eaLnBrk="1" hangingPunct="1"/>
            <a:r>
              <a:rPr lang="en-US" dirty="0" smtClean="0"/>
              <a:t>Month</a:t>
            </a:r>
          </a:p>
          <a:p>
            <a:pPr eaLnBrk="1" hangingPunct="1"/>
            <a:r>
              <a:rPr lang="en-US" dirty="0" smtClean="0"/>
              <a:t>1 (#/cycles)</a:t>
            </a:r>
          </a:p>
          <a:p>
            <a:pPr eaLnBrk="1" hangingPunct="1"/>
            <a:r>
              <a:rPr lang="en-US" dirty="0" smtClean="0"/>
              <a:t>Next issue date</a:t>
            </a:r>
          </a:p>
          <a:p>
            <a:pPr eaLnBrk="1" hangingPunct="1"/>
            <a:r>
              <a:rPr lang="en-US" dirty="0" smtClean="0"/>
              <a:t>5 (# lead days)</a:t>
            </a:r>
          </a:p>
          <a:p>
            <a:pPr eaLnBrk="1" hangingPunct="1"/>
            <a:r>
              <a:rPr lang="en-US" dirty="0" smtClean="0"/>
              <a:t>Enter any other relevant information and Save.</a:t>
            </a:r>
          </a:p>
          <a:p>
            <a:pPr eaLnBrk="1" hangingPunct="1"/>
            <a:endParaRPr lang="en-US" dirty="0" smtClean="0"/>
          </a:p>
          <a:p>
            <a:pPr eaLnBrk="1" hangingPunct="1"/>
            <a:r>
              <a:rPr lang="en-US" dirty="0" smtClean="0"/>
              <a:t>When</a:t>
            </a:r>
            <a:r>
              <a:rPr lang="en-US" baseline="0" dirty="0" smtClean="0"/>
              <a:t> creating other frequencies, use the following as a guide for conversions:</a:t>
            </a:r>
          </a:p>
          <a:p>
            <a:pPr eaLnBrk="1" hangingPunct="1"/>
            <a:r>
              <a:rPr lang="en-US" baseline="0" dirty="0" smtClean="0"/>
              <a:t>Issue cycle = Month and No of Cycles = 3 defines a quarterly frequency.</a:t>
            </a:r>
          </a:p>
          <a:p>
            <a:pPr eaLnBrk="1" hangingPunct="1"/>
            <a:r>
              <a:rPr lang="en-US" baseline="0" dirty="0" smtClean="0"/>
              <a:t>Some companies will do monthly as 28 days or 4 weeks in order to have PMs come due on the same day of the week each time it is due.</a:t>
            </a:r>
            <a:endParaRPr lang="en-US" dirty="0"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noFill/>
        </p:spPr>
        <p:txBody>
          <a:bodyPr/>
          <a:lstStyle/>
          <a:p>
            <a:pPr defTabSz="922338"/>
            <a:fld id="{5012C368-7A8F-4B6D-85E8-F0F83F3B57FB}" type="slidenum">
              <a:rPr lang="en-US" smtClean="0"/>
              <a:pPr defTabSz="922338"/>
              <a:t>85</a:t>
            </a:fld>
            <a:endParaRPr lang="en-US" smtClean="0"/>
          </a:p>
        </p:txBody>
      </p:sp>
      <p:sp>
        <p:nvSpPr>
          <p:cNvPr id="193539" name="Rectangle 2"/>
          <p:cNvSpPr>
            <a:spLocks noGrp="1" noRot="1" noChangeAspect="1" noChangeArrowheads="1" noTextEdit="1"/>
          </p:cNvSpPr>
          <p:nvPr>
            <p:ph type="sldImg"/>
          </p:nvPr>
        </p:nvSpPr>
        <p:spPr>
          <a:ln/>
        </p:spPr>
      </p:sp>
      <p:sp>
        <p:nvSpPr>
          <p:cNvPr id="193540" name="Rectangle 3"/>
          <p:cNvSpPr>
            <a:spLocks noGrp="1" noChangeArrowheads="1"/>
          </p:cNvSpPr>
          <p:nvPr>
            <p:ph type="body" idx="1"/>
          </p:nvPr>
        </p:nvSpPr>
        <p:spPr>
          <a:noFill/>
          <a:ln/>
        </p:spPr>
        <p:txBody>
          <a:bodyPr/>
          <a:lstStyle/>
          <a:p>
            <a:r>
              <a:rPr lang="en-US" dirty="0" smtClean="0"/>
              <a:t>People who access this work order use the instructions and any safety or other included notes to perform the work order.</a:t>
            </a:r>
          </a:p>
          <a:p>
            <a:endParaRPr lang="en-US" dirty="0"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a:noFill/>
        </p:spPr>
        <p:txBody>
          <a:bodyPr/>
          <a:lstStyle/>
          <a:p>
            <a:pPr defTabSz="922338"/>
            <a:fld id="{85987619-6AB2-47C9-9122-46C4A5FE5AD8}" type="slidenum">
              <a:rPr lang="en-US" smtClean="0"/>
              <a:pPr defTabSz="922338"/>
              <a:t>86</a:t>
            </a:fld>
            <a:endParaRPr lang="en-US" smtClean="0"/>
          </a:p>
        </p:txBody>
      </p:sp>
      <p:sp>
        <p:nvSpPr>
          <p:cNvPr id="194563" name="Rectangle 2"/>
          <p:cNvSpPr>
            <a:spLocks noGrp="1" noRot="1" noChangeAspect="1" noChangeArrowheads="1" noTextEdit="1"/>
          </p:cNvSpPr>
          <p:nvPr>
            <p:ph type="sldImg"/>
          </p:nvPr>
        </p:nvSpPr>
        <p:spPr>
          <a:ln/>
        </p:spPr>
      </p:sp>
      <p:sp>
        <p:nvSpPr>
          <p:cNvPr id="1945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p:spPr>
        <p:txBody>
          <a:bodyPr/>
          <a:lstStyle/>
          <a:p>
            <a:pPr defTabSz="922338"/>
            <a:fld id="{8FFB3468-ABDC-4674-BC09-A041C414B94F}" type="slidenum">
              <a:rPr lang="en-US" smtClean="0"/>
              <a:pPr defTabSz="922338"/>
              <a:t>87</a:t>
            </a:fld>
            <a:endParaRPr lang="en-US" smtClean="0"/>
          </a:p>
        </p:txBody>
      </p:sp>
      <p:sp>
        <p:nvSpPr>
          <p:cNvPr id="196611" name="Rectangle 2"/>
          <p:cNvSpPr>
            <a:spLocks noGrp="1" noRot="1" noChangeAspect="1" noChangeArrowheads="1" noTextEdit="1"/>
          </p:cNvSpPr>
          <p:nvPr>
            <p:ph type="sldImg"/>
          </p:nvPr>
        </p:nvSpPr>
        <p:spPr>
          <a:ln/>
        </p:spPr>
      </p:sp>
      <p:sp>
        <p:nvSpPr>
          <p:cNvPr id="196612" name="Rectangle 3"/>
          <p:cNvSpPr>
            <a:spLocks noGrp="1" noChangeArrowheads="1"/>
          </p:cNvSpPr>
          <p:nvPr>
            <p:ph type="body" idx="1"/>
          </p:nvPr>
        </p:nvSpPr>
        <p:spPr>
          <a:noFill/>
          <a:ln/>
        </p:spPr>
        <p:txBody>
          <a:bodyPr/>
          <a:lstStyle/>
          <a:p>
            <a:pPr eaLnBrk="1" hangingPunct="1"/>
            <a:r>
              <a:rPr lang="en-US" smtClean="0"/>
              <a:t>Usually performed by Planner or Maintenance Supervisor.  </a:t>
            </a: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7"/>
          <p:cNvSpPr>
            <a:spLocks noGrp="1" noChangeArrowheads="1"/>
          </p:cNvSpPr>
          <p:nvPr>
            <p:ph type="sldNum" sz="quarter" idx="5"/>
          </p:nvPr>
        </p:nvSpPr>
        <p:spPr>
          <a:noFill/>
        </p:spPr>
        <p:txBody>
          <a:bodyPr/>
          <a:lstStyle/>
          <a:p>
            <a:pPr defTabSz="922338"/>
            <a:fld id="{1C5F27D6-66DA-465E-865E-CFE095FB5F36}" type="slidenum">
              <a:rPr lang="en-US" smtClean="0"/>
              <a:pPr defTabSz="922338"/>
              <a:t>88</a:t>
            </a:fld>
            <a:endParaRPr lang="en-US" smtClean="0"/>
          </a:p>
        </p:txBody>
      </p:sp>
      <p:sp>
        <p:nvSpPr>
          <p:cNvPr id="197635" name="Rectangle 2"/>
          <p:cNvSpPr>
            <a:spLocks noGrp="1" noRot="1" noChangeAspect="1" noChangeArrowheads="1" noTextEdit="1"/>
          </p:cNvSpPr>
          <p:nvPr>
            <p:ph type="sldImg"/>
          </p:nvPr>
        </p:nvSpPr>
        <p:spPr>
          <a:ln/>
        </p:spPr>
      </p:sp>
      <p:sp>
        <p:nvSpPr>
          <p:cNvPr id="1976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7"/>
          <p:cNvSpPr>
            <a:spLocks noGrp="1" noChangeArrowheads="1"/>
          </p:cNvSpPr>
          <p:nvPr>
            <p:ph type="sldNum" sz="quarter" idx="5"/>
          </p:nvPr>
        </p:nvSpPr>
        <p:spPr>
          <a:noFill/>
        </p:spPr>
        <p:txBody>
          <a:bodyPr/>
          <a:lstStyle/>
          <a:p>
            <a:pPr defTabSz="922338"/>
            <a:fld id="{ED6065B7-A937-4DD7-9AFA-9F1AFB88D8B1}" type="slidenum">
              <a:rPr lang="en-US" smtClean="0"/>
              <a:pPr defTabSz="922338"/>
              <a:t>89</a:t>
            </a:fld>
            <a:endParaRPr lang="en-US" smtClean="0"/>
          </a:p>
        </p:txBody>
      </p:sp>
      <p:sp>
        <p:nvSpPr>
          <p:cNvPr id="198659" name="Rectangle 2"/>
          <p:cNvSpPr>
            <a:spLocks noGrp="1" noRot="1" noChangeAspect="1" noChangeArrowheads="1" noTextEdit="1"/>
          </p:cNvSpPr>
          <p:nvPr>
            <p:ph type="sldImg"/>
          </p:nvPr>
        </p:nvSpPr>
        <p:spPr>
          <a:ln/>
        </p:spPr>
      </p:sp>
      <p:sp>
        <p:nvSpPr>
          <p:cNvPr id="198660" name="Rectangle 3"/>
          <p:cNvSpPr>
            <a:spLocks noGrp="1" noChangeArrowheads="1"/>
          </p:cNvSpPr>
          <p:nvPr>
            <p:ph type="body" idx="1"/>
          </p:nvPr>
        </p:nvSpPr>
        <p:spPr>
          <a:noFill/>
          <a:ln/>
        </p:spPr>
        <p:txBody>
          <a:bodyPr/>
          <a:lstStyle/>
          <a:p>
            <a:pPr eaLnBrk="1" hangingPunct="1"/>
            <a:r>
              <a:rPr lang="en-US" dirty="0" smtClean="0"/>
              <a:t>Select multiple PM Templates to issue.</a:t>
            </a:r>
          </a:p>
          <a:p>
            <a:pPr eaLnBrk="1" hangingPunct="1"/>
            <a:r>
              <a:rPr lang="en-US" dirty="0" smtClean="0"/>
              <a:t>Select Global Issue from the Action or right-click menu.</a:t>
            </a:r>
          </a:p>
          <a:p>
            <a:pPr eaLnBrk="1" hangingPunct="1"/>
            <a:endParaRPr lang="en-US" dirty="0"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p:spPr>
        <p:txBody>
          <a:bodyPr/>
          <a:lstStyle/>
          <a:p>
            <a:pPr defTabSz="922338"/>
            <a:fld id="{6F039E3C-5FC0-473F-91AE-362C6681E172}" type="slidenum">
              <a:rPr lang="en-US" smtClean="0"/>
              <a:pPr defTabSz="922338"/>
              <a:t>90</a:t>
            </a:fld>
            <a:endParaRPr lang="en-US" smtClean="0"/>
          </a:p>
        </p:txBody>
      </p:sp>
      <p:sp>
        <p:nvSpPr>
          <p:cNvPr id="199683" name="Rectangle 2"/>
          <p:cNvSpPr>
            <a:spLocks noGrp="1" noRot="1" noChangeAspect="1" noChangeArrowheads="1" noTextEdit="1"/>
          </p:cNvSpPr>
          <p:nvPr>
            <p:ph type="sldImg"/>
          </p:nvPr>
        </p:nvSpPr>
        <p:spPr>
          <a:ln/>
        </p:spPr>
      </p:sp>
      <p:sp>
        <p:nvSpPr>
          <p:cNvPr id="199684" name="Rectangle 3"/>
          <p:cNvSpPr>
            <a:spLocks noGrp="1" noChangeArrowheads="1"/>
          </p:cNvSpPr>
          <p:nvPr>
            <p:ph type="body" idx="1"/>
          </p:nvPr>
        </p:nvSpPr>
        <p:spPr>
          <a:noFill/>
          <a:ln/>
        </p:spPr>
        <p:txBody>
          <a:bodyPr/>
          <a:lstStyle/>
          <a:p>
            <a:pPr eaLnBrk="1" hangingPunct="1"/>
            <a:r>
              <a:rPr lang="en-US" dirty="0" smtClean="0">
                <a:solidFill>
                  <a:schemeClr val="bg1"/>
                </a:solidFill>
              </a:rPr>
              <a:t>Select either Today or Next Issue to determine how to recalculate the next PM’s due date.  </a:t>
            </a:r>
          </a:p>
          <a:p>
            <a:pPr eaLnBrk="1" hangingPunct="1"/>
            <a:r>
              <a:rPr lang="en-US" dirty="0" smtClean="0">
                <a:solidFill>
                  <a:schemeClr val="bg1"/>
                </a:solidFill>
              </a:rPr>
              <a:t>If there are multiple calendar issues that have been missed, selecting multiple issue allows for each of the missed scheduled work orders to be created.  Leaving this unchecked will create only 1 PM work order.</a:t>
            </a:r>
          </a:p>
          <a:p>
            <a:pPr eaLnBrk="1" hangingPunct="1"/>
            <a:endParaRPr lang="en-US" dirty="0" smtClean="0">
              <a:solidFill>
                <a:schemeClr val="bg1"/>
              </a:solidFill>
            </a:endParaRPr>
          </a:p>
          <a:p>
            <a:pPr eaLnBrk="1" hangingPunct="1"/>
            <a:r>
              <a:rPr lang="en-US" dirty="0" smtClean="0">
                <a:solidFill>
                  <a:schemeClr val="bg1"/>
                </a:solidFill>
              </a:rPr>
              <a:t>Next Issue will most often be selected – this recalculates</a:t>
            </a:r>
            <a:r>
              <a:rPr lang="en-US" baseline="0" dirty="0" smtClean="0">
                <a:solidFill>
                  <a:schemeClr val="bg1"/>
                </a:solidFill>
              </a:rPr>
              <a:t> the new next issue based on the current next issue date.  If many PMs have been skipped, then Today can be selected so that the new Next Issue date ignores the passage of time.</a:t>
            </a:r>
            <a:endParaRPr lang="en-US" dirty="0" smtClean="0">
              <a:solidFill>
                <a:schemeClr val="bg1"/>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p:spPr>
        <p:txBody>
          <a:bodyPr/>
          <a:lstStyle/>
          <a:p>
            <a:pPr defTabSz="920750"/>
            <a:fld id="{D678C5AE-7BCC-4D2D-8263-76DE8472CF16}" type="slidenum">
              <a:rPr lang="en-US" smtClean="0"/>
              <a:pPr defTabSz="920750"/>
              <a:t>10</a:t>
            </a:fld>
            <a:endParaRPr lang="en-US" smtClean="0"/>
          </a:p>
        </p:txBody>
      </p:sp>
      <p:sp>
        <p:nvSpPr>
          <p:cNvPr id="115715" name="Rectangle 2"/>
          <p:cNvSpPr>
            <a:spLocks noGrp="1" noRot="1" noChangeAspect="1" noChangeArrowheads="1" noTextEdit="1"/>
          </p:cNvSpPr>
          <p:nvPr>
            <p:ph type="sldImg"/>
          </p:nvPr>
        </p:nvSpPr>
        <p:spPr>
          <a:ln/>
        </p:spPr>
      </p:sp>
      <p:sp>
        <p:nvSpPr>
          <p:cNvPr id="115716"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7"/>
          <p:cNvSpPr>
            <a:spLocks noGrp="1" noChangeArrowheads="1"/>
          </p:cNvSpPr>
          <p:nvPr>
            <p:ph type="sldNum" sz="quarter" idx="5"/>
          </p:nvPr>
        </p:nvSpPr>
        <p:spPr>
          <a:noFill/>
        </p:spPr>
        <p:txBody>
          <a:bodyPr/>
          <a:lstStyle/>
          <a:p>
            <a:pPr defTabSz="922338"/>
            <a:fld id="{89A9005F-92DB-43B6-A71B-897B9F898B02}" type="slidenum">
              <a:rPr lang="en-US" smtClean="0"/>
              <a:pPr defTabSz="922338"/>
              <a:t>91</a:t>
            </a:fld>
            <a:endParaRPr lang="en-US" smtClean="0"/>
          </a:p>
        </p:txBody>
      </p:sp>
      <p:sp>
        <p:nvSpPr>
          <p:cNvPr id="200707" name="Rectangle 2"/>
          <p:cNvSpPr>
            <a:spLocks noGrp="1" noRot="1" noChangeAspect="1" noChangeArrowheads="1" noTextEdit="1"/>
          </p:cNvSpPr>
          <p:nvPr>
            <p:ph type="sldImg"/>
          </p:nvPr>
        </p:nvSpPr>
        <p:spPr>
          <a:ln/>
        </p:spPr>
      </p:sp>
      <p:sp>
        <p:nvSpPr>
          <p:cNvPr id="2007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Slide Image Placeholder 1"/>
          <p:cNvSpPr>
            <a:spLocks noGrp="1" noRot="1" noChangeAspect="1" noTextEdit="1"/>
          </p:cNvSpPr>
          <p:nvPr>
            <p:ph type="sldImg"/>
          </p:nvPr>
        </p:nvSpPr>
        <p:spPr>
          <a:ln/>
        </p:spPr>
      </p:sp>
      <p:sp>
        <p:nvSpPr>
          <p:cNvPr id="201731" name="Notes Placeholder 2"/>
          <p:cNvSpPr>
            <a:spLocks noGrp="1"/>
          </p:cNvSpPr>
          <p:nvPr>
            <p:ph type="body" idx="1"/>
          </p:nvPr>
        </p:nvSpPr>
        <p:spPr>
          <a:noFill/>
          <a:ln/>
        </p:spPr>
        <p:txBody>
          <a:bodyPr/>
          <a:lstStyle/>
          <a:p>
            <a:endParaRPr lang="en-US" smtClean="0"/>
          </a:p>
        </p:txBody>
      </p:sp>
      <p:sp>
        <p:nvSpPr>
          <p:cNvPr id="201732" name="Slide Number Placeholder 3"/>
          <p:cNvSpPr>
            <a:spLocks noGrp="1"/>
          </p:cNvSpPr>
          <p:nvPr>
            <p:ph type="sldNum" sz="quarter" idx="5"/>
          </p:nvPr>
        </p:nvSpPr>
        <p:spPr>
          <a:noFill/>
        </p:spPr>
        <p:txBody>
          <a:bodyPr/>
          <a:lstStyle/>
          <a:p>
            <a:pPr defTabSz="919163"/>
            <a:fld id="{9D7ED29A-48E3-46F7-A81F-9EA4A2983564}" type="slidenum">
              <a:rPr lang="en-US" smtClean="0"/>
              <a:pPr defTabSz="919163"/>
              <a:t>92</a:t>
            </a:fld>
            <a:endParaRPr lang="en-US"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7"/>
          <p:cNvSpPr>
            <a:spLocks noGrp="1" noChangeArrowheads="1"/>
          </p:cNvSpPr>
          <p:nvPr>
            <p:ph type="sldNum" sz="quarter" idx="5"/>
          </p:nvPr>
        </p:nvSpPr>
        <p:spPr>
          <a:noFill/>
        </p:spPr>
        <p:txBody>
          <a:bodyPr/>
          <a:lstStyle/>
          <a:p>
            <a:pPr defTabSz="922338"/>
            <a:fld id="{47F7CEAE-224F-4039-8677-79CCAC1E010C}" type="slidenum">
              <a:rPr lang="en-US" smtClean="0"/>
              <a:pPr defTabSz="922338"/>
              <a:t>93</a:t>
            </a:fld>
            <a:endParaRPr lang="en-US" smtClean="0"/>
          </a:p>
        </p:txBody>
      </p:sp>
      <p:sp>
        <p:nvSpPr>
          <p:cNvPr id="202755" name="Rectangle 2"/>
          <p:cNvSpPr>
            <a:spLocks noGrp="1" noRot="1" noChangeAspect="1" noChangeArrowheads="1" noTextEdit="1"/>
          </p:cNvSpPr>
          <p:nvPr>
            <p:ph type="sldImg"/>
          </p:nvPr>
        </p:nvSpPr>
        <p:spPr>
          <a:ln/>
        </p:spPr>
      </p:sp>
      <p:sp>
        <p:nvSpPr>
          <p:cNvPr id="202756" name="Rectangle 3"/>
          <p:cNvSpPr>
            <a:spLocks noGrp="1" noChangeArrowheads="1"/>
          </p:cNvSpPr>
          <p:nvPr>
            <p:ph type="body" idx="1"/>
          </p:nvPr>
        </p:nvSpPr>
        <p:spPr>
          <a:noFill/>
          <a:ln/>
        </p:spPr>
        <p:txBody>
          <a:bodyPr/>
          <a:lstStyle/>
          <a:p>
            <a:r>
              <a:rPr lang="en-US" smtClean="0"/>
              <a:t>Use service requests to report a problem with a piece of equipment that may not need a work order immediately. For instance, an operator on the production floor reports that equipment appears to be leaking oil. An office staff member reports a burned-out light bulb. </a:t>
            </a:r>
          </a:p>
          <a:p>
            <a:r>
              <a:rPr lang="en-US" smtClean="0"/>
              <a:t>A Maintenance Planner or Supervisor reviews the service requests and creates a work order, or closes the service request without action. </a:t>
            </a:r>
          </a:p>
          <a:p>
            <a:r>
              <a:rPr lang="en-US" smtClean="0"/>
              <a:t>More information in UG and TG.</a:t>
            </a: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7"/>
          <p:cNvSpPr>
            <a:spLocks noGrp="1" noChangeArrowheads="1"/>
          </p:cNvSpPr>
          <p:nvPr>
            <p:ph type="sldNum" sz="quarter" idx="5"/>
          </p:nvPr>
        </p:nvSpPr>
        <p:spPr>
          <a:noFill/>
        </p:spPr>
        <p:txBody>
          <a:bodyPr/>
          <a:lstStyle/>
          <a:p>
            <a:pPr defTabSz="922338"/>
            <a:fld id="{BDAA847A-587D-456E-B7F7-4E9BC107DFD8}" type="slidenum">
              <a:rPr lang="en-US" smtClean="0"/>
              <a:pPr defTabSz="922338"/>
              <a:t>94</a:t>
            </a:fld>
            <a:endParaRPr lang="en-US" smtClean="0"/>
          </a:p>
        </p:txBody>
      </p:sp>
      <p:sp>
        <p:nvSpPr>
          <p:cNvPr id="204803" name="Rectangle 2"/>
          <p:cNvSpPr>
            <a:spLocks noGrp="1" noRot="1" noChangeAspect="1" noChangeArrowheads="1" noTextEdit="1"/>
          </p:cNvSpPr>
          <p:nvPr>
            <p:ph type="sldImg"/>
          </p:nvPr>
        </p:nvSpPr>
        <p:spPr>
          <a:ln/>
        </p:spPr>
      </p:sp>
      <p:sp>
        <p:nvSpPr>
          <p:cNvPr id="204804"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7"/>
          <p:cNvSpPr>
            <a:spLocks noGrp="1" noChangeArrowheads="1"/>
          </p:cNvSpPr>
          <p:nvPr>
            <p:ph type="sldNum" sz="quarter" idx="5"/>
          </p:nvPr>
        </p:nvSpPr>
        <p:spPr>
          <a:noFill/>
        </p:spPr>
        <p:txBody>
          <a:bodyPr/>
          <a:lstStyle/>
          <a:p>
            <a:pPr defTabSz="922338"/>
            <a:fld id="{9DD7F605-7A92-4404-AC22-54C33FDBA554}" type="slidenum">
              <a:rPr lang="en-US" smtClean="0"/>
              <a:pPr defTabSz="922338"/>
              <a:t>95</a:t>
            </a:fld>
            <a:endParaRPr lang="en-US" smtClean="0"/>
          </a:p>
        </p:txBody>
      </p:sp>
      <p:sp>
        <p:nvSpPr>
          <p:cNvPr id="205827" name="Rectangle 2"/>
          <p:cNvSpPr>
            <a:spLocks noGrp="1" noRot="1" noChangeAspect="1" noChangeArrowheads="1" noTextEdit="1"/>
          </p:cNvSpPr>
          <p:nvPr>
            <p:ph type="sldImg"/>
          </p:nvPr>
        </p:nvSpPr>
        <p:spPr>
          <a:ln/>
        </p:spPr>
      </p:sp>
      <p:sp>
        <p:nvSpPr>
          <p:cNvPr id="205828" name="Rectangle 3"/>
          <p:cNvSpPr>
            <a:spLocks noGrp="1" noChangeArrowheads="1"/>
          </p:cNvSpPr>
          <p:nvPr>
            <p:ph type="body" idx="1"/>
          </p:nvPr>
        </p:nvSpPr>
        <p:spPr>
          <a:noFill/>
          <a:ln/>
        </p:spPr>
        <p:txBody>
          <a:bodyPr/>
          <a:lstStyle/>
          <a:p>
            <a:pPr eaLnBrk="1" hangingPunct="1"/>
            <a:r>
              <a:rPr lang="en-US" smtClean="0"/>
              <a:t>Click New via button or right-click menu.</a:t>
            </a:r>
          </a:p>
          <a:p>
            <a:pPr eaLnBrk="1" hangingPunct="1"/>
            <a:endParaRPr lang="en-US" smtClean="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7"/>
          <p:cNvSpPr>
            <a:spLocks noGrp="1" noChangeArrowheads="1"/>
          </p:cNvSpPr>
          <p:nvPr>
            <p:ph type="sldNum" sz="quarter" idx="5"/>
          </p:nvPr>
        </p:nvSpPr>
        <p:spPr>
          <a:noFill/>
        </p:spPr>
        <p:txBody>
          <a:bodyPr/>
          <a:lstStyle/>
          <a:p>
            <a:pPr defTabSz="922338"/>
            <a:fld id="{FB052F52-4368-4F35-8152-C9B044FBE3A9}" type="slidenum">
              <a:rPr lang="en-US" smtClean="0"/>
              <a:pPr defTabSz="922338"/>
              <a:t>96</a:t>
            </a:fld>
            <a:endParaRPr lang="en-US" smtClean="0"/>
          </a:p>
        </p:txBody>
      </p:sp>
      <p:sp>
        <p:nvSpPr>
          <p:cNvPr id="206851" name="Rectangle 2"/>
          <p:cNvSpPr>
            <a:spLocks noGrp="1" noRot="1" noChangeAspect="1" noChangeArrowheads="1" noTextEdit="1"/>
          </p:cNvSpPr>
          <p:nvPr>
            <p:ph type="sldImg"/>
          </p:nvPr>
        </p:nvSpPr>
        <p:spPr>
          <a:ln/>
        </p:spPr>
      </p:sp>
      <p:sp>
        <p:nvSpPr>
          <p:cNvPr id="449540" name="Rectangle 3"/>
          <p:cNvSpPr>
            <a:spLocks noGrp="1" noChangeArrowheads="1"/>
          </p:cNvSpPr>
          <p:nvPr>
            <p:ph type="body" idx="1"/>
          </p:nvPr>
        </p:nvSpPr>
        <p:spPr>
          <a:ln/>
        </p:spPr>
        <p:txBody>
          <a:bodyPr/>
          <a:lstStyle/>
          <a:p>
            <a:pPr eaLnBrk="1" hangingPunct="1">
              <a:defRPr/>
            </a:pPr>
            <a:r>
              <a:rPr lang="en-US" dirty="0" smtClean="0">
                <a:solidFill>
                  <a:schemeClr val="bg1"/>
                </a:solidFill>
              </a:rPr>
              <a:t>Special Notes: </a:t>
            </a:r>
          </a:p>
          <a:p>
            <a:pPr marL="226108" indent="-226108" eaLnBrk="1" hangingPunct="1">
              <a:buFontTx/>
              <a:buAutoNum type="arabicPeriod"/>
              <a:defRPr/>
            </a:pPr>
            <a:r>
              <a:rPr lang="en-US" dirty="0" smtClean="0">
                <a:solidFill>
                  <a:schemeClr val="bg1"/>
                </a:solidFill>
              </a:rPr>
              <a:t>Equipment field is often made mandatory </a:t>
            </a:r>
          </a:p>
          <a:p>
            <a:pPr marL="226108" indent="-226108" eaLnBrk="1" hangingPunct="1">
              <a:buFontTx/>
              <a:buAutoNum type="arabicPeriod"/>
              <a:defRPr/>
            </a:pPr>
            <a:r>
              <a:rPr lang="en-US" dirty="0" smtClean="0">
                <a:solidFill>
                  <a:schemeClr val="bg1"/>
                </a:solidFill>
              </a:rPr>
              <a:t>Priority is specified by requestor but can be changed on the work order </a:t>
            </a:r>
          </a:p>
          <a:p>
            <a:pPr marL="226108" indent="-226108" eaLnBrk="1" hangingPunct="1">
              <a:buFontTx/>
              <a:buAutoNum type="arabicPeriod"/>
              <a:defRPr/>
            </a:pPr>
            <a:r>
              <a:rPr lang="en-US" dirty="0" smtClean="0">
                <a:solidFill>
                  <a:schemeClr val="bg1"/>
                </a:solidFill>
              </a:rPr>
              <a:t>Status will always align with WO status </a:t>
            </a:r>
          </a:p>
          <a:p>
            <a:pPr marL="226108" indent="-226108" eaLnBrk="1" hangingPunct="1">
              <a:buFontTx/>
              <a:buAutoNum type="arabicPeriod"/>
              <a:defRPr/>
            </a:pPr>
            <a:r>
              <a:rPr lang="en-US" dirty="0" smtClean="0">
                <a:solidFill>
                  <a:schemeClr val="bg1"/>
                </a:solidFill>
              </a:rPr>
              <a:t>Authorization function may or may not be enabled.  If enabled, these fields will be system generated.  </a:t>
            </a:r>
          </a:p>
          <a:p>
            <a:pPr eaLnBrk="1" hangingPunct="1">
              <a:defRPr/>
            </a:pPr>
            <a:r>
              <a:rPr lang="en-US" dirty="0" smtClean="0">
                <a:solidFill>
                  <a:schemeClr val="bg1"/>
                </a:solidFill>
              </a:rPr>
              <a:t>Enter pertinent data and save.</a:t>
            </a: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7"/>
          <p:cNvSpPr>
            <a:spLocks noGrp="1" noChangeArrowheads="1"/>
          </p:cNvSpPr>
          <p:nvPr>
            <p:ph type="sldNum" sz="quarter" idx="5"/>
          </p:nvPr>
        </p:nvSpPr>
        <p:spPr>
          <a:noFill/>
        </p:spPr>
        <p:txBody>
          <a:bodyPr/>
          <a:lstStyle/>
          <a:p>
            <a:pPr defTabSz="922338"/>
            <a:fld id="{BB40963B-D5C1-4E13-ACA2-82E237ADEF13}" type="slidenum">
              <a:rPr lang="en-US" smtClean="0"/>
              <a:pPr defTabSz="922338"/>
              <a:t>97</a:t>
            </a:fld>
            <a:endParaRPr lang="en-US" smtClean="0"/>
          </a:p>
        </p:txBody>
      </p:sp>
      <p:sp>
        <p:nvSpPr>
          <p:cNvPr id="208899" name="Rectangle 2"/>
          <p:cNvSpPr>
            <a:spLocks noGrp="1" noRot="1" noChangeAspect="1" noChangeArrowheads="1" noTextEdit="1"/>
          </p:cNvSpPr>
          <p:nvPr>
            <p:ph type="sldImg"/>
          </p:nvPr>
        </p:nvSpPr>
        <p:spPr>
          <a:ln/>
        </p:spPr>
      </p:sp>
      <p:sp>
        <p:nvSpPr>
          <p:cNvPr id="2089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7"/>
          <p:cNvSpPr>
            <a:spLocks noGrp="1" noChangeArrowheads="1"/>
          </p:cNvSpPr>
          <p:nvPr>
            <p:ph type="sldNum" sz="quarter" idx="5"/>
          </p:nvPr>
        </p:nvSpPr>
        <p:spPr>
          <a:noFill/>
        </p:spPr>
        <p:txBody>
          <a:bodyPr/>
          <a:lstStyle/>
          <a:p>
            <a:pPr defTabSz="922338"/>
            <a:fld id="{085F7B63-D6E3-45CB-AC59-C9BEB2D7E4F2}" type="slidenum">
              <a:rPr lang="en-US" smtClean="0"/>
              <a:pPr defTabSz="922338"/>
              <a:t>98</a:t>
            </a:fld>
            <a:endParaRPr lang="en-US" smtClean="0"/>
          </a:p>
        </p:txBody>
      </p:sp>
      <p:sp>
        <p:nvSpPr>
          <p:cNvPr id="209923" name="Rectangle 2"/>
          <p:cNvSpPr>
            <a:spLocks noGrp="1" noRot="1" noChangeAspect="1" noChangeArrowheads="1" noTextEdit="1"/>
          </p:cNvSpPr>
          <p:nvPr>
            <p:ph type="sldImg"/>
          </p:nvPr>
        </p:nvSpPr>
        <p:spPr>
          <a:ln/>
        </p:spPr>
      </p:sp>
      <p:sp>
        <p:nvSpPr>
          <p:cNvPr id="2099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smtClean="0"/>
              <a:t>Click to edit Master title style</a:t>
            </a:r>
            <a:endParaRPr lang="en-US"/>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nvPr>
        </p:nvSpPr>
        <p:spPr>
          <a:ln/>
        </p:spPr>
        <p:txBody>
          <a:bodyPr/>
          <a:lstStyle>
            <a:lvl1pPr>
              <a:defRPr/>
            </a:lvl1pPr>
          </a:lstStyle>
          <a:p>
            <a:r>
              <a:rPr lang="en-US"/>
              <a:t>EAM-MAINT-</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nvPr>
        </p:nvSpPr>
        <p:spPr>
          <a:ln/>
        </p:spPr>
        <p:txBody>
          <a:bodyPr/>
          <a:lstStyle>
            <a:lvl1pPr>
              <a:defRPr/>
            </a:lvl1pPr>
          </a:lstStyle>
          <a:p>
            <a:r>
              <a:rPr lang="en-US"/>
              <a:t>EAM-MAINT-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EAM-MAINT-</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EAM-MAINT-</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EAM-MAINT-</a:t>
            </a: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EAM-MAINT-</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EAM-MAINT-</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EAM-MAINT-</a:t>
            </a:r>
            <a:endParaRPr lang="en-US"/>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nvPr>
        </p:nvSpPr>
        <p:spPr>
          <a:ln/>
        </p:spPr>
        <p:txBody>
          <a:bodyPr/>
          <a:lstStyle>
            <a:lvl1pPr>
              <a:defRPr/>
            </a:lvl1pPr>
          </a:lstStyle>
          <a:p>
            <a:r>
              <a:rPr lang="en-US"/>
              <a:t>EAM-MAINT-</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smtClean="0"/>
              <a:t>Click to edit Master title style</a:t>
            </a:r>
            <a:endParaRPr lang="en-US"/>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smtClean="0"/>
              <a:t>Click to edit Master subtitle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4"/>
          <p:cNvSpPr>
            <a:spLocks noGrp="1" noChangeArrowheads="1"/>
          </p:cNvSpPr>
          <p:nvPr>
            <p:ph type="ftr" sz="quarter" idx="10"/>
          </p:nvPr>
        </p:nvSpPr>
        <p:spPr>
          <a:ln/>
        </p:spPr>
        <p:txBody>
          <a:bodyPr/>
          <a:lstStyle>
            <a:lvl1pPr>
              <a:defRPr/>
            </a:lvl1pPr>
          </a:lstStyle>
          <a:p>
            <a:r>
              <a:rPr lang="en-US"/>
              <a:t>EAM-MAINT-</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4"/>
          <p:cNvSpPr>
            <a:spLocks noGrp="1" noChangeArrowheads="1"/>
          </p:cNvSpPr>
          <p:nvPr>
            <p:ph type="ftr" sz="quarter" idx="10"/>
          </p:nvPr>
        </p:nvSpPr>
        <p:spPr>
          <a:ln/>
        </p:spPr>
        <p:txBody>
          <a:bodyPr/>
          <a:lstStyle>
            <a:lvl1pPr>
              <a:defRPr/>
            </a:lvl1pPr>
          </a:lstStyle>
          <a:p>
            <a:r>
              <a:rPr lang="en-US"/>
              <a:t>EAM-MAINT-</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4"/>
          <p:cNvSpPr>
            <a:spLocks noGrp="1" noChangeArrowheads="1"/>
          </p:cNvSpPr>
          <p:nvPr>
            <p:ph type="ftr" sz="quarter" idx="10"/>
          </p:nvPr>
        </p:nvSpPr>
        <p:spPr>
          <a:ln/>
        </p:spPr>
        <p:txBody>
          <a:bodyPr/>
          <a:lstStyle>
            <a:lvl1pPr>
              <a:defRPr/>
            </a:lvl1pPr>
          </a:lstStyle>
          <a:p>
            <a:r>
              <a:rPr lang="en-US"/>
              <a:t>EAM-MAINT-</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4"/>
          <p:cNvSpPr>
            <a:spLocks noGrp="1" noChangeArrowheads="1"/>
          </p:cNvSpPr>
          <p:nvPr>
            <p:ph type="ftr" sz="quarter" idx="10"/>
          </p:nvPr>
        </p:nvSpPr>
        <p:spPr>
          <a:ln/>
        </p:spPr>
        <p:txBody>
          <a:bodyPr/>
          <a:lstStyle>
            <a:lvl1pPr>
              <a:defRPr/>
            </a:lvl1pPr>
          </a:lstStyle>
          <a:p>
            <a:r>
              <a:rPr lang="en-US"/>
              <a:t>EAM-MAINT-</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4"/>
          <p:cNvSpPr>
            <a:spLocks noGrp="1" noChangeArrowheads="1"/>
          </p:cNvSpPr>
          <p:nvPr>
            <p:ph type="ftr" sz="quarter" idx="10"/>
          </p:nvPr>
        </p:nvSpPr>
        <p:spPr>
          <a:ln/>
        </p:spPr>
        <p:txBody>
          <a:bodyPr/>
          <a:lstStyle>
            <a:lvl1pPr>
              <a:defRPr/>
            </a:lvl1pPr>
          </a:lstStyle>
          <a:p>
            <a:r>
              <a:rPr lang="en-US"/>
              <a:t>EAM-MAINT-</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ftr" sz="quarter" idx="10"/>
          </p:nvPr>
        </p:nvSpPr>
        <p:spPr>
          <a:ln/>
        </p:spPr>
        <p:txBody>
          <a:bodyPr/>
          <a:lstStyle>
            <a:lvl1pPr>
              <a:defRPr/>
            </a:lvl1pPr>
          </a:lstStyle>
          <a:p>
            <a:r>
              <a:rPr lang="en-US"/>
              <a:t>EAM-MAINT-</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ftr" sz="quarter" idx="10"/>
          </p:nvPr>
        </p:nvSpPr>
        <p:spPr>
          <a:ln/>
        </p:spPr>
        <p:txBody>
          <a:bodyPr/>
          <a:lstStyle>
            <a:lvl1pPr>
              <a:defRPr/>
            </a:lvl1pPr>
          </a:lstStyle>
          <a:p>
            <a:r>
              <a:rPr lang="en-US"/>
              <a:t>EAM-MAINT-</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10" Type="http://schemas.openxmlformats.org/officeDocument/2006/relationships/image" Target="../media/image3.png"/><Relationship Id="rId4" Type="http://schemas.openxmlformats.org/officeDocument/2006/relationships/slideLayout" Target="../slideLayouts/slideLayout16.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4"/>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05" name="Text Box 5"/>
          <p:cNvSpPr txBox="1">
            <a:spLocks noChangeArrowheads="1"/>
          </p:cNvSpPr>
          <p:nvPr/>
        </p:nvSpPr>
        <p:spPr bwMode="auto">
          <a:xfrm>
            <a:off x="0" y="6629400"/>
            <a:ext cx="1143000" cy="228600"/>
          </a:xfrm>
          <a:prstGeom prst="rect">
            <a:avLst/>
          </a:prstGeom>
          <a:noFill/>
          <a:ln w="9525">
            <a:noFill/>
            <a:miter lim="800000"/>
            <a:headEnd/>
            <a:tailEnd/>
          </a:ln>
          <a:effectLst/>
        </p:spPr>
        <p:txBody>
          <a:bodyPr anchor="ctr"/>
          <a:lstStyle/>
          <a:p>
            <a:pPr>
              <a:spcBef>
                <a:spcPct val="50000"/>
              </a:spcBef>
              <a:defRPr/>
            </a:pPr>
            <a:r>
              <a:rPr lang="en-US" sz="800">
                <a:solidFill>
                  <a:schemeClr val="bg2"/>
                </a:solidFill>
                <a:latin typeface="Tahoma" pitchFamily="34" charset="0"/>
              </a:rPr>
              <a:t>QAD Proprietary</a:t>
            </a:r>
          </a:p>
        </p:txBody>
      </p:sp>
      <p:pic>
        <p:nvPicPr>
          <p:cNvPr id="1029" name="Picture 13" descr="pg2_graphic"/>
          <p:cNvPicPr>
            <a:picLocks noChangeAspect="1" noChangeArrowheads="1"/>
          </p:cNvPicPr>
          <p:nvPr/>
        </p:nvPicPr>
        <p:blipFill>
          <a:blip r:embed="rId14" cstate="print"/>
          <a:srcRect/>
          <a:stretch>
            <a:fillRect/>
          </a:stretch>
        </p:blipFill>
        <p:spPr bwMode="auto">
          <a:xfrm>
            <a:off x="0" y="0"/>
            <a:ext cx="9144000" cy="571500"/>
          </a:xfrm>
          <a:prstGeom prst="rect">
            <a:avLst/>
          </a:prstGeom>
          <a:noFill/>
          <a:ln w="9525">
            <a:noFill/>
            <a:miter lim="800000"/>
            <a:headEnd/>
            <a:tailEnd/>
          </a:ln>
        </p:spPr>
      </p:pic>
      <p:sp>
        <p:nvSpPr>
          <p:cNvPr id="51214" name="Rectangle 14"/>
          <p:cNvSpPr>
            <a:spLocks noGrp="1" noChangeArrowheads="1"/>
          </p:cNvSpPr>
          <p:nvPr>
            <p:ph type="ftr" sz="quarter" idx="3"/>
          </p:nvPr>
        </p:nvSpPr>
        <p:spPr bwMode="auto">
          <a:xfrm>
            <a:off x="7761288" y="6629400"/>
            <a:ext cx="1306512" cy="228600"/>
          </a:xfrm>
          <a:prstGeom prst="rect">
            <a:avLst/>
          </a:prstGeom>
          <a:noFill/>
          <a:ln w="9525">
            <a:noFill/>
            <a:miter lim="800000"/>
            <a:headEnd/>
            <a:tailEnd/>
          </a:ln>
          <a:effectLst/>
        </p:spPr>
        <p:txBody>
          <a:bodyPr vert="horz" wrap="square" lIns="86493" tIns="43247" rIns="86493" bIns="43247" numCol="1" anchor="ctr" anchorCtr="0" compatLnSpc="1">
            <a:prstTxWarp prst="textNoShape">
              <a:avLst/>
            </a:prstTxWarp>
          </a:bodyPr>
          <a:lstStyle>
            <a:lvl1pPr algn="r" eaLnBrk="0" hangingPunct="0">
              <a:defRPr sz="800">
                <a:latin typeface="Arial" charset="0"/>
              </a:defRPr>
            </a:lvl1pPr>
          </a:lstStyle>
          <a:p>
            <a:r>
              <a:rPr lang="en-US"/>
              <a:t>EAM-MAINT-</a:t>
            </a:r>
          </a:p>
        </p:txBody>
      </p:sp>
    </p:spTree>
  </p:cSld>
  <p:clrMap bg1="lt1" tx1="dk1" bg2="lt2" tx2="dk2" accent1="accent1" accent2="accent2" accent3="accent3" accent4="accent4" accent5="accent5" accent6="accent6" hlink="hlink" folHlink="folHlink"/>
  <p:sldLayoutIdLst>
    <p:sldLayoutId id="2147484862" r:id="rId1"/>
    <p:sldLayoutId id="2147484852" r:id="rId2"/>
    <p:sldLayoutId id="2147484853" r:id="rId3"/>
    <p:sldLayoutId id="2147484854" r:id="rId4"/>
    <p:sldLayoutId id="2147484855" r:id="rId5"/>
    <p:sldLayoutId id="2147484856" r:id="rId6"/>
    <p:sldLayoutId id="2147484857" r:id="rId7"/>
    <p:sldLayoutId id="2147484858" r:id="rId8"/>
    <p:sldLayoutId id="2147484859" r:id="rId9"/>
    <p:sldLayoutId id="2147484860" r:id="rId10"/>
    <p:sldLayoutId id="2147484861" r:id="rId11"/>
    <p:sldLayoutId id="2147484863" r:id="rId12"/>
  </p:sldLayoutIdLst>
  <p:hf sldNum="0" hdr="0" dt="0"/>
  <p:txStyles>
    <p:titleStyle>
      <a:lvl1pPr algn="l" rtl="0" fontAlgn="base">
        <a:lnSpc>
          <a:spcPct val="90000"/>
        </a:lnSpc>
        <a:spcBef>
          <a:spcPct val="0"/>
        </a:spcBef>
        <a:spcAft>
          <a:spcPct val="0"/>
        </a:spcAft>
        <a:defRPr sz="3200" b="1">
          <a:solidFill>
            <a:srgbClr val="5A87C6"/>
          </a:solidFill>
          <a:latin typeface="+mj-lt"/>
          <a:ea typeface="+mj-ea"/>
          <a:cs typeface="+mj-cs"/>
        </a:defRPr>
      </a:lvl1pPr>
      <a:lvl2pPr algn="l" rtl="0" fontAlgn="base">
        <a:lnSpc>
          <a:spcPct val="90000"/>
        </a:lnSpc>
        <a:spcBef>
          <a:spcPct val="0"/>
        </a:spcBef>
        <a:spcAft>
          <a:spcPct val="0"/>
        </a:spcAft>
        <a:defRPr sz="3200" b="1">
          <a:solidFill>
            <a:srgbClr val="5A87C6"/>
          </a:solidFill>
          <a:latin typeface="Tahoma" pitchFamily="34" charset="0"/>
        </a:defRPr>
      </a:lvl2pPr>
      <a:lvl3pPr algn="l" rtl="0" fontAlgn="base">
        <a:lnSpc>
          <a:spcPct val="90000"/>
        </a:lnSpc>
        <a:spcBef>
          <a:spcPct val="0"/>
        </a:spcBef>
        <a:spcAft>
          <a:spcPct val="0"/>
        </a:spcAft>
        <a:defRPr sz="3200" b="1">
          <a:solidFill>
            <a:srgbClr val="5A87C6"/>
          </a:solidFill>
          <a:latin typeface="Tahoma" pitchFamily="34" charset="0"/>
        </a:defRPr>
      </a:lvl3pPr>
      <a:lvl4pPr algn="l" rtl="0" fontAlgn="base">
        <a:lnSpc>
          <a:spcPct val="90000"/>
        </a:lnSpc>
        <a:spcBef>
          <a:spcPct val="0"/>
        </a:spcBef>
        <a:spcAft>
          <a:spcPct val="0"/>
        </a:spcAft>
        <a:defRPr sz="3200" b="1">
          <a:solidFill>
            <a:srgbClr val="5A87C6"/>
          </a:solidFill>
          <a:latin typeface="Tahoma" pitchFamily="34" charset="0"/>
        </a:defRPr>
      </a:lvl4pPr>
      <a:lvl5pPr algn="l" rtl="0" fontAlgn="base">
        <a:lnSpc>
          <a:spcPct val="90000"/>
        </a:lnSpc>
        <a:spcBef>
          <a:spcPct val="0"/>
        </a:spcBef>
        <a:spcAft>
          <a:spcPct val="0"/>
        </a:spcAft>
        <a:defRPr sz="3200" b="1">
          <a:solidFill>
            <a:srgbClr val="5A87C6"/>
          </a:solidFill>
          <a:latin typeface="Tahoma" pitchFamily="34" charset="0"/>
        </a:defRPr>
      </a:lvl5pPr>
      <a:lvl6pPr marL="457200" algn="l" rtl="0" eaLnBrk="1" fontAlgn="base" hangingPunct="1">
        <a:lnSpc>
          <a:spcPct val="90000"/>
        </a:lnSpc>
        <a:spcBef>
          <a:spcPct val="0"/>
        </a:spcBef>
        <a:spcAft>
          <a:spcPct val="0"/>
        </a:spcAft>
        <a:defRPr sz="3200" b="1">
          <a:solidFill>
            <a:srgbClr val="5A87C6"/>
          </a:solidFill>
          <a:latin typeface="Tahoma" pitchFamily="34" charset="0"/>
        </a:defRPr>
      </a:lvl6pPr>
      <a:lvl7pPr marL="914400" algn="l" rtl="0" eaLnBrk="1" fontAlgn="base" hangingPunct="1">
        <a:lnSpc>
          <a:spcPct val="90000"/>
        </a:lnSpc>
        <a:spcBef>
          <a:spcPct val="0"/>
        </a:spcBef>
        <a:spcAft>
          <a:spcPct val="0"/>
        </a:spcAft>
        <a:defRPr sz="3200" b="1">
          <a:solidFill>
            <a:srgbClr val="5A87C6"/>
          </a:solidFill>
          <a:latin typeface="Tahoma" pitchFamily="34" charset="0"/>
        </a:defRPr>
      </a:lvl7pPr>
      <a:lvl8pPr marL="1371600" algn="l" rtl="0" eaLnBrk="1" fontAlgn="base" hangingPunct="1">
        <a:lnSpc>
          <a:spcPct val="90000"/>
        </a:lnSpc>
        <a:spcBef>
          <a:spcPct val="0"/>
        </a:spcBef>
        <a:spcAft>
          <a:spcPct val="0"/>
        </a:spcAft>
        <a:defRPr sz="3200" b="1">
          <a:solidFill>
            <a:srgbClr val="5A87C6"/>
          </a:solidFill>
          <a:latin typeface="Tahoma" pitchFamily="34" charset="0"/>
        </a:defRPr>
      </a:lvl8pPr>
      <a:lvl9pPr marL="1828800" algn="l" rtl="0" eaLnBrk="1" fontAlgn="base" hangingPunct="1">
        <a:lnSpc>
          <a:spcPct val="90000"/>
        </a:lnSpc>
        <a:spcBef>
          <a:spcPct val="0"/>
        </a:spcBef>
        <a:spcAft>
          <a:spcPct val="0"/>
        </a:spcAft>
        <a:defRPr sz="3200" b="1">
          <a:solidFill>
            <a:srgbClr val="5A87C6"/>
          </a:solidFill>
          <a:latin typeface="Tahoma" pitchFamily="34" charset="0"/>
        </a:defRPr>
      </a:lvl9pPr>
    </p:titleStyle>
    <p:bodyStyle>
      <a:lvl1pPr marL="342900" indent="-342900" algn="l" rtl="0" fontAlgn="base">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fontAlgn="base">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fontAlgn="base">
        <a:lnSpc>
          <a:spcPct val="90000"/>
        </a:lnSpc>
        <a:spcBef>
          <a:spcPct val="20000"/>
        </a:spcBef>
        <a:spcAft>
          <a:spcPct val="0"/>
        </a:spcAft>
        <a:buClr>
          <a:srgbClr val="2461AA"/>
        </a:buClr>
        <a:buChar char="•"/>
        <a:defRPr sz="2400">
          <a:solidFill>
            <a:schemeClr val="tx1"/>
          </a:solidFill>
          <a:latin typeface="+mn-lt"/>
        </a:defRPr>
      </a:lvl3pPr>
      <a:lvl4pPr marL="1600200" indent="-228600" algn="l" rtl="0" fontAlgn="base">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7942217" y="6638544"/>
            <a:ext cx="1201783" cy="219456"/>
          </a:xfrm>
          <a:prstGeom prst="rect">
            <a:avLst/>
          </a:prstGeom>
        </p:spPr>
        <p:txBody>
          <a:bodyPr vert="horz" lIns="91440" tIns="45720" rIns="91440" bIns="45720" rtlCol="0" anchor="b"/>
          <a:lstStyle>
            <a:lvl1pPr algn="r">
              <a:defRPr sz="800">
                <a:solidFill>
                  <a:schemeClr val="tx1"/>
                </a:solidFill>
              </a:defRPr>
            </a:lvl1pPr>
          </a:lstStyle>
          <a:p>
            <a:r>
              <a:rPr lang="en-US" smtClean="0"/>
              <a:t>EAM-MAINT-</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4865" r:id="rId1"/>
    <p:sldLayoutId id="2147484866" r:id="rId2"/>
    <p:sldLayoutId id="2147484867" r:id="rId3"/>
    <p:sldLayoutId id="2147484868" r:id="rId4"/>
    <p:sldLayoutId id="2147484869" r:id="rId5"/>
    <p:sldLayoutId id="2147484870" r:id="rId6"/>
    <p:sldLayoutId id="2147484871" r:id="rId7"/>
    <p:sldLayoutId id="2147484872"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17.xml"/><Relationship Id="rId4" Type="http://schemas.openxmlformats.org/officeDocument/2006/relationships/image" Target="../media/image5.wmf"/></Relationships>
</file>

<file path=ppt/slides/_rels/slide16.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image" Target="../media/image10.wmf"/><Relationship Id="rId7" Type="http://schemas.openxmlformats.org/officeDocument/2006/relationships/image" Target="../media/image14.wmf"/><Relationship Id="rId2" Type="http://schemas.openxmlformats.org/officeDocument/2006/relationships/notesSlide" Target="../notesSlides/notesSlide17.xml"/><Relationship Id="rId1" Type="http://schemas.openxmlformats.org/officeDocument/2006/relationships/slideLayout" Target="../slideLayouts/slideLayout17.xml"/><Relationship Id="rId6" Type="http://schemas.openxmlformats.org/officeDocument/2006/relationships/image" Target="../media/image13.wmf"/><Relationship Id="rId11" Type="http://schemas.openxmlformats.org/officeDocument/2006/relationships/image" Target="../media/image5.wmf"/><Relationship Id="rId5" Type="http://schemas.openxmlformats.org/officeDocument/2006/relationships/image" Target="../media/image12.wmf"/><Relationship Id="rId10" Type="http://schemas.openxmlformats.org/officeDocument/2006/relationships/image" Target="../media/image17.wmf"/><Relationship Id="rId4" Type="http://schemas.openxmlformats.org/officeDocument/2006/relationships/image" Target="../media/image11.png"/><Relationship Id="rId9" Type="http://schemas.openxmlformats.org/officeDocument/2006/relationships/image" Target="../media/image16.wmf"/></Relationships>
</file>

<file path=ppt/slides/_rels/slide19.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6.png"/><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19.xml"/><Relationship Id="rId1" Type="http://schemas.openxmlformats.org/officeDocument/2006/relationships/slideLayout" Target="../slideLayouts/slideLayout14.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20.xml"/><Relationship Id="rId1" Type="http://schemas.openxmlformats.org/officeDocument/2006/relationships/slideLayout" Target="../slideLayouts/slideLayout14.xml"/><Relationship Id="rId5" Type="http://schemas.openxmlformats.org/officeDocument/2006/relationships/image" Target="../media/image20.png"/><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4.xml"/><Relationship Id="rId1" Type="http://schemas.openxmlformats.org/officeDocument/2006/relationships/tags" Target="../tags/tag4.xml"/><Relationship Id="rId4" Type="http://schemas.openxmlformats.org/officeDocument/2006/relationships/image" Target="../media/image5.wmf"/></Relationships>
</file>

<file path=ppt/slides/_rels/slide26.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17.xml"/><Relationship Id="rId4" Type="http://schemas.openxmlformats.org/officeDocument/2006/relationships/image" Target="../media/image5.wmf"/></Relationships>
</file>

<file path=ppt/slides/_rels/slide29.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28.xml"/><Relationship Id="rId1" Type="http://schemas.openxmlformats.org/officeDocument/2006/relationships/slideLayout" Target="../slideLayouts/slideLayout17.xml"/><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4.xml"/><Relationship Id="rId1" Type="http://schemas.openxmlformats.org/officeDocument/2006/relationships/tags" Target="../tags/tag1.xml"/><Relationship Id="rId5" Type="http://schemas.openxmlformats.org/officeDocument/2006/relationships/image" Target="../media/image5.wmf"/><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36.xml"/><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38.xml"/><Relationship Id="rId1" Type="http://schemas.openxmlformats.org/officeDocument/2006/relationships/slideLayout" Target="../slideLayouts/slideLayout17.xml"/><Relationship Id="rId4" Type="http://schemas.openxmlformats.org/officeDocument/2006/relationships/image" Target="../media/image23.png"/></Relationships>
</file>

<file path=ppt/slides/_rels/slide4.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39.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40.xml"/><Relationship Id="rId1" Type="http://schemas.openxmlformats.org/officeDocument/2006/relationships/slideLayout" Target="../slideLayouts/slideLayout17.xml"/><Relationship Id="rId4" Type="http://schemas.openxmlformats.org/officeDocument/2006/relationships/image" Target="../media/image24.png"/></Relationships>
</file>

<file path=ppt/slides/_rels/slide42.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41.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42.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43.xml"/><Relationship Id="rId1" Type="http://schemas.openxmlformats.org/officeDocument/2006/relationships/slideLayout" Target="../slideLayouts/slideLayout17.xml"/><Relationship Id="rId4" Type="http://schemas.openxmlformats.org/officeDocument/2006/relationships/image" Target="../media/image5.wmf"/></Relationships>
</file>

<file path=ppt/slides/_rels/slide45.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44.xml"/><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45.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46.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47.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8.xml"/><Relationship Id="rId1" Type="http://schemas.openxmlformats.org/officeDocument/2006/relationships/slideLayout" Target="../slideLayouts/slideLayout14.xml"/><Relationship Id="rId4" Type="http://schemas.openxmlformats.org/officeDocument/2006/relationships/image" Target="../media/image5.wmf"/></Relationships>
</file>

<file path=ppt/slides/_rels/slide5.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9.xml"/><Relationship Id="rId1" Type="http://schemas.openxmlformats.org/officeDocument/2006/relationships/slideLayout" Target="../slideLayouts/slideLayout17.xml"/><Relationship Id="rId4" Type="http://schemas.openxmlformats.org/officeDocument/2006/relationships/image" Target="../media/image5.wmf"/></Relationships>
</file>

<file path=ppt/slides/_rels/slide5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0.xml"/><Relationship Id="rId1" Type="http://schemas.openxmlformats.org/officeDocument/2006/relationships/slideLayout" Target="../slideLayouts/slideLayout17.xml"/><Relationship Id="rId4" Type="http://schemas.openxmlformats.org/officeDocument/2006/relationships/image" Target="../media/image5.wmf"/></Relationships>
</file>

<file path=ppt/slides/_rels/slide5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1.xml"/><Relationship Id="rId1" Type="http://schemas.openxmlformats.org/officeDocument/2006/relationships/slideLayout" Target="../slideLayouts/slideLayout17.xml"/><Relationship Id="rId4" Type="http://schemas.openxmlformats.org/officeDocument/2006/relationships/image" Target="../media/image5.wmf"/></Relationships>
</file>

<file path=ppt/slides/_rels/slide53.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52.xml"/><Relationship Id="rId1" Type="http://schemas.openxmlformats.org/officeDocument/2006/relationships/slideLayout" Target="../slideLayouts/slideLayout17.xml"/><Relationship Id="rId5" Type="http://schemas.openxmlformats.org/officeDocument/2006/relationships/image" Target="../media/image30.png"/><Relationship Id="rId4" Type="http://schemas.openxmlformats.org/officeDocument/2006/relationships/image" Target="../media/image29.png"/></Relationships>
</file>

<file path=ppt/slides/_rels/slide54.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53.xml"/><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54.xml"/><Relationship Id="rId1" Type="http://schemas.openxmlformats.org/officeDocument/2006/relationships/slideLayout" Target="../slideLayouts/slideLayout17.xml"/></Relationships>
</file>

<file path=ppt/slides/_rels/slide56.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55.xml"/><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6.xml"/><Relationship Id="rId1" Type="http://schemas.openxmlformats.org/officeDocument/2006/relationships/slideLayout" Target="../slideLayouts/slideLayout17.xml"/><Relationship Id="rId4" Type="http://schemas.openxmlformats.org/officeDocument/2006/relationships/image" Target="../media/image5.wmf"/></Relationships>
</file>

<file path=ppt/slides/_rels/slide58.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57.xml"/><Relationship Id="rId1" Type="http://schemas.openxmlformats.org/officeDocument/2006/relationships/slideLayout" Target="../slideLayouts/slideLayout17.xml"/><Relationship Id="rId5" Type="http://schemas.openxmlformats.org/officeDocument/2006/relationships/image" Target="../media/image32.png"/><Relationship Id="rId4" Type="http://schemas.openxmlformats.org/officeDocument/2006/relationships/image" Target="../media/image29.png"/></Relationships>
</file>

<file path=ppt/slides/_rels/slide59.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4.xml"/><Relationship Id="rId1" Type="http://schemas.openxmlformats.org/officeDocument/2006/relationships/tags" Target="../tags/tag2.xml"/><Relationship Id="rId5" Type="http://schemas.openxmlformats.org/officeDocument/2006/relationships/image" Target="../media/image5.wmf"/><Relationship Id="rId4" Type="http://schemas.openxmlformats.org/officeDocument/2006/relationships/image" Target="../media/image8.jpeg"/></Relationships>
</file>

<file path=ppt/slides/_rels/slide60.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59.xml"/><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60.xml"/><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61.xml"/><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hyperlink" Target="https://training.success6.qad.com/" TargetMode="External"/><Relationship Id="rId2" Type="http://schemas.openxmlformats.org/officeDocument/2006/relationships/notesSlide" Target="../notesSlides/notesSlide63.xml"/><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3" Type="http://schemas.openxmlformats.org/officeDocument/2006/relationships/hyperlink" Target="mailto:nnm@qad.com" TargetMode="External"/><Relationship Id="rId2" Type="http://schemas.openxmlformats.org/officeDocument/2006/relationships/notesSlide" Target="../notesSlides/notesSlide64.xml"/><Relationship Id="rId1" Type="http://schemas.openxmlformats.org/officeDocument/2006/relationships/slideLayout" Target="../slideLayouts/slideLayout14.xml"/><Relationship Id="rId5" Type="http://schemas.openxmlformats.org/officeDocument/2006/relationships/hyperlink" Target="mailto:enterprise_asset_management_@qadshare.com" TargetMode="External"/><Relationship Id="rId4" Type="http://schemas.openxmlformats.org/officeDocument/2006/relationships/hyperlink" Target="mailto:uhr@qad.com" TargetMode="External"/></Relationships>
</file>

<file path=ppt/slides/_rels/slide66.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65.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6.xml"/><Relationship Id="rId1" Type="http://schemas.openxmlformats.org/officeDocument/2006/relationships/slideLayout" Target="../slideLayouts/slideLayout14.xml"/><Relationship Id="rId4" Type="http://schemas.openxmlformats.org/officeDocument/2006/relationships/image" Target="../media/image5.wmf"/></Relationships>
</file>

<file path=ppt/slides/_rels/slide6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7.xml"/><Relationship Id="rId1" Type="http://schemas.openxmlformats.org/officeDocument/2006/relationships/slideLayout" Target="../slideLayouts/slideLayout17.xml"/><Relationship Id="rId4" Type="http://schemas.openxmlformats.org/officeDocument/2006/relationships/image" Target="../media/image5.wmf"/></Relationships>
</file>

<file path=ppt/slides/_rels/slide69.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68.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tags" Target="../tags/tag3.xml"/><Relationship Id="rId4" Type="http://schemas.openxmlformats.org/officeDocument/2006/relationships/image" Target="../media/image5.wmf"/></Relationships>
</file>

<file path=ppt/slides/_rels/slide70.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69.xml"/><Relationship Id="rId1" Type="http://schemas.openxmlformats.org/officeDocument/2006/relationships/slideLayout" Target="../slideLayouts/slideLayout14.xml"/></Relationships>
</file>

<file path=ppt/slides/_rels/slide71.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70.xml"/><Relationship Id="rId1" Type="http://schemas.openxmlformats.org/officeDocument/2006/relationships/slideLayout" Target="../slideLayouts/slideLayout14.xml"/></Relationships>
</file>

<file path=ppt/slides/_rels/slide72.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71.xml"/><Relationship Id="rId1" Type="http://schemas.openxmlformats.org/officeDocument/2006/relationships/slideLayout" Target="../slideLayouts/slideLayout14.xml"/></Relationships>
</file>

<file path=ppt/slides/_rels/slide73.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72.xml"/><Relationship Id="rId1" Type="http://schemas.openxmlformats.org/officeDocument/2006/relationships/slideLayout" Target="../slideLayouts/slideLayout14.xml"/></Relationships>
</file>

<file path=ppt/slides/_rels/slide74.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73.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4.xml"/><Relationship Id="rId1" Type="http://schemas.openxmlformats.org/officeDocument/2006/relationships/slideLayout" Target="../slideLayouts/slideLayout17.xml"/><Relationship Id="rId4" Type="http://schemas.openxmlformats.org/officeDocument/2006/relationships/image" Target="../media/image5.wmf"/></Relationships>
</file>

<file path=ppt/slides/_rels/slide7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5.xml"/><Relationship Id="rId1" Type="http://schemas.openxmlformats.org/officeDocument/2006/relationships/slideLayout" Target="../slideLayouts/slideLayout17.xml"/><Relationship Id="rId4" Type="http://schemas.openxmlformats.org/officeDocument/2006/relationships/image" Target="../media/image5.wmf"/></Relationships>
</file>

<file path=ppt/slides/_rels/slide7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6.xml"/><Relationship Id="rId1" Type="http://schemas.openxmlformats.org/officeDocument/2006/relationships/slideLayout" Target="../slideLayouts/slideLayout17.xml"/><Relationship Id="rId4" Type="http://schemas.openxmlformats.org/officeDocument/2006/relationships/image" Target="../media/image5.wmf"/></Relationships>
</file>

<file path=ppt/slides/_rels/slide7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7.xml"/><Relationship Id="rId1" Type="http://schemas.openxmlformats.org/officeDocument/2006/relationships/slideLayout" Target="../slideLayouts/slideLayout17.xml"/><Relationship Id="rId4" Type="http://schemas.openxmlformats.org/officeDocument/2006/relationships/image" Target="../media/image5.wmf"/></Relationships>
</file>

<file path=ppt/slides/_rels/slide79.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78.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79.xml"/><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80.xml"/><Relationship Id="rId1" Type="http://schemas.openxmlformats.org/officeDocument/2006/relationships/slideLayout" Target="../slideLayouts/slideLayout14.xml"/></Relationships>
</file>

<file path=ppt/slides/_rels/slide8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81.xml"/><Relationship Id="rId1" Type="http://schemas.openxmlformats.org/officeDocument/2006/relationships/slideLayout" Target="../slideLayouts/slideLayout17.xml"/><Relationship Id="rId4" Type="http://schemas.openxmlformats.org/officeDocument/2006/relationships/image" Target="../media/image5.wmf"/></Relationships>
</file>

<file path=ppt/slides/_rels/slide8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82.xml"/><Relationship Id="rId1" Type="http://schemas.openxmlformats.org/officeDocument/2006/relationships/slideLayout" Target="../slideLayouts/slideLayout17.xml"/><Relationship Id="rId4" Type="http://schemas.openxmlformats.org/officeDocument/2006/relationships/image" Target="../media/image5.wmf"/></Relationships>
</file>

<file path=ppt/slides/_rels/slide8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83.xml"/><Relationship Id="rId1" Type="http://schemas.openxmlformats.org/officeDocument/2006/relationships/slideLayout" Target="../slideLayouts/slideLayout17.xml"/><Relationship Id="rId4" Type="http://schemas.openxmlformats.org/officeDocument/2006/relationships/image" Target="../media/image5.wmf"/></Relationships>
</file>

<file path=ppt/slides/_rels/slide8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4.xml"/><Relationship Id="rId1" Type="http://schemas.openxmlformats.org/officeDocument/2006/relationships/slideLayout" Target="../slideLayouts/slideLayout17.xml"/><Relationship Id="rId4" Type="http://schemas.openxmlformats.org/officeDocument/2006/relationships/image" Target="../media/image5.wmf"/></Relationships>
</file>

<file path=ppt/slides/_rels/slide86.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85.xml"/><Relationship Id="rId1" Type="http://schemas.openxmlformats.org/officeDocument/2006/relationships/slideLayout" Target="../slideLayouts/slideLayout14.xml"/></Relationships>
</file>

<file path=ppt/slides/_rels/slide8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86.xml"/><Relationship Id="rId1" Type="http://schemas.openxmlformats.org/officeDocument/2006/relationships/slideLayout" Target="../slideLayouts/slideLayout14.xml"/><Relationship Id="rId4" Type="http://schemas.openxmlformats.org/officeDocument/2006/relationships/image" Target="../media/image5.wmf"/></Relationships>
</file>

<file path=ppt/slides/_rels/slide8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87.xml"/><Relationship Id="rId1" Type="http://schemas.openxmlformats.org/officeDocument/2006/relationships/slideLayout" Target="../slideLayouts/slideLayout17.xml"/><Relationship Id="rId4" Type="http://schemas.openxmlformats.org/officeDocument/2006/relationships/image" Target="../media/image5.wmf"/></Relationships>
</file>

<file path=ppt/slides/_rels/slide8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88.xml"/><Relationship Id="rId1" Type="http://schemas.openxmlformats.org/officeDocument/2006/relationships/slideLayout" Target="../slideLayouts/slideLayout17.xml"/><Relationship Id="rId4" Type="http://schemas.openxmlformats.org/officeDocument/2006/relationships/image" Target="../media/image5.wmf"/></Relationships>
</file>

<file path=ppt/slides/_rels/slide9.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89.xml"/><Relationship Id="rId1" Type="http://schemas.openxmlformats.org/officeDocument/2006/relationships/slideLayout" Target="../slideLayouts/slideLayout17.xml"/><Relationship Id="rId4" Type="http://schemas.openxmlformats.org/officeDocument/2006/relationships/image" Target="../media/image5.wmf"/></Relationships>
</file>

<file path=ppt/slides/_rels/slide9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90.xml"/><Relationship Id="rId1" Type="http://schemas.openxmlformats.org/officeDocument/2006/relationships/slideLayout" Target="../slideLayouts/slideLayout14.xml"/><Relationship Id="rId4" Type="http://schemas.openxmlformats.org/officeDocument/2006/relationships/image" Target="../media/image5.wmf"/></Relationships>
</file>

<file path=ppt/slides/_rels/slide92.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91.xml"/><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92.xml"/><Relationship Id="rId1" Type="http://schemas.openxmlformats.org/officeDocument/2006/relationships/slideLayout" Target="../slideLayouts/slideLayout14.xml"/></Relationships>
</file>

<file path=ppt/slides/_rels/slide94.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93.xml"/><Relationship Id="rId1" Type="http://schemas.openxmlformats.org/officeDocument/2006/relationships/slideLayout" Target="../slideLayouts/slideLayout14.xml"/></Relationships>
</file>

<file path=ppt/slides/_rels/slide9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94.xml"/><Relationship Id="rId1" Type="http://schemas.openxmlformats.org/officeDocument/2006/relationships/slideLayout" Target="../slideLayouts/slideLayout17.xml"/><Relationship Id="rId4" Type="http://schemas.openxmlformats.org/officeDocument/2006/relationships/image" Target="../media/image5.wmf"/></Relationships>
</file>

<file path=ppt/slides/_rels/slide9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95.xml"/><Relationship Id="rId1" Type="http://schemas.openxmlformats.org/officeDocument/2006/relationships/slideLayout" Target="../slideLayouts/slideLayout17.xml"/><Relationship Id="rId4" Type="http://schemas.openxmlformats.org/officeDocument/2006/relationships/image" Target="../media/image5.wmf"/></Relationships>
</file>

<file path=ppt/slides/_rels/slide9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96.xml"/><Relationship Id="rId1" Type="http://schemas.openxmlformats.org/officeDocument/2006/relationships/slideLayout" Target="../slideLayouts/slideLayout17.xml"/><Relationship Id="rId4" Type="http://schemas.openxmlformats.org/officeDocument/2006/relationships/image" Target="../media/image5.wmf"/></Relationships>
</file>

<file path=ppt/slides/_rels/slide9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97.xml"/><Relationship Id="rId1" Type="http://schemas.openxmlformats.org/officeDocument/2006/relationships/slideLayout" Target="../slideLayouts/slideLayout17.xml"/><Relationship Id="rId4" Type="http://schemas.openxmlformats.org/officeDocument/2006/relationships/image" Target="../media/image5.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normAutofit fontScale="90000"/>
          </a:bodyPr>
          <a:lstStyle/>
          <a:p>
            <a:r>
              <a:rPr lang="en-US" dirty="0" smtClean="0"/>
              <a:t>QAD Enterprise Asset Management v12</a:t>
            </a:r>
            <a:br>
              <a:rPr lang="en-US" dirty="0" smtClean="0"/>
            </a:br>
            <a:r>
              <a:rPr lang="en-US" sz="3100" dirty="0" smtClean="0"/>
              <a:t>Level 1 Course: 1-5 Intro to EAM Maintenance</a:t>
            </a:r>
            <a:endParaRPr lang="en-US" dirty="0" smtClean="0"/>
          </a:p>
        </p:txBody>
      </p:sp>
      <p:sp>
        <p:nvSpPr>
          <p:cNvPr id="10" name="Text Placeholder 9"/>
          <p:cNvSpPr>
            <a:spLocks noGrp="1"/>
          </p:cNvSpPr>
          <p:nvPr>
            <p:ph type="body" sz="quarter" idx="11"/>
          </p:nvPr>
        </p:nvSpPr>
        <p:spPr/>
        <p:txBody>
          <a:bodyPr/>
          <a:lstStyle/>
          <a:p>
            <a:endParaRPr lang="en-US"/>
          </a:p>
        </p:txBody>
      </p:sp>
      <p:pic>
        <p:nvPicPr>
          <p:cNvPr id="5"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3861331" y="1690862"/>
            <a:ext cx="1421870" cy="1695765"/>
          </a:xfrm>
          <a:prstGeom prst="rect">
            <a:avLst/>
          </a:prstGeom>
          <a:noFill/>
          <a:ln w="9525">
            <a:noFill/>
            <a:miter lim="800000"/>
            <a:headEnd/>
            <a:tailEnd/>
          </a:ln>
        </p:spPr>
      </p:pic>
      <p:sp>
        <p:nvSpPr>
          <p:cNvPr id="6" name="Text Placeholder 5"/>
          <p:cNvSpPr>
            <a:spLocks noGrp="1"/>
          </p:cNvSpPr>
          <p:nvPr>
            <p:ph type="body" sz="quarter" idx="10"/>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idx="1"/>
          </p:nvPr>
        </p:nvSpPr>
        <p:spPr/>
        <p:txBody>
          <a:bodyPr/>
          <a:lstStyle/>
          <a:p>
            <a:r>
              <a:rPr lang="en-US" dirty="0" smtClean="0"/>
              <a:t>What you should already know</a:t>
            </a:r>
          </a:p>
          <a:p>
            <a:pPr lvl="1"/>
            <a:r>
              <a:rPr lang="en-US" dirty="0" smtClean="0"/>
              <a:t>Equipment Records are the Key foundational record </a:t>
            </a:r>
          </a:p>
          <a:p>
            <a:pPr lvl="1"/>
            <a:r>
              <a:rPr lang="en-US" dirty="0" smtClean="0"/>
              <a:t>Types of Work Orders: </a:t>
            </a:r>
          </a:p>
          <a:p>
            <a:pPr lvl="2"/>
            <a:r>
              <a:rPr lang="en-US" dirty="0" smtClean="0"/>
              <a:t>Corrective Maintenance </a:t>
            </a:r>
          </a:p>
          <a:p>
            <a:pPr lvl="2"/>
            <a:r>
              <a:rPr lang="en-US" dirty="0" smtClean="0"/>
              <a:t>Preventive Maintenance </a:t>
            </a:r>
          </a:p>
          <a:p>
            <a:pPr lvl="1"/>
            <a:r>
              <a:rPr lang="en-US" dirty="0" smtClean="0"/>
              <a:t>Special Work Orders: </a:t>
            </a:r>
          </a:p>
          <a:p>
            <a:pPr lvl="2"/>
            <a:r>
              <a:rPr lang="en-US" dirty="0" smtClean="0"/>
              <a:t>Fabricated Parts</a:t>
            </a:r>
          </a:p>
          <a:p>
            <a:pPr lvl="2"/>
            <a:r>
              <a:rPr lang="en-US" dirty="0" smtClean="0"/>
              <a:t>Change </a:t>
            </a:r>
            <a:r>
              <a:rPr lang="en-US" dirty="0" err="1" smtClean="0"/>
              <a:t>Overs</a:t>
            </a:r>
            <a:r>
              <a:rPr lang="en-US" dirty="0" smtClean="0"/>
              <a:t> / Product Change </a:t>
            </a:r>
          </a:p>
          <a:p>
            <a:pPr lvl="2"/>
            <a:r>
              <a:rPr lang="en-US" dirty="0" smtClean="0"/>
              <a:t>Serial Rebuilds </a:t>
            </a:r>
          </a:p>
          <a:p>
            <a:pPr lvl="1"/>
            <a:endParaRPr lang="en-US" dirty="0" smtClean="0"/>
          </a:p>
          <a:p>
            <a:pPr lvl="1"/>
            <a:endParaRPr lang="en-US" dirty="0" smtClean="0"/>
          </a:p>
        </p:txBody>
      </p:sp>
      <p:sp>
        <p:nvSpPr>
          <p:cNvPr id="12290" name="Rectangle 4"/>
          <p:cNvSpPr>
            <a:spLocks noGrp="1" noChangeArrowheads="1"/>
          </p:cNvSpPr>
          <p:nvPr>
            <p:ph type="title"/>
          </p:nvPr>
        </p:nvSpPr>
        <p:spPr/>
        <p:txBody>
          <a:bodyPr/>
          <a:lstStyle/>
          <a:p>
            <a:r>
              <a:rPr lang="en-US" smtClean="0"/>
              <a:t>Maintenance Key Concepts</a:t>
            </a:r>
            <a:endParaRPr lang="en-US" dirty="0" smtClean="0"/>
          </a:p>
        </p:txBody>
      </p:sp>
      <p:sp>
        <p:nvSpPr>
          <p:cNvPr id="12292" name="Footer Placeholder 3"/>
          <p:cNvSpPr>
            <a:spLocks noGrp="1"/>
          </p:cNvSpPr>
          <p:nvPr>
            <p:ph type="ftr" sz="quarter" idx="10"/>
          </p:nvPr>
        </p:nvSpPr>
        <p:spPr/>
        <p:txBody>
          <a:bodyPr/>
          <a:lstStyle/>
          <a:p>
            <a:r>
              <a:rPr lang="en-US" smtClean="0"/>
              <a:t>EAM-MAINT-090</a:t>
            </a:r>
            <a:endParaRPr lang="en-US"/>
          </a:p>
        </p:txBody>
      </p:sp>
      <p:pic>
        <p:nvPicPr>
          <p:cNvPr id="5"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471663"/>
            <a:ext cx="947737" cy="11303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29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291">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291">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291">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291">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291">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291">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291">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idx="1"/>
          </p:nvPr>
        </p:nvSpPr>
        <p:spPr/>
        <p:txBody>
          <a:bodyPr/>
          <a:lstStyle/>
          <a:p>
            <a:r>
              <a:rPr lang="en-US" dirty="0" smtClean="0"/>
              <a:t>What you should already know</a:t>
            </a:r>
          </a:p>
          <a:p>
            <a:pPr lvl="1"/>
            <a:r>
              <a:rPr lang="en-US" dirty="0" smtClean="0"/>
              <a:t>EAM Work Orders ≠ ERP Work Orders</a:t>
            </a:r>
          </a:p>
          <a:p>
            <a:pPr lvl="1"/>
            <a:r>
              <a:rPr lang="en-US" dirty="0" smtClean="0"/>
              <a:t>Highest Calling of Plant Maintenance:  </a:t>
            </a:r>
          </a:p>
          <a:p>
            <a:pPr lvl="2"/>
            <a:r>
              <a:rPr lang="en-US" dirty="0" smtClean="0"/>
              <a:t>Maintain the most valuable assets (Production Equipment) to ensure the plant keeps producing and selling</a:t>
            </a:r>
          </a:p>
          <a:p>
            <a:pPr lvl="1"/>
            <a:r>
              <a:rPr lang="en-US" dirty="0" smtClean="0">
                <a:solidFill>
                  <a:srgbClr val="FF0000"/>
                </a:solidFill>
              </a:rPr>
              <a:t>EAM Tracks “Cost of Ownership” </a:t>
            </a:r>
          </a:p>
        </p:txBody>
      </p:sp>
      <p:sp>
        <p:nvSpPr>
          <p:cNvPr id="13314" name="Rectangle 4"/>
          <p:cNvSpPr>
            <a:spLocks noGrp="1" noChangeArrowheads="1"/>
          </p:cNvSpPr>
          <p:nvPr>
            <p:ph type="title"/>
          </p:nvPr>
        </p:nvSpPr>
        <p:spPr/>
        <p:txBody>
          <a:bodyPr/>
          <a:lstStyle/>
          <a:p>
            <a:r>
              <a:rPr lang="en-US" smtClean="0"/>
              <a:t>Maintenance Key Concepts</a:t>
            </a:r>
            <a:endParaRPr lang="en-US" dirty="0" smtClean="0"/>
          </a:p>
        </p:txBody>
      </p:sp>
      <p:sp>
        <p:nvSpPr>
          <p:cNvPr id="13316" name="Footer Placeholder 3"/>
          <p:cNvSpPr>
            <a:spLocks noGrp="1"/>
          </p:cNvSpPr>
          <p:nvPr>
            <p:ph type="ftr" sz="quarter" idx="10"/>
          </p:nvPr>
        </p:nvSpPr>
        <p:spPr/>
        <p:txBody>
          <a:bodyPr/>
          <a:lstStyle/>
          <a:p>
            <a:r>
              <a:rPr lang="en-US" smtClean="0"/>
              <a:t>EAM-MAINT-100</a:t>
            </a:r>
            <a:endParaRPr lang="en-US"/>
          </a:p>
        </p:txBody>
      </p:sp>
      <p:pic>
        <p:nvPicPr>
          <p:cNvPr id="5"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471663"/>
            <a:ext cx="947737" cy="11303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26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26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266">
                                            <p:txEl>
                                              <p:pRg st="4" end="4"/>
                                            </p:txEl>
                                          </p:spTgt>
                                        </p:tgtEl>
                                        <p:attrNameLst>
                                          <p:attrName>style.visibility</p:attrName>
                                        </p:attrNameLst>
                                      </p:cBhvr>
                                      <p:to>
                                        <p:strVal val="visible"/>
                                      </p:to>
                                    </p:set>
                                  </p:childTnLst>
                                </p:cTn>
                              </p:par>
                              <p:par>
                                <p:cTn id="19" presetID="6" presetClass="emph" presetSubtype="0" fill="hold" nodeType="withEffect">
                                  <p:stCondLst>
                                    <p:cond delay="0"/>
                                  </p:stCondLst>
                                  <p:childTnLst>
                                    <p:animScale>
                                      <p:cBhvr>
                                        <p:cTn id="20" dur="2000" fill="hold"/>
                                        <p:tgtEl>
                                          <p:spTgt spid="11266">
                                            <p:txEl>
                                              <p:pRg st="4" end="4"/>
                                            </p:txEl>
                                          </p:spTgt>
                                        </p:tgtEl>
                                      </p:cBhvr>
                                      <p:by x="150000" y="150000"/>
                                    </p:animScale>
                                  </p:childTnLst>
                                </p:cTn>
                              </p:par>
                            </p:childTnLst>
                          </p:cTn>
                        </p:par>
                        <p:par>
                          <p:cTn id="21" fill="hold">
                            <p:stCondLst>
                              <p:cond delay="2000"/>
                            </p:stCondLst>
                            <p:childTnLst>
                              <p:par>
                                <p:cTn id="22" presetID="6" presetClass="emph" presetSubtype="0" fill="hold" nodeType="afterEffect">
                                  <p:stCondLst>
                                    <p:cond delay="0"/>
                                  </p:stCondLst>
                                  <p:childTnLst>
                                    <p:animScale>
                                      <p:cBhvr>
                                        <p:cTn id="23" dur="2000" fill="hold"/>
                                        <p:tgtEl>
                                          <p:spTgt spid="11266">
                                            <p:txEl>
                                              <p:pRg st="4" end="4"/>
                                            </p:txEl>
                                          </p:spTgt>
                                        </p:tgtEl>
                                      </p:cBhvr>
                                      <p:by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idx="1"/>
          </p:nvPr>
        </p:nvSpPr>
        <p:spPr/>
        <p:txBody>
          <a:bodyPr/>
          <a:lstStyle/>
          <a:p>
            <a:r>
              <a:rPr lang="en-US" dirty="0" smtClean="0"/>
              <a:t>World Class PM:CM Ratio is 80:20 </a:t>
            </a:r>
          </a:p>
          <a:p>
            <a:r>
              <a:rPr lang="en-US" dirty="0" smtClean="0"/>
              <a:t>Increase Plant Reliability by: </a:t>
            </a:r>
          </a:p>
          <a:p>
            <a:pPr lvl="1"/>
            <a:r>
              <a:rPr lang="en-US" dirty="0" smtClean="0"/>
              <a:t>Reducing unscheduled downtime </a:t>
            </a:r>
          </a:p>
          <a:p>
            <a:pPr lvl="1"/>
            <a:r>
              <a:rPr lang="en-US" dirty="0" smtClean="0"/>
              <a:t>Improving quality </a:t>
            </a:r>
          </a:p>
          <a:p>
            <a:pPr lvl="1"/>
            <a:r>
              <a:rPr lang="en-US" dirty="0" smtClean="0"/>
              <a:t>Increasing Equipment Availability (or Uptime)</a:t>
            </a:r>
          </a:p>
          <a:p>
            <a:r>
              <a:rPr lang="en-US" dirty="0" smtClean="0"/>
              <a:t>Utilize “Cost of Ownership” to make repair / replace decisions </a:t>
            </a:r>
          </a:p>
        </p:txBody>
      </p:sp>
      <p:sp>
        <p:nvSpPr>
          <p:cNvPr id="14338" name="Rectangle 4"/>
          <p:cNvSpPr>
            <a:spLocks noGrp="1" noChangeArrowheads="1"/>
          </p:cNvSpPr>
          <p:nvPr>
            <p:ph type="title"/>
          </p:nvPr>
        </p:nvSpPr>
        <p:spPr/>
        <p:txBody>
          <a:bodyPr/>
          <a:lstStyle/>
          <a:p>
            <a:r>
              <a:rPr lang="en-US" smtClean="0"/>
              <a:t>Maintenance Best Practices Goals</a:t>
            </a:r>
          </a:p>
        </p:txBody>
      </p:sp>
      <p:sp>
        <p:nvSpPr>
          <p:cNvPr id="14340" name="Footer Placeholder 3"/>
          <p:cNvSpPr>
            <a:spLocks noGrp="1"/>
          </p:cNvSpPr>
          <p:nvPr>
            <p:ph type="ftr" sz="quarter" idx="10"/>
          </p:nvPr>
        </p:nvSpPr>
        <p:spPr/>
        <p:txBody>
          <a:bodyPr/>
          <a:lstStyle/>
          <a:p>
            <a:r>
              <a:rPr lang="en-US" smtClean="0"/>
              <a:t>EAM-MAINT-110</a:t>
            </a:r>
            <a:endParaRPr lang="en-US"/>
          </a:p>
        </p:txBody>
      </p:sp>
      <p:pic>
        <p:nvPicPr>
          <p:cNvPr id="5"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471663"/>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idx="1"/>
          </p:nvPr>
        </p:nvSpPr>
        <p:spPr/>
        <p:txBody>
          <a:bodyPr/>
          <a:lstStyle/>
          <a:p>
            <a:r>
              <a:rPr lang="en-US" dirty="0" smtClean="0"/>
              <a:t>Prioritize work to support reliability</a:t>
            </a:r>
          </a:p>
          <a:p>
            <a:r>
              <a:rPr lang="en-US" dirty="0" smtClean="0"/>
              <a:t>Schedule work to minimize impact to production  </a:t>
            </a:r>
          </a:p>
          <a:p>
            <a:r>
              <a:rPr lang="en-US" dirty="0" smtClean="0"/>
              <a:t>Effectively utilize resources </a:t>
            </a:r>
          </a:p>
          <a:p>
            <a:r>
              <a:rPr lang="en-US" dirty="0" smtClean="0"/>
              <a:t>Reduce schedule breaks</a:t>
            </a:r>
          </a:p>
          <a:p>
            <a:r>
              <a:rPr lang="en-US" dirty="0" smtClean="0"/>
              <a:t>Increase “wrench time” and decrease “travel time” </a:t>
            </a:r>
          </a:p>
          <a:p>
            <a:r>
              <a:rPr lang="en-US" dirty="0" smtClean="0"/>
              <a:t>Increase proactive planning and scheduling  </a:t>
            </a:r>
          </a:p>
        </p:txBody>
      </p:sp>
      <p:sp>
        <p:nvSpPr>
          <p:cNvPr id="15362" name="Rectangle 4"/>
          <p:cNvSpPr>
            <a:spLocks noGrp="1" noChangeArrowheads="1"/>
          </p:cNvSpPr>
          <p:nvPr>
            <p:ph type="title"/>
          </p:nvPr>
        </p:nvSpPr>
        <p:spPr/>
        <p:txBody>
          <a:bodyPr/>
          <a:lstStyle/>
          <a:p>
            <a:r>
              <a:rPr lang="en-US" smtClean="0"/>
              <a:t>Maintenance Best Practices Goals</a:t>
            </a:r>
          </a:p>
        </p:txBody>
      </p:sp>
      <p:sp>
        <p:nvSpPr>
          <p:cNvPr id="15364" name="Footer Placeholder 3"/>
          <p:cNvSpPr>
            <a:spLocks noGrp="1"/>
          </p:cNvSpPr>
          <p:nvPr>
            <p:ph type="ftr" sz="quarter" idx="10"/>
          </p:nvPr>
        </p:nvSpPr>
        <p:spPr/>
        <p:txBody>
          <a:bodyPr/>
          <a:lstStyle/>
          <a:p>
            <a:r>
              <a:rPr lang="en-US" smtClean="0"/>
              <a:t>EAM-MAINT-120</a:t>
            </a:r>
            <a:endParaRPr lang="en-US"/>
          </a:p>
        </p:txBody>
      </p:sp>
      <p:pic>
        <p:nvPicPr>
          <p:cNvPr id="5"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471663"/>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dirty="0" smtClean="0"/>
              <a:t>QAD EAM Maintenance</a:t>
            </a:r>
          </a:p>
        </p:txBody>
      </p:sp>
      <p:sp>
        <p:nvSpPr>
          <p:cNvPr id="16387" name="Rectangle 3"/>
          <p:cNvSpPr>
            <a:spLocks noGrp="1" noChangeArrowheads="1"/>
          </p:cNvSpPr>
          <p:nvPr>
            <p:ph type="body" sz="quarter" idx="10"/>
          </p:nvPr>
        </p:nvSpPr>
        <p:spPr/>
        <p:txBody>
          <a:bodyPr/>
          <a:lstStyle/>
          <a:p>
            <a:r>
              <a:rPr lang="en-US" smtClean="0"/>
              <a:t>Maintenance Process</a:t>
            </a:r>
          </a:p>
        </p:txBody>
      </p:sp>
      <p:sp>
        <p:nvSpPr>
          <p:cNvPr id="10" name="Text Placeholder 9"/>
          <p:cNvSpPr>
            <a:spLocks noGrp="1"/>
          </p:cNvSpPr>
          <p:nvPr>
            <p:ph type="body" sz="quarter" idx="11"/>
          </p:nvPr>
        </p:nvSpPr>
        <p:spPr/>
        <p:txBody>
          <a:bodyPr/>
          <a:lstStyle/>
          <a:p>
            <a:endParaRPr lang="en-US"/>
          </a:p>
        </p:txBody>
      </p:sp>
      <p:pic>
        <p:nvPicPr>
          <p:cNvPr id="5"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471663"/>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smtClean="0"/>
              <a:t>Maintenance Basic Process</a:t>
            </a:r>
          </a:p>
        </p:txBody>
      </p:sp>
      <p:sp>
        <p:nvSpPr>
          <p:cNvPr id="17417" name="Footer Placeholder 8"/>
          <p:cNvSpPr>
            <a:spLocks noGrp="1"/>
          </p:cNvSpPr>
          <p:nvPr>
            <p:ph type="ftr" sz="quarter" idx="10"/>
          </p:nvPr>
        </p:nvSpPr>
        <p:spPr/>
        <p:txBody>
          <a:bodyPr/>
          <a:lstStyle/>
          <a:p>
            <a:r>
              <a:rPr lang="en-US" smtClean="0"/>
              <a:t>EAM-MAINT-140</a:t>
            </a:r>
            <a:endParaRPr lang="en-US"/>
          </a:p>
        </p:txBody>
      </p:sp>
      <p:sp>
        <p:nvSpPr>
          <p:cNvPr id="17411" name="Right Arrow 6"/>
          <p:cNvSpPr>
            <a:spLocks noChangeArrowheads="1"/>
          </p:cNvSpPr>
          <p:nvPr/>
        </p:nvSpPr>
        <p:spPr bwMode="auto">
          <a:xfrm>
            <a:off x="1360488" y="120491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t>Request</a:t>
            </a:r>
          </a:p>
        </p:txBody>
      </p:sp>
      <p:sp>
        <p:nvSpPr>
          <p:cNvPr id="17412" name="Right Arrow 7"/>
          <p:cNvSpPr>
            <a:spLocks noChangeArrowheads="1"/>
          </p:cNvSpPr>
          <p:nvPr/>
        </p:nvSpPr>
        <p:spPr bwMode="auto">
          <a:xfrm>
            <a:off x="2757488" y="120808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t>Prepare</a:t>
            </a:r>
          </a:p>
        </p:txBody>
      </p:sp>
      <p:sp>
        <p:nvSpPr>
          <p:cNvPr id="17413" name="Right Arrow 8"/>
          <p:cNvSpPr>
            <a:spLocks noChangeArrowheads="1"/>
          </p:cNvSpPr>
          <p:nvPr/>
        </p:nvSpPr>
        <p:spPr bwMode="auto">
          <a:xfrm>
            <a:off x="4149725" y="120808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dirty="0"/>
              <a:t>Work</a:t>
            </a:r>
          </a:p>
        </p:txBody>
      </p:sp>
      <p:sp>
        <p:nvSpPr>
          <p:cNvPr id="17414" name="Right Arrow 9"/>
          <p:cNvSpPr>
            <a:spLocks noChangeArrowheads="1"/>
          </p:cNvSpPr>
          <p:nvPr/>
        </p:nvSpPr>
        <p:spPr bwMode="auto">
          <a:xfrm>
            <a:off x="5543550" y="120808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t>Record</a:t>
            </a:r>
          </a:p>
        </p:txBody>
      </p:sp>
      <p:sp>
        <p:nvSpPr>
          <p:cNvPr id="17415" name="Right Arrow 10"/>
          <p:cNvSpPr>
            <a:spLocks noChangeArrowheads="1"/>
          </p:cNvSpPr>
          <p:nvPr/>
        </p:nvSpPr>
        <p:spPr bwMode="auto">
          <a:xfrm>
            <a:off x="6946900" y="120808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t>Review</a:t>
            </a:r>
          </a:p>
        </p:txBody>
      </p:sp>
      <p:pic>
        <p:nvPicPr>
          <p:cNvPr id="17416" name="Picture 2"/>
          <p:cNvPicPr>
            <a:picLocks noChangeAspect="1" noChangeArrowheads="1"/>
          </p:cNvPicPr>
          <p:nvPr/>
        </p:nvPicPr>
        <p:blipFill>
          <a:blip r:embed="rId3" cstate="print"/>
          <a:stretch>
            <a:fillRect/>
          </a:stretch>
        </p:blipFill>
        <p:spPr bwMode="auto">
          <a:xfrm>
            <a:off x="1051983" y="2024592"/>
            <a:ext cx="6972300" cy="3686175"/>
          </a:xfrm>
          <a:prstGeom prst="rect">
            <a:avLst/>
          </a:prstGeom>
          <a:noFill/>
          <a:ln>
            <a:noFill/>
          </a:ln>
        </p:spPr>
      </p:pic>
      <p:pic>
        <p:nvPicPr>
          <p:cNvPr id="10" name="Picture 2" descr="C:\Users\nnm\AppData\Local\Microsoft\Windows\Temporary Internet Files\Content.IE5\9T6UJMI2\MC900286442[1].wmf"/>
          <p:cNvPicPr>
            <a:picLocks noChangeAspect="1" noChangeArrowheads="1"/>
          </p:cNvPicPr>
          <p:nvPr/>
        </p:nvPicPr>
        <p:blipFill>
          <a:blip r:embed="rId4" cstate="print"/>
          <a:srcRect/>
          <a:stretch>
            <a:fillRect/>
          </a:stretch>
        </p:blipFill>
        <p:spPr bwMode="auto">
          <a:xfrm>
            <a:off x="8196263" y="471663"/>
            <a:ext cx="947737" cy="11303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4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4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4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animBg="1"/>
      <p:bldP spid="17412" grpId="0" animBg="1"/>
      <p:bldP spid="17413" grpId="0" animBg="1"/>
      <p:bldP spid="17414" grpId="0" animBg="1"/>
      <p:bldP spid="174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smtClean="0"/>
              <a:t>Maintenance – A Personal Example!</a:t>
            </a:r>
          </a:p>
        </p:txBody>
      </p:sp>
      <p:sp>
        <p:nvSpPr>
          <p:cNvPr id="18437" name="Footer Placeholder 4"/>
          <p:cNvSpPr>
            <a:spLocks noGrp="1"/>
          </p:cNvSpPr>
          <p:nvPr>
            <p:ph type="ftr" sz="quarter" idx="10"/>
          </p:nvPr>
        </p:nvSpPr>
        <p:spPr/>
        <p:txBody>
          <a:bodyPr/>
          <a:lstStyle/>
          <a:p>
            <a:r>
              <a:rPr lang="en-US" smtClean="0"/>
              <a:t>EAM-MAINT-150</a:t>
            </a:r>
            <a:endParaRPr lang="en-US"/>
          </a:p>
        </p:txBody>
      </p:sp>
      <p:grpSp>
        <p:nvGrpSpPr>
          <p:cNvPr id="126" name="Group 1146"/>
          <p:cNvGrpSpPr>
            <a:grpSpLocks/>
          </p:cNvGrpSpPr>
          <p:nvPr/>
        </p:nvGrpSpPr>
        <p:grpSpPr bwMode="auto">
          <a:xfrm>
            <a:off x="2296878" y="2417763"/>
            <a:ext cx="4524375" cy="1782762"/>
            <a:chOff x="1064" y="1240"/>
            <a:chExt cx="2464" cy="971"/>
          </a:xfrm>
        </p:grpSpPr>
        <p:sp>
          <p:nvSpPr>
            <p:cNvPr id="127" name="Freeform 1147"/>
            <p:cNvSpPr>
              <a:spLocks/>
            </p:cNvSpPr>
            <p:nvPr/>
          </p:nvSpPr>
          <p:spPr bwMode="auto">
            <a:xfrm>
              <a:off x="1836" y="1254"/>
              <a:ext cx="1326" cy="290"/>
            </a:xfrm>
            <a:custGeom>
              <a:avLst/>
              <a:gdLst>
                <a:gd name="T0" fmla="*/ 272 w 1326"/>
                <a:gd name="T1" fmla="*/ 24 h 290"/>
                <a:gd name="T2" fmla="*/ 0 w 1326"/>
                <a:gd name="T3" fmla="*/ 242 h 290"/>
                <a:gd name="T4" fmla="*/ 590 w 1326"/>
                <a:gd name="T5" fmla="*/ 290 h 290"/>
                <a:gd name="T6" fmla="*/ 1326 w 1326"/>
                <a:gd name="T7" fmla="*/ 228 h 290"/>
                <a:gd name="T8" fmla="*/ 1274 w 1326"/>
                <a:gd name="T9" fmla="*/ 149 h 290"/>
                <a:gd name="T10" fmla="*/ 1157 w 1326"/>
                <a:gd name="T11" fmla="*/ 26 h 290"/>
                <a:gd name="T12" fmla="*/ 810 w 1326"/>
                <a:gd name="T13" fmla="*/ 0 h 290"/>
                <a:gd name="T14" fmla="*/ 422 w 1326"/>
                <a:gd name="T15" fmla="*/ 6 h 290"/>
                <a:gd name="T16" fmla="*/ 272 w 1326"/>
                <a:gd name="T17" fmla="*/ 24 h 2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26"/>
                <a:gd name="T28" fmla="*/ 0 h 290"/>
                <a:gd name="T29" fmla="*/ 1326 w 1326"/>
                <a:gd name="T30" fmla="*/ 290 h 29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26" h="290">
                  <a:moveTo>
                    <a:pt x="272" y="24"/>
                  </a:moveTo>
                  <a:lnTo>
                    <a:pt x="0" y="242"/>
                  </a:lnTo>
                  <a:lnTo>
                    <a:pt x="590" y="290"/>
                  </a:lnTo>
                  <a:lnTo>
                    <a:pt x="1326" y="228"/>
                  </a:lnTo>
                  <a:lnTo>
                    <a:pt x="1274" y="149"/>
                  </a:lnTo>
                  <a:lnTo>
                    <a:pt x="1157" y="26"/>
                  </a:lnTo>
                  <a:lnTo>
                    <a:pt x="810" y="0"/>
                  </a:lnTo>
                  <a:lnTo>
                    <a:pt x="422" y="6"/>
                  </a:lnTo>
                  <a:lnTo>
                    <a:pt x="272" y="24"/>
                  </a:lnTo>
                  <a:close/>
                </a:path>
              </a:pathLst>
            </a:custGeom>
            <a:noFill/>
            <a:ln w="9525">
              <a:noFill/>
              <a:round/>
              <a:headEnd/>
              <a:tailEnd/>
            </a:ln>
          </p:spPr>
          <p:txBody>
            <a:bodyPr/>
            <a:lstStyle/>
            <a:p>
              <a:endParaRPr lang="en-US"/>
            </a:p>
          </p:txBody>
        </p:sp>
        <p:grpSp>
          <p:nvGrpSpPr>
            <p:cNvPr id="128" name="Group 1148"/>
            <p:cNvGrpSpPr>
              <a:grpSpLocks/>
            </p:cNvGrpSpPr>
            <p:nvPr/>
          </p:nvGrpSpPr>
          <p:grpSpPr bwMode="auto">
            <a:xfrm>
              <a:off x="1064" y="1240"/>
              <a:ext cx="2464" cy="971"/>
              <a:chOff x="3136" y="1242"/>
              <a:chExt cx="2464" cy="971"/>
            </a:xfrm>
          </p:grpSpPr>
          <p:sp>
            <p:nvSpPr>
              <p:cNvPr id="129" name="Freeform 1149"/>
              <p:cNvSpPr>
                <a:spLocks/>
              </p:cNvSpPr>
              <p:nvPr/>
            </p:nvSpPr>
            <p:spPr bwMode="auto">
              <a:xfrm>
                <a:off x="4640" y="1272"/>
                <a:ext cx="67" cy="189"/>
              </a:xfrm>
              <a:custGeom>
                <a:avLst/>
                <a:gdLst>
                  <a:gd name="T0" fmla="*/ 67 w 203"/>
                  <a:gd name="T1" fmla="*/ 0 h 568"/>
                  <a:gd name="T2" fmla="*/ 55 w 203"/>
                  <a:gd name="T3" fmla="*/ 11 h 568"/>
                  <a:gd name="T4" fmla="*/ 24 w 203"/>
                  <a:gd name="T5" fmla="*/ 114 h 568"/>
                  <a:gd name="T6" fmla="*/ 0 w 203"/>
                  <a:gd name="T7" fmla="*/ 189 h 568"/>
                  <a:gd name="T8" fmla="*/ 19 w 203"/>
                  <a:gd name="T9" fmla="*/ 187 h 568"/>
                  <a:gd name="T10" fmla="*/ 67 w 203"/>
                  <a:gd name="T11" fmla="*/ 0 h 568"/>
                  <a:gd name="T12" fmla="*/ 0 60000 65536"/>
                  <a:gd name="T13" fmla="*/ 0 60000 65536"/>
                  <a:gd name="T14" fmla="*/ 0 60000 65536"/>
                  <a:gd name="T15" fmla="*/ 0 60000 65536"/>
                  <a:gd name="T16" fmla="*/ 0 60000 65536"/>
                  <a:gd name="T17" fmla="*/ 0 60000 65536"/>
                  <a:gd name="T18" fmla="*/ 0 w 203"/>
                  <a:gd name="T19" fmla="*/ 0 h 568"/>
                  <a:gd name="T20" fmla="*/ 203 w 203"/>
                  <a:gd name="T21" fmla="*/ 568 h 568"/>
                </a:gdLst>
                <a:ahLst/>
                <a:cxnLst>
                  <a:cxn ang="T12">
                    <a:pos x="T0" y="T1"/>
                  </a:cxn>
                  <a:cxn ang="T13">
                    <a:pos x="T2" y="T3"/>
                  </a:cxn>
                  <a:cxn ang="T14">
                    <a:pos x="T4" y="T5"/>
                  </a:cxn>
                  <a:cxn ang="T15">
                    <a:pos x="T6" y="T7"/>
                  </a:cxn>
                  <a:cxn ang="T16">
                    <a:pos x="T8" y="T9"/>
                  </a:cxn>
                  <a:cxn ang="T17">
                    <a:pos x="T10" y="T11"/>
                  </a:cxn>
                </a:cxnLst>
                <a:rect l="T18" t="T19" r="T20" b="T21"/>
                <a:pathLst>
                  <a:path w="203" h="568">
                    <a:moveTo>
                      <a:pt x="203" y="0"/>
                    </a:moveTo>
                    <a:lnTo>
                      <a:pt x="166" y="34"/>
                    </a:lnTo>
                    <a:lnTo>
                      <a:pt x="74" y="342"/>
                    </a:lnTo>
                    <a:lnTo>
                      <a:pt x="0" y="568"/>
                    </a:lnTo>
                    <a:lnTo>
                      <a:pt x="58" y="561"/>
                    </a:lnTo>
                    <a:lnTo>
                      <a:pt x="203" y="0"/>
                    </a:lnTo>
                    <a:close/>
                  </a:path>
                </a:pathLst>
              </a:custGeom>
              <a:solidFill>
                <a:srgbClr val="202020"/>
              </a:solidFill>
              <a:ln w="9525">
                <a:solidFill>
                  <a:schemeClr val="tx1"/>
                </a:solidFill>
                <a:round/>
                <a:headEnd/>
                <a:tailEnd/>
              </a:ln>
            </p:spPr>
            <p:txBody>
              <a:bodyPr/>
              <a:lstStyle/>
              <a:p>
                <a:endParaRPr lang="en-US"/>
              </a:p>
            </p:txBody>
          </p:sp>
          <p:sp>
            <p:nvSpPr>
              <p:cNvPr id="130" name="Freeform 1150"/>
              <p:cNvSpPr>
                <a:spLocks/>
              </p:cNvSpPr>
              <p:nvPr/>
            </p:nvSpPr>
            <p:spPr bwMode="auto">
              <a:xfrm>
                <a:off x="4362" y="1277"/>
                <a:ext cx="147" cy="197"/>
              </a:xfrm>
              <a:custGeom>
                <a:avLst/>
                <a:gdLst>
                  <a:gd name="T0" fmla="*/ 113 w 441"/>
                  <a:gd name="T1" fmla="*/ 0 h 593"/>
                  <a:gd name="T2" fmla="*/ 0 w 441"/>
                  <a:gd name="T3" fmla="*/ 197 h 593"/>
                  <a:gd name="T4" fmla="*/ 48 w 441"/>
                  <a:gd name="T5" fmla="*/ 197 h 593"/>
                  <a:gd name="T6" fmla="*/ 147 w 441"/>
                  <a:gd name="T7" fmla="*/ 4 h 593"/>
                  <a:gd name="T8" fmla="*/ 113 w 441"/>
                  <a:gd name="T9" fmla="*/ 0 h 593"/>
                  <a:gd name="T10" fmla="*/ 0 60000 65536"/>
                  <a:gd name="T11" fmla="*/ 0 60000 65536"/>
                  <a:gd name="T12" fmla="*/ 0 60000 65536"/>
                  <a:gd name="T13" fmla="*/ 0 60000 65536"/>
                  <a:gd name="T14" fmla="*/ 0 60000 65536"/>
                  <a:gd name="T15" fmla="*/ 0 w 441"/>
                  <a:gd name="T16" fmla="*/ 0 h 593"/>
                  <a:gd name="T17" fmla="*/ 441 w 441"/>
                  <a:gd name="T18" fmla="*/ 593 h 593"/>
                </a:gdLst>
                <a:ahLst/>
                <a:cxnLst>
                  <a:cxn ang="T10">
                    <a:pos x="T0" y="T1"/>
                  </a:cxn>
                  <a:cxn ang="T11">
                    <a:pos x="T2" y="T3"/>
                  </a:cxn>
                  <a:cxn ang="T12">
                    <a:pos x="T4" y="T5"/>
                  </a:cxn>
                  <a:cxn ang="T13">
                    <a:pos x="T6" y="T7"/>
                  </a:cxn>
                  <a:cxn ang="T14">
                    <a:pos x="T8" y="T9"/>
                  </a:cxn>
                </a:cxnLst>
                <a:rect l="T15" t="T16" r="T17" b="T18"/>
                <a:pathLst>
                  <a:path w="441" h="593">
                    <a:moveTo>
                      <a:pt x="340" y="0"/>
                    </a:moveTo>
                    <a:lnTo>
                      <a:pt x="0" y="593"/>
                    </a:lnTo>
                    <a:lnTo>
                      <a:pt x="144" y="592"/>
                    </a:lnTo>
                    <a:lnTo>
                      <a:pt x="441" y="13"/>
                    </a:lnTo>
                    <a:lnTo>
                      <a:pt x="340" y="0"/>
                    </a:lnTo>
                    <a:close/>
                  </a:path>
                </a:pathLst>
              </a:custGeom>
              <a:solidFill>
                <a:srgbClr val="202020"/>
              </a:solidFill>
              <a:ln w="9525">
                <a:solidFill>
                  <a:schemeClr val="tx1"/>
                </a:solidFill>
                <a:round/>
                <a:headEnd/>
                <a:tailEnd/>
              </a:ln>
            </p:spPr>
            <p:txBody>
              <a:bodyPr/>
              <a:lstStyle/>
              <a:p>
                <a:endParaRPr lang="en-US"/>
              </a:p>
            </p:txBody>
          </p:sp>
          <p:sp>
            <p:nvSpPr>
              <p:cNvPr id="131" name="Freeform 1151"/>
              <p:cNvSpPr>
                <a:spLocks/>
              </p:cNvSpPr>
              <p:nvPr/>
            </p:nvSpPr>
            <p:spPr bwMode="auto">
              <a:xfrm>
                <a:off x="3925" y="1408"/>
                <a:ext cx="1264" cy="178"/>
              </a:xfrm>
              <a:custGeom>
                <a:avLst/>
                <a:gdLst>
                  <a:gd name="T0" fmla="*/ 705 w 3792"/>
                  <a:gd name="T1" fmla="*/ 48 h 533"/>
                  <a:gd name="T2" fmla="*/ 728 w 3792"/>
                  <a:gd name="T3" fmla="*/ 28 h 533"/>
                  <a:gd name="T4" fmla="*/ 743 w 3792"/>
                  <a:gd name="T5" fmla="*/ 16 h 533"/>
                  <a:gd name="T6" fmla="*/ 764 w 3792"/>
                  <a:gd name="T7" fmla="*/ 9 h 533"/>
                  <a:gd name="T8" fmla="*/ 787 w 3792"/>
                  <a:gd name="T9" fmla="*/ 0 h 533"/>
                  <a:gd name="T10" fmla="*/ 822 w 3792"/>
                  <a:gd name="T11" fmla="*/ 0 h 533"/>
                  <a:gd name="T12" fmla="*/ 1147 w 3792"/>
                  <a:gd name="T13" fmla="*/ 19 h 533"/>
                  <a:gd name="T14" fmla="*/ 1177 w 3792"/>
                  <a:gd name="T15" fmla="*/ 21 h 533"/>
                  <a:gd name="T16" fmla="*/ 1193 w 3792"/>
                  <a:gd name="T17" fmla="*/ 23 h 533"/>
                  <a:gd name="T18" fmla="*/ 1208 w 3792"/>
                  <a:gd name="T19" fmla="*/ 27 h 533"/>
                  <a:gd name="T20" fmla="*/ 1220 w 3792"/>
                  <a:gd name="T21" fmla="*/ 32 h 533"/>
                  <a:gd name="T22" fmla="*/ 1232 w 3792"/>
                  <a:gd name="T23" fmla="*/ 39 h 533"/>
                  <a:gd name="T24" fmla="*/ 1239 w 3792"/>
                  <a:gd name="T25" fmla="*/ 45 h 533"/>
                  <a:gd name="T26" fmla="*/ 1247 w 3792"/>
                  <a:gd name="T27" fmla="*/ 55 h 533"/>
                  <a:gd name="T28" fmla="*/ 1254 w 3792"/>
                  <a:gd name="T29" fmla="*/ 65 h 533"/>
                  <a:gd name="T30" fmla="*/ 1264 w 3792"/>
                  <a:gd name="T31" fmla="*/ 89 h 533"/>
                  <a:gd name="T32" fmla="*/ 1253 w 3792"/>
                  <a:gd name="T33" fmla="*/ 135 h 533"/>
                  <a:gd name="T34" fmla="*/ 763 w 3792"/>
                  <a:gd name="T35" fmla="*/ 178 h 533"/>
                  <a:gd name="T36" fmla="*/ 415 w 3792"/>
                  <a:gd name="T37" fmla="*/ 135 h 533"/>
                  <a:gd name="T38" fmla="*/ 0 w 3792"/>
                  <a:gd name="T39" fmla="*/ 84 h 533"/>
                  <a:gd name="T40" fmla="*/ 384 w 3792"/>
                  <a:gd name="T41" fmla="*/ 55 h 533"/>
                  <a:gd name="T42" fmla="*/ 633 w 3792"/>
                  <a:gd name="T43" fmla="*/ 53 h 533"/>
                  <a:gd name="T44" fmla="*/ 705 w 3792"/>
                  <a:gd name="T45" fmla="*/ 48 h 53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792"/>
                  <a:gd name="T70" fmla="*/ 0 h 533"/>
                  <a:gd name="T71" fmla="*/ 3792 w 3792"/>
                  <a:gd name="T72" fmla="*/ 533 h 53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792" h="533">
                    <a:moveTo>
                      <a:pt x="2115" y="144"/>
                    </a:moveTo>
                    <a:lnTo>
                      <a:pt x="2185" y="85"/>
                    </a:lnTo>
                    <a:lnTo>
                      <a:pt x="2230" y="47"/>
                    </a:lnTo>
                    <a:lnTo>
                      <a:pt x="2291" y="26"/>
                    </a:lnTo>
                    <a:lnTo>
                      <a:pt x="2360" y="0"/>
                    </a:lnTo>
                    <a:lnTo>
                      <a:pt x="2465" y="0"/>
                    </a:lnTo>
                    <a:lnTo>
                      <a:pt x="3442" y="56"/>
                    </a:lnTo>
                    <a:lnTo>
                      <a:pt x="3531" y="64"/>
                    </a:lnTo>
                    <a:lnTo>
                      <a:pt x="3580" y="70"/>
                    </a:lnTo>
                    <a:lnTo>
                      <a:pt x="3623" y="81"/>
                    </a:lnTo>
                    <a:lnTo>
                      <a:pt x="3659" y="97"/>
                    </a:lnTo>
                    <a:lnTo>
                      <a:pt x="3695" y="116"/>
                    </a:lnTo>
                    <a:lnTo>
                      <a:pt x="3717" y="135"/>
                    </a:lnTo>
                    <a:lnTo>
                      <a:pt x="3740" y="164"/>
                    </a:lnTo>
                    <a:lnTo>
                      <a:pt x="3761" y="194"/>
                    </a:lnTo>
                    <a:lnTo>
                      <a:pt x="3792" y="266"/>
                    </a:lnTo>
                    <a:lnTo>
                      <a:pt x="3758" y="403"/>
                    </a:lnTo>
                    <a:lnTo>
                      <a:pt x="2288" y="533"/>
                    </a:lnTo>
                    <a:lnTo>
                      <a:pt x="1246" y="403"/>
                    </a:lnTo>
                    <a:lnTo>
                      <a:pt x="0" y="253"/>
                    </a:lnTo>
                    <a:lnTo>
                      <a:pt x="1151" y="166"/>
                    </a:lnTo>
                    <a:lnTo>
                      <a:pt x="1899" y="160"/>
                    </a:lnTo>
                    <a:lnTo>
                      <a:pt x="2115" y="144"/>
                    </a:lnTo>
                    <a:close/>
                  </a:path>
                </a:pathLst>
              </a:custGeom>
              <a:solidFill>
                <a:srgbClr val="201000"/>
              </a:solidFill>
              <a:ln w="9525">
                <a:solidFill>
                  <a:schemeClr val="tx1"/>
                </a:solidFill>
                <a:round/>
                <a:headEnd/>
                <a:tailEnd/>
              </a:ln>
            </p:spPr>
            <p:txBody>
              <a:bodyPr/>
              <a:lstStyle/>
              <a:p>
                <a:endParaRPr lang="en-US"/>
              </a:p>
            </p:txBody>
          </p:sp>
          <p:grpSp>
            <p:nvGrpSpPr>
              <p:cNvPr id="132" name="Group 1152"/>
              <p:cNvGrpSpPr>
                <a:grpSpLocks/>
              </p:cNvGrpSpPr>
              <p:nvPr/>
            </p:nvGrpSpPr>
            <p:grpSpPr bwMode="auto">
              <a:xfrm>
                <a:off x="3883" y="1315"/>
                <a:ext cx="1025" cy="329"/>
                <a:chOff x="1102" y="1431"/>
                <a:chExt cx="1025" cy="329"/>
              </a:xfrm>
            </p:grpSpPr>
            <p:grpSp>
              <p:nvGrpSpPr>
                <p:cNvPr id="228" name="Group 1153"/>
                <p:cNvGrpSpPr>
                  <a:grpSpLocks/>
                </p:cNvGrpSpPr>
                <p:nvPr/>
              </p:nvGrpSpPr>
              <p:grpSpPr bwMode="auto">
                <a:xfrm>
                  <a:off x="1400" y="1431"/>
                  <a:ext cx="727" cy="329"/>
                  <a:chOff x="1400" y="1431"/>
                  <a:chExt cx="727" cy="329"/>
                </a:xfrm>
              </p:grpSpPr>
              <p:grpSp>
                <p:nvGrpSpPr>
                  <p:cNvPr id="230" name="Group 1154"/>
                  <p:cNvGrpSpPr>
                    <a:grpSpLocks/>
                  </p:cNvGrpSpPr>
                  <p:nvPr/>
                </p:nvGrpSpPr>
                <p:grpSpPr bwMode="auto">
                  <a:xfrm>
                    <a:off x="1706" y="1446"/>
                    <a:ext cx="421" cy="314"/>
                    <a:chOff x="1706" y="1446"/>
                    <a:chExt cx="421" cy="314"/>
                  </a:xfrm>
                </p:grpSpPr>
                <p:grpSp>
                  <p:nvGrpSpPr>
                    <p:cNvPr id="237" name="Group 1155"/>
                    <p:cNvGrpSpPr>
                      <a:grpSpLocks/>
                    </p:cNvGrpSpPr>
                    <p:nvPr/>
                  </p:nvGrpSpPr>
                  <p:grpSpPr bwMode="auto">
                    <a:xfrm>
                      <a:off x="1975" y="1504"/>
                      <a:ext cx="69" cy="23"/>
                      <a:chOff x="1975" y="1504"/>
                      <a:chExt cx="69" cy="23"/>
                    </a:xfrm>
                  </p:grpSpPr>
                  <p:sp>
                    <p:nvSpPr>
                      <p:cNvPr id="240" name="Line 1156"/>
                      <p:cNvSpPr>
                        <a:spLocks noChangeShapeType="1"/>
                      </p:cNvSpPr>
                      <p:nvPr/>
                    </p:nvSpPr>
                    <p:spPr bwMode="auto">
                      <a:xfrm flipH="1">
                        <a:off x="1975" y="1504"/>
                        <a:ext cx="6" cy="19"/>
                      </a:xfrm>
                      <a:prstGeom prst="line">
                        <a:avLst/>
                      </a:prstGeom>
                      <a:noFill/>
                      <a:ln w="6350">
                        <a:solidFill>
                          <a:schemeClr val="tx1"/>
                        </a:solidFill>
                        <a:round/>
                        <a:headEnd/>
                        <a:tailEnd/>
                      </a:ln>
                    </p:spPr>
                    <p:txBody>
                      <a:bodyPr/>
                      <a:lstStyle/>
                      <a:p>
                        <a:endParaRPr lang="en-US"/>
                      </a:p>
                    </p:txBody>
                  </p:sp>
                  <p:sp>
                    <p:nvSpPr>
                      <p:cNvPr id="241" name="Line 1157"/>
                      <p:cNvSpPr>
                        <a:spLocks noChangeShapeType="1"/>
                      </p:cNvSpPr>
                      <p:nvPr/>
                    </p:nvSpPr>
                    <p:spPr bwMode="auto">
                      <a:xfrm flipH="1">
                        <a:off x="2039" y="1508"/>
                        <a:ext cx="5" cy="19"/>
                      </a:xfrm>
                      <a:prstGeom prst="line">
                        <a:avLst/>
                      </a:prstGeom>
                      <a:noFill/>
                      <a:ln w="6350">
                        <a:solidFill>
                          <a:schemeClr val="tx1"/>
                        </a:solidFill>
                        <a:round/>
                        <a:headEnd/>
                        <a:tailEnd/>
                      </a:ln>
                    </p:spPr>
                    <p:txBody>
                      <a:bodyPr/>
                      <a:lstStyle/>
                      <a:p>
                        <a:endParaRPr lang="en-US"/>
                      </a:p>
                    </p:txBody>
                  </p:sp>
                </p:grpSp>
                <p:sp>
                  <p:nvSpPr>
                    <p:cNvPr id="238" name="Freeform 1158"/>
                    <p:cNvSpPr>
                      <a:spLocks/>
                    </p:cNvSpPr>
                    <p:nvPr/>
                  </p:nvSpPr>
                  <p:spPr bwMode="auto">
                    <a:xfrm>
                      <a:off x="1706" y="1514"/>
                      <a:ext cx="421" cy="246"/>
                    </a:xfrm>
                    <a:custGeom>
                      <a:avLst/>
                      <a:gdLst>
                        <a:gd name="T0" fmla="*/ 121 w 1263"/>
                        <a:gd name="T1" fmla="*/ 93 h 738"/>
                        <a:gd name="T2" fmla="*/ 135 w 1263"/>
                        <a:gd name="T3" fmla="*/ 79 h 738"/>
                        <a:gd name="T4" fmla="*/ 146 w 1263"/>
                        <a:gd name="T5" fmla="*/ 64 h 738"/>
                        <a:gd name="T6" fmla="*/ 193 w 1263"/>
                        <a:gd name="T7" fmla="*/ 10 h 738"/>
                        <a:gd name="T8" fmla="*/ 200 w 1263"/>
                        <a:gd name="T9" fmla="*/ 6 h 738"/>
                        <a:gd name="T10" fmla="*/ 206 w 1263"/>
                        <a:gd name="T11" fmla="*/ 3 h 738"/>
                        <a:gd name="T12" fmla="*/ 212 w 1263"/>
                        <a:gd name="T13" fmla="*/ 2 h 738"/>
                        <a:gd name="T14" fmla="*/ 221 w 1263"/>
                        <a:gd name="T15" fmla="*/ 0 h 738"/>
                        <a:gd name="T16" fmla="*/ 230 w 1263"/>
                        <a:gd name="T17" fmla="*/ 1 h 738"/>
                        <a:gd name="T18" fmla="*/ 368 w 1263"/>
                        <a:gd name="T19" fmla="*/ 8 h 738"/>
                        <a:gd name="T20" fmla="*/ 375 w 1263"/>
                        <a:gd name="T21" fmla="*/ 8 h 738"/>
                        <a:gd name="T22" fmla="*/ 387 w 1263"/>
                        <a:gd name="T23" fmla="*/ 10 h 738"/>
                        <a:gd name="T24" fmla="*/ 395 w 1263"/>
                        <a:gd name="T25" fmla="*/ 10 h 738"/>
                        <a:gd name="T26" fmla="*/ 406 w 1263"/>
                        <a:gd name="T27" fmla="*/ 13 h 738"/>
                        <a:gd name="T28" fmla="*/ 412 w 1263"/>
                        <a:gd name="T29" fmla="*/ 16 h 738"/>
                        <a:gd name="T30" fmla="*/ 417 w 1263"/>
                        <a:gd name="T31" fmla="*/ 21 h 738"/>
                        <a:gd name="T32" fmla="*/ 418 w 1263"/>
                        <a:gd name="T33" fmla="*/ 27 h 738"/>
                        <a:gd name="T34" fmla="*/ 421 w 1263"/>
                        <a:gd name="T35" fmla="*/ 37 h 738"/>
                        <a:gd name="T36" fmla="*/ 420 w 1263"/>
                        <a:gd name="T37" fmla="*/ 44 h 738"/>
                        <a:gd name="T38" fmla="*/ 418 w 1263"/>
                        <a:gd name="T39" fmla="*/ 51 h 738"/>
                        <a:gd name="T40" fmla="*/ 381 w 1263"/>
                        <a:gd name="T41" fmla="*/ 104 h 738"/>
                        <a:gd name="T42" fmla="*/ 367 w 1263"/>
                        <a:gd name="T43" fmla="*/ 124 h 738"/>
                        <a:gd name="T44" fmla="*/ 357 w 1263"/>
                        <a:gd name="T45" fmla="*/ 137 h 738"/>
                        <a:gd name="T46" fmla="*/ 346 w 1263"/>
                        <a:gd name="T47" fmla="*/ 154 h 738"/>
                        <a:gd name="T48" fmla="*/ 332 w 1263"/>
                        <a:gd name="T49" fmla="*/ 171 h 738"/>
                        <a:gd name="T50" fmla="*/ 318 w 1263"/>
                        <a:gd name="T51" fmla="*/ 184 h 738"/>
                        <a:gd name="T52" fmla="*/ 251 w 1263"/>
                        <a:gd name="T53" fmla="*/ 246 h 738"/>
                        <a:gd name="T54" fmla="*/ 0 w 1263"/>
                        <a:gd name="T55" fmla="*/ 213 h 738"/>
                        <a:gd name="T56" fmla="*/ 90 w 1263"/>
                        <a:gd name="T57" fmla="*/ 121 h 738"/>
                        <a:gd name="T58" fmla="*/ 105 w 1263"/>
                        <a:gd name="T59" fmla="*/ 109 h 738"/>
                        <a:gd name="T60" fmla="*/ 121 w 1263"/>
                        <a:gd name="T61" fmla="*/ 93 h 7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263"/>
                        <a:gd name="T94" fmla="*/ 0 h 738"/>
                        <a:gd name="T95" fmla="*/ 1263 w 1263"/>
                        <a:gd name="T96" fmla="*/ 738 h 7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263" h="738">
                          <a:moveTo>
                            <a:pt x="362" y="280"/>
                          </a:moveTo>
                          <a:lnTo>
                            <a:pt x="404" y="237"/>
                          </a:lnTo>
                          <a:lnTo>
                            <a:pt x="438" y="191"/>
                          </a:lnTo>
                          <a:lnTo>
                            <a:pt x="580" y="30"/>
                          </a:lnTo>
                          <a:lnTo>
                            <a:pt x="600" y="17"/>
                          </a:lnTo>
                          <a:lnTo>
                            <a:pt x="619" y="8"/>
                          </a:lnTo>
                          <a:lnTo>
                            <a:pt x="637" y="5"/>
                          </a:lnTo>
                          <a:lnTo>
                            <a:pt x="664" y="0"/>
                          </a:lnTo>
                          <a:lnTo>
                            <a:pt x="689" y="2"/>
                          </a:lnTo>
                          <a:lnTo>
                            <a:pt x="1105" y="23"/>
                          </a:lnTo>
                          <a:lnTo>
                            <a:pt x="1126" y="25"/>
                          </a:lnTo>
                          <a:lnTo>
                            <a:pt x="1161" y="29"/>
                          </a:lnTo>
                          <a:lnTo>
                            <a:pt x="1184" y="30"/>
                          </a:lnTo>
                          <a:lnTo>
                            <a:pt x="1218" y="39"/>
                          </a:lnTo>
                          <a:lnTo>
                            <a:pt x="1236" y="49"/>
                          </a:lnTo>
                          <a:lnTo>
                            <a:pt x="1251" y="63"/>
                          </a:lnTo>
                          <a:lnTo>
                            <a:pt x="1255" y="82"/>
                          </a:lnTo>
                          <a:lnTo>
                            <a:pt x="1263" y="112"/>
                          </a:lnTo>
                          <a:lnTo>
                            <a:pt x="1260" y="131"/>
                          </a:lnTo>
                          <a:lnTo>
                            <a:pt x="1254" y="154"/>
                          </a:lnTo>
                          <a:lnTo>
                            <a:pt x="1142" y="313"/>
                          </a:lnTo>
                          <a:lnTo>
                            <a:pt x="1102" y="371"/>
                          </a:lnTo>
                          <a:lnTo>
                            <a:pt x="1070" y="411"/>
                          </a:lnTo>
                          <a:lnTo>
                            <a:pt x="1037" y="463"/>
                          </a:lnTo>
                          <a:lnTo>
                            <a:pt x="996" y="512"/>
                          </a:lnTo>
                          <a:lnTo>
                            <a:pt x="953" y="553"/>
                          </a:lnTo>
                          <a:lnTo>
                            <a:pt x="752" y="738"/>
                          </a:lnTo>
                          <a:lnTo>
                            <a:pt x="0" y="640"/>
                          </a:lnTo>
                          <a:lnTo>
                            <a:pt x="271" y="362"/>
                          </a:lnTo>
                          <a:lnTo>
                            <a:pt x="315" y="326"/>
                          </a:lnTo>
                          <a:lnTo>
                            <a:pt x="362" y="280"/>
                          </a:lnTo>
                          <a:close/>
                        </a:path>
                      </a:pathLst>
                    </a:custGeom>
                    <a:solidFill>
                      <a:srgbClr val="402000"/>
                    </a:solidFill>
                    <a:ln w="9525">
                      <a:solidFill>
                        <a:schemeClr val="tx1"/>
                      </a:solidFill>
                      <a:round/>
                      <a:headEnd/>
                      <a:tailEnd/>
                    </a:ln>
                  </p:spPr>
                  <p:txBody>
                    <a:bodyPr/>
                    <a:lstStyle/>
                    <a:p>
                      <a:endParaRPr lang="en-US"/>
                    </a:p>
                  </p:txBody>
                </p:sp>
                <p:sp>
                  <p:nvSpPr>
                    <p:cNvPr id="239" name="Freeform 1159"/>
                    <p:cNvSpPr>
                      <a:spLocks/>
                    </p:cNvSpPr>
                    <p:nvPr/>
                  </p:nvSpPr>
                  <p:spPr bwMode="auto">
                    <a:xfrm>
                      <a:off x="1945" y="1446"/>
                      <a:ext cx="150" cy="68"/>
                    </a:xfrm>
                    <a:custGeom>
                      <a:avLst/>
                      <a:gdLst>
                        <a:gd name="T0" fmla="*/ 18 w 448"/>
                        <a:gd name="T1" fmla="*/ 6 h 204"/>
                        <a:gd name="T2" fmla="*/ 0 w 448"/>
                        <a:gd name="T3" fmla="*/ 44 h 204"/>
                        <a:gd name="T4" fmla="*/ 0 w 448"/>
                        <a:gd name="T5" fmla="*/ 48 h 204"/>
                        <a:gd name="T6" fmla="*/ 1 w 448"/>
                        <a:gd name="T7" fmla="*/ 52 h 204"/>
                        <a:gd name="T8" fmla="*/ 4 w 448"/>
                        <a:gd name="T9" fmla="*/ 57 h 204"/>
                        <a:gd name="T10" fmla="*/ 8 w 448"/>
                        <a:gd name="T11" fmla="*/ 59 h 204"/>
                        <a:gd name="T12" fmla="*/ 127 w 448"/>
                        <a:gd name="T13" fmla="*/ 68 h 204"/>
                        <a:gd name="T14" fmla="*/ 134 w 448"/>
                        <a:gd name="T15" fmla="*/ 67 h 204"/>
                        <a:gd name="T16" fmla="*/ 140 w 448"/>
                        <a:gd name="T17" fmla="*/ 67 h 204"/>
                        <a:gd name="T18" fmla="*/ 145 w 448"/>
                        <a:gd name="T19" fmla="*/ 62 h 204"/>
                        <a:gd name="T20" fmla="*/ 149 w 448"/>
                        <a:gd name="T21" fmla="*/ 57 h 204"/>
                        <a:gd name="T22" fmla="*/ 150 w 448"/>
                        <a:gd name="T23" fmla="*/ 52 h 204"/>
                        <a:gd name="T24" fmla="*/ 145 w 448"/>
                        <a:gd name="T25" fmla="*/ 11 h 204"/>
                        <a:gd name="T26" fmla="*/ 135 w 448"/>
                        <a:gd name="T27" fmla="*/ 4 h 204"/>
                        <a:gd name="T28" fmla="*/ 129 w 448"/>
                        <a:gd name="T29" fmla="*/ 1 h 204"/>
                        <a:gd name="T30" fmla="*/ 121 w 448"/>
                        <a:gd name="T31" fmla="*/ 0 h 204"/>
                        <a:gd name="T32" fmla="*/ 27 w 448"/>
                        <a:gd name="T33" fmla="*/ 1 h 204"/>
                        <a:gd name="T34" fmla="*/ 21 w 448"/>
                        <a:gd name="T35" fmla="*/ 4 h 204"/>
                        <a:gd name="T36" fmla="*/ 18 w 448"/>
                        <a:gd name="T37" fmla="*/ 6 h 20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48"/>
                        <a:gd name="T58" fmla="*/ 0 h 204"/>
                        <a:gd name="T59" fmla="*/ 448 w 448"/>
                        <a:gd name="T60" fmla="*/ 204 h 20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48" h="204">
                          <a:moveTo>
                            <a:pt x="54" y="19"/>
                          </a:moveTo>
                          <a:lnTo>
                            <a:pt x="0" y="132"/>
                          </a:lnTo>
                          <a:lnTo>
                            <a:pt x="0" y="144"/>
                          </a:lnTo>
                          <a:lnTo>
                            <a:pt x="3" y="157"/>
                          </a:lnTo>
                          <a:lnTo>
                            <a:pt x="13" y="172"/>
                          </a:lnTo>
                          <a:lnTo>
                            <a:pt x="23" y="177"/>
                          </a:lnTo>
                          <a:lnTo>
                            <a:pt x="378" y="204"/>
                          </a:lnTo>
                          <a:lnTo>
                            <a:pt x="401" y="201"/>
                          </a:lnTo>
                          <a:lnTo>
                            <a:pt x="417" y="201"/>
                          </a:lnTo>
                          <a:lnTo>
                            <a:pt x="433" y="185"/>
                          </a:lnTo>
                          <a:lnTo>
                            <a:pt x="444" y="172"/>
                          </a:lnTo>
                          <a:lnTo>
                            <a:pt x="448" y="156"/>
                          </a:lnTo>
                          <a:lnTo>
                            <a:pt x="433" y="34"/>
                          </a:lnTo>
                          <a:lnTo>
                            <a:pt x="404" y="11"/>
                          </a:lnTo>
                          <a:lnTo>
                            <a:pt x="385" y="2"/>
                          </a:lnTo>
                          <a:lnTo>
                            <a:pt x="360" y="0"/>
                          </a:lnTo>
                          <a:lnTo>
                            <a:pt x="81" y="4"/>
                          </a:lnTo>
                          <a:lnTo>
                            <a:pt x="64" y="11"/>
                          </a:lnTo>
                          <a:lnTo>
                            <a:pt x="54" y="19"/>
                          </a:lnTo>
                          <a:close/>
                        </a:path>
                      </a:pathLst>
                    </a:custGeom>
                    <a:solidFill>
                      <a:srgbClr val="402000"/>
                    </a:solidFill>
                    <a:ln w="9525">
                      <a:solidFill>
                        <a:schemeClr val="tx1"/>
                      </a:solidFill>
                      <a:round/>
                      <a:headEnd/>
                      <a:tailEnd/>
                    </a:ln>
                  </p:spPr>
                  <p:txBody>
                    <a:bodyPr/>
                    <a:lstStyle/>
                    <a:p>
                      <a:endParaRPr lang="en-US"/>
                    </a:p>
                  </p:txBody>
                </p:sp>
              </p:grpSp>
              <p:grpSp>
                <p:nvGrpSpPr>
                  <p:cNvPr id="231" name="Group 1160"/>
                  <p:cNvGrpSpPr>
                    <a:grpSpLocks/>
                  </p:cNvGrpSpPr>
                  <p:nvPr/>
                </p:nvGrpSpPr>
                <p:grpSpPr bwMode="auto">
                  <a:xfrm>
                    <a:off x="1400" y="1431"/>
                    <a:ext cx="420" cy="314"/>
                    <a:chOff x="1400" y="1431"/>
                    <a:chExt cx="420" cy="314"/>
                  </a:xfrm>
                </p:grpSpPr>
                <p:grpSp>
                  <p:nvGrpSpPr>
                    <p:cNvPr id="232" name="Group 1161"/>
                    <p:cNvGrpSpPr>
                      <a:grpSpLocks/>
                    </p:cNvGrpSpPr>
                    <p:nvPr/>
                  </p:nvGrpSpPr>
                  <p:grpSpPr bwMode="auto">
                    <a:xfrm>
                      <a:off x="1674" y="1485"/>
                      <a:ext cx="70" cy="23"/>
                      <a:chOff x="1674" y="1485"/>
                      <a:chExt cx="70" cy="23"/>
                    </a:xfrm>
                  </p:grpSpPr>
                  <p:sp>
                    <p:nvSpPr>
                      <p:cNvPr id="235" name="Line 1162"/>
                      <p:cNvSpPr>
                        <a:spLocks noChangeShapeType="1"/>
                      </p:cNvSpPr>
                      <p:nvPr/>
                    </p:nvSpPr>
                    <p:spPr bwMode="auto">
                      <a:xfrm flipH="1">
                        <a:off x="1674" y="1485"/>
                        <a:ext cx="6" cy="19"/>
                      </a:xfrm>
                      <a:prstGeom prst="line">
                        <a:avLst/>
                      </a:prstGeom>
                      <a:noFill/>
                      <a:ln w="6350">
                        <a:solidFill>
                          <a:schemeClr val="tx1"/>
                        </a:solidFill>
                        <a:round/>
                        <a:headEnd/>
                        <a:tailEnd/>
                      </a:ln>
                    </p:spPr>
                    <p:txBody>
                      <a:bodyPr/>
                      <a:lstStyle/>
                      <a:p>
                        <a:endParaRPr lang="en-US"/>
                      </a:p>
                    </p:txBody>
                  </p:sp>
                  <p:sp>
                    <p:nvSpPr>
                      <p:cNvPr id="236" name="Line 1163"/>
                      <p:cNvSpPr>
                        <a:spLocks noChangeShapeType="1"/>
                      </p:cNvSpPr>
                      <p:nvPr/>
                    </p:nvSpPr>
                    <p:spPr bwMode="auto">
                      <a:xfrm flipH="1">
                        <a:off x="1738" y="1489"/>
                        <a:ext cx="6" cy="19"/>
                      </a:xfrm>
                      <a:prstGeom prst="line">
                        <a:avLst/>
                      </a:prstGeom>
                      <a:noFill/>
                      <a:ln w="6350">
                        <a:solidFill>
                          <a:schemeClr val="tx1"/>
                        </a:solidFill>
                        <a:round/>
                        <a:headEnd/>
                        <a:tailEnd/>
                      </a:ln>
                    </p:spPr>
                    <p:txBody>
                      <a:bodyPr/>
                      <a:lstStyle/>
                      <a:p>
                        <a:endParaRPr lang="en-US"/>
                      </a:p>
                    </p:txBody>
                  </p:sp>
                </p:grpSp>
                <p:sp>
                  <p:nvSpPr>
                    <p:cNvPr id="233" name="Freeform 1164"/>
                    <p:cNvSpPr>
                      <a:spLocks/>
                    </p:cNvSpPr>
                    <p:nvPr/>
                  </p:nvSpPr>
                  <p:spPr bwMode="auto">
                    <a:xfrm>
                      <a:off x="1400" y="1499"/>
                      <a:ext cx="420" cy="246"/>
                    </a:xfrm>
                    <a:custGeom>
                      <a:avLst/>
                      <a:gdLst>
                        <a:gd name="T0" fmla="*/ 121 w 1261"/>
                        <a:gd name="T1" fmla="*/ 93 h 738"/>
                        <a:gd name="T2" fmla="*/ 134 w 1261"/>
                        <a:gd name="T3" fmla="*/ 79 h 738"/>
                        <a:gd name="T4" fmla="*/ 145 w 1261"/>
                        <a:gd name="T5" fmla="*/ 64 h 738"/>
                        <a:gd name="T6" fmla="*/ 193 w 1261"/>
                        <a:gd name="T7" fmla="*/ 10 h 738"/>
                        <a:gd name="T8" fmla="*/ 199 w 1261"/>
                        <a:gd name="T9" fmla="*/ 6 h 738"/>
                        <a:gd name="T10" fmla="*/ 205 w 1261"/>
                        <a:gd name="T11" fmla="*/ 2 h 738"/>
                        <a:gd name="T12" fmla="*/ 211 w 1261"/>
                        <a:gd name="T13" fmla="*/ 1 h 738"/>
                        <a:gd name="T14" fmla="*/ 220 w 1261"/>
                        <a:gd name="T15" fmla="*/ 0 h 738"/>
                        <a:gd name="T16" fmla="*/ 228 w 1261"/>
                        <a:gd name="T17" fmla="*/ 1 h 738"/>
                        <a:gd name="T18" fmla="*/ 367 w 1261"/>
                        <a:gd name="T19" fmla="*/ 7 h 738"/>
                        <a:gd name="T20" fmla="*/ 375 w 1261"/>
                        <a:gd name="T21" fmla="*/ 9 h 738"/>
                        <a:gd name="T22" fmla="*/ 386 w 1261"/>
                        <a:gd name="T23" fmla="*/ 9 h 738"/>
                        <a:gd name="T24" fmla="*/ 394 w 1261"/>
                        <a:gd name="T25" fmla="*/ 10 h 738"/>
                        <a:gd name="T26" fmla="*/ 405 w 1261"/>
                        <a:gd name="T27" fmla="*/ 12 h 738"/>
                        <a:gd name="T28" fmla="*/ 411 w 1261"/>
                        <a:gd name="T29" fmla="*/ 17 h 738"/>
                        <a:gd name="T30" fmla="*/ 415 w 1261"/>
                        <a:gd name="T31" fmla="*/ 21 h 738"/>
                        <a:gd name="T32" fmla="*/ 418 w 1261"/>
                        <a:gd name="T33" fmla="*/ 28 h 738"/>
                        <a:gd name="T34" fmla="*/ 420 w 1261"/>
                        <a:gd name="T35" fmla="*/ 37 h 738"/>
                        <a:gd name="T36" fmla="*/ 419 w 1261"/>
                        <a:gd name="T37" fmla="*/ 44 h 738"/>
                        <a:gd name="T38" fmla="*/ 418 w 1261"/>
                        <a:gd name="T39" fmla="*/ 51 h 738"/>
                        <a:gd name="T40" fmla="*/ 380 w 1261"/>
                        <a:gd name="T41" fmla="*/ 105 h 738"/>
                        <a:gd name="T42" fmla="*/ 366 w 1261"/>
                        <a:gd name="T43" fmla="*/ 124 h 738"/>
                        <a:gd name="T44" fmla="*/ 356 w 1261"/>
                        <a:gd name="T45" fmla="*/ 136 h 738"/>
                        <a:gd name="T46" fmla="*/ 346 w 1261"/>
                        <a:gd name="T47" fmla="*/ 155 h 738"/>
                        <a:gd name="T48" fmla="*/ 332 w 1261"/>
                        <a:gd name="T49" fmla="*/ 171 h 738"/>
                        <a:gd name="T50" fmla="*/ 317 w 1261"/>
                        <a:gd name="T51" fmla="*/ 184 h 738"/>
                        <a:gd name="T52" fmla="*/ 250 w 1261"/>
                        <a:gd name="T53" fmla="*/ 246 h 738"/>
                        <a:gd name="T54" fmla="*/ 0 w 1261"/>
                        <a:gd name="T55" fmla="*/ 213 h 738"/>
                        <a:gd name="T56" fmla="*/ 89 w 1261"/>
                        <a:gd name="T57" fmla="*/ 121 h 738"/>
                        <a:gd name="T58" fmla="*/ 104 w 1261"/>
                        <a:gd name="T59" fmla="*/ 109 h 738"/>
                        <a:gd name="T60" fmla="*/ 121 w 1261"/>
                        <a:gd name="T61" fmla="*/ 93 h 7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261"/>
                        <a:gd name="T94" fmla="*/ 0 h 738"/>
                        <a:gd name="T95" fmla="*/ 1261 w 1261"/>
                        <a:gd name="T96" fmla="*/ 738 h 7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261" h="738">
                          <a:moveTo>
                            <a:pt x="364" y="279"/>
                          </a:moveTo>
                          <a:lnTo>
                            <a:pt x="401" y="237"/>
                          </a:lnTo>
                          <a:lnTo>
                            <a:pt x="435" y="192"/>
                          </a:lnTo>
                          <a:lnTo>
                            <a:pt x="580" y="30"/>
                          </a:lnTo>
                          <a:lnTo>
                            <a:pt x="597" y="18"/>
                          </a:lnTo>
                          <a:lnTo>
                            <a:pt x="615" y="7"/>
                          </a:lnTo>
                          <a:lnTo>
                            <a:pt x="635" y="4"/>
                          </a:lnTo>
                          <a:lnTo>
                            <a:pt x="662" y="0"/>
                          </a:lnTo>
                          <a:lnTo>
                            <a:pt x="686" y="2"/>
                          </a:lnTo>
                          <a:lnTo>
                            <a:pt x="1103" y="22"/>
                          </a:lnTo>
                          <a:lnTo>
                            <a:pt x="1126" y="27"/>
                          </a:lnTo>
                          <a:lnTo>
                            <a:pt x="1158" y="28"/>
                          </a:lnTo>
                          <a:lnTo>
                            <a:pt x="1184" y="30"/>
                          </a:lnTo>
                          <a:lnTo>
                            <a:pt x="1215" y="36"/>
                          </a:lnTo>
                          <a:lnTo>
                            <a:pt x="1235" y="51"/>
                          </a:lnTo>
                          <a:lnTo>
                            <a:pt x="1247" y="63"/>
                          </a:lnTo>
                          <a:lnTo>
                            <a:pt x="1256" y="83"/>
                          </a:lnTo>
                          <a:lnTo>
                            <a:pt x="1261" y="112"/>
                          </a:lnTo>
                          <a:lnTo>
                            <a:pt x="1257" y="133"/>
                          </a:lnTo>
                          <a:lnTo>
                            <a:pt x="1255" y="152"/>
                          </a:lnTo>
                          <a:lnTo>
                            <a:pt x="1141" y="314"/>
                          </a:lnTo>
                          <a:lnTo>
                            <a:pt x="1099" y="372"/>
                          </a:lnTo>
                          <a:lnTo>
                            <a:pt x="1070" y="408"/>
                          </a:lnTo>
                          <a:lnTo>
                            <a:pt x="1038" y="464"/>
                          </a:lnTo>
                          <a:lnTo>
                            <a:pt x="996" y="512"/>
                          </a:lnTo>
                          <a:lnTo>
                            <a:pt x="953" y="553"/>
                          </a:lnTo>
                          <a:lnTo>
                            <a:pt x="750" y="738"/>
                          </a:lnTo>
                          <a:lnTo>
                            <a:pt x="0" y="638"/>
                          </a:lnTo>
                          <a:lnTo>
                            <a:pt x="268" y="364"/>
                          </a:lnTo>
                          <a:lnTo>
                            <a:pt x="311" y="326"/>
                          </a:lnTo>
                          <a:lnTo>
                            <a:pt x="364" y="279"/>
                          </a:lnTo>
                          <a:close/>
                        </a:path>
                      </a:pathLst>
                    </a:custGeom>
                    <a:solidFill>
                      <a:srgbClr val="402000"/>
                    </a:solidFill>
                    <a:ln w="9525">
                      <a:solidFill>
                        <a:schemeClr val="tx1"/>
                      </a:solidFill>
                      <a:round/>
                      <a:headEnd/>
                      <a:tailEnd/>
                    </a:ln>
                  </p:spPr>
                  <p:txBody>
                    <a:bodyPr/>
                    <a:lstStyle/>
                    <a:p>
                      <a:endParaRPr lang="en-US"/>
                    </a:p>
                  </p:txBody>
                </p:sp>
                <p:sp>
                  <p:nvSpPr>
                    <p:cNvPr id="234" name="Freeform 1165"/>
                    <p:cNvSpPr>
                      <a:spLocks/>
                    </p:cNvSpPr>
                    <p:nvPr/>
                  </p:nvSpPr>
                  <p:spPr bwMode="auto">
                    <a:xfrm>
                      <a:off x="1639" y="1431"/>
                      <a:ext cx="149" cy="67"/>
                    </a:xfrm>
                    <a:custGeom>
                      <a:avLst/>
                      <a:gdLst>
                        <a:gd name="T0" fmla="*/ 18 w 447"/>
                        <a:gd name="T1" fmla="*/ 7 h 203"/>
                        <a:gd name="T2" fmla="*/ 0 w 447"/>
                        <a:gd name="T3" fmla="*/ 43 h 203"/>
                        <a:gd name="T4" fmla="*/ 0 w 447"/>
                        <a:gd name="T5" fmla="*/ 48 h 203"/>
                        <a:gd name="T6" fmla="*/ 0 w 447"/>
                        <a:gd name="T7" fmla="*/ 52 h 203"/>
                        <a:gd name="T8" fmla="*/ 4 w 447"/>
                        <a:gd name="T9" fmla="*/ 56 h 203"/>
                        <a:gd name="T10" fmla="*/ 8 w 447"/>
                        <a:gd name="T11" fmla="*/ 59 h 203"/>
                        <a:gd name="T12" fmla="*/ 127 w 447"/>
                        <a:gd name="T13" fmla="*/ 67 h 203"/>
                        <a:gd name="T14" fmla="*/ 133 w 447"/>
                        <a:gd name="T15" fmla="*/ 67 h 203"/>
                        <a:gd name="T16" fmla="*/ 138 w 447"/>
                        <a:gd name="T17" fmla="*/ 67 h 203"/>
                        <a:gd name="T18" fmla="*/ 144 w 447"/>
                        <a:gd name="T19" fmla="*/ 62 h 203"/>
                        <a:gd name="T20" fmla="*/ 147 w 447"/>
                        <a:gd name="T21" fmla="*/ 56 h 203"/>
                        <a:gd name="T22" fmla="*/ 149 w 447"/>
                        <a:gd name="T23" fmla="*/ 51 h 203"/>
                        <a:gd name="T24" fmla="*/ 144 w 447"/>
                        <a:gd name="T25" fmla="*/ 11 h 203"/>
                        <a:gd name="T26" fmla="*/ 135 w 447"/>
                        <a:gd name="T27" fmla="*/ 3 h 203"/>
                        <a:gd name="T28" fmla="*/ 128 w 447"/>
                        <a:gd name="T29" fmla="*/ 0 h 203"/>
                        <a:gd name="T30" fmla="*/ 119 w 447"/>
                        <a:gd name="T31" fmla="*/ 0 h 203"/>
                        <a:gd name="T32" fmla="*/ 27 w 447"/>
                        <a:gd name="T33" fmla="*/ 2 h 203"/>
                        <a:gd name="T34" fmla="*/ 22 w 447"/>
                        <a:gd name="T35" fmla="*/ 3 h 203"/>
                        <a:gd name="T36" fmla="*/ 18 w 447"/>
                        <a:gd name="T37" fmla="*/ 7 h 2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47"/>
                        <a:gd name="T58" fmla="*/ 0 h 203"/>
                        <a:gd name="T59" fmla="*/ 447 w 447"/>
                        <a:gd name="T60" fmla="*/ 203 h 20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47" h="203">
                          <a:moveTo>
                            <a:pt x="53" y="21"/>
                          </a:moveTo>
                          <a:lnTo>
                            <a:pt x="0" y="131"/>
                          </a:lnTo>
                          <a:lnTo>
                            <a:pt x="0" y="145"/>
                          </a:lnTo>
                          <a:lnTo>
                            <a:pt x="1" y="158"/>
                          </a:lnTo>
                          <a:lnTo>
                            <a:pt x="12" y="171"/>
                          </a:lnTo>
                          <a:lnTo>
                            <a:pt x="23" y="178"/>
                          </a:lnTo>
                          <a:lnTo>
                            <a:pt x="381" y="203"/>
                          </a:lnTo>
                          <a:lnTo>
                            <a:pt x="399" y="202"/>
                          </a:lnTo>
                          <a:lnTo>
                            <a:pt x="414" y="202"/>
                          </a:lnTo>
                          <a:lnTo>
                            <a:pt x="431" y="187"/>
                          </a:lnTo>
                          <a:lnTo>
                            <a:pt x="442" y="171"/>
                          </a:lnTo>
                          <a:lnTo>
                            <a:pt x="447" y="155"/>
                          </a:lnTo>
                          <a:lnTo>
                            <a:pt x="431" y="33"/>
                          </a:lnTo>
                          <a:lnTo>
                            <a:pt x="405" y="9"/>
                          </a:lnTo>
                          <a:lnTo>
                            <a:pt x="383" y="1"/>
                          </a:lnTo>
                          <a:lnTo>
                            <a:pt x="358" y="0"/>
                          </a:lnTo>
                          <a:lnTo>
                            <a:pt x="82" y="5"/>
                          </a:lnTo>
                          <a:lnTo>
                            <a:pt x="65" y="9"/>
                          </a:lnTo>
                          <a:lnTo>
                            <a:pt x="53" y="21"/>
                          </a:lnTo>
                          <a:close/>
                        </a:path>
                      </a:pathLst>
                    </a:custGeom>
                    <a:solidFill>
                      <a:srgbClr val="402000"/>
                    </a:solidFill>
                    <a:ln w="9525">
                      <a:solidFill>
                        <a:schemeClr val="tx1"/>
                      </a:solidFill>
                      <a:round/>
                      <a:headEnd/>
                      <a:tailEnd/>
                    </a:ln>
                  </p:spPr>
                  <p:txBody>
                    <a:bodyPr/>
                    <a:lstStyle/>
                    <a:p>
                      <a:endParaRPr lang="en-US"/>
                    </a:p>
                  </p:txBody>
                </p:sp>
              </p:grpSp>
            </p:grpSp>
            <p:sp>
              <p:nvSpPr>
                <p:cNvPr id="229" name="Freeform 1166"/>
                <p:cNvSpPr>
                  <a:spLocks/>
                </p:cNvSpPr>
                <p:nvPr/>
              </p:nvSpPr>
              <p:spPr bwMode="auto">
                <a:xfrm>
                  <a:off x="1102" y="1604"/>
                  <a:ext cx="747" cy="83"/>
                </a:xfrm>
                <a:custGeom>
                  <a:avLst/>
                  <a:gdLst>
                    <a:gd name="T0" fmla="*/ 36 w 2241"/>
                    <a:gd name="T1" fmla="*/ 7 h 249"/>
                    <a:gd name="T2" fmla="*/ 93 w 2241"/>
                    <a:gd name="T3" fmla="*/ 2 h 249"/>
                    <a:gd name="T4" fmla="*/ 131 w 2241"/>
                    <a:gd name="T5" fmla="*/ 1 h 249"/>
                    <a:gd name="T6" fmla="*/ 159 w 2241"/>
                    <a:gd name="T7" fmla="*/ 0 h 249"/>
                    <a:gd name="T8" fmla="*/ 297 w 2241"/>
                    <a:gd name="T9" fmla="*/ 5 h 249"/>
                    <a:gd name="T10" fmla="*/ 317 w 2241"/>
                    <a:gd name="T11" fmla="*/ 5 h 249"/>
                    <a:gd name="T12" fmla="*/ 334 w 2241"/>
                    <a:gd name="T13" fmla="*/ 3 h 249"/>
                    <a:gd name="T14" fmla="*/ 347 w 2241"/>
                    <a:gd name="T15" fmla="*/ 1 h 249"/>
                    <a:gd name="T16" fmla="*/ 362 w 2241"/>
                    <a:gd name="T17" fmla="*/ 0 h 249"/>
                    <a:gd name="T18" fmla="*/ 441 w 2241"/>
                    <a:gd name="T19" fmla="*/ 0 h 249"/>
                    <a:gd name="T20" fmla="*/ 525 w 2241"/>
                    <a:gd name="T21" fmla="*/ 7 h 249"/>
                    <a:gd name="T22" fmla="*/ 550 w 2241"/>
                    <a:gd name="T23" fmla="*/ 11 h 249"/>
                    <a:gd name="T24" fmla="*/ 578 w 2241"/>
                    <a:gd name="T25" fmla="*/ 15 h 249"/>
                    <a:gd name="T26" fmla="*/ 607 w 2241"/>
                    <a:gd name="T27" fmla="*/ 21 h 249"/>
                    <a:gd name="T28" fmla="*/ 636 w 2241"/>
                    <a:gd name="T29" fmla="*/ 28 h 249"/>
                    <a:gd name="T30" fmla="*/ 665 w 2241"/>
                    <a:gd name="T31" fmla="*/ 38 h 249"/>
                    <a:gd name="T32" fmla="*/ 691 w 2241"/>
                    <a:gd name="T33" fmla="*/ 49 h 249"/>
                    <a:gd name="T34" fmla="*/ 747 w 2241"/>
                    <a:gd name="T35" fmla="*/ 77 h 249"/>
                    <a:gd name="T36" fmla="*/ 594 w 2241"/>
                    <a:gd name="T37" fmla="*/ 83 h 249"/>
                    <a:gd name="T38" fmla="*/ 0 w 2241"/>
                    <a:gd name="T39" fmla="*/ 14 h 249"/>
                    <a:gd name="T40" fmla="*/ 36 w 2241"/>
                    <a:gd name="T41" fmla="*/ 7 h 24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41"/>
                    <a:gd name="T64" fmla="*/ 0 h 249"/>
                    <a:gd name="T65" fmla="*/ 2241 w 2241"/>
                    <a:gd name="T66" fmla="*/ 249 h 24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41" h="249">
                      <a:moveTo>
                        <a:pt x="109" y="21"/>
                      </a:moveTo>
                      <a:lnTo>
                        <a:pt x="279" y="7"/>
                      </a:lnTo>
                      <a:lnTo>
                        <a:pt x="393" y="3"/>
                      </a:lnTo>
                      <a:lnTo>
                        <a:pt x="477" y="0"/>
                      </a:lnTo>
                      <a:lnTo>
                        <a:pt x="891" y="16"/>
                      </a:lnTo>
                      <a:lnTo>
                        <a:pt x="950" y="16"/>
                      </a:lnTo>
                      <a:lnTo>
                        <a:pt x="1002" y="10"/>
                      </a:lnTo>
                      <a:lnTo>
                        <a:pt x="1041" y="3"/>
                      </a:lnTo>
                      <a:lnTo>
                        <a:pt x="1085" y="0"/>
                      </a:lnTo>
                      <a:lnTo>
                        <a:pt x="1323" y="0"/>
                      </a:lnTo>
                      <a:lnTo>
                        <a:pt x="1574" y="21"/>
                      </a:lnTo>
                      <a:lnTo>
                        <a:pt x="1650" y="33"/>
                      </a:lnTo>
                      <a:lnTo>
                        <a:pt x="1733" y="45"/>
                      </a:lnTo>
                      <a:lnTo>
                        <a:pt x="1821" y="63"/>
                      </a:lnTo>
                      <a:lnTo>
                        <a:pt x="1909" y="85"/>
                      </a:lnTo>
                      <a:lnTo>
                        <a:pt x="1996" y="114"/>
                      </a:lnTo>
                      <a:lnTo>
                        <a:pt x="2072" y="148"/>
                      </a:lnTo>
                      <a:lnTo>
                        <a:pt x="2241" y="230"/>
                      </a:lnTo>
                      <a:lnTo>
                        <a:pt x="1783" y="249"/>
                      </a:lnTo>
                      <a:lnTo>
                        <a:pt x="0" y="41"/>
                      </a:lnTo>
                      <a:lnTo>
                        <a:pt x="109" y="21"/>
                      </a:lnTo>
                      <a:close/>
                    </a:path>
                  </a:pathLst>
                </a:custGeom>
                <a:solidFill>
                  <a:srgbClr val="603000"/>
                </a:solidFill>
                <a:ln w="9525">
                  <a:solidFill>
                    <a:schemeClr val="tx1"/>
                  </a:solidFill>
                  <a:round/>
                  <a:headEnd/>
                  <a:tailEnd/>
                </a:ln>
              </p:spPr>
              <p:txBody>
                <a:bodyPr/>
                <a:lstStyle/>
                <a:p>
                  <a:endParaRPr lang="en-US"/>
                </a:p>
              </p:txBody>
            </p:sp>
          </p:grpSp>
          <p:sp>
            <p:nvSpPr>
              <p:cNvPr id="133" name="Freeform 1167"/>
              <p:cNvSpPr>
                <a:spLocks/>
              </p:cNvSpPr>
              <p:nvPr/>
            </p:nvSpPr>
            <p:spPr bwMode="auto">
              <a:xfrm>
                <a:off x="5040" y="1297"/>
                <a:ext cx="56" cy="208"/>
              </a:xfrm>
              <a:custGeom>
                <a:avLst/>
                <a:gdLst>
                  <a:gd name="T0" fmla="*/ 9 w 168"/>
                  <a:gd name="T1" fmla="*/ 3 h 622"/>
                  <a:gd name="T2" fmla="*/ 13 w 168"/>
                  <a:gd name="T3" fmla="*/ 13 h 622"/>
                  <a:gd name="T4" fmla="*/ 20 w 168"/>
                  <a:gd name="T5" fmla="*/ 38 h 622"/>
                  <a:gd name="T6" fmla="*/ 26 w 168"/>
                  <a:gd name="T7" fmla="*/ 61 h 622"/>
                  <a:gd name="T8" fmla="*/ 30 w 168"/>
                  <a:gd name="T9" fmla="*/ 77 h 622"/>
                  <a:gd name="T10" fmla="*/ 35 w 168"/>
                  <a:gd name="T11" fmla="*/ 100 h 622"/>
                  <a:gd name="T12" fmla="*/ 39 w 168"/>
                  <a:gd name="T13" fmla="*/ 119 h 622"/>
                  <a:gd name="T14" fmla="*/ 46 w 168"/>
                  <a:gd name="T15" fmla="*/ 152 h 622"/>
                  <a:gd name="T16" fmla="*/ 56 w 168"/>
                  <a:gd name="T17" fmla="*/ 207 h 622"/>
                  <a:gd name="T18" fmla="*/ 43 w 168"/>
                  <a:gd name="T19" fmla="*/ 208 h 622"/>
                  <a:gd name="T20" fmla="*/ 38 w 168"/>
                  <a:gd name="T21" fmla="*/ 174 h 622"/>
                  <a:gd name="T22" fmla="*/ 29 w 168"/>
                  <a:gd name="T23" fmla="*/ 119 h 622"/>
                  <a:gd name="T24" fmla="*/ 25 w 168"/>
                  <a:gd name="T25" fmla="*/ 97 h 622"/>
                  <a:gd name="T26" fmla="*/ 21 w 168"/>
                  <a:gd name="T27" fmla="*/ 77 h 622"/>
                  <a:gd name="T28" fmla="*/ 16 w 168"/>
                  <a:gd name="T29" fmla="*/ 58 h 622"/>
                  <a:gd name="T30" fmla="*/ 11 w 168"/>
                  <a:gd name="T31" fmla="*/ 37 h 622"/>
                  <a:gd name="T32" fmla="*/ 0 w 168"/>
                  <a:gd name="T33" fmla="*/ 0 h 622"/>
                  <a:gd name="T34" fmla="*/ 9 w 168"/>
                  <a:gd name="T35" fmla="*/ 3 h 6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8"/>
                  <a:gd name="T55" fmla="*/ 0 h 622"/>
                  <a:gd name="T56" fmla="*/ 168 w 168"/>
                  <a:gd name="T57" fmla="*/ 622 h 6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8" h="622">
                    <a:moveTo>
                      <a:pt x="27" y="9"/>
                    </a:moveTo>
                    <a:lnTo>
                      <a:pt x="40" y="39"/>
                    </a:lnTo>
                    <a:lnTo>
                      <a:pt x="59" y="114"/>
                    </a:lnTo>
                    <a:lnTo>
                      <a:pt x="77" y="182"/>
                    </a:lnTo>
                    <a:lnTo>
                      <a:pt x="89" y="230"/>
                    </a:lnTo>
                    <a:lnTo>
                      <a:pt x="105" y="300"/>
                    </a:lnTo>
                    <a:lnTo>
                      <a:pt x="116" y="355"/>
                    </a:lnTo>
                    <a:lnTo>
                      <a:pt x="137" y="454"/>
                    </a:lnTo>
                    <a:lnTo>
                      <a:pt x="168" y="620"/>
                    </a:lnTo>
                    <a:lnTo>
                      <a:pt x="128" y="622"/>
                    </a:lnTo>
                    <a:lnTo>
                      <a:pt x="115" y="519"/>
                    </a:lnTo>
                    <a:lnTo>
                      <a:pt x="88" y="357"/>
                    </a:lnTo>
                    <a:lnTo>
                      <a:pt x="75" y="290"/>
                    </a:lnTo>
                    <a:lnTo>
                      <a:pt x="63" y="231"/>
                    </a:lnTo>
                    <a:lnTo>
                      <a:pt x="48" y="174"/>
                    </a:lnTo>
                    <a:lnTo>
                      <a:pt x="32" y="110"/>
                    </a:lnTo>
                    <a:lnTo>
                      <a:pt x="0" y="0"/>
                    </a:lnTo>
                    <a:lnTo>
                      <a:pt x="27" y="9"/>
                    </a:lnTo>
                    <a:close/>
                  </a:path>
                </a:pathLst>
              </a:custGeom>
              <a:solidFill>
                <a:srgbClr val="202020"/>
              </a:solidFill>
              <a:ln w="9525">
                <a:solidFill>
                  <a:schemeClr val="tx1"/>
                </a:solidFill>
                <a:round/>
                <a:headEnd/>
                <a:tailEnd/>
              </a:ln>
            </p:spPr>
            <p:txBody>
              <a:bodyPr/>
              <a:lstStyle/>
              <a:p>
                <a:endParaRPr lang="en-US"/>
              </a:p>
            </p:txBody>
          </p:sp>
          <p:sp>
            <p:nvSpPr>
              <p:cNvPr id="134" name="Freeform 1168"/>
              <p:cNvSpPr>
                <a:spLocks/>
              </p:cNvSpPr>
              <p:nvPr/>
            </p:nvSpPr>
            <p:spPr bwMode="auto">
              <a:xfrm>
                <a:off x="5042" y="1297"/>
                <a:ext cx="57" cy="208"/>
              </a:xfrm>
              <a:custGeom>
                <a:avLst/>
                <a:gdLst>
                  <a:gd name="T0" fmla="*/ 11 w 169"/>
                  <a:gd name="T1" fmla="*/ 3 h 622"/>
                  <a:gd name="T2" fmla="*/ 13 w 169"/>
                  <a:gd name="T3" fmla="*/ 13 h 622"/>
                  <a:gd name="T4" fmla="*/ 21 w 169"/>
                  <a:gd name="T5" fmla="*/ 38 h 622"/>
                  <a:gd name="T6" fmla="*/ 27 w 169"/>
                  <a:gd name="T7" fmla="*/ 61 h 622"/>
                  <a:gd name="T8" fmla="*/ 31 w 169"/>
                  <a:gd name="T9" fmla="*/ 77 h 622"/>
                  <a:gd name="T10" fmla="*/ 36 w 169"/>
                  <a:gd name="T11" fmla="*/ 100 h 622"/>
                  <a:gd name="T12" fmla="*/ 40 w 169"/>
                  <a:gd name="T13" fmla="*/ 119 h 622"/>
                  <a:gd name="T14" fmla="*/ 46 w 169"/>
                  <a:gd name="T15" fmla="*/ 152 h 622"/>
                  <a:gd name="T16" fmla="*/ 57 w 169"/>
                  <a:gd name="T17" fmla="*/ 207 h 622"/>
                  <a:gd name="T18" fmla="*/ 44 w 169"/>
                  <a:gd name="T19" fmla="*/ 208 h 622"/>
                  <a:gd name="T20" fmla="*/ 39 w 169"/>
                  <a:gd name="T21" fmla="*/ 174 h 622"/>
                  <a:gd name="T22" fmla="*/ 31 w 169"/>
                  <a:gd name="T23" fmla="*/ 119 h 622"/>
                  <a:gd name="T24" fmla="*/ 26 w 169"/>
                  <a:gd name="T25" fmla="*/ 97 h 622"/>
                  <a:gd name="T26" fmla="*/ 22 w 169"/>
                  <a:gd name="T27" fmla="*/ 77 h 622"/>
                  <a:gd name="T28" fmla="*/ 17 w 169"/>
                  <a:gd name="T29" fmla="*/ 58 h 622"/>
                  <a:gd name="T30" fmla="*/ 12 w 169"/>
                  <a:gd name="T31" fmla="*/ 37 h 622"/>
                  <a:gd name="T32" fmla="*/ 0 w 169"/>
                  <a:gd name="T33" fmla="*/ 0 h 622"/>
                  <a:gd name="T34" fmla="*/ 11 w 169"/>
                  <a:gd name="T35" fmla="*/ 3 h 6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9"/>
                  <a:gd name="T55" fmla="*/ 0 h 622"/>
                  <a:gd name="T56" fmla="*/ 169 w 169"/>
                  <a:gd name="T57" fmla="*/ 622 h 6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9" h="622">
                    <a:moveTo>
                      <a:pt x="32" y="9"/>
                    </a:moveTo>
                    <a:lnTo>
                      <a:pt x="40" y="39"/>
                    </a:lnTo>
                    <a:lnTo>
                      <a:pt x="63" y="114"/>
                    </a:lnTo>
                    <a:lnTo>
                      <a:pt x="80" y="182"/>
                    </a:lnTo>
                    <a:lnTo>
                      <a:pt x="91" y="230"/>
                    </a:lnTo>
                    <a:lnTo>
                      <a:pt x="108" y="300"/>
                    </a:lnTo>
                    <a:lnTo>
                      <a:pt x="120" y="355"/>
                    </a:lnTo>
                    <a:lnTo>
                      <a:pt x="137" y="454"/>
                    </a:lnTo>
                    <a:lnTo>
                      <a:pt x="169" y="620"/>
                    </a:lnTo>
                    <a:lnTo>
                      <a:pt x="130" y="622"/>
                    </a:lnTo>
                    <a:lnTo>
                      <a:pt x="117" y="519"/>
                    </a:lnTo>
                    <a:lnTo>
                      <a:pt x="91" y="357"/>
                    </a:lnTo>
                    <a:lnTo>
                      <a:pt x="76" y="290"/>
                    </a:lnTo>
                    <a:lnTo>
                      <a:pt x="64" y="231"/>
                    </a:lnTo>
                    <a:lnTo>
                      <a:pt x="51" y="174"/>
                    </a:lnTo>
                    <a:lnTo>
                      <a:pt x="35" y="110"/>
                    </a:lnTo>
                    <a:lnTo>
                      <a:pt x="0" y="0"/>
                    </a:lnTo>
                    <a:lnTo>
                      <a:pt x="32" y="9"/>
                    </a:lnTo>
                    <a:close/>
                  </a:path>
                </a:pathLst>
              </a:custGeom>
              <a:solidFill>
                <a:srgbClr val="606060"/>
              </a:solidFill>
              <a:ln w="9525">
                <a:solidFill>
                  <a:schemeClr val="tx1"/>
                </a:solidFill>
                <a:round/>
                <a:headEnd/>
                <a:tailEnd/>
              </a:ln>
            </p:spPr>
            <p:txBody>
              <a:bodyPr/>
              <a:lstStyle/>
              <a:p>
                <a:endParaRPr lang="en-US"/>
              </a:p>
            </p:txBody>
          </p:sp>
          <p:sp>
            <p:nvSpPr>
              <p:cNvPr id="135" name="Freeform 1169"/>
              <p:cNvSpPr>
                <a:spLocks/>
              </p:cNvSpPr>
              <p:nvPr/>
            </p:nvSpPr>
            <p:spPr bwMode="auto">
              <a:xfrm>
                <a:off x="4803" y="1296"/>
                <a:ext cx="67" cy="227"/>
              </a:xfrm>
              <a:custGeom>
                <a:avLst/>
                <a:gdLst>
                  <a:gd name="T0" fmla="*/ 21 w 200"/>
                  <a:gd name="T1" fmla="*/ 0 h 682"/>
                  <a:gd name="T2" fmla="*/ 30 w 200"/>
                  <a:gd name="T3" fmla="*/ 36 h 682"/>
                  <a:gd name="T4" fmla="*/ 39 w 200"/>
                  <a:gd name="T5" fmla="*/ 65 h 682"/>
                  <a:gd name="T6" fmla="*/ 50 w 200"/>
                  <a:gd name="T7" fmla="*/ 115 h 682"/>
                  <a:gd name="T8" fmla="*/ 58 w 200"/>
                  <a:gd name="T9" fmla="*/ 160 h 682"/>
                  <a:gd name="T10" fmla="*/ 63 w 200"/>
                  <a:gd name="T11" fmla="*/ 187 h 682"/>
                  <a:gd name="T12" fmla="*/ 67 w 200"/>
                  <a:gd name="T13" fmla="*/ 227 h 682"/>
                  <a:gd name="T14" fmla="*/ 36 w 200"/>
                  <a:gd name="T15" fmla="*/ 227 h 682"/>
                  <a:gd name="T16" fmla="*/ 30 w 200"/>
                  <a:gd name="T17" fmla="*/ 177 h 682"/>
                  <a:gd name="T18" fmla="*/ 28 w 200"/>
                  <a:gd name="T19" fmla="*/ 145 h 682"/>
                  <a:gd name="T20" fmla="*/ 19 w 200"/>
                  <a:gd name="T21" fmla="*/ 96 h 682"/>
                  <a:gd name="T22" fmla="*/ 11 w 200"/>
                  <a:gd name="T23" fmla="*/ 47 h 682"/>
                  <a:gd name="T24" fmla="*/ 0 w 200"/>
                  <a:gd name="T25" fmla="*/ 0 h 682"/>
                  <a:gd name="T26" fmla="*/ 21 w 200"/>
                  <a:gd name="T27" fmla="*/ 0 h 68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0"/>
                  <a:gd name="T43" fmla="*/ 0 h 682"/>
                  <a:gd name="T44" fmla="*/ 200 w 200"/>
                  <a:gd name="T45" fmla="*/ 682 h 68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0" h="682">
                    <a:moveTo>
                      <a:pt x="62" y="0"/>
                    </a:moveTo>
                    <a:lnTo>
                      <a:pt x="91" y="107"/>
                    </a:lnTo>
                    <a:lnTo>
                      <a:pt x="117" y="194"/>
                    </a:lnTo>
                    <a:lnTo>
                      <a:pt x="150" y="346"/>
                    </a:lnTo>
                    <a:lnTo>
                      <a:pt x="172" y="482"/>
                    </a:lnTo>
                    <a:lnTo>
                      <a:pt x="187" y="562"/>
                    </a:lnTo>
                    <a:lnTo>
                      <a:pt x="200" y="681"/>
                    </a:lnTo>
                    <a:lnTo>
                      <a:pt x="107" y="682"/>
                    </a:lnTo>
                    <a:lnTo>
                      <a:pt x="91" y="531"/>
                    </a:lnTo>
                    <a:lnTo>
                      <a:pt x="83" y="435"/>
                    </a:lnTo>
                    <a:lnTo>
                      <a:pt x="58" y="287"/>
                    </a:lnTo>
                    <a:lnTo>
                      <a:pt x="33" y="142"/>
                    </a:lnTo>
                    <a:lnTo>
                      <a:pt x="0" y="0"/>
                    </a:lnTo>
                    <a:lnTo>
                      <a:pt x="62" y="0"/>
                    </a:lnTo>
                    <a:close/>
                  </a:path>
                </a:pathLst>
              </a:custGeom>
              <a:solidFill>
                <a:srgbClr val="202020"/>
              </a:solidFill>
              <a:ln w="9525">
                <a:solidFill>
                  <a:schemeClr val="tx1"/>
                </a:solidFill>
                <a:round/>
                <a:headEnd/>
                <a:tailEnd/>
              </a:ln>
            </p:spPr>
            <p:txBody>
              <a:bodyPr/>
              <a:lstStyle/>
              <a:p>
                <a:endParaRPr lang="en-US"/>
              </a:p>
            </p:txBody>
          </p:sp>
          <p:sp>
            <p:nvSpPr>
              <p:cNvPr id="136" name="Freeform 1170"/>
              <p:cNvSpPr>
                <a:spLocks/>
              </p:cNvSpPr>
              <p:nvPr/>
            </p:nvSpPr>
            <p:spPr bwMode="auto">
              <a:xfrm>
                <a:off x="4807" y="1295"/>
                <a:ext cx="67" cy="228"/>
              </a:xfrm>
              <a:custGeom>
                <a:avLst/>
                <a:gdLst>
                  <a:gd name="T0" fmla="*/ 21 w 202"/>
                  <a:gd name="T1" fmla="*/ 0 h 683"/>
                  <a:gd name="T2" fmla="*/ 31 w 202"/>
                  <a:gd name="T3" fmla="*/ 36 h 683"/>
                  <a:gd name="T4" fmla="*/ 39 w 202"/>
                  <a:gd name="T5" fmla="*/ 64 h 683"/>
                  <a:gd name="T6" fmla="*/ 50 w 202"/>
                  <a:gd name="T7" fmla="*/ 116 h 683"/>
                  <a:gd name="T8" fmla="*/ 58 w 202"/>
                  <a:gd name="T9" fmla="*/ 161 h 683"/>
                  <a:gd name="T10" fmla="*/ 62 w 202"/>
                  <a:gd name="T11" fmla="*/ 188 h 683"/>
                  <a:gd name="T12" fmla="*/ 67 w 202"/>
                  <a:gd name="T13" fmla="*/ 227 h 683"/>
                  <a:gd name="T14" fmla="*/ 36 w 202"/>
                  <a:gd name="T15" fmla="*/ 228 h 683"/>
                  <a:gd name="T16" fmla="*/ 31 w 202"/>
                  <a:gd name="T17" fmla="*/ 176 h 683"/>
                  <a:gd name="T18" fmla="*/ 28 w 202"/>
                  <a:gd name="T19" fmla="*/ 146 h 683"/>
                  <a:gd name="T20" fmla="*/ 20 w 202"/>
                  <a:gd name="T21" fmla="*/ 94 h 683"/>
                  <a:gd name="T22" fmla="*/ 11 w 202"/>
                  <a:gd name="T23" fmla="*/ 47 h 683"/>
                  <a:gd name="T24" fmla="*/ 0 w 202"/>
                  <a:gd name="T25" fmla="*/ 0 h 683"/>
                  <a:gd name="T26" fmla="*/ 21 w 202"/>
                  <a:gd name="T27" fmla="*/ 0 h 6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2"/>
                  <a:gd name="T43" fmla="*/ 0 h 683"/>
                  <a:gd name="T44" fmla="*/ 202 w 202"/>
                  <a:gd name="T45" fmla="*/ 683 h 68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2" h="683">
                    <a:moveTo>
                      <a:pt x="62" y="0"/>
                    </a:moveTo>
                    <a:lnTo>
                      <a:pt x="93" y="107"/>
                    </a:lnTo>
                    <a:lnTo>
                      <a:pt x="119" y="192"/>
                    </a:lnTo>
                    <a:lnTo>
                      <a:pt x="151" y="347"/>
                    </a:lnTo>
                    <a:lnTo>
                      <a:pt x="175" y="481"/>
                    </a:lnTo>
                    <a:lnTo>
                      <a:pt x="187" y="562"/>
                    </a:lnTo>
                    <a:lnTo>
                      <a:pt x="202" y="679"/>
                    </a:lnTo>
                    <a:lnTo>
                      <a:pt x="109" y="683"/>
                    </a:lnTo>
                    <a:lnTo>
                      <a:pt x="93" y="528"/>
                    </a:lnTo>
                    <a:lnTo>
                      <a:pt x="83" y="436"/>
                    </a:lnTo>
                    <a:lnTo>
                      <a:pt x="61" y="283"/>
                    </a:lnTo>
                    <a:lnTo>
                      <a:pt x="33" y="140"/>
                    </a:lnTo>
                    <a:lnTo>
                      <a:pt x="0" y="0"/>
                    </a:lnTo>
                    <a:lnTo>
                      <a:pt x="62" y="0"/>
                    </a:lnTo>
                    <a:close/>
                  </a:path>
                </a:pathLst>
              </a:custGeom>
              <a:solidFill>
                <a:srgbClr val="606060"/>
              </a:solidFill>
              <a:ln w="9525">
                <a:solidFill>
                  <a:schemeClr val="tx1"/>
                </a:solidFill>
                <a:round/>
                <a:headEnd/>
                <a:tailEnd/>
              </a:ln>
            </p:spPr>
            <p:txBody>
              <a:bodyPr/>
              <a:lstStyle/>
              <a:p>
                <a:endParaRPr lang="en-US"/>
              </a:p>
            </p:txBody>
          </p:sp>
          <p:grpSp>
            <p:nvGrpSpPr>
              <p:cNvPr id="137" name="Group 1171"/>
              <p:cNvGrpSpPr>
                <a:grpSpLocks/>
              </p:cNvGrpSpPr>
              <p:nvPr/>
            </p:nvGrpSpPr>
            <p:grpSpPr bwMode="auto">
              <a:xfrm>
                <a:off x="3323" y="1752"/>
                <a:ext cx="327" cy="325"/>
                <a:chOff x="542" y="1868"/>
                <a:chExt cx="327" cy="325"/>
              </a:xfrm>
            </p:grpSpPr>
            <p:sp>
              <p:nvSpPr>
                <p:cNvPr id="226" name="Oval 1172"/>
                <p:cNvSpPr>
                  <a:spLocks noChangeArrowheads="1"/>
                </p:cNvSpPr>
                <p:nvPr/>
              </p:nvSpPr>
              <p:spPr bwMode="auto">
                <a:xfrm>
                  <a:off x="542" y="1868"/>
                  <a:ext cx="282" cy="319"/>
                </a:xfrm>
                <a:prstGeom prst="ellipse">
                  <a:avLst/>
                </a:prstGeom>
                <a:solidFill>
                  <a:srgbClr val="202020"/>
                </a:solidFill>
                <a:ln w="9525">
                  <a:solidFill>
                    <a:schemeClr val="tx1"/>
                  </a:solidFill>
                  <a:round/>
                  <a:headEnd/>
                  <a:tailEnd/>
                </a:ln>
              </p:spPr>
              <p:txBody>
                <a:bodyPr/>
                <a:lstStyle/>
                <a:p>
                  <a:endParaRPr lang="en-US"/>
                </a:p>
              </p:txBody>
            </p:sp>
            <p:sp>
              <p:nvSpPr>
                <p:cNvPr id="227" name="Oval 1173"/>
                <p:cNvSpPr>
                  <a:spLocks noChangeArrowheads="1"/>
                </p:cNvSpPr>
                <p:nvPr/>
              </p:nvSpPr>
              <p:spPr bwMode="auto">
                <a:xfrm>
                  <a:off x="588" y="1874"/>
                  <a:ext cx="281" cy="319"/>
                </a:xfrm>
                <a:prstGeom prst="ellipse">
                  <a:avLst/>
                </a:prstGeom>
                <a:solidFill>
                  <a:srgbClr val="000000"/>
                </a:solidFill>
                <a:ln w="9525">
                  <a:solidFill>
                    <a:schemeClr val="tx1"/>
                  </a:solidFill>
                  <a:round/>
                  <a:headEnd/>
                  <a:tailEnd/>
                </a:ln>
              </p:spPr>
              <p:txBody>
                <a:bodyPr/>
                <a:lstStyle/>
                <a:p>
                  <a:endParaRPr lang="en-US"/>
                </a:p>
              </p:txBody>
            </p:sp>
          </p:grpSp>
          <p:grpSp>
            <p:nvGrpSpPr>
              <p:cNvPr id="138" name="Group 1174"/>
              <p:cNvGrpSpPr>
                <a:grpSpLocks/>
              </p:cNvGrpSpPr>
              <p:nvPr/>
            </p:nvGrpSpPr>
            <p:grpSpPr bwMode="auto">
              <a:xfrm>
                <a:off x="3941" y="1707"/>
                <a:ext cx="426" cy="506"/>
                <a:chOff x="1160" y="1823"/>
                <a:chExt cx="426" cy="506"/>
              </a:xfrm>
            </p:grpSpPr>
            <p:sp>
              <p:nvSpPr>
                <p:cNvPr id="215" name="Freeform 1175"/>
                <p:cNvSpPr>
                  <a:spLocks/>
                </p:cNvSpPr>
                <p:nvPr/>
              </p:nvSpPr>
              <p:spPr bwMode="auto">
                <a:xfrm>
                  <a:off x="1269" y="1823"/>
                  <a:ext cx="317" cy="275"/>
                </a:xfrm>
                <a:custGeom>
                  <a:avLst/>
                  <a:gdLst>
                    <a:gd name="T0" fmla="*/ 0 w 951"/>
                    <a:gd name="T1" fmla="*/ 54 h 825"/>
                    <a:gd name="T2" fmla="*/ 38 w 951"/>
                    <a:gd name="T3" fmla="*/ 27 h 825"/>
                    <a:gd name="T4" fmla="*/ 74 w 951"/>
                    <a:gd name="T5" fmla="*/ 14 h 825"/>
                    <a:gd name="T6" fmla="*/ 122 w 951"/>
                    <a:gd name="T7" fmla="*/ 3 h 825"/>
                    <a:gd name="T8" fmla="*/ 156 w 951"/>
                    <a:gd name="T9" fmla="*/ 0 h 825"/>
                    <a:gd name="T10" fmla="*/ 198 w 951"/>
                    <a:gd name="T11" fmla="*/ 3 h 825"/>
                    <a:gd name="T12" fmla="*/ 231 w 951"/>
                    <a:gd name="T13" fmla="*/ 16 h 825"/>
                    <a:gd name="T14" fmla="*/ 266 w 951"/>
                    <a:gd name="T15" fmla="*/ 41 h 825"/>
                    <a:gd name="T16" fmla="*/ 286 w 951"/>
                    <a:gd name="T17" fmla="*/ 66 h 825"/>
                    <a:gd name="T18" fmla="*/ 300 w 951"/>
                    <a:gd name="T19" fmla="*/ 96 h 825"/>
                    <a:gd name="T20" fmla="*/ 314 w 951"/>
                    <a:gd name="T21" fmla="*/ 151 h 825"/>
                    <a:gd name="T22" fmla="*/ 317 w 951"/>
                    <a:gd name="T23" fmla="*/ 192 h 825"/>
                    <a:gd name="T24" fmla="*/ 315 w 951"/>
                    <a:gd name="T25" fmla="*/ 259 h 825"/>
                    <a:gd name="T26" fmla="*/ 310 w 951"/>
                    <a:gd name="T27" fmla="*/ 275 h 825"/>
                    <a:gd name="T28" fmla="*/ 3 w 951"/>
                    <a:gd name="T29" fmla="*/ 157 h 825"/>
                    <a:gd name="T30" fmla="*/ 0 w 951"/>
                    <a:gd name="T31" fmla="*/ 54 h 82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51"/>
                    <a:gd name="T49" fmla="*/ 0 h 825"/>
                    <a:gd name="T50" fmla="*/ 951 w 951"/>
                    <a:gd name="T51" fmla="*/ 825 h 82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51" h="825">
                      <a:moveTo>
                        <a:pt x="0" y="163"/>
                      </a:moveTo>
                      <a:lnTo>
                        <a:pt x="114" y="82"/>
                      </a:lnTo>
                      <a:lnTo>
                        <a:pt x="221" y="41"/>
                      </a:lnTo>
                      <a:lnTo>
                        <a:pt x="366" y="8"/>
                      </a:lnTo>
                      <a:lnTo>
                        <a:pt x="468" y="0"/>
                      </a:lnTo>
                      <a:lnTo>
                        <a:pt x="595" y="10"/>
                      </a:lnTo>
                      <a:lnTo>
                        <a:pt x="693" y="49"/>
                      </a:lnTo>
                      <a:lnTo>
                        <a:pt x="798" y="122"/>
                      </a:lnTo>
                      <a:lnTo>
                        <a:pt x="858" y="199"/>
                      </a:lnTo>
                      <a:lnTo>
                        <a:pt x="899" y="288"/>
                      </a:lnTo>
                      <a:lnTo>
                        <a:pt x="943" y="453"/>
                      </a:lnTo>
                      <a:lnTo>
                        <a:pt x="951" y="576"/>
                      </a:lnTo>
                      <a:lnTo>
                        <a:pt x="944" y="777"/>
                      </a:lnTo>
                      <a:lnTo>
                        <a:pt x="931" y="825"/>
                      </a:lnTo>
                      <a:lnTo>
                        <a:pt x="8" y="471"/>
                      </a:lnTo>
                      <a:lnTo>
                        <a:pt x="0" y="163"/>
                      </a:lnTo>
                      <a:close/>
                    </a:path>
                  </a:pathLst>
                </a:custGeom>
                <a:solidFill>
                  <a:srgbClr val="000000"/>
                </a:solidFill>
                <a:ln w="9525">
                  <a:solidFill>
                    <a:schemeClr val="tx1"/>
                  </a:solidFill>
                  <a:round/>
                  <a:headEnd/>
                  <a:tailEnd/>
                </a:ln>
              </p:spPr>
              <p:txBody>
                <a:bodyPr/>
                <a:lstStyle/>
                <a:p>
                  <a:endParaRPr lang="en-US"/>
                </a:p>
              </p:txBody>
            </p:sp>
            <p:grpSp>
              <p:nvGrpSpPr>
                <p:cNvPr id="216" name="Group 1176"/>
                <p:cNvGrpSpPr>
                  <a:grpSpLocks/>
                </p:cNvGrpSpPr>
                <p:nvPr/>
              </p:nvGrpSpPr>
              <p:grpSpPr bwMode="auto">
                <a:xfrm>
                  <a:off x="1160" y="1879"/>
                  <a:ext cx="382" cy="450"/>
                  <a:chOff x="1160" y="1879"/>
                  <a:chExt cx="382" cy="450"/>
                </a:xfrm>
              </p:grpSpPr>
              <p:sp>
                <p:nvSpPr>
                  <p:cNvPr id="217" name="Arc 1177"/>
                  <p:cNvSpPr>
                    <a:spLocks/>
                  </p:cNvSpPr>
                  <p:nvPr/>
                </p:nvSpPr>
                <p:spPr bwMode="auto">
                  <a:xfrm>
                    <a:off x="1160" y="1879"/>
                    <a:ext cx="256" cy="449"/>
                  </a:xfrm>
                  <a:custGeom>
                    <a:avLst/>
                    <a:gdLst>
                      <a:gd name="T0" fmla="*/ 2 w 28032"/>
                      <a:gd name="T1" fmla="*/ 5 h 43200"/>
                      <a:gd name="T2" fmla="*/ 2 w 28032"/>
                      <a:gd name="T3" fmla="*/ 0 h 43200"/>
                      <a:gd name="T4" fmla="*/ 2 w 28032"/>
                      <a:gd name="T5" fmla="*/ 2 h 43200"/>
                      <a:gd name="T6" fmla="*/ 0 60000 65536"/>
                      <a:gd name="T7" fmla="*/ 0 60000 65536"/>
                      <a:gd name="T8" fmla="*/ 0 60000 65536"/>
                      <a:gd name="T9" fmla="*/ 0 w 28032"/>
                      <a:gd name="T10" fmla="*/ 0 h 43200"/>
                      <a:gd name="T11" fmla="*/ 28032 w 28032"/>
                      <a:gd name="T12" fmla="*/ 43200 h 43200"/>
                    </a:gdLst>
                    <a:ahLst/>
                    <a:cxnLst>
                      <a:cxn ang="T6">
                        <a:pos x="T0" y="T1"/>
                      </a:cxn>
                      <a:cxn ang="T7">
                        <a:pos x="T2" y="T3"/>
                      </a:cxn>
                      <a:cxn ang="T8">
                        <a:pos x="T4" y="T5"/>
                      </a:cxn>
                    </a:cxnLst>
                    <a:rect l="T9" t="T10" r="T11" b="T12"/>
                    <a:pathLst>
                      <a:path w="28032" h="43200" fill="none" extrusionOk="0">
                        <a:moveTo>
                          <a:pt x="22370" y="43186"/>
                        </a:moveTo>
                        <a:cubicBezTo>
                          <a:pt x="22113" y="43195"/>
                          <a:pt x="21856" y="43199"/>
                          <a:pt x="21600" y="43200"/>
                        </a:cubicBezTo>
                        <a:cubicBezTo>
                          <a:pt x="9670" y="43200"/>
                          <a:pt x="0" y="33529"/>
                          <a:pt x="0" y="21600"/>
                        </a:cubicBezTo>
                        <a:cubicBezTo>
                          <a:pt x="0" y="9670"/>
                          <a:pt x="9670" y="0"/>
                          <a:pt x="21600" y="0"/>
                        </a:cubicBezTo>
                        <a:cubicBezTo>
                          <a:pt x="23781" y="-1"/>
                          <a:pt x="25949" y="330"/>
                          <a:pt x="28032" y="979"/>
                        </a:cubicBezTo>
                      </a:path>
                      <a:path w="28032" h="43200" stroke="0" extrusionOk="0">
                        <a:moveTo>
                          <a:pt x="22370" y="43186"/>
                        </a:moveTo>
                        <a:cubicBezTo>
                          <a:pt x="22113" y="43195"/>
                          <a:pt x="21856" y="43199"/>
                          <a:pt x="21600" y="43200"/>
                        </a:cubicBezTo>
                        <a:cubicBezTo>
                          <a:pt x="9670" y="43200"/>
                          <a:pt x="0" y="33529"/>
                          <a:pt x="0" y="21600"/>
                        </a:cubicBezTo>
                        <a:cubicBezTo>
                          <a:pt x="0" y="9670"/>
                          <a:pt x="9670" y="0"/>
                          <a:pt x="21600" y="0"/>
                        </a:cubicBezTo>
                        <a:cubicBezTo>
                          <a:pt x="23781" y="-1"/>
                          <a:pt x="25949" y="330"/>
                          <a:pt x="28032" y="979"/>
                        </a:cubicBezTo>
                        <a:lnTo>
                          <a:pt x="21600" y="21600"/>
                        </a:lnTo>
                        <a:close/>
                      </a:path>
                    </a:pathLst>
                  </a:custGeom>
                  <a:solidFill>
                    <a:srgbClr val="202020"/>
                  </a:solidFill>
                  <a:ln w="9525">
                    <a:solidFill>
                      <a:schemeClr val="tx1"/>
                    </a:solidFill>
                    <a:round/>
                    <a:headEnd/>
                    <a:tailEnd/>
                  </a:ln>
                </p:spPr>
                <p:txBody>
                  <a:bodyPr/>
                  <a:lstStyle/>
                  <a:p>
                    <a:endParaRPr lang="en-US"/>
                  </a:p>
                </p:txBody>
              </p:sp>
              <p:grpSp>
                <p:nvGrpSpPr>
                  <p:cNvPr id="218" name="Group 1178"/>
                  <p:cNvGrpSpPr>
                    <a:grpSpLocks/>
                  </p:cNvGrpSpPr>
                  <p:nvPr/>
                </p:nvGrpSpPr>
                <p:grpSpPr bwMode="auto">
                  <a:xfrm>
                    <a:off x="1229" y="1886"/>
                    <a:ext cx="313" cy="443"/>
                    <a:chOff x="1229" y="1886"/>
                    <a:chExt cx="313" cy="443"/>
                  </a:xfrm>
                </p:grpSpPr>
                <p:sp>
                  <p:nvSpPr>
                    <p:cNvPr id="219" name="Oval 1179"/>
                    <p:cNvSpPr>
                      <a:spLocks noChangeArrowheads="1"/>
                    </p:cNvSpPr>
                    <p:nvPr/>
                  </p:nvSpPr>
                  <p:spPr bwMode="auto">
                    <a:xfrm>
                      <a:off x="1229" y="1886"/>
                      <a:ext cx="313" cy="443"/>
                    </a:xfrm>
                    <a:prstGeom prst="ellipse">
                      <a:avLst/>
                    </a:prstGeom>
                    <a:solidFill>
                      <a:srgbClr val="606060"/>
                    </a:solidFill>
                    <a:ln w="9525">
                      <a:solidFill>
                        <a:schemeClr val="tx1"/>
                      </a:solidFill>
                      <a:round/>
                      <a:headEnd/>
                      <a:tailEnd/>
                    </a:ln>
                  </p:spPr>
                  <p:txBody>
                    <a:bodyPr/>
                    <a:lstStyle/>
                    <a:p>
                      <a:endParaRPr lang="en-US"/>
                    </a:p>
                  </p:txBody>
                </p:sp>
                <p:sp>
                  <p:nvSpPr>
                    <p:cNvPr id="220" name="Oval 1180"/>
                    <p:cNvSpPr>
                      <a:spLocks noChangeArrowheads="1"/>
                    </p:cNvSpPr>
                    <p:nvPr/>
                  </p:nvSpPr>
                  <p:spPr bwMode="auto">
                    <a:xfrm>
                      <a:off x="1250" y="1906"/>
                      <a:ext cx="276" cy="407"/>
                    </a:xfrm>
                    <a:prstGeom prst="ellipse">
                      <a:avLst/>
                    </a:prstGeom>
                    <a:solidFill>
                      <a:srgbClr val="808080"/>
                    </a:solidFill>
                    <a:ln w="9525">
                      <a:solidFill>
                        <a:schemeClr val="tx1"/>
                      </a:solidFill>
                      <a:round/>
                      <a:headEnd/>
                      <a:tailEnd/>
                    </a:ln>
                  </p:spPr>
                  <p:txBody>
                    <a:bodyPr/>
                    <a:lstStyle/>
                    <a:p>
                      <a:endParaRPr lang="en-US"/>
                    </a:p>
                  </p:txBody>
                </p:sp>
                <p:sp>
                  <p:nvSpPr>
                    <p:cNvPr id="221" name="Oval 1181"/>
                    <p:cNvSpPr>
                      <a:spLocks noChangeArrowheads="1"/>
                    </p:cNvSpPr>
                    <p:nvPr/>
                  </p:nvSpPr>
                  <p:spPr bwMode="auto">
                    <a:xfrm>
                      <a:off x="1309" y="1972"/>
                      <a:ext cx="171" cy="279"/>
                    </a:xfrm>
                    <a:prstGeom prst="ellipse">
                      <a:avLst/>
                    </a:prstGeom>
                    <a:solidFill>
                      <a:srgbClr val="404040"/>
                    </a:solidFill>
                    <a:ln w="11113">
                      <a:solidFill>
                        <a:schemeClr val="tx1"/>
                      </a:solidFill>
                      <a:round/>
                      <a:headEnd/>
                      <a:tailEnd/>
                    </a:ln>
                  </p:spPr>
                  <p:txBody>
                    <a:bodyPr/>
                    <a:lstStyle/>
                    <a:p>
                      <a:endParaRPr lang="en-US"/>
                    </a:p>
                  </p:txBody>
                </p:sp>
                <p:sp>
                  <p:nvSpPr>
                    <p:cNvPr id="222" name="Oval 1182"/>
                    <p:cNvSpPr>
                      <a:spLocks noChangeArrowheads="1"/>
                    </p:cNvSpPr>
                    <p:nvPr/>
                  </p:nvSpPr>
                  <p:spPr bwMode="auto">
                    <a:xfrm>
                      <a:off x="1324" y="1999"/>
                      <a:ext cx="116" cy="207"/>
                    </a:xfrm>
                    <a:prstGeom prst="ellipse">
                      <a:avLst/>
                    </a:prstGeom>
                    <a:solidFill>
                      <a:srgbClr val="000000"/>
                    </a:solidFill>
                    <a:ln w="6350">
                      <a:solidFill>
                        <a:schemeClr val="tx1"/>
                      </a:solidFill>
                      <a:round/>
                      <a:headEnd/>
                      <a:tailEnd/>
                    </a:ln>
                  </p:spPr>
                  <p:txBody>
                    <a:bodyPr/>
                    <a:lstStyle/>
                    <a:p>
                      <a:endParaRPr lang="en-US"/>
                    </a:p>
                  </p:txBody>
                </p:sp>
                <p:grpSp>
                  <p:nvGrpSpPr>
                    <p:cNvPr id="223" name="Group 1183"/>
                    <p:cNvGrpSpPr>
                      <a:grpSpLocks/>
                    </p:cNvGrpSpPr>
                    <p:nvPr/>
                  </p:nvGrpSpPr>
                  <p:grpSpPr bwMode="auto">
                    <a:xfrm>
                      <a:off x="1361" y="2077"/>
                      <a:ext cx="41" cy="63"/>
                      <a:chOff x="1361" y="2077"/>
                      <a:chExt cx="41" cy="63"/>
                    </a:xfrm>
                  </p:grpSpPr>
                  <p:sp>
                    <p:nvSpPr>
                      <p:cNvPr id="224" name="Oval 1184"/>
                      <p:cNvSpPr>
                        <a:spLocks noChangeArrowheads="1"/>
                      </p:cNvSpPr>
                      <p:nvPr/>
                    </p:nvSpPr>
                    <p:spPr bwMode="auto">
                      <a:xfrm>
                        <a:off x="1361" y="2078"/>
                        <a:ext cx="36" cy="62"/>
                      </a:xfrm>
                      <a:prstGeom prst="ellipse">
                        <a:avLst/>
                      </a:prstGeom>
                      <a:solidFill>
                        <a:srgbClr val="808080"/>
                      </a:solidFill>
                      <a:ln w="9525">
                        <a:solidFill>
                          <a:schemeClr val="tx1"/>
                        </a:solidFill>
                        <a:round/>
                        <a:headEnd/>
                        <a:tailEnd/>
                      </a:ln>
                    </p:spPr>
                    <p:txBody>
                      <a:bodyPr/>
                      <a:lstStyle/>
                      <a:p>
                        <a:endParaRPr lang="en-US"/>
                      </a:p>
                    </p:txBody>
                  </p:sp>
                  <p:sp>
                    <p:nvSpPr>
                      <p:cNvPr id="225" name="Oval 1185"/>
                      <p:cNvSpPr>
                        <a:spLocks noChangeArrowheads="1"/>
                      </p:cNvSpPr>
                      <p:nvPr/>
                    </p:nvSpPr>
                    <p:spPr bwMode="auto">
                      <a:xfrm>
                        <a:off x="1368" y="2077"/>
                        <a:ext cx="34" cy="62"/>
                      </a:xfrm>
                      <a:prstGeom prst="ellipse">
                        <a:avLst/>
                      </a:prstGeom>
                      <a:solidFill>
                        <a:srgbClr val="E0E0E0"/>
                      </a:solidFill>
                      <a:ln w="9525">
                        <a:solidFill>
                          <a:schemeClr val="tx1"/>
                        </a:solidFill>
                        <a:round/>
                        <a:headEnd/>
                        <a:tailEnd/>
                      </a:ln>
                    </p:spPr>
                    <p:txBody>
                      <a:bodyPr/>
                      <a:lstStyle/>
                      <a:p>
                        <a:endParaRPr lang="en-US"/>
                      </a:p>
                    </p:txBody>
                  </p:sp>
                </p:grpSp>
              </p:grpSp>
            </p:grpSp>
          </p:grpSp>
          <p:grpSp>
            <p:nvGrpSpPr>
              <p:cNvPr id="139" name="Group 1186"/>
              <p:cNvGrpSpPr>
                <a:grpSpLocks/>
              </p:cNvGrpSpPr>
              <p:nvPr/>
            </p:nvGrpSpPr>
            <p:grpSpPr bwMode="auto">
              <a:xfrm>
                <a:off x="5137" y="1632"/>
                <a:ext cx="302" cy="346"/>
                <a:chOff x="2356" y="1748"/>
                <a:chExt cx="302" cy="346"/>
              </a:xfrm>
            </p:grpSpPr>
            <p:sp>
              <p:nvSpPr>
                <p:cNvPr id="204" name="Freeform 1187"/>
                <p:cNvSpPr>
                  <a:spLocks/>
                </p:cNvSpPr>
                <p:nvPr/>
              </p:nvSpPr>
              <p:spPr bwMode="auto">
                <a:xfrm>
                  <a:off x="2477" y="1748"/>
                  <a:ext cx="181" cy="169"/>
                </a:xfrm>
                <a:custGeom>
                  <a:avLst/>
                  <a:gdLst>
                    <a:gd name="T0" fmla="*/ 0 w 542"/>
                    <a:gd name="T1" fmla="*/ 21 h 507"/>
                    <a:gd name="T2" fmla="*/ 21 w 542"/>
                    <a:gd name="T3" fmla="*/ 8 h 507"/>
                    <a:gd name="T4" fmla="*/ 53 w 542"/>
                    <a:gd name="T5" fmla="*/ 0 h 507"/>
                    <a:gd name="T6" fmla="*/ 92 w 542"/>
                    <a:gd name="T7" fmla="*/ 0 h 507"/>
                    <a:gd name="T8" fmla="*/ 128 w 542"/>
                    <a:gd name="T9" fmla="*/ 8 h 507"/>
                    <a:gd name="T10" fmla="*/ 151 w 542"/>
                    <a:gd name="T11" fmla="*/ 26 h 507"/>
                    <a:gd name="T12" fmla="*/ 171 w 542"/>
                    <a:gd name="T13" fmla="*/ 56 h 507"/>
                    <a:gd name="T14" fmla="*/ 178 w 542"/>
                    <a:gd name="T15" fmla="*/ 89 h 507"/>
                    <a:gd name="T16" fmla="*/ 181 w 542"/>
                    <a:gd name="T17" fmla="*/ 112 h 507"/>
                    <a:gd name="T18" fmla="*/ 180 w 542"/>
                    <a:gd name="T19" fmla="*/ 151 h 507"/>
                    <a:gd name="T20" fmla="*/ 175 w 542"/>
                    <a:gd name="T21" fmla="*/ 169 h 507"/>
                    <a:gd name="T22" fmla="*/ 41 w 542"/>
                    <a:gd name="T23" fmla="*/ 141 h 507"/>
                    <a:gd name="T24" fmla="*/ 0 w 542"/>
                    <a:gd name="T25" fmla="*/ 21 h 50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42"/>
                    <a:gd name="T40" fmla="*/ 0 h 507"/>
                    <a:gd name="T41" fmla="*/ 542 w 542"/>
                    <a:gd name="T42" fmla="*/ 507 h 50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42" h="507">
                      <a:moveTo>
                        <a:pt x="0" y="64"/>
                      </a:moveTo>
                      <a:lnTo>
                        <a:pt x="64" y="25"/>
                      </a:lnTo>
                      <a:lnTo>
                        <a:pt x="159" y="0"/>
                      </a:lnTo>
                      <a:lnTo>
                        <a:pt x="276" y="0"/>
                      </a:lnTo>
                      <a:lnTo>
                        <a:pt x="384" y="23"/>
                      </a:lnTo>
                      <a:lnTo>
                        <a:pt x="452" y="78"/>
                      </a:lnTo>
                      <a:lnTo>
                        <a:pt x="513" y="167"/>
                      </a:lnTo>
                      <a:lnTo>
                        <a:pt x="533" y="266"/>
                      </a:lnTo>
                      <a:lnTo>
                        <a:pt x="542" y="336"/>
                      </a:lnTo>
                      <a:lnTo>
                        <a:pt x="539" y="454"/>
                      </a:lnTo>
                      <a:lnTo>
                        <a:pt x="525" y="507"/>
                      </a:lnTo>
                      <a:lnTo>
                        <a:pt x="124" y="422"/>
                      </a:lnTo>
                      <a:lnTo>
                        <a:pt x="0" y="64"/>
                      </a:lnTo>
                      <a:close/>
                    </a:path>
                  </a:pathLst>
                </a:custGeom>
                <a:solidFill>
                  <a:srgbClr val="000000"/>
                </a:solidFill>
                <a:ln w="9525">
                  <a:solidFill>
                    <a:schemeClr val="tx1"/>
                  </a:solidFill>
                  <a:round/>
                  <a:headEnd/>
                  <a:tailEnd/>
                </a:ln>
              </p:spPr>
              <p:txBody>
                <a:bodyPr/>
                <a:lstStyle/>
                <a:p>
                  <a:endParaRPr lang="en-US"/>
                </a:p>
              </p:txBody>
            </p:sp>
            <p:grpSp>
              <p:nvGrpSpPr>
                <p:cNvPr id="205" name="Group 1188"/>
                <p:cNvGrpSpPr>
                  <a:grpSpLocks/>
                </p:cNvGrpSpPr>
                <p:nvPr/>
              </p:nvGrpSpPr>
              <p:grpSpPr bwMode="auto">
                <a:xfrm>
                  <a:off x="2356" y="1757"/>
                  <a:ext cx="283" cy="337"/>
                  <a:chOff x="2356" y="1757"/>
                  <a:chExt cx="283" cy="337"/>
                </a:xfrm>
              </p:grpSpPr>
              <p:sp>
                <p:nvSpPr>
                  <p:cNvPr id="206" name="Arc 1189"/>
                  <p:cNvSpPr>
                    <a:spLocks/>
                  </p:cNvSpPr>
                  <p:nvPr/>
                </p:nvSpPr>
                <p:spPr bwMode="auto">
                  <a:xfrm>
                    <a:off x="2356" y="1757"/>
                    <a:ext cx="189" cy="337"/>
                  </a:xfrm>
                  <a:custGeom>
                    <a:avLst/>
                    <a:gdLst>
                      <a:gd name="T0" fmla="*/ 1 w 27907"/>
                      <a:gd name="T1" fmla="*/ 3 h 43200"/>
                      <a:gd name="T2" fmla="*/ 1 w 27907"/>
                      <a:gd name="T3" fmla="*/ 0 h 43200"/>
                      <a:gd name="T4" fmla="*/ 1 w 27907"/>
                      <a:gd name="T5" fmla="*/ 1 h 43200"/>
                      <a:gd name="T6" fmla="*/ 0 60000 65536"/>
                      <a:gd name="T7" fmla="*/ 0 60000 65536"/>
                      <a:gd name="T8" fmla="*/ 0 60000 65536"/>
                      <a:gd name="T9" fmla="*/ 0 w 27907"/>
                      <a:gd name="T10" fmla="*/ 0 h 43200"/>
                      <a:gd name="T11" fmla="*/ 27907 w 27907"/>
                      <a:gd name="T12" fmla="*/ 43200 h 43200"/>
                    </a:gdLst>
                    <a:ahLst/>
                    <a:cxnLst>
                      <a:cxn ang="T6">
                        <a:pos x="T0" y="T1"/>
                      </a:cxn>
                      <a:cxn ang="T7">
                        <a:pos x="T2" y="T3"/>
                      </a:cxn>
                      <a:cxn ang="T8">
                        <a:pos x="T4" y="T5"/>
                      </a:cxn>
                    </a:cxnLst>
                    <a:rect l="T9" t="T10" r="T11" b="T12"/>
                    <a:pathLst>
                      <a:path w="27907" h="43200" fill="none" extrusionOk="0">
                        <a:moveTo>
                          <a:pt x="22194" y="43191"/>
                        </a:moveTo>
                        <a:cubicBezTo>
                          <a:pt x="21996" y="43197"/>
                          <a:pt x="21798" y="43199"/>
                          <a:pt x="21600" y="43200"/>
                        </a:cubicBezTo>
                        <a:cubicBezTo>
                          <a:pt x="9670" y="43200"/>
                          <a:pt x="0" y="33529"/>
                          <a:pt x="0" y="21600"/>
                        </a:cubicBezTo>
                        <a:cubicBezTo>
                          <a:pt x="0" y="9670"/>
                          <a:pt x="9670" y="0"/>
                          <a:pt x="21600" y="0"/>
                        </a:cubicBezTo>
                        <a:cubicBezTo>
                          <a:pt x="23737" y="-1"/>
                          <a:pt x="25862" y="317"/>
                          <a:pt x="27906" y="941"/>
                        </a:cubicBezTo>
                      </a:path>
                      <a:path w="27907" h="43200" stroke="0" extrusionOk="0">
                        <a:moveTo>
                          <a:pt x="22194" y="43191"/>
                        </a:moveTo>
                        <a:cubicBezTo>
                          <a:pt x="21996" y="43197"/>
                          <a:pt x="21798" y="43199"/>
                          <a:pt x="21600" y="43200"/>
                        </a:cubicBezTo>
                        <a:cubicBezTo>
                          <a:pt x="9670" y="43200"/>
                          <a:pt x="0" y="33529"/>
                          <a:pt x="0" y="21600"/>
                        </a:cubicBezTo>
                        <a:cubicBezTo>
                          <a:pt x="0" y="9670"/>
                          <a:pt x="9670" y="0"/>
                          <a:pt x="21600" y="0"/>
                        </a:cubicBezTo>
                        <a:cubicBezTo>
                          <a:pt x="23737" y="-1"/>
                          <a:pt x="25862" y="317"/>
                          <a:pt x="27906" y="941"/>
                        </a:cubicBezTo>
                        <a:lnTo>
                          <a:pt x="21600" y="21600"/>
                        </a:lnTo>
                        <a:close/>
                      </a:path>
                    </a:pathLst>
                  </a:custGeom>
                  <a:solidFill>
                    <a:srgbClr val="202020"/>
                  </a:solidFill>
                  <a:ln w="9525">
                    <a:solidFill>
                      <a:schemeClr val="tx1"/>
                    </a:solidFill>
                    <a:round/>
                    <a:headEnd/>
                    <a:tailEnd/>
                  </a:ln>
                </p:spPr>
                <p:txBody>
                  <a:bodyPr/>
                  <a:lstStyle/>
                  <a:p>
                    <a:endParaRPr lang="en-US"/>
                  </a:p>
                </p:txBody>
              </p:sp>
              <p:grpSp>
                <p:nvGrpSpPr>
                  <p:cNvPr id="207" name="Group 1190"/>
                  <p:cNvGrpSpPr>
                    <a:grpSpLocks/>
                  </p:cNvGrpSpPr>
                  <p:nvPr/>
                </p:nvGrpSpPr>
                <p:grpSpPr bwMode="auto">
                  <a:xfrm>
                    <a:off x="2407" y="1762"/>
                    <a:ext cx="232" cy="332"/>
                    <a:chOff x="2407" y="1762"/>
                    <a:chExt cx="232" cy="332"/>
                  </a:xfrm>
                </p:grpSpPr>
                <p:sp>
                  <p:nvSpPr>
                    <p:cNvPr id="208" name="Oval 1191"/>
                    <p:cNvSpPr>
                      <a:spLocks noChangeArrowheads="1"/>
                    </p:cNvSpPr>
                    <p:nvPr/>
                  </p:nvSpPr>
                  <p:spPr bwMode="auto">
                    <a:xfrm>
                      <a:off x="2407" y="1762"/>
                      <a:ext cx="232" cy="332"/>
                    </a:xfrm>
                    <a:prstGeom prst="ellipse">
                      <a:avLst/>
                    </a:prstGeom>
                    <a:solidFill>
                      <a:srgbClr val="606060"/>
                    </a:solidFill>
                    <a:ln w="9525">
                      <a:solidFill>
                        <a:schemeClr val="tx1"/>
                      </a:solidFill>
                      <a:round/>
                      <a:headEnd/>
                      <a:tailEnd/>
                    </a:ln>
                  </p:spPr>
                  <p:txBody>
                    <a:bodyPr/>
                    <a:lstStyle/>
                    <a:p>
                      <a:endParaRPr lang="en-US"/>
                    </a:p>
                  </p:txBody>
                </p:sp>
                <p:sp>
                  <p:nvSpPr>
                    <p:cNvPr id="209" name="Oval 1192"/>
                    <p:cNvSpPr>
                      <a:spLocks noChangeArrowheads="1"/>
                    </p:cNvSpPr>
                    <p:nvPr/>
                  </p:nvSpPr>
                  <p:spPr bwMode="auto">
                    <a:xfrm>
                      <a:off x="2423" y="1776"/>
                      <a:ext cx="204" cy="305"/>
                    </a:xfrm>
                    <a:prstGeom prst="ellipse">
                      <a:avLst/>
                    </a:prstGeom>
                    <a:solidFill>
                      <a:srgbClr val="808080"/>
                    </a:solidFill>
                    <a:ln w="9525">
                      <a:solidFill>
                        <a:schemeClr val="tx1"/>
                      </a:solidFill>
                      <a:round/>
                      <a:headEnd/>
                      <a:tailEnd/>
                    </a:ln>
                  </p:spPr>
                  <p:txBody>
                    <a:bodyPr/>
                    <a:lstStyle/>
                    <a:p>
                      <a:endParaRPr lang="en-US"/>
                    </a:p>
                  </p:txBody>
                </p:sp>
                <p:sp>
                  <p:nvSpPr>
                    <p:cNvPr id="210" name="Oval 1193"/>
                    <p:cNvSpPr>
                      <a:spLocks noChangeArrowheads="1"/>
                    </p:cNvSpPr>
                    <p:nvPr/>
                  </p:nvSpPr>
                  <p:spPr bwMode="auto">
                    <a:xfrm>
                      <a:off x="2466" y="1827"/>
                      <a:ext cx="127" cy="208"/>
                    </a:xfrm>
                    <a:prstGeom prst="ellipse">
                      <a:avLst/>
                    </a:prstGeom>
                    <a:solidFill>
                      <a:srgbClr val="404040"/>
                    </a:solidFill>
                    <a:ln w="11113">
                      <a:solidFill>
                        <a:schemeClr val="tx1"/>
                      </a:solidFill>
                      <a:round/>
                      <a:headEnd/>
                      <a:tailEnd/>
                    </a:ln>
                  </p:spPr>
                  <p:txBody>
                    <a:bodyPr/>
                    <a:lstStyle/>
                    <a:p>
                      <a:endParaRPr lang="en-US"/>
                    </a:p>
                  </p:txBody>
                </p:sp>
                <p:sp>
                  <p:nvSpPr>
                    <p:cNvPr id="211" name="Oval 1194"/>
                    <p:cNvSpPr>
                      <a:spLocks noChangeArrowheads="1"/>
                    </p:cNvSpPr>
                    <p:nvPr/>
                  </p:nvSpPr>
                  <p:spPr bwMode="auto">
                    <a:xfrm>
                      <a:off x="2477" y="1846"/>
                      <a:ext cx="86" cy="156"/>
                    </a:xfrm>
                    <a:prstGeom prst="ellipse">
                      <a:avLst/>
                    </a:prstGeom>
                    <a:solidFill>
                      <a:srgbClr val="000000"/>
                    </a:solidFill>
                    <a:ln w="6350">
                      <a:solidFill>
                        <a:schemeClr val="tx1"/>
                      </a:solidFill>
                      <a:round/>
                      <a:headEnd/>
                      <a:tailEnd/>
                    </a:ln>
                  </p:spPr>
                  <p:txBody>
                    <a:bodyPr/>
                    <a:lstStyle/>
                    <a:p>
                      <a:endParaRPr lang="en-US"/>
                    </a:p>
                  </p:txBody>
                </p:sp>
                <p:grpSp>
                  <p:nvGrpSpPr>
                    <p:cNvPr id="212" name="Group 1195"/>
                    <p:cNvGrpSpPr>
                      <a:grpSpLocks/>
                    </p:cNvGrpSpPr>
                    <p:nvPr/>
                  </p:nvGrpSpPr>
                  <p:grpSpPr bwMode="auto">
                    <a:xfrm>
                      <a:off x="2505" y="1905"/>
                      <a:ext cx="30" cy="47"/>
                      <a:chOff x="2505" y="1905"/>
                      <a:chExt cx="30" cy="47"/>
                    </a:xfrm>
                  </p:grpSpPr>
                  <p:sp>
                    <p:nvSpPr>
                      <p:cNvPr id="213" name="Oval 1196"/>
                      <p:cNvSpPr>
                        <a:spLocks noChangeArrowheads="1"/>
                      </p:cNvSpPr>
                      <p:nvPr/>
                    </p:nvSpPr>
                    <p:spPr bwMode="auto">
                      <a:xfrm>
                        <a:off x="2505" y="1906"/>
                        <a:ext cx="26" cy="46"/>
                      </a:xfrm>
                      <a:prstGeom prst="ellipse">
                        <a:avLst/>
                      </a:prstGeom>
                      <a:solidFill>
                        <a:srgbClr val="808080"/>
                      </a:solidFill>
                      <a:ln w="9525">
                        <a:solidFill>
                          <a:schemeClr val="tx1"/>
                        </a:solidFill>
                        <a:round/>
                        <a:headEnd/>
                        <a:tailEnd/>
                      </a:ln>
                    </p:spPr>
                    <p:txBody>
                      <a:bodyPr/>
                      <a:lstStyle/>
                      <a:p>
                        <a:endParaRPr lang="en-US"/>
                      </a:p>
                    </p:txBody>
                  </p:sp>
                  <p:sp>
                    <p:nvSpPr>
                      <p:cNvPr id="214" name="Oval 1197"/>
                      <p:cNvSpPr>
                        <a:spLocks noChangeArrowheads="1"/>
                      </p:cNvSpPr>
                      <p:nvPr/>
                    </p:nvSpPr>
                    <p:spPr bwMode="auto">
                      <a:xfrm>
                        <a:off x="2510" y="1905"/>
                        <a:ext cx="25" cy="46"/>
                      </a:xfrm>
                      <a:prstGeom prst="ellipse">
                        <a:avLst/>
                      </a:prstGeom>
                      <a:solidFill>
                        <a:srgbClr val="E0E0E0"/>
                      </a:solidFill>
                      <a:ln w="9525">
                        <a:solidFill>
                          <a:schemeClr val="tx1"/>
                        </a:solidFill>
                        <a:round/>
                        <a:headEnd/>
                        <a:tailEnd/>
                      </a:ln>
                    </p:spPr>
                    <p:txBody>
                      <a:bodyPr/>
                      <a:lstStyle/>
                      <a:p>
                        <a:endParaRPr lang="en-US"/>
                      </a:p>
                    </p:txBody>
                  </p:sp>
                </p:grpSp>
              </p:grpSp>
            </p:grpSp>
          </p:grpSp>
          <p:sp>
            <p:nvSpPr>
              <p:cNvPr id="140" name="Freeform 1198"/>
              <p:cNvSpPr>
                <a:spLocks/>
              </p:cNvSpPr>
              <p:nvPr/>
            </p:nvSpPr>
            <p:spPr bwMode="auto">
              <a:xfrm>
                <a:off x="3906" y="1282"/>
                <a:ext cx="276" cy="222"/>
              </a:xfrm>
              <a:custGeom>
                <a:avLst/>
                <a:gdLst>
                  <a:gd name="T0" fmla="*/ 257 w 830"/>
                  <a:gd name="T1" fmla="*/ 6 h 666"/>
                  <a:gd name="T2" fmla="*/ 0 w 830"/>
                  <a:gd name="T3" fmla="*/ 217 h 666"/>
                  <a:gd name="T4" fmla="*/ 11 w 830"/>
                  <a:gd name="T5" fmla="*/ 222 h 666"/>
                  <a:gd name="T6" fmla="*/ 31 w 830"/>
                  <a:gd name="T7" fmla="*/ 222 h 666"/>
                  <a:gd name="T8" fmla="*/ 276 w 830"/>
                  <a:gd name="T9" fmla="*/ 0 h 666"/>
                  <a:gd name="T10" fmla="*/ 257 w 830"/>
                  <a:gd name="T11" fmla="*/ 6 h 666"/>
                  <a:gd name="T12" fmla="*/ 0 60000 65536"/>
                  <a:gd name="T13" fmla="*/ 0 60000 65536"/>
                  <a:gd name="T14" fmla="*/ 0 60000 65536"/>
                  <a:gd name="T15" fmla="*/ 0 60000 65536"/>
                  <a:gd name="T16" fmla="*/ 0 60000 65536"/>
                  <a:gd name="T17" fmla="*/ 0 60000 65536"/>
                  <a:gd name="T18" fmla="*/ 0 w 830"/>
                  <a:gd name="T19" fmla="*/ 0 h 666"/>
                  <a:gd name="T20" fmla="*/ 830 w 830"/>
                  <a:gd name="T21" fmla="*/ 666 h 666"/>
                </a:gdLst>
                <a:ahLst/>
                <a:cxnLst>
                  <a:cxn ang="T12">
                    <a:pos x="T0" y="T1"/>
                  </a:cxn>
                  <a:cxn ang="T13">
                    <a:pos x="T2" y="T3"/>
                  </a:cxn>
                  <a:cxn ang="T14">
                    <a:pos x="T4" y="T5"/>
                  </a:cxn>
                  <a:cxn ang="T15">
                    <a:pos x="T6" y="T7"/>
                  </a:cxn>
                  <a:cxn ang="T16">
                    <a:pos x="T8" y="T9"/>
                  </a:cxn>
                  <a:cxn ang="T17">
                    <a:pos x="T10" y="T11"/>
                  </a:cxn>
                </a:cxnLst>
                <a:rect l="T18" t="T19" r="T20" b="T21"/>
                <a:pathLst>
                  <a:path w="830" h="666">
                    <a:moveTo>
                      <a:pt x="774" y="17"/>
                    </a:moveTo>
                    <a:lnTo>
                      <a:pt x="0" y="650"/>
                    </a:lnTo>
                    <a:lnTo>
                      <a:pt x="33" y="666"/>
                    </a:lnTo>
                    <a:lnTo>
                      <a:pt x="93" y="666"/>
                    </a:lnTo>
                    <a:lnTo>
                      <a:pt x="830" y="0"/>
                    </a:lnTo>
                    <a:lnTo>
                      <a:pt x="774" y="17"/>
                    </a:lnTo>
                    <a:close/>
                  </a:path>
                </a:pathLst>
              </a:custGeom>
              <a:solidFill>
                <a:schemeClr val="hlink"/>
              </a:solidFill>
              <a:ln w="9525">
                <a:solidFill>
                  <a:schemeClr val="tx1"/>
                </a:solidFill>
                <a:round/>
                <a:headEnd/>
                <a:tailEnd/>
              </a:ln>
            </p:spPr>
            <p:txBody>
              <a:bodyPr/>
              <a:lstStyle/>
              <a:p>
                <a:endParaRPr lang="en-US"/>
              </a:p>
            </p:txBody>
          </p:sp>
          <p:sp>
            <p:nvSpPr>
              <p:cNvPr id="141" name="Freeform 1199"/>
              <p:cNvSpPr>
                <a:spLocks/>
              </p:cNvSpPr>
              <p:nvPr/>
            </p:nvSpPr>
            <p:spPr bwMode="auto">
              <a:xfrm>
                <a:off x="3164" y="1242"/>
                <a:ext cx="2382" cy="786"/>
              </a:xfrm>
              <a:custGeom>
                <a:avLst/>
                <a:gdLst>
                  <a:gd name="T0" fmla="*/ 7 w 7148"/>
                  <a:gd name="T1" fmla="*/ 439 h 2359"/>
                  <a:gd name="T2" fmla="*/ 111 w 7148"/>
                  <a:gd name="T3" fmla="*/ 395 h 2359"/>
                  <a:gd name="T4" fmla="*/ 298 w 7148"/>
                  <a:gd name="T5" fmla="*/ 335 h 2359"/>
                  <a:gd name="T6" fmla="*/ 465 w 7148"/>
                  <a:gd name="T7" fmla="*/ 298 h 2359"/>
                  <a:gd name="T8" fmla="*/ 648 w 7148"/>
                  <a:gd name="T9" fmla="*/ 266 h 2359"/>
                  <a:gd name="T10" fmla="*/ 730 w 7148"/>
                  <a:gd name="T11" fmla="*/ 253 h 2359"/>
                  <a:gd name="T12" fmla="*/ 1092 w 7148"/>
                  <a:gd name="T13" fmla="*/ 276 h 2359"/>
                  <a:gd name="T14" fmla="*/ 1244 w 7148"/>
                  <a:gd name="T15" fmla="*/ 291 h 2359"/>
                  <a:gd name="T16" fmla="*/ 1328 w 7148"/>
                  <a:gd name="T17" fmla="*/ 288 h 2359"/>
                  <a:gd name="T18" fmla="*/ 1417 w 7148"/>
                  <a:gd name="T19" fmla="*/ 111 h 2359"/>
                  <a:gd name="T20" fmla="*/ 1419 w 7148"/>
                  <a:gd name="T21" fmla="*/ 65 h 2359"/>
                  <a:gd name="T22" fmla="*/ 1290 w 7148"/>
                  <a:gd name="T23" fmla="*/ 36 h 2359"/>
                  <a:gd name="T24" fmla="*/ 1067 w 7148"/>
                  <a:gd name="T25" fmla="*/ 37 h 2359"/>
                  <a:gd name="T26" fmla="*/ 1027 w 7148"/>
                  <a:gd name="T27" fmla="*/ 35 h 2359"/>
                  <a:gd name="T28" fmla="*/ 1181 w 7148"/>
                  <a:gd name="T29" fmla="*/ 12 h 2359"/>
                  <a:gd name="T30" fmla="*/ 1347 w 7148"/>
                  <a:gd name="T31" fmla="*/ 0 h 2359"/>
                  <a:gd name="T32" fmla="*/ 1495 w 7148"/>
                  <a:gd name="T33" fmla="*/ 70 h 2359"/>
                  <a:gd name="T34" fmla="*/ 1453 w 7148"/>
                  <a:gd name="T35" fmla="*/ 106 h 2359"/>
                  <a:gd name="T36" fmla="*/ 1377 w 7148"/>
                  <a:gd name="T37" fmla="*/ 282 h 2359"/>
                  <a:gd name="T38" fmla="*/ 1393 w 7148"/>
                  <a:gd name="T39" fmla="*/ 304 h 2359"/>
                  <a:gd name="T40" fmla="*/ 2009 w 7148"/>
                  <a:gd name="T41" fmla="*/ 244 h 2359"/>
                  <a:gd name="T42" fmla="*/ 2023 w 7148"/>
                  <a:gd name="T43" fmla="*/ 199 h 2359"/>
                  <a:gd name="T44" fmla="*/ 1958 w 7148"/>
                  <a:gd name="T45" fmla="*/ 116 h 2359"/>
                  <a:gd name="T46" fmla="*/ 1881 w 7148"/>
                  <a:gd name="T47" fmla="*/ 59 h 2359"/>
                  <a:gd name="T48" fmla="*/ 1642 w 7148"/>
                  <a:gd name="T49" fmla="*/ 55 h 2359"/>
                  <a:gd name="T50" fmla="*/ 1448 w 7148"/>
                  <a:gd name="T51" fmla="*/ 0 h 2359"/>
                  <a:gd name="T52" fmla="*/ 1606 w 7148"/>
                  <a:gd name="T53" fmla="*/ 3 h 2359"/>
                  <a:gd name="T54" fmla="*/ 1762 w 7148"/>
                  <a:gd name="T55" fmla="*/ 10 h 2359"/>
                  <a:gd name="T56" fmla="*/ 1871 w 7148"/>
                  <a:gd name="T57" fmla="*/ 23 h 2359"/>
                  <a:gd name="T58" fmla="*/ 1917 w 7148"/>
                  <a:gd name="T59" fmla="*/ 40 h 2359"/>
                  <a:gd name="T60" fmla="*/ 2058 w 7148"/>
                  <a:gd name="T61" fmla="*/ 186 h 2359"/>
                  <a:gd name="T62" fmla="*/ 2105 w 7148"/>
                  <a:gd name="T63" fmla="*/ 228 h 2359"/>
                  <a:gd name="T64" fmla="*/ 2169 w 7148"/>
                  <a:gd name="T65" fmla="*/ 238 h 2359"/>
                  <a:gd name="T66" fmla="*/ 2236 w 7148"/>
                  <a:gd name="T67" fmla="*/ 246 h 2359"/>
                  <a:gd name="T68" fmla="*/ 2330 w 7148"/>
                  <a:gd name="T69" fmla="*/ 266 h 2359"/>
                  <a:gd name="T70" fmla="*/ 2368 w 7148"/>
                  <a:gd name="T71" fmla="*/ 288 h 2359"/>
                  <a:gd name="T72" fmla="*/ 2366 w 7148"/>
                  <a:gd name="T73" fmla="*/ 395 h 2359"/>
                  <a:gd name="T74" fmla="*/ 2300 w 7148"/>
                  <a:gd name="T75" fmla="*/ 539 h 2359"/>
                  <a:gd name="T76" fmla="*/ 2266 w 7148"/>
                  <a:gd name="T77" fmla="*/ 522 h 2359"/>
                  <a:gd name="T78" fmla="*/ 2250 w 7148"/>
                  <a:gd name="T79" fmla="*/ 447 h 2359"/>
                  <a:gd name="T80" fmla="*/ 2193 w 7148"/>
                  <a:gd name="T81" fmla="*/ 403 h 2359"/>
                  <a:gd name="T82" fmla="*/ 2127 w 7148"/>
                  <a:gd name="T83" fmla="*/ 417 h 2359"/>
                  <a:gd name="T84" fmla="*/ 2087 w 7148"/>
                  <a:gd name="T85" fmla="*/ 452 h 2359"/>
                  <a:gd name="T86" fmla="*/ 2054 w 7148"/>
                  <a:gd name="T87" fmla="*/ 509 h 2359"/>
                  <a:gd name="T88" fmla="*/ 2021 w 7148"/>
                  <a:gd name="T89" fmla="*/ 583 h 2359"/>
                  <a:gd name="T90" fmla="*/ 1194 w 7148"/>
                  <a:gd name="T91" fmla="*/ 733 h 2359"/>
                  <a:gd name="T92" fmla="*/ 1192 w 7148"/>
                  <a:gd name="T93" fmla="*/ 645 h 2359"/>
                  <a:gd name="T94" fmla="*/ 1172 w 7148"/>
                  <a:gd name="T95" fmla="*/ 569 h 2359"/>
                  <a:gd name="T96" fmla="*/ 1131 w 7148"/>
                  <a:gd name="T97" fmla="*/ 514 h 2359"/>
                  <a:gd name="T98" fmla="*/ 1067 w 7148"/>
                  <a:gd name="T99" fmla="*/ 487 h 2359"/>
                  <a:gd name="T100" fmla="*/ 993 w 7148"/>
                  <a:gd name="T101" fmla="*/ 491 h 2359"/>
                  <a:gd name="T102" fmla="*/ 913 w 7148"/>
                  <a:gd name="T103" fmla="*/ 526 h 2359"/>
                  <a:gd name="T104" fmla="*/ 855 w 7148"/>
                  <a:gd name="T105" fmla="*/ 583 h 2359"/>
                  <a:gd name="T106" fmla="*/ 807 w 7148"/>
                  <a:gd name="T107" fmla="*/ 667 h 2359"/>
                  <a:gd name="T108" fmla="*/ 773 w 7148"/>
                  <a:gd name="T109" fmla="*/ 756 h 2359"/>
                  <a:gd name="T110" fmla="*/ 724 w 7148"/>
                  <a:gd name="T111" fmla="*/ 780 h 2359"/>
                  <a:gd name="T112" fmla="*/ 562 w 7148"/>
                  <a:gd name="T113" fmla="*/ 664 h 2359"/>
                  <a:gd name="T114" fmla="*/ 406 w 7148"/>
                  <a:gd name="T115" fmla="*/ 561 h 2359"/>
                  <a:gd name="T116" fmla="*/ 301 w 7148"/>
                  <a:gd name="T117" fmla="*/ 550 h 2359"/>
                  <a:gd name="T118" fmla="*/ 161 w 7148"/>
                  <a:gd name="T119" fmla="*/ 524 h 2359"/>
                  <a:gd name="T120" fmla="*/ 61 w 7148"/>
                  <a:gd name="T121" fmla="*/ 493 h 2359"/>
                  <a:gd name="T122" fmla="*/ 8 w 7148"/>
                  <a:gd name="T123" fmla="*/ 468 h 235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148"/>
                  <a:gd name="T187" fmla="*/ 0 h 2359"/>
                  <a:gd name="T188" fmla="*/ 7148 w 7148"/>
                  <a:gd name="T189" fmla="*/ 2359 h 235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148" h="2359">
                    <a:moveTo>
                      <a:pt x="0" y="1384"/>
                    </a:moveTo>
                    <a:lnTo>
                      <a:pt x="0" y="1363"/>
                    </a:lnTo>
                    <a:lnTo>
                      <a:pt x="1" y="1346"/>
                    </a:lnTo>
                    <a:lnTo>
                      <a:pt x="9" y="1330"/>
                    </a:lnTo>
                    <a:lnTo>
                      <a:pt x="21" y="1318"/>
                    </a:lnTo>
                    <a:lnTo>
                      <a:pt x="42" y="1304"/>
                    </a:lnTo>
                    <a:lnTo>
                      <a:pt x="67" y="1290"/>
                    </a:lnTo>
                    <a:lnTo>
                      <a:pt x="188" y="1237"/>
                    </a:lnTo>
                    <a:lnTo>
                      <a:pt x="269" y="1207"/>
                    </a:lnTo>
                    <a:lnTo>
                      <a:pt x="334" y="1185"/>
                    </a:lnTo>
                    <a:lnTo>
                      <a:pt x="402" y="1160"/>
                    </a:lnTo>
                    <a:lnTo>
                      <a:pt x="467" y="1136"/>
                    </a:lnTo>
                    <a:lnTo>
                      <a:pt x="550" y="1112"/>
                    </a:lnTo>
                    <a:lnTo>
                      <a:pt x="807" y="1031"/>
                    </a:lnTo>
                    <a:lnTo>
                      <a:pt x="894" y="1004"/>
                    </a:lnTo>
                    <a:lnTo>
                      <a:pt x="988" y="980"/>
                    </a:lnTo>
                    <a:lnTo>
                      <a:pt x="1062" y="962"/>
                    </a:lnTo>
                    <a:lnTo>
                      <a:pt x="1137" y="946"/>
                    </a:lnTo>
                    <a:lnTo>
                      <a:pt x="1284" y="915"/>
                    </a:lnTo>
                    <a:lnTo>
                      <a:pt x="1394" y="894"/>
                    </a:lnTo>
                    <a:lnTo>
                      <a:pt x="1519" y="870"/>
                    </a:lnTo>
                    <a:lnTo>
                      <a:pt x="1725" y="836"/>
                    </a:lnTo>
                    <a:lnTo>
                      <a:pt x="1814" y="818"/>
                    </a:lnTo>
                    <a:lnTo>
                      <a:pt x="1895" y="806"/>
                    </a:lnTo>
                    <a:lnTo>
                      <a:pt x="1945" y="798"/>
                    </a:lnTo>
                    <a:lnTo>
                      <a:pt x="1999" y="794"/>
                    </a:lnTo>
                    <a:lnTo>
                      <a:pt x="2042" y="788"/>
                    </a:lnTo>
                    <a:lnTo>
                      <a:pt x="2118" y="780"/>
                    </a:lnTo>
                    <a:lnTo>
                      <a:pt x="2158" y="770"/>
                    </a:lnTo>
                    <a:lnTo>
                      <a:pt x="2191" y="760"/>
                    </a:lnTo>
                    <a:lnTo>
                      <a:pt x="2218" y="752"/>
                    </a:lnTo>
                    <a:lnTo>
                      <a:pt x="2993" y="142"/>
                    </a:lnTo>
                    <a:lnTo>
                      <a:pt x="2250" y="772"/>
                    </a:lnTo>
                    <a:lnTo>
                      <a:pt x="3161" y="814"/>
                    </a:lnTo>
                    <a:lnTo>
                      <a:pt x="3276" y="828"/>
                    </a:lnTo>
                    <a:lnTo>
                      <a:pt x="3400" y="838"/>
                    </a:lnTo>
                    <a:lnTo>
                      <a:pt x="3499" y="845"/>
                    </a:lnTo>
                    <a:lnTo>
                      <a:pt x="3582" y="853"/>
                    </a:lnTo>
                    <a:lnTo>
                      <a:pt x="3667" y="865"/>
                    </a:lnTo>
                    <a:lnTo>
                      <a:pt x="3733" y="873"/>
                    </a:lnTo>
                    <a:lnTo>
                      <a:pt x="3809" y="885"/>
                    </a:lnTo>
                    <a:lnTo>
                      <a:pt x="3874" y="885"/>
                    </a:lnTo>
                    <a:lnTo>
                      <a:pt x="3932" y="885"/>
                    </a:lnTo>
                    <a:lnTo>
                      <a:pt x="3961" y="881"/>
                    </a:lnTo>
                    <a:lnTo>
                      <a:pt x="3984" y="865"/>
                    </a:lnTo>
                    <a:lnTo>
                      <a:pt x="4008" y="843"/>
                    </a:lnTo>
                    <a:lnTo>
                      <a:pt x="4048" y="777"/>
                    </a:lnTo>
                    <a:lnTo>
                      <a:pt x="4198" y="470"/>
                    </a:lnTo>
                    <a:lnTo>
                      <a:pt x="4240" y="365"/>
                    </a:lnTo>
                    <a:lnTo>
                      <a:pt x="4252" y="333"/>
                    </a:lnTo>
                    <a:lnTo>
                      <a:pt x="4267" y="292"/>
                    </a:lnTo>
                    <a:lnTo>
                      <a:pt x="4274" y="262"/>
                    </a:lnTo>
                    <a:lnTo>
                      <a:pt x="4275" y="234"/>
                    </a:lnTo>
                    <a:lnTo>
                      <a:pt x="4270" y="210"/>
                    </a:lnTo>
                    <a:lnTo>
                      <a:pt x="4258" y="194"/>
                    </a:lnTo>
                    <a:lnTo>
                      <a:pt x="4238" y="178"/>
                    </a:lnTo>
                    <a:lnTo>
                      <a:pt x="4193" y="159"/>
                    </a:lnTo>
                    <a:lnTo>
                      <a:pt x="4086" y="135"/>
                    </a:lnTo>
                    <a:lnTo>
                      <a:pt x="3984" y="120"/>
                    </a:lnTo>
                    <a:lnTo>
                      <a:pt x="3870" y="108"/>
                    </a:lnTo>
                    <a:lnTo>
                      <a:pt x="3733" y="101"/>
                    </a:lnTo>
                    <a:lnTo>
                      <a:pt x="3591" y="96"/>
                    </a:lnTo>
                    <a:lnTo>
                      <a:pt x="3408" y="96"/>
                    </a:lnTo>
                    <a:lnTo>
                      <a:pt x="3300" y="104"/>
                    </a:lnTo>
                    <a:lnTo>
                      <a:pt x="3202" y="112"/>
                    </a:lnTo>
                    <a:lnTo>
                      <a:pt x="3118" y="120"/>
                    </a:lnTo>
                    <a:lnTo>
                      <a:pt x="3057" y="126"/>
                    </a:lnTo>
                    <a:lnTo>
                      <a:pt x="2993" y="137"/>
                    </a:lnTo>
                    <a:lnTo>
                      <a:pt x="3040" y="117"/>
                    </a:lnTo>
                    <a:lnTo>
                      <a:pt x="3081" y="104"/>
                    </a:lnTo>
                    <a:lnTo>
                      <a:pt x="3126" y="96"/>
                    </a:lnTo>
                    <a:lnTo>
                      <a:pt x="3186" y="84"/>
                    </a:lnTo>
                    <a:lnTo>
                      <a:pt x="3291" y="68"/>
                    </a:lnTo>
                    <a:lnTo>
                      <a:pt x="3393" y="53"/>
                    </a:lnTo>
                    <a:lnTo>
                      <a:pt x="3544" y="37"/>
                    </a:lnTo>
                    <a:lnTo>
                      <a:pt x="3633" y="31"/>
                    </a:lnTo>
                    <a:lnTo>
                      <a:pt x="3736" y="24"/>
                    </a:lnTo>
                    <a:lnTo>
                      <a:pt x="3835" y="16"/>
                    </a:lnTo>
                    <a:lnTo>
                      <a:pt x="3942" y="8"/>
                    </a:lnTo>
                    <a:lnTo>
                      <a:pt x="4041" y="1"/>
                    </a:lnTo>
                    <a:lnTo>
                      <a:pt x="4157" y="0"/>
                    </a:lnTo>
                    <a:lnTo>
                      <a:pt x="4232" y="0"/>
                    </a:lnTo>
                    <a:lnTo>
                      <a:pt x="4603" y="189"/>
                    </a:lnTo>
                    <a:lnTo>
                      <a:pt x="4545" y="199"/>
                    </a:lnTo>
                    <a:lnTo>
                      <a:pt x="4485" y="210"/>
                    </a:lnTo>
                    <a:lnTo>
                      <a:pt x="4444" y="224"/>
                    </a:lnTo>
                    <a:lnTo>
                      <a:pt x="4413" y="242"/>
                    </a:lnTo>
                    <a:lnTo>
                      <a:pt x="4398" y="259"/>
                    </a:lnTo>
                    <a:lnTo>
                      <a:pt x="4385" y="275"/>
                    </a:lnTo>
                    <a:lnTo>
                      <a:pt x="4361" y="317"/>
                    </a:lnTo>
                    <a:lnTo>
                      <a:pt x="4259" y="525"/>
                    </a:lnTo>
                    <a:lnTo>
                      <a:pt x="4159" y="736"/>
                    </a:lnTo>
                    <a:lnTo>
                      <a:pt x="4145" y="777"/>
                    </a:lnTo>
                    <a:lnTo>
                      <a:pt x="4135" y="814"/>
                    </a:lnTo>
                    <a:lnTo>
                      <a:pt x="4133" y="845"/>
                    </a:lnTo>
                    <a:lnTo>
                      <a:pt x="4133" y="862"/>
                    </a:lnTo>
                    <a:lnTo>
                      <a:pt x="4135" y="885"/>
                    </a:lnTo>
                    <a:lnTo>
                      <a:pt x="4145" y="897"/>
                    </a:lnTo>
                    <a:lnTo>
                      <a:pt x="4158" y="905"/>
                    </a:lnTo>
                    <a:lnTo>
                      <a:pt x="4179" y="911"/>
                    </a:lnTo>
                    <a:lnTo>
                      <a:pt x="4216" y="914"/>
                    </a:lnTo>
                    <a:lnTo>
                      <a:pt x="5931" y="769"/>
                    </a:lnTo>
                    <a:lnTo>
                      <a:pt x="5975" y="760"/>
                    </a:lnTo>
                    <a:lnTo>
                      <a:pt x="6007" y="752"/>
                    </a:lnTo>
                    <a:lnTo>
                      <a:pt x="6029" y="731"/>
                    </a:lnTo>
                    <a:lnTo>
                      <a:pt x="6047" y="712"/>
                    </a:lnTo>
                    <a:lnTo>
                      <a:pt x="6071" y="680"/>
                    </a:lnTo>
                    <a:lnTo>
                      <a:pt x="6076" y="648"/>
                    </a:lnTo>
                    <a:lnTo>
                      <a:pt x="6076" y="623"/>
                    </a:lnTo>
                    <a:lnTo>
                      <a:pt x="6071" y="598"/>
                    </a:lnTo>
                    <a:lnTo>
                      <a:pt x="6057" y="578"/>
                    </a:lnTo>
                    <a:lnTo>
                      <a:pt x="6044" y="557"/>
                    </a:lnTo>
                    <a:lnTo>
                      <a:pt x="6016" y="525"/>
                    </a:lnTo>
                    <a:lnTo>
                      <a:pt x="5971" y="466"/>
                    </a:lnTo>
                    <a:lnTo>
                      <a:pt x="5875" y="349"/>
                    </a:lnTo>
                    <a:lnTo>
                      <a:pt x="5748" y="232"/>
                    </a:lnTo>
                    <a:lnTo>
                      <a:pt x="5725" y="213"/>
                    </a:lnTo>
                    <a:lnTo>
                      <a:pt x="5704" y="199"/>
                    </a:lnTo>
                    <a:lnTo>
                      <a:pt x="5672" y="183"/>
                    </a:lnTo>
                    <a:lnTo>
                      <a:pt x="5646" y="177"/>
                    </a:lnTo>
                    <a:lnTo>
                      <a:pt x="5615" y="167"/>
                    </a:lnTo>
                    <a:lnTo>
                      <a:pt x="5573" y="161"/>
                    </a:lnTo>
                    <a:lnTo>
                      <a:pt x="5523" y="159"/>
                    </a:lnTo>
                    <a:lnTo>
                      <a:pt x="5052" y="159"/>
                    </a:lnTo>
                    <a:lnTo>
                      <a:pt x="4926" y="166"/>
                    </a:lnTo>
                    <a:lnTo>
                      <a:pt x="4810" y="167"/>
                    </a:lnTo>
                    <a:lnTo>
                      <a:pt x="4683" y="182"/>
                    </a:lnTo>
                    <a:lnTo>
                      <a:pt x="4603" y="189"/>
                    </a:lnTo>
                    <a:lnTo>
                      <a:pt x="4232" y="0"/>
                    </a:lnTo>
                    <a:lnTo>
                      <a:pt x="4344" y="0"/>
                    </a:lnTo>
                    <a:lnTo>
                      <a:pt x="4450" y="0"/>
                    </a:lnTo>
                    <a:lnTo>
                      <a:pt x="4551" y="1"/>
                    </a:lnTo>
                    <a:lnTo>
                      <a:pt x="4655" y="3"/>
                    </a:lnTo>
                    <a:lnTo>
                      <a:pt x="4733" y="4"/>
                    </a:lnTo>
                    <a:lnTo>
                      <a:pt x="4818" y="8"/>
                    </a:lnTo>
                    <a:lnTo>
                      <a:pt x="4926" y="12"/>
                    </a:lnTo>
                    <a:lnTo>
                      <a:pt x="5056" y="16"/>
                    </a:lnTo>
                    <a:lnTo>
                      <a:pt x="5149" y="20"/>
                    </a:lnTo>
                    <a:lnTo>
                      <a:pt x="5225" y="25"/>
                    </a:lnTo>
                    <a:lnTo>
                      <a:pt x="5286" y="31"/>
                    </a:lnTo>
                    <a:lnTo>
                      <a:pt x="5343" y="36"/>
                    </a:lnTo>
                    <a:lnTo>
                      <a:pt x="5416" y="44"/>
                    </a:lnTo>
                    <a:lnTo>
                      <a:pt x="5497" y="53"/>
                    </a:lnTo>
                    <a:lnTo>
                      <a:pt x="5558" y="62"/>
                    </a:lnTo>
                    <a:lnTo>
                      <a:pt x="5614" y="70"/>
                    </a:lnTo>
                    <a:lnTo>
                      <a:pt x="5665" y="82"/>
                    </a:lnTo>
                    <a:lnTo>
                      <a:pt x="5689" y="90"/>
                    </a:lnTo>
                    <a:lnTo>
                      <a:pt x="5715" y="96"/>
                    </a:lnTo>
                    <a:lnTo>
                      <a:pt x="5739" y="109"/>
                    </a:lnTo>
                    <a:lnTo>
                      <a:pt x="5754" y="120"/>
                    </a:lnTo>
                    <a:lnTo>
                      <a:pt x="5772" y="130"/>
                    </a:lnTo>
                    <a:lnTo>
                      <a:pt x="5789" y="146"/>
                    </a:lnTo>
                    <a:lnTo>
                      <a:pt x="5806" y="159"/>
                    </a:lnTo>
                    <a:lnTo>
                      <a:pt x="5924" y="268"/>
                    </a:lnTo>
                    <a:lnTo>
                      <a:pt x="6175" y="557"/>
                    </a:lnTo>
                    <a:lnTo>
                      <a:pt x="6209" y="595"/>
                    </a:lnTo>
                    <a:lnTo>
                      <a:pt x="6239" y="628"/>
                    </a:lnTo>
                    <a:lnTo>
                      <a:pt x="6263" y="648"/>
                    </a:lnTo>
                    <a:lnTo>
                      <a:pt x="6291" y="671"/>
                    </a:lnTo>
                    <a:lnTo>
                      <a:pt x="6316" y="684"/>
                    </a:lnTo>
                    <a:lnTo>
                      <a:pt x="6339" y="695"/>
                    </a:lnTo>
                    <a:lnTo>
                      <a:pt x="6371" y="701"/>
                    </a:lnTo>
                    <a:lnTo>
                      <a:pt x="6416" y="707"/>
                    </a:lnTo>
                    <a:lnTo>
                      <a:pt x="6474" y="712"/>
                    </a:lnTo>
                    <a:lnTo>
                      <a:pt x="6508" y="713"/>
                    </a:lnTo>
                    <a:lnTo>
                      <a:pt x="6549" y="717"/>
                    </a:lnTo>
                    <a:lnTo>
                      <a:pt x="6600" y="723"/>
                    </a:lnTo>
                    <a:lnTo>
                      <a:pt x="6630" y="724"/>
                    </a:lnTo>
                    <a:lnTo>
                      <a:pt x="6664" y="729"/>
                    </a:lnTo>
                    <a:lnTo>
                      <a:pt x="6711" y="739"/>
                    </a:lnTo>
                    <a:lnTo>
                      <a:pt x="6765" y="745"/>
                    </a:lnTo>
                    <a:lnTo>
                      <a:pt x="6814" y="756"/>
                    </a:lnTo>
                    <a:lnTo>
                      <a:pt x="6886" y="769"/>
                    </a:lnTo>
                    <a:lnTo>
                      <a:pt x="6959" y="786"/>
                    </a:lnTo>
                    <a:lnTo>
                      <a:pt x="6991" y="798"/>
                    </a:lnTo>
                    <a:lnTo>
                      <a:pt x="7018" y="812"/>
                    </a:lnTo>
                    <a:lnTo>
                      <a:pt x="7043" y="824"/>
                    </a:lnTo>
                    <a:lnTo>
                      <a:pt x="7068" y="845"/>
                    </a:lnTo>
                    <a:lnTo>
                      <a:pt x="7088" y="855"/>
                    </a:lnTo>
                    <a:lnTo>
                      <a:pt x="7106" y="865"/>
                    </a:lnTo>
                    <a:lnTo>
                      <a:pt x="7148" y="1019"/>
                    </a:lnTo>
                    <a:lnTo>
                      <a:pt x="7125" y="1073"/>
                    </a:lnTo>
                    <a:lnTo>
                      <a:pt x="7114" y="1109"/>
                    </a:lnTo>
                    <a:lnTo>
                      <a:pt x="7105" y="1142"/>
                    </a:lnTo>
                    <a:lnTo>
                      <a:pt x="7100" y="1185"/>
                    </a:lnTo>
                    <a:lnTo>
                      <a:pt x="7114" y="1231"/>
                    </a:lnTo>
                    <a:lnTo>
                      <a:pt x="6975" y="1505"/>
                    </a:lnTo>
                    <a:lnTo>
                      <a:pt x="6946" y="1566"/>
                    </a:lnTo>
                    <a:lnTo>
                      <a:pt x="6922" y="1601"/>
                    </a:lnTo>
                    <a:lnTo>
                      <a:pt x="6903" y="1619"/>
                    </a:lnTo>
                    <a:lnTo>
                      <a:pt x="6883" y="1634"/>
                    </a:lnTo>
                    <a:lnTo>
                      <a:pt x="6845" y="1659"/>
                    </a:lnTo>
                    <a:lnTo>
                      <a:pt x="6808" y="1675"/>
                    </a:lnTo>
                    <a:lnTo>
                      <a:pt x="6805" y="1609"/>
                    </a:lnTo>
                    <a:lnTo>
                      <a:pt x="6800" y="1567"/>
                    </a:lnTo>
                    <a:lnTo>
                      <a:pt x="6797" y="1520"/>
                    </a:lnTo>
                    <a:lnTo>
                      <a:pt x="6786" y="1474"/>
                    </a:lnTo>
                    <a:lnTo>
                      <a:pt x="6777" y="1435"/>
                    </a:lnTo>
                    <a:lnTo>
                      <a:pt x="6768" y="1387"/>
                    </a:lnTo>
                    <a:lnTo>
                      <a:pt x="6751" y="1343"/>
                    </a:lnTo>
                    <a:lnTo>
                      <a:pt x="6725" y="1302"/>
                    </a:lnTo>
                    <a:lnTo>
                      <a:pt x="6693" y="1263"/>
                    </a:lnTo>
                    <a:lnTo>
                      <a:pt x="6658" y="1231"/>
                    </a:lnTo>
                    <a:lnTo>
                      <a:pt x="6616" y="1217"/>
                    </a:lnTo>
                    <a:lnTo>
                      <a:pt x="6582" y="1211"/>
                    </a:lnTo>
                    <a:lnTo>
                      <a:pt x="6542" y="1211"/>
                    </a:lnTo>
                    <a:lnTo>
                      <a:pt x="6494" y="1217"/>
                    </a:lnTo>
                    <a:lnTo>
                      <a:pt x="6454" y="1225"/>
                    </a:lnTo>
                    <a:lnTo>
                      <a:pt x="6416" y="1234"/>
                    </a:lnTo>
                    <a:lnTo>
                      <a:pt x="6384" y="1251"/>
                    </a:lnTo>
                    <a:lnTo>
                      <a:pt x="6357" y="1270"/>
                    </a:lnTo>
                    <a:lnTo>
                      <a:pt x="6331" y="1287"/>
                    </a:lnTo>
                    <a:lnTo>
                      <a:pt x="6307" y="1310"/>
                    </a:lnTo>
                    <a:lnTo>
                      <a:pt x="6283" y="1334"/>
                    </a:lnTo>
                    <a:lnTo>
                      <a:pt x="6263" y="1358"/>
                    </a:lnTo>
                    <a:lnTo>
                      <a:pt x="6239" y="1384"/>
                    </a:lnTo>
                    <a:lnTo>
                      <a:pt x="6215" y="1419"/>
                    </a:lnTo>
                    <a:lnTo>
                      <a:pt x="6197" y="1458"/>
                    </a:lnTo>
                    <a:lnTo>
                      <a:pt x="6181" y="1486"/>
                    </a:lnTo>
                    <a:lnTo>
                      <a:pt x="6165" y="1528"/>
                    </a:lnTo>
                    <a:lnTo>
                      <a:pt x="6153" y="1581"/>
                    </a:lnTo>
                    <a:lnTo>
                      <a:pt x="6133" y="1631"/>
                    </a:lnTo>
                    <a:lnTo>
                      <a:pt x="6109" y="1684"/>
                    </a:lnTo>
                    <a:lnTo>
                      <a:pt x="6092" y="1718"/>
                    </a:lnTo>
                    <a:lnTo>
                      <a:pt x="6065" y="1751"/>
                    </a:lnTo>
                    <a:lnTo>
                      <a:pt x="6040" y="1789"/>
                    </a:lnTo>
                    <a:lnTo>
                      <a:pt x="6007" y="1822"/>
                    </a:lnTo>
                    <a:lnTo>
                      <a:pt x="5919" y="1828"/>
                    </a:lnTo>
                    <a:lnTo>
                      <a:pt x="3579" y="2224"/>
                    </a:lnTo>
                    <a:lnTo>
                      <a:pt x="3583" y="2201"/>
                    </a:lnTo>
                    <a:lnTo>
                      <a:pt x="3587" y="2163"/>
                    </a:lnTo>
                    <a:lnTo>
                      <a:pt x="3587" y="2097"/>
                    </a:lnTo>
                    <a:lnTo>
                      <a:pt x="3587" y="2043"/>
                    </a:lnTo>
                    <a:lnTo>
                      <a:pt x="3583" y="1979"/>
                    </a:lnTo>
                    <a:lnTo>
                      <a:pt x="3576" y="1935"/>
                    </a:lnTo>
                    <a:lnTo>
                      <a:pt x="3566" y="1894"/>
                    </a:lnTo>
                    <a:lnTo>
                      <a:pt x="3558" y="1846"/>
                    </a:lnTo>
                    <a:lnTo>
                      <a:pt x="3544" y="1799"/>
                    </a:lnTo>
                    <a:lnTo>
                      <a:pt x="3534" y="1755"/>
                    </a:lnTo>
                    <a:lnTo>
                      <a:pt x="3517" y="1708"/>
                    </a:lnTo>
                    <a:lnTo>
                      <a:pt x="3494" y="1672"/>
                    </a:lnTo>
                    <a:lnTo>
                      <a:pt x="3474" y="1633"/>
                    </a:lnTo>
                    <a:lnTo>
                      <a:pt x="3449" y="1601"/>
                    </a:lnTo>
                    <a:lnTo>
                      <a:pt x="3420" y="1567"/>
                    </a:lnTo>
                    <a:lnTo>
                      <a:pt x="3393" y="1544"/>
                    </a:lnTo>
                    <a:lnTo>
                      <a:pt x="3359" y="1517"/>
                    </a:lnTo>
                    <a:lnTo>
                      <a:pt x="3323" y="1500"/>
                    </a:lnTo>
                    <a:lnTo>
                      <a:pt x="3285" y="1485"/>
                    </a:lnTo>
                    <a:lnTo>
                      <a:pt x="3242" y="1473"/>
                    </a:lnTo>
                    <a:lnTo>
                      <a:pt x="3202" y="1461"/>
                    </a:lnTo>
                    <a:lnTo>
                      <a:pt x="3159" y="1457"/>
                    </a:lnTo>
                    <a:lnTo>
                      <a:pt x="3115" y="1457"/>
                    </a:lnTo>
                    <a:lnTo>
                      <a:pt x="3068" y="1458"/>
                    </a:lnTo>
                    <a:lnTo>
                      <a:pt x="3023" y="1464"/>
                    </a:lnTo>
                    <a:lnTo>
                      <a:pt x="2979" y="1474"/>
                    </a:lnTo>
                    <a:lnTo>
                      <a:pt x="2932" y="1485"/>
                    </a:lnTo>
                    <a:lnTo>
                      <a:pt x="2871" y="1508"/>
                    </a:lnTo>
                    <a:lnTo>
                      <a:pt x="2826" y="1528"/>
                    </a:lnTo>
                    <a:lnTo>
                      <a:pt x="2781" y="1551"/>
                    </a:lnTo>
                    <a:lnTo>
                      <a:pt x="2741" y="1579"/>
                    </a:lnTo>
                    <a:lnTo>
                      <a:pt x="2710" y="1605"/>
                    </a:lnTo>
                    <a:lnTo>
                      <a:pt x="2672" y="1634"/>
                    </a:lnTo>
                    <a:lnTo>
                      <a:pt x="2636" y="1667"/>
                    </a:lnTo>
                    <a:lnTo>
                      <a:pt x="2607" y="1704"/>
                    </a:lnTo>
                    <a:lnTo>
                      <a:pt x="2566" y="1751"/>
                    </a:lnTo>
                    <a:lnTo>
                      <a:pt x="2532" y="1805"/>
                    </a:lnTo>
                    <a:lnTo>
                      <a:pt x="2498" y="1857"/>
                    </a:lnTo>
                    <a:lnTo>
                      <a:pt x="2467" y="1910"/>
                    </a:lnTo>
                    <a:lnTo>
                      <a:pt x="2449" y="1951"/>
                    </a:lnTo>
                    <a:lnTo>
                      <a:pt x="2421" y="2003"/>
                    </a:lnTo>
                    <a:lnTo>
                      <a:pt x="2398" y="2052"/>
                    </a:lnTo>
                    <a:lnTo>
                      <a:pt x="2368" y="2127"/>
                    </a:lnTo>
                    <a:lnTo>
                      <a:pt x="2352" y="2178"/>
                    </a:lnTo>
                    <a:lnTo>
                      <a:pt x="2337" y="2228"/>
                    </a:lnTo>
                    <a:lnTo>
                      <a:pt x="2320" y="2270"/>
                    </a:lnTo>
                    <a:lnTo>
                      <a:pt x="2304" y="2293"/>
                    </a:lnTo>
                    <a:lnTo>
                      <a:pt x="2285" y="2307"/>
                    </a:lnTo>
                    <a:lnTo>
                      <a:pt x="2250" y="2325"/>
                    </a:lnTo>
                    <a:lnTo>
                      <a:pt x="2216" y="2335"/>
                    </a:lnTo>
                    <a:lnTo>
                      <a:pt x="2174" y="2342"/>
                    </a:lnTo>
                    <a:lnTo>
                      <a:pt x="2127" y="2351"/>
                    </a:lnTo>
                    <a:lnTo>
                      <a:pt x="1891" y="2359"/>
                    </a:lnTo>
                    <a:lnTo>
                      <a:pt x="1866" y="2359"/>
                    </a:lnTo>
                    <a:lnTo>
                      <a:pt x="1831" y="2346"/>
                    </a:lnTo>
                    <a:lnTo>
                      <a:pt x="1686" y="1994"/>
                    </a:lnTo>
                    <a:lnTo>
                      <a:pt x="1710" y="1990"/>
                    </a:lnTo>
                    <a:lnTo>
                      <a:pt x="1726" y="1981"/>
                    </a:lnTo>
                    <a:lnTo>
                      <a:pt x="1794" y="1692"/>
                    </a:lnTo>
                    <a:lnTo>
                      <a:pt x="1277" y="1684"/>
                    </a:lnTo>
                    <a:lnTo>
                      <a:pt x="1219" y="1683"/>
                    </a:lnTo>
                    <a:lnTo>
                      <a:pt x="1168" y="1680"/>
                    </a:lnTo>
                    <a:lnTo>
                      <a:pt x="1102" y="1675"/>
                    </a:lnTo>
                    <a:lnTo>
                      <a:pt x="1029" y="1667"/>
                    </a:lnTo>
                    <a:lnTo>
                      <a:pt x="968" y="1660"/>
                    </a:lnTo>
                    <a:lnTo>
                      <a:pt x="904" y="1650"/>
                    </a:lnTo>
                    <a:lnTo>
                      <a:pt x="818" y="1638"/>
                    </a:lnTo>
                    <a:lnTo>
                      <a:pt x="730" y="1622"/>
                    </a:lnTo>
                    <a:lnTo>
                      <a:pt x="646" y="1607"/>
                    </a:lnTo>
                    <a:lnTo>
                      <a:pt x="561" y="1590"/>
                    </a:lnTo>
                    <a:lnTo>
                      <a:pt x="484" y="1573"/>
                    </a:lnTo>
                    <a:lnTo>
                      <a:pt x="360" y="1538"/>
                    </a:lnTo>
                    <a:lnTo>
                      <a:pt x="326" y="1525"/>
                    </a:lnTo>
                    <a:lnTo>
                      <a:pt x="275" y="1509"/>
                    </a:lnTo>
                    <a:lnTo>
                      <a:pt x="228" y="1493"/>
                    </a:lnTo>
                    <a:lnTo>
                      <a:pt x="183" y="1480"/>
                    </a:lnTo>
                    <a:lnTo>
                      <a:pt x="146" y="1466"/>
                    </a:lnTo>
                    <a:lnTo>
                      <a:pt x="113" y="1452"/>
                    </a:lnTo>
                    <a:lnTo>
                      <a:pt x="77" y="1436"/>
                    </a:lnTo>
                    <a:lnTo>
                      <a:pt x="48" y="1419"/>
                    </a:lnTo>
                    <a:lnTo>
                      <a:pt x="25" y="1404"/>
                    </a:lnTo>
                    <a:lnTo>
                      <a:pt x="0" y="1384"/>
                    </a:lnTo>
                    <a:close/>
                  </a:path>
                </a:pathLst>
              </a:custGeom>
              <a:solidFill>
                <a:srgbClr val="5A87C6"/>
              </a:solidFill>
              <a:ln w="9525">
                <a:solidFill>
                  <a:schemeClr val="tx1"/>
                </a:solidFill>
                <a:round/>
                <a:headEnd/>
                <a:tailEnd/>
              </a:ln>
            </p:spPr>
            <p:txBody>
              <a:bodyPr/>
              <a:lstStyle/>
              <a:p>
                <a:endParaRPr lang="en-US"/>
              </a:p>
            </p:txBody>
          </p:sp>
          <p:sp>
            <p:nvSpPr>
              <p:cNvPr id="142" name="Freeform 1200"/>
              <p:cNvSpPr>
                <a:spLocks/>
              </p:cNvSpPr>
              <p:nvPr/>
            </p:nvSpPr>
            <p:spPr bwMode="auto">
              <a:xfrm>
                <a:off x="3688" y="1576"/>
                <a:ext cx="1856" cy="456"/>
              </a:xfrm>
              <a:custGeom>
                <a:avLst/>
                <a:gdLst>
                  <a:gd name="T0" fmla="*/ 255 w 5568"/>
                  <a:gd name="T1" fmla="*/ 168 h 1368"/>
                  <a:gd name="T2" fmla="*/ 397 w 5568"/>
                  <a:gd name="T3" fmla="*/ 129 h 1368"/>
                  <a:gd name="T4" fmla="*/ 438 w 5568"/>
                  <a:gd name="T5" fmla="*/ 119 h 1368"/>
                  <a:gd name="T6" fmla="*/ 504 w 5568"/>
                  <a:gd name="T7" fmla="*/ 113 h 1368"/>
                  <a:gd name="T8" fmla="*/ 570 w 5568"/>
                  <a:gd name="T9" fmla="*/ 119 h 1368"/>
                  <a:gd name="T10" fmla="*/ 1077 w 5568"/>
                  <a:gd name="T11" fmla="*/ 66 h 1368"/>
                  <a:gd name="T12" fmla="*/ 1583 w 5568"/>
                  <a:gd name="T13" fmla="*/ 15 h 1368"/>
                  <a:gd name="T14" fmla="*/ 1732 w 5568"/>
                  <a:gd name="T15" fmla="*/ 3 h 1368"/>
                  <a:gd name="T16" fmla="*/ 1830 w 5568"/>
                  <a:gd name="T17" fmla="*/ 0 h 1368"/>
                  <a:gd name="T18" fmla="*/ 1813 w 5568"/>
                  <a:gd name="T19" fmla="*/ 14 h 1368"/>
                  <a:gd name="T20" fmla="*/ 1771 w 5568"/>
                  <a:gd name="T21" fmla="*/ 29 h 1368"/>
                  <a:gd name="T22" fmla="*/ 1738 w 5568"/>
                  <a:gd name="T23" fmla="*/ 42 h 1368"/>
                  <a:gd name="T24" fmla="*/ 1713 w 5568"/>
                  <a:gd name="T25" fmla="*/ 55 h 1368"/>
                  <a:gd name="T26" fmla="*/ 1733 w 5568"/>
                  <a:gd name="T27" fmla="*/ 92 h 1368"/>
                  <a:gd name="T28" fmla="*/ 1751 w 5568"/>
                  <a:gd name="T29" fmla="*/ 139 h 1368"/>
                  <a:gd name="T30" fmla="*/ 1795 w 5568"/>
                  <a:gd name="T31" fmla="*/ 180 h 1368"/>
                  <a:gd name="T32" fmla="*/ 1761 w 5568"/>
                  <a:gd name="T33" fmla="*/ 213 h 1368"/>
                  <a:gd name="T34" fmla="*/ 1741 w 5568"/>
                  <a:gd name="T35" fmla="*/ 169 h 1368"/>
                  <a:gd name="T36" fmla="*/ 1721 w 5568"/>
                  <a:gd name="T37" fmla="*/ 106 h 1368"/>
                  <a:gd name="T38" fmla="*/ 1693 w 5568"/>
                  <a:gd name="T39" fmla="*/ 64 h 1368"/>
                  <a:gd name="T40" fmla="*/ 1642 w 5568"/>
                  <a:gd name="T41" fmla="*/ 48 h 1368"/>
                  <a:gd name="T42" fmla="*/ 1589 w 5568"/>
                  <a:gd name="T43" fmla="*/ 64 h 1368"/>
                  <a:gd name="T44" fmla="*/ 1549 w 5568"/>
                  <a:gd name="T45" fmla="*/ 106 h 1368"/>
                  <a:gd name="T46" fmla="*/ 1530 w 5568"/>
                  <a:gd name="T47" fmla="*/ 159 h 1368"/>
                  <a:gd name="T48" fmla="*/ 1514 w 5568"/>
                  <a:gd name="T49" fmla="*/ 220 h 1368"/>
                  <a:gd name="T50" fmla="*/ 1489 w 5568"/>
                  <a:gd name="T51" fmla="*/ 260 h 1368"/>
                  <a:gd name="T52" fmla="*/ 669 w 5568"/>
                  <a:gd name="T53" fmla="*/ 406 h 1368"/>
                  <a:gd name="T54" fmla="*/ 675 w 5568"/>
                  <a:gd name="T55" fmla="*/ 290 h 1368"/>
                  <a:gd name="T56" fmla="*/ 662 w 5568"/>
                  <a:gd name="T57" fmla="*/ 226 h 1368"/>
                  <a:gd name="T58" fmla="*/ 621 w 5568"/>
                  <a:gd name="T59" fmla="*/ 166 h 1368"/>
                  <a:gd name="T60" fmla="*/ 570 w 5568"/>
                  <a:gd name="T61" fmla="*/ 136 h 1368"/>
                  <a:gd name="T62" fmla="*/ 520 w 5568"/>
                  <a:gd name="T63" fmla="*/ 124 h 1368"/>
                  <a:gd name="T64" fmla="*/ 462 w 5568"/>
                  <a:gd name="T65" fmla="*/ 125 h 1368"/>
                  <a:gd name="T66" fmla="*/ 401 w 5568"/>
                  <a:gd name="T67" fmla="*/ 142 h 1368"/>
                  <a:gd name="T68" fmla="*/ 354 w 5568"/>
                  <a:gd name="T69" fmla="*/ 171 h 1368"/>
                  <a:gd name="T70" fmla="*/ 304 w 5568"/>
                  <a:gd name="T71" fmla="*/ 224 h 1368"/>
                  <a:gd name="T72" fmla="*/ 270 w 5568"/>
                  <a:gd name="T73" fmla="*/ 295 h 1368"/>
                  <a:gd name="T74" fmla="*/ 262 w 5568"/>
                  <a:gd name="T75" fmla="*/ 356 h 1368"/>
                  <a:gd name="T76" fmla="*/ 260 w 5568"/>
                  <a:gd name="T77" fmla="*/ 395 h 1368"/>
                  <a:gd name="T78" fmla="*/ 242 w 5568"/>
                  <a:gd name="T79" fmla="*/ 435 h 1368"/>
                  <a:gd name="T80" fmla="*/ 220 w 5568"/>
                  <a:gd name="T81" fmla="*/ 450 h 1368"/>
                  <a:gd name="T82" fmla="*/ 180 w 5568"/>
                  <a:gd name="T83" fmla="*/ 456 h 1368"/>
                  <a:gd name="T84" fmla="*/ 118 w 5568"/>
                  <a:gd name="T85" fmla="*/ 456 h 1368"/>
                  <a:gd name="T86" fmla="*/ 67 w 5568"/>
                  <a:gd name="T87" fmla="*/ 231 h 13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5568"/>
                  <a:gd name="T133" fmla="*/ 0 h 1368"/>
                  <a:gd name="T134" fmla="*/ 5568 w 5568"/>
                  <a:gd name="T135" fmla="*/ 1368 h 136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5568" h="1368">
                    <a:moveTo>
                      <a:pt x="200" y="693"/>
                    </a:moveTo>
                    <a:lnTo>
                      <a:pt x="666" y="535"/>
                    </a:lnTo>
                    <a:lnTo>
                      <a:pt x="765" y="505"/>
                    </a:lnTo>
                    <a:lnTo>
                      <a:pt x="935" y="455"/>
                    </a:lnTo>
                    <a:lnTo>
                      <a:pt x="1062" y="421"/>
                    </a:lnTo>
                    <a:lnTo>
                      <a:pt x="1190" y="386"/>
                    </a:lnTo>
                    <a:lnTo>
                      <a:pt x="1237" y="373"/>
                    </a:lnTo>
                    <a:lnTo>
                      <a:pt x="1277" y="363"/>
                    </a:lnTo>
                    <a:lnTo>
                      <a:pt x="1313" y="356"/>
                    </a:lnTo>
                    <a:lnTo>
                      <a:pt x="1385" y="345"/>
                    </a:lnTo>
                    <a:lnTo>
                      <a:pt x="1449" y="340"/>
                    </a:lnTo>
                    <a:lnTo>
                      <a:pt x="1511" y="340"/>
                    </a:lnTo>
                    <a:lnTo>
                      <a:pt x="1580" y="343"/>
                    </a:lnTo>
                    <a:lnTo>
                      <a:pt x="1657" y="348"/>
                    </a:lnTo>
                    <a:lnTo>
                      <a:pt x="1710" y="356"/>
                    </a:lnTo>
                    <a:lnTo>
                      <a:pt x="1770" y="357"/>
                    </a:lnTo>
                    <a:lnTo>
                      <a:pt x="2714" y="252"/>
                    </a:lnTo>
                    <a:lnTo>
                      <a:pt x="3232" y="198"/>
                    </a:lnTo>
                    <a:lnTo>
                      <a:pt x="3793" y="137"/>
                    </a:lnTo>
                    <a:lnTo>
                      <a:pt x="4490" y="69"/>
                    </a:lnTo>
                    <a:lnTo>
                      <a:pt x="4750" y="45"/>
                    </a:lnTo>
                    <a:lnTo>
                      <a:pt x="4934" y="29"/>
                    </a:lnTo>
                    <a:lnTo>
                      <a:pt x="5050" y="21"/>
                    </a:lnTo>
                    <a:lnTo>
                      <a:pt x="5195" y="8"/>
                    </a:lnTo>
                    <a:lnTo>
                      <a:pt x="5293" y="0"/>
                    </a:lnTo>
                    <a:lnTo>
                      <a:pt x="5422" y="0"/>
                    </a:lnTo>
                    <a:lnTo>
                      <a:pt x="5489" y="1"/>
                    </a:lnTo>
                    <a:lnTo>
                      <a:pt x="5568" y="25"/>
                    </a:lnTo>
                    <a:lnTo>
                      <a:pt x="5506" y="32"/>
                    </a:lnTo>
                    <a:lnTo>
                      <a:pt x="5440" y="42"/>
                    </a:lnTo>
                    <a:lnTo>
                      <a:pt x="5377" y="58"/>
                    </a:lnTo>
                    <a:lnTo>
                      <a:pt x="5339" y="74"/>
                    </a:lnTo>
                    <a:lnTo>
                      <a:pt x="5313" y="86"/>
                    </a:lnTo>
                    <a:lnTo>
                      <a:pt x="5284" y="101"/>
                    </a:lnTo>
                    <a:lnTo>
                      <a:pt x="5251" y="117"/>
                    </a:lnTo>
                    <a:lnTo>
                      <a:pt x="5214" y="125"/>
                    </a:lnTo>
                    <a:lnTo>
                      <a:pt x="5173" y="127"/>
                    </a:lnTo>
                    <a:lnTo>
                      <a:pt x="5104" y="130"/>
                    </a:lnTo>
                    <a:lnTo>
                      <a:pt x="5139" y="166"/>
                    </a:lnTo>
                    <a:lnTo>
                      <a:pt x="5157" y="191"/>
                    </a:lnTo>
                    <a:lnTo>
                      <a:pt x="5178" y="223"/>
                    </a:lnTo>
                    <a:lnTo>
                      <a:pt x="5200" y="275"/>
                    </a:lnTo>
                    <a:lnTo>
                      <a:pt x="5214" y="341"/>
                    </a:lnTo>
                    <a:lnTo>
                      <a:pt x="5223" y="392"/>
                    </a:lnTo>
                    <a:lnTo>
                      <a:pt x="5252" y="416"/>
                    </a:lnTo>
                    <a:lnTo>
                      <a:pt x="5292" y="440"/>
                    </a:lnTo>
                    <a:lnTo>
                      <a:pt x="5406" y="483"/>
                    </a:lnTo>
                    <a:lnTo>
                      <a:pt x="5385" y="541"/>
                    </a:lnTo>
                    <a:lnTo>
                      <a:pt x="5359" y="576"/>
                    </a:lnTo>
                    <a:lnTo>
                      <a:pt x="5329" y="614"/>
                    </a:lnTo>
                    <a:lnTo>
                      <a:pt x="5284" y="639"/>
                    </a:lnTo>
                    <a:lnTo>
                      <a:pt x="5234" y="671"/>
                    </a:lnTo>
                    <a:lnTo>
                      <a:pt x="5231" y="590"/>
                    </a:lnTo>
                    <a:lnTo>
                      <a:pt x="5222" y="506"/>
                    </a:lnTo>
                    <a:lnTo>
                      <a:pt x="5207" y="440"/>
                    </a:lnTo>
                    <a:lnTo>
                      <a:pt x="5185" y="372"/>
                    </a:lnTo>
                    <a:lnTo>
                      <a:pt x="5162" y="317"/>
                    </a:lnTo>
                    <a:lnTo>
                      <a:pt x="5133" y="274"/>
                    </a:lnTo>
                    <a:lnTo>
                      <a:pt x="5110" y="227"/>
                    </a:lnTo>
                    <a:lnTo>
                      <a:pt x="5078" y="191"/>
                    </a:lnTo>
                    <a:lnTo>
                      <a:pt x="5033" y="166"/>
                    </a:lnTo>
                    <a:lnTo>
                      <a:pt x="4980" y="151"/>
                    </a:lnTo>
                    <a:lnTo>
                      <a:pt x="4926" y="145"/>
                    </a:lnTo>
                    <a:lnTo>
                      <a:pt x="4874" y="151"/>
                    </a:lnTo>
                    <a:lnTo>
                      <a:pt x="4818" y="166"/>
                    </a:lnTo>
                    <a:lnTo>
                      <a:pt x="4767" y="191"/>
                    </a:lnTo>
                    <a:lnTo>
                      <a:pt x="4722" y="223"/>
                    </a:lnTo>
                    <a:lnTo>
                      <a:pt x="4676" y="274"/>
                    </a:lnTo>
                    <a:lnTo>
                      <a:pt x="4647" y="317"/>
                    </a:lnTo>
                    <a:lnTo>
                      <a:pt x="4619" y="372"/>
                    </a:lnTo>
                    <a:lnTo>
                      <a:pt x="4605" y="416"/>
                    </a:lnTo>
                    <a:lnTo>
                      <a:pt x="4590" y="477"/>
                    </a:lnTo>
                    <a:lnTo>
                      <a:pt x="4583" y="531"/>
                    </a:lnTo>
                    <a:lnTo>
                      <a:pt x="4567" y="602"/>
                    </a:lnTo>
                    <a:lnTo>
                      <a:pt x="4543" y="660"/>
                    </a:lnTo>
                    <a:lnTo>
                      <a:pt x="4520" y="707"/>
                    </a:lnTo>
                    <a:lnTo>
                      <a:pt x="4490" y="745"/>
                    </a:lnTo>
                    <a:lnTo>
                      <a:pt x="4467" y="781"/>
                    </a:lnTo>
                    <a:lnTo>
                      <a:pt x="4437" y="822"/>
                    </a:lnTo>
                    <a:lnTo>
                      <a:pt x="4332" y="835"/>
                    </a:lnTo>
                    <a:lnTo>
                      <a:pt x="2008" y="1218"/>
                    </a:lnTo>
                    <a:lnTo>
                      <a:pt x="2017" y="1052"/>
                    </a:lnTo>
                    <a:lnTo>
                      <a:pt x="2024" y="947"/>
                    </a:lnTo>
                    <a:lnTo>
                      <a:pt x="2026" y="869"/>
                    </a:lnTo>
                    <a:lnTo>
                      <a:pt x="2024" y="810"/>
                    </a:lnTo>
                    <a:lnTo>
                      <a:pt x="2008" y="741"/>
                    </a:lnTo>
                    <a:lnTo>
                      <a:pt x="1985" y="677"/>
                    </a:lnTo>
                    <a:lnTo>
                      <a:pt x="1945" y="610"/>
                    </a:lnTo>
                    <a:lnTo>
                      <a:pt x="1908" y="547"/>
                    </a:lnTo>
                    <a:lnTo>
                      <a:pt x="1862" y="497"/>
                    </a:lnTo>
                    <a:lnTo>
                      <a:pt x="1810" y="455"/>
                    </a:lnTo>
                    <a:lnTo>
                      <a:pt x="1741" y="421"/>
                    </a:lnTo>
                    <a:lnTo>
                      <a:pt x="1709" y="408"/>
                    </a:lnTo>
                    <a:lnTo>
                      <a:pt x="1662" y="392"/>
                    </a:lnTo>
                    <a:lnTo>
                      <a:pt x="1612" y="384"/>
                    </a:lnTo>
                    <a:lnTo>
                      <a:pt x="1559" y="373"/>
                    </a:lnTo>
                    <a:lnTo>
                      <a:pt x="1495" y="368"/>
                    </a:lnTo>
                    <a:lnTo>
                      <a:pt x="1451" y="368"/>
                    </a:lnTo>
                    <a:lnTo>
                      <a:pt x="1385" y="374"/>
                    </a:lnTo>
                    <a:lnTo>
                      <a:pt x="1321" y="389"/>
                    </a:lnTo>
                    <a:lnTo>
                      <a:pt x="1261" y="404"/>
                    </a:lnTo>
                    <a:lnTo>
                      <a:pt x="1204" y="425"/>
                    </a:lnTo>
                    <a:lnTo>
                      <a:pt x="1148" y="450"/>
                    </a:lnTo>
                    <a:lnTo>
                      <a:pt x="1103" y="478"/>
                    </a:lnTo>
                    <a:lnTo>
                      <a:pt x="1061" y="513"/>
                    </a:lnTo>
                    <a:lnTo>
                      <a:pt x="1009" y="555"/>
                    </a:lnTo>
                    <a:lnTo>
                      <a:pt x="960" y="612"/>
                    </a:lnTo>
                    <a:lnTo>
                      <a:pt x="912" y="671"/>
                    </a:lnTo>
                    <a:lnTo>
                      <a:pt x="872" y="738"/>
                    </a:lnTo>
                    <a:lnTo>
                      <a:pt x="843" y="800"/>
                    </a:lnTo>
                    <a:lnTo>
                      <a:pt x="811" y="886"/>
                    </a:lnTo>
                    <a:lnTo>
                      <a:pt x="790" y="962"/>
                    </a:lnTo>
                    <a:lnTo>
                      <a:pt x="783" y="1029"/>
                    </a:lnTo>
                    <a:lnTo>
                      <a:pt x="786" y="1067"/>
                    </a:lnTo>
                    <a:lnTo>
                      <a:pt x="795" y="1116"/>
                    </a:lnTo>
                    <a:lnTo>
                      <a:pt x="790" y="1150"/>
                    </a:lnTo>
                    <a:lnTo>
                      <a:pt x="779" y="1186"/>
                    </a:lnTo>
                    <a:lnTo>
                      <a:pt x="765" y="1234"/>
                    </a:lnTo>
                    <a:lnTo>
                      <a:pt x="743" y="1282"/>
                    </a:lnTo>
                    <a:lnTo>
                      <a:pt x="727" y="1304"/>
                    </a:lnTo>
                    <a:lnTo>
                      <a:pt x="706" y="1322"/>
                    </a:lnTo>
                    <a:lnTo>
                      <a:pt x="686" y="1337"/>
                    </a:lnTo>
                    <a:lnTo>
                      <a:pt x="660" y="1349"/>
                    </a:lnTo>
                    <a:lnTo>
                      <a:pt x="620" y="1356"/>
                    </a:lnTo>
                    <a:lnTo>
                      <a:pt x="580" y="1363"/>
                    </a:lnTo>
                    <a:lnTo>
                      <a:pt x="539" y="1367"/>
                    </a:lnTo>
                    <a:lnTo>
                      <a:pt x="503" y="1368"/>
                    </a:lnTo>
                    <a:lnTo>
                      <a:pt x="446" y="1368"/>
                    </a:lnTo>
                    <a:lnTo>
                      <a:pt x="355" y="1367"/>
                    </a:lnTo>
                    <a:lnTo>
                      <a:pt x="262" y="1363"/>
                    </a:lnTo>
                    <a:lnTo>
                      <a:pt x="0" y="1198"/>
                    </a:lnTo>
                    <a:lnTo>
                      <a:pt x="200" y="693"/>
                    </a:lnTo>
                    <a:close/>
                  </a:path>
                </a:pathLst>
              </a:custGeom>
              <a:solidFill>
                <a:schemeClr val="hlink"/>
              </a:solidFill>
              <a:ln w="9525">
                <a:solidFill>
                  <a:schemeClr val="tx1"/>
                </a:solidFill>
                <a:round/>
                <a:headEnd/>
                <a:tailEnd/>
              </a:ln>
            </p:spPr>
            <p:txBody>
              <a:bodyPr/>
              <a:lstStyle/>
              <a:p>
                <a:endParaRPr lang="en-US"/>
              </a:p>
            </p:txBody>
          </p:sp>
          <p:sp>
            <p:nvSpPr>
              <p:cNvPr id="143" name="Freeform 1201"/>
              <p:cNvSpPr>
                <a:spLocks/>
              </p:cNvSpPr>
              <p:nvPr/>
            </p:nvSpPr>
            <p:spPr bwMode="auto">
              <a:xfrm>
                <a:off x="3161" y="1496"/>
                <a:ext cx="1321" cy="307"/>
              </a:xfrm>
              <a:custGeom>
                <a:avLst/>
                <a:gdLst>
                  <a:gd name="T0" fmla="*/ 0 w 3962"/>
                  <a:gd name="T1" fmla="*/ 200 h 922"/>
                  <a:gd name="T2" fmla="*/ 3 w 3962"/>
                  <a:gd name="T3" fmla="*/ 189 h 922"/>
                  <a:gd name="T4" fmla="*/ 15 w 3962"/>
                  <a:gd name="T5" fmla="*/ 181 h 922"/>
                  <a:gd name="T6" fmla="*/ 64 w 3962"/>
                  <a:gd name="T7" fmla="*/ 158 h 922"/>
                  <a:gd name="T8" fmla="*/ 112 w 3962"/>
                  <a:gd name="T9" fmla="*/ 141 h 922"/>
                  <a:gd name="T10" fmla="*/ 156 w 3962"/>
                  <a:gd name="T11" fmla="*/ 125 h 922"/>
                  <a:gd name="T12" fmla="*/ 270 w 3962"/>
                  <a:gd name="T13" fmla="*/ 90 h 922"/>
                  <a:gd name="T14" fmla="*/ 329 w 3962"/>
                  <a:gd name="T15" fmla="*/ 74 h 922"/>
                  <a:gd name="T16" fmla="*/ 378 w 3962"/>
                  <a:gd name="T17" fmla="*/ 62 h 922"/>
                  <a:gd name="T18" fmla="*/ 464 w 3962"/>
                  <a:gd name="T19" fmla="*/ 45 h 922"/>
                  <a:gd name="T20" fmla="*/ 574 w 3962"/>
                  <a:gd name="T21" fmla="*/ 25 h 922"/>
                  <a:gd name="T22" fmla="*/ 631 w 3962"/>
                  <a:gd name="T23" fmla="*/ 16 h 922"/>
                  <a:gd name="T24" fmla="*/ 666 w 3962"/>
                  <a:gd name="T25" fmla="*/ 12 h 922"/>
                  <a:gd name="T26" fmla="*/ 707 w 3962"/>
                  <a:gd name="T27" fmla="*/ 7 h 922"/>
                  <a:gd name="T28" fmla="*/ 730 w 3962"/>
                  <a:gd name="T29" fmla="*/ 0 h 922"/>
                  <a:gd name="T30" fmla="*/ 750 w 3962"/>
                  <a:gd name="T31" fmla="*/ 4 h 922"/>
                  <a:gd name="T32" fmla="*/ 1092 w 3962"/>
                  <a:gd name="T33" fmla="*/ 23 h 922"/>
                  <a:gd name="T34" fmla="*/ 1166 w 3962"/>
                  <a:gd name="T35" fmla="*/ 28 h 922"/>
                  <a:gd name="T36" fmla="*/ 1223 w 3962"/>
                  <a:gd name="T37" fmla="*/ 35 h 922"/>
                  <a:gd name="T38" fmla="*/ 1270 w 3962"/>
                  <a:gd name="T39" fmla="*/ 42 h 922"/>
                  <a:gd name="T40" fmla="*/ 1311 w 3962"/>
                  <a:gd name="T41" fmla="*/ 42 h 922"/>
                  <a:gd name="T42" fmla="*/ 1305 w 3962"/>
                  <a:gd name="T43" fmla="*/ 53 h 922"/>
                  <a:gd name="T44" fmla="*/ 1219 w 3962"/>
                  <a:gd name="T45" fmla="*/ 71 h 922"/>
                  <a:gd name="T46" fmla="*/ 1061 w 3962"/>
                  <a:gd name="T47" fmla="*/ 95 h 922"/>
                  <a:gd name="T48" fmla="*/ 970 w 3962"/>
                  <a:gd name="T49" fmla="*/ 110 h 922"/>
                  <a:gd name="T50" fmla="*/ 864 w 3962"/>
                  <a:gd name="T51" fmla="*/ 135 h 922"/>
                  <a:gd name="T52" fmla="*/ 779 w 3962"/>
                  <a:gd name="T53" fmla="*/ 158 h 922"/>
                  <a:gd name="T54" fmla="*/ 652 w 3962"/>
                  <a:gd name="T55" fmla="*/ 199 h 922"/>
                  <a:gd name="T56" fmla="*/ 514 w 3962"/>
                  <a:gd name="T57" fmla="*/ 251 h 922"/>
                  <a:gd name="T58" fmla="*/ 425 w 3962"/>
                  <a:gd name="T59" fmla="*/ 307 h 922"/>
                  <a:gd name="T60" fmla="*/ 389 w 3962"/>
                  <a:gd name="T61" fmla="*/ 306 h 922"/>
                  <a:gd name="T62" fmla="*/ 343 w 3962"/>
                  <a:gd name="T63" fmla="*/ 301 h 922"/>
                  <a:gd name="T64" fmla="*/ 301 w 3962"/>
                  <a:gd name="T65" fmla="*/ 295 h 922"/>
                  <a:gd name="T66" fmla="*/ 244 w 3962"/>
                  <a:gd name="T67" fmla="*/ 286 h 922"/>
                  <a:gd name="T68" fmla="*/ 188 w 3962"/>
                  <a:gd name="T69" fmla="*/ 276 h 922"/>
                  <a:gd name="T70" fmla="*/ 120 w 3962"/>
                  <a:gd name="T71" fmla="*/ 258 h 922"/>
                  <a:gd name="T72" fmla="*/ 92 w 3962"/>
                  <a:gd name="T73" fmla="*/ 249 h 922"/>
                  <a:gd name="T74" fmla="*/ 61 w 3962"/>
                  <a:gd name="T75" fmla="*/ 239 h 922"/>
                  <a:gd name="T76" fmla="*/ 38 w 3962"/>
                  <a:gd name="T77" fmla="*/ 230 h 922"/>
                  <a:gd name="T78" fmla="*/ 15 w 3962"/>
                  <a:gd name="T79" fmla="*/ 219 h 922"/>
                  <a:gd name="T80" fmla="*/ 0 w 3962"/>
                  <a:gd name="T81" fmla="*/ 207 h 92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962"/>
                  <a:gd name="T124" fmla="*/ 0 h 922"/>
                  <a:gd name="T125" fmla="*/ 3962 w 3962"/>
                  <a:gd name="T126" fmla="*/ 922 h 92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962" h="922">
                    <a:moveTo>
                      <a:pt x="0" y="623"/>
                    </a:moveTo>
                    <a:lnTo>
                      <a:pt x="0" y="602"/>
                    </a:lnTo>
                    <a:lnTo>
                      <a:pt x="2" y="585"/>
                    </a:lnTo>
                    <a:lnTo>
                      <a:pt x="9" y="569"/>
                    </a:lnTo>
                    <a:lnTo>
                      <a:pt x="21" y="557"/>
                    </a:lnTo>
                    <a:lnTo>
                      <a:pt x="44" y="543"/>
                    </a:lnTo>
                    <a:lnTo>
                      <a:pt x="67" y="529"/>
                    </a:lnTo>
                    <a:lnTo>
                      <a:pt x="191" y="476"/>
                    </a:lnTo>
                    <a:lnTo>
                      <a:pt x="268" y="446"/>
                    </a:lnTo>
                    <a:lnTo>
                      <a:pt x="336" y="424"/>
                    </a:lnTo>
                    <a:lnTo>
                      <a:pt x="402" y="399"/>
                    </a:lnTo>
                    <a:lnTo>
                      <a:pt x="467" y="375"/>
                    </a:lnTo>
                    <a:lnTo>
                      <a:pt x="551" y="351"/>
                    </a:lnTo>
                    <a:lnTo>
                      <a:pt x="809" y="270"/>
                    </a:lnTo>
                    <a:lnTo>
                      <a:pt x="895" y="243"/>
                    </a:lnTo>
                    <a:lnTo>
                      <a:pt x="988" y="221"/>
                    </a:lnTo>
                    <a:lnTo>
                      <a:pt x="1060" y="202"/>
                    </a:lnTo>
                    <a:lnTo>
                      <a:pt x="1134" y="186"/>
                    </a:lnTo>
                    <a:lnTo>
                      <a:pt x="1284" y="156"/>
                    </a:lnTo>
                    <a:lnTo>
                      <a:pt x="1392" y="134"/>
                    </a:lnTo>
                    <a:lnTo>
                      <a:pt x="1518" y="110"/>
                    </a:lnTo>
                    <a:lnTo>
                      <a:pt x="1722" y="76"/>
                    </a:lnTo>
                    <a:lnTo>
                      <a:pt x="1814" y="59"/>
                    </a:lnTo>
                    <a:lnTo>
                      <a:pt x="1894" y="47"/>
                    </a:lnTo>
                    <a:lnTo>
                      <a:pt x="1944" y="39"/>
                    </a:lnTo>
                    <a:lnTo>
                      <a:pt x="1997" y="35"/>
                    </a:lnTo>
                    <a:lnTo>
                      <a:pt x="2042" y="28"/>
                    </a:lnTo>
                    <a:lnTo>
                      <a:pt x="2119" y="20"/>
                    </a:lnTo>
                    <a:lnTo>
                      <a:pt x="2158" y="11"/>
                    </a:lnTo>
                    <a:lnTo>
                      <a:pt x="2190" y="0"/>
                    </a:lnTo>
                    <a:lnTo>
                      <a:pt x="2224" y="12"/>
                    </a:lnTo>
                    <a:lnTo>
                      <a:pt x="2250" y="12"/>
                    </a:lnTo>
                    <a:lnTo>
                      <a:pt x="3161" y="55"/>
                    </a:lnTo>
                    <a:lnTo>
                      <a:pt x="3276" y="68"/>
                    </a:lnTo>
                    <a:lnTo>
                      <a:pt x="3397" y="78"/>
                    </a:lnTo>
                    <a:lnTo>
                      <a:pt x="3497" y="85"/>
                    </a:lnTo>
                    <a:lnTo>
                      <a:pt x="3582" y="93"/>
                    </a:lnTo>
                    <a:lnTo>
                      <a:pt x="3667" y="105"/>
                    </a:lnTo>
                    <a:lnTo>
                      <a:pt x="3732" y="113"/>
                    </a:lnTo>
                    <a:lnTo>
                      <a:pt x="3809" y="125"/>
                    </a:lnTo>
                    <a:lnTo>
                      <a:pt x="3873" y="125"/>
                    </a:lnTo>
                    <a:lnTo>
                      <a:pt x="3931" y="125"/>
                    </a:lnTo>
                    <a:lnTo>
                      <a:pt x="3962" y="121"/>
                    </a:lnTo>
                    <a:lnTo>
                      <a:pt x="3915" y="158"/>
                    </a:lnTo>
                    <a:lnTo>
                      <a:pt x="3884" y="174"/>
                    </a:lnTo>
                    <a:lnTo>
                      <a:pt x="3656" y="213"/>
                    </a:lnTo>
                    <a:lnTo>
                      <a:pt x="3413" y="250"/>
                    </a:lnTo>
                    <a:lnTo>
                      <a:pt x="3183" y="286"/>
                    </a:lnTo>
                    <a:lnTo>
                      <a:pt x="3046" y="306"/>
                    </a:lnTo>
                    <a:lnTo>
                      <a:pt x="2908" y="331"/>
                    </a:lnTo>
                    <a:lnTo>
                      <a:pt x="2721" y="371"/>
                    </a:lnTo>
                    <a:lnTo>
                      <a:pt x="2591" y="404"/>
                    </a:lnTo>
                    <a:lnTo>
                      <a:pt x="2486" y="432"/>
                    </a:lnTo>
                    <a:lnTo>
                      <a:pt x="2337" y="476"/>
                    </a:lnTo>
                    <a:lnTo>
                      <a:pt x="2115" y="541"/>
                    </a:lnTo>
                    <a:lnTo>
                      <a:pt x="1956" y="597"/>
                    </a:lnTo>
                    <a:lnTo>
                      <a:pt x="1651" y="707"/>
                    </a:lnTo>
                    <a:lnTo>
                      <a:pt x="1543" y="753"/>
                    </a:lnTo>
                    <a:lnTo>
                      <a:pt x="1457" y="796"/>
                    </a:lnTo>
                    <a:lnTo>
                      <a:pt x="1275" y="922"/>
                    </a:lnTo>
                    <a:lnTo>
                      <a:pt x="1216" y="921"/>
                    </a:lnTo>
                    <a:lnTo>
                      <a:pt x="1168" y="918"/>
                    </a:lnTo>
                    <a:lnTo>
                      <a:pt x="1099" y="913"/>
                    </a:lnTo>
                    <a:lnTo>
                      <a:pt x="1028" y="905"/>
                    </a:lnTo>
                    <a:lnTo>
                      <a:pt x="969" y="898"/>
                    </a:lnTo>
                    <a:lnTo>
                      <a:pt x="903" y="887"/>
                    </a:lnTo>
                    <a:lnTo>
                      <a:pt x="818" y="875"/>
                    </a:lnTo>
                    <a:lnTo>
                      <a:pt x="732" y="860"/>
                    </a:lnTo>
                    <a:lnTo>
                      <a:pt x="647" y="845"/>
                    </a:lnTo>
                    <a:lnTo>
                      <a:pt x="563" y="828"/>
                    </a:lnTo>
                    <a:lnTo>
                      <a:pt x="483" y="810"/>
                    </a:lnTo>
                    <a:lnTo>
                      <a:pt x="361" y="776"/>
                    </a:lnTo>
                    <a:lnTo>
                      <a:pt x="325" y="763"/>
                    </a:lnTo>
                    <a:lnTo>
                      <a:pt x="276" y="747"/>
                    </a:lnTo>
                    <a:lnTo>
                      <a:pt x="229" y="731"/>
                    </a:lnTo>
                    <a:lnTo>
                      <a:pt x="183" y="717"/>
                    </a:lnTo>
                    <a:lnTo>
                      <a:pt x="146" y="704"/>
                    </a:lnTo>
                    <a:lnTo>
                      <a:pt x="114" y="691"/>
                    </a:lnTo>
                    <a:lnTo>
                      <a:pt x="75" y="675"/>
                    </a:lnTo>
                    <a:lnTo>
                      <a:pt x="46" y="658"/>
                    </a:lnTo>
                    <a:lnTo>
                      <a:pt x="26" y="643"/>
                    </a:lnTo>
                    <a:lnTo>
                      <a:pt x="0" y="623"/>
                    </a:lnTo>
                    <a:close/>
                  </a:path>
                </a:pathLst>
              </a:custGeom>
              <a:solidFill>
                <a:schemeClr val="accent1"/>
              </a:solidFill>
              <a:ln w="9525">
                <a:solidFill>
                  <a:schemeClr val="tx1"/>
                </a:solidFill>
                <a:round/>
                <a:headEnd/>
                <a:tailEnd/>
              </a:ln>
            </p:spPr>
            <p:txBody>
              <a:bodyPr/>
              <a:lstStyle/>
              <a:p>
                <a:endParaRPr lang="en-US"/>
              </a:p>
            </p:txBody>
          </p:sp>
          <p:grpSp>
            <p:nvGrpSpPr>
              <p:cNvPr id="144" name="Group 1202"/>
              <p:cNvGrpSpPr>
                <a:grpSpLocks/>
              </p:cNvGrpSpPr>
              <p:nvPr/>
            </p:nvGrpSpPr>
            <p:grpSpPr bwMode="auto">
              <a:xfrm>
                <a:off x="3878" y="1464"/>
                <a:ext cx="1385" cy="453"/>
                <a:chOff x="1097" y="1580"/>
                <a:chExt cx="1385" cy="453"/>
              </a:xfrm>
            </p:grpSpPr>
            <p:grpSp>
              <p:nvGrpSpPr>
                <p:cNvPr id="182" name="Group 1203"/>
                <p:cNvGrpSpPr>
                  <a:grpSpLocks/>
                </p:cNvGrpSpPr>
                <p:nvPr/>
              </p:nvGrpSpPr>
              <p:grpSpPr bwMode="auto">
                <a:xfrm>
                  <a:off x="1097" y="1919"/>
                  <a:ext cx="61" cy="39"/>
                  <a:chOff x="1097" y="1919"/>
                  <a:chExt cx="61" cy="39"/>
                </a:xfrm>
              </p:grpSpPr>
              <p:sp>
                <p:nvSpPr>
                  <p:cNvPr id="202" name="Freeform 1204"/>
                  <p:cNvSpPr>
                    <a:spLocks/>
                  </p:cNvSpPr>
                  <p:nvPr/>
                </p:nvSpPr>
                <p:spPr bwMode="auto">
                  <a:xfrm>
                    <a:off x="1097" y="1919"/>
                    <a:ext cx="61" cy="39"/>
                  </a:xfrm>
                  <a:custGeom>
                    <a:avLst/>
                    <a:gdLst>
                      <a:gd name="T0" fmla="*/ 0 w 183"/>
                      <a:gd name="T1" fmla="*/ 10 h 119"/>
                      <a:gd name="T2" fmla="*/ 53 w 183"/>
                      <a:gd name="T3" fmla="*/ 0 h 119"/>
                      <a:gd name="T4" fmla="*/ 61 w 183"/>
                      <a:gd name="T5" fmla="*/ 1 h 119"/>
                      <a:gd name="T6" fmla="*/ 4 w 183"/>
                      <a:gd name="T7" fmla="*/ 13 h 119"/>
                      <a:gd name="T8" fmla="*/ 4 w 183"/>
                      <a:gd name="T9" fmla="*/ 39 h 119"/>
                      <a:gd name="T10" fmla="*/ 0 w 183"/>
                      <a:gd name="T11" fmla="*/ 37 h 119"/>
                      <a:gd name="T12" fmla="*/ 0 w 183"/>
                      <a:gd name="T13" fmla="*/ 10 h 119"/>
                      <a:gd name="T14" fmla="*/ 0 60000 65536"/>
                      <a:gd name="T15" fmla="*/ 0 60000 65536"/>
                      <a:gd name="T16" fmla="*/ 0 60000 65536"/>
                      <a:gd name="T17" fmla="*/ 0 60000 65536"/>
                      <a:gd name="T18" fmla="*/ 0 60000 65536"/>
                      <a:gd name="T19" fmla="*/ 0 60000 65536"/>
                      <a:gd name="T20" fmla="*/ 0 60000 65536"/>
                      <a:gd name="T21" fmla="*/ 0 w 183"/>
                      <a:gd name="T22" fmla="*/ 0 h 119"/>
                      <a:gd name="T23" fmla="*/ 183 w 183"/>
                      <a:gd name="T24" fmla="*/ 119 h 1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3" h="119">
                        <a:moveTo>
                          <a:pt x="0" y="32"/>
                        </a:moveTo>
                        <a:lnTo>
                          <a:pt x="159" y="0"/>
                        </a:lnTo>
                        <a:lnTo>
                          <a:pt x="183" y="2"/>
                        </a:lnTo>
                        <a:lnTo>
                          <a:pt x="12" y="39"/>
                        </a:lnTo>
                        <a:lnTo>
                          <a:pt x="12" y="119"/>
                        </a:lnTo>
                        <a:lnTo>
                          <a:pt x="0" y="114"/>
                        </a:lnTo>
                        <a:lnTo>
                          <a:pt x="0" y="32"/>
                        </a:lnTo>
                        <a:close/>
                      </a:path>
                    </a:pathLst>
                  </a:custGeom>
                  <a:solidFill>
                    <a:srgbClr val="FF8000"/>
                  </a:solidFill>
                  <a:ln w="9525">
                    <a:solidFill>
                      <a:schemeClr val="tx1"/>
                    </a:solidFill>
                    <a:round/>
                    <a:headEnd/>
                    <a:tailEnd/>
                  </a:ln>
                </p:spPr>
                <p:txBody>
                  <a:bodyPr/>
                  <a:lstStyle/>
                  <a:p>
                    <a:endParaRPr lang="en-US"/>
                  </a:p>
                </p:txBody>
              </p:sp>
              <p:sp>
                <p:nvSpPr>
                  <p:cNvPr id="203" name="Freeform 1205"/>
                  <p:cNvSpPr>
                    <a:spLocks/>
                  </p:cNvSpPr>
                  <p:nvPr/>
                </p:nvSpPr>
                <p:spPr bwMode="auto">
                  <a:xfrm>
                    <a:off x="1101" y="1919"/>
                    <a:ext cx="57" cy="39"/>
                  </a:xfrm>
                  <a:custGeom>
                    <a:avLst/>
                    <a:gdLst>
                      <a:gd name="T0" fmla="*/ 0 w 171"/>
                      <a:gd name="T1" fmla="*/ 12 h 117"/>
                      <a:gd name="T2" fmla="*/ 57 w 171"/>
                      <a:gd name="T3" fmla="*/ 0 h 117"/>
                      <a:gd name="T4" fmla="*/ 57 w 171"/>
                      <a:gd name="T5" fmla="*/ 25 h 117"/>
                      <a:gd name="T6" fmla="*/ 0 w 171"/>
                      <a:gd name="T7" fmla="*/ 39 h 117"/>
                      <a:gd name="T8" fmla="*/ 0 w 171"/>
                      <a:gd name="T9" fmla="*/ 12 h 117"/>
                      <a:gd name="T10" fmla="*/ 0 60000 65536"/>
                      <a:gd name="T11" fmla="*/ 0 60000 65536"/>
                      <a:gd name="T12" fmla="*/ 0 60000 65536"/>
                      <a:gd name="T13" fmla="*/ 0 60000 65536"/>
                      <a:gd name="T14" fmla="*/ 0 60000 65536"/>
                      <a:gd name="T15" fmla="*/ 0 w 171"/>
                      <a:gd name="T16" fmla="*/ 0 h 117"/>
                      <a:gd name="T17" fmla="*/ 171 w 171"/>
                      <a:gd name="T18" fmla="*/ 117 h 117"/>
                    </a:gdLst>
                    <a:ahLst/>
                    <a:cxnLst>
                      <a:cxn ang="T10">
                        <a:pos x="T0" y="T1"/>
                      </a:cxn>
                      <a:cxn ang="T11">
                        <a:pos x="T2" y="T3"/>
                      </a:cxn>
                      <a:cxn ang="T12">
                        <a:pos x="T4" y="T5"/>
                      </a:cxn>
                      <a:cxn ang="T13">
                        <a:pos x="T6" y="T7"/>
                      </a:cxn>
                      <a:cxn ang="T14">
                        <a:pos x="T8" y="T9"/>
                      </a:cxn>
                    </a:cxnLst>
                    <a:rect l="T15" t="T16" r="T17" b="T18"/>
                    <a:pathLst>
                      <a:path w="171" h="117">
                        <a:moveTo>
                          <a:pt x="0" y="37"/>
                        </a:moveTo>
                        <a:lnTo>
                          <a:pt x="171" y="0"/>
                        </a:lnTo>
                        <a:lnTo>
                          <a:pt x="171" y="76"/>
                        </a:lnTo>
                        <a:lnTo>
                          <a:pt x="0" y="117"/>
                        </a:lnTo>
                        <a:lnTo>
                          <a:pt x="0" y="37"/>
                        </a:lnTo>
                        <a:close/>
                      </a:path>
                    </a:pathLst>
                  </a:custGeom>
                  <a:solidFill>
                    <a:srgbClr val="FFE0C0"/>
                  </a:solidFill>
                  <a:ln w="9525">
                    <a:solidFill>
                      <a:schemeClr val="tx1"/>
                    </a:solidFill>
                    <a:round/>
                    <a:headEnd/>
                    <a:tailEnd/>
                  </a:ln>
                </p:spPr>
                <p:txBody>
                  <a:bodyPr/>
                  <a:lstStyle/>
                  <a:p>
                    <a:endParaRPr lang="en-US"/>
                  </a:p>
                </p:txBody>
              </p:sp>
            </p:grpSp>
            <p:grpSp>
              <p:nvGrpSpPr>
                <p:cNvPr id="183" name="Group 1206"/>
                <p:cNvGrpSpPr>
                  <a:grpSpLocks/>
                </p:cNvGrpSpPr>
                <p:nvPr/>
              </p:nvGrpSpPr>
              <p:grpSpPr bwMode="auto">
                <a:xfrm>
                  <a:off x="1695" y="1580"/>
                  <a:ext cx="787" cy="453"/>
                  <a:chOff x="1695" y="1580"/>
                  <a:chExt cx="787" cy="453"/>
                </a:xfrm>
              </p:grpSpPr>
              <p:grpSp>
                <p:nvGrpSpPr>
                  <p:cNvPr id="184" name="Group 1207"/>
                  <p:cNvGrpSpPr>
                    <a:grpSpLocks/>
                  </p:cNvGrpSpPr>
                  <p:nvPr/>
                </p:nvGrpSpPr>
                <p:grpSpPr bwMode="auto">
                  <a:xfrm>
                    <a:off x="1784" y="1580"/>
                    <a:ext cx="160" cy="134"/>
                    <a:chOff x="1784" y="1580"/>
                    <a:chExt cx="160" cy="134"/>
                  </a:xfrm>
                </p:grpSpPr>
                <p:sp>
                  <p:nvSpPr>
                    <p:cNvPr id="195" name="Freeform 1208"/>
                    <p:cNvSpPr>
                      <a:spLocks/>
                    </p:cNvSpPr>
                    <p:nvPr/>
                  </p:nvSpPr>
                  <p:spPr bwMode="auto">
                    <a:xfrm>
                      <a:off x="1802" y="1652"/>
                      <a:ext cx="142" cy="61"/>
                    </a:xfrm>
                    <a:custGeom>
                      <a:avLst/>
                      <a:gdLst>
                        <a:gd name="T0" fmla="*/ 0 w 424"/>
                        <a:gd name="T1" fmla="*/ 61 h 183"/>
                        <a:gd name="T2" fmla="*/ 23 w 424"/>
                        <a:gd name="T3" fmla="*/ 58 h 183"/>
                        <a:gd name="T4" fmla="*/ 43 w 424"/>
                        <a:gd name="T5" fmla="*/ 48 h 183"/>
                        <a:gd name="T6" fmla="*/ 64 w 424"/>
                        <a:gd name="T7" fmla="*/ 41 h 183"/>
                        <a:gd name="T8" fmla="*/ 81 w 424"/>
                        <a:gd name="T9" fmla="*/ 39 h 183"/>
                        <a:gd name="T10" fmla="*/ 87 w 424"/>
                        <a:gd name="T11" fmla="*/ 39 h 183"/>
                        <a:gd name="T12" fmla="*/ 104 w 424"/>
                        <a:gd name="T13" fmla="*/ 43 h 183"/>
                        <a:gd name="T14" fmla="*/ 125 w 424"/>
                        <a:gd name="T15" fmla="*/ 50 h 183"/>
                        <a:gd name="T16" fmla="*/ 136 w 424"/>
                        <a:gd name="T17" fmla="*/ 53 h 183"/>
                        <a:gd name="T18" fmla="*/ 139 w 424"/>
                        <a:gd name="T19" fmla="*/ 50 h 183"/>
                        <a:gd name="T20" fmla="*/ 142 w 424"/>
                        <a:gd name="T21" fmla="*/ 46 h 183"/>
                        <a:gd name="T22" fmla="*/ 142 w 424"/>
                        <a:gd name="T23" fmla="*/ 36 h 183"/>
                        <a:gd name="T24" fmla="*/ 139 w 424"/>
                        <a:gd name="T25" fmla="*/ 29 h 183"/>
                        <a:gd name="T26" fmla="*/ 130 w 424"/>
                        <a:gd name="T27" fmla="*/ 17 h 183"/>
                        <a:gd name="T28" fmla="*/ 122 w 424"/>
                        <a:gd name="T29" fmla="*/ 6 h 183"/>
                        <a:gd name="T30" fmla="*/ 120 w 424"/>
                        <a:gd name="T31" fmla="*/ 0 h 183"/>
                        <a:gd name="T32" fmla="*/ 33 w 424"/>
                        <a:gd name="T33" fmla="*/ 6 h 183"/>
                        <a:gd name="T34" fmla="*/ 42 w 424"/>
                        <a:gd name="T35" fmla="*/ 15 h 183"/>
                        <a:gd name="T36" fmla="*/ 43 w 424"/>
                        <a:gd name="T37" fmla="*/ 20 h 183"/>
                        <a:gd name="T38" fmla="*/ 41 w 424"/>
                        <a:gd name="T39" fmla="*/ 29 h 183"/>
                        <a:gd name="T40" fmla="*/ 33 w 424"/>
                        <a:gd name="T41" fmla="*/ 38 h 183"/>
                        <a:gd name="T42" fmla="*/ 22 w 424"/>
                        <a:gd name="T43" fmla="*/ 44 h 183"/>
                        <a:gd name="T44" fmla="*/ 0 w 424"/>
                        <a:gd name="T45" fmla="*/ 61 h 18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24"/>
                        <a:gd name="T70" fmla="*/ 0 h 183"/>
                        <a:gd name="T71" fmla="*/ 424 w 424"/>
                        <a:gd name="T72" fmla="*/ 183 h 18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24" h="183">
                          <a:moveTo>
                            <a:pt x="0" y="183"/>
                          </a:moveTo>
                          <a:lnTo>
                            <a:pt x="70" y="175"/>
                          </a:lnTo>
                          <a:lnTo>
                            <a:pt x="127" y="145"/>
                          </a:lnTo>
                          <a:lnTo>
                            <a:pt x="190" y="122"/>
                          </a:lnTo>
                          <a:lnTo>
                            <a:pt x="243" y="116"/>
                          </a:lnTo>
                          <a:lnTo>
                            <a:pt x="260" y="116"/>
                          </a:lnTo>
                          <a:lnTo>
                            <a:pt x="312" y="129"/>
                          </a:lnTo>
                          <a:lnTo>
                            <a:pt x="372" y="151"/>
                          </a:lnTo>
                          <a:lnTo>
                            <a:pt x="405" y="158"/>
                          </a:lnTo>
                          <a:lnTo>
                            <a:pt x="416" y="151"/>
                          </a:lnTo>
                          <a:lnTo>
                            <a:pt x="424" y="137"/>
                          </a:lnTo>
                          <a:lnTo>
                            <a:pt x="424" y="108"/>
                          </a:lnTo>
                          <a:lnTo>
                            <a:pt x="416" y="86"/>
                          </a:lnTo>
                          <a:lnTo>
                            <a:pt x="388" y="52"/>
                          </a:lnTo>
                          <a:lnTo>
                            <a:pt x="364" y="17"/>
                          </a:lnTo>
                          <a:lnTo>
                            <a:pt x="357" y="0"/>
                          </a:lnTo>
                          <a:lnTo>
                            <a:pt x="100" y="17"/>
                          </a:lnTo>
                          <a:lnTo>
                            <a:pt x="125" y="46"/>
                          </a:lnTo>
                          <a:lnTo>
                            <a:pt x="127" y="61"/>
                          </a:lnTo>
                          <a:lnTo>
                            <a:pt x="122" y="86"/>
                          </a:lnTo>
                          <a:lnTo>
                            <a:pt x="100" y="114"/>
                          </a:lnTo>
                          <a:lnTo>
                            <a:pt x="65" y="132"/>
                          </a:lnTo>
                          <a:lnTo>
                            <a:pt x="0" y="183"/>
                          </a:lnTo>
                          <a:close/>
                        </a:path>
                      </a:pathLst>
                    </a:custGeom>
                    <a:solidFill>
                      <a:schemeClr val="hlink"/>
                    </a:solidFill>
                    <a:ln w="9525">
                      <a:noFill/>
                      <a:round/>
                      <a:headEnd/>
                      <a:tailEnd/>
                    </a:ln>
                  </p:spPr>
                  <p:txBody>
                    <a:bodyPr/>
                    <a:lstStyle/>
                    <a:p>
                      <a:endParaRPr lang="en-US"/>
                    </a:p>
                  </p:txBody>
                </p:sp>
                <p:grpSp>
                  <p:nvGrpSpPr>
                    <p:cNvPr id="196" name="Group 1209"/>
                    <p:cNvGrpSpPr>
                      <a:grpSpLocks/>
                    </p:cNvGrpSpPr>
                    <p:nvPr/>
                  </p:nvGrpSpPr>
                  <p:grpSpPr bwMode="auto">
                    <a:xfrm>
                      <a:off x="1784" y="1580"/>
                      <a:ext cx="143" cy="134"/>
                      <a:chOff x="1784" y="1580"/>
                      <a:chExt cx="143" cy="134"/>
                    </a:xfrm>
                  </p:grpSpPr>
                  <p:sp>
                    <p:nvSpPr>
                      <p:cNvPr id="197" name="Freeform 1210"/>
                      <p:cNvSpPr>
                        <a:spLocks/>
                      </p:cNvSpPr>
                      <p:nvPr/>
                    </p:nvSpPr>
                    <p:spPr bwMode="auto">
                      <a:xfrm>
                        <a:off x="1784" y="1580"/>
                        <a:ext cx="143" cy="134"/>
                      </a:xfrm>
                      <a:custGeom>
                        <a:avLst/>
                        <a:gdLst>
                          <a:gd name="T0" fmla="*/ 0 w 429"/>
                          <a:gd name="T1" fmla="*/ 105 h 400"/>
                          <a:gd name="T2" fmla="*/ 2 w 429"/>
                          <a:gd name="T3" fmla="*/ 121 h 400"/>
                          <a:gd name="T4" fmla="*/ 4 w 429"/>
                          <a:gd name="T5" fmla="*/ 128 h 400"/>
                          <a:gd name="T6" fmla="*/ 6 w 429"/>
                          <a:gd name="T7" fmla="*/ 131 h 400"/>
                          <a:gd name="T8" fmla="*/ 13 w 429"/>
                          <a:gd name="T9" fmla="*/ 133 h 400"/>
                          <a:gd name="T10" fmla="*/ 18 w 429"/>
                          <a:gd name="T11" fmla="*/ 134 h 400"/>
                          <a:gd name="T12" fmla="*/ 28 w 429"/>
                          <a:gd name="T13" fmla="*/ 133 h 400"/>
                          <a:gd name="T14" fmla="*/ 35 w 429"/>
                          <a:gd name="T15" fmla="*/ 129 h 400"/>
                          <a:gd name="T16" fmla="*/ 37 w 429"/>
                          <a:gd name="T17" fmla="*/ 125 h 400"/>
                          <a:gd name="T18" fmla="*/ 37 w 429"/>
                          <a:gd name="T19" fmla="*/ 110 h 400"/>
                          <a:gd name="T20" fmla="*/ 39 w 429"/>
                          <a:gd name="T21" fmla="*/ 97 h 400"/>
                          <a:gd name="T22" fmla="*/ 39 w 429"/>
                          <a:gd name="T23" fmla="*/ 87 h 400"/>
                          <a:gd name="T24" fmla="*/ 40 w 429"/>
                          <a:gd name="T25" fmla="*/ 83 h 400"/>
                          <a:gd name="T26" fmla="*/ 42 w 429"/>
                          <a:gd name="T27" fmla="*/ 74 h 400"/>
                          <a:gd name="T28" fmla="*/ 46 w 429"/>
                          <a:gd name="T29" fmla="*/ 72 h 400"/>
                          <a:gd name="T30" fmla="*/ 51 w 429"/>
                          <a:gd name="T31" fmla="*/ 72 h 400"/>
                          <a:gd name="T32" fmla="*/ 62 w 429"/>
                          <a:gd name="T33" fmla="*/ 73 h 400"/>
                          <a:gd name="T34" fmla="*/ 80 w 429"/>
                          <a:gd name="T35" fmla="*/ 77 h 400"/>
                          <a:gd name="T36" fmla="*/ 93 w 429"/>
                          <a:gd name="T37" fmla="*/ 79 h 400"/>
                          <a:gd name="T38" fmla="*/ 105 w 429"/>
                          <a:gd name="T39" fmla="*/ 80 h 400"/>
                          <a:gd name="T40" fmla="*/ 118 w 429"/>
                          <a:gd name="T41" fmla="*/ 79 h 400"/>
                          <a:gd name="T42" fmla="*/ 126 w 429"/>
                          <a:gd name="T43" fmla="*/ 77 h 400"/>
                          <a:gd name="T44" fmla="*/ 132 w 429"/>
                          <a:gd name="T45" fmla="*/ 73 h 400"/>
                          <a:gd name="T46" fmla="*/ 137 w 429"/>
                          <a:gd name="T47" fmla="*/ 68 h 400"/>
                          <a:gd name="T48" fmla="*/ 139 w 429"/>
                          <a:gd name="T49" fmla="*/ 62 h 400"/>
                          <a:gd name="T50" fmla="*/ 143 w 429"/>
                          <a:gd name="T51" fmla="*/ 25 h 400"/>
                          <a:gd name="T52" fmla="*/ 140 w 429"/>
                          <a:gd name="T53" fmla="*/ 16 h 400"/>
                          <a:gd name="T54" fmla="*/ 137 w 429"/>
                          <a:gd name="T55" fmla="*/ 12 h 400"/>
                          <a:gd name="T56" fmla="*/ 132 w 429"/>
                          <a:gd name="T57" fmla="*/ 7 h 400"/>
                          <a:gd name="T58" fmla="*/ 122 w 429"/>
                          <a:gd name="T59" fmla="*/ 5 h 400"/>
                          <a:gd name="T60" fmla="*/ 85 w 429"/>
                          <a:gd name="T61" fmla="*/ 1 h 400"/>
                          <a:gd name="T62" fmla="*/ 54 w 429"/>
                          <a:gd name="T63" fmla="*/ 0 h 400"/>
                          <a:gd name="T64" fmla="*/ 36 w 429"/>
                          <a:gd name="T65" fmla="*/ 1 h 400"/>
                          <a:gd name="T66" fmla="*/ 30 w 429"/>
                          <a:gd name="T67" fmla="*/ 5 h 400"/>
                          <a:gd name="T68" fmla="*/ 27 w 429"/>
                          <a:gd name="T69" fmla="*/ 10 h 400"/>
                          <a:gd name="T70" fmla="*/ 24 w 429"/>
                          <a:gd name="T71" fmla="*/ 19 h 400"/>
                          <a:gd name="T72" fmla="*/ 23 w 429"/>
                          <a:gd name="T73" fmla="*/ 45 h 400"/>
                          <a:gd name="T74" fmla="*/ 24 w 429"/>
                          <a:gd name="T75" fmla="*/ 58 h 400"/>
                          <a:gd name="T76" fmla="*/ 28 w 429"/>
                          <a:gd name="T77" fmla="*/ 63 h 400"/>
                          <a:gd name="T78" fmla="*/ 29 w 429"/>
                          <a:gd name="T79" fmla="*/ 64 h 400"/>
                          <a:gd name="T80" fmla="*/ 16 w 429"/>
                          <a:gd name="T81" fmla="*/ 82 h 400"/>
                          <a:gd name="T82" fmla="*/ 6 w 429"/>
                          <a:gd name="T83" fmla="*/ 92 h 400"/>
                          <a:gd name="T84" fmla="*/ 0 w 429"/>
                          <a:gd name="T85" fmla="*/ 98 h 400"/>
                          <a:gd name="T86" fmla="*/ 0 w 429"/>
                          <a:gd name="T87" fmla="*/ 105 h 4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29"/>
                          <a:gd name="T133" fmla="*/ 0 h 400"/>
                          <a:gd name="T134" fmla="*/ 429 w 429"/>
                          <a:gd name="T135" fmla="*/ 400 h 4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29" h="400">
                            <a:moveTo>
                              <a:pt x="0" y="313"/>
                            </a:moveTo>
                            <a:lnTo>
                              <a:pt x="6" y="360"/>
                            </a:lnTo>
                            <a:lnTo>
                              <a:pt x="11" y="382"/>
                            </a:lnTo>
                            <a:lnTo>
                              <a:pt x="19" y="392"/>
                            </a:lnTo>
                            <a:lnTo>
                              <a:pt x="38" y="398"/>
                            </a:lnTo>
                            <a:lnTo>
                              <a:pt x="55" y="400"/>
                            </a:lnTo>
                            <a:lnTo>
                              <a:pt x="85" y="398"/>
                            </a:lnTo>
                            <a:lnTo>
                              <a:pt x="104" y="386"/>
                            </a:lnTo>
                            <a:lnTo>
                              <a:pt x="110" y="374"/>
                            </a:lnTo>
                            <a:lnTo>
                              <a:pt x="112" y="329"/>
                            </a:lnTo>
                            <a:lnTo>
                              <a:pt x="118" y="289"/>
                            </a:lnTo>
                            <a:lnTo>
                              <a:pt x="118" y="261"/>
                            </a:lnTo>
                            <a:lnTo>
                              <a:pt x="120" y="247"/>
                            </a:lnTo>
                            <a:lnTo>
                              <a:pt x="127" y="222"/>
                            </a:lnTo>
                            <a:lnTo>
                              <a:pt x="138" y="214"/>
                            </a:lnTo>
                            <a:lnTo>
                              <a:pt x="154" y="214"/>
                            </a:lnTo>
                            <a:lnTo>
                              <a:pt x="187" y="218"/>
                            </a:lnTo>
                            <a:lnTo>
                              <a:pt x="239" y="230"/>
                            </a:lnTo>
                            <a:lnTo>
                              <a:pt x="280" y="236"/>
                            </a:lnTo>
                            <a:lnTo>
                              <a:pt x="314" y="238"/>
                            </a:lnTo>
                            <a:lnTo>
                              <a:pt x="353" y="236"/>
                            </a:lnTo>
                            <a:lnTo>
                              <a:pt x="377" y="230"/>
                            </a:lnTo>
                            <a:lnTo>
                              <a:pt x="397" y="218"/>
                            </a:lnTo>
                            <a:lnTo>
                              <a:pt x="411" y="203"/>
                            </a:lnTo>
                            <a:lnTo>
                              <a:pt x="418" y="184"/>
                            </a:lnTo>
                            <a:lnTo>
                              <a:pt x="429" y="74"/>
                            </a:lnTo>
                            <a:lnTo>
                              <a:pt x="421" y="48"/>
                            </a:lnTo>
                            <a:lnTo>
                              <a:pt x="411" y="36"/>
                            </a:lnTo>
                            <a:lnTo>
                              <a:pt x="395" y="22"/>
                            </a:lnTo>
                            <a:lnTo>
                              <a:pt x="365" y="16"/>
                            </a:lnTo>
                            <a:lnTo>
                              <a:pt x="256" y="4"/>
                            </a:lnTo>
                            <a:lnTo>
                              <a:pt x="162" y="0"/>
                            </a:lnTo>
                            <a:lnTo>
                              <a:pt x="107" y="4"/>
                            </a:lnTo>
                            <a:lnTo>
                              <a:pt x="90" y="14"/>
                            </a:lnTo>
                            <a:lnTo>
                              <a:pt x="81" y="29"/>
                            </a:lnTo>
                            <a:lnTo>
                              <a:pt x="71" y="57"/>
                            </a:lnTo>
                            <a:lnTo>
                              <a:pt x="70" y="134"/>
                            </a:lnTo>
                            <a:lnTo>
                              <a:pt x="71" y="172"/>
                            </a:lnTo>
                            <a:lnTo>
                              <a:pt x="85" y="188"/>
                            </a:lnTo>
                            <a:lnTo>
                              <a:pt x="87" y="192"/>
                            </a:lnTo>
                            <a:lnTo>
                              <a:pt x="49" y="244"/>
                            </a:lnTo>
                            <a:lnTo>
                              <a:pt x="19" y="276"/>
                            </a:lnTo>
                            <a:lnTo>
                              <a:pt x="0" y="293"/>
                            </a:lnTo>
                            <a:lnTo>
                              <a:pt x="0" y="313"/>
                            </a:lnTo>
                            <a:close/>
                          </a:path>
                        </a:pathLst>
                      </a:custGeom>
                      <a:solidFill>
                        <a:srgbClr val="A0A0A0"/>
                      </a:solidFill>
                      <a:ln w="9525">
                        <a:solidFill>
                          <a:schemeClr val="tx1"/>
                        </a:solidFill>
                        <a:round/>
                        <a:headEnd/>
                        <a:tailEnd/>
                      </a:ln>
                    </p:spPr>
                    <p:txBody>
                      <a:bodyPr/>
                      <a:lstStyle/>
                      <a:p>
                        <a:endParaRPr lang="en-US"/>
                      </a:p>
                    </p:txBody>
                  </p:sp>
                  <p:grpSp>
                    <p:nvGrpSpPr>
                      <p:cNvPr id="198" name="Group 1211"/>
                      <p:cNvGrpSpPr>
                        <a:grpSpLocks/>
                      </p:cNvGrpSpPr>
                      <p:nvPr/>
                    </p:nvGrpSpPr>
                    <p:grpSpPr bwMode="auto">
                      <a:xfrm>
                        <a:off x="1784" y="1588"/>
                        <a:ext cx="143" cy="126"/>
                        <a:chOff x="1784" y="1588"/>
                        <a:chExt cx="143" cy="126"/>
                      </a:xfrm>
                    </p:grpSpPr>
                    <p:sp>
                      <p:nvSpPr>
                        <p:cNvPr id="199" name="Freeform 1212"/>
                        <p:cNvSpPr>
                          <a:spLocks/>
                        </p:cNvSpPr>
                        <p:nvPr/>
                      </p:nvSpPr>
                      <p:spPr bwMode="auto">
                        <a:xfrm>
                          <a:off x="1808" y="1617"/>
                          <a:ext cx="7" cy="29"/>
                        </a:xfrm>
                        <a:custGeom>
                          <a:avLst/>
                          <a:gdLst>
                            <a:gd name="T0" fmla="*/ 0 w 23"/>
                            <a:gd name="T1" fmla="*/ 0 h 85"/>
                            <a:gd name="T2" fmla="*/ 4 w 23"/>
                            <a:gd name="T3" fmla="*/ 1 h 85"/>
                            <a:gd name="T4" fmla="*/ 6 w 23"/>
                            <a:gd name="T5" fmla="*/ 4 h 85"/>
                            <a:gd name="T6" fmla="*/ 7 w 23"/>
                            <a:gd name="T7" fmla="*/ 12 h 85"/>
                            <a:gd name="T8" fmla="*/ 7 w 23"/>
                            <a:gd name="T9" fmla="*/ 20 h 85"/>
                            <a:gd name="T10" fmla="*/ 5 w 23"/>
                            <a:gd name="T11" fmla="*/ 29 h 85"/>
                            <a:gd name="T12" fmla="*/ 0 w 23"/>
                            <a:gd name="T13" fmla="*/ 23 h 85"/>
                            <a:gd name="T14" fmla="*/ 0 w 23"/>
                            <a:gd name="T15" fmla="*/ 17 h 85"/>
                            <a:gd name="T16" fmla="*/ 0 w 23"/>
                            <a:gd name="T17" fmla="*/ 0 h 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
                            <a:gd name="T28" fmla="*/ 0 h 85"/>
                            <a:gd name="T29" fmla="*/ 23 w 23"/>
                            <a:gd name="T30" fmla="*/ 85 h 8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 h="85">
                              <a:moveTo>
                                <a:pt x="0" y="0"/>
                              </a:moveTo>
                              <a:lnTo>
                                <a:pt x="13" y="3"/>
                              </a:lnTo>
                              <a:lnTo>
                                <a:pt x="20" y="12"/>
                              </a:lnTo>
                              <a:lnTo>
                                <a:pt x="23" y="36"/>
                              </a:lnTo>
                              <a:lnTo>
                                <a:pt x="23" y="58"/>
                              </a:lnTo>
                              <a:lnTo>
                                <a:pt x="16" y="85"/>
                              </a:lnTo>
                              <a:lnTo>
                                <a:pt x="1" y="67"/>
                              </a:lnTo>
                              <a:lnTo>
                                <a:pt x="0" y="51"/>
                              </a:lnTo>
                              <a:lnTo>
                                <a:pt x="0" y="0"/>
                              </a:lnTo>
                              <a:close/>
                            </a:path>
                          </a:pathLst>
                        </a:custGeom>
                        <a:solidFill>
                          <a:srgbClr val="606060"/>
                        </a:solidFill>
                        <a:ln w="9525">
                          <a:solidFill>
                            <a:schemeClr val="tx1"/>
                          </a:solidFill>
                          <a:round/>
                          <a:headEnd/>
                          <a:tailEnd/>
                        </a:ln>
                      </p:spPr>
                      <p:txBody>
                        <a:bodyPr/>
                        <a:lstStyle/>
                        <a:p>
                          <a:endParaRPr lang="en-US"/>
                        </a:p>
                      </p:txBody>
                    </p:sp>
                    <p:sp>
                      <p:nvSpPr>
                        <p:cNvPr id="200" name="Freeform 1213"/>
                        <p:cNvSpPr>
                          <a:spLocks/>
                        </p:cNvSpPr>
                        <p:nvPr/>
                      </p:nvSpPr>
                      <p:spPr bwMode="auto">
                        <a:xfrm>
                          <a:off x="1845" y="1621"/>
                          <a:ext cx="77" cy="26"/>
                        </a:xfrm>
                        <a:custGeom>
                          <a:avLst/>
                          <a:gdLst>
                            <a:gd name="T0" fmla="*/ 0 w 232"/>
                            <a:gd name="T1" fmla="*/ 11 h 79"/>
                            <a:gd name="T2" fmla="*/ 25 w 232"/>
                            <a:gd name="T3" fmla="*/ 7 h 79"/>
                            <a:gd name="T4" fmla="*/ 41 w 232"/>
                            <a:gd name="T5" fmla="*/ 1 h 79"/>
                            <a:gd name="T6" fmla="*/ 54 w 232"/>
                            <a:gd name="T7" fmla="*/ 0 h 79"/>
                            <a:gd name="T8" fmla="*/ 65 w 232"/>
                            <a:gd name="T9" fmla="*/ 0 h 79"/>
                            <a:gd name="T10" fmla="*/ 77 w 232"/>
                            <a:gd name="T11" fmla="*/ 0 h 79"/>
                            <a:gd name="T12" fmla="*/ 76 w 232"/>
                            <a:gd name="T13" fmla="*/ 14 h 79"/>
                            <a:gd name="T14" fmla="*/ 63 w 232"/>
                            <a:gd name="T15" fmla="*/ 25 h 79"/>
                            <a:gd name="T16" fmla="*/ 47 w 232"/>
                            <a:gd name="T17" fmla="*/ 26 h 79"/>
                            <a:gd name="T18" fmla="*/ 17 w 232"/>
                            <a:gd name="T19" fmla="*/ 19 h 79"/>
                            <a:gd name="T20" fmla="*/ 0 w 232"/>
                            <a:gd name="T21" fmla="*/ 11 h 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2"/>
                            <a:gd name="T34" fmla="*/ 0 h 79"/>
                            <a:gd name="T35" fmla="*/ 232 w 232"/>
                            <a:gd name="T36" fmla="*/ 79 h 7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2" h="79">
                              <a:moveTo>
                                <a:pt x="0" y="34"/>
                              </a:moveTo>
                              <a:lnTo>
                                <a:pt x="74" y="20"/>
                              </a:lnTo>
                              <a:lnTo>
                                <a:pt x="124" y="2"/>
                              </a:lnTo>
                              <a:lnTo>
                                <a:pt x="164" y="0"/>
                              </a:lnTo>
                              <a:lnTo>
                                <a:pt x="197" y="1"/>
                              </a:lnTo>
                              <a:lnTo>
                                <a:pt x="232" y="0"/>
                              </a:lnTo>
                              <a:lnTo>
                                <a:pt x="228" y="42"/>
                              </a:lnTo>
                              <a:lnTo>
                                <a:pt x="190" y="75"/>
                              </a:lnTo>
                              <a:lnTo>
                                <a:pt x="141" y="79"/>
                              </a:lnTo>
                              <a:lnTo>
                                <a:pt x="50" y="57"/>
                              </a:lnTo>
                              <a:lnTo>
                                <a:pt x="0" y="34"/>
                              </a:lnTo>
                              <a:close/>
                            </a:path>
                          </a:pathLst>
                        </a:custGeom>
                        <a:solidFill>
                          <a:srgbClr val="808080"/>
                        </a:solidFill>
                        <a:ln w="9525">
                          <a:noFill/>
                          <a:round/>
                          <a:headEnd/>
                          <a:tailEnd/>
                        </a:ln>
                      </p:spPr>
                      <p:txBody>
                        <a:bodyPr/>
                        <a:lstStyle/>
                        <a:p>
                          <a:endParaRPr lang="en-US"/>
                        </a:p>
                      </p:txBody>
                    </p:sp>
                    <p:sp>
                      <p:nvSpPr>
                        <p:cNvPr id="201" name="Freeform 1214"/>
                        <p:cNvSpPr>
                          <a:spLocks/>
                        </p:cNvSpPr>
                        <p:nvPr/>
                      </p:nvSpPr>
                      <p:spPr bwMode="auto">
                        <a:xfrm>
                          <a:off x="1784" y="1588"/>
                          <a:ext cx="143" cy="126"/>
                        </a:xfrm>
                        <a:custGeom>
                          <a:avLst/>
                          <a:gdLst>
                            <a:gd name="T0" fmla="*/ 0 w 429"/>
                            <a:gd name="T1" fmla="*/ 97 h 378"/>
                            <a:gd name="T2" fmla="*/ 2 w 429"/>
                            <a:gd name="T3" fmla="*/ 113 h 378"/>
                            <a:gd name="T4" fmla="*/ 4 w 429"/>
                            <a:gd name="T5" fmla="*/ 120 h 378"/>
                            <a:gd name="T6" fmla="*/ 6 w 429"/>
                            <a:gd name="T7" fmla="*/ 123 h 378"/>
                            <a:gd name="T8" fmla="*/ 13 w 429"/>
                            <a:gd name="T9" fmla="*/ 125 h 378"/>
                            <a:gd name="T10" fmla="*/ 18 w 429"/>
                            <a:gd name="T11" fmla="*/ 126 h 378"/>
                            <a:gd name="T12" fmla="*/ 28 w 429"/>
                            <a:gd name="T13" fmla="*/ 125 h 378"/>
                            <a:gd name="T14" fmla="*/ 35 w 429"/>
                            <a:gd name="T15" fmla="*/ 121 h 378"/>
                            <a:gd name="T16" fmla="*/ 37 w 429"/>
                            <a:gd name="T17" fmla="*/ 117 h 378"/>
                            <a:gd name="T18" fmla="*/ 37 w 429"/>
                            <a:gd name="T19" fmla="*/ 102 h 378"/>
                            <a:gd name="T20" fmla="*/ 39 w 429"/>
                            <a:gd name="T21" fmla="*/ 89 h 378"/>
                            <a:gd name="T22" fmla="*/ 39 w 429"/>
                            <a:gd name="T23" fmla="*/ 80 h 378"/>
                            <a:gd name="T24" fmla="*/ 40 w 429"/>
                            <a:gd name="T25" fmla="*/ 75 h 378"/>
                            <a:gd name="T26" fmla="*/ 42 w 429"/>
                            <a:gd name="T27" fmla="*/ 67 h 378"/>
                            <a:gd name="T28" fmla="*/ 46 w 429"/>
                            <a:gd name="T29" fmla="*/ 64 h 378"/>
                            <a:gd name="T30" fmla="*/ 51 w 429"/>
                            <a:gd name="T31" fmla="*/ 64 h 378"/>
                            <a:gd name="T32" fmla="*/ 62 w 429"/>
                            <a:gd name="T33" fmla="*/ 65 h 378"/>
                            <a:gd name="T34" fmla="*/ 80 w 429"/>
                            <a:gd name="T35" fmla="*/ 69 h 378"/>
                            <a:gd name="T36" fmla="*/ 93 w 429"/>
                            <a:gd name="T37" fmla="*/ 71 h 378"/>
                            <a:gd name="T38" fmla="*/ 105 w 429"/>
                            <a:gd name="T39" fmla="*/ 72 h 378"/>
                            <a:gd name="T40" fmla="*/ 118 w 429"/>
                            <a:gd name="T41" fmla="*/ 71 h 378"/>
                            <a:gd name="T42" fmla="*/ 126 w 429"/>
                            <a:gd name="T43" fmla="*/ 69 h 378"/>
                            <a:gd name="T44" fmla="*/ 132 w 429"/>
                            <a:gd name="T45" fmla="*/ 65 h 378"/>
                            <a:gd name="T46" fmla="*/ 137 w 429"/>
                            <a:gd name="T47" fmla="*/ 60 h 378"/>
                            <a:gd name="T48" fmla="*/ 139 w 429"/>
                            <a:gd name="T49" fmla="*/ 54 h 378"/>
                            <a:gd name="T50" fmla="*/ 143 w 429"/>
                            <a:gd name="T51" fmla="*/ 17 h 378"/>
                            <a:gd name="T52" fmla="*/ 140 w 429"/>
                            <a:gd name="T53" fmla="*/ 9 h 378"/>
                            <a:gd name="T54" fmla="*/ 137 w 429"/>
                            <a:gd name="T55" fmla="*/ 5 h 378"/>
                            <a:gd name="T56" fmla="*/ 132 w 429"/>
                            <a:gd name="T57" fmla="*/ 0 h 378"/>
                            <a:gd name="T58" fmla="*/ 137 w 429"/>
                            <a:gd name="T59" fmla="*/ 14 h 378"/>
                            <a:gd name="T60" fmla="*/ 137 w 429"/>
                            <a:gd name="T61" fmla="*/ 19 h 378"/>
                            <a:gd name="T62" fmla="*/ 137 w 429"/>
                            <a:gd name="T63" fmla="*/ 25 h 378"/>
                            <a:gd name="T64" fmla="*/ 136 w 429"/>
                            <a:gd name="T65" fmla="*/ 33 h 378"/>
                            <a:gd name="T66" fmla="*/ 134 w 429"/>
                            <a:gd name="T67" fmla="*/ 47 h 378"/>
                            <a:gd name="T68" fmla="*/ 129 w 429"/>
                            <a:gd name="T69" fmla="*/ 51 h 378"/>
                            <a:gd name="T70" fmla="*/ 122 w 429"/>
                            <a:gd name="T71" fmla="*/ 55 h 378"/>
                            <a:gd name="T72" fmla="*/ 115 w 429"/>
                            <a:gd name="T73" fmla="*/ 55 h 378"/>
                            <a:gd name="T74" fmla="*/ 107 w 429"/>
                            <a:gd name="T75" fmla="*/ 55 h 378"/>
                            <a:gd name="T76" fmla="*/ 99 w 429"/>
                            <a:gd name="T77" fmla="*/ 52 h 378"/>
                            <a:gd name="T78" fmla="*/ 88 w 429"/>
                            <a:gd name="T79" fmla="*/ 50 h 378"/>
                            <a:gd name="T80" fmla="*/ 76 w 429"/>
                            <a:gd name="T81" fmla="*/ 47 h 378"/>
                            <a:gd name="T82" fmla="*/ 67 w 429"/>
                            <a:gd name="T83" fmla="*/ 45 h 378"/>
                            <a:gd name="T84" fmla="*/ 57 w 429"/>
                            <a:gd name="T85" fmla="*/ 43 h 378"/>
                            <a:gd name="T86" fmla="*/ 46 w 429"/>
                            <a:gd name="T87" fmla="*/ 45 h 378"/>
                            <a:gd name="T88" fmla="*/ 42 w 429"/>
                            <a:gd name="T89" fmla="*/ 49 h 378"/>
                            <a:gd name="T90" fmla="*/ 39 w 429"/>
                            <a:gd name="T91" fmla="*/ 60 h 378"/>
                            <a:gd name="T92" fmla="*/ 36 w 429"/>
                            <a:gd name="T93" fmla="*/ 71 h 378"/>
                            <a:gd name="T94" fmla="*/ 29 w 429"/>
                            <a:gd name="T95" fmla="*/ 83 h 378"/>
                            <a:gd name="T96" fmla="*/ 24 w 429"/>
                            <a:gd name="T97" fmla="*/ 90 h 378"/>
                            <a:gd name="T98" fmla="*/ 19 w 429"/>
                            <a:gd name="T99" fmla="*/ 95 h 378"/>
                            <a:gd name="T100" fmla="*/ 11 w 429"/>
                            <a:gd name="T101" fmla="*/ 97 h 378"/>
                            <a:gd name="T102" fmla="*/ 5 w 429"/>
                            <a:gd name="T103" fmla="*/ 98 h 378"/>
                            <a:gd name="T104" fmla="*/ 0 w 429"/>
                            <a:gd name="T105" fmla="*/ 97 h 37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29"/>
                            <a:gd name="T160" fmla="*/ 0 h 378"/>
                            <a:gd name="T161" fmla="*/ 429 w 429"/>
                            <a:gd name="T162" fmla="*/ 378 h 37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29" h="378">
                              <a:moveTo>
                                <a:pt x="0" y="291"/>
                              </a:moveTo>
                              <a:lnTo>
                                <a:pt x="6" y="338"/>
                              </a:lnTo>
                              <a:lnTo>
                                <a:pt x="11" y="360"/>
                              </a:lnTo>
                              <a:lnTo>
                                <a:pt x="19" y="370"/>
                              </a:lnTo>
                              <a:lnTo>
                                <a:pt x="38" y="376"/>
                              </a:lnTo>
                              <a:lnTo>
                                <a:pt x="55" y="378"/>
                              </a:lnTo>
                              <a:lnTo>
                                <a:pt x="85" y="376"/>
                              </a:lnTo>
                              <a:lnTo>
                                <a:pt x="104" y="364"/>
                              </a:lnTo>
                              <a:lnTo>
                                <a:pt x="110" y="352"/>
                              </a:lnTo>
                              <a:lnTo>
                                <a:pt x="112" y="307"/>
                              </a:lnTo>
                              <a:lnTo>
                                <a:pt x="118" y="267"/>
                              </a:lnTo>
                              <a:lnTo>
                                <a:pt x="118" y="239"/>
                              </a:lnTo>
                              <a:lnTo>
                                <a:pt x="120" y="225"/>
                              </a:lnTo>
                              <a:lnTo>
                                <a:pt x="127" y="200"/>
                              </a:lnTo>
                              <a:lnTo>
                                <a:pt x="138" y="192"/>
                              </a:lnTo>
                              <a:lnTo>
                                <a:pt x="154" y="192"/>
                              </a:lnTo>
                              <a:lnTo>
                                <a:pt x="187" y="196"/>
                              </a:lnTo>
                              <a:lnTo>
                                <a:pt x="239" y="208"/>
                              </a:lnTo>
                              <a:lnTo>
                                <a:pt x="280" y="214"/>
                              </a:lnTo>
                              <a:lnTo>
                                <a:pt x="314" y="216"/>
                              </a:lnTo>
                              <a:lnTo>
                                <a:pt x="353" y="214"/>
                              </a:lnTo>
                              <a:lnTo>
                                <a:pt x="377" y="208"/>
                              </a:lnTo>
                              <a:lnTo>
                                <a:pt x="397" y="196"/>
                              </a:lnTo>
                              <a:lnTo>
                                <a:pt x="411" y="181"/>
                              </a:lnTo>
                              <a:lnTo>
                                <a:pt x="418" y="162"/>
                              </a:lnTo>
                              <a:lnTo>
                                <a:pt x="429" y="52"/>
                              </a:lnTo>
                              <a:lnTo>
                                <a:pt x="421" y="26"/>
                              </a:lnTo>
                              <a:lnTo>
                                <a:pt x="411" y="14"/>
                              </a:lnTo>
                              <a:lnTo>
                                <a:pt x="395" y="0"/>
                              </a:lnTo>
                              <a:lnTo>
                                <a:pt x="411" y="42"/>
                              </a:lnTo>
                              <a:lnTo>
                                <a:pt x="411" y="58"/>
                              </a:lnTo>
                              <a:lnTo>
                                <a:pt x="411" y="76"/>
                              </a:lnTo>
                              <a:lnTo>
                                <a:pt x="409" y="100"/>
                              </a:lnTo>
                              <a:lnTo>
                                <a:pt x="401" y="140"/>
                              </a:lnTo>
                              <a:lnTo>
                                <a:pt x="387" y="154"/>
                              </a:lnTo>
                              <a:lnTo>
                                <a:pt x="367" y="164"/>
                              </a:lnTo>
                              <a:lnTo>
                                <a:pt x="344" y="166"/>
                              </a:lnTo>
                              <a:lnTo>
                                <a:pt x="321" y="164"/>
                              </a:lnTo>
                              <a:lnTo>
                                <a:pt x="296" y="157"/>
                              </a:lnTo>
                              <a:lnTo>
                                <a:pt x="263" y="150"/>
                              </a:lnTo>
                              <a:lnTo>
                                <a:pt x="228" y="141"/>
                              </a:lnTo>
                              <a:lnTo>
                                <a:pt x="200" y="135"/>
                              </a:lnTo>
                              <a:lnTo>
                                <a:pt x="171" y="128"/>
                              </a:lnTo>
                              <a:lnTo>
                                <a:pt x="139" y="135"/>
                              </a:lnTo>
                              <a:lnTo>
                                <a:pt x="127" y="147"/>
                              </a:lnTo>
                              <a:lnTo>
                                <a:pt x="118" y="181"/>
                              </a:lnTo>
                              <a:lnTo>
                                <a:pt x="107" y="213"/>
                              </a:lnTo>
                              <a:lnTo>
                                <a:pt x="87" y="250"/>
                              </a:lnTo>
                              <a:lnTo>
                                <a:pt x="73" y="271"/>
                              </a:lnTo>
                              <a:lnTo>
                                <a:pt x="58" y="285"/>
                              </a:lnTo>
                              <a:lnTo>
                                <a:pt x="34" y="291"/>
                              </a:lnTo>
                              <a:lnTo>
                                <a:pt x="14" y="295"/>
                              </a:lnTo>
                              <a:lnTo>
                                <a:pt x="0" y="291"/>
                              </a:lnTo>
                              <a:close/>
                            </a:path>
                          </a:pathLst>
                        </a:custGeom>
                        <a:solidFill>
                          <a:srgbClr val="606060"/>
                        </a:solidFill>
                        <a:ln w="9525">
                          <a:solidFill>
                            <a:schemeClr val="tx1"/>
                          </a:solidFill>
                          <a:round/>
                          <a:headEnd/>
                          <a:tailEnd/>
                        </a:ln>
                      </p:spPr>
                      <p:txBody>
                        <a:bodyPr/>
                        <a:lstStyle/>
                        <a:p>
                          <a:endParaRPr lang="en-US"/>
                        </a:p>
                      </p:txBody>
                    </p:sp>
                  </p:grpSp>
                </p:grpSp>
              </p:grpSp>
              <p:grpSp>
                <p:nvGrpSpPr>
                  <p:cNvPr id="185" name="Group 1215"/>
                  <p:cNvGrpSpPr>
                    <a:grpSpLocks/>
                  </p:cNvGrpSpPr>
                  <p:nvPr/>
                </p:nvGrpSpPr>
                <p:grpSpPr bwMode="auto">
                  <a:xfrm>
                    <a:off x="2039" y="1638"/>
                    <a:ext cx="396" cy="63"/>
                    <a:chOff x="2039" y="1638"/>
                    <a:chExt cx="396" cy="63"/>
                  </a:xfrm>
                </p:grpSpPr>
                <p:grpSp>
                  <p:nvGrpSpPr>
                    <p:cNvPr id="189" name="Group 1216"/>
                    <p:cNvGrpSpPr>
                      <a:grpSpLocks/>
                    </p:cNvGrpSpPr>
                    <p:nvPr/>
                  </p:nvGrpSpPr>
                  <p:grpSpPr bwMode="auto">
                    <a:xfrm>
                      <a:off x="2039" y="1669"/>
                      <a:ext cx="69" cy="32"/>
                      <a:chOff x="2039" y="1669"/>
                      <a:chExt cx="69" cy="32"/>
                    </a:xfrm>
                  </p:grpSpPr>
                  <p:sp>
                    <p:nvSpPr>
                      <p:cNvPr id="193" name="Freeform 1217"/>
                      <p:cNvSpPr>
                        <a:spLocks/>
                      </p:cNvSpPr>
                      <p:nvPr/>
                    </p:nvSpPr>
                    <p:spPr bwMode="auto">
                      <a:xfrm>
                        <a:off x="2047" y="1683"/>
                        <a:ext cx="61" cy="18"/>
                      </a:xfrm>
                      <a:custGeom>
                        <a:avLst/>
                        <a:gdLst>
                          <a:gd name="T0" fmla="*/ 0 w 184"/>
                          <a:gd name="T1" fmla="*/ 5 h 53"/>
                          <a:gd name="T2" fmla="*/ 6 w 184"/>
                          <a:gd name="T3" fmla="*/ 18 h 53"/>
                          <a:gd name="T4" fmla="*/ 61 w 184"/>
                          <a:gd name="T5" fmla="*/ 14 h 53"/>
                          <a:gd name="T6" fmla="*/ 56 w 184"/>
                          <a:gd name="T7" fmla="*/ 0 h 53"/>
                          <a:gd name="T8" fmla="*/ 0 w 184"/>
                          <a:gd name="T9" fmla="*/ 5 h 53"/>
                          <a:gd name="T10" fmla="*/ 0 60000 65536"/>
                          <a:gd name="T11" fmla="*/ 0 60000 65536"/>
                          <a:gd name="T12" fmla="*/ 0 60000 65536"/>
                          <a:gd name="T13" fmla="*/ 0 60000 65536"/>
                          <a:gd name="T14" fmla="*/ 0 60000 65536"/>
                          <a:gd name="T15" fmla="*/ 0 w 184"/>
                          <a:gd name="T16" fmla="*/ 0 h 53"/>
                          <a:gd name="T17" fmla="*/ 184 w 184"/>
                          <a:gd name="T18" fmla="*/ 53 h 53"/>
                        </a:gdLst>
                        <a:ahLst/>
                        <a:cxnLst>
                          <a:cxn ang="T10">
                            <a:pos x="T0" y="T1"/>
                          </a:cxn>
                          <a:cxn ang="T11">
                            <a:pos x="T2" y="T3"/>
                          </a:cxn>
                          <a:cxn ang="T12">
                            <a:pos x="T4" y="T5"/>
                          </a:cxn>
                          <a:cxn ang="T13">
                            <a:pos x="T6" y="T7"/>
                          </a:cxn>
                          <a:cxn ang="T14">
                            <a:pos x="T8" y="T9"/>
                          </a:cxn>
                        </a:cxnLst>
                        <a:rect l="T15" t="T16" r="T17" b="T18"/>
                        <a:pathLst>
                          <a:path w="184" h="53">
                            <a:moveTo>
                              <a:pt x="0" y="14"/>
                            </a:moveTo>
                            <a:lnTo>
                              <a:pt x="18" y="53"/>
                            </a:lnTo>
                            <a:lnTo>
                              <a:pt x="184" y="41"/>
                            </a:lnTo>
                            <a:lnTo>
                              <a:pt x="170" y="0"/>
                            </a:lnTo>
                            <a:lnTo>
                              <a:pt x="0" y="14"/>
                            </a:lnTo>
                            <a:close/>
                          </a:path>
                        </a:pathLst>
                      </a:custGeom>
                      <a:solidFill>
                        <a:schemeClr val="hlink"/>
                      </a:solidFill>
                      <a:ln w="9525">
                        <a:noFill/>
                        <a:round/>
                        <a:headEnd/>
                        <a:tailEnd/>
                      </a:ln>
                    </p:spPr>
                    <p:txBody>
                      <a:bodyPr/>
                      <a:lstStyle/>
                      <a:p>
                        <a:endParaRPr lang="en-US"/>
                      </a:p>
                    </p:txBody>
                  </p:sp>
                  <p:sp>
                    <p:nvSpPr>
                      <p:cNvPr id="194" name="Freeform 1218"/>
                      <p:cNvSpPr>
                        <a:spLocks/>
                      </p:cNvSpPr>
                      <p:nvPr/>
                    </p:nvSpPr>
                    <p:spPr bwMode="auto">
                      <a:xfrm>
                        <a:off x="2039" y="1669"/>
                        <a:ext cx="69" cy="18"/>
                      </a:xfrm>
                      <a:custGeom>
                        <a:avLst/>
                        <a:gdLst>
                          <a:gd name="T0" fmla="*/ 0 w 209"/>
                          <a:gd name="T1" fmla="*/ 4 h 56"/>
                          <a:gd name="T2" fmla="*/ 57 w 209"/>
                          <a:gd name="T3" fmla="*/ 0 h 56"/>
                          <a:gd name="T4" fmla="*/ 64 w 209"/>
                          <a:gd name="T5" fmla="*/ 5 h 56"/>
                          <a:gd name="T6" fmla="*/ 69 w 209"/>
                          <a:gd name="T7" fmla="*/ 15 h 56"/>
                          <a:gd name="T8" fmla="*/ 9 w 209"/>
                          <a:gd name="T9" fmla="*/ 18 h 56"/>
                          <a:gd name="T10" fmla="*/ 4 w 209"/>
                          <a:gd name="T11" fmla="*/ 15 h 56"/>
                          <a:gd name="T12" fmla="*/ 0 w 209"/>
                          <a:gd name="T13" fmla="*/ 4 h 56"/>
                          <a:gd name="T14" fmla="*/ 0 60000 65536"/>
                          <a:gd name="T15" fmla="*/ 0 60000 65536"/>
                          <a:gd name="T16" fmla="*/ 0 60000 65536"/>
                          <a:gd name="T17" fmla="*/ 0 60000 65536"/>
                          <a:gd name="T18" fmla="*/ 0 60000 65536"/>
                          <a:gd name="T19" fmla="*/ 0 60000 65536"/>
                          <a:gd name="T20" fmla="*/ 0 60000 65536"/>
                          <a:gd name="T21" fmla="*/ 0 w 209"/>
                          <a:gd name="T22" fmla="*/ 0 h 56"/>
                          <a:gd name="T23" fmla="*/ 209 w 209"/>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 h="56">
                            <a:moveTo>
                              <a:pt x="0" y="12"/>
                            </a:moveTo>
                            <a:lnTo>
                              <a:pt x="174" y="0"/>
                            </a:lnTo>
                            <a:lnTo>
                              <a:pt x="195" y="14"/>
                            </a:lnTo>
                            <a:lnTo>
                              <a:pt x="209" y="47"/>
                            </a:lnTo>
                            <a:lnTo>
                              <a:pt x="27" y="56"/>
                            </a:lnTo>
                            <a:lnTo>
                              <a:pt x="13" y="48"/>
                            </a:lnTo>
                            <a:lnTo>
                              <a:pt x="0" y="12"/>
                            </a:lnTo>
                            <a:close/>
                          </a:path>
                        </a:pathLst>
                      </a:custGeom>
                      <a:solidFill>
                        <a:srgbClr val="C0C0C0"/>
                      </a:solidFill>
                      <a:ln w="9525">
                        <a:solidFill>
                          <a:schemeClr val="tx1"/>
                        </a:solidFill>
                        <a:round/>
                        <a:headEnd/>
                        <a:tailEnd/>
                      </a:ln>
                    </p:spPr>
                    <p:txBody>
                      <a:bodyPr/>
                      <a:lstStyle/>
                      <a:p>
                        <a:endParaRPr lang="en-US"/>
                      </a:p>
                    </p:txBody>
                  </p:sp>
                </p:grpSp>
                <p:grpSp>
                  <p:nvGrpSpPr>
                    <p:cNvPr id="190" name="Group 1219"/>
                    <p:cNvGrpSpPr>
                      <a:grpSpLocks/>
                    </p:cNvGrpSpPr>
                    <p:nvPr/>
                  </p:nvGrpSpPr>
                  <p:grpSpPr bwMode="auto">
                    <a:xfrm>
                      <a:off x="2365" y="1638"/>
                      <a:ext cx="70" cy="32"/>
                      <a:chOff x="2365" y="1638"/>
                      <a:chExt cx="70" cy="32"/>
                    </a:xfrm>
                  </p:grpSpPr>
                  <p:sp>
                    <p:nvSpPr>
                      <p:cNvPr id="191" name="Freeform 1220"/>
                      <p:cNvSpPr>
                        <a:spLocks/>
                      </p:cNvSpPr>
                      <p:nvPr/>
                    </p:nvSpPr>
                    <p:spPr bwMode="auto">
                      <a:xfrm>
                        <a:off x="2374" y="1652"/>
                        <a:ext cx="61" cy="18"/>
                      </a:xfrm>
                      <a:custGeom>
                        <a:avLst/>
                        <a:gdLst>
                          <a:gd name="T0" fmla="*/ 0 w 183"/>
                          <a:gd name="T1" fmla="*/ 5 h 54"/>
                          <a:gd name="T2" fmla="*/ 6 w 183"/>
                          <a:gd name="T3" fmla="*/ 18 h 54"/>
                          <a:gd name="T4" fmla="*/ 61 w 183"/>
                          <a:gd name="T5" fmla="*/ 14 h 54"/>
                          <a:gd name="T6" fmla="*/ 56 w 183"/>
                          <a:gd name="T7" fmla="*/ 0 h 54"/>
                          <a:gd name="T8" fmla="*/ 0 w 183"/>
                          <a:gd name="T9" fmla="*/ 5 h 54"/>
                          <a:gd name="T10" fmla="*/ 0 60000 65536"/>
                          <a:gd name="T11" fmla="*/ 0 60000 65536"/>
                          <a:gd name="T12" fmla="*/ 0 60000 65536"/>
                          <a:gd name="T13" fmla="*/ 0 60000 65536"/>
                          <a:gd name="T14" fmla="*/ 0 60000 65536"/>
                          <a:gd name="T15" fmla="*/ 0 w 183"/>
                          <a:gd name="T16" fmla="*/ 0 h 54"/>
                          <a:gd name="T17" fmla="*/ 183 w 183"/>
                          <a:gd name="T18" fmla="*/ 54 h 54"/>
                        </a:gdLst>
                        <a:ahLst/>
                        <a:cxnLst>
                          <a:cxn ang="T10">
                            <a:pos x="T0" y="T1"/>
                          </a:cxn>
                          <a:cxn ang="T11">
                            <a:pos x="T2" y="T3"/>
                          </a:cxn>
                          <a:cxn ang="T12">
                            <a:pos x="T4" y="T5"/>
                          </a:cxn>
                          <a:cxn ang="T13">
                            <a:pos x="T6" y="T7"/>
                          </a:cxn>
                          <a:cxn ang="T14">
                            <a:pos x="T8" y="T9"/>
                          </a:cxn>
                        </a:cxnLst>
                        <a:rect l="T15" t="T16" r="T17" b="T18"/>
                        <a:pathLst>
                          <a:path w="183" h="54">
                            <a:moveTo>
                              <a:pt x="0" y="15"/>
                            </a:moveTo>
                            <a:lnTo>
                              <a:pt x="17" y="54"/>
                            </a:lnTo>
                            <a:lnTo>
                              <a:pt x="183" y="41"/>
                            </a:lnTo>
                            <a:lnTo>
                              <a:pt x="167" y="0"/>
                            </a:lnTo>
                            <a:lnTo>
                              <a:pt x="0" y="15"/>
                            </a:lnTo>
                            <a:close/>
                          </a:path>
                        </a:pathLst>
                      </a:custGeom>
                      <a:solidFill>
                        <a:schemeClr val="hlink"/>
                      </a:solidFill>
                      <a:ln w="9525">
                        <a:noFill/>
                        <a:round/>
                        <a:headEnd/>
                        <a:tailEnd/>
                      </a:ln>
                    </p:spPr>
                    <p:txBody>
                      <a:bodyPr/>
                      <a:lstStyle/>
                      <a:p>
                        <a:endParaRPr lang="en-US"/>
                      </a:p>
                    </p:txBody>
                  </p:sp>
                  <p:sp>
                    <p:nvSpPr>
                      <p:cNvPr id="192" name="Freeform 1221"/>
                      <p:cNvSpPr>
                        <a:spLocks/>
                      </p:cNvSpPr>
                      <p:nvPr/>
                    </p:nvSpPr>
                    <p:spPr bwMode="auto">
                      <a:xfrm>
                        <a:off x="2365" y="1638"/>
                        <a:ext cx="70" cy="18"/>
                      </a:xfrm>
                      <a:custGeom>
                        <a:avLst/>
                        <a:gdLst>
                          <a:gd name="T0" fmla="*/ 0 w 209"/>
                          <a:gd name="T1" fmla="*/ 3 h 56"/>
                          <a:gd name="T2" fmla="*/ 58 w 209"/>
                          <a:gd name="T3" fmla="*/ 0 h 56"/>
                          <a:gd name="T4" fmla="*/ 65 w 209"/>
                          <a:gd name="T5" fmla="*/ 5 h 56"/>
                          <a:gd name="T6" fmla="*/ 70 w 209"/>
                          <a:gd name="T7" fmla="*/ 15 h 56"/>
                          <a:gd name="T8" fmla="*/ 9 w 209"/>
                          <a:gd name="T9" fmla="*/ 18 h 56"/>
                          <a:gd name="T10" fmla="*/ 4 w 209"/>
                          <a:gd name="T11" fmla="*/ 15 h 56"/>
                          <a:gd name="T12" fmla="*/ 0 w 209"/>
                          <a:gd name="T13" fmla="*/ 3 h 56"/>
                          <a:gd name="T14" fmla="*/ 0 60000 65536"/>
                          <a:gd name="T15" fmla="*/ 0 60000 65536"/>
                          <a:gd name="T16" fmla="*/ 0 60000 65536"/>
                          <a:gd name="T17" fmla="*/ 0 60000 65536"/>
                          <a:gd name="T18" fmla="*/ 0 60000 65536"/>
                          <a:gd name="T19" fmla="*/ 0 60000 65536"/>
                          <a:gd name="T20" fmla="*/ 0 60000 65536"/>
                          <a:gd name="T21" fmla="*/ 0 w 209"/>
                          <a:gd name="T22" fmla="*/ 0 h 56"/>
                          <a:gd name="T23" fmla="*/ 209 w 209"/>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 h="56">
                            <a:moveTo>
                              <a:pt x="0" y="8"/>
                            </a:moveTo>
                            <a:lnTo>
                              <a:pt x="174" y="0"/>
                            </a:lnTo>
                            <a:lnTo>
                              <a:pt x="193" y="14"/>
                            </a:lnTo>
                            <a:lnTo>
                              <a:pt x="209" y="46"/>
                            </a:lnTo>
                            <a:lnTo>
                              <a:pt x="28" y="56"/>
                            </a:lnTo>
                            <a:lnTo>
                              <a:pt x="12" y="47"/>
                            </a:lnTo>
                            <a:lnTo>
                              <a:pt x="0" y="8"/>
                            </a:lnTo>
                            <a:close/>
                          </a:path>
                        </a:pathLst>
                      </a:custGeom>
                      <a:solidFill>
                        <a:srgbClr val="C0C0C0"/>
                      </a:solidFill>
                      <a:ln w="9525">
                        <a:solidFill>
                          <a:schemeClr val="tx1"/>
                        </a:solidFill>
                        <a:round/>
                        <a:headEnd/>
                        <a:tailEnd/>
                      </a:ln>
                    </p:spPr>
                    <p:txBody>
                      <a:bodyPr/>
                      <a:lstStyle/>
                      <a:p>
                        <a:endParaRPr lang="en-US"/>
                      </a:p>
                    </p:txBody>
                  </p:sp>
                </p:grpSp>
              </p:grpSp>
              <p:grpSp>
                <p:nvGrpSpPr>
                  <p:cNvPr id="186" name="Group 1222"/>
                  <p:cNvGrpSpPr>
                    <a:grpSpLocks/>
                  </p:cNvGrpSpPr>
                  <p:nvPr/>
                </p:nvGrpSpPr>
                <p:grpSpPr bwMode="auto">
                  <a:xfrm>
                    <a:off x="1695" y="1609"/>
                    <a:ext cx="787" cy="424"/>
                    <a:chOff x="1695" y="1609"/>
                    <a:chExt cx="787" cy="424"/>
                  </a:xfrm>
                </p:grpSpPr>
                <p:sp>
                  <p:nvSpPr>
                    <p:cNvPr id="187" name="Freeform 1223"/>
                    <p:cNvSpPr>
                      <a:spLocks/>
                    </p:cNvSpPr>
                    <p:nvPr/>
                  </p:nvSpPr>
                  <p:spPr bwMode="auto">
                    <a:xfrm>
                      <a:off x="2099" y="1638"/>
                      <a:ext cx="41" cy="330"/>
                    </a:xfrm>
                    <a:custGeom>
                      <a:avLst/>
                      <a:gdLst>
                        <a:gd name="T0" fmla="*/ 0 w 121"/>
                        <a:gd name="T1" fmla="*/ 0 h 989"/>
                        <a:gd name="T2" fmla="*/ 8 w 121"/>
                        <a:gd name="T3" fmla="*/ 15 h 989"/>
                        <a:gd name="T4" fmla="*/ 15 w 121"/>
                        <a:gd name="T5" fmla="*/ 27 h 989"/>
                        <a:gd name="T6" fmla="*/ 18 w 121"/>
                        <a:gd name="T7" fmla="*/ 39 h 989"/>
                        <a:gd name="T8" fmla="*/ 21 w 121"/>
                        <a:gd name="T9" fmla="*/ 49 h 989"/>
                        <a:gd name="T10" fmla="*/ 24 w 121"/>
                        <a:gd name="T11" fmla="*/ 61 h 989"/>
                        <a:gd name="T12" fmla="*/ 26 w 121"/>
                        <a:gd name="T13" fmla="*/ 74 h 989"/>
                        <a:gd name="T14" fmla="*/ 28 w 121"/>
                        <a:gd name="T15" fmla="*/ 85 h 989"/>
                        <a:gd name="T16" fmla="*/ 31 w 121"/>
                        <a:gd name="T17" fmla="*/ 96 h 989"/>
                        <a:gd name="T18" fmla="*/ 36 w 121"/>
                        <a:gd name="T19" fmla="*/ 105 h 989"/>
                        <a:gd name="T20" fmla="*/ 35 w 121"/>
                        <a:gd name="T21" fmla="*/ 115 h 989"/>
                        <a:gd name="T22" fmla="*/ 34 w 121"/>
                        <a:gd name="T23" fmla="*/ 129 h 989"/>
                        <a:gd name="T24" fmla="*/ 34 w 121"/>
                        <a:gd name="T25" fmla="*/ 145 h 989"/>
                        <a:gd name="T26" fmla="*/ 37 w 121"/>
                        <a:gd name="T27" fmla="*/ 166 h 989"/>
                        <a:gd name="T28" fmla="*/ 40 w 121"/>
                        <a:gd name="T29" fmla="*/ 202 h 989"/>
                        <a:gd name="T30" fmla="*/ 41 w 121"/>
                        <a:gd name="T31" fmla="*/ 235 h 989"/>
                        <a:gd name="T32" fmla="*/ 41 w 121"/>
                        <a:gd name="T33" fmla="*/ 259 h 989"/>
                        <a:gd name="T34" fmla="*/ 38 w 121"/>
                        <a:gd name="T35" fmla="*/ 284 h 989"/>
                        <a:gd name="T36" fmla="*/ 36 w 121"/>
                        <a:gd name="T37" fmla="*/ 305 h 989"/>
                        <a:gd name="T38" fmla="*/ 31 w 121"/>
                        <a:gd name="T39" fmla="*/ 330 h 98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1"/>
                        <a:gd name="T61" fmla="*/ 0 h 989"/>
                        <a:gd name="T62" fmla="*/ 121 w 121"/>
                        <a:gd name="T63" fmla="*/ 989 h 98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1" h="989">
                          <a:moveTo>
                            <a:pt x="0" y="0"/>
                          </a:moveTo>
                          <a:lnTo>
                            <a:pt x="25" y="45"/>
                          </a:lnTo>
                          <a:lnTo>
                            <a:pt x="43" y="82"/>
                          </a:lnTo>
                          <a:lnTo>
                            <a:pt x="52" y="117"/>
                          </a:lnTo>
                          <a:lnTo>
                            <a:pt x="61" y="147"/>
                          </a:lnTo>
                          <a:lnTo>
                            <a:pt x="71" y="183"/>
                          </a:lnTo>
                          <a:lnTo>
                            <a:pt x="77" y="222"/>
                          </a:lnTo>
                          <a:lnTo>
                            <a:pt x="84" y="256"/>
                          </a:lnTo>
                          <a:lnTo>
                            <a:pt x="92" y="289"/>
                          </a:lnTo>
                          <a:lnTo>
                            <a:pt x="106" y="315"/>
                          </a:lnTo>
                          <a:lnTo>
                            <a:pt x="104" y="345"/>
                          </a:lnTo>
                          <a:lnTo>
                            <a:pt x="101" y="386"/>
                          </a:lnTo>
                          <a:lnTo>
                            <a:pt x="101" y="436"/>
                          </a:lnTo>
                          <a:lnTo>
                            <a:pt x="108" y="497"/>
                          </a:lnTo>
                          <a:lnTo>
                            <a:pt x="117" y="606"/>
                          </a:lnTo>
                          <a:lnTo>
                            <a:pt x="121" y="704"/>
                          </a:lnTo>
                          <a:lnTo>
                            <a:pt x="121" y="777"/>
                          </a:lnTo>
                          <a:lnTo>
                            <a:pt x="113" y="850"/>
                          </a:lnTo>
                          <a:lnTo>
                            <a:pt x="106" y="915"/>
                          </a:lnTo>
                          <a:lnTo>
                            <a:pt x="92" y="989"/>
                          </a:lnTo>
                        </a:path>
                      </a:pathLst>
                    </a:custGeom>
                    <a:noFill/>
                    <a:ln w="6350">
                      <a:solidFill>
                        <a:schemeClr val="tx1"/>
                      </a:solidFill>
                      <a:round/>
                      <a:headEnd/>
                      <a:tailEnd/>
                    </a:ln>
                  </p:spPr>
                  <p:txBody>
                    <a:bodyPr/>
                    <a:lstStyle/>
                    <a:p>
                      <a:endParaRPr lang="en-US"/>
                    </a:p>
                  </p:txBody>
                </p:sp>
                <p:sp>
                  <p:nvSpPr>
                    <p:cNvPr id="188" name="Freeform 1224"/>
                    <p:cNvSpPr>
                      <a:spLocks/>
                    </p:cNvSpPr>
                    <p:nvPr/>
                  </p:nvSpPr>
                  <p:spPr bwMode="auto">
                    <a:xfrm>
                      <a:off x="1695" y="1609"/>
                      <a:ext cx="787" cy="424"/>
                    </a:xfrm>
                    <a:custGeom>
                      <a:avLst/>
                      <a:gdLst>
                        <a:gd name="T0" fmla="*/ 72 w 2361"/>
                        <a:gd name="T1" fmla="*/ 51 h 1271"/>
                        <a:gd name="T2" fmla="*/ 43 w 2361"/>
                        <a:gd name="T3" fmla="*/ 55 h 1271"/>
                        <a:gd name="T4" fmla="*/ 23 w 2361"/>
                        <a:gd name="T5" fmla="*/ 58 h 1271"/>
                        <a:gd name="T6" fmla="*/ 0 w 2361"/>
                        <a:gd name="T7" fmla="*/ 59 h 1271"/>
                        <a:gd name="T8" fmla="*/ 7 w 2361"/>
                        <a:gd name="T9" fmla="*/ 82 h 1271"/>
                        <a:gd name="T10" fmla="*/ 12 w 2361"/>
                        <a:gd name="T11" fmla="*/ 98 h 1271"/>
                        <a:gd name="T12" fmla="*/ 18 w 2361"/>
                        <a:gd name="T13" fmla="*/ 120 h 1271"/>
                        <a:gd name="T14" fmla="*/ 21 w 2361"/>
                        <a:gd name="T15" fmla="*/ 140 h 1271"/>
                        <a:gd name="T16" fmla="*/ 25 w 2361"/>
                        <a:gd name="T17" fmla="*/ 165 h 1271"/>
                        <a:gd name="T18" fmla="*/ 37 w 2361"/>
                        <a:gd name="T19" fmla="*/ 178 h 1271"/>
                        <a:gd name="T20" fmla="*/ 26 w 2361"/>
                        <a:gd name="T21" fmla="*/ 183 h 1271"/>
                        <a:gd name="T22" fmla="*/ 26 w 2361"/>
                        <a:gd name="T23" fmla="*/ 205 h 1271"/>
                        <a:gd name="T24" fmla="*/ 28 w 2361"/>
                        <a:gd name="T25" fmla="*/ 228 h 1271"/>
                        <a:gd name="T26" fmla="*/ 30 w 2361"/>
                        <a:gd name="T27" fmla="*/ 257 h 1271"/>
                        <a:gd name="T28" fmla="*/ 33 w 2361"/>
                        <a:gd name="T29" fmla="*/ 310 h 1271"/>
                        <a:gd name="T30" fmla="*/ 33 w 2361"/>
                        <a:gd name="T31" fmla="*/ 358 h 1271"/>
                        <a:gd name="T32" fmla="*/ 31 w 2361"/>
                        <a:gd name="T33" fmla="*/ 386 h 1271"/>
                        <a:gd name="T34" fmla="*/ 30 w 2361"/>
                        <a:gd name="T35" fmla="*/ 407 h 1271"/>
                        <a:gd name="T36" fmla="*/ 28 w 2361"/>
                        <a:gd name="T37" fmla="*/ 424 h 1271"/>
                        <a:gd name="T38" fmla="*/ 656 w 2361"/>
                        <a:gd name="T39" fmla="*/ 323 h 1271"/>
                        <a:gd name="T40" fmla="*/ 687 w 2361"/>
                        <a:gd name="T41" fmla="*/ 316 h 1271"/>
                        <a:gd name="T42" fmla="*/ 685 w 2361"/>
                        <a:gd name="T43" fmla="*/ 298 h 1271"/>
                        <a:gd name="T44" fmla="*/ 688 w 2361"/>
                        <a:gd name="T45" fmla="*/ 280 h 1271"/>
                        <a:gd name="T46" fmla="*/ 690 w 2361"/>
                        <a:gd name="T47" fmla="*/ 264 h 1271"/>
                        <a:gd name="T48" fmla="*/ 699 w 2361"/>
                        <a:gd name="T49" fmla="*/ 242 h 1271"/>
                        <a:gd name="T50" fmla="*/ 707 w 2361"/>
                        <a:gd name="T51" fmla="*/ 224 h 1271"/>
                        <a:gd name="T52" fmla="*/ 718 w 2361"/>
                        <a:gd name="T53" fmla="*/ 202 h 1271"/>
                        <a:gd name="T54" fmla="*/ 731 w 2361"/>
                        <a:gd name="T55" fmla="*/ 183 h 1271"/>
                        <a:gd name="T56" fmla="*/ 741 w 2361"/>
                        <a:gd name="T57" fmla="*/ 166 h 1271"/>
                        <a:gd name="T58" fmla="*/ 756 w 2361"/>
                        <a:gd name="T59" fmla="*/ 147 h 1271"/>
                        <a:gd name="T60" fmla="*/ 769 w 2361"/>
                        <a:gd name="T61" fmla="*/ 132 h 1271"/>
                        <a:gd name="T62" fmla="*/ 782 w 2361"/>
                        <a:gd name="T63" fmla="*/ 115 h 1271"/>
                        <a:gd name="T64" fmla="*/ 787 w 2361"/>
                        <a:gd name="T65" fmla="*/ 103 h 1271"/>
                        <a:gd name="T66" fmla="*/ 782 w 2361"/>
                        <a:gd name="T67" fmla="*/ 97 h 1271"/>
                        <a:gd name="T68" fmla="*/ 779 w 2361"/>
                        <a:gd name="T69" fmla="*/ 82 h 1271"/>
                        <a:gd name="T70" fmla="*/ 774 w 2361"/>
                        <a:gd name="T71" fmla="*/ 61 h 1271"/>
                        <a:gd name="T72" fmla="*/ 768 w 2361"/>
                        <a:gd name="T73" fmla="*/ 41 h 1271"/>
                        <a:gd name="T74" fmla="*/ 760 w 2361"/>
                        <a:gd name="T75" fmla="*/ 24 h 1271"/>
                        <a:gd name="T76" fmla="*/ 748 w 2361"/>
                        <a:gd name="T77" fmla="*/ 10 h 1271"/>
                        <a:gd name="T78" fmla="*/ 741 w 2361"/>
                        <a:gd name="T79" fmla="*/ 0 h 1271"/>
                        <a:gd name="T80" fmla="*/ 698 w 2361"/>
                        <a:gd name="T81" fmla="*/ 0 h 127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361"/>
                        <a:gd name="T124" fmla="*/ 0 h 1271"/>
                        <a:gd name="T125" fmla="*/ 2361 w 2361"/>
                        <a:gd name="T126" fmla="*/ 1271 h 127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361" h="1271">
                          <a:moveTo>
                            <a:pt x="215" y="152"/>
                          </a:moveTo>
                          <a:lnTo>
                            <a:pt x="130" y="166"/>
                          </a:lnTo>
                          <a:lnTo>
                            <a:pt x="70" y="175"/>
                          </a:lnTo>
                          <a:lnTo>
                            <a:pt x="0" y="177"/>
                          </a:lnTo>
                          <a:lnTo>
                            <a:pt x="21" y="245"/>
                          </a:lnTo>
                          <a:lnTo>
                            <a:pt x="35" y="295"/>
                          </a:lnTo>
                          <a:lnTo>
                            <a:pt x="53" y="360"/>
                          </a:lnTo>
                          <a:lnTo>
                            <a:pt x="62" y="419"/>
                          </a:lnTo>
                          <a:lnTo>
                            <a:pt x="74" y="494"/>
                          </a:lnTo>
                          <a:lnTo>
                            <a:pt x="112" y="533"/>
                          </a:lnTo>
                          <a:lnTo>
                            <a:pt x="79" y="549"/>
                          </a:lnTo>
                          <a:lnTo>
                            <a:pt x="79" y="616"/>
                          </a:lnTo>
                          <a:lnTo>
                            <a:pt x="83" y="684"/>
                          </a:lnTo>
                          <a:lnTo>
                            <a:pt x="91" y="771"/>
                          </a:lnTo>
                          <a:lnTo>
                            <a:pt x="99" y="929"/>
                          </a:lnTo>
                          <a:lnTo>
                            <a:pt x="99" y="1073"/>
                          </a:lnTo>
                          <a:lnTo>
                            <a:pt x="94" y="1156"/>
                          </a:lnTo>
                          <a:lnTo>
                            <a:pt x="91" y="1220"/>
                          </a:lnTo>
                          <a:lnTo>
                            <a:pt x="83" y="1271"/>
                          </a:lnTo>
                          <a:lnTo>
                            <a:pt x="1969" y="967"/>
                          </a:lnTo>
                          <a:lnTo>
                            <a:pt x="2062" y="946"/>
                          </a:lnTo>
                          <a:lnTo>
                            <a:pt x="2054" y="893"/>
                          </a:lnTo>
                          <a:lnTo>
                            <a:pt x="2063" y="838"/>
                          </a:lnTo>
                          <a:lnTo>
                            <a:pt x="2070" y="792"/>
                          </a:lnTo>
                          <a:lnTo>
                            <a:pt x="2097" y="724"/>
                          </a:lnTo>
                          <a:lnTo>
                            <a:pt x="2121" y="672"/>
                          </a:lnTo>
                          <a:lnTo>
                            <a:pt x="2155" y="606"/>
                          </a:lnTo>
                          <a:lnTo>
                            <a:pt x="2194" y="549"/>
                          </a:lnTo>
                          <a:lnTo>
                            <a:pt x="2223" y="497"/>
                          </a:lnTo>
                          <a:lnTo>
                            <a:pt x="2269" y="441"/>
                          </a:lnTo>
                          <a:lnTo>
                            <a:pt x="2308" y="395"/>
                          </a:lnTo>
                          <a:lnTo>
                            <a:pt x="2345" y="344"/>
                          </a:lnTo>
                          <a:lnTo>
                            <a:pt x="2361" y="310"/>
                          </a:lnTo>
                          <a:lnTo>
                            <a:pt x="2345" y="291"/>
                          </a:lnTo>
                          <a:lnTo>
                            <a:pt x="2338" y="246"/>
                          </a:lnTo>
                          <a:lnTo>
                            <a:pt x="2322" y="182"/>
                          </a:lnTo>
                          <a:lnTo>
                            <a:pt x="2303" y="124"/>
                          </a:lnTo>
                          <a:lnTo>
                            <a:pt x="2279" y="71"/>
                          </a:lnTo>
                          <a:lnTo>
                            <a:pt x="2245" y="29"/>
                          </a:lnTo>
                          <a:lnTo>
                            <a:pt x="2223" y="0"/>
                          </a:lnTo>
                          <a:lnTo>
                            <a:pt x="2094" y="0"/>
                          </a:lnTo>
                        </a:path>
                      </a:pathLst>
                    </a:custGeom>
                    <a:noFill/>
                    <a:ln w="6350">
                      <a:solidFill>
                        <a:schemeClr val="tx1"/>
                      </a:solidFill>
                      <a:round/>
                      <a:headEnd/>
                      <a:tailEnd/>
                    </a:ln>
                  </p:spPr>
                  <p:txBody>
                    <a:bodyPr/>
                    <a:lstStyle/>
                    <a:p>
                      <a:endParaRPr lang="en-US"/>
                    </a:p>
                  </p:txBody>
                </p:sp>
              </p:grpSp>
            </p:grpSp>
          </p:grpSp>
          <p:grpSp>
            <p:nvGrpSpPr>
              <p:cNvPr id="145" name="Group 1225"/>
              <p:cNvGrpSpPr>
                <a:grpSpLocks/>
              </p:cNvGrpSpPr>
              <p:nvPr/>
            </p:nvGrpSpPr>
            <p:grpSpPr bwMode="auto">
              <a:xfrm>
                <a:off x="3166" y="1704"/>
                <a:ext cx="592" cy="236"/>
                <a:chOff x="385" y="1820"/>
                <a:chExt cx="592" cy="236"/>
              </a:xfrm>
            </p:grpSpPr>
            <p:grpSp>
              <p:nvGrpSpPr>
                <p:cNvPr id="164" name="Group 1226"/>
                <p:cNvGrpSpPr>
                  <a:grpSpLocks/>
                </p:cNvGrpSpPr>
                <p:nvPr/>
              </p:nvGrpSpPr>
              <p:grpSpPr bwMode="auto">
                <a:xfrm>
                  <a:off x="448" y="1833"/>
                  <a:ext cx="366" cy="223"/>
                  <a:chOff x="448" y="1833"/>
                  <a:chExt cx="366" cy="223"/>
                </a:xfrm>
              </p:grpSpPr>
              <p:sp>
                <p:nvSpPr>
                  <p:cNvPr id="174" name="Freeform 1227"/>
                  <p:cNvSpPr>
                    <a:spLocks/>
                  </p:cNvSpPr>
                  <p:nvPr/>
                </p:nvSpPr>
                <p:spPr bwMode="auto">
                  <a:xfrm>
                    <a:off x="448" y="1833"/>
                    <a:ext cx="366" cy="223"/>
                  </a:xfrm>
                  <a:custGeom>
                    <a:avLst/>
                    <a:gdLst>
                      <a:gd name="T0" fmla="*/ 0 w 1097"/>
                      <a:gd name="T1" fmla="*/ 0 h 670"/>
                      <a:gd name="T2" fmla="*/ 0 w 1097"/>
                      <a:gd name="T3" fmla="*/ 137 h 670"/>
                      <a:gd name="T4" fmla="*/ 366 w 1097"/>
                      <a:gd name="T5" fmla="*/ 223 h 670"/>
                      <a:gd name="T6" fmla="*/ 366 w 1097"/>
                      <a:gd name="T7" fmla="*/ 71 h 670"/>
                      <a:gd name="T8" fmla="*/ 0 w 1097"/>
                      <a:gd name="T9" fmla="*/ 0 h 670"/>
                      <a:gd name="T10" fmla="*/ 0 60000 65536"/>
                      <a:gd name="T11" fmla="*/ 0 60000 65536"/>
                      <a:gd name="T12" fmla="*/ 0 60000 65536"/>
                      <a:gd name="T13" fmla="*/ 0 60000 65536"/>
                      <a:gd name="T14" fmla="*/ 0 60000 65536"/>
                      <a:gd name="T15" fmla="*/ 0 w 1097"/>
                      <a:gd name="T16" fmla="*/ 0 h 670"/>
                      <a:gd name="T17" fmla="*/ 1097 w 1097"/>
                      <a:gd name="T18" fmla="*/ 670 h 670"/>
                    </a:gdLst>
                    <a:ahLst/>
                    <a:cxnLst>
                      <a:cxn ang="T10">
                        <a:pos x="T0" y="T1"/>
                      </a:cxn>
                      <a:cxn ang="T11">
                        <a:pos x="T2" y="T3"/>
                      </a:cxn>
                      <a:cxn ang="T12">
                        <a:pos x="T4" y="T5"/>
                      </a:cxn>
                      <a:cxn ang="T13">
                        <a:pos x="T6" y="T7"/>
                      </a:cxn>
                      <a:cxn ang="T14">
                        <a:pos x="T8" y="T9"/>
                      </a:cxn>
                    </a:cxnLst>
                    <a:rect l="T15" t="T16" r="T17" b="T18"/>
                    <a:pathLst>
                      <a:path w="1097" h="670">
                        <a:moveTo>
                          <a:pt x="0" y="0"/>
                        </a:moveTo>
                        <a:lnTo>
                          <a:pt x="0" y="411"/>
                        </a:lnTo>
                        <a:lnTo>
                          <a:pt x="1097" y="670"/>
                        </a:lnTo>
                        <a:lnTo>
                          <a:pt x="1097" y="213"/>
                        </a:lnTo>
                        <a:lnTo>
                          <a:pt x="0" y="0"/>
                        </a:lnTo>
                        <a:close/>
                      </a:path>
                    </a:pathLst>
                  </a:custGeom>
                  <a:solidFill>
                    <a:srgbClr val="000000"/>
                  </a:solidFill>
                  <a:ln w="9525">
                    <a:solidFill>
                      <a:schemeClr val="tx1"/>
                    </a:solidFill>
                    <a:round/>
                    <a:headEnd/>
                    <a:tailEnd/>
                  </a:ln>
                </p:spPr>
                <p:txBody>
                  <a:bodyPr/>
                  <a:lstStyle/>
                  <a:p>
                    <a:endParaRPr lang="en-US"/>
                  </a:p>
                </p:txBody>
              </p:sp>
              <p:grpSp>
                <p:nvGrpSpPr>
                  <p:cNvPr id="175" name="Group 1228"/>
                  <p:cNvGrpSpPr>
                    <a:grpSpLocks/>
                  </p:cNvGrpSpPr>
                  <p:nvPr/>
                </p:nvGrpSpPr>
                <p:grpSpPr bwMode="auto">
                  <a:xfrm>
                    <a:off x="476" y="1845"/>
                    <a:ext cx="300" cy="152"/>
                    <a:chOff x="476" y="1845"/>
                    <a:chExt cx="300" cy="152"/>
                  </a:xfrm>
                </p:grpSpPr>
                <p:sp>
                  <p:nvSpPr>
                    <p:cNvPr id="176" name="Arc 1229"/>
                    <p:cNvSpPr>
                      <a:spLocks/>
                    </p:cNvSpPr>
                    <p:nvPr/>
                  </p:nvSpPr>
                  <p:spPr bwMode="auto">
                    <a:xfrm>
                      <a:off x="476" y="1860"/>
                      <a:ext cx="298" cy="71"/>
                    </a:xfrm>
                    <a:custGeom>
                      <a:avLst/>
                      <a:gdLst>
                        <a:gd name="T0" fmla="*/ 3 w 27230"/>
                        <a:gd name="T1" fmla="*/ 0 h 21600"/>
                        <a:gd name="T2" fmla="*/ 0 w 27230"/>
                        <a:gd name="T3" fmla="*/ 0 h 21600"/>
                        <a:gd name="T4" fmla="*/ 3 w 27230"/>
                        <a:gd name="T5" fmla="*/ 0 h 21600"/>
                        <a:gd name="T6" fmla="*/ 0 60000 65536"/>
                        <a:gd name="T7" fmla="*/ 0 60000 65536"/>
                        <a:gd name="T8" fmla="*/ 0 60000 65536"/>
                        <a:gd name="T9" fmla="*/ 0 w 27230"/>
                        <a:gd name="T10" fmla="*/ 0 h 21600"/>
                        <a:gd name="T11" fmla="*/ 27230 w 27230"/>
                        <a:gd name="T12" fmla="*/ 21600 h 21600"/>
                      </a:gdLst>
                      <a:ahLst/>
                      <a:cxnLst>
                        <a:cxn ang="T6">
                          <a:pos x="T0" y="T1"/>
                        </a:cxn>
                        <a:cxn ang="T7">
                          <a:pos x="T2" y="T3"/>
                        </a:cxn>
                        <a:cxn ang="T8">
                          <a:pos x="T4" y="T5"/>
                        </a:cxn>
                      </a:cxnLst>
                      <a:rect l="T9" t="T10" r="T11" b="T12"/>
                      <a:pathLst>
                        <a:path w="27230" h="21600" fill="none" extrusionOk="0">
                          <a:moveTo>
                            <a:pt x="27229" y="20838"/>
                          </a:moveTo>
                          <a:cubicBezTo>
                            <a:pt x="25377" y="21343"/>
                            <a:pt x="23466" y="21599"/>
                            <a:pt x="21546" y="21600"/>
                          </a:cubicBezTo>
                          <a:cubicBezTo>
                            <a:pt x="10207" y="21600"/>
                            <a:pt x="798" y="12832"/>
                            <a:pt x="-1" y="1522"/>
                          </a:cubicBezTo>
                        </a:path>
                        <a:path w="27230" h="21600" stroke="0" extrusionOk="0">
                          <a:moveTo>
                            <a:pt x="27229" y="20838"/>
                          </a:moveTo>
                          <a:cubicBezTo>
                            <a:pt x="25377" y="21343"/>
                            <a:pt x="23466" y="21599"/>
                            <a:pt x="21546" y="21600"/>
                          </a:cubicBezTo>
                          <a:cubicBezTo>
                            <a:pt x="10207" y="21600"/>
                            <a:pt x="798" y="12832"/>
                            <a:pt x="-1" y="1522"/>
                          </a:cubicBezTo>
                          <a:lnTo>
                            <a:pt x="21546" y="0"/>
                          </a:lnTo>
                          <a:close/>
                        </a:path>
                      </a:pathLst>
                    </a:custGeom>
                    <a:noFill/>
                    <a:ln w="6350">
                      <a:solidFill>
                        <a:schemeClr val="tx1"/>
                      </a:solidFill>
                      <a:round/>
                      <a:headEnd/>
                      <a:tailEnd/>
                    </a:ln>
                  </p:spPr>
                  <p:txBody>
                    <a:bodyPr/>
                    <a:lstStyle/>
                    <a:p>
                      <a:endParaRPr lang="en-US"/>
                    </a:p>
                  </p:txBody>
                </p:sp>
                <p:sp>
                  <p:nvSpPr>
                    <p:cNvPr id="177" name="Arc 1230"/>
                    <p:cNvSpPr>
                      <a:spLocks/>
                    </p:cNvSpPr>
                    <p:nvPr/>
                  </p:nvSpPr>
                  <p:spPr bwMode="auto">
                    <a:xfrm>
                      <a:off x="478" y="1876"/>
                      <a:ext cx="296" cy="70"/>
                    </a:xfrm>
                    <a:custGeom>
                      <a:avLst/>
                      <a:gdLst>
                        <a:gd name="T0" fmla="*/ 3 w 27065"/>
                        <a:gd name="T1" fmla="*/ 0 h 21600"/>
                        <a:gd name="T2" fmla="*/ 0 w 27065"/>
                        <a:gd name="T3" fmla="*/ 0 h 21600"/>
                        <a:gd name="T4" fmla="*/ 3 w 27065"/>
                        <a:gd name="T5" fmla="*/ 0 h 21600"/>
                        <a:gd name="T6" fmla="*/ 0 60000 65536"/>
                        <a:gd name="T7" fmla="*/ 0 60000 65536"/>
                        <a:gd name="T8" fmla="*/ 0 60000 65536"/>
                        <a:gd name="T9" fmla="*/ 0 w 27065"/>
                        <a:gd name="T10" fmla="*/ 0 h 21600"/>
                        <a:gd name="T11" fmla="*/ 27065 w 27065"/>
                        <a:gd name="T12" fmla="*/ 21600 h 21600"/>
                      </a:gdLst>
                      <a:ahLst/>
                      <a:cxnLst>
                        <a:cxn ang="T6">
                          <a:pos x="T0" y="T1"/>
                        </a:cxn>
                        <a:cxn ang="T7">
                          <a:pos x="T2" y="T3"/>
                        </a:cxn>
                        <a:cxn ang="T8">
                          <a:pos x="T4" y="T5"/>
                        </a:cxn>
                      </a:cxnLst>
                      <a:rect l="T9" t="T10" r="T11" b="T12"/>
                      <a:pathLst>
                        <a:path w="27065" h="21600" fill="none" extrusionOk="0">
                          <a:moveTo>
                            <a:pt x="27065" y="20869"/>
                          </a:moveTo>
                          <a:cubicBezTo>
                            <a:pt x="25247" y="21354"/>
                            <a:pt x="23374" y="21599"/>
                            <a:pt x="21494" y="21600"/>
                          </a:cubicBezTo>
                          <a:cubicBezTo>
                            <a:pt x="10393" y="21600"/>
                            <a:pt x="1100" y="13185"/>
                            <a:pt x="0" y="2139"/>
                          </a:cubicBezTo>
                        </a:path>
                        <a:path w="27065" h="21600" stroke="0" extrusionOk="0">
                          <a:moveTo>
                            <a:pt x="27065" y="20869"/>
                          </a:moveTo>
                          <a:cubicBezTo>
                            <a:pt x="25247" y="21354"/>
                            <a:pt x="23374" y="21599"/>
                            <a:pt x="21494" y="21600"/>
                          </a:cubicBezTo>
                          <a:cubicBezTo>
                            <a:pt x="10393" y="21600"/>
                            <a:pt x="1100" y="13185"/>
                            <a:pt x="0" y="2139"/>
                          </a:cubicBezTo>
                          <a:lnTo>
                            <a:pt x="21494" y="0"/>
                          </a:lnTo>
                          <a:close/>
                        </a:path>
                      </a:pathLst>
                    </a:custGeom>
                    <a:noFill/>
                    <a:ln w="6350">
                      <a:solidFill>
                        <a:schemeClr val="tx1"/>
                      </a:solidFill>
                      <a:round/>
                      <a:headEnd/>
                      <a:tailEnd/>
                    </a:ln>
                  </p:spPr>
                  <p:txBody>
                    <a:bodyPr/>
                    <a:lstStyle/>
                    <a:p>
                      <a:endParaRPr lang="en-US"/>
                    </a:p>
                  </p:txBody>
                </p:sp>
                <p:sp>
                  <p:nvSpPr>
                    <p:cNvPr id="178" name="Arc 1231"/>
                    <p:cNvSpPr>
                      <a:spLocks/>
                    </p:cNvSpPr>
                    <p:nvPr/>
                  </p:nvSpPr>
                  <p:spPr bwMode="auto">
                    <a:xfrm>
                      <a:off x="478" y="1893"/>
                      <a:ext cx="298" cy="70"/>
                    </a:xfrm>
                    <a:custGeom>
                      <a:avLst/>
                      <a:gdLst>
                        <a:gd name="T0" fmla="*/ 3 w 27276"/>
                        <a:gd name="T1" fmla="*/ 0 h 21600"/>
                        <a:gd name="T2" fmla="*/ 0 w 27276"/>
                        <a:gd name="T3" fmla="*/ 0 h 21600"/>
                        <a:gd name="T4" fmla="*/ 3 w 27276"/>
                        <a:gd name="T5" fmla="*/ 0 h 21600"/>
                        <a:gd name="T6" fmla="*/ 0 60000 65536"/>
                        <a:gd name="T7" fmla="*/ 0 60000 65536"/>
                        <a:gd name="T8" fmla="*/ 0 60000 65536"/>
                        <a:gd name="T9" fmla="*/ 0 w 27276"/>
                        <a:gd name="T10" fmla="*/ 0 h 21600"/>
                        <a:gd name="T11" fmla="*/ 27276 w 27276"/>
                        <a:gd name="T12" fmla="*/ 21600 h 21600"/>
                      </a:gdLst>
                      <a:ahLst/>
                      <a:cxnLst>
                        <a:cxn ang="T6">
                          <a:pos x="T0" y="T1"/>
                        </a:cxn>
                        <a:cxn ang="T7">
                          <a:pos x="T2" y="T3"/>
                        </a:cxn>
                        <a:cxn ang="T8">
                          <a:pos x="T4" y="T5"/>
                        </a:cxn>
                      </a:cxnLst>
                      <a:rect l="T9" t="T10" r="T11" b="T12"/>
                      <a:pathLst>
                        <a:path w="27276" h="21600" fill="none" extrusionOk="0">
                          <a:moveTo>
                            <a:pt x="27276" y="20826"/>
                          </a:moveTo>
                          <a:cubicBezTo>
                            <a:pt x="25409" y="21339"/>
                            <a:pt x="23482" y="21599"/>
                            <a:pt x="21546" y="21600"/>
                          </a:cubicBezTo>
                          <a:cubicBezTo>
                            <a:pt x="10208" y="21600"/>
                            <a:pt x="800" y="12834"/>
                            <a:pt x="-1" y="1526"/>
                          </a:cubicBezTo>
                        </a:path>
                        <a:path w="27276" h="21600" stroke="0" extrusionOk="0">
                          <a:moveTo>
                            <a:pt x="27276" y="20826"/>
                          </a:moveTo>
                          <a:cubicBezTo>
                            <a:pt x="25409" y="21339"/>
                            <a:pt x="23482" y="21599"/>
                            <a:pt x="21546" y="21600"/>
                          </a:cubicBezTo>
                          <a:cubicBezTo>
                            <a:pt x="10208" y="21600"/>
                            <a:pt x="800" y="12834"/>
                            <a:pt x="-1" y="1526"/>
                          </a:cubicBezTo>
                          <a:lnTo>
                            <a:pt x="21546" y="0"/>
                          </a:lnTo>
                          <a:close/>
                        </a:path>
                      </a:pathLst>
                    </a:custGeom>
                    <a:noFill/>
                    <a:ln w="6350">
                      <a:solidFill>
                        <a:schemeClr val="tx1"/>
                      </a:solidFill>
                      <a:round/>
                      <a:headEnd/>
                      <a:tailEnd/>
                    </a:ln>
                  </p:spPr>
                  <p:txBody>
                    <a:bodyPr/>
                    <a:lstStyle/>
                    <a:p>
                      <a:endParaRPr lang="en-US"/>
                    </a:p>
                  </p:txBody>
                </p:sp>
                <p:sp>
                  <p:nvSpPr>
                    <p:cNvPr id="179" name="Arc 1232"/>
                    <p:cNvSpPr>
                      <a:spLocks/>
                    </p:cNvSpPr>
                    <p:nvPr/>
                  </p:nvSpPr>
                  <p:spPr bwMode="auto">
                    <a:xfrm>
                      <a:off x="479" y="1911"/>
                      <a:ext cx="297" cy="71"/>
                    </a:xfrm>
                    <a:custGeom>
                      <a:avLst/>
                      <a:gdLst>
                        <a:gd name="T0" fmla="*/ 3 w 27261"/>
                        <a:gd name="T1" fmla="*/ 0 h 21600"/>
                        <a:gd name="T2" fmla="*/ 0 w 27261"/>
                        <a:gd name="T3" fmla="*/ 0 h 21600"/>
                        <a:gd name="T4" fmla="*/ 3 w 27261"/>
                        <a:gd name="T5" fmla="*/ 0 h 21600"/>
                        <a:gd name="T6" fmla="*/ 0 60000 65536"/>
                        <a:gd name="T7" fmla="*/ 0 60000 65536"/>
                        <a:gd name="T8" fmla="*/ 0 60000 65536"/>
                        <a:gd name="T9" fmla="*/ 0 w 27261"/>
                        <a:gd name="T10" fmla="*/ 0 h 21600"/>
                        <a:gd name="T11" fmla="*/ 27261 w 27261"/>
                        <a:gd name="T12" fmla="*/ 21600 h 21600"/>
                      </a:gdLst>
                      <a:ahLst/>
                      <a:cxnLst>
                        <a:cxn ang="T6">
                          <a:pos x="T0" y="T1"/>
                        </a:cxn>
                        <a:cxn ang="T7">
                          <a:pos x="T2" y="T3"/>
                        </a:cxn>
                        <a:cxn ang="T8">
                          <a:pos x="T4" y="T5"/>
                        </a:cxn>
                      </a:cxnLst>
                      <a:rect l="T9" t="T10" r="T11" b="T12"/>
                      <a:pathLst>
                        <a:path w="27261" h="21600" fill="none" extrusionOk="0">
                          <a:moveTo>
                            <a:pt x="27260" y="20835"/>
                          </a:moveTo>
                          <a:cubicBezTo>
                            <a:pt x="25405" y="21342"/>
                            <a:pt x="23489" y="21599"/>
                            <a:pt x="21566" y="21600"/>
                          </a:cubicBezTo>
                          <a:cubicBezTo>
                            <a:pt x="10107" y="21600"/>
                            <a:pt x="642" y="12651"/>
                            <a:pt x="-1" y="1211"/>
                          </a:cubicBezTo>
                        </a:path>
                        <a:path w="27261" h="21600" stroke="0" extrusionOk="0">
                          <a:moveTo>
                            <a:pt x="27260" y="20835"/>
                          </a:moveTo>
                          <a:cubicBezTo>
                            <a:pt x="25405" y="21342"/>
                            <a:pt x="23489" y="21599"/>
                            <a:pt x="21566" y="21600"/>
                          </a:cubicBezTo>
                          <a:cubicBezTo>
                            <a:pt x="10107" y="21600"/>
                            <a:pt x="642" y="12651"/>
                            <a:pt x="-1" y="1211"/>
                          </a:cubicBezTo>
                          <a:lnTo>
                            <a:pt x="21566" y="0"/>
                          </a:lnTo>
                          <a:close/>
                        </a:path>
                      </a:pathLst>
                    </a:custGeom>
                    <a:noFill/>
                    <a:ln w="6350">
                      <a:solidFill>
                        <a:schemeClr val="tx1"/>
                      </a:solidFill>
                      <a:round/>
                      <a:headEnd/>
                      <a:tailEnd/>
                    </a:ln>
                  </p:spPr>
                  <p:txBody>
                    <a:bodyPr/>
                    <a:lstStyle/>
                    <a:p>
                      <a:endParaRPr lang="en-US"/>
                    </a:p>
                  </p:txBody>
                </p:sp>
                <p:sp>
                  <p:nvSpPr>
                    <p:cNvPr id="180" name="Arc 1233"/>
                    <p:cNvSpPr>
                      <a:spLocks/>
                    </p:cNvSpPr>
                    <p:nvPr/>
                  </p:nvSpPr>
                  <p:spPr bwMode="auto">
                    <a:xfrm>
                      <a:off x="476" y="1926"/>
                      <a:ext cx="297" cy="71"/>
                    </a:xfrm>
                    <a:custGeom>
                      <a:avLst/>
                      <a:gdLst>
                        <a:gd name="T0" fmla="*/ 3 w 27166"/>
                        <a:gd name="T1" fmla="*/ 0 h 21600"/>
                        <a:gd name="T2" fmla="*/ 0 w 27166"/>
                        <a:gd name="T3" fmla="*/ 0 h 21600"/>
                        <a:gd name="T4" fmla="*/ 3 w 27166"/>
                        <a:gd name="T5" fmla="*/ 0 h 21600"/>
                        <a:gd name="T6" fmla="*/ 0 60000 65536"/>
                        <a:gd name="T7" fmla="*/ 0 60000 65536"/>
                        <a:gd name="T8" fmla="*/ 0 60000 65536"/>
                        <a:gd name="T9" fmla="*/ 0 w 27166"/>
                        <a:gd name="T10" fmla="*/ 0 h 21600"/>
                        <a:gd name="T11" fmla="*/ 27166 w 27166"/>
                        <a:gd name="T12" fmla="*/ 21600 h 21600"/>
                      </a:gdLst>
                      <a:ahLst/>
                      <a:cxnLst>
                        <a:cxn ang="T6">
                          <a:pos x="T0" y="T1"/>
                        </a:cxn>
                        <a:cxn ang="T7">
                          <a:pos x="T2" y="T3"/>
                        </a:cxn>
                        <a:cxn ang="T8">
                          <a:pos x="T4" y="T5"/>
                        </a:cxn>
                      </a:cxnLst>
                      <a:rect l="T9" t="T10" r="T11" b="T12"/>
                      <a:pathLst>
                        <a:path w="27166" h="21600" fill="none" extrusionOk="0">
                          <a:moveTo>
                            <a:pt x="27165" y="20861"/>
                          </a:moveTo>
                          <a:cubicBezTo>
                            <a:pt x="25339" y="21351"/>
                            <a:pt x="23456" y="21599"/>
                            <a:pt x="21566" y="21600"/>
                          </a:cubicBezTo>
                          <a:cubicBezTo>
                            <a:pt x="10109" y="21600"/>
                            <a:pt x="646" y="12655"/>
                            <a:pt x="0" y="1217"/>
                          </a:cubicBezTo>
                        </a:path>
                        <a:path w="27166" h="21600" stroke="0" extrusionOk="0">
                          <a:moveTo>
                            <a:pt x="27165" y="20861"/>
                          </a:moveTo>
                          <a:cubicBezTo>
                            <a:pt x="25339" y="21351"/>
                            <a:pt x="23456" y="21599"/>
                            <a:pt x="21566" y="21600"/>
                          </a:cubicBezTo>
                          <a:cubicBezTo>
                            <a:pt x="10109" y="21600"/>
                            <a:pt x="646" y="12655"/>
                            <a:pt x="0" y="1217"/>
                          </a:cubicBezTo>
                          <a:lnTo>
                            <a:pt x="21566" y="0"/>
                          </a:lnTo>
                          <a:close/>
                        </a:path>
                      </a:pathLst>
                    </a:custGeom>
                    <a:noFill/>
                    <a:ln w="6350">
                      <a:solidFill>
                        <a:schemeClr val="tx1"/>
                      </a:solidFill>
                      <a:round/>
                      <a:headEnd/>
                      <a:tailEnd/>
                    </a:ln>
                  </p:spPr>
                  <p:txBody>
                    <a:bodyPr/>
                    <a:lstStyle/>
                    <a:p>
                      <a:endParaRPr lang="en-US"/>
                    </a:p>
                  </p:txBody>
                </p:sp>
                <p:sp>
                  <p:nvSpPr>
                    <p:cNvPr id="181" name="Arc 1234"/>
                    <p:cNvSpPr>
                      <a:spLocks/>
                    </p:cNvSpPr>
                    <p:nvPr/>
                  </p:nvSpPr>
                  <p:spPr bwMode="auto">
                    <a:xfrm>
                      <a:off x="476" y="1845"/>
                      <a:ext cx="296" cy="71"/>
                    </a:xfrm>
                    <a:custGeom>
                      <a:avLst/>
                      <a:gdLst>
                        <a:gd name="T0" fmla="*/ 3 w 27131"/>
                        <a:gd name="T1" fmla="*/ 0 h 21600"/>
                        <a:gd name="T2" fmla="*/ 0 w 27131"/>
                        <a:gd name="T3" fmla="*/ 0 h 21600"/>
                        <a:gd name="T4" fmla="*/ 3 w 27131"/>
                        <a:gd name="T5" fmla="*/ 0 h 21600"/>
                        <a:gd name="T6" fmla="*/ 0 60000 65536"/>
                        <a:gd name="T7" fmla="*/ 0 60000 65536"/>
                        <a:gd name="T8" fmla="*/ 0 60000 65536"/>
                        <a:gd name="T9" fmla="*/ 0 w 27131"/>
                        <a:gd name="T10" fmla="*/ 0 h 21600"/>
                        <a:gd name="T11" fmla="*/ 27131 w 27131"/>
                        <a:gd name="T12" fmla="*/ 21600 h 21600"/>
                      </a:gdLst>
                      <a:ahLst/>
                      <a:cxnLst>
                        <a:cxn ang="T6">
                          <a:pos x="T0" y="T1"/>
                        </a:cxn>
                        <a:cxn ang="T7">
                          <a:pos x="T2" y="T3"/>
                        </a:cxn>
                        <a:cxn ang="T8">
                          <a:pos x="T4" y="T5"/>
                        </a:cxn>
                      </a:cxnLst>
                      <a:rect l="T9" t="T10" r="T11" b="T12"/>
                      <a:pathLst>
                        <a:path w="27131" h="21600" fill="none" extrusionOk="0">
                          <a:moveTo>
                            <a:pt x="27131" y="20859"/>
                          </a:moveTo>
                          <a:cubicBezTo>
                            <a:pt x="25302" y="21350"/>
                            <a:pt x="23416" y="21599"/>
                            <a:pt x="21523" y="21600"/>
                          </a:cubicBezTo>
                          <a:cubicBezTo>
                            <a:pt x="10300" y="21600"/>
                            <a:pt x="947" y="13006"/>
                            <a:pt x="0" y="1823"/>
                          </a:cubicBezTo>
                        </a:path>
                        <a:path w="27131" h="21600" stroke="0" extrusionOk="0">
                          <a:moveTo>
                            <a:pt x="27131" y="20859"/>
                          </a:moveTo>
                          <a:cubicBezTo>
                            <a:pt x="25302" y="21350"/>
                            <a:pt x="23416" y="21599"/>
                            <a:pt x="21523" y="21600"/>
                          </a:cubicBezTo>
                          <a:cubicBezTo>
                            <a:pt x="10300" y="21600"/>
                            <a:pt x="947" y="13006"/>
                            <a:pt x="0" y="1823"/>
                          </a:cubicBezTo>
                          <a:lnTo>
                            <a:pt x="21523" y="0"/>
                          </a:lnTo>
                          <a:close/>
                        </a:path>
                      </a:pathLst>
                    </a:custGeom>
                    <a:noFill/>
                    <a:ln w="6350">
                      <a:solidFill>
                        <a:schemeClr val="tx1"/>
                      </a:solidFill>
                      <a:round/>
                      <a:headEnd/>
                      <a:tailEnd/>
                    </a:ln>
                  </p:spPr>
                  <p:txBody>
                    <a:bodyPr/>
                    <a:lstStyle/>
                    <a:p>
                      <a:endParaRPr lang="en-US"/>
                    </a:p>
                  </p:txBody>
                </p:sp>
              </p:grpSp>
            </p:grpSp>
            <p:grpSp>
              <p:nvGrpSpPr>
                <p:cNvPr id="165" name="Group 1235"/>
                <p:cNvGrpSpPr>
                  <a:grpSpLocks/>
                </p:cNvGrpSpPr>
                <p:nvPr/>
              </p:nvGrpSpPr>
              <p:grpSpPr bwMode="auto">
                <a:xfrm>
                  <a:off x="385" y="1820"/>
                  <a:ext cx="592" cy="212"/>
                  <a:chOff x="385" y="1820"/>
                  <a:chExt cx="592" cy="212"/>
                </a:xfrm>
              </p:grpSpPr>
              <p:grpSp>
                <p:nvGrpSpPr>
                  <p:cNvPr id="166" name="Group 1236"/>
                  <p:cNvGrpSpPr>
                    <a:grpSpLocks/>
                  </p:cNvGrpSpPr>
                  <p:nvPr/>
                </p:nvGrpSpPr>
                <p:grpSpPr bwMode="auto">
                  <a:xfrm>
                    <a:off x="385" y="1820"/>
                    <a:ext cx="97" cy="156"/>
                    <a:chOff x="385" y="1820"/>
                    <a:chExt cx="97" cy="156"/>
                  </a:xfrm>
                </p:grpSpPr>
                <p:sp>
                  <p:nvSpPr>
                    <p:cNvPr id="171" name="Freeform 1237"/>
                    <p:cNvSpPr>
                      <a:spLocks/>
                    </p:cNvSpPr>
                    <p:nvPr/>
                  </p:nvSpPr>
                  <p:spPr bwMode="auto">
                    <a:xfrm>
                      <a:off x="392" y="1823"/>
                      <a:ext cx="86" cy="142"/>
                    </a:xfrm>
                    <a:custGeom>
                      <a:avLst/>
                      <a:gdLst>
                        <a:gd name="T0" fmla="*/ 0 w 256"/>
                        <a:gd name="T1" fmla="*/ 0 h 426"/>
                        <a:gd name="T2" fmla="*/ 11 w 256"/>
                        <a:gd name="T3" fmla="*/ 107 h 426"/>
                        <a:gd name="T4" fmla="*/ 86 w 256"/>
                        <a:gd name="T5" fmla="*/ 142 h 426"/>
                        <a:gd name="T6" fmla="*/ 79 w 256"/>
                        <a:gd name="T7" fmla="*/ 17 h 426"/>
                        <a:gd name="T8" fmla="*/ 0 w 256"/>
                        <a:gd name="T9" fmla="*/ 0 h 426"/>
                        <a:gd name="T10" fmla="*/ 0 60000 65536"/>
                        <a:gd name="T11" fmla="*/ 0 60000 65536"/>
                        <a:gd name="T12" fmla="*/ 0 60000 65536"/>
                        <a:gd name="T13" fmla="*/ 0 60000 65536"/>
                        <a:gd name="T14" fmla="*/ 0 60000 65536"/>
                        <a:gd name="T15" fmla="*/ 0 w 256"/>
                        <a:gd name="T16" fmla="*/ 0 h 426"/>
                        <a:gd name="T17" fmla="*/ 256 w 256"/>
                        <a:gd name="T18" fmla="*/ 426 h 426"/>
                      </a:gdLst>
                      <a:ahLst/>
                      <a:cxnLst>
                        <a:cxn ang="T10">
                          <a:pos x="T0" y="T1"/>
                        </a:cxn>
                        <a:cxn ang="T11">
                          <a:pos x="T2" y="T3"/>
                        </a:cxn>
                        <a:cxn ang="T12">
                          <a:pos x="T4" y="T5"/>
                        </a:cxn>
                        <a:cxn ang="T13">
                          <a:pos x="T6" y="T7"/>
                        </a:cxn>
                        <a:cxn ang="T14">
                          <a:pos x="T8" y="T9"/>
                        </a:cxn>
                      </a:cxnLst>
                      <a:rect l="T15" t="T16" r="T17" b="T18"/>
                      <a:pathLst>
                        <a:path w="256" h="426">
                          <a:moveTo>
                            <a:pt x="0" y="0"/>
                          </a:moveTo>
                          <a:lnTo>
                            <a:pt x="34" y="322"/>
                          </a:lnTo>
                          <a:lnTo>
                            <a:pt x="256" y="426"/>
                          </a:lnTo>
                          <a:lnTo>
                            <a:pt x="236" y="51"/>
                          </a:lnTo>
                          <a:lnTo>
                            <a:pt x="0" y="0"/>
                          </a:lnTo>
                          <a:close/>
                        </a:path>
                      </a:pathLst>
                    </a:custGeom>
                    <a:solidFill>
                      <a:srgbClr val="FFFFFF"/>
                    </a:solidFill>
                    <a:ln w="9525">
                      <a:solidFill>
                        <a:schemeClr val="tx1"/>
                      </a:solidFill>
                      <a:round/>
                      <a:headEnd/>
                      <a:tailEnd/>
                    </a:ln>
                  </p:spPr>
                  <p:txBody>
                    <a:bodyPr/>
                    <a:lstStyle/>
                    <a:p>
                      <a:endParaRPr lang="en-US"/>
                    </a:p>
                  </p:txBody>
                </p:sp>
                <p:sp>
                  <p:nvSpPr>
                    <p:cNvPr id="172" name="Freeform 1238"/>
                    <p:cNvSpPr>
                      <a:spLocks/>
                    </p:cNvSpPr>
                    <p:nvPr/>
                  </p:nvSpPr>
                  <p:spPr bwMode="auto">
                    <a:xfrm>
                      <a:off x="385" y="1820"/>
                      <a:ext cx="18" cy="117"/>
                    </a:xfrm>
                    <a:custGeom>
                      <a:avLst/>
                      <a:gdLst>
                        <a:gd name="T0" fmla="*/ 0 w 55"/>
                        <a:gd name="T1" fmla="*/ 0 h 352"/>
                        <a:gd name="T2" fmla="*/ 18 w 55"/>
                        <a:gd name="T3" fmla="*/ 117 h 352"/>
                        <a:gd name="T4" fmla="*/ 10 w 55"/>
                        <a:gd name="T5" fmla="*/ 7 h 352"/>
                        <a:gd name="T6" fmla="*/ 0 w 55"/>
                        <a:gd name="T7" fmla="*/ 0 h 352"/>
                        <a:gd name="T8" fmla="*/ 0 60000 65536"/>
                        <a:gd name="T9" fmla="*/ 0 60000 65536"/>
                        <a:gd name="T10" fmla="*/ 0 60000 65536"/>
                        <a:gd name="T11" fmla="*/ 0 60000 65536"/>
                        <a:gd name="T12" fmla="*/ 0 w 55"/>
                        <a:gd name="T13" fmla="*/ 0 h 352"/>
                        <a:gd name="T14" fmla="*/ 55 w 55"/>
                        <a:gd name="T15" fmla="*/ 352 h 352"/>
                      </a:gdLst>
                      <a:ahLst/>
                      <a:cxnLst>
                        <a:cxn ang="T8">
                          <a:pos x="T0" y="T1"/>
                        </a:cxn>
                        <a:cxn ang="T9">
                          <a:pos x="T2" y="T3"/>
                        </a:cxn>
                        <a:cxn ang="T10">
                          <a:pos x="T4" y="T5"/>
                        </a:cxn>
                        <a:cxn ang="T11">
                          <a:pos x="T6" y="T7"/>
                        </a:cxn>
                      </a:cxnLst>
                      <a:rect l="T12" t="T13" r="T14" b="T15"/>
                      <a:pathLst>
                        <a:path w="55" h="352">
                          <a:moveTo>
                            <a:pt x="0" y="0"/>
                          </a:moveTo>
                          <a:lnTo>
                            <a:pt x="55" y="352"/>
                          </a:lnTo>
                          <a:lnTo>
                            <a:pt x="31" y="20"/>
                          </a:lnTo>
                          <a:lnTo>
                            <a:pt x="0" y="0"/>
                          </a:lnTo>
                          <a:close/>
                        </a:path>
                      </a:pathLst>
                    </a:custGeom>
                    <a:solidFill>
                      <a:srgbClr val="E07000"/>
                    </a:solidFill>
                    <a:ln w="9525">
                      <a:solidFill>
                        <a:schemeClr val="tx1"/>
                      </a:solidFill>
                      <a:round/>
                      <a:headEnd/>
                      <a:tailEnd/>
                    </a:ln>
                  </p:spPr>
                  <p:txBody>
                    <a:bodyPr/>
                    <a:lstStyle/>
                    <a:p>
                      <a:endParaRPr lang="en-US"/>
                    </a:p>
                  </p:txBody>
                </p:sp>
                <p:sp>
                  <p:nvSpPr>
                    <p:cNvPr id="173" name="Freeform 1239"/>
                    <p:cNvSpPr>
                      <a:spLocks/>
                    </p:cNvSpPr>
                    <p:nvPr/>
                  </p:nvSpPr>
                  <p:spPr bwMode="auto">
                    <a:xfrm>
                      <a:off x="453" y="1835"/>
                      <a:ext cx="29" cy="141"/>
                    </a:xfrm>
                    <a:custGeom>
                      <a:avLst/>
                      <a:gdLst>
                        <a:gd name="T0" fmla="*/ 0 w 87"/>
                        <a:gd name="T1" fmla="*/ 0 h 423"/>
                        <a:gd name="T2" fmla="*/ 9 w 87"/>
                        <a:gd name="T3" fmla="*/ 131 h 423"/>
                        <a:gd name="T4" fmla="*/ 29 w 87"/>
                        <a:gd name="T5" fmla="*/ 141 h 423"/>
                        <a:gd name="T6" fmla="*/ 21 w 87"/>
                        <a:gd name="T7" fmla="*/ 2 h 423"/>
                        <a:gd name="T8" fmla="*/ 0 w 87"/>
                        <a:gd name="T9" fmla="*/ 0 h 423"/>
                        <a:gd name="T10" fmla="*/ 0 60000 65536"/>
                        <a:gd name="T11" fmla="*/ 0 60000 65536"/>
                        <a:gd name="T12" fmla="*/ 0 60000 65536"/>
                        <a:gd name="T13" fmla="*/ 0 60000 65536"/>
                        <a:gd name="T14" fmla="*/ 0 60000 65536"/>
                        <a:gd name="T15" fmla="*/ 0 w 87"/>
                        <a:gd name="T16" fmla="*/ 0 h 423"/>
                        <a:gd name="T17" fmla="*/ 87 w 87"/>
                        <a:gd name="T18" fmla="*/ 423 h 423"/>
                      </a:gdLst>
                      <a:ahLst/>
                      <a:cxnLst>
                        <a:cxn ang="T10">
                          <a:pos x="T0" y="T1"/>
                        </a:cxn>
                        <a:cxn ang="T11">
                          <a:pos x="T2" y="T3"/>
                        </a:cxn>
                        <a:cxn ang="T12">
                          <a:pos x="T4" y="T5"/>
                        </a:cxn>
                        <a:cxn ang="T13">
                          <a:pos x="T6" y="T7"/>
                        </a:cxn>
                        <a:cxn ang="T14">
                          <a:pos x="T8" y="T9"/>
                        </a:cxn>
                      </a:cxnLst>
                      <a:rect l="T15" t="T16" r="T17" b="T18"/>
                      <a:pathLst>
                        <a:path w="87" h="423">
                          <a:moveTo>
                            <a:pt x="0" y="0"/>
                          </a:moveTo>
                          <a:lnTo>
                            <a:pt x="27" y="393"/>
                          </a:lnTo>
                          <a:lnTo>
                            <a:pt x="87" y="423"/>
                          </a:lnTo>
                          <a:lnTo>
                            <a:pt x="63" y="5"/>
                          </a:lnTo>
                          <a:lnTo>
                            <a:pt x="0" y="0"/>
                          </a:lnTo>
                          <a:close/>
                        </a:path>
                      </a:pathLst>
                    </a:custGeom>
                    <a:solidFill>
                      <a:srgbClr val="E0E0E0"/>
                    </a:solidFill>
                    <a:ln w="9525">
                      <a:solidFill>
                        <a:schemeClr val="tx1"/>
                      </a:solidFill>
                      <a:round/>
                      <a:headEnd/>
                      <a:tailEnd/>
                    </a:ln>
                  </p:spPr>
                  <p:txBody>
                    <a:bodyPr/>
                    <a:lstStyle/>
                    <a:p>
                      <a:endParaRPr lang="en-US"/>
                    </a:p>
                  </p:txBody>
                </p:sp>
              </p:grpSp>
              <p:grpSp>
                <p:nvGrpSpPr>
                  <p:cNvPr id="167" name="Group 1240"/>
                  <p:cNvGrpSpPr>
                    <a:grpSpLocks/>
                  </p:cNvGrpSpPr>
                  <p:nvPr/>
                </p:nvGrpSpPr>
                <p:grpSpPr bwMode="auto">
                  <a:xfrm>
                    <a:off x="767" y="1905"/>
                    <a:ext cx="210" cy="127"/>
                    <a:chOff x="767" y="1905"/>
                    <a:chExt cx="210" cy="127"/>
                  </a:xfrm>
                </p:grpSpPr>
                <p:sp>
                  <p:nvSpPr>
                    <p:cNvPr id="168" name="Freeform 1241"/>
                    <p:cNvSpPr>
                      <a:spLocks/>
                    </p:cNvSpPr>
                    <p:nvPr/>
                  </p:nvSpPr>
                  <p:spPr bwMode="auto">
                    <a:xfrm>
                      <a:off x="767" y="1905"/>
                      <a:ext cx="45" cy="126"/>
                    </a:xfrm>
                    <a:custGeom>
                      <a:avLst/>
                      <a:gdLst>
                        <a:gd name="T0" fmla="*/ 0 w 136"/>
                        <a:gd name="T1" fmla="*/ 1 h 380"/>
                        <a:gd name="T2" fmla="*/ 10 w 136"/>
                        <a:gd name="T3" fmla="*/ 123 h 380"/>
                        <a:gd name="T4" fmla="*/ 45 w 136"/>
                        <a:gd name="T5" fmla="*/ 126 h 380"/>
                        <a:gd name="T6" fmla="*/ 32 w 136"/>
                        <a:gd name="T7" fmla="*/ 0 h 380"/>
                        <a:gd name="T8" fmla="*/ 0 w 136"/>
                        <a:gd name="T9" fmla="*/ 1 h 380"/>
                        <a:gd name="T10" fmla="*/ 0 60000 65536"/>
                        <a:gd name="T11" fmla="*/ 0 60000 65536"/>
                        <a:gd name="T12" fmla="*/ 0 60000 65536"/>
                        <a:gd name="T13" fmla="*/ 0 60000 65536"/>
                        <a:gd name="T14" fmla="*/ 0 60000 65536"/>
                        <a:gd name="T15" fmla="*/ 0 w 136"/>
                        <a:gd name="T16" fmla="*/ 0 h 380"/>
                        <a:gd name="T17" fmla="*/ 136 w 136"/>
                        <a:gd name="T18" fmla="*/ 380 h 380"/>
                      </a:gdLst>
                      <a:ahLst/>
                      <a:cxnLst>
                        <a:cxn ang="T10">
                          <a:pos x="T0" y="T1"/>
                        </a:cxn>
                        <a:cxn ang="T11">
                          <a:pos x="T2" y="T3"/>
                        </a:cxn>
                        <a:cxn ang="T12">
                          <a:pos x="T4" y="T5"/>
                        </a:cxn>
                        <a:cxn ang="T13">
                          <a:pos x="T6" y="T7"/>
                        </a:cxn>
                        <a:cxn ang="T14">
                          <a:pos x="T8" y="T9"/>
                        </a:cxn>
                      </a:cxnLst>
                      <a:rect l="T15" t="T16" r="T17" b="T18"/>
                      <a:pathLst>
                        <a:path w="136" h="380">
                          <a:moveTo>
                            <a:pt x="0" y="3"/>
                          </a:moveTo>
                          <a:lnTo>
                            <a:pt x="31" y="371"/>
                          </a:lnTo>
                          <a:lnTo>
                            <a:pt x="136" y="380"/>
                          </a:lnTo>
                          <a:lnTo>
                            <a:pt x="96" y="0"/>
                          </a:lnTo>
                          <a:lnTo>
                            <a:pt x="0" y="3"/>
                          </a:lnTo>
                          <a:close/>
                        </a:path>
                      </a:pathLst>
                    </a:custGeom>
                    <a:solidFill>
                      <a:srgbClr val="E0E0E0"/>
                    </a:solidFill>
                    <a:ln w="9525">
                      <a:solidFill>
                        <a:schemeClr val="tx1"/>
                      </a:solidFill>
                      <a:round/>
                      <a:headEnd/>
                      <a:tailEnd/>
                    </a:ln>
                  </p:spPr>
                  <p:txBody>
                    <a:bodyPr/>
                    <a:lstStyle/>
                    <a:p>
                      <a:endParaRPr lang="en-US"/>
                    </a:p>
                  </p:txBody>
                </p:sp>
                <p:sp>
                  <p:nvSpPr>
                    <p:cNvPr id="169" name="Freeform 1242"/>
                    <p:cNvSpPr>
                      <a:spLocks/>
                    </p:cNvSpPr>
                    <p:nvPr/>
                  </p:nvSpPr>
                  <p:spPr bwMode="auto">
                    <a:xfrm>
                      <a:off x="792" y="1905"/>
                      <a:ext cx="117" cy="127"/>
                    </a:xfrm>
                    <a:custGeom>
                      <a:avLst/>
                      <a:gdLst>
                        <a:gd name="T0" fmla="*/ 0 w 351"/>
                        <a:gd name="T1" fmla="*/ 0 h 382"/>
                        <a:gd name="T2" fmla="*/ 13 w 351"/>
                        <a:gd name="T3" fmla="*/ 124 h 382"/>
                        <a:gd name="T4" fmla="*/ 117 w 351"/>
                        <a:gd name="T5" fmla="*/ 127 h 382"/>
                        <a:gd name="T6" fmla="*/ 105 w 351"/>
                        <a:gd name="T7" fmla="*/ 1 h 382"/>
                        <a:gd name="T8" fmla="*/ 0 w 351"/>
                        <a:gd name="T9" fmla="*/ 0 h 382"/>
                        <a:gd name="T10" fmla="*/ 0 60000 65536"/>
                        <a:gd name="T11" fmla="*/ 0 60000 65536"/>
                        <a:gd name="T12" fmla="*/ 0 60000 65536"/>
                        <a:gd name="T13" fmla="*/ 0 60000 65536"/>
                        <a:gd name="T14" fmla="*/ 0 60000 65536"/>
                        <a:gd name="T15" fmla="*/ 0 w 351"/>
                        <a:gd name="T16" fmla="*/ 0 h 382"/>
                        <a:gd name="T17" fmla="*/ 351 w 351"/>
                        <a:gd name="T18" fmla="*/ 382 h 382"/>
                      </a:gdLst>
                      <a:ahLst/>
                      <a:cxnLst>
                        <a:cxn ang="T10">
                          <a:pos x="T0" y="T1"/>
                        </a:cxn>
                        <a:cxn ang="T11">
                          <a:pos x="T2" y="T3"/>
                        </a:cxn>
                        <a:cxn ang="T12">
                          <a:pos x="T4" y="T5"/>
                        </a:cxn>
                        <a:cxn ang="T13">
                          <a:pos x="T6" y="T7"/>
                        </a:cxn>
                        <a:cxn ang="T14">
                          <a:pos x="T8" y="T9"/>
                        </a:cxn>
                      </a:cxnLst>
                      <a:rect l="T15" t="T16" r="T17" b="T18"/>
                      <a:pathLst>
                        <a:path w="351" h="382">
                          <a:moveTo>
                            <a:pt x="0" y="0"/>
                          </a:moveTo>
                          <a:lnTo>
                            <a:pt x="40" y="374"/>
                          </a:lnTo>
                          <a:lnTo>
                            <a:pt x="351" y="382"/>
                          </a:lnTo>
                          <a:lnTo>
                            <a:pt x="316" y="3"/>
                          </a:lnTo>
                          <a:lnTo>
                            <a:pt x="0" y="0"/>
                          </a:lnTo>
                          <a:close/>
                        </a:path>
                      </a:pathLst>
                    </a:custGeom>
                    <a:solidFill>
                      <a:srgbClr val="FFFFFF"/>
                    </a:solidFill>
                    <a:ln w="9525">
                      <a:solidFill>
                        <a:schemeClr val="tx1"/>
                      </a:solidFill>
                      <a:round/>
                      <a:headEnd/>
                      <a:tailEnd/>
                    </a:ln>
                  </p:spPr>
                  <p:txBody>
                    <a:bodyPr/>
                    <a:lstStyle/>
                    <a:p>
                      <a:endParaRPr lang="en-US"/>
                    </a:p>
                  </p:txBody>
                </p:sp>
                <p:sp>
                  <p:nvSpPr>
                    <p:cNvPr id="170" name="Freeform 1243"/>
                    <p:cNvSpPr>
                      <a:spLocks/>
                    </p:cNvSpPr>
                    <p:nvPr/>
                  </p:nvSpPr>
                  <p:spPr bwMode="auto">
                    <a:xfrm>
                      <a:off x="897" y="1918"/>
                      <a:ext cx="80" cy="106"/>
                    </a:xfrm>
                    <a:custGeom>
                      <a:avLst/>
                      <a:gdLst>
                        <a:gd name="T0" fmla="*/ 0 w 241"/>
                        <a:gd name="T1" fmla="*/ 0 h 319"/>
                        <a:gd name="T2" fmla="*/ 9 w 241"/>
                        <a:gd name="T3" fmla="*/ 106 h 319"/>
                        <a:gd name="T4" fmla="*/ 55 w 241"/>
                        <a:gd name="T5" fmla="*/ 106 h 319"/>
                        <a:gd name="T6" fmla="*/ 80 w 241"/>
                        <a:gd name="T7" fmla="*/ 1 h 319"/>
                        <a:gd name="T8" fmla="*/ 0 w 241"/>
                        <a:gd name="T9" fmla="*/ 0 h 319"/>
                        <a:gd name="T10" fmla="*/ 0 60000 65536"/>
                        <a:gd name="T11" fmla="*/ 0 60000 65536"/>
                        <a:gd name="T12" fmla="*/ 0 60000 65536"/>
                        <a:gd name="T13" fmla="*/ 0 60000 65536"/>
                        <a:gd name="T14" fmla="*/ 0 60000 65536"/>
                        <a:gd name="T15" fmla="*/ 0 w 241"/>
                        <a:gd name="T16" fmla="*/ 0 h 319"/>
                        <a:gd name="T17" fmla="*/ 241 w 241"/>
                        <a:gd name="T18" fmla="*/ 319 h 319"/>
                      </a:gdLst>
                      <a:ahLst/>
                      <a:cxnLst>
                        <a:cxn ang="T10">
                          <a:pos x="T0" y="T1"/>
                        </a:cxn>
                        <a:cxn ang="T11">
                          <a:pos x="T2" y="T3"/>
                        </a:cxn>
                        <a:cxn ang="T12">
                          <a:pos x="T4" y="T5"/>
                        </a:cxn>
                        <a:cxn ang="T13">
                          <a:pos x="T6" y="T7"/>
                        </a:cxn>
                        <a:cxn ang="T14">
                          <a:pos x="T8" y="T9"/>
                        </a:cxn>
                      </a:cxnLst>
                      <a:rect l="T15" t="T16" r="T17" b="T18"/>
                      <a:pathLst>
                        <a:path w="241" h="319">
                          <a:moveTo>
                            <a:pt x="0" y="0"/>
                          </a:moveTo>
                          <a:lnTo>
                            <a:pt x="28" y="319"/>
                          </a:lnTo>
                          <a:lnTo>
                            <a:pt x="167" y="319"/>
                          </a:lnTo>
                          <a:lnTo>
                            <a:pt x="241" y="3"/>
                          </a:lnTo>
                          <a:lnTo>
                            <a:pt x="0" y="0"/>
                          </a:lnTo>
                          <a:close/>
                        </a:path>
                      </a:pathLst>
                    </a:custGeom>
                    <a:solidFill>
                      <a:srgbClr val="E07000"/>
                    </a:solidFill>
                    <a:ln w="9525">
                      <a:solidFill>
                        <a:schemeClr val="tx1"/>
                      </a:solidFill>
                      <a:round/>
                      <a:headEnd/>
                      <a:tailEnd/>
                    </a:ln>
                  </p:spPr>
                  <p:txBody>
                    <a:bodyPr/>
                    <a:lstStyle/>
                    <a:p>
                      <a:endParaRPr lang="en-US"/>
                    </a:p>
                  </p:txBody>
                </p:sp>
              </p:grpSp>
            </p:grpSp>
          </p:grpSp>
          <p:sp>
            <p:nvSpPr>
              <p:cNvPr id="146" name="Freeform 1244"/>
              <p:cNvSpPr>
                <a:spLocks/>
              </p:cNvSpPr>
              <p:nvPr/>
            </p:nvSpPr>
            <p:spPr bwMode="auto">
              <a:xfrm>
                <a:off x="3161" y="1668"/>
                <a:ext cx="602" cy="139"/>
              </a:xfrm>
              <a:custGeom>
                <a:avLst/>
                <a:gdLst>
                  <a:gd name="T0" fmla="*/ 34 w 1805"/>
                  <a:gd name="T1" fmla="*/ 0 h 418"/>
                  <a:gd name="T2" fmla="*/ 26 w 1805"/>
                  <a:gd name="T3" fmla="*/ 3 h 418"/>
                  <a:gd name="T4" fmla="*/ 20 w 1805"/>
                  <a:gd name="T5" fmla="*/ 5 h 418"/>
                  <a:gd name="T6" fmla="*/ 15 w 1805"/>
                  <a:gd name="T7" fmla="*/ 8 h 418"/>
                  <a:gd name="T8" fmla="*/ 9 w 1805"/>
                  <a:gd name="T9" fmla="*/ 13 h 418"/>
                  <a:gd name="T10" fmla="*/ 4 w 1805"/>
                  <a:gd name="T11" fmla="*/ 16 h 418"/>
                  <a:gd name="T12" fmla="*/ 1 w 1805"/>
                  <a:gd name="T13" fmla="*/ 22 h 418"/>
                  <a:gd name="T14" fmla="*/ 0 w 1805"/>
                  <a:gd name="T15" fmla="*/ 29 h 418"/>
                  <a:gd name="T16" fmla="*/ 0 w 1805"/>
                  <a:gd name="T17" fmla="*/ 35 h 418"/>
                  <a:gd name="T18" fmla="*/ 4 w 1805"/>
                  <a:gd name="T19" fmla="*/ 38 h 418"/>
                  <a:gd name="T20" fmla="*/ 10 w 1805"/>
                  <a:gd name="T21" fmla="*/ 44 h 418"/>
                  <a:gd name="T22" fmla="*/ 17 w 1805"/>
                  <a:gd name="T23" fmla="*/ 49 h 418"/>
                  <a:gd name="T24" fmla="*/ 29 w 1805"/>
                  <a:gd name="T25" fmla="*/ 55 h 418"/>
                  <a:gd name="T26" fmla="*/ 42 w 1805"/>
                  <a:gd name="T27" fmla="*/ 60 h 418"/>
                  <a:gd name="T28" fmla="*/ 56 w 1805"/>
                  <a:gd name="T29" fmla="*/ 65 h 418"/>
                  <a:gd name="T30" fmla="*/ 73 w 1805"/>
                  <a:gd name="T31" fmla="*/ 71 h 418"/>
                  <a:gd name="T32" fmla="*/ 89 w 1805"/>
                  <a:gd name="T33" fmla="*/ 76 h 418"/>
                  <a:gd name="T34" fmla="*/ 110 w 1805"/>
                  <a:gd name="T35" fmla="*/ 83 h 418"/>
                  <a:gd name="T36" fmla="*/ 130 w 1805"/>
                  <a:gd name="T37" fmla="*/ 89 h 418"/>
                  <a:gd name="T38" fmla="*/ 150 w 1805"/>
                  <a:gd name="T39" fmla="*/ 95 h 418"/>
                  <a:gd name="T40" fmla="*/ 169 w 1805"/>
                  <a:gd name="T41" fmla="*/ 99 h 418"/>
                  <a:gd name="T42" fmla="*/ 187 w 1805"/>
                  <a:gd name="T43" fmla="*/ 104 h 418"/>
                  <a:gd name="T44" fmla="*/ 207 w 1805"/>
                  <a:gd name="T45" fmla="*/ 107 h 418"/>
                  <a:gd name="T46" fmla="*/ 227 w 1805"/>
                  <a:gd name="T47" fmla="*/ 112 h 418"/>
                  <a:gd name="T48" fmla="*/ 247 w 1805"/>
                  <a:gd name="T49" fmla="*/ 115 h 418"/>
                  <a:gd name="T50" fmla="*/ 274 w 1805"/>
                  <a:gd name="T51" fmla="*/ 120 h 418"/>
                  <a:gd name="T52" fmla="*/ 298 w 1805"/>
                  <a:gd name="T53" fmla="*/ 124 h 418"/>
                  <a:gd name="T54" fmla="*/ 328 w 1805"/>
                  <a:gd name="T55" fmla="*/ 128 h 418"/>
                  <a:gd name="T56" fmla="*/ 354 w 1805"/>
                  <a:gd name="T57" fmla="*/ 131 h 418"/>
                  <a:gd name="T58" fmla="*/ 377 w 1805"/>
                  <a:gd name="T59" fmla="*/ 132 h 418"/>
                  <a:gd name="T60" fmla="*/ 401 w 1805"/>
                  <a:gd name="T61" fmla="*/ 134 h 418"/>
                  <a:gd name="T62" fmla="*/ 444 w 1805"/>
                  <a:gd name="T63" fmla="*/ 136 h 418"/>
                  <a:gd name="T64" fmla="*/ 570 w 1805"/>
                  <a:gd name="T65" fmla="*/ 139 h 418"/>
                  <a:gd name="T66" fmla="*/ 602 w 1805"/>
                  <a:gd name="T67" fmla="*/ 136 h 418"/>
                  <a:gd name="T68" fmla="*/ 493 w 1805"/>
                  <a:gd name="T69" fmla="*/ 93 h 418"/>
                  <a:gd name="T70" fmla="*/ 481 w 1805"/>
                  <a:gd name="T71" fmla="*/ 88 h 418"/>
                  <a:gd name="T72" fmla="*/ 467 w 1805"/>
                  <a:gd name="T73" fmla="*/ 87 h 418"/>
                  <a:gd name="T74" fmla="*/ 454 w 1805"/>
                  <a:gd name="T75" fmla="*/ 87 h 418"/>
                  <a:gd name="T76" fmla="*/ 441 w 1805"/>
                  <a:gd name="T77" fmla="*/ 88 h 418"/>
                  <a:gd name="T78" fmla="*/ 426 w 1805"/>
                  <a:gd name="T79" fmla="*/ 89 h 418"/>
                  <a:gd name="T80" fmla="*/ 411 w 1805"/>
                  <a:gd name="T81" fmla="*/ 88 h 418"/>
                  <a:gd name="T82" fmla="*/ 394 w 1805"/>
                  <a:gd name="T83" fmla="*/ 86 h 418"/>
                  <a:gd name="T84" fmla="*/ 348 w 1805"/>
                  <a:gd name="T85" fmla="*/ 81 h 418"/>
                  <a:gd name="T86" fmla="*/ 317 w 1805"/>
                  <a:gd name="T87" fmla="*/ 79 h 418"/>
                  <a:gd name="T88" fmla="*/ 288 w 1805"/>
                  <a:gd name="T89" fmla="*/ 74 h 418"/>
                  <a:gd name="T90" fmla="*/ 257 w 1805"/>
                  <a:gd name="T91" fmla="*/ 69 h 418"/>
                  <a:gd name="T92" fmla="*/ 225 w 1805"/>
                  <a:gd name="T93" fmla="*/ 64 h 418"/>
                  <a:gd name="T94" fmla="*/ 187 w 1805"/>
                  <a:gd name="T95" fmla="*/ 58 h 418"/>
                  <a:gd name="T96" fmla="*/ 155 w 1805"/>
                  <a:gd name="T97" fmla="*/ 49 h 418"/>
                  <a:gd name="T98" fmla="*/ 131 w 1805"/>
                  <a:gd name="T99" fmla="*/ 41 h 418"/>
                  <a:gd name="T100" fmla="*/ 107 w 1805"/>
                  <a:gd name="T101" fmla="*/ 35 h 418"/>
                  <a:gd name="T102" fmla="*/ 87 w 1805"/>
                  <a:gd name="T103" fmla="*/ 28 h 418"/>
                  <a:gd name="T104" fmla="*/ 70 w 1805"/>
                  <a:gd name="T105" fmla="*/ 22 h 418"/>
                  <a:gd name="T106" fmla="*/ 56 w 1805"/>
                  <a:gd name="T107" fmla="*/ 15 h 418"/>
                  <a:gd name="T108" fmla="*/ 48 w 1805"/>
                  <a:gd name="T109" fmla="*/ 11 h 418"/>
                  <a:gd name="T110" fmla="*/ 42 w 1805"/>
                  <a:gd name="T111" fmla="*/ 7 h 418"/>
                  <a:gd name="T112" fmla="*/ 34 w 1805"/>
                  <a:gd name="T113" fmla="*/ 0 h 41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805"/>
                  <a:gd name="T172" fmla="*/ 0 h 418"/>
                  <a:gd name="T173" fmla="*/ 1805 w 1805"/>
                  <a:gd name="T174" fmla="*/ 418 h 41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805" h="418">
                    <a:moveTo>
                      <a:pt x="102" y="0"/>
                    </a:moveTo>
                    <a:lnTo>
                      <a:pt x="79" y="8"/>
                    </a:lnTo>
                    <a:lnTo>
                      <a:pt x="61" y="16"/>
                    </a:lnTo>
                    <a:lnTo>
                      <a:pt x="45" y="25"/>
                    </a:lnTo>
                    <a:lnTo>
                      <a:pt x="28" y="40"/>
                    </a:lnTo>
                    <a:lnTo>
                      <a:pt x="13" y="49"/>
                    </a:lnTo>
                    <a:lnTo>
                      <a:pt x="4" y="66"/>
                    </a:lnTo>
                    <a:lnTo>
                      <a:pt x="0" y="86"/>
                    </a:lnTo>
                    <a:lnTo>
                      <a:pt x="0" y="105"/>
                    </a:lnTo>
                    <a:lnTo>
                      <a:pt x="13" y="115"/>
                    </a:lnTo>
                    <a:lnTo>
                      <a:pt x="29" y="131"/>
                    </a:lnTo>
                    <a:lnTo>
                      <a:pt x="52" y="146"/>
                    </a:lnTo>
                    <a:lnTo>
                      <a:pt x="87" y="165"/>
                    </a:lnTo>
                    <a:lnTo>
                      <a:pt x="125" y="179"/>
                    </a:lnTo>
                    <a:lnTo>
                      <a:pt x="167" y="195"/>
                    </a:lnTo>
                    <a:lnTo>
                      <a:pt x="219" y="214"/>
                    </a:lnTo>
                    <a:lnTo>
                      <a:pt x="268" y="230"/>
                    </a:lnTo>
                    <a:lnTo>
                      <a:pt x="330" y="250"/>
                    </a:lnTo>
                    <a:lnTo>
                      <a:pt x="389" y="268"/>
                    </a:lnTo>
                    <a:lnTo>
                      <a:pt x="451" y="285"/>
                    </a:lnTo>
                    <a:lnTo>
                      <a:pt x="507" y="297"/>
                    </a:lnTo>
                    <a:lnTo>
                      <a:pt x="560" y="312"/>
                    </a:lnTo>
                    <a:lnTo>
                      <a:pt x="620" y="323"/>
                    </a:lnTo>
                    <a:lnTo>
                      <a:pt x="682" y="336"/>
                    </a:lnTo>
                    <a:lnTo>
                      <a:pt x="741" y="347"/>
                    </a:lnTo>
                    <a:lnTo>
                      <a:pt x="823" y="360"/>
                    </a:lnTo>
                    <a:lnTo>
                      <a:pt x="895" y="372"/>
                    </a:lnTo>
                    <a:lnTo>
                      <a:pt x="984" y="386"/>
                    </a:lnTo>
                    <a:lnTo>
                      <a:pt x="1060" y="394"/>
                    </a:lnTo>
                    <a:lnTo>
                      <a:pt x="1129" y="398"/>
                    </a:lnTo>
                    <a:lnTo>
                      <a:pt x="1202" y="404"/>
                    </a:lnTo>
                    <a:lnTo>
                      <a:pt x="1332" y="410"/>
                    </a:lnTo>
                    <a:lnTo>
                      <a:pt x="1709" y="418"/>
                    </a:lnTo>
                    <a:lnTo>
                      <a:pt x="1805" y="410"/>
                    </a:lnTo>
                    <a:lnTo>
                      <a:pt x="1477" y="279"/>
                    </a:lnTo>
                    <a:lnTo>
                      <a:pt x="1441" y="266"/>
                    </a:lnTo>
                    <a:lnTo>
                      <a:pt x="1400" y="262"/>
                    </a:lnTo>
                    <a:lnTo>
                      <a:pt x="1360" y="262"/>
                    </a:lnTo>
                    <a:lnTo>
                      <a:pt x="1323" y="266"/>
                    </a:lnTo>
                    <a:lnTo>
                      <a:pt x="1277" y="268"/>
                    </a:lnTo>
                    <a:lnTo>
                      <a:pt x="1232" y="266"/>
                    </a:lnTo>
                    <a:lnTo>
                      <a:pt x="1182" y="260"/>
                    </a:lnTo>
                    <a:lnTo>
                      <a:pt x="1042" y="244"/>
                    </a:lnTo>
                    <a:lnTo>
                      <a:pt x="951" y="238"/>
                    </a:lnTo>
                    <a:lnTo>
                      <a:pt x="863" y="224"/>
                    </a:lnTo>
                    <a:lnTo>
                      <a:pt x="770" y="208"/>
                    </a:lnTo>
                    <a:lnTo>
                      <a:pt x="674" y="191"/>
                    </a:lnTo>
                    <a:lnTo>
                      <a:pt x="560" y="173"/>
                    </a:lnTo>
                    <a:lnTo>
                      <a:pt x="466" y="146"/>
                    </a:lnTo>
                    <a:lnTo>
                      <a:pt x="393" y="123"/>
                    </a:lnTo>
                    <a:lnTo>
                      <a:pt x="322" y="105"/>
                    </a:lnTo>
                    <a:lnTo>
                      <a:pt x="260" y="84"/>
                    </a:lnTo>
                    <a:lnTo>
                      <a:pt x="210" y="66"/>
                    </a:lnTo>
                    <a:lnTo>
                      <a:pt x="167" y="46"/>
                    </a:lnTo>
                    <a:lnTo>
                      <a:pt x="144" y="33"/>
                    </a:lnTo>
                    <a:lnTo>
                      <a:pt x="125" y="20"/>
                    </a:lnTo>
                    <a:lnTo>
                      <a:pt x="102" y="0"/>
                    </a:lnTo>
                    <a:close/>
                  </a:path>
                </a:pathLst>
              </a:custGeom>
              <a:solidFill>
                <a:schemeClr val="tx1"/>
              </a:solidFill>
              <a:ln w="9525">
                <a:solidFill>
                  <a:schemeClr val="tx1"/>
                </a:solidFill>
                <a:round/>
                <a:headEnd/>
                <a:tailEnd/>
              </a:ln>
            </p:spPr>
            <p:txBody>
              <a:bodyPr/>
              <a:lstStyle/>
              <a:p>
                <a:endParaRPr lang="en-US"/>
              </a:p>
            </p:txBody>
          </p:sp>
          <p:grpSp>
            <p:nvGrpSpPr>
              <p:cNvPr id="147" name="Group 1245"/>
              <p:cNvGrpSpPr>
                <a:grpSpLocks/>
              </p:cNvGrpSpPr>
              <p:nvPr/>
            </p:nvGrpSpPr>
            <p:grpSpPr bwMode="auto">
              <a:xfrm>
                <a:off x="5424" y="1637"/>
                <a:ext cx="176" cy="116"/>
                <a:chOff x="2643" y="1753"/>
                <a:chExt cx="176" cy="116"/>
              </a:xfrm>
            </p:grpSpPr>
            <p:grpSp>
              <p:nvGrpSpPr>
                <p:cNvPr id="160" name="Group 1246"/>
                <p:cNvGrpSpPr>
                  <a:grpSpLocks/>
                </p:cNvGrpSpPr>
                <p:nvPr/>
              </p:nvGrpSpPr>
              <p:grpSpPr bwMode="auto">
                <a:xfrm>
                  <a:off x="2643" y="1753"/>
                  <a:ext cx="176" cy="116"/>
                  <a:chOff x="2643" y="1753"/>
                  <a:chExt cx="176" cy="116"/>
                </a:xfrm>
              </p:grpSpPr>
              <p:sp>
                <p:nvSpPr>
                  <p:cNvPr id="162" name="Freeform 1247"/>
                  <p:cNvSpPr>
                    <a:spLocks/>
                  </p:cNvSpPr>
                  <p:nvPr/>
                </p:nvSpPr>
                <p:spPr bwMode="auto">
                  <a:xfrm>
                    <a:off x="2643" y="1753"/>
                    <a:ext cx="176" cy="116"/>
                  </a:xfrm>
                  <a:custGeom>
                    <a:avLst/>
                    <a:gdLst>
                      <a:gd name="T0" fmla="*/ 107 w 530"/>
                      <a:gd name="T1" fmla="*/ 0 h 346"/>
                      <a:gd name="T2" fmla="*/ 111 w 530"/>
                      <a:gd name="T3" fmla="*/ 9 h 346"/>
                      <a:gd name="T4" fmla="*/ 117 w 530"/>
                      <a:gd name="T5" fmla="*/ 13 h 346"/>
                      <a:gd name="T6" fmla="*/ 128 w 530"/>
                      <a:gd name="T7" fmla="*/ 17 h 346"/>
                      <a:gd name="T8" fmla="*/ 141 w 530"/>
                      <a:gd name="T9" fmla="*/ 23 h 346"/>
                      <a:gd name="T10" fmla="*/ 166 w 530"/>
                      <a:gd name="T11" fmla="*/ 31 h 346"/>
                      <a:gd name="T12" fmla="*/ 172 w 530"/>
                      <a:gd name="T13" fmla="*/ 34 h 346"/>
                      <a:gd name="T14" fmla="*/ 175 w 530"/>
                      <a:gd name="T15" fmla="*/ 37 h 346"/>
                      <a:gd name="T16" fmla="*/ 176 w 530"/>
                      <a:gd name="T17" fmla="*/ 64 h 346"/>
                      <a:gd name="T18" fmla="*/ 175 w 530"/>
                      <a:gd name="T19" fmla="*/ 70 h 346"/>
                      <a:gd name="T20" fmla="*/ 172 w 530"/>
                      <a:gd name="T21" fmla="*/ 75 h 346"/>
                      <a:gd name="T22" fmla="*/ 167 w 530"/>
                      <a:gd name="T23" fmla="*/ 80 h 346"/>
                      <a:gd name="T24" fmla="*/ 163 w 530"/>
                      <a:gd name="T25" fmla="*/ 83 h 346"/>
                      <a:gd name="T26" fmla="*/ 155 w 530"/>
                      <a:gd name="T27" fmla="*/ 88 h 346"/>
                      <a:gd name="T28" fmla="*/ 141 w 530"/>
                      <a:gd name="T29" fmla="*/ 94 h 346"/>
                      <a:gd name="T30" fmla="*/ 125 w 530"/>
                      <a:gd name="T31" fmla="*/ 100 h 346"/>
                      <a:gd name="T32" fmla="*/ 101 w 530"/>
                      <a:gd name="T33" fmla="*/ 107 h 346"/>
                      <a:gd name="T34" fmla="*/ 78 w 530"/>
                      <a:gd name="T35" fmla="*/ 111 h 346"/>
                      <a:gd name="T36" fmla="*/ 64 w 530"/>
                      <a:gd name="T37" fmla="*/ 114 h 346"/>
                      <a:gd name="T38" fmla="*/ 53 w 530"/>
                      <a:gd name="T39" fmla="*/ 115 h 346"/>
                      <a:gd name="T40" fmla="*/ 37 w 530"/>
                      <a:gd name="T41" fmla="*/ 116 h 346"/>
                      <a:gd name="T42" fmla="*/ 27 w 530"/>
                      <a:gd name="T43" fmla="*/ 115 h 346"/>
                      <a:gd name="T44" fmla="*/ 21 w 530"/>
                      <a:gd name="T45" fmla="*/ 113 h 346"/>
                      <a:gd name="T46" fmla="*/ 15 w 530"/>
                      <a:gd name="T47" fmla="*/ 110 h 346"/>
                      <a:gd name="T48" fmla="*/ 12 w 530"/>
                      <a:gd name="T49" fmla="*/ 104 h 346"/>
                      <a:gd name="T50" fmla="*/ 0 w 530"/>
                      <a:gd name="T51" fmla="*/ 45 h 346"/>
                      <a:gd name="T52" fmla="*/ 7 w 530"/>
                      <a:gd name="T53" fmla="*/ 42 h 346"/>
                      <a:gd name="T54" fmla="*/ 19 w 530"/>
                      <a:gd name="T55" fmla="*/ 39 h 346"/>
                      <a:gd name="T56" fmla="*/ 40 w 530"/>
                      <a:gd name="T57" fmla="*/ 36 h 346"/>
                      <a:gd name="T58" fmla="*/ 51 w 530"/>
                      <a:gd name="T59" fmla="*/ 33 h 346"/>
                      <a:gd name="T60" fmla="*/ 64 w 530"/>
                      <a:gd name="T61" fmla="*/ 29 h 346"/>
                      <a:gd name="T62" fmla="*/ 73 w 530"/>
                      <a:gd name="T63" fmla="*/ 26 h 346"/>
                      <a:gd name="T64" fmla="*/ 83 w 530"/>
                      <a:gd name="T65" fmla="*/ 23 h 346"/>
                      <a:gd name="T66" fmla="*/ 89 w 530"/>
                      <a:gd name="T67" fmla="*/ 20 h 346"/>
                      <a:gd name="T68" fmla="*/ 97 w 530"/>
                      <a:gd name="T69" fmla="*/ 17 h 346"/>
                      <a:gd name="T70" fmla="*/ 103 w 530"/>
                      <a:gd name="T71" fmla="*/ 12 h 346"/>
                      <a:gd name="T72" fmla="*/ 106 w 530"/>
                      <a:gd name="T73" fmla="*/ 7 h 346"/>
                      <a:gd name="T74" fmla="*/ 107 w 530"/>
                      <a:gd name="T75" fmla="*/ 0 h 34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30"/>
                      <a:gd name="T115" fmla="*/ 0 h 346"/>
                      <a:gd name="T116" fmla="*/ 530 w 530"/>
                      <a:gd name="T117" fmla="*/ 346 h 34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30" h="346">
                        <a:moveTo>
                          <a:pt x="323" y="0"/>
                        </a:moveTo>
                        <a:lnTo>
                          <a:pt x="334" y="27"/>
                        </a:lnTo>
                        <a:lnTo>
                          <a:pt x="352" y="40"/>
                        </a:lnTo>
                        <a:lnTo>
                          <a:pt x="385" y="52"/>
                        </a:lnTo>
                        <a:lnTo>
                          <a:pt x="426" y="69"/>
                        </a:lnTo>
                        <a:lnTo>
                          <a:pt x="500" y="92"/>
                        </a:lnTo>
                        <a:lnTo>
                          <a:pt x="518" y="101"/>
                        </a:lnTo>
                        <a:lnTo>
                          <a:pt x="526" y="110"/>
                        </a:lnTo>
                        <a:lnTo>
                          <a:pt x="530" y="190"/>
                        </a:lnTo>
                        <a:lnTo>
                          <a:pt x="527" y="209"/>
                        </a:lnTo>
                        <a:lnTo>
                          <a:pt x="519" y="225"/>
                        </a:lnTo>
                        <a:lnTo>
                          <a:pt x="504" y="238"/>
                        </a:lnTo>
                        <a:lnTo>
                          <a:pt x="491" y="249"/>
                        </a:lnTo>
                        <a:lnTo>
                          <a:pt x="466" y="263"/>
                        </a:lnTo>
                        <a:lnTo>
                          <a:pt x="425" y="279"/>
                        </a:lnTo>
                        <a:lnTo>
                          <a:pt x="377" y="298"/>
                        </a:lnTo>
                        <a:lnTo>
                          <a:pt x="304" y="318"/>
                        </a:lnTo>
                        <a:lnTo>
                          <a:pt x="235" y="332"/>
                        </a:lnTo>
                        <a:lnTo>
                          <a:pt x="192" y="340"/>
                        </a:lnTo>
                        <a:lnTo>
                          <a:pt x="159" y="344"/>
                        </a:lnTo>
                        <a:lnTo>
                          <a:pt x="110" y="346"/>
                        </a:lnTo>
                        <a:lnTo>
                          <a:pt x="81" y="344"/>
                        </a:lnTo>
                        <a:lnTo>
                          <a:pt x="62" y="338"/>
                        </a:lnTo>
                        <a:lnTo>
                          <a:pt x="45" y="328"/>
                        </a:lnTo>
                        <a:lnTo>
                          <a:pt x="37" y="311"/>
                        </a:lnTo>
                        <a:lnTo>
                          <a:pt x="0" y="133"/>
                        </a:lnTo>
                        <a:lnTo>
                          <a:pt x="22" y="124"/>
                        </a:lnTo>
                        <a:lnTo>
                          <a:pt x="57" y="116"/>
                        </a:lnTo>
                        <a:lnTo>
                          <a:pt x="121" y="106"/>
                        </a:lnTo>
                        <a:lnTo>
                          <a:pt x="154" y="97"/>
                        </a:lnTo>
                        <a:lnTo>
                          <a:pt x="192" y="87"/>
                        </a:lnTo>
                        <a:lnTo>
                          <a:pt x="219" y="79"/>
                        </a:lnTo>
                        <a:lnTo>
                          <a:pt x="251" y="69"/>
                        </a:lnTo>
                        <a:lnTo>
                          <a:pt x="269" y="61"/>
                        </a:lnTo>
                        <a:lnTo>
                          <a:pt x="293" y="51"/>
                        </a:lnTo>
                        <a:lnTo>
                          <a:pt x="309" y="35"/>
                        </a:lnTo>
                        <a:lnTo>
                          <a:pt x="319" y="20"/>
                        </a:lnTo>
                        <a:lnTo>
                          <a:pt x="323" y="0"/>
                        </a:lnTo>
                        <a:close/>
                      </a:path>
                    </a:pathLst>
                  </a:custGeom>
                  <a:solidFill>
                    <a:srgbClr val="404040"/>
                  </a:solidFill>
                  <a:ln w="9525">
                    <a:solidFill>
                      <a:schemeClr val="tx1"/>
                    </a:solidFill>
                    <a:round/>
                    <a:headEnd/>
                    <a:tailEnd/>
                  </a:ln>
                </p:spPr>
                <p:txBody>
                  <a:bodyPr/>
                  <a:lstStyle/>
                  <a:p>
                    <a:endParaRPr lang="en-US"/>
                  </a:p>
                </p:txBody>
              </p:sp>
              <p:sp>
                <p:nvSpPr>
                  <p:cNvPr id="163" name="Freeform 1248"/>
                  <p:cNvSpPr>
                    <a:spLocks/>
                  </p:cNvSpPr>
                  <p:nvPr/>
                </p:nvSpPr>
                <p:spPr bwMode="auto">
                  <a:xfrm>
                    <a:off x="2652" y="1771"/>
                    <a:ext cx="157" cy="51"/>
                  </a:xfrm>
                  <a:custGeom>
                    <a:avLst/>
                    <a:gdLst>
                      <a:gd name="T0" fmla="*/ 104 w 472"/>
                      <a:gd name="T1" fmla="*/ 12 h 154"/>
                      <a:gd name="T2" fmla="*/ 111 w 472"/>
                      <a:gd name="T3" fmla="*/ 7 h 154"/>
                      <a:gd name="T4" fmla="*/ 118 w 472"/>
                      <a:gd name="T5" fmla="*/ 0 h 154"/>
                      <a:gd name="T6" fmla="*/ 132 w 472"/>
                      <a:gd name="T7" fmla="*/ 6 h 154"/>
                      <a:gd name="T8" fmla="*/ 157 w 472"/>
                      <a:gd name="T9" fmla="*/ 13 h 154"/>
                      <a:gd name="T10" fmla="*/ 155 w 472"/>
                      <a:gd name="T11" fmla="*/ 17 h 154"/>
                      <a:gd name="T12" fmla="*/ 150 w 472"/>
                      <a:gd name="T13" fmla="*/ 21 h 154"/>
                      <a:gd name="T14" fmla="*/ 143 w 472"/>
                      <a:gd name="T15" fmla="*/ 26 h 154"/>
                      <a:gd name="T16" fmla="*/ 129 w 472"/>
                      <a:gd name="T17" fmla="*/ 32 h 154"/>
                      <a:gd name="T18" fmla="*/ 114 w 472"/>
                      <a:gd name="T19" fmla="*/ 38 h 154"/>
                      <a:gd name="T20" fmla="*/ 97 w 472"/>
                      <a:gd name="T21" fmla="*/ 42 h 154"/>
                      <a:gd name="T22" fmla="*/ 83 w 472"/>
                      <a:gd name="T23" fmla="*/ 45 h 154"/>
                      <a:gd name="T24" fmla="*/ 69 w 472"/>
                      <a:gd name="T25" fmla="*/ 47 h 154"/>
                      <a:gd name="T26" fmla="*/ 55 w 472"/>
                      <a:gd name="T27" fmla="*/ 49 h 154"/>
                      <a:gd name="T28" fmla="*/ 36 w 472"/>
                      <a:gd name="T29" fmla="*/ 51 h 154"/>
                      <a:gd name="T30" fmla="*/ 22 w 472"/>
                      <a:gd name="T31" fmla="*/ 51 h 154"/>
                      <a:gd name="T32" fmla="*/ 11 w 472"/>
                      <a:gd name="T33" fmla="*/ 51 h 154"/>
                      <a:gd name="T34" fmla="*/ 3 w 472"/>
                      <a:gd name="T35" fmla="*/ 46 h 154"/>
                      <a:gd name="T36" fmla="*/ 0 w 472"/>
                      <a:gd name="T37" fmla="*/ 41 h 154"/>
                      <a:gd name="T38" fmla="*/ 1 w 472"/>
                      <a:gd name="T39" fmla="*/ 36 h 154"/>
                      <a:gd name="T40" fmla="*/ 3 w 472"/>
                      <a:gd name="T41" fmla="*/ 32 h 154"/>
                      <a:gd name="T42" fmla="*/ 11 w 472"/>
                      <a:gd name="T43" fmla="*/ 32 h 154"/>
                      <a:gd name="T44" fmla="*/ 22 w 472"/>
                      <a:gd name="T45" fmla="*/ 32 h 154"/>
                      <a:gd name="T46" fmla="*/ 31 w 472"/>
                      <a:gd name="T47" fmla="*/ 32 h 154"/>
                      <a:gd name="T48" fmla="*/ 46 w 472"/>
                      <a:gd name="T49" fmla="*/ 29 h 154"/>
                      <a:gd name="T50" fmla="*/ 56 w 472"/>
                      <a:gd name="T51" fmla="*/ 27 h 154"/>
                      <a:gd name="T52" fmla="*/ 68 w 472"/>
                      <a:gd name="T53" fmla="*/ 25 h 154"/>
                      <a:gd name="T54" fmla="*/ 79 w 472"/>
                      <a:gd name="T55" fmla="*/ 23 h 154"/>
                      <a:gd name="T56" fmla="*/ 88 w 472"/>
                      <a:gd name="T57" fmla="*/ 19 h 154"/>
                      <a:gd name="T58" fmla="*/ 97 w 472"/>
                      <a:gd name="T59" fmla="*/ 16 h 154"/>
                      <a:gd name="T60" fmla="*/ 104 w 472"/>
                      <a:gd name="T61" fmla="*/ 12 h 15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72"/>
                      <a:gd name="T94" fmla="*/ 0 h 154"/>
                      <a:gd name="T95" fmla="*/ 472 w 472"/>
                      <a:gd name="T96" fmla="*/ 154 h 15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72" h="154">
                        <a:moveTo>
                          <a:pt x="313" y="35"/>
                        </a:moveTo>
                        <a:lnTo>
                          <a:pt x="334" y="21"/>
                        </a:lnTo>
                        <a:lnTo>
                          <a:pt x="356" y="0"/>
                        </a:lnTo>
                        <a:lnTo>
                          <a:pt x="398" y="17"/>
                        </a:lnTo>
                        <a:lnTo>
                          <a:pt x="472" y="40"/>
                        </a:lnTo>
                        <a:lnTo>
                          <a:pt x="467" y="52"/>
                        </a:lnTo>
                        <a:lnTo>
                          <a:pt x="451" y="64"/>
                        </a:lnTo>
                        <a:lnTo>
                          <a:pt x="429" y="80"/>
                        </a:lnTo>
                        <a:lnTo>
                          <a:pt x="389" y="97"/>
                        </a:lnTo>
                        <a:lnTo>
                          <a:pt x="342" y="114"/>
                        </a:lnTo>
                        <a:lnTo>
                          <a:pt x="291" y="126"/>
                        </a:lnTo>
                        <a:lnTo>
                          <a:pt x="249" y="135"/>
                        </a:lnTo>
                        <a:lnTo>
                          <a:pt x="208" y="142"/>
                        </a:lnTo>
                        <a:lnTo>
                          <a:pt x="164" y="147"/>
                        </a:lnTo>
                        <a:lnTo>
                          <a:pt x="107" y="154"/>
                        </a:lnTo>
                        <a:lnTo>
                          <a:pt x="65" y="154"/>
                        </a:lnTo>
                        <a:lnTo>
                          <a:pt x="33" y="153"/>
                        </a:lnTo>
                        <a:lnTo>
                          <a:pt x="9" y="138"/>
                        </a:lnTo>
                        <a:lnTo>
                          <a:pt x="0" y="124"/>
                        </a:lnTo>
                        <a:lnTo>
                          <a:pt x="2" y="110"/>
                        </a:lnTo>
                        <a:lnTo>
                          <a:pt x="10" y="98"/>
                        </a:lnTo>
                        <a:lnTo>
                          <a:pt x="34" y="97"/>
                        </a:lnTo>
                        <a:lnTo>
                          <a:pt x="67" y="96"/>
                        </a:lnTo>
                        <a:lnTo>
                          <a:pt x="93" y="96"/>
                        </a:lnTo>
                        <a:lnTo>
                          <a:pt x="138" y="88"/>
                        </a:lnTo>
                        <a:lnTo>
                          <a:pt x="168" y="81"/>
                        </a:lnTo>
                        <a:lnTo>
                          <a:pt x="203" y="74"/>
                        </a:lnTo>
                        <a:lnTo>
                          <a:pt x="236" y="69"/>
                        </a:lnTo>
                        <a:lnTo>
                          <a:pt x="265" y="58"/>
                        </a:lnTo>
                        <a:lnTo>
                          <a:pt x="293" y="49"/>
                        </a:lnTo>
                        <a:lnTo>
                          <a:pt x="313" y="35"/>
                        </a:lnTo>
                        <a:close/>
                      </a:path>
                    </a:pathLst>
                  </a:custGeom>
                  <a:solidFill>
                    <a:srgbClr val="A0A0A0"/>
                  </a:solidFill>
                  <a:ln w="9525">
                    <a:solidFill>
                      <a:schemeClr val="tx1"/>
                    </a:solidFill>
                    <a:round/>
                    <a:headEnd/>
                    <a:tailEnd/>
                  </a:ln>
                </p:spPr>
                <p:txBody>
                  <a:bodyPr/>
                  <a:lstStyle/>
                  <a:p>
                    <a:endParaRPr lang="en-US"/>
                  </a:p>
                </p:txBody>
              </p:sp>
            </p:grpSp>
            <p:sp>
              <p:nvSpPr>
                <p:cNvPr id="161" name="Freeform 1249"/>
                <p:cNvSpPr>
                  <a:spLocks/>
                </p:cNvSpPr>
                <p:nvPr/>
              </p:nvSpPr>
              <p:spPr bwMode="auto">
                <a:xfrm>
                  <a:off x="2673" y="1798"/>
                  <a:ext cx="125" cy="25"/>
                </a:xfrm>
                <a:custGeom>
                  <a:avLst/>
                  <a:gdLst>
                    <a:gd name="T0" fmla="*/ 0 w 375"/>
                    <a:gd name="T1" fmla="*/ 25 h 76"/>
                    <a:gd name="T2" fmla="*/ 22 w 375"/>
                    <a:gd name="T3" fmla="*/ 24 h 76"/>
                    <a:gd name="T4" fmla="*/ 49 w 375"/>
                    <a:gd name="T5" fmla="*/ 22 h 76"/>
                    <a:gd name="T6" fmla="*/ 74 w 375"/>
                    <a:gd name="T7" fmla="*/ 17 h 76"/>
                    <a:gd name="T8" fmla="*/ 91 w 375"/>
                    <a:gd name="T9" fmla="*/ 14 h 76"/>
                    <a:gd name="T10" fmla="*/ 111 w 375"/>
                    <a:gd name="T11" fmla="*/ 6 h 76"/>
                    <a:gd name="T12" fmla="*/ 125 w 375"/>
                    <a:gd name="T13" fmla="*/ 0 h 76"/>
                    <a:gd name="T14" fmla="*/ 0 60000 65536"/>
                    <a:gd name="T15" fmla="*/ 0 60000 65536"/>
                    <a:gd name="T16" fmla="*/ 0 60000 65536"/>
                    <a:gd name="T17" fmla="*/ 0 60000 65536"/>
                    <a:gd name="T18" fmla="*/ 0 60000 65536"/>
                    <a:gd name="T19" fmla="*/ 0 60000 65536"/>
                    <a:gd name="T20" fmla="*/ 0 60000 65536"/>
                    <a:gd name="T21" fmla="*/ 0 w 375"/>
                    <a:gd name="T22" fmla="*/ 0 h 76"/>
                    <a:gd name="T23" fmla="*/ 375 w 375"/>
                    <a:gd name="T24" fmla="*/ 76 h 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5" h="76">
                      <a:moveTo>
                        <a:pt x="0" y="76"/>
                      </a:moveTo>
                      <a:lnTo>
                        <a:pt x="65" y="74"/>
                      </a:lnTo>
                      <a:lnTo>
                        <a:pt x="146" y="66"/>
                      </a:lnTo>
                      <a:lnTo>
                        <a:pt x="222" y="53"/>
                      </a:lnTo>
                      <a:lnTo>
                        <a:pt x="274" y="43"/>
                      </a:lnTo>
                      <a:lnTo>
                        <a:pt x="332" y="19"/>
                      </a:lnTo>
                      <a:lnTo>
                        <a:pt x="375" y="0"/>
                      </a:lnTo>
                    </a:path>
                  </a:pathLst>
                </a:custGeom>
                <a:noFill/>
                <a:ln w="6350">
                  <a:solidFill>
                    <a:schemeClr val="tx1"/>
                  </a:solidFill>
                  <a:round/>
                  <a:headEnd/>
                  <a:tailEnd/>
                </a:ln>
              </p:spPr>
              <p:txBody>
                <a:bodyPr/>
                <a:lstStyle/>
                <a:p>
                  <a:endParaRPr lang="en-US"/>
                </a:p>
              </p:txBody>
            </p:sp>
          </p:grpSp>
          <p:grpSp>
            <p:nvGrpSpPr>
              <p:cNvPr id="148" name="Group 1250"/>
              <p:cNvGrpSpPr>
                <a:grpSpLocks/>
              </p:cNvGrpSpPr>
              <p:nvPr/>
            </p:nvGrpSpPr>
            <p:grpSpPr bwMode="auto">
              <a:xfrm>
                <a:off x="3136" y="1767"/>
                <a:ext cx="802" cy="265"/>
                <a:chOff x="355" y="1883"/>
                <a:chExt cx="802" cy="265"/>
              </a:xfrm>
            </p:grpSpPr>
            <p:grpSp>
              <p:nvGrpSpPr>
                <p:cNvPr id="149" name="Group 1251"/>
                <p:cNvGrpSpPr>
                  <a:grpSpLocks/>
                </p:cNvGrpSpPr>
                <p:nvPr/>
              </p:nvGrpSpPr>
              <p:grpSpPr bwMode="auto">
                <a:xfrm>
                  <a:off x="355" y="1883"/>
                  <a:ext cx="802" cy="265"/>
                  <a:chOff x="355" y="1883"/>
                  <a:chExt cx="802" cy="265"/>
                </a:xfrm>
              </p:grpSpPr>
              <p:sp>
                <p:nvSpPr>
                  <p:cNvPr id="157" name="Freeform 1252"/>
                  <p:cNvSpPr>
                    <a:spLocks/>
                  </p:cNvSpPr>
                  <p:nvPr/>
                </p:nvSpPr>
                <p:spPr bwMode="auto">
                  <a:xfrm>
                    <a:off x="355" y="1920"/>
                    <a:ext cx="802" cy="228"/>
                  </a:xfrm>
                  <a:custGeom>
                    <a:avLst/>
                    <a:gdLst>
                      <a:gd name="T0" fmla="*/ 34 w 2407"/>
                      <a:gd name="T1" fmla="*/ 3 h 685"/>
                      <a:gd name="T2" fmla="*/ 15 w 2407"/>
                      <a:gd name="T3" fmla="*/ 13 h 685"/>
                      <a:gd name="T4" fmla="*/ 4 w 2407"/>
                      <a:gd name="T5" fmla="*/ 26 h 685"/>
                      <a:gd name="T6" fmla="*/ 0 w 2407"/>
                      <a:gd name="T7" fmla="*/ 38 h 685"/>
                      <a:gd name="T8" fmla="*/ 1 w 2407"/>
                      <a:gd name="T9" fmla="*/ 89 h 685"/>
                      <a:gd name="T10" fmla="*/ 14 w 2407"/>
                      <a:gd name="T11" fmla="*/ 104 h 685"/>
                      <a:gd name="T12" fmla="*/ 36 w 2407"/>
                      <a:gd name="T13" fmla="*/ 119 h 685"/>
                      <a:gd name="T14" fmla="*/ 106 w 2407"/>
                      <a:gd name="T15" fmla="*/ 145 h 685"/>
                      <a:gd name="T16" fmla="*/ 195 w 2407"/>
                      <a:gd name="T17" fmla="*/ 173 h 685"/>
                      <a:gd name="T18" fmla="*/ 277 w 2407"/>
                      <a:gd name="T19" fmla="*/ 193 h 685"/>
                      <a:gd name="T20" fmla="*/ 354 w 2407"/>
                      <a:gd name="T21" fmla="*/ 208 h 685"/>
                      <a:gd name="T22" fmla="*/ 399 w 2407"/>
                      <a:gd name="T23" fmla="*/ 214 h 685"/>
                      <a:gd name="T24" fmla="*/ 434 w 2407"/>
                      <a:gd name="T25" fmla="*/ 218 h 685"/>
                      <a:gd name="T26" fmla="*/ 491 w 2407"/>
                      <a:gd name="T27" fmla="*/ 222 h 685"/>
                      <a:gd name="T28" fmla="*/ 560 w 2407"/>
                      <a:gd name="T29" fmla="*/ 226 h 685"/>
                      <a:gd name="T30" fmla="*/ 639 w 2407"/>
                      <a:gd name="T31" fmla="*/ 228 h 685"/>
                      <a:gd name="T32" fmla="*/ 699 w 2407"/>
                      <a:gd name="T33" fmla="*/ 226 h 685"/>
                      <a:gd name="T34" fmla="*/ 744 w 2407"/>
                      <a:gd name="T35" fmla="*/ 218 h 685"/>
                      <a:gd name="T36" fmla="*/ 767 w 2407"/>
                      <a:gd name="T37" fmla="*/ 205 h 685"/>
                      <a:gd name="T38" fmla="*/ 786 w 2407"/>
                      <a:gd name="T39" fmla="*/ 186 h 685"/>
                      <a:gd name="T40" fmla="*/ 799 w 2407"/>
                      <a:gd name="T41" fmla="*/ 159 h 685"/>
                      <a:gd name="T42" fmla="*/ 802 w 2407"/>
                      <a:gd name="T43" fmla="*/ 129 h 685"/>
                      <a:gd name="T44" fmla="*/ 799 w 2407"/>
                      <a:gd name="T45" fmla="*/ 102 h 685"/>
                      <a:gd name="T46" fmla="*/ 735 w 2407"/>
                      <a:gd name="T47" fmla="*/ 114 h 685"/>
                      <a:gd name="T48" fmla="*/ 686 w 2407"/>
                      <a:gd name="T49" fmla="*/ 118 h 685"/>
                      <a:gd name="T50" fmla="*/ 647 w 2407"/>
                      <a:gd name="T51" fmla="*/ 117 h 685"/>
                      <a:gd name="T52" fmla="*/ 618 w 2407"/>
                      <a:gd name="T53" fmla="*/ 113 h 685"/>
                      <a:gd name="T54" fmla="*/ 597 w 2407"/>
                      <a:gd name="T55" fmla="*/ 106 h 685"/>
                      <a:gd name="T56" fmla="*/ 511 w 2407"/>
                      <a:gd name="T57" fmla="*/ 100 h 685"/>
                      <a:gd name="T58" fmla="*/ 455 w 2407"/>
                      <a:gd name="T59" fmla="*/ 98 h 685"/>
                      <a:gd name="T60" fmla="*/ 402 w 2407"/>
                      <a:gd name="T61" fmla="*/ 93 h 685"/>
                      <a:gd name="T62" fmla="*/ 339 w 2407"/>
                      <a:gd name="T63" fmla="*/ 85 h 685"/>
                      <a:gd name="T64" fmla="*/ 288 w 2407"/>
                      <a:gd name="T65" fmla="*/ 78 h 685"/>
                      <a:gd name="T66" fmla="*/ 212 w 2407"/>
                      <a:gd name="T67" fmla="*/ 63 h 685"/>
                      <a:gd name="T68" fmla="*/ 147 w 2407"/>
                      <a:gd name="T69" fmla="*/ 47 h 685"/>
                      <a:gd name="T70" fmla="*/ 86 w 2407"/>
                      <a:gd name="T71" fmla="*/ 27 h 685"/>
                      <a:gd name="T72" fmla="*/ 59 w 2407"/>
                      <a:gd name="T73" fmla="*/ 16 h 685"/>
                      <a:gd name="T74" fmla="*/ 50 w 2407"/>
                      <a:gd name="T75" fmla="*/ 8 h 685"/>
                      <a:gd name="T76" fmla="*/ 42 w 2407"/>
                      <a:gd name="T77" fmla="*/ 0 h 6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407"/>
                      <a:gd name="T118" fmla="*/ 0 h 685"/>
                      <a:gd name="T119" fmla="*/ 2407 w 2407"/>
                      <a:gd name="T120" fmla="*/ 685 h 68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407" h="685">
                        <a:moveTo>
                          <a:pt x="125" y="0"/>
                        </a:moveTo>
                        <a:lnTo>
                          <a:pt x="101" y="8"/>
                        </a:lnTo>
                        <a:lnTo>
                          <a:pt x="75" y="22"/>
                        </a:lnTo>
                        <a:lnTo>
                          <a:pt x="46" y="39"/>
                        </a:lnTo>
                        <a:lnTo>
                          <a:pt x="24" y="59"/>
                        </a:lnTo>
                        <a:lnTo>
                          <a:pt x="12" y="78"/>
                        </a:lnTo>
                        <a:lnTo>
                          <a:pt x="4" y="93"/>
                        </a:lnTo>
                        <a:lnTo>
                          <a:pt x="0" y="115"/>
                        </a:lnTo>
                        <a:lnTo>
                          <a:pt x="0" y="247"/>
                        </a:lnTo>
                        <a:lnTo>
                          <a:pt x="4" y="268"/>
                        </a:lnTo>
                        <a:lnTo>
                          <a:pt x="19" y="293"/>
                        </a:lnTo>
                        <a:lnTo>
                          <a:pt x="42" y="313"/>
                        </a:lnTo>
                        <a:lnTo>
                          <a:pt x="68" y="336"/>
                        </a:lnTo>
                        <a:lnTo>
                          <a:pt x="108" y="358"/>
                        </a:lnTo>
                        <a:lnTo>
                          <a:pt x="226" y="401"/>
                        </a:lnTo>
                        <a:lnTo>
                          <a:pt x="319" y="435"/>
                        </a:lnTo>
                        <a:lnTo>
                          <a:pt x="445" y="478"/>
                        </a:lnTo>
                        <a:lnTo>
                          <a:pt x="585" y="520"/>
                        </a:lnTo>
                        <a:lnTo>
                          <a:pt x="695" y="551"/>
                        </a:lnTo>
                        <a:lnTo>
                          <a:pt x="830" y="581"/>
                        </a:lnTo>
                        <a:lnTo>
                          <a:pt x="986" y="609"/>
                        </a:lnTo>
                        <a:lnTo>
                          <a:pt x="1062" y="624"/>
                        </a:lnTo>
                        <a:lnTo>
                          <a:pt x="1133" y="633"/>
                        </a:lnTo>
                        <a:lnTo>
                          <a:pt x="1198" y="643"/>
                        </a:lnTo>
                        <a:lnTo>
                          <a:pt x="1243" y="649"/>
                        </a:lnTo>
                        <a:lnTo>
                          <a:pt x="1302" y="654"/>
                        </a:lnTo>
                        <a:lnTo>
                          <a:pt x="1350" y="656"/>
                        </a:lnTo>
                        <a:lnTo>
                          <a:pt x="1473" y="666"/>
                        </a:lnTo>
                        <a:lnTo>
                          <a:pt x="1583" y="673"/>
                        </a:lnTo>
                        <a:lnTo>
                          <a:pt x="1680" y="680"/>
                        </a:lnTo>
                        <a:lnTo>
                          <a:pt x="1791" y="684"/>
                        </a:lnTo>
                        <a:lnTo>
                          <a:pt x="1917" y="685"/>
                        </a:lnTo>
                        <a:lnTo>
                          <a:pt x="2030" y="682"/>
                        </a:lnTo>
                        <a:lnTo>
                          <a:pt x="2099" y="680"/>
                        </a:lnTo>
                        <a:lnTo>
                          <a:pt x="2168" y="668"/>
                        </a:lnTo>
                        <a:lnTo>
                          <a:pt x="2234" y="654"/>
                        </a:lnTo>
                        <a:lnTo>
                          <a:pt x="2274" y="639"/>
                        </a:lnTo>
                        <a:lnTo>
                          <a:pt x="2302" y="616"/>
                        </a:lnTo>
                        <a:lnTo>
                          <a:pt x="2334" y="593"/>
                        </a:lnTo>
                        <a:lnTo>
                          <a:pt x="2360" y="558"/>
                        </a:lnTo>
                        <a:lnTo>
                          <a:pt x="2379" y="528"/>
                        </a:lnTo>
                        <a:lnTo>
                          <a:pt x="2398" y="478"/>
                        </a:lnTo>
                        <a:lnTo>
                          <a:pt x="2404" y="429"/>
                        </a:lnTo>
                        <a:lnTo>
                          <a:pt x="2407" y="388"/>
                        </a:lnTo>
                        <a:lnTo>
                          <a:pt x="2404" y="344"/>
                        </a:lnTo>
                        <a:lnTo>
                          <a:pt x="2399" y="306"/>
                        </a:lnTo>
                        <a:lnTo>
                          <a:pt x="2252" y="336"/>
                        </a:lnTo>
                        <a:lnTo>
                          <a:pt x="2205" y="342"/>
                        </a:lnTo>
                        <a:lnTo>
                          <a:pt x="2123" y="353"/>
                        </a:lnTo>
                        <a:lnTo>
                          <a:pt x="2058" y="354"/>
                        </a:lnTo>
                        <a:lnTo>
                          <a:pt x="2001" y="354"/>
                        </a:lnTo>
                        <a:lnTo>
                          <a:pt x="1941" y="353"/>
                        </a:lnTo>
                        <a:lnTo>
                          <a:pt x="1896" y="352"/>
                        </a:lnTo>
                        <a:lnTo>
                          <a:pt x="1854" y="338"/>
                        </a:lnTo>
                        <a:lnTo>
                          <a:pt x="1824" y="334"/>
                        </a:lnTo>
                        <a:lnTo>
                          <a:pt x="1793" y="318"/>
                        </a:lnTo>
                        <a:lnTo>
                          <a:pt x="1775" y="301"/>
                        </a:lnTo>
                        <a:lnTo>
                          <a:pt x="1534" y="300"/>
                        </a:lnTo>
                        <a:lnTo>
                          <a:pt x="1425" y="296"/>
                        </a:lnTo>
                        <a:lnTo>
                          <a:pt x="1367" y="295"/>
                        </a:lnTo>
                        <a:lnTo>
                          <a:pt x="1302" y="289"/>
                        </a:lnTo>
                        <a:lnTo>
                          <a:pt x="1208" y="279"/>
                        </a:lnTo>
                        <a:lnTo>
                          <a:pt x="1099" y="267"/>
                        </a:lnTo>
                        <a:lnTo>
                          <a:pt x="1018" y="255"/>
                        </a:lnTo>
                        <a:lnTo>
                          <a:pt x="941" y="243"/>
                        </a:lnTo>
                        <a:lnTo>
                          <a:pt x="865" y="235"/>
                        </a:lnTo>
                        <a:lnTo>
                          <a:pt x="752" y="212"/>
                        </a:lnTo>
                        <a:lnTo>
                          <a:pt x="637" y="190"/>
                        </a:lnTo>
                        <a:lnTo>
                          <a:pt x="526" y="164"/>
                        </a:lnTo>
                        <a:lnTo>
                          <a:pt x="441" y="140"/>
                        </a:lnTo>
                        <a:lnTo>
                          <a:pt x="351" y="113"/>
                        </a:lnTo>
                        <a:lnTo>
                          <a:pt x="258" y="82"/>
                        </a:lnTo>
                        <a:lnTo>
                          <a:pt x="212" y="63"/>
                        </a:lnTo>
                        <a:lnTo>
                          <a:pt x="178" y="47"/>
                        </a:lnTo>
                        <a:lnTo>
                          <a:pt x="160" y="37"/>
                        </a:lnTo>
                        <a:lnTo>
                          <a:pt x="149" y="24"/>
                        </a:lnTo>
                        <a:lnTo>
                          <a:pt x="141" y="0"/>
                        </a:lnTo>
                        <a:lnTo>
                          <a:pt x="125" y="0"/>
                        </a:lnTo>
                        <a:close/>
                      </a:path>
                    </a:pathLst>
                  </a:custGeom>
                  <a:solidFill>
                    <a:srgbClr val="404040"/>
                  </a:solidFill>
                  <a:ln w="9525">
                    <a:solidFill>
                      <a:schemeClr val="tx1"/>
                    </a:solidFill>
                    <a:round/>
                    <a:headEnd/>
                    <a:tailEnd/>
                  </a:ln>
                </p:spPr>
                <p:txBody>
                  <a:bodyPr/>
                  <a:lstStyle/>
                  <a:p>
                    <a:endParaRPr lang="en-US"/>
                  </a:p>
                </p:txBody>
              </p:sp>
              <p:sp>
                <p:nvSpPr>
                  <p:cNvPr id="158" name="Freeform 1253"/>
                  <p:cNvSpPr>
                    <a:spLocks/>
                  </p:cNvSpPr>
                  <p:nvPr/>
                </p:nvSpPr>
                <p:spPr bwMode="auto">
                  <a:xfrm>
                    <a:off x="355" y="1951"/>
                    <a:ext cx="802" cy="197"/>
                  </a:xfrm>
                  <a:custGeom>
                    <a:avLst/>
                    <a:gdLst>
                      <a:gd name="T0" fmla="*/ 55 w 2407"/>
                      <a:gd name="T1" fmla="*/ 29 h 592"/>
                      <a:gd name="T2" fmla="*/ 28 w 2407"/>
                      <a:gd name="T3" fmla="*/ 17 h 592"/>
                      <a:gd name="T4" fmla="*/ 7 w 2407"/>
                      <a:gd name="T5" fmla="*/ 4 h 592"/>
                      <a:gd name="T6" fmla="*/ 0 w 2407"/>
                      <a:gd name="T7" fmla="*/ 7 h 592"/>
                      <a:gd name="T8" fmla="*/ 1 w 2407"/>
                      <a:gd name="T9" fmla="*/ 58 h 592"/>
                      <a:gd name="T10" fmla="*/ 14 w 2407"/>
                      <a:gd name="T11" fmla="*/ 73 h 592"/>
                      <a:gd name="T12" fmla="*/ 36 w 2407"/>
                      <a:gd name="T13" fmla="*/ 88 h 592"/>
                      <a:gd name="T14" fmla="*/ 106 w 2407"/>
                      <a:gd name="T15" fmla="*/ 114 h 592"/>
                      <a:gd name="T16" fmla="*/ 195 w 2407"/>
                      <a:gd name="T17" fmla="*/ 143 h 592"/>
                      <a:gd name="T18" fmla="*/ 277 w 2407"/>
                      <a:gd name="T19" fmla="*/ 162 h 592"/>
                      <a:gd name="T20" fmla="*/ 354 w 2407"/>
                      <a:gd name="T21" fmla="*/ 177 h 592"/>
                      <a:gd name="T22" fmla="*/ 399 w 2407"/>
                      <a:gd name="T23" fmla="*/ 183 h 592"/>
                      <a:gd name="T24" fmla="*/ 434 w 2407"/>
                      <a:gd name="T25" fmla="*/ 187 h 592"/>
                      <a:gd name="T26" fmla="*/ 491 w 2407"/>
                      <a:gd name="T27" fmla="*/ 191 h 592"/>
                      <a:gd name="T28" fmla="*/ 560 w 2407"/>
                      <a:gd name="T29" fmla="*/ 195 h 592"/>
                      <a:gd name="T30" fmla="*/ 639 w 2407"/>
                      <a:gd name="T31" fmla="*/ 197 h 592"/>
                      <a:gd name="T32" fmla="*/ 699 w 2407"/>
                      <a:gd name="T33" fmla="*/ 195 h 592"/>
                      <a:gd name="T34" fmla="*/ 727 w 2407"/>
                      <a:gd name="T35" fmla="*/ 191 h 592"/>
                      <a:gd name="T36" fmla="*/ 758 w 2407"/>
                      <a:gd name="T37" fmla="*/ 182 h 592"/>
                      <a:gd name="T38" fmla="*/ 778 w 2407"/>
                      <a:gd name="T39" fmla="*/ 166 h 592"/>
                      <a:gd name="T40" fmla="*/ 793 w 2407"/>
                      <a:gd name="T41" fmla="*/ 145 h 592"/>
                      <a:gd name="T42" fmla="*/ 801 w 2407"/>
                      <a:gd name="T43" fmla="*/ 112 h 592"/>
                      <a:gd name="T44" fmla="*/ 801 w 2407"/>
                      <a:gd name="T45" fmla="*/ 84 h 592"/>
                      <a:gd name="T46" fmla="*/ 796 w 2407"/>
                      <a:gd name="T47" fmla="*/ 82 h 592"/>
                      <a:gd name="T48" fmla="*/ 782 w 2407"/>
                      <a:gd name="T49" fmla="*/ 97 h 592"/>
                      <a:gd name="T50" fmla="*/ 755 w 2407"/>
                      <a:gd name="T51" fmla="*/ 104 h 592"/>
                      <a:gd name="T52" fmla="*/ 713 w 2407"/>
                      <a:gd name="T53" fmla="*/ 110 h 592"/>
                      <a:gd name="T54" fmla="*/ 663 w 2407"/>
                      <a:gd name="T55" fmla="*/ 114 h 592"/>
                      <a:gd name="T56" fmla="*/ 618 w 2407"/>
                      <a:gd name="T57" fmla="*/ 113 h 592"/>
                      <a:gd name="T58" fmla="*/ 560 w 2407"/>
                      <a:gd name="T59" fmla="*/ 112 h 592"/>
                      <a:gd name="T60" fmla="*/ 513 w 2407"/>
                      <a:gd name="T61" fmla="*/ 112 h 592"/>
                      <a:gd name="T62" fmla="*/ 465 w 2407"/>
                      <a:gd name="T63" fmla="*/ 110 h 592"/>
                      <a:gd name="T64" fmla="*/ 409 w 2407"/>
                      <a:gd name="T65" fmla="*/ 106 h 592"/>
                      <a:gd name="T66" fmla="*/ 349 w 2407"/>
                      <a:gd name="T67" fmla="*/ 100 h 592"/>
                      <a:gd name="T68" fmla="*/ 295 w 2407"/>
                      <a:gd name="T69" fmla="*/ 92 h 592"/>
                      <a:gd name="T70" fmla="*/ 242 w 2407"/>
                      <a:gd name="T71" fmla="*/ 82 h 592"/>
                      <a:gd name="T72" fmla="*/ 197 w 2407"/>
                      <a:gd name="T73" fmla="*/ 71 h 592"/>
                      <a:gd name="T74" fmla="*/ 148 w 2407"/>
                      <a:gd name="T75" fmla="*/ 57 h 592"/>
                      <a:gd name="T76" fmla="*/ 112 w 2407"/>
                      <a:gd name="T77" fmla="*/ 48 h 592"/>
                      <a:gd name="T78" fmla="*/ 81 w 2407"/>
                      <a:gd name="T79" fmla="*/ 37 h 59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407"/>
                      <a:gd name="T121" fmla="*/ 0 h 592"/>
                      <a:gd name="T122" fmla="*/ 2407 w 2407"/>
                      <a:gd name="T123" fmla="*/ 592 h 592"/>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407" h="592">
                        <a:moveTo>
                          <a:pt x="209" y="98"/>
                        </a:moveTo>
                        <a:lnTo>
                          <a:pt x="166" y="86"/>
                        </a:lnTo>
                        <a:lnTo>
                          <a:pt x="125" y="70"/>
                        </a:lnTo>
                        <a:lnTo>
                          <a:pt x="83" y="51"/>
                        </a:lnTo>
                        <a:lnTo>
                          <a:pt x="49" y="31"/>
                        </a:lnTo>
                        <a:lnTo>
                          <a:pt x="20" y="13"/>
                        </a:lnTo>
                        <a:lnTo>
                          <a:pt x="4" y="0"/>
                        </a:lnTo>
                        <a:lnTo>
                          <a:pt x="0" y="22"/>
                        </a:lnTo>
                        <a:lnTo>
                          <a:pt x="0" y="154"/>
                        </a:lnTo>
                        <a:lnTo>
                          <a:pt x="4" y="175"/>
                        </a:lnTo>
                        <a:lnTo>
                          <a:pt x="19" y="200"/>
                        </a:lnTo>
                        <a:lnTo>
                          <a:pt x="42" y="220"/>
                        </a:lnTo>
                        <a:lnTo>
                          <a:pt x="68" y="243"/>
                        </a:lnTo>
                        <a:lnTo>
                          <a:pt x="108" y="265"/>
                        </a:lnTo>
                        <a:lnTo>
                          <a:pt x="226" y="308"/>
                        </a:lnTo>
                        <a:lnTo>
                          <a:pt x="319" y="342"/>
                        </a:lnTo>
                        <a:lnTo>
                          <a:pt x="445" y="385"/>
                        </a:lnTo>
                        <a:lnTo>
                          <a:pt x="585" y="429"/>
                        </a:lnTo>
                        <a:lnTo>
                          <a:pt x="695" y="458"/>
                        </a:lnTo>
                        <a:lnTo>
                          <a:pt x="830" y="488"/>
                        </a:lnTo>
                        <a:lnTo>
                          <a:pt x="958" y="514"/>
                        </a:lnTo>
                        <a:lnTo>
                          <a:pt x="1062" y="531"/>
                        </a:lnTo>
                        <a:lnTo>
                          <a:pt x="1133" y="543"/>
                        </a:lnTo>
                        <a:lnTo>
                          <a:pt x="1198" y="550"/>
                        </a:lnTo>
                        <a:lnTo>
                          <a:pt x="1243" y="556"/>
                        </a:lnTo>
                        <a:lnTo>
                          <a:pt x="1302" y="561"/>
                        </a:lnTo>
                        <a:lnTo>
                          <a:pt x="1356" y="565"/>
                        </a:lnTo>
                        <a:lnTo>
                          <a:pt x="1473" y="573"/>
                        </a:lnTo>
                        <a:lnTo>
                          <a:pt x="1583" y="580"/>
                        </a:lnTo>
                        <a:lnTo>
                          <a:pt x="1680" y="587"/>
                        </a:lnTo>
                        <a:lnTo>
                          <a:pt x="1791" y="591"/>
                        </a:lnTo>
                        <a:lnTo>
                          <a:pt x="1917" y="592"/>
                        </a:lnTo>
                        <a:lnTo>
                          <a:pt x="2030" y="589"/>
                        </a:lnTo>
                        <a:lnTo>
                          <a:pt x="2099" y="587"/>
                        </a:lnTo>
                        <a:lnTo>
                          <a:pt x="2147" y="580"/>
                        </a:lnTo>
                        <a:lnTo>
                          <a:pt x="2182" y="575"/>
                        </a:lnTo>
                        <a:lnTo>
                          <a:pt x="2233" y="563"/>
                        </a:lnTo>
                        <a:lnTo>
                          <a:pt x="2274" y="546"/>
                        </a:lnTo>
                        <a:lnTo>
                          <a:pt x="2306" y="523"/>
                        </a:lnTo>
                        <a:lnTo>
                          <a:pt x="2334" y="500"/>
                        </a:lnTo>
                        <a:lnTo>
                          <a:pt x="2360" y="465"/>
                        </a:lnTo>
                        <a:lnTo>
                          <a:pt x="2379" y="437"/>
                        </a:lnTo>
                        <a:lnTo>
                          <a:pt x="2398" y="385"/>
                        </a:lnTo>
                        <a:lnTo>
                          <a:pt x="2404" y="336"/>
                        </a:lnTo>
                        <a:lnTo>
                          <a:pt x="2407" y="295"/>
                        </a:lnTo>
                        <a:lnTo>
                          <a:pt x="2404" y="251"/>
                        </a:lnTo>
                        <a:lnTo>
                          <a:pt x="2399" y="213"/>
                        </a:lnTo>
                        <a:lnTo>
                          <a:pt x="2390" y="245"/>
                        </a:lnTo>
                        <a:lnTo>
                          <a:pt x="2375" y="273"/>
                        </a:lnTo>
                        <a:lnTo>
                          <a:pt x="2346" y="291"/>
                        </a:lnTo>
                        <a:lnTo>
                          <a:pt x="2306" y="302"/>
                        </a:lnTo>
                        <a:lnTo>
                          <a:pt x="2267" y="313"/>
                        </a:lnTo>
                        <a:lnTo>
                          <a:pt x="2209" y="324"/>
                        </a:lnTo>
                        <a:lnTo>
                          <a:pt x="2141" y="332"/>
                        </a:lnTo>
                        <a:lnTo>
                          <a:pt x="2075" y="336"/>
                        </a:lnTo>
                        <a:lnTo>
                          <a:pt x="1989" y="342"/>
                        </a:lnTo>
                        <a:lnTo>
                          <a:pt x="1914" y="342"/>
                        </a:lnTo>
                        <a:lnTo>
                          <a:pt x="1854" y="341"/>
                        </a:lnTo>
                        <a:lnTo>
                          <a:pt x="1777" y="336"/>
                        </a:lnTo>
                        <a:lnTo>
                          <a:pt x="1680" y="336"/>
                        </a:lnTo>
                        <a:lnTo>
                          <a:pt x="1609" y="336"/>
                        </a:lnTo>
                        <a:lnTo>
                          <a:pt x="1541" y="336"/>
                        </a:lnTo>
                        <a:lnTo>
                          <a:pt x="1476" y="333"/>
                        </a:lnTo>
                        <a:lnTo>
                          <a:pt x="1395" y="332"/>
                        </a:lnTo>
                        <a:lnTo>
                          <a:pt x="1318" y="326"/>
                        </a:lnTo>
                        <a:lnTo>
                          <a:pt x="1228" y="320"/>
                        </a:lnTo>
                        <a:lnTo>
                          <a:pt x="1133" y="309"/>
                        </a:lnTo>
                        <a:lnTo>
                          <a:pt x="1047" y="301"/>
                        </a:lnTo>
                        <a:lnTo>
                          <a:pt x="967" y="288"/>
                        </a:lnTo>
                        <a:lnTo>
                          <a:pt x="886" y="275"/>
                        </a:lnTo>
                        <a:lnTo>
                          <a:pt x="801" y="260"/>
                        </a:lnTo>
                        <a:lnTo>
                          <a:pt x="726" y="245"/>
                        </a:lnTo>
                        <a:lnTo>
                          <a:pt x="658" y="229"/>
                        </a:lnTo>
                        <a:lnTo>
                          <a:pt x="591" y="212"/>
                        </a:lnTo>
                        <a:lnTo>
                          <a:pt x="514" y="191"/>
                        </a:lnTo>
                        <a:lnTo>
                          <a:pt x="443" y="171"/>
                        </a:lnTo>
                        <a:lnTo>
                          <a:pt x="392" y="155"/>
                        </a:lnTo>
                        <a:lnTo>
                          <a:pt x="335" y="143"/>
                        </a:lnTo>
                        <a:lnTo>
                          <a:pt x="294" y="127"/>
                        </a:lnTo>
                        <a:lnTo>
                          <a:pt x="243" y="111"/>
                        </a:lnTo>
                        <a:lnTo>
                          <a:pt x="209" y="98"/>
                        </a:lnTo>
                        <a:close/>
                      </a:path>
                    </a:pathLst>
                  </a:custGeom>
                  <a:solidFill>
                    <a:srgbClr val="606060"/>
                  </a:solidFill>
                  <a:ln w="9525">
                    <a:solidFill>
                      <a:schemeClr val="tx1"/>
                    </a:solidFill>
                    <a:round/>
                    <a:headEnd/>
                    <a:tailEnd/>
                  </a:ln>
                </p:spPr>
                <p:txBody>
                  <a:bodyPr/>
                  <a:lstStyle/>
                  <a:p>
                    <a:endParaRPr lang="en-US"/>
                  </a:p>
                </p:txBody>
              </p:sp>
              <p:sp>
                <p:nvSpPr>
                  <p:cNvPr id="159" name="Arc 1254"/>
                  <p:cNvSpPr>
                    <a:spLocks/>
                  </p:cNvSpPr>
                  <p:nvPr/>
                </p:nvSpPr>
                <p:spPr bwMode="auto">
                  <a:xfrm>
                    <a:off x="415" y="1883"/>
                    <a:ext cx="545" cy="185"/>
                  </a:xfrm>
                  <a:custGeom>
                    <a:avLst/>
                    <a:gdLst>
                      <a:gd name="T0" fmla="*/ 13 w 22043"/>
                      <a:gd name="T1" fmla="*/ 2 h 21600"/>
                      <a:gd name="T2" fmla="*/ 0 w 22043"/>
                      <a:gd name="T3" fmla="*/ 1 h 21600"/>
                      <a:gd name="T4" fmla="*/ 11 w 22043"/>
                      <a:gd name="T5" fmla="*/ 0 h 21600"/>
                      <a:gd name="T6" fmla="*/ 0 60000 65536"/>
                      <a:gd name="T7" fmla="*/ 0 60000 65536"/>
                      <a:gd name="T8" fmla="*/ 0 60000 65536"/>
                      <a:gd name="T9" fmla="*/ 0 w 22043"/>
                      <a:gd name="T10" fmla="*/ 0 h 21600"/>
                      <a:gd name="T11" fmla="*/ 22043 w 22043"/>
                      <a:gd name="T12" fmla="*/ 21600 h 21600"/>
                    </a:gdLst>
                    <a:ahLst/>
                    <a:cxnLst>
                      <a:cxn ang="T6">
                        <a:pos x="T0" y="T1"/>
                      </a:cxn>
                      <a:cxn ang="T7">
                        <a:pos x="T2" y="T3"/>
                      </a:cxn>
                      <a:cxn ang="T8">
                        <a:pos x="T4" y="T5"/>
                      </a:cxn>
                    </a:cxnLst>
                    <a:rect l="T9" t="T10" r="T11" b="T12"/>
                    <a:pathLst>
                      <a:path w="22043" h="21600" fill="none" extrusionOk="0">
                        <a:moveTo>
                          <a:pt x="22042" y="21250"/>
                        </a:moveTo>
                        <a:cubicBezTo>
                          <a:pt x="20766" y="21483"/>
                          <a:pt x="19471" y="21599"/>
                          <a:pt x="18174" y="21600"/>
                        </a:cubicBezTo>
                        <a:cubicBezTo>
                          <a:pt x="10821" y="21600"/>
                          <a:pt x="3973" y="17859"/>
                          <a:pt x="0" y="11673"/>
                        </a:cubicBezTo>
                      </a:path>
                      <a:path w="22043" h="21600" stroke="0" extrusionOk="0">
                        <a:moveTo>
                          <a:pt x="22042" y="21250"/>
                        </a:moveTo>
                        <a:cubicBezTo>
                          <a:pt x="20766" y="21483"/>
                          <a:pt x="19471" y="21599"/>
                          <a:pt x="18174" y="21600"/>
                        </a:cubicBezTo>
                        <a:cubicBezTo>
                          <a:pt x="10821" y="21600"/>
                          <a:pt x="3973" y="17859"/>
                          <a:pt x="0" y="11673"/>
                        </a:cubicBezTo>
                        <a:lnTo>
                          <a:pt x="18174" y="0"/>
                        </a:lnTo>
                        <a:close/>
                      </a:path>
                    </a:pathLst>
                  </a:custGeom>
                  <a:noFill/>
                  <a:ln w="6350">
                    <a:solidFill>
                      <a:schemeClr val="tx1"/>
                    </a:solidFill>
                    <a:round/>
                    <a:headEnd/>
                    <a:tailEnd/>
                  </a:ln>
                </p:spPr>
                <p:txBody>
                  <a:bodyPr/>
                  <a:lstStyle/>
                  <a:p>
                    <a:endParaRPr lang="en-US"/>
                  </a:p>
                </p:txBody>
              </p:sp>
            </p:grpSp>
            <p:grpSp>
              <p:nvGrpSpPr>
                <p:cNvPr id="150" name="Group 1255"/>
                <p:cNvGrpSpPr>
                  <a:grpSpLocks/>
                </p:cNvGrpSpPr>
                <p:nvPr/>
              </p:nvGrpSpPr>
              <p:grpSpPr bwMode="auto">
                <a:xfrm>
                  <a:off x="386" y="1987"/>
                  <a:ext cx="515" cy="136"/>
                  <a:chOff x="386" y="1987"/>
                  <a:chExt cx="515" cy="136"/>
                </a:xfrm>
              </p:grpSpPr>
              <p:grpSp>
                <p:nvGrpSpPr>
                  <p:cNvPr id="151" name="Group 1256"/>
                  <p:cNvGrpSpPr>
                    <a:grpSpLocks/>
                  </p:cNvGrpSpPr>
                  <p:nvPr/>
                </p:nvGrpSpPr>
                <p:grpSpPr bwMode="auto">
                  <a:xfrm>
                    <a:off x="803" y="2085"/>
                    <a:ext cx="98" cy="38"/>
                    <a:chOff x="803" y="2085"/>
                    <a:chExt cx="98" cy="38"/>
                  </a:xfrm>
                </p:grpSpPr>
                <p:sp>
                  <p:nvSpPr>
                    <p:cNvPr id="155" name="Freeform 1257"/>
                    <p:cNvSpPr>
                      <a:spLocks/>
                    </p:cNvSpPr>
                    <p:nvPr/>
                  </p:nvSpPr>
                  <p:spPr bwMode="auto">
                    <a:xfrm>
                      <a:off x="803" y="2085"/>
                      <a:ext cx="98" cy="38"/>
                    </a:xfrm>
                    <a:custGeom>
                      <a:avLst/>
                      <a:gdLst>
                        <a:gd name="T0" fmla="*/ 0 w 294"/>
                        <a:gd name="T1" fmla="*/ 0 h 113"/>
                        <a:gd name="T2" fmla="*/ 0 w 294"/>
                        <a:gd name="T3" fmla="*/ 35 h 113"/>
                        <a:gd name="T4" fmla="*/ 98 w 294"/>
                        <a:gd name="T5" fmla="*/ 38 h 113"/>
                        <a:gd name="T6" fmla="*/ 98 w 294"/>
                        <a:gd name="T7" fmla="*/ 31 h 113"/>
                        <a:gd name="T8" fmla="*/ 13 w 294"/>
                        <a:gd name="T9" fmla="*/ 27 h 113"/>
                        <a:gd name="T10" fmla="*/ 13 w 294"/>
                        <a:gd name="T11" fmla="*/ 0 h 113"/>
                        <a:gd name="T12" fmla="*/ 0 w 294"/>
                        <a:gd name="T13" fmla="*/ 0 h 113"/>
                        <a:gd name="T14" fmla="*/ 0 60000 65536"/>
                        <a:gd name="T15" fmla="*/ 0 60000 65536"/>
                        <a:gd name="T16" fmla="*/ 0 60000 65536"/>
                        <a:gd name="T17" fmla="*/ 0 60000 65536"/>
                        <a:gd name="T18" fmla="*/ 0 60000 65536"/>
                        <a:gd name="T19" fmla="*/ 0 60000 65536"/>
                        <a:gd name="T20" fmla="*/ 0 60000 65536"/>
                        <a:gd name="T21" fmla="*/ 0 w 294"/>
                        <a:gd name="T22" fmla="*/ 0 h 113"/>
                        <a:gd name="T23" fmla="*/ 294 w 294"/>
                        <a:gd name="T24" fmla="*/ 113 h 1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4" h="113">
                          <a:moveTo>
                            <a:pt x="0" y="0"/>
                          </a:moveTo>
                          <a:lnTo>
                            <a:pt x="0" y="104"/>
                          </a:lnTo>
                          <a:lnTo>
                            <a:pt x="294" y="113"/>
                          </a:lnTo>
                          <a:lnTo>
                            <a:pt x="294" y="92"/>
                          </a:lnTo>
                          <a:lnTo>
                            <a:pt x="39" y="79"/>
                          </a:lnTo>
                          <a:lnTo>
                            <a:pt x="40" y="0"/>
                          </a:lnTo>
                          <a:lnTo>
                            <a:pt x="0" y="0"/>
                          </a:lnTo>
                          <a:close/>
                        </a:path>
                      </a:pathLst>
                    </a:custGeom>
                    <a:solidFill>
                      <a:srgbClr val="404040"/>
                    </a:solidFill>
                    <a:ln w="9525">
                      <a:solidFill>
                        <a:schemeClr val="tx1"/>
                      </a:solidFill>
                      <a:round/>
                      <a:headEnd/>
                      <a:tailEnd/>
                    </a:ln>
                  </p:spPr>
                  <p:txBody>
                    <a:bodyPr/>
                    <a:lstStyle/>
                    <a:p>
                      <a:endParaRPr lang="en-US"/>
                    </a:p>
                  </p:txBody>
                </p:sp>
                <p:sp>
                  <p:nvSpPr>
                    <p:cNvPr id="156" name="Freeform 1258"/>
                    <p:cNvSpPr>
                      <a:spLocks/>
                    </p:cNvSpPr>
                    <p:nvPr/>
                  </p:nvSpPr>
                  <p:spPr bwMode="auto">
                    <a:xfrm>
                      <a:off x="814" y="2085"/>
                      <a:ext cx="87" cy="32"/>
                    </a:xfrm>
                    <a:custGeom>
                      <a:avLst/>
                      <a:gdLst>
                        <a:gd name="T0" fmla="*/ 0 w 260"/>
                        <a:gd name="T1" fmla="*/ 0 h 96"/>
                        <a:gd name="T2" fmla="*/ 85 w 260"/>
                        <a:gd name="T3" fmla="*/ 0 h 96"/>
                        <a:gd name="T4" fmla="*/ 87 w 260"/>
                        <a:gd name="T5" fmla="*/ 32 h 96"/>
                        <a:gd name="T6" fmla="*/ 0 w 260"/>
                        <a:gd name="T7" fmla="*/ 29 h 96"/>
                        <a:gd name="T8" fmla="*/ 0 w 260"/>
                        <a:gd name="T9" fmla="*/ 0 h 96"/>
                        <a:gd name="T10" fmla="*/ 0 60000 65536"/>
                        <a:gd name="T11" fmla="*/ 0 60000 65536"/>
                        <a:gd name="T12" fmla="*/ 0 60000 65536"/>
                        <a:gd name="T13" fmla="*/ 0 60000 65536"/>
                        <a:gd name="T14" fmla="*/ 0 60000 65536"/>
                        <a:gd name="T15" fmla="*/ 0 w 260"/>
                        <a:gd name="T16" fmla="*/ 0 h 96"/>
                        <a:gd name="T17" fmla="*/ 260 w 260"/>
                        <a:gd name="T18" fmla="*/ 96 h 96"/>
                      </a:gdLst>
                      <a:ahLst/>
                      <a:cxnLst>
                        <a:cxn ang="T10">
                          <a:pos x="T0" y="T1"/>
                        </a:cxn>
                        <a:cxn ang="T11">
                          <a:pos x="T2" y="T3"/>
                        </a:cxn>
                        <a:cxn ang="T12">
                          <a:pos x="T4" y="T5"/>
                        </a:cxn>
                        <a:cxn ang="T13">
                          <a:pos x="T6" y="T7"/>
                        </a:cxn>
                        <a:cxn ang="T14">
                          <a:pos x="T8" y="T9"/>
                        </a:cxn>
                      </a:cxnLst>
                      <a:rect l="T15" t="T16" r="T17" b="T18"/>
                      <a:pathLst>
                        <a:path w="260" h="96">
                          <a:moveTo>
                            <a:pt x="0" y="0"/>
                          </a:moveTo>
                          <a:lnTo>
                            <a:pt x="255" y="0"/>
                          </a:lnTo>
                          <a:lnTo>
                            <a:pt x="260" y="96"/>
                          </a:lnTo>
                          <a:lnTo>
                            <a:pt x="0" y="88"/>
                          </a:lnTo>
                          <a:lnTo>
                            <a:pt x="0" y="0"/>
                          </a:lnTo>
                          <a:close/>
                        </a:path>
                      </a:pathLst>
                    </a:custGeom>
                    <a:solidFill>
                      <a:srgbClr val="202020"/>
                    </a:solidFill>
                    <a:ln w="9525">
                      <a:solidFill>
                        <a:schemeClr val="tx1"/>
                      </a:solidFill>
                      <a:round/>
                      <a:headEnd/>
                      <a:tailEnd/>
                    </a:ln>
                  </p:spPr>
                  <p:txBody>
                    <a:bodyPr/>
                    <a:lstStyle/>
                    <a:p>
                      <a:endParaRPr lang="en-US"/>
                    </a:p>
                  </p:txBody>
                </p:sp>
              </p:grpSp>
              <p:grpSp>
                <p:nvGrpSpPr>
                  <p:cNvPr id="152" name="Group 1259"/>
                  <p:cNvGrpSpPr>
                    <a:grpSpLocks/>
                  </p:cNvGrpSpPr>
                  <p:nvPr/>
                </p:nvGrpSpPr>
                <p:grpSpPr bwMode="auto">
                  <a:xfrm>
                    <a:off x="386" y="1987"/>
                    <a:ext cx="39" cy="41"/>
                    <a:chOff x="386" y="1987"/>
                    <a:chExt cx="39" cy="41"/>
                  </a:xfrm>
                </p:grpSpPr>
                <p:sp>
                  <p:nvSpPr>
                    <p:cNvPr id="153" name="Freeform 1260"/>
                    <p:cNvSpPr>
                      <a:spLocks/>
                    </p:cNvSpPr>
                    <p:nvPr/>
                  </p:nvSpPr>
                  <p:spPr bwMode="auto">
                    <a:xfrm>
                      <a:off x="386" y="1987"/>
                      <a:ext cx="39" cy="41"/>
                    </a:xfrm>
                    <a:custGeom>
                      <a:avLst/>
                      <a:gdLst>
                        <a:gd name="T0" fmla="*/ 0 w 118"/>
                        <a:gd name="T1" fmla="*/ 0 h 123"/>
                        <a:gd name="T2" fmla="*/ 0 w 118"/>
                        <a:gd name="T3" fmla="*/ 26 h 123"/>
                        <a:gd name="T4" fmla="*/ 39 w 118"/>
                        <a:gd name="T5" fmla="*/ 41 h 123"/>
                        <a:gd name="T6" fmla="*/ 39 w 118"/>
                        <a:gd name="T7" fmla="*/ 35 h 123"/>
                        <a:gd name="T8" fmla="*/ 4 w 118"/>
                        <a:gd name="T9" fmla="*/ 22 h 123"/>
                        <a:gd name="T10" fmla="*/ 4 w 118"/>
                        <a:gd name="T11" fmla="*/ 2 h 123"/>
                        <a:gd name="T12" fmla="*/ 0 w 118"/>
                        <a:gd name="T13" fmla="*/ 0 h 123"/>
                        <a:gd name="T14" fmla="*/ 0 60000 65536"/>
                        <a:gd name="T15" fmla="*/ 0 60000 65536"/>
                        <a:gd name="T16" fmla="*/ 0 60000 65536"/>
                        <a:gd name="T17" fmla="*/ 0 60000 65536"/>
                        <a:gd name="T18" fmla="*/ 0 60000 65536"/>
                        <a:gd name="T19" fmla="*/ 0 60000 65536"/>
                        <a:gd name="T20" fmla="*/ 0 60000 65536"/>
                        <a:gd name="T21" fmla="*/ 0 w 118"/>
                        <a:gd name="T22" fmla="*/ 0 h 123"/>
                        <a:gd name="T23" fmla="*/ 118 w 118"/>
                        <a:gd name="T24" fmla="*/ 123 h 1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8" h="123">
                          <a:moveTo>
                            <a:pt x="0" y="0"/>
                          </a:moveTo>
                          <a:lnTo>
                            <a:pt x="0" y="77"/>
                          </a:lnTo>
                          <a:lnTo>
                            <a:pt x="118" y="123"/>
                          </a:lnTo>
                          <a:lnTo>
                            <a:pt x="118" y="106"/>
                          </a:lnTo>
                          <a:lnTo>
                            <a:pt x="12" y="66"/>
                          </a:lnTo>
                          <a:lnTo>
                            <a:pt x="12" y="5"/>
                          </a:lnTo>
                          <a:lnTo>
                            <a:pt x="0" y="0"/>
                          </a:lnTo>
                          <a:close/>
                        </a:path>
                      </a:pathLst>
                    </a:custGeom>
                    <a:solidFill>
                      <a:srgbClr val="404040"/>
                    </a:solidFill>
                    <a:ln w="9525">
                      <a:solidFill>
                        <a:schemeClr val="tx1"/>
                      </a:solidFill>
                      <a:round/>
                      <a:headEnd/>
                      <a:tailEnd/>
                    </a:ln>
                  </p:spPr>
                  <p:txBody>
                    <a:bodyPr/>
                    <a:lstStyle/>
                    <a:p>
                      <a:endParaRPr lang="en-US"/>
                    </a:p>
                  </p:txBody>
                </p:sp>
                <p:sp>
                  <p:nvSpPr>
                    <p:cNvPr id="154" name="Freeform 1261"/>
                    <p:cNvSpPr>
                      <a:spLocks/>
                    </p:cNvSpPr>
                    <p:nvPr/>
                  </p:nvSpPr>
                  <p:spPr bwMode="auto">
                    <a:xfrm>
                      <a:off x="390" y="1989"/>
                      <a:ext cx="35" cy="34"/>
                    </a:xfrm>
                    <a:custGeom>
                      <a:avLst/>
                      <a:gdLst>
                        <a:gd name="T0" fmla="*/ 0 w 106"/>
                        <a:gd name="T1" fmla="*/ 0 h 103"/>
                        <a:gd name="T2" fmla="*/ 35 w 106"/>
                        <a:gd name="T3" fmla="*/ 11 h 103"/>
                        <a:gd name="T4" fmla="*/ 35 w 106"/>
                        <a:gd name="T5" fmla="*/ 34 h 103"/>
                        <a:gd name="T6" fmla="*/ 0 w 106"/>
                        <a:gd name="T7" fmla="*/ 23 h 103"/>
                        <a:gd name="T8" fmla="*/ 0 w 106"/>
                        <a:gd name="T9" fmla="*/ 0 h 103"/>
                        <a:gd name="T10" fmla="*/ 0 60000 65536"/>
                        <a:gd name="T11" fmla="*/ 0 60000 65536"/>
                        <a:gd name="T12" fmla="*/ 0 60000 65536"/>
                        <a:gd name="T13" fmla="*/ 0 60000 65536"/>
                        <a:gd name="T14" fmla="*/ 0 60000 65536"/>
                        <a:gd name="T15" fmla="*/ 0 w 106"/>
                        <a:gd name="T16" fmla="*/ 0 h 103"/>
                        <a:gd name="T17" fmla="*/ 106 w 106"/>
                        <a:gd name="T18" fmla="*/ 103 h 103"/>
                      </a:gdLst>
                      <a:ahLst/>
                      <a:cxnLst>
                        <a:cxn ang="T10">
                          <a:pos x="T0" y="T1"/>
                        </a:cxn>
                        <a:cxn ang="T11">
                          <a:pos x="T2" y="T3"/>
                        </a:cxn>
                        <a:cxn ang="T12">
                          <a:pos x="T4" y="T5"/>
                        </a:cxn>
                        <a:cxn ang="T13">
                          <a:pos x="T6" y="T7"/>
                        </a:cxn>
                        <a:cxn ang="T14">
                          <a:pos x="T8" y="T9"/>
                        </a:cxn>
                      </a:cxnLst>
                      <a:rect l="T15" t="T16" r="T17" b="T18"/>
                      <a:pathLst>
                        <a:path w="106" h="103">
                          <a:moveTo>
                            <a:pt x="0" y="0"/>
                          </a:moveTo>
                          <a:lnTo>
                            <a:pt x="106" y="34"/>
                          </a:lnTo>
                          <a:lnTo>
                            <a:pt x="106" y="103"/>
                          </a:lnTo>
                          <a:lnTo>
                            <a:pt x="0" y="69"/>
                          </a:lnTo>
                          <a:lnTo>
                            <a:pt x="0" y="0"/>
                          </a:lnTo>
                          <a:close/>
                        </a:path>
                      </a:pathLst>
                    </a:custGeom>
                    <a:solidFill>
                      <a:srgbClr val="202020"/>
                    </a:solidFill>
                    <a:ln w="9525">
                      <a:solidFill>
                        <a:schemeClr val="tx1"/>
                      </a:solidFill>
                      <a:round/>
                      <a:headEnd/>
                      <a:tailEnd/>
                    </a:ln>
                  </p:spPr>
                  <p:txBody>
                    <a:bodyPr/>
                    <a:lstStyle/>
                    <a:p>
                      <a:endParaRPr lang="en-US"/>
                    </a:p>
                  </p:txBody>
                </p:sp>
              </p:grpSp>
            </p:grpSp>
          </p:grpSp>
        </p:grpSp>
      </p:grpSp>
      <p:sp>
        <p:nvSpPr>
          <p:cNvPr id="242" name="TextBox 7"/>
          <p:cNvSpPr txBox="1">
            <a:spLocks noChangeArrowheads="1"/>
          </p:cNvSpPr>
          <p:nvPr/>
        </p:nvSpPr>
        <p:spPr bwMode="auto">
          <a:xfrm>
            <a:off x="2525824" y="4325936"/>
            <a:ext cx="4070345" cy="707886"/>
          </a:xfrm>
          <a:prstGeom prst="rect">
            <a:avLst/>
          </a:prstGeom>
          <a:noFill/>
          <a:ln w="9525">
            <a:noFill/>
            <a:miter lim="800000"/>
            <a:headEnd/>
            <a:tailEnd/>
          </a:ln>
        </p:spPr>
        <p:txBody>
          <a:bodyPr wrap="none">
            <a:spAutoFit/>
          </a:bodyPr>
          <a:lstStyle/>
          <a:p>
            <a:pPr algn="ctr">
              <a:defRPr/>
            </a:pPr>
            <a:r>
              <a:rPr lang="en-US" sz="2000" dirty="0">
                <a:latin typeface="Pupcat" pitchFamily="2" charset="0"/>
              </a:rPr>
              <a:t>“</a:t>
            </a:r>
            <a:r>
              <a:rPr lang="en-US" sz="2000" dirty="0">
                <a:latin typeface="+mn-lt"/>
              </a:rPr>
              <a:t>Old Faithful” – your family car</a:t>
            </a:r>
          </a:p>
          <a:p>
            <a:pPr algn="ctr">
              <a:defRPr/>
            </a:pPr>
            <a:r>
              <a:rPr lang="en-US" sz="2000" dirty="0">
                <a:latin typeface="+mn-lt"/>
              </a:rPr>
              <a:t>How do you keep her running</a:t>
            </a:r>
            <a:r>
              <a:rPr lang="en-US" sz="2000" dirty="0" smtClean="0">
                <a:latin typeface="+mn-lt"/>
              </a:rPr>
              <a:t>?</a:t>
            </a:r>
            <a:endParaRPr lang="en-US" sz="2000" dirty="0">
              <a:latin typeface="+mn-lt"/>
            </a:endParaRPr>
          </a:p>
        </p:txBody>
      </p:sp>
      <p:sp>
        <p:nvSpPr>
          <p:cNvPr id="121" name="TextBox 120"/>
          <p:cNvSpPr txBox="1"/>
          <p:nvPr/>
        </p:nvSpPr>
        <p:spPr>
          <a:xfrm>
            <a:off x="4176888" y="5238044"/>
            <a:ext cx="4301067" cy="738664"/>
          </a:xfrm>
          <a:prstGeom prst="rect">
            <a:avLst/>
          </a:prstGeom>
          <a:noFill/>
        </p:spPr>
        <p:txBody>
          <a:bodyPr wrap="square" rtlCol="0">
            <a:spAutoFit/>
          </a:bodyPr>
          <a:lstStyle/>
          <a:p>
            <a:pPr algn="ctr"/>
            <a:r>
              <a:rPr lang="en-US" sz="2800" dirty="0" smtClean="0">
                <a:solidFill>
                  <a:srgbClr val="FF0000"/>
                </a:solidFill>
              </a:rPr>
              <a:t>Reliability is your goal!</a:t>
            </a:r>
          </a:p>
          <a:p>
            <a:endParaRPr lang="en-US" dirty="0"/>
          </a:p>
        </p:txBody>
      </p:sp>
      <p:pic>
        <p:nvPicPr>
          <p:cNvPr id="122"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471663"/>
            <a:ext cx="947737" cy="1130300"/>
          </a:xfrm>
          <a:prstGeom prst="rect">
            <a:avLst/>
          </a:prstGeom>
          <a:noFill/>
          <a:ln w="9525">
            <a:noFill/>
            <a:miter lim="800000"/>
            <a:headEnd/>
            <a:tailEnd/>
          </a:ln>
        </p:spPr>
      </p:pic>
      <p:sp>
        <p:nvSpPr>
          <p:cNvPr id="123" name="Right Arrow 6"/>
          <p:cNvSpPr>
            <a:spLocks noChangeArrowheads="1"/>
          </p:cNvSpPr>
          <p:nvPr/>
        </p:nvSpPr>
        <p:spPr bwMode="auto">
          <a:xfrm>
            <a:off x="1360488" y="120491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t>Request</a:t>
            </a:r>
          </a:p>
        </p:txBody>
      </p:sp>
      <p:sp>
        <p:nvSpPr>
          <p:cNvPr id="124" name="Right Arrow 7"/>
          <p:cNvSpPr>
            <a:spLocks noChangeArrowheads="1"/>
          </p:cNvSpPr>
          <p:nvPr/>
        </p:nvSpPr>
        <p:spPr bwMode="auto">
          <a:xfrm>
            <a:off x="2757488" y="120808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t>Prepare</a:t>
            </a:r>
          </a:p>
        </p:txBody>
      </p:sp>
      <p:sp>
        <p:nvSpPr>
          <p:cNvPr id="125" name="Right Arrow 8"/>
          <p:cNvSpPr>
            <a:spLocks noChangeArrowheads="1"/>
          </p:cNvSpPr>
          <p:nvPr/>
        </p:nvSpPr>
        <p:spPr bwMode="auto">
          <a:xfrm>
            <a:off x="4149725" y="120808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dirty="0"/>
              <a:t>Work</a:t>
            </a:r>
          </a:p>
        </p:txBody>
      </p:sp>
      <p:sp>
        <p:nvSpPr>
          <p:cNvPr id="243" name="Right Arrow 9"/>
          <p:cNvSpPr>
            <a:spLocks noChangeArrowheads="1"/>
          </p:cNvSpPr>
          <p:nvPr/>
        </p:nvSpPr>
        <p:spPr bwMode="auto">
          <a:xfrm>
            <a:off x="5543550" y="120808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t>Record</a:t>
            </a:r>
          </a:p>
        </p:txBody>
      </p:sp>
      <p:sp>
        <p:nvSpPr>
          <p:cNvPr id="244" name="Right Arrow 10"/>
          <p:cNvSpPr>
            <a:spLocks noChangeArrowheads="1"/>
          </p:cNvSpPr>
          <p:nvPr/>
        </p:nvSpPr>
        <p:spPr bwMode="auto">
          <a:xfrm>
            <a:off x="6946900" y="120808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t>Review</a:t>
            </a:r>
          </a:p>
        </p:txBody>
      </p:sp>
      <p:sp>
        <p:nvSpPr>
          <p:cNvPr id="245" name="TextBox 11"/>
          <p:cNvSpPr txBox="1">
            <a:spLocks noChangeArrowheads="1"/>
          </p:cNvSpPr>
          <p:nvPr/>
        </p:nvSpPr>
        <p:spPr bwMode="auto">
          <a:xfrm>
            <a:off x="238655" y="789115"/>
            <a:ext cx="3001143" cy="400110"/>
          </a:xfrm>
          <a:prstGeom prst="rect">
            <a:avLst/>
          </a:prstGeom>
          <a:noFill/>
          <a:ln w="9525">
            <a:noFill/>
            <a:miter lim="800000"/>
            <a:headEnd/>
            <a:tailEnd/>
          </a:ln>
        </p:spPr>
        <p:txBody>
          <a:bodyPr wrap="none">
            <a:spAutoFit/>
          </a:bodyPr>
          <a:lstStyle/>
          <a:p>
            <a:r>
              <a:rPr lang="en-US" sz="2000" i="1" dirty="0" smtClean="0">
                <a:solidFill>
                  <a:srgbClr val="FF0000"/>
                </a:solidFill>
                <a:latin typeface="+mj-lt"/>
              </a:rPr>
              <a:t>Thinking </a:t>
            </a:r>
            <a:r>
              <a:rPr lang="en-US" sz="2000" i="1" dirty="0">
                <a:solidFill>
                  <a:srgbClr val="FF0000"/>
                </a:solidFill>
                <a:latin typeface="+mj-lt"/>
              </a:rPr>
              <a:t>in terms of . . . </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4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4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0"/>
      <p:bldP spid="123" grpId="0" animBg="1"/>
      <p:bldP spid="124" grpId="0" animBg="1"/>
      <p:bldP spid="125" grpId="0" animBg="1"/>
      <p:bldP spid="243" grpId="0" animBg="1"/>
      <p:bldP spid="244" grpId="0" animBg="1"/>
      <p:bldP spid="24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p:cNvSpPr>
            <a:spLocks noGrp="1" noChangeArrowheads="1"/>
          </p:cNvSpPr>
          <p:nvPr>
            <p:ph type="title"/>
          </p:nvPr>
        </p:nvSpPr>
        <p:spPr/>
        <p:txBody>
          <a:bodyPr/>
          <a:lstStyle/>
          <a:p>
            <a:r>
              <a:rPr lang="en-US" dirty="0" smtClean="0"/>
              <a:t>Before we proceed . . . </a:t>
            </a:r>
          </a:p>
        </p:txBody>
      </p:sp>
      <p:sp>
        <p:nvSpPr>
          <p:cNvPr id="27652" name="Footer Placeholder 8"/>
          <p:cNvSpPr>
            <a:spLocks noGrp="1"/>
          </p:cNvSpPr>
          <p:nvPr>
            <p:ph type="ftr" sz="quarter" idx="10"/>
          </p:nvPr>
        </p:nvSpPr>
        <p:spPr/>
        <p:txBody>
          <a:bodyPr/>
          <a:lstStyle/>
          <a:p>
            <a:r>
              <a:rPr lang="en-US" smtClean="0"/>
              <a:t>EAM-PUR-230</a:t>
            </a:r>
            <a:endParaRPr lang="en-US"/>
          </a:p>
        </p:txBody>
      </p:sp>
      <p:sp>
        <p:nvSpPr>
          <p:cNvPr id="10" name="TextBox 9"/>
          <p:cNvSpPr txBox="1"/>
          <p:nvPr/>
        </p:nvSpPr>
        <p:spPr>
          <a:xfrm>
            <a:off x="1466851" y="2257425"/>
            <a:ext cx="5772150" cy="1815882"/>
          </a:xfrm>
          <a:prstGeom prst="rect">
            <a:avLst/>
          </a:prstGeom>
          <a:noFill/>
        </p:spPr>
        <p:txBody>
          <a:bodyPr wrap="square" rtlCol="0">
            <a:spAutoFit/>
          </a:bodyPr>
          <a:lstStyle/>
          <a:p>
            <a:pPr algn="ctr"/>
            <a:r>
              <a:rPr lang="en-US" sz="2800" i="1" dirty="0" smtClean="0">
                <a:solidFill>
                  <a:srgbClr val="FF0000"/>
                </a:solidFill>
              </a:rPr>
              <a:t>At this point in this class you may wish to pause the class and open your EAM Training Environment in order to “play along”!</a:t>
            </a:r>
            <a:endParaRPr lang="en-US" sz="2800" i="1" dirty="0">
              <a:solidFill>
                <a:srgbClr val="FF0000"/>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smtClean="0"/>
              <a:t>Maintenance and Operations</a:t>
            </a:r>
          </a:p>
        </p:txBody>
      </p:sp>
      <p:sp>
        <p:nvSpPr>
          <p:cNvPr id="19460" name="Footer Placeholder 73"/>
          <p:cNvSpPr>
            <a:spLocks noGrp="1"/>
          </p:cNvSpPr>
          <p:nvPr>
            <p:ph type="ftr" sz="quarter" idx="10"/>
          </p:nvPr>
        </p:nvSpPr>
        <p:spPr/>
        <p:txBody>
          <a:bodyPr/>
          <a:lstStyle/>
          <a:p>
            <a:r>
              <a:rPr lang="en-US" smtClean="0"/>
              <a:t>EAM-MAINT-160</a:t>
            </a:r>
            <a:endParaRPr lang="en-US"/>
          </a:p>
        </p:txBody>
      </p:sp>
      <p:grpSp>
        <p:nvGrpSpPr>
          <p:cNvPr id="78" name="Group 4"/>
          <p:cNvGrpSpPr>
            <a:grpSpLocks/>
          </p:cNvGrpSpPr>
          <p:nvPr/>
        </p:nvGrpSpPr>
        <p:grpSpPr bwMode="auto">
          <a:xfrm>
            <a:off x="290513" y="890589"/>
            <a:ext cx="8540750" cy="5195885"/>
            <a:chOff x="204788" y="1404939"/>
            <a:chExt cx="8540750" cy="5195885"/>
          </a:xfrm>
        </p:grpSpPr>
        <p:pic>
          <p:nvPicPr>
            <p:cNvPr id="79" name="Picture 7" descr="C:\Documents and Settings\nnm.QAD\Local Settings\Temporary Internet Files\Content.IE5\1DGMSQ5K\MCj03121420000[1].wmf"/>
            <p:cNvPicPr>
              <a:picLocks noChangeAspect="1" noChangeArrowheads="1"/>
            </p:cNvPicPr>
            <p:nvPr/>
          </p:nvPicPr>
          <p:blipFill>
            <a:blip r:embed="rId3" cstate="print"/>
            <a:srcRect/>
            <a:stretch>
              <a:fillRect/>
            </a:stretch>
          </p:blipFill>
          <p:spPr bwMode="auto">
            <a:xfrm>
              <a:off x="7605713" y="2128838"/>
              <a:ext cx="1139825" cy="939800"/>
            </a:xfrm>
            <a:prstGeom prst="rect">
              <a:avLst/>
            </a:prstGeom>
            <a:noFill/>
            <a:ln w="9525">
              <a:noFill/>
              <a:miter lim="800000"/>
              <a:headEnd/>
              <a:tailEnd/>
            </a:ln>
          </p:spPr>
        </p:pic>
        <p:sp>
          <p:nvSpPr>
            <p:cNvPr id="80" name="TextBox 76"/>
            <p:cNvSpPr txBox="1">
              <a:spLocks noChangeArrowheads="1"/>
            </p:cNvSpPr>
            <p:nvPr/>
          </p:nvSpPr>
          <p:spPr bwMode="auto">
            <a:xfrm>
              <a:off x="7691438" y="3089275"/>
              <a:ext cx="1039067" cy="600164"/>
            </a:xfrm>
            <a:prstGeom prst="rect">
              <a:avLst/>
            </a:prstGeom>
            <a:noFill/>
            <a:ln w="9525">
              <a:noFill/>
              <a:miter lim="800000"/>
              <a:headEnd/>
              <a:tailEnd/>
            </a:ln>
          </p:spPr>
          <p:txBody>
            <a:bodyPr wrap="none">
              <a:spAutoFit/>
            </a:bodyPr>
            <a:lstStyle/>
            <a:p>
              <a:pPr algn="ctr"/>
              <a:r>
                <a:rPr lang="en-US" sz="1100" b="1">
                  <a:latin typeface="+mj-lt"/>
                </a:rPr>
                <a:t>Utilities: </a:t>
              </a:r>
            </a:p>
            <a:p>
              <a:pPr algn="ctr"/>
              <a:r>
                <a:rPr lang="en-US" sz="1100" b="1">
                  <a:latin typeface="+mj-lt"/>
                </a:rPr>
                <a:t>Power, Gas, </a:t>
              </a:r>
            </a:p>
            <a:p>
              <a:pPr algn="ctr"/>
              <a:r>
                <a:rPr lang="en-US" sz="1100" b="1">
                  <a:latin typeface="+mj-lt"/>
                </a:rPr>
                <a:t>Water . . .</a:t>
              </a:r>
            </a:p>
          </p:txBody>
        </p:sp>
        <p:grpSp>
          <p:nvGrpSpPr>
            <p:cNvPr id="81" name="Group 82"/>
            <p:cNvGrpSpPr>
              <a:grpSpLocks/>
            </p:cNvGrpSpPr>
            <p:nvPr/>
          </p:nvGrpSpPr>
          <p:grpSpPr bwMode="auto">
            <a:xfrm>
              <a:off x="204786" y="1404941"/>
              <a:ext cx="7378705" cy="5195885"/>
              <a:chOff x="204640" y="1404768"/>
              <a:chExt cx="7378664" cy="5195851"/>
            </a:xfrm>
          </p:grpSpPr>
          <p:sp>
            <p:nvSpPr>
              <p:cNvPr id="84" name="Rectangle 69"/>
              <p:cNvSpPr>
                <a:spLocks noChangeArrowheads="1"/>
              </p:cNvSpPr>
              <p:nvPr/>
            </p:nvSpPr>
            <p:spPr bwMode="auto">
              <a:xfrm>
                <a:off x="961691" y="3226674"/>
                <a:ext cx="735725" cy="756745"/>
              </a:xfrm>
              <a:prstGeom prst="rect">
                <a:avLst/>
              </a:prstGeom>
              <a:solidFill>
                <a:srgbClr val="92D050"/>
              </a:solidFill>
              <a:ln w="9525" algn="ctr">
                <a:solidFill>
                  <a:schemeClr val="tx1"/>
                </a:solidFill>
                <a:round/>
                <a:headEnd/>
                <a:tailEnd/>
              </a:ln>
            </p:spPr>
            <p:txBody>
              <a:bodyPr wrap="none" tIns="91440" bIns="91440" anchor="ctr"/>
              <a:lstStyle/>
              <a:p>
                <a:pPr algn="ctr"/>
                <a:endParaRPr lang="en-US" sz="2800"/>
              </a:p>
            </p:txBody>
          </p:sp>
          <p:sp>
            <p:nvSpPr>
              <p:cNvPr id="85" name="Rectangle 67"/>
              <p:cNvSpPr>
                <a:spLocks noChangeArrowheads="1"/>
              </p:cNvSpPr>
              <p:nvPr/>
            </p:nvSpPr>
            <p:spPr bwMode="auto">
              <a:xfrm>
                <a:off x="1839258" y="5843874"/>
                <a:ext cx="2228242" cy="756745"/>
              </a:xfrm>
              <a:prstGeom prst="rect">
                <a:avLst/>
              </a:prstGeom>
              <a:solidFill>
                <a:srgbClr val="92D050"/>
              </a:solidFill>
              <a:ln w="9525" algn="ctr">
                <a:solidFill>
                  <a:schemeClr val="tx1"/>
                </a:solidFill>
                <a:round/>
                <a:headEnd/>
                <a:tailEnd/>
              </a:ln>
            </p:spPr>
            <p:txBody>
              <a:bodyPr wrap="none" tIns="91440" bIns="91440" anchor="ctr"/>
              <a:lstStyle/>
              <a:p>
                <a:pPr algn="ctr"/>
                <a:endParaRPr lang="en-US" sz="1100" b="1">
                  <a:latin typeface="+mj-lt"/>
                </a:endParaRPr>
              </a:p>
              <a:p>
                <a:pPr algn="ctr"/>
                <a:endParaRPr lang="en-US" sz="1100" b="1">
                  <a:latin typeface="+mj-lt"/>
                </a:endParaRPr>
              </a:p>
              <a:p>
                <a:pPr algn="ctr"/>
                <a:r>
                  <a:rPr lang="en-US" sz="1100" b="1">
                    <a:latin typeface="+mj-lt"/>
                  </a:rPr>
                  <a:t>Protected  </a:t>
                </a:r>
              </a:p>
              <a:p>
                <a:pPr algn="ctr"/>
                <a:r>
                  <a:rPr lang="en-US" sz="1100" b="1">
                    <a:latin typeface="+mj-lt"/>
                  </a:rPr>
                  <a:t>Lake Area</a:t>
                </a:r>
              </a:p>
            </p:txBody>
          </p:sp>
          <p:sp>
            <p:nvSpPr>
              <p:cNvPr id="86" name="Rectangle 66"/>
              <p:cNvSpPr>
                <a:spLocks noChangeArrowheads="1"/>
              </p:cNvSpPr>
              <p:nvPr/>
            </p:nvSpPr>
            <p:spPr bwMode="auto">
              <a:xfrm>
                <a:off x="3279224" y="1639612"/>
                <a:ext cx="2081048" cy="756745"/>
              </a:xfrm>
              <a:prstGeom prst="rect">
                <a:avLst/>
              </a:prstGeom>
              <a:solidFill>
                <a:srgbClr val="92D050"/>
              </a:solidFill>
              <a:ln w="9525" algn="ctr">
                <a:solidFill>
                  <a:schemeClr val="tx1"/>
                </a:solidFill>
                <a:round/>
                <a:headEnd/>
                <a:tailEnd/>
              </a:ln>
            </p:spPr>
            <p:txBody>
              <a:bodyPr wrap="none" tIns="91440" bIns="91440" anchor="ctr"/>
              <a:lstStyle/>
              <a:p>
                <a:pPr algn="ctr"/>
                <a:endParaRPr lang="en-US" sz="1100" b="1">
                  <a:latin typeface="+mj-lt"/>
                </a:endParaRPr>
              </a:p>
              <a:p>
                <a:pPr algn="ctr"/>
                <a:endParaRPr lang="en-US" sz="1100" b="1">
                  <a:latin typeface="+mj-lt"/>
                </a:endParaRPr>
              </a:p>
              <a:p>
                <a:pPr algn="ctr"/>
                <a:endParaRPr lang="en-US" sz="1100" b="1">
                  <a:latin typeface="+mj-lt"/>
                </a:endParaRPr>
              </a:p>
              <a:p>
                <a:pPr algn="ctr"/>
                <a:r>
                  <a:rPr lang="en-US" sz="1100" b="1">
                    <a:latin typeface="+mj-lt"/>
                  </a:rPr>
                  <a:t>Front Lawn</a:t>
                </a:r>
              </a:p>
            </p:txBody>
          </p:sp>
          <p:pic>
            <p:nvPicPr>
              <p:cNvPr id="87" name="Picture 3" descr="C:\Documents and Settings\nnm.QAD\Local Settings\Temporary Internet Files\Content.IE5\UWN3VZTW\MCj04417930000[1].png"/>
              <p:cNvPicPr>
                <a:picLocks noChangeAspect="1" noChangeArrowheads="1"/>
              </p:cNvPicPr>
              <p:nvPr/>
            </p:nvPicPr>
            <p:blipFill>
              <a:blip r:embed="rId4" cstate="print"/>
              <a:srcRect/>
              <a:stretch>
                <a:fillRect/>
              </a:stretch>
            </p:blipFill>
            <p:spPr bwMode="auto">
              <a:xfrm>
                <a:off x="3342282" y="1694790"/>
                <a:ext cx="583324" cy="583324"/>
              </a:xfrm>
              <a:prstGeom prst="rect">
                <a:avLst/>
              </a:prstGeom>
              <a:noFill/>
              <a:ln w="9525">
                <a:noFill/>
                <a:miter lim="800000"/>
                <a:headEnd/>
                <a:tailEnd/>
              </a:ln>
            </p:spPr>
          </p:pic>
          <p:sp>
            <p:nvSpPr>
              <p:cNvPr id="88" name="Rounded Rectangle 5"/>
              <p:cNvSpPr>
                <a:spLocks noChangeArrowheads="1"/>
              </p:cNvSpPr>
              <p:nvPr/>
            </p:nvSpPr>
            <p:spPr bwMode="auto">
              <a:xfrm>
                <a:off x="1797276" y="2554030"/>
                <a:ext cx="2427878" cy="504496"/>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a:latin typeface="+mj-lt"/>
                  </a:rPr>
                  <a:t>Front Office</a:t>
                </a:r>
              </a:p>
            </p:txBody>
          </p:sp>
          <p:sp>
            <p:nvSpPr>
              <p:cNvPr id="89" name="Rounded Rectangle 6"/>
              <p:cNvSpPr>
                <a:spLocks noChangeArrowheads="1"/>
              </p:cNvSpPr>
              <p:nvPr/>
            </p:nvSpPr>
            <p:spPr bwMode="auto">
              <a:xfrm>
                <a:off x="6180098" y="5228915"/>
                <a:ext cx="1382109" cy="504496"/>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a:latin typeface="+mj-lt"/>
                  </a:rPr>
                  <a:t>Cafeteria</a:t>
                </a:r>
              </a:p>
            </p:txBody>
          </p:sp>
          <p:sp>
            <p:nvSpPr>
              <p:cNvPr id="90" name="Rounded Rectangle 7"/>
              <p:cNvSpPr>
                <a:spLocks noChangeArrowheads="1"/>
              </p:cNvSpPr>
              <p:nvPr/>
            </p:nvSpPr>
            <p:spPr bwMode="auto">
              <a:xfrm>
                <a:off x="1823552" y="4030732"/>
                <a:ext cx="919655" cy="1723697"/>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dirty="0">
                    <a:latin typeface="+mj-lt"/>
                  </a:rPr>
                  <a:t>Receiving </a:t>
                </a:r>
              </a:p>
              <a:p>
                <a:pPr algn="ctr"/>
                <a:r>
                  <a:rPr lang="en-US" sz="1100" b="1" dirty="0">
                    <a:latin typeface="+mj-lt"/>
                  </a:rPr>
                  <a:t>Area</a:t>
                </a:r>
              </a:p>
            </p:txBody>
          </p:sp>
          <p:sp>
            <p:nvSpPr>
              <p:cNvPr id="91" name="Rounded Rectangle 8"/>
              <p:cNvSpPr>
                <a:spLocks noChangeArrowheads="1"/>
              </p:cNvSpPr>
              <p:nvPr/>
            </p:nvSpPr>
            <p:spPr bwMode="auto">
              <a:xfrm>
                <a:off x="2906117" y="4041241"/>
                <a:ext cx="919655" cy="1723697"/>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a:latin typeface="+mj-lt"/>
                  </a:rPr>
                  <a:t>Raw </a:t>
                </a:r>
              </a:p>
              <a:p>
                <a:pPr algn="ctr"/>
                <a:r>
                  <a:rPr lang="en-US" sz="1100" b="1">
                    <a:latin typeface="+mj-lt"/>
                  </a:rPr>
                  <a:t>Materials</a:t>
                </a:r>
              </a:p>
              <a:p>
                <a:pPr algn="ctr"/>
                <a:r>
                  <a:rPr lang="en-US" sz="1100" b="1">
                    <a:latin typeface="+mj-lt"/>
                  </a:rPr>
                  <a:t>Storage</a:t>
                </a:r>
              </a:p>
              <a:p>
                <a:pPr algn="ctr"/>
                <a:r>
                  <a:rPr lang="en-US" sz="1100" b="1">
                    <a:latin typeface="+mj-lt"/>
                  </a:rPr>
                  <a:t>Area</a:t>
                </a:r>
              </a:p>
            </p:txBody>
          </p:sp>
          <p:sp>
            <p:nvSpPr>
              <p:cNvPr id="92" name="Rounded Rectangle 9"/>
              <p:cNvSpPr>
                <a:spLocks noChangeArrowheads="1"/>
              </p:cNvSpPr>
              <p:nvPr/>
            </p:nvSpPr>
            <p:spPr bwMode="auto">
              <a:xfrm>
                <a:off x="1813041" y="3168884"/>
                <a:ext cx="919655" cy="756748"/>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a:latin typeface="+mj-lt"/>
                  </a:rPr>
                  <a:t>MRO</a:t>
                </a:r>
              </a:p>
              <a:p>
                <a:pPr algn="ctr"/>
                <a:r>
                  <a:rPr lang="en-US" sz="1100" b="1">
                    <a:latin typeface="+mj-lt"/>
                  </a:rPr>
                  <a:t>Storage</a:t>
                </a:r>
              </a:p>
              <a:p>
                <a:pPr algn="ctr"/>
                <a:r>
                  <a:rPr lang="en-US" sz="1100" b="1">
                    <a:latin typeface="+mj-lt"/>
                  </a:rPr>
                  <a:t>Area</a:t>
                </a:r>
              </a:p>
            </p:txBody>
          </p:sp>
          <p:sp>
            <p:nvSpPr>
              <p:cNvPr id="93" name="Rounded Rectangle 10"/>
              <p:cNvSpPr>
                <a:spLocks noChangeArrowheads="1"/>
              </p:cNvSpPr>
              <p:nvPr/>
            </p:nvSpPr>
            <p:spPr bwMode="auto">
              <a:xfrm>
                <a:off x="2911401" y="3163624"/>
                <a:ext cx="919655" cy="756748"/>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050" b="1" dirty="0">
                    <a:latin typeface="+mj-lt"/>
                  </a:rPr>
                  <a:t>Maintenance</a:t>
                </a:r>
              </a:p>
              <a:p>
                <a:pPr algn="ctr"/>
                <a:r>
                  <a:rPr lang="en-US" sz="1050" b="1" dirty="0">
                    <a:latin typeface="+mj-lt"/>
                  </a:rPr>
                  <a:t>And</a:t>
                </a:r>
              </a:p>
              <a:p>
                <a:pPr algn="ctr"/>
                <a:r>
                  <a:rPr lang="en-US" sz="1050" b="1" dirty="0">
                    <a:latin typeface="+mj-lt"/>
                  </a:rPr>
                  <a:t>Tooling</a:t>
                </a:r>
              </a:p>
              <a:p>
                <a:pPr algn="ctr"/>
                <a:r>
                  <a:rPr lang="en-US" sz="1050" b="1" dirty="0">
                    <a:latin typeface="+mj-lt"/>
                  </a:rPr>
                  <a:t>Shop</a:t>
                </a:r>
              </a:p>
            </p:txBody>
          </p:sp>
          <p:sp>
            <p:nvSpPr>
              <p:cNvPr id="94" name="Rounded Rectangle 11"/>
              <p:cNvSpPr>
                <a:spLocks noChangeArrowheads="1"/>
              </p:cNvSpPr>
              <p:nvPr/>
            </p:nvSpPr>
            <p:spPr bwMode="auto">
              <a:xfrm>
                <a:off x="4004476" y="5249934"/>
                <a:ext cx="2049489" cy="509744"/>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a:latin typeface="+mj-lt"/>
                  </a:rPr>
                  <a:t>Engineering and R&amp;D</a:t>
                </a:r>
              </a:p>
              <a:p>
                <a:pPr algn="ctr"/>
                <a:r>
                  <a:rPr lang="en-US" sz="1100" b="1">
                    <a:latin typeface="+mj-lt"/>
                  </a:rPr>
                  <a:t>Prototype Area</a:t>
                </a:r>
              </a:p>
            </p:txBody>
          </p:sp>
          <p:sp>
            <p:nvSpPr>
              <p:cNvPr id="95" name="Rounded Rectangle 12"/>
              <p:cNvSpPr>
                <a:spLocks noChangeArrowheads="1"/>
              </p:cNvSpPr>
              <p:nvPr/>
            </p:nvSpPr>
            <p:spPr bwMode="auto">
              <a:xfrm>
                <a:off x="4030749" y="4582502"/>
                <a:ext cx="2448886" cy="509744"/>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a:latin typeface="+mj-lt"/>
                  </a:rPr>
                  <a:t>Production Line:</a:t>
                </a:r>
              </a:p>
              <a:p>
                <a:pPr algn="ctr"/>
                <a:r>
                  <a:rPr lang="en-US" sz="1100" b="1">
                    <a:latin typeface="+mj-lt"/>
                  </a:rPr>
                  <a:t>Soda Pop Caps</a:t>
                </a:r>
              </a:p>
            </p:txBody>
          </p:sp>
          <p:sp>
            <p:nvSpPr>
              <p:cNvPr id="96" name="Rounded Rectangle 13"/>
              <p:cNvSpPr>
                <a:spLocks noChangeArrowheads="1"/>
              </p:cNvSpPr>
              <p:nvPr/>
            </p:nvSpPr>
            <p:spPr bwMode="auto">
              <a:xfrm>
                <a:off x="4041255" y="3930836"/>
                <a:ext cx="2448886" cy="509744"/>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a:latin typeface="+mj-lt"/>
                  </a:rPr>
                  <a:t>Production Line:</a:t>
                </a:r>
              </a:p>
              <a:p>
                <a:pPr algn="ctr"/>
                <a:r>
                  <a:rPr lang="en-US" sz="1100" b="1">
                    <a:latin typeface="+mj-lt"/>
                  </a:rPr>
                  <a:t>Olive Oil Bottle Caps</a:t>
                </a:r>
              </a:p>
            </p:txBody>
          </p:sp>
          <p:sp>
            <p:nvSpPr>
              <p:cNvPr id="97" name="Rounded Rectangle 14"/>
              <p:cNvSpPr>
                <a:spLocks noChangeArrowheads="1"/>
              </p:cNvSpPr>
              <p:nvPr/>
            </p:nvSpPr>
            <p:spPr bwMode="auto">
              <a:xfrm>
                <a:off x="4035995" y="3231872"/>
                <a:ext cx="2448886" cy="509744"/>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a:latin typeface="+mj-lt"/>
                  </a:rPr>
                  <a:t>NEW Production Line:</a:t>
                </a:r>
              </a:p>
              <a:p>
                <a:pPr algn="ctr"/>
                <a:r>
                  <a:rPr lang="en-US" sz="1100" b="1">
                    <a:latin typeface="+mj-lt"/>
                  </a:rPr>
                  <a:t>Vanilla Extract Bottle Caps</a:t>
                </a:r>
              </a:p>
            </p:txBody>
          </p:sp>
          <p:sp>
            <p:nvSpPr>
              <p:cNvPr id="98" name="Rounded Rectangle 15"/>
              <p:cNvSpPr>
                <a:spLocks noChangeArrowheads="1"/>
              </p:cNvSpPr>
              <p:nvPr/>
            </p:nvSpPr>
            <p:spPr bwMode="auto">
              <a:xfrm>
                <a:off x="6621633" y="3216183"/>
                <a:ext cx="919655" cy="1865558"/>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a:latin typeface="+mj-lt"/>
                  </a:rPr>
                  <a:t>Finished</a:t>
                </a:r>
              </a:p>
              <a:p>
                <a:pPr algn="ctr"/>
                <a:r>
                  <a:rPr lang="en-US" sz="1100" b="1">
                    <a:latin typeface="+mj-lt"/>
                  </a:rPr>
                  <a:t>Goods</a:t>
                </a:r>
              </a:p>
              <a:p>
                <a:pPr algn="ctr"/>
                <a:r>
                  <a:rPr lang="en-US" sz="1100" b="1">
                    <a:latin typeface="+mj-lt"/>
                  </a:rPr>
                  <a:t>Warehouse</a:t>
                </a:r>
              </a:p>
              <a:p>
                <a:pPr algn="ctr"/>
                <a:endParaRPr lang="en-US" sz="1100" b="1">
                  <a:latin typeface="+mj-lt"/>
                </a:endParaRPr>
              </a:p>
              <a:p>
                <a:pPr algn="ctr"/>
                <a:r>
                  <a:rPr lang="en-US" sz="1100" b="1">
                    <a:latin typeface="+mj-lt"/>
                  </a:rPr>
                  <a:t>Quality</a:t>
                </a:r>
              </a:p>
              <a:p>
                <a:pPr algn="ctr"/>
                <a:r>
                  <a:rPr lang="en-US" sz="1100" b="1">
                    <a:latin typeface="+mj-lt"/>
                  </a:rPr>
                  <a:t>Testing</a:t>
                </a:r>
              </a:p>
            </p:txBody>
          </p:sp>
          <p:sp>
            <p:nvSpPr>
              <p:cNvPr id="99" name="Rounded Rectangle 16"/>
              <p:cNvSpPr>
                <a:spLocks noChangeArrowheads="1"/>
              </p:cNvSpPr>
              <p:nvPr/>
            </p:nvSpPr>
            <p:spPr bwMode="auto">
              <a:xfrm>
                <a:off x="4314522" y="2532908"/>
                <a:ext cx="3174105" cy="509744"/>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a:latin typeface="+mj-lt"/>
                  </a:rPr>
                  <a:t>Shipping Area</a:t>
                </a:r>
              </a:p>
            </p:txBody>
          </p:sp>
          <p:pic>
            <p:nvPicPr>
              <p:cNvPr id="100" name="Picture 2" descr="C:\Documents and Settings\nnm.QAD\Local Settings\Temporary Internet Files\Content.IE5\UWN3VZTW\MCj03980350000[1].wmf"/>
              <p:cNvPicPr>
                <a:picLocks noChangeAspect="1" noChangeArrowheads="1"/>
              </p:cNvPicPr>
              <p:nvPr/>
            </p:nvPicPr>
            <p:blipFill>
              <a:blip r:embed="rId5" cstate="print"/>
              <a:srcRect/>
              <a:stretch>
                <a:fillRect/>
              </a:stretch>
            </p:blipFill>
            <p:spPr bwMode="auto">
              <a:xfrm>
                <a:off x="1192588" y="4950370"/>
                <a:ext cx="478315" cy="494330"/>
              </a:xfrm>
              <a:prstGeom prst="rect">
                <a:avLst/>
              </a:prstGeom>
              <a:noFill/>
              <a:ln w="9525">
                <a:noFill/>
                <a:miter lim="800000"/>
                <a:headEnd/>
                <a:tailEnd/>
              </a:ln>
            </p:spPr>
          </p:pic>
          <p:pic>
            <p:nvPicPr>
              <p:cNvPr id="101" name="Picture 2" descr="C:\Documents and Settings\nnm.QAD\Local Settings\Temporary Internet Files\Content.IE5\UWN3VZTW\MCj03980350000[1].wmf"/>
              <p:cNvPicPr>
                <a:picLocks noChangeAspect="1" noChangeArrowheads="1"/>
              </p:cNvPicPr>
              <p:nvPr/>
            </p:nvPicPr>
            <p:blipFill>
              <a:blip r:embed="rId5" cstate="print"/>
              <a:srcRect/>
              <a:stretch>
                <a:fillRect/>
              </a:stretch>
            </p:blipFill>
            <p:spPr bwMode="auto">
              <a:xfrm>
                <a:off x="6569017" y="1828798"/>
                <a:ext cx="488461" cy="504815"/>
              </a:xfrm>
              <a:prstGeom prst="rect">
                <a:avLst/>
              </a:prstGeom>
              <a:noFill/>
              <a:ln w="9525">
                <a:noFill/>
                <a:miter lim="800000"/>
                <a:headEnd/>
                <a:tailEnd/>
              </a:ln>
            </p:spPr>
          </p:pic>
          <p:sp>
            <p:nvSpPr>
              <p:cNvPr id="102" name="Right Arrow 19"/>
              <p:cNvSpPr>
                <a:spLocks noChangeArrowheads="1"/>
              </p:cNvSpPr>
              <p:nvPr/>
            </p:nvSpPr>
            <p:spPr bwMode="auto">
              <a:xfrm>
                <a:off x="677919" y="5423336"/>
                <a:ext cx="977460" cy="283775"/>
              </a:xfrm>
              <a:prstGeom prst="rightArrow">
                <a:avLst>
                  <a:gd name="adj1" fmla="val 50000"/>
                  <a:gd name="adj2" fmla="val 49993"/>
                </a:avLst>
              </a:prstGeom>
              <a:solidFill>
                <a:srgbClr val="FF0000"/>
              </a:solidFill>
              <a:ln w="9525" algn="ctr">
                <a:solidFill>
                  <a:schemeClr val="tx1"/>
                </a:solidFill>
                <a:round/>
                <a:headEnd/>
                <a:tailEnd/>
              </a:ln>
            </p:spPr>
            <p:txBody>
              <a:bodyPr wrap="none" tIns="91440" bIns="91440" anchor="ctr"/>
              <a:lstStyle/>
              <a:p>
                <a:pPr algn="ctr"/>
                <a:endParaRPr lang="en-US" sz="2800"/>
              </a:p>
            </p:txBody>
          </p:sp>
          <p:sp>
            <p:nvSpPr>
              <p:cNvPr id="103" name="Right Arrow 20"/>
              <p:cNvSpPr>
                <a:spLocks noChangeArrowheads="1"/>
              </p:cNvSpPr>
              <p:nvPr/>
            </p:nvSpPr>
            <p:spPr bwMode="auto">
              <a:xfrm rot="16200000">
                <a:off x="6958438" y="1913449"/>
                <a:ext cx="661006" cy="273281"/>
              </a:xfrm>
              <a:prstGeom prst="rightArrow">
                <a:avLst>
                  <a:gd name="adj1" fmla="val 50000"/>
                  <a:gd name="adj2" fmla="val 49998"/>
                </a:avLst>
              </a:prstGeom>
              <a:solidFill>
                <a:srgbClr val="FF0000"/>
              </a:solidFill>
              <a:ln w="9525" algn="ctr">
                <a:solidFill>
                  <a:schemeClr val="tx1"/>
                </a:solidFill>
                <a:round/>
                <a:headEnd/>
                <a:tailEnd/>
              </a:ln>
            </p:spPr>
            <p:txBody>
              <a:bodyPr wrap="none" tIns="91440" bIns="91440" anchor="ctr"/>
              <a:lstStyle/>
              <a:p>
                <a:pPr algn="ctr"/>
                <a:endParaRPr lang="en-US" sz="2800"/>
              </a:p>
            </p:txBody>
          </p:sp>
          <p:grpSp>
            <p:nvGrpSpPr>
              <p:cNvPr id="104" name="Group 48"/>
              <p:cNvGrpSpPr>
                <a:grpSpLocks/>
              </p:cNvGrpSpPr>
              <p:nvPr/>
            </p:nvGrpSpPr>
            <p:grpSpPr bwMode="auto">
              <a:xfrm>
                <a:off x="804711" y="1639715"/>
                <a:ext cx="2363774" cy="761904"/>
                <a:chOff x="962371" y="1702779"/>
                <a:chExt cx="2363774" cy="761904"/>
              </a:xfrm>
            </p:grpSpPr>
            <p:sp>
              <p:nvSpPr>
                <p:cNvPr id="126" name="Rectangle 125"/>
                <p:cNvSpPr/>
                <p:nvPr/>
              </p:nvSpPr>
              <p:spPr bwMode="auto">
                <a:xfrm>
                  <a:off x="962371" y="1702779"/>
                  <a:ext cx="2363774" cy="757232"/>
                </a:xfrm>
                <a:prstGeom prst="rect">
                  <a:avLst/>
                </a:prstGeom>
                <a:solidFill>
                  <a:schemeClr val="bg1">
                    <a:lumMod val="75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b="1" dirty="0">
                      <a:latin typeface="+mj-lt"/>
                      <a:cs typeface="+mn-cs"/>
                    </a:rPr>
                    <a:t>Parking Lot</a:t>
                  </a:r>
                </a:p>
              </p:txBody>
            </p:sp>
            <p:cxnSp>
              <p:nvCxnSpPr>
                <p:cNvPr id="127" name="Straight Connector 23"/>
                <p:cNvCxnSpPr>
                  <a:cxnSpLocks noChangeShapeType="1"/>
                </p:cNvCxnSpPr>
                <p:nvPr/>
              </p:nvCxnSpPr>
              <p:spPr bwMode="auto">
                <a:xfrm rot="5400000">
                  <a:off x="1206062" y="1773620"/>
                  <a:ext cx="189186" cy="78828"/>
                </a:xfrm>
                <a:prstGeom prst="line">
                  <a:avLst/>
                </a:prstGeom>
                <a:noFill/>
                <a:ln w="9525" algn="ctr">
                  <a:solidFill>
                    <a:schemeClr val="tx1"/>
                  </a:solidFill>
                  <a:round/>
                  <a:headEnd/>
                  <a:tailEnd/>
                </a:ln>
              </p:spPr>
            </p:cxnSp>
            <p:cxnSp>
              <p:nvCxnSpPr>
                <p:cNvPr id="128" name="Straight Connector 24"/>
                <p:cNvCxnSpPr>
                  <a:cxnSpLocks noChangeShapeType="1"/>
                </p:cNvCxnSpPr>
                <p:nvPr/>
              </p:nvCxnSpPr>
              <p:spPr bwMode="auto">
                <a:xfrm rot="5400000">
                  <a:off x="1374228" y="1768360"/>
                  <a:ext cx="189186" cy="78828"/>
                </a:xfrm>
                <a:prstGeom prst="line">
                  <a:avLst/>
                </a:prstGeom>
                <a:noFill/>
                <a:ln w="9525" algn="ctr">
                  <a:solidFill>
                    <a:schemeClr val="tx1"/>
                  </a:solidFill>
                  <a:round/>
                  <a:headEnd/>
                  <a:tailEnd/>
                </a:ln>
              </p:spPr>
            </p:cxnSp>
            <p:cxnSp>
              <p:nvCxnSpPr>
                <p:cNvPr id="129" name="Straight Connector 25"/>
                <p:cNvCxnSpPr>
                  <a:cxnSpLocks noChangeShapeType="1"/>
                </p:cNvCxnSpPr>
                <p:nvPr/>
              </p:nvCxnSpPr>
              <p:spPr bwMode="auto">
                <a:xfrm rot="5400000">
                  <a:off x="1542394" y="1778866"/>
                  <a:ext cx="189186" cy="78828"/>
                </a:xfrm>
                <a:prstGeom prst="line">
                  <a:avLst/>
                </a:prstGeom>
                <a:noFill/>
                <a:ln w="9525" algn="ctr">
                  <a:solidFill>
                    <a:schemeClr val="tx1"/>
                  </a:solidFill>
                  <a:round/>
                  <a:headEnd/>
                  <a:tailEnd/>
                </a:ln>
              </p:spPr>
            </p:cxnSp>
            <p:cxnSp>
              <p:nvCxnSpPr>
                <p:cNvPr id="130" name="Straight Connector 26"/>
                <p:cNvCxnSpPr>
                  <a:cxnSpLocks noChangeShapeType="1"/>
                </p:cNvCxnSpPr>
                <p:nvPr/>
              </p:nvCxnSpPr>
              <p:spPr bwMode="auto">
                <a:xfrm rot="5400000">
                  <a:off x="1710560" y="1773606"/>
                  <a:ext cx="189186" cy="78828"/>
                </a:xfrm>
                <a:prstGeom prst="line">
                  <a:avLst/>
                </a:prstGeom>
                <a:noFill/>
                <a:ln w="9525" algn="ctr">
                  <a:solidFill>
                    <a:schemeClr val="tx1"/>
                  </a:solidFill>
                  <a:round/>
                  <a:headEnd/>
                  <a:tailEnd/>
                </a:ln>
              </p:spPr>
            </p:cxnSp>
            <p:cxnSp>
              <p:nvCxnSpPr>
                <p:cNvPr id="131" name="Straight Connector 27"/>
                <p:cNvCxnSpPr>
                  <a:cxnSpLocks noChangeShapeType="1"/>
                </p:cNvCxnSpPr>
                <p:nvPr/>
              </p:nvCxnSpPr>
              <p:spPr bwMode="auto">
                <a:xfrm rot="5400000">
                  <a:off x="1878726" y="1768346"/>
                  <a:ext cx="189186" cy="78828"/>
                </a:xfrm>
                <a:prstGeom prst="line">
                  <a:avLst/>
                </a:prstGeom>
                <a:noFill/>
                <a:ln w="9525" algn="ctr">
                  <a:solidFill>
                    <a:schemeClr val="tx1"/>
                  </a:solidFill>
                  <a:round/>
                  <a:headEnd/>
                  <a:tailEnd/>
                </a:ln>
              </p:spPr>
            </p:cxnSp>
            <p:cxnSp>
              <p:nvCxnSpPr>
                <p:cNvPr id="132" name="Straight Connector 28"/>
                <p:cNvCxnSpPr>
                  <a:cxnSpLocks noChangeShapeType="1"/>
                </p:cNvCxnSpPr>
                <p:nvPr/>
              </p:nvCxnSpPr>
              <p:spPr bwMode="auto">
                <a:xfrm rot="5400000">
                  <a:off x="2046892" y="1778852"/>
                  <a:ext cx="189186" cy="78828"/>
                </a:xfrm>
                <a:prstGeom prst="line">
                  <a:avLst/>
                </a:prstGeom>
                <a:noFill/>
                <a:ln w="9525" algn="ctr">
                  <a:solidFill>
                    <a:schemeClr val="tx1"/>
                  </a:solidFill>
                  <a:round/>
                  <a:headEnd/>
                  <a:tailEnd/>
                </a:ln>
              </p:spPr>
            </p:cxnSp>
            <p:cxnSp>
              <p:nvCxnSpPr>
                <p:cNvPr id="133" name="Straight Connector 29"/>
                <p:cNvCxnSpPr>
                  <a:cxnSpLocks noChangeShapeType="1"/>
                </p:cNvCxnSpPr>
                <p:nvPr/>
              </p:nvCxnSpPr>
              <p:spPr bwMode="auto">
                <a:xfrm rot="5400000">
                  <a:off x="2215058" y="1773592"/>
                  <a:ext cx="189186" cy="78828"/>
                </a:xfrm>
                <a:prstGeom prst="line">
                  <a:avLst/>
                </a:prstGeom>
                <a:noFill/>
                <a:ln w="9525" algn="ctr">
                  <a:solidFill>
                    <a:schemeClr val="tx1"/>
                  </a:solidFill>
                  <a:round/>
                  <a:headEnd/>
                  <a:tailEnd/>
                </a:ln>
              </p:spPr>
            </p:cxnSp>
            <p:cxnSp>
              <p:nvCxnSpPr>
                <p:cNvPr id="134" name="Straight Connector 30"/>
                <p:cNvCxnSpPr>
                  <a:cxnSpLocks noChangeShapeType="1"/>
                </p:cNvCxnSpPr>
                <p:nvPr/>
              </p:nvCxnSpPr>
              <p:spPr bwMode="auto">
                <a:xfrm rot="5400000">
                  <a:off x="2383224" y="1768332"/>
                  <a:ext cx="189186" cy="78828"/>
                </a:xfrm>
                <a:prstGeom prst="line">
                  <a:avLst/>
                </a:prstGeom>
                <a:noFill/>
                <a:ln w="9525" algn="ctr">
                  <a:solidFill>
                    <a:schemeClr val="tx1"/>
                  </a:solidFill>
                  <a:round/>
                  <a:headEnd/>
                  <a:tailEnd/>
                </a:ln>
              </p:spPr>
            </p:cxnSp>
            <p:cxnSp>
              <p:nvCxnSpPr>
                <p:cNvPr id="135" name="Straight Connector 31"/>
                <p:cNvCxnSpPr>
                  <a:cxnSpLocks noChangeShapeType="1"/>
                </p:cNvCxnSpPr>
                <p:nvPr/>
              </p:nvCxnSpPr>
              <p:spPr bwMode="auto">
                <a:xfrm rot="5400000">
                  <a:off x="2551390" y="1778838"/>
                  <a:ext cx="189186" cy="78828"/>
                </a:xfrm>
                <a:prstGeom prst="line">
                  <a:avLst/>
                </a:prstGeom>
                <a:noFill/>
                <a:ln w="9525" algn="ctr">
                  <a:solidFill>
                    <a:schemeClr val="tx1"/>
                  </a:solidFill>
                  <a:round/>
                  <a:headEnd/>
                  <a:tailEnd/>
                </a:ln>
              </p:spPr>
            </p:cxnSp>
            <p:cxnSp>
              <p:nvCxnSpPr>
                <p:cNvPr id="136" name="Straight Connector 32"/>
                <p:cNvCxnSpPr>
                  <a:cxnSpLocks noChangeShapeType="1"/>
                </p:cNvCxnSpPr>
                <p:nvPr/>
              </p:nvCxnSpPr>
              <p:spPr bwMode="auto">
                <a:xfrm rot="5400000">
                  <a:off x="2719556" y="1773578"/>
                  <a:ext cx="189186" cy="78828"/>
                </a:xfrm>
                <a:prstGeom prst="line">
                  <a:avLst/>
                </a:prstGeom>
                <a:noFill/>
                <a:ln w="9525" algn="ctr">
                  <a:solidFill>
                    <a:schemeClr val="tx1"/>
                  </a:solidFill>
                  <a:round/>
                  <a:headEnd/>
                  <a:tailEnd/>
                </a:ln>
              </p:spPr>
            </p:cxnSp>
            <p:cxnSp>
              <p:nvCxnSpPr>
                <p:cNvPr id="137" name="Straight Connector 33"/>
                <p:cNvCxnSpPr>
                  <a:cxnSpLocks noChangeShapeType="1"/>
                </p:cNvCxnSpPr>
                <p:nvPr/>
              </p:nvCxnSpPr>
              <p:spPr bwMode="auto">
                <a:xfrm rot="5400000">
                  <a:off x="2887722" y="1768318"/>
                  <a:ext cx="189186" cy="78828"/>
                </a:xfrm>
                <a:prstGeom prst="line">
                  <a:avLst/>
                </a:prstGeom>
                <a:noFill/>
                <a:ln w="9525" algn="ctr">
                  <a:solidFill>
                    <a:schemeClr val="tx1"/>
                  </a:solidFill>
                  <a:round/>
                  <a:headEnd/>
                  <a:tailEnd/>
                </a:ln>
              </p:spPr>
            </p:cxnSp>
            <p:cxnSp>
              <p:nvCxnSpPr>
                <p:cNvPr id="138" name="Straight Connector 36"/>
                <p:cNvCxnSpPr>
                  <a:cxnSpLocks noChangeShapeType="1"/>
                </p:cNvCxnSpPr>
                <p:nvPr/>
              </p:nvCxnSpPr>
              <p:spPr bwMode="auto">
                <a:xfrm rot="16200000" flipH="1">
                  <a:off x="1185036" y="2320170"/>
                  <a:ext cx="189186" cy="78828"/>
                </a:xfrm>
                <a:prstGeom prst="line">
                  <a:avLst/>
                </a:prstGeom>
                <a:noFill/>
                <a:ln w="9525" algn="ctr">
                  <a:solidFill>
                    <a:schemeClr val="tx1"/>
                  </a:solidFill>
                  <a:round/>
                  <a:headEnd/>
                  <a:tailEnd/>
                </a:ln>
              </p:spPr>
            </p:cxnSp>
            <p:cxnSp>
              <p:nvCxnSpPr>
                <p:cNvPr id="139" name="Straight Connector 37"/>
                <p:cNvCxnSpPr>
                  <a:cxnSpLocks noChangeShapeType="1"/>
                </p:cNvCxnSpPr>
                <p:nvPr/>
              </p:nvCxnSpPr>
              <p:spPr bwMode="auto">
                <a:xfrm rot="16200000" flipH="1">
                  <a:off x="1353202" y="2330676"/>
                  <a:ext cx="189186" cy="78828"/>
                </a:xfrm>
                <a:prstGeom prst="line">
                  <a:avLst/>
                </a:prstGeom>
                <a:noFill/>
                <a:ln w="9525" algn="ctr">
                  <a:solidFill>
                    <a:schemeClr val="tx1"/>
                  </a:solidFill>
                  <a:round/>
                  <a:headEnd/>
                  <a:tailEnd/>
                </a:ln>
              </p:spPr>
            </p:cxnSp>
            <p:cxnSp>
              <p:nvCxnSpPr>
                <p:cNvPr id="140" name="Straight Connector 38"/>
                <p:cNvCxnSpPr>
                  <a:cxnSpLocks noChangeShapeType="1"/>
                </p:cNvCxnSpPr>
                <p:nvPr/>
              </p:nvCxnSpPr>
              <p:spPr bwMode="auto">
                <a:xfrm rot="16200000" flipH="1">
                  <a:off x="1521368" y="2325416"/>
                  <a:ext cx="189186" cy="78828"/>
                </a:xfrm>
                <a:prstGeom prst="line">
                  <a:avLst/>
                </a:prstGeom>
                <a:noFill/>
                <a:ln w="9525" algn="ctr">
                  <a:solidFill>
                    <a:schemeClr val="tx1"/>
                  </a:solidFill>
                  <a:round/>
                  <a:headEnd/>
                  <a:tailEnd/>
                </a:ln>
              </p:spPr>
            </p:cxnSp>
            <p:cxnSp>
              <p:nvCxnSpPr>
                <p:cNvPr id="141" name="Straight Connector 39"/>
                <p:cNvCxnSpPr>
                  <a:cxnSpLocks noChangeShapeType="1"/>
                </p:cNvCxnSpPr>
                <p:nvPr/>
              </p:nvCxnSpPr>
              <p:spPr bwMode="auto">
                <a:xfrm rot="16200000" flipH="1">
                  <a:off x="1689534" y="2320156"/>
                  <a:ext cx="189186" cy="78828"/>
                </a:xfrm>
                <a:prstGeom prst="line">
                  <a:avLst/>
                </a:prstGeom>
                <a:noFill/>
                <a:ln w="9525" algn="ctr">
                  <a:solidFill>
                    <a:schemeClr val="tx1"/>
                  </a:solidFill>
                  <a:round/>
                  <a:headEnd/>
                  <a:tailEnd/>
                </a:ln>
              </p:spPr>
            </p:cxnSp>
            <p:cxnSp>
              <p:nvCxnSpPr>
                <p:cNvPr id="142" name="Straight Connector 40"/>
                <p:cNvCxnSpPr>
                  <a:cxnSpLocks noChangeShapeType="1"/>
                </p:cNvCxnSpPr>
                <p:nvPr/>
              </p:nvCxnSpPr>
              <p:spPr bwMode="auto">
                <a:xfrm rot="16200000" flipH="1">
                  <a:off x="1857700" y="2330662"/>
                  <a:ext cx="189186" cy="78828"/>
                </a:xfrm>
                <a:prstGeom prst="line">
                  <a:avLst/>
                </a:prstGeom>
                <a:noFill/>
                <a:ln w="9525" algn="ctr">
                  <a:solidFill>
                    <a:schemeClr val="tx1"/>
                  </a:solidFill>
                  <a:round/>
                  <a:headEnd/>
                  <a:tailEnd/>
                </a:ln>
              </p:spPr>
            </p:cxnSp>
            <p:cxnSp>
              <p:nvCxnSpPr>
                <p:cNvPr id="143" name="Straight Connector 42"/>
                <p:cNvCxnSpPr>
                  <a:cxnSpLocks noChangeShapeType="1"/>
                </p:cNvCxnSpPr>
                <p:nvPr/>
              </p:nvCxnSpPr>
              <p:spPr bwMode="auto">
                <a:xfrm rot="16200000" flipH="1">
                  <a:off x="2025866" y="2325402"/>
                  <a:ext cx="189186" cy="78828"/>
                </a:xfrm>
                <a:prstGeom prst="line">
                  <a:avLst/>
                </a:prstGeom>
                <a:noFill/>
                <a:ln w="9525" algn="ctr">
                  <a:solidFill>
                    <a:schemeClr val="tx1"/>
                  </a:solidFill>
                  <a:round/>
                  <a:headEnd/>
                  <a:tailEnd/>
                </a:ln>
              </p:spPr>
            </p:cxnSp>
            <p:cxnSp>
              <p:nvCxnSpPr>
                <p:cNvPr id="144" name="Straight Connector 43"/>
                <p:cNvCxnSpPr>
                  <a:cxnSpLocks noChangeShapeType="1"/>
                </p:cNvCxnSpPr>
                <p:nvPr/>
              </p:nvCxnSpPr>
              <p:spPr bwMode="auto">
                <a:xfrm rot="16200000" flipH="1">
                  <a:off x="2194032" y="2320142"/>
                  <a:ext cx="189186" cy="78828"/>
                </a:xfrm>
                <a:prstGeom prst="line">
                  <a:avLst/>
                </a:prstGeom>
                <a:noFill/>
                <a:ln w="9525" algn="ctr">
                  <a:solidFill>
                    <a:schemeClr val="tx1"/>
                  </a:solidFill>
                  <a:round/>
                  <a:headEnd/>
                  <a:tailEnd/>
                </a:ln>
              </p:spPr>
            </p:cxnSp>
            <p:cxnSp>
              <p:nvCxnSpPr>
                <p:cNvPr id="145" name="Straight Connector 44"/>
                <p:cNvCxnSpPr>
                  <a:cxnSpLocks noChangeShapeType="1"/>
                </p:cNvCxnSpPr>
                <p:nvPr/>
              </p:nvCxnSpPr>
              <p:spPr bwMode="auto">
                <a:xfrm rot="16200000" flipH="1">
                  <a:off x="2362198" y="2314882"/>
                  <a:ext cx="189186" cy="78828"/>
                </a:xfrm>
                <a:prstGeom prst="line">
                  <a:avLst/>
                </a:prstGeom>
                <a:noFill/>
                <a:ln w="9525" algn="ctr">
                  <a:solidFill>
                    <a:schemeClr val="tx1"/>
                  </a:solidFill>
                  <a:round/>
                  <a:headEnd/>
                  <a:tailEnd/>
                </a:ln>
              </p:spPr>
            </p:cxnSp>
            <p:cxnSp>
              <p:nvCxnSpPr>
                <p:cNvPr id="146" name="Straight Connector 45"/>
                <p:cNvCxnSpPr>
                  <a:cxnSpLocks noChangeShapeType="1"/>
                </p:cNvCxnSpPr>
                <p:nvPr/>
              </p:nvCxnSpPr>
              <p:spPr bwMode="auto">
                <a:xfrm rot="16200000" flipH="1">
                  <a:off x="2530364" y="2325388"/>
                  <a:ext cx="189186" cy="78828"/>
                </a:xfrm>
                <a:prstGeom prst="line">
                  <a:avLst/>
                </a:prstGeom>
                <a:noFill/>
                <a:ln w="9525" algn="ctr">
                  <a:solidFill>
                    <a:schemeClr val="tx1"/>
                  </a:solidFill>
                  <a:round/>
                  <a:headEnd/>
                  <a:tailEnd/>
                </a:ln>
              </p:spPr>
            </p:cxnSp>
            <p:cxnSp>
              <p:nvCxnSpPr>
                <p:cNvPr id="147" name="Straight Connector 46"/>
                <p:cNvCxnSpPr>
                  <a:cxnSpLocks noChangeShapeType="1"/>
                </p:cNvCxnSpPr>
                <p:nvPr/>
              </p:nvCxnSpPr>
              <p:spPr bwMode="auto">
                <a:xfrm rot="16200000" flipH="1">
                  <a:off x="2698530" y="2320128"/>
                  <a:ext cx="189186" cy="78828"/>
                </a:xfrm>
                <a:prstGeom prst="line">
                  <a:avLst/>
                </a:prstGeom>
                <a:noFill/>
                <a:ln w="9525" algn="ctr">
                  <a:solidFill>
                    <a:schemeClr val="tx1"/>
                  </a:solidFill>
                  <a:round/>
                  <a:headEnd/>
                  <a:tailEnd/>
                </a:ln>
              </p:spPr>
            </p:cxnSp>
            <p:cxnSp>
              <p:nvCxnSpPr>
                <p:cNvPr id="148" name="Straight Connector 47"/>
                <p:cNvCxnSpPr>
                  <a:cxnSpLocks noChangeShapeType="1"/>
                </p:cNvCxnSpPr>
                <p:nvPr/>
              </p:nvCxnSpPr>
              <p:spPr bwMode="auto">
                <a:xfrm rot="16200000" flipH="1">
                  <a:off x="2866696" y="2314868"/>
                  <a:ext cx="189186" cy="78828"/>
                </a:xfrm>
                <a:prstGeom prst="line">
                  <a:avLst/>
                </a:prstGeom>
                <a:noFill/>
                <a:ln w="9525" algn="ctr">
                  <a:solidFill>
                    <a:schemeClr val="tx1"/>
                  </a:solidFill>
                  <a:round/>
                  <a:headEnd/>
                  <a:tailEnd/>
                </a:ln>
              </p:spPr>
            </p:cxnSp>
          </p:grpSp>
          <p:sp>
            <p:nvSpPr>
              <p:cNvPr id="105" name="Rounded Rectangle 49"/>
              <p:cNvSpPr>
                <a:spLocks noChangeArrowheads="1"/>
              </p:cNvSpPr>
              <p:nvPr/>
            </p:nvSpPr>
            <p:spPr bwMode="auto">
              <a:xfrm>
                <a:off x="1103582" y="2548750"/>
                <a:ext cx="599064" cy="604351"/>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dirty="0">
                    <a:latin typeface="+mj-lt"/>
                  </a:rPr>
                  <a:t>Lobby</a:t>
                </a:r>
              </a:p>
            </p:txBody>
          </p:sp>
          <p:pic>
            <p:nvPicPr>
              <p:cNvPr id="106" name="Picture 3" descr="C:\Documents and Settings\nnm.QAD\Local Settings\Temporary Internet Files\Content.IE5\UWN3VZTW\MCj04417930000[1].png"/>
              <p:cNvPicPr>
                <a:picLocks noChangeAspect="1" noChangeArrowheads="1"/>
              </p:cNvPicPr>
              <p:nvPr/>
            </p:nvPicPr>
            <p:blipFill>
              <a:blip r:embed="rId4" cstate="print"/>
              <a:srcRect/>
              <a:stretch>
                <a:fillRect/>
              </a:stretch>
            </p:blipFill>
            <p:spPr bwMode="auto">
              <a:xfrm>
                <a:off x="4692898" y="1689530"/>
                <a:ext cx="583324" cy="583324"/>
              </a:xfrm>
              <a:prstGeom prst="rect">
                <a:avLst/>
              </a:prstGeom>
              <a:noFill/>
              <a:ln w="9525">
                <a:noFill/>
                <a:miter lim="800000"/>
                <a:headEnd/>
                <a:tailEnd/>
              </a:ln>
            </p:spPr>
          </p:pic>
          <p:pic>
            <p:nvPicPr>
              <p:cNvPr id="107" name="Picture 3" descr="C:\Documents and Settings\nnm.QAD\Local Settings\Temporary Internet Files\Content.IE5\UWN3VZTW\MCj04417930000[1].png"/>
              <p:cNvPicPr>
                <a:picLocks noChangeAspect="1" noChangeArrowheads="1"/>
              </p:cNvPicPr>
              <p:nvPr/>
            </p:nvPicPr>
            <p:blipFill>
              <a:blip r:embed="rId4" cstate="print"/>
              <a:srcRect/>
              <a:stretch>
                <a:fillRect/>
              </a:stretch>
            </p:blipFill>
            <p:spPr bwMode="auto">
              <a:xfrm>
                <a:off x="4246190" y="5925324"/>
                <a:ext cx="583324" cy="583324"/>
              </a:xfrm>
              <a:prstGeom prst="rect">
                <a:avLst/>
              </a:prstGeom>
              <a:noFill/>
              <a:ln w="9525">
                <a:noFill/>
                <a:miter lim="800000"/>
                <a:headEnd/>
                <a:tailEnd/>
              </a:ln>
            </p:spPr>
          </p:pic>
          <p:pic>
            <p:nvPicPr>
              <p:cNvPr id="108" name="Picture 3" descr="C:\Documents and Settings\nnm.QAD\Local Settings\Temporary Internet Files\Content.IE5\UWN3VZTW\MCj04417930000[1].png"/>
              <p:cNvPicPr>
                <a:picLocks noChangeAspect="1" noChangeArrowheads="1"/>
              </p:cNvPicPr>
              <p:nvPr/>
            </p:nvPicPr>
            <p:blipFill>
              <a:blip r:embed="rId4" cstate="print"/>
              <a:srcRect/>
              <a:stretch>
                <a:fillRect/>
              </a:stretch>
            </p:blipFill>
            <p:spPr bwMode="auto">
              <a:xfrm>
                <a:off x="6999980" y="5904298"/>
                <a:ext cx="583324" cy="583324"/>
              </a:xfrm>
              <a:prstGeom prst="rect">
                <a:avLst/>
              </a:prstGeom>
              <a:noFill/>
              <a:ln w="9525">
                <a:noFill/>
                <a:miter lim="800000"/>
                <a:headEnd/>
                <a:tailEnd/>
              </a:ln>
            </p:spPr>
          </p:pic>
          <p:pic>
            <p:nvPicPr>
              <p:cNvPr id="109" name="Picture 4" descr="C:\Documents and Settings\nnm.QAD\Local Settings\Temporary Internet Files\Content.IE5\PNVAAUUL\MCj03347360000[1].wmf"/>
              <p:cNvPicPr>
                <a:picLocks noChangeAspect="1" noChangeArrowheads="1"/>
              </p:cNvPicPr>
              <p:nvPr/>
            </p:nvPicPr>
            <p:blipFill>
              <a:blip r:embed="rId6" cstate="print"/>
              <a:srcRect/>
              <a:stretch>
                <a:fillRect/>
              </a:stretch>
            </p:blipFill>
            <p:spPr bwMode="auto">
              <a:xfrm>
                <a:off x="6285451" y="5975114"/>
                <a:ext cx="559530" cy="362607"/>
              </a:xfrm>
              <a:prstGeom prst="rect">
                <a:avLst/>
              </a:prstGeom>
              <a:noFill/>
              <a:ln w="9525">
                <a:noFill/>
                <a:miter lim="800000"/>
                <a:headEnd/>
                <a:tailEnd/>
              </a:ln>
            </p:spPr>
          </p:pic>
          <p:pic>
            <p:nvPicPr>
              <p:cNvPr id="110" name="Picture 4" descr="C:\Documents and Settings\nnm.QAD\Local Settings\Temporary Internet Files\Content.IE5\PNVAAUUL\MCj03347360000[1].wmf"/>
              <p:cNvPicPr>
                <a:picLocks noChangeAspect="1" noChangeArrowheads="1"/>
              </p:cNvPicPr>
              <p:nvPr/>
            </p:nvPicPr>
            <p:blipFill>
              <a:blip r:embed="rId6" cstate="print"/>
              <a:srcRect/>
              <a:stretch>
                <a:fillRect/>
              </a:stretch>
            </p:blipFill>
            <p:spPr bwMode="auto">
              <a:xfrm>
                <a:off x="5618019" y="6237876"/>
                <a:ext cx="559530" cy="362607"/>
              </a:xfrm>
              <a:prstGeom prst="rect">
                <a:avLst/>
              </a:prstGeom>
              <a:noFill/>
              <a:ln w="9525">
                <a:noFill/>
                <a:miter lim="800000"/>
                <a:headEnd/>
                <a:tailEnd/>
              </a:ln>
            </p:spPr>
          </p:pic>
          <p:pic>
            <p:nvPicPr>
              <p:cNvPr id="111" name="Picture 4" descr="C:\Documents and Settings\nnm.QAD\Local Settings\Temporary Internet Files\Content.IE5\PNVAAUUL\MCj03347360000[1].wmf"/>
              <p:cNvPicPr>
                <a:picLocks noChangeAspect="1" noChangeArrowheads="1"/>
              </p:cNvPicPr>
              <p:nvPr/>
            </p:nvPicPr>
            <p:blipFill>
              <a:blip r:embed="rId6" cstate="print"/>
              <a:srcRect/>
              <a:stretch>
                <a:fillRect/>
              </a:stretch>
            </p:blipFill>
            <p:spPr bwMode="auto">
              <a:xfrm>
                <a:off x="4919055" y="5996126"/>
                <a:ext cx="559530" cy="362607"/>
              </a:xfrm>
              <a:prstGeom prst="rect">
                <a:avLst/>
              </a:prstGeom>
              <a:noFill/>
              <a:ln w="9525">
                <a:noFill/>
                <a:miter lim="800000"/>
                <a:headEnd/>
                <a:tailEnd/>
              </a:ln>
            </p:spPr>
          </p:pic>
          <p:pic>
            <p:nvPicPr>
              <p:cNvPr id="112" name="Picture 5" descr="C:\Documents and Settings\nnm.QAD\Local Settings\Temporary Internet Files\Content.IE5\PNVAAUUL\MCj03354320000[1].wmf"/>
              <p:cNvPicPr>
                <a:picLocks noChangeAspect="1" noChangeArrowheads="1"/>
              </p:cNvPicPr>
              <p:nvPr/>
            </p:nvPicPr>
            <p:blipFill>
              <a:blip r:embed="rId7" cstate="print"/>
              <a:srcRect/>
              <a:stretch>
                <a:fillRect/>
              </a:stretch>
            </p:blipFill>
            <p:spPr bwMode="auto">
              <a:xfrm>
                <a:off x="2690661" y="5914311"/>
                <a:ext cx="467933" cy="317131"/>
              </a:xfrm>
              <a:prstGeom prst="rect">
                <a:avLst/>
              </a:prstGeom>
              <a:noFill/>
              <a:ln w="9525">
                <a:noFill/>
                <a:miter lim="800000"/>
                <a:headEnd/>
                <a:tailEnd/>
              </a:ln>
            </p:spPr>
          </p:pic>
          <p:pic>
            <p:nvPicPr>
              <p:cNvPr id="113" name="Picture 5" descr="C:\Documents and Settings\nnm.QAD\Local Settings\Temporary Internet Files\Content.IE5\PNVAAUUL\MCj03354320000[1].wmf"/>
              <p:cNvPicPr>
                <a:picLocks noChangeAspect="1" noChangeArrowheads="1"/>
              </p:cNvPicPr>
              <p:nvPr/>
            </p:nvPicPr>
            <p:blipFill>
              <a:blip r:embed="rId7" cstate="print"/>
              <a:srcRect/>
              <a:stretch>
                <a:fillRect/>
              </a:stretch>
            </p:blipFill>
            <p:spPr bwMode="auto">
              <a:xfrm>
                <a:off x="3442169" y="6082477"/>
                <a:ext cx="467933" cy="317131"/>
              </a:xfrm>
              <a:prstGeom prst="rect">
                <a:avLst/>
              </a:prstGeom>
              <a:noFill/>
              <a:ln w="9525">
                <a:noFill/>
                <a:miter lim="800000"/>
                <a:headEnd/>
                <a:tailEnd/>
              </a:ln>
            </p:spPr>
          </p:pic>
          <p:pic>
            <p:nvPicPr>
              <p:cNvPr id="114" name="Picture 5" descr="C:\Documents and Settings\nnm.QAD\Local Settings\Temporary Internet Files\Content.IE5\PNVAAUUL\MCj03354320000[1].wmf"/>
              <p:cNvPicPr>
                <a:picLocks noChangeAspect="1" noChangeArrowheads="1"/>
              </p:cNvPicPr>
              <p:nvPr/>
            </p:nvPicPr>
            <p:blipFill>
              <a:blip r:embed="rId7" cstate="print"/>
              <a:srcRect/>
              <a:stretch>
                <a:fillRect/>
              </a:stretch>
            </p:blipFill>
            <p:spPr bwMode="auto">
              <a:xfrm>
                <a:off x="1119383" y="3412847"/>
                <a:ext cx="467933" cy="317131"/>
              </a:xfrm>
              <a:prstGeom prst="rect">
                <a:avLst/>
              </a:prstGeom>
              <a:noFill/>
              <a:ln w="9525">
                <a:noFill/>
                <a:miter lim="800000"/>
                <a:headEnd/>
                <a:tailEnd/>
              </a:ln>
            </p:spPr>
          </p:pic>
          <p:pic>
            <p:nvPicPr>
              <p:cNvPr id="115" name="Picture 5" descr="C:\Documents and Settings\nnm.QAD\Local Settings\Temporary Internet Files\Content.IE5\PNVAAUUL\MCj03354320000[1].wmf"/>
              <p:cNvPicPr>
                <a:picLocks noChangeAspect="1" noChangeArrowheads="1"/>
              </p:cNvPicPr>
              <p:nvPr/>
            </p:nvPicPr>
            <p:blipFill>
              <a:blip r:embed="rId7" cstate="print"/>
              <a:srcRect/>
              <a:stretch>
                <a:fillRect/>
              </a:stretch>
            </p:blipFill>
            <p:spPr bwMode="auto">
              <a:xfrm>
                <a:off x="4109575" y="1846805"/>
                <a:ext cx="467933" cy="317131"/>
              </a:xfrm>
              <a:prstGeom prst="rect">
                <a:avLst/>
              </a:prstGeom>
              <a:noFill/>
              <a:ln w="9525">
                <a:noFill/>
                <a:miter lim="800000"/>
                <a:headEnd/>
                <a:tailEnd/>
              </a:ln>
            </p:spPr>
          </p:pic>
          <p:pic>
            <p:nvPicPr>
              <p:cNvPr id="116" name="Picture 2" descr="C:\Documents and Settings\nnm.QAD\Local Settings\Temporary Internet Files\Content.IE5\UWN3VZTW\MCj03980350000[1].wmf"/>
              <p:cNvPicPr>
                <a:picLocks noChangeAspect="1" noChangeArrowheads="1"/>
              </p:cNvPicPr>
              <p:nvPr/>
            </p:nvPicPr>
            <p:blipFill>
              <a:blip r:embed="rId5" cstate="print"/>
              <a:srcRect/>
              <a:stretch>
                <a:fillRect/>
              </a:stretch>
            </p:blipFill>
            <p:spPr bwMode="auto">
              <a:xfrm>
                <a:off x="1187328" y="4472130"/>
                <a:ext cx="478315" cy="494330"/>
              </a:xfrm>
              <a:prstGeom prst="rect">
                <a:avLst/>
              </a:prstGeom>
              <a:noFill/>
              <a:ln w="9525">
                <a:noFill/>
                <a:miter lim="800000"/>
                <a:headEnd/>
                <a:tailEnd/>
              </a:ln>
            </p:spPr>
          </p:pic>
          <p:pic>
            <p:nvPicPr>
              <p:cNvPr id="117" name="Picture 2" descr="C:\Documents and Settings\nnm.QAD\Local Settings\Temporary Internet Files\Content.IE5\UWN3VZTW\MCj03980350000[1].wmf"/>
              <p:cNvPicPr>
                <a:picLocks noChangeAspect="1" noChangeArrowheads="1"/>
              </p:cNvPicPr>
              <p:nvPr/>
            </p:nvPicPr>
            <p:blipFill>
              <a:blip r:embed="rId5" cstate="print"/>
              <a:srcRect/>
              <a:stretch>
                <a:fillRect/>
              </a:stretch>
            </p:blipFill>
            <p:spPr bwMode="auto">
              <a:xfrm>
                <a:off x="6017037" y="1828798"/>
                <a:ext cx="483371" cy="499555"/>
              </a:xfrm>
              <a:prstGeom prst="rect">
                <a:avLst/>
              </a:prstGeom>
              <a:noFill/>
              <a:ln w="9525">
                <a:noFill/>
                <a:miter lim="800000"/>
                <a:headEnd/>
                <a:tailEnd/>
              </a:ln>
            </p:spPr>
          </p:pic>
          <p:sp>
            <p:nvSpPr>
              <p:cNvPr id="118" name="Right Arrow 70"/>
              <p:cNvSpPr>
                <a:spLocks noChangeArrowheads="1"/>
              </p:cNvSpPr>
              <p:nvPr/>
            </p:nvSpPr>
            <p:spPr bwMode="auto">
              <a:xfrm rot="16200000">
                <a:off x="5471174" y="1908190"/>
                <a:ext cx="661006" cy="273281"/>
              </a:xfrm>
              <a:prstGeom prst="rightArrow">
                <a:avLst>
                  <a:gd name="adj1" fmla="val 50000"/>
                  <a:gd name="adj2" fmla="val 49998"/>
                </a:avLst>
              </a:prstGeom>
              <a:solidFill>
                <a:srgbClr val="FF0000"/>
              </a:solidFill>
              <a:ln w="9525" algn="ctr">
                <a:solidFill>
                  <a:schemeClr val="tx1"/>
                </a:solidFill>
                <a:round/>
                <a:headEnd/>
                <a:tailEnd/>
              </a:ln>
            </p:spPr>
            <p:txBody>
              <a:bodyPr wrap="none" tIns="91440" bIns="91440" anchor="ctr"/>
              <a:lstStyle/>
              <a:p>
                <a:pPr algn="ctr"/>
                <a:endParaRPr lang="en-US" sz="2800"/>
              </a:p>
            </p:txBody>
          </p:sp>
          <p:sp>
            <p:nvSpPr>
              <p:cNvPr id="119" name="Right Arrow 71"/>
              <p:cNvSpPr>
                <a:spLocks noChangeArrowheads="1"/>
              </p:cNvSpPr>
              <p:nvPr/>
            </p:nvSpPr>
            <p:spPr bwMode="auto">
              <a:xfrm>
                <a:off x="688425" y="4141030"/>
                <a:ext cx="977460" cy="283775"/>
              </a:xfrm>
              <a:prstGeom prst="rightArrow">
                <a:avLst>
                  <a:gd name="adj1" fmla="val 50000"/>
                  <a:gd name="adj2" fmla="val 49993"/>
                </a:avLst>
              </a:prstGeom>
              <a:solidFill>
                <a:srgbClr val="FF0000"/>
              </a:solidFill>
              <a:ln w="9525" algn="ctr">
                <a:solidFill>
                  <a:schemeClr val="tx1"/>
                </a:solidFill>
                <a:round/>
                <a:headEnd/>
                <a:tailEnd/>
              </a:ln>
            </p:spPr>
            <p:txBody>
              <a:bodyPr wrap="none" tIns="91440" bIns="91440" anchor="ctr"/>
              <a:lstStyle/>
              <a:p>
                <a:pPr algn="ctr"/>
                <a:endParaRPr lang="en-US" sz="2800"/>
              </a:p>
            </p:txBody>
          </p:sp>
          <p:sp>
            <p:nvSpPr>
              <p:cNvPr id="120" name="TextBox 72"/>
              <p:cNvSpPr txBox="1">
                <a:spLocks noChangeArrowheads="1"/>
              </p:cNvSpPr>
              <p:nvPr/>
            </p:nvSpPr>
            <p:spPr bwMode="auto">
              <a:xfrm>
                <a:off x="204640" y="4682355"/>
                <a:ext cx="974942" cy="461662"/>
              </a:xfrm>
              <a:prstGeom prst="rect">
                <a:avLst/>
              </a:prstGeom>
              <a:noFill/>
              <a:ln w="9525">
                <a:noFill/>
                <a:miter lim="800000"/>
                <a:headEnd/>
                <a:tailEnd/>
              </a:ln>
            </p:spPr>
            <p:txBody>
              <a:bodyPr wrap="none">
                <a:spAutoFit/>
              </a:bodyPr>
              <a:lstStyle/>
              <a:p>
                <a:pPr algn="ctr"/>
                <a:r>
                  <a:rPr lang="en-US" sz="1200" b="1" dirty="0">
                    <a:solidFill>
                      <a:srgbClr val="FF0000"/>
                    </a:solidFill>
                    <a:latin typeface="+mj-lt"/>
                  </a:rPr>
                  <a:t>MATERIALS</a:t>
                </a:r>
              </a:p>
              <a:p>
                <a:pPr algn="ctr"/>
                <a:r>
                  <a:rPr lang="en-US" sz="1200" b="1" dirty="0">
                    <a:solidFill>
                      <a:srgbClr val="FF0000"/>
                    </a:solidFill>
                    <a:latin typeface="+mj-lt"/>
                  </a:rPr>
                  <a:t>IN . . .</a:t>
                </a:r>
              </a:p>
            </p:txBody>
          </p:sp>
          <p:sp>
            <p:nvSpPr>
              <p:cNvPr id="121" name="TextBox 73"/>
              <p:cNvSpPr txBox="1">
                <a:spLocks noChangeArrowheads="1"/>
              </p:cNvSpPr>
              <p:nvPr/>
            </p:nvSpPr>
            <p:spPr bwMode="auto">
              <a:xfrm>
                <a:off x="5684104" y="1404768"/>
                <a:ext cx="1632169" cy="461662"/>
              </a:xfrm>
              <a:prstGeom prst="rect">
                <a:avLst/>
              </a:prstGeom>
              <a:noFill/>
              <a:ln w="9525">
                <a:noFill/>
                <a:miter lim="800000"/>
                <a:headEnd/>
                <a:tailEnd/>
              </a:ln>
            </p:spPr>
            <p:txBody>
              <a:bodyPr wrap="none">
                <a:spAutoFit/>
              </a:bodyPr>
              <a:lstStyle/>
              <a:p>
                <a:pPr algn="ctr"/>
                <a:r>
                  <a:rPr lang="en-US" sz="1200" b="1" dirty="0">
                    <a:solidFill>
                      <a:srgbClr val="FF0000"/>
                    </a:solidFill>
                    <a:latin typeface="+mj-lt"/>
                  </a:rPr>
                  <a:t>FINISHED PRODUCT </a:t>
                </a:r>
              </a:p>
              <a:p>
                <a:pPr algn="ctr"/>
                <a:r>
                  <a:rPr lang="en-US" sz="1200" b="1" dirty="0">
                    <a:solidFill>
                      <a:srgbClr val="FF0000"/>
                    </a:solidFill>
                    <a:latin typeface="+mj-lt"/>
                  </a:rPr>
                  <a:t>OUT . . . </a:t>
                </a:r>
              </a:p>
            </p:txBody>
          </p:sp>
          <p:sp>
            <p:nvSpPr>
              <p:cNvPr id="122" name="TextBox 74"/>
              <p:cNvSpPr txBox="1">
                <a:spLocks noChangeArrowheads="1"/>
              </p:cNvSpPr>
              <p:nvPr/>
            </p:nvSpPr>
            <p:spPr bwMode="auto">
              <a:xfrm>
                <a:off x="5445336" y="5864764"/>
                <a:ext cx="966927" cy="430884"/>
              </a:xfrm>
              <a:prstGeom prst="rect">
                <a:avLst/>
              </a:prstGeom>
              <a:noFill/>
              <a:ln w="9525">
                <a:noFill/>
                <a:miter lim="800000"/>
                <a:headEnd/>
                <a:tailEnd/>
              </a:ln>
            </p:spPr>
            <p:txBody>
              <a:bodyPr wrap="none">
                <a:spAutoFit/>
              </a:bodyPr>
              <a:lstStyle/>
              <a:p>
                <a:pPr algn="ctr"/>
                <a:r>
                  <a:rPr lang="en-US" sz="1100" b="1">
                    <a:latin typeface="+mj-lt"/>
                  </a:rPr>
                  <a:t>Employee</a:t>
                </a:r>
              </a:p>
              <a:p>
                <a:pPr algn="ctr"/>
                <a:r>
                  <a:rPr lang="en-US" sz="1100" b="1">
                    <a:latin typeface="+mj-lt"/>
                  </a:rPr>
                  <a:t>Picnic Area</a:t>
                </a:r>
              </a:p>
            </p:txBody>
          </p:sp>
          <p:pic>
            <p:nvPicPr>
              <p:cNvPr id="123" name="Picture 8" descr="C:\Program Files\Microsoft Office\MEDIA\CAGCAT10\j0187423.wmf"/>
              <p:cNvPicPr>
                <a:picLocks noChangeAspect="1" noChangeArrowheads="1"/>
              </p:cNvPicPr>
              <p:nvPr/>
            </p:nvPicPr>
            <p:blipFill>
              <a:blip r:embed="rId8" cstate="print"/>
              <a:srcRect/>
              <a:stretch>
                <a:fillRect/>
              </a:stretch>
            </p:blipFill>
            <p:spPr bwMode="auto">
              <a:xfrm>
                <a:off x="2526670" y="4088416"/>
                <a:ext cx="594899" cy="617127"/>
              </a:xfrm>
              <a:prstGeom prst="rect">
                <a:avLst/>
              </a:prstGeom>
              <a:noFill/>
              <a:ln w="9525">
                <a:noFill/>
                <a:miter lim="800000"/>
                <a:headEnd/>
                <a:tailEnd/>
              </a:ln>
            </p:spPr>
          </p:pic>
          <p:pic>
            <p:nvPicPr>
              <p:cNvPr id="124" name="Picture 8" descr="C:\Program Files\Microsoft Office\MEDIA\CAGCAT10\j0187423.wmf"/>
              <p:cNvPicPr>
                <a:picLocks noChangeAspect="1" noChangeArrowheads="1"/>
              </p:cNvPicPr>
              <p:nvPr/>
            </p:nvPicPr>
            <p:blipFill>
              <a:blip r:embed="rId8" cstate="print"/>
              <a:srcRect/>
              <a:stretch>
                <a:fillRect/>
              </a:stretch>
            </p:blipFill>
            <p:spPr bwMode="auto">
              <a:xfrm>
                <a:off x="6699280" y="2743104"/>
                <a:ext cx="594899" cy="617127"/>
              </a:xfrm>
              <a:prstGeom prst="rect">
                <a:avLst/>
              </a:prstGeom>
              <a:noFill/>
              <a:ln w="9525">
                <a:noFill/>
                <a:miter lim="800000"/>
                <a:headEnd/>
                <a:tailEnd/>
              </a:ln>
            </p:spPr>
          </p:pic>
          <p:pic>
            <p:nvPicPr>
              <p:cNvPr id="125" name="Picture 9" descr="C:\Documents and Settings\nnm.QAD\Local Settings\Temporary Internet Files\Content.IE5\PNVAAUUL\MCj01563110000[1].wmf"/>
              <p:cNvPicPr>
                <a:picLocks noChangeAspect="1" noChangeArrowheads="1"/>
              </p:cNvPicPr>
              <p:nvPr/>
            </p:nvPicPr>
            <p:blipFill>
              <a:blip r:embed="rId9" cstate="print"/>
              <a:srcRect/>
              <a:stretch>
                <a:fillRect/>
              </a:stretch>
            </p:blipFill>
            <p:spPr bwMode="auto">
              <a:xfrm>
                <a:off x="1860328" y="5893684"/>
                <a:ext cx="685973" cy="671202"/>
              </a:xfrm>
              <a:prstGeom prst="rect">
                <a:avLst/>
              </a:prstGeom>
              <a:noFill/>
              <a:ln w="9525">
                <a:noFill/>
                <a:miter lim="800000"/>
                <a:headEnd/>
                <a:tailEnd/>
              </a:ln>
            </p:spPr>
          </p:pic>
        </p:grpSp>
        <p:pic>
          <p:nvPicPr>
            <p:cNvPr id="82" name="Picture 10" descr="C:\Program Files\Microsoft Office\MEDIA\CAGCAT10\j0090386.wmf"/>
            <p:cNvPicPr>
              <a:picLocks noChangeAspect="1" noChangeArrowheads="1"/>
            </p:cNvPicPr>
            <p:nvPr/>
          </p:nvPicPr>
          <p:blipFill>
            <a:blip r:embed="rId10" cstate="print"/>
            <a:srcRect/>
            <a:stretch>
              <a:fillRect/>
            </a:stretch>
          </p:blipFill>
          <p:spPr bwMode="auto">
            <a:xfrm>
              <a:off x="7770813" y="4256088"/>
              <a:ext cx="917575" cy="785812"/>
            </a:xfrm>
            <a:prstGeom prst="rect">
              <a:avLst/>
            </a:prstGeom>
            <a:noFill/>
            <a:ln w="9525">
              <a:noFill/>
              <a:miter lim="800000"/>
              <a:headEnd/>
              <a:tailEnd/>
            </a:ln>
          </p:spPr>
        </p:pic>
        <p:sp>
          <p:nvSpPr>
            <p:cNvPr id="83" name="TextBox 81"/>
            <p:cNvSpPr txBox="1">
              <a:spLocks noChangeArrowheads="1"/>
            </p:cNvSpPr>
            <p:nvPr/>
          </p:nvSpPr>
          <p:spPr bwMode="auto">
            <a:xfrm>
              <a:off x="7750175" y="5056188"/>
              <a:ext cx="994183" cy="430887"/>
            </a:xfrm>
            <a:prstGeom prst="rect">
              <a:avLst/>
            </a:prstGeom>
            <a:noFill/>
            <a:ln w="9525">
              <a:noFill/>
              <a:miter lim="800000"/>
              <a:headEnd/>
              <a:tailEnd/>
            </a:ln>
          </p:spPr>
          <p:txBody>
            <a:bodyPr wrap="none">
              <a:spAutoFit/>
            </a:bodyPr>
            <a:lstStyle/>
            <a:p>
              <a:pPr algn="ctr"/>
              <a:r>
                <a:rPr lang="en-US" sz="1100" b="1" dirty="0" smtClean="0">
                  <a:latin typeface="+mj-lt"/>
                </a:rPr>
                <a:t>Surrounding</a:t>
              </a:r>
              <a:endParaRPr lang="en-US" sz="1100" b="1" dirty="0">
                <a:latin typeface="+mj-lt"/>
              </a:endParaRPr>
            </a:p>
            <a:p>
              <a:pPr algn="ctr"/>
              <a:r>
                <a:rPr lang="en-US" sz="1100" b="1" dirty="0">
                  <a:latin typeface="+mj-lt"/>
                </a:rPr>
                <a:t>Community</a:t>
              </a:r>
            </a:p>
          </p:txBody>
        </p:sp>
      </p:grpSp>
      <p:pic>
        <p:nvPicPr>
          <p:cNvPr id="75" name="Picture 2" descr="C:\Users\nnm\AppData\Local\Microsoft\Windows\Temporary Internet Files\Content.IE5\9T6UJMI2\MC900286442[1].wmf"/>
          <p:cNvPicPr>
            <a:picLocks noChangeAspect="1" noChangeArrowheads="1"/>
          </p:cNvPicPr>
          <p:nvPr/>
        </p:nvPicPr>
        <p:blipFill>
          <a:blip r:embed="rId11" cstate="print"/>
          <a:srcRect/>
          <a:stretch>
            <a:fillRect/>
          </a:stretch>
        </p:blipFill>
        <p:spPr bwMode="auto">
          <a:xfrm>
            <a:off x="8196263" y="234597"/>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dirty="0" smtClean="0"/>
              <a:t>QAD EAM Maintenance</a:t>
            </a:r>
          </a:p>
        </p:txBody>
      </p:sp>
      <p:sp>
        <p:nvSpPr>
          <p:cNvPr id="20483" name="Rectangle 3"/>
          <p:cNvSpPr>
            <a:spLocks noGrp="1" noChangeArrowheads="1"/>
          </p:cNvSpPr>
          <p:nvPr>
            <p:ph type="body" sz="quarter" idx="10"/>
          </p:nvPr>
        </p:nvSpPr>
        <p:spPr/>
        <p:txBody>
          <a:bodyPr/>
          <a:lstStyle/>
          <a:p>
            <a:r>
              <a:rPr lang="en-US" smtClean="0"/>
              <a:t>Maintenance Setup</a:t>
            </a:r>
          </a:p>
        </p:txBody>
      </p:sp>
      <p:sp>
        <p:nvSpPr>
          <p:cNvPr id="9" name="Text Placeholder 8"/>
          <p:cNvSpPr>
            <a:spLocks noGrp="1"/>
          </p:cNvSpPr>
          <p:nvPr>
            <p:ph type="body" sz="quarter" idx="11"/>
          </p:nvPr>
        </p:nvSpPr>
        <p:spPr/>
        <p:txBody>
          <a:bodyPr/>
          <a:lstStyle/>
          <a:p>
            <a:endParaRPr lang="en-US"/>
          </a:p>
        </p:txBody>
      </p:sp>
      <p:pic>
        <p:nvPicPr>
          <p:cNvPr id="5"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471663"/>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smtClean="0"/>
              <a:t>EAM Level 1 Learning Path</a:t>
            </a:r>
          </a:p>
        </p:txBody>
      </p:sp>
      <p:sp>
        <p:nvSpPr>
          <p:cNvPr id="5127" name="Footer Placeholder 7"/>
          <p:cNvSpPr>
            <a:spLocks noGrp="1"/>
          </p:cNvSpPr>
          <p:nvPr>
            <p:ph type="ftr" sz="quarter" idx="10"/>
          </p:nvPr>
        </p:nvSpPr>
        <p:spPr/>
        <p:txBody>
          <a:bodyPr/>
          <a:lstStyle/>
          <a:p>
            <a:r>
              <a:rPr lang="en-US" smtClean="0"/>
              <a:t>EAM-MAINT-020</a:t>
            </a:r>
            <a:endParaRPr lang="en-US"/>
          </a:p>
        </p:txBody>
      </p:sp>
      <p:cxnSp>
        <p:nvCxnSpPr>
          <p:cNvPr id="5124" name="Shape 11"/>
          <p:cNvCxnSpPr>
            <a:cxnSpLocks noChangeShapeType="1"/>
            <a:stCxn id="7" idx="1"/>
            <a:endCxn id="5126" idx="1"/>
          </p:cNvCxnSpPr>
          <p:nvPr/>
        </p:nvCxnSpPr>
        <p:spPr bwMode="auto">
          <a:xfrm rot="10800000">
            <a:off x="282928" y="3201282"/>
            <a:ext cx="352072" cy="1788132"/>
          </a:xfrm>
          <a:prstGeom prst="bentConnector3">
            <a:avLst>
              <a:gd name="adj1" fmla="val 164930"/>
            </a:avLst>
          </a:prstGeom>
          <a:noFill/>
          <a:ln w="19050" algn="ctr">
            <a:solidFill>
              <a:srgbClr val="FF0000"/>
            </a:solidFill>
            <a:round/>
            <a:headEnd/>
            <a:tailEnd type="arrow" w="med" len="med"/>
          </a:ln>
        </p:spPr>
      </p:cxnSp>
      <p:sp>
        <p:nvSpPr>
          <p:cNvPr id="7" name="TextBox 6"/>
          <p:cNvSpPr txBox="1"/>
          <p:nvPr/>
        </p:nvSpPr>
        <p:spPr>
          <a:xfrm>
            <a:off x="635000" y="4835525"/>
            <a:ext cx="1634067" cy="307777"/>
          </a:xfrm>
          <a:prstGeom prst="rect">
            <a:avLst/>
          </a:prstGeom>
          <a:ln w="3175">
            <a:solidFill>
              <a:schemeClr val="tx1"/>
            </a:solidFill>
          </a:ln>
          <a:effectLst>
            <a:outerShdw dist="63500" dir="3600000" algn="ctr" rotWithShape="0">
              <a:schemeClr val="bg1">
                <a:lumMod val="50000"/>
              </a:schemeClr>
            </a:outerShdw>
          </a:effectLst>
        </p:spPr>
        <p:style>
          <a:lnRef idx="2">
            <a:schemeClr val="accent3"/>
          </a:lnRef>
          <a:fillRef idx="1">
            <a:schemeClr val="lt1"/>
          </a:fillRef>
          <a:effectRef idx="0">
            <a:schemeClr val="accent3"/>
          </a:effectRef>
          <a:fontRef idx="minor">
            <a:schemeClr val="dk1"/>
          </a:fontRef>
        </p:style>
        <p:txBody>
          <a:bodyPr wrap="square">
            <a:spAutoFit/>
          </a:bodyPr>
          <a:lstStyle/>
          <a:p>
            <a:pPr>
              <a:defRPr/>
            </a:pPr>
            <a:r>
              <a:rPr lang="en-US" b="1" dirty="0">
                <a:solidFill>
                  <a:srgbClr val="FF0000"/>
                </a:solidFill>
              </a:rPr>
              <a:t>You are here!  </a:t>
            </a:r>
            <a:endParaRPr lang="en-US" sz="1200" dirty="0"/>
          </a:p>
        </p:txBody>
      </p:sp>
      <p:pic>
        <p:nvPicPr>
          <p:cNvPr id="9" name="Picture 7" descr="Learning Path 2010-12-06.PNG"/>
          <p:cNvPicPr>
            <a:picLocks noChangeAspect="1"/>
          </p:cNvPicPr>
          <p:nvPr/>
        </p:nvPicPr>
        <p:blipFill>
          <a:blip r:embed="rId2" cstate="print"/>
          <a:srcRect/>
          <a:stretch>
            <a:fillRect/>
          </a:stretch>
        </p:blipFill>
        <p:spPr bwMode="auto">
          <a:xfrm>
            <a:off x="468313" y="1374775"/>
            <a:ext cx="8102600" cy="3225800"/>
          </a:xfrm>
          <a:prstGeom prst="rect">
            <a:avLst/>
          </a:prstGeom>
          <a:noFill/>
          <a:ln w="9525">
            <a:noFill/>
            <a:miter lim="800000"/>
            <a:headEnd/>
            <a:tailEnd/>
          </a:ln>
        </p:spPr>
      </p:pic>
      <p:sp>
        <p:nvSpPr>
          <p:cNvPr id="5126" name="Rounded Rectangle 5"/>
          <p:cNvSpPr>
            <a:spLocks noChangeArrowheads="1"/>
          </p:cNvSpPr>
          <p:nvPr/>
        </p:nvSpPr>
        <p:spPr bwMode="auto">
          <a:xfrm>
            <a:off x="282928" y="3128257"/>
            <a:ext cx="8488363" cy="14605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pic>
        <p:nvPicPr>
          <p:cNvPr id="11"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4245153" y="4637262"/>
            <a:ext cx="1421870" cy="169576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200730"/>
            <a:ext cx="947737" cy="1130300"/>
          </a:xfrm>
          <a:prstGeom prst="rect">
            <a:avLst/>
          </a:prstGeom>
          <a:noFill/>
          <a:ln w="9525">
            <a:noFill/>
            <a:miter lim="800000"/>
            <a:headEnd/>
            <a:tailEnd/>
          </a:ln>
        </p:spPr>
      </p:pic>
      <p:sp>
        <p:nvSpPr>
          <p:cNvPr id="21507" name="Rectangle 3"/>
          <p:cNvSpPr>
            <a:spLocks noGrp="1" noChangeArrowheads="1"/>
          </p:cNvSpPr>
          <p:nvPr>
            <p:ph idx="1"/>
          </p:nvPr>
        </p:nvSpPr>
        <p:spPr/>
        <p:txBody>
          <a:bodyPr/>
          <a:lstStyle/>
          <a:p>
            <a:r>
              <a:rPr lang="en-US" smtClean="0"/>
              <a:t>Domain Settings </a:t>
            </a:r>
          </a:p>
          <a:p>
            <a:pPr lvl="1"/>
            <a:r>
              <a:rPr lang="en-US" smtClean="0"/>
              <a:t>Post Equip List? </a:t>
            </a:r>
          </a:p>
          <a:p>
            <a:pPr lvl="1"/>
            <a:r>
              <a:rPr lang="en-US" smtClean="0"/>
              <a:t>Reopen WO? </a:t>
            </a:r>
          </a:p>
          <a:p>
            <a:pPr lvl="1"/>
            <a:r>
              <a:rPr lang="en-US" smtClean="0"/>
              <a:t>WO Auth? </a:t>
            </a:r>
          </a:p>
          <a:p>
            <a:pPr lvl="1"/>
            <a:r>
              <a:rPr lang="en-US" smtClean="0"/>
              <a:t>SR Auth?</a:t>
            </a:r>
          </a:p>
          <a:p>
            <a:pPr lvl="1"/>
            <a:r>
              <a:rPr lang="en-US" smtClean="0"/>
              <a:t>Labor Scheduling </a:t>
            </a:r>
          </a:p>
          <a:p>
            <a:r>
              <a:rPr lang="en-US" smtClean="0"/>
              <a:t>Site Settings </a:t>
            </a:r>
          </a:p>
          <a:p>
            <a:pPr lvl="1"/>
            <a:r>
              <a:rPr lang="en-US" smtClean="0"/>
              <a:t>Warranty Options</a:t>
            </a:r>
          </a:p>
          <a:p>
            <a:pPr lvl="1"/>
            <a:r>
              <a:rPr lang="en-US" smtClean="0"/>
              <a:t>Equipment Lookup</a:t>
            </a:r>
          </a:p>
          <a:p>
            <a:pPr lvl="1"/>
            <a:r>
              <a:rPr lang="en-US" smtClean="0"/>
              <a:t>Labor Default Accounting</a:t>
            </a:r>
          </a:p>
        </p:txBody>
      </p:sp>
      <p:sp>
        <p:nvSpPr>
          <p:cNvPr id="21506" name="Rectangle 4"/>
          <p:cNvSpPr>
            <a:spLocks noGrp="1" noChangeArrowheads="1"/>
          </p:cNvSpPr>
          <p:nvPr>
            <p:ph type="title"/>
          </p:nvPr>
        </p:nvSpPr>
        <p:spPr/>
        <p:txBody>
          <a:bodyPr/>
          <a:lstStyle/>
          <a:p>
            <a:r>
              <a:rPr lang="en-US" smtClean="0"/>
              <a:t>Maintenance Setup – Key Settings </a:t>
            </a:r>
          </a:p>
        </p:txBody>
      </p:sp>
      <p:sp>
        <p:nvSpPr>
          <p:cNvPr id="21510" name="Footer Placeholder 5"/>
          <p:cNvSpPr>
            <a:spLocks noGrp="1"/>
          </p:cNvSpPr>
          <p:nvPr>
            <p:ph type="ftr" sz="quarter" idx="10"/>
          </p:nvPr>
        </p:nvSpPr>
        <p:spPr/>
        <p:txBody>
          <a:bodyPr/>
          <a:lstStyle/>
          <a:p>
            <a:r>
              <a:rPr lang="en-US" smtClean="0"/>
              <a:t>EAM-MAINT-180</a:t>
            </a:r>
            <a:endParaRPr lang="en-US"/>
          </a:p>
        </p:txBody>
      </p:sp>
      <p:pic>
        <p:nvPicPr>
          <p:cNvPr id="21508" name="Picture 4" descr="Domain Settings Maint 1.PNG"/>
          <p:cNvPicPr>
            <a:picLocks noChangeAspect="1"/>
          </p:cNvPicPr>
          <p:nvPr/>
        </p:nvPicPr>
        <p:blipFill>
          <a:blip r:embed="rId4" cstate="print"/>
          <a:srcRect/>
          <a:stretch>
            <a:fillRect/>
          </a:stretch>
        </p:blipFill>
        <p:spPr bwMode="auto">
          <a:xfrm>
            <a:off x="4319588" y="1050925"/>
            <a:ext cx="4508500" cy="3571875"/>
          </a:xfrm>
          <a:prstGeom prst="rect">
            <a:avLst/>
          </a:prstGeom>
          <a:noFill/>
          <a:ln w="9525">
            <a:noFill/>
            <a:miter lim="800000"/>
            <a:headEnd/>
            <a:tailEnd/>
          </a:ln>
        </p:spPr>
      </p:pic>
      <p:sp>
        <p:nvSpPr>
          <p:cNvPr id="21509" name="TextBox 5"/>
          <p:cNvSpPr txBox="1">
            <a:spLocks noChangeArrowheads="1"/>
          </p:cNvSpPr>
          <p:nvPr/>
        </p:nvSpPr>
        <p:spPr bwMode="auto">
          <a:xfrm>
            <a:off x="5200650" y="5857875"/>
            <a:ext cx="3684588" cy="307975"/>
          </a:xfrm>
          <a:prstGeom prst="rect">
            <a:avLst/>
          </a:prstGeom>
          <a:noFill/>
          <a:ln w="9525">
            <a:noFill/>
            <a:miter lim="800000"/>
            <a:headEnd/>
            <a:tailEnd/>
          </a:ln>
        </p:spPr>
        <p:txBody>
          <a:bodyPr wrap="none">
            <a:spAutoFit/>
          </a:bodyPr>
          <a:lstStyle/>
          <a:p>
            <a:r>
              <a:rPr lang="en-US" i="1" dirty="0"/>
              <a:t>See Introduction to EAM Configuration Class</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144286"/>
            <a:ext cx="947737" cy="1130300"/>
          </a:xfrm>
          <a:prstGeom prst="rect">
            <a:avLst/>
          </a:prstGeom>
          <a:noFill/>
          <a:ln w="9525">
            <a:noFill/>
            <a:miter lim="800000"/>
            <a:headEnd/>
            <a:tailEnd/>
          </a:ln>
        </p:spPr>
      </p:pic>
      <p:sp>
        <p:nvSpPr>
          <p:cNvPr id="22531" name="Rectangle 3"/>
          <p:cNvSpPr>
            <a:spLocks noGrp="1" noChangeArrowheads="1"/>
          </p:cNvSpPr>
          <p:nvPr>
            <p:ph idx="1"/>
          </p:nvPr>
        </p:nvSpPr>
        <p:spPr/>
        <p:txBody>
          <a:bodyPr>
            <a:normAutofit/>
          </a:bodyPr>
          <a:lstStyle/>
          <a:p>
            <a:r>
              <a:rPr lang="en-US" dirty="0" smtClean="0"/>
              <a:t>Employee ID </a:t>
            </a:r>
          </a:p>
          <a:p>
            <a:pPr lvl="1"/>
            <a:r>
              <a:rPr lang="en-US" dirty="0" smtClean="0"/>
              <a:t>Planner? </a:t>
            </a:r>
          </a:p>
          <a:p>
            <a:pPr lvl="1"/>
            <a:r>
              <a:rPr lang="en-US" dirty="0" smtClean="0"/>
              <a:t>Assigned? </a:t>
            </a:r>
          </a:p>
          <a:p>
            <a:pPr lvl="1"/>
            <a:r>
              <a:rPr lang="en-US" dirty="0" smtClean="0"/>
              <a:t>Responsible?</a:t>
            </a:r>
          </a:p>
          <a:p>
            <a:pPr lvl="1"/>
            <a:r>
              <a:rPr lang="en-US" dirty="0" smtClean="0"/>
              <a:t>Craft  </a:t>
            </a:r>
          </a:p>
          <a:p>
            <a:pPr lvl="1"/>
            <a:r>
              <a:rPr lang="en-US" dirty="0" smtClean="0"/>
              <a:t>Pay Rate </a:t>
            </a:r>
          </a:p>
          <a:p>
            <a:pPr lvl="1"/>
            <a:r>
              <a:rPr lang="en-US" dirty="0" smtClean="0"/>
              <a:t>Labor Default </a:t>
            </a:r>
            <a:br>
              <a:rPr lang="en-US" dirty="0" smtClean="0"/>
            </a:br>
            <a:r>
              <a:rPr lang="en-US" dirty="0" smtClean="0"/>
              <a:t>Accounting </a:t>
            </a:r>
          </a:p>
          <a:p>
            <a:r>
              <a:rPr lang="en-US" dirty="0" smtClean="0"/>
              <a:t>WO Approval </a:t>
            </a:r>
            <a:br>
              <a:rPr lang="en-US" dirty="0" smtClean="0"/>
            </a:br>
            <a:r>
              <a:rPr lang="en-US" dirty="0" smtClean="0"/>
              <a:t>Groups </a:t>
            </a:r>
          </a:p>
          <a:p>
            <a:r>
              <a:rPr lang="en-US" dirty="0" smtClean="0"/>
              <a:t>Record Level Control – OWNER Groups</a:t>
            </a:r>
          </a:p>
        </p:txBody>
      </p:sp>
      <p:sp>
        <p:nvSpPr>
          <p:cNvPr id="22530" name="Rectangle 4"/>
          <p:cNvSpPr>
            <a:spLocks noGrp="1" noChangeArrowheads="1"/>
          </p:cNvSpPr>
          <p:nvPr>
            <p:ph type="title"/>
          </p:nvPr>
        </p:nvSpPr>
        <p:spPr/>
        <p:txBody>
          <a:bodyPr/>
          <a:lstStyle/>
          <a:p>
            <a:r>
              <a:rPr lang="en-US" dirty="0" smtClean="0"/>
              <a:t>Maintenance Setup – Key Settings </a:t>
            </a:r>
          </a:p>
        </p:txBody>
      </p:sp>
      <p:sp>
        <p:nvSpPr>
          <p:cNvPr id="22534" name="Footer Placeholder 5"/>
          <p:cNvSpPr>
            <a:spLocks noGrp="1"/>
          </p:cNvSpPr>
          <p:nvPr>
            <p:ph type="ftr" sz="quarter" idx="10"/>
          </p:nvPr>
        </p:nvSpPr>
        <p:spPr/>
        <p:txBody>
          <a:bodyPr/>
          <a:lstStyle/>
          <a:p>
            <a:r>
              <a:rPr lang="en-US" smtClean="0"/>
              <a:t>EAM-MAINT-190</a:t>
            </a:r>
            <a:endParaRPr lang="en-US"/>
          </a:p>
        </p:txBody>
      </p:sp>
      <p:sp>
        <p:nvSpPr>
          <p:cNvPr id="22533" name="TextBox 5"/>
          <p:cNvSpPr txBox="1">
            <a:spLocks noChangeArrowheads="1"/>
          </p:cNvSpPr>
          <p:nvPr/>
        </p:nvSpPr>
        <p:spPr bwMode="auto">
          <a:xfrm>
            <a:off x="5200650" y="5953125"/>
            <a:ext cx="3684588" cy="307975"/>
          </a:xfrm>
          <a:prstGeom prst="rect">
            <a:avLst/>
          </a:prstGeom>
          <a:noFill/>
          <a:ln w="9525">
            <a:noFill/>
            <a:miter lim="800000"/>
            <a:headEnd/>
            <a:tailEnd/>
          </a:ln>
        </p:spPr>
        <p:txBody>
          <a:bodyPr wrap="none">
            <a:spAutoFit/>
          </a:bodyPr>
          <a:lstStyle/>
          <a:p>
            <a:r>
              <a:rPr lang="en-US" i="1" dirty="0"/>
              <a:t>See Introduction to EAM Configuration Class</a:t>
            </a:r>
          </a:p>
        </p:txBody>
      </p:sp>
      <p:pic>
        <p:nvPicPr>
          <p:cNvPr id="1028" name="Picture 4"/>
          <p:cNvPicPr>
            <a:picLocks noChangeAspect="1" noChangeArrowheads="1"/>
          </p:cNvPicPr>
          <p:nvPr/>
        </p:nvPicPr>
        <p:blipFill>
          <a:blip r:embed="rId4" cstate="print"/>
          <a:srcRect/>
          <a:stretch>
            <a:fillRect/>
          </a:stretch>
        </p:blipFill>
        <p:spPr bwMode="auto">
          <a:xfrm>
            <a:off x="3626970" y="847372"/>
            <a:ext cx="5362691" cy="2731206"/>
          </a:xfrm>
          <a:prstGeom prst="rect">
            <a:avLst/>
          </a:prstGeom>
          <a:noFill/>
          <a:ln w="9525">
            <a:noFill/>
            <a:miter lim="800000"/>
            <a:headEnd/>
            <a:tailEnd/>
          </a:ln>
        </p:spPr>
      </p:pic>
      <p:pic>
        <p:nvPicPr>
          <p:cNvPr id="1029" name="Picture 5"/>
          <p:cNvPicPr>
            <a:picLocks noChangeAspect="1" noChangeArrowheads="1"/>
          </p:cNvPicPr>
          <p:nvPr/>
        </p:nvPicPr>
        <p:blipFill>
          <a:blip r:embed="rId5" cstate="print"/>
          <a:srcRect/>
          <a:stretch>
            <a:fillRect/>
          </a:stretch>
        </p:blipFill>
        <p:spPr bwMode="auto">
          <a:xfrm>
            <a:off x="3622772" y="3460574"/>
            <a:ext cx="5315206" cy="172102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noChangeArrowheads="1"/>
          </p:cNvSpPr>
          <p:nvPr>
            <p:ph idx="1"/>
          </p:nvPr>
        </p:nvSpPr>
        <p:spPr/>
        <p:txBody>
          <a:bodyPr/>
          <a:lstStyle/>
          <a:p>
            <a:r>
              <a:rPr lang="en-US" dirty="0" smtClean="0"/>
              <a:t>Represents ANYTHING for which work can be scheduled and costs collected </a:t>
            </a:r>
          </a:p>
          <a:p>
            <a:pPr lvl="1"/>
            <a:r>
              <a:rPr lang="en-US" dirty="0" smtClean="0"/>
              <a:t>even “virtual”</a:t>
            </a:r>
          </a:p>
          <a:p>
            <a:r>
              <a:rPr lang="en-US" dirty="0" smtClean="0"/>
              <a:t>MUST be unique across database </a:t>
            </a:r>
          </a:p>
        </p:txBody>
      </p:sp>
      <p:sp>
        <p:nvSpPr>
          <p:cNvPr id="23554" name="Rectangle 2"/>
          <p:cNvSpPr>
            <a:spLocks noGrp="1" noChangeArrowheads="1"/>
          </p:cNvSpPr>
          <p:nvPr>
            <p:ph type="title"/>
          </p:nvPr>
        </p:nvSpPr>
        <p:spPr/>
        <p:txBody>
          <a:bodyPr/>
          <a:lstStyle/>
          <a:p>
            <a:r>
              <a:rPr lang="en-US" smtClean="0"/>
              <a:t>Equipment Overview</a:t>
            </a:r>
          </a:p>
        </p:txBody>
      </p:sp>
      <p:sp>
        <p:nvSpPr>
          <p:cNvPr id="23557" name="Footer Placeholder 4"/>
          <p:cNvSpPr>
            <a:spLocks noGrp="1"/>
          </p:cNvSpPr>
          <p:nvPr>
            <p:ph type="ftr" sz="quarter" idx="10"/>
          </p:nvPr>
        </p:nvSpPr>
        <p:spPr/>
        <p:txBody>
          <a:bodyPr/>
          <a:lstStyle/>
          <a:p>
            <a:r>
              <a:rPr lang="en-US" smtClean="0"/>
              <a:t>EAM-MAINT-200</a:t>
            </a:r>
            <a:endParaRPr lang="en-US"/>
          </a:p>
        </p:txBody>
      </p:sp>
      <p:sp>
        <p:nvSpPr>
          <p:cNvPr id="23556" name="TextBox 3"/>
          <p:cNvSpPr txBox="1">
            <a:spLocks noChangeArrowheads="1"/>
          </p:cNvSpPr>
          <p:nvPr/>
        </p:nvSpPr>
        <p:spPr bwMode="auto">
          <a:xfrm>
            <a:off x="4476750" y="5845175"/>
            <a:ext cx="4530725" cy="307975"/>
          </a:xfrm>
          <a:prstGeom prst="rect">
            <a:avLst/>
          </a:prstGeom>
          <a:noFill/>
          <a:ln w="9525">
            <a:noFill/>
            <a:miter lim="800000"/>
            <a:headEnd/>
            <a:tailEnd/>
          </a:ln>
        </p:spPr>
        <p:txBody>
          <a:bodyPr wrap="none">
            <a:spAutoFit/>
          </a:bodyPr>
          <a:lstStyle/>
          <a:p>
            <a:r>
              <a:rPr lang="en-US" b="1" dirty="0">
                <a:solidFill>
                  <a:srgbClr val="FF0000"/>
                </a:solidFill>
              </a:rPr>
              <a:t>See Appendix A for Creating Equipment Records</a:t>
            </a:r>
          </a:p>
        </p:txBody>
      </p:sp>
      <p:pic>
        <p:nvPicPr>
          <p:cNvPr id="6"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471663"/>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ChangeArrowheads="1"/>
          </p:cNvSpPr>
          <p:nvPr>
            <p:ph idx="1"/>
          </p:nvPr>
        </p:nvSpPr>
        <p:spPr/>
        <p:txBody>
          <a:bodyPr>
            <a:normAutofit/>
          </a:bodyPr>
          <a:lstStyle/>
          <a:p>
            <a:r>
              <a:rPr lang="en-US" dirty="0" smtClean="0"/>
              <a:t>Equipment ID in Maintenance</a:t>
            </a:r>
          </a:p>
          <a:p>
            <a:pPr lvl="1"/>
            <a:r>
              <a:rPr lang="en-US" dirty="0" smtClean="0"/>
              <a:t>Created from a completed capital project </a:t>
            </a:r>
          </a:p>
          <a:p>
            <a:pPr lvl="1"/>
            <a:r>
              <a:rPr lang="en-US" dirty="0" smtClean="0"/>
              <a:t>Schedule routine preventive maintenance</a:t>
            </a:r>
          </a:p>
          <a:p>
            <a:pPr lvl="1"/>
            <a:r>
              <a:rPr lang="en-US" dirty="0" smtClean="0"/>
              <a:t>Schedule work orders to track repair history and cost</a:t>
            </a:r>
          </a:p>
          <a:p>
            <a:pPr lvl="1"/>
            <a:r>
              <a:rPr lang="en-US" dirty="0" smtClean="0"/>
              <a:t>“Cost of Ownership” Tracking </a:t>
            </a:r>
          </a:p>
          <a:p>
            <a:pPr lvl="2"/>
            <a:r>
              <a:rPr lang="en-US" dirty="0" smtClean="0"/>
              <a:t>Internal Material</a:t>
            </a:r>
          </a:p>
          <a:p>
            <a:pPr lvl="2"/>
            <a:r>
              <a:rPr lang="en-US" dirty="0" smtClean="0"/>
              <a:t>External Material</a:t>
            </a:r>
          </a:p>
          <a:p>
            <a:pPr lvl="2"/>
            <a:r>
              <a:rPr lang="en-US" dirty="0" smtClean="0"/>
              <a:t>Subcontractor Costs</a:t>
            </a:r>
          </a:p>
          <a:p>
            <a:pPr lvl="2"/>
            <a:r>
              <a:rPr lang="en-US" dirty="0" smtClean="0"/>
              <a:t>Internal Labor </a:t>
            </a:r>
          </a:p>
        </p:txBody>
      </p:sp>
      <p:sp>
        <p:nvSpPr>
          <p:cNvPr id="24578" name="Rectangle 2"/>
          <p:cNvSpPr>
            <a:spLocks noGrp="1" noChangeArrowheads="1"/>
          </p:cNvSpPr>
          <p:nvPr>
            <p:ph type="title"/>
          </p:nvPr>
        </p:nvSpPr>
        <p:spPr/>
        <p:txBody>
          <a:bodyPr/>
          <a:lstStyle/>
          <a:p>
            <a:r>
              <a:rPr lang="en-US" smtClean="0"/>
              <a:t>Equipment Overview</a:t>
            </a:r>
          </a:p>
        </p:txBody>
      </p:sp>
      <p:sp>
        <p:nvSpPr>
          <p:cNvPr id="24581" name="Footer Placeholder 4"/>
          <p:cNvSpPr>
            <a:spLocks noGrp="1"/>
          </p:cNvSpPr>
          <p:nvPr>
            <p:ph type="ftr" sz="quarter" idx="10"/>
          </p:nvPr>
        </p:nvSpPr>
        <p:spPr/>
        <p:txBody>
          <a:bodyPr/>
          <a:lstStyle/>
          <a:p>
            <a:r>
              <a:rPr lang="en-US" smtClean="0"/>
              <a:t>EAM-MAINT-210</a:t>
            </a:r>
            <a:endParaRPr lang="en-US"/>
          </a:p>
        </p:txBody>
      </p:sp>
      <p:sp>
        <p:nvSpPr>
          <p:cNvPr id="24580" name="TextBox 3"/>
          <p:cNvSpPr txBox="1">
            <a:spLocks noChangeArrowheads="1"/>
          </p:cNvSpPr>
          <p:nvPr/>
        </p:nvSpPr>
        <p:spPr bwMode="auto">
          <a:xfrm>
            <a:off x="4476750" y="5845175"/>
            <a:ext cx="4530725" cy="307975"/>
          </a:xfrm>
          <a:prstGeom prst="rect">
            <a:avLst/>
          </a:prstGeom>
          <a:noFill/>
          <a:ln w="9525">
            <a:noFill/>
            <a:miter lim="800000"/>
            <a:headEnd/>
            <a:tailEnd/>
          </a:ln>
        </p:spPr>
        <p:txBody>
          <a:bodyPr wrap="none">
            <a:spAutoFit/>
          </a:bodyPr>
          <a:lstStyle/>
          <a:p>
            <a:r>
              <a:rPr lang="en-US" b="1">
                <a:solidFill>
                  <a:srgbClr val="FF0000"/>
                </a:solidFill>
              </a:rPr>
              <a:t>See Appendix A for Creating Equipment Records</a:t>
            </a:r>
          </a:p>
        </p:txBody>
      </p:sp>
      <p:pic>
        <p:nvPicPr>
          <p:cNvPr id="6"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471663"/>
            <a:ext cx="947737" cy="11303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57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57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57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579">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4579">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4579">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4579">
                                            <p:txEl>
                                              <p:pRg st="7" end="7"/>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4579">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p:cNvSpPr>
            <a:spLocks noGrp="1" noChangeArrowheads="1"/>
          </p:cNvSpPr>
          <p:nvPr>
            <p:ph idx="1"/>
          </p:nvPr>
        </p:nvSpPr>
        <p:spPr/>
        <p:txBody>
          <a:bodyPr/>
          <a:lstStyle/>
          <a:p>
            <a:r>
              <a:rPr lang="en-US" dirty="0" smtClean="0"/>
              <a:t>Accounting Defaults </a:t>
            </a:r>
          </a:p>
          <a:p>
            <a:r>
              <a:rPr lang="en-US" dirty="0" smtClean="0"/>
              <a:t>Parent / Child Relationship </a:t>
            </a:r>
          </a:p>
          <a:p>
            <a:pPr lvl="1"/>
            <a:r>
              <a:rPr lang="en-US" dirty="0" smtClean="0"/>
              <a:t>Roll-Up Costs </a:t>
            </a:r>
          </a:p>
          <a:p>
            <a:pPr lvl="1"/>
            <a:r>
              <a:rPr lang="en-US" dirty="0" smtClean="0"/>
              <a:t>Many Children to one Parent </a:t>
            </a:r>
          </a:p>
        </p:txBody>
      </p:sp>
      <p:sp>
        <p:nvSpPr>
          <p:cNvPr id="25602" name="Rectangle 2"/>
          <p:cNvSpPr>
            <a:spLocks noGrp="1" noChangeArrowheads="1"/>
          </p:cNvSpPr>
          <p:nvPr>
            <p:ph type="title"/>
          </p:nvPr>
        </p:nvSpPr>
        <p:spPr/>
        <p:txBody>
          <a:bodyPr/>
          <a:lstStyle/>
          <a:p>
            <a:r>
              <a:rPr lang="en-US" smtClean="0"/>
              <a:t>Equipment Overview</a:t>
            </a:r>
          </a:p>
        </p:txBody>
      </p:sp>
      <p:sp>
        <p:nvSpPr>
          <p:cNvPr id="25605" name="Footer Placeholder 4"/>
          <p:cNvSpPr>
            <a:spLocks noGrp="1"/>
          </p:cNvSpPr>
          <p:nvPr>
            <p:ph type="ftr" sz="quarter" idx="10"/>
          </p:nvPr>
        </p:nvSpPr>
        <p:spPr/>
        <p:txBody>
          <a:bodyPr/>
          <a:lstStyle/>
          <a:p>
            <a:r>
              <a:rPr lang="en-US" smtClean="0"/>
              <a:t>EAM-MAINT-220</a:t>
            </a:r>
            <a:endParaRPr lang="en-US"/>
          </a:p>
        </p:txBody>
      </p:sp>
      <p:sp>
        <p:nvSpPr>
          <p:cNvPr id="25604" name="TextBox 3"/>
          <p:cNvSpPr txBox="1">
            <a:spLocks noChangeArrowheads="1"/>
          </p:cNvSpPr>
          <p:nvPr/>
        </p:nvSpPr>
        <p:spPr bwMode="auto">
          <a:xfrm>
            <a:off x="4476750" y="5854700"/>
            <a:ext cx="4530725" cy="307975"/>
          </a:xfrm>
          <a:prstGeom prst="rect">
            <a:avLst/>
          </a:prstGeom>
          <a:noFill/>
          <a:ln w="9525">
            <a:noFill/>
            <a:miter lim="800000"/>
            <a:headEnd/>
            <a:tailEnd/>
          </a:ln>
        </p:spPr>
        <p:txBody>
          <a:bodyPr wrap="none">
            <a:spAutoFit/>
          </a:bodyPr>
          <a:lstStyle/>
          <a:p>
            <a:r>
              <a:rPr lang="en-US" b="1" dirty="0">
                <a:solidFill>
                  <a:srgbClr val="FF0000"/>
                </a:solidFill>
              </a:rPr>
              <a:t>See Appendix A for Creating Equipment Records</a:t>
            </a:r>
          </a:p>
        </p:txBody>
      </p:sp>
      <p:pic>
        <p:nvPicPr>
          <p:cNvPr id="6"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471663"/>
            <a:ext cx="947737" cy="1130300"/>
          </a:xfrm>
          <a:prstGeom prst="rect">
            <a:avLst/>
          </a:prstGeom>
          <a:noFill/>
          <a:ln w="9525">
            <a:noFill/>
            <a:miter lim="800000"/>
            <a:headEnd/>
            <a:tailEnd/>
          </a:ln>
        </p:spPr>
      </p:pic>
      <p:sp>
        <p:nvSpPr>
          <p:cNvPr id="7" name="TextBox 14"/>
          <p:cNvSpPr txBox="1">
            <a:spLocks noChangeArrowheads="1"/>
          </p:cNvSpPr>
          <p:nvPr/>
        </p:nvSpPr>
        <p:spPr bwMode="auto">
          <a:xfrm>
            <a:off x="1867959" y="5249778"/>
            <a:ext cx="6976590" cy="307777"/>
          </a:xfrm>
          <a:prstGeom prst="rect">
            <a:avLst/>
          </a:prstGeom>
          <a:noFill/>
          <a:ln w="9525">
            <a:noFill/>
            <a:miter lim="800000"/>
            <a:headEnd/>
            <a:tailEnd/>
          </a:ln>
        </p:spPr>
        <p:txBody>
          <a:bodyPr wrap="none">
            <a:spAutoFit/>
          </a:bodyPr>
          <a:lstStyle/>
          <a:p>
            <a:r>
              <a:rPr lang="en-US" dirty="0">
                <a:solidFill>
                  <a:srgbClr val="FF0000"/>
                </a:solidFill>
                <a:latin typeface="+mj-lt"/>
              </a:rPr>
              <a:t>PAUSE PRESENTATION:  Navigate to </a:t>
            </a:r>
            <a:r>
              <a:rPr lang="en-US" dirty="0" smtClean="0">
                <a:solidFill>
                  <a:srgbClr val="FF0000"/>
                </a:solidFill>
                <a:latin typeface="+mj-lt"/>
              </a:rPr>
              <a:t>the Equipment </a:t>
            </a:r>
            <a:r>
              <a:rPr lang="en-US" dirty="0">
                <a:solidFill>
                  <a:srgbClr val="FF0000"/>
                </a:solidFill>
                <a:latin typeface="+mj-lt"/>
              </a:rPr>
              <a:t>screen in your demo center.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5"/>
          <p:cNvSpPr>
            <a:spLocks noGrp="1" noChangeArrowheads="1"/>
          </p:cNvSpPr>
          <p:nvPr>
            <p:ph idx="1"/>
          </p:nvPr>
        </p:nvSpPr>
        <p:spPr/>
        <p:txBody>
          <a:bodyPr/>
          <a:lstStyle/>
          <a:p>
            <a:r>
              <a:rPr lang="en-US" dirty="0" smtClean="0"/>
              <a:t>EAM’s Plant Maintenance keeps plants up and running through effective Preventive Maintenance (PM) programs. </a:t>
            </a:r>
          </a:p>
          <a:p>
            <a:pPr lvl="1"/>
            <a:r>
              <a:rPr lang="en-US" dirty="0" smtClean="0"/>
              <a:t>Establishes an automated schedule</a:t>
            </a:r>
          </a:p>
          <a:p>
            <a:pPr lvl="1"/>
            <a:r>
              <a:rPr lang="en-US" dirty="0" smtClean="0"/>
              <a:t>Production Driven Maintenance:  </a:t>
            </a:r>
          </a:p>
          <a:p>
            <a:pPr lvl="2"/>
            <a:r>
              <a:rPr lang="en-US" dirty="0" smtClean="0"/>
              <a:t>Schedule maintenance based on actual production data</a:t>
            </a:r>
          </a:p>
          <a:p>
            <a:pPr lvl="1"/>
            <a:r>
              <a:rPr lang="en-US" dirty="0" smtClean="0"/>
              <a:t>Predictive Maintenance:</a:t>
            </a:r>
          </a:p>
          <a:p>
            <a:pPr lvl="2"/>
            <a:r>
              <a:rPr lang="en-US" dirty="0" smtClean="0"/>
              <a:t>Customize a maintenance plan based on past failures</a:t>
            </a:r>
          </a:p>
        </p:txBody>
      </p:sp>
      <p:sp>
        <p:nvSpPr>
          <p:cNvPr id="26626" name="Rectangle 4"/>
          <p:cNvSpPr>
            <a:spLocks noGrp="1" noChangeArrowheads="1"/>
          </p:cNvSpPr>
          <p:nvPr>
            <p:ph type="title"/>
          </p:nvPr>
        </p:nvSpPr>
        <p:spPr/>
        <p:txBody>
          <a:bodyPr/>
          <a:lstStyle/>
          <a:p>
            <a:r>
              <a:rPr lang="en-US" smtClean="0"/>
              <a:t>PM Overview</a:t>
            </a:r>
          </a:p>
        </p:txBody>
      </p:sp>
      <p:sp>
        <p:nvSpPr>
          <p:cNvPr id="26628" name="Footer Placeholder 3"/>
          <p:cNvSpPr>
            <a:spLocks noGrp="1"/>
          </p:cNvSpPr>
          <p:nvPr>
            <p:ph type="ftr" sz="quarter" idx="10"/>
          </p:nvPr>
        </p:nvSpPr>
        <p:spPr/>
        <p:txBody>
          <a:bodyPr/>
          <a:lstStyle/>
          <a:p>
            <a:r>
              <a:rPr lang="en-US" smtClean="0"/>
              <a:t>EAM-MAINT-230</a:t>
            </a:r>
            <a:endParaRPr lang="en-US"/>
          </a:p>
        </p:txBody>
      </p:sp>
      <p:pic>
        <p:nvPicPr>
          <p:cNvPr id="5" name="Picture 2" descr="C:\Users\nnm\AppData\Local\Microsoft\Windows\Temporary Internet Files\Content.IE5\9T6UJMI2\MC900286442[1].wmf"/>
          <p:cNvPicPr>
            <a:picLocks noChangeAspect="1" noChangeArrowheads="1"/>
          </p:cNvPicPr>
          <p:nvPr/>
        </p:nvPicPr>
        <p:blipFill>
          <a:blip r:embed="rId4" cstate="print"/>
          <a:srcRect/>
          <a:stretch>
            <a:fillRect/>
          </a:stretch>
        </p:blipFill>
        <p:spPr bwMode="auto">
          <a:xfrm>
            <a:off x="8196263" y="471663"/>
            <a:ext cx="947737" cy="113030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62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627">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6627">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6627">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662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idx="1"/>
          </p:nvPr>
        </p:nvSpPr>
        <p:spPr/>
        <p:txBody>
          <a:bodyPr>
            <a:normAutofit/>
          </a:bodyPr>
          <a:lstStyle/>
          <a:p>
            <a:r>
              <a:rPr lang="en-US" dirty="0" smtClean="0"/>
              <a:t>PM Goal</a:t>
            </a:r>
          </a:p>
          <a:p>
            <a:pPr lvl="1"/>
            <a:r>
              <a:rPr lang="en-US" dirty="0" smtClean="0"/>
              <a:t>Performs specific maintenance activities at specific intervals </a:t>
            </a:r>
          </a:p>
          <a:p>
            <a:pPr lvl="2"/>
            <a:r>
              <a:rPr lang="en-US" dirty="0" smtClean="0"/>
              <a:t>In order to avoid unplanned breakdowns</a:t>
            </a:r>
          </a:p>
          <a:p>
            <a:pPr lvl="1"/>
            <a:r>
              <a:rPr lang="en-US" dirty="0" smtClean="0"/>
              <a:t>Excessive Breakdowns = Improper PM!!  </a:t>
            </a:r>
          </a:p>
          <a:p>
            <a:r>
              <a:rPr lang="en-US" dirty="0" smtClean="0"/>
              <a:t>Scheduling Options</a:t>
            </a:r>
          </a:p>
          <a:p>
            <a:pPr lvl="1"/>
            <a:r>
              <a:rPr lang="en-US" dirty="0" smtClean="0"/>
              <a:t>PM Frequency</a:t>
            </a:r>
          </a:p>
          <a:p>
            <a:pPr lvl="2"/>
            <a:r>
              <a:rPr lang="en-US" dirty="0" smtClean="0"/>
              <a:t>Calendar</a:t>
            </a:r>
          </a:p>
          <a:p>
            <a:pPr lvl="2"/>
            <a:r>
              <a:rPr lang="en-US" dirty="0" smtClean="0"/>
              <a:t>Driving Unit of Measure (DUOM)</a:t>
            </a:r>
          </a:p>
          <a:p>
            <a:pPr lvl="2"/>
            <a:r>
              <a:rPr lang="en-US" dirty="0" smtClean="0"/>
              <a:t>Both (Calendar or DUOM) </a:t>
            </a:r>
          </a:p>
          <a:p>
            <a:pPr lvl="2"/>
            <a:r>
              <a:rPr lang="en-US" dirty="0" smtClean="0"/>
              <a:t>Events</a:t>
            </a:r>
          </a:p>
        </p:txBody>
      </p:sp>
      <p:sp>
        <p:nvSpPr>
          <p:cNvPr id="27650" name="Rectangle 2"/>
          <p:cNvSpPr>
            <a:spLocks noGrp="1" noChangeArrowheads="1"/>
          </p:cNvSpPr>
          <p:nvPr>
            <p:ph type="title"/>
          </p:nvPr>
        </p:nvSpPr>
        <p:spPr/>
        <p:txBody>
          <a:bodyPr/>
          <a:lstStyle/>
          <a:p>
            <a:r>
              <a:rPr lang="en-US" smtClean="0"/>
              <a:t>PM Maintenance Setup and Options</a:t>
            </a:r>
          </a:p>
        </p:txBody>
      </p:sp>
      <p:sp>
        <p:nvSpPr>
          <p:cNvPr id="27653" name="Footer Placeholder 4"/>
          <p:cNvSpPr>
            <a:spLocks noGrp="1"/>
          </p:cNvSpPr>
          <p:nvPr>
            <p:ph type="ftr" sz="quarter" idx="10"/>
          </p:nvPr>
        </p:nvSpPr>
        <p:spPr/>
        <p:txBody>
          <a:bodyPr/>
          <a:lstStyle/>
          <a:p>
            <a:r>
              <a:rPr lang="en-US" smtClean="0"/>
              <a:t>EAM-MAINT-240</a:t>
            </a:r>
            <a:endParaRPr lang="en-US"/>
          </a:p>
        </p:txBody>
      </p:sp>
      <p:sp>
        <p:nvSpPr>
          <p:cNvPr id="27652" name="TextBox 3"/>
          <p:cNvSpPr txBox="1">
            <a:spLocks noChangeArrowheads="1"/>
          </p:cNvSpPr>
          <p:nvPr/>
        </p:nvSpPr>
        <p:spPr bwMode="auto">
          <a:xfrm>
            <a:off x="4981928" y="6136923"/>
            <a:ext cx="4008438" cy="307975"/>
          </a:xfrm>
          <a:prstGeom prst="rect">
            <a:avLst/>
          </a:prstGeom>
          <a:noFill/>
          <a:ln w="9525">
            <a:noFill/>
            <a:miter lim="800000"/>
            <a:headEnd/>
            <a:tailEnd/>
          </a:ln>
        </p:spPr>
        <p:txBody>
          <a:bodyPr wrap="none">
            <a:spAutoFit/>
          </a:bodyPr>
          <a:lstStyle/>
          <a:p>
            <a:r>
              <a:rPr lang="en-US" b="1" dirty="0">
                <a:solidFill>
                  <a:srgbClr val="FF0000"/>
                </a:solidFill>
              </a:rPr>
              <a:t>See Appendix C for Creating PM templates</a:t>
            </a:r>
          </a:p>
        </p:txBody>
      </p:sp>
      <p:pic>
        <p:nvPicPr>
          <p:cNvPr id="6"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471663"/>
            <a:ext cx="947737" cy="11303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651">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651">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7651">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7651">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7651">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7651">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7651">
                                            <p:txEl>
                                              <p:pRg st="7" end="7"/>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7651">
                                            <p:txEl>
                                              <p:pRg st="8" end="8"/>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7651">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3"/>
          <p:cNvSpPr>
            <a:spLocks noGrp="1" noChangeArrowheads="1"/>
          </p:cNvSpPr>
          <p:nvPr>
            <p:ph idx="1"/>
          </p:nvPr>
        </p:nvSpPr>
        <p:spPr/>
        <p:txBody>
          <a:bodyPr>
            <a:normAutofit/>
          </a:bodyPr>
          <a:lstStyle/>
          <a:p>
            <a:r>
              <a:rPr lang="en-US" dirty="0" smtClean="0"/>
              <a:t>Master Lists</a:t>
            </a:r>
          </a:p>
          <a:p>
            <a:pPr lvl="1"/>
            <a:r>
              <a:rPr lang="en-US" dirty="0" smtClean="0"/>
              <a:t>Used with multiple PM templates</a:t>
            </a:r>
          </a:p>
          <a:p>
            <a:pPr lvl="1"/>
            <a:r>
              <a:rPr lang="en-US" dirty="0" smtClean="0"/>
              <a:t>Instructions List</a:t>
            </a:r>
          </a:p>
          <a:p>
            <a:pPr lvl="2"/>
            <a:r>
              <a:rPr lang="en-US" dirty="0" smtClean="0"/>
              <a:t>List of procedures to be performed</a:t>
            </a:r>
          </a:p>
          <a:p>
            <a:pPr lvl="2"/>
            <a:r>
              <a:rPr lang="en-US" dirty="0" smtClean="0"/>
              <a:t>Narrative description of work to perform or a document</a:t>
            </a:r>
          </a:p>
          <a:p>
            <a:pPr lvl="2"/>
            <a:r>
              <a:rPr lang="en-US" dirty="0" smtClean="0"/>
              <a:t>Classified as Instruction or safety</a:t>
            </a:r>
          </a:p>
          <a:p>
            <a:pPr lvl="1"/>
            <a:r>
              <a:rPr lang="en-US" dirty="0" smtClean="0"/>
              <a:t>Parts List</a:t>
            </a:r>
          </a:p>
          <a:p>
            <a:pPr lvl="2"/>
            <a:r>
              <a:rPr lang="en-US" dirty="0" smtClean="0"/>
              <a:t>List of parts required</a:t>
            </a:r>
          </a:p>
          <a:p>
            <a:pPr lvl="2"/>
            <a:r>
              <a:rPr lang="en-US" dirty="0" smtClean="0"/>
              <a:t>Convert to a Pick List (Stores Requisition) to allow staging / kitting and issuing of parts </a:t>
            </a:r>
          </a:p>
          <a:p>
            <a:pPr lvl="1"/>
            <a:endParaRPr lang="en-US" dirty="0" smtClean="0"/>
          </a:p>
        </p:txBody>
      </p:sp>
      <p:sp>
        <p:nvSpPr>
          <p:cNvPr id="28674" name="Rectangle 2"/>
          <p:cNvSpPr>
            <a:spLocks noGrp="1" noChangeArrowheads="1"/>
          </p:cNvSpPr>
          <p:nvPr>
            <p:ph type="title"/>
          </p:nvPr>
        </p:nvSpPr>
        <p:spPr/>
        <p:txBody>
          <a:bodyPr/>
          <a:lstStyle/>
          <a:p>
            <a:r>
              <a:rPr lang="en-US" smtClean="0"/>
              <a:t>PM Maintenance Setup and Options</a:t>
            </a:r>
          </a:p>
        </p:txBody>
      </p:sp>
      <p:sp>
        <p:nvSpPr>
          <p:cNvPr id="28676" name="Footer Placeholder 3"/>
          <p:cNvSpPr>
            <a:spLocks noGrp="1"/>
          </p:cNvSpPr>
          <p:nvPr>
            <p:ph type="ftr" sz="quarter" idx="10"/>
          </p:nvPr>
        </p:nvSpPr>
        <p:spPr/>
        <p:txBody>
          <a:bodyPr/>
          <a:lstStyle/>
          <a:p>
            <a:r>
              <a:rPr lang="en-US" smtClean="0"/>
              <a:t>EAM-MAINT-250</a:t>
            </a:r>
            <a:endParaRPr lang="en-US"/>
          </a:p>
        </p:txBody>
      </p:sp>
      <p:pic>
        <p:nvPicPr>
          <p:cNvPr id="5"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471663"/>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11"/>
          <p:cNvPicPr>
            <a:picLocks noChangeAspect="1" noChangeArrowheads="1"/>
          </p:cNvPicPr>
          <p:nvPr/>
        </p:nvPicPr>
        <p:blipFill>
          <a:blip r:embed="rId3" cstate="print"/>
          <a:srcRect/>
          <a:stretch>
            <a:fillRect/>
          </a:stretch>
        </p:blipFill>
        <p:spPr bwMode="auto">
          <a:xfrm>
            <a:off x="344488" y="903288"/>
            <a:ext cx="6172200" cy="5203265"/>
          </a:xfrm>
          <a:prstGeom prst="rect">
            <a:avLst/>
          </a:prstGeom>
          <a:noFill/>
          <a:ln w="9525" algn="ctr">
            <a:noFill/>
            <a:miter lim="800000"/>
            <a:headEnd/>
            <a:tailEnd/>
          </a:ln>
        </p:spPr>
      </p:pic>
      <p:sp>
        <p:nvSpPr>
          <p:cNvPr id="29699" name="Title 7"/>
          <p:cNvSpPr>
            <a:spLocks noGrp="1"/>
          </p:cNvSpPr>
          <p:nvPr>
            <p:ph type="title"/>
          </p:nvPr>
        </p:nvSpPr>
        <p:spPr/>
        <p:txBody>
          <a:bodyPr/>
          <a:lstStyle/>
          <a:p>
            <a:r>
              <a:rPr lang="en-US" smtClean="0"/>
              <a:t>PM Templates Issue Methods </a:t>
            </a:r>
          </a:p>
        </p:txBody>
      </p:sp>
      <p:sp>
        <p:nvSpPr>
          <p:cNvPr id="29710" name="Footer Placeholder 13"/>
          <p:cNvSpPr>
            <a:spLocks noGrp="1"/>
          </p:cNvSpPr>
          <p:nvPr>
            <p:ph type="ftr" sz="quarter" idx="10"/>
          </p:nvPr>
        </p:nvSpPr>
        <p:spPr/>
        <p:txBody>
          <a:bodyPr/>
          <a:lstStyle/>
          <a:p>
            <a:r>
              <a:rPr lang="en-US" smtClean="0"/>
              <a:t>EAM-MAINT-260</a:t>
            </a:r>
            <a:endParaRPr lang="en-US"/>
          </a:p>
        </p:txBody>
      </p:sp>
      <p:sp>
        <p:nvSpPr>
          <p:cNvPr id="29700" name="TextBox 8"/>
          <p:cNvSpPr txBox="1">
            <a:spLocks noChangeArrowheads="1"/>
          </p:cNvSpPr>
          <p:nvPr/>
        </p:nvSpPr>
        <p:spPr bwMode="auto">
          <a:xfrm>
            <a:off x="6949440" y="1790276"/>
            <a:ext cx="2194560" cy="400110"/>
          </a:xfrm>
          <a:prstGeom prst="rect">
            <a:avLst/>
          </a:prstGeom>
          <a:noFill/>
          <a:ln w="9525">
            <a:noFill/>
            <a:miter lim="800000"/>
            <a:headEnd/>
            <a:tailEnd/>
          </a:ln>
        </p:spPr>
        <p:txBody>
          <a:bodyPr wrap="none">
            <a:spAutoFit/>
          </a:bodyPr>
          <a:lstStyle/>
          <a:p>
            <a:pPr algn="ctr"/>
            <a:r>
              <a:rPr lang="en-US" sz="2000" dirty="0">
                <a:latin typeface="+mj-lt"/>
              </a:rPr>
              <a:t>Calendar Based</a:t>
            </a:r>
          </a:p>
        </p:txBody>
      </p:sp>
      <p:sp>
        <p:nvSpPr>
          <p:cNvPr id="29701" name="TextBox 9"/>
          <p:cNvSpPr txBox="1">
            <a:spLocks noChangeArrowheads="1"/>
          </p:cNvSpPr>
          <p:nvPr/>
        </p:nvSpPr>
        <p:spPr bwMode="auto">
          <a:xfrm>
            <a:off x="7027333" y="2848152"/>
            <a:ext cx="995785" cy="400110"/>
          </a:xfrm>
          <a:prstGeom prst="rect">
            <a:avLst/>
          </a:prstGeom>
          <a:noFill/>
          <a:ln w="9525">
            <a:noFill/>
            <a:miter lim="800000"/>
            <a:headEnd/>
            <a:tailEnd/>
          </a:ln>
        </p:spPr>
        <p:txBody>
          <a:bodyPr wrap="none">
            <a:spAutoFit/>
          </a:bodyPr>
          <a:lstStyle/>
          <a:p>
            <a:pPr algn="ctr"/>
            <a:r>
              <a:rPr lang="en-US" sz="2000" dirty="0">
                <a:latin typeface="+mj-lt"/>
              </a:rPr>
              <a:t>“Both”</a:t>
            </a:r>
          </a:p>
        </p:txBody>
      </p:sp>
      <p:sp>
        <p:nvSpPr>
          <p:cNvPr id="29702" name="TextBox 10"/>
          <p:cNvSpPr txBox="1">
            <a:spLocks noChangeArrowheads="1"/>
          </p:cNvSpPr>
          <p:nvPr/>
        </p:nvSpPr>
        <p:spPr bwMode="auto">
          <a:xfrm>
            <a:off x="6858000" y="3525139"/>
            <a:ext cx="1837362" cy="400110"/>
          </a:xfrm>
          <a:prstGeom prst="rect">
            <a:avLst/>
          </a:prstGeom>
          <a:noFill/>
          <a:ln w="9525">
            <a:noFill/>
            <a:miter lim="800000"/>
            <a:headEnd/>
            <a:tailEnd/>
          </a:ln>
        </p:spPr>
        <p:txBody>
          <a:bodyPr wrap="none">
            <a:spAutoFit/>
          </a:bodyPr>
          <a:lstStyle/>
          <a:p>
            <a:pPr algn="ctr"/>
            <a:r>
              <a:rPr lang="en-US" sz="2000" dirty="0">
                <a:latin typeface="+mj-lt"/>
              </a:rPr>
              <a:t>DUOM Based</a:t>
            </a:r>
          </a:p>
        </p:txBody>
      </p:sp>
      <p:sp>
        <p:nvSpPr>
          <p:cNvPr id="29703" name="TextBox 11"/>
          <p:cNvSpPr txBox="1">
            <a:spLocks noChangeArrowheads="1"/>
          </p:cNvSpPr>
          <p:nvPr/>
        </p:nvSpPr>
        <p:spPr bwMode="auto">
          <a:xfrm>
            <a:off x="6858000" y="4964684"/>
            <a:ext cx="1710725" cy="400110"/>
          </a:xfrm>
          <a:prstGeom prst="rect">
            <a:avLst/>
          </a:prstGeom>
          <a:noFill/>
          <a:ln w="9525">
            <a:noFill/>
            <a:miter lim="800000"/>
            <a:headEnd/>
            <a:tailEnd/>
          </a:ln>
        </p:spPr>
        <p:txBody>
          <a:bodyPr wrap="none">
            <a:spAutoFit/>
          </a:bodyPr>
          <a:lstStyle/>
          <a:p>
            <a:pPr algn="ctr"/>
            <a:r>
              <a:rPr lang="en-US" sz="2000">
                <a:latin typeface="+mj-lt"/>
              </a:rPr>
              <a:t>Event Based</a:t>
            </a:r>
          </a:p>
        </p:txBody>
      </p:sp>
      <p:sp>
        <p:nvSpPr>
          <p:cNvPr id="29704" name="Rounded Rectangle 12"/>
          <p:cNvSpPr>
            <a:spLocks noChangeArrowheads="1"/>
          </p:cNvSpPr>
          <p:nvPr/>
        </p:nvSpPr>
        <p:spPr bwMode="auto">
          <a:xfrm>
            <a:off x="428625" y="1735138"/>
            <a:ext cx="2943225" cy="398462"/>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18" name="Rounded Rectangle 12"/>
          <p:cNvSpPr>
            <a:spLocks noChangeArrowheads="1"/>
          </p:cNvSpPr>
          <p:nvPr/>
        </p:nvSpPr>
        <p:spPr bwMode="auto">
          <a:xfrm>
            <a:off x="440267" y="2178756"/>
            <a:ext cx="5960533" cy="790222"/>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20" name="Rounded Rectangle 12"/>
          <p:cNvSpPr>
            <a:spLocks noChangeArrowheads="1"/>
          </p:cNvSpPr>
          <p:nvPr/>
        </p:nvSpPr>
        <p:spPr bwMode="auto">
          <a:xfrm>
            <a:off x="462844" y="3140076"/>
            <a:ext cx="5937956" cy="912635"/>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21" name="Rounded Rectangle 12"/>
          <p:cNvSpPr>
            <a:spLocks noChangeArrowheads="1"/>
          </p:cNvSpPr>
          <p:nvPr/>
        </p:nvSpPr>
        <p:spPr bwMode="auto">
          <a:xfrm>
            <a:off x="462844" y="4944533"/>
            <a:ext cx="5937955" cy="40640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cxnSp>
        <p:nvCxnSpPr>
          <p:cNvPr id="23" name="Elbow Connector 22"/>
          <p:cNvCxnSpPr>
            <a:stCxn id="18" idx="3"/>
            <a:endCxn id="29700" idx="1"/>
          </p:cNvCxnSpPr>
          <p:nvPr/>
        </p:nvCxnSpPr>
        <p:spPr>
          <a:xfrm flipV="1">
            <a:off x="6400800" y="1990331"/>
            <a:ext cx="548640" cy="583536"/>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8" name="Elbow Connector 27"/>
          <p:cNvCxnSpPr>
            <a:stCxn id="21" idx="3"/>
            <a:endCxn id="29703" idx="1"/>
          </p:cNvCxnSpPr>
          <p:nvPr/>
        </p:nvCxnSpPr>
        <p:spPr>
          <a:xfrm>
            <a:off x="6400799" y="5147733"/>
            <a:ext cx="457201" cy="17006"/>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1" name="Elbow Connector 30"/>
          <p:cNvCxnSpPr>
            <a:stCxn id="20" idx="3"/>
            <a:endCxn id="29702" idx="1"/>
          </p:cNvCxnSpPr>
          <p:nvPr/>
        </p:nvCxnSpPr>
        <p:spPr>
          <a:xfrm>
            <a:off x="6400800" y="3596394"/>
            <a:ext cx="457200" cy="12880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4" name="Elbow Connector 33"/>
          <p:cNvCxnSpPr>
            <a:stCxn id="20" idx="0"/>
            <a:endCxn id="29701" idx="1"/>
          </p:cNvCxnSpPr>
          <p:nvPr/>
        </p:nvCxnSpPr>
        <p:spPr>
          <a:xfrm rot="5400000" flipH="1" flipV="1">
            <a:off x="5183643" y="1296387"/>
            <a:ext cx="91869" cy="3595511"/>
          </a:xfrm>
          <a:prstGeom prst="bentConnector2">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0" name="Elbow Connector 33"/>
          <p:cNvCxnSpPr>
            <a:stCxn id="18" idx="2"/>
            <a:endCxn id="29701" idx="1"/>
          </p:cNvCxnSpPr>
          <p:nvPr/>
        </p:nvCxnSpPr>
        <p:spPr>
          <a:xfrm rot="16200000" flipH="1">
            <a:off x="5184319" y="1205192"/>
            <a:ext cx="79229" cy="3606799"/>
          </a:xfrm>
          <a:prstGeom prst="bentConnector2">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pic>
        <p:nvPicPr>
          <p:cNvPr id="50" name="Picture 2" descr="C:\Users\nnm\AppData\Local\Microsoft\Windows\Temporary Internet Files\Content.IE5\9T6UJMI2\MC900286442[1].wmf"/>
          <p:cNvPicPr>
            <a:picLocks noChangeAspect="1" noChangeArrowheads="1"/>
          </p:cNvPicPr>
          <p:nvPr/>
        </p:nvPicPr>
        <p:blipFill>
          <a:blip r:embed="rId4" cstate="print"/>
          <a:srcRect/>
          <a:stretch>
            <a:fillRect/>
          </a:stretch>
        </p:blipFill>
        <p:spPr bwMode="auto">
          <a:xfrm>
            <a:off x="8196263" y="471663"/>
            <a:ext cx="947737" cy="1130300"/>
          </a:xfrm>
          <a:prstGeom prst="rect">
            <a:avLst/>
          </a:prstGeom>
          <a:noFill/>
          <a:ln w="9525">
            <a:noFill/>
            <a:miter lim="800000"/>
            <a:headEnd/>
            <a:tailEnd/>
          </a:ln>
        </p:spPr>
      </p:pic>
      <p:sp>
        <p:nvSpPr>
          <p:cNvPr id="19" name="TextBox 26"/>
          <p:cNvSpPr txBox="1">
            <a:spLocks noChangeArrowheads="1"/>
          </p:cNvSpPr>
          <p:nvPr/>
        </p:nvSpPr>
        <p:spPr bwMode="auto">
          <a:xfrm>
            <a:off x="2917473" y="6040001"/>
            <a:ext cx="6035627" cy="307777"/>
          </a:xfrm>
          <a:prstGeom prst="rect">
            <a:avLst/>
          </a:prstGeom>
          <a:noFill/>
          <a:ln w="9525">
            <a:noFill/>
            <a:miter lim="800000"/>
            <a:headEnd/>
            <a:tailEnd/>
          </a:ln>
        </p:spPr>
        <p:txBody>
          <a:bodyPr wrap="none">
            <a:spAutoFit/>
          </a:bodyPr>
          <a:lstStyle/>
          <a:p>
            <a:r>
              <a:rPr lang="en-US" b="1" dirty="0">
                <a:solidFill>
                  <a:srgbClr val="FF0000"/>
                </a:solidFill>
                <a:latin typeface="+mj-lt"/>
              </a:rPr>
              <a:t>PAUSE PRESENTATION:  Navigate to this screen in your demo center.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70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970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970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970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970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p:bldP spid="29701" grpId="0"/>
      <p:bldP spid="29702" grpId="0"/>
      <p:bldP spid="29703" grpId="0"/>
      <p:bldP spid="29704" grpId="0" animBg="1"/>
      <p:bldP spid="18" grpId="0" animBg="1"/>
      <p:bldP spid="20" grpId="0" animBg="1"/>
      <p:bldP spid="21" grpId="0" animBg="1"/>
      <p:bldP spid="1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189441"/>
            <a:ext cx="947737" cy="1130300"/>
          </a:xfrm>
          <a:prstGeom prst="rect">
            <a:avLst/>
          </a:prstGeom>
          <a:noFill/>
          <a:ln w="9525">
            <a:noFill/>
            <a:miter lim="800000"/>
            <a:headEnd/>
            <a:tailEnd/>
          </a:ln>
        </p:spPr>
      </p:pic>
      <p:pic>
        <p:nvPicPr>
          <p:cNvPr id="30722" name="Picture 6"/>
          <p:cNvPicPr>
            <a:picLocks noChangeAspect="1" noChangeArrowheads="1"/>
          </p:cNvPicPr>
          <p:nvPr/>
        </p:nvPicPr>
        <p:blipFill>
          <a:blip r:embed="rId4" cstate="print"/>
          <a:srcRect/>
          <a:stretch>
            <a:fillRect/>
          </a:stretch>
        </p:blipFill>
        <p:spPr bwMode="auto">
          <a:xfrm>
            <a:off x="451929" y="1088327"/>
            <a:ext cx="8229600" cy="3254680"/>
          </a:xfrm>
          <a:prstGeom prst="rect">
            <a:avLst/>
          </a:prstGeom>
          <a:noFill/>
          <a:ln w="9525" algn="ctr">
            <a:noFill/>
            <a:miter lim="800000"/>
            <a:headEnd/>
            <a:tailEnd/>
          </a:ln>
        </p:spPr>
      </p:pic>
      <p:sp>
        <p:nvSpPr>
          <p:cNvPr id="30723" name="Rectangle 2"/>
          <p:cNvSpPr>
            <a:spLocks noGrp="1" noChangeArrowheads="1"/>
          </p:cNvSpPr>
          <p:nvPr>
            <p:ph type="title"/>
          </p:nvPr>
        </p:nvSpPr>
        <p:spPr/>
        <p:txBody>
          <a:bodyPr/>
          <a:lstStyle/>
          <a:p>
            <a:r>
              <a:rPr lang="en-US" smtClean="0"/>
              <a:t>Link an Instruction List for this PM</a:t>
            </a:r>
          </a:p>
        </p:txBody>
      </p:sp>
      <p:sp>
        <p:nvSpPr>
          <p:cNvPr id="30728" name="Footer Placeholder 9"/>
          <p:cNvSpPr>
            <a:spLocks noGrp="1"/>
          </p:cNvSpPr>
          <p:nvPr>
            <p:ph type="ftr" sz="quarter" idx="10"/>
          </p:nvPr>
        </p:nvSpPr>
        <p:spPr/>
        <p:txBody>
          <a:bodyPr/>
          <a:lstStyle/>
          <a:p>
            <a:r>
              <a:rPr lang="en-US" smtClean="0"/>
              <a:t>EAM-MAINT-270</a:t>
            </a:r>
            <a:endParaRPr lang="en-US"/>
          </a:p>
        </p:txBody>
      </p:sp>
      <p:sp>
        <p:nvSpPr>
          <p:cNvPr id="30724" name="Oval 25"/>
          <p:cNvSpPr>
            <a:spLocks noChangeArrowheads="1"/>
          </p:cNvSpPr>
          <p:nvPr/>
        </p:nvSpPr>
        <p:spPr bwMode="auto">
          <a:xfrm>
            <a:off x="7141465" y="3800221"/>
            <a:ext cx="1581912" cy="304800"/>
          </a:xfrm>
          <a:prstGeom prst="ellipse">
            <a:avLst/>
          </a:prstGeom>
          <a:noFill/>
          <a:ln w="38100">
            <a:solidFill>
              <a:srgbClr val="FF0000"/>
            </a:solidFill>
            <a:round/>
            <a:headEnd/>
            <a:tailEnd/>
          </a:ln>
        </p:spPr>
        <p:txBody>
          <a:bodyPr wrap="none" anchor="ctr"/>
          <a:lstStyle/>
          <a:p>
            <a:pPr algn="ctr"/>
            <a:endParaRPr lang="en-US" sz="2800"/>
          </a:p>
        </p:txBody>
      </p:sp>
      <p:sp>
        <p:nvSpPr>
          <p:cNvPr id="30725" name="TextBox 4"/>
          <p:cNvSpPr txBox="1">
            <a:spLocks noChangeArrowheads="1"/>
          </p:cNvSpPr>
          <p:nvPr/>
        </p:nvSpPr>
        <p:spPr bwMode="auto">
          <a:xfrm>
            <a:off x="3135313" y="4667504"/>
            <a:ext cx="5772150" cy="461963"/>
          </a:xfrm>
          <a:prstGeom prst="rect">
            <a:avLst/>
          </a:prstGeom>
          <a:solidFill>
            <a:schemeClr val="bg1"/>
          </a:solidFill>
          <a:ln w="3175">
            <a:solidFill>
              <a:schemeClr val="tx1"/>
            </a:solidFill>
            <a:miter lim="800000"/>
            <a:headEnd/>
            <a:tailEnd/>
          </a:ln>
          <a:effectLst>
            <a:outerShdw dist="63500" dir="3600000" algn="ctr" rotWithShape="0">
              <a:schemeClr val="bg1">
                <a:lumMod val="50000"/>
              </a:schemeClr>
            </a:outerShdw>
          </a:effectLst>
        </p:spPr>
        <p:txBody>
          <a:bodyPr wrap="none">
            <a:spAutoFit/>
          </a:bodyPr>
          <a:lstStyle/>
          <a:p>
            <a:r>
              <a:rPr lang="en-US" sz="2400" dirty="0"/>
              <a:t>Provides Estimated Labor Time and Cost!</a:t>
            </a:r>
          </a:p>
        </p:txBody>
      </p:sp>
      <p:cxnSp>
        <p:nvCxnSpPr>
          <p:cNvPr id="30726" name="Straight Arrow Connector 6"/>
          <p:cNvCxnSpPr>
            <a:cxnSpLocks noChangeShapeType="1"/>
            <a:stCxn id="30725" idx="0"/>
            <a:endCxn id="30724" idx="3"/>
          </p:cNvCxnSpPr>
          <p:nvPr/>
        </p:nvCxnSpPr>
        <p:spPr bwMode="auto">
          <a:xfrm rot="5400000" flipH="1" flipV="1">
            <a:off x="6393699" y="3688073"/>
            <a:ext cx="607120" cy="1351743"/>
          </a:xfrm>
          <a:prstGeom prst="straightConnector1">
            <a:avLst/>
          </a:prstGeom>
          <a:noFill/>
          <a:ln w="28575" algn="ctr">
            <a:solidFill>
              <a:schemeClr val="tx1"/>
            </a:solidFill>
            <a:round/>
            <a:headEnd/>
            <a:tailEnd type="arrow" w="med" len="med"/>
          </a:ln>
        </p:spPr>
      </p:cxnSp>
      <p:sp>
        <p:nvSpPr>
          <p:cNvPr id="30727" name="TextBox 7"/>
          <p:cNvSpPr txBox="1">
            <a:spLocks noChangeArrowheads="1"/>
          </p:cNvSpPr>
          <p:nvPr/>
        </p:nvSpPr>
        <p:spPr bwMode="auto">
          <a:xfrm>
            <a:off x="4749800" y="5852160"/>
            <a:ext cx="4010025" cy="307975"/>
          </a:xfrm>
          <a:prstGeom prst="rect">
            <a:avLst/>
          </a:prstGeom>
          <a:noFill/>
          <a:ln w="9525">
            <a:noFill/>
            <a:miter lim="800000"/>
            <a:headEnd/>
            <a:tailEnd/>
          </a:ln>
        </p:spPr>
        <p:txBody>
          <a:bodyPr wrap="none">
            <a:spAutoFit/>
          </a:bodyPr>
          <a:lstStyle/>
          <a:p>
            <a:r>
              <a:rPr lang="en-US" b="1" dirty="0">
                <a:solidFill>
                  <a:srgbClr val="FF0000"/>
                </a:solidFill>
              </a:rPr>
              <a:t>See Appendix B for Creating PM templates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2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7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5"/>
          <p:cNvSpPr>
            <a:spLocks noGrp="1" noChangeArrowheads="1"/>
          </p:cNvSpPr>
          <p:nvPr>
            <p:ph idx="1"/>
          </p:nvPr>
        </p:nvSpPr>
        <p:spPr/>
        <p:txBody>
          <a:bodyPr/>
          <a:lstStyle/>
          <a:p>
            <a:r>
              <a:rPr lang="en-US" dirty="0" smtClean="0"/>
              <a:t>Maintenance Business Space </a:t>
            </a:r>
          </a:p>
          <a:p>
            <a:r>
              <a:rPr lang="en-US" dirty="0" smtClean="0"/>
              <a:t>Key Concepts </a:t>
            </a:r>
          </a:p>
          <a:p>
            <a:r>
              <a:rPr lang="en-US" dirty="0" smtClean="0"/>
              <a:t>Setup </a:t>
            </a:r>
          </a:p>
          <a:p>
            <a:r>
              <a:rPr lang="en-US" dirty="0" smtClean="0"/>
              <a:t>Maintenance Process</a:t>
            </a:r>
          </a:p>
          <a:p>
            <a:pPr lvl="1"/>
            <a:r>
              <a:rPr lang="en-US" dirty="0" smtClean="0"/>
              <a:t>Request</a:t>
            </a:r>
          </a:p>
          <a:p>
            <a:pPr lvl="1"/>
            <a:r>
              <a:rPr lang="en-US" dirty="0" smtClean="0"/>
              <a:t>Prepare</a:t>
            </a:r>
          </a:p>
          <a:p>
            <a:pPr lvl="1"/>
            <a:r>
              <a:rPr lang="en-US" dirty="0" smtClean="0"/>
              <a:t>Work</a:t>
            </a:r>
          </a:p>
          <a:p>
            <a:pPr lvl="1"/>
            <a:r>
              <a:rPr lang="en-US" dirty="0" smtClean="0"/>
              <a:t>Record</a:t>
            </a:r>
          </a:p>
          <a:p>
            <a:pPr lvl="1"/>
            <a:r>
              <a:rPr lang="en-US" dirty="0" smtClean="0"/>
              <a:t>Review</a:t>
            </a:r>
          </a:p>
        </p:txBody>
      </p:sp>
      <p:sp>
        <p:nvSpPr>
          <p:cNvPr id="6146" name="Rectangle 4"/>
          <p:cNvSpPr>
            <a:spLocks noGrp="1" noChangeArrowheads="1"/>
          </p:cNvSpPr>
          <p:nvPr>
            <p:ph type="title"/>
          </p:nvPr>
        </p:nvSpPr>
        <p:spPr/>
        <p:txBody>
          <a:bodyPr/>
          <a:lstStyle/>
          <a:p>
            <a:r>
              <a:rPr lang="en-US" dirty="0" smtClean="0"/>
              <a:t>Course Overview</a:t>
            </a:r>
          </a:p>
        </p:txBody>
      </p:sp>
      <p:sp>
        <p:nvSpPr>
          <p:cNvPr id="6157" name="Footer Placeholder 12"/>
          <p:cNvSpPr>
            <a:spLocks noGrp="1"/>
          </p:cNvSpPr>
          <p:nvPr>
            <p:ph type="ftr" sz="quarter" idx="10"/>
          </p:nvPr>
        </p:nvSpPr>
        <p:spPr/>
        <p:txBody>
          <a:bodyPr/>
          <a:lstStyle/>
          <a:p>
            <a:r>
              <a:rPr lang="en-US" smtClean="0"/>
              <a:t>EAM-MAINT-030</a:t>
            </a:r>
            <a:endParaRPr lang="en-US"/>
          </a:p>
        </p:txBody>
      </p:sp>
      <p:sp>
        <p:nvSpPr>
          <p:cNvPr id="6148" name="TextBox 5"/>
          <p:cNvSpPr txBox="1">
            <a:spLocks noChangeArrowheads="1"/>
          </p:cNvSpPr>
          <p:nvPr/>
        </p:nvSpPr>
        <p:spPr bwMode="auto">
          <a:xfrm>
            <a:off x="5581650" y="2865438"/>
            <a:ext cx="3313113" cy="369887"/>
          </a:xfrm>
          <a:prstGeom prst="rect">
            <a:avLst/>
          </a:prstGeom>
          <a:noFill/>
          <a:ln w="9525">
            <a:noFill/>
            <a:miter lim="800000"/>
            <a:headEnd/>
            <a:tailEnd/>
          </a:ln>
        </p:spPr>
        <p:txBody>
          <a:bodyPr wrap="none">
            <a:spAutoFit/>
          </a:bodyPr>
          <a:lstStyle/>
          <a:p>
            <a:r>
              <a:rPr lang="en-US" sz="1800"/>
              <a:t>Think in terms of an Hourglass</a:t>
            </a:r>
          </a:p>
        </p:txBody>
      </p:sp>
      <p:sp>
        <p:nvSpPr>
          <p:cNvPr id="6149" name="TextBox 6"/>
          <p:cNvSpPr txBox="1">
            <a:spLocks noChangeArrowheads="1"/>
          </p:cNvSpPr>
          <p:nvPr/>
        </p:nvSpPr>
        <p:spPr bwMode="auto">
          <a:xfrm>
            <a:off x="5181600" y="3757613"/>
            <a:ext cx="1147763" cy="338137"/>
          </a:xfrm>
          <a:prstGeom prst="rect">
            <a:avLst/>
          </a:prstGeom>
          <a:noFill/>
          <a:ln w="9525">
            <a:noFill/>
            <a:miter lim="800000"/>
            <a:headEnd/>
            <a:tailEnd/>
          </a:ln>
        </p:spPr>
        <p:txBody>
          <a:bodyPr wrap="none">
            <a:spAutoFit/>
          </a:bodyPr>
          <a:lstStyle/>
          <a:p>
            <a:r>
              <a:rPr lang="en-US" sz="1600"/>
              <a:t>Big Picture</a:t>
            </a:r>
          </a:p>
        </p:txBody>
      </p:sp>
      <p:sp>
        <p:nvSpPr>
          <p:cNvPr id="6150" name="TextBox 7"/>
          <p:cNvSpPr txBox="1">
            <a:spLocks noChangeArrowheads="1"/>
          </p:cNvSpPr>
          <p:nvPr/>
        </p:nvSpPr>
        <p:spPr bwMode="auto">
          <a:xfrm>
            <a:off x="4972050" y="4498975"/>
            <a:ext cx="1565275" cy="339725"/>
          </a:xfrm>
          <a:prstGeom prst="rect">
            <a:avLst/>
          </a:prstGeom>
          <a:noFill/>
          <a:ln w="9525">
            <a:noFill/>
            <a:miter lim="800000"/>
            <a:headEnd/>
            <a:tailEnd/>
          </a:ln>
        </p:spPr>
        <p:txBody>
          <a:bodyPr wrap="none">
            <a:spAutoFit/>
          </a:bodyPr>
          <a:lstStyle/>
          <a:p>
            <a:r>
              <a:rPr lang="en-US" sz="1600"/>
              <a:t>Digestible Bites</a:t>
            </a:r>
          </a:p>
        </p:txBody>
      </p:sp>
      <p:sp>
        <p:nvSpPr>
          <p:cNvPr id="6151" name="TextBox 8"/>
          <p:cNvSpPr txBox="1">
            <a:spLocks noChangeArrowheads="1"/>
          </p:cNvSpPr>
          <p:nvPr/>
        </p:nvSpPr>
        <p:spPr bwMode="auto">
          <a:xfrm>
            <a:off x="5068888" y="5340350"/>
            <a:ext cx="1149350" cy="339725"/>
          </a:xfrm>
          <a:prstGeom prst="rect">
            <a:avLst/>
          </a:prstGeom>
          <a:noFill/>
          <a:ln w="9525">
            <a:noFill/>
            <a:miter lim="800000"/>
            <a:headEnd/>
            <a:tailEnd/>
          </a:ln>
        </p:spPr>
        <p:txBody>
          <a:bodyPr wrap="none">
            <a:spAutoFit/>
          </a:bodyPr>
          <a:lstStyle/>
          <a:p>
            <a:r>
              <a:rPr lang="en-US" sz="1600"/>
              <a:t>Big Picture</a:t>
            </a:r>
          </a:p>
        </p:txBody>
      </p:sp>
      <p:sp>
        <p:nvSpPr>
          <p:cNvPr id="6152" name="Right Arrow 11"/>
          <p:cNvSpPr>
            <a:spLocks noChangeArrowheads="1"/>
          </p:cNvSpPr>
          <p:nvPr/>
        </p:nvSpPr>
        <p:spPr bwMode="auto">
          <a:xfrm>
            <a:off x="6343650" y="3789363"/>
            <a:ext cx="276225" cy="214312"/>
          </a:xfrm>
          <a:prstGeom prst="rightArrow">
            <a:avLst>
              <a:gd name="adj1" fmla="val 50000"/>
              <a:gd name="adj2" fmla="val 50350"/>
            </a:avLst>
          </a:prstGeom>
          <a:solidFill>
            <a:schemeClr val="accent1"/>
          </a:solidFill>
          <a:ln w="9525" algn="ctr">
            <a:solidFill>
              <a:schemeClr val="tx1"/>
            </a:solidFill>
            <a:round/>
            <a:headEnd/>
            <a:tailEnd/>
          </a:ln>
        </p:spPr>
        <p:txBody>
          <a:bodyPr wrap="none" tIns="91440" bIns="91440" anchor="ctr"/>
          <a:lstStyle/>
          <a:p>
            <a:pPr algn="ctr"/>
            <a:endParaRPr lang="en-US" sz="2800"/>
          </a:p>
        </p:txBody>
      </p:sp>
      <p:sp>
        <p:nvSpPr>
          <p:cNvPr id="6153" name="Right Arrow 12"/>
          <p:cNvSpPr>
            <a:spLocks noChangeArrowheads="1"/>
          </p:cNvSpPr>
          <p:nvPr/>
        </p:nvSpPr>
        <p:spPr bwMode="auto">
          <a:xfrm>
            <a:off x="6561138" y="4565650"/>
            <a:ext cx="276225" cy="215900"/>
          </a:xfrm>
          <a:prstGeom prst="rightArrow">
            <a:avLst>
              <a:gd name="adj1" fmla="val 50000"/>
              <a:gd name="adj2" fmla="val 49980"/>
            </a:avLst>
          </a:prstGeom>
          <a:solidFill>
            <a:schemeClr val="accent1"/>
          </a:solidFill>
          <a:ln w="9525" algn="ctr">
            <a:solidFill>
              <a:schemeClr val="tx1"/>
            </a:solidFill>
            <a:round/>
            <a:headEnd/>
            <a:tailEnd/>
          </a:ln>
        </p:spPr>
        <p:txBody>
          <a:bodyPr wrap="none" tIns="91440" bIns="91440" anchor="ctr"/>
          <a:lstStyle/>
          <a:p>
            <a:pPr algn="ctr"/>
            <a:endParaRPr lang="en-US" sz="2800"/>
          </a:p>
        </p:txBody>
      </p:sp>
      <p:sp>
        <p:nvSpPr>
          <p:cNvPr id="6154" name="Right Arrow 13"/>
          <p:cNvSpPr>
            <a:spLocks noChangeArrowheads="1"/>
          </p:cNvSpPr>
          <p:nvPr/>
        </p:nvSpPr>
        <p:spPr bwMode="auto">
          <a:xfrm>
            <a:off x="6261100" y="5430838"/>
            <a:ext cx="276225" cy="215900"/>
          </a:xfrm>
          <a:prstGeom prst="rightArrow">
            <a:avLst>
              <a:gd name="adj1" fmla="val 50000"/>
              <a:gd name="adj2" fmla="val 49980"/>
            </a:avLst>
          </a:prstGeom>
          <a:solidFill>
            <a:schemeClr val="accent1"/>
          </a:solidFill>
          <a:ln w="9525" algn="ctr">
            <a:solidFill>
              <a:schemeClr val="tx1"/>
            </a:solidFill>
            <a:round/>
            <a:headEnd/>
            <a:tailEnd/>
          </a:ln>
        </p:spPr>
        <p:txBody>
          <a:bodyPr wrap="none" tIns="91440" bIns="91440" anchor="ctr"/>
          <a:lstStyle/>
          <a:p>
            <a:pPr algn="ctr"/>
            <a:endParaRPr lang="en-US" sz="2800"/>
          </a:p>
        </p:txBody>
      </p:sp>
      <p:sp>
        <p:nvSpPr>
          <p:cNvPr id="11" name="5-Point Star 10"/>
          <p:cNvSpPr/>
          <p:nvPr/>
        </p:nvSpPr>
        <p:spPr bwMode="auto">
          <a:xfrm>
            <a:off x="4510088" y="4449763"/>
            <a:ext cx="473075" cy="393700"/>
          </a:xfrm>
          <a:prstGeom prst="star5">
            <a:avLst/>
          </a:prstGeom>
          <a:solidFill>
            <a:srgbClr val="FFFF00"/>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endParaRPr lang="en-US" sz="2800">
              <a:latin typeface="Tahoma" pitchFamily="34" charset="0"/>
            </a:endParaRPr>
          </a:p>
        </p:txBody>
      </p:sp>
      <p:pic>
        <p:nvPicPr>
          <p:cNvPr id="6156" name="Picture 5" descr="C:\Users\nnm\AppData\Local\Microsoft\Windows\Temporary Internet Files\Content.IE5\JNNYX0BE\MC900433921[1].png"/>
          <p:cNvPicPr>
            <a:picLocks noChangeAspect="1" noChangeArrowheads="1"/>
          </p:cNvPicPr>
          <p:nvPr/>
        </p:nvPicPr>
        <p:blipFill>
          <a:blip r:embed="rId4" cstate="print"/>
          <a:srcRect/>
          <a:stretch>
            <a:fillRect/>
          </a:stretch>
        </p:blipFill>
        <p:spPr bwMode="auto">
          <a:xfrm>
            <a:off x="6362700" y="3249613"/>
            <a:ext cx="2781300" cy="3127375"/>
          </a:xfrm>
          <a:prstGeom prst="rect">
            <a:avLst/>
          </a:prstGeom>
          <a:noFill/>
          <a:ln w="9525">
            <a:noFill/>
            <a:miter lim="800000"/>
            <a:headEnd/>
            <a:tailEnd/>
          </a:ln>
        </p:spPr>
      </p:pic>
      <p:pic>
        <p:nvPicPr>
          <p:cNvPr id="14" name="Picture 2" descr="C:\Users\nnm\AppData\Local\Microsoft\Windows\Temporary Internet Files\Content.IE5\9T6UJMI2\MC900286442[1].wmf"/>
          <p:cNvPicPr>
            <a:picLocks noChangeAspect="1" noChangeArrowheads="1"/>
          </p:cNvPicPr>
          <p:nvPr/>
        </p:nvPicPr>
        <p:blipFill>
          <a:blip r:embed="rId5" cstate="print"/>
          <a:srcRect/>
          <a:stretch>
            <a:fillRect/>
          </a:stretch>
        </p:blipFill>
        <p:spPr bwMode="auto">
          <a:xfrm>
            <a:off x="8196263" y="471663"/>
            <a:ext cx="947737" cy="113030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7">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147">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147">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147">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147">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147">
                                            <p:txEl>
                                              <p:pRg st="8" end="8"/>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614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14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15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615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615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615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615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61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p:bldP spid="6149" grpId="0"/>
      <p:bldP spid="6150" grpId="0"/>
      <p:bldP spid="6151" grpId="0"/>
      <p:bldP spid="6152" grpId="0" animBg="1"/>
      <p:bldP spid="6153" grpId="0" animBg="1"/>
      <p:bldP spid="6154" grpId="0" animBg="1"/>
      <p:bldP spid="1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smtClean="0"/>
              <a:t>Maintenance Process – Step Through</a:t>
            </a:r>
          </a:p>
        </p:txBody>
      </p:sp>
      <p:sp>
        <p:nvSpPr>
          <p:cNvPr id="31748" name="Footer Placeholder 8"/>
          <p:cNvSpPr>
            <a:spLocks noGrp="1"/>
          </p:cNvSpPr>
          <p:nvPr>
            <p:ph type="ftr" sz="quarter" idx="10"/>
          </p:nvPr>
        </p:nvSpPr>
        <p:spPr/>
        <p:txBody>
          <a:bodyPr/>
          <a:lstStyle/>
          <a:p>
            <a:r>
              <a:rPr lang="en-US" smtClean="0"/>
              <a:t>EAM-MAINT-280</a:t>
            </a:r>
            <a:endParaRPr lang="en-US"/>
          </a:p>
        </p:txBody>
      </p:sp>
      <p:grpSp>
        <p:nvGrpSpPr>
          <p:cNvPr id="31747" name="Group 12"/>
          <p:cNvGrpSpPr>
            <a:grpSpLocks/>
          </p:cNvGrpSpPr>
          <p:nvPr/>
        </p:nvGrpSpPr>
        <p:grpSpPr bwMode="auto">
          <a:xfrm>
            <a:off x="1135063" y="3027363"/>
            <a:ext cx="6742112" cy="787400"/>
            <a:chOff x="1186612" y="3211773"/>
            <a:chExt cx="6564312" cy="555625"/>
          </a:xfrm>
        </p:grpSpPr>
        <p:sp>
          <p:nvSpPr>
            <p:cNvPr id="31749" name="Right Arrow 6"/>
            <p:cNvSpPr>
              <a:spLocks noChangeArrowheads="1"/>
            </p:cNvSpPr>
            <p:nvPr/>
          </p:nvSpPr>
          <p:spPr bwMode="auto">
            <a:xfrm>
              <a:off x="1186612" y="3211773"/>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a:t>Request</a:t>
              </a:r>
            </a:p>
          </p:txBody>
        </p:sp>
        <p:sp>
          <p:nvSpPr>
            <p:cNvPr id="31750"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a:t>Prepare</a:t>
              </a:r>
            </a:p>
          </p:txBody>
        </p:sp>
        <p:sp>
          <p:nvSpPr>
            <p:cNvPr id="31751"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a:t>Work</a:t>
              </a:r>
            </a:p>
          </p:txBody>
        </p:sp>
        <p:sp>
          <p:nvSpPr>
            <p:cNvPr id="31752" name="Right Arrow 9"/>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a:t>Record</a:t>
              </a:r>
            </a:p>
          </p:txBody>
        </p:sp>
        <p:sp>
          <p:nvSpPr>
            <p:cNvPr id="31753"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a:t>Review</a:t>
              </a:r>
            </a:p>
          </p:txBody>
        </p:sp>
      </p:grpSp>
      <p:pic>
        <p:nvPicPr>
          <p:cNvPr id="10"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426508"/>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3"/>
          <p:cNvSpPr>
            <a:spLocks noGrp="1" noChangeArrowheads="1"/>
          </p:cNvSpPr>
          <p:nvPr>
            <p:ph idx="1"/>
          </p:nvPr>
        </p:nvSpPr>
        <p:spPr/>
        <p:txBody>
          <a:bodyPr>
            <a:normAutofit/>
          </a:bodyPr>
          <a:lstStyle/>
          <a:p>
            <a:r>
              <a:rPr lang="en-US" dirty="0" smtClean="0"/>
              <a:t>Three ways to create a Work Order:  </a:t>
            </a:r>
          </a:p>
          <a:p>
            <a:pPr lvl="1"/>
            <a:r>
              <a:rPr lang="en-US" dirty="0" smtClean="0"/>
              <a:t>Reach PM Due Date</a:t>
            </a:r>
          </a:p>
          <a:p>
            <a:pPr lvl="1"/>
            <a:r>
              <a:rPr lang="en-US" dirty="0" smtClean="0"/>
              <a:t>Enter Service Request</a:t>
            </a:r>
          </a:p>
          <a:p>
            <a:pPr lvl="1"/>
            <a:r>
              <a:rPr lang="en-US" dirty="0" smtClean="0"/>
              <a:t>Create Direct Work Order </a:t>
            </a:r>
          </a:p>
          <a:p>
            <a:r>
              <a:rPr lang="en-US" dirty="0" smtClean="0"/>
              <a:t>NOT Best Practice unless Emergency: </a:t>
            </a:r>
          </a:p>
          <a:p>
            <a:pPr lvl="1"/>
            <a:r>
              <a:rPr lang="en-US" dirty="0" smtClean="0"/>
              <a:t>Call Technician on Radio </a:t>
            </a:r>
          </a:p>
          <a:p>
            <a:pPr lvl="1"/>
            <a:r>
              <a:rPr lang="en-US" dirty="0" smtClean="0"/>
              <a:t>Phone Call </a:t>
            </a:r>
          </a:p>
          <a:p>
            <a:pPr lvl="1"/>
            <a:r>
              <a:rPr lang="en-US" dirty="0" smtClean="0"/>
              <a:t>Stop Technician in Hallway </a:t>
            </a:r>
          </a:p>
          <a:p>
            <a:pPr lvl="1"/>
            <a:r>
              <a:rPr lang="en-US" dirty="0" smtClean="0"/>
              <a:t>Email </a:t>
            </a:r>
          </a:p>
          <a:p>
            <a:r>
              <a:rPr lang="en-US" dirty="0" smtClean="0"/>
              <a:t>Unique Feature:  </a:t>
            </a:r>
          </a:p>
          <a:p>
            <a:pPr lvl="1"/>
            <a:r>
              <a:rPr lang="en-US" dirty="0" smtClean="0"/>
              <a:t>Different mandatory fields on SAVE and CLOSE</a:t>
            </a:r>
          </a:p>
          <a:p>
            <a:endParaRPr lang="en-US" dirty="0" smtClean="0"/>
          </a:p>
        </p:txBody>
      </p:sp>
      <p:sp>
        <p:nvSpPr>
          <p:cNvPr id="32770" name="Rectangle 2"/>
          <p:cNvSpPr>
            <a:spLocks noGrp="1" noChangeArrowheads="1"/>
          </p:cNvSpPr>
          <p:nvPr>
            <p:ph type="title"/>
          </p:nvPr>
        </p:nvSpPr>
        <p:spPr/>
        <p:txBody>
          <a:bodyPr/>
          <a:lstStyle/>
          <a:p>
            <a:r>
              <a:rPr lang="en-US" smtClean="0"/>
              <a:t>How is Work Requested </a:t>
            </a:r>
          </a:p>
        </p:txBody>
      </p:sp>
      <p:sp>
        <p:nvSpPr>
          <p:cNvPr id="32773" name="Footer Placeholder 9"/>
          <p:cNvSpPr>
            <a:spLocks noGrp="1"/>
          </p:cNvSpPr>
          <p:nvPr>
            <p:ph type="ftr" sz="quarter" idx="10"/>
          </p:nvPr>
        </p:nvSpPr>
        <p:spPr/>
        <p:txBody>
          <a:bodyPr/>
          <a:lstStyle/>
          <a:p>
            <a:r>
              <a:rPr lang="en-US" smtClean="0"/>
              <a:t>EAM-MAINT-290</a:t>
            </a:r>
            <a:endParaRPr lang="en-US"/>
          </a:p>
        </p:txBody>
      </p:sp>
      <p:grpSp>
        <p:nvGrpSpPr>
          <p:cNvPr id="32772" name="Group 3"/>
          <p:cNvGrpSpPr>
            <a:grpSpLocks/>
          </p:cNvGrpSpPr>
          <p:nvPr/>
        </p:nvGrpSpPr>
        <p:grpSpPr bwMode="auto">
          <a:xfrm>
            <a:off x="4868863" y="82550"/>
            <a:ext cx="4100512" cy="371475"/>
            <a:chOff x="1186612" y="3211773"/>
            <a:chExt cx="6564312" cy="555625"/>
          </a:xfrm>
        </p:grpSpPr>
        <p:sp>
          <p:nvSpPr>
            <p:cNvPr id="32774" name="Right Arrow 6"/>
            <p:cNvSpPr>
              <a:spLocks noChangeArrowheads="1"/>
            </p:cNvSpPr>
            <p:nvPr/>
          </p:nvSpPr>
          <p:spPr bwMode="auto">
            <a:xfrm>
              <a:off x="1186612" y="3211773"/>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a:t>Request</a:t>
              </a:r>
            </a:p>
          </p:txBody>
        </p:sp>
        <p:sp>
          <p:nvSpPr>
            <p:cNvPr id="32775"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Prepare</a:t>
              </a:r>
            </a:p>
          </p:txBody>
        </p:sp>
        <p:sp>
          <p:nvSpPr>
            <p:cNvPr id="32776"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a:t>Work</a:t>
              </a:r>
            </a:p>
          </p:txBody>
        </p:sp>
        <p:sp>
          <p:nvSpPr>
            <p:cNvPr id="32777" name="Right Arrow 9"/>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Record</a:t>
              </a:r>
            </a:p>
          </p:txBody>
        </p:sp>
        <p:sp>
          <p:nvSpPr>
            <p:cNvPr id="32778"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Review</a:t>
              </a:r>
            </a:p>
          </p:txBody>
        </p:sp>
      </p:grpSp>
      <p:pic>
        <p:nvPicPr>
          <p:cNvPr id="11"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471663"/>
            <a:ext cx="947737" cy="1130300"/>
          </a:xfrm>
          <a:prstGeom prst="rect">
            <a:avLst/>
          </a:prstGeom>
          <a:noFill/>
          <a:ln w="9525">
            <a:noFill/>
            <a:miter lim="800000"/>
            <a:headEnd/>
            <a:tailEnd/>
          </a:ln>
        </p:spPr>
      </p:pic>
      <p:sp>
        <p:nvSpPr>
          <p:cNvPr id="12" name="Left Arrow 11"/>
          <p:cNvSpPr/>
          <p:nvPr/>
        </p:nvSpPr>
        <p:spPr>
          <a:xfrm>
            <a:off x="2765778" y="4617156"/>
            <a:ext cx="914400" cy="372533"/>
          </a:xfrm>
          <a:prstGeom prst="lef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12"/>
          <p:cNvSpPr txBox="1"/>
          <p:nvPr/>
        </p:nvSpPr>
        <p:spPr>
          <a:xfrm>
            <a:off x="3928533" y="4560711"/>
            <a:ext cx="1873956" cy="523220"/>
          </a:xfrm>
          <a:prstGeom prst="rect">
            <a:avLst/>
          </a:prstGeom>
          <a:noFill/>
        </p:spPr>
        <p:txBody>
          <a:bodyPr wrap="square" rtlCol="0">
            <a:spAutoFit/>
          </a:bodyPr>
          <a:lstStyle/>
          <a:p>
            <a:r>
              <a:rPr lang="en-US" dirty="0" smtClean="0"/>
              <a:t>Not best practice even for emergencies</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771">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2771">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2771">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2771">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2771">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2771">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2771">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
          <p:cNvSpPr>
            <a:spLocks noGrp="1" noChangeArrowheads="1"/>
          </p:cNvSpPr>
          <p:nvPr>
            <p:ph idx="1"/>
          </p:nvPr>
        </p:nvSpPr>
        <p:spPr/>
        <p:txBody>
          <a:bodyPr>
            <a:normAutofit/>
          </a:bodyPr>
          <a:lstStyle/>
          <a:p>
            <a:r>
              <a:rPr lang="en-US" dirty="0" smtClean="0"/>
              <a:t>Search for due PMs on a regular basis</a:t>
            </a:r>
          </a:p>
          <a:p>
            <a:r>
              <a:rPr lang="en-US" dirty="0" smtClean="0"/>
              <a:t>Two options to create PM work orders</a:t>
            </a:r>
          </a:p>
          <a:p>
            <a:pPr lvl="1"/>
            <a:r>
              <a:rPr lang="en-US" dirty="0" smtClean="0"/>
              <a:t>Option 1: Manually create PM work orders</a:t>
            </a:r>
          </a:p>
          <a:p>
            <a:pPr lvl="2"/>
            <a:r>
              <a:rPr lang="en-US" dirty="0" smtClean="0"/>
              <a:t>Search for PMs that are due</a:t>
            </a:r>
          </a:p>
          <a:p>
            <a:pPr lvl="2"/>
            <a:r>
              <a:rPr lang="en-US" dirty="0" smtClean="0"/>
              <a:t>Issue PMs</a:t>
            </a:r>
          </a:p>
          <a:p>
            <a:pPr lvl="1"/>
            <a:r>
              <a:rPr lang="en-US" dirty="0" smtClean="0"/>
              <a:t>Option 2: Automatically schedule PMs to Issue</a:t>
            </a:r>
          </a:p>
          <a:p>
            <a:pPr lvl="2"/>
            <a:r>
              <a:rPr lang="en-US" dirty="0" smtClean="0"/>
              <a:t>Set up PM job in Batch Job Scheduler (BJS)</a:t>
            </a:r>
          </a:p>
          <a:p>
            <a:pPr lvl="2"/>
            <a:r>
              <a:rPr lang="en-US" dirty="0" smtClean="0"/>
              <a:t>PMs work orders created when job runs</a:t>
            </a:r>
          </a:p>
          <a:p>
            <a:r>
              <a:rPr lang="en-US" dirty="0" smtClean="0"/>
              <a:t>Upon creation:</a:t>
            </a:r>
          </a:p>
          <a:p>
            <a:pPr lvl="1"/>
            <a:r>
              <a:rPr lang="en-US" dirty="0" smtClean="0"/>
              <a:t>Schedule and assign</a:t>
            </a:r>
          </a:p>
          <a:p>
            <a:pPr lvl="1"/>
            <a:r>
              <a:rPr lang="en-US" dirty="0" smtClean="0"/>
              <a:t>Purchase parts, services, equipment rental, etc.</a:t>
            </a:r>
          </a:p>
          <a:p>
            <a:pPr lvl="1"/>
            <a:r>
              <a:rPr lang="en-US" dirty="0" smtClean="0"/>
              <a:t>Parts reserved in inventory</a:t>
            </a:r>
          </a:p>
        </p:txBody>
      </p:sp>
      <p:sp>
        <p:nvSpPr>
          <p:cNvPr id="33794" name="Rectangle 2"/>
          <p:cNvSpPr>
            <a:spLocks noGrp="1" noChangeArrowheads="1"/>
          </p:cNvSpPr>
          <p:nvPr>
            <p:ph type="title"/>
          </p:nvPr>
        </p:nvSpPr>
        <p:spPr/>
        <p:txBody>
          <a:bodyPr/>
          <a:lstStyle/>
          <a:p>
            <a:r>
              <a:rPr lang="en-US" smtClean="0"/>
              <a:t>Request Work:  PM Due</a:t>
            </a:r>
          </a:p>
        </p:txBody>
      </p:sp>
      <p:sp>
        <p:nvSpPr>
          <p:cNvPr id="33798" name="Footer Placeholder 10"/>
          <p:cNvSpPr>
            <a:spLocks noGrp="1"/>
          </p:cNvSpPr>
          <p:nvPr>
            <p:ph type="ftr" sz="quarter" idx="10"/>
          </p:nvPr>
        </p:nvSpPr>
        <p:spPr/>
        <p:txBody>
          <a:bodyPr/>
          <a:lstStyle/>
          <a:p>
            <a:r>
              <a:rPr lang="en-US" smtClean="0"/>
              <a:t>EAM-MAINT-300</a:t>
            </a:r>
            <a:endParaRPr lang="en-US"/>
          </a:p>
        </p:txBody>
      </p:sp>
      <p:grpSp>
        <p:nvGrpSpPr>
          <p:cNvPr id="33796" name="Group 3"/>
          <p:cNvGrpSpPr>
            <a:grpSpLocks/>
          </p:cNvGrpSpPr>
          <p:nvPr/>
        </p:nvGrpSpPr>
        <p:grpSpPr bwMode="auto">
          <a:xfrm>
            <a:off x="4868863" y="82550"/>
            <a:ext cx="4100512" cy="371475"/>
            <a:chOff x="1186612" y="3211773"/>
            <a:chExt cx="6564312" cy="555625"/>
          </a:xfrm>
        </p:grpSpPr>
        <p:sp>
          <p:nvSpPr>
            <p:cNvPr id="33799" name="Right Arrow 6"/>
            <p:cNvSpPr>
              <a:spLocks noChangeArrowheads="1"/>
            </p:cNvSpPr>
            <p:nvPr/>
          </p:nvSpPr>
          <p:spPr bwMode="auto">
            <a:xfrm>
              <a:off x="1186612" y="3211773"/>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a:t>Request</a:t>
              </a:r>
            </a:p>
          </p:txBody>
        </p:sp>
        <p:sp>
          <p:nvSpPr>
            <p:cNvPr id="33800"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Prepare</a:t>
              </a:r>
            </a:p>
          </p:txBody>
        </p:sp>
        <p:sp>
          <p:nvSpPr>
            <p:cNvPr id="33801"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a:t>Work</a:t>
              </a:r>
            </a:p>
          </p:txBody>
        </p:sp>
        <p:sp>
          <p:nvSpPr>
            <p:cNvPr id="33802" name="Right Arrow 9"/>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Record</a:t>
              </a:r>
            </a:p>
          </p:txBody>
        </p:sp>
        <p:sp>
          <p:nvSpPr>
            <p:cNvPr id="33803"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Review</a:t>
              </a:r>
            </a:p>
          </p:txBody>
        </p:sp>
      </p:grpSp>
      <p:sp>
        <p:nvSpPr>
          <p:cNvPr id="33797" name="TextBox 9"/>
          <p:cNvSpPr txBox="1">
            <a:spLocks noChangeArrowheads="1"/>
          </p:cNvSpPr>
          <p:nvPr/>
        </p:nvSpPr>
        <p:spPr bwMode="auto">
          <a:xfrm>
            <a:off x="5074532" y="6100515"/>
            <a:ext cx="3752950" cy="307777"/>
          </a:xfrm>
          <a:prstGeom prst="rect">
            <a:avLst/>
          </a:prstGeom>
          <a:noFill/>
          <a:ln w="9525">
            <a:noFill/>
            <a:miter lim="800000"/>
            <a:headEnd/>
            <a:tailEnd/>
          </a:ln>
        </p:spPr>
        <p:txBody>
          <a:bodyPr wrap="none">
            <a:spAutoFit/>
          </a:bodyPr>
          <a:lstStyle/>
          <a:p>
            <a:r>
              <a:rPr lang="en-US" b="1" dirty="0">
                <a:solidFill>
                  <a:srgbClr val="FF0000"/>
                </a:solidFill>
                <a:latin typeface="+mj-lt"/>
              </a:rPr>
              <a:t>See Appendix B for Creating/Issuing PM’s</a:t>
            </a:r>
          </a:p>
        </p:txBody>
      </p:sp>
      <p:pic>
        <p:nvPicPr>
          <p:cNvPr id="12"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471663"/>
            <a:ext cx="947737" cy="11303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79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795">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3795">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379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3795">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3795">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3795">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3795">
                                            <p:txEl>
                                              <p:pRg st="8" end="8"/>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3795">
                                            <p:txEl>
                                              <p:pRg st="9" end="9"/>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3795">
                                            <p:txEl>
                                              <p:pRg st="10" end="10"/>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3795">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noChangeArrowheads="1"/>
          </p:cNvSpPr>
          <p:nvPr>
            <p:ph idx="1"/>
          </p:nvPr>
        </p:nvSpPr>
        <p:spPr/>
        <p:txBody>
          <a:bodyPr/>
          <a:lstStyle/>
          <a:p>
            <a:r>
              <a:rPr lang="en-US" dirty="0" smtClean="0"/>
              <a:t>Personnel formally request work</a:t>
            </a:r>
          </a:p>
          <a:p>
            <a:pPr lvl="1"/>
            <a:r>
              <a:rPr lang="en-US" dirty="0" smtClean="0"/>
              <a:t>Like a “Helpdesk” Ticket</a:t>
            </a:r>
          </a:p>
          <a:p>
            <a:r>
              <a:rPr lang="en-US" dirty="0" smtClean="0"/>
              <a:t>Provides traceability</a:t>
            </a:r>
          </a:p>
          <a:p>
            <a:r>
              <a:rPr lang="en-US" dirty="0" smtClean="0"/>
              <a:t>Provides notification of status changes </a:t>
            </a:r>
          </a:p>
          <a:p>
            <a:r>
              <a:rPr lang="en-US" dirty="0" smtClean="0"/>
              <a:t>Allows ability to: </a:t>
            </a:r>
          </a:p>
          <a:p>
            <a:pPr lvl="1"/>
            <a:r>
              <a:rPr lang="en-US" dirty="0" smtClean="0"/>
              <a:t>Approve / Deny prior to converting to Work Order </a:t>
            </a:r>
          </a:p>
          <a:p>
            <a:pPr lvl="1"/>
            <a:r>
              <a:rPr lang="en-US" dirty="0" smtClean="0"/>
              <a:t>Group like requests onto one Work Order</a:t>
            </a:r>
          </a:p>
          <a:p>
            <a:pPr lvl="1"/>
            <a:endParaRPr lang="en-US" dirty="0" smtClean="0"/>
          </a:p>
        </p:txBody>
      </p:sp>
      <p:sp>
        <p:nvSpPr>
          <p:cNvPr id="34818" name="Rectangle 2"/>
          <p:cNvSpPr>
            <a:spLocks noGrp="1" noChangeArrowheads="1"/>
          </p:cNvSpPr>
          <p:nvPr>
            <p:ph type="title"/>
          </p:nvPr>
        </p:nvSpPr>
        <p:spPr/>
        <p:txBody>
          <a:bodyPr/>
          <a:lstStyle/>
          <a:p>
            <a:r>
              <a:rPr lang="en-US" smtClean="0"/>
              <a:t>Request Work: Service Requests </a:t>
            </a:r>
          </a:p>
        </p:txBody>
      </p:sp>
      <p:sp>
        <p:nvSpPr>
          <p:cNvPr id="34822" name="Footer Placeholder 10"/>
          <p:cNvSpPr>
            <a:spLocks noGrp="1"/>
          </p:cNvSpPr>
          <p:nvPr>
            <p:ph type="ftr" sz="quarter" idx="10"/>
          </p:nvPr>
        </p:nvSpPr>
        <p:spPr/>
        <p:txBody>
          <a:bodyPr/>
          <a:lstStyle/>
          <a:p>
            <a:r>
              <a:rPr lang="en-US" smtClean="0"/>
              <a:t>EAM-MAINT-310</a:t>
            </a:r>
            <a:endParaRPr lang="en-US"/>
          </a:p>
        </p:txBody>
      </p:sp>
      <p:grpSp>
        <p:nvGrpSpPr>
          <p:cNvPr id="34820" name="Group 3"/>
          <p:cNvGrpSpPr>
            <a:grpSpLocks/>
          </p:cNvGrpSpPr>
          <p:nvPr/>
        </p:nvGrpSpPr>
        <p:grpSpPr bwMode="auto">
          <a:xfrm>
            <a:off x="4868863" y="82550"/>
            <a:ext cx="4100512" cy="371475"/>
            <a:chOff x="1186612" y="3211773"/>
            <a:chExt cx="6564312" cy="555625"/>
          </a:xfrm>
        </p:grpSpPr>
        <p:sp>
          <p:nvSpPr>
            <p:cNvPr id="34823" name="Right Arrow 6"/>
            <p:cNvSpPr>
              <a:spLocks noChangeArrowheads="1"/>
            </p:cNvSpPr>
            <p:nvPr/>
          </p:nvSpPr>
          <p:spPr bwMode="auto">
            <a:xfrm>
              <a:off x="1186612" y="3211773"/>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a:t>Request</a:t>
              </a:r>
            </a:p>
          </p:txBody>
        </p:sp>
        <p:sp>
          <p:nvSpPr>
            <p:cNvPr id="34824"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Prepare</a:t>
              </a:r>
            </a:p>
          </p:txBody>
        </p:sp>
        <p:sp>
          <p:nvSpPr>
            <p:cNvPr id="34825"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a:t>Work</a:t>
              </a:r>
            </a:p>
          </p:txBody>
        </p:sp>
        <p:sp>
          <p:nvSpPr>
            <p:cNvPr id="34826" name="Right Arrow 9"/>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Record</a:t>
              </a:r>
            </a:p>
          </p:txBody>
        </p:sp>
        <p:sp>
          <p:nvSpPr>
            <p:cNvPr id="34827"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Review</a:t>
              </a:r>
            </a:p>
          </p:txBody>
        </p:sp>
      </p:grpSp>
      <p:sp>
        <p:nvSpPr>
          <p:cNvPr id="34821" name="TextBox 9"/>
          <p:cNvSpPr txBox="1">
            <a:spLocks noChangeArrowheads="1"/>
          </p:cNvSpPr>
          <p:nvPr/>
        </p:nvSpPr>
        <p:spPr bwMode="auto">
          <a:xfrm>
            <a:off x="4738688" y="5848350"/>
            <a:ext cx="4335462" cy="307975"/>
          </a:xfrm>
          <a:prstGeom prst="rect">
            <a:avLst/>
          </a:prstGeom>
          <a:noFill/>
          <a:ln w="9525">
            <a:noFill/>
            <a:miter lim="800000"/>
            <a:headEnd/>
            <a:tailEnd/>
          </a:ln>
        </p:spPr>
        <p:txBody>
          <a:bodyPr wrap="none">
            <a:spAutoFit/>
          </a:bodyPr>
          <a:lstStyle/>
          <a:p>
            <a:r>
              <a:rPr lang="en-US" b="1">
                <a:solidFill>
                  <a:srgbClr val="FF0000"/>
                </a:solidFill>
                <a:latin typeface="+mj-lt"/>
              </a:rPr>
              <a:t>See Appendix D for Creating Service Requests</a:t>
            </a:r>
          </a:p>
        </p:txBody>
      </p:sp>
      <p:pic>
        <p:nvPicPr>
          <p:cNvPr id="12"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471663"/>
            <a:ext cx="947737" cy="11303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81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81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481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481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4819">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4819">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481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noChangeArrowheads="1"/>
          </p:cNvSpPr>
          <p:nvPr>
            <p:ph idx="1"/>
          </p:nvPr>
        </p:nvSpPr>
        <p:spPr/>
        <p:txBody>
          <a:bodyPr>
            <a:normAutofit/>
          </a:bodyPr>
          <a:lstStyle/>
          <a:p>
            <a:r>
              <a:rPr lang="en-US" dirty="0" smtClean="0"/>
              <a:t>Preventive Maintenance vs. Corrective Maintenance </a:t>
            </a:r>
          </a:p>
          <a:p>
            <a:pPr lvl="1"/>
            <a:r>
              <a:rPr lang="en-US" dirty="0" smtClean="0"/>
              <a:t>System Generated flag, cannot change </a:t>
            </a:r>
          </a:p>
          <a:p>
            <a:pPr lvl="1"/>
            <a:r>
              <a:rPr lang="en-US" dirty="0" smtClean="0"/>
              <a:t>PM generated from PM Templates only </a:t>
            </a:r>
          </a:p>
          <a:p>
            <a:pPr lvl="1"/>
            <a:r>
              <a:rPr lang="en-US" dirty="0" smtClean="0"/>
              <a:t>CM from Service Requests or directly created in WO module </a:t>
            </a:r>
          </a:p>
          <a:p>
            <a:pPr lvl="1"/>
            <a:r>
              <a:rPr lang="en-US" dirty="0" smtClean="0"/>
              <a:t>Important measure PM-CM Ratio (80:20) </a:t>
            </a:r>
          </a:p>
        </p:txBody>
      </p:sp>
      <p:sp>
        <p:nvSpPr>
          <p:cNvPr id="36866" name="Rectangle 2"/>
          <p:cNvSpPr>
            <a:spLocks noGrp="1" noChangeArrowheads="1"/>
          </p:cNvSpPr>
          <p:nvPr>
            <p:ph type="title"/>
          </p:nvPr>
        </p:nvSpPr>
        <p:spPr/>
        <p:txBody>
          <a:bodyPr/>
          <a:lstStyle/>
          <a:p>
            <a:r>
              <a:rPr lang="en-US" smtClean="0"/>
              <a:t>Work Order - Important Concepts</a:t>
            </a:r>
          </a:p>
        </p:txBody>
      </p:sp>
      <p:sp>
        <p:nvSpPr>
          <p:cNvPr id="36869" name="Footer Placeholder 9"/>
          <p:cNvSpPr>
            <a:spLocks noGrp="1"/>
          </p:cNvSpPr>
          <p:nvPr>
            <p:ph type="ftr" sz="quarter" idx="10"/>
          </p:nvPr>
        </p:nvSpPr>
        <p:spPr/>
        <p:txBody>
          <a:bodyPr/>
          <a:lstStyle/>
          <a:p>
            <a:r>
              <a:rPr lang="en-US" smtClean="0"/>
              <a:t>EAM-MAINT-330</a:t>
            </a:r>
            <a:endParaRPr lang="en-US"/>
          </a:p>
        </p:txBody>
      </p:sp>
      <p:grpSp>
        <p:nvGrpSpPr>
          <p:cNvPr id="36868" name="Group 3"/>
          <p:cNvGrpSpPr>
            <a:grpSpLocks/>
          </p:cNvGrpSpPr>
          <p:nvPr/>
        </p:nvGrpSpPr>
        <p:grpSpPr bwMode="auto">
          <a:xfrm>
            <a:off x="4868863" y="82550"/>
            <a:ext cx="4100512" cy="371475"/>
            <a:chOff x="1186612" y="3211773"/>
            <a:chExt cx="6564312" cy="555625"/>
          </a:xfrm>
        </p:grpSpPr>
        <p:sp>
          <p:nvSpPr>
            <p:cNvPr id="36870" name="Right Arrow 6"/>
            <p:cNvSpPr>
              <a:spLocks noChangeArrowheads="1"/>
            </p:cNvSpPr>
            <p:nvPr/>
          </p:nvSpPr>
          <p:spPr bwMode="auto">
            <a:xfrm>
              <a:off x="1186612" y="3211773"/>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a:t>Request</a:t>
              </a:r>
            </a:p>
          </p:txBody>
        </p:sp>
        <p:sp>
          <p:nvSpPr>
            <p:cNvPr id="36871"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Prepare</a:t>
              </a:r>
            </a:p>
          </p:txBody>
        </p:sp>
        <p:sp>
          <p:nvSpPr>
            <p:cNvPr id="36872"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a:t>Work</a:t>
              </a:r>
            </a:p>
          </p:txBody>
        </p:sp>
        <p:sp>
          <p:nvSpPr>
            <p:cNvPr id="36873" name="Right Arrow 9"/>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Record</a:t>
              </a:r>
            </a:p>
          </p:txBody>
        </p:sp>
        <p:sp>
          <p:nvSpPr>
            <p:cNvPr id="36874"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Review</a:t>
              </a:r>
            </a:p>
          </p:txBody>
        </p:sp>
      </p:grpSp>
      <p:pic>
        <p:nvPicPr>
          <p:cNvPr id="11"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471663"/>
            <a:ext cx="947737" cy="11303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86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686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686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686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noChangeArrowheads="1"/>
          </p:cNvSpPr>
          <p:nvPr>
            <p:ph idx="1"/>
          </p:nvPr>
        </p:nvSpPr>
        <p:spPr/>
        <p:txBody>
          <a:bodyPr>
            <a:normAutofit/>
          </a:bodyPr>
          <a:lstStyle/>
          <a:p>
            <a:r>
              <a:rPr lang="en-US" dirty="0" smtClean="0"/>
              <a:t>Planned vs. Unplanned </a:t>
            </a:r>
          </a:p>
          <a:p>
            <a:pPr lvl="1"/>
            <a:r>
              <a:rPr lang="en-US" dirty="0" smtClean="0"/>
              <a:t>Verb, not adjective</a:t>
            </a:r>
          </a:p>
          <a:p>
            <a:pPr lvl="1"/>
            <a:r>
              <a:rPr lang="en-US" dirty="0" smtClean="0"/>
              <a:t>Planned? Field provided on Work Order </a:t>
            </a:r>
          </a:p>
          <a:p>
            <a:pPr lvl="1"/>
            <a:r>
              <a:rPr lang="en-US" dirty="0" smtClean="0"/>
              <a:t>Manually changed </a:t>
            </a:r>
          </a:p>
          <a:p>
            <a:pPr lvl="1"/>
            <a:r>
              <a:rPr lang="en-US" dirty="0" smtClean="0"/>
              <a:t>Important measure to track work that requires purchasing, labor planning, internal inventory, etc. </a:t>
            </a:r>
          </a:p>
        </p:txBody>
      </p:sp>
      <p:sp>
        <p:nvSpPr>
          <p:cNvPr id="36866" name="Rectangle 2"/>
          <p:cNvSpPr>
            <a:spLocks noGrp="1" noChangeArrowheads="1"/>
          </p:cNvSpPr>
          <p:nvPr>
            <p:ph type="title"/>
          </p:nvPr>
        </p:nvSpPr>
        <p:spPr/>
        <p:txBody>
          <a:bodyPr/>
          <a:lstStyle/>
          <a:p>
            <a:r>
              <a:rPr lang="en-US" smtClean="0"/>
              <a:t>Work Order - Important Concepts</a:t>
            </a:r>
          </a:p>
        </p:txBody>
      </p:sp>
      <p:sp>
        <p:nvSpPr>
          <p:cNvPr id="36869" name="Footer Placeholder 9"/>
          <p:cNvSpPr>
            <a:spLocks noGrp="1"/>
          </p:cNvSpPr>
          <p:nvPr>
            <p:ph type="ftr" sz="quarter" idx="10"/>
          </p:nvPr>
        </p:nvSpPr>
        <p:spPr/>
        <p:txBody>
          <a:bodyPr/>
          <a:lstStyle/>
          <a:p>
            <a:r>
              <a:rPr lang="en-US" smtClean="0"/>
              <a:t>EAM-MAINT-330</a:t>
            </a:r>
            <a:endParaRPr lang="en-US"/>
          </a:p>
        </p:txBody>
      </p:sp>
      <p:grpSp>
        <p:nvGrpSpPr>
          <p:cNvPr id="2" name="Group 3"/>
          <p:cNvGrpSpPr>
            <a:grpSpLocks/>
          </p:cNvGrpSpPr>
          <p:nvPr/>
        </p:nvGrpSpPr>
        <p:grpSpPr bwMode="auto">
          <a:xfrm>
            <a:off x="4868863" y="82550"/>
            <a:ext cx="4100512" cy="371475"/>
            <a:chOff x="1186612" y="3211773"/>
            <a:chExt cx="6564312" cy="555625"/>
          </a:xfrm>
        </p:grpSpPr>
        <p:sp>
          <p:nvSpPr>
            <p:cNvPr id="36870" name="Right Arrow 6"/>
            <p:cNvSpPr>
              <a:spLocks noChangeArrowheads="1"/>
            </p:cNvSpPr>
            <p:nvPr/>
          </p:nvSpPr>
          <p:spPr bwMode="auto">
            <a:xfrm>
              <a:off x="1186612" y="3211773"/>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a:t>Request</a:t>
              </a:r>
            </a:p>
          </p:txBody>
        </p:sp>
        <p:sp>
          <p:nvSpPr>
            <p:cNvPr id="36871"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Prepare</a:t>
              </a:r>
            </a:p>
          </p:txBody>
        </p:sp>
        <p:sp>
          <p:nvSpPr>
            <p:cNvPr id="36872"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a:t>Work</a:t>
              </a:r>
            </a:p>
          </p:txBody>
        </p:sp>
        <p:sp>
          <p:nvSpPr>
            <p:cNvPr id="36873" name="Right Arrow 9"/>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Record</a:t>
              </a:r>
            </a:p>
          </p:txBody>
        </p:sp>
        <p:sp>
          <p:nvSpPr>
            <p:cNvPr id="36874"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Review</a:t>
              </a:r>
            </a:p>
          </p:txBody>
        </p:sp>
      </p:grpSp>
      <p:pic>
        <p:nvPicPr>
          <p:cNvPr id="11"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471663"/>
            <a:ext cx="947737" cy="11303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86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6867">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6867">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6867">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686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noChangeArrowheads="1"/>
          </p:cNvSpPr>
          <p:nvPr>
            <p:ph idx="1"/>
          </p:nvPr>
        </p:nvSpPr>
        <p:spPr/>
        <p:txBody>
          <a:bodyPr>
            <a:normAutofit/>
          </a:bodyPr>
          <a:lstStyle/>
          <a:p>
            <a:r>
              <a:rPr lang="en-US" dirty="0" smtClean="0"/>
              <a:t>Scheduled vs. Unscheduled </a:t>
            </a:r>
          </a:p>
          <a:p>
            <a:pPr lvl="1"/>
            <a:r>
              <a:rPr lang="en-US" dirty="0" smtClean="0"/>
              <a:t>No system specific field, use a code </a:t>
            </a:r>
          </a:p>
          <a:p>
            <a:pPr lvl="1"/>
            <a:r>
              <a:rPr lang="en-US" dirty="0" smtClean="0"/>
              <a:t>Important measure to indicate “breaks” in maintenance schedule </a:t>
            </a:r>
          </a:p>
        </p:txBody>
      </p:sp>
      <p:sp>
        <p:nvSpPr>
          <p:cNvPr id="36866" name="Rectangle 2"/>
          <p:cNvSpPr>
            <a:spLocks noGrp="1" noChangeArrowheads="1"/>
          </p:cNvSpPr>
          <p:nvPr>
            <p:ph type="title"/>
          </p:nvPr>
        </p:nvSpPr>
        <p:spPr/>
        <p:txBody>
          <a:bodyPr/>
          <a:lstStyle/>
          <a:p>
            <a:r>
              <a:rPr lang="en-US" smtClean="0"/>
              <a:t>Work Order - Important Concepts</a:t>
            </a:r>
          </a:p>
        </p:txBody>
      </p:sp>
      <p:sp>
        <p:nvSpPr>
          <p:cNvPr id="36869" name="Footer Placeholder 9"/>
          <p:cNvSpPr>
            <a:spLocks noGrp="1"/>
          </p:cNvSpPr>
          <p:nvPr>
            <p:ph type="ftr" sz="quarter" idx="10"/>
          </p:nvPr>
        </p:nvSpPr>
        <p:spPr/>
        <p:txBody>
          <a:bodyPr/>
          <a:lstStyle/>
          <a:p>
            <a:r>
              <a:rPr lang="en-US" smtClean="0"/>
              <a:t>EAM-MAINT-330</a:t>
            </a:r>
            <a:endParaRPr lang="en-US"/>
          </a:p>
        </p:txBody>
      </p:sp>
      <p:grpSp>
        <p:nvGrpSpPr>
          <p:cNvPr id="2" name="Group 3"/>
          <p:cNvGrpSpPr>
            <a:grpSpLocks/>
          </p:cNvGrpSpPr>
          <p:nvPr/>
        </p:nvGrpSpPr>
        <p:grpSpPr bwMode="auto">
          <a:xfrm>
            <a:off x="4868863" y="82550"/>
            <a:ext cx="4100512" cy="371475"/>
            <a:chOff x="1186612" y="3211773"/>
            <a:chExt cx="6564312" cy="555625"/>
          </a:xfrm>
        </p:grpSpPr>
        <p:sp>
          <p:nvSpPr>
            <p:cNvPr id="36870" name="Right Arrow 6"/>
            <p:cNvSpPr>
              <a:spLocks noChangeArrowheads="1"/>
            </p:cNvSpPr>
            <p:nvPr/>
          </p:nvSpPr>
          <p:spPr bwMode="auto">
            <a:xfrm>
              <a:off x="1186612" y="3211773"/>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a:t>Request</a:t>
              </a:r>
            </a:p>
          </p:txBody>
        </p:sp>
        <p:sp>
          <p:nvSpPr>
            <p:cNvPr id="36871"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Prepare</a:t>
              </a:r>
            </a:p>
          </p:txBody>
        </p:sp>
        <p:sp>
          <p:nvSpPr>
            <p:cNvPr id="36872"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a:t>Work</a:t>
              </a:r>
            </a:p>
          </p:txBody>
        </p:sp>
        <p:sp>
          <p:nvSpPr>
            <p:cNvPr id="36873" name="Right Arrow 9"/>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Record</a:t>
              </a:r>
            </a:p>
          </p:txBody>
        </p:sp>
        <p:sp>
          <p:nvSpPr>
            <p:cNvPr id="36874"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Review</a:t>
              </a:r>
            </a:p>
          </p:txBody>
        </p:sp>
      </p:grpSp>
      <p:pic>
        <p:nvPicPr>
          <p:cNvPr id="11"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471663"/>
            <a:ext cx="947737" cy="11303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86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686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smtClean="0"/>
              <a:t>Maintenance Process – Step Through</a:t>
            </a:r>
          </a:p>
        </p:txBody>
      </p:sp>
      <p:sp>
        <p:nvSpPr>
          <p:cNvPr id="37892" name="Footer Placeholder 8"/>
          <p:cNvSpPr>
            <a:spLocks noGrp="1"/>
          </p:cNvSpPr>
          <p:nvPr>
            <p:ph type="ftr" sz="quarter" idx="10"/>
          </p:nvPr>
        </p:nvSpPr>
        <p:spPr/>
        <p:txBody>
          <a:bodyPr/>
          <a:lstStyle/>
          <a:p>
            <a:r>
              <a:rPr lang="en-US" smtClean="0"/>
              <a:t>EAM-MAINT-340</a:t>
            </a:r>
            <a:endParaRPr lang="en-US"/>
          </a:p>
        </p:txBody>
      </p:sp>
      <p:grpSp>
        <p:nvGrpSpPr>
          <p:cNvPr id="37891" name="Group 12"/>
          <p:cNvGrpSpPr>
            <a:grpSpLocks/>
          </p:cNvGrpSpPr>
          <p:nvPr/>
        </p:nvGrpSpPr>
        <p:grpSpPr bwMode="auto">
          <a:xfrm>
            <a:off x="1135063" y="3027363"/>
            <a:ext cx="6742112" cy="787400"/>
            <a:chOff x="1186612" y="3211773"/>
            <a:chExt cx="6564312" cy="555625"/>
          </a:xfrm>
        </p:grpSpPr>
        <p:sp>
          <p:nvSpPr>
            <p:cNvPr id="37893"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a:t>Request</a:t>
              </a:r>
            </a:p>
          </p:txBody>
        </p:sp>
        <p:sp>
          <p:nvSpPr>
            <p:cNvPr id="37894" name="Right Arrow 7"/>
            <p:cNvSpPr>
              <a:spLocks noChangeArrowheads="1"/>
            </p:cNvSpPr>
            <p:nvPr/>
          </p:nvSpPr>
          <p:spPr bwMode="auto">
            <a:xfrm>
              <a:off x="2583612" y="321494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a:t>Prepare</a:t>
              </a:r>
            </a:p>
          </p:txBody>
        </p:sp>
        <p:sp>
          <p:nvSpPr>
            <p:cNvPr id="37895"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a:t>Work</a:t>
              </a:r>
            </a:p>
          </p:txBody>
        </p:sp>
        <p:sp>
          <p:nvSpPr>
            <p:cNvPr id="37896" name="Right Arrow 9"/>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a:t>Record</a:t>
              </a:r>
            </a:p>
          </p:txBody>
        </p:sp>
        <p:sp>
          <p:nvSpPr>
            <p:cNvPr id="37897"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a:t>Review</a:t>
              </a:r>
            </a:p>
          </p:txBody>
        </p:sp>
      </p:grpSp>
      <p:pic>
        <p:nvPicPr>
          <p:cNvPr id="10"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471663"/>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3"/>
          <p:cNvSpPr>
            <a:spLocks noGrp="1" noChangeArrowheads="1"/>
          </p:cNvSpPr>
          <p:nvPr>
            <p:ph idx="1"/>
          </p:nvPr>
        </p:nvSpPr>
        <p:spPr/>
        <p:txBody>
          <a:bodyPr>
            <a:normAutofit fontScale="85000" lnSpcReduction="20000"/>
          </a:bodyPr>
          <a:lstStyle/>
          <a:p>
            <a:r>
              <a:rPr lang="en-US" dirty="0" smtClean="0"/>
              <a:t>Focal point of information</a:t>
            </a:r>
          </a:p>
          <a:p>
            <a:pPr lvl="1"/>
            <a:r>
              <a:rPr lang="en-US" dirty="0" smtClean="0"/>
              <a:t>Coordinate and manage</a:t>
            </a:r>
          </a:p>
          <a:p>
            <a:pPr lvl="2"/>
            <a:r>
              <a:rPr lang="en-US" dirty="0" smtClean="0"/>
              <a:t>Reactive</a:t>
            </a:r>
          </a:p>
          <a:p>
            <a:pPr lvl="2"/>
            <a:r>
              <a:rPr lang="en-US" dirty="0" smtClean="0"/>
              <a:t>Planned corrective</a:t>
            </a:r>
          </a:p>
          <a:p>
            <a:pPr lvl="2"/>
            <a:r>
              <a:rPr lang="en-US" dirty="0" smtClean="0"/>
              <a:t>Preventive maintenance work</a:t>
            </a:r>
          </a:p>
          <a:p>
            <a:pPr lvl="2"/>
            <a:r>
              <a:rPr lang="en-US" dirty="0" smtClean="0"/>
              <a:t>Projects</a:t>
            </a:r>
          </a:p>
          <a:p>
            <a:pPr lvl="2"/>
            <a:r>
              <a:rPr lang="en-US" dirty="0" smtClean="0"/>
              <a:t>Shutdowns</a:t>
            </a:r>
          </a:p>
          <a:p>
            <a:pPr lvl="1"/>
            <a:r>
              <a:rPr lang="en-US" dirty="0" smtClean="0"/>
              <a:t>Outlines work to be done</a:t>
            </a:r>
          </a:p>
          <a:p>
            <a:pPr lvl="2"/>
            <a:r>
              <a:rPr lang="en-US" dirty="0" smtClean="0"/>
              <a:t>CM work orders for all repair activities</a:t>
            </a:r>
          </a:p>
          <a:p>
            <a:pPr lvl="2"/>
            <a:r>
              <a:rPr lang="en-US" dirty="0" smtClean="0"/>
              <a:t>Issue PM work orders from PM templates when due</a:t>
            </a:r>
          </a:p>
          <a:p>
            <a:pPr lvl="1"/>
            <a:r>
              <a:rPr lang="en-US" dirty="0" smtClean="0"/>
              <a:t>Charge all costs</a:t>
            </a:r>
          </a:p>
          <a:p>
            <a:pPr lvl="2"/>
            <a:r>
              <a:rPr lang="en-US" dirty="0" smtClean="0"/>
              <a:t>Labor</a:t>
            </a:r>
          </a:p>
          <a:p>
            <a:pPr lvl="2"/>
            <a:r>
              <a:rPr lang="en-US" dirty="0" smtClean="0"/>
              <a:t>Materials </a:t>
            </a:r>
          </a:p>
          <a:p>
            <a:pPr lvl="2"/>
            <a:r>
              <a:rPr lang="en-US" dirty="0" smtClean="0"/>
              <a:t>Outside contract service </a:t>
            </a:r>
          </a:p>
          <a:p>
            <a:pPr lvl="1"/>
            <a:r>
              <a:rPr lang="en-US" dirty="0" smtClean="0"/>
              <a:t>Record data </a:t>
            </a:r>
          </a:p>
          <a:p>
            <a:pPr lvl="2"/>
            <a:r>
              <a:rPr lang="en-US" dirty="0" smtClean="0"/>
              <a:t>Primary reason for failure</a:t>
            </a:r>
          </a:p>
          <a:p>
            <a:pPr lvl="2"/>
            <a:r>
              <a:rPr lang="en-US" dirty="0" smtClean="0"/>
              <a:t>Root cause </a:t>
            </a:r>
          </a:p>
          <a:p>
            <a:pPr lvl="2"/>
            <a:r>
              <a:rPr lang="en-US" dirty="0" smtClean="0"/>
              <a:t>Work performed</a:t>
            </a:r>
          </a:p>
        </p:txBody>
      </p:sp>
      <p:sp>
        <p:nvSpPr>
          <p:cNvPr id="38914" name="Rectangle 2"/>
          <p:cNvSpPr>
            <a:spLocks noGrp="1" noChangeArrowheads="1"/>
          </p:cNvSpPr>
          <p:nvPr>
            <p:ph type="title"/>
          </p:nvPr>
        </p:nvSpPr>
        <p:spPr/>
        <p:txBody>
          <a:bodyPr/>
          <a:lstStyle/>
          <a:p>
            <a:r>
              <a:rPr lang="en-US" smtClean="0"/>
              <a:t>Work Orders Overview</a:t>
            </a:r>
          </a:p>
        </p:txBody>
      </p:sp>
      <p:sp>
        <p:nvSpPr>
          <p:cNvPr id="38917" name="Footer Placeholder 9"/>
          <p:cNvSpPr>
            <a:spLocks noGrp="1"/>
          </p:cNvSpPr>
          <p:nvPr>
            <p:ph type="ftr" sz="quarter" idx="10"/>
          </p:nvPr>
        </p:nvSpPr>
        <p:spPr/>
        <p:txBody>
          <a:bodyPr/>
          <a:lstStyle/>
          <a:p>
            <a:r>
              <a:rPr lang="en-US" smtClean="0"/>
              <a:t>EAM-MAINT-350</a:t>
            </a:r>
            <a:endParaRPr lang="en-US"/>
          </a:p>
        </p:txBody>
      </p:sp>
      <p:grpSp>
        <p:nvGrpSpPr>
          <p:cNvPr id="38916" name="Group 3"/>
          <p:cNvGrpSpPr>
            <a:grpSpLocks/>
          </p:cNvGrpSpPr>
          <p:nvPr/>
        </p:nvGrpSpPr>
        <p:grpSpPr bwMode="auto">
          <a:xfrm>
            <a:off x="4868863" y="82550"/>
            <a:ext cx="4100512" cy="371475"/>
            <a:chOff x="1186612" y="3211773"/>
            <a:chExt cx="6564312" cy="555625"/>
          </a:xfrm>
        </p:grpSpPr>
        <p:sp>
          <p:nvSpPr>
            <p:cNvPr id="38918"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Request</a:t>
              </a:r>
            </a:p>
          </p:txBody>
        </p:sp>
        <p:sp>
          <p:nvSpPr>
            <p:cNvPr id="38919" name="Right Arrow 7"/>
            <p:cNvSpPr>
              <a:spLocks noChangeArrowheads="1"/>
            </p:cNvSpPr>
            <p:nvPr/>
          </p:nvSpPr>
          <p:spPr bwMode="auto">
            <a:xfrm>
              <a:off x="2583612" y="321494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a:t>Prepare</a:t>
              </a:r>
            </a:p>
          </p:txBody>
        </p:sp>
        <p:sp>
          <p:nvSpPr>
            <p:cNvPr id="38920"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a:t>Work</a:t>
              </a:r>
            </a:p>
          </p:txBody>
        </p:sp>
        <p:sp>
          <p:nvSpPr>
            <p:cNvPr id="38921" name="Right Arrow 9"/>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Record</a:t>
              </a:r>
            </a:p>
          </p:txBody>
        </p:sp>
        <p:sp>
          <p:nvSpPr>
            <p:cNvPr id="38922"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Review</a:t>
              </a:r>
            </a:p>
          </p:txBody>
        </p:sp>
      </p:grpSp>
      <p:pic>
        <p:nvPicPr>
          <p:cNvPr id="11"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449085"/>
            <a:ext cx="947737" cy="11303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8915">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891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8915">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8915">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8915">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8915">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8915">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8915">
                                            <p:txEl>
                                              <p:pRg st="8" end="8"/>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8915">
                                            <p:txEl>
                                              <p:pRg st="9" end="9"/>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8915">
                                            <p:txEl>
                                              <p:pRg st="10" end="10"/>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8915">
                                            <p:txEl>
                                              <p:pRg st="11" end="11"/>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8915">
                                            <p:txEl>
                                              <p:pRg st="12" end="12"/>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8915">
                                            <p:txEl>
                                              <p:pRg st="13" end="13"/>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8915">
                                            <p:txEl>
                                              <p:pRg st="14" end="14"/>
                                            </p:txEl>
                                          </p:spTgt>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38915">
                                            <p:txEl>
                                              <p:pRg st="15" end="15"/>
                                            </p:txEl>
                                          </p:spTgt>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38915">
                                            <p:txEl>
                                              <p:pRg st="16" end="16"/>
                                            </p:txEl>
                                          </p:spTgt>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38915">
                                            <p:txEl>
                                              <p:pRg st="17" end="1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460374"/>
            <a:ext cx="947737" cy="1130300"/>
          </a:xfrm>
          <a:prstGeom prst="rect">
            <a:avLst/>
          </a:prstGeom>
          <a:noFill/>
          <a:ln w="9525">
            <a:noFill/>
            <a:miter lim="800000"/>
            <a:headEnd/>
            <a:tailEnd/>
          </a:ln>
        </p:spPr>
      </p:pic>
      <p:sp>
        <p:nvSpPr>
          <p:cNvPr id="39938" name="TextBox 11"/>
          <p:cNvSpPr txBox="1">
            <a:spLocks noChangeArrowheads="1"/>
          </p:cNvSpPr>
          <p:nvPr/>
        </p:nvSpPr>
        <p:spPr bwMode="auto">
          <a:xfrm>
            <a:off x="192024" y="1000125"/>
            <a:ext cx="1444625" cy="739775"/>
          </a:xfrm>
          <a:prstGeom prst="rect">
            <a:avLst/>
          </a:prstGeom>
          <a:solidFill>
            <a:schemeClr val="bg1"/>
          </a:solidFill>
          <a:ln w="3175">
            <a:solidFill>
              <a:schemeClr val="tx1"/>
            </a:solidFill>
            <a:miter lim="800000"/>
            <a:headEnd/>
            <a:tailEnd/>
          </a:ln>
          <a:effectLst>
            <a:outerShdw dist="63500" dir="3600000" algn="ctr" rotWithShape="0">
              <a:schemeClr val="bg1">
                <a:lumMod val="50000"/>
              </a:schemeClr>
            </a:outerShdw>
          </a:effectLst>
        </p:spPr>
        <p:txBody>
          <a:bodyPr wrap="none">
            <a:spAutoFit/>
          </a:bodyPr>
          <a:lstStyle/>
          <a:p>
            <a:r>
              <a:rPr lang="en-US" dirty="0"/>
              <a:t>PM</a:t>
            </a:r>
          </a:p>
          <a:p>
            <a:r>
              <a:rPr lang="en-US" dirty="0"/>
              <a:t>Service Request</a:t>
            </a:r>
          </a:p>
          <a:p>
            <a:r>
              <a:rPr lang="en-US" dirty="0"/>
              <a:t>Direct Create</a:t>
            </a:r>
          </a:p>
        </p:txBody>
      </p:sp>
      <p:sp>
        <p:nvSpPr>
          <p:cNvPr id="39939" name="Rectangle 2"/>
          <p:cNvSpPr>
            <a:spLocks noGrp="1" noChangeArrowheads="1"/>
          </p:cNvSpPr>
          <p:nvPr>
            <p:ph type="title"/>
          </p:nvPr>
        </p:nvSpPr>
        <p:spPr/>
        <p:txBody>
          <a:bodyPr/>
          <a:lstStyle/>
          <a:p>
            <a:r>
              <a:rPr lang="en-US" smtClean="0"/>
              <a:t>Prepare:  Plan and Schedule</a:t>
            </a:r>
          </a:p>
        </p:txBody>
      </p:sp>
      <p:sp>
        <p:nvSpPr>
          <p:cNvPr id="39955" name="Footer Placeholder 23"/>
          <p:cNvSpPr>
            <a:spLocks noGrp="1"/>
          </p:cNvSpPr>
          <p:nvPr>
            <p:ph type="ftr" sz="quarter" idx="10"/>
          </p:nvPr>
        </p:nvSpPr>
        <p:spPr/>
        <p:txBody>
          <a:bodyPr/>
          <a:lstStyle/>
          <a:p>
            <a:r>
              <a:rPr lang="en-US" smtClean="0"/>
              <a:t>EAM-MAINT-360</a:t>
            </a:r>
            <a:endParaRPr lang="en-US"/>
          </a:p>
        </p:txBody>
      </p:sp>
      <p:grpSp>
        <p:nvGrpSpPr>
          <p:cNvPr id="39940" name="Group 3"/>
          <p:cNvGrpSpPr>
            <a:grpSpLocks/>
          </p:cNvGrpSpPr>
          <p:nvPr/>
        </p:nvGrpSpPr>
        <p:grpSpPr bwMode="auto">
          <a:xfrm>
            <a:off x="4868863" y="82550"/>
            <a:ext cx="4100512" cy="371475"/>
            <a:chOff x="1186612" y="3211773"/>
            <a:chExt cx="6564312" cy="555625"/>
          </a:xfrm>
        </p:grpSpPr>
        <p:sp>
          <p:nvSpPr>
            <p:cNvPr id="39956"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Request</a:t>
              </a:r>
            </a:p>
          </p:txBody>
        </p:sp>
        <p:sp>
          <p:nvSpPr>
            <p:cNvPr id="39957" name="Right Arrow 7"/>
            <p:cNvSpPr>
              <a:spLocks noChangeArrowheads="1"/>
            </p:cNvSpPr>
            <p:nvPr/>
          </p:nvSpPr>
          <p:spPr bwMode="auto">
            <a:xfrm>
              <a:off x="2583612" y="321494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a:t>Prepare</a:t>
              </a:r>
            </a:p>
          </p:txBody>
        </p:sp>
        <p:sp>
          <p:nvSpPr>
            <p:cNvPr id="39958"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a:t>Work</a:t>
              </a:r>
            </a:p>
          </p:txBody>
        </p:sp>
        <p:sp>
          <p:nvSpPr>
            <p:cNvPr id="39959" name="Right Arrow 9"/>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Record</a:t>
              </a:r>
            </a:p>
          </p:txBody>
        </p:sp>
        <p:sp>
          <p:nvSpPr>
            <p:cNvPr id="39960"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Review</a:t>
              </a:r>
            </a:p>
          </p:txBody>
        </p:sp>
      </p:grpSp>
      <p:pic>
        <p:nvPicPr>
          <p:cNvPr id="39941" name="Picture 10" descr="Work Order.PNG"/>
          <p:cNvPicPr>
            <a:picLocks noChangeAspect="1"/>
          </p:cNvPicPr>
          <p:nvPr/>
        </p:nvPicPr>
        <p:blipFill>
          <a:blip r:embed="rId4" cstate="print"/>
          <a:srcRect/>
          <a:stretch>
            <a:fillRect/>
          </a:stretch>
        </p:blipFill>
        <p:spPr bwMode="auto">
          <a:xfrm>
            <a:off x="2286000" y="1487488"/>
            <a:ext cx="4976813" cy="3738562"/>
          </a:xfrm>
          <a:prstGeom prst="rect">
            <a:avLst/>
          </a:prstGeom>
          <a:noFill/>
          <a:ln w="9525">
            <a:noFill/>
            <a:miter lim="800000"/>
            <a:headEnd/>
            <a:tailEnd/>
          </a:ln>
        </p:spPr>
      </p:pic>
      <p:sp>
        <p:nvSpPr>
          <p:cNvPr id="39942" name="Down Arrow 12"/>
          <p:cNvSpPr>
            <a:spLocks noChangeArrowheads="1"/>
          </p:cNvSpPr>
          <p:nvPr/>
        </p:nvSpPr>
        <p:spPr bwMode="auto">
          <a:xfrm rot="16645991">
            <a:off x="2274094" y="656431"/>
            <a:ext cx="374650" cy="1608138"/>
          </a:xfrm>
          <a:prstGeom prst="downArrow">
            <a:avLst>
              <a:gd name="adj1" fmla="val 50000"/>
              <a:gd name="adj2" fmla="val 49899"/>
            </a:avLst>
          </a:prstGeom>
          <a:solidFill>
            <a:schemeClr val="accent1"/>
          </a:solidFill>
          <a:ln w="9525" algn="ctr">
            <a:solidFill>
              <a:schemeClr val="tx1"/>
            </a:solidFill>
            <a:round/>
            <a:headEnd/>
            <a:tailEnd/>
          </a:ln>
        </p:spPr>
        <p:txBody>
          <a:bodyPr wrap="none" tIns="91440" bIns="91440" anchor="ctr"/>
          <a:lstStyle/>
          <a:p>
            <a:pPr algn="ctr"/>
            <a:endParaRPr lang="en-US" sz="2800"/>
          </a:p>
        </p:txBody>
      </p:sp>
      <p:sp>
        <p:nvSpPr>
          <p:cNvPr id="39943" name="TextBox 13"/>
          <p:cNvSpPr txBox="1">
            <a:spLocks noChangeArrowheads="1"/>
          </p:cNvSpPr>
          <p:nvPr/>
        </p:nvSpPr>
        <p:spPr bwMode="auto">
          <a:xfrm>
            <a:off x="192024" y="2257425"/>
            <a:ext cx="1617663" cy="738188"/>
          </a:xfrm>
          <a:prstGeom prst="rect">
            <a:avLst/>
          </a:prstGeom>
          <a:solidFill>
            <a:schemeClr val="bg1"/>
          </a:solidFill>
          <a:ln w="3175">
            <a:solidFill>
              <a:schemeClr val="tx1"/>
            </a:solidFill>
            <a:miter lim="800000"/>
            <a:headEnd/>
            <a:tailEnd/>
          </a:ln>
          <a:effectLst>
            <a:outerShdw dist="63500" dir="3600000" algn="ctr" rotWithShape="0">
              <a:schemeClr val="bg1">
                <a:lumMod val="50000"/>
              </a:schemeClr>
            </a:outerShdw>
          </a:effectLst>
        </p:spPr>
        <p:txBody>
          <a:bodyPr>
            <a:spAutoFit/>
          </a:bodyPr>
          <a:lstStyle/>
          <a:p>
            <a:r>
              <a:rPr lang="en-US" i="1"/>
              <a:t>Plan: </a:t>
            </a:r>
          </a:p>
          <a:p>
            <a:r>
              <a:rPr lang="en-US" i="1"/>
              <a:t>Purchase External Materials</a:t>
            </a:r>
          </a:p>
        </p:txBody>
      </p:sp>
      <p:sp>
        <p:nvSpPr>
          <p:cNvPr id="39944" name="TextBox 14"/>
          <p:cNvSpPr txBox="1">
            <a:spLocks noChangeArrowheads="1"/>
          </p:cNvSpPr>
          <p:nvPr/>
        </p:nvSpPr>
        <p:spPr bwMode="auto">
          <a:xfrm>
            <a:off x="192024" y="3514725"/>
            <a:ext cx="1617663" cy="954088"/>
          </a:xfrm>
          <a:prstGeom prst="rect">
            <a:avLst/>
          </a:prstGeom>
          <a:solidFill>
            <a:schemeClr val="bg1"/>
          </a:solidFill>
          <a:ln w="3175">
            <a:solidFill>
              <a:schemeClr val="tx1"/>
            </a:solidFill>
            <a:miter lim="800000"/>
            <a:headEnd/>
            <a:tailEnd/>
          </a:ln>
          <a:effectLst>
            <a:outerShdw dist="63500" dir="3600000" algn="ctr" rotWithShape="0">
              <a:schemeClr val="bg1">
                <a:lumMod val="50000"/>
              </a:schemeClr>
            </a:outerShdw>
          </a:effectLst>
        </p:spPr>
        <p:txBody>
          <a:bodyPr>
            <a:spAutoFit/>
          </a:bodyPr>
          <a:lstStyle/>
          <a:p>
            <a:r>
              <a:rPr lang="en-US" i="1"/>
              <a:t>Plan: </a:t>
            </a:r>
          </a:p>
          <a:p>
            <a:r>
              <a:rPr lang="en-US" i="1"/>
              <a:t>Purchase Sub-Contractor Services</a:t>
            </a:r>
          </a:p>
        </p:txBody>
      </p:sp>
      <p:sp>
        <p:nvSpPr>
          <p:cNvPr id="39945" name="TextBox 15"/>
          <p:cNvSpPr txBox="1">
            <a:spLocks noChangeArrowheads="1"/>
          </p:cNvSpPr>
          <p:nvPr/>
        </p:nvSpPr>
        <p:spPr bwMode="auto">
          <a:xfrm>
            <a:off x="7389177" y="2112963"/>
            <a:ext cx="1617663" cy="738187"/>
          </a:xfrm>
          <a:prstGeom prst="rect">
            <a:avLst/>
          </a:prstGeom>
          <a:solidFill>
            <a:schemeClr val="bg1"/>
          </a:solidFill>
          <a:ln w="3175">
            <a:solidFill>
              <a:schemeClr val="tx1"/>
            </a:solidFill>
            <a:miter lim="800000"/>
            <a:headEnd/>
            <a:tailEnd/>
          </a:ln>
          <a:effectLst>
            <a:outerShdw dist="63500" dir="3600000" algn="ctr" rotWithShape="0">
              <a:schemeClr val="bg1">
                <a:lumMod val="50000"/>
              </a:schemeClr>
            </a:outerShdw>
          </a:effectLst>
        </p:spPr>
        <p:txBody>
          <a:bodyPr>
            <a:spAutoFit/>
          </a:bodyPr>
          <a:lstStyle/>
          <a:p>
            <a:r>
              <a:rPr lang="en-US" i="1" dirty="0"/>
              <a:t>Plan: </a:t>
            </a:r>
          </a:p>
          <a:p>
            <a:r>
              <a:rPr lang="en-US" i="1" dirty="0"/>
              <a:t>Internal Parts (Stores Request)</a:t>
            </a:r>
          </a:p>
        </p:txBody>
      </p:sp>
      <p:sp>
        <p:nvSpPr>
          <p:cNvPr id="39946" name="TextBox 16"/>
          <p:cNvSpPr txBox="1">
            <a:spLocks noChangeArrowheads="1"/>
          </p:cNvSpPr>
          <p:nvPr/>
        </p:nvSpPr>
        <p:spPr bwMode="auto">
          <a:xfrm>
            <a:off x="7389177" y="4141788"/>
            <a:ext cx="1617663" cy="522287"/>
          </a:xfrm>
          <a:prstGeom prst="rect">
            <a:avLst/>
          </a:prstGeom>
          <a:solidFill>
            <a:schemeClr val="bg1"/>
          </a:solidFill>
          <a:ln w="3175">
            <a:solidFill>
              <a:schemeClr val="tx1"/>
            </a:solidFill>
            <a:miter lim="800000"/>
            <a:headEnd/>
            <a:tailEnd/>
          </a:ln>
          <a:effectLst>
            <a:outerShdw dist="63500" dir="3600000" algn="ctr" rotWithShape="0">
              <a:schemeClr val="bg1">
                <a:lumMod val="50000"/>
              </a:schemeClr>
            </a:outerShdw>
          </a:effectLst>
        </p:spPr>
        <p:txBody>
          <a:bodyPr>
            <a:spAutoFit/>
          </a:bodyPr>
          <a:lstStyle/>
          <a:p>
            <a:r>
              <a:rPr lang="en-US" i="1" dirty="0"/>
              <a:t>Plan: </a:t>
            </a:r>
          </a:p>
          <a:p>
            <a:r>
              <a:rPr lang="en-US" i="1" dirty="0"/>
              <a:t>Internal Labor</a:t>
            </a:r>
          </a:p>
        </p:txBody>
      </p:sp>
      <p:sp>
        <p:nvSpPr>
          <p:cNvPr id="39947" name="Down Arrow 17"/>
          <p:cNvSpPr>
            <a:spLocks noChangeArrowheads="1"/>
          </p:cNvSpPr>
          <p:nvPr/>
        </p:nvSpPr>
        <p:spPr bwMode="auto">
          <a:xfrm rot="5911456">
            <a:off x="1911351" y="2449512"/>
            <a:ext cx="385762" cy="557213"/>
          </a:xfrm>
          <a:prstGeom prst="downArrow">
            <a:avLst>
              <a:gd name="adj1" fmla="val 50000"/>
              <a:gd name="adj2" fmla="val 50007"/>
            </a:avLst>
          </a:prstGeom>
          <a:solidFill>
            <a:srgbClr val="33CC33"/>
          </a:solidFill>
          <a:ln w="9525" algn="ctr">
            <a:solidFill>
              <a:schemeClr val="tx1"/>
            </a:solidFill>
            <a:round/>
            <a:headEnd/>
            <a:tailEnd/>
          </a:ln>
        </p:spPr>
        <p:txBody>
          <a:bodyPr wrap="none" tIns="91440" bIns="91440" anchor="ctr"/>
          <a:lstStyle/>
          <a:p>
            <a:pPr algn="ctr"/>
            <a:endParaRPr lang="en-US" sz="2800"/>
          </a:p>
        </p:txBody>
      </p:sp>
      <p:sp>
        <p:nvSpPr>
          <p:cNvPr id="39948" name="Down Arrow 18"/>
          <p:cNvSpPr>
            <a:spLocks noChangeArrowheads="1"/>
          </p:cNvSpPr>
          <p:nvPr/>
        </p:nvSpPr>
        <p:spPr bwMode="auto">
          <a:xfrm rot="4781975">
            <a:off x="1862138" y="3754438"/>
            <a:ext cx="385762" cy="557212"/>
          </a:xfrm>
          <a:prstGeom prst="downArrow">
            <a:avLst>
              <a:gd name="adj1" fmla="val 50000"/>
              <a:gd name="adj2" fmla="val 50007"/>
            </a:avLst>
          </a:prstGeom>
          <a:solidFill>
            <a:srgbClr val="33CC33"/>
          </a:solidFill>
          <a:ln w="9525" algn="ctr">
            <a:solidFill>
              <a:schemeClr val="tx1"/>
            </a:solidFill>
            <a:round/>
            <a:headEnd/>
            <a:tailEnd/>
          </a:ln>
        </p:spPr>
        <p:txBody>
          <a:bodyPr wrap="none" tIns="91440" bIns="91440" anchor="ctr"/>
          <a:lstStyle/>
          <a:p>
            <a:pPr algn="ctr"/>
            <a:endParaRPr lang="en-US" sz="2800"/>
          </a:p>
        </p:txBody>
      </p:sp>
      <p:sp>
        <p:nvSpPr>
          <p:cNvPr id="39949" name="Down Arrow 19"/>
          <p:cNvSpPr>
            <a:spLocks noChangeArrowheads="1"/>
          </p:cNvSpPr>
          <p:nvPr/>
        </p:nvSpPr>
        <p:spPr bwMode="auto">
          <a:xfrm rot="15649739">
            <a:off x="6897687" y="2257426"/>
            <a:ext cx="385763" cy="557212"/>
          </a:xfrm>
          <a:prstGeom prst="downArrow">
            <a:avLst>
              <a:gd name="adj1" fmla="val 50000"/>
              <a:gd name="adj2" fmla="val 50007"/>
            </a:avLst>
          </a:prstGeom>
          <a:solidFill>
            <a:srgbClr val="33CC33"/>
          </a:solidFill>
          <a:ln w="9525" algn="ctr">
            <a:solidFill>
              <a:schemeClr val="tx1"/>
            </a:solidFill>
            <a:round/>
            <a:headEnd/>
            <a:tailEnd/>
          </a:ln>
        </p:spPr>
        <p:txBody>
          <a:bodyPr wrap="none" tIns="91440" bIns="91440" anchor="ctr"/>
          <a:lstStyle/>
          <a:p>
            <a:pPr algn="ctr"/>
            <a:endParaRPr lang="en-US" sz="2800"/>
          </a:p>
        </p:txBody>
      </p:sp>
      <p:sp>
        <p:nvSpPr>
          <p:cNvPr id="39950" name="Down Arrow 20"/>
          <p:cNvSpPr>
            <a:spLocks noChangeArrowheads="1"/>
          </p:cNvSpPr>
          <p:nvPr/>
        </p:nvSpPr>
        <p:spPr bwMode="auto">
          <a:xfrm rot="16884018">
            <a:off x="6942932" y="4037806"/>
            <a:ext cx="385762" cy="555625"/>
          </a:xfrm>
          <a:prstGeom prst="downArrow">
            <a:avLst>
              <a:gd name="adj1" fmla="val 50000"/>
              <a:gd name="adj2" fmla="val 49865"/>
            </a:avLst>
          </a:prstGeom>
          <a:solidFill>
            <a:srgbClr val="33CC33"/>
          </a:solidFill>
          <a:ln w="9525" algn="ctr">
            <a:solidFill>
              <a:schemeClr val="tx1"/>
            </a:solidFill>
            <a:round/>
            <a:headEnd/>
            <a:tailEnd/>
          </a:ln>
        </p:spPr>
        <p:txBody>
          <a:bodyPr wrap="none" tIns="91440" bIns="91440" anchor="ctr"/>
          <a:lstStyle/>
          <a:p>
            <a:pPr algn="ctr"/>
            <a:endParaRPr lang="en-US" sz="2800"/>
          </a:p>
        </p:txBody>
      </p:sp>
      <p:sp>
        <p:nvSpPr>
          <p:cNvPr id="39951" name="TextBox 21"/>
          <p:cNvSpPr txBox="1">
            <a:spLocks noChangeArrowheads="1"/>
          </p:cNvSpPr>
          <p:nvPr/>
        </p:nvSpPr>
        <p:spPr bwMode="auto">
          <a:xfrm>
            <a:off x="4098481" y="5040137"/>
            <a:ext cx="1043876" cy="307777"/>
          </a:xfrm>
          <a:prstGeom prst="rect">
            <a:avLst/>
          </a:prstGeom>
          <a:noFill/>
          <a:ln w="9525">
            <a:noFill/>
            <a:miter lim="800000"/>
            <a:headEnd/>
            <a:tailEnd/>
          </a:ln>
        </p:spPr>
        <p:txBody>
          <a:bodyPr wrap="none">
            <a:spAutoFit/>
          </a:bodyPr>
          <a:lstStyle/>
          <a:p>
            <a:pPr algn="ctr"/>
            <a:r>
              <a:rPr lang="en-US" dirty="0" smtClean="0"/>
              <a:t>SCHEDULE</a:t>
            </a:r>
            <a:endParaRPr lang="en-US" dirty="0"/>
          </a:p>
        </p:txBody>
      </p:sp>
      <p:sp>
        <p:nvSpPr>
          <p:cNvPr id="39952" name="Rounded Rectangle 22"/>
          <p:cNvSpPr>
            <a:spLocks noChangeArrowheads="1"/>
          </p:cNvSpPr>
          <p:nvPr/>
        </p:nvSpPr>
        <p:spPr bwMode="auto">
          <a:xfrm>
            <a:off x="2363788" y="2271713"/>
            <a:ext cx="1911350" cy="296862"/>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39953" name="TextBox 23"/>
          <p:cNvSpPr txBox="1">
            <a:spLocks noChangeArrowheads="1"/>
          </p:cNvSpPr>
          <p:nvPr/>
        </p:nvSpPr>
        <p:spPr bwMode="auto">
          <a:xfrm>
            <a:off x="4073525" y="965200"/>
            <a:ext cx="4819650" cy="307975"/>
          </a:xfrm>
          <a:prstGeom prst="rect">
            <a:avLst/>
          </a:prstGeom>
          <a:solidFill>
            <a:schemeClr val="bg1"/>
          </a:solidFill>
          <a:ln w="3175">
            <a:solidFill>
              <a:schemeClr val="tx1"/>
            </a:solidFill>
            <a:miter lim="800000"/>
            <a:headEnd/>
            <a:tailEnd/>
          </a:ln>
          <a:effectLst>
            <a:outerShdw dist="63500" dir="3600000" algn="ctr" rotWithShape="0">
              <a:schemeClr val="bg1">
                <a:lumMod val="50000"/>
              </a:schemeClr>
            </a:outerShdw>
          </a:effectLst>
        </p:spPr>
        <p:txBody>
          <a:bodyPr wrap="none">
            <a:spAutoFit/>
          </a:bodyPr>
          <a:lstStyle/>
          <a:p>
            <a:r>
              <a:rPr lang="en-US" b="1" dirty="0">
                <a:solidFill>
                  <a:srgbClr val="0070C0"/>
                </a:solidFill>
              </a:rPr>
              <a:t>Regardless of source of request, all linked to what?</a:t>
            </a:r>
          </a:p>
        </p:txBody>
      </p:sp>
      <p:cxnSp>
        <p:nvCxnSpPr>
          <p:cNvPr id="39954" name="Straight Arrow Connector 25"/>
          <p:cNvCxnSpPr>
            <a:cxnSpLocks noChangeShapeType="1"/>
            <a:stCxn id="39953" idx="2"/>
            <a:endCxn id="39952" idx="3"/>
          </p:cNvCxnSpPr>
          <p:nvPr/>
        </p:nvCxnSpPr>
        <p:spPr bwMode="auto">
          <a:xfrm rot="5400000">
            <a:off x="4806156" y="742157"/>
            <a:ext cx="1146175" cy="2208212"/>
          </a:xfrm>
          <a:prstGeom prst="straightConnector1">
            <a:avLst/>
          </a:prstGeom>
          <a:noFill/>
          <a:ln w="9525" algn="ctr">
            <a:solidFill>
              <a:schemeClr val="tx1"/>
            </a:solidFill>
            <a:round/>
            <a:headEnd/>
            <a:tailEnd type="arrow" w="med" len="med"/>
          </a:ln>
        </p:spPr>
      </p:cxnSp>
      <p:sp>
        <p:nvSpPr>
          <p:cNvPr id="25" name="TextBox 21"/>
          <p:cNvSpPr txBox="1">
            <a:spLocks noChangeArrowheads="1"/>
          </p:cNvSpPr>
          <p:nvPr/>
        </p:nvSpPr>
        <p:spPr bwMode="auto">
          <a:xfrm>
            <a:off x="495618" y="5384448"/>
            <a:ext cx="3225691" cy="307777"/>
          </a:xfrm>
          <a:prstGeom prst="rect">
            <a:avLst/>
          </a:prstGeom>
          <a:noFill/>
          <a:ln w="9525">
            <a:noFill/>
            <a:miter lim="800000"/>
            <a:headEnd/>
            <a:tailEnd/>
          </a:ln>
        </p:spPr>
        <p:txBody>
          <a:bodyPr wrap="none">
            <a:spAutoFit/>
          </a:bodyPr>
          <a:lstStyle/>
          <a:p>
            <a:pPr algn="ctr"/>
            <a:r>
              <a:rPr lang="en-US" dirty="0" smtClean="0"/>
              <a:t>Question</a:t>
            </a:r>
            <a:r>
              <a:rPr lang="en-US" dirty="0"/>
              <a:t>:  Would you ever not “</a:t>
            </a:r>
            <a:r>
              <a:rPr lang="en-US" dirty="0" smtClean="0"/>
              <a:t>Plan”?</a:t>
            </a:r>
            <a:endParaRPr lang="en-US" dirty="0"/>
          </a:p>
        </p:txBody>
      </p:sp>
      <p:sp>
        <p:nvSpPr>
          <p:cNvPr id="26" name="TextBox 21"/>
          <p:cNvSpPr txBox="1">
            <a:spLocks noChangeArrowheads="1"/>
          </p:cNvSpPr>
          <p:nvPr/>
        </p:nvSpPr>
        <p:spPr bwMode="auto">
          <a:xfrm>
            <a:off x="5678653" y="5390093"/>
            <a:ext cx="2895793" cy="523220"/>
          </a:xfrm>
          <a:prstGeom prst="rect">
            <a:avLst/>
          </a:prstGeom>
          <a:noFill/>
          <a:ln w="9525">
            <a:noFill/>
            <a:miter lim="800000"/>
            <a:headEnd/>
            <a:tailEnd/>
          </a:ln>
        </p:spPr>
        <p:txBody>
          <a:bodyPr wrap="none">
            <a:spAutoFit/>
          </a:bodyPr>
          <a:lstStyle/>
          <a:p>
            <a:pPr algn="ctr"/>
            <a:r>
              <a:rPr lang="en-US" dirty="0" smtClean="0"/>
              <a:t>Question:</a:t>
            </a:r>
            <a:endParaRPr lang="en-US" dirty="0"/>
          </a:p>
          <a:p>
            <a:pPr algn="ctr"/>
            <a:r>
              <a:rPr lang="en-US" dirty="0"/>
              <a:t>Would you ever not “Schedule</a:t>
            </a:r>
            <a:r>
              <a:rPr lang="en-US" dirty="0" smtClean="0"/>
              <a:t>”?  </a:t>
            </a:r>
            <a:endParaRPr lang="en-US" dirty="0"/>
          </a:p>
        </p:txBody>
      </p:sp>
      <p:sp>
        <p:nvSpPr>
          <p:cNvPr id="27" name="Down Arrow 20"/>
          <p:cNvSpPr>
            <a:spLocks noChangeArrowheads="1"/>
          </p:cNvSpPr>
          <p:nvPr/>
        </p:nvSpPr>
        <p:spPr bwMode="auto">
          <a:xfrm>
            <a:off x="4419865" y="4483716"/>
            <a:ext cx="385762" cy="555625"/>
          </a:xfrm>
          <a:prstGeom prst="downArrow">
            <a:avLst>
              <a:gd name="adj1" fmla="val 50000"/>
              <a:gd name="adj2" fmla="val 49865"/>
            </a:avLst>
          </a:prstGeom>
          <a:solidFill>
            <a:srgbClr val="33CC33"/>
          </a:solidFill>
          <a:ln w="9525" algn="ctr">
            <a:solidFill>
              <a:schemeClr val="tx1"/>
            </a:solidFill>
            <a:round/>
            <a:headEnd/>
            <a:tailEnd/>
          </a:ln>
        </p:spPr>
        <p:txBody>
          <a:bodyPr wrap="none" tIns="91440" bIns="91440" anchor="ctr"/>
          <a:lstStyle/>
          <a:p>
            <a:pPr algn="ctr"/>
            <a:endParaRPr lang="en-US" sz="2800"/>
          </a:p>
        </p:txBody>
      </p:sp>
      <p:sp>
        <p:nvSpPr>
          <p:cNvPr id="28" name="TextBox 21"/>
          <p:cNvSpPr txBox="1">
            <a:spLocks noChangeArrowheads="1"/>
          </p:cNvSpPr>
          <p:nvPr/>
        </p:nvSpPr>
        <p:spPr bwMode="auto">
          <a:xfrm>
            <a:off x="1762958" y="5807782"/>
            <a:ext cx="724877" cy="307777"/>
          </a:xfrm>
          <a:prstGeom prst="rect">
            <a:avLst/>
          </a:prstGeom>
          <a:noFill/>
          <a:ln w="9525">
            <a:noFill/>
            <a:miter lim="800000"/>
            <a:headEnd/>
            <a:tailEnd/>
          </a:ln>
        </p:spPr>
        <p:txBody>
          <a:bodyPr wrap="none">
            <a:spAutoFit/>
          </a:bodyPr>
          <a:lstStyle/>
          <a:p>
            <a:pPr algn="ctr"/>
            <a:r>
              <a:rPr lang="en-US" dirty="0" smtClean="0"/>
              <a:t>When?</a:t>
            </a:r>
            <a:endParaRPr lang="en-US" dirty="0"/>
          </a:p>
        </p:txBody>
      </p:sp>
      <p:sp>
        <p:nvSpPr>
          <p:cNvPr id="29" name="TextBox 21"/>
          <p:cNvSpPr txBox="1">
            <a:spLocks noChangeArrowheads="1"/>
          </p:cNvSpPr>
          <p:nvPr/>
        </p:nvSpPr>
        <p:spPr bwMode="auto">
          <a:xfrm>
            <a:off x="6787489" y="5994048"/>
            <a:ext cx="837089" cy="307777"/>
          </a:xfrm>
          <a:prstGeom prst="rect">
            <a:avLst/>
          </a:prstGeom>
          <a:noFill/>
          <a:ln w="9525">
            <a:noFill/>
            <a:miter lim="800000"/>
            <a:headEnd/>
            <a:tailEnd/>
          </a:ln>
        </p:spPr>
        <p:txBody>
          <a:bodyPr wrap="none">
            <a:spAutoFit/>
          </a:bodyPr>
          <a:lstStyle/>
          <a:p>
            <a:pPr algn="ctr"/>
            <a:r>
              <a:rPr lang="en-US" dirty="0" smtClean="0"/>
              <a:t>When</a:t>
            </a:r>
            <a:r>
              <a:rPr lang="en-US" dirty="0"/>
              <a:t>?  </a:t>
            </a:r>
          </a:p>
        </p:txBody>
      </p:sp>
      <p:sp>
        <p:nvSpPr>
          <p:cNvPr id="31" name="TextBox 27"/>
          <p:cNvSpPr txBox="1">
            <a:spLocks noChangeArrowheads="1"/>
          </p:cNvSpPr>
          <p:nvPr/>
        </p:nvSpPr>
        <p:spPr bwMode="auto">
          <a:xfrm>
            <a:off x="1622425" y="6245317"/>
            <a:ext cx="6035627" cy="307777"/>
          </a:xfrm>
          <a:prstGeom prst="rect">
            <a:avLst/>
          </a:prstGeom>
          <a:noFill/>
          <a:ln w="9525">
            <a:noFill/>
            <a:miter lim="800000"/>
            <a:headEnd/>
            <a:tailEnd/>
          </a:ln>
        </p:spPr>
        <p:txBody>
          <a:bodyPr wrap="none">
            <a:spAutoFit/>
          </a:bodyPr>
          <a:lstStyle/>
          <a:p>
            <a:r>
              <a:rPr lang="en-US" b="1" dirty="0">
                <a:solidFill>
                  <a:srgbClr val="FF0000"/>
                </a:solidFill>
                <a:latin typeface="+mj-lt"/>
              </a:rPr>
              <a:t>PAUSE PRESENTATION:  Navigate to this screen in your demo center.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93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994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995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995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995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994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994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994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994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9944"/>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994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994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995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9951"/>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25"/>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28"/>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26"/>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29"/>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animBg="1"/>
      <p:bldP spid="39942" grpId="0" animBg="1"/>
      <p:bldP spid="39943" grpId="0" animBg="1"/>
      <p:bldP spid="39944" grpId="0" animBg="1"/>
      <p:bldP spid="39945" grpId="0" animBg="1"/>
      <p:bldP spid="39946" grpId="0" animBg="1"/>
      <p:bldP spid="39947" grpId="0" animBg="1"/>
      <p:bldP spid="39948" grpId="0" animBg="1"/>
      <p:bldP spid="39949" grpId="0" animBg="1"/>
      <p:bldP spid="39950" grpId="0" animBg="1"/>
      <p:bldP spid="39951" grpId="0"/>
      <p:bldP spid="39952" grpId="0" animBg="1"/>
      <p:bldP spid="39953" grpId="0" animBg="1"/>
      <p:bldP spid="25" grpId="0"/>
      <p:bldP spid="26" grpId="0"/>
      <p:bldP spid="27" grpId="0" animBg="1"/>
      <p:bldP spid="28" grpId="0"/>
      <p:bldP spid="29" grpId="0"/>
      <p:bldP spid="3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idx="1"/>
          </p:nvPr>
        </p:nvSpPr>
        <p:spPr/>
        <p:txBody>
          <a:bodyPr>
            <a:normAutofit/>
          </a:bodyPr>
          <a:lstStyle/>
          <a:p>
            <a:r>
              <a:rPr lang="en-US" dirty="0" smtClean="0"/>
              <a:t>Understand the Maintenance Module Domain Space</a:t>
            </a:r>
          </a:p>
          <a:p>
            <a:pPr lvl="1"/>
            <a:r>
              <a:rPr lang="en-US" dirty="0" smtClean="0"/>
              <a:t>Know how EAM can benefit reliability efforts</a:t>
            </a:r>
          </a:p>
          <a:p>
            <a:r>
              <a:rPr lang="en-US" dirty="0" smtClean="0"/>
              <a:t>Obtain High-Level Understanding of the Maintenance Module Functionality </a:t>
            </a:r>
          </a:p>
          <a:p>
            <a:pPr lvl="1"/>
            <a:r>
              <a:rPr lang="en-US" dirty="0" smtClean="0"/>
              <a:t>Utilize the Activities Handbook to perform basic Maintenance functions</a:t>
            </a:r>
          </a:p>
          <a:p>
            <a:pPr lvl="1"/>
            <a:r>
              <a:rPr lang="en-US" dirty="0" smtClean="0"/>
              <a:t>Prepare for next steps towards Certification </a:t>
            </a:r>
          </a:p>
        </p:txBody>
      </p:sp>
      <p:sp>
        <p:nvSpPr>
          <p:cNvPr id="7170" name="Rectangle 2"/>
          <p:cNvSpPr>
            <a:spLocks noGrp="1" noChangeArrowheads="1"/>
          </p:cNvSpPr>
          <p:nvPr>
            <p:ph type="title"/>
          </p:nvPr>
        </p:nvSpPr>
        <p:spPr/>
        <p:txBody>
          <a:bodyPr/>
          <a:lstStyle/>
          <a:p>
            <a:r>
              <a:rPr lang="en-US" dirty="0" smtClean="0"/>
              <a:t>Course Objectives</a:t>
            </a:r>
          </a:p>
        </p:txBody>
      </p:sp>
      <p:sp>
        <p:nvSpPr>
          <p:cNvPr id="7172" name="Footer Placeholder 3"/>
          <p:cNvSpPr>
            <a:spLocks noGrp="1"/>
          </p:cNvSpPr>
          <p:nvPr>
            <p:ph type="ftr" sz="quarter" idx="10"/>
          </p:nvPr>
        </p:nvSpPr>
        <p:spPr/>
        <p:txBody>
          <a:bodyPr/>
          <a:lstStyle/>
          <a:p>
            <a:r>
              <a:rPr lang="en-US" smtClean="0"/>
              <a:t>EAM-MAINT-040</a:t>
            </a:r>
            <a:endParaRPr lang="en-US"/>
          </a:p>
        </p:txBody>
      </p:sp>
      <p:pic>
        <p:nvPicPr>
          <p:cNvPr id="5"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471663"/>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3"/>
          <p:cNvSpPr>
            <a:spLocks noGrp="1" noChangeArrowheads="1"/>
          </p:cNvSpPr>
          <p:nvPr>
            <p:ph idx="1"/>
          </p:nvPr>
        </p:nvSpPr>
        <p:spPr/>
        <p:txBody>
          <a:bodyPr/>
          <a:lstStyle/>
          <a:p>
            <a:r>
              <a:rPr lang="en-US" dirty="0" smtClean="0"/>
              <a:t>Work Order Backlog </a:t>
            </a:r>
          </a:p>
          <a:p>
            <a:pPr lvl="1"/>
            <a:r>
              <a:rPr lang="en-US" dirty="0" smtClean="0"/>
              <a:t>Good to have a backlog! </a:t>
            </a:r>
          </a:p>
          <a:p>
            <a:pPr lvl="1"/>
            <a:r>
              <a:rPr lang="en-US" dirty="0" smtClean="0"/>
              <a:t>Prioritization </a:t>
            </a:r>
          </a:p>
          <a:p>
            <a:pPr lvl="1"/>
            <a:r>
              <a:rPr lang="en-US" dirty="0" smtClean="0"/>
              <a:t>Labor requirements </a:t>
            </a:r>
          </a:p>
          <a:p>
            <a:r>
              <a:rPr lang="en-US" dirty="0" smtClean="0"/>
              <a:t>Interface to MS Projects</a:t>
            </a:r>
          </a:p>
          <a:p>
            <a:pPr lvl="1"/>
            <a:r>
              <a:rPr lang="en-US" dirty="0" smtClean="0"/>
              <a:t>Available in v11 </a:t>
            </a:r>
          </a:p>
          <a:p>
            <a:pPr lvl="1"/>
            <a:r>
              <a:rPr lang="en-US" dirty="0" smtClean="0"/>
              <a:t>Still being converted in v12 </a:t>
            </a:r>
          </a:p>
          <a:p>
            <a:pPr lvl="1"/>
            <a:r>
              <a:rPr lang="en-US" dirty="0" smtClean="0"/>
              <a:t>Export of Work Orders </a:t>
            </a:r>
          </a:p>
          <a:p>
            <a:pPr lvl="1"/>
            <a:r>
              <a:rPr lang="en-US" dirty="0" smtClean="0"/>
              <a:t>Schedule </a:t>
            </a:r>
          </a:p>
          <a:p>
            <a:pPr lvl="1"/>
            <a:r>
              <a:rPr lang="en-US" dirty="0" smtClean="0"/>
              <a:t>Import New Schedule </a:t>
            </a:r>
          </a:p>
        </p:txBody>
      </p:sp>
      <p:sp>
        <p:nvSpPr>
          <p:cNvPr id="40962" name="Rectangle 2"/>
          <p:cNvSpPr>
            <a:spLocks noGrp="1" noChangeArrowheads="1"/>
          </p:cNvSpPr>
          <p:nvPr>
            <p:ph type="title"/>
          </p:nvPr>
        </p:nvSpPr>
        <p:spPr/>
        <p:txBody>
          <a:bodyPr/>
          <a:lstStyle/>
          <a:p>
            <a:r>
              <a:rPr lang="en-US" smtClean="0"/>
              <a:t>Scheduling</a:t>
            </a:r>
          </a:p>
        </p:txBody>
      </p:sp>
      <p:sp>
        <p:nvSpPr>
          <p:cNvPr id="40965" name="Footer Placeholder 9"/>
          <p:cNvSpPr>
            <a:spLocks noGrp="1"/>
          </p:cNvSpPr>
          <p:nvPr>
            <p:ph type="ftr" sz="quarter" idx="10"/>
          </p:nvPr>
        </p:nvSpPr>
        <p:spPr/>
        <p:txBody>
          <a:bodyPr/>
          <a:lstStyle/>
          <a:p>
            <a:r>
              <a:rPr lang="en-US" smtClean="0"/>
              <a:t>EAM-MAINT-370</a:t>
            </a:r>
            <a:endParaRPr lang="en-US"/>
          </a:p>
        </p:txBody>
      </p:sp>
      <p:grpSp>
        <p:nvGrpSpPr>
          <p:cNvPr id="40964" name="Group 3"/>
          <p:cNvGrpSpPr>
            <a:grpSpLocks/>
          </p:cNvGrpSpPr>
          <p:nvPr/>
        </p:nvGrpSpPr>
        <p:grpSpPr bwMode="auto">
          <a:xfrm>
            <a:off x="4868863" y="82550"/>
            <a:ext cx="4100512" cy="371475"/>
            <a:chOff x="1186612" y="3211773"/>
            <a:chExt cx="6564312" cy="555625"/>
          </a:xfrm>
        </p:grpSpPr>
        <p:sp>
          <p:nvSpPr>
            <p:cNvPr id="40966"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Request</a:t>
              </a:r>
            </a:p>
          </p:txBody>
        </p:sp>
        <p:sp>
          <p:nvSpPr>
            <p:cNvPr id="40967" name="Right Arrow 7"/>
            <p:cNvSpPr>
              <a:spLocks noChangeArrowheads="1"/>
            </p:cNvSpPr>
            <p:nvPr/>
          </p:nvSpPr>
          <p:spPr bwMode="auto">
            <a:xfrm>
              <a:off x="2583612" y="321494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a:t>Prepare</a:t>
              </a:r>
            </a:p>
          </p:txBody>
        </p:sp>
        <p:sp>
          <p:nvSpPr>
            <p:cNvPr id="40968"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a:t>Work</a:t>
              </a:r>
            </a:p>
          </p:txBody>
        </p:sp>
        <p:sp>
          <p:nvSpPr>
            <p:cNvPr id="40969" name="Right Arrow 9"/>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Record</a:t>
              </a:r>
            </a:p>
          </p:txBody>
        </p:sp>
        <p:sp>
          <p:nvSpPr>
            <p:cNvPr id="40970"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Review</a:t>
              </a:r>
            </a:p>
          </p:txBody>
        </p:sp>
      </p:grpSp>
      <p:pic>
        <p:nvPicPr>
          <p:cNvPr id="11"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471663"/>
            <a:ext cx="947737" cy="11303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96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096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096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096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0963">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0963">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0963">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0963">
                                            <p:txEl>
                                              <p:pRg st="7" end="7"/>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0963">
                                            <p:txEl>
                                              <p:pRg st="8" end="8"/>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096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471663"/>
            <a:ext cx="947737" cy="1130300"/>
          </a:xfrm>
          <a:prstGeom prst="rect">
            <a:avLst/>
          </a:prstGeom>
          <a:noFill/>
          <a:ln w="9525">
            <a:noFill/>
            <a:miter lim="800000"/>
            <a:headEnd/>
            <a:tailEnd/>
          </a:ln>
        </p:spPr>
      </p:pic>
      <p:pic>
        <p:nvPicPr>
          <p:cNvPr id="41986" name="Picture 7"/>
          <p:cNvPicPr>
            <a:picLocks noChangeAspect="1" noChangeArrowheads="1"/>
          </p:cNvPicPr>
          <p:nvPr/>
        </p:nvPicPr>
        <p:blipFill>
          <a:blip r:embed="rId4" cstate="print"/>
          <a:srcRect/>
          <a:stretch>
            <a:fillRect/>
          </a:stretch>
        </p:blipFill>
        <p:spPr bwMode="auto">
          <a:xfrm>
            <a:off x="1166813" y="1322388"/>
            <a:ext cx="7513637" cy="4814887"/>
          </a:xfrm>
          <a:prstGeom prst="rect">
            <a:avLst/>
          </a:prstGeom>
          <a:noFill/>
          <a:ln w="9525" algn="ctr">
            <a:noFill/>
            <a:miter lim="800000"/>
            <a:headEnd/>
            <a:tailEnd/>
          </a:ln>
        </p:spPr>
      </p:pic>
      <p:sp>
        <p:nvSpPr>
          <p:cNvPr id="41987" name="Rectangle 2"/>
          <p:cNvSpPr>
            <a:spLocks noGrp="1" noChangeArrowheads="1"/>
          </p:cNvSpPr>
          <p:nvPr>
            <p:ph type="title"/>
          </p:nvPr>
        </p:nvSpPr>
        <p:spPr/>
        <p:txBody>
          <a:bodyPr/>
          <a:lstStyle/>
          <a:p>
            <a:r>
              <a:rPr lang="en-US" smtClean="0"/>
              <a:t>Assign and Schedule the Work Order</a:t>
            </a:r>
          </a:p>
        </p:txBody>
      </p:sp>
      <p:sp>
        <p:nvSpPr>
          <p:cNvPr id="42003" name="Footer Placeholder 23"/>
          <p:cNvSpPr>
            <a:spLocks noGrp="1"/>
          </p:cNvSpPr>
          <p:nvPr>
            <p:ph type="ftr" sz="quarter" idx="10"/>
          </p:nvPr>
        </p:nvSpPr>
        <p:spPr/>
        <p:txBody>
          <a:bodyPr/>
          <a:lstStyle/>
          <a:p>
            <a:r>
              <a:rPr lang="en-US" smtClean="0"/>
              <a:t>EAM-MAINT-380</a:t>
            </a:r>
            <a:endParaRPr lang="en-US"/>
          </a:p>
        </p:txBody>
      </p:sp>
      <p:sp>
        <p:nvSpPr>
          <p:cNvPr id="41988" name="Rectangle 13"/>
          <p:cNvSpPr>
            <a:spLocks noChangeArrowheads="1"/>
          </p:cNvSpPr>
          <p:nvPr/>
        </p:nvSpPr>
        <p:spPr bwMode="auto">
          <a:xfrm>
            <a:off x="1873250" y="2749550"/>
            <a:ext cx="1954213" cy="241300"/>
          </a:xfrm>
          <a:prstGeom prst="rect">
            <a:avLst/>
          </a:prstGeom>
          <a:solidFill>
            <a:srgbClr val="FFFF00">
              <a:alpha val="39999"/>
            </a:srgbClr>
          </a:solidFill>
          <a:ln w="9525" algn="ctr">
            <a:noFill/>
            <a:miter lim="800000"/>
            <a:headEnd/>
            <a:tailEnd/>
          </a:ln>
        </p:spPr>
        <p:txBody>
          <a:bodyPr wrap="none" tIns="91440" bIns="91440" anchor="ctr"/>
          <a:lstStyle/>
          <a:p>
            <a:pPr algn="ctr"/>
            <a:endParaRPr lang="en-US" sz="2800"/>
          </a:p>
        </p:txBody>
      </p:sp>
      <p:sp>
        <p:nvSpPr>
          <p:cNvPr id="41989" name="Rectangle 14"/>
          <p:cNvSpPr>
            <a:spLocks noChangeArrowheads="1"/>
          </p:cNvSpPr>
          <p:nvPr/>
        </p:nvSpPr>
        <p:spPr bwMode="auto">
          <a:xfrm>
            <a:off x="4816475" y="4546600"/>
            <a:ext cx="2595563" cy="196850"/>
          </a:xfrm>
          <a:prstGeom prst="rect">
            <a:avLst/>
          </a:prstGeom>
          <a:solidFill>
            <a:srgbClr val="FFFF00">
              <a:alpha val="39999"/>
            </a:srgbClr>
          </a:solidFill>
          <a:ln w="9525" algn="ctr">
            <a:noFill/>
            <a:miter lim="800000"/>
            <a:headEnd/>
            <a:tailEnd/>
          </a:ln>
        </p:spPr>
        <p:txBody>
          <a:bodyPr wrap="none" tIns="91440" bIns="91440" anchor="ctr"/>
          <a:lstStyle/>
          <a:p>
            <a:pPr algn="ctr"/>
            <a:endParaRPr lang="en-US" sz="2800"/>
          </a:p>
        </p:txBody>
      </p:sp>
      <p:sp>
        <p:nvSpPr>
          <p:cNvPr id="41990" name="Oval 8"/>
          <p:cNvSpPr>
            <a:spLocks noChangeArrowheads="1"/>
          </p:cNvSpPr>
          <p:nvPr/>
        </p:nvSpPr>
        <p:spPr bwMode="auto">
          <a:xfrm>
            <a:off x="1192213" y="2686050"/>
            <a:ext cx="749300" cy="214313"/>
          </a:xfrm>
          <a:prstGeom prst="ellipse">
            <a:avLst/>
          </a:prstGeom>
          <a:noFill/>
          <a:ln w="38100">
            <a:solidFill>
              <a:srgbClr val="FF0000"/>
            </a:solidFill>
            <a:round/>
            <a:headEnd/>
            <a:tailEnd/>
          </a:ln>
        </p:spPr>
        <p:txBody>
          <a:bodyPr wrap="none" anchor="ctr"/>
          <a:lstStyle/>
          <a:p>
            <a:pPr algn="ctr"/>
            <a:endParaRPr lang="en-US" sz="2800"/>
          </a:p>
        </p:txBody>
      </p:sp>
      <p:sp>
        <p:nvSpPr>
          <p:cNvPr id="41991" name="Oval 8"/>
          <p:cNvSpPr>
            <a:spLocks noChangeArrowheads="1"/>
          </p:cNvSpPr>
          <p:nvPr/>
        </p:nvSpPr>
        <p:spPr bwMode="auto">
          <a:xfrm>
            <a:off x="7485063" y="2838450"/>
            <a:ext cx="922337" cy="287338"/>
          </a:xfrm>
          <a:prstGeom prst="ellipse">
            <a:avLst/>
          </a:prstGeom>
          <a:noFill/>
          <a:ln w="38100">
            <a:solidFill>
              <a:srgbClr val="FF0000"/>
            </a:solidFill>
            <a:round/>
            <a:headEnd/>
            <a:tailEnd/>
          </a:ln>
        </p:spPr>
        <p:txBody>
          <a:bodyPr wrap="none" anchor="ctr"/>
          <a:lstStyle/>
          <a:p>
            <a:pPr algn="ctr"/>
            <a:endParaRPr lang="en-US" sz="2800"/>
          </a:p>
        </p:txBody>
      </p:sp>
      <p:sp>
        <p:nvSpPr>
          <p:cNvPr id="8" name="TextBox 7"/>
          <p:cNvSpPr txBox="1"/>
          <p:nvPr/>
        </p:nvSpPr>
        <p:spPr>
          <a:xfrm>
            <a:off x="3622675" y="3494088"/>
            <a:ext cx="2381614" cy="276999"/>
          </a:xfrm>
          <a:prstGeom prst="rect">
            <a:avLst/>
          </a:prstGeom>
          <a:solidFill>
            <a:schemeClr val="bg1"/>
          </a:solidFill>
          <a:ln w="3175">
            <a:solidFill>
              <a:schemeClr val="tx1"/>
            </a:solidFill>
          </a:ln>
          <a:effectLst>
            <a:outerShdw dist="63500" dir="3600000" algn="ctr" rotWithShape="0">
              <a:schemeClr val="bg1">
                <a:lumMod val="50000"/>
              </a:schemeClr>
            </a:outerShdw>
          </a:effectLst>
        </p:spPr>
        <p:txBody>
          <a:bodyPr wrap="none">
            <a:spAutoFit/>
          </a:bodyPr>
          <a:lstStyle/>
          <a:p>
            <a:pPr>
              <a:defRPr/>
            </a:pPr>
            <a:r>
              <a:rPr lang="en-US" sz="1200" dirty="0">
                <a:latin typeface="Tahoma" pitchFamily="34" charset="0"/>
              </a:rPr>
              <a:t>Can </a:t>
            </a:r>
            <a:r>
              <a:rPr lang="en-US" sz="1200" dirty="0" smtClean="0">
                <a:latin typeface="Tahoma" pitchFamily="34" charset="0"/>
              </a:rPr>
              <a:t>assign one or more persons</a:t>
            </a:r>
            <a:endParaRPr lang="en-US" sz="1200" dirty="0">
              <a:latin typeface="Tahoma" pitchFamily="34" charset="0"/>
            </a:endParaRPr>
          </a:p>
        </p:txBody>
      </p:sp>
      <p:cxnSp>
        <p:nvCxnSpPr>
          <p:cNvPr id="41993" name="Straight Arrow Connector 9"/>
          <p:cNvCxnSpPr>
            <a:cxnSpLocks noChangeShapeType="1"/>
            <a:stCxn id="8" idx="1"/>
            <a:endCxn id="41990" idx="6"/>
          </p:cNvCxnSpPr>
          <p:nvPr/>
        </p:nvCxnSpPr>
        <p:spPr bwMode="auto">
          <a:xfrm rot="10800000">
            <a:off x="1941513" y="2793208"/>
            <a:ext cx="1681162" cy="839381"/>
          </a:xfrm>
          <a:prstGeom prst="straightConnector1">
            <a:avLst/>
          </a:prstGeom>
          <a:noFill/>
          <a:ln w="28575" algn="ctr">
            <a:solidFill>
              <a:schemeClr val="tx1"/>
            </a:solidFill>
            <a:round/>
            <a:headEnd/>
            <a:tailEnd type="arrow" w="med" len="med"/>
          </a:ln>
        </p:spPr>
      </p:cxnSp>
      <p:cxnSp>
        <p:nvCxnSpPr>
          <p:cNvPr id="41994" name="Straight Arrow Connector 11"/>
          <p:cNvCxnSpPr>
            <a:cxnSpLocks noChangeShapeType="1"/>
            <a:stCxn id="8" idx="3"/>
            <a:endCxn id="41991" idx="2"/>
          </p:cNvCxnSpPr>
          <p:nvPr/>
        </p:nvCxnSpPr>
        <p:spPr bwMode="auto">
          <a:xfrm flipV="1">
            <a:off x="6004289" y="2982119"/>
            <a:ext cx="1480774" cy="650469"/>
          </a:xfrm>
          <a:prstGeom prst="straightConnector1">
            <a:avLst/>
          </a:prstGeom>
          <a:noFill/>
          <a:ln w="28575" algn="ctr">
            <a:solidFill>
              <a:schemeClr val="tx1"/>
            </a:solidFill>
            <a:round/>
            <a:headEnd/>
            <a:tailEnd type="arrow" w="med" len="med"/>
          </a:ln>
        </p:spPr>
      </p:cxnSp>
      <p:sp>
        <p:nvSpPr>
          <p:cNvPr id="41995" name="Oval 8"/>
          <p:cNvSpPr>
            <a:spLocks noChangeArrowheads="1"/>
          </p:cNvSpPr>
          <p:nvPr/>
        </p:nvSpPr>
        <p:spPr bwMode="auto">
          <a:xfrm>
            <a:off x="1190625" y="2909888"/>
            <a:ext cx="749300" cy="214312"/>
          </a:xfrm>
          <a:prstGeom prst="ellipse">
            <a:avLst/>
          </a:prstGeom>
          <a:noFill/>
          <a:ln w="38100">
            <a:solidFill>
              <a:srgbClr val="FF0000"/>
            </a:solidFill>
            <a:round/>
            <a:headEnd/>
            <a:tailEnd/>
          </a:ln>
        </p:spPr>
        <p:txBody>
          <a:bodyPr wrap="none" anchor="ctr"/>
          <a:lstStyle/>
          <a:p>
            <a:pPr algn="ctr"/>
            <a:endParaRPr lang="en-US" sz="2800"/>
          </a:p>
        </p:txBody>
      </p:sp>
      <p:sp>
        <p:nvSpPr>
          <p:cNvPr id="16" name="TextBox 15"/>
          <p:cNvSpPr txBox="1"/>
          <p:nvPr/>
        </p:nvSpPr>
        <p:spPr>
          <a:xfrm>
            <a:off x="177800" y="2828925"/>
            <a:ext cx="842963" cy="1016000"/>
          </a:xfrm>
          <a:prstGeom prst="rect">
            <a:avLst/>
          </a:prstGeom>
          <a:solidFill>
            <a:schemeClr val="bg1"/>
          </a:solidFill>
          <a:ln w="3175">
            <a:solidFill>
              <a:schemeClr val="tx1"/>
            </a:solidFill>
          </a:ln>
          <a:effectLst>
            <a:outerShdw dist="63500" dir="3600000" algn="ctr" rotWithShape="0">
              <a:schemeClr val="bg1">
                <a:lumMod val="50000"/>
              </a:schemeClr>
            </a:outerShdw>
          </a:effectLst>
        </p:spPr>
        <p:txBody>
          <a:bodyPr>
            <a:spAutoFit/>
          </a:bodyPr>
          <a:lstStyle/>
          <a:p>
            <a:pPr>
              <a:defRPr/>
            </a:pPr>
            <a:r>
              <a:rPr lang="en-US" sz="1200" dirty="0">
                <a:latin typeface="Tahoma" pitchFamily="34" charset="0"/>
              </a:rPr>
              <a:t>Receives </a:t>
            </a:r>
          </a:p>
          <a:p>
            <a:pPr>
              <a:defRPr/>
            </a:pPr>
            <a:r>
              <a:rPr lang="en-US" sz="1200" dirty="0">
                <a:latin typeface="Tahoma" pitchFamily="34" charset="0"/>
              </a:rPr>
              <a:t>Emails on </a:t>
            </a:r>
            <a:r>
              <a:rPr lang="en-US" sz="1200" dirty="0">
                <a:latin typeface="+mj-lt"/>
              </a:rPr>
              <a:t>certain</a:t>
            </a:r>
            <a:r>
              <a:rPr lang="en-US" sz="1200" dirty="0">
                <a:latin typeface="Tahoma" pitchFamily="34" charset="0"/>
              </a:rPr>
              <a:t> status changes</a:t>
            </a:r>
          </a:p>
        </p:txBody>
      </p:sp>
      <p:cxnSp>
        <p:nvCxnSpPr>
          <p:cNvPr id="41997" name="Straight Arrow Connector 17"/>
          <p:cNvCxnSpPr>
            <a:cxnSpLocks noChangeShapeType="1"/>
            <a:stCxn id="16" idx="3"/>
            <a:endCxn id="41995" idx="2"/>
          </p:cNvCxnSpPr>
          <p:nvPr/>
        </p:nvCxnSpPr>
        <p:spPr bwMode="auto">
          <a:xfrm flipV="1">
            <a:off x="1020763" y="3016250"/>
            <a:ext cx="169862" cy="320675"/>
          </a:xfrm>
          <a:prstGeom prst="straightConnector1">
            <a:avLst/>
          </a:prstGeom>
          <a:noFill/>
          <a:ln w="28575" algn="ctr">
            <a:solidFill>
              <a:schemeClr val="tx1"/>
            </a:solidFill>
            <a:round/>
            <a:headEnd/>
            <a:tailEnd type="arrow" w="med" len="med"/>
          </a:ln>
        </p:spPr>
      </p:cxnSp>
      <p:sp>
        <p:nvSpPr>
          <p:cNvPr id="41998" name="TextBox 18"/>
          <p:cNvSpPr txBox="1">
            <a:spLocks noChangeArrowheads="1"/>
          </p:cNvSpPr>
          <p:nvPr/>
        </p:nvSpPr>
        <p:spPr bwMode="auto">
          <a:xfrm>
            <a:off x="5237163" y="965200"/>
            <a:ext cx="1411993" cy="307777"/>
          </a:xfrm>
          <a:prstGeom prst="rect">
            <a:avLst/>
          </a:prstGeom>
          <a:solidFill>
            <a:schemeClr val="bg1"/>
          </a:solidFill>
          <a:ln w="3175">
            <a:solidFill>
              <a:schemeClr val="tx1"/>
            </a:solidFill>
            <a:miter lim="800000"/>
            <a:headEnd/>
            <a:tailEnd/>
          </a:ln>
          <a:effectLst>
            <a:outerShdw dist="63500" dir="3600000" algn="ctr" rotWithShape="0">
              <a:schemeClr val="bg1">
                <a:lumMod val="50000"/>
              </a:schemeClr>
            </a:outerShdw>
          </a:effectLst>
        </p:spPr>
        <p:txBody>
          <a:bodyPr wrap="square">
            <a:spAutoFit/>
          </a:bodyPr>
          <a:lstStyle/>
          <a:p>
            <a:r>
              <a:rPr lang="en-US" dirty="0"/>
              <a:t>Planner </a:t>
            </a:r>
            <a:r>
              <a:rPr lang="en-US" dirty="0" smtClean="0"/>
              <a:t>field</a:t>
            </a:r>
            <a:endParaRPr lang="en-US" dirty="0"/>
          </a:p>
        </p:txBody>
      </p:sp>
      <p:sp>
        <p:nvSpPr>
          <p:cNvPr id="41999" name="Oval 8"/>
          <p:cNvSpPr>
            <a:spLocks noChangeArrowheads="1"/>
          </p:cNvSpPr>
          <p:nvPr/>
        </p:nvSpPr>
        <p:spPr bwMode="auto">
          <a:xfrm>
            <a:off x="4229100" y="2693988"/>
            <a:ext cx="749300" cy="214312"/>
          </a:xfrm>
          <a:prstGeom prst="ellipse">
            <a:avLst/>
          </a:prstGeom>
          <a:noFill/>
          <a:ln w="38100">
            <a:solidFill>
              <a:srgbClr val="FF0000"/>
            </a:solidFill>
            <a:round/>
            <a:headEnd/>
            <a:tailEnd/>
          </a:ln>
        </p:spPr>
        <p:txBody>
          <a:bodyPr wrap="none" anchor="ctr"/>
          <a:lstStyle/>
          <a:p>
            <a:pPr algn="ctr"/>
            <a:endParaRPr lang="en-US" sz="2800"/>
          </a:p>
        </p:txBody>
      </p:sp>
      <p:cxnSp>
        <p:nvCxnSpPr>
          <p:cNvPr id="42000" name="Straight Arrow Connector 21"/>
          <p:cNvCxnSpPr>
            <a:cxnSpLocks noChangeShapeType="1"/>
            <a:stCxn id="41998" idx="2"/>
            <a:endCxn id="41999" idx="0"/>
          </p:cNvCxnSpPr>
          <p:nvPr/>
        </p:nvCxnSpPr>
        <p:spPr bwMode="auto">
          <a:xfrm rot="5400000">
            <a:off x="4562950" y="1313777"/>
            <a:ext cx="1421011" cy="1339410"/>
          </a:xfrm>
          <a:prstGeom prst="straightConnector1">
            <a:avLst/>
          </a:prstGeom>
          <a:noFill/>
          <a:ln w="28575" algn="ctr">
            <a:solidFill>
              <a:schemeClr val="tx1"/>
            </a:solidFill>
            <a:round/>
            <a:headEnd/>
            <a:tailEnd type="arrow" w="med" len="med"/>
          </a:ln>
        </p:spPr>
      </p:cxnSp>
      <p:sp>
        <p:nvSpPr>
          <p:cNvPr id="42001" name="Oval 8"/>
          <p:cNvSpPr>
            <a:spLocks noChangeArrowheads="1"/>
          </p:cNvSpPr>
          <p:nvPr/>
        </p:nvSpPr>
        <p:spPr bwMode="auto">
          <a:xfrm>
            <a:off x="1055688" y="2108200"/>
            <a:ext cx="749300" cy="215900"/>
          </a:xfrm>
          <a:prstGeom prst="ellipse">
            <a:avLst/>
          </a:prstGeom>
          <a:noFill/>
          <a:ln w="38100">
            <a:solidFill>
              <a:srgbClr val="FF0000"/>
            </a:solidFill>
            <a:round/>
            <a:headEnd/>
            <a:tailEnd/>
          </a:ln>
        </p:spPr>
        <p:txBody>
          <a:bodyPr wrap="none" anchor="ctr"/>
          <a:lstStyle/>
          <a:p>
            <a:pPr algn="ctr"/>
            <a:endParaRPr lang="en-US" sz="2800"/>
          </a:p>
        </p:txBody>
      </p:sp>
      <p:grpSp>
        <p:nvGrpSpPr>
          <p:cNvPr id="42002" name="Group 17"/>
          <p:cNvGrpSpPr>
            <a:grpSpLocks/>
          </p:cNvGrpSpPr>
          <p:nvPr/>
        </p:nvGrpSpPr>
        <p:grpSpPr bwMode="auto">
          <a:xfrm>
            <a:off x="4868863" y="82550"/>
            <a:ext cx="4100512" cy="371475"/>
            <a:chOff x="1186612" y="3211773"/>
            <a:chExt cx="6564312" cy="555625"/>
          </a:xfrm>
        </p:grpSpPr>
        <p:sp>
          <p:nvSpPr>
            <p:cNvPr id="42004"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Request</a:t>
              </a:r>
            </a:p>
          </p:txBody>
        </p:sp>
        <p:sp>
          <p:nvSpPr>
            <p:cNvPr id="42005" name="Right Arrow 7"/>
            <p:cNvSpPr>
              <a:spLocks noChangeArrowheads="1"/>
            </p:cNvSpPr>
            <p:nvPr/>
          </p:nvSpPr>
          <p:spPr bwMode="auto">
            <a:xfrm>
              <a:off x="2583612" y="321494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a:t>Prepare</a:t>
              </a:r>
            </a:p>
          </p:txBody>
        </p:sp>
        <p:sp>
          <p:nvSpPr>
            <p:cNvPr id="42006"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a:t>Work</a:t>
              </a:r>
            </a:p>
          </p:txBody>
        </p:sp>
        <p:sp>
          <p:nvSpPr>
            <p:cNvPr id="42007" name="Right Arrow 9"/>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Record</a:t>
              </a:r>
            </a:p>
          </p:txBody>
        </p:sp>
        <p:sp>
          <p:nvSpPr>
            <p:cNvPr id="42008"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Review</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200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199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200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199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198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1990"/>
                                        </p:tgtEl>
                                        <p:attrNameLst>
                                          <p:attrName>style.visibility</p:attrName>
                                        </p:attrNameLst>
                                      </p:cBhvr>
                                      <p:to>
                                        <p:strVal val="visible"/>
                                      </p:to>
                                    </p:set>
                                  </p:childTnLst>
                                </p:cTn>
                              </p:par>
                              <p:par>
                                <p:cTn id="21" presetID="1" presetClass="entr" presetSubtype="0" fill="hold" grpId="1" nodeType="withEffect">
                                  <p:stCondLst>
                                    <p:cond delay="0"/>
                                  </p:stCondLst>
                                  <p:childTnLst>
                                    <p:set>
                                      <p:cBhvr>
                                        <p:cTn id="22" dur="1" fill="hold">
                                          <p:stCondLst>
                                            <p:cond delay="0"/>
                                          </p:stCondLst>
                                        </p:cTn>
                                        <p:tgtEl>
                                          <p:spTgt spid="4198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199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199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199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198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199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19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8" grpId="0" animBg="1"/>
      <p:bldP spid="41988" grpId="1" animBg="1"/>
      <p:bldP spid="41989" grpId="0" animBg="1"/>
      <p:bldP spid="41990" grpId="0" animBg="1"/>
      <p:bldP spid="41991" grpId="0" animBg="1"/>
      <p:bldP spid="8" grpId="0" animBg="1"/>
      <p:bldP spid="41995" grpId="0" animBg="1"/>
      <p:bldP spid="16" grpId="0" animBg="1"/>
      <p:bldP spid="41998" grpId="0" animBg="1"/>
      <p:bldP spid="41999" grpId="0" animBg="1"/>
      <p:bldP spid="42001"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3"/>
          <p:cNvSpPr>
            <a:spLocks noGrp="1" noChangeArrowheads="1"/>
          </p:cNvSpPr>
          <p:nvPr>
            <p:ph idx="1"/>
          </p:nvPr>
        </p:nvSpPr>
        <p:spPr/>
        <p:txBody>
          <a:bodyPr>
            <a:normAutofit fontScale="92500" lnSpcReduction="20000"/>
          </a:bodyPr>
          <a:lstStyle/>
          <a:p>
            <a:r>
              <a:rPr lang="en-US" dirty="0" smtClean="0"/>
              <a:t>Important Data</a:t>
            </a:r>
          </a:p>
          <a:p>
            <a:pPr lvl="1"/>
            <a:r>
              <a:rPr lang="en-US" dirty="0" smtClean="0"/>
              <a:t>Assigned </a:t>
            </a:r>
          </a:p>
          <a:p>
            <a:pPr lvl="2"/>
            <a:r>
              <a:rPr lang="en-US" dirty="0" smtClean="0"/>
              <a:t>Employees where Assigned = yes</a:t>
            </a:r>
          </a:p>
          <a:p>
            <a:pPr lvl="2"/>
            <a:r>
              <a:rPr lang="en-US" dirty="0" smtClean="0"/>
              <a:t>Assign a single technician </a:t>
            </a:r>
          </a:p>
          <a:p>
            <a:pPr lvl="2"/>
            <a:r>
              <a:rPr lang="en-US" dirty="0" smtClean="0"/>
              <a:t>Assign multiple technicians using the Assigned submenu</a:t>
            </a:r>
          </a:p>
          <a:p>
            <a:pPr lvl="1"/>
            <a:r>
              <a:rPr lang="en-US" dirty="0" smtClean="0"/>
              <a:t>Class</a:t>
            </a:r>
          </a:p>
          <a:p>
            <a:pPr lvl="2"/>
            <a:r>
              <a:rPr lang="en-US" dirty="0" smtClean="0"/>
              <a:t>Categorizes work orders such: </a:t>
            </a:r>
          </a:p>
          <a:p>
            <a:pPr lvl="3"/>
            <a:r>
              <a:rPr lang="en-US" dirty="0" smtClean="0"/>
              <a:t>Environmental</a:t>
            </a:r>
          </a:p>
          <a:p>
            <a:pPr lvl="3"/>
            <a:r>
              <a:rPr lang="en-US" dirty="0" smtClean="0"/>
              <a:t>Safety</a:t>
            </a:r>
          </a:p>
          <a:p>
            <a:pPr lvl="3"/>
            <a:r>
              <a:rPr lang="en-US" dirty="0" smtClean="0"/>
              <a:t>Calibration</a:t>
            </a:r>
          </a:p>
          <a:p>
            <a:pPr lvl="3"/>
            <a:r>
              <a:rPr lang="en-US" dirty="0" smtClean="0"/>
              <a:t>Shutdown</a:t>
            </a:r>
          </a:p>
          <a:p>
            <a:pPr lvl="3"/>
            <a:r>
              <a:rPr lang="en-US" dirty="0" smtClean="0"/>
              <a:t>Lean</a:t>
            </a:r>
          </a:p>
          <a:p>
            <a:pPr lvl="1"/>
            <a:r>
              <a:rPr lang="en-US" dirty="0" smtClean="0"/>
              <a:t>Planned and Unplanned </a:t>
            </a:r>
          </a:p>
          <a:p>
            <a:pPr lvl="2"/>
            <a:r>
              <a:rPr lang="en-US" dirty="0" smtClean="0"/>
              <a:t>PM work orders default to Planned </a:t>
            </a:r>
          </a:p>
          <a:p>
            <a:pPr lvl="2"/>
            <a:r>
              <a:rPr lang="en-US" dirty="0" smtClean="0"/>
              <a:t>CM work orders default to Unplanned</a:t>
            </a:r>
          </a:p>
          <a:p>
            <a:pPr lvl="2"/>
            <a:r>
              <a:rPr lang="en-US" dirty="0" smtClean="0"/>
              <a:t>Can be changed</a:t>
            </a:r>
          </a:p>
          <a:p>
            <a:pPr lvl="3"/>
            <a:r>
              <a:rPr lang="en-US" dirty="0" smtClean="0"/>
              <a:t>Example: CM work orders waiting for a normal shutdown period</a:t>
            </a:r>
          </a:p>
        </p:txBody>
      </p:sp>
      <p:sp>
        <p:nvSpPr>
          <p:cNvPr id="43010" name="Rectangle 2"/>
          <p:cNvSpPr>
            <a:spLocks noGrp="1" noChangeArrowheads="1"/>
          </p:cNvSpPr>
          <p:nvPr>
            <p:ph type="title"/>
          </p:nvPr>
        </p:nvSpPr>
        <p:spPr/>
        <p:txBody>
          <a:bodyPr/>
          <a:lstStyle/>
          <a:p>
            <a:r>
              <a:rPr lang="en-US" smtClean="0"/>
              <a:t>Prepare: Work Order Setup </a:t>
            </a:r>
          </a:p>
        </p:txBody>
      </p:sp>
      <p:sp>
        <p:nvSpPr>
          <p:cNvPr id="43013" name="Footer Placeholder 9"/>
          <p:cNvSpPr>
            <a:spLocks noGrp="1"/>
          </p:cNvSpPr>
          <p:nvPr>
            <p:ph type="ftr" sz="quarter" idx="10"/>
          </p:nvPr>
        </p:nvSpPr>
        <p:spPr/>
        <p:txBody>
          <a:bodyPr/>
          <a:lstStyle/>
          <a:p>
            <a:r>
              <a:rPr lang="en-US" smtClean="0"/>
              <a:t>EAM-MAINT-390</a:t>
            </a:r>
            <a:endParaRPr lang="en-US"/>
          </a:p>
        </p:txBody>
      </p:sp>
      <p:grpSp>
        <p:nvGrpSpPr>
          <p:cNvPr id="43012" name="Group 3"/>
          <p:cNvGrpSpPr>
            <a:grpSpLocks/>
          </p:cNvGrpSpPr>
          <p:nvPr/>
        </p:nvGrpSpPr>
        <p:grpSpPr bwMode="auto">
          <a:xfrm>
            <a:off x="4868863" y="82550"/>
            <a:ext cx="4100512" cy="371475"/>
            <a:chOff x="1186612" y="3211773"/>
            <a:chExt cx="6564312" cy="555625"/>
          </a:xfrm>
        </p:grpSpPr>
        <p:sp>
          <p:nvSpPr>
            <p:cNvPr id="43014"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Request</a:t>
              </a:r>
            </a:p>
          </p:txBody>
        </p:sp>
        <p:sp>
          <p:nvSpPr>
            <p:cNvPr id="43015" name="Right Arrow 7"/>
            <p:cNvSpPr>
              <a:spLocks noChangeArrowheads="1"/>
            </p:cNvSpPr>
            <p:nvPr/>
          </p:nvSpPr>
          <p:spPr bwMode="auto">
            <a:xfrm>
              <a:off x="2583612" y="321494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a:t>Prepare</a:t>
              </a:r>
            </a:p>
          </p:txBody>
        </p:sp>
        <p:sp>
          <p:nvSpPr>
            <p:cNvPr id="43016"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a:t>Work</a:t>
              </a:r>
            </a:p>
          </p:txBody>
        </p:sp>
        <p:sp>
          <p:nvSpPr>
            <p:cNvPr id="43017" name="Right Arrow 9"/>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Record</a:t>
              </a:r>
            </a:p>
          </p:txBody>
        </p:sp>
        <p:sp>
          <p:nvSpPr>
            <p:cNvPr id="43018"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Review</a:t>
              </a:r>
            </a:p>
          </p:txBody>
        </p:sp>
      </p:grpSp>
      <p:pic>
        <p:nvPicPr>
          <p:cNvPr id="11"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663575"/>
            <a:ext cx="947737" cy="11303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0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3011">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3011">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3011">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3011">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3011">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3011">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3011">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3011">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3011">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3011">
                                            <p:txEl>
                                              <p:pRg st="10" end="1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3011">
                                            <p:txEl>
                                              <p:pRg st="11" end="11"/>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43011">
                                            <p:txEl>
                                              <p:pRg st="12" end="12"/>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3011">
                                            <p:txEl>
                                              <p:pRg st="13" end="13"/>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3011">
                                            <p:txEl>
                                              <p:pRg st="14" end="14"/>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3011">
                                            <p:txEl>
                                              <p:pRg st="15" end="15"/>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43011">
                                            <p:txEl>
                                              <p:pRg st="16" end="1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3"/>
          <p:cNvSpPr>
            <a:spLocks noGrp="1" noChangeArrowheads="1"/>
          </p:cNvSpPr>
          <p:nvPr>
            <p:ph idx="1"/>
          </p:nvPr>
        </p:nvSpPr>
        <p:spPr/>
        <p:txBody>
          <a:bodyPr/>
          <a:lstStyle/>
          <a:p>
            <a:r>
              <a:rPr lang="en-US" dirty="0" smtClean="0"/>
              <a:t>Important Data (cont’d)</a:t>
            </a:r>
          </a:p>
          <a:p>
            <a:pPr lvl="1"/>
            <a:r>
              <a:rPr lang="en-US" dirty="0" smtClean="0"/>
              <a:t>Work Order status change</a:t>
            </a:r>
          </a:p>
          <a:p>
            <a:pPr lvl="2"/>
            <a:r>
              <a:rPr lang="en-US" dirty="0" smtClean="0"/>
              <a:t>Automatically notify user(s)</a:t>
            </a:r>
          </a:p>
          <a:p>
            <a:pPr lvl="1"/>
            <a:r>
              <a:rPr lang="en-US" dirty="0" smtClean="0"/>
              <a:t>Estimates (labor, material and contractor cost)</a:t>
            </a:r>
          </a:p>
          <a:p>
            <a:pPr lvl="2"/>
            <a:r>
              <a:rPr lang="en-US" dirty="0" smtClean="0"/>
              <a:t>Feeds reporting for planned v. actual analysis</a:t>
            </a:r>
          </a:p>
          <a:p>
            <a:pPr lvl="1"/>
            <a:r>
              <a:rPr lang="en-US" dirty="0" smtClean="0"/>
              <a:t>Estimates (hours labor and hours down)</a:t>
            </a:r>
          </a:p>
          <a:p>
            <a:pPr lvl="2"/>
            <a:r>
              <a:rPr lang="en-US" dirty="0" smtClean="0"/>
              <a:t>Compare estimated hours with actual hours</a:t>
            </a:r>
          </a:p>
        </p:txBody>
      </p:sp>
      <p:sp>
        <p:nvSpPr>
          <p:cNvPr id="44034" name="Rectangle 2"/>
          <p:cNvSpPr>
            <a:spLocks noGrp="1" noChangeArrowheads="1"/>
          </p:cNvSpPr>
          <p:nvPr>
            <p:ph type="title"/>
          </p:nvPr>
        </p:nvSpPr>
        <p:spPr/>
        <p:txBody>
          <a:bodyPr/>
          <a:lstStyle/>
          <a:p>
            <a:r>
              <a:rPr lang="en-US" smtClean="0"/>
              <a:t>Prepare: Work Order Setup </a:t>
            </a:r>
          </a:p>
        </p:txBody>
      </p:sp>
      <p:sp>
        <p:nvSpPr>
          <p:cNvPr id="44037" name="Footer Placeholder 9"/>
          <p:cNvSpPr>
            <a:spLocks noGrp="1"/>
          </p:cNvSpPr>
          <p:nvPr>
            <p:ph type="ftr" sz="quarter" idx="10"/>
          </p:nvPr>
        </p:nvSpPr>
        <p:spPr/>
        <p:txBody>
          <a:bodyPr/>
          <a:lstStyle/>
          <a:p>
            <a:r>
              <a:rPr lang="en-US" smtClean="0"/>
              <a:t>EAM-MAINT-400</a:t>
            </a:r>
            <a:endParaRPr lang="en-US"/>
          </a:p>
        </p:txBody>
      </p:sp>
      <p:grpSp>
        <p:nvGrpSpPr>
          <p:cNvPr id="44036" name="Group 3"/>
          <p:cNvGrpSpPr>
            <a:grpSpLocks/>
          </p:cNvGrpSpPr>
          <p:nvPr/>
        </p:nvGrpSpPr>
        <p:grpSpPr bwMode="auto">
          <a:xfrm>
            <a:off x="4868863" y="82550"/>
            <a:ext cx="4100512" cy="371475"/>
            <a:chOff x="1186612" y="3211773"/>
            <a:chExt cx="6564312" cy="555625"/>
          </a:xfrm>
        </p:grpSpPr>
        <p:sp>
          <p:nvSpPr>
            <p:cNvPr id="44038"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Request</a:t>
              </a:r>
            </a:p>
          </p:txBody>
        </p:sp>
        <p:sp>
          <p:nvSpPr>
            <p:cNvPr id="44039" name="Right Arrow 7"/>
            <p:cNvSpPr>
              <a:spLocks noChangeArrowheads="1"/>
            </p:cNvSpPr>
            <p:nvPr/>
          </p:nvSpPr>
          <p:spPr bwMode="auto">
            <a:xfrm>
              <a:off x="2583612" y="321494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a:t>Prepare</a:t>
              </a:r>
            </a:p>
          </p:txBody>
        </p:sp>
        <p:sp>
          <p:nvSpPr>
            <p:cNvPr id="44040"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a:t>Work</a:t>
              </a:r>
            </a:p>
          </p:txBody>
        </p:sp>
        <p:sp>
          <p:nvSpPr>
            <p:cNvPr id="44041" name="Right Arrow 9"/>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Record</a:t>
              </a:r>
            </a:p>
          </p:txBody>
        </p:sp>
        <p:sp>
          <p:nvSpPr>
            <p:cNvPr id="44042"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Review</a:t>
              </a:r>
            </a:p>
          </p:txBody>
        </p:sp>
      </p:grpSp>
      <p:pic>
        <p:nvPicPr>
          <p:cNvPr id="11"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494241"/>
            <a:ext cx="947737" cy="11303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03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4035">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4035">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4035">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403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4035">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403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smtClean="0"/>
              <a:t>Maintenance Process – Step Through</a:t>
            </a:r>
          </a:p>
        </p:txBody>
      </p:sp>
      <p:sp>
        <p:nvSpPr>
          <p:cNvPr id="45061" name="Footer Placeholder 9"/>
          <p:cNvSpPr>
            <a:spLocks noGrp="1"/>
          </p:cNvSpPr>
          <p:nvPr>
            <p:ph type="ftr" sz="quarter" idx="10"/>
          </p:nvPr>
        </p:nvSpPr>
        <p:spPr/>
        <p:txBody>
          <a:bodyPr/>
          <a:lstStyle/>
          <a:p>
            <a:r>
              <a:rPr lang="en-US" smtClean="0"/>
              <a:t>EAM-MAINT-410</a:t>
            </a:r>
            <a:endParaRPr lang="en-US"/>
          </a:p>
        </p:txBody>
      </p:sp>
      <p:grpSp>
        <p:nvGrpSpPr>
          <p:cNvPr id="45059" name="Group 12"/>
          <p:cNvGrpSpPr>
            <a:grpSpLocks/>
          </p:cNvGrpSpPr>
          <p:nvPr/>
        </p:nvGrpSpPr>
        <p:grpSpPr bwMode="auto">
          <a:xfrm>
            <a:off x="1192213" y="1674813"/>
            <a:ext cx="6742112" cy="787400"/>
            <a:chOff x="1186612" y="3211773"/>
            <a:chExt cx="6564312" cy="555625"/>
          </a:xfrm>
        </p:grpSpPr>
        <p:sp>
          <p:nvSpPr>
            <p:cNvPr id="45062"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a:t>Request</a:t>
              </a:r>
            </a:p>
          </p:txBody>
        </p:sp>
        <p:sp>
          <p:nvSpPr>
            <p:cNvPr id="45063"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a:t>Prepare</a:t>
              </a:r>
            </a:p>
          </p:txBody>
        </p:sp>
        <p:sp>
          <p:nvSpPr>
            <p:cNvPr id="45064" name="Right Arrow 8"/>
            <p:cNvSpPr>
              <a:spLocks noChangeArrowheads="1"/>
            </p:cNvSpPr>
            <p:nvPr/>
          </p:nvSpPr>
          <p:spPr bwMode="auto">
            <a:xfrm>
              <a:off x="3975849" y="3214948"/>
              <a:ext cx="979488" cy="552450"/>
            </a:xfrm>
            <a:prstGeom prst="rightArrow">
              <a:avLst>
                <a:gd name="adj1" fmla="val 50000"/>
                <a:gd name="adj2" fmla="val 50095"/>
              </a:avLst>
            </a:prstGeom>
            <a:solidFill>
              <a:srgbClr val="FFFF00"/>
            </a:solidFill>
            <a:ln w="9525" algn="ctr">
              <a:solidFill>
                <a:schemeClr val="tx1"/>
              </a:solidFill>
              <a:round/>
              <a:headEnd/>
              <a:tailEnd/>
            </a:ln>
          </p:spPr>
          <p:txBody>
            <a:bodyPr wrap="none" tIns="91440" bIns="91440" anchor="ctr"/>
            <a:lstStyle/>
            <a:p>
              <a:pPr algn="ctr"/>
              <a:r>
                <a:rPr lang="en-US"/>
                <a:t>Work</a:t>
              </a:r>
            </a:p>
          </p:txBody>
        </p:sp>
        <p:sp>
          <p:nvSpPr>
            <p:cNvPr id="45065" name="Right Arrow 9"/>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a:t>Record</a:t>
              </a:r>
            </a:p>
          </p:txBody>
        </p:sp>
        <p:sp>
          <p:nvSpPr>
            <p:cNvPr id="45066"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a:t>Review</a:t>
              </a:r>
            </a:p>
          </p:txBody>
        </p:sp>
      </p:grpSp>
      <p:pic>
        <p:nvPicPr>
          <p:cNvPr id="45060" name="Picture 4" descr="C:\Users\nnm\AppData\Local\Microsoft\Windows\Temporary Internet Files\Content.IE5\VD21BJPT\MC900031063[1].wmf"/>
          <p:cNvPicPr>
            <a:picLocks noChangeAspect="1" noChangeArrowheads="1"/>
          </p:cNvPicPr>
          <p:nvPr/>
        </p:nvPicPr>
        <p:blipFill>
          <a:blip r:embed="rId3" cstate="print"/>
          <a:srcRect/>
          <a:stretch>
            <a:fillRect/>
          </a:stretch>
        </p:blipFill>
        <p:spPr bwMode="auto">
          <a:xfrm>
            <a:off x="3636963" y="3794125"/>
            <a:ext cx="1863725" cy="1449388"/>
          </a:xfrm>
          <a:prstGeom prst="rect">
            <a:avLst/>
          </a:prstGeom>
          <a:noFill/>
          <a:ln w="9525">
            <a:noFill/>
            <a:miter lim="800000"/>
            <a:headEnd/>
            <a:tailEnd/>
          </a:ln>
        </p:spPr>
      </p:pic>
      <p:pic>
        <p:nvPicPr>
          <p:cNvPr id="11" name="Picture 2" descr="C:\Users\nnm\AppData\Local\Microsoft\Windows\Temporary Internet Files\Content.IE5\9T6UJMI2\MC900286442[1].wmf"/>
          <p:cNvPicPr>
            <a:picLocks noChangeAspect="1" noChangeArrowheads="1"/>
          </p:cNvPicPr>
          <p:nvPr/>
        </p:nvPicPr>
        <p:blipFill>
          <a:blip r:embed="rId4" cstate="print"/>
          <a:srcRect/>
          <a:stretch>
            <a:fillRect/>
          </a:stretch>
        </p:blipFill>
        <p:spPr bwMode="auto">
          <a:xfrm>
            <a:off x="8196263" y="0"/>
            <a:ext cx="947737" cy="11303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0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smtClean="0"/>
              <a:t>Maintenance Process – Step Through</a:t>
            </a:r>
          </a:p>
        </p:txBody>
      </p:sp>
      <p:sp>
        <p:nvSpPr>
          <p:cNvPr id="46084" name="Footer Placeholder 8"/>
          <p:cNvSpPr>
            <a:spLocks noGrp="1"/>
          </p:cNvSpPr>
          <p:nvPr>
            <p:ph type="ftr" sz="quarter" idx="10"/>
          </p:nvPr>
        </p:nvSpPr>
        <p:spPr/>
        <p:txBody>
          <a:bodyPr/>
          <a:lstStyle/>
          <a:p>
            <a:r>
              <a:rPr lang="en-US" smtClean="0"/>
              <a:t>EAM-MAINT-420</a:t>
            </a:r>
            <a:endParaRPr lang="en-US"/>
          </a:p>
        </p:txBody>
      </p:sp>
      <p:grpSp>
        <p:nvGrpSpPr>
          <p:cNvPr id="46083" name="Group 12"/>
          <p:cNvGrpSpPr>
            <a:grpSpLocks/>
          </p:cNvGrpSpPr>
          <p:nvPr/>
        </p:nvGrpSpPr>
        <p:grpSpPr bwMode="auto">
          <a:xfrm>
            <a:off x="1135063" y="3027363"/>
            <a:ext cx="6742112" cy="787400"/>
            <a:chOff x="1186612" y="3211773"/>
            <a:chExt cx="6564312" cy="555625"/>
          </a:xfrm>
        </p:grpSpPr>
        <p:sp>
          <p:nvSpPr>
            <p:cNvPr id="46085"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a:t>Request</a:t>
              </a:r>
            </a:p>
          </p:txBody>
        </p:sp>
        <p:sp>
          <p:nvSpPr>
            <p:cNvPr id="46086"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a:t>Prepare</a:t>
              </a:r>
            </a:p>
          </p:txBody>
        </p:sp>
        <p:sp>
          <p:nvSpPr>
            <p:cNvPr id="46087"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a:t>Work</a:t>
              </a:r>
            </a:p>
          </p:txBody>
        </p:sp>
        <p:sp>
          <p:nvSpPr>
            <p:cNvPr id="46088" name="Right Arrow 9"/>
            <p:cNvSpPr>
              <a:spLocks noChangeArrowheads="1"/>
            </p:cNvSpPr>
            <p:nvPr/>
          </p:nvSpPr>
          <p:spPr bwMode="auto">
            <a:xfrm>
              <a:off x="5369674" y="321494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a:t>Record</a:t>
              </a:r>
            </a:p>
          </p:txBody>
        </p:sp>
        <p:sp>
          <p:nvSpPr>
            <p:cNvPr id="46089"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a:t>Review</a:t>
              </a:r>
            </a:p>
          </p:txBody>
        </p:sp>
      </p:grpSp>
      <p:pic>
        <p:nvPicPr>
          <p:cNvPr id="10"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0"/>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3"/>
          <p:cNvSpPr>
            <a:spLocks noGrp="1" noChangeArrowheads="1"/>
          </p:cNvSpPr>
          <p:nvPr>
            <p:ph idx="1"/>
          </p:nvPr>
        </p:nvSpPr>
        <p:spPr/>
        <p:txBody>
          <a:bodyPr>
            <a:normAutofit/>
          </a:bodyPr>
          <a:lstStyle/>
          <a:p>
            <a:r>
              <a:rPr lang="en-US" dirty="0" smtClean="0"/>
              <a:t>Critical Step!  </a:t>
            </a:r>
          </a:p>
          <a:p>
            <a:r>
              <a:rPr lang="en-US" dirty="0" smtClean="0"/>
              <a:t>Accumulates “Cost of Ownership”</a:t>
            </a:r>
          </a:p>
          <a:p>
            <a:pPr lvl="1"/>
            <a:r>
              <a:rPr lang="en-US" dirty="0" smtClean="0"/>
              <a:t>Internal Labor Costs </a:t>
            </a:r>
          </a:p>
          <a:p>
            <a:pPr lvl="1"/>
            <a:r>
              <a:rPr lang="en-US" dirty="0" smtClean="0"/>
              <a:t>Internal Parts </a:t>
            </a:r>
          </a:p>
          <a:p>
            <a:pPr lvl="1"/>
            <a:r>
              <a:rPr lang="en-US" dirty="0" smtClean="0"/>
              <a:t>Purchased Materials </a:t>
            </a:r>
          </a:p>
          <a:p>
            <a:pPr lvl="1"/>
            <a:r>
              <a:rPr lang="en-US" dirty="0" smtClean="0"/>
              <a:t>Subcontractor Costs </a:t>
            </a:r>
          </a:p>
          <a:p>
            <a:pPr lvl="1"/>
            <a:endParaRPr lang="en-US" dirty="0" smtClean="0"/>
          </a:p>
        </p:txBody>
      </p:sp>
      <p:sp>
        <p:nvSpPr>
          <p:cNvPr id="47106" name="Rectangle 2"/>
          <p:cNvSpPr>
            <a:spLocks noGrp="1" noChangeArrowheads="1"/>
          </p:cNvSpPr>
          <p:nvPr>
            <p:ph type="title"/>
          </p:nvPr>
        </p:nvSpPr>
        <p:spPr/>
        <p:txBody>
          <a:bodyPr/>
          <a:lstStyle/>
          <a:p>
            <a:r>
              <a:rPr lang="en-US" dirty="0" smtClean="0"/>
              <a:t>Record Work </a:t>
            </a:r>
          </a:p>
        </p:txBody>
      </p:sp>
      <p:sp>
        <p:nvSpPr>
          <p:cNvPr id="47109" name="Footer Placeholder 9"/>
          <p:cNvSpPr>
            <a:spLocks noGrp="1"/>
          </p:cNvSpPr>
          <p:nvPr>
            <p:ph type="ftr" sz="quarter" idx="10"/>
          </p:nvPr>
        </p:nvSpPr>
        <p:spPr/>
        <p:txBody>
          <a:bodyPr/>
          <a:lstStyle/>
          <a:p>
            <a:r>
              <a:rPr lang="en-US" smtClean="0"/>
              <a:t>EAM-MAINT-430</a:t>
            </a:r>
            <a:endParaRPr lang="en-US"/>
          </a:p>
        </p:txBody>
      </p:sp>
      <p:grpSp>
        <p:nvGrpSpPr>
          <p:cNvPr id="47108" name="Group 3"/>
          <p:cNvGrpSpPr>
            <a:grpSpLocks/>
          </p:cNvGrpSpPr>
          <p:nvPr/>
        </p:nvGrpSpPr>
        <p:grpSpPr bwMode="auto">
          <a:xfrm>
            <a:off x="4868863" y="82550"/>
            <a:ext cx="4100512" cy="371475"/>
            <a:chOff x="1186612" y="3211773"/>
            <a:chExt cx="6564312" cy="555625"/>
          </a:xfrm>
        </p:grpSpPr>
        <p:sp>
          <p:nvSpPr>
            <p:cNvPr id="47110"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Request</a:t>
              </a:r>
            </a:p>
          </p:txBody>
        </p:sp>
        <p:sp>
          <p:nvSpPr>
            <p:cNvPr id="47111"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Prepare</a:t>
              </a:r>
            </a:p>
          </p:txBody>
        </p:sp>
        <p:sp>
          <p:nvSpPr>
            <p:cNvPr id="47112"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a:t>Work</a:t>
              </a:r>
            </a:p>
          </p:txBody>
        </p:sp>
        <p:sp>
          <p:nvSpPr>
            <p:cNvPr id="47113" name="Right Arrow 9"/>
            <p:cNvSpPr>
              <a:spLocks noChangeArrowheads="1"/>
            </p:cNvSpPr>
            <p:nvPr/>
          </p:nvSpPr>
          <p:spPr bwMode="auto">
            <a:xfrm>
              <a:off x="5369674" y="321494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a:t>Record</a:t>
              </a:r>
            </a:p>
          </p:txBody>
        </p:sp>
        <p:sp>
          <p:nvSpPr>
            <p:cNvPr id="47114"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Review</a:t>
              </a:r>
            </a:p>
          </p:txBody>
        </p:sp>
      </p:grpSp>
      <p:pic>
        <p:nvPicPr>
          <p:cNvPr id="11"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395111"/>
            <a:ext cx="947737" cy="11303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107">
                                            <p:txEl>
                                              <p:pRg st="0" end="0"/>
                                            </p:txEl>
                                          </p:spTgt>
                                        </p:tgtEl>
                                        <p:attrNameLst>
                                          <p:attrName>style.visibility</p:attrName>
                                        </p:attrNameLst>
                                      </p:cBhvr>
                                      <p:to>
                                        <p:strVal val="visible"/>
                                      </p:to>
                                    </p:set>
                                  </p:childTnLst>
                                </p:cTn>
                              </p:par>
                              <p:par>
                                <p:cTn id="7" presetID="6" presetClass="emph" presetSubtype="0" autoRev="1" fill="hold" nodeType="withEffect">
                                  <p:stCondLst>
                                    <p:cond delay="0"/>
                                  </p:stCondLst>
                                  <p:childTnLst>
                                    <p:animScale>
                                      <p:cBhvr>
                                        <p:cTn id="8" dur="2000" fill="hold"/>
                                        <p:tgtEl>
                                          <p:spTgt spid="47107">
                                            <p:txEl>
                                              <p:pRg st="0" end="0"/>
                                            </p:txEl>
                                          </p:spTgt>
                                        </p:tgtEl>
                                      </p:cBhvr>
                                      <p:by x="150000" y="150000"/>
                                    </p:animScale>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7107">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7107">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7107">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7107">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710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Provides vital analysis tool</a:t>
            </a:r>
          </a:p>
          <a:p>
            <a:pPr lvl="1"/>
            <a:r>
              <a:rPr lang="en-US" dirty="0" smtClean="0"/>
              <a:t>What is our Mean-Time Between Failure (MTBF)?</a:t>
            </a:r>
          </a:p>
          <a:p>
            <a:pPr lvl="1"/>
            <a:r>
              <a:rPr lang="en-US" dirty="0" smtClean="0"/>
              <a:t>Should PM be adjusted? </a:t>
            </a:r>
          </a:p>
          <a:p>
            <a:pPr lvl="1"/>
            <a:r>
              <a:rPr lang="en-US" dirty="0" smtClean="0"/>
              <a:t>Could we have quality issues with a repair part? </a:t>
            </a:r>
          </a:p>
          <a:p>
            <a:pPr lvl="1"/>
            <a:r>
              <a:rPr lang="en-US" dirty="0" smtClean="0"/>
              <a:t>Should we re-train Operators?  </a:t>
            </a:r>
          </a:p>
          <a:p>
            <a:pPr lvl="1"/>
            <a:r>
              <a:rPr lang="en-US" dirty="0" smtClean="0"/>
              <a:t>Is it time to replace this equipment?  </a:t>
            </a:r>
          </a:p>
          <a:p>
            <a:pPr lvl="1"/>
            <a:r>
              <a:rPr lang="en-US" dirty="0" smtClean="0"/>
              <a:t>Are our work instructions steps correct and complete?  </a:t>
            </a:r>
          </a:p>
          <a:p>
            <a:pPr lvl="1"/>
            <a:r>
              <a:rPr lang="en-US" dirty="0" smtClean="0"/>
              <a:t>Could we better plan parts needed?  </a:t>
            </a:r>
          </a:p>
          <a:p>
            <a:pPr lvl="1"/>
            <a:r>
              <a:rPr lang="en-US" dirty="0" smtClean="0"/>
              <a:t>Is our BOM correct?  </a:t>
            </a:r>
          </a:p>
          <a:p>
            <a:endParaRPr lang="en-US" dirty="0"/>
          </a:p>
        </p:txBody>
      </p:sp>
      <p:sp>
        <p:nvSpPr>
          <p:cNvPr id="3" name="Title 2"/>
          <p:cNvSpPr>
            <a:spLocks noGrp="1"/>
          </p:cNvSpPr>
          <p:nvPr>
            <p:ph type="title"/>
          </p:nvPr>
        </p:nvSpPr>
        <p:spPr/>
        <p:txBody>
          <a:bodyPr/>
          <a:lstStyle/>
          <a:p>
            <a:r>
              <a:rPr lang="en-US" dirty="0" smtClean="0"/>
              <a:t>Record Work </a:t>
            </a:r>
            <a:endParaRPr lang="en-US" dirty="0"/>
          </a:p>
        </p:txBody>
      </p:sp>
      <p:sp>
        <p:nvSpPr>
          <p:cNvPr id="4" name="Footer Placeholder 3"/>
          <p:cNvSpPr>
            <a:spLocks noGrp="1"/>
          </p:cNvSpPr>
          <p:nvPr>
            <p:ph type="ftr" sz="quarter" idx="10"/>
          </p:nvPr>
        </p:nvSpPr>
        <p:spPr/>
        <p:txBody>
          <a:bodyPr/>
          <a:lstStyle/>
          <a:p>
            <a:r>
              <a:rPr lang="en-US" smtClean="0"/>
              <a:t>EAM-MAINT-</a:t>
            </a:r>
            <a:endParaRPr lang="en-US"/>
          </a:p>
        </p:txBody>
      </p:sp>
      <p:pic>
        <p:nvPicPr>
          <p:cNvPr id="5"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395111"/>
            <a:ext cx="947737" cy="11303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3"/>
          <p:cNvSpPr>
            <a:spLocks noGrp="1" noChangeArrowheads="1"/>
          </p:cNvSpPr>
          <p:nvPr>
            <p:ph idx="1"/>
          </p:nvPr>
        </p:nvSpPr>
        <p:spPr/>
        <p:txBody>
          <a:bodyPr>
            <a:normAutofit fontScale="92500"/>
          </a:bodyPr>
          <a:lstStyle/>
          <a:p>
            <a:r>
              <a:rPr lang="en-US" dirty="0" smtClean="0"/>
              <a:t>As left</a:t>
            </a:r>
          </a:p>
          <a:p>
            <a:pPr lvl="1"/>
            <a:r>
              <a:rPr lang="en-US" dirty="0" smtClean="0"/>
              <a:t>Notify planner when another problem is discovered</a:t>
            </a:r>
          </a:p>
          <a:p>
            <a:r>
              <a:rPr lang="en-US" dirty="0" smtClean="0"/>
              <a:t>Work performed</a:t>
            </a:r>
          </a:p>
          <a:p>
            <a:pPr lvl="1"/>
            <a:r>
              <a:rPr lang="en-US" dirty="0" smtClean="0"/>
              <a:t>Notes specific steps – free form</a:t>
            </a:r>
          </a:p>
          <a:p>
            <a:r>
              <a:rPr lang="en-US" dirty="0" smtClean="0"/>
              <a:t>Downtime </a:t>
            </a:r>
          </a:p>
          <a:p>
            <a:pPr lvl="1"/>
            <a:r>
              <a:rPr lang="en-US" dirty="0" smtClean="0"/>
              <a:t>Maintenance </a:t>
            </a:r>
            <a:r>
              <a:rPr lang="en-US" dirty="0" err="1" smtClean="0"/>
              <a:t>vs</a:t>
            </a:r>
            <a:r>
              <a:rPr lang="en-US" dirty="0" smtClean="0"/>
              <a:t> Production Downtime </a:t>
            </a:r>
          </a:p>
          <a:p>
            <a:r>
              <a:rPr lang="en-US" dirty="0" smtClean="0"/>
              <a:t>Failure and Repair Codes </a:t>
            </a:r>
          </a:p>
          <a:p>
            <a:pPr lvl="1"/>
            <a:r>
              <a:rPr lang="en-US" dirty="0" smtClean="0"/>
              <a:t>Drives MTBF Reporting </a:t>
            </a:r>
          </a:p>
          <a:p>
            <a:r>
              <a:rPr lang="en-US" dirty="0" smtClean="0"/>
              <a:t>Work Order status change</a:t>
            </a:r>
          </a:p>
          <a:p>
            <a:pPr lvl="1"/>
            <a:r>
              <a:rPr lang="en-US" dirty="0" smtClean="0"/>
              <a:t>Notify user(s) when status changes</a:t>
            </a:r>
          </a:p>
          <a:p>
            <a:pPr lvl="1"/>
            <a:r>
              <a:rPr lang="en-US" dirty="0" smtClean="0"/>
              <a:t>Signals that work is (F)</a:t>
            </a:r>
            <a:r>
              <a:rPr lang="en-US" dirty="0" err="1" smtClean="0"/>
              <a:t>inished</a:t>
            </a:r>
            <a:r>
              <a:rPr lang="en-US" dirty="0" smtClean="0"/>
              <a:t> and ready for review</a:t>
            </a:r>
          </a:p>
          <a:p>
            <a:pPr lvl="2"/>
            <a:endParaRPr lang="en-US" dirty="0" smtClean="0"/>
          </a:p>
        </p:txBody>
      </p:sp>
      <p:sp>
        <p:nvSpPr>
          <p:cNvPr id="48130" name="Rectangle 2"/>
          <p:cNvSpPr>
            <a:spLocks noGrp="1" noChangeArrowheads="1"/>
          </p:cNvSpPr>
          <p:nvPr>
            <p:ph type="title"/>
          </p:nvPr>
        </p:nvSpPr>
        <p:spPr/>
        <p:txBody>
          <a:bodyPr/>
          <a:lstStyle/>
          <a:p>
            <a:r>
              <a:rPr lang="en-US" smtClean="0"/>
              <a:t>Record Work: Important Data </a:t>
            </a:r>
          </a:p>
        </p:txBody>
      </p:sp>
      <p:sp>
        <p:nvSpPr>
          <p:cNvPr id="48133" name="Footer Placeholder 9"/>
          <p:cNvSpPr>
            <a:spLocks noGrp="1"/>
          </p:cNvSpPr>
          <p:nvPr>
            <p:ph type="ftr" sz="quarter" idx="10"/>
          </p:nvPr>
        </p:nvSpPr>
        <p:spPr/>
        <p:txBody>
          <a:bodyPr/>
          <a:lstStyle/>
          <a:p>
            <a:r>
              <a:rPr lang="en-US" smtClean="0"/>
              <a:t>EAM-MAINT-440</a:t>
            </a:r>
            <a:endParaRPr lang="en-US"/>
          </a:p>
        </p:txBody>
      </p:sp>
      <p:grpSp>
        <p:nvGrpSpPr>
          <p:cNvPr id="48132" name="Group 9"/>
          <p:cNvGrpSpPr>
            <a:grpSpLocks/>
          </p:cNvGrpSpPr>
          <p:nvPr/>
        </p:nvGrpSpPr>
        <p:grpSpPr bwMode="auto">
          <a:xfrm>
            <a:off x="4868863" y="82550"/>
            <a:ext cx="4100512" cy="371475"/>
            <a:chOff x="1186612" y="3211773"/>
            <a:chExt cx="6564312" cy="555625"/>
          </a:xfrm>
        </p:grpSpPr>
        <p:sp>
          <p:nvSpPr>
            <p:cNvPr id="48134"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Request</a:t>
              </a:r>
            </a:p>
          </p:txBody>
        </p:sp>
        <p:sp>
          <p:nvSpPr>
            <p:cNvPr id="48135"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Prepare</a:t>
              </a:r>
            </a:p>
          </p:txBody>
        </p:sp>
        <p:sp>
          <p:nvSpPr>
            <p:cNvPr id="48136"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a:t>Work</a:t>
              </a:r>
            </a:p>
          </p:txBody>
        </p:sp>
        <p:sp>
          <p:nvSpPr>
            <p:cNvPr id="48137" name="Right Arrow 9"/>
            <p:cNvSpPr>
              <a:spLocks noChangeArrowheads="1"/>
            </p:cNvSpPr>
            <p:nvPr/>
          </p:nvSpPr>
          <p:spPr bwMode="auto">
            <a:xfrm>
              <a:off x="5369674" y="321494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a:t>Record</a:t>
              </a:r>
            </a:p>
          </p:txBody>
        </p:sp>
        <p:sp>
          <p:nvSpPr>
            <p:cNvPr id="48138"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Review</a:t>
              </a:r>
            </a:p>
          </p:txBody>
        </p:sp>
      </p:grpSp>
      <p:pic>
        <p:nvPicPr>
          <p:cNvPr id="11"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395111"/>
            <a:ext cx="947737" cy="11303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13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8131">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8131">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8131">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8131">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8131">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8131">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8131">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8131">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8131">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8131">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3"/>
          <p:cNvSpPr>
            <a:spLocks noGrp="1" noChangeArrowheads="1"/>
          </p:cNvSpPr>
          <p:nvPr>
            <p:ph idx="1"/>
          </p:nvPr>
        </p:nvSpPr>
        <p:spPr/>
        <p:txBody>
          <a:bodyPr/>
          <a:lstStyle/>
          <a:p>
            <a:endParaRPr lang="en-US" dirty="0" smtClean="0"/>
          </a:p>
        </p:txBody>
      </p:sp>
      <p:sp>
        <p:nvSpPr>
          <p:cNvPr id="49154" name="Rectangle 2"/>
          <p:cNvSpPr>
            <a:spLocks noGrp="1" noChangeArrowheads="1"/>
          </p:cNvSpPr>
          <p:nvPr>
            <p:ph type="title"/>
          </p:nvPr>
        </p:nvSpPr>
        <p:spPr/>
        <p:txBody>
          <a:bodyPr/>
          <a:lstStyle/>
          <a:p>
            <a:r>
              <a:rPr lang="en-US" smtClean="0"/>
              <a:t>Record Work: Important Data </a:t>
            </a:r>
          </a:p>
        </p:txBody>
      </p:sp>
      <p:sp>
        <p:nvSpPr>
          <p:cNvPr id="49169" name="Footer Placeholder 21"/>
          <p:cNvSpPr>
            <a:spLocks noGrp="1"/>
          </p:cNvSpPr>
          <p:nvPr>
            <p:ph type="ftr" sz="quarter" idx="10"/>
          </p:nvPr>
        </p:nvSpPr>
        <p:spPr/>
        <p:txBody>
          <a:bodyPr/>
          <a:lstStyle/>
          <a:p>
            <a:r>
              <a:rPr lang="en-US" smtClean="0"/>
              <a:t>EAM-MAINT-450</a:t>
            </a:r>
            <a:endParaRPr lang="en-US" dirty="0"/>
          </a:p>
        </p:txBody>
      </p:sp>
      <p:grpSp>
        <p:nvGrpSpPr>
          <p:cNvPr id="49156" name="Group 9"/>
          <p:cNvGrpSpPr>
            <a:grpSpLocks/>
          </p:cNvGrpSpPr>
          <p:nvPr/>
        </p:nvGrpSpPr>
        <p:grpSpPr bwMode="auto">
          <a:xfrm>
            <a:off x="4868863" y="82550"/>
            <a:ext cx="4100512" cy="371475"/>
            <a:chOff x="1186612" y="3211773"/>
            <a:chExt cx="6564312" cy="555625"/>
          </a:xfrm>
        </p:grpSpPr>
        <p:sp>
          <p:nvSpPr>
            <p:cNvPr id="49170"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Request</a:t>
              </a:r>
            </a:p>
          </p:txBody>
        </p:sp>
        <p:sp>
          <p:nvSpPr>
            <p:cNvPr id="49171"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Prepare</a:t>
              </a:r>
            </a:p>
          </p:txBody>
        </p:sp>
        <p:sp>
          <p:nvSpPr>
            <p:cNvPr id="49172"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a:t>Work</a:t>
              </a:r>
            </a:p>
          </p:txBody>
        </p:sp>
        <p:sp>
          <p:nvSpPr>
            <p:cNvPr id="49173" name="Right Arrow 9"/>
            <p:cNvSpPr>
              <a:spLocks noChangeArrowheads="1"/>
            </p:cNvSpPr>
            <p:nvPr/>
          </p:nvSpPr>
          <p:spPr bwMode="auto">
            <a:xfrm>
              <a:off x="5369674" y="321494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a:t>Record</a:t>
              </a:r>
            </a:p>
          </p:txBody>
        </p:sp>
        <p:sp>
          <p:nvSpPr>
            <p:cNvPr id="49174"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Review</a:t>
              </a:r>
            </a:p>
          </p:txBody>
        </p:sp>
      </p:grpSp>
      <p:pic>
        <p:nvPicPr>
          <p:cNvPr id="49157" name="Picture 16" descr="Work Order.PNG"/>
          <p:cNvPicPr>
            <a:picLocks noChangeAspect="1"/>
          </p:cNvPicPr>
          <p:nvPr/>
        </p:nvPicPr>
        <p:blipFill>
          <a:blip r:embed="rId3" cstate="print"/>
          <a:srcRect b="12192"/>
          <a:stretch>
            <a:fillRect/>
          </a:stretch>
        </p:blipFill>
        <p:spPr bwMode="auto">
          <a:xfrm>
            <a:off x="2252134" y="1903413"/>
            <a:ext cx="4976813" cy="3281362"/>
          </a:xfrm>
          <a:prstGeom prst="rect">
            <a:avLst/>
          </a:prstGeom>
          <a:noFill/>
          <a:ln w="9525">
            <a:noFill/>
            <a:miter lim="800000"/>
            <a:headEnd/>
            <a:tailEnd/>
          </a:ln>
          <a:effectLst>
            <a:outerShdw dist="63500" dir="3600000" algn="ctr" rotWithShape="0">
              <a:schemeClr val="bg1">
                <a:lumMod val="50000"/>
              </a:schemeClr>
            </a:outerShdw>
          </a:effectLst>
        </p:spPr>
      </p:pic>
      <p:sp>
        <p:nvSpPr>
          <p:cNvPr id="49158" name="TextBox 18"/>
          <p:cNvSpPr txBox="1">
            <a:spLocks noChangeArrowheads="1"/>
          </p:cNvSpPr>
          <p:nvPr/>
        </p:nvSpPr>
        <p:spPr bwMode="auto">
          <a:xfrm>
            <a:off x="372886" y="2391127"/>
            <a:ext cx="1617663" cy="738188"/>
          </a:xfrm>
          <a:prstGeom prst="rect">
            <a:avLst/>
          </a:prstGeom>
          <a:solidFill>
            <a:schemeClr val="bg1"/>
          </a:solidFill>
          <a:ln w="3175">
            <a:solidFill>
              <a:schemeClr val="tx1"/>
            </a:solidFill>
            <a:miter lim="800000"/>
            <a:headEnd/>
            <a:tailEnd/>
          </a:ln>
          <a:effectLst>
            <a:outerShdw dist="63500" dir="3600000" algn="ctr" rotWithShape="0">
              <a:schemeClr val="bg1">
                <a:lumMod val="50000"/>
              </a:schemeClr>
            </a:outerShdw>
          </a:effectLst>
        </p:spPr>
        <p:txBody>
          <a:bodyPr>
            <a:spAutoFit/>
          </a:bodyPr>
          <a:lstStyle/>
          <a:p>
            <a:r>
              <a:rPr lang="en-US" i="1" dirty="0"/>
              <a:t>Record: </a:t>
            </a:r>
          </a:p>
          <a:p>
            <a:r>
              <a:rPr lang="en-US" i="1" dirty="0"/>
              <a:t>Purchased External Materials</a:t>
            </a:r>
          </a:p>
        </p:txBody>
      </p:sp>
      <p:sp>
        <p:nvSpPr>
          <p:cNvPr id="49159" name="TextBox 19"/>
          <p:cNvSpPr txBox="1">
            <a:spLocks noChangeArrowheads="1"/>
          </p:cNvSpPr>
          <p:nvPr/>
        </p:nvSpPr>
        <p:spPr bwMode="auto">
          <a:xfrm>
            <a:off x="474133" y="4109686"/>
            <a:ext cx="1617663" cy="954087"/>
          </a:xfrm>
          <a:prstGeom prst="rect">
            <a:avLst/>
          </a:prstGeom>
          <a:solidFill>
            <a:schemeClr val="bg1"/>
          </a:solidFill>
          <a:ln w="3175">
            <a:solidFill>
              <a:schemeClr val="tx1"/>
            </a:solidFill>
            <a:miter lim="800000"/>
            <a:headEnd/>
            <a:tailEnd/>
          </a:ln>
          <a:effectLst>
            <a:outerShdw dist="63500" dir="3600000" algn="ctr" rotWithShape="0">
              <a:schemeClr val="bg1">
                <a:lumMod val="50000"/>
              </a:schemeClr>
            </a:outerShdw>
          </a:effectLst>
        </p:spPr>
        <p:txBody>
          <a:bodyPr>
            <a:spAutoFit/>
          </a:bodyPr>
          <a:lstStyle/>
          <a:p>
            <a:r>
              <a:rPr lang="en-US" i="1"/>
              <a:t>Record: </a:t>
            </a:r>
          </a:p>
          <a:p>
            <a:r>
              <a:rPr lang="en-US" i="1"/>
              <a:t>Purchased Sub-Contractor Services</a:t>
            </a:r>
          </a:p>
        </p:txBody>
      </p:sp>
      <p:sp>
        <p:nvSpPr>
          <p:cNvPr id="49160" name="TextBox 20"/>
          <p:cNvSpPr txBox="1">
            <a:spLocks noChangeArrowheads="1"/>
          </p:cNvSpPr>
          <p:nvPr/>
        </p:nvSpPr>
        <p:spPr bwMode="auto">
          <a:xfrm>
            <a:off x="7345539" y="3014310"/>
            <a:ext cx="1617663" cy="738187"/>
          </a:xfrm>
          <a:prstGeom prst="rect">
            <a:avLst/>
          </a:prstGeom>
          <a:solidFill>
            <a:schemeClr val="bg1"/>
          </a:solidFill>
          <a:ln w="3175">
            <a:solidFill>
              <a:schemeClr val="tx1"/>
            </a:solidFill>
            <a:miter lim="800000"/>
            <a:headEnd/>
            <a:tailEnd/>
          </a:ln>
          <a:effectLst>
            <a:outerShdw dist="63500" dir="3600000" algn="ctr" rotWithShape="0">
              <a:schemeClr val="bg1">
                <a:lumMod val="50000"/>
              </a:schemeClr>
            </a:outerShdw>
          </a:effectLst>
        </p:spPr>
        <p:txBody>
          <a:bodyPr>
            <a:spAutoFit/>
          </a:bodyPr>
          <a:lstStyle/>
          <a:p>
            <a:r>
              <a:rPr lang="en-US" i="1"/>
              <a:t>Record: </a:t>
            </a:r>
          </a:p>
          <a:p>
            <a:r>
              <a:rPr lang="en-US" i="1"/>
              <a:t>Internal Parts Used</a:t>
            </a:r>
          </a:p>
        </p:txBody>
      </p:sp>
      <p:sp>
        <p:nvSpPr>
          <p:cNvPr id="49161" name="TextBox 21"/>
          <p:cNvSpPr txBox="1">
            <a:spLocks noChangeArrowheads="1"/>
          </p:cNvSpPr>
          <p:nvPr/>
        </p:nvSpPr>
        <p:spPr bwMode="auto">
          <a:xfrm>
            <a:off x="7243586" y="4456113"/>
            <a:ext cx="1617663" cy="522287"/>
          </a:xfrm>
          <a:prstGeom prst="rect">
            <a:avLst/>
          </a:prstGeom>
          <a:solidFill>
            <a:schemeClr val="bg1"/>
          </a:solidFill>
          <a:ln w="3175">
            <a:solidFill>
              <a:schemeClr val="tx1"/>
            </a:solidFill>
            <a:miter lim="800000"/>
            <a:headEnd/>
            <a:tailEnd/>
          </a:ln>
          <a:effectLst>
            <a:outerShdw dist="63500" dir="3600000" algn="ctr" rotWithShape="0">
              <a:schemeClr val="bg1">
                <a:lumMod val="50000"/>
              </a:schemeClr>
            </a:outerShdw>
          </a:effectLst>
        </p:spPr>
        <p:txBody>
          <a:bodyPr>
            <a:spAutoFit/>
          </a:bodyPr>
          <a:lstStyle/>
          <a:p>
            <a:r>
              <a:rPr lang="en-US" i="1"/>
              <a:t>Record: </a:t>
            </a:r>
          </a:p>
          <a:p>
            <a:r>
              <a:rPr lang="en-US" i="1"/>
              <a:t>Internal Labor</a:t>
            </a:r>
          </a:p>
        </p:txBody>
      </p:sp>
      <p:sp>
        <p:nvSpPr>
          <p:cNvPr id="49162" name="Down Arrow 22"/>
          <p:cNvSpPr>
            <a:spLocks noChangeArrowheads="1"/>
          </p:cNvSpPr>
          <p:nvPr/>
        </p:nvSpPr>
        <p:spPr bwMode="auto">
          <a:xfrm rot="16917615">
            <a:off x="2024240" y="2899305"/>
            <a:ext cx="385762" cy="557213"/>
          </a:xfrm>
          <a:prstGeom prst="downArrow">
            <a:avLst>
              <a:gd name="adj1" fmla="val 50000"/>
              <a:gd name="adj2" fmla="val 50007"/>
            </a:avLst>
          </a:prstGeom>
          <a:solidFill>
            <a:srgbClr val="33CC33"/>
          </a:solidFill>
          <a:ln w="9525" algn="ctr">
            <a:solidFill>
              <a:schemeClr val="tx1"/>
            </a:solidFill>
            <a:round/>
            <a:headEnd/>
            <a:tailEnd/>
          </a:ln>
        </p:spPr>
        <p:txBody>
          <a:bodyPr wrap="none" tIns="91440" bIns="91440" anchor="ctr"/>
          <a:lstStyle/>
          <a:p>
            <a:pPr algn="ctr"/>
            <a:endParaRPr lang="en-US" sz="2800"/>
          </a:p>
        </p:txBody>
      </p:sp>
      <p:sp>
        <p:nvSpPr>
          <p:cNvPr id="49163" name="Down Arrow 23"/>
          <p:cNvSpPr>
            <a:spLocks noChangeArrowheads="1"/>
          </p:cNvSpPr>
          <p:nvPr/>
        </p:nvSpPr>
        <p:spPr bwMode="auto">
          <a:xfrm rot="15632683">
            <a:off x="2223380" y="4405843"/>
            <a:ext cx="385763" cy="557212"/>
          </a:xfrm>
          <a:prstGeom prst="downArrow">
            <a:avLst>
              <a:gd name="adj1" fmla="val 50000"/>
              <a:gd name="adj2" fmla="val 50007"/>
            </a:avLst>
          </a:prstGeom>
          <a:solidFill>
            <a:srgbClr val="33CC33"/>
          </a:solidFill>
          <a:ln w="9525" algn="ctr">
            <a:solidFill>
              <a:schemeClr val="tx1"/>
            </a:solidFill>
            <a:round/>
            <a:headEnd/>
            <a:tailEnd/>
          </a:ln>
        </p:spPr>
        <p:txBody>
          <a:bodyPr wrap="none" tIns="91440" bIns="91440" anchor="ctr"/>
          <a:lstStyle/>
          <a:p>
            <a:pPr algn="ctr"/>
            <a:endParaRPr lang="en-US" sz="2800"/>
          </a:p>
        </p:txBody>
      </p:sp>
      <p:sp>
        <p:nvSpPr>
          <p:cNvPr id="49164" name="Down Arrow 24"/>
          <p:cNvSpPr>
            <a:spLocks noChangeArrowheads="1"/>
          </p:cNvSpPr>
          <p:nvPr/>
        </p:nvSpPr>
        <p:spPr bwMode="auto">
          <a:xfrm rot="4603761">
            <a:off x="6852530" y="3012017"/>
            <a:ext cx="385763" cy="557212"/>
          </a:xfrm>
          <a:prstGeom prst="downArrow">
            <a:avLst>
              <a:gd name="adj1" fmla="val 50000"/>
              <a:gd name="adj2" fmla="val 50007"/>
            </a:avLst>
          </a:prstGeom>
          <a:solidFill>
            <a:srgbClr val="33CC33"/>
          </a:solidFill>
          <a:ln w="9525" algn="ctr">
            <a:solidFill>
              <a:schemeClr val="tx1"/>
            </a:solidFill>
            <a:round/>
            <a:headEnd/>
            <a:tailEnd/>
          </a:ln>
        </p:spPr>
        <p:txBody>
          <a:bodyPr wrap="none" tIns="91440" bIns="91440" anchor="ctr"/>
          <a:lstStyle/>
          <a:p>
            <a:pPr algn="ctr"/>
            <a:endParaRPr lang="en-US" sz="2800"/>
          </a:p>
        </p:txBody>
      </p:sp>
      <p:sp>
        <p:nvSpPr>
          <p:cNvPr id="49165" name="Down Arrow 25"/>
          <p:cNvSpPr>
            <a:spLocks noChangeArrowheads="1"/>
          </p:cNvSpPr>
          <p:nvPr/>
        </p:nvSpPr>
        <p:spPr bwMode="auto">
          <a:xfrm rot="5837351">
            <a:off x="6751814" y="4396493"/>
            <a:ext cx="384175" cy="555625"/>
          </a:xfrm>
          <a:prstGeom prst="downArrow">
            <a:avLst>
              <a:gd name="adj1" fmla="val 50000"/>
              <a:gd name="adj2" fmla="val 50071"/>
            </a:avLst>
          </a:prstGeom>
          <a:solidFill>
            <a:srgbClr val="33CC33"/>
          </a:solidFill>
          <a:ln w="9525" algn="ctr">
            <a:solidFill>
              <a:schemeClr val="tx1"/>
            </a:solidFill>
            <a:round/>
            <a:headEnd/>
            <a:tailEnd/>
          </a:ln>
        </p:spPr>
        <p:txBody>
          <a:bodyPr wrap="none" tIns="91440" bIns="91440" anchor="ctr"/>
          <a:lstStyle/>
          <a:p>
            <a:pPr algn="ctr"/>
            <a:endParaRPr lang="en-US" sz="2800"/>
          </a:p>
        </p:txBody>
      </p:sp>
      <p:sp>
        <p:nvSpPr>
          <p:cNvPr id="49166" name="Rounded Rectangle 26"/>
          <p:cNvSpPr>
            <a:spLocks noChangeArrowheads="1"/>
          </p:cNvSpPr>
          <p:nvPr/>
        </p:nvSpPr>
        <p:spPr bwMode="auto">
          <a:xfrm>
            <a:off x="2375076" y="2708627"/>
            <a:ext cx="1911350" cy="296863"/>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49167" name="TextBox 27"/>
          <p:cNvSpPr txBox="1">
            <a:spLocks noChangeArrowheads="1"/>
          </p:cNvSpPr>
          <p:nvPr/>
        </p:nvSpPr>
        <p:spPr bwMode="auto">
          <a:xfrm>
            <a:off x="5795080" y="1209322"/>
            <a:ext cx="1873250" cy="306388"/>
          </a:xfrm>
          <a:prstGeom prst="rect">
            <a:avLst/>
          </a:prstGeom>
          <a:solidFill>
            <a:schemeClr val="bg1"/>
          </a:solidFill>
          <a:ln w="3175">
            <a:solidFill>
              <a:schemeClr val="tx1"/>
            </a:solidFill>
            <a:miter lim="800000"/>
            <a:headEnd/>
            <a:tailEnd/>
          </a:ln>
          <a:effectLst>
            <a:outerShdw dist="63500" dir="3600000" algn="ctr" rotWithShape="0">
              <a:schemeClr val="bg1">
                <a:lumMod val="50000"/>
              </a:schemeClr>
            </a:outerShdw>
          </a:effectLst>
        </p:spPr>
        <p:txBody>
          <a:bodyPr wrap="none">
            <a:spAutoFit/>
          </a:bodyPr>
          <a:lstStyle/>
          <a:p>
            <a:r>
              <a:rPr lang="en-US" b="1" dirty="0">
                <a:solidFill>
                  <a:srgbClr val="0070C0"/>
                </a:solidFill>
              </a:rPr>
              <a:t>All linked to what?</a:t>
            </a:r>
          </a:p>
        </p:txBody>
      </p:sp>
      <p:cxnSp>
        <p:nvCxnSpPr>
          <p:cNvPr id="49168" name="Straight Arrow Connector 28"/>
          <p:cNvCxnSpPr>
            <a:cxnSpLocks noChangeShapeType="1"/>
            <a:stCxn id="49167" idx="2"/>
            <a:endCxn id="49166" idx="3"/>
          </p:cNvCxnSpPr>
          <p:nvPr/>
        </p:nvCxnSpPr>
        <p:spPr bwMode="auto">
          <a:xfrm rot="5400000">
            <a:off x="4838392" y="963745"/>
            <a:ext cx="1341349" cy="2445279"/>
          </a:xfrm>
          <a:prstGeom prst="straightConnector1">
            <a:avLst/>
          </a:prstGeom>
          <a:noFill/>
          <a:ln w="9525" algn="ctr">
            <a:solidFill>
              <a:schemeClr val="tx1"/>
            </a:solidFill>
            <a:round/>
            <a:headEnd/>
            <a:tailEnd type="arrow" w="med" len="med"/>
          </a:ln>
        </p:spPr>
      </p:cxnSp>
      <p:pic>
        <p:nvPicPr>
          <p:cNvPr id="23" name="Picture 2" descr="C:\Users\nnm\AppData\Local\Microsoft\Windows\Temporary Internet Files\Content.IE5\9T6UJMI2\MC900286442[1].wmf"/>
          <p:cNvPicPr>
            <a:picLocks noChangeAspect="1" noChangeArrowheads="1"/>
          </p:cNvPicPr>
          <p:nvPr/>
        </p:nvPicPr>
        <p:blipFill>
          <a:blip r:embed="rId4" cstate="print"/>
          <a:srcRect/>
          <a:stretch>
            <a:fillRect/>
          </a:stretch>
        </p:blipFill>
        <p:spPr bwMode="auto">
          <a:xfrm>
            <a:off x="8196263" y="395111"/>
            <a:ext cx="947737" cy="11303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nodePh="1">
                                  <p:stCondLst>
                                    <p:cond delay="0"/>
                                  </p:stCondLst>
                                  <p:endCondLst>
                                    <p:cond evt="begin" delay="0">
                                      <p:tn val="5"/>
                                    </p:cond>
                                  </p:endCondLst>
                                  <p:childTnLst>
                                    <p:set>
                                      <p:cBhvr>
                                        <p:cTn id="6" dur="1" fill="hold">
                                          <p:stCondLst>
                                            <p:cond delay="0"/>
                                          </p:stCondLst>
                                        </p:cTn>
                                        <p:tgtEl>
                                          <p:spTgt spid="4915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916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916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916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916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915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916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916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915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916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916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91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8" grpId="0" animBg="1"/>
      <p:bldP spid="49159" grpId="0" animBg="1"/>
      <p:bldP spid="49160" grpId="0" animBg="1"/>
      <p:bldP spid="49161" grpId="0" animBg="1"/>
      <p:bldP spid="49162" grpId="0" animBg="1"/>
      <p:bldP spid="49163" grpId="0" animBg="1"/>
      <p:bldP spid="49164" grpId="0" animBg="1"/>
      <p:bldP spid="49165" grpId="0" animBg="1"/>
      <p:bldP spid="49166" grpId="0" animBg="1"/>
      <p:bldP spid="4916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dirty="0" smtClean="0"/>
              <a:t>QAD EAM Maintenance</a:t>
            </a:r>
          </a:p>
        </p:txBody>
      </p:sp>
      <p:sp>
        <p:nvSpPr>
          <p:cNvPr id="8195" name="Rectangle 3"/>
          <p:cNvSpPr>
            <a:spLocks noGrp="1" noChangeArrowheads="1"/>
          </p:cNvSpPr>
          <p:nvPr>
            <p:ph type="body" sz="quarter" idx="10"/>
          </p:nvPr>
        </p:nvSpPr>
        <p:spPr/>
        <p:txBody>
          <a:bodyPr/>
          <a:lstStyle/>
          <a:p>
            <a:r>
              <a:rPr lang="en-US" dirty="0" smtClean="0"/>
              <a:t>Business Space</a:t>
            </a:r>
          </a:p>
        </p:txBody>
      </p:sp>
      <p:sp>
        <p:nvSpPr>
          <p:cNvPr id="10" name="Text Placeholder 9"/>
          <p:cNvSpPr>
            <a:spLocks noGrp="1"/>
          </p:cNvSpPr>
          <p:nvPr>
            <p:ph type="body" sz="quarter" idx="11"/>
          </p:nvPr>
        </p:nvSpPr>
        <p:spPr/>
        <p:txBody>
          <a:bodyPr/>
          <a:lstStyle/>
          <a:p>
            <a:endParaRPr lang="en-US"/>
          </a:p>
        </p:txBody>
      </p:sp>
      <p:pic>
        <p:nvPicPr>
          <p:cNvPr id="5"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324908"/>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7"/>
          <p:cNvPicPr>
            <a:picLocks noChangeAspect="1" noChangeArrowheads="1"/>
          </p:cNvPicPr>
          <p:nvPr/>
        </p:nvPicPr>
        <p:blipFill>
          <a:blip r:embed="rId3" cstate="print"/>
          <a:srcRect/>
          <a:stretch>
            <a:fillRect/>
          </a:stretch>
        </p:blipFill>
        <p:spPr bwMode="auto">
          <a:xfrm>
            <a:off x="823913" y="1376363"/>
            <a:ext cx="7727950" cy="3624262"/>
          </a:xfrm>
          <a:prstGeom prst="rect">
            <a:avLst/>
          </a:prstGeom>
          <a:noFill/>
          <a:ln w="9525" algn="ctr">
            <a:noFill/>
            <a:miter lim="800000"/>
            <a:headEnd/>
            <a:tailEnd/>
          </a:ln>
        </p:spPr>
      </p:pic>
      <p:sp>
        <p:nvSpPr>
          <p:cNvPr id="50179" name="Rectangle 2"/>
          <p:cNvSpPr>
            <a:spLocks noGrp="1" noChangeArrowheads="1"/>
          </p:cNvSpPr>
          <p:nvPr>
            <p:ph type="title"/>
          </p:nvPr>
        </p:nvSpPr>
        <p:spPr/>
        <p:txBody>
          <a:bodyPr/>
          <a:lstStyle/>
          <a:p>
            <a:r>
              <a:rPr lang="en-US" smtClean="0"/>
              <a:t>Post Labor Against Work Order</a:t>
            </a:r>
          </a:p>
        </p:txBody>
      </p:sp>
      <p:sp>
        <p:nvSpPr>
          <p:cNvPr id="50183" name="Footer Placeholder 11"/>
          <p:cNvSpPr>
            <a:spLocks noGrp="1"/>
          </p:cNvSpPr>
          <p:nvPr>
            <p:ph type="ftr" sz="quarter" idx="10"/>
          </p:nvPr>
        </p:nvSpPr>
        <p:spPr/>
        <p:txBody>
          <a:bodyPr/>
          <a:lstStyle/>
          <a:p>
            <a:r>
              <a:rPr lang="en-US" smtClean="0"/>
              <a:t>EAM-MAINT-460</a:t>
            </a:r>
            <a:endParaRPr lang="en-US"/>
          </a:p>
        </p:txBody>
      </p:sp>
      <p:sp>
        <p:nvSpPr>
          <p:cNvPr id="50180" name="Oval 8"/>
          <p:cNvSpPr>
            <a:spLocks noChangeArrowheads="1"/>
          </p:cNvSpPr>
          <p:nvPr/>
        </p:nvSpPr>
        <p:spPr bwMode="auto">
          <a:xfrm>
            <a:off x="603250" y="1760538"/>
            <a:ext cx="749300" cy="288925"/>
          </a:xfrm>
          <a:prstGeom prst="ellipse">
            <a:avLst/>
          </a:prstGeom>
          <a:noFill/>
          <a:ln w="38100">
            <a:solidFill>
              <a:srgbClr val="FF0000"/>
            </a:solidFill>
            <a:round/>
            <a:headEnd/>
            <a:tailEnd/>
          </a:ln>
        </p:spPr>
        <p:txBody>
          <a:bodyPr wrap="none" anchor="ctr"/>
          <a:lstStyle/>
          <a:p>
            <a:pPr algn="ctr"/>
            <a:endParaRPr lang="en-US" sz="2800"/>
          </a:p>
        </p:txBody>
      </p:sp>
      <p:sp>
        <p:nvSpPr>
          <p:cNvPr id="50181" name="AutoShape 10"/>
          <p:cNvSpPr>
            <a:spLocks noChangeArrowheads="1"/>
          </p:cNvSpPr>
          <p:nvPr/>
        </p:nvSpPr>
        <p:spPr bwMode="auto">
          <a:xfrm>
            <a:off x="7704138" y="2597150"/>
            <a:ext cx="676275" cy="631825"/>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401" y="15493"/>
                </a:moveTo>
                <a:cubicBezTo>
                  <a:pt x="18376" y="14122"/>
                  <a:pt x="18900" y="12482"/>
                  <a:pt x="18900" y="10800"/>
                </a:cubicBezTo>
                <a:cubicBezTo>
                  <a:pt x="18900" y="6326"/>
                  <a:pt x="15273" y="2700"/>
                  <a:pt x="10800" y="2700"/>
                </a:cubicBezTo>
                <a:cubicBezTo>
                  <a:pt x="9117" y="2699"/>
                  <a:pt x="7477" y="3223"/>
                  <a:pt x="6106" y="4198"/>
                </a:cubicBezTo>
                <a:close/>
                <a:moveTo>
                  <a:pt x="4198" y="6106"/>
                </a:moveTo>
                <a:cubicBezTo>
                  <a:pt x="3223" y="7477"/>
                  <a:pt x="2700" y="9117"/>
                  <a:pt x="2700" y="10799"/>
                </a:cubicBezTo>
                <a:cubicBezTo>
                  <a:pt x="2700" y="15273"/>
                  <a:pt x="6326" y="18900"/>
                  <a:pt x="10800" y="18900"/>
                </a:cubicBezTo>
                <a:cubicBezTo>
                  <a:pt x="12482" y="18900"/>
                  <a:pt x="14122" y="18376"/>
                  <a:pt x="15493" y="17401"/>
                </a:cubicBezTo>
                <a:close/>
              </a:path>
            </a:pathLst>
          </a:custGeom>
          <a:noFill/>
          <a:ln w="9525" algn="ctr">
            <a:solidFill>
              <a:srgbClr val="FF0000"/>
            </a:solidFill>
            <a:miter lim="800000"/>
            <a:headEnd/>
            <a:tailEnd/>
          </a:ln>
        </p:spPr>
        <p:txBody>
          <a:bodyPr wrap="none" tIns="91440" bIns="91440" anchor="ctr"/>
          <a:lstStyle/>
          <a:p>
            <a:endParaRPr lang="en-US"/>
          </a:p>
        </p:txBody>
      </p:sp>
      <p:grpSp>
        <p:nvGrpSpPr>
          <p:cNvPr id="50182" name="Group 5"/>
          <p:cNvGrpSpPr>
            <a:grpSpLocks/>
          </p:cNvGrpSpPr>
          <p:nvPr/>
        </p:nvGrpSpPr>
        <p:grpSpPr bwMode="auto">
          <a:xfrm>
            <a:off x="4868863" y="82550"/>
            <a:ext cx="4100512" cy="371475"/>
            <a:chOff x="1186612" y="3211773"/>
            <a:chExt cx="6564312" cy="555625"/>
          </a:xfrm>
        </p:grpSpPr>
        <p:sp>
          <p:nvSpPr>
            <p:cNvPr id="50184"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Request</a:t>
              </a:r>
            </a:p>
          </p:txBody>
        </p:sp>
        <p:sp>
          <p:nvSpPr>
            <p:cNvPr id="50185"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Prepare</a:t>
              </a:r>
            </a:p>
          </p:txBody>
        </p:sp>
        <p:sp>
          <p:nvSpPr>
            <p:cNvPr id="50186"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a:t>Work</a:t>
              </a:r>
            </a:p>
          </p:txBody>
        </p:sp>
        <p:sp>
          <p:nvSpPr>
            <p:cNvPr id="50187" name="Right Arrow 9"/>
            <p:cNvSpPr>
              <a:spLocks noChangeArrowheads="1"/>
            </p:cNvSpPr>
            <p:nvPr/>
          </p:nvSpPr>
          <p:spPr bwMode="auto">
            <a:xfrm>
              <a:off x="5369674" y="321494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a:t>Record</a:t>
              </a:r>
            </a:p>
          </p:txBody>
        </p:sp>
        <p:sp>
          <p:nvSpPr>
            <p:cNvPr id="50188"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Review</a:t>
              </a:r>
            </a:p>
          </p:txBody>
        </p:sp>
      </p:grpSp>
      <p:pic>
        <p:nvPicPr>
          <p:cNvPr id="13" name="Picture 2" descr="C:\Users\nnm\AppData\Local\Microsoft\Windows\Temporary Internet Files\Content.IE5\9T6UJMI2\MC900286442[1].wmf"/>
          <p:cNvPicPr>
            <a:picLocks noChangeAspect="1" noChangeArrowheads="1"/>
          </p:cNvPicPr>
          <p:nvPr/>
        </p:nvPicPr>
        <p:blipFill>
          <a:blip r:embed="rId4" cstate="print"/>
          <a:srcRect/>
          <a:stretch>
            <a:fillRect/>
          </a:stretch>
        </p:blipFill>
        <p:spPr bwMode="auto">
          <a:xfrm>
            <a:off x="8196263" y="395111"/>
            <a:ext cx="947737" cy="1130300"/>
          </a:xfrm>
          <a:prstGeom prst="rect">
            <a:avLst/>
          </a:prstGeom>
          <a:noFill/>
          <a:ln w="9525">
            <a:noFill/>
            <a:miter lim="800000"/>
            <a:headEnd/>
            <a:tailEnd/>
          </a:ln>
        </p:spPr>
      </p:pic>
      <p:sp>
        <p:nvSpPr>
          <p:cNvPr id="14" name="TextBox 27"/>
          <p:cNvSpPr txBox="1">
            <a:spLocks noChangeArrowheads="1"/>
          </p:cNvSpPr>
          <p:nvPr/>
        </p:nvSpPr>
        <p:spPr bwMode="auto">
          <a:xfrm>
            <a:off x="1622425" y="6019539"/>
            <a:ext cx="5080237" cy="307777"/>
          </a:xfrm>
          <a:prstGeom prst="rect">
            <a:avLst/>
          </a:prstGeom>
          <a:noFill/>
          <a:ln w="9525">
            <a:noFill/>
            <a:miter lim="800000"/>
            <a:headEnd/>
            <a:tailEnd/>
          </a:ln>
        </p:spPr>
        <p:txBody>
          <a:bodyPr wrap="none">
            <a:spAutoFit/>
          </a:bodyPr>
          <a:lstStyle/>
          <a:p>
            <a:r>
              <a:rPr lang="en-US" b="1" dirty="0">
                <a:solidFill>
                  <a:srgbClr val="FF0000"/>
                </a:solidFill>
                <a:latin typeface="+mj-lt"/>
              </a:rPr>
              <a:t>PAUSE PRESENTATION:  Navigate to </a:t>
            </a:r>
            <a:r>
              <a:rPr lang="en-US" b="1" dirty="0" smtClean="0">
                <a:solidFill>
                  <a:srgbClr val="FF0000"/>
                </a:solidFill>
                <a:latin typeface="+mj-lt"/>
              </a:rPr>
              <a:t>the Post Labor screen</a:t>
            </a:r>
            <a:endParaRPr lang="en-US" b="1" dirty="0">
              <a:solidFill>
                <a:srgbClr val="FF0000"/>
              </a:solidFill>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6"/>
          <p:cNvPicPr>
            <a:picLocks noChangeAspect="1" noChangeArrowheads="1"/>
          </p:cNvPicPr>
          <p:nvPr/>
        </p:nvPicPr>
        <p:blipFill>
          <a:blip r:embed="rId3" cstate="print"/>
          <a:srcRect/>
          <a:stretch>
            <a:fillRect/>
          </a:stretch>
        </p:blipFill>
        <p:spPr bwMode="auto">
          <a:xfrm>
            <a:off x="1893888" y="1131888"/>
            <a:ext cx="5278437" cy="4740275"/>
          </a:xfrm>
          <a:prstGeom prst="rect">
            <a:avLst/>
          </a:prstGeom>
          <a:noFill/>
          <a:ln w="9525" algn="ctr">
            <a:noFill/>
            <a:miter lim="800000"/>
            <a:headEnd/>
            <a:tailEnd/>
          </a:ln>
        </p:spPr>
      </p:pic>
      <p:sp>
        <p:nvSpPr>
          <p:cNvPr id="51203" name="Rectangle 2"/>
          <p:cNvSpPr>
            <a:spLocks noGrp="1" noChangeArrowheads="1"/>
          </p:cNvSpPr>
          <p:nvPr>
            <p:ph type="title"/>
          </p:nvPr>
        </p:nvSpPr>
        <p:spPr/>
        <p:txBody>
          <a:bodyPr/>
          <a:lstStyle/>
          <a:p>
            <a:r>
              <a:rPr lang="en-US" smtClean="0"/>
              <a:t>Issue Parts From Stores</a:t>
            </a:r>
          </a:p>
        </p:txBody>
      </p:sp>
      <p:sp>
        <p:nvSpPr>
          <p:cNvPr id="51206" name="Footer Placeholder 10"/>
          <p:cNvSpPr>
            <a:spLocks noGrp="1"/>
          </p:cNvSpPr>
          <p:nvPr>
            <p:ph type="ftr" sz="quarter" idx="10"/>
          </p:nvPr>
        </p:nvSpPr>
        <p:spPr/>
        <p:txBody>
          <a:bodyPr/>
          <a:lstStyle/>
          <a:p>
            <a:r>
              <a:rPr lang="en-US" smtClean="0"/>
              <a:t>EAM-MAINT-470</a:t>
            </a:r>
            <a:endParaRPr lang="en-US"/>
          </a:p>
        </p:txBody>
      </p:sp>
      <p:sp>
        <p:nvSpPr>
          <p:cNvPr id="51204" name="Oval 9"/>
          <p:cNvSpPr>
            <a:spLocks noChangeArrowheads="1"/>
          </p:cNvSpPr>
          <p:nvPr/>
        </p:nvSpPr>
        <p:spPr bwMode="auto">
          <a:xfrm>
            <a:off x="1674813" y="1503363"/>
            <a:ext cx="844550" cy="427037"/>
          </a:xfrm>
          <a:prstGeom prst="ellipse">
            <a:avLst/>
          </a:prstGeom>
          <a:noFill/>
          <a:ln w="38100">
            <a:solidFill>
              <a:srgbClr val="FF0000"/>
            </a:solidFill>
            <a:round/>
            <a:headEnd/>
            <a:tailEnd/>
          </a:ln>
        </p:spPr>
        <p:txBody>
          <a:bodyPr wrap="none" anchor="ctr"/>
          <a:lstStyle/>
          <a:p>
            <a:pPr algn="ctr"/>
            <a:endParaRPr lang="en-US" sz="2800"/>
          </a:p>
        </p:txBody>
      </p:sp>
      <p:grpSp>
        <p:nvGrpSpPr>
          <p:cNvPr id="51205" name="Group 4"/>
          <p:cNvGrpSpPr>
            <a:grpSpLocks/>
          </p:cNvGrpSpPr>
          <p:nvPr/>
        </p:nvGrpSpPr>
        <p:grpSpPr bwMode="auto">
          <a:xfrm>
            <a:off x="4868863" y="82550"/>
            <a:ext cx="4100512" cy="371475"/>
            <a:chOff x="1186612" y="3211773"/>
            <a:chExt cx="6564312" cy="555625"/>
          </a:xfrm>
        </p:grpSpPr>
        <p:sp>
          <p:nvSpPr>
            <p:cNvPr id="51207"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Request</a:t>
              </a:r>
            </a:p>
          </p:txBody>
        </p:sp>
        <p:sp>
          <p:nvSpPr>
            <p:cNvPr id="51208"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Prepare</a:t>
              </a:r>
            </a:p>
          </p:txBody>
        </p:sp>
        <p:sp>
          <p:nvSpPr>
            <p:cNvPr id="51209"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a:t>Work</a:t>
              </a:r>
            </a:p>
          </p:txBody>
        </p:sp>
        <p:sp>
          <p:nvSpPr>
            <p:cNvPr id="51210" name="Right Arrow 9"/>
            <p:cNvSpPr>
              <a:spLocks noChangeArrowheads="1"/>
            </p:cNvSpPr>
            <p:nvPr/>
          </p:nvSpPr>
          <p:spPr bwMode="auto">
            <a:xfrm>
              <a:off x="5369674" y="321494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a:t>Record</a:t>
              </a:r>
            </a:p>
          </p:txBody>
        </p:sp>
        <p:sp>
          <p:nvSpPr>
            <p:cNvPr id="51211"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Review</a:t>
              </a:r>
            </a:p>
          </p:txBody>
        </p:sp>
      </p:grpSp>
      <p:pic>
        <p:nvPicPr>
          <p:cNvPr id="12" name="Picture 2" descr="C:\Users\nnm\AppData\Local\Microsoft\Windows\Temporary Internet Files\Content.IE5\9T6UJMI2\MC900286442[1].wmf"/>
          <p:cNvPicPr>
            <a:picLocks noChangeAspect="1" noChangeArrowheads="1"/>
          </p:cNvPicPr>
          <p:nvPr/>
        </p:nvPicPr>
        <p:blipFill>
          <a:blip r:embed="rId4" cstate="print"/>
          <a:srcRect/>
          <a:stretch>
            <a:fillRect/>
          </a:stretch>
        </p:blipFill>
        <p:spPr bwMode="auto">
          <a:xfrm>
            <a:off x="8196263" y="395111"/>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smtClean="0"/>
              <a:t>Finishing Process</a:t>
            </a:r>
          </a:p>
        </p:txBody>
      </p:sp>
      <p:sp>
        <p:nvSpPr>
          <p:cNvPr id="52233" name="Footer Placeholder 13"/>
          <p:cNvSpPr>
            <a:spLocks noGrp="1"/>
          </p:cNvSpPr>
          <p:nvPr>
            <p:ph type="ftr" sz="quarter" idx="10"/>
          </p:nvPr>
        </p:nvSpPr>
        <p:spPr/>
        <p:txBody>
          <a:bodyPr/>
          <a:lstStyle/>
          <a:p>
            <a:r>
              <a:rPr lang="en-US" smtClean="0"/>
              <a:t>EAM-MAINT-480</a:t>
            </a:r>
            <a:endParaRPr lang="en-US"/>
          </a:p>
        </p:txBody>
      </p:sp>
      <p:pic>
        <p:nvPicPr>
          <p:cNvPr id="52227" name="Picture 8"/>
          <p:cNvPicPr>
            <a:picLocks noChangeAspect="1" noChangeArrowheads="1"/>
          </p:cNvPicPr>
          <p:nvPr/>
        </p:nvPicPr>
        <p:blipFill>
          <a:blip r:embed="rId3" cstate="print"/>
          <a:srcRect/>
          <a:stretch>
            <a:fillRect/>
          </a:stretch>
        </p:blipFill>
        <p:spPr bwMode="auto">
          <a:xfrm>
            <a:off x="1512888" y="1336675"/>
            <a:ext cx="6143625" cy="4143375"/>
          </a:xfrm>
          <a:prstGeom prst="rect">
            <a:avLst/>
          </a:prstGeom>
          <a:noFill/>
          <a:ln w="9525" algn="ctr">
            <a:noFill/>
            <a:miter lim="800000"/>
            <a:headEnd/>
            <a:tailEnd/>
          </a:ln>
        </p:spPr>
      </p:pic>
      <p:sp>
        <p:nvSpPr>
          <p:cNvPr id="52228" name="Rectangle 9"/>
          <p:cNvSpPr>
            <a:spLocks noChangeArrowheads="1"/>
          </p:cNvSpPr>
          <p:nvPr/>
        </p:nvSpPr>
        <p:spPr bwMode="auto">
          <a:xfrm>
            <a:off x="2306638" y="2058988"/>
            <a:ext cx="1954212" cy="241300"/>
          </a:xfrm>
          <a:prstGeom prst="rect">
            <a:avLst/>
          </a:prstGeom>
          <a:solidFill>
            <a:srgbClr val="FFFF00">
              <a:alpha val="39999"/>
            </a:srgbClr>
          </a:solidFill>
          <a:ln w="9525" algn="ctr">
            <a:noFill/>
            <a:miter lim="800000"/>
            <a:headEnd/>
            <a:tailEnd/>
          </a:ln>
        </p:spPr>
        <p:txBody>
          <a:bodyPr wrap="none" tIns="91440" bIns="91440" anchor="ctr"/>
          <a:lstStyle/>
          <a:p>
            <a:pPr algn="ctr"/>
            <a:endParaRPr lang="en-US" sz="2800"/>
          </a:p>
        </p:txBody>
      </p:sp>
      <p:sp>
        <p:nvSpPr>
          <p:cNvPr id="52229" name="Rectangle 10"/>
          <p:cNvSpPr>
            <a:spLocks noChangeArrowheads="1"/>
          </p:cNvSpPr>
          <p:nvPr/>
        </p:nvSpPr>
        <p:spPr bwMode="auto">
          <a:xfrm>
            <a:off x="2290763" y="2552700"/>
            <a:ext cx="1954212" cy="241300"/>
          </a:xfrm>
          <a:prstGeom prst="rect">
            <a:avLst/>
          </a:prstGeom>
          <a:solidFill>
            <a:srgbClr val="FFFF00">
              <a:alpha val="39999"/>
            </a:srgbClr>
          </a:solidFill>
          <a:ln w="9525" algn="ctr">
            <a:noFill/>
            <a:miter lim="800000"/>
            <a:headEnd/>
            <a:tailEnd/>
          </a:ln>
        </p:spPr>
        <p:txBody>
          <a:bodyPr wrap="none" tIns="91440" bIns="91440" anchor="ctr"/>
          <a:lstStyle/>
          <a:p>
            <a:pPr algn="ctr"/>
            <a:endParaRPr lang="en-US" sz="2800"/>
          </a:p>
        </p:txBody>
      </p:sp>
      <p:sp>
        <p:nvSpPr>
          <p:cNvPr id="52230" name="Rectangle 11"/>
          <p:cNvSpPr>
            <a:spLocks noChangeArrowheads="1"/>
          </p:cNvSpPr>
          <p:nvPr/>
        </p:nvSpPr>
        <p:spPr bwMode="auto">
          <a:xfrm>
            <a:off x="5273675" y="2073275"/>
            <a:ext cx="1954213" cy="241300"/>
          </a:xfrm>
          <a:prstGeom prst="rect">
            <a:avLst/>
          </a:prstGeom>
          <a:solidFill>
            <a:srgbClr val="FFFF00">
              <a:alpha val="39999"/>
            </a:srgbClr>
          </a:solidFill>
          <a:ln w="9525" algn="ctr">
            <a:noFill/>
            <a:miter lim="800000"/>
            <a:headEnd/>
            <a:tailEnd/>
          </a:ln>
        </p:spPr>
        <p:txBody>
          <a:bodyPr wrap="none" tIns="91440" bIns="91440" anchor="ctr"/>
          <a:lstStyle/>
          <a:p>
            <a:pPr algn="ctr"/>
            <a:endParaRPr lang="en-US" sz="2800"/>
          </a:p>
        </p:txBody>
      </p:sp>
      <p:sp>
        <p:nvSpPr>
          <p:cNvPr id="52231" name="Rectangle 12"/>
          <p:cNvSpPr>
            <a:spLocks noChangeArrowheads="1"/>
          </p:cNvSpPr>
          <p:nvPr/>
        </p:nvSpPr>
        <p:spPr bwMode="auto">
          <a:xfrm>
            <a:off x="5287963" y="2579688"/>
            <a:ext cx="1954212" cy="241300"/>
          </a:xfrm>
          <a:prstGeom prst="rect">
            <a:avLst/>
          </a:prstGeom>
          <a:solidFill>
            <a:srgbClr val="FFFF00">
              <a:alpha val="39999"/>
            </a:srgbClr>
          </a:solidFill>
          <a:ln w="9525" algn="ctr">
            <a:noFill/>
            <a:miter lim="800000"/>
            <a:headEnd/>
            <a:tailEnd/>
          </a:ln>
        </p:spPr>
        <p:txBody>
          <a:bodyPr wrap="none" tIns="91440" bIns="91440" anchor="ctr"/>
          <a:lstStyle/>
          <a:p>
            <a:pPr algn="ctr"/>
            <a:endParaRPr lang="en-US" sz="2800"/>
          </a:p>
        </p:txBody>
      </p:sp>
      <p:grpSp>
        <p:nvGrpSpPr>
          <p:cNvPr id="52232" name="Group 7"/>
          <p:cNvGrpSpPr>
            <a:grpSpLocks/>
          </p:cNvGrpSpPr>
          <p:nvPr/>
        </p:nvGrpSpPr>
        <p:grpSpPr bwMode="auto">
          <a:xfrm>
            <a:off x="4868863" y="82550"/>
            <a:ext cx="4100512" cy="371475"/>
            <a:chOff x="1186612" y="3211773"/>
            <a:chExt cx="6564312" cy="555625"/>
          </a:xfrm>
        </p:grpSpPr>
        <p:sp>
          <p:nvSpPr>
            <p:cNvPr id="52234"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Request</a:t>
              </a:r>
            </a:p>
          </p:txBody>
        </p:sp>
        <p:sp>
          <p:nvSpPr>
            <p:cNvPr id="52235"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Prepare</a:t>
              </a:r>
            </a:p>
          </p:txBody>
        </p:sp>
        <p:sp>
          <p:nvSpPr>
            <p:cNvPr id="52236"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a:t>Work</a:t>
              </a:r>
            </a:p>
          </p:txBody>
        </p:sp>
        <p:sp>
          <p:nvSpPr>
            <p:cNvPr id="52237" name="Right Arrow 9"/>
            <p:cNvSpPr>
              <a:spLocks noChangeArrowheads="1"/>
            </p:cNvSpPr>
            <p:nvPr/>
          </p:nvSpPr>
          <p:spPr bwMode="auto">
            <a:xfrm>
              <a:off x="5369674" y="321494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a:t>Record</a:t>
              </a:r>
            </a:p>
          </p:txBody>
        </p:sp>
        <p:sp>
          <p:nvSpPr>
            <p:cNvPr id="52238"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Review</a:t>
              </a:r>
            </a:p>
          </p:txBody>
        </p:sp>
      </p:grpSp>
      <p:pic>
        <p:nvPicPr>
          <p:cNvPr id="15" name="Picture 2" descr="C:\Users\nnm\AppData\Local\Microsoft\Windows\Temporary Internet Files\Content.IE5\9T6UJMI2\MC900286442[1].wmf"/>
          <p:cNvPicPr>
            <a:picLocks noChangeAspect="1" noChangeArrowheads="1"/>
          </p:cNvPicPr>
          <p:nvPr/>
        </p:nvPicPr>
        <p:blipFill>
          <a:blip r:embed="rId4" cstate="print"/>
          <a:srcRect/>
          <a:stretch>
            <a:fillRect/>
          </a:stretch>
        </p:blipFill>
        <p:spPr bwMode="auto">
          <a:xfrm>
            <a:off x="8196263" y="395111"/>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395111"/>
            <a:ext cx="947737" cy="1130300"/>
          </a:xfrm>
          <a:prstGeom prst="rect">
            <a:avLst/>
          </a:prstGeom>
          <a:noFill/>
          <a:ln w="9525">
            <a:noFill/>
            <a:miter lim="800000"/>
            <a:headEnd/>
            <a:tailEnd/>
          </a:ln>
        </p:spPr>
      </p:pic>
      <p:sp>
        <p:nvSpPr>
          <p:cNvPr id="53250" name="Rectangle 2"/>
          <p:cNvSpPr>
            <a:spLocks noGrp="1" noChangeArrowheads="1"/>
          </p:cNvSpPr>
          <p:nvPr>
            <p:ph type="title"/>
          </p:nvPr>
        </p:nvSpPr>
        <p:spPr/>
        <p:txBody>
          <a:bodyPr/>
          <a:lstStyle/>
          <a:p>
            <a:r>
              <a:rPr lang="en-US" smtClean="0"/>
              <a:t>Change WO Status to Finished (F)</a:t>
            </a:r>
          </a:p>
        </p:txBody>
      </p:sp>
      <p:sp>
        <p:nvSpPr>
          <p:cNvPr id="53256" name="Footer Placeholder 12"/>
          <p:cNvSpPr>
            <a:spLocks noGrp="1"/>
          </p:cNvSpPr>
          <p:nvPr>
            <p:ph type="ftr" sz="quarter" idx="10"/>
          </p:nvPr>
        </p:nvSpPr>
        <p:spPr/>
        <p:txBody>
          <a:bodyPr/>
          <a:lstStyle/>
          <a:p>
            <a:r>
              <a:rPr lang="en-US" smtClean="0"/>
              <a:t>EAM-MAINT-490</a:t>
            </a:r>
            <a:endParaRPr lang="en-US"/>
          </a:p>
        </p:txBody>
      </p:sp>
      <p:pic>
        <p:nvPicPr>
          <p:cNvPr id="53251" name="Picture 9"/>
          <p:cNvPicPr>
            <a:picLocks noChangeAspect="1" noChangeArrowheads="1"/>
          </p:cNvPicPr>
          <p:nvPr/>
        </p:nvPicPr>
        <p:blipFill>
          <a:blip r:embed="rId4" cstate="print"/>
          <a:srcRect/>
          <a:stretch>
            <a:fillRect/>
          </a:stretch>
        </p:blipFill>
        <p:spPr bwMode="auto">
          <a:xfrm>
            <a:off x="428625" y="1368425"/>
            <a:ext cx="5362575" cy="4657725"/>
          </a:xfrm>
          <a:prstGeom prst="rect">
            <a:avLst/>
          </a:prstGeom>
          <a:noFill/>
          <a:ln w="9525" algn="ctr">
            <a:noFill/>
            <a:miter lim="800000"/>
            <a:headEnd/>
            <a:tailEnd/>
          </a:ln>
        </p:spPr>
      </p:pic>
      <p:pic>
        <p:nvPicPr>
          <p:cNvPr id="53252" name="Picture 8"/>
          <p:cNvPicPr>
            <a:picLocks noChangeAspect="1" noChangeArrowheads="1"/>
          </p:cNvPicPr>
          <p:nvPr/>
        </p:nvPicPr>
        <p:blipFill>
          <a:blip r:embed="rId5" cstate="print"/>
          <a:srcRect/>
          <a:stretch>
            <a:fillRect/>
          </a:stretch>
        </p:blipFill>
        <p:spPr bwMode="auto">
          <a:xfrm>
            <a:off x="4615215" y="2780772"/>
            <a:ext cx="4210050" cy="2971800"/>
          </a:xfrm>
          <a:prstGeom prst="rect">
            <a:avLst/>
          </a:prstGeom>
          <a:noFill/>
          <a:ln w="9525" algn="ctr">
            <a:noFill/>
            <a:miter lim="800000"/>
            <a:headEnd/>
            <a:tailEnd/>
          </a:ln>
        </p:spPr>
      </p:pic>
      <p:sp>
        <p:nvSpPr>
          <p:cNvPr id="53253" name="Line 10"/>
          <p:cNvSpPr>
            <a:spLocks noChangeShapeType="1"/>
          </p:cNvSpPr>
          <p:nvPr/>
        </p:nvSpPr>
        <p:spPr bwMode="auto">
          <a:xfrm>
            <a:off x="3868738" y="4121150"/>
            <a:ext cx="746125" cy="492125"/>
          </a:xfrm>
          <a:prstGeom prst="line">
            <a:avLst/>
          </a:prstGeom>
          <a:noFill/>
          <a:ln w="9525">
            <a:solidFill>
              <a:srgbClr val="FF0000"/>
            </a:solidFill>
            <a:round/>
            <a:headEnd/>
            <a:tailEnd type="triangle" w="med" len="med"/>
          </a:ln>
        </p:spPr>
        <p:txBody>
          <a:bodyPr wrap="none" tIns="91440" bIns="91440" anchor="ctr"/>
          <a:lstStyle/>
          <a:p>
            <a:endParaRPr lang="en-US"/>
          </a:p>
        </p:txBody>
      </p:sp>
      <p:sp>
        <p:nvSpPr>
          <p:cNvPr id="53254" name="TextBox 5"/>
          <p:cNvSpPr txBox="1">
            <a:spLocks noChangeArrowheads="1"/>
          </p:cNvSpPr>
          <p:nvPr/>
        </p:nvSpPr>
        <p:spPr bwMode="auto">
          <a:xfrm>
            <a:off x="5676019" y="914753"/>
            <a:ext cx="2790825" cy="1323439"/>
          </a:xfrm>
          <a:prstGeom prst="rect">
            <a:avLst/>
          </a:prstGeom>
          <a:noFill/>
          <a:ln w="9525">
            <a:noFill/>
            <a:miter lim="800000"/>
            <a:headEnd/>
            <a:tailEnd/>
          </a:ln>
        </p:spPr>
        <p:txBody>
          <a:bodyPr>
            <a:spAutoFit/>
          </a:bodyPr>
          <a:lstStyle/>
          <a:p>
            <a:pPr algn="ctr"/>
            <a:r>
              <a:rPr lang="en-US" sz="1600" dirty="0" smtClean="0"/>
              <a:t>Note: “</a:t>
            </a:r>
            <a:r>
              <a:rPr lang="en-US" sz="1600" dirty="0" err="1"/>
              <a:t>F”inished</a:t>
            </a:r>
            <a:r>
              <a:rPr lang="en-US" sz="1600" dirty="0"/>
              <a:t> </a:t>
            </a:r>
            <a:r>
              <a:rPr lang="en-US" sz="1600" dirty="0" smtClean="0"/>
              <a:t>Status is </a:t>
            </a:r>
            <a:r>
              <a:rPr lang="en-US" sz="1600" dirty="0"/>
              <a:t>not </a:t>
            </a:r>
            <a:r>
              <a:rPr lang="en-US" sz="1600" dirty="0" smtClean="0"/>
              <a:t>required</a:t>
            </a:r>
            <a:r>
              <a:rPr lang="en-US" sz="1600" dirty="0"/>
              <a:t>, but is </a:t>
            </a:r>
            <a:r>
              <a:rPr lang="en-US" sz="1600" dirty="0" smtClean="0"/>
              <a:t>often </a:t>
            </a:r>
            <a:r>
              <a:rPr lang="en-US" sz="1600" dirty="0"/>
              <a:t>built into </a:t>
            </a:r>
            <a:r>
              <a:rPr lang="en-US" sz="1600" dirty="0" smtClean="0"/>
              <a:t>the process </a:t>
            </a:r>
            <a:r>
              <a:rPr lang="en-US" sz="1600" dirty="0"/>
              <a:t>to allow for an audit step before </a:t>
            </a:r>
            <a:r>
              <a:rPr lang="en-US" sz="1600" dirty="0" smtClean="0"/>
              <a:t>closing</a:t>
            </a:r>
            <a:endParaRPr lang="en-US" sz="1600" dirty="0"/>
          </a:p>
        </p:txBody>
      </p:sp>
      <p:grpSp>
        <p:nvGrpSpPr>
          <p:cNvPr id="53255" name="Group 6"/>
          <p:cNvGrpSpPr>
            <a:grpSpLocks/>
          </p:cNvGrpSpPr>
          <p:nvPr/>
        </p:nvGrpSpPr>
        <p:grpSpPr bwMode="auto">
          <a:xfrm>
            <a:off x="4868863" y="82550"/>
            <a:ext cx="4100512" cy="371475"/>
            <a:chOff x="1186612" y="3211773"/>
            <a:chExt cx="6564312" cy="555625"/>
          </a:xfrm>
        </p:grpSpPr>
        <p:sp>
          <p:nvSpPr>
            <p:cNvPr id="53257"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Request</a:t>
              </a:r>
            </a:p>
          </p:txBody>
        </p:sp>
        <p:sp>
          <p:nvSpPr>
            <p:cNvPr id="53258"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Prepare</a:t>
              </a:r>
            </a:p>
          </p:txBody>
        </p:sp>
        <p:sp>
          <p:nvSpPr>
            <p:cNvPr id="53259"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a:t>Work</a:t>
              </a:r>
            </a:p>
          </p:txBody>
        </p:sp>
        <p:sp>
          <p:nvSpPr>
            <p:cNvPr id="53260" name="Right Arrow 9"/>
            <p:cNvSpPr>
              <a:spLocks noChangeArrowheads="1"/>
            </p:cNvSpPr>
            <p:nvPr/>
          </p:nvSpPr>
          <p:spPr bwMode="auto">
            <a:xfrm>
              <a:off x="5369674" y="321494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a:t>Record</a:t>
              </a:r>
            </a:p>
          </p:txBody>
        </p:sp>
        <p:sp>
          <p:nvSpPr>
            <p:cNvPr id="53261"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Review</a:t>
              </a:r>
            </a:p>
          </p:txBody>
        </p:sp>
      </p:grpSp>
      <p:sp>
        <p:nvSpPr>
          <p:cNvPr id="15" name="TextBox 27"/>
          <p:cNvSpPr txBox="1">
            <a:spLocks noChangeArrowheads="1"/>
          </p:cNvSpPr>
          <p:nvPr/>
        </p:nvSpPr>
        <p:spPr bwMode="auto">
          <a:xfrm>
            <a:off x="1633714" y="6132428"/>
            <a:ext cx="6035627" cy="307777"/>
          </a:xfrm>
          <a:prstGeom prst="rect">
            <a:avLst/>
          </a:prstGeom>
          <a:noFill/>
          <a:ln w="9525">
            <a:noFill/>
            <a:miter lim="800000"/>
            <a:headEnd/>
            <a:tailEnd/>
          </a:ln>
        </p:spPr>
        <p:txBody>
          <a:bodyPr wrap="none">
            <a:spAutoFit/>
          </a:bodyPr>
          <a:lstStyle/>
          <a:p>
            <a:r>
              <a:rPr lang="en-US" b="1" dirty="0">
                <a:solidFill>
                  <a:srgbClr val="FF0000"/>
                </a:solidFill>
                <a:latin typeface="+mj-lt"/>
              </a:rPr>
              <a:t>PAUSE PRESENTATION:  Navigate to this screen in your demo center.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325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4" grpId="0"/>
      <p:bldP spid="1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idx="1"/>
          </p:nvPr>
        </p:nvSpPr>
        <p:spPr/>
        <p:txBody>
          <a:bodyPr/>
          <a:lstStyle/>
          <a:p>
            <a:r>
              <a:rPr lang="en-US" dirty="0" smtClean="0"/>
              <a:t>Financial Transactions can feed to QAD ERP system*</a:t>
            </a:r>
          </a:p>
          <a:p>
            <a:pPr lvl="1"/>
            <a:r>
              <a:rPr lang="en-US" dirty="0" smtClean="0"/>
              <a:t>Purchase receipts (material and contract labor)</a:t>
            </a:r>
          </a:p>
          <a:p>
            <a:pPr lvl="1"/>
            <a:r>
              <a:rPr lang="en-US" dirty="0" smtClean="0"/>
              <a:t>Material issues from QAD EAM inventory</a:t>
            </a:r>
          </a:p>
          <a:p>
            <a:pPr lvl="1"/>
            <a:r>
              <a:rPr lang="en-US" dirty="0" smtClean="0"/>
              <a:t>Labor transactions</a:t>
            </a:r>
          </a:p>
          <a:p>
            <a:pPr lvl="1"/>
            <a:r>
              <a:rPr lang="en-US" dirty="0" smtClean="0"/>
              <a:t>Other (Manual GLs, such as interest expense)</a:t>
            </a:r>
          </a:p>
          <a:p>
            <a:endParaRPr lang="en-US" dirty="0" smtClean="0"/>
          </a:p>
          <a:p>
            <a:endParaRPr lang="en-US" dirty="0" smtClean="0"/>
          </a:p>
          <a:p>
            <a:endParaRPr lang="en-US" dirty="0" smtClean="0"/>
          </a:p>
          <a:p>
            <a:endParaRPr lang="en-US" dirty="0" smtClean="0"/>
          </a:p>
          <a:p>
            <a:pPr>
              <a:buNone/>
            </a:pPr>
            <a:r>
              <a:rPr lang="en-US" dirty="0" smtClean="0"/>
              <a:t>* You decide which transactions to feed.</a:t>
            </a:r>
          </a:p>
        </p:txBody>
      </p:sp>
      <p:sp>
        <p:nvSpPr>
          <p:cNvPr id="54274" name="Rectangle 6"/>
          <p:cNvSpPr>
            <a:spLocks noGrp="1" noChangeArrowheads="1"/>
          </p:cNvSpPr>
          <p:nvPr>
            <p:ph type="title"/>
          </p:nvPr>
        </p:nvSpPr>
        <p:spPr/>
        <p:txBody>
          <a:bodyPr/>
          <a:lstStyle/>
          <a:p>
            <a:r>
              <a:rPr lang="en-US" smtClean="0"/>
              <a:t>Record Work:  Important Data</a:t>
            </a:r>
          </a:p>
        </p:txBody>
      </p:sp>
      <p:sp>
        <p:nvSpPr>
          <p:cNvPr id="54277" name="Footer Placeholder 9"/>
          <p:cNvSpPr>
            <a:spLocks noGrp="1"/>
          </p:cNvSpPr>
          <p:nvPr>
            <p:ph type="ftr" sz="quarter" idx="10"/>
          </p:nvPr>
        </p:nvSpPr>
        <p:spPr/>
        <p:txBody>
          <a:bodyPr/>
          <a:lstStyle/>
          <a:p>
            <a:r>
              <a:rPr lang="en-US" smtClean="0"/>
              <a:t>EAM-MAINT-500</a:t>
            </a:r>
            <a:endParaRPr lang="en-US"/>
          </a:p>
        </p:txBody>
      </p:sp>
      <p:grpSp>
        <p:nvGrpSpPr>
          <p:cNvPr id="54276" name="Group 3"/>
          <p:cNvGrpSpPr>
            <a:grpSpLocks/>
          </p:cNvGrpSpPr>
          <p:nvPr/>
        </p:nvGrpSpPr>
        <p:grpSpPr bwMode="auto">
          <a:xfrm>
            <a:off x="4868863" y="82550"/>
            <a:ext cx="4100512" cy="371475"/>
            <a:chOff x="1186612" y="3211773"/>
            <a:chExt cx="6564312" cy="555625"/>
          </a:xfrm>
        </p:grpSpPr>
        <p:sp>
          <p:nvSpPr>
            <p:cNvPr id="54278"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Request</a:t>
              </a:r>
            </a:p>
          </p:txBody>
        </p:sp>
        <p:sp>
          <p:nvSpPr>
            <p:cNvPr id="54279"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Prepare</a:t>
              </a:r>
            </a:p>
          </p:txBody>
        </p:sp>
        <p:sp>
          <p:nvSpPr>
            <p:cNvPr id="54280"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a:t>Work</a:t>
              </a:r>
            </a:p>
          </p:txBody>
        </p:sp>
        <p:sp>
          <p:nvSpPr>
            <p:cNvPr id="54281" name="Right Arrow 9"/>
            <p:cNvSpPr>
              <a:spLocks noChangeArrowheads="1"/>
            </p:cNvSpPr>
            <p:nvPr/>
          </p:nvSpPr>
          <p:spPr bwMode="auto">
            <a:xfrm>
              <a:off x="5369674" y="321494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a:t>Record</a:t>
              </a:r>
            </a:p>
          </p:txBody>
        </p:sp>
        <p:sp>
          <p:nvSpPr>
            <p:cNvPr id="54282"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Review</a:t>
              </a:r>
            </a:p>
          </p:txBody>
        </p:sp>
      </p:grpSp>
      <p:pic>
        <p:nvPicPr>
          <p:cNvPr id="11"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395111"/>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en-US" smtClean="0"/>
              <a:t>Maintenance Process – Step Through</a:t>
            </a:r>
          </a:p>
        </p:txBody>
      </p:sp>
      <p:sp>
        <p:nvSpPr>
          <p:cNvPr id="55300" name="Footer Placeholder 8"/>
          <p:cNvSpPr>
            <a:spLocks noGrp="1"/>
          </p:cNvSpPr>
          <p:nvPr>
            <p:ph type="ftr" sz="quarter" idx="10"/>
          </p:nvPr>
        </p:nvSpPr>
        <p:spPr/>
        <p:txBody>
          <a:bodyPr/>
          <a:lstStyle/>
          <a:p>
            <a:r>
              <a:rPr lang="en-US" smtClean="0"/>
              <a:t>EAM-MAINT-510</a:t>
            </a:r>
            <a:endParaRPr lang="en-US"/>
          </a:p>
        </p:txBody>
      </p:sp>
      <p:grpSp>
        <p:nvGrpSpPr>
          <p:cNvPr id="55299" name="Group 12"/>
          <p:cNvGrpSpPr>
            <a:grpSpLocks/>
          </p:cNvGrpSpPr>
          <p:nvPr/>
        </p:nvGrpSpPr>
        <p:grpSpPr bwMode="auto">
          <a:xfrm>
            <a:off x="1135063" y="3027363"/>
            <a:ext cx="6742112" cy="787400"/>
            <a:chOff x="1186612" y="3211773"/>
            <a:chExt cx="6564312" cy="555625"/>
          </a:xfrm>
        </p:grpSpPr>
        <p:sp>
          <p:nvSpPr>
            <p:cNvPr id="55301"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a:t>Request</a:t>
              </a:r>
            </a:p>
          </p:txBody>
        </p:sp>
        <p:sp>
          <p:nvSpPr>
            <p:cNvPr id="55302"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a:t>Prepare</a:t>
              </a:r>
            </a:p>
          </p:txBody>
        </p:sp>
        <p:sp>
          <p:nvSpPr>
            <p:cNvPr id="55303"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a:t>Work</a:t>
              </a:r>
            </a:p>
          </p:txBody>
        </p:sp>
        <p:sp>
          <p:nvSpPr>
            <p:cNvPr id="55304" name="Right Arrow 9"/>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a:t>Record</a:t>
              </a:r>
            </a:p>
          </p:txBody>
        </p:sp>
        <p:sp>
          <p:nvSpPr>
            <p:cNvPr id="55305" name="Right Arrow 10"/>
            <p:cNvSpPr>
              <a:spLocks noChangeArrowheads="1"/>
            </p:cNvSpPr>
            <p:nvPr/>
          </p:nvSpPr>
          <p:spPr bwMode="auto">
            <a:xfrm>
              <a:off x="6773024" y="321494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a:t>Review</a:t>
              </a:r>
            </a:p>
          </p:txBody>
        </p:sp>
      </p:grpSp>
      <p:pic>
        <p:nvPicPr>
          <p:cNvPr id="10"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395111"/>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3"/>
          <p:cNvSpPr>
            <a:spLocks noGrp="1" noChangeArrowheads="1"/>
          </p:cNvSpPr>
          <p:nvPr>
            <p:ph idx="1"/>
          </p:nvPr>
        </p:nvSpPr>
        <p:spPr/>
        <p:txBody>
          <a:bodyPr>
            <a:normAutofit lnSpcReduction="10000"/>
          </a:bodyPr>
          <a:lstStyle/>
          <a:p>
            <a:r>
              <a:rPr lang="en-US" dirty="0" smtClean="0"/>
              <a:t>Work Orders Status of “</a:t>
            </a:r>
            <a:r>
              <a:rPr lang="en-US" dirty="0" err="1" smtClean="0"/>
              <a:t>F”inished</a:t>
            </a:r>
            <a:r>
              <a:rPr lang="en-US" dirty="0" smtClean="0"/>
              <a:t> </a:t>
            </a:r>
          </a:p>
          <a:p>
            <a:r>
              <a:rPr lang="en-US" dirty="0" smtClean="0"/>
              <a:t>Root Cause Analysis </a:t>
            </a:r>
          </a:p>
          <a:p>
            <a:r>
              <a:rPr lang="en-US" dirty="0" smtClean="0"/>
              <a:t>PM Improvement Opportunities </a:t>
            </a:r>
          </a:p>
          <a:p>
            <a:r>
              <a:rPr lang="en-US" dirty="0" smtClean="0"/>
              <a:t>Downtime Reduction </a:t>
            </a:r>
            <a:r>
              <a:rPr lang="en-US" dirty="0" err="1" smtClean="0"/>
              <a:t>Opportunites</a:t>
            </a:r>
            <a:r>
              <a:rPr lang="en-US" dirty="0" smtClean="0"/>
              <a:t> </a:t>
            </a:r>
          </a:p>
          <a:p>
            <a:r>
              <a:rPr lang="en-US" dirty="0" smtClean="0"/>
              <a:t>Cost </a:t>
            </a:r>
          </a:p>
          <a:p>
            <a:r>
              <a:rPr lang="en-US" dirty="0" smtClean="0"/>
              <a:t>MTBF</a:t>
            </a:r>
          </a:p>
          <a:p>
            <a:pPr lvl="1"/>
            <a:r>
              <a:rPr lang="en-US" dirty="0" smtClean="0"/>
              <a:t>Note: PM Failures help exclude PM work from this  </a:t>
            </a:r>
          </a:p>
          <a:p>
            <a:r>
              <a:rPr lang="en-US" dirty="0" smtClean="0"/>
              <a:t>Work Performed Details </a:t>
            </a:r>
          </a:p>
          <a:p>
            <a:r>
              <a:rPr lang="en-US" dirty="0" smtClean="0"/>
              <a:t>Instruction List Improvements </a:t>
            </a:r>
          </a:p>
          <a:p>
            <a:r>
              <a:rPr lang="en-US" dirty="0" smtClean="0"/>
              <a:t>Parts List Improvements </a:t>
            </a:r>
          </a:p>
          <a:p>
            <a:r>
              <a:rPr lang="en-US" dirty="0" smtClean="0"/>
              <a:t>Change to Status “</a:t>
            </a:r>
            <a:r>
              <a:rPr lang="en-US" dirty="0" err="1" smtClean="0"/>
              <a:t>C”losed</a:t>
            </a:r>
            <a:r>
              <a:rPr lang="en-US" dirty="0" smtClean="0"/>
              <a:t> </a:t>
            </a:r>
          </a:p>
        </p:txBody>
      </p:sp>
      <p:sp>
        <p:nvSpPr>
          <p:cNvPr id="56322" name="Rectangle 2"/>
          <p:cNvSpPr>
            <a:spLocks noGrp="1" noChangeArrowheads="1"/>
          </p:cNvSpPr>
          <p:nvPr>
            <p:ph type="title"/>
          </p:nvPr>
        </p:nvSpPr>
        <p:spPr/>
        <p:txBody>
          <a:bodyPr/>
          <a:lstStyle/>
          <a:p>
            <a:r>
              <a:rPr lang="en-US" smtClean="0"/>
              <a:t>Review Work Performed / Results   </a:t>
            </a:r>
          </a:p>
        </p:txBody>
      </p:sp>
      <p:sp>
        <p:nvSpPr>
          <p:cNvPr id="56325" name="Footer Placeholder 9"/>
          <p:cNvSpPr>
            <a:spLocks noGrp="1"/>
          </p:cNvSpPr>
          <p:nvPr>
            <p:ph type="ftr" sz="quarter" idx="10"/>
          </p:nvPr>
        </p:nvSpPr>
        <p:spPr/>
        <p:txBody>
          <a:bodyPr/>
          <a:lstStyle/>
          <a:p>
            <a:r>
              <a:rPr lang="en-US" smtClean="0"/>
              <a:t>EAM-MAINT-520</a:t>
            </a:r>
            <a:endParaRPr lang="en-US"/>
          </a:p>
        </p:txBody>
      </p:sp>
      <p:grpSp>
        <p:nvGrpSpPr>
          <p:cNvPr id="56324" name="Group 9"/>
          <p:cNvGrpSpPr>
            <a:grpSpLocks/>
          </p:cNvGrpSpPr>
          <p:nvPr/>
        </p:nvGrpSpPr>
        <p:grpSpPr bwMode="auto">
          <a:xfrm>
            <a:off x="4868863" y="82550"/>
            <a:ext cx="4100512" cy="371475"/>
            <a:chOff x="1186612" y="3211773"/>
            <a:chExt cx="6564312" cy="555625"/>
          </a:xfrm>
        </p:grpSpPr>
        <p:sp>
          <p:nvSpPr>
            <p:cNvPr id="56326"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Request</a:t>
              </a:r>
            </a:p>
          </p:txBody>
        </p:sp>
        <p:sp>
          <p:nvSpPr>
            <p:cNvPr id="56327"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Prepare</a:t>
              </a:r>
            </a:p>
          </p:txBody>
        </p:sp>
        <p:sp>
          <p:nvSpPr>
            <p:cNvPr id="56328"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a:t>Work</a:t>
              </a:r>
            </a:p>
          </p:txBody>
        </p:sp>
        <p:sp>
          <p:nvSpPr>
            <p:cNvPr id="56329" name="Right Arrow 9"/>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Record</a:t>
              </a:r>
            </a:p>
          </p:txBody>
        </p:sp>
        <p:sp>
          <p:nvSpPr>
            <p:cNvPr id="56330" name="Right Arrow 10"/>
            <p:cNvSpPr>
              <a:spLocks noChangeArrowheads="1"/>
            </p:cNvSpPr>
            <p:nvPr/>
          </p:nvSpPr>
          <p:spPr bwMode="auto">
            <a:xfrm>
              <a:off x="6773024" y="321494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a:t>Review</a:t>
              </a:r>
            </a:p>
          </p:txBody>
        </p:sp>
      </p:grpSp>
      <p:pic>
        <p:nvPicPr>
          <p:cNvPr id="11"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395111"/>
            <a:ext cx="947737" cy="11303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632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632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632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632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632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632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632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632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632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632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5632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en-US" smtClean="0"/>
              <a:t>Cost Analysis</a:t>
            </a:r>
          </a:p>
        </p:txBody>
      </p:sp>
      <p:sp>
        <p:nvSpPr>
          <p:cNvPr id="57350" name="Footer Placeholder 10"/>
          <p:cNvSpPr>
            <a:spLocks noGrp="1"/>
          </p:cNvSpPr>
          <p:nvPr>
            <p:ph type="ftr" sz="quarter" idx="10"/>
          </p:nvPr>
        </p:nvSpPr>
        <p:spPr/>
        <p:txBody>
          <a:bodyPr/>
          <a:lstStyle/>
          <a:p>
            <a:r>
              <a:rPr lang="en-US" smtClean="0"/>
              <a:t>EAM-MAINT-530</a:t>
            </a:r>
            <a:endParaRPr lang="en-US"/>
          </a:p>
        </p:txBody>
      </p:sp>
      <p:pic>
        <p:nvPicPr>
          <p:cNvPr id="57347" name="Picture 5"/>
          <p:cNvPicPr>
            <a:picLocks noChangeAspect="1" noChangeArrowheads="1"/>
          </p:cNvPicPr>
          <p:nvPr/>
        </p:nvPicPr>
        <p:blipFill>
          <a:blip r:embed="rId3" cstate="print"/>
          <a:srcRect/>
          <a:stretch>
            <a:fillRect/>
          </a:stretch>
        </p:blipFill>
        <p:spPr bwMode="auto">
          <a:xfrm>
            <a:off x="1652588" y="1309688"/>
            <a:ext cx="5838825" cy="3152775"/>
          </a:xfrm>
          <a:prstGeom prst="rect">
            <a:avLst/>
          </a:prstGeom>
          <a:noFill/>
          <a:ln w="9525" algn="ctr">
            <a:noFill/>
            <a:miter lim="800000"/>
            <a:headEnd/>
            <a:tailEnd/>
          </a:ln>
        </p:spPr>
      </p:pic>
      <p:grpSp>
        <p:nvGrpSpPr>
          <p:cNvPr id="57348" name="Group 9"/>
          <p:cNvGrpSpPr>
            <a:grpSpLocks/>
          </p:cNvGrpSpPr>
          <p:nvPr/>
        </p:nvGrpSpPr>
        <p:grpSpPr bwMode="auto">
          <a:xfrm>
            <a:off x="4868863" y="82550"/>
            <a:ext cx="4100512" cy="371475"/>
            <a:chOff x="1186612" y="3211773"/>
            <a:chExt cx="6564312" cy="555625"/>
          </a:xfrm>
        </p:grpSpPr>
        <p:sp>
          <p:nvSpPr>
            <p:cNvPr id="57351"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Request</a:t>
              </a:r>
            </a:p>
          </p:txBody>
        </p:sp>
        <p:sp>
          <p:nvSpPr>
            <p:cNvPr id="57352"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Prepare</a:t>
              </a:r>
            </a:p>
          </p:txBody>
        </p:sp>
        <p:sp>
          <p:nvSpPr>
            <p:cNvPr id="57353"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a:t>Work</a:t>
              </a:r>
            </a:p>
          </p:txBody>
        </p:sp>
        <p:sp>
          <p:nvSpPr>
            <p:cNvPr id="57354" name="Right Arrow 9"/>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Record</a:t>
              </a:r>
            </a:p>
          </p:txBody>
        </p:sp>
        <p:sp>
          <p:nvSpPr>
            <p:cNvPr id="57355" name="Right Arrow 10"/>
            <p:cNvSpPr>
              <a:spLocks noChangeArrowheads="1"/>
            </p:cNvSpPr>
            <p:nvPr/>
          </p:nvSpPr>
          <p:spPr bwMode="auto">
            <a:xfrm>
              <a:off x="6773024" y="321494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a:t>Review</a:t>
              </a:r>
            </a:p>
          </p:txBody>
        </p:sp>
      </p:grpSp>
      <p:sp>
        <p:nvSpPr>
          <p:cNvPr id="57349" name="TextBox 9"/>
          <p:cNvSpPr txBox="1">
            <a:spLocks noChangeArrowheads="1"/>
          </p:cNvSpPr>
          <p:nvPr/>
        </p:nvSpPr>
        <p:spPr bwMode="auto">
          <a:xfrm>
            <a:off x="603453" y="4826000"/>
            <a:ext cx="8126007" cy="400110"/>
          </a:xfrm>
          <a:prstGeom prst="rect">
            <a:avLst/>
          </a:prstGeom>
          <a:noFill/>
          <a:ln w="9525">
            <a:noFill/>
            <a:miter lim="800000"/>
            <a:headEnd/>
            <a:tailEnd/>
          </a:ln>
        </p:spPr>
        <p:txBody>
          <a:bodyPr wrap="none">
            <a:spAutoFit/>
          </a:bodyPr>
          <a:lstStyle/>
          <a:p>
            <a:pPr algn="ctr"/>
            <a:r>
              <a:rPr lang="en-US" sz="2000" dirty="0"/>
              <a:t>Cost Analysis available on both </a:t>
            </a:r>
            <a:r>
              <a:rPr lang="en-US" sz="2000" b="1" dirty="0"/>
              <a:t>Equipment</a:t>
            </a:r>
            <a:r>
              <a:rPr lang="en-US" sz="2000" dirty="0"/>
              <a:t> and </a:t>
            </a:r>
            <a:r>
              <a:rPr lang="en-US" sz="2000" b="1" dirty="0"/>
              <a:t>Work Order Level </a:t>
            </a:r>
            <a:r>
              <a:rPr lang="en-US" sz="2000" dirty="0" smtClean="0"/>
              <a:t> </a:t>
            </a:r>
            <a:endParaRPr lang="en-US" sz="2000" dirty="0"/>
          </a:p>
        </p:txBody>
      </p:sp>
      <p:sp>
        <p:nvSpPr>
          <p:cNvPr id="12" name="TextBox 9"/>
          <p:cNvSpPr txBox="1">
            <a:spLocks noChangeArrowheads="1"/>
          </p:cNvSpPr>
          <p:nvPr/>
        </p:nvSpPr>
        <p:spPr bwMode="auto">
          <a:xfrm>
            <a:off x="2293221" y="5396089"/>
            <a:ext cx="5006114" cy="400110"/>
          </a:xfrm>
          <a:prstGeom prst="rect">
            <a:avLst/>
          </a:prstGeom>
          <a:noFill/>
          <a:ln w="9525">
            <a:noFill/>
            <a:miter lim="800000"/>
            <a:headEnd/>
            <a:tailEnd/>
          </a:ln>
        </p:spPr>
        <p:txBody>
          <a:bodyPr wrap="none">
            <a:spAutoFit/>
          </a:bodyPr>
          <a:lstStyle/>
          <a:p>
            <a:pPr algn="ctr"/>
            <a:r>
              <a:rPr lang="en-US" sz="2000" dirty="0" smtClean="0"/>
              <a:t>How </a:t>
            </a:r>
            <a:r>
              <a:rPr lang="en-US" sz="2000" dirty="0"/>
              <a:t>is this helpful in the Review Process? </a:t>
            </a:r>
          </a:p>
        </p:txBody>
      </p:sp>
      <p:pic>
        <p:nvPicPr>
          <p:cNvPr id="13" name="Picture 2" descr="C:\Users\nnm\AppData\Local\Microsoft\Windows\Temporary Internet Files\Content.IE5\9T6UJMI2\MC900286442[1].wmf"/>
          <p:cNvPicPr>
            <a:picLocks noChangeAspect="1" noChangeArrowheads="1"/>
          </p:cNvPicPr>
          <p:nvPr/>
        </p:nvPicPr>
        <p:blipFill>
          <a:blip r:embed="rId4" cstate="print"/>
          <a:srcRect/>
          <a:stretch>
            <a:fillRect/>
          </a:stretch>
        </p:blipFill>
        <p:spPr bwMode="auto">
          <a:xfrm>
            <a:off x="8196263" y="395111"/>
            <a:ext cx="947737" cy="1130300"/>
          </a:xfrm>
          <a:prstGeom prst="rect">
            <a:avLst/>
          </a:prstGeom>
          <a:noFill/>
          <a:ln w="9525">
            <a:noFill/>
            <a:miter lim="800000"/>
            <a:headEnd/>
            <a:tailEnd/>
          </a:ln>
        </p:spPr>
      </p:pic>
      <p:sp>
        <p:nvSpPr>
          <p:cNvPr id="14" name="TextBox 27"/>
          <p:cNvSpPr txBox="1">
            <a:spLocks noChangeArrowheads="1"/>
          </p:cNvSpPr>
          <p:nvPr/>
        </p:nvSpPr>
        <p:spPr bwMode="auto">
          <a:xfrm>
            <a:off x="1633714" y="6132428"/>
            <a:ext cx="6035627" cy="307777"/>
          </a:xfrm>
          <a:prstGeom prst="rect">
            <a:avLst/>
          </a:prstGeom>
          <a:noFill/>
          <a:ln w="9525">
            <a:noFill/>
            <a:miter lim="800000"/>
            <a:headEnd/>
            <a:tailEnd/>
          </a:ln>
        </p:spPr>
        <p:txBody>
          <a:bodyPr wrap="none">
            <a:spAutoFit/>
          </a:bodyPr>
          <a:lstStyle/>
          <a:p>
            <a:r>
              <a:rPr lang="en-US" b="1" dirty="0">
                <a:solidFill>
                  <a:srgbClr val="FF0000"/>
                </a:solidFill>
                <a:latin typeface="+mj-lt"/>
              </a:rPr>
              <a:t>PAUSE PRESENTATION:  Navigate to this screen in your demo center.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395111"/>
            <a:ext cx="947737" cy="1130300"/>
          </a:xfrm>
          <a:prstGeom prst="rect">
            <a:avLst/>
          </a:prstGeom>
          <a:noFill/>
          <a:ln w="9525">
            <a:noFill/>
            <a:miter lim="800000"/>
            <a:headEnd/>
            <a:tailEnd/>
          </a:ln>
        </p:spPr>
      </p:pic>
      <p:sp>
        <p:nvSpPr>
          <p:cNvPr id="58370" name="Rectangle 2"/>
          <p:cNvSpPr>
            <a:spLocks noGrp="1" noChangeArrowheads="1"/>
          </p:cNvSpPr>
          <p:nvPr>
            <p:ph type="title"/>
          </p:nvPr>
        </p:nvSpPr>
        <p:spPr/>
        <p:txBody>
          <a:bodyPr/>
          <a:lstStyle/>
          <a:p>
            <a:r>
              <a:rPr lang="en-US" smtClean="0"/>
              <a:t>Close</a:t>
            </a:r>
          </a:p>
        </p:txBody>
      </p:sp>
      <p:sp>
        <p:nvSpPr>
          <p:cNvPr id="58379" name="Footer Placeholder 16"/>
          <p:cNvSpPr>
            <a:spLocks noGrp="1"/>
          </p:cNvSpPr>
          <p:nvPr>
            <p:ph type="ftr" sz="quarter" idx="10"/>
          </p:nvPr>
        </p:nvSpPr>
        <p:spPr/>
        <p:txBody>
          <a:bodyPr/>
          <a:lstStyle/>
          <a:p>
            <a:r>
              <a:rPr lang="en-US" smtClean="0"/>
              <a:t>EAM-MAINT-540</a:t>
            </a:r>
            <a:endParaRPr lang="en-US"/>
          </a:p>
        </p:txBody>
      </p:sp>
      <p:pic>
        <p:nvPicPr>
          <p:cNvPr id="58371" name="Picture 10"/>
          <p:cNvPicPr>
            <a:picLocks noChangeAspect="1" noChangeArrowheads="1"/>
          </p:cNvPicPr>
          <p:nvPr/>
        </p:nvPicPr>
        <p:blipFill>
          <a:blip r:embed="rId4" cstate="print"/>
          <a:srcRect/>
          <a:stretch>
            <a:fillRect/>
          </a:stretch>
        </p:blipFill>
        <p:spPr bwMode="auto">
          <a:xfrm>
            <a:off x="723900" y="930275"/>
            <a:ext cx="5362575" cy="4657725"/>
          </a:xfrm>
          <a:prstGeom prst="rect">
            <a:avLst/>
          </a:prstGeom>
          <a:noFill/>
          <a:ln w="9525" algn="ctr">
            <a:noFill/>
            <a:miter lim="800000"/>
            <a:headEnd/>
            <a:tailEnd/>
          </a:ln>
        </p:spPr>
      </p:pic>
      <p:pic>
        <p:nvPicPr>
          <p:cNvPr id="58372" name="Picture 9"/>
          <p:cNvPicPr>
            <a:picLocks noChangeAspect="1" noChangeArrowheads="1"/>
          </p:cNvPicPr>
          <p:nvPr/>
        </p:nvPicPr>
        <p:blipFill>
          <a:blip r:embed="rId5" cstate="print"/>
          <a:srcRect/>
          <a:stretch>
            <a:fillRect/>
          </a:stretch>
        </p:blipFill>
        <p:spPr bwMode="auto">
          <a:xfrm>
            <a:off x="5151438" y="2224088"/>
            <a:ext cx="3576637" cy="2525712"/>
          </a:xfrm>
          <a:prstGeom prst="rect">
            <a:avLst/>
          </a:prstGeom>
          <a:noFill/>
          <a:ln w="9525" algn="ctr">
            <a:noFill/>
            <a:miter lim="800000"/>
            <a:headEnd/>
            <a:tailEnd/>
          </a:ln>
        </p:spPr>
      </p:pic>
      <p:sp>
        <p:nvSpPr>
          <p:cNvPr id="58373" name="Line 11"/>
          <p:cNvSpPr>
            <a:spLocks noChangeShapeType="1"/>
          </p:cNvSpPr>
          <p:nvPr/>
        </p:nvSpPr>
        <p:spPr bwMode="auto">
          <a:xfrm>
            <a:off x="4165600" y="3680177"/>
            <a:ext cx="1011238" cy="131409"/>
          </a:xfrm>
          <a:prstGeom prst="line">
            <a:avLst/>
          </a:prstGeom>
          <a:noFill/>
          <a:ln w="9525">
            <a:solidFill>
              <a:srgbClr val="FF0000"/>
            </a:solidFill>
            <a:round/>
            <a:headEnd/>
            <a:tailEnd type="triangle" w="med" len="med"/>
          </a:ln>
        </p:spPr>
        <p:txBody>
          <a:bodyPr wrap="none" tIns="91440" bIns="91440" anchor="ctr"/>
          <a:lstStyle/>
          <a:p>
            <a:endParaRPr lang="en-US"/>
          </a:p>
        </p:txBody>
      </p:sp>
      <p:sp>
        <p:nvSpPr>
          <p:cNvPr id="58374" name="Oval 9"/>
          <p:cNvSpPr>
            <a:spLocks noChangeArrowheads="1"/>
          </p:cNvSpPr>
          <p:nvPr/>
        </p:nvSpPr>
        <p:spPr bwMode="auto">
          <a:xfrm>
            <a:off x="2473855" y="3993093"/>
            <a:ext cx="838200" cy="233363"/>
          </a:xfrm>
          <a:prstGeom prst="ellipse">
            <a:avLst/>
          </a:prstGeom>
          <a:noFill/>
          <a:ln w="38100">
            <a:solidFill>
              <a:srgbClr val="FF0000"/>
            </a:solidFill>
            <a:round/>
            <a:headEnd/>
            <a:tailEnd/>
          </a:ln>
        </p:spPr>
        <p:txBody>
          <a:bodyPr wrap="none" anchor="ctr"/>
          <a:lstStyle/>
          <a:p>
            <a:pPr algn="ctr"/>
            <a:endParaRPr lang="en-US" sz="2800"/>
          </a:p>
        </p:txBody>
      </p:sp>
      <p:sp>
        <p:nvSpPr>
          <p:cNvPr id="58375" name="TextBox 7"/>
          <p:cNvSpPr txBox="1">
            <a:spLocks noChangeArrowheads="1"/>
          </p:cNvSpPr>
          <p:nvPr/>
        </p:nvSpPr>
        <p:spPr bwMode="auto">
          <a:xfrm>
            <a:off x="6199188" y="4840464"/>
            <a:ext cx="2944812" cy="1323975"/>
          </a:xfrm>
          <a:prstGeom prst="rect">
            <a:avLst/>
          </a:prstGeom>
          <a:noFill/>
          <a:ln w="9525">
            <a:noFill/>
            <a:miter lim="800000"/>
            <a:headEnd/>
            <a:tailEnd/>
          </a:ln>
        </p:spPr>
        <p:txBody>
          <a:bodyPr>
            <a:spAutoFit/>
          </a:bodyPr>
          <a:lstStyle/>
          <a:p>
            <a:r>
              <a:rPr lang="en-US" sz="1600" dirty="0"/>
              <a:t>Note that “Reopen” is securable and is not usually open to most users.  For this reason, Close is a very structured process.</a:t>
            </a:r>
          </a:p>
        </p:txBody>
      </p:sp>
      <p:cxnSp>
        <p:nvCxnSpPr>
          <p:cNvPr id="58376" name="Straight Arrow Connector 9"/>
          <p:cNvCxnSpPr>
            <a:cxnSpLocks noChangeShapeType="1"/>
            <a:stCxn id="58375" idx="1"/>
            <a:endCxn id="58374" idx="6"/>
          </p:cNvCxnSpPr>
          <p:nvPr/>
        </p:nvCxnSpPr>
        <p:spPr bwMode="auto">
          <a:xfrm rot="10800000">
            <a:off x="3312056" y="4109776"/>
            <a:ext cx="2887133" cy="1392677"/>
          </a:xfrm>
          <a:prstGeom prst="straightConnector1">
            <a:avLst/>
          </a:prstGeom>
          <a:noFill/>
          <a:ln w="9525" algn="ctr">
            <a:solidFill>
              <a:schemeClr val="tx1"/>
            </a:solidFill>
            <a:round/>
            <a:headEnd/>
            <a:tailEnd type="arrow" w="med" len="med"/>
          </a:ln>
        </p:spPr>
      </p:cxnSp>
      <p:sp>
        <p:nvSpPr>
          <p:cNvPr id="58377" name="TextBox 10"/>
          <p:cNvSpPr txBox="1">
            <a:spLocks noChangeArrowheads="1"/>
          </p:cNvSpPr>
          <p:nvPr/>
        </p:nvSpPr>
        <p:spPr bwMode="auto">
          <a:xfrm>
            <a:off x="6389688" y="696913"/>
            <a:ext cx="2409825" cy="1077912"/>
          </a:xfrm>
          <a:prstGeom prst="rect">
            <a:avLst/>
          </a:prstGeom>
          <a:noFill/>
          <a:ln w="9525">
            <a:noFill/>
            <a:miter lim="800000"/>
            <a:headEnd/>
            <a:tailEnd/>
          </a:ln>
        </p:spPr>
        <p:txBody>
          <a:bodyPr>
            <a:spAutoFit/>
          </a:bodyPr>
          <a:lstStyle/>
          <a:p>
            <a:r>
              <a:rPr lang="en-US" sz="1600" dirty="0">
                <a:solidFill>
                  <a:srgbClr val="FF0000"/>
                </a:solidFill>
              </a:rPr>
              <a:t>Remember!  WO’s can have different fields mandatory on CLOSE than on SAVE.</a:t>
            </a:r>
          </a:p>
        </p:txBody>
      </p:sp>
      <p:grpSp>
        <p:nvGrpSpPr>
          <p:cNvPr id="58378" name="Group 9"/>
          <p:cNvGrpSpPr>
            <a:grpSpLocks/>
          </p:cNvGrpSpPr>
          <p:nvPr/>
        </p:nvGrpSpPr>
        <p:grpSpPr bwMode="auto">
          <a:xfrm>
            <a:off x="4868863" y="82550"/>
            <a:ext cx="4100512" cy="371475"/>
            <a:chOff x="1186612" y="3211773"/>
            <a:chExt cx="6564312" cy="555625"/>
          </a:xfrm>
        </p:grpSpPr>
        <p:sp>
          <p:nvSpPr>
            <p:cNvPr id="58380"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Request</a:t>
              </a:r>
            </a:p>
          </p:txBody>
        </p:sp>
        <p:sp>
          <p:nvSpPr>
            <p:cNvPr id="58381"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Prepare</a:t>
              </a:r>
            </a:p>
          </p:txBody>
        </p:sp>
        <p:sp>
          <p:nvSpPr>
            <p:cNvPr id="58382"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a:t>Work</a:t>
              </a:r>
            </a:p>
          </p:txBody>
        </p:sp>
        <p:sp>
          <p:nvSpPr>
            <p:cNvPr id="58383" name="Right Arrow 9"/>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Record</a:t>
              </a:r>
            </a:p>
          </p:txBody>
        </p:sp>
        <p:sp>
          <p:nvSpPr>
            <p:cNvPr id="58384" name="Right Arrow 10"/>
            <p:cNvSpPr>
              <a:spLocks noChangeArrowheads="1"/>
            </p:cNvSpPr>
            <p:nvPr/>
          </p:nvSpPr>
          <p:spPr bwMode="auto">
            <a:xfrm>
              <a:off x="6773024" y="321494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a:t>Review</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37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837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837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837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837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83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3" grpId="0" animBg="1"/>
      <p:bldP spid="58374" grpId="0" animBg="1"/>
      <p:bldP spid="58375" grpId="0"/>
      <p:bldP spid="58377"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en-US" dirty="0" smtClean="0"/>
              <a:t>QAD EAM Maintenance</a:t>
            </a:r>
          </a:p>
        </p:txBody>
      </p:sp>
      <p:sp>
        <p:nvSpPr>
          <p:cNvPr id="59395" name="Rectangle 3"/>
          <p:cNvSpPr>
            <a:spLocks noGrp="1" noChangeArrowheads="1"/>
          </p:cNvSpPr>
          <p:nvPr>
            <p:ph type="body" sz="quarter" idx="10"/>
          </p:nvPr>
        </p:nvSpPr>
        <p:spPr/>
        <p:txBody>
          <a:bodyPr/>
          <a:lstStyle/>
          <a:p>
            <a:r>
              <a:rPr lang="en-US" dirty="0" smtClean="0"/>
              <a:t>Course Review</a:t>
            </a:r>
          </a:p>
        </p:txBody>
      </p:sp>
      <p:sp>
        <p:nvSpPr>
          <p:cNvPr id="10" name="Text Placeholder 9"/>
          <p:cNvSpPr>
            <a:spLocks noGrp="1"/>
          </p:cNvSpPr>
          <p:nvPr>
            <p:ph type="body" sz="quarter" idx="11"/>
          </p:nvPr>
        </p:nvSpPr>
        <p:spPr/>
        <p:txBody>
          <a:bodyPr/>
          <a:lstStyle/>
          <a:p>
            <a:endParaRPr lang="en-US"/>
          </a:p>
        </p:txBody>
      </p:sp>
      <p:pic>
        <p:nvPicPr>
          <p:cNvPr id="5"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395111"/>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5"/>
          <p:cNvSpPr>
            <a:spLocks noGrp="1" noChangeArrowheads="1"/>
          </p:cNvSpPr>
          <p:nvPr>
            <p:ph idx="1"/>
          </p:nvPr>
        </p:nvSpPr>
        <p:spPr/>
        <p:txBody>
          <a:bodyPr>
            <a:normAutofit/>
          </a:bodyPr>
          <a:lstStyle/>
          <a:p>
            <a:r>
              <a:rPr lang="en-US" sz="2400" dirty="0" smtClean="0"/>
              <a:t>Maximize manufacturing equipment utilization and minimize repair costs</a:t>
            </a:r>
          </a:p>
          <a:p>
            <a:pPr lvl="1"/>
            <a:r>
              <a:rPr lang="en-US" sz="2000" dirty="0" smtClean="0"/>
              <a:t>Schedule and track preventive and predictive </a:t>
            </a:r>
            <a:br>
              <a:rPr lang="en-US" sz="2000" dirty="0" smtClean="0"/>
            </a:br>
            <a:r>
              <a:rPr lang="en-US" sz="2000" dirty="0" smtClean="0"/>
              <a:t>maintenance to optimize equipment utilization</a:t>
            </a:r>
          </a:p>
          <a:p>
            <a:pPr lvl="2"/>
            <a:r>
              <a:rPr lang="en-US" sz="1800" dirty="0" smtClean="0"/>
              <a:t>Schedule maintenance based on </a:t>
            </a:r>
            <a:br>
              <a:rPr lang="en-US" sz="1800" dirty="0" smtClean="0"/>
            </a:br>
            <a:r>
              <a:rPr lang="en-US" sz="1800" dirty="0" smtClean="0"/>
              <a:t>production data from </a:t>
            </a:r>
            <a:br>
              <a:rPr lang="en-US" sz="1800" dirty="0" smtClean="0"/>
            </a:br>
            <a:r>
              <a:rPr lang="en-US" sz="1800" dirty="0" smtClean="0"/>
              <a:t>QAD ERP system</a:t>
            </a:r>
          </a:p>
          <a:p>
            <a:pPr lvl="1"/>
            <a:r>
              <a:rPr lang="en-US" sz="2000" dirty="0" smtClean="0"/>
              <a:t>Prioritize repair work</a:t>
            </a:r>
          </a:p>
          <a:p>
            <a:pPr lvl="1"/>
            <a:r>
              <a:rPr lang="en-US" sz="2000" dirty="0" smtClean="0"/>
              <a:t>Manage repair costs </a:t>
            </a:r>
          </a:p>
          <a:p>
            <a:pPr lvl="1"/>
            <a:r>
              <a:rPr lang="en-US" sz="2000" dirty="0" smtClean="0"/>
              <a:t>Track repair history</a:t>
            </a:r>
          </a:p>
        </p:txBody>
      </p:sp>
      <p:sp>
        <p:nvSpPr>
          <p:cNvPr id="9218" name="Rectangle 4"/>
          <p:cNvSpPr>
            <a:spLocks noGrp="1" noChangeArrowheads="1"/>
          </p:cNvSpPr>
          <p:nvPr>
            <p:ph type="title"/>
          </p:nvPr>
        </p:nvSpPr>
        <p:spPr/>
        <p:txBody>
          <a:bodyPr/>
          <a:lstStyle/>
          <a:p>
            <a:r>
              <a:rPr lang="en-US" smtClean="0"/>
              <a:t>Plant Maintenance Overview</a:t>
            </a:r>
          </a:p>
        </p:txBody>
      </p:sp>
      <p:sp>
        <p:nvSpPr>
          <p:cNvPr id="9225" name="Footer Placeholder 13"/>
          <p:cNvSpPr>
            <a:spLocks noGrp="1"/>
          </p:cNvSpPr>
          <p:nvPr>
            <p:ph type="ftr" sz="quarter" idx="10"/>
          </p:nvPr>
        </p:nvSpPr>
        <p:spPr/>
        <p:txBody>
          <a:bodyPr/>
          <a:lstStyle/>
          <a:p>
            <a:r>
              <a:rPr lang="en-US" smtClean="0"/>
              <a:t>EAM-MAINT-060</a:t>
            </a:r>
            <a:endParaRPr lang="en-US"/>
          </a:p>
        </p:txBody>
      </p:sp>
      <p:grpSp>
        <p:nvGrpSpPr>
          <p:cNvPr id="9220" name="Group 13"/>
          <p:cNvGrpSpPr>
            <a:grpSpLocks/>
          </p:cNvGrpSpPr>
          <p:nvPr/>
        </p:nvGrpSpPr>
        <p:grpSpPr bwMode="auto">
          <a:xfrm>
            <a:off x="4905375" y="2505075"/>
            <a:ext cx="3886200" cy="3348038"/>
            <a:chOff x="2895600" y="1792288"/>
            <a:chExt cx="3886200" cy="3348037"/>
          </a:xfrm>
        </p:grpSpPr>
        <p:pic>
          <p:nvPicPr>
            <p:cNvPr id="9226" name="Picture 2" descr="QAD EAM4"/>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895600" y="1792288"/>
              <a:ext cx="3886200" cy="3298825"/>
            </a:xfrm>
            <a:prstGeom prst="rect">
              <a:avLst/>
            </a:prstGeom>
            <a:noFill/>
            <a:ln w="9525">
              <a:noFill/>
              <a:miter lim="800000"/>
              <a:headEnd/>
              <a:tailEnd/>
            </a:ln>
          </p:spPr>
        </p:pic>
        <p:sp>
          <p:nvSpPr>
            <p:cNvPr id="9227" name="Rectangle 7"/>
            <p:cNvSpPr>
              <a:spLocks noChangeArrowheads="1"/>
            </p:cNvSpPr>
            <p:nvPr/>
          </p:nvSpPr>
          <p:spPr bwMode="auto">
            <a:xfrm>
              <a:off x="4438650" y="1920875"/>
              <a:ext cx="914400" cy="152400"/>
            </a:xfrm>
            <a:prstGeom prst="rect">
              <a:avLst/>
            </a:prstGeom>
            <a:solidFill>
              <a:schemeClr val="bg1"/>
            </a:solidFill>
            <a:ln w="9525" algn="ctr">
              <a:noFill/>
              <a:miter lim="800000"/>
              <a:headEnd/>
              <a:tailEnd/>
            </a:ln>
          </p:spPr>
          <p:txBody>
            <a:bodyPr wrap="none" tIns="91440" bIns="91440" anchor="ctr"/>
            <a:lstStyle/>
            <a:p>
              <a:endParaRPr lang="en-US" sz="1800">
                <a:latin typeface="Calibri" pitchFamily="34" charset="0"/>
              </a:endParaRPr>
            </a:p>
          </p:txBody>
        </p:sp>
        <p:sp>
          <p:nvSpPr>
            <p:cNvPr id="9228" name="Rectangle 8"/>
            <p:cNvSpPr>
              <a:spLocks noChangeArrowheads="1"/>
            </p:cNvSpPr>
            <p:nvPr/>
          </p:nvSpPr>
          <p:spPr bwMode="auto">
            <a:xfrm>
              <a:off x="4572000" y="4968875"/>
              <a:ext cx="533400" cy="152400"/>
            </a:xfrm>
            <a:prstGeom prst="rect">
              <a:avLst/>
            </a:prstGeom>
            <a:solidFill>
              <a:schemeClr val="bg1"/>
            </a:solidFill>
            <a:ln w="9525" algn="ctr">
              <a:noFill/>
              <a:miter lim="800000"/>
              <a:headEnd/>
              <a:tailEnd/>
            </a:ln>
          </p:spPr>
          <p:txBody>
            <a:bodyPr wrap="none" tIns="91440" bIns="91440" anchor="ctr"/>
            <a:lstStyle/>
            <a:p>
              <a:endParaRPr lang="en-US" sz="1800">
                <a:latin typeface="Calibri" pitchFamily="34" charset="0"/>
              </a:endParaRPr>
            </a:p>
          </p:txBody>
        </p:sp>
        <p:sp>
          <p:nvSpPr>
            <p:cNvPr id="9229" name="Text Box 9"/>
            <p:cNvSpPr txBox="1">
              <a:spLocks noChangeArrowheads="1"/>
            </p:cNvSpPr>
            <p:nvPr/>
          </p:nvSpPr>
          <p:spPr bwMode="auto">
            <a:xfrm>
              <a:off x="4527550" y="4864100"/>
              <a:ext cx="430213" cy="276225"/>
            </a:xfrm>
            <a:prstGeom prst="rect">
              <a:avLst/>
            </a:prstGeom>
            <a:noFill/>
            <a:ln w="9525" algn="ctr">
              <a:noFill/>
              <a:miter lim="800000"/>
              <a:headEnd/>
              <a:tailEnd/>
            </a:ln>
          </p:spPr>
          <p:txBody>
            <a:bodyPr wrap="none" tIns="91440" bIns="91440">
              <a:spAutoFit/>
            </a:bodyPr>
            <a:lstStyle/>
            <a:p>
              <a:r>
                <a:rPr lang="en-US" sz="600" b="1">
                  <a:solidFill>
                    <a:srgbClr val="777777"/>
                  </a:solidFill>
                  <a:latin typeface="Calibri" pitchFamily="34" charset="0"/>
                </a:rPr>
                <a:t>QAD EA</a:t>
              </a:r>
            </a:p>
          </p:txBody>
        </p:sp>
        <p:sp>
          <p:nvSpPr>
            <p:cNvPr id="9230" name="Text Box 10"/>
            <p:cNvSpPr txBox="1">
              <a:spLocks noChangeArrowheads="1"/>
            </p:cNvSpPr>
            <p:nvPr/>
          </p:nvSpPr>
          <p:spPr bwMode="auto">
            <a:xfrm>
              <a:off x="3505200" y="2751138"/>
              <a:ext cx="838200" cy="184150"/>
            </a:xfrm>
            <a:prstGeom prst="rect">
              <a:avLst/>
            </a:prstGeom>
            <a:solidFill>
              <a:schemeClr val="bg1"/>
            </a:solidFill>
            <a:ln w="9525" algn="ctr">
              <a:noFill/>
              <a:miter lim="800000"/>
              <a:headEnd/>
              <a:tailEnd/>
            </a:ln>
          </p:spPr>
          <p:txBody>
            <a:bodyPr tIns="0" bIns="0">
              <a:spAutoFit/>
            </a:bodyPr>
            <a:lstStyle/>
            <a:p>
              <a:r>
                <a:rPr lang="en-US" sz="600" b="1">
                  <a:solidFill>
                    <a:srgbClr val="777777"/>
                  </a:solidFill>
                  <a:latin typeface="Calibri" pitchFamily="34" charset="0"/>
                </a:rPr>
                <a:t>Project Controls</a:t>
              </a:r>
            </a:p>
            <a:p>
              <a:r>
                <a:rPr lang="en-US" sz="600" b="1">
                  <a:solidFill>
                    <a:srgbClr val="777777"/>
                  </a:solidFill>
                  <a:latin typeface="Calibri" pitchFamily="34" charset="0"/>
                </a:rPr>
                <a:t>Management</a:t>
              </a:r>
            </a:p>
          </p:txBody>
        </p:sp>
      </p:grpSp>
      <p:sp>
        <p:nvSpPr>
          <p:cNvPr id="9221" name="Text Box 3"/>
          <p:cNvSpPr txBox="1">
            <a:spLocks noChangeArrowheads="1"/>
          </p:cNvSpPr>
          <p:nvPr/>
        </p:nvSpPr>
        <p:spPr bwMode="auto">
          <a:xfrm>
            <a:off x="6094413" y="2587625"/>
            <a:ext cx="1685925" cy="396875"/>
          </a:xfrm>
          <a:prstGeom prst="rect">
            <a:avLst/>
          </a:prstGeom>
          <a:noFill/>
          <a:ln w="9525" algn="ctr">
            <a:noFill/>
            <a:miter lim="800000"/>
            <a:headEnd/>
            <a:tailEnd/>
          </a:ln>
        </p:spPr>
        <p:txBody>
          <a:bodyPr wrap="none" tIns="91440" bIns="91440">
            <a:spAutoFit/>
          </a:bodyPr>
          <a:lstStyle/>
          <a:p>
            <a:pPr algn="ctr"/>
            <a:r>
              <a:rPr lang="en-US" b="1"/>
              <a:t>Plant Operations</a:t>
            </a:r>
          </a:p>
        </p:txBody>
      </p:sp>
      <p:sp>
        <p:nvSpPr>
          <p:cNvPr id="9222" name="Oval 6"/>
          <p:cNvSpPr>
            <a:spLocks noChangeArrowheads="1"/>
          </p:cNvSpPr>
          <p:nvPr/>
        </p:nvSpPr>
        <p:spPr bwMode="auto">
          <a:xfrm>
            <a:off x="5179131" y="3852333"/>
            <a:ext cx="1524000" cy="1143000"/>
          </a:xfrm>
          <a:prstGeom prst="ellipse">
            <a:avLst/>
          </a:prstGeom>
          <a:noFill/>
          <a:ln w="38100">
            <a:solidFill>
              <a:schemeClr val="hlink"/>
            </a:solidFill>
            <a:round/>
            <a:headEnd/>
            <a:tailEnd/>
          </a:ln>
        </p:spPr>
        <p:txBody>
          <a:bodyPr wrap="none" anchor="ctr"/>
          <a:lstStyle/>
          <a:p>
            <a:pPr algn="ctr"/>
            <a:endParaRPr lang="en-US" sz="2800"/>
          </a:p>
        </p:txBody>
      </p:sp>
      <p:sp>
        <p:nvSpPr>
          <p:cNvPr id="9224" name="Text Box 3"/>
          <p:cNvSpPr txBox="1">
            <a:spLocks noChangeArrowheads="1"/>
          </p:cNvSpPr>
          <p:nvPr/>
        </p:nvSpPr>
        <p:spPr bwMode="auto">
          <a:xfrm>
            <a:off x="6289675" y="5745163"/>
            <a:ext cx="1171575" cy="400050"/>
          </a:xfrm>
          <a:prstGeom prst="rect">
            <a:avLst/>
          </a:prstGeom>
          <a:noFill/>
          <a:ln w="9525" algn="ctr">
            <a:noFill/>
            <a:miter lim="800000"/>
            <a:headEnd/>
            <a:tailEnd/>
          </a:ln>
        </p:spPr>
        <p:txBody>
          <a:bodyPr wrap="none" tIns="91440" bIns="91440">
            <a:spAutoFit/>
          </a:bodyPr>
          <a:lstStyle/>
          <a:p>
            <a:pPr algn="ctr"/>
            <a:r>
              <a:rPr lang="en-US" b="1"/>
              <a:t>Production</a:t>
            </a:r>
          </a:p>
        </p:txBody>
      </p:sp>
      <p:pic>
        <p:nvPicPr>
          <p:cNvPr id="15" name="Picture 2" descr="C:\Users\nnm\AppData\Local\Microsoft\Windows\Temporary Internet Files\Content.IE5\9T6UJMI2\MC900286442[1].wmf"/>
          <p:cNvPicPr>
            <a:picLocks noChangeAspect="1" noChangeArrowheads="1"/>
          </p:cNvPicPr>
          <p:nvPr/>
        </p:nvPicPr>
        <p:blipFill>
          <a:blip r:embed="rId5" cstate="print"/>
          <a:srcRect/>
          <a:stretch>
            <a:fillRect/>
          </a:stretch>
        </p:blipFill>
        <p:spPr bwMode="auto">
          <a:xfrm>
            <a:off x="8196263" y="471663"/>
            <a:ext cx="947737" cy="113030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19">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219">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219">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219">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21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395111"/>
            <a:ext cx="947737" cy="1130300"/>
          </a:xfrm>
          <a:prstGeom prst="rect">
            <a:avLst/>
          </a:prstGeom>
          <a:noFill/>
          <a:ln w="9525">
            <a:noFill/>
            <a:miter lim="800000"/>
            <a:headEnd/>
            <a:tailEnd/>
          </a:ln>
        </p:spPr>
      </p:pic>
      <p:sp>
        <p:nvSpPr>
          <p:cNvPr id="60419" name="Rectangle 3"/>
          <p:cNvSpPr>
            <a:spLocks noGrp="1" noChangeArrowheads="1"/>
          </p:cNvSpPr>
          <p:nvPr>
            <p:ph idx="1"/>
          </p:nvPr>
        </p:nvSpPr>
        <p:spPr/>
        <p:txBody>
          <a:bodyPr>
            <a:normAutofit/>
          </a:bodyPr>
          <a:lstStyle/>
          <a:p>
            <a:r>
              <a:rPr lang="en-US" dirty="0" smtClean="0"/>
              <a:t>Planning and Scheduling </a:t>
            </a:r>
            <a:br>
              <a:rPr lang="en-US" dirty="0" smtClean="0"/>
            </a:br>
            <a:r>
              <a:rPr lang="en-US" dirty="0" smtClean="0"/>
              <a:t>Process</a:t>
            </a:r>
          </a:p>
          <a:p>
            <a:pPr lvl="1"/>
            <a:r>
              <a:rPr lang="en-US" dirty="0" smtClean="0"/>
              <a:t>Raise requisitions for outside materials and contract service</a:t>
            </a:r>
          </a:p>
          <a:p>
            <a:pPr lvl="1"/>
            <a:r>
              <a:rPr lang="en-US" dirty="0" smtClean="0"/>
              <a:t>Schedule start date </a:t>
            </a:r>
          </a:p>
          <a:p>
            <a:pPr lvl="1"/>
            <a:r>
              <a:rPr lang="en-US" dirty="0" smtClean="0"/>
              <a:t>Assign Resource(s)</a:t>
            </a:r>
          </a:p>
          <a:p>
            <a:r>
              <a:rPr lang="en-US" dirty="0" smtClean="0"/>
              <a:t>Execution</a:t>
            </a:r>
          </a:p>
          <a:p>
            <a:pPr lvl="1"/>
            <a:r>
              <a:rPr lang="en-US" dirty="0" smtClean="0"/>
              <a:t>Material / Subcontractor Services Received</a:t>
            </a:r>
          </a:p>
          <a:p>
            <a:pPr lvl="1"/>
            <a:r>
              <a:rPr lang="en-US" dirty="0" smtClean="0"/>
              <a:t>Parts are consumed</a:t>
            </a:r>
          </a:p>
          <a:p>
            <a:pPr lvl="1"/>
            <a:r>
              <a:rPr lang="en-US" dirty="0" smtClean="0"/>
              <a:t>Labor is consumed</a:t>
            </a:r>
          </a:p>
          <a:p>
            <a:pPr lvl="1"/>
            <a:endParaRPr lang="en-US" dirty="0" smtClean="0"/>
          </a:p>
        </p:txBody>
      </p:sp>
      <p:sp>
        <p:nvSpPr>
          <p:cNvPr id="60418" name="Rectangle 2"/>
          <p:cNvSpPr>
            <a:spLocks noGrp="1" noChangeArrowheads="1"/>
          </p:cNvSpPr>
          <p:nvPr>
            <p:ph type="title"/>
          </p:nvPr>
        </p:nvSpPr>
        <p:spPr/>
        <p:txBody>
          <a:bodyPr/>
          <a:lstStyle/>
          <a:p>
            <a:r>
              <a:rPr lang="en-US" dirty="0" smtClean="0"/>
              <a:t>CM/PM Basic Process Flow</a:t>
            </a:r>
          </a:p>
        </p:txBody>
      </p:sp>
      <p:sp>
        <p:nvSpPr>
          <p:cNvPr id="60422" name="Footer Placeholder 10"/>
          <p:cNvSpPr>
            <a:spLocks noGrp="1"/>
          </p:cNvSpPr>
          <p:nvPr>
            <p:ph type="ftr" sz="quarter" idx="10"/>
          </p:nvPr>
        </p:nvSpPr>
        <p:spPr/>
        <p:txBody>
          <a:bodyPr/>
          <a:lstStyle/>
          <a:p>
            <a:r>
              <a:rPr lang="en-US" smtClean="0"/>
              <a:t>EAM-MAINT-560</a:t>
            </a:r>
            <a:endParaRPr lang="en-US"/>
          </a:p>
        </p:txBody>
      </p:sp>
      <p:sp>
        <p:nvSpPr>
          <p:cNvPr id="60420" name="Text Box 5"/>
          <p:cNvSpPr txBox="1">
            <a:spLocks noChangeArrowheads="1"/>
          </p:cNvSpPr>
          <p:nvPr/>
        </p:nvSpPr>
        <p:spPr bwMode="auto">
          <a:xfrm>
            <a:off x="5411611" y="1156936"/>
            <a:ext cx="3505200" cy="581025"/>
          </a:xfrm>
          <a:prstGeom prst="rect">
            <a:avLst/>
          </a:prstGeom>
          <a:noFill/>
          <a:ln w="9525">
            <a:noFill/>
            <a:miter lim="800000"/>
            <a:headEnd/>
            <a:tailEnd/>
          </a:ln>
        </p:spPr>
        <p:txBody>
          <a:bodyPr>
            <a:spAutoFit/>
          </a:bodyPr>
          <a:lstStyle/>
          <a:p>
            <a:r>
              <a:rPr lang="en-US" sz="1600" b="1" i="1" dirty="0">
                <a:solidFill>
                  <a:srgbClr val="0070C0"/>
                </a:solidFill>
                <a:latin typeface="+mj-lt"/>
              </a:rPr>
              <a:t>Work Order Scheduling via MS Project being converted to v12</a:t>
            </a:r>
          </a:p>
        </p:txBody>
      </p:sp>
      <p:grpSp>
        <p:nvGrpSpPr>
          <p:cNvPr id="60421" name="Group 9"/>
          <p:cNvGrpSpPr>
            <a:grpSpLocks/>
          </p:cNvGrpSpPr>
          <p:nvPr/>
        </p:nvGrpSpPr>
        <p:grpSpPr bwMode="auto">
          <a:xfrm>
            <a:off x="4868863" y="82550"/>
            <a:ext cx="4100512" cy="371475"/>
            <a:chOff x="1186612" y="3211773"/>
            <a:chExt cx="6564312" cy="555625"/>
          </a:xfrm>
        </p:grpSpPr>
        <p:sp>
          <p:nvSpPr>
            <p:cNvPr id="60423"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Request</a:t>
              </a:r>
            </a:p>
          </p:txBody>
        </p:sp>
        <p:sp>
          <p:nvSpPr>
            <p:cNvPr id="60424"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Prepare</a:t>
              </a:r>
            </a:p>
          </p:txBody>
        </p:sp>
        <p:sp>
          <p:nvSpPr>
            <p:cNvPr id="60425"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a:t>Work</a:t>
              </a:r>
            </a:p>
          </p:txBody>
        </p:sp>
        <p:sp>
          <p:nvSpPr>
            <p:cNvPr id="60426" name="Right Arrow 9"/>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Record</a:t>
              </a:r>
            </a:p>
          </p:txBody>
        </p:sp>
        <p:sp>
          <p:nvSpPr>
            <p:cNvPr id="60427"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Review</a:t>
              </a:r>
            </a:p>
          </p:txBody>
        </p:sp>
      </p:grpSp>
      <p:sp>
        <p:nvSpPr>
          <p:cNvPr id="13" name="TextBox 12"/>
          <p:cNvSpPr txBox="1"/>
          <p:nvPr/>
        </p:nvSpPr>
        <p:spPr>
          <a:xfrm>
            <a:off x="3804355" y="5520266"/>
            <a:ext cx="4921956" cy="738664"/>
          </a:xfrm>
          <a:prstGeom prst="rect">
            <a:avLst/>
          </a:prstGeom>
          <a:noFill/>
        </p:spPr>
        <p:txBody>
          <a:bodyPr wrap="square" rtlCol="0">
            <a:spAutoFit/>
          </a:bodyPr>
          <a:lstStyle/>
          <a:p>
            <a:pPr marL="0" lvl="2"/>
            <a:r>
              <a:rPr lang="en-US" dirty="0" smtClean="0"/>
              <a:t>Note: Financial transactions flow to QAD ERP based on system control settings </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041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0419">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0419">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0419">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042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0419">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0419">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0419">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0419">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0" grpId="0"/>
      <p:bldP spid="1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Rectangle 3"/>
          <p:cNvSpPr>
            <a:spLocks noGrp="1" noChangeArrowheads="1"/>
          </p:cNvSpPr>
          <p:nvPr>
            <p:ph idx="1"/>
          </p:nvPr>
        </p:nvSpPr>
        <p:spPr/>
        <p:txBody>
          <a:bodyPr/>
          <a:lstStyle/>
          <a:p>
            <a:r>
              <a:rPr lang="en-US" dirty="0" smtClean="0"/>
              <a:t>Closing Process</a:t>
            </a:r>
          </a:p>
          <a:p>
            <a:pPr lvl="1"/>
            <a:r>
              <a:rPr lang="en-US" dirty="0" smtClean="0"/>
              <a:t>Capture </a:t>
            </a:r>
          </a:p>
          <a:p>
            <a:pPr lvl="2"/>
            <a:r>
              <a:rPr lang="en-US" dirty="0" smtClean="0"/>
              <a:t>Work Performed</a:t>
            </a:r>
          </a:p>
          <a:p>
            <a:pPr lvl="2"/>
            <a:r>
              <a:rPr lang="en-US" dirty="0" smtClean="0"/>
              <a:t>Failure and Repair</a:t>
            </a:r>
          </a:p>
          <a:p>
            <a:pPr lvl="2"/>
            <a:r>
              <a:rPr lang="en-US" dirty="0" smtClean="0"/>
              <a:t>Downtime</a:t>
            </a:r>
          </a:p>
          <a:p>
            <a:pPr lvl="2"/>
            <a:r>
              <a:rPr lang="en-US" dirty="0" smtClean="0"/>
              <a:t>Costs</a:t>
            </a:r>
          </a:p>
          <a:p>
            <a:pPr lvl="1"/>
            <a:r>
              <a:rPr lang="en-US" dirty="0" smtClean="0"/>
              <a:t>Work order is finished </a:t>
            </a:r>
          </a:p>
          <a:p>
            <a:pPr lvl="1"/>
            <a:r>
              <a:rPr lang="en-US" dirty="0" smtClean="0"/>
              <a:t>Work order is reviewed and closed</a:t>
            </a:r>
          </a:p>
          <a:p>
            <a:pPr lvl="1"/>
            <a:r>
              <a:rPr lang="en-US" dirty="0" smtClean="0"/>
              <a:t>Cost Analysis is available</a:t>
            </a:r>
          </a:p>
        </p:txBody>
      </p:sp>
      <p:sp>
        <p:nvSpPr>
          <p:cNvPr id="61442" name="Rectangle 2"/>
          <p:cNvSpPr>
            <a:spLocks noGrp="1" noChangeArrowheads="1"/>
          </p:cNvSpPr>
          <p:nvPr>
            <p:ph type="title"/>
          </p:nvPr>
        </p:nvSpPr>
        <p:spPr/>
        <p:txBody>
          <a:bodyPr/>
          <a:lstStyle/>
          <a:p>
            <a:r>
              <a:rPr lang="en-US" smtClean="0"/>
              <a:t>CM/PM Basic Process Flow</a:t>
            </a:r>
          </a:p>
        </p:txBody>
      </p:sp>
      <p:sp>
        <p:nvSpPr>
          <p:cNvPr id="61446" name="Footer Placeholder 10"/>
          <p:cNvSpPr>
            <a:spLocks noGrp="1"/>
          </p:cNvSpPr>
          <p:nvPr>
            <p:ph type="ftr" sz="quarter" idx="10"/>
          </p:nvPr>
        </p:nvSpPr>
        <p:spPr/>
        <p:txBody>
          <a:bodyPr/>
          <a:lstStyle/>
          <a:p>
            <a:r>
              <a:rPr lang="en-US" smtClean="0"/>
              <a:t>EAM-MAINT-570</a:t>
            </a:r>
            <a:endParaRPr lang="en-US"/>
          </a:p>
        </p:txBody>
      </p:sp>
      <p:grpSp>
        <p:nvGrpSpPr>
          <p:cNvPr id="61445" name="Group 9"/>
          <p:cNvGrpSpPr>
            <a:grpSpLocks/>
          </p:cNvGrpSpPr>
          <p:nvPr/>
        </p:nvGrpSpPr>
        <p:grpSpPr bwMode="auto">
          <a:xfrm>
            <a:off x="4868863" y="82550"/>
            <a:ext cx="4100512" cy="371475"/>
            <a:chOff x="1186612" y="3211773"/>
            <a:chExt cx="6564312" cy="555625"/>
          </a:xfrm>
        </p:grpSpPr>
        <p:sp>
          <p:nvSpPr>
            <p:cNvPr id="61447"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Request</a:t>
              </a:r>
            </a:p>
          </p:txBody>
        </p:sp>
        <p:sp>
          <p:nvSpPr>
            <p:cNvPr id="61448"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Prepare</a:t>
              </a:r>
            </a:p>
          </p:txBody>
        </p:sp>
        <p:sp>
          <p:nvSpPr>
            <p:cNvPr id="61449"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a:t>Work</a:t>
              </a:r>
            </a:p>
          </p:txBody>
        </p:sp>
        <p:sp>
          <p:nvSpPr>
            <p:cNvPr id="61450" name="Right Arrow 9"/>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Record</a:t>
              </a:r>
            </a:p>
          </p:txBody>
        </p:sp>
        <p:sp>
          <p:nvSpPr>
            <p:cNvPr id="61451"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Review</a:t>
              </a:r>
            </a:p>
          </p:txBody>
        </p:sp>
      </p:grpSp>
      <p:pic>
        <p:nvPicPr>
          <p:cNvPr id="13"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395111"/>
            <a:ext cx="947737" cy="11303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4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144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144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144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144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144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144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144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3"/>
          <p:cNvSpPr>
            <a:spLocks noGrp="1" noChangeArrowheads="1"/>
          </p:cNvSpPr>
          <p:nvPr>
            <p:ph idx="1"/>
          </p:nvPr>
        </p:nvSpPr>
        <p:spPr/>
        <p:txBody>
          <a:bodyPr>
            <a:normAutofit fontScale="85000" lnSpcReduction="20000"/>
          </a:bodyPr>
          <a:lstStyle/>
          <a:p>
            <a:r>
              <a:rPr lang="en-US" dirty="0" smtClean="0"/>
              <a:t>Equipment Records</a:t>
            </a:r>
          </a:p>
          <a:p>
            <a:pPr lvl="1"/>
            <a:r>
              <a:rPr lang="en-US" dirty="0" smtClean="0"/>
              <a:t>Key foundational record</a:t>
            </a:r>
          </a:p>
          <a:p>
            <a:pPr lvl="1"/>
            <a:r>
              <a:rPr lang="en-US" dirty="0" smtClean="0"/>
              <a:t>Parent/child relationships </a:t>
            </a:r>
          </a:p>
          <a:p>
            <a:pPr lvl="1"/>
            <a:r>
              <a:rPr lang="en-US" dirty="0" smtClean="0"/>
              <a:t>Analytical information here</a:t>
            </a:r>
          </a:p>
          <a:p>
            <a:r>
              <a:rPr lang="en-US" dirty="0" smtClean="0"/>
              <a:t>Master Instruction Lists (MIL’s)</a:t>
            </a:r>
          </a:p>
          <a:p>
            <a:pPr lvl="1"/>
            <a:r>
              <a:rPr lang="en-US" dirty="0" smtClean="0"/>
              <a:t>Work instructions or safety guidelines</a:t>
            </a:r>
          </a:p>
          <a:p>
            <a:pPr lvl="1"/>
            <a:r>
              <a:rPr lang="en-US" dirty="0" smtClean="0"/>
              <a:t>Provides estimated Labor Time and Costs </a:t>
            </a:r>
          </a:p>
          <a:p>
            <a:r>
              <a:rPr lang="en-US" dirty="0" smtClean="0"/>
              <a:t>PM templates</a:t>
            </a:r>
          </a:p>
          <a:p>
            <a:pPr lvl="1"/>
            <a:r>
              <a:rPr lang="en-US" dirty="0" smtClean="0"/>
              <a:t>Calendar, DUOM, Both or Event Based </a:t>
            </a:r>
          </a:p>
          <a:p>
            <a:r>
              <a:rPr lang="en-US" dirty="0" smtClean="0"/>
              <a:t>Work Orders</a:t>
            </a:r>
          </a:p>
          <a:p>
            <a:pPr lvl="1"/>
            <a:r>
              <a:rPr lang="en-US" dirty="0" smtClean="0"/>
              <a:t>From Service Request, PM or Directly Created </a:t>
            </a:r>
          </a:p>
          <a:p>
            <a:r>
              <a:rPr lang="en-US" dirty="0" smtClean="0"/>
              <a:t>Perform actions on work orders</a:t>
            </a:r>
          </a:p>
          <a:p>
            <a:pPr lvl="1"/>
            <a:r>
              <a:rPr lang="en-US" dirty="0" smtClean="0"/>
              <a:t>Planning, Scheduling, Work Performed, Costs </a:t>
            </a:r>
          </a:p>
          <a:p>
            <a:r>
              <a:rPr lang="en-US" dirty="0" smtClean="0"/>
              <a:t>Identify Opportunities for Improvement</a:t>
            </a:r>
          </a:p>
          <a:p>
            <a:r>
              <a:rPr lang="en-US" dirty="0" smtClean="0"/>
              <a:t>Status Change notifications</a:t>
            </a:r>
          </a:p>
        </p:txBody>
      </p:sp>
      <p:sp>
        <p:nvSpPr>
          <p:cNvPr id="62466" name="Rectangle 2"/>
          <p:cNvSpPr>
            <a:spLocks noGrp="1" noChangeArrowheads="1"/>
          </p:cNvSpPr>
          <p:nvPr>
            <p:ph type="title"/>
          </p:nvPr>
        </p:nvSpPr>
        <p:spPr/>
        <p:txBody>
          <a:bodyPr/>
          <a:lstStyle/>
          <a:p>
            <a:r>
              <a:rPr lang="en-US" smtClean="0"/>
              <a:t>Review</a:t>
            </a:r>
          </a:p>
        </p:txBody>
      </p:sp>
      <p:sp>
        <p:nvSpPr>
          <p:cNvPr id="62469" name="Footer Placeholder 9"/>
          <p:cNvSpPr>
            <a:spLocks noGrp="1"/>
          </p:cNvSpPr>
          <p:nvPr>
            <p:ph type="ftr" sz="quarter" idx="10"/>
          </p:nvPr>
        </p:nvSpPr>
        <p:spPr/>
        <p:txBody>
          <a:bodyPr/>
          <a:lstStyle/>
          <a:p>
            <a:r>
              <a:rPr lang="en-US" smtClean="0"/>
              <a:t>EAM-MAINT-580</a:t>
            </a:r>
            <a:endParaRPr lang="en-US"/>
          </a:p>
        </p:txBody>
      </p:sp>
      <p:grpSp>
        <p:nvGrpSpPr>
          <p:cNvPr id="62468" name="Group 9"/>
          <p:cNvGrpSpPr>
            <a:grpSpLocks/>
          </p:cNvGrpSpPr>
          <p:nvPr/>
        </p:nvGrpSpPr>
        <p:grpSpPr bwMode="auto">
          <a:xfrm>
            <a:off x="4868863" y="82550"/>
            <a:ext cx="4100512" cy="371475"/>
            <a:chOff x="1186612" y="3211773"/>
            <a:chExt cx="6564312" cy="555625"/>
          </a:xfrm>
        </p:grpSpPr>
        <p:sp>
          <p:nvSpPr>
            <p:cNvPr id="62470" name="Right Arrow 4"/>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Request</a:t>
              </a:r>
            </a:p>
          </p:txBody>
        </p:sp>
        <p:sp>
          <p:nvSpPr>
            <p:cNvPr id="62471" name="Right Arrow 5"/>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Prepare</a:t>
              </a:r>
            </a:p>
          </p:txBody>
        </p:sp>
        <p:sp>
          <p:nvSpPr>
            <p:cNvPr id="62472" name="Right Arrow 6"/>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a:t>Work</a:t>
              </a:r>
            </a:p>
          </p:txBody>
        </p:sp>
        <p:sp>
          <p:nvSpPr>
            <p:cNvPr id="62473" name="Right Arrow 7"/>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Record</a:t>
              </a:r>
            </a:p>
          </p:txBody>
        </p:sp>
        <p:sp>
          <p:nvSpPr>
            <p:cNvPr id="62474" name="Right Arrow 8"/>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a:t>Review</a:t>
              </a:r>
            </a:p>
          </p:txBody>
        </p:sp>
      </p:grpSp>
      <p:pic>
        <p:nvPicPr>
          <p:cNvPr id="11"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395111"/>
            <a:ext cx="947737" cy="11303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46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2467">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2467">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2467">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2467">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2467">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2467">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2467">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2467">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2467">
                                            <p:txEl>
                                              <p:pRg st="9" end="9"/>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2467">
                                            <p:txEl>
                                              <p:pRg st="10" end="1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62467">
                                            <p:txEl>
                                              <p:pRg st="11" end="11"/>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62467">
                                            <p:txEl>
                                              <p:pRg st="12" end="12"/>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2467">
                                            <p:txEl>
                                              <p:pRg st="13" end="13"/>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62467">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normAutofit fontScale="90000"/>
          </a:bodyPr>
          <a:lstStyle/>
          <a:p>
            <a:r>
              <a:rPr lang="en-US" dirty="0" smtClean="0"/>
              <a:t>QAD EAM Level 1 Learning Path </a:t>
            </a:r>
            <a:br>
              <a:rPr lang="en-US" dirty="0" smtClean="0"/>
            </a:br>
            <a:r>
              <a:rPr lang="en-US" dirty="0" smtClean="0"/>
              <a:t>Next Steps for Certification!</a:t>
            </a:r>
          </a:p>
        </p:txBody>
      </p:sp>
      <p:sp>
        <p:nvSpPr>
          <p:cNvPr id="63491" name="Rectangle 3"/>
          <p:cNvSpPr>
            <a:spLocks noGrp="1" noChangeArrowheads="1"/>
          </p:cNvSpPr>
          <p:nvPr>
            <p:ph type="body" sz="quarter" idx="10"/>
          </p:nvPr>
        </p:nvSpPr>
        <p:spPr/>
        <p:txBody>
          <a:bodyPr/>
          <a:lstStyle/>
          <a:p>
            <a:r>
              <a:rPr lang="en-US" dirty="0" smtClean="0"/>
              <a:t>QAD EAM v12 Training</a:t>
            </a:r>
          </a:p>
        </p:txBody>
      </p:sp>
      <p:sp>
        <p:nvSpPr>
          <p:cNvPr id="10" name="Text Placeholder 9"/>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3"/>
          <p:cNvSpPr>
            <a:spLocks noGrp="1" noChangeArrowheads="1"/>
          </p:cNvSpPr>
          <p:nvPr>
            <p:ph idx="1"/>
          </p:nvPr>
        </p:nvSpPr>
        <p:spPr/>
        <p:txBody>
          <a:bodyPr/>
          <a:lstStyle/>
          <a:p>
            <a:r>
              <a:rPr lang="en-US" dirty="0" smtClean="0"/>
              <a:t>Review this presentation:  “1-5 Introduction to EAM Maintenance” </a:t>
            </a:r>
          </a:p>
          <a:p>
            <a:r>
              <a:rPr lang="en-US" dirty="0" smtClean="0"/>
              <a:t>Utilize the “Level 1 Activities Handbook” for exercises and question related to this presentation </a:t>
            </a:r>
          </a:p>
          <a:p>
            <a:r>
              <a:rPr lang="en-US" dirty="0" smtClean="0"/>
              <a:t>Complete the Learning Validation Questions</a:t>
            </a:r>
          </a:p>
          <a:p>
            <a:r>
              <a:rPr lang="en-US" dirty="0" smtClean="0"/>
              <a:t>Utilize </a:t>
            </a:r>
            <a:r>
              <a:rPr lang="en-US" dirty="0" smtClean="0">
                <a:hlinkClick r:id="rId3"/>
              </a:rPr>
              <a:t>https://training.success6.qad.com/</a:t>
            </a:r>
            <a:r>
              <a:rPr lang="en-US" dirty="0" smtClean="0"/>
              <a:t> to access via Self Study the “EAM v12 r02” training environment to practice </a:t>
            </a:r>
          </a:p>
        </p:txBody>
      </p:sp>
      <p:sp>
        <p:nvSpPr>
          <p:cNvPr id="64514" name="Rectangle 2"/>
          <p:cNvSpPr>
            <a:spLocks noGrp="1" noChangeArrowheads="1"/>
          </p:cNvSpPr>
          <p:nvPr>
            <p:ph type="title"/>
          </p:nvPr>
        </p:nvSpPr>
        <p:spPr/>
        <p:txBody>
          <a:bodyPr/>
          <a:lstStyle/>
          <a:p>
            <a:r>
              <a:rPr lang="en-US" dirty="0" smtClean="0"/>
              <a:t>Next Steps</a:t>
            </a:r>
          </a:p>
        </p:txBody>
      </p:sp>
      <p:sp>
        <p:nvSpPr>
          <p:cNvPr id="64516" name="Footer Placeholder 3"/>
          <p:cNvSpPr>
            <a:spLocks noGrp="1"/>
          </p:cNvSpPr>
          <p:nvPr>
            <p:ph type="ftr" sz="quarter" idx="10"/>
          </p:nvPr>
        </p:nvSpPr>
        <p:spPr/>
        <p:txBody>
          <a:bodyPr/>
          <a:lstStyle/>
          <a:p>
            <a:r>
              <a:rPr lang="en-US" smtClean="0"/>
              <a:t>EAM-MAINT-600</a:t>
            </a:r>
            <a:endParaRPr lang="en-US"/>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3"/>
          <p:cNvSpPr>
            <a:spLocks noGrp="1" noChangeArrowheads="1"/>
          </p:cNvSpPr>
          <p:nvPr>
            <p:ph idx="1"/>
          </p:nvPr>
        </p:nvSpPr>
        <p:spPr/>
        <p:txBody>
          <a:bodyPr/>
          <a:lstStyle/>
          <a:p>
            <a:r>
              <a:rPr lang="en-US" dirty="0" smtClean="0"/>
              <a:t>The Product Unit Field Readiness Team is here to support you!  </a:t>
            </a:r>
          </a:p>
          <a:p>
            <a:r>
              <a:rPr lang="en-US" dirty="0" smtClean="0"/>
              <a:t>Contact us at:  </a:t>
            </a:r>
          </a:p>
          <a:p>
            <a:pPr lvl="1"/>
            <a:r>
              <a:rPr lang="en-US" dirty="0" smtClean="0"/>
              <a:t>Nancy </a:t>
            </a:r>
            <a:r>
              <a:rPr lang="en-US" dirty="0" err="1" smtClean="0"/>
              <a:t>Majure</a:t>
            </a:r>
            <a:r>
              <a:rPr lang="en-US" dirty="0" smtClean="0"/>
              <a:t> </a:t>
            </a:r>
            <a:r>
              <a:rPr lang="en-US" dirty="0" smtClean="0">
                <a:hlinkClick r:id="rId3"/>
              </a:rPr>
              <a:t>nnm@qad.com</a:t>
            </a:r>
            <a:endParaRPr lang="en-US" dirty="0" smtClean="0"/>
          </a:p>
          <a:p>
            <a:pPr lvl="1"/>
            <a:r>
              <a:rPr lang="en-US" dirty="0" smtClean="0"/>
              <a:t>Sara Suhr </a:t>
            </a:r>
            <a:r>
              <a:rPr lang="en-US" dirty="0" smtClean="0">
                <a:hlinkClick r:id="rId4"/>
              </a:rPr>
              <a:t>uhr@qad.com</a:t>
            </a:r>
            <a:r>
              <a:rPr lang="en-US" dirty="0" smtClean="0"/>
              <a:t> </a:t>
            </a:r>
          </a:p>
          <a:p>
            <a:r>
              <a:rPr lang="en-US" dirty="0" smtClean="0"/>
              <a:t>Email the EAM Community Forum at: </a:t>
            </a:r>
            <a:r>
              <a:rPr lang="en-US" dirty="0" smtClean="0">
                <a:hlinkClick r:id="rId5"/>
              </a:rPr>
              <a:t>enterprise_asset_management_@qadshare.com</a:t>
            </a:r>
            <a:endParaRPr lang="en-US" dirty="0" smtClean="0"/>
          </a:p>
        </p:txBody>
      </p:sp>
      <p:sp>
        <p:nvSpPr>
          <p:cNvPr id="66562" name="Rectangle 2"/>
          <p:cNvSpPr>
            <a:spLocks noGrp="1" noChangeArrowheads="1"/>
          </p:cNvSpPr>
          <p:nvPr>
            <p:ph type="title"/>
          </p:nvPr>
        </p:nvSpPr>
        <p:spPr/>
        <p:txBody>
          <a:bodyPr/>
          <a:lstStyle/>
          <a:p>
            <a:r>
              <a:rPr lang="en-US" smtClean="0"/>
              <a:t>Questions </a:t>
            </a:r>
          </a:p>
        </p:txBody>
      </p:sp>
      <p:sp>
        <p:nvSpPr>
          <p:cNvPr id="66564" name="Footer Placeholder 3"/>
          <p:cNvSpPr>
            <a:spLocks noGrp="1"/>
          </p:cNvSpPr>
          <p:nvPr>
            <p:ph type="ftr" sz="quarter" idx="10"/>
          </p:nvPr>
        </p:nvSpPr>
        <p:spPr/>
        <p:txBody>
          <a:bodyPr/>
          <a:lstStyle/>
          <a:p>
            <a:r>
              <a:rPr lang="en-US" smtClean="0"/>
              <a:t>EAM-MAINT-620</a:t>
            </a:r>
            <a:endParaRPr lang="en-US"/>
          </a:p>
        </p:txBody>
      </p:sp>
      <p:sp>
        <p:nvSpPr>
          <p:cNvPr id="5" name="TextBox 4"/>
          <p:cNvSpPr txBox="1"/>
          <p:nvPr/>
        </p:nvSpPr>
        <p:spPr>
          <a:xfrm>
            <a:off x="3183820" y="4606220"/>
            <a:ext cx="5343525" cy="1569660"/>
          </a:xfrm>
          <a:prstGeom prst="rect">
            <a:avLst/>
          </a:prstGeom>
          <a:noFill/>
        </p:spPr>
        <p:txBody>
          <a:bodyPr wrap="square" rtlCol="0">
            <a:spAutoFit/>
          </a:bodyPr>
          <a:lstStyle/>
          <a:p>
            <a:pPr algn="ctr"/>
            <a:r>
              <a:rPr lang="en-US" sz="4800" b="1" dirty="0" smtClean="0">
                <a:solidFill>
                  <a:srgbClr val="FF0000"/>
                </a:solidFill>
                <a:latin typeface="Freestyle Script" pitchFamily="66" charset="0"/>
              </a:rPr>
              <a:t>Thank you!  Good Luck and Happy Studying!!</a:t>
            </a:r>
            <a:endParaRPr lang="en-US" sz="4800" b="1" dirty="0">
              <a:solidFill>
                <a:srgbClr val="FF0000"/>
              </a:solidFill>
              <a:latin typeface="Freestyle Script"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8" presetClass="emph" presetSubtype="0" fill="hold" grpId="0" nodeType="withEffect">
                                  <p:stCondLst>
                                    <p:cond delay="0"/>
                                  </p:stCondLst>
                                  <p:childTnLst>
                                    <p:animRot by="21600000">
                                      <p:cBhvr>
                                        <p:cTn id="8" dur="2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r>
              <a:rPr lang="en-US" smtClean="0"/>
              <a:t>Appendix A: Create Equipment</a:t>
            </a:r>
          </a:p>
        </p:txBody>
      </p:sp>
      <p:sp>
        <p:nvSpPr>
          <p:cNvPr id="10" name="Text Placeholder 9"/>
          <p:cNvSpPr>
            <a:spLocks noGrp="1"/>
          </p:cNvSpPr>
          <p:nvPr>
            <p:ph type="body" sz="quarter" idx="10"/>
          </p:nvPr>
        </p:nvSpPr>
        <p:spPr/>
        <p:txBody>
          <a:bodyPr/>
          <a:lstStyle/>
          <a:p>
            <a:endParaRPr lang="en-US"/>
          </a:p>
        </p:txBody>
      </p:sp>
      <p:sp>
        <p:nvSpPr>
          <p:cNvPr id="11" name="Text Placeholder 10"/>
          <p:cNvSpPr>
            <a:spLocks noGrp="1"/>
          </p:cNvSpPr>
          <p:nvPr>
            <p:ph type="body" sz="quarter" idx="11"/>
          </p:nvPr>
        </p:nvSpPr>
        <p:spPr/>
        <p:txBody>
          <a:bodyPr/>
          <a:lstStyle/>
          <a:p>
            <a:endParaRPr lang="en-US"/>
          </a:p>
        </p:txBody>
      </p:sp>
      <p:sp>
        <p:nvSpPr>
          <p:cNvPr id="68611" name="Footer Placeholder 2"/>
          <p:cNvSpPr>
            <a:spLocks noGrp="1"/>
          </p:cNvSpPr>
          <p:nvPr>
            <p:ph type="ftr" sz="quarter" idx="4294967295"/>
          </p:nvPr>
        </p:nvSpPr>
        <p:spPr>
          <a:xfrm>
            <a:off x="8229600" y="6638925"/>
            <a:ext cx="914400" cy="219075"/>
          </a:xfrm>
          <a:noFill/>
        </p:spPr>
        <p:txBody>
          <a:bodyPr/>
          <a:lstStyle/>
          <a:p>
            <a:pPr defTabSz="865188"/>
            <a:r>
              <a:rPr lang="en-US"/>
              <a:t>EAM-MAINT-640</a:t>
            </a:r>
          </a:p>
        </p:txBody>
      </p:sp>
      <p:pic>
        <p:nvPicPr>
          <p:cNvPr id="6"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395111"/>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5" name="Picture 6"/>
          <p:cNvPicPr>
            <a:picLocks noGrp="1" noChangeAspect="1" noChangeArrowheads="1"/>
          </p:cNvPicPr>
          <p:nvPr>
            <p:ph idx="1"/>
          </p:nvPr>
        </p:nvPicPr>
        <p:blipFill>
          <a:blip r:embed="rId3" cstate="print"/>
          <a:srcRect/>
          <a:stretch>
            <a:fillRect/>
          </a:stretch>
        </p:blipFill>
        <p:spPr>
          <a:xfrm>
            <a:off x="1385442" y="1241907"/>
            <a:ext cx="6373115" cy="4458323"/>
          </a:xfrm>
        </p:spPr>
      </p:pic>
      <p:sp>
        <p:nvSpPr>
          <p:cNvPr id="69634" name="Rectangle 2"/>
          <p:cNvSpPr>
            <a:spLocks noGrp="1" noChangeArrowheads="1"/>
          </p:cNvSpPr>
          <p:nvPr>
            <p:ph type="title"/>
          </p:nvPr>
        </p:nvSpPr>
        <p:spPr/>
        <p:txBody>
          <a:bodyPr/>
          <a:lstStyle/>
          <a:p>
            <a:r>
              <a:rPr lang="en-US" smtClean="0"/>
              <a:t>Adding New Equipment</a:t>
            </a:r>
          </a:p>
        </p:txBody>
      </p:sp>
      <p:sp>
        <p:nvSpPr>
          <p:cNvPr id="69638" name="Footer Placeholder 5"/>
          <p:cNvSpPr>
            <a:spLocks noGrp="1"/>
          </p:cNvSpPr>
          <p:nvPr>
            <p:ph type="ftr" sz="quarter" idx="10"/>
          </p:nvPr>
        </p:nvSpPr>
        <p:spPr/>
        <p:txBody>
          <a:bodyPr/>
          <a:lstStyle/>
          <a:p>
            <a:r>
              <a:rPr lang="en-US" smtClean="0"/>
              <a:t>EAM-MAINT-650</a:t>
            </a:r>
            <a:endParaRPr lang="en-US"/>
          </a:p>
        </p:txBody>
      </p:sp>
      <p:sp>
        <p:nvSpPr>
          <p:cNvPr id="69636" name="Oval 5"/>
          <p:cNvSpPr>
            <a:spLocks noChangeArrowheads="1"/>
          </p:cNvSpPr>
          <p:nvPr/>
        </p:nvSpPr>
        <p:spPr bwMode="auto">
          <a:xfrm>
            <a:off x="3589867" y="1514828"/>
            <a:ext cx="914400" cy="444500"/>
          </a:xfrm>
          <a:prstGeom prst="ellipse">
            <a:avLst/>
          </a:prstGeom>
          <a:noFill/>
          <a:ln w="38100">
            <a:solidFill>
              <a:srgbClr val="FF0000"/>
            </a:solidFill>
            <a:round/>
            <a:headEnd/>
            <a:tailEnd/>
          </a:ln>
        </p:spPr>
        <p:txBody>
          <a:bodyPr wrap="none" anchor="ctr"/>
          <a:lstStyle/>
          <a:p>
            <a:pPr algn="ctr"/>
            <a:endParaRPr lang="en-US" sz="2800"/>
          </a:p>
        </p:txBody>
      </p:sp>
      <p:sp>
        <p:nvSpPr>
          <p:cNvPr id="69637" name="Oval 7"/>
          <p:cNvSpPr>
            <a:spLocks noChangeArrowheads="1"/>
          </p:cNvSpPr>
          <p:nvPr/>
        </p:nvSpPr>
        <p:spPr bwMode="auto">
          <a:xfrm>
            <a:off x="3519311" y="3337983"/>
            <a:ext cx="1752600" cy="444500"/>
          </a:xfrm>
          <a:prstGeom prst="ellipse">
            <a:avLst/>
          </a:prstGeom>
          <a:noFill/>
          <a:ln w="38100">
            <a:solidFill>
              <a:srgbClr val="FF0000"/>
            </a:solidFill>
            <a:round/>
            <a:headEnd/>
            <a:tailEnd/>
          </a:ln>
        </p:spPr>
        <p:txBody>
          <a:bodyPr wrap="none" anchor="ctr"/>
          <a:lstStyle/>
          <a:p>
            <a:pPr algn="ctr"/>
            <a:endParaRPr lang="en-US" sz="2800"/>
          </a:p>
        </p:txBody>
      </p:sp>
      <p:pic>
        <p:nvPicPr>
          <p:cNvPr id="7" name="Picture 2" descr="C:\Users\nnm\AppData\Local\Microsoft\Windows\Temporary Internet Files\Content.IE5\9T6UJMI2\MC900286442[1].wmf"/>
          <p:cNvPicPr>
            <a:picLocks noChangeAspect="1" noChangeArrowheads="1"/>
          </p:cNvPicPr>
          <p:nvPr/>
        </p:nvPicPr>
        <p:blipFill>
          <a:blip r:embed="rId4" cstate="print"/>
          <a:srcRect/>
          <a:stretch>
            <a:fillRect/>
          </a:stretch>
        </p:blipFill>
        <p:spPr bwMode="auto">
          <a:xfrm>
            <a:off x="8196263" y="395111"/>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en-US" smtClean="0"/>
              <a:t>Adding New Equipment</a:t>
            </a:r>
          </a:p>
        </p:txBody>
      </p:sp>
      <p:sp>
        <p:nvSpPr>
          <p:cNvPr id="70667" name="Footer Placeholder 10"/>
          <p:cNvSpPr>
            <a:spLocks noGrp="1"/>
          </p:cNvSpPr>
          <p:nvPr>
            <p:ph type="ftr" sz="quarter" idx="10"/>
          </p:nvPr>
        </p:nvSpPr>
        <p:spPr/>
        <p:txBody>
          <a:bodyPr/>
          <a:lstStyle/>
          <a:p>
            <a:r>
              <a:rPr lang="en-US" smtClean="0"/>
              <a:t>EAM-MAINT-660</a:t>
            </a:r>
            <a:endParaRPr lang="en-US"/>
          </a:p>
        </p:txBody>
      </p:sp>
      <p:pic>
        <p:nvPicPr>
          <p:cNvPr id="70659" name="Picture 5"/>
          <p:cNvPicPr>
            <a:picLocks noChangeAspect="1" noChangeArrowheads="1"/>
          </p:cNvPicPr>
          <p:nvPr/>
        </p:nvPicPr>
        <p:blipFill>
          <a:blip r:embed="rId3" cstate="print"/>
          <a:srcRect/>
          <a:stretch>
            <a:fillRect/>
          </a:stretch>
        </p:blipFill>
        <p:spPr bwMode="auto">
          <a:xfrm>
            <a:off x="396875" y="1438275"/>
            <a:ext cx="8339138" cy="3984625"/>
          </a:xfrm>
          <a:prstGeom prst="rect">
            <a:avLst/>
          </a:prstGeom>
          <a:noFill/>
          <a:ln w="9525" algn="ctr">
            <a:noFill/>
            <a:miter lim="800000"/>
            <a:headEnd/>
            <a:tailEnd/>
          </a:ln>
        </p:spPr>
      </p:pic>
      <p:sp>
        <p:nvSpPr>
          <p:cNvPr id="70660" name="Rectangle 24"/>
          <p:cNvSpPr>
            <a:spLocks noChangeArrowheads="1"/>
          </p:cNvSpPr>
          <p:nvPr/>
        </p:nvSpPr>
        <p:spPr bwMode="auto">
          <a:xfrm>
            <a:off x="539750" y="2913063"/>
            <a:ext cx="1042988" cy="376237"/>
          </a:xfrm>
          <a:prstGeom prst="rect">
            <a:avLst/>
          </a:prstGeom>
          <a:solidFill>
            <a:srgbClr val="FFFF00">
              <a:alpha val="39999"/>
            </a:srgbClr>
          </a:solidFill>
          <a:ln w="9525" algn="ctr">
            <a:noFill/>
            <a:miter lim="800000"/>
            <a:headEnd/>
            <a:tailEnd/>
          </a:ln>
        </p:spPr>
        <p:txBody>
          <a:bodyPr wrap="none" tIns="91440" bIns="91440" anchor="ctr"/>
          <a:lstStyle/>
          <a:p>
            <a:pPr algn="ctr"/>
            <a:endParaRPr lang="en-US" sz="2800"/>
          </a:p>
        </p:txBody>
      </p:sp>
      <p:sp>
        <p:nvSpPr>
          <p:cNvPr id="70661" name="Rectangle 24"/>
          <p:cNvSpPr>
            <a:spLocks noChangeArrowheads="1"/>
          </p:cNvSpPr>
          <p:nvPr/>
        </p:nvSpPr>
        <p:spPr bwMode="auto">
          <a:xfrm>
            <a:off x="2165350" y="1682750"/>
            <a:ext cx="1901825" cy="230188"/>
          </a:xfrm>
          <a:prstGeom prst="rect">
            <a:avLst/>
          </a:prstGeom>
          <a:solidFill>
            <a:srgbClr val="FFFF00">
              <a:alpha val="39999"/>
            </a:srgbClr>
          </a:solidFill>
          <a:ln w="9525" algn="ctr">
            <a:noFill/>
            <a:miter lim="800000"/>
            <a:headEnd/>
            <a:tailEnd/>
          </a:ln>
        </p:spPr>
        <p:txBody>
          <a:bodyPr wrap="none" tIns="91440" bIns="91440" anchor="ctr"/>
          <a:lstStyle/>
          <a:p>
            <a:pPr algn="ctr"/>
            <a:endParaRPr lang="en-US" sz="2800"/>
          </a:p>
        </p:txBody>
      </p:sp>
      <p:sp>
        <p:nvSpPr>
          <p:cNvPr id="70662" name="Rectangle 24"/>
          <p:cNvSpPr>
            <a:spLocks noChangeArrowheads="1"/>
          </p:cNvSpPr>
          <p:nvPr/>
        </p:nvSpPr>
        <p:spPr bwMode="auto">
          <a:xfrm>
            <a:off x="573088" y="3478213"/>
            <a:ext cx="3233737" cy="793750"/>
          </a:xfrm>
          <a:prstGeom prst="rect">
            <a:avLst/>
          </a:prstGeom>
          <a:solidFill>
            <a:srgbClr val="FFFF00">
              <a:alpha val="39999"/>
            </a:srgbClr>
          </a:solidFill>
          <a:ln w="9525" algn="ctr">
            <a:noFill/>
            <a:miter lim="800000"/>
            <a:headEnd/>
            <a:tailEnd/>
          </a:ln>
        </p:spPr>
        <p:txBody>
          <a:bodyPr wrap="none" tIns="91440" bIns="91440" anchor="ctr"/>
          <a:lstStyle/>
          <a:p>
            <a:pPr algn="ctr"/>
            <a:endParaRPr lang="en-US" sz="2800"/>
          </a:p>
        </p:txBody>
      </p:sp>
      <p:sp>
        <p:nvSpPr>
          <p:cNvPr id="70663" name="Rectangle 24"/>
          <p:cNvSpPr>
            <a:spLocks noChangeArrowheads="1"/>
          </p:cNvSpPr>
          <p:nvPr/>
        </p:nvSpPr>
        <p:spPr bwMode="auto">
          <a:xfrm>
            <a:off x="3881438" y="3505200"/>
            <a:ext cx="3209925" cy="168275"/>
          </a:xfrm>
          <a:prstGeom prst="rect">
            <a:avLst/>
          </a:prstGeom>
          <a:solidFill>
            <a:srgbClr val="FFFF00">
              <a:alpha val="39999"/>
            </a:srgbClr>
          </a:solidFill>
          <a:ln w="9525" algn="ctr">
            <a:noFill/>
            <a:miter lim="800000"/>
            <a:headEnd/>
            <a:tailEnd/>
          </a:ln>
        </p:spPr>
        <p:txBody>
          <a:bodyPr wrap="none" tIns="91440" bIns="91440" anchor="ctr"/>
          <a:lstStyle/>
          <a:p>
            <a:pPr algn="ctr"/>
            <a:endParaRPr lang="en-US" sz="2800"/>
          </a:p>
        </p:txBody>
      </p:sp>
      <p:sp>
        <p:nvSpPr>
          <p:cNvPr id="70664" name="Rectangle 24"/>
          <p:cNvSpPr>
            <a:spLocks noChangeArrowheads="1"/>
          </p:cNvSpPr>
          <p:nvPr/>
        </p:nvSpPr>
        <p:spPr bwMode="auto">
          <a:xfrm>
            <a:off x="7380288" y="3313113"/>
            <a:ext cx="1111250" cy="417512"/>
          </a:xfrm>
          <a:prstGeom prst="rect">
            <a:avLst/>
          </a:prstGeom>
          <a:solidFill>
            <a:srgbClr val="FFFF00">
              <a:alpha val="39999"/>
            </a:srgbClr>
          </a:solidFill>
          <a:ln w="9525" algn="ctr">
            <a:noFill/>
            <a:miter lim="800000"/>
            <a:headEnd/>
            <a:tailEnd/>
          </a:ln>
        </p:spPr>
        <p:txBody>
          <a:bodyPr wrap="none" tIns="91440" bIns="91440" anchor="ctr"/>
          <a:lstStyle/>
          <a:p>
            <a:pPr algn="ctr"/>
            <a:endParaRPr lang="en-US" sz="2800"/>
          </a:p>
        </p:txBody>
      </p:sp>
      <p:sp>
        <p:nvSpPr>
          <p:cNvPr id="70665" name="Rectangle 24"/>
          <p:cNvSpPr>
            <a:spLocks noChangeArrowheads="1"/>
          </p:cNvSpPr>
          <p:nvPr/>
        </p:nvSpPr>
        <p:spPr bwMode="auto">
          <a:xfrm>
            <a:off x="7375525" y="3956050"/>
            <a:ext cx="1111250" cy="242888"/>
          </a:xfrm>
          <a:prstGeom prst="rect">
            <a:avLst/>
          </a:prstGeom>
          <a:solidFill>
            <a:srgbClr val="FFFF00">
              <a:alpha val="39999"/>
            </a:srgbClr>
          </a:solidFill>
          <a:ln w="9525" algn="ctr">
            <a:noFill/>
            <a:miter lim="800000"/>
            <a:headEnd/>
            <a:tailEnd/>
          </a:ln>
        </p:spPr>
        <p:txBody>
          <a:bodyPr wrap="none" tIns="91440" bIns="91440" anchor="ctr"/>
          <a:lstStyle/>
          <a:p>
            <a:pPr algn="ctr"/>
            <a:endParaRPr lang="en-US" sz="2800"/>
          </a:p>
        </p:txBody>
      </p:sp>
      <p:sp>
        <p:nvSpPr>
          <p:cNvPr id="70666" name="Oval 9"/>
          <p:cNvSpPr>
            <a:spLocks noChangeArrowheads="1"/>
          </p:cNvSpPr>
          <p:nvPr/>
        </p:nvSpPr>
        <p:spPr bwMode="auto">
          <a:xfrm>
            <a:off x="771525" y="1844675"/>
            <a:ext cx="320675" cy="320675"/>
          </a:xfrm>
          <a:prstGeom prst="ellipse">
            <a:avLst/>
          </a:prstGeom>
          <a:noFill/>
          <a:ln w="28575" algn="ctr">
            <a:solidFill>
              <a:srgbClr val="FF0000"/>
            </a:solidFill>
            <a:round/>
            <a:headEnd/>
            <a:tailEnd/>
          </a:ln>
        </p:spPr>
        <p:txBody>
          <a:bodyPr wrap="none" tIns="91440" bIns="91440" anchor="ctr"/>
          <a:lstStyle/>
          <a:p>
            <a:pPr algn="ctr"/>
            <a:endParaRPr lang="en-US" sz="2800"/>
          </a:p>
        </p:txBody>
      </p:sp>
      <p:pic>
        <p:nvPicPr>
          <p:cNvPr id="12" name="Picture 2" descr="C:\Users\nnm\AppData\Local\Microsoft\Windows\Temporary Internet Files\Content.IE5\9T6UJMI2\MC900286442[1].wmf"/>
          <p:cNvPicPr>
            <a:picLocks noChangeAspect="1" noChangeArrowheads="1"/>
          </p:cNvPicPr>
          <p:nvPr/>
        </p:nvPicPr>
        <p:blipFill>
          <a:blip r:embed="rId4" cstate="print"/>
          <a:srcRect/>
          <a:stretch>
            <a:fillRect/>
          </a:stretch>
        </p:blipFill>
        <p:spPr bwMode="auto">
          <a:xfrm>
            <a:off x="8196263" y="395111"/>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Rectangle 3"/>
          <p:cNvSpPr>
            <a:spLocks noGrp="1" noChangeArrowheads="1"/>
          </p:cNvSpPr>
          <p:nvPr>
            <p:ph idx="1"/>
          </p:nvPr>
        </p:nvSpPr>
        <p:spPr/>
        <p:txBody>
          <a:bodyPr/>
          <a:lstStyle/>
          <a:p>
            <a:r>
              <a:rPr lang="en-US" smtClean="0"/>
              <a:t>Important Equipment fields  </a:t>
            </a:r>
          </a:p>
          <a:p>
            <a:pPr lvl="1"/>
            <a:r>
              <a:rPr lang="en-US" smtClean="0"/>
              <a:t>Notify</a:t>
            </a:r>
          </a:p>
          <a:p>
            <a:pPr lvl="2"/>
            <a:r>
              <a:rPr lang="en-US" smtClean="0"/>
              <a:t>Generates automatic e-mail and sends it to the notify (group or user ID) on a record</a:t>
            </a:r>
          </a:p>
          <a:p>
            <a:pPr lvl="1"/>
            <a:r>
              <a:rPr lang="en-US" smtClean="0"/>
              <a:t>Owner</a:t>
            </a:r>
          </a:p>
          <a:p>
            <a:pPr lvl="2"/>
            <a:r>
              <a:rPr lang="en-US" smtClean="0"/>
              <a:t>Restricts who can modify a record</a:t>
            </a:r>
          </a:p>
          <a:p>
            <a:pPr lvl="1"/>
            <a:r>
              <a:rPr lang="en-US" smtClean="0"/>
              <a:t>User-defined fields</a:t>
            </a:r>
          </a:p>
          <a:p>
            <a:pPr lvl="2"/>
            <a:r>
              <a:rPr lang="en-US" smtClean="0"/>
              <a:t>Modifies labels and includes user-defined fields in filters for browse lists and reports</a:t>
            </a:r>
          </a:p>
          <a:p>
            <a:pPr lvl="1"/>
            <a:r>
              <a:rPr lang="en-US" smtClean="0"/>
              <a:t>Required fields</a:t>
            </a:r>
          </a:p>
          <a:p>
            <a:pPr lvl="2"/>
            <a:r>
              <a:rPr lang="en-US" smtClean="0"/>
              <a:t>Specifies fields that users must populate to save a record</a:t>
            </a:r>
          </a:p>
          <a:p>
            <a:pPr lvl="1"/>
            <a:endParaRPr lang="en-US" smtClean="0"/>
          </a:p>
          <a:p>
            <a:pPr lvl="2"/>
            <a:endParaRPr lang="en-US" smtClean="0"/>
          </a:p>
        </p:txBody>
      </p:sp>
      <p:sp>
        <p:nvSpPr>
          <p:cNvPr id="71682" name="Rectangle 2"/>
          <p:cNvSpPr>
            <a:spLocks noGrp="1" noChangeArrowheads="1"/>
          </p:cNvSpPr>
          <p:nvPr>
            <p:ph type="title"/>
          </p:nvPr>
        </p:nvSpPr>
        <p:spPr/>
        <p:txBody>
          <a:bodyPr/>
          <a:lstStyle/>
          <a:p>
            <a:r>
              <a:rPr lang="en-US" smtClean="0"/>
              <a:t>Equipment Setup </a:t>
            </a:r>
          </a:p>
        </p:txBody>
      </p:sp>
      <p:sp>
        <p:nvSpPr>
          <p:cNvPr id="71684" name="Footer Placeholder 5"/>
          <p:cNvSpPr>
            <a:spLocks noGrp="1"/>
          </p:cNvSpPr>
          <p:nvPr>
            <p:ph type="ftr" sz="quarter" idx="10"/>
          </p:nvPr>
        </p:nvSpPr>
        <p:spPr/>
        <p:txBody>
          <a:bodyPr/>
          <a:lstStyle/>
          <a:p>
            <a:r>
              <a:rPr lang="en-US" smtClean="0"/>
              <a:t>EAM-MAINT-670</a:t>
            </a:r>
            <a:endParaRPr lang="en-US"/>
          </a:p>
        </p:txBody>
      </p:sp>
      <p:pic>
        <p:nvPicPr>
          <p:cNvPr id="5"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395111"/>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5"/>
          <p:cNvSpPr>
            <a:spLocks noGrp="1" noChangeArrowheads="1"/>
          </p:cNvSpPr>
          <p:nvPr>
            <p:ph idx="1"/>
          </p:nvPr>
        </p:nvSpPr>
        <p:spPr/>
        <p:txBody>
          <a:bodyPr>
            <a:normAutofit/>
          </a:bodyPr>
          <a:lstStyle/>
          <a:p>
            <a:r>
              <a:rPr lang="en-US" dirty="0" smtClean="0"/>
              <a:t>Maintenance Manager</a:t>
            </a:r>
          </a:p>
          <a:p>
            <a:r>
              <a:rPr lang="en-US" dirty="0" smtClean="0"/>
              <a:t>Reliability Manager</a:t>
            </a:r>
          </a:p>
          <a:p>
            <a:r>
              <a:rPr lang="en-US" dirty="0" smtClean="0"/>
              <a:t>Planner (planner = yes)</a:t>
            </a:r>
          </a:p>
          <a:p>
            <a:r>
              <a:rPr lang="en-US" dirty="0" smtClean="0"/>
              <a:t>Scheduler</a:t>
            </a:r>
          </a:p>
          <a:p>
            <a:r>
              <a:rPr lang="en-US" dirty="0" smtClean="0"/>
              <a:t>Technicians (Assigned = yes) </a:t>
            </a:r>
          </a:p>
          <a:p>
            <a:r>
              <a:rPr lang="en-US" dirty="0" smtClean="0"/>
              <a:t>Anyone requesting service from Maintenance</a:t>
            </a:r>
          </a:p>
        </p:txBody>
      </p:sp>
      <p:sp>
        <p:nvSpPr>
          <p:cNvPr id="9218" name="Rectangle 4"/>
          <p:cNvSpPr>
            <a:spLocks noGrp="1" noChangeArrowheads="1"/>
          </p:cNvSpPr>
          <p:nvPr>
            <p:ph type="title"/>
          </p:nvPr>
        </p:nvSpPr>
        <p:spPr/>
        <p:txBody>
          <a:bodyPr/>
          <a:lstStyle/>
          <a:p>
            <a:r>
              <a:rPr lang="en-US" dirty="0" smtClean="0"/>
              <a:t>Who uses EAM Maintenance?</a:t>
            </a:r>
          </a:p>
        </p:txBody>
      </p:sp>
      <p:sp>
        <p:nvSpPr>
          <p:cNvPr id="9225" name="Footer Placeholder 13"/>
          <p:cNvSpPr>
            <a:spLocks noGrp="1"/>
          </p:cNvSpPr>
          <p:nvPr>
            <p:ph type="ftr" sz="quarter" idx="10"/>
          </p:nvPr>
        </p:nvSpPr>
        <p:spPr/>
        <p:txBody>
          <a:bodyPr/>
          <a:lstStyle/>
          <a:p>
            <a:r>
              <a:rPr lang="en-US" smtClean="0"/>
              <a:t>EAM-MAINT-060</a:t>
            </a:r>
            <a:endParaRPr lang="en-US"/>
          </a:p>
        </p:txBody>
      </p:sp>
      <p:pic>
        <p:nvPicPr>
          <p:cNvPr id="15" name="Picture 2" descr="C:\Users\nnm\AppData\Local\Microsoft\Windows\Temporary Internet Files\Content.IE5\9T6UJMI2\MC900286442[1].wmf"/>
          <p:cNvPicPr>
            <a:picLocks noChangeAspect="1" noChangeArrowheads="1"/>
          </p:cNvPicPr>
          <p:nvPr/>
        </p:nvPicPr>
        <p:blipFill>
          <a:blip r:embed="rId4" cstate="print"/>
          <a:srcRect/>
          <a:stretch>
            <a:fillRect/>
          </a:stretch>
        </p:blipFill>
        <p:spPr bwMode="auto">
          <a:xfrm>
            <a:off x="8196263" y="471663"/>
            <a:ext cx="947737" cy="1130300"/>
          </a:xfrm>
          <a:prstGeom prst="rect">
            <a:avLst/>
          </a:prstGeom>
          <a:noFill/>
          <a:ln w="9525">
            <a:noFill/>
            <a:miter lim="800000"/>
            <a:headEnd/>
            <a:tailEnd/>
          </a:ln>
        </p:spPr>
      </p:pic>
      <p:sp>
        <p:nvSpPr>
          <p:cNvPr id="16" name="TextBox 15"/>
          <p:cNvSpPr txBox="1"/>
          <p:nvPr/>
        </p:nvSpPr>
        <p:spPr>
          <a:xfrm>
            <a:off x="4154312" y="4526845"/>
            <a:ext cx="3499555" cy="769441"/>
          </a:xfrm>
          <a:prstGeom prst="rect">
            <a:avLst/>
          </a:prstGeom>
          <a:noFill/>
        </p:spPr>
        <p:txBody>
          <a:bodyPr wrap="square" rtlCol="0">
            <a:spAutoFit/>
          </a:bodyPr>
          <a:lstStyle/>
          <a:p>
            <a:r>
              <a:rPr lang="en-US" sz="4400" dirty="0" smtClean="0">
                <a:solidFill>
                  <a:srgbClr val="FF0000"/>
                </a:solidFill>
              </a:rPr>
              <a:t>EVERYONE!!!</a:t>
            </a:r>
            <a:endParaRPr lang="en-US" sz="4400" dirty="0">
              <a:solidFill>
                <a:srgbClr val="FF00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1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21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21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219">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219">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Rectangle 3"/>
          <p:cNvSpPr>
            <a:spLocks noGrp="1" noChangeArrowheads="1"/>
          </p:cNvSpPr>
          <p:nvPr>
            <p:ph idx="1"/>
          </p:nvPr>
        </p:nvSpPr>
        <p:spPr/>
        <p:txBody>
          <a:bodyPr/>
          <a:lstStyle/>
          <a:p>
            <a:r>
              <a:rPr lang="en-US" smtClean="0"/>
              <a:t>Important Equipment fields  </a:t>
            </a:r>
          </a:p>
          <a:p>
            <a:pPr lvl="1"/>
            <a:r>
              <a:rPr lang="en-US" smtClean="0"/>
              <a:t>Parent/child relationships</a:t>
            </a:r>
          </a:p>
          <a:p>
            <a:pPr lvl="2"/>
            <a:r>
              <a:rPr lang="en-US" smtClean="0"/>
              <a:t>Links equipment for look-ups and cost reports</a:t>
            </a:r>
          </a:p>
          <a:p>
            <a:pPr lvl="2"/>
            <a:r>
              <a:rPr lang="en-US" smtClean="0"/>
              <a:t>A Parent can have many Children </a:t>
            </a:r>
          </a:p>
          <a:p>
            <a:pPr lvl="2"/>
            <a:r>
              <a:rPr lang="en-US" smtClean="0"/>
              <a:t>A Child can only have one Parent </a:t>
            </a:r>
          </a:p>
          <a:p>
            <a:pPr lvl="2"/>
            <a:r>
              <a:rPr lang="en-US" smtClean="0"/>
              <a:t>Unlimited Levels (see lookup) </a:t>
            </a:r>
          </a:p>
          <a:p>
            <a:pPr lvl="1"/>
            <a:r>
              <a:rPr lang="en-US" smtClean="0"/>
              <a:t>Asset # - NOT linked to Fixed Asset System</a:t>
            </a:r>
          </a:p>
          <a:p>
            <a:pPr lvl="2"/>
            <a:endParaRPr lang="en-US" smtClean="0"/>
          </a:p>
        </p:txBody>
      </p:sp>
      <p:sp>
        <p:nvSpPr>
          <p:cNvPr id="72706" name="Rectangle 2"/>
          <p:cNvSpPr>
            <a:spLocks noGrp="1" noChangeArrowheads="1"/>
          </p:cNvSpPr>
          <p:nvPr>
            <p:ph type="title"/>
          </p:nvPr>
        </p:nvSpPr>
        <p:spPr/>
        <p:txBody>
          <a:bodyPr/>
          <a:lstStyle/>
          <a:p>
            <a:r>
              <a:rPr lang="en-US" smtClean="0"/>
              <a:t>Equipment Setup </a:t>
            </a:r>
          </a:p>
        </p:txBody>
      </p:sp>
      <p:sp>
        <p:nvSpPr>
          <p:cNvPr id="72708" name="Footer Placeholder 3"/>
          <p:cNvSpPr>
            <a:spLocks noGrp="1"/>
          </p:cNvSpPr>
          <p:nvPr>
            <p:ph type="ftr" sz="quarter" idx="10"/>
          </p:nvPr>
        </p:nvSpPr>
        <p:spPr/>
        <p:txBody>
          <a:bodyPr/>
          <a:lstStyle/>
          <a:p>
            <a:r>
              <a:rPr lang="en-US" smtClean="0"/>
              <a:t>EAM-MAINT-680</a:t>
            </a:r>
            <a:endParaRPr lang="en-US"/>
          </a:p>
        </p:txBody>
      </p:sp>
      <p:pic>
        <p:nvPicPr>
          <p:cNvPr id="5"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395111"/>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1" name="Rectangle 3"/>
          <p:cNvSpPr>
            <a:spLocks noGrp="1" noChangeArrowheads="1"/>
          </p:cNvSpPr>
          <p:nvPr>
            <p:ph idx="1"/>
          </p:nvPr>
        </p:nvSpPr>
        <p:spPr/>
        <p:txBody>
          <a:bodyPr>
            <a:normAutofit fontScale="92500" lnSpcReduction="20000"/>
          </a:bodyPr>
          <a:lstStyle/>
          <a:p>
            <a:r>
              <a:rPr lang="en-US" dirty="0" smtClean="0"/>
              <a:t>Important Equipment functions</a:t>
            </a:r>
          </a:p>
          <a:p>
            <a:pPr lvl="1"/>
            <a:r>
              <a:rPr lang="en-US" dirty="0" smtClean="0"/>
              <a:t>Cost Analysis</a:t>
            </a:r>
          </a:p>
          <a:p>
            <a:pPr lvl="2"/>
            <a:r>
              <a:rPr lang="en-US" dirty="0" smtClean="0"/>
              <a:t>Summarizes cost spent against equipment</a:t>
            </a:r>
          </a:p>
          <a:p>
            <a:pPr lvl="1"/>
            <a:r>
              <a:rPr lang="en-US" dirty="0" smtClean="0"/>
              <a:t>BOM</a:t>
            </a:r>
          </a:p>
          <a:p>
            <a:pPr lvl="2"/>
            <a:r>
              <a:rPr lang="en-US" dirty="0" smtClean="0"/>
              <a:t>Lists bill of material of parts used on equipment</a:t>
            </a:r>
          </a:p>
          <a:p>
            <a:pPr lvl="2"/>
            <a:r>
              <a:rPr lang="en-US" dirty="0" smtClean="0"/>
              <a:t>EAM can automatically add BOM when issuing parts to equipment</a:t>
            </a:r>
          </a:p>
          <a:p>
            <a:pPr lvl="1"/>
            <a:r>
              <a:rPr lang="en-US" dirty="0" smtClean="0"/>
              <a:t>Failure Type</a:t>
            </a:r>
          </a:p>
          <a:p>
            <a:pPr lvl="2"/>
            <a:r>
              <a:rPr lang="en-US" dirty="0" smtClean="0"/>
              <a:t>Groups failure codes, limiting the lookup on work orders of failure codes to just those relating to the type of equipment</a:t>
            </a:r>
          </a:p>
          <a:p>
            <a:pPr lvl="1"/>
            <a:r>
              <a:rPr lang="en-US" dirty="0" smtClean="0"/>
              <a:t>Priority</a:t>
            </a:r>
          </a:p>
          <a:p>
            <a:pPr lvl="2"/>
            <a:r>
              <a:rPr lang="en-US" dirty="0" smtClean="0"/>
              <a:t>Work orders default to the equipment’s priority code</a:t>
            </a:r>
          </a:p>
          <a:p>
            <a:pPr lvl="1"/>
            <a:r>
              <a:rPr lang="en-US" dirty="0" smtClean="0"/>
              <a:t>Failure Analysis</a:t>
            </a:r>
          </a:p>
          <a:p>
            <a:pPr lvl="2"/>
            <a:r>
              <a:rPr lang="en-US" dirty="0" smtClean="0"/>
              <a:t>Shows different equipment failures, the Mean Time Between Failure (MTBF), and its impact on the equipment</a:t>
            </a:r>
          </a:p>
          <a:p>
            <a:pPr lvl="2"/>
            <a:r>
              <a:rPr lang="en-US" dirty="0" smtClean="0"/>
              <a:t>Soon to be converted to BI3 Report</a:t>
            </a:r>
          </a:p>
        </p:txBody>
      </p:sp>
      <p:sp>
        <p:nvSpPr>
          <p:cNvPr id="73730" name="Rectangle 2"/>
          <p:cNvSpPr>
            <a:spLocks noGrp="1" noChangeArrowheads="1"/>
          </p:cNvSpPr>
          <p:nvPr>
            <p:ph type="title"/>
          </p:nvPr>
        </p:nvSpPr>
        <p:spPr/>
        <p:txBody>
          <a:bodyPr/>
          <a:lstStyle/>
          <a:p>
            <a:r>
              <a:rPr lang="en-US" smtClean="0"/>
              <a:t>Equipment Setup </a:t>
            </a:r>
          </a:p>
        </p:txBody>
      </p:sp>
      <p:sp>
        <p:nvSpPr>
          <p:cNvPr id="73732" name="Footer Placeholder 3"/>
          <p:cNvSpPr>
            <a:spLocks noGrp="1"/>
          </p:cNvSpPr>
          <p:nvPr>
            <p:ph type="ftr" sz="quarter" idx="10"/>
          </p:nvPr>
        </p:nvSpPr>
        <p:spPr/>
        <p:txBody>
          <a:bodyPr/>
          <a:lstStyle/>
          <a:p>
            <a:r>
              <a:rPr lang="en-US" smtClean="0"/>
              <a:t>EAM-MAINT-690</a:t>
            </a:r>
            <a:endParaRPr lang="en-US"/>
          </a:p>
        </p:txBody>
      </p:sp>
      <p:pic>
        <p:nvPicPr>
          <p:cNvPr id="5"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395111"/>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3"/>
          <p:cNvSpPr>
            <a:spLocks noGrp="1" noChangeArrowheads="1"/>
          </p:cNvSpPr>
          <p:nvPr>
            <p:ph idx="1"/>
          </p:nvPr>
        </p:nvSpPr>
        <p:spPr/>
        <p:txBody>
          <a:bodyPr/>
          <a:lstStyle/>
          <a:p>
            <a:r>
              <a:rPr lang="en-US" smtClean="0"/>
              <a:t>Important Equipment functions</a:t>
            </a:r>
          </a:p>
          <a:p>
            <a:pPr lvl="1"/>
            <a:r>
              <a:rPr lang="en-US" smtClean="0"/>
              <a:t>Auto Filter</a:t>
            </a:r>
          </a:p>
          <a:p>
            <a:pPr lvl="2"/>
            <a:r>
              <a:rPr lang="en-US" smtClean="0"/>
              <a:t>Runs the primary filter in a module automatically when the user opens the module</a:t>
            </a:r>
          </a:p>
          <a:p>
            <a:pPr lvl="1"/>
            <a:r>
              <a:rPr lang="en-US" smtClean="0"/>
              <a:t>Accounting Information</a:t>
            </a:r>
          </a:p>
          <a:p>
            <a:pPr lvl="2"/>
            <a:r>
              <a:rPr lang="en-US" smtClean="0"/>
              <a:t>Charges default cost center and account numbers when issuing parts, labor, or purchases</a:t>
            </a:r>
          </a:p>
          <a:p>
            <a:pPr lvl="1"/>
            <a:r>
              <a:rPr lang="en-US" smtClean="0"/>
              <a:t>Spending limits</a:t>
            </a:r>
          </a:p>
          <a:p>
            <a:pPr lvl="2"/>
            <a:r>
              <a:rPr lang="en-US" smtClean="0"/>
              <a:t>Sends e-mails to the equipment’s notify user or group when equipment reaches spending limits</a:t>
            </a:r>
          </a:p>
          <a:p>
            <a:pPr lvl="1"/>
            <a:r>
              <a:rPr lang="en-US" smtClean="0"/>
              <a:t>Driving Unit of Measure (DUOM)</a:t>
            </a:r>
          </a:p>
          <a:p>
            <a:pPr lvl="2"/>
            <a:r>
              <a:rPr lang="en-US" smtClean="0"/>
              <a:t>Sets up and tracks equipment usage data, which you can enter manually, by automatic file upload, or direct connection to the QAD ERP system’s production data</a:t>
            </a:r>
          </a:p>
          <a:p>
            <a:pPr lvl="2"/>
            <a:endParaRPr lang="en-US" smtClean="0"/>
          </a:p>
        </p:txBody>
      </p:sp>
      <p:sp>
        <p:nvSpPr>
          <p:cNvPr id="74754" name="Rectangle 2"/>
          <p:cNvSpPr>
            <a:spLocks noGrp="1" noChangeArrowheads="1"/>
          </p:cNvSpPr>
          <p:nvPr>
            <p:ph type="title"/>
          </p:nvPr>
        </p:nvSpPr>
        <p:spPr/>
        <p:txBody>
          <a:bodyPr/>
          <a:lstStyle/>
          <a:p>
            <a:r>
              <a:rPr lang="en-US" smtClean="0"/>
              <a:t>Equipment Setup </a:t>
            </a:r>
          </a:p>
        </p:txBody>
      </p:sp>
      <p:sp>
        <p:nvSpPr>
          <p:cNvPr id="74756" name="Footer Placeholder 3"/>
          <p:cNvSpPr>
            <a:spLocks noGrp="1"/>
          </p:cNvSpPr>
          <p:nvPr>
            <p:ph type="ftr" sz="quarter" idx="10"/>
          </p:nvPr>
        </p:nvSpPr>
        <p:spPr/>
        <p:txBody>
          <a:bodyPr/>
          <a:lstStyle/>
          <a:p>
            <a:r>
              <a:rPr lang="en-US" smtClean="0"/>
              <a:t>EAM-MAINT-700</a:t>
            </a:r>
            <a:endParaRPr lang="en-US"/>
          </a:p>
        </p:txBody>
      </p:sp>
      <p:pic>
        <p:nvPicPr>
          <p:cNvPr id="5"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395111"/>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Rectangle 3"/>
          <p:cNvSpPr>
            <a:spLocks noGrp="1" noChangeArrowheads="1"/>
          </p:cNvSpPr>
          <p:nvPr>
            <p:ph idx="1"/>
          </p:nvPr>
        </p:nvSpPr>
        <p:spPr/>
        <p:txBody>
          <a:bodyPr/>
          <a:lstStyle/>
          <a:p>
            <a:r>
              <a:rPr lang="en-US" dirty="0" smtClean="0"/>
              <a:t>Add new piece of equipment with the following data:</a:t>
            </a:r>
          </a:p>
          <a:p>
            <a:pPr lvl="1"/>
            <a:r>
              <a:rPr lang="en-US" dirty="0" smtClean="0"/>
              <a:t>Number: &lt;Your Initials&gt; 001</a:t>
            </a:r>
          </a:p>
          <a:p>
            <a:pPr lvl="1"/>
            <a:r>
              <a:rPr lang="en-US" dirty="0" smtClean="0"/>
              <a:t>Parent: PL0001 (Production Line 1, mfg)</a:t>
            </a:r>
          </a:p>
          <a:p>
            <a:pPr lvl="1"/>
            <a:r>
              <a:rPr lang="en-US" dirty="0" smtClean="0"/>
              <a:t>Location: PL1 (Production Line 1)</a:t>
            </a:r>
          </a:p>
          <a:p>
            <a:pPr lvl="1"/>
            <a:r>
              <a:rPr lang="en-US" dirty="0" smtClean="0"/>
              <a:t>Notify: yourself (use your logon ID)</a:t>
            </a:r>
          </a:p>
          <a:p>
            <a:pPr lvl="1"/>
            <a:r>
              <a:rPr lang="en-US" dirty="0" smtClean="0"/>
              <a:t>Make yourself a planner in the GUI employee file.</a:t>
            </a:r>
          </a:p>
          <a:p>
            <a:pPr lvl="1"/>
            <a:r>
              <a:rPr lang="en-US" dirty="0" smtClean="0"/>
              <a:t>Planner: yourself (use your employee ID)</a:t>
            </a:r>
          </a:p>
          <a:p>
            <a:pPr lvl="1"/>
            <a:r>
              <a:rPr lang="en-US" dirty="0" smtClean="0"/>
              <a:t>Status: Make a selection from the lookup</a:t>
            </a:r>
          </a:p>
          <a:p>
            <a:pPr lvl="1"/>
            <a:r>
              <a:rPr lang="en-US" dirty="0" smtClean="0"/>
              <a:t>Type: In Service</a:t>
            </a:r>
          </a:p>
          <a:p>
            <a:pPr lvl="1"/>
            <a:r>
              <a:rPr lang="en-US" dirty="0" smtClean="0"/>
              <a:t>CC: 5010/Labor: 6500/Material: 1500/Contract: 7400 </a:t>
            </a:r>
          </a:p>
          <a:p>
            <a:pPr lvl="2"/>
            <a:endParaRPr lang="en-US" dirty="0" smtClean="0"/>
          </a:p>
        </p:txBody>
      </p:sp>
      <p:sp>
        <p:nvSpPr>
          <p:cNvPr id="75778" name="Rectangle 2"/>
          <p:cNvSpPr>
            <a:spLocks noGrp="1" noChangeArrowheads="1"/>
          </p:cNvSpPr>
          <p:nvPr>
            <p:ph type="title"/>
          </p:nvPr>
        </p:nvSpPr>
        <p:spPr/>
        <p:txBody>
          <a:bodyPr/>
          <a:lstStyle/>
          <a:p>
            <a:r>
              <a:rPr lang="en-US" dirty="0" smtClean="0"/>
              <a:t>Exercise 1: Add New Equipment</a:t>
            </a:r>
          </a:p>
        </p:txBody>
      </p:sp>
      <p:sp>
        <p:nvSpPr>
          <p:cNvPr id="75780" name="Footer Placeholder 3"/>
          <p:cNvSpPr>
            <a:spLocks noGrp="1"/>
          </p:cNvSpPr>
          <p:nvPr>
            <p:ph type="ftr" sz="quarter" idx="10"/>
          </p:nvPr>
        </p:nvSpPr>
        <p:spPr/>
        <p:txBody>
          <a:bodyPr/>
          <a:lstStyle/>
          <a:p>
            <a:r>
              <a:rPr lang="en-US" smtClean="0"/>
              <a:t>EAM-MAINT-710</a:t>
            </a:r>
            <a:endParaRPr lang="en-US"/>
          </a:p>
        </p:txBody>
      </p:sp>
      <p:pic>
        <p:nvPicPr>
          <p:cNvPr id="5"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395111"/>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normAutofit fontScale="90000"/>
          </a:bodyPr>
          <a:lstStyle/>
          <a:p>
            <a:r>
              <a:rPr lang="en-US" dirty="0" smtClean="0"/>
              <a:t>Appendix B: Create Master Instruction Lists (MIL’s)</a:t>
            </a:r>
          </a:p>
        </p:txBody>
      </p:sp>
      <p:sp>
        <p:nvSpPr>
          <p:cNvPr id="10" name="Text Placeholder 9"/>
          <p:cNvSpPr>
            <a:spLocks noGrp="1"/>
          </p:cNvSpPr>
          <p:nvPr>
            <p:ph type="body" sz="quarter" idx="10"/>
          </p:nvPr>
        </p:nvSpPr>
        <p:spPr/>
        <p:txBody>
          <a:bodyPr/>
          <a:lstStyle/>
          <a:p>
            <a:endParaRPr lang="en-US"/>
          </a:p>
        </p:txBody>
      </p:sp>
      <p:sp>
        <p:nvSpPr>
          <p:cNvPr id="11" name="Text Placeholder 10"/>
          <p:cNvSpPr>
            <a:spLocks noGrp="1"/>
          </p:cNvSpPr>
          <p:nvPr>
            <p:ph type="body" sz="quarter" idx="11"/>
          </p:nvPr>
        </p:nvSpPr>
        <p:spPr/>
        <p:txBody>
          <a:bodyPr/>
          <a:lstStyle/>
          <a:p>
            <a:endParaRPr lang="en-US"/>
          </a:p>
        </p:txBody>
      </p:sp>
      <p:sp>
        <p:nvSpPr>
          <p:cNvPr id="68611" name="Footer Placeholder 2"/>
          <p:cNvSpPr>
            <a:spLocks noGrp="1"/>
          </p:cNvSpPr>
          <p:nvPr>
            <p:ph type="ftr" sz="quarter" idx="4294967295"/>
          </p:nvPr>
        </p:nvSpPr>
        <p:spPr>
          <a:xfrm>
            <a:off x="8229600" y="6638925"/>
            <a:ext cx="914400" cy="219075"/>
          </a:xfrm>
          <a:noFill/>
        </p:spPr>
        <p:txBody>
          <a:bodyPr/>
          <a:lstStyle/>
          <a:p>
            <a:pPr defTabSz="865188"/>
            <a:r>
              <a:rPr lang="en-US"/>
              <a:t>EAM-MAINT-640</a:t>
            </a:r>
          </a:p>
        </p:txBody>
      </p:sp>
      <p:pic>
        <p:nvPicPr>
          <p:cNvPr id="6"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395111"/>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r>
              <a:rPr lang="en-US" smtClean="0"/>
              <a:t>Creating a Master Instruction List</a:t>
            </a:r>
          </a:p>
        </p:txBody>
      </p:sp>
      <p:sp>
        <p:nvSpPr>
          <p:cNvPr id="78854" name="Footer Placeholder 5"/>
          <p:cNvSpPr>
            <a:spLocks noGrp="1"/>
          </p:cNvSpPr>
          <p:nvPr>
            <p:ph type="ftr" sz="quarter" idx="10"/>
          </p:nvPr>
        </p:nvSpPr>
        <p:spPr/>
        <p:txBody>
          <a:bodyPr/>
          <a:lstStyle/>
          <a:p>
            <a:r>
              <a:rPr lang="en-US" smtClean="0"/>
              <a:t>EAM-MAINT-740</a:t>
            </a:r>
            <a:endParaRPr lang="en-US"/>
          </a:p>
        </p:txBody>
      </p:sp>
      <p:pic>
        <p:nvPicPr>
          <p:cNvPr id="78851" name="Picture 6"/>
          <p:cNvPicPr>
            <a:picLocks noChangeAspect="1" noChangeArrowheads="1"/>
          </p:cNvPicPr>
          <p:nvPr/>
        </p:nvPicPr>
        <p:blipFill>
          <a:blip r:embed="rId3" cstate="print"/>
          <a:srcRect/>
          <a:stretch>
            <a:fillRect/>
          </a:stretch>
        </p:blipFill>
        <p:spPr bwMode="auto">
          <a:xfrm>
            <a:off x="1131888" y="896938"/>
            <a:ext cx="6875462" cy="4930775"/>
          </a:xfrm>
          <a:prstGeom prst="rect">
            <a:avLst/>
          </a:prstGeom>
          <a:noFill/>
          <a:ln w="9525" algn="ctr">
            <a:noFill/>
            <a:miter lim="800000"/>
            <a:headEnd/>
            <a:tailEnd/>
          </a:ln>
        </p:spPr>
      </p:pic>
      <p:sp>
        <p:nvSpPr>
          <p:cNvPr id="78852" name="Oval 4"/>
          <p:cNvSpPr>
            <a:spLocks noChangeArrowheads="1"/>
          </p:cNvSpPr>
          <p:nvPr/>
        </p:nvSpPr>
        <p:spPr bwMode="auto">
          <a:xfrm>
            <a:off x="5149850" y="1530350"/>
            <a:ext cx="500063" cy="441325"/>
          </a:xfrm>
          <a:prstGeom prst="ellipse">
            <a:avLst/>
          </a:prstGeom>
          <a:noFill/>
          <a:ln w="38100">
            <a:solidFill>
              <a:srgbClr val="FF0000"/>
            </a:solidFill>
            <a:round/>
            <a:headEnd/>
            <a:tailEnd/>
          </a:ln>
        </p:spPr>
        <p:txBody>
          <a:bodyPr wrap="none" anchor="ctr"/>
          <a:lstStyle/>
          <a:p>
            <a:pPr algn="ctr"/>
            <a:endParaRPr lang="en-US" sz="2800"/>
          </a:p>
        </p:txBody>
      </p:sp>
      <p:sp>
        <p:nvSpPr>
          <p:cNvPr id="78853" name="Oval 4"/>
          <p:cNvSpPr>
            <a:spLocks noChangeArrowheads="1"/>
          </p:cNvSpPr>
          <p:nvPr/>
        </p:nvSpPr>
        <p:spPr bwMode="auto">
          <a:xfrm>
            <a:off x="6278563" y="2897188"/>
            <a:ext cx="1058862" cy="441325"/>
          </a:xfrm>
          <a:prstGeom prst="ellipse">
            <a:avLst/>
          </a:prstGeom>
          <a:noFill/>
          <a:ln w="38100">
            <a:solidFill>
              <a:srgbClr val="FF0000"/>
            </a:solidFill>
            <a:round/>
            <a:headEnd/>
            <a:tailEnd/>
          </a:ln>
        </p:spPr>
        <p:txBody>
          <a:bodyPr wrap="none" anchor="ctr"/>
          <a:lstStyle/>
          <a:p>
            <a:pPr algn="ctr"/>
            <a:endParaRPr lang="en-US" sz="2800"/>
          </a:p>
        </p:txBody>
      </p:sp>
      <p:pic>
        <p:nvPicPr>
          <p:cNvPr id="7" name="Picture 2" descr="C:\Users\nnm\AppData\Local\Microsoft\Windows\Temporary Internet Files\Content.IE5\9T6UJMI2\MC900286442[1].wmf"/>
          <p:cNvPicPr>
            <a:picLocks noChangeAspect="1" noChangeArrowheads="1"/>
          </p:cNvPicPr>
          <p:nvPr/>
        </p:nvPicPr>
        <p:blipFill>
          <a:blip r:embed="rId4" cstate="print"/>
          <a:srcRect/>
          <a:stretch>
            <a:fillRect/>
          </a:stretch>
        </p:blipFill>
        <p:spPr bwMode="auto">
          <a:xfrm>
            <a:off x="8196263" y="395111"/>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3"/>
          <p:cNvSpPr>
            <a:spLocks noGrp="1" noChangeArrowheads="1"/>
          </p:cNvSpPr>
          <p:nvPr>
            <p:ph type="title"/>
          </p:nvPr>
        </p:nvSpPr>
        <p:spPr/>
        <p:txBody>
          <a:bodyPr/>
          <a:lstStyle/>
          <a:p>
            <a:r>
              <a:rPr lang="en-US" smtClean="0"/>
              <a:t>Creating a Master Instruction List</a:t>
            </a:r>
          </a:p>
        </p:txBody>
      </p:sp>
      <p:sp>
        <p:nvSpPr>
          <p:cNvPr id="79878" name="Footer Placeholder 5"/>
          <p:cNvSpPr>
            <a:spLocks noGrp="1"/>
          </p:cNvSpPr>
          <p:nvPr>
            <p:ph type="ftr" sz="quarter" idx="10"/>
          </p:nvPr>
        </p:nvSpPr>
        <p:spPr/>
        <p:txBody>
          <a:bodyPr/>
          <a:lstStyle/>
          <a:p>
            <a:r>
              <a:rPr lang="en-US" smtClean="0"/>
              <a:t>EAM-MAINT-750</a:t>
            </a:r>
            <a:endParaRPr lang="en-US"/>
          </a:p>
        </p:txBody>
      </p:sp>
      <p:pic>
        <p:nvPicPr>
          <p:cNvPr id="79875" name="Picture 7"/>
          <p:cNvPicPr>
            <a:picLocks noChangeAspect="1" noChangeArrowheads="1"/>
          </p:cNvPicPr>
          <p:nvPr/>
        </p:nvPicPr>
        <p:blipFill>
          <a:blip r:embed="rId3" cstate="print"/>
          <a:srcRect/>
          <a:stretch>
            <a:fillRect/>
          </a:stretch>
        </p:blipFill>
        <p:spPr bwMode="auto">
          <a:xfrm>
            <a:off x="695325" y="2339975"/>
            <a:ext cx="7915275" cy="2265363"/>
          </a:xfrm>
          <a:prstGeom prst="rect">
            <a:avLst/>
          </a:prstGeom>
          <a:noFill/>
          <a:ln w="9525" algn="ctr">
            <a:noFill/>
            <a:miter lim="800000"/>
            <a:headEnd/>
            <a:tailEnd/>
          </a:ln>
        </p:spPr>
      </p:pic>
      <p:sp>
        <p:nvSpPr>
          <p:cNvPr id="79876" name="Oval 4"/>
          <p:cNvSpPr>
            <a:spLocks noChangeArrowheads="1"/>
          </p:cNvSpPr>
          <p:nvPr/>
        </p:nvSpPr>
        <p:spPr bwMode="auto">
          <a:xfrm>
            <a:off x="577850" y="2293938"/>
            <a:ext cx="500063" cy="441325"/>
          </a:xfrm>
          <a:prstGeom prst="ellipse">
            <a:avLst/>
          </a:prstGeom>
          <a:noFill/>
          <a:ln w="38100">
            <a:solidFill>
              <a:srgbClr val="FF0000"/>
            </a:solidFill>
            <a:round/>
            <a:headEnd/>
            <a:tailEnd/>
          </a:ln>
        </p:spPr>
        <p:txBody>
          <a:bodyPr wrap="none" anchor="ctr"/>
          <a:lstStyle/>
          <a:p>
            <a:pPr algn="ctr"/>
            <a:endParaRPr lang="en-US" sz="2800"/>
          </a:p>
        </p:txBody>
      </p:sp>
      <p:sp>
        <p:nvSpPr>
          <p:cNvPr id="79877" name="Text Box 5"/>
          <p:cNvSpPr txBox="1">
            <a:spLocks noChangeArrowheads="1"/>
          </p:cNvSpPr>
          <p:nvPr/>
        </p:nvSpPr>
        <p:spPr bwMode="auto">
          <a:xfrm>
            <a:off x="2597150" y="5122863"/>
            <a:ext cx="3810000" cy="366712"/>
          </a:xfrm>
          <a:prstGeom prst="rect">
            <a:avLst/>
          </a:prstGeom>
          <a:noFill/>
          <a:ln w="9525">
            <a:noFill/>
            <a:miter lim="800000"/>
            <a:headEnd/>
            <a:tailEnd/>
          </a:ln>
        </p:spPr>
        <p:txBody>
          <a:bodyPr>
            <a:spAutoFit/>
          </a:bodyPr>
          <a:lstStyle/>
          <a:p>
            <a:endParaRPr lang="en-US" sz="1800" b="1">
              <a:latin typeface="Arial" charset="0"/>
            </a:endParaRPr>
          </a:p>
        </p:txBody>
      </p:sp>
      <p:pic>
        <p:nvPicPr>
          <p:cNvPr id="7" name="Picture 2" descr="C:\Users\nnm\AppData\Local\Microsoft\Windows\Temporary Internet Files\Content.IE5\9T6UJMI2\MC900286442[1].wmf"/>
          <p:cNvPicPr>
            <a:picLocks noChangeAspect="1" noChangeArrowheads="1"/>
          </p:cNvPicPr>
          <p:nvPr/>
        </p:nvPicPr>
        <p:blipFill>
          <a:blip r:embed="rId4" cstate="print"/>
          <a:srcRect/>
          <a:stretch>
            <a:fillRect/>
          </a:stretch>
        </p:blipFill>
        <p:spPr bwMode="auto">
          <a:xfrm>
            <a:off x="8196263" y="395111"/>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12"/>
          <p:cNvPicPr>
            <a:picLocks noChangeAspect="1" noChangeArrowheads="1"/>
          </p:cNvPicPr>
          <p:nvPr/>
        </p:nvPicPr>
        <p:blipFill>
          <a:blip r:embed="rId3" cstate="print"/>
          <a:srcRect/>
          <a:stretch>
            <a:fillRect/>
          </a:stretch>
        </p:blipFill>
        <p:spPr bwMode="auto">
          <a:xfrm>
            <a:off x="1292225" y="1125538"/>
            <a:ext cx="4935538" cy="4922837"/>
          </a:xfrm>
          <a:prstGeom prst="rect">
            <a:avLst/>
          </a:prstGeom>
          <a:noFill/>
          <a:ln w="9525" algn="ctr">
            <a:noFill/>
            <a:miter lim="800000"/>
            <a:headEnd/>
            <a:tailEnd/>
          </a:ln>
        </p:spPr>
      </p:pic>
      <p:sp>
        <p:nvSpPr>
          <p:cNvPr id="80899" name="Rectangle 2"/>
          <p:cNvSpPr>
            <a:spLocks noGrp="1" noChangeArrowheads="1"/>
          </p:cNvSpPr>
          <p:nvPr>
            <p:ph type="title"/>
          </p:nvPr>
        </p:nvSpPr>
        <p:spPr/>
        <p:txBody>
          <a:bodyPr/>
          <a:lstStyle/>
          <a:p>
            <a:r>
              <a:rPr lang="en-US" smtClean="0"/>
              <a:t>Creating a Master Instruction List Step</a:t>
            </a:r>
          </a:p>
        </p:txBody>
      </p:sp>
      <p:sp>
        <p:nvSpPr>
          <p:cNvPr id="80902" name="Footer Placeholder 5"/>
          <p:cNvSpPr>
            <a:spLocks noGrp="1"/>
          </p:cNvSpPr>
          <p:nvPr>
            <p:ph type="ftr" sz="quarter" idx="10"/>
          </p:nvPr>
        </p:nvSpPr>
        <p:spPr/>
        <p:txBody>
          <a:bodyPr/>
          <a:lstStyle/>
          <a:p>
            <a:r>
              <a:rPr lang="en-US" smtClean="0"/>
              <a:t>EAM-MAINT-760</a:t>
            </a:r>
            <a:endParaRPr lang="en-US"/>
          </a:p>
        </p:txBody>
      </p:sp>
      <p:sp>
        <p:nvSpPr>
          <p:cNvPr id="80900" name="Oval 5"/>
          <p:cNvSpPr>
            <a:spLocks noChangeArrowheads="1"/>
          </p:cNvSpPr>
          <p:nvPr/>
        </p:nvSpPr>
        <p:spPr bwMode="auto">
          <a:xfrm>
            <a:off x="787400" y="4335463"/>
            <a:ext cx="3505200" cy="511175"/>
          </a:xfrm>
          <a:prstGeom prst="ellipse">
            <a:avLst/>
          </a:prstGeom>
          <a:noFill/>
          <a:ln w="38100">
            <a:solidFill>
              <a:srgbClr val="FF0000"/>
            </a:solidFill>
            <a:round/>
            <a:headEnd/>
            <a:tailEnd/>
          </a:ln>
        </p:spPr>
        <p:txBody>
          <a:bodyPr wrap="none" anchor="ctr"/>
          <a:lstStyle/>
          <a:p>
            <a:pPr algn="ctr"/>
            <a:endParaRPr lang="en-US" sz="2800"/>
          </a:p>
        </p:txBody>
      </p:sp>
      <p:sp>
        <p:nvSpPr>
          <p:cNvPr id="80901" name="TextBox 4"/>
          <p:cNvSpPr txBox="1">
            <a:spLocks noChangeArrowheads="1"/>
          </p:cNvSpPr>
          <p:nvPr/>
        </p:nvSpPr>
        <p:spPr bwMode="auto">
          <a:xfrm>
            <a:off x="6580188" y="2112963"/>
            <a:ext cx="2171700" cy="3170099"/>
          </a:xfrm>
          <a:prstGeom prst="rect">
            <a:avLst/>
          </a:prstGeom>
          <a:noFill/>
          <a:ln w="9525">
            <a:noFill/>
            <a:miter lim="800000"/>
            <a:headEnd/>
            <a:tailEnd/>
          </a:ln>
        </p:spPr>
        <p:txBody>
          <a:bodyPr>
            <a:spAutoFit/>
          </a:bodyPr>
          <a:lstStyle/>
          <a:p>
            <a:r>
              <a:rPr lang="en-US" sz="2000" dirty="0">
                <a:latin typeface="+mj-lt"/>
              </a:rPr>
              <a:t>Note:  </a:t>
            </a:r>
          </a:p>
          <a:p>
            <a:r>
              <a:rPr lang="en-US" sz="2000" dirty="0">
                <a:latin typeface="+mj-lt"/>
              </a:rPr>
              <a:t>Entering the step details on the Master Instruction List is what allows reporting of “Planned” Labor (Time and Cost)</a:t>
            </a:r>
          </a:p>
        </p:txBody>
      </p:sp>
      <p:pic>
        <p:nvPicPr>
          <p:cNvPr id="7" name="Picture 2" descr="C:\Users\nnm\AppData\Local\Microsoft\Windows\Temporary Internet Files\Content.IE5\9T6UJMI2\MC900286442[1].wmf"/>
          <p:cNvPicPr>
            <a:picLocks noChangeAspect="1" noChangeArrowheads="1"/>
          </p:cNvPicPr>
          <p:nvPr/>
        </p:nvPicPr>
        <p:blipFill>
          <a:blip r:embed="rId4" cstate="print"/>
          <a:srcRect/>
          <a:stretch>
            <a:fillRect/>
          </a:stretch>
        </p:blipFill>
        <p:spPr bwMode="auto">
          <a:xfrm>
            <a:off x="8196263" y="395111"/>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13"/>
          <p:cNvPicPr>
            <a:picLocks noChangeAspect="1" noChangeArrowheads="1"/>
          </p:cNvPicPr>
          <p:nvPr/>
        </p:nvPicPr>
        <p:blipFill>
          <a:blip r:embed="rId3" cstate="print"/>
          <a:srcRect/>
          <a:stretch>
            <a:fillRect/>
          </a:stretch>
        </p:blipFill>
        <p:spPr bwMode="auto">
          <a:xfrm>
            <a:off x="1009650" y="1801813"/>
            <a:ext cx="7037388" cy="3371850"/>
          </a:xfrm>
          <a:prstGeom prst="rect">
            <a:avLst/>
          </a:prstGeom>
          <a:noFill/>
          <a:ln w="9525" algn="ctr">
            <a:noFill/>
            <a:miter lim="800000"/>
            <a:headEnd/>
            <a:tailEnd/>
          </a:ln>
        </p:spPr>
      </p:pic>
      <p:sp>
        <p:nvSpPr>
          <p:cNvPr id="81923" name="Rectangle 2"/>
          <p:cNvSpPr>
            <a:spLocks noGrp="1" noChangeArrowheads="1"/>
          </p:cNvSpPr>
          <p:nvPr>
            <p:ph type="title"/>
          </p:nvPr>
        </p:nvSpPr>
        <p:spPr/>
        <p:txBody>
          <a:bodyPr/>
          <a:lstStyle/>
          <a:p>
            <a:r>
              <a:rPr lang="en-US" smtClean="0"/>
              <a:t>Creating a Master Instruction Step</a:t>
            </a:r>
          </a:p>
        </p:txBody>
      </p:sp>
      <p:sp>
        <p:nvSpPr>
          <p:cNvPr id="81925" name="Footer Placeholder 4"/>
          <p:cNvSpPr>
            <a:spLocks noGrp="1"/>
          </p:cNvSpPr>
          <p:nvPr>
            <p:ph type="ftr" sz="quarter" idx="10"/>
          </p:nvPr>
        </p:nvSpPr>
        <p:spPr/>
        <p:txBody>
          <a:bodyPr/>
          <a:lstStyle/>
          <a:p>
            <a:r>
              <a:rPr lang="en-US" smtClean="0"/>
              <a:t>EAM-MAINT-770</a:t>
            </a:r>
            <a:endParaRPr lang="en-US"/>
          </a:p>
        </p:txBody>
      </p:sp>
      <p:sp>
        <p:nvSpPr>
          <p:cNvPr id="81924" name="Oval 4"/>
          <p:cNvSpPr>
            <a:spLocks noChangeArrowheads="1"/>
          </p:cNvSpPr>
          <p:nvPr/>
        </p:nvSpPr>
        <p:spPr bwMode="auto">
          <a:xfrm>
            <a:off x="1433513" y="3570288"/>
            <a:ext cx="3603625" cy="769937"/>
          </a:xfrm>
          <a:prstGeom prst="ellipse">
            <a:avLst/>
          </a:prstGeom>
          <a:noFill/>
          <a:ln w="38100">
            <a:solidFill>
              <a:srgbClr val="FF0000"/>
            </a:solidFill>
            <a:round/>
            <a:headEnd/>
            <a:tailEnd/>
          </a:ln>
        </p:spPr>
        <p:txBody>
          <a:bodyPr wrap="none" anchor="ctr"/>
          <a:lstStyle/>
          <a:p>
            <a:pPr algn="ctr"/>
            <a:endParaRPr lang="en-US" sz="2800"/>
          </a:p>
        </p:txBody>
      </p:sp>
      <p:pic>
        <p:nvPicPr>
          <p:cNvPr id="6" name="Picture 2" descr="C:\Users\nnm\AppData\Local\Microsoft\Windows\Temporary Internet Files\Content.IE5\9T6UJMI2\MC900286442[1].wmf"/>
          <p:cNvPicPr>
            <a:picLocks noChangeAspect="1" noChangeArrowheads="1"/>
          </p:cNvPicPr>
          <p:nvPr/>
        </p:nvPicPr>
        <p:blipFill>
          <a:blip r:embed="rId4" cstate="print"/>
          <a:srcRect/>
          <a:stretch>
            <a:fillRect/>
          </a:stretch>
        </p:blipFill>
        <p:spPr bwMode="auto">
          <a:xfrm>
            <a:off x="8196263" y="395111"/>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1" name="Rectangle 3"/>
          <p:cNvSpPr>
            <a:spLocks noGrp="1" noChangeArrowheads="1"/>
          </p:cNvSpPr>
          <p:nvPr>
            <p:ph idx="1"/>
          </p:nvPr>
        </p:nvSpPr>
        <p:spPr/>
        <p:txBody>
          <a:bodyPr/>
          <a:lstStyle/>
          <a:p>
            <a:r>
              <a:rPr lang="en-US" smtClean="0"/>
              <a:t>Input details:</a:t>
            </a:r>
          </a:p>
          <a:p>
            <a:pPr lvl="1"/>
            <a:r>
              <a:rPr lang="en-US" smtClean="0"/>
              <a:t>Kind: Instruction</a:t>
            </a:r>
          </a:p>
          <a:p>
            <a:pPr lvl="1"/>
            <a:r>
              <a:rPr lang="en-US" smtClean="0"/>
              <a:t>Description: Weekly Grounds &lt;Your Name&gt;</a:t>
            </a:r>
          </a:p>
          <a:p>
            <a:pPr lvl="1"/>
            <a:r>
              <a:rPr lang="en-US" smtClean="0"/>
              <a:t>Owner: Sharter</a:t>
            </a:r>
          </a:p>
          <a:p>
            <a:pPr lvl="1"/>
            <a:r>
              <a:rPr lang="en-US" smtClean="0"/>
              <a:t>Steps</a:t>
            </a:r>
          </a:p>
          <a:p>
            <a:pPr lvl="2"/>
            <a:r>
              <a:rPr lang="en-US" smtClean="0"/>
              <a:t>Mow grass</a:t>
            </a:r>
          </a:p>
          <a:p>
            <a:pPr lvl="2"/>
            <a:r>
              <a:rPr lang="en-US" smtClean="0"/>
              <a:t>Bag clippings</a:t>
            </a:r>
          </a:p>
          <a:p>
            <a:pPr lvl="2"/>
            <a:r>
              <a:rPr lang="en-US" smtClean="0"/>
              <a:t>Trim bushes</a:t>
            </a:r>
          </a:p>
          <a:p>
            <a:pPr lvl="2"/>
            <a:r>
              <a:rPr lang="en-US" smtClean="0"/>
              <a:t>Edge </a:t>
            </a:r>
          </a:p>
          <a:p>
            <a:pPr lvl="2"/>
            <a:r>
              <a:rPr lang="en-US" smtClean="0"/>
              <a:t>Blow curbs and drives</a:t>
            </a:r>
          </a:p>
          <a:p>
            <a:r>
              <a:rPr lang="en-US" smtClean="0"/>
              <a:t>Save.</a:t>
            </a:r>
          </a:p>
          <a:p>
            <a:r>
              <a:rPr lang="en-US" smtClean="0"/>
              <a:t>Find in browse.</a:t>
            </a:r>
            <a:endParaRPr lang="en-US" dirty="0" smtClean="0"/>
          </a:p>
        </p:txBody>
      </p:sp>
      <p:sp>
        <p:nvSpPr>
          <p:cNvPr id="82946" name="Rectangle 2"/>
          <p:cNvSpPr>
            <a:spLocks noGrp="1" noChangeArrowheads="1"/>
          </p:cNvSpPr>
          <p:nvPr>
            <p:ph type="title"/>
          </p:nvPr>
        </p:nvSpPr>
        <p:spPr/>
        <p:txBody>
          <a:bodyPr>
            <a:normAutofit fontScale="90000"/>
          </a:bodyPr>
          <a:lstStyle/>
          <a:p>
            <a:r>
              <a:rPr lang="en-US" dirty="0" smtClean="0"/>
              <a:t>Exercise 2: Create a Master Instruction List</a:t>
            </a:r>
          </a:p>
        </p:txBody>
      </p:sp>
      <p:sp>
        <p:nvSpPr>
          <p:cNvPr id="82948" name="Footer Placeholder 3"/>
          <p:cNvSpPr>
            <a:spLocks noGrp="1"/>
          </p:cNvSpPr>
          <p:nvPr>
            <p:ph type="ftr" sz="quarter" idx="10"/>
          </p:nvPr>
        </p:nvSpPr>
        <p:spPr/>
        <p:txBody>
          <a:bodyPr/>
          <a:lstStyle/>
          <a:p>
            <a:r>
              <a:rPr lang="en-US" smtClean="0"/>
              <a:t>EAM-MAINT-780</a:t>
            </a:r>
            <a:endParaRPr lang="en-US"/>
          </a:p>
        </p:txBody>
      </p:sp>
      <p:pic>
        <p:nvPicPr>
          <p:cNvPr id="5"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395111"/>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nvPr>
        </p:nvSpPr>
        <p:spPr/>
        <p:txBody>
          <a:bodyPr>
            <a:normAutofit lnSpcReduction="10000"/>
          </a:bodyPr>
          <a:lstStyle/>
          <a:p>
            <a:r>
              <a:rPr lang="en-US" dirty="0" smtClean="0"/>
              <a:t>Addresses ALL requests for repairs</a:t>
            </a:r>
          </a:p>
          <a:p>
            <a:r>
              <a:rPr lang="en-US" dirty="0" smtClean="0"/>
              <a:t>Enables the Maintenance Manager to review ALL costs in a single system</a:t>
            </a:r>
          </a:p>
          <a:p>
            <a:r>
              <a:rPr lang="en-US" dirty="0" smtClean="0"/>
              <a:t>Equipment and work orders are the backbone</a:t>
            </a:r>
          </a:p>
          <a:p>
            <a:pPr lvl="1"/>
            <a:r>
              <a:rPr lang="en-US" dirty="0" smtClean="0"/>
              <a:t>All work captured to specific equipment </a:t>
            </a:r>
          </a:p>
          <a:p>
            <a:pPr lvl="1"/>
            <a:r>
              <a:rPr lang="en-US" dirty="0" smtClean="0"/>
              <a:t>History tracked through:</a:t>
            </a:r>
          </a:p>
          <a:p>
            <a:pPr lvl="2"/>
            <a:r>
              <a:rPr lang="en-US" dirty="0" smtClean="0"/>
              <a:t>Equipment</a:t>
            </a:r>
          </a:p>
          <a:p>
            <a:pPr lvl="2"/>
            <a:r>
              <a:rPr lang="en-US" dirty="0" smtClean="0"/>
              <a:t>Work Order</a:t>
            </a:r>
          </a:p>
          <a:p>
            <a:pPr lvl="1"/>
            <a:r>
              <a:rPr lang="en-US" dirty="0" smtClean="0"/>
              <a:t>Create work orders for scheduled preventive</a:t>
            </a:r>
          </a:p>
          <a:p>
            <a:r>
              <a:rPr lang="en-US" dirty="0" smtClean="0"/>
              <a:t>Key to collection of “Cost of Ownership”</a:t>
            </a:r>
          </a:p>
          <a:p>
            <a:r>
              <a:rPr lang="en-US" dirty="0" smtClean="0"/>
              <a:t>All other modules tie into Maintenance</a:t>
            </a:r>
          </a:p>
        </p:txBody>
      </p:sp>
      <p:sp>
        <p:nvSpPr>
          <p:cNvPr id="10242" name="Rectangle 2"/>
          <p:cNvSpPr>
            <a:spLocks noGrp="1" noChangeArrowheads="1"/>
          </p:cNvSpPr>
          <p:nvPr>
            <p:ph type="title"/>
          </p:nvPr>
        </p:nvSpPr>
        <p:spPr/>
        <p:txBody>
          <a:bodyPr/>
          <a:lstStyle/>
          <a:p>
            <a:r>
              <a:rPr lang="en-US" smtClean="0"/>
              <a:t>Maintenance Role in EAM </a:t>
            </a:r>
          </a:p>
        </p:txBody>
      </p:sp>
      <p:sp>
        <p:nvSpPr>
          <p:cNvPr id="10244" name="Footer Placeholder 3"/>
          <p:cNvSpPr>
            <a:spLocks noGrp="1"/>
          </p:cNvSpPr>
          <p:nvPr>
            <p:ph type="ftr" sz="quarter" idx="10"/>
          </p:nvPr>
        </p:nvSpPr>
        <p:spPr/>
        <p:txBody>
          <a:bodyPr/>
          <a:lstStyle/>
          <a:p>
            <a:r>
              <a:rPr lang="en-US" smtClean="0"/>
              <a:t>EAM-MAINT-070</a:t>
            </a:r>
            <a:endParaRPr lang="en-US"/>
          </a:p>
        </p:txBody>
      </p:sp>
      <p:pic>
        <p:nvPicPr>
          <p:cNvPr id="5"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471663"/>
            <a:ext cx="947737" cy="11303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43">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243">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24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24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24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24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r>
              <a:rPr lang="en-US" smtClean="0"/>
              <a:t>Appendix C: Create and Issue PM’s</a:t>
            </a:r>
          </a:p>
        </p:txBody>
      </p:sp>
      <p:sp>
        <p:nvSpPr>
          <p:cNvPr id="13" name="Text Placeholder 12"/>
          <p:cNvSpPr>
            <a:spLocks noGrp="1"/>
          </p:cNvSpPr>
          <p:nvPr>
            <p:ph type="body" sz="quarter" idx="10"/>
          </p:nvPr>
        </p:nvSpPr>
        <p:spPr/>
        <p:txBody>
          <a:bodyPr/>
          <a:lstStyle/>
          <a:p>
            <a:endParaRPr lang="en-US"/>
          </a:p>
        </p:txBody>
      </p:sp>
      <p:sp>
        <p:nvSpPr>
          <p:cNvPr id="14" name="Text Placeholder 13"/>
          <p:cNvSpPr>
            <a:spLocks noGrp="1"/>
          </p:cNvSpPr>
          <p:nvPr>
            <p:ph type="body" sz="quarter" idx="11"/>
          </p:nvPr>
        </p:nvSpPr>
        <p:spPr/>
        <p:txBody>
          <a:bodyPr/>
          <a:lstStyle/>
          <a:p>
            <a:endParaRPr lang="en-US"/>
          </a:p>
        </p:txBody>
      </p:sp>
      <p:sp>
        <p:nvSpPr>
          <p:cNvPr id="83971" name="Footer Placeholder 2"/>
          <p:cNvSpPr>
            <a:spLocks noGrp="1"/>
          </p:cNvSpPr>
          <p:nvPr>
            <p:ph type="ftr" sz="quarter" idx="4294967295"/>
          </p:nvPr>
        </p:nvSpPr>
        <p:spPr>
          <a:xfrm>
            <a:off x="8229600" y="6638925"/>
            <a:ext cx="914400" cy="219075"/>
          </a:xfrm>
          <a:noFill/>
        </p:spPr>
        <p:txBody>
          <a:bodyPr/>
          <a:lstStyle/>
          <a:p>
            <a:pPr defTabSz="865188"/>
            <a:r>
              <a:rPr lang="en-US" dirty="0" smtClean="0"/>
              <a:t>EAM-MAINT-790</a:t>
            </a:r>
            <a:endParaRPr lang="en-US" dirty="0"/>
          </a:p>
        </p:txBody>
      </p:sp>
      <p:pic>
        <p:nvPicPr>
          <p:cNvPr id="6"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395111"/>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9" name="Rectangle 3"/>
          <p:cNvSpPr>
            <a:spLocks noGrp="1" noChangeArrowheads="1"/>
          </p:cNvSpPr>
          <p:nvPr>
            <p:ph idx="1"/>
          </p:nvPr>
        </p:nvSpPr>
        <p:spPr/>
        <p:txBody>
          <a:bodyPr/>
          <a:lstStyle/>
          <a:p>
            <a:r>
              <a:rPr lang="en-US" dirty="0" smtClean="0"/>
              <a:t>Available fields</a:t>
            </a:r>
          </a:p>
          <a:p>
            <a:pPr lvl="1"/>
            <a:r>
              <a:rPr lang="en-US" dirty="0" smtClean="0"/>
              <a:t>Work Order (WO) Owner</a:t>
            </a:r>
          </a:p>
          <a:p>
            <a:pPr lvl="2"/>
            <a:r>
              <a:rPr lang="en-US" dirty="0" smtClean="0"/>
              <a:t>User or group of users who can modify the work order</a:t>
            </a:r>
          </a:p>
          <a:p>
            <a:pPr lvl="1"/>
            <a:r>
              <a:rPr lang="en-US" dirty="0" smtClean="0"/>
              <a:t>Active</a:t>
            </a:r>
          </a:p>
          <a:p>
            <a:pPr lvl="2"/>
            <a:r>
              <a:rPr lang="en-US" dirty="0" smtClean="0"/>
              <a:t>Clear this check box to stop work orders from a PM</a:t>
            </a:r>
          </a:p>
          <a:p>
            <a:pPr lvl="1"/>
            <a:r>
              <a:rPr lang="en-US" dirty="0" smtClean="0"/>
              <a:t>Lock List</a:t>
            </a:r>
          </a:p>
          <a:p>
            <a:pPr lvl="2"/>
            <a:r>
              <a:rPr lang="en-US" dirty="0" smtClean="0"/>
              <a:t>Prevents technicians from modifying the work order instruction or parts list for regulatory or safety-based PMs</a:t>
            </a:r>
          </a:p>
          <a:p>
            <a:pPr lvl="1"/>
            <a:r>
              <a:rPr lang="en-US" dirty="0" smtClean="0"/>
              <a:t>Estimated Labor Hours</a:t>
            </a:r>
          </a:p>
          <a:p>
            <a:pPr lvl="2"/>
            <a:r>
              <a:rPr lang="en-US" dirty="0" smtClean="0"/>
              <a:t>Displays estimated labor on standard work order</a:t>
            </a:r>
          </a:p>
          <a:p>
            <a:pPr lvl="1"/>
            <a:r>
              <a:rPr lang="en-US" dirty="0" smtClean="0"/>
              <a:t>Failures</a:t>
            </a:r>
          </a:p>
          <a:p>
            <a:pPr lvl="2"/>
            <a:r>
              <a:rPr lang="en-US" dirty="0" smtClean="0"/>
              <a:t>Displays failures the PM was designed to prevent</a:t>
            </a:r>
          </a:p>
        </p:txBody>
      </p:sp>
      <p:sp>
        <p:nvSpPr>
          <p:cNvPr id="86018" name="Rectangle 2"/>
          <p:cNvSpPr>
            <a:spLocks noGrp="1" noChangeArrowheads="1"/>
          </p:cNvSpPr>
          <p:nvPr>
            <p:ph type="title"/>
          </p:nvPr>
        </p:nvSpPr>
        <p:spPr/>
        <p:txBody>
          <a:bodyPr/>
          <a:lstStyle/>
          <a:p>
            <a:r>
              <a:rPr lang="en-US" smtClean="0"/>
              <a:t>PM Maintenance Setup and Options</a:t>
            </a:r>
          </a:p>
        </p:txBody>
      </p:sp>
      <p:sp>
        <p:nvSpPr>
          <p:cNvPr id="86020" name="Footer Placeholder 3"/>
          <p:cNvSpPr>
            <a:spLocks noGrp="1"/>
          </p:cNvSpPr>
          <p:nvPr>
            <p:ph type="ftr" sz="quarter" idx="10"/>
          </p:nvPr>
        </p:nvSpPr>
        <p:spPr/>
        <p:txBody>
          <a:bodyPr/>
          <a:lstStyle/>
          <a:p>
            <a:r>
              <a:rPr lang="en-US" smtClean="0"/>
              <a:t>EAM-MAINT-810</a:t>
            </a:r>
            <a:endParaRPr lang="en-US"/>
          </a:p>
        </p:txBody>
      </p:sp>
      <p:pic>
        <p:nvPicPr>
          <p:cNvPr id="5"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395111"/>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6"/>
          <p:cNvPicPr>
            <a:picLocks noChangeAspect="1" noChangeArrowheads="1"/>
          </p:cNvPicPr>
          <p:nvPr/>
        </p:nvPicPr>
        <p:blipFill>
          <a:blip r:embed="rId3" cstate="print"/>
          <a:srcRect/>
          <a:stretch>
            <a:fillRect/>
          </a:stretch>
        </p:blipFill>
        <p:spPr bwMode="auto">
          <a:xfrm>
            <a:off x="706438" y="1301750"/>
            <a:ext cx="7732712" cy="4457700"/>
          </a:xfrm>
          <a:prstGeom prst="rect">
            <a:avLst/>
          </a:prstGeom>
          <a:noFill/>
          <a:ln w="9525" algn="ctr">
            <a:noFill/>
            <a:miter lim="800000"/>
            <a:headEnd/>
            <a:tailEnd/>
          </a:ln>
        </p:spPr>
      </p:pic>
      <p:sp>
        <p:nvSpPr>
          <p:cNvPr id="87043" name="Rectangle 2"/>
          <p:cNvSpPr>
            <a:spLocks noGrp="1" noChangeArrowheads="1"/>
          </p:cNvSpPr>
          <p:nvPr>
            <p:ph type="title"/>
          </p:nvPr>
        </p:nvSpPr>
        <p:spPr/>
        <p:txBody>
          <a:bodyPr>
            <a:normAutofit fontScale="90000"/>
          </a:bodyPr>
          <a:lstStyle/>
          <a:p>
            <a:r>
              <a:rPr lang="en-US" smtClean="0"/>
              <a:t>Creating a Calendar-Based PM Template</a:t>
            </a:r>
          </a:p>
        </p:txBody>
      </p:sp>
      <p:sp>
        <p:nvSpPr>
          <p:cNvPr id="87046" name="Footer Placeholder 5"/>
          <p:cNvSpPr>
            <a:spLocks noGrp="1"/>
          </p:cNvSpPr>
          <p:nvPr>
            <p:ph type="ftr" sz="quarter" idx="10"/>
          </p:nvPr>
        </p:nvSpPr>
        <p:spPr/>
        <p:txBody>
          <a:bodyPr/>
          <a:lstStyle/>
          <a:p>
            <a:r>
              <a:rPr lang="en-US" smtClean="0"/>
              <a:t>EAM-MAINT-820</a:t>
            </a:r>
            <a:endParaRPr lang="en-US"/>
          </a:p>
        </p:txBody>
      </p:sp>
      <p:sp>
        <p:nvSpPr>
          <p:cNvPr id="87044" name="Oval 8"/>
          <p:cNvSpPr>
            <a:spLocks noChangeArrowheads="1"/>
          </p:cNvSpPr>
          <p:nvPr/>
        </p:nvSpPr>
        <p:spPr bwMode="auto">
          <a:xfrm>
            <a:off x="5930900" y="3833813"/>
            <a:ext cx="1203325" cy="269875"/>
          </a:xfrm>
          <a:prstGeom prst="ellipse">
            <a:avLst/>
          </a:prstGeom>
          <a:noFill/>
          <a:ln w="38100">
            <a:solidFill>
              <a:srgbClr val="FF0000"/>
            </a:solidFill>
            <a:round/>
            <a:headEnd/>
            <a:tailEnd/>
          </a:ln>
        </p:spPr>
        <p:txBody>
          <a:bodyPr wrap="none" anchor="ctr"/>
          <a:lstStyle/>
          <a:p>
            <a:pPr algn="ctr"/>
            <a:endParaRPr lang="en-US" sz="2800"/>
          </a:p>
        </p:txBody>
      </p:sp>
      <p:sp>
        <p:nvSpPr>
          <p:cNvPr id="87045" name="Oval 8"/>
          <p:cNvSpPr>
            <a:spLocks noChangeArrowheads="1"/>
          </p:cNvSpPr>
          <p:nvPr/>
        </p:nvSpPr>
        <p:spPr bwMode="auto">
          <a:xfrm>
            <a:off x="5905500" y="2078038"/>
            <a:ext cx="733425" cy="303212"/>
          </a:xfrm>
          <a:prstGeom prst="ellipse">
            <a:avLst/>
          </a:prstGeom>
          <a:noFill/>
          <a:ln w="38100">
            <a:solidFill>
              <a:srgbClr val="FF0000"/>
            </a:solidFill>
            <a:round/>
            <a:headEnd/>
            <a:tailEnd/>
          </a:ln>
        </p:spPr>
        <p:txBody>
          <a:bodyPr wrap="none" anchor="ctr"/>
          <a:lstStyle/>
          <a:p>
            <a:pPr algn="ctr"/>
            <a:endParaRPr lang="en-US" sz="2800"/>
          </a:p>
        </p:txBody>
      </p:sp>
      <p:pic>
        <p:nvPicPr>
          <p:cNvPr id="7" name="Picture 2" descr="C:\Users\nnm\AppData\Local\Microsoft\Windows\Temporary Internet Files\Content.IE5\9T6UJMI2\MC900286442[1].wmf"/>
          <p:cNvPicPr>
            <a:picLocks noChangeAspect="1" noChangeArrowheads="1"/>
          </p:cNvPicPr>
          <p:nvPr/>
        </p:nvPicPr>
        <p:blipFill>
          <a:blip r:embed="rId4" cstate="print"/>
          <a:srcRect/>
          <a:stretch>
            <a:fillRect/>
          </a:stretch>
        </p:blipFill>
        <p:spPr bwMode="auto">
          <a:xfrm>
            <a:off x="8196263" y="395111"/>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8"/>
          <p:cNvPicPr>
            <a:picLocks noChangeAspect="1" noChangeArrowheads="1"/>
          </p:cNvPicPr>
          <p:nvPr/>
        </p:nvPicPr>
        <p:blipFill>
          <a:blip r:embed="rId3" cstate="print"/>
          <a:srcRect/>
          <a:stretch>
            <a:fillRect/>
          </a:stretch>
        </p:blipFill>
        <p:spPr bwMode="auto">
          <a:xfrm>
            <a:off x="515938" y="1919288"/>
            <a:ext cx="8124825" cy="3513137"/>
          </a:xfrm>
          <a:prstGeom prst="rect">
            <a:avLst/>
          </a:prstGeom>
          <a:noFill/>
          <a:ln w="9525" algn="ctr">
            <a:noFill/>
            <a:miter lim="800000"/>
            <a:headEnd/>
            <a:tailEnd/>
          </a:ln>
        </p:spPr>
      </p:pic>
      <p:sp>
        <p:nvSpPr>
          <p:cNvPr id="88067" name="Rectangle 3"/>
          <p:cNvSpPr>
            <a:spLocks noGrp="1" noChangeArrowheads="1"/>
          </p:cNvSpPr>
          <p:nvPr>
            <p:ph type="title"/>
          </p:nvPr>
        </p:nvSpPr>
        <p:spPr/>
        <p:txBody>
          <a:bodyPr>
            <a:normAutofit fontScale="90000"/>
          </a:bodyPr>
          <a:lstStyle/>
          <a:p>
            <a:r>
              <a:rPr lang="en-US" smtClean="0"/>
              <a:t>Creating a Calendar-Based PM Template</a:t>
            </a:r>
          </a:p>
        </p:txBody>
      </p:sp>
      <p:sp>
        <p:nvSpPr>
          <p:cNvPr id="88071" name="Footer Placeholder 6"/>
          <p:cNvSpPr>
            <a:spLocks noGrp="1"/>
          </p:cNvSpPr>
          <p:nvPr>
            <p:ph type="ftr" sz="quarter" idx="10"/>
          </p:nvPr>
        </p:nvSpPr>
        <p:spPr/>
        <p:txBody>
          <a:bodyPr/>
          <a:lstStyle/>
          <a:p>
            <a:r>
              <a:rPr lang="en-US" smtClean="0"/>
              <a:t>EAM-MAINT-830</a:t>
            </a:r>
            <a:endParaRPr lang="en-US"/>
          </a:p>
        </p:txBody>
      </p:sp>
      <p:sp>
        <p:nvSpPr>
          <p:cNvPr id="88068" name="Oval 9"/>
          <p:cNvSpPr>
            <a:spLocks noChangeArrowheads="1"/>
          </p:cNvSpPr>
          <p:nvPr/>
        </p:nvSpPr>
        <p:spPr bwMode="auto">
          <a:xfrm>
            <a:off x="1195388" y="2014538"/>
            <a:ext cx="673100" cy="481012"/>
          </a:xfrm>
          <a:prstGeom prst="ellipse">
            <a:avLst/>
          </a:prstGeom>
          <a:noFill/>
          <a:ln w="38100">
            <a:solidFill>
              <a:srgbClr val="FF0000"/>
            </a:solidFill>
            <a:round/>
            <a:headEnd/>
            <a:tailEnd/>
          </a:ln>
        </p:spPr>
        <p:txBody>
          <a:bodyPr wrap="none" anchor="ctr"/>
          <a:lstStyle/>
          <a:p>
            <a:pPr algn="ctr"/>
            <a:endParaRPr lang="en-US" sz="2800"/>
          </a:p>
        </p:txBody>
      </p:sp>
      <p:sp>
        <p:nvSpPr>
          <p:cNvPr id="88069" name="Line 10"/>
          <p:cNvSpPr>
            <a:spLocks noChangeShapeType="1"/>
          </p:cNvSpPr>
          <p:nvPr/>
        </p:nvSpPr>
        <p:spPr bwMode="auto">
          <a:xfrm>
            <a:off x="2503488" y="3459163"/>
            <a:ext cx="781050" cy="931862"/>
          </a:xfrm>
          <a:prstGeom prst="line">
            <a:avLst/>
          </a:prstGeom>
          <a:noFill/>
          <a:ln w="9525">
            <a:solidFill>
              <a:srgbClr val="FF0000"/>
            </a:solidFill>
            <a:round/>
            <a:headEnd/>
            <a:tailEnd type="triangle" w="med" len="med"/>
          </a:ln>
        </p:spPr>
        <p:txBody>
          <a:bodyPr wrap="none" tIns="91440" bIns="91440" anchor="ctr"/>
          <a:lstStyle/>
          <a:p>
            <a:endParaRPr lang="en-US"/>
          </a:p>
        </p:txBody>
      </p:sp>
      <p:sp>
        <p:nvSpPr>
          <p:cNvPr id="88070" name="Oval 9"/>
          <p:cNvSpPr>
            <a:spLocks noChangeArrowheads="1"/>
          </p:cNvSpPr>
          <p:nvPr/>
        </p:nvSpPr>
        <p:spPr bwMode="auto">
          <a:xfrm>
            <a:off x="2057400" y="3040063"/>
            <a:ext cx="528638" cy="481012"/>
          </a:xfrm>
          <a:prstGeom prst="ellipse">
            <a:avLst/>
          </a:prstGeom>
          <a:noFill/>
          <a:ln w="38100">
            <a:solidFill>
              <a:srgbClr val="FF0000"/>
            </a:solidFill>
            <a:round/>
            <a:headEnd/>
            <a:tailEnd/>
          </a:ln>
        </p:spPr>
        <p:txBody>
          <a:bodyPr wrap="none" anchor="ctr"/>
          <a:lstStyle/>
          <a:p>
            <a:pPr algn="ctr"/>
            <a:endParaRPr lang="en-US" sz="2800"/>
          </a:p>
        </p:txBody>
      </p:sp>
      <p:pic>
        <p:nvPicPr>
          <p:cNvPr id="8" name="Picture 2" descr="C:\Users\nnm\AppData\Local\Microsoft\Windows\Temporary Internet Files\Content.IE5\9T6UJMI2\MC900286442[1].wmf"/>
          <p:cNvPicPr>
            <a:picLocks noChangeAspect="1" noChangeArrowheads="1"/>
          </p:cNvPicPr>
          <p:nvPr/>
        </p:nvPicPr>
        <p:blipFill>
          <a:blip r:embed="rId4" cstate="print"/>
          <a:srcRect/>
          <a:stretch>
            <a:fillRect/>
          </a:stretch>
        </p:blipFill>
        <p:spPr bwMode="auto">
          <a:xfrm>
            <a:off x="8196263" y="395111"/>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10"/>
          <p:cNvPicPr>
            <a:picLocks noChangeAspect="1" noChangeArrowheads="1"/>
          </p:cNvPicPr>
          <p:nvPr/>
        </p:nvPicPr>
        <p:blipFill>
          <a:blip r:embed="rId3" cstate="print"/>
          <a:srcRect/>
          <a:stretch>
            <a:fillRect/>
          </a:stretch>
        </p:blipFill>
        <p:spPr bwMode="auto">
          <a:xfrm>
            <a:off x="2171700" y="1217613"/>
            <a:ext cx="4818063" cy="4205287"/>
          </a:xfrm>
          <a:prstGeom prst="rect">
            <a:avLst/>
          </a:prstGeom>
          <a:noFill/>
          <a:ln w="9525" algn="ctr">
            <a:noFill/>
            <a:miter lim="800000"/>
            <a:headEnd/>
            <a:tailEnd/>
          </a:ln>
        </p:spPr>
      </p:pic>
      <p:sp>
        <p:nvSpPr>
          <p:cNvPr id="89091" name="Rectangle 3"/>
          <p:cNvSpPr>
            <a:spLocks noGrp="1" noChangeArrowheads="1"/>
          </p:cNvSpPr>
          <p:nvPr>
            <p:ph type="title"/>
          </p:nvPr>
        </p:nvSpPr>
        <p:spPr/>
        <p:txBody>
          <a:bodyPr>
            <a:normAutofit fontScale="90000"/>
          </a:bodyPr>
          <a:lstStyle/>
          <a:p>
            <a:r>
              <a:rPr lang="en-US" smtClean="0"/>
              <a:t>Creating a Calendar-Based PM Template</a:t>
            </a:r>
          </a:p>
        </p:txBody>
      </p:sp>
      <p:sp>
        <p:nvSpPr>
          <p:cNvPr id="89097" name="Footer Placeholder 8"/>
          <p:cNvSpPr>
            <a:spLocks noGrp="1"/>
          </p:cNvSpPr>
          <p:nvPr>
            <p:ph type="ftr" sz="quarter" idx="10"/>
          </p:nvPr>
        </p:nvSpPr>
        <p:spPr/>
        <p:txBody>
          <a:bodyPr/>
          <a:lstStyle/>
          <a:p>
            <a:r>
              <a:rPr lang="en-US" smtClean="0"/>
              <a:t>EAM-MAINT-840</a:t>
            </a:r>
            <a:endParaRPr lang="en-US"/>
          </a:p>
        </p:txBody>
      </p:sp>
      <p:sp>
        <p:nvSpPr>
          <p:cNvPr id="89092" name="Rectangle 21"/>
          <p:cNvSpPr>
            <a:spLocks noChangeArrowheads="1"/>
          </p:cNvSpPr>
          <p:nvPr/>
        </p:nvSpPr>
        <p:spPr bwMode="auto">
          <a:xfrm>
            <a:off x="2233613" y="1682750"/>
            <a:ext cx="2236787" cy="309563"/>
          </a:xfrm>
          <a:prstGeom prst="rect">
            <a:avLst/>
          </a:prstGeom>
          <a:solidFill>
            <a:srgbClr val="FFFF00">
              <a:alpha val="39999"/>
            </a:srgbClr>
          </a:solidFill>
          <a:ln w="9525" algn="ctr">
            <a:noFill/>
            <a:miter lim="800000"/>
            <a:headEnd/>
            <a:tailEnd/>
          </a:ln>
        </p:spPr>
        <p:txBody>
          <a:bodyPr wrap="none" tIns="91440" bIns="91440" anchor="ctr"/>
          <a:lstStyle/>
          <a:p>
            <a:pPr algn="ctr"/>
            <a:endParaRPr lang="en-US" sz="2800"/>
          </a:p>
        </p:txBody>
      </p:sp>
      <p:sp>
        <p:nvSpPr>
          <p:cNvPr id="89093" name="Rectangle 22"/>
          <p:cNvSpPr>
            <a:spLocks noChangeArrowheads="1"/>
          </p:cNvSpPr>
          <p:nvPr/>
        </p:nvSpPr>
        <p:spPr bwMode="auto">
          <a:xfrm>
            <a:off x="2246313" y="2090738"/>
            <a:ext cx="2236787" cy="477837"/>
          </a:xfrm>
          <a:prstGeom prst="rect">
            <a:avLst/>
          </a:prstGeom>
          <a:solidFill>
            <a:srgbClr val="FFFF00">
              <a:alpha val="39999"/>
            </a:srgbClr>
          </a:solidFill>
          <a:ln w="9525" algn="ctr">
            <a:noFill/>
            <a:miter lim="800000"/>
            <a:headEnd/>
            <a:tailEnd/>
          </a:ln>
        </p:spPr>
        <p:txBody>
          <a:bodyPr wrap="none" tIns="91440" bIns="91440" anchor="ctr"/>
          <a:lstStyle/>
          <a:p>
            <a:pPr algn="ctr"/>
            <a:endParaRPr lang="en-US" sz="2800"/>
          </a:p>
        </p:txBody>
      </p:sp>
      <p:sp>
        <p:nvSpPr>
          <p:cNvPr id="89094" name="Rectangle 23"/>
          <p:cNvSpPr>
            <a:spLocks noChangeArrowheads="1"/>
          </p:cNvSpPr>
          <p:nvPr/>
        </p:nvSpPr>
        <p:spPr bwMode="auto">
          <a:xfrm>
            <a:off x="4830763" y="2143125"/>
            <a:ext cx="2236787" cy="241300"/>
          </a:xfrm>
          <a:prstGeom prst="rect">
            <a:avLst/>
          </a:prstGeom>
          <a:solidFill>
            <a:srgbClr val="FFFF00">
              <a:alpha val="39999"/>
            </a:srgbClr>
          </a:solidFill>
          <a:ln w="9525" algn="ctr">
            <a:noFill/>
            <a:miter lim="800000"/>
            <a:headEnd/>
            <a:tailEnd/>
          </a:ln>
        </p:spPr>
        <p:txBody>
          <a:bodyPr wrap="none" tIns="91440" bIns="91440" anchor="ctr"/>
          <a:lstStyle/>
          <a:p>
            <a:pPr algn="ctr"/>
            <a:endParaRPr lang="en-US" sz="2800"/>
          </a:p>
        </p:txBody>
      </p:sp>
      <p:sp>
        <p:nvSpPr>
          <p:cNvPr id="89095" name="Rectangle 24"/>
          <p:cNvSpPr>
            <a:spLocks noChangeArrowheads="1"/>
          </p:cNvSpPr>
          <p:nvPr/>
        </p:nvSpPr>
        <p:spPr bwMode="auto">
          <a:xfrm>
            <a:off x="4856163" y="2459038"/>
            <a:ext cx="2236787" cy="241300"/>
          </a:xfrm>
          <a:prstGeom prst="rect">
            <a:avLst/>
          </a:prstGeom>
          <a:solidFill>
            <a:srgbClr val="FFFF00">
              <a:alpha val="39999"/>
            </a:srgbClr>
          </a:solidFill>
          <a:ln w="9525" algn="ctr">
            <a:noFill/>
            <a:miter lim="800000"/>
            <a:headEnd/>
            <a:tailEnd/>
          </a:ln>
        </p:spPr>
        <p:txBody>
          <a:bodyPr wrap="none" tIns="91440" bIns="91440" anchor="ctr"/>
          <a:lstStyle/>
          <a:p>
            <a:pPr algn="ctr"/>
            <a:endParaRPr lang="en-US" sz="2800"/>
          </a:p>
        </p:txBody>
      </p:sp>
      <p:sp>
        <p:nvSpPr>
          <p:cNvPr id="89096" name="Oval 25"/>
          <p:cNvSpPr>
            <a:spLocks noChangeArrowheads="1"/>
          </p:cNvSpPr>
          <p:nvPr/>
        </p:nvSpPr>
        <p:spPr bwMode="auto">
          <a:xfrm>
            <a:off x="2087563" y="1139825"/>
            <a:ext cx="358775" cy="341313"/>
          </a:xfrm>
          <a:prstGeom prst="ellipse">
            <a:avLst/>
          </a:prstGeom>
          <a:noFill/>
          <a:ln w="38100">
            <a:solidFill>
              <a:srgbClr val="FF0000"/>
            </a:solidFill>
            <a:round/>
            <a:headEnd/>
            <a:tailEnd/>
          </a:ln>
        </p:spPr>
        <p:txBody>
          <a:bodyPr wrap="none" anchor="ctr"/>
          <a:lstStyle/>
          <a:p>
            <a:pPr algn="ctr"/>
            <a:endParaRPr lang="en-US" sz="2800"/>
          </a:p>
        </p:txBody>
      </p:sp>
      <p:pic>
        <p:nvPicPr>
          <p:cNvPr id="10" name="Picture 2" descr="C:\Users\nnm\AppData\Local\Microsoft\Windows\Temporary Internet Files\Content.IE5\9T6UJMI2\MC900286442[1].wmf"/>
          <p:cNvPicPr>
            <a:picLocks noChangeAspect="1" noChangeArrowheads="1"/>
          </p:cNvPicPr>
          <p:nvPr/>
        </p:nvPicPr>
        <p:blipFill>
          <a:blip r:embed="rId4" cstate="print"/>
          <a:srcRect/>
          <a:stretch>
            <a:fillRect/>
          </a:stretch>
        </p:blipFill>
        <p:spPr bwMode="auto">
          <a:xfrm>
            <a:off x="8196263" y="395111"/>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6"/>
          <p:cNvPicPr>
            <a:picLocks noChangeAspect="1" noChangeArrowheads="1"/>
          </p:cNvPicPr>
          <p:nvPr/>
        </p:nvPicPr>
        <p:blipFill>
          <a:blip r:embed="rId3" cstate="print"/>
          <a:srcRect/>
          <a:stretch>
            <a:fillRect/>
          </a:stretch>
        </p:blipFill>
        <p:spPr bwMode="auto">
          <a:xfrm>
            <a:off x="515938" y="1719263"/>
            <a:ext cx="8156575" cy="3225800"/>
          </a:xfrm>
          <a:prstGeom prst="rect">
            <a:avLst/>
          </a:prstGeom>
          <a:noFill/>
          <a:ln w="9525" algn="ctr">
            <a:noFill/>
            <a:miter lim="800000"/>
            <a:headEnd/>
            <a:tailEnd/>
          </a:ln>
        </p:spPr>
      </p:pic>
      <p:sp>
        <p:nvSpPr>
          <p:cNvPr id="90115" name="Rectangle 2"/>
          <p:cNvSpPr>
            <a:spLocks noGrp="1" noChangeArrowheads="1"/>
          </p:cNvSpPr>
          <p:nvPr>
            <p:ph type="title"/>
          </p:nvPr>
        </p:nvSpPr>
        <p:spPr/>
        <p:txBody>
          <a:bodyPr/>
          <a:lstStyle/>
          <a:p>
            <a:r>
              <a:rPr lang="en-US" smtClean="0"/>
              <a:t>Link an Instruction List for this PM</a:t>
            </a:r>
          </a:p>
        </p:txBody>
      </p:sp>
      <p:sp>
        <p:nvSpPr>
          <p:cNvPr id="90117" name="Footer Placeholder 4"/>
          <p:cNvSpPr>
            <a:spLocks noGrp="1"/>
          </p:cNvSpPr>
          <p:nvPr>
            <p:ph type="ftr" sz="quarter" idx="10"/>
          </p:nvPr>
        </p:nvSpPr>
        <p:spPr/>
        <p:txBody>
          <a:bodyPr/>
          <a:lstStyle/>
          <a:p>
            <a:r>
              <a:rPr lang="en-US" smtClean="0"/>
              <a:t>EAM-MAINT-850</a:t>
            </a:r>
            <a:endParaRPr lang="en-US"/>
          </a:p>
        </p:txBody>
      </p:sp>
      <p:sp>
        <p:nvSpPr>
          <p:cNvPr id="90116" name="Oval 25"/>
          <p:cNvSpPr>
            <a:spLocks noChangeArrowheads="1"/>
          </p:cNvSpPr>
          <p:nvPr/>
        </p:nvSpPr>
        <p:spPr bwMode="auto">
          <a:xfrm>
            <a:off x="6953250" y="4403725"/>
            <a:ext cx="1863725" cy="304800"/>
          </a:xfrm>
          <a:prstGeom prst="ellipse">
            <a:avLst/>
          </a:prstGeom>
          <a:noFill/>
          <a:ln w="38100">
            <a:solidFill>
              <a:srgbClr val="FF0000"/>
            </a:solidFill>
            <a:round/>
            <a:headEnd/>
            <a:tailEnd/>
          </a:ln>
        </p:spPr>
        <p:txBody>
          <a:bodyPr wrap="none" anchor="ctr"/>
          <a:lstStyle/>
          <a:p>
            <a:pPr algn="ctr"/>
            <a:endParaRPr lang="en-US" sz="2800"/>
          </a:p>
        </p:txBody>
      </p:sp>
      <p:pic>
        <p:nvPicPr>
          <p:cNvPr id="6" name="Picture 2" descr="C:\Users\nnm\AppData\Local\Microsoft\Windows\Temporary Internet Files\Content.IE5\9T6UJMI2\MC900286442[1].wmf"/>
          <p:cNvPicPr>
            <a:picLocks noChangeAspect="1" noChangeArrowheads="1"/>
          </p:cNvPicPr>
          <p:nvPr/>
        </p:nvPicPr>
        <p:blipFill>
          <a:blip r:embed="rId4" cstate="print"/>
          <a:srcRect/>
          <a:stretch>
            <a:fillRect/>
          </a:stretch>
        </p:blipFill>
        <p:spPr bwMode="auto">
          <a:xfrm>
            <a:off x="8196263" y="395111"/>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9" name="Rectangle 3"/>
          <p:cNvSpPr>
            <a:spLocks noGrp="1" noChangeArrowheads="1"/>
          </p:cNvSpPr>
          <p:nvPr>
            <p:ph idx="1"/>
          </p:nvPr>
        </p:nvSpPr>
        <p:spPr/>
        <p:txBody>
          <a:bodyPr/>
          <a:lstStyle/>
          <a:p>
            <a:r>
              <a:rPr lang="en-US" smtClean="0"/>
              <a:t>Create a calendar-based PM with equipment &lt;Your initials&gt;001.</a:t>
            </a:r>
          </a:p>
          <a:p>
            <a:r>
              <a:rPr lang="en-US" smtClean="0"/>
              <a:t>Details:</a:t>
            </a:r>
          </a:p>
          <a:p>
            <a:pPr lvl="1"/>
            <a:r>
              <a:rPr lang="en-US" smtClean="0"/>
              <a:t>Description: &lt;Your initials&gt; Calendar PM</a:t>
            </a:r>
          </a:p>
          <a:p>
            <a:pPr lvl="1"/>
            <a:r>
              <a:rPr lang="en-US" smtClean="0"/>
              <a:t>Weekly</a:t>
            </a:r>
          </a:p>
          <a:p>
            <a:pPr lvl="1"/>
            <a:r>
              <a:rPr lang="en-US" smtClean="0"/>
              <a:t>Due tomorrow</a:t>
            </a:r>
          </a:p>
          <a:p>
            <a:pPr lvl="1"/>
            <a:r>
              <a:rPr lang="en-US" smtClean="0"/>
              <a:t>1 lead day</a:t>
            </a:r>
          </a:p>
          <a:p>
            <a:r>
              <a:rPr lang="en-US" smtClean="0"/>
              <a:t>Associate your Master Instruction List.</a:t>
            </a:r>
          </a:p>
          <a:p>
            <a:r>
              <a:rPr lang="en-US" smtClean="0"/>
              <a:t>Save and Close.</a:t>
            </a:r>
          </a:p>
        </p:txBody>
      </p:sp>
      <p:sp>
        <p:nvSpPr>
          <p:cNvPr id="91138" name="Rectangle 2"/>
          <p:cNvSpPr>
            <a:spLocks noGrp="1" noChangeArrowheads="1"/>
          </p:cNvSpPr>
          <p:nvPr>
            <p:ph type="title"/>
          </p:nvPr>
        </p:nvSpPr>
        <p:spPr/>
        <p:txBody>
          <a:bodyPr/>
          <a:lstStyle/>
          <a:p>
            <a:r>
              <a:rPr lang="en-US" dirty="0" smtClean="0"/>
              <a:t>Exercise 3: Create a Calendar PM</a:t>
            </a:r>
          </a:p>
        </p:txBody>
      </p:sp>
      <p:sp>
        <p:nvSpPr>
          <p:cNvPr id="91140" name="Footer Placeholder 3"/>
          <p:cNvSpPr>
            <a:spLocks noGrp="1"/>
          </p:cNvSpPr>
          <p:nvPr>
            <p:ph type="ftr" sz="quarter" idx="10"/>
          </p:nvPr>
        </p:nvSpPr>
        <p:spPr/>
        <p:txBody>
          <a:bodyPr/>
          <a:lstStyle/>
          <a:p>
            <a:r>
              <a:rPr lang="en-US" smtClean="0"/>
              <a:t>EAM-MAINT-860</a:t>
            </a:r>
            <a:endParaRPr lang="en-US"/>
          </a:p>
        </p:txBody>
      </p:sp>
      <p:pic>
        <p:nvPicPr>
          <p:cNvPr id="5"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395111"/>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7" name="Picture 7"/>
          <p:cNvPicPr>
            <a:picLocks noGrp="1" noChangeAspect="1" noChangeArrowheads="1"/>
          </p:cNvPicPr>
          <p:nvPr>
            <p:ph idx="1"/>
          </p:nvPr>
        </p:nvPicPr>
        <p:blipFill>
          <a:blip r:embed="rId3" cstate="print"/>
          <a:srcRect/>
          <a:stretch>
            <a:fillRect/>
          </a:stretch>
        </p:blipFill>
        <p:spPr>
          <a:xfrm>
            <a:off x="1052021" y="1580074"/>
            <a:ext cx="7039958" cy="4048690"/>
          </a:xfrm>
        </p:spPr>
      </p:pic>
      <p:sp>
        <p:nvSpPr>
          <p:cNvPr id="93186" name="Rectangle 2"/>
          <p:cNvSpPr>
            <a:spLocks noGrp="1" noChangeArrowheads="1"/>
          </p:cNvSpPr>
          <p:nvPr>
            <p:ph type="title"/>
          </p:nvPr>
        </p:nvSpPr>
        <p:spPr/>
        <p:txBody>
          <a:bodyPr/>
          <a:lstStyle/>
          <a:p>
            <a:r>
              <a:rPr lang="en-US" smtClean="0"/>
              <a:t>Filtering by PM Due </a:t>
            </a:r>
          </a:p>
        </p:txBody>
      </p:sp>
      <p:sp>
        <p:nvSpPr>
          <p:cNvPr id="93188" name="Footer Placeholder 3"/>
          <p:cNvSpPr>
            <a:spLocks noGrp="1"/>
          </p:cNvSpPr>
          <p:nvPr>
            <p:ph type="ftr" sz="quarter" idx="10"/>
          </p:nvPr>
        </p:nvSpPr>
        <p:spPr/>
        <p:txBody>
          <a:bodyPr/>
          <a:lstStyle/>
          <a:p>
            <a:r>
              <a:rPr lang="en-US" smtClean="0"/>
              <a:t>EAM-MAINT-880</a:t>
            </a:r>
            <a:endParaRPr lang="en-US"/>
          </a:p>
        </p:txBody>
      </p:sp>
      <p:pic>
        <p:nvPicPr>
          <p:cNvPr id="5" name="Picture 2" descr="C:\Users\nnm\AppData\Local\Microsoft\Windows\Temporary Internet Files\Content.IE5\9T6UJMI2\MC900286442[1].wmf"/>
          <p:cNvPicPr>
            <a:picLocks noChangeAspect="1" noChangeArrowheads="1"/>
          </p:cNvPicPr>
          <p:nvPr/>
        </p:nvPicPr>
        <p:blipFill>
          <a:blip r:embed="rId4" cstate="print"/>
          <a:srcRect/>
          <a:stretch>
            <a:fillRect/>
          </a:stretch>
        </p:blipFill>
        <p:spPr bwMode="auto">
          <a:xfrm>
            <a:off x="8196263" y="417689"/>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r>
              <a:rPr lang="en-US" smtClean="0"/>
              <a:t>Filtered Browse of Due PMs</a:t>
            </a:r>
          </a:p>
        </p:txBody>
      </p:sp>
      <p:sp>
        <p:nvSpPr>
          <p:cNvPr id="94212" name="Footer Placeholder 3"/>
          <p:cNvSpPr>
            <a:spLocks noGrp="1"/>
          </p:cNvSpPr>
          <p:nvPr>
            <p:ph type="ftr" sz="quarter" idx="10"/>
          </p:nvPr>
        </p:nvSpPr>
        <p:spPr/>
        <p:txBody>
          <a:bodyPr/>
          <a:lstStyle/>
          <a:p>
            <a:r>
              <a:rPr lang="en-US" smtClean="0"/>
              <a:t>EAM-MAINT-890</a:t>
            </a:r>
            <a:endParaRPr lang="en-US"/>
          </a:p>
        </p:txBody>
      </p:sp>
      <p:pic>
        <p:nvPicPr>
          <p:cNvPr id="94211" name="Picture 6"/>
          <p:cNvPicPr>
            <a:picLocks noChangeAspect="1" noChangeArrowheads="1"/>
          </p:cNvPicPr>
          <p:nvPr/>
        </p:nvPicPr>
        <p:blipFill>
          <a:blip r:embed="rId3" cstate="print"/>
          <a:srcRect/>
          <a:stretch>
            <a:fillRect/>
          </a:stretch>
        </p:blipFill>
        <p:spPr bwMode="auto">
          <a:xfrm>
            <a:off x="584200" y="2187575"/>
            <a:ext cx="8061325" cy="1393825"/>
          </a:xfrm>
          <a:prstGeom prst="rect">
            <a:avLst/>
          </a:prstGeom>
          <a:noFill/>
          <a:ln w="9525" algn="ctr">
            <a:noFill/>
            <a:miter lim="800000"/>
            <a:headEnd/>
            <a:tailEnd/>
          </a:ln>
        </p:spPr>
      </p:pic>
      <p:pic>
        <p:nvPicPr>
          <p:cNvPr id="5" name="Picture 2" descr="C:\Users\nnm\AppData\Local\Microsoft\Windows\Temporary Internet Files\Content.IE5\9T6UJMI2\MC900286442[1].wmf"/>
          <p:cNvPicPr>
            <a:picLocks noChangeAspect="1" noChangeArrowheads="1"/>
          </p:cNvPicPr>
          <p:nvPr/>
        </p:nvPicPr>
        <p:blipFill>
          <a:blip r:embed="rId4" cstate="print"/>
          <a:srcRect/>
          <a:stretch>
            <a:fillRect/>
          </a:stretch>
        </p:blipFill>
        <p:spPr bwMode="auto">
          <a:xfrm>
            <a:off x="8196263" y="395111"/>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r>
              <a:rPr lang="en-US" smtClean="0"/>
              <a:t>Issuing Globally</a:t>
            </a:r>
          </a:p>
        </p:txBody>
      </p:sp>
      <p:sp>
        <p:nvSpPr>
          <p:cNvPr id="95237" name="Footer Placeholder 4"/>
          <p:cNvSpPr>
            <a:spLocks noGrp="1"/>
          </p:cNvSpPr>
          <p:nvPr>
            <p:ph type="ftr" sz="quarter" idx="10"/>
          </p:nvPr>
        </p:nvSpPr>
        <p:spPr/>
        <p:txBody>
          <a:bodyPr/>
          <a:lstStyle/>
          <a:p>
            <a:r>
              <a:rPr lang="en-US" smtClean="0"/>
              <a:t>EAM-MAINT-900</a:t>
            </a:r>
            <a:endParaRPr lang="en-US"/>
          </a:p>
        </p:txBody>
      </p:sp>
      <p:pic>
        <p:nvPicPr>
          <p:cNvPr id="95235" name="Picture 13"/>
          <p:cNvPicPr>
            <a:picLocks noChangeAspect="1" noChangeArrowheads="1"/>
          </p:cNvPicPr>
          <p:nvPr/>
        </p:nvPicPr>
        <p:blipFill>
          <a:blip r:embed="rId3" cstate="print"/>
          <a:srcRect/>
          <a:stretch>
            <a:fillRect/>
          </a:stretch>
        </p:blipFill>
        <p:spPr bwMode="auto">
          <a:xfrm>
            <a:off x="1052513" y="1920875"/>
            <a:ext cx="7038975" cy="3467100"/>
          </a:xfrm>
          <a:prstGeom prst="rect">
            <a:avLst/>
          </a:prstGeom>
          <a:noFill/>
          <a:ln w="9525" algn="ctr">
            <a:noFill/>
            <a:miter lim="800000"/>
            <a:headEnd/>
            <a:tailEnd/>
          </a:ln>
        </p:spPr>
      </p:pic>
      <p:sp>
        <p:nvSpPr>
          <p:cNvPr id="95236" name="Oval 14"/>
          <p:cNvSpPr>
            <a:spLocks noChangeArrowheads="1"/>
          </p:cNvSpPr>
          <p:nvPr/>
        </p:nvSpPr>
        <p:spPr bwMode="auto">
          <a:xfrm>
            <a:off x="855663" y="2338388"/>
            <a:ext cx="801687" cy="496887"/>
          </a:xfrm>
          <a:prstGeom prst="ellipse">
            <a:avLst/>
          </a:prstGeom>
          <a:noFill/>
          <a:ln w="38100">
            <a:solidFill>
              <a:srgbClr val="FF0000"/>
            </a:solidFill>
            <a:round/>
            <a:headEnd/>
            <a:tailEnd/>
          </a:ln>
        </p:spPr>
        <p:txBody>
          <a:bodyPr wrap="none" anchor="ctr"/>
          <a:lstStyle/>
          <a:p>
            <a:pPr algn="ctr"/>
            <a:endParaRPr lang="en-US" sz="2800"/>
          </a:p>
        </p:txBody>
      </p:sp>
      <p:pic>
        <p:nvPicPr>
          <p:cNvPr id="6" name="Picture 2" descr="C:\Users\nnm\AppData\Local\Microsoft\Windows\Temporary Internet Files\Content.IE5\9T6UJMI2\MC900286442[1].wmf"/>
          <p:cNvPicPr>
            <a:picLocks noChangeAspect="1" noChangeArrowheads="1"/>
          </p:cNvPicPr>
          <p:nvPr/>
        </p:nvPicPr>
        <p:blipFill>
          <a:blip r:embed="rId4" cstate="print"/>
          <a:srcRect/>
          <a:stretch>
            <a:fillRect/>
          </a:stretch>
        </p:blipFill>
        <p:spPr bwMode="auto">
          <a:xfrm>
            <a:off x="8196263" y="395111"/>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dirty="0" smtClean="0"/>
              <a:t>QAD EAM Maintenance</a:t>
            </a:r>
          </a:p>
        </p:txBody>
      </p:sp>
      <p:sp>
        <p:nvSpPr>
          <p:cNvPr id="11267" name="Rectangle 3"/>
          <p:cNvSpPr>
            <a:spLocks noGrp="1" noChangeArrowheads="1"/>
          </p:cNvSpPr>
          <p:nvPr>
            <p:ph type="body" sz="quarter" idx="10"/>
          </p:nvPr>
        </p:nvSpPr>
        <p:spPr/>
        <p:txBody>
          <a:bodyPr/>
          <a:lstStyle/>
          <a:p>
            <a:r>
              <a:rPr lang="en-US" smtClean="0"/>
              <a:t>Key Concepts</a:t>
            </a:r>
          </a:p>
        </p:txBody>
      </p:sp>
      <p:sp>
        <p:nvSpPr>
          <p:cNvPr id="10" name="Text Placeholder 9"/>
          <p:cNvSpPr>
            <a:spLocks noGrp="1"/>
          </p:cNvSpPr>
          <p:nvPr>
            <p:ph type="body" sz="quarter" idx="11"/>
          </p:nvPr>
        </p:nvSpPr>
        <p:spPr/>
        <p:txBody>
          <a:bodyPr/>
          <a:lstStyle/>
          <a:p>
            <a:endParaRPr lang="en-US"/>
          </a:p>
        </p:txBody>
      </p:sp>
      <p:pic>
        <p:nvPicPr>
          <p:cNvPr id="5"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471663"/>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en-US" smtClean="0"/>
              <a:t>Issuing Globally</a:t>
            </a:r>
          </a:p>
        </p:txBody>
      </p:sp>
      <p:sp>
        <p:nvSpPr>
          <p:cNvPr id="96260" name="Footer Placeholder 3"/>
          <p:cNvSpPr>
            <a:spLocks noGrp="1"/>
          </p:cNvSpPr>
          <p:nvPr>
            <p:ph type="ftr" sz="quarter" idx="10"/>
          </p:nvPr>
        </p:nvSpPr>
        <p:spPr/>
        <p:txBody>
          <a:bodyPr/>
          <a:lstStyle/>
          <a:p>
            <a:r>
              <a:rPr lang="en-US" smtClean="0"/>
              <a:t>EAM-MAINT-910</a:t>
            </a:r>
            <a:endParaRPr lang="en-US"/>
          </a:p>
        </p:txBody>
      </p:sp>
      <p:pic>
        <p:nvPicPr>
          <p:cNvPr id="96259" name="Picture 11"/>
          <p:cNvPicPr>
            <a:picLocks noChangeAspect="1" noChangeArrowheads="1"/>
          </p:cNvPicPr>
          <p:nvPr/>
        </p:nvPicPr>
        <p:blipFill>
          <a:blip r:embed="rId3" cstate="print"/>
          <a:srcRect/>
          <a:stretch>
            <a:fillRect/>
          </a:stretch>
        </p:blipFill>
        <p:spPr bwMode="auto">
          <a:xfrm>
            <a:off x="2828925" y="2038350"/>
            <a:ext cx="3486150" cy="2781300"/>
          </a:xfrm>
          <a:prstGeom prst="rect">
            <a:avLst/>
          </a:prstGeom>
          <a:noFill/>
          <a:ln w="9525" algn="ctr">
            <a:noFill/>
            <a:miter lim="800000"/>
            <a:headEnd/>
            <a:tailEnd/>
          </a:ln>
        </p:spPr>
      </p:pic>
      <p:pic>
        <p:nvPicPr>
          <p:cNvPr id="5" name="Picture 2" descr="C:\Users\nnm\AppData\Local\Microsoft\Windows\Temporary Internet Files\Content.IE5\9T6UJMI2\MC900286442[1].wmf"/>
          <p:cNvPicPr>
            <a:picLocks noChangeAspect="1" noChangeArrowheads="1"/>
          </p:cNvPicPr>
          <p:nvPr/>
        </p:nvPicPr>
        <p:blipFill>
          <a:blip r:embed="rId4" cstate="print"/>
          <a:srcRect/>
          <a:stretch>
            <a:fillRect/>
          </a:stretch>
        </p:blipFill>
        <p:spPr bwMode="auto">
          <a:xfrm>
            <a:off x="8196263" y="395111"/>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3" name="Rectangle 7"/>
          <p:cNvSpPr>
            <a:spLocks noGrp="1" noChangeArrowheads="1"/>
          </p:cNvSpPr>
          <p:nvPr>
            <p:ph idx="1"/>
          </p:nvPr>
        </p:nvSpPr>
        <p:spPr/>
        <p:txBody>
          <a:bodyPr/>
          <a:lstStyle/>
          <a:p>
            <a:r>
              <a:rPr lang="en-US" dirty="0" smtClean="0"/>
              <a:t>After processing the Issue Action, the work order browse will open with only the new PM work orders in view</a:t>
            </a:r>
          </a:p>
          <a:p>
            <a:r>
              <a:rPr lang="en-US" dirty="0" smtClean="0"/>
              <a:t>Remember!!!</a:t>
            </a:r>
          </a:p>
          <a:p>
            <a:pPr lvl="1"/>
            <a:r>
              <a:rPr lang="en-US" dirty="0" smtClean="0">
                <a:solidFill>
                  <a:srgbClr val="FF0000"/>
                </a:solidFill>
              </a:rPr>
              <a:t>Best Practice PM to CM Ratio is 80:20</a:t>
            </a:r>
          </a:p>
          <a:p>
            <a:r>
              <a:rPr lang="en-US" dirty="0" smtClean="0"/>
              <a:t>Note: PM Work Order is linked to the PM Template # for analysis</a:t>
            </a:r>
          </a:p>
        </p:txBody>
      </p:sp>
      <p:sp>
        <p:nvSpPr>
          <p:cNvPr id="97282" name="Rectangle 2"/>
          <p:cNvSpPr>
            <a:spLocks noGrp="1" noChangeArrowheads="1"/>
          </p:cNvSpPr>
          <p:nvPr>
            <p:ph type="title"/>
          </p:nvPr>
        </p:nvSpPr>
        <p:spPr/>
        <p:txBody>
          <a:bodyPr/>
          <a:lstStyle/>
          <a:p>
            <a:r>
              <a:rPr lang="en-US" smtClean="0"/>
              <a:t>New PM Work Orders</a:t>
            </a:r>
          </a:p>
        </p:txBody>
      </p:sp>
      <p:sp>
        <p:nvSpPr>
          <p:cNvPr id="97286" name="Footer Placeholder 5"/>
          <p:cNvSpPr>
            <a:spLocks noGrp="1"/>
          </p:cNvSpPr>
          <p:nvPr>
            <p:ph type="ftr" sz="quarter" idx="10"/>
          </p:nvPr>
        </p:nvSpPr>
        <p:spPr/>
        <p:txBody>
          <a:bodyPr/>
          <a:lstStyle/>
          <a:p>
            <a:r>
              <a:rPr lang="en-US" smtClean="0"/>
              <a:t>EAM-MAINT-920</a:t>
            </a:r>
            <a:endParaRPr lang="en-US"/>
          </a:p>
        </p:txBody>
      </p:sp>
      <p:pic>
        <p:nvPicPr>
          <p:cNvPr id="97285" name="Picture 8"/>
          <p:cNvPicPr>
            <a:picLocks noChangeAspect="1" noChangeArrowheads="1"/>
          </p:cNvPicPr>
          <p:nvPr/>
        </p:nvPicPr>
        <p:blipFill>
          <a:blip r:embed="rId3" cstate="print"/>
          <a:srcRect b="66442"/>
          <a:stretch>
            <a:fillRect/>
          </a:stretch>
        </p:blipFill>
        <p:spPr bwMode="auto">
          <a:xfrm>
            <a:off x="700088" y="4530549"/>
            <a:ext cx="7724775" cy="1185862"/>
          </a:xfrm>
          <a:prstGeom prst="rect">
            <a:avLst/>
          </a:prstGeom>
          <a:noFill/>
          <a:ln w="9525" algn="ctr">
            <a:noFill/>
            <a:miter lim="800000"/>
            <a:headEnd/>
            <a:tailEnd/>
          </a:ln>
          <a:effectLst>
            <a:outerShdw dist="63500" dir="3600000" algn="ctr" rotWithShape="0">
              <a:schemeClr val="bg1">
                <a:lumMod val="50000"/>
              </a:schemeClr>
            </a:outerShdw>
          </a:effectLst>
        </p:spPr>
      </p:pic>
      <p:pic>
        <p:nvPicPr>
          <p:cNvPr id="6" name="Picture 2" descr="C:\Users\nnm\AppData\Local\Microsoft\Windows\Temporary Internet Files\Content.IE5\9T6UJMI2\MC900286442[1].wmf"/>
          <p:cNvPicPr>
            <a:picLocks noChangeAspect="1" noChangeArrowheads="1"/>
          </p:cNvPicPr>
          <p:nvPr/>
        </p:nvPicPr>
        <p:blipFill>
          <a:blip r:embed="rId4" cstate="print"/>
          <a:srcRect/>
          <a:stretch>
            <a:fillRect/>
          </a:stretch>
        </p:blipFill>
        <p:spPr bwMode="auto">
          <a:xfrm>
            <a:off x="8196263" y="395111"/>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r>
              <a:rPr lang="en-US" smtClean="0"/>
              <a:t>Appendix D: Create Service Request</a:t>
            </a:r>
          </a:p>
        </p:txBody>
      </p:sp>
      <p:sp>
        <p:nvSpPr>
          <p:cNvPr id="10" name="Text Placeholder 9"/>
          <p:cNvSpPr>
            <a:spLocks noGrp="1"/>
          </p:cNvSpPr>
          <p:nvPr>
            <p:ph type="body" sz="quarter" idx="10"/>
          </p:nvPr>
        </p:nvSpPr>
        <p:spPr/>
        <p:txBody>
          <a:bodyPr/>
          <a:lstStyle/>
          <a:p>
            <a:endParaRPr lang="en-US"/>
          </a:p>
        </p:txBody>
      </p:sp>
      <p:sp>
        <p:nvSpPr>
          <p:cNvPr id="11" name="Text Placeholder 10"/>
          <p:cNvSpPr>
            <a:spLocks noGrp="1"/>
          </p:cNvSpPr>
          <p:nvPr>
            <p:ph type="body" sz="quarter" idx="11"/>
          </p:nvPr>
        </p:nvSpPr>
        <p:spPr/>
        <p:txBody>
          <a:bodyPr/>
          <a:lstStyle/>
          <a:p>
            <a:endParaRPr lang="en-US"/>
          </a:p>
        </p:txBody>
      </p:sp>
      <p:sp>
        <p:nvSpPr>
          <p:cNvPr id="98307" name="Footer Placeholder 2"/>
          <p:cNvSpPr>
            <a:spLocks noGrp="1"/>
          </p:cNvSpPr>
          <p:nvPr>
            <p:ph type="ftr" sz="quarter" idx="4294967295"/>
          </p:nvPr>
        </p:nvSpPr>
        <p:spPr>
          <a:xfrm>
            <a:off x="8229600" y="6638925"/>
            <a:ext cx="914400" cy="219075"/>
          </a:xfrm>
          <a:noFill/>
        </p:spPr>
        <p:txBody>
          <a:bodyPr/>
          <a:lstStyle/>
          <a:p>
            <a:pPr defTabSz="865188"/>
            <a:r>
              <a:rPr lang="en-US"/>
              <a:t>EAM-MAINT-930</a:t>
            </a:r>
          </a:p>
        </p:txBody>
      </p:sp>
      <p:pic>
        <p:nvPicPr>
          <p:cNvPr id="6"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395111"/>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1" name="Rectangle 3"/>
          <p:cNvSpPr>
            <a:spLocks noGrp="1" noChangeArrowheads="1"/>
          </p:cNvSpPr>
          <p:nvPr>
            <p:ph idx="1"/>
          </p:nvPr>
        </p:nvSpPr>
        <p:spPr/>
        <p:txBody>
          <a:bodyPr>
            <a:normAutofit fontScale="92500" lnSpcReduction="10000"/>
          </a:bodyPr>
          <a:lstStyle/>
          <a:p>
            <a:r>
              <a:rPr lang="en-US" smtClean="0"/>
              <a:t>Common Service Request fields and functions</a:t>
            </a:r>
          </a:p>
          <a:p>
            <a:pPr lvl="1"/>
            <a:r>
              <a:rPr lang="en-US" smtClean="0"/>
              <a:t>Originator</a:t>
            </a:r>
          </a:p>
          <a:p>
            <a:pPr lvl="2"/>
            <a:r>
              <a:rPr lang="en-US" smtClean="0"/>
              <a:t>EAM e-mails when service request is assigned to a work order</a:t>
            </a:r>
          </a:p>
          <a:p>
            <a:pPr lvl="1"/>
            <a:r>
              <a:rPr lang="en-US" smtClean="0"/>
              <a:t>Originator (Orig) Notify</a:t>
            </a:r>
          </a:p>
          <a:p>
            <a:pPr lvl="2"/>
            <a:r>
              <a:rPr lang="en-US" smtClean="0"/>
              <a:t>Set up in originator User Maintenance </a:t>
            </a:r>
          </a:p>
          <a:p>
            <a:pPr lvl="2"/>
            <a:r>
              <a:rPr lang="en-US" smtClean="0"/>
              <a:t>Notifies a person associated with the originator that a service request is created</a:t>
            </a:r>
          </a:p>
          <a:p>
            <a:pPr lvl="1"/>
            <a:r>
              <a:rPr lang="en-US" smtClean="0"/>
              <a:t>Notify</a:t>
            </a:r>
          </a:p>
          <a:p>
            <a:pPr lvl="2"/>
            <a:r>
              <a:rPr lang="en-US" smtClean="0"/>
              <a:t>EAM e-mails when service request is assigned to a work order</a:t>
            </a:r>
          </a:p>
          <a:p>
            <a:pPr lvl="1"/>
            <a:r>
              <a:rPr lang="en-US" smtClean="0"/>
              <a:t>Type</a:t>
            </a:r>
          </a:p>
          <a:p>
            <a:pPr lvl="2"/>
            <a:r>
              <a:rPr lang="en-US" smtClean="0"/>
              <a:t>Lookup code for the category of requested service</a:t>
            </a:r>
          </a:p>
          <a:p>
            <a:pPr lvl="1"/>
            <a:r>
              <a:rPr lang="en-US" smtClean="0"/>
              <a:t>Authorization (if enabled)</a:t>
            </a:r>
          </a:p>
          <a:p>
            <a:pPr lvl="2"/>
            <a:r>
              <a:rPr lang="en-US" smtClean="0"/>
              <a:t>Create a work order from the service request after the service request is approved</a:t>
            </a:r>
          </a:p>
          <a:p>
            <a:pPr lvl="1"/>
            <a:endParaRPr lang="en-US" smtClean="0"/>
          </a:p>
        </p:txBody>
      </p:sp>
      <p:sp>
        <p:nvSpPr>
          <p:cNvPr id="99330" name="Rectangle 2"/>
          <p:cNvSpPr>
            <a:spLocks noGrp="1" noChangeArrowheads="1"/>
          </p:cNvSpPr>
          <p:nvPr>
            <p:ph type="title"/>
          </p:nvPr>
        </p:nvSpPr>
        <p:spPr/>
        <p:txBody>
          <a:bodyPr/>
          <a:lstStyle/>
          <a:p>
            <a:r>
              <a:rPr lang="en-US" smtClean="0"/>
              <a:t>Service Request Setup </a:t>
            </a:r>
          </a:p>
        </p:txBody>
      </p:sp>
      <p:sp>
        <p:nvSpPr>
          <p:cNvPr id="99332" name="Footer Placeholder 3"/>
          <p:cNvSpPr>
            <a:spLocks noGrp="1"/>
          </p:cNvSpPr>
          <p:nvPr>
            <p:ph type="ftr" sz="quarter" idx="10"/>
          </p:nvPr>
        </p:nvSpPr>
        <p:spPr/>
        <p:txBody>
          <a:bodyPr/>
          <a:lstStyle/>
          <a:p>
            <a:r>
              <a:rPr lang="en-US" smtClean="0"/>
              <a:t>EAM-MAINT-940</a:t>
            </a:r>
            <a:endParaRPr lang="en-US"/>
          </a:p>
        </p:txBody>
      </p:sp>
      <p:pic>
        <p:nvPicPr>
          <p:cNvPr id="5"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395111"/>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9" name="Rectangle 3"/>
          <p:cNvSpPr>
            <a:spLocks noGrp="1" noChangeArrowheads="1"/>
          </p:cNvSpPr>
          <p:nvPr>
            <p:ph idx="1"/>
          </p:nvPr>
        </p:nvSpPr>
        <p:spPr/>
        <p:txBody>
          <a:bodyPr/>
          <a:lstStyle/>
          <a:p>
            <a:r>
              <a:rPr lang="en-US" smtClean="0"/>
              <a:t>Initiate Service Request </a:t>
            </a:r>
          </a:p>
          <a:p>
            <a:pPr lvl="1"/>
            <a:r>
              <a:rPr lang="en-US" smtClean="0"/>
              <a:t>Production supervisor creates service request</a:t>
            </a:r>
          </a:p>
          <a:p>
            <a:pPr lvl="1"/>
            <a:r>
              <a:rPr lang="en-US" smtClean="0"/>
              <a:t>Maintenance planner receives e-mail notification</a:t>
            </a:r>
          </a:p>
          <a:p>
            <a:pPr lvl="1"/>
            <a:r>
              <a:rPr lang="en-US" smtClean="0"/>
              <a:t>Maintenance planner turns service request into work order and schedules technician</a:t>
            </a:r>
          </a:p>
          <a:p>
            <a:endParaRPr lang="en-US" smtClean="0"/>
          </a:p>
        </p:txBody>
      </p:sp>
      <p:sp>
        <p:nvSpPr>
          <p:cNvPr id="101378" name="Rectangle 2"/>
          <p:cNvSpPr>
            <a:spLocks noGrp="1" noChangeArrowheads="1"/>
          </p:cNvSpPr>
          <p:nvPr>
            <p:ph type="title"/>
          </p:nvPr>
        </p:nvSpPr>
        <p:spPr/>
        <p:txBody>
          <a:bodyPr/>
          <a:lstStyle/>
          <a:p>
            <a:r>
              <a:rPr lang="en-US" smtClean="0"/>
              <a:t>Service Request Sample</a:t>
            </a:r>
          </a:p>
        </p:txBody>
      </p:sp>
      <p:sp>
        <p:nvSpPr>
          <p:cNvPr id="101380" name="Footer Placeholder 3"/>
          <p:cNvSpPr>
            <a:spLocks noGrp="1"/>
          </p:cNvSpPr>
          <p:nvPr>
            <p:ph type="ftr" sz="quarter" idx="10"/>
          </p:nvPr>
        </p:nvSpPr>
        <p:spPr/>
        <p:txBody>
          <a:bodyPr/>
          <a:lstStyle/>
          <a:p>
            <a:r>
              <a:rPr lang="en-US" smtClean="0"/>
              <a:t>EAM-MAINT-960</a:t>
            </a:r>
            <a:endParaRPr lang="en-US"/>
          </a:p>
        </p:txBody>
      </p:sp>
      <p:pic>
        <p:nvPicPr>
          <p:cNvPr id="5"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196263" y="395111"/>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r>
              <a:rPr lang="en-US" smtClean="0"/>
              <a:t>Creating a Service Request</a:t>
            </a:r>
          </a:p>
        </p:txBody>
      </p:sp>
      <p:sp>
        <p:nvSpPr>
          <p:cNvPr id="102407" name="Footer Placeholder 6"/>
          <p:cNvSpPr>
            <a:spLocks noGrp="1"/>
          </p:cNvSpPr>
          <p:nvPr>
            <p:ph type="ftr" sz="quarter" idx="10"/>
          </p:nvPr>
        </p:nvSpPr>
        <p:spPr/>
        <p:txBody>
          <a:bodyPr/>
          <a:lstStyle/>
          <a:p>
            <a:r>
              <a:rPr lang="en-US" smtClean="0"/>
              <a:t>EAM-MAINT-970</a:t>
            </a:r>
            <a:endParaRPr lang="en-US"/>
          </a:p>
        </p:txBody>
      </p:sp>
      <p:pic>
        <p:nvPicPr>
          <p:cNvPr id="102403" name="Picture 6"/>
          <p:cNvPicPr>
            <a:picLocks noChangeAspect="1" noChangeArrowheads="1"/>
          </p:cNvPicPr>
          <p:nvPr/>
        </p:nvPicPr>
        <p:blipFill>
          <a:blip r:embed="rId3" cstate="print"/>
          <a:srcRect/>
          <a:stretch>
            <a:fillRect/>
          </a:stretch>
        </p:blipFill>
        <p:spPr bwMode="auto">
          <a:xfrm>
            <a:off x="346075" y="938213"/>
            <a:ext cx="8437563" cy="4448175"/>
          </a:xfrm>
          <a:prstGeom prst="rect">
            <a:avLst/>
          </a:prstGeom>
          <a:noFill/>
          <a:ln w="9525" algn="ctr">
            <a:noFill/>
            <a:miter lim="800000"/>
            <a:headEnd/>
            <a:tailEnd/>
          </a:ln>
        </p:spPr>
      </p:pic>
      <p:sp>
        <p:nvSpPr>
          <p:cNvPr id="102404" name="Oval 8"/>
          <p:cNvSpPr>
            <a:spLocks noChangeArrowheads="1"/>
          </p:cNvSpPr>
          <p:nvPr/>
        </p:nvSpPr>
        <p:spPr bwMode="auto">
          <a:xfrm>
            <a:off x="5791200" y="1714500"/>
            <a:ext cx="463550" cy="427038"/>
          </a:xfrm>
          <a:prstGeom prst="ellipse">
            <a:avLst/>
          </a:prstGeom>
          <a:noFill/>
          <a:ln w="38100">
            <a:solidFill>
              <a:srgbClr val="FF0000"/>
            </a:solidFill>
            <a:round/>
            <a:headEnd/>
            <a:tailEnd/>
          </a:ln>
        </p:spPr>
        <p:txBody>
          <a:bodyPr wrap="none" anchor="ctr"/>
          <a:lstStyle/>
          <a:p>
            <a:pPr algn="ctr"/>
            <a:endParaRPr lang="en-US" sz="2800"/>
          </a:p>
        </p:txBody>
      </p:sp>
      <p:sp>
        <p:nvSpPr>
          <p:cNvPr id="102405" name="Oval 8"/>
          <p:cNvSpPr>
            <a:spLocks noChangeArrowheads="1"/>
          </p:cNvSpPr>
          <p:nvPr/>
        </p:nvSpPr>
        <p:spPr bwMode="auto">
          <a:xfrm>
            <a:off x="5197475" y="3271838"/>
            <a:ext cx="801688" cy="427037"/>
          </a:xfrm>
          <a:prstGeom prst="ellipse">
            <a:avLst/>
          </a:prstGeom>
          <a:noFill/>
          <a:ln w="38100">
            <a:solidFill>
              <a:srgbClr val="FF0000"/>
            </a:solidFill>
            <a:round/>
            <a:headEnd/>
            <a:tailEnd/>
          </a:ln>
        </p:spPr>
        <p:txBody>
          <a:bodyPr wrap="none" anchor="ctr"/>
          <a:lstStyle/>
          <a:p>
            <a:pPr algn="ctr"/>
            <a:endParaRPr lang="en-US" sz="2800"/>
          </a:p>
        </p:txBody>
      </p:sp>
      <p:sp>
        <p:nvSpPr>
          <p:cNvPr id="102406" name="TextBox 5"/>
          <p:cNvSpPr txBox="1">
            <a:spLocks noChangeArrowheads="1"/>
          </p:cNvSpPr>
          <p:nvPr/>
        </p:nvSpPr>
        <p:spPr bwMode="auto">
          <a:xfrm>
            <a:off x="2628900" y="5421313"/>
            <a:ext cx="3868367" cy="830997"/>
          </a:xfrm>
          <a:prstGeom prst="rect">
            <a:avLst/>
          </a:prstGeom>
          <a:noFill/>
          <a:ln w="9525">
            <a:noFill/>
            <a:miter lim="800000"/>
            <a:headEnd/>
            <a:tailEnd/>
          </a:ln>
        </p:spPr>
        <p:txBody>
          <a:bodyPr wrap="none">
            <a:spAutoFit/>
          </a:bodyPr>
          <a:lstStyle/>
          <a:p>
            <a:r>
              <a:rPr lang="en-US" sz="1600" dirty="0">
                <a:latin typeface="+mj-lt"/>
              </a:rPr>
              <a:t>Two ways to create Service Request: </a:t>
            </a:r>
            <a:endParaRPr lang="en-US" sz="1600" dirty="0" smtClean="0">
              <a:latin typeface="+mj-lt"/>
            </a:endParaRPr>
          </a:p>
          <a:p>
            <a:pPr marL="342900" indent="-342900">
              <a:buAutoNum type="arabicPeriod"/>
            </a:pPr>
            <a:r>
              <a:rPr lang="en-US" sz="1600" dirty="0" smtClean="0">
                <a:latin typeface="+mj-lt"/>
              </a:rPr>
              <a:t>From </a:t>
            </a:r>
            <a:r>
              <a:rPr lang="en-US" sz="1600" dirty="0">
                <a:latin typeface="+mj-lt"/>
              </a:rPr>
              <a:t>Service Request </a:t>
            </a:r>
            <a:r>
              <a:rPr lang="en-US" sz="1600" dirty="0" smtClean="0">
                <a:latin typeface="+mj-lt"/>
              </a:rPr>
              <a:t>Menu</a:t>
            </a:r>
          </a:p>
          <a:p>
            <a:pPr marL="342900" indent="-342900">
              <a:buAutoNum type="arabicPeriod"/>
            </a:pPr>
            <a:r>
              <a:rPr lang="en-US" sz="1600" dirty="0" smtClean="0">
                <a:latin typeface="+mj-lt"/>
              </a:rPr>
              <a:t>Directly </a:t>
            </a:r>
            <a:r>
              <a:rPr lang="en-US" sz="1600" dirty="0">
                <a:latin typeface="+mj-lt"/>
              </a:rPr>
              <a:t>from Equipment</a:t>
            </a:r>
          </a:p>
        </p:txBody>
      </p:sp>
      <p:pic>
        <p:nvPicPr>
          <p:cNvPr id="8" name="Picture 2" descr="C:\Users\nnm\AppData\Local\Microsoft\Windows\Temporary Internet Files\Content.IE5\9T6UJMI2\MC900286442[1].wmf"/>
          <p:cNvPicPr>
            <a:picLocks noChangeAspect="1" noChangeArrowheads="1"/>
          </p:cNvPicPr>
          <p:nvPr/>
        </p:nvPicPr>
        <p:blipFill>
          <a:blip r:embed="rId4" cstate="print"/>
          <a:srcRect/>
          <a:stretch>
            <a:fillRect/>
          </a:stretch>
        </p:blipFill>
        <p:spPr bwMode="auto">
          <a:xfrm>
            <a:off x="8196263" y="395111"/>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6" name="Picture 6"/>
          <p:cNvPicPr>
            <a:picLocks noChangeAspect="1" noChangeArrowheads="1"/>
          </p:cNvPicPr>
          <p:nvPr/>
        </p:nvPicPr>
        <p:blipFill>
          <a:blip r:embed="rId3" cstate="print"/>
          <a:srcRect/>
          <a:stretch>
            <a:fillRect/>
          </a:stretch>
        </p:blipFill>
        <p:spPr bwMode="auto">
          <a:xfrm>
            <a:off x="331788" y="1317625"/>
            <a:ext cx="8461375" cy="4278313"/>
          </a:xfrm>
          <a:prstGeom prst="rect">
            <a:avLst/>
          </a:prstGeom>
          <a:noFill/>
          <a:ln w="9525" algn="ctr">
            <a:noFill/>
            <a:miter lim="800000"/>
            <a:headEnd/>
            <a:tailEnd/>
          </a:ln>
        </p:spPr>
      </p:pic>
      <p:sp>
        <p:nvSpPr>
          <p:cNvPr id="103427" name="Rectangle 3"/>
          <p:cNvSpPr>
            <a:spLocks noGrp="1" noChangeArrowheads="1"/>
          </p:cNvSpPr>
          <p:nvPr>
            <p:ph type="title"/>
          </p:nvPr>
        </p:nvSpPr>
        <p:spPr/>
        <p:txBody>
          <a:bodyPr/>
          <a:lstStyle/>
          <a:p>
            <a:r>
              <a:rPr lang="en-US" smtClean="0"/>
              <a:t>Creating a Service Request</a:t>
            </a:r>
          </a:p>
        </p:txBody>
      </p:sp>
      <p:sp>
        <p:nvSpPr>
          <p:cNvPr id="103433" name="Footer Placeholder 8"/>
          <p:cNvSpPr>
            <a:spLocks noGrp="1"/>
          </p:cNvSpPr>
          <p:nvPr>
            <p:ph type="ftr" sz="quarter" idx="10"/>
          </p:nvPr>
        </p:nvSpPr>
        <p:spPr/>
        <p:txBody>
          <a:bodyPr/>
          <a:lstStyle/>
          <a:p>
            <a:r>
              <a:rPr lang="en-US" smtClean="0"/>
              <a:t>EAM-MAINT-980</a:t>
            </a:r>
            <a:endParaRPr lang="en-US"/>
          </a:p>
        </p:txBody>
      </p:sp>
      <p:sp>
        <p:nvSpPr>
          <p:cNvPr id="103428" name="Oval 8"/>
          <p:cNvSpPr>
            <a:spLocks noChangeArrowheads="1"/>
          </p:cNvSpPr>
          <p:nvPr/>
        </p:nvSpPr>
        <p:spPr bwMode="auto">
          <a:xfrm>
            <a:off x="666750" y="1731963"/>
            <a:ext cx="463550" cy="427037"/>
          </a:xfrm>
          <a:prstGeom prst="ellipse">
            <a:avLst/>
          </a:prstGeom>
          <a:noFill/>
          <a:ln w="38100">
            <a:solidFill>
              <a:srgbClr val="FF0000"/>
            </a:solidFill>
            <a:round/>
            <a:headEnd/>
            <a:tailEnd/>
          </a:ln>
        </p:spPr>
        <p:txBody>
          <a:bodyPr wrap="none" anchor="ctr"/>
          <a:lstStyle/>
          <a:p>
            <a:pPr algn="ctr"/>
            <a:endParaRPr lang="en-US" sz="2800"/>
          </a:p>
        </p:txBody>
      </p:sp>
      <p:sp>
        <p:nvSpPr>
          <p:cNvPr id="103429" name="Oval 8"/>
          <p:cNvSpPr>
            <a:spLocks noChangeArrowheads="1"/>
          </p:cNvSpPr>
          <p:nvPr/>
        </p:nvSpPr>
        <p:spPr bwMode="auto">
          <a:xfrm>
            <a:off x="374650" y="3095625"/>
            <a:ext cx="836613" cy="203200"/>
          </a:xfrm>
          <a:prstGeom prst="ellipse">
            <a:avLst/>
          </a:prstGeom>
          <a:noFill/>
          <a:ln w="38100">
            <a:solidFill>
              <a:srgbClr val="FF0000"/>
            </a:solidFill>
            <a:round/>
            <a:headEnd/>
            <a:tailEnd/>
          </a:ln>
        </p:spPr>
        <p:txBody>
          <a:bodyPr wrap="none" anchor="ctr"/>
          <a:lstStyle/>
          <a:p>
            <a:pPr algn="ctr"/>
            <a:endParaRPr lang="en-US" sz="2800"/>
          </a:p>
        </p:txBody>
      </p:sp>
      <p:sp>
        <p:nvSpPr>
          <p:cNvPr id="103430" name="Oval 8"/>
          <p:cNvSpPr>
            <a:spLocks noChangeArrowheads="1"/>
          </p:cNvSpPr>
          <p:nvPr/>
        </p:nvSpPr>
        <p:spPr bwMode="auto">
          <a:xfrm>
            <a:off x="373063" y="3295650"/>
            <a:ext cx="836612" cy="203200"/>
          </a:xfrm>
          <a:prstGeom prst="ellipse">
            <a:avLst/>
          </a:prstGeom>
          <a:noFill/>
          <a:ln w="38100">
            <a:solidFill>
              <a:srgbClr val="FF0000"/>
            </a:solidFill>
            <a:round/>
            <a:headEnd/>
            <a:tailEnd/>
          </a:ln>
        </p:spPr>
        <p:txBody>
          <a:bodyPr wrap="none" anchor="ctr"/>
          <a:lstStyle/>
          <a:p>
            <a:pPr algn="ctr"/>
            <a:endParaRPr lang="en-US" sz="2800"/>
          </a:p>
        </p:txBody>
      </p:sp>
      <p:sp>
        <p:nvSpPr>
          <p:cNvPr id="103431" name="Oval 8"/>
          <p:cNvSpPr>
            <a:spLocks noChangeArrowheads="1"/>
          </p:cNvSpPr>
          <p:nvPr/>
        </p:nvSpPr>
        <p:spPr bwMode="auto">
          <a:xfrm>
            <a:off x="371475" y="4587875"/>
            <a:ext cx="836613" cy="203200"/>
          </a:xfrm>
          <a:prstGeom prst="ellipse">
            <a:avLst/>
          </a:prstGeom>
          <a:noFill/>
          <a:ln w="38100">
            <a:solidFill>
              <a:srgbClr val="FF0000"/>
            </a:solidFill>
            <a:round/>
            <a:headEnd/>
            <a:tailEnd/>
          </a:ln>
        </p:spPr>
        <p:txBody>
          <a:bodyPr wrap="none" anchor="ctr"/>
          <a:lstStyle/>
          <a:p>
            <a:pPr algn="ctr"/>
            <a:endParaRPr lang="en-US" sz="2800"/>
          </a:p>
        </p:txBody>
      </p:sp>
      <p:sp>
        <p:nvSpPr>
          <p:cNvPr id="103432" name="Oval 8"/>
          <p:cNvSpPr>
            <a:spLocks noChangeArrowheads="1"/>
          </p:cNvSpPr>
          <p:nvPr/>
        </p:nvSpPr>
        <p:spPr bwMode="auto">
          <a:xfrm>
            <a:off x="357188" y="5097463"/>
            <a:ext cx="836612" cy="201612"/>
          </a:xfrm>
          <a:prstGeom prst="ellipse">
            <a:avLst/>
          </a:prstGeom>
          <a:noFill/>
          <a:ln w="38100">
            <a:solidFill>
              <a:srgbClr val="FF0000"/>
            </a:solidFill>
            <a:round/>
            <a:headEnd/>
            <a:tailEnd/>
          </a:ln>
        </p:spPr>
        <p:txBody>
          <a:bodyPr wrap="none" anchor="ctr"/>
          <a:lstStyle/>
          <a:p>
            <a:pPr algn="ctr"/>
            <a:endParaRPr lang="en-US" sz="2800"/>
          </a:p>
        </p:txBody>
      </p:sp>
      <p:pic>
        <p:nvPicPr>
          <p:cNvPr id="10" name="Picture 2" descr="C:\Users\nnm\AppData\Local\Microsoft\Windows\Temporary Internet Files\Content.IE5\9T6UJMI2\MC900286442[1].wmf"/>
          <p:cNvPicPr>
            <a:picLocks noChangeAspect="1" noChangeArrowheads="1"/>
          </p:cNvPicPr>
          <p:nvPr/>
        </p:nvPicPr>
        <p:blipFill>
          <a:blip r:embed="rId4" cstate="print"/>
          <a:srcRect/>
          <a:stretch>
            <a:fillRect/>
          </a:stretch>
        </p:blipFill>
        <p:spPr bwMode="auto">
          <a:xfrm>
            <a:off x="8196263" y="395111"/>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4" name="Picture 7"/>
          <p:cNvPicPr>
            <a:picLocks noChangeAspect="1" noChangeArrowheads="1"/>
          </p:cNvPicPr>
          <p:nvPr/>
        </p:nvPicPr>
        <p:blipFill>
          <a:blip r:embed="rId3" cstate="print"/>
          <a:srcRect/>
          <a:stretch>
            <a:fillRect/>
          </a:stretch>
        </p:blipFill>
        <p:spPr bwMode="auto">
          <a:xfrm>
            <a:off x="719138" y="1050925"/>
            <a:ext cx="7693025" cy="4965700"/>
          </a:xfrm>
          <a:prstGeom prst="rect">
            <a:avLst/>
          </a:prstGeom>
          <a:noFill/>
          <a:ln w="9525" algn="ctr">
            <a:noFill/>
            <a:miter lim="800000"/>
            <a:headEnd/>
            <a:tailEnd/>
          </a:ln>
        </p:spPr>
      </p:pic>
      <p:sp>
        <p:nvSpPr>
          <p:cNvPr id="105475" name="Rectangle 2"/>
          <p:cNvSpPr>
            <a:spLocks noGrp="1" noChangeArrowheads="1"/>
          </p:cNvSpPr>
          <p:nvPr>
            <p:ph type="title"/>
          </p:nvPr>
        </p:nvSpPr>
        <p:spPr/>
        <p:txBody>
          <a:bodyPr/>
          <a:lstStyle/>
          <a:p>
            <a:r>
              <a:rPr lang="en-US" smtClean="0"/>
              <a:t>Automatic E-Mail Notification</a:t>
            </a:r>
          </a:p>
        </p:txBody>
      </p:sp>
      <p:sp>
        <p:nvSpPr>
          <p:cNvPr id="105478" name="Footer Placeholder 5"/>
          <p:cNvSpPr>
            <a:spLocks noGrp="1"/>
          </p:cNvSpPr>
          <p:nvPr>
            <p:ph type="ftr" sz="quarter" idx="10"/>
          </p:nvPr>
        </p:nvSpPr>
        <p:spPr/>
        <p:txBody>
          <a:bodyPr/>
          <a:lstStyle/>
          <a:p>
            <a:r>
              <a:rPr lang="en-US" smtClean="0"/>
              <a:t>EAM-MAINT-1000</a:t>
            </a:r>
            <a:endParaRPr lang="en-US"/>
          </a:p>
        </p:txBody>
      </p:sp>
      <p:sp>
        <p:nvSpPr>
          <p:cNvPr id="105476" name="Oval 8"/>
          <p:cNvSpPr>
            <a:spLocks noChangeArrowheads="1"/>
          </p:cNvSpPr>
          <p:nvPr/>
        </p:nvSpPr>
        <p:spPr bwMode="auto">
          <a:xfrm>
            <a:off x="8124825" y="1192213"/>
            <a:ext cx="300038" cy="427037"/>
          </a:xfrm>
          <a:prstGeom prst="ellipse">
            <a:avLst/>
          </a:prstGeom>
          <a:noFill/>
          <a:ln w="38100">
            <a:solidFill>
              <a:srgbClr val="FF0000"/>
            </a:solidFill>
            <a:round/>
            <a:headEnd/>
            <a:tailEnd/>
          </a:ln>
        </p:spPr>
        <p:txBody>
          <a:bodyPr wrap="none" anchor="ctr"/>
          <a:lstStyle/>
          <a:p>
            <a:pPr algn="ctr"/>
            <a:endParaRPr lang="en-US" sz="2800"/>
          </a:p>
        </p:txBody>
      </p:sp>
      <p:sp>
        <p:nvSpPr>
          <p:cNvPr id="105477" name="Oval 9"/>
          <p:cNvSpPr>
            <a:spLocks noChangeArrowheads="1"/>
          </p:cNvSpPr>
          <p:nvPr/>
        </p:nvSpPr>
        <p:spPr bwMode="auto">
          <a:xfrm>
            <a:off x="7966075" y="5683250"/>
            <a:ext cx="409575" cy="376238"/>
          </a:xfrm>
          <a:prstGeom prst="ellipse">
            <a:avLst/>
          </a:prstGeom>
          <a:noFill/>
          <a:ln w="38100">
            <a:solidFill>
              <a:srgbClr val="FF0000"/>
            </a:solidFill>
            <a:round/>
            <a:headEnd/>
            <a:tailEnd/>
          </a:ln>
        </p:spPr>
        <p:txBody>
          <a:bodyPr wrap="none" anchor="ctr"/>
          <a:lstStyle/>
          <a:p>
            <a:pPr algn="ctr"/>
            <a:endParaRPr lang="en-US" sz="2800"/>
          </a:p>
        </p:txBody>
      </p:sp>
      <p:pic>
        <p:nvPicPr>
          <p:cNvPr id="7" name="Picture 2" descr="C:\Users\nnm\AppData\Local\Microsoft\Windows\Temporary Internet Files\Content.IE5\9T6UJMI2\MC900286442[1].wmf"/>
          <p:cNvPicPr>
            <a:picLocks noChangeAspect="1" noChangeArrowheads="1"/>
          </p:cNvPicPr>
          <p:nvPr/>
        </p:nvPicPr>
        <p:blipFill>
          <a:blip r:embed="rId4" cstate="print"/>
          <a:srcRect/>
          <a:stretch>
            <a:fillRect/>
          </a:stretch>
        </p:blipFill>
        <p:spPr bwMode="auto">
          <a:xfrm>
            <a:off x="8196263" y="395111"/>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r>
              <a:rPr lang="en-US" smtClean="0"/>
              <a:t>Automatic E-Mail Notification</a:t>
            </a:r>
          </a:p>
        </p:txBody>
      </p:sp>
      <p:sp>
        <p:nvSpPr>
          <p:cNvPr id="106500" name="Footer Placeholder 3"/>
          <p:cNvSpPr>
            <a:spLocks noGrp="1"/>
          </p:cNvSpPr>
          <p:nvPr>
            <p:ph type="ftr" sz="quarter" idx="10"/>
          </p:nvPr>
        </p:nvSpPr>
        <p:spPr/>
        <p:txBody>
          <a:bodyPr/>
          <a:lstStyle/>
          <a:p>
            <a:r>
              <a:rPr lang="en-US" smtClean="0"/>
              <a:t>EAM-MAINT-1010</a:t>
            </a:r>
            <a:endParaRPr lang="en-US"/>
          </a:p>
        </p:txBody>
      </p:sp>
      <p:pic>
        <p:nvPicPr>
          <p:cNvPr id="106499" name="Picture 5"/>
          <p:cNvPicPr>
            <a:picLocks noChangeAspect="1" noChangeArrowheads="1"/>
          </p:cNvPicPr>
          <p:nvPr/>
        </p:nvPicPr>
        <p:blipFill>
          <a:blip r:embed="rId3" cstate="print"/>
          <a:stretch>
            <a:fillRect/>
          </a:stretch>
        </p:blipFill>
        <p:spPr bwMode="auto">
          <a:xfrm>
            <a:off x="1335089" y="904875"/>
            <a:ext cx="6464229" cy="5248275"/>
          </a:xfrm>
          <a:prstGeom prst="rect">
            <a:avLst/>
          </a:prstGeom>
          <a:noFill/>
          <a:ln>
            <a:noFill/>
          </a:ln>
        </p:spPr>
      </p:pic>
      <p:pic>
        <p:nvPicPr>
          <p:cNvPr id="5" name="Picture 2" descr="C:\Users\nnm\AppData\Local\Microsoft\Windows\Temporary Internet Files\Content.IE5\9T6UJMI2\MC900286442[1].wmf"/>
          <p:cNvPicPr>
            <a:picLocks noChangeAspect="1" noChangeArrowheads="1"/>
          </p:cNvPicPr>
          <p:nvPr/>
        </p:nvPicPr>
        <p:blipFill>
          <a:blip r:embed="rId4" cstate="print"/>
          <a:srcRect/>
          <a:stretch>
            <a:fillRect/>
          </a:stretch>
        </p:blipFill>
        <p:spPr bwMode="auto">
          <a:xfrm>
            <a:off x="8196263" y="395111"/>
            <a:ext cx="947737" cy="1130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SLIDEFILENAME" val="Plant_Operations___117.JPG"/>
  <p:tag name="SLIDEID" val="117"/>
</p:tagLst>
</file>

<file path=ppt/tags/tag2.xml><?xml version="1.0" encoding="utf-8"?>
<p:tagLst xmlns:a="http://schemas.openxmlformats.org/drawingml/2006/main" xmlns:r="http://schemas.openxmlformats.org/officeDocument/2006/relationships" xmlns:p="http://schemas.openxmlformats.org/presentationml/2006/main">
  <p:tag name="SLIDEFILENAME" val="Plant_Operations___117.JPG"/>
  <p:tag name="SLIDEID" val="117"/>
</p:tagLst>
</file>

<file path=ppt/tags/tag3.xml><?xml version="1.0" encoding="utf-8"?>
<p:tagLst xmlns:a="http://schemas.openxmlformats.org/drawingml/2006/main" xmlns:r="http://schemas.openxmlformats.org/officeDocument/2006/relationships" xmlns:p="http://schemas.openxmlformats.org/presentationml/2006/main">
  <p:tag name="SLIDEFILENAME" val="Plant_Operations___117.JPG"/>
  <p:tag name="SLIDEID" val="117"/>
</p:tagLst>
</file>

<file path=ppt/tags/tag4.xml><?xml version="1.0" encoding="utf-8"?>
<p:tagLst xmlns:a="http://schemas.openxmlformats.org/drawingml/2006/main" xmlns:r="http://schemas.openxmlformats.org/officeDocument/2006/relationships" xmlns:p="http://schemas.openxmlformats.org/presentationml/2006/main">
  <p:tag name="SLIDEFILENAME" val="Plant_Operations___117.JPG"/>
  <p:tag name="SLIDEID" val="117"/>
</p:tagLst>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25359</TotalTime>
  <Words>6953</Words>
  <Application>Microsoft Office PowerPoint</Application>
  <PresentationFormat>On-screen Show (4:3)</PresentationFormat>
  <Paragraphs>1140</Paragraphs>
  <Slides>98</Slides>
  <Notes>97</Notes>
  <HiddenSlides>0</HiddenSlides>
  <MMClips>0</MMClips>
  <ScaleCrop>false</ScaleCrop>
  <HeadingPairs>
    <vt:vector size="4" baseType="variant">
      <vt:variant>
        <vt:lpstr>Theme</vt:lpstr>
      </vt:variant>
      <vt:variant>
        <vt:i4>2</vt:i4>
      </vt:variant>
      <vt:variant>
        <vt:lpstr>Slide Titles</vt:lpstr>
      </vt:variant>
      <vt:variant>
        <vt:i4>98</vt:i4>
      </vt:variant>
    </vt:vector>
  </HeadingPairs>
  <TitlesOfParts>
    <vt:vector size="100" baseType="lpstr">
      <vt:lpstr>1_EX06PP_template</vt:lpstr>
      <vt:lpstr>QAD 2010 Template</vt:lpstr>
      <vt:lpstr>QAD Enterprise Asset Management v12 Level 1 Course: 1-5 Intro to EAM Maintenance</vt:lpstr>
      <vt:lpstr>EAM Level 1 Learning Path</vt:lpstr>
      <vt:lpstr>Course Overview</vt:lpstr>
      <vt:lpstr>Course Objectives</vt:lpstr>
      <vt:lpstr>QAD EAM Maintenance</vt:lpstr>
      <vt:lpstr>Plant Maintenance Overview</vt:lpstr>
      <vt:lpstr>Who uses EAM Maintenance?</vt:lpstr>
      <vt:lpstr>Maintenance Role in EAM </vt:lpstr>
      <vt:lpstr>QAD EAM Maintenance</vt:lpstr>
      <vt:lpstr>Maintenance Key Concepts</vt:lpstr>
      <vt:lpstr>Maintenance Key Concepts</vt:lpstr>
      <vt:lpstr>Maintenance Best Practices Goals</vt:lpstr>
      <vt:lpstr>Maintenance Best Practices Goals</vt:lpstr>
      <vt:lpstr>QAD EAM Maintenance</vt:lpstr>
      <vt:lpstr>Maintenance Basic Process</vt:lpstr>
      <vt:lpstr>Maintenance – A Personal Example!</vt:lpstr>
      <vt:lpstr>Before we proceed . . . </vt:lpstr>
      <vt:lpstr>Maintenance and Operations</vt:lpstr>
      <vt:lpstr>QAD EAM Maintenance</vt:lpstr>
      <vt:lpstr>Maintenance Setup – Key Settings </vt:lpstr>
      <vt:lpstr>Maintenance Setup – Key Settings </vt:lpstr>
      <vt:lpstr>Equipment Overview</vt:lpstr>
      <vt:lpstr>Equipment Overview</vt:lpstr>
      <vt:lpstr>Equipment Overview</vt:lpstr>
      <vt:lpstr>PM Overview</vt:lpstr>
      <vt:lpstr>PM Maintenance Setup and Options</vt:lpstr>
      <vt:lpstr>PM Maintenance Setup and Options</vt:lpstr>
      <vt:lpstr>PM Templates Issue Methods </vt:lpstr>
      <vt:lpstr>Link an Instruction List for this PM</vt:lpstr>
      <vt:lpstr>Maintenance Process – Step Through</vt:lpstr>
      <vt:lpstr>How is Work Requested </vt:lpstr>
      <vt:lpstr>Request Work:  PM Due</vt:lpstr>
      <vt:lpstr>Request Work: Service Requests </vt:lpstr>
      <vt:lpstr>Work Order - Important Concepts</vt:lpstr>
      <vt:lpstr>Work Order - Important Concepts</vt:lpstr>
      <vt:lpstr>Work Order - Important Concepts</vt:lpstr>
      <vt:lpstr>Maintenance Process – Step Through</vt:lpstr>
      <vt:lpstr>Work Orders Overview</vt:lpstr>
      <vt:lpstr>Prepare:  Plan and Schedule</vt:lpstr>
      <vt:lpstr>Scheduling</vt:lpstr>
      <vt:lpstr>Assign and Schedule the Work Order</vt:lpstr>
      <vt:lpstr>Prepare: Work Order Setup </vt:lpstr>
      <vt:lpstr>Prepare: Work Order Setup </vt:lpstr>
      <vt:lpstr>Maintenance Process – Step Through</vt:lpstr>
      <vt:lpstr>Maintenance Process – Step Through</vt:lpstr>
      <vt:lpstr>Record Work </vt:lpstr>
      <vt:lpstr>Record Work </vt:lpstr>
      <vt:lpstr>Record Work: Important Data </vt:lpstr>
      <vt:lpstr>Record Work: Important Data </vt:lpstr>
      <vt:lpstr>Post Labor Against Work Order</vt:lpstr>
      <vt:lpstr>Issue Parts From Stores</vt:lpstr>
      <vt:lpstr>Finishing Process</vt:lpstr>
      <vt:lpstr>Change WO Status to Finished (F)</vt:lpstr>
      <vt:lpstr>Record Work:  Important Data</vt:lpstr>
      <vt:lpstr>Maintenance Process – Step Through</vt:lpstr>
      <vt:lpstr>Review Work Performed / Results   </vt:lpstr>
      <vt:lpstr>Cost Analysis</vt:lpstr>
      <vt:lpstr>Close</vt:lpstr>
      <vt:lpstr>QAD EAM Maintenance</vt:lpstr>
      <vt:lpstr>CM/PM Basic Process Flow</vt:lpstr>
      <vt:lpstr>CM/PM Basic Process Flow</vt:lpstr>
      <vt:lpstr>Review</vt:lpstr>
      <vt:lpstr>QAD EAM Level 1 Learning Path  Next Steps for Certification!</vt:lpstr>
      <vt:lpstr>Next Steps</vt:lpstr>
      <vt:lpstr>Questions </vt:lpstr>
      <vt:lpstr>Appendix A: Create Equipment</vt:lpstr>
      <vt:lpstr>Adding New Equipment</vt:lpstr>
      <vt:lpstr>Adding New Equipment</vt:lpstr>
      <vt:lpstr>Equipment Setup </vt:lpstr>
      <vt:lpstr>Equipment Setup </vt:lpstr>
      <vt:lpstr>Equipment Setup </vt:lpstr>
      <vt:lpstr>Equipment Setup </vt:lpstr>
      <vt:lpstr>Exercise 1: Add New Equipment</vt:lpstr>
      <vt:lpstr>Appendix B: Create Master Instruction Lists (MIL’s)</vt:lpstr>
      <vt:lpstr>Creating a Master Instruction List</vt:lpstr>
      <vt:lpstr>Creating a Master Instruction List</vt:lpstr>
      <vt:lpstr>Creating a Master Instruction List Step</vt:lpstr>
      <vt:lpstr>Creating a Master Instruction Step</vt:lpstr>
      <vt:lpstr>Exercise 2: Create a Master Instruction List</vt:lpstr>
      <vt:lpstr>Appendix C: Create and Issue PM’s</vt:lpstr>
      <vt:lpstr>PM Maintenance Setup and Options</vt:lpstr>
      <vt:lpstr>Creating a Calendar-Based PM Template</vt:lpstr>
      <vt:lpstr>Creating a Calendar-Based PM Template</vt:lpstr>
      <vt:lpstr>Creating a Calendar-Based PM Template</vt:lpstr>
      <vt:lpstr>Link an Instruction List for this PM</vt:lpstr>
      <vt:lpstr>Exercise 3: Create a Calendar PM</vt:lpstr>
      <vt:lpstr>Filtering by PM Due </vt:lpstr>
      <vt:lpstr>Filtered Browse of Due PMs</vt:lpstr>
      <vt:lpstr>Issuing Globally</vt:lpstr>
      <vt:lpstr>Issuing Globally</vt:lpstr>
      <vt:lpstr>New PM Work Orders</vt:lpstr>
      <vt:lpstr>Appendix D: Create Service Request</vt:lpstr>
      <vt:lpstr>Service Request Setup </vt:lpstr>
      <vt:lpstr>Service Request Sample</vt:lpstr>
      <vt:lpstr>Creating a Service Request</vt:lpstr>
      <vt:lpstr>Creating a Service Request</vt:lpstr>
      <vt:lpstr>Automatic E-Mail Notification</vt:lpstr>
      <vt:lpstr>Automatic E-Mail Notification</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 Launch/Sales Launch</dc:title>
  <dc:creator>QAD</dc:creator>
  <cp:lastModifiedBy>Bill Knutson</cp:lastModifiedBy>
  <cp:revision>1676</cp:revision>
  <dcterms:created xsi:type="dcterms:W3CDTF">2006-09-26T21:40:50Z</dcterms:created>
  <dcterms:modified xsi:type="dcterms:W3CDTF">2011-02-18T00:01:07Z</dcterms:modified>
</cp:coreProperties>
</file>