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67.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Default Extension="emf" ContentType="image/x-emf"/>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tags/tag1.xml" ContentType="application/vnd.openxmlformats-officedocument.presentationml.tags+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Default Extension="wmf" ContentType="image/x-wmf"/>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Default Extension="jpeg" ContentType="image/jpeg"/>
  <Override PartName="/ppt/slideLayouts/slideLayout16.xml" ContentType="application/vnd.openxmlformats-officedocument.presentationml.slideLayout+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913" r:id="rId1"/>
    <p:sldMasterId id="2147484942" r:id="rId2"/>
  </p:sldMasterIdLst>
  <p:notesMasterIdLst>
    <p:notesMasterId r:id="rId70"/>
  </p:notesMasterIdLst>
  <p:handoutMasterIdLst>
    <p:handoutMasterId r:id="rId71"/>
  </p:handoutMasterIdLst>
  <p:sldIdLst>
    <p:sldId id="900" r:id="rId3"/>
    <p:sldId id="901" r:id="rId4"/>
    <p:sldId id="902" r:id="rId5"/>
    <p:sldId id="903" r:id="rId6"/>
    <p:sldId id="951" r:id="rId7"/>
    <p:sldId id="691" r:id="rId8"/>
    <p:sldId id="952" r:id="rId9"/>
    <p:sldId id="953" r:id="rId10"/>
    <p:sldId id="546" r:id="rId11"/>
    <p:sldId id="906" r:id="rId12"/>
    <p:sldId id="544" r:id="rId13"/>
    <p:sldId id="877" r:id="rId14"/>
    <p:sldId id="878" r:id="rId15"/>
    <p:sldId id="948" r:id="rId16"/>
    <p:sldId id="879" r:id="rId17"/>
    <p:sldId id="545" r:id="rId18"/>
    <p:sldId id="908" r:id="rId19"/>
    <p:sldId id="940" r:id="rId20"/>
    <p:sldId id="950" r:id="rId21"/>
    <p:sldId id="923" r:id="rId22"/>
    <p:sldId id="924" r:id="rId23"/>
    <p:sldId id="941" r:id="rId24"/>
    <p:sldId id="942" r:id="rId25"/>
    <p:sldId id="954" r:id="rId26"/>
    <p:sldId id="882" r:id="rId27"/>
    <p:sldId id="930" r:id="rId28"/>
    <p:sldId id="928" r:id="rId29"/>
    <p:sldId id="555" r:id="rId30"/>
    <p:sldId id="556" r:id="rId31"/>
    <p:sldId id="880" r:id="rId32"/>
    <p:sldId id="559" r:id="rId33"/>
    <p:sldId id="932" r:id="rId34"/>
    <p:sldId id="931" r:id="rId35"/>
    <p:sldId id="934" r:id="rId36"/>
    <p:sldId id="881" r:id="rId37"/>
    <p:sldId id="561" r:id="rId38"/>
    <p:sldId id="563" r:id="rId39"/>
    <p:sldId id="564" r:id="rId40"/>
    <p:sldId id="565" r:id="rId41"/>
    <p:sldId id="933" r:id="rId42"/>
    <p:sldId id="550" r:id="rId43"/>
    <p:sldId id="552" r:id="rId44"/>
    <p:sldId id="883" r:id="rId45"/>
    <p:sldId id="568" r:id="rId46"/>
    <p:sldId id="571" r:id="rId47"/>
    <p:sldId id="935" r:id="rId48"/>
    <p:sldId id="936" r:id="rId49"/>
    <p:sldId id="572" r:id="rId50"/>
    <p:sldId id="573" r:id="rId51"/>
    <p:sldId id="574" r:id="rId52"/>
    <p:sldId id="867" r:id="rId53"/>
    <p:sldId id="937" r:id="rId54"/>
    <p:sldId id="938" r:id="rId55"/>
    <p:sldId id="909" r:id="rId56"/>
    <p:sldId id="884" r:id="rId57"/>
    <p:sldId id="886" r:id="rId58"/>
    <p:sldId id="910" r:id="rId59"/>
    <p:sldId id="579" r:id="rId60"/>
    <p:sldId id="580" r:id="rId61"/>
    <p:sldId id="582" r:id="rId62"/>
    <p:sldId id="583" r:id="rId63"/>
    <p:sldId id="734" r:id="rId64"/>
    <p:sldId id="943" r:id="rId65"/>
    <p:sldId id="705" r:id="rId66"/>
    <p:sldId id="904" r:id="rId67"/>
    <p:sldId id="955" r:id="rId68"/>
    <p:sldId id="956" r:id="rId69"/>
  </p:sldIdLst>
  <p:sldSz cx="9144000" cy="6858000" type="screen4x3"/>
  <p:notesSz cx="6858000" cy="9296400"/>
  <p:defaultTextStyle>
    <a:defPPr>
      <a:defRPr lang="en-US"/>
    </a:defPPr>
    <a:lvl1pPr algn="l" rtl="0" fontAlgn="base">
      <a:spcBef>
        <a:spcPct val="0"/>
      </a:spcBef>
      <a:spcAft>
        <a:spcPct val="0"/>
      </a:spcAft>
      <a:defRPr sz="1400" kern="1200">
        <a:solidFill>
          <a:schemeClr val="tx1"/>
        </a:solidFill>
        <a:latin typeface="Tahoma" charset="0"/>
        <a:ea typeface="+mn-ea"/>
        <a:cs typeface="+mn-cs"/>
      </a:defRPr>
    </a:lvl1pPr>
    <a:lvl2pPr marL="457200" algn="l" rtl="0" fontAlgn="base">
      <a:spcBef>
        <a:spcPct val="0"/>
      </a:spcBef>
      <a:spcAft>
        <a:spcPct val="0"/>
      </a:spcAft>
      <a:defRPr sz="1400" kern="1200">
        <a:solidFill>
          <a:schemeClr val="tx1"/>
        </a:solidFill>
        <a:latin typeface="Tahoma" charset="0"/>
        <a:ea typeface="+mn-ea"/>
        <a:cs typeface="+mn-cs"/>
      </a:defRPr>
    </a:lvl2pPr>
    <a:lvl3pPr marL="914400" algn="l" rtl="0" fontAlgn="base">
      <a:spcBef>
        <a:spcPct val="0"/>
      </a:spcBef>
      <a:spcAft>
        <a:spcPct val="0"/>
      </a:spcAft>
      <a:defRPr sz="1400" kern="1200">
        <a:solidFill>
          <a:schemeClr val="tx1"/>
        </a:solidFill>
        <a:latin typeface="Tahoma" charset="0"/>
        <a:ea typeface="+mn-ea"/>
        <a:cs typeface="+mn-cs"/>
      </a:defRPr>
    </a:lvl3pPr>
    <a:lvl4pPr marL="1371600" algn="l" rtl="0" fontAlgn="base">
      <a:spcBef>
        <a:spcPct val="0"/>
      </a:spcBef>
      <a:spcAft>
        <a:spcPct val="0"/>
      </a:spcAft>
      <a:defRPr sz="1400" kern="1200">
        <a:solidFill>
          <a:schemeClr val="tx1"/>
        </a:solidFill>
        <a:latin typeface="Tahoma" charset="0"/>
        <a:ea typeface="+mn-ea"/>
        <a:cs typeface="+mn-cs"/>
      </a:defRPr>
    </a:lvl4pPr>
    <a:lvl5pPr marL="1828800" algn="l" rtl="0" fontAlgn="base">
      <a:spcBef>
        <a:spcPct val="0"/>
      </a:spcBef>
      <a:spcAft>
        <a:spcPct val="0"/>
      </a:spcAft>
      <a:defRPr sz="1400" kern="1200">
        <a:solidFill>
          <a:schemeClr val="tx1"/>
        </a:solidFill>
        <a:latin typeface="Tahoma" charset="0"/>
        <a:ea typeface="+mn-ea"/>
        <a:cs typeface="+mn-cs"/>
      </a:defRPr>
    </a:lvl5pPr>
    <a:lvl6pPr marL="2286000" algn="l" defTabSz="914400" rtl="0" eaLnBrk="1" latinLnBrk="0" hangingPunct="1">
      <a:defRPr sz="1400" kern="1200">
        <a:solidFill>
          <a:schemeClr val="tx1"/>
        </a:solidFill>
        <a:latin typeface="Tahoma" charset="0"/>
        <a:ea typeface="+mn-ea"/>
        <a:cs typeface="+mn-cs"/>
      </a:defRPr>
    </a:lvl6pPr>
    <a:lvl7pPr marL="2743200" algn="l" defTabSz="914400" rtl="0" eaLnBrk="1" latinLnBrk="0" hangingPunct="1">
      <a:defRPr sz="1400" kern="1200">
        <a:solidFill>
          <a:schemeClr val="tx1"/>
        </a:solidFill>
        <a:latin typeface="Tahoma" charset="0"/>
        <a:ea typeface="+mn-ea"/>
        <a:cs typeface="+mn-cs"/>
      </a:defRPr>
    </a:lvl7pPr>
    <a:lvl8pPr marL="3200400" algn="l" defTabSz="914400" rtl="0" eaLnBrk="1" latinLnBrk="0" hangingPunct="1">
      <a:defRPr sz="1400" kern="1200">
        <a:solidFill>
          <a:schemeClr val="tx1"/>
        </a:solidFill>
        <a:latin typeface="Tahoma" charset="0"/>
        <a:ea typeface="+mn-ea"/>
        <a:cs typeface="+mn-cs"/>
      </a:defRPr>
    </a:lvl8pPr>
    <a:lvl9pPr marL="3657600" algn="l" defTabSz="914400" rtl="0" eaLnBrk="1" latinLnBrk="0" hangingPunct="1">
      <a:defRPr sz="1400" kern="1200">
        <a:solidFill>
          <a:schemeClr val="tx1"/>
        </a:solidFill>
        <a:latin typeface="Tahoma"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FFFCC"/>
    <a:srgbClr val="33CC33"/>
    <a:srgbClr val="0069B8"/>
    <a:srgbClr val="FFFF66"/>
    <a:srgbClr val="CC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248" autoAdjust="0"/>
    <p:restoredTop sz="81014" autoAdjust="0"/>
  </p:normalViewPr>
  <p:slideViewPr>
    <p:cSldViewPr snapToGrid="0">
      <p:cViewPr>
        <p:scale>
          <a:sx n="100" d="100"/>
          <a:sy n="100" d="100"/>
        </p:scale>
        <p:origin x="-144" y="54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8" d="100"/>
          <a:sy n="78" d="100"/>
        </p:scale>
        <p:origin x="-2544" y="-84"/>
      </p:cViewPr>
      <p:guideLst>
        <p:guide orient="horz" pos="2928"/>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 Type="http://schemas.openxmlformats.org/officeDocument/2006/relationships/slide" Target="slides/slide5.xml"/><Relationship Id="rId71"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notesMaster" Target="notesMasters/notesMaster1.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6402" name="Rectangle 2"/>
          <p:cNvSpPr>
            <a:spLocks noGrp="1" noChangeArrowheads="1"/>
          </p:cNvSpPr>
          <p:nvPr>
            <p:ph type="hdr" sz="quarter"/>
          </p:nvPr>
        </p:nvSpPr>
        <p:spPr bwMode="auto">
          <a:xfrm>
            <a:off x="0" y="0"/>
            <a:ext cx="2971800" cy="465138"/>
          </a:xfrm>
          <a:prstGeom prst="rect">
            <a:avLst/>
          </a:prstGeom>
          <a:noFill/>
          <a:ln w="9525">
            <a:noFill/>
            <a:miter lim="800000"/>
            <a:headEnd/>
            <a:tailEnd/>
          </a:ln>
          <a:effectLst/>
        </p:spPr>
        <p:txBody>
          <a:bodyPr vert="horz" wrap="square" lIns="90443" tIns="45222" rIns="90443" bIns="45222" numCol="1" anchor="t" anchorCtr="0" compatLnSpc="1">
            <a:prstTxWarp prst="textNoShape">
              <a:avLst/>
            </a:prstTxWarp>
          </a:bodyPr>
          <a:lstStyle>
            <a:lvl1pPr algn="l">
              <a:defRPr sz="1200">
                <a:latin typeface="Arial" charset="0"/>
              </a:defRPr>
            </a:lvl1pPr>
          </a:lstStyle>
          <a:p>
            <a:pPr>
              <a:defRPr/>
            </a:pPr>
            <a:endParaRPr lang="en-US"/>
          </a:p>
        </p:txBody>
      </p:sp>
      <p:sp>
        <p:nvSpPr>
          <p:cNvPr id="486403" name="Rectangle 3"/>
          <p:cNvSpPr>
            <a:spLocks noGrp="1" noChangeArrowheads="1"/>
          </p:cNvSpPr>
          <p:nvPr>
            <p:ph type="dt" sz="quarter" idx="1"/>
          </p:nvPr>
        </p:nvSpPr>
        <p:spPr bwMode="auto">
          <a:xfrm>
            <a:off x="3884613" y="0"/>
            <a:ext cx="2971800" cy="465138"/>
          </a:xfrm>
          <a:prstGeom prst="rect">
            <a:avLst/>
          </a:prstGeom>
          <a:noFill/>
          <a:ln w="9525">
            <a:noFill/>
            <a:miter lim="800000"/>
            <a:headEnd/>
            <a:tailEnd/>
          </a:ln>
          <a:effectLst/>
        </p:spPr>
        <p:txBody>
          <a:bodyPr vert="horz" wrap="square" lIns="90443" tIns="45222" rIns="90443" bIns="45222" numCol="1" anchor="t" anchorCtr="0" compatLnSpc="1">
            <a:prstTxWarp prst="textNoShape">
              <a:avLst/>
            </a:prstTxWarp>
          </a:bodyPr>
          <a:lstStyle>
            <a:lvl1pPr algn="r">
              <a:defRPr sz="1200">
                <a:latin typeface="Arial" charset="0"/>
              </a:defRPr>
            </a:lvl1pPr>
          </a:lstStyle>
          <a:p>
            <a:pPr>
              <a:defRPr/>
            </a:pPr>
            <a:endParaRPr lang="en-US"/>
          </a:p>
        </p:txBody>
      </p:sp>
      <p:sp>
        <p:nvSpPr>
          <p:cNvPr id="486404" name="Rectangle 4"/>
          <p:cNvSpPr>
            <a:spLocks noGrp="1" noChangeArrowheads="1"/>
          </p:cNvSpPr>
          <p:nvPr>
            <p:ph type="ftr" sz="quarter" idx="2"/>
          </p:nvPr>
        </p:nvSpPr>
        <p:spPr bwMode="auto">
          <a:xfrm>
            <a:off x="0" y="8829675"/>
            <a:ext cx="2971800" cy="465138"/>
          </a:xfrm>
          <a:prstGeom prst="rect">
            <a:avLst/>
          </a:prstGeom>
          <a:noFill/>
          <a:ln w="9525">
            <a:noFill/>
            <a:miter lim="800000"/>
            <a:headEnd/>
            <a:tailEnd/>
          </a:ln>
          <a:effectLst/>
        </p:spPr>
        <p:txBody>
          <a:bodyPr vert="horz" wrap="square" lIns="90443" tIns="45222" rIns="90443" bIns="45222" numCol="1" anchor="b" anchorCtr="0" compatLnSpc="1">
            <a:prstTxWarp prst="textNoShape">
              <a:avLst/>
            </a:prstTxWarp>
          </a:bodyPr>
          <a:lstStyle>
            <a:lvl1pPr algn="l">
              <a:defRPr sz="1200">
                <a:latin typeface="Arial" charset="0"/>
              </a:defRPr>
            </a:lvl1pPr>
          </a:lstStyle>
          <a:p>
            <a:pPr>
              <a:defRPr/>
            </a:pPr>
            <a:endParaRPr lang="en-US"/>
          </a:p>
        </p:txBody>
      </p:sp>
      <p:sp>
        <p:nvSpPr>
          <p:cNvPr id="486405" name="Rectangle 5"/>
          <p:cNvSpPr>
            <a:spLocks noGrp="1" noChangeArrowheads="1"/>
          </p:cNvSpPr>
          <p:nvPr>
            <p:ph type="sldNum" sz="quarter" idx="3"/>
          </p:nvPr>
        </p:nvSpPr>
        <p:spPr bwMode="auto">
          <a:xfrm>
            <a:off x="3884613" y="8829675"/>
            <a:ext cx="2971800" cy="465138"/>
          </a:xfrm>
          <a:prstGeom prst="rect">
            <a:avLst/>
          </a:prstGeom>
          <a:noFill/>
          <a:ln w="9525">
            <a:noFill/>
            <a:miter lim="800000"/>
            <a:headEnd/>
            <a:tailEnd/>
          </a:ln>
          <a:effectLst/>
        </p:spPr>
        <p:txBody>
          <a:bodyPr vert="horz" wrap="square" lIns="90443" tIns="45222" rIns="90443" bIns="45222" numCol="1" anchor="b" anchorCtr="0" compatLnSpc="1">
            <a:prstTxWarp prst="textNoShape">
              <a:avLst/>
            </a:prstTxWarp>
          </a:bodyPr>
          <a:lstStyle>
            <a:lvl1pPr algn="r">
              <a:defRPr sz="1200">
                <a:latin typeface="Arial" charset="0"/>
              </a:defRPr>
            </a:lvl1pPr>
          </a:lstStyle>
          <a:p>
            <a:pPr>
              <a:defRPr/>
            </a:pPr>
            <a:fld id="{56E3F458-CB99-474D-B254-2268E475BCE2}"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71800" cy="465138"/>
          </a:xfrm>
          <a:prstGeom prst="rect">
            <a:avLst/>
          </a:prstGeom>
          <a:noFill/>
          <a:ln w="9525">
            <a:noFill/>
            <a:miter lim="800000"/>
            <a:headEnd/>
            <a:tailEnd/>
          </a:ln>
          <a:effectLst/>
        </p:spPr>
        <p:txBody>
          <a:bodyPr vert="horz" wrap="square" lIns="92307" tIns="46153" rIns="92307" bIns="46153" numCol="1" anchor="t" anchorCtr="0" compatLnSpc="1">
            <a:prstTxWarp prst="textNoShape">
              <a:avLst/>
            </a:prstTxWarp>
          </a:bodyPr>
          <a:lstStyle>
            <a:lvl1pPr algn="l" defTabSz="923275">
              <a:defRPr sz="1200">
                <a:latin typeface="Arial" charset="0"/>
              </a:defRPr>
            </a:lvl1pPr>
          </a:lstStyle>
          <a:p>
            <a:pPr>
              <a:defRPr/>
            </a:pPr>
            <a:endParaRPr lang="en-US"/>
          </a:p>
        </p:txBody>
      </p:sp>
      <p:sp>
        <p:nvSpPr>
          <p:cNvPr id="9219" name="Rectangle 3"/>
          <p:cNvSpPr>
            <a:spLocks noGrp="1" noChangeArrowheads="1"/>
          </p:cNvSpPr>
          <p:nvPr>
            <p:ph type="dt" idx="1"/>
          </p:nvPr>
        </p:nvSpPr>
        <p:spPr bwMode="auto">
          <a:xfrm>
            <a:off x="3884613" y="0"/>
            <a:ext cx="2971800" cy="465138"/>
          </a:xfrm>
          <a:prstGeom prst="rect">
            <a:avLst/>
          </a:prstGeom>
          <a:noFill/>
          <a:ln w="9525">
            <a:noFill/>
            <a:miter lim="800000"/>
            <a:headEnd/>
            <a:tailEnd/>
          </a:ln>
          <a:effectLst/>
        </p:spPr>
        <p:txBody>
          <a:bodyPr vert="horz" wrap="square" lIns="92307" tIns="46153" rIns="92307" bIns="46153" numCol="1" anchor="t" anchorCtr="0" compatLnSpc="1">
            <a:prstTxWarp prst="textNoShape">
              <a:avLst/>
            </a:prstTxWarp>
          </a:bodyPr>
          <a:lstStyle>
            <a:lvl1pPr algn="r" defTabSz="923275">
              <a:defRPr sz="1200">
                <a:latin typeface="Arial" charset="0"/>
              </a:defRPr>
            </a:lvl1pPr>
          </a:lstStyle>
          <a:p>
            <a:pPr>
              <a:defRPr/>
            </a:pPr>
            <a:endParaRPr lang="en-US"/>
          </a:p>
        </p:txBody>
      </p:sp>
      <p:sp>
        <p:nvSpPr>
          <p:cNvPr id="75780" name="Rectangle 4"/>
          <p:cNvSpPr>
            <a:spLocks noGrp="1" noRot="1" noChangeAspect="1" noChangeArrowheads="1" noTextEdit="1"/>
          </p:cNvSpPr>
          <p:nvPr>
            <p:ph type="sldImg" idx="2"/>
          </p:nvPr>
        </p:nvSpPr>
        <p:spPr bwMode="auto">
          <a:xfrm>
            <a:off x="1104900" y="696913"/>
            <a:ext cx="4648200" cy="3486150"/>
          </a:xfrm>
          <a:prstGeom prst="rect">
            <a:avLst/>
          </a:prstGeom>
          <a:noFill/>
          <a:ln w="9525">
            <a:solidFill>
              <a:srgbClr val="000000"/>
            </a:solidFill>
            <a:miter lim="800000"/>
            <a:headEnd/>
            <a:tailEnd/>
          </a:ln>
        </p:spPr>
      </p:sp>
      <p:sp>
        <p:nvSpPr>
          <p:cNvPr id="9221" name="Rectangle 5"/>
          <p:cNvSpPr>
            <a:spLocks noGrp="1" noChangeArrowheads="1"/>
          </p:cNvSpPr>
          <p:nvPr>
            <p:ph type="body" sz="quarter" idx="3"/>
          </p:nvPr>
        </p:nvSpPr>
        <p:spPr bwMode="auto">
          <a:xfrm>
            <a:off x="685800" y="4414838"/>
            <a:ext cx="5486400" cy="4184650"/>
          </a:xfrm>
          <a:prstGeom prst="rect">
            <a:avLst/>
          </a:prstGeom>
          <a:noFill/>
          <a:ln w="9525">
            <a:noFill/>
            <a:miter lim="800000"/>
            <a:headEnd/>
            <a:tailEnd/>
          </a:ln>
          <a:effectLst/>
        </p:spPr>
        <p:txBody>
          <a:bodyPr vert="horz" wrap="square" lIns="92307" tIns="46153" rIns="92307" bIns="4615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22" name="Rectangle 6"/>
          <p:cNvSpPr>
            <a:spLocks noGrp="1" noChangeArrowheads="1"/>
          </p:cNvSpPr>
          <p:nvPr>
            <p:ph type="ftr" sz="quarter" idx="4"/>
          </p:nvPr>
        </p:nvSpPr>
        <p:spPr bwMode="auto">
          <a:xfrm>
            <a:off x="0" y="8829675"/>
            <a:ext cx="2971800" cy="465138"/>
          </a:xfrm>
          <a:prstGeom prst="rect">
            <a:avLst/>
          </a:prstGeom>
          <a:noFill/>
          <a:ln w="9525">
            <a:noFill/>
            <a:miter lim="800000"/>
            <a:headEnd/>
            <a:tailEnd/>
          </a:ln>
          <a:effectLst/>
        </p:spPr>
        <p:txBody>
          <a:bodyPr vert="horz" wrap="square" lIns="92307" tIns="46153" rIns="92307" bIns="46153" numCol="1" anchor="b" anchorCtr="0" compatLnSpc="1">
            <a:prstTxWarp prst="textNoShape">
              <a:avLst/>
            </a:prstTxWarp>
          </a:bodyPr>
          <a:lstStyle>
            <a:lvl1pPr algn="l" defTabSz="923275">
              <a:defRPr sz="1200">
                <a:latin typeface="Arial" charset="0"/>
              </a:defRPr>
            </a:lvl1pPr>
          </a:lstStyle>
          <a:p>
            <a:pPr>
              <a:defRPr/>
            </a:pPr>
            <a:endParaRPr lang="en-US"/>
          </a:p>
        </p:txBody>
      </p:sp>
      <p:sp>
        <p:nvSpPr>
          <p:cNvPr id="9223" name="Rectangle 7"/>
          <p:cNvSpPr>
            <a:spLocks noGrp="1" noChangeArrowheads="1"/>
          </p:cNvSpPr>
          <p:nvPr>
            <p:ph type="sldNum" sz="quarter" idx="5"/>
          </p:nvPr>
        </p:nvSpPr>
        <p:spPr bwMode="auto">
          <a:xfrm>
            <a:off x="3884613" y="8829675"/>
            <a:ext cx="2971800" cy="465138"/>
          </a:xfrm>
          <a:prstGeom prst="rect">
            <a:avLst/>
          </a:prstGeom>
          <a:noFill/>
          <a:ln w="9525">
            <a:noFill/>
            <a:miter lim="800000"/>
            <a:headEnd/>
            <a:tailEnd/>
          </a:ln>
          <a:effectLst/>
        </p:spPr>
        <p:txBody>
          <a:bodyPr vert="horz" wrap="square" lIns="92307" tIns="46153" rIns="92307" bIns="46153" numCol="1" anchor="b" anchorCtr="0" compatLnSpc="1">
            <a:prstTxWarp prst="textNoShape">
              <a:avLst/>
            </a:prstTxWarp>
          </a:bodyPr>
          <a:lstStyle>
            <a:lvl1pPr algn="r" defTabSz="923275">
              <a:defRPr sz="1200">
                <a:latin typeface="Arial" charset="0"/>
              </a:defRPr>
            </a:lvl1pPr>
          </a:lstStyle>
          <a:p>
            <a:pPr>
              <a:defRPr/>
            </a:pPr>
            <a:fld id="{55F11F93-FEEE-4609-BD92-A4823D2CA0CC}"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p>
            <a:pPr defTabSz="920750"/>
            <a:fld id="{514DD02D-18B8-4930-9A0A-7DE36C4EFC14}" type="slidenum">
              <a:rPr lang="en-US" smtClean="0"/>
              <a:pPr defTabSz="920750"/>
              <a:t>1</a:t>
            </a:fld>
            <a:endParaRPr lang="en-US" smtClean="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p>
            <a:pPr defTabSz="922338"/>
            <a:fld id="{CCFFD44D-8803-44C3-8D3A-D2AB2FFBBF69}" type="slidenum">
              <a:rPr lang="en-US" smtClean="0"/>
              <a:pPr defTabSz="922338"/>
              <a:t>10</a:t>
            </a:fld>
            <a:endParaRPr lang="en-US" smtClean="0"/>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p>
            <a:pPr defTabSz="922338"/>
            <a:fld id="{75B8DCF2-1EB4-422D-95AA-8F63562B916D}" type="slidenum">
              <a:rPr lang="en-US" smtClean="0"/>
              <a:pPr defTabSz="922338"/>
              <a:t>11</a:t>
            </a:fld>
            <a:endParaRPr lang="en-US" smtClean="0"/>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a:ln/>
        </p:spPr>
        <p:txBody>
          <a:bodyPr/>
          <a:lstStyle/>
          <a:p>
            <a:r>
              <a:rPr lang="en-US" dirty="0" smtClean="0"/>
              <a:t>You should already know by</a:t>
            </a:r>
            <a:r>
              <a:rPr lang="en-US" baseline="0" dirty="0" smtClean="0"/>
              <a:t> now that </a:t>
            </a:r>
            <a:r>
              <a:rPr lang="en-US" dirty="0" smtClean="0"/>
              <a:t>EAM PO’s appear in the ERP system as Memo Purchase Orders.  Once the EAM</a:t>
            </a:r>
            <a:r>
              <a:rPr lang="en-US" baseline="0" dirty="0" smtClean="0"/>
              <a:t> PO has been sent to the ERP system, any changes to that PO in EAM will be reflected </a:t>
            </a:r>
            <a:r>
              <a:rPr lang="en-US" dirty="0" smtClean="0"/>
              <a:t>on its</a:t>
            </a:r>
            <a:r>
              <a:rPr lang="en-US" baseline="0" dirty="0" smtClean="0"/>
              <a:t> </a:t>
            </a:r>
            <a:r>
              <a:rPr lang="en-US" dirty="0" smtClean="0"/>
              <a:t>corresponding ERP purchase order.  </a:t>
            </a:r>
          </a:p>
          <a:p>
            <a:endParaRPr lang="en-US" dirty="0" smtClean="0"/>
          </a:p>
          <a:p>
            <a:r>
              <a:rPr lang="en-US" dirty="0" smtClean="0"/>
              <a:t>Key</a:t>
            </a:r>
            <a:r>
              <a:rPr lang="en-US" baseline="0" dirty="0" smtClean="0"/>
              <a:t> </a:t>
            </a:r>
            <a:r>
              <a:rPr lang="en-US" dirty="0" smtClean="0"/>
              <a:t>Financial Transactions that flow from EAM Purchasing to QAD ERP include: </a:t>
            </a:r>
          </a:p>
          <a:p>
            <a:pPr lvl="1"/>
            <a:r>
              <a:rPr lang="en-US" dirty="0" smtClean="0"/>
              <a:t>Receipts</a:t>
            </a:r>
          </a:p>
          <a:p>
            <a:pPr lvl="1"/>
            <a:r>
              <a:rPr lang="en-US" dirty="0" smtClean="0"/>
              <a:t>Returns to vendor</a:t>
            </a:r>
          </a:p>
          <a:p>
            <a:pPr lvl="1"/>
            <a:r>
              <a:rPr lang="en-US" dirty="0" smtClean="0"/>
              <a:t>All tax related to purchase</a:t>
            </a:r>
          </a:p>
          <a:p>
            <a:pPr lvl="1"/>
            <a:endParaRPr lang="en-US" dirty="0" smtClean="0"/>
          </a:p>
          <a:p>
            <a:r>
              <a:rPr lang="en-US" sz="1200" kern="1200" dirty="0" smtClean="0">
                <a:solidFill>
                  <a:schemeClr val="tx1"/>
                </a:solidFill>
                <a:latin typeface="Arial" charset="0"/>
                <a:ea typeface="+mn-ea"/>
                <a:cs typeface="+mn-cs"/>
              </a:rPr>
              <a:t>And,</a:t>
            </a:r>
            <a:r>
              <a:rPr lang="en-US" sz="1200" kern="1200" baseline="0" dirty="0" smtClean="0">
                <a:solidFill>
                  <a:schemeClr val="tx1"/>
                </a:solidFill>
                <a:latin typeface="Arial" charset="0"/>
                <a:ea typeface="+mn-ea"/>
                <a:cs typeface="+mn-cs"/>
              </a:rPr>
              <a:t> of course, remember that financially all EAM purchases are expensed on receipt.  </a:t>
            </a:r>
            <a:endParaRPr lang="en-US" sz="1600" kern="1200" dirty="0" smtClean="0">
              <a:solidFill>
                <a:srgbClr val="FF0000"/>
              </a:solidFill>
              <a:latin typeface="Arial" charset="0"/>
              <a:ea typeface="+mn-ea"/>
              <a:cs typeface="+mn-cs"/>
            </a:endParaRPr>
          </a:p>
          <a:p>
            <a:r>
              <a:rPr lang="en-US" sz="1600" kern="1200" dirty="0" smtClean="0">
                <a:solidFill>
                  <a:srgbClr val="FF0000"/>
                </a:solidFill>
                <a:latin typeface="Arial" charset="0"/>
                <a:ea typeface="+mn-ea"/>
                <a:cs typeface="+mn-cs"/>
              </a:rPr>
              <a:t>  </a:t>
            </a:r>
          </a:p>
          <a:p>
            <a:r>
              <a:rPr lang="en-US" sz="1600" kern="1200" dirty="0" smtClean="0">
                <a:solidFill>
                  <a:srgbClr val="FF0000"/>
                </a:solidFill>
                <a:latin typeface="Arial" charset="0"/>
                <a:ea typeface="+mn-ea"/>
                <a:cs typeface="+mn-cs"/>
              </a:rPr>
              <a:t>As a note about the ERP Chart of Accounts,</a:t>
            </a:r>
            <a:r>
              <a:rPr lang="en-US" sz="1600" kern="1200" baseline="0" dirty="0" smtClean="0">
                <a:solidFill>
                  <a:srgbClr val="FF0000"/>
                </a:solidFill>
                <a:latin typeface="Arial" charset="0"/>
                <a:ea typeface="+mn-ea"/>
                <a:cs typeface="+mn-cs"/>
              </a:rPr>
              <a:t> the basic combination of accounting that makes up a financial transaction from EAM to ERP includes: </a:t>
            </a:r>
            <a:endParaRPr lang="en-US" sz="1600" kern="1200" dirty="0" smtClean="0">
              <a:solidFill>
                <a:srgbClr val="FF0000"/>
              </a:solidFill>
              <a:latin typeface="Arial" charset="0"/>
              <a:ea typeface="+mn-ea"/>
              <a:cs typeface="+mn-cs"/>
            </a:endParaRPr>
          </a:p>
          <a:p>
            <a:pPr>
              <a:buFontTx/>
              <a:buChar char="-"/>
            </a:pPr>
            <a:r>
              <a:rPr lang="en-US" sz="1600" kern="1200" dirty="0" smtClean="0">
                <a:solidFill>
                  <a:srgbClr val="FF0000"/>
                </a:solidFill>
                <a:latin typeface="Arial" charset="0"/>
                <a:ea typeface="+mn-ea"/>
                <a:cs typeface="+mn-cs"/>
              </a:rPr>
              <a:t> Cost Center </a:t>
            </a:r>
          </a:p>
          <a:p>
            <a:pPr>
              <a:buFontTx/>
              <a:buChar char="-"/>
            </a:pPr>
            <a:r>
              <a:rPr lang="en-US" sz="1600" kern="1200" dirty="0" smtClean="0">
                <a:solidFill>
                  <a:srgbClr val="FF0000"/>
                </a:solidFill>
                <a:latin typeface="Arial" charset="0"/>
                <a:ea typeface="+mn-ea"/>
                <a:cs typeface="+mn-cs"/>
              </a:rPr>
              <a:t> Account </a:t>
            </a:r>
          </a:p>
          <a:p>
            <a:pPr>
              <a:buFontTx/>
              <a:buChar char="-"/>
            </a:pPr>
            <a:r>
              <a:rPr lang="en-US" sz="1600" kern="1200" dirty="0" smtClean="0">
                <a:solidFill>
                  <a:srgbClr val="FF0000"/>
                </a:solidFill>
                <a:latin typeface="Arial" charset="0"/>
                <a:ea typeface="+mn-ea"/>
                <a:cs typeface="+mn-cs"/>
              </a:rPr>
              <a:t> </a:t>
            </a:r>
            <a:r>
              <a:rPr lang="en-US" sz="1600" kern="1200" dirty="0" err="1" smtClean="0">
                <a:solidFill>
                  <a:srgbClr val="FF0000"/>
                </a:solidFill>
                <a:latin typeface="Arial" charset="0"/>
                <a:ea typeface="+mn-ea"/>
                <a:cs typeface="+mn-cs"/>
              </a:rPr>
              <a:t>SubAccount</a:t>
            </a:r>
            <a:endParaRPr lang="en-US" sz="1600" kern="1200" dirty="0" smtClean="0">
              <a:solidFill>
                <a:srgbClr val="FF0000"/>
              </a:solidFill>
              <a:latin typeface="Arial" charset="0"/>
              <a:ea typeface="+mn-ea"/>
              <a:cs typeface="+mn-cs"/>
            </a:endParaRPr>
          </a:p>
          <a:p>
            <a:pPr>
              <a:buFontTx/>
              <a:buChar char="-"/>
            </a:pPr>
            <a:r>
              <a:rPr lang="en-US" sz="1600" kern="1200" dirty="0" smtClean="0">
                <a:solidFill>
                  <a:srgbClr val="FF0000"/>
                </a:solidFill>
                <a:latin typeface="Arial" charset="0"/>
                <a:ea typeface="+mn-ea"/>
                <a:cs typeface="+mn-cs"/>
              </a:rPr>
              <a:t> Sometimes Product Line </a:t>
            </a:r>
          </a:p>
          <a:p>
            <a:pPr>
              <a:buFontTx/>
              <a:buChar char="-"/>
            </a:pPr>
            <a:endParaRPr lang="en-US" sz="1600" kern="1200" dirty="0" smtClean="0">
              <a:solidFill>
                <a:srgbClr val="FF0000"/>
              </a:solidFill>
              <a:latin typeface="Arial" charset="0"/>
              <a:ea typeface="+mn-ea"/>
              <a:cs typeface="+mn-cs"/>
            </a:endParaRPr>
          </a:p>
          <a:p>
            <a:r>
              <a:rPr lang="en-US" sz="1600" kern="1200" dirty="0" smtClean="0">
                <a:solidFill>
                  <a:srgbClr val="FF0000"/>
                </a:solidFill>
                <a:latin typeface="Arial" charset="0"/>
                <a:ea typeface="+mn-ea"/>
                <a:cs typeface="+mn-cs"/>
              </a:rPr>
              <a:t>Though</a:t>
            </a:r>
            <a:r>
              <a:rPr lang="en-US" sz="1600" kern="1200" baseline="0" dirty="0" smtClean="0">
                <a:solidFill>
                  <a:srgbClr val="FF0000"/>
                </a:solidFill>
                <a:latin typeface="Arial" charset="0"/>
                <a:ea typeface="+mn-ea"/>
                <a:cs typeface="+mn-cs"/>
              </a:rPr>
              <a:t> there is a “Department” field in </a:t>
            </a:r>
            <a:r>
              <a:rPr lang="en-US" sz="1600" kern="1200" dirty="0" smtClean="0">
                <a:solidFill>
                  <a:srgbClr val="FF0000"/>
                </a:solidFill>
                <a:latin typeface="Arial" charset="0"/>
                <a:ea typeface="+mn-ea"/>
                <a:cs typeface="+mn-cs"/>
              </a:rPr>
              <a:t>EAM,</a:t>
            </a:r>
            <a:r>
              <a:rPr lang="en-US" sz="1600" kern="1200" baseline="0" dirty="0" smtClean="0">
                <a:solidFill>
                  <a:srgbClr val="FF0000"/>
                </a:solidFill>
                <a:latin typeface="Arial" charset="0"/>
                <a:ea typeface="+mn-ea"/>
                <a:cs typeface="+mn-cs"/>
              </a:rPr>
              <a:t> it </a:t>
            </a:r>
            <a:r>
              <a:rPr lang="en-US" sz="1600" kern="1200" dirty="0" smtClean="0">
                <a:solidFill>
                  <a:srgbClr val="FF0000"/>
                </a:solidFill>
                <a:latin typeface="Arial" charset="0"/>
                <a:ea typeface="+mn-ea"/>
                <a:cs typeface="+mn-cs"/>
              </a:rPr>
              <a:t>is not associated at all with financial transactions nor does</a:t>
            </a:r>
            <a:r>
              <a:rPr lang="en-US" sz="1600" kern="1200" baseline="0" dirty="0" smtClean="0">
                <a:solidFill>
                  <a:srgbClr val="FF0000"/>
                </a:solidFill>
                <a:latin typeface="Arial" charset="0"/>
                <a:ea typeface="+mn-ea"/>
                <a:cs typeface="+mn-cs"/>
              </a:rPr>
              <a:t> it equate to what you may be accustomed to using as the “Department” in ERP.  </a:t>
            </a:r>
            <a:r>
              <a:rPr lang="en-US" sz="1600" kern="1200" dirty="0" smtClean="0">
                <a:solidFill>
                  <a:srgbClr val="FF0000"/>
                </a:solidFill>
                <a:latin typeface="Arial" charset="0"/>
                <a:ea typeface="+mn-ea"/>
                <a:cs typeface="+mn-cs"/>
              </a:rPr>
              <a:t> </a:t>
            </a:r>
            <a:br>
              <a:rPr lang="en-US" sz="1600" kern="1200" dirty="0" smtClean="0">
                <a:solidFill>
                  <a:srgbClr val="FF0000"/>
                </a:solidFill>
                <a:latin typeface="Arial" charset="0"/>
                <a:ea typeface="+mn-ea"/>
                <a:cs typeface="+mn-cs"/>
              </a:rPr>
            </a:br>
            <a:endParaRPr lang="en-US" sz="1600" kern="1200" dirty="0" smtClean="0">
              <a:solidFill>
                <a:srgbClr val="FF0000"/>
              </a:solidFill>
              <a:latin typeface="Arial" charset="0"/>
              <a:ea typeface="+mn-ea"/>
              <a:cs typeface="+mn-cs"/>
            </a:endParaRPr>
          </a:p>
          <a:p>
            <a:pPr lvl="1"/>
            <a:endParaRPr lang="en-GB"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p>
            <a:pPr defTabSz="922338"/>
            <a:fld id="{3D017933-A695-4B79-B83D-FEC6131DAA02}" type="slidenum">
              <a:rPr lang="en-US" smtClean="0"/>
              <a:pPr defTabSz="922338"/>
              <a:t>12</a:t>
            </a:fld>
            <a:endParaRPr lang="en-US" smtClean="0"/>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a:ln/>
        </p:spPr>
        <p:txBody>
          <a:bodyPr/>
          <a:lstStyle/>
          <a:p>
            <a:r>
              <a:rPr lang="en-US" dirty="0" smtClean="0"/>
              <a:t>Understanding EAM’s Purchasing Module’s place in the overall Supply Chain is key to implementation success.  </a:t>
            </a:r>
          </a:p>
          <a:p>
            <a:endParaRPr lang="en-US" dirty="0" smtClean="0"/>
          </a:p>
          <a:p>
            <a:r>
              <a:rPr lang="en-US" dirty="0" smtClean="0"/>
              <a:t>Aside from ties to Financials, EAM Purchasing is also integral to Accounts Payable functions within ERP.  The two groups are usually separated due to Segregation of Duties requirements.  </a:t>
            </a:r>
          </a:p>
          <a:p>
            <a:endParaRPr lang="en-US" dirty="0" smtClean="0"/>
          </a:p>
          <a:p>
            <a:r>
              <a:rPr lang="en-US" dirty="0" smtClean="0"/>
              <a:t>In EAM, Purchasing is a process that may involve any number of requesters, but only a select few in an organization are allowed to order items or services from a suppliers.  Those responsible for processing orders are referred to as “Buyers”.  In EAM, an employee may be designated as a “Buyer” in the employee record.  Also, in the system control settings, the flag “Any Buyer?” determines if Buyers may work on each others orders or only their own.  This is usually also driven by a company’s business requirements.  </a:t>
            </a:r>
          </a:p>
          <a:p>
            <a:endParaRPr lang="en-US" dirty="0" smtClean="0"/>
          </a:p>
          <a:p>
            <a:r>
              <a:rPr lang="en-US" dirty="0" smtClean="0"/>
              <a:t>The Accounts Payable group is responsible for ensuring that payment is made to suppliers/vendors for goods or services received.  Their role functions within the ERP system.  The key elements required for payment for goods/services received are the Purchase Order and the Receiver, which come from EAM to the ERP system, and the Invoice itself which comes from the supplier.  These three are typically matched prior to actual payment in ERP, which is often referred to as a “three-way match” for payment.  </a:t>
            </a:r>
          </a:p>
          <a:p>
            <a:endParaRPr lang="en-GB"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p>
            <a:pPr defTabSz="922338"/>
            <a:fld id="{389EBE61-1141-4860-8784-1039EF6DBA9E}" type="slidenum">
              <a:rPr lang="en-US" smtClean="0"/>
              <a:pPr defTabSz="922338"/>
              <a:t>13</a:t>
            </a:fld>
            <a:endParaRPr lang="en-US" smtClean="0"/>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ln/>
        </p:spPr>
        <p:txBody>
          <a:bodyPr/>
          <a:lstStyle/>
          <a:p>
            <a:r>
              <a:rPr lang="en-US" dirty="0" smtClean="0"/>
              <a:t>EAM provides the ability for electronic, or on-line / paperless approval routings.  In EAM Purchasing, the behavior of the electronic approval is driven by several key configurations:  (1) the definition of Routing Groups, (2) the configuration of the Routing Hierarchy, and (3) the approval limits defined on the approver’s EAM User ID.  </a:t>
            </a:r>
          </a:p>
          <a:p>
            <a:endParaRPr lang="en-US" dirty="0" smtClean="0"/>
          </a:p>
          <a:p>
            <a:r>
              <a:rPr lang="en-US" dirty="0" smtClean="0"/>
              <a:t>In addition to the basic Electronic Routing configuration, EAM v12 allows for a new concept in routing known as “Horizontal” approval.  In previous versions of EAM, all approval routings were “Vertical” meaning that there was a list of approvers, in ascending order of approval limits, and once someone in the list with an approval limit higher than the record approved the record the record would be considered approved.  </a:t>
            </a:r>
          </a:p>
          <a:p>
            <a:endParaRPr lang="en-US" dirty="0" smtClean="0"/>
          </a:p>
          <a:p>
            <a:r>
              <a:rPr lang="en-US" dirty="0" smtClean="0"/>
              <a:t>With Horizontal approval, organizations can now specify that once Vertical approval requirements are met, additional approvals can be required.  For example, some organizations may require that Finance provide final sign-off on purchases after the “budget owners” in the vertical approvals have approved.  </a:t>
            </a:r>
          </a:p>
          <a:p>
            <a:endParaRPr lang="en-US" dirty="0" smtClean="0"/>
          </a:p>
          <a:p>
            <a:endParaRPr lang="en-US" dirty="0" smtClean="0"/>
          </a:p>
          <a:p>
            <a:endParaRPr lang="en-GB"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p>
            <a:pPr defTabSz="922338"/>
            <a:fld id="{1655788D-CDD3-4DFC-BDA5-DBFF7A75BA02}" type="slidenum">
              <a:rPr lang="en-US" smtClean="0"/>
              <a:pPr defTabSz="922338"/>
              <a:t>14</a:t>
            </a:fld>
            <a:endParaRPr lang="en-US" smtClean="0"/>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a:ln/>
        </p:spPr>
        <p:txBody>
          <a:bodyPr/>
          <a:lstStyle/>
          <a:p>
            <a:r>
              <a:rPr lang="en-US" dirty="0" smtClean="0"/>
              <a:t>Another key concept in EAM approvals is the concept of a “Quality Approver”.  In the initial setup of an Approval Group, the system administrator can add a “Quality Approver” the list.  In the Approval Group, the Quality Approver will have the flag “Cons Limit?” (Consider Limit) set to “no”, which means that when this approver is approving a request, EAM does not consider this person as a dollar approver.  For example, an organization may add an IT person to all requests against IT accounts to ensure that any software purchases meet the companies IT standards.  Because of their role in approving the quality of a purchase, a Quality Approver can NEVER be skipped.  </a:t>
            </a:r>
          </a:p>
          <a:p>
            <a:endParaRPr lang="en-US" dirty="0" smtClean="0"/>
          </a:p>
          <a:p>
            <a:r>
              <a:rPr lang="en-US" dirty="0" smtClean="0"/>
              <a:t>There are two ways to include a “Quality Approver” in a routing.  The Quality Approver can be included in the official Routing Group and will always be a part of that group.  Also, a requester can add a Quality Approver to a record’s routing at the time they route the request for approval.  This approach adds the Quality Approver for that particular routings’ list and does not add that approver to the overall Routing Group.  </a:t>
            </a:r>
          </a:p>
          <a:p>
            <a:endParaRPr lang="en-US" dirty="0" smtClean="0"/>
          </a:p>
          <a:p>
            <a:r>
              <a:rPr lang="en-US" dirty="0" smtClean="0"/>
              <a:t>The two types of approval that are available in Purchasing are Requisition Approval and Purchase Order Approval.  Either, both, or neither may be required based upon system configuration and business requirements.</a:t>
            </a:r>
          </a:p>
          <a:p>
            <a:endParaRPr lang="en-US" dirty="0" smtClean="0"/>
          </a:p>
          <a:p>
            <a:r>
              <a:rPr lang="en-US" dirty="0" smtClean="0"/>
              <a:t>Requisition Approval routing is the most commonly employed type of approval.  This is typically referred to as “spending” approval and usually involves budget owners providing their approval to spend money from their budget for this purchase request.  </a:t>
            </a:r>
          </a:p>
          <a:p>
            <a:endParaRPr lang="en-US" dirty="0" smtClean="0"/>
          </a:p>
          <a:p>
            <a:r>
              <a:rPr lang="en-US" dirty="0" smtClean="0"/>
              <a:t>Purchase Order Approval is becoming more popular as more companies are limiting the amount of money a Buyer can commit without having to acquire supervisor approval.  For example, if a company allows buyers to commit up to $50k on their own, but purchase orders larger than $50k require supervisor sign-off, you would recommend enabling Purchase Order Authorization. </a:t>
            </a:r>
          </a:p>
          <a:p>
            <a:endParaRPr lang="en-GB"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pPr defTabSz="922338"/>
            <a:fld id="{CB416949-7E7D-4003-84A0-DD2F2872448F}" type="slidenum">
              <a:rPr lang="en-US" smtClean="0"/>
              <a:pPr defTabSz="922338"/>
              <a:t>15</a:t>
            </a:fld>
            <a:endParaRPr lang="en-US" smtClean="0"/>
          </a:p>
        </p:txBody>
      </p:sp>
      <p:sp>
        <p:nvSpPr>
          <p:cNvPr id="89091" name="Rectangle 2"/>
          <p:cNvSpPr>
            <a:spLocks noGrp="1" noRot="1" noChangeAspect="1" noChangeArrowheads="1" noTextEdit="1"/>
          </p:cNvSpPr>
          <p:nvPr>
            <p:ph type="sldImg"/>
          </p:nvPr>
        </p:nvSpPr>
        <p:spPr>
          <a:ln/>
        </p:spPr>
      </p:sp>
      <p:sp>
        <p:nvSpPr>
          <p:cNvPr id="547844" name="Rectangle 3"/>
          <p:cNvSpPr>
            <a:spLocks noGrp="1" noChangeArrowheads="1"/>
          </p:cNvSpPr>
          <p:nvPr>
            <p:ph type="body" idx="1"/>
          </p:nvPr>
        </p:nvSpPr>
        <p:spPr>
          <a:ln/>
        </p:spPr>
        <p:txBody>
          <a:bodyPr/>
          <a:lstStyle/>
          <a:p>
            <a:pPr>
              <a:defRPr/>
            </a:pPr>
            <a:r>
              <a:rPr lang="en-US" dirty="0" smtClean="0"/>
              <a:t>EAM Purchasing can be utilized to purchase a variety of Indirect items, including Storeroom / MRO Parts, spot-buys for non-stock items, and services from third parties.  </a:t>
            </a:r>
            <a:endParaRPr lang="en-GB" dirty="0" smtClean="0"/>
          </a:p>
          <a:p>
            <a:pPr>
              <a:defRPr/>
            </a:pPr>
            <a:r>
              <a:rPr lang="en-GB" dirty="0" smtClean="0"/>
              <a:t>Terminology can vary from company to company, but within EAM, the following are important terms to understand:  </a:t>
            </a:r>
          </a:p>
          <a:p>
            <a:pPr marL="226108" indent="-226108">
              <a:buFontTx/>
              <a:buAutoNum type="arabicPeriod"/>
              <a:defRPr/>
            </a:pPr>
            <a:r>
              <a:rPr lang="en-GB" dirty="0" smtClean="0"/>
              <a:t>Stock </a:t>
            </a:r>
            <a:r>
              <a:rPr lang="en-GB" dirty="0" err="1" smtClean="0"/>
              <a:t>vs</a:t>
            </a:r>
            <a:r>
              <a:rPr lang="en-GB" dirty="0" smtClean="0"/>
              <a:t> Non-Stock:  Part Numbers can represent inventory items (Stock Items) OR items that you regularly purchase but do not store in inventory (Non-Stock Items).  This is controlled by the “Auto-Issue?” flag on the part # as discussed below.  </a:t>
            </a:r>
          </a:p>
          <a:p>
            <a:pPr marL="226108" indent="-226108">
              <a:buFontTx/>
              <a:buAutoNum type="arabicPeriod"/>
              <a:defRPr/>
            </a:pPr>
            <a:r>
              <a:rPr lang="en-GB" dirty="0" smtClean="0"/>
              <a:t>Part </a:t>
            </a:r>
            <a:r>
              <a:rPr lang="en-GB" dirty="0" err="1" smtClean="0"/>
              <a:t>vs</a:t>
            </a:r>
            <a:r>
              <a:rPr lang="en-GB" dirty="0" smtClean="0"/>
              <a:t> Non-Part #:  In addition to allowing the purchase of Part #’s, EAM allows the purchase of items for which no part # exists.   These are often referred to as “spot-buys”.  </a:t>
            </a:r>
          </a:p>
          <a:p>
            <a:pPr marL="226108" indent="-226108">
              <a:defRPr/>
            </a:pPr>
            <a:r>
              <a:rPr lang="en-GB" dirty="0" smtClean="0"/>
              <a:t>The “Part No” field on a purchase request is a unique type of field.  It does have a lookup, but the requestor can also type in any type of identifier they wish.  </a:t>
            </a:r>
          </a:p>
          <a:p>
            <a:pPr marL="226108" indent="-226108">
              <a:defRPr/>
            </a:pPr>
            <a:r>
              <a:rPr lang="en-GB" dirty="0" smtClean="0"/>
              <a:t>The “Auto-Issue?” flag on a purchase request drives important functionality.  Anything you plan to place in inventory must (1) have a part number and location, and (2) must be marked as “auto-issue” = no, meaning that you intend to manually issue the part to its final expense resting place in the future when it is used.  </a:t>
            </a:r>
          </a:p>
          <a:p>
            <a:pPr marL="226108" indent="-226108">
              <a:defRPr/>
            </a:pPr>
            <a:r>
              <a:rPr lang="en-GB" dirty="0" smtClean="0"/>
              <a:t>Setting a purchase to “Auto-Issue?” = no, does NOT mean that the item is not expensed on receipt.  It simply means that the cost will be maintained in an inventory expense accounting bucket until such time as it is issued to its final expense bucket.  </a:t>
            </a:r>
          </a:p>
          <a:p>
            <a:pPr marL="226108" indent="-226108">
              <a:defRPr/>
            </a:pPr>
            <a:endParaRPr lang="en-GB" dirty="0" smtClean="0"/>
          </a:p>
          <a:p>
            <a:r>
              <a:rPr lang="en-US" dirty="0" smtClean="0"/>
              <a:t>Auto-Issue </a:t>
            </a:r>
          </a:p>
          <a:p>
            <a:pPr lvl="1"/>
            <a:r>
              <a:rPr lang="en-US" dirty="0" smtClean="0"/>
              <a:t>“No” – I will manually issue the part later </a:t>
            </a:r>
          </a:p>
          <a:p>
            <a:pPr lvl="1"/>
            <a:r>
              <a:rPr lang="en-US" dirty="0" smtClean="0"/>
              <a:t>“Yes” – Please automatically issue the part from inventory to its final expense accounting </a:t>
            </a:r>
          </a:p>
          <a:p>
            <a:pPr lvl="1"/>
            <a:r>
              <a:rPr lang="en-US" dirty="0" smtClean="0"/>
              <a:t>Defaults to “Yes” for: </a:t>
            </a:r>
          </a:p>
          <a:p>
            <a:pPr lvl="2"/>
            <a:r>
              <a:rPr lang="en-US" dirty="0" smtClean="0"/>
              <a:t>non-part # purchases </a:t>
            </a:r>
          </a:p>
          <a:p>
            <a:pPr lvl="2"/>
            <a:r>
              <a:rPr lang="en-US" dirty="0" smtClean="0"/>
              <a:t>Purchases against a WO, Equipment, or Project </a:t>
            </a:r>
          </a:p>
          <a:p>
            <a:pPr lvl="2"/>
            <a:r>
              <a:rPr lang="en-US" dirty="0" smtClean="0"/>
              <a:t>Part # purchases where part is marked Auto-Issue = Yes </a:t>
            </a:r>
          </a:p>
          <a:p>
            <a:r>
              <a:rPr lang="en-US" dirty="0" smtClean="0"/>
              <a:t>Important!  All EAM Purchases are “expensed on receipt” in ERP.  </a:t>
            </a:r>
          </a:p>
          <a:p>
            <a:pPr marL="226108" indent="-226108">
              <a:defRPr/>
            </a:pPr>
            <a:endParaRPr lang="en-GB"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p>
            <a:pPr defTabSz="922338"/>
            <a:fld id="{6F0A1A42-22B7-420D-9E6D-B7DB2B46694F}" type="slidenum">
              <a:rPr lang="en-US" smtClean="0"/>
              <a:pPr defTabSz="922338"/>
              <a:t>16</a:t>
            </a:fld>
            <a:endParaRPr lang="en-US" smtClean="0"/>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pPr defTabSz="922338"/>
            <a:fld id="{A93BE048-49B0-48F6-8F1A-53AADC6FF091}" type="slidenum">
              <a:rPr lang="en-US" smtClean="0"/>
              <a:pPr defTabSz="922338"/>
              <a:t>17</a:t>
            </a:fld>
            <a:endParaRPr lang="en-US" smtClean="0"/>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pPr defTabSz="922338"/>
            <a:fld id="{C8548732-907B-4AC2-9A92-5688955C631F}" type="slidenum">
              <a:rPr lang="en-US" smtClean="0"/>
              <a:pPr defTabSz="922338"/>
              <a:t>18</a:t>
            </a:fld>
            <a:endParaRPr lang="en-US" smtClean="0"/>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p:spPr>
        <p:txBody>
          <a:bodyPr/>
          <a:lstStyle/>
          <a:p>
            <a:r>
              <a:rPr lang="en-GB" dirty="0" smtClean="0"/>
              <a:t>The Domain</a:t>
            </a:r>
            <a:r>
              <a:rPr lang="en-GB" baseline="0" dirty="0" smtClean="0"/>
              <a:t> level settings that impact Purchasing functionality include:  </a:t>
            </a:r>
          </a:p>
          <a:p>
            <a:pPr>
              <a:buFontTx/>
              <a:buChar char="-"/>
            </a:pPr>
            <a:r>
              <a:rPr lang="en-GB" baseline="0" dirty="0" smtClean="0"/>
              <a:t> Buyer Increase/Decrease PO Value Tolerance Limits (if a buyer modifies a PO to a cost outside of tolerance, EAM can automatically force it back for re-approval) </a:t>
            </a:r>
          </a:p>
          <a:p>
            <a:pPr>
              <a:buFontTx/>
              <a:buChar char="-"/>
            </a:pPr>
            <a:r>
              <a:rPr lang="en-GB" dirty="0" smtClean="0"/>
              <a:t> Receiving Limits (determines</a:t>
            </a:r>
            <a:r>
              <a:rPr lang="en-GB" baseline="0" dirty="0" smtClean="0"/>
              <a:t> how much Receiving can over-receive an order) </a:t>
            </a:r>
          </a:p>
          <a:p>
            <a:pPr>
              <a:buFontTx/>
              <a:buChar char="-"/>
            </a:pPr>
            <a:r>
              <a:rPr lang="en-GB" baseline="0" dirty="0" smtClean="0"/>
              <a:t> The ability to reopen a closed PO, which is almost always set to “yes”  </a:t>
            </a:r>
          </a:p>
          <a:p>
            <a:pPr>
              <a:buFontTx/>
              <a:buChar char="-"/>
            </a:pPr>
            <a:endParaRPr lang="en-GB" baseline="0" dirty="0" smtClean="0"/>
          </a:p>
          <a:p>
            <a:pPr>
              <a:buFontTx/>
              <a:buNone/>
            </a:pPr>
            <a:r>
              <a:rPr lang="en-GB" baseline="0" dirty="0" smtClean="0"/>
              <a:t>At the Site level, you define default accounting for Stock/Non-Stock Purchases, AP Liability accounting, and the general Requisition / PO Approvals.  </a:t>
            </a:r>
          </a:p>
          <a:p>
            <a:pPr>
              <a:buFontTx/>
              <a:buNone/>
            </a:pPr>
            <a:endParaRPr lang="en-GB" baseline="0" dirty="0" smtClean="0"/>
          </a:p>
          <a:p>
            <a:pPr>
              <a:buFontTx/>
              <a:buNone/>
            </a:pPr>
            <a:r>
              <a:rPr lang="en-GB" baseline="0" dirty="0" smtClean="0"/>
              <a:t>The MFG/PRO Interface setting most important to Purchasing is the definition by site of the PO Prefix to use when sending a PO to ERP.  Using the prefix helps to ensure that sequences do not overlap in ERP.  </a:t>
            </a:r>
          </a:p>
          <a:p>
            <a:pPr>
              <a:buFontTx/>
              <a:buNone/>
            </a:pPr>
            <a:endParaRPr lang="en-GB" baseline="0" dirty="0" smtClean="0"/>
          </a:p>
          <a:p>
            <a:pPr>
              <a:buFontTx/>
              <a:buNone/>
            </a:pPr>
            <a:r>
              <a:rPr lang="en-GB" baseline="0" dirty="0" smtClean="0"/>
              <a:t>Also, as discussed in configuration, regardless of security, a user cannot be a “Buyer” unless their Employee ID has been setup as a Buyer.  There is also additional functionality that only users with their Employee ID setup as a buyer can use, such the ability to reopen a closed Purchase Order or to modify an approved Requisition.  </a:t>
            </a:r>
            <a:endParaRPr lang="en-GB"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pPr defTabSz="922338"/>
            <a:fld id="{8ACA310B-9576-4820-AA9C-09D0FC86482D}" type="slidenum">
              <a:rPr lang="en-US" smtClean="0"/>
              <a:pPr defTabSz="922338"/>
              <a:t>19</a:t>
            </a:fld>
            <a:endParaRPr lang="en-US" smtClean="0"/>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a:ln/>
        </p:spPr>
        <p:txBody>
          <a:bodyPr/>
          <a:lstStyle/>
          <a:p>
            <a:r>
              <a:rPr lang="en-GB" dirty="0" smtClean="0"/>
              <a:t>Users must have the proper security access in order to</a:t>
            </a:r>
            <a:r>
              <a:rPr lang="en-GB" baseline="0" dirty="0" smtClean="0"/>
              <a:t> perform their role in Purchasing, and if they are approvers, limits must defined on their User ID.  </a:t>
            </a:r>
          </a:p>
          <a:p>
            <a:endParaRPr lang="en-GB" baseline="0" dirty="0" smtClean="0"/>
          </a:p>
          <a:p>
            <a:r>
              <a:rPr lang="en-GB" baseline="0" dirty="0" smtClean="0"/>
              <a:t>To enable Requisition and/or PO Approval, you must also define and create the associated approval groups to support routing.  </a:t>
            </a:r>
          </a:p>
          <a:p>
            <a:endParaRPr lang="en-GB" baseline="0" dirty="0" smtClean="0"/>
          </a:p>
          <a:p>
            <a:r>
              <a:rPr lang="en-GB" baseline="0" dirty="0" smtClean="0"/>
              <a:t>Finally, EAM provides an additional layer of financial controls with Account and Cost </a:t>
            </a:r>
            <a:r>
              <a:rPr lang="en-GB" baseline="0" dirty="0" err="1" smtClean="0"/>
              <a:t>Center</a:t>
            </a:r>
            <a:r>
              <a:rPr lang="en-GB" baseline="0" dirty="0" smtClean="0"/>
              <a:t> groups.  These groups define which account numbers or cost </a:t>
            </a:r>
            <a:r>
              <a:rPr lang="en-GB" baseline="0" dirty="0" err="1" smtClean="0"/>
              <a:t>centers</a:t>
            </a:r>
            <a:r>
              <a:rPr lang="en-GB" baseline="0" dirty="0" smtClean="0"/>
              <a:t> an individual is ALLOWED to utilize.  Because the setup and configuration of such groups is fairly complex, we will cover this in more detail in the future.  </a:t>
            </a:r>
            <a:endParaRPr lang="en-GB"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p:spPr>
        <p:txBody>
          <a:bodyPr/>
          <a:lstStyle/>
          <a:p>
            <a:endParaRPr lang="en-US" smtClean="0"/>
          </a:p>
        </p:txBody>
      </p:sp>
      <p:sp>
        <p:nvSpPr>
          <p:cNvPr id="77828" name="Slide Number Placeholder 3"/>
          <p:cNvSpPr>
            <a:spLocks noGrp="1"/>
          </p:cNvSpPr>
          <p:nvPr>
            <p:ph type="sldNum" sz="quarter" idx="5"/>
          </p:nvPr>
        </p:nvSpPr>
        <p:spPr>
          <a:noFill/>
        </p:spPr>
        <p:txBody>
          <a:bodyPr/>
          <a:lstStyle/>
          <a:p>
            <a:pPr defTabSz="920750"/>
            <a:fld id="{6FD43C2B-7EBB-49D9-AE88-8B1653AB38E7}" type="slidenum">
              <a:rPr lang="en-US" smtClean="0"/>
              <a:pPr defTabSz="920750"/>
              <a:t>2</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p>
            <a:pPr defTabSz="922338"/>
            <a:fld id="{16659D8F-61A2-46A3-A3E8-A78AAF45C3A1}" type="slidenum">
              <a:rPr lang="en-US" smtClean="0"/>
              <a:pPr defTabSz="922338"/>
              <a:t>20</a:t>
            </a:fld>
            <a:endParaRPr lang="en-US" smtClean="0"/>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p>
            <a:pPr defTabSz="922338"/>
            <a:fld id="{781173F6-F52C-43A6-849D-165107BD4F0B}" type="slidenum">
              <a:rPr lang="en-US" smtClean="0"/>
              <a:pPr defTabSz="922338"/>
              <a:t>21</a:t>
            </a:fld>
            <a:endParaRPr lang="en-US" smtClean="0"/>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a:ln/>
        </p:spPr>
        <p:txBody>
          <a:bodyPr/>
          <a:lstStyle/>
          <a:p>
            <a:r>
              <a:rPr lang="en-GB" smtClean="0"/>
              <a:t>Though most companies will have some variations on this theme of “Purchasing Basic Process”, in general the high-level elements are the same.  </a:t>
            </a:r>
          </a:p>
          <a:p>
            <a:endParaRPr lang="en-GB" smtClean="0"/>
          </a:p>
          <a:p>
            <a:r>
              <a:rPr lang="en-GB" smtClean="0"/>
              <a:t>At some point, the need to purchase something (Materials, Services, Parts) will arise.  The person in need of the item will ask permission to purchase it (Request).  Then, someone who has the appropriate authority either gives permission or denies it (Approval Routing).  If permission is granted to proceed, then someone with permission to place orders must ask the Vendor to provide the desired purchase (Order).  Eventually, what is purchased will be delivered to the requester (Receive), and then the supplier will be paid for goods delivered (Accounts Payable).  </a:t>
            </a:r>
          </a:p>
          <a:p>
            <a:endParaRPr lang="en-GB" smtClean="0"/>
          </a:p>
          <a:p>
            <a:r>
              <a:rPr lang="en-GB" smtClean="0"/>
              <a:t>With this basic process in mind, note the important touchpoints from the EAM Functions to ERP functions.  Understanding how EAM and ERP work together to complete the Supply Chain process is key to successfully utilizing EAM Purchasing.  </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p>
            <a:pPr defTabSz="922338"/>
            <a:fld id="{BECBE84E-3331-4D29-A004-F02B2B504AAC}" type="slidenum">
              <a:rPr lang="en-US" smtClean="0"/>
              <a:pPr defTabSz="922338"/>
              <a:t>22</a:t>
            </a:fld>
            <a:endParaRPr lang="en-US" smtClean="0"/>
          </a:p>
        </p:txBody>
      </p:sp>
      <p:sp>
        <p:nvSpPr>
          <p:cNvPr id="97283" name="Rectangle 2"/>
          <p:cNvSpPr>
            <a:spLocks noGrp="1" noRot="1" noChangeAspect="1" noChangeArrowheads="1" noTextEdit="1"/>
          </p:cNvSpPr>
          <p:nvPr>
            <p:ph type="sldImg"/>
          </p:nvPr>
        </p:nvSpPr>
        <p:spPr>
          <a:ln/>
        </p:spPr>
      </p:sp>
      <p:sp>
        <p:nvSpPr>
          <p:cNvPr id="567300" name="Rectangle 3"/>
          <p:cNvSpPr>
            <a:spLocks noGrp="1" noChangeArrowheads="1"/>
          </p:cNvSpPr>
          <p:nvPr>
            <p:ph type="body" idx="1"/>
          </p:nvPr>
        </p:nvSpPr>
        <p:spPr>
          <a:ln/>
        </p:spPr>
        <p:txBody>
          <a:bodyPr/>
          <a:lstStyle/>
          <a:p>
            <a:pPr>
              <a:defRPr/>
            </a:pPr>
            <a:r>
              <a:rPr lang="en-US" dirty="0" smtClean="0"/>
              <a:t>So, how would this work?  </a:t>
            </a:r>
          </a:p>
          <a:p>
            <a:pPr marL="226108" indent="-226108">
              <a:buFont typeface="+mj-lt"/>
              <a:buAutoNum type="arabicPeriod"/>
              <a:defRPr/>
            </a:pPr>
            <a:r>
              <a:rPr lang="en-US" dirty="0" smtClean="0"/>
              <a:t>Teen asks permission.  (i.e. Purchase Request) </a:t>
            </a:r>
          </a:p>
          <a:p>
            <a:pPr marL="226108" indent="-226108">
              <a:buFont typeface="+mj-lt"/>
              <a:buAutoNum type="arabicPeriod"/>
              <a:defRPr/>
            </a:pPr>
            <a:r>
              <a:rPr lang="en-US" dirty="0" smtClean="0"/>
              <a:t>You check cost and your budget and agree. (i.e. Requisition Approval) </a:t>
            </a:r>
          </a:p>
          <a:p>
            <a:pPr marL="678325" lvl="1" indent="-226108">
              <a:buFont typeface="+mj-lt"/>
              <a:buAutoNum type="arabicPeriod"/>
              <a:defRPr/>
            </a:pPr>
            <a:r>
              <a:rPr lang="en-US" dirty="0" smtClean="0"/>
              <a:t>Do you shop around for a better price? </a:t>
            </a:r>
          </a:p>
          <a:p>
            <a:pPr marL="678325" lvl="1" indent="-226108">
              <a:buFont typeface="+mj-lt"/>
              <a:buAutoNum type="arabicPeriod"/>
              <a:defRPr/>
            </a:pPr>
            <a:r>
              <a:rPr lang="en-US" dirty="0" smtClean="0"/>
              <a:t>Are these boots only available from that one place?  </a:t>
            </a:r>
          </a:p>
          <a:p>
            <a:pPr marL="678325" lvl="1" indent="-226108">
              <a:buFont typeface="+mj-lt"/>
              <a:buAutoNum type="arabicPeriod"/>
              <a:defRPr/>
            </a:pPr>
            <a:r>
              <a:rPr lang="en-US" dirty="0" smtClean="0"/>
              <a:t>Is there an alternative to these particular boots?  (probably not with a teenager . . .) </a:t>
            </a:r>
          </a:p>
          <a:p>
            <a:pPr marL="226108" indent="-226108">
              <a:buFont typeface="+mj-lt"/>
              <a:buAutoNum type="arabicPeriod"/>
              <a:defRPr/>
            </a:pPr>
            <a:r>
              <a:rPr lang="en-US" dirty="0" smtClean="0"/>
              <a:t>You set up an account at “teens-r-us.com”. (i.e. Purchasing Creates Vendor) </a:t>
            </a:r>
          </a:p>
          <a:p>
            <a:pPr marL="226108" indent="-226108">
              <a:buFont typeface="+mj-lt"/>
              <a:buAutoNum type="arabicPeriod"/>
              <a:defRPr/>
            </a:pPr>
            <a:r>
              <a:rPr lang="en-US" dirty="0" smtClean="0"/>
              <a:t>Place the order.  (i.e. Buyer converts approved Purchase Request to a Purchase Order) </a:t>
            </a:r>
          </a:p>
          <a:p>
            <a:pPr marL="678325" lvl="1" indent="-226108">
              <a:buFont typeface="+mj-lt"/>
              <a:buAutoNum type="arabicPeriod"/>
              <a:defRPr/>
            </a:pPr>
            <a:r>
              <a:rPr lang="en-US" dirty="0" smtClean="0"/>
              <a:t>BUT . . . Now the boots are needed for school dance next week – do you expedite?  What is the cost? </a:t>
            </a:r>
          </a:p>
          <a:p>
            <a:pPr marL="678325" lvl="1" indent="-226108">
              <a:buFont typeface="+mj-lt"/>
              <a:buAutoNum type="arabicPeriod"/>
              <a:defRPr/>
            </a:pPr>
            <a:r>
              <a:rPr lang="en-US" dirty="0" smtClean="0"/>
              <a:t>Maybe the boots are out of stock and are backordered.  Do you keep the order open?  What might influence your decision?  </a:t>
            </a:r>
          </a:p>
          <a:p>
            <a:pPr marL="226108" indent="-226108">
              <a:buFont typeface="+mj-lt"/>
              <a:buAutoNum type="arabicPeriod"/>
              <a:defRPr/>
            </a:pPr>
            <a:r>
              <a:rPr lang="en-US" dirty="0" smtClean="0"/>
              <a:t>Boots arrive.  (i.e. Receiving receives purchase order into EAM) </a:t>
            </a:r>
          </a:p>
          <a:p>
            <a:pPr marL="226108" indent="-226108">
              <a:buFont typeface="+mj-lt"/>
              <a:buAutoNum type="arabicPeriod"/>
              <a:defRPr/>
            </a:pPr>
            <a:r>
              <a:rPr lang="en-US" dirty="0" smtClean="0"/>
              <a:t>Wrong size – return for replacement or get your money back? (i.e. Purchase Return) </a:t>
            </a:r>
          </a:p>
          <a:p>
            <a:pPr marL="226108" indent="-226108">
              <a:buFont typeface="+mj-lt"/>
              <a:buAutoNum type="arabicPeriod"/>
              <a:defRPr/>
            </a:pPr>
            <a:r>
              <a:rPr lang="en-US" dirty="0" smtClean="0"/>
              <a:t>You pay the credit card bill! (i.e. Accounts Payable) </a:t>
            </a:r>
          </a:p>
          <a:p>
            <a:pPr marL="226108" indent="-226108">
              <a:buFont typeface="+mj-lt"/>
              <a:buAutoNum type="arabicPeriod"/>
              <a:defRPr/>
            </a:pPr>
            <a:r>
              <a:rPr lang="en-US" dirty="0" smtClean="0"/>
              <a:t>What is the actual cost of the boots? </a:t>
            </a:r>
          </a:p>
          <a:p>
            <a:pPr marL="678325" lvl="1" indent="-226108">
              <a:buFont typeface="+mj-lt"/>
              <a:buAutoNum type="arabicPeriod"/>
              <a:defRPr/>
            </a:pPr>
            <a:r>
              <a:rPr lang="en-US" dirty="0" smtClean="0"/>
              <a:t>Purchase Price</a:t>
            </a:r>
          </a:p>
          <a:p>
            <a:pPr marL="678325" lvl="1" indent="-226108">
              <a:buFont typeface="+mj-lt"/>
              <a:buAutoNum type="arabicPeriod"/>
              <a:defRPr/>
            </a:pPr>
            <a:r>
              <a:rPr lang="en-US" dirty="0" smtClean="0"/>
              <a:t>Tax?</a:t>
            </a:r>
          </a:p>
          <a:p>
            <a:pPr marL="678325" lvl="1" indent="-226108">
              <a:buFont typeface="+mj-lt"/>
              <a:buAutoNum type="arabicPeriod"/>
              <a:defRPr/>
            </a:pPr>
            <a:r>
              <a:rPr lang="en-US" dirty="0" smtClean="0"/>
              <a:t>Shipping? </a:t>
            </a:r>
          </a:p>
          <a:p>
            <a:pPr marL="678325" lvl="1" indent="-226108">
              <a:buFont typeface="+mj-lt"/>
              <a:buAutoNum type="arabicPeriod"/>
              <a:defRPr/>
            </a:pPr>
            <a:r>
              <a:rPr lang="en-US" dirty="0" smtClean="0"/>
              <a:t>Credit card fees?  </a:t>
            </a:r>
          </a:p>
          <a:p>
            <a:pPr marL="678325" lvl="1" indent="-226108">
              <a:buFont typeface="+mj-lt"/>
              <a:buAutoNum type="arabicPeriod"/>
              <a:defRPr/>
            </a:pPr>
            <a:r>
              <a:rPr lang="en-US" dirty="0" smtClean="0"/>
              <a:t>Your own very precious time? </a:t>
            </a:r>
          </a:p>
          <a:p>
            <a:pPr marL="226108" indent="-226108">
              <a:buFont typeface="+mj-lt"/>
              <a:buAutoNum type="arabicPeriod"/>
              <a:defRPr/>
            </a:pPr>
            <a:r>
              <a:rPr lang="en-US" dirty="0" smtClean="0"/>
              <a:t>What is your “Return on Investment”?  (Hopefully at the very least a teenager who is happy for a couple of minutes!)  </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p>
            <a:pPr defTabSz="922338"/>
            <a:fld id="{EA5FE6E8-91AD-4E04-86FE-6A4A12491EE9}" type="slidenum">
              <a:rPr lang="en-US" smtClean="0"/>
              <a:pPr defTabSz="922338"/>
              <a:t>23</a:t>
            </a:fld>
            <a:endParaRPr lang="en-US" smtClean="0"/>
          </a:p>
        </p:txBody>
      </p:sp>
      <p:sp>
        <p:nvSpPr>
          <p:cNvPr id="98307" name="Rectangle 2"/>
          <p:cNvSpPr>
            <a:spLocks noGrp="1" noRot="1" noChangeAspect="1" noChangeArrowheads="1" noTextEdit="1"/>
          </p:cNvSpPr>
          <p:nvPr>
            <p:ph type="sldImg"/>
          </p:nvPr>
        </p:nvSpPr>
        <p:spPr>
          <a:ln/>
        </p:spPr>
      </p:sp>
      <p:sp>
        <p:nvSpPr>
          <p:cNvPr id="404484" name="Rectangle 3"/>
          <p:cNvSpPr>
            <a:spLocks noGrp="1" noChangeArrowheads="1"/>
          </p:cNvSpPr>
          <p:nvPr>
            <p:ph type="body" idx="1"/>
          </p:nvPr>
        </p:nvSpPr>
        <p:spPr>
          <a:ln/>
        </p:spPr>
        <p:txBody>
          <a:bodyPr/>
          <a:lstStyle/>
          <a:p>
            <a:pPr eaLnBrk="1" hangingPunct="1">
              <a:defRPr/>
            </a:pPr>
            <a:r>
              <a:rPr lang="en-US" dirty="0" smtClean="0"/>
              <a:t>Now that we have discussed the concepts</a:t>
            </a:r>
            <a:r>
              <a:rPr lang="en-US" baseline="0" dirty="0" smtClean="0"/>
              <a:t> of Purchasing in the context of a teenager asking to purchase her purple sequined knee-high boots, take those thoughts that you jotted down for that “process” and consider how those same concepts may apply to purchasing in our plant.  </a:t>
            </a:r>
          </a:p>
          <a:p>
            <a:pPr eaLnBrk="1" hangingPunct="1">
              <a:defRPr/>
            </a:pPr>
            <a:endParaRPr lang="en-US" baseline="0" dirty="0" smtClean="0"/>
          </a:p>
          <a:p>
            <a:pPr eaLnBrk="1" hangingPunct="1">
              <a:defRPr/>
            </a:pPr>
            <a:r>
              <a:rPr lang="en-US" baseline="0" dirty="0" smtClean="0"/>
              <a:t>Suggestions: </a:t>
            </a:r>
            <a:endParaRPr lang="en-US" dirty="0" smtClean="0"/>
          </a:p>
          <a:p>
            <a:pPr marL="226108" indent="-226108" eaLnBrk="1" hangingPunct="1">
              <a:buFontTx/>
              <a:buAutoNum type="arabicPeriod"/>
              <a:defRPr/>
            </a:pPr>
            <a:r>
              <a:rPr lang="en-US" dirty="0" smtClean="0"/>
              <a:t>Identify an area of plant to analyze  </a:t>
            </a:r>
          </a:p>
          <a:p>
            <a:pPr marL="226108" indent="-226108" eaLnBrk="1" hangingPunct="1">
              <a:buFontTx/>
              <a:buAutoNum type="arabicPeriod"/>
              <a:defRPr/>
            </a:pPr>
            <a:r>
              <a:rPr lang="en-US" dirty="0" smtClean="0"/>
              <a:t>Consider what role Purchasing performs to support that area </a:t>
            </a:r>
          </a:p>
          <a:p>
            <a:pPr marL="226108" indent="-226108" eaLnBrk="1" hangingPunct="1">
              <a:buFontTx/>
              <a:buAutoNum type="arabicPeriod"/>
              <a:defRPr/>
            </a:pPr>
            <a:r>
              <a:rPr lang="en-US" dirty="0" smtClean="0"/>
              <a:t>Consider what items may need to be purchased (stock, non-stock, services) </a:t>
            </a:r>
          </a:p>
          <a:p>
            <a:pPr marL="226108" indent="-226108" eaLnBrk="1" hangingPunct="1">
              <a:buFontTx/>
              <a:buAutoNum type="arabicPeriod"/>
              <a:defRPr/>
            </a:pPr>
            <a:r>
              <a:rPr lang="en-US" dirty="0" smtClean="0"/>
              <a:t>Consider how Purchasing relates to Maintenance and Inventory </a:t>
            </a:r>
          </a:p>
          <a:p>
            <a:pPr marL="226108" indent="-226108" eaLnBrk="1" hangingPunct="1">
              <a:buFontTx/>
              <a:buAutoNum type="arabicPeriod"/>
              <a:defRPr/>
            </a:pPr>
            <a:r>
              <a:rPr lang="en-US" dirty="0" smtClean="0"/>
              <a:t>Consider Accounts Payable interaction with EAM Purchasing  </a:t>
            </a:r>
          </a:p>
          <a:p>
            <a:pPr marL="226108" indent="-226108" eaLnBrk="1" hangingPunct="1">
              <a:buFontTx/>
              <a:buAutoNum type="arabicPeriod"/>
              <a:defRPr/>
            </a:pPr>
            <a:r>
              <a:rPr lang="en-US" dirty="0" smtClean="0"/>
              <a:t>Consider where activities such as creating a </a:t>
            </a:r>
            <a:r>
              <a:rPr lang="en-US" dirty="0" err="1" smtClean="0"/>
              <a:t>Req</a:t>
            </a:r>
            <a:r>
              <a:rPr lang="en-US" dirty="0" smtClean="0"/>
              <a:t>, approving a </a:t>
            </a:r>
            <a:r>
              <a:rPr lang="en-US" dirty="0" err="1" smtClean="0"/>
              <a:t>Req</a:t>
            </a:r>
            <a:r>
              <a:rPr lang="en-US" dirty="0" smtClean="0"/>
              <a:t>, creating a PO,</a:t>
            </a:r>
            <a:r>
              <a:rPr lang="en-US" baseline="0" dirty="0" smtClean="0"/>
              <a:t> receiving a PO might take place in the plant.  </a:t>
            </a:r>
            <a:endParaRPr lang="en-US" dirty="0" smtClean="0"/>
          </a:p>
          <a:p>
            <a:pPr marL="226108" indent="-226108" eaLnBrk="1" hangingPunct="1">
              <a:buFontTx/>
              <a:buAutoNum type="arabicPeriod"/>
              <a:defRPr/>
            </a:pPr>
            <a:r>
              <a:rPr lang="en-US" dirty="0" smtClean="0"/>
              <a:t>Consider what goes to ERP</a:t>
            </a:r>
            <a:r>
              <a:rPr lang="en-US" baseline="0" dirty="0" smtClean="0"/>
              <a:t> in the financial transactions:</a:t>
            </a:r>
            <a:r>
              <a:rPr lang="en-US" dirty="0" smtClean="0"/>
              <a:t>  CC, Acct, and Sub-Account Only (may include Prod Line in some environments, too)</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2338"/>
            <a:fld id="{47154276-EFEC-4B6B-9DBE-596C1E9DD37F}" type="slidenum">
              <a:rPr lang="en-US" smtClean="0"/>
              <a:pPr defTabSz="922338"/>
              <a:t>24</a:t>
            </a:fld>
            <a:endParaRPr lang="en-US"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2338"/>
            <a:fld id="{47154276-EFEC-4B6B-9DBE-596C1E9DD37F}" type="slidenum">
              <a:rPr lang="en-US" smtClean="0"/>
              <a:pPr defTabSz="922338"/>
              <a:t>25</a:t>
            </a:fld>
            <a:endParaRPr lang="en-US"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r>
              <a:rPr lang="en-US" smtClean="0"/>
              <a:t>As we proceed through the following sections, please note that this high-level Purchasing process is referenced at the top of the slide so that you can be aware of which stage in the process is being discussed.  </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p>
            <a:pPr defTabSz="922338"/>
            <a:fld id="{DFA421FA-F7B3-4C75-A54E-6CCDCEDB5DC1}" type="slidenum">
              <a:rPr lang="en-US" smtClean="0"/>
              <a:pPr defTabSz="922338"/>
              <a:t>26</a:t>
            </a:fld>
            <a:endParaRPr lang="en-US" smtClean="0"/>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p:spPr>
        <p:txBody>
          <a:bodyPr/>
          <a:lstStyle/>
          <a:p>
            <a:r>
              <a:rPr lang="en-US" dirty="0" smtClean="0"/>
              <a:t>In EAM Purchasing, the Requisition is the basic building block of the entire process.  The Requisition</a:t>
            </a:r>
            <a:r>
              <a:rPr lang="en-US" baseline="0" dirty="0" smtClean="0"/>
              <a:t> is the means by which a person starts the process of buying something.  </a:t>
            </a:r>
          </a:p>
          <a:p>
            <a:endParaRPr lang="en-US" baseline="0" dirty="0" smtClean="0"/>
          </a:p>
          <a:p>
            <a:r>
              <a:rPr lang="en-US" baseline="0" dirty="0" smtClean="0"/>
              <a:t>EAM Requisitions can have many line items, but each Requisition can only be associated with one Vendor.  </a:t>
            </a:r>
          </a:p>
          <a:p>
            <a:endParaRPr lang="en-US" baseline="0" dirty="0" smtClean="0"/>
          </a:p>
          <a:p>
            <a:r>
              <a:rPr lang="en-US" baseline="0" dirty="0" smtClean="0"/>
              <a:t>In order to be a requestor in EAM, a user must have the proper security access.  To be an approver, additional setup is required to define their approval limits on their User ID.  </a:t>
            </a:r>
          </a:p>
          <a:p>
            <a:endParaRPr lang="en-US" baseline="0" dirty="0" smtClean="0"/>
          </a:p>
          <a:p>
            <a:r>
              <a:rPr lang="en-US" baseline="0" dirty="0" smtClean="0"/>
              <a:t>Also, keep in mind that EAM Purchasing can be used to purchase any aside from actual production materials.  </a:t>
            </a:r>
            <a:endParaRPr lang="en-US"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p>
            <a:pPr defTabSz="922338"/>
            <a:fld id="{3BD72A3F-37FD-49B9-A3B4-789FFE54C22C}" type="slidenum">
              <a:rPr lang="en-US" smtClean="0"/>
              <a:pPr defTabSz="922338"/>
              <a:t>27</a:t>
            </a:fld>
            <a:endParaRPr lang="en-US" smtClean="0"/>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a:ln/>
        </p:spPr>
        <p:txBody>
          <a:bodyPr/>
          <a:lstStyle/>
          <a:p>
            <a:r>
              <a:rPr lang="en-US" dirty="0" smtClean="0"/>
              <a:t>To view a list of all Requisitions, navigate to Purchasing </a:t>
            </a:r>
            <a:r>
              <a:rPr lang="en-US" dirty="0" smtClean="0">
                <a:sym typeface="Wingdings" pitchFamily="2" charset="2"/>
              </a:rPr>
              <a:t> Requisitions.  </a:t>
            </a:r>
          </a:p>
          <a:p>
            <a:endParaRPr lang="en-US" dirty="0" smtClean="0">
              <a:sym typeface="Wingdings" pitchFamily="2" charset="2"/>
            </a:endParaRPr>
          </a:p>
          <a:p>
            <a:r>
              <a:rPr lang="en-US" dirty="0" smtClean="0">
                <a:sym typeface="Wingdings" pitchFamily="2" charset="2"/>
              </a:rPr>
              <a:t>Note that the top part of the screen contains a list of all Requisitions, and that the bottom portion of the screen contains a list of all line items on the selected Requisition above.  </a:t>
            </a:r>
          </a:p>
          <a:p>
            <a:endParaRPr lang="en-US" dirty="0" smtClean="0">
              <a:sym typeface="Wingdings" pitchFamily="2" charset="2"/>
            </a:endParaRPr>
          </a:p>
          <a:p>
            <a:r>
              <a:rPr lang="en-US" dirty="0" smtClean="0">
                <a:sym typeface="Wingdings" pitchFamily="2" charset="2"/>
              </a:rPr>
              <a:t>With this version of EAM, multi-line requisitions are no more.  The structure of a Requisition is that the Requisition number (and header) replaces the old “Multi-Line Requisition” concept, and the old individual Requisition numbers are replaced by Line Numbers.  </a:t>
            </a:r>
          </a:p>
          <a:p>
            <a:endParaRPr lang="en-US" dirty="0" smtClean="0">
              <a:sym typeface="Wingdings" pitchFamily="2" charset="2"/>
            </a:endParaRPr>
          </a:p>
          <a:p>
            <a:r>
              <a:rPr lang="en-US" dirty="0" smtClean="0">
                <a:sym typeface="Wingdings" pitchFamily="2" charset="2"/>
              </a:rPr>
              <a:t>To modify the header, double click on the Requisition number in the upper panel.  To modify a line item, double click on the line item from the bottom panel.  </a:t>
            </a:r>
            <a:endParaRPr lang="en-US"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p>
            <a:pPr defTabSz="922338"/>
            <a:fld id="{DF5D32EF-7B3F-4492-9B40-D0EB0BC2032B}" type="slidenum">
              <a:rPr lang="en-US" smtClean="0"/>
              <a:pPr defTabSz="922338"/>
              <a:t>28</a:t>
            </a:fld>
            <a:endParaRPr lang="en-US" smtClean="0"/>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p:spPr>
        <p:txBody>
          <a:bodyPr/>
          <a:lstStyle/>
          <a:p>
            <a:r>
              <a:rPr lang="en-US" smtClean="0"/>
              <a:t>To create a new requisition, navigate to Purchasing </a:t>
            </a:r>
            <a:r>
              <a:rPr lang="en-US" smtClean="0">
                <a:sym typeface="Wingdings" pitchFamily="2" charset="2"/>
              </a:rPr>
              <a:t> </a:t>
            </a:r>
            <a:r>
              <a:rPr lang="en-US" smtClean="0"/>
              <a:t>Requisitions. </a:t>
            </a:r>
          </a:p>
          <a:p>
            <a:r>
              <a:rPr lang="en-US" smtClean="0"/>
              <a:t>Click New or right-click and select the New option.</a:t>
            </a:r>
            <a:endParaRPr lang="en-GB"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pPr defTabSz="922338"/>
            <a:fld id="{E92E99DB-DD9C-428E-8885-056625E5F68A}" type="slidenum">
              <a:rPr lang="en-US" smtClean="0"/>
              <a:pPr defTabSz="922338"/>
              <a:t>29</a:t>
            </a:fld>
            <a:endParaRPr lang="en-US" smtClean="0"/>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noFill/>
          <a:ln/>
        </p:spPr>
        <p:txBody>
          <a:bodyPr/>
          <a:lstStyle/>
          <a:p>
            <a:r>
              <a:rPr lang="en-US" sz="2000" dirty="0" smtClean="0"/>
              <a:t>The Requisition Header contains many data elements, and along the right hand side of the screen (not pictured) are other functions you can select for this requisition.  </a:t>
            </a:r>
          </a:p>
          <a:p>
            <a:endParaRPr lang="en-US" sz="2000" dirty="0" smtClean="0"/>
          </a:p>
          <a:p>
            <a:r>
              <a:rPr lang="en-US" sz="2000" dirty="0" smtClean="0"/>
              <a:t>Though fields may be added or hidden from this screen, the following are the more critical fields to understand: </a:t>
            </a:r>
          </a:p>
          <a:p>
            <a:endParaRPr lang="en-US" sz="2000" dirty="0" smtClean="0"/>
          </a:p>
          <a:p>
            <a:r>
              <a:rPr lang="en-US" sz="2000" dirty="0" smtClean="0"/>
              <a:t>Total Cost – rolls up from the line items to be added later</a:t>
            </a:r>
          </a:p>
          <a:p>
            <a:pPr>
              <a:lnSpc>
                <a:spcPct val="80000"/>
              </a:lnSpc>
            </a:pPr>
            <a:r>
              <a:rPr lang="en-US" sz="2400" dirty="0" smtClean="0"/>
              <a:t>Vendor Number</a:t>
            </a:r>
          </a:p>
          <a:p>
            <a:pPr lvl="1">
              <a:lnSpc>
                <a:spcPct val="80000"/>
              </a:lnSpc>
            </a:pPr>
            <a:r>
              <a:rPr lang="en-US" sz="2000" dirty="0" smtClean="0"/>
              <a:t>Note that in v12, there is one Vendor per Requisition, meaning that each line item that will be added must come from the same vendor.  </a:t>
            </a:r>
          </a:p>
          <a:p>
            <a:pPr>
              <a:lnSpc>
                <a:spcPct val="80000"/>
              </a:lnSpc>
            </a:pPr>
            <a:r>
              <a:rPr lang="en-US" sz="2400" dirty="0" smtClean="0"/>
              <a:t>Currency</a:t>
            </a:r>
          </a:p>
          <a:p>
            <a:pPr lvl="1">
              <a:lnSpc>
                <a:spcPct val="80000"/>
              </a:lnSpc>
            </a:pPr>
            <a:r>
              <a:rPr lang="en-US" sz="2000" dirty="0" smtClean="0"/>
              <a:t>Defaults from the Vendor.</a:t>
            </a:r>
          </a:p>
          <a:p>
            <a:pPr>
              <a:lnSpc>
                <a:spcPct val="80000"/>
              </a:lnSpc>
            </a:pPr>
            <a:r>
              <a:rPr lang="en-US" sz="2400" dirty="0" smtClean="0"/>
              <a:t>Buyer</a:t>
            </a:r>
          </a:p>
          <a:p>
            <a:pPr lvl="1">
              <a:lnSpc>
                <a:spcPct val="80000"/>
              </a:lnSpc>
            </a:pPr>
            <a:r>
              <a:rPr lang="en-US" sz="2000" dirty="0" smtClean="0"/>
              <a:t>The lookup of potential Buyers is limited to only those Employee ID’s who are marked as Buyers.    </a:t>
            </a:r>
          </a:p>
          <a:p>
            <a:pPr lvl="1"/>
            <a:endParaRPr lang="en-GB" sz="1800"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p:spPr>
        <p:txBody>
          <a:bodyPr/>
          <a:lstStyle/>
          <a:p>
            <a:endParaRPr lang="en-US" smtClean="0"/>
          </a:p>
        </p:txBody>
      </p:sp>
      <p:sp>
        <p:nvSpPr>
          <p:cNvPr id="78852" name="Slide Number Placeholder 3"/>
          <p:cNvSpPr>
            <a:spLocks noGrp="1"/>
          </p:cNvSpPr>
          <p:nvPr>
            <p:ph type="sldNum" sz="quarter" idx="5"/>
          </p:nvPr>
        </p:nvSpPr>
        <p:spPr>
          <a:noFill/>
        </p:spPr>
        <p:txBody>
          <a:bodyPr/>
          <a:lstStyle/>
          <a:p>
            <a:pPr defTabSz="920750"/>
            <a:fld id="{6886EFC6-4BE8-43B1-8205-A5485DD0CA1B}" type="slidenum">
              <a:rPr lang="en-US" smtClean="0"/>
              <a:pPr defTabSz="920750"/>
              <a:t>3</a:t>
            </a:fld>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p>
            <a:pPr defTabSz="922338"/>
            <a:fld id="{A92658BB-266B-41CC-A09F-622F18D83A9D}" type="slidenum">
              <a:rPr lang="en-US" smtClean="0"/>
              <a:pPr defTabSz="922338"/>
              <a:t>30</a:t>
            </a:fld>
            <a:endParaRPr lang="en-US" smtClean="0"/>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r>
              <a:rPr lang="en-US" dirty="0" smtClean="0"/>
              <a:t>Additional important fields on the Requisition header Detail tabbed page include:  </a:t>
            </a:r>
          </a:p>
          <a:p>
            <a:endParaRPr lang="en-US" sz="2000" dirty="0" smtClean="0"/>
          </a:p>
          <a:p>
            <a:r>
              <a:rPr lang="en-US" sz="2000" dirty="0" smtClean="0"/>
              <a:t>“Contractor?” Flag</a:t>
            </a:r>
          </a:p>
          <a:p>
            <a:pPr lvl="1"/>
            <a:r>
              <a:rPr lang="en-US" sz="1800" dirty="0" smtClean="0"/>
              <a:t>If yes, Cost is expensed to the services bucket instead of the material bucket for equipment, work order, and project purchases.</a:t>
            </a:r>
          </a:p>
          <a:p>
            <a:pPr lvl="1"/>
            <a:r>
              <a:rPr lang="en-US" sz="1800" dirty="0" smtClean="0"/>
              <a:t>Allows for separation of Materials and Services on certain reports</a:t>
            </a:r>
          </a:p>
          <a:p>
            <a:pPr lvl="1"/>
            <a:r>
              <a:rPr lang="en-US" sz="1800" dirty="0" smtClean="0"/>
              <a:t>If “yes”, automatically changes Purchase Request to “Auto-Issue?” = yes (why?  Because you can’t stock subcontractor services on the shelf!)</a:t>
            </a:r>
            <a:endParaRPr lang="en-GB" dirty="0" smtClean="0"/>
          </a:p>
          <a:p>
            <a:pPr>
              <a:lnSpc>
                <a:spcPct val="80000"/>
              </a:lnSpc>
            </a:pPr>
            <a:r>
              <a:rPr lang="en-US" sz="2400" dirty="0" smtClean="0"/>
              <a:t>“Auto Issue?” Flag</a:t>
            </a:r>
          </a:p>
          <a:p>
            <a:pPr lvl="1">
              <a:lnSpc>
                <a:spcPct val="80000"/>
              </a:lnSpc>
            </a:pPr>
            <a:r>
              <a:rPr lang="en-US" sz="2000" dirty="0" smtClean="0"/>
              <a:t>If “yes” – Instead of placing parts into inventory on receipt, items will be automatically issued directly to a project, work order, equipment or cost center, as noted on the requisition. </a:t>
            </a:r>
          </a:p>
          <a:p>
            <a:pPr lvl="1">
              <a:lnSpc>
                <a:spcPct val="80000"/>
              </a:lnSpc>
            </a:pPr>
            <a:r>
              <a:rPr lang="en-US" sz="2000" dirty="0" smtClean="0"/>
              <a:t>If “no” – Items will be placed in store room until it is later issued as consumed. </a:t>
            </a:r>
          </a:p>
          <a:p>
            <a:pPr>
              <a:lnSpc>
                <a:spcPct val="80000"/>
              </a:lnSpc>
            </a:pPr>
            <a:r>
              <a:rPr lang="en-US" sz="2400" dirty="0" smtClean="0"/>
              <a:t>Notify</a:t>
            </a:r>
          </a:p>
          <a:p>
            <a:pPr lvl="1">
              <a:lnSpc>
                <a:spcPct val="80000"/>
              </a:lnSpc>
            </a:pPr>
            <a:r>
              <a:rPr lang="en-US" sz="2000" dirty="0" smtClean="0"/>
              <a:t>May be</a:t>
            </a:r>
            <a:r>
              <a:rPr lang="en-US" sz="2000" baseline="0" dirty="0" smtClean="0"/>
              <a:t> an individual or a group of individuals to be notified upon receipt of this order.</a:t>
            </a:r>
            <a:r>
              <a:rPr lang="en-US" sz="2000" dirty="0" smtClean="0"/>
              <a:t> </a:t>
            </a:r>
            <a:endParaRPr lang="en-US" dirty="0" smtClean="0"/>
          </a:p>
          <a:p>
            <a:endParaRPr lang="en-US" dirty="0" smtClean="0"/>
          </a:p>
          <a:p>
            <a:r>
              <a:rPr lang="en-GB" dirty="0" smtClean="0"/>
              <a:t>Note</a:t>
            </a:r>
            <a:r>
              <a:rPr lang="en-GB" baseline="0" dirty="0" smtClean="0"/>
              <a:t> that the “Authorization” section at the bottom of the screen is read-only.  It is designed to provide detailed information regarding the approval process.  </a:t>
            </a:r>
            <a:endParaRPr lang="en-GB" dirty="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p:spPr>
        <p:txBody>
          <a:bodyPr/>
          <a:lstStyle/>
          <a:p>
            <a:pPr defTabSz="922338"/>
            <a:fld id="{49CBC87F-EDBE-4CDC-BAF9-FB8A5B700C0F}" type="slidenum">
              <a:rPr lang="en-US" smtClean="0"/>
              <a:pPr defTabSz="922338"/>
              <a:t>31</a:t>
            </a:fld>
            <a:endParaRPr lang="en-US" smtClean="0"/>
          </a:p>
        </p:txBody>
      </p:sp>
      <p:sp>
        <p:nvSpPr>
          <p:cNvPr id="105475" name="Rectangle 2"/>
          <p:cNvSpPr>
            <a:spLocks noGrp="1" noRot="1" noChangeAspect="1" noChangeArrowheads="1" noTextEdit="1"/>
          </p:cNvSpPr>
          <p:nvPr>
            <p:ph type="sldImg"/>
          </p:nvPr>
        </p:nvSpPr>
        <p:spPr>
          <a:ln/>
        </p:spPr>
      </p:sp>
      <p:sp>
        <p:nvSpPr>
          <p:cNvPr id="105476" name="Rectangle 3"/>
          <p:cNvSpPr>
            <a:spLocks noGrp="1" noChangeArrowheads="1"/>
          </p:cNvSpPr>
          <p:nvPr>
            <p:ph type="body" idx="1"/>
          </p:nvPr>
        </p:nvSpPr>
        <p:spPr>
          <a:noFill/>
          <a:ln/>
        </p:spPr>
        <p:txBody>
          <a:bodyPr/>
          <a:lstStyle/>
          <a:p>
            <a:r>
              <a:rPr lang="en-US" dirty="0" smtClean="0"/>
              <a:t>The “Expense” tab of a Requisition defines the accounting for this purchase.  </a:t>
            </a:r>
          </a:p>
          <a:p>
            <a:endParaRPr lang="en-US" dirty="0" smtClean="0"/>
          </a:p>
          <a:p>
            <a:r>
              <a:rPr lang="en-US" dirty="0" smtClean="0"/>
              <a:t>In general, most companies ask Requesters to utilize a WO, Equipment, or a Project in order to drive accounting.  Expense accounts default from the work order, equipment, project, etc., otherwise, the user must manually supply accounting.  </a:t>
            </a:r>
          </a:p>
          <a:p>
            <a:endParaRPr lang="en-US"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p>
            <a:pPr defTabSz="922338"/>
            <a:fld id="{896305E7-6686-4779-9790-08927498E20B}" type="slidenum">
              <a:rPr lang="en-US" smtClean="0"/>
              <a:pPr defTabSz="922338"/>
              <a:t>32</a:t>
            </a:fld>
            <a:endParaRPr lang="en-US" smtClean="0"/>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noFill/>
          <a:ln/>
        </p:spPr>
        <p:txBody>
          <a:bodyPr/>
          <a:lstStyle/>
          <a:p>
            <a:r>
              <a:rPr lang="en-US" dirty="0" smtClean="0"/>
              <a:t>To add an item to the requisition, select New in the lower section.</a:t>
            </a:r>
          </a:p>
          <a:p>
            <a:r>
              <a:rPr lang="en-US" dirty="0" smtClean="0"/>
              <a:t>The requisition line screen will open and details can be entered.</a:t>
            </a:r>
          </a:p>
          <a:p>
            <a:r>
              <a:rPr lang="en-US" dirty="0" smtClean="0"/>
              <a:t>A part number can be selected or can free-form enter some identifier for non-part purchases.  If an item is selected from the parts catalog, then default information will be populated based on the item setup.</a:t>
            </a:r>
          </a:p>
          <a:p>
            <a:r>
              <a:rPr lang="en-US" dirty="0" smtClean="0"/>
              <a:t>Also, note that if after adding parts to the requisition, you go back and make changes to the Header, it is optional whether to apply those changes to the line items.  </a:t>
            </a:r>
            <a:endParaRPr lang="en-GB"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p>
            <a:pPr defTabSz="922338"/>
            <a:fld id="{C5C6F4E8-B93B-4A62-8073-2EB360BEB126}" type="slidenum">
              <a:rPr lang="en-US" smtClean="0"/>
              <a:pPr defTabSz="922338"/>
              <a:t>33</a:t>
            </a:fld>
            <a:endParaRPr lang="en-US" smtClean="0"/>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p>
            <a:pPr defTabSz="922338"/>
            <a:fld id="{30E08924-5103-4B7B-A9F6-CFDC6008A15D}" type="slidenum">
              <a:rPr lang="en-US" smtClean="0"/>
              <a:pPr defTabSz="922338"/>
              <a:t>34</a:t>
            </a:fld>
            <a:endParaRPr lang="en-US" smtClean="0"/>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p>
            <a:pPr defTabSz="922338"/>
            <a:fld id="{1B42FA53-AFF4-42F5-BDA5-E205FE8DA015}" type="slidenum">
              <a:rPr lang="en-US" smtClean="0"/>
              <a:pPr defTabSz="922338"/>
              <a:t>35</a:t>
            </a:fld>
            <a:endParaRPr lang="en-US" smtClean="0"/>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noFill/>
          <a:ln/>
        </p:spPr>
        <p:txBody>
          <a:bodyPr/>
          <a:lstStyle/>
          <a:p>
            <a:r>
              <a:rPr lang="en-US" dirty="0" smtClean="0"/>
              <a:t>To start a Requisition routing for approval</a:t>
            </a:r>
            <a:r>
              <a:rPr lang="en-US" baseline="0" dirty="0" smtClean="0"/>
              <a:t> click on Action </a:t>
            </a:r>
            <a:r>
              <a:rPr lang="en-US" baseline="0" dirty="0" smtClean="0">
                <a:sym typeface="Wingdings" pitchFamily="2" charset="2"/>
              </a:rPr>
              <a:t> </a:t>
            </a:r>
            <a:r>
              <a:rPr lang="en-US" dirty="0" smtClean="0"/>
              <a:t>Authorize </a:t>
            </a:r>
          </a:p>
          <a:p>
            <a:endParaRPr lang="en-US" dirty="0" smtClean="0"/>
          </a:p>
          <a:p>
            <a:endParaRPr lang="en-GB" dirty="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p>
            <a:pPr defTabSz="922338"/>
            <a:fld id="{722B6CF5-B964-4C0E-B995-19A613F1E829}" type="slidenum">
              <a:rPr lang="en-US" smtClean="0"/>
              <a:pPr defTabSz="922338"/>
              <a:t>36</a:t>
            </a:fld>
            <a:endParaRPr lang="en-US" smtClean="0"/>
          </a:p>
        </p:txBody>
      </p:sp>
      <p:sp>
        <p:nvSpPr>
          <p:cNvPr id="110595" name="Rectangle 2"/>
          <p:cNvSpPr>
            <a:spLocks noGrp="1" noRot="1" noChangeAspect="1" noChangeArrowheads="1" noTextEdit="1"/>
          </p:cNvSpPr>
          <p:nvPr>
            <p:ph type="sldImg"/>
          </p:nvPr>
        </p:nvSpPr>
        <p:spPr>
          <a:ln/>
        </p:spPr>
      </p:sp>
      <p:sp>
        <p:nvSpPr>
          <p:cNvPr id="110596" name="Rectangle 3"/>
          <p:cNvSpPr>
            <a:spLocks noGrp="1" noChangeArrowheads="1"/>
          </p:cNvSpPr>
          <p:nvPr>
            <p:ph type="body" idx="1"/>
          </p:nvPr>
        </p:nvSpPr>
        <p:spPr>
          <a:noFill/>
          <a:ln/>
        </p:spPr>
        <p:txBody>
          <a:bodyPr/>
          <a:lstStyle/>
          <a:p>
            <a:r>
              <a:rPr lang="en-US" dirty="0" smtClean="0"/>
              <a:t>Once the Requester selects Action </a:t>
            </a:r>
            <a:r>
              <a:rPr lang="en-US" dirty="0" smtClean="0">
                <a:sym typeface="Wingdings" pitchFamily="2" charset="2"/>
              </a:rPr>
              <a:t> Authorize from the Requisition, EAM will take the user through these steps to start the request in routing:</a:t>
            </a:r>
          </a:p>
          <a:p>
            <a:endParaRPr lang="en-US" dirty="0" smtClean="0">
              <a:sym typeface="Wingdings" pitchFamily="2" charset="2"/>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b="0" kern="1200" dirty="0" smtClean="0">
                <a:solidFill>
                  <a:schemeClr val="tx1"/>
                </a:solidFill>
                <a:latin typeface="Arial" charset="0"/>
                <a:ea typeface="+mn-ea"/>
                <a:cs typeface="+mn-cs"/>
              </a:rPr>
              <a:t>Wait Hours – If authorization request sits in an Approver’s queue longer than the “Wait Hours”, the request will skip them and move on to the next.  (EXCEPTION  - Quality Approvers cannot be skipped!) </a:t>
            </a:r>
          </a:p>
          <a:p>
            <a:endParaRPr lang="en-US" b="0" dirty="0" smtClean="0">
              <a:sym typeface="Wingdings" pitchFamily="2" charset="2"/>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100" b="0" kern="1200" dirty="0" smtClean="0">
                <a:solidFill>
                  <a:schemeClr val="tx1"/>
                </a:solidFill>
                <a:latin typeface="Arial" charset="0"/>
                <a:ea typeface="+mn-ea"/>
                <a:cs typeface="+mn-cs"/>
              </a:rPr>
              <a:t>Note:  Requestor can add a Quality Approver (“Cons Limit?” = No) to THIS record’s routing only prior to submitting routing, but after submitted, no changes are allowed to routing list or purchase request while in routing.</a:t>
            </a:r>
          </a:p>
          <a:p>
            <a:endParaRPr lang="en-US" dirty="0" smtClean="0">
              <a:sym typeface="Wingdings" pitchFamily="2" charset="2"/>
            </a:endParaRPr>
          </a:p>
          <a:p>
            <a:r>
              <a:rPr lang="en-US" dirty="0" smtClean="0">
                <a:sym typeface="Wingdings" pitchFamily="2" charset="2"/>
              </a:rPr>
              <a:t>Steps to put the Requisition</a:t>
            </a:r>
            <a:r>
              <a:rPr lang="en-US" baseline="0" dirty="0" smtClean="0">
                <a:sym typeface="Wingdings" pitchFamily="2" charset="2"/>
              </a:rPr>
              <a:t> into Routing:  </a:t>
            </a:r>
            <a:endParaRPr lang="en-US" dirty="0" smtClean="0">
              <a:sym typeface="Wingdings" pitchFamily="2" charset="2"/>
            </a:endParaRPr>
          </a:p>
          <a:p>
            <a:r>
              <a:rPr lang="en-US" dirty="0" smtClean="0">
                <a:sym typeface="Wingdings" pitchFamily="2" charset="2"/>
              </a:rPr>
              <a:t>Enter Password</a:t>
            </a:r>
          </a:p>
          <a:p>
            <a:r>
              <a:rPr lang="en-US" dirty="0" smtClean="0"/>
              <a:t>Enter Comments.</a:t>
            </a:r>
          </a:p>
          <a:p>
            <a:r>
              <a:rPr lang="en-US" dirty="0" smtClean="0"/>
              <a:t>Click Submit routing.</a:t>
            </a:r>
          </a:p>
          <a:p>
            <a:r>
              <a:rPr lang="en-US" dirty="0" smtClean="0"/>
              <a:t>Click OK.</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p:spPr>
        <p:txBody>
          <a:bodyPr/>
          <a:lstStyle/>
          <a:p>
            <a:pPr defTabSz="922338"/>
            <a:fld id="{111F76B3-5D4D-46BA-B9E8-3817123122D6}" type="slidenum">
              <a:rPr lang="en-US" smtClean="0"/>
              <a:pPr defTabSz="922338"/>
              <a:t>37</a:t>
            </a:fld>
            <a:endParaRPr lang="en-US" smtClean="0"/>
          </a:p>
        </p:txBody>
      </p:sp>
      <p:sp>
        <p:nvSpPr>
          <p:cNvPr id="111619" name="Rectangle 2"/>
          <p:cNvSpPr>
            <a:spLocks noGrp="1" noRot="1" noChangeAspect="1" noChangeArrowheads="1" noTextEdit="1"/>
          </p:cNvSpPr>
          <p:nvPr>
            <p:ph type="sldImg"/>
          </p:nvPr>
        </p:nvSpPr>
        <p:spPr>
          <a:ln/>
        </p:spPr>
      </p:sp>
      <p:sp>
        <p:nvSpPr>
          <p:cNvPr id="111620" name="Rectangle 3"/>
          <p:cNvSpPr>
            <a:spLocks noGrp="1" noChangeArrowheads="1"/>
          </p:cNvSpPr>
          <p:nvPr>
            <p:ph type="body" idx="1"/>
          </p:nvPr>
        </p:nvSpPr>
        <p:spPr>
          <a:noFill/>
          <a:ln/>
        </p:spPr>
        <p:txBody>
          <a:bodyPr/>
          <a:lstStyle/>
          <a:p>
            <a:r>
              <a:rPr lang="en-US" dirty="0" smtClean="0"/>
              <a:t>When the next person in the routing logs into EAM, they will receive notification that a request requires their approval.  Also, new to v12 is that if the User is already logged in, a brief pop-up notification will appear to indicate new mail.  Keep in mind that EAM Mail can also be sent to a User’s corporate email account (see EAM Configuration class for details).  </a:t>
            </a:r>
          </a:p>
          <a:p>
            <a:endParaRPr lang="en-US" dirty="0" smtClean="0"/>
          </a:p>
          <a:p>
            <a:r>
              <a:rPr lang="en-US" dirty="0" smtClean="0"/>
              <a:t>To approve a Requisition: </a:t>
            </a:r>
          </a:p>
          <a:p>
            <a:r>
              <a:rPr lang="en-US" dirty="0" smtClean="0"/>
              <a:t>Click the letter icon in the lower right of the status bar.</a:t>
            </a:r>
          </a:p>
          <a:p>
            <a:r>
              <a:rPr lang="en-US" dirty="0" smtClean="0"/>
              <a:t>View the message about the requisition.</a:t>
            </a:r>
          </a:p>
          <a:p>
            <a:r>
              <a:rPr lang="en-US" dirty="0" smtClean="0"/>
              <a:t>Select the link in the message to go to the Requisition and take action.  </a:t>
            </a:r>
          </a:p>
          <a:p>
            <a:r>
              <a:rPr lang="en-US" dirty="0" smtClean="0"/>
              <a:t>To take action on the Requisition, select Action </a:t>
            </a:r>
            <a:r>
              <a:rPr lang="en-US" dirty="0" smtClean="0">
                <a:sym typeface="Wingdings" pitchFamily="2" charset="2"/>
              </a:rPr>
              <a:t> Approve </a:t>
            </a:r>
            <a:endParaRPr lang="en-US" dirty="0" smtClean="0"/>
          </a:p>
          <a:p>
            <a:endParaRPr lang="en-GB" dirty="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p>
            <a:pPr defTabSz="922338"/>
            <a:fld id="{27B7BBE6-7EDE-466A-9D92-48DAA657665A}" type="slidenum">
              <a:rPr lang="en-US" smtClean="0"/>
              <a:pPr defTabSz="922338"/>
              <a:t>38</a:t>
            </a:fld>
            <a:endParaRPr lang="en-US" smtClean="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p:spPr>
        <p:txBody>
          <a:bodyPr/>
          <a:lstStyle/>
          <a:p>
            <a:r>
              <a:rPr lang="en-US" dirty="0" smtClean="0"/>
              <a:t>Authorize</a:t>
            </a:r>
          </a:p>
          <a:p>
            <a:r>
              <a:rPr lang="en-US" dirty="0" smtClean="0"/>
              <a:t>Use the Authorize Action to authorize the requisition or begin routing for approval of the requisition. If you have a large enough spending limit, authority for the associated accounting structure, and the approval group has no quality person, you can authorize the requisition without going through routing.</a:t>
            </a:r>
          </a:p>
          <a:p>
            <a:r>
              <a:rPr lang="en-US" b="1" dirty="0" smtClean="0"/>
              <a:t>Task</a:t>
            </a:r>
          </a:p>
          <a:p>
            <a:r>
              <a:rPr lang="en-US" dirty="0" smtClean="0"/>
              <a:t>Select Authorize from the Action menu.</a:t>
            </a:r>
            <a:endParaRPr lang="en-US" b="1" dirty="0" smtClean="0"/>
          </a:p>
          <a:p>
            <a:r>
              <a:rPr lang="en-US" dirty="0" smtClean="0"/>
              <a:t>Click Approve, Disapprove, Hold Up, OK, or Cancel.</a:t>
            </a:r>
            <a:endParaRPr lang="en-US" b="1" dirty="0" smtClean="0"/>
          </a:p>
          <a:p>
            <a:r>
              <a:rPr lang="en-US" dirty="0" smtClean="0"/>
              <a:t>If you authorized the requisition, click OK in the confirmation window.</a:t>
            </a:r>
          </a:p>
          <a:p>
            <a:endParaRPr lang="en-US" b="1" dirty="0" smtClean="0"/>
          </a:p>
          <a:p>
            <a:r>
              <a:rPr lang="en-US" dirty="0" smtClean="0"/>
              <a:t>Once the Requisition has been approved by all Quality Approvers and by an Approver with a high enough spending limit, the status of the Requisition will change to “Authorized” and the Requester will receive notification of its approval.  </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p:spPr>
        <p:txBody>
          <a:bodyPr/>
          <a:lstStyle/>
          <a:p>
            <a:pPr defTabSz="922338"/>
            <a:fld id="{E465FA8E-1908-4381-A3A5-E4711EC2E2CC}" type="slidenum">
              <a:rPr lang="en-US" smtClean="0"/>
              <a:pPr defTabSz="922338"/>
              <a:t>39</a:t>
            </a:fld>
            <a:endParaRPr lang="en-US" smtClean="0"/>
          </a:p>
        </p:txBody>
      </p:sp>
      <p:sp>
        <p:nvSpPr>
          <p:cNvPr id="113667" name="Rectangle 2"/>
          <p:cNvSpPr>
            <a:spLocks noGrp="1" noRot="1" noChangeAspect="1" noChangeArrowheads="1" noTextEdit="1"/>
          </p:cNvSpPr>
          <p:nvPr>
            <p:ph type="sldImg"/>
          </p:nvPr>
        </p:nvSpPr>
        <p:spPr>
          <a:ln/>
        </p:spPr>
      </p:sp>
      <p:sp>
        <p:nvSpPr>
          <p:cNvPr id="113668" name="Rectangle 3"/>
          <p:cNvSpPr>
            <a:spLocks noGrp="1" noChangeArrowheads="1"/>
          </p:cNvSpPr>
          <p:nvPr>
            <p:ph type="body" idx="1"/>
          </p:nvPr>
        </p:nvSpPr>
        <p:spPr>
          <a:noFill/>
          <a:ln/>
        </p:spPr>
        <p:txBody>
          <a:bodyPr/>
          <a:lstStyle/>
          <a:p>
            <a:r>
              <a:rPr lang="en-US" dirty="0" smtClean="0"/>
              <a:t>Upon final authorization of a Requisition the originator</a:t>
            </a:r>
            <a:r>
              <a:rPr lang="en-US" baseline="0" dirty="0" smtClean="0"/>
              <a:t> will receive notification in EAM mail.  </a:t>
            </a:r>
          </a:p>
          <a:p>
            <a:endParaRPr lang="en-US" baseline="0" dirty="0" smtClean="0"/>
          </a:p>
          <a:p>
            <a:r>
              <a:rPr lang="en-US" baseline="0" dirty="0" smtClean="0"/>
              <a:t>Remember, that once the Requisition is approved, only the buyer and final approver can modify it.  </a:t>
            </a:r>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p:spPr>
        <p:txBody>
          <a:bodyPr/>
          <a:lstStyle/>
          <a:p>
            <a:r>
              <a:rPr lang="en-US" dirty="0" smtClean="0"/>
              <a:t>Your objectives upon</a:t>
            </a:r>
            <a:r>
              <a:rPr lang="en-US" baseline="0" dirty="0" smtClean="0"/>
              <a:t> completion of this class are to be able to: </a:t>
            </a:r>
          </a:p>
          <a:p>
            <a:pPr>
              <a:buFontTx/>
              <a:buChar char="-"/>
            </a:pPr>
            <a:r>
              <a:rPr lang="en-US" baseline="0" dirty="0" smtClean="0"/>
              <a:t> Properly position EAM Purchasing within a business </a:t>
            </a:r>
          </a:p>
          <a:p>
            <a:pPr>
              <a:buFontTx/>
              <a:buChar char="-"/>
            </a:pPr>
            <a:r>
              <a:rPr lang="en-US" dirty="0" smtClean="0"/>
              <a:t> Describe the key concepts</a:t>
            </a:r>
            <a:r>
              <a:rPr lang="en-US" baseline="0" dirty="0" smtClean="0"/>
              <a:t> behind EAM Purchasing </a:t>
            </a:r>
          </a:p>
          <a:p>
            <a:pPr>
              <a:buFontTx/>
              <a:buChar char="-"/>
            </a:pPr>
            <a:r>
              <a:rPr lang="en-US" baseline="0" dirty="0" smtClean="0"/>
              <a:t> Utilize your knowledge of purchasing best practices to guide customers </a:t>
            </a:r>
          </a:p>
          <a:p>
            <a:pPr>
              <a:buFontTx/>
              <a:buChar char="-"/>
            </a:pPr>
            <a:r>
              <a:rPr lang="en-US" baseline="0" dirty="0" smtClean="0"/>
              <a:t> Demonstrate both the processes and functionality associated with EAM Purchasing </a:t>
            </a:r>
            <a:endParaRPr lang="en-US" dirty="0" smtClean="0"/>
          </a:p>
        </p:txBody>
      </p:sp>
      <p:sp>
        <p:nvSpPr>
          <p:cNvPr id="79876" name="Slide Number Placeholder 3"/>
          <p:cNvSpPr>
            <a:spLocks noGrp="1"/>
          </p:cNvSpPr>
          <p:nvPr>
            <p:ph type="sldNum" sz="quarter" idx="5"/>
          </p:nvPr>
        </p:nvSpPr>
        <p:spPr>
          <a:noFill/>
        </p:spPr>
        <p:txBody>
          <a:bodyPr/>
          <a:lstStyle/>
          <a:p>
            <a:pPr defTabSz="920750"/>
            <a:fld id="{5567A4D3-8FBF-44C3-B124-C0BD4FEC5AF1}" type="slidenum">
              <a:rPr lang="en-US" smtClean="0"/>
              <a:pPr defTabSz="920750"/>
              <a:t>4</a:t>
            </a:fld>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p>
            <a:pPr defTabSz="922338"/>
            <a:fld id="{6BD9B247-7D70-482F-A9FE-D095AA4BF70F}" type="slidenum">
              <a:rPr lang="en-US" smtClean="0"/>
              <a:pPr defTabSz="922338"/>
              <a:t>40</a:t>
            </a:fld>
            <a:endParaRPr lang="en-US" smtClean="0"/>
          </a:p>
        </p:txBody>
      </p:sp>
      <p:sp>
        <p:nvSpPr>
          <p:cNvPr id="114691" name="Rectangle 2"/>
          <p:cNvSpPr>
            <a:spLocks noGrp="1" noRot="1" noChangeAspect="1" noChangeArrowheads="1" noTextEdit="1"/>
          </p:cNvSpPr>
          <p:nvPr>
            <p:ph type="sldImg"/>
          </p:nvPr>
        </p:nvSpPr>
        <p:spPr>
          <a:ln/>
        </p:spPr>
      </p:sp>
      <p:sp>
        <p:nvSpPr>
          <p:cNvPr id="114692" name="Rectangle 3"/>
          <p:cNvSpPr>
            <a:spLocks noGrp="1" noChangeArrowheads="1"/>
          </p:cNvSpPr>
          <p:nvPr>
            <p:ph type="body" idx="1"/>
          </p:nvPr>
        </p:nvSpPr>
        <p:spPr>
          <a:noFill/>
          <a:ln/>
        </p:spPr>
        <p:txBody>
          <a:bodyPr/>
          <a:lstStyle/>
          <a:p>
            <a:r>
              <a:rPr lang="en-US" dirty="0" smtClean="0"/>
              <a:t>Once a requisition is authorized, the record moves to the Buyer’s work queue to place on order.  </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p:spPr>
        <p:txBody>
          <a:bodyPr/>
          <a:lstStyle/>
          <a:p>
            <a:pPr defTabSz="922338"/>
            <a:fld id="{0220691D-6727-4797-81EC-EEBD0F603B6F}" type="slidenum">
              <a:rPr lang="en-US" smtClean="0"/>
              <a:pPr defTabSz="922338"/>
              <a:t>41</a:t>
            </a:fld>
            <a:endParaRPr lang="en-US" smtClean="0"/>
          </a:p>
        </p:txBody>
      </p:sp>
      <p:sp>
        <p:nvSpPr>
          <p:cNvPr id="115715" name="Rectangle 2"/>
          <p:cNvSpPr>
            <a:spLocks noGrp="1" noRot="1" noChangeAspect="1" noChangeArrowheads="1" noTextEdit="1"/>
          </p:cNvSpPr>
          <p:nvPr>
            <p:ph type="sldImg"/>
          </p:nvPr>
        </p:nvSpPr>
        <p:spPr>
          <a:ln/>
        </p:spPr>
      </p:sp>
      <p:sp>
        <p:nvSpPr>
          <p:cNvPr id="115716" name="Rectangle 3"/>
          <p:cNvSpPr>
            <a:spLocks noGrp="1" noChangeArrowheads="1"/>
          </p:cNvSpPr>
          <p:nvPr>
            <p:ph type="body" idx="1"/>
          </p:nvPr>
        </p:nvSpPr>
        <p:spPr>
          <a:noFill/>
          <a:ln/>
        </p:spPr>
        <p:txBody>
          <a:bodyPr/>
          <a:lstStyle/>
          <a:p>
            <a:r>
              <a:rPr lang="en-US" dirty="0" smtClean="0"/>
              <a:t>Important</a:t>
            </a:r>
            <a:r>
              <a:rPr lang="en-US" baseline="0" dirty="0" smtClean="0"/>
              <a:t> to remember about Purchase Orders, and the reason why companies carefully control who can create a Purchase Order, is the fact that a PO is actually a legal contract with a supplier which binds the company in a commitment to pay for goods delivered.  </a:t>
            </a:r>
          </a:p>
          <a:p>
            <a:endParaRPr lang="en-US" baseline="0" dirty="0" smtClean="0"/>
          </a:p>
          <a:p>
            <a:r>
              <a:rPr lang="en-US" dirty="0" smtClean="0"/>
              <a:t>As we have</a:t>
            </a:r>
            <a:r>
              <a:rPr lang="en-US" baseline="0" dirty="0" smtClean="0"/>
              <a:t> discussed, EAM PO’s are s</a:t>
            </a:r>
            <a:r>
              <a:rPr lang="en-US" dirty="0" smtClean="0"/>
              <a:t>ent to ERP in order to support the Accounts Payable process. </a:t>
            </a:r>
          </a:p>
          <a:p>
            <a:endParaRPr lang="en-US" dirty="0" smtClean="0"/>
          </a:p>
          <a:p>
            <a:r>
              <a:rPr lang="en-US" dirty="0" smtClean="0"/>
              <a:t>PO’s can be created in two ways:  </a:t>
            </a:r>
          </a:p>
          <a:p>
            <a:pPr lvl="1"/>
            <a:r>
              <a:rPr lang="en-US" dirty="0" smtClean="0"/>
              <a:t>Individually – by clicking</a:t>
            </a:r>
            <a:r>
              <a:rPr lang="en-US" baseline="0" dirty="0" smtClean="0"/>
              <a:t> on Create PO from an individual requisition </a:t>
            </a:r>
            <a:endParaRPr lang="en-US" dirty="0" smtClean="0"/>
          </a:p>
          <a:p>
            <a:pPr lvl="1"/>
            <a:r>
              <a:rPr lang="en-US" dirty="0" smtClean="0"/>
              <a:t>Globally – by selecting a range of requisitions</a:t>
            </a:r>
            <a:r>
              <a:rPr lang="en-US" baseline="0" dirty="0" smtClean="0"/>
              <a:t> and clicking on Global Create PO.  This allows the buyer to</a:t>
            </a:r>
            <a:r>
              <a:rPr lang="en-US" dirty="0" smtClean="0"/>
              <a:t> create multiple purchase orders simultaneously, combining requisitions to each vendor on the same purchase order</a:t>
            </a:r>
          </a:p>
          <a:p>
            <a:r>
              <a:rPr lang="en-US" dirty="0" smtClean="0"/>
              <a:t>Types of Purchases</a:t>
            </a:r>
          </a:p>
          <a:p>
            <a:pPr lvl="1"/>
            <a:r>
              <a:rPr lang="en-US" dirty="0" smtClean="0"/>
              <a:t>Blanket Purchase Orders (NOT YET AVAILABLE)</a:t>
            </a:r>
          </a:p>
          <a:p>
            <a:pPr lvl="2"/>
            <a:r>
              <a:rPr lang="en-US" dirty="0" smtClean="0"/>
              <a:t>Pre-negotiated orders with suppliers for a specified period of time.  Buyers can create releases against valid Blanket purchase orders.  Blanket purchase orders can restrict the items that can be purchased on the blanket or be left open.</a:t>
            </a:r>
          </a:p>
          <a:p>
            <a:pPr lvl="1"/>
            <a:r>
              <a:rPr lang="en-US" dirty="0" smtClean="0"/>
              <a:t>Consignment Order</a:t>
            </a:r>
          </a:p>
          <a:p>
            <a:pPr lvl="2"/>
            <a:r>
              <a:rPr lang="en-US" dirty="0" smtClean="0"/>
              <a:t>Stored in EAM’s purchase order table, but are flagged as a consignment order.  Consignment orders are not sent to QAD ERP application.</a:t>
            </a:r>
          </a:p>
          <a:p>
            <a:pPr lvl="1"/>
            <a:r>
              <a:rPr lang="en-US" dirty="0" smtClean="0"/>
              <a:t>Standard Purchase Order</a:t>
            </a:r>
          </a:p>
          <a:p>
            <a:endParaRPr lang="en-GB" dirty="0"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p>
            <a:pPr defTabSz="922338"/>
            <a:fld id="{F8B7969C-BAED-4250-B7F5-BE6BF121D775}" type="slidenum">
              <a:rPr lang="en-US" smtClean="0"/>
              <a:pPr defTabSz="922338"/>
              <a:t>42</a:t>
            </a:fld>
            <a:endParaRPr lang="en-US" smtClean="0"/>
          </a:p>
        </p:txBody>
      </p:sp>
      <p:sp>
        <p:nvSpPr>
          <p:cNvPr id="116739" name="Rectangle 2"/>
          <p:cNvSpPr>
            <a:spLocks noGrp="1" noRot="1" noChangeAspect="1" noChangeArrowheads="1" noTextEdit="1"/>
          </p:cNvSpPr>
          <p:nvPr>
            <p:ph type="sldImg"/>
          </p:nvPr>
        </p:nvSpPr>
        <p:spPr>
          <a:ln/>
        </p:spPr>
      </p:sp>
      <p:sp>
        <p:nvSpPr>
          <p:cNvPr id="116740" name="Rectangle 3"/>
          <p:cNvSpPr>
            <a:spLocks noGrp="1" noChangeArrowheads="1"/>
          </p:cNvSpPr>
          <p:nvPr>
            <p:ph type="body" idx="1"/>
          </p:nvPr>
        </p:nvSpPr>
        <p:spPr>
          <a:noFill/>
          <a:ln/>
        </p:spPr>
        <p:txBody>
          <a:bodyPr/>
          <a:lstStyle/>
          <a:p>
            <a:r>
              <a:rPr lang="en-US" dirty="0" smtClean="0"/>
              <a:t>Standard Clauses</a:t>
            </a:r>
          </a:p>
          <a:p>
            <a:r>
              <a:rPr lang="en-US" dirty="0" smtClean="0"/>
              <a:t>The QAD ERP application uses standard comments, similar to EAM’s standard clauses. When a purchase order is copied to the QAD ERP application, EAM standard clauses are copied to the standard comments section.</a:t>
            </a:r>
            <a:r>
              <a:rPr lang="en-US" baseline="0" dirty="0" smtClean="0"/>
              <a:t>  </a:t>
            </a:r>
            <a:r>
              <a:rPr lang="en-US" dirty="0" smtClean="0"/>
              <a:t>During implementation, you can copy standard comments from the QAD ERP applications into EAM. Standard comments in the QAD ERP application are grouped by type.  The system administrator must identify the types.  Use Standard Clauses to attach standard terms and conditions or special instructions to a purchase order.  Standard Clauses can also be attached to a Vendor Record.  Each time a vendor is linked to a purchase order, all of the vendor’s Standard Clauses are copied to the purchase order.  Additional Standard Clauses can be added as needed and attached to a purchase order.</a:t>
            </a:r>
          </a:p>
          <a:p>
            <a:endParaRPr lang="en-US" dirty="0" smtClean="0"/>
          </a:p>
          <a:p>
            <a:r>
              <a:rPr lang="en-US" dirty="0" smtClean="0"/>
              <a:t>Vendor Revisions are not yet available in v12,</a:t>
            </a:r>
            <a:r>
              <a:rPr lang="en-US" baseline="0" dirty="0" smtClean="0"/>
              <a:t> by the way, but it is an important feature coming soon to allow traceability for different iterations of the same purchase order being sent to a supplier.  </a:t>
            </a:r>
          </a:p>
          <a:p>
            <a:endParaRPr lang="en-US" baseline="0" dirty="0" smtClean="0"/>
          </a:p>
          <a:p>
            <a:r>
              <a:rPr lang="en-US" baseline="0" dirty="0" smtClean="0"/>
              <a:t>File attachments on the Requisition allow for inclusion of additional documentation regarding the purchase – such as detailed specifications or drawings.  These can be printed and included on the PO when it is sent to the supplier.  </a:t>
            </a:r>
            <a:endParaRPr lang="en-US" dirty="0" smtClean="0"/>
          </a:p>
          <a:p>
            <a:endParaRPr lang="en-US" dirty="0" smtClean="0"/>
          </a:p>
          <a:p>
            <a:r>
              <a:rPr lang="en-US" dirty="0" smtClean="0"/>
              <a:t>Purchase Order</a:t>
            </a:r>
            <a:r>
              <a:rPr lang="en-US" baseline="0" dirty="0" smtClean="0"/>
              <a:t> Approval is a different concept from Requisition Approval.  </a:t>
            </a:r>
            <a:r>
              <a:rPr lang="en-US" baseline="0" dirty="0" err="1" smtClean="0"/>
              <a:t>Req</a:t>
            </a:r>
            <a:r>
              <a:rPr lang="en-US" baseline="0" dirty="0" smtClean="0"/>
              <a:t> approval is basically the budgetary authorization to spend the money, whereas PO Approval is designed to support requirements to limit how much a buyer can commit on a PO without having to have a second signature from a supervisor.  </a:t>
            </a:r>
          </a:p>
          <a:p>
            <a:endParaRPr lang="en-US" baseline="0" dirty="0" smtClean="0"/>
          </a:p>
          <a:p>
            <a:r>
              <a:rPr lang="en-US" baseline="0" dirty="0" smtClean="0"/>
              <a:t>Also, as a reminder, buyers must have their Employee ID setup to signify they are a buyer.  This is done in the Buyer-Sites sub-module on the Employee browse screen.  </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a:ln/>
        </p:spPr>
      </p:sp>
      <p:sp>
        <p:nvSpPr>
          <p:cNvPr id="118787" name="Notes Placeholder 2"/>
          <p:cNvSpPr>
            <a:spLocks noGrp="1"/>
          </p:cNvSpPr>
          <p:nvPr>
            <p:ph type="body" idx="1"/>
          </p:nvPr>
        </p:nvSpPr>
        <p:spPr>
          <a:noFill/>
          <a:ln/>
        </p:spPr>
        <p:txBody>
          <a:bodyPr/>
          <a:lstStyle/>
          <a:p>
            <a:r>
              <a:rPr lang="en-US" dirty="0" smtClean="0">
                <a:solidFill>
                  <a:schemeClr val="bg1"/>
                </a:solidFill>
              </a:rPr>
              <a:t>If a single requisition needs to be turned into a purchase order, simply highlight the requisition header and select Create Purchase Order from the Action menu.</a:t>
            </a:r>
            <a:endParaRPr lang="en-US" dirty="0" smtClean="0"/>
          </a:p>
        </p:txBody>
      </p:sp>
      <p:sp>
        <p:nvSpPr>
          <p:cNvPr id="118788" name="Slide Number Placeholder 3"/>
          <p:cNvSpPr>
            <a:spLocks noGrp="1"/>
          </p:cNvSpPr>
          <p:nvPr>
            <p:ph type="sldNum" sz="quarter" idx="5"/>
          </p:nvPr>
        </p:nvSpPr>
        <p:spPr>
          <a:noFill/>
        </p:spPr>
        <p:txBody>
          <a:bodyPr/>
          <a:lstStyle/>
          <a:p>
            <a:pPr defTabSz="922338"/>
            <a:fld id="{362167C2-AD33-4E48-852E-FCE77F8AFE61}" type="slidenum">
              <a:rPr lang="en-US" smtClean="0"/>
              <a:pPr defTabSz="922338"/>
              <a:t>43</a:t>
            </a:fld>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a:ln/>
        </p:spPr>
      </p:sp>
      <p:sp>
        <p:nvSpPr>
          <p:cNvPr id="117763" name="Notes Placeholder 2"/>
          <p:cNvSpPr>
            <a:spLocks noGrp="1"/>
          </p:cNvSpPr>
          <p:nvPr>
            <p:ph type="body" idx="1"/>
          </p:nvPr>
        </p:nvSpPr>
        <p:spPr>
          <a:noFill/>
          <a:ln/>
        </p:spPr>
        <p:txBody>
          <a:bodyPr/>
          <a:lstStyle/>
          <a:p>
            <a:r>
              <a:rPr lang="en-US" dirty="0" smtClean="0">
                <a:solidFill>
                  <a:schemeClr val="bg1"/>
                </a:solidFill>
              </a:rPr>
              <a:t>The most common method by which Buyers create Purchase Order is by using the “Global Create Purchase Order” function.  As with previous versions, the Buyer can filter the list of Requisitions for which an order needs to be created, or, new to v12, the Buyer can select different Requisitions from the browse using the SHIFT key.  </a:t>
            </a:r>
          </a:p>
          <a:p>
            <a:endParaRPr lang="en-US" dirty="0" smtClean="0">
              <a:solidFill>
                <a:schemeClr val="bg1"/>
              </a:solidFill>
            </a:endParaRPr>
          </a:p>
          <a:p>
            <a:r>
              <a:rPr lang="en-US" dirty="0" smtClean="0">
                <a:solidFill>
                  <a:schemeClr val="bg1"/>
                </a:solidFill>
              </a:rPr>
              <a:t>Only when multiple Requisitions have been selected will the Global Create Purchase Order menu option be available.  </a:t>
            </a:r>
          </a:p>
          <a:p>
            <a:endParaRPr lang="en-US" dirty="0" smtClean="0"/>
          </a:p>
          <a:p>
            <a:r>
              <a:rPr lang="en-US" dirty="0" smtClean="0"/>
              <a:t>EAM will create one PO for EACH Vendor represented in the selected list of Requisitions.  If more than one requisition for the same vendor is selected, EAM will combine those onto one PO.  </a:t>
            </a:r>
            <a:endParaRPr lang="en-US" dirty="0" smtClean="0">
              <a:solidFill>
                <a:schemeClr val="bg1"/>
              </a:solidFill>
            </a:endParaRPr>
          </a:p>
        </p:txBody>
      </p:sp>
      <p:sp>
        <p:nvSpPr>
          <p:cNvPr id="117764" name="Slide Number Placeholder 3"/>
          <p:cNvSpPr>
            <a:spLocks noGrp="1"/>
          </p:cNvSpPr>
          <p:nvPr>
            <p:ph type="sldNum" sz="quarter" idx="5"/>
          </p:nvPr>
        </p:nvSpPr>
        <p:spPr>
          <a:noFill/>
        </p:spPr>
        <p:txBody>
          <a:bodyPr/>
          <a:lstStyle/>
          <a:p>
            <a:pPr defTabSz="922338"/>
            <a:fld id="{175D34F7-F787-482D-ADA8-80960A853D84}" type="slidenum">
              <a:rPr lang="en-US" smtClean="0"/>
              <a:pPr defTabSz="922338"/>
              <a:t>44</a:t>
            </a:fld>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a:ln/>
        </p:spPr>
      </p:sp>
      <p:sp>
        <p:nvSpPr>
          <p:cNvPr id="119811" name="Notes Placeholder 2"/>
          <p:cNvSpPr>
            <a:spLocks noGrp="1"/>
          </p:cNvSpPr>
          <p:nvPr>
            <p:ph type="body" idx="1"/>
          </p:nvPr>
        </p:nvSpPr>
        <p:spPr>
          <a:noFill/>
          <a:ln/>
        </p:spPr>
        <p:txBody>
          <a:bodyPr/>
          <a:lstStyle/>
          <a:p>
            <a:r>
              <a:rPr lang="en-US" dirty="0" smtClean="0">
                <a:solidFill>
                  <a:schemeClr val="bg1"/>
                </a:solidFill>
              </a:rPr>
              <a:t>To place a PO on Order, highlight the desired</a:t>
            </a:r>
            <a:r>
              <a:rPr lang="en-US" baseline="0" dirty="0" smtClean="0">
                <a:solidFill>
                  <a:schemeClr val="bg1"/>
                </a:solidFill>
              </a:rPr>
              <a:t> PO and c</a:t>
            </a:r>
            <a:r>
              <a:rPr lang="en-US" dirty="0" smtClean="0">
                <a:solidFill>
                  <a:schemeClr val="bg1"/>
                </a:solidFill>
              </a:rPr>
              <a:t>lick on “PO Order” from Action Menu.</a:t>
            </a:r>
          </a:p>
        </p:txBody>
      </p:sp>
      <p:sp>
        <p:nvSpPr>
          <p:cNvPr id="119812" name="Slide Number Placeholder 3"/>
          <p:cNvSpPr>
            <a:spLocks noGrp="1"/>
          </p:cNvSpPr>
          <p:nvPr>
            <p:ph type="sldNum" sz="quarter" idx="5"/>
          </p:nvPr>
        </p:nvSpPr>
        <p:spPr>
          <a:noFill/>
        </p:spPr>
        <p:txBody>
          <a:bodyPr/>
          <a:lstStyle/>
          <a:p>
            <a:pPr defTabSz="922338"/>
            <a:fld id="{AFC1059F-5177-43F3-9A84-8D461A0B2FE6}" type="slidenum">
              <a:rPr lang="en-US" smtClean="0"/>
              <a:pPr defTabSz="922338"/>
              <a:t>45</a:t>
            </a:fld>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p>
            <a:pPr defTabSz="922338"/>
            <a:fld id="{2053AD67-7261-4A7F-A91B-787CFC7B1716}" type="slidenum">
              <a:rPr lang="en-US" smtClean="0"/>
              <a:pPr defTabSz="922338"/>
              <a:t>46</a:t>
            </a:fld>
            <a:endParaRPr lang="en-US" smtClean="0"/>
          </a:p>
        </p:txBody>
      </p:sp>
      <p:sp>
        <p:nvSpPr>
          <p:cNvPr id="120835" name="Rectangle 2"/>
          <p:cNvSpPr>
            <a:spLocks noGrp="1" noRot="1" noChangeAspect="1" noChangeArrowheads="1" noTextEdit="1"/>
          </p:cNvSpPr>
          <p:nvPr>
            <p:ph type="sldImg"/>
          </p:nvPr>
        </p:nvSpPr>
        <p:spPr>
          <a:ln/>
        </p:spPr>
      </p:sp>
      <p:sp>
        <p:nvSpPr>
          <p:cNvPr id="12083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pPr defTabSz="922338"/>
            <a:fld id="{526F9A19-44AC-47F4-A5A6-7B6E41D8711E}" type="slidenum">
              <a:rPr lang="en-US" smtClean="0"/>
              <a:pPr defTabSz="922338"/>
              <a:t>47</a:t>
            </a:fld>
            <a:endParaRPr lang="en-US" smtClean="0"/>
          </a:p>
        </p:txBody>
      </p:sp>
      <p:sp>
        <p:nvSpPr>
          <p:cNvPr id="121859" name="Rectangle 2"/>
          <p:cNvSpPr>
            <a:spLocks noGrp="1" noRot="1" noChangeAspect="1" noChangeArrowheads="1" noTextEdit="1"/>
          </p:cNvSpPr>
          <p:nvPr>
            <p:ph type="sldImg"/>
          </p:nvPr>
        </p:nvSpPr>
        <p:spPr>
          <a:ln/>
        </p:spPr>
      </p:sp>
      <p:sp>
        <p:nvSpPr>
          <p:cNvPr id="121860" name="Rectangle 3"/>
          <p:cNvSpPr>
            <a:spLocks noGrp="1" noChangeArrowheads="1"/>
          </p:cNvSpPr>
          <p:nvPr>
            <p:ph type="body" idx="1"/>
          </p:nvPr>
        </p:nvSpPr>
        <p:spPr>
          <a:noFill/>
          <a:ln/>
        </p:spPr>
        <p:txBody>
          <a:bodyPr/>
          <a:lstStyle/>
          <a:p>
            <a:r>
              <a:rPr lang="en-US" dirty="0" smtClean="0"/>
              <a:t>The</a:t>
            </a:r>
            <a:r>
              <a:rPr lang="en-US" baseline="0" dirty="0" smtClean="0"/>
              <a:t> Receipt transaction is a</a:t>
            </a:r>
            <a:r>
              <a:rPr lang="en-US" dirty="0" smtClean="0"/>
              <a:t>vailable from the Purchase Order screen, and access to it is usually limited by security to a few individuals in order to comply with Segregation of Duties regulations (i.e. Buyers should not be allowed to Receive).  </a:t>
            </a:r>
          </a:p>
          <a:p>
            <a:endParaRPr lang="en-US" dirty="0" smtClean="0"/>
          </a:p>
          <a:p>
            <a:r>
              <a:rPr lang="en-US" dirty="0" smtClean="0"/>
              <a:t>EAM Receipts cause several actions: </a:t>
            </a:r>
          </a:p>
          <a:p>
            <a:pPr lvl="1"/>
            <a:r>
              <a:rPr lang="en-US" dirty="0" smtClean="0"/>
              <a:t>Notification to Requestor </a:t>
            </a:r>
          </a:p>
          <a:p>
            <a:pPr lvl="1"/>
            <a:r>
              <a:rPr lang="en-US" dirty="0" smtClean="0"/>
              <a:t>Receiver record sent to ERP for Accounts Payable </a:t>
            </a:r>
          </a:p>
          <a:p>
            <a:pPr lvl="1"/>
            <a:r>
              <a:rPr lang="en-US" dirty="0" smtClean="0"/>
              <a:t>GL’s created </a:t>
            </a:r>
          </a:p>
          <a:p>
            <a:pPr lvl="1"/>
            <a:r>
              <a:rPr lang="en-US" dirty="0" smtClean="0"/>
              <a:t>EAM Inventory quantity updated (if Auto-Issue = No)</a:t>
            </a:r>
          </a:p>
          <a:p>
            <a:endParaRPr lang="en-GB" dirty="0"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a:ln/>
        </p:spPr>
      </p:sp>
      <p:sp>
        <p:nvSpPr>
          <p:cNvPr id="122883" name="Notes Placeholder 2"/>
          <p:cNvSpPr>
            <a:spLocks noGrp="1"/>
          </p:cNvSpPr>
          <p:nvPr>
            <p:ph type="body" idx="1"/>
          </p:nvPr>
        </p:nvSpPr>
        <p:spPr>
          <a:noFill/>
          <a:ln/>
        </p:spPr>
        <p:txBody>
          <a:bodyPr/>
          <a:lstStyle/>
          <a:p>
            <a:r>
              <a:rPr lang="en-US" dirty="0" smtClean="0">
                <a:solidFill>
                  <a:schemeClr val="bg1"/>
                </a:solidFill>
              </a:rPr>
              <a:t>To receive against a PO:  </a:t>
            </a:r>
          </a:p>
          <a:p>
            <a:r>
              <a:rPr lang="en-US" dirty="0" smtClean="0">
                <a:solidFill>
                  <a:schemeClr val="bg1"/>
                </a:solidFill>
              </a:rPr>
              <a:t>Select the Proper Purchase Order </a:t>
            </a:r>
          </a:p>
          <a:p>
            <a:r>
              <a:rPr lang="en-US" dirty="0" smtClean="0">
                <a:solidFill>
                  <a:schemeClr val="bg1"/>
                </a:solidFill>
              </a:rPr>
              <a:t>Click on Receive in the Action menu.</a:t>
            </a:r>
          </a:p>
          <a:p>
            <a:r>
              <a:rPr lang="en-US" dirty="0" smtClean="0">
                <a:solidFill>
                  <a:schemeClr val="bg1"/>
                </a:solidFill>
              </a:rPr>
              <a:t>Enter the qty to receive then select Receive</a:t>
            </a:r>
          </a:p>
          <a:p>
            <a:endParaRPr lang="en-US" dirty="0" smtClean="0"/>
          </a:p>
          <a:p>
            <a:r>
              <a:rPr lang="en-US" dirty="0" smtClean="0"/>
              <a:t>Note</a:t>
            </a:r>
            <a:r>
              <a:rPr lang="en-US" baseline="0" dirty="0" smtClean="0"/>
              <a:t> that EAM supports partial receipts, and keep in mind that a Receiver is allowed to over-receive as long as the amount is with the tolerance defined at the Domain level.  </a:t>
            </a:r>
            <a:endParaRPr lang="en-US" dirty="0" smtClean="0"/>
          </a:p>
        </p:txBody>
      </p:sp>
      <p:sp>
        <p:nvSpPr>
          <p:cNvPr id="122884" name="Slide Number Placeholder 3"/>
          <p:cNvSpPr>
            <a:spLocks noGrp="1"/>
          </p:cNvSpPr>
          <p:nvPr>
            <p:ph type="sldNum" sz="quarter" idx="5"/>
          </p:nvPr>
        </p:nvSpPr>
        <p:spPr>
          <a:noFill/>
        </p:spPr>
        <p:txBody>
          <a:bodyPr/>
          <a:lstStyle/>
          <a:p>
            <a:pPr defTabSz="922338"/>
            <a:fld id="{F396ED60-A419-4AA7-9B8F-A72977088EB1}" type="slidenum">
              <a:rPr lang="en-US" smtClean="0"/>
              <a:pPr defTabSz="922338"/>
              <a:t>48</a:t>
            </a:fld>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a:ln/>
        </p:spPr>
      </p:sp>
      <p:sp>
        <p:nvSpPr>
          <p:cNvPr id="123907" name="Notes Placeholder 2"/>
          <p:cNvSpPr>
            <a:spLocks noGrp="1"/>
          </p:cNvSpPr>
          <p:nvPr>
            <p:ph type="body" idx="1"/>
          </p:nvPr>
        </p:nvSpPr>
        <p:spPr>
          <a:noFill/>
          <a:ln/>
        </p:spPr>
        <p:txBody>
          <a:bodyPr/>
          <a:lstStyle/>
          <a:p>
            <a:r>
              <a:rPr lang="en-US" b="0" dirty="0" smtClean="0">
                <a:solidFill>
                  <a:schemeClr val="bg1"/>
                </a:solidFill>
              </a:rPr>
              <a:t>After</a:t>
            </a:r>
            <a:r>
              <a:rPr lang="en-US" b="0" baseline="0" dirty="0" smtClean="0">
                <a:solidFill>
                  <a:schemeClr val="bg1"/>
                </a:solidFill>
              </a:rPr>
              <a:t> processing the Receipt, EAM will ask if the receiver would like to print a hard copy of the receiver document.  The receiver can be reprinted at a later date if desired under the Analysis menu as shown.  </a:t>
            </a:r>
            <a:endParaRPr lang="en-US" b="0" dirty="0" smtClean="0">
              <a:solidFill>
                <a:schemeClr val="bg1"/>
              </a:solidFill>
            </a:endParaRPr>
          </a:p>
          <a:p>
            <a:endParaRPr lang="en-US" dirty="0" smtClean="0"/>
          </a:p>
        </p:txBody>
      </p:sp>
      <p:sp>
        <p:nvSpPr>
          <p:cNvPr id="123908" name="Slide Number Placeholder 3"/>
          <p:cNvSpPr>
            <a:spLocks noGrp="1"/>
          </p:cNvSpPr>
          <p:nvPr>
            <p:ph type="sldNum" sz="quarter" idx="5"/>
          </p:nvPr>
        </p:nvSpPr>
        <p:spPr>
          <a:noFill/>
        </p:spPr>
        <p:txBody>
          <a:bodyPr/>
          <a:lstStyle/>
          <a:p>
            <a:pPr defTabSz="922338"/>
            <a:fld id="{15403950-DAE7-487F-9BE0-3C6F958CE44B}" type="slidenum">
              <a:rPr lang="en-US" smtClean="0"/>
              <a:pPr defTabSz="922338"/>
              <a:t>49</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p:spPr>
        <p:txBody>
          <a:bodyPr/>
          <a:lstStyle/>
          <a:p>
            <a:r>
              <a:rPr lang="en-US" dirty="0" smtClean="0"/>
              <a:t>The benefits</a:t>
            </a:r>
            <a:r>
              <a:rPr lang="en-US" baseline="0" dirty="0" smtClean="0"/>
              <a:t> to you upon completion of the class is that you will have had hands-on experience with EAM Purchasing functionality.  You will also have an increased level of confidence and competence in discussing and positioning Purchasing and its business space.  And finally, after this class, you should be able to demonstrate the basic functions of EAM Purchasing on your own.  </a:t>
            </a:r>
            <a:endParaRPr lang="en-US" dirty="0" smtClean="0"/>
          </a:p>
        </p:txBody>
      </p:sp>
      <p:sp>
        <p:nvSpPr>
          <p:cNvPr id="79876" name="Slide Number Placeholder 3"/>
          <p:cNvSpPr>
            <a:spLocks noGrp="1"/>
          </p:cNvSpPr>
          <p:nvPr>
            <p:ph type="sldNum" sz="quarter" idx="5"/>
          </p:nvPr>
        </p:nvSpPr>
        <p:spPr>
          <a:noFill/>
        </p:spPr>
        <p:txBody>
          <a:bodyPr/>
          <a:lstStyle/>
          <a:p>
            <a:pPr defTabSz="920750"/>
            <a:fld id="{5567A4D3-8FBF-44C3-B124-C0BD4FEC5AF1}" type="slidenum">
              <a:rPr lang="en-US" smtClean="0"/>
              <a:pPr defTabSz="920750"/>
              <a:t>5</a:t>
            </a:fld>
            <a:endParaRPr 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p:spPr>
        <p:txBody>
          <a:bodyPr/>
          <a:lstStyle/>
          <a:p>
            <a:pPr defTabSz="922338"/>
            <a:fld id="{5A398108-5843-460F-A12F-E889BE23A78F}" type="slidenum">
              <a:rPr lang="en-US" smtClean="0"/>
              <a:pPr defTabSz="922338"/>
              <a:t>50</a:t>
            </a:fld>
            <a:endParaRPr lang="en-US" smtClean="0"/>
          </a:p>
        </p:txBody>
      </p:sp>
      <p:sp>
        <p:nvSpPr>
          <p:cNvPr id="124931" name="Rectangle 2"/>
          <p:cNvSpPr>
            <a:spLocks noGrp="1" noRot="1" noChangeAspect="1" noChangeArrowheads="1" noTextEdit="1"/>
          </p:cNvSpPr>
          <p:nvPr>
            <p:ph type="sldImg"/>
          </p:nvPr>
        </p:nvSpPr>
        <p:spPr>
          <a:ln/>
        </p:spPr>
      </p:sp>
      <p:sp>
        <p:nvSpPr>
          <p:cNvPr id="124932" name="Rectangle 3"/>
          <p:cNvSpPr>
            <a:spLocks noGrp="1" noChangeArrowheads="1"/>
          </p:cNvSpPr>
          <p:nvPr>
            <p:ph type="body" idx="1"/>
          </p:nvPr>
        </p:nvSpPr>
        <p:spPr>
          <a:noFill/>
          <a:ln/>
        </p:spPr>
        <p:txBody>
          <a:bodyPr/>
          <a:lstStyle/>
          <a:p>
            <a:r>
              <a:rPr lang="en-US" dirty="0" smtClean="0"/>
              <a:t>This</a:t>
            </a:r>
            <a:r>
              <a:rPr lang="en-US" baseline="0" dirty="0" smtClean="0"/>
              <a:t> is an example of what the Receiver document provides.  </a:t>
            </a:r>
            <a:r>
              <a:rPr lang="en-US" dirty="0" smtClean="0"/>
              <a:t>Note the Receiver number is an QAD ERP application receiver number</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Rot="1" noChangeAspect="1" noChangeArrowheads="1" noTextEdit="1"/>
          </p:cNvSpPr>
          <p:nvPr>
            <p:ph type="sldImg"/>
          </p:nvPr>
        </p:nvSpPr>
        <p:spPr>
          <a:ln/>
        </p:spPr>
      </p:sp>
      <p:sp>
        <p:nvSpPr>
          <p:cNvPr id="125955" name="Rectangle 3"/>
          <p:cNvSpPr>
            <a:spLocks noGrp="1" noChangeArrowheads="1"/>
          </p:cNvSpPr>
          <p:nvPr>
            <p:ph type="body" idx="1"/>
          </p:nvPr>
        </p:nvSpPr>
        <p:spPr>
          <a:noFill/>
          <a:ln/>
        </p:spPr>
        <p:txBody>
          <a:bodyPr/>
          <a:lstStyle/>
          <a:p>
            <a:r>
              <a:rPr lang="en-US" dirty="0" smtClean="0"/>
              <a:t>This</a:t>
            </a:r>
            <a:r>
              <a:rPr lang="en-US" baseline="0" dirty="0" smtClean="0"/>
              <a:t> slide provides examples of  the GL transactions generated upon receipt.  </a:t>
            </a:r>
            <a:endParaRPr lang="en-US" dirty="0"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p>
            <a:pPr defTabSz="922338"/>
            <a:fld id="{63906AA8-1D4E-4314-9387-0C9C90348F0E}" type="slidenum">
              <a:rPr lang="en-US" smtClean="0"/>
              <a:pPr defTabSz="922338"/>
              <a:t>52</a:t>
            </a:fld>
            <a:endParaRPr lang="en-US" smtClean="0"/>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a:noFill/>
        </p:spPr>
        <p:txBody>
          <a:bodyPr/>
          <a:lstStyle/>
          <a:p>
            <a:pPr defTabSz="922338"/>
            <a:fld id="{AB25DEA4-2CCC-4B9B-814F-2F004E14921D}" type="slidenum">
              <a:rPr lang="en-US" smtClean="0"/>
              <a:pPr defTabSz="922338"/>
              <a:t>53</a:t>
            </a:fld>
            <a:endParaRPr lang="en-US" smtClean="0"/>
          </a:p>
        </p:txBody>
      </p:sp>
      <p:sp>
        <p:nvSpPr>
          <p:cNvPr id="128003" name="Rectangle 2"/>
          <p:cNvSpPr>
            <a:spLocks noGrp="1" noRot="1" noChangeAspect="1" noChangeArrowheads="1" noTextEdit="1"/>
          </p:cNvSpPr>
          <p:nvPr>
            <p:ph type="sldImg"/>
          </p:nvPr>
        </p:nvSpPr>
        <p:spPr>
          <a:ln/>
        </p:spPr>
      </p:sp>
      <p:sp>
        <p:nvSpPr>
          <p:cNvPr id="128004"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p:spPr>
        <p:txBody>
          <a:bodyPr/>
          <a:lstStyle/>
          <a:p>
            <a:pPr defTabSz="922338"/>
            <a:fld id="{B7A44EF0-AFAD-4989-98EA-2C0F1554E1DE}" type="slidenum">
              <a:rPr lang="en-US" smtClean="0"/>
              <a:pPr defTabSz="922338"/>
              <a:t>54</a:t>
            </a:fld>
            <a:endParaRPr lang="en-US" smtClean="0"/>
          </a:p>
        </p:txBody>
      </p:sp>
      <p:sp>
        <p:nvSpPr>
          <p:cNvPr id="129027" name="Rectangle 2"/>
          <p:cNvSpPr>
            <a:spLocks noGrp="1" noRot="1" noChangeAspect="1" noChangeArrowheads="1" noTextEdit="1"/>
          </p:cNvSpPr>
          <p:nvPr>
            <p:ph type="sldImg"/>
          </p:nvPr>
        </p:nvSpPr>
        <p:spPr>
          <a:ln/>
        </p:spPr>
      </p:sp>
      <p:sp>
        <p:nvSpPr>
          <p:cNvPr id="12902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Rot="1" noChangeAspect="1" noChangeArrowheads="1" noTextEdit="1"/>
          </p:cNvSpPr>
          <p:nvPr>
            <p:ph type="sldImg"/>
          </p:nvPr>
        </p:nvSpPr>
        <p:spPr>
          <a:ln/>
        </p:spPr>
      </p:sp>
      <p:sp>
        <p:nvSpPr>
          <p:cNvPr id="130051" name="Rectangle 3"/>
          <p:cNvSpPr>
            <a:spLocks noGrp="1" noChangeArrowheads="1"/>
          </p:cNvSpPr>
          <p:nvPr>
            <p:ph type="body" idx="1"/>
          </p:nvPr>
        </p:nvSpPr>
        <p:spPr>
          <a:noFill/>
          <a:ln/>
        </p:spPr>
        <p:txBody>
          <a:bodyPr/>
          <a:lstStyle/>
          <a:p>
            <a:r>
              <a:rPr lang="en-US" dirty="0" smtClean="0"/>
              <a:t>If for any reason a</a:t>
            </a:r>
            <a:r>
              <a:rPr lang="en-US" baseline="0" dirty="0" smtClean="0"/>
              <a:t> return needs to be processed, locate the desired PO and select Return to Vendor.  </a:t>
            </a:r>
            <a:endParaRPr lang="en-US" dirty="0"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Rot="1" noChangeAspect="1" noChangeArrowheads="1" noTextEdit="1"/>
          </p:cNvSpPr>
          <p:nvPr>
            <p:ph type="sldImg"/>
          </p:nvPr>
        </p:nvSpPr>
        <p:spPr>
          <a:ln/>
        </p:spPr>
      </p:sp>
      <p:sp>
        <p:nvSpPr>
          <p:cNvPr id="131075" name="Rectangle 3"/>
          <p:cNvSpPr>
            <a:spLocks noGrp="1" noChangeArrowheads="1"/>
          </p:cNvSpPr>
          <p:nvPr>
            <p:ph type="body" idx="1"/>
          </p:nvPr>
        </p:nvSpPr>
        <p:spPr>
          <a:noFill/>
          <a:ln/>
        </p:spPr>
        <p:txBody>
          <a:bodyPr/>
          <a:lstStyle/>
          <a:p>
            <a:r>
              <a:rPr lang="en-US" dirty="0" smtClean="0"/>
              <a:t>Select the</a:t>
            </a:r>
            <a:r>
              <a:rPr lang="en-US" baseline="0" dirty="0" smtClean="0"/>
              <a:t> desired line to return and then enter the return information on the “Return Inventory to Vendor” screen.  </a:t>
            </a:r>
          </a:p>
          <a:p>
            <a:endParaRPr lang="en-US" baseline="0" dirty="0" smtClean="0"/>
          </a:p>
          <a:p>
            <a:r>
              <a:rPr lang="en-US" baseline="0" dirty="0" smtClean="0"/>
              <a:t>Of particular note is the </a:t>
            </a:r>
            <a:r>
              <a:rPr lang="en-US" b="1" baseline="0" dirty="0" smtClean="0"/>
              <a:t>Return</a:t>
            </a:r>
            <a:r>
              <a:rPr lang="en-US" b="0" baseline="0" dirty="0" smtClean="0"/>
              <a:t> reason code.  As more companies are placing more emphasis on tracking vendor performance, this code becomes more important.  Keep in mind that returns are required for damaged or incorrect shipments, but returns can also be required in cases where there was a receiving error or perhaps a price change.  In the case of damaged or incorrect shipments, you would want to consider that in your vendor performance analysis, but you would not want to impact their performance rating because of a clerical error.  Use the codes to distinguish reasons for return transactions.  </a:t>
            </a:r>
            <a:endParaRPr lang="en-US" dirty="0"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a:noFill/>
        </p:spPr>
        <p:txBody>
          <a:bodyPr/>
          <a:lstStyle/>
          <a:p>
            <a:pPr defTabSz="922338"/>
            <a:fld id="{7B5ED572-BC66-4824-9AC5-33FF2050AB7F}" type="slidenum">
              <a:rPr lang="en-US" smtClean="0"/>
              <a:pPr defTabSz="922338"/>
              <a:t>57</a:t>
            </a:fld>
            <a:endParaRPr lang="en-US" smtClean="0"/>
          </a:p>
        </p:txBody>
      </p:sp>
      <p:sp>
        <p:nvSpPr>
          <p:cNvPr id="132099" name="Rectangle 2"/>
          <p:cNvSpPr>
            <a:spLocks noGrp="1" noRot="1" noChangeAspect="1" noChangeArrowheads="1" noTextEdit="1"/>
          </p:cNvSpPr>
          <p:nvPr>
            <p:ph type="sldImg"/>
          </p:nvPr>
        </p:nvSpPr>
        <p:spPr>
          <a:ln/>
        </p:spPr>
      </p:sp>
      <p:sp>
        <p:nvSpPr>
          <p:cNvPr id="1321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p:spPr>
        <p:txBody>
          <a:bodyPr/>
          <a:lstStyle/>
          <a:p>
            <a:r>
              <a:rPr lang="en-US" dirty="0" smtClean="0"/>
              <a:t>Stock Replenishment is similar</a:t>
            </a:r>
            <a:r>
              <a:rPr lang="en-US" baseline="0" dirty="0" smtClean="0"/>
              <a:t> in concept to the ERP systems MRP functionality.  </a:t>
            </a:r>
          </a:p>
          <a:p>
            <a:endParaRPr lang="en-US" dirty="0" smtClean="0"/>
          </a:p>
          <a:p>
            <a:r>
              <a:rPr lang="en-US" dirty="0" smtClean="0"/>
              <a:t>There are two ways</a:t>
            </a:r>
            <a:r>
              <a:rPr lang="en-US" baseline="0" dirty="0" smtClean="0"/>
              <a:t> in which you may run a stock replenishment:  </a:t>
            </a:r>
            <a:endParaRPr lang="en-US" dirty="0" smtClean="0"/>
          </a:p>
          <a:p>
            <a:pPr lvl="1"/>
            <a:r>
              <a:rPr lang="en-US" dirty="0" smtClean="0"/>
              <a:t>Manually by</a:t>
            </a:r>
            <a:r>
              <a:rPr lang="en-US" baseline="0" dirty="0" smtClean="0"/>
              <a:t> </a:t>
            </a:r>
            <a:r>
              <a:rPr lang="en-US" dirty="0" smtClean="0"/>
              <a:t>creating a stock run with a specific filter criteria such as part type, vendor, critical, and consignment.</a:t>
            </a:r>
          </a:p>
          <a:p>
            <a:pPr lvl="1"/>
            <a:r>
              <a:rPr lang="en-US" dirty="0" smtClean="0"/>
              <a:t>Automatically by setting up the Batch Job Scheduler (batch/</a:t>
            </a:r>
            <a:r>
              <a:rPr lang="en-US" dirty="0" err="1" smtClean="0"/>
              <a:t>autostck.p</a:t>
            </a:r>
            <a:r>
              <a:rPr lang="en-US" dirty="0" smtClean="0"/>
              <a:t>) to run on a predefined schedule.  NOTE</a:t>
            </a:r>
            <a:r>
              <a:rPr lang="en-US" baseline="0" dirty="0" smtClean="0"/>
              <a:t> this functionality is </a:t>
            </a:r>
            <a:r>
              <a:rPr lang="en-US" dirty="0" smtClean="0"/>
              <a:t>still being converted in v12 and is not yet available!</a:t>
            </a:r>
            <a:r>
              <a:rPr lang="en-US" baseline="0" dirty="0" smtClean="0"/>
              <a:t> </a:t>
            </a:r>
            <a:endParaRPr lang="en-US" dirty="0" smtClean="0"/>
          </a:p>
          <a:p>
            <a:r>
              <a:rPr lang="en-US" dirty="0" smtClean="0"/>
              <a:t>EAM compares a part’s current on-hand quantity to the reorder point and management max values.</a:t>
            </a:r>
          </a:p>
          <a:p>
            <a:r>
              <a:rPr lang="en-US" dirty="0" smtClean="0"/>
              <a:t>If a part’s current on-hand quantity is at or below the reorder point, it lists as a part to reorder, with a reorder quantity suggestion.</a:t>
            </a:r>
          </a:p>
          <a:p>
            <a:r>
              <a:rPr lang="en-US" dirty="0" smtClean="0"/>
              <a:t>Create the request after adding parts to a stock run. </a:t>
            </a:r>
          </a:p>
          <a:p>
            <a:pPr lvl="1"/>
            <a:r>
              <a:rPr lang="en-US" dirty="0" smtClean="0"/>
              <a:t>Vendor Sourced: Generates purchase one requisition per Vendor</a:t>
            </a:r>
          </a:p>
          <a:p>
            <a:pPr lvl="1"/>
            <a:r>
              <a:rPr lang="en-US" dirty="0" smtClean="0"/>
              <a:t>Internal Fabricated: Generates work order</a:t>
            </a:r>
          </a:p>
          <a:p>
            <a:endParaRPr lang="en-US" dirty="0" smtClean="0"/>
          </a:p>
        </p:txBody>
      </p:sp>
      <p:sp>
        <p:nvSpPr>
          <p:cNvPr id="133124" name="Slide Number Placeholder 3"/>
          <p:cNvSpPr>
            <a:spLocks noGrp="1"/>
          </p:cNvSpPr>
          <p:nvPr>
            <p:ph type="sldNum" sz="quarter" idx="5"/>
          </p:nvPr>
        </p:nvSpPr>
        <p:spPr>
          <a:noFill/>
        </p:spPr>
        <p:txBody>
          <a:bodyPr/>
          <a:lstStyle/>
          <a:p>
            <a:pPr defTabSz="922338"/>
            <a:fld id="{91D6AB24-8A4B-4507-8F4A-766F1FB8BA09}" type="slidenum">
              <a:rPr lang="en-US" smtClean="0"/>
              <a:pPr defTabSz="922338"/>
              <a:t>58</a:t>
            </a:fld>
            <a:endParaRPr lang="en-US"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Slide Image Placeholder 1"/>
          <p:cNvSpPr>
            <a:spLocks noGrp="1" noRot="1" noChangeAspect="1" noTextEdit="1"/>
          </p:cNvSpPr>
          <p:nvPr>
            <p:ph type="sldImg"/>
          </p:nvPr>
        </p:nvSpPr>
        <p:spPr>
          <a:ln/>
        </p:spPr>
      </p:sp>
      <p:sp>
        <p:nvSpPr>
          <p:cNvPr id="134147" name="Notes Placeholder 2"/>
          <p:cNvSpPr>
            <a:spLocks noGrp="1"/>
          </p:cNvSpPr>
          <p:nvPr>
            <p:ph type="body" idx="1"/>
          </p:nvPr>
        </p:nvSpPr>
        <p:spPr>
          <a:noFill/>
          <a:ln/>
        </p:spPr>
        <p:txBody>
          <a:bodyPr/>
          <a:lstStyle/>
          <a:p>
            <a:r>
              <a:rPr lang="en-US" smtClean="0"/>
              <a:t>Use Stock Replenishment to identify parts below reorder point or safety stock level. Create requisitions or work orders to replenish depleted inventory.</a:t>
            </a:r>
          </a:p>
          <a:p>
            <a:r>
              <a:rPr lang="en-US" smtClean="0"/>
              <a:t>Create a stock replenishment header or stock run in the top frame.</a:t>
            </a:r>
          </a:p>
          <a:p>
            <a:r>
              <a:rPr lang="en-US" smtClean="0"/>
              <a:t>Globally add parts or attach individual parts to a stock run.</a:t>
            </a:r>
          </a:p>
          <a:p>
            <a:r>
              <a:rPr lang="en-US" smtClean="0"/>
              <a:t>Print the list of items below reorder point or safety stock level for review in the bottom frame.</a:t>
            </a:r>
          </a:p>
          <a:p>
            <a:r>
              <a:rPr lang="en-US" smtClean="0"/>
              <a:t>The stock run number is copied to the requisition or work order, noting its origin. </a:t>
            </a:r>
          </a:p>
          <a:p>
            <a:endParaRPr lang="en-US" smtClean="0"/>
          </a:p>
        </p:txBody>
      </p:sp>
      <p:sp>
        <p:nvSpPr>
          <p:cNvPr id="134148" name="Slide Number Placeholder 3"/>
          <p:cNvSpPr>
            <a:spLocks noGrp="1"/>
          </p:cNvSpPr>
          <p:nvPr>
            <p:ph type="sldNum" sz="quarter" idx="5"/>
          </p:nvPr>
        </p:nvSpPr>
        <p:spPr>
          <a:noFill/>
        </p:spPr>
        <p:txBody>
          <a:bodyPr/>
          <a:lstStyle/>
          <a:p>
            <a:pPr defTabSz="922338"/>
            <a:fld id="{FDDDE773-5281-4DFA-A4B0-ACB50C9C3930}" type="slidenum">
              <a:rPr lang="en-US" smtClean="0"/>
              <a:pPr defTabSz="922338"/>
              <a:t>59</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p>
            <a:pPr defTabSz="922338"/>
            <a:fld id="{69DBF811-2E8F-4E90-88A7-C0E3555FDCEE}" type="slidenum">
              <a:rPr lang="en-US" smtClean="0"/>
              <a:pPr defTabSz="922338"/>
              <a:t>6</a:t>
            </a:fld>
            <a:endParaRPr lang="en-US" smtClean="0"/>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a:ln/>
        </p:spPr>
      </p:sp>
      <p:sp>
        <p:nvSpPr>
          <p:cNvPr id="135171" name="Notes Placeholder 2"/>
          <p:cNvSpPr>
            <a:spLocks noGrp="1"/>
          </p:cNvSpPr>
          <p:nvPr>
            <p:ph type="body" idx="1"/>
          </p:nvPr>
        </p:nvSpPr>
        <p:spPr>
          <a:noFill/>
          <a:ln/>
        </p:spPr>
        <p:txBody>
          <a:bodyPr/>
          <a:lstStyle/>
          <a:p>
            <a:r>
              <a:rPr lang="en-US" dirty="0" smtClean="0"/>
              <a:t>Click Global Add in the Stock Replenishment Action menu.</a:t>
            </a:r>
          </a:p>
          <a:p>
            <a:r>
              <a:rPr lang="en-US" dirty="0" smtClean="0"/>
              <a:t>Click the ellipsis (...) button.</a:t>
            </a:r>
          </a:p>
          <a:p>
            <a:r>
              <a:rPr lang="en-US" dirty="0" smtClean="0"/>
              <a:t>Click the Add button (green plus).</a:t>
            </a:r>
          </a:p>
          <a:p>
            <a:r>
              <a:rPr lang="en-US" dirty="0" smtClean="0"/>
              <a:t>Build a vendor-sourced parts filter.</a:t>
            </a:r>
          </a:p>
          <a:p>
            <a:r>
              <a:rPr lang="en-US" dirty="0" smtClean="0"/>
              <a:t>Select the Active field.</a:t>
            </a:r>
          </a:p>
          <a:p>
            <a:r>
              <a:rPr lang="en-US" dirty="0" smtClean="0"/>
              <a:t>Select the Source field, equals vendor.</a:t>
            </a:r>
          </a:p>
          <a:p>
            <a:r>
              <a:rPr lang="en-US" dirty="0" smtClean="0"/>
              <a:t>Click OK. </a:t>
            </a:r>
          </a:p>
          <a:p>
            <a:r>
              <a:rPr lang="en-US" dirty="0" smtClean="0"/>
              <a:t>Add other parts by clicking New in the lower browse.</a:t>
            </a:r>
          </a:p>
          <a:p>
            <a:r>
              <a:rPr lang="en-US" dirty="0" smtClean="0"/>
              <a:t>You only need to create the filter once. Save it for re-use.</a:t>
            </a:r>
          </a:p>
        </p:txBody>
      </p:sp>
      <p:sp>
        <p:nvSpPr>
          <p:cNvPr id="135172" name="Slide Number Placeholder 3"/>
          <p:cNvSpPr>
            <a:spLocks noGrp="1"/>
          </p:cNvSpPr>
          <p:nvPr>
            <p:ph type="sldNum" sz="quarter" idx="5"/>
          </p:nvPr>
        </p:nvSpPr>
        <p:spPr>
          <a:noFill/>
        </p:spPr>
        <p:txBody>
          <a:bodyPr/>
          <a:lstStyle/>
          <a:p>
            <a:pPr defTabSz="922338"/>
            <a:fld id="{ABF10123-DBD3-4612-A18B-7134C3121769}" type="slidenum">
              <a:rPr lang="en-US" smtClean="0"/>
              <a:pPr defTabSz="922338"/>
              <a:t>60</a:t>
            </a:fld>
            <a:endParaRPr lang="en-U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a:ln/>
        </p:spPr>
      </p:sp>
      <p:sp>
        <p:nvSpPr>
          <p:cNvPr id="136195" name="Notes Placeholder 2"/>
          <p:cNvSpPr>
            <a:spLocks noGrp="1"/>
          </p:cNvSpPr>
          <p:nvPr>
            <p:ph type="body" idx="1"/>
          </p:nvPr>
        </p:nvSpPr>
        <p:spPr>
          <a:noFill/>
          <a:ln/>
        </p:spPr>
        <p:txBody>
          <a:bodyPr/>
          <a:lstStyle/>
          <a:p>
            <a:r>
              <a:rPr lang="en-US" dirty="0" smtClean="0"/>
              <a:t>Edit, review, and approve parts to order.  Changes to quantity</a:t>
            </a:r>
            <a:r>
              <a:rPr lang="en-US" baseline="0" dirty="0" smtClean="0"/>
              <a:t> and adds/removes of parts can be made on the Stock Replenishment up to the point that you actually create the requests for the parts.  After creating the requests, you can no longer modify the stock replenishment detail.  </a:t>
            </a:r>
            <a:endParaRPr lang="en-US" dirty="0" smtClean="0"/>
          </a:p>
          <a:p>
            <a:endParaRPr lang="en-US" dirty="0" smtClean="0"/>
          </a:p>
        </p:txBody>
      </p:sp>
      <p:sp>
        <p:nvSpPr>
          <p:cNvPr id="136196" name="Slide Number Placeholder 3"/>
          <p:cNvSpPr>
            <a:spLocks noGrp="1"/>
          </p:cNvSpPr>
          <p:nvPr>
            <p:ph type="sldNum" sz="quarter" idx="5"/>
          </p:nvPr>
        </p:nvSpPr>
        <p:spPr>
          <a:noFill/>
        </p:spPr>
        <p:txBody>
          <a:bodyPr/>
          <a:lstStyle/>
          <a:p>
            <a:pPr defTabSz="922338"/>
            <a:fld id="{4B4EC3F3-6EC0-4BCF-865B-CB33F38EDF24}" type="slidenum">
              <a:rPr lang="en-US" smtClean="0"/>
              <a:pPr defTabSz="922338"/>
              <a:t>61</a:t>
            </a:fld>
            <a:endParaRPr lang="en-US"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Image Placeholder 1"/>
          <p:cNvSpPr>
            <a:spLocks noGrp="1" noRot="1" noChangeAspect="1" noTextEdit="1"/>
          </p:cNvSpPr>
          <p:nvPr>
            <p:ph type="sldImg"/>
          </p:nvPr>
        </p:nvSpPr>
        <p:spPr>
          <a:ln/>
        </p:spPr>
      </p:sp>
      <p:sp>
        <p:nvSpPr>
          <p:cNvPr id="137219" name="Notes Placeholder 2"/>
          <p:cNvSpPr>
            <a:spLocks noGrp="1"/>
          </p:cNvSpPr>
          <p:nvPr>
            <p:ph type="body" idx="1"/>
          </p:nvPr>
        </p:nvSpPr>
        <p:spPr>
          <a:noFill/>
          <a:ln/>
        </p:spPr>
        <p:txBody>
          <a:bodyPr/>
          <a:lstStyle/>
          <a:p>
            <a:r>
              <a:rPr lang="en-US" dirty="0" smtClean="0"/>
              <a:t>Use the Create Requests action order the parts on the Stock Replenishment.  This action will create purchase requests for Vendor</a:t>
            </a:r>
            <a:r>
              <a:rPr lang="en-US" baseline="0" dirty="0" smtClean="0"/>
              <a:t> Sourced parts and Work Orders for internally fabricated parts.  </a:t>
            </a:r>
            <a:endParaRPr lang="en-US" dirty="0" smtClean="0"/>
          </a:p>
          <a:p>
            <a:endParaRPr lang="en-US" dirty="0" smtClean="0"/>
          </a:p>
        </p:txBody>
      </p:sp>
      <p:sp>
        <p:nvSpPr>
          <p:cNvPr id="137220" name="Slide Number Placeholder 3"/>
          <p:cNvSpPr>
            <a:spLocks noGrp="1"/>
          </p:cNvSpPr>
          <p:nvPr>
            <p:ph type="sldNum" sz="quarter" idx="5"/>
          </p:nvPr>
        </p:nvSpPr>
        <p:spPr>
          <a:noFill/>
        </p:spPr>
        <p:txBody>
          <a:bodyPr/>
          <a:lstStyle/>
          <a:p>
            <a:pPr defTabSz="922338"/>
            <a:fld id="{4B1C295E-3B63-4917-9259-F65C22C1ADF4}" type="slidenum">
              <a:rPr lang="en-US" smtClean="0"/>
              <a:pPr defTabSz="922338"/>
              <a:t>62</a:t>
            </a:fld>
            <a:endParaRPr lang="en-US"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p:spPr>
        <p:txBody>
          <a:bodyPr/>
          <a:lstStyle/>
          <a:p>
            <a:pPr defTabSz="922338"/>
            <a:fld id="{B340295C-682E-4E1B-88BB-600BD259FA8D}" type="slidenum">
              <a:rPr lang="en-US" smtClean="0"/>
              <a:pPr defTabSz="922338"/>
              <a:t>63</a:t>
            </a:fld>
            <a:endParaRPr lang="en-US" smtClean="0"/>
          </a:p>
        </p:txBody>
      </p:sp>
      <p:sp>
        <p:nvSpPr>
          <p:cNvPr id="139267" name="Rectangle 2"/>
          <p:cNvSpPr>
            <a:spLocks noGrp="1" noRot="1" noChangeAspect="1" noChangeArrowheads="1" noTextEdit="1"/>
          </p:cNvSpPr>
          <p:nvPr>
            <p:ph type="sldImg"/>
          </p:nvPr>
        </p:nvSpPr>
        <p:spPr>
          <a:ln/>
        </p:spPr>
      </p:sp>
      <p:sp>
        <p:nvSpPr>
          <p:cNvPr id="1392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pPr defTabSz="922338"/>
            <a:fld id="{B398732D-8BAA-4EDE-952D-DBB4B7B4CC53}" type="slidenum">
              <a:rPr lang="en-US" smtClean="0"/>
              <a:pPr defTabSz="922338"/>
              <a:t>64</a:t>
            </a:fld>
            <a:endParaRPr lang="en-US" smtClean="0"/>
          </a:p>
        </p:txBody>
      </p:sp>
      <p:sp>
        <p:nvSpPr>
          <p:cNvPr id="140291" name="Rectangle 2"/>
          <p:cNvSpPr>
            <a:spLocks noGrp="1" noRot="1" noChangeAspect="1" noChangeArrowheads="1" noTextEdit="1"/>
          </p:cNvSpPr>
          <p:nvPr>
            <p:ph type="sldImg"/>
          </p:nvPr>
        </p:nvSpPr>
        <p:spPr>
          <a:ln/>
        </p:spPr>
      </p:sp>
      <p:sp>
        <p:nvSpPr>
          <p:cNvPr id="1402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pPr defTabSz="920750"/>
            <a:fld id="{AF55A599-2DCE-4989-AB24-92AB739A251D}" type="slidenum">
              <a:rPr lang="en-US" smtClean="0"/>
              <a:pPr defTabSz="920750"/>
              <a:t>65</a:t>
            </a:fld>
            <a:endParaRPr lang="en-US" smtClean="0"/>
          </a:p>
        </p:txBody>
      </p:sp>
      <p:sp>
        <p:nvSpPr>
          <p:cNvPr id="141315" name="Rectangle 2"/>
          <p:cNvSpPr>
            <a:spLocks noGrp="1" noRot="1" noChangeAspect="1" noChangeArrowheads="1" noTextEdit="1"/>
          </p:cNvSpPr>
          <p:nvPr>
            <p:ph type="sldImg"/>
          </p:nvPr>
        </p:nvSpPr>
        <p:spPr>
          <a:ln/>
        </p:spPr>
      </p:sp>
      <p:sp>
        <p:nvSpPr>
          <p:cNvPr id="1413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r>
              <a:rPr lang="en-US" dirty="0" smtClean="0"/>
              <a:t>For this class in particular, because so much</a:t>
            </a:r>
            <a:r>
              <a:rPr lang="en-US" baseline="0" dirty="0" smtClean="0"/>
              <a:t> information was covered in such a broad stroke, we highly recommend that you review the notes in the EAM Level 1 Certification Training guide for this class prior to taking the “Learning Validation” test available on-line.  </a:t>
            </a:r>
          </a:p>
          <a:p>
            <a:endParaRPr lang="en-US" baseline="0" dirty="0" smtClean="0"/>
          </a:p>
          <a:p>
            <a:r>
              <a:rPr lang="en-US" baseline="0" dirty="0" smtClean="0"/>
              <a:t>Remember, passing the “Learning Validation” test for this class is required for your entry into the Classroom event at the end of the Level 1 Certification Path.  </a:t>
            </a:r>
          </a:p>
          <a:p>
            <a:endParaRPr lang="en-US" baseline="0" dirty="0" smtClean="0"/>
          </a:p>
          <a:p>
            <a:r>
              <a:rPr lang="en-US" baseline="0" dirty="0" smtClean="0"/>
              <a:t>Also, your Level 1 Activities Handbook provides some exercises and thought provoking questions to help reinforce what you have learned today.  </a:t>
            </a:r>
          </a:p>
          <a:p>
            <a:endParaRPr lang="en-US" baseline="0" dirty="0" smtClean="0"/>
          </a:p>
        </p:txBody>
      </p:sp>
      <p:sp>
        <p:nvSpPr>
          <p:cNvPr id="114692" name="Slide Number Placeholder 3"/>
          <p:cNvSpPr>
            <a:spLocks noGrp="1"/>
          </p:cNvSpPr>
          <p:nvPr>
            <p:ph type="sldNum" sz="quarter" idx="5"/>
          </p:nvPr>
        </p:nvSpPr>
        <p:spPr/>
        <p:txBody>
          <a:bodyPr/>
          <a:lstStyle/>
          <a:p>
            <a:pPr defTabSz="919145">
              <a:defRPr/>
            </a:pPr>
            <a:fld id="{D653C3F0-CF02-40E7-941D-F8D94A64819E}" type="slidenum">
              <a:rPr lang="en-US" smtClean="0"/>
              <a:pPr defTabSz="919145">
                <a:defRPr/>
              </a:pPr>
              <a:t>66</a:t>
            </a:fld>
            <a:endParaRPr lang="en-US" dirty="0"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Image Placeholder 1"/>
          <p:cNvSpPr>
            <a:spLocks noGrp="1" noRot="1" noChangeAspect="1" noTextEdit="1"/>
          </p:cNvSpPr>
          <p:nvPr>
            <p:ph type="sldImg"/>
          </p:nvPr>
        </p:nvSpPr>
        <p:spPr>
          <a:ln/>
        </p:spPr>
      </p:sp>
      <p:sp>
        <p:nvSpPr>
          <p:cNvPr id="129027" name="Notes Placeholder 2"/>
          <p:cNvSpPr>
            <a:spLocks noGrp="1"/>
          </p:cNvSpPr>
          <p:nvPr>
            <p:ph type="body" idx="1"/>
          </p:nvPr>
        </p:nvSpPr>
        <p:spPr>
          <a:noFill/>
          <a:ln/>
        </p:spPr>
        <p:txBody>
          <a:bodyPr/>
          <a:lstStyle/>
          <a:p>
            <a:endParaRPr lang="en-US" smtClean="0"/>
          </a:p>
        </p:txBody>
      </p:sp>
      <p:sp>
        <p:nvSpPr>
          <p:cNvPr id="116740" name="Slide Number Placeholder 3"/>
          <p:cNvSpPr>
            <a:spLocks noGrp="1"/>
          </p:cNvSpPr>
          <p:nvPr>
            <p:ph type="sldNum" sz="quarter" idx="5"/>
          </p:nvPr>
        </p:nvSpPr>
        <p:spPr/>
        <p:txBody>
          <a:bodyPr/>
          <a:lstStyle/>
          <a:p>
            <a:pPr defTabSz="919145">
              <a:defRPr/>
            </a:pPr>
            <a:fld id="{0FC8D41C-DD03-4C61-A2A3-9D3B0004E747}" type="slidenum">
              <a:rPr lang="en-US" smtClean="0"/>
              <a:pPr defTabSz="919145">
                <a:defRPr/>
              </a:pPr>
              <a:t>67</a:t>
            </a:fld>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p:txBody>
          <a:bodyPr/>
          <a:lstStyle/>
          <a:p>
            <a:pPr defTabSz="922338">
              <a:defRPr/>
            </a:pPr>
            <a:fld id="{6CA07705-C417-4A32-8F88-AE6845DDB800}" type="slidenum">
              <a:rPr lang="en-US" smtClean="0"/>
              <a:pPr defTabSz="922338">
                <a:defRPr/>
              </a:pPr>
              <a:t>7</a:t>
            </a:fld>
            <a:endParaRPr lang="en-US" smtClean="0"/>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xfrm>
            <a:off x="684213" y="4416425"/>
            <a:ext cx="5489575" cy="4184650"/>
          </a:xfrm>
          <a:noFill/>
          <a:ln/>
        </p:spPr>
        <p:txBody>
          <a:bodyPr/>
          <a:lstStyle/>
          <a:p>
            <a:r>
              <a:rPr lang="en-US" dirty="0" smtClean="0"/>
              <a:t>Whenever anything other than raw materials</a:t>
            </a:r>
            <a:r>
              <a:rPr lang="en-US" baseline="0" dirty="0" smtClean="0"/>
              <a:t> (production components) need to be purchased, the EAM Purchasing module is the solution!  </a:t>
            </a:r>
          </a:p>
          <a:p>
            <a:endParaRPr lang="en-US" baseline="0" dirty="0" smtClean="0"/>
          </a:p>
          <a:p>
            <a:r>
              <a:rPr lang="en-US" baseline="0" dirty="0" smtClean="0"/>
              <a:t>In business today, Purchasing is perhaps one of the most competitive and outwardly facing of the EAM modules.  As companies work to reduce costs while continuing to provide high-quality, on-time products, Purchasing departments require more and more data more quickly in order to make critical sourcing decisions.  </a:t>
            </a:r>
          </a:p>
          <a:p>
            <a:endParaRPr lang="en-US" baseline="0" dirty="0" smtClean="0"/>
          </a:p>
          <a:p>
            <a:r>
              <a:rPr lang="en-US" baseline="0" dirty="0" smtClean="0"/>
              <a:t>At the same time, though, financial control requirements continue to grow more stringent as companies seek to satisfy requirements for reporting on their public held companies.  </a:t>
            </a:r>
          </a:p>
          <a:p>
            <a:endParaRPr lang="en-US" baseline="0" dirty="0" smtClean="0"/>
          </a:p>
          <a:p>
            <a:r>
              <a:rPr lang="en-US" baseline="0" dirty="0" smtClean="0"/>
              <a:t>For these reasons, the EAM Purchasing module contains a variety of robust controls and data collections to empower today’s requestors and buyers.  These are designed to help companies: </a:t>
            </a:r>
          </a:p>
          <a:p>
            <a:pPr>
              <a:buFontTx/>
              <a:buChar char="-"/>
            </a:pPr>
            <a:r>
              <a:rPr lang="en-US" baseline="0" dirty="0" smtClean="0"/>
              <a:t> Purchase the right parts at the right price from the right suppliers </a:t>
            </a:r>
          </a:p>
          <a:p>
            <a:pPr>
              <a:buFontTx/>
              <a:buChar char="-"/>
            </a:pPr>
            <a:r>
              <a:rPr lang="en-US" baseline="0" dirty="0" smtClean="0"/>
              <a:t> Ensure timely but electronically control approval processes </a:t>
            </a:r>
          </a:p>
          <a:p>
            <a:pPr>
              <a:buFontTx/>
              <a:buChar char="-"/>
            </a:pPr>
            <a:r>
              <a:rPr lang="en-US" baseline="0" dirty="0" smtClean="0"/>
              <a:t> Access data to monitor their spending against budgets in a real-time fashion </a:t>
            </a:r>
          </a:p>
          <a:p>
            <a:pPr>
              <a:buFontTx/>
              <a:buChar char="-"/>
            </a:pPr>
            <a:r>
              <a:rPr lang="en-US" baseline="0" dirty="0" smtClean="0"/>
              <a:t> Consolidate their purchasing power in shared services with a goal to leveraging their buying power </a:t>
            </a:r>
          </a:p>
          <a:p>
            <a:pPr>
              <a:buFontTx/>
              <a:buChar char="-"/>
            </a:pPr>
            <a:r>
              <a:rPr lang="en-US" baseline="0" dirty="0" smtClean="0"/>
              <a:t> Evaluate vendor performance to select the proper vendor base to support their operations</a:t>
            </a:r>
            <a:endParaRPr lang="en-US" dirty="0" smtClean="0"/>
          </a:p>
          <a:p>
            <a:endParaRPr lang="en-US" dirty="0" smtClean="0"/>
          </a:p>
          <a:p>
            <a:r>
              <a:rPr lang="en-US" dirty="0" smtClean="0"/>
              <a:t>Users of the EAM Purchasing module will use it to create and maintain requisitions, standard clauses, and approval groups; revise vendors; and add routing substitutions.  Because businesses typically do not carry every possible replacement part in inventory, EAM provides purchasing functionality to support all indirect buys,</a:t>
            </a:r>
            <a:r>
              <a:rPr lang="en-US" baseline="0" dirty="0" smtClean="0"/>
              <a:t> including </a:t>
            </a:r>
            <a:r>
              <a:rPr lang="en-US" dirty="0" smtClean="0"/>
              <a:t>both services and materials.  Additionally, the software includes requisition functionality for creation, approval and conversion of a purchase request into a purchase order (PO).  Purchasing connects the cost of inventory, spot-buys,</a:t>
            </a:r>
            <a:r>
              <a:rPr lang="en-US" baseline="0" dirty="0" smtClean="0"/>
              <a:t> and services</a:t>
            </a:r>
            <a:r>
              <a:rPr lang="en-US" dirty="0" smtClean="0"/>
              <a:t> to work orders, projects, equipment, and other documents.  And</a:t>
            </a:r>
            <a:r>
              <a:rPr lang="en-US" baseline="0" dirty="0" smtClean="0"/>
              <a:t> finally</a:t>
            </a:r>
            <a:r>
              <a:rPr lang="en-US" dirty="0" smtClean="0"/>
              <a:t>, EAM provides all this financial information back to the ERP system for</a:t>
            </a:r>
            <a:r>
              <a:rPr lang="en-US" baseline="0" dirty="0" smtClean="0"/>
              <a:t> reporting purposes and to support Accounts Payable processes</a:t>
            </a:r>
            <a:r>
              <a:rPr lang="en-US" dirty="0" smtClean="0"/>
              <a:t>.</a:t>
            </a:r>
          </a:p>
          <a:p>
            <a:endParaRPr lang="en-US" dirty="0" smtClean="0"/>
          </a:p>
          <a:p>
            <a:r>
              <a:rPr lang="en-US" dirty="0" smtClean="0"/>
              <a:t>Indeed, EAM</a:t>
            </a:r>
            <a:r>
              <a:rPr lang="en-US" baseline="0" dirty="0" smtClean="0"/>
              <a:t> Purchasing is a robust module, which will be covered in greater detail in the Level 1 class Introduction to EAM Inventory and then even further on the Level 2 learning path.  </a:t>
            </a:r>
            <a:endParaRPr lang="en-US" dirty="0" smtClean="0"/>
          </a:p>
          <a:p>
            <a:endParaRPr lang="en-GB"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p:txBody>
          <a:bodyPr/>
          <a:lstStyle/>
          <a:p>
            <a:pPr defTabSz="922338">
              <a:defRPr/>
            </a:pPr>
            <a:fld id="{253171C1-9347-4B72-B100-CC2474C961A3}" type="slidenum">
              <a:rPr lang="en-US" smtClean="0"/>
              <a:pPr defTabSz="922338">
                <a:defRPr/>
              </a:pPr>
              <a:t>8</a:t>
            </a:fld>
            <a:endParaRPr lang="en-US" smtClean="0"/>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xfrm>
            <a:off x="684213" y="4416425"/>
            <a:ext cx="5489575" cy="4184650"/>
          </a:xfrm>
          <a:noFill/>
          <a:ln/>
        </p:spPr>
        <p:txBody>
          <a:bodyPr/>
          <a:lstStyle/>
          <a:p>
            <a:r>
              <a:rPr lang="en-US" dirty="0" smtClean="0"/>
              <a:t>The audience for EAM Purchasing can be a very broad range of roles.  In general, you may consider that those who</a:t>
            </a:r>
            <a:r>
              <a:rPr lang="en-US" baseline="0" dirty="0" smtClean="0"/>
              <a:t> use Maintenance, Inventory, and Project Controls are probably also invested in the functionality around Purchasing.  Add to that list now the users from the Purchasing department (Buyers, Purchasing Supervisors), Approvers, Accounting, and Accounts Payable and you see that you could conceivably have the largest population of EAM users concentrated in this one module.  </a:t>
            </a:r>
            <a:endParaRPr lang="en-US" dirty="0" smtClean="0"/>
          </a:p>
          <a:p>
            <a:endParaRPr lang="en-GB"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p>
            <a:pPr defTabSz="922338"/>
            <a:fld id="{B3A61C34-6E52-4D29-A181-D884DF3935B8}" type="slidenum">
              <a:rPr lang="en-US" smtClean="0"/>
              <a:pPr defTabSz="922338"/>
              <a:t>9</a:t>
            </a:fld>
            <a:endParaRPr lang="en-US" smtClean="0"/>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ln/>
        </p:spPr>
        <p:txBody>
          <a:bodyPr/>
          <a:lstStyle/>
          <a:p>
            <a:r>
              <a:rPr lang="en-GB" dirty="0" smtClean="0"/>
              <a:t>The Purchasing Functions do not perform in a vacuum.  The transactions and controls in EAM Purchasing have a direct impact on all the other modules in EAM:  Maintenance, Inventory, and Project Controls.  </a:t>
            </a:r>
          </a:p>
          <a:p>
            <a:endParaRPr lang="en-GB" dirty="0" smtClean="0"/>
          </a:p>
          <a:p>
            <a:r>
              <a:rPr lang="en-GB" dirty="0" smtClean="0"/>
              <a:t>In this course, we will discuss how EAM Purchasing can be used to manage all indirect purchasing requirements and how collected data can provide visibility into the overall health of the purchasing organization.  </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6"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222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smtClean="0"/>
              <a:t>Click to edit Master title style</a:t>
            </a:r>
            <a:endParaRPr lang="en-US"/>
          </a:p>
        </p:txBody>
      </p:sp>
      <p:sp>
        <p:nvSpPr>
          <p:cNvPr id="5222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ftr" sz="quarter" idx="10"/>
          </p:nvPr>
        </p:nvSpPr>
        <p:spPr>
          <a:ln/>
        </p:spPr>
        <p:txBody>
          <a:bodyPr/>
          <a:lstStyle>
            <a:lvl1pPr>
              <a:defRPr/>
            </a:lvl1pPr>
          </a:lstStyle>
          <a:p>
            <a:r>
              <a:rPr lang="en-US"/>
              <a:t>EAM-PUR-</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ftr" sz="quarter" idx="10"/>
          </p:nvPr>
        </p:nvSpPr>
        <p:spPr>
          <a:ln/>
        </p:spPr>
        <p:txBody>
          <a:bodyPr/>
          <a:lstStyle>
            <a:lvl1pPr>
              <a:defRPr/>
            </a:lvl1pPr>
          </a:lstStyle>
          <a:p>
            <a:r>
              <a:rPr lang="en-US"/>
              <a:t>EAM-PUR-</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OverTx">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500188"/>
            <a:ext cx="4000500" cy="2449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10100" y="1500188"/>
            <a:ext cx="4000500" cy="2449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7200" y="4102100"/>
            <a:ext cx="8153400" cy="2451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EAM-PUR-</a:t>
            </a: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EAM-PUR-</a:t>
            </a:r>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EAM-PUR-</a:t>
            </a:r>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EAM-PUR-</a:t>
            </a:r>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EAM-PUR-</a:t>
            </a:r>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ftr" sz="quarter" idx="10"/>
          </p:nvPr>
        </p:nvSpPr>
        <p:spPr>
          <a:ln/>
        </p:spPr>
        <p:txBody>
          <a:bodyPr/>
          <a:lstStyle>
            <a:lvl1pPr>
              <a:defRPr/>
            </a:lvl1pPr>
          </a:lstStyle>
          <a:p>
            <a:r>
              <a:rPr lang="en-US"/>
              <a:t>EAM-PUR-</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EAM-PUR-</a:t>
            </a:r>
            <a:endParaRPr lang="en-US"/>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222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smtClean="0"/>
              <a:t>Click to edit Master title style</a:t>
            </a:r>
            <a:endParaRPr lang="en-US"/>
          </a:p>
        </p:txBody>
      </p:sp>
      <p:sp>
        <p:nvSpPr>
          <p:cNvPr id="5222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smtClean="0"/>
              <a:t>Click to edit Master subtitle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4"/>
          <p:cNvSpPr>
            <a:spLocks noGrp="1" noChangeArrowheads="1"/>
          </p:cNvSpPr>
          <p:nvPr>
            <p:ph type="ftr" sz="quarter" idx="10"/>
          </p:nvPr>
        </p:nvSpPr>
        <p:spPr>
          <a:ln/>
        </p:spPr>
        <p:txBody>
          <a:bodyPr/>
          <a:lstStyle>
            <a:lvl1pPr>
              <a:defRPr/>
            </a:lvl1pPr>
          </a:lstStyle>
          <a:p>
            <a:r>
              <a:rPr lang="en-US"/>
              <a:t>EAM-PUR-</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4"/>
          <p:cNvSpPr>
            <a:spLocks noGrp="1" noChangeArrowheads="1"/>
          </p:cNvSpPr>
          <p:nvPr>
            <p:ph type="ftr" sz="quarter" idx="10"/>
          </p:nvPr>
        </p:nvSpPr>
        <p:spPr>
          <a:ln/>
        </p:spPr>
        <p:txBody>
          <a:bodyPr/>
          <a:lstStyle>
            <a:lvl1pPr>
              <a:defRPr/>
            </a:lvl1pPr>
          </a:lstStyle>
          <a:p>
            <a:r>
              <a:rPr lang="en-US"/>
              <a:t>EAM-PUR-</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4"/>
          <p:cNvSpPr>
            <a:spLocks noGrp="1" noChangeArrowheads="1"/>
          </p:cNvSpPr>
          <p:nvPr>
            <p:ph type="ftr" sz="quarter" idx="10"/>
          </p:nvPr>
        </p:nvSpPr>
        <p:spPr>
          <a:ln/>
        </p:spPr>
        <p:txBody>
          <a:bodyPr/>
          <a:lstStyle>
            <a:lvl1pPr>
              <a:defRPr/>
            </a:lvl1pPr>
          </a:lstStyle>
          <a:p>
            <a:r>
              <a:rPr lang="en-US"/>
              <a:t>EAM-PUR-</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4"/>
          <p:cNvSpPr>
            <a:spLocks noGrp="1" noChangeArrowheads="1"/>
          </p:cNvSpPr>
          <p:nvPr>
            <p:ph type="ftr" sz="quarter" idx="10"/>
          </p:nvPr>
        </p:nvSpPr>
        <p:spPr>
          <a:ln/>
        </p:spPr>
        <p:txBody>
          <a:bodyPr/>
          <a:lstStyle>
            <a:lvl1pPr>
              <a:defRPr/>
            </a:lvl1pPr>
          </a:lstStyle>
          <a:p>
            <a:r>
              <a:rPr lang="en-US"/>
              <a:t>EAM-PUR-</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4"/>
          <p:cNvSpPr>
            <a:spLocks noGrp="1" noChangeArrowheads="1"/>
          </p:cNvSpPr>
          <p:nvPr>
            <p:ph type="ftr" sz="quarter" idx="10"/>
          </p:nvPr>
        </p:nvSpPr>
        <p:spPr>
          <a:ln/>
        </p:spPr>
        <p:txBody>
          <a:bodyPr/>
          <a:lstStyle>
            <a:lvl1pPr>
              <a:defRPr/>
            </a:lvl1pPr>
          </a:lstStyle>
          <a:p>
            <a:r>
              <a:rPr lang="en-US"/>
              <a:t>EAM-PUR-</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4"/>
          <p:cNvSpPr>
            <a:spLocks noGrp="1" noChangeArrowheads="1"/>
          </p:cNvSpPr>
          <p:nvPr>
            <p:ph type="ftr" sz="quarter" idx="10"/>
          </p:nvPr>
        </p:nvSpPr>
        <p:spPr>
          <a:ln/>
        </p:spPr>
        <p:txBody>
          <a:bodyPr/>
          <a:lstStyle>
            <a:lvl1pPr>
              <a:defRPr/>
            </a:lvl1pPr>
          </a:lstStyle>
          <a:p>
            <a:r>
              <a:rPr lang="en-US"/>
              <a:t>EAM-PUR-</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4"/>
          <p:cNvSpPr>
            <a:spLocks noGrp="1" noChangeArrowheads="1"/>
          </p:cNvSpPr>
          <p:nvPr>
            <p:ph type="ftr" sz="quarter" idx="10"/>
          </p:nvPr>
        </p:nvSpPr>
        <p:spPr>
          <a:ln/>
        </p:spPr>
        <p:txBody>
          <a:bodyPr/>
          <a:lstStyle>
            <a:lvl1pPr>
              <a:defRPr/>
            </a:lvl1pPr>
          </a:lstStyle>
          <a:p>
            <a:r>
              <a:rPr lang="en-US"/>
              <a:t>EAM-PUR-</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5" Type="http://schemas.openxmlformats.org/officeDocument/2006/relationships/slideLayout" Target="../slideLayouts/slideLayout18.xml"/><Relationship Id="rId10" Type="http://schemas.openxmlformats.org/officeDocument/2006/relationships/image" Target="../media/image3.png"/><Relationship Id="rId4" Type="http://schemas.openxmlformats.org/officeDocument/2006/relationships/slideLayout" Target="../slideLayouts/slideLayout17.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4"/>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205" name="Text Box 5"/>
          <p:cNvSpPr txBox="1">
            <a:spLocks noChangeArrowheads="1"/>
          </p:cNvSpPr>
          <p:nvPr/>
        </p:nvSpPr>
        <p:spPr bwMode="auto">
          <a:xfrm>
            <a:off x="0" y="6629400"/>
            <a:ext cx="1143000" cy="228600"/>
          </a:xfrm>
          <a:prstGeom prst="rect">
            <a:avLst/>
          </a:prstGeom>
          <a:noFill/>
          <a:ln w="9525">
            <a:noFill/>
            <a:miter lim="800000"/>
            <a:headEnd/>
            <a:tailEnd/>
          </a:ln>
          <a:effectLst/>
        </p:spPr>
        <p:txBody>
          <a:bodyPr anchor="ctr"/>
          <a:lstStyle/>
          <a:p>
            <a:pPr>
              <a:spcBef>
                <a:spcPct val="50000"/>
              </a:spcBef>
              <a:defRPr/>
            </a:pPr>
            <a:r>
              <a:rPr lang="en-US" sz="800">
                <a:solidFill>
                  <a:schemeClr val="bg2"/>
                </a:solidFill>
              </a:rPr>
              <a:t>QAD Proprietary</a:t>
            </a:r>
          </a:p>
        </p:txBody>
      </p:sp>
      <p:pic>
        <p:nvPicPr>
          <p:cNvPr id="1029" name="Picture 13" descr="pg2_graphic"/>
          <p:cNvPicPr>
            <a:picLocks noChangeAspect="1" noChangeArrowheads="1"/>
          </p:cNvPicPr>
          <p:nvPr/>
        </p:nvPicPr>
        <p:blipFill>
          <a:blip r:embed="rId15" cstate="print"/>
          <a:srcRect/>
          <a:stretch>
            <a:fillRect/>
          </a:stretch>
        </p:blipFill>
        <p:spPr bwMode="auto">
          <a:xfrm>
            <a:off x="0" y="0"/>
            <a:ext cx="9144000" cy="571500"/>
          </a:xfrm>
          <a:prstGeom prst="rect">
            <a:avLst/>
          </a:prstGeom>
          <a:noFill/>
          <a:ln w="9525">
            <a:noFill/>
            <a:miter lim="800000"/>
            <a:headEnd/>
            <a:tailEnd/>
          </a:ln>
        </p:spPr>
      </p:pic>
      <p:sp>
        <p:nvSpPr>
          <p:cNvPr id="51214" name="Rectangle 14"/>
          <p:cNvSpPr>
            <a:spLocks noGrp="1" noChangeArrowheads="1"/>
          </p:cNvSpPr>
          <p:nvPr>
            <p:ph type="ftr" sz="quarter" idx="3"/>
          </p:nvPr>
        </p:nvSpPr>
        <p:spPr bwMode="auto">
          <a:xfrm>
            <a:off x="7761288" y="6629400"/>
            <a:ext cx="1306512" cy="228600"/>
          </a:xfrm>
          <a:prstGeom prst="rect">
            <a:avLst/>
          </a:prstGeom>
          <a:noFill/>
          <a:ln w="9525">
            <a:noFill/>
            <a:miter lim="800000"/>
            <a:headEnd/>
            <a:tailEnd/>
          </a:ln>
          <a:effectLst/>
        </p:spPr>
        <p:txBody>
          <a:bodyPr vert="horz" wrap="square" lIns="86493" tIns="43247" rIns="86493" bIns="43247" numCol="1" anchor="ctr" anchorCtr="0" compatLnSpc="1">
            <a:prstTxWarp prst="textNoShape">
              <a:avLst/>
            </a:prstTxWarp>
          </a:bodyPr>
          <a:lstStyle>
            <a:lvl1pPr algn="r" eaLnBrk="0" hangingPunct="0">
              <a:defRPr sz="800">
                <a:latin typeface="Arial" charset="0"/>
              </a:defRPr>
            </a:lvl1pPr>
          </a:lstStyle>
          <a:p>
            <a:r>
              <a:rPr lang="en-US"/>
              <a:t>EAM-PUR-</a:t>
            </a:r>
          </a:p>
        </p:txBody>
      </p:sp>
    </p:spTree>
  </p:cSld>
  <p:clrMap bg1="lt1" tx1="dk1" bg2="lt2" tx2="dk2" accent1="accent1" accent2="accent2" accent3="accent3" accent4="accent4" accent5="accent5" accent6="accent6" hlink="hlink" folHlink="folHlink"/>
  <p:sldLayoutIdLst>
    <p:sldLayoutId id="2147484939" r:id="rId1"/>
    <p:sldLayoutId id="2147484929" r:id="rId2"/>
    <p:sldLayoutId id="2147484930" r:id="rId3"/>
    <p:sldLayoutId id="2147484931" r:id="rId4"/>
    <p:sldLayoutId id="2147484932" r:id="rId5"/>
    <p:sldLayoutId id="2147484933" r:id="rId6"/>
    <p:sldLayoutId id="2147484934" r:id="rId7"/>
    <p:sldLayoutId id="2147484935" r:id="rId8"/>
    <p:sldLayoutId id="2147484936" r:id="rId9"/>
    <p:sldLayoutId id="2147484937" r:id="rId10"/>
    <p:sldLayoutId id="2147484938" r:id="rId11"/>
    <p:sldLayoutId id="2147484940" r:id="rId12"/>
    <p:sldLayoutId id="2147484941" r:id="rId13"/>
  </p:sldLayoutIdLst>
  <p:hf sldNum="0" hdr="0" dt="0"/>
  <p:txStyles>
    <p:titleStyle>
      <a:lvl1pPr algn="l" rtl="0" fontAlgn="base">
        <a:lnSpc>
          <a:spcPct val="90000"/>
        </a:lnSpc>
        <a:spcBef>
          <a:spcPct val="0"/>
        </a:spcBef>
        <a:spcAft>
          <a:spcPct val="0"/>
        </a:spcAft>
        <a:defRPr sz="3200" b="1">
          <a:solidFill>
            <a:srgbClr val="5A87C6"/>
          </a:solidFill>
          <a:latin typeface="+mj-lt"/>
          <a:ea typeface="+mj-ea"/>
          <a:cs typeface="+mj-cs"/>
        </a:defRPr>
      </a:lvl1pPr>
      <a:lvl2pPr algn="l" rtl="0" fontAlgn="base">
        <a:lnSpc>
          <a:spcPct val="90000"/>
        </a:lnSpc>
        <a:spcBef>
          <a:spcPct val="0"/>
        </a:spcBef>
        <a:spcAft>
          <a:spcPct val="0"/>
        </a:spcAft>
        <a:defRPr sz="3200" b="1">
          <a:solidFill>
            <a:srgbClr val="5A87C6"/>
          </a:solidFill>
          <a:latin typeface="Tahoma" charset="0"/>
        </a:defRPr>
      </a:lvl2pPr>
      <a:lvl3pPr algn="l" rtl="0" fontAlgn="base">
        <a:lnSpc>
          <a:spcPct val="90000"/>
        </a:lnSpc>
        <a:spcBef>
          <a:spcPct val="0"/>
        </a:spcBef>
        <a:spcAft>
          <a:spcPct val="0"/>
        </a:spcAft>
        <a:defRPr sz="3200" b="1">
          <a:solidFill>
            <a:srgbClr val="5A87C6"/>
          </a:solidFill>
          <a:latin typeface="Tahoma" charset="0"/>
        </a:defRPr>
      </a:lvl3pPr>
      <a:lvl4pPr algn="l" rtl="0" fontAlgn="base">
        <a:lnSpc>
          <a:spcPct val="90000"/>
        </a:lnSpc>
        <a:spcBef>
          <a:spcPct val="0"/>
        </a:spcBef>
        <a:spcAft>
          <a:spcPct val="0"/>
        </a:spcAft>
        <a:defRPr sz="3200" b="1">
          <a:solidFill>
            <a:srgbClr val="5A87C6"/>
          </a:solidFill>
          <a:latin typeface="Tahoma" charset="0"/>
        </a:defRPr>
      </a:lvl4pPr>
      <a:lvl5pPr algn="l" rtl="0" fontAlgn="base">
        <a:lnSpc>
          <a:spcPct val="90000"/>
        </a:lnSpc>
        <a:spcBef>
          <a:spcPct val="0"/>
        </a:spcBef>
        <a:spcAft>
          <a:spcPct val="0"/>
        </a:spcAft>
        <a:defRPr sz="3200" b="1">
          <a:solidFill>
            <a:srgbClr val="5A87C6"/>
          </a:solidFill>
          <a:latin typeface="Tahoma" charset="0"/>
        </a:defRPr>
      </a:lvl5pPr>
      <a:lvl6pPr marL="457200" algn="l" rtl="0" eaLnBrk="1" fontAlgn="base" hangingPunct="1">
        <a:lnSpc>
          <a:spcPct val="90000"/>
        </a:lnSpc>
        <a:spcBef>
          <a:spcPct val="0"/>
        </a:spcBef>
        <a:spcAft>
          <a:spcPct val="0"/>
        </a:spcAft>
        <a:defRPr sz="3200" b="1">
          <a:solidFill>
            <a:srgbClr val="5A87C6"/>
          </a:solidFill>
          <a:latin typeface="Tahoma" charset="0"/>
        </a:defRPr>
      </a:lvl6pPr>
      <a:lvl7pPr marL="914400" algn="l" rtl="0" eaLnBrk="1" fontAlgn="base" hangingPunct="1">
        <a:lnSpc>
          <a:spcPct val="90000"/>
        </a:lnSpc>
        <a:spcBef>
          <a:spcPct val="0"/>
        </a:spcBef>
        <a:spcAft>
          <a:spcPct val="0"/>
        </a:spcAft>
        <a:defRPr sz="3200" b="1">
          <a:solidFill>
            <a:srgbClr val="5A87C6"/>
          </a:solidFill>
          <a:latin typeface="Tahoma" charset="0"/>
        </a:defRPr>
      </a:lvl7pPr>
      <a:lvl8pPr marL="1371600" algn="l" rtl="0" eaLnBrk="1" fontAlgn="base" hangingPunct="1">
        <a:lnSpc>
          <a:spcPct val="90000"/>
        </a:lnSpc>
        <a:spcBef>
          <a:spcPct val="0"/>
        </a:spcBef>
        <a:spcAft>
          <a:spcPct val="0"/>
        </a:spcAft>
        <a:defRPr sz="3200" b="1">
          <a:solidFill>
            <a:srgbClr val="5A87C6"/>
          </a:solidFill>
          <a:latin typeface="Tahoma" charset="0"/>
        </a:defRPr>
      </a:lvl8pPr>
      <a:lvl9pPr marL="1828800" algn="l" rtl="0" eaLnBrk="1" fontAlgn="base" hangingPunct="1">
        <a:lnSpc>
          <a:spcPct val="90000"/>
        </a:lnSpc>
        <a:spcBef>
          <a:spcPct val="0"/>
        </a:spcBef>
        <a:spcAft>
          <a:spcPct val="0"/>
        </a:spcAft>
        <a:defRPr sz="3200" b="1">
          <a:solidFill>
            <a:srgbClr val="5A87C6"/>
          </a:solidFill>
          <a:latin typeface="Tahoma" charset="0"/>
        </a:defRPr>
      </a:lvl9pPr>
    </p:titleStyle>
    <p:bodyStyle>
      <a:lvl1pPr marL="342900" indent="-342900" algn="l" rtl="0" fontAlgn="base">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fontAlgn="base">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fontAlgn="base">
        <a:lnSpc>
          <a:spcPct val="90000"/>
        </a:lnSpc>
        <a:spcBef>
          <a:spcPct val="20000"/>
        </a:spcBef>
        <a:spcAft>
          <a:spcPct val="0"/>
        </a:spcAft>
        <a:buClr>
          <a:srgbClr val="2461AA"/>
        </a:buClr>
        <a:buChar char="•"/>
        <a:defRPr sz="2400">
          <a:solidFill>
            <a:schemeClr val="tx1"/>
          </a:solidFill>
          <a:latin typeface="+mn-lt"/>
        </a:defRPr>
      </a:lvl3pPr>
      <a:lvl4pPr marL="1600200" indent="-228600" algn="l" rtl="0" fontAlgn="base">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r>
              <a:rPr lang="en-US" smtClean="0"/>
              <a:t>EAM-PUR-</a:t>
            </a:r>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4943" r:id="rId1"/>
    <p:sldLayoutId id="2147484944" r:id="rId2"/>
    <p:sldLayoutId id="2147484945" r:id="rId3"/>
    <p:sldLayoutId id="2147484946" r:id="rId4"/>
    <p:sldLayoutId id="2147484947" r:id="rId5"/>
    <p:sldLayoutId id="2147484948" r:id="rId6"/>
    <p:sldLayoutId id="2147484949" r:id="rId7"/>
    <p:sldLayoutId id="2147484950"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21.xml"/><Relationship Id="rId1" Type="http://schemas.openxmlformats.org/officeDocument/2006/relationships/slideLayout" Target="../slideLayouts/slideLayout18.xml"/><Relationship Id="rId4" Type="http://schemas.openxmlformats.org/officeDocument/2006/relationships/image" Target="../media/image16.jpeg"/></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8" Type="http://schemas.openxmlformats.org/officeDocument/2006/relationships/image" Target="../media/image22.wmf"/><Relationship Id="rId3" Type="http://schemas.openxmlformats.org/officeDocument/2006/relationships/image" Target="../media/image17.wmf"/><Relationship Id="rId7" Type="http://schemas.openxmlformats.org/officeDocument/2006/relationships/image" Target="../media/image21.wmf"/><Relationship Id="rId2" Type="http://schemas.openxmlformats.org/officeDocument/2006/relationships/notesSlide" Target="../notesSlides/notesSlide23.xml"/><Relationship Id="rId1" Type="http://schemas.openxmlformats.org/officeDocument/2006/relationships/slideLayout" Target="../slideLayouts/slideLayout18.xml"/><Relationship Id="rId6" Type="http://schemas.openxmlformats.org/officeDocument/2006/relationships/image" Target="../media/image20.wmf"/><Relationship Id="rId11" Type="http://schemas.openxmlformats.org/officeDocument/2006/relationships/image" Target="../media/image16.jpeg"/><Relationship Id="rId5" Type="http://schemas.openxmlformats.org/officeDocument/2006/relationships/image" Target="../media/image19.wmf"/><Relationship Id="rId10" Type="http://schemas.openxmlformats.org/officeDocument/2006/relationships/image" Target="../media/image24.wmf"/><Relationship Id="rId4" Type="http://schemas.openxmlformats.org/officeDocument/2006/relationships/image" Target="../media/image18.png"/><Relationship Id="rId9" Type="http://schemas.openxmlformats.org/officeDocument/2006/relationships/image" Target="../media/image23.wmf"/></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2.xml"/><Relationship Id="rId1" Type="http://schemas.openxmlformats.org/officeDocument/2006/relationships/slideLayout" Target="../slideLayouts/slideLayout18.xml"/><Relationship Id="rId4" Type="http://schemas.openxmlformats.org/officeDocument/2006/relationships/image" Target="../media/image30.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5.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6.xml"/><Relationship Id="rId1" Type="http://schemas.openxmlformats.org/officeDocument/2006/relationships/slideLayout" Target="../slideLayouts/slideLayout18.xml"/><Relationship Id="rId5" Type="http://schemas.openxmlformats.org/officeDocument/2006/relationships/image" Target="../media/image34.png"/><Relationship Id="rId4" Type="http://schemas.openxmlformats.org/officeDocument/2006/relationships/image" Target="../media/image33.png"/></Relationships>
</file>

<file path=ppt/slides/_rels/slide3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7.xml"/><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8.xml"/><Relationship Id="rId1" Type="http://schemas.openxmlformats.org/officeDocument/2006/relationships/slideLayout" Target="../slideLayouts/slideLayout18.xml"/><Relationship Id="rId5" Type="http://schemas.openxmlformats.org/officeDocument/2006/relationships/image" Target="../media/image38.png"/><Relationship Id="rId4" Type="http://schemas.openxmlformats.org/officeDocument/2006/relationships/image" Target="../media/image37.png"/></Relationships>
</file>

<file path=ppt/slides/_rels/slide3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9.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3.xml"/><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4.xml"/><Relationship Id="rId1" Type="http://schemas.openxmlformats.org/officeDocument/2006/relationships/slideLayout" Target="../slideLayouts/slideLayout18.xml"/><Relationship Id="rId4" Type="http://schemas.openxmlformats.org/officeDocument/2006/relationships/image" Target="../media/image42.png"/></Relationships>
</file>

<file path=ppt/slides/_rels/slide4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5.xml"/><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8.xml"/><Relationship Id="rId1" Type="http://schemas.openxmlformats.org/officeDocument/2006/relationships/slideLayout" Target="../slideLayouts/slideLayout18.xml"/><Relationship Id="rId4" Type="http://schemas.openxmlformats.org/officeDocument/2006/relationships/image" Target="../media/image45.png"/></Relationships>
</file>

<file path=ppt/slides/_rels/slide4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9.xml"/><Relationship Id="rId1" Type="http://schemas.openxmlformats.org/officeDocument/2006/relationships/slideLayout" Target="../slideLayouts/slideLayout18.xml"/><Relationship Id="rId4" Type="http://schemas.openxmlformats.org/officeDocument/2006/relationships/image" Target="../media/image47.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5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0.xml"/><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1.xml"/><Relationship Id="rId1" Type="http://schemas.openxmlformats.org/officeDocument/2006/relationships/slideLayout" Target="../slideLayouts/slideLayout15.xml"/><Relationship Id="rId5" Type="http://schemas.openxmlformats.org/officeDocument/2006/relationships/image" Target="../media/image51.png"/><Relationship Id="rId4" Type="http://schemas.openxmlformats.org/officeDocument/2006/relationships/image" Target="../media/image50.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4.xml"/></Relationships>
</file>

<file path=ppt/slides/_rels/slide5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5.xml"/><Relationship Id="rId1" Type="http://schemas.openxmlformats.org/officeDocument/2006/relationships/slideLayout" Target="../slideLayouts/slideLayout15.xml"/></Relationships>
</file>

<file path=ppt/slides/_rels/slide5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6.xml"/><Relationship Id="rId1" Type="http://schemas.openxmlformats.org/officeDocument/2006/relationships/slideLayout" Target="../slideLayouts/slideLayout15.xml"/><Relationship Id="rId4" Type="http://schemas.openxmlformats.org/officeDocument/2006/relationships/image" Target="../media/image54.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5.xml"/></Relationships>
</file>

<file path=ppt/slides/_rels/slide5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9.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0.xml"/><Relationship Id="rId1" Type="http://schemas.openxmlformats.org/officeDocument/2006/relationships/slideLayout" Target="../slideLayouts/slideLayout15.xml"/><Relationship Id="rId4" Type="http://schemas.openxmlformats.org/officeDocument/2006/relationships/image" Target="../media/image57.png"/></Relationships>
</file>

<file path=ppt/slides/_rels/slide6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1.xml"/><Relationship Id="rId1" Type="http://schemas.openxmlformats.org/officeDocument/2006/relationships/slideLayout" Target="../slideLayouts/slideLayout18.xml"/></Relationships>
</file>

<file path=ppt/slides/_rels/slide6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2.xml"/><Relationship Id="rId1" Type="http://schemas.openxmlformats.org/officeDocument/2006/relationships/slideLayout" Target="../slideLayouts/slideLayout18.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5.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4.xml"/></Relationships>
</file>

<file path=ppt/slides/_rels/slide66.xml.rels><?xml version="1.0" encoding="UTF-8" standalone="yes"?>
<Relationships xmlns="http://schemas.openxmlformats.org/package/2006/relationships"><Relationship Id="rId3" Type="http://schemas.openxmlformats.org/officeDocument/2006/relationships/hyperlink" Target="https://training.success6.qad.com/" TargetMode="External"/><Relationship Id="rId2" Type="http://schemas.openxmlformats.org/officeDocument/2006/relationships/notesSlide" Target="../notesSlides/notesSlide66.xml"/><Relationship Id="rId1" Type="http://schemas.openxmlformats.org/officeDocument/2006/relationships/slideLayout" Target="../slideLayouts/slideLayout15.xml"/></Relationships>
</file>

<file path=ppt/slides/_rels/slide67.xml.rels><?xml version="1.0" encoding="UTF-8" standalone="yes"?>
<Relationships xmlns="http://schemas.openxmlformats.org/package/2006/relationships"><Relationship Id="rId3" Type="http://schemas.openxmlformats.org/officeDocument/2006/relationships/hyperlink" Target="mailto:nnm@qad.com" TargetMode="External"/><Relationship Id="rId2" Type="http://schemas.openxmlformats.org/officeDocument/2006/relationships/notesSlide" Target="../notesSlides/notesSlide67.xml"/><Relationship Id="rId1" Type="http://schemas.openxmlformats.org/officeDocument/2006/relationships/slideLayout" Target="../slideLayouts/slideLayout15.xml"/><Relationship Id="rId5" Type="http://schemas.openxmlformats.org/officeDocument/2006/relationships/hyperlink" Target="mailto:enterprise_asset_management_@qadshare.com" TargetMode="External"/><Relationship Id="rId4" Type="http://schemas.openxmlformats.org/officeDocument/2006/relationships/hyperlink" Target="mailto:uhr@qad.com" TargetMode="Externa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5.xml"/><Relationship Id="rId1" Type="http://schemas.openxmlformats.org/officeDocument/2006/relationships/tags" Target="../tags/tag1.xml"/><Relationship Id="rId5" Type="http://schemas.openxmlformats.org/officeDocument/2006/relationships/image" Target="../media/image8.png"/><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5.xml"/><Relationship Id="rId1" Type="http://schemas.openxmlformats.org/officeDocument/2006/relationships/tags" Target="../tags/tag2.xml"/><Relationship Id="rId5" Type="http://schemas.openxmlformats.org/officeDocument/2006/relationships/image" Target="../media/image9.jpe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normAutofit fontScale="90000"/>
          </a:bodyPr>
          <a:lstStyle/>
          <a:p>
            <a:r>
              <a:rPr lang="en-US" dirty="0" smtClean="0"/>
              <a:t>QAD Enterprise Asset Management v12 </a:t>
            </a:r>
            <a:br>
              <a:rPr lang="en-US" dirty="0" smtClean="0"/>
            </a:br>
            <a:r>
              <a:rPr lang="en-US" sz="2700" dirty="0" smtClean="0"/>
              <a:t>Level 1 Course:  1-7 Introduction to EAM Purchasing</a:t>
            </a:r>
            <a:endParaRPr lang="en-US" dirty="0" smtClean="0"/>
          </a:p>
        </p:txBody>
      </p:sp>
      <p:sp>
        <p:nvSpPr>
          <p:cNvPr id="7" name="Text Placeholder 6"/>
          <p:cNvSpPr>
            <a:spLocks noGrp="1"/>
          </p:cNvSpPr>
          <p:nvPr>
            <p:ph type="body" sz="quarter" idx="11"/>
          </p:nvPr>
        </p:nvSpPr>
        <p:spPr/>
        <p:txBody>
          <a:bodyPr/>
          <a:lstStyle/>
          <a:p>
            <a:endParaRPr lang="en-US"/>
          </a:p>
        </p:txBody>
      </p:sp>
      <p:sp>
        <p:nvSpPr>
          <p:cNvPr id="5" name="Text Placeholder 4"/>
          <p:cNvSpPr>
            <a:spLocks noGrp="1"/>
          </p:cNvSpPr>
          <p:nvPr>
            <p:ph type="body" sz="quarter" idx="10"/>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dirty="0" smtClean="0"/>
              <a:t>QAD EAM Purchasing</a:t>
            </a:r>
          </a:p>
        </p:txBody>
      </p:sp>
      <p:sp>
        <p:nvSpPr>
          <p:cNvPr id="12291" name="Rectangle 3"/>
          <p:cNvSpPr>
            <a:spLocks noGrp="1" noChangeArrowheads="1"/>
          </p:cNvSpPr>
          <p:nvPr>
            <p:ph type="body" sz="quarter" idx="10"/>
          </p:nvPr>
        </p:nvSpPr>
        <p:spPr/>
        <p:txBody>
          <a:bodyPr/>
          <a:lstStyle/>
          <a:p>
            <a:r>
              <a:rPr lang="en-US" dirty="0" smtClean="0"/>
              <a:t>Key Concepts</a:t>
            </a:r>
          </a:p>
        </p:txBody>
      </p:sp>
      <p:sp>
        <p:nvSpPr>
          <p:cNvPr id="7" name="Text Placeholder 6"/>
          <p:cNvSpPr>
            <a:spLocks noGrp="1"/>
          </p:cNvSpPr>
          <p:nvPr>
            <p:ph type="body" sz="quarter" idx="11"/>
          </p:nvPr>
        </p:nvSpPr>
        <p:spPr/>
        <p:txBody>
          <a:bodyPr/>
          <a:lstStyle/>
          <a:p>
            <a:endParaRPr lang="en-US"/>
          </a:p>
        </p:txBody>
      </p:sp>
      <p:pic>
        <p:nvPicPr>
          <p:cNvPr id="1028" name="Picture 4" descr="C:\Users\nnm\AppData\Local\Microsoft\Windows\Temporary Internet Files\Content.IE5\I1KIDWA5\MP900403355[1].jpg"/>
          <p:cNvPicPr>
            <a:picLocks noChangeAspect="1" noChangeArrowheads="1"/>
          </p:cNvPicPr>
          <p:nvPr/>
        </p:nvPicPr>
        <p:blipFill>
          <a:blip r:embed="rId3" cstate="print"/>
          <a:srcRect/>
          <a:stretch>
            <a:fillRect/>
          </a:stretch>
        </p:blipFill>
        <p:spPr bwMode="auto">
          <a:xfrm>
            <a:off x="7528023" y="1800225"/>
            <a:ext cx="837593" cy="1255776"/>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idx="1"/>
          </p:nvPr>
        </p:nvSpPr>
        <p:spPr/>
        <p:txBody>
          <a:bodyPr/>
          <a:lstStyle/>
          <a:p>
            <a:pPr>
              <a:buNone/>
            </a:pPr>
            <a:r>
              <a:rPr lang="en-US" b="1" dirty="0" smtClean="0"/>
              <a:t>What you should already know . . .</a:t>
            </a:r>
          </a:p>
          <a:p>
            <a:r>
              <a:rPr lang="en-US" dirty="0" smtClean="0"/>
              <a:t>EAM PO = ERP Memo Purchase Order</a:t>
            </a:r>
          </a:p>
          <a:p>
            <a:r>
              <a:rPr lang="en-US" dirty="0" smtClean="0"/>
              <a:t>EAM PO changes update to ERP</a:t>
            </a:r>
          </a:p>
          <a:p>
            <a:r>
              <a:rPr lang="en-US" dirty="0" smtClean="0"/>
              <a:t>Financial Transactions Feed to QAD ERP</a:t>
            </a:r>
          </a:p>
          <a:p>
            <a:pPr lvl="1"/>
            <a:r>
              <a:rPr lang="en-US" dirty="0" smtClean="0"/>
              <a:t>Receipts</a:t>
            </a:r>
          </a:p>
          <a:p>
            <a:pPr lvl="1"/>
            <a:r>
              <a:rPr lang="en-US" dirty="0" smtClean="0"/>
              <a:t>Returns</a:t>
            </a:r>
          </a:p>
          <a:p>
            <a:r>
              <a:rPr lang="en-US" dirty="0" smtClean="0"/>
              <a:t>Expensed on Receipt</a:t>
            </a:r>
          </a:p>
        </p:txBody>
      </p:sp>
      <p:sp>
        <p:nvSpPr>
          <p:cNvPr id="13314" name="Rectangle 4"/>
          <p:cNvSpPr>
            <a:spLocks noGrp="1" noChangeArrowheads="1"/>
          </p:cNvSpPr>
          <p:nvPr>
            <p:ph type="title"/>
          </p:nvPr>
        </p:nvSpPr>
        <p:spPr/>
        <p:txBody>
          <a:bodyPr>
            <a:normAutofit/>
          </a:bodyPr>
          <a:lstStyle/>
          <a:p>
            <a:r>
              <a:rPr lang="en-US" dirty="0" smtClean="0"/>
              <a:t>Purchasing Key Concepts</a:t>
            </a:r>
          </a:p>
        </p:txBody>
      </p:sp>
      <p:sp>
        <p:nvSpPr>
          <p:cNvPr id="13317" name="Footer Placeholder 4"/>
          <p:cNvSpPr>
            <a:spLocks noGrp="1"/>
          </p:cNvSpPr>
          <p:nvPr>
            <p:ph type="ftr" sz="quarter" idx="10"/>
          </p:nvPr>
        </p:nvSpPr>
        <p:spPr/>
        <p:txBody>
          <a:bodyPr/>
          <a:lstStyle/>
          <a:p>
            <a:r>
              <a:rPr lang="en-US" smtClean="0"/>
              <a:t>EAM-PUR-090</a:t>
            </a:r>
            <a:endParaRPr lang="en-US"/>
          </a:p>
        </p:txBody>
      </p:sp>
      <p:pic>
        <p:nvPicPr>
          <p:cNvPr id="6" name="Picture 4" descr="C:\Users\nnm\AppData\Local\Microsoft\Windows\Temporary Internet Files\Content.IE5\I1KIDWA5\MP900403355[1].jpg"/>
          <p:cNvPicPr>
            <a:picLocks noChangeAspect="1" noChangeArrowheads="1"/>
          </p:cNvPicPr>
          <p:nvPr/>
        </p:nvPicPr>
        <p:blipFill>
          <a:blip r:embed="rId3" cstate="print"/>
          <a:srcRect/>
          <a:stretch>
            <a:fillRect/>
          </a:stretch>
        </p:blipFill>
        <p:spPr bwMode="auto">
          <a:xfrm>
            <a:off x="8448675" y="171060"/>
            <a:ext cx="507491" cy="760865"/>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idx="1"/>
          </p:nvPr>
        </p:nvSpPr>
        <p:spPr/>
        <p:txBody>
          <a:bodyPr>
            <a:normAutofit fontScale="92500" lnSpcReduction="10000"/>
          </a:bodyPr>
          <a:lstStyle/>
          <a:p>
            <a:pPr>
              <a:buNone/>
            </a:pPr>
            <a:r>
              <a:rPr lang="en-US" b="1" dirty="0" smtClean="0"/>
              <a:t>Accounts Payable Process </a:t>
            </a:r>
          </a:p>
          <a:p>
            <a:r>
              <a:rPr lang="en-US" dirty="0" smtClean="0"/>
              <a:t>EAM Purchasing: </a:t>
            </a:r>
          </a:p>
          <a:p>
            <a:pPr lvl="1"/>
            <a:r>
              <a:rPr lang="en-US" dirty="0" smtClean="0"/>
              <a:t>Purchase Request </a:t>
            </a:r>
          </a:p>
          <a:p>
            <a:pPr lvl="1"/>
            <a:r>
              <a:rPr lang="en-US" dirty="0" smtClean="0"/>
              <a:t>Create </a:t>
            </a:r>
          </a:p>
          <a:p>
            <a:pPr lvl="1"/>
            <a:r>
              <a:rPr lang="en-US" dirty="0" smtClean="0"/>
              <a:t>Approve </a:t>
            </a:r>
          </a:p>
          <a:p>
            <a:pPr lvl="1"/>
            <a:r>
              <a:rPr lang="en-US" dirty="0" smtClean="0"/>
              <a:t>Order </a:t>
            </a:r>
          </a:p>
          <a:p>
            <a:pPr lvl="1"/>
            <a:r>
              <a:rPr lang="en-US" dirty="0" smtClean="0"/>
              <a:t>Receive Return   </a:t>
            </a:r>
          </a:p>
          <a:p>
            <a:r>
              <a:rPr lang="en-US" dirty="0" smtClean="0"/>
              <a:t>ERP Accounts Payable (AP): </a:t>
            </a:r>
          </a:p>
          <a:p>
            <a:pPr lvl="1"/>
            <a:r>
              <a:rPr lang="en-US" dirty="0" smtClean="0"/>
              <a:t>Invoice from Supplier </a:t>
            </a:r>
          </a:p>
          <a:p>
            <a:pPr lvl="1"/>
            <a:r>
              <a:rPr lang="en-US" dirty="0" smtClean="0"/>
              <a:t>Match </a:t>
            </a:r>
          </a:p>
          <a:p>
            <a:pPr lvl="2"/>
            <a:r>
              <a:rPr lang="en-US" dirty="0" smtClean="0"/>
              <a:t>Purchase Order (Source: EAM)</a:t>
            </a:r>
          </a:p>
          <a:p>
            <a:pPr lvl="2"/>
            <a:r>
              <a:rPr lang="en-US" dirty="0" smtClean="0"/>
              <a:t>Receiver  (Source: EAM) </a:t>
            </a:r>
          </a:p>
          <a:p>
            <a:pPr lvl="2"/>
            <a:r>
              <a:rPr lang="en-US" dirty="0" smtClean="0"/>
              <a:t>Voucher / Invoice (Source Supplier – directly into QAD)</a:t>
            </a:r>
          </a:p>
          <a:p>
            <a:pPr lvl="1"/>
            <a:r>
              <a:rPr lang="en-US" dirty="0" smtClean="0"/>
              <a:t>Pay </a:t>
            </a:r>
          </a:p>
        </p:txBody>
      </p:sp>
      <p:sp>
        <p:nvSpPr>
          <p:cNvPr id="14338" name="Rectangle 4"/>
          <p:cNvSpPr>
            <a:spLocks noGrp="1" noChangeArrowheads="1"/>
          </p:cNvSpPr>
          <p:nvPr>
            <p:ph type="title"/>
          </p:nvPr>
        </p:nvSpPr>
        <p:spPr/>
        <p:txBody>
          <a:bodyPr/>
          <a:lstStyle/>
          <a:p>
            <a:r>
              <a:rPr lang="en-US" dirty="0" smtClean="0"/>
              <a:t>Purchasing Key Concepts</a:t>
            </a:r>
          </a:p>
        </p:txBody>
      </p:sp>
      <p:sp>
        <p:nvSpPr>
          <p:cNvPr id="14340" name="Footer Placeholder 3"/>
          <p:cNvSpPr>
            <a:spLocks noGrp="1"/>
          </p:cNvSpPr>
          <p:nvPr>
            <p:ph type="ftr" sz="quarter" idx="10"/>
          </p:nvPr>
        </p:nvSpPr>
        <p:spPr/>
        <p:txBody>
          <a:bodyPr/>
          <a:lstStyle/>
          <a:p>
            <a:r>
              <a:rPr lang="en-US" smtClean="0"/>
              <a:t>EAM-PUR-100</a:t>
            </a:r>
            <a:endParaRPr lang="en-US"/>
          </a:p>
        </p:txBody>
      </p:sp>
      <p:pic>
        <p:nvPicPr>
          <p:cNvPr id="5" name="Picture 4" descr="C:\Users\nnm\AppData\Local\Microsoft\Windows\Temporary Internet Files\Content.IE5\I1KIDWA5\MP900403355[1].jpg"/>
          <p:cNvPicPr>
            <a:picLocks noChangeAspect="1" noChangeArrowheads="1"/>
          </p:cNvPicPr>
          <p:nvPr/>
        </p:nvPicPr>
        <p:blipFill>
          <a:blip r:embed="rId3" cstate="print"/>
          <a:srcRect/>
          <a:stretch>
            <a:fillRect/>
          </a:stretch>
        </p:blipFill>
        <p:spPr bwMode="auto">
          <a:xfrm>
            <a:off x="8448675" y="171060"/>
            <a:ext cx="507491" cy="76086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9">
                                            <p:txEl>
                                              <p:pRg st="1" end="1"/>
                                            </p:txEl>
                                          </p:spTgt>
                                        </p:tgtEl>
                                        <p:attrNameLst>
                                          <p:attrName>style.visibility</p:attrName>
                                        </p:attrNameLst>
                                      </p:cBhvr>
                                      <p:to>
                                        <p:strVal val="visible"/>
                                      </p:to>
                                    </p:set>
                                  </p:childTnLst>
                                  <p:subTnLst>
                                    <p:animClr>
                                      <p:cBhvr override="childStyle">
                                        <p:cTn dur="1" fill="hold" display="0" masterRel="nextClick" afterEffect="1"/>
                                        <p:tgtEl>
                                          <p:spTgt spid="14339">
                                            <p:txEl>
                                              <p:pRg st="1" end="1"/>
                                            </p:txEl>
                                          </p:spTgt>
                                        </p:tgtEl>
                                        <p:attrNameLst>
                                          <p:attrName>ppt_c</p:attrName>
                                        </p:attrNameLst>
                                      </p:cBhvr>
                                      <p:to>
                                        <a:srgbClr val="C0C0C0"/>
                                      </p:to>
                                    </p:animClr>
                                  </p:subTnLst>
                                </p:cTn>
                              </p:par>
                              <p:par>
                                <p:cTn id="7" presetID="1" presetClass="entr" presetSubtype="0" fill="hold" nodeType="withEffect">
                                  <p:stCondLst>
                                    <p:cond delay="0"/>
                                  </p:stCondLst>
                                  <p:childTnLst>
                                    <p:set>
                                      <p:cBhvr>
                                        <p:cTn id="8" dur="1" fill="hold">
                                          <p:stCondLst>
                                            <p:cond delay="0"/>
                                          </p:stCondLst>
                                        </p:cTn>
                                        <p:tgtEl>
                                          <p:spTgt spid="14339">
                                            <p:txEl>
                                              <p:pRg st="2" end="2"/>
                                            </p:txEl>
                                          </p:spTgt>
                                        </p:tgtEl>
                                        <p:attrNameLst>
                                          <p:attrName>style.visibility</p:attrName>
                                        </p:attrNameLst>
                                      </p:cBhvr>
                                      <p:to>
                                        <p:strVal val="visible"/>
                                      </p:to>
                                    </p:set>
                                  </p:childTnLst>
                                  <p:subTnLst>
                                    <p:animClr>
                                      <p:cBhvr override="childStyle">
                                        <p:cTn dur="1" fill="hold" display="0" masterRel="nextClick" afterEffect="1"/>
                                        <p:tgtEl>
                                          <p:spTgt spid="14339">
                                            <p:txEl>
                                              <p:pRg st="2" end="2"/>
                                            </p:txEl>
                                          </p:spTgt>
                                        </p:tgtEl>
                                        <p:attrNameLst>
                                          <p:attrName>ppt_c</p:attrName>
                                        </p:attrNameLst>
                                      </p:cBhvr>
                                      <p:to>
                                        <a:srgbClr val="C0C0C0"/>
                                      </p:to>
                                    </p:animClr>
                                  </p:subTnLst>
                                </p:cTn>
                              </p:par>
                              <p:par>
                                <p:cTn id="9" presetID="1" presetClass="entr" presetSubtype="0" fill="hold" nodeType="withEffect">
                                  <p:stCondLst>
                                    <p:cond delay="0"/>
                                  </p:stCondLst>
                                  <p:childTnLst>
                                    <p:set>
                                      <p:cBhvr>
                                        <p:cTn id="10" dur="1" fill="hold">
                                          <p:stCondLst>
                                            <p:cond delay="0"/>
                                          </p:stCondLst>
                                        </p:cTn>
                                        <p:tgtEl>
                                          <p:spTgt spid="14339">
                                            <p:txEl>
                                              <p:pRg st="3" end="3"/>
                                            </p:txEl>
                                          </p:spTgt>
                                        </p:tgtEl>
                                        <p:attrNameLst>
                                          <p:attrName>style.visibility</p:attrName>
                                        </p:attrNameLst>
                                      </p:cBhvr>
                                      <p:to>
                                        <p:strVal val="visible"/>
                                      </p:to>
                                    </p:set>
                                  </p:childTnLst>
                                  <p:subTnLst>
                                    <p:animClr>
                                      <p:cBhvr override="childStyle">
                                        <p:cTn dur="1" fill="hold" display="0" masterRel="nextClick" afterEffect="1"/>
                                        <p:tgtEl>
                                          <p:spTgt spid="14339">
                                            <p:txEl>
                                              <p:pRg st="3" end="3"/>
                                            </p:txEl>
                                          </p:spTgt>
                                        </p:tgtEl>
                                        <p:attrNameLst>
                                          <p:attrName>ppt_c</p:attrName>
                                        </p:attrNameLst>
                                      </p:cBhvr>
                                      <p:to>
                                        <a:srgbClr val="C0C0C0"/>
                                      </p:to>
                                    </p:animClr>
                                  </p:subTnLst>
                                </p:cTn>
                              </p:par>
                              <p:par>
                                <p:cTn id="11" presetID="1" presetClass="entr" presetSubtype="0" fill="hold" nodeType="withEffect">
                                  <p:stCondLst>
                                    <p:cond delay="0"/>
                                  </p:stCondLst>
                                  <p:childTnLst>
                                    <p:set>
                                      <p:cBhvr>
                                        <p:cTn id="12" dur="1" fill="hold">
                                          <p:stCondLst>
                                            <p:cond delay="0"/>
                                          </p:stCondLst>
                                        </p:cTn>
                                        <p:tgtEl>
                                          <p:spTgt spid="14339">
                                            <p:txEl>
                                              <p:pRg st="4" end="4"/>
                                            </p:txEl>
                                          </p:spTgt>
                                        </p:tgtEl>
                                        <p:attrNameLst>
                                          <p:attrName>style.visibility</p:attrName>
                                        </p:attrNameLst>
                                      </p:cBhvr>
                                      <p:to>
                                        <p:strVal val="visible"/>
                                      </p:to>
                                    </p:set>
                                  </p:childTnLst>
                                  <p:subTnLst>
                                    <p:animClr>
                                      <p:cBhvr override="childStyle">
                                        <p:cTn dur="1" fill="hold" display="0" masterRel="nextClick" afterEffect="1"/>
                                        <p:tgtEl>
                                          <p:spTgt spid="14339">
                                            <p:txEl>
                                              <p:pRg st="4" end="4"/>
                                            </p:txEl>
                                          </p:spTgt>
                                        </p:tgtEl>
                                        <p:attrNameLst>
                                          <p:attrName>ppt_c</p:attrName>
                                        </p:attrNameLst>
                                      </p:cBhvr>
                                      <p:to>
                                        <a:srgbClr val="C0C0C0"/>
                                      </p:to>
                                    </p:animClr>
                                  </p:subTnLst>
                                </p:cTn>
                              </p:par>
                              <p:par>
                                <p:cTn id="13" presetID="1" presetClass="entr" presetSubtype="0" fill="hold" nodeType="withEffect">
                                  <p:stCondLst>
                                    <p:cond delay="0"/>
                                  </p:stCondLst>
                                  <p:childTnLst>
                                    <p:set>
                                      <p:cBhvr>
                                        <p:cTn id="14" dur="1" fill="hold">
                                          <p:stCondLst>
                                            <p:cond delay="0"/>
                                          </p:stCondLst>
                                        </p:cTn>
                                        <p:tgtEl>
                                          <p:spTgt spid="14339">
                                            <p:txEl>
                                              <p:pRg st="5" end="5"/>
                                            </p:txEl>
                                          </p:spTgt>
                                        </p:tgtEl>
                                        <p:attrNameLst>
                                          <p:attrName>style.visibility</p:attrName>
                                        </p:attrNameLst>
                                      </p:cBhvr>
                                      <p:to>
                                        <p:strVal val="visible"/>
                                      </p:to>
                                    </p:set>
                                  </p:childTnLst>
                                  <p:subTnLst>
                                    <p:animClr>
                                      <p:cBhvr override="childStyle">
                                        <p:cTn dur="1" fill="hold" display="0" masterRel="nextClick" afterEffect="1"/>
                                        <p:tgtEl>
                                          <p:spTgt spid="14339">
                                            <p:txEl>
                                              <p:pRg st="5" end="5"/>
                                            </p:txEl>
                                          </p:spTgt>
                                        </p:tgtEl>
                                        <p:attrNameLst>
                                          <p:attrName>ppt_c</p:attrName>
                                        </p:attrNameLst>
                                      </p:cBhvr>
                                      <p:to>
                                        <a:srgbClr val="C0C0C0"/>
                                      </p:to>
                                    </p:animClr>
                                  </p:subTnLst>
                                </p:cTn>
                              </p:par>
                              <p:par>
                                <p:cTn id="15" presetID="1" presetClass="entr" presetSubtype="0" fill="hold" nodeType="withEffect">
                                  <p:stCondLst>
                                    <p:cond delay="0"/>
                                  </p:stCondLst>
                                  <p:childTnLst>
                                    <p:set>
                                      <p:cBhvr>
                                        <p:cTn id="16" dur="1" fill="hold">
                                          <p:stCondLst>
                                            <p:cond delay="0"/>
                                          </p:stCondLst>
                                        </p:cTn>
                                        <p:tgtEl>
                                          <p:spTgt spid="14339">
                                            <p:txEl>
                                              <p:pRg st="6" end="6"/>
                                            </p:txEl>
                                          </p:spTgt>
                                        </p:tgtEl>
                                        <p:attrNameLst>
                                          <p:attrName>style.visibility</p:attrName>
                                        </p:attrNameLst>
                                      </p:cBhvr>
                                      <p:to>
                                        <p:strVal val="visible"/>
                                      </p:to>
                                    </p:set>
                                  </p:childTnLst>
                                  <p:subTnLst>
                                    <p:animClr>
                                      <p:cBhvr override="childStyle">
                                        <p:cTn dur="1" fill="hold" display="0" masterRel="nextClick" afterEffect="1"/>
                                        <p:tgtEl>
                                          <p:spTgt spid="14339">
                                            <p:txEl>
                                              <p:pRg st="6" end="6"/>
                                            </p:txEl>
                                          </p:spTgt>
                                        </p:tgtEl>
                                        <p:attrNameLst>
                                          <p:attrName>ppt_c</p:attrName>
                                        </p:attrNameLst>
                                      </p:cBhvr>
                                      <p:to>
                                        <a:srgbClr val="C0C0C0"/>
                                      </p:to>
                                    </p:animClr>
                                  </p:sub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4339">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4339">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4339">
                                            <p:txEl>
                                              <p:pRg st="9" end="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4339">
                                            <p:txEl>
                                              <p:pRg st="10" end="1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4339">
                                            <p:txEl>
                                              <p:pRg st="11" end="11"/>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4339">
                                            <p:txEl>
                                              <p:pRg st="12" end="12"/>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4339">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idx="1"/>
          </p:nvPr>
        </p:nvSpPr>
        <p:spPr/>
        <p:txBody>
          <a:bodyPr>
            <a:normAutofit lnSpcReduction="10000"/>
          </a:bodyPr>
          <a:lstStyle/>
          <a:p>
            <a:pPr>
              <a:buNone/>
            </a:pPr>
            <a:r>
              <a:rPr lang="en-US" sz="3000" b="1" dirty="0" smtClean="0"/>
              <a:t>Approvals</a:t>
            </a:r>
          </a:p>
          <a:p>
            <a:r>
              <a:rPr lang="en-US" dirty="0" smtClean="0"/>
              <a:t>Electronic Routing via EAM Mail </a:t>
            </a:r>
          </a:p>
          <a:p>
            <a:pPr lvl="1"/>
            <a:r>
              <a:rPr lang="en-US" dirty="0" smtClean="0"/>
              <a:t>Routing Groups </a:t>
            </a:r>
          </a:p>
          <a:p>
            <a:pPr lvl="1"/>
            <a:r>
              <a:rPr lang="en-US" dirty="0" smtClean="0"/>
              <a:t>Routing Hierarchy (CC, Acct, User, Project)</a:t>
            </a:r>
          </a:p>
          <a:p>
            <a:pPr lvl="1"/>
            <a:r>
              <a:rPr lang="en-US" dirty="0" smtClean="0"/>
              <a:t>User Limits</a:t>
            </a:r>
          </a:p>
          <a:p>
            <a:pPr lvl="2"/>
            <a:r>
              <a:rPr lang="en-US" dirty="0" err="1" smtClean="0"/>
              <a:t>Req</a:t>
            </a:r>
            <a:r>
              <a:rPr lang="en-US" dirty="0" smtClean="0"/>
              <a:t> Exp</a:t>
            </a:r>
          </a:p>
          <a:p>
            <a:pPr lvl="2"/>
            <a:r>
              <a:rPr lang="en-US" dirty="0" err="1" smtClean="0"/>
              <a:t>Req</a:t>
            </a:r>
            <a:r>
              <a:rPr lang="en-US" dirty="0" smtClean="0"/>
              <a:t> Cap</a:t>
            </a:r>
          </a:p>
          <a:p>
            <a:pPr lvl="2"/>
            <a:r>
              <a:rPr lang="en-US" dirty="0" err="1" smtClean="0"/>
              <a:t>Req</a:t>
            </a:r>
            <a:r>
              <a:rPr lang="en-US" dirty="0" smtClean="0"/>
              <a:t> </a:t>
            </a:r>
            <a:r>
              <a:rPr lang="en-US" dirty="0" err="1" smtClean="0"/>
              <a:t>Proj</a:t>
            </a:r>
            <a:endParaRPr lang="en-US" dirty="0" smtClean="0"/>
          </a:p>
          <a:p>
            <a:pPr lvl="1"/>
            <a:r>
              <a:rPr lang="en-US" dirty="0" smtClean="0"/>
              <a:t>“Wait Hours”</a:t>
            </a:r>
          </a:p>
          <a:p>
            <a:pPr lvl="1"/>
            <a:r>
              <a:rPr lang="en-US" dirty="0" smtClean="0"/>
              <a:t>Routing Substitution</a:t>
            </a:r>
          </a:p>
          <a:p>
            <a:r>
              <a:rPr lang="en-US" dirty="0" smtClean="0"/>
              <a:t>Horizontal / Vertical Approval </a:t>
            </a:r>
          </a:p>
          <a:p>
            <a:pPr lvl="1"/>
            <a:r>
              <a:rPr lang="en-US" dirty="0" smtClean="0"/>
              <a:t>Vertical (Standard)</a:t>
            </a:r>
          </a:p>
          <a:p>
            <a:pPr lvl="1"/>
            <a:r>
              <a:rPr lang="en-US" dirty="0" smtClean="0"/>
              <a:t>Horizontal</a:t>
            </a:r>
          </a:p>
        </p:txBody>
      </p:sp>
      <p:sp>
        <p:nvSpPr>
          <p:cNvPr id="15362" name="Rectangle 4"/>
          <p:cNvSpPr>
            <a:spLocks noGrp="1" noChangeArrowheads="1"/>
          </p:cNvSpPr>
          <p:nvPr>
            <p:ph type="title"/>
          </p:nvPr>
        </p:nvSpPr>
        <p:spPr/>
        <p:txBody>
          <a:bodyPr/>
          <a:lstStyle/>
          <a:p>
            <a:r>
              <a:rPr lang="en-US" smtClean="0"/>
              <a:t>Purchasing Key Concepts</a:t>
            </a:r>
            <a:endParaRPr lang="en-US" dirty="0" smtClean="0"/>
          </a:p>
        </p:txBody>
      </p:sp>
      <p:sp>
        <p:nvSpPr>
          <p:cNvPr id="15364" name="Footer Placeholder 3"/>
          <p:cNvSpPr>
            <a:spLocks noGrp="1"/>
          </p:cNvSpPr>
          <p:nvPr>
            <p:ph type="ftr" sz="quarter" idx="10"/>
          </p:nvPr>
        </p:nvSpPr>
        <p:spPr/>
        <p:txBody>
          <a:bodyPr/>
          <a:lstStyle/>
          <a:p>
            <a:r>
              <a:rPr lang="en-US" smtClean="0"/>
              <a:t>EAM-PUR-110</a:t>
            </a:r>
            <a:endParaRPr lang="en-US"/>
          </a:p>
        </p:txBody>
      </p:sp>
      <p:pic>
        <p:nvPicPr>
          <p:cNvPr id="5" name="Picture 4" descr="C:\Users\nnm\AppData\Local\Microsoft\Windows\Temporary Internet Files\Content.IE5\I1KIDWA5\MP900403355[1].jpg"/>
          <p:cNvPicPr>
            <a:picLocks noChangeAspect="1" noChangeArrowheads="1"/>
          </p:cNvPicPr>
          <p:nvPr/>
        </p:nvPicPr>
        <p:blipFill>
          <a:blip r:embed="rId3" cstate="print"/>
          <a:srcRect/>
          <a:stretch>
            <a:fillRect/>
          </a:stretch>
        </p:blipFill>
        <p:spPr bwMode="auto">
          <a:xfrm>
            <a:off x="8448675" y="171060"/>
            <a:ext cx="507491" cy="76086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363">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36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36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363">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5363">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363">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5363">
                                            <p:txEl>
                                              <p:pRg st="9" end="9"/>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5363">
                                            <p:txEl>
                                              <p:pRg st="10" end="10"/>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5363">
                                            <p:txEl>
                                              <p:pRg st="11" end="11"/>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536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idx="1"/>
          </p:nvPr>
        </p:nvSpPr>
        <p:spPr/>
        <p:txBody>
          <a:bodyPr/>
          <a:lstStyle/>
          <a:p>
            <a:pPr>
              <a:buNone/>
            </a:pPr>
            <a:r>
              <a:rPr lang="en-US" b="1" dirty="0" smtClean="0"/>
              <a:t>Approvals, cont.</a:t>
            </a:r>
          </a:p>
          <a:p>
            <a:r>
              <a:rPr lang="en-US" dirty="0" smtClean="0"/>
              <a:t>Quality Approvers </a:t>
            </a:r>
          </a:p>
          <a:p>
            <a:pPr lvl="1"/>
            <a:r>
              <a:rPr lang="en-US" dirty="0" smtClean="0"/>
              <a:t>“Cons Limit?” (Consider Limit) = No </a:t>
            </a:r>
          </a:p>
          <a:p>
            <a:pPr lvl="1"/>
            <a:r>
              <a:rPr lang="en-US" dirty="0" smtClean="0"/>
              <a:t>Cannot be skipped</a:t>
            </a:r>
          </a:p>
          <a:p>
            <a:pPr lvl="1"/>
            <a:r>
              <a:rPr lang="en-US" dirty="0" smtClean="0"/>
              <a:t>Permanent or “One Time Only”</a:t>
            </a:r>
          </a:p>
          <a:p>
            <a:r>
              <a:rPr lang="en-US" dirty="0" smtClean="0"/>
              <a:t>Types of Purchasing Approvals:</a:t>
            </a:r>
          </a:p>
          <a:p>
            <a:pPr lvl="1"/>
            <a:r>
              <a:rPr lang="en-US" dirty="0" smtClean="0"/>
              <a:t>Requisition</a:t>
            </a:r>
          </a:p>
          <a:p>
            <a:pPr lvl="1"/>
            <a:r>
              <a:rPr lang="en-US" dirty="0" smtClean="0"/>
              <a:t>Purchase Order</a:t>
            </a:r>
          </a:p>
        </p:txBody>
      </p:sp>
      <p:sp>
        <p:nvSpPr>
          <p:cNvPr id="16386" name="Rectangle 4"/>
          <p:cNvSpPr>
            <a:spLocks noGrp="1" noChangeArrowheads="1"/>
          </p:cNvSpPr>
          <p:nvPr>
            <p:ph type="title"/>
          </p:nvPr>
        </p:nvSpPr>
        <p:spPr/>
        <p:txBody>
          <a:bodyPr/>
          <a:lstStyle/>
          <a:p>
            <a:r>
              <a:rPr lang="en-US" smtClean="0"/>
              <a:t>Purchasing Key Concepts</a:t>
            </a:r>
            <a:endParaRPr lang="en-US" dirty="0" smtClean="0"/>
          </a:p>
        </p:txBody>
      </p:sp>
      <p:sp>
        <p:nvSpPr>
          <p:cNvPr id="16388" name="Footer Placeholder 3"/>
          <p:cNvSpPr>
            <a:spLocks noGrp="1"/>
          </p:cNvSpPr>
          <p:nvPr>
            <p:ph type="ftr" sz="quarter" idx="10"/>
          </p:nvPr>
        </p:nvSpPr>
        <p:spPr/>
        <p:txBody>
          <a:bodyPr/>
          <a:lstStyle/>
          <a:p>
            <a:r>
              <a:rPr lang="en-US" smtClean="0"/>
              <a:t>EAM-PUR-120</a:t>
            </a:r>
            <a:endParaRPr lang="en-US"/>
          </a:p>
        </p:txBody>
      </p:sp>
      <p:pic>
        <p:nvPicPr>
          <p:cNvPr id="5" name="Picture 4" descr="C:\Users\nnm\AppData\Local\Microsoft\Windows\Temporary Internet Files\Content.IE5\I1KIDWA5\MP900403355[1].jpg"/>
          <p:cNvPicPr>
            <a:picLocks noChangeAspect="1" noChangeArrowheads="1"/>
          </p:cNvPicPr>
          <p:nvPr/>
        </p:nvPicPr>
        <p:blipFill>
          <a:blip r:embed="rId3" cstate="print"/>
          <a:srcRect/>
          <a:stretch>
            <a:fillRect/>
          </a:stretch>
        </p:blipFill>
        <p:spPr bwMode="auto">
          <a:xfrm>
            <a:off x="8448675" y="171060"/>
            <a:ext cx="507491" cy="76086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387">
                                            <p:txEl>
                                              <p:pRg st="1" end="1"/>
                                            </p:txEl>
                                          </p:spTgt>
                                        </p:tgtEl>
                                        <p:attrNameLst>
                                          <p:attrName>style.visibility</p:attrName>
                                        </p:attrNameLst>
                                      </p:cBhvr>
                                      <p:to>
                                        <p:strVal val="visible"/>
                                      </p:to>
                                    </p:set>
                                  </p:childTnLst>
                                  <p:subTnLst>
                                    <p:animClr>
                                      <p:cBhvr override="childStyle">
                                        <p:cTn dur="1" fill="hold" display="0" masterRel="nextClick" afterEffect="1"/>
                                        <p:tgtEl>
                                          <p:spTgt spid="16387">
                                            <p:txEl>
                                              <p:pRg st="1" end="1"/>
                                            </p:txEl>
                                          </p:spTgt>
                                        </p:tgtEl>
                                        <p:attrNameLst>
                                          <p:attrName>ppt_c</p:attrName>
                                        </p:attrNameLst>
                                      </p:cBhvr>
                                      <p:to>
                                        <a:srgbClr val="C0C0C0"/>
                                      </p:to>
                                    </p:animClr>
                                  </p:subTnLst>
                                </p:cTn>
                              </p:par>
                              <p:par>
                                <p:cTn id="7" presetID="1" presetClass="entr" presetSubtype="0" fill="hold" nodeType="withEffect">
                                  <p:stCondLst>
                                    <p:cond delay="0"/>
                                  </p:stCondLst>
                                  <p:childTnLst>
                                    <p:set>
                                      <p:cBhvr>
                                        <p:cTn id="8" dur="1" fill="hold">
                                          <p:stCondLst>
                                            <p:cond delay="0"/>
                                          </p:stCondLst>
                                        </p:cTn>
                                        <p:tgtEl>
                                          <p:spTgt spid="16387">
                                            <p:txEl>
                                              <p:pRg st="2" end="2"/>
                                            </p:txEl>
                                          </p:spTgt>
                                        </p:tgtEl>
                                        <p:attrNameLst>
                                          <p:attrName>style.visibility</p:attrName>
                                        </p:attrNameLst>
                                      </p:cBhvr>
                                      <p:to>
                                        <p:strVal val="visible"/>
                                      </p:to>
                                    </p:set>
                                  </p:childTnLst>
                                  <p:subTnLst>
                                    <p:animClr>
                                      <p:cBhvr override="childStyle">
                                        <p:cTn dur="1" fill="hold" display="0" masterRel="nextClick" afterEffect="1"/>
                                        <p:tgtEl>
                                          <p:spTgt spid="16387">
                                            <p:txEl>
                                              <p:pRg st="2" end="2"/>
                                            </p:txEl>
                                          </p:spTgt>
                                        </p:tgtEl>
                                        <p:attrNameLst>
                                          <p:attrName>ppt_c</p:attrName>
                                        </p:attrNameLst>
                                      </p:cBhvr>
                                      <p:to>
                                        <a:srgbClr val="C0C0C0"/>
                                      </p:to>
                                    </p:animClr>
                                  </p:subTnLst>
                                </p:cTn>
                              </p:par>
                              <p:par>
                                <p:cTn id="9" presetID="1" presetClass="entr" presetSubtype="0" fill="hold" nodeType="withEffect">
                                  <p:stCondLst>
                                    <p:cond delay="0"/>
                                  </p:stCondLst>
                                  <p:childTnLst>
                                    <p:set>
                                      <p:cBhvr>
                                        <p:cTn id="10" dur="1" fill="hold">
                                          <p:stCondLst>
                                            <p:cond delay="0"/>
                                          </p:stCondLst>
                                        </p:cTn>
                                        <p:tgtEl>
                                          <p:spTgt spid="16387">
                                            <p:txEl>
                                              <p:pRg st="3" end="3"/>
                                            </p:txEl>
                                          </p:spTgt>
                                        </p:tgtEl>
                                        <p:attrNameLst>
                                          <p:attrName>style.visibility</p:attrName>
                                        </p:attrNameLst>
                                      </p:cBhvr>
                                      <p:to>
                                        <p:strVal val="visible"/>
                                      </p:to>
                                    </p:set>
                                  </p:childTnLst>
                                  <p:subTnLst>
                                    <p:animClr>
                                      <p:cBhvr override="childStyle">
                                        <p:cTn dur="1" fill="hold" display="0" masterRel="nextClick" afterEffect="1"/>
                                        <p:tgtEl>
                                          <p:spTgt spid="16387">
                                            <p:txEl>
                                              <p:pRg st="3" end="3"/>
                                            </p:txEl>
                                          </p:spTgt>
                                        </p:tgtEl>
                                        <p:attrNameLst>
                                          <p:attrName>ppt_c</p:attrName>
                                        </p:attrNameLst>
                                      </p:cBhvr>
                                      <p:to>
                                        <a:srgbClr val="C0C0C0"/>
                                      </p:to>
                                    </p:animClr>
                                  </p:subTnLst>
                                </p:cTn>
                              </p:par>
                              <p:par>
                                <p:cTn id="11" presetID="1" presetClass="entr" presetSubtype="0" fill="hold" nodeType="withEffect">
                                  <p:stCondLst>
                                    <p:cond delay="0"/>
                                  </p:stCondLst>
                                  <p:childTnLst>
                                    <p:set>
                                      <p:cBhvr>
                                        <p:cTn id="12" dur="1" fill="hold">
                                          <p:stCondLst>
                                            <p:cond delay="0"/>
                                          </p:stCondLst>
                                        </p:cTn>
                                        <p:tgtEl>
                                          <p:spTgt spid="16387">
                                            <p:txEl>
                                              <p:pRg st="4" end="4"/>
                                            </p:txEl>
                                          </p:spTgt>
                                        </p:tgtEl>
                                        <p:attrNameLst>
                                          <p:attrName>style.visibility</p:attrName>
                                        </p:attrNameLst>
                                      </p:cBhvr>
                                      <p:to>
                                        <p:strVal val="visible"/>
                                      </p:to>
                                    </p:set>
                                  </p:childTnLst>
                                  <p:subTnLst>
                                    <p:animClr>
                                      <p:cBhvr override="childStyle">
                                        <p:cTn dur="1" fill="hold" display="0" masterRel="nextClick" afterEffect="1"/>
                                        <p:tgtEl>
                                          <p:spTgt spid="16387">
                                            <p:txEl>
                                              <p:pRg st="4" end="4"/>
                                            </p:txEl>
                                          </p:spTgt>
                                        </p:tgtEl>
                                        <p:attrNameLst>
                                          <p:attrName>ppt_c</p:attrName>
                                        </p:attrNameLst>
                                      </p:cBhvr>
                                      <p:to>
                                        <a:srgbClr val="C0C0C0"/>
                                      </p:to>
                                    </p:animClr>
                                  </p:sub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6387">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387">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638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p:cNvSpPr>
            <a:spLocks noGrp="1" noChangeArrowheads="1"/>
          </p:cNvSpPr>
          <p:nvPr>
            <p:ph idx="1"/>
          </p:nvPr>
        </p:nvSpPr>
        <p:spPr/>
        <p:txBody>
          <a:bodyPr/>
          <a:lstStyle/>
          <a:p>
            <a:pPr>
              <a:buNone/>
            </a:pPr>
            <a:r>
              <a:rPr lang="en-US" b="1" dirty="0" smtClean="0"/>
              <a:t>Inventory </a:t>
            </a:r>
            <a:r>
              <a:rPr lang="en-US" b="1" dirty="0" err="1" smtClean="0"/>
              <a:t>vs</a:t>
            </a:r>
            <a:r>
              <a:rPr lang="en-US" b="1" dirty="0" smtClean="0"/>
              <a:t> Non-Inventory</a:t>
            </a:r>
          </a:p>
          <a:p>
            <a:r>
              <a:rPr lang="en-US" dirty="0" smtClean="0"/>
              <a:t>Terminology: </a:t>
            </a:r>
          </a:p>
          <a:p>
            <a:pPr lvl="1"/>
            <a:r>
              <a:rPr lang="en-US" dirty="0" smtClean="0"/>
              <a:t>Stock </a:t>
            </a:r>
            <a:r>
              <a:rPr lang="en-US" dirty="0" err="1" smtClean="0"/>
              <a:t>vs</a:t>
            </a:r>
            <a:r>
              <a:rPr lang="en-US" dirty="0" smtClean="0"/>
              <a:t> Non-Stock </a:t>
            </a:r>
          </a:p>
          <a:p>
            <a:pPr lvl="1"/>
            <a:r>
              <a:rPr lang="en-US" dirty="0" smtClean="0"/>
              <a:t>Part # </a:t>
            </a:r>
            <a:r>
              <a:rPr lang="en-US" dirty="0" err="1" smtClean="0"/>
              <a:t>vs</a:t>
            </a:r>
            <a:r>
              <a:rPr lang="en-US" dirty="0" smtClean="0"/>
              <a:t> Non-Part # </a:t>
            </a:r>
          </a:p>
          <a:p>
            <a:r>
              <a:rPr lang="en-US" dirty="0" smtClean="0"/>
              <a:t>Supports Inventory Part Purchases but not required </a:t>
            </a:r>
          </a:p>
          <a:p>
            <a:r>
              <a:rPr lang="en-US" dirty="0" smtClean="0"/>
              <a:t>Auto-Issue</a:t>
            </a:r>
          </a:p>
        </p:txBody>
      </p:sp>
      <p:sp>
        <p:nvSpPr>
          <p:cNvPr id="17410" name="Rectangle 4"/>
          <p:cNvSpPr>
            <a:spLocks noGrp="1" noChangeArrowheads="1"/>
          </p:cNvSpPr>
          <p:nvPr>
            <p:ph type="title"/>
          </p:nvPr>
        </p:nvSpPr>
        <p:spPr/>
        <p:txBody>
          <a:bodyPr>
            <a:normAutofit/>
          </a:bodyPr>
          <a:lstStyle/>
          <a:p>
            <a:r>
              <a:rPr lang="en-US" dirty="0" smtClean="0"/>
              <a:t>Purchasing Key Concepts</a:t>
            </a:r>
          </a:p>
        </p:txBody>
      </p:sp>
      <p:sp>
        <p:nvSpPr>
          <p:cNvPr id="17412" name="Footer Placeholder 3"/>
          <p:cNvSpPr>
            <a:spLocks noGrp="1"/>
          </p:cNvSpPr>
          <p:nvPr>
            <p:ph type="ftr" sz="quarter" idx="10"/>
          </p:nvPr>
        </p:nvSpPr>
        <p:spPr/>
        <p:txBody>
          <a:bodyPr/>
          <a:lstStyle/>
          <a:p>
            <a:r>
              <a:rPr lang="en-US" smtClean="0"/>
              <a:t>EAM-PUR-130</a:t>
            </a:r>
            <a:endParaRPr lang="en-US"/>
          </a:p>
        </p:txBody>
      </p:sp>
      <p:pic>
        <p:nvPicPr>
          <p:cNvPr id="5" name="Picture 4" descr="C:\Users\nnm\AppData\Local\Microsoft\Windows\Temporary Internet Files\Content.IE5\I1KIDWA5\MP900403355[1].jpg"/>
          <p:cNvPicPr>
            <a:picLocks noChangeAspect="1" noChangeArrowheads="1"/>
          </p:cNvPicPr>
          <p:nvPr/>
        </p:nvPicPr>
        <p:blipFill>
          <a:blip r:embed="rId3" cstate="print"/>
          <a:srcRect/>
          <a:stretch>
            <a:fillRect/>
          </a:stretch>
        </p:blipFill>
        <p:spPr bwMode="auto">
          <a:xfrm>
            <a:off x="8448675" y="171060"/>
            <a:ext cx="507491" cy="760865"/>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2"/>
          <p:cNvSpPr>
            <a:spLocks noGrp="1" noChangeArrowheads="1"/>
          </p:cNvSpPr>
          <p:nvPr>
            <p:ph idx="1"/>
          </p:nvPr>
        </p:nvSpPr>
        <p:spPr/>
        <p:txBody>
          <a:bodyPr>
            <a:normAutofit fontScale="92500"/>
          </a:bodyPr>
          <a:lstStyle/>
          <a:p>
            <a:r>
              <a:rPr lang="en-US" dirty="0" smtClean="0"/>
              <a:t>Reduce Volume of PO’s </a:t>
            </a:r>
          </a:p>
          <a:p>
            <a:r>
              <a:rPr lang="en-US" dirty="0" smtClean="0"/>
              <a:t>Source Requests at best price / quality / availability </a:t>
            </a:r>
          </a:p>
          <a:p>
            <a:r>
              <a:rPr lang="en-US" dirty="0" smtClean="0"/>
              <a:t>Control MRO Spend to Budget </a:t>
            </a:r>
          </a:p>
          <a:p>
            <a:r>
              <a:rPr lang="en-US" dirty="0" smtClean="0"/>
              <a:t>Monitor Vendor Performance</a:t>
            </a:r>
          </a:p>
          <a:p>
            <a:r>
              <a:rPr lang="en-US" dirty="0" smtClean="0"/>
              <a:t>Reduce Vendor List </a:t>
            </a:r>
          </a:p>
          <a:p>
            <a:r>
              <a:rPr lang="en-US" dirty="0" smtClean="0"/>
              <a:t>Support Operations </a:t>
            </a:r>
          </a:p>
          <a:p>
            <a:r>
              <a:rPr lang="en-US" dirty="0" smtClean="0"/>
              <a:t>Accommodate Corporate Financial Controls </a:t>
            </a:r>
          </a:p>
          <a:p>
            <a:r>
              <a:rPr lang="en-US" dirty="0" smtClean="0"/>
              <a:t>Provide Proper Segregation of Duties</a:t>
            </a:r>
          </a:p>
          <a:p>
            <a:r>
              <a:rPr lang="en-US" dirty="0" smtClean="0"/>
              <a:t>Reduce need for “Rush” Orders </a:t>
            </a:r>
          </a:p>
          <a:p>
            <a:r>
              <a:rPr lang="en-US" dirty="0" smtClean="0"/>
              <a:t>Reduce Approval times </a:t>
            </a:r>
          </a:p>
        </p:txBody>
      </p:sp>
      <p:sp>
        <p:nvSpPr>
          <p:cNvPr id="19458" name="Rectangle 4"/>
          <p:cNvSpPr>
            <a:spLocks noGrp="1" noChangeArrowheads="1"/>
          </p:cNvSpPr>
          <p:nvPr>
            <p:ph type="title"/>
          </p:nvPr>
        </p:nvSpPr>
        <p:spPr/>
        <p:txBody>
          <a:bodyPr/>
          <a:lstStyle/>
          <a:p>
            <a:r>
              <a:rPr lang="en-US" smtClean="0"/>
              <a:t>Purchasing Best Practices Goals</a:t>
            </a:r>
          </a:p>
        </p:txBody>
      </p:sp>
      <p:sp>
        <p:nvSpPr>
          <p:cNvPr id="19461" name="Footer Placeholder 4"/>
          <p:cNvSpPr>
            <a:spLocks noGrp="1"/>
          </p:cNvSpPr>
          <p:nvPr>
            <p:ph type="ftr" sz="quarter" idx="10"/>
          </p:nvPr>
        </p:nvSpPr>
        <p:spPr/>
        <p:txBody>
          <a:bodyPr/>
          <a:lstStyle/>
          <a:p>
            <a:r>
              <a:rPr lang="en-US" smtClean="0"/>
              <a:t>EAM-PUR-150</a:t>
            </a:r>
            <a:endParaRPr lang="en-US"/>
          </a:p>
        </p:txBody>
      </p:sp>
      <p:sp>
        <p:nvSpPr>
          <p:cNvPr id="19460" name="TextBox 3"/>
          <p:cNvSpPr txBox="1">
            <a:spLocks noChangeArrowheads="1"/>
          </p:cNvSpPr>
          <p:nvPr/>
        </p:nvSpPr>
        <p:spPr bwMode="auto">
          <a:xfrm>
            <a:off x="6382904" y="2194069"/>
            <a:ext cx="2558617" cy="1384995"/>
          </a:xfrm>
          <a:prstGeom prst="rect">
            <a:avLst/>
          </a:prstGeom>
          <a:noFill/>
          <a:ln w="9525">
            <a:noFill/>
            <a:miter lim="800000"/>
            <a:headEnd/>
            <a:tailEnd/>
          </a:ln>
        </p:spPr>
        <p:txBody>
          <a:bodyPr wrap="square">
            <a:spAutoFit/>
          </a:bodyPr>
          <a:lstStyle/>
          <a:p>
            <a:r>
              <a:rPr lang="en-US" b="1" dirty="0">
                <a:solidFill>
                  <a:srgbClr val="0069B8"/>
                </a:solidFill>
                <a:latin typeface="+mj-lt"/>
              </a:rPr>
              <a:t>See Reading List Book:  “World Class Maintenance Management” by Terry Wireman for further discussions of these Best Practices </a:t>
            </a:r>
          </a:p>
        </p:txBody>
      </p:sp>
      <p:pic>
        <p:nvPicPr>
          <p:cNvPr id="6" name="Picture 4" descr="C:\Users\nnm\AppData\Local\Microsoft\Windows\Temporary Internet Files\Content.IE5\I1KIDWA5\MP900403355[1].jpg"/>
          <p:cNvPicPr>
            <a:picLocks noChangeAspect="1" noChangeArrowheads="1"/>
          </p:cNvPicPr>
          <p:nvPr/>
        </p:nvPicPr>
        <p:blipFill>
          <a:blip r:embed="rId3" cstate="print"/>
          <a:srcRect/>
          <a:stretch>
            <a:fillRect/>
          </a:stretch>
        </p:blipFill>
        <p:spPr bwMode="auto">
          <a:xfrm>
            <a:off x="8448675" y="171060"/>
            <a:ext cx="507491" cy="76086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childTnLst>
                                  <p:subTnLst>
                                    <p:animClr>
                                      <p:cBhvr override="childStyle">
                                        <p:cTn dur="1" fill="hold" display="0" masterRel="nextClick" afterEffect="1"/>
                                        <p:tgtEl>
                                          <p:spTgt spid="19459">
                                            <p:txEl>
                                              <p:pRg st="0" end="0"/>
                                            </p:txEl>
                                          </p:spTgt>
                                        </p:tgtEl>
                                        <p:attrNameLst>
                                          <p:attrName>ppt_c</p:attrName>
                                        </p:attrNameLst>
                                      </p:cBhvr>
                                      <p:to>
                                        <a:srgbClr val="C0C0C0"/>
                                      </p:to>
                                    </p:animClr>
                                  </p:subTnLst>
                                </p:cTn>
                              </p:par>
                              <p:par>
                                <p:cTn id="7" presetID="1" presetClass="entr" presetSubtype="0" fill="hold" nodeType="withEffect">
                                  <p:stCondLst>
                                    <p:cond delay="0"/>
                                  </p:stCondLst>
                                  <p:childTnLst>
                                    <p:set>
                                      <p:cBhvr>
                                        <p:cTn id="8" dur="1" fill="hold">
                                          <p:stCondLst>
                                            <p:cond delay="0"/>
                                          </p:stCondLst>
                                        </p:cTn>
                                        <p:tgtEl>
                                          <p:spTgt spid="19459">
                                            <p:txEl>
                                              <p:pRg st="1" end="1"/>
                                            </p:txEl>
                                          </p:spTgt>
                                        </p:tgtEl>
                                        <p:attrNameLst>
                                          <p:attrName>style.visibility</p:attrName>
                                        </p:attrNameLst>
                                      </p:cBhvr>
                                      <p:to>
                                        <p:strVal val="visible"/>
                                      </p:to>
                                    </p:set>
                                  </p:childTnLst>
                                  <p:subTnLst>
                                    <p:animClr>
                                      <p:cBhvr override="childStyle">
                                        <p:cTn dur="1" fill="hold" display="0" masterRel="nextClick" afterEffect="1"/>
                                        <p:tgtEl>
                                          <p:spTgt spid="19459">
                                            <p:txEl>
                                              <p:pRg st="1" end="1"/>
                                            </p:txEl>
                                          </p:spTgt>
                                        </p:tgtEl>
                                        <p:attrNameLst>
                                          <p:attrName>ppt_c</p:attrName>
                                        </p:attrNameLst>
                                      </p:cBhvr>
                                      <p:to>
                                        <a:srgbClr val="C0C0C0"/>
                                      </p:to>
                                    </p:animClr>
                                  </p:subTnLst>
                                </p:cTn>
                              </p:par>
                              <p:par>
                                <p:cTn id="9" presetID="1" presetClass="entr" presetSubtype="0" fill="hold" nodeType="withEffect">
                                  <p:stCondLst>
                                    <p:cond delay="0"/>
                                  </p:stCondLst>
                                  <p:childTnLst>
                                    <p:set>
                                      <p:cBhvr>
                                        <p:cTn id="10" dur="1" fill="hold">
                                          <p:stCondLst>
                                            <p:cond delay="0"/>
                                          </p:stCondLst>
                                        </p:cTn>
                                        <p:tgtEl>
                                          <p:spTgt spid="19459">
                                            <p:txEl>
                                              <p:pRg st="2" end="2"/>
                                            </p:txEl>
                                          </p:spTgt>
                                        </p:tgtEl>
                                        <p:attrNameLst>
                                          <p:attrName>style.visibility</p:attrName>
                                        </p:attrNameLst>
                                      </p:cBhvr>
                                      <p:to>
                                        <p:strVal val="visible"/>
                                      </p:to>
                                    </p:set>
                                  </p:childTnLst>
                                  <p:subTnLst>
                                    <p:animClr>
                                      <p:cBhvr override="childStyle">
                                        <p:cTn dur="1" fill="hold" display="0" masterRel="nextClick" afterEffect="1"/>
                                        <p:tgtEl>
                                          <p:spTgt spid="19459">
                                            <p:txEl>
                                              <p:pRg st="2" end="2"/>
                                            </p:txEl>
                                          </p:spTgt>
                                        </p:tgtEl>
                                        <p:attrNameLst>
                                          <p:attrName>ppt_c</p:attrName>
                                        </p:attrNameLst>
                                      </p:cBhvr>
                                      <p:to>
                                        <a:srgbClr val="C0C0C0"/>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459">
                                            <p:txEl>
                                              <p:pRg st="3" end="3"/>
                                            </p:txEl>
                                          </p:spTgt>
                                        </p:tgtEl>
                                        <p:attrNameLst>
                                          <p:attrName>style.visibility</p:attrName>
                                        </p:attrNameLst>
                                      </p:cBhvr>
                                      <p:to>
                                        <p:strVal val="visible"/>
                                      </p:to>
                                    </p:set>
                                  </p:childTnLst>
                                  <p:subTnLst>
                                    <p:animClr>
                                      <p:cBhvr override="childStyle">
                                        <p:cTn dur="1" fill="hold" display="0" masterRel="nextClick" afterEffect="1"/>
                                        <p:tgtEl>
                                          <p:spTgt spid="19459">
                                            <p:txEl>
                                              <p:pRg st="3" end="3"/>
                                            </p:txEl>
                                          </p:spTgt>
                                        </p:tgtEl>
                                        <p:attrNameLst>
                                          <p:attrName>ppt_c</p:attrName>
                                        </p:attrNameLst>
                                      </p:cBhvr>
                                      <p:to>
                                        <a:srgbClr val="C0C0C0"/>
                                      </p:to>
                                    </p:animClr>
                                  </p:subTnLst>
                                </p:cTn>
                              </p:par>
                              <p:par>
                                <p:cTn id="15" presetID="1" presetClass="entr" presetSubtype="0" fill="hold" nodeType="withEffect">
                                  <p:stCondLst>
                                    <p:cond delay="0"/>
                                  </p:stCondLst>
                                  <p:childTnLst>
                                    <p:set>
                                      <p:cBhvr>
                                        <p:cTn id="16" dur="1" fill="hold">
                                          <p:stCondLst>
                                            <p:cond delay="0"/>
                                          </p:stCondLst>
                                        </p:cTn>
                                        <p:tgtEl>
                                          <p:spTgt spid="19459">
                                            <p:txEl>
                                              <p:pRg st="4" end="4"/>
                                            </p:txEl>
                                          </p:spTgt>
                                        </p:tgtEl>
                                        <p:attrNameLst>
                                          <p:attrName>style.visibility</p:attrName>
                                        </p:attrNameLst>
                                      </p:cBhvr>
                                      <p:to>
                                        <p:strVal val="visible"/>
                                      </p:to>
                                    </p:set>
                                  </p:childTnLst>
                                  <p:subTnLst>
                                    <p:animClr>
                                      <p:cBhvr override="childStyle">
                                        <p:cTn dur="1" fill="hold" display="0" masterRel="nextClick" afterEffect="1"/>
                                        <p:tgtEl>
                                          <p:spTgt spid="19459">
                                            <p:txEl>
                                              <p:pRg st="4" end="4"/>
                                            </p:txEl>
                                          </p:spTgt>
                                        </p:tgtEl>
                                        <p:attrNameLst>
                                          <p:attrName>ppt_c</p:attrName>
                                        </p:attrNameLst>
                                      </p:cBhvr>
                                      <p:to>
                                        <a:srgbClr val="C0C0C0"/>
                                      </p:to>
                                    </p:animClr>
                                  </p:sub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9459">
                                            <p:txEl>
                                              <p:pRg st="5" end="5"/>
                                            </p:txEl>
                                          </p:spTgt>
                                        </p:tgtEl>
                                        <p:attrNameLst>
                                          <p:attrName>style.visibility</p:attrName>
                                        </p:attrNameLst>
                                      </p:cBhvr>
                                      <p:to>
                                        <p:strVal val="visible"/>
                                      </p:to>
                                    </p:set>
                                  </p:childTnLst>
                                  <p:subTnLst>
                                    <p:animClr>
                                      <p:cBhvr override="childStyle">
                                        <p:cTn dur="1" fill="hold" display="0" masterRel="nextClick" afterEffect="1"/>
                                        <p:tgtEl>
                                          <p:spTgt spid="19459">
                                            <p:txEl>
                                              <p:pRg st="5" end="5"/>
                                            </p:txEl>
                                          </p:spTgt>
                                        </p:tgtEl>
                                        <p:attrNameLst>
                                          <p:attrName>ppt_c</p:attrName>
                                        </p:attrNameLst>
                                      </p:cBhvr>
                                      <p:to>
                                        <a:srgbClr val="C0C0C0"/>
                                      </p:to>
                                    </p:animClr>
                                  </p:subTnLst>
                                </p:cTn>
                              </p:par>
                              <p:par>
                                <p:cTn id="21" presetID="1" presetClass="entr" presetSubtype="0" fill="hold" nodeType="withEffect">
                                  <p:stCondLst>
                                    <p:cond delay="0"/>
                                  </p:stCondLst>
                                  <p:childTnLst>
                                    <p:set>
                                      <p:cBhvr>
                                        <p:cTn id="22" dur="1" fill="hold">
                                          <p:stCondLst>
                                            <p:cond delay="0"/>
                                          </p:stCondLst>
                                        </p:cTn>
                                        <p:tgtEl>
                                          <p:spTgt spid="19459">
                                            <p:txEl>
                                              <p:pRg st="6" end="6"/>
                                            </p:txEl>
                                          </p:spTgt>
                                        </p:tgtEl>
                                        <p:attrNameLst>
                                          <p:attrName>style.visibility</p:attrName>
                                        </p:attrNameLst>
                                      </p:cBhvr>
                                      <p:to>
                                        <p:strVal val="visible"/>
                                      </p:to>
                                    </p:set>
                                  </p:childTnLst>
                                  <p:subTnLst>
                                    <p:animClr>
                                      <p:cBhvr override="childStyle">
                                        <p:cTn dur="1" fill="hold" display="0" masterRel="nextClick" afterEffect="1"/>
                                        <p:tgtEl>
                                          <p:spTgt spid="19459">
                                            <p:txEl>
                                              <p:pRg st="6" end="6"/>
                                            </p:txEl>
                                          </p:spTgt>
                                        </p:tgtEl>
                                        <p:attrNameLst>
                                          <p:attrName>ppt_c</p:attrName>
                                        </p:attrNameLst>
                                      </p:cBhvr>
                                      <p:to>
                                        <a:srgbClr val="C0C0C0"/>
                                      </p:to>
                                    </p:animClr>
                                  </p:subTnLst>
                                </p:cTn>
                              </p:par>
                              <p:par>
                                <p:cTn id="23" presetID="1" presetClass="entr" presetSubtype="0" fill="hold" nodeType="withEffect">
                                  <p:stCondLst>
                                    <p:cond delay="0"/>
                                  </p:stCondLst>
                                  <p:childTnLst>
                                    <p:set>
                                      <p:cBhvr>
                                        <p:cTn id="24" dur="1" fill="hold">
                                          <p:stCondLst>
                                            <p:cond delay="0"/>
                                          </p:stCondLst>
                                        </p:cTn>
                                        <p:tgtEl>
                                          <p:spTgt spid="19459">
                                            <p:txEl>
                                              <p:pRg st="7" end="7"/>
                                            </p:txEl>
                                          </p:spTgt>
                                        </p:tgtEl>
                                        <p:attrNameLst>
                                          <p:attrName>style.visibility</p:attrName>
                                        </p:attrNameLst>
                                      </p:cBhvr>
                                      <p:to>
                                        <p:strVal val="visible"/>
                                      </p:to>
                                    </p:set>
                                  </p:childTnLst>
                                  <p:subTnLst>
                                    <p:animClr>
                                      <p:cBhvr override="childStyle">
                                        <p:cTn dur="1" fill="hold" display="0" masterRel="nextClick" afterEffect="1"/>
                                        <p:tgtEl>
                                          <p:spTgt spid="19459">
                                            <p:txEl>
                                              <p:pRg st="7" end="7"/>
                                            </p:txEl>
                                          </p:spTgt>
                                        </p:tgtEl>
                                        <p:attrNameLst>
                                          <p:attrName>ppt_c</p:attrName>
                                        </p:attrNameLst>
                                      </p:cBhvr>
                                      <p:to>
                                        <a:srgbClr val="C0C0C0"/>
                                      </p:to>
                                    </p:animClr>
                                  </p:sub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9459">
                                            <p:txEl>
                                              <p:pRg st="8" end="8"/>
                                            </p:txEl>
                                          </p:spTgt>
                                        </p:tgtEl>
                                        <p:attrNameLst>
                                          <p:attrName>style.visibility</p:attrName>
                                        </p:attrNameLst>
                                      </p:cBhvr>
                                      <p:to>
                                        <p:strVal val="visible"/>
                                      </p:to>
                                    </p:set>
                                  </p:childTnLst>
                                  <p:subTnLst>
                                    <p:animClr>
                                      <p:cBhvr override="childStyle">
                                        <p:cTn dur="1" fill="hold" display="0" masterRel="nextClick" afterEffect="1"/>
                                        <p:tgtEl>
                                          <p:spTgt spid="19459">
                                            <p:txEl>
                                              <p:pRg st="8" end="8"/>
                                            </p:txEl>
                                          </p:spTgt>
                                        </p:tgtEl>
                                        <p:attrNameLst>
                                          <p:attrName>ppt_c</p:attrName>
                                        </p:attrNameLst>
                                      </p:cBhvr>
                                      <p:to>
                                        <a:srgbClr val="C0C0C0"/>
                                      </p:to>
                                    </p:animClr>
                                  </p:subTnLst>
                                </p:cTn>
                              </p:par>
                              <p:par>
                                <p:cTn id="29" presetID="1" presetClass="entr" presetSubtype="0" fill="hold" nodeType="withEffect">
                                  <p:stCondLst>
                                    <p:cond delay="0"/>
                                  </p:stCondLst>
                                  <p:childTnLst>
                                    <p:set>
                                      <p:cBhvr>
                                        <p:cTn id="30" dur="1" fill="hold">
                                          <p:stCondLst>
                                            <p:cond delay="0"/>
                                          </p:stCondLst>
                                        </p:cTn>
                                        <p:tgtEl>
                                          <p:spTgt spid="19459">
                                            <p:txEl>
                                              <p:pRg st="9" end="9"/>
                                            </p:txEl>
                                          </p:spTgt>
                                        </p:tgtEl>
                                        <p:attrNameLst>
                                          <p:attrName>style.visibility</p:attrName>
                                        </p:attrNameLst>
                                      </p:cBhvr>
                                      <p:to>
                                        <p:strVal val="visible"/>
                                      </p:to>
                                    </p:set>
                                  </p:childTnLst>
                                  <p:subTnLst>
                                    <p:animClr>
                                      <p:cBhvr override="childStyle">
                                        <p:cTn dur="1" fill="hold" display="0" masterRel="nextClick" afterEffect="1"/>
                                        <p:tgtEl>
                                          <p:spTgt spid="19459">
                                            <p:txEl>
                                              <p:pRg st="9" end="9"/>
                                            </p:txEl>
                                          </p:spTgt>
                                        </p:tgtEl>
                                        <p:attrNameLst>
                                          <p:attrName>ppt_c</p:attrName>
                                        </p:attrNameLst>
                                      </p:cBhvr>
                                      <p:to>
                                        <a:srgbClr val="C0C0C0"/>
                                      </p:to>
                                    </p:animClr>
                                  </p:sub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4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smtClean="0"/>
              <a:t>QAD EAM Purchasing</a:t>
            </a:r>
          </a:p>
        </p:txBody>
      </p:sp>
      <p:sp>
        <p:nvSpPr>
          <p:cNvPr id="20483" name="Rectangle 3"/>
          <p:cNvSpPr>
            <a:spLocks noGrp="1" noChangeArrowheads="1"/>
          </p:cNvSpPr>
          <p:nvPr>
            <p:ph type="body" sz="quarter" idx="10"/>
          </p:nvPr>
        </p:nvSpPr>
        <p:spPr/>
        <p:txBody>
          <a:bodyPr/>
          <a:lstStyle/>
          <a:p>
            <a:r>
              <a:rPr lang="en-US" smtClean="0"/>
              <a:t>Purchasing Setup Review</a:t>
            </a:r>
          </a:p>
        </p:txBody>
      </p:sp>
      <p:sp>
        <p:nvSpPr>
          <p:cNvPr id="7" name="Text Placeholder 6"/>
          <p:cNvSpPr>
            <a:spLocks noGrp="1"/>
          </p:cNvSpPr>
          <p:nvPr>
            <p:ph type="body" sz="quarter" idx="11"/>
          </p:nvPr>
        </p:nvSpPr>
        <p:spPr/>
        <p:txBody>
          <a:bodyPr/>
          <a:lstStyle/>
          <a:p>
            <a:endParaRPr lang="en-US"/>
          </a:p>
        </p:txBody>
      </p:sp>
      <p:pic>
        <p:nvPicPr>
          <p:cNvPr id="2050" name="Picture 2" descr="C:\Users\nnm\AppData\Local\Microsoft\Windows\Temporary Internet Files\Content.IE5\QU7L4QVT\MP900399560[1].jpg"/>
          <p:cNvPicPr>
            <a:picLocks noChangeAspect="1" noChangeArrowheads="1"/>
          </p:cNvPicPr>
          <p:nvPr/>
        </p:nvPicPr>
        <p:blipFill>
          <a:blip r:embed="rId3" cstate="print"/>
          <a:srcRect/>
          <a:stretch>
            <a:fillRect/>
          </a:stretch>
        </p:blipFill>
        <p:spPr bwMode="auto">
          <a:xfrm>
            <a:off x="7267221" y="1581150"/>
            <a:ext cx="1295084" cy="1619250"/>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3"/>
          <p:cNvSpPr>
            <a:spLocks noGrp="1" noChangeArrowheads="1"/>
          </p:cNvSpPr>
          <p:nvPr>
            <p:ph idx="1"/>
          </p:nvPr>
        </p:nvSpPr>
        <p:spPr/>
        <p:txBody>
          <a:bodyPr/>
          <a:lstStyle/>
          <a:p>
            <a:r>
              <a:rPr lang="en-US" dirty="0" smtClean="0"/>
              <a:t>Domain Settings </a:t>
            </a:r>
          </a:p>
          <a:p>
            <a:pPr lvl="1"/>
            <a:r>
              <a:rPr lang="en-US" dirty="0" smtClean="0"/>
              <a:t>Buyer and Receiving Limits </a:t>
            </a:r>
          </a:p>
          <a:p>
            <a:pPr lvl="1"/>
            <a:r>
              <a:rPr lang="en-US" dirty="0" smtClean="0"/>
              <a:t>“Any Buyer?” Flag </a:t>
            </a:r>
          </a:p>
          <a:p>
            <a:pPr lvl="1"/>
            <a:r>
              <a:rPr lang="en-US" dirty="0" smtClean="0"/>
              <a:t>“Reopen Closed PO?” Flag </a:t>
            </a:r>
          </a:p>
          <a:p>
            <a:r>
              <a:rPr lang="en-US" dirty="0" smtClean="0"/>
              <a:t>Site Settings </a:t>
            </a:r>
          </a:p>
          <a:p>
            <a:pPr lvl="1"/>
            <a:r>
              <a:rPr lang="en-US" dirty="0" smtClean="0"/>
              <a:t>Accounting Defaults </a:t>
            </a:r>
          </a:p>
          <a:p>
            <a:pPr lvl="1"/>
            <a:r>
              <a:rPr lang="en-US" dirty="0" smtClean="0"/>
              <a:t>Approvals on/off and hierarchies </a:t>
            </a:r>
          </a:p>
          <a:p>
            <a:r>
              <a:rPr lang="en-US" dirty="0" smtClean="0"/>
              <a:t>MFG/PRO Interface Settings </a:t>
            </a:r>
          </a:p>
          <a:p>
            <a:r>
              <a:rPr lang="en-US" dirty="0" smtClean="0"/>
              <a:t>Employee Buyer-Site Setup</a:t>
            </a:r>
          </a:p>
        </p:txBody>
      </p:sp>
      <p:sp>
        <p:nvSpPr>
          <p:cNvPr id="21506" name="Rectangle 4"/>
          <p:cNvSpPr>
            <a:spLocks noGrp="1" noChangeArrowheads="1"/>
          </p:cNvSpPr>
          <p:nvPr>
            <p:ph type="title"/>
          </p:nvPr>
        </p:nvSpPr>
        <p:spPr/>
        <p:txBody>
          <a:bodyPr/>
          <a:lstStyle/>
          <a:p>
            <a:r>
              <a:rPr lang="en-US" smtClean="0"/>
              <a:t>Purchasing Setup – Key Settings </a:t>
            </a:r>
          </a:p>
        </p:txBody>
      </p:sp>
      <p:sp>
        <p:nvSpPr>
          <p:cNvPr id="21509" name="Footer Placeholder 4"/>
          <p:cNvSpPr>
            <a:spLocks noGrp="1"/>
          </p:cNvSpPr>
          <p:nvPr>
            <p:ph type="ftr" sz="quarter" idx="10"/>
          </p:nvPr>
        </p:nvSpPr>
        <p:spPr/>
        <p:txBody>
          <a:bodyPr/>
          <a:lstStyle/>
          <a:p>
            <a:r>
              <a:rPr lang="en-US" smtClean="0"/>
              <a:t>EAM-PUR-170</a:t>
            </a:r>
            <a:endParaRPr lang="en-US"/>
          </a:p>
        </p:txBody>
      </p:sp>
      <p:pic>
        <p:nvPicPr>
          <p:cNvPr id="6" name="Picture 2" descr="C:\Users\nnm\AppData\Local\Microsoft\Windows\Temporary Internet Files\Content.IE5\QU7L4QVT\MP900399560[1].jpg"/>
          <p:cNvPicPr>
            <a:picLocks noChangeAspect="1" noChangeArrowheads="1"/>
          </p:cNvPicPr>
          <p:nvPr/>
        </p:nvPicPr>
        <p:blipFill>
          <a:blip r:embed="rId3" cstate="print"/>
          <a:srcRect/>
          <a:stretch>
            <a:fillRect/>
          </a:stretch>
        </p:blipFill>
        <p:spPr bwMode="auto">
          <a:xfrm>
            <a:off x="8134351" y="171449"/>
            <a:ext cx="751804" cy="93998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507">
                                            <p:txEl>
                                              <p:pRg st="0" end="0"/>
                                            </p:txEl>
                                          </p:spTgt>
                                        </p:tgtEl>
                                        <p:attrNameLst>
                                          <p:attrName>style.visibility</p:attrName>
                                        </p:attrNameLst>
                                      </p:cBhvr>
                                      <p:to>
                                        <p:strVal val="visible"/>
                                      </p:to>
                                    </p:set>
                                  </p:childTnLst>
                                  <p:subTnLst>
                                    <p:animClr>
                                      <p:cBhvr override="childStyle">
                                        <p:cTn dur="1" fill="hold" display="0" masterRel="nextClick" afterEffect="1"/>
                                        <p:tgtEl>
                                          <p:spTgt spid="21507">
                                            <p:txEl>
                                              <p:pRg st="0" end="0"/>
                                            </p:txEl>
                                          </p:spTgt>
                                        </p:tgtEl>
                                        <p:attrNameLst>
                                          <p:attrName>ppt_c</p:attrName>
                                        </p:attrNameLst>
                                      </p:cBhvr>
                                      <p:to>
                                        <a:srgbClr val="C0C0C0"/>
                                      </p:to>
                                    </p:animClr>
                                  </p:subTnLst>
                                </p:cTn>
                              </p:par>
                              <p:par>
                                <p:cTn id="7" presetID="1" presetClass="entr" presetSubtype="0" fill="hold" nodeType="withEffect">
                                  <p:stCondLst>
                                    <p:cond delay="0"/>
                                  </p:stCondLst>
                                  <p:childTnLst>
                                    <p:set>
                                      <p:cBhvr>
                                        <p:cTn id="8" dur="1" fill="hold">
                                          <p:stCondLst>
                                            <p:cond delay="0"/>
                                          </p:stCondLst>
                                        </p:cTn>
                                        <p:tgtEl>
                                          <p:spTgt spid="21507">
                                            <p:txEl>
                                              <p:pRg st="1" end="1"/>
                                            </p:txEl>
                                          </p:spTgt>
                                        </p:tgtEl>
                                        <p:attrNameLst>
                                          <p:attrName>style.visibility</p:attrName>
                                        </p:attrNameLst>
                                      </p:cBhvr>
                                      <p:to>
                                        <p:strVal val="visible"/>
                                      </p:to>
                                    </p:set>
                                  </p:childTnLst>
                                  <p:subTnLst>
                                    <p:animClr>
                                      <p:cBhvr override="childStyle">
                                        <p:cTn dur="1" fill="hold" display="0" masterRel="nextClick" afterEffect="1"/>
                                        <p:tgtEl>
                                          <p:spTgt spid="21507">
                                            <p:txEl>
                                              <p:pRg st="1" end="1"/>
                                            </p:txEl>
                                          </p:spTgt>
                                        </p:tgtEl>
                                        <p:attrNameLst>
                                          <p:attrName>ppt_c</p:attrName>
                                        </p:attrNameLst>
                                      </p:cBhvr>
                                      <p:to>
                                        <a:srgbClr val="C0C0C0"/>
                                      </p:to>
                                    </p:animClr>
                                  </p:subTnLst>
                                </p:cTn>
                              </p:par>
                              <p:par>
                                <p:cTn id="9" presetID="1" presetClass="entr" presetSubtype="0" fill="hold" nodeType="withEffect">
                                  <p:stCondLst>
                                    <p:cond delay="0"/>
                                  </p:stCondLst>
                                  <p:childTnLst>
                                    <p:set>
                                      <p:cBhvr>
                                        <p:cTn id="10" dur="1" fill="hold">
                                          <p:stCondLst>
                                            <p:cond delay="0"/>
                                          </p:stCondLst>
                                        </p:cTn>
                                        <p:tgtEl>
                                          <p:spTgt spid="21507">
                                            <p:txEl>
                                              <p:pRg st="2" end="2"/>
                                            </p:txEl>
                                          </p:spTgt>
                                        </p:tgtEl>
                                        <p:attrNameLst>
                                          <p:attrName>style.visibility</p:attrName>
                                        </p:attrNameLst>
                                      </p:cBhvr>
                                      <p:to>
                                        <p:strVal val="visible"/>
                                      </p:to>
                                    </p:set>
                                  </p:childTnLst>
                                  <p:subTnLst>
                                    <p:animClr>
                                      <p:cBhvr override="childStyle">
                                        <p:cTn dur="1" fill="hold" display="0" masterRel="nextClick" afterEffect="1"/>
                                        <p:tgtEl>
                                          <p:spTgt spid="21507">
                                            <p:txEl>
                                              <p:pRg st="2" end="2"/>
                                            </p:txEl>
                                          </p:spTgt>
                                        </p:tgtEl>
                                        <p:attrNameLst>
                                          <p:attrName>ppt_c</p:attrName>
                                        </p:attrNameLst>
                                      </p:cBhvr>
                                      <p:to>
                                        <a:srgbClr val="C0C0C0"/>
                                      </p:to>
                                    </p:animClr>
                                  </p:subTnLst>
                                </p:cTn>
                              </p:par>
                              <p:par>
                                <p:cTn id="11" presetID="1" presetClass="entr" presetSubtype="0" fill="hold" nodeType="withEffect">
                                  <p:stCondLst>
                                    <p:cond delay="0"/>
                                  </p:stCondLst>
                                  <p:childTnLst>
                                    <p:set>
                                      <p:cBhvr>
                                        <p:cTn id="12" dur="1" fill="hold">
                                          <p:stCondLst>
                                            <p:cond delay="0"/>
                                          </p:stCondLst>
                                        </p:cTn>
                                        <p:tgtEl>
                                          <p:spTgt spid="21507">
                                            <p:txEl>
                                              <p:pRg st="3" end="3"/>
                                            </p:txEl>
                                          </p:spTgt>
                                        </p:tgtEl>
                                        <p:attrNameLst>
                                          <p:attrName>style.visibility</p:attrName>
                                        </p:attrNameLst>
                                      </p:cBhvr>
                                      <p:to>
                                        <p:strVal val="visible"/>
                                      </p:to>
                                    </p:set>
                                  </p:childTnLst>
                                  <p:subTnLst>
                                    <p:animClr>
                                      <p:cBhvr override="childStyle">
                                        <p:cTn dur="1" fill="hold" display="0" masterRel="nextClick" afterEffect="1"/>
                                        <p:tgtEl>
                                          <p:spTgt spid="21507">
                                            <p:txEl>
                                              <p:pRg st="3" end="3"/>
                                            </p:txEl>
                                          </p:spTgt>
                                        </p:tgtEl>
                                        <p:attrNameLst>
                                          <p:attrName>ppt_c</p:attrName>
                                        </p:attrNameLst>
                                      </p:cBhvr>
                                      <p:to>
                                        <a:srgbClr val="C0C0C0"/>
                                      </p:to>
                                    </p:animClr>
                                  </p:sub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1507">
                                            <p:txEl>
                                              <p:pRg st="4" end="4"/>
                                            </p:txEl>
                                          </p:spTgt>
                                        </p:tgtEl>
                                        <p:attrNameLst>
                                          <p:attrName>style.visibility</p:attrName>
                                        </p:attrNameLst>
                                      </p:cBhvr>
                                      <p:to>
                                        <p:strVal val="visible"/>
                                      </p:to>
                                    </p:set>
                                  </p:childTnLst>
                                  <p:subTnLst>
                                    <p:animClr>
                                      <p:cBhvr override="childStyle">
                                        <p:cTn dur="1" fill="hold" display="0" masterRel="nextClick" afterEffect="1"/>
                                        <p:tgtEl>
                                          <p:spTgt spid="21507">
                                            <p:txEl>
                                              <p:pRg st="4" end="4"/>
                                            </p:txEl>
                                          </p:spTgt>
                                        </p:tgtEl>
                                        <p:attrNameLst>
                                          <p:attrName>ppt_c</p:attrName>
                                        </p:attrNameLst>
                                      </p:cBhvr>
                                      <p:to>
                                        <a:srgbClr val="C0C0C0"/>
                                      </p:to>
                                    </p:animClr>
                                  </p:subTnLst>
                                </p:cTn>
                              </p:par>
                              <p:par>
                                <p:cTn id="17" presetID="1" presetClass="entr" presetSubtype="0" fill="hold" nodeType="withEffect">
                                  <p:stCondLst>
                                    <p:cond delay="0"/>
                                  </p:stCondLst>
                                  <p:childTnLst>
                                    <p:set>
                                      <p:cBhvr>
                                        <p:cTn id="18" dur="1" fill="hold">
                                          <p:stCondLst>
                                            <p:cond delay="0"/>
                                          </p:stCondLst>
                                        </p:cTn>
                                        <p:tgtEl>
                                          <p:spTgt spid="21507">
                                            <p:txEl>
                                              <p:pRg st="5" end="5"/>
                                            </p:txEl>
                                          </p:spTgt>
                                        </p:tgtEl>
                                        <p:attrNameLst>
                                          <p:attrName>style.visibility</p:attrName>
                                        </p:attrNameLst>
                                      </p:cBhvr>
                                      <p:to>
                                        <p:strVal val="visible"/>
                                      </p:to>
                                    </p:set>
                                  </p:childTnLst>
                                  <p:subTnLst>
                                    <p:animClr>
                                      <p:cBhvr override="childStyle">
                                        <p:cTn dur="1" fill="hold" display="0" masterRel="nextClick" afterEffect="1"/>
                                        <p:tgtEl>
                                          <p:spTgt spid="21507">
                                            <p:txEl>
                                              <p:pRg st="5" end="5"/>
                                            </p:txEl>
                                          </p:spTgt>
                                        </p:tgtEl>
                                        <p:attrNameLst>
                                          <p:attrName>ppt_c</p:attrName>
                                        </p:attrNameLst>
                                      </p:cBhvr>
                                      <p:to>
                                        <a:srgbClr val="C0C0C0"/>
                                      </p:to>
                                    </p:animClr>
                                  </p:subTnLst>
                                </p:cTn>
                              </p:par>
                              <p:par>
                                <p:cTn id="19" presetID="1" presetClass="entr" presetSubtype="0" fill="hold" nodeType="withEffect">
                                  <p:stCondLst>
                                    <p:cond delay="0"/>
                                  </p:stCondLst>
                                  <p:childTnLst>
                                    <p:set>
                                      <p:cBhvr>
                                        <p:cTn id="20" dur="1" fill="hold">
                                          <p:stCondLst>
                                            <p:cond delay="0"/>
                                          </p:stCondLst>
                                        </p:cTn>
                                        <p:tgtEl>
                                          <p:spTgt spid="21507">
                                            <p:txEl>
                                              <p:pRg st="6" end="6"/>
                                            </p:txEl>
                                          </p:spTgt>
                                        </p:tgtEl>
                                        <p:attrNameLst>
                                          <p:attrName>style.visibility</p:attrName>
                                        </p:attrNameLst>
                                      </p:cBhvr>
                                      <p:to>
                                        <p:strVal val="visible"/>
                                      </p:to>
                                    </p:set>
                                  </p:childTnLst>
                                  <p:subTnLst>
                                    <p:animClr>
                                      <p:cBhvr override="childStyle">
                                        <p:cTn dur="1" fill="hold" display="0" masterRel="nextClick" afterEffect="1"/>
                                        <p:tgtEl>
                                          <p:spTgt spid="21507">
                                            <p:txEl>
                                              <p:pRg st="6" end="6"/>
                                            </p:txEl>
                                          </p:spTgt>
                                        </p:tgtEl>
                                        <p:attrNameLst>
                                          <p:attrName>ppt_c</p:attrName>
                                        </p:attrNameLst>
                                      </p:cBhvr>
                                      <p:to>
                                        <a:srgbClr val="C0C0C0"/>
                                      </p:to>
                                    </p:animClr>
                                  </p:sub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1507">
                                            <p:txEl>
                                              <p:pRg st="7" end="7"/>
                                            </p:txEl>
                                          </p:spTgt>
                                        </p:tgtEl>
                                        <p:attrNameLst>
                                          <p:attrName>style.visibility</p:attrName>
                                        </p:attrNameLst>
                                      </p:cBhvr>
                                      <p:to>
                                        <p:strVal val="visible"/>
                                      </p:to>
                                    </p:set>
                                  </p:childTnLst>
                                  <p:subTnLst>
                                    <p:animClr>
                                      <p:cBhvr override="childStyle">
                                        <p:cTn dur="1" fill="hold" display="0" masterRel="nextClick" afterEffect="1"/>
                                        <p:tgtEl>
                                          <p:spTgt spid="21507">
                                            <p:txEl>
                                              <p:pRg st="7" end="7"/>
                                            </p:txEl>
                                          </p:spTgt>
                                        </p:tgtEl>
                                        <p:attrNameLst>
                                          <p:attrName>ppt_c</p:attrName>
                                        </p:attrNameLst>
                                      </p:cBhvr>
                                      <p:to>
                                        <a:srgbClr val="C0C0C0"/>
                                      </p:to>
                                    </p:animClr>
                                  </p:sub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1507">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3"/>
          <p:cNvSpPr>
            <a:spLocks noGrp="1" noChangeArrowheads="1"/>
          </p:cNvSpPr>
          <p:nvPr>
            <p:ph idx="1"/>
          </p:nvPr>
        </p:nvSpPr>
        <p:spPr/>
        <p:txBody>
          <a:bodyPr/>
          <a:lstStyle/>
          <a:p>
            <a:r>
              <a:rPr lang="en-US" smtClean="0"/>
              <a:t>User ID / Security </a:t>
            </a:r>
          </a:p>
          <a:p>
            <a:r>
              <a:rPr lang="en-US" smtClean="0"/>
              <a:t>Requisition Approval Groups </a:t>
            </a:r>
          </a:p>
          <a:p>
            <a:r>
              <a:rPr lang="en-US" smtClean="0"/>
              <a:t>Purchase Order Approval Groups </a:t>
            </a:r>
          </a:p>
          <a:p>
            <a:r>
              <a:rPr lang="en-US" smtClean="0"/>
              <a:t>Controls around use of Chart of Accounts: </a:t>
            </a:r>
          </a:p>
          <a:p>
            <a:pPr lvl="1"/>
            <a:r>
              <a:rPr lang="en-US" smtClean="0"/>
              <a:t>Account Groups </a:t>
            </a:r>
          </a:p>
          <a:p>
            <a:pPr lvl="1"/>
            <a:r>
              <a:rPr lang="en-US" smtClean="0"/>
              <a:t>Cost Center Groups </a:t>
            </a:r>
          </a:p>
        </p:txBody>
      </p:sp>
      <p:sp>
        <p:nvSpPr>
          <p:cNvPr id="22530" name="Rectangle 4"/>
          <p:cNvSpPr>
            <a:spLocks noGrp="1" noChangeArrowheads="1"/>
          </p:cNvSpPr>
          <p:nvPr>
            <p:ph type="title"/>
          </p:nvPr>
        </p:nvSpPr>
        <p:spPr/>
        <p:txBody>
          <a:bodyPr/>
          <a:lstStyle/>
          <a:p>
            <a:r>
              <a:rPr lang="en-US" smtClean="0"/>
              <a:t>Purchasing Setup – Key Settings </a:t>
            </a:r>
          </a:p>
        </p:txBody>
      </p:sp>
      <p:sp>
        <p:nvSpPr>
          <p:cNvPr id="22533" name="Footer Placeholder 4"/>
          <p:cNvSpPr>
            <a:spLocks noGrp="1"/>
          </p:cNvSpPr>
          <p:nvPr>
            <p:ph type="ftr" sz="quarter" idx="10"/>
          </p:nvPr>
        </p:nvSpPr>
        <p:spPr/>
        <p:txBody>
          <a:bodyPr/>
          <a:lstStyle/>
          <a:p>
            <a:r>
              <a:rPr lang="en-US" smtClean="0"/>
              <a:t>EAM-PUR-180</a:t>
            </a:r>
            <a:endParaRPr lang="en-US"/>
          </a:p>
        </p:txBody>
      </p:sp>
      <p:pic>
        <p:nvPicPr>
          <p:cNvPr id="6" name="Picture 2" descr="C:\Users\nnm\AppData\Local\Microsoft\Windows\Temporary Internet Files\Content.IE5\QU7L4QVT\MP900399560[1].jpg"/>
          <p:cNvPicPr>
            <a:picLocks noChangeAspect="1" noChangeArrowheads="1"/>
          </p:cNvPicPr>
          <p:nvPr/>
        </p:nvPicPr>
        <p:blipFill>
          <a:blip r:embed="rId3" cstate="print"/>
          <a:srcRect/>
          <a:stretch>
            <a:fillRect/>
          </a:stretch>
        </p:blipFill>
        <p:spPr bwMode="auto">
          <a:xfrm>
            <a:off x="8134351" y="171449"/>
            <a:ext cx="751804" cy="939984"/>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smtClean="0"/>
              <a:t>EAM Level 1 Learning Path </a:t>
            </a:r>
          </a:p>
        </p:txBody>
      </p:sp>
      <p:sp>
        <p:nvSpPr>
          <p:cNvPr id="6151" name="Footer Placeholder 7"/>
          <p:cNvSpPr>
            <a:spLocks noGrp="1"/>
          </p:cNvSpPr>
          <p:nvPr>
            <p:ph type="ftr" sz="quarter" idx="10"/>
          </p:nvPr>
        </p:nvSpPr>
        <p:spPr/>
        <p:txBody>
          <a:bodyPr/>
          <a:lstStyle/>
          <a:p>
            <a:r>
              <a:rPr lang="en-US" smtClean="0"/>
              <a:t>EAM-PUR-020</a:t>
            </a:r>
            <a:endParaRPr lang="en-US"/>
          </a:p>
        </p:txBody>
      </p:sp>
      <p:sp>
        <p:nvSpPr>
          <p:cNvPr id="7" name="TextBox 6"/>
          <p:cNvSpPr txBox="1"/>
          <p:nvPr/>
        </p:nvSpPr>
        <p:spPr>
          <a:xfrm>
            <a:off x="635000" y="5069018"/>
            <a:ext cx="7775575" cy="338554"/>
          </a:xfrm>
          <a:prstGeom prst="rect">
            <a:avLst/>
          </a:prstGeom>
          <a:ln w="3175">
            <a:solidFill>
              <a:schemeClr val="tx1"/>
            </a:solidFill>
          </a:ln>
          <a:effectLst>
            <a:outerShdw dist="63500" dir="3600000" algn="ctr" rotWithShape="0">
              <a:schemeClr val="bg1">
                <a:lumMod val="50000"/>
              </a:schemeClr>
            </a:outerShdw>
          </a:effectLst>
        </p:spPr>
        <p:style>
          <a:lnRef idx="2">
            <a:schemeClr val="accent3"/>
          </a:lnRef>
          <a:fillRef idx="1">
            <a:schemeClr val="lt1"/>
          </a:fillRef>
          <a:effectRef idx="0">
            <a:schemeClr val="accent3"/>
          </a:effectRef>
          <a:fontRef idx="minor">
            <a:schemeClr val="dk1"/>
          </a:fontRef>
        </p:style>
        <p:txBody>
          <a:bodyPr>
            <a:spAutoFit/>
          </a:bodyPr>
          <a:lstStyle/>
          <a:p>
            <a:pPr>
              <a:defRPr/>
            </a:pPr>
            <a:r>
              <a:rPr lang="en-US" sz="1600" b="1" dirty="0">
                <a:solidFill>
                  <a:srgbClr val="FF0000"/>
                </a:solidFill>
              </a:rPr>
              <a:t>You are here!  </a:t>
            </a:r>
            <a:endParaRPr lang="en-US" sz="1200" b="1" dirty="0"/>
          </a:p>
        </p:txBody>
      </p:sp>
      <p:cxnSp>
        <p:nvCxnSpPr>
          <p:cNvPr id="6148" name="Shape 11"/>
          <p:cNvCxnSpPr>
            <a:cxnSpLocks noChangeShapeType="1"/>
            <a:stCxn id="7" idx="1"/>
            <a:endCxn id="6150" idx="1"/>
          </p:cNvCxnSpPr>
          <p:nvPr/>
        </p:nvCxnSpPr>
        <p:spPr bwMode="auto">
          <a:xfrm rot="10800000">
            <a:off x="392906" y="3491043"/>
            <a:ext cx="242094" cy="1747252"/>
          </a:xfrm>
          <a:prstGeom prst="bentConnector3">
            <a:avLst>
              <a:gd name="adj1" fmla="val 194426"/>
            </a:avLst>
          </a:prstGeom>
          <a:noFill/>
          <a:ln w="19050" algn="ctr">
            <a:solidFill>
              <a:srgbClr val="FF0000"/>
            </a:solidFill>
            <a:round/>
            <a:headEnd/>
            <a:tailEnd type="arrow" w="med" len="med"/>
          </a:ln>
        </p:spPr>
      </p:cxnSp>
      <p:pic>
        <p:nvPicPr>
          <p:cNvPr id="8" name="Picture 7" descr="Learning Path 2010-12-06.PNG"/>
          <p:cNvPicPr>
            <a:picLocks noChangeAspect="1"/>
          </p:cNvPicPr>
          <p:nvPr/>
        </p:nvPicPr>
        <p:blipFill>
          <a:blip r:embed="rId3" cstate="print"/>
          <a:stretch>
            <a:fillRect/>
          </a:stretch>
        </p:blipFill>
        <p:spPr>
          <a:xfrm>
            <a:off x="533400" y="1373397"/>
            <a:ext cx="8239738" cy="3279809"/>
          </a:xfrm>
          <a:prstGeom prst="rect">
            <a:avLst/>
          </a:prstGeom>
        </p:spPr>
      </p:pic>
      <p:sp>
        <p:nvSpPr>
          <p:cNvPr id="6150" name="Rounded Rectangle 5"/>
          <p:cNvSpPr>
            <a:spLocks noChangeArrowheads="1"/>
          </p:cNvSpPr>
          <p:nvPr/>
        </p:nvSpPr>
        <p:spPr bwMode="auto">
          <a:xfrm>
            <a:off x="392906" y="3418018"/>
            <a:ext cx="8357394" cy="146050"/>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smtClean="0"/>
              <a:t>QAD EAM Purchasing</a:t>
            </a:r>
          </a:p>
        </p:txBody>
      </p:sp>
      <p:sp>
        <p:nvSpPr>
          <p:cNvPr id="23555" name="Rectangle 3"/>
          <p:cNvSpPr>
            <a:spLocks noGrp="1" noChangeArrowheads="1"/>
          </p:cNvSpPr>
          <p:nvPr>
            <p:ph type="body" sz="quarter" idx="10"/>
          </p:nvPr>
        </p:nvSpPr>
        <p:spPr/>
        <p:txBody>
          <a:bodyPr/>
          <a:lstStyle/>
          <a:p>
            <a:r>
              <a:rPr lang="en-US" smtClean="0"/>
              <a:t>Purchasing Process</a:t>
            </a:r>
          </a:p>
        </p:txBody>
      </p:sp>
      <p:sp>
        <p:nvSpPr>
          <p:cNvPr id="7" name="Text Placeholder 6"/>
          <p:cNvSpPr>
            <a:spLocks noGrp="1"/>
          </p:cNvSpPr>
          <p:nvPr>
            <p:ph type="body" sz="quarter" idx="11"/>
          </p:nvPr>
        </p:nvSpPr>
        <p:spPr/>
        <p:txBody>
          <a:bodyPr/>
          <a:lstStyle/>
          <a:p>
            <a:endParaRPr lang="en-US"/>
          </a:p>
        </p:txBody>
      </p:sp>
      <p:pic>
        <p:nvPicPr>
          <p:cNvPr id="3074" name="Picture 2" descr="C:\Users\nnm\AppData\Local\Microsoft\Windows\Temporary Internet Files\Content.IE5\YYXVNWOH\MP900448493[1].jpg"/>
          <p:cNvPicPr>
            <a:picLocks noChangeAspect="1" noChangeArrowheads="1"/>
          </p:cNvPicPr>
          <p:nvPr/>
        </p:nvPicPr>
        <p:blipFill>
          <a:blip r:embed="rId3" cstate="print"/>
          <a:srcRect/>
          <a:stretch>
            <a:fillRect/>
          </a:stretch>
        </p:blipFill>
        <p:spPr bwMode="auto">
          <a:xfrm>
            <a:off x="6800851" y="2066925"/>
            <a:ext cx="1809748" cy="1206498"/>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en-US" smtClean="0"/>
              <a:t>Purchasing Basic Process</a:t>
            </a:r>
          </a:p>
        </p:txBody>
      </p:sp>
      <p:sp>
        <p:nvSpPr>
          <p:cNvPr id="24585" name="Footer Placeholder 8"/>
          <p:cNvSpPr>
            <a:spLocks noGrp="1"/>
          </p:cNvSpPr>
          <p:nvPr>
            <p:ph type="ftr" sz="quarter" idx="10"/>
          </p:nvPr>
        </p:nvSpPr>
        <p:spPr/>
        <p:txBody>
          <a:bodyPr/>
          <a:lstStyle/>
          <a:p>
            <a:r>
              <a:rPr lang="en-US" smtClean="0"/>
              <a:t>EAM-PUR-200</a:t>
            </a:r>
            <a:endParaRPr lang="en-US"/>
          </a:p>
        </p:txBody>
      </p:sp>
      <p:pic>
        <p:nvPicPr>
          <p:cNvPr id="24579" name="Picture 6"/>
          <p:cNvPicPr>
            <a:picLocks noChangeAspect="1" noChangeArrowheads="1"/>
          </p:cNvPicPr>
          <p:nvPr/>
        </p:nvPicPr>
        <p:blipFill>
          <a:blip r:embed="rId3" cstate="print"/>
          <a:srcRect/>
          <a:stretch>
            <a:fillRect/>
          </a:stretch>
        </p:blipFill>
        <p:spPr bwMode="auto">
          <a:xfrm>
            <a:off x="85725" y="1879456"/>
            <a:ext cx="8972550" cy="3713162"/>
          </a:xfrm>
          <a:prstGeom prst="rect">
            <a:avLst/>
          </a:prstGeom>
          <a:noFill/>
          <a:ln w="9525">
            <a:noFill/>
            <a:miter lim="800000"/>
            <a:headEnd/>
            <a:tailEnd/>
          </a:ln>
        </p:spPr>
      </p:pic>
      <p:sp>
        <p:nvSpPr>
          <p:cNvPr id="24580" name="Right Arrow 6"/>
          <p:cNvSpPr>
            <a:spLocks noChangeArrowheads="1"/>
          </p:cNvSpPr>
          <p:nvPr/>
        </p:nvSpPr>
        <p:spPr bwMode="auto">
          <a:xfrm>
            <a:off x="1338568" y="1215881"/>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dirty="0">
                <a:latin typeface="+mj-lt"/>
              </a:rPr>
              <a:t>Request</a:t>
            </a:r>
          </a:p>
        </p:txBody>
      </p:sp>
      <p:sp>
        <p:nvSpPr>
          <p:cNvPr id="24581" name="Right Arrow 7"/>
          <p:cNvSpPr>
            <a:spLocks noChangeArrowheads="1"/>
          </p:cNvSpPr>
          <p:nvPr/>
        </p:nvSpPr>
        <p:spPr bwMode="auto">
          <a:xfrm>
            <a:off x="2698624" y="1219056"/>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dirty="0">
                <a:latin typeface="+mj-lt"/>
              </a:rPr>
              <a:t>Approve</a:t>
            </a:r>
          </a:p>
        </p:txBody>
      </p:sp>
      <p:sp>
        <p:nvSpPr>
          <p:cNvPr id="24582" name="Right Arrow 8"/>
          <p:cNvSpPr>
            <a:spLocks noChangeArrowheads="1"/>
          </p:cNvSpPr>
          <p:nvPr/>
        </p:nvSpPr>
        <p:spPr bwMode="auto">
          <a:xfrm>
            <a:off x="4072389" y="1219056"/>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a:latin typeface="+mj-lt"/>
              </a:rPr>
              <a:t>Order</a:t>
            </a:r>
          </a:p>
        </p:txBody>
      </p:sp>
      <p:sp>
        <p:nvSpPr>
          <p:cNvPr id="24583" name="Right Arrow 9"/>
          <p:cNvSpPr>
            <a:spLocks noChangeArrowheads="1"/>
          </p:cNvSpPr>
          <p:nvPr/>
        </p:nvSpPr>
        <p:spPr bwMode="auto">
          <a:xfrm>
            <a:off x="5447742" y="1219056"/>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a:latin typeface="+mj-lt"/>
              </a:rPr>
              <a:t>Receive</a:t>
            </a:r>
          </a:p>
        </p:txBody>
      </p:sp>
      <p:sp>
        <p:nvSpPr>
          <p:cNvPr id="24584" name="Right Arrow 10"/>
          <p:cNvSpPr>
            <a:spLocks noChangeArrowheads="1"/>
          </p:cNvSpPr>
          <p:nvPr/>
        </p:nvSpPr>
        <p:spPr bwMode="auto">
          <a:xfrm>
            <a:off x="6823384" y="1219056"/>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a:latin typeface="+mj-lt"/>
              </a:rPr>
              <a:t>Pay</a:t>
            </a:r>
          </a:p>
        </p:txBody>
      </p:sp>
      <p:pic>
        <p:nvPicPr>
          <p:cNvPr id="10" name="Picture 2" descr="C:\Users\nnm\AppData\Local\Microsoft\Windows\Temporary Internet Files\Content.IE5\YYXVNWOH\MP900448493[1].jpg"/>
          <p:cNvPicPr>
            <a:picLocks noChangeAspect="1" noChangeArrowheads="1"/>
          </p:cNvPicPr>
          <p:nvPr/>
        </p:nvPicPr>
        <p:blipFill>
          <a:blip r:embed="rId4" cstate="print"/>
          <a:srcRect/>
          <a:stretch>
            <a:fillRect/>
          </a:stretch>
        </p:blipFill>
        <p:spPr bwMode="auto">
          <a:xfrm>
            <a:off x="7848598" y="114301"/>
            <a:ext cx="1114425" cy="742950"/>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r>
              <a:rPr lang="en-US" smtClean="0"/>
              <a:t>Purchasing – A Personal Example</a:t>
            </a:r>
          </a:p>
        </p:txBody>
      </p:sp>
      <p:sp>
        <p:nvSpPr>
          <p:cNvPr id="25608" name="Footer Placeholder 12"/>
          <p:cNvSpPr>
            <a:spLocks noGrp="1"/>
          </p:cNvSpPr>
          <p:nvPr>
            <p:ph type="ftr" sz="quarter" idx="10"/>
          </p:nvPr>
        </p:nvSpPr>
        <p:spPr/>
        <p:txBody>
          <a:bodyPr/>
          <a:lstStyle/>
          <a:p>
            <a:r>
              <a:rPr lang="en-US" smtClean="0"/>
              <a:t>EAM-PUR-210</a:t>
            </a:r>
            <a:endParaRPr lang="en-US"/>
          </a:p>
        </p:txBody>
      </p:sp>
      <p:grpSp>
        <p:nvGrpSpPr>
          <p:cNvPr id="25606" name="Group 10"/>
          <p:cNvGrpSpPr>
            <a:grpSpLocks/>
          </p:cNvGrpSpPr>
          <p:nvPr/>
        </p:nvGrpSpPr>
        <p:grpSpPr bwMode="auto">
          <a:xfrm>
            <a:off x="1276350" y="5530978"/>
            <a:ext cx="6564313" cy="555625"/>
            <a:chOff x="1754373" y="1881963"/>
            <a:chExt cx="6564271" cy="556431"/>
          </a:xfrm>
        </p:grpSpPr>
        <p:sp>
          <p:nvSpPr>
            <p:cNvPr id="25609" name="Right Arrow 5"/>
            <p:cNvSpPr>
              <a:spLocks noChangeArrowheads="1"/>
            </p:cNvSpPr>
            <p:nvPr/>
          </p:nvSpPr>
          <p:spPr bwMode="auto">
            <a:xfrm>
              <a:off x="1754373" y="1881963"/>
              <a:ext cx="978408" cy="552893"/>
            </a:xfrm>
            <a:prstGeom prst="rightArrow">
              <a:avLst>
                <a:gd name="adj1" fmla="val 50000"/>
                <a:gd name="adj2" fmla="val 50000"/>
              </a:avLst>
            </a:prstGeom>
            <a:solidFill>
              <a:schemeClr val="accent1"/>
            </a:solidFill>
            <a:ln w="9525" algn="ctr">
              <a:solidFill>
                <a:schemeClr val="tx1"/>
              </a:solidFill>
              <a:round/>
              <a:headEnd/>
              <a:tailEnd/>
            </a:ln>
          </p:spPr>
          <p:txBody>
            <a:bodyPr wrap="none" tIns="91440" bIns="91440" anchor="ctr"/>
            <a:lstStyle/>
            <a:p>
              <a:pPr algn="ctr"/>
              <a:r>
                <a:rPr lang="en-US">
                  <a:latin typeface="+mj-lt"/>
                </a:rPr>
                <a:t>Request</a:t>
              </a:r>
            </a:p>
          </p:txBody>
        </p:sp>
        <p:sp>
          <p:nvSpPr>
            <p:cNvPr id="25610" name="Right Arrow 6"/>
            <p:cNvSpPr>
              <a:spLocks noChangeArrowheads="1"/>
            </p:cNvSpPr>
            <p:nvPr/>
          </p:nvSpPr>
          <p:spPr bwMode="auto">
            <a:xfrm>
              <a:off x="3150834" y="1885501"/>
              <a:ext cx="978408" cy="552893"/>
            </a:xfrm>
            <a:prstGeom prst="rightArrow">
              <a:avLst>
                <a:gd name="adj1" fmla="val 50000"/>
                <a:gd name="adj2" fmla="val 50000"/>
              </a:avLst>
            </a:prstGeom>
            <a:solidFill>
              <a:schemeClr val="accent1"/>
            </a:solidFill>
            <a:ln w="9525" algn="ctr">
              <a:solidFill>
                <a:schemeClr val="tx1"/>
              </a:solidFill>
              <a:round/>
              <a:headEnd/>
              <a:tailEnd/>
            </a:ln>
          </p:spPr>
          <p:txBody>
            <a:bodyPr wrap="none" tIns="91440" bIns="91440" anchor="ctr"/>
            <a:lstStyle/>
            <a:p>
              <a:pPr algn="ctr"/>
              <a:r>
                <a:rPr lang="en-US">
                  <a:latin typeface="+mj-lt"/>
                </a:rPr>
                <a:t>Approve</a:t>
              </a:r>
            </a:p>
          </p:txBody>
        </p:sp>
        <p:sp>
          <p:nvSpPr>
            <p:cNvPr id="25611" name="Right Arrow 7"/>
            <p:cNvSpPr>
              <a:spLocks noChangeArrowheads="1"/>
            </p:cNvSpPr>
            <p:nvPr/>
          </p:nvSpPr>
          <p:spPr bwMode="auto">
            <a:xfrm>
              <a:off x="4543757" y="1885501"/>
              <a:ext cx="978408" cy="552893"/>
            </a:xfrm>
            <a:prstGeom prst="rightArrow">
              <a:avLst>
                <a:gd name="adj1" fmla="val 50000"/>
                <a:gd name="adj2" fmla="val 50000"/>
              </a:avLst>
            </a:prstGeom>
            <a:solidFill>
              <a:schemeClr val="accent1"/>
            </a:solidFill>
            <a:ln w="9525" algn="ctr">
              <a:solidFill>
                <a:schemeClr val="tx1"/>
              </a:solidFill>
              <a:round/>
              <a:headEnd/>
              <a:tailEnd/>
            </a:ln>
          </p:spPr>
          <p:txBody>
            <a:bodyPr wrap="none" tIns="91440" bIns="91440" anchor="ctr"/>
            <a:lstStyle/>
            <a:p>
              <a:pPr algn="ctr"/>
              <a:r>
                <a:rPr lang="en-US">
                  <a:latin typeface="+mj-lt"/>
                </a:rPr>
                <a:t>Order</a:t>
              </a:r>
            </a:p>
          </p:txBody>
        </p:sp>
        <p:sp>
          <p:nvSpPr>
            <p:cNvPr id="25612" name="Right Arrow 8"/>
            <p:cNvSpPr>
              <a:spLocks noChangeArrowheads="1"/>
            </p:cNvSpPr>
            <p:nvPr/>
          </p:nvSpPr>
          <p:spPr bwMode="auto">
            <a:xfrm>
              <a:off x="5936680" y="1885501"/>
              <a:ext cx="978408" cy="552893"/>
            </a:xfrm>
            <a:prstGeom prst="rightArrow">
              <a:avLst>
                <a:gd name="adj1" fmla="val 50000"/>
                <a:gd name="adj2" fmla="val 50000"/>
              </a:avLst>
            </a:prstGeom>
            <a:solidFill>
              <a:schemeClr val="accent1"/>
            </a:solidFill>
            <a:ln w="9525" algn="ctr">
              <a:solidFill>
                <a:schemeClr val="tx1"/>
              </a:solidFill>
              <a:round/>
              <a:headEnd/>
              <a:tailEnd/>
            </a:ln>
          </p:spPr>
          <p:txBody>
            <a:bodyPr wrap="none" tIns="91440" bIns="91440" anchor="ctr"/>
            <a:lstStyle/>
            <a:p>
              <a:pPr algn="ctr"/>
              <a:r>
                <a:rPr lang="en-US">
                  <a:latin typeface="+mj-lt"/>
                </a:rPr>
                <a:t>Receive</a:t>
              </a:r>
            </a:p>
          </p:txBody>
        </p:sp>
        <p:sp>
          <p:nvSpPr>
            <p:cNvPr id="25613" name="Right Arrow 9"/>
            <p:cNvSpPr>
              <a:spLocks noChangeArrowheads="1"/>
            </p:cNvSpPr>
            <p:nvPr/>
          </p:nvSpPr>
          <p:spPr bwMode="auto">
            <a:xfrm>
              <a:off x="7340236" y="1885501"/>
              <a:ext cx="978408" cy="552893"/>
            </a:xfrm>
            <a:prstGeom prst="rightArrow">
              <a:avLst>
                <a:gd name="adj1" fmla="val 50000"/>
                <a:gd name="adj2" fmla="val 50000"/>
              </a:avLst>
            </a:prstGeom>
            <a:solidFill>
              <a:schemeClr val="accent1"/>
            </a:solidFill>
            <a:ln w="9525" algn="ctr">
              <a:solidFill>
                <a:schemeClr val="tx1"/>
              </a:solidFill>
              <a:round/>
              <a:headEnd/>
              <a:tailEnd/>
            </a:ln>
          </p:spPr>
          <p:txBody>
            <a:bodyPr wrap="none" tIns="91440" bIns="91440" anchor="ctr"/>
            <a:lstStyle/>
            <a:p>
              <a:pPr algn="ctr"/>
              <a:r>
                <a:rPr lang="en-US">
                  <a:latin typeface="+mj-lt"/>
                </a:rPr>
                <a:t>Pay</a:t>
              </a:r>
            </a:p>
          </p:txBody>
        </p:sp>
      </p:grpSp>
      <p:sp>
        <p:nvSpPr>
          <p:cNvPr id="25607" name="TextBox 11"/>
          <p:cNvSpPr txBox="1">
            <a:spLocks noChangeArrowheads="1"/>
          </p:cNvSpPr>
          <p:nvPr/>
        </p:nvSpPr>
        <p:spPr bwMode="auto">
          <a:xfrm>
            <a:off x="509588" y="5157915"/>
            <a:ext cx="2663825" cy="400050"/>
          </a:xfrm>
          <a:prstGeom prst="rect">
            <a:avLst/>
          </a:prstGeom>
          <a:noFill/>
          <a:ln w="9525">
            <a:noFill/>
            <a:miter lim="800000"/>
            <a:headEnd/>
            <a:tailEnd/>
          </a:ln>
        </p:spPr>
        <p:txBody>
          <a:bodyPr wrap="none">
            <a:spAutoFit/>
          </a:bodyPr>
          <a:lstStyle/>
          <a:p>
            <a:r>
              <a:rPr lang="en-US" sz="2000" i="1" dirty="0">
                <a:solidFill>
                  <a:srgbClr val="FF0000"/>
                </a:solidFill>
                <a:latin typeface="+mj-lt"/>
              </a:rPr>
              <a:t>Think in terms of . . . </a:t>
            </a:r>
          </a:p>
        </p:txBody>
      </p:sp>
      <p:sp>
        <p:nvSpPr>
          <p:cNvPr id="16" name="Rounded Rectangular Callout 8"/>
          <p:cNvSpPr>
            <a:spLocks noChangeArrowheads="1"/>
          </p:cNvSpPr>
          <p:nvPr/>
        </p:nvSpPr>
        <p:spPr bwMode="auto">
          <a:xfrm>
            <a:off x="714375" y="814257"/>
            <a:ext cx="3236913" cy="2889250"/>
          </a:xfrm>
          <a:prstGeom prst="wedgeRoundRectCallout">
            <a:avLst>
              <a:gd name="adj1" fmla="val 65478"/>
              <a:gd name="adj2" fmla="val 36605"/>
              <a:gd name="adj3" fmla="val 16667"/>
            </a:avLst>
          </a:prstGeom>
          <a:solidFill>
            <a:schemeClr val="bg1"/>
          </a:solidFill>
          <a:ln w="9525" algn="ctr">
            <a:solidFill>
              <a:schemeClr val="tx1"/>
            </a:solidFill>
            <a:round/>
            <a:headEnd/>
            <a:tailEnd/>
          </a:ln>
          <a:effectLst>
            <a:outerShdw dist="63500" dir="3600000" algn="ctr" rotWithShape="0">
              <a:schemeClr val="bg1">
                <a:lumMod val="50000"/>
              </a:schemeClr>
            </a:outerShdw>
          </a:effectLst>
        </p:spPr>
        <p:txBody>
          <a:bodyPr wrap="square" tIns="91440" bIns="91440" anchor="ctr"/>
          <a:lstStyle/>
          <a:p>
            <a:pPr algn="ctr">
              <a:defRPr/>
            </a:pPr>
            <a:r>
              <a:rPr lang="en-US" sz="2000" dirty="0">
                <a:latin typeface="+mn-lt"/>
              </a:rPr>
              <a:t>Wow!</a:t>
            </a:r>
          </a:p>
          <a:p>
            <a:pPr algn="ctr">
              <a:defRPr/>
            </a:pPr>
            <a:r>
              <a:rPr lang="en-US" sz="2000" dirty="0">
                <a:latin typeface="+mn-lt"/>
              </a:rPr>
              <a:t>Look at these </a:t>
            </a:r>
            <a:r>
              <a:rPr lang="en-US" sz="2000" u="sng" dirty="0">
                <a:latin typeface="+mn-lt"/>
              </a:rPr>
              <a:t>Awesome</a:t>
            </a:r>
            <a:r>
              <a:rPr lang="en-US" sz="2000" dirty="0">
                <a:latin typeface="+mn-lt"/>
              </a:rPr>
              <a:t> </a:t>
            </a:r>
            <a:r>
              <a:rPr lang="en-US" sz="2000" dirty="0" smtClean="0">
                <a:latin typeface="+mn-lt"/>
              </a:rPr>
              <a:t>purple Sequined knee-high boots at </a:t>
            </a:r>
            <a:r>
              <a:rPr lang="en-US" sz="2000" dirty="0">
                <a:latin typeface="+mn-lt"/>
              </a:rPr>
              <a:t>“Teens-R-Us”!</a:t>
            </a:r>
          </a:p>
          <a:p>
            <a:pPr algn="ctr">
              <a:defRPr/>
            </a:pPr>
            <a:r>
              <a:rPr lang="en-US" sz="2000" dirty="0">
                <a:latin typeface="+mn-lt"/>
              </a:rPr>
              <a:t>Can I buy </a:t>
            </a:r>
            <a:r>
              <a:rPr lang="en-US" sz="2000" dirty="0" smtClean="0">
                <a:latin typeface="+mn-lt"/>
              </a:rPr>
              <a:t>them? PLEASE</a:t>
            </a:r>
            <a:r>
              <a:rPr lang="en-US" sz="2000" dirty="0">
                <a:latin typeface="+mn-lt"/>
              </a:rPr>
              <a:t>?</a:t>
            </a:r>
            <a:br>
              <a:rPr lang="en-US" sz="2000" dirty="0">
                <a:latin typeface="+mn-lt"/>
              </a:rPr>
            </a:br>
            <a:r>
              <a:rPr lang="en-US" sz="2000" dirty="0">
                <a:latin typeface="+mn-lt"/>
              </a:rPr>
              <a:t>I </a:t>
            </a:r>
            <a:r>
              <a:rPr lang="en-US" sz="2000" u="sng" dirty="0">
                <a:latin typeface="+mn-lt"/>
              </a:rPr>
              <a:t>Really</a:t>
            </a:r>
            <a:r>
              <a:rPr lang="en-US" sz="2000" dirty="0">
                <a:latin typeface="+mn-lt"/>
              </a:rPr>
              <a:t> need them!</a:t>
            </a:r>
          </a:p>
        </p:txBody>
      </p:sp>
      <p:sp>
        <p:nvSpPr>
          <p:cNvPr id="17" name="TextBox 4"/>
          <p:cNvSpPr txBox="1">
            <a:spLocks noChangeArrowheads="1"/>
          </p:cNvSpPr>
          <p:nvPr/>
        </p:nvSpPr>
        <p:spPr bwMode="auto">
          <a:xfrm>
            <a:off x="4252913" y="4886195"/>
            <a:ext cx="2454275" cy="460375"/>
          </a:xfrm>
          <a:prstGeom prst="rect">
            <a:avLst/>
          </a:prstGeom>
          <a:noFill/>
          <a:ln w="9525">
            <a:noFill/>
            <a:miter lim="800000"/>
            <a:headEnd/>
            <a:tailEnd/>
          </a:ln>
        </p:spPr>
        <p:txBody>
          <a:bodyPr wrap="none">
            <a:spAutoFit/>
          </a:bodyPr>
          <a:lstStyle/>
          <a:p>
            <a:pPr>
              <a:defRPr/>
            </a:pPr>
            <a:r>
              <a:rPr lang="en-US" sz="2400" dirty="0">
                <a:latin typeface="+mn-lt"/>
              </a:rPr>
              <a:t>Teenager on-line</a:t>
            </a:r>
          </a:p>
        </p:txBody>
      </p:sp>
      <p:grpSp>
        <p:nvGrpSpPr>
          <p:cNvPr id="18" name="Group 10"/>
          <p:cNvGrpSpPr>
            <a:grpSpLocks noChangeAspect="1"/>
          </p:cNvGrpSpPr>
          <p:nvPr/>
        </p:nvGrpSpPr>
        <p:grpSpPr bwMode="auto">
          <a:xfrm>
            <a:off x="3806090" y="2963732"/>
            <a:ext cx="3348774" cy="1930400"/>
            <a:chOff x="2944" y="2236"/>
            <a:chExt cx="1707" cy="984"/>
          </a:xfrm>
        </p:grpSpPr>
        <p:sp>
          <p:nvSpPr>
            <p:cNvPr id="19" name="AutoShape 9"/>
            <p:cNvSpPr>
              <a:spLocks noChangeAspect="1" noChangeArrowheads="1" noTextEdit="1"/>
            </p:cNvSpPr>
            <p:nvPr/>
          </p:nvSpPr>
          <p:spPr bwMode="auto">
            <a:xfrm>
              <a:off x="2944" y="2236"/>
              <a:ext cx="1707" cy="98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11"/>
            <p:cNvSpPr>
              <a:spLocks/>
            </p:cNvSpPr>
            <p:nvPr/>
          </p:nvSpPr>
          <p:spPr bwMode="auto">
            <a:xfrm>
              <a:off x="3085" y="2877"/>
              <a:ext cx="1436" cy="339"/>
            </a:xfrm>
            <a:custGeom>
              <a:avLst/>
              <a:gdLst/>
              <a:ahLst/>
              <a:cxnLst>
                <a:cxn ang="0">
                  <a:pos x="255" y="379"/>
                </a:cxn>
                <a:cxn ang="0">
                  <a:pos x="328" y="356"/>
                </a:cxn>
                <a:cxn ang="0">
                  <a:pos x="415" y="325"/>
                </a:cxn>
                <a:cxn ang="0">
                  <a:pos x="506" y="295"/>
                </a:cxn>
                <a:cxn ang="0">
                  <a:pos x="589" y="269"/>
                </a:cxn>
                <a:cxn ang="0">
                  <a:pos x="645" y="254"/>
                </a:cxn>
                <a:cxn ang="0">
                  <a:pos x="706" y="240"/>
                </a:cxn>
                <a:cxn ang="0">
                  <a:pos x="799" y="217"/>
                </a:cxn>
                <a:cxn ang="0">
                  <a:pos x="914" y="188"/>
                </a:cxn>
                <a:cxn ang="0">
                  <a:pos x="1045" y="156"/>
                </a:cxn>
                <a:cxn ang="0">
                  <a:pos x="1185" y="121"/>
                </a:cxn>
                <a:cxn ang="0">
                  <a:pos x="1324" y="86"/>
                </a:cxn>
                <a:cxn ang="0">
                  <a:pos x="1456" y="56"/>
                </a:cxn>
                <a:cxn ang="0">
                  <a:pos x="1573" y="30"/>
                </a:cxn>
                <a:cxn ang="0">
                  <a:pos x="1668" y="10"/>
                </a:cxn>
                <a:cxn ang="0">
                  <a:pos x="1731" y="1"/>
                </a:cxn>
                <a:cxn ang="0">
                  <a:pos x="1805" y="1"/>
                </a:cxn>
                <a:cxn ang="0">
                  <a:pos x="1949" y="11"/>
                </a:cxn>
                <a:cxn ang="0">
                  <a:pos x="2122" y="27"/>
                </a:cxn>
                <a:cxn ang="0">
                  <a:pos x="2296" y="44"/>
                </a:cxn>
                <a:cxn ang="0">
                  <a:pos x="2435" y="60"/>
                </a:cxn>
                <a:cxn ang="0">
                  <a:pos x="2516" y="72"/>
                </a:cxn>
                <a:cxn ang="0">
                  <a:pos x="2629" y="102"/>
                </a:cxn>
                <a:cxn ang="0">
                  <a:pos x="2761" y="155"/>
                </a:cxn>
                <a:cxn ang="0">
                  <a:pos x="2855" y="227"/>
                </a:cxn>
                <a:cxn ang="0">
                  <a:pos x="2858" y="318"/>
                </a:cxn>
                <a:cxn ang="0">
                  <a:pos x="2715" y="425"/>
                </a:cxn>
                <a:cxn ang="0">
                  <a:pos x="2490" y="524"/>
                </a:cxn>
                <a:cxn ang="0">
                  <a:pos x="2286" y="592"/>
                </a:cxn>
                <a:cxn ang="0">
                  <a:pos x="2108" y="637"/>
                </a:cxn>
                <a:cxn ang="0">
                  <a:pos x="1959" y="661"/>
                </a:cxn>
                <a:cxn ang="0">
                  <a:pos x="1841" y="673"/>
                </a:cxn>
                <a:cxn ang="0">
                  <a:pos x="1736" y="676"/>
                </a:cxn>
                <a:cxn ang="0">
                  <a:pos x="1579" y="667"/>
                </a:cxn>
                <a:cxn ang="0">
                  <a:pos x="1391" y="648"/>
                </a:cxn>
                <a:cxn ang="0">
                  <a:pos x="1193" y="627"/>
                </a:cxn>
                <a:cxn ang="0">
                  <a:pos x="1011" y="606"/>
                </a:cxn>
                <a:cxn ang="0">
                  <a:pos x="865" y="590"/>
                </a:cxn>
                <a:cxn ang="0">
                  <a:pos x="728" y="589"/>
                </a:cxn>
                <a:cxn ang="0">
                  <a:pos x="593" y="599"/>
                </a:cxn>
                <a:cxn ang="0">
                  <a:pos x="471" y="614"/>
                </a:cxn>
                <a:cxn ang="0">
                  <a:pos x="371" y="625"/>
                </a:cxn>
                <a:cxn ang="0">
                  <a:pos x="303" y="627"/>
                </a:cxn>
                <a:cxn ang="0">
                  <a:pos x="221" y="609"/>
                </a:cxn>
                <a:cxn ang="0">
                  <a:pos x="106" y="572"/>
                </a:cxn>
                <a:cxn ang="0">
                  <a:pos x="18" y="521"/>
                </a:cxn>
                <a:cxn ang="0">
                  <a:pos x="11" y="464"/>
                </a:cxn>
                <a:cxn ang="0">
                  <a:pos x="139" y="407"/>
                </a:cxn>
              </a:cxnLst>
              <a:rect l="0" t="0" r="r" b="b"/>
              <a:pathLst>
                <a:path w="2871" h="677">
                  <a:moveTo>
                    <a:pt x="222" y="388"/>
                  </a:moveTo>
                  <a:lnTo>
                    <a:pt x="237" y="385"/>
                  </a:lnTo>
                  <a:lnTo>
                    <a:pt x="255" y="379"/>
                  </a:lnTo>
                  <a:lnTo>
                    <a:pt x="277" y="373"/>
                  </a:lnTo>
                  <a:lnTo>
                    <a:pt x="302" y="365"/>
                  </a:lnTo>
                  <a:lnTo>
                    <a:pt x="328" y="356"/>
                  </a:lnTo>
                  <a:lnTo>
                    <a:pt x="355" y="347"/>
                  </a:lnTo>
                  <a:lnTo>
                    <a:pt x="386" y="337"/>
                  </a:lnTo>
                  <a:lnTo>
                    <a:pt x="415" y="325"/>
                  </a:lnTo>
                  <a:lnTo>
                    <a:pt x="447" y="315"/>
                  </a:lnTo>
                  <a:lnTo>
                    <a:pt x="477" y="305"/>
                  </a:lnTo>
                  <a:lnTo>
                    <a:pt x="506" y="295"/>
                  </a:lnTo>
                  <a:lnTo>
                    <a:pt x="535" y="285"/>
                  </a:lnTo>
                  <a:lnTo>
                    <a:pt x="564" y="276"/>
                  </a:lnTo>
                  <a:lnTo>
                    <a:pt x="589" y="269"/>
                  </a:lnTo>
                  <a:lnTo>
                    <a:pt x="613" y="262"/>
                  </a:lnTo>
                  <a:lnTo>
                    <a:pt x="633" y="257"/>
                  </a:lnTo>
                  <a:lnTo>
                    <a:pt x="645" y="254"/>
                  </a:lnTo>
                  <a:lnTo>
                    <a:pt x="662" y="252"/>
                  </a:lnTo>
                  <a:lnTo>
                    <a:pt x="683" y="246"/>
                  </a:lnTo>
                  <a:lnTo>
                    <a:pt x="706" y="240"/>
                  </a:lnTo>
                  <a:lnTo>
                    <a:pt x="733" y="233"/>
                  </a:lnTo>
                  <a:lnTo>
                    <a:pt x="765" y="225"/>
                  </a:lnTo>
                  <a:lnTo>
                    <a:pt x="799" y="217"/>
                  </a:lnTo>
                  <a:lnTo>
                    <a:pt x="835" y="208"/>
                  </a:lnTo>
                  <a:lnTo>
                    <a:pt x="874" y="198"/>
                  </a:lnTo>
                  <a:lnTo>
                    <a:pt x="914" y="188"/>
                  </a:lnTo>
                  <a:lnTo>
                    <a:pt x="956" y="178"/>
                  </a:lnTo>
                  <a:lnTo>
                    <a:pt x="1000" y="166"/>
                  </a:lnTo>
                  <a:lnTo>
                    <a:pt x="1045" y="156"/>
                  </a:lnTo>
                  <a:lnTo>
                    <a:pt x="1091" y="144"/>
                  </a:lnTo>
                  <a:lnTo>
                    <a:pt x="1137" y="133"/>
                  </a:lnTo>
                  <a:lnTo>
                    <a:pt x="1185" y="121"/>
                  </a:lnTo>
                  <a:lnTo>
                    <a:pt x="1232" y="110"/>
                  </a:lnTo>
                  <a:lnTo>
                    <a:pt x="1278" y="98"/>
                  </a:lnTo>
                  <a:lnTo>
                    <a:pt x="1324" y="86"/>
                  </a:lnTo>
                  <a:lnTo>
                    <a:pt x="1369" y="76"/>
                  </a:lnTo>
                  <a:lnTo>
                    <a:pt x="1414" y="66"/>
                  </a:lnTo>
                  <a:lnTo>
                    <a:pt x="1456" y="56"/>
                  </a:lnTo>
                  <a:lnTo>
                    <a:pt x="1498" y="46"/>
                  </a:lnTo>
                  <a:lnTo>
                    <a:pt x="1537" y="37"/>
                  </a:lnTo>
                  <a:lnTo>
                    <a:pt x="1573" y="30"/>
                  </a:lnTo>
                  <a:lnTo>
                    <a:pt x="1608" y="23"/>
                  </a:lnTo>
                  <a:lnTo>
                    <a:pt x="1639" y="16"/>
                  </a:lnTo>
                  <a:lnTo>
                    <a:pt x="1668" y="10"/>
                  </a:lnTo>
                  <a:lnTo>
                    <a:pt x="1692" y="5"/>
                  </a:lnTo>
                  <a:lnTo>
                    <a:pt x="1714" y="2"/>
                  </a:lnTo>
                  <a:lnTo>
                    <a:pt x="1731" y="1"/>
                  </a:lnTo>
                  <a:lnTo>
                    <a:pt x="1744" y="0"/>
                  </a:lnTo>
                  <a:lnTo>
                    <a:pt x="1770" y="0"/>
                  </a:lnTo>
                  <a:lnTo>
                    <a:pt x="1805" y="1"/>
                  </a:lnTo>
                  <a:lnTo>
                    <a:pt x="1847" y="4"/>
                  </a:lnTo>
                  <a:lnTo>
                    <a:pt x="1895" y="7"/>
                  </a:lnTo>
                  <a:lnTo>
                    <a:pt x="1949" y="11"/>
                  </a:lnTo>
                  <a:lnTo>
                    <a:pt x="2005" y="16"/>
                  </a:lnTo>
                  <a:lnTo>
                    <a:pt x="2063" y="21"/>
                  </a:lnTo>
                  <a:lnTo>
                    <a:pt x="2122" y="27"/>
                  </a:lnTo>
                  <a:lnTo>
                    <a:pt x="2182" y="33"/>
                  </a:lnTo>
                  <a:lnTo>
                    <a:pt x="2241" y="39"/>
                  </a:lnTo>
                  <a:lnTo>
                    <a:pt x="2296" y="44"/>
                  </a:lnTo>
                  <a:lnTo>
                    <a:pt x="2348" y="50"/>
                  </a:lnTo>
                  <a:lnTo>
                    <a:pt x="2395" y="55"/>
                  </a:lnTo>
                  <a:lnTo>
                    <a:pt x="2435" y="60"/>
                  </a:lnTo>
                  <a:lnTo>
                    <a:pt x="2467" y="65"/>
                  </a:lnTo>
                  <a:lnTo>
                    <a:pt x="2492" y="68"/>
                  </a:lnTo>
                  <a:lnTo>
                    <a:pt x="2516" y="72"/>
                  </a:lnTo>
                  <a:lnTo>
                    <a:pt x="2548" y="79"/>
                  </a:lnTo>
                  <a:lnTo>
                    <a:pt x="2587" y="89"/>
                  </a:lnTo>
                  <a:lnTo>
                    <a:pt x="2629" y="102"/>
                  </a:lnTo>
                  <a:lnTo>
                    <a:pt x="2674" y="117"/>
                  </a:lnTo>
                  <a:lnTo>
                    <a:pt x="2718" y="134"/>
                  </a:lnTo>
                  <a:lnTo>
                    <a:pt x="2761" y="155"/>
                  </a:lnTo>
                  <a:lnTo>
                    <a:pt x="2799" y="176"/>
                  </a:lnTo>
                  <a:lnTo>
                    <a:pt x="2831" y="199"/>
                  </a:lnTo>
                  <a:lnTo>
                    <a:pt x="2855" y="227"/>
                  </a:lnTo>
                  <a:lnTo>
                    <a:pt x="2868" y="254"/>
                  </a:lnTo>
                  <a:lnTo>
                    <a:pt x="2871" y="285"/>
                  </a:lnTo>
                  <a:lnTo>
                    <a:pt x="2858" y="318"/>
                  </a:lnTo>
                  <a:lnTo>
                    <a:pt x="2829" y="351"/>
                  </a:lnTo>
                  <a:lnTo>
                    <a:pt x="2783" y="388"/>
                  </a:lnTo>
                  <a:lnTo>
                    <a:pt x="2715" y="425"/>
                  </a:lnTo>
                  <a:lnTo>
                    <a:pt x="2638" y="462"/>
                  </a:lnTo>
                  <a:lnTo>
                    <a:pt x="2563" y="495"/>
                  </a:lnTo>
                  <a:lnTo>
                    <a:pt x="2490" y="524"/>
                  </a:lnTo>
                  <a:lnTo>
                    <a:pt x="2419" y="550"/>
                  </a:lnTo>
                  <a:lnTo>
                    <a:pt x="2351" y="573"/>
                  </a:lnTo>
                  <a:lnTo>
                    <a:pt x="2286" y="592"/>
                  </a:lnTo>
                  <a:lnTo>
                    <a:pt x="2224" y="609"/>
                  </a:lnTo>
                  <a:lnTo>
                    <a:pt x="2164" y="624"/>
                  </a:lnTo>
                  <a:lnTo>
                    <a:pt x="2108" y="637"/>
                  </a:lnTo>
                  <a:lnTo>
                    <a:pt x="2054" y="645"/>
                  </a:lnTo>
                  <a:lnTo>
                    <a:pt x="2005" y="654"/>
                  </a:lnTo>
                  <a:lnTo>
                    <a:pt x="1959" y="661"/>
                  </a:lnTo>
                  <a:lnTo>
                    <a:pt x="1915" y="666"/>
                  </a:lnTo>
                  <a:lnTo>
                    <a:pt x="1876" y="670"/>
                  </a:lnTo>
                  <a:lnTo>
                    <a:pt x="1841" y="673"/>
                  </a:lnTo>
                  <a:lnTo>
                    <a:pt x="1810" y="676"/>
                  </a:lnTo>
                  <a:lnTo>
                    <a:pt x="1776" y="677"/>
                  </a:lnTo>
                  <a:lnTo>
                    <a:pt x="1736" y="676"/>
                  </a:lnTo>
                  <a:lnTo>
                    <a:pt x="1688" y="674"/>
                  </a:lnTo>
                  <a:lnTo>
                    <a:pt x="1636" y="672"/>
                  </a:lnTo>
                  <a:lnTo>
                    <a:pt x="1579" y="667"/>
                  </a:lnTo>
                  <a:lnTo>
                    <a:pt x="1518" y="661"/>
                  </a:lnTo>
                  <a:lnTo>
                    <a:pt x="1455" y="656"/>
                  </a:lnTo>
                  <a:lnTo>
                    <a:pt x="1391" y="648"/>
                  </a:lnTo>
                  <a:lnTo>
                    <a:pt x="1324" y="643"/>
                  </a:lnTo>
                  <a:lnTo>
                    <a:pt x="1258" y="634"/>
                  </a:lnTo>
                  <a:lnTo>
                    <a:pt x="1193" y="627"/>
                  </a:lnTo>
                  <a:lnTo>
                    <a:pt x="1129" y="619"/>
                  </a:lnTo>
                  <a:lnTo>
                    <a:pt x="1068" y="612"/>
                  </a:lnTo>
                  <a:lnTo>
                    <a:pt x="1011" y="606"/>
                  </a:lnTo>
                  <a:lnTo>
                    <a:pt x="958" y="601"/>
                  </a:lnTo>
                  <a:lnTo>
                    <a:pt x="910" y="595"/>
                  </a:lnTo>
                  <a:lnTo>
                    <a:pt x="865" y="590"/>
                  </a:lnTo>
                  <a:lnTo>
                    <a:pt x="819" y="589"/>
                  </a:lnTo>
                  <a:lnTo>
                    <a:pt x="774" y="589"/>
                  </a:lnTo>
                  <a:lnTo>
                    <a:pt x="728" y="589"/>
                  </a:lnTo>
                  <a:lnTo>
                    <a:pt x="681" y="592"/>
                  </a:lnTo>
                  <a:lnTo>
                    <a:pt x="636" y="595"/>
                  </a:lnTo>
                  <a:lnTo>
                    <a:pt x="593" y="599"/>
                  </a:lnTo>
                  <a:lnTo>
                    <a:pt x="551" y="603"/>
                  </a:lnTo>
                  <a:lnTo>
                    <a:pt x="509" y="609"/>
                  </a:lnTo>
                  <a:lnTo>
                    <a:pt x="471" y="614"/>
                  </a:lnTo>
                  <a:lnTo>
                    <a:pt x="435" y="618"/>
                  </a:lnTo>
                  <a:lnTo>
                    <a:pt x="402" y="622"/>
                  </a:lnTo>
                  <a:lnTo>
                    <a:pt x="371" y="625"/>
                  </a:lnTo>
                  <a:lnTo>
                    <a:pt x="345" y="627"/>
                  </a:lnTo>
                  <a:lnTo>
                    <a:pt x="322" y="628"/>
                  </a:lnTo>
                  <a:lnTo>
                    <a:pt x="303" y="627"/>
                  </a:lnTo>
                  <a:lnTo>
                    <a:pt x="283" y="624"/>
                  </a:lnTo>
                  <a:lnTo>
                    <a:pt x="254" y="616"/>
                  </a:lnTo>
                  <a:lnTo>
                    <a:pt x="221" y="609"/>
                  </a:lnTo>
                  <a:lnTo>
                    <a:pt x="183" y="598"/>
                  </a:lnTo>
                  <a:lnTo>
                    <a:pt x="144" y="586"/>
                  </a:lnTo>
                  <a:lnTo>
                    <a:pt x="106" y="572"/>
                  </a:lnTo>
                  <a:lnTo>
                    <a:pt x="71" y="556"/>
                  </a:lnTo>
                  <a:lnTo>
                    <a:pt x="41" y="540"/>
                  </a:lnTo>
                  <a:lnTo>
                    <a:pt x="18" y="521"/>
                  </a:lnTo>
                  <a:lnTo>
                    <a:pt x="3" y="504"/>
                  </a:lnTo>
                  <a:lnTo>
                    <a:pt x="0" y="483"/>
                  </a:lnTo>
                  <a:lnTo>
                    <a:pt x="11" y="464"/>
                  </a:lnTo>
                  <a:lnTo>
                    <a:pt x="35" y="444"/>
                  </a:lnTo>
                  <a:lnTo>
                    <a:pt x="77" y="425"/>
                  </a:lnTo>
                  <a:lnTo>
                    <a:pt x="139" y="407"/>
                  </a:lnTo>
                  <a:lnTo>
                    <a:pt x="222" y="388"/>
                  </a:lnTo>
                  <a:close/>
                </a:path>
              </a:pathLst>
            </a:custGeom>
            <a:solidFill>
              <a:schemeClr val="accent6">
                <a:lumMod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1" name="Freeform 12"/>
            <p:cNvSpPr>
              <a:spLocks/>
            </p:cNvSpPr>
            <p:nvPr/>
          </p:nvSpPr>
          <p:spPr bwMode="auto">
            <a:xfrm>
              <a:off x="3179" y="2250"/>
              <a:ext cx="457" cy="620"/>
            </a:xfrm>
            <a:custGeom>
              <a:avLst/>
              <a:gdLst/>
              <a:ahLst/>
              <a:cxnLst>
                <a:cxn ang="0">
                  <a:pos x="25" y="880"/>
                </a:cxn>
                <a:cxn ang="0">
                  <a:pos x="50" y="773"/>
                </a:cxn>
                <a:cxn ang="0">
                  <a:pos x="79" y="666"/>
                </a:cxn>
                <a:cxn ang="0">
                  <a:pos x="106" y="584"/>
                </a:cxn>
                <a:cxn ang="0">
                  <a:pos x="136" y="529"/>
                </a:cxn>
                <a:cxn ang="0">
                  <a:pos x="184" y="439"/>
                </a:cxn>
                <a:cxn ang="0">
                  <a:pos x="233" y="336"/>
                </a:cxn>
                <a:cxn ang="0">
                  <a:pos x="270" y="259"/>
                </a:cxn>
                <a:cxn ang="0">
                  <a:pos x="280" y="229"/>
                </a:cxn>
                <a:cxn ang="0">
                  <a:pos x="307" y="185"/>
                </a:cxn>
                <a:cxn ang="0">
                  <a:pos x="352" y="129"/>
                </a:cxn>
                <a:cxn ang="0">
                  <a:pos x="404" y="77"/>
                </a:cxn>
                <a:cxn ang="0">
                  <a:pos x="458" y="43"/>
                </a:cxn>
                <a:cxn ang="0">
                  <a:pos x="513" y="20"/>
                </a:cxn>
                <a:cxn ang="0">
                  <a:pos x="562" y="7"/>
                </a:cxn>
                <a:cxn ang="0">
                  <a:pos x="593" y="0"/>
                </a:cxn>
                <a:cxn ang="0">
                  <a:pos x="691" y="32"/>
                </a:cxn>
                <a:cxn ang="0">
                  <a:pos x="817" y="83"/>
                </a:cxn>
                <a:cxn ang="0">
                  <a:pos x="916" y="232"/>
                </a:cxn>
                <a:cxn ang="0">
                  <a:pos x="486" y="556"/>
                </a:cxn>
                <a:cxn ang="0">
                  <a:pos x="402" y="705"/>
                </a:cxn>
                <a:cxn ang="0">
                  <a:pos x="386" y="714"/>
                </a:cxn>
                <a:cxn ang="0">
                  <a:pos x="348" y="736"/>
                </a:cxn>
                <a:cxn ang="0">
                  <a:pos x="304" y="763"/>
                </a:cxn>
                <a:cxn ang="0">
                  <a:pos x="271" y="788"/>
                </a:cxn>
                <a:cxn ang="0">
                  <a:pos x="236" y="830"/>
                </a:cxn>
                <a:cxn ang="0">
                  <a:pos x="189" y="895"/>
                </a:cxn>
                <a:cxn ang="0">
                  <a:pos x="147" y="962"/>
                </a:cxn>
                <a:cxn ang="0">
                  <a:pos x="128" y="1005"/>
                </a:cxn>
                <a:cxn ang="0">
                  <a:pos x="119" y="1089"/>
                </a:cxn>
                <a:cxn ang="0">
                  <a:pos x="109" y="1150"/>
                </a:cxn>
                <a:cxn ang="0">
                  <a:pos x="92" y="1232"/>
                </a:cxn>
                <a:cxn ang="0">
                  <a:pos x="0" y="1167"/>
                </a:cxn>
              </a:cxnLst>
              <a:rect l="0" t="0" r="r" b="b"/>
              <a:pathLst>
                <a:path w="916" h="1240">
                  <a:moveTo>
                    <a:pt x="15" y="928"/>
                  </a:moveTo>
                  <a:lnTo>
                    <a:pt x="25" y="880"/>
                  </a:lnTo>
                  <a:lnTo>
                    <a:pt x="37" y="828"/>
                  </a:lnTo>
                  <a:lnTo>
                    <a:pt x="50" y="773"/>
                  </a:lnTo>
                  <a:lnTo>
                    <a:pt x="64" y="718"/>
                  </a:lnTo>
                  <a:lnTo>
                    <a:pt x="79" y="666"/>
                  </a:lnTo>
                  <a:lnTo>
                    <a:pt x="93" y="621"/>
                  </a:lnTo>
                  <a:lnTo>
                    <a:pt x="106" y="584"/>
                  </a:lnTo>
                  <a:lnTo>
                    <a:pt x="121" y="556"/>
                  </a:lnTo>
                  <a:lnTo>
                    <a:pt x="136" y="529"/>
                  </a:lnTo>
                  <a:lnTo>
                    <a:pt x="158" y="488"/>
                  </a:lnTo>
                  <a:lnTo>
                    <a:pt x="184" y="439"/>
                  </a:lnTo>
                  <a:lnTo>
                    <a:pt x="209" y="387"/>
                  </a:lnTo>
                  <a:lnTo>
                    <a:pt x="233" y="336"/>
                  </a:lnTo>
                  <a:lnTo>
                    <a:pt x="254" y="292"/>
                  </a:lnTo>
                  <a:lnTo>
                    <a:pt x="270" y="259"/>
                  </a:lnTo>
                  <a:lnTo>
                    <a:pt x="276" y="242"/>
                  </a:lnTo>
                  <a:lnTo>
                    <a:pt x="280" y="229"/>
                  </a:lnTo>
                  <a:lnTo>
                    <a:pt x="291" y="210"/>
                  </a:lnTo>
                  <a:lnTo>
                    <a:pt x="307" y="185"/>
                  </a:lnTo>
                  <a:lnTo>
                    <a:pt x="329" y="158"/>
                  </a:lnTo>
                  <a:lnTo>
                    <a:pt x="352" y="129"/>
                  </a:lnTo>
                  <a:lnTo>
                    <a:pt x="378" y="101"/>
                  </a:lnTo>
                  <a:lnTo>
                    <a:pt x="404" y="77"/>
                  </a:lnTo>
                  <a:lnTo>
                    <a:pt x="430" y="58"/>
                  </a:lnTo>
                  <a:lnTo>
                    <a:pt x="458" y="43"/>
                  </a:lnTo>
                  <a:lnTo>
                    <a:pt x="486" y="30"/>
                  </a:lnTo>
                  <a:lnTo>
                    <a:pt x="513" y="20"/>
                  </a:lnTo>
                  <a:lnTo>
                    <a:pt x="541" y="13"/>
                  </a:lnTo>
                  <a:lnTo>
                    <a:pt x="562" y="7"/>
                  </a:lnTo>
                  <a:lnTo>
                    <a:pt x="581" y="3"/>
                  </a:lnTo>
                  <a:lnTo>
                    <a:pt x="593" y="0"/>
                  </a:lnTo>
                  <a:lnTo>
                    <a:pt x="597" y="0"/>
                  </a:lnTo>
                  <a:lnTo>
                    <a:pt x="691" y="32"/>
                  </a:lnTo>
                  <a:lnTo>
                    <a:pt x="759" y="36"/>
                  </a:lnTo>
                  <a:lnTo>
                    <a:pt x="817" y="83"/>
                  </a:lnTo>
                  <a:lnTo>
                    <a:pt x="853" y="111"/>
                  </a:lnTo>
                  <a:lnTo>
                    <a:pt x="916" y="232"/>
                  </a:lnTo>
                  <a:lnTo>
                    <a:pt x="882" y="249"/>
                  </a:lnTo>
                  <a:lnTo>
                    <a:pt x="486" y="556"/>
                  </a:lnTo>
                  <a:lnTo>
                    <a:pt x="435" y="676"/>
                  </a:lnTo>
                  <a:lnTo>
                    <a:pt x="402" y="705"/>
                  </a:lnTo>
                  <a:lnTo>
                    <a:pt x="397" y="708"/>
                  </a:lnTo>
                  <a:lnTo>
                    <a:pt x="386" y="714"/>
                  </a:lnTo>
                  <a:lnTo>
                    <a:pt x="368" y="724"/>
                  </a:lnTo>
                  <a:lnTo>
                    <a:pt x="348" y="736"/>
                  </a:lnTo>
                  <a:lnTo>
                    <a:pt x="325" y="749"/>
                  </a:lnTo>
                  <a:lnTo>
                    <a:pt x="304" y="763"/>
                  </a:lnTo>
                  <a:lnTo>
                    <a:pt x="286" y="776"/>
                  </a:lnTo>
                  <a:lnTo>
                    <a:pt x="271" y="788"/>
                  </a:lnTo>
                  <a:lnTo>
                    <a:pt x="257" y="804"/>
                  </a:lnTo>
                  <a:lnTo>
                    <a:pt x="236" y="830"/>
                  </a:lnTo>
                  <a:lnTo>
                    <a:pt x="213" y="860"/>
                  </a:lnTo>
                  <a:lnTo>
                    <a:pt x="189" y="895"/>
                  </a:lnTo>
                  <a:lnTo>
                    <a:pt x="165" y="930"/>
                  </a:lnTo>
                  <a:lnTo>
                    <a:pt x="147" y="962"/>
                  </a:lnTo>
                  <a:lnTo>
                    <a:pt x="132" y="988"/>
                  </a:lnTo>
                  <a:lnTo>
                    <a:pt x="128" y="1005"/>
                  </a:lnTo>
                  <a:lnTo>
                    <a:pt x="125" y="1041"/>
                  </a:lnTo>
                  <a:lnTo>
                    <a:pt x="119" y="1089"/>
                  </a:lnTo>
                  <a:lnTo>
                    <a:pt x="112" y="1131"/>
                  </a:lnTo>
                  <a:lnTo>
                    <a:pt x="109" y="1150"/>
                  </a:lnTo>
                  <a:lnTo>
                    <a:pt x="113" y="1189"/>
                  </a:lnTo>
                  <a:lnTo>
                    <a:pt x="92" y="1232"/>
                  </a:lnTo>
                  <a:lnTo>
                    <a:pt x="34" y="1240"/>
                  </a:lnTo>
                  <a:lnTo>
                    <a:pt x="0" y="1167"/>
                  </a:lnTo>
                  <a:lnTo>
                    <a:pt x="15" y="928"/>
                  </a:lnTo>
                  <a:close/>
                </a:path>
              </a:pathLst>
            </a:custGeom>
            <a:solidFill>
              <a:srgbClr val="FFBF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13"/>
            <p:cNvSpPr>
              <a:spLocks/>
            </p:cNvSpPr>
            <p:nvPr/>
          </p:nvSpPr>
          <p:spPr bwMode="auto">
            <a:xfrm>
              <a:off x="3754" y="2357"/>
              <a:ext cx="678" cy="807"/>
            </a:xfrm>
            <a:custGeom>
              <a:avLst/>
              <a:gdLst/>
              <a:ahLst/>
              <a:cxnLst>
                <a:cxn ang="0">
                  <a:pos x="9" y="442"/>
                </a:cxn>
                <a:cxn ang="0">
                  <a:pos x="19" y="271"/>
                </a:cxn>
                <a:cxn ang="0">
                  <a:pos x="31" y="220"/>
                </a:cxn>
                <a:cxn ang="0">
                  <a:pos x="53" y="169"/>
                </a:cxn>
                <a:cxn ang="0">
                  <a:pos x="84" y="155"/>
                </a:cxn>
                <a:cxn ang="0">
                  <a:pos x="134" y="130"/>
                </a:cxn>
                <a:cxn ang="0">
                  <a:pos x="194" y="108"/>
                </a:cxn>
                <a:cxn ang="0">
                  <a:pos x="248" y="95"/>
                </a:cxn>
                <a:cxn ang="0">
                  <a:pos x="332" y="75"/>
                </a:cxn>
                <a:cxn ang="0">
                  <a:pos x="429" y="51"/>
                </a:cxn>
                <a:cxn ang="0">
                  <a:pos x="516" y="29"/>
                </a:cxn>
                <a:cxn ang="0">
                  <a:pos x="577" y="19"/>
                </a:cxn>
                <a:cxn ang="0">
                  <a:pos x="641" y="17"/>
                </a:cxn>
                <a:cxn ang="0">
                  <a:pos x="745" y="7"/>
                </a:cxn>
                <a:cxn ang="0">
                  <a:pos x="801" y="0"/>
                </a:cxn>
                <a:cxn ang="0">
                  <a:pos x="827" y="9"/>
                </a:cxn>
                <a:cxn ang="0">
                  <a:pos x="884" y="29"/>
                </a:cxn>
                <a:cxn ang="0">
                  <a:pos x="930" y="53"/>
                </a:cxn>
                <a:cxn ang="0">
                  <a:pos x="987" y="84"/>
                </a:cxn>
                <a:cxn ang="0">
                  <a:pos x="1065" y="126"/>
                </a:cxn>
                <a:cxn ang="0">
                  <a:pos x="1148" y="169"/>
                </a:cxn>
                <a:cxn ang="0">
                  <a:pos x="1217" y="207"/>
                </a:cxn>
                <a:cxn ang="0">
                  <a:pos x="1253" y="227"/>
                </a:cxn>
                <a:cxn ang="0">
                  <a:pos x="1291" y="256"/>
                </a:cxn>
                <a:cxn ang="0">
                  <a:pos x="1331" y="288"/>
                </a:cxn>
                <a:cxn ang="0">
                  <a:pos x="1353" y="334"/>
                </a:cxn>
                <a:cxn ang="0">
                  <a:pos x="1358" y="463"/>
                </a:cxn>
                <a:cxn ang="0">
                  <a:pos x="1217" y="1034"/>
                </a:cxn>
                <a:cxn ang="0">
                  <a:pos x="1166" y="1267"/>
                </a:cxn>
                <a:cxn ang="0">
                  <a:pos x="1233" y="1322"/>
                </a:cxn>
                <a:cxn ang="0">
                  <a:pos x="1226" y="1348"/>
                </a:cxn>
                <a:cxn ang="0">
                  <a:pos x="1220" y="1371"/>
                </a:cxn>
                <a:cxn ang="0">
                  <a:pos x="1195" y="1400"/>
                </a:cxn>
                <a:cxn ang="0">
                  <a:pos x="1153" y="1423"/>
                </a:cxn>
                <a:cxn ang="0">
                  <a:pos x="1139" y="1438"/>
                </a:cxn>
                <a:cxn ang="0">
                  <a:pos x="1137" y="1444"/>
                </a:cxn>
                <a:cxn ang="0">
                  <a:pos x="1221" y="1612"/>
                </a:cxn>
                <a:cxn ang="0">
                  <a:pos x="1181" y="1577"/>
                </a:cxn>
                <a:cxn ang="0">
                  <a:pos x="1130" y="1528"/>
                </a:cxn>
                <a:cxn ang="0">
                  <a:pos x="1101" y="1490"/>
                </a:cxn>
                <a:cxn ang="0">
                  <a:pos x="1081" y="1465"/>
                </a:cxn>
                <a:cxn ang="0">
                  <a:pos x="1072" y="1458"/>
                </a:cxn>
                <a:cxn ang="0">
                  <a:pos x="1049" y="1470"/>
                </a:cxn>
                <a:cxn ang="0">
                  <a:pos x="1007" y="1490"/>
                </a:cxn>
                <a:cxn ang="0">
                  <a:pos x="985" y="1500"/>
                </a:cxn>
                <a:cxn ang="0">
                  <a:pos x="946" y="1512"/>
                </a:cxn>
                <a:cxn ang="0">
                  <a:pos x="885" y="1529"/>
                </a:cxn>
                <a:cxn ang="0">
                  <a:pos x="819" y="1546"/>
                </a:cxn>
                <a:cxn ang="0">
                  <a:pos x="765" y="1561"/>
                </a:cxn>
                <a:cxn ang="0">
                  <a:pos x="743" y="1567"/>
                </a:cxn>
                <a:cxn ang="0">
                  <a:pos x="131" y="1354"/>
                </a:cxn>
                <a:cxn ang="0">
                  <a:pos x="161" y="1280"/>
                </a:cxn>
                <a:cxn ang="0">
                  <a:pos x="202" y="1261"/>
                </a:cxn>
                <a:cxn ang="0">
                  <a:pos x="283" y="1226"/>
                </a:cxn>
                <a:cxn ang="0">
                  <a:pos x="354" y="1197"/>
                </a:cxn>
                <a:cxn ang="0">
                  <a:pos x="357" y="1069"/>
                </a:cxn>
                <a:cxn ang="0">
                  <a:pos x="209" y="1006"/>
                </a:cxn>
                <a:cxn ang="0">
                  <a:pos x="123" y="972"/>
                </a:cxn>
                <a:cxn ang="0">
                  <a:pos x="66" y="947"/>
                </a:cxn>
                <a:cxn ang="0">
                  <a:pos x="41" y="927"/>
                </a:cxn>
                <a:cxn ang="0">
                  <a:pos x="12" y="888"/>
                </a:cxn>
                <a:cxn ang="0">
                  <a:pos x="3" y="808"/>
                </a:cxn>
                <a:cxn ang="0">
                  <a:pos x="0" y="705"/>
                </a:cxn>
              </a:cxnLst>
              <a:rect l="0" t="0" r="r" b="b"/>
              <a:pathLst>
                <a:path w="1358" h="1614">
                  <a:moveTo>
                    <a:pt x="0" y="705"/>
                  </a:moveTo>
                  <a:lnTo>
                    <a:pt x="3" y="583"/>
                  </a:lnTo>
                  <a:lnTo>
                    <a:pt x="9" y="442"/>
                  </a:lnTo>
                  <a:lnTo>
                    <a:pt x="15" y="324"/>
                  </a:lnTo>
                  <a:lnTo>
                    <a:pt x="18" y="275"/>
                  </a:lnTo>
                  <a:lnTo>
                    <a:pt x="19" y="271"/>
                  </a:lnTo>
                  <a:lnTo>
                    <a:pt x="21" y="258"/>
                  </a:lnTo>
                  <a:lnTo>
                    <a:pt x="25" y="240"/>
                  </a:lnTo>
                  <a:lnTo>
                    <a:pt x="31" y="220"/>
                  </a:lnTo>
                  <a:lnTo>
                    <a:pt x="37" y="200"/>
                  </a:lnTo>
                  <a:lnTo>
                    <a:pt x="44" y="182"/>
                  </a:lnTo>
                  <a:lnTo>
                    <a:pt x="53" y="169"/>
                  </a:lnTo>
                  <a:lnTo>
                    <a:pt x="61" y="163"/>
                  </a:lnTo>
                  <a:lnTo>
                    <a:pt x="73" y="161"/>
                  </a:lnTo>
                  <a:lnTo>
                    <a:pt x="84" y="155"/>
                  </a:lnTo>
                  <a:lnTo>
                    <a:pt x="100" y="148"/>
                  </a:lnTo>
                  <a:lnTo>
                    <a:pt x="116" y="139"/>
                  </a:lnTo>
                  <a:lnTo>
                    <a:pt x="134" y="130"/>
                  </a:lnTo>
                  <a:lnTo>
                    <a:pt x="154" y="121"/>
                  </a:lnTo>
                  <a:lnTo>
                    <a:pt x="174" y="114"/>
                  </a:lnTo>
                  <a:lnTo>
                    <a:pt x="194" y="108"/>
                  </a:lnTo>
                  <a:lnTo>
                    <a:pt x="207" y="106"/>
                  </a:lnTo>
                  <a:lnTo>
                    <a:pt x="226" y="101"/>
                  </a:lnTo>
                  <a:lnTo>
                    <a:pt x="248" y="95"/>
                  </a:lnTo>
                  <a:lnTo>
                    <a:pt x="274" y="90"/>
                  </a:lnTo>
                  <a:lnTo>
                    <a:pt x="302" y="82"/>
                  </a:lnTo>
                  <a:lnTo>
                    <a:pt x="332" y="75"/>
                  </a:lnTo>
                  <a:lnTo>
                    <a:pt x="364" y="66"/>
                  </a:lnTo>
                  <a:lnTo>
                    <a:pt x="396" y="58"/>
                  </a:lnTo>
                  <a:lnTo>
                    <a:pt x="429" y="51"/>
                  </a:lnTo>
                  <a:lnTo>
                    <a:pt x="460" y="42"/>
                  </a:lnTo>
                  <a:lnTo>
                    <a:pt x="488" y="36"/>
                  </a:lnTo>
                  <a:lnTo>
                    <a:pt x="516" y="29"/>
                  </a:lnTo>
                  <a:lnTo>
                    <a:pt x="541" y="24"/>
                  </a:lnTo>
                  <a:lnTo>
                    <a:pt x="561" y="22"/>
                  </a:lnTo>
                  <a:lnTo>
                    <a:pt x="577" y="19"/>
                  </a:lnTo>
                  <a:lnTo>
                    <a:pt x="588" y="19"/>
                  </a:lnTo>
                  <a:lnTo>
                    <a:pt x="610" y="19"/>
                  </a:lnTo>
                  <a:lnTo>
                    <a:pt x="641" y="17"/>
                  </a:lnTo>
                  <a:lnTo>
                    <a:pt x="675" y="14"/>
                  </a:lnTo>
                  <a:lnTo>
                    <a:pt x="712" y="10"/>
                  </a:lnTo>
                  <a:lnTo>
                    <a:pt x="745" y="7"/>
                  </a:lnTo>
                  <a:lnTo>
                    <a:pt x="774" y="3"/>
                  </a:lnTo>
                  <a:lnTo>
                    <a:pt x="794" y="1"/>
                  </a:lnTo>
                  <a:lnTo>
                    <a:pt x="801" y="0"/>
                  </a:lnTo>
                  <a:lnTo>
                    <a:pt x="804" y="1"/>
                  </a:lnTo>
                  <a:lnTo>
                    <a:pt x="814" y="4"/>
                  </a:lnTo>
                  <a:lnTo>
                    <a:pt x="827" y="9"/>
                  </a:lnTo>
                  <a:lnTo>
                    <a:pt x="845" y="14"/>
                  </a:lnTo>
                  <a:lnTo>
                    <a:pt x="864" y="22"/>
                  </a:lnTo>
                  <a:lnTo>
                    <a:pt x="884" y="29"/>
                  </a:lnTo>
                  <a:lnTo>
                    <a:pt x="903" y="37"/>
                  </a:lnTo>
                  <a:lnTo>
                    <a:pt x="920" y="48"/>
                  </a:lnTo>
                  <a:lnTo>
                    <a:pt x="930" y="53"/>
                  </a:lnTo>
                  <a:lnTo>
                    <a:pt x="946" y="62"/>
                  </a:lnTo>
                  <a:lnTo>
                    <a:pt x="965" y="72"/>
                  </a:lnTo>
                  <a:lnTo>
                    <a:pt x="987" y="84"/>
                  </a:lnTo>
                  <a:lnTo>
                    <a:pt x="1011" y="97"/>
                  </a:lnTo>
                  <a:lnTo>
                    <a:pt x="1037" y="111"/>
                  </a:lnTo>
                  <a:lnTo>
                    <a:pt x="1065" y="126"/>
                  </a:lnTo>
                  <a:lnTo>
                    <a:pt x="1094" y="140"/>
                  </a:lnTo>
                  <a:lnTo>
                    <a:pt x="1121" y="155"/>
                  </a:lnTo>
                  <a:lnTo>
                    <a:pt x="1148" y="169"/>
                  </a:lnTo>
                  <a:lnTo>
                    <a:pt x="1174" y="182"/>
                  </a:lnTo>
                  <a:lnTo>
                    <a:pt x="1197" y="195"/>
                  </a:lnTo>
                  <a:lnTo>
                    <a:pt x="1217" y="207"/>
                  </a:lnTo>
                  <a:lnTo>
                    <a:pt x="1233" y="216"/>
                  </a:lnTo>
                  <a:lnTo>
                    <a:pt x="1246" y="223"/>
                  </a:lnTo>
                  <a:lnTo>
                    <a:pt x="1253" y="227"/>
                  </a:lnTo>
                  <a:lnTo>
                    <a:pt x="1263" y="236"/>
                  </a:lnTo>
                  <a:lnTo>
                    <a:pt x="1276" y="245"/>
                  </a:lnTo>
                  <a:lnTo>
                    <a:pt x="1291" y="256"/>
                  </a:lnTo>
                  <a:lnTo>
                    <a:pt x="1305" y="268"/>
                  </a:lnTo>
                  <a:lnTo>
                    <a:pt x="1318" y="278"/>
                  </a:lnTo>
                  <a:lnTo>
                    <a:pt x="1331" y="288"/>
                  </a:lnTo>
                  <a:lnTo>
                    <a:pt x="1342" y="297"/>
                  </a:lnTo>
                  <a:lnTo>
                    <a:pt x="1347" y="304"/>
                  </a:lnTo>
                  <a:lnTo>
                    <a:pt x="1353" y="334"/>
                  </a:lnTo>
                  <a:lnTo>
                    <a:pt x="1356" y="389"/>
                  </a:lnTo>
                  <a:lnTo>
                    <a:pt x="1358" y="440"/>
                  </a:lnTo>
                  <a:lnTo>
                    <a:pt x="1358" y="463"/>
                  </a:lnTo>
                  <a:lnTo>
                    <a:pt x="1321" y="785"/>
                  </a:lnTo>
                  <a:lnTo>
                    <a:pt x="1300" y="976"/>
                  </a:lnTo>
                  <a:lnTo>
                    <a:pt x="1217" y="1034"/>
                  </a:lnTo>
                  <a:lnTo>
                    <a:pt x="1000" y="1090"/>
                  </a:lnTo>
                  <a:lnTo>
                    <a:pt x="1022" y="1216"/>
                  </a:lnTo>
                  <a:lnTo>
                    <a:pt x="1166" y="1267"/>
                  </a:lnTo>
                  <a:lnTo>
                    <a:pt x="1234" y="1310"/>
                  </a:lnTo>
                  <a:lnTo>
                    <a:pt x="1234" y="1313"/>
                  </a:lnTo>
                  <a:lnTo>
                    <a:pt x="1233" y="1322"/>
                  </a:lnTo>
                  <a:lnTo>
                    <a:pt x="1230" y="1334"/>
                  </a:lnTo>
                  <a:lnTo>
                    <a:pt x="1227" y="1344"/>
                  </a:lnTo>
                  <a:lnTo>
                    <a:pt x="1226" y="1348"/>
                  </a:lnTo>
                  <a:lnTo>
                    <a:pt x="1226" y="1355"/>
                  </a:lnTo>
                  <a:lnTo>
                    <a:pt x="1223" y="1363"/>
                  </a:lnTo>
                  <a:lnTo>
                    <a:pt x="1220" y="1371"/>
                  </a:lnTo>
                  <a:lnTo>
                    <a:pt x="1216" y="1381"/>
                  </a:lnTo>
                  <a:lnTo>
                    <a:pt x="1207" y="1391"/>
                  </a:lnTo>
                  <a:lnTo>
                    <a:pt x="1195" y="1400"/>
                  </a:lnTo>
                  <a:lnTo>
                    <a:pt x="1181" y="1409"/>
                  </a:lnTo>
                  <a:lnTo>
                    <a:pt x="1165" y="1416"/>
                  </a:lnTo>
                  <a:lnTo>
                    <a:pt x="1153" y="1423"/>
                  </a:lnTo>
                  <a:lnTo>
                    <a:pt x="1146" y="1429"/>
                  </a:lnTo>
                  <a:lnTo>
                    <a:pt x="1142" y="1435"/>
                  </a:lnTo>
                  <a:lnTo>
                    <a:pt x="1139" y="1438"/>
                  </a:lnTo>
                  <a:lnTo>
                    <a:pt x="1137" y="1441"/>
                  </a:lnTo>
                  <a:lnTo>
                    <a:pt x="1137" y="1444"/>
                  </a:lnTo>
                  <a:lnTo>
                    <a:pt x="1137" y="1444"/>
                  </a:lnTo>
                  <a:lnTo>
                    <a:pt x="1227" y="1545"/>
                  </a:lnTo>
                  <a:lnTo>
                    <a:pt x="1224" y="1614"/>
                  </a:lnTo>
                  <a:lnTo>
                    <a:pt x="1221" y="1612"/>
                  </a:lnTo>
                  <a:lnTo>
                    <a:pt x="1211" y="1604"/>
                  </a:lnTo>
                  <a:lnTo>
                    <a:pt x="1198" y="1591"/>
                  </a:lnTo>
                  <a:lnTo>
                    <a:pt x="1181" y="1577"/>
                  </a:lnTo>
                  <a:lnTo>
                    <a:pt x="1163" y="1561"/>
                  </a:lnTo>
                  <a:lnTo>
                    <a:pt x="1146" y="1544"/>
                  </a:lnTo>
                  <a:lnTo>
                    <a:pt x="1130" y="1528"/>
                  </a:lnTo>
                  <a:lnTo>
                    <a:pt x="1119" y="1513"/>
                  </a:lnTo>
                  <a:lnTo>
                    <a:pt x="1110" y="1500"/>
                  </a:lnTo>
                  <a:lnTo>
                    <a:pt x="1101" y="1490"/>
                  </a:lnTo>
                  <a:lnTo>
                    <a:pt x="1093" y="1480"/>
                  </a:lnTo>
                  <a:lnTo>
                    <a:pt x="1087" y="1473"/>
                  </a:lnTo>
                  <a:lnTo>
                    <a:pt x="1081" y="1465"/>
                  </a:lnTo>
                  <a:lnTo>
                    <a:pt x="1077" y="1461"/>
                  </a:lnTo>
                  <a:lnTo>
                    <a:pt x="1074" y="1460"/>
                  </a:lnTo>
                  <a:lnTo>
                    <a:pt x="1072" y="1458"/>
                  </a:lnTo>
                  <a:lnTo>
                    <a:pt x="1069" y="1460"/>
                  </a:lnTo>
                  <a:lnTo>
                    <a:pt x="1061" y="1464"/>
                  </a:lnTo>
                  <a:lnTo>
                    <a:pt x="1049" y="1470"/>
                  </a:lnTo>
                  <a:lnTo>
                    <a:pt x="1035" y="1475"/>
                  </a:lnTo>
                  <a:lnTo>
                    <a:pt x="1020" y="1483"/>
                  </a:lnTo>
                  <a:lnTo>
                    <a:pt x="1007" y="1490"/>
                  </a:lnTo>
                  <a:lnTo>
                    <a:pt x="995" y="1494"/>
                  </a:lnTo>
                  <a:lnTo>
                    <a:pt x="990" y="1499"/>
                  </a:lnTo>
                  <a:lnTo>
                    <a:pt x="985" y="1500"/>
                  </a:lnTo>
                  <a:lnTo>
                    <a:pt x="975" y="1503"/>
                  </a:lnTo>
                  <a:lnTo>
                    <a:pt x="962" y="1507"/>
                  </a:lnTo>
                  <a:lnTo>
                    <a:pt x="946" y="1512"/>
                  </a:lnTo>
                  <a:lnTo>
                    <a:pt x="927" y="1517"/>
                  </a:lnTo>
                  <a:lnTo>
                    <a:pt x="907" y="1523"/>
                  </a:lnTo>
                  <a:lnTo>
                    <a:pt x="885" y="1529"/>
                  </a:lnTo>
                  <a:lnTo>
                    <a:pt x="862" y="1535"/>
                  </a:lnTo>
                  <a:lnTo>
                    <a:pt x="840" y="1541"/>
                  </a:lnTo>
                  <a:lnTo>
                    <a:pt x="819" y="1546"/>
                  </a:lnTo>
                  <a:lnTo>
                    <a:pt x="798" y="1552"/>
                  </a:lnTo>
                  <a:lnTo>
                    <a:pt x="780" y="1557"/>
                  </a:lnTo>
                  <a:lnTo>
                    <a:pt x="765" y="1561"/>
                  </a:lnTo>
                  <a:lnTo>
                    <a:pt x="754" y="1564"/>
                  </a:lnTo>
                  <a:lnTo>
                    <a:pt x="746" y="1567"/>
                  </a:lnTo>
                  <a:lnTo>
                    <a:pt x="743" y="1567"/>
                  </a:lnTo>
                  <a:lnTo>
                    <a:pt x="664" y="1559"/>
                  </a:lnTo>
                  <a:lnTo>
                    <a:pt x="320" y="1444"/>
                  </a:lnTo>
                  <a:lnTo>
                    <a:pt x="131" y="1354"/>
                  </a:lnTo>
                  <a:lnTo>
                    <a:pt x="154" y="1286"/>
                  </a:lnTo>
                  <a:lnTo>
                    <a:pt x="155" y="1284"/>
                  </a:lnTo>
                  <a:lnTo>
                    <a:pt x="161" y="1280"/>
                  </a:lnTo>
                  <a:lnTo>
                    <a:pt x="171" y="1274"/>
                  </a:lnTo>
                  <a:lnTo>
                    <a:pt x="187" y="1267"/>
                  </a:lnTo>
                  <a:lnTo>
                    <a:pt x="202" y="1261"/>
                  </a:lnTo>
                  <a:lnTo>
                    <a:pt x="225" y="1251"/>
                  </a:lnTo>
                  <a:lnTo>
                    <a:pt x="252" y="1239"/>
                  </a:lnTo>
                  <a:lnTo>
                    <a:pt x="283" y="1226"/>
                  </a:lnTo>
                  <a:lnTo>
                    <a:pt x="312" y="1215"/>
                  </a:lnTo>
                  <a:lnTo>
                    <a:pt x="336" y="1205"/>
                  </a:lnTo>
                  <a:lnTo>
                    <a:pt x="354" y="1197"/>
                  </a:lnTo>
                  <a:lnTo>
                    <a:pt x="360" y="1195"/>
                  </a:lnTo>
                  <a:lnTo>
                    <a:pt x="432" y="1184"/>
                  </a:lnTo>
                  <a:lnTo>
                    <a:pt x="357" y="1069"/>
                  </a:lnTo>
                  <a:lnTo>
                    <a:pt x="234" y="1016"/>
                  </a:lnTo>
                  <a:lnTo>
                    <a:pt x="226" y="1014"/>
                  </a:lnTo>
                  <a:lnTo>
                    <a:pt x="209" y="1006"/>
                  </a:lnTo>
                  <a:lnTo>
                    <a:pt x="183" y="996"/>
                  </a:lnTo>
                  <a:lnTo>
                    <a:pt x="154" y="985"/>
                  </a:lnTo>
                  <a:lnTo>
                    <a:pt x="123" y="972"/>
                  </a:lnTo>
                  <a:lnTo>
                    <a:pt x="96" y="961"/>
                  </a:lnTo>
                  <a:lnTo>
                    <a:pt x="76" y="951"/>
                  </a:lnTo>
                  <a:lnTo>
                    <a:pt x="66" y="947"/>
                  </a:lnTo>
                  <a:lnTo>
                    <a:pt x="60" y="943"/>
                  </a:lnTo>
                  <a:lnTo>
                    <a:pt x="51" y="937"/>
                  </a:lnTo>
                  <a:lnTo>
                    <a:pt x="41" y="927"/>
                  </a:lnTo>
                  <a:lnTo>
                    <a:pt x="31" y="916"/>
                  </a:lnTo>
                  <a:lnTo>
                    <a:pt x="19" y="903"/>
                  </a:lnTo>
                  <a:lnTo>
                    <a:pt x="12" y="888"/>
                  </a:lnTo>
                  <a:lnTo>
                    <a:pt x="6" y="872"/>
                  </a:lnTo>
                  <a:lnTo>
                    <a:pt x="3" y="853"/>
                  </a:lnTo>
                  <a:lnTo>
                    <a:pt x="3" y="808"/>
                  </a:lnTo>
                  <a:lnTo>
                    <a:pt x="2" y="760"/>
                  </a:lnTo>
                  <a:lnTo>
                    <a:pt x="0" y="721"/>
                  </a:lnTo>
                  <a:lnTo>
                    <a:pt x="0" y="705"/>
                  </a:lnTo>
                  <a:close/>
                </a:path>
              </a:pathLst>
            </a:custGeom>
            <a:solidFill>
              <a:schemeClr val="tx1">
                <a:lumMod val="10000"/>
                <a:lumOff val="9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3" name="Freeform 14"/>
            <p:cNvSpPr>
              <a:spLocks/>
            </p:cNvSpPr>
            <p:nvPr/>
          </p:nvSpPr>
          <p:spPr bwMode="auto">
            <a:xfrm>
              <a:off x="3218" y="2576"/>
              <a:ext cx="426" cy="471"/>
            </a:xfrm>
            <a:custGeom>
              <a:avLst/>
              <a:gdLst/>
              <a:ahLst/>
              <a:cxnLst>
                <a:cxn ang="0">
                  <a:pos x="123" y="943"/>
                </a:cxn>
                <a:cxn ang="0">
                  <a:pos x="126" y="671"/>
                </a:cxn>
                <a:cxn ang="0">
                  <a:pos x="75" y="507"/>
                </a:cxn>
                <a:cxn ang="0">
                  <a:pos x="0" y="503"/>
                </a:cxn>
                <a:cxn ang="0">
                  <a:pos x="17" y="438"/>
                </a:cxn>
                <a:cxn ang="0">
                  <a:pos x="39" y="375"/>
                </a:cxn>
                <a:cxn ang="0">
                  <a:pos x="61" y="314"/>
                </a:cxn>
                <a:cxn ang="0">
                  <a:pos x="84" y="259"/>
                </a:cxn>
                <a:cxn ang="0">
                  <a:pos x="109" y="212"/>
                </a:cxn>
                <a:cxn ang="0">
                  <a:pos x="133" y="171"/>
                </a:cxn>
                <a:cxn ang="0">
                  <a:pos x="155" y="141"/>
                </a:cxn>
                <a:cxn ang="0">
                  <a:pos x="177" y="120"/>
                </a:cxn>
                <a:cxn ang="0">
                  <a:pos x="200" y="104"/>
                </a:cxn>
                <a:cxn ang="0">
                  <a:pos x="229" y="86"/>
                </a:cxn>
                <a:cxn ang="0">
                  <a:pos x="258" y="67"/>
                </a:cxn>
                <a:cxn ang="0">
                  <a:pos x="288" y="47"/>
                </a:cxn>
                <a:cxn ang="0">
                  <a:pos x="314" y="29"/>
                </a:cxn>
                <a:cxn ang="0">
                  <a:pos x="337" y="13"/>
                </a:cxn>
                <a:cxn ang="0">
                  <a:pos x="352" y="5"/>
                </a:cxn>
                <a:cxn ang="0">
                  <a:pos x="358" y="0"/>
                </a:cxn>
                <a:cxn ang="0">
                  <a:pos x="491" y="131"/>
                </a:cxn>
                <a:cxn ang="0">
                  <a:pos x="549" y="80"/>
                </a:cxn>
                <a:cxn ang="0">
                  <a:pos x="549" y="78"/>
                </a:cxn>
                <a:cxn ang="0">
                  <a:pos x="552" y="74"/>
                </a:cxn>
                <a:cxn ang="0">
                  <a:pos x="558" y="70"/>
                </a:cxn>
                <a:cxn ang="0">
                  <a:pos x="571" y="65"/>
                </a:cxn>
                <a:cxn ang="0">
                  <a:pos x="579" y="62"/>
                </a:cxn>
                <a:cxn ang="0">
                  <a:pos x="588" y="58"/>
                </a:cxn>
                <a:cxn ang="0">
                  <a:pos x="598" y="54"/>
                </a:cxn>
                <a:cxn ang="0">
                  <a:pos x="610" y="51"/>
                </a:cxn>
                <a:cxn ang="0">
                  <a:pos x="623" y="51"/>
                </a:cxn>
                <a:cxn ang="0">
                  <a:pos x="637" y="55"/>
                </a:cxn>
                <a:cxn ang="0">
                  <a:pos x="653" y="67"/>
                </a:cxn>
                <a:cxn ang="0">
                  <a:pos x="672" y="87"/>
                </a:cxn>
                <a:cxn ang="0">
                  <a:pos x="695" y="120"/>
                </a:cxn>
                <a:cxn ang="0">
                  <a:pos x="723" y="165"/>
                </a:cxn>
                <a:cxn ang="0">
                  <a:pos x="753" y="219"/>
                </a:cxn>
                <a:cxn ang="0">
                  <a:pos x="782" y="274"/>
                </a:cxn>
                <a:cxn ang="0">
                  <a:pos x="808" y="327"/>
                </a:cxn>
                <a:cxn ang="0">
                  <a:pos x="830" y="371"/>
                </a:cxn>
                <a:cxn ang="0">
                  <a:pos x="844" y="401"/>
                </a:cxn>
                <a:cxn ang="0">
                  <a:pos x="850" y="413"/>
                </a:cxn>
                <a:cxn ang="0">
                  <a:pos x="817" y="478"/>
                </a:cxn>
                <a:cxn ang="0">
                  <a:pos x="766" y="565"/>
                </a:cxn>
                <a:cxn ang="0">
                  <a:pos x="788" y="614"/>
                </a:cxn>
                <a:cxn ang="0">
                  <a:pos x="802" y="678"/>
                </a:cxn>
                <a:cxn ang="0">
                  <a:pos x="326" y="820"/>
                </a:cxn>
                <a:cxn ang="0">
                  <a:pos x="239" y="902"/>
                </a:cxn>
                <a:cxn ang="0">
                  <a:pos x="184" y="931"/>
                </a:cxn>
                <a:cxn ang="0">
                  <a:pos x="123" y="943"/>
                </a:cxn>
              </a:cxnLst>
              <a:rect l="0" t="0" r="r" b="b"/>
              <a:pathLst>
                <a:path w="850" h="943">
                  <a:moveTo>
                    <a:pt x="123" y="943"/>
                  </a:moveTo>
                  <a:lnTo>
                    <a:pt x="126" y="671"/>
                  </a:lnTo>
                  <a:lnTo>
                    <a:pt x="75" y="507"/>
                  </a:lnTo>
                  <a:lnTo>
                    <a:pt x="0" y="503"/>
                  </a:lnTo>
                  <a:lnTo>
                    <a:pt x="17" y="438"/>
                  </a:lnTo>
                  <a:lnTo>
                    <a:pt x="39" y="375"/>
                  </a:lnTo>
                  <a:lnTo>
                    <a:pt x="61" y="314"/>
                  </a:lnTo>
                  <a:lnTo>
                    <a:pt x="84" y="259"/>
                  </a:lnTo>
                  <a:lnTo>
                    <a:pt x="109" y="212"/>
                  </a:lnTo>
                  <a:lnTo>
                    <a:pt x="133" y="171"/>
                  </a:lnTo>
                  <a:lnTo>
                    <a:pt x="155" y="141"/>
                  </a:lnTo>
                  <a:lnTo>
                    <a:pt x="177" y="120"/>
                  </a:lnTo>
                  <a:lnTo>
                    <a:pt x="200" y="104"/>
                  </a:lnTo>
                  <a:lnTo>
                    <a:pt x="229" y="86"/>
                  </a:lnTo>
                  <a:lnTo>
                    <a:pt x="258" y="67"/>
                  </a:lnTo>
                  <a:lnTo>
                    <a:pt x="288" y="47"/>
                  </a:lnTo>
                  <a:lnTo>
                    <a:pt x="314" y="29"/>
                  </a:lnTo>
                  <a:lnTo>
                    <a:pt x="337" y="13"/>
                  </a:lnTo>
                  <a:lnTo>
                    <a:pt x="352" y="5"/>
                  </a:lnTo>
                  <a:lnTo>
                    <a:pt x="358" y="0"/>
                  </a:lnTo>
                  <a:lnTo>
                    <a:pt x="491" y="131"/>
                  </a:lnTo>
                  <a:lnTo>
                    <a:pt x="549" y="80"/>
                  </a:lnTo>
                  <a:lnTo>
                    <a:pt x="549" y="78"/>
                  </a:lnTo>
                  <a:lnTo>
                    <a:pt x="552" y="74"/>
                  </a:lnTo>
                  <a:lnTo>
                    <a:pt x="558" y="70"/>
                  </a:lnTo>
                  <a:lnTo>
                    <a:pt x="571" y="65"/>
                  </a:lnTo>
                  <a:lnTo>
                    <a:pt x="579" y="62"/>
                  </a:lnTo>
                  <a:lnTo>
                    <a:pt x="588" y="58"/>
                  </a:lnTo>
                  <a:lnTo>
                    <a:pt x="598" y="54"/>
                  </a:lnTo>
                  <a:lnTo>
                    <a:pt x="610" y="51"/>
                  </a:lnTo>
                  <a:lnTo>
                    <a:pt x="623" y="51"/>
                  </a:lnTo>
                  <a:lnTo>
                    <a:pt x="637" y="55"/>
                  </a:lnTo>
                  <a:lnTo>
                    <a:pt x="653" y="67"/>
                  </a:lnTo>
                  <a:lnTo>
                    <a:pt x="672" y="87"/>
                  </a:lnTo>
                  <a:lnTo>
                    <a:pt x="695" y="120"/>
                  </a:lnTo>
                  <a:lnTo>
                    <a:pt x="723" y="165"/>
                  </a:lnTo>
                  <a:lnTo>
                    <a:pt x="753" y="219"/>
                  </a:lnTo>
                  <a:lnTo>
                    <a:pt x="782" y="274"/>
                  </a:lnTo>
                  <a:lnTo>
                    <a:pt x="808" y="327"/>
                  </a:lnTo>
                  <a:lnTo>
                    <a:pt x="830" y="371"/>
                  </a:lnTo>
                  <a:lnTo>
                    <a:pt x="844" y="401"/>
                  </a:lnTo>
                  <a:lnTo>
                    <a:pt x="850" y="413"/>
                  </a:lnTo>
                  <a:lnTo>
                    <a:pt x="817" y="478"/>
                  </a:lnTo>
                  <a:lnTo>
                    <a:pt x="766" y="565"/>
                  </a:lnTo>
                  <a:lnTo>
                    <a:pt x="788" y="614"/>
                  </a:lnTo>
                  <a:lnTo>
                    <a:pt x="802" y="678"/>
                  </a:lnTo>
                  <a:lnTo>
                    <a:pt x="326" y="820"/>
                  </a:lnTo>
                  <a:lnTo>
                    <a:pt x="239" y="902"/>
                  </a:lnTo>
                  <a:lnTo>
                    <a:pt x="184" y="931"/>
                  </a:lnTo>
                  <a:lnTo>
                    <a:pt x="123" y="943"/>
                  </a:lnTo>
                  <a:close/>
                </a:path>
              </a:pathLst>
            </a:custGeom>
            <a:solidFill>
              <a:schemeClr val="accent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4" name="Freeform 15"/>
            <p:cNvSpPr>
              <a:spLocks/>
            </p:cNvSpPr>
            <p:nvPr/>
          </p:nvSpPr>
          <p:spPr bwMode="auto">
            <a:xfrm>
              <a:off x="3383" y="2328"/>
              <a:ext cx="245" cy="313"/>
            </a:xfrm>
            <a:custGeom>
              <a:avLst/>
              <a:gdLst/>
              <a:ahLst/>
              <a:cxnLst>
                <a:cxn ang="0">
                  <a:pos x="29" y="378"/>
                </a:cxn>
                <a:cxn ang="0">
                  <a:pos x="13" y="314"/>
                </a:cxn>
                <a:cxn ang="0">
                  <a:pos x="0" y="200"/>
                </a:cxn>
                <a:cxn ang="0">
                  <a:pos x="6" y="193"/>
                </a:cxn>
                <a:cxn ang="0">
                  <a:pos x="30" y="188"/>
                </a:cxn>
                <a:cxn ang="0">
                  <a:pos x="63" y="191"/>
                </a:cxn>
                <a:cxn ang="0">
                  <a:pos x="91" y="181"/>
                </a:cxn>
                <a:cxn ang="0">
                  <a:pos x="119" y="149"/>
                </a:cxn>
                <a:cxn ang="0">
                  <a:pos x="129" y="130"/>
                </a:cxn>
                <a:cxn ang="0">
                  <a:pos x="134" y="120"/>
                </a:cxn>
                <a:cxn ang="0">
                  <a:pos x="145" y="109"/>
                </a:cxn>
                <a:cxn ang="0">
                  <a:pos x="158" y="82"/>
                </a:cxn>
                <a:cxn ang="0">
                  <a:pos x="176" y="74"/>
                </a:cxn>
                <a:cxn ang="0">
                  <a:pos x="200" y="61"/>
                </a:cxn>
                <a:cxn ang="0">
                  <a:pos x="224" y="38"/>
                </a:cxn>
                <a:cxn ang="0">
                  <a:pos x="247" y="10"/>
                </a:cxn>
                <a:cxn ang="0">
                  <a:pos x="272" y="9"/>
                </a:cxn>
                <a:cxn ang="0">
                  <a:pos x="289" y="43"/>
                </a:cxn>
                <a:cxn ang="0">
                  <a:pos x="307" y="72"/>
                </a:cxn>
                <a:cxn ang="0">
                  <a:pos x="336" y="81"/>
                </a:cxn>
                <a:cxn ang="0">
                  <a:pos x="368" y="78"/>
                </a:cxn>
                <a:cxn ang="0">
                  <a:pos x="391" y="67"/>
                </a:cxn>
                <a:cxn ang="0">
                  <a:pos x="391" y="26"/>
                </a:cxn>
                <a:cxn ang="0">
                  <a:pos x="418" y="32"/>
                </a:cxn>
                <a:cxn ang="0">
                  <a:pos x="442" y="49"/>
                </a:cxn>
                <a:cxn ang="0">
                  <a:pos x="460" y="72"/>
                </a:cxn>
                <a:cxn ang="0">
                  <a:pos x="488" y="84"/>
                </a:cxn>
                <a:cxn ang="0">
                  <a:pos x="489" y="219"/>
                </a:cxn>
                <a:cxn ang="0">
                  <a:pos x="476" y="300"/>
                </a:cxn>
                <a:cxn ang="0">
                  <a:pos x="453" y="350"/>
                </a:cxn>
                <a:cxn ang="0">
                  <a:pos x="430" y="401"/>
                </a:cxn>
                <a:cxn ang="0">
                  <a:pos x="413" y="433"/>
                </a:cxn>
                <a:cxn ang="0">
                  <a:pos x="389" y="462"/>
                </a:cxn>
                <a:cxn ang="0">
                  <a:pos x="366" y="485"/>
                </a:cxn>
                <a:cxn ang="0">
                  <a:pos x="352" y="495"/>
                </a:cxn>
                <a:cxn ang="0">
                  <a:pos x="336" y="504"/>
                </a:cxn>
                <a:cxn ang="0">
                  <a:pos x="313" y="510"/>
                </a:cxn>
                <a:cxn ang="0">
                  <a:pos x="288" y="508"/>
                </a:cxn>
                <a:cxn ang="0">
                  <a:pos x="271" y="514"/>
                </a:cxn>
                <a:cxn ang="0">
                  <a:pos x="256" y="592"/>
                </a:cxn>
                <a:cxn ang="0">
                  <a:pos x="217" y="621"/>
                </a:cxn>
                <a:cxn ang="0">
                  <a:pos x="181" y="626"/>
                </a:cxn>
                <a:cxn ang="0">
                  <a:pos x="148" y="618"/>
                </a:cxn>
                <a:cxn ang="0">
                  <a:pos x="136" y="605"/>
                </a:cxn>
                <a:cxn ang="0">
                  <a:pos x="117" y="597"/>
                </a:cxn>
                <a:cxn ang="0">
                  <a:pos x="100" y="589"/>
                </a:cxn>
                <a:cxn ang="0">
                  <a:pos x="84" y="579"/>
                </a:cxn>
                <a:cxn ang="0">
                  <a:pos x="53" y="546"/>
                </a:cxn>
                <a:cxn ang="0">
                  <a:pos x="32" y="528"/>
                </a:cxn>
                <a:cxn ang="0">
                  <a:pos x="14" y="521"/>
                </a:cxn>
                <a:cxn ang="0">
                  <a:pos x="0" y="510"/>
                </a:cxn>
                <a:cxn ang="0">
                  <a:pos x="29" y="479"/>
                </a:cxn>
                <a:cxn ang="0">
                  <a:pos x="40" y="436"/>
                </a:cxn>
              </a:cxnLst>
              <a:rect l="0" t="0" r="r" b="b"/>
              <a:pathLst>
                <a:path w="489" h="626">
                  <a:moveTo>
                    <a:pt x="40" y="405"/>
                  </a:moveTo>
                  <a:lnTo>
                    <a:pt x="36" y="391"/>
                  </a:lnTo>
                  <a:lnTo>
                    <a:pt x="29" y="378"/>
                  </a:lnTo>
                  <a:lnTo>
                    <a:pt x="21" y="366"/>
                  </a:lnTo>
                  <a:lnTo>
                    <a:pt x="19" y="355"/>
                  </a:lnTo>
                  <a:lnTo>
                    <a:pt x="13" y="314"/>
                  </a:lnTo>
                  <a:lnTo>
                    <a:pt x="7" y="275"/>
                  </a:lnTo>
                  <a:lnTo>
                    <a:pt x="1" y="237"/>
                  </a:lnTo>
                  <a:lnTo>
                    <a:pt x="0" y="200"/>
                  </a:lnTo>
                  <a:lnTo>
                    <a:pt x="1" y="197"/>
                  </a:lnTo>
                  <a:lnTo>
                    <a:pt x="4" y="195"/>
                  </a:lnTo>
                  <a:lnTo>
                    <a:pt x="6" y="193"/>
                  </a:lnTo>
                  <a:lnTo>
                    <a:pt x="7" y="188"/>
                  </a:lnTo>
                  <a:lnTo>
                    <a:pt x="19" y="188"/>
                  </a:lnTo>
                  <a:lnTo>
                    <a:pt x="30" y="188"/>
                  </a:lnTo>
                  <a:lnTo>
                    <a:pt x="42" y="190"/>
                  </a:lnTo>
                  <a:lnTo>
                    <a:pt x="53" y="191"/>
                  </a:lnTo>
                  <a:lnTo>
                    <a:pt x="63" y="191"/>
                  </a:lnTo>
                  <a:lnTo>
                    <a:pt x="74" y="190"/>
                  </a:lnTo>
                  <a:lnTo>
                    <a:pt x="84" y="187"/>
                  </a:lnTo>
                  <a:lnTo>
                    <a:pt x="91" y="181"/>
                  </a:lnTo>
                  <a:lnTo>
                    <a:pt x="100" y="172"/>
                  </a:lnTo>
                  <a:lnTo>
                    <a:pt x="108" y="161"/>
                  </a:lnTo>
                  <a:lnTo>
                    <a:pt x="119" y="149"/>
                  </a:lnTo>
                  <a:lnTo>
                    <a:pt x="127" y="137"/>
                  </a:lnTo>
                  <a:lnTo>
                    <a:pt x="127" y="135"/>
                  </a:lnTo>
                  <a:lnTo>
                    <a:pt x="129" y="130"/>
                  </a:lnTo>
                  <a:lnTo>
                    <a:pt x="130" y="127"/>
                  </a:lnTo>
                  <a:lnTo>
                    <a:pt x="130" y="123"/>
                  </a:lnTo>
                  <a:lnTo>
                    <a:pt x="134" y="120"/>
                  </a:lnTo>
                  <a:lnTo>
                    <a:pt x="137" y="116"/>
                  </a:lnTo>
                  <a:lnTo>
                    <a:pt x="142" y="113"/>
                  </a:lnTo>
                  <a:lnTo>
                    <a:pt x="145" y="109"/>
                  </a:lnTo>
                  <a:lnTo>
                    <a:pt x="148" y="98"/>
                  </a:lnTo>
                  <a:lnTo>
                    <a:pt x="153" y="90"/>
                  </a:lnTo>
                  <a:lnTo>
                    <a:pt x="158" y="82"/>
                  </a:lnTo>
                  <a:lnTo>
                    <a:pt x="159" y="72"/>
                  </a:lnTo>
                  <a:lnTo>
                    <a:pt x="168" y="72"/>
                  </a:lnTo>
                  <a:lnTo>
                    <a:pt x="176" y="74"/>
                  </a:lnTo>
                  <a:lnTo>
                    <a:pt x="184" y="72"/>
                  </a:lnTo>
                  <a:lnTo>
                    <a:pt x="191" y="69"/>
                  </a:lnTo>
                  <a:lnTo>
                    <a:pt x="200" y="61"/>
                  </a:lnTo>
                  <a:lnTo>
                    <a:pt x="208" y="53"/>
                  </a:lnTo>
                  <a:lnTo>
                    <a:pt x="217" y="45"/>
                  </a:lnTo>
                  <a:lnTo>
                    <a:pt x="224" y="38"/>
                  </a:lnTo>
                  <a:lnTo>
                    <a:pt x="233" y="29"/>
                  </a:lnTo>
                  <a:lnTo>
                    <a:pt x="240" y="20"/>
                  </a:lnTo>
                  <a:lnTo>
                    <a:pt x="247" y="10"/>
                  </a:lnTo>
                  <a:lnTo>
                    <a:pt x="253" y="0"/>
                  </a:lnTo>
                  <a:lnTo>
                    <a:pt x="263" y="3"/>
                  </a:lnTo>
                  <a:lnTo>
                    <a:pt x="272" y="9"/>
                  </a:lnTo>
                  <a:lnTo>
                    <a:pt x="278" y="19"/>
                  </a:lnTo>
                  <a:lnTo>
                    <a:pt x="284" y="30"/>
                  </a:lnTo>
                  <a:lnTo>
                    <a:pt x="289" y="43"/>
                  </a:lnTo>
                  <a:lnTo>
                    <a:pt x="294" y="55"/>
                  </a:lnTo>
                  <a:lnTo>
                    <a:pt x="300" y="65"/>
                  </a:lnTo>
                  <a:lnTo>
                    <a:pt x="307" y="72"/>
                  </a:lnTo>
                  <a:lnTo>
                    <a:pt x="316" y="77"/>
                  </a:lnTo>
                  <a:lnTo>
                    <a:pt x="326" y="78"/>
                  </a:lnTo>
                  <a:lnTo>
                    <a:pt x="336" y="81"/>
                  </a:lnTo>
                  <a:lnTo>
                    <a:pt x="347" y="81"/>
                  </a:lnTo>
                  <a:lnTo>
                    <a:pt x="358" y="81"/>
                  </a:lnTo>
                  <a:lnTo>
                    <a:pt x="368" y="78"/>
                  </a:lnTo>
                  <a:lnTo>
                    <a:pt x="378" y="77"/>
                  </a:lnTo>
                  <a:lnTo>
                    <a:pt x="386" y="72"/>
                  </a:lnTo>
                  <a:lnTo>
                    <a:pt x="391" y="67"/>
                  </a:lnTo>
                  <a:lnTo>
                    <a:pt x="391" y="55"/>
                  </a:lnTo>
                  <a:lnTo>
                    <a:pt x="391" y="40"/>
                  </a:lnTo>
                  <a:lnTo>
                    <a:pt x="391" y="26"/>
                  </a:lnTo>
                  <a:lnTo>
                    <a:pt x="400" y="27"/>
                  </a:lnTo>
                  <a:lnTo>
                    <a:pt x="410" y="29"/>
                  </a:lnTo>
                  <a:lnTo>
                    <a:pt x="418" y="32"/>
                  </a:lnTo>
                  <a:lnTo>
                    <a:pt x="427" y="38"/>
                  </a:lnTo>
                  <a:lnTo>
                    <a:pt x="434" y="42"/>
                  </a:lnTo>
                  <a:lnTo>
                    <a:pt x="442" y="49"/>
                  </a:lnTo>
                  <a:lnTo>
                    <a:pt x="447" y="55"/>
                  </a:lnTo>
                  <a:lnTo>
                    <a:pt x="452" y="62"/>
                  </a:lnTo>
                  <a:lnTo>
                    <a:pt x="460" y="72"/>
                  </a:lnTo>
                  <a:lnTo>
                    <a:pt x="469" y="80"/>
                  </a:lnTo>
                  <a:lnTo>
                    <a:pt x="478" y="84"/>
                  </a:lnTo>
                  <a:lnTo>
                    <a:pt x="488" y="84"/>
                  </a:lnTo>
                  <a:lnTo>
                    <a:pt x="488" y="129"/>
                  </a:lnTo>
                  <a:lnTo>
                    <a:pt x="489" y="174"/>
                  </a:lnTo>
                  <a:lnTo>
                    <a:pt x="489" y="219"/>
                  </a:lnTo>
                  <a:lnTo>
                    <a:pt x="485" y="263"/>
                  </a:lnTo>
                  <a:lnTo>
                    <a:pt x="481" y="282"/>
                  </a:lnTo>
                  <a:lnTo>
                    <a:pt x="476" y="300"/>
                  </a:lnTo>
                  <a:lnTo>
                    <a:pt x="469" y="317"/>
                  </a:lnTo>
                  <a:lnTo>
                    <a:pt x="462" y="334"/>
                  </a:lnTo>
                  <a:lnTo>
                    <a:pt x="453" y="350"/>
                  </a:lnTo>
                  <a:lnTo>
                    <a:pt x="446" y="368"/>
                  </a:lnTo>
                  <a:lnTo>
                    <a:pt x="437" y="384"/>
                  </a:lnTo>
                  <a:lnTo>
                    <a:pt x="430" y="401"/>
                  </a:lnTo>
                  <a:lnTo>
                    <a:pt x="424" y="411"/>
                  </a:lnTo>
                  <a:lnTo>
                    <a:pt x="418" y="423"/>
                  </a:lnTo>
                  <a:lnTo>
                    <a:pt x="413" y="433"/>
                  </a:lnTo>
                  <a:lnTo>
                    <a:pt x="405" y="443"/>
                  </a:lnTo>
                  <a:lnTo>
                    <a:pt x="398" y="452"/>
                  </a:lnTo>
                  <a:lnTo>
                    <a:pt x="389" y="462"/>
                  </a:lnTo>
                  <a:lnTo>
                    <a:pt x="381" y="472"/>
                  </a:lnTo>
                  <a:lnTo>
                    <a:pt x="372" y="481"/>
                  </a:lnTo>
                  <a:lnTo>
                    <a:pt x="366" y="485"/>
                  </a:lnTo>
                  <a:lnTo>
                    <a:pt x="362" y="488"/>
                  </a:lnTo>
                  <a:lnTo>
                    <a:pt x="358" y="492"/>
                  </a:lnTo>
                  <a:lnTo>
                    <a:pt x="352" y="495"/>
                  </a:lnTo>
                  <a:lnTo>
                    <a:pt x="347" y="498"/>
                  </a:lnTo>
                  <a:lnTo>
                    <a:pt x="342" y="501"/>
                  </a:lnTo>
                  <a:lnTo>
                    <a:pt x="336" y="504"/>
                  </a:lnTo>
                  <a:lnTo>
                    <a:pt x="329" y="507"/>
                  </a:lnTo>
                  <a:lnTo>
                    <a:pt x="320" y="508"/>
                  </a:lnTo>
                  <a:lnTo>
                    <a:pt x="313" y="510"/>
                  </a:lnTo>
                  <a:lnTo>
                    <a:pt x="304" y="510"/>
                  </a:lnTo>
                  <a:lnTo>
                    <a:pt x="295" y="508"/>
                  </a:lnTo>
                  <a:lnTo>
                    <a:pt x="288" y="508"/>
                  </a:lnTo>
                  <a:lnTo>
                    <a:pt x="282" y="510"/>
                  </a:lnTo>
                  <a:lnTo>
                    <a:pt x="275" y="511"/>
                  </a:lnTo>
                  <a:lnTo>
                    <a:pt x="271" y="514"/>
                  </a:lnTo>
                  <a:lnTo>
                    <a:pt x="262" y="539"/>
                  </a:lnTo>
                  <a:lnTo>
                    <a:pt x="260" y="566"/>
                  </a:lnTo>
                  <a:lnTo>
                    <a:pt x="256" y="592"/>
                  </a:lnTo>
                  <a:lnTo>
                    <a:pt x="239" y="611"/>
                  </a:lnTo>
                  <a:lnTo>
                    <a:pt x="227" y="617"/>
                  </a:lnTo>
                  <a:lnTo>
                    <a:pt x="217" y="621"/>
                  </a:lnTo>
                  <a:lnTo>
                    <a:pt x="205" y="624"/>
                  </a:lnTo>
                  <a:lnTo>
                    <a:pt x="194" y="626"/>
                  </a:lnTo>
                  <a:lnTo>
                    <a:pt x="181" y="626"/>
                  </a:lnTo>
                  <a:lnTo>
                    <a:pt x="169" y="624"/>
                  </a:lnTo>
                  <a:lnTo>
                    <a:pt x="159" y="623"/>
                  </a:lnTo>
                  <a:lnTo>
                    <a:pt x="148" y="618"/>
                  </a:lnTo>
                  <a:lnTo>
                    <a:pt x="145" y="615"/>
                  </a:lnTo>
                  <a:lnTo>
                    <a:pt x="140" y="611"/>
                  </a:lnTo>
                  <a:lnTo>
                    <a:pt x="136" y="605"/>
                  </a:lnTo>
                  <a:lnTo>
                    <a:pt x="130" y="601"/>
                  </a:lnTo>
                  <a:lnTo>
                    <a:pt x="124" y="598"/>
                  </a:lnTo>
                  <a:lnTo>
                    <a:pt x="117" y="597"/>
                  </a:lnTo>
                  <a:lnTo>
                    <a:pt x="111" y="594"/>
                  </a:lnTo>
                  <a:lnTo>
                    <a:pt x="105" y="591"/>
                  </a:lnTo>
                  <a:lnTo>
                    <a:pt x="100" y="589"/>
                  </a:lnTo>
                  <a:lnTo>
                    <a:pt x="95" y="586"/>
                  </a:lnTo>
                  <a:lnTo>
                    <a:pt x="90" y="582"/>
                  </a:lnTo>
                  <a:lnTo>
                    <a:pt x="84" y="579"/>
                  </a:lnTo>
                  <a:lnTo>
                    <a:pt x="74" y="568"/>
                  </a:lnTo>
                  <a:lnTo>
                    <a:pt x="63" y="557"/>
                  </a:lnTo>
                  <a:lnTo>
                    <a:pt x="53" y="546"/>
                  </a:lnTo>
                  <a:lnTo>
                    <a:pt x="43" y="536"/>
                  </a:lnTo>
                  <a:lnTo>
                    <a:pt x="37" y="531"/>
                  </a:lnTo>
                  <a:lnTo>
                    <a:pt x="32" y="528"/>
                  </a:lnTo>
                  <a:lnTo>
                    <a:pt x="26" y="526"/>
                  </a:lnTo>
                  <a:lnTo>
                    <a:pt x="20" y="524"/>
                  </a:lnTo>
                  <a:lnTo>
                    <a:pt x="14" y="521"/>
                  </a:lnTo>
                  <a:lnTo>
                    <a:pt x="10" y="518"/>
                  </a:lnTo>
                  <a:lnTo>
                    <a:pt x="4" y="514"/>
                  </a:lnTo>
                  <a:lnTo>
                    <a:pt x="0" y="510"/>
                  </a:lnTo>
                  <a:lnTo>
                    <a:pt x="11" y="502"/>
                  </a:lnTo>
                  <a:lnTo>
                    <a:pt x="21" y="491"/>
                  </a:lnTo>
                  <a:lnTo>
                    <a:pt x="29" y="479"/>
                  </a:lnTo>
                  <a:lnTo>
                    <a:pt x="35" y="466"/>
                  </a:lnTo>
                  <a:lnTo>
                    <a:pt x="39" y="450"/>
                  </a:lnTo>
                  <a:lnTo>
                    <a:pt x="40" y="436"/>
                  </a:lnTo>
                  <a:lnTo>
                    <a:pt x="40" y="420"/>
                  </a:lnTo>
                  <a:lnTo>
                    <a:pt x="40" y="405"/>
                  </a:lnTo>
                  <a:close/>
                </a:path>
              </a:pathLst>
            </a:custGeom>
            <a:solidFill>
              <a:srgbClr val="F2CCB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 name="Freeform 16"/>
            <p:cNvSpPr>
              <a:spLocks/>
            </p:cNvSpPr>
            <p:nvPr/>
          </p:nvSpPr>
          <p:spPr bwMode="auto">
            <a:xfrm>
              <a:off x="3346" y="2300"/>
              <a:ext cx="27" cy="58"/>
            </a:xfrm>
            <a:custGeom>
              <a:avLst/>
              <a:gdLst/>
              <a:ahLst/>
              <a:cxnLst>
                <a:cxn ang="0">
                  <a:pos x="49" y="50"/>
                </a:cxn>
                <a:cxn ang="0">
                  <a:pos x="53" y="32"/>
                </a:cxn>
                <a:cxn ang="0">
                  <a:pos x="53" y="13"/>
                </a:cxn>
                <a:cxn ang="0">
                  <a:pos x="46" y="0"/>
                </a:cxn>
                <a:cxn ang="0">
                  <a:pos x="30" y="3"/>
                </a:cxn>
                <a:cxn ang="0">
                  <a:pos x="10" y="25"/>
                </a:cxn>
                <a:cxn ang="0">
                  <a:pos x="0" y="53"/>
                </a:cxn>
                <a:cxn ang="0">
                  <a:pos x="0" y="84"/>
                </a:cxn>
                <a:cxn ang="0">
                  <a:pos x="6" y="115"/>
                </a:cxn>
                <a:cxn ang="0">
                  <a:pos x="19" y="116"/>
                </a:cxn>
                <a:cxn ang="0">
                  <a:pos x="27" y="113"/>
                </a:cxn>
                <a:cxn ang="0">
                  <a:pos x="33" y="106"/>
                </a:cxn>
                <a:cxn ang="0">
                  <a:pos x="38" y="96"/>
                </a:cxn>
                <a:cxn ang="0">
                  <a:pos x="40" y="84"/>
                </a:cxn>
                <a:cxn ang="0">
                  <a:pos x="43" y="73"/>
                </a:cxn>
                <a:cxn ang="0">
                  <a:pos x="46" y="60"/>
                </a:cxn>
                <a:cxn ang="0">
                  <a:pos x="49" y="50"/>
                </a:cxn>
              </a:cxnLst>
              <a:rect l="0" t="0" r="r" b="b"/>
              <a:pathLst>
                <a:path w="53" h="116">
                  <a:moveTo>
                    <a:pt x="49" y="50"/>
                  </a:moveTo>
                  <a:lnTo>
                    <a:pt x="53" y="32"/>
                  </a:lnTo>
                  <a:lnTo>
                    <a:pt x="53" y="13"/>
                  </a:lnTo>
                  <a:lnTo>
                    <a:pt x="46" y="0"/>
                  </a:lnTo>
                  <a:lnTo>
                    <a:pt x="30" y="3"/>
                  </a:lnTo>
                  <a:lnTo>
                    <a:pt x="10" y="25"/>
                  </a:lnTo>
                  <a:lnTo>
                    <a:pt x="0" y="53"/>
                  </a:lnTo>
                  <a:lnTo>
                    <a:pt x="0" y="84"/>
                  </a:lnTo>
                  <a:lnTo>
                    <a:pt x="6" y="115"/>
                  </a:lnTo>
                  <a:lnTo>
                    <a:pt x="19" y="116"/>
                  </a:lnTo>
                  <a:lnTo>
                    <a:pt x="27" y="113"/>
                  </a:lnTo>
                  <a:lnTo>
                    <a:pt x="33" y="106"/>
                  </a:lnTo>
                  <a:lnTo>
                    <a:pt x="38" y="96"/>
                  </a:lnTo>
                  <a:lnTo>
                    <a:pt x="40" y="84"/>
                  </a:lnTo>
                  <a:lnTo>
                    <a:pt x="43" y="73"/>
                  </a:lnTo>
                  <a:lnTo>
                    <a:pt x="46" y="60"/>
                  </a:lnTo>
                  <a:lnTo>
                    <a:pt x="49" y="50"/>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7"/>
            <p:cNvSpPr>
              <a:spLocks/>
            </p:cNvSpPr>
            <p:nvPr/>
          </p:nvSpPr>
          <p:spPr bwMode="auto">
            <a:xfrm>
              <a:off x="3172" y="2879"/>
              <a:ext cx="117" cy="185"/>
            </a:xfrm>
            <a:custGeom>
              <a:avLst/>
              <a:gdLst/>
              <a:ahLst/>
              <a:cxnLst>
                <a:cxn ang="0">
                  <a:pos x="141" y="0"/>
                </a:cxn>
                <a:cxn ang="0">
                  <a:pos x="122" y="1"/>
                </a:cxn>
                <a:cxn ang="0">
                  <a:pos x="105" y="6"/>
                </a:cxn>
                <a:cxn ang="0">
                  <a:pos x="87" y="12"/>
                </a:cxn>
                <a:cxn ang="0">
                  <a:pos x="73" y="20"/>
                </a:cxn>
                <a:cxn ang="0">
                  <a:pos x="60" y="32"/>
                </a:cxn>
                <a:cxn ang="0">
                  <a:pos x="47" y="43"/>
                </a:cxn>
                <a:cxn ang="0">
                  <a:pos x="36" y="56"/>
                </a:cxn>
                <a:cxn ang="0">
                  <a:pos x="28" y="71"/>
                </a:cxn>
                <a:cxn ang="0">
                  <a:pos x="12" y="113"/>
                </a:cxn>
                <a:cxn ang="0">
                  <a:pos x="2" y="158"/>
                </a:cxn>
                <a:cxn ang="0">
                  <a:pos x="0" y="203"/>
                </a:cxn>
                <a:cxn ang="0">
                  <a:pos x="6" y="249"/>
                </a:cxn>
                <a:cxn ang="0">
                  <a:pos x="10" y="265"/>
                </a:cxn>
                <a:cxn ang="0">
                  <a:pos x="18" y="281"/>
                </a:cxn>
                <a:cxn ang="0">
                  <a:pos x="23" y="295"/>
                </a:cxn>
                <a:cxn ang="0">
                  <a:pos x="32" y="310"/>
                </a:cxn>
                <a:cxn ang="0">
                  <a:pos x="41" y="324"/>
                </a:cxn>
                <a:cxn ang="0">
                  <a:pos x="51" y="337"/>
                </a:cxn>
                <a:cxn ang="0">
                  <a:pos x="61" y="352"/>
                </a:cxn>
                <a:cxn ang="0">
                  <a:pos x="71" y="365"/>
                </a:cxn>
                <a:cxn ang="0">
                  <a:pos x="92" y="368"/>
                </a:cxn>
                <a:cxn ang="0">
                  <a:pos x="113" y="369"/>
                </a:cxn>
                <a:cxn ang="0">
                  <a:pos x="134" y="369"/>
                </a:cxn>
                <a:cxn ang="0">
                  <a:pos x="154" y="369"/>
                </a:cxn>
                <a:cxn ang="0">
                  <a:pos x="174" y="366"/>
                </a:cxn>
                <a:cxn ang="0">
                  <a:pos x="194" y="362"/>
                </a:cxn>
                <a:cxn ang="0">
                  <a:pos x="215" y="356"/>
                </a:cxn>
                <a:cxn ang="0">
                  <a:pos x="233" y="346"/>
                </a:cxn>
                <a:cxn ang="0">
                  <a:pos x="233" y="278"/>
                </a:cxn>
                <a:cxn ang="0">
                  <a:pos x="233" y="210"/>
                </a:cxn>
                <a:cxn ang="0">
                  <a:pos x="233" y="143"/>
                </a:cxn>
                <a:cxn ang="0">
                  <a:pos x="233" y="75"/>
                </a:cxn>
                <a:cxn ang="0">
                  <a:pos x="223" y="67"/>
                </a:cxn>
                <a:cxn ang="0">
                  <a:pos x="213" y="56"/>
                </a:cxn>
                <a:cxn ang="0">
                  <a:pos x="203" y="45"/>
                </a:cxn>
                <a:cxn ang="0">
                  <a:pos x="193" y="35"/>
                </a:cxn>
                <a:cxn ang="0">
                  <a:pos x="181" y="26"/>
                </a:cxn>
                <a:cxn ang="0">
                  <a:pos x="170" y="19"/>
                </a:cxn>
                <a:cxn ang="0">
                  <a:pos x="158" y="13"/>
                </a:cxn>
                <a:cxn ang="0">
                  <a:pos x="144" y="12"/>
                </a:cxn>
                <a:cxn ang="0">
                  <a:pos x="144" y="7"/>
                </a:cxn>
                <a:cxn ang="0">
                  <a:pos x="144" y="4"/>
                </a:cxn>
                <a:cxn ang="0">
                  <a:pos x="142" y="1"/>
                </a:cxn>
                <a:cxn ang="0">
                  <a:pos x="141" y="0"/>
                </a:cxn>
              </a:cxnLst>
              <a:rect l="0" t="0" r="r" b="b"/>
              <a:pathLst>
                <a:path w="233" h="369">
                  <a:moveTo>
                    <a:pt x="141" y="0"/>
                  </a:moveTo>
                  <a:lnTo>
                    <a:pt x="122" y="1"/>
                  </a:lnTo>
                  <a:lnTo>
                    <a:pt x="105" y="6"/>
                  </a:lnTo>
                  <a:lnTo>
                    <a:pt x="87" y="12"/>
                  </a:lnTo>
                  <a:lnTo>
                    <a:pt x="73" y="20"/>
                  </a:lnTo>
                  <a:lnTo>
                    <a:pt x="60" y="32"/>
                  </a:lnTo>
                  <a:lnTo>
                    <a:pt x="47" y="43"/>
                  </a:lnTo>
                  <a:lnTo>
                    <a:pt x="36" y="56"/>
                  </a:lnTo>
                  <a:lnTo>
                    <a:pt x="28" y="71"/>
                  </a:lnTo>
                  <a:lnTo>
                    <a:pt x="12" y="113"/>
                  </a:lnTo>
                  <a:lnTo>
                    <a:pt x="2" y="158"/>
                  </a:lnTo>
                  <a:lnTo>
                    <a:pt x="0" y="203"/>
                  </a:lnTo>
                  <a:lnTo>
                    <a:pt x="6" y="249"/>
                  </a:lnTo>
                  <a:lnTo>
                    <a:pt x="10" y="265"/>
                  </a:lnTo>
                  <a:lnTo>
                    <a:pt x="18" y="281"/>
                  </a:lnTo>
                  <a:lnTo>
                    <a:pt x="23" y="295"/>
                  </a:lnTo>
                  <a:lnTo>
                    <a:pt x="32" y="310"/>
                  </a:lnTo>
                  <a:lnTo>
                    <a:pt x="41" y="324"/>
                  </a:lnTo>
                  <a:lnTo>
                    <a:pt x="51" y="337"/>
                  </a:lnTo>
                  <a:lnTo>
                    <a:pt x="61" y="352"/>
                  </a:lnTo>
                  <a:lnTo>
                    <a:pt x="71" y="365"/>
                  </a:lnTo>
                  <a:lnTo>
                    <a:pt x="92" y="368"/>
                  </a:lnTo>
                  <a:lnTo>
                    <a:pt x="113" y="369"/>
                  </a:lnTo>
                  <a:lnTo>
                    <a:pt x="134" y="369"/>
                  </a:lnTo>
                  <a:lnTo>
                    <a:pt x="154" y="369"/>
                  </a:lnTo>
                  <a:lnTo>
                    <a:pt x="174" y="366"/>
                  </a:lnTo>
                  <a:lnTo>
                    <a:pt x="194" y="362"/>
                  </a:lnTo>
                  <a:lnTo>
                    <a:pt x="215" y="356"/>
                  </a:lnTo>
                  <a:lnTo>
                    <a:pt x="233" y="346"/>
                  </a:lnTo>
                  <a:lnTo>
                    <a:pt x="233" y="278"/>
                  </a:lnTo>
                  <a:lnTo>
                    <a:pt x="233" y="210"/>
                  </a:lnTo>
                  <a:lnTo>
                    <a:pt x="233" y="143"/>
                  </a:lnTo>
                  <a:lnTo>
                    <a:pt x="233" y="75"/>
                  </a:lnTo>
                  <a:lnTo>
                    <a:pt x="223" y="67"/>
                  </a:lnTo>
                  <a:lnTo>
                    <a:pt x="213" y="56"/>
                  </a:lnTo>
                  <a:lnTo>
                    <a:pt x="203" y="45"/>
                  </a:lnTo>
                  <a:lnTo>
                    <a:pt x="193" y="35"/>
                  </a:lnTo>
                  <a:lnTo>
                    <a:pt x="181" y="26"/>
                  </a:lnTo>
                  <a:lnTo>
                    <a:pt x="170" y="19"/>
                  </a:lnTo>
                  <a:lnTo>
                    <a:pt x="158" y="13"/>
                  </a:lnTo>
                  <a:lnTo>
                    <a:pt x="144" y="12"/>
                  </a:lnTo>
                  <a:lnTo>
                    <a:pt x="144" y="7"/>
                  </a:lnTo>
                  <a:lnTo>
                    <a:pt x="144" y="4"/>
                  </a:lnTo>
                  <a:lnTo>
                    <a:pt x="142" y="1"/>
                  </a:lnTo>
                  <a:lnTo>
                    <a:pt x="141" y="0"/>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18"/>
            <p:cNvSpPr>
              <a:spLocks/>
            </p:cNvSpPr>
            <p:nvPr/>
          </p:nvSpPr>
          <p:spPr bwMode="auto">
            <a:xfrm>
              <a:off x="3336" y="2838"/>
              <a:ext cx="612" cy="243"/>
            </a:xfrm>
            <a:custGeom>
              <a:avLst/>
              <a:gdLst/>
              <a:ahLst/>
              <a:cxnLst>
                <a:cxn ang="0">
                  <a:pos x="3" y="364"/>
                </a:cxn>
                <a:cxn ang="0">
                  <a:pos x="0" y="328"/>
                </a:cxn>
                <a:cxn ang="0">
                  <a:pos x="17" y="313"/>
                </a:cxn>
                <a:cxn ang="0">
                  <a:pos x="49" y="302"/>
                </a:cxn>
                <a:cxn ang="0">
                  <a:pos x="88" y="287"/>
                </a:cxn>
                <a:cxn ang="0">
                  <a:pos x="124" y="273"/>
                </a:cxn>
                <a:cxn ang="0">
                  <a:pos x="146" y="264"/>
                </a:cxn>
                <a:cxn ang="0">
                  <a:pos x="176" y="252"/>
                </a:cxn>
                <a:cxn ang="0">
                  <a:pos x="223" y="239"/>
                </a:cxn>
                <a:cxn ang="0">
                  <a:pos x="278" y="222"/>
                </a:cxn>
                <a:cxn ang="0">
                  <a:pos x="336" y="206"/>
                </a:cxn>
                <a:cxn ang="0">
                  <a:pos x="392" y="189"/>
                </a:cxn>
                <a:cxn ang="0">
                  <a:pos x="440" y="176"/>
                </a:cxn>
                <a:cxn ang="0">
                  <a:pos x="475" y="164"/>
                </a:cxn>
                <a:cxn ang="0">
                  <a:pos x="496" y="157"/>
                </a:cxn>
                <a:cxn ang="0">
                  <a:pos x="538" y="141"/>
                </a:cxn>
                <a:cxn ang="0">
                  <a:pos x="601" y="116"/>
                </a:cxn>
                <a:cxn ang="0">
                  <a:pos x="673" y="89"/>
                </a:cxn>
                <a:cxn ang="0">
                  <a:pos x="751" y="60"/>
                </a:cxn>
                <a:cxn ang="0">
                  <a:pos x="824" y="34"/>
                </a:cxn>
                <a:cxn ang="0">
                  <a:pos x="883" y="13"/>
                </a:cxn>
                <a:cxn ang="0">
                  <a:pos x="924" y="2"/>
                </a:cxn>
                <a:cxn ang="0">
                  <a:pos x="944" y="3"/>
                </a:cxn>
                <a:cxn ang="0">
                  <a:pos x="967" y="13"/>
                </a:cxn>
                <a:cxn ang="0">
                  <a:pos x="989" y="26"/>
                </a:cxn>
                <a:cxn ang="0">
                  <a:pos x="1002" y="35"/>
                </a:cxn>
                <a:cxn ang="0">
                  <a:pos x="1224" y="100"/>
                </a:cxn>
                <a:cxn ang="0">
                  <a:pos x="1211" y="152"/>
                </a:cxn>
                <a:cxn ang="0">
                  <a:pos x="1195" y="163"/>
                </a:cxn>
                <a:cxn ang="0">
                  <a:pos x="1164" y="181"/>
                </a:cxn>
                <a:cxn ang="0">
                  <a:pos x="1122" y="206"/>
                </a:cxn>
                <a:cxn ang="0">
                  <a:pos x="1074" y="235"/>
                </a:cxn>
                <a:cxn ang="0">
                  <a:pos x="1022" y="264"/>
                </a:cxn>
                <a:cxn ang="0">
                  <a:pos x="970" y="294"/>
                </a:cxn>
                <a:cxn ang="0">
                  <a:pos x="919" y="320"/>
                </a:cxn>
                <a:cxn ang="0">
                  <a:pos x="873" y="344"/>
                </a:cxn>
                <a:cxn ang="0">
                  <a:pos x="819" y="367"/>
                </a:cxn>
                <a:cxn ang="0">
                  <a:pos x="761" y="393"/>
                </a:cxn>
                <a:cxn ang="0">
                  <a:pos x="702" y="417"/>
                </a:cxn>
                <a:cxn ang="0">
                  <a:pos x="646" y="441"/>
                </a:cxn>
                <a:cxn ang="0">
                  <a:pos x="596" y="461"/>
                </a:cxn>
                <a:cxn ang="0">
                  <a:pos x="556" y="475"/>
                </a:cxn>
                <a:cxn ang="0">
                  <a:pos x="530" y="486"/>
                </a:cxn>
                <a:cxn ang="0">
                  <a:pos x="512" y="487"/>
                </a:cxn>
                <a:cxn ang="0">
                  <a:pos x="469" y="481"/>
                </a:cxn>
                <a:cxn ang="0">
                  <a:pos x="414" y="471"/>
                </a:cxn>
                <a:cxn ang="0">
                  <a:pos x="362" y="465"/>
                </a:cxn>
                <a:cxn ang="0">
                  <a:pos x="333" y="465"/>
                </a:cxn>
                <a:cxn ang="0">
                  <a:pos x="304" y="462"/>
                </a:cxn>
                <a:cxn ang="0">
                  <a:pos x="266" y="455"/>
                </a:cxn>
                <a:cxn ang="0">
                  <a:pos x="224" y="446"/>
                </a:cxn>
                <a:cxn ang="0">
                  <a:pos x="181" y="436"/>
                </a:cxn>
                <a:cxn ang="0">
                  <a:pos x="142" y="428"/>
                </a:cxn>
                <a:cxn ang="0">
                  <a:pos x="110" y="419"/>
                </a:cxn>
                <a:cxn ang="0">
                  <a:pos x="88" y="415"/>
                </a:cxn>
                <a:cxn ang="0">
                  <a:pos x="76" y="413"/>
                </a:cxn>
                <a:cxn ang="0">
                  <a:pos x="52" y="403"/>
                </a:cxn>
                <a:cxn ang="0">
                  <a:pos x="26" y="390"/>
                </a:cxn>
                <a:cxn ang="0">
                  <a:pos x="7" y="380"/>
                </a:cxn>
              </a:cxnLst>
              <a:rect l="0" t="0" r="r" b="b"/>
              <a:pathLst>
                <a:path w="1224" h="487">
                  <a:moveTo>
                    <a:pt x="4" y="378"/>
                  </a:moveTo>
                  <a:lnTo>
                    <a:pt x="3" y="364"/>
                  </a:lnTo>
                  <a:lnTo>
                    <a:pt x="0" y="345"/>
                  </a:lnTo>
                  <a:lnTo>
                    <a:pt x="0" y="328"/>
                  </a:lnTo>
                  <a:lnTo>
                    <a:pt x="7" y="318"/>
                  </a:lnTo>
                  <a:lnTo>
                    <a:pt x="17" y="313"/>
                  </a:lnTo>
                  <a:lnTo>
                    <a:pt x="31" y="309"/>
                  </a:lnTo>
                  <a:lnTo>
                    <a:pt x="49" y="302"/>
                  </a:lnTo>
                  <a:lnTo>
                    <a:pt x="68" y="294"/>
                  </a:lnTo>
                  <a:lnTo>
                    <a:pt x="88" y="287"/>
                  </a:lnTo>
                  <a:lnTo>
                    <a:pt x="107" y="280"/>
                  </a:lnTo>
                  <a:lnTo>
                    <a:pt x="124" y="273"/>
                  </a:lnTo>
                  <a:lnTo>
                    <a:pt x="137" y="267"/>
                  </a:lnTo>
                  <a:lnTo>
                    <a:pt x="146" y="264"/>
                  </a:lnTo>
                  <a:lnTo>
                    <a:pt x="159" y="258"/>
                  </a:lnTo>
                  <a:lnTo>
                    <a:pt x="176" y="252"/>
                  </a:lnTo>
                  <a:lnTo>
                    <a:pt x="198" y="247"/>
                  </a:lnTo>
                  <a:lnTo>
                    <a:pt x="223" y="239"/>
                  </a:lnTo>
                  <a:lnTo>
                    <a:pt x="249" y="231"/>
                  </a:lnTo>
                  <a:lnTo>
                    <a:pt x="278" y="222"/>
                  </a:lnTo>
                  <a:lnTo>
                    <a:pt x="307" y="213"/>
                  </a:lnTo>
                  <a:lnTo>
                    <a:pt x="336" y="206"/>
                  </a:lnTo>
                  <a:lnTo>
                    <a:pt x="365" y="197"/>
                  </a:lnTo>
                  <a:lnTo>
                    <a:pt x="392" y="189"/>
                  </a:lnTo>
                  <a:lnTo>
                    <a:pt x="418" y="181"/>
                  </a:lnTo>
                  <a:lnTo>
                    <a:pt x="440" y="176"/>
                  </a:lnTo>
                  <a:lnTo>
                    <a:pt x="459" y="170"/>
                  </a:lnTo>
                  <a:lnTo>
                    <a:pt x="475" y="164"/>
                  </a:lnTo>
                  <a:lnTo>
                    <a:pt x="485" y="161"/>
                  </a:lnTo>
                  <a:lnTo>
                    <a:pt x="496" y="157"/>
                  </a:lnTo>
                  <a:lnTo>
                    <a:pt x="514" y="150"/>
                  </a:lnTo>
                  <a:lnTo>
                    <a:pt x="538" y="141"/>
                  </a:lnTo>
                  <a:lnTo>
                    <a:pt x="567" y="129"/>
                  </a:lnTo>
                  <a:lnTo>
                    <a:pt x="601" y="116"/>
                  </a:lnTo>
                  <a:lnTo>
                    <a:pt x="635" y="103"/>
                  </a:lnTo>
                  <a:lnTo>
                    <a:pt x="673" y="89"/>
                  </a:lnTo>
                  <a:lnTo>
                    <a:pt x="712" y="74"/>
                  </a:lnTo>
                  <a:lnTo>
                    <a:pt x="751" y="60"/>
                  </a:lnTo>
                  <a:lnTo>
                    <a:pt x="789" y="47"/>
                  </a:lnTo>
                  <a:lnTo>
                    <a:pt x="824" y="34"/>
                  </a:lnTo>
                  <a:lnTo>
                    <a:pt x="856" y="22"/>
                  </a:lnTo>
                  <a:lnTo>
                    <a:pt x="883" y="13"/>
                  </a:lnTo>
                  <a:lnTo>
                    <a:pt x="906" y="6"/>
                  </a:lnTo>
                  <a:lnTo>
                    <a:pt x="924" y="2"/>
                  </a:lnTo>
                  <a:lnTo>
                    <a:pt x="932" y="0"/>
                  </a:lnTo>
                  <a:lnTo>
                    <a:pt x="944" y="3"/>
                  </a:lnTo>
                  <a:lnTo>
                    <a:pt x="956" y="8"/>
                  </a:lnTo>
                  <a:lnTo>
                    <a:pt x="967" y="13"/>
                  </a:lnTo>
                  <a:lnTo>
                    <a:pt x="979" y="21"/>
                  </a:lnTo>
                  <a:lnTo>
                    <a:pt x="989" y="26"/>
                  </a:lnTo>
                  <a:lnTo>
                    <a:pt x="996" y="32"/>
                  </a:lnTo>
                  <a:lnTo>
                    <a:pt x="1002" y="35"/>
                  </a:lnTo>
                  <a:lnTo>
                    <a:pt x="1003" y="37"/>
                  </a:lnTo>
                  <a:lnTo>
                    <a:pt x="1224" y="100"/>
                  </a:lnTo>
                  <a:lnTo>
                    <a:pt x="1213" y="151"/>
                  </a:lnTo>
                  <a:lnTo>
                    <a:pt x="1211" y="152"/>
                  </a:lnTo>
                  <a:lnTo>
                    <a:pt x="1205" y="157"/>
                  </a:lnTo>
                  <a:lnTo>
                    <a:pt x="1195" y="163"/>
                  </a:lnTo>
                  <a:lnTo>
                    <a:pt x="1180" y="171"/>
                  </a:lnTo>
                  <a:lnTo>
                    <a:pt x="1164" y="181"/>
                  </a:lnTo>
                  <a:lnTo>
                    <a:pt x="1144" y="193"/>
                  </a:lnTo>
                  <a:lnTo>
                    <a:pt x="1122" y="206"/>
                  </a:lnTo>
                  <a:lnTo>
                    <a:pt x="1099" y="219"/>
                  </a:lnTo>
                  <a:lnTo>
                    <a:pt x="1074" y="235"/>
                  </a:lnTo>
                  <a:lnTo>
                    <a:pt x="1048" y="249"/>
                  </a:lnTo>
                  <a:lnTo>
                    <a:pt x="1022" y="264"/>
                  </a:lnTo>
                  <a:lnTo>
                    <a:pt x="996" y="280"/>
                  </a:lnTo>
                  <a:lnTo>
                    <a:pt x="970" y="294"/>
                  </a:lnTo>
                  <a:lnTo>
                    <a:pt x="944" y="307"/>
                  </a:lnTo>
                  <a:lnTo>
                    <a:pt x="919" y="320"/>
                  </a:lnTo>
                  <a:lnTo>
                    <a:pt x="896" y="332"/>
                  </a:lnTo>
                  <a:lnTo>
                    <a:pt x="873" y="344"/>
                  </a:lnTo>
                  <a:lnTo>
                    <a:pt x="847" y="355"/>
                  </a:lnTo>
                  <a:lnTo>
                    <a:pt x="819" y="367"/>
                  </a:lnTo>
                  <a:lnTo>
                    <a:pt x="790" y="380"/>
                  </a:lnTo>
                  <a:lnTo>
                    <a:pt x="761" y="393"/>
                  </a:lnTo>
                  <a:lnTo>
                    <a:pt x="733" y="406"/>
                  </a:lnTo>
                  <a:lnTo>
                    <a:pt x="702" y="417"/>
                  </a:lnTo>
                  <a:lnTo>
                    <a:pt x="673" y="429"/>
                  </a:lnTo>
                  <a:lnTo>
                    <a:pt x="646" y="441"/>
                  </a:lnTo>
                  <a:lnTo>
                    <a:pt x="620" y="451"/>
                  </a:lnTo>
                  <a:lnTo>
                    <a:pt x="596" y="461"/>
                  </a:lnTo>
                  <a:lnTo>
                    <a:pt x="575" y="470"/>
                  </a:lnTo>
                  <a:lnTo>
                    <a:pt x="556" y="475"/>
                  </a:lnTo>
                  <a:lnTo>
                    <a:pt x="541" y="481"/>
                  </a:lnTo>
                  <a:lnTo>
                    <a:pt x="530" y="486"/>
                  </a:lnTo>
                  <a:lnTo>
                    <a:pt x="524" y="487"/>
                  </a:lnTo>
                  <a:lnTo>
                    <a:pt x="512" y="487"/>
                  </a:lnTo>
                  <a:lnTo>
                    <a:pt x="492" y="484"/>
                  </a:lnTo>
                  <a:lnTo>
                    <a:pt x="469" y="481"/>
                  </a:lnTo>
                  <a:lnTo>
                    <a:pt x="441" y="475"/>
                  </a:lnTo>
                  <a:lnTo>
                    <a:pt x="414" y="471"/>
                  </a:lnTo>
                  <a:lnTo>
                    <a:pt x="386" y="468"/>
                  </a:lnTo>
                  <a:lnTo>
                    <a:pt x="362" y="465"/>
                  </a:lnTo>
                  <a:lnTo>
                    <a:pt x="343" y="465"/>
                  </a:lnTo>
                  <a:lnTo>
                    <a:pt x="333" y="465"/>
                  </a:lnTo>
                  <a:lnTo>
                    <a:pt x="320" y="464"/>
                  </a:lnTo>
                  <a:lnTo>
                    <a:pt x="304" y="462"/>
                  </a:lnTo>
                  <a:lnTo>
                    <a:pt x="286" y="459"/>
                  </a:lnTo>
                  <a:lnTo>
                    <a:pt x="266" y="455"/>
                  </a:lnTo>
                  <a:lnTo>
                    <a:pt x="246" y="451"/>
                  </a:lnTo>
                  <a:lnTo>
                    <a:pt x="224" y="446"/>
                  </a:lnTo>
                  <a:lnTo>
                    <a:pt x="202" y="442"/>
                  </a:lnTo>
                  <a:lnTo>
                    <a:pt x="181" y="436"/>
                  </a:lnTo>
                  <a:lnTo>
                    <a:pt x="160" y="432"/>
                  </a:lnTo>
                  <a:lnTo>
                    <a:pt x="142" y="428"/>
                  </a:lnTo>
                  <a:lnTo>
                    <a:pt x="124" y="423"/>
                  </a:lnTo>
                  <a:lnTo>
                    <a:pt x="110" y="419"/>
                  </a:lnTo>
                  <a:lnTo>
                    <a:pt x="97" y="417"/>
                  </a:lnTo>
                  <a:lnTo>
                    <a:pt x="88" y="415"/>
                  </a:lnTo>
                  <a:lnTo>
                    <a:pt x="84" y="415"/>
                  </a:lnTo>
                  <a:lnTo>
                    <a:pt x="76" y="413"/>
                  </a:lnTo>
                  <a:lnTo>
                    <a:pt x="65" y="409"/>
                  </a:lnTo>
                  <a:lnTo>
                    <a:pt x="52" y="403"/>
                  </a:lnTo>
                  <a:lnTo>
                    <a:pt x="39" y="396"/>
                  </a:lnTo>
                  <a:lnTo>
                    <a:pt x="26" y="390"/>
                  </a:lnTo>
                  <a:lnTo>
                    <a:pt x="14" y="384"/>
                  </a:lnTo>
                  <a:lnTo>
                    <a:pt x="7" y="380"/>
                  </a:lnTo>
                  <a:lnTo>
                    <a:pt x="4" y="378"/>
                  </a:lnTo>
                  <a:close/>
                </a:path>
              </a:pathLst>
            </a:custGeom>
            <a:solidFill>
              <a:schemeClr val="tx1">
                <a:lumMod val="10000"/>
                <a:lumOff val="9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19"/>
            <p:cNvSpPr>
              <a:spLocks/>
            </p:cNvSpPr>
            <p:nvPr/>
          </p:nvSpPr>
          <p:spPr bwMode="auto">
            <a:xfrm>
              <a:off x="3240" y="2820"/>
              <a:ext cx="352" cy="172"/>
            </a:xfrm>
            <a:custGeom>
              <a:avLst/>
              <a:gdLst/>
              <a:ahLst/>
              <a:cxnLst>
                <a:cxn ang="0">
                  <a:pos x="5" y="62"/>
                </a:cxn>
                <a:cxn ang="0">
                  <a:pos x="3" y="128"/>
                </a:cxn>
                <a:cxn ang="0">
                  <a:pos x="16" y="168"/>
                </a:cxn>
                <a:cxn ang="0">
                  <a:pos x="35" y="184"/>
                </a:cxn>
                <a:cxn ang="0">
                  <a:pos x="64" y="197"/>
                </a:cxn>
                <a:cxn ang="0">
                  <a:pos x="102" y="210"/>
                </a:cxn>
                <a:cxn ang="0">
                  <a:pos x="139" y="219"/>
                </a:cxn>
                <a:cxn ang="0">
                  <a:pos x="177" y="225"/>
                </a:cxn>
                <a:cxn ang="0">
                  <a:pos x="225" y="229"/>
                </a:cxn>
                <a:cxn ang="0">
                  <a:pos x="281" y="235"/>
                </a:cxn>
                <a:cxn ang="0">
                  <a:pos x="338" y="241"/>
                </a:cxn>
                <a:cxn ang="0">
                  <a:pos x="394" y="248"/>
                </a:cxn>
                <a:cxn ang="0">
                  <a:pos x="426" y="254"/>
                </a:cxn>
                <a:cxn ang="0">
                  <a:pos x="435" y="262"/>
                </a:cxn>
                <a:cxn ang="0">
                  <a:pos x="457" y="274"/>
                </a:cxn>
                <a:cxn ang="0">
                  <a:pos x="486" y="288"/>
                </a:cxn>
                <a:cxn ang="0">
                  <a:pos x="515" y="306"/>
                </a:cxn>
                <a:cxn ang="0">
                  <a:pos x="542" y="320"/>
                </a:cxn>
                <a:cxn ang="0">
                  <a:pos x="570" y="333"/>
                </a:cxn>
                <a:cxn ang="0">
                  <a:pos x="594" y="340"/>
                </a:cxn>
                <a:cxn ang="0">
                  <a:pos x="620" y="345"/>
                </a:cxn>
                <a:cxn ang="0">
                  <a:pos x="646" y="340"/>
                </a:cxn>
                <a:cxn ang="0">
                  <a:pos x="667" y="329"/>
                </a:cxn>
                <a:cxn ang="0">
                  <a:pos x="684" y="319"/>
                </a:cxn>
                <a:cxn ang="0">
                  <a:pos x="701" y="300"/>
                </a:cxn>
                <a:cxn ang="0">
                  <a:pos x="701" y="272"/>
                </a:cxn>
                <a:cxn ang="0">
                  <a:pos x="687" y="252"/>
                </a:cxn>
                <a:cxn ang="0">
                  <a:pos x="668" y="241"/>
                </a:cxn>
                <a:cxn ang="0">
                  <a:pos x="661" y="217"/>
                </a:cxn>
                <a:cxn ang="0">
                  <a:pos x="642" y="194"/>
                </a:cxn>
                <a:cxn ang="0">
                  <a:pos x="602" y="177"/>
                </a:cxn>
                <a:cxn ang="0">
                  <a:pos x="545" y="159"/>
                </a:cxn>
                <a:cxn ang="0">
                  <a:pos x="489" y="145"/>
                </a:cxn>
                <a:cxn ang="0">
                  <a:pos x="432" y="132"/>
                </a:cxn>
                <a:cxn ang="0">
                  <a:pos x="374" y="122"/>
                </a:cxn>
                <a:cxn ang="0">
                  <a:pos x="318" y="110"/>
                </a:cxn>
                <a:cxn ang="0">
                  <a:pos x="260" y="100"/>
                </a:cxn>
                <a:cxn ang="0">
                  <a:pos x="203" y="87"/>
                </a:cxn>
                <a:cxn ang="0">
                  <a:pos x="173" y="64"/>
                </a:cxn>
                <a:cxn ang="0">
                  <a:pos x="170" y="32"/>
                </a:cxn>
                <a:cxn ang="0">
                  <a:pos x="158" y="15"/>
                </a:cxn>
                <a:cxn ang="0">
                  <a:pos x="147" y="9"/>
                </a:cxn>
                <a:cxn ang="0">
                  <a:pos x="132" y="7"/>
                </a:cxn>
                <a:cxn ang="0">
                  <a:pos x="118" y="7"/>
                </a:cxn>
                <a:cxn ang="0">
                  <a:pos x="105" y="6"/>
                </a:cxn>
                <a:cxn ang="0">
                  <a:pos x="97" y="2"/>
                </a:cxn>
                <a:cxn ang="0">
                  <a:pos x="83" y="0"/>
                </a:cxn>
                <a:cxn ang="0">
                  <a:pos x="58" y="0"/>
                </a:cxn>
                <a:cxn ang="0">
                  <a:pos x="35" y="0"/>
                </a:cxn>
                <a:cxn ang="0">
                  <a:pos x="12" y="2"/>
                </a:cxn>
                <a:cxn ang="0">
                  <a:pos x="0" y="6"/>
                </a:cxn>
                <a:cxn ang="0">
                  <a:pos x="0" y="13"/>
                </a:cxn>
                <a:cxn ang="0">
                  <a:pos x="5" y="29"/>
                </a:cxn>
              </a:cxnLst>
              <a:rect l="0" t="0" r="r" b="b"/>
              <a:pathLst>
                <a:path w="704" h="345">
                  <a:moveTo>
                    <a:pt x="5" y="29"/>
                  </a:moveTo>
                  <a:lnTo>
                    <a:pt x="5" y="62"/>
                  </a:lnTo>
                  <a:lnTo>
                    <a:pt x="2" y="96"/>
                  </a:lnTo>
                  <a:lnTo>
                    <a:pt x="3" y="128"/>
                  </a:lnTo>
                  <a:lnTo>
                    <a:pt x="12" y="158"/>
                  </a:lnTo>
                  <a:lnTo>
                    <a:pt x="16" y="168"/>
                  </a:lnTo>
                  <a:lnTo>
                    <a:pt x="25" y="177"/>
                  </a:lnTo>
                  <a:lnTo>
                    <a:pt x="35" y="184"/>
                  </a:lnTo>
                  <a:lnTo>
                    <a:pt x="47" y="190"/>
                  </a:lnTo>
                  <a:lnTo>
                    <a:pt x="64" y="197"/>
                  </a:lnTo>
                  <a:lnTo>
                    <a:pt x="83" y="204"/>
                  </a:lnTo>
                  <a:lnTo>
                    <a:pt x="102" y="210"/>
                  </a:lnTo>
                  <a:lnTo>
                    <a:pt x="121" y="215"/>
                  </a:lnTo>
                  <a:lnTo>
                    <a:pt x="139" y="219"/>
                  </a:lnTo>
                  <a:lnTo>
                    <a:pt x="158" y="222"/>
                  </a:lnTo>
                  <a:lnTo>
                    <a:pt x="177" y="225"/>
                  </a:lnTo>
                  <a:lnTo>
                    <a:pt x="196" y="226"/>
                  </a:lnTo>
                  <a:lnTo>
                    <a:pt x="225" y="229"/>
                  </a:lnTo>
                  <a:lnTo>
                    <a:pt x="252" y="232"/>
                  </a:lnTo>
                  <a:lnTo>
                    <a:pt x="281" y="235"/>
                  </a:lnTo>
                  <a:lnTo>
                    <a:pt x="310" y="238"/>
                  </a:lnTo>
                  <a:lnTo>
                    <a:pt x="338" y="241"/>
                  </a:lnTo>
                  <a:lnTo>
                    <a:pt x="367" y="245"/>
                  </a:lnTo>
                  <a:lnTo>
                    <a:pt x="394" y="248"/>
                  </a:lnTo>
                  <a:lnTo>
                    <a:pt x="423" y="252"/>
                  </a:lnTo>
                  <a:lnTo>
                    <a:pt x="426" y="254"/>
                  </a:lnTo>
                  <a:lnTo>
                    <a:pt x="431" y="258"/>
                  </a:lnTo>
                  <a:lnTo>
                    <a:pt x="435" y="262"/>
                  </a:lnTo>
                  <a:lnTo>
                    <a:pt x="441" y="267"/>
                  </a:lnTo>
                  <a:lnTo>
                    <a:pt x="457" y="274"/>
                  </a:lnTo>
                  <a:lnTo>
                    <a:pt x="471" y="281"/>
                  </a:lnTo>
                  <a:lnTo>
                    <a:pt x="486" y="288"/>
                  </a:lnTo>
                  <a:lnTo>
                    <a:pt x="500" y="297"/>
                  </a:lnTo>
                  <a:lnTo>
                    <a:pt x="515" y="306"/>
                  </a:lnTo>
                  <a:lnTo>
                    <a:pt x="528" y="313"/>
                  </a:lnTo>
                  <a:lnTo>
                    <a:pt x="542" y="320"/>
                  </a:lnTo>
                  <a:lnTo>
                    <a:pt x="557" y="327"/>
                  </a:lnTo>
                  <a:lnTo>
                    <a:pt x="570" y="333"/>
                  </a:lnTo>
                  <a:lnTo>
                    <a:pt x="583" y="338"/>
                  </a:lnTo>
                  <a:lnTo>
                    <a:pt x="594" y="340"/>
                  </a:lnTo>
                  <a:lnTo>
                    <a:pt x="607" y="343"/>
                  </a:lnTo>
                  <a:lnTo>
                    <a:pt x="620" y="345"/>
                  </a:lnTo>
                  <a:lnTo>
                    <a:pt x="633" y="343"/>
                  </a:lnTo>
                  <a:lnTo>
                    <a:pt x="646" y="340"/>
                  </a:lnTo>
                  <a:lnTo>
                    <a:pt x="658" y="335"/>
                  </a:lnTo>
                  <a:lnTo>
                    <a:pt x="667" y="329"/>
                  </a:lnTo>
                  <a:lnTo>
                    <a:pt x="675" y="323"/>
                  </a:lnTo>
                  <a:lnTo>
                    <a:pt x="684" y="319"/>
                  </a:lnTo>
                  <a:lnTo>
                    <a:pt x="694" y="313"/>
                  </a:lnTo>
                  <a:lnTo>
                    <a:pt x="701" y="300"/>
                  </a:lnTo>
                  <a:lnTo>
                    <a:pt x="704" y="285"/>
                  </a:lnTo>
                  <a:lnTo>
                    <a:pt x="701" y="272"/>
                  </a:lnTo>
                  <a:lnTo>
                    <a:pt x="694" y="259"/>
                  </a:lnTo>
                  <a:lnTo>
                    <a:pt x="687" y="252"/>
                  </a:lnTo>
                  <a:lnTo>
                    <a:pt x="677" y="246"/>
                  </a:lnTo>
                  <a:lnTo>
                    <a:pt x="668" y="241"/>
                  </a:lnTo>
                  <a:lnTo>
                    <a:pt x="665" y="233"/>
                  </a:lnTo>
                  <a:lnTo>
                    <a:pt x="661" y="217"/>
                  </a:lnTo>
                  <a:lnTo>
                    <a:pt x="654" y="203"/>
                  </a:lnTo>
                  <a:lnTo>
                    <a:pt x="642" y="194"/>
                  </a:lnTo>
                  <a:lnTo>
                    <a:pt x="629" y="187"/>
                  </a:lnTo>
                  <a:lnTo>
                    <a:pt x="602" y="177"/>
                  </a:lnTo>
                  <a:lnTo>
                    <a:pt x="574" y="168"/>
                  </a:lnTo>
                  <a:lnTo>
                    <a:pt x="545" y="159"/>
                  </a:lnTo>
                  <a:lnTo>
                    <a:pt x="518" y="152"/>
                  </a:lnTo>
                  <a:lnTo>
                    <a:pt x="489" y="145"/>
                  </a:lnTo>
                  <a:lnTo>
                    <a:pt x="461" y="139"/>
                  </a:lnTo>
                  <a:lnTo>
                    <a:pt x="432" y="132"/>
                  </a:lnTo>
                  <a:lnTo>
                    <a:pt x="403" y="126"/>
                  </a:lnTo>
                  <a:lnTo>
                    <a:pt x="374" y="122"/>
                  </a:lnTo>
                  <a:lnTo>
                    <a:pt x="347" y="116"/>
                  </a:lnTo>
                  <a:lnTo>
                    <a:pt x="318" y="110"/>
                  </a:lnTo>
                  <a:lnTo>
                    <a:pt x="289" y="104"/>
                  </a:lnTo>
                  <a:lnTo>
                    <a:pt x="260" y="100"/>
                  </a:lnTo>
                  <a:lnTo>
                    <a:pt x="231" y="93"/>
                  </a:lnTo>
                  <a:lnTo>
                    <a:pt x="203" y="87"/>
                  </a:lnTo>
                  <a:lnTo>
                    <a:pt x="174" y="80"/>
                  </a:lnTo>
                  <a:lnTo>
                    <a:pt x="173" y="64"/>
                  </a:lnTo>
                  <a:lnTo>
                    <a:pt x="173" y="47"/>
                  </a:lnTo>
                  <a:lnTo>
                    <a:pt x="170" y="32"/>
                  </a:lnTo>
                  <a:lnTo>
                    <a:pt x="163" y="19"/>
                  </a:lnTo>
                  <a:lnTo>
                    <a:pt x="158" y="15"/>
                  </a:lnTo>
                  <a:lnTo>
                    <a:pt x="153" y="12"/>
                  </a:lnTo>
                  <a:lnTo>
                    <a:pt x="147" y="9"/>
                  </a:lnTo>
                  <a:lnTo>
                    <a:pt x="141" y="7"/>
                  </a:lnTo>
                  <a:lnTo>
                    <a:pt x="132" y="7"/>
                  </a:lnTo>
                  <a:lnTo>
                    <a:pt x="125" y="7"/>
                  </a:lnTo>
                  <a:lnTo>
                    <a:pt x="118" y="7"/>
                  </a:lnTo>
                  <a:lnTo>
                    <a:pt x="109" y="7"/>
                  </a:lnTo>
                  <a:lnTo>
                    <a:pt x="105" y="6"/>
                  </a:lnTo>
                  <a:lnTo>
                    <a:pt x="102" y="3"/>
                  </a:lnTo>
                  <a:lnTo>
                    <a:pt x="97" y="2"/>
                  </a:lnTo>
                  <a:lnTo>
                    <a:pt x="95" y="0"/>
                  </a:lnTo>
                  <a:lnTo>
                    <a:pt x="83" y="0"/>
                  </a:lnTo>
                  <a:lnTo>
                    <a:pt x="70" y="0"/>
                  </a:lnTo>
                  <a:lnTo>
                    <a:pt x="58" y="0"/>
                  </a:lnTo>
                  <a:lnTo>
                    <a:pt x="47" y="0"/>
                  </a:lnTo>
                  <a:lnTo>
                    <a:pt x="35" y="0"/>
                  </a:lnTo>
                  <a:lnTo>
                    <a:pt x="24" y="0"/>
                  </a:lnTo>
                  <a:lnTo>
                    <a:pt x="12" y="2"/>
                  </a:lnTo>
                  <a:lnTo>
                    <a:pt x="0" y="5"/>
                  </a:lnTo>
                  <a:lnTo>
                    <a:pt x="0" y="6"/>
                  </a:lnTo>
                  <a:lnTo>
                    <a:pt x="0" y="9"/>
                  </a:lnTo>
                  <a:lnTo>
                    <a:pt x="0" y="13"/>
                  </a:lnTo>
                  <a:lnTo>
                    <a:pt x="0" y="19"/>
                  </a:lnTo>
                  <a:lnTo>
                    <a:pt x="5" y="29"/>
                  </a:lnTo>
                  <a:close/>
                </a:path>
              </a:pathLst>
            </a:custGeom>
            <a:solidFill>
              <a:srgbClr val="F2CCB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9" name="Freeform 20"/>
            <p:cNvSpPr>
              <a:spLocks/>
            </p:cNvSpPr>
            <p:nvPr/>
          </p:nvSpPr>
          <p:spPr bwMode="auto">
            <a:xfrm>
              <a:off x="3590" y="2801"/>
              <a:ext cx="220" cy="95"/>
            </a:xfrm>
            <a:custGeom>
              <a:avLst/>
              <a:gdLst/>
              <a:ahLst/>
              <a:cxnLst>
                <a:cxn ang="0">
                  <a:pos x="0" y="55"/>
                </a:cxn>
                <a:cxn ang="0">
                  <a:pos x="7" y="45"/>
                </a:cxn>
                <a:cxn ang="0">
                  <a:pos x="22" y="35"/>
                </a:cxn>
                <a:cxn ang="0">
                  <a:pos x="38" y="26"/>
                </a:cxn>
                <a:cxn ang="0">
                  <a:pos x="49" y="19"/>
                </a:cxn>
                <a:cxn ang="0">
                  <a:pos x="55" y="7"/>
                </a:cxn>
                <a:cxn ang="0">
                  <a:pos x="68" y="1"/>
                </a:cxn>
                <a:cxn ang="0">
                  <a:pos x="81" y="1"/>
                </a:cxn>
                <a:cxn ang="0">
                  <a:pos x="90" y="9"/>
                </a:cxn>
                <a:cxn ang="0">
                  <a:pos x="96" y="26"/>
                </a:cxn>
                <a:cxn ang="0">
                  <a:pos x="117" y="33"/>
                </a:cxn>
                <a:cxn ang="0">
                  <a:pos x="152" y="39"/>
                </a:cxn>
                <a:cxn ang="0">
                  <a:pos x="188" y="41"/>
                </a:cxn>
                <a:cxn ang="0">
                  <a:pos x="223" y="39"/>
                </a:cxn>
                <a:cxn ang="0">
                  <a:pos x="259" y="38"/>
                </a:cxn>
                <a:cxn ang="0">
                  <a:pos x="294" y="38"/>
                </a:cxn>
                <a:cxn ang="0">
                  <a:pos x="330" y="39"/>
                </a:cxn>
                <a:cxn ang="0">
                  <a:pos x="364" y="45"/>
                </a:cxn>
                <a:cxn ang="0">
                  <a:pos x="388" y="55"/>
                </a:cxn>
                <a:cxn ang="0">
                  <a:pos x="400" y="67"/>
                </a:cxn>
                <a:cxn ang="0">
                  <a:pos x="411" y="83"/>
                </a:cxn>
                <a:cxn ang="0">
                  <a:pos x="424" y="100"/>
                </a:cxn>
                <a:cxn ang="0">
                  <a:pos x="435" y="114"/>
                </a:cxn>
                <a:cxn ang="0">
                  <a:pos x="440" y="127"/>
                </a:cxn>
                <a:cxn ang="0">
                  <a:pos x="429" y="135"/>
                </a:cxn>
                <a:cxn ang="0">
                  <a:pos x="413" y="143"/>
                </a:cxn>
                <a:cxn ang="0">
                  <a:pos x="398" y="152"/>
                </a:cxn>
                <a:cxn ang="0">
                  <a:pos x="385" y="155"/>
                </a:cxn>
                <a:cxn ang="0">
                  <a:pos x="371" y="153"/>
                </a:cxn>
                <a:cxn ang="0">
                  <a:pos x="356" y="151"/>
                </a:cxn>
                <a:cxn ang="0">
                  <a:pos x="343" y="145"/>
                </a:cxn>
                <a:cxn ang="0">
                  <a:pos x="333" y="139"/>
                </a:cxn>
                <a:cxn ang="0">
                  <a:pos x="323" y="135"/>
                </a:cxn>
                <a:cxn ang="0">
                  <a:pos x="311" y="135"/>
                </a:cxn>
                <a:cxn ang="0">
                  <a:pos x="300" y="140"/>
                </a:cxn>
                <a:cxn ang="0">
                  <a:pos x="290" y="143"/>
                </a:cxn>
                <a:cxn ang="0">
                  <a:pos x="278" y="146"/>
                </a:cxn>
                <a:cxn ang="0">
                  <a:pos x="265" y="148"/>
                </a:cxn>
                <a:cxn ang="0">
                  <a:pos x="256" y="148"/>
                </a:cxn>
                <a:cxn ang="0">
                  <a:pos x="255" y="143"/>
                </a:cxn>
                <a:cxn ang="0">
                  <a:pos x="246" y="140"/>
                </a:cxn>
                <a:cxn ang="0">
                  <a:pos x="232" y="139"/>
                </a:cxn>
                <a:cxn ang="0">
                  <a:pos x="213" y="148"/>
                </a:cxn>
                <a:cxn ang="0">
                  <a:pos x="190" y="162"/>
                </a:cxn>
                <a:cxn ang="0">
                  <a:pos x="165" y="174"/>
                </a:cxn>
                <a:cxn ang="0">
                  <a:pos x="139" y="184"/>
                </a:cxn>
                <a:cxn ang="0">
                  <a:pos x="116" y="188"/>
                </a:cxn>
                <a:cxn ang="0">
                  <a:pos x="100" y="190"/>
                </a:cxn>
                <a:cxn ang="0">
                  <a:pos x="84" y="190"/>
                </a:cxn>
                <a:cxn ang="0">
                  <a:pos x="70" y="187"/>
                </a:cxn>
                <a:cxn ang="0">
                  <a:pos x="49" y="171"/>
                </a:cxn>
                <a:cxn ang="0">
                  <a:pos x="30" y="143"/>
                </a:cxn>
                <a:cxn ang="0">
                  <a:pos x="17" y="110"/>
                </a:cxn>
                <a:cxn ang="0">
                  <a:pos x="7" y="78"/>
                </a:cxn>
              </a:cxnLst>
              <a:rect l="0" t="0" r="r" b="b"/>
              <a:pathLst>
                <a:path w="440" h="190">
                  <a:moveTo>
                    <a:pt x="1" y="62"/>
                  </a:moveTo>
                  <a:lnTo>
                    <a:pt x="0" y="55"/>
                  </a:lnTo>
                  <a:lnTo>
                    <a:pt x="3" y="49"/>
                  </a:lnTo>
                  <a:lnTo>
                    <a:pt x="7" y="45"/>
                  </a:lnTo>
                  <a:lnTo>
                    <a:pt x="15" y="39"/>
                  </a:lnTo>
                  <a:lnTo>
                    <a:pt x="22" y="35"/>
                  </a:lnTo>
                  <a:lnTo>
                    <a:pt x="30" y="30"/>
                  </a:lnTo>
                  <a:lnTo>
                    <a:pt x="38" y="26"/>
                  </a:lnTo>
                  <a:lnTo>
                    <a:pt x="45" y="22"/>
                  </a:lnTo>
                  <a:lnTo>
                    <a:pt x="49" y="19"/>
                  </a:lnTo>
                  <a:lnTo>
                    <a:pt x="52" y="13"/>
                  </a:lnTo>
                  <a:lnTo>
                    <a:pt x="55" y="7"/>
                  </a:lnTo>
                  <a:lnTo>
                    <a:pt x="59" y="4"/>
                  </a:lnTo>
                  <a:lnTo>
                    <a:pt x="68" y="1"/>
                  </a:lnTo>
                  <a:lnTo>
                    <a:pt x="74" y="1"/>
                  </a:lnTo>
                  <a:lnTo>
                    <a:pt x="81" y="1"/>
                  </a:lnTo>
                  <a:lnTo>
                    <a:pt x="88" y="0"/>
                  </a:lnTo>
                  <a:lnTo>
                    <a:pt x="90" y="9"/>
                  </a:lnTo>
                  <a:lnTo>
                    <a:pt x="91" y="19"/>
                  </a:lnTo>
                  <a:lnTo>
                    <a:pt x="96" y="26"/>
                  </a:lnTo>
                  <a:lnTo>
                    <a:pt x="100" y="29"/>
                  </a:lnTo>
                  <a:lnTo>
                    <a:pt x="117" y="33"/>
                  </a:lnTo>
                  <a:lnTo>
                    <a:pt x="135" y="36"/>
                  </a:lnTo>
                  <a:lnTo>
                    <a:pt x="152" y="39"/>
                  </a:lnTo>
                  <a:lnTo>
                    <a:pt x="171" y="41"/>
                  </a:lnTo>
                  <a:lnTo>
                    <a:pt x="188" y="41"/>
                  </a:lnTo>
                  <a:lnTo>
                    <a:pt x="206" y="41"/>
                  </a:lnTo>
                  <a:lnTo>
                    <a:pt x="223" y="39"/>
                  </a:lnTo>
                  <a:lnTo>
                    <a:pt x="242" y="39"/>
                  </a:lnTo>
                  <a:lnTo>
                    <a:pt x="259" y="38"/>
                  </a:lnTo>
                  <a:lnTo>
                    <a:pt x="277" y="38"/>
                  </a:lnTo>
                  <a:lnTo>
                    <a:pt x="294" y="38"/>
                  </a:lnTo>
                  <a:lnTo>
                    <a:pt x="313" y="38"/>
                  </a:lnTo>
                  <a:lnTo>
                    <a:pt x="330" y="39"/>
                  </a:lnTo>
                  <a:lnTo>
                    <a:pt x="346" y="42"/>
                  </a:lnTo>
                  <a:lnTo>
                    <a:pt x="364" y="45"/>
                  </a:lnTo>
                  <a:lnTo>
                    <a:pt x="381" y="51"/>
                  </a:lnTo>
                  <a:lnTo>
                    <a:pt x="388" y="55"/>
                  </a:lnTo>
                  <a:lnTo>
                    <a:pt x="394" y="59"/>
                  </a:lnTo>
                  <a:lnTo>
                    <a:pt x="400" y="67"/>
                  </a:lnTo>
                  <a:lnTo>
                    <a:pt x="406" y="74"/>
                  </a:lnTo>
                  <a:lnTo>
                    <a:pt x="411" y="83"/>
                  </a:lnTo>
                  <a:lnTo>
                    <a:pt x="417" y="91"/>
                  </a:lnTo>
                  <a:lnTo>
                    <a:pt x="424" y="100"/>
                  </a:lnTo>
                  <a:lnTo>
                    <a:pt x="432" y="109"/>
                  </a:lnTo>
                  <a:lnTo>
                    <a:pt x="435" y="114"/>
                  </a:lnTo>
                  <a:lnTo>
                    <a:pt x="439" y="122"/>
                  </a:lnTo>
                  <a:lnTo>
                    <a:pt x="440" y="127"/>
                  </a:lnTo>
                  <a:lnTo>
                    <a:pt x="439" y="130"/>
                  </a:lnTo>
                  <a:lnTo>
                    <a:pt x="429" y="135"/>
                  </a:lnTo>
                  <a:lnTo>
                    <a:pt x="422" y="139"/>
                  </a:lnTo>
                  <a:lnTo>
                    <a:pt x="413" y="143"/>
                  </a:lnTo>
                  <a:lnTo>
                    <a:pt x="403" y="148"/>
                  </a:lnTo>
                  <a:lnTo>
                    <a:pt x="398" y="152"/>
                  </a:lnTo>
                  <a:lnTo>
                    <a:pt x="393" y="153"/>
                  </a:lnTo>
                  <a:lnTo>
                    <a:pt x="385" y="155"/>
                  </a:lnTo>
                  <a:lnTo>
                    <a:pt x="378" y="155"/>
                  </a:lnTo>
                  <a:lnTo>
                    <a:pt x="371" y="153"/>
                  </a:lnTo>
                  <a:lnTo>
                    <a:pt x="364" y="152"/>
                  </a:lnTo>
                  <a:lnTo>
                    <a:pt x="356" y="151"/>
                  </a:lnTo>
                  <a:lnTo>
                    <a:pt x="349" y="148"/>
                  </a:lnTo>
                  <a:lnTo>
                    <a:pt x="343" y="145"/>
                  </a:lnTo>
                  <a:lnTo>
                    <a:pt x="339" y="142"/>
                  </a:lnTo>
                  <a:lnTo>
                    <a:pt x="333" y="139"/>
                  </a:lnTo>
                  <a:lnTo>
                    <a:pt x="329" y="136"/>
                  </a:lnTo>
                  <a:lnTo>
                    <a:pt x="323" y="135"/>
                  </a:lnTo>
                  <a:lnTo>
                    <a:pt x="317" y="133"/>
                  </a:lnTo>
                  <a:lnTo>
                    <a:pt x="311" y="135"/>
                  </a:lnTo>
                  <a:lnTo>
                    <a:pt x="306" y="138"/>
                  </a:lnTo>
                  <a:lnTo>
                    <a:pt x="300" y="140"/>
                  </a:lnTo>
                  <a:lnTo>
                    <a:pt x="294" y="142"/>
                  </a:lnTo>
                  <a:lnTo>
                    <a:pt x="290" y="143"/>
                  </a:lnTo>
                  <a:lnTo>
                    <a:pt x="284" y="145"/>
                  </a:lnTo>
                  <a:lnTo>
                    <a:pt x="278" y="146"/>
                  </a:lnTo>
                  <a:lnTo>
                    <a:pt x="271" y="148"/>
                  </a:lnTo>
                  <a:lnTo>
                    <a:pt x="265" y="148"/>
                  </a:lnTo>
                  <a:lnTo>
                    <a:pt x="258" y="148"/>
                  </a:lnTo>
                  <a:lnTo>
                    <a:pt x="256" y="148"/>
                  </a:lnTo>
                  <a:lnTo>
                    <a:pt x="255" y="146"/>
                  </a:lnTo>
                  <a:lnTo>
                    <a:pt x="255" y="143"/>
                  </a:lnTo>
                  <a:lnTo>
                    <a:pt x="255" y="140"/>
                  </a:lnTo>
                  <a:lnTo>
                    <a:pt x="246" y="140"/>
                  </a:lnTo>
                  <a:lnTo>
                    <a:pt x="239" y="139"/>
                  </a:lnTo>
                  <a:lnTo>
                    <a:pt x="232" y="139"/>
                  </a:lnTo>
                  <a:lnTo>
                    <a:pt x="226" y="140"/>
                  </a:lnTo>
                  <a:lnTo>
                    <a:pt x="213" y="148"/>
                  </a:lnTo>
                  <a:lnTo>
                    <a:pt x="201" y="155"/>
                  </a:lnTo>
                  <a:lnTo>
                    <a:pt x="190" y="162"/>
                  </a:lnTo>
                  <a:lnTo>
                    <a:pt x="178" y="168"/>
                  </a:lnTo>
                  <a:lnTo>
                    <a:pt x="165" y="174"/>
                  </a:lnTo>
                  <a:lnTo>
                    <a:pt x="152" y="180"/>
                  </a:lnTo>
                  <a:lnTo>
                    <a:pt x="139" y="184"/>
                  </a:lnTo>
                  <a:lnTo>
                    <a:pt x="125" y="187"/>
                  </a:lnTo>
                  <a:lnTo>
                    <a:pt x="116" y="188"/>
                  </a:lnTo>
                  <a:lnTo>
                    <a:pt x="109" y="188"/>
                  </a:lnTo>
                  <a:lnTo>
                    <a:pt x="100" y="190"/>
                  </a:lnTo>
                  <a:lnTo>
                    <a:pt x="91" y="190"/>
                  </a:lnTo>
                  <a:lnTo>
                    <a:pt x="84" y="190"/>
                  </a:lnTo>
                  <a:lnTo>
                    <a:pt x="77" y="188"/>
                  </a:lnTo>
                  <a:lnTo>
                    <a:pt x="70" y="187"/>
                  </a:lnTo>
                  <a:lnTo>
                    <a:pt x="64" y="182"/>
                  </a:lnTo>
                  <a:lnTo>
                    <a:pt x="49" y="171"/>
                  </a:lnTo>
                  <a:lnTo>
                    <a:pt x="38" y="158"/>
                  </a:lnTo>
                  <a:lnTo>
                    <a:pt x="30" y="143"/>
                  </a:lnTo>
                  <a:lnTo>
                    <a:pt x="23" y="126"/>
                  </a:lnTo>
                  <a:lnTo>
                    <a:pt x="17" y="110"/>
                  </a:lnTo>
                  <a:lnTo>
                    <a:pt x="13" y="94"/>
                  </a:lnTo>
                  <a:lnTo>
                    <a:pt x="7" y="78"/>
                  </a:lnTo>
                  <a:lnTo>
                    <a:pt x="1" y="62"/>
                  </a:lnTo>
                  <a:close/>
                </a:path>
              </a:pathLst>
            </a:custGeom>
            <a:solidFill>
              <a:srgbClr val="F2CCB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0" name="Freeform 21"/>
            <p:cNvSpPr>
              <a:spLocks/>
            </p:cNvSpPr>
            <p:nvPr/>
          </p:nvSpPr>
          <p:spPr bwMode="auto">
            <a:xfrm>
              <a:off x="3385" y="2240"/>
              <a:ext cx="207" cy="60"/>
            </a:xfrm>
            <a:custGeom>
              <a:avLst/>
              <a:gdLst/>
              <a:ahLst/>
              <a:cxnLst>
                <a:cxn ang="0">
                  <a:pos x="261" y="26"/>
                </a:cxn>
                <a:cxn ang="0">
                  <a:pos x="278" y="30"/>
                </a:cxn>
                <a:cxn ang="0">
                  <a:pos x="297" y="27"/>
                </a:cxn>
                <a:cxn ang="0">
                  <a:pos x="316" y="27"/>
                </a:cxn>
                <a:cxn ang="0">
                  <a:pos x="339" y="32"/>
                </a:cxn>
                <a:cxn ang="0">
                  <a:pos x="362" y="45"/>
                </a:cxn>
                <a:cxn ang="0">
                  <a:pos x="382" y="63"/>
                </a:cxn>
                <a:cxn ang="0">
                  <a:pos x="401" y="84"/>
                </a:cxn>
                <a:cxn ang="0">
                  <a:pos x="411" y="98"/>
                </a:cxn>
                <a:cxn ang="0">
                  <a:pos x="414" y="108"/>
                </a:cxn>
                <a:cxn ang="0">
                  <a:pos x="411" y="118"/>
                </a:cxn>
                <a:cxn ang="0">
                  <a:pos x="401" y="120"/>
                </a:cxn>
                <a:cxn ang="0">
                  <a:pos x="390" y="111"/>
                </a:cxn>
                <a:cxn ang="0">
                  <a:pos x="374" y="98"/>
                </a:cxn>
                <a:cxn ang="0">
                  <a:pos x="359" y="85"/>
                </a:cxn>
                <a:cxn ang="0">
                  <a:pos x="343" y="75"/>
                </a:cxn>
                <a:cxn ang="0">
                  <a:pos x="327" y="66"/>
                </a:cxn>
                <a:cxn ang="0">
                  <a:pos x="309" y="65"/>
                </a:cxn>
                <a:cxn ang="0">
                  <a:pos x="301" y="72"/>
                </a:cxn>
                <a:cxn ang="0">
                  <a:pos x="306" y="82"/>
                </a:cxn>
                <a:cxn ang="0">
                  <a:pos x="306" y="91"/>
                </a:cxn>
                <a:cxn ang="0">
                  <a:pos x="301" y="95"/>
                </a:cxn>
                <a:cxn ang="0">
                  <a:pos x="288" y="97"/>
                </a:cxn>
                <a:cxn ang="0">
                  <a:pos x="277" y="87"/>
                </a:cxn>
                <a:cxn ang="0">
                  <a:pos x="270" y="72"/>
                </a:cxn>
                <a:cxn ang="0">
                  <a:pos x="259" y="61"/>
                </a:cxn>
                <a:cxn ang="0">
                  <a:pos x="245" y="58"/>
                </a:cxn>
                <a:cxn ang="0">
                  <a:pos x="233" y="52"/>
                </a:cxn>
                <a:cxn ang="0">
                  <a:pos x="223" y="47"/>
                </a:cxn>
                <a:cxn ang="0">
                  <a:pos x="212" y="45"/>
                </a:cxn>
                <a:cxn ang="0">
                  <a:pos x="180" y="42"/>
                </a:cxn>
                <a:cxn ang="0">
                  <a:pos x="129" y="43"/>
                </a:cxn>
                <a:cxn ang="0">
                  <a:pos x="81" y="55"/>
                </a:cxn>
                <a:cxn ang="0">
                  <a:pos x="39" y="76"/>
                </a:cxn>
                <a:cxn ang="0">
                  <a:pos x="17" y="97"/>
                </a:cxn>
                <a:cxn ang="0">
                  <a:pos x="10" y="103"/>
                </a:cxn>
                <a:cxn ang="0">
                  <a:pos x="2" y="103"/>
                </a:cxn>
                <a:cxn ang="0">
                  <a:pos x="2" y="94"/>
                </a:cxn>
                <a:cxn ang="0">
                  <a:pos x="7" y="82"/>
                </a:cxn>
                <a:cxn ang="0">
                  <a:pos x="13" y="68"/>
                </a:cxn>
                <a:cxn ang="0">
                  <a:pos x="35" y="52"/>
                </a:cxn>
                <a:cxn ang="0">
                  <a:pos x="64" y="37"/>
                </a:cxn>
                <a:cxn ang="0">
                  <a:pos x="94" y="24"/>
                </a:cxn>
                <a:cxn ang="0">
                  <a:pos x="126" y="11"/>
                </a:cxn>
                <a:cxn ang="0">
                  <a:pos x="152" y="1"/>
                </a:cxn>
                <a:cxn ang="0">
                  <a:pos x="177" y="0"/>
                </a:cxn>
                <a:cxn ang="0">
                  <a:pos x="201" y="4"/>
                </a:cxn>
                <a:cxn ang="0">
                  <a:pos x="226" y="10"/>
                </a:cxn>
                <a:cxn ang="0">
                  <a:pos x="254" y="19"/>
                </a:cxn>
              </a:cxnLst>
              <a:rect l="0" t="0" r="r" b="b"/>
              <a:pathLst>
                <a:path w="414" h="120">
                  <a:moveTo>
                    <a:pt x="254" y="19"/>
                  </a:moveTo>
                  <a:lnTo>
                    <a:pt x="261" y="26"/>
                  </a:lnTo>
                  <a:lnTo>
                    <a:pt x="268" y="29"/>
                  </a:lnTo>
                  <a:lnTo>
                    <a:pt x="278" y="30"/>
                  </a:lnTo>
                  <a:lnTo>
                    <a:pt x="287" y="29"/>
                  </a:lnTo>
                  <a:lnTo>
                    <a:pt x="297" y="27"/>
                  </a:lnTo>
                  <a:lnTo>
                    <a:pt x="306" y="26"/>
                  </a:lnTo>
                  <a:lnTo>
                    <a:pt x="316" y="27"/>
                  </a:lnTo>
                  <a:lnTo>
                    <a:pt x="325" y="30"/>
                  </a:lnTo>
                  <a:lnTo>
                    <a:pt x="339" y="32"/>
                  </a:lnTo>
                  <a:lnTo>
                    <a:pt x="351" y="37"/>
                  </a:lnTo>
                  <a:lnTo>
                    <a:pt x="362" y="45"/>
                  </a:lnTo>
                  <a:lnTo>
                    <a:pt x="374" y="53"/>
                  </a:lnTo>
                  <a:lnTo>
                    <a:pt x="382" y="63"/>
                  </a:lnTo>
                  <a:lnTo>
                    <a:pt x="393" y="74"/>
                  </a:lnTo>
                  <a:lnTo>
                    <a:pt x="401" y="84"/>
                  </a:lnTo>
                  <a:lnTo>
                    <a:pt x="410" y="92"/>
                  </a:lnTo>
                  <a:lnTo>
                    <a:pt x="411" y="98"/>
                  </a:lnTo>
                  <a:lnTo>
                    <a:pt x="413" y="103"/>
                  </a:lnTo>
                  <a:lnTo>
                    <a:pt x="414" y="108"/>
                  </a:lnTo>
                  <a:lnTo>
                    <a:pt x="414" y="114"/>
                  </a:lnTo>
                  <a:lnTo>
                    <a:pt x="411" y="118"/>
                  </a:lnTo>
                  <a:lnTo>
                    <a:pt x="407" y="120"/>
                  </a:lnTo>
                  <a:lnTo>
                    <a:pt x="401" y="120"/>
                  </a:lnTo>
                  <a:lnTo>
                    <a:pt x="396" y="118"/>
                  </a:lnTo>
                  <a:lnTo>
                    <a:pt x="390" y="111"/>
                  </a:lnTo>
                  <a:lnTo>
                    <a:pt x="382" y="104"/>
                  </a:lnTo>
                  <a:lnTo>
                    <a:pt x="374" y="98"/>
                  </a:lnTo>
                  <a:lnTo>
                    <a:pt x="368" y="89"/>
                  </a:lnTo>
                  <a:lnTo>
                    <a:pt x="359" y="85"/>
                  </a:lnTo>
                  <a:lnTo>
                    <a:pt x="352" y="81"/>
                  </a:lnTo>
                  <a:lnTo>
                    <a:pt x="343" y="75"/>
                  </a:lnTo>
                  <a:lnTo>
                    <a:pt x="336" y="71"/>
                  </a:lnTo>
                  <a:lnTo>
                    <a:pt x="327" y="66"/>
                  </a:lnTo>
                  <a:lnTo>
                    <a:pt x="317" y="65"/>
                  </a:lnTo>
                  <a:lnTo>
                    <a:pt x="309" y="65"/>
                  </a:lnTo>
                  <a:lnTo>
                    <a:pt x="298" y="68"/>
                  </a:lnTo>
                  <a:lnTo>
                    <a:pt x="301" y="72"/>
                  </a:lnTo>
                  <a:lnTo>
                    <a:pt x="303" y="78"/>
                  </a:lnTo>
                  <a:lnTo>
                    <a:pt x="306" y="82"/>
                  </a:lnTo>
                  <a:lnTo>
                    <a:pt x="307" y="88"/>
                  </a:lnTo>
                  <a:lnTo>
                    <a:pt x="306" y="91"/>
                  </a:lnTo>
                  <a:lnTo>
                    <a:pt x="303" y="92"/>
                  </a:lnTo>
                  <a:lnTo>
                    <a:pt x="301" y="95"/>
                  </a:lnTo>
                  <a:lnTo>
                    <a:pt x="298" y="97"/>
                  </a:lnTo>
                  <a:lnTo>
                    <a:pt x="288" y="97"/>
                  </a:lnTo>
                  <a:lnTo>
                    <a:pt x="281" y="92"/>
                  </a:lnTo>
                  <a:lnTo>
                    <a:pt x="277" y="87"/>
                  </a:lnTo>
                  <a:lnTo>
                    <a:pt x="274" y="79"/>
                  </a:lnTo>
                  <a:lnTo>
                    <a:pt x="270" y="72"/>
                  </a:lnTo>
                  <a:lnTo>
                    <a:pt x="265" y="65"/>
                  </a:lnTo>
                  <a:lnTo>
                    <a:pt x="259" y="61"/>
                  </a:lnTo>
                  <a:lnTo>
                    <a:pt x="249" y="61"/>
                  </a:lnTo>
                  <a:lnTo>
                    <a:pt x="245" y="58"/>
                  </a:lnTo>
                  <a:lnTo>
                    <a:pt x="239" y="55"/>
                  </a:lnTo>
                  <a:lnTo>
                    <a:pt x="233" y="52"/>
                  </a:lnTo>
                  <a:lnTo>
                    <a:pt x="228" y="50"/>
                  </a:lnTo>
                  <a:lnTo>
                    <a:pt x="223" y="47"/>
                  </a:lnTo>
                  <a:lnTo>
                    <a:pt x="217" y="46"/>
                  </a:lnTo>
                  <a:lnTo>
                    <a:pt x="212" y="45"/>
                  </a:lnTo>
                  <a:lnTo>
                    <a:pt x="206" y="42"/>
                  </a:lnTo>
                  <a:lnTo>
                    <a:pt x="180" y="42"/>
                  </a:lnTo>
                  <a:lnTo>
                    <a:pt x="155" y="42"/>
                  </a:lnTo>
                  <a:lnTo>
                    <a:pt x="129" y="43"/>
                  </a:lnTo>
                  <a:lnTo>
                    <a:pt x="104" y="47"/>
                  </a:lnTo>
                  <a:lnTo>
                    <a:pt x="81" y="55"/>
                  </a:lnTo>
                  <a:lnTo>
                    <a:pt x="59" y="63"/>
                  </a:lnTo>
                  <a:lnTo>
                    <a:pt x="39" y="76"/>
                  </a:lnTo>
                  <a:lnTo>
                    <a:pt x="20" y="92"/>
                  </a:lnTo>
                  <a:lnTo>
                    <a:pt x="17" y="97"/>
                  </a:lnTo>
                  <a:lnTo>
                    <a:pt x="13" y="100"/>
                  </a:lnTo>
                  <a:lnTo>
                    <a:pt x="10" y="103"/>
                  </a:lnTo>
                  <a:lnTo>
                    <a:pt x="6" y="105"/>
                  </a:lnTo>
                  <a:lnTo>
                    <a:pt x="2" y="103"/>
                  </a:lnTo>
                  <a:lnTo>
                    <a:pt x="0" y="100"/>
                  </a:lnTo>
                  <a:lnTo>
                    <a:pt x="2" y="94"/>
                  </a:lnTo>
                  <a:lnTo>
                    <a:pt x="3" y="89"/>
                  </a:lnTo>
                  <a:lnTo>
                    <a:pt x="7" y="82"/>
                  </a:lnTo>
                  <a:lnTo>
                    <a:pt x="10" y="75"/>
                  </a:lnTo>
                  <a:lnTo>
                    <a:pt x="13" y="68"/>
                  </a:lnTo>
                  <a:lnTo>
                    <a:pt x="20" y="62"/>
                  </a:lnTo>
                  <a:lnTo>
                    <a:pt x="35" y="52"/>
                  </a:lnTo>
                  <a:lnTo>
                    <a:pt x="49" y="45"/>
                  </a:lnTo>
                  <a:lnTo>
                    <a:pt x="64" y="37"/>
                  </a:lnTo>
                  <a:lnTo>
                    <a:pt x="80" y="30"/>
                  </a:lnTo>
                  <a:lnTo>
                    <a:pt x="94" y="24"/>
                  </a:lnTo>
                  <a:lnTo>
                    <a:pt x="110" y="17"/>
                  </a:lnTo>
                  <a:lnTo>
                    <a:pt x="126" y="11"/>
                  </a:lnTo>
                  <a:lnTo>
                    <a:pt x="141" y="4"/>
                  </a:lnTo>
                  <a:lnTo>
                    <a:pt x="152" y="1"/>
                  </a:lnTo>
                  <a:lnTo>
                    <a:pt x="165" y="0"/>
                  </a:lnTo>
                  <a:lnTo>
                    <a:pt x="177" y="0"/>
                  </a:lnTo>
                  <a:lnTo>
                    <a:pt x="190" y="1"/>
                  </a:lnTo>
                  <a:lnTo>
                    <a:pt x="201" y="4"/>
                  </a:lnTo>
                  <a:lnTo>
                    <a:pt x="213" y="7"/>
                  </a:lnTo>
                  <a:lnTo>
                    <a:pt x="226" y="10"/>
                  </a:lnTo>
                  <a:lnTo>
                    <a:pt x="238" y="11"/>
                  </a:lnTo>
                  <a:lnTo>
                    <a:pt x="254" y="19"/>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1" name="Freeform 22"/>
            <p:cNvSpPr>
              <a:spLocks/>
            </p:cNvSpPr>
            <p:nvPr/>
          </p:nvSpPr>
          <p:spPr bwMode="auto">
            <a:xfrm>
              <a:off x="3598" y="2301"/>
              <a:ext cx="51" cy="83"/>
            </a:xfrm>
            <a:custGeom>
              <a:avLst/>
              <a:gdLst/>
              <a:ahLst/>
              <a:cxnLst>
                <a:cxn ang="0">
                  <a:pos x="32" y="19"/>
                </a:cxn>
                <a:cxn ang="0">
                  <a:pos x="42" y="32"/>
                </a:cxn>
                <a:cxn ang="0">
                  <a:pos x="52" y="44"/>
                </a:cxn>
                <a:cxn ang="0">
                  <a:pos x="62" y="57"/>
                </a:cxn>
                <a:cxn ang="0">
                  <a:pos x="72" y="70"/>
                </a:cxn>
                <a:cxn ang="0">
                  <a:pos x="81" y="83"/>
                </a:cxn>
                <a:cxn ang="0">
                  <a:pos x="88" y="97"/>
                </a:cxn>
                <a:cxn ang="0">
                  <a:pos x="94" y="113"/>
                </a:cxn>
                <a:cxn ang="0">
                  <a:pos x="98" y="129"/>
                </a:cxn>
                <a:cxn ang="0">
                  <a:pos x="101" y="132"/>
                </a:cxn>
                <a:cxn ang="0">
                  <a:pos x="101" y="135"/>
                </a:cxn>
                <a:cxn ang="0">
                  <a:pos x="100" y="139"/>
                </a:cxn>
                <a:cxn ang="0">
                  <a:pos x="100" y="142"/>
                </a:cxn>
                <a:cxn ang="0">
                  <a:pos x="93" y="149"/>
                </a:cxn>
                <a:cxn ang="0">
                  <a:pos x="84" y="155"/>
                </a:cxn>
                <a:cxn ang="0">
                  <a:pos x="77" y="161"/>
                </a:cxn>
                <a:cxn ang="0">
                  <a:pos x="68" y="165"/>
                </a:cxn>
                <a:cxn ang="0">
                  <a:pos x="58" y="165"/>
                </a:cxn>
                <a:cxn ang="0">
                  <a:pos x="48" y="167"/>
                </a:cxn>
                <a:cxn ang="0">
                  <a:pos x="39" y="165"/>
                </a:cxn>
                <a:cxn ang="0">
                  <a:pos x="32" y="160"/>
                </a:cxn>
                <a:cxn ang="0">
                  <a:pos x="23" y="138"/>
                </a:cxn>
                <a:cxn ang="0">
                  <a:pos x="16" y="115"/>
                </a:cxn>
                <a:cxn ang="0">
                  <a:pos x="12" y="92"/>
                </a:cxn>
                <a:cxn ang="0">
                  <a:pos x="6" y="67"/>
                </a:cxn>
                <a:cxn ang="0">
                  <a:pos x="9" y="65"/>
                </a:cxn>
                <a:cxn ang="0">
                  <a:pos x="12" y="65"/>
                </a:cxn>
                <a:cxn ang="0">
                  <a:pos x="16" y="67"/>
                </a:cxn>
                <a:cxn ang="0">
                  <a:pos x="19" y="68"/>
                </a:cxn>
                <a:cxn ang="0">
                  <a:pos x="29" y="83"/>
                </a:cxn>
                <a:cxn ang="0">
                  <a:pos x="39" y="100"/>
                </a:cxn>
                <a:cxn ang="0">
                  <a:pos x="48" y="116"/>
                </a:cxn>
                <a:cxn ang="0">
                  <a:pos x="56" y="134"/>
                </a:cxn>
                <a:cxn ang="0">
                  <a:pos x="59" y="134"/>
                </a:cxn>
                <a:cxn ang="0">
                  <a:pos x="61" y="132"/>
                </a:cxn>
                <a:cxn ang="0">
                  <a:pos x="64" y="131"/>
                </a:cxn>
                <a:cxn ang="0">
                  <a:pos x="65" y="129"/>
                </a:cxn>
                <a:cxn ang="0">
                  <a:pos x="65" y="119"/>
                </a:cxn>
                <a:cxn ang="0">
                  <a:pos x="62" y="109"/>
                </a:cxn>
                <a:cxn ang="0">
                  <a:pos x="58" y="102"/>
                </a:cxn>
                <a:cxn ang="0">
                  <a:pos x="56" y="93"/>
                </a:cxn>
                <a:cxn ang="0">
                  <a:pos x="51" y="81"/>
                </a:cxn>
                <a:cxn ang="0">
                  <a:pos x="45" y="70"/>
                </a:cxn>
                <a:cxn ang="0">
                  <a:pos x="38" y="60"/>
                </a:cxn>
                <a:cxn ang="0">
                  <a:pos x="30" y="50"/>
                </a:cxn>
                <a:cxn ang="0">
                  <a:pos x="23" y="39"/>
                </a:cxn>
                <a:cxn ang="0">
                  <a:pos x="16" y="29"/>
                </a:cxn>
                <a:cxn ang="0">
                  <a:pos x="9" y="19"/>
                </a:cxn>
                <a:cxn ang="0">
                  <a:pos x="0" y="9"/>
                </a:cxn>
                <a:cxn ang="0">
                  <a:pos x="0" y="8"/>
                </a:cxn>
                <a:cxn ang="0">
                  <a:pos x="1" y="5"/>
                </a:cxn>
                <a:cxn ang="0">
                  <a:pos x="1" y="3"/>
                </a:cxn>
                <a:cxn ang="0">
                  <a:pos x="3" y="0"/>
                </a:cxn>
                <a:cxn ang="0">
                  <a:pos x="12" y="3"/>
                </a:cxn>
                <a:cxn ang="0">
                  <a:pos x="19" y="8"/>
                </a:cxn>
                <a:cxn ang="0">
                  <a:pos x="26" y="13"/>
                </a:cxn>
                <a:cxn ang="0">
                  <a:pos x="32" y="19"/>
                </a:cxn>
              </a:cxnLst>
              <a:rect l="0" t="0" r="r" b="b"/>
              <a:pathLst>
                <a:path w="101" h="167">
                  <a:moveTo>
                    <a:pt x="32" y="19"/>
                  </a:moveTo>
                  <a:lnTo>
                    <a:pt x="42" y="32"/>
                  </a:lnTo>
                  <a:lnTo>
                    <a:pt x="52" y="44"/>
                  </a:lnTo>
                  <a:lnTo>
                    <a:pt x="62" y="57"/>
                  </a:lnTo>
                  <a:lnTo>
                    <a:pt x="72" y="70"/>
                  </a:lnTo>
                  <a:lnTo>
                    <a:pt x="81" y="83"/>
                  </a:lnTo>
                  <a:lnTo>
                    <a:pt x="88" y="97"/>
                  </a:lnTo>
                  <a:lnTo>
                    <a:pt x="94" y="113"/>
                  </a:lnTo>
                  <a:lnTo>
                    <a:pt x="98" y="129"/>
                  </a:lnTo>
                  <a:lnTo>
                    <a:pt x="101" y="132"/>
                  </a:lnTo>
                  <a:lnTo>
                    <a:pt x="101" y="135"/>
                  </a:lnTo>
                  <a:lnTo>
                    <a:pt x="100" y="139"/>
                  </a:lnTo>
                  <a:lnTo>
                    <a:pt x="100" y="142"/>
                  </a:lnTo>
                  <a:lnTo>
                    <a:pt x="93" y="149"/>
                  </a:lnTo>
                  <a:lnTo>
                    <a:pt x="84" y="155"/>
                  </a:lnTo>
                  <a:lnTo>
                    <a:pt x="77" y="161"/>
                  </a:lnTo>
                  <a:lnTo>
                    <a:pt x="68" y="165"/>
                  </a:lnTo>
                  <a:lnTo>
                    <a:pt x="58" y="165"/>
                  </a:lnTo>
                  <a:lnTo>
                    <a:pt x="48" y="167"/>
                  </a:lnTo>
                  <a:lnTo>
                    <a:pt x="39" y="165"/>
                  </a:lnTo>
                  <a:lnTo>
                    <a:pt x="32" y="160"/>
                  </a:lnTo>
                  <a:lnTo>
                    <a:pt x="23" y="138"/>
                  </a:lnTo>
                  <a:lnTo>
                    <a:pt x="16" y="115"/>
                  </a:lnTo>
                  <a:lnTo>
                    <a:pt x="12" y="92"/>
                  </a:lnTo>
                  <a:lnTo>
                    <a:pt x="6" y="67"/>
                  </a:lnTo>
                  <a:lnTo>
                    <a:pt x="9" y="65"/>
                  </a:lnTo>
                  <a:lnTo>
                    <a:pt x="12" y="65"/>
                  </a:lnTo>
                  <a:lnTo>
                    <a:pt x="16" y="67"/>
                  </a:lnTo>
                  <a:lnTo>
                    <a:pt x="19" y="68"/>
                  </a:lnTo>
                  <a:lnTo>
                    <a:pt x="29" y="83"/>
                  </a:lnTo>
                  <a:lnTo>
                    <a:pt x="39" y="100"/>
                  </a:lnTo>
                  <a:lnTo>
                    <a:pt x="48" y="116"/>
                  </a:lnTo>
                  <a:lnTo>
                    <a:pt x="56" y="134"/>
                  </a:lnTo>
                  <a:lnTo>
                    <a:pt x="59" y="134"/>
                  </a:lnTo>
                  <a:lnTo>
                    <a:pt x="61" y="132"/>
                  </a:lnTo>
                  <a:lnTo>
                    <a:pt x="64" y="131"/>
                  </a:lnTo>
                  <a:lnTo>
                    <a:pt x="65" y="129"/>
                  </a:lnTo>
                  <a:lnTo>
                    <a:pt x="65" y="119"/>
                  </a:lnTo>
                  <a:lnTo>
                    <a:pt x="62" y="109"/>
                  </a:lnTo>
                  <a:lnTo>
                    <a:pt x="58" y="102"/>
                  </a:lnTo>
                  <a:lnTo>
                    <a:pt x="56" y="93"/>
                  </a:lnTo>
                  <a:lnTo>
                    <a:pt x="51" y="81"/>
                  </a:lnTo>
                  <a:lnTo>
                    <a:pt x="45" y="70"/>
                  </a:lnTo>
                  <a:lnTo>
                    <a:pt x="38" y="60"/>
                  </a:lnTo>
                  <a:lnTo>
                    <a:pt x="30" y="50"/>
                  </a:lnTo>
                  <a:lnTo>
                    <a:pt x="23" y="39"/>
                  </a:lnTo>
                  <a:lnTo>
                    <a:pt x="16" y="29"/>
                  </a:lnTo>
                  <a:lnTo>
                    <a:pt x="9" y="19"/>
                  </a:lnTo>
                  <a:lnTo>
                    <a:pt x="0" y="9"/>
                  </a:lnTo>
                  <a:lnTo>
                    <a:pt x="0" y="8"/>
                  </a:lnTo>
                  <a:lnTo>
                    <a:pt x="1" y="5"/>
                  </a:lnTo>
                  <a:lnTo>
                    <a:pt x="1" y="3"/>
                  </a:lnTo>
                  <a:lnTo>
                    <a:pt x="3" y="0"/>
                  </a:lnTo>
                  <a:lnTo>
                    <a:pt x="12" y="3"/>
                  </a:lnTo>
                  <a:lnTo>
                    <a:pt x="19" y="8"/>
                  </a:lnTo>
                  <a:lnTo>
                    <a:pt x="26" y="13"/>
                  </a:lnTo>
                  <a:lnTo>
                    <a:pt x="32" y="19"/>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2" name="Freeform 23"/>
            <p:cNvSpPr>
              <a:spLocks/>
            </p:cNvSpPr>
            <p:nvPr/>
          </p:nvSpPr>
          <p:spPr bwMode="auto">
            <a:xfrm>
              <a:off x="3343" y="2310"/>
              <a:ext cx="35" cy="62"/>
            </a:xfrm>
            <a:custGeom>
              <a:avLst/>
              <a:gdLst/>
              <a:ahLst/>
              <a:cxnLst>
                <a:cxn ang="0">
                  <a:pos x="32" y="21"/>
                </a:cxn>
                <a:cxn ang="0">
                  <a:pos x="31" y="36"/>
                </a:cxn>
                <a:cxn ang="0">
                  <a:pos x="28" y="52"/>
                </a:cxn>
                <a:cxn ang="0">
                  <a:pos x="28" y="66"/>
                </a:cxn>
                <a:cxn ang="0">
                  <a:pos x="35" y="78"/>
                </a:cxn>
                <a:cxn ang="0">
                  <a:pos x="39" y="68"/>
                </a:cxn>
                <a:cxn ang="0">
                  <a:pos x="42" y="58"/>
                </a:cxn>
                <a:cxn ang="0">
                  <a:pos x="44" y="46"/>
                </a:cxn>
                <a:cxn ang="0">
                  <a:pos x="46" y="34"/>
                </a:cxn>
                <a:cxn ang="0">
                  <a:pos x="46" y="29"/>
                </a:cxn>
                <a:cxn ang="0">
                  <a:pos x="46" y="24"/>
                </a:cxn>
                <a:cxn ang="0">
                  <a:pos x="48" y="20"/>
                </a:cxn>
                <a:cxn ang="0">
                  <a:pos x="49" y="14"/>
                </a:cxn>
                <a:cxn ang="0">
                  <a:pos x="54" y="13"/>
                </a:cxn>
                <a:cxn ang="0">
                  <a:pos x="59" y="10"/>
                </a:cxn>
                <a:cxn ang="0">
                  <a:pos x="64" y="8"/>
                </a:cxn>
                <a:cxn ang="0">
                  <a:pos x="70" y="8"/>
                </a:cxn>
                <a:cxn ang="0">
                  <a:pos x="67" y="34"/>
                </a:cxn>
                <a:cxn ang="0">
                  <a:pos x="68" y="61"/>
                </a:cxn>
                <a:cxn ang="0">
                  <a:pos x="68" y="85"/>
                </a:cxn>
                <a:cxn ang="0">
                  <a:pos x="64" y="110"/>
                </a:cxn>
                <a:cxn ang="0">
                  <a:pos x="59" y="114"/>
                </a:cxn>
                <a:cxn ang="0">
                  <a:pos x="55" y="118"/>
                </a:cxn>
                <a:cxn ang="0">
                  <a:pos x="51" y="123"/>
                </a:cxn>
                <a:cxn ang="0">
                  <a:pos x="44" y="124"/>
                </a:cxn>
                <a:cxn ang="0">
                  <a:pos x="29" y="120"/>
                </a:cxn>
                <a:cxn ang="0">
                  <a:pos x="19" y="111"/>
                </a:cxn>
                <a:cxn ang="0">
                  <a:pos x="10" y="100"/>
                </a:cxn>
                <a:cxn ang="0">
                  <a:pos x="3" y="87"/>
                </a:cxn>
                <a:cxn ang="0">
                  <a:pos x="0" y="66"/>
                </a:cxn>
                <a:cxn ang="0">
                  <a:pos x="3" y="46"/>
                </a:cxn>
                <a:cxn ang="0">
                  <a:pos x="7" y="24"/>
                </a:cxn>
                <a:cxn ang="0">
                  <a:pos x="13" y="4"/>
                </a:cxn>
                <a:cxn ang="0">
                  <a:pos x="15" y="1"/>
                </a:cxn>
                <a:cxn ang="0">
                  <a:pos x="19" y="0"/>
                </a:cxn>
                <a:cxn ang="0">
                  <a:pos x="22" y="0"/>
                </a:cxn>
                <a:cxn ang="0">
                  <a:pos x="26" y="0"/>
                </a:cxn>
                <a:cxn ang="0">
                  <a:pos x="32" y="21"/>
                </a:cxn>
              </a:cxnLst>
              <a:rect l="0" t="0" r="r" b="b"/>
              <a:pathLst>
                <a:path w="70" h="124">
                  <a:moveTo>
                    <a:pt x="32" y="21"/>
                  </a:moveTo>
                  <a:lnTo>
                    <a:pt x="31" y="36"/>
                  </a:lnTo>
                  <a:lnTo>
                    <a:pt x="28" y="52"/>
                  </a:lnTo>
                  <a:lnTo>
                    <a:pt x="28" y="66"/>
                  </a:lnTo>
                  <a:lnTo>
                    <a:pt x="35" y="78"/>
                  </a:lnTo>
                  <a:lnTo>
                    <a:pt x="39" y="68"/>
                  </a:lnTo>
                  <a:lnTo>
                    <a:pt x="42" y="58"/>
                  </a:lnTo>
                  <a:lnTo>
                    <a:pt x="44" y="46"/>
                  </a:lnTo>
                  <a:lnTo>
                    <a:pt x="46" y="34"/>
                  </a:lnTo>
                  <a:lnTo>
                    <a:pt x="46" y="29"/>
                  </a:lnTo>
                  <a:lnTo>
                    <a:pt x="46" y="24"/>
                  </a:lnTo>
                  <a:lnTo>
                    <a:pt x="48" y="20"/>
                  </a:lnTo>
                  <a:lnTo>
                    <a:pt x="49" y="14"/>
                  </a:lnTo>
                  <a:lnTo>
                    <a:pt x="54" y="13"/>
                  </a:lnTo>
                  <a:lnTo>
                    <a:pt x="59" y="10"/>
                  </a:lnTo>
                  <a:lnTo>
                    <a:pt x="64" y="8"/>
                  </a:lnTo>
                  <a:lnTo>
                    <a:pt x="70" y="8"/>
                  </a:lnTo>
                  <a:lnTo>
                    <a:pt x="67" y="34"/>
                  </a:lnTo>
                  <a:lnTo>
                    <a:pt x="68" y="61"/>
                  </a:lnTo>
                  <a:lnTo>
                    <a:pt x="68" y="85"/>
                  </a:lnTo>
                  <a:lnTo>
                    <a:pt x="64" y="110"/>
                  </a:lnTo>
                  <a:lnTo>
                    <a:pt x="59" y="114"/>
                  </a:lnTo>
                  <a:lnTo>
                    <a:pt x="55" y="118"/>
                  </a:lnTo>
                  <a:lnTo>
                    <a:pt x="51" y="123"/>
                  </a:lnTo>
                  <a:lnTo>
                    <a:pt x="44" y="124"/>
                  </a:lnTo>
                  <a:lnTo>
                    <a:pt x="29" y="120"/>
                  </a:lnTo>
                  <a:lnTo>
                    <a:pt x="19" y="111"/>
                  </a:lnTo>
                  <a:lnTo>
                    <a:pt x="10" y="100"/>
                  </a:lnTo>
                  <a:lnTo>
                    <a:pt x="3" y="87"/>
                  </a:lnTo>
                  <a:lnTo>
                    <a:pt x="0" y="66"/>
                  </a:lnTo>
                  <a:lnTo>
                    <a:pt x="3" y="46"/>
                  </a:lnTo>
                  <a:lnTo>
                    <a:pt x="7" y="24"/>
                  </a:lnTo>
                  <a:lnTo>
                    <a:pt x="13" y="4"/>
                  </a:lnTo>
                  <a:lnTo>
                    <a:pt x="15" y="1"/>
                  </a:lnTo>
                  <a:lnTo>
                    <a:pt x="19" y="0"/>
                  </a:lnTo>
                  <a:lnTo>
                    <a:pt x="22" y="0"/>
                  </a:lnTo>
                  <a:lnTo>
                    <a:pt x="26" y="0"/>
                  </a:lnTo>
                  <a:lnTo>
                    <a:pt x="32" y="21"/>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3" name="Freeform 24"/>
            <p:cNvSpPr>
              <a:spLocks/>
            </p:cNvSpPr>
            <p:nvPr/>
          </p:nvSpPr>
          <p:spPr bwMode="auto">
            <a:xfrm>
              <a:off x="3454" y="2310"/>
              <a:ext cx="138" cy="69"/>
            </a:xfrm>
            <a:custGeom>
              <a:avLst/>
              <a:gdLst/>
              <a:ahLst/>
              <a:cxnLst>
                <a:cxn ang="0">
                  <a:pos x="160" y="49"/>
                </a:cxn>
                <a:cxn ang="0">
                  <a:pos x="174" y="79"/>
                </a:cxn>
                <a:cxn ang="0">
                  <a:pos x="176" y="103"/>
                </a:cxn>
                <a:cxn ang="0">
                  <a:pos x="192" y="105"/>
                </a:cxn>
                <a:cxn ang="0">
                  <a:pos x="208" y="108"/>
                </a:cxn>
                <a:cxn ang="0">
                  <a:pos x="226" y="111"/>
                </a:cxn>
                <a:cxn ang="0">
                  <a:pos x="237" y="92"/>
                </a:cxn>
                <a:cxn ang="0">
                  <a:pos x="234" y="56"/>
                </a:cxn>
                <a:cxn ang="0">
                  <a:pos x="229" y="37"/>
                </a:cxn>
                <a:cxn ang="0">
                  <a:pos x="230" y="33"/>
                </a:cxn>
                <a:cxn ang="0">
                  <a:pos x="240" y="34"/>
                </a:cxn>
                <a:cxn ang="0">
                  <a:pos x="249" y="46"/>
                </a:cxn>
                <a:cxn ang="0">
                  <a:pos x="259" y="71"/>
                </a:cxn>
                <a:cxn ang="0">
                  <a:pos x="273" y="107"/>
                </a:cxn>
                <a:cxn ang="0">
                  <a:pos x="271" y="130"/>
                </a:cxn>
                <a:cxn ang="0">
                  <a:pos x="258" y="136"/>
                </a:cxn>
                <a:cxn ang="0">
                  <a:pos x="243" y="139"/>
                </a:cxn>
                <a:cxn ang="0">
                  <a:pos x="229" y="137"/>
                </a:cxn>
                <a:cxn ang="0">
                  <a:pos x="213" y="136"/>
                </a:cxn>
                <a:cxn ang="0">
                  <a:pos x="197" y="137"/>
                </a:cxn>
                <a:cxn ang="0">
                  <a:pos x="181" y="137"/>
                </a:cxn>
                <a:cxn ang="0">
                  <a:pos x="166" y="137"/>
                </a:cxn>
                <a:cxn ang="0">
                  <a:pos x="150" y="118"/>
                </a:cxn>
                <a:cxn ang="0">
                  <a:pos x="143" y="75"/>
                </a:cxn>
                <a:cxn ang="0">
                  <a:pos x="130" y="55"/>
                </a:cxn>
                <a:cxn ang="0">
                  <a:pos x="123" y="47"/>
                </a:cxn>
                <a:cxn ang="0">
                  <a:pos x="111" y="58"/>
                </a:cxn>
                <a:cxn ang="0">
                  <a:pos x="97" y="79"/>
                </a:cxn>
                <a:cxn ang="0">
                  <a:pos x="84" y="103"/>
                </a:cxn>
                <a:cxn ang="0">
                  <a:pos x="74" y="127"/>
                </a:cxn>
                <a:cxn ang="0">
                  <a:pos x="58" y="136"/>
                </a:cxn>
                <a:cxn ang="0">
                  <a:pos x="37" y="120"/>
                </a:cxn>
                <a:cxn ang="0">
                  <a:pos x="20" y="105"/>
                </a:cxn>
                <a:cxn ang="0">
                  <a:pos x="3" y="94"/>
                </a:cxn>
                <a:cxn ang="0">
                  <a:pos x="6" y="82"/>
                </a:cxn>
                <a:cxn ang="0">
                  <a:pos x="17" y="79"/>
                </a:cxn>
                <a:cxn ang="0">
                  <a:pos x="29" y="78"/>
                </a:cxn>
                <a:cxn ang="0">
                  <a:pos x="40" y="82"/>
                </a:cxn>
                <a:cxn ang="0">
                  <a:pos x="52" y="87"/>
                </a:cxn>
                <a:cxn ang="0">
                  <a:pos x="71" y="65"/>
                </a:cxn>
                <a:cxn ang="0">
                  <a:pos x="88" y="42"/>
                </a:cxn>
                <a:cxn ang="0">
                  <a:pos x="107" y="19"/>
                </a:cxn>
                <a:cxn ang="0">
                  <a:pos x="129" y="0"/>
                </a:cxn>
                <a:cxn ang="0">
                  <a:pos x="143" y="14"/>
                </a:cxn>
                <a:cxn ang="0">
                  <a:pos x="155" y="33"/>
                </a:cxn>
              </a:cxnLst>
              <a:rect l="0" t="0" r="r" b="b"/>
              <a:pathLst>
                <a:path w="276" h="139">
                  <a:moveTo>
                    <a:pt x="155" y="33"/>
                  </a:moveTo>
                  <a:lnTo>
                    <a:pt x="160" y="49"/>
                  </a:lnTo>
                  <a:lnTo>
                    <a:pt x="168" y="63"/>
                  </a:lnTo>
                  <a:lnTo>
                    <a:pt x="174" y="79"/>
                  </a:lnTo>
                  <a:lnTo>
                    <a:pt x="175" y="95"/>
                  </a:lnTo>
                  <a:lnTo>
                    <a:pt x="176" y="103"/>
                  </a:lnTo>
                  <a:lnTo>
                    <a:pt x="184" y="105"/>
                  </a:lnTo>
                  <a:lnTo>
                    <a:pt x="192" y="105"/>
                  </a:lnTo>
                  <a:lnTo>
                    <a:pt x="200" y="107"/>
                  </a:lnTo>
                  <a:lnTo>
                    <a:pt x="208" y="108"/>
                  </a:lnTo>
                  <a:lnTo>
                    <a:pt x="217" y="111"/>
                  </a:lnTo>
                  <a:lnTo>
                    <a:pt x="226" y="111"/>
                  </a:lnTo>
                  <a:lnTo>
                    <a:pt x="234" y="108"/>
                  </a:lnTo>
                  <a:lnTo>
                    <a:pt x="237" y="92"/>
                  </a:lnTo>
                  <a:lnTo>
                    <a:pt x="237" y="74"/>
                  </a:lnTo>
                  <a:lnTo>
                    <a:pt x="234" y="56"/>
                  </a:lnTo>
                  <a:lnTo>
                    <a:pt x="229" y="40"/>
                  </a:lnTo>
                  <a:lnTo>
                    <a:pt x="229" y="37"/>
                  </a:lnTo>
                  <a:lnTo>
                    <a:pt x="229" y="36"/>
                  </a:lnTo>
                  <a:lnTo>
                    <a:pt x="230" y="33"/>
                  </a:lnTo>
                  <a:lnTo>
                    <a:pt x="233" y="32"/>
                  </a:lnTo>
                  <a:lnTo>
                    <a:pt x="240" y="34"/>
                  </a:lnTo>
                  <a:lnTo>
                    <a:pt x="244" y="39"/>
                  </a:lnTo>
                  <a:lnTo>
                    <a:pt x="249" y="46"/>
                  </a:lnTo>
                  <a:lnTo>
                    <a:pt x="252" y="52"/>
                  </a:lnTo>
                  <a:lnTo>
                    <a:pt x="259" y="71"/>
                  </a:lnTo>
                  <a:lnTo>
                    <a:pt x="266" y="88"/>
                  </a:lnTo>
                  <a:lnTo>
                    <a:pt x="273" y="107"/>
                  </a:lnTo>
                  <a:lnTo>
                    <a:pt x="276" y="126"/>
                  </a:lnTo>
                  <a:lnTo>
                    <a:pt x="271" y="130"/>
                  </a:lnTo>
                  <a:lnTo>
                    <a:pt x="265" y="133"/>
                  </a:lnTo>
                  <a:lnTo>
                    <a:pt x="258" y="136"/>
                  </a:lnTo>
                  <a:lnTo>
                    <a:pt x="250" y="137"/>
                  </a:lnTo>
                  <a:lnTo>
                    <a:pt x="243" y="139"/>
                  </a:lnTo>
                  <a:lnTo>
                    <a:pt x="236" y="139"/>
                  </a:lnTo>
                  <a:lnTo>
                    <a:pt x="229" y="137"/>
                  </a:lnTo>
                  <a:lnTo>
                    <a:pt x="221" y="136"/>
                  </a:lnTo>
                  <a:lnTo>
                    <a:pt x="213" y="136"/>
                  </a:lnTo>
                  <a:lnTo>
                    <a:pt x="205" y="137"/>
                  </a:lnTo>
                  <a:lnTo>
                    <a:pt x="197" y="137"/>
                  </a:lnTo>
                  <a:lnTo>
                    <a:pt x="189" y="137"/>
                  </a:lnTo>
                  <a:lnTo>
                    <a:pt x="181" y="137"/>
                  </a:lnTo>
                  <a:lnTo>
                    <a:pt x="174" y="137"/>
                  </a:lnTo>
                  <a:lnTo>
                    <a:pt x="166" y="137"/>
                  </a:lnTo>
                  <a:lnTo>
                    <a:pt x="159" y="137"/>
                  </a:lnTo>
                  <a:lnTo>
                    <a:pt x="150" y="118"/>
                  </a:lnTo>
                  <a:lnTo>
                    <a:pt x="147" y="97"/>
                  </a:lnTo>
                  <a:lnTo>
                    <a:pt x="143" y="75"/>
                  </a:lnTo>
                  <a:lnTo>
                    <a:pt x="133" y="58"/>
                  </a:lnTo>
                  <a:lnTo>
                    <a:pt x="130" y="55"/>
                  </a:lnTo>
                  <a:lnTo>
                    <a:pt x="127" y="50"/>
                  </a:lnTo>
                  <a:lnTo>
                    <a:pt x="123" y="47"/>
                  </a:lnTo>
                  <a:lnTo>
                    <a:pt x="118" y="47"/>
                  </a:lnTo>
                  <a:lnTo>
                    <a:pt x="111" y="58"/>
                  </a:lnTo>
                  <a:lnTo>
                    <a:pt x="103" y="68"/>
                  </a:lnTo>
                  <a:lnTo>
                    <a:pt x="97" y="79"/>
                  </a:lnTo>
                  <a:lnTo>
                    <a:pt x="90" y="91"/>
                  </a:lnTo>
                  <a:lnTo>
                    <a:pt x="84" y="103"/>
                  </a:lnTo>
                  <a:lnTo>
                    <a:pt x="79" y="114"/>
                  </a:lnTo>
                  <a:lnTo>
                    <a:pt x="74" y="127"/>
                  </a:lnTo>
                  <a:lnTo>
                    <a:pt x="69" y="139"/>
                  </a:lnTo>
                  <a:lnTo>
                    <a:pt x="58" y="136"/>
                  </a:lnTo>
                  <a:lnTo>
                    <a:pt x="48" y="129"/>
                  </a:lnTo>
                  <a:lnTo>
                    <a:pt x="37" y="120"/>
                  </a:lnTo>
                  <a:lnTo>
                    <a:pt x="27" y="113"/>
                  </a:lnTo>
                  <a:lnTo>
                    <a:pt x="20" y="105"/>
                  </a:lnTo>
                  <a:lnTo>
                    <a:pt x="10" y="101"/>
                  </a:lnTo>
                  <a:lnTo>
                    <a:pt x="3" y="94"/>
                  </a:lnTo>
                  <a:lnTo>
                    <a:pt x="0" y="84"/>
                  </a:lnTo>
                  <a:lnTo>
                    <a:pt x="6" y="82"/>
                  </a:lnTo>
                  <a:lnTo>
                    <a:pt x="11" y="81"/>
                  </a:lnTo>
                  <a:lnTo>
                    <a:pt x="17" y="79"/>
                  </a:lnTo>
                  <a:lnTo>
                    <a:pt x="23" y="78"/>
                  </a:lnTo>
                  <a:lnTo>
                    <a:pt x="29" y="78"/>
                  </a:lnTo>
                  <a:lnTo>
                    <a:pt x="34" y="79"/>
                  </a:lnTo>
                  <a:lnTo>
                    <a:pt x="40" y="82"/>
                  </a:lnTo>
                  <a:lnTo>
                    <a:pt x="45" y="87"/>
                  </a:lnTo>
                  <a:lnTo>
                    <a:pt x="52" y="87"/>
                  </a:lnTo>
                  <a:lnTo>
                    <a:pt x="62" y="76"/>
                  </a:lnTo>
                  <a:lnTo>
                    <a:pt x="71" y="65"/>
                  </a:lnTo>
                  <a:lnTo>
                    <a:pt x="79" y="53"/>
                  </a:lnTo>
                  <a:lnTo>
                    <a:pt x="88" y="42"/>
                  </a:lnTo>
                  <a:lnTo>
                    <a:pt x="98" y="30"/>
                  </a:lnTo>
                  <a:lnTo>
                    <a:pt x="107" y="19"/>
                  </a:lnTo>
                  <a:lnTo>
                    <a:pt x="117" y="8"/>
                  </a:lnTo>
                  <a:lnTo>
                    <a:pt x="129" y="0"/>
                  </a:lnTo>
                  <a:lnTo>
                    <a:pt x="137" y="6"/>
                  </a:lnTo>
                  <a:lnTo>
                    <a:pt x="143" y="14"/>
                  </a:lnTo>
                  <a:lnTo>
                    <a:pt x="149" y="23"/>
                  </a:lnTo>
                  <a:lnTo>
                    <a:pt x="155" y="33"/>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4" name="Freeform 25"/>
            <p:cNvSpPr>
              <a:spLocks/>
            </p:cNvSpPr>
            <p:nvPr/>
          </p:nvSpPr>
          <p:spPr bwMode="auto">
            <a:xfrm>
              <a:off x="3166" y="2349"/>
              <a:ext cx="159" cy="530"/>
            </a:xfrm>
            <a:custGeom>
              <a:avLst/>
              <a:gdLst/>
              <a:ahLst/>
              <a:cxnLst>
                <a:cxn ang="0">
                  <a:pos x="317" y="26"/>
                </a:cxn>
                <a:cxn ang="0">
                  <a:pos x="304" y="67"/>
                </a:cxn>
                <a:cxn ang="0">
                  <a:pos x="286" y="120"/>
                </a:cxn>
                <a:cxn ang="0">
                  <a:pos x="259" y="184"/>
                </a:cxn>
                <a:cxn ang="0">
                  <a:pos x="231" y="248"/>
                </a:cxn>
                <a:cxn ang="0">
                  <a:pos x="200" y="310"/>
                </a:cxn>
                <a:cxn ang="0">
                  <a:pos x="181" y="345"/>
                </a:cxn>
                <a:cxn ang="0">
                  <a:pos x="175" y="356"/>
                </a:cxn>
                <a:cxn ang="0">
                  <a:pos x="165" y="381"/>
                </a:cxn>
                <a:cxn ang="0">
                  <a:pos x="151" y="420"/>
                </a:cxn>
                <a:cxn ang="0">
                  <a:pos x="135" y="458"/>
                </a:cxn>
                <a:cxn ang="0">
                  <a:pos x="120" y="497"/>
                </a:cxn>
                <a:cxn ang="0">
                  <a:pos x="103" y="544"/>
                </a:cxn>
                <a:cxn ang="0">
                  <a:pos x="86" y="602"/>
                </a:cxn>
                <a:cxn ang="0">
                  <a:pos x="71" y="662"/>
                </a:cxn>
                <a:cxn ang="0">
                  <a:pos x="60" y="724"/>
                </a:cxn>
                <a:cxn ang="0">
                  <a:pos x="48" y="818"/>
                </a:cxn>
                <a:cxn ang="0">
                  <a:pos x="47" y="946"/>
                </a:cxn>
                <a:cxn ang="0">
                  <a:pos x="60" y="1008"/>
                </a:cxn>
                <a:cxn ang="0">
                  <a:pos x="70" y="1005"/>
                </a:cxn>
                <a:cxn ang="0">
                  <a:pos x="78" y="1015"/>
                </a:cxn>
                <a:cxn ang="0">
                  <a:pos x="73" y="1037"/>
                </a:cxn>
                <a:cxn ang="0">
                  <a:pos x="65" y="1050"/>
                </a:cxn>
                <a:cxn ang="0">
                  <a:pos x="63" y="1057"/>
                </a:cxn>
                <a:cxn ang="0">
                  <a:pos x="52" y="1060"/>
                </a:cxn>
                <a:cxn ang="0">
                  <a:pos x="41" y="1057"/>
                </a:cxn>
                <a:cxn ang="0">
                  <a:pos x="28" y="1051"/>
                </a:cxn>
                <a:cxn ang="0">
                  <a:pos x="19" y="1041"/>
                </a:cxn>
                <a:cxn ang="0">
                  <a:pos x="7" y="995"/>
                </a:cxn>
                <a:cxn ang="0">
                  <a:pos x="3" y="914"/>
                </a:cxn>
                <a:cxn ang="0">
                  <a:pos x="0" y="847"/>
                </a:cxn>
                <a:cxn ang="0">
                  <a:pos x="6" y="801"/>
                </a:cxn>
                <a:cxn ang="0">
                  <a:pos x="7" y="751"/>
                </a:cxn>
                <a:cxn ang="0">
                  <a:pos x="18" y="699"/>
                </a:cxn>
                <a:cxn ang="0">
                  <a:pos x="26" y="646"/>
                </a:cxn>
                <a:cxn ang="0">
                  <a:pos x="38" y="592"/>
                </a:cxn>
                <a:cxn ang="0">
                  <a:pos x="54" y="542"/>
                </a:cxn>
                <a:cxn ang="0">
                  <a:pos x="73" y="492"/>
                </a:cxn>
                <a:cxn ang="0">
                  <a:pos x="90" y="452"/>
                </a:cxn>
                <a:cxn ang="0">
                  <a:pos x="103" y="421"/>
                </a:cxn>
                <a:cxn ang="0">
                  <a:pos x="116" y="392"/>
                </a:cxn>
                <a:cxn ang="0">
                  <a:pos x="131" y="362"/>
                </a:cxn>
                <a:cxn ang="0">
                  <a:pos x="149" y="321"/>
                </a:cxn>
                <a:cxn ang="0">
                  <a:pos x="177" y="274"/>
                </a:cxn>
                <a:cxn ang="0">
                  <a:pos x="206" y="229"/>
                </a:cxn>
                <a:cxn ang="0">
                  <a:pos x="232" y="181"/>
                </a:cxn>
                <a:cxn ang="0">
                  <a:pos x="252" y="143"/>
                </a:cxn>
                <a:cxn ang="0">
                  <a:pos x="265" y="114"/>
                </a:cxn>
                <a:cxn ang="0">
                  <a:pos x="277" y="82"/>
                </a:cxn>
                <a:cxn ang="0">
                  <a:pos x="287" y="52"/>
                </a:cxn>
                <a:cxn ang="0">
                  <a:pos x="297" y="30"/>
                </a:cxn>
                <a:cxn ang="0">
                  <a:pos x="304" y="10"/>
                </a:cxn>
                <a:cxn ang="0">
                  <a:pos x="312" y="0"/>
                </a:cxn>
                <a:cxn ang="0">
                  <a:pos x="316" y="3"/>
                </a:cxn>
              </a:cxnLst>
              <a:rect l="0" t="0" r="r" b="b"/>
              <a:pathLst>
                <a:path w="319" h="1060">
                  <a:moveTo>
                    <a:pt x="319" y="4"/>
                  </a:moveTo>
                  <a:lnTo>
                    <a:pt x="317" y="26"/>
                  </a:lnTo>
                  <a:lnTo>
                    <a:pt x="312" y="46"/>
                  </a:lnTo>
                  <a:lnTo>
                    <a:pt x="304" y="67"/>
                  </a:lnTo>
                  <a:lnTo>
                    <a:pt x="299" y="87"/>
                  </a:lnTo>
                  <a:lnTo>
                    <a:pt x="286" y="120"/>
                  </a:lnTo>
                  <a:lnTo>
                    <a:pt x="273" y="152"/>
                  </a:lnTo>
                  <a:lnTo>
                    <a:pt x="259" y="184"/>
                  </a:lnTo>
                  <a:lnTo>
                    <a:pt x="245" y="216"/>
                  </a:lnTo>
                  <a:lnTo>
                    <a:pt x="231" y="248"/>
                  </a:lnTo>
                  <a:lnTo>
                    <a:pt x="216" y="278"/>
                  </a:lnTo>
                  <a:lnTo>
                    <a:pt x="200" y="310"/>
                  </a:lnTo>
                  <a:lnTo>
                    <a:pt x="186" y="340"/>
                  </a:lnTo>
                  <a:lnTo>
                    <a:pt x="181" y="345"/>
                  </a:lnTo>
                  <a:lnTo>
                    <a:pt x="178" y="350"/>
                  </a:lnTo>
                  <a:lnTo>
                    <a:pt x="175" y="356"/>
                  </a:lnTo>
                  <a:lnTo>
                    <a:pt x="173" y="362"/>
                  </a:lnTo>
                  <a:lnTo>
                    <a:pt x="165" y="381"/>
                  </a:lnTo>
                  <a:lnTo>
                    <a:pt x="158" y="401"/>
                  </a:lnTo>
                  <a:lnTo>
                    <a:pt x="151" y="420"/>
                  </a:lnTo>
                  <a:lnTo>
                    <a:pt x="144" y="439"/>
                  </a:lnTo>
                  <a:lnTo>
                    <a:pt x="135" y="458"/>
                  </a:lnTo>
                  <a:lnTo>
                    <a:pt x="128" y="476"/>
                  </a:lnTo>
                  <a:lnTo>
                    <a:pt x="120" y="497"/>
                  </a:lnTo>
                  <a:lnTo>
                    <a:pt x="113" y="515"/>
                  </a:lnTo>
                  <a:lnTo>
                    <a:pt x="103" y="544"/>
                  </a:lnTo>
                  <a:lnTo>
                    <a:pt x="94" y="573"/>
                  </a:lnTo>
                  <a:lnTo>
                    <a:pt x="86" y="602"/>
                  </a:lnTo>
                  <a:lnTo>
                    <a:pt x="78" y="631"/>
                  </a:lnTo>
                  <a:lnTo>
                    <a:pt x="71" y="662"/>
                  </a:lnTo>
                  <a:lnTo>
                    <a:pt x="65" y="692"/>
                  </a:lnTo>
                  <a:lnTo>
                    <a:pt x="60" y="724"/>
                  </a:lnTo>
                  <a:lnTo>
                    <a:pt x="57" y="756"/>
                  </a:lnTo>
                  <a:lnTo>
                    <a:pt x="48" y="818"/>
                  </a:lnTo>
                  <a:lnTo>
                    <a:pt x="45" y="882"/>
                  </a:lnTo>
                  <a:lnTo>
                    <a:pt x="47" y="946"/>
                  </a:lnTo>
                  <a:lnTo>
                    <a:pt x="54" y="1008"/>
                  </a:lnTo>
                  <a:lnTo>
                    <a:pt x="60" y="1008"/>
                  </a:lnTo>
                  <a:lnTo>
                    <a:pt x="64" y="1006"/>
                  </a:lnTo>
                  <a:lnTo>
                    <a:pt x="70" y="1005"/>
                  </a:lnTo>
                  <a:lnTo>
                    <a:pt x="77" y="1005"/>
                  </a:lnTo>
                  <a:lnTo>
                    <a:pt x="78" y="1015"/>
                  </a:lnTo>
                  <a:lnTo>
                    <a:pt x="77" y="1025"/>
                  </a:lnTo>
                  <a:lnTo>
                    <a:pt x="73" y="1037"/>
                  </a:lnTo>
                  <a:lnTo>
                    <a:pt x="68" y="1047"/>
                  </a:lnTo>
                  <a:lnTo>
                    <a:pt x="65" y="1050"/>
                  </a:lnTo>
                  <a:lnTo>
                    <a:pt x="64" y="1053"/>
                  </a:lnTo>
                  <a:lnTo>
                    <a:pt x="63" y="1057"/>
                  </a:lnTo>
                  <a:lnTo>
                    <a:pt x="60" y="1060"/>
                  </a:lnTo>
                  <a:lnTo>
                    <a:pt x="52" y="1060"/>
                  </a:lnTo>
                  <a:lnTo>
                    <a:pt x="47" y="1058"/>
                  </a:lnTo>
                  <a:lnTo>
                    <a:pt x="41" y="1057"/>
                  </a:lnTo>
                  <a:lnTo>
                    <a:pt x="34" y="1054"/>
                  </a:lnTo>
                  <a:lnTo>
                    <a:pt x="28" y="1051"/>
                  </a:lnTo>
                  <a:lnTo>
                    <a:pt x="23" y="1047"/>
                  </a:lnTo>
                  <a:lnTo>
                    <a:pt x="19" y="1041"/>
                  </a:lnTo>
                  <a:lnTo>
                    <a:pt x="15" y="1035"/>
                  </a:lnTo>
                  <a:lnTo>
                    <a:pt x="7" y="995"/>
                  </a:lnTo>
                  <a:lnTo>
                    <a:pt x="3" y="954"/>
                  </a:lnTo>
                  <a:lnTo>
                    <a:pt x="3" y="914"/>
                  </a:lnTo>
                  <a:lnTo>
                    <a:pt x="3" y="870"/>
                  </a:lnTo>
                  <a:lnTo>
                    <a:pt x="0" y="847"/>
                  </a:lnTo>
                  <a:lnTo>
                    <a:pt x="2" y="824"/>
                  </a:lnTo>
                  <a:lnTo>
                    <a:pt x="6" y="801"/>
                  </a:lnTo>
                  <a:lnTo>
                    <a:pt x="6" y="779"/>
                  </a:lnTo>
                  <a:lnTo>
                    <a:pt x="7" y="751"/>
                  </a:lnTo>
                  <a:lnTo>
                    <a:pt x="12" y="725"/>
                  </a:lnTo>
                  <a:lnTo>
                    <a:pt x="18" y="699"/>
                  </a:lnTo>
                  <a:lnTo>
                    <a:pt x="22" y="672"/>
                  </a:lnTo>
                  <a:lnTo>
                    <a:pt x="26" y="646"/>
                  </a:lnTo>
                  <a:lnTo>
                    <a:pt x="31" y="618"/>
                  </a:lnTo>
                  <a:lnTo>
                    <a:pt x="38" y="592"/>
                  </a:lnTo>
                  <a:lnTo>
                    <a:pt x="45" y="568"/>
                  </a:lnTo>
                  <a:lnTo>
                    <a:pt x="54" y="542"/>
                  </a:lnTo>
                  <a:lnTo>
                    <a:pt x="63" y="517"/>
                  </a:lnTo>
                  <a:lnTo>
                    <a:pt x="73" y="492"/>
                  </a:lnTo>
                  <a:lnTo>
                    <a:pt x="83" y="468"/>
                  </a:lnTo>
                  <a:lnTo>
                    <a:pt x="90" y="452"/>
                  </a:lnTo>
                  <a:lnTo>
                    <a:pt x="96" y="437"/>
                  </a:lnTo>
                  <a:lnTo>
                    <a:pt x="103" y="421"/>
                  </a:lnTo>
                  <a:lnTo>
                    <a:pt x="110" y="407"/>
                  </a:lnTo>
                  <a:lnTo>
                    <a:pt x="116" y="392"/>
                  </a:lnTo>
                  <a:lnTo>
                    <a:pt x="123" y="376"/>
                  </a:lnTo>
                  <a:lnTo>
                    <a:pt x="131" y="362"/>
                  </a:lnTo>
                  <a:lnTo>
                    <a:pt x="138" y="346"/>
                  </a:lnTo>
                  <a:lnTo>
                    <a:pt x="149" y="321"/>
                  </a:lnTo>
                  <a:lnTo>
                    <a:pt x="162" y="298"/>
                  </a:lnTo>
                  <a:lnTo>
                    <a:pt x="177" y="274"/>
                  </a:lnTo>
                  <a:lnTo>
                    <a:pt x="191" y="250"/>
                  </a:lnTo>
                  <a:lnTo>
                    <a:pt x="206" y="229"/>
                  </a:lnTo>
                  <a:lnTo>
                    <a:pt x="219" y="204"/>
                  </a:lnTo>
                  <a:lnTo>
                    <a:pt x="232" y="181"/>
                  </a:lnTo>
                  <a:lnTo>
                    <a:pt x="244" y="156"/>
                  </a:lnTo>
                  <a:lnTo>
                    <a:pt x="252" y="143"/>
                  </a:lnTo>
                  <a:lnTo>
                    <a:pt x="259" y="129"/>
                  </a:lnTo>
                  <a:lnTo>
                    <a:pt x="265" y="114"/>
                  </a:lnTo>
                  <a:lnTo>
                    <a:pt x="271" y="98"/>
                  </a:lnTo>
                  <a:lnTo>
                    <a:pt x="277" y="82"/>
                  </a:lnTo>
                  <a:lnTo>
                    <a:pt x="281" y="68"/>
                  </a:lnTo>
                  <a:lnTo>
                    <a:pt x="287" y="52"/>
                  </a:lnTo>
                  <a:lnTo>
                    <a:pt x="291" y="38"/>
                  </a:lnTo>
                  <a:lnTo>
                    <a:pt x="297" y="30"/>
                  </a:lnTo>
                  <a:lnTo>
                    <a:pt x="300" y="20"/>
                  </a:lnTo>
                  <a:lnTo>
                    <a:pt x="304" y="10"/>
                  </a:lnTo>
                  <a:lnTo>
                    <a:pt x="309" y="0"/>
                  </a:lnTo>
                  <a:lnTo>
                    <a:pt x="312" y="0"/>
                  </a:lnTo>
                  <a:lnTo>
                    <a:pt x="315" y="1"/>
                  </a:lnTo>
                  <a:lnTo>
                    <a:pt x="316" y="3"/>
                  </a:lnTo>
                  <a:lnTo>
                    <a:pt x="319" y="4"/>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5" name="Freeform 26"/>
            <p:cNvSpPr>
              <a:spLocks/>
            </p:cNvSpPr>
            <p:nvPr/>
          </p:nvSpPr>
          <p:spPr bwMode="auto">
            <a:xfrm>
              <a:off x="3826" y="2353"/>
              <a:ext cx="355" cy="70"/>
            </a:xfrm>
            <a:custGeom>
              <a:avLst/>
              <a:gdLst/>
              <a:ahLst/>
              <a:cxnLst>
                <a:cxn ang="0">
                  <a:pos x="710" y="39"/>
                </a:cxn>
                <a:cxn ang="0">
                  <a:pos x="682" y="36"/>
                </a:cxn>
                <a:cxn ang="0">
                  <a:pos x="655" y="33"/>
                </a:cxn>
                <a:cxn ang="0">
                  <a:pos x="627" y="31"/>
                </a:cxn>
                <a:cxn ang="0">
                  <a:pos x="600" y="33"/>
                </a:cxn>
                <a:cxn ang="0">
                  <a:pos x="539" y="44"/>
                </a:cxn>
                <a:cxn ang="0">
                  <a:pos x="478" y="54"/>
                </a:cxn>
                <a:cxn ang="0">
                  <a:pos x="417" y="65"/>
                </a:cxn>
                <a:cxn ang="0">
                  <a:pos x="357" y="77"/>
                </a:cxn>
                <a:cxn ang="0">
                  <a:pos x="297" y="88"/>
                </a:cxn>
                <a:cxn ang="0">
                  <a:pos x="236" y="102"/>
                </a:cxn>
                <a:cxn ang="0">
                  <a:pos x="177" y="113"/>
                </a:cxn>
                <a:cxn ang="0">
                  <a:pos x="116" y="126"/>
                </a:cxn>
                <a:cxn ang="0">
                  <a:pos x="89" y="130"/>
                </a:cxn>
                <a:cxn ang="0">
                  <a:pos x="61" y="135"/>
                </a:cxn>
                <a:cxn ang="0">
                  <a:pos x="34" y="139"/>
                </a:cxn>
                <a:cxn ang="0">
                  <a:pos x="5" y="141"/>
                </a:cxn>
                <a:cxn ang="0">
                  <a:pos x="0" y="135"/>
                </a:cxn>
                <a:cxn ang="0">
                  <a:pos x="2" y="128"/>
                </a:cxn>
                <a:cxn ang="0">
                  <a:pos x="54" y="116"/>
                </a:cxn>
                <a:cxn ang="0">
                  <a:pos x="105" y="103"/>
                </a:cxn>
                <a:cxn ang="0">
                  <a:pos x="154" y="87"/>
                </a:cxn>
                <a:cxn ang="0">
                  <a:pos x="203" y="70"/>
                </a:cxn>
                <a:cxn ang="0">
                  <a:pos x="254" y="55"/>
                </a:cxn>
                <a:cxn ang="0">
                  <a:pos x="304" y="41"/>
                </a:cxn>
                <a:cxn ang="0">
                  <a:pos x="355" y="29"/>
                </a:cxn>
                <a:cxn ang="0">
                  <a:pos x="409" y="22"/>
                </a:cxn>
                <a:cxn ang="0">
                  <a:pos x="438" y="18"/>
                </a:cxn>
                <a:cxn ang="0">
                  <a:pos x="467" y="15"/>
                </a:cxn>
                <a:cxn ang="0">
                  <a:pos x="496" y="12"/>
                </a:cxn>
                <a:cxn ang="0">
                  <a:pos x="526" y="9"/>
                </a:cxn>
                <a:cxn ang="0">
                  <a:pos x="574" y="4"/>
                </a:cxn>
                <a:cxn ang="0">
                  <a:pos x="623" y="0"/>
                </a:cxn>
                <a:cxn ang="0">
                  <a:pos x="671" y="6"/>
                </a:cxn>
                <a:cxn ang="0">
                  <a:pos x="710" y="31"/>
                </a:cxn>
              </a:cxnLst>
              <a:rect l="0" t="0" r="r" b="b"/>
              <a:pathLst>
                <a:path w="710" h="141">
                  <a:moveTo>
                    <a:pt x="710" y="31"/>
                  </a:moveTo>
                  <a:lnTo>
                    <a:pt x="710" y="39"/>
                  </a:lnTo>
                  <a:lnTo>
                    <a:pt x="697" y="38"/>
                  </a:lnTo>
                  <a:lnTo>
                    <a:pt x="682" y="36"/>
                  </a:lnTo>
                  <a:lnTo>
                    <a:pt x="669" y="35"/>
                  </a:lnTo>
                  <a:lnTo>
                    <a:pt x="655" y="33"/>
                  </a:lnTo>
                  <a:lnTo>
                    <a:pt x="642" y="32"/>
                  </a:lnTo>
                  <a:lnTo>
                    <a:pt x="627" y="31"/>
                  </a:lnTo>
                  <a:lnTo>
                    <a:pt x="614" y="32"/>
                  </a:lnTo>
                  <a:lnTo>
                    <a:pt x="600" y="33"/>
                  </a:lnTo>
                  <a:lnTo>
                    <a:pt x="569" y="38"/>
                  </a:lnTo>
                  <a:lnTo>
                    <a:pt x="539" y="44"/>
                  </a:lnTo>
                  <a:lnTo>
                    <a:pt x="509" y="49"/>
                  </a:lnTo>
                  <a:lnTo>
                    <a:pt x="478" y="54"/>
                  </a:lnTo>
                  <a:lnTo>
                    <a:pt x="448" y="60"/>
                  </a:lnTo>
                  <a:lnTo>
                    <a:pt x="417" y="65"/>
                  </a:lnTo>
                  <a:lnTo>
                    <a:pt x="387" y="71"/>
                  </a:lnTo>
                  <a:lnTo>
                    <a:pt x="357" y="77"/>
                  </a:lnTo>
                  <a:lnTo>
                    <a:pt x="326" y="83"/>
                  </a:lnTo>
                  <a:lnTo>
                    <a:pt x="297" y="88"/>
                  </a:lnTo>
                  <a:lnTo>
                    <a:pt x="267" y="96"/>
                  </a:lnTo>
                  <a:lnTo>
                    <a:pt x="236" y="102"/>
                  </a:lnTo>
                  <a:lnTo>
                    <a:pt x="206" y="107"/>
                  </a:lnTo>
                  <a:lnTo>
                    <a:pt x="177" y="113"/>
                  </a:lnTo>
                  <a:lnTo>
                    <a:pt x="147" y="120"/>
                  </a:lnTo>
                  <a:lnTo>
                    <a:pt x="116" y="126"/>
                  </a:lnTo>
                  <a:lnTo>
                    <a:pt x="102" y="128"/>
                  </a:lnTo>
                  <a:lnTo>
                    <a:pt x="89" y="130"/>
                  </a:lnTo>
                  <a:lnTo>
                    <a:pt x="74" y="132"/>
                  </a:lnTo>
                  <a:lnTo>
                    <a:pt x="61" y="135"/>
                  </a:lnTo>
                  <a:lnTo>
                    <a:pt x="47" y="138"/>
                  </a:lnTo>
                  <a:lnTo>
                    <a:pt x="34" y="139"/>
                  </a:lnTo>
                  <a:lnTo>
                    <a:pt x="19" y="141"/>
                  </a:lnTo>
                  <a:lnTo>
                    <a:pt x="5" y="141"/>
                  </a:lnTo>
                  <a:lnTo>
                    <a:pt x="0" y="138"/>
                  </a:lnTo>
                  <a:lnTo>
                    <a:pt x="0" y="135"/>
                  </a:lnTo>
                  <a:lnTo>
                    <a:pt x="0" y="130"/>
                  </a:lnTo>
                  <a:lnTo>
                    <a:pt x="2" y="128"/>
                  </a:lnTo>
                  <a:lnTo>
                    <a:pt x="28" y="122"/>
                  </a:lnTo>
                  <a:lnTo>
                    <a:pt x="54" y="116"/>
                  </a:lnTo>
                  <a:lnTo>
                    <a:pt x="78" y="110"/>
                  </a:lnTo>
                  <a:lnTo>
                    <a:pt x="105" y="103"/>
                  </a:lnTo>
                  <a:lnTo>
                    <a:pt x="129" y="94"/>
                  </a:lnTo>
                  <a:lnTo>
                    <a:pt x="154" y="87"/>
                  </a:lnTo>
                  <a:lnTo>
                    <a:pt x="178" y="78"/>
                  </a:lnTo>
                  <a:lnTo>
                    <a:pt x="203" y="70"/>
                  </a:lnTo>
                  <a:lnTo>
                    <a:pt x="229" y="62"/>
                  </a:lnTo>
                  <a:lnTo>
                    <a:pt x="254" y="55"/>
                  </a:lnTo>
                  <a:lnTo>
                    <a:pt x="278" y="46"/>
                  </a:lnTo>
                  <a:lnTo>
                    <a:pt x="304" y="41"/>
                  </a:lnTo>
                  <a:lnTo>
                    <a:pt x="329" y="35"/>
                  </a:lnTo>
                  <a:lnTo>
                    <a:pt x="355" y="29"/>
                  </a:lnTo>
                  <a:lnTo>
                    <a:pt x="381" y="25"/>
                  </a:lnTo>
                  <a:lnTo>
                    <a:pt x="409" y="22"/>
                  </a:lnTo>
                  <a:lnTo>
                    <a:pt x="423" y="20"/>
                  </a:lnTo>
                  <a:lnTo>
                    <a:pt x="438" y="18"/>
                  </a:lnTo>
                  <a:lnTo>
                    <a:pt x="452" y="16"/>
                  </a:lnTo>
                  <a:lnTo>
                    <a:pt x="467" y="15"/>
                  </a:lnTo>
                  <a:lnTo>
                    <a:pt x="481" y="13"/>
                  </a:lnTo>
                  <a:lnTo>
                    <a:pt x="496" y="12"/>
                  </a:lnTo>
                  <a:lnTo>
                    <a:pt x="512" y="10"/>
                  </a:lnTo>
                  <a:lnTo>
                    <a:pt x="526" y="9"/>
                  </a:lnTo>
                  <a:lnTo>
                    <a:pt x="549" y="7"/>
                  </a:lnTo>
                  <a:lnTo>
                    <a:pt x="574" y="4"/>
                  </a:lnTo>
                  <a:lnTo>
                    <a:pt x="598" y="2"/>
                  </a:lnTo>
                  <a:lnTo>
                    <a:pt x="623" y="0"/>
                  </a:lnTo>
                  <a:lnTo>
                    <a:pt x="648" y="2"/>
                  </a:lnTo>
                  <a:lnTo>
                    <a:pt x="671" y="6"/>
                  </a:lnTo>
                  <a:lnTo>
                    <a:pt x="691" y="16"/>
                  </a:lnTo>
                  <a:lnTo>
                    <a:pt x="710" y="31"/>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Freeform 27"/>
            <p:cNvSpPr>
              <a:spLocks/>
            </p:cNvSpPr>
            <p:nvPr/>
          </p:nvSpPr>
          <p:spPr bwMode="auto">
            <a:xfrm>
              <a:off x="4208" y="2375"/>
              <a:ext cx="235" cy="427"/>
            </a:xfrm>
            <a:custGeom>
              <a:avLst/>
              <a:gdLst/>
              <a:ahLst/>
              <a:cxnLst>
                <a:cxn ang="0">
                  <a:pos x="133" y="57"/>
                </a:cxn>
                <a:cxn ang="0">
                  <a:pos x="185" y="84"/>
                </a:cxn>
                <a:cxn ang="0">
                  <a:pos x="236" y="112"/>
                </a:cxn>
                <a:cxn ang="0">
                  <a:pos x="286" y="142"/>
                </a:cxn>
                <a:cxn ang="0">
                  <a:pos x="330" y="168"/>
                </a:cxn>
                <a:cxn ang="0">
                  <a:pos x="366" y="187"/>
                </a:cxn>
                <a:cxn ang="0">
                  <a:pos x="401" y="210"/>
                </a:cxn>
                <a:cxn ang="0">
                  <a:pos x="436" y="235"/>
                </a:cxn>
                <a:cxn ang="0">
                  <a:pos x="467" y="266"/>
                </a:cxn>
                <a:cxn ang="0">
                  <a:pos x="469" y="317"/>
                </a:cxn>
                <a:cxn ang="0">
                  <a:pos x="466" y="394"/>
                </a:cxn>
                <a:cxn ang="0">
                  <a:pos x="457" y="492"/>
                </a:cxn>
                <a:cxn ang="0">
                  <a:pos x="446" y="591"/>
                </a:cxn>
                <a:cxn ang="0">
                  <a:pos x="433" y="691"/>
                </a:cxn>
                <a:cxn ang="0">
                  <a:pos x="424" y="768"/>
                </a:cxn>
                <a:cxn ang="0">
                  <a:pos x="415" y="824"/>
                </a:cxn>
                <a:cxn ang="0">
                  <a:pos x="408" y="853"/>
                </a:cxn>
                <a:cxn ang="0">
                  <a:pos x="402" y="854"/>
                </a:cxn>
                <a:cxn ang="0">
                  <a:pos x="396" y="841"/>
                </a:cxn>
                <a:cxn ang="0">
                  <a:pos x="396" y="817"/>
                </a:cxn>
                <a:cxn ang="0">
                  <a:pos x="402" y="723"/>
                </a:cxn>
                <a:cxn ang="0">
                  <a:pos x="412" y="550"/>
                </a:cxn>
                <a:cxn ang="0">
                  <a:pos x="420" y="445"/>
                </a:cxn>
                <a:cxn ang="0">
                  <a:pos x="422" y="400"/>
                </a:cxn>
                <a:cxn ang="0">
                  <a:pos x="427" y="345"/>
                </a:cxn>
                <a:cxn ang="0">
                  <a:pos x="424" y="281"/>
                </a:cxn>
                <a:cxn ang="0">
                  <a:pos x="398" y="252"/>
                </a:cxn>
                <a:cxn ang="0">
                  <a:pos x="385" y="242"/>
                </a:cxn>
                <a:cxn ang="0">
                  <a:pos x="370" y="230"/>
                </a:cxn>
                <a:cxn ang="0">
                  <a:pos x="357" y="222"/>
                </a:cxn>
                <a:cxn ang="0">
                  <a:pos x="343" y="210"/>
                </a:cxn>
                <a:cxn ang="0">
                  <a:pos x="327" y="198"/>
                </a:cxn>
                <a:cxn ang="0">
                  <a:pos x="310" y="188"/>
                </a:cxn>
                <a:cxn ang="0">
                  <a:pos x="294" y="177"/>
                </a:cxn>
                <a:cxn ang="0">
                  <a:pos x="268" y="161"/>
                </a:cxn>
                <a:cxn ang="0">
                  <a:pos x="234" y="139"/>
                </a:cxn>
                <a:cxn ang="0">
                  <a:pos x="199" y="119"/>
                </a:cxn>
                <a:cxn ang="0">
                  <a:pos x="165" y="100"/>
                </a:cxn>
                <a:cxn ang="0">
                  <a:pos x="130" y="80"/>
                </a:cxn>
                <a:cxn ang="0">
                  <a:pos x="95" y="61"/>
                </a:cxn>
                <a:cxn ang="0">
                  <a:pos x="60" y="42"/>
                </a:cxn>
                <a:cxn ang="0">
                  <a:pos x="26" y="25"/>
                </a:cxn>
                <a:cxn ang="0">
                  <a:pos x="5" y="13"/>
                </a:cxn>
                <a:cxn ang="0">
                  <a:pos x="1" y="7"/>
                </a:cxn>
                <a:cxn ang="0">
                  <a:pos x="2" y="0"/>
                </a:cxn>
                <a:cxn ang="0">
                  <a:pos x="10" y="0"/>
                </a:cxn>
                <a:cxn ang="0">
                  <a:pos x="26" y="7"/>
                </a:cxn>
                <a:cxn ang="0">
                  <a:pos x="49" y="16"/>
                </a:cxn>
                <a:cxn ang="0">
                  <a:pos x="72" y="26"/>
                </a:cxn>
                <a:cxn ang="0">
                  <a:pos x="95" y="38"/>
                </a:cxn>
              </a:cxnLst>
              <a:rect l="0" t="0" r="r" b="b"/>
              <a:pathLst>
                <a:path w="470" h="854">
                  <a:moveTo>
                    <a:pt x="105" y="43"/>
                  </a:moveTo>
                  <a:lnTo>
                    <a:pt x="133" y="57"/>
                  </a:lnTo>
                  <a:lnTo>
                    <a:pt x="159" y="70"/>
                  </a:lnTo>
                  <a:lnTo>
                    <a:pt x="185" y="84"/>
                  </a:lnTo>
                  <a:lnTo>
                    <a:pt x="211" y="97"/>
                  </a:lnTo>
                  <a:lnTo>
                    <a:pt x="236" y="112"/>
                  </a:lnTo>
                  <a:lnTo>
                    <a:pt x="262" y="126"/>
                  </a:lnTo>
                  <a:lnTo>
                    <a:pt x="286" y="142"/>
                  </a:lnTo>
                  <a:lnTo>
                    <a:pt x="311" y="159"/>
                  </a:lnTo>
                  <a:lnTo>
                    <a:pt x="330" y="168"/>
                  </a:lnTo>
                  <a:lnTo>
                    <a:pt x="349" y="177"/>
                  </a:lnTo>
                  <a:lnTo>
                    <a:pt x="366" y="187"/>
                  </a:lnTo>
                  <a:lnTo>
                    <a:pt x="385" y="198"/>
                  </a:lnTo>
                  <a:lnTo>
                    <a:pt x="401" y="210"/>
                  </a:lnTo>
                  <a:lnTo>
                    <a:pt x="418" y="222"/>
                  </a:lnTo>
                  <a:lnTo>
                    <a:pt x="436" y="235"/>
                  </a:lnTo>
                  <a:lnTo>
                    <a:pt x="453" y="246"/>
                  </a:lnTo>
                  <a:lnTo>
                    <a:pt x="467" y="266"/>
                  </a:lnTo>
                  <a:lnTo>
                    <a:pt x="470" y="291"/>
                  </a:lnTo>
                  <a:lnTo>
                    <a:pt x="469" y="317"/>
                  </a:lnTo>
                  <a:lnTo>
                    <a:pt x="470" y="343"/>
                  </a:lnTo>
                  <a:lnTo>
                    <a:pt x="466" y="394"/>
                  </a:lnTo>
                  <a:lnTo>
                    <a:pt x="462" y="443"/>
                  </a:lnTo>
                  <a:lnTo>
                    <a:pt x="457" y="492"/>
                  </a:lnTo>
                  <a:lnTo>
                    <a:pt x="451" y="542"/>
                  </a:lnTo>
                  <a:lnTo>
                    <a:pt x="446" y="591"/>
                  </a:lnTo>
                  <a:lnTo>
                    <a:pt x="440" y="640"/>
                  </a:lnTo>
                  <a:lnTo>
                    <a:pt x="433" y="691"/>
                  </a:lnTo>
                  <a:lnTo>
                    <a:pt x="427" y="741"/>
                  </a:lnTo>
                  <a:lnTo>
                    <a:pt x="424" y="768"/>
                  </a:lnTo>
                  <a:lnTo>
                    <a:pt x="420" y="795"/>
                  </a:lnTo>
                  <a:lnTo>
                    <a:pt x="415" y="824"/>
                  </a:lnTo>
                  <a:lnTo>
                    <a:pt x="409" y="852"/>
                  </a:lnTo>
                  <a:lnTo>
                    <a:pt x="408" y="853"/>
                  </a:lnTo>
                  <a:lnTo>
                    <a:pt x="405" y="854"/>
                  </a:lnTo>
                  <a:lnTo>
                    <a:pt x="402" y="854"/>
                  </a:lnTo>
                  <a:lnTo>
                    <a:pt x="399" y="853"/>
                  </a:lnTo>
                  <a:lnTo>
                    <a:pt x="396" y="841"/>
                  </a:lnTo>
                  <a:lnTo>
                    <a:pt x="396" y="828"/>
                  </a:lnTo>
                  <a:lnTo>
                    <a:pt x="396" y="817"/>
                  </a:lnTo>
                  <a:lnTo>
                    <a:pt x="396" y="805"/>
                  </a:lnTo>
                  <a:lnTo>
                    <a:pt x="402" y="723"/>
                  </a:lnTo>
                  <a:lnTo>
                    <a:pt x="407" y="636"/>
                  </a:lnTo>
                  <a:lnTo>
                    <a:pt x="412" y="550"/>
                  </a:lnTo>
                  <a:lnTo>
                    <a:pt x="418" y="468"/>
                  </a:lnTo>
                  <a:lnTo>
                    <a:pt x="420" y="445"/>
                  </a:lnTo>
                  <a:lnTo>
                    <a:pt x="421" y="421"/>
                  </a:lnTo>
                  <a:lnTo>
                    <a:pt x="422" y="400"/>
                  </a:lnTo>
                  <a:lnTo>
                    <a:pt x="427" y="378"/>
                  </a:lnTo>
                  <a:lnTo>
                    <a:pt x="427" y="345"/>
                  </a:lnTo>
                  <a:lnTo>
                    <a:pt x="430" y="311"/>
                  </a:lnTo>
                  <a:lnTo>
                    <a:pt x="424" y="281"/>
                  </a:lnTo>
                  <a:lnTo>
                    <a:pt x="405" y="258"/>
                  </a:lnTo>
                  <a:lnTo>
                    <a:pt x="398" y="252"/>
                  </a:lnTo>
                  <a:lnTo>
                    <a:pt x="391" y="248"/>
                  </a:lnTo>
                  <a:lnTo>
                    <a:pt x="385" y="242"/>
                  </a:lnTo>
                  <a:lnTo>
                    <a:pt x="378" y="236"/>
                  </a:lnTo>
                  <a:lnTo>
                    <a:pt x="370" y="230"/>
                  </a:lnTo>
                  <a:lnTo>
                    <a:pt x="365" y="226"/>
                  </a:lnTo>
                  <a:lnTo>
                    <a:pt x="357" y="222"/>
                  </a:lnTo>
                  <a:lnTo>
                    <a:pt x="350" y="217"/>
                  </a:lnTo>
                  <a:lnTo>
                    <a:pt x="343" y="210"/>
                  </a:lnTo>
                  <a:lnTo>
                    <a:pt x="336" y="204"/>
                  </a:lnTo>
                  <a:lnTo>
                    <a:pt x="327" y="198"/>
                  </a:lnTo>
                  <a:lnTo>
                    <a:pt x="318" y="193"/>
                  </a:lnTo>
                  <a:lnTo>
                    <a:pt x="310" y="188"/>
                  </a:lnTo>
                  <a:lnTo>
                    <a:pt x="302" y="183"/>
                  </a:lnTo>
                  <a:lnTo>
                    <a:pt x="294" y="177"/>
                  </a:lnTo>
                  <a:lnTo>
                    <a:pt x="285" y="171"/>
                  </a:lnTo>
                  <a:lnTo>
                    <a:pt x="268" y="161"/>
                  </a:lnTo>
                  <a:lnTo>
                    <a:pt x="250" y="151"/>
                  </a:lnTo>
                  <a:lnTo>
                    <a:pt x="234" y="139"/>
                  </a:lnTo>
                  <a:lnTo>
                    <a:pt x="217" y="129"/>
                  </a:lnTo>
                  <a:lnTo>
                    <a:pt x="199" y="119"/>
                  </a:lnTo>
                  <a:lnTo>
                    <a:pt x="182" y="109"/>
                  </a:lnTo>
                  <a:lnTo>
                    <a:pt x="165" y="100"/>
                  </a:lnTo>
                  <a:lnTo>
                    <a:pt x="147" y="90"/>
                  </a:lnTo>
                  <a:lnTo>
                    <a:pt x="130" y="80"/>
                  </a:lnTo>
                  <a:lnTo>
                    <a:pt x="113" y="71"/>
                  </a:lnTo>
                  <a:lnTo>
                    <a:pt x="95" y="61"/>
                  </a:lnTo>
                  <a:lnTo>
                    <a:pt x="78" y="52"/>
                  </a:lnTo>
                  <a:lnTo>
                    <a:pt x="60" y="42"/>
                  </a:lnTo>
                  <a:lnTo>
                    <a:pt x="43" y="33"/>
                  </a:lnTo>
                  <a:lnTo>
                    <a:pt x="26" y="25"/>
                  </a:lnTo>
                  <a:lnTo>
                    <a:pt x="8" y="16"/>
                  </a:lnTo>
                  <a:lnTo>
                    <a:pt x="5" y="13"/>
                  </a:lnTo>
                  <a:lnTo>
                    <a:pt x="4" y="10"/>
                  </a:lnTo>
                  <a:lnTo>
                    <a:pt x="1" y="7"/>
                  </a:lnTo>
                  <a:lnTo>
                    <a:pt x="0" y="3"/>
                  </a:lnTo>
                  <a:lnTo>
                    <a:pt x="2" y="0"/>
                  </a:lnTo>
                  <a:lnTo>
                    <a:pt x="7" y="0"/>
                  </a:lnTo>
                  <a:lnTo>
                    <a:pt x="10" y="0"/>
                  </a:lnTo>
                  <a:lnTo>
                    <a:pt x="14" y="1"/>
                  </a:lnTo>
                  <a:lnTo>
                    <a:pt x="26" y="7"/>
                  </a:lnTo>
                  <a:lnTo>
                    <a:pt x="37" y="12"/>
                  </a:lnTo>
                  <a:lnTo>
                    <a:pt x="49" y="16"/>
                  </a:lnTo>
                  <a:lnTo>
                    <a:pt x="60" y="22"/>
                  </a:lnTo>
                  <a:lnTo>
                    <a:pt x="72" y="26"/>
                  </a:lnTo>
                  <a:lnTo>
                    <a:pt x="84" y="32"/>
                  </a:lnTo>
                  <a:lnTo>
                    <a:pt x="95" y="38"/>
                  </a:lnTo>
                  <a:lnTo>
                    <a:pt x="105" y="43"/>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7" name="Freeform 28"/>
            <p:cNvSpPr>
              <a:spLocks/>
            </p:cNvSpPr>
            <p:nvPr/>
          </p:nvSpPr>
          <p:spPr bwMode="auto">
            <a:xfrm>
              <a:off x="3379" y="2380"/>
              <a:ext cx="83" cy="94"/>
            </a:xfrm>
            <a:custGeom>
              <a:avLst/>
              <a:gdLst/>
              <a:ahLst/>
              <a:cxnLst>
                <a:cxn ang="0">
                  <a:pos x="167" y="7"/>
                </a:cxn>
                <a:cxn ang="0">
                  <a:pos x="158" y="18"/>
                </a:cxn>
                <a:cxn ang="0">
                  <a:pos x="151" y="26"/>
                </a:cxn>
                <a:cxn ang="0">
                  <a:pos x="145" y="36"/>
                </a:cxn>
                <a:cxn ang="0">
                  <a:pos x="141" y="47"/>
                </a:cxn>
                <a:cxn ang="0">
                  <a:pos x="135" y="68"/>
                </a:cxn>
                <a:cxn ang="0">
                  <a:pos x="128" y="90"/>
                </a:cxn>
                <a:cxn ang="0">
                  <a:pos x="116" y="110"/>
                </a:cxn>
                <a:cxn ang="0">
                  <a:pos x="99" y="125"/>
                </a:cxn>
                <a:cxn ang="0">
                  <a:pos x="91" y="126"/>
                </a:cxn>
                <a:cxn ang="0">
                  <a:pos x="84" y="125"/>
                </a:cxn>
                <a:cxn ang="0">
                  <a:pos x="77" y="123"/>
                </a:cxn>
                <a:cxn ang="0">
                  <a:pos x="70" y="123"/>
                </a:cxn>
                <a:cxn ang="0">
                  <a:pos x="64" y="112"/>
                </a:cxn>
                <a:cxn ang="0">
                  <a:pos x="57" y="102"/>
                </a:cxn>
                <a:cxn ang="0">
                  <a:pos x="46" y="94"/>
                </a:cxn>
                <a:cxn ang="0">
                  <a:pos x="33" y="93"/>
                </a:cxn>
                <a:cxn ang="0">
                  <a:pos x="25" y="107"/>
                </a:cxn>
                <a:cxn ang="0">
                  <a:pos x="23" y="125"/>
                </a:cxn>
                <a:cxn ang="0">
                  <a:pos x="25" y="142"/>
                </a:cxn>
                <a:cxn ang="0">
                  <a:pos x="28" y="161"/>
                </a:cxn>
                <a:cxn ang="0">
                  <a:pos x="29" y="168"/>
                </a:cxn>
                <a:cxn ang="0">
                  <a:pos x="32" y="174"/>
                </a:cxn>
                <a:cxn ang="0">
                  <a:pos x="33" y="181"/>
                </a:cxn>
                <a:cxn ang="0">
                  <a:pos x="33" y="188"/>
                </a:cxn>
                <a:cxn ang="0">
                  <a:pos x="25" y="184"/>
                </a:cxn>
                <a:cxn ang="0">
                  <a:pos x="17" y="177"/>
                </a:cxn>
                <a:cxn ang="0">
                  <a:pos x="12" y="167"/>
                </a:cxn>
                <a:cxn ang="0">
                  <a:pos x="7" y="157"/>
                </a:cxn>
                <a:cxn ang="0">
                  <a:pos x="0" y="132"/>
                </a:cxn>
                <a:cxn ang="0">
                  <a:pos x="0" y="107"/>
                </a:cxn>
                <a:cxn ang="0">
                  <a:pos x="4" y="83"/>
                </a:cxn>
                <a:cxn ang="0">
                  <a:pos x="13" y="61"/>
                </a:cxn>
                <a:cxn ang="0">
                  <a:pos x="20" y="55"/>
                </a:cxn>
                <a:cxn ang="0">
                  <a:pos x="28" y="49"/>
                </a:cxn>
                <a:cxn ang="0">
                  <a:pos x="35" y="47"/>
                </a:cxn>
                <a:cxn ang="0">
                  <a:pos x="45" y="45"/>
                </a:cxn>
                <a:cxn ang="0">
                  <a:pos x="58" y="52"/>
                </a:cxn>
                <a:cxn ang="0">
                  <a:pos x="68" y="62"/>
                </a:cxn>
                <a:cxn ang="0">
                  <a:pos x="75" y="75"/>
                </a:cxn>
                <a:cxn ang="0">
                  <a:pos x="81" y="89"/>
                </a:cxn>
                <a:cxn ang="0">
                  <a:pos x="87" y="86"/>
                </a:cxn>
                <a:cxn ang="0">
                  <a:pos x="91" y="81"/>
                </a:cxn>
                <a:cxn ang="0">
                  <a:pos x="96" y="77"/>
                </a:cxn>
                <a:cxn ang="0">
                  <a:pos x="99" y="71"/>
                </a:cxn>
                <a:cxn ang="0">
                  <a:pos x="99" y="71"/>
                </a:cxn>
                <a:cxn ang="0">
                  <a:pos x="104" y="61"/>
                </a:cxn>
                <a:cxn ang="0">
                  <a:pos x="109" y="51"/>
                </a:cxn>
                <a:cxn ang="0">
                  <a:pos x="114" y="41"/>
                </a:cxn>
                <a:cxn ang="0">
                  <a:pos x="120" y="31"/>
                </a:cxn>
                <a:cxn ang="0">
                  <a:pos x="128" y="20"/>
                </a:cxn>
                <a:cxn ang="0">
                  <a:pos x="135" y="12"/>
                </a:cxn>
                <a:cxn ang="0">
                  <a:pos x="143" y="6"/>
                </a:cxn>
                <a:cxn ang="0">
                  <a:pos x="155" y="0"/>
                </a:cxn>
                <a:cxn ang="0">
                  <a:pos x="158" y="2"/>
                </a:cxn>
                <a:cxn ang="0">
                  <a:pos x="162" y="2"/>
                </a:cxn>
                <a:cxn ang="0">
                  <a:pos x="165" y="5"/>
                </a:cxn>
                <a:cxn ang="0">
                  <a:pos x="167" y="7"/>
                </a:cxn>
              </a:cxnLst>
              <a:rect l="0" t="0" r="r" b="b"/>
              <a:pathLst>
                <a:path w="167" h="188">
                  <a:moveTo>
                    <a:pt x="167" y="7"/>
                  </a:moveTo>
                  <a:lnTo>
                    <a:pt x="158" y="18"/>
                  </a:lnTo>
                  <a:lnTo>
                    <a:pt x="151" y="26"/>
                  </a:lnTo>
                  <a:lnTo>
                    <a:pt x="145" y="36"/>
                  </a:lnTo>
                  <a:lnTo>
                    <a:pt x="141" y="47"/>
                  </a:lnTo>
                  <a:lnTo>
                    <a:pt x="135" y="68"/>
                  </a:lnTo>
                  <a:lnTo>
                    <a:pt x="128" y="90"/>
                  </a:lnTo>
                  <a:lnTo>
                    <a:pt x="116" y="110"/>
                  </a:lnTo>
                  <a:lnTo>
                    <a:pt x="99" y="125"/>
                  </a:lnTo>
                  <a:lnTo>
                    <a:pt x="91" y="126"/>
                  </a:lnTo>
                  <a:lnTo>
                    <a:pt x="84" y="125"/>
                  </a:lnTo>
                  <a:lnTo>
                    <a:pt x="77" y="123"/>
                  </a:lnTo>
                  <a:lnTo>
                    <a:pt x="70" y="123"/>
                  </a:lnTo>
                  <a:lnTo>
                    <a:pt x="64" y="112"/>
                  </a:lnTo>
                  <a:lnTo>
                    <a:pt x="57" y="102"/>
                  </a:lnTo>
                  <a:lnTo>
                    <a:pt x="46" y="94"/>
                  </a:lnTo>
                  <a:lnTo>
                    <a:pt x="33" y="93"/>
                  </a:lnTo>
                  <a:lnTo>
                    <a:pt x="25" y="107"/>
                  </a:lnTo>
                  <a:lnTo>
                    <a:pt x="23" y="125"/>
                  </a:lnTo>
                  <a:lnTo>
                    <a:pt x="25" y="142"/>
                  </a:lnTo>
                  <a:lnTo>
                    <a:pt x="28" y="161"/>
                  </a:lnTo>
                  <a:lnTo>
                    <a:pt x="29" y="168"/>
                  </a:lnTo>
                  <a:lnTo>
                    <a:pt x="32" y="174"/>
                  </a:lnTo>
                  <a:lnTo>
                    <a:pt x="33" y="181"/>
                  </a:lnTo>
                  <a:lnTo>
                    <a:pt x="33" y="188"/>
                  </a:lnTo>
                  <a:lnTo>
                    <a:pt x="25" y="184"/>
                  </a:lnTo>
                  <a:lnTo>
                    <a:pt x="17" y="177"/>
                  </a:lnTo>
                  <a:lnTo>
                    <a:pt x="12" y="167"/>
                  </a:lnTo>
                  <a:lnTo>
                    <a:pt x="7" y="157"/>
                  </a:lnTo>
                  <a:lnTo>
                    <a:pt x="0" y="132"/>
                  </a:lnTo>
                  <a:lnTo>
                    <a:pt x="0" y="107"/>
                  </a:lnTo>
                  <a:lnTo>
                    <a:pt x="4" y="83"/>
                  </a:lnTo>
                  <a:lnTo>
                    <a:pt x="13" y="61"/>
                  </a:lnTo>
                  <a:lnTo>
                    <a:pt x="20" y="55"/>
                  </a:lnTo>
                  <a:lnTo>
                    <a:pt x="28" y="49"/>
                  </a:lnTo>
                  <a:lnTo>
                    <a:pt x="35" y="47"/>
                  </a:lnTo>
                  <a:lnTo>
                    <a:pt x="45" y="45"/>
                  </a:lnTo>
                  <a:lnTo>
                    <a:pt x="58" y="52"/>
                  </a:lnTo>
                  <a:lnTo>
                    <a:pt x="68" y="62"/>
                  </a:lnTo>
                  <a:lnTo>
                    <a:pt x="75" y="75"/>
                  </a:lnTo>
                  <a:lnTo>
                    <a:pt x="81" y="89"/>
                  </a:lnTo>
                  <a:lnTo>
                    <a:pt x="87" y="86"/>
                  </a:lnTo>
                  <a:lnTo>
                    <a:pt x="91" y="81"/>
                  </a:lnTo>
                  <a:lnTo>
                    <a:pt x="96" y="77"/>
                  </a:lnTo>
                  <a:lnTo>
                    <a:pt x="99" y="71"/>
                  </a:lnTo>
                  <a:lnTo>
                    <a:pt x="99" y="71"/>
                  </a:lnTo>
                  <a:lnTo>
                    <a:pt x="104" y="61"/>
                  </a:lnTo>
                  <a:lnTo>
                    <a:pt x="109" y="51"/>
                  </a:lnTo>
                  <a:lnTo>
                    <a:pt x="114" y="41"/>
                  </a:lnTo>
                  <a:lnTo>
                    <a:pt x="120" y="31"/>
                  </a:lnTo>
                  <a:lnTo>
                    <a:pt x="128" y="20"/>
                  </a:lnTo>
                  <a:lnTo>
                    <a:pt x="135" y="12"/>
                  </a:lnTo>
                  <a:lnTo>
                    <a:pt x="143" y="6"/>
                  </a:lnTo>
                  <a:lnTo>
                    <a:pt x="155" y="0"/>
                  </a:lnTo>
                  <a:lnTo>
                    <a:pt x="158" y="2"/>
                  </a:lnTo>
                  <a:lnTo>
                    <a:pt x="162" y="2"/>
                  </a:lnTo>
                  <a:lnTo>
                    <a:pt x="165" y="5"/>
                  </a:lnTo>
                  <a:lnTo>
                    <a:pt x="167" y="7"/>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8" name="Freeform 29"/>
            <p:cNvSpPr>
              <a:spLocks/>
            </p:cNvSpPr>
            <p:nvPr/>
          </p:nvSpPr>
          <p:spPr bwMode="auto">
            <a:xfrm>
              <a:off x="3481" y="2382"/>
              <a:ext cx="37" cy="28"/>
            </a:xfrm>
            <a:custGeom>
              <a:avLst/>
              <a:gdLst/>
              <a:ahLst/>
              <a:cxnLst>
                <a:cxn ang="0">
                  <a:pos x="74" y="24"/>
                </a:cxn>
                <a:cxn ang="0">
                  <a:pos x="72" y="28"/>
                </a:cxn>
                <a:cxn ang="0">
                  <a:pos x="69" y="31"/>
                </a:cxn>
                <a:cxn ang="0">
                  <a:pos x="66" y="33"/>
                </a:cxn>
                <a:cxn ang="0">
                  <a:pos x="62" y="34"/>
                </a:cxn>
                <a:cxn ang="0">
                  <a:pos x="55" y="30"/>
                </a:cxn>
                <a:cxn ang="0">
                  <a:pos x="49" y="26"/>
                </a:cxn>
                <a:cxn ang="0">
                  <a:pos x="42" y="23"/>
                </a:cxn>
                <a:cxn ang="0">
                  <a:pos x="35" y="23"/>
                </a:cxn>
                <a:cxn ang="0">
                  <a:pos x="24" y="31"/>
                </a:cxn>
                <a:cxn ang="0">
                  <a:pos x="17" y="40"/>
                </a:cxn>
                <a:cxn ang="0">
                  <a:pos x="11" y="49"/>
                </a:cxn>
                <a:cxn ang="0">
                  <a:pos x="3" y="55"/>
                </a:cxn>
                <a:cxn ang="0">
                  <a:pos x="0" y="44"/>
                </a:cxn>
                <a:cxn ang="0">
                  <a:pos x="1" y="33"/>
                </a:cxn>
                <a:cxn ang="0">
                  <a:pos x="4" y="23"/>
                </a:cxn>
                <a:cxn ang="0">
                  <a:pos x="8" y="13"/>
                </a:cxn>
                <a:cxn ang="0">
                  <a:pos x="11" y="8"/>
                </a:cxn>
                <a:cxn ang="0">
                  <a:pos x="17" y="4"/>
                </a:cxn>
                <a:cxn ang="0">
                  <a:pos x="21" y="0"/>
                </a:cxn>
                <a:cxn ang="0">
                  <a:pos x="29" y="0"/>
                </a:cxn>
                <a:cxn ang="0">
                  <a:pos x="36" y="0"/>
                </a:cxn>
                <a:cxn ang="0">
                  <a:pos x="43" y="0"/>
                </a:cxn>
                <a:cxn ang="0">
                  <a:pos x="49" y="2"/>
                </a:cxn>
                <a:cxn ang="0">
                  <a:pos x="53" y="5"/>
                </a:cxn>
                <a:cxn ang="0">
                  <a:pos x="59" y="10"/>
                </a:cxn>
                <a:cxn ang="0">
                  <a:pos x="63" y="15"/>
                </a:cxn>
                <a:cxn ang="0">
                  <a:pos x="68" y="20"/>
                </a:cxn>
                <a:cxn ang="0">
                  <a:pos x="74" y="24"/>
                </a:cxn>
              </a:cxnLst>
              <a:rect l="0" t="0" r="r" b="b"/>
              <a:pathLst>
                <a:path w="74" h="55">
                  <a:moveTo>
                    <a:pt x="74" y="24"/>
                  </a:moveTo>
                  <a:lnTo>
                    <a:pt x="72" y="28"/>
                  </a:lnTo>
                  <a:lnTo>
                    <a:pt x="69" y="31"/>
                  </a:lnTo>
                  <a:lnTo>
                    <a:pt x="66" y="33"/>
                  </a:lnTo>
                  <a:lnTo>
                    <a:pt x="62" y="34"/>
                  </a:lnTo>
                  <a:lnTo>
                    <a:pt x="55" y="30"/>
                  </a:lnTo>
                  <a:lnTo>
                    <a:pt x="49" y="26"/>
                  </a:lnTo>
                  <a:lnTo>
                    <a:pt x="42" y="23"/>
                  </a:lnTo>
                  <a:lnTo>
                    <a:pt x="35" y="23"/>
                  </a:lnTo>
                  <a:lnTo>
                    <a:pt x="24" y="31"/>
                  </a:lnTo>
                  <a:lnTo>
                    <a:pt x="17" y="40"/>
                  </a:lnTo>
                  <a:lnTo>
                    <a:pt x="11" y="49"/>
                  </a:lnTo>
                  <a:lnTo>
                    <a:pt x="3" y="55"/>
                  </a:lnTo>
                  <a:lnTo>
                    <a:pt x="0" y="44"/>
                  </a:lnTo>
                  <a:lnTo>
                    <a:pt x="1" y="33"/>
                  </a:lnTo>
                  <a:lnTo>
                    <a:pt x="4" y="23"/>
                  </a:lnTo>
                  <a:lnTo>
                    <a:pt x="8" y="13"/>
                  </a:lnTo>
                  <a:lnTo>
                    <a:pt x="11" y="8"/>
                  </a:lnTo>
                  <a:lnTo>
                    <a:pt x="17" y="4"/>
                  </a:lnTo>
                  <a:lnTo>
                    <a:pt x="21" y="0"/>
                  </a:lnTo>
                  <a:lnTo>
                    <a:pt x="29" y="0"/>
                  </a:lnTo>
                  <a:lnTo>
                    <a:pt x="36" y="0"/>
                  </a:lnTo>
                  <a:lnTo>
                    <a:pt x="43" y="0"/>
                  </a:lnTo>
                  <a:lnTo>
                    <a:pt x="49" y="2"/>
                  </a:lnTo>
                  <a:lnTo>
                    <a:pt x="53" y="5"/>
                  </a:lnTo>
                  <a:lnTo>
                    <a:pt x="59" y="10"/>
                  </a:lnTo>
                  <a:lnTo>
                    <a:pt x="63" y="15"/>
                  </a:lnTo>
                  <a:lnTo>
                    <a:pt x="68" y="20"/>
                  </a:lnTo>
                  <a:lnTo>
                    <a:pt x="74" y="24"/>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30"/>
            <p:cNvSpPr>
              <a:spLocks/>
            </p:cNvSpPr>
            <p:nvPr/>
          </p:nvSpPr>
          <p:spPr bwMode="auto">
            <a:xfrm>
              <a:off x="3579" y="2389"/>
              <a:ext cx="39" cy="23"/>
            </a:xfrm>
            <a:custGeom>
              <a:avLst/>
              <a:gdLst/>
              <a:ahLst/>
              <a:cxnLst>
                <a:cxn ang="0">
                  <a:pos x="57" y="8"/>
                </a:cxn>
                <a:cxn ang="0">
                  <a:pos x="63" y="15"/>
                </a:cxn>
                <a:cxn ang="0">
                  <a:pos x="70" y="23"/>
                </a:cxn>
                <a:cxn ang="0">
                  <a:pos x="74" y="30"/>
                </a:cxn>
                <a:cxn ang="0">
                  <a:pos x="79" y="37"/>
                </a:cxn>
                <a:cxn ang="0">
                  <a:pos x="77" y="40"/>
                </a:cxn>
                <a:cxn ang="0">
                  <a:pos x="77" y="43"/>
                </a:cxn>
                <a:cxn ang="0">
                  <a:pos x="76" y="44"/>
                </a:cxn>
                <a:cxn ang="0">
                  <a:pos x="73" y="44"/>
                </a:cxn>
                <a:cxn ang="0">
                  <a:pos x="67" y="43"/>
                </a:cxn>
                <a:cxn ang="0">
                  <a:pos x="61" y="40"/>
                </a:cxn>
                <a:cxn ang="0">
                  <a:pos x="57" y="36"/>
                </a:cxn>
                <a:cxn ang="0">
                  <a:pos x="52" y="31"/>
                </a:cxn>
                <a:cxn ang="0">
                  <a:pos x="48" y="29"/>
                </a:cxn>
                <a:cxn ang="0">
                  <a:pos x="42" y="26"/>
                </a:cxn>
                <a:cxn ang="0">
                  <a:pos x="37" y="26"/>
                </a:cxn>
                <a:cxn ang="0">
                  <a:pos x="29" y="27"/>
                </a:cxn>
                <a:cxn ang="0">
                  <a:pos x="21" y="31"/>
                </a:cxn>
                <a:cxn ang="0">
                  <a:pos x="15" y="40"/>
                </a:cxn>
                <a:cxn ang="0">
                  <a:pos x="9" y="46"/>
                </a:cxn>
                <a:cxn ang="0">
                  <a:pos x="0" y="42"/>
                </a:cxn>
                <a:cxn ang="0">
                  <a:pos x="3" y="30"/>
                </a:cxn>
                <a:cxn ang="0">
                  <a:pos x="8" y="17"/>
                </a:cxn>
                <a:cxn ang="0">
                  <a:pos x="15" y="7"/>
                </a:cxn>
                <a:cxn ang="0">
                  <a:pos x="25" y="1"/>
                </a:cxn>
                <a:cxn ang="0">
                  <a:pos x="34" y="0"/>
                </a:cxn>
                <a:cxn ang="0">
                  <a:pos x="42" y="2"/>
                </a:cxn>
                <a:cxn ang="0">
                  <a:pos x="50" y="5"/>
                </a:cxn>
                <a:cxn ang="0">
                  <a:pos x="57" y="8"/>
                </a:cxn>
              </a:cxnLst>
              <a:rect l="0" t="0" r="r" b="b"/>
              <a:pathLst>
                <a:path w="79" h="46">
                  <a:moveTo>
                    <a:pt x="57" y="8"/>
                  </a:moveTo>
                  <a:lnTo>
                    <a:pt x="63" y="15"/>
                  </a:lnTo>
                  <a:lnTo>
                    <a:pt x="70" y="23"/>
                  </a:lnTo>
                  <a:lnTo>
                    <a:pt x="74" y="30"/>
                  </a:lnTo>
                  <a:lnTo>
                    <a:pt x="79" y="37"/>
                  </a:lnTo>
                  <a:lnTo>
                    <a:pt x="77" y="40"/>
                  </a:lnTo>
                  <a:lnTo>
                    <a:pt x="77" y="43"/>
                  </a:lnTo>
                  <a:lnTo>
                    <a:pt x="76" y="44"/>
                  </a:lnTo>
                  <a:lnTo>
                    <a:pt x="73" y="44"/>
                  </a:lnTo>
                  <a:lnTo>
                    <a:pt x="67" y="43"/>
                  </a:lnTo>
                  <a:lnTo>
                    <a:pt x="61" y="40"/>
                  </a:lnTo>
                  <a:lnTo>
                    <a:pt x="57" y="36"/>
                  </a:lnTo>
                  <a:lnTo>
                    <a:pt x="52" y="31"/>
                  </a:lnTo>
                  <a:lnTo>
                    <a:pt x="48" y="29"/>
                  </a:lnTo>
                  <a:lnTo>
                    <a:pt x="42" y="26"/>
                  </a:lnTo>
                  <a:lnTo>
                    <a:pt x="37" y="26"/>
                  </a:lnTo>
                  <a:lnTo>
                    <a:pt x="29" y="27"/>
                  </a:lnTo>
                  <a:lnTo>
                    <a:pt x="21" y="31"/>
                  </a:lnTo>
                  <a:lnTo>
                    <a:pt x="15" y="40"/>
                  </a:lnTo>
                  <a:lnTo>
                    <a:pt x="9" y="46"/>
                  </a:lnTo>
                  <a:lnTo>
                    <a:pt x="0" y="42"/>
                  </a:lnTo>
                  <a:lnTo>
                    <a:pt x="3" y="30"/>
                  </a:lnTo>
                  <a:lnTo>
                    <a:pt x="8" y="17"/>
                  </a:lnTo>
                  <a:lnTo>
                    <a:pt x="15" y="7"/>
                  </a:lnTo>
                  <a:lnTo>
                    <a:pt x="25" y="1"/>
                  </a:lnTo>
                  <a:lnTo>
                    <a:pt x="34" y="0"/>
                  </a:lnTo>
                  <a:lnTo>
                    <a:pt x="42" y="2"/>
                  </a:lnTo>
                  <a:lnTo>
                    <a:pt x="50" y="5"/>
                  </a:lnTo>
                  <a:lnTo>
                    <a:pt x="57" y="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31"/>
            <p:cNvSpPr>
              <a:spLocks/>
            </p:cNvSpPr>
            <p:nvPr/>
          </p:nvSpPr>
          <p:spPr bwMode="auto">
            <a:xfrm>
              <a:off x="3407" y="2408"/>
              <a:ext cx="230" cy="190"/>
            </a:xfrm>
            <a:custGeom>
              <a:avLst/>
              <a:gdLst/>
              <a:ahLst/>
              <a:cxnLst>
                <a:cxn ang="0">
                  <a:pos x="460" y="39"/>
                </a:cxn>
                <a:cxn ang="0">
                  <a:pos x="453" y="90"/>
                </a:cxn>
                <a:cxn ang="0">
                  <a:pos x="443" y="136"/>
                </a:cxn>
                <a:cxn ang="0">
                  <a:pos x="430" y="177"/>
                </a:cxn>
                <a:cxn ang="0">
                  <a:pos x="414" y="216"/>
                </a:cxn>
                <a:cxn ang="0">
                  <a:pos x="396" y="254"/>
                </a:cxn>
                <a:cxn ang="0">
                  <a:pos x="378" y="283"/>
                </a:cxn>
                <a:cxn ang="0">
                  <a:pos x="366" y="303"/>
                </a:cxn>
                <a:cxn ang="0">
                  <a:pos x="352" y="322"/>
                </a:cxn>
                <a:cxn ang="0">
                  <a:pos x="340" y="333"/>
                </a:cxn>
                <a:cxn ang="0">
                  <a:pos x="327" y="345"/>
                </a:cxn>
                <a:cxn ang="0">
                  <a:pos x="315" y="355"/>
                </a:cxn>
                <a:cxn ang="0">
                  <a:pos x="298" y="369"/>
                </a:cxn>
                <a:cxn ang="0">
                  <a:pos x="269" y="380"/>
                </a:cxn>
                <a:cxn ang="0">
                  <a:pos x="239" y="381"/>
                </a:cxn>
                <a:cxn ang="0">
                  <a:pos x="210" y="375"/>
                </a:cxn>
                <a:cxn ang="0">
                  <a:pos x="181" y="367"/>
                </a:cxn>
                <a:cxn ang="0">
                  <a:pos x="155" y="354"/>
                </a:cxn>
                <a:cxn ang="0">
                  <a:pos x="131" y="336"/>
                </a:cxn>
                <a:cxn ang="0">
                  <a:pos x="110" y="317"/>
                </a:cxn>
                <a:cxn ang="0">
                  <a:pos x="85" y="297"/>
                </a:cxn>
                <a:cxn ang="0">
                  <a:pos x="60" y="271"/>
                </a:cxn>
                <a:cxn ang="0">
                  <a:pos x="39" y="243"/>
                </a:cxn>
                <a:cxn ang="0">
                  <a:pos x="20" y="213"/>
                </a:cxn>
                <a:cxn ang="0">
                  <a:pos x="7" y="188"/>
                </a:cxn>
                <a:cxn ang="0">
                  <a:pos x="0" y="168"/>
                </a:cxn>
                <a:cxn ang="0">
                  <a:pos x="10" y="161"/>
                </a:cxn>
                <a:cxn ang="0">
                  <a:pos x="17" y="174"/>
                </a:cxn>
                <a:cxn ang="0">
                  <a:pos x="31" y="194"/>
                </a:cxn>
                <a:cxn ang="0">
                  <a:pos x="52" y="220"/>
                </a:cxn>
                <a:cxn ang="0">
                  <a:pos x="73" y="245"/>
                </a:cxn>
                <a:cxn ang="0">
                  <a:pos x="97" y="267"/>
                </a:cxn>
                <a:cxn ang="0">
                  <a:pos x="128" y="290"/>
                </a:cxn>
                <a:cxn ang="0">
                  <a:pos x="166" y="313"/>
                </a:cxn>
                <a:cxn ang="0">
                  <a:pos x="207" y="329"/>
                </a:cxn>
                <a:cxn ang="0">
                  <a:pos x="252" y="333"/>
                </a:cxn>
                <a:cxn ang="0">
                  <a:pos x="285" y="327"/>
                </a:cxn>
                <a:cxn ang="0">
                  <a:pos x="301" y="319"/>
                </a:cxn>
                <a:cxn ang="0">
                  <a:pos x="315" y="309"/>
                </a:cxn>
                <a:cxn ang="0">
                  <a:pos x="328" y="297"/>
                </a:cxn>
                <a:cxn ang="0">
                  <a:pos x="343" y="280"/>
                </a:cxn>
                <a:cxn ang="0">
                  <a:pos x="359" y="257"/>
                </a:cxn>
                <a:cxn ang="0">
                  <a:pos x="373" y="232"/>
                </a:cxn>
                <a:cxn ang="0">
                  <a:pos x="386" y="206"/>
                </a:cxn>
                <a:cxn ang="0">
                  <a:pos x="404" y="170"/>
                </a:cxn>
                <a:cxn ang="0">
                  <a:pos x="423" y="120"/>
                </a:cxn>
                <a:cxn ang="0">
                  <a:pos x="433" y="84"/>
                </a:cxn>
                <a:cxn ang="0">
                  <a:pos x="437" y="57"/>
                </a:cxn>
                <a:cxn ang="0">
                  <a:pos x="438" y="32"/>
                </a:cxn>
                <a:cxn ang="0">
                  <a:pos x="441" y="13"/>
                </a:cxn>
                <a:cxn ang="0">
                  <a:pos x="444" y="2"/>
                </a:cxn>
                <a:cxn ang="0">
                  <a:pos x="449" y="0"/>
                </a:cxn>
                <a:cxn ang="0">
                  <a:pos x="454" y="3"/>
                </a:cxn>
                <a:cxn ang="0">
                  <a:pos x="457" y="9"/>
                </a:cxn>
              </a:cxnLst>
              <a:rect l="0" t="0" r="r" b="b"/>
              <a:pathLst>
                <a:path w="460" h="381">
                  <a:moveTo>
                    <a:pt x="460" y="12"/>
                  </a:moveTo>
                  <a:lnTo>
                    <a:pt x="460" y="39"/>
                  </a:lnTo>
                  <a:lnTo>
                    <a:pt x="457" y="65"/>
                  </a:lnTo>
                  <a:lnTo>
                    <a:pt x="453" y="90"/>
                  </a:lnTo>
                  <a:lnTo>
                    <a:pt x="449" y="115"/>
                  </a:lnTo>
                  <a:lnTo>
                    <a:pt x="443" y="136"/>
                  </a:lnTo>
                  <a:lnTo>
                    <a:pt x="437" y="157"/>
                  </a:lnTo>
                  <a:lnTo>
                    <a:pt x="430" y="177"/>
                  </a:lnTo>
                  <a:lnTo>
                    <a:pt x="423" y="197"/>
                  </a:lnTo>
                  <a:lnTo>
                    <a:pt x="414" y="216"/>
                  </a:lnTo>
                  <a:lnTo>
                    <a:pt x="405" y="236"/>
                  </a:lnTo>
                  <a:lnTo>
                    <a:pt x="396" y="254"/>
                  </a:lnTo>
                  <a:lnTo>
                    <a:pt x="386" y="272"/>
                  </a:lnTo>
                  <a:lnTo>
                    <a:pt x="378" y="283"/>
                  </a:lnTo>
                  <a:lnTo>
                    <a:pt x="372" y="293"/>
                  </a:lnTo>
                  <a:lnTo>
                    <a:pt x="366" y="303"/>
                  </a:lnTo>
                  <a:lnTo>
                    <a:pt x="357" y="313"/>
                  </a:lnTo>
                  <a:lnTo>
                    <a:pt x="352" y="322"/>
                  </a:lnTo>
                  <a:lnTo>
                    <a:pt x="346" y="327"/>
                  </a:lnTo>
                  <a:lnTo>
                    <a:pt x="340" y="333"/>
                  </a:lnTo>
                  <a:lnTo>
                    <a:pt x="334" y="339"/>
                  </a:lnTo>
                  <a:lnTo>
                    <a:pt x="327" y="345"/>
                  </a:lnTo>
                  <a:lnTo>
                    <a:pt x="321" y="349"/>
                  </a:lnTo>
                  <a:lnTo>
                    <a:pt x="315" y="355"/>
                  </a:lnTo>
                  <a:lnTo>
                    <a:pt x="311" y="362"/>
                  </a:lnTo>
                  <a:lnTo>
                    <a:pt x="298" y="369"/>
                  </a:lnTo>
                  <a:lnTo>
                    <a:pt x="283" y="375"/>
                  </a:lnTo>
                  <a:lnTo>
                    <a:pt x="269" y="380"/>
                  </a:lnTo>
                  <a:lnTo>
                    <a:pt x="254" y="381"/>
                  </a:lnTo>
                  <a:lnTo>
                    <a:pt x="239" y="381"/>
                  </a:lnTo>
                  <a:lnTo>
                    <a:pt x="224" y="380"/>
                  </a:lnTo>
                  <a:lnTo>
                    <a:pt x="210" y="375"/>
                  </a:lnTo>
                  <a:lnTo>
                    <a:pt x="195" y="369"/>
                  </a:lnTo>
                  <a:lnTo>
                    <a:pt x="181" y="367"/>
                  </a:lnTo>
                  <a:lnTo>
                    <a:pt x="168" y="361"/>
                  </a:lnTo>
                  <a:lnTo>
                    <a:pt x="155" y="354"/>
                  </a:lnTo>
                  <a:lnTo>
                    <a:pt x="143" y="345"/>
                  </a:lnTo>
                  <a:lnTo>
                    <a:pt x="131" y="336"/>
                  </a:lnTo>
                  <a:lnTo>
                    <a:pt x="120" y="326"/>
                  </a:lnTo>
                  <a:lnTo>
                    <a:pt x="110" y="317"/>
                  </a:lnTo>
                  <a:lnTo>
                    <a:pt x="98" y="309"/>
                  </a:lnTo>
                  <a:lnTo>
                    <a:pt x="85" y="297"/>
                  </a:lnTo>
                  <a:lnTo>
                    <a:pt x="72" y="284"/>
                  </a:lnTo>
                  <a:lnTo>
                    <a:pt x="60" y="271"/>
                  </a:lnTo>
                  <a:lnTo>
                    <a:pt x="49" y="257"/>
                  </a:lnTo>
                  <a:lnTo>
                    <a:pt x="39" y="243"/>
                  </a:lnTo>
                  <a:lnTo>
                    <a:pt x="29" y="229"/>
                  </a:lnTo>
                  <a:lnTo>
                    <a:pt x="20" y="213"/>
                  </a:lnTo>
                  <a:lnTo>
                    <a:pt x="11" y="197"/>
                  </a:lnTo>
                  <a:lnTo>
                    <a:pt x="7" y="188"/>
                  </a:lnTo>
                  <a:lnTo>
                    <a:pt x="2" y="178"/>
                  </a:lnTo>
                  <a:lnTo>
                    <a:pt x="0" y="168"/>
                  </a:lnTo>
                  <a:lnTo>
                    <a:pt x="2" y="158"/>
                  </a:lnTo>
                  <a:lnTo>
                    <a:pt x="10" y="161"/>
                  </a:lnTo>
                  <a:lnTo>
                    <a:pt x="14" y="167"/>
                  </a:lnTo>
                  <a:lnTo>
                    <a:pt x="17" y="174"/>
                  </a:lnTo>
                  <a:lnTo>
                    <a:pt x="21" y="180"/>
                  </a:lnTo>
                  <a:lnTo>
                    <a:pt x="31" y="194"/>
                  </a:lnTo>
                  <a:lnTo>
                    <a:pt x="42" y="207"/>
                  </a:lnTo>
                  <a:lnTo>
                    <a:pt x="52" y="220"/>
                  </a:lnTo>
                  <a:lnTo>
                    <a:pt x="62" y="233"/>
                  </a:lnTo>
                  <a:lnTo>
                    <a:pt x="73" y="245"/>
                  </a:lnTo>
                  <a:lnTo>
                    <a:pt x="85" y="257"/>
                  </a:lnTo>
                  <a:lnTo>
                    <a:pt x="97" y="267"/>
                  </a:lnTo>
                  <a:lnTo>
                    <a:pt x="111" y="277"/>
                  </a:lnTo>
                  <a:lnTo>
                    <a:pt x="128" y="290"/>
                  </a:lnTo>
                  <a:lnTo>
                    <a:pt x="147" y="303"/>
                  </a:lnTo>
                  <a:lnTo>
                    <a:pt x="166" y="313"/>
                  </a:lnTo>
                  <a:lnTo>
                    <a:pt x="186" y="323"/>
                  </a:lnTo>
                  <a:lnTo>
                    <a:pt x="207" y="329"/>
                  </a:lnTo>
                  <a:lnTo>
                    <a:pt x="228" y="333"/>
                  </a:lnTo>
                  <a:lnTo>
                    <a:pt x="252" y="333"/>
                  </a:lnTo>
                  <a:lnTo>
                    <a:pt x="276" y="330"/>
                  </a:lnTo>
                  <a:lnTo>
                    <a:pt x="285" y="327"/>
                  </a:lnTo>
                  <a:lnTo>
                    <a:pt x="294" y="323"/>
                  </a:lnTo>
                  <a:lnTo>
                    <a:pt x="301" y="319"/>
                  </a:lnTo>
                  <a:lnTo>
                    <a:pt x="308" y="313"/>
                  </a:lnTo>
                  <a:lnTo>
                    <a:pt x="315" y="309"/>
                  </a:lnTo>
                  <a:lnTo>
                    <a:pt x="323" y="303"/>
                  </a:lnTo>
                  <a:lnTo>
                    <a:pt x="328" y="297"/>
                  </a:lnTo>
                  <a:lnTo>
                    <a:pt x="334" y="291"/>
                  </a:lnTo>
                  <a:lnTo>
                    <a:pt x="343" y="280"/>
                  </a:lnTo>
                  <a:lnTo>
                    <a:pt x="352" y="268"/>
                  </a:lnTo>
                  <a:lnTo>
                    <a:pt x="359" y="257"/>
                  </a:lnTo>
                  <a:lnTo>
                    <a:pt x="367" y="245"/>
                  </a:lnTo>
                  <a:lnTo>
                    <a:pt x="373" y="232"/>
                  </a:lnTo>
                  <a:lnTo>
                    <a:pt x="381" y="219"/>
                  </a:lnTo>
                  <a:lnTo>
                    <a:pt x="386" y="206"/>
                  </a:lnTo>
                  <a:lnTo>
                    <a:pt x="392" y="193"/>
                  </a:lnTo>
                  <a:lnTo>
                    <a:pt x="404" y="170"/>
                  </a:lnTo>
                  <a:lnTo>
                    <a:pt x="414" y="145"/>
                  </a:lnTo>
                  <a:lnTo>
                    <a:pt x="423" y="120"/>
                  </a:lnTo>
                  <a:lnTo>
                    <a:pt x="428" y="96"/>
                  </a:lnTo>
                  <a:lnTo>
                    <a:pt x="433" y="84"/>
                  </a:lnTo>
                  <a:lnTo>
                    <a:pt x="436" y="71"/>
                  </a:lnTo>
                  <a:lnTo>
                    <a:pt x="437" y="57"/>
                  </a:lnTo>
                  <a:lnTo>
                    <a:pt x="438" y="42"/>
                  </a:lnTo>
                  <a:lnTo>
                    <a:pt x="438" y="32"/>
                  </a:lnTo>
                  <a:lnTo>
                    <a:pt x="440" y="22"/>
                  </a:lnTo>
                  <a:lnTo>
                    <a:pt x="441" y="13"/>
                  </a:lnTo>
                  <a:lnTo>
                    <a:pt x="443" y="3"/>
                  </a:lnTo>
                  <a:lnTo>
                    <a:pt x="444" y="2"/>
                  </a:lnTo>
                  <a:lnTo>
                    <a:pt x="447" y="0"/>
                  </a:lnTo>
                  <a:lnTo>
                    <a:pt x="449" y="0"/>
                  </a:lnTo>
                  <a:lnTo>
                    <a:pt x="451" y="0"/>
                  </a:lnTo>
                  <a:lnTo>
                    <a:pt x="454" y="3"/>
                  </a:lnTo>
                  <a:lnTo>
                    <a:pt x="456" y="6"/>
                  </a:lnTo>
                  <a:lnTo>
                    <a:pt x="457" y="9"/>
                  </a:lnTo>
                  <a:lnTo>
                    <a:pt x="460" y="1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32"/>
            <p:cNvSpPr>
              <a:spLocks/>
            </p:cNvSpPr>
            <p:nvPr/>
          </p:nvSpPr>
          <p:spPr bwMode="auto">
            <a:xfrm>
              <a:off x="3494" y="2415"/>
              <a:ext cx="29" cy="35"/>
            </a:xfrm>
            <a:custGeom>
              <a:avLst/>
              <a:gdLst/>
              <a:ahLst/>
              <a:cxnLst>
                <a:cxn ang="0">
                  <a:pos x="55" y="5"/>
                </a:cxn>
                <a:cxn ang="0">
                  <a:pos x="58" y="10"/>
                </a:cxn>
                <a:cxn ang="0">
                  <a:pos x="58" y="14"/>
                </a:cxn>
                <a:cxn ang="0">
                  <a:pos x="58" y="20"/>
                </a:cxn>
                <a:cxn ang="0">
                  <a:pos x="57" y="24"/>
                </a:cxn>
                <a:cxn ang="0">
                  <a:pos x="50" y="33"/>
                </a:cxn>
                <a:cxn ang="0">
                  <a:pos x="42" y="42"/>
                </a:cxn>
                <a:cxn ang="0">
                  <a:pos x="38" y="52"/>
                </a:cxn>
                <a:cxn ang="0">
                  <a:pos x="41" y="62"/>
                </a:cxn>
                <a:cxn ang="0">
                  <a:pos x="39" y="65"/>
                </a:cxn>
                <a:cxn ang="0">
                  <a:pos x="38" y="68"/>
                </a:cxn>
                <a:cxn ang="0">
                  <a:pos x="37" y="69"/>
                </a:cxn>
                <a:cxn ang="0">
                  <a:pos x="35" y="71"/>
                </a:cxn>
                <a:cxn ang="0">
                  <a:pos x="26" y="69"/>
                </a:cxn>
                <a:cxn ang="0">
                  <a:pos x="18" y="68"/>
                </a:cxn>
                <a:cxn ang="0">
                  <a:pos x="11" y="66"/>
                </a:cxn>
                <a:cxn ang="0">
                  <a:pos x="5" y="63"/>
                </a:cxn>
                <a:cxn ang="0">
                  <a:pos x="0" y="55"/>
                </a:cxn>
                <a:cxn ang="0">
                  <a:pos x="0" y="43"/>
                </a:cxn>
                <a:cxn ang="0">
                  <a:pos x="3" y="33"/>
                </a:cxn>
                <a:cxn ang="0">
                  <a:pos x="6" y="24"/>
                </a:cxn>
                <a:cxn ang="0">
                  <a:pos x="12" y="20"/>
                </a:cxn>
                <a:cxn ang="0">
                  <a:pos x="18" y="16"/>
                </a:cxn>
                <a:cxn ang="0">
                  <a:pos x="24" y="10"/>
                </a:cxn>
                <a:cxn ang="0">
                  <a:pos x="29" y="5"/>
                </a:cxn>
                <a:cxn ang="0">
                  <a:pos x="34" y="1"/>
                </a:cxn>
                <a:cxn ang="0">
                  <a:pos x="41" y="0"/>
                </a:cxn>
                <a:cxn ang="0">
                  <a:pos x="47" y="1"/>
                </a:cxn>
                <a:cxn ang="0">
                  <a:pos x="55" y="5"/>
                </a:cxn>
              </a:cxnLst>
              <a:rect l="0" t="0" r="r" b="b"/>
              <a:pathLst>
                <a:path w="58" h="71">
                  <a:moveTo>
                    <a:pt x="55" y="5"/>
                  </a:moveTo>
                  <a:lnTo>
                    <a:pt x="58" y="10"/>
                  </a:lnTo>
                  <a:lnTo>
                    <a:pt x="58" y="14"/>
                  </a:lnTo>
                  <a:lnTo>
                    <a:pt x="58" y="20"/>
                  </a:lnTo>
                  <a:lnTo>
                    <a:pt x="57" y="24"/>
                  </a:lnTo>
                  <a:lnTo>
                    <a:pt x="50" y="33"/>
                  </a:lnTo>
                  <a:lnTo>
                    <a:pt x="42" y="42"/>
                  </a:lnTo>
                  <a:lnTo>
                    <a:pt x="38" y="52"/>
                  </a:lnTo>
                  <a:lnTo>
                    <a:pt x="41" y="62"/>
                  </a:lnTo>
                  <a:lnTo>
                    <a:pt x="39" y="65"/>
                  </a:lnTo>
                  <a:lnTo>
                    <a:pt x="38" y="68"/>
                  </a:lnTo>
                  <a:lnTo>
                    <a:pt x="37" y="69"/>
                  </a:lnTo>
                  <a:lnTo>
                    <a:pt x="35" y="71"/>
                  </a:lnTo>
                  <a:lnTo>
                    <a:pt x="26" y="69"/>
                  </a:lnTo>
                  <a:lnTo>
                    <a:pt x="18" y="68"/>
                  </a:lnTo>
                  <a:lnTo>
                    <a:pt x="11" y="66"/>
                  </a:lnTo>
                  <a:lnTo>
                    <a:pt x="5" y="63"/>
                  </a:lnTo>
                  <a:lnTo>
                    <a:pt x="0" y="55"/>
                  </a:lnTo>
                  <a:lnTo>
                    <a:pt x="0" y="43"/>
                  </a:lnTo>
                  <a:lnTo>
                    <a:pt x="3" y="33"/>
                  </a:lnTo>
                  <a:lnTo>
                    <a:pt x="6" y="24"/>
                  </a:lnTo>
                  <a:lnTo>
                    <a:pt x="12" y="20"/>
                  </a:lnTo>
                  <a:lnTo>
                    <a:pt x="18" y="16"/>
                  </a:lnTo>
                  <a:lnTo>
                    <a:pt x="24" y="10"/>
                  </a:lnTo>
                  <a:lnTo>
                    <a:pt x="29" y="5"/>
                  </a:lnTo>
                  <a:lnTo>
                    <a:pt x="34" y="1"/>
                  </a:lnTo>
                  <a:lnTo>
                    <a:pt x="41" y="0"/>
                  </a:lnTo>
                  <a:lnTo>
                    <a:pt x="47" y="1"/>
                  </a:lnTo>
                  <a:lnTo>
                    <a:pt x="55" y="5"/>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33"/>
            <p:cNvSpPr>
              <a:spLocks/>
            </p:cNvSpPr>
            <p:nvPr/>
          </p:nvSpPr>
          <p:spPr bwMode="auto">
            <a:xfrm>
              <a:off x="3586" y="2421"/>
              <a:ext cx="26" cy="32"/>
            </a:xfrm>
            <a:custGeom>
              <a:avLst/>
              <a:gdLst/>
              <a:ahLst/>
              <a:cxnLst>
                <a:cxn ang="0">
                  <a:pos x="54" y="12"/>
                </a:cxn>
                <a:cxn ang="0">
                  <a:pos x="51" y="22"/>
                </a:cxn>
                <a:cxn ang="0">
                  <a:pos x="42" y="31"/>
                </a:cxn>
                <a:cxn ang="0">
                  <a:pos x="35" y="39"/>
                </a:cxn>
                <a:cxn ang="0">
                  <a:pos x="38" y="51"/>
                </a:cxn>
                <a:cxn ang="0">
                  <a:pos x="38" y="57"/>
                </a:cxn>
                <a:cxn ang="0">
                  <a:pos x="34" y="60"/>
                </a:cxn>
                <a:cxn ang="0">
                  <a:pos x="29" y="61"/>
                </a:cxn>
                <a:cxn ang="0">
                  <a:pos x="25" y="64"/>
                </a:cxn>
                <a:cxn ang="0">
                  <a:pos x="18" y="65"/>
                </a:cxn>
                <a:cxn ang="0">
                  <a:pos x="12" y="63"/>
                </a:cxn>
                <a:cxn ang="0">
                  <a:pos x="8" y="58"/>
                </a:cxn>
                <a:cxn ang="0">
                  <a:pos x="3" y="52"/>
                </a:cxn>
                <a:cxn ang="0">
                  <a:pos x="0" y="45"/>
                </a:cxn>
                <a:cxn ang="0">
                  <a:pos x="0" y="36"/>
                </a:cxn>
                <a:cxn ang="0">
                  <a:pos x="2" y="28"/>
                </a:cxn>
                <a:cxn ang="0">
                  <a:pos x="3" y="21"/>
                </a:cxn>
                <a:cxn ang="0">
                  <a:pos x="9" y="16"/>
                </a:cxn>
                <a:cxn ang="0">
                  <a:pos x="15" y="10"/>
                </a:cxn>
                <a:cxn ang="0">
                  <a:pos x="22" y="6"/>
                </a:cxn>
                <a:cxn ang="0">
                  <a:pos x="29" y="2"/>
                </a:cxn>
                <a:cxn ang="0">
                  <a:pos x="37" y="0"/>
                </a:cxn>
                <a:cxn ang="0">
                  <a:pos x="42" y="0"/>
                </a:cxn>
                <a:cxn ang="0">
                  <a:pos x="50" y="5"/>
                </a:cxn>
                <a:cxn ang="0">
                  <a:pos x="54" y="12"/>
                </a:cxn>
              </a:cxnLst>
              <a:rect l="0" t="0" r="r" b="b"/>
              <a:pathLst>
                <a:path w="54" h="65">
                  <a:moveTo>
                    <a:pt x="54" y="12"/>
                  </a:moveTo>
                  <a:lnTo>
                    <a:pt x="51" y="22"/>
                  </a:lnTo>
                  <a:lnTo>
                    <a:pt x="42" y="31"/>
                  </a:lnTo>
                  <a:lnTo>
                    <a:pt x="35" y="39"/>
                  </a:lnTo>
                  <a:lnTo>
                    <a:pt x="38" y="51"/>
                  </a:lnTo>
                  <a:lnTo>
                    <a:pt x="38" y="57"/>
                  </a:lnTo>
                  <a:lnTo>
                    <a:pt x="34" y="60"/>
                  </a:lnTo>
                  <a:lnTo>
                    <a:pt x="29" y="61"/>
                  </a:lnTo>
                  <a:lnTo>
                    <a:pt x="25" y="64"/>
                  </a:lnTo>
                  <a:lnTo>
                    <a:pt x="18" y="65"/>
                  </a:lnTo>
                  <a:lnTo>
                    <a:pt x="12" y="63"/>
                  </a:lnTo>
                  <a:lnTo>
                    <a:pt x="8" y="58"/>
                  </a:lnTo>
                  <a:lnTo>
                    <a:pt x="3" y="52"/>
                  </a:lnTo>
                  <a:lnTo>
                    <a:pt x="0" y="45"/>
                  </a:lnTo>
                  <a:lnTo>
                    <a:pt x="0" y="36"/>
                  </a:lnTo>
                  <a:lnTo>
                    <a:pt x="2" y="28"/>
                  </a:lnTo>
                  <a:lnTo>
                    <a:pt x="3" y="21"/>
                  </a:lnTo>
                  <a:lnTo>
                    <a:pt x="9" y="16"/>
                  </a:lnTo>
                  <a:lnTo>
                    <a:pt x="15" y="10"/>
                  </a:lnTo>
                  <a:lnTo>
                    <a:pt x="22" y="6"/>
                  </a:lnTo>
                  <a:lnTo>
                    <a:pt x="29" y="2"/>
                  </a:lnTo>
                  <a:lnTo>
                    <a:pt x="37" y="0"/>
                  </a:lnTo>
                  <a:lnTo>
                    <a:pt x="42" y="0"/>
                  </a:lnTo>
                  <a:lnTo>
                    <a:pt x="50" y="5"/>
                  </a:lnTo>
                  <a:lnTo>
                    <a:pt x="54" y="1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34"/>
            <p:cNvSpPr>
              <a:spLocks/>
            </p:cNvSpPr>
            <p:nvPr/>
          </p:nvSpPr>
          <p:spPr bwMode="auto">
            <a:xfrm>
              <a:off x="3746" y="2426"/>
              <a:ext cx="368" cy="372"/>
            </a:xfrm>
            <a:custGeom>
              <a:avLst/>
              <a:gdLst/>
              <a:ahLst/>
              <a:cxnLst>
                <a:cxn ang="0">
                  <a:pos x="177" y="19"/>
                </a:cxn>
                <a:cxn ang="0">
                  <a:pos x="206" y="34"/>
                </a:cxn>
                <a:cxn ang="0">
                  <a:pos x="271" y="58"/>
                </a:cxn>
                <a:cxn ang="0">
                  <a:pos x="335" y="87"/>
                </a:cxn>
                <a:cxn ang="0">
                  <a:pos x="389" y="108"/>
                </a:cxn>
                <a:cxn ang="0">
                  <a:pos x="435" y="128"/>
                </a:cxn>
                <a:cxn ang="0">
                  <a:pos x="481" y="150"/>
                </a:cxn>
                <a:cxn ang="0">
                  <a:pos x="528" y="171"/>
                </a:cxn>
                <a:cxn ang="0">
                  <a:pos x="573" y="194"/>
                </a:cxn>
                <a:cxn ang="0">
                  <a:pos x="617" y="216"/>
                </a:cxn>
                <a:cxn ang="0">
                  <a:pos x="659" y="236"/>
                </a:cxn>
                <a:cxn ang="0">
                  <a:pos x="701" y="260"/>
                </a:cxn>
                <a:cxn ang="0">
                  <a:pos x="728" y="276"/>
                </a:cxn>
                <a:cxn ang="0">
                  <a:pos x="736" y="290"/>
                </a:cxn>
                <a:cxn ang="0">
                  <a:pos x="726" y="299"/>
                </a:cxn>
                <a:cxn ang="0">
                  <a:pos x="670" y="276"/>
                </a:cxn>
                <a:cxn ang="0">
                  <a:pos x="613" y="251"/>
                </a:cxn>
                <a:cxn ang="0">
                  <a:pos x="558" y="225"/>
                </a:cxn>
                <a:cxn ang="0">
                  <a:pos x="502" y="200"/>
                </a:cxn>
                <a:cxn ang="0">
                  <a:pos x="447" y="176"/>
                </a:cxn>
                <a:cxn ang="0">
                  <a:pos x="370" y="145"/>
                </a:cxn>
                <a:cxn ang="0">
                  <a:pos x="284" y="108"/>
                </a:cxn>
                <a:cxn ang="0">
                  <a:pos x="197" y="76"/>
                </a:cxn>
                <a:cxn ang="0">
                  <a:pos x="171" y="66"/>
                </a:cxn>
                <a:cxn ang="0">
                  <a:pos x="145" y="55"/>
                </a:cxn>
                <a:cxn ang="0">
                  <a:pos x="115" y="44"/>
                </a:cxn>
                <a:cxn ang="0">
                  <a:pos x="89" y="64"/>
                </a:cxn>
                <a:cxn ang="0">
                  <a:pos x="60" y="184"/>
                </a:cxn>
                <a:cxn ang="0">
                  <a:pos x="45" y="323"/>
                </a:cxn>
                <a:cxn ang="0">
                  <a:pos x="38" y="465"/>
                </a:cxn>
                <a:cxn ang="0">
                  <a:pos x="28" y="598"/>
                </a:cxn>
                <a:cxn ang="0">
                  <a:pos x="32" y="709"/>
                </a:cxn>
                <a:cxn ang="0">
                  <a:pos x="24" y="745"/>
                </a:cxn>
                <a:cxn ang="0">
                  <a:pos x="13" y="722"/>
                </a:cxn>
                <a:cxn ang="0">
                  <a:pos x="8" y="671"/>
                </a:cxn>
                <a:cxn ang="0">
                  <a:pos x="2" y="474"/>
                </a:cxn>
                <a:cxn ang="0">
                  <a:pos x="9" y="296"/>
                </a:cxn>
                <a:cxn ang="0">
                  <a:pos x="22" y="144"/>
                </a:cxn>
                <a:cxn ang="0">
                  <a:pos x="55" y="28"/>
                </a:cxn>
                <a:cxn ang="0">
                  <a:pos x="71" y="15"/>
                </a:cxn>
                <a:cxn ang="0">
                  <a:pos x="97" y="0"/>
                </a:cxn>
                <a:cxn ang="0">
                  <a:pos x="132" y="3"/>
                </a:cxn>
                <a:cxn ang="0">
                  <a:pos x="167" y="13"/>
                </a:cxn>
              </a:cxnLst>
              <a:rect l="0" t="0" r="r" b="b"/>
              <a:pathLst>
                <a:path w="738" h="745">
                  <a:moveTo>
                    <a:pt x="167" y="13"/>
                  </a:moveTo>
                  <a:lnTo>
                    <a:pt x="171" y="16"/>
                  </a:lnTo>
                  <a:lnTo>
                    <a:pt x="177" y="19"/>
                  </a:lnTo>
                  <a:lnTo>
                    <a:pt x="181" y="22"/>
                  </a:lnTo>
                  <a:lnTo>
                    <a:pt x="184" y="26"/>
                  </a:lnTo>
                  <a:lnTo>
                    <a:pt x="206" y="34"/>
                  </a:lnTo>
                  <a:lnTo>
                    <a:pt x="228" y="42"/>
                  </a:lnTo>
                  <a:lnTo>
                    <a:pt x="250" y="50"/>
                  </a:lnTo>
                  <a:lnTo>
                    <a:pt x="271" y="58"/>
                  </a:lnTo>
                  <a:lnTo>
                    <a:pt x="293" y="68"/>
                  </a:lnTo>
                  <a:lnTo>
                    <a:pt x="315" y="77"/>
                  </a:lnTo>
                  <a:lnTo>
                    <a:pt x="335" y="87"/>
                  </a:lnTo>
                  <a:lnTo>
                    <a:pt x="357" y="96"/>
                  </a:lnTo>
                  <a:lnTo>
                    <a:pt x="373" y="102"/>
                  </a:lnTo>
                  <a:lnTo>
                    <a:pt x="389" y="108"/>
                  </a:lnTo>
                  <a:lnTo>
                    <a:pt x="405" y="115"/>
                  </a:lnTo>
                  <a:lnTo>
                    <a:pt x="419" y="121"/>
                  </a:lnTo>
                  <a:lnTo>
                    <a:pt x="435" y="128"/>
                  </a:lnTo>
                  <a:lnTo>
                    <a:pt x="451" y="135"/>
                  </a:lnTo>
                  <a:lnTo>
                    <a:pt x="465" y="142"/>
                  </a:lnTo>
                  <a:lnTo>
                    <a:pt x="481" y="150"/>
                  </a:lnTo>
                  <a:lnTo>
                    <a:pt x="497" y="157"/>
                  </a:lnTo>
                  <a:lnTo>
                    <a:pt x="512" y="164"/>
                  </a:lnTo>
                  <a:lnTo>
                    <a:pt x="528" y="171"/>
                  </a:lnTo>
                  <a:lnTo>
                    <a:pt x="542" y="179"/>
                  </a:lnTo>
                  <a:lnTo>
                    <a:pt x="558" y="187"/>
                  </a:lnTo>
                  <a:lnTo>
                    <a:pt x="573" y="194"/>
                  </a:lnTo>
                  <a:lnTo>
                    <a:pt x="589" y="202"/>
                  </a:lnTo>
                  <a:lnTo>
                    <a:pt x="603" y="209"/>
                  </a:lnTo>
                  <a:lnTo>
                    <a:pt x="617" y="216"/>
                  </a:lnTo>
                  <a:lnTo>
                    <a:pt x="631" y="223"/>
                  </a:lnTo>
                  <a:lnTo>
                    <a:pt x="645" y="229"/>
                  </a:lnTo>
                  <a:lnTo>
                    <a:pt x="659" y="236"/>
                  </a:lnTo>
                  <a:lnTo>
                    <a:pt x="674" y="244"/>
                  </a:lnTo>
                  <a:lnTo>
                    <a:pt x="687" y="252"/>
                  </a:lnTo>
                  <a:lnTo>
                    <a:pt x="701" y="260"/>
                  </a:lnTo>
                  <a:lnTo>
                    <a:pt x="715" y="268"/>
                  </a:lnTo>
                  <a:lnTo>
                    <a:pt x="720" y="271"/>
                  </a:lnTo>
                  <a:lnTo>
                    <a:pt x="728" y="276"/>
                  </a:lnTo>
                  <a:lnTo>
                    <a:pt x="733" y="280"/>
                  </a:lnTo>
                  <a:lnTo>
                    <a:pt x="738" y="286"/>
                  </a:lnTo>
                  <a:lnTo>
                    <a:pt x="736" y="290"/>
                  </a:lnTo>
                  <a:lnTo>
                    <a:pt x="735" y="294"/>
                  </a:lnTo>
                  <a:lnTo>
                    <a:pt x="730" y="296"/>
                  </a:lnTo>
                  <a:lnTo>
                    <a:pt x="726" y="299"/>
                  </a:lnTo>
                  <a:lnTo>
                    <a:pt x="707" y="291"/>
                  </a:lnTo>
                  <a:lnTo>
                    <a:pt x="688" y="284"/>
                  </a:lnTo>
                  <a:lnTo>
                    <a:pt x="670" y="276"/>
                  </a:lnTo>
                  <a:lnTo>
                    <a:pt x="651" y="267"/>
                  </a:lnTo>
                  <a:lnTo>
                    <a:pt x="632" y="260"/>
                  </a:lnTo>
                  <a:lnTo>
                    <a:pt x="613" y="251"/>
                  </a:lnTo>
                  <a:lnTo>
                    <a:pt x="594" y="242"/>
                  </a:lnTo>
                  <a:lnTo>
                    <a:pt x="577" y="234"/>
                  </a:lnTo>
                  <a:lnTo>
                    <a:pt x="558" y="225"/>
                  </a:lnTo>
                  <a:lnTo>
                    <a:pt x="539" y="216"/>
                  </a:lnTo>
                  <a:lnTo>
                    <a:pt x="520" y="209"/>
                  </a:lnTo>
                  <a:lnTo>
                    <a:pt x="502" y="200"/>
                  </a:lnTo>
                  <a:lnTo>
                    <a:pt x="484" y="192"/>
                  </a:lnTo>
                  <a:lnTo>
                    <a:pt x="465" y="183"/>
                  </a:lnTo>
                  <a:lnTo>
                    <a:pt x="447" y="176"/>
                  </a:lnTo>
                  <a:lnTo>
                    <a:pt x="428" y="167"/>
                  </a:lnTo>
                  <a:lnTo>
                    <a:pt x="399" y="157"/>
                  </a:lnTo>
                  <a:lnTo>
                    <a:pt x="370" y="145"/>
                  </a:lnTo>
                  <a:lnTo>
                    <a:pt x="341" y="132"/>
                  </a:lnTo>
                  <a:lnTo>
                    <a:pt x="313" y="121"/>
                  </a:lnTo>
                  <a:lnTo>
                    <a:pt x="284" y="108"/>
                  </a:lnTo>
                  <a:lnTo>
                    <a:pt x="255" y="96"/>
                  </a:lnTo>
                  <a:lnTo>
                    <a:pt x="226" y="86"/>
                  </a:lnTo>
                  <a:lnTo>
                    <a:pt x="197" y="76"/>
                  </a:lnTo>
                  <a:lnTo>
                    <a:pt x="189" y="71"/>
                  </a:lnTo>
                  <a:lnTo>
                    <a:pt x="180" y="68"/>
                  </a:lnTo>
                  <a:lnTo>
                    <a:pt x="171" y="66"/>
                  </a:lnTo>
                  <a:lnTo>
                    <a:pt x="163" y="61"/>
                  </a:lnTo>
                  <a:lnTo>
                    <a:pt x="154" y="58"/>
                  </a:lnTo>
                  <a:lnTo>
                    <a:pt x="145" y="55"/>
                  </a:lnTo>
                  <a:lnTo>
                    <a:pt x="137" y="51"/>
                  </a:lnTo>
                  <a:lnTo>
                    <a:pt x="128" y="47"/>
                  </a:lnTo>
                  <a:lnTo>
                    <a:pt x="115" y="44"/>
                  </a:lnTo>
                  <a:lnTo>
                    <a:pt x="105" y="48"/>
                  </a:lnTo>
                  <a:lnTo>
                    <a:pt x="96" y="55"/>
                  </a:lnTo>
                  <a:lnTo>
                    <a:pt x="89" y="64"/>
                  </a:lnTo>
                  <a:lnTo>
                    <a:pt x="76" y="102"/>
                  </a:lnTo>
                  <a:lnTo>
                    <a:pt x="66" y="142"/>
                  </a:lnTo>
                  <a:lnTo>
                    <a:pt x="60" y="184"/>
                  </a:lnTo>
                  <a:lnTo>
                    <a:pt x="55" y="226"/>
                  </a:lnTo>
                  <a:lnTo>
                    <a:pt x="50" y="274"/>
                  </a:lnTo>
                  <a:lnTo>
                    <a:pt x="45" y="323"/>
                  </a:lnTo>
                  <a:lnTo>
                    <a:pt x="44" y="373"/>
                  </a:lnTo>
                  <a:lnTo>
                    <a:pt x="42" y="422"/>
                  </a:lnTo>
                  <a:lnTo>
                    <a:pt x="38" y="465"/>
                  </a:lnTo>
                  <a:lnTo>
                    <a:pt x="35" y="510"/>
                  </a:lnTo>
                  <a:lnTo>
                    <a:pt x="31" y="555"/>
                  </a:lnTo>
                  <a:lnTo>
                    <a:pt x="28" y="598"/>
                  </a:lnTo>
                  <a:lnTo>
                    <a:pt x="28" y="635"/>
                  </a:lnTo>
                  <a:lnTo>
                    <a:pt x="29" y="672"/>
                  </a:lnTo>
                  <a:lnTo>
                    <a:pt x="32" y="709"/>
                  </a:lnTo>
                  <a:lnTo>
                    <a:pt x="34" y="743"/>
                  </a:lnTo>
                  <a:lnTo>
                    <a:pt x="28" y="745"/>
                  </a:lnTo>
                  <a:lnTo>
                    <a:pt x="24" y="745"/>
                  </a:lnTo>
                  <a:lnTo>
                    <a:pt x="19" y="742"/>
                  </a:lnTo>
                  <a:lnTo>
                    <a:pt x="16" y="739"/>
                  </a:lnTo>
                  <a:lnTo>
                    <a:pt x="13" y="722"/>
                  </a:lnTo>
                  <a:lnTo>
                    <a:pt x="11" y="704"/>
                  </a:lnTo>
                  <a:lnTo>
                    <a:pt x="9" y="688"/>
                  </a:lnTo>
                  <a:lnTo>
                    <a:pt x="8" y="671"/>
                  </a:lnTo>
                  <a:lnTo>
                    <a:pt x="3" y="604"/>
                  </a:lnTo>
                  <a:lnTo>
                    <a:pt x="0" y="539"/>
                  </a:lnTo>
                  <a:lnTo>
                    <a:pt x="2" y="474"/>
                  </a:lnTo>
                  <a:lnTo>
                    <a:pt x="6" y="407"/>
                  </a:lnTo>
                  <a:lnTo>
                    <a:pt x="8" y="351"/>
                  </a:lnTo>
                  <a:lnTo>
                    <a:pt x="9" y="296"/>
                  </a:lnTo>
                  <a:lnTo>
                    <a:pt x="12" y="239"/>
                  </a:lnTo>
                  <a:lnTo>
                    <a:pt x="18" y="186"/>
                  </a:lnTo>
                  <a:lnTo>
                    <a:pt x="22" y="144"/>
                  </a:lnTo>
                  <a:lnTo>
                    <a:pt x="29" y="102"/>
                  </a:lnTo>
                  <a:lnTo>
                    <a:pt x="40" y="63"/>
                  </a:lnTo>
                  <a:lnTo>
                    <a:pt x="55" y="28"/>
                  </a:lnTo>
                  <a:lnTo>
                    <a:pt x="60" y="22"/>
                  </a:lnTo>
                  <a:lnTo>
                    <a:pt x="66" y="18"/>
                  </a:lnTo>
                  <a:lnTo>
                    <a:pt x="71" y="15"/>
                  </a:lnTo>
                  <a:lnTo>
                    <a:pt x="76" y="9"/>
                  </a:lnTo>
                  <a:lnTo>
                    <a:pt x="86" y="3"/>
                  </a:lnTo>
                  <a:lnTo>
                    <a:pt x="97" y="0"/>
                  </a:lnTo>
                  <a:lnTo>
                    <a:pt x="109" y="0"/>
                  </a:lnTo>
                  <a:lnTo>
                    <a:pt x="121" y="0"/>
                  </a:lnTo>
                  <a:lnTo>
                    <a:pt x="132" y="3"/>
                  </a:lnTo>
                  <a:lnTo>
                    <a:pt x="145" y="6"/>
                  </a:lnTo>
                  <a:lnTo>
                    <a:pt x="157" y="9"/>
                  </a:lnTo>
                  <a:lnTo>
                    <a:pt x="167" y="13"/>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35"/>
            <p:cNvSpPr>
              <a:spLocks/>
            </p:cNvSpPr>
            <p:nvPr/>
          </p:nvSpPr>
          <p:spPr bwMode="auto">
            <a:xfrm>
              <a:off x="3518" y="2439"/>
              <a:ext cx="67" cy="70"/>
            </a:xfrm>
            <a:custGeom>
              <a:avLst/>
              <a:gdLst/>
              <a:ahLst/>
              <a:cxnLst>
                <a:cxn ang="0">
                  <a:pos x="117" y="11"/>
                </a:cxn>
                <a:cxn ang="0">
                  <a:pos x="123" y="38"/>
                </a:cxn>
                <a:cxn ang="0">
                  <a:pos x="130" y="67"/>
                </a:cxn>
                <a:cxn ang="0">
                  <a:pos x="133" y="96"/>
                </a:cxn>
                <a:cxn ang="0">
                  <a:pos x="124" y="126"/>
                </a:cxn>
                <a:cxn ang="0">
                  <a:pos x="115" y="134"/>
                </a:cxn>
                <a:cxn ang="0">
                  <a:pos x="105" y="139"/>
                </a:cxn>
                <a:cxn ang="0">
                  <a:pos x="94" y="141"/>
                </a:cxn>
                <a:cxn ang="0">
                  <a:pos x="81" y="141"/>
                </a:cxn>
                <a:cxn ang="0">
                  <a:pos x="69" y="141"/>
                </a:cxn>
                <a:cxn ang="0">
                  <a:pos x="56" y="139"/>
                </a:cxn>
                <a:cxn ang="0">
                  <a:pos x="45" y="137"/>
                </a:cxn>
                <a:cxn ang="0">
                  <a:pos x="33" y="135"/>
                </a:cxn>
                <a:cxn ang="0">
                  <a:pos x="24" y="129"/>
                </a:cxn>
                <a:cxn ang="0">
                  <a:pos x="16" y="122"/>
                </a:cxn>
                <a:cxn ang="0">
                  <a:pos x="7" y="115"/>
                </a:cxn>
                <a:cxn ang="0">
                  <a:pos x="0" y="105"/>
                </a:cxn>
                <a:cxn ang="0">
                  <a:pos x="1" y="102"/>
                </a:cxn>
                <a:cxn ang="0">
                  <a:pos x="3" y="99"/>
                </a:cxn>
                <a:cxn ang="0">
                  <a:pos x="5" y="96"/>
                </a:cxn>
                <a:cxn ang="0">
                  <a:pos x="8" y="95"/>
                </a:cxn>
                <a:cxn ang="0">
                  <a:pos x="14" y="96"/>
                </a:cxn>
                <a:cxn ang="0">
                  <a:pos x="21" y="97"/>
                </a:cxn>
                <a:cxn ang="0">
                  <a:pos x="27" y="100"/>
                </a:cxn>
                <a:cxn ang="0">
                  <a:pos x="33" y="103"/>
                </a:cxn>
                <a:cxn ang="0">
                  <a:pos x="40" y="105"/>
                </a:cxn>
                <a:cxn ang="0">
                  <a:pos x="46" y="105"/>
                </a:cxn>
                <a:cxn ang="0">
                  <a:pos x="53" y="106"/>
                </a:cxn>
                <a:cxn ang="0">
                  <a:pos x="60" y="108"/>
                </a:cxn>
                <a:cxn ang="0">
                  <a:pos x="66" y="109"/>
                </a:cxn>
                <a:cxn ang="0">
                  <a:pos x="73" y="111"/>
                </a:cxn>
                <a:cxn ang="0">
                  <a:pos x="79" y="111"/>
                </a:cxn>
                <a:cxn ang="0">
                  <a:pos x="87" y="109"/>
                </a:cxn>
                <a:cxn ang="0">
                  <a:pos x="97" y="86"/>
                </a:cxn>
                <a:cxn ang="0">
                  <a:pos x="101" y="60"/>
                </a:cxn>
                <a:cxn ang="0">
                  <a:pos x="101" y="34"/>
                </a:cxn>
                <a:cxn ang="0">
                  <a:pos x="98" y="9"/>
                </a:cxn>
                <a:cxn ang="0">
                  <a:pos x="100" y="5"/>
                </a:cxn>
                <a:cxn ang="0">
                  <a:pos x="102" y="2"/>
                </a:cxn>
                <a:cxn ang="0">
                  <a:pos x="107" y="0"/>
                </a:cxn>
                <a:cxn ang="0">
                  <a:pos x="111" y="2"/>
                </a:cxn>
                <a:cxn ang="0">
                  <a:pos x="113" y="5"/>
                </a:cxn>
                <a:cxn ang="0">
                  <a:pos x="114" y="6"/>
                </a:cxn>
                <a:cxn ang="0">
                  <a:pos x="114" y="9"/>
                </a:cxn>
                <a:cxn ang="0">
                  <a:pos x="117" y="11"/>
                </a:cxn>
              </a:cxnLst>
              <a:rect l="0" t="0" r="r" b="b"/>
              <a:pathLst>
                <a:path w="133" h="141">
                  <a:moveTo>
                    <a:pt x="117" y="11"/>
                  </a:moveTo>
                  <a:lnTo>
                    <a:pt x="123" y="38"/>
                  </a:lnTo>
                  <a:lnTo>
                    <a:pt x="130" y="67"/>
                  </a:lnTo>
                  <a:lnTo>
                    <a:pt x="133" y="96"/>
                  </a:lnTo>
                  <a:lnTo>
                    <a:pt x="124" y="126"/>
                  </a:lnTo>
                  <a:lnTo>
                    <a:pt x="115" y="134"/>
                  </a:lnTo>
                  <a:lnTo>
                    <a:pt x="105" y="139"/>
                  </a:lnTo>
                  <a:lnTo>
                    <a:pt x="94" y="141"/>
                  </a:lnTo>
                  <a:lnTo>
                    <a:pt x="81" y="141"/>
                  </a:lnTo>
                  <a:lnTo>
                    <a:pt x="69" y="141"/>
                  </a:lnTo>
                  <a:lnTo>
                    <a:pt x="56" y="139"/>
                  </a:lnTo>
                  <a:lnTo>
                    <a:pt x="45" y="137"/>
                  </a:lnTo>
                  <a:lnTo>
                    <a:pt x="33" y="135"/>
                  </a:lnTo>
                  <a:lnTo>
                    <a:pt x="24" y="129"/>
                  </a:lnTo>
                  <a:lnTo>
                    <a:pt x="16" y="122"/>
                  </a:lnTo>
                  <a:lnTo>
                    <a:pt x="7" y="115"/>
                  </a:lnTo>
                  <a:lnTo>
                    <a:pt x="0" y="105"/>
                  </a:lnTo>
                  <a:lnTo>
                    <a:pt x="1" y="102"/>
                  </a:lnTo>
                  <a:lnTo>
                    <a:pt x="3" y="99"/>
                  </a:lnTo>
                  <a:lnTo>
                    <a:pt x="5" y="96"/>
                  </a:lnTo>
                  <a:lnTo>
                    <a:pt x="8" y="95"/>
                  </a:lnTo>
                  <a:lnTo>
                    <a:pt x="14" y="96"/>
                  </a:lnTo>
                  <a:lnTo>
                    <a:pt x="21" y="97"/>
                  </a:lnTo>
                  <a:lnTo>
                    <a:pt x="27" y="100"/>
                  </a:lnTo>
                  <a:lnTo>
                    <a:pt x="33" y="103"/>
                  </a:lnTo>
                  <a:lnTo>
                    <a:pt x="40" y="105"/>
                  </a:lnTo>
                  <a:lnTo>
                    <a:pt x="46" y="105"/>
                  </a:lnTo>
                  <a:lnTo>
                    <a:pt x="53" y="106"/>
                  </a:lnTo>
                  <a:lnTo>
                    <a:pt x="60" y="108"/>
                  </a:lnTo>
                  <a:lnTo>
                    <a:pt x="66" y="109"/>
                  </a:lnTo>
                  <a:lnTo>
                    <a:pt x="73" y="111"/>
                  </a:lnTo>
                  <a:lnTo>
                    <a:pt x="79" y="111"/>
                  </a:lnTo>
                  <a:lnTo>
                    <a:pt x="87" y="109"/>
                  </a:lnTo>
                  <a:lnTo>
                    <a:pt x="97" y="86"/>
                  </a:lnTo>
                  <a:lnTo>
                    <a:pt x="101" y="60"/>
                  </a:lnTo>
                  <a:lnTo>
                    <a:pt x="101" y="34"/>
                  </a:lnTo>
                  <a:lnTo>
                    <a:pt x="98" y="9"/>
                  </a:lnTo>
                  <a:lnTo>
                    <a:pt x="100" y="5"/>
                  </a:lnTo>
                  <a:lnTo>
                    <a:pt x="102" y="2"/>
                  </a:lnTo>
                  <a:lnTo>
                    <a:pt x="107" y="0"/>
                  </a:lnTo>
                  <a:lnTo>
                    <a:pt x="111" y="2"/>
                  </a:lnTo>
                  <a:lnTo>
                    <a:pt x="113" y="5"/>
                  </a:lnTo>
                  <a:lnTo>
                    <a:pt x="114" y="6"/>
                  </a:lnTo>
                  <a:lnTo>
                    <a:pt x="114" y="9"/>
                  </a:lnTo>
                  <a:lnTo>
                    <a:pt x="117" y="11"/>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36"/>
            <p:cNvSpPr>
              <a:spLocks/>
            </p:cNvSpPr>
            <p:nvPr/>
          </p:nvSpPr>
          <p:spPr bwMode="auto">
            <a:xfrm>
              <a:off x="3380" y="2489"/>
              <a:ext cx="35" cy="95"/>
            </a:xfrm>
            <a:custGeom>
              <a:avLst/>
              <a:gdLst/>
              <a:ahLst/>
              <a:cxnLst>
                <a:cxn ang="0">
                  <a:pos x="46" y="51"/>
                </a:cxn>
                <a:cxn ang="0">
                  <a:pos x="58" y="71"/>
                </a:cxn>
                <a:cxn ang="0">
                  <a:pos x="67" y="91"/>
                </a:cxn>
                <a:cxn ang="0">
                  <a:pos x="69" y="114"/>
                </a:cxn>
                <a:cxn ang="0">
                  <a:pos x="65" y="137"/>
                </a:cxn>
                <a:cxn ang="0">
                  <a:pos x="65" y="148"/>
                </a:cxn>
                <a:cxn ang="0">
                  <a:pos x="64" y="156"/>
                </a:cxn>
                <a:cxn ang="0">
                  <a:pos x="59" y="165"/>
                </a:cxn>
                <a:cxn ang="0">
                  <a:pos x="54" y="171"/>
                </a:cxn>
                <a:cxn ang="0">
                  <a:pos x="46" y="177"/>
                </a:cxn>
                <a:cxn ang="0">
                  <a:pos x="38" y="181"/>
                </a:cxn>
                <a:cxn ang="0">
                  <a:pos x="30" y="185"/>
                </a:cxn>
                <a:cxn ang="0">
                  <a:pos x="22" y="190"/>
                </a:cxn>
                <a:cxn ang="0">
                  <a:pos x="19" y="190"/>
                </a:cxn>
                <a:cxn ang="0">
                  <a:pos x="14" y="190"/>
                </a:cxn>
                <a:cxn ang="0">
                  <a:pos x="12" y="188"/>
                </a:cxn>
                <a:cxn ang="0">
                  <a:pos x="9" y="185"/>
                </a:cxn>
                <a:cxn ang="0">
                  <a:pos x="16" y="172"/>
                </a:cxn>
                <a:cxn ang="0">
                  <a:pos x="25" y="158"/>
                </a:cxn>
                <a:cxn ang="0">
                  <a:pos x="30" y="143"/>
                </a:cxn>
                <a:cxn ang="0">
                  <a:pos x="35" y="129"/>
                </a:cxn>
                <a:cxn ang="0">
                  <a:pos x="33" y="114"/>
                </a:cxn>
                <a:cxn ang="0">
                  <a:pos x="29" y="100"/>
                </a:cxn>
                <a:cxn ang="0">
                  <a:pos x="25" y="87"/>
                </a:cxn>
                <a:cxn ang="0">
                  <a:pos x="19" y="74"/>
                </a:cxn>
                <a:cxn ang="0">
                  <a:pos x="13" y="56"/>
                </a:cxn>
                <a:cxn ang="0">
                  <a:pos x="7" y="39"/>
                </a:cxn>
                <a:cxn ang="0">
                  <a:pos x="3" y="22"/>
                </a:cxn>
                <a:cxn ang="0">
                  <a:pos x="0" y="3"/>
                </a:cxn>
                <a:cxn ang="0">
                  <a:pos x="4" y="0"/>
                </a:cxn>
                <a:cxn ang="0">
                  <a:pos x="9" y="0"/>
                </a:cxn>
                <a:cxn ang="0">
                  <a:pos x="12" y="1"/>
                </a:cxn>
                <a:cxn ang="0">
                  <a:pos x="16" y="4"/>
                </a:cxn>
                <a:cxn ang="0">
                  <a:pos x="25" y="16"/>
                </a:cxn>
                <a:cxn ang="0">
                  <a:pos x="30" y="27"/>
                </a:cxn>
                <a:cxn ang="0">
                  <a:pos x="36" y="39"/>
                </a:cxn>
                <a:cxn ang="0">
                  <a:pos x="46" y="51"/>
                </a:cxn>
              </a:cxnLst>
              <a:rect l="0" t="0" r="r" b="b"/>
              <a:pathLst>
                <a:path w="69" h="190">
                  <a:moveTo>
                    <a:pt x="46" y="51"/>
                  </a:moveTo>
                  <a:lnTo>
                    <a:pt x="58" y="71"/>
                  </a:lnTo>
                  <a:lnTo>
                    <a:pt x="67" y="91"/>
                  </a:lnTo>
                  <a:lnTo>
                    <a:pt x="69" y="114"/>
                  </a:lnTo>
                  <a:lnTo>
                    <a:pt x="65" y="137"/>
                  </a:lnTo>
                  <a:lnTo>
                    <a:pt x="65" y="148"/>
                  </a:lnTo>
                  <a:lnTo>
                    <a:pt x="64" y="156"/>
                  </a:lnTo>
                  <a:lnTo>
                    <a:pt x="59" y="165"/>
                  </a:lnTo>
                  <a:lnTo>
                    <a:pt x="54" y="171"/>
                  </a:lnTo>
                  <a:lnTo>
                    <a:pt x="46" y="177"/>
                  </a:lnTo>
                  <a:lnTo>
                    <a:pt x="38" y="181"/>
                  </a:lnTo>
                  <a:lnTo>
                    <a:pt x="30" y="185"/>
                  </a:lnTo>
                  <a:lnTo>
                    <a:pt x="22" y="190"/>
                  </a:lnTo>
                  <a:lnTo>
                    <a:pt x="19" y="190"/>
                  </a:lnTo>
                  <a:lnTo>
                    <a:pt x="14" y="190"/>
                  </a:lnTo>
                  <a:lnTo>
                    <a:pt x="12" y="188"/>
                  </a:lnTo>
                  <a:lnTo>
                    <a:pt x="9" y="185"/>
                  </a:lnTo>
                  <a:lnTo>
                    <a:pt x="16" y="172"/>
                  </a:lnTo>
                  <a:lnTo>
                    <a:pt x="25" y="158"/>
                  </a:lnTo>
                  <a:lnTo>
                    <a:pt x="30" y="143"/>
                  </a:lnTo>
                  <a:lnTo>
                    <a:pt x="35" y="129"/>
                  </a:lnTo>
                  <a:lnTo>
                    <a:pt x="33" y="114"/>
                  </a:lnTo>
                  <a:lnTo>
                    <a:pt x="29" y="100"/>
                  </a:lnTo>
                  <a:lnTo>
                    <a:pt x="25" y="87"/>
                  </a:lnTo>
                  <a:lnTo>
                    <a:pt x="19" y="74"/>
                  </a:lnTo>
                  <a:lnTo>
                    <a:pt x="13" y="56"/>
                  </a:lnTo>
                  <a:lnTo>
                    <a:pt x="7" y="39"/>
                  </a:lnTo>
                  <a:lnTo>
                    <a:pt x="3" y="22"/>
                  </a:lnTo>
                  <a:lnTo>
                    <a:pt x="0" y="3"/>
                  </a:lnTo>
                  <a:lnTo>
                    <a:pt x="4" y="0"/>
                  </a:lnTo>
                  <a:lnTo>
                    <a:pt x="9" y="0"/>
                  </a:lnTo>
                  <a:lnTo>
                    <a:pt x="12" y="1"/>
                  </a:lnTo>
                  <a:lnTo>
                    <a:pt x="16" y="4"/>
                  </a:lnTo>
                  <a:lnTo>
                    <a:pt x="25" y="16"/>
                  </a:lnTo>
                  <a:lnTo>
                    <a:pt x="30" y="27"/>
                  </a:lnTo>
                  <a:lnTo>
                    <a:pt x="36" y="39"/>
                  </a:lnTo>
                  <a:lnTo>
                    <a:pt x="46" y="51"/>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37"/>
            <p:cNvSpPr>
              <a:spLocks/>
            </p:cNvSpPr>
            <p:nvPr/>
          </p:nvSpPr>
          <p:spPr bwMode="auto">
            <a:xfrm>
              <a:off x="4142" y="2513"/>
              <a:ext cx="263" cy="68"/>
            </a:xfrm>
            <a:custGeom>
              <a:avLst/>
              <a:gdLst/>
              <a:ahLst/>
              <a:cxnLst>
                <a:cxn ang="0">
                  <a:pos x="527" y="18"/>
                </a:cxn>
                <a:cxn ang="0">
                  <a:pos x="520" y="23"/>
                </a:cxn>
                <a:cxn ang="0">
                  <a:pos x="494" y="32"/>
                </a:cxn>
                <a:cxn ang="0">
                  <a:pos x="447" y="42"/>
                </a:cxn>
                <a:cxn ang="0">
                  <a:pos x="402" y="49"/>
                </a:cxn>
                <a:cxn ang="0">
                  <a:pos x="356" y="58"/>
                </a:cxn>
                <a:cxn ang="0">
                  <a:pos x="311" y="67"/>
                </a:cxn>
                <a:cxn ang="0">
                  <a:pos x="268" y="77"/>
                </a:cxn>
                <a:cxn ang="0">
                  <a:pos x="224" y="87"/>
                </a:cxn>
                <a:cxn ang="0">
                  <a:pos x="181" y="96"/>
                </a:cxn>
                <a:cxn ang="0">
                  <a:pos x="140" y="104"/>
                </a:cxn>
                <a:cxn ang="0">
                  <a:pos x="107" y="116"/>
                </a:cxn>
                <a:cxn ang="0">
                  <a:pos x="74" y="126"/>
                </a:cxn>
                <a:cxn ang="0">
                  <a:pos x="39" y="133"/>
                </a:cxn>
                <a:cxn ang="0">
                  <a:pos x="17" y="136"/>
                </a:cxn>
                <a:cxn ang="0">
                  <a:pos x="7" y="135"/>
                </a:cxn>
                <a:cxn ang="0">
                  <a:pos x="4" y="126"/>
                </a:cxn>
                <a:cxn ang="0">
                  <a:pos x="0" y="117"/>
                </a:cxn>
                <a:cxn ang="0">
                  <a:pos x="16" y="102"/>
                </a:cxn>
                <a:cxn ang="0">
                  <a:pos x="50" y="89"/>
                </a:cxn>
                <a:cxn ang="0">
                  <a:pos x="88" y="78"/>
                </a:cxn>
                <a:cxn ang="0">
                  <a:pos x="126" y="70"/>
                </a:cxn>
                <a:cxn ang="0">
                  <a:pos x="159" y="61"/>
                </a:cxn>
                <a:cxn ang="0">
                  <a:pos x="188" y="55"/>
                </a:cxn>
                <a:cxn ang="0">
                  <a:pos x="218" y="49"/>
                </a:cxn>
                <a:cxn ang="0">
                  <a:pos x="247" y="44"/>
                </a:cxn>
                <a:cxn ang="0">
                  <a:pos x="276" y="39"/>
                </a:cxn>
                <a:cxn ang="0">
                  <a:pos x="307" y="33"/>
                </a:cxn>
                <a:cxn ang="0">
                  <a:pos x="336" y="29"/>
                </a:cxn>
                <a:cxn ang="0">
                  <a:pos x="366" y="23"/>
                </a:cxn>
                <a:cxn ang="0">
                  <a:pos x="395" y="18"/>
                </a:cxn>
                <a:cxn ang="0">
                  <a:pos x="426" y="13"/>
                </a:cxn>
                <a:cxn ang="0">
                  <a:pos x="455" y="7"/>
                </a:cxn>
                <a:cxn ang="0">
                  <a:pos x="484" y="2"/>
                </a:cxn>
                <a:cxn ang="0">
                  <a:pos x="507" y="0"/>
                </a:cxn>
                <a:cxn ang="0">
                  <a:pos x="521" y="6"/>
                </a:cxn>
              </a:cxnLst>
              <a:rect l="0" t="0" r="r" b="b"/>
              <a:pathLst>
                <a:path w="527" h="136">
                  <a:moveTo>
                    <a:pt x="527" y="13"/>
                  </a:moveTo>
                  <a:lnTo>
                    <a:pt x="527" y="18"/>
                  </a:lnTo>
                  <a:lnTo>
                    <a:pt x="524" y="20"/>
                  </a:lnTo>
                  <a:lnTo>
                    <a:pt x="520" y="23"/>
                  </a:lnTo>
                  <a:lnTo>
                    <a:pt x="515" y="26"/>
                  </a:lnTo>
                  <a:lnTo>
                    <a:pt x="494" y="32"/>
                  </a:lnTo>
                  <a:lnTo>
                    <a:pt x="470" y="38"/>
                  </a:lnTo>
                  <a:lnTo>
                    <a:pt x="447" y="42"/>
                  </a:lnTo>
                  <a:lnTo>
                    <a:pt x="426" y="47"/>
                  </a:lnTo>
                  <a:lnTo>
                    <a:pt x="402" y="49"/>
                  </a:lnTo>
                  <a:lnTo>
                    <a:pt x="379" y="54"/>
                  </a:lnTo>
                  <a:lnTo>
                    <a:pt x="356" y="58"/>
                  </a:lnTo>
                  <a:lnTo>
                    <a:pt x="334" y="62"/>
                  </a:lnTo>
                  <a:lnTo>
                    <a:pt x="311" y="67"/>
                  </a:lnTo>
                  <a:lnTo>
                    <a:pt x="289" y="71"/>
                  </a:lnTo>
                  <a:lnTo>
                    <a:pt x="268" y="77"/>
                  </a:lnTo>
                  <a:lnTo>
                    <a:pt x="246" y="81"/>
                  </a:lnTo>
                  <a:lnTo>
                    <a:pt x="224" y="87"/>
                  </a:lnTo>
                  <a:lnTo>
                    <a:pt x="203" y="91"/>
                  </a:lnTo>
                  <a:lnTo>
                    <a:pt x="181" y="96"/>
                  </a:lnTo>
                  <a:lnTo>
                    <a:pt x="158" y="99"/>
                  </a:lnTo>
                  <a:lnTo>
                    <a:pt x="140" y="104"/>
                  </a:lnTo>
                  <a:lnTo>
                    <a:pt x="124" y="110"/>
                  </a:lnTo>
                  <a:lnTo>
                    <a:pt x="107" y="116"/>
                  </a:lnTo>
                  <a:lnTo>
                    <a:pt x="91" y="120"/>
                  </a:lnTo>
                  <a:lnTo>
                    <a:pt x="74" y="126"/>
                  </a:lnTo>
                  <a:lnTo>
                    <a:pt x="56" y="131"/>
                  </a:lnTo>
                  <a:lnTo>
                    <a:pt x="39" y="133"/>
                  </a:lnTo>
                  <a:lnTo>
                    <a:pt x="21" y="136"/>
                  </a:lnTo>
                  <a:lnTo>
                    <a:pt x="17" y="136"/>
                  </a:lnTo>
                  <a:lnTo>
                    <a:pt x="11" y="135"/>
                  </a:lnTo>
                  <a:lnTo>
                    <a:pt x="7" y="135"/>
                  </a:lnTo>
                  <a:lnTo>
                    <a:pt x="4" y="131"/>
                  </a:lnTo>
                  <a:lnTo>
                    <a:pt x="4" y="126"/>
                  </a:lnTo>
                  <a:lnTo>
                    <a:pt x="3" y="122"/>
                  </a:lnTo>
                  <a:lnTo>
                    <a:pt x="0" y="117"/>
                  </a:lnTo>
                  <a:lnTo>
                    <a:pt x="0" y="112"/>
                  </a:lnTo>
                  <a:lnTo>
                    <a:pt x="16" y="102"/>
                  </a:lnTo>
                  <a:lnTo>
                    <a:pt x="33" y="94"/>
                  </a:lnTo>
                  <a:lnTo>
                    <a:pt x="50" y="89"/>
                  </a:lnTo>
                  <a:lnTo>
                    <a:pt x="69" y="83"/>
                  </a:lnTo>
                  <a:lnTo>
                    <a:pt x="88" y="78"/>
                  </a:lnTo>
                  <a:lnTo>
                    <a:pt x="107" y="74"/>
                  </a:lnTo>
                  <a:lnTo>
                    <a:pt x="126" y="70"/>
                  </a:lnTo>
                  <a:lnTo>
                    <a:pt x="145" y="64"/>
                  </a:lnTo>
                  <a:lnTo>
                    <a:pt x="159" y="61"/>
                  </a:lnTo>
                  <a:lnTo>
                    <a:pt x="174" y="58"/>
                  </a:lnTo>
                  <a:lnTo>
                    <a:pt x="188" y="55"/>
                  </a:lnTo>
                  <a:lnTo>
                    <a:pt x="204" y="52"/>
                  </a:lnTo>
                  <a:lnTo>
                    <a:pt x="218" y="49"/>
                  </a:lnTo>
                  <a:lnTo>
                    <a:pt x="233" y="47"/>
                  </a:lnTo>
                  <a:lnTo>
                    <a:pt x="247" y="44"/>
                  </a:lnTo>
                  <a:lnTo>
                    <a:pt x="262" y="42"/>
                  </a:lnTo>
                  <a:lnTo>
                    <a:pt x="276" y="39"/>
                  </a:lnTo>
                  <a:lnTo>
                    <a:pt x="291" y="36"/>
                  </a:lnTo>
                  <a:lnTo>
                    <a:pt x="307" y="33"/>
                  </a:lnTo>
                  <a:lnTo>
                    <a:pt x="321" y="31"/>
                  </a:lnTo>
                  <a:lnTo>
                    <a:pt x="336" y="29"/>
                  </a:lnTo>
                  <a:lnTo>
                    <a:pt x="350" y="26"/>
                  </a:lnTo>
                  <a:lnTo>
                    <a:pt x="366" y="23"/>
                  </a:lnTo>
                  <a:lnTo>
                    <a:pt x="381" y="20"/>
                  </a:lnTo>
                  <a:lnTo>
                    <a:pt x="395" y="18"/>
                  </a:lnTo>
                  <a:lnTo>
                    <a:pt x="411" y="16"/>
                  </a:lnTo>
                  <a:lnTo>
                    <a:pt x="426" y="13"/>
                  </a:lnTo>
                  <a:lnTo>
                    <a:pt x="440" y="10"/>
                  </a:lnTo>
                  <a:lnTo>
                    <a:pt x="455" y="7"/>
                  </a:lnTo>
                  <a:lnTo>
                    <a:pt x="469" y="5"/>
                  </a:lnTo>
                  <a:lnTo>
                    <a:pt x="484" y="2"/>
                  </a:lnTo>
                  <a:lnTo>
                    <a:pt x="498" y="0"/>
                  </a:lnTo>
                  <a:lnTo>
                    <a:pt x="507" y="0"/>
                  </a:lnTo>
                  <a:lnTo>
                    <a:pt x="515" y="2"/>
                  </a:lnTo>
                  <a:lnTo>
                    <a:pt x="521" y="6"/>
                  </a:lnTo>
                  <a:lnTo>
                    <a:pt x="527" y="13"/>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38"/>
            <p:cNvSpPr>
              <a:spLocks/>
            </p:cNvSpPr>
            <p:nvPr/>
          </p:nvSpPr>
          <p:spPr bwMode="auto">
            <a:xfrm>
              <a:off x="3514" y="2521"/>
              <a:ext cx="54" cy="33"/>
            </a:xfrm>
            <a:custGeom>
              <a:avLst/>
              <a:gdLst/>
              <a:ahLst/>
              <a:cxnLst>
                <a:cxn ang="0">
                  <a:pos x="26" y="12"/>
                </a:cxn>
                <a:cxn ang="0">
                  <a:pos x="30" y="19"/>
                </a:cxn>
                <a:cxn ang="0">
                  <a:pos x="38" y="23"/>
                </a:cxn>
                <a:cxn ang="0">
                  <a:pos x="43" y="25"/>
                </a:cxn>
                <a:cxn ang="0">
                  <a:pos x="51" y="26"/>
                </a:cxn>
                <a:cxn ang="0">
                  <a:pos x="59" y="26"/>
                </a:cxn>
                <a:cxn ang="0">
                  <a:pos x="67" y="25"/>
                </a:cxn>
                <a:cxn ang="0">
                  <a:pos x="75" y="25"/>
                </a:cxn>
                <a:cxn ang="0">
                  <a:pos x="82" y="25"/>
                </a:cxn>
                <a:cxn ang="0">
                  <a:pos x="88" y="22"/>
                </a:cxn>
                <a:cxn ang="0">
                  <a:pos x="94" y="19"/>
                </a:cxn>
                <a:cxn ang="0">
                  <a:pos x="101" y="17"/>
                </a:cxn>
                <a:cxn ang="0">
                  <a:pos x="107" y="22"/>
                </a:cxn>
                <a:cxn ang="0">
                  <a:pos x="107" y="31"/>
                </a:cxn>
                <a:cxn ang="0">
                  <a:pos x="103" y="36"/>
                </a:cxn>
                <a:cxn ang="0">
                  <a:pos x="97" y="41"/>
                </a:cxn>
                <a:cxn ang="0">
                  <a:pos x="91" y="45"/>
                </a:cxn>
                <a:cxn ang="0">
                  <a:pos x="84" y="46"/>
                </a:cxn>
                <a:cxn ang="0">
                  <a:pos x="78" y="49"/>
                </a:cxn>
                <a:cxn ang="0">
                  <a:pos x="71" y="54"/>
                </a:cxn>
                <a:cxn ang="0">
                  <a:pos x="67" y="58"/>
                </a:cxn>
                <a:cxn ang="0">
                  <a:pos x="61" y="62"/>
                </a:cxn>
                <a:cxn ang="0">
                  <a:pos x="54" y="65"/>
                </a:cxn>
                <a:cxn ang="0">
                  <a:pos x="48" y="67"/>
                </a:cxn>
                <a:cxn ang="0">
                  <a:pos x="40" y="67"/>
                </a:cxn>
                <a:cxn ang="0">
                  <a:pos x="33" y="61"/>
                </a:cxn>
                <a:cxn ang="0">
                  <a:pos x="26" y="54"/>
                </a:cxn>
                <a:cxn ang="0">
                  <a:pos x="19" y="46"/>
                </a:cxn>
                <a:cxn ang="0">
                  <a:pos x="12" y="38"/>
                </a:cxn>
                <a:cxn ang="0">
                  <a:pos x="6" y="31"/>
                </a:cxn>
                <a:cxn ang="0">
                  <a:pos x="1" y="20"/>
                </a:cxn>
                <a:cxn ang="0">
                  <a:pos x="0" y="12"/>
                </a:cxn>
                <a:cxn ang="0">
                  <a:pos x="0" y="2"/>
                </a:cxn>
                <a:cxn ang="0">
                  <a:pos x="3" y="0"/>
                </a:cxn>
                <a:cxn ang="0">
                  <a:pos x="7" y="0"/>
                </a:cxn>
                <a:cxn ang="0">
                  <a:pos x="10" y="2"/>
                </a:cxn>
                <a:cxn ang="0">
                  <a:pos x="13" y="2"/>
                </a:cxn>
                <a:cxn ang="0">
                  <a:pos x="16" y="4"/>
                </a:cxn>
                <a:cxn ang="0">
                  <a:pos x="19" y="7"/>
                </a:cxn>
                <a:cxn ang="0">
                  <a:pos x="22" y="10"/>
                </a:cxn>
                <a:cxn ang="0">
                  <a:pos x="26" y="12"/>
                </a:cxn>
              </a:cxnLst>
              <a:rect l="0" t="0" r="r" b="b"/>
              <a:pathLst>
                <a:path w="107" h="67">
                  <a:moveTo>
                    <a:pt x="26" y="12"/>
                  </a:moveTo>
                  <a:lnTo>
                    <a:pt x="30" y="19"/>
                  </a:lnTo>
                  <a:lnTo>
                    <a:pt x="38" y="23"/>
                  </a:lnTo>
                  <a:lnTo>
                    <a:pt x="43" y="25"/>
                  </a:lnTo>
                  <a:lnTo>
                    <a:pt x="51" y="26"/>
                  </a:lnTo>
                  <a:lnTo>
                    <a:pt x="59" y="26"/>
                  </a:lnTo>
                  <a:lnTo>
                    <a:pt x="67" y="25"/>
                  </a:lnTo>
                  <a:lnTo>
                    <a:pt x="75" y="25"/>
                  </a:lnTo>
                  <a:lnTo>
                    <a:pt x="82" y="25"/>
                  </a:lnTo>
                  <a:lnTo>
                    <a:pt x="88" y="22"/>
                  </a:lnTo>
                  <a:lnTo>
                    <a:pt x="94" y="19"/>
                  </a:lnTo>
                  <a:lnTo>
                    <a:pt x="101" y="17"/>
                  </a:lnTo>
                  <a:lnTo>
                    <a:pt x="107" y="22"/>
                  </a:lnTo>
                  <a:lnTo>
                    <a:pt x="107" y="31"/>
                  </a:lnTo>
                  <a:lnTo>
                    <a:pt x="103" y="36"/>
                  </a:lnTo>
                  <a:lnTo>
                    <a:pt x="97" y="41"/>
                  </a:lnTo>
                  <a:lnTo>
                    <a:pt x="91" y="45"/>
                  </a:lnTo>
                  <a:lnTo>
                    <a:pt x="84" y="46"/>
                  </a:lnTo>
                  <a:lnTo>
                    <a:pt x="78" y="49"/>
                  </a:lnTo>
                  <a:lnTo>
                    <a:pt x="71" y="54"/>
                  </a:lnTo>
                  <a:lnTo>
                    <a:pt x="67" y="58"/>
                  </a:lnTo>
                  <a:lnTo>
                    <a:pt x="61" y="62"/>
                  </a:lnTo>
                  <a:lnTo>
                    <a:pt x="54" y="65"/>
                  </a:lnTo>
                  <a:lnTo>
                    <a:pt x="48" y="67"/>
                  </a:lnTo>
                  <a:lnTo>
                    <a:pt x="40" y="67"/>
                  </a:lnTo>
                  <a:lnTo>
                    <a:pt x="33" y="61"/>
                  </a:lnTo>
                  <a:lnTo>
                    <a:pt x="26" y="54"/>
                  </a:lnTo>
                  <a:lnTo>
                    <a:pt x="19" y="46"/>
                  </a:lnTo>
                  <a:lnTo>
                    <a:pt x="12" y="38"/>
                  </a:lnTo>
                  <a:lnTo>
                    <a:pt x="6" y="31"/>
                  </a:lnTo>
                  <a:lnTo>
                    <a:pt x="1" y="20"/>
                  </a:lnTo>
                  <a:lnTo>
                    <a:pt x="0" y="12"/>
                  </a:lnTo>
                  <a:lnTo>
                    <a:pt x="0" y="2"/>
                  </a:lnTo>
                  <a:lnTo>
                    <a:pt x="3" y="0"/>
                  </a:lnTo>
                  <a:lnTo>
                    <a:pt x="7" y="0"/>
                  </a:lnTo>
                  <a:lnTo>
                    <a:pt x="10" y="2"/>
                  </a:lnTo>
                  <a:lnTo>
                    <a:pt x="13" y="2"/>
                  </a:lnTo>
                  <a:lnTo>
                    <a:pt x="16" y="4"/>
                  </a:lnTo>
                  <a:lnTo>
                    <a:pt x="19" y="7"/>
                  </a:lnTo>
                  <a:lnTo>
                    <a:pt x="22" y="10"/>
                  </a:lnTo>
                  <a:lnTo>
                    <a:pt x="26" y="1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8" name="Freeform 39"/>
            <p:cNvSpPr>
              <a:spLocks/>
            </p:cNvSpPr>
            <p:nvPr/>
          </p:nvSpPr>
          <p:spPr bwMode="auto">
            <a:xfrm>
              <a:off x="3389" y="2589"/>
              <a:ext cx="131" cy="70"/>
            </a:xfrm>
            <a:custGeom>
              <a:avLst/>
              <a:gdLst/>
              <a:ahLst/>
              <a:cxnLst>
                <a:cxn ang="0">
                  <a:pos x="59" y="28"/>
                </a:cxn>
                <a:cxn ang="0">
                  <a:pos x="79" y="48"/>
                </a:cxn>
                <a:cxn ang="0">
                  <a:pos x="104" y="64"/>
                </a:cxn>
                <a:cxn ang="0">
                  <a:pos x="129" y="76"/>
                </a:cxn>
                <a:cxn ang="0">
                  <a:pos x="156" y="87"/>
                </a:cxn>
                <a:cxn ang="0">
                  <a:pos x="175" y="89"/>
                </a:cxn>
                <a:cxn ang="0">
                  <a:pos x="192" y="84"/>
                </a:cxn>
                <a:cxn ang="0">
                  <a:pos x="208" y="77"/>
                </a:cxn>
                <a:cxn ang="0">
                  <a:pos x="226" y="71"/>
                </a:cxn>
                <a:cxn ang="0">
                  <a:pos x="243" y="57"/>
                </a:cxn>
                <a:cxn ang="0">
                  <a:pos x="262" y="52"/>
                </a:cxn>
                <a:cxn ang="0">
                  <a:pos x="259" y="70"/>
                </a:cxn>
                <a:cxn ang="0">
                  <a:pos x="253" y="87"/>
                </a:cxn>
                <a:cxn ang="0">
                  <a:pos x="233" y="107"/>
                </a:cxn>
                <a:cxn ang="0">
                  <a:pos x="211" y="125"/>
                </a:cxn>
                <a:cxn ang="0">
                  <a:pos x="187" y="136"/>
                </a:cxn>
                <a:cxn ang="0">
                  <a:pos x="158" y="141"/>
                </a:cxn>
                <a:cxn ang="0">
                  <a:pos x="139" y="131"/>
                </a:cxn>
                <a:cxn ang="0">
                  <a:pos x="120" y="120"/>
                </a:cxn>
                <a:cxn ang="0">
                  <a:pos x="101" y="109"/>
                </a:cxn>
                <a:cxn ang="0">
                  <a:pos x="85" y="94"/>
                </a:cxn>
                <a:cxn ang="0">
                  <a:pos x="74" y="77"/>
                </a:cxn>
                <a:cxn ang="0">
                  <a:pos x="61" y="63"/>
                </a:cxn>
                <a:cxn ang="0">
                  <a:pos x="46" y="49"/>
                </a:cxn>
                <a:cxn ang="0">
                  <a:pos x="32" y="36"/>
                </a:cxn>
                <a:cxn ang="0">
                  <a:pos x="20" y="23"/>
                </a:cxn>
                <a:cxn ang="0">
                  <a:pos x="6" y="16"/>
                </a:cxn>
                <a:cxn ang="0">
                  <a:pos x="0" y="10"/>
                </a:cxn>
                <a:cxn ang="0">
                  <a:pos x="1" y="3"/>
                </a:cxn>
                <a:cxn ang="0">
                  <a:pos x="13" y="0"/>
                </a:cxn>
                <a:cxn ang="0">
                  <a:pos x="24" y="0"/>
                </a:cxn>
                <a:cxn ang="0">
                  <a:pos x="37" y="6"/>
                </a:cxn>
                <a:cxn ang="0">
                  <a:pos x="48" y="12"/>
                </a:cxn>
              </a:cxnLst>
              <a:rect l="0" t="0" r="r" b="b"/>
              <a:pathLst>
                <a:path w="262" h="141">
                  <a:moveTo>
                    <a:pt x="59" y="25"/>
                  </a:moveTo>
                  <a:lnTo>
                    <a:pt x="59" y="28"/>
                  </a:lnTo>
                  <a:lnTo>
                    <a:pt x="69" y="38"/>
                  </a:lnTo>
                  <a:lnTo>
                    <a:pt x="79" y="48"/>
                  </a:lnTo>
                  <a:lnTo>
                    <a:pt x="91" y="57"/>
                  </a:lnTo>
                  <a:lnTo>
                    <a:pt x="104" y="64"/>
                  </a:lnTo>
                  <a:lnTo>
                    <a:pt x="116" y="70"/>
                  </a:lnTo>
                  <a:lnTo>
                    <a:pt x="129" y="76"/>
                  </a:lnTo>
                  <a:lnTo>
                    <a:pt x="143" y="81"/>
                  </a:lnTo>
                  <a:lnTo>
                    <a:pt x="156" y="87"/>
                  </a:lnTo>
                  <a:lnTo>
                    <a:pt x="166" y="89"/>
                  </a:lnTo>
                  <a:lnTo>
                    <a:pt x="175" y="89"/>
                  </a:lnTo>
                  <a:lnTo>
                    <a:pt x="184" y="87"/>
                  </a:lnTo>
                  <a:lnTo>
                    <a:pt x="192" y="84"/>
                  </a:lnTo>
                  <a:lnTo>
                    <a:pt x="201" y="81"/>
                  </a:lnTo>
                  <a:lnTo>
                    <a:pt x="208" y="77"/>
                  </a:lnTo>
                  <a:lnTo>
                    <a:pt x="217" y="74"/>
                  </a:lnTo>
                  <a:lnTo>
                    <a:pt x="226" y="71"/>
                  </a:lnTo>
                  <a:lnTo>
                    <a:pt x="236" y="65"/>
                  </a:lnTo>
                  <a:lnTo>
                    <a:pt x="243" y="57"/>
                  </a:lnTo>
                  <a:lnTo>
                    <a:pt x="250" y="51"/>
                  </a:lnTo>
                  <a:lnTo>
                    <a:pt x="262" y="52"/>
                  </a:lnTo>
                  <a:lnTo>
                    <a:pt x="262" y="61"/>
                  </a:lnTo>
                  <a:lnTo>
                    <a:pt x="259" y="70"/>
                  </a:lnTo>
                  <a:lnTo>
                    <a:pt x="256" y="78"/>
                  </a:lnTo>
                  <a:lnTo>
                    <a:pt x="253" y="87"/>
                  </a:lnTo>
                  <a:lnTo>
                    <a:pt x="243" y="97"/>
                  </a:lnTo>
                  <a:lnTo>
                    <a:pt x="233" y="107"/>
                  </a:lnTo>
                  <a:lnTo>
                    <a:pt x="223" y="118"/>
                  </a:lnTo>
                  <a:lnTo>
                    <a:pt x="211" y="125"/>
                  </a:lnTo>
                  <a:lnTo>
                    <a:pt x="200" y="132"/>
                  </a:lnTo>
                  <a:lnTo>
                    <a:pt x="187" y="136"/>
                  </a:lnTo>
                  <a:lnTo>
                    <a:pt x="172" y="141"/>
                  </a:lnTo>
                  <a:lnTo>
                    <a:pt x="158" y="141"/>
                  </a:lnTo>
                  <a:lnTo>
                    <a:pt x="149" y="135"/>
                  </a:lnTo>
                  <a:lnTo>
                    <a:pt x="139" y="131"/>
                  </a:lnTo>
                  <a:lnTo>
                    <a:pt x="130" y="125"/>
                  </a:lnTo>
                  <a:lnTo>
                    <a:pt x="120" y="120"/>
                  </a:lnTo>
                  <a:lnTo>
                    <a:pt x="110" y="115"/>
                  </a:lnTo>
                  <a:lnTo>
                    <a:pt x="101" y="109"/>
                  </a:lnTo>
                  <a:lnTo>
                    <a:pt x="92" y="103"/>
                  </a:lnTo>
                  <a:lnTo>
                    <a:pt x="85" y="94"/>
                  </a:lnTo>
                  <a:lnTo>
                    <a:pt x="79" y="86"/>
                  </a:lnTo>
                  <a:lnTo>
                    <a:pt x="74" y="77"/>
                  </a:lnTo>
                  <a:lnTo>
                    <a:pt x="68" y="70"/>
                  </a:lnTo>
                  <a:lnTo>
                    <a:pt x="61" y="63"/>
                  </a:lnTo>
                  <a:lnTo>
                    <a:pt x="53" y="57"/>
                  </a:lnTo>
                  <a:lnTo>
                    <a:pt x="46" y="49"/>
                  </a:lnTo>
                  <a:lnTo>
                    <a:pt x="39" y="44"/>
                  </a:lnTo>
                  <a:lnTo>
                    <a:pt x="32" y="36"/>
                  </a:lnTo>
                  <a:lnTo>
                    <a:pt x="26" y="29"/>
                  </a:lnTo>
                  <a:lnTo>
                    <a:pt x="20" y="23"/>
                  </a:lnTo>
                  <a:lnTo>
                    <a:pt x="13" y="19"/>
                  </a:lnTo>
                  <a:lnTo>
                    <a:pt x="6" y="16"/>
                  </a:lnTo>
                  <a:lnTo>
                    <a:pt x="1" y="15"/>
                  </a:lnTo>
                  <a:lnTo>
                    <a:pt x="0" y="10"/>
                  </a:lnTo>
                  <a:lnTo>
                    <a:pt x="0" y="7"/>
                  </a:lnTo>
                  <a:lnTo>
                    <a:pt x="1" y="3"/>
                  </a:lnTo>
                  <a:lnTo>
                    <a:pt x="7" y="0"/>
                  </a:lnTo>
                  <a:lnTo>
                    <a:pt x="13" y="0"/>
                  </a:lnTo>
                  <a:lnTo>
                    <a:pt x="19" y="0"/>
                  </a:lnTo>
                  <a:lnTo>
                    <a:pt x="24" y="0"/>
                  </a:lnTo>
                  <a:lnTo>
                    <a:pt x="32" y="3"/>
                  </a:lnTo>
                  <a:lnTo>
                    <a:pt x="37" y="6"/>
                  </a:lnTo>
                  <a:lnTo>
                    <a:pt x="42" y="9"/>
                  </a:lnTo>
                  <a:lnTo>
                    <a:pt x="48" y="12"/>
                  </a:lnTo>
                  <a:lnTo>
                    <a:pt x="59" y="25"/>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9" name="Freeform 40"/>
            <p:cNvSpPr>
              <a:spLocks/>
            </p:cNvSpPr>
            <p:nvPr/>
          </p:nvSpPr>
          <p:spPr bwMode="auto">
            <a:xfrm>
              <a:off x="4094" y="2590"/>
              <a:ext cx="32" cy="280"/>
            </a:xfrm>
            <a:custGeom>
              <a:avLst/>
              <a:gdLst/>
              <a:ahLst/>
              <a:cxnLst>
                <a:cxn ang="0">
                  <a:pos x="64" y="15"/>
                </a:cxn>
                <a:cxn ang="0">
                  <a:pos x="62" y="22"/>
                </a:cxn>
                <a:cxn ang="0">
                  <a:pos x="62" y="31"/>
                </a:cxn>
                <a:cxn ang="0">
                  <a:pos x="61" y="38"/>
                </a:cxn>
                <a:cxn ang="0">
                  <a:pos x="57" y="44"/>
                </a:cxn>
                <a:cxn ang="0">
                  <a:pos x="54" y="55"/>
                </a:cxn>
                <a:cxn ang="0">
                  <a:pos x="52" y="65"/>
                </a:cxn>
                <a:cxn ang="0">
                  <a:pos x="49" y="75"/>
                </a:cxn>
                <a:cxn ang="0">
                  <a:pos x="42" y="83"/>
                </a:cxn>
                <a:cxn ang="0">
                  <a:pos x="39" y="133"/>
                </a:cxn>
                <a:cxn ang="0">
                  <a:pos x="36" y="184"/>
                </a:cxn>
                <a:cxn ang="0">
                  <a:pos x="33" y="235"/>
                </a:cxn>
                <a:cxn ang="0">
                  <a:pos x="31" y="285"/>
                </a:cxn>
                <a:cxn ang="0">
                  <a:pos x="29" y="351"/>
                </a:cxn>
                <a:cxn ang="0">
                  <a:pos x="26" y="416"/>
                </a:cxn>
                <a:cxn ang="0">
                  <a:pos x="25" y="482"/>
                </a:cxn>
                <a:cxn ang="0">
                  <a:pos x="25" y="546"/>
                </a:cxn>
                <a:cxn ang="0">
                  <a:pos x="23" y="550"/>
                </a:cxn>
                <a:cxn ang="0">
                  <a:pos x="22" y="555"/>
                </a:cxn>
                <a:cxn ang="0">
                  <a:pos x="19" y="558"/>
                </a:cxn>
                <a:cxn ang="0">
                  <a:pos x="15" y="561"/>
                </a:cxn>
                <a:cxn ang="0">
                  <a:pos x="12" y="558"/>
                </a:cxn>
                <a:cxn ang="0">
                  <a:pos x="10" y="556"/>
                </a:cxn>
                <a:cxn ang="0">
                  <a:pos x="9" y="553"/>
                </a:cxn>
                <a:cxn ang="0">
                  <a:pos x="7" y="550"/>
                </a:cxn>
                <a:cxn ang="0">
                  <a:pos x="3" y="461"/>
                </a:cxn>
                <a:cxn ang="0">
                  <a:pos x="0" y="371"/>
                </a:cxn>
                <a:cxn ang="0">
                  <a:pos x="0" y="283"/>
                </a:cxn>
                <a:cxn ang="0">
                  <a:pos x="3" y="194"/>
                </a:cxn>
                <a:cxn ang="0">
                  <a:pos x="3" y="151"/>
                </a:cxn>
                <a:cxn ang="0">
                  <a:pos x="4" y="109"/>
                </a:cxn>
                <a:cxn ang="0">
                  <a:pos x="10" y="67"/>
                </a:cxn>
                <a:cxn ang="0">
                  <a:pos x="19" y="26"/>
                </a:cxn>
                <a:cxn ang="0">
                  <a:pos x="22" y="18"/>
                </a:cxn>
                <a:cxn ang="0">
                  <a:pos x="29" y="9"/>
                </a:cxn>
                <a:cxn ang="0">
                  <a:pos x="36" y="3"/>
                </a:cxn>
                <a:cxn ang="0">
                  <a:pos x="46" y="0"/>
                </a:cxn>
                <a:cxn ang="0">
                  <a:pos x="52" y="2"/>
                </a:cxn>
                <a:cxn ang="0">
                  <a:pos x="58" y="4"/>
                </a:cxn>
                <a:cxn ang="0">
                  <a:pos x="61" y="9"/>
                </a:cxn>
                <a:cxn ang="0">
                  <a:pos x="64" y="15"/>
                </a:cxn>
              </a:cxnLst>
              <a:rect l="0" t="0" r="r" b="b"/>
              <a:pathLst>
                <a:path w="64" h="561">
                  <a:moveTo>
                    <a:pt x="64" y="15"/>
                  </a:moveTo>
                  <a:lnTo>
                    <a:pt x="62" y="22"/>
                  </a:lnTo>
                  <a:lnTo>
                    <a:pt x="62" y="31"/>
                  </a:lnTo>
                  <a:lnTo>
                    <a:pt x="61" y="38"/>
                  </a:lnTo>
                  <a:lnTo>
                    <a:pt x="57" y="44"/>
                  </a:lnTo>
                  <a:lnTo>
                    <a:pt x="54" y="55"/>
                  </a:lnTo>
                  <a:lnTo>
                    <a:pt x="52" y="65"/>
                  </a:lnTo>
                  <a:lnTo>
                    <a:pt x="49" y="75"/>
                  </a:lnTo>
                  <a:lnTo>
                    <a:pt x="42" y="83"/>
                  </a:lnTo>
                  <a:lnTo>
                    <a:pt x="39" y="133"/>
                  </a:lnTo>
                  <a:lnTo>
                    <a:pt x="36" y="184"/>
                  </a:lnTo>
                  <a:lnTo>
                    <a:pt x="33" y="235"/>
                  </a:lnTo>
                  <a:lnTo>
                    <a:pt x="31" y="285"/>
                  </a:lnTo>
                  <a:lnTo>
                    <a:pt x="29" y="351"/>
                  </a:lnTo>
                  <a:lnTo>
                    <a:pt x="26" y="416"/>
                  </a:lnTo>
                  <a:lnTo>
                    <a:pt x="25" y="482"/>
                  </a:lnTo>
                  <a:lnTo>
                    <a:pt x="25" y="546"/>
                  </a:lnTo>
                  <a:lnTo>
                    <a:pt x="23" y="550"/>
                  </a:lnTo>
                  <a:lnTo>
                    <a:pt x="22" y="555"/>
                  </a:lnTo>
                  <a:lnTo>
                    <a:pt x="19" y="558"/>
                  </a:lnTo>
                  <a:lnTo>
                    <a:pt x="15" y="561"/>
                  </a:lnTo>
                  <a:lnTo>
                    <a:pt x="12" y="558"/>
                  </a:lnTo>
                  <a:lnTo>
                    <a:pt x="10" y="556"/>
                  </a:lnTo>
                  <a:lnTo>
                    <a:pt x="9" y="553"/>
                  </a:lnTo>
                  <a:lnTo>
                    <a:pt x="7" y="550"/>
                  </a:lnTo>
                  <a:lnTo>
                    <a:pt x="3" y="461"/>
                  </a:lnTo>
                  <a:lnTo>
                    <a:pt x="0" y="371"/>
                  </a:lnTo>
                  <a:lnTo>
                    <a:pt x="0" y="283"/>
                  </a:lnTo>
                  <a:lnTo>
                    <a:pt x="3" y="194"/>
                  </a:lnTo>
                  <a:lnTo>
                    <a:pt x="3" y="151"/>
                  </a:lnTo>
                  <a:lnTo>
                    <a:pt x="4" y="109"/>
                  </a:lnTo>
                  <a:lnTo>
                    <a:pt x="10" y="67"/>
                  </a:lnTo>
                  <a:lnTo>
                    <a:pt x="19" y="26"/>
                  </a:lnTo>
                  <a:lnTo>
                    <a:pt x="22" y="18"/>
                  </a:lnTo>
                  <a:lnTo>
                    <a:pt x="29" y="9"/>
                  </a:lnTo>
                  <a:lnTo>
                    <a:pt x="36" y="3"/>
                  </a:lnTo>
                  <a:lnTo>
                    <a:pt x="46" y="0"/>
                  </a:lnTo>
                  <a:lnTo>
                    <a:pt x="52" y="2"/>
                  </a:lnTo>
                  <a:lnTo>
                    <a:pt x="58" y="4"/>
                  </a:lnTo>
                  <a:lnTo>
                    <a:pt x="61" y="9"/>
                  </a:lnTo>
                  <a:lnTo>
                    <a:pt x="64" y="15"/>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0" name="Freeform 41"/>
            <p:cNvSpPr>
              <a:spLocks/>
            </p:cNvSpPr>
            <p:nvPr/>
          </p:nvSpPr>
          <p:spPr bwMode="auto">
            <a:xfrm>
              <a:off x="3229" y="2596"/>
              <a:ext cx="158" cy="207"/>
            </a:xfrm>
            <a:custGeom>
              <a:avLst/>
              <a:gdLst/>
              <a:ahLst/>
              <a:cxnLst>
                <a:cxn ang="0">
                  <a:pos x="316" y="8"/>
                </a:cxn>
                <a:cxn ang="0">
                  <a:pos x="312" y="16"/>
                </a:cxn>
                <a:cxn ang="0">
                  <a:pos x="304" y="27"/>
                </a:cxn>
                <a:cxn ang="0">
                  <a:pos x="288" y="40"/>
                </a:cxn>
                <a:cxn ang="0">
                  <a:pos x="278" y="50"/>
                </a:cxn>
                <a:cxn ang="0">
                  <a:pos x="271" y="48"/>
                </a:cxn>
                <a:cxn ang="0">
                  <a:pos x="249" y="55"/>
                </a:cxn>
                <a:cxn ang="0">
                  <a:pos x="216" y="81"/>
                </a:cxn>
                <a:cxn ang="0">
                  <a:pos x="184" y="110"/>
                </a:cxn>
                <a:cxn ang="0">
                  <a:pos x="155" y="140"/>
                </a:cxn>
                <a:cxn ang="0">
                  <a:pos x="133" y="168"/>
                </a:cxn>
                <a:cxn ang="0">
                  <a:pos x="116" y="189"/>
                </a:cxn>
                <a:cxn ang="0">
                  <a:pos x="97" y="211"/>
                </a:cxn>
                <a:cxn ang="0">
                  <a:pos x="84" y="234"/>
                </a:cxn>
                <a:cxn ang="0">
                  <a:pos x="71" y="266"/>
                </a:cxn>
                <a:cxn ang="0">
                  <a:pos x="54" y="297"/>
                </a:cxn>
                <a:cxn ang="0">
                  <a:pos x="42" y="334"/>
                </a:cxn>
                <a:cxn ang="0">
                  <a:pos x="32" y="373"/>
                </a:cxn>
                <a:cxn ang="0">
                  <a:pos x="25" y="398"/>
                </a:cxn>
                <a:cxn ang="0">
                  <a:pos x="19" y="410"/>
                </a:cxn>
                <a:cxn ang="0">
                  <a:pos x="9" y="414"/>
                </a:cxn>
                <a:cxn ang="0">
                  <a:pos x="2" y="408"/>
                </a:cxn>
                <a:cxn ang="0">
                  <a:pos x="5" y="376"/>
                </a:cxn>
                <a:cxn ang="0">
                  <a:pos x="16" y="321"/>
                </a:cxn>
                <a:cxn ang="0">
                  <a:pos x="31" y="268"/>
                </a:cxn>
                <a:cxn ang="0">
                  <a:pos x="48" y="215"/>
                </a:cxn>
                <a:cxn ang="0">
                  <a:pos x="67" y="171"/>
                </a:cxn>
                <a:cxn ang="0">
                  <a:pos x="90" y="134"/>
                </a:cxn>
                <a:cxn ang="0">
                  <a:pos x="118" y="101"/>
                </a:cxn>
                <a:cxn ang="0">
                  <a:pos x="149" y="72"/>
                </a:cxn>
                <a:cxn ang="0">
                  <a:pos x="184" y="50"/>
                </a:cxn>
                <a:cxn ang="0">
                  <a:pos x="218" y="33"/>
                </a:cxn>
                <a:cxn ang="0">
                  <a:pos x="251" y="17"/>
                </a:cxn>
                <a:cxn ang="0">
                  <a:pos x="286" y="4"/>
                </a:cxn>
                <a:cxn ang="0">
                  <a:pos x="309" y="0"/>
                </a:cxn>
                <a:cxn ang="0">
                  <a:pos x="315" y="1"/>
                </a:cxn>
              </a:cxnLst>
              <a:rect l="0" t="0" r="r" b="b"/>
              <a:pathLst>
                <a:path w="316" h="414">
                  <a:moveTo>
                    <a:pt x="316" y="4"/>
                  </a:moveTo>
                  <a:lnTo>
                    <a:pt x="316" y="8"/>
                  </a:lnTo>
                  <a:lnTo>
                    <a:pt x="315" y="13"/>
                  </a:lnTo>
                  <a:lnTo>
                    <a:pt x="312" y="16"/>
                  </a:lnTo>
                  <a:lnTo>
                    <a:pt x="310" y="19"/>
                  </a:lnTo>
                  <a:lnTo>
                    <a:pt x="304" y="27"/>
                  </a:lnTo>
                  <a:lnTo>
                    <a:pt x="296" y="33"/>
                  </a:lnTo>
                  <a:lnTo>
                    <a:pt x="288" y="40"/>
                  </a:lnTo>
                  <a:lnTo>
                    <a:pt x="281" y="49"/>
                  </a:lnTo>
                  <a:lnTo>
                    <a:pt x="278" y="50"/>
                  </a:lnTo>
                  <a:lnTo>
                    <a:pt x="274" y="49"/>
                  </a:lnTo>
                  <a:lnTo>
                    <a:pt x="271" y="48"/>
                  </a:lnTo>
                  <a:lnTo>
                    <a:pt x="268" y="45"/>
                  </a:lnTo>
                  <a:lnTo>
                    <a:pt x="249" y="55"/>
                  </a:lnTo>
                  <a:lnTo>
                    <a:pt x="232" y="68"/>
                  </a:lnTo>
                  <a:lnTo>
                    <a:pt x="216" y="81"/>
                  </a:lnTo>
                  <a:lnTo>
                    <a:pt x="200" y="94"/>
                  </a:lnTo>
                  <a:lnTo>
                    <a:pt x="184" y="110"/>
                  </a:lnTo>
                  <a:lnTo>
                    <a:pt x="170" y="124"/>
                  </a:lnTo>
                  <a:lnTo>
                    <a:pt x="155" y="140"/>
                  </a:lnTo>
                  <a:lnTo>
                    <a:pt x="142" y="156"/>
                  </a:lnTo>
                  <a:lnTo>
                    <a:pt x="133" y="168"/>
                  </a:lnTo>
                  <a:lnTo>
                    <a:pt x="125" y="179"/>
                  </a:lnTo>
                  <a:lnTo>
                    <a:pt x="116" y="189"/>
                  </a:lnTo>
                  <a:lnTo>
                    <a:pt x="106" y="200"/>
                  </a:lnTo>
                  <a:lnTo>
                    <a:pt x="97" y="211"/>
                  </a:lnTo>
                  <a:lnTo>
                    <a:pt x="90" y="223"/>
                  </a:lnTo>
                  <a:lnTo>
                    <a:pt x="84" y="234"/>
                  </a:lnTo>
                  <a:lnTo>
                    <a:pt x="78" y="249"/>
                  </a:lnTo>
                  <a:lnTo>
                    <a:pt x="71" y="266"/>
                  </a:lnTo>
                  <a:lnTo>
                    <a:pt x="63" y="281"/>
                  </a:lnTo>
                  <a:lnTo>
                    <a:pt x="54" y="297"/>
                  </a:lnTo>
                  <a:lnTo>
                    <a:pt x="48" y="314"/>
                  </a:lnTo>
                  <a:lnTo>
                    <a:pt x="42" y="334"/>
                  </a:lnTo>
                  <a:lnTo>
                    <a:pt x="38" y="353"/>
                  </a:lnTo>
                  <a:lnTo>
                    <a:pt x="32" y="373"/>
                  </a:lnTo>
                  <a:lnTo>
                    <a:pt x="28" y="394"/>
                  </a:lnTo>
                  <a:lnTo>
                    <a:pt x="25" y="398"/>
                  </a:lnTo>
                  <a:lnTo>
                    <a:pt x="22" y="404"/>
                  </a:lnTo>
                  <a:lnTo>
                    <a:pt x="19" y="410"/>
                  </a:lnTo>
                  <a:lnTo>
                    <a:pt x="15" y="414"/>
                  </a:lnTo>
                  <a:lnTo>
                    <a:pt x="9" y="414"/>
                  </a:lnTo>
                  <a:lnTo>
                    <a:pt x="6" y="411"/>
                  </a:lnTo>
                  <a:lnTo>
                    <a:pt x="2" y="408"/>
                  </a:lnTo>
                  <a:lnTo>
                    <a:pt x="0" y="404"/>
                  </a:lnTo>
                  <a:lnTo>
                    <a:pt x="5" y="376"/>
                  </a:lnTo>
                  <a:lnTo>
                    <a:pt x="10" y="349"/>
                  </a:lnTo>
                  <a:lnTo>
                    <a:pt x="16" y="321"/>
                  </a:lnTo>
                  <a:lnTo>
                    <a:pt x="23" y="294"/>
                  </a:lnTo>
                  <a:lnTo>
                    <a:pt x="31" y="268"/>
                  </a:lnTo>
                  <a:lnTo>
                    <a:pt x="39" y="242"/>
                  </a:lnTo>
                  <a:lnTo>
                    <a:pt x="48" y="215"/>
                  </a:lnTo>
                  <a:lnTo>
                    <a:pt x="57" y="189"/>
                  </a:lnTo>
                  <a:lnTo>
                    <a:pt x="67" y="171"/>
                  </a:lnTo>
                  <a:lnTo>
                    <a:pt x="78" y="152"/>
                  </a:lnTo>
                  <a:lnTo>
                    <a:pt x="90" y="134"/>
                  </a:lnTo>
                  <a:lnTo>
                    <a:pt x="103" y="117"/>
                  </a:lnTo>
                  <a:lnTo>
                    <a:pt x="118" y="101"/>
                  </a:lnTo>
                  <a:lnTo>
                    <a:pt x="132" y="87"/>
                  </a:lnTo>
                  <a:lnTo>
                    <a:pt x="149" y="72"/>
                  </a:lnTo>
                  <a:lnTo>
                    <a:pt x="167" y="59"/>
                  </a:lnTo>
                  <a:lnTo>
                    <a:pt x="184" y="50"/>
                  </a:lnTo>
                  <a:lnTo>
                    <a:pt x="200" y="43"/>
                  </a:lnTo>
                  <a:lnTo>
                    <a:pt x="218" y="33"/>
                  </a:lnTo>
                  <a:lnTo>
                    <a:pt x="233" y="24"/>
                  </a:lnTo>
                  <a:lnTo>
                    <a:pt x="251" y="17"/>
                  </a:lnTo>
                  <a:lnTo>
                    <a:pt x="268" y="10"/>
                  </a:lnTo>
                  <a:lnTo>
                    <a:pt x="286" y="4"/>
                  </a:lnTo>
                  <a:lnTo>
                    <a:pt x="304" y="0"/>
                  </a:lnTo>
                  <a:lnTo>
                    <a:pt x="309" y="0"/>
                  </a:lnTo>
                  <a:lnTo>
                    <a:pt x="312" y="0"/>
                  </a:lnTo>
                  <a:lnTo>
                    <a:pt x="315" y="1"/>
                  </a:lnTo>
                  <a:lnTo>
                    <a:pt x="316" y="4"/>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1" name="Freeform 42"/>
            <p:cNvSpPr>
              <a:spLocks/>
            </p:cNvSpPr>
            <p:nvPr/>
          </p:nvSpPr>
          <p:spPr bwMode="auto">
            <a:xfrm>
              <a:off x="3547" y="2613"/>
              <a:ext cx="107" cy="205"/>
            </a:xfrm>
            <a:custGeom>
              <a:avLst/>
              <a:gdLst/>
              <a:ahLst/>
              <a:cxnLst>
                <a:cxn ang="0">
                  <a:pos x="90" y="72"/>
                </a:cxn>
                <a:cxn ang="0">
                  <a:pos x="130" y="132"/>
                </a:cxn>
                <a:cxn ang="0">
                  <a:pos x="167" y="196"/>
                </a:cxn>
                <a:cxn ang="0">
                  <a:pos x="197" y="262"/>
                </a:cxn>
                <a:cxn ang="0">
                  <a:pos x="213" y="314"/>
                </a:cxn>
                <a:cxn ang="0">
                  <a:pos x="213" y="349"/>
                </a:cxn>
                <a:cxn ang="0">
                  <a:pos x="201" y="372"/>
                </a:cxn>
                <a:cxn ang="0">
                  <a:pos x="186" y="384"/>
                </a:cxn>
                <a:cxn ang="0">
                  <a:pos x="170" y="394"/>
                </a:cxn>
                <a:cxn ang="0">
                  <a:pos x="152" y="401"/>
                </a:cxn>
                <a:cxn ang="0">
                  <a:pos x="135" y="405"/>
                </a:cxn>
                <a:cxn ang="0">
                  <a:pos x="117" y="411"/>
                </a:cxn>
                <a:cxn ang="0">
                  <a:pos x="109" y="405"/>
                </a:cxn>
                <a:cxn ang="0">
                  <a:pos x="107" y="394"/>
                </a:cxn>
                <a:cxn ang="0">
                  <a:pos x="115" y="382"/>
                </a:cxn>
                <a:cxn ang="0">
                  <a:pos x="128" y="371"/>
                </a:cxn>
                <a:cxn ang="0">
                  <a:pos x="141" y="359"/>
                </a:cxn>
                <a:cxn ang="0">
                  <a:pos x="154" y="349"/>
                </a:cxn>
                <a:cxn ang="0">
                  <a:pos x="170" y="329"/>
                </a:cxn>
                <a:cxn ang="0">
                  <a:pos x="164" y="294"/>
                </a:cxn>
                <a:cxn ang="0">
                  <a:pos x="155" y="262"/>
                </a:cxn>
                <a:cxn ang="0">
                  <a:pos x="144" y="233"/>
                </a:cxn>
                <a:cxn ang="0">
                  <a:pos x="132" y="206"/>
                </a:cxn>
                <a:cxn ang="0">
                  <a:pos x="119" y="178"/>
                </a:cxn>
                <a:cxn ang="0">
                  <a:pos x="103" y="148"/>
                </a:cxn>
                <a:cxn ang="0">
                  <a:pos x="86" y="116"/>
                </a:cxn>
                <a:cxn ang="0">
                  <a:pos x="68" y="84"/>
                </a:cxn>
                <a:cxn ang="0">
                  <a:pos x="46" y="55"/>
                </a:cxn>
                <a:cxn ang="0">
                  <a:pos x="33" y="41"/>
                </a:cxn>
                <a:cxn ang="0">
                  <a:pos x="17" y="26"/>
                </a:cxn>
                <a:cxn ang="0">
                  <a:pos x="0" y="12"/>
                </a:cxn>
                <a:cxn ang="0">
                  <a:pos x="0" y="6"/>
                </a:cxn>
                <a:cxn ang="0">
                  <a:pos x="3" y="0"/>
                </a:cxn>
                <a:cxn ang="0">
                  <a:pos x="23" y="4"/>
                </a:cxn>
                <a:cxn ang="0">
                  <a:pos x="41" y="15"/>
                </a:cxn>
                <a:cxn ang="0">
                  <a:pos x="55" y="29"/>
                </a:cxn>
                <a:cxn ang="0">
                  <a:pos x="68" y="43"/>
                </a:cxn>
              </a:cxnLst>
              <a:rect l="0" t="0" r="r" b="b"/>
              <a:pathLst>
                <a:path w="214" h="411">
                  <a:moveTo>
                    <a:pt x="68" y="43"/>
                  </a:moveTo>
                  <a:lnTo>
                    <a:pt x="90" y="72"/>
                  </a:lnTo>
                  <a:lnTo>
                    <a:pt x="112" y="101"/>
                  </a:lnTo>
                  <a:lnTo>
                    <a:pt x="130" y="132"/>
                  </a:lnTo>
                  <a:lnTo>
                    <a:pt x="149" y="164"/>
                  </a:lnTo>
                  <a:lnTo>
                    <a:pt x="167" y="196"/>
                  </a:lnTo>
                  <a:lnTo>
                    <a:pt x="183" y="229"/>
                  </a:lnTo>
                  <a:lnTo>
                    <a:pt x="197" y="262"/>
                  </a:lnTo>
                  <a:lnTo>
                    <a:pt x="210" y="297"/>
                  </a:lnTo>
                  <a:lnTo>
                    <a:pt x="213" y="314"/>
                  </a:lnTo>
                  <a:lnTo>
                    <a:pt x="214" y="332"/>
                  </a:lnTo>
                  <a:lnTo>
                    <a:pt x="213" y="349"/>
                  </a:lnTo>
                  <a:lnTo>
                    <a:pt x="209" y="365"/>
                  </a:lnTo>
                  <a:lnTo>
                    <a:pt x="201" y="372"/>
                  </a:lnTo>
                  <a:lnTo>
                    <a:pt x="193" y="378"/>
                  </a:lnTo>
                  <a:lnTo>
                    <a:pt x="186" y="384"/>
                  </a:lnTo>
                  <a:lnTo>
                    <a:pt x="178" y="388"/>
                  </a:lnTo>
                  <a:lnTo>
                    <a:pt x="170" y="394"/>
                  </a:lnTo>
                  <a:lnTo>
                    <a:pt x="161" y="397"/>
                  </a:lnTo>
                  <a:lnTo>
                    <a:pt x="152" y="401"/>
                  </a:lnTo>
                  <a:lnTo>
                    <a:pt x="142" y="404"/>
                  </a:lnTo>
                  <a:lnTo>
                    <a:pt x="135" y="405"/>
                  </a:lnTo>
                  <a:lnTo>
                    <a:pt x="126" y="410"/>
                  </a:lnTo>
                  <a:lnTo>
                    <a:pt x="117" y="411"/>
                  </a:lnTo>
                  <a:lnTo>
                    <a:pt x="110" y="410"/>
                  </a:lnTo>
                  <a:lnTo>
                    <a:pt x="109" y="405"/>
                  </a:lnTo>
                  <a:lnTo>
                    <a:pt x="107" y="400"/>
                  </a:lnTo>
                  <a:lnTo>
                    <a:pt x="107" y="394"/>
                  </a:lnTo>
                  <a:lnTo>
                    <a:pt x="109" y="388"/>
                  </a:lnTo>
                  <a:lnTo>
                    <a:pt x="115" y="382"/>
                  </a:lnTo>
                  <a:lnTo>
                    <a:pt x="120" y="377"/>
                  </a:lnTo>
                  <a:lnTo>
                    <a:pt x="128" y="371"/>
                  </a:lnTo>
                  <a:lnTo>
                    <a:pt x="133" y="365"/>
                  </a:lnTo>
                  <a:lnTo>
                    <a:pt x="141" y="359"/>
                  </a:lnTo>
                  <a:lnTo>
                    <a:pt x="146" y="353"/>
                  </a:lnTo>
                  <a:lnTo>
                    <a:pt x="154" y="349"/>
                  </a:lnTo>
                  <a:lnTo>
                    <a:pt x="159" y="343"/>
                  </a:lnTo>
                  <a:lnTo>
                    <a:pt x="170" y="329"/>
                  </a:lnTo>
                  <a:lnTo>
                    <a:pt x="170" y="311"/>
                  </a:lnTo>
                  <a:lnTo>
                    <a:pt x="164" y="294"/>
                  </a:lnTo>
                  <a:lnTo>
                    <a:pt x="161" y="277"/>
                  </a:lnTo>
                  <a:lnTo>
                    <a:pt x="155" y="262"/>
                  </a:lnTo>
                  <a:lnTo>
                    <a:pt x="149" y="248"/>
                  </a:lnTo>
                  <a:lnTo>
                    <a:pt x="144" y="233"/>
                  </a:lnTo>
                  <a:lnTo>
                    <a:pt x="139" y="220"/>
                  </a:lnTo>
                  <a:lnTo>
                    <a:pt x="132" y="206"/>
                  </a:lnTo>
                  <a:lnTo>
                    <a:pt x="126" y="191"/>
                  </a:lnTo>
                  <a:lnTo>
                    <a:pt x="119" y="178"/>
                  </a:lnTo>
                  <a:lnTo>
                    <a:pt x="112" y="164"/>
                  </a:lnTo>
                  <a:lnTo>
                    <a:pt x="103" y="148"/>
                  </a:lnTo>
                  <a:lnTo>
                    <a:pt x="94" y="132"/>
                  </a:lnTo>
                  <a:lnTo>
                    <a:pt x="86" y="116"/>
                  </a:lnTo>
                  <a:lnTo>
                    <a:pt x="77" y="100"/>
                  </a:lnTo>
                  <a:lnTo>
                    <a:pt x="68" y="84"/>
                  </a:lnTo>
                  <a:lnTo>
                    <a:pt x="58" y="68"/>
                  </a:lnTo>
                  <a:lnTo>
                    <a:pt x="46" y="55"/>
                  </a:lnTo>
                  <a:lnTo>
                    <a:pt x="33" y="42"/>
                  </a:lnTo>
                  <a:lnTo>
                    <a:pt x="33" y="41"/>
                  </a:lnTo>
                  <a:lnTo>
                    <a:pt x="25" y="33"/>
                  </a:lnTo>
                  <a:lnTo>
                    <a:pt x="17" y="26"/>
                  </a:lnTo>
                  <a:lnTo>
                    <a:pt x="9" y="20"/>
                  </a:lnTo>
                  <a:lnTo>
                    <a:pt x="0" y="12"/>
                  </a:lnTo>
                  <a:lnTo>
                    <a:pt x="0" y="9"/>
                  </a:lnTo>
                  <a:lnTo>
                    <a:pt x="0" y="6"/>
                  </a:lnTo>
                  <a:lnTo>
                    <a:pt x="0" y="1"/>
                  </a:lnTo>
                  <a:lnTo>
                    <a:pt x="3" y="0"/>
                  </a:lnTo>
                  <a:lnTo>
                    <a:pt x="13" y="1"/>
                  </a:lnTo>
                  <a:lnTo>
                    <a:pt x="23" y="4"/>
                  </a:lnTo>
                  <a:lnTo>
                    <a:pt x="32" y="9"/>
                  </a:lnTo>
                  <a:lnTo>
                    <a:pt x="41" y="15"/>
                  </a:lnTo>
                  <a:lnTo>
                    <a:pt x="48" y="22"/>
                  </a:lnTo>
                  <a:lnTo>
                    <a:pt x="55" y="29"/>
                  </a:lnTo>
                  <a:lnTo>
                    <a:pt x="61" y="36"/>
                  </a:lnTo>
                  <a:lnTo>
                    <a:pt x="68" y="43"/>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43"/>
            <p:cNvSpPr>
              <a:spLocks/>
            </p:cNvSpPr>
            <p:nvPr/>
          </p:nvSpPr>
          <p:spPr bwMode="auto">
            <a:xfrm>
              <a:off x="4164" y="2661"/>
              <a:ext cx="222" cy="169"/>
            </a:xfrm>
            <a:custGeom>
              <a:avLst/>
              <a:gdLst/>
              <a:ahLst/>
              <a:cxnLst>
                <a:cxn ang="0">
                  <a:pos x="445" y="25"/>
                </a:cxn>
                <a:cxn ang="0">
                  <a:pos x="441" y="64"/>
                </a:cxn>
                <a:cxn ang="0">
                  <a:pos x="435" y="84"/>
                </a:cxn>
                <a:cxn ang="0">
                  <a:pos x="430" y="87"/>
                </a:cxn>
                <a:cxn ang="0">
                  <a:pos x="422" y="75"/>
                </a:cxn>
                <a:cxn ang="0">
                  <a:pos x="417" y="49"/>
                </a:cxn>
                <a:cxn ang="0">
                  <a:pos x="384" y="38"/>
                </a:cxn>
                <a:cxn ang="0">
                  <a:pos x="338" y="41"/>
                </a:cxn>
                <a:cxn ang="0">
                  <a:pos x="291" y="46"/>
                </a:cxn>
                <a:cxn ang="0">
                  <a:pos x="246" y="54"/>
                </a:cxn>
                <a:cxn ang="0">
                  <a:pos x="207" y="59"/>
                </a:cxn>
                <a:cxn ang="0">
                  <a:pos x="175" y="64"/>
                </a:cxn>
                <a:cxn ang="0">
                  <a:pos x="144" y="70"/>
                </a:cxn>
                <a:cxn ang="0">
                  <a:pos x="112" y="74"/>
                </a:cxn>
                <a:cxn ang="0">
                  <a:pos x="86" y="81"/>
                </a:cxn>
                <a:cxn ang="0">
                  <a:pos x="65" y="91"/>
                </a:cxn>
                <a:cxn ang="0">
                  <a:pos x="49" y="136"/>
                </a:cxn>
                <a:cxn ang="0">
                  <a:pos x="41" y="213"/>
                </a:cxn>
                <a:cxn ang="0">
                  <a:pos x="38" y="261"/>
                </a:cxn>
                <a:cxn ang="0">
                  <a:pos x="34" y="281"/>
                </a:cxn>
                <a:cxn ang="0">
                  <a:pos x="42" y="294"/>
                </a:cxn>
                <a:cxn ang="0">
                  <a:pos x="55" y="290"/>
                </a:cxn>
                <a:cxn ang="0">
                  <a:pos x="70" y="288"/>
                </a:cxn>
                <a:cxn ang="0">
                  <a:pos x="83" y="287"/>
                </a:cxn>
                <a:cxn ang="0">
                  <a:pos x="97" y="285"/>
                </a:cxn>
                <a:cxn ang="0">
                  <a:pos x="110" y="285"/>
                </a:cxn>
                <a:cxn ang="0">
                  <a:pos x="118" y="288"/>
                </a:cxn>
                <a:cxn ang="0">
                  <a:pos x="119" y="295"/>
                </a:cxn>
                <a:cxn ang="0">
                  <a:pos x="109" y="303"/>
                </a:cxn>
                <a:cxn ang="0">
                  <a:pos x="90" y="311"/>
                </a:cxn>
                <a:cxn ang="0">
                  <a:pos x="70" y="320"/>
                </a:cxn>
                <a:cxn ang="0">
                  <a:pos x="51" y="327"/>
                </a:cxn>
                <a:cxn ang="0">
                  <a:pos x="35" y="332"/>
                </a:cxn>
                <a:cxn ang="0">
                  <a:pos x="25" y="337"/>
                </a:cxn>
                <a:cxn ang="0">
                  <a:pos x="5" y="323"/>
                </a:cxn>
                <a:cxn ang="0">
                  <a:pos x="3" y="282"/>
                </a:cxn>
                <a:cxn ang="0">
                  <a:pos x="7" y="225"/>
                </a:cxn>
                <a:cxn ang="0">
                  <a:pos x="18" y="148"/>
                </a:cxn>
                <a:cxn ang="0">
                  <a:pos x="25" y="94"/>
                </a:cxn>
                <a:cxn ang="0">
                  <a:pos x="35" y="62"/>
                </a:cxn>
                <a:cxn ang="0">
                  <a:pos x="54" y="46"/>
                </a:cxn>
                <a:cxn ang="0">
                  <a:pos x="71" y="41"/>
                </a:cxn>
                <a:cxn ang="0">
                  <a:pos x="90" y="39"/>
                </a:cxn>
                <a:cxn ang="0">
                  <a:pos x="109" y="38"/>
                </a:cxn>
                <a:cxn ang="0">
                  <a:pos x="138" y="36"/>
                </a:cxn>
                <a:cxn ang="0">
                  <a:pos x="177" y="30"/>
                </a:cxn>
                <a:cxn ang="0">
                  <a:pos x="217" y="26"/>
                </a:cxn>
                <a:cxn ang="0">
                  <a:pos x="257" y="20"/>
                </a:cxn>
                <a:cxn ang="0">
                  <a:pos x="287" y="16"/>
                </a:cxn>
                <a:cxn ang="0">
                  <a:pos x="307" y="13"/>
                </a:cxn>
                <a:cxn ang="0">
                  <a:pos x="328" y="12"/>
                </a:cxn>
                <a:cxn ang="0">
                  <a:pos x="348" y="9"/>
                </a:cxn>
                <a:cxn ang="0">
                  <a:pos x="367" y="6"/>
                </a:cxn>
                <a:cxn ang="0">
                  <a:pos x="383" y="4"/>
                </a:cxn>
                <a:cxn ang="0">
                  <a:pos x="397" y="1"/>
                </a:cxn>
                <a:cxn ang="0">
                  <a:pos x="413" y="1"/>
                </a:cxn>
                <a:cxn ang="0">
                  <a:pos x="439" y="6"/>
                </a:cxn>
              </a:cxnLst>
              <a:rect l="0" t="0" r="r" b="b"/>
              <a:pathLst>
                <a:path w="445" h="337">
                  <a:moveTo>
                    <a:pt x="439" y="6"/>
                  </a:moveTo>
                  <a:lnTo>
                    <a:pt x="445" y="25"/>
                  </a:lnTo>
                  <a:lnTo>
                    <a:pt x="445" y="43"/>
                  </a:lnTo>
                  <a:lnTo>
                    <a:pt x="441" y="64"/>
                  </a:lnTo>
                  <a:lnTo>
                    <a:pt x="436" y="83"/>
                  </a:lnTo>
                  <a:lnTo>
                    <a:pt x="435" y="84"/>
                  </a:lnTo>
                  <a:lnTo>
                    <a:pt x="432" y="85"/>
                  </a:lnTo>
                  <a:lnTo>
                    <a:pt x="430" y="87"/>
                  </a:lnTo>
                  <a:lnTo>
                    <a:pt x="427" y="87"/>
                  </a:lnTo>
                  <a:lnTo>
                    <a:pt x="422" y="75"/>
                  </a:lnTo>
                  <a:lnTo>
                    <a:pt x="420" y="62"/>
                  </a:lnTo>
                  <a:lnTo>
                    <a:pt x="417" y="49"/>
                  </a:lnTo>
                  <a:lnTo>
                    <a:pt x="409" y="39"/>
                  </a:lnTo>
                  <a:lnTo>
                    <a:pt x="384" y="38"/>
                  </a:lnTo>
                  <a:lnTo>
                    <a:pt x="361" y="39"/>
                  </a:lnTo>
                  <a:lnTo>
                    <a:pt x="338" y="41"/>
                  </a:lnTo>
                  <a:lnTo>
                    <a:pt x="315" y="43"/>
                  </a:lnTo>
                  <a:lnTo>
                    <a:pt x="291" y="46"/>
                  </a:lnTo>
                  <a:lnTo>
                    <a:pt x="268" y="51"/>
                  </a:lnTo>
                  <a:lnTo>
                    <a:pt x="246" y="54"/>
                  </a:lnTo>
                  <a:lnTo>
                    <a:pt x="223" y="58"/>
                  </a:lnTo>
                  <a:lnTo>
                    <a:pt x="207" y="59"/>
                  </a:lnTo>
                  <a:lnTo>
                    <a:pt x="191" y="61"/>
                  </a:lnTo>
                  <a:lnTo>
                    <a:pt x="175" y="64"/>
                  </a:lnTo>
                  <a:lnTo>
                    <a:pt x="160" y="67"/>
                  </a:lnTo>
                  <a:lnTo>
                    <a:pt x="144" y="70"/>
                  </a:lnTo>
                  <a:lnTo>
                    <a:pt x="128" y="72"/>
                  </a:lnTo>
                  <a:lnTo>
                    <a:pt x="112" y="74"/>
                  </a:lnTo>
                  <a:lnTo>
                    <a:pt x="96" y="77"/>
                  </a:lnTo>
                  <a:lnTo>
                    <a:pt x="86" y="81"/>
                  </a:lnTo>
                  <a:lnTo>
                    <a:pt x="76" y="85"/>
                  </a:lnTo>
                  <a:lnTo>
                    <a:pt x="65" y="91"/>
                  </a:lnTo>
                  <a:lnTo>
                    <a:pt x="58" y="100"/>
                  </a:lnTo>
                  <a:lnTo>
                    <a:pt x="49" y="136"/>
                  </a:lnTo>
                  <a:lnTo>
                    <a:pt x="45" y="175"/>
                  </a:lnTo>
                  <a:lnTo>
                    <a:pt x="41" y="213"/>
                  </a:lnTo>
                  <a:lnTo>
                    <a:pt x="36" y="251"/>
                  </a:lnTo>
                  <a:lnTo>
                    <a:pt x="38" y="261"/>
                  </a:lnTo>
                  <a:lnTo>
                    <a:pt x="36" y="271"/>
                  </a:lnTo>
                  <a:lnTo>
                    <a:pt x="34" y="281"/>
                  </a:lnTo>
                  <a:lnTo>
                    <a:pt x="36" y="293"/>
                  </a:lnTo>
                  <a:lnTo>
                    <a:pt x="42" y="294"/>
                  </a:lnTo>
                  <a:lnTo>
                    <a:pt x="49" y="293"/>
                  </a:lnTo>
                  <a:lnTo>
                    <a:pt x="55" y="290"/>
                  </a:lnTo>
                  <a:lnTo>
                    <a:pt x="62" y="290"/>
                  </a:lnTo>
                  <a:lnTo>
                    <a:pt x="70" y="288"/>
                  </a:lnTo>
                  <a:lnTo>
                    <a:pt x="76" y="288"/>
                  </a:lnTo>
                  <a:lnTo>
                    <a:pt x="83" y="287"/>
                  </a:lnTo>
                  <a:lnTo>
                    <a:pt x="90" y="285"/>
                  </a:lnTo>
                  <a:lnTo>
                    <a:pt x="97" y="285"/>
                  </a:lnTo>
                  <a:lnTo>
                    <a:pt x="103" y="285"/>
                  </a:lnTo>
                  <a:lnTo>
                    <a:pt x="110" y="285"/>
                  </a:lnTo>
                  <a:lnTo>
                    <a:pt x="116" y="285"/>
                  </a:lnTo>
                  <a:lnTo>
                    <a:pt x="118" y="288"/>
                  </a:lnTo>
                  <a:lnTo>
                    <a:pt x="119" y="291"/>
                  </a:lnTo>
                  <a:lnTo>
                    <a:pt x="119" y="295"/>
                  </a:lnTo>
                  <a:lnTo>
                    <a:pt x="118" y="298"/>
                  </a:lnTo>
                  <a:lnTo>
                    <a:pt x="109" y="303"/>
                  </a:lnTo>
                  <a:lnTo>
                    <a:pt x="99" y="307"/>
                  </a:lnTo>
                  <a:lnTo>
                    <a:pt x="90" y="311"/>
                  </a:lnTo>
                  <a:lnTo>
                    <a:pt x="80" y="316"/>
                  </a:lnTo>
                  <a:lnTo>
                    <a:pt x="70" y="320"/>
                  </a:lnTo>
                  <a:lnTo>
                    <a:pt x="60" y="323"/>
                  </a:lnTo>
                  <a:lnTo>
                    <a:pt x="51" y="327"/>
                  </a:lnTo>
                  <a:lnTo>
                    <a:pt x="41" y="332"/>
                  </a:lnTo>
                  <a:lnTo>
                    <a:pt x="35" y="332"/>
                  </a:lnTo>
                  <a:lnTo>
                    <a:pt x="29" y="335"/>
                  </a:lnTo>
                  <a:lnTo>
                    <a:pt x="25" y="337"/>
                  </a:lnTo>
                  <a:lnTo>
                    <a:pt x="18" y="336"/>
                  </a:lnTo>
                  <a:lnTo>
                    <a:pt x="5" y="323"/>
                  </a:lnTo>
                  <a:lnTo>
                    <a:pt x="0" y="304"/>
                  </a:lnTo>
                  <a:lnTo>
                    <a:pt x="3" y="282"/>
                  </a:lnTo>
                  <a:lnTo>
                    <a:pt x="5" y="264"/>
                  </a:lnTo>
                  <a:lnTo>
                    <a:pt x="7" y="225"/>
                  </a:lnTo>
                  <a:lnTo>
                    <a:pt x="13" y="187"/>
                  </a:lnTo>
                  <a:lnTo>
                    <a:pt x="18" y="148"/>
                  </a:lnTo>
                  <a:lnTo>
                    <a:pt x="22" y="110"/>
                  </a:lnTo>
                  <a:lnTo>
                    <a:pt x="25" y="94"/>
                  </a:lnTo>
                  <a:lnTo>
                    <a:pt x="29" y="78"/>
                  </a:lnTo>
                  <a:lnTo>
                    <a:pt x="35" y="62"/>
                  </a:lnTo>
                  <a:lnTo>
                    <a:pt x="45" y="51"/>
                  </a:lnTo>
                  <a:lnTo>
                    <a:pt x="54" y="46"/>
                  </a:lnTo>
                  <a:lnTo>
                    <a:pt x="62" y="43"/>
                  </a:lnTo>
                  <a:lnTo>
                    <a:pt x="71" y="41"/>
                  </a:lnTo>
                  <a:lnTo>
                    <a:pt x="81" y="39"/>
                  </a:lnTo>
                  <a:lnTo>
                    <a:pt x="90" y="39"/>
                  </a:lnTo>
                  <a:lnTo>
                    <a:pt x="100" y="38"/>
                  </a:lnTo>
                  <a:lnTo>
                    <a:pt x="109" y="38"/>
                  </a:lnTo>
                  <a:lnTo>
                    <a:pt x="118" y="39"/>
                  </a:lnTo>
                  <a:lnTo>
                    <a:pt x="138" y="36"/>
                  </a:lnTo>
                  <a:lnTo>
                    <a:pt x="158" y="33"/>
                  </a:lnTo>
                  <a:lnTo>
                    <a:pt x="177" y="30"/>
                  </a:lnTo>
                  <a:lnTo>
                    <a:pt x="197" y="28"/>
                  </a:lnTo>
                  <a:lnTo>
                    <a:pt x="217" y="26"/>
                  </a:lnTo>
                  <a:lnTo>
                    <a:pt x="236" y="23"/>
                  </a:lnTo>
                  <a:lnTo>
                    <a:pt x="257" y="20"/>
                  </a:lnTo>
                  <a:lnTo>
                    <a:pt x="277" y="17"/>
                  </a:lnTo>
                  <a:lnTo>
                    <a:pt x="287" y="16"/>
                  </a:lnTo>
                  <a:lnTo>
                    <a:pt x="297" y="15"/>
                  </a:lnTo>
                  <a:lnTo>
                    <a:pt x="307" y="13"/>
                  </a:lnTo>
                  <a:lnTo>
                    <a:pt x="317" y="13"/>
                  </a:lnTo>
                  <a:lnTo>
                    <a:pt x="328" y="12"/>
                  </a:lnTo>
                  <a:lnTo>
                    <a:pt x="338" y="10"/>
                  </a:lnTo>
                  <a:lnTo>
                    <a:pt x="348" y="9"/>
                  </a:lnTo>
                  <a:lnTo>
                    <a:pt x="358" y="6"/>
                  </a:lnTo>
                  <a:lnTo>
                    <a:pt x="367" y="6"/>
                  </a:lnTo>
                  <a:lnTo>
                    <a:pt x="375" y="6"/>
                  </a:lnTo>
                  <a:lnTo>
                    <a:pt x="383" y="4"/>
                  </a:lnTo>
                  <a:lnTo>
                    <a:pt x="390" y="3"/>
                  </a:lnTo>
                  <a:lnTo>
                    <a:pt x="397" y="1"/>
                  </a:lnTo>
                  <a:lnTo>
                    <a:pt x="406" y="0"/>
                  </a:lnTo>
                  <a:lnTo>
                    <a:pt x="413" y="1"/>
                  </a:lnTo>
                  <a:lnTo>
                    <a:pt x="420" y="4"/>
                  </a:lnTo>
                  <a:lnTo>
                    <a:pt x="439" y="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3" name="Freeform 44"/>
            <p:cNvSpPr>
              <a:spLocks/>
            </p:cNvSpPr>
            <p:nvPr/>
          </p:nvSpPr>
          <p:spPr bwMode="auto">
            <a:xfrm>
              <a:off x="3557" y="2691"/>
              <a:ext cx="71" cy="201"/>
            </a:xfrm>
            <a:custGeom>
              <a:avLst/>
              <a:gdLst/>
              <a:ahLst/>
              <a:cxnLst>
                <a:cxn ang="0">
                  <a:pos x="22" y="35"/>
                </a:cxn>
                <a:cxn ang="0">
                  <a:pos x="29" y="73"/>
                </a:cxn>
                <a:cxn ang="0">
                  <a:pos x="33" y="112"/>
                </a:cxn>
                <a:cxn ang="0">
                  <a:pos x="37" y="151"/>
                </a:cxn>
                <a:cxn ang="0">
                  <a:pos x="43" y="189"/>
                </a:cxn>
                <a:cxn ang="0">
                  <a:pos x="51" y="216"/>
                </a:cxn>
                <a:cxn ang="0">
                  <a:pos x="61" y="241"/>
                </a:cxn>
                <a:cxn ang="0">
                  <a:pos x="72" y="265"/>
                </a:cxn>
                <a:cxn ang="0">
                  <a:pos x="85" y="290"/>
                </a:cxn>
                <a:cxn ang="0">
                  <a:pos x="90" y="303"/>
                </a:cxn>
                <a:cxn ang="0">
                  <a:pos x="97" y="315"/>
                </a:cxn>
                <a:cxn ang="0">
                  <a:pos x="104" y="326"/>
                </a:cxn>
                <a:cxn ang="0">
                  <a:pos x="110" y="338"/>
                </a:cxn>
                <a:cxn ang="0">
                  <a:pos x="116" y="348"/>
                </a:cxn>
                <a:cxn ang="0">
                  <a:pos x="123" y="360"/>
                </a:cxn>
                <a:cxn ang="0">
                  <a:pos x="130" y="370"/>
                </a:cxn>
                <a:cxn ang="0">
                  <a:pos x="139" y="380"/>
                </a:cxn>
                <a:cxn ang="0">
                  <a:pos x="140" y="383"/>
                </a:cxn>
                <a:cxn ang="0">
                  <a:pos x="142" y="386"/>
                </a:cxn>
                <a:cxn ang="0">
                  <a:pos x="140" y="389"/>
                </a:cxn>
                <a:cxn ang="0">
                  <a:pos x="139" y="391"/>
                </a:cxn>
                <a:cxn ang="0">
                  <a:pos x="129" y="393"/>
                </a:cxn>
                <a:cxn ang="0">
                  <a:pos x="122" y="399"/>
                </a:cxn>
                <a:cxn ang="0">
                  <a:pos x="113" y="403"/>
                </a:cxn>
                <a:cxn ang="0">
                  <a:pos x="103" y="402"/>
                </a:cxn>
                <a:cxn ang="0">
                  <a:pos x="94" y="399"/>
                </a:cxn>
                <a:cxn ang="0">
                  <a:pos x="88" y="396"/>
                </a:cxn>
                <a:cxn ang="0">
                  <a:pos x="82" y="391"/>
                </a:cxn>
                <a:cxn ang="0">
                  <a:pos x="78" y="386"/>
                </a:cxn>
                <a:cxn ang="0">
                  <a:pos x="74" y="381"/>
                </a:cxn>
                <a:cxn ang="0">
                  <a:pos x="69" y="374"/>
                </a:cxn>
                <a:cxn ang="0">
                  <a:pos x="65" y="368"/>
                </a:cxn>
                <a:cxn ang="0">
                  <a:pos x="59" y="362"/>
                </a:cxn>
                <a:cxn ang="0">
                  <a:pos x="51" y="348"/>
                </a:cxn>
                <a:cxn ang="0">
                  <a:pos x="45" y="331"/>
                </a:cxn>
                <a:cxn ang="0">
                  <a:pos x="39" y="315"/>
                </a:cxn>
                <a:cxn ang="0">
                  <a:pos x="32" y="300"/>
                </a:cxn>
                <a:cxn ang="0">
                  <a:pos x="26" y="264"/>
                </a:cxn>
                <a:cxn ang="0">
                  <a:pos x="19" y="229"/>
                </a:cxn>
                <a:cxn ang="0">
                  <a:pos x="13" y="193"/>
                </a:cxn>
                <a:cxn ang="0">
                  <a:pos x="11" y="157"/>
                </a:cxn>
                <a:cxn ang="0">
                  <a:pos x="7" y="119"/>
                </a:cxn>
                <a:cxn ang="0">
                  <a:pos x="4" y="80"/>
                </a:cxn>
                <a:cxn ang="0">
                  <a:pos x="1" y="42"/>
                </a:cxn>
                <a:cxn ang="0">
                  <a:pos x="0" y="5"/>
                </a:cxn>
                <a:cxn ang="0">
                  <a:pos x="1" y="2"/>
                </a:cxn>
                <a:cxn ang="0">
                  <a:pos x="3" y="0"/>
                </a:cxn>
                <a:cxn ang="0">
                  <a:pos x="6" y="0"/>
                </a:cxn>
                <a:cxn ang="0">
                  <a:pos x="9" y="0"/>
                </a:cxn>
                <a:cxn ang="0">
                  <a:pos x="13" y="9"/>
                </a:cxn>
                <a:cxn ang="0">
                  <a:pos x="16" y="18"/>
                </a:cxn>
                <a:cxn ang="0">
                  <a:pos x="19" y="26"/>
                </a:cxn>
                <a:cxn ang="0">
                  <a:pos x="22" y="35"/>
                </a:cxn>
              </a:cxnLst>
              <a:rect l="0" t="0" r="r" b="b"/>
              <a:pathLst>
                <a:path w="142" h="403">
                  <a:moveTo>
                    <a:pt x="22" y="35"/>
                  </a:moveTo>
                  <a:lnTo>
                    <a:pt x="29" y="73"/>
                  </a:lnTo>
                  <a:lnTo>
                    <a:pt x="33" y="112"/>
                  </a:lnTo>
                  <a:lnTo>
                    <a:pt x="37" y="151"/>
                  </a:lnTo>
                  <a:lnTo>
                    <a:pt x="43" y="189"/>
                  </a:lnTo>
                  <a:lnTo>
                    <a:pt x="51" y="216"/>
                  </a:lnTo>
                  <a:lnTo>
                    <a:pt x="61" y="241"/>
                  </a:lnTo>
                  <a:lnTo>
                    <a:pt x="72" y="265"/>
                  </a:lnTo>
                  <a:lnTo>
                    <a:pt x="85" y="290"/>
                  </a:lnTo>
                  <a:lnTo>
                    <a:pt x="90" y="303"/>
                  </a:lnTo>
                  <a:lnTo>
                    <a:pt x="97" y="315"/>
                  </a:lnTo>
                  <a:lnTo>
                    <a:pt x="104" y="326"/>
                  </a:lnTo>
                  <a:lnTo>
                    <a:pt x="110" y="338"/>
                  </a:lnTo>
                  <a:lnTo>
                    <a:pt x="116" y="348"/>
                  </a:lnTo>
                  <a:lnTo>
                    <a:pt x="123" y="360"/>
                  </a:lnTo>
                  <a:lnTo>
                    <a:pt x="130" y="370"/>
                  </a:lnTo>
                  <a:lnTo>
                    <a:pt x="139" y="380"/>
                  </a:lnTo>
                  <a:lnTo>
                    <a:pt x="140" y="383"/>
                  </a:lnTo>
                  <a:lnTo>
                    <a:pt x="142" y="386"/>
                  </a:lnTo>
                  <a:lnTo>
                    <a:pt x="140" y="389"/>
                  </a:lnTo>
                  <a:lnTo>
                    <a:pt x="139" y="391"/>
                  </a:lnTo>
                  <a:lnTo>
                    <a:pt x="129" y="393"/>
                  </a:lnTo>
                  <a:lnTo>
                    <a:pt x="122" y="399"/>
                  </a:lnTo>
                  <a:lnTo>
                    <a:pt x="113" y="403"/>
                  </a:lnTo>
                  <a:lnTo>
                    <a:pt x="103" y="402"/>
                  </a:lnTo>
                  <a:lnTo>
                    <a:pt x="94" y="399"/>
                  </a:lnTo>
                  <a:lnTo>
                    <a:pt x="88" y="396"/>
                  </a:lnTo>
                  <a:lnTo>
                    <a:pt x="82" y="391"/>
                  </a:lnTo>
                  <a:lnTo>
                    <a:pt x="78" y="386"/>
                  </a:lnTo>
                  <a:lnTo>
                    <a:pt x="74" y="381"/>
                  </a:lnTo>
                  <a:lnTo>
                    <a:pt x="69" y="374"/>
                  </a:lnTo>
                  <a:lnTo>
                    <a:pt x="65" y="368"/>
                  </a:lnTo>
                  <a:lnTo>
                    <a:pt x="59" y="362"/>
                  </a:lnTo>
                  <a:lnTo>
                    <a:pt x="51" y="348"/>
                  </a:lnTo>
                  <a:lnTo>
                    <a:pt x="45" y="331"/>
                  </a:lnTo>
                  <a:lnTo>
                    <a:pt x="39" y="315"/>
                  </a:lnTo>
                  <a:lnTo>
                    <a:pt x="32" y="300"/>
                  </a:lnTo>
                  <a:lnTo>
                    <a:pt x="26" y="264"/>
                  </a:lnTo>
                  <a:lnTo>
                    <a:pt x="19" y="229"/>
                  </a:lnTo>
                  <a:lnTo>
                    <a:pt x="13" y="193"/>
                  </a:lnTo>
                  <a:lnTo>
                    <a:pt x="11" y="157"/>
                  </a:lnTo>
                  <a:lnTo>
                    <a:pt x="7" y="119"/>
                  </a:lnTo>
                  <a:lnTo>
                    <a:pt x="4" y="80"/>
                  </a:lnTo>
                  <a:lnTo>
                    <a:pt x="1" y="42"/>
                  </a:lnTo>
                  <a:lnTo>
                    <a:pt x="0" y="5"/>
                  </a:lnTo>
                  <a:lnTo>
                    <a:pt x="1" y="2"/>
                  </a:lnTo>
                  <a:lnTo>
                    <a:pt x="3" y="0"/>
                  </a:lnTo>
                  <a:lnTo>
                    <a:pt x="6" y="0"/>
                  </a:lnTo>
                  <a:lnTo>
                    <a:pt x="9" y="0"/>
                  </a:lnTo>
                  <a:lnTo>
                    <a:pt x="13" y="9"/>
                  </a:lnTo>
                  <a:lnTo>
                    <a:pt x="16" y="18"/>
                  </a:lnTo>
                  <a:lnTo>
                    <a:pt x="19" y="26"/>
                  </a:lnTo>
                  <a:lnTo>
                    <a:pt x="22" y="35"/>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4" name="Freeform 45"/>
            <p:cNvSpPr>
              <a:spLocks/>
            </p:cNvSpPr>
            <p:nvPr/>
          </p:nvSpPr>
          <p:spPr bwMode="auto">
            <a:xfrm>
              <a:off x="3332" y="2712"/>
              <a:ext cx="40" cy="96"/>
            </a:xfrm>
            <a:custGeom>
              <a:avLst/>
              <a:gdLst/>
              <a:ahLst/>
              <a:cxnLst>
                <a:cxn ang="0">
                  <a:pos x="80" y="6"/>
                </a:cxn>
                <a:cxn ang="0">
                  <a:pos x="74" y="24"/>
                </a:cxn>
                <a:cxn ang="0">
                  <a:pos x="66" y="42"/>
                </a:cxn>
                <a:cxn ang="0">
                  <a:pos x="55" y="59"/>
                </a:cxn>
                <a:cxn ang="0">
                  <a:pos x="50" y="80"/>
                </a:cxn>
                <a:cxn ang="0">
                  <a:pos x="42" y="107"/>
                </a:cxn>
                <a:cxn ang="0">
                  <a:pos x="38" y="135"/>
                </a:cxn>
                <a:cxn ang="0">
                  <a:pos x="37" y="162"/>
                </a:cxn>
                <a:cxn ang="0">
                  <a:pos x="35" y="191"/>
                </a:cxn>
                <a:cxn ang="0">
                  <a:pos x="28" y="191"/>
                </a:cxn>
                <a:cxn ang="0">
                  <a:pos x="19" y="191"/>
                </a:cxn>
                <a:cxn ang="0">
                  <a:pos x="12" y="190"/>
                </a:cxn>
                <a:cxn ang="0">
                  <a:pos x="6" y="182"/>
                </a:cxn>
                <a:cxn ang="0">
                  <a:pos x="0" y="150"/>
                </a:cxn>
                <a:cxn ang="0">
                  <a:pos x="3" y="120"/>
                </a:cxn>
                <a:cxn ang="0">
                  <a:pos x="12" y="91"/>
                </a:cxn>
                <a:cxn ang="0">
                  <a:pos x="21" y="62"/>
                </a:cxn>
                <a:cxn ang="0">
                  <a:pos x="25" y="52"/>
                </a:cxn>
                <a:cxn ang="0">
                  <a:pos x="29" y="43"/>
                </a:cxn>
                <a:cxn ang="0">
                  <a:pos x="35" y="36"/>
                </a:cxn>
                <a:cxn ang="0">
                  <a:pos x="41" y="27"/>
                </a:cxn>
                <a:cxn ang="0">
                  <a:pos x="47" y="20"/>
                </a:cxn>
                <a:cxn ang="0">
                  <a:pos x="54" y="13"/>
                </a:cxn>
                <a:cxn ang="0">
                  <a:pos x="60" y="7"/>
                </a:cxn>
                <a:cxn ang="0">
                  <a:pos x="67" y="0"/>
                </a:cxn>
                <a:cxn ang="0">
                  <a:pos x="71" y="0"/>
                </a:cxn>
                <a:cxn ang="0">
                  <a:pos x="76" y="0"/>
                </a:cxn>
                <a:cxn ang="0">
                  <a:pos x="79" y="3"/>
                </a:cxn>
                <a:cxn ang="0">
                  <a:pos x="80" y="6"/>
                </a:cxn>
              </a:cxnLst>
              <a:rect l="0" t="0" r="r" b="b"/>
              <a:pathLst>
                <a:path w="80" h="191">
                  <a:moveTo>
                    <a:pt x="80" y="6"/>
                  </a:moveTo>
                  <a:lnTo>
                    <a:pt x="74" y="24"/>
                  </a:lnTo>
                  <a:lnTo>
                    <a:pt x="66" y="42"/>
                  </a:lnTo>
                  <a:lnTo>
                    <a:pt x="55" y="59"/>
                  </a:lnTo>
                  <a:lnTo>
                    <a:pt x="50" y="80"/>
                  </a:lnTo>
                  <a:lnTo>
                    <a:pt x="42" y="107"/>
                  </a:lnTo>
                  <a:lnTo>
                    <a:pt x="38" y="135"/>
                  </a:lnTo>
                  <a:lnTo>
                    <a:pt x="37" y="162"/>
                  </a:lnTo>
                  <a:lnTo>
                    <a:pt x="35" y="191"/>
                  </a:lnTo>
                  <a:lnTo>
                    <a:pt x="28" y="191"/>
                  </a:lnTo>
                  <a:lnTo>
                    <a:pt x="19" y="191"/>
                  </a:lnTo>
                  <a:lnTo>
                    <a:pt x="12" y="190"/>
                  </a:lnTo>
                  <a:lnTo>
                    <a:pt x="6" y="182"/>
                  </a:lnTo>
                  <a:lnTo>
                    <a:pt x="0" y="150"/>
                  </a:lnTo>
                  <a:lnTo>
                    <a:pt x="3" y="120"/>
                  </a:lnTo>
                  <a:lnTo>
                    <a:pt x="12" y="91"/>
                  </a:lnTo>
                  <a:lnTo>
                    <a:pt x="21" y="62"/>
                  </a:lnTo>
                  <a:lnTo>
                    <a:pt x="25" y="52"/>
                  </a:lnTo>
                  <a:lnTo>
                    <a:pt x="29" y="43"/>
                  </a:lnTo>
                  <a:lnTo>
                    <a:pt x="35" y="36"/>
                  </a:lnTo>
                  <a:lnTo>
                    <a:pt x="41" y="27"/>
                  </a:lnTo>
                  <a:lnTo>
                    <a:pt x="47" y="20"/>
                  </a:lnTo>
                  <a:lnTo>
                    <a:pt x="54" y="13"/>
                  </a:lnTo>
                  <a:lnTo>
                    <a:pt x="60" y="7"/>
                  </a:lnTo>
                  <a:lnTo>
                    <a:pt x="67" y="0"/>
                  </a:lnTo>
                  <a:lnTo>
                    <a:pt x="71" y="0"/>
                  </a:lnTo>
                  <a:lnTo>
                    <a:pt x="76" y="0"/>
                  </a:lnTo>
                  <a:lnTo>
                    <a:pt x="79" y="3"/>
                  </a:lnTo>
                  <a:lnTo>
                    <a:pt x="80" y="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5" name="Freeform 46"/>
            <p:cNvSpPr>
              <a:spLocks/>
            </p:cNvSpPr>
            <p:nvPr/>
          </p:nvSpPr>
          <p:spPr bwMode="auto">
            <a:xfrm>
              <a:off x="3939" y="2739"/>
              <a:ext cx="34" cy="115"/>
            </a:xfrm>
            <a:custGeom>
              <a:avLst/>
              <a:gdLst/>
              <a:ahLst/>
              <a:cxnLst>
                <a:cxn ang="0">
                  <a:pos x="68" y="8"/>
                </a:cxn>
                <a:cxn ang="0">
                  <a:pos x="55" y="60"/>
                </a:cxn>
                <a:cxn ang="0">
                  <a:pos x="45" y="115"/>
                </a:cxn>
                <a:cxn ang="0">
                  <a:pos x="39" y="170"/>
                </a:cxn>
                <a:cxn ang="0">
                  <a:pos x="36" y="226"/>
                </a:cxn>
                <a:cxn ang="0">
                  <a:pos x="33" y="228"/>
                </a:cxn>
                <a:cxn ang="0">
                  <a:pos x="31" y="229"/>
                </a:cxn>
                <a:cxn ang="0">
                  <a:pos x="28" y="229"/>
                </a:cxn>
                <a:cxn ang="0">
                  <a:pos x="25" y="228"/>
                </a:cxn>
                <a:cxn ang="0">
                  <a:pos x="7" y="190"/>
                </a:cxn>
                <a:cxn ang="0">
                  <a:pos x="0" y="150"/>
                </a:cxn>
                <a:cxn ang="0">
                  <a:pos x="2" y="108"/>
                </a:cxn>
                <a:cxn ang="0">
                  <a:pos x="13" y="67"/>
                </a:cxn>
                <a:cxn ang="0">
                  <a:pos x="16" y="58"/>
                </a:cxn>
                <a:cxn ang="0">
                  <a:pos x="19" y="48"/>
                </a:cxn>
                <a:cxn ang="0">
                  <a:pos x="23" y="38"/>
                </a:cxn>
                <a:cxn ang="0">
                  <a:pos x="29" y="31"/>
                </a:cxn>
                <a:cxn ang="0">
                  <a:pos x="33" y="22"/>
                </a:cxn>
                <a:cxn ang="0">
                  <a:pos x="41" y="15"/>
                </a:cxn>
                <a:cxn ang="0">
                  <a:pos x="49" y="8"/>
                </a:cxn>
                <a:cxn ang="0">
                  <a:pos x="57" y="0"/>
                </a:cxn>
                <a:cxn ang="0">
                  <a:pos x="60" y="0"/>
                </a:cxn>
                <a:cxn ang="0">
                  <a:pos x="64" y="2"/>
                </a:cxn>
                <a:cxn ang="0">
                  <a:pos x="67" y="5"/>
                </a:cxn>
                <a:cxn ang="0">
                  <a:pos x="68" y="8"/>
                </a:cxn>
              </a:cxnLst>
              <a:rect l="0" t="0" r="r" b="b"/>
              <a:pathLst>
                <a:path w="68" h="229">
                  <a:moveTo>
                    <a:pt x="68" y="8"/>
                  </a:moveTo>
                  <a:lnTo>
                    <a:pt x="55" y="60"/>
                  </a:lnTo>
                  <a:lnTo>
                    <a:pt x="45" y="115"/>
                  </a:lnTo>
                  <a:lnTo>
                    <a:pt x="39" y="170"/>
                  </a:lnTo>
                  <a:lnTo>
                    <a:pt x="36" y="226"/>
                  </a:lnTo>
                  <a:lnTo>
                    <a:pt x="33" y="228"/>
                  </a:lnTo>
                  <a:lnTo>
                    <a:pt x="31" y="229"/>
                  </a:lnTo>
                  <a:lnTo>
                    <a:pt x="28" y="229"/>
                  </a:lnTo>
                  <a:lnTo>
                    <a:pt x="25" y="228"/>
                  </a:lnTo>
                  <a:lnTo>
                    <a:pt x="7" y="190"/>
                  </a:lnTo>
                  <a:lnTo>
                    <a:pt x="0" y="150"/>
                  </a:lnTo>
                  <a:lnTo>
                    <a:pt x="2" y="108"/>
                  </a:lnTo>
                  <a:lnTo>
                    <a:pt x="13" y="67"/>
                  </a:lnTo>
                  <a:lnTo>
                    <a:pt x="16" y="58"/>
                  </a:lnTo>
                  <a:lnTo>
                    <a:pt x="19" y="48"/>
                  </a:lnTo>
                  <a:lnTo>
                    <a:pt x="23" y="38"/>
                  </a:lnTo>
                  <a:lnTo>
                    <a:pt x="29" y="31"/>
                  </a:lnTo>
                  <a:lnTo>
                    <a:pt x="33" y="22"/>
                  </a:lnTo>
                  <a:lnTo>
                    <a:pt x="41" y="15"/>
                  </a:lnTo>
                  <a:lnTo>
                    <a:pt x="49" y="8"/>
                  </a:lnTo>
                  <a:lnTo>
                    <a:pt x="57" y="0"/>
                  </a:lnTo>
                  <a:lnTo>
                    <a:pt x="60" y="0"/>
                  </a:lnTo>
                  <a:lnTo>
                    <a:pt x="64" y="2"/>
                  </a:lnTo>
                  <a:lnTo>
                    <a:pt x="67" y="5"/>
                  </a:lnTo>
                  <a:lnTo>
                    <a:pt x="68" y="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6" name="Freeform 47"/>
            <p:cNvSpPr>
              <a:spLocks/>
            </p:cNvSpPr>
            <p:nvPr/>
          </p:nvSpPr>
          <p:spPr bwMode="auto">
            <a:xfrm>
              <a:off x="3969" y="2756"/>
              <a:ext cx="24" cy="106"/>
            </a:xfrm>
            <a:custGeom>
              <a:avLst/>
              <a:gdLst/>
              <a:ahLst/>
              <a:cxnLst>
                <a:cxn ang="0">
                  <a:pos x="49" y="24"/>
                </a:cxn>
                <a:cxn ang="0">
                  <a:pos x="43" y="52"/>
                </a:cxn>
                <a:cxn ang="0">
                  <a:pos x="40" y="81"/>
                </a:cxn>
                <a:cxn ang="0">
                  <a:pos x="39" y="110"/>
                </a:cxn>
                <a:cxn ang="0">
                  <a:pos x="36" y="139"/>
                </a:cxn>
                <a:cxn ang="0">
                  <a:pos x="34" y="146"/>
                </a:cxn>
                <a:cxn ang="0">
                  <a:pos x="34" y="153"/>
                </a:cxn>
                <a:cxn ang="0">
                  <a:pos x="34" y="162"/>
                </a:cxn>
                <a:cxn ang="0">
                  <a:pos x="37" y="169"/>
                </a:cxn>
                <a:cxn ang="0">
                  <a:pos x="42" y="210"/>
                </a:cxn>
                <a:cxn ang="0">
                  <a:pos x="37" y="213"/>
                </a:cxn>
                <a:cxn ang="0">
                  <a:pos x="31" y="213"/>
                </a:cxn>
                <a:cxn ang="0">
                  <a:pos x="24" y="213"/>
                </a:cxn>
                <a:cxn ang="0">
                  <a:pos x="20" y="213"/>
                </a:cxn>
                <a:cxn ang="0">
                  <a:pos x="20" y="208"/>
                </a:cxn>
                <a:cxn ang="0">
                  <a:pos x="17" y="205"/>
                </a:cxn>
                <a:cxn ang="0">
                  <a:pos x="14" y="202"/>
                </a:cxn>
                <a:cxn ang="0">
                  <a:pos x="11" y="200"/>
                </a:cxn>
                <a:cxn ang="0">
                  <a:pos x="0" y="166"/>
                </a:cxn>
                <a:cxn ang="0">
                  <a:pos x="0" y="130"/>
                </a:cxn>
                <a:cxn ang="0">
                  <a:pos x="5" y="94"/>
                </a:cxn>
                <a:cxn ang="0">
                  <a:pos x="8" y="58"/>
                </a:cxn>
                <a:cxn ang="0">
                  <a:pos x="13" y="45"/>
                </a:cxn>
                <a:cxn ang="0">
                  <a:pos x="18" y="32"/>
                </a:cxn>
                <a:cxn ang="0">
                  <a:pos x="24" y="20"/>
                </a:cxn>
                <a:cxn ang="0">
                  <a:pos x="33" y="10"/>
                </a:cxn>
                <a:cxn ang="0">
                  <a:pos x="34" y="4"/>
                </a:cxn>
                <a:cxn ang="0">
                  <a:pos x="39" y="1"/>
                </a:cxn>
                <a:cxn ang="0">
                  <a:pos x="43" y="0"/>
                </a:cxn>
                <a:cxn ang="0">
                  <a:pos x="49" y="1"/>
                </a:cxn>
                <a:cxn ang="0">
                  <a:pos x="49" y="24"/>
                </a:cxn>
              </a:cxnLst>
              <a:rect l="0" t="0" r="r" b="b"/>
              <a:pathLst>
                <a:path w="49" h="213">
                  <a:moveTo>
                    <a:pt x="49" y="24"/>
                  </a:moveTo>
                  <a:lnTo>
                    <a:pt x="43" y="52"/>
                  </a:lnTo>
                  <a:lnTo>
                    <a:pt x="40" y="81"/>
                  </a:lnTo>
                  <a:lnTo>
                    <a:pt x="39" y="110"/>
                  </a:lnTo>
                  <a:lnTo>
                    <a:pt x="36" y="139"/>
                  </a:lnTo>
                  <a:lnTo>
                    <a:pt x="34" y="146"/>
                  </a:lnTo>
                  <a:lnTo>
                    <a:pt x="34" y="153"/>
                  </a:lnTo>
                  <a:lnTo>
                    <a:pt x="34" y="162"/>
                  </a:lnTo>
                  <a:lnTo>
                    <a:pt x="37" y="169"/>
                  </a:lnTo>
                  <a:lnTo>
                    <a:pt x="42" y="210"/>
                  </a:lnTo>
                  <a:lnTo>
                    <a:pt x="37" y="213"/>
                  </a:lnTo>
                  <a:lnTo>
                    <a:pt x="31" y="213"/>
                  </a:lnTo>
                  <a:lnTo>
                    <a:pt x="24" y="213"/>
                  </a:lnTo>
                  <a:lnTo>
                    <a:pt x="20" y="213"/>
                  </a:lnTo>
                  <a:lnTo>
                    <a:pt x="20" y="208"/>
                  </a:lnTo>
                  <a:lnTo>
                    <a:pt x="17" y="205"/>
                  </a:lnTo>
                  <a:lnTo>
                    <a:pt x="14" y="202"/>
                  </a:lnTo>
                  <a:lnTo>
                    <a:pt x="11" y="200"/>
                  </a:lnTo>
                  <a:lnTo>
                    <a:pt x="0" y="166"/>
                  </a:lnTo>
                  <a:lnTo>
                    <a:pt x="0" y="130"/>
                  </a:lnTo>
                  <a:lnTo>
                    <a:pt x="5" y="94"/>
                  </a:lnTo>
                  <a:lnTo>
                    <a:pt x="8" y="58"/>
                  </a:lnTo>
                  <a:lnTo>
                    <a:pt x="13" y="45"/>
                  </a:lnTo>
                  <a:lnTo>
                    <a:pt x="18" y="32"/>
                  </a:lnTo>
                  <a:lnTo>
                    <a:pt x="24" y="20"/>
                  </a:lnTo>
                  <a:lnTo>
                    <a:pt x="33" y="10"/>
                  </a:lnTo>
                  <a:lnTo>
                    <a:pt x="34" y="4"/>
                  </a:lnTo>
                  <a:lnTo>
                    <a:pt x="39" y="1"/>
                  </a:lnTo>
                  <a:lnTo>
                    <a:pt x="43" y="0"/>
                  </a:lnTo>
                  <a:lnTo>
                    <a:pt x="49" y="1"/>
                  </a:lnTo>
                  <a:lnTo>
                    <a:pt x="49" y="24"/>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7" name="Freeform 48"/>
            <p:cNvSpPr>
              <a:spLocks/>
            </p:cNvSpPr>
            <p:nvPr/>
          </p:nvSpPr>
          <p:spPr bwMode="auto">
            <a:xfrm>
              <a:off x="3997" y="2769"/>
              <a:ext cx="25" cy="109"/>
            </a:xfrm>
            <a:custGeom>
              <a:avLst/>
              <a:gdLst/>
              <a:ahLst/>
              <a:cxnLst>
                <a:cxn ang="0">
                  <a:pos x="51" y="7"/>
                </a:cxn>
                <a:cxn ang="0">
                  <a:pos x="46" y="36"/>
                </a:cxn>
                <a:cxn ang="0">
                  <a:pos x="42" y="65"/>
                </a:cxn>
                <a:cxn ang="0">
                  <a:pos x="39" y="94"/>
                </a:cxn>
                <a:cxn ang="0">
                  <a:pos x="38" y="124"/>
                </a:cxn>
                <a:cxn ang="0">
                  <a:pos x="38" y="148"/>
                </a:cxn>
                <a:cxn ang="0">
                  <a:pos x="38" y="171"/>
                </a:cxn>
                <a:cxn ang="0">
                  <a:pos x="36" y="192"/>
                </a:cxn>
                <a:cxn ang="0">
                  <a:pos x="36" y="213"/>
                </a:cxn>
                <a:cxn ang="0">
                  <a:pos x="33" y="216"/>
                </a:cxn>
                <a:cxn ang="0">
                  <a:pos x="30" y="217"/>
                </a:cxn>
                <a:cxn ang="0">
                  <a:pos x="26" y="218"/>
                </a:cxn>
                <a:cxn ang="0">
                  <a:pos x="22" y="218"/>
                </a:cxn>
                <a:cxn ang="0">
                  <a:pos x="16" y="211"/>
                </a:cxn>
                <a:cxn ang="0">
                  <a:pos x="13" y="204"/>
                </a:cxn>
                <a:cxn ang="0">
                  <a:pos x="10" y="195"/>
                </a:cxn>
                <a:cxn ang="0">
                  <a:pos x="7" y="187"/>
                </a:cxn>
                <a:cxn ang="0">
                  <a:pos x="3" y="150"/>
                </a:cxn>
                <a:cxn ang="0">
                  <a:pos x="0" y="111"/>
                </a:cxn>
                <a:cxn ang="0">
                  <a:pos x="3" y="74"/>
                </a:cxn>
                <a:cxn ang="0">
                  <a:pos x="15" y="39"/>
                </a:cxn>
                <a:cxn ang="0">
                  <a:pos x="20" y="29"/>
                </a:cxn>
                <a:cxn ang="0">
                  <a:pos x="26" y="19"/>
                </a:cxn>
                <a:cxn ang="0">
                  <a:pos x="33" y="9"/>
                </a:cxn>
                <a:cxn ang="0">
                  <a:pos x="41" y="0"/>
                </a:cxn>
                <a:cxn ang="0">
                  <a:pos x="45" y="0"/>
                </a:cxn>
                <a:cxn ang="0">
                  <a:pos x="48" y="1"/>
                </a:cxn>
                <a:cxn ang="0">
                  <a:pos x="49" y="4"/>
                </a:cxn>
                <a:cxn ang="0">
                  <a:pos x="51" y="7"/>
                </a:cxn>
              </a:cxnLst>
              <a:rect l="0" t="0" r="r" b="b"/>
              <a:pathLst>
                <a:path w="51" h="218">
                  <a:moveTo>
                    <a:pt x="51" y="7"/>
                  </a:moveTo>
                  <a:lnTo>
                    <a:pt x="46" y="36"/>
                  </a:lnTo>
                  <a:lnTo>
                    <a:pt x="42" y="65"/>
                  </a:lnTo>
                  <a:lnTo>
                    <a:pt x="39" y="94"/>
                  </a:lnTo>
                  <a:lnTo>
                    <a:pt x="38" y="124"/>
                  </a:lnTo>
                  <a:lnTo>
                    <a:pt x="38" y="148"/>
                  </a:lnTo>
                  <a:lnTo>
                    <a:pt x="38" y="171"/>
                  </a:lnTo>
                  <a:lnTo>
                    <a:pt x="36" y="192"/>
                  </a:lnTo>
                  <a:lnTo>
                    <a:pt x="36" y="213"/>
                  </a:lnTo>
                  <a:lnTo>
                    <a:pt x="33" y="216"/>
                  </a:lnTo>
                  <a:lnTo>
                    <a:pt x="30" y="217"/>
                  </a:lnTo>
                  <a:lnTo>
                    <a:pt x="26" y="218"/>
                  </a:lnTo>
                  <a:lnTo>
                    <a:pt x="22" y="218"/>
                  </a:lnTo>
                  <a:lnTo>
                    <a:pt x="16" y="211"/>
                  </a:lnTo>
                  <a:lnTo>
                    <a:pt x="13" y="204"/>
                  </a:lnTo>
                  <a:lnTo>
                    <a:pt x="10" y="195"/>
                  </a:lnTo>
                  <a:lnTo>
                    <a:pt x="7" y="187"/>
                  </a:lnTo>
                  <a:lnTo>
                    <a:pt x="3" y="150"/>
                  </a:lnTo>
                  <a:lnTo>
                    <a:pt x="0" y="111"/>
                  </a:lnTo>
                  <a:lnTo>
                    <a:pt x="3" y="74"/>
                  </a:lnTo>
                  <a:lnTo>
                    <a:pt x="15" y="39"/>
                  </a:lnTo>
                  <a:lnTo>
                    <a:pt x="20" y="29"/>
                  </a:lnTo>
                  <a:lnTo>
                    <a:pt x="26" y="19"/>
                  </a:lnTo>
                  <a:lnTo>
                    <a:pt x="33" y="9"/>
                  </a:lnTo>
                  <a:lnTo>
                    <a:pt x="41" y="0"/>
                  </a:lnTo>
                  <a:lnTo>
                    <a:pt x="45" y="0"/>
                  </a:lnTo>
                  <a:lnTo>
                    <a:pt x="48" y="1"/>
                  </a:lnTo>
                  <a:lnTo>
                    <a:pt x="49" y="4"/>
                  </a:lnTo>
                  <a:lnTo>
                    <a:pt x="51" y="7"/>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49"/>
            <p:cNvSpPr>
              <a:spLocks/>
            </p:cNvSpPr>
            <p:nvPr/>
          </p:nvSpPr>
          <p:spPr bwMode="auto">
            <a:xfrm>
              <a:off x="4026" y="2771"/>
              <a:ext cx="25" cy="110"/>
            </a:xfrm>
            <a:custGeom>
              <a:avLst/>
              <a:gdLst/>
              <a:ahLst/>
              <a:cxnLst>
                <a:cxn ang="0">
                  <a:pos x="49" y="9"/>
                </a:cxn>
                <a:cxn ang="0">
                  <a:pos x="45" y="61"/>
                </a:cxn>
                <a:cxn ang="0">
                  <a:pos x="42" y="113"/>
                </a:cxn>
                <a:cxn ang="0">
                  <a:pos x="38" y="165"/>
                </a:cxn>
                <a:cxn ang="0">
                  <a:pos x="36" y="217"/>
                </a:cxn>
                <a:cxn ang="0">
                  <a:pos x="33" y="220"/>
                </a:cxn>
                <a:cxn ang="0">
                  <a:pos x="30" y="220"/>
                </a:cxn>
                <a:cxn ang="0">
                  <a:pos x="26" y="219"/>
                </a:cxn>
                <a:cxn ang="0">
                  <a:pos x="23" y="217"/>
                </a:cxn>
                <a:cxn ang="0">
                  <a:pos x="4" y="178"/>
                </a:cxn>
                <a:cxn ang="0">
                  <a:pos x="0" y="132"/>
                </a:cxn>
                <a:cxn ang="0">
                  <a:pos x="4" y="84"/>
                </a:cxn>
                <a:cxn ang="0">
                  <a:pos x="17" y="39"/>
                </a:cxn>
                <a:cxn ang="0">
                  <a:pos x="19" y="31"/>
                </a:cxn>
                <a:cxn ang="0">
                  <a:pos x="23" y="22"/>
                </a:cxn>
                <a:cxn ang="0">
                  <a:pos x="26" y="15"/>
                </a:cxn>
                <a:cxn ang="0">
                  <a:pos x="30" y="6"/>
                </a:cxn>
                <a:cxn ang="0">
                  <a:pos x="35" y="2"/>
                </a:cxn>
                <a:cxn ang="0">
                  <a:pos x="42" y="0"/>
                </a:cxn>
                <a:cxn ang="0">
                  <a:pos x="46" y="3"/>
                </a:cxn>
                <a:cxn ang="0">
                  <a:pos x="49" y="9"/>
                </a:cxn>
              </a:cxnLst>
              <a:rect l="0" t="0" r="r" b="b"/>
              <a:pathLst>
                <a:path w="49" h="220">
                  <a:moveTo>
                    <a:pt x="49" y="9"/>
                  </a:moveTo>
                  <a:lnTo>
                    <a:pt x="45" y="61"/>
                  </a:lnTo>
                  <a:lnTo>
                    <a:pt x="42" y="113"/>
                  </a:lnTo>
                  <a:lnTo>
                    <a:pt x="38" y="165"/>
                  </a:lnTo>
                  <a:lnTo>
                    <a:pt x="36" y="217"/>
                  </a:lnTo>
                  <a:lnTo>
                    <a:pt x="33" y="220"/>
                  </a:lnTo>
                  <a:lnTo>
                    <a:pt x="30" y="220"/>
                  </a:lnTo>
                  <a:lnTo>
                    <a:pt x="26" y="219"/>
                  </a:lnTo>
                  <a:lnTo>
                    <a:pt x="23" y="217"/>
                  </a:lnTo>
                  <a:lnTo>
                    <a:pt x="4" y="178"/>
                  </a:lnTo>
                  <a:lnTo>
                    <a:pt x="0" y="132"/>
                  </a:lnTo>
                  <a:lnTo>
                    <a:pt x="4" y="84"/>
                  </a:lnTo>
                  <a:lnTo>
                    <a:pt x="17" y="39"/>
                  </a:lnTo>
                  <a:lnTo>
                    <a:pt x="19" y="31"/>
                  </a:lnTo>
                  <a:lnTo>
                    <a:pt x="23" y="22"/>
                  </a:lnTo>
                  <a:lnTo>
                    <a:pt x="26" y="15"/>
                  </a:lnTo>
                  <a:lnTo>
                    <a:pt x="30" y="6"/>
                  </a:lnTo>
                  <a:lnTo>
                    <a:pt x="35" y="2"/>
                  </a:lnTo>
                  <a:lnTo>
                    <a:pt x="42" y="0"/>
                  </a:lnTo>
                  <a:lnTo>
                    <a:pt x="46" y="3"/>
                  </a:lnTo>
                  <a:lnTo>
                    <a:pt x="49" y="9"/>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9" name="Freeform 50"/>
            <p:cNvSpPr>
              <a:spLocks/>
            </p:cNvSpPr>
            <p:nvPr/>
          </p:nvSpPr>
          <p:spPr bwMode="auto">
            <a:xfrm>
              <a:off x="3226" y="2807"/>
              <a:ext cx="117" cy="43"/>
            </a:xfrm>
            <a:custGeom>
              <a:avLst/>
              <a:gdLst/>
              <a:ahLst/>
              <a:cxnLst>
                <a:cxn ang="0">
                  <a:pos x="224" y="25"/>
                </a:cxn>
                <a:cxn ang="0">
                  <a:pos x="227" y="29"/>
                </a:cxn>
                <a:cxn ang="0">
                  <a:pos x="230" y="32"/>
                </a:cxn>
                <a:cxn ang="0">
                  <a:pos x="233" y="35"/>
                </a:cxn>
                <a:cxn ang="0">
                  <a:pos x="232" y="41"/>
                </a:cxn>
                <a:cxn ang="0">
                  <a:pos x="227" y="45"/>
                </a:cxn>
                <a:cxn ang="0">
                  <a:pos x="222" y="44"/>
                </a:cxn>
                <a:cxn ang="0">
                  <a:pos x="214" y="42"/>
                </a:cxn>
                <a:cxn ang="0">
                  <a:pos x="208" y="44"/>
                </a:cxn>
                <a:cxn ang="0">
                  <a:pos x="203" y="42"/>
                </a:cxn>
                <a:cxn ang="0">
                  <a:pos x="195" y="41"/>
                </a:cxn>
                <a:cxn ang="0">
                  <a:pos x="190" y="39"/>
                </a:cxn>
                <a:cxn ang="0">
                  <a:pos x="182" y="38"/>
                </a:cxn>
                <a:cxn ang="0">
                  <a:pos x="177" y="38"/>
                </a:cxn>
                <a:cxn ang="0">
                  <a:pos x="169" y="36"/>
                </a:cxn>
                <a:cxn ang="0">
                  <a:pos x="164" y="35"/>
                </a:cxn>
                <a:cxn ang="0">
                  <a:pos x="156" y="33"/>
                </a:cxn>
                <a:cxn ang="0">
                  <a:pos x="152" y="35"/>
                </a:cxn>
                <a:cxn ang="0">
                  <a:pos x="148" y="35"/>
                </a:cxn>
                <a:cxn ang="0">
                  <a:pos x="143" y="33"/>
                </a:cxn>
                <a:cxn ang="0">
                  <a:pos x="139" y="33"/>
                </a:cxn>
                <a:cxn ang="0">
                  <a:pos x="127" y="36"/>
                </a:cxn>
                <a:cxn ang="0">
                  <a:pos x="114" y="39"/>
                </a:cxn>
                <a:cxn ang="0">
                  <a:pos x="103" y="44"/>
                </a:cxn>
                <a:cxn ang="0">
                  <a:pos x="91" y="46"/>
                </a:cxn>
                <a:cxn ang="0">
                  <a:pos x="80" y="51"/>
                </a:cxn>
                <a:cxn ang="0">
                  <a:pos x="68" y="55"/>
                </a:cxn>
                <a:cxn ang="0">
                  <a:pos x="56" y="59"/>
                </a:cxn>
                <a:cxn ang="0">
                  <a:pos x="45" y="65"/>
                </a:cxn>
                <a:cxn ang="0">
                  <a:pos x="36" y="71"/>
                </a:cxn>
                <a:cxn ang="0">
                  <a:pos x="29" y="75"/>
                </a:cxn>
                <a:cxn ang="0">
                  <a:pos x="22" y="81"/>
                </a:cxn>
                <a:cxn ang="0">
                  <a:pos x="14" y="87"/>
                </a:cxn>
                <a:cxn ang="0">
                  <a:pos x="11" y="86"/>
                </a:cxn>
                <a:cxn ang="0">
                  <a:pos x="9" y="84"/>
                </a:cxn>
                <a:cxn ang="0">
                  <a:pos x="7" y="81"/>
                </a:cxn>
                <a:cxn ang="0">
                  <a:pos x="6" y="77"/>
                </a:cxn>
                <a:cxn ang="0">
                  <a:pos x="6" y="65"/>
                </a:cxn>
                <a:cxn ang="0">
                  <a:pos x="1" y="52"/>
                </a:cxn>
                <a:cxn ang="0">
                  <a:pos x="0" y="41"/>
                </a:cxn>
                <a:cxn ang="0">
                  <a:pos x="9" y="29"/>
                </a:cxn>
                <a:cxn ang="0">
                  <a:pos x="20" y="19"/>
                </a:cxn>
                <a:cxn ang="0">
                  <a:pos x="35" y="10"/>
                </a:cxn>
                <a:cxn ang="0">
                  <a:pos x="49" y="6"/>
                </a:cxn>
                <a:cxn ang="0">
                  <a:pos x="67" y="2"/>
                </a:cxn>
                <a:cxn ang="0">
                  <a:pos x="84" y="0"/>
                </a:cxn>
                <a:cxn ang="0">
                  <a:pos x="101" y="0"/>
                </a:cxn>
                <a:cxn ang="0">
                  <a:pos x="117" y="0"/>
                </a:cxn>
                <a:cxn ang="0">
                  <a:pos x="135" y="2"/>
                </a:cxn>
                <a:cxn ang="0">
                  <a:pos x="146" y="3"/>
                </a:cxn>
                <a:cxn ang="0">
                  <a:pos x="158" y="4"/>
                </a:cxn>
                <a:cxn ang="0">
                  <a:pos x="169" y="7"/>
                </a:cxn>
                <a:cxn ang="0">
                  <a:pos x="180" y="10"/>
                </a:cxn>
                <a:cxn ang="0">
                  <a:pos x="191" y="13"/>
                </a:cxn>
                <a:cxn ang="0">
                  <a:pos x="203" y="17"/>
                </a:cxn>
                <a:cxn ang="0">
                  <a:pos x="213" y="20"/>
                </a:cxn>
                <a:cxn ang="0">
                  <a:pos x="224" y="25"/>
                </a:cxn>
              </a:cxnLst>
              <a:rect l="0" t="0" r="r" b="b"/>
              <a:pathLst>
                <a:path w="233" h="87">
                  <a:moveTo>
                    <a:pt x="224" y="25"/>
                  </a:moveTo>
                  <a:lnTo>
                    <a:pt x="227" y="29"/>
                  </a:lnTo>
                  <a:lnTo>
                    <a:pt x="230" y="32"/>
                  </a:lnTo>
                  <a:lnTo>
                    <a:pt x="233" y="35"/>
                  </a:lnTo>
                  <a:lnTo>
                    <a:pt x="232" y="41"/>
                  </a:lnTo>
                  <a:lnTo>
                    <a:pt x="227" y="45"/>
                  </a:lnTo>
                  <a:lnTo>
                    <a:pt x="222" y="44"/>
                  </a:lnTo>
                  <a:lnTo>
                    <a:pt x="214" y="42"/>
                  </a:lnTo>
                  <a:lnTo>
                    <a:pt x="208" y="44"/>
                  </a:lnTo>
                  <a:lnTo>
                    <a:pt x="203" y="42"/>
                  </a:lnTo>
                  <a:lnTo>
                    <a:pt x="195" y="41"/>
                  </a:lnTo>
                  <a:lnTo>
                    <a:pt x="190" y="39"/>
                  </a:lnTo>
                  <a:lnTo>
                    <a:pt x="182" y="38"/>
                  </a:lnTo>
                  <a:lnTo>
                    <a:pt x="177" y="38"/>
                  </a:lnTo>
                  <a:lnTo>
                    <a:pt x="169" y="36"/>
                  </a:lnTo>
                  <a:lnTo>
                    <a:pt x="164" y="35"/>
                  </a:lnTo>
                  <a:lnTo>
                    <a:pt x="156" y="33"/>
                  </a:lnTo>
                  <a:lnTo>
                    <a:pt x="152" y="35"/>
                  </a:lnTo>
                  <a:lnTo>
                    <a:pt x="148" y="35"/>
                  </a:lnTo>
                  <a:lnTo>
                    <a:pt x="143" y="33"/>
                  </a:lnTo>
                  <a:lnTo>
                    <a:pt x="139" y="33"/>
                  </a:lnTo>
                  <a:lnTo>
                    <a:pt x="127" y="36"/>
                  </a:lnTo>
                  <a:lnTo>
                    <a:pt x="114" y="39"/>
                  </a:lnTo>
                  <a:lnTo>
                    <a:pt x="103" y="44"/>
                  </a:lnTo>
                  <a:lnTo>
                    <a:pt x="91" y="46"/>
                  </a:lnTo>
                  <a:lnTo>
                    <a:pt x="80" y="51"/>
                  </a:lnTo>
                  <a:lnTo>
                    <a:pt x="68" y="55"/>
                  </a:lnTo>
                  <a:lnTo>
                    <a:pt x="56" y="59"/>
                  </a:lnTo>
                  <a:lnTo>
                    <a:pt x="45" y="65"/>
                  </a:lnTo>
                  <a:lnTo>
                    <a:pt x="36" y="71"/>
                  </a:lnTo>
                  <a:lnTo>
                    <a:pt x="29" y="75"/>
                  </a:lnTo>
                  <a:lnTo>
                    <a:pt x="22" y="81"/>
                  </a:lnTo>
                  <a:lnTo>
                    <a:pt x="14" y="87"/>
                  </a:lnTo>
                  <a:lnTo>
                    <a:pt x="11" y="86"/>
                  </a:lnTo>
                  <a:lnTo>
                    <a:pt x="9" y="84"/>
                  </a:lnTo>
                  <a:lnTo>
                    <a:pt x="7" y="81"/>
                  </a:lnTo>
                  <a:lnTo>
                    <a:pt x="6" y="77"/>
                  </a:lnTo>
                  <a:lnTo>
                    <a:pt x="6" y="65"/>
                  </a:lnTo>
                  <a:lnTo>
                    <a:pt x="1" y="52"/>
                  </a:lnTo>
                  <a:lnTo>
                    <a:pt x="0" y="41"/>
                  </a:lnTo>
                  <a:lnTo>
                    <a:pt x="9" y="29"/>
                  </a:lnTo>
                  <a:lnTo>
                    <a:pt x="20" y="19"/>
                  </a:lnTo>
                  <a:lnTo>
                    <a:pt x="35" y="10"/>
                  </a:lnTo>
                  <a:lnTo>
                    <a:pt x="49" y="6"/>
                  </a:lnTo>
                  <a:lnTo>
                    <a:pt x="67" y="2"/>
                  </a:lnTo>
                  <a:lnTo>
                    <a:pt x="84" y="0"/>
                  </a:lnTo>
                  <a:lnTo>
                    <a:pt x="101" y="0"/>
                  </a:lnTo>
                  <a:lnTo>
                    <a:pt x="117" y="0"/>
                  </a:lnTo>
                  <a:lnTo>
                    <a:pt x="135" y="2"/>
                  </a:lnTo>
                  <a:lnTo>
                    <a:pt x="146" y="3"/>
                  </a:lnTo>
                  <a:lnTo>
                    <a:pt x="158" y="4"/>
                  </a:lnTo>
                  <a:lnTo>
                    <a:pt x="169" y="7"/>
                  </a:lnTo>
                  <a:lnTo>
                    <a:pt x="180" y="10"/>
                  </a:lnTo>
                  <a:lnTo>
                    <a:pt x="191" y="13"/>
                  </a:lnTo>
                  <a:lnTo>
                    <a:pt x="203" y="17"/>
                  </a:lnTo>
                  <a:lnTo>
                    <a:pt x="213" y="20"/>
                  </a:lnTo>
                  <a:lnTo>
                    <a:pt x="224" y="25"/>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0" name="Freeform 51"/>
            <p:cNvSpPr>
              <a:spLocks/>
            </p:cNvSpPr>
            <p:nvPr/>
          </p:nvSpPr>
          <p:spPr bwMode="auto">
            <a:xfrm>
              <a:off x="3628" y="2808"/>
              <a:ext cx="126" cy="35"/>
            </a:xfrm>
            <a:custGeom>
              <a:avLst/>
              <a:gdLst/>
              <a:ahLst/>
              <a:cxnLst>
                <a:cxn ang="0">
                  <a:pos x="39" y="13"/>
                </a:cxn>
                <a:cxn ang="0">
                  <a:pos x="45" y="22"/>
                </a:cxn>
                <a:cxn ang="0">
                  <a:pos x="55" y="22"/>
                </a:cxn>
                <a:cxn ang="0">
                  <a:pos x="67" y="17"/>
                </a:cxn>
                <a:cxn ang="0">
                  <a:pos x="79" y="17"/>
                </a:cxn>
                <a:cxn ang="0">
                  <a:pos x="96" y="14"/>
                </a:cxn>
                <a:cxn ang="0">
                  <a:pos x="113" y="13"/>
                </a:cxn>
                <a:cxn ang="0">
                  <a:pos x="131" y="13"/>
                </a:cxn>
                <a:cxn ang="0">
                  <a:pos x="150" y="14"/>
                </a:cxn>
                <a:cxn ang="0">
                  <a:pos x="167" y="14"/>
                </a:cxn>
                <a:cxn ang="0">
                  <a:pos x="186" y="16"/>
                </a:cxn>
                <a:cxn ang="0">
                  <a:pos x="203" y="17"/>
                </a:cxn>
                <a:cxn ang="0">
                  <a:pos x="221" y="17"/>
                </a:cxn>
                <a:cxn ang="0">
                  <a:pos x="229" y="20"/>
                </a:cxn>
                <a:cxn ang="0">
                  <a:pos x="238" y="25"/>
                </a:cxn>
                <a:cxn ang="0">
                  <a:pos x="245" y="29"/>
                </a:cxn>
                <a:cxn ang="0">
                  <a:pos x="252" y="35"/>
                </a:cxn>
                <a:cxn ang="0">
                  <a:pos x="251" y="39"/>
                </a:cxn>
                <a:cxn ang="0">
                  <a:pos x="248" y="42"/>
                </a:cxn>
                <a:cxn ang="0">
                  <a:pos x="244" y="45"/>
                </a:cxn>
                <a:cxn ang="0">
                  <a:pos x="239" y="46"/>
                </a:cxn>
                <a:cxn ang="0">
                  <a:pos x="216" y="45"/>
                </a:cxn>
                <a:cxn ang="0">
                  <a:pos x="193" y="43"/>
                </a:cxn>
                <a:cxn ang="0">
                  <a:pos x="170" y="43"/>
                </a:cxn>
                <a:cxn ang="0">
                  <a:pos x="147" y="45"/>
                </a:cxn>
                <a:cxn ang="0">
                  <a:pos x="122" y="46"/>
                </a:cxn>
                <a:cxn ang="0">
                  <a:pos x="99" y="49"/>
                </a:cxn>
                <a:cxn ang="0">
                  <a:pos x="77" y="52"/>
                </a:cxn>
                <a:cxn ang="0">
                  <a:pos x="54" y="56"/>
                </a:cxn>
                <a:cxn ang="0">
                  <a:pos x="48" y="58"/>
                </a:cxn>
                <a:cxn ang="0">
                  <a:pos x="41" y="59"/>
                </a:cxn>
                <a:cxn ang="0">
                  <a:pos x="35" y="62"/>
                </a:cxn>
                <a:cxn ang="0">
                  <a:pos x="31" y="64"/>
                </a:cxn>
                <a:cxn ang="0">
                  <a:pos x="25" y="67"/>
                </a:cxn>
                <a:cxn ang="0">
                  <a:pos x="19" y="68"/>
                </a:cxn>
                <a:cxn ang="0">
                  <a:pos x="12" y="70"/>
                </a:cxn>
                <a:cxn ang="0">
                  <a:pos x="6" y="70"/>
                </a:cxn>
                <a:cxn ang="0">
                  <a:pos x="2" y="67"/>
                </a:cxn>
                <a:cxn ang="0">
                  <a:pos x="0" y="61"/>
                </a:cxn>
                <a:cxn ang="0">
                  <a:pos x="2" y="56"/>
                </a:cxn>
                <a:cxn ang="0">
                  <a:pos x="2" y="52"/>
                </a:cxn>
                <a:cxn ang="0">
                  <a:pos x="8" y="42"/>
                </a:cxn>
                <a:cxn ang="0">
                  <a:pos x="13" y="33"/>
                </a:cxn>
                <a:cxn ang="0">
                  <a:pos x="18" y="23"/>
                </a:cxn>
                <a:cxn ang="0">
                  <a:pos x="16" y="12"/>
                </a:cxn>
                <a:cxn ang="0">
                  <a:pos x="18" y="9"/>
                </a:cxn>
                <a:cxn ang="0">
                  <a:pos x="18" y="6"/>
                </a:cxn>
                <a:cxn ang="0">
                  <a:pos x="19" y="3"/>
                </a:cxn>
                <a:cxn ang="0">
                  <a:pos x="22" y="0"/>
                </a:cxn>
                <a:cxn ang="0">
                  <a:pos x="29" y="0"/>
                </a:cxn>
                <a:cxn ang="0">
                  <a:pos x="34" y="4"/>
                </a:cxn>
                <a:cxn ang="0">
                  <a:pos x="35" y="9"/>
                </a:cxn>
                <a:cxn ang="0">
                  <a:pos x="39" y="13"/>
                </a:cxn>
              </a:cxnLst>
              <a:rect l="0" t="0" r="r" b="b"/>
              <a:pathLst>
                <a:path w="252" h="70">
                  <a:moveTo>
                    <a:pt x="39" y="13"/>
                  </a:moveTo>
                  <a:lnTo>
                    <a:pt x="45" y="22"/>
                  </a:lnTo>
                  <a:lnTo>
                    <a:pt x="55" y="22"/>
                  </a:lnTo>
                  <a:lnTo>
                    <a:pt x="67" y="17"/>
                  </a:lnTo>
                  <a:lnTo>
                    <a:pt x="79" y="17"/>
                  </a:lnTo>
                  <a:lnTo>
                    <a:pt x="96" y="14"/>
                  </a:lnTo>
                  <a:lnTo>
                    <a:pt x="113" y="13"/>
                  </a:lnTo>
                  <a:lnTo>
                    <a:pt x="131" y="13"/>
                  </a:lnTo>
                  <a:lnTo>
                    <a:pt x="150" y="14"/>
                  </a:lnTo>
                  <a:lnTo>
                    <a:pt x="167" y="14"/>
                  </a:lnTo>
                  <a:lnTo>
                    <a:pt x="186" y="16"/>
                  </a:lnTo>
                  <a:lnTo>
                    <a:pt x="203" y="17"/>
                  </a:lnTo>
                  <a:lnTo>
                    <a:pt x="221" y="17"/>
                  </a:lnTo>
                  <a:lnTo>
                    <a:pt x="229" y="20"/>
                  </a:lnTo>
                  <a:lnTo>
                    <a:pt x="238" y="25"/>
                  </a:lnTo>
                  <a:lnTo>
                    <a:pt x="245" y="29"/>
                  </a:lnTo>
                  <a:lnTo>
                    <a:pt x="252" y="35"/>
                  </a:lnTo>
                  <a:lnTo>
                    <a:pt x="251" y="39"/>
                  </a:lnTo>
                  <a:lnTo>
                    <a:pt x="248" y="42"/>
                  </a:lnTo>
                  <a:lnTo>
                    <a:pt x="244" y="45"/>
                  </a:lnTo>
                  <a:lnTo>
                    <a:pt x="239" y="46"/>
                  </a:lnTo>
                  <a:lnTo>
                    <a:pt x="216" y="45"/>
                  </a:lnTo>
                  <a:lnTo>
                    <a:pt x="193" y="43"/>
                  </a:lnTo>
                  <a:lnTo>
                    <a:pt x="170" y="43"/>
                  </a:lnTo>
                  <a:lnTo>
                    <a:pt x="147" y="45"/>
                  </a:lnTo>
                  <a:lnTo>
                    <a:pt x="122" y="46"/>
                  </a:lnTo>
                  <a:lnTo>
                    <a:pt x="99" y="49"/>
                  </a:lnTo>
                  <a:lnTo>
                    <a:pt x="77" y="52"/>
                  </a:lnTo>
                  <a:lnTo>
                    <a:pt x="54" y="56"/>
                  </a:lnTo>
                  <a:lnTo>
                    <a:pt x="48" y="58"/>
                  </a:lnTo>
                  <a:lnTo>
                    <a:pt x="41" y="59"/>
                  </a:lnTo>
                  <a:lnTo>
                    <a:pt x="35" y="62"/>
                  </a:lnTo>
                  <a:lnTo>
                    <a:pt x="31" y="64"/>
                  </a:lnTo>
                  <a:lnTo>
                    <a:pt x="25" y="67"/>
                  </a:lnTo>
                  <a:lnTo>
                    <a:pt x="19" y="68"/>
                  </a:lnTo>
                  <a:lnTo>
                    <a:pt x="12" y="70"/>
                  </a:lnTo>
                  <a:lnTo>
                    <a:pt x="6" y="70"/>
                  </a:lnTo>
                  <a:lnTo>
                    <a:pt x="2" y="67"/>
                  </a:lnTo>
                  <a:lnTo>
                    <a:pt x="0" y="61"/>
                  </a:lnTo>
                  <a:lnTo>
                    <a:pt x="2" y="56"/>
                  </a:lnTo>
                  <a:lnTo>
                    <a:pt x="2" y="52"/>
                  </a:lnTo>
                  <a:lnTo>
                    <a:pt x="8" y="42"/>
                  </a:lnTo>
                  <a:lnTo>
                    <a:pt x="13" y="33"/>
                  </a:lnTo>
                  <a:lnTo>
                    <a:pt x="18" y="23"/>
                  </a:lnTo>
                  <a:lnTo>
                    <a:pt x="16" y="12"/>
                  </a:lnTo>
                  <a:lnTo>
                    <a:pt x="18" y="9"/>
                  </a:lnTo>
                  <a:lnTo>
                    <a:pt x="18" y="6"/>
                  </a:lnTo>
                  <a:lnTo>
                    <a:pt x="19" y="3"/>
                  </a:lnTo>
                  <a:lnTo>
                    <a:pt x="22" y="0"/>
                  </a:lnTo>
                  <a:lnTo>
                    <a:pt x="29" y="0"/>
                  </a:lnTo>
                  <a:lnTo>
                    <a:pt x="34" y="4"/>
                  </a:lnTo>
                  <a:lnTo>
                    <a:pt x="35" y="9"/>
                  </a:lnTo>
                  <a:lnTo>
                    <a:pt x="39" y="13"/>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1" name="Freeform 52"/>
            <p:cNvSpPr>
              <a:spLocks/>
            </p:cNvSpPr>
            <p:nvPr/>
          </p:nvSpPr>
          <p:spPr bwMode="auto">
            <a:xfrm>
              <a:off x="3775" y="2818"/>
              <a:ext cx="293" cy="111"/>
            </a:xfrm>
            <a:custGeom>
              <a:avLst/>
              <a:gdLst/>
              <a:ahLst/>
              <a:cxnLst>
                <a:cxn ang="0">
                  <a:pos x="51" y="22"/>
                </a:cxn>
                <a:cxn ang="0">
                  <a:pos x="87" y="36"/>
                </a:cxn>
                <a:cxn ang="0">
                  <a:pos x="121" y="52"/>
                </a:cxn>
                <a:cxn ang="0">
                  <a:pos x="157" y="64"/>
                </a:cxn>
                <a:cxn ang="0">
                  <a:pos x="186" y="73"/>
                </a:cxn>
                <a:cxn ang="0">
                  <a:pos x="205" y="81"/>
                </a:cxn>
                <a:cxn ang="0">
                  <a:pos x="223" y="89"/>
                </a:cxn>
                <a:cxn ang="0">
                  <a:pos x="244" y="97"/>
                </a:cxn>
                <a:cxn ang="0">
                  <a:pos x="261" y="103"/>
                </a:cxn>
                <a:cxn ang="0">
                  <a:pos x="277" y="107"/>
                </a:cxn>
                <a:cxn ang="0">
                  <a:pos x="292" y="112"/>
                </a:cxn>
                <a:cxn ang="0">
                  <a:pos x="307" y="119"/>
                </a:cxn>
                <a:cxn ang="0">
                  <a:pos x="331" y="126"/>
                </a:cxn>
                <a:cxn ang="0">
                  <a:pos x="364" y="138"/>
                </a:cxn>
                <a:cxn ang="0">
                  <a:pos x="397" y="148"/>
                </a:cxn>
                <a:cxn ang="0">
                  <a:pos x="431" y="158"/>
                </a:cxn>
                <a:cxn ang="0">
                  <a:pos x="462" y="170"/>
                </a:cxn>
                <a:cxn ang="0">
                  <a:pos x="493" y="180"/>
                </a:cxn>
                <a:cxn ang="0">
                  <a:pos x="523" y="189"/>
                </a:cxn>
                <a:cxn ang="0">
                  <a:pos x="554" y="199"/>
                </a:cxn>
                <a:cxn ang="0">
                  <a:pos x="573" y="204"/>
                </a:cxn>
                <a:cxn ang="0">
                  <a:pos x="580" y="209"/>
                </a:cxn>
                <a:cxn ang="0">
                  <a:pos x="586" y="213"/>
                </a:cxn>
                <a:cxn ang="0">
                  <a:pos x="587" y="220"/>
                </a:cxn>
                <a:cxn ang="0">
                  <a:pos x="567" y="222"/>
                </a:cxn>
                <a:cxn ang="0">
                  <a:pos x="535" y="218"/>
                </a:cxn>
                <a:cxn ang="0">
                  <a:pos x="504" y="210"/>
                </a:cxn>
                <a:cxn ang="0">
                  <a:pos x="474" y="202"/>
                </a:cxn>
                <a:cxn ang="0">
                  <a:pos x="442" y="193"/>
                </a:cxn>
                <a:cxn ang="0">
                  <a:pos x="412" y="184"/>
                </a:cxn>
                <a:cxn ang="0">
                  <a:pos x="378" y="174"/>
                </a:cxn>
                <a:cxn ang="0">
                  <a:pos x="348" y="165"/>
                </a:cxn>
                <a:cxn ang="0">
                  <a:pos x="326" y="158"/>
                </a:cxn>
                <a:cxn ang="0">
                  <a:pos x="315" y="154"/>
                </a:cxn>
                <a:cxn ang="0">
                  <a:pos x="302" y="149"/>
                </a:cxn>
                <a:cxn ang="0">
                  <a:pos x="290" y="145"/>
                </a:cxn>
                <a:cxn ang="0">
                  <a:pos x="258" y="136"/>
                </a:cxn>
                <a:cxn ang="0">
                  <a:pos x="209" y="120"/>
                </a:cxn>
                <a:cxn ang="0">
                  <a:pos x="160" y="103"/>
                </a:cxn>
                <a:cxn ang="0">
                  <a:pos x="110" y="84"/>
                </a:cxn>
                <a:cxn ang="0">
                  <a:pos x="74" y="68"/>
                </a:cxn>
                <a:cxn ang="0">
                  <a:pos x="47" y="57"/>
                </a:cxn>
                <a:cxn ang="0">
                  <a:pos x="21" y="42"/>
                </a:cxn>
                <a:cxn ang="0">
                  <a:pos x="3" y="21"/>
                </a:cxn>
                <a:cxn ang="0">
                  <a:pos x="3" y="0"/>
                </a:cxn>
                <a:cxn ang="0">
                  <a:pos x="11" y="2"/>
                </a:cxn>
                <a:cxn ang="0">
                  <a:pos x="32" y="16"/>
                </a:cxn>
              </a:cxnLst>
              <a:rect l="0" t="0" r="r" b="b"/>
              <a:pathLst>
                <a:path w="587" h="222">
                  <a:moveTo>
                    <a:pt x="32" y="16"/>
                  </a:moveTo>
                  <a:lnTo>
                    <a:pt x="51" y="22"/>
                  </a:lnTo>
                  <a:lnTo>
                    <a:pt x="70" y="28"/>
                  </a:lnTo>
                  <a:lnTo>
                    <a:pt x="87" y="36"/>
                  </a:lnTo>
                  <a:lnTo>
                    <a:pt x="105" y="44"/>
                  </a:lnTo>
                  <a:lnTo>
                    <a:pt x="121" y="52"/>
                  </a:lnTo>
                  <a:lnTo>
                    <a:pt x="138" y="58"/>
                  </a:lnTo>
                  <a:lnTo>
                    <a:pt x="157" y="64"/>
                  </a:lnTo>
                  <a:lnTo>
                    <a:pt x="176" y="68"/>
                  </a:lnTo>
                  <a:lnTo>
                    <a:pt x="186" y="73"/>
                  </a:lnTo>
                  <a:lnTo>
                    <a:pt x="194" y="77"/>
                  </a:lnTo>
                  <a:lnTo>
                    <a:pt x="205" y="81"/>
                  </a:lnTo>
                  <a:lnTo>
                    <a:pt x="215" y="84"/>
                  </a:lnTo>
                  <a:lnTo>
                    <a:pt x="223" y="89"/>
                  </a:lnTo>
                  <a:lnTo>
                    <a:pt x="234" y="93"/>
                  </a:lnTo>
                  <a:lnTo>
                    <a:pt x="244" y="97"/>
                  </a:lnTo>
                  <a:lnTo>
                    <a:pt x="254" y="102"/>
                  </a:lnTo>
                  <a:lnTo>
                    <a:pt x="261" y="103"/>
                  </a:lnTo>
                  <a:lnTo>
                    <a:pt x="270" y="105"/>
                  </a:lnTo>
                  <a:lnTo>
                    <a:pt x="277" y="107"/>
                  </a:lnTo>
                  <a:lnTo>
                    <a:pt x="284" y="109"/>
                  </a:lnTo>
                  <a:lnTo>
                    <a:pt x="292" y="112"/>
                  </a:lnTo>
                  <a:lnTo>
                    <a:pt x="299" y="116"/>
                  </a:lnTo>
                  <a:lnTo>
                    <a:pt x="307" y="119"/>
                  </a:lnTo>
                  <a:lnTo>
                    <a:pt x="315" y="122"/>
                  </a:lnTo>
                  <a:lnTo>
                    <a:pt x="331" y="126"/>
                  </a:lnTo>
                  <a:lnTo>
                    <a:pt x="348" y="132"/>
                  </a:lnTo>
                  <a:lnTo>
                    <a:pt x="364" y="138"/>
                  </a:lnTo>
                  <a:lnTo>
                    <a:pt x="380" y="142"/>
                  </a:lnTo>
                  <a:lnTo>
                    <a:pt x="397" y="148"/>
                  </a:lnTo>
                  <a:lnTo>
                    <a:pt x="413" y="154"/>
                  </a:lnTo>
                  <a:lnTo>
                    <a:pt x="431" y="158"/>
                  </a:lnTo>
                  <a:lnTo>
                    <a:pt x="448" y="162"/>
                  </a:lnTo>
                  <a:lnTo>
                    <a:pt x="462" y="170"/>
                  </a:lnTo>
                  <a:lnTo>
                    <a:pt x="477" y="176"/>
                  </a:lnTo>
                  <a:lnTo>
                    <a:pt x="493" y="180"/>
                  </a:lnTo>
                  <a:lnTo>
                    <a:pt x="509" y="184"/>
                  </a:lnTo>
                  <a:lnTo>
                    <a:pt x="523" y="189"/>
                  </a:lnTo>
                  <a:lnTo>
                    <a:pt x="539" y="193"/>
                  </a:lnTo>
                  <a:lnTo>
                    <a:pt x="554" y="199"/>
                  </a:lnTo>
                  <a:lnTo>
                    <a:pt x="568" y="204"/>
                  </a:lnTo>
                  <a:lnTo>
                    <a:pt x="573" y="204"/>
                  </a:lnTo>
                  <a:lnTo>
                    <a:pt x="575" y="206"/>
                  </a:lnTo>
                  <a:lnTo>
                    <a:pt x="580" y="209"/>
                  </a:lnTo>
                  <a:lnTo>
                    <a:pt x="583" y="210"/>
                  </a:lnTo>
                  <a:lnTo>
                    <a:pt x="586" y="213"/>
                  </a:lnTo>
                  <a:lnTo>
                    <a:pt x="587" y="216"/>
                  </a:lnTo>
                  <a:lnTo>
                    <a:pt x="587" y="220"/>
                  </a:lnTo>
                  <a:lnTo>
                    <a:pt x="583" y="222"/>
                  </a:lnTo>
                  <a:lnTo>
                    <a:pt x="567" y="222"/>
                  </a:lnTo>
                  <a:lnTo>
                    <a:pt x="551" y="220"/>
                  </a:lnTo>
                  <a:lnTo>
                    <a:pt x="535" y="218"/>
                  </a:lnTo>
                  <a:lnTo>
                    <a:pt x="519" y="213"/>
                  </a:lnTo>
                  <a:lnTo>
                    <a:pt x="504" y="210"/>
                  </a:lnTo>
                  <a:lnTo>
                    <a:pt x="489" y="206"/>
                  </a:lnTo>
                  <a:lnTo>
                    <a:pt x="474" y="202"/>
                  </a:lnTo>
                  <a:lnTo>
                    <a:pt x="458" y="197"/>
                  </a:lnTo>
                  <a:lnTo>
                    <a:pt x="442" y="193"/>
                  </a:lnTo>
                  <a:lnTo>
                    <a:pt x="428" y="189"/>
                  </a:lnTo>
                  <a:lnTo>
                    <a:pt x="412" y="184"/>
                  </a:lnTo>
                  <a:lnTo>
                    <a:pt x="396" y="178"/>
                  </a:lnTo>
                  <a:lnTo>
                    <a:pt x="378" y="174"/>
                  </a:lnTo>
                  <a:lnTo>
                    <a:pt x="362" y="170"/>
                  </a:lnTo>
                  <a:lnTo>
                    <a:pt x="348" y="165"/>
                  </a:lnTo>
                  <a:lnTo>
                    <a:pt x="332" y="161"/>
                  </a:lnTo>
                  <a:lnTo>
                    <a:pt x="326" y="158"/>
                  </a:lnTo>
                  <a:lnTo>
                    <a:pt x="320" y="155"/>
                  </a:lnTo>
                  <a:lnTo>
                    <a:pt x="315" y="154"/>
                  </a:lnTo>
                  <a:lnTo>
                    <a:pt x="309" y="151"/>
                  </a:lnTo>
                  <a:lnTo>
                    <a:pt x="302" y="149"/>
                  </a:lnTo>
                  <a:lnTo>
                    <a:pt x="296" y="148"/>
                  </a:lnTo>
                  <a:lnTo>
                    <a:pt x="290" y="145"/>
                  </a:lnTo>
                  <a:lnTo>
                    <a:pt x="284" y="144"/>
                  </a:lnTo>
                  <a:lnTo>
                    <a:pt x="258" y="136"/>
                  </a:lnTo>
                  <a:lnTo>
                    <a:pt x="234" y="128"/>
                  </a:lnTo>
                  <a:lnTo>
                    <a:pt x="209" y="120"/>
                  </a:lnTo>
                  <a:lnTo>
                    <a:pt x="184" y="112"/>
                  </a:lnTo>
                  <a:lnTo>
                    <a:pt x="160" y="103"/>
                  </a:lnTo>
                  <a:lnTo>
                    <a:pt x="135" y="94"/>
                  </a:lnTo>
                  <a:lnTo>
                    <a:pt x="110" y="84"/>
                  </a:lnTo>
                  <a:lnTo>
                    <a:pt x="87" y="74"/>
                  </a:lnTo>
                  <a:lnTo>
                    <a:pt x="74" y="68"/>
                  </a:lnTo>
                  <a:lnTo>
                    <a:pt x="60" y="63"/>
                  </a:lnTo>
                  <a:lnTo>
                    <a:pt x="47" y="57"/>
                  </a:lnTo>
                  <a:lnTo>
                    <a:pt x="32" y="50"/>
                  </a:lnTo>
                  <a:lnTo>
                    <a:pt x="21" y="42"/>
                  </a:lnTo>
                  <a:lnTo>
                    <a:pt x="11" y="34"/>
                  </a:lnTo>
                  <a:lnTo>
                    <a:pt x="3" y="21"/>
                  </a:lnTo>
                  <a:lnTo>
                    <a:pt x="0" y="5"/>
                  </a:lnTo>
                  <a:lnTo>
                    <a:pt x="3" y="0"/>
                  </a:lnTo>
                  <a:lnTo>
                    <a:pt x="8" y="0"/>
                  </a:lnTo>
                  <a:lnTo>
                    <a:pt x="11" y="2"/>
                  </a:lnTo>
                  <a:lnTo>
                    <a:pt x="13" y="5"/>
                  </a:lnTo>
                  <a:lnTo>
                    <a:pt x="32" y="1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2" name="Freeform 53"/>
            <p:cNvSpPr>
              <a:spLocks/>
            </p:cNvSpPr>
            <p:nvPr/>
          </p:nvSpPr>
          <p:spPr bwMode="auto">
            <a:xfrm>
              <a:off x="4292" y="2822"/>
              <a:ext cx="119" cy="77"/>
            </a:xfrm>
            <a:custGeom>
              <a:avLst/>
              <a:gdLst/>
              <a:ahLst/>
              <a:cxnLst>
                <a:cxn ang="0">
                  <a:pos x="237" y="18"/>
                </a:cxn>
                <a:cxn ang="0">
                  <a:pos x="236" y="39"/>
                </a:cxn>
                <a:cxn ang="0">
                  <a:pos x="234" y="57"/>
                </a:cxn>
                <a:cxn ang="0">
                  <a:pos x="230" y="76"/>
                </a:cxn>
                <a:cxn ang="0">
                  <a:pos x="221" y="92"/>
                </a:cxn>
                <a:cxn ang="0">
                  <a:pos x="212" y="98"/>
                </a:cxn>
                <a:cxn ang="0">
                  <a:pos x="204" y="102"/>
                </a:cxn>
                <a:cxn ang="0">
                  <a:pos x="194" y="105"/>
                </a:cxn>
                <a:cxn ang="0">
                  <a:pos x="184" y="108"/>
                </a:cxn>
                <a:cxn ang="0">
                  <a:pos x="173" y="111"/>
                </a:cxn>
                <a:cxn ang="0">
                  <a:pos x="163" y="114"/>
                </a:cxn>
                <a:cxn ang="0">
                  <a:pos x="153" y="117"/>
                </a:cxn>
                <a:cxn ang="0">
                  <a:pos x="143" y="120"/>
                </a:cxn>
                <a:cxn ang="0">
                  <a:pos x="128" y="124"/>
                </a:cxn>
                <a:cxn ang="0">
                  <a:pos x="114" y="127"/>
                </a:cxn>
                <a:cxn ang="0">
                  <a:pos x="100" y="131"/>
                </a:cxn>
                <a:cxn ang="0">
                  <a:pos x="85" y="136"/>
                </a:cxn>
                <a:cxn ang="0">
                  <a:pos x="71" y="140"/>
                </a:cxn>
                <a:cxn ang="0">
                  <a:pos x="56" y="144"/>
                </a:cxn>
                <a:cxn ang="0">
                  <a:pos x="42" y="149"/>
                </a:cxn>
                <a:cxn ang="0">
                  <a:pos x="27" y="153"/>
                </a:cxn>
                <a:cxn ang="0">
                  <a:pos x="18" y="154"/>
                </a:cxn>
                <a:cxn ang="0">
                  <a:pos x="11" y="153"/>
                </a:cxn>
                <a:cxn ang="0">
                  <a:pos x="5" y="149"/>
                </a:cxn>
                <a:cxn ang="0">
                  <a:pos x="0" y="144"/>
                </a:cxn>
                <a:cxn ang="0">
                  <a:pos x="2" y="139"/>
                </a:cxn>
                <a:cxn ang="0">
                  <a:pos x="7" y="134"/>
                </a:cxn>
                <a:cxn ang="0">
                  <a:pos x="11" y="131"/>
                </a:cxn>
                <a:cxn ang="0">
                  <a:pos x="17" y="128"/>
                </a:cxn>
                <a:cxn ang="0">
                  <a:pos x="24" y="128"/>
                </a:cxn>
                <a:cxn ang="0">
                  <a:pos x="31" y="127"/>
                </a:cxn>
                <a:cxn ang="0">
                  <a:pos x="37" y="126"/>
                </a:cxn>
                <a:cxn ang="0">
                  <a:pos x="43" y="123"/>
                </a:cxn>
                <a:cxn ang="0">
                  <a:pos x="58" y="118"/>
                </a:cxn>
                <a:cxn ang="0">
                  <a:pos x="72" y="114"/>
                </a:cxn>
                <a:cxn ang="0">
                  <a:pos x="86" y="110"/>
                </a:cxn>
                <a:cxn ang="0">
                  <a:pos x="101" y="104"/>
                </a:cxn>
                <a:cxn ang="0">
                  <a:pos x="115" y="99"/>
                </a:cxn>
                <a:cxn ang="0">
                  <a:pos x="130" y="94"/>
                </a:cxn>
                <a:cxn ang="0">
                  <a:pos x="144" y="88"/>
                </a:cxn>
                <a:cxn ang="0">
                  <a:pos x="157" y="81"/>
                </a:cxn>
                <a:cxn ang="0">
                  <a:pos x="165" y="75"/>
                </a:cxn>
                <a:cxn ang="0">
                  <a:pos x="173" y="69"/>
                </a:cxn>
                <a:cxn ang="0">
                  <a:pos x="182" y="65"/>
                </a:cxn>
                <a:cxn ang="0">
                  <a:pos x="191" y="57"/>
                </a:cxn>
                <a:cxn ang="0">
                  <a:pos x="198" y="50"/>
                </a:cxn>
                <a:cxn ang="0">
                  <a:pos x="204" y="43"/>
                </a:cxn>
                <a:cxn ang="0">
                  <a:pos x="210" y="34"/>
                </a:cxn>
                <a:cxn ang="0">
                  <a:pos x="212" y="24"/>
                </a:cxn>
                <a:cxn ang="0">
                  <a:pos x="218" y="17"/>
                </a:cxn>
                <a:cxn ang="0">
                  <a:pos x="221" y="7"/>
                </a:cxn>
                <a:cxn ang="0">
                  <a:pos x="224" y="0"/>
                </a:cxn>
                <a:cxn ang="0">
                  <a:pos x="234" y="0"/>
                </a:cxn>
                <a:cxn ang="0">
                  <a:pos x="237" y="18"/>
                </a:cxn>
              </a:cxnLst>
              <a:rect l="0" t="0" r="r" b="b"/>
              <a:pathLst>
                <a:path w="237" h="154">
                  <a:moveTo>
                    <a:pt x="237" y="18"/>
                  </a:moveTo>
                  <a:lnTo>
                    <a:pt x="236" y="39"/>
                  </a:lnTo>
                  <a:lnTo>
                    <a:pt x="234" y="57"/>
                  </a:lnTo>
                  <a:lnTo>
                    <a:pt x="230" y="76"/>
                  </a:lnTo>
                  <a:lnTo>
                    <a:pt x="221" y="92"/>
                  </a:lnTo>
                  <a:lnTo>
                    <a:pt x="212" y="98"/>
                  </a:lnTo>
                  <a:lnTo>
                    <a:pt x="204" y="102"/>
                  </a:lnTo>
                  <a:lnTo>
                    <a:pt x="194" y="105"/>
                  </a:lnTo>
                  <a:lnTo>
                    <a:pt x="184" y="108"/>
                  </a:lnTo>
                  <a:lnTo>
                    <a:pt x="173" y="111"/>
                  </a:lnTo>
                  <a:lnTo>
                    <a:pt x="163" y="114"/>
                  </a:lnTo>
                  <a:lnTo>
                    <a:pt x="153" y="117"/>
                  </a:lnTo>
                  <a:lnTo>
                    <a:pt x="143" y="120"/>
                  </a:lnTo>
                  <a:lnTo>
                    <a:pt x="128" y="124"/>
                  </a:lnTo>
                  <a:lnTo>
                    <a:pt x="114" y="127"/>
                  </a:lnTo>
                  <a:lnTo>
                    <a:pt x="100" y="131"/>
                  </a:lnTo>
                  <a:lnTo>
                    <a:pt x="85" y="136"/>
                  </a:lnTo>
                  <a:lnTo>
                    <a:pt x="71" y="140"/>
                  </a:lnTo>
                  <a:lnTo>
                    <a:pt x="56" y="144"/>
                  </a:lnTo>
                  <a:lnTo>
                    <a:pt x="42" y="149"/>
                  </a:lnTo>
                  <a:lnTo>
                    <a:pt x="27" y="153"/>
                  </a:lnTo>
                  <a:lnTo>
                    <a:pt x="18" y="154"/>
                  </a:lnTo>
                  <a:lnTo>
                    <a:pt x="11" y="153"/>
                  </a:lnTo>
                  <a:lnTo>
                    <a:pt x="5" y="149"/>
                  </a:lnTo>
                  <a:lnTo>
                    <a:pt x="0" y="144"/>
                  </a:lnTo>
                  <a:lnTo>
                    <a:pt x="2" y="139"/>
                  </a:lnTo>
                  <a:lnTo>
                    <a:pt x="7" y="134"/>
                  </a:lnTo>
                  <a:lnTo>
                    <a:pt x="11" y="131"/>
                  </a:lnTo>
                  <a:lnTo>
                    <a:pt x="17" y="128"/>
                  </a:lnTo>
                  <a:lnTo>
                    <a:pt x="24" y="128"/>
                  </a:lnTo>
                  <a:lnTo>
                    <a:pt x="31" y="127"/>
                  </a:lnTo>
                  <a:lnTo>
                    <a:pt x="37" y="126"/>
                  </a:lnTo>
                  <a:lnTo>
                    <a:pt x="43" y="123"/>
                  </a:lnTo>
                  <a:lnTo>
                    <a:pt x="58" y="118"/>
                  </a:lnTo>
                  <a:lnTo>
                    <a:pt x="72" y="114"/>
                  </a:lnTo>
                  <a:lnTo>
                    <a:pt x="86" y="110"/>
                  </a:lnTo>
                  <a:lnTo>
                    <a:pt x="101" y="104"/>
                  </a:lnTo>
                  <a:lnTo>
                    <a:pt x="115" y="99"/>
                  </a:lnTo>
                  <a:lnTo>
                    <a:pt x="130" y="94"/>
                  </a:lnTo>
                  <a:lnTo>
                    <a:pt x="144" y="88"/>
                  </a:lnTo>
                  <a:lnTo>
                    <a:pt x="157" y="81"/>
                  </a:lnTo>
                  <a:lnTo>
                    <a:pt x="165" y="75"/>
                  </a:lnTo>
                  <a:lnTo>
                    <a:pt x="173" y="69"/>
                  </a:lnTo>
                  <a:lnTo>
                    <a:pt x="182" y="65"/>
                  </a:lnTo>
                  <a:lnTo>
                    <a:pt x="191" y="57"/>
                  </a:lnTo>
                  <a:lnTo>
                    <a:pt x="198" y="50"/>
                  </a:lnTo>
                  <a:lnTo>
                    <a:pt x="204" y="43"/>
                  </a:lnTo>
                  <a:lnTo>
                    <a:pt x="210" y="34"/>
                  </a:lnTo>
                  <a:lnTo>
                    <a:pt x="212" y="24"/>
                  </a:lnTo>
                  <a:lnTo>
                    <a:pt x="218" y="17"/>
                  </a:lnTo>
                  <a:lnTo>
                    <a:pt x="221" y="7"/>
                  </a:lnTo>
                  <a:lnTo>
                    <a:pt x="224" y="0"/>
                  </a:lnTo>
                  <a:lnTo>
                    <a:pt x="234" y="0"/>
                  </a:lnTo>
                  <a:lnTo>
                    <a:pt x="237" y="1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3" name="Freeform 54"/>
            <p:cNvSpPr>
              <a:spLocks/>
            </p:cNvSpPr>
            <p:nvPr/>
          </p:nvSpPr>
          <p:spPr bwMode="auto">
            <a:xfrm>
              <a:off x="4203" y="2826"/>
              <a:ext cx="76" cy="69"/>
            </a:xfrm>
            <a:custGeom>
              <a:avLst/>
              <a:gdLst/>
              <a:ahLst/>
              <a:cxnLst>
                <a:cxn ang="0">
                  <a:pos x="148" y="25"/>
                </a:cxn>
                <a:cxn ang="0">
                  <a:pos x="150" y="41"/>
                </a:cxn>
                <a:cxn ang="0">
                  <a:pos x="150" y="55"/>
                </a:cxn>
                <a:cxn ang="0">
                  <a:pos x="145" y="70"/>
                </a:cxn>
                <a:cxn ang="0">
                  <a:pos x="139" y="83"/>
                </a:cxn>
                <a:cxn ang="0">
                  <a:pos x="135" y="81"/>
                </a:cxn>
                <a:cxn ang="0">
                  <a:pos x="130" y="80"/>
                </a:cxn>
                <a:cxn ang="0">
                  <a:pos x="126" y="77"/>
                </a:cxn>
                <a:cxn ang="0">
                  <a:pos x="123" y="73"/>
                </a:cxn>
                <a:cxn ang="0">
                  <a:pos x="123" y="65"/>
                </a:cxn>
                <a:cxn ang="0">
                  <a:pos x="122" y="57"/>
                </a:cxn>
                <a:cxn ang="0">
                  <a:pos x="122" y="49"/>
                </a:cxn>
                <a:cxn ang="0">
                  <a:pos x="119" y="42"/>
                </a:cxn>
                <a:cxn ang="0">
                  <a:pos x="114" y="38"/>
                </a:cxn>
                <a:cxn ang="0">
                  <a:pos x="108" y="34"/>
                </a:cxn>
                <a:cxn ang="0">
                  <a:pos x="101" y="32"/>
                </a:cxn>
                <a:cxn ang="0">
                  <a:pos x="94" y="34"/>
                </a:cxn>
                <a:cxn ang="0">
                  <a:pos x="87" y="36"/>
                </a:cxn>
                <a:cxn ang="0">
                  <a:pos x="78" y="38"/>
                </a:cxn>
                <a:cxn ang="0">
                  <a:pos x="69" y="38"/>
                </a:cxn>
                <a:cxn ang="0">
                  <a:pos x="61" y="39"/>
                </a:cxn>
                <a:cxn ang="0">
                  <a:pos x="53" y="41"/>
                </a:cxn>
                <a:cxn ang="0">
                  <a:pos x="46" y="42"/>
                </a:cxn>
                <a:cxn ang="0">
                  <a:pos x="40" y="47"/>
                </a:cxn>
                <a:cxn ang="0">
                  <a:pos x="36" y="54"/>
                </a:cxn>
                <a:cxn ang="0">
                  <a:pos x="33" y="74"/>
                </a:cxn>
                <a:cxn ang="0">
                  <a:pos x="30" y="94"/>
                </a:cxn>
                <a:cxn ang="0">
                  <a:pos x="29" y="115"/>
                </a:cxn>
                <a:cxn ang="0">
                  <a:pos x="26" y="135"/>
                </a:cxn>
                <a:cxn ang="0">
                  <a:pos x="23" y="136"/>
                </a:cxn>
                <a:cxn ang="0">
                  <a:pos x="20" y="138"/>
                </a:cxn>
                <a:cxn ang="0">
                  <a:pos x="19" y="138"/>
                </a:cxn>
                <a:cxn ang="0">
                  <a:pos x="16" y="136"/>
                </a:cxn>
                <a:cxn ang="0">
                  <a:pos x="1" y="115"/>
                </a:cxn>
                <a:cxn ang="0">
                  <a:pos x="0" y="87"/>
                </a:cxn>
                <a:cxn ang="0">
                  <a:pos x="4" y="60"/>
                </a:cxn>
                <a:cxn ang="0">
                  <a:pos x="7" y="31"/>
                </a:cxn>
                <a:cxn ang="0">
                  <a:pos x="14" y="22"/>
                </a:cxn>
                <a:cxn ang="0">
                  <a:pos x="24" y="15"/>
                </a:cxn>
                <a:cxn ang="0">
                  <a:pos x="35" y="9"/>
                </a:cxn>
                <a:cxn ang="0">
                  <a:pos x="48" y="7"/>
                </a:cxn>
                <a:cxn ang="0">
                  <a:pos x="55" y="3"/>
                </a:cxn>
                <a:cxn ang="0">
                  <a:pos x="64" y="2"/>
                </a:cxn>
                <a:cxn ang="0">
                  <a:pos x="72" y="2"/>
                </a:cxn>
                <a:cxn ang="0">
                  <a:pos x="81" y="0"/>
                </a:cxn>
                <a:cxn ang="0">
                  <a:pos x="91" y="0"/>
                </a:cxn>
                <a:cxn ang="0">
                  <a:pos x="101" y="2"/>
                </a:cxn>
                <a:cxn ang="0">
                  <a:pos x="111" y="2"/>
                </a:cxn>
                <a:cxn ang="0">
                  <a:pos x="120" y="2"/>
                </a:cxn>
                <a:cxn ang="0">
                  <a:pos x="129" y="5"/>
                </a:cxn>
                <a:cxn ang="0">
                  <a:pos x="136" y="9"/>
                </a:cxn>
                <a:cxn ang="0">
                  <a:pos x="143" y="15"/>
                </a:cxn>
                <a:cxn ang="0">
                  <a:pos x="148" y="25"/>
                </a:cxn>
              </a:cxnLst>
              <a:rect l="0" t="0" r="r" b="b"/>
              <a:pathLst>
                <a:path w="150" h="138">
                  <a:moveTo>
                    <a:pt x="148" y="25"/>
                  </a:moveTo>
                  <a:lnTo>
                    <a:pt x="150" y="41"/>
                  </a:lnTo>
                  <a:lnTo>
                    <a:pt x="150" y="55"/>
                  </a:lnTo>
                  <a:lnTo>
                    <a:pt x="145" y="70"/>
                  </a:lnTo>
                  <a:lnTo>
                    <a:pt x="139" y="83"/>
                  </a:lnTo>
                  <a:lnTo>
                    <a:pt x="135" y="81"/>
                  </a:lnTo>
                  <a:lnTo>
                    <a:pt x="130" y="80"/>
                  </a:lnTo>
                  <a:lnTo>
                    <a:pt x="126" y="77"/>
                  </a:lnTo>
                  <a:lnTo>
                    <a:pt x="123" y="73"/>
                  </a:lnTo>
                  <a:lnTo>
                    <a:pt x="123" y="65"/>
                  </a:lnTo>
                  <a:lnTo>
                    <a:pt x="122" y="57"/>
                  </a:lnTo>
                  <a:lnTo>
                    <a:pt x="122" y="49"/>
                  </a:lnTo>
                  <a:lnTo>
                    <a:pt x="119" y="42"/>
                  </a:lnTo>
                  <a:lnTo>
                    <a:pt x="114" y="38"/>
                  </a:lnTo>
                  <a:lnTo>
                    <a:pt x="108" y="34"/>
                  </a:lnTo>
                  <a:lnTo>
                    <a:pt x="101" y="32"/>
                  </a:lnTo>
                  <a:lnTo>
                    <a:pt x="94" y="34"/>
                  </a:lnTo>
                  <a:lnTo>
                    <a:pt x="87" y="36"/>
                  </a:lnTo>
                  <a:lnTo>
                    <a:pt x="78" y="38"/>
                  </a:lnTo>
                  <a:lnTo>
                    <a:pt x="69" y="38"/>
                  </a:lnTo>
                  <a:lnTo>
                    <a:pt x="61" y="39"/>
                  </a:lnTo>
                  <a:lnTo>
                    <a:pt x="53" y="41"/>
                  </a:lnTo>
                  <a:lnTo>
                    <a:pt x="46" y="42"/>
                  </a:lnTo>
                  <a:lnTo>
                    <a:pt x="40" y="47"/>
                  </a:lnTo>
                  <a:lnTo>
                    <a:pt x="36" y="54"/>
                  </a:lnTo>
                  <a:lnTo>
                    <a:pt x="33" y="74"/>
                  </a:lnTo>
                  <a:lnTo>
                    <a:pt x="30" y="94"/>
                  </a:lnTo>
                  <a:lnTo>
                    <a:pt x="29" y="115"/>
                  </a:lnTo>
                  <a:lnTo>
                    <a:pt x="26" y="135"/>
                  </a:lnTo>
                  <a:lnTo>
                    <a:pt x="23" y="136"/>
                  </a:lnTo>
                  <a:lnTo>
                    <a:pt x="20" y="138"/>
                  </a:lnTo>
                  <a:lnTo>
                    <a:pt x="19" y="138"/>
                  </a:lnTo>
                  <a:lnTo>
                    <a:pt x="16" y="136"/>
                  </a:lnTo>
                  <a:lnTo>
                    <a:pt x="1" y="115"/>
                  </a:lnTo>
                  <a:lnTo>
                    <a:pt x="0" y="87"/>
                  </a:lnTo>
                  <a:lnTo>
                    <a:pt x="4" y="60"/>
                  </a:lnTo>
                  <a:lnTo>
                    <a:pt x="7" y="31"/>
                  </a:lnTo>
                  <a:lnTo>
                    <a:pt x="14" y="22"/>
                  </a:lnTo>
                  <a:lnTo>
                    <a:pt x="24" y="15"/>
                  </a:lnTo>
                  <a:lnTo>
                    <a:pt x="35" y="9"/>
                  </a:lnTo>
                  <a:lnTo>
                    <a:pt x="48" y="7"/>
                  </a:lnTo>
                  <a:lnTo>
                    <a:pt x="55" y="3"/>
                  </a:lnTo>
                  <a:lnTo>
                    <a:pt x="64" y="2"/>
                  </a:lnTo>
                  <a:lnTo>
                    <a:pt x="72" y="2"/>
                  </a:lnTo>
                  <a:lnTo>
                    <a:pt x="81" y="0"/>
                  </a:lnTo>
                  <a:lnTo>
                    <a:pt x="91" y="0"/>
                  </a:lnTo>
                  <a:lnTo>
                    <a:pt x="101" y="2"/>
                  </a:lnTo>
                  <a:lnTo>
                    <a:pt x="111" y="2"/>
                  </a:lnTo>
                  <a:lnTo>
                    <a:pt x="120" y="2"/>
                  </a:lnTo>
                  <a:lnTo>
                    <a:pt x="129" y="5"/>
                  </a:lnTo>
                  <a:lnTo>
                    <a:pt x="136" y="9"/>
                  </a:lnTo>
                  <a:lnTo>
                    <a:pt x="143" y="15"/>
                  </a:lnTo>
                  <a:lnTo>
                    <a:pt x="148" y="25"/>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4" name="Freeform 55"/>
            <p:cNvSpPr>
              <a:spLocks/>
            </p:cNvSpPr>
            <p:nvPr/>
          </p:nvSpPr>
          <p:spPr bwMode="auto">
            <a:xfrm>
              <a:off x="3300" y="2836"/>
              <a:ext cx="309" cy="161"/>
            </a:xfrm>
            <a:custGeom>
              <a:avLst/>
              <a:gdLst/>
              <a:ahLst/>
              <a:cxnLst>
                <a:cxn ang="0">
                  <a:pos x="104" y="45"/>
                </a:cxn>
                <a:cxn ang="0">
                  <a:pos x="137" y="50"/>
                </a:cxn>
                <a:cxn ang="0">
                  <a:pos x="182" y="58"/>
                </a:cxn>
                <a:cxn ang="0">
                  <a:pos x="228" y="70"/>
                </a:cxn>
                <a:cxn ang="0">
                  <a:pos x="256" y="76"/>
                </a:cxn>
                <a:cxn ang="0">
                  <a:pos x="314" y="86"/>
                </a:cxn>
                <a:cxn ang="0">
                  <a:pos x="383" y="99"/>
                </a:cxn>
                <a:cxn ang="0">
                  <a:pos x="433" y="105"/>
                </a:cxn>
                <a:cxn ang="0">
                  <a:pos x="470" y="118"/>
                </a:cxn>
                <a:cxn ang="0">
                  <a:pos x="499" y="126"/>
                </a:cxn>
                <a:cxn ang="0">
                  <a:pos x="525" y="135"/>
                </a:cxn>
                <a:cxn ang="0">
                  <a:pos x="557" y="151"/>
                </a:cxn>
                <a:cxn ang="0">
                  <a:pos x="573" y="166"/>
                </a:cxn>
                <a:cxn ang="0">
                  <a:pos x="557" y="184"/>
                </a:cxn>
                <a:cxn ang="0">
                  <a:pos x="572" y="208"/>
                </a:cxn>
                <a:cxn ang="0">
                  <a:pos x="602" y="229"/>
                </a:cxn>
                <a:cxn ang="0">
                  <a:pos x="617" y="257"/>
                </a:cxn>
                <a:cxn ang="0">
                  <a:pos x="607" y="277"/>
                </a:cxn>
                <a:cxn ang="0">
                  <a:pos x="585" y="281"/>
                </a:cxn>
                <a:cxn ang="0">
                  <a:pos x="575" y="302"/>
                </a:cxn>
                <a:cxn ang="0">
                  <a:pos x="553" y="312"/>
                </a:cxn>
                <a:cxn ang="0">
                  <a:pos x="528" y="316"/>
                </a:cxn>
                <a:cxn ang="0">
                  <a:pos x="496" y="315"/>
                </a:cxn>
                <a:cxn ang="0">
                  <a:pos x="479" y="297"/>
                </a:cxn>
                <a:cxn ang="0">
                  <a:pos x="501" y="294"/>
                </a:cxn>
                <a:cxn ang="0">
                  <a:pos x="512" y="277"/>
                </a:cxn>
                <a:cxn ang="0">
                  <a:pos x="528" y="279"/>
                </a:cxn>
                <a:cxn ang="0">
                  <a:pos x="538" y="281"/>
                </a:cxn>
                <a:cxn ang="0">
                  <a:pos x="546" y="273"/>
                </a:cxn>
                <a:cxn ang="0">
                  <a:pos x="536" y="254"/>
                </a:cxn>
                <a:cxn ang="0">
                  <a:pos x="551" y="247"/>
                </a:cxn>
                <a:cxn ang="0">
                  <a:pos x="575" y="251"/>
                </a:cxn>
                <a:cxn ang="0">
                  <a:pos x="560" y="231"/>
                </a:cxn>
                <a:cxn ang="0">
                  <a:pos x="533" y="212"/>
                </a:cxn>
                <a:cxn ang="0">
                  <a:pos x="504" y="199"/>
                </a:cxn>
                <a:cxn ang="0">
                  <a:pos x="514" y="173"/>
                </a:cxn>
                <a:cxn ang="0">
                  <a:pos x="478" y="155"/>
                </a:cxn>
                <a:cxn ang="0">
                  <a:pos x="452" y="144"/>
                </a:cxn>
                <a:cxn ang="0">
                  <a:pos x="428" y="135"/>
                </a:cxn>
                <a:cxn ang="0">
                  <a:pos x="373" y="128"/>
                </a:cxn>
                <a:cxn ang="0">
                  <a:pos x="308" y="118"/>
                </a:cxn>
                <a:cxn ang="0">
                  <a:pos x="244" y="103"/>
                </a:cxn>
                <a:cxn ang="0">
                  <a:pos x="182" y="89"/>
                </a:cxn>
                <a:cxn ang="0">
                  <a:pos x="107" y="69"/>
                </a:cxn>
                <a:cxn ang="0">
                  <a:pos x="27" y="60"/>
                </a:cxn>
                <a:cxn ang="0">
                  <a:pos x="3" y="57"/>
                </a:cxn>
                <a:cxn ang="0">
                  <a:pos x="16" y="42"/>
                </a:cxn>
                <a:cxn ang="0">
                  <a:pos x="34" y="15"/>
                </a:cxn>
                <a:cxn ang="0">
                  <a:pos x="58" y="19"/>
                </a:cxn>
              </a:cxnLst>
              <a:rect l="0" t="0" r="r" b="b"/>
              <a:pathLst>
                <a:path w="617" h="322">
                  <a:moveTo>
                    <a:pt x="78" y="40"/>
                  </a:moveTo>
                  <a:lnTo>
                    <a:pt x="87" y="42"/>
                  </a:lnTo>
                  <a:lnTo>
                    <a:pt x="95" y="44"/>
                  </a:lnTo>
                  <a:lnTo>
                    <a:pt x="104" y="45"/>
                  </a:lnTo>
                  <a:lnTo>
                    <a:pt x="113" y="45"/>
                  </a:lnTo>
                  <a:lnTo>
                    <a:pt x="120" y="47"/>
                  </a:lnTo>
                  <a:lnTo>
                    <a:pt x="129" y="47"/>
                  </a:lnTo>
                  <a:lnTo>
                    <a:pt x="137" y="50"/>
                  </a:lnTo>
                  <a:lnTo>
                    <a:pt x="146" y="53"/>
                  </a:lnTo>
                  <a:lnTo>
                    <a:pt x="159" y="54"/>
                  </a:lnTo>
                  <a:lnTo>
                    <a:pt x="171" y="56"/>
                  </a:lnTo>
                  <a:lnTo>
                    <a:pt x="182" y="58"/>
                  </a:lnTo>
                  <a:lnTo>
                    <a:pt x="194" y="60"/>
                  </a:lnTo>
                  <a:lnTo>
                    <a:pt x="205" y="64"/>
                  </a:lnTo>
                  <a:lnTo>
                    <a:pt x="217" y="67"/>
                  </a:lnTo>
                  <a:lnTo>
                    <a:pt x="228" y="70"/>
                  </a:lnTo>
                  <a:lnTo>
                    <a:pt x="240" y="73"/>
                  </a:lnTo>
                  <a:lnTo>
                    <a:pt x="244" y="73"/>
                  </a:lnTo>
                  <a:lnTo>
                    <a:pt x="250" y="73"/>
                  </a:lnTo>
                  <a:lnTo>
                    <a:pt x="256" y="76"/>
                  </a:lnTo>
                  <a:lnTo>
                    <a:pt x="262" y="77"/>
                  </a:lnTo>
                  <a:lnTo>
                    <a:pt x="279" y="79"/>
                  </a:lnTo>
                  <a:lnTo>
                    <a:pt x="298" y="83"/>
                  </a:lnTo>
                  <a:lnTo>
                    <a:pt x="314" y="86"/>
                  </a:lnTo>
                  <a:lnTo>
                    <a:pt x="331" y="90"/>
                  </a:lnTo>
                  <a:lnTo>
                    <a:pt x="349" y="95"/>
                  </a:lnTo>
                  <a:lnTo>
                    <a:pt x="366" y="98"/>
                  </a:lnTo>
                  <a:lnTo>
                    <a:pt x="383" y="99"/>
                  </a:lnTo>
                  <a:lnTo>
                    <a:pt x="402" y="99"/>
                  </a:lnTo>
                  <a:lnTo>
                    <a:pt x="412" y="100"/>
                  </a:lnTo>
                  <a:lnTo>
                    <a:pt x="423" y="103"/>
                  </a:lnTo>
                  <a:lnTo>
                    <a:pt x="433" y="105"/>
                  </a:lnTo>
                  <a:lnTo>
                    <a:pt x="443" y="108"/>
                  </a:lnTo>
                  <a:lnTo>
                    <a:pt x="452" y="111"/>
                  </a:lnTo>
                  <a:lnTo>
                    <a:pt x="462" y="115"/>
                  </a:lnTo>
                  <a:lnTo>
                    <a:pt x="470" y="118"/>
                  </a:lnTo>
                  <a:lnTo>
                    <a:pt x="479" y="122"/>
                  </a:lnTo>
                  <a:lnTo>
                    <a:pt x="486" y="124"/>
                  </a:lnTo>
                  <a:lnTo>
                    <a:pt x="494" y="125"/>
                  </a:lnTo>
                  <a:lnTo>
                    <a:pt x="499" y="126"/>
                  </a:lnTo>
                  <a:lnTo>
                    <a:pt x="507" y="128"/>
                  </a:lnTo>
                  <a:lnTo>
                    <a:pt x="512" y="131"/>
                  </a:lnTo>
                  <a:lnTo>
                    <a:pt x="520" y="132"/>
                  </a:lnTo>
                  <a:lnTo>
                    <a:pt x="525" y="135"/>
                  </a:lnTo>
                  <a:lnTo>
                    <a:pt x="533" y="137"/>
                  </a:lnTo>
                  <a:lnTo>
                    <a:pt x="543" y="140"/>
                  </a:lnTo>
                  <a:lnTo>
                    <a:pt x="550" y="145"/>
                  </a:lnTo>
                  <a:lnTo>
                    <a:pt x="557" y="151"/>
                  </a:lnTo>
                  <a:lnTo>
                    <a:pt x="566" y="154"/>
                  </a:lnTo>
                  <a:lnTo>
                    <a:pt x="570" y="157"/>
                  </a:lnTo>
                  <a:lnTo>
                    <a:pt x="572" y="160"/>
                  </a:lnTo>
                  <a:lnTo>
                    <a:pt x="573" y="166"/>
                  </a:lnTo>
                  <a:lnTo>
                    <a:pt x="572" y="170"/>
                  </a:lnTo>
                  <a:lnTo>
                    <a:pt x="567" y="176"/>
                  </a:lnTo>
                  <a:lnTo>
                    <a:pt x="562" y="180"/>
                  </a:lnTo>
                  <a:lnTo>
                    <a:pt x="557" y="184"/>
                  </a:lnTo>
                  <a:lnTo>
                    <a:pt x="551" y="189"/>
                  </a:lnTo>
                  <a:lnTo>
                    <a:pt x="557" y="196"/>
                  </a:lnTo>
                  <a:lnTo>
                    <a:pt x="563" y="203"/>
                  </a:lnTo>
                  <a:lnTo>
                    <a:pt x="572" y="208"/>
                  </a:lnTo>
                  <a:lnTo>
                    <a:pt x="579" y="212"/>
                  </a:lnTo>
                  <a:lnTo>
                    <a:pt x="588" y="218"/>
                  </a:lnTo>
                  <a:lnTo>
                    <a:pt x="595" y="222"/>
                  </a:lnTo>
                  <a:lnTo>
                    <a:pt x="602" y="229"/>
                  </a:lnTo>
                  <a:lnTo>
                    <a:pt x="608" y="237"/>
                  </a:lnTo>
                  <a:lnTo>
                    <a:pt x="614" y="241"/>
                  </a:lnTo>
                  <a:lnTo>
                    <a:pt x="617" y="248"/>
                  </a:lnTo>
                  <a:lnTo>
                    <a:pt x="617" y="257"/>
                  </a:lnTo>
                  <a:lnTo>
                    <a:pt x="617" y="266"/>
                  </a:lnTo>
                  <a:lnTo>
                    <a:pt x="615" y="271"/>
                  </a:lnTo>
                  <a:lnTo>
                    <a:pt x="612" y="274"/>
                  </a:lnTo>
                  <a:lnTo>
                    <a:pt x="607" y="277"/>
                  </a:lnTo>
                  <a:lnTo>
                    <a:pt x="602" y="281"/>
                  </a:lnTo>
                  <a:lnTo>
                    <a:pt x="596" y="281"/>
                  </a:lnTo>
                  <a:lnTo>
                    <a:pt x="591" y="281"/>
                  </a:lnTo>
                  <a:lnTo>
                    <a:pt x="585" y="281"/>
                  </a:lnTo>
                  <a:lnTo>
                    <a:pt x="580" y="284"/>
                  </a:lnTo>
                  <a:lnTo>
                    <a:pt x="580" y="292"/>
                  </a:lnTo>
                  <a:lnTo>
                    <a:pt x="579" y="297"/>
                  </a:lnTo>
                  <a:lnTo>
                    <a:pt x="575" y="302"/>
                  </a:lnTo>
                  <a:lnTo>
                    <a:pt x="570" y="307"/>
                  </a:lnTo>
                  <a:lnTo>
                    <a:pt x="565" y="310"/>
                  </a:lnTo>
                  <a:lnTo>
                    <a:pt x="559" y="312"/>
                  </a:lnTo>
                  <a:lnTo>
                    <a:pt x="553" y="312"/>
                  </a:lnTo>
                  <a:lnTo>
                    <a:pt x="546" y="312"/>
                  </a:lnTo>
                  <a:lnTo>
                    <a:pt x="540" y="312"/>
                  </a:lnTo>
                  <a:lnTo>
                    <a:pt x="534" y="313"/>
                  </a:lnTo>
                  <a:lnTo>
                    <a:pt x="528" y="316"/>
                  </a:lnTo>
                  <a:lnTo>
                    <a:pt x="524" y="322"/>
                  </a:lnTo>
                  <a:lnTo>
                    <a:pt x="514" y="321"/>
                  </a:lnTo>
                  <a:lnTo>
                    <a:pt x="505" y="319"/>
                  </a:lnTo>
                  <a:lnTo>
                    <a:pt x="496" y="315"/>
                  </a:lnTo>
                  <a:lnTo>
                    <a:pt x="488" y="310"/>
                  </a:lnTo>
                  <a:lnTo>
                    <a:pt x="486" y="306"/>
                  </a:lnTo>
                  <a:lnTo>
                    <a:pt x="482" y="302"/>
                  </a:lnTo>
                  <a:lnTo>
                    <a:pt x="479" y="297"/>
                  </a:lnTo>
                  <a:lnTo>
                    <a:pt x="479" y="292"/>
                  </a:lnTo>
                  <a:lnTo>
                    <a:pt x="488" y="289"/>
                  </a:lnTo>
                  <a:lnTo>
                    <a:pt x="495" y="290"/>
                  </a:lnTo>
                  <a:lnTo>
                    <a:pt x="501" y="294"/>
                  </a:lnTo>
                  <a:lnTo>
                    <a:pt x="509" y="294"/>
                  </a:lnTo>
                  <a:lnTo>
                    <a:pt x="511" y="289"/>
                  </a:lnTo>
                  <a:lnTo>
                    <a:pt x="511" y="283"/>
                  </a:lnTo>
                  <a:lnTo>
                    <a:pt x="512" y="277"/>
                  </a:lnTo>
                  <a:lnTo>
                    <a:pt x="517" y="274"/>
                  </a:lnTo>
                  <a:lnTo>
                    <a:pt x="521" y="276"/>
                  </a:lnTo>
                  <a:lnTo>
                    <a:pt x="525" y="277"/>
                  </a:lnTo>
                  <a:lnTo>
                    <a:pt x="528" y="279"/>
                  </a:lnTo>
                  <a:lnTo>
                    <a:pt x="533" y="281"/>
                  </a:lnTo>
                  <a:lnTo>
                    <a:pt x="534" y="281"/>
                  </a:lnTo>
                  <a:lnTo>
                    <a:pt x="537" y="281"/>
                  </a:lnTo>
                  <a:lnTo>
                    <a:pt x="538" y="281"/>
                  </a:lnTo>
                  <a:lnTo>
                    <a:pt x="541" y="281"/>
                  </a:lnTo>
                  <a:lnTo>
                    <a:pt x="544" y="279"/>
                  </a:lnTo>
                  <a:lnTo>
                    <a:pt x="546" y="276"/>
                  </a:lnTo>
                  <a:lnTo>
                    <a:pt x="546" y="273"/>
                  </a:lnTo>
                  <a:lnTo>
                    <a:pt x="546" y="270"/>
                  </a:lnTo>
                  <a:lnTo>
                    <a:pt x="541" y="264"/>
                  </a:lnTo>
                  <a:lnTo>
                    <a:pt x="537" y="260"/>
                  </a:lnTo>
                  <a:lnTo>
                    <a:pt x="536" y="254"/>
                  </a:lnTo>
                  <a:lnTo>
                    <a:pt x="536" y="248"/>
                  </a:lnTo>
                  <a:lnTo>
                    <a:pt x="541" y="245"/>
                  </a:lnTo>
                  <a:lnTo>
                    <a:pt x="547" y="245"/>
                  </a:lnTo>
                  <a:lnTo>
                    <a:pt x="551" y="247"/>
                  </a:lnTo>
                  <a:lnTo>
                    <a:pt x="557" y="248"/>
                  </a:lnTo>
                  <a:lnTo>
                    <a:pt x="563" y="251"/>
                  </a:lnTo>
                  <a:lnTo>
                    <a:pt x="569" y="251"/>
                  </a:lnTo>
                  <a:lnTo>
                    <a:pt x="575" y="251"/>
                  </a:lnTo>
                  <a:lnTo>
                    <a:pt x="580" y="248"/>
                  </a:lnTo>
                  <a:lnTo>
                    <a:pt x="573" y="242"/>
                  </a:lnTo>
                  <a:lnTo>
                    <a:pt x="567" y="237"/>
                  </a:lnTo>
                  <a:lnTo>
                    <a:pt x="560" y="231"/>
                  </a:lnTo>
                  <a:lnTo>
                    <a:pt x="553" y="226"/>
                  </a:lnTo>
                  <a:lnTo>
                    <a:pt x="547" y="221"/>
                  </a:lnTo>
                  <a:lnTo>
                    <a:pt x="540" y="216"/>
                  </a:lnTo>
                  <a:lnTo>
                    <a:pt x="533" y="212"/>
                  </a:lnTo>
                  <a:lnTo>
                    <a:pt x="525" y="208"/>
                  </a:lnTo>
                  <a:lnTo>
                    <a:pt x="518" y="205"/>
                  </a:lnTo>
                  <a:lnTo>
                    <a:pt x="511" y="202"/>
                  </a:lnTo>
                  <a:lnTo>
                    <a:pt x="504" y="199"/>
                  </a:lnTo>
                  <a:lnTo>
                    <a:pt x="498" y="193"/>
                  </a:lnTo>
                  <a:lnTo>
                    <a:pt x="499" y="184"/>
                  </a:lnTo>
                  <a:lnTo>
                    <a:pt x="508" y="179"/>
                  </a:lnTo>
                  <a:lnTo>
                    <a:pt x="514" y="173"/>
                  </a:lnTo>
                  <a:lnTo>
                    <a:pt x="505" y="167"/>
                  </a:lnTo>
                  <a:lnTo>
                    <a:pt x="496" y="163"/>
                  </a:lnTo>
                  <a:lnTo>
                    <a:pt x="486" y="158"/>
                  </a:lnTo>
                  <a:lnTo>
                    <a:pt x="478" y="155"/>
                  </a:lnTo>
                  <a:lnTo>
                    <a:pt x="469" y="150"/>
                  </a:lnTo>
                  <a:lnTo>
                    <a:pt x="463" y="148"/>
                  </a:lnTo>
                  <a:lnTo>
                    <a:pt x="457" y="147"/>
                  </a:lnTo>
                  <a:lnTo>
                    <a:pt x="452" y="144"/>
                  </a:lnTo>
                  <a:lnTo>
                    <a:pt x="446" y="142"/>
                  </a:lnTo>
                  <a:lnTo>
                    <a:pt x="440" y="140"/>
                  </a:lnTo>
                  <a:lnTo>
                    <a:pt x="434" y="138"/>
                  </a:lnTo>
                  <a:lnTo>
                    <a:pt x="428" y="135"/>
                  </a:lnTo>
                  <a:lnTo>
                    <a:pt x="423" y="134"/>
                  </a:lnTo>
                  <a:lnTo>
                    <a:pt x="407" y="132"/>
                  </a:lnTo>
                  <a:lnTo>
                    <a:pt x="389" y="129"/>
                  </a:lnTo>
                  <a:lnTo>
                    <a:pt x="373" y="128"/>
                  </a:lnTo>
                  <a:lnTo>
                    <a:pt x="357" y="125"/>
                  </a:lnTo>
                  <a:lnTo>
                    <a:pt x="340" y="122"/>
                  </a:lnTo>
                  <a:lnTo>
                    <a:pt x="324" y="121"/>
                  </a:lnTo>
                  <a:lnTo>
                    <a:pt x="308" y="118"/>
                  </a:lnTo>
                  <a:lnTo>
                    <a:pt x="292" y="113"/>
                  </a:lnTo>
                  <a:lnTo>
                    <a:pt x="276" y="111"/>
                  </a:lnTo>
                  <a:lnTo>
                    <a:pt x="260" y="108"/>
                  </a:lnTo>
                  <a:lnTo>
                    <a:pt x="244" y="103"/>
                  </a:lnTo>
                  <a:lnTo>
                    <a:pt x="228" y="100"/>
                  </a:lnTo>
                  <a:lnTo>
                    <a:pt x="213" y="96"/>
                  </a:lnTo>
                  <a:lnTo>
                    <a:pt x="197" y="93"/>
                  </a:lnTo>
                  <a:lnTo>
                    <a:pt x="182" y="89"/>
                  </a:lnTo>
                  <a:lnTo>
                    <a:pt x="166" y="84"/>
                  </a:lnTo>
                  <a:lnTo>
                    <a:pt x="147" y="79"/>
                  </a:lnTo>
                  <a:lnTo>
                    <a:pt x="127" y="73"/>
                  </a:lnTo>
                  <a:lnTo>
                    <a:pt x="107" y="69"/>
                  </a:lnTo>
                  <a:lnTo>
                    <a:pt x="87" y="66"/>
                  </a:lnTo>
                  <a:lnTo>
                    <a:pt x="66" y="63"/>
                  </a:lnTo>
                  <a:lnTo>
                    <a:pt x="46" y="61"/>
                  </a:lnTo>
                  <a:lnTo>
                    <a:pt x="27" y="60"/>
                  </a:lnTo>
                  <a:lnTo>
                    <a:pt x="7" y="61"/>
                  </a:lnTo>
                  <a:lnTo>
                    <a:pt x="4" y="61"/>
                  </a:lnTo>
                  <a:lnTo>
                    <a:pt x="4" y="58"/>
                  </a:lnTo>
                  <a:lnTo>
                    <a:pt x="3" y="57"/>
                  </a:lnTo>
                  <a:lnTo>
                    <a:pt x="0" y="57"/>
                  </a:lnTo>
                  <a:lnTo>
                    <a:pt x="4" y="51"/>
                  </a:lnTo>
                  <a:lnTo>
                    <a:pt x="8" y="45"/>
                  </a:lnTo>
                  <a:lnTo>
                    <a:pt x="16" y="42"/>
                  </a:lnTo>
                  <a:lnTo>
                    <a:pt x="21" y="40"/>
                  </a:lnTo>
                  <a:lnTo>
                    <a:pt x="29" y="32"/>
                  </a:lnTo>
                  <a:lnTo>
                    <a:pt x="33" y="25"/>
                  </a:lnTo>
                  <a:lnTo>
                    <a:pt x="34" y="15"/>
                  </a:lnTo>
                  <a:lnTo>
                    <a:pt x="34" y="6"/>
                  </a:lnTo>
                  <a:lnTo>
                    <a:pt x="37" y="0"/>
                  </a:lnTo>
                  <a:lnTo>
                    <a:pt x="50" y="8"/>
                  </a:lnTo>
                  <a:lnTo>
                    <a:pt x="58" y="19"/>
                  </a:lnTo>
                  <a:lnTo>
                    <a:pt x="65" y="32"/>
                  </a:lnTo>
                  <a:lnTo>
                    <a:pt x="78" y="4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5" name="Freeform 56"/>
            <p:cNvSpPr>
              <a:spLocks/>
            </p:cNvSpPr>
            <p:nvPr/>
          </p:nvSpPr>
          <p:spPr bwMode="auto">
            <a:xfrm>
              <a:off x="3698" y="2849"/>
              <a:ext cx="120" cy="42"/>
            </a:xfrm>
            <a:custGeom>
              <a:avLst/>
              <a:gdLst/>
              <a:ahLst/>
              <a:cxnLst>
                <a:cxn ang="0">
                  <a:pos x="45" y="26"/>
                </a:cxn>
                <a:cxn ang="0">
                  <a:pos x="52" y="36"/>
                </a:cxn>
                <a:cxn ang="0">
                  <a:pos x="58" y="40"/>
                </a:cxn>
                <a:cxn ang="0">
                  <a:pos x="59" y="43"/>
                </a:cxn>
                <a:cxn ang="0">
                  <a:pos x="64" y="33"/>
                </a:cxn>
                <a:cxn ang="0">
                  <a:pos x="59" y="17"/>
                </a:cxn>
                <a:cxn ang="0">
                  <a:pos x="65" y="2"/>
                </a:cxn>
                <a:cxn ang="0">
                  <a:pos x="75" y="0"/>
                </a:cxn>
                <a:cxn ang="0">
                  <a:pos x="90" y="4"/>
                </a:cxn>
                <a:cxn ang="0">
                  <a:pos x="107" y="13"/>
                </a:cxn>
                <a:cxn ang="0">
                  <a:pos x="123" y="24"/>
                </a:cxn>
                <a:cxn ang="0">
                  <a:pos x="136" y="39"/>
                </a:cxn>
                <a:cxn ang="0">
                  <a:pos x="148" y="49"/>
                </a:cxn>
                <a:cxn ang="0">
                  <a:pos x="161" y="53"/>
                </a:cxn>
                <a:cxn ang="0">
                  <a:pos x="166" y="44"/>
                </a:cxn>
                <a:cxn ang="0">
                  <a:pos x="165" y="26"/>
                </a:cxn>
                <a:cxn ang="0">
                  <a:pos x="182" y="26"/>
                </a:cxn>
                <a:cxn ang="0">
                  <a:pos x="201" y="33"/>
                </a:cxn>
                <a:cxn ang="0">
                  <a:pos x="214" y="31"/>
                </a:cxn>
                <a:cxn ang="0">
                  <a:pos x="219" y="26"/>
                </a:cxn>
                <a:cxn ang="0">
                  <a:pos x="229" y="27"/>
                </a:cxn>
                <a:cxn ang="0">
                  <a:pos x="239" y="37"/>
                </a:cxn>
                <a:cxn ang="0">
                  <a:pos x="239" y="50"/>
                </a:cxn>
                <a:cxn ang="0">
                  <a:pos x="233" y="59"/>
                </a:cxn>
                <a:cxn ang="0">
                  <a:pos x="204" y="63"/>
                </a:cxn>
                <a:cxn ang="0">
                  <a:pos x="197" y="73"/>
                </a:cxn>
                <a:cxn ang="0">
                  <a:pos x="187" y="82"/>
                </a:cxn>
                <a:cxn ang="0">
                  <a:pos x="171" y="84"/>
                </a:cxn>
                <a:cxn ang="0">
                  <a:pos x="155" y="79"/>
                </a:cxn>
                <a:cxn ang="0">
                  <a:pos x="140" y="75"/>
                </a:cxn>
                <a:cxn ang="0">
                  <a:pos x="126" y="69"/>
                </a:cxn>
                <a:cxn ang="0">
                  <a:pos x="119" y="62"/>
                </a:cxn>
                <a:cxn ang="0">
                  <a:pos x="110" y="55"/>
                </a:cxn>
                <a:cxn ang="0">
                  <a:pos x="100" y="57"/>
                </a:cxn>
                <a:cxn ang="0">
                  <a:pos x="93" y="68"/>
                </a:cxn>
                <a:cxn ang="0">
                  <a:pos x="84" y="72"/>
                </a:cxn>
                <a:cxn ang="0">
                  <a:pos x="74" y="75"/>
                </a:cxn>
                <a:cxn ang="0">
                  <a:pos x="49" y="69"/>
                </a:cxn>
                <a:cxn ang="0">
                  <a:pos x="30" y="53"/>
                </a:cxn>
                <a:cxn ang="0">
                  <a:pos x="16" y="33"/>
                </a:cxn>
                <a:cxn ang="0">
                  <a:pos x="0" y="14"/>
                </a:cxn>
                <a:cxn ang="0">
                  <a:pos x="1" y="5"/>
                </a:cxn>
                <a:cxn ang="0">
                  <a:pos x="7" y="0"/>
                </a:cxn>
                <a:cxn ang="0">
                  <a:pos x="26" y="8"/>
                </a:cxn>
                <a:cxn ang="0">
                  <a:pos x="42" y="21"/>
                </a:cxn>
              </a:cxnLst>
              <a:rect l="0" t="0" r="r" b="b"/>
              <a:pathLst>
                <a:path w="240" h="84">
                  <a:moveTo>
                    <a:pt x="42" y="21"/>
                  </a:moveTo>
                  <a:lnTo>
                    <a:pt x="45" y="26"/>
                  </a:lnTo>
                  <a:lnTo>
                    <a:pt x="49" y="30"/>
                  </a:lnTo>
                  <a:lnTo>
                    <a:pt x="52" y="36"/>
                  </a:lnTo>
                  <a:lnTo>
                    <a:pt x="55" y="40"/>
                  </a:lnTo>
                  <a:lnTo>
                    <a:pt x="58" y="40"/>
                  </a:lnTo>
                  <a:lnTo>
                    <a:pt x="59" y="42"/>
                  </a:lnTo>
                  <a:lnTo>
                    <a:pt x="59" y="43"/>
                  </a:lnTo>
                  <a:lnTo>
                    <a:pt x="62" y="42"/>
                  </a:lnTo>
                  <a:lnTo>
                    <a:pt x="64" y="33"/>
                  </a:lnTo>
                  <a:lnTo>
                    <a:pt x="61" y="24"/>
                  </a:lnTo>
                  <a:lnTo>
                    <a:pt x="59" y="17"/>
                  </a:lnTo>
                  <a:lnTo>
                    <a:pt x="59" y="7"/>
                  </a:lnTo>
                  <a:lnTo>
                    <a:pt x="65" y="2"/>
                  </a:lnTo>
                  <a:lnTo>
                    <a:pt x="69" y="1"/>
                  </a:lnTo>
                  <a:lnTo>
                    <a:pt x="75" y="0"/>
                  </a:lnTo>
                  <a:lnTo>
                    <a:pt x="81" y="1"/>
                  </a:lnTo>
                  <a:lnTo>
                    <a:pt x="90" y="4"/>
                  </a:lnTo>
                  <a:lnTo>
                    <a:pt x="98" y="8"/>
                  </a:lnTo>
                  <a:lnTo>
                    <a:pt x="107" y="13"/>
                  </a:lnTo>
                  <a:lnTo>
                    <a:pt x="116" y="18"/>
                  </a:lnTo>
                  <a:lnTo>
                    <a:pt x="123" y="24"/>
                  </a:lnTo>
                  <a:lnTo>
                    <a:pt x="130" y="31"/>
                  </a:lnTo>
                  <a:lnTo>
                    <a:pt x="136" y="39"/>
                  </a:lnTo>
                  <a:lnTo>
                    <a:pt x="142" y="46"/>
                  </a:lnTo>
                  <a:lnTo>
                    <a:pt x="148" y="49"/>
                  </a:lnTo>
                  <a:lnTo>
                    <a:pt x="155" y="52"/>
                  </a:lnTo>
                  <a:lnTo>
                    <a:pt x="161" y="53"/>
                  </a:lnTo>
                  <a:lnTo>
                    <a:pt x="168" y="55"/>
                  </a:lnTo>
                  <a:lnTo>
                    <a:pt x="166" y="44"/>
                  </a:lnTo>
                  <a:lnTo>
                    <a:pt x="165" y="34"/>
                  </a:lnTo>
                  <a:lnTo>
                    <a:pt x="165" y="26"/>
                  </a:lnTo>
                  <a:lnTo>
                    <a:pt x="174" y="20"/>
                  </a:lnTo>
                  <a:lnTo>
                    <a:pt x="182" y="26"/>
                  </a:lnTo>
                  <a:lnTo>
                    <a:pt x="191" y="30"/>
                  </a:lnTo>
                  <a:lnTo>
                    <a:pt x="201" y="33"/>
                  </a:lnTo>
                  <a:lnTo>
                    <a:pt x="211" y="34"/>
                  </a:lnTo>
                  <a:lnTo>
                    <a:pt x="214" y="31"/>
                  </a:lnTo>
                  <a:lnTo>
                    <a:pt x="216" y="29"/>
                  </a:lnTo>
                  <a:lnTo>
                    <a:pt x="219" y="26"/>
                  </a:lnTo>
                  <a:lnTo>
                    <a:pt x="223" y="23"/>
                  </a:lnTo>
                  <a:lnTo>
                    <a:pt x="229" y="27"/>
                  </a:lnTo>
                  <a:lnTo>
                    <a:pt x="234" y="31"/>
                  </a:lnTo>
                  <a:lnTo>
                    <a:pt x="239" y="37"/>
                  </a:lnTo>
                  <a:lnTo>
                    <a:pt x="240" y="44"/>
                  </a:lnTo>
                  <a:lnTo>
                    <a:pt x="239" y="50"/>
                  </a:lnTo>
                  <a:lnTo>
                    <a:pt x="237" y="55"/>
                  </a:lnTo>
                  <a:lnTo>
                    <a:pt x="233" y="59"/>
                  </a:lnTo>
                  <a:lnTo>
                    <a:pt x="229" y="60"/>
                  </a:lnTo>
                  <a:lnTo>
                    <a:pt x="204" y="63"/>
                  </a:lnTo>
                  <a:lnTo>
                    <a:pt x="200" y="69"/>
                  </a:lnTo>
                  <a:lnTo>
                    <a:pt x="197" y="73"/>
                  </a:lnTo>
                  <a:lnTo>
                    <a:pt x="192" y="78"/>
                  </a:lnTo>
                  <a:lnTo>
                    <a:pt x="187" y="82"/>
                  </a:lnTo>
                  <a:lnTo>
                    <a:pt x="178" y="84"/>
                  </a:lnTo>
                  <a:lnTo>
                    <a:pt x="171" y="84"/>
                  </a:lnTo>
                  <a:lnTo>
                    <a:pt x="162" y="82"/>
                  </a:lnTo>
                  <a:lnTo>
                    <a:pt x="155" y="79"/>
                  </a:lnTo>
                  <a:lnTo>
                    <a:pt x="148" y="78"/>
                  </a:lnTo>
                  <a:lnTo>
                    <a:pt x="140" y="75"/>
                  </a:lnTo>
                  <a:lnTo>
                    <a:pt x="133" y="72"/>
                  </a:lnTo>
                  <a:lnTo>
                    <a:pt x="126" y="69"/>
                  </a:lnTo>
                  <a:lnTo>
                    <a:pt x="123" y="65"/>
                  </a:lnTo>
                  <a:lnTo>
                    <a:pt x="119" y="62"/>
                  </a:lnTo>
                  <a:lnTo>
                    <a:pt x="113" y="59"/>
                  </a:lnTo>
                  <a:lnTo>
                    <a:pt x="110" y="55"/>
                  </a:lnTo>
                  <a:lnTo>
                    <a:pt x="103" y="55"/>
                  </a:lnTo>
                  <a:lnTo>
                    <a:pt x="100" y="57"/>
                  </a:lnTo>
                  <a:lnTo>
                    <a:pt x="97" y="63"/>
                  </a:lnTo>
                  <a:lnTo>
                    <a:pt x="93" y="68"/>
                  </a:lnTo>
                  <a:lnTo>
                    <a:pt x="88" y="71"/>
                  </a:lnTo>
                  <a:lnTo>
                    <a:pt x="84" y="72"/>
                  </a:lnTo>
                  <a:lnTo>
                    <a:pt x="78" y="73"/>
                  </a:lnTo>
                  <a:lnTo>
                    <a:pt x="74" y="75"/>
                  </a:lnTo>
                  <a:lnTo>
                    <a:pt x="61" y="73"/>
                  </a:lnTo>
                  <a:lnTo>
                    <a:pt x="49" y="69"/>
                  </a:lnTo>
                  <a:lnTo>
                    <a:pt x="39" y="62"/>
                  </a:lnTo>
                  <a:lnTo>
                    <a:pt x="30" y="53"/>
                  </a:lnTo>
                  <a:lnTo>
                    <a:pt x="23" y="43"/>
                  </a:lnTo>
                  <a:lnTo>
                    <a:pt x="16" y="33"/>
                  </a:lnTo>
                  <a:lnTo>
                    <a:pt x="9" y="23"/>
                  </a:lnTo>
                  <a:lnTo>
                    <a:pt x="0" y="14"/>
                  </a:lnTo>
                  <a:lnTo>
                    <a:pt x="0" y="10"/>
                  </a:lnTo>
                  <a:lnTo>
                    <a:pt x="1" y="5"/>
                  </a:lnTo>
                  <a:lnTo>
                    <a:pt x="4" y="2"/>
                  </a:lnTo>
                  <a:lnTo>
                    <a:pt x="7" y="0"/>
                  </a:lnTo>
                  <a:lnTo>
                    <a:pt x="17" y="2"/>
                  </a:lnTo>
                  <a:lnTo>
                    <a:pt x="26" y="8"/>
                  </a:lnTo>
                  <a:lnTo>
                    <a:pt x="33" y="14"/>
                  </a:lnTo>
                  <a:lnTo>
                    <a:pt x="42" y="21"/>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6" name="Freeform 57"/>
            <p:cNvSpPr>
              <a:spLocks/>
            </p:cNvSpPr>
            <p:nvPr/>
          </p:nvSpPr>
          <p:spPr bwMode="auto">
            <a:xfrm>
              <a:off x="3236" y="2865"/>
              <a:ext cx="296" cy="124"/>
            </a:xfrm>
            <a:custGeom>
              <a:avLst/>
              <a:gdLst/>
              <a:ahLst/>
              <a:cxnLst>
                <a:cxn ang="0">
                  <a:pos x="27" y="29"/>
                </a:cxn>
                <a:cxn ang="0">
                  <a:pos x="42" y="55"/>
                </a:cxn>
                <a:cxn ang="0">
                  <a:pos x="69" y="80"/>
                </a:cxn>
                <a:cxn ang="0">
                  <a:pos x="111" y="97"/>
                </a:cxn>
                <a:cxn ang="0">
                  <a:pos x="156" y="109"/>
                </a:cxn>
                <a:cxn ang="0">
                  <a:pos x="201" y="119"/>
                </a:cxn>
                <a:cxn ang="0">
                  <a:pos x="249" y="126"/>
                </a:cxn>
                <a:cxn ang="0">
                  <a:pos x="300" y="132"/>
                </a:cxn>
                <a:cxn ang="0">
                  <a:pos x="350" y="135"/>
                </a:cxn>
                <a:cxn ang="0">
                  <a:pos x="402" y="135"/>
                </a:cxn>
                <a:cxn ang="0">
                  <a:pos x="437" y="138"/>
                </a:cxn>
                <a:cxn ang="0">
                  <a:pos x="459" y="144"/>
                </a:cxn>
                <a:cxn ang="0">
                  <a:pos x="478" y="152"/>
                </a:cxn>
                <a:cxn ang="0">
                  <a:pos x="495" y="166"/>
                </a:cxn>
                <a:cxn ang="0">
                  <a:pos x="510" y="183"/>
                </a:cxn>
                <a:cxn ang="0">
                  <a:pos x="527" y="199"/>
                </a:cxn>
                <a:cxn ang="0">
                  <a:pos x="547" y="212"/>
                </a:cxn>
                <a:cxn ang="0">
                  <a:pos x="569" y="223"/>
                </a:cxn>
                <a:cxn ang="0">
                  <a:pos x="583" y="231"/>
                </a:cxn>
                <a:cxn ang="0">
                  <a:pos x="591" y="238"/>
                </a:cxn>
                <a:cxn ang="0">
                  <a:pos x="585" y="247"/>
                </a:cxn>
                <a:cxn ang="0">
                  <a:pos x="572" y="247"/>
                </a:cxn>
                <a:cxn ang="0">
                  <a:pos x="559" y="242"/>
                </a:cxn>
                <a:cxn ang="0">
                  <a:pos x="546" y="236"/>
                </a:cxn>
                <a:cxn ang="0">
                  <a:pos x="533" y="229"/>
                </a:cxn>
                <a:cxn ang="0">
                  <a:pos x="520" y="223"/>
                </a:cxn>
                <a:cxn ang="0">
                  <a:pos x="504" y="216"/>
                </a:cxn>
                <a:cxn ang="0">
                  <a:pos x="491" y="210"/>
                </a:cxn>
                <a:cxn ang="0">
                  <a:pos x="475" y="200"/>
                </a:cxn>
                <a:cxn ang="0">
                  <a:pos x="457" y="187"/>
                </a:cxn>
                <a:cxn ang="0">
                  <a:pos x="440" y="174"/>
                </a:cxn>
                <a:cxn ang="0">
                  <a:pos x="420" y="164"/>
                </a:cxn>
                <a:cxn ang="0">
                  <a:pos x="381" y="164"/>
                </a:cxn>
                <a:cxn ang="0">
                  <a:pos x="324" y="163"/>
                </a:cxn>
                <a:cxn ang="0">
                  <a:pos x="268" y="160"/>
                </a:cxn>
                <a:cxn ang="0">
                  <a:pos x="213" y="154"/>
                </a:cxn>
                <a:cxn ang="0">
                  <a:pos x="161" y="144"/>
                </a:cxn>
                <a:cxn ang="0">
                  <a:pos x="108" y="134"/>
                </a:cxn>
                <a:cxn ang="0">
                  <a:pos x="62" y="116"/>
                </a:cxn>
                <a:cxn ang="0">
                  <a:pos x="24" y="86"/>
                </a:cxn>
                <a:cxn ang="0">
                  <a:pos x="8" y="53"/>
                </a:cxn>
                <a:cxn ang="0">
                  <a:pos x="0" y="28"/>
                </a:cxn>
                <a:cxn ang="0">
                  <a:pos x="3" y="11"/>
                </a:cxn>
                <a:cxn ang="0">
                  <a:pos x="4" y="3"/>
                </a:cxn>
                <a:cxn ang="0">
                  <a:pos x="13" y="0"/>
                </a:cxn>
                <a:cxn ang="0">
                  <a:pos x="19" y="9"/>
                </a:cxn>
              </a:cxnLst>
              <a:rect l="0" t="0" r="r" b="b"/>
              <a:pathLst>
                <a:path w="592" h="248">
                  <a:moveTo>
                    <a:pt x="21" y="13"/>
                  </a:moveTo>
                  <a:lnTo>
                    <a:pt x="27" y="29"/>
                  </a:lnTo>
                  <a:lnTo>
                    <a:pt x="33" y="42"/>
                  </a:lnTo>
                  <a:lnTo>
                    <a:pt x="42" y="55"/>
                  </a:lnTo>
                  <a:lnTo>
                    <a:pt x="50" y="67"/>
                  </a:lnTo>
                  <a:lnTo>
                    <a:pt x="69" y="80"/>
                  </a:lnTo>
                  <a:lnTo>
                    <a:pt x="90" y="90"/>
                  </a:lnTo>
                  <a:lnTo>
                    <a:pt x="111" y="97"/>
                  </a:lnTo>
                  <a:lnTo>
                    <a:pt x="133" y="103"/>
                  </a:lnTo>
                  <a:lnTo>
                    <a:pt x="156" y="109"/>
                  </a:lnTo>
                  <a:lnTo>
                    <a:pt x="179" y="113"/>
                  </a:lnTo>
                  <a:lnTo>
                    <a:pt x="201" y="119"/>
                  </a:lnTo>
                  <a:lnTo>
                    <a:pt x="224" y="124"/>
                  </a:lnTo>
                  <a:lnTo>
                    <a:pt x="249" y="126"/>
                  </a:lnTo>
                  <a:lnTo>
                    <a:pt x="273" y="129"/>
                  </a:lnTo>
                  <a:lnTo>
                    <a:pt x="300" y="132"/>
                  </a:lnTo>
                  <a:lnTo>
                    <a:pt x="326" y="134"/>
                  </a:lnTo>
                  <a:lnTo>
                    <a:pt x="350" y="135"/>
                  </a:lnTo>
                  <a:lnTo>
                    <a:pt x="376" y="135"/>
                  </a:lnTo>
                  <a:lnTo>
                    <a:pt x="402" y="135"/>
                  </a:lnTo>
                  <a:lnTo>
                    <a:pt x="427" y="135"/>
                  </a:lnTo>
                  <a:lnTo>
                    <a:pt x="437" y="138"/>
                  </a:lnTo>
                  <a:lnTo>
                    <a:pt x="449" y="141"/>
                  </a:lnTo>
                  <a:lnTo>
                    <a:pt x="459" y="144"/>
                  </a:lnTo>
                  <a:lnTo>
                    <a:pt x="469" y="148"/>
                  </a:lnTo>
                  <a:lnTo>
                    <a:pt x="478" y="152"/>
                  </a:lnTo>
                  <a:lnTo>
                    <a:pt x="486" y="158"/>
                  </a:lnTo>
                  <a:lnTo>
                    <a:pt x="495" y="166"/>
                  </a:lnTo>
                  <a:lnTo>
                    <a:pt x="501" y="174"/>
                  </a:lnTo>
                  <a:lnTo>
                    <a:pt x="510" y="183"/>
                  </a:lnTo>
                  <a:lnTo>
                    <a:pt x="518" y="192"/>
                  </a:lnTo>
                  <a:lnTo>
                    <a:pt x="527" y="199"/>
                  </a:lnTo>
                  <a:lnTo>
                    <a:pt x="537" y="206"/>
                  </a:lnTo>
                  <a:lnTo>
                    <a:pt x="547" y="212"/>
                  </a:lnTo>
                  <a:lnTo>
                    <a:pt x="557" y="218"/>
                  </a:lnTo>
                  <a:lnTo>
                    <a:pt x="569" y="223"/>
                  </a:lnTo>
                  <a:lnTo>
                    <a:pt x="579" y="228"/>
                  </a:lnTo>
                  <a:lnTo>
                    <a:pt x="583" y="231"/>
                  </a:lnTo>
                  <a:lnTo>
                    <a:pt x="588" y="234"/>
                  </a:lnTo>
                  <a:lnTo>
                    <a:pt x="591" y="238"/>
                  </a:lnTo>
                  <a:lnTo>
                    <a:pt x="592" y="242"/>
                  </a:lnTo>
                  <a:lnTo>
                    <a:pt x="585" y="247"/>
                  </a:lnTo>
                  <a:lnTo>
                    <a:pt x="579" y="248"/>
                  </a:lnTo>
                  <a:lnTo>
                    <a:pt x="572" y="247"/>
                  </a:lnTo>
                  <a:lnTo>
                    <a:pt x="566" y="245"/>
                  </a:lnTo>
                  <a:lnTo>
                    <a:pt x="559" y="242"/>
                  </a:lnTo>
                  <a:lnTo>
                    <a:pt x="553" y="239"/>
                  </a:lnTo>
                  <a:lnTo>
                    <a:pt x="546" y="236"/>
                  </a:lnTo>
                  <a:lnTo>
                    <a:pt x="540" y="234"/>
                  </a:lnTo>
                  <a:lnTo>
                    <a:pt x="533" y="229"/>
                  </a:lnTo>
                  <a:lnTo>
                    <a:pt x="527" y="226"/>
                  </a:lnTo>
                  <a:lnTo>
                    <a:pt x="520" y="223"/>
                  </a:lnTo>
                  <a:lnTo>
                    <a:pt x="512" y="219"/>
                  </a:lnTo>
                  <a:lnTo>
                    <a:pt x="504" y="216"/>
                  </a:lnTo>
                  <a:lnTo>
                    <a:pt x="497" y="213"/>
                  </a:lnTo>
                  <a:lnTo>
                    <a:pt x="491" y="210"/>
                  </a:lnTo>
                  <a:lnTo>
                    <a:pt x="484" y="206"/>
                  </a:lnTo>
                  <a:lnTo>
                    <a:pt x="475" y="200"/>
                  </a:lnTo>
                  <a:lnTo>
                    <a:pt x="466" y="193"/>
                  </a:lnTo>
                  <a:lnTo>
                    <a:pt x="457" y="187"/>
                  </a:lnTo>
                  <a:lnTo>
                    <a:pt x="449" y="180"/>
                  </a:lnTo>
                  <a:lnTo>
                    <a:pt x="440" y="174"/>
                  </a:lnTo>
                  <a:lnTo>
                    <a:pt x="430" y="168"/>
                  </a:lnTo>
                  <a:lnTo>
                    <a:pt x="420" y="164"/>
                  </a:lnTo>
                  <a:lnTo>
                    <a:pt x="410" y="163"/>
                  </a:lnTo>
                  <a:lnTo>
                    <a:pt x="381" y="164"/>
                  </a:lnTo>
                  <a:lnTo>
                    <a:pt x="353" y="164"/>
                  </a:lnTo>
                  <a:lnTo>
                    <a:pt x="324" y="163"/>
                  </a:lnTo>
                  <a:lnTo>
                    <a:pt x="297" y="161"/>
                  </a:lnTo>
                  <a:lnTo>
                    <a:pt x="268" y="160"/>
                  </a:lnTo>
                  <a:lnTo>
                    <a:pt x="240" y="157"/>
                  </a:lnTo>
                  <a:lnTo>
                    <a:pt x="213" y="154"/>
                  </a:lnTo>
                  <a:lnTo>
                    <a:pt x="185" y="150"/>
                  </a:lnTo>
                  <a:lnTo>
                    <a:pt x="161" y="144"/>
                  </a:lnTo>
                  <a:lnTo>
                    <a:pt x="134" y="139"/>
                  </a:lnTo>
                  <a:lnTo>
                    <a:pt x="108" y="134"/>
                  </a:lnTo>
                  <a:lnTo>
                    <a:pt x="84" y="126"/>
                  </a:lnTo>
                  <a:lnTo>
                    <a:pt x="62" y="116"/>
                  </a:lnTo>
                  <a:lnTo>
                    <a:pt x="42" y="103"/>
                  </a:lnTo>
                  <a:lnTo>
                    <a:pt x="24" y="86"/>
                  </a:lnTo>
                  <a:lnTo>
                    <a:pt x="13" y="64"/>
                  </a:lnTo>
                  <a:lnTo>
                    <a:pt x="8" y="53"/>
                  </a:lnTo>
                  <a:lnTo>
                    <a:pt x="3" y="41"/>
                  </a:lnTo>
                  <a:lnTo>
                    <a:pt x="0" y="28"/>
                  </a:lnTo>
                  <a:lnTo>
                    <a:pt x="4" y="15"/>
                  </a:lnTo>
                  <a:lnTo>
                    <a:pt x="3" y="11"/>
                  </a:lnTo>
                  <a:lnTo>
                    <a:pt x="4" y="8"/>
                  </a:lnTo>
                  <a:lnTo>
                    <a:pt x="4" y="3"/>
                  </a:lnTo>
                  <a:lnTo>
                    <a:pt x="7" y="0"/>
                  </a:lnTo>
                  <a:lnTo>
                    <a:pt x="13" y="0"/>
                  </a:lnTo>
                  <a:lnTo>
                    <a:pt x="17" y="3"/>
                  </a:lnTo>
                  <a:lnTo>
                    <a:pt x="19" y="9"/>
                  </a:lnTo>
                  <a:lnTo>
                    <a:pt x="21" y="13"/>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7" name="Freeform 58"/>
            <p:cNvSpPr>
              <a:spLocks/>
            </p:cNvSpPr>
            <p:nvPr/>
          </p:nvSpPr>
          <p:spPr bwMode="auto">
            <a:xfrm>
              <a:off x="3159" y="2885"/>
              <a:ext cx="64" cy="171"/>
            </a:xfrm>
            <a:custGeom>
              <a:avLst/>
              <a:gdLst/>
              <a:ahLst/>
              <a:cxnLst>
                <a:cxn ang="0">
                  <a:pos x="128" y="4"/>
                </a:cxn>
                <a:cxn ang="0">
                  <a:pos x="126" y="12"/>
                </a:cxn>
                <a:cxn ang="0">
                  <a:pos x="122" y="16"/>
                </a:cxn>
                <a:cxn ang="0">
                  <a:pos x="118" y="20"/>
                </a:cxn>
                <a:cxn ang="0">
                  <a:pos x="113" y="26"/>
                </a:cxn>
                <a:cxn ang="0">
                  <a:pos x="103" y="33"/>
                </a:cxn>
                <a:cxn ang="0">
                  <a:pos x="96" y="42"/>
                </a:cxn>
                <a:cxn ang="0">
                  <a:pos x="89" y="51"/>
                </a:cxn>
                <a:cxn ang="0">
                  <a:pos x="81" y="61"/>
                </a:cxn>
                <a:cxn ang="0">
                  <a:pos x="76" y="71"/>
                </a:cxn>
                <a:cxn ang="0">
                  <a:pos x="70" y="83"/>
                </a:cxn>
                <a:cxn ang="0">
                  <a:pos x="64" y="93"/>
                </a:cxn>
                <a:cxn ang="0">
                  <a:pos x="58" y="103"/>
                </a:cxn>
                <a:cxn ang="0">
                  <a:pos x="49" y="132"/>
                </a:cxn>
                <a:cxn ang="0">
                  <a:pos x="45" y="161"/>
                </a:cxn>
                <a:cxn ang="0">
                  <a:pos x="47" y="191"/>
                </a:cxn>
                <a:cxn ang="0">
                  <a:pos x="48" y="224"/>
                </a:cxn>
                <a:cxn ang="0">
                  <a:pos x="51" y="239"/>
                </a:cxn>
                <a:cxn ang="0">
                  <a:pos x="55" y="252"/>
                </a:cxn>
                <a:cxn ang="0">
                  <a:pos x="62" y="265"/>
                </a:cxn>
                <a:cxn ang="0">
                  <a:pos x="68" y="277"/>
                </a:cxn>
                <a:cxn ang="0">
                  <a:pos x="76" y="290"/>
                </a:cxn>
                <a:cxn ang="0">
                  <a:pos x="83" y="301"/>
                </a:cxn>
                <a:cxn ang="0">
                  <a:pos x="89" y="313"/>
                </a:cxn>
                <a:cxn ang="0">
                  <a:pos x="94" y="326"/>
                </a:cxn>
                <a:cxn ang="0">
                  <a:pos x="94" y="330"/>
                </a:cxn>
                <a:cxn ang="0">
                  <a:pos x="93" y="333"/>
                </a:cxn>
                <a:cxn ang="0">
                  <a:pos x="91" y="337"/>
                </a:cxn>
                <a:cxn ang="0">
                  <a:pos x="89" y="340"/>
                </a:cxn>
                <a:cxn ang="0">
                  <a:pos x="83" y="339"/>
                </a:cxn>
                <a:cxn ang="0">
                  <a:pos x="78" y="336"/>
                </a:cxn>
                <a:cxn ang="0">
                  <a:pos x="73" y="333"/>
                </a:cxn>
                <a:cxn ang="0">
                  <a:pos x="67" y="330"/>
                </a:cxn>
                <a:cxn ang="0">
                  <a:pos x="49" y="307"/>
                </a:cxn>
                <a:cxn ang="0">
                  <a:pos x="34" y="281"/>
                </a:cxn>
                <a:cxn ang="0">
                  <a:pos x="20" y="255"/>
                </a:cxn>
                <a:cxn ang="0">
                  <a:pos x="10" y="226"/>
                </a:cxn>
                <a:cxn ang="0">
                  <a:pos x="3" y="197"/>
                </a:cxn>
                <a:cxn ang="0">
                  <a:pos x="0" y="167"/>
                </a:cxn>
                <a:cxn ang="0">
                  <a:pos x="0" y="136"/>
                </a:cxn>
                <a:cxn ang="0">
                  <a:pos x="6" y="106"/>
                </a:cxn>
                <a:cxn ang="0">
                  <a:pos x="10" y="93"/>
                </a:cxn>
                <a:cxn ang="0">
                  <a:pos x="18" y="81"/>
                </a:cxn>
                <a:cxn ang="0">
                  <a:pos x="23" y="69"/>
                </a:cxn>
                <a:cxn ang="0">
                  <a:pos x="32" y="58"/>
                </a:cxn>
                <a:cxn ang="0">
                  <a:pos x="41" y="48"/>
                </a:cxn>
                <a:cxn ang="0">
                  <a:pos x="52" y="39"/>
                </a:cxn>
                <a:cxn ang="0">
                  <a:pos x="62" y="30"/>
                </a:cxn>
                <a:cxn ang="0">
                  <a:pos x="76" y="25"/>
                </a:cxn>
                <a:cxn ang="0">
                  <a:pos x="81" y="20"/>
                </a:cxn>
                <a:cxn ang="0">
                  <a:pos x="87" y="17"/>
                </a:cxn>
                <a:cxn ang="0">
                  <a:pos x="93" y="14"/>
                </a:cxn>
                <a:cxn ang="0">
                  <a:pos x="99" y="10"/>
                </a:cxn>
                <a:cxn ang="0">
                  <a:pos x="106" y="7"/>
                </a:cxn>
                <a:cxn ang="0">
                  <a:pos x="112" y="4"/>
                </a:cxn>
                <a:cxn ang="0">
                  <a:pos x="119" y="3"/>
                </a:cxn>
                <a:cxn ang="0">
                  <a:pos x="125" y="0"/>
                </a:cxn>
                <a:cxn ang="0">
                  <a:pos x="128" y="4"/>
                </a:cxn>
              </a:cxnLst>
              <a:rect l="0" t="0" r="r" b="b"/>
              <a:pathLst>
                <a:path w="128" h="340">
                  <a:moveTo>
                    <a:pt x="128" y="4"/>
                  </a:moveTo>
                  <a:lnTo>
                    <a:pt x="126" y="12"/>
                  </a:lnTo>
                  <a:lnTo>
                    <a:pt x="122" y="16"/>
                  </a:lnTo>
                  <a:lnTo>
                    <a:pt x="118" y="20"/>
                  </a:lnTo>
                  <a:lnTo>
                    <a:pt x="113" y="26"/>
                  </a:lnTo>
                  <a:lnTo>
                    <a:pt x="103" y="33"/>
                  </a:lnTo>
                  <a:lnTo>
                    <a:pt x="96" y="42"/>
                  </a:lnTo>
                  <a:lnTo>
                    <a:pt x="89" y="51"/>
                  </a:lnTo>
                  <a:lnTo>
                    <a:pt x="81" y="61"/>
                  </a:lnTo>
                  <a:lnTo>
                    <a:pt x="76" y="71"/>
                  </a:lnTo>
                  <a:lnTo>
                    <a:pt x="70" y="83"/>
                  </a:lnTo>
                  <a:lnTo>
                    <a:pt x="64" y="93"/>
                  </a:lnTo>
                  <a:lnTo>
                    <a:pt x="58" y="103"/>
                  </a:lnTo>
                  <a:lnTo>
                    <a:pt x="49" y="132"/>
                  </a:lnTo>
                  <a:lnTo>
                    <a:pt x="45" y="161"/>
                  </a:lnTo>
                  <a:lnTo>
                    <a:pt x="47" y="191"/>
                  </a:lnTo>
                  <a:lnTo>
                    <a:pt x="48" y="224"/>
                  </a:lnTo>
                  <a:lnTo>
                    <a:pt x="51" y="239"/>
                  </a:lnTo>
                  <a:lnTo>
                    <a:pt x="55" y="252"/>
                  </a:lnTo>
                  <a:lnTo>
                    <a:pt x="62" y="265"/>
                  </a:lnTo>
                  <a:lnTo>
                    <a:pt x="68" y="277"/>
                  </a:lnTo>
                  <a:lnTo>
                    <a:pt x="76" y="290"/>
                  </a:lnTo>
                  <a:lnTo>
                    <a:pt x="83" y="301"/>
                  </a:lnTo>
                  <a:lnTo>
                    <a:pt x="89" y="313"/>
                  </a:lnTo>
                  <a:lnTo>
                    <a:pt x="94" y="326"/>
                  </a:lnTo>
                  <a:lnTo>
                    <a:pt x="94" y="330"/>
                  </a:lnTo>
                  <a:lnTo>
                    <a:pt x="93" y="333"/>
                  </a:lnTo>
                  <a:lnTo>
                    <a:pt x="91" y="337"/>
                  </a:lnTo>
                  <a:lnTo>
                    <a:pt x="89" y="340"/>
                  </a:lnTo>
                  <a:lnTo>
                    <a:pt x="83" y="339"/>
                  </a:lnTo>
                  <a:lnTo>
                    <a:pt x="78" y="336"/>
                  </a:lnTo>
                  <a:lnTo>
                    <a:pt x="73" y="333"/>
                  </a:lnTo>
                  <a:lnTo>
                    <a:pt x="67" y="330"/>
                  </a:lnTo>
                  <a:lnTo>
                    <a:pt x="49" y="307"/>
                  </a:lnTo>
                  <a:lnTo>
                    <a:pt x="34" y="281"/>
                  </a:lnTo>
                  <a:lnTo>
                    <a:pt x="20" y="255"/>
                  </a:lnTo>
                  <a:lnTo>
                    <a:pt x="10" y="226"/>
                  </a:lnTo>
                  <a:lnTo>
                    <a:pt x="3" y="197"/>
                  </a:lnTo>
                  <a:lnTo>
                    <a:pt x="0" y="167"/>
                  </a:lnTo>
                  <a:lnTo>
                    <a:pt x="0" y="136"/>
                  </a:lnTo>
                  <a:lnTo>
                    <a:pt x="6" y="106"/>
                  </a:lnTo>
                  <a:lnTo>
                    <a:pt x="10" y="93"/>
                  </a:lnTo>
                  <a:lnTo>
                    <a:pt x="18" y="81"/>
                  </a:lnTo>
                  <a:lnTo>
                    <a:pt x="23" y="69"/>
                  </a:lnTo>
                  <a:lnTo>
                    <a:pt x="32" y="58"/>
                  </a:lnTo>
                  <a:lnTo>
                    <a:pt x="41" y="48"/>
                  </a:lnTo>
                  <a:lnTo>
                    <a:pt x="52" y="39"/>
                  </a:lnTo>
                  <a:lnTo>
                    <a:pt x="62" y="30"/>
                  </a:lnTo>
                  <a:lnTo>
                    <a:pt x="76" y="25"/>
                  </a:lnTo>
                  <a:lnTo>
                    <a:pt x="81" y="20"/>
                  </a:lnTo>
                  <a:lnTo>
                    <a:pt x="87" y="17"/>
                  </a:lnTo>
                  <a:lnTo>
                    <a:pt x="93" y="14"/>
                  </a:lnTo>
                  <a:lnTo>
                    <a:pt x="99" y="10"/>
                  </a:lnTo>
                  <a:lnTo>
                    <a:pt x="106" y="7"/>
                  </a:lnTo>
                  <a:lnTo>
                    <a:pt x="112" y="4"/>
                  </a:lnTo>
                  <a:lnTo>
                    <a:pt x="119" y="3"/>
                  </a:lnTo>
                  <a:lnTo>
                    <a:pt x="125" y="0"/>
                  </a:lnTo>
                  <a:lnTo>
                    <a:pt x="128" y="4"/>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8" name="Freeform 59"/>
            <p:cNvSpPr>
              <a:spLocks/>
            </p:cNvSpPr>
            <p:nvPr/>
          </p:nvSpPr>
          <p:spPr bwMode="auto">
            <a:xfrm>
              <a:off x="4243" y="2893"/>
              <a:ext cx="130" cy="241"/>
            </a:xfrm>
            <a:custGeom>
              <a:avLst/>
              <a:gdLst/>
              <a:ahLst/>
              <a:cxnLst>
                <a:cxn ang="0">
                  <a:pos x="31" y="5"/>
                </a:cxn>
                <a:cxn ang="0">
                  <a:pos x="36" y="41"/>
                </a:cxn>
                <a:cxn ang="0">
                  <a:pos x="42" y="74"/>
                </a:cxn>
                <a:cxn ang="0">
                  <a:pos x="50" y="108"/>
                </a:cxn>
                <a:cxn ang="0">
                  <a:pos x="60" y="141"/>
                </a:cxn>
                <a:cxn ang="0">
                  <a:pos x="72" y="173"/>
                </a:cxn>
                <a:cxn ang="0">
                  <a:pos x="85" y="203"/>
                </a:cxn>
                <a:cxn ang="0">
                  <a:pos x="98" y="235"/>
                </a:cxn>
                <a:cxn ang="0">
                  <a:pos x="111" y="265"/>
                </a:cxn>
                <a:cxn ang="0">
                  <a:pos x="123" y="292"/>
                </a:cxn>
                <a:cxn ang="0">
                  <a:pos x="136" y="316"/>
                </a:cxn>
                <a:cxn ang="0">
                  <a:pos x="152" y="341"/>
                </a:cxn>
                <a:cxn ang="0">
                  <a:pos x="168" y="362"/>
                </a:cxn>
                <a:cxn ang="0">
                  <a:pos x="186" y="384"/>
                </a:cxn>
                <a:cxn ang="0">
                  <a:pos x="204" y="406"/>
                </a:cxn>
                <a:cxn ang="0">
                  <a:pos x="223" y="428"/>
                </a:cxn>
                <a:cxn ang="0">
                  <a:pos x="240" y="449"/>
                </a:cxn>
                <a:cxn ang="0">
                  <a:pos x="247" y="455"/>
                </a:cxn>
                <a:cxn ang="0">
                  <a:pos x="253" y="462"/>
                </a:cxn>
                <a:cxn ang="0">
                  <a:pos x="259" y="471"/>
                </a:cxn>
                <a:cxn ang="0">
                  <a:pos x="257" y="481"/>
                </a:cxn>
                <a:cxn ang="0">
                  <a:pos x="249" y="483"/>
                </a:cxn>
                <a:cxn ang="0">
                  <a:pos x="241" y="481"/>
                </a:cxn>
                <a:cxn ang="0">
                  <a:pos x="236" y="477"/>
                </a:cxn>
                <a:cxn ang="0">
                  <a:pos x="230" y="473"/>
                </a:cxn>
                <a:cxn ang="0">
                  <a:pos x="225" y="467"/>
                </a:cxn>
                <a:cxn ang="0">
                  <a:pos x="220" y="461"/>
                </a:cxn>
                <a:cxn ang="0">
                  <a:pos x="215" y="455"/>
                </a:cxn>
                <a:cxn ang="0">
                  <a:pos x="210" y="451"/>
                </a:cxn>
                <a:cxn ang="0">
                  <a:pos x="198" y="441"/>
                </a:cxn>
                <a:cxn ang="0">
                  <a:pos x="188" y="429"/>
                </a:cxn>
                <a:cxn ang="0">
                  <a:pos x="178" y="418"/>
                </a:cxn>
                <a:cxn ang="0">
                  <a:pos x="168" y="404"/>
                </a:cxn>
                <a:cxn ang="0">
                  <a:pos x="159" y="393"/>
                </a:cxn>
                <a:cxn ang="0">
                  <a:pos x="149" y="380"/>
                </a:cxn>
                <a:cxn ang="0">
                  <a:pos x="140" y="368"/>
                </a:cxn>
                <a:cxn ang="0">
                  <a:pos x="131" y="357"/>
                </a:cxn>
                <a:cxn ang="0">
                  <a:pos x="115" y="335"/>
                </a:cxn>
                <a:cxn ang="0">
                  <a:pos x="101" y="313"/>
                </a:cxn>
                <a:cxn ang="0">
                  <a:pos x="88" y="292"/>
                </a:cxn>
                <a:cxn ang="0">
                  <a:pos x="75" y="268"/>
                </a:cxn>
                <a:cxn ang="0">
                  <a:pos x="63" y="245"/>
                </a:cxn>
                <a:cxn ang="0">
                  <a:pos x="52" y="221"/>
                </a:cxn>
                <a:cxn ang="0">
                  <a:pos x="42" y="196"/>
                </a:cxn>
                <a:cxn ang="0">
                  <a:pos x="31" y="171"/>
                </a:cxn>
                <a:cxn ang="0">
                  <a:pos x="20" y="135"/>
                </a:cxn>
                <a:cxn ang="0">
                  <a:pos x="10" y="97"/>
                </a:cxn>
                <a:cxn ang="0">
                  <a:pos x="2" y="58"/>
                </a:cxn>
                <a:cxn ang="0">
                  <a:pos x="0" y="19"/>
                </a:cxn>
                <a:cxn ang="0">
                  <a:pos x="2" y="12"/>
                </a:cxn>
                <a:cxn ang="0">
                  <a:pos x="10" y="8"/>
                </a:cxn>
                <a:cxn ang="0">
                  <a:pos x="17" y="3"/>
                </a:cxn>
                <a:cxn ang="0">
                  <a:pos x="24" y="0"/>
                </a:cxn>
                <a:cxn ang="0">
                  <a:pos x="26" y="0"/>
                </a:cxn>
                <a:cxn ang="0">
                  <a:pos x="27" y="2"/>
                </a:cxn>
                <a:cxn ang="0">
                  <a:pos x="30" y="3"/>
                </a:cxn>
                <a:cxn ang="0">
                  <a:pos x="31" y="5"/>
                </a:cxn>
              </a:cxnLst>
              <a:rect l="0" t="0" r="r" b="b"/>
              <a:pathLst>
                <a:path w="259" h="483">
                  <a:moveTo>
                    <a:pt x="31" y="5"/>
                  </a:moveTo>
                  <a:lnTo>
                    <a:pt x="36" y="41"/>
                  </a:lnTo>
                  <a:lnTo>
                    <a:pt x="42" y="74"/>
                  </a:lnTo>
                  <a:lnTo>
                    <a:pt x="50" y="108"/>
                  </a:lnTo>
                  <a:lnTo>
                    <a:pt x="60" y="141"/>
                  </a:lnTo>
                  <a:lnTo>
                    <a:pt x="72" y="173"/>
                  </a:lnTo>
                  <a:lnTo>
                    <a:pt x="85" y="203"/>
                  </a:lnTo>
                  <a:lnTo>
                    <a:pt x="98" y="235"/>
                  </a:lnTo>
                  <a:lnTo>
                    <a:pt x="111" y="265"/>
                  </a:lnTo>
                  <a:lnTo>
                    <a:pt x="123" y="292"/>
                  </a:lnTo>
                  <a:lnTo>
                    <a:pt x="136" y="316"/>
                  </a:lnTo>
                  <a:lnTo>
                    <a:pt x="152" y="341"/>
                  </a:lnTo>
                  <a:lnTo>
                    <a:pt x="168" y="362"/>
                  </a:lnTo>
                  <a:lnTo>
                    <a:pt x="186" y="384"/>
                  </a:lnTo>
                  <a:lnTo>
                    <a:pt x="204" y="406"/>
                  </a:lnTo>
                  <a:lnTo>
                    <a:pt x="223" y="428"/>
                  </a:lnTo>
                  <a:lnTo>
                    <a:pt x="240" y="449"/>
                  </a:lnTo>
                  <a:lnTo>
                    <a:pt x="247" y="455"/>
                  </a:lnTo>
                  <a:lnTo>
                    <a:pt x="253" y="462"/>
                  </a:lnTo>
                  <a:lnTo>
                    <a:pt x="259" y="471"/>
                  </a:lnTo>
                  <a:lnTo>
                    <a:pt x="257" y="481"/>
                  </a:lnTo>
                  <a:lnTo>
                    <a:pt x="249" y="483"/>
                  </a:lnTo>
                  <a:lnTo>
                    <a:pt x="241" y="481"/>
                  </a:lnTo>
                  <a:lnTo>
                    <a:pt x="236" y="477"/>
                  </a:lnTo>
                  <a:lnTo>
                    <a:pt x="230" y="473"/>
                  </a:lnTo>
                  <a:lnTo>
                    <a:pt x="225" y="467"/>
                  </a:lnTo>
                  <a:lnTo>
                    <a:pt x="220" y="461"/>
                  </a:lnTo>
                  <a:lnTo>
                    <a:pt x="215" y="455"/>
                  </a:lnTo>
                  <a:lnTo>
                    <a:pt x="210" y="451"/>
                  </a:lnTo>
                  <a:lnTo>
                    <a:pt x="198" y="441"/>
                  </a:lnTo>
                  <a:lnTo>
                    <a:pt x="188" y="429"/>
                  </a:lnTo>
                  <a:lnTo>
                    <a:pt x="178" y="418"/>
                  </a:lnTo>
                  <a:lnTo>
                    <a:pt x="168" y="404"/>
                  </a:lnTo>
                  <a:lnTo>
                    <a:pt x="159" y="393"/>
                  </a:lnTo>
                  <a:lnTo>
                    <a:pt x="149" y="380"/>
                  </a:lnTo>
                  <a:lnTo>
                    <a:pt x="140" y="368"/>
                  </a:lnTo>
                  <a:lnTo>
                    <a:pt x="131" y="357"/>
                  </a:lnTo>
                  <a:lnTo>
                    <a:pt x="115" y="335"/>
                  </a:lnTo>
                  <a:lnTo>
                    <a:pt x="101" y="313"/>
                  </a:lnTo>
                  <a:lnTo>
                    <a:pt x="88" y="292"/>
                  </a:lnTo>
                  <a:lnTo>
                    <a:pt x="75" y="268"/>
                  </a:lnTo>
                  <a:lnTo>
                    <a:pt x="63" y="245"/>
                  </a:lnTo>
                  <a:lnTo>
                    <a:pt x="52" y="221"/>
                  </a:lnTo>
                  <a:lnTo>
                    <a:pt x="42" y="196"/>
                  </a:lnTo>
                  <a:lnTo>
                    <a:pt x="31" y="171"/>
                  </a:lnTo>
                  <a:lnTo>
                    <a:pt x="20" y="135"/>
                  </a:lnTo>
                  <a:lnTo>
                    <a:pt x="10" y="97"/>
                  </a:lnTo>
                  <a:lnTo>
                    <a:pt x="2" y="58"/>
                  </a:lnTo>
                  <a:lnTo>
                    <a:pt x="0" y="19"/>
                  </a:lnTo>
                  <a:lnTo>
                    <a:pt x="2" y="12"/>
                  </a:lnTo>
                  <a:lnTo>
                    <a:pt x="10" y="8"/>
                  </a:lnTo>
                  <a:lnTo>
                    <a:pt x="17" y="3"/>
                  </a:lnTo>
                  <a:lnTo>
                    <a:pt x="24" y="0"/>
                  </a:lnTo>
                  <a:lnTo>
                    <a:pt x="26" y="0"/>
                  </a:lnTo>
                  <a:lnTo>
                    <a:pt x="27" y="2"/>
                  </a:lnTo>
                  <a:lnTo>
                    <a:pt x="30" y="3"/>
                  </a:lnTo>
                  <a:lnTo>
                    <a:pt x="31" y="5"/>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9" name="Freeform 60"/>
            <p:cNvSpPr>
              <a:spLocks/>
            </p:cNvSpPr>
            <p:nvPr/>
          </p:nvSpPr>
          <p:spPr bwMode="auto">
            <a:xfrm>
              <a:off x="4096" y="2893"/>
              <a:ext cx="101" cy="53"/>
            </a:xfrm>
            <a:custGeom>
              <a:avLst/>
              <a:gdLst/>
              <a:ahLst/>
              <a:cxnLst>
                <a:cxn ang="0">
                  <a:pos x="20" y="9"/>
                </a:cxn>
                <a:cxn ang="0">
                  <a:pos x="23" y="19"/>
                </a:cxn>
                <a:cxn ang="0">
                  <a:pos x="26" y="29"/>
                </a:cxn>
                <a:cxn ang="0">
                  <a:pos x="29" y="39"/>
                </a:cxn>
                <a:cxn ang="0">
                  <a:pos x="32" y="49"/>
                </a:cxn>
                <a:cxn ang="0">
                  <a:pos x="43" y="56"/>
                </a:cxn>
                <a:cxn ang="0">
                  <a:pos x="55" y="59"/>
                </a:cxn>
                <a:cxn ang="0">
                  <a:pos x="70" y="61"/>
                </a:cxn>
                <a:cxn ang="0">
                  <a:pos x="83" y="59"/>
                </a:cxn>
                <a:cxn ang="0">
                  <a:pos x="97" y="56"/>
                </a:cxn>
                <a:cxn ang="0">
                  <a:pos x="112" y="53"/>
                </a:cxn>
                <a:cxn ang="0">
                  <a:pos x="125" y="52"/>
                </a:cxn>
                <a:cxn ang="0">
                  <a:pos x="139" y="51"/>
                </a:cxn>
                <a:cxn ang="0">
                  <a:pos x="146" y="49"/>
                </a:cxn>
                <a:cxn ang="0">
                  <a:pos x="154" y="48"/>
                </a:cxn>
                <a:cxn ang="0">
                  <a:pos x="161" y="48"/>
                </a:cxn>
                <a:cxn ang="0">
                  <a:pos x="168" y="46"/>
                </a:cxn>
                <a:cxn ang="0">
                  <a:pos x="175" y="45"/>
                </a:cxn>
                <a:cxn ang="0">
                  <a:pos x="183" y="43"/>
                </a:cxn>
                <a:cxn ang="0">
                  <a:pos x="190" y="43"/>
                </a:cxn>
                <a:cxn ang="0">
                  <a:pos x="198" y="43"/>
                </a:cxn>
                <a:cxn ang="0">
                  <a:pos x="201" y="46"/>
                </a:cxn>
                <a:cxn ang="0">
                  <a:pos x="203" y="49"/>
                </a:cxn>
                <a:cxn ang="0">
                  <a:pos x="203" y="53"/>
                </a:cxn>
                <a:cxn ang="0">
                  <a:pos x="203" y="56"/>
                </a:cxn>
                <a:cxn ang="0">
                  <a:pos x="185" y="65"/>
                </a:cxn>
                <a:cxn ang="0">
                  <a:pos x="168" y="72"/>
                </a:cxn>
                <a:cxn ang="0">
                  <a:pos x="149" y="80"/>
                </a:cxn>
                <a:cxn ang="0">
                  <a:pos x="132" y="85"/>
                </a:cxn>
                <a:cxn ang="0">
                  <a:pos x="113" y="91"/>
                </a:cxn>
                <a:cxn ang="0">
                  <a:pos x="94" y="95"/>
                </a:cxn>
                <a:cxn ang="0">
                  <a:pos x="74" y="100"/>
                </a:cxn>
                <a:cxn ang="0">
                  <a:pos x="55" y="103"/>
                </a:cxn>
                <a:cxn ang="0">
                  <a:pos x="43" y="104"/>
                </a:cxn>
                <a:cxn ang="0">
                  <a:pos x="32" y="104"/>
                </a:cxn>
                <a:cxn ang="0">
                  <a:pos x="22" y="103"/>
                </a:cxn>
                <a:cxn ang="0">
                  <a:pos x="13" y="98"/>
                </a:cxn>
                <a:cxn ang="0">
                  <a:pos x="3" y="81"/>
                </a:cxn>
                <a:cxn ang="0">
                  <a:pos x="0" y="59"/>
                </a:cxn>
                <a:cxn ang="0">
                  <a:pos x="0" y="38"/>
                </a:cxn>
                <a:cxn ang="0">
                  <a:pos x="0" y="17"/>
                </a:cxn>
                <a:cxn ang="0">
                  <a:pos x="3" y="13"/>
                </a:cxn>
                <a:cxn ang="0">
                  <a:pos x="4" y="9"/>
                </a:cxn>
                <a:cxn ang="0">
                  <a:pos x="6" y="4"/>
                </a:cxn>
                <a:cxn ang="0">
                  <a:pos x="7" y="0"/>
                </a:cxn>
                <a:cxn ang="0">
                  <a:pos x="12" y="0"/>
                </a:cxn>
                <a:cxn ang="0">
                  <a:pos x="16" y="1"/>
                </a:cxn>
                <a:cxn ang="0">
                  <a:pos x="19" y="4"/>
                </a:cxn>
                <a:cxn ang="0">
                  <a:pos x="20" y="9"/>
                </a:cxn>
              </a:cxnLst>
              <a:rect l="0" t="0" r="r" b="b"/>
              <a:pathLst>
                <a:path w="203" h="104">
                  <a:moveTo>
                    <a:pt x="20" y="9"/>
                  </a:moveTo>
                  <a:lnTo>
                    <a:pt x="23" y="19"/>
                  </a:lnTo>
                  <a:lnTo>
                    <a:pt x="26" y="29"/>
                  </a:lnTo>
                  <a:lnTo>
                    <a:pt x="29" y="39"/>
                  </a:lnTo>
                  <a:lnTo>
                    <a:pt x="32" y="49"/>
                  </a:lnTo>
                  <a:lnTo>
                    <a:pt x="43" y="56"/>
                  </a:lnTo>
                  <a:lnTo>
                    <a:pt x="55" y="59"/>
                  </a:lnTo>
                  <a:lnTo>
                    <a:pt x="70" y="61"/>
                  </a:lnTo>
                  <a:lnTo>
                    <a:pt x="83" y="59"/>
                  </a:lnTo>
                  <a:lnTo>
                    <a:pt x="97" y="56"/>
                  </a:lnTo>
                  <a:lnTo>
                    <a:pt x="112" y="53"/>
                  </a:lnTo>
                  <a:lnTo>
                    <a:pt x="125" y="52"/>
                  </a:lnTo>
                  <a:lnTo>
                    <a:pt x="139" y="51"/>
                  </a:lnTo>
                  <a:lnTo>
                    <a:pt x="146" y="49"/>
                  </a:lnTo>
                  <a:lnTo>
                    <a:pt x="154" y="48"/>
                  </a:lnTo>
                  <a:lnTo>
                    <a:pt x="161" y="48"/>
                  </a:lnTo>
                  <a:lnTo>
                    <a:pt x="168" y="46"/>
                  </a:lnTo>
                  <a:lnTo>
                    <a:pt x="175" y="45"/>
                  </a:lnTo>
                  <a:lnTo>
                    <a:pt x="183" y="43"/>
                  </a:lnTo>
                  <a:lnTo>
                    <a:pt x="190" y="43"/>
                  </a:lnTo>
                  <a:lnTo>
                    <a:pt x="198" y="43"/>
                  </a:lnTo>
                  <a:lnTo>
                    <a:pt x="201" y="46"/>
                  </a:lnTo>
                  <a:lnTo>
                    <a:pt x="203" y="49"/>
                  </a:lnTo>
                  <a:lnTo>
                    <a:pt x="203" y="53"/>
                  </a:lnTo>
                  <a:lnTo>
                    <a:pt x="203" y="56"/>
                  </a:lnTo>
                  <a:lnTo>
                    <a:pt x="185" y="65"/>
                  </a:lnTo>
                  <a:lnTo>
                    <a:pt x="168" y="72"/>
                  </a:lnTo>
                  <a:lnTo>
                    <a:pt x="149" y="80"/>
                  </a:lnTo>
                  <a:lnTo>
                    <a:pt x="132" y="85"/>
                  </a:lnTo>
                  <a:lnTo>
                    <a:pt x="113" y="91"/>
                  </a:lnTo>
                  <a:lnTo>
                    <a:pt x="94" y="95"/>
                  </a:lnTo>
                  <a:lnTo>
                    <a:pt x="74" y="100"/>
                  </a:lnTo>
                  <a:lnTo>
                    <a:pt x="55" y="103"/>
                  </a:lnTo>
                  <a:lnTo>
                    <a:pt x="43" y="104"/>
                  </a:lnTo>
                  <a:lnTo>
                    <a:pt x="32" y="104"/>
                  </a:lnTo>
                  <a:lnTo>
                    <a:pt x="22" y="103"/>
                  </a:lnTo>
                  <a:lnTo>
                    <a:pt x="13" y="98"/>
                  </a:lnTo>
                  <a:lnTo>
                    <a:pt x="3" y="81"/>
                  </a:lnTo>
                  <a:lnTo>
                    <a:pt x="0" y="59"/>
                  </a:lnTo>
                  <a:lnTo>
                    <a:pt x="0" y="38"/>
                  </a:lnTo>
                  <a:lnTo>
                    <a:pt x="0" y="17"/>
                  </a:lnTo>
                  <a:lnTo>
                    <a:pt x="3" y="13"/>
                  </a:lnTo>
                  <a:lnTo>
                    <a:pt x="4" y="9"/>
                  </a:lnTo>
                  <a:lnTo>
                    <a:pt x="6" y="4"/>
                  </a:lnTo>
                  <a:lnTo>
                    <a:pt x="7" y="0"/>
                  </a:lnTo>
                  <a:lnTo>
                    <a:pt x="12" y="0"/>
                  </a:lnTo>
                  <a:lnTo>
                    <a:pt x="16" y="1"/>
                  </a:lnTo>
                  <a:lnTo>
                    <a:pt x="19" y="4"/>
                  </a:lnTo>
                  <a:lnTo>
                    <a:pt x="20" y="9"/>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0" name="Freeform 61"/>
            <p:cNvSpPr>
              <a:spLocks/>
            </p:cNvSpPr>
            <p:nvPr/>
          </p:nvSpPr>
          <p:spPr bwMode="auto">
            <a:xfrm>
              <a:off x="3725" y="2904"/>
              <a:ext cx="38" cy="29"/>
            </a:xfrm>
            <a:custGeom>
              <a:avLst/>
              <a:gdLst/>
              <a:ahLst/>
              <a:cxnLst>
                <a:cxn ang="0">
                  <a:pos x="73" y="19"/>
                </a:cxn>
                <a:cxn ang="0">
                  <a:pos x="74" y="23"/>
                </a:cxn>
                <a:cxn ang="0">
                  <a:pos x="77" y="29"/>
                </a:cxn>
                <a:cxn ang="0">
                  <a:pos x="77" y="36"/>
                </a:cxn>
                <a:cxn ang="0">
                  <a:pos x="76" y="41"/>
                </a:cxn>
                <a:cxn ang="0">
                  <a:pos x="69" y="47"/>
                </a:cxn>
                <a:cxn ang="0">
                  <a:pos x="60" y="52"/>
                </a:cxn>
                <a:cxn ang="0">
                  <a:pos x="51" y="57"/>
                </a:cxn>
                <a:cxn ang="0">
                  <a:pos x="41" y="58"/>
                </a:cxn>
                <a:cxn ang="0">
                  <a:pos x="40" y="51"/>
                </a:cxn>
                <a:cxn ang="0">
                  <a:pos x="38" y="41"/>
                </a:cxn>
                <a:cxn ang="0">
                  <a:pos x="35" y="33"/>
                </a:cxn>
                <a:cxn ang="0">
                  <a:pos x="28" y="28"/>
                </a:cxn>
                <a:cxn ang="0">
                  <a:pos x="19" y="25"/>
                </a:cxn>
                <a:cxn ang="0">
                  <a:pos x="12" y="28"/>
                </a:cxn>
                <a:cxn ang="0">
                  <a:pos x="6" y="29"/>
                </a:cxn>
                <a:cxn ang="0">
                  <a:pos x="0" y="23"/>
                </a:cxn>
                <a:cxn ang="0">
                  <a:pos x="2" y="16"/>
                </a:cxn>
                <a:cxn ang="0">
                  <a:pos x="8" y="12"/>
                </a:cxn>
                <a:cxn ang="0">
                  <a:pos x="15" y="7"/>
                </a:cxn>
                <a:cxn ang="0">
                  <a:pos x="21" y="3"/>
                </a:cxn>
                <a:cxn ang="0">
                  <a:pos x="28" y="2"/>
                </a:cxn>
                <a:cxn ang="0">
                  <a:pos x="37" y="0"/>
                </a:cxn>
                <a:cxn ang="0">
                  <a:pos x="44" y="2"/>
                </a:cxn>
                <a:cxn ang="0">
                  <a:pos x="51" y="2"/>
                </a:cxn>
                <a:cxn ang="0">
                  <a:pos x="57" y="5"/>
                </a:cxn>
                <a:cxn ang="0">
                  <a:pos x="63" y="9"/>
                </a:cxn>
                <a:cxn ang="0">
                  <a:pos x="69" y="13"/>
                </a:cxn>
                <a:cxn ang="0">
                  <a:pos x="73" y="19"/>
                </a:cxn>
              </a:cxnLst>
              <a:rect l="0" t="0" r="r" b="b"/>
              <a:pathLst>
                <a:path w="77" h="58">
                  <a:moveTo>
                    <a:pt x="73" y="19"/>
                  </a:moveTo>
                  <a:lnTo>
                    <a:pt x="74" y="23"/>
                  </a:lnTo>
                  <a:lnTo>
                    <a:pt x="77" y="29"/>
                  </a:lnTo>
                  <a:lnTo>
                    <a:pt x="77" y="36"/>
                  </a:lnTo>
                  <a:lnTo>
                    <a:pt x="76" y="41"/>
                  </a:lnTo>
                  <a:lnTo>
                    <a:pt x="69" y="47"/>
                  </a:lnTo>
                  <a:lnTo>
                    <a:pt x="60" y="52"/>
                  </a:lnTo>
                  <a:lnTo>
                    <a:pt x="51" y="57"/>
                  </a:lnTo>
                  <a:lnTo>
                    <a:pt x="41" y="58"/>
                  </a:lnTo>
                  <a:lnTo>
                    <a:pt x="40" y="51"/>
                  </a:lnTo>
                  <a:lnTo>
                    <a:pt x="38" y="41"/>
                  </a:lnTo>
                  <a:lnTo>
                    <a:pt x="35" y="33"/>
                  </a:lnTo>
                  <a:lnTo>
                    <a:pt x="28" y="28"/>
                  </a:lnTo>
                  <a:lnTo>
                    <a:pt x="19" y="25"/>
                  </a:lnTo>
                  <a:lnTo>
                    <a:pt x="12" y="28"/>
                  </a:lnTo>
                  <a:lnTo>
                    <a:pt x="6" y="29"/>
                  </a:lnTo>
                  <a:lnTo>
                    <a:pt x="0" y="23"/>
                  </a:lnTo>
                  <a:lnTo>
                    <a:pt x="2" y="16"/>
                  </a:lnTo>
                  <a:lnTo>
                    <a:pt x="8" y="12"/>
                  </a:lnTo>
                  <a:lnTo>
                    <a:pt x="15" y="7"/>
                  </a:lnTo>
                  <a:lnTo>
                    <a:pt x="21" y="3"/>
                  </a:lnTo>
                  <a:lnTo>
                    <a:pt x="28" y="2"/>
                  </a:lnTo>
                  <a:lnTo>
                    <a:pt x="37" y="0"/>
                  </a:lnTo>
                  <a:lnTo>
                    <a:pt x="44" y="2"/>
                  </a:lnTo>
                  <a:lnTo>
                    <a:pt x="51" y="2"/>
                  </a:lnTo>
                  <a:lnTo>
                    <a:pt x="57" y="5"/>
                  </a:lnTo>
                  <a:lnTo>
                    <a:pt x="63" y="9"/>
                  </a:lnTo>
                  <a:lnTo>
                    <a:pt x="69" y="13"/>
                  </a:lnTo>
                  <a:lnTo>
                    <a:pt x="73" y="19"/>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1" name="Freeform 62"/>
            <p:cNvSpPr>
              <a:spLocks/>
            </p:cNvSpPr>
            <p:nvPr/>
          </p:nvSpPr>
          <p:spPr bwMode="auto">
            <a:xfrm>
              <a:off x="3936" y="2904"/>
              <a:ext cx="247" cy="104"/>
            </a:xfrm>
            <a:custGeom>
              <a:avLst/>
              <a:gdLst/>
              <a:ahLst/>
              <a:cxnLst>
                <a:cxn ang="0">
                  <a:pos x="53" y="55"/>
                </a:cxn>
                <a:cxn ang="0">
                  <a:pos x="74" y="78"/>
                </a:cxn>
                <a:cxn ang="0">
                  <a:pos x="99" y="100"/>
                </a:cxn>
                <a:cxn ang="0">
                  <a:pos x="126" y="117"/>
                </a:cxn>
                <a:cxn ang="0">
                  <a:pos x="155" y="130"/>
                </a:cxn>
                <a:cxn ang="0">
                  <a:pos x="184" y="142"/>
                </a:cxn>
                <a:cxn ang="0">
                  <a:pos x="213" y="152"/>
                </a:cxn>
                <a:cxn ang="0">
                  <a:pos x="244" y="159"/>
                </a:cxn>
                <a:cxn ang="0">
                  <a:pos x="274" y="163"/>
                </a:cxn>
                <a:cxn ang="0">
                  <a:pos x="306" y="165"/>
                </a:cxn>
                <a:cxn ang="0">
                  <a:pos x="338" y="165"/>
                </a:cxn>
                <a:cxn ang="0">
                  <a:pos x="370" y="162"/>
                </a:cxn>
                <a:cxn ang="0">
                  <a:pos x="397" y="157"/>
                </a:cxn>
                <a:cxn ang="0">
                  <a:pos x="419" y="152"/>
                </a:cxn>
                <a:cxn ang="0">
                  <a:pos x="441" y="144"/>
                </a:cxn>
                <a:cxn ang="0">
                  <a:pos x="462" y="139"/>
                </a:cxn>
                <a:cxn ang="0">
                  <a:pos x="477" y="134"/>
                </a:cxn>
                <a:cxn ang="0">
                  <a:pos x="484" y="134"/>
                </a:cxn>
                <a:cxn ang="0">
                  <a:pos x="489" y="136"/>
                </a:cxn>
                <a:cxn ang="0">
                  <a:pos x="494" y="140"/>
                </a:cxn>
                <a:cxn ang="0">
                  <a:pos x="487" y="149"/>
                </a:cxn>
                <a:cxn ang="0">
                  <a:pos x="474" y="157"/>
                </a:cxn>
                <a:cxn ang="0">
                  <a:pos x="462" y="168"/>
                </a:cxn>
                <a:cxn ang="0">
                  <a:pos x="448" y="173"/>
                </a:cxn>
                <a:cxn ang="0">
                  <a:pos x="433" y="181"/>
                </a:cxn>
                <a:cxn ang="0">
                  <a:pos x="420" y="186"/>
                </a:cxn>
                <a:cxn ang="0">
                  <a:pos x="406" y="189"/>
                </a:cxn>
                <a:cxn ang="0">
                  <a:pos x="391" y="192"/>
                </a:cxn>
                <a:cxn ang="0">
                  <a:pos x="360" y="201"/>
                </a:cxn>
                <a:cxn ang="0">
                  <a:pos x="306" y="207"/>
                </a:cxn>
                <a:cxn ang="0">
                  <a:pos x="251" y="205"/>
                </a:cxn>
                <a:cxn ang="0">
                  <a:pos x="197" y="198"/>
                </a:cxn>
                <a:cxn ang="0">
                  <a:pos x="157" y="186"/>
                </a:cxn>
                <a:cxn ang="0">
                  <a:pos x="126" y="173"/>
                </a:cxn>
                <a:cxn ang="0">
                  <a:pos x="97" y="157"/>
                </a:cxn>
                <a:cxn ang="0">
                  <a:pos x="71" y="140"/>
                </a:cxn>
                <a:cxn ang="0">
                  <a:pos x="51" y="120"/>
                </a:cxn>
                <a:cxn ang="0">
                  <a:pos x="37" y="98"/>
                </a:cxn>
                <a:cxn ang="0">
                  <a:pos x="22" y="76"/>
                </a:cxn>
                <a:cxn ang="0">
                  <a:pos x="12" y="53"/>
                </a:cxn>
                <a:cxn ang="0">
                  <a:pos x="5" y="31"/>
                </a:cxn>
                <a:cxn ang="0">
                  <a:pos x="0" y="10"/>
                </a:cxn>
                <a:cxn ang="0">
                  <a:pos x="15" y="8"/>
                </a:cxn>
                <a:cxn ang="0">
                  <a:pos x="34" y="31"/>
                </a:cxn>
              </a:cxnLst>
              <a:rect l="0" t="0" r="r" b="b"/>
              <a:pathLst>
                <a:path w="494" h="207">
                  <a:moveTo>
                    <a:pt x="41" y="43"/>
                  </a:moveTo>
                  <a:lnTo>
                    <a:pt x="53" y="55"/>
                  </a:lnTo>
                  <a:lnTo>
                    <a:pt x="63" y="66"/>
                  </a:lnTo>
                  <a:lnTo>
                    <a:pt x="74" y="78"/>
                  </a:lnTo>
                  <a:lnTo>
                    <a:pt x="86" y="89"/>
                  </a:lnTo>
                  <a:lnTo>
                    <a:pt x="99" y="100"/>
                  </a:lnTo>
                  <a:lnTo>
                    <a:pt x="112" y="108"/>
                  </a:lnTo>
                  <a:lnTo>
                    <a:pt x="126" y="117"/>
                  </a:lnTo>
                  <a:lnTo>
                    <a:pt x="142" y="123"/>
                  </a:lnTo>
                  <a:lnTo>
                    <a:pt x="155" y="130"/>
                  </a:lnTo>
                  <a:lnTo>
                    <a:pt x="170" y="136"/>
                  </a:lnTo>
                  <a:lnTo>
                    <a:pt x="184" y="142"/>
                  </a:lnTo>
                  <a:lnTo>
                    <a:pt x="199" y="146"/>
                  </a:lnTo>
                  <a:lnTo>
                    <a:pt x="213" y="152"/>
                  </a:lnTo>
                  <a:lnTo>
                    <a:pt x="228" y="155"/>
                  </a:lnTo>
                  <a:lnTo>
                    <a:pt x="244" y="159"/>
                  </a:lnTo>
                  <a:lnTo>
                    <a:pt x="260" y="160"/>
                  </a:lnTo>
                  <a:lnTo>
                    <a:pt x="274" y="163"/>
                  </a:lnTo>
                  <a:lnTo>
                    <a:pt x="290" y="165"/>
                  </a:lnTo>
                  <a:lnTo>
                    <a:pt x="306" y="165"/>
                  </a:lnTo>
                  <a:lnTo>
                    <a:pt x="322" y="165"/>
                  </a:lnTo>
                  <a:lnTo>
                    <a:pt x="338" y="165"/>
                  </a:lnTo>
                  <a:lnTo>
                    <a:pt x="354" y="163"/>
                  </a:lnTo>
                  <a:lnTo>
                    <a:pt x="370" y="162"/>
                  </a:lnTo>
                  <a:lnTo>
                    <a:pt x="386" y="159"/>
                  </a:lnTo>
                  <a:lnTo>
                    <a:pt x="397" y="157"/>
                  </a:lnTo>
                  <a:lnTo>
                    <a:pt x="409" y="155"/>
                  </a:lnTo>
                  <a:lnTo>
                    <a:pt x="419" y="152"/>
                  </a:lnTo>
                  <a:lnTo>
                    <a:pt x="431" y="149"/>
                  </a:lnTo>
                  <a:lnTo>
                    <a:pt x="441" y="144"/>
                  </a:lnTo>
                  <a:lnTo>
                    <a:pt x="452" y="142"/>
                  </a:lnTo>
                  <a:lnTo>
                    <a:pt x="462" y="139"/>
                  </a:lnTo>
                  <a:lnTo>
                    <a:pt x="474" y="136"/>
                  </a:lnTo>
                  <a:lnTo>
                    <a:pt x="477" y="134"/>
                  </a:lnTo>
                  <a:lnTo>
                    <a:pt x="481" y="134"/>
                  </a:lnTo>
                  <a:lnTo>
                    <a:pt x="484" y="134"/>
                  </a:lnTo>
                  <a:lnTo>
                    <a:pt x="487" y="134"/>
                  </a:lnTo>
                  <a:lnTo>
                    <a:pt x="489" y="136"/>
                  </a:lnTo>
                  <a:lnTo>
                    <a:pt x="493" y="137"/>
                  </a:lnTo>
                  <a:lnTo>
                    <a:pt x="494" y="140"/>
                  </a:lnTo>
                  <a:lnTo>
                    <a:pt x="494" y="144"/>
                  </a:lnTo>
                  <a:lnTo>
                    <a:pt x="487" y="149"/>
                  </a:lnTo>
                  <a:lnTo>
                    <a:pt x="481" y="153"/>
                  </a:lnTo>
                  <a:lnTo>
                    <a:pt x="474" y="157"/>
                  </a:lnTo>
                  <a:lnTo>
                    <a:pt x="468" y="162"/>
                  </a:lnTo>
                  <a:lnTo>
                    <a:pt x="462" y="168"/>
                  </a:lnTo>
                  <a:lnTo>
                    <a:pt x="455" y="170"/>
                  </a:lnTo>
                  <a:lnTo>
                    <a:pt x="448" y="173"/>
                  </a:lnTo>
                  <a:lnTo>
                    <a:pt x="439" y="176"/>
                  </a:lnTo>
                  <a:lnTo>
                    <a:pt x="433" y="181"/>
                  </a:lnTo>
                  <a:lnTo>
                    <a:pt x="428" y="184"/>
                  </a:lnTo>
                  <a:lnTo>
                    <a:pt x="420" y="186"/>
                  </a:lnTo>
                  <a:lnTo>
                    <a:pt x="413" y="188"/>
                  </a:lnTo>
                  <a:lnTo>
                    <a:pt x="406" y="189"/>
                  </a:lnTo>
                  <a:lnTo>
                    <a:pt x="399" y="191"/>
                  </a:lnTo>
                  <a:lnTo>
                    <a:pt x="391" y="192"/>
                  </a:lnTo>
                  <a:lnTo>
                    <a:pt x="384" y="194"/>
                  </a:lnTo>
                  <a:lnTo>
                    <a:pt x="360" y="201"/>
                  </a:lnTo>
                  <a:lnTo>
                    <a:pt x="334" y="205"/>
                  </a:lnTo>
                  <a:lnTo>
                    <a:pt x="306" y="207"/>
                  </a:lnTo>
                  <a:lnTo>
                    <a:pt x="278" y="207"/>
                  </a:lnTo>
                  <a:lnTo>
                    <a:pt x="251" y="205"/>
                  </a:lnTo>
                  <a:lnTo>
                    <a:pt x="223" y="202"/>
                  </a:lnTo>
                  <a:lnTo>
                    <a:pt x="197" y="198"/>
                  </a:lnTo>
                  <a:lnTo>
                    <a:pt x="173" y="191"/>
                  </a:lnTo>
                  <a:lnTo>
                    <a:pt x="157" y="186"/>
                  </a:lnTo>
                  <a:lnTo>
                    <a:pt x="141" y="181"/>
                  </a:lnTo>
                  <a:lnTo>
                    <a:pt x="126" y="173"/>
                  </a:lnTo>
                  <a:lnTo>
                    <a:pt x="112" y="166"/>
                  </a:lnTo>
                  <a:lnTo>
                    <a:pt x="97" y="157"/>
                  </a:lnTo>
                  <a:lnTo>
                    <a:pt x="84" y="149"/>
                  </a:lnTo>
                  <a:lnTo>
                    <a:pt x="71" y="140"/>
                  </a:lnTo>
                  <a:lnTo>
                    <a:pt x="58" y="130"/>
                  </a:lnTo>
                  <a:lnTo>
                    <a:pt x="51" y="120"/>
                  </a:lnTo>
                  <a:lnTo>
                    <a:pt x="44" y="110"/>
                  </a:lnTo>
                  <a:lnTo>
                    <a:pt x="37" y="98"/>
                  </a:lnTo>
                  <a:lnTo>
                    <a:pt x="29" y="88"/>
                  </a:lnTo>
                  <a:lnTo>
                    <a:pt x="22" y="76"/>
                  </a:lnTo>
                  <a:lnTo>
                    <a:pt x="16" y="65"/>
                  </a:lnTo>
                  <a:lnTo>
                    <a:pt x="12" y="53"/>
                  </a:lnTo>
                  <a:lnTo>
                    <a:pt x="9" y="40"/>
                  </a:lnTo>
                  <a:lnTo>
                    <a:pt x="5" y="31"/>
                  </a:lnTo>
                  <a:lnTo>
                    <a:pt x="2" y="20"/>
                  </a:lnTo>
                  <a:lnTo>
                    <a:pt x="0" y="10"/>
                  </a:lnTo>
                  <a:lnTo>
                    <a:pt x="5" y="0"/>
                  </a:lnTo>
                  <a:lnTo>
                    <a:pt x="15" y="8"/>
                  </a:lnTo>
                  <a:lnTo>
                    <a:pt x="25" y="20"/>
                  </a:lnTo>
                  <a:lnTo>
                    <a:pt x="34" y="31"/>
                  </a:lnTo>
                  <a:lnTo>
                    <a:pt x="41" y="43"/>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2" name="Freeform 63"/>
            <p:cNvSpPr>
              <a:spLocks/>
            </p:cNvSpPr>
            <p:nvPr/>
          </p:nvSpPr>
          <p:spPr bwMode="auto">
            <a:xfrm>
              <a:off x="4219" y="2911"/>
              <a:ext cx="150" cy="259"/>
            </a:xfrm>
            <a:custGeom>
              <a:avLst/>
              <a:gdLst/>
              <a:ahLst/>
              <a:cxnLst>
                <a:cxn ang="0">
                  <a:pos x="24" y="13"/>
                </a:cxn>
                <a:cxn ang="0">
                  <a:pos x="27" y="39"/>
                </a:cxn>
                <a:cxn ang="0">
                  <a:pos x="33" y="63"/>
                </a:cxn>
                <a:cxn ang="0">
                  <a:pos x="39" y="89"/>
                </a:cxn>
                <a:cxn ang="0">
                  <a:pos x="46" y="114"/>
                </a:cxn>
                <a:cxn ang="0">
                  <a:pos x="53" y="137"/>
                </a:cxn>
                <a:cxn ang="0">
                  <a:pos x="62" y="162"/>
                </a:cxn>
                <a:cxn ang="0">
                  <a:pos x="72" y="184"/>
                </a:cxn>
                <a:cxn ang="0">
                  <a:pos x="84" y="207"/>
                </a:cxn>
                <a:cxn ang="0">
                  <a:pos x="88" y="217"/>
                </a:cxn>
                <a:cxn ang="0">
                  <a:pos x="92" y="227"/>
                </a:cxn>
                <a:cxn ang="0">
                  <a:pos x="98" y="237"/>
                </a:cxn>
                <a:cxn ang="0">
                  <a:pos x="104" y="247"/>
                </a:cxn>
                <a:cxn ang="0">
                  <a:pos x="111" y="257"/>
                </a:cxn>
                <a:cxn ang="0">
                  <a:pos x="117" y="266"/>
                </a:cxn>
                <a:cxn ang="0">
                  <a:pos x="123" y="278"/>
                </a:cxn>
                <a:cxn ang="0">
                  <a:pos x="127" y="288"/>
                </a:cxn>
                <a:cxn ang="0">
                  <a:pos x="145" y="318"/>
                </a:cxn>
                <a:cxn ang="0">
                  <a:pos x="163" y="347"/>
                </a:cxn>
                <a:cxn ang="0">
                  <a:pos x="184" y="375"/>
                </a:cxn>
                <a:cxn ang="0">
                  <a:pos x="205" y="402"/>
                </a:cxn>
                <a:cxn ang="0">
                  <a:pos x="227" y="430"/>
                </a:cxn>
                <a:cxn ang="0">
                  <a:pos x="252" y="457"/>
                </a:cxn>
                <a:cxn ang="0">
                  <a:pos x="275" y="483"/>
                </a:cxn>
                <a:cxn ang="0">
                  <a:pos x="300" y="509"/>
                </a:cxn>
                <a:cxn ang="0">
                  <a:pos x="300" y="511"/>
                </a:cxn>
                <a:cxn ang="0">
                  <a:pos x="300" y="514"/>
                </a:cxn>
                <a:cxn ang="0">
                  <a:pos x="300" y="515"/>
                </a:cxn>
                <a:cxn ang="0">
                  <a:pos x="297" y="518"/>
                </a:cxn>
                <a:cxn ang="0">
                  <a:pos x="279" y="512"/>
                </a:cxn>
                <a:cxn ang="0">
                  <a:pos x="259" y="496"/>
                </a:cxn>
                <a:cxn ang="0">
                  <a:pos x="239" y="479"/>
                </a:cxn>
                <a:cxn ang="0">
                  <a:pos x="218" y="460"/>
                </a:cxn>
                <a:cxn ang="0">
                  <a:pos x="200" y="441"/>
                </a:cxn>
                <a:cxn ang="0">
                  <a:pos x="182" y="423"/>
                </a:cxn>
                <a:cxn ang="0">
                  <a:pos x="166" y="401"/>
                </a:cxn>
                <a:cxn ang="0">
                  <a:pos x="150" y="379"/>
                </a:cxn>
                <a:cxn ang="0">
                  <a:pos x="136" y="357"/>
                </a:cxn>
                <a:cxn ang="0">
                  <a:pos x="129" y="344"/>
                </a:cxn>
                <a:cxn ang="0">
                  <a:pos x="123" y="333"/>
                </a:cxn>
                <a:cxn ang="0">
                  <a:pos x="116" y="323"/>
                </a:cxn>
                <a:cxn ang="0">
                  <a:pos x="108" y="311"/>
                </a:cxn>
                <a:cxn ang="0">
                  <a:pos x="103" y="301"/>
                </a:cxn>
                <a:cxn ang="0">
                  <a:pos x="95" y="291"/>
                </a:cxn>
                <a:cxn ang="0">
                  <a:pos x="88" y="279"/>
                </a:cxn>
                <a:cxn ang="0">
                  <a:pos x="81" y="268"/>
                </a:cxn>
                <a:cxn ang="0">
                  <a:pos x="72" y="244"/>
                </a:cxn>
                <a:cxn ang="0">
                  <a:pos x="62" y="223"/>
                </a:cxn>
                <a:cxn ang="0">
                  <a:pos x="52" y="201"/>
                </a:cxn>
                <a:cxn ang="0">
                  <a:pos x="42" y="179"/>
                </a:cxn>
                <a:cxn ang="0">
                  <a:pos x="32" y="157"/>
                </a:cxn>
                <a:cxn ang="0">
                  <a:pos x="21" y="134"/>
                </a:cxn>
                <a:cxn ang="0">
                  <a:pos x="14" y="111"/>
                </a:cxn>
                <a:cxn ang="0">
                  <a:pos x="7" y="88"/>
                </a:cxn>
                <a:cxn ang="0">
                  <a:pos x="3" y="68"/>
                </a:cxn>
                <a:cxn ang="0">
                  <a:pos x="0" y="46"/>
                </a:cxn>
                <a:cxn ang="0">
                  <a:pos x="0" y="26"/>
                </a:cxn>
                <a:cxn ang="0">
                  <a:pos x="3" y="4"/>
                </a:cxn>
                <a:cxn ang="0">
                  <a:pos x="8" y="0"/>
                </a:cxn>
                <a:cxn ang="0">
                  <a:pos x="16" y="0"/>
                </a:cxn>
                <a:cxn ang="0">
                  <a:pos x="21" y="4"/>
                </a:cxn>
                <a:cxn ang="0">
                  <a:pos x="24" y="13"/>
                </a:cxn>
              </a:cxnLst>
              <a:rect l="0" t="0" r="r" b="b"/>
              <a:pathLst>
                <a:path w="300" h="518">
                  <a:moveTo>
                    <a:pt x="24" y="13"/>
                  </a:moveTo>
                  <a:lnTo>
                    <a:pt x="27" y="39"/>
                  </a:lnTo>
                  <a:lnTo>
                    <a:pt x="33" y="63"/>
                  </a:lnTo>
                  <a:lnTo>
                    <a:pt x="39" y="89"/>
                  </a:lnTo>
                  <a:lnTo>
                    <a:pt x="46" y="114"/>
                  </a:lnTo>
                  <a:lnTo>
                    <a:pt x="53" y="137"/>
                  </a:lnTo>
                  <a:lnTo>
                    <a:pt x="62" y="162"/>
                  </a:lnTo>
                  <a:lnTo>
                    <a:pt x="72" y="184"/>
                  </a:lnTo>
                  <a:lnTo>
                    <a:pt x="84" y="207"/>
                  </a:lnTo>
                  <a:lnTo>
                    <a:pt x="88" y="217"/>
                  </a:lnTo>
                  <a:lnTo>
                    <a:pt x="92" y="227"/>
                  </a:lnTo>
                  <a:lnTo>
                    <a:pt x="98" y="237"/>
                  </a:lnTo>
                  <a:lnTo>
                    <a:pt x="104" y="247"/>
                  </a:lnTo>
                  <a:lnTo>
                    <a:pt x="111" y="257"/>
                  </a:lnTo>
                  <a:lnTo>
                    <a:pt x="117" y="266"/>
                  </a:lnTo>
                  <a:lnTo>
                    <a:pt x="123" y="278"/>
                  </a:lnTo>
                  <a:lnTo>
                    <a:pt x="127" y="288"/>
                  </a:lnTo>
                  <a:lnTo>
                    <a:pt x="145" y="318"/>
                  </a:lnTo>
                  <a:lnTo>
                    <a:pt x="163" y="347"/>
                  </a:lnTo>
                  <a:lnTo>
                    <a:pt x="184" y="375"/>
                  </a:lnTo>
                  <a:lnTo>
                    <a:pt x="205" y="402"/>
                  </a:lnTo>
                  <a:lnTo>
                    <a:pt x="227" y="430"/>
                  </a:lnTo>
                  <a:lnTo>
                    <a:pt x="252" y="457"/>
                  </a:lnTo>
                  <a:lnTo>
                    <a:pt x="275" y="483"/>
                  </a:lnTo>
                  <a:lnTo>
                    <a:pt x="300" y="509"/>
                  </a:lnTo>
                  <a:lnTo>
                    <a:pt x="300" y="511"/>
                  </a:lnTo>
                  <a:lnTo>
                    <a:pt x="300" y="514"/>
                  </a:lnTo>
                  <a:lnTo>
                    <a:pt x="300" y="515"/>
                  </a:lnTo>
                  <a:lnTo>
                    <a:pt x="297" y="518"/>
                  </a:lnTo>
                  <a:lnTo>
                    <a:pt x="279" y="512"/>
                  </a:lnTo>
                  <a:lnTo>
                    <a:pt x="259" y="496"/>
                  </a:lnTo>
                  <a:lnTo>
                    <a:pt x="239" y="479"/>
                  </a:lnTo>
                  <a:lnTo>
                    <a:pt x="218" y="460"/>
                  </a:lnTo>
                  <a:lnTo>
                    <a:pt x="200" y="441"/>
                  </a:lnTo>
                  <a:lnTo>
                    <a:pt x="182" y="423"/>
                  </a:lnTo>
                  <a:lnTo>
                    <a:pt x="166" y="401"/>
                  </a:lnTo>
                  <a:lnTo>
                    <a:pt x="150" y="379"/>
                  </a:lnTo>
                  <a:lnTo>
                    <a:pt x="136" y="357"/>
                  </a:lnTo>
                  <a:lnTo>
                    <a:pt x="129" y="344"/>
                  </a:lnTo>
                  <a:lnTo>
                    <a:pt x="123" y="333"/>
                  </a:lnTo>
                  <a:lnTo>
                    <a:pt x="116" y="323"/>
                  </a:lnTo>
                  <a:lnTo>
                    <a:pt x="108" y="311"/>
                  </a:lnTo>
                  <a:lnTo>
                    <a:pt x="103" y="301"/>
                  </a:lnTo>
                  <a:lnTo>
                    <a:pt x="95" y="291"/>
                  </a:lnTo>
                  <a:lnTo>
                    <a:pt x="88" y="279"/>
                  </a:lnTo>
                  <a:lnTo>
                    <a:pt x="81" y="268"/>
                  </a:lnTo>
                  <a:lnTo>
                    <a:pt x="72" y="244"/>
                  </a:lnTo>
                  <a:lnTo>
                    <a:pt x="62" y="223"/>
                  </a:lnTo>
                  <a:lnTo>
                    <a:pt x="52" y="201"/>
                  </a:lnTo>
                  <a:lnTo>
                    <a:pt x="42" y="179"/>
                  </a:lnTo>
                  <a:lnTo>
                    <a:pt x="32" y="157"/>
                  </a:lnTo>
                  <a:lnTo>
                    <a:pt x="21" y="134"/>
                  </a:lnTo>
                  <a:lnTo>
                    <a:pt x="14" y="111"/>
                  </a:lnTo>
                  <a:lnTo>
                    <a:pt x="7" y="88"/>
                  </a:lnTo>
                  <a:lnTo>
                    <a:pt x="3" y="68"/>
                  </a:lnTo>
                  <a:lnTo>
                    <a:pt x="0" y="46"/>
                  </a:lnTo>
                  <a:lnTo>
                    <a:pt x="0" y="26"/>
                  </a:lnTo>
                  <a:lnTo>
                    <a:pt x="3" y="4"/>
                  </a:lnTo>
                  <a:lnTo>
                    <a:pt x="8" y="0"/>
                  </a:lnTo>
                  <a:lnTo>
                    <a:pt x="16" y="0"/>
                  </a:lnTo>
                  <a:lnTo>
                    <a:pt x="21" y="4"/>
                  </a:lnTo>
                  <a:lnTo>
                    <a:pt x="24" y="13"/>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3" name="Freeform 64"/>
            <p:cNvSpPr>
              <a:spLocks/>
            </p:cNvSpPr>
            <p:nvPr/>
          </p:nvSpPr>
          <p:spPr bwMode="auto">
            <a:xfrm>
              <a:off x="3686" y="2917"/>
              <a:ext cx="38" cy="29"/>
            </a:xfrm>
            <a:custGeom>
              <a:avLst/>
              <a:gdLst/>
              <a:ahLst/>
              <a:cxnLst>
                <a:cxn ang="0">
                  <a:pos x="63" y="15"/>
                </a:cxn>
                <a:cxn ang="0">
                  <a:pos x="68" y="21"/>
                </a:cxn>
                <a:cxn ang="0">
                  <a:pos x="72" y="28"/>
                </a:cxn>
                <a:cxn ang="0">
                  <a:pos x="75" y="34"/>
                </a:cxn>
                <a:cxn ang="0">
                  <a:pos x="74" y="41"/>
                </a:cxn>
                <a:cxn ang="0">
                  <a:pos x="68" y="48"/>
                </a:cxn>
                <a:cxn ang="0">
                  <a:pos x="60" y="52"/>
                </a:cxn>
                <a:cxn ang="0">
                  <a:pos x="53" y="57"/>
                </a:cxn>
                <a:cxn ang="0">
                  <a:pos x="45" y="58"/>
                </a:cxn>
                <a:cxn ang="0">
                  <a:pos x="40" y="48"/>
                </a:cxn>
                <a:cxn ang="0">
                  <a:pos x="37" y="38"/>
                </a:cxn>
                <a:cxn ang="0">
                  <a:pos x="33" y="31"/>
                </a:cxn>
                <a:cxn ang="0">
                  <a:pos x="24" y="26"/>
                </a:cxn>
                <a:cxn ang="0">
                  <a:pos x="18" y="28"/>
                </a:cxn>
                <a:cxn ang="0">
                  <a:pos x="13" y="26"/>
                </a:cxn>
                <a:cxn ang="0">
                  <a:pos x="7" y="26"/>
                </a:cxn>
                <a:cxn ang="0">
                  <a:pos x="1" y="23"/>
                </a:cxn>
                <a:cxn ang="0">
                  <a:pos x="0" y="21"/>
                </a:cxn>
                <a:cxn ang="0">
                  <a:pos x="0" y="18"/>
                </a:cxn>
                <a:cxn ang="0">
                  <a:pos x="0" y="16"/>
                </a:cxn>
                <a:cxn ang="0">
                  <a:pos x="0" y="13"/>
                </a:cxn>
                <a:cxn ang="0">
                  <a:pos x="5" y="10"/>
                </a:cxn>
                <a:cxn ang="0">
                  <a:pos x="13" y="7"/>
                </a:cxn>
                <a:cxn ang="0">
                  <a:pos x="18" y="5"/>
                </a:cxn>
                <a:cxn ang="0">
                  <a:pos x="26" y="3"/>
                </a:cxn>
                <a:cxn ang="0">
                  <a:pos x="32" y="2"/>
                </a:cxn>
                <a:cxn ang="0">
                  <a:pos x="39" y="0"/>
                </a:cxn>
                <a:cxn ang="0">
                  <a:pos x="45" y="2"/>
                </a:cxn>
                <a:cxn ang="0">
                  <a:pos x="52" y="6"/>
                </a:cxn>
                <a:cxn ang="0">
                  <a:pos x="63" y="15"/>
                </a:cxn>
              </a:cxnLst>
              <a:rect l="0" t="0" r="r" b="b"/>
              <a:pathLst>
                <a:path w="75" h="58">
                  <a:moveTo>
                    <a:pt x="63" y="15"/>
                  </a:moveTo>
                  <a:lnTo>
                    <a:pt x="68" y="21"/>
                  </a:lnTo>
                  <a:lnTo>
                    <a:pt x="72" y="28"/>
                  </a:lnTo>
                  <a:lnTo>
                    <a:pt x="75" y="34"/>
                  </a:lnTo>
                  <a:lnTo>
                    <a:pt x="74" y="41"/>
                  </a:lnTo>
                  <a:lnTo>
                    <a:pt x="68" y="48"/>
                  </a:lnTo>
                  <a:lnTo>
                    <a:pt x="60" y="52"/>
                  </a:lnTo>
                  <a:lnTo>
                    <a:pt x="53" y="57"/>
                  </a:lnTo>
                  <a:lnTo>
                    <a:pt x="45" y="58"/>
                  </a:lnTo>
                  <a:lnTo>
                    <a:pt x="40" y="48"/>
                  </a:lnTo>
                  <a:lnTo>
                    <a:pt x="37" y="38"/>
                  </a:lnTo>
                  <a:lnTo>
                    <a:pt x="33" y="31"/>
                  </a:lnTo>
                  <a:lnTo>
                    <a:pt x="24" y="26"/>
                  </a:lnTo>
                  <a:lnTo>
                    <a:pt x="18" y="28"/>
                  </a:lnTo>
                  <a:lnTo>
                    <a:pt x="13" y="26"/>
                  </a:lnTo>
                  <a:lnTo>
                    <a:pt x="7" y="26"/>
                  </a:lnTo>
                  <a:lnTo>
                    <a:pt x="1" y="23"/>
                  </a:lnTo>
                  <a:lnTo>
                    <a:pt x="0" y="21"/>
                  </a:lnTo>
                  <a:lnTo>
                    <a:pt x="0" y="18"/>
                  </a:lnTo>
                  <a:lnTo>
                    <a:pt x="0" y="16"/>
                  </a:lnTo>
                  <a:lnTo>
                    <a:pt x="0" y="13"/>
                  </a:lnTo>
                  <a:lnTo>
                    <a:pt x="5" y="10"/>
                  </a:lnTo>
                  <a:lnTo>
                    <a:pt x="13" y="7"/>
                  </a:lnTo>
                  <a:lnTo>
                    <a:pt x="18" y="5"/>
                  </a:lnTo>
                  <a:lnTo>
                    <a:pt x="26" y="3"/>
                  </a:lnTo>
                  <a:lnTo>
                    <a:pt x="32" y="2"/>
                  </a:lnTo>
                  <a:lnTo>
                    <a:pt x="39" y="0"/>
                  </a:lnTo>
                  <a:lnTo>
                    <a:pt x="45" y="2"/>
                  </a:lnTo>
                  <a:lnTo>
                    <a:pt x="52" y="6"/>
                  </a:lnTo>
                  <a:lnTo>
                    <a:pt x="63" y="15"/>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4" name="Freeform 65"/>
            <p:cNvSpPr>
              <a:spLocks/>
            </p:cNvSpPr>
            <p:nvPr/>
          </p:nvSpPr>
          <p:spPr bwMode="auto">
            <a:xfrm>
              <a:off x="3576" y="2922"/>
              <a:ext cx="296" cy="131"/>
            </a:xfrm>
            <a:custGeom>
              <a:avLst/>
              <a:gdLst/>
              <a:ahLst/>
              <a:cxnLst>
                <a:cxn ang="0">
                  <a:pos x="588" y="13"/>
                </a:cxn>
                <a:cxn ang="0">
                  <a:pos x="575" y="26"/>
                </a:cxn>
                <a:cxn ang="0">
                  <a:pos x="558" y="35"/>
                </a:cxn>
                <a:cxn ang="0">
                  <a:pos x="540" y="44"/>
                </a:cxn>
                <a:cxn ang="0">
                  <a:pos x="506" y="63"/>
                </a:cxn>
                <a:cxn ang="0">
                  <a:pos x="453" y="89"/>
                </a:cxn>
                <a:cxn ang="0">
                  <a:pos x="401" y="115"/>
                </a:cxn>
                <a:cxn ang="0">
                  <a:pos x="348" y="141"/>
                </a:cxn>
                <a:cxn ang="0">
                  <a:pos x="316" y="157"/>
                </a:cxn>
                <a:cxn ang="0">
                  <a:pos x="304" y="163"/>
                </a:cxn>
                <a:cxn ang="0">
                  <a:pos x="291" y="168"/>
                </a:cxn>
                <a:cxn ang="0">
                  <a:pos x="278" y="176"/>
                </a:cxn>
                <a:cxn ang="0">
                  <a:pos x="262" y="183"/>
                </a:cxn>
                <a:cxn ang="0">
                  <a:pos x="246" y="189"/>
                </a:cxn>
                <a:cxn ang="0">
                  <a:pos x="229" y="197"/>
                </a:cxn>
                <a:cxn ang="0">
                  <a:pos x="212" y="205"/>
                </a:cxn>
                <a:cxn ang="0">
                  <a:pos x="194" y="210"/>
                </a:cxn>
                <a:cxn ang="0">
                  <a:pos x="177" y="215"/>
                </a:cxn>
                <a:cxn ang="0">
                  <a:pos x="156" y="222"/>
                </a:cxn>
                <a:cxn ang="0">
                  <a:pos x="132" y="232"/>
                </a:cxn>
                <a:cxn ang="0">
                  <a:pos x="107" y="241"/>
                </a:cxn>
                <a:cxn ang="0">
                  <a:pos x="84" y="251"/>
                </a:cxn>
                <a:cxn ang="0">
                  <a:pos x="65" y="261"/>
                </a:cxn>
                <a:cxn ang="0">
                  <a:pos x="49" y="262"/>
                </a:cxn>
                <a:cxn ang="0">
                  <a:pos x="33" y="262"/>
                </a:cxn>
                <a:cxn ang="0">
                  <a:pos x="17" y="260"/>
                </a:cxn>
                <a:cxn ang="0">
                  <a:pos x="7" y="257"/>
                </a:cxn>
                <a:cxn ang="0">
                  <a:pos x="3" y="254"/>
                </a:cxn>
                <a:cxn ang="0">
                  <a:pos x="0" y="248"/>
                </a:cxn>
                <a:cxn ang="0">
                  <a:pos x="1" y="242"/>
                </a:cxn>
                <a:cxn ang="0">
                  <a:pos x="10" y="238"/>
                </a:cxn>
                <a:cxn ang="0">
                  <a:pos x="23" y="232"/>
                </a:cxn>
                <a:cxn ang="0">
                  <a:pos x="38" y="228"/>
                </a:cxn>
                <a:cxn ang="0">
                  <a:pos x="52" y="222"/>
                </a:cxn>
                <a:cxn ang="0">
                  <a:pos x="80" y="207"/>
                </a:cxn>
                <a:cxn ang="0">
                  <a:pos x="123" y="189"/>
                </a:cxn>
                <a:cxn ang="0">
                  <a:pos x="168" y="173"/>
                </a:cxn>
                <a:cxn ang="0">
                  <a:pos x="213" y="158"/>
                </a:cxn>
                <a:cxn ang="0">
                  <a:pos x="245" y="144"/>
                </a:cxn>
                <a:cxn ang="0">
                  <a:pos x="267" y="134"/>
                </a:cxn>
                <a:cxn ang="0">
                  <a:pos x="290" y="125"/>
                </a:cxn>
                <a:cxn ang="0">
                  <a:pos x="314" y="116"/>
                </a:cxn>
                <a:cxn ang="0">
                  <a:pos x="332" y="110"/>
                </a:cxn>
                <a:cxn ang="0">
                  <a:pos x="342" y="106"/>
                </a:cxn>
                <a:cxn ang="0">
                  <a:pos x="352" y="102"/>
                </a:cxn>
                <a:cxn ang="0">
                  <a:pos x="364" y="97"/>
                </a:cxn>
                <a:cxn ang="0">
                  <a:pos x="395" y="86"/>
                </a:cxn>
                <a:cxn ang="0">
                  <a:pos x="446" y="64"/>
                </a:cxn>
                <a:cxn ang="0">
                  <a:pos x="497" y="41"/>
                </a:cxn>
                <a:cxn ang="0">
                  <a:pos x="546" y="16"/>
                </a:cxn>
                <a:cxn ang="0">
                  <a:pos x="577" y="2"/>
                </a:cxn>
                <a:cxn ang="0">
                  <a:pos x="588" y="0"/>
                </a:cxn>
              </a:cxnLst>
              <a:rect l="0" t="0" r="r" b="b"/>
              <a:pathLst>
                <a:path w="592" h="262">
                  <a:moveTo>
                    <a:pt x="592" y="5"/>
                  </a:moveTo>
                  <a:lnTo>
                    <a:pt x="588" y="13"/>
                  </a:lnTo>
                  <a:lnTo>
                    <a:pt x="582" y="21"/>
                  </a:lnTo>
                  <a:lnTo>
                    <a:pt x="575" y="26"/>
                  </a:lnTo>
                  <a:lnTo>
                    <a:pt x="566" y="31"/>
                  </a:lnTo>
                  <a:lnTo>
                    <a:pt x="558" y="35"/>
                  </a:lnTo>
                  <a:lnTo>
                    <a:pt x="549" y="39"/>
                  </a:lnTo>
                  <a:lnTo>
                    <a:pt x="540" y="44"/>
                  </a:lnTo>
                  <a:lnTo>
                    <a:pt x="532" y="48"/>
                  </a:lnTo>
                  <a:lnTo>
                    <a:pt x="506" y="63"/>
                  </a:lnTo>
                  <a:lnTo>
                    <a:pt x="479" y="76"/>
                  </a:lnTo>
                  <a:lnTo>
                    <a:pt x="453" y="89"/>
                  </a:lnTo>
                  <a:lnTo>
                    <a:pt x="427" y="102"/>
                  </a:lnTo>
                  <a:lnTo>
                    <a:pt x="401" y="115"/>
                  </a:lnTo>
                  <a:lnTo>
                    <a:pt x="374" y="128"/>
                  </a:lnTo>
                  <a:lnTo>
                    <a:pt x="348" y="141"/>
                  </a:lnTo>
                  <a:lnTo>
                    <a:pt x="322" y="154"/>
                  </a:lnTo>
                  <a:lnTo>
                    <a:pt x="316" y="157"/>
                  </a:lnTo>
                  <a:lnTo>
                    <a:pt x="310" y="160"/>
                  </a:lnTo>
                  <a:lnTo>
                    <a:pt x="304" y="163"/>
                  </a:lnTo>
                  <a:lnTo>
                    <a:pt x="298" y="165"/>
                  </a:lnTo>
                  <a:lnTo>
                    <a:pt x="291" y="168"/>
                  </a:lnTo>
                  <a:lnTo>
                    <a:pt x="284" y="173"/>
                  </a:lnTo>
                  <a:lnTo>
                    <a:pt x="278" y="176"/>
                  </a:lnTo>
                  <a:lnTo>
                    <a:pt x="269" y="177"/>
                  </a:lnTo>
                  <a:lnTo>
                    <a:pt x="262" y="183"/>
                  </a:lnTo>
                  <a:lnTo>
                    <a:pt x="254" y="186"/>
                  </a:lnTo>
                  <a:lnTo>
                    <a:pt x="246" y="189"/>
                  </a:lnTo>
                  <a:lnTo>
                    <a:pt x="238" y="193"/>
                  </a:lnTo>
                  <a:lnTo>
                    <a:pt x="229" y="197"/>
                  </a:lnTo>
                  <a:lnTo>
                    <a:pt x="220" y="200"/>
                  </a:lnTo>
                  <a:lnTo>
                    <a:pt x="212" y="205"/>
                  </a:lnTo>
                  <a:lnTo>
                    <a:pt x="203" y="207"/>
                  </a:lnTo>
                  <a:lnTo>
                    <a:pt x="194" y="210"/>
                  </a:lnTo>
                  <a:lnTo>
                    <a:pt x="185" y="213"/>
                  </a:lnTo>
                  <a:lnTo>
                    <a:pt x="177" y="215"/>
                  </a:lnTo>
                  <a:lnTo>
                    <a:pt x="168" y="216"/>
                  </a:lnTo>
                  <a:lnTo>
                    <a:pt x="156" y="222"/>
                  </a:lnTo>
                  <a:lnTo>
                    <a:pt x="143" y="228"/>
                  </a:lnTo>
                  <a:lnTo>
                    <a:pt x="132" y="232"/>
                  </a:lnTo>
                  <a:lnTo>
                    <a:pt x="119" y="236"/>
                  </a:lnTo>
                  <a:lnTo>
                    <a:pt x="107" y="241"/>
                  </a:lnTo>
                  <a:lnTo>
                    <a:pt x="96" y="245"/>
                  </a:lnTo>
                  <a:lnTo>
                    <a:pt x="84" y="251"/>
                  </a:lnTo>
                  <a:lnTo>
                    <a:pt x="72" y="258"/>
                  </a:lnTo>
                  <a:lnTo>
                    <a:pt x="65" y="261"/>
                  </a:lnTo>
                  <a:lnTo>
                    <a:pt x="58" y="262"/>
                  </a:lnTo>
                  <a:lnTo>
                    <a:pt x="49" y="262"/>
                  </a:lnTo>
                  <a:lnTo>
                    <a:pt x="42" y="262"/>
                  </a:lnTo>
                  <a:lnTo>
                    <a:pt x="33" y="262"/>
                  </a:lnTo>
                  <a:lnTo>
                    <a:pt x="25" y="261"/>
                  </a:lnTo>
                  <a:lnTo>
                    <a:pt x="17" y="260"/>
                  </a:lnTo>
                  <a:lnTo>
                    <a:pt x="10" y="258"/>
                  </a:lnTo>
                  <a:lnTo>
                    <a:pt x="7" y="257"/>
                  </a:lnTo>
                  <a:lnTo>
                    <a:pt x="6" y="255"/>
                  </a:lnTo>
                  <a:lnTo>
                    <a:pt x="3" y="254"/>
                  </a:lnTo>
                  <a:lnTo>
                    <a:pt x="0" y="251"/>
                  </a:lnTo>
                  <a:lnTo>
                    <a:pt x="0" y="248"/>
                  </a:lnTo>
                  <a:lnTo>
                    <a:pt x="0" y="245"/>
                  </a:lnTo>
                  <a:lnTo>
                    <a:pt x="1" y="242"/>
                  </a:lnTo>
                  <a:lnTo>
                    <a:pt x="3" y="241"/>
                  </a:lnTo>
                  <a:lnTo>
                    <a:pt x="10" y="238"/>
                  </a:lnTo>
                  <a:lnTo>
                    <a:pt x="16" y="235"/>
                  </a:lnTo>
                  <a:lnTo>
                    <a:pt x="23" y="232"/>
                  </a:lnTo>
                  <a:lnTo>
                    <a:pt x="30" y="229"/>
                  </a:lnTo>
                  <a:lnTo>
                    <a:pt x="38" y="228"/>
                  </a:lnTo>
                  <a:lnTo>
                    <a:pt x="45" y="225"/>
                  </a:lnTo>
                  <a:lnTo>
                    <a:pt x="52" y="222"/>
                  </a:lnTo>
                  <a:lnTo>
                    <a:pt x="59" y="219"/>
                  </a:lnTo>
                  <a:lnTo>
                    <a:pt x="80" y="207"/>
                  </a:lnTo>
                  <a:lnTo>
                    <a:pt x="101" y="197"/>
                  </a:lnTo>
                  <a:lnTo>
                    <a:pt x="123" y="189"/>
                  </a:lnTo>
                  <a:lnTo>
                    <a:pt x="145" y="181"/>
                  </a:lnTo>
                  <a:lnTo>
                    <a:pt x="168" y="173"/>
                  </a:lnTo>
                  <a:lnTo>
                    <a:pt x="190" y="165"/>
                  </a:lnTo>
                  <a:lnTo>
                    <a:pt x="213" y="158"/>
                  </a:lnTo>
                  <a:lnTo>
                    <a:pt x="235" y="150"/>
                  </a:lnTo>
                  <a:lnTo>
                    <a:pt x="245" y="144"/>
                  </a:lnTo>
                  <a:lnTo>
                    <a:pt x="256" y="138"/>
                  </a:lnTo>
                  <a:lnTo>
                    <a:pt x="267" y="134"/>
                  </a:lnTo>
                  <a:lnTo>
                    <a:pt x="278" y="129"/>
                  </a:lnTo>
                  <a:lnTo>
                    <a:pt x="290" y="125"/>
                  </a:lnTo>
                  <a:lnTo>
                    <a:pt x="303" y="121"/>
                  </a:lnTo>
                  <a:lnTo>
                    <a:pt x="314" y="116"/>
                  </a:lnTo>
                  <a:lnTo>
                    <a:pt x="326" y="113"/>
                  </a:lnTo>
                  <a:lnTo>
                    <a:pt x="332" y="110"/>
                  </a:lnTo>
                  <a:lnTo>
                    <a:pt x="336" y="109"/>
                  </a:lnTo>
                  <a:lnTo>
                    <a:pt x="342" y="106"/>
                  </a:lnTo>
                  <a:lnTo>
                    <a:pt x="348" y="103"/>
                  </a:lnTo>
                  <a:lnTo>
                    <a:pt x="352" y="102"/>
                  </a:lnTo>
                  <a:lnTo>
                    <a:pt x="358" y="99"/>
                  </a:lnTo>
                  <a:lnTo>
                    <a:pt x="364" y="97"/>
                  </a:lnTo>
                  <a:lnTo>
                    <a:pt x="369" y="96"/>
                  </a:lnTo>
                  <a:lnTo>
                    <a:pt x="395" y="86"/>
                  </a:lnTo>
                  <a:lnTo>
                    <a:pt x="422" y="76"/>
                  </a:lnTo>
                  <a:lnTo>
                    <a:pt x="446" y="64"/>
                  </a:lnTo>
                  <a:lnTo>
                    <a:pt x="472" y="54"/>
                  </a:lnTo>
                  <a:lnTo>
                    <a:pt x="497" y="41"/>
                  </a:lnTo>
                  <a:lnTo>
                    <a:pt x="521" y="29"/>
                  </a:lnTo>
                  <a:lnTo>
                    <a:pt x="546" y="16"/>
                  </a:lnTo>
                  <a:lnTo>
                    <a:pt x="571" y="3"/>
                  </a:lnTo>
                  <a:lnTo>
                    <a:pt x="577" y="2"/>
                  </a:lnTo>
                  <a:lnTo>
                    <a:pt x="584" y="0"/>
                  </a:lnTo>
                  <a:lnTo>
                    <a:pt x="588" y="0"/>
                  </a:lnTo>
                  <a:lnTo>
                    <a:pt x="592" y="5"/>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5" name="Freeform 66"/>
            <p:cNvSpPr>
              <a:spLocks/>
            </p:cNvSpPr>
            <p:nvPr/>
          </p:nvSpPr>
          <p:spPr bwMode="auto">
            <a:xfrm>
              <a:off x="3640" y="2930"/>
              <a:ext cx="44" cy="35"/>
            </a:xfrm>
            <a:custGeom>
              <a:avLst/>
              <a:gdLst/>
              <a:ahLst/>
              <a:cxnLst>
                <a:cxn ang="0">
                  <a:pos x="88" y="26"/>
                </a:cxn>
                <a:cxn ang="0">
                  <a:pos x="88" y="31"/>
                </a:cxn>
                <a:cxn ang="0">
                  <a:pos x="88" y="35"/>
                </a:cxn>
                <a:cxn ang="0">
                  <a:pos x="88" y="41"/>
                </a:cxn>
                <a:cxn ang="0">
                  <a:pos x="88" y="45"/>
                </a:cxn>
                <a:cxn ang="0">
                  <a:pos x="83" y="50"/>
                </a:cxn>
                <a:cxn ang="0">
                  <a:pos x="77" y="54"/>
                </a:cxn>
                <a:cxn ang="0">
                  <a:pos x="72" y="57"/>
                </a:cxn>
                <a:cxn ang="0">
                  <a:pos x="69" y="64"/>
                </a:cxn>
                <a:cxn ang="0">
                  <a:pos x="65" y="67"/>
                </a:cxn>
                <a:cxn ang="0">
                  <a:pos x="62" y="70"/>
                </a:cxn>
                <a:cxn ang="0">
                  <a:pos x="58" y="71"/>
                </a:cxn>
                <a:cxn ang="0">
                  <a:pos x="54" y="71"/>
                </a:cxn>
                <a:cxn ang="0">
                  <a:pos x="54" y="70"/>
                </a:cxn>
                <a:cxn ang="0">
                  <a:pos x="52" y="68"/>
                </a:cxn>
                <a:cxn ang="0">
                  <a:pos x="51" y="67"/>
                </a:cxn>
                <a:cxn ang="0">
                  <a:pos x="51" y="65"/>
                </a:cxn>
                <a:cxn ang="0">
                  <a:pos x="54" y="61"/>
                </a:cxn>
                <a:cxn ang="0">
                  <a:pos x="54" y="55"/>
                </a:cxn>
                <a:cxn ang="0">
                  <a:pos x="54" y="51"/>
                </a:cxn>
                <a:cxn ang="0">
                  <a:pos x="54" y="45"/>
                </a:cxn>
                <a:cxn ang="0">
                  <a:pos x="49" y="41"/>
                </a:cxn>
                <a:cxn ang="0">
                  <a:pos x="43" y="37"/>
                </a:cxn>
                <a:cxn ang="0">
                  <a:pos x="38" y="35"/>
                </a:cxn>
                <a:cxn ang="0">
                  <a:pos x="30" y="34"/>
                </a:cxn>
                <a:cxn ang="0">
                  <a:pos x="25" y="32"/>
                </a:cxn>
                <a:cxn ang="0">
                  <a:pos x="17" y="32"/>
                </a:cxn>
                <a:cxn ang="0">
                  <a:pos x="10" y="34"/>
                </a:cxn>
                <a:cxn ang="0">
                  <a:pos x="3" y="34"/>
                </a:cxn>
                <a:cxn ang="0">
                  <a:pos x="1" y="32"/>
                </a:cxn>
                <a:cxn ang="0">
                  <a:pos x="0" y="29"/>
                </a:cxn>
                <a:cxn ang="0">
                  <a:pos x="0" y="28"/>
                </a:cxn>
                <a:cxn ang="0">
                  <a:pos x="0" y="25"/>
                </a:cxn>
                <a:cxn ang="0">
                  <a:pos x="7" y="19"/>
                </a:cxn>
                <a:cxn ang="0">
                  <a:pos x="14" y="15"/>
                </a:cxn>
                <a:cxn ang="0">
                  <a:pos x="20" y="9"/>
                </a:cxn>
                <a:cxn ang="0">
                  <a:pos x="27" y="5"/>
                </a:cxn>
                <a:cxn ang="0">
                  <a:pos x="35" y="2"/>
                </a:cxn>
                <a:cxn ang="0">
                  <a:pos x="43" y="0"/>
                </a:cxn>
                <a:cxn ang="0">
                  <a:pos x="52" y="0"/>
                </a:cxn>
                <a:cxn ang="0">
                  <a:pos x="62" y="3"/>
                </a:cxn>
                <a:cxn ang="0">
                  <a:pos x="69" y="6"/>
                </a:cxn>
                <a:cxn ang="0">
                  <a:pos x="75" y="12"/>
                </a:cxn>
                <a:cxn ang="0">
                  <a:pos x="83" y="19"/>
                </a:cxn>
                <a:cxn ang="0">
                  <a:pos x="88" y="26"/>
                </a:cxn>
              </a:cxnLst>
              <a:rect l="0" t="0" r="r" b="b"/>
              <a:pathLst>
                <a:path w="88" h="71">
                  <a:moveTo>
                    <a:pt x="88" y="26"/>
                  </a:moveTo>
                  <a:lnTo>
                    <a:pt x="88" y="31"/>
                  </a:lnTo>
                  <a:lnTo>
                    <a:pt x="88" y="35"/>
                  </a:lnTo>
                  <a:lnTo>
                    <a:pt x="88" y="41"/>
                  </a:lnTo>
                  <a:lnTo>
                    <a:pt x="88" y="45"/>
                  </a:lnTo>
                  <a:lnTo>
                    <a:pt x="83" y="50"/>
                  </a:lnTo>
                  <a:lnTo>
                    <a:pt x="77" y="54"/>
                  </a:lnTo>
                  <a:lnTo>
                    <a:pt x="72" y="57"/>
                  </a:lnTo>
                  <a:lnTo>
                    <a:pt x="69" y="64"/>
                  </a:lnTo>
                  <a:lnTo>
                    <a:pt x="65" y="67"/>
                  </a:lnTo>
                  <a:lnTo>
                    <a:pt x="62" y="70"/>
                  </a:lnTo>
                  <a:lnTo>
                    <a:pt x="58" y="71"/>
                  </a:lnTo>
                  <a:lnTo>
                    <a:pt x="54" y="71"/>
                  </a:lnTo>
                  <a:lnTo>
                    <a:pt x="54" y="70"/>
                  </a:lnTo>
                  <a:lnTo>
                    <a:pt x="52" y="68"/>
                  </a:lnTo>
                  <a:lnTo>
                    <a:pt x="51" y="67"/>
                  </a:lnTo>
                  <a:lnTo>
                    <a:pt x="51" y="65"/>
                  </a:lnTo>
                  <a:lnTo>
                    <a:pt x="54" y="61"/>
                  </a:lnTo>
                  <a:lnTo>
                    <a:pt x="54" y="55"/>
                  </a:lnTo>
                  <a:lnTo>
                    <a:pt x="54" y="51"/>
                  </a:lnTo>
                  <a:lnTo>
                    <a:pt x="54" y="45"/>
                  </a:lnTo>
                  <a:lnTo>
                    <a:pt x="49" y="41"/>
                  </a:lnTo>
                  <a:lnTo>
                    <a:pt x="43" y="37"/>
                  </a:lnTo>
                  <a:lnTo>
                    <a:pt x="38" y="35"/>
                  </a:lnTo>
                  <a:lnTo>
                    <a:pt x="30" y="34"/>
                  </a:lnTo>
                  <a:lnTo>
                    <a:pt x="25" y="32"/>
                  </a:lnTo>
                  <a:lnTo>
                    <a:pt x="17" y="32"/>
                  </a:lnTo>
                  <a:lnTo>
                    <a:pt x="10" y="34"/>
                  </a:lnTo>
                  <a:lnTo>
                    <a:pt x="3" y="34"/>
                  </a:lnTo>
                  <a:lnTo>
                    <a:pt x="1" y="32"/>
                  </a:lnTo>
                  <a:lnTo>
                    <a:pt x="0" y="29"/>
                  </a:lnTo>
                  <a:lnTo>
                    <a:pt x="0" y="28"/>
                  </a:lnTo>
                  <a:lnTo>
                    <a:pt x="0" y="25"/>
                  </a:lnTo>
                  <a:lnTo>
                    <a:pt x="7" y="19"/>
                  </a:lnTo>
                  <a:lnTo>
                    <a:pt x="14" y="15"/>
                  </a:lnTo>
                  <a:lnTo>
                    <a:pt x="20" y="9"/>
                  </a:lnTo>
                  <a:lnTo>
                    <a:pt x="27" y="5"/>
                  </a:lnTo>
                  <a:lnTo>
                    <a:pt x="35" y="2"/>
                  </a:lnTo>
                  <a:lnTo>
                    <a:pt x="43" y="0"/>
                  </a:lnTo>
                  <a:lnTo>
                    <a:pt x="52" y="0"/>
                  </a:lnTo>
                  <a:lnTo>
                    <a:pt x="62" y="3"/>
                  </a:lnTo>
                  <a:lnTo>
                    <a:pt x="69" y="6"/>
                  </a:lnTo>
                  <a:lnTo>
                    <a:pt x="75" y="12"/>
                  </a:lnTo>
                  <a:lnTo>
                    <a:pt x="83" y="19"/>
                  </a:lnTo>
                  <a:lnTo>
                    <a:pt x="88" y="2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6" name="Freeform 67"/>
            <p:cNvSpPr>
              <a:spLocks/>
            </p:cNvSpPr>
            <p:nvPr/>
          </p:nvSpPr>
          <p:spPr bwMode="auto">
            <a:xfrm>
              <a:off x="3276" y="2948"/>
              <a:ext cx="24" cy="79"/>
            </a:xfrm>
            <a:custGeom>
              <a:avLst/>
              <a:gdLst/>
              <a:ahLst/>
              <a:cxnLst>
                <a:cxn ang="0">
                  <a:pos x="42" y="8"/>
                </a:cxn>
                <a:cxn ang="0">
                  <a:pos x="45" y="13"/>
                </a:cxn>
                <a:cxn ang="0">
                  <a:pos x="46" y="18"/>
                </a:cxn>
                <a:cxn ang="0">
                  <a:pos x="45" y="24"/>
                </a:cxn>
                <a:cxn ang="0">
                  <a:pos x="45" y="30"/>
                </a:cxn>
                <a:cxn ang="0">
                  <a:pos x="42" y="40"/>
                </a:cxn>
                <a:cxn ang="0">
                  <a:pos x="42" y="49"/>
                </a:cxn>
                <a:cxn ang="0">
                  <a:pos x="40" y="57"/>
                </a:cxn>
                <a:cxn ang="0">
                  <a:pos x="39" y="68"/>
                </a:cxn>
                <a:cxn ang="0">
                  <a:pos x="36" y="88"/>
                </a:cxn>
                <a:cxn ang="0">
                  <a:pos x="35" y="108"/>
                </a:cxn>
                <a:cxn ang="0">
                  <a:pos x="35" y="130"/>
                </a:cxn>
                <a:cxn ang="0">
                  <a:pos x="33" y="150"/>
                </a:cxn>
                <a:cxn ang="0">
                  <a:pos x="32" y="154"/>
                </a:cxn>
                <a:cxn ang="0">
                  <a:pos x="29" y="156"/>
                </a:cxn>
                <a:cxn ang="0">
                  <a:pos x="24" y="157"/>
                </a:cxn>
                <a:cxn ang="0">
                  <a:pos x="22" y="154"/>
                </a:cxn>
                <a:cxn ang="0">
                  <a:pos x="13" y="139"/>
                </a:cxn>
                <a:cxn ang="0">
                  <a:pos x="7" y="120"/>
                </a:cxn>
                <a:cxn ang="0">
                  <a:pos x="3" y="101"/>
                </a:cxn>
                <a:cxn ang="0">
                  <a:pos x="0" y="81"/>
                </a:cxn>
                <a:cxn ang="0">
                  <a:pos x="1" y="59"/>
                </a:cxn>
                <a:cxn ang="0">
                  <a:pos x="1" y="36"/>
                </a:cxn>
                <a:cxn ang="0">
                  <a:pos x="6" y="15"/>
                </a:cxn>
                <a:cxn ang="0">
                  <a:pos x="20" y="0"/>
                </a:cxn>
                <a:cxn ang="0">
                  <a:pos x="27" y="0"/>
                </a:cxn>
                <a:cxn ang="0">
                  <a:pos x="32" y="1"/>
                </a:cxn>
                <a:cxn ang="0">
                  <a:pos x="37" y="5"/>
                </a:cxn>
                <a:cxn ang="0">
                  <a:pos x="42" y="8"/>
                </a:cxn>
              </a:cxnLst>
              <a:rect l="0" t="0" r="r" b="b"/>
              <a:pathLst>
                <a:path w="46" h="157">
                  <a:moveTo>
                    <a:pt x="42" y="8"/>
                  </a:moveTo>
                  <a:lnTo>
                    <a:pt x="45" y="13"/>
                  </a:lnTo>
                  <a:lnTo>
                    <a:pt x="46" y="18"/>
                  </a:lnTo>
                  <a:lnTo>
                    <a:pt x="45" y="24"/>
                  </a:lnTo>
                  <a:lnTo>
                    <a:pt x="45" y="30"/>
                  </a:lnTo>
                  <a:lnTo>
                    <a:pt x="42" y="40"/>
                  </a:lnTo>
                  <a:lnTo>
                    <a:pt x="42" y="49"/>
                  </a:lnTo>
                  <a:lnTo>
                    <a:pt x="40" y="57"/>
                  </a:lnTo>
                  <a:lnTo>
                    <a:pt x="39" y="68"/>
                  </a:lnTo>
                  <a:lnTo>
                    <a:pt x="36" y="88"/>
                  </a:lnTo>
                  <a:lnTo>
                    <a:pt x="35" y="108"/>
                  </a:lnTo>
                  <a:lnTo>
                    <a:pt x="35" y="130"/>
                  </a:lnTo>
                  <a:lnTo>
                    <a:pt x="33" y="150"/>
                  </a:lnTo>
                  <a:lnTo>
                    <a:pt x="32" y="154"/>
                  </a:lnTo>
                  <a:lnTo>
                    <a:pt x="29" y="156"/>
                  </a:lnTo>
                  <a:lnTo>
                    <a:pt x="24" y="157"/>
                  </a:lnTo>
                  <a:lnTo>
                    <a:pt x="22" y="154"/>
                  </a:lnTo>
                  <a:lnTo>
                    <a:pt x="13" y="139"/>
                  </a:lnTo>
                  <a:lnTo>
                    <a:pt x="7" y="120"/>
                  </a:lnTo>
                  <a:lnTo>
                    <a:pt x="3" y="101"/>
                  </a:lnTo>
                  <a:lnTo>
                    <a:pt x="0" y="81"/>
                  </a:lnTo>
                  <a:lnTo>
                    <a:pt x="1" y="59"/>
                  </a:lnTo>
                  <a:lnTo>
                    <a:pt x="1" y="36"/>
                  </a:lnTo>
                  <a:lnTo>
                    <a:pt x="6" y="15"/>
                  </a:lnTo>
                  <a:lnTo>
                    <a:pt x="20" y="0"/>
                  </a:lnTo>
                  <a:lnTo>
                    <a:pt x="27" y="0"/>
                  </a:lnTo>
                  <a:lnTo>
                    <a:pt x="32" y="1"/>
                  </a:lnTo>
                  <a:lnTo>
                    <a:pt x="37" y="5"/>
                  </a:lnTo>
                  <a:lnTo>
                    <a:pt x="42" y="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7" name="Freeform 68"/>
            <p:cNvSpPr>
              <a:spLocks/>
            </p:cNvSpPr>
            <p:nvPr/>
          </p:nvSpPr>
          <p:spPr bwMode="auto">
            <a:xfrm>
              <a:off x="3808" y="2952"/>
              <a:ext cx="458" cy="198"/>
            </a:xfrm>
            <a:custGeom>
              <a:avLst/>
              <a:gdLst/>
              <a:ahLst/>
              <a:cxnLst>
                <a:cxn ang="0">
                  <a:pos x="216" y="23"/>
                </a:cxn>
                <a:cxn ang="0">
                  <a:pos x="185" y="38"/>
                </a:cxn>
                <a:cxn ang="0">
                  <a:pos x="145" y="58"/>
                </a:cxn>
                <a:cxn ang="0">
                  <a:pos x="101" y="80"/>
                </a:cxn>
                <a:cxn ang="0">
                  <a:pos x="83" y="94"/>
                </a:cxn>
                <a:cxn ang="0">
                  <a:pos x="72" y="119"/>
                </a:cxn>
                <a:cxn ang="0">
                  <a:pos x="80" y="132"/>
                </a:cxn>
                <a:cxn ang="0">
                  <a:pos x="68" y="139"/>
                </a:cxn>
                <a:cxn ang="0">
                  <a:pos x="62" y="133"/>
                </a:cxn>
                <a:cxn ang="0">
                  <a:pos x="46" y="146"/>
                </a:cxn>
                <a:cxn ang="0">
                  <a:pos x="48" y="165"/>
                </a:cxn>
                <a:cxn ang="0">
                  <a:pos x="81" y="186"/>
                </a:cxn>
                <a:cxn ang="0">
                  <a:pos x="127" y="206"/>
                </a:cxn>
                <a:cxn ang="0">
                  <a:pos x="161" y="220"/>
                </a:cxn>
                <a:cxn ang="0">
                  <a:pos x="193" y="230"/>
                </a:cxn>
                <a:cxn ang="0">
                  <a:pos x="258" y="255"/>
                </a:cxn>
                <a:cxn ang="0">
                  <a:pos x="335" y="281"/>
                </a:cxn>
                <a:cxn ang="0">
                  <a:pos x="413" y="307"/>
                </a:cxn>
                <a:cxn ang="0">
                  <a:pos x="490" y="333"/>
                </a:cxn>
                <a:cxn ang="0">
                  <a:pos x="537" y="348"/>
                </a:cxn>
                <a:cxn ang="0">
                  <a:pos x="575" y="358"/>
                </a:cxn>
                <a:cxn ang="0">
                  <a:pos x="623" y="362"/>
                </a:cxn>
                <a:cxn ang="0">
                  <a:pos x="672" y="351"/>
                </a:cxn>
                <a:cxn ang="0">
                  <a:pos x="743" y="338"/>
                </a:cxn>
                <a:cxn ang="0">
                  <a:pos x="817" y="319"/>
                </a:cxn>
                <a:cxn ang="0">
                  <a:pos x="860" y="306"/>
                </a:cxn>
                <a:cxn ang="0">
                  <a:pos x="891" y="291"/>
                </a:cxn>
                <a:cxn ang="0">
                  <a:pos x="914" y="290"/>
                </a:cxn>
                <a:cxn ang="0">
                  <a:pos x="902" y="309"/>
                </a:cxn>
                <a:cxn ang="0">
                  <a:pos x="876" y="320"/>
                </a:cxn>
                <a:cxn ang="0">
                  <a:pos x="815" y="345"/>
                </a:cxn>
                <a:cxn ang="0">
                  <a:pos x="743" y="368"/>
                </a:cxn>
                <a:cxn ang="0">
                  <a:pos x="701" y="382"/>
                </a:cxn>
                <a:cxn ang="0">
                  <a:pos x="666" y="390"/>
                </a:cxn>
                <a:cxn ang="0">
                  <a:pos x="605" y="397"/>
                </a:cxn>
                <a:cxn ang="0">
                  <a:pos x="534" y="388"/>
                </a:cxn>
                <a:cxn ang="0">
                  <a:pos x="459" y="365"/>
                </a:cxn>
                <a:cxn ang="0">
                  <a:pos x="381" y="342"/>
                </a:cxn>
                <a:cxn ang="0">
                  <a:pos x="303" y="316"/>
                </a:cxn>
                <a:cxn ang="0">
                  <a:pos x="225" y="287"/>
                </a:cxn>
                <a:cxn ang="0">
                  <a:pos x="142" y="255"/>
                </a:cxn>
                <a:cxn ang="0">
                  <a:pos x="62" y="217"/>
                </a:cxn>
                <a:cxn ang="0">
                  <a:pos x="17" y="184"/>
                </a:cxn>
                <a:cxn ang="0">
                  <a:pos x="0" y="146"/>
                </a:cxn>
                <a:cxn ang="0">
                  <a:pos x="17" y="97"/>
                </a:cxn>
                <a:cxn ang="0">
                  <a:pos x="55" y="64"/>
                </a:cxn>
                <a:cxn ang="0">
                  <a:pos x="125" y="35"/>
                </a:cxn>
                <a:cxn ang="0">
                  <a:pos x="204" y="5"/>
                </a:cxn>
                <a:cxn ang="0">
                  <a:pos x="232" y="5"/>
                </a:cxn>
              </a:cxnLst>
              <a:rect l="0" t="0" r="r" b="b"/>
              <a:pathLst>
                <a:path w="917" h="397">
                  <a:moveTo>
                    <a:pt x="233" y="6"/>
                  </a:moveTo>
                  <a:lnTo>
                    <a:pt x="229" y="13"/>
                  </a:lnTo>
                  <a:lnTo>
                    <a:pt x="223" y="19"/>
                  </a:lnTo>
                  <a:lnTo>
                    <a:pt x="216" y="23"/>
                  </a:lnTo>
                  <a:lnTo>
                    <a:pt x="209" y="28"/>
                  </a:lnTo>
                  <a:lnTo>
                    <a:pt x="201" y="32"/>
                  </a:lnTo>
                  <a:lnTo>
                    <a:pt x="194" y="35"/>
                  </a:lnTo>
                  <a:lnTo>
                    <a:pt x="185" y="38"/>
                  </a:lnTo>
                  <a:lnTo>
                    <a:pt x="178" y="42"/>
                  </a:lnTo>
                  <a:lnTo>
                    <a:pt x="167" y="48"/>
                  </a:lnTo>
                  <a:lnTo>
                    <a:pt x="156" y="52"/>
                  </a:lnTo>
                  <a:lnTo>
                    <a:pt x="145" y="58"/>
                  </a:lnTo>
                  <a:lnTo>
                    <a:pt x="135" y="64"/>
                  </a:lnTo>
                  <a:lnTo>
                    <a:pt x="123" y="70"/>
                  </a:lnTo>
                  <a:lnTo>
                    <a:pt x="113" y="75"/>
                  </a:lnTo>
                  <a:lnTo>
                    <a:pt x="101" y="80"/>
                  </a:lnTo>
                  <a:lnTo>
                    <a:pt x="91" y="86"/>
                  </a:lnTo>
                  <a:lnTo>
                    <a:pt x="88" y="89"/>
                  </a:lnTo>
                  <a:lnTo>
                    <a:pt x="85" y="91"/>
                  </a:lnTo>
                  <a:lnTo>
                    <a:pt x="83" y="94"/>
                  </a:lnTo>
                  <a:lnTo>
                    <a:pt x="80" y="96"/>
                  </a:lnTo>
                  <a:lnTo>
                    <a:pt x="75" y="103"/>
                  </a:lnTo>
                  <a:lnTo>
                    <a:pt x="72" y="110"/>
                  </a:lnTo>
                  <a:lnTo>
                    <a:pt x="72" y="119"/>
                  </a:lnTo>
                  <a:lnTo>
                    <a:pt x="75" y="128"/>
                  </a:lnTo>
                  <a:lnTo>
                    <a:pt x="78" y="128"/>
                  </a:lnTo>
                  <a:lnTo>
                    <a:pt x="80" y="131"/>
                  </a:lnTo>
                  <a:lnTo>
                    <a:pt x="80" y="132"/>
                  </a:lnTo>
                  <a:lnTo>
                    <a:pt x="78" y="135"/>
                  </a:lnTo>
                  <a:lnTo>
                    <a:pt x="75" y="138"/>
                  </a:lnTo>
                  <a:lnTo>
                    <a:pt x="72" y="139"/>
                  </a:lnTo>
                  <a:lnTo>
                    <a:pt x="68" y="139"/>
                  </a:lnTo>
                  <a:lnTo>
                    <a:pt x="65" y="138"/>
                  </a:lnTo>
                  <a:lnTo>
                    <a:pt x="65" y="136"/>
                  </a:lnTo>
                  <a:lnTo>
                    <a:pt x="64" y="135"/>
                  </a:lnTo>
                  <a:lnTo>
                    <a:pt x="62" y="133"/>
                  </a:lnTo>
                  <a:lnTo>
                    <a:pt x="61" y="133"/>
                  </a:lnTo>
                  <a:lnTo>
                    <a:pt x="56" y="136"/>
                  </a:lnTo>
                  <a:lnTo>
                    <a:pt x="51" y="141"/>
                  </a:lnTo>
                  <a:lnTo>
                    <a:pt x="46" y="146"/>
                  </a:lnTo>
                  <a:lnTo>
                    <a:pt x="45" y="154"/>
                  </a:lnTo>
                  <a:lnTo>
                    <a:pt x="45" y="158"/>
                  </a:lnTo>
                  <a:lnTo>
                    <a:pt x="45" y="161"/>
                  </a:lnTo>
                  <a:lnTo>
                    <a:pt x="48" y="165"/>
                  </a:lnTo>
                  <a:lnTo>
                    <a:pt x="49" y="168"/>
                  </a:lnTo>
                  <a:lnTo>
                    <a:pt x="59" y="174"/>
                  </a:lnTo>
                  <a:lnTo>
                    <a:pt x="71" y="180"/>
                  </a:lnTo>
                  <a:lnTo>
                    <a:pt x="81" y="186"/>
                  </a:lnTo>
                  <a:lnTo>
                    <a:pt x="93" y="191"/>
                  </a:lnTo>
                  <a:lnTo>
                    <a:pt x="104" y="196"/>
                  </a:lnTo>
                  <a:lnTo>
                    <a:pt x="116" y="201"/>
                  </a:lnTo>
                  <a:lnTo>
                    <a:pt x="127" y="206"/>
                  </a:lnTo>
                  <a:lnTo>
                    <a:pt x="139" y="212"/>
                  </a:lnTo>
                  <a:lnTo>
                    <a:pt x="146" y="216"/>
                  </a:lnTo>
                  <a:lnTo>
                    <a:pt x="154" y="219"/>
                  </a:lnTo>
                  <a:lnTo>
                    <a:pt x="161" y="220"/>
                  </a:lnTo>
                  <a:lnTo>
                    <a:pt x="169" y="223"/>
                  </a:lnTo>
                  <a:lnTo>
                    <a:pt x="177" y="226"/>
                  </a:lnTo>
                  <a:lnTo>
                    <a:pt x="185" y="228"/>
                  </a:lnTo>
                  <a:lnTo>
                    <a:pt x="193" y="230"/>
                  </a:lnTo>
                  <a:lnTo>
                    <a:pt x="200" y="235"/>
                  </a:lnTo>
                  <a:lnTo>
                    <a:pt x="219" y="242"/>
                  </a:lnTo>
                  <a:lnTo>
                    <a:pt x="238" y="249"/>
                  </a:lnTo>
                  <a:lnTo>
                    <a:pt x="258" y="255"/>
                  </a:lnTo>
                  <a:lnTo>
                    <a:pt x="277" y="262"/>
                  </a:lnTo>
                  <a:lnTo>
                    <a:pt x="295" y="268"/>
                  </a:lnTo>
                  <a:lnTo>
                    <a:pt x="316" y="275"/>
                  </a:lnTo>
                  <a:lnTo>
                    <a:pt x="335" y="281"/>
                  </a:lnTo>
                  <a:lnTo>
                    <a:pt x="355" y="287"/>
                  </a:lnTo>
                  <a:lnTo>
                    <a:pt x="374" y="294"/>
                  </a:lnTo>
                  <a:lnTo>
                    <a:pt x="393" y="300"/>
                  </a:lnTo>
                  <a:lnTo>
                    <a:pt x="413" y="307"/>
                  </a:lnTo>
                  <a:lnTo>
                    <a:pt x="432" y="313"/>
                  </a:lnTo>
                  <a:lnTo>
                    <a:pt x="450" y="320"/>
                  </a:lnTo>
                  <a:lnTo>
                    <a:pt x="471" y="326"/>
                  </a:lnTo>
                  <a:lnTo>
                    <a:pt x="490" y="333"/>
                  </a:lnTo>
                  <a:lnTo>
                    <a:pt x="508" y="341"/>
                  </a:lnTo>
                  <a:lnTo>
                    <a:pt x="519" y="343"/>
                  </a:lnTo>
                  <a:lnTo>
                    <a:pt x="527" y="345"/>
                  </a:lnTo>
                  <a:lnTo>
                    <a:pt x="537" y="348"/>
                  </a:lnTo>
                  <a:lnTo>
                    <a:pt x="548" y="349"/>
                  </a:lnTo>
                  <a:lnTo>
                    <a:pt x="556" y="352"/>
                  </a:lnTo>
                  <a:lnTo>
                    <a:pt x="566" y="355"/>
                  </a:lnTo>
                  <a:lnTo>
                    <a:pt x="575" y="358"/>
                  </a:lnTo>
                  <a:lnTo>
                    <a:pt x="584" y="362"/>
                  </a:lnTo>
                  <a:lnTo>
                    <a:pt x="597" y="364"/>
                  </a:lnTo>
                  <a:lnTo>
                    <a:pt x="610" y="364"/>
                  </a:lnTo>
                  <a:lnTo>
                    <a:pt x="623" y="362"/>
                  </a:lnTo>
                  <a:lnTo>
                    <a:pt x="634" y="359"/>
                  </a:lnTo>
                  <a:lnTo>
                    <a:pt x="647" y="355"/>
                  </a:lnTo>
                  <a:lnTo>
                    <a:pt x="659" y="352"/>
                  </a:lnTo>
                  <a:lnTo>
                    <a:pt x="672" y="351"/>
                  </a:lnTo>
                  <a:lnTo>
                    <a:pt x="685" y="349"/>
                  </a:lnTo>
                  <a:lnTo>
                    <a:pt x="704" y="346"/>
                  </a:lnTo>
                  <a:lnTo>
                    <a:pt x="724" y="342"/>
                  </a:lnTo>
                  <a:lnTo>
                    <a:pt x="743" y="338"/>
                  </a:lnTo>
                  <a:lnTo>
                    <a:pt x="762" y="333"/>
                  </a:lnTo>
                  <a:lnTo>
                    <a:pt x="781" y="329"/>
                  </a:lnTo>
                  <a:lnTo>
                    <a:pt x="798" y="325"/>
                  </a:lnTo>
                  <a:lnTo>
                    <a:pt x="817" y="319"/>
                  </a:lnTo>
                  <a:lnTo>
                    <a:pt x="836" y="314"/>
                  </a:lnTo>
                  <a:lnTo>
                    <a:pt x="844" y="312"/>
                  </a:lnTo>
                  <a:lnTo>
                    <a:pt x="853" y="309"/>
                  </a:lnTo>
                  <a:lnTo>
                    <a:pt x="860" y="306"/>
                  </a:lnTo>
                  <a:lnTo>
                    <a:pt x="868" y="301"/>
                  </a:lnTo>
                  <a:lnTo>
                    <a:pt x="876" y="299"/>
                  </a:lnTo>
                  <a:lnTo>
                    <a:pt x="884" y="294"/>
                  </a:lnTo>
                  <a:lnTo>
                    <a:pt x="891" y="291"/>
                  </a:lnTo>
                  <a:lnTo>
                    <a:pt x="899" y="288"/>
                  </a:lnTo>
                  <a:lnTo>
                    <a:pt x="904" y="288"/>
                  </a:lnTo>
                  <a:lnTo>
                    <a:pt x="910" y="288"/>
                  </a:lnTo>
                  <a:lnTo>
                    <a:pt x="914" y="290"/>
                  </a:lnTo>
                  <a:lnTo>
                    <a:pt x="917" y="294"/>
                  </a:lnTo>
                  <a:lnTo>
                    <a:pt x="913" y="300"/>
                  </a:lnTo>
                  <a:lnTo>
                    <a:pt x="908" y="304"/>
                  </a:lnTo>
                  <a:lnTo>
                    <a:pt x="902" y="309"/>
                  </a:lnTo>
                  <a:lnTo>
                    <a:pt x="895" y="312"/>
                  </a:lnTo>
                  <a:lnTo>
                    <a:pt x="889" y="314"/>
                  </a:lnTo>
                  <a:lnTo>
                    <a:pt x="882" y="317"/>
                  </a:lnTo>
                  <a:lnTo>
                    <a:pt x="876" y="320"/>
                  </a:lnTo>
                  <a:lnTo>
                    <a:pt x="869" y="323"/>
                  </a:lnTo>
                  <a:lnTo>
                    <a:pt x="852" y="330"/>
                  </a:lnTo>
                  <a:lnTo>
                    <a:pt x="834" y="338"/>
                  </a:lnTo>
                  <a:lnTo>
                    <a:pt x="815" y="345"/>
                  </a:lnTo>
                  <a:lnTo>
                    <a:pt x="798" y="351"/>
                  </a:lnTo>
                  <a:lnTo>
                    <a:pt x="779" y="356"/>
                  </a:lnTo>
                  <a:lnTo>
                    <a:pt x="762" y="362"/>
                  </a:lnTo>
                  <a:lnTo>
                    <a:pt x="743" y="368"/>
                  </a:lnTo>
                  <a:lnTo>
                    <a:pt x="726" y="374"/>
                  </a:lnTo>
                  <a:lnTo>
                    <a:pt x="718" y="377"/>
                  </a:lnTo>
                  <a:lnTo>
                    <a:pt x="710" y="380"/>
                  </a:lnTo>
                  <a:lnTo>
                    <a:pt x="701" y="382"/>
                  </a:lnTo>
                  <a:lnTo>
                    <a:pt x="692" y="384"/>
                  </a:lnTo>
                  <a:lnTo>
                    <a:pt x="684" y="385"/>
                  </a:lnTo>
                  <a:lnTo>
                    <a:pt x="675" y="387"/>
                  </a:lnTo>
                  <a:lnTo>
                    <a:pt x="666" y="390"/>
                  </a:lnTo>
                  <a:lnTo>
                    <a:pt x="658" y="391"/>
                  </a:lnTo>
                  <a:lnTo>
                    <a:pt x="640" y="396"/>
                  </a:lnTo>
                  <a:lnTo>
                    <a:pt x="623" y="397"/>
                  </a:lnTo>
                  <a:lnTo>
                    <a:pt x="605" y="397"/>
                  </a:lnTo>
                  <a:lnTo>
                    <a:pt x="588" y="396"/>
                  </a:lnTo>
                  <a:lnTo>
                    <a:pt x="569" y="394"/>
                  </a:lnTo>
                  <a:lnTo>
                    <a:pt x="552" y="391"/>
                  </a:lnTo>
                  <a:lnTo>
                    <a:pt x="534" y="388"/>
                  </a:lnTo>
                  <a:lnTo>
                    <a:pt x="517" y="384"/>
                  </a:lnTo>
                  <a:lnTo>
                    <a:pt x="498" y="378"/>
                  </a:lnTo>
                  <a:lnTo>
                    <a:pt x="479" y="371"/>
                  </a:lnTo>
                  <a:lnTo>
                    <a:pt x="459" y="365"/>
                  </a:lnTo>
                  <a:lnTo>
                    <a:pt x="440" y="358"/>
                  </a:lnTo>
                  <a:lnTo>
                    <a:pt x="422" y="352"/>
                  </a:lnTo>
                  <a:lnTo>
                    <a:pt x="401" y="348"/>
                  </a:lnTo>
                  <a:lnTo>
                    <a:pt x="381" y="342"/>
                  </a:lnTo>
                  <a:lnTo>
                    <a:pt x="361" y="338"/>
                  </a:lnTo>
                  <a:lnTo>
                    <a:pt x="342" y="330"/>
                  </a:lnTo>
                  <a:lnTo>
                    <a:pt x="322" y="323"/>
                  </a:lnTo>
                  <a:lnTo>
                    <a:pt x="303" y="316"/>
                  </a:lnTo>
                  <a:lnTo>
                    <a:pt x="282" y="309"/>
                  </a:lnTo>
                  <a:lnTo>
                    <a:pt x="264" y="301"/>
                  </a:lnTo>
                  <a:lnTo>
                    <a:pt x="243" y="294"/>
                  </a:lnTo>
                  <a:lnTo>
                    <a:pt x="225" y="287"/>
                  </a:lnTo>
                  <a:lnTo>
                    <a:pt x="206" y="280"/>
                  </a:lnTo>
                  <a:lnTo>
                    <a:pt x="184" y="271"/>
                  </a:lnTo>
                  <a:lnTo>
                    <a:pt x="164" y="264"/>
                  </a:lnTo>
                  <a:lnTo>
                    <a:pt x="142" y="255"/>
                  </a:lnTo>
                  <a:lnTo>
                    <a:pt x="122" y="246"/>
                  </a:lnTo>
                  <a:lnTo>
                    <a:pt x="101" y="236"/>
                  </a:lnTo>
                  <a:lnTo>
                    <a:pt x="81" y="228"/>
                  </a:lnTo>
                  <a:lnTo>
                    <a:pt x="62" y="217"/>
                  </a:lnTo>
                  <a:lnTo>
                    <a:pt x="42" y="206"/>
                  </a:lnTo>
                  <a:lnTo>
                    <a:pt x="33" y="199"/>
                  </a:lnTo>
                  <a:lnTo>
                    <a:pt x="26" y="191"/>
                  </a:lnTo>
                  <a:lnTo>
                    <a:pt x="17" y="184"/>
                  </a:lnTo>
                  <a:lnTo>
                    <a:pt x="10" y="175"/>
                  </a:lnTo>
                  <a:lnTo>
                    <a:pt x="4" y="167"/>
                  </a:lnTo>
                  <a:lnTo>
                    <a:pt x="0" y="157"/>
                  </a:lnTo>
                  <a:lnTo>
                    <a:pt x="0" y="146"/>
                  </a:lnTo>
                  <a:lnTo>
                    <a:pt x="3" y="133"/>
                  </a:lnTo>
                  <a:lnTo>
                    <a:pt x="6" y="120"/>
                  </a:lnTo>
                  <a:lnTo>
                    <a:pt x="10" y="107"/>
                  </a:lnTo>
                  <a:lnTo>
                    <a:pt x="17" y="97"/>
                  </a:lnTo>
                  <a:lnTo>
                    <a:pt x="25" y="87"/>
                  </a:lnTo>
                  <a:lnTo>
                    <a:pt x="33" y="77"/>
                  </a:lnTo>
                  <a:lnTo>
                    <a:pt x="43" y="70"/>
                  </a:lnTo>
                  <a:lnTo>
                    <a:pt x="55" y="64"/>
                  </a:lnTo>
                  <a:lnTo>
                    <a:pt x="65" y="58"/>
                  </a:lnTo>
                  <a:lnTo>
                    <a:pt x="85" y="51"/>
                  </a:lnTo>
                  <a:lnTo>
                    <a:pt x="106" y="44"/>
                  </a:lnTo>
                  <a:lnTo>
                    <a:pt x="125" y="35"/>
                  </a:lnTo>
                  <a:lnTo>
                    <a:pt x="145" y="26"/>
                  </a:lnTo>
                  <a:lnTo>
                    <a:pt x="164" y="18"/>
                  </a:lnTo>
                  <a:lnTo>
                    <a:pt x="184" y="10"/>
                  </a:lnTo>
                  <a:lnTo>
                    <a:pt x="204" y="5"/>
                  </a:lnTo>
                  <a:lnTo>
                    <a:pt x="226" y="0"/>
                  </a:lnTo>
                  <a:lnTo>
                    <a:pt x="227" y="0"/>
                  </a:lnTo>
                  <a:lnTo>
                    <a:pt x="230" y="2"/>
                  </a:lnTo>
                  <a:lnTo>
                    <a:pt x="232" y="5"/>
                  </a:lnTo>
                  <a:lnTo>
                    <a:pt x="233" y="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8" name="Freeform 69"/>
            <p:cNvSpPr>
              <a:spLocks/>
            </p:cNvSpPr>
            <p:nvPr/>
          </p:nvSpPr>
          <p:spPr bwMode="auto">
            <a:xfrm>
              <a:off x="3331" y="2956"/>
              <a:ext cx="160" cy="83"/>
            </a:xfrm>
            <a:custGeom>
              <a:avLst/>
              <a:gdLst/>
              <a:ahLst/>
              <a:cxnLst>
                <a:cxn ang="0">
                  <a:pos x="226" y="11"/>
                </a:cxn>
                <a:cxn ang="0">
                  <a:pos x="214" y="16"/>
                </a:cxn>
                <a:cxn ang="0">
                  <a:pos x="193" y="29"/>
                </a:cxn>
                <a:cxn ang="0">
                  <a:pos x="159" y="45"/>
                </a:cxn>
                <a:cxn ang="0">
                  <a:pos x="124" y="58"/>
                </a:cxn>
                <a:cxn ang="0">
                  <a:pos x="91" y="74"/>
                </a:cxn>
                <a:cxn ang="0">
                  <a:pos x="75" y="84"/>
                </a:cxn>
                <a:cxn ang="0">
                  <a:pos x="78" y="89"/>
                </a:cxn>
                <a:cxn ang="0">
                  <a:pos x="82" y="93"/>
                </a:cxn>
                <a:cxn ang="0">
                  <a:pos x="91" y="99"/>
                </a:cxn>
                <a:cxn ang="0">
                  <a:pos x="104" y="103"/>
                </a:cxn>
                <a:cxn ang="0">
                  <a:pos x="117" y="106"/>
                </a:cxn>
                <a:cxn ang="0">
                  <a:pos x="130" y="109"/>
                </a:cxn>
                <a:cxn ang="0">
                  <a:pos x="143" y="112"/>
                </a:cxn>
                <a:cxn ang="0">
                  <a:pos x="161" y="118"/>
                </a:cxn>
                <a:cxn ang="0">
                  <a:pos x="181" y="124"/>
                </a:cxn>
                <a:cxn ang="0">
                  <a:pos x="201" y="129"/>
                </a:cxn>
                <a:cxn ang="0">
                  <a:pos x="223" y="134"/>
                </a:cxn>
                <a:cxn ang="0">
                  <a:pos x="243" y="138"/>
                </a:cxn>
                <a:cxn ang="0">
                  <a:pos x="266" y="142"/>
                </a:cxn>
                <a:cxn ang="0">
                  <a:pos x="288" y="145"/>
                </a:cxn>
                <a:cxn ang="0">
                  <a:pos x="308" y="151"/>
                </a:cxn>
                <a:cxn ang="0">
                  <a:pos x="319" y="160"/>
                </a:cxn>
                <a:cxn ang="0">
                  <a:pos x="316" y="164"/>
                </a:cxn>
                <a:cxn ang="0">
                  <a:pos x="293" y="166"/>
                </a:cxn>
                <a:cxn ang="0">
                  <a:pos x="249" y="158"/>
                </a:cxn>
                <a:cxn ang="0">
                  <a:pos x="206" y="150"/>
                </a:cxn>
                <a:cxn ang="0">
                  <a:pos x="162" y="141"/>
                </a:cxn>
                <a:cxn ang="0">
                  <a:pos x="127" y="135"/>
                </a:cxn>
                <a:cxn ang="0">
                  <a:pos x="100" y="131"/>
                </a:cxn>
                <a:cxn ang="0">
                  <a:pos x="72" y="125"/>
                </a:cxn>
                <a:cxn ang="0">
                  <a:pos x="46" y="119"/>
                </a:cxn>
                <a:cxn ang="0">
                  <a:pos x="25" y="110"/>
                </a:cxn>
                <a:cxn ang="0">
                  <a:pos x="6" y="102"/>
                </a:cxn>
                <a:cxn ang="0">
                  <a:pos x="1" y="79"/>
                </a:cxn>
                <a:cxn ang="0">
                  <a:pos x="22" y="61"/>
                </a:cxn>
                <a:cxn ang="0">
                  <a:pos x="52" y="45"/>
                </a:cxn>
                <a:cxn ang="0">
                  <a:pos x="91" y="32"/>
                </a:cxn>
                <a:cxn ang="0">
                  <a:pos x="130" y="21"/>
                </a:cxn>
                <a:cxn ang="0">
                  <a:pos x="171" y="11"/>
                </a:cxn>
                <a:cxn ang="0">
                  <a:pos x="200" y="5"/>
                </a:cxn>
                <a:cxn ang="0">
                  <a:pos x="219" y="0"/>
                </a:cxn>
              </a:cxnLst>
              <a:rect l="0" t="0" r="r" b="b"/>
              <a:pathLst>
                <a:path w="319" h="167">
                  <a:moveTo>
                    <a:pt x="227" y="3"/>
                  </a:moveTo>
                  <a:lnTo>
                    <a:pt x="226" y="11"/>
                  </a:lnTo>
                  <a:lnTo>
                    <a:pt x="220" y="13"/>
                  </a:lnTo>
                  <a:lnTo>
                    <a:pt x="214" y="16"/>
                  </a:lnTo>
                  <a:lnTo>
                    <a:pt x="208" y="19"/>
                  </a:lnTo>
                  <a:lnTo>
                    <a:pt x="193" y="29"/>
                  </a:lnTo>
                  <a:lnTo>
                    <a:pt x="177" y="38"/>
                  </a:lnTo>
                  <a:lnTo>
                    <a:pt x="159" y="45"/>
                  </a:lnTo>
                  <a:lnTo>
                    <a:pt x="142" y="53"/>
                  </a:lnTo>
                  <a:lnTo>
                    <a:pt x="124" y="58"/>
                  </a:lnTo>
                  <a:lnTo>
                    <a:pt x="107" y="66"/>
                  </a:lnTo>
                  <a:lnTo>
                    <a:pt x="91" y="74"/>
                  </a:lnTo>
                  <a:lnTo>
                    <a:pt x="75" y="83"/>
                  </a:lnTo>
                  <a:lnTo>
                    <a:pt x="75" y="84"/>
                  </a:lnTo>
                  <a:lnTo>
                    <a:pt x="77" y="86"/>
                  </a:lnTo>
                  <a:lnTo>
                    <a:pt x="78" y="89"/>
                  </a:lnTo>
                  <a:lnTo>
                    <a:pt x="78" y="90"/>
                  </a:lnTo>
                  <a:lnTo>
                    <a:pt x="82" y="93"/>
                  </a:lnTo>
                  <a:lnTo>
                    <a:pt x="87" y="96"/>
                  </a:lnTo>
                  <a:lnTo>
                    <a:pt x="91" y="99"/>
                  </a:lnTo>
                  <a:lnTo>
                    <a:pt x="97" y="102"/>
                  </a:lnTo>
                  <a:lnTo>
                    <a:pt x="104" y="103"/>
                  </a:lnTo>
                  <a:lnTo>
                    <a:pt x="110" y="105"/>
                  </a:lnTo>
                  <a:lnTo>
                    <a:pt x="117" y="106"/>
                  </a:lnTo>
                  <a:lnTo>
                    <a:pt x="123" y="108"/>
                  </a:lnTo>
                  <a:lnTo>
                    <a:pt x="130" y="109"/>
                  </a:lnTo>
                  <a:lnTo>
                    <a:pt x="136" y="110"/>
                  </a:lnTo>
                  <a:lnTo>
                    <a:pt x="143" y="112"/>
                  </a:lnTo>
                  <a:lnTo>
                    <a:pt x="151" y="113"/>
                  </a:lnTo>
                  <a:lnTo>
                    <a:pt x="161" y="118"/>
                  </a:lnTo>
                  <a:lnTo>
                    <a:pt x="171" y="121"/>
                  </a:lnTo>
                  <a:lnTo>
                    <a:pt x="181" y="124"/>
                  </a:lnTo>
                  <a:lnTo>
                    <a:pt x="191" y="126"/>
                  </a:lnTo>
                  <a:lnTo>
                    <a:pt x="201" y="129"/>
                  </a:lnTo>
                  <a:lnTo>
                    <a:pt x="213" y="131"/>
                  </a:lnTo>
                  <a:lnTo>
                    <a:pt x="223" y="134"/>
                  </a:lnTo>
                  <a:lnTo>
                    <a:pt x="233" y="135"/>
                  </a:lnTo>
                  <a:lnTo>
                    <a:pt x="243" y="138"/>
                  </a:lnTo>
                  <a:lnTo>
                    <a:pt x="255" y="141"/>
                  </a:lnTo>
                  <a:lnTo>
                    <a:pt x="266" y="142"/>
                  </a:lnTo>
                  <a:lnTo>
                    <a:pt x="277" y="144"/>
                  </a:lnTo>
                  <a:lnTo>
                    <a:pt x="288" y="145"/>
                  </a:lnTo>
                  <a:lnTo>
                    <a:pt x="298" y="148"/>
                  </a:lnTo>
                  <a:lnTo>
                    <a:pt x="308" y="151"/>
                  </a:lnTo>
                  <a:lnTo>
                    <a:pt x="319" y="157"/>
                  </a:lnTo>
                  <a:lnTo>
                    <a:pt x="319" y="160"/>
                  </a:lnTo>
                  <a:lnTo>
                    <a:pt x="319" y="163"/>
                  </a:lnTo>
                  <a:lnTo>
                    <a:pt x="316" y="164"/>
                  </a:lnTo>
                  <a:lnTo>
                    <a:pt x="314" y="167"/>
                  </a:lnTo>
                  <a:lnTo>
                    <a:pt x="293" y="166"/>
                  </a:lnTo>
                  <a:lnTo>
                    <a:pt x="271" y="163"/>
                  </a:lnTo>
                  <a:lnTo>
                    <a:pt x="249" y="158"/>
                  </a:lnTo>
                  <a:lnTo>
                    <a:pt x="227" y="154"/>
                  </a:lnTo>
                  <a:lnTo>
                    <a:pt x="206" y="150"/>
                  </a:lnTo>
                  <a:lnTo>
                    <a:pt x="184" y="145"/>
                  </a:lnTo>
                  <a:lnTo>
                    <a:pt x="162" y="141"/>
                  </a:lnTo>
                  <a:lnTo>
                    <a:pt x="140" y="138"/>
                  </a:lnTo>
                  <a:lnTo>
                    <a:pt x="127" y="135"/>
                  </a:lnTo>
                  <a:lnTo>
                    <a:pt x="113" y="134"/>
                  </a:lnTo>
                  <a:lnTo>
                    <a:pt x="100" y="131"/>
                  </a:lnTo>
                  <a:lnTo>
                    <a:pt x="87" y="128"/>
                  </a:lnTo>
                  <a:lnTo>
                    <a:pt x="72" y="125"/>
                  </a:lnTo>
                  <a:lnTo>
                    <a:pt x="59" y="122"/>
                  </a:lnTo>
                  <a:lnTo>
                    <a:pt x="46" y="119"/>
                  </a:lnTo>
                  <a:lnTo>
                    <a:pt x="33" y="116"/>
                  </a:lnTo>
                  <a:lnTo>
                    <a:pt x="25" y="110"/>
                  </a:lnTo>
                  <a:lnTo>
                    <a:pt x="16" y="106"/>
                  </a:lnTo>
                  <a:lnTo>
                    <a:pt x="6" y="102"/>
                  </a:lnTo>
                  <a:lnTo>
                    <a:pt x="0" y="93"/>
                  </a:lnTo>
                  <a:lnTo>
                    <a:pt x="1" y="79"/>
                  </a:lnTo>
                  <a:lnTo>
                    <a:pt x="9" y="68"/>
                  </a:lnTo>
                  <a:lnTo>
                    <a:pt x="22" y="61"/>
                  </a:lnTo>
                  <a:lnTo>
                    <a:pt x="33" y="53"/>
                  </a:lnTo>
                  <a:lnTo>
                    <a:pt x="52" y="45"/>
                  </a:lnTo>
                  <a:lnTo>
                    <a:pt x="71" y="40"/>
                  </a:lnTo>
                  <a:lnTo>
                    <a:pt x="91" y="32"/>
                  </a:lnTo>
                  <a:lnTo>
                    <a:pt x="110" y="27"/>
                  </a:lnTo>
                  <a:lnTo>
                    <a:pt x="130" y="21"/>
                  </a:lnTo>
                  <a:lnTo>
                    <a:pt x="151" y="15"/>
                  </a:lnTo>
                  <a:lnTo>
                    <a:pt x="171" y="11"/>
                  </a:lnTo>
                  <a:lnTo>
                    <a:pt x="193" y="8"/>
                  </a:lnTo>
                  <a:lnTo>
                    <a:pt x="200" y="5"/>
                  </a:lnTo>
                  <a:lnTo>
                    <a:pt x="208" y="0"/>
                  </a:lnTo>
                  <a:lnTo>
                    <a:pt x="219" y="0"/>
                  </a:lnTo>
                  <a:lnTo>
                    <a:pt x="227" y="3"/>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9" name="Freeform 70"/>
            <p:cNvSpPr>
              <a:spLocks/>
            </p:cNvSpPr>
            <p:nvPr/>
          </p:nvSpPr>
          <p:spPr bwMode="auto">
            <a:xfrm>
              <a:off x="4288" y="2971"/>
              <a:ext cx="96" cy="69"/>
            </a:xfrm>
            <a:custGeom>
              <a:avLst/>
              <a:gdLst/>
              <a:ahLst/>
              <a:cxnLst>
                <a:cxn ang="0">
                  <a:pos x="47" y="10"/>
                </a:cxn>
                <a:cxn ang="0">
                  <a:pos x="54" y="13"/>
                </a:cxn>
                <a:cxn ang="0">
                  <a:pos x="60" y="14"/>
                </a:cxn>
                <a:cxn ang="0">
                  <a:pos x="67" y="16"/>
                </a:cxn>
                <a:cxn ang="0">
                  <a:pos x="76" y="17"/>
                </a:cxn>
                <a:cxn ang="0">
                  <a:pos x="83" y="20"/>
                </a:cxn>
                <a:cxn ang="0">
                  <a:pos x="90" y="22"/>
                </a:cxn>
                <a:cxn ang="0">
                  <a:pos x="96" y="24"/>
                </a:cxn>
                <a:cxn ang="0">
                  <a:pos x="103" y="29"/>
                </a:cxn>
                <a:cxn ang="0">
                  <a:pos x="115" y="32"/>
                </a:cxn>
                <a:cxn ang="0">
                  <a:pos x="125" y="36"/>
                </a:cxn>
                <a:cxn ang="0">
                  <a:pos x="134" y="40"/>
                </a:cxn>
                <a:cxn ang="0">
                  <a:pos x="144" y="46"/>
                </a:cxn>
                <a:cxn ang="0">
                  <a:pos x="152" y="52"/>
                </a:cxn>
                <a:cxn ang="0">
                  <a:pos x="161" y="58"/>
                </a:cxn>
                <a:cxn ang="0">
                  <a:pos x="170" y="64"/>
                </a:cxn>
                <a:cxn ang="0">
                  <a:pos x="178" y="69"/>
                </a:cxn>
                <a:cxn ang="0">
                  <a:pos x="186" y="79"/>
                </a:cxn>
                <a:cxn ang="0">
                  <a:pos x="190" y="90"/>
                </a:cxn>
                <a:cxn ang="0">
                  <a:pos x="193" y="101"/>
                </a:cxn>
                <a:cxn ang="0">
                  <a:pos x="192" y="113"/>
                </a:cxn>
                <a:cxn ang="0">
                  <a:pos x="184" y="123"/>
                </a:cxn>
                <a:cxn ang="0">
                  <a:pos x="176" y="132"/>
                </a:cxn>
                <a:cxn ang="0">
                  <a:pos x="165" y="137"/>
                </a:cxn>
                <a:cxn ang="0">
                  <a:pos x="151" y="139"/>
                </a:cxn>
                <a:cxn ang="0">
                  <a:pos x="147" y="139"/>
                </a:cxn>
                <a:cxn ang="0">
                  <a:pos x="141" y="139"/>
                </a:cxn>
                <a:cxn ang="0">
                  <a:pos x="136" y="137"/>
                </a:cxn>
                <a:cxn ang="0">
                  <a:pos x="132" y="135"/>
                </a:cxn>
                <a:cxn ang="0">
                  <a:pos x="134" y="127"/>
                </a:cxn>
                <a:cxn ang="0">
                  <a:pos x="139" y="120"/>
                </a:cxn>
                <a:cxn ang="0">
                  <a:pos x="144" y="114"/>
                </a:cxn>
                <a:cxn ang="0">
                  <a:pos x="145" y="106"/>
                </a:cxn>
                <a:cxn ang="0">
                  <a:pos x="144" y="97"/>
                </a:cxn>
                <a:cxn ang="0">
                  <a:pos x="144" y="87"/>
                </a:cxn>
                <a:cxn ang="0">
                  <a:pos x="139" y="79"/>
                </a:cxn>
                <a:cxn ang="0">
                  <a:pos x="134" y="74"/>
                </a:cxn>
                <a:cxn ang="0">
                  <a:pos x="121" y="68"/>
                </a:cxn>
                <a:cxn ang="0">
                  <a:pos x="106" y="61"/>
                </a:cxn>
                <a:cxn ang="0">
                  <a:pos x="92" y="55"/>
                </a:cxn>
                <a:cxn ang="0">
                  <a:pos x="77" y="49"/>
                </a:cxn>
                <a:cxn ang="0">
                  <a:pos x="64" y="45"/>
                </a:cxn>
                <a:cxn ang="0">
                  <a:pos x="50" y="39"/>
                </a:cxn>
                <a:cxn ang="0">
                  <a:pos x="35" y="32"/>
                </a:cxn>
                <a:cxn ang="0">
                  <a:pos x="21" y="26"/>
                </a:cxn>
                <a:cxn ang="0">
                  <a:pos x="15" y="20"/>
                </a:cxn>
                <a:cxn ang="0">
                  <a:pos x="6" y="14"/>
                </a:cxn>
                <a:cxn ang="0">
                  <a:pos x="0" y="9"/>
                </a:cxn>
                <a:cxn ang="0">
                  <a:pos x="3" y="0"/>
                </a:cxn>
                <a:cxn ang="0">
                  <a:pos x="9" y="0"/>
                </a:cxn>
                <a:cxn ang="0">
                  <a:pos x="15" y="0"/>
                </a:cxn>
                <a:cxn ang="0">
                  <a:pos x="19" y="1"/>
                </a:cxn>
                <a:cxn ang="0">
                  <a:pos x="25" y="3"/>
                </a:cxn>
                <a:cxn ang="0">
                  <a:pos x="31" y="4"/>
                </a:cxn>
                <a:cxn ang="0">
                  <a:pos x="35" y="7"/>
                </a:cxn>
                <a:cxn ang="0">
                  <a:pos x="41" y="9"/>
                </a:cxn>
                <a:cxn ang="0">
                  <a:pos x="47" y="10"/>
                </a:cxn>
              </a:cxnLst>
              <a:rect l="0" t="0" r="r" b="b"/>
              <a:pathLst>
                <a:path w="193" h="139">
                  <a:moveTo>
                    <a:pt x="47" y="10"/>
                  </a:moveTo>
                  <a:lnTo>
                    <a:pt x="54" y="13"/>
                  </a:lnTo>
                  <a:lnTo>
                    <a:pt x="60" y="14"/>
                  </a:lnTo>
                  <a:lnTo>
                    <a:pt x="67" y="16"/>
                  </a:lnTo>
                  <a:lnTo>
                    <a:pt x="76" y="17"/>
                  </a:lnTo>
                  <a:lnTo>
                    <a:pt x="83" y="20"/>
                  </a:lnTo>
                  <a:lnTo>
                    <a:pt x="90" y="22"/>
                  </a:lnTo>
                  <a:lnTo>
                    <a:pt x="96" y="24"/>
                  </a:lnTo>
                  <a:lnTo>
                    <a:pt x="103" y="29"/>
                  </a:lnTo>
                  <a:lnTo>
                    <a:pt x="115" y="32"/>
                  </a:lnTo>
                  <a:lnTo>
                    <a:pt x="125" y="36"/>
                  </a:lnTo>
                  <a:lnTo>
                    <a:pt x="134" y="40"/>
                  </a:lnTo>
                  <a:lnTo>
                    <a:pt x="144" y="46"/>
                  </a:lnTo>
                  <a:lnTo>
                    <a:pt x="152" y="52"/>
                  </a:lnTo>
                  <a:lnTo>
                    <a:pt x="161" y="58"/>
                  </a:lnTo>
                  <a:lnTo>
                    <a:pt x="170" y="64"/>
                  </a:lnTo>
                  <a:lnTo>
                    <a:pt x="178" y="69"/>
                  </a:lnTo>
                  <a:lnTo>
                    <a:pt x="186" y="79"/>
                  </a:lnTo>
                  <a:lnTo>
                    <a:pt x="190" y="90"/>
                  </a:lnTo>
                  <a:lnTo>
                    <a:pt x="193" y="101"/>
                  </a:lnTo>
                  <a:lnTo>
                    <a:pt x="192" y="113"/>
                  </a:lnTo>
                  <a:lnTo>
                    <a:pt x="184" y="123"/>
                  </a:lnTo>
                  <a:lnTo>
                    <a:pt x="176" y="132"/>
                  </a:lnTo>
                  <a:lnTo>
                    <a:pt x="165" y="137"/>
                  </a:lnTo>
                  <a:lnTo>
                    <a:pt x="151" y="139"/>
                  </a:lnTo>
                  <a:lnTo>
                    <a:pt x="147" y="139"/>
                  </a:lnTo>
                  <a:lnTo>
                    <a:pt x="141" y="139"/>
                  </a:lnTo>
                  <a:lnTo>
                    <a:pt x="136" y="137"/>
                  </a:lnTo>
                  <a:lnTo>
                    <a:pt x="132" y="135"/>
                  </a:lnTo>
                  <a:lnTo>
                    <a:pt x="134" y="127"/>
                  </a:lnTo>
                  <a:lnTo>
                    <a:pt x="139" y="120"/>
                  </a:lnTo>
                  <a:lnTo>
                    <a:pt x="144" y="114"/>
                  </a:lnTo>
                  <a:lnTo>
                    <a:pt x="145" y="106"/>
                  </a:lnTo>
                  <a:lnTo>
                    <a:pt x="144" y="97"/>
                  </a:lnTo>
                  <a:lnTo>
                    <a:pt x="144" y="87"/>
                  </a:lnTo>
                  <a:lnTo>
                    <a:pt x="139" y="79"/>
                  </a:lnTo>
                  <a:lnTo>
                    <a:pt x="134" y="74"/>
                  </a:lnTo>
                  <a:lnTo>
                    <a:pt x="121" y="68"/>
                  </a:lnTo>
                  <a:lnTo>
                    <a:pt x="106" y="61"/>
                  </a:lnTo>
                  <a:lnTo>
                    <a:pt x="92" y="55"/>
                  </a:lnTo>
                  <a:lnTo>
                    <a:pt x="77" y="49"/>
                  </a:lnTo>
                  <a:lnTo>
                    <a:pt x="64" y="45"/>
                  </a:lnTo>
                  <a:lnTo>
                    <a:pt x="50" y="39"/>
                  </a:lnTo>
                  <a:lnTo>
                    <a:pt x="35" y="32"/>
                  </a:lnTo>
                  <a:lnTo>
                    <a:pt x="21" y="26"/>
                  </a:lnTo>
                  <a:lnTo>
                    <a:pt x="15" y="20"/>
                  </a:lnTo>
                  <a:lnTo>
                    <a:pt x="6" y="14"/>
                  </a:lnTo>
                  <a:lnTo>
                    <a:pt x="0" y="9"/>
                  </a:lnTo>
                  <a:lnTo>
                    <a:pt x="3" y="0"/>
                  </a:lnTo>
                  <a:lnTo>
                    <a:pt x="9" y="0"/>
                  </a:lnTo>
                  <a:lnTo>
                    <a:pt x="15" y="0"/>
                  </a:lnTo>
                  <a:lnTo>
                    <a:pt x="19" y="1"/>
                  </a:lnTo>
                  <a:lnTo>
                    <a:pt x="25" y="3"/>
                  </a:lnTo>
                  <a:lnTo>
                    <a:pt x="31" y="4"/>
                  </a:lnTo>
                  <a:lnTo>
                    <a:pt x="35" y="7"/>
                  </a:lnTo>
                  <a:lnTo>
                    <a:pt x="41" y="9"/>
                  </a:lnTo>
                  <a:lnTo>
                    <a:pt x="47" y="1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0" name="Freeform 71"/>
            <p:cNvSpPr>
              <a:spLocks/>
            </p:cNvSpPr>
            <p:nvPr/>
          </p:nvSpPr>
          <p:spPr bwMode="auto">
            <a:xfrm>
              <a:off x="3416" y="2979"/>
              <a:ext cx="43" cy="32"/>
            </a:xfrm>
            <a:custGeom>
              <a:avLst/>
              <a:gdLst/>
              <a:ahLst/>
              <a:cxnLst>
                <a:cxn ang="0">
                  <a:pos x="83" y="19"/>
                </a:cxn>
                <a:cxn ang="0">
                  <a:pos x="86" y="26"/>
                </a:cxn>
                <a:cxn ang="0">
                  <a:pos x="86" y="33"/>
                </a:cxn>
                <a:cxn ang="0">
                  <a:pos x="84" y="42"/>
                </a:cxn>
                <a:cxn ang="0">
                  <a:pos x="80" y="49"/>
                </a:cxn>
                <a:cxn ang="0">
                  <a:pos x="76" y="53"/>
                </a:cxn>
                <a:cxn ang="0">
                  <a:pos x="71" y="58"/>
                </a:cxn>
                <a:cxn ang="0">
                  <a:pos x="68" y="63"/>
                </a:cxn>
                <a:cxn ang="0">
                  <a:pos x="63" y="63"/>
                </a:cxn>
                <a:cxn ang="0">
                  <a:pos x="58" y="55"/>
                </a:cxn>
                <a:cxn ang="0">
                  <a:pos x="55" y="45"/>
                </a:cxn>
                <a:cxn ang="0">
                  <a:pos x="53" y="36"/>
                </a:cxn>
                <a:cxn ang="0">
                  <a:pos x="42" y="32"/>
                </a:cxn>
                <a:cxn ang="0">
                  <a:pos x="3" y="32"/>
                </a:cxn>
                <a:cxn ang="0">
                  <a:pos x="0" y="27"/>
                </a:cxn>
                <a:cxn ang="0">
                  <a:pos x="2" y="23"/>
                </a:cxn>
                <a:cxn ang="0">
                  <a:pos x="5" y="19"/>
                </a:cxn>
                <a:cxn ang="0">
                  <a:pos x="6" y="14"/>
                </a:cxn>
                <a:cxn ang="0">
                  <a:pos x="15" y="7"/>
                </a:cxn>
                <a:cxn ang="0">
                  <a:pos x="25" y="1"/>
                </a:cxn>
                <a:cxn ang="0">
                  <a:pos x="35" y="0"/>
                </a:cxn>
                <a:cxn ang="0">
                  <a:pos x="47" y="1"/>
                </a:cxn>
                <a:cxn ang="0">
                  <a:pos x="53" y="3"/>
                </a:cxn>
                <a:cxn ang="0">
                  <a:pos x="60" y="4"/>
                </a:cxn>
                <a:cxn ang="0">
                  <a:pos x="66" y="7"/>
                </a:cxn>
                <a:cxn ang="0">
                  <a:pos x="71" y="10"/>
                </a:cxn>
                <a:cxn ang="0">
                  <a:pos x="83" y="19"/>
                </a:cxn>
              </a:cxnLst>
              <a:rect l="0" t="0" r="r" b="b"/>
              <a:pathLst>
                <a:path w="86" h="63">
                  <a:moveTo>
                    <a:pt x="83" y="19"/>
                  </a:moveTo>
                  <a:lnTo>
                    <a:pt x="86" y="26"/>
                  </a:lnTo>
                  <a:lnTo>
                    <a:pt x="86" y="33"/>
                  </a:lnTo>
                  <a:lnTo>
                    <a:pt x="84" y="42"/>
                  </a:lnTo>
                  <a:lnTo>
                    <a:pt x="80" y="49"/>
                  </a:lnTo>
                  <a:lnTo>
                    <a:pt x="76" y="53"/>
                  </a:lnTo>
                  <a:lnTo>
                    <a:pt x="71" y="58"/>
                  </a:lnTo>
                  <a:lnTo>
                    <a:pt x="68" y="63"/>
                  </a:lnTo>
                  <a:lnTo>
                    <a:pt x="63" y="63"/>
                  </a:lnTo>
                  <a:lnTo>
                    <a:pt x="58" y="55"/>
                  </a:lnTo>
                  <a:lnTo>
                    <a:pt x="55" y="45"/>
                  </a:lnTo>
                  <a:lnTo>
                    <a:pt x="53" y="36"/>
                  </a:lnTo>
                  <a:lnTo>
                    <a:pt x="42" y="32"/>
                  </a:lnTo>
                  <a:lnTo>
                    <a:pt x="3" y="32"/>
                  </a:lnTo>
                  <a:lnTo>
                    <a:pt x="0" y="27"/>
                  </a:lnTo>
                  <a:lnTo>
                    <a:pt x="2" y="23"/>
                  </a:lnTo>
                  <a:lnTo>
                    <a:pt x="5" y="19"/>
                  </a:lnTo>
                  <a:lnTo>
                    <a:pt x="6" y="14"/>
                  </a:lnTo>
                  <a:lnTo>
                    <a:pt x="15" y="7"/>
                  </a:lnTo>
                  <a:lnTo>
                    <a:pt x="25" y="1"/>
                  </a:lnTo>
                  <a:lnTo>
                    <a:pt x="35" y="0"/>
                  </a:lnTo>
                  <a:lnTo>
                    <a:pt x="47" y="1"/>
                  </a:lnTo>
                  <a:lnTo>
                    <a:pt x="53" y="3"/>
                  </a:lnTo>
                  <a:lnTo>
                    <a:pt x="60" y="4"/>
                  </a:lnTo>
                  <a:lnTo>
                    <a:pt x="66" y="7"/>
                  </a:lnTo>
                  <a:lnTo>
                    <a:pt x="71" y="10"/>
                  </a:lnTo>
                  <a:lnTo>
                    <a:pt x="83" y="19"/>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1" name="Freeform 72"/>
            <p:cNvSpPr>
              <a:spLocks/>
            </p:cNvSpPr>
            <p:nvPr/>
          </p:nvSpPr>
          <p:spPr bwMode="auto">
            <a:xfrm>
              <a:off x="3465" y="2990"/>
              <a:ext cx="44" cy="29"/>
            </a:xfrm>
            <a:custGeom>
              <a:avLst/>
              <a:gdLst/>
              <a:ahLst/>
              <a:cxnLst>
                <a:cxn ang="0">
                  <a:pos x="76" y="7"/>
                </a:cxn>
                <a:cxn ang="0">
                  <a:pos x="80" y="13"/>
                </a:cxn>
                <a:cxn ang="0">
                  <a:pos x="83" y="19"/>
                </a:cxn>
                <a:cxn ang="0">
                  <a:pos x="86" y="25"/>
                </a:cxn>
                <a:cxn ang="0">
                  <a:pos x="89" y="30"/>
                </a:cxn>
                <a:cxn ang="0">
                  <a:pos x="89" y="36"/>
                </a:cxn>
                <a:cxn ang="0">
                  <a:pos x="87" y="40"/>
                </a:cxn>
                <a:cxn ang="0">
                  <a:pos x="84" y="46"/>
                </a:cxn>
                <a:cxn ang="0">
                  <a:pos x="82" y="51"/>
                </a:cxn>
                <a:cxn ang="0">
                  <a:pos x="77" y="54"/>
                </a:cxn>
                <a:cxn ang="0">
                  <a:pos x="73" y="55"/>
                </a:cxn>
                <a:cxn ang="0">
                  <a:pos x="67" y="56"/>
                </a:cxn>
                <a:cxn ang="0">
                  <a:pos x="63" y="56"/>
                </a:cxn>
                <a:cxn ang="0">
                  <a:pos x="61" y="49"/>
                </a:cxn>
                <a:cxn ang="0">
                  <a:pos x="58" y="40"/>
                </a:cxn>
                <a:cxn ang="0">
                  <a:pos x="53" y="35"/>
                </a:cxn>
                <a:cxn ang="0">
                  <a:pos x="44" y="30"/>
                </a:cxn>
                <a:cxn ang="0">
                  <a:pos x="34" y="27"/>
                </a:cxn>
                <a:cxn ang="0">
                  <a:pos x="24" y="29"/>
                </a:cxn>
                <a:cxn ang="0">
                  <a:pos x="13" y="30"/>
                </a:cxn>
                <a:cxn ang="0">
                  <a:pos x="3" y="27"/>
                </a:cxn>
                <a:cxn ang="0">
                  <a:pos x="0" y="22"/>
                </a:cxn>
                <a:cxn ang="0">
                  <a:pos x="3" y="17"/>
                </a:cxn>
                <a:cxn ang="0">
                  <a:pos x="9" y="14"/>
                </a:cxn>
                <a:cxn ang="0">
                  <a:pos x="13" y="12"/>
                </a:cxn>
                <a:cxn ang="0">
                  <a:pos x="15" y="9"/>
                </a:cxn>
                <a:cxn ang="0">
                  <a:pos x="18" y="6"/>
                </a:cxn>
                <a:cxn ang="0">
                  <a:pos x="22" y="4"/>
                </a:cxn>
                <a:cxn ang="0">
                  <a:pos x="25" y="4"/>
                </a:cxn>
                <a:cxn ang="0">
                  <a:pos x="31" y="1"/>
                </a:cxn>
                <a:cxn ang="0">
                  <a:pos x="38" y="0"/>
                </a:cxn>
                <a:cxn ang="0">
                  <a:pos x="44" y="0"/>
                </a:cxn>
                <a:cxn ang="0">
                  <a:pos x="51" y="0"/>
                </a:cxn>
                <a:cxn ang="0">
                  <a:pos x="57" y="1"/>
                </a:cxn>
                <a:cxn ang="0">
                  <a:pos x="64" y="3"/>
                </a:cxn>
                <a:cxn ang="0">
                  <a:pos x="70" y="4"/>
                </a:cxn>
                <a:cxn ang="0">
                  <a:pos x="76" y="7"/>
                </a:cxn>
              </a:cxnLst>
              <a:rect l="0" t="0" r="r" b="b"/>
              <a:pathLst>
                <a:path w="89" h="56">
                  <a:moveTo>
                    <a:pt x="76" y="7"/>
                  </a:moveTo>
                  <a:lnTo>
                    <a:pt x="80" y="13"/>
                  </a:lnTo>
                  <a:lnTo>
                    <a:pt x="83" y="19"/>
                  </a:lnTo>
                  <a:lnTo>
                    <a:pt x="86" y="25"/>
                  </a:lnTo>
                  <a:lnTo>
                    <a:pt x="89" y="30"/>
                  </a:lnTo>
                  <a:lnTo>
                    <a:pt x="89" y="36"/>
                  </a:lnTo>
                  <a:lnTo>
                    <a:pt x="87" y="40"/>
                  </a:lnTo>
                  <a:lnTo>
                    <a:pt x="84" y="46"/>
                  </a:lnTo>
                  <a:lnTo>
                    <a:pt x="82" y="51"/>
                  </a:lnTo>
                  <a:lnTo>
                    <a:pt x="77" y="54"/>
                  </a:lnTo>
                  <a:lnTo>
                    <a:pt x="73" y="55"/>
                  </a:lnTo>
                  <a:lnTo>
                    <a:pt x="67" y="56"/>
                  </a:lnTo>
                  <a:lnTo>
                    <a:pt x="63" y="56"/>
                  </a:lnTo>
                  <a:lnTo>
                    <a:pt x="61" y="49"/>
                  </a:lnTo>
                  <a:lnTo>
                    <a:pt x="58" y="40"/>
                  </a:lnTo>
                  <a:lnTo>
                    <a:pt x="53" y="35"/>
                  </a:lnTo>
                  <a:lnTo>
                    <a:pt x="44" y="30"/>
                  </a:lnTo>
                  <a:lnTo>
                    <a:pt x="34" y="27"/>
                  </a:lnTo>
                  <a:lnTo>
                    <a:pt x="24" y="29"/>
                  </a:lnTo>
                  <a:lnTo>
                    <a:pt x="13" y="30"/>
                  </a:lnTo>
                  <a:lnTo>
                    <a:pt x="3" y="27"/>
                  </a:lnTo>
                  <a:lnTo>
                    <a:pt x="0" y="22"/>
                  </a:lnTo>
                  <a:lnTo>
                    <a:pt x="3" y="17"/>
                  </a:lnTo>
                  <a:lnTo>
                    <a:pt x="9" y="14"/>
                  </a:lnTo>
                  <a:lnTo>
                    <a:pt x="13" y="12"/>
                  </a:lnTo>
                  <a:lnTo>
                    <a:pt x="15" y="9"/>
                  </a:lnTo>
                  <a:lnTo>
                    <a:pt x="18" y="6"/>
                  </a:lnTo>
                  <a:lnTo>
                    <a:pt x="22" y="4"/>
                  </a:lnTo>
                  <a:lnTo>
                    <a:pt x="25" y="4"/>
                  </a:lnTo>
                  <a:lnTo>
                    <a:pt x="31" y="1"/>
                  </a:lnTo>
                  <a:lnTo>
                    <a:pt x="38" y="0"/>
                  </a:lnTo>
                  <a:lnTo>
                    <a:pt x="44" y="0"/>
                  </a:lnTo>
                  <a:lnTo>
                    <a:pt x="51" y="0"/>
                  </a:lnTo>
                  <a:lnTo>
                    <a:pt x="57" y="1"/>
                  </a:lnTo>
                  <a:lnTo>
                    <a:pt x="64" y="3"/>
                  </a:lnTo>
                  <a:lnTo>
                    <a:pt x="70" y="4"/>
                  </a:lnTo>
                  <a:lnTo>
                    <a:pt x="76" y="7"/>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2" name="Freeform 73"/>
            <p:cNvSpPr>
              <a:spLocks/>
            </p:cNvSpPr>
            <p:nvPr/>
          </p:nvSpPr>
          <p:spPr bwMode="auto">
            <a:xfrm>
              <a:off x="3578" y="2997"/>
              <a:ext cx="218" cy="95"/>
            </a:xfrm>
            <a:custGeom>
              <a:avLst/>
              <a:gdLst/>
              <a:ahLst/>
              <a:cxnLst>
                <a:cxn ang="0">
                  <a:pos x="434" y="10"/>
                </a:cxn>
                <a:cxn ang="0">
                  <a:pos x="420" y="20"/>
                </a:cxn>
                <a:cxn ang="0">
                  <a:pos x="388" y="38"/>
                </a:cxn>
                <a:cxn ang="0">
                  <a:pos x="340" y="61"/>
                </a:cxn>
                <a:cxn ang="0">
                  <a:pos x="291" y="84"/>
                </a:cxn>
                <a:cxn ang="0">
                  <a:pos x="242" y="106"/>
                </a:cxn>
                <a:cxn ang="0">
                  <a:pos x="210" y="119"/>
                </a:cxn>
                <a:cxn ang="0">
                  <a:pos x="198" y="125"/>
                </a:cxn>
                <a:cxn ang="0">
                  <a:pos x="187" y="130"/>
                </a:cxn>
                <a:cxn ang="0">
                  <a:pos x="175" y="135"/>
                </a:cxn>
                <a:cxn ang="0">
                  <a:pos x="165" y="140"/>
                </a:cxn>
                <a:cxn ang="0">
                  <a:pos x="155" y="148"/>
                </a:cxn>
                <a:cxn ang="0">
                  <a:pos x="142" y="153"/>
                </a:cxn>
                <a:cxn ang="0">
                  <a:pos x="129" y="158"/>
                </a:cxn>
                <a:cxn ang="0">
                  <a:pos x="114" y="164"/>
                </a:cxn>
                <a:cxn ang="0">
                  <a:pos x="97" y="171"/>
                </a:cxn>
                <a:cxn ang="0">
                  <a:pos x="80" y="180"/>
                </a:cxn>
                <a:cxn ang="0">
                  <a:pos x="62" y="187"/>
                </a:cxn>
                <a:cxn ang="0">
                  <a:pos x="46" y="188"/>
                </a:cxn>
                <a:cxn ang="0">
                  <a:pos x="32" y="185"/>
                </a:cxn>
                <a:cxn ang="0">
                  <a:pos x="17" y="181"/>
                </a:cxn>
                <a:cxn ang="0">
                  <a:pos x="6" y="172"/>
                </a:cxn>
                <a:cxn ang="0">
                  <a:pos x="1" y="164"/>
                </a:cxn>
                <a:cxn ang="0">
                  <a:pos x="0" y="155"/>
                </a:cxn>
                <a:cxn ang="0">
                  <a:pos x="11" y="155"/>
                </a:cxn>
                <a:cxn ang="0">
                  <a:pos x="27" y="153"/>
                </a:cxn>
                <a:cxn ang="0">
                  <a:pos x="42" y="149"/>
                </a:cxn>
                <a:cxn ang="0">
                  <a:pos x="58" y="143"/>
                </a:cxn>
                <a:cxn ang="0">
                  <a:pos x="75" y="138"/>
                </a:cxn>
                <a:cxn ang="0">
                  <a:pos x="97" y="130"/>
                </a:cxn>
                <a:cxn ang="0">
                  <a:pos x="117" y="123"/>
                </a:cxn>
                <a:cxn ang="0">
                  <a:pos x="137" y="116"/>
                </a:cxn>
                <a:cxn ang="0">
                  <a:pos x="159" y="109"/>
                </a:cxn>
                <a:cxn ang="0">
                  <a:pos x="178" y="98"/>
                </a:cxn>
                <a:cxn ang="0">
                  <a:pos x="217" y="87"/>
                </a:cxn>
                <a:cxn ang="0">
                  <a:pos x="272" y="67"/>
                </a:cxn>
                <a:cxn ang="0">
                  <a:pos x="326" y="42"/>
                </a:cxn>
                <a:cxn ang="0">
                  <a:pos x="379" y="17"/>
                </a:cxn>
                <a:cxn ang="0">
                  <a:pos x="414" y="3"/>
                </a:cxn>
                <a:cxn ang="0">
                  <a:pos x="427" y="0"/>
                </a:cxn>
              </a:cxnLst>
              <a:rect l="0" t="0" r="r" b="b"/>
              <a:pathLst>
                <a:path w="434" h="190">
                  <a:moveTo>
                    <a:pt x="433" y="0"/>
                  </a:moveTo>
                  <a:lnTo>
                    <a:pt x="434" y="10"/>
                  </a:lnTo>
                  <a:lnTo>
                    <a:pt x="429" y="16"/>
                  </a:lnTo>
                  <a:lnTo>
                    <a:pt x="420" y="20"/>
                  </a:lnTo>
                  <a:lnTo>
                    <a:pt x="413" y="26"/>
                  </a:lnTo>
                  <a:lnTo>
                    <a:pt x="388" y="38"/>
                  </a:lnTo>
                  <a:lnTo>
                    <a:pt x="365" y="49"/>
                  </a:lnTo>
                  <a:lnTo>
                    <a:pt x="340" y="61"/>
                  </a:lnTo>
                  <a:lnTo>
                    <a:pt x="316" y="72"/>
                  </a:lnTo>
                  <a:lnTo>
                    <a:pt x="291" y="84"/>
                  </a:lnTo>
                  <a:lnTo>
                    <a:pt x="266" y="96"/>
                  </a:lnTo>
                  <a:lnTo>
                    <a:pt x="242" y="106"/>
                  </a:lnTo>
                  <a:lnTo>
                    <a:pt x="216" y="116"/>
                  </a:lnTo>
                  <a:lnTo>
                    <a:pt x="210" y="119"/>
                  </a:lnTo>
                  <a:lnTo>
                    <a:pt x="204" y="122"/>
                  </a:lnTo>
                  <a:lnTo>
                    <a:pt x="198" y="125"/>
                  </a:lnTo>
                  <a:lnTo>
                    <a:pt x="192" y="127"/>
                  </a:lnTo>
                  <a:lnTo>
                    <a:pt x="187" y="130"/>
                  </a:lnTo>
                  <a:lnTo>
                    <a:pt x="182" y="133"/>
                  </a:lnTo>
                  <a:lnTo>
                    <a:pt x="175" y="135"/>
                  </a:lnTo>
                  <a:lnTo>
                    <a:pt x="169" y="136"/>
                  </a:lnTo>
                  <a:lnTo>
                    <a:pt x="165" y="140"/>
                  </a:lnTo>
                  <a:lnTo>
                    <a:pt x="159" y="145"/>
                  </a:lnTo>
                  <a:lnTo>
                    <a:pt x="155" y="148"/>
                  </a:lnTo>
                  <a:lnTo>
                    <a:pt x="149" y="151"/>
                  </a:lnTo>
                  <a:lnTo>
                    <a:pt x="142" y="153"/>
                  </a:lnTo>
                  <a:lnTo>
                    <a:pt x="136" y="156"/>
                  </a:lnTo>
                  <a:lnTo>
                    <a:pt x="129" y="158"/>
                  </a:lnTo>
                  <a:lnTo>
                    <a:pt x="123" y="159"/>
                  </a:lnTo>
                  <a:lnTo>
                    <a:pt x="114" y="164"/>
                  </a:lnTo>
                  <a:lnTo>
                    <a:pt x="106" y="167"/>
                  </a:lnTo>
                  <a:lnTo>
                    <a:pt x="97" y="171"/>
                  </a:lnTo>
                  <a:lnTo>
                    <a:pt x="88" y="175"/>
                  </a:lnTo>
                  <a:lnTo>
                    <a:pt x="80" y="180"/>
                  </a:lnTo>
                  <a:lnTo>
                    <a:pt x="71" y="182"/>
                  </a:lnTo>
                  <a:lnTo>
                    <a:pt x="62" y="187"/>
                  </a:lnTo>
                  <a:lnTo>
                    <a:pt x="53" y="190"/>
                  </a:lnTo>
                  <a:lnTo>
                    <a:pt x="46" y="188"/>
                  </a:lnTo>
                  <a:lnTo>
                    <a:pt x="39" y="187"/>
                  </a:lnTo>
                  <a:lnTo>
                    <a:pt x="32" y="185"/>
                  </a:lnTo>
                  <a:lnTo>
                    <a:pt x="24" y="182"/>
                  </a:lnTo>
                  <a:lnTo>
                    <a:pt x="17" y="181"/>
                  </a:lnTo>
                  <a:lnTo>
                    <a:pt x="11" y="177"/>
                  </a:lnTo>
                  <a:lnTo>
                    <a:pt x="6" y="172"/>
                  </a:lnTo>
                  <a:lnTo>
                    <a:pt x="1" y="168"/>
                  </a:lnTo>
                  <a:lnTo>
                    <a:pt x="1" y="164"/>
                  </a:lnTo>
                  <a:lnTo>
                    <a:pt x="1" y="159"/>
                  </a:lnTo>
                  <a:lnTo>
                    <a:pt x="0" y="155"/>
                  </a:lnTo>
                  <a:lnTo>
                    <a:pt x="4" y="152"/>
                  </a:lnTo>
                  <a:lnTo>
                    <a:pt x="11" y="155"/>
                  </a:lnTo>
                  <a:lnTo>
                    <a:pt x="20" y="155"/>
                  </a:lnTo>
                  <a:lnTo>
                    <a:pt x="27" y="153"/>
                  </a:lnTo>
                  <a:lnTo>
                    <a:pt x="35" y="151"/>
                  </a:lnTo>
                  <a:lnTo>
                    <a:pt x="42" y="149"/>
                  </a:lnTo>
                  <a:lnTo>
                    <a:pt x="51" y="146"/>
                  </a:lnTo>
                  <a:lnTo>
                    <a:pt x="58" y="143"/>
                  </a:lnTo>
                  <a:lnTo>
                    <a:pt x="65" y="142"/>
                  </a:lnTo>
                  <a:lnTo>
                    <a:pt x="75" y="138"/>
                  </a:lnTo>
                  <a:lnTo>
                    <a:pt x="85" y="133"/>
                  </a:lnTo>
                  <a:lnTo>
                    <a:pt x="97" y="130"/>
                  </a:lnTo>
                  <a:lnTo>
                    <a:pt x="107" y="126"/>
                  </a:lnTo>
                  <a:lnTo>
                    <a:pt x="117" y="123"/>
                  </a:lnTo>
                  <a:lnTo>
                    <a:pt x="127" y="120"/>
                  </a:lnTo>
                  <a:lnTo>
                    <a:pt x="137" y="116"/>
                  </a:lnTo>
                  <a:lnTo>
                    <a:pt x="148" y="111"/>
                  </a:lnTo>
                  <a:lnTo>
                    <a:pt x="159" y="109"/>
                  </a:lnTo>
                  <a:lnTo>
                    <a:pt x="168" y="104"/>
                  </a:lnTo>
                  <a:lnTo>
                    <a:pt x="178" y="98"/>
                  </a:lnTo>
                  <a:lnTo>
                    <a:pt x="188" y="96"/>
                  </a:lnTo>
                  <a:lnTo>
                    <a:pt x="217" y="87"/>
                  </a:lnTo>
                  <a:lnTo>
                    <a:pt x="245" y="77"/>
                  </a:lnTo>
                  <a:lnTo>
                    <a:pt x="272" y="67"/>
                  </a:lnTo>
                  <a:lnTo>
                    <a:pt x="300" y="54"/>
                  </a:lnTo>
                  <a:lnTo>
                    <a:pt x="326" y="42"/>
                  </a:lnTo>
                  <a:lnTo>
                    <a:pt x="353" y="29"/>
                  </a:lnTo>
                  <a:lnTo>
                    <a:pt x="379" y="17"/>
                  </a:lnTo>
                  <a:lnTo>
                    <a:pt x="407" y="4"/>
                  </a:lnTo>
                  <a:lnTo>
                    <a:pt x="414" y="3"/>
                  </a:lnTo>
                  <a:lnTo>
                    <a:pt x="420" y="1"/>
                  </a:lnTo>
                  <a:lnTo>
                    <a:pt x="427" y="0"/>
                  </a:lnTo>
                  <a:lnTo>
                    <a:pt x="433" y="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3" name="Freeform 74"/>
            <p:cNvSpPr>
              <a:spLocks/>
            </p:cNvSpPr>
            <p:nvPr/>
          </p:nvSpPr>
          <p:spPr bwMode="auto">
            <a:xfrm>
              <a:off x="3519" y="3004"/>
              <a:ext cx="39" cy="23"/>
            </a:xfrm>
            <a:custGeom>
              <a:avLst/>
              <a:gdLst/>
              <a:ahLst/>
              <a:cxnLst>
                <a:cxn ang="0">
                  <a:pos x="77" y="24"/>
                </a:cxn>
                <a:cxn ang="0">
                  <a:pos x="78" y="28"/>
                </a:cxn>
                <a:cxn ang="0">
                  <a:pos x="77" y="32"/>
                </a:cxn>
                <a:cxn ang="0">
                  <a:pos x="74" y="38"/>
                </a:cxn>
                <a:cxn ang="0">
                  <a:pos x="71" y="42"/>
                </a:cxn>
                <a:cxn ang="0">
                  <a:pos x="68" y="45"/>
                </a:cxn>
                <a:cxn ang="0">
                  <a:pos x="64" y="45"/>
                </a:cxn>
                <a:cxn ang="0">
                  <a:pos x="61" y="44"/>
                </a:cxn>
                <a:cxn ang="0">
                  <a:pos x="57" y="42"/>
                </a:cxn>
                <a:cxn ang="0">
                  <a:pos x="51" y="40"/>
                </a:cxn>
                <a:cxn ang="0">
                  <a:pos x="45" y="37"/>
                </a:cxn>
                <a:cxn ang="0">
                  <a:pos x="38" y="35"/>
                </a:cxn>
                <a:cxn ang="0">
                  <a:pos x="30" y="34"/>
                </a:cxn>
                <a:cxn ang="0">
                  <a:pos x="23" y="34"/>
                </a:cxn>
                <a:cxn ang="0">
                  <a:pos x="16" y="34"/>
                </a:cxn>
                <a:cxn ang="0">
                  <a:pos x="10" y="34"/>
                </a:cxn>
                <a:cxn ang="0">
                  <a:pos x="3" y="34"/>
                </a:cxn>
                <a:cxn ang="0">
                  <a:pos x="0" y="27"/>
                </a:cxn>
                <a:cxn ang="0">
                  <a:pos x="2" y="19"/>
                </a:cxn>
                <a:cxn ang="0">
                  <a:pos x="4" y="13"/>
                </a:cxn>
                <a:cxn ang="0">
                  <a:pos x="7" y="6"/>
                </a:cxn>
                <a:cxn ang="0">
                  <a:pos x="15" y="3"/>
                </a:cxn>
                <a:cxn ang="0">
                  <a:pos x="22" y="0"/>
                </a:cxn>
                <a:cxn ang="0">
                  <a:pos x="29" y="0"/>
                </a:cxn>
                <a:cxn ang="0">
                  <a:pos x="36" y="0"/>
                </a:cxn>
                <a:cxn ang="0">
                  <a:pos x="44" y="2"/>
                </a:cxn>
                <a:cxn ang="0">
                  <a:pos x="51" y="3"/>
                </a:cxn>
                <a:cxn ang="0">
                  <a:pos x="58" y="5"/>
                </a:cxn>
                <a:cxn ang="0">
                  <a:pos x="64" y="8"/>
                </a:cxn>
                <a:cxn ang="0">
                  <a:pos x="68" y="11"/>
                </a:cxn>
                <a:cxn ang="0">
                  <a:pos x="71" y="15"/>
                </a:cxn>
                <a:cxn ang="0">
                  <a:pos x="74" y="19"/>
                </a:cxn>
                <a:cxn ang="0">
                  <a:pos x="77" y="24"/>
                </a:cxn>
              </a:cxnLst>
              <a:rect l="0" t="0" r="r" b="b"/>
              <a:pathLst>
                <a:path w="78" h="45">
                  <a:moveTo>
                    <a:pt x="77" y="24"/>
                  </a:moveTo>
                  <a:lnTo>
                    <a:pt x="78" y="28"/>
                  </a:lnTo>
                  <a:lnTo>
                    <a:pt x="77" y="32"/>
                  </a:lnTo>
                  <a:lnTo>
                    <a:pt x="74" y="38"/>
                  </a:lnTo>
                  <a:lnTo>
                    <a:pt x="71" y="42"/>
                  </a:lnTo>
                  <a:lnTo>
                    <a:pt x="68" y="45"/>
                  </a:lnTo>
                  <a:lnTo>
                    <a:pt x="64" y="45"/>
                  </a:lnTo>
                  <a:lnTo>
                    <a:pt x="61" y="44"/>
                  </a:lnTo>
                  <a:lnTo>
                    <a:pt x="57" y="42"/>
                  </a:lnTo>
                  <a:lnTo>
                    <a:pt x="51" y="40"/>
                  </a:lnTo>
                  <a:lnTo>
                    <a:pt x="45" y="37"/>
                  </a:lnTo>
                  <a:lnTo>
                    <a:pt x="38" y="35"/>
                  </a:lnTo>
                  <a:lnTo>
                    <a:pt x="30" y="34"/>
                  </a:lnTo>
                  <a:lnTo>
                    <a:pt x="23" y="34"/>
                  </a:lnTo>
                  <a:lnTo>
                    <a:pt x="16" y="34"/>
                  </a:lnTo>
                  <a:lnTo>
                    <a:pt x="10" y="34"/>
                  </a:lnTo>
                  <a:lnTo>
                    <a:pt x="3" y="34"/>
                  </a:lnTo>
                  <a:lnTo>
                    <a:pt x="0" y="27"/>
                  </a:lnTo>
                  <a:lnTo>
                    <a:pt x="2" y="19"/>
                  </a:lnTo>
                  <a:lnTo>
                    <a:pt x="4" y="13"/>
                  </a:lnTo>
                  <a:lnTo>
                    <a:pt x="7" y="6"/>
                  </a:lnTo>
                  <a:lnTo>
                    <a:pt x="15" y="3"/>
                  </a:lnTo>
                  <a:lnTo>
                    <a:pt x="22" y="0"/>
                  </a:lnTo>
                  <a:lnTo>
                    <a:pt x="29" y="0"/>
                  </a:lnTo>
                  <a:lnTo>
                    <a:pt x="36" y="0"/>
                  </a:lnTo>
                  <a:lnTo>
                    <a:pt x="44" y="2"/>
                  </a:lnTo>
                  <a:lnTo>
                    <a:pt x="51" y="3"/>
                  </a:lnTo>
                  <a:lnTo>
                    <a:pt x="58" y="5"/>
                  </a:lnTo>
                  <a:lnTo>
                    <a:pt x="64" y="8"/>
                  </a:lnTo>
                  <a:lnTo>
                    <a:pt x="68" y="11"/>
                  </a:lnTo>
                  <a:lnTo>
                    <a:pt x="71" y="15"/>
                  </a:lnTo>
                  <a:lnTo>
                    <a:pt x="74" y="19"/>
                  </a:lnTo>
                  <a:lnTo>
                    <a:pt x="77" y="24"/>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4" name="Freeform 75"/>
            <p:cNvSpPr>
              <a:spLocks/>
            </p:cNvSpPr>
            <p:nvPr/>
          </p:nvSpPr>
          <p:spPr bwMode="auto">
            <a:xfrm>
              <a:off x="3330" y="3015"/>
              <a:ext cx="227" cy="67"/>
            </a:xfrm>
            <a:custGeom>
              <a:avLst/>
              <a:gdLst/>
              <a:ahLst/>
              <a:cxnLst>
                <a:cxn ang="0">
                  <a:pos x="54" y="31"/>
                </a:cxn>
                <a:cxn ang="0">
                  <a:pos x="83" y="39"/>
                </a:cxn>
                <a:cxn ang="0">
                  <a:pos x="113" y="47"/>
                </a:cxn>
                <a:cxn ang="0">
                  <a:pos x="143" y="55"/>
                </a:cxn>
                <a:cxn ang="0">
                  <a:pos x="169" y="64"/>
                </a:cxn>
                <a:cxn ang="0">
                  <a:pos x="194" y="68"/>
                </a:cxn>
                <a:cxn ang="0">
                  <a:pos x="217" y="73"/>
                </a:cxn>
                <a:cxn ang="0">
                  <a:pos x="242" y="78"/>
                </a:cxn>
                <a:cxn ang="0">
                  <a:pos x="277" y="89"/>
                </a:cxn>
                <a:cxn ang="0">
                  <a:pos x="322" y="99"/>
                </a:cxn>
                <a:cxn ang="0">
                  <a:pos x="368" y="107"/>
                </a:cxn>
                <a:cxn ang="0">
                  <a:pos x="414" y="116"/>
                </a:cxn>
                <a:cxn ang="0">
                  <a:pos x="442" y="120"/>
                </a:cxn>
                <a:cxn ang="0">
                  <a:pos x="450" y="122"/>
                </a:cxn>
                <a:cxn ang="0">
                  <a:pos x="455" y="133"/>
                </a:cxn>
                <a:cxn ang="0">
                  <a:pos x="423" y="132"/>
                </a:cxn>
                <a:cxn ang="0">
                  <a:pos x="394" y="128"/>
                </a:cxn>
                <a:cxn ang="0">
                  <a:pos x="364" y="123"/>
                </a:cxn>
                <a:cxn ang="0">
                  <a:pos x="332" y="120"/>
                </a:cxn>
                <a:cxn ang="0">
                  <a:pos x="282" y="116"/>
                </a:cxn>
                <a:cxn ang="0">
                  <a:pos x="235" y="107"/>
                </a:cxn>
                <a:cxn ang="0">
                  <a:pos x="187" y="100"/>
                </a:cxn>
                <a:cxn ang="0">
                  <a:pos x="139" y="94"/>
                </a:cxn>
                <a:cxn ang="0">
                  <a:pos x="113" y="87"/>
                </a:cxn>
                <a:cxn ang="0">
                  <a:pos x="85" y="84"/>
                </a:cxn>
                <a:cxn ang="0">
                  <a:pos x="58" y="78"/>
                </a:cxn>
                <a:cxn ang="0">
                  <a:pos x="36" y="64"/>
                </a:cxn>
                <a:cxn ang="0">
                  <a:pos x="13" y="42"/>
                </a:cxn>
                <a:cxn ang="0">
                  <a:pos x="0" y="12"/>
                </a:cxn>
                <a:cxn ang="0">
                  <a:pos x="3" y="6"/>
                </a:cxn>
                <a:cxn ang="0">
                  <a:pos x="6" y="0"/>
                </a:cxn>
                <a:cxn ang="0">
                  <a:pos x="22" y="12"/>
                </a:cxn>
                <a:cxn ang="0">
                  <a:pos x="39" y="25"/>
                </a:cxn>
              </a:cxnLst>
              <a:rect l="0" t="0" r="r" b="b"/>
              <a:pathLst>
                <a:path w="455" h="133">
                  <a:moveTo>
                    <a:pt x="39" y="25"/>
                  </a:moveTo>
                  <a:lnTo>
                    <a:pt x="54" y="31"/>
                  </a:lnTo>
                  <a:lnTo>
                    <a:pt x="68" y="35"/>
                  </a:lnTo>
                  <a:lnTo>
                    <a:pt x="83" y="39"/>
                  </a:lnTo>
                  <a:lnTo>
                    <a:pt x="99" y="44"/>
                  </a:lnTo>
                  <a:lnTo>
                    <a:pt x="113" y="47"/>
                  </a:lnTo>
                  <a:lnTo>
                    <a:pt x="127" y="51"/>
                  </a:lnTo>
                  <a:lnTo>
                    <a:pt x="143" y="55"/>
                  </a:lnTo>
                  <a:lnTo>
                    <a:pt x="158" y="60"/>
                  </a:lnTo>
                  <a:lnTo>
                    <a:pt x="169" y="64"/>
                  </a:lnTo>
                  <a:lnTo>
                    <a:pt x="181" y="67"/>
                  </a:lnTo>
                  <a:lnTo>
                    <a:pt x="194" y="68"/>
                  </a:lnTo>
                  <a:lnTo>
                    <a:pt x="206" y="71"/>
                  </a:lnTo>
                  <a:lnTo>
                    <a:pt x="217" y="73"/>
                  </a:lnTo>
                  <a:lnTo>
                    <a:pt x="230" y="75"/>
                  </a:lnTo>
                  <a:lnTo>
                    <a:pt x="242" y="78"/>
                  </a:lnTo>
                  <a:lnTo>
                    <a:pt x="254" y="81"/>
                  </a:lnTo>
                  <a:lnTo>
                    <a:pt x="277" y="89"/>
                  </a:lnTo>
                  <a:lnTo>
                    <a:pt x="298" y="93"/>
                  </a:lnTo>
                  <a:lnTo>
                    <a:pt x="322" y="99"/>
                  </a:lnTo>
                  <a:lnTo>
                    <a:pt x="345" y="103"/>
                  </a:lnTo>
                  <a:lnTo>
                    <a:pt x="368" y="107"/>
                  </a:lnTo>
                  <a:lnTo>
                    <a:pt x="391" y="112"/>
                  </a:lnTo>
                  <a:lnTo>
                    <a:pt x="414" y="116"/>
                  </a:lnTo>
                  <a:lnTo>
                    <a:pt x="437" y="120"/>
                  </a:lnTo>
                  <a:lnTo>
                    <a:pt x="442" y="120"/>
                  </a:lnTo>
                  <a:lnTo>
                    <a:pt x="446" y="122"/>
                  </a:lnTo>
                  <a:lnTo>
                    <a:pt x="450" y="122"/>
                  </a:lnTo>
                  <a:lnTo>
                    <a:pt x="455" y="125"/>
                  </a:lnTo>
                  <a:lnTo>
                    <a:pt x="455" y="133"/>
                  </a:lnTo>
                  <a:lnTo>
                    <a:pt x="439" y="133"/>
                  </a:lnTo>
                  <a:lnTo>
                    <a:pt x="423" y="132"/>
                  </a:lnTo>
                  <a:lnTo>
                    <a:pt x="408" y="131"/>
                  </a:lnTo>
                  <a:lnTo>
                    <a:pt x="394" y="128"/>
                  </a:lnTo>
                  <a:lnTo>
                    <a:pt x="378" y="125"/>
                  </a:lnTo>
                  <a:lnTo>
                    <a:pt x="364" y="123"/>
                  </a:lnTo>
                  <a:lnTo>
                    <a:pt x="348" y="120"/>
                  </a:lnTo>
                  <a:lnTo>
                    <a:pt x="332" y="120"/>
                  </a:lnTo>
                  <a:lnTo>
                    <a:pt x="307" y="119"/>
                  </a:lnTo>
                  <a:lnTo>
                    <a:pt x="282" y="116"/>
                  </a:lnTo>
                  <a:lnTo>
                    <a:pt x="259" y="112"/>
                  </a:lnTo>
                  <a:lnTo>
                    <a:pt x="235" y="107"/>
                  </a:lnTo>
                  <a:lnTo>
                    <a:pt x="211" y="103"/>
                  </a:lnTo>
                  <a:lnTo>
                    <a:pt x="187" y="100"/>
                  </a:lnTo>
                  <a:lnTo>
                    <a:pt x="164" y="97"/>
                  </a:lnTo>
                  <a:lnTo>
                    <a:pt x="139" y="94"/>
                  </a:lnTo>
                  <a:lnTo>
                    <a:pt x="126" y="90"/>
                  </a:lnTo>
                  <a:lnTo>
                    <a:pt x="113" y="87"/>
                  </a:lnTo>
                  <a:lnTo>
                    <a:pt x="99" y="86"/>
                  </a:lnTo>
                  <a:lnTo>
                    <a:pt x="85" y="84"/>
                  </a:lnTo>
                  <a:lnTo>
                    <a:pt x="71" y="83"/>
                  </a:lnTo>
                  <a:lnTo>
                    <a:pt x="58" y="78"/>
                  </a:lnTo>
                  <a:lnTo>
                    <a:pt x="46" y="73"/>
                  </a:lnTo>
                  <a:lnTo>
                    <a:pt x="36" y="64"/>
                  </a:lnTo>
                  <a:lnTo>
                    <a:pt x="23" y="54"/>
                  </a:lnTo>
                  <a:lnTo>
                    <a:pt x="13" y="42"/>
                  </a:lnTo>
                  <a:lnTo>
                    <a:pt x="4" y="28"/>
                  </a:lnTo>
                  <a:lnTo>
                    <a:pt x="0" y="12"/>
                  </a:lnTo>
                  <a:lnTo>
                    <a:pt x="3" y="9"/>
                  </a:lnTo>
                  <a:lnTo>
                    <a:pt x="3" y="6"/>
                  </a:lnTo>
                  <a:lnTo>
                    <a:pt x="3" y="3"/>
                  </a:lnTo>
                  <a:lnTo>
                    <a:pt x="6" y="0"/>
                  </a:lnTo>
                  <a:lnTo>
                    <a:pt x="15" y="5"/>
                  </a:lnTo>
                  <a:lnTo>
                    <a:pt x="22" y="12"/>
                  </a:lnTo>
                  <a:lnTo>
                    <a:pt x="29" y="19"/>
                  </a:lnTo>
                  <a:lnTo>
                    <a:pt x="39" y="25"/>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5" name="Freeform 76"/>
            <p:cNvSpPr>
              <a:spLocks/>
            </p:cNvSpPr>
            <p:nvPr/>
          </p:nvSpPr>
          <p:spPr bwMode="auto">
            <a:xfrm>
              <a:off x="3142" y="3033"/>
              <a:ext cx="177" cy="60"/>
            </a:xfrm>
            <a:custGeom>
              <a:avLst/>
              <a:gdLst/>
              <a:ahLst/>
              <a:cxnLst>
                <a:cxn ang="0">
                  <a:pos x="355" y="11"/>
                </a:cxn>
                <a:cxn ang="0">
                  <a:pos x="344" y="22"/>
                </a:cxn>
                <a:cxn ang="0">
                  <a:pos x="332" y="31"/>
                </a:cxn>
                <a:cxn ang="0">
                  <a:pos x="319" y="39"/>
                </a:cxn>
                <a:cxn ang="0">
                  <a:pos x="307" y="47"/>
                </a:cxn>
                <a:cxn ang="0">
                  <a:pos x="294" y="54"/>
                </a:cxn>
                <a:cxn ang="0">
                  <a:pos x="279" y="58"/>
                </a:cxn>
                <a:cxn ang="0">
                  <a:pos x="263" y="64"/>
                </a:cxn>
                <a:cxn ang="0">
                  <a:pos x="245" y="67"/>
                </a:cxn>
                <a:cxn ang="0">
                  <a:pos x="228" y="71"/>
                </a:cxn>
                <a:cxn ang="0">
                  <a:pos x="208" y="76"/>
                </a:cxn>
                <a:cxn ang="0">
                  <a:pos x="183" y="81"/>
                </a:cxn>
                <a:cxn ang="0">
                  <a:pos x="160" y="84"/>
                </a:cxn>
                <a:cxn ang="0">
                  <a:pos x="135" y="90"/>
                </a:cxn>
                <a:cxn ang="0">
                  <a:pos x="111" y="96"/>
                </a:cxn>
                <a:cxn ang="0">
                  <a:pos x="84" y="100"/>
                </a:cxn>
                <a:cxn ang="0">
                  <a:pos x="58" y="106"/>
                </a:cxn>
                <a:cxn ang="0">
                  <a:pos x="32" y="115"/>
                </a:cxn>
                <a:cxn ang="0">
                  <a:pos x="15" y="119"/>
                </a:cxn>
                <a:cxn ang="0">
                  <a:pos x="3" y="116"/>
                </a:cxn>
                <a:cxn ang="0">
                  <a:pos x="3" y="105"/>
                </a:cxn>
                <a:cxn ang="0">
                  <a:pos x="15" y="99"/>
                </a:cxn>
                <a:cxn ang="0">
                  <a:pos x="25" y="95"/>
                </a:cxn>
                <a:cxn ang="0">
                  <a:pos x="37" y="92"/>
                </a:cxn>
                <a:cxn ang="0">
                  <a:pos x="45" y="86"/>
                </a:cxn>
                <a:cxn ang="0">
                  <a:pos x="57" y="81"/>
                </a:cxn>
                <a:cxn ang="0">
                  <a:pos x="89" y="73"/>
                </a:cxn>
                <a:cxn ang="0">
                  <a:pos x="141" y="58"/>
                </a:cxn>
                <a:cxn ang="0">
                  <a:pos x="193" y="44"/>
                </a:cxn>
                <a:cxn ang="0">
                  <a:pos x="244" y="29"/>
                </a:cxn>
                <a:cxn ang="0">
                  <a:pos x="281" y="21"/>
                </a:cxn>
                <a:cxn ang="0">
                  <a:pos x="302" y="12"/>
                </a:cxn>
                <a:cxn ang="0">
                  <a:pos x="322" y="3"/>
                </a:cxn>
                <a:cxn ang="0">
                  <a:pos x="342" y="0"/>
                </a:cxn>
              </a:cxnLst>
              <a:rect l="0" t="0" r="r" b="b"/>
              <a:pathLst>
                <a:path w="355" h="121">
                  <a:moveTo>
                    <a:pt x="354" y="2"/>
                  </a:moveTo>
                  <a:lnTo>
                    <a:pt x="355" y="11"/>
                  </a:lnTo>
                  <a:lnTo>
                    <a:pt x="351" y="16"/>
                  </a:lnTo>
                  <a:lnTo>
                    <a:pt x="344" y="22"/>
                  </a:lnTo>
                  <a:lnTo>
                    <a:pt x="338" y="28"/>
                  </a:lnTo>
                  <a:lnTo>
                    <a:pt x="332" y="31"/>
                  </a:lnTo>
                  <a:lnTo>
                    <a:pt x="325" y="35"/>
                  </a:lnTo>
                  <a:lnTo>
                    <a:pt x="319" y="39"/>
                  </a:lnTo>
                  <a:lnTo>
                    <a:pt x="313" y="44"/>
                  </a:lnTo>
                  <a:lnTo>
                    <a:pt x="307" y="47"/>
                  </a:lnTo>
                  <a:lnTo>
                    <a:pt x="302" y="51"/>
                  </a:lnTo>
                  <a:lnTo>
                    <a:pt x="294" y="54"/>
                  </a:lnTo>
                  <a:lnTo>
                    <a:pt x="287" y="55"/>
                  </a:lnTo>
                  <a:lnTo>
                    <a:pt x="279" y="58"/>
                  </a:lnTo>
                  <a:lnTo>
                    <a:pt x="271" y="61"/>
                  </a:lnTo>
                  <a:lnTo>
                    <a:pt x="263" y="64"/>
                  </a:lnTo>
                  <a:lnTo>
                    <a:pt x="254" y="66"/>
                  </a:lnTo>
                  <a:lnTo>
                    <a:pt x="245" y="67"/>
                  </a:lnTo>
                  <a:lnTo>
                    <a:pt x="237" y="68"/>
                  </a:lnTo>
                  <a:lnTo>
                    <a:pt x="228" y="71"/>
                  </a:lnTo>
                  <a:lnTo>
                    <a:pt x="219" y="73"/>
                  </a:lnTo>
                  <a:lnTo>
                    <a:pt x="208" y="76"/>
                  </a:lnTo>
                  <a:lnTo>
                    <a:pt x="196" y="79"/>
                  </a:lnTo>
                  <a:lnTo>
                    <a:pt x="183" y="81"/>
                  </a:lnTo>
                  <a:lnTo>
                    <a:pt x="171" y="83"/>
                  </a:lnTo>
                  <a:lnTo>
                    <a:pt x="160" y="84"/>
                  </a:lnTo>
                  <a:lnTo>
                    <a:pt x="147" y="87"/>
                  </a:lnTo>
                  <a:lnTo>
                    <a:pt x="135" y="90"/>
                  </a:lnTo>
                  <a:lnTo>
                    <a:pt x="124" y="93"/>
                  </a:lnTo>
                  <a:lnTo>
                    <a:pt x="111" y="96"/>
                  </a:lnTo>
                  <a:lnTo>
                    <a:pt x="97" y="99"/>
                  </a:lnTo>
                  <a:lnTo>
                    <a:pt x="84" y="100"/>
                  </a:lnTo>
                  <a:lnTo>
                    <a:pt x="71" y="103"/>
                  </a:lnTo>
                  <a:lnTo>
                    <a:pt x="58" y="106"/>
                  </a:lnTo>
                  <a:lnTo>
                    <a:pt x="45" y="110"/>
                  </a:lnTo>
                  <a:lnTo>
                    <a:pt x="32" y="115"/>
                  </a:lnTo>
                  <a:lnTo>
                    <a:pt x="19" y="121"/>
                  </a:lnTo>
                  <a:lnTo>
                    <a:pt x="15" y="119"/>
                  </a:lnTo>
                  <a:lnTo>
                    <a:pt x="9" y="118"/>
                  </a:lnTo>
                  <a:lnTo>
                    <a:pt x="3" y="116"/>
                  </a:lnTo>
                  <a:lnTo>
                    <a:pt x="0" y="112"/>
                  </a:lnTo>
                  <a:lnTo>
                    <a:pt x="3" y="105"/>
                  </a:lnTo>
                  <a:lnTo>
                    <a:pt x="9" y="102"/>
                  </a:lnTo>
                  <a:lnTo>
                    <a:pt x="15" y="99"/>
                  </a:lnTo>
                  <a:lnTo>
                    <a:pt x="19" y="96"/>
                  </a:lnTo>
                  <a:lnTo>
                    <a:pt x="25" y="95"/>
                  </a:lnTo>
                  <a:lnTo>
                    <a:pt x="31" y="93"/>
                  </a:lnTo>
                  <a:lnTo>
                    <a:pt x="37" y="92"/>
                  </a:lnTo>
                  <a:lnTo>
                    <a:pt x="41" y="89"/>
                  </a:lnTo>
                  <a:lnTo>
                    <a:pt x="45" y="86"/>
                  </a:lnTo>
                  <a:lnTo>
                    <a:pt x="51" y="83"/>
                  </a:lnTo>
                  <a:lnTo>
                    <a:pt x="57" y="81"/>
                  </a:lnTo>
                  <a:lnTo>
                    <a:pt x="63" y="80"/>
                  </a:lnTo>
                  <a:lnTo>
                    <a:pt x="89" y="73"/>
                  </a:lnTo>
                  <a:lnTo>
                    <a:pt x="115" y="66"/>
                  </a:lnTo>
                  <a:lnTo>
                    <a:pt x="141" y="58"/>
                  </a:lnTo>
                  <a:lnTo>
                    <a:pt x="167" y="51"/>
                  </a:lnTo>
                  <a:lnTo>
                    <a:pt x="193" y="44"/>
                  </a:lnTo>
                  <a:lnTo>
                    <a:pt x="219" y="37"/>
                  </a:lnTo>
                  <a:lnTo>
                    <a:pt x="244" y="29"/>
                  </a:lnTo>
                  <a:lnTo>
                    <a:pt x="270" y="22"/>
                  </a:lnTo>
                  <a:lnTo>
                    <a:pt x="281" y="21"/>
                  </a:lnTo>
                  <a:lnTo>
                    <a:pt x="292" y="16"/>
                  </a:lnTo>
                  <a:lnTo>
                    <a:pt x="302" y="12"/>
                  </a:lnTo>
                  <a:lnTo>
                    <a:pt x="312" y="8"/>
                  </a:lnTo>
                  <a:lnTo>
                    <a:pt x="322" y="3"/>
                  </a:lnTo>
                  <a:lnTo>
                    <a:pt x="332" y="0"/>
                  </a:lnTo>
                  <a:lnTo>
                    <a:pt x="342" y="0"/>
                  </a:lnTo>
                  <a:lnTo>
                    <a:pt x="354" y="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6" name="Freeform 77"/>
            <p:cNvSpPr>
              <a:spLocks/>
            </p:cNvSpPr>
            <p:nvPr/>
          </p:nvSpPr>
          <p:spPr bwMode="auto">
            <a:xfrm>
              <a:off x="4019" y="3069"/>
              <a:ext cx="224" cy="45"/>
            </a:xfrm>
            <a:custGeom>
              <a:avLst/>
              <a:gdLst/>
              <a:ahLst/>
              <a:cxnLst>
                <a:cxn ang="0">
                  <a:pos x="448" y="10"/>
                </a:cxn>
                <a:cxn ang="0">
                  <a:pos x="430" y="27"/>
                </a:cxn>
                <a:cxn ang="0">
                  <a:pos x="407" y="37"/>
                </a:cxn>
                <a:cxn ang="0">
                  <a:pos x="387" y="50"/>
                </a:cxn>
                <a:cxn ang="0">
                  <a:pos x="364" y="56"/>
                </a:cxn>
                <a:cxn ang="0">
                  <a:pos x="339" y="62"/>
                </a:cxn>
                <a:cxn ang="0">
                  <a:pos x="316" y="68"/>
                </a:cxn>
                <a:cxn ang="0">
                  <a:pos x="285" y="77"/>
                </a:cxn>
                <a:cxn ang="0">
                  <a:pos x="255" y="82"/>
                </a:cxn>
                <a:cxn ang="0">
                  <a:pos x="223" y="88"/>
                </a:cxn>
                <a:cxn ang="0">
                  <a:pos x="191" y="90"/>
                </a:cxn>
                <a:cxn ang="0">
                  <a:pos x="171" y="85"/>
                </a:cxn>
                <a:cxn ang="0">
                  <a:pos x="151" y="82"/>
                </a:cxn>
                <a:cxn ang="0">
                  <a:pos x="129" y="78"/>
                </a:cxn>
                <a:cxn ang="0">
                  <a:pos x="110" y="71"/>
                </a:cxn>
                <a:cxn ang="0">
                  <a:pos x="83" y="65"/>
                </a:cxn>
                <a:cxn ang="0">
                  <a:pos x="56" y="53"/>
                </a:cxn>
                <a:cxn ang="0">
                  <a:pos x="32" y="42"/>
                </a:cxn>
                <a:cxn ang="0">
                  <a:pos x="6" y="29"/>
                </a:cxn>
                <a:cxn ang="0">
                  <a:pos x="1" y="19"/>
                </a:cxn>
                <a:cxn ang="0">
                  <a:pos x="1" y="10"/>
                </a:cxn>
                <a:cxn ang="0">
                  <a:pos x="16" y="13"/>
                </a:cxn>
                <a:cxn ang="0">
                  <a:pos x="41" y="20"/>
                </a:cxn>
                <a:cxn ang="0">
                  <a:pos x="65" y="24"/>
                </a:cxn>
                <a:cxn ang="0">
                  <a:pos x="90" y="30"/>
                </a:cxn>
                <a:cxn ang="0">
                  <a:pos x="119" y="36"/>
                </a:cxn>
                <a:cxn ang="0">
                  <a:pos x="155" y="40"/>
                </a:cxn>
                <a:cxn ang="0">
                  <a:pos x="191" y="42"/>
                </a:cxn>
                <a:cxn ang="0">
                  <a:pos x="226" y="39"/>
                </a:cxn>
                <a:cxn ang="0">
                  <a:pos x="262" y="36"/>
                </a:cxn>
                <a:cxn ang="0">
                  <a:pos x="297" y="30"/>
                </a:cxn>
                <a:cxn ang="0">
                  <a:pos x="332" y="23"/>
                </a:cxn>
                <a:cxn ang="0">
                  <a:pos x="365" y="14"/>
                </a:cxn>
                <a:cxn ang="0">
                  <a:pos x="391" y="10"/>
                </a:cxn>
                <a:cxn ang="0">
                  <a:pos x="406" y="7"/>
                </a:cxn>
                <a:cxn ang="0">
                  <a:pos x="420" y="3"/>
                </a:cxn>
                <a:cxn ang="0">
                  <a:pos x="434" y="0"/>
                </a:cxn>
                <a:cxn ang="0">
                  <a:pos x="448" y="3"/>
                </a:cxn>
              </a:cxnLst>
              <a:rect l="0" t="0" r="r" b="b"/>
              <a:pathLst>
                <a:path w="448" h="90">
                  <a:moveTo>
                    <a:pt x="448" y="3"/>
                  </a:moveTo>
                  <a:lnTo>
                    <a:pt x="448" y="10"/>
                  </a:lnTo>
                  <a:lnTo>
                    <a:pt x="439" y="19"/>
                  </a:lnTo>
                  <a:lnTo>
                    <a:pt x="430" y="27"/>
                  </a:lnTo>
                  <a:lnTo>
                    <a:pt x="419" y="35"/>
                  </a:lnTo>
                  <a:lnTo>
                    <a:pt x="407" y="37"/>
                  </a:lnTo>
                  <a:lnTo>
                    <a:pt x="398" y="45"/>
                  </a:lnTo>
                  <a:lnTo>
                    <a:pt x="387" y="50"/>
                  </a:lnTo>
                  <a:lnTo>
                    <a:pt x="377" y="55"/>
                  </a:lnTo>
                  <a:lnTo>
                    <a:pt x="364" y="56"/>
                  </a:lnTo>
                  <a:lnTo>
                    <a:pt x="352" y="59"/>
                  </a:lnTo>
                  <a:lnTo>
                    <a:pt x="339" y="62"/>
                  </a:lnTo>
                  <a:lnTo>
                    <a:pt x="327" y="64"/>
                  </a:lnTo>
                  <a:lnTo>
                    <a:pt x="316" y="68"/>
                  </a:lnTo>
                  <a:lnTo>
                    <a:pt x="301" y="72"/>
                  </a:lnTo>
                  <a:lnTo>
                    <a:pt x="285" y="77"/>
                  </a:lnTo>
                  <a:lnTo>
                    <a:pt x="271" y="79"/>
                  </a:lnTo>
                  <a:lnTo>
                    <a:pt x="255" y="82"/>
                  </a:lnTo>
                  <a:lnTo>
                    <a:pt x="239" y="85"/>
                  </a:lnTo>
                  <a:lnTo>
                    <a:pt x="223" y="88"/>
                  </a:lnTo>
                  <a:lnTo>
                    <a:pt x="207" y="90"/>
                  </a:lnTo>
                  <a:lnTo>
                    <a:pt x="191" y="90"/>
                  </a:lnTo>
                  <a:lnTo>
                    <a:pt x="181" y="87"/>
                  </a:lnTo>
                  <a:lnTo>
                    <a:pt x="171" y="85"/>
                  </a:lnTo>
                  <a:lnTo>
                    <a:pt x="161" y="84"/>
                  </a:lnTo>
                  <a:lnTo>
                    <a:pt x="151" y="82"/>
                  </a:lnTo>
                  <a:lnTo>
                    <a:pt x="139" y="79"/>
                  </a:lnTo>
                  <a:lnTo>
                    <a:pt x="129" y="78"/>
                  </a:lnTo>
                  <a:lnTo>
                    <a:pt x="120" y="75"/>
                  </a:lnTo>
                  <a:lnTo>
                    <a:pt x="110" y="71"/>
                  </a:lnTo>
                  <a:lnTo>
                    <a:pt x="96" y="68"/>
                  </a:lnTo>
                  <a:lnTo>
                    <a:pt x="83" y="65"/>
                  </a:lnTo>
                  <a:lnTo>
                    <a:pt x="69" y="59"/>
                  </a:lnTo>
                  <a:lnTo>
                    <a:pt x="56" y="53"/>
                  </a:lnTo>
                  <a:lnTo>
                    <a:pt x="43" y="48"/>
                  </a:lnTo>
                  <a:lnTo>
                    <a:pt x="32" y="42"/>
                  </a:lnTo>
                  <a:lnTo>
                    <a:pt x="19" y="35"/>
                  </a:lnTo>
                  <a:lnTo>
                    <a:pt x="6" y="29"/>
                  </a:lnTo>
                  <a:lnTo>
                    <a:pt x="3" y="24"/>
                  </a:lnTo>
                  <a:lnTo>
                    <a:pt x="1" y="19"/>
                  </a:lnTo>
                  <a:lnTo>
                    <a:pt x="0" y="14"/>
                  </a:lnTo>
                  <a:lnTo>
                    <a:pt x="1" y="10"/>
                  </a:lnTo>
                  <a:lnTo>
                    <a:pt x="4" y="8"/>
                  </a:lnTo>
                  <a:lnTo>
                    <a:pt x="16" y="13"/>
                  </a:lnTo>
                  <a:lnTo>
                    <a:pt x="27" y="17"/>
                  </a:lnTo>
                  <a:lnTo>
                    <a:pt x="41" y="20"/>
                  </a:lnTo>
                  <a:lnTo>
                    <a:pt x="52" y="23"/>
                  </a:lnTo>
                  <a:lnTo>
                    <a:pt x="65" y="24"/>
                  </a:lnTo>
                  <a:lnTo>
                    <a:pt x="77" y="27"/>
                  </a:lnTo>
                  <a:lnTo>
                    <a:pt x="90" y="30"/>
                  </a:lnTo>
                  <a:lnTo>
                    <a:pt x="101" y="33"/>
                  </a:lnTo>
                  <a:lnTo>
                    <a:pt x="119" y="36"/>
                  </a:lnTo>
                  <a:lnTo>
                    <a:pt x="136" y="39"/>
                  </a:lnTo>
                  <a:lnTo>
                    <a:pt x="155" y="40"/>
                  </a:lnTo>
                  <a:lnTo>
                    <a:pt x="172" y="42"/>
                  </a:lnTo>
                  <a:lnTo>
                    <a:pt x="191" y="42"/>
                  </a:lnTo>
                  <a:lnTo>
                    <a:pt x="209" y="40"/>
                  </a:lnTo>
                  <a:lnTo>
                    <a:pt x="226" y="39"/>
                  </a:lnTo>
                  <a:lnTo>
                    <a:pt x="245" y="37"/>
                  </a:lnTo>
                  <a:lnTo>
                    <a:pt x="262" y="36"/>
                  </a:lnTo>
                  <a:lnTo>
                    <a:pt x="280" y="33"/>
                  </a:lnTo>
                  <a:lnTo>
                    <a:pt x="297" y="30"/>
                  </a:lnTo>
                  <a:lnTo>
                    <a:pt x="314" y="26"/>
                  </a:lnTo>
                  <a:lnTo>
                    <a:pt x="332" y="23"/>
                  </a:lnTo>
                  <a:lnTo>
                    <a:pt x="349" y="19"/>
                  </a:lnTo>
                  <a:lnTo>
                    <a:pt x="365" y="14"/>
                  </a:lnTo>
                  <a:lnTo>
                    <a:pt x="382" y="10"/>
                  </a:lnTo>
                  <a:lnTo>
                    <a:pt x="391" y="10"/>
                  </a:lnTo>
                  <a:lnTo>
                    <a:pt x="398" y="8"/>
                  </a:lnTo>
                  <a:lnTo>
                    <a:pt x="406" y="7"/>
                  </a:lnTo>
                  <a:lnTo>
                    <a:pt x="413" y="6"/>
                  </a:lnTo>
                  <a:lnTo>
                    <a:pt x="420" y="3"/>
                  </a:lnTo>
                  <a:lnTo>
                    <a:pt x="427" y="1"/>
                  </a:lnTo>
                  <a:lnTo>
                    <a:pt x="434" y="0"/>
                  </a:lnTo>
                  <a:lnTo>
                    <a:pt x="442" y="0"/>
                  </a:lnTo>
                  <a:lnTo>
                    <a:pt x="448" y="3"/>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pic>
        <p:nvPicPr>
          <p:cNvPr id="87" name="Picture 2" descr="C:\Users\nnm\AppData\Local\Microsoft\Windows\Temporary Internet Files\Content.IE5\YYXVNWOH\MP900448493[1].jpg"/>
          <p:cNvPicPr>
            <a:picLocks noChangeAspect="1" noChangeArrowheads="1"/>
          </p:cNvPicPr>
          <p:nvPr/>
        </p:nvPicPr>
        <p:blipFill>
          <a:blip r:embed="rId3" cstate="print"/>
          <a:srcRect/>
          <a:stretch>
            <a:fillRect/>
          </a:stretch>
        </p:blipFill>
        <p:spPr bwMode="auto">
          <a:xfrm>
            <a:off x="7848598" y="114301"/>
            <a:ext cx="1114425" cy="742950"/>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normAutofit/>
          </a:bodyPr>
          <a:lstStyle/>
          <a:p>
            <a:r>
              <a:rPr lang="en-US" sz="2800" dirty="0" smtClean="0"/>
              <a:t>Purchasing Role in Supporting Operations </a:t>
            </a:r>
          </a:p>
        </p:txBody>
      </p:sp>
      <p:sp>
        <p:nvSpPr>
          <p:cNvPr id="26628" name="Footer Placeholder 73"/>
          <p:cNvSpPr>
            <a:spLocks noGrp="1"/>
          </p:cNvSpPr>
          <p:nvPr>
            <p:ph type="ftr" sz="quarter" idx="10"/>
          </p:nvPr>
        </p:nvSpPr>
        <p:spPr/>
        <p:txBody>
          <a:bodyPr/>
          <a:lstStyle/>
          <a:p>
            <a:r>
              <a:rPr lang="en-US" smtClean="0"/>
              <a:t>EAM-PUR-220</a:t>
            </a:r>
            <a:endParaRPr lang="en-US"/>
          </a:p>
        </p:txBody>
      </p:sp>
      <p:grpSp>
        <p:nvGrpSpPr>
          <p:cNvPr id="148" name="Group 4"/>
          <p:cNvGrpSpPr>
            <a:grpSpLocks/>
          </p:cNvGrpSpPr>
          <p:nvPr/>
        </p:nvGrpSpPr>
        <p:grpSpPr bwMode="auto">
          <a:xfrm>
            <a:off x="290513" y="890589"/>
            <a:ext cx="8540750" cy="5195885"/>
            <a:chOff x="204788" y="1404939"/>
            <a:chExt cx="8540750" cy="5195885"/>
          </a:xfrm>
        </p:grpSpPr>
        <p:pic>
          <p:nvPicPr>
            <p:cNvPr id="149" name="Picture 7" descr="C:\Documents and Settings\nnm.QAD\Local Settings\Temporary Internet Files\Content.IE5\1DGMSQ5K\MCj03121420000[1].wmf"/>
            <p:cNvPicPr>
              <a:picLocks noChangeAspect="1" noChangeArrowheads="1"/>
            </p:cNvPicPr>
            <p:nvPr/>
          </p:nvPicPr>
          <p:blipFill>
            <a:blip r:embed="rId3" cstate="print"/>
            <a:srcRect/>
            <a:stretch>
              <a:fillRect/>
            </a:stretch>
          </p:blipFill>
          <p:spPr bwMode="auto">
            <a:xfrm>
              <a:off x="7605713" y="2128838"/>
              <a:ext cx="1139825" cy="939800"/>
            </a:xfrm>
            <a:prstGeom prst="rect">
              <a:avLst/>
            </a:prstGeom>
            <a:noFill/>
            <a:ln w="9525">
              <a:noFill/>
              <a:miter lim="800000"/>
              <a:headEnd/>
              <a:tailEnd/>
            </a:ln>
          </p:spPr>
        </p:pic>
        <p:sp>
          <p:nvSpPr>
            <p:cNvPr id="150" name="TextBox 76"/>
            <p:cNvSpPr txBox="1">
              <a:spLocks noChangeArrowheads="1"/>
            </p:cNvSpPr>
            <p:nvPr/>
          </p:nvSpPr>
          <p:spPr bwMode="auto">
            <a:xfrm>
              <a:off x="7691438" y="3089275"/>
              <a:ext cx="1039067" cy="600164"/>
            </a:xfrm>
            <a:prstGeom prst="rect">
              <a:avLst/>
            </a:prstGeom>
            <a:noFill/>
            <a:ln w="9525">
              <a:noFill/>
              <a:miter lim="800000"/>
              <a:headEnd/>
              <a:tailEnd/>
            </a:ln>
          </p:spPr>
          <p:txBody>
            <a:bodyPr wrap="none">
              <a:spAutoFit/>
            </a:bodyPr>
            <a:lstStyle/>
            <a:p>
              <a:pPr algn="ctr"/>
              <a:r>
                <a:rPr lang="en-US" sz="1100" b="1">
                  <a:latin typeface="+mj-lt"/>
                </a:rPr>
                <a:t>Utilities: </a:t>
              </a:r>
            </a:p>
            <a:p>
              <a:pPr algn="ctr"/>
              <a:r>
                <a:rPr lang="en-US" sz="1100" b="1">
                  <a:latin typeface="+mj-lt"/>
                </a:rPr>
                <a:t>Power, Gas, </a:t>
              </a:r>
            </a:p>
            <a:p>
              <a:pPr algn="ctr"/>
              <a:r>
                <a:rPr lang="en-US" sz="1100" b="1">
                  <a:latin typeface="+mj-lt"/>
                </a:rPr>
                <a:t>Water . . .</a:t>
              </a:r>
            </a:p>
          </p:txBody>
        </p:sp>
        <p:grpSp>
          <p:nvGrpSpPr>
            <p:cNvPr id="151" name="Group 82"/>
            <p:cNvGrpSpPr>
              <a:grpSpLocks/>
            </p:cNvGrpSpPr>
            <p:nvPr/>
          </p:nvGrpSpPr>
          <p:grpSpPr bwMode="auto">
            <a:xfrm>
              <a:off x="204786" y="1404941"/>
              <a:ext cx="7378705" cy="5195885"/>
              <a:chOff x="204640" y="1404768"/>
              <a:chExt cx="7378664" cy="5195851"/>
            </a:xfrm>
          </p:grpSpPr>
          <p:sp>
            <p:nvSpPr>
              <p:cNvPr id="154" name="Rectangle 69"/>
              <p:cNvSpPr>
                <a:spLocks noChangeArrowheads="1"/>
              </p:cNvSpPr>
              <p:nvPr/>
            </p:nvSpPr>
            <p:spPr bwMode="auto">
              <a:xfrm>
                <a:off x="961691" y="3226674"/>
                <a:ext cx="735725" cy="756745"/>
              </a:xfrm>
              <a:prstGeom prst="rect">
                <a:avLst/>
              </a:prstGeom>
              <a:solidFill>
                <a:srgbClr val="92D050"/>
              </a:solidFill>
              <a:ln w="9525" algn="ctr">
                <a:solidFill>
                  <a:schemeClr val="tx1"/>
                </a:solidFill>
                <a:round/>
                <a:headEnd/>
                <a:tailEnd/>
              </a:ln>
            </p:spPr>
            <p:txBody>
              <a:bodyPr wrap="none" tIns="91440" bIns="91440" anchor="ctr"/>
              <a:lstStyle/>
              <a:p>
                <a:pPr algn="ctr"/>
                <a:endParaRPr lang="en-US" sz="2800"/>
              </a:p>
            </p:txBody>
          </p:sp>
          <p:sp>
            <p:nvSpPr>
              <p:cNvPr id="155" name="Rectangle 67"/>
              <p:cNvSpPr>
                <a:spLocks noChangeArrowheads="1"/>
              </p:cNvSpPr>
              <p:nvPr/>
            </p:nvSpPr>
            <p:spPr bwMode="auto">
              <a:xfrm>
                <a:off x="1839258" y="5843874"/>
                <a:ext cx="2228242" cy="756745"/>
              </a:xfrm>
              <a:prstGeom prst="rect">
                <a:avLst/>
              </a:prstGeom>
              <a:solidFill>
                <a:srgbClr val="92D050"/>
              </a:solidFill>
              <a:ln w="9525" algn="ctr">
                <a:solidFill>
                  <a:schemeClr val="tx1"/>
                </a:solidFill>
                <a:round/>
                <a:headEnd/>
                <a:tailEnd/>
              </a:ln>
            </p:spPr>
            <p:txBody>
              <a:bodyPr wrap="none" tIns="91440" bIns="91440" anchor="ctr"/>
              <a:lstStyle/>
              <a:p>
                <a:pPr algn="ctr"/>
                <a:endParaRPr lang="en-US" sz="1100" b="1">
                  <a:latin typeface="+mj-lt"/>
                </a:endParaRPr>
              </a:p>
              <a:p>
                <a:pPr algn="ctr"/>
                <a:endParaRPr lang="en-US" sz="1100" b="1">
                  <a:latin typeface="+mj-lt"/>
                </a:endParaRPr>
              </a:p>
              <a:p>
                <a:pPr algn="ctr"/>
                <a:r>
                  <a:rPr lang="en-US" sz="1100" b="1">
                    <a:latin typeface="+mj-lt"/>
                  </a:rPr>
                  <a:t>Protected  </a:t>
                </a:r>
              </a:p>
              <a:p>
                <a:pPr algn="ctr"/>
                <a:r>
                  <a:rPr lang="en-US" sz="1100" b="1">
                    <a:latin typeface="+mj-lt"/>
                  </a:rPr>
                  <a:t>Lake Area</a:t>
                </a:r>
              </a:p>
            </p:txBody>
          </p:sp>
          <p:sp>
            <p:nvSpPr>
              <p:cNvPr id="156" name="Rectangle 66"/>
              <p:cNvSpPr>
                <a:spLocks noChangeArrowheads="1"/>
              </p:cNvSpPr>
              <p:nvPr/>
            </p:nvSpPr>
            <p:spPr bwMode="auto">
              <a:xfrm>
                <a:off x="3279224" y="1639612"/>
                <a:ext cx="2081048" cy="756745"/>
              </a:xfrm>
              <a:prstGeom prst="rect">
                <a:avLst/>
              </a:prstGeom>
              <a:solidFill>
                <a:srgbClr val="92D050"/>
              </a:solidFill>
              <a:ln w="9525" algn="ctr">
                <a:solidFill>
                  <a:schemeClr val="tx1"/>
                </a:solidFill>
                <a:round/>
                <a:headEnd/>
                <a:tailEnd/>
              </a:ln>
            </p:spPr>
            <p:txBody>
              <a:bodyPr wrap="none" tIns="91440" bIns="91440" anchor="ctr"/>
              <a:lstStyle/>
              <a:p>
                <a:pPr algn="ctr"/>
                <a:endParaRPr lang="en-US" sz="1100" b="1">
                  <a:latin typeface="+mj-lt"/>
                </a:endParaRPr>
              </a:p>
              <a:p>
                <a:pPr algn="ctr"/>
                <a:endParaRPr lang="en-US" sz="1100" b="1">
                  <a:latin typeface="+mj-lt"/>
                </a:endParaRPr>
              </a:p>
              <a:p>
                <a:pPr algn="ctr"/>
                <a:endParaRPr lang="en-US" sz="1100" b="1">
                  <a:latin typeface="+mj-lt"/>
                </a:endParaRPr>
              </a:p>
              <a:p>
                <a:pPr algn="ctr"/>
                <a:r>
                  <a:rPr lang="en-US" sz="1100" b="1">
                    <a:latin typeface="+mj-lt"/>
                  </a:rPr>
                  <a:t>Front Lawn</a:t>
                </a:r>
              </a:p>
            </p:txBody>
          </p:sp>
          <p:pic>
            <p:nvPicPr>
              <p:cNvPr id="157" name="Picture 3" descr="C:\Documents and Settings\nnm.QAD\Local Settings\Temporary Internet Files\Content.IE5\UWN3VZTW\MCj04417930000[1].png"/>
              <p:cNvPicPr>
                <a:picLocks noChangeAspect="1" noChangeArrowheads="1"/>
              </p:cNvPicPr>
              <p:nvPr/>
            </p:nvPicPr>
            <p:blipFill>
              <a:blip r:embed="rId4" cstate="print"/>
              <a:srcRect/>
              <a:stretch>
                <a:fillRect/>
              </a:stretch>
            </p:blipFill>
            <p:spPr bwMode="auto">
              <a:xfrm>
                <a:off x="3342282" y="1694790"/>
                <a:ext cx="583324" cy="583324"/>
              </a:xfrm>
              <a:prstGeom prst="rect">
                <a:avLst/>
              </a:prstGeom>
              <a:noFill/>
              <a:ln w="9525">
                <a:noFill/>
                <a:miter lim="800000"/>
                <a:headEnd/>
                <a:tailEnd/>
              </a:ln>
            </p:spPr>
          </p:pic>
          <p:sp>
            <p:nvSpPr>
              <p:cNvPr id="158" name="Rounded Rectangle 5"/>
              <p:cNvSpPr>
                <a:spLocks noChangeArrowheads="1"/>
              </p:cNvSpPr>
              <p:nvPr/>
            </p:nvSpPr>
            <p:spPr bwMode="auto">
              <a:xfrm>
                <a:off x="1797276" y="2554030"/>
                <a:ext cx="2427878" cy="504496"/>
              </a:xfrm>
              <a:prstGeom prst="roundRect">
                <a:avLst>
                  <a:gd name="adj" fmla="val 16667"/>
                </a:avLst>
              </a:prstGeom>
              <a:solidFill>
                <a:schemeClr val="accent1"/>
              </a:solidFill>
              <a:ln w="9525" algn="ctr">
                <a:solidFill>
                  <a:schemeClr val="tx1"/>
                </a:solidFill>
                <a:round/>
                <a:headEnd/>
                <a:tailEnd/>
              </a:ln>
            </p:spPr>
            <p:txBody>
              <a:bodyPr wrap="none" tIns="91440" bIns="91440" anchor="ctr"/>
              <a:lstStyle/>
              <a:p>
                <a:pPr algn="ctr"/>
                <a:r>
                  <a:rPr lang="en-US" sz="1100" b="1">
                    <a:latin typeface="+mj-lt"/>
                  </a:rPr>
                  <a:t>Front Office</a:t>
                </a:r>
              </a:p>
            </p:txBody>
          </p:sp>
          <p:sp>
            <p:nvSpPr>
              <p:cNvPr id="159" name="Rounded Rectangle 6"/>
              <p:cNvSpPr>
                <a:spLocks noChangeArrowheads="1"/>
              </p:cNvSpPr>
              <p:nvPr/>
            </p:nvSpPr>
            <p:spPr bwMode="auto">
              <a:xfrm>
                <a:off x="6180098" y="5228915"/>
                <a:ext cx="1382109" cy="504496"/>
              </a:xfrm>
              <a:prstGeom prst="roundRect">
                <a:avLst>
                  <a:gd name="adj" fmla="val 16667"/>
                </a:avLst>
              </a:prstGeom>
              <a:solidFill>
                <a:schemeClr val="accent1"/>
              </a:solidFill>
              <a:ln w="9525" algn="ctr">
                <a:solidFill>
                  <a:schemeClr val="tx1"/>
                </a:solidFill>
                <a:round/>
                <a:headEnd/>
                <a:tailEnd/>
              </a:ln>
            </p:spPr>
            <p:txBody>
              <a:bodyPr wrap="none" tIns="91440" bIns="91440" anchor="ctr"/>
              <a:lstStyle/>
              <a:p>
                <a:pPr algn="ctr"/>
                <a:r>
                  <a:rPr lang="en-US" sz="1100" b="1">
                    <a:latin typeface="+mj-lt"/>
                  </a:rPr>
                  <a:t>Cafeteria</a:t>
                </a:r>
              </a:p>
            </p:txBody>
          </p:sp>
          <p:sp>
            <p:nvSpPr>
              <p:cNvPr id="160" name="Rounded Rectangle 7"/>
              <p:cNvSpPr>
                <a:spLocks noChangeArrowheads="1"/>
              </p:cNvSpPr>
              <p:nvPr/>
            </p:nvSpPr>
            <p:spPr bwMode="auto">
              <a:xfrm>
                <a:off x="1823552" y="4030732"/>
                <a:ext cx="919655" cy="1723697"/>
              </a:xfrm>
              <a:prstGeom prst="roundRect">
                <a:avLst>
                  <a:gd name="adj" fmla="val 16667"/>
                </a:avLst>
              </a:prstGeom>
              <a:solidFill>
                <a:schemeClr val="accent1"/>
              </a:solidFill>
              <a:ln w="9525" algn="ctr">
                <a:solidFill>
                  <a:schemeClr val="tx1"/>
                </a:solidFill>
                <a:round/>
                <a:headEnd/>
                <a:tailEnd/>
              </a:ln>
            </p:spPr>
            <p:txBody>
              <a:bodyPr wrap="none" tIns="91440" bIns="91440" anchor="ctr"/>
              <a:lstStyle/>
              <a:p>
                <a:pPr algn="ctr"/>
                <a:r>
                  <a:rPr lang="en-US" sz="1100" b="1" dirty="0">
                    <a:latin typeface="+mj-lt"/>
                  </a:rPr>
                  <a:t>Receiving </a:t>
                </a:r>
              </a:p>
              <a:p>
                <a:pPr algn="ctr"/>
                <a:r>
                  <a:rPr lang="en-US" sz="1100" b="1" dirty="0">
                    <a:latin typeface="+mj-lt"/>
                  </a:rPr>
                  <a:t>Area</a:t>
                </a:r>
              </a:p>
            </p:txBody>
          </p:sp>
          <p:sp>
            <p:nvSpPr>
              <p:cNvPr id="161" name="Rounded Rectangle 8"/>
              <p:cNvSpPr>
                <a:spLocks noChangeArrowheads="1"/>
              </p:cNvSpPr>
              <p:nvPr/>
            </p:nvSpPr>
            <p:spPr bwMode="auto">
              <a:xfrm>
                <a:off x="2906117" y="4041241"/>
                <a:ext cx="919655" cy="1723697"/>
              </a:xfrm>
              <a:prstGeom prst="roundRect">
                <a:avLst>
                  <a:gd name="adj" fmla="val 16667"/>
                </a:avLst>
              </a:prstGeom>
              <a:solidFill>
                <a:schemeClr val="accent1"/>
              </a:solidFill>
              <a:ln w="9525" algn="ctr">
                <a:solidFill>
                  <a:schemeClr val="tx1"/>
                </a:solidFill>
                <a:round/>
                <a:headEnd/>
                <a:tailEnd/>
              </a:ln>
            </p:spPr>
            <p:txBody>
              <a:bodyPr wrap="none" tIns="91440" bIns="91440" anchor="ctr"/>
              <a:lstStyle/>
              <a:p>
                <a:pPr algn="ctr"/>
                <a:r>
                  <a:rPr lang="en-US" sz="1100" b="1">
                    <a:latin typeface="+mj-lt"/>
                  </a:rPr>
                  <a:t>Raw </a:t>
                </a:r>
              </a:p>
              <a:p>
                <a:pPr algn="ctr"/>
                <a:r>
                  <a:rPr lang="en-US" sz="1100" b="1">
                    <a:latin typeface="+mj-lt"/>
                  </a:rPr>
                  <a:t>Materials</a:t>
                </a:r>
              </a:p>
              <a:p>
                <a:pPr algn="ctr"/>
                <a:r>
                  <a:rPr lang="en-US" sz="1100" b="1">
                    <a:latin typeface="+mj-lt"/>
                  </a:rPr>
                  <a:t>Storage</a:t>
                </a:r>
              </a:p>
              <a:p>
                <a:pPr algn="ctr"/>
                <a:r>
                  <a:rPr lang="en-US" sz="1100" b="1">
                    <a:latin typeface="+mj-lt"/>
                  </a:rPr>
                  <a:t>Area</a:t>
                </a:r>
              </a:p>
            </p:txBody>
          </p:sp>
          <p:sp>
            <p:nvSpPr>
              <p:cNvPr id="162" name="Rounded Rectangle 9"/>
              <p:cNvSpPr>
                <a:spLocks noChangeArrowheads="1"/>
              </p:cNvSpPr>
              <p:nvPr/>
            </p:nvSpPr>
            <p:spPr bwMode="auto">
              <a:xfrm>
                <a:off x="1813041" y="3168884"/>
                <a:ext cx="919655" cy="756748"/>
              </a:xfrm>
              <a:prstGeom prst="roundRect">
                <a:avLst>
                  <a:gd name="adj" fmla="val 16667"/>
                </a:avLst>
              </a:prstGeom>
              <a:solidFill>
                <a:schemeClr val="accent1"/>
              </a:solidFill>
              <a:ln w="9525" algn="ctr">
                <a:solidFill>
                  <a:schemeClr val="tx1"/>
                </a:solidFill>
                <a:round/>
                <a:headEnd/>
                <a:tailEnd/>
              </a:ln>
            </p:spPr>
            <p:txBody>
              <a:bodyPr wrap="none" tIns="91440" bIns="91440" anchor="ctr"/>
              <a:lstStyle/>
              <a:p>
                <a:pPr algn="ctr"/>
                <a:r>
                  <a:rPr lang="en-US" sz="1100" b="1">
                    <a:latin typeface="+mj-lt"/>
                  </a:rPr>
                  <a:t>MRO</a:t>
                </a:r>
              </a:p>
              <a:p>
                <a:pPr algn="ctr"/>
                <a:r>
                  <a:rPr lang="en-US" sz="1100" b="1">
                    <a:latin typeface="+mj-lt"/>
                  </a:rPr>
                  <a:t>Storage</a:t>
                </a:r>
              </a:p>
              <a:p>
                <a:pPr algn="ctr"/>
                <a:r>
                  <a:rPr lang="en-US" sz="1100" b="1">
                    <a:latin typeface="+mj-lt"/>
                  </a:rPr>
                  <a:t>Area</a:t>
                </a:r>
              </a:p>
            </p:txBody>
          </p:sp>
          <p:sp>
            <p:nvSpPr>
              <p:cNvPr id="163" name="Rounded Rectangle 10"/>
              <p:cNvSpPr>
                <a:spLocks noChangeArrowheads="1"/>
              </p:cNvSpPr>
              <p:nvPr/>
            </p:nvSpPr>
            <p:spPr bwMode="auto">
              <a:xfrm>
                <a:off x="2911401" y="3163624"/>
                <a:ext cx="919655" cy="756748"/>
              </a:xfrm>
              <a:prstGeom prst="roundRect">
                <a:avLst>
                  <a:gd name="adj" fmla="val 16667"/>
                </a:avLst>
              </a:prstGeom>
              <a:solidFill>
                <a:schemeClr val="accent1"/>
              </a:solidFill>
              <a:ln w="9525" algn="ctr">
                <a:solidFill>
                  <a:schemeClr val="tx1"/>
                </a:solidFill>
                <a:round/>
                <a:headEnd/>
                <a:tailEnd/>
              </a:ln>
            </p:spPr>
            <p:txBody>
              <a:bodyPr wrap="none" tIns="91440" bIns="91440" anchor="ctr"/>
              <a:lstStyle/>
              <a:p>
                <a:pPr algn="ctr"/>
                <a:r>
                  <a:rPr lang="en-US" sz="1050" b="1" dirty="0">
                    <a:latin typeface="+mj-lt"/>
                  </a:rPr>
                  <a:t>Maintenance</a:t>
                </a:r>
              </a:p>
              <a:p>
                <a:pPr algn="ctr"/>
                <a:r>
                  <a:rPr lang="en-US" sz="1050" b="1" dirty="0">
                    <a:latin typeface="+mj-lt"/>
                  </a:rPr>
                  <a:t>And</a:t>
                </a:r>
              </a:p>
              <a:p>
                <a:pPr algn="ctr"/>
                <a:r>
                  <a:rPr lang="en-US" sz="1050" b="1" dirty="0">
                    <a:latin typeface="+mj-lt"/>
                  </a:rPr>
                  <a:t>Tooling</a:t>
                </a:r>
              </a:p>
              <a:p>
                <a:pPr algn="ctr"/>
                <a:r>
                  <a:rPr lang="en-US" sz="1050" b="1" dirty="0">
                    <a:latin typeface="+mj-lt"/>
                  </a:rPr>
                  <a:t>Shop</a:t>
                </a:r>
              </a:p>
            </p:txBody>
          </p:sp>
          <p:sp>
            <p:nvSpPr>
              <p:cNvPr id="164" name="Rounded Rectangle 11"/>
              <p:cNvSpPr>
                <a:spLocks noChangeArrowheads="1"/>
              </p:cNvSpPr>
              <p:nvPr/>
            </p:nvSpPr>
            <p:spPr bwMode="auto">
              <a:xfrm>
                <a:off x="4004476" y="5249934"/>
                <a:ext cx="2049489" cy="509744"/>
              </a:xfrm>
              <a:prstGeom prst="roundRect">
                <a:avLst>
                  <a:gd name="adj" fmla="val 16667"/>
                </a:avLst>
              </a:prstGeom>
              <a:solidFill>
                <a:schemeClr val="accent1"/>
              </a:solidFill>
              <a:ln w="9525" algn="ctr">
                <a:solidFill>
                  <a:schemeClr val="tx1"/>
                </a:solidFill>
                <a:round/>
                <a:headEnd/>
                <a:tailEnd/>
              </a:ln>
            </p:spPr>
            <p:txBody>
              <a:bodyPr wrap="none" tIns="91440" bIns="91440" anchor="ctr"/>
              <a:lstStyle/>
              <a:p>
                <a:pPr algn="ctr"/>
                <a:r>
                  <a:rPr lang="en-US" sz="1100" b="1">
                    <a:latin typeface="+mj-lt"/>
                  </a:rPr>
                  <a:t>Engineering and R&amp;D</a:t>
                </a:r>
              </a:p>
              <a:p>
                <a:pPr algn="ctr"/>
                <a:r>
                  <a:rPr lang="en-US" sz="1100" b="1">
                    <a:latin typeface="+mj-lt"/>
                  </a:rPr>
                  <a:t>Prototype Area</a:t>
                </a:r>
              </a:p>
            </p:txBody>
          </p:sp>
          <p:sp>
            <p:nvSpPr>
              <p:cNvPr id="165" name="Rounded Rectangle 12"/>
              <p:cNvSpPr>
                <a:spLocks noChangeArrowheads="1"/>
              </p:cNvSpPr>
              <p:nvPr/>
            </p:nvSpPr>
            <p:spPr bwMode="auto">
              <a:xfrm>
                <a:off x="4030749" y="4582502"/>
                <a:ext cx="2448886" cy="509744"/>
              </a:xfrm>
              <a:prstGeom prst="roundRect">
                <a:avLst>
                  <a:gd name="adj" fmla="val 16667"/>
                </a:avLst>
              </a:prstGeom>
              <a:solidFill>
                <a:schemeClr val="accent1"/>
              </a:solidFill>
              <a:ln w="9525" algn="ctr">
                <a:solidFill>
                  <a:schemeClr val="tx1"/>
                </a:solidFill>
                <a:round/>
                <a:headEnd/>
                <a:tailEnd/>
              </a:ln>
            </p:spPr>
            <p:txBody>
              <a:bodyPr wrap="none" tIns="91440" bIns="91440" anchor="ctr"/>
              <a:lstStyle/>
              <a:p>
                <a:pPr algn="ctr"/>
                <a:r>
                  <a:rPr lang="en-US" sz="1100" b="1">
                    <a:latin typeface="+mj-lt"/>
                  </a:rPr>
                  <a:t>Production Line:</a:t>
                </a:r>
              </a:p>
              <a:p>
                <a:pPr algn="ctr"/>
                <a:r>
                  <a:rPr lang="en-US" sz="1100" b="1">
                    <a:latin typeface="+mj-lt"/>
                  </a:rPr>
                  <a:t>Soda Pop Caps</a:t>
                </a:r>
              </a:p>
            </p:txBody>
          </p:sp>
          <p:sp>
            <p:nvSpPr>
              <p:cNvPr id="166" name="Rounded Rectangle 13"/>
              <p:cNvSpPr>
                <a:spLocks noChangeArrowheads="1"/>
              </p:cNvSpPr>
              <p:nvPr/>
            </p:nvSpPr>
            <p:spPr bwMode="auto">
              <a:xfrm>
                <a:off x="4041255" y="3930836"/>
                <a:ext cx="2448886" cy="509744"/>
              </a:xfrm>
              <a:prstGeom prst="roundRect">
                <a:avLst>
                  <a:gd name="adj" fmla="val 16667"/>
                </a:avLst>
              </a:prstGeom>
              <a:solidFill>
                <a:schemeClr val="accent1"/>
              </a:solidFill>
              <a:ln w="9525" algn="ctr">
                <a:solidFill>
                  <a:schemeClr val="tx1"/>
                </a:solidFill>
                <a:round/>
                <a:headEnd/>
                <a:tailEnd/>
              </a:ln>
            </p:spPr>
            <p:txBody>
              <a:bodyPr wrap="none" tIns="91440" bIns="91440" anchor="ctr"/>
              <a:lstStyle/>
              <a:p>
                <a:pPr algn="ctr"/>
                <a:r>
                  <a:rPr lang="en-US" sz="1100" b="1">
                    <a:latin typeface="+mj-lt"/>
                  </a:rPr>
                  <a:t>Production Line:</a:t>
                </a:r>
              </a:p>
              <a:p>
                <a:pPr algn="ctr"/>
                <a:r>
                  <a:rPr lang="en-US" sz="1100" b="1">
                    <a:latin typeface="+mj-lt"/>
                  </a:rPr>
                  <a:t>Olive Oil Bottle Caps</a:t>
                </a:r>
              </a:p>
            </p:txBody>
          </p:sp>
          <p:sp>
            <p:nvSpPr>
              <p:cNvPr id="167" name="Rounded Rectangle 14"/>
              <p:cNvSpPr>
                <a:spLocks noChangeArrowheads="1"/>
              </p:cNvSpPr>
              <p:nvPr/>
            </p:nvSpPr>
            <p:spPr bwMode="auto">
              <a:xfrm>
                <a:off x="4035995" y="3231872"/>
                <a:ext cx="2448886" cy="509744"/>
              </a:xfrm>
              <a:prstGeom prst="roundRect">
                <a:avLst>
                  <a:gd name="adj" fmla="val 16667"/>
                </a:avLst>
              </a:prstGeom>
              <a:solidFill>
                <a:schemeClr val="accent1"/>
              </a:solidFill>
              <a:ln w="9525" algn="ctr">
                <a:solidFill>
                  <a:schemeClr val="tx1"/>
                </a:solidFill>
                <a:round/>
                <a:headEnd/>
                <a:tailEnd/>
              </a:ln>
            </p:spPr>
            <p:txBody>
              <a:bodyPr wrap="none" tIns="91440" bIns="91440" anchor="ctr"/>
              <a:lstStyle/>
              <a:p>
                <a:pPr algn="ctr"/>
                <a:r>
                  <a:rPr lang="en-US" sz="1100" b="1">
                    <a:latin typeface="+mj-lt"/>
                  </a:rPr>
                  <a:t>NEW Production Line:</a:t>
                </a:r>
              </a:p>
              <a:p>
                <a:pPr algn="ctr"/>
                <a:r>
                  <a:rPr lang="en-US" sz="1100" b="1">
                    <a:latin typeface="+mj-lt"/>
                  </a:rPr>
                  <a:t>Vanilla Extract Bottle Caps</a:t>
                </a:r>
              </a:p>
            </p:txBody>
          </p:sp>
          <p:sp>
            <p:nvSpPr>
              <p:cNvPr id="168" name="Rounded Rectangle 15"/>
              <p:cNvSpPr>
                <a:spLocks noChangeArrowheads="1"/>
              </p:cNvSpPr>
              <p:nvPr/>
            </p:nvSpPr>
            <p:spPr bwMode="auto">
              <a:xfrm>
                <a:off x="6621633" y="3216183"/>
                <a:ext cx="919655" cy="1865558"/>
              </a:xfrm>
              <a:prstGeom prst="roundRect">
                <a:avLst>
                  <a:gd name="adj" fmla="val 16667"/>
                </a:avLst>
              </a:prstGeom>
              <a:solidFill>
                <a:schemeClr val="accent1"/>
              </a:solidFill>
              <a:ln w="9525" algn="ctr">
                <a:solidFill>
                  <a:schemeClr val="tx1"/>
                </a:solidFill>
                <a:round/>
                <a:headEnd/>
                <a:tailEnd/>
              </a:ln>
            </p:spPr>
            <p:txBody>
              <a:bodyPr wrap="none" tIns="91440" bIns="91440" anchor="ctr"/>
              <a:lstStyle/>
              <a:p>
                <a:pPr algn="ctr"/>
                <a:r>
                  <a:rPr lang="en-US" sz="1100" b="1">
                    <a:latin typeface="+mj-lt"/>
                  </a:rPr>
                  <a:t>Finished</a:t>
                </a:r>
              </a:p>
              <a:p>
                <a:pPr algn="ctr"/>
                <a:r>
                  <a:rPr lang="en-US" sz="1100" b="1">
                    <a:latin typeface="+mj-lt"/>
                  </a:rPr>
                  <a:t>Goods</a:t>
                </a:r>
              </a:p>
              <a:p>
                <a:pPr algn="ctr"/>
                <a:r>
                  <a:rPr lang="en-US" sz="1100" b="1">
                    <a:latin typeface="+mj-lt"/>
                  </a:rPr>
                  <a:t>Warehouse</a:t>
                </a:r>
              </a:p>
              <a:p>
                <a:pPr algn="ctr"/>
                <a:endParaRPr lang="en-US" sz="1100" b="1">
                  <a:latin typeface="+mj-lt"/>
                </a:endParaRPr>
              </a:p>
              <a:p>
                <a:pPr algn="ctr"/>
                <a:r>
                  <a:rPr lang="en-US" sz="1100" b="1">
                    <a:latin typeface="+mj-lt"/>
                  </a:rPr>
                  <a:t>Quality</a:t>
                </a:r>
              </a:p>
              <a:p>
                <a:pPr algn="ctr"/>
                <a:r>
                  <a:rPr lang="en-US" sz="1100" b="1">
                    <a:latin typeface="+mj-lt"/>
                  </a:rPr>
                  <a:t>Testing</a:t>
                </a:r>
              </a:p>
            </p:txBody>
          </p:sp>
          <p:sp>
            <p:nvSpPr>
              <p:cNvPr id="169" name="Rounded Rectangle 16"/>
              <p:cNvSpPr>
                <a:spLocks noChangeArrowheads="1"/>
              </p:cNvSpPr>
              <p:nvPr/>
            </p:nvSpPr>
            <p:spPr bwMode="auto">
              <a:xfrm>
                <a:off x="4314522" y="2532908"/>
                <a:ext cx="3174105" cy="509744"/>
              </a:xfrm>
              <a:prstGeom prst="roundRect">
                <a:avLst>
                  <a:gd name="adj" fmla="val 16667"/>
                </a:avLst>
              </a:prstGeom>
              <a:solidFill>
                <a:schemeClr val="accent1"/>
              </a:solidFill>
              <a:ln w="9525" algn="ctr">
                <a:solidFill>
                  <a:schemeClr val="tx1"/>
                </a:solidFill>
                <a:round/>
                <a:headEnd/>
                <a:tailEnd/>
              </a:ln>
            </p:spPr>
            <p:txBody>
              <a:bodyPr wrap="none" tIns="91440" bIns="91440" anchor="ctr"/>
              <a:lstStyle/>
              <a:p>
                <a:pPr algn="ctr"/>
                <a:r>
                  <a:rPr lang="en-US" sz="1100" b="1">
                    <a:latin typeface="+mj-lt"/>
                  </a:rPr>
                  <a:t>Shipping Area</a:t>
                </a:r>
              </a:p>
            </p:txBody>
          </p:sp>
          <p:pic>
            <p:nvPicPr>
              <p:cNvPr id="170" name="Picture 2" descr="C:\Documents and Settings\nnm.QAD\Local Settings\Temporary Internet Files\Content.IE5\UWN3VZTW\MCj03980350000[1].wmf"/>
              <p:cNvPicPr>
                <a:picLocks noChangeAspect="1" noChangeArrowheads="1"/>
              </p:cNvPicPr>
              <p:nvPr/>
            </p:nvPicPr>
            <p:blipFill>
              <a:blip r:embed="rId5" cstate="print"/>
              <a:srcRect/>
              <a:stretch>
                <a:fillRect/>
              </a:stretch>
            </p:blipFill>
            <p:spPr bwMode="auto">
              <a:xfrm>
                <a:off x="1192588" y="4950370"/>
                <a:ext cx="478315" cy="494330"/>
              </a:xfrm>
              <a:prstGeom prst="rect">
                <a:avLst/>
              </a:prstGeom>
              <a:noFill/>
              <a:ln w="9525">
                <a:noFill/>
                <a:miter lim="800000"/>
                <a:headEnd/>
                <a:tailEnd/>
              </a:ln>
            </p:spPr>
          </p:pic>
          <p:pic>
            <p:nvPicPr>
              <p:cNvPr id="171" name="Picture 2" descr="C:\Documents and Settings\nnm.QAD\Local Settings\Temporary Internet Files\Content.IE5\UWN3VZTW\MCj03980350000[1].wmf"/>
              <p:cNvPicPr>
                <a:picLocks noChangeAspect="1" noChangeArrowheads="1"/>
              </p:cNvPicPr>
              <p:nvPr/>
            </p:nvPicPr>
            <p:blipFill>
              <a:blip r:embed="rId5" cstate="print"/>
              <a:srcRect/>
              <a:stretch>
                <a:fillRect/>
              </a:stretch>
            </p:blipFill>
            <p:spPr bwMode="auto">
              <a:xfrm>
                <a:off x="6569017" y="1828798"/>
                <a:ext cx="488461" cy="504815"/>
              </a:xfrm>
              <a:prstGeom prst="rect">
                <a:avLst/>
              </a:prstGeom>
              <a:noFill/>
              <a:ln w="9525">
                <a:noFill/>
                <a:miter lim="800000"/>
                <a:headEnd/>
                <a:tailEnd/>
              </a:ln>
            </p:spPr>
          </p:pic>
          <p:sp>
            <p:nvSpPr>
              <p:cNvPr id="172" name="Right Arrow 19"/>
              <p:cNvSpPr>
                <a:spLocks noChangeArrowheads="1"/>
              </p:cNvSpPr>
              <p:nvPr/>
            </p:nvSpPr>
            <p:spPr bwMode="auto">
              <a:xfrm>
                <a:off x="677919" y="5423336"/>
                <a:ext cx="977460" cy="283775"/>
              </a:xfrm>
              <a:prstGeom prst="rightArrow">
                <a:avLst>
                  <a:gd name="adj1" fmla="val 50000"/>
                  <a:gd name="adj2" fmla="val 49993"/>
                </a:avLst>
              </a:prstGeom>
              <a:solidFill>
                <a:srgbClr val="FF0000"/>
              </a:solidFill>
              <a:ln w="9525" algn="ctr">
                <a:solidFill>
                  <a:schemeClr val="tx1"/>
                </a:solidFill>
                <a:round/>
                <a:headEnd/>
                <a:tailEnd/>
              </a:ln>
            </p:spPr>
            <p:txBody>
              <a:bodyPr wrap="none" tIns="91440" bIns="91440" anchor="ctr"/>
              <a:lstStyle/>
              <a:p>
                <a:pPr algn="ctr"/>
                <a:endParaRPr lang="en-US" sz="2800"/>
              </a:p>
            </p:txBody>
          </p:sp>
          <p:sp>
            <p:nvSpPr>
              <p:cNvPr id="173" name="Right Arrow 20"/>
              <p:cNvSpPr>
                <a:spLocks noChangeArrowheads="1"/>
              </p:cNvSpPr>
              <p:nvPr/>
            </p:nvSpPr>
            <p:spPr bwMode="auto">
              <a:xfrm rot="16200000">
                <a:off x="6958438" y="1913449"/>
                <a:ext cx="661006" cy="273281"/>
              </a:xfrm>
              <a:prstGeom prst="rightArrow">
                <a:avLst>
                  <a:gd name="adj1" fmla="val 50000"/>
                  <a:gd name="adj2" fmla="val 49998"/>
                </a:avLst>
              </a:prstGeom>
              <a:solidFill>
                <a:srgbClr val="FF0000"/>
              </a:solidFill>
              <a:ln w="9525" algn="ctr">
                <a:solidFill>
                  <a:schemeClr val="tx1"/>
                </a:solidFill>
                <a:round/>
                <a:headEnd/>
                <a:tailEnd/>
              </a:ln>
            </p:spPr>
            <p:txBody>
              <a:bodyPr wrap="none" tIns="91440" bIns="91440" anchor="ctr"/>
              <a:lstStyle/>
              <a:p>
                <a:pPr algn="ctr"/>
                <a:endParaRPr lang="en-US" sz="2800"/>
              </a:p>
            </p:txBody>
          </p:sp>
          <p:grpSp>
            <p:nvGrpSpPr>
              <p:cNvPr id="174" name="Group 48"/>
              <p:cNvGrpSpPr>
                <a:grpSpLocks/>
              </p:cNvGrpSpPr>
              <p:nvPr/>
            </p:nvGrpSpPr>
            <p:grpSpPr bwMode="auto">
              <a:xfrm>
                <a:off x="804711" y="1639715"/>
                <a:ext cx="2363774" cy="761904"/>
                <a:chOff x="962371" y="1702779"/>
                <a:chExt cx="2363774" cy="761904"/>
              </a:xfrm>
            </p:grpSpPr>
            <p:sp>
              <p:nvSpPr>
                <p:cNvPr id="196" name="Rectangle 195"/>
                <p:cNvSpPr/>
                <p:nvPr/>
              </p:nvSpPr>
              <p:spPr bwMode="auto">
                <a:xfrm>
                  <a:off x="962371" y="1702779"/>
                  <a:ext cx="2363774" cy="757232"/>
                </a:xfrm>
                <a:prstGeom prst="rect">
                  <a:avLst/>
                </a:prstGeom>
                <a:solidFill>
                  <a:schemeClr val="bg1">
                    <a:lumMod val="75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b="1" dirty="0">
                      <a:latin typeface="+mj-lt"/>
                      <a:cs typeface="+mn-cs"/>
                    </a:rPr>
                    <a:t>Parking Lot</a:t>
                  </a:r>
                </a:p>
              </p:txBody>
            </p:sp>
            <p:cxnSp>
              <p:nvCxnSpPr>
                <p:cNvPr id="197" name="Straight Connector 23"/>
                <p:cNvCxnSpPr>
                  <a:cxnSpLocks noChangeShapeType="1"/>
                </p:cNvCxnSpPr>
                <p:nvPr/>
              </p:nvCxnSpPr>
              <p:spPr bwMode="auto">
                <a:xfrm rot="5400000">
                  <a:off x="1206062" y="1773620"/>
                  <a:ext cx="189186" cy="78828"/>
                </a:xfrm>
                <a:prstGeom prst="line">
                  <a:avLst/>
                </a:prstGeom>
                <a:noFill/>
                <a:ln w="9525" algn="ctr">
                  <a:solidFill>
                    <a:schemeClr val="tx1"/>
                  </a:solidFill>
                  <a:round/>
                  <a:headEnd/>
                  <a:tailEnd/>
                </a:ln>
              </p:spPr>
            </p:cxnSp>
            <p:cxnSp>
              <p:nvCxnSpPr>
                <p:cNvPr id="198" name="Straight Connector 24"/>
                <p:cNvCxnSpPr>
                  <a:cxnSpLocks noChangeShapeType="1"/>
                </p:cNvCxnSpPr>
                <p:nvPr/>
              </p:nvCxnSpPr>
              <p:spPr bwMode="auto">
                <a:xfrm rot="5400000">
                  <a:off x="1374228" y="1768360"/>
                  <a:ext cx="189186" cy="78828"/>
                </a:xfrm>
                <a:prstGeom prst="line">
                  <a:avLst/>
                </a:prstGeom>
                <a:noFill/>
                <a:ln w="9525" algn="ctr">
                  <a:solidFill>
                    <a:schemeClr val="tx1"/>
                  </a:solidFill>
                  <a:round/>
                  <a:headEnd/>
                  <a:tailEnd/>
                </a:ln>
              </p:spPr>
            </p:cxnSp>
            <p:cxnSp>
              <p:nvCxnSpPr>
                <p:cNvPr id="199" name="Straight Connector 25"/>
                <p:cNvCxnSpPr>
                  <a:cxnSpLocks noChangeShapeType="1"/>
                </p:cNvCxnSpPr>
                <p:nvPr/>
              </p:nvCxnSpPr>
              <p:spPr bwMode="auto">
                <a:xfrm rot="5400000">
                  <a:off x="1542394" y="1778866"/>
                  <a:ext cx="189186" cy="78828"/>
                </a:xfrm>
                <a:prstGeom prst="line">
                  <a:avLst/>
                </a:prstGeom>
                <a:noFill/>
                <a:ln w="9525" algn="ctr">
                  <a:solidFill>
                    <a:schemeClr val="tx1"/>
                  </a:solidFill>
                  <a:round/>
                  <a:headEnd/>
                  <a:tailEnd/>
                </a:ln>
              </p:spPr>
            </p:cxnSp>
            <p:cxnSp>
              <p:nvCxnSpPr>
                <p:cNvPr id="200" name="Straight Connector 26"/>
                <p:cNvCxnSpPr>
                  <a:cxnSpLocks noChangeShapeType="1"/>
                </p:cNvCxnSpPr>
                <p:nvPr/>
              </p:nvCxnSpPr>
              <p:spPr bwMode="auto">
                <a:xfrm rot="5400000">
                  <a:off x="1710560" y="1773606"/>
                  <a:ext cx="189186" cy="78828"/>
                </a:xfrm>
                <a:prstGeom prst="line">
                  <a:avLst/>
                </a:prstGeom>
                <a:noFill/>
                <a:ln w="9525" algn="ctr">
                  <a:solidFill>
                    <a:schemeClr val="tx1"/>
                  </a:solidFill>
                  <a:round/>
                  <a:headEnd/>
                  <a:tailEnd/>
                </a:ln>
              </p:spPr>
            </p:cxnSp>
            <p:cxnSp>
              <p:nvCxnSpPr>
                <p:cNvPr id="201" name="Straight Connector 27"/>
                <p:cNvCxnSpPr>
                  <a:cxnSpLocks noChangeShapeType="1"/>
                </p:cNvCxnSpPr>
                <p:nvPr/>
              </p:nvCxnSpPr>
              <p:spPr bwMode="auto">
                <a:xfrm rot="5400000">
                  <a:off x="1878726" y="1768346"/>
                  <a:ext cx="189186" cy="78828"/>
                </a:xfrm>
                <a:prstGeom prst="line">
                  <a:avLst/>
                </a:prstGeom>
                <a:noFill/>
                <a:ln w="9525" algn="ctr">
                  <a:solidFill>
                    <a:schemeClr val="tx1"/>
                  </a:solidFill>
                  <a:round/>
                  <a:headEnd/>
                  <a:tailEnd/>
                </a:ln>
              </p:spPr>
            </p:cxnSp>
            <p:cxnSp>
              <p:nvCxnSpPr>
                <p:cNvPr id="202" name="Straight Connector 28"/>
                <p:cNvCxnSpPr>
                  <a:cxnSpLocks noChangeShapeType="1"/>
                </p:cNvCxnSpPr>
                <p:nvPr/>
              </p:nvCxnSpPr>
              <p:spPr bwMode="auto">
                <a:xfrm rot="5400000">
                  <a:off x="2046892" y="1778852"/>
                  <a:ext cx="189186" cy="78828"/>
                </a:xfrm>
                <a:prstGeom prst="line">
                  <a:avLst/>
                </a:prstGeom>
                <a:noFill/>
                <a:ln w="9525" algn="ctr">
                  <a:solidFill>
                    <a:schemeClr val="tx1"/>
                  </a:solidFill>
                  <a:round/>
                  <a:headEnd/>
                  <a:tailEnd/>
                </a:ln>
              </p:spPr>
            </p:cxnSp>
            <p:cxnSp>
              <p:nvCxnSpPr>
                <p:cNvPr id="203" name="Straight Connector 29"/>
                <p:cNvCxnSpPr>
                  <a:cxnSpLocks noChangeShapeType="1"/>
                </p:cNvCxnSpPr>
                <p:nvPr/>
              </p:nvCxnSpPr>
              <p:spPr bwMode="auto">
                <a:xfrm rot="5400000">
                  <a:off x="2215058" y="1773592"/>
                  <a:ext cx="189186" cy="78828"/>
                </a:xfrm>
                <a:prstGeom prst="line">
                  <a:avLst/>
                </a:prstGeom>
                <a:noFill/>
                <a:ln w="9525" algn="ctr">
                  <a:solidFill>
                    <a:schemeClr val="tx1"/>
                  </a:solidFill>
                  <a:round/>
                  <a:headEnd/>
                  <a:tailEnd/>
                </a:ln>
              </p:spPr>
            </p:cxnSp>
            <p:cxnSp>
              <p:nvCxnSpPr>
                <p:cNvPr id="204" name="Straight Connector 30"/>
                <p:cNvCxnSpPr>
                  <a:cxnSpLocks noChangeShapeType="1"/>
                </p:cNvCxnSpPr>
                <p:nvPr/>
              </p:nvCxnSpPr>
              <p:spPr bwMode="auto">
                <a:xfrm rot="5400000">
                  <a:off x="2383224" y="1768332"/>
                  <a:ext cx="189186" cy="78828"/>
                </a:xfrm>
                <a:prstGeom prst="line">
                  <a:avLst/>
                </a:prstGeom>
                <a:noFill/>
                <a:ln w="9525" algn="ctr">
                  <a:solidFill>
                    <a:schemeClr val="tx1"/>
                  </a:solidFill>
                  <a:round/>
                  <a:headEnd/>
                  <a:tailEnd/>
                </a:ln>
              </p:spPr>
            </p:cxnSp>
            <p:cxnSp>
              <p:nvCxnSpPr>
                <p:cNvPr id="205" name="Straight Connector 31"/>
                <p:cNvCxnSpPr>
                  <a:cxnSpLocks noChangeShapeType="1"/>
                </p:cNvCxnSpPr>
                <p:nvPr/>
              </p:nvCxnSpPr>
              <p:spPr bwMode="auto">
                <a:xfrm rot="5400000">
                  <a:off x="2551390" y="1778838"/>
                  <a:ext cx="189186" cy="78828"/>
                </a:xfrm>
                <a:prstGeom prst="line">
                  <a:avLst/>
                </a:prstGeom>
                <a:noFill/>
                <a:ln w="9525" algn="ctr">
                  <a:solidFill>
                    <a:schemeClr val="tx1"/>
                  </a:solidFill>
                  <a:round/>
                  <a:headEnd/>
                  <a:tailEnd/>
                </a:ln>
              </p:spPr>
            </p:cxnSp>
            <p:cxnSp>
              <p:nvCxnSpPr>
                <p:cNvPr id="206" name="Straight Connector 32"/>
                <p:cNvCxnSpPr>
                  <a:cxnSpLocks noChangeShapeType="1"/>
                </p:cNvCxnSpPr>
                <p:nvPr/>
              </p:nvCxnSpPr>
              <p:spPr bwMode="auto">
                <a:xfrm rot="5400000">
                  <a:off x="2719556" y="1773578"/>
                  <a:ext cx="189186" cy="78828"/>
                </a:xfrm>
                <a:prstGeom prst="line">
                  <a:avLst/>
                </a:prstGeom>
                <a:noFill/>
                <a:ln w="9525" algn="ctr">
                  <a:solidFill>
                    <a:schemeClr val="tx1"/>
                  </a:solidFill>
                  <a:round/>
                  <a:headEnd/>
                  <a:tailEnd/>
                </a:ln>
              </p:spPr>
            </p:cxnSp>
            <p:cxnSp>
              <p:nvCxnSpPr>
                <p:cNvPr id="207" name="Straight Connector 33"/>
                <p:cNvCxnSpPr>
                  <a:cxnSpLocks noChangeShapeType="1"/>
                </p:cNvCxnSpPr>
                <p:nvPr/>
              </p:nvCxnSpPr>
              <p:spPr bwMode="auto">
                <a:xfrm rot="5400000">
                  <a:off x="2887722" y="1768318"/>
                  <a:ext cx="189186" cy="78828"/>
                </a:xfrm>
                <a:prstGeom prst="line">
                  <a:avLst/>
                </a:prstGeom>
                <a:noFill/>
                <a:ln w="9525" algn="ctr">
                  <a:solidFill>
                    <a:schemeClr val="tx1"/>
                  </a:solidFill>
                  <a:round/>
                  <a:headEnd/>
                  <a:tailEnd/>
                </a:ln>
              </p:spPr>
            </p:cxnSp>
            <p:cxnSp>
              <p:nvCxnSpPr>
                <p:cNvPr id="208" name="Straight Connector 36"/>
                <p:cNvCxnSpPr>
                  <a:cxnSpLocks noChangeShapeType="1"/>
                </p:cNvCxnSpPr>
                <p:nvPr/>
              </p:nvCxnSpPr>
              <p:spPr bwMode="auto">
                <a:xfrm rot="16200000" flipH="1">
                  <a:off x="1185036" y="2320170"/>
                  <a:ext cx="189186" cy="78828"/>
                </a:xfrm>
                <a:prstGeom prst="line">
                  <a:avLst/>
                </a:prstGeom>
                <a:noFill/>
                <a:ln w="9525" algn="ctr">
                  <a:solidFill>
                    <a:schemeClr val="tx1"/>
                  </a:solidFill>
                  <a:round/>
                  <a:headEnd/>
                  <a:tailEnd/>
                </a:ln>
              </p:spPr>
            </p:cxnSp>
            <p:cxnSp>
              <p:nvCxnSpPr>
                <p:cNvPr id="209" name="Straight Connector 37"/>
                <p:cNvCxnSpPr>
                  <a:cxnSpLocks noChangeShapeType="1"/>
                </p:cNvCxnSpPr>
                <p:nvPr/>
              </p:nvCxnSpPr>
              <p:spPr bwMode="auto">
                <a:xfrm rot="16200000" flipH="1">
                  <a:off x="1353202" y="2330676"/>
                  <a:ext cx="189186" cy="78828"/>
                </a:xfrm>
                <a:prstGeom prst="line">
                  <a:avLst/>
                </a:prstGeom>
                <a:noFill/>
                <a:ln w="9525" algn="ctr">
                  <a:solidFill>
                    <a:schemeClr val="tx1"/>
                  </a:solidFill>
                  <a:round/>
                  <a:headEnd/>
                  <a:tailEnd/>
                </a:ln>
              </p:spPr>
            </p:cxnSp>
            <p:cxnSp>
              <p:nvCxnSpPr>
                <p:cNvPr id="210" name="Straight Connector 38"/>
                <p:cNvCxnSpPr>
                  <a:cxnSpLocks noChangeShapeType="1"/>
                </p:cNvCxnSpPr>
                <p:nvPr/>
              </p:nvCxnSpPr>
              <p:spPr bwMode="auto">
                <a:xfrm rot="16200000" flipH="1">
                  <a:off x="1521368" y="2325416"/>
                  <a:ext cx="189186" cy="78828"/>
                </a:xfrm>
                <a:prstGeom prst="line">
                  <a:avLst/>
                </a:prstGeom>
                <a:noFill/>
                <a:ln w="9525" algn="ctr">
                  <a:solidFill>
                    <a:schemeClr val="tx1"/>
                  </a:solidFill>
                  <a:round/>
                  <a:headEnd/>
                  <a:tailEnd/>
                </a:ln>
              </p:spPr>
            </p:cxnSp>
            <p:cxnSp>
              <p:nvCxnSpPr>
                <p:cNvPr id="211" name="Straight Connector 39"/>
                <p:cNvCxnSpPr>
                  <a:cxnSpLocks noChangeShapeType="1"/>
                </p:cNvCxnSpPr>
                <p:nvPr/>
              </p:nvCxnSpPr>
              <p:spPr bwMode="auto">
                <a:xfrm rot="16200000" flipH="1">
                  <a:off x="1689534" y="2320156"/>
                  <a:ext cx="189186" cy="78828"/>
                </a:xfrm>
                <a:prstGeom prst="line">
                  <a:avLst/>
                </a:prstGeom>
                <a:noFill/>
                <a:ln w="9525" algn="ctr">
                  <a:solidFill>
                    <a:schemeClr val="tx1"/>
                  </a:solidFill>
                  <a:round/>
                  <a:headEnd/>
                  <a:tailEnd/>
                </a:ln>
              </p:spPr>
            </p:cxnSp>
            <p:cxnSp>
              <p:nvCxnSpPr>
                <p:cNvPr id="212" name="Straight Connector 40"/>
                <p:cNvCxnSpPr>
                  <a:cxnSpLocks noChangeShapeType="1"/>
                </p:cNvCxnSpPr>
                <p:nvPr/>
              </p:nvCxnSpPr>
              <p:spPr bwMode="auto">
                <a:xfrm rot="16200000" flipH="1">
                  <a:off x="1857700" y="2330662"/>
                  <a:ext cx="189186" cy="78828"/>
                </a:xfrm>
                <a:prstGeom prst="line">
                  <a:avLst/>
                </a:prstGeom>
                <a:noFill/>
                <a:ln w="9525" algn="ctr">
                  <a:solidFill>
                    <a:schemeClr val="tx1"/>
                  </a:solidFill>
                  <a:round/>
                  <a:headEnd/>
                  <a:tailEnd/>
                </a:ln>
              </p:spPr>
            </p:cxnSp>
            <p:cxnSp>
              <p:nvCxnSpPr>
                <p:cNvPr id="213" name="Straight Connector 42"/>
                <p:cNvCxnSpPr>
                  <a:cxnSpLocks noChangeShapeType="1"/>
                </p:cNvCxnSpPr>
                <p:nvPr/>
              </p:nvCxnSpPr>
              <p:spPr bwMode="auto">
                <a:xfrm rot="16200000" flipH="1">
                  <a:off x="2025866" y="2325402"/>
                  <a:ext cx="189186" cy="78828"/>
                </a:xfrm>
                <a:prstGeom prst="line">
                  <a:avLst/>
                </a:prstGeom>
                <a:noFill/>
                <a:ln w="9525" algn="ctr">
                  <a:solidFill>
                    <a:schemeClr val="tx1"/>
                  </a:solidFill>
                  <a:round/>
                  <a:headEnd/>
                  <a:tailEnd/>
                </a:ln>
              </p:spPr>
            </p:cxnSp>
            <p:cxnSp>
              <p:nvCxnSpPr>
                <p:cNvPr id="214" name="Straight Connector 43"/>
                <p:cNvCxnSpPr>
                  <a:cxnSpLocks noChangeShapeType="1"/>
                </p:cNvCxnSpPr>
                <p:nvPr/>
              </p:nvCxnSpPr>
              <p:spPr bwMode="auto">
                <a:xfrm rot="16200000" flipH="1">
                  <a:off x="2194032" y="2320142"/>
                  <a:ext cx="189186" cy="78828"/>
                </a:xfrm>
                <a:prstGeom prst="line">
                  <a:avLst/>
                </a:prstGeom>
                <a:noFill/>
                <a:ln w="9525" algn="ctr">
                  <a:solidFill>
                    <a:schemeClr val="tx1"/>
                  </a:solidFill>
                  <a:round/>
                  <a:headEnd/>
                  <a:tailEnd/>
                </a:ln>
              </p:spPr>
            </p:cxnSp>
            <p:cxnSp>
              <p:nvCxnSpPr>
                <p:cNvPr id="215" name="Straight Connector 44"/>
                <p:cNvCxnSpPr>
                  <a:cxnSpLocks noChangeShapeType="1"/>
                </p:cNvCxnSpPr>
                <p:nvPr/>
              </p:nvCxnSpPr>
              <p:spPr bwMode="auto">
                <a:xfrm rot="16200000" flipH="1">
                  <a:off x="2362198" y="2314882"/>
                  <a:ext cx="189186" cy="78828"/>
                </a:xfrm>
                <a:prstGeom prst="line">
                  <a:avLst/>
                </a:prstGeom>
                <a:noFill/>
                <a:ln w="9525" algn="ctr">
                  <a:solidFill>
                    <a:schemeClr val="tx1"/>
                  </a:solidFill>
                  <a:round/>
                  <a:headEnd/>
                  <a:tailEnd/>
                </a:ln>
              </p:spPr>
            </p:cxnSp>
            <p:cxnSp>
              <p:nvCxnSpPr>
                <p:cNvPr id="216" name="Straight Connector 45"/>
                <p:cNvCxnSpPr>
                  <a:cxnSpLocks noChangeShapeType="1"/>
                </p:cNvCxnSpPr>
                <p:nvPr/>
              </p:nvCxnSpPr>
              <p:spPr bwMode="auto">
                <a:xfrm rot="16200000" flipH="1">
                  <a:off x="2530364" y="2325388"/>
                  <a:ext cx="189186" cy="78828"/>
                </a:xfrm>
                <a:prstGeom prst="line">
                  <a:avLst/>
                </a:prstGeom>
                <a:noFill/>
                <a:ln w="9525" algn="ctr">
                  <a:solidFill>
                    <a:schemeClr val="tx1"/>
                  </a:solidFill>
                  <a:round/>
                  <a:headEnd/>
                  <a:tailEnd/>
                </a:ln>
              </p:spPr>
            </p:cxnSp>
            <p:cxnSp>
              <p:nvCxnSpPr>
                <p:cNvPr id="217" name="Straight Connector 46"/>
                <p:cNvCxnSpPr>
                  <a:cxnSpLocks noChangeShapeType="1"/>
                </p:cNvCxnSpPr>
                <p:nvPr/>
              </p:nvCxnSpPr>
              <p:spPr bwMode="auto">
                <a:xfrm rot="16200000" flipH="1">
                  <a:off x="2698530" y="2320128"/>
                  <a:ext cx="189186" cy="78828"/>
                </a:xfrm>
                <a:prstGeom prst="line">
                  <a:avLst/>
                </a:prstGeom>
                <a:noFill/>
                <a:ln w="9525" algn="ctr">
                  <a:solidFill>
                    <a:schemeClr val="tx1"/>
                  </a:solidFill>
                  <a:round/>
                  <a:headEnd/>
                  <a:tailEnd/>
                </a:ln>
              </p:spPr>
            </p:cxnSp>
            <p:cxnSp>
              <p:nvCxnSpPr>
                <p:cNvPr id="218" name="Straight Connector 47"/>
                <p:cNvCxnSpPr>
                  <a:cxnSpLocks noChangeShapeType="1"/>
                </p:cNvCxnSpPr>
                <p:nvPr/>
              </p:nvCxnSpPr>
              <p:spPr bwMode="auto">
                <a:xfrm rot="16200000" flipH="1">
                  <a:off x="2866696" y="2314868"/>
                  <a:ext cx="189186" cy="78828"/>
                </a:xfrm>
                <a:prstGeom prst="line">
                  <a:avLst/>
                </a:prstGeom>
                <a:noFill/>
                <a:ln w="9525" algn="ctr">
                  <a:solidFill>
                    <a:schemeClr val="tx1"/>
                  </a:solidFill>
                  <a:round/>
                  <a:headEnd/>
                  <a:tailEnd/>
                </a:ln>
              </p:spPr>
            </p:cxnSp>
          </p:grpSp>
          <p:sp>
            <p:nvSpPr>
              <p:cNvPr id="175" name="Rounded Rectangle 49"/>
              <p:cNvSpPr>
                <a:spLocks noChangeArrowheads="1"/>
              </p:cNvSpPr>
              <p:nvPr/>
            </p:nvSpPr>
            <p:spPr bwMode="auto">
              <a:xfrm>
                <a:off x="1103582" y="2548750"/>
                <a:ext cx="599064" cy="604351"/>
              </a:xfrm>
              <a:prstGeom prst="roundRect">
                <a:avLst>
                  <a:gd name="adj" fmla="val 16667"/>
                </a:avLst>
              </a:prstGeom>
              <a:solidFill>
                <a:schemeClr val="accent1"/>
              </a:solidFill>
              <a:ln w="9525" algn="ctr">
                <a:solidFill>
                  <a:schemeClr val="tx1"/>
                </a:solidFill>
                <a:round/>
                <a:headEnd/>
                <a:tailEnd/>
              </a:ln>
            </p:spPr>
            <p:txBody>
              <a:bodyPr wrap="none" tIns="91440" bIns="91440" anchor="ctr"/>
              <a:lstStyle/>
              <a:p>
                <a:pPr algn="ctr"/>
                <a:r>
                  <a:rPr lang="en-US" sz="1100" b="1" dirty="0">
                    <a:latin typeface="+mj-lt"/>
                  </a:rPr>
                  <a:t>Lobby</a:t>
                </a:r>
              </a:p>
            </p:txBody>
          </p:sp>
          <p:pic>
            <p:nvPicPr>
              <p:cNvPr id="176" name="Picture 3" descr="C:\Documents and Settings\nnm.QAD\Local Settings\Temporary Internet Files\Content.IE5\UWN3VZTW\MCj04417930000[1].png"/>
              <p:cNvPicPr>
                <a:picLocks noChangeAspect="1" noChangeArrowheads="1"/>
              </p:cNvPicPr>
              <p:nvPr/>
            </p:nvPicPr>
            <p:blipFill>
              <a:blip r:embed="rId4" cstate="print"/>
              <a:srcRect/>
              <a:stretch>
                <a:fillRect/>
              </a:stretch>
            </p:blipFill>
            <p:spPr bwMode="auto">
              <a:xfrm>
                <a:off x="4692898" y="1689530"/>
                <a:ext cx="583324" cy="583324"/>
              </a:xfrm>
              <a:prstGeom prst="rect">
                <a:avLst/>
              </a:prstGeom>
              <a:noFill/>
              <a:ln w="9525">
                <a:noFill/>
                <a:miter lim="800000"/>
                <a:headEnd/>
                <a:tailEnd/>
              </a:ln>
            </p:spPr>
          </p:pic>
          <p:pic>
            <p:nvPicPr>
              <p:cNvPr id="177" name="Picture 3" descr="C:\Documents and Settings\nnm.QAD\Local Settings\Temporary Internet Files\Content.IE5\UWN3VZTW\MCj04417930000[1].png"/>
              <p:cNvPicPr>
                <a:picLocks noChangeAspect="1" noChangeArrowheads="1"/>
              </p:cNvPicPr>
              <p:nvPr/>
            </p:nvPicPr>
            <p:blipFill>
              <a:blip r:embed="rId4" cstate="print"/>
              <a:srcRect/>
              <a:stretch>
                <a:fillRect/>
              </a:stretch>
            </p:blipFill>
            <p:spPr bwMode="auto">
              <a:xfrm>
                <a:off x="4246190" y="5925324"/>
                <a:ext cx="583324" cy="583324"/>
              </a:xfrm>
              <a:prstGeom prst="rect">
                <a:avLst/>
              </a:prstGeom>
              <a:noFill/>
              <a:ln w="9525">
                <a:noFill/>
                <a:miter lim="800000"/>
                <a:headEnd/>
                <a:tailEnd/>
              </a:ln>
            </p:spPr>
          </p:pic>
          <p:pic>
            <p:nvPicPr>
              <p:cNvPr id="178" name="Picture 3" descr="C:\Documents and Settings\nnm.QAD\Local Settings\Temporary Internet Files\Content.IE5\UWN3VZTW\MCj04417930000[1].png"/>
              <p:cNvPicPr>
                <a:picLocks noChangeAspect="1" noChangeArrowheads="1"/>
              </p:cNvPicPr>
              <p:nvPr/>
            </p:nvPicPr>
            <p:blipFill>
              <a:blip r:embed="rId4" cstate="print"/>
              <a:srcRect/>
              <a:stretch>
                <a:fillRect/>
              </a:stretch>
            </p:blipFill>
            <p:spPr bwMode="auto">
              <a:xfrm>
                <a:off x="6999980" y="5904298"/>
                <a:ext cx="583324" cy="583324"/>
              </a:xfrm>
              <a:prstGeom prst="rect">
                <a:avLst/>
              </a:prstGeom>
              <a:noFill/>
              <a:ln w="9525">
                <a:noFill/>
                <a:miter lim="800000"/>
                <a:headEnd/>
                <a:tailEnd/>
              </a:ln>
            </p:spPr>
          </p:pic>
          <p:pic>
            <p:nvPicPr>
              <p:cNvPr id="179" name="Picture 4" descr="C:\Documents and Settings\nnm.QAD\Local Settings\Temporary Internet Files\Content.IE5\PNVAAUUL\MCj03347360000[1].wmf"/>
              <p:cNvPicPr>
                <a:picLocks noChangeAspect="1" noChangeArrowheads="1"/>
              </p:cNvPicPr>
              <p:nvPr/>
            </p:nvPicPr>
            <p:blipFill>
              <a:blip r:embed="rId6" cstate="print"/>
              <a:srcRect/>
              <a:stretch>
                <a:fillRect/>
              </a:stretch>
            </p:blipFill>
            <p:spPr bwMode="auto">
              <a:xfrm>
                <a:off x="6285451" y="5975114"/>
                <a:ext cx="559530" cy="362607"/>
              </a:xfrm>
              <a:prstGeom prst="rect">
                <a:avLst/>
              </a:prstGeom>
              <a:noFill/>
              <a:ln w="9525">
                <a:noFill/>
                <a:miter lim="800000"/>
                <a:headEnd/>
                <a:tailEnd/>
              </a:ln>
            </p:spPr>
          </p:pic>
          <p:pic>
            <p:nvPicPr>
              <p:cNvPr id="180" name="Picture 4" descr="C:\Documents and Settings\nnm.QAD\Local Settings\Temporary Internet Files\Content.IE5\PNVAAUUL\MCj03347360000[1].wmf"/>
              <p:cNvPicPr>
                <a:picLocks noChangeAspect="1" noChangeArrowheads="1"/>
              </p:cNvPicPr>
              <p:nvPr/>
            </p:nvPicPr>
            <p:blipFill>
              <a:blip r:embed="rId6" cstate="print"/>
              <a:srcRect/>
              <a:stretch>
                <a:fillRect/>
              </a:stretch>
            </p:blipFill>
            <p:spPr bwMode="auto">
              <a:xfrm>
                <a:off x="5618019" y="6237876"/>
                <a:ext cx="559530" cy="362607"/>
              </a:xfrm>
              <a:prstGeom prst="rect">
                <a:avLst/>
              </a:prstGeom>
              <a:noFill/>
              <a:ln w="9525">
                <a:noFill/>
                <a:miter lim="800000"/>
                <a:headEnd/>
                <a:tailEnd/>
              </a:ln>
            </p:spPr>
          </p:pic>
          <p:pic>
            <p:nvPicPr>
              <p:cNvPr id="181" name="Picture 4" descr="C:\Documents and Settings\nnm.QAD\Local Settings\Temporary Internet Files\Content.IE5\PNVAAUUL\MCj03347360000[1].wmf"/>
              <p:cNvPicPr>
                <a:picLocks noChangeAspect="1" noChangeArrowheads="1"/>
              </p:cNvPicPr>
              <p:nvPr/>
            </p:nvPicPr>
            <p:blipFill>
              <a:blip r:embed="rId6" cstate="print"/>
              <a:srcRect/>
              <a:stretch>
                <a:fillRect/>
              </a:stretch>
            </p:blipFill>
            <p:spPr bwMode="auto">
              <a:xfrm>
                <a:off x="4919055" y="5996126"/>
                <a:ext cx="559530" cy="362607"/>
              </a:xfrm>
              <a:prstGeom prst="rect">
                <a:avLst/>
              </a:prstGeom>
              <a:noFill/>
              <a:ln w="9525">
                <a:noFill/>
                <a:miter lim="800000"/>
                <a:headEnd/>
                <a:tailEnd/>
              </a:ln>
            </p:spPr>
          </p:pic>
          <p:pic>
            <p:nvPicPr>
              <p:cNvPr id="182" name="Picture 5" descr="C:\Documents and Settings\nnm.QAD\Local Settings\Temporary Internet Files\Content.IE5\PNVAAUUL\MCj03354320000[1].wmf"/>
              <p:cNvPicPr>
                <a:picLocks noChangeAspect="1" noChangeArrowheads="1"/>
              </p:cNvPicPr>
              <p:nvPr/>
            </p:nvPicPr>
            <p:blipFill>
              <a:blip r:embed="rId7" cstate="print"/>
              <a:srcRect/>
              <a:stretch>
                <a:fillRect/>
              </a:stretch>
            </p:blipFill>
            <p:spPr bwMode="auto">
              <a:xfrm>
                <a:off x="2690661" y="5914311"/>
                <a:ext cx="467933" cy="317131"/>
              </a:xfrm>
              <a:prstGeom prst="rect">
                <a:avLst/>
              </a:prstGeom>
              <a:noFill/>
              <a:ln w="9525">
                <a:noFill/>
                <a:miter lim="800000"/>
                <a:headEnd/>
                <a:tailEnd/>
              </a:ln>
            </p:spPr>
          </p:pic>
          <p:pic>
            <p:nvPicPr>
              <p:cNvPr id="183" name="Picture 5" descr="C:\Documents and Settings\nnm.QAD\Local Settings\Temporary Internet Files\Content.IE5\PNVAAUUL\MCj03354320000[1].wmf"/>
              <p:cNvPicPr>
                <a:picLocks noChangeAspect="1" noChangeArrowheads="1"/>
              </p:cNvPicPr>
              <p:nvPr/>
            </p:nvPicPr>
            <p:blipFill>
              <a:blip r:embed="rId7" cstate="print"/>
              <a:srcRect/>
              <a:stretch>
                <a:fillRect/>
              </a:stretch>
            </p:blipFill>
            <p:spPr bwMode="auto">
              <a:xfrm>
                <a:off x="3442169" y="6082477"/>
                <a:ext cx="467933" cy="317131"/>
              </a:xfrm>
              <a:prstGeom prst="rect">
                <a:avLst/>
              </a:prstGeom>
              <a:noFill/>
              <a:ln w="9525">
                <a:noFill/>
                <a:miter lim="800000"/>
                <a:headEnd/>
                <a:tailEnd/>
              </a:ln>
            </p:spPr>
          </p:pic>
          <p:pic>
            <p:nvPicPr>
              <p:cNvPr id="184" name="Picture 5" descr="C:\Documents and Settings\nnm.QAD\Local Settings\Temporary Internet Files\Content.IE5\PNVAAUUL\MCj03354320000[1].wmf"/>
              <p:cNvPicPr>
                <a:picLocks noChangeAspect="1" noChangeArrowheads="1"/>
              </p:cNvPicPr>
              <p:nvPr/>
            </p:nvPicPr>
            <p:blipFill>
              <a:blip r:embed="rId7" cstate="print"/>
              <a:srcRect/>
              <a:stretch>
                <a:fillRect/>
              </a:stretch>
            </p:blipFill>
            <p:spPr bwMode="auto">
              <a:xfrm>
                <a:off x="1119383" y="3412847"/>
                <a:ext cx="467933" cy="317131"/>
              </a:xfrm>
              <a:prstGeom prst="rect">
                <a:avLst/>
              </a:prstGeom>
              <a:noFill/>
              <a:ln w="9525">
                <a:noFill/>
                <a:miter lim="800000"/>
                <a:headEnd/>
                <a:tailEnd/>
              </a:ln>
            </p:spPr>
          </p:pic>
          <p:pic>
            <p:nvPicPr>
              <p:cNvPr id="185" name="Picture 5" descr="C:\Documents and Settings\nnm.QAD\Local Settings\Temporary Internet Files\Content.IE5\PNVAAUUL\MCj03354320000[1].wmf"/>
              <p:cNvPicPr>
                <a:picLocks noChangeAspect="1" noChangeArrowheads="1"/>
              </p:cNvPicPr>
              <p:nvPr/>
            </p:nvPicPr>
            <p:blipFill>
              <a:blip r:embed="rId7" cstate="print"/>
              <a:srcRect/>
              <a:stretch>
                <a:fillRect/>
              </a:stretch>
            </p:blipFill>
            <p:spPr bwMode="auto">
              <a:xfrm>
                <a:off x="4109575" y="1846805"/>
                <a:ext cx="467933" cy="317131"/>
              </a:xfrm>
              <a:prstGeom prst="rect">
                <a:avLst/>
              </a:prstGeom>
              <a:noFill/>
              <a:ln w="9525">
                <a:noFill/>
                <a:miter lim="800000"/>
                <a:headEnd/>
                <a:tailEnd/>
              </a:ln>
            </p:spPr>
          </p:pic>
          <p:pic>
            <p:nvPicPr>
              <p:cNvPr id="186" name="Picture 2" descr="C:\Documents and Settings\nnm.QAD\Local Settings\Temporary Internet Files\Content.IE5\UWN3VZTW\MCj03980350000[1].wmf"/>
              <p:cNvPicPr>
                <a:picLocks noChangeAspect="1" noChangeArrowheads="1"/>
              </p:cNvPicPr>
              <p:nvPr/>
            </p:nvPicPr>
            <p:blipFill>
              <a:blip r:embed="rId5" cstate="print"/>
              <a:srcRect/>
              <a:stretch>
                <a:fillRect/>
              </a:stretch>
            </p:blipFill>
            <p:spPr bwMode="auto">
              <a:xfrm>
                <a:off x="1187328" y="4472130"/>
                <a:ext cx="478315" cy="494330"/>
              </a:xfrm>
              <a:prstGeom prst="rect">
                <a:avLst/>
              </a:prstGeom>
              <a:noFill/>
              <a:ln w="9525">
                <a:noFill/>
                <a:miter lim="800000"/>
                <a:headEnd/>
                <a:tailEnd/>
              </a:ln>
            </p:spPr>
          </p:pic>
          <p:pic>
            <p:nvPicPr>
              <p:cNvPr id="187" name="Picture 2" descr="C:\Documents and Settings\nnm.QAD\Local Settings\Temporary Internet Files\Content.IE5\UWN3VZTW\MCj03980350000[1].wmf"/>
              <p:cNvPicPr>
                <a:picLocks noChangeAspect="1" noChangeArrowheads="1"/>
              </p:cNvPicPr>
              <p:nvPr/>
            </p:nvPicPr>
            <p:blipFill>
              <a:blip r:embed="rId5" cstate="print"/>
              <a:srcRect/>
              <a:stretch>
                <a:fillRect/>
              </a:stretch>
            </p:blipFill>
            <p:spPr bwMode="auto">
              <a:xfrm>
                <a:off x="6017037" y="1828798"/>
                <a:ext cx="483371" cy="499555"/>
              </a:xfrm>
              <a:prstGeom prst="rect">
                <a:avLst/>
              </a:prstGeom>
              <a:noFill/>
              <a:ln w="9525">
                <a:noFill/>
                <a:miter lim="800000"/>
                <a:headEnd/>
                <a:tailEnd/>
              </a:ln>
            </p:spPr>
          </p:pic>
          <p:sp>
            <p:nvSpPr>
              <p:cNvPr id="188" name="Right Arrow 70"/>
              <p:cNvSpPr>
                <a:spLocks noChangeArrowheads="1"/>
              </p:cNvSpPr>
              <p:nvPr/>
            </p:nvSpPr>
            <p:spPr bwMode="auto">
              <a:xfrm rot="16200000">
                <a:off x="5471174" y="1908190"/>
                <a:ext cx="661006" cy="273281"/>
              </a:xfrm>
              <a:prstGeom prst="rightArrow">
                <a:avLst>
                  <a:gd name="adj1" fmla="val 50000"/>
                  <a:gd name="adj2" fmla="val 49998"/>
                </a:avLst>
              </a:prstGeom>
              <a:solidFill>
                <a:srgbClr val="FF0000"/>
              </a:solidFill>
              <a:ln w="9525" algn="ctr">
                <a:solidFill>
                  <a:schemeClr val="tx1"/>
                </a:solidFill>
                <a:round/>
                <a:headEnd/>
                <a:tailEnd/>
              </a:ln>
            </p:spPr>
            <p:txBody>
              <a:bodyPr wrap="none" tIns="91440" bIns="91440" anchor="ctr"/>
              <a:lstStyle/>
              <a:p>
                <a:pPr algn="ctr"/>
                <a:endParaRPr lang="en-US" sz="2800"/>
              </a:p>
            </p:txBody>
          </p:sp>
          <p:sp>
            <p:nvSpPr>
              <p:cNvPr id="189" name="Right Arrow 71"/>
              <p:cNvSpPr>
                <a:spLocks noChangeArrowheads="1"/>
              </p:cNvSpPr>
              <p:nvPr/>
            </p:nvSpPr>
            <p:spPr bwMode="auto">
              <a:xfrm>
                <a:off x="688425" y="4141030"/>
                <a:ext cx="977460" cy="283775"/>
              </a:xfrm>
              <a:prstGeom prst="rightArrow">
                <a:avLst>
                  <a:gd name="adj1" fmla="val 50000"/>
                  <a:gd name="adj2" fmla="val 49993"/>
                </a:avLst>
              </a:prstGeom>
              <a:solidFill>
                <a:srgbClr val="FF0000"/>
              </a:solidFill>
              <a:ln w="9525" algn="ctr">
                <a:solidFill>
                  <a:schemeClr val="tx1"/>
                </a:solidFill>
                <a:round/>
                <a:headEnd/>
                <a:tailEnd/>
              </a:ln>
            </p:spPr>
            <p:txBody>
              <a:bodyPr wrap="none" tIns="91440" bIns="91440" anchor="ctr"/>
              <a:lstStyle/>
              <a:p>
                <a:pPr algn="ctr"/>
                <a:endParaRPr lang="en-US" sz="2800"/>
              </a:p>
            </p:txBody>
          </p:sp>
          <p:sp>
            <p:nvSpPr>
              <p:cNvPr id="190" name="TextBox 72"/>
              <p:cNvSpPr txBox="1">
                <a:spLocks noChangeArrowheads="1"/>
              </p:cNvSpPr>
              <p:nvPr/>
            </p:nvSpPr>
            <p:spPr bwMode="auto">
              <a:xfrm>
                <a:off x="204640" y="4682355"/>
                <a:ext cx="974942" cy="461662"/>
              </a:xfrm>
              <a:prstGeom prst="rect">
                <a:avLst/>
              </a:prstGeom>
              <a:noFill/>
              <a:ln w="9525">
                <a:noFill/>
                <a:miter lim="800000"/>
                <a:headEnd/>
                <a:tailEnd/>
              </a:ln>
            </p:spPr>
            <p:txBody>
              <a:bodyPr wrap="none">
                <a:spAutoFit/>
              </a:bodyPr>
              <a:lstStyle/>
              <a:p>
                <a:pPr algn="ctr"/>
                <a:r>
                  <a:rPr lang="en-US" sz="1200" b="1" dirty="0">
                    <a:solidFill>
                      <a:srgbClr val="FF0000"/>
                    </a:solidFill>
                    <a:latin typeface="+mj-lt"/>
                  </a:rPr>
                  <a:t>MATERIALS</a:t>
                </a:r>
              </a:p>
              <a:p>
                <a:pPr algn="ctr"/>
                <a:r>
                  <a:rPr lang="en-US" sz="1200" b="1" dirty="0">
                    <a:solidFill>
                      <a:srgbClr val="FF0000"/>
                    </a:solidFill>
                    <a:latin typeface="+mj-lt"/>
                  </a:rPr>
                  <a:t>IN . . .</a:t>
                </a:r>
              </a:p>
            </p:txBody>
          </p:sp>
          <p:sp>
            <p:nvSpPr>
              <p:cNvPr id="191" name="TextBox 73"/>
              <p:cNvSpPr txBox="1">
                <a:spLocks noChangeArrowheads="1"/>
              </p:cNvSpPr>
              <p:nvPr/>
            </p:nvSpPr>
            <p:spPr bwMode="auto">
              <a:xfrm>
                <a:off x="5684104" y="1404768"/>
                <a:ext cx="1632169" cy="461662"/>
              </a:xfrm>
              <a:prstGeom prst="rect">
                <a:avLst/>
              </a:prstGeom>
              <a:noFill/>
              <a:ln w="9525">
                <a:noFill/>
                <a:miter lim="800000"/>
                <a:headEnd/>
                <a:tailEnd/>
              </a:ln>
            </p:spPr>
            <p:txBody>
              <a:bodyPr wrap="none">
                <a:spAutoFit/>
              </a:bodyPr>
              <a:lstStyle/>
              <a:p>
                <a:pPr algn="ctr"/>
                <a:r>
                  <a:rPr lang="en-US" sz="1200" b="1" dirty="0">
                    <a:solidFill>
                      <a:srgbClr val="FF0000"/>
                    </a:solidFill>
                    <a:latin typeface="+mj-lt"/>
                  </a:rPr>
                  <a:t>FINISHED PRODUCT </a:t>
                </a:r>
              </a:p>
              <a:p>
                <a:pPr algn="ctr"/>
                <a:r>
                  <a:rPr lang="en-US" sz="1200" b="1" dirty="0">
                    <a:solidFill>
                      <a:srgbClr val="FF0000"/>
                    </a:solidFill>
                    <a:latin typeface="+mj-lt"/>
                  </a:rPr>
                  <a:t>OUT . . . </a:t>
                </a:r>
              </a:p>
            </p:txBody>
          </p:sp>
          <p:sp>
            <p:nvSpPr>
              <p:cNvPr id="192" name="TextBox 74"/>
              <p:cNvSpPr txBox="1">
                <a:spLocks noChangeArrowheads="1"/>
              </p:cNvSpPr>
              <p:nvPr/>
            </p:nvSpPr>
            <p:spPr bwMode="auto">
              <a:xfrm>
                <a:off x="5445336" y="5864764"/>
                <a:ext cx="966927" cy="430884"/>
              </a:xfrm>
              <a:prstGeom prst="rect">
                <a:avLst/>
              </a:prstGeom>
              <a:noFill/>
              <a:ln w="9525">
                <a:noFill/>
                <a:miter lim="800000"/>
                <a:headEnd/>
                <a:tailEnd/>
              </a:ln>
            </p:spPr>
            <p:txBody>
              <a:bodyPr wrap="none">
                <a:spAutoFit/>
              </a:bodyPr>
              <a:lstStyle/>
              <a:p>
                <a:pPr algn="ctr"/>
                <a:r>
                  <a:rPr lang="en-US" sz="1100" b="1">
                    <a:latin typeface="+mj-lt"/>
                  </a:rPr>
                  <a:t>Employee</a:t>
                </a:r>
              </a:p>
              <a:p>
                <a:pPr algn="ctr"/>
                <a:r>
                  <a:rPr lang="en-US" sz="1100" b="1">
                    <a:latin typeface="+mj-lt"/>
                  </a:rPr>
                  <a:t>Picnic Area</a:t>
                </a:r>
              </a:p>
            </p:txBody>
          </p:sp>
          <p:pic>
            <p:nvPicPr>
              <p:cNvPr id="193" name="Picture 8" descr="C:\Program Files\Microsoft Office\MEDIA\CAGCAT10\j0187423.wmf"/>
              <p:cNvPicPr>
                <a:picLocks noChangeAspect="1" noChangeArrowheads="1"/>
              </p:cNvPicPr>
              <p:nvPr/>
            </p:nvPicPr>
            <p:blipFill>
              <a:blip r:embed="rId8" cstate="print"/>
              <a:srcRect/>
              <a:stretch>
                <a:fillRect/>
              </a:stretch>
            </p:blipFill>
            <p:spPr bwMode="auto">
              <a:xfrm>
                <a:off x="2526670" y="4088416"/>
                <a:ext cx="594899" cy="617127"/>
              </a:xfrm>
              <a:prstGeom prst="rect">
                <a:avLst/>
              </a:prstGeom>
              <a:noFill/>
              <a:ln w="9525">
                <a:noFill/>
                <a:miter lim="800000"/>
                <a:headEnd/>
                <a:tailEnd/>
              </a:ln>
            </p:spPr>
          </p:pic>
          <p:pic>
            <p:nvPicPr>
              <p:cNvPr id="194" name="Picture 8" descr="C:\Program Files\Microsoft Office\MEDIA\CAGCAT10\j0187423.wmf"/>
              <p:cNvPicPr>
                <a:picLocks noChangeAspect="1" noChangeArrowheads="1"/>
              </p:cNvPicPr>
              <p:nvPr/>
            </p:nvPicPr>
            <p:blipFill>
              <a:blip r:embed="rId8" cstate="print"/>
              <a:srcRect/>
              <a:stretch>
                <a:fillRect/>
              </a:stretch>
            </p:blipFill>
            <p:spPr bwMode="auto">
              <a:xfrm>
                <a:off x="6699280" y="2743104"/>
                <a:ext cx="594899" cy="617127"/>
              </a:xfrm>
              <a:prstGeom prst="rect">
                <a:avLst/>
              </a:prstGeom>
              <a:noFill/>
              <a:ln w="9525">
                <a:noFill/>
                <a:miter lim="800000"/>
                <a:headEnd/>
                <a:tailEnd/>
              </a:ln>
            </p:spPr>
          </p:pic>
          <p:pic>
            <p:nvPicPr>
              <p:cNvPr id="195" name="Picture 9" descr="C:\Documents and Settings\nnm.QAD\Local Settings\Temporary Internet Files\Content.IE5\PNVAAUUL\MCj01563110000[1].wmf"/>
              <p:cNvPicPr>
                <a:picLocks noChangeAspect="1" noChangeArrowheads="1"/>
              </p:cNvPicPr>
              <p:nvPr/>
            </p:nvPicPr>
            <p:blipFill>
              <a:blip r:embed="rId9" cstate="print"/>
              <a:srcRect/>
              <a:stretch>
                <a:fillRect/>
              </a:stretch>
            </p:blipFill>
            <p:spPr bwMode="auto">
              <a:xfrm>
                <a:off x="1860328" y="5893684"/>
                <a:ext cx="685973" cy="671202"/>
              </a:xfrm>
              <a:prstGeom prst="rect">
                <a:avLst/>
              </a:prstGeom>
              <a:noFill/>
              <a:ln w="9525">
                <a:noFill/>
                <a:miter lim="800000"/>
                <a:headEnd/>
                <a:tailEnd/>
              </a:ln>
            </p:spPr>
          </p:pic>
        </p:grpSp>
        <p:pic>
          <p:nvPicPr>
            <p:cNvPr id="152" name="Picture 10" descr="C:\Program Files\Microsoft Office\MEDIA\CAGCAT10\j0090386.wmf"/>
            <p:cNvPicPr>
              <a:picLocks noChangeAspect="1" noChangeArrowheads="1"/>
            </p:cNvPicPr>
            <p:nvPr/>
          </p:nvPicPr>
          <p:blipFill>
            <a:blip r:embed="rId10" cstate="print"/>
            <a:srcRect/>
            <a:stretch>
              <a:fillRect/>
            </a:stretch>
          </p:blipFill>
          <p:spPr bwMode="auto">
            <a:xfrm>
              <a:off x="7770813" y="4256088"/>
              <a:ext cx="917575" cy="785812"/>
            </a:xfrm>
            <a:prstGeom prst="rect">
              <a:avLst/>
            </a:prstGeom>
            <a:noFill/>
            <a:ln w="9525">
              <a:noFill/>
              <a:miter lim="800000"/>
              <a:headEnd/>
              <a:tailEnd/>
            </a:ln>
          </p:spPr>
        </p:pic>
        <p:sp>
          <p:nvSpPr>
            <p:cNvPr id="153" name="TextBox 81"/>
            <p:cNvSpPr txBox="1">
              <a:spLocks noChangeArrowheads="1"/>
            </p:cNvSpPr>
            <p:nvPr/>
          </p:nvSpPr>
          <p:spPr bwMode="auto">
            <a:xfrm>
              <a:off x="7750175" y="5056188"/>
              <a:ext cx="994183" cy="430887"/>
            </a:xfrm>
            <a:prstGeom prst="rect">
              <a:avLst/>
            </a:prstGeom>
            <a:noFill/>
            <a:ln w="9525">
              <a:noFill/>
              <a:miter lim="800000"/>
              <a:headEnd/>
              <a:tailEnd/>
            </a:ln>
          </p:spPr>
          <p:txBody>
            <a:bodyPr wrap="none">
              <a:spAutoFit/>
            </a:bodyPr>
            <a:lstStyle/>
            <a:p>
              <a:pPr algn="ctr"/>
              <a:r>
                <a:rPr lang="en-US" sz="1100" b="1" dirty="0" smtClean="0">
                  <a:latin typeface="+mj-lt"/>
                </a:rPr>
                <a:t>Surrounding</a:t>
              </a:r>
              <a:endParaRPr lang="en-US" sz="1100" b="1" dirty="0">
                <a:latin typeface="+mj-lt"/>
              </a:endParaRPr>
            </a:p>
            <a:p>
              <a:pPr algn="ctr"/>
              <a:r>
                <a:rPr lang="en-US" sz="1100" b="1" dirty="0">
                  <a:latin typeface="+mj-lt"/>
                </a:rPr>
                <a:t>Community</a:t>
              </a:r>
            </a:p>
          </p:txBody>
        </p:sp>
      </p:grpSp>
      <p:pic>
        <p:nvPicPr>
          <p:cNvPr id="75" name="Picture 2" descr="C:\Users\nnm\AppData\Local\Microsoft\Windows\Temporary Internet Files\Content.IE5\YYXVNWOH\MP900448493[1].jpg"/>
          <p:cNvPicPr>
            <a:picLocks noChangeAspect="1" noChangeArrowheads="1"/>
          </p:cNvPicPr>
          <p:nvPr/>
        </p:nvPicPr>
        <p:blipFill>
          <a:blip r:embed="rId11" cstate="print"/>
          <a:srcRect/>
          <a:stretch>
            <a:fillRect/>
          </a:stretch>
        </p:blipFill>
        <p:spPr bwMode="auto">
          <a:xfrm>
            <a:off x="7848598" y="114301"/>
            <a:ext cx="1114425" cy="742950"/>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2"/>
          <p:cNvSpPr>
            <a:spLocks noGrp="1" noChangeArrowheads="1"/>
          </p:cNvSpPr>
          <p:nvPr>
            <p:ph type="title"/>
          </p:nvPr>
        </p:nvSpPr>
        <p:spPr/>
        <p:txBody>
          <a:bodyPr/>
          <a:lstStyle/>
          <a:p>
            <a:r>
              <a:rPr lang="en-US" dirty="0" smtClean="0"/>
              <a:t>Before we proceed . . . </a:t>
            </a:r>
          </a:p>
        </p:txBody>
      </p:sp>
      <p:sp>
        <p:nvSpPr>
          <p:cNvPr id="27652" name="Footer Placeholder 8"/>
          <p:cNvSpPr>
            <a:spLocks noGrp="1"/>
          </p:cNvSpPr>
          <p:nvPr>
            <p:ph type="ftr" sz="quarter" idx="10"/>
          </p:nvPr>
        </p:nvSpPr>
        <p:spPr/>
        <p:txBody>
          <a:bodyPr/>
          <a:lstStyle/>
          <a:p>
            <a:r>
              <a:rPr lang="en-US" smtClean="0"/>
              <a:t>EAM-PUR-230</a:t>
            </a:r>
            <a:endParaRPr lang="en-US"/>
          </a:p>
        </p:txBody>
      </p:sp>
      <p:sp>
        <p:nvSpPr>
          <p:cNvPr id="10" name="TextBox 9"/>
          <p:cNvSpPr txBox="1"/>
          <p:nvPr/>
        </p:nvSpPr>
        <p:spPr>
          <a:xfrm>
            <a:off x="1466851" y="2257425"/>
            <a:ext cx="5772150" cy="1815882"/>
          </a:xfrm>
          <a:prstGeom prst="rect">
            <a:avLst/>
          </a:prstGeom>
          <a:noFill/>
        </p:spPr>
        <p:txBody>
          <a:bodyPr wrap="square" rtlCol="0">
            <a:spAutoFit/>
          </a:bodyPr>
          <a:lstStyle/>
          <a:p>
            <a:pPr algn="ctr"/>
            <a:r>
              <a:rPr lang="en-US" sz="2800" i="1" dirty="0" smtClean="0">
                <a:solidFill>
                  <a:srgbClr val="FF0000"/>
                </a:solidFill>
              </a:rPr>
              <a:t>At this point in this class you may wish to pause the class and open your EAM Training Environment in order to “play along”!</a:t>
            </a:r>
            <a:endParaRPr lang="en-US" sz="2800" i="1" dirty="0">
              <a:solidFill>
                <a:srgbClr val="FF0000"/>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650" name="Group 3"/>
          <p:cNvGrpSpPr>
            <a:grpSpLocks/>
          </p:cNvGrpSpPr>
          <p:nvPr/>
        </p:nvGrpSpPr>
        <p:grpSpPr bwMode="auto">
          <a:xfrm>
            <a:off x="1509713" y="2817813"/>
            <a:ext cx="6369050" cy="819150"/>
            <a:chOff x="1435383" y="5890604"/>
            <a:chExt cx="6564271" cy="556431"/>
          </a:xfrm>
        </p:grpSpPr>
        <p:sp>
          <p:nvSpPr>
            <p:cNvPr id="27653" name="Right Arrow 4"/>
            <p:cNvSpPr>
              <a:spLocks noChangeArrowheads="1"/>
            </p:cNvSpPr>
            <p:nvPr/>
          </p:nvSpPr>
          <p:spPr bwMode="auto">
            <a:xfrm>
              <a:off x="1435383" y="5890604"/>
              <a:ext cx="978408" cy="552893"/>
            </a:xfrm>
            <a:prstGeom prst="rightArrow">
              <a:avLst>
                <a:gd name="adj1" fmla="val 50000"/>
                <a:gd name="adj2" fmla="val 50000"/>
              </a:avLst>
            </a:prstGeom>
            <a:solidFill>
              <a:srgbClr val="FFFF00"/>
            </a:solidFill>
            <a:ln w="9525" algn="ctr">
              <a:solidFill>
                <a:schemeClr val="tx1"/>
              </a:solidFill>
              <a:round/>
              <a:headEnd/>
              <a:tailEnd/>
            </a:ln>
          </p:spPr>
          <p:txBody>
            <a:bodyPr wrap="none" tIns="91440" bIns="91440" anchor="ctr"/>
            <a:lstStyle/>
            <a:p>
              <a:pPr algn="ctr"/>
              <a:r>
                <a:rPr lang="en-US">
                  <a:latin typeface="+mj-lt"/>
                </a:rPr>
                <a:t>Request</a:t>
              </a:r>
            </a:p>
          </p:txBody>
        </p:sp>
        <p:sp>
          <p:nvSpPr>
            <p:cNvPr id="27654" name="Right Arrow 5"/>
            <p:cNvSpPr>
              <a:spLocks noChangeArrowheads="1"/>
            </p:cNvSpPr>
            <p:nvPr/>
          </p:nvSpPr>
          <p:spPr bwMode="auto">
            <a:xfrm>
              <a:off x="2831844" y="5894142"/>
              <a:ext cx="978408" cy="552893"/>
            </a:xfrm>
            <a:prstGeom prst="rightArrow">
              <a:avLst>
                <a:gd name="adj1" fmla="val 50000"/>
                <a:gd name="adj2" fmla="val 50000"/>
              </a:avLst>
            </a:prstGeom>
            <a:solidFill>
              <a:schemeClr val="accent1"/>
            </a:solidFill>
            <a:ln w="9525" algn="ctr">
              <a:solidFill>
                <a:schemeClr val="tx1"/>
              </a:solidFill>
              <a:round/>
              <a:headEnd/>
              <a:tailEnd/>
            </a:ln>
          </p:spPr>
          <p:txBody>
            <a:bodyPr wrap="none" tIns="91440" bIns="91440" anchor="ctr"/>
            <a:lstStyle/>
            <a:p>
              <a:pPr algn="ctr"/>
              <a:r>
                <a:rPr lang="en-US">
                  <a:latin typeface="+mj-lt"/>
                </a:rPr>
                <a:t>Approve</a:t>
              </a:r>
            </a:p>
          </p:txBody>
        </p:sp>
        <p:sp>
          <p:nvSpPr>
            <p:cNvPr id="27655" name="Right Arrow 6"/>
            <p:cNvSpPr>
              <a:spLocks noChangeArrowheads="1"/>
            </p:cNvSpPr>
            <p:nvPr/>
          </p:nvSpPr>
          <p:spPr bwMode="auto">
            <a:xfrm>
              <a:off x="4224767" y="5894142"/>
              <a:ext cx="978408" cy="552893"/>
            </a:xfrm>
            <a:prstGeom prst="rightArrow">
              <a:avLst>
                <a:gd name="adj1" fmla="val 50000"/>
                <a:gd name="adj2" fmla="val 50000"/>
              </a:avLst>
            </a:prstGeom>
            <a:solidFill>
              <a:schemeClr val="accent1"/>
            </a:solidFill>
            <a:ln w="9525" algn="ctr">
              <a:solidFill>
                <a:schemeClr val="tx1"/>
              </a:solidFill>
              <a:round/>
              <a:headEnd/>
              <a:tailEnd/>
            </a:ln>
          </p:spPr>
          <p:txBody>
            <a:bodyPr wrap="none" tIns="91440" bIns="91440" anchor="ctr"/>
            <a:lstStyle/>
            <a:p>
              <a:pPr algn="ctr"/>
              <a:r>
                <a:rPr lang="en-US">
                  <a:latin typeface="+mj-lt"/>
                </a:rPr>
                <a:t>Order</a:t>
              </a:r>
            </a:p>
          </p:txBody>
        </p:sp>
        <p:sp>
          <p:nvSpPr>
            <p:cNvPr id="27656" name="Right Arrow 7"/>
            <p:cNvSpPr>
              <a:spLocks noChangeArrowheads="1"/>
            </p:cNvSpPr>
            <p:nvPr/>
          </p:nvSpPr>
          <p:spPr bwMode="auto">
            <a:xfrm>
              <a:off x="5617690" y="5894142"/>
              <a:ext cx="978408" cy="552893"/>
            </a:xfrm>
            <a:prstGeom prst="rightArrow">
              <a:avLst>
                <a:gd name="adj1" fmla="val 50000"/>
                <a:gd name="adj2" fmla="val 50000"/>
              </a:avLst>
            </a:prstGeom>
            <a:solidFill>
              <a:schemeClr val="accent1"/>
            </a:solidFill>
            <a:ln w="9525" algn="ctr">
              <a:solidFill>
                <a:schemeClr val="tx1"/>
              </a:solidFill>
              <a:round/>
              <a:headEnd/>
              <a:tailEnd/>
            </a:ln>
          </p:spPr>
          <p:txBody>
            <a:bodyPr wrap="none" tIns="91440" bIns="91440" anchor="ctr"/>
            <a:lstStyle/>
            <a:p>
              <a:pPr algn="ctr"/>
              <a:r>
                <a:rPr lang="en-US">
                  <a:latin typeface="+mj-lt"/>
                </a:rPr>
                <a:t>Receive</a:t>
              </a:r>
            </a:p>
          </p:txBody>
        </p:sp>
        <p:sp>
          <p:nvSpPr>
            <p:cNvPr id="27657" name="Right Arrow 8"/>
            <p:cNvSpPr>
              <a:spLocks noChangeArrowheads="1"/>
            </p:cNvSpPr>
            <p:nvPr/>
          </p:nvSpPr>
          <p:spPr bwMode="auto">
            <a:xfrm>
              <a:off x="7021246" y="5894142"/>
              <a:ext cx="978408" cy="552893"/>
            </a:xfrm>
            <a:prstGeom prst="rightArrow">
              <a:avLst>
                <a:gd name="adj1" fmla="val 50000"/>
                <a:gd name="adj2" fmla="val 50000"/>
              </a:avLst>
            </a:prstGeom>
            <a:solidFill>
              <a:schemeClr val="accent1"/>
            </a:solidFill>
            <a:ln w="9525" algn="ctr">
              <a:solidFill>
                <a:schemeClr val="tx1"/>
              </a:solidFill>
              <a:round/>
              <a:headEnd/>
              <a:tailEnd/>
            </a:ln>
          </p:spPr>
          <p:txBody>
            <a:bodyPr wrap="none" tIns="91440" bIns="91440" anchor="ctr"/>
            <a:lstStyle/>
            <a:p>
              <a:pPr algn="ctr"/>
              <a:r>
                <a:rPr lang="en-US">
                  <a:latin typeface="+mj-lt"/>
                </a:rPr>
                <a:t>Pay</a:t>
              </a:r>
            </a:p>
          </p:txBody>
        </p:sp>
      </p:grpSp>
      <p:sp>
        <p:nvSpPr>
          <p:cNvPr id="27651" name="Rectangle 2"/>
          <p:cNvSpPr>
            <a:spLocks noGrp="1" noChangeArrowheads="1"/>
          </p:cNvSpPr>
          <p:nvPr>
            <p:ph type="title"/>
          </p:nvPr>
        </p:nvSpPr>
        <p:spPr/>
        <p:txBody>
          <a:bodyPr/>
          <a:lstStyle/>
          <a:p>
            <a:r>
              <a:rPr lang="en-US" smtClean="0"/>
              <a:t>Purchasing Process – Step Through</a:t>
            </a:r>
          </a:p>
        </p:txBody>
      </p:sp>
      <p:sp>
        <p:nvSpPr>
          <p:cNvPr id="27652" name="Footer Placeholder 8"/>
          <p:cNvSpPr>
            <a:spLocks noGrp="1"/>
          </p:cNvSpPr>
          <p:nvPr>
            <p:ph type="ftr" sz="quarter" idx="10"/>
          </p:nvPr>
        </p:nvSpPr>
        <p:spPr/>
        <p:txBody>
          <a:bodyPr/>
          <a:lstStyle/>
          <a:p>
            <a:r>
              <a:rPr lang="en-US" smtClean="0"/>
              <a:t>EAM-PUR-230</a:t>
            </a:r>
            <a:endParaRPr 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3"/>
          <p:cNvSpPr>
            <a:spLocks noGrp="1" noChangeArrowheads="1"/>
          </p:cNvSpPr>
          <p:nvPr>
            <p:ph idx="1"/>
          </p:nvPr>
        </p:nvSpPr>
        <p:spPr/>
        <p:txBody>
          <a:bodyPr>
            <a:normAutofit fontScale="92500" lnSpcReduction="10000"/>
          </a:bodyPr>
          <a:lstStyle/>
          <a:p>
            <a:r>
              <a:rPr lang="en-US" dirty="0" smtClean="0"/>
              <a:t>Basic building blocks of Purchasing </a:t>
            </a:r>
          </a:p>
          <a:p>
            <a:r>
              <a:rPr lang="en-US" dirty="0" smtClean="0"/>
              <a:t>Can </a:t>
            </a:r>
          </a:p>
          <a:p>
            <a:pPr lvl="1"/>
            <a:r>
              <a:rPr lang="en-US" dirty="0" smtClean="0"/>
              <a:t>Have multiple line items </a:t>
            </a:r>
          </a:p>
          <a:p>
            <a:pPr lvl="1"/>
            <a:r>
              <a:rPr lang="en-US" dirty="0" smtClean="0"/>
              <a:t>ONLY have a single vendor </a:t>
            </a:r>
          </a:p>
          <a:p>
            <a:r>
              <a:rPr lang="en-US" dirty="0" smtClean="0"/>
              <a:t>Requestors must: </a:t>
            </a:r>
          </a:p>
          <a:p>
            <a:pPr lvl="1"/>
            <a:r>
              <a:rPr lang="en-US" dirty="0" smtClean="0"/>
              <a:t>Have a User ID</a:t>
            </a:r>
          </a:p>
          <a:p>
            <a:pPr lvl="1"/>
            <a:r>
              <a:rPr lang="en-US" dirty="0" smtClean="0"/>
              <a:t>Have Security Access </a:t>
            </a:r>
          </a:p>
          <a:p>
            <a:r>
              <a:rPr lang="en-US" dirty="0" smtClean="0"/>
              <a:t>Approvers – special setup </a:t>
            </a:r>
          </a:p>
          <a:p>
            <a:r>
              <a:rPr lang="en-US" dirty="0" smtClean="0"/>
              <a:t>May be used to purchase: </a:t>
            </a:r>
          </a:p>
          <a:p>
            <a:pPr lvl="1"/>
            <a:r>
              <a:rPr lang="en-US" dirty="0" smtClean="0"/>
              <a:t>Inventory Parts </a:t>
            </a:r>
          </a:p>
          <a:p>
            <a:pPr lvl="1"/>
            <a:r>
              <a:rPr lang="en-US" dirty="0" smtClean="0"/>
              <a:t>Non-Stock (or “Spot-buy”) Materials </a:t>
            </a:r>
          </a:p>
          <a:p>
            <a:pPr lvl="1"/>
            <a:r>
              <a:rPr lang="en-US" dirty="0" smtClean="0"/>
              <a:t>Services </a:t>
            </a:r>
          </a:p>
          <a:p>
            <a:pPr lvl="1"/>
            <a:r>
              <a:rPr lang="en-US" dirty="0" smtClean="0"/>
              <a:t>Anything that is not a component of a finished good</a:t>
            </a:r>
          </a:p>
        </p:txBody>
      </p:sp>
      <p:sp>
        <p:nvSpPr>
          <p:cNvPr id="28674" name="Rectangle 2"/>
          <p:cNvSpPr>
            <a:spLocks noGrp="1" noChangeArrowheads="1"/>
          </p:cNvSpPr>
          <p:nvPr>
            <p:ph type="title"/>
          </p:nvPr>
        </p:nvSpPr>
        <p:spPr/>
        <p:txBody>
          <a:bodyPr/>
          <a:lstStyle/>
          <a:p>
            <a:r>
              <a:rPr lang="en-US" smtClean="0"/>
              <a:t>Requisitions</a:t>
            </a:r>
          </a:p>
        </p:txBody>
      </p:sp>
      <p:sp>
        <p:nvSpPr>
          <p:cNvPr id="28677" name="Footer Placeholder 9"/>
          <p:cNvSpPr>
            <a:spLocks noGrp="1"/>
          </p:cNvSpPr>
          <p:nvPr>
            <p:ph type="ftr" sz="quarter" idx="10"/>
          </p:nvPr>
        </p:nvSpPr>
        <p:spPr/>
        <p:txBody>
          <a:bodyPr/>
          <a:lstStyle/>
          <a:p>
            <a:r>
              <a:rPr lang="en-US" smtClean="0"/>
              <a:t>EAM-PUR-240</a:t>
            </a:r>
            <a:endParaRPr lang="en-US"/>
          </a:p>
        </p:txBody>
      </p:sp>
      <p:grpSp>
        <p:nvGrpSpPr>
          <p:cNvPr id="14" name="Group 3"/>
          <p:cNvGrpSpPr>
            <a:grpSpLocks/>
          </p:cNvGrpSpPr>
          <p:nvPr/>
        </p:nvGrpSpPr>
        <p:grpSpPr bwMode="auto">
          <a:xfrm>
            <a:off x="4295775" y="31750"/>
            <a:ext cx="4667250" cy="365760"/>
            <a:chOff x="1435383" y="5890604"/>
            <a:chExt cx="6564271" cy="556431"/>
          </a:xfrm>
        </p:grpSpPr>
        <p:sp>
          <p:nvSpPr>
            <p:cNvPr id="15" name="Right Arrow 14"/>
            <p:cNvSpPr/>
            <p:nvPr/>
          </p:nvSpPr>
          <p:spPr bwMode="auto">
            <a:xfrm>
              <a:off x="1435383" y="5890604"/>
              <a:ext cx="977942" cy="553038"/>
            </a:xfrm>
            <a:prstGeom prst="rightArrow">
              <a:avLst/>
            </a:prstGeom>
            <a:solidFill>
              <a:srgbClr val="FFFF00"/>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Request</a:t>
              </a:r>
            </a:p>
          </p:txBody>
        </p:sp>
        <p:sp>
          <p:nvSpPr>
            <p:cNvPr id="16" name="Right Arrow 15"/>
            <p:cNvSpPr/>
            <p:nvPr/>
          </p:nvSpPr>
          <p:spPr bwMode="auto">
            <a:xfrm>
              <a:off x="2830849" y="5893997"/>
              <a:ext cx="980174"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Approve</a:t>
              </a:r>
            </a:p>
          </p:txBody>
        </p:sp>
        <p:sp>
          <p:nvSpPr>
            <p:cNvPr id="17" name="Right Arrow 16"/>
            <p:cNvSpPr/>
            <p:nvPr/>
          </p:nvSpPr>
          <p:spPr bwMode="auto">
            <a:xfrm>
              <a:off x="4224083" y="5893997"/>
              <a:ext cx="980174"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Order</a:t>
              </a:r>
            </a:p>
          </p:txBody>
        </p:sp>
        <p:sp>
          <p:nvSpPr>
            <p:cNvPr id="18" name="Right Arrow 17"/>
            <p:cNvSpPr/>
            <p:nvPr/>
          </p:nvSpPr>
          <p:spPr bwMode="auto">
            <a:xfrm>
              <a:off x="5617316" y="5893997"/>
              <a:ext cx="977942"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Receive</a:t>
              </a:r>
            </a:p>
          </p:txBody>
        </p:sp>
        <p:sp>
          <p:nvSpPr>
            <p:cNvPr id="19" name="Right Arrow 18"/>
            <p:cNvSpPr/>
            <p:nvPr/>
          </p:nvSpPr>
          <p:spPr bwMode="auto">
            <a:xfrm>
              <a:off x="7021712" y="5893997"/>
              <a:ext cx="977942"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Pay</a:t>
              </a:r>
            </a:p>
          </p:txBody>
        </p:sp>
      </p:gr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smtClean="0"/>
              <a:t>Requisition Browse</a:t>
            </a:r>
          </a:p>
        </p:txBody>
      </p:sp>
      <p:sp>
        <p:nvSpPr>
          <p:cNvPr id="29705" name="Footer Placeholder 13"/>
          <p:cNvSpPr>
            <a:spLocks noGrp="1"/>
          </p:cNvSpPr>
          <p:nvPr>
            <p:ph type="ftr" sz="quarter" idx="10"/>
          </p:nvPr>
        </p:nvSpPr>
        <p:spPr/>
        <p:txBody>
          <a:bodyPr/>
          <a:lstStyle/>
          <a:p>
            <a:r>
              <a:rPr lang="en-US" smtClean="0"/>
              <a:t>EAM-PUR-250</a:t>
            </a:r>
            <a:endParaRPr lang="en-US"/>
          </a:p>
        </p:txBody>
      </p:sp>
      <p:grpSp>
        <p:nvGrpSpPr>
          <p:cNvPr id="29699" name="Group 3"/>
          <p:cNvGrpSpPr>
            <a:grpSpLocks/>
          </p:cNvGrpSpPr>
          <p:nvPr/>
        </p:nvGrpSpPr>
        <p:grpSpPr bwMode="auto">
          <a:xfrm>
            <a:off x="4295775" y="31750"/>
            <a:ext cx="4667250" cy="365760"/>
            <a:chOff x="1435383" y="5890604"/>
            <a:chExt cx="6564271" cy="556431"/>
          </a:xfrm>
        </p:grpSpPr>
        <p:sp>
          <p:nvSpPr>
            <p:cNvPr id="5" name="Right Arrow 4"/>
            <p:cNvSpPr/>
            <p:nvPr/>
          </p:nvSpPr>
          <p:spPr bwMode="auto">
            <a:xfrm>
              <a:off x="1435383" y="5890604"/>
              <a:ext cx="977942" cy="553038"/>
            </a:xfrm>
            <a:prstGeom prst="rightArrow">
              <a:avLst/>
            </a:prstGeom>
            <a:solidFill>
              <a:srgbClr val="FFFF00"/>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Request</a:t>
              </a:r>
            </a:p>
          </p:txBody>
        </p:sp>
        <p:sp>
          <p:nvSpPr>
            <p:cNvPr id="6" name="Right Arrow 5"/>
            <p:cNvSpPr/>
            <p:nvPr/>
          </p:nvSpPr>
          <p:spPr bwMode="auto">
            <a:xfrm>
              <a:off x="2830849" y="5893997"/>
              <a:ext cx="980174"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Approve</a:t>
              </a:r>
            </a:p>
          </p:txBody>
        </p:sp>
        <p:sp>
          <p:nvSpPr>
            <p:cNvPr id="7" name="Right Arrow 6"/>
            <p:cNvSpPr/>
            <p:nvPr/>
          </p:nvSpPr>
          <p:spPr bwMode="auto">
            <a:xfrm>
              <a:off x="4224083" y="5893997"/>
              <a:ext cx="980174"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Order</a:t>
              </a:r>
            </a:p>
          </p:txBody>
        </p:sp>
        <p:sp>
          <p:nvSpPr>
            <p:cNvPr id="8" name="Right Arrow 7"/>
            <p:cNvSpPr/>
            <p:nvPr/>
          </p:nvSpPr>
          <p:spPr bwMode="auto">
            <a:xfrm>
              <a:off x="5617316" y="5893997"/>
              <a:ext cx="977942"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Receive</a:t>
              </a:r>
            </a:p>
          </p:txBody>
        </p:sp>
        <p:sp>
          <p:nvSpPr>
            <p:cNvPr id="9" name="Right Arrow 8"/>
            <p:cNvSpPr/>
            <p:nvPr/>
          </p:nvSpPr>
          <p:spPr bwMode="auto">
            <a:xfrm>
              <a:off x="7021712" y="5893997"/>
              <a:ext cx="977942"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Pay</a:t>
              </a:r>
            </a:p>
          </p:txBody>
        </p:sp>
      </p:grpSp>
      <p:pic>
        <p:nvPicPr>
          <p:cNvPr id="29700" name="Picture 10" descr="Requisition Browse.PNG"/>
          <p:cNvPicPr>
            <a:picLocks noChangeAspect="1"/>
          </p:cNvPicPr>
          <p:nvPr/>
        </p:nvPicPr>
        <p:blipFill>
          <a:blip r:embed="rId3" cstate="print"/>
          <a:srcRect/>
          <a:stretch>
            <a:fillRect/>
          </a:stretch>
        </p:blipFill>
        <p:spPr bwMode="auto">
          <a:xfrm>
            <a:off x="390525" y="1063364"/>
            <a:ext cx="6648450" cy="4411663"/>
          </a:xfrm>
          <a:prstGeom prst="rect">
            <a:avLst/>
          </a:prstGeom>
          <a:noFill/>
          <a:ln w="9525">
            <a:noFill/>
            <a:miter lim="800000"/>
            <a:headEnd/>
            <a:tailEnd/>
          </a:ln>
        </p:spPr>
      </p:pic>
      <p:sp>
        <p:nvSpPr>
          <p:cNvPr id="29701" name="Rounded Rectangle 11"/>
          <p:cNvSpPr>
            <a:spLocks noChangeArrowheads="1"/>
          </p:cNvSpPr>
          <p:nvPr/>
        </p:nvSpPr>
        <p:spPr bwMode="auto">
          <a:xfrm>
            <a:off x="315913" y="1753927"/>
            <a:ext cx="1204912" cy="436562"/>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29702" name="TextBox 12"/>
          <p:cNvSpPr txBox="1">
            <a:spLocks noChangeArrowheads="1"/>
          </p:cNvSpPr>
          <p:nvPr/>
        </p:nvSpPr>
        <p:spPr bwMode="auto">
          <a:xfrm>
            <a:off x="7164388" y="1914264"/>
            <a:ext cx="1766830" cy="830997"/>
          </a:xfrm>
          <a:prstGeom prst="rect">
            <a:avLst/>
          </a:prstGeom>
          <a:noFill/>
          <a:ln w="9525">
            <a:noFill/>
            <a:miter lim="800000"/>
            <a:headEnd/>
            <a:tailEnd/>
          </a:ln>
        </p:spPr>
        <p:txBody>
          <a:bodyPr wrap="none">
            <a:spAutoFit/>
          </a:bodyPr>
          <a:lstStyle/>
          <a:p>
            <a:pPr algn="ctr"/>
            <a:r>
              <a:rPr lang="en-US" sz="2400">
                <a:latin typeface="+mj-lt"/>
              </a:rPr>
              <a:t>Requisition</a:t>
            </a:r>
          </a:p>
          <a:p>
            <a:pPr algn="ctr"/>
            <a:r>
              <a:rPr lang="en-US" sz="2400">
                <a:latin typeface="+mj-lt"/>
              </a:rPr>
              <a:t>Browse</a:t>
            </a:r>
          </a:p>
        </p:txBody>
      </p:sp>
      <p:sp>
        <p:nvSpPr>
          <p:cNvPr id="29703" name="TextBox 13"/>
          <p:cNvSpPr txBox="1">
            <a:spLocks noChangeArrowheads="1"/>
          </p:cNvSpPr>
          <p:nvPr/>
        </p:nvSpPr>
        <p:spPr bwMode="auto">
          <a:xfrm>
            <a:off x="7224713" y="3725602"/>
            <a:ext cx="1643399" cy="461665"/>
          </a:xfrm>
          <a:prstGeom prst="rect">
            <a:avLst/>
          </a:prstGeom>
          <a:noFill/>
          <a:ln w="9525">
            <a:noFill/>
            <a:miter lim="800000"/>
            <a:headEnd/>
            <a:tailEnd/>
          </a:ln>
        </p:spPr>
        <p:txBody>
          <a:bodyPr wrap="none">
            <a:spAutoFit/>
          </a:bodyPr>
          <a:lstStyle/>
          <a:p>
            <a:pPr algn="ctr"/>
            <a:r>
              <a:rPr lang="en-US" sz="2400">
                <a:latin typeface="+mj-lt"/>
              </a:rPr>
              <a:t>Line Items</a:t>
            </a:r>
          </a:p>
        </p:txBody>
      </p:sp>
      <p:sp>
        <p:nvSpPr>
          <p:cNvPr id="29704" name="TextBox 14"/>
          <p:cNvSpPr txBox="1">
            <a:spLocks noChangeArrowheads="1"/>
          </p:cNvSpPr>
          <p:nvPr/>
        </p:nvSpPr>
        <p:spPr bwMode="auto">
          <a:xfrm>
            <a:off x="2105025" y="5848089"/>
            <a:ext cx="6035627" cy="307777"/>
          </a:xfrm>
          <a:prstGeom prst="rect">
            <a:avLst/>
          </a:prstGeom>
          <a:noFill/>
          <a:ln w="9525">
            <a:noFill/>
            <a:miter lim="800000"/>
            <a:headEnd/>
            <a:tailEnd/>
          </a:ln>
        </p:spPr>
        <p:txBody>
          <a:bodyPr wrap="none">
            <a:spAutoFit/>
          </a:bodyPr>
          <a:lstStyle/>
          <a:p>
            <a:r>
              <a:rPr lang="en-US" dirty="0">
                <a:solidFill>
                  <a:srgbClr val="FF0000"/>
                </a:solidFill>
                <a:latin typeface="+mj-lt"/>
              </a:rPr>
              <a:t>PAUSE PRESENTATION:  Navigate to this screen in your demo center.</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smtClean="0"/>
              <a:t>Requisition Create</a:t>
            </a:r>
          </a:p>
        </p:txBody>
      </p:sp>
      <p:sp>
        <p:nvSpPr>
          <p:cNvPr id="30727" name="Footer Placeholder 11"/>
          <p:cNvSpPr>
            <a:spLocks noGrp="1"/>
          </p:cNvSpPr>
          <p:nvPr>
            <p:ph type="ftr" sz="quarter" idx="10"/>
          </p:nvPr>
        </p:nvSpPr>
        <p:spPr/>
        <p:txBody>
          <a:bodyPr/>
          <a:lstStyle/>
          <a:p>
            <a:r>
              <a:rPr lang="en-US" smtClean="0"/>
              <a:t>EAM-PUR-260</a:t>
            </a:r>
            <a:endParaRPr lang="en-US"/>
          </a:p>
        </p:txBody>
      </p:sp>
      <p:pic>
        <p:nvPicPr>
          <p:cNvPr id="30723" name="Picture 4"/>
          <p:cNvPicPr>
            <a:picLocks noChangeAspect="1" noChangeArrowheads="1"/>
          </p:cNvPicPr>
          <p:nvPr/>
        </p:nvPicPr>
        <p:blipFill>
          <a:blip r:embed="rId3" cstate="print"/>
          <a:srcRect/>
          <a:stretch>
            <a:fillRect/>
          </a:stretch>
        </p:blipFill>
        <p:spPr bwMode="auto">
          <a:xfrm>
            <a:off x="846138" y="935632"/>
            <a:ext cx="7427912" cy="5153025"/>
          </a:xfrm>
          <a:prstGeom prst="rect">
            <a:avLst/>
          </a:prstGeom>
          <a:noFill/>
          <a:ln w="9525" algn="ctr">
            <a:noFill/>
            <a:miter lim="800000"/>
            <a:headEnd/>
            <a:tailEnd/>
          </a:ln>
        </p:spPr>
      </p:pic>
      <p:sp>
        <p:nvSpPr>
          <p:cNvPr id="30724" name="Oval 4"/>
          <p:cNvSpPr>
            <a:spLocks noChangeArrowheads="1"/>
          </p:cNvSpPr>
          <p:nvPr/>
        </p:nvSpPr>
        <p:spPr bwMode="auto">
          <a:xfrm>
            <a:off x="5780088" y="3751857"/>
            <a:ext cx="892175" cy="361950"/>
          </a:xfrm>
          <a:prstGeom prst="ellipse">
            <a:avLst/>
          </a:prstGeom>
          <a:noFill/>
          <a:ln w="38100">
            <a:solidFill>
              <a:srgbClr val="FF0000"/>
            </a:solidFill>
            <a:round/>
            <a:headEnd/>
            <a:tailEnd/>
          </a:ln>
        </p:spPr>
        <p:txBody>
          <a:bodyPr wrap="none" anchor="ctr"/>
          <a:lstStyle/>
          <a:p>
            <a:pPr algn="ctr"/>
            <a:endParaRPr lang="en-US" sz="2800"/>
          </a:p>
        </p:txBody>
      </p:sp>
      <p:sp>
        <p:nvSpPr>
          <p:cNvPr id="30725" name="Oval 4"/>
          <p:cNvSpPr>
            <a:spLocks noChangeArrowheads="1"/>
          </p:cNvSpPr>
          <p:nvPr/>
        </p:nvSpPr>
        <p:spPr bwMode="auto">
          <a:xfrm>
            <a:off x="6278563" y="1664294"/>
            <a:ext cx="415925" cy="455613"/>
          </a:xfrm>
          <a:prstGeom prst="ellipse">
            <a:avLst/>
          </a:prstGeom>
          <a:noFill/>
          <a:ln w="38100">
            <a:solidFill>
              <a:srgbClr val="FF0000"/>
            </a:solidFill>
            <a:round/>
            <a:headEnd/>
            <a:tailEnd/>
          </a:ln>
        </p:spPr>
        <p:txBody>
          <a:bodyPr wrap="none" anchor="ctr"/>
          <a:lstStyle/>
          <a:p>
            <a:pPr algn="ctr"/>
            <a:endParaRPr lang="en-US" sz="2800"/>
          </a:p>
        </p:txBody>
      </p:sp>
      <p:grpSp>
        <p:nvGrpSpPr>
          <p:cNvPr id="30726" name="Group 3"/>
          <p:cNvGrpSpPr>
            <a:grpSpLocks/>
          </p:cNvGrpSpPr>
          <p:nvPr/>
        </p:nvGrpSpPr>
        <p:grpSpPr bwMode="auto">
          <a:xfrm>
            <a:off x="4295775" y="31750"/>
            <a:ext cx="4667250" cy="365760"/>
            <a:chOff x="1435383" y="5890604"/>
            <a:chExt cx="6564271" cy="556431"/>
          </a:xfrm>
        </p:grpSpPr>
        <p:sp>
          <p:nvSpPr>
            <p:cNvPr id="7" name="Right Arrow 6"/>
            <p:cNvSpPr/>
            <p:nvPr/>
          </p:nvSpPr>
          <p:spPr bwMode="auto">
            <a:xfrm>
              <a:off x="1435383" y="5890604"/>
              <a:ext cx="977942" cy="553038"/>
            </a:xfrm>
            <a:prstGeom prst="rightArrow">
              <a:avLst/>
            </a:prstGeom>
            <a:solidFill>
              <a:srgbClr val="FFFF00"/>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Request</a:t>
              </a:r>
            </a:p>
          </p:txBody>
        </p:sp>
        <p:sp>
          <p:nvSpPr>
            <p:cNvPr id="8" name="Right Arrow 7"/>
            <p:cNvSpPr/>
            <p:nvPr/>
          </p:nvSpPr>
          <p:spPr bwMode="auto">
            <a:xfrm>
              <a:off x="2830849" y="5893997"/>
              <a:ext cx="980174"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Approve</a:t>
              </a:r>
            </a:p>
          </p:txBody>
        </p:sp>
        <p:sp>
          <p:nvSpPr>
            <p:cNvPr id="9" name="Right Arrow 8"/>
            <p:cNvSpPr/>
            <p:nvPr/>
          </p:nvSpPr>
          <p:spPr bwMode="auto">
            <a:xfrm>
              <a:off x="4224083" y="5893997"/>
              <a:ext cx="980174"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Order</a:t>
              </a:r>
            </a:p>
          </p:txBody>
        </p:sp>
        <p:sp>
          <p:nvSpPr>
            <p:cNvPr id="10" name="Right Arrow 9"/>
            <p:cNvSpPr/>
            <p:nvPr/>
          </p:nvSpPr>
          <p:spPr bwMode="auto">
            <a:xfrm>
              <a:off x="5617316" y="5893997"/>
              <a:ext cx="977942"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Receive</a:t>
              </a:r>
            </a:p>
          </p:txBody>
        </p:sp>
        <p:sp>
          <p:nvSpPr>
            <p:cNvPr id="11" name="Right Arrow 10"/>
            <p:cNvSpPr/>
            <p:nvPr/>
          </p:nvSpPr>
          <p:spPr bwMode="auto">
            <a:xfrm>
              <a:off x="7021712" y="5893997"/>
              <a:ext cx="977942"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Pay</a:t>
              </a:r>
            </a:p>
          </p:txBody>
        </p:sp>
      </p:grpSp>
      <p:sp>
        <p:nvSpPr>
          <p:cNvPr id="13" name="Rounded Rectangle 12"/>
          <p:cNvSpPr/>
          <p:nvPr/>
        </p:nvSpPr>
        <p:spPr>
          <a:xfrm>
            <a:off x="800100" y="1438275"/>
            <a:ext cx="1590675" cy="1562100"/>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7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7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animBg="1"/>
      <p:bldP spid="30725" grpId="0" animBg="1"/>
      <p:bldP spid="1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5"/>
          <p:cNvPicPr>
            <a:picLocks noChangeAspect="1" noChangeArrowheads="1"/>
          </p:cNvPicPr>
          <p:nvPr/>
        </p:nvPicPr>
        <p:blipFill>
          <a:blip r:embed="rId3" cstate="print"/>
          <a:srcRect/>
          <a:stretch>
            <a:fillRect/>
          </a:stretch>
        </p:blipFill>
        <p:spPr bwMode="auto">
          <a:xfrm>
            <a:off x="1147763" y="868102"/>
            <a:ext cx="7745412" cy="4594225"/>
          </a:xfrm>
          <a:prstGeom prst="rect">
            <a:avLst/>
          </a:prstGeom>
          <a:noFill/>
          <a:ln w="9525" algn="ctr">
            <a:noFill/>
            <a:miter lim="800000"/>
            <a:headEnd/>
            <a:tailEnd/>
          </a:ln>
        </p:spPr>
      </p:pic>
      <p:sp>
        <p:nvSpPr>
          <p:cNvPr id="31747" name="Rectangle 2"/>
          <p:cNvSpPr>
            <a:spLocks noGrp="1" noChangeArrowheads="1"/>
          </p:cNvSpPr>
          <p:nvPr>
            <p:ph type="title"/>
          </p:nvPr>
        </p:nvSpPr>
        <p:spPr/>
        <p:txBody>
          <a:bodyPr/>
          <a:lstStyle/>
          <a:p>
            <a:r>
              <a:rPr lang="en-US" smtClean="0"/>
              <a:t>Requisition Header</a:t>
            </a:r>
          </a:p>
        </p:txBody>
      </p:sp>
      <p:sp>
        <p:nvSpPr>
          <p:cNvPr id="31765" name="Footer Placeholder 26"/>
          <p:cNvSpPr>
            <a:spLocks noGrp="1"/>
          </p:cNvSpPr>
          <p:nvPr>
            <p:ph type="ftr" sz="quarter" idx="10"/>
          </p:nvPr>
        </p:nvSpPr>
        <p:spPr/>
        <p:txBody>
          <a:bodyPr/>
          <a:lstStyle/>
          <a:p>
            <a:r>
              <a:rPr lang="en-US" smtClean="0"/>
              <a:t>EAM-PUR-270</a:t>
            </a:r>
            <a:endParaRPr lang="en-US"/>
          </a:p>
        </p:txBody>
      </p:sp>
      <p:sp>
        <p:nvSpPr>
          <p:cNvPr id="31748" name="Rounded Rectangle 4"/>
          <p:cNvSpPr>
            <a:spLocks noChangeArrowheads="1"/>
          </p:cNvSpPr>
          <p:nvPr/>
        </p:nvSpPr>
        <p:spPr bwMode="auto">
          <a:xfrm>
            <a:off x="1258888" y="2112702"/>
            <a:ext cx="2647950" cy="214312"/>
          </a:xfrm>
          <a:prstGeom prst="roundRect">
            <a:avLst>
              <a:gd name="adj" fmla="val 16667"/>
            </a:avLst>
          </a:prstGeom>
          <a:noFill/>
          <a:ln w="19050" algn="ctr">
            <a:solidFill>
              <a:srgbClr val="FF0000"/>
            </a:solidFill>
            <a:round/>
            <a:headEnd/>
            <a:tailEnd/>
          </a:ln>
        </p:spPr>
        <p:txBody>
          <a:bodyPr wrap="none" tIns="91440" bIns="91440" anchor="ctr"/>
          <a:lstStyle/>
          <a:p>
            <a:pPr algn="ctr"/>
            <a:endParaRPr lang="en-US" sz="2800"/>
          </a:p>
        </p:txBody>
      </p:sp>
      <p:sp>
        <p:nvSpPr>
          <p:cNvPr id="6" name="TextBox 5"/>
          <p:cNvSpPr txBox="1"/>
          <p:nvPr/>
        </p:nvSpPr>
        <p:spPr>
          <a:xfrm>
            <a:off x="2957513" y="1412614"/>
            <a:ext cx="1965603" cy="415498"/>
          </a:xfrm>
          <a:prstGeom prst="rect">
            <a:avLst/>
          </a:prstGeom>
          <a:solidFill>
            <a:schemeClr val="bg1"/>
          </a:solidFill>
          <a:ln>
            <a:solidFill>
              <a:schemeClr val="tx1"/>
            </a:solidFill>
          </a:ln>
        </p:spPr>
        <p:txBody>
          <a:bodyPr wrap="none">
            <a:spAutoFit/>
          </a:bodyPr>
          <a:lstStyle/>
          <a:p>
            <a:pPr>
              <a:defRPr/>
            </a:pPr>
            <a:r>
              <a:rPr lang="en-US" sz="1050" b="1" dirty="0">
                <a:latin typeface="+mj-lt"/>
              </a:rPr>
              <a:t>Requester – Employee ID</a:t>
            </a:r>
          </a:p>
          <a:p>
            <a:pPr>
              <a:defRPr/>
            </a:pPr>
            <a:r>
              <a:rPr lang="en-US" sz="1050" b="1" dirty="0">
                <a:latin typeface="+mj-lt"/>
              </a:rPr>
              <a:t>Any employee can request</a:t>
            </a:r>
          </a:p>
        </p:txBody>
      </p:sp>
      <p:cxnSp>
        <p:nvCxnSpPr>
          <p:cNvPr id="31750" name="Straight Arrow Connector 7"/>
          <p:cNvCxnSpPr>
            <a:cxnSpLocks noChangeShapeType="1"/>
            <a:stCxn id="6" idx="2"/>
            <a:endCxn id="31748" idx="0"/>
          </p:cNvCxnSpPr>
          <p:nvPr/>
        </p:nvCxnSpPr>
        <p:spPr bwMode="auto">
          <a:xfrm rot="5400000">
            <a:off x="3119294" y="1291681"/>
            <a:ext cx="284590" cy="1357452"/>
          </a:xfrm>
          <a:prstGeom prst="straightConnector1">
            <a:avLst/>
          </a:prstGeom>
          <a:noFill/>
          <a:ln w="9525" algn="ctr">
            <a:solidFill>
              <a:schemeClr val="tx1"/>
            </a:solidFill>
            <a:round/>
            <a:headEnd/>
            <a:tailEnd type="arrow" w="med" len="med"/>
          </a:ln>
        </p:spPr>
      </p:cxnSp>
      <p:sp>
        <p:nvSpPr>
          <p:cNvPr id="31751" name="Oval 8"/>
          <p:cNvSpPr>
            <a:spLocks noChangeArrowheads="1"/>
          </p:cNvSpPr>
          <p:nvPr/>
        </p:nvSpPr>
        <p:spPr bwMode="auto">
          <a:xfrm>
            <a:off x="1139825" y="1566602"/>
            <a:ext cx="427038" cy="212725"/>
          </a:xfrm>
          <a:prstGeom prst="ellipse">
            <a:avLst/>
          </a:prstGeom>
          <a:noFill/>
          <a:ln w="28575" algn="ctr">
            <a:solidFill>
              <a:srgbClr val="FF0000"/>
            </a:solidFill>
            <a:round/>
            <a:headEnd/>
            <a:tailEnd/>
          </a:ln>
        </p:spPr>
        <p:txBody>
          <a:bodyPr wrap="none" tIns="91440" bIns="91440" anchor="ctr"/>
          <a:lstStyle/>
          <a:p>
            <a:pPr algn="ctr"/>
            <a:endParaRPr lang="en-US" sz="2800"/>
          </a:p>
        </p:txBody>
      </p:sp>
      <p:sp>
        <p:nvSpPr>
          <p:cNvPr id="31752" name="Rounded Rectangle 9"/>
          <p:cNvSpPr>
            <a:spLocks noChangeArrowheads="1"/>
          </p:cNvSpPr>
          <p:nvPr/>
        </p:nvSpPr>
        <p:spPr bwMode="auto">
          <a:xfrm>
            <a:off x="5032375" y="2327014"/>
            <a:ext cx="1665288" cy="198438"/>
          </a:xfrm>
          <a:prstGeom prst="roundRect">
            <a:avLst>
              <a:gd name="adj" fmla="val 16667"/>
            </a:avLst>
          </a:prstGeom>
          <a:noFill/>
          <a:ln w="19050" algn="ctr">
            <a:solidFill>
              <a:srgbClr val="FF0000"/>
            </a:solidFill>
            <a:round/>
            <a:headEnd/>
            <a:tailEnd/>
          </a:ln>
        </p:spPr>
        <p:txBody>
          <a:bodyPr wrap="none" tIns="91440" bIns="91440" anchor="ctr"/>
          <a:lstStyle/>
          <a:p>
            <a:pPr algn="ctr"/>
            <a:endParaRPr lang="en-US" sz="2800"/>
          </a:p>
        </p:txBody>
      </p:sp>
      <p:sp>
        <p:nvSpPr>
          <p:cNvPr id="31753" name="Rounded Rectangle 10"/>
          <p:cNvSpPr>
            <a:spLocks noChangeArrowheads="1"/>
          </p:cNvSpPr>
          <p:nvPr/>
        </p:nvSpPr>
        <p:spPr bwMode="auto">
          <a:xfrm>
            <a:off x="5030788" y="3690677"/>
            <a:ext cx="1665287" cy="198437"/>
          </a:xfrm>
          <a:prstGeom prst="roundRect">
            <a:avLst>
              <a:gd name="adj" fmla="val 16667"/>
            </a:avLst>
          </a:prstGeom>
          <a:noFill/>
          <a:ln w="19050" algn="ctr">
            <a:solidFill>
              <a:srgbClr val="FF0000"/>
            </a:solidFill>
            <a:round/>
            <a:headEnd/>
            <a:tailEnd/>
          </a:ln>
        </p:spPr>
        <p:txBody>
          <a:bodyPr wrap="none" tIns="91440" bIns="91440" anchor="ctr"/>
          <a:lstStyle/>
          <a:p>
            <a:pPr algn="ctr"/>
            <a:endParaRPr lang="en-US" sz="2800"/>
          </a:p>
        </p:txBody>
      </p:sp>
      <p:sp>
        <p:nvSpPr>
          <p:cNvPr id="13" name="TextBox 12"/>
          <p:cNvSpPr txBox="1"/>
          <p:nvPr/>
        </p:nvSpPr>
        <p:spPr>
          <a:xfrm>
            <a:off x="6553200" y="2620702"/>
            <a:ext cx="2432076" cy="253916"/>
          </a:xfrm>
          <a:prstGeom prst="rect">
            <a:avLst/>
          </a:prstGeom>
          <a:solidFill>
            <a:schemeClr val="bg1"/>
          </a:solidFill>
          <a:ln>
            <a:solidFill>
              <a:schemeClr val="tx1"/>
            </a:solidFill>
          </a:ln>
        </p:spPr>
        <p:txBody>
          <a:bodyPr wrap="none">
            <a:spAutoFit/>
          </a:bodyPr>
          <a:lstStyle/>
          <a:p>
            <a:pPr>
              <a:defRPr/>
            </a:pPr>
            <a:r>
              <a:rPr lang="en-US" sz="1050" b="1" dirty="0">
                <a:latin typeface="+mj-lt"/>
              </a:rPr>
              <a:t>Currency is determined by Vendor</a:t>
            </a:r>
          </a:p>
        </p:txBody>
      </p:sp>
      <p:cxnSp>
        <p:nvCxnSpPr>
          <p:cNvPr id="31755" name="Straight Arrow Connector 14"/>
          <p:cNvCxnSpPr>
            <a:cxnSpLocks noChangeShapeType="1"/>
            <a:stCxn id="13" idx="0"/>
            <a:endCxn id="31752" idx="3"/>
          </p:cNvCxnSpPr>
          <p:nvPr/>
        </p:nvCxnSpPr>
        <p:spPr bwMode="auto">
          <a:xfrm rot="16200000" flipV="1">
            <a:off x="7136217" y="1987680"/>
            <a:ext cx="194469" cy="1071575"/>
          </a:xfrm>
          <a:prstGeom prst="straightConnector1">
            <a:avLst/>
          </a:prstGeom>
          <a:noFill/>
          <a:ln w="9525" algn="ctr">
            <a:solidFill>
              <a:schemeClr val="tx1"/>
            </a:solidFill>
            <a:round/>
            <a:headEnd/>
            <a:tailEnd type="arrow" w="med" len="med"/>
          </a:ln>
        </p:spPr>
      </p:cxnSp>
      <p:cxnSp>
        <p:nvCxnSpPr>
          <p:cNvPr id="31756" name="Straight Arrow Connector 16"/>
          <p:cNvCxnSpPr>
            <a:cxnSpLocks noChangeShapeType="1"/>
            <a:stCxn id="13" idx="2"/>
            <a:endCxn id="31753" idx="3"/>
          </p:cNvCxnSpPr>
          <p:nvPr/>
        </p:nvCxnSpPr>
        <p:spPr bwMode="auto">
          <a:xfrm rot="5400000">
            <a:off x="6775018" y="2795676"/>
            <a:ext cx="915278" cy="1073163"/>
          </a:xfrm>
          <a:prstGeom prst="straightConnector1">
            <a:avLst/>
          </a:prstGeom>
          <a:noFill/>
          <a:ln w="9525" algn="ctr">
            <a:solidFill>
              <a:schemeClr val="tx1"/>
            </a:solidFill>
            <a:round/>
            <a:headEnd/>
            <a:tailEnd type="arrow" w="med" len="med"/>
          </a:ln>
        </p:spPr>
      </p:cxnSp>
      <p:sp>
        <p:nvSpPr>
          <p:cNvPr id="31757" name="Rounded Rectangle 17"/>
          <p:cNvSpPr>
            <a:spLocks noChangeArrowheads="1"/>
          </p:cNvSpPr>
          <p:nvPr/>
        </p:nvSpPr>
        <p:spPr bwMode="auto">
          <a:xfrm>
            <a:off x="1290638" y="3309677"/>
            <a:ext cx="1663700" cy="200025"/>
          </a:xfrm>
          <a:prstGeom prst="roundRect">
            <a:avLst>
              <a:gd name="adj" fmla="val 16667"/>
            </a:avLst>
          </a:prstGeom>
          <a:noFill/>
          <a:ln w="19050" algn="ctr">
            <a:solidFill>
              <a:srgbClr val="FF0000"/>
            </a:solidFill>
            <a:round/>
            <a:headEnd/>
            <a:tailEnd/>
          </a:ln>
        </p:spPr>
        <p:txBody>
          <a:bodyPr wrap="none" tIns="91440" bIns="91440" anchor="ctr"/>
          <a:lstStyle/>
          <a:p>
            <a:pPr algn="ctr"/>
            <a:endParaRPr lang="en-US" sz="2800"/>
          </a:p>
        </p:txBody>
      </p:sp>
      <p:sp>
        <p:nvSpPr>
          <p:cNvPr id="19" name="TextBox 18"/>
          <p:cNvSpPr txBox="1"/>
          <p:nvPr/>
        </p:nvSpPr>
        <p:spPr>
          <a:xfrm>
            <a:off x="58738" y="2752464"/>
            <a:ext cx="1069975" cy="738664"/>
          </a:xfrm>
          <a:prstGeom prst="rect">
            <a:avLst/>
          </a:prstGeom>
          <a:solidFill>
            <a:schemeClr val="bg1"/>
          </a:solidFill>
          <a:ln>
            <a:solidFill>
              <a:schemeClr val="tx1"/>
            </a:solidFill>
          </a:ln>
        </p:spPr>
        <p:txBody>
          <a:bodyPr>
            <a:spAutoFit/>
          </a:bodyPr>
          <a:lstStyle/>
          <a:p>
            <a:pPr>
              <a:defRPr/>
            </a:pPr>
            <a:r>
              <a:rPr lang="en-US" sz="1050" b="1" dirty="0">
                <a:latin typeface="+mj-lt"/>
              </a:rPr>
              <a:t>New to v12: </a:t>
            </a:r>
          </a:p>
          <a:p>
            <a:pPr>
              <a:defRPr/>
            </a:pPr>
            <a:r>
              <a:rPr lang="en-US" sz="1050" b="1" dirty="0">
                <a:latin typeface="+mj-lt"/>
              </a:rPr>
              <a:t>One Vendor per Requisition</a:t>
            </a:r>
          </a:p>
        </p:txBody>
      </p:sp>
      <p:cxnSp>
        <p:nvCxnSpPr>
          <p:cNvPr id="31759" name="Straight Arrow Connector 20"/>
          <p:cNvCxnSpPr>
            <a:cxnSpLocks noChangeShapeType="1"/>
            <a:stCxn id="19" idx="3"/>
            <a:endCxn id="31757" idx="0"/>
          </p:cNvCxnSpPr>
          <p:nvPr/>
        </p:nvCxnSpPr>
        <p:spPr bwMode="auto">
          <a:xfrm>
            <a:off x="1128713" y="3121796"/>
            <a:ext cx="993775" cy="187881"/>
          </a:xfrm>
          <a:prstGeom prst="straightConnector1">
            <a:avLst/>
          </a:prstGeom>
          <a:noFill/>
          <a:ln w="9525" algn="ctr">
            <a:solidFill>
              <a:schemeClr val="tx1"/>
            </a:solidFill>
            <a:round/>
            <a:headEnd/>
            <a:tailEnd type="arrow" w="med" len="med"/>
          </a:ln>
        </p:spPr>
      </p:cxnSp>
      <p:sp>
        <p:nvSpPr>
          <p:cNvPr id="31760" name="Rounded Rectangle 23"/>
          <p:cNvSpPr>
            <a:spLocks noChangeArrowheads="1"/>
          </p:cNvSpPr>
          <p:nvPr/>
        </p:nvSpPr>
        <p:spPr bwMode="auto">
          <a:xfrm>
            <a:off x="1312863" y="4079614"/>
            <a:ext cx="2130425" cy="193675"/>
          </a:xfrm>
          <a:prstGeom prst="roundRect">
            <a:avLst>
              <a:gd name="adj" fmla="val 16667"/>
            </a:avLst>
          </a:prstGeom>
          <a:noFill/>
          <a:ln w="19050" algn="ctr">
            <a:solidFill>
              <a:srgbClr val="FF0000"/>
            </a:solidFill>
            <a:round/>
            <a:headEnd/>
            <a:tailEnd/>
          </a:ln>
        </p:spPr>
        <p:txBody>
          <a:bodyPr wrap="none" tIns="91440" bIns="91440" anchor="ctr"/>
          <a:lstStyle/>
          <a:p>
            <a:pPr algn="ctr"/>
            <a:endParaRPr lang="en-US" sz="2800"/>
          </a:p>
        </p:txBody>
      </p:sp>
      <p:sp>
        <p:nvSpPr>
          <p:cNvPr id="25" name="TextBox 24"/>
          <p:cNvSpPr txBox="1"/>
          <p:nvPr/>
        </p:nvSpPr>
        <p:spPr>
          <a:xfrm>
            <a:off x="57150" y="4079614"/>
            <a:ext cx="1068388" cy="1061829"/>
          </a:xfrm>
          <a:prstGeom prst="rect">
            <a:avLst/>
          </a:prstGeom>
          <a:solidFill>
            <a:schemeClr val="bg1"/>
          </a:solidFill>
          <a:ln>
            <a:solidFill>
              <a:schemeClr val="tx1"/>
            </a:solidFill>
          </a:ln>
        </p:spPr>
        <p:txBody>
          <a:bodyPr>
            <a:spAutoFit/>
          </a:bodyPr>
          <a:lstStyle/>
          <a:p>
            <a:pPr>
              <a:defRPr/>
            </a:pPr>
            <a:r>
              <a:rPr lang="en-US" sz="1050" b="1" dirty="0">
                <a:latin typeface="+mj-lt"/>
              </a:rPr>
              <a:t>Buyer Lookup:</a:t>
            </a:r>
          </a:p>
          <a:p>
            <a:pPr>
              <a:defRPr/>
            </a:pPr>
            <a:r>
              <a:rPr lang="en-US" sz="1050" b="1" dirty="0">
                <a:latin typeface="+mj-lt"/>
              </a:rPr>
              <a:t>Limited to Employee ID’s marked as Buyers</a:t>
            </a:r>
          </a:p>
        </p:txBody>
      </p:sp>
      <p:cxnSp>
        <p:nvCxnSpPr>
          <p:cNvPr id="31762" name="Straight Arrow Connector 26"/>
          <p:cNvCxnSpPr>
            <a:cxnSpLocks noChangeShapeType="1"/>
            <a:stCxn id="25" idx="3"/>
            <a:endCxn id="31760" idx="2"/>
          </p:cNvCxnSpPr>
          <p:nvPr/>
        </p:nvCxnSpPr>
        <p:spPr bwMode="auto">
          <a:xfrm flipV="1">
            <a:off x="1125538" y="4273289"/>
            <a:ext cx="1252538" cy="337240"/>
          </a:xfrm>
          <a:prstGeom prst="straightConnector1">
            <a:avLst/>
          </a:prstGeom>
          <a:noFill/>
          <a:ln w="9525" algn="ctr">
            <a:solidFill>
              <a:schemeClr val="tx1"/>
            </a:solidFill>
            <a:round/>
            <a:headEnd/>
            <a:tailEnd type="arrow" w="med" len="med"/>
          </a:ln>
        </p:spPr>
      </p:cxnSp>
      <p:grpSp>
        <p:nvGrpSpPr>
          <p:cNvPr id="31763" name="Group 3"/>
          <p:cNvGrpSpPr>
            <a:grpSpLocks/>
          </p:cNvGrpSpPr>
          <p:nvPr/>
        </p:nvGrpSpPr>
        <p:grpSpPr bwMode="auto">
          <a:xfrm>
            <a:off x="4295775" y="31750"/>
            <a:ext cx="4667250" cy="365760"/>
            <a:chOff x="1435383" y="5890604"/>
            <a:chExt cx="6564271" cy="556431"/>
          </a:xfrm>
        </p:grpSpPr>
        <p:sp>
          <p:nvSpPr>
            <p:cNvPr id="21" name="Right Arrow 20"/>
            <p:cNvSpPr/>
            <p:nvPr/>
          </p:nvSpPr>
          <p:spPr bwMode="auto">
            <a:xfrm>
              <a:off x="1435383" y="5890604"/>
              <a:ext cx="977942" cy="553038"/>
            </a:xfrm>
            <a:prstGeom prst="rightArrow">
              <a:avLst/>
            </a:prstGeom>
            <a:solidFill>
              <a:srgbClr val="FFFF00"/>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Request</a:t>
              </a:r>
            </a:p>
          </p:txBody>
        </p:sp>
        <p:sp>
          <p:nvSpPr>
            <p:cNvPr id="22" name="Right Arrow 21"/>
            <p:cNvSpPr/>
            <p:nvPr/>
          </p:nvSpPr>
          <p:spPr bwMode="auto">
            <a:xfrm>
              <a:off x="2830849" y="5893997"/>
              <a:ext cx="980174"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Approve</a:t>
              </a:r>
            </a:p>
          </p:txBody>
        </p:sp>
        <p:sp>
          <p:nvSpPr>
            <p:cNvPr id="23" name="Right Arrow 22"/>
            <p:cNvSpPr/>
            <p:nvPr/>
          </p:nvSpPr>
          <p:spPr bwMode="auto">
            <a:xfrm>
              <a:off x="4224083" y="5893997"/>
              <a:ext cx="980174"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Order</a:t>
              </a:r>
            </a:p>
          </p:txBody>
        </p:sp>
        <p:sp>
          <p:nvSpPr>
            <p:cNvPr id="24" name="Right Arrow 23"/>
            <p:cNvSpPr/>
            <p:nvPr/>
          </p:nvSpPr>
          <p:spPr bwMode="auto">
            <a:xfrm>
              <a:off x="5617316" y="5893997"/>
              <a:ext cx="977942"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Receive</a:t>
              </a:r>
            </a:p>
          </p:txBody>
        </p:sp>
        <p:sp>
          <p:nvSpPr>
            <p:cNvPr id="26" name="Right Arrow 25"/>
            <p:cNvSpPr/>
            <p:nvPr/>
          </p:nvSpPr>
          <p:spPr bwMode="auto">
            <a:xfrm>
              <a:off x="7021712" y="5893997"/>
              <a:ext cx="977942"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Pay</a:t>
              </a:r>
            </a:p>
          </p:txBody>
        </p:sp>
      </p:grpSp>
      <p:sp>
        <p:nvSpPr>
          <p:cNvPr id="31764" name="TextBox 26"/>
          <p:cNvSpPr txBox="1">
            <a:spLocks noChangeArrowheads="1"/>
          </p:cNvSpPr>
          <p:nvPr/>
        </p:nvSpPr>
        <p:spPr bwMode="auto">
          <a:xfrm>
            <a:off x="1720850" y="5848089"/>
            <a:ext cx="6035627" cy="307777"/>
          </a:xfrm>
          <a:prstGeom prst="rect">
            <a:avLst/>
          </a:prstGeom>
          <a:noFill/>
          <a:ln w="9525">
            <a:noFill/>
            <a:miter lim="800000"/>
            <a:headEnd/>
            <a:tailEnd/>
          </a:ln>
        </p:spPr>
        <p:txBody>
          <a:bodyPr wrap="none">
            <a:spAutoFit/>
          </a:bodyPr>
          <a:lstStyle/>
          <a:p>
            <a:r>
              <a:rPr lang="en-US" b="1" dirty="0">
                <a:solidFill>
                  <a:srgbClr val="FF0000"/>
                </a:solidFill>
                <a:latin typeface="+mj-lt"/>
              </a:rPr>
              <a:t>PAUSE PRESENTATION:  Navigate to this screen in your demo center.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175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174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175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175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175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175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175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175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5"/>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176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176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176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8" grpId="0" animBg="1"/>
      <p:bldP spid="6" grpId="0" animBg="1"/>
      <p:bldP spid="31752" grpId="0" animBg="1"/>
      <p:bldP spid="31753" grpId="0" animBg="1"/>
      <p:bldP spid="13" grpId="0" animBg="1"/>
      <p:bldP spid="31757" grpId="0" animBg="1"/>
      <p:bldP spid="19" grpId="0" animBg="1"/>
      <p:bldP spid="31760" grpId="0" animBg="1"/>
      <p:bldP spid="25" grpId="0" animBg="1"/>
      <p:bldP spid="3176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idx="1"/>
          </p:nvPr>
        </p:nvSpPr>
        <p:spPr/>
        <p:txBody>
          <a:bodyPr>
            <a:normAutofit lnSpcReduction="10000"/>
          </a:bodyPr>
          <a:lstStyle/>
          <a:p>
            <a:r>
              <a:rPr lang="en-US" dirty="0" smtClean="0"/>
              <a:t>Course Objectives and Benefits</a:t>
            </a:r>
          </a:p>
          <a:p>
            <a:r>
              <a:rPr lang="en-US" dirty="0" smtClean="0"/>
              <a:t>Business Space </a:t>
            </a:r>
          </a:p>
          <a:p>
            <a:r>
              <a:rPr lang="en-US" dirty="0" smtClean="0"/>
              <a:t>Key Concepts </a:t>
            </a:r>
          </a:p>
          <a:p>
            <a:r>
              <a:rPr lang="en-US" dirty="0" smtClean="0"/>
              <a:t>Examples </a:t>
            </a:r>
          </a:p>
          <a:p>
            <a:r>
              <a:rPr lang="en-US" dirty="0" smtClean="0"/>
              <a:t>Purchasing Setup Review</a:t>
            </a:r>
          </a:p>
          <a:p>
            <a:r>
              <a:rPr lang="en-US" dirty="0" smtClean="0"/>
              <a:t>Purchasing Process </a:t>
            </a:r>
          </a:p>
          <a:p>
            <a:r>
              <a:rPr lang="en-US" dirty="0" smtClean="0"/>
              <a:t>Returns Process </a:t>
            </a:r>
          </a:p>
          <a:p>
            <a:r>
              <a:rPr lang="en-US" dirty="0" smtClean="0"/>
              <a:t>Stock Replenishment </a:t>
            </a:r>
            <a:br>
              <a:rPr lang="en-US" dirty="0" smtClean="0"/>
            </a:br>
            <a:r>
              <a:rPr lang="en-US" dirty="0" smtClean="0"/>
              <a:t>Process</a:t>
            </a:r>
          </a:p>
          <a:p>
            <a:r>
              <a:rPr lang="en-US" dirty="0" smtClean="0"/>
              <a:t>Course Review</a:t>
            </a:r>
          </a:p>
          <a:p>
            <a:r>
              <a:rPr lang="en-US" dirty="0" smtClean="0"/>
              <a:t>Next Steps</a:t>
            </a:r>
          </a:p>
        </p:txBody>
      </p:sp>
      <p:sp>
        <p:nvSpPr>
          <p:cNvPr id="7170" name="Rectangle 2"/>
          <p:cNvSpPr>
            <a:spLocks noGrp="1" noChangeArrowheads="1"/>
          </p:cNvSpPr>
          <p:nvPr>
            <p:ph type="title"/>
          </p:nvPr>
        </p:nvSpPr>
        <p:spPr/>
        <p:txBody>
          <a:bodyPr/>
          <a:lstStyle/>
          <a:p>
            <a:r>
              <a:rPr lang="en-US" smtClean="0"/>
              <a:t>Course Overview</a:t>
            </a:r>
          </a:p>
        </p:txBody>
      </p:sp>
      <p:sp>
        <p:nvSpPr>
          <p:cNvPr id="7181" name="Footer Placeholder 12"/>
          <p:cNvSpPr>
            <a:spLocks noGrp="1"/>
          </p:cNvSpPr>
          <p:nvPr>
            <p:ph type="ftr" sz="quarter" idx="10"/>
          </p:nvPr>
        </p:nvSpPr>
        <p:spPr/>
        <p:txBody>
          <a:bodyPr/>
          <a:lstStyle/>
          <a:p>
            <a:r>
              <a:rPr lang="en-US" smtClean="0"/>
              <a:t>EAM-PUR-030</a:t>
            </a:r>
            <a:endParaRPr lang="en-US"/>
          </a:p>
        </p:txBody>
      </p:sp>
      <p:pic>
        <p:nvPicPr>
          <p:cNvPr id="17" name="Picture 5" descr="C:\Users\nnm\AppData\Local\Microsoft\Windows\Temporary Internet Files\Content.IE5\JNNYX0BE\MC900433921[1].png"/>
          <p:cNvPicPr>
            <a:picLocks noChangeAspect="1" noChangeArrowheads="1"/>
          </p:cNvPicPr>
          <p:nvPr/>
        </p:nvPicPr>
        <p:blipFill>
          <a:blip r:embed="rId3" cstate="print"/>
          <a:srcRect/>
          <a:stretch>
            <a:fillRect/>
          </a:stretch>
        </p:blipFill>
        <p:spPr bwMode="auto">
          <a:xfrm>
            <a:off x="6362700" y="3095950"/>
            <a:ext cx="2781300" cy="3127375"/>
          </a:xfrm>
          <a:prstGeom prst="rect">
            <a:avLst/>
          </a:prstGeom>
          <a:noFill/>
          <a:ln w="9525">
            <a:noFill/>
            <a:miter lim="800000"/>
            <a:headEnd/>
            <a:tailEnd/>
          </a:ln>
        </p:spPr>
      </p:pic>
      <p:sp>
        <p:nvSpPr>
          <p:cNvPr id="18" name="TextBox 5"/>
          <p:cNvSpPr txBox="1">
            <a:spLocks noChangeArrowheads="1"/>
          </p:cNvSpPr>
          <p:nvPr/>
        </p:nvSpPr>
        <p:spPr bwMode="auto">
          <a:xfrm>
            <a:off x="6118225" y="2735588"/>
            <a:ext cx="2727029" cy="307777"/>
          </a:xfrm>
          <a:prstGeom prst="rect">
            <a:avLst/>
          </a:prstGeom>
          <a:noFill/>
          <a:ln w="9525">
            <a:noFill/>
            <a:miter lim="800000"/>
            <a:headEnd/>
            <a:tailEnd/>
          </a:ln>
        </p:spPr>
        <p:txBody>
          <a:bodyPr wrap="none">
            <a:spAutoFit/>
          </a:bodyPr>
          <a:lstStyle/>
          <a:p>
            <a:r>
              <a:rPr lang="en-US" b="1" dirty="0">
                <a:latin typeface="+mj-lt"/>
              </a:rPr>
              <a:t>Think in terms of an Hourglass</a:t>
            </a:r>
          </a:p>
        </p:txBody>
      </p:sp>
      <p:sp>
        <p:nvSpPr>
          <p:cNvPr id="19" name="TextBox 6"/>
          <p:cNvSpPr txBox="1">
            <a:spLocks noChangeArrowheads="1"/>
          </p:cNvSpPr>
          <p:nvPr/>
        </p:nvSpPr>
        <p:spPr bwMode="auto">
          <a:xfrm>
            <a:off x="5097463" y="3532513"/>
            <a:ext cx="1090363" cy="307777"/>
          </a:xfrm>
          <a:prstGeom prst="rect">
            <a:avLst/>
          </a:prstGeom>
          <a:noFill/>
          <a:ln w="9525">
            <a:noFill/>
            <a:miter lim="800000"/>
            <a:headEnd/>
            <a:tailEnd/>
          </a:ln>
        </p:spPr>
        <p:txBody>
          <a:bodyPr wrap="none">
            <a:spAutoFit/>
          </a:bodyPr>
          <a:lstStyle/>
          <a:p>
            <a:r>
              <a:rPr lang="en-US" b="1" dirty="0">
                <a:latin typeface="+mj-lt"/>
              </a:rPr>
              <a:t>Big Picture</a:t>
            </a:r>
          </a:p>
        </p:txBody>
      </p:sp>
      <p:sp>
        <p:nvSpPr>
          <p:cNvPr id="20" name="TextBox 7"/>
          <p:cNvSpPr txBox="1">
            <a:spLocks noChangeArrowheads="1"/>
          </p:cNvSpPr>
          <p:nvPr/>
        </p:nvSpPr>
        <p:spPr bwMode="auto">
          <a:xfrm>
            <a:off x="5100638" y="4334200"/>
            <a:ext cx="1486304" cy="307777"/>
          </a:xfrm>
          <a:prstGeom prst="rect">
            <a:avLst/>
          </a:prstGeom>
          <a:noFill/>
          <a:ln w="9525">
            <a:noFill/>
            <a:miter lim="800000"/>
            <a:headEnd/>
            <a:tailEnd/>
          </a:ln>
        </p:spPr>
        <p:txBody>
          <a:bodyPr wrap="none">
            <a:spAutoFit/>
          </a:bodyPr>
          <a:lstStyle/>
          <a:p>
            <a:r>
              <a:rPr lang="en-US" b="1">
                <a:latin typeface="+mj-lt"/>
              </a:rPr>
              <a:t>Digestible Bites</a:t>
            </a:r>
          </a:p>
        </p:txBody>
      </p:sp>
      <p:sp>
        <p:nvSpPr>
          <p:cNvPr id="21" name="TextBox 8"/>
          <p:cNvSpPr txBox="1">
            <a:spLocks noChangeArrowheads="1"/>
          </p:cNvSpPr>
          <p:nvPr/>
        </p:nvSpPr>
        <p:spPr bwMode="auto">
          <a:xfrm>
            <a:off x="5103813" y="5199388"/>
            <a:ext cx="1090363" cy="307777"/>
          </a:xfrm>
          <a:prstGeom prst="rect">
            <a:avLst/>
          </a:prstGeom>
          <a:noFill/>
          <a:ln w="9525">
            <a:noFill/>
            <a:miter lim="800000"/>
            <a:headEnd/>
            <a:tailEnd/>
          </a:ln>
        </p:spPr>
        <p:txBody>
          <a:bodyPr wrap="none">
            <a:spAutoFit/>
          </a:bodyPr>
          <a:lstStyle/>
          <a:p>
            <a:r>
              <a:rPr lang="en-US" b="1">
                <a:latin typeface="+mj-lt"/>
              </a:rPr>
              <a:t>Big Picture</a:t>
            </a:r>
          </a:p>
        </p:txBody>
      </p:sp>
      <p:sp>
        <p:nvSpPr>
          <p:cNvPr id="22" name="Right Arrow 11"/>
          <p:cNvSpPr>
            <a:spLocks noChangeArrowheads="1"/>
          </p:cNvSpPr>
          <p:nvPr/>
        </p:nvSpPr>
        <p:spPr bwMode="auto">
          <a:xfrm>
            <a:off x="6235700" y="3564263"/>
            <a:ext cx="276225" cy="214312"/>
          </a:xfrm>
          <a:prstGeom prst="rightArrow">
            <a:avLst>
              <a:gd name="adj1" fmla="val 50000"/>
              <a:gd name="adj2" fmla="val 50350"/>
            </a:avLst>
          </a:prstGeom>
          <a:solidFill>
            <a:schemeClr val="accent1"/>
          </a:solidFill>
          <a:ln w="9525" algn="ctr">
            <a:solidFill>
              <a:schemeClr val="tx1"/>
            </a:solidFill>
            <a:round/>
            <a:headEnd/>
            <a:tailEnd/>
          </a:ln>
        </p:spPr>
        <p:txBody>
          <a:bodyPr wrap="none" tIns="91440" bIns="91440" anchor="ctr"/>
          <a:lstStyle/>
          <a:p>
            <a:pPr algn="ctr"/>
            <a:endParaRPr lang="en-US" sz="2800"/>
          </a:p>
        </p:txBody>
      </p:sp>
      <p:sp>
        <p:nvSpPr>
          <p:cNvPr id="23" name="Right Arrow 12"/>
          <p:cNvSpPr>
            <a:spLocks noChangeArrowheads="1"/>
          </p:cNvSpPr>
          <p:nvPr/>
        </p:nvSpPr>
        <p:spPr bwMode="auto">
          <a:xfrm>
            <a:off x="6535738" y="4388175"/>
            <a:ext cx="276225" cy="215900"/>
          </a:xfrm>
          <a:prstGeom prst="rightArrow">
            <a:avLst>
              <a:gd name="adj1" fmla="val 50000"/>
              <a:gd name="adj2" fmla="val 49980"/>
            </a:avLst>
          </a:prstGeom>
          <a:solidFill>
            <a:schemeClr val="accent1"/>
          </a:solidFill>
          <a:ln w="9525" algn="ctr">
            <a:solidFill>
              <a:schemeClr val="tx1"/>
            </a:solidFill>
            <a:round/>
            <a:headEnd/>
            <a:tailEnd/>
          </a:ln>
        </p:spPr>
        <p:txBody>
          <a:bodyPr wrap="none" tIns="91440" bIns="91440" anchor="ctr"/>
          <a:lstStyle/>
          <a:p>
            <a:pPr algn="ctr"/>
            <a:endParaRPr lang="en-US" sz="2800"/>
          </a:p>
        </p:txBody>
      </p:sp>
      <p:sp>
        <p:nvSpPr>
          <p:cNvPr id="24" name="Right Arrow 13"/>
          <p:cNvSpPr>
            <a:spLocks noChangeArrowheads="1"/>
          </p:cNvSpPr>
          <p:nvPr/>
        </p:nvSpPr>
        <p:spPr bwMode="auto">
          <a:xfrm>
            <a:off x="6272213" y="5242250"/>
            <a:ext cx="276225" cy="215900"/>
          </a:xfrm>
          <a:prstGeom prst="rightArrow">
            <a:avLst>
              <a:gd name="adj1" fmla="val 50000"/>
              <a:gd name="adj2" fmla="val 49980"/>
            </a:avLst>
          </a:prstGeom>
          <a:solidFill>
            <a:schemeClr val="accent1"/>
          </a:solidFill>
          <a:ln w="9525" algn="ctr">
            <a:solidFill>
              <a:schemeClr val="tx1"/>
            </a:solidFill>
            <a:round/>
            <a:headEnd/>
            <a:tailEnd/>
          </a:ln>
        </p:spPr>
        <p:txBody>
          <a:bodyPr wrap="none" tIns="91440" bIns="91440" anchor="ctr"/>
          <a:lstStyle/>
          <a:p>
            <a:pPr algn="ctr"/>
            <a:endParaRPr lang="en-US" sz="2800"/>
          </a:p>
        </p:txBody>
      </p:sp>
      <p:sp>
        <p:nvSpPr>
          <p:cNvPr id="25" name="5-Point Star 24"/>
          <p:cNvSpPr/>
          <p:nvPr/>
        </p:nvSpPr>
        <p:spPr bwMode="auto">
          <a:xfrm>
            <a:off x="4767263" y="4272288"/>
            <a:ext cx="392112" cy="330200"/>
          </a:xfrm>
          <a:prstGeom prst="star5">
            <a:avLst/>
          </a:prstGeom>
          <a:solidFill>
            <a:srgbClr val="FFFF00"/>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endParaRPr lang="en-US" sz="2800">
              <a:latin typeface="Tahoma"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childTnLst>
                                  <p:subTnLst>
                                    <p:animClr>
                                      <p:cBhvr override="childStyle">
                                        <p:cTn dur="1" fill="hold" display="0" masterRel="nextClick" afterEffect="1"/>
                                        <p:tgtEl>
                                          <p:spTgt spid="7171">
                                            <p:txEl>
                                              <p:pRg st="0" end="0"/>
                                            </p:txEl>
                                          </p:spTgt>
                                        </p:tgtEl>
                                        <p:attrNameLst>
                                          <p:attrName>ppt_c</p:attrName>
                                        </p:attrNameLst>
                                      </p:cBhvr>
                                      <p:to>
                                        <a:srgbClr val="C0C0C0"/>
                                      </p:to>
                                    </p:animClr>
                                  </p:subTnLst>
                                </p:cTn>
                              </p:par>
                              <p:par>
                                <p:cTn id="7" presetID="1" presetClass="entr" presetSubtype="0" fill="hold" nodeType="withEffect">
                                  <p:stCondLst>
                                    <p:cond delay="0"/>
                                  </p:stCondLst>
                                  <p:childTnLst>
                                    <p:set>
                                      <p:cBhvr>
                                        <p:cTn id="8" dur="1" fill="hold">
                                          <p:stCondLst>
                                            <p:cond delay="0"/>
                                          </p:stCondLst>
                                        </p:cTn>
                                        <p:tgtEl>
                                          <p:spTgt spid="7171">
                                            <p:txEl>
                                              <p:pRg st="1" end="1"/>
                                            </p:txEl>
                                          </p:spTgt>
                                        </p:tgtEl>
                                        <p:attrNameLst>
                                          <p:attrName>style.visibility</p:attrName>
                                        </p:attrNameLst>
                                      </p:cBhvr>
                                      <p:to>
                                        <p:strVal val="visible"/>
                                      </p:to>
                                    </p:set>
                                  </p:childTnLst>
                                  <p:subTnLst>
                                    <p:animClr>
                                      <p:cBhvr override="childStyle">
                                        <p:cTn dur="1" fill="hold" display="0" masterRel="nextClick" afterEffect="1"/>
                                        <p:tgtEl>
                                          <p:spTgt spid="7171">
                                            <p:txEl>
                                              <p:pRg st="1" end="1"/>
                                            </p:txEl>
                                          </p:spTgt>
                                        </p:tgtEl>
                                        <p:attrNameLst>
                                          <p:attrName>ppt_c</p:attrName>
                                        </p:attrNameLst>
                                      </p:cBhvr>
                                      <p:to>
                                        <a:srgbClr val="C0C0C0"/>
                                      </p:to>
                                    </p:animClr>
                                  </p:subTnLst>
                                </p:cTn>
                              </p:par>
                              <p:par>
                                <p:cTn id="9" presetID="1" presetClass="entr" presetSubtype="0" fill="hold" nodeType="withEffect">
                                  <p:stCondLst>
                                    <p:cond delay="0"/>
                                  </p:stCondLst>
                                  <p:childTnLst>
                                    <p:set>
                                      <p:cBhvr>
                                        <p:cTn id="10" dur="1" fill="hold">
                                          <p:stCondLst>
                                            <p:cond delay="0"/>
                                          </p:stCondLst>
                                        </p:cTn>
                                        <p:tgtEl>
                                          <p:spTgt spid="7171">
                                            <p:txEl>
                                              <p:pRg st="2" end="2"/>
                                            </p:txEl>
                                          </p:spTgt>
                                        </p:tgtEl>
                                        <p:attrNameLst>
                                          <p:attrName>style.visibility</p:attrName>
                                        </p:attrNameLst>
                                      </p:cBhvr>
                                      <p:to>
                                        <p:strVal val="visible"/>
                                      </p:to>
                                    </p:set>
                                  </p:childTnLst>
                                  <p:subTnLst>
                                    <p:animClr>
                                      <p:cBhvr override="childStyle">
                                        <p:cTn dur="1" fill="hold" display="0" masterRel="nextClick" afterEffect="1"/>
                                        <p:tgtEl>
                                          <p:spTgt spid="7171">
                                            <p:txEl>
                                              <p:pRg st="2" end="2"/>
                                            </p:txEl>
                                          </p:spTgt>
                                        </p:tgtEl>
                                        <p:attrNameLst>
                                          <p:attrName>ppt_c</p:attrName>
                                        </p:attrNameLst>
                                      </p:cBhvr>
                                      <p:to>
                                        <a:srgbClr val="C0C0C0"/>
                                      </p:to>
                                    </p:animClr>
                                  </p:subTnLst>
                                </p:cTn>
                              </p:par>
                              <p:par>
                                <p:cTn id="11" presetID="1" presetClass="entr" presetSubtype="0" fill="hold" nodeType="withEffect">
                                  <p:stCondLst>
                                    <p:cond delay="0"/>
                                  </p:stCondLst>
                                  <p:childTnLst>
                                    <p:set>
                                      <p:cBhvr>
                                        <p:cTn id="12" dur="1" fill="hold">
                                          <p:stCondLst>
                                            <p:cond delay="0"/>
                                          </p:stCondLst>
                                        </p:cTn>
                                        <p:tgtEl>
                                          <p:spTgt spid="7171">
                                            <p:txEl>
                                              <p:pRg st="3" end="3"/>
                                            </p:txEl>
                                          </p:spTgt>
                                        </p:tgtEl>
                                        <p:attrNameLst>
                                          <p:attrName>style.visibility</p:attrName>
                                        </p:attrNameLst>
                                      </p:cBhvr>
                                      <p:to>
                                        <p:strVal val="visible"/>
                                      </p:to>
                                    </p:set>
                                  </p:childTnLst>
                                  <p:subTnLst>
                                    <p:animClr>
                                      <p:cBhvr override="childStyle">
                                        <p:cTn dur="1" fill="hold" display="0" masterRel="nextClick" afterEffect="1"/>
                                        <p:tgtEl>
                                          <p:spTgt spid="7171">
                                            <p:txEl>
                                              <p:pRg st="3" end="3"/>
                                            </p:txEl>
                                          </p:spTgt>
                                        </p:tgtEl>
                                        <p:attrNameLst>
                                          <p:attrName>ppt_c</p:attrName>
                                        </p:attrNameLst>
                                      </p:cBhvr>
                                      <p:to>
                                        <a:srgbClr val="C0C0C0"/>
                                      </p:to>
                                    </p:animClr>
                                  </p:sub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171">
                                            <p:txEl>
                                              <p:pRg st="4" end="4"/>
                                            </p:txEl>
                                          </p:spTgt>
                                        </p:tgtEl>
                                        <p:attrNameLst>
                                          <p:attrName>style.visibility</p:attrName>
                                        </p:attrNameLst>
                                      </p:cBhvr>
                                      <p:to>
                                        <p:strVal val="visible"/>
                                      </p:to>
                                    </p:set>
                                  </p:childTnLst>
                                  <p:subTnLst>
                                    <p:animClr>
                                      <p:cBhvr override="childStyle">
                                        <p:cTn dur="1" fill="hold" display="0" masterRel="nextClick" afterEffect="1"/>
                                        <p:tgtEl>
                                          <p:spTgt spid="7171">
                                            <p:txEl>
                                              <p:pRg st="4" end="4"/>
                                            </p:txEl>
                                          </p:spTgt>
                                        </p:tgtEl>
                                        <p:attrNameLst>
                                          <p:attrName>ppt_c</p:attrName>
                                        </p:attrNameLst>
                                      </p:cBhvr>
                                      <p:to>
                                        <a:srgbClr val="C0C0C0"/>
                                      </p:to>
                                    </p:animClr>
                                  </p:subTnLst>
                                </p:cTn>
                              </p:par>
                              <p:par>
                                <p:cTn id="17" presetID="1" presetClass="entr" presetSubtype="0" fill="hold" nodeType="withEffect">
                                  <p:stCondLst>
                                    <p:cond delay="0"/>
                                  </p:stCondLst>
                                  <p:childTnLst>
                                    <p:set>
                                      <p:cBhvr>
                                        <p:cTn id="18" dur="1" fill="hold">
                                          <p:stCondLst>
                                            <p:cond delay="0"/>
                                          </p:stCondLst>
                                        </p:cTn>
                                        <p:tgtEl>
                                          <p:spTgt spid="7171">
                                            <p:txEl>
                                              <p:pRg st="5" end="5"/>
                                            </p:txEl>
                                          </p:spTgt>
                                        </p:tgtEl>
                                        <p:attrNameLst>
                                          <p:attrName>style.visibility</p:attrName>
                                        </p:attrNameLst>
                                      </p:cBhvr>
                                      <p:to>
                                        <p:strVal val="visible"/>
                                      </p:to>
                                    </p:set>
                                  </p:childTnLst>
                                  <p:subTnLst>
                                    <p:animClr>
                                      <p:cBhvr override="childStyle">
                                        <p:cTn dur="1" fill="hold" display="0" masterRel="nextClick" afterEffect="1"/>
                                        <p:tgtEl>
                                          <p:spTgt spid="7171">
                                            <p:txEl>
                                              <p:pRg st="5" end="5"/>
                                            </p:txEl>
                                          </p:spTgt>
                                        </p:tgtEl>
                                        <p:attrNameLst>
                                          <p:attrName>ppt_c</p:attrName>
                                        </p:attrNameLst>
                                      </p:cBhvr>
                                      <p:to>
                                        <a:srgbClr val="C0C0C0"/>
                                      </p:to>
                                    </p:animClr>
                                  </p:subTnLst>
                                </p:cTn>
                              </p:par>
                              <p:par>
                                <p:cTn id="19" presetID="1" presetClass="entr" presetSubtype="0" fill="hold" nodeType="withEffect">
                                  <p:stCondLst>
                                    <p:cond delay="0"/>
                                  </p:stCondLst>
                                  <p:childTnLst>
                                    <p:set>
                                      <p:cBhvr>
                                        <p:cTn id="20" dur="1" fill="hold">
                                          <p:stCondLst>
                                            <p:cond delay="0"/>
                                          </p:stCondLst>
                                        </p:cTn>
                                        <p:tgtEl>
                                          <p:spTgt spid="7171">
                                            <p:txEl>
                                              <p:pRg st="6" end="6"/>
                                            </p:txEl>
                                          </p:spTgt>
                                        </p:tgtEl>
                                        <p:attrNameLst>
                                          <p:attrName>style.visibility</p:attrName>
                                        </p:attrNameLst>
                                      </p:cBhvr>
                                      <p:to>
                                        <p:strVal val="visible"/>
                                      </p:to>
                                    </p:set>
                                  </p:childTnLst>
                                  <p:subTnLst>
                                    <p:animClr>
                                      <p:cBhvr override="childStyle">
                                        <p:cTn dur="1" fill="hold" display="0" masterRel="nextClick" afterEffect="1"/>
                                        <p:tgtEl>
                                          <p:spTgt spid="7171">
                                            <p:txEl>
                                              <p:pRg st="6" end="6"/>
                                            </p:txEl>
                                          </p:spTgt>
                                        </p:tgtEl>
                                        <p:attrNameLst>
                                          <p:attrName>ppt_c</p:attrName>
                                        </p:attrNameLst>
                                      </p:cBhvr>
                                      <p:to>
                                        <a:srgbClr val="C0C0C0"/>
                                      </p:to>
                                    </p:animClr>
                                  </p:subTnLst>
                                </p:cTn>
                              </p:par>
                              <p:par>
                                <p:cTn id="21" presetID="1" presetClass="entr" presetSubtype="0" fill="hold" nodeType="withEffect">
                                  <p:stCondLst>
                                    <p:cond delay="0"/>
                                  </p:stCondLst>
                                  <p:childTnLst>
                                    <p:set>
                                      <p:cBhvr>
                                        <p:cTn id="22" dur="1" fill="hold">
                                          <p:stCondLst>
                                            <p:cond delay="0"/>
                                          </p:stCondLst>
                                        </p:cTn>
                                        <p:tgtEl>
                                          <p:spTgt spid="7171">
                                            <p:txEl>
                                              <p:pRg st="7" end="7"/>
                                            </p:txEl>
                                          </p:spTgt>
                                        </p:tgtEl>
                                        <p:attrNameLst>
                                          <p:attrName>style.visibility</p:attrName>
                                        </p:attrNameLst>
                                      </p:cBhvr>
                                      <p:to>
                                        <p:strVal val="visible"/>
                                      </p:to>
                                    </p:set>
                                  </p:childTnLst>
                                  <p:subTnLst>
                                    <p:animClr>
                                      <p:cBhvr override="childStyle">
                                        <p:cTn dur="1" fill="hold" display="0" masterRel="nextClick" afterEffect="1"/>
                                        <p:tgtEl>
                                          <p:spTgt spid="7171">
                                            <p:txEl>
                                              <p:pRg st="7" end="7"/>
                                            </p:txEl>
                                          </p:spTgt>
                                        </p:tgtEl>
                                        <p:attrNameLst>
                                          <p:attrName>ppt_c</p:attrName>
                                        </p:attrNameLst>
                                      </p:cBhvr>
                                      <p:to>
                                        <a:srgbClr val="C0C0C0"/>
                                      </p:to>
                                    </p:animClr>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171">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7171">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5"/>
          <p:cNvPicPr>
            <a:picLocks noChangeAspect="1" noChangeArrowheads="1"/>
          </p:cNvPicPr>
          <p:nvPr/>
        </p:nvPicPr>
        <p:blipFill>
          <a:blip r:embed="rId3" cstate="print"/>
          <a:srcRect/>
          <a:stretch>
            <a:fillRect/>
          </a:stretch>
        </p:blipFill>
        <p:spPr bwMode="auto">
          <a:xfrm>
            <a:off x="1147763" y="868102"/>
            <a:ext cx="7745412" cy="4594225"/>
          </a:xfrm>
          <a:prstGeom prst="rect">
            <a:avLst/>
          </a:prstGeom>
          <a:noFill/>
          <a:ln w="9525" algn="ctr">
            <a:noFill/>
            <a:miter lim="800000"/>
            <a:headEnd/>
            <a:tailEnd/>
          </a:ln>
        </p:spPr>
      </p:pic>
      <p:sp>
        <p:nvSpPr>
          <p:cNvPr id="32771" name="Rectangle 2"/>
          <p:cNvSpPr>
            <a:spLocks noGrp="1" noChangeArrowheads="1"/>
          </p:cNvSpPr>
          <p:nvPr>
            <p:ph type="title"/>
          </p:nvPr>
        </p:nvSpPr>
        <p:spPr/>
        <p:txBody>
          <a:bodyPr/>
          <a:lstStyle/>
          <a:p>
            <a:r>
              <a:rPr lang="en-US" smtClean="0"/>
              <a:t>Requisition Header, Cont. </a:t>
            </a:r>
          </a:p>
        </p:txBody>
      </p:sp>
      <p:sp>
        <p:nvSpPr>
          <p:cNvPr id="32791" name="Footer Placeholder 27"/>
          <p:cNvSpPr>
            <a:spLocks noGrp="1"/>
          </p:cNvSpPr>
          <p:nvPr>
            <p:ph type="ftr" sz="quarter" idx="10"/>
          </p:nvPr>
        </p:nvSpPr>
        <p:spPr/>
        <p:txBody>
          <a:bodyPr/>
          <a:lstStyle/>
          <a:p>
            <a:r>
              <a:rPr lang="en-US" smtClean="0"/>
              <a:t>EAM-PUR-280</a:t>
            </a:r>
            <a:endParaRPr lang="en-US"/>
          </a:p>
        </p:txBody>
      </p:sp>
      <p:sp>
        <p:nvSpPr>
          <p:cNvPr id="32772" name="Rounded Rectangle 4"/>
          <p:cNvSpPr>
            <a:spLocks noChangeArrowheads="1"/>
          </p:cNvSpPr>
          <p:nvPr/>
        </p:nvSpPr>
        <p:spPr bwMode="auto">
          <a:xfrm>
            <a:off x="1293813" y="2492114"/>
            <a:ext cx="1377950" cy="214313"/>
          </a:xfrm>
          <a:prstGeom prst="roundRect">
            <a:avLst>
              <a:gd name="adj" fmla="val 16667"/>
            </a:avLst>
          </a:prstGeom>
          <a:noFill/>
          <a:ln w="19050" algn="ctr">
            <a:solidFill>
              <a:srgbClr val="FF0000"/>
            </a:solidFill>
            <a:round/>
            <a:headEnd/>
            <a:tailEnd/>
          </a:ln>
        </p:spPr>
        <p:txBody>
          <a:bodyPr wrap="none" tIns="91440" bIns="91440" anchor="ctr"/>
          <a:lstStyle/>
          <a:p>
            <a:pPr algn="ctr"/>
            <a:endParaRPr lang="en-US" sz="2800"/>
          </a:p>
        </p:txBody>
      </p:sp>
      <p:sp>
        <p:nvSpPr>
          <p:cNvPr id="6" name="TextBox 5"/>
          <p:cNvSpPr txBox="1"/>
          <p:nvPr/>
        </p:nvSpPr>
        <p:spPr>
          <a:xfrm>
            <a:off x="2220913" y="1293552"/>
            <a:ext cx="5044971" cy="577081"/>
          </a:xfrm>
          <a:prstGeom prst="rect">
            <a:avLst/>
          </a:prstGeom>
          <a:solidFill>
            <a:schemeClr val="bg1"/>
          </a:solidFill>
          <a:ln>
            <a:solidFill>
              <a:schemeClr val="tx1"/>
            </a:solidFill>
          </a:ln>
        </p:spPr>
        <p:txBody>
          <a:bodyPr wrap="none">
            <a:spAutoFit/>
          </a:bodyPr>
          <a:lstStyle/>
          <a:p>
            <a:pPr>
              <a:defRPr/>
            </a:pPr>
            <a:r>
              <a:rPr lang="en-US" sz="1050" b="1" dirty="0">
                <a:latin typeface="+mj-lt"/>
              </a:rPr>
              <a:t>Contractor Flag: </a:t>
            </a:r>
          </a:p>
          <a:p>
            <a:pPr>
              <a:defRPr/>
            </a:pPr>
            <a:r>
              <a:rPr lang="en-US" sz="1050" b="1" dirty="0">
                <a:latin typeface="+mj-lt"/>
              </a:rPr>
              <a:t>Yes – separates from Materials on Reports and changes Auto-Issue to “yes”</a:t>
            </a:r>
          </a:p>
          <a:p>
            <a:pPr>
              <a:defRPr/>
            </a:pPr>
            <a:r>
              <a:rPr lang="en-US" sz="1050" b="1" dirty="0">
                <a:latin typeface="+mj-lt"/>
              </a:rPr>
              <a:t>No – this purchase represents a materials purchase</a:t>
            </a:r>
          </a:p>
        </p:txBody>
      </p:sp>
      <p:cxnSp>
        <p:nvCxnSpPr>
          <p:cNvPr id="32774" name="Straight Arrow Connector 7"/>
          <p:cNvCxnSpPr>
            <a:cxnSpLocks noChangeShapeType="1"/>
            <a:stCxn id="6" idx="2"/>
            <a:endCxn id="32772" idx="0"/>
          </p:cNvCxnSpPr>
          <p:nvPr/>
        </p:nvCxnSpPr>
        <p:spPr bwMode="auto">
          <a:xfrm rot="5400000">
            <a:off x="3052354" y="801068"/>
            <a:ext cx="621481" cy="2760611"/>
          </a:xfrm>
          <a:prstGeom prst="straightConnector1">
            <a:avLst/>
          </a:prstGeom>
          <a:noFill/>
          <a:ln w="9525" algn="ctr">
            <a:solidFill>
              <a:schemeClr val="tx1"/>
            </a:solidFill>
            <a:round/>
            <a:headEnd/>
            <a:tailEnd type="arrow" w="med" len="med"/>
          </a:ln>
        </p:spPr>
      </p:cxnSp>
      <p:sp>
        <p:nvSpPr>
          <p:cNvPr id="32775" name="Oval 8"/>
          <p:cNvSpPr>
            <a:spLocks noChangeArrowheads="1"/>
          </p:cNvSpPr>
          <p:nvPr/>
        </p:nvSpPr>
        <p:spPr bwMode="auto">
          <a:xfrm>
            <a:off x="1139825" y="1566602"/>
            <a:ext cx="427038" cy="212725"/>
          </a:xfrm>
          <a:prstGeom prst="ellipse">
            <a:avLst/>
          </a:prstGeom>
          <a:noFill/>
          <a:ln w="28575" algn="ctr">
            <a:solidFill>
              <a:srgbClr val="FF0000"/>
            </a:solidFill>
            <a:round/>
            <a:headEnd/>
            <a:tailEnd/>
          </a:ln>
        </p:spPr>
        <p:txBody>
          <a:bodyPr wrap="none" tIns="91440" bIns="91440" anchor="ctr"/>
          <a:lstStyle/>
          <a:p>
            <a:pPr algn="ctr"/>
            <a:endParaRPr lang="en-US" sz="2800"/>
          </a:p>
        </p:txBody>
      </p:sp>
      <p:sp>
        <p:nvSpPr>
          <p:cNvPr id="32776" name="Rounded Rectangle 9"/>
          <p:cNvSpPr>
            <a:spLocks noChangeArrowheads="1"/>
          </p:cNvSpPr>
          <p:nvPr/>
        </p:nvSpPr>
        <p:spPr bwMode="auto">
          <a:xfrm>
            <a:off x="5032375" y="2504814"/>
            <a:ext cx="1154113" cy="212725"/>
          </a:xfrm>
          <a:prstGeom prst="roundRect">
            <a:avLst>
              <a:gd name="adj" fmla="val 16667"/>
            </a:avLst>
          </a:prstGeom>
          <a:noFill/>
          <a:ln w="19050" algn="ctr">
            <a:solidFill>
              <a:srgbClr val="FF0000"/>
            </a:solidFill>
            <a:round/>
            <a:headEnd/>
            <a:tailEnd/>
          </a:ln>
        </p:spPr>
        <p:txBody>
          <a:bodyPr wrap="none" tIns="91440" bIns="91440" anchor="ctr"/>
          <a:lstStyle/>
          <a:p>
            <a:pPr algn="ctr"/>
            <a:endParaRPr lang="en-US" sz="2800"/>
          </a:p>
        </p:txBody>
      </p:sp>
      <p:sp>
        <p:nvSpPr>
          <p:cNvPr id="32777" name="Rounded Rectangle 10"/>
          <p:cNvSpPr>
            <a:spLocks noChangeArrowheads="1"/>
          </p:cNvSpPr>
          <p:nvPr/>
        </p:nvSpPr>
        <p:spPr bwMode="auto">
          <a:xfrm>
            <a:off x="5030788" y="4070089"/>
            <a:ext cx="2154237" cy="215900"/>
          </a:xfrm>
          <a:prstGeom prst="roundRect">
            <a:avLst>
              <a:gd name="adj" fmla="val 16667"/>
            </a:avLst>
          </a:prstGeom>
          <a:noFill/>
          <a:ln w="19050" algn="ctr">
            <a:solidFill>
              <a:srgbClr val="FF0000"/>
            </a:solidFill>
            <a:round/>
            <a:headEnd/>
            <a:tailEnd/>
          </a:ln>
        </p:spPr>
        <p:txBody>
          <a:bodyPr wrap="none" tIns="91440" bIns="91440" anchor="ctr"/>
          <a:lstStyle/>
          <a:p>
            <a:pPr algn="ctr"/>
            <a:endParaRPr lang="en-US" sz="2800"/>
          </a:p>
        </p:txBody>
      </p:sp>
      <p:sp>
        <p:nvSpPr>
          <p:cNvPr id="13" name="TextBox 12"/>
          <p:cNvSpPr txBox="1"/>
          <p:nvPr/>
        </p:nvSpPr>
        <p:spPr>
          <a:xfrm>
            <a:off x="6486525" y="4319327"/>
            <a:ext cx="1966913" cy="254000"/>
          </a:xfrm>
          <a:prstGeom prst="rect">
            <a:avLst/>
          </a:prstGeom>
          <a:solidFill>
            <a:schemeClr val="bg1"/>
          </a:solidFill>
          <a:ln>
            <a:solidFill>
              <a:schemeClr val="tx1"/>
            </a:solidFill>
          </a:ln>
        </p:spPr>
        <p:txBody>
          <a:bodyPr wrap="none">
            <a:spAutoFit/>
          </a:bodyPr>
          <a:lstStyle/>
          <a:p>
            <a:pPr>
              <a:defRPr/>
            </a:pPr>
            <a:r>
              <a:rPr lang="en-US" sz="1050" dirty="0">
                <a:latin typeface="Tahoma" pitchFamily="34" charset="0"/>
              </a:rPr>
              <a:t>May be an individual or Group</a:t>
            </a:r>
          </a:p>
        </p:txBody>
      </p:sp>
      <p:cxnSp>
        <p:nvCxnSpPr>
          <p:cNvPr id="32779" name="Straight Arrow Connector 16"/>
          <p:cNvCxnSpPr>
            <a:cxnSpLocks noChangeShapeType="1"/>
            <a:stCxn id="13" idx="1"/>
            <a:endCxn id="32777" idx="2"/>
          </p:cNvCxnSpPr>
          <p:nvPr/>
        </p:nvCxnSpPr>
        <p:spPr bwMode="auto">
          <a:xfrm rot="10800000">
            <a:off x="6107113" y="4285989"/>
            <a:ext cx="379412" cy="160338"/>
          </a:xfrm>
          <a:prstGeom prst="straightConnector1">
            <a:avLst/>
          </a:prstGeom>
          <a:noFill/>
          <a:ln w="9525" algn="ctr">
            <a:solidFill>
              <a:schemeClr val="tx1"/>
            </a:solidFill>
            <a:round/>
            <a:headEnd/>
            <a:tailEnd type="arrow" w="med" len="med"/>
          </a:ln>
        </p:spPr>
      </p:cxnSp>
      <p:sp>
        <p:nvSpPr>
          <p:cNvPr id="32780" name="Rounded Rectangle 23"/>
          <p:cNvSpPr>
            <a:spLocks noChangeArrowheads="1"/>
          </p:cNvSpPr>
          <p:nvPr/>
        </p:nvSpPr>
        <p:spPr bwMode="auto">
          <a:xfrm>
            <a:off x="1241425" y="4601902"/>
            <a:ext cx="7546975" cy="728662"/>
          </a:xfrm>
          <a:prstGeom prst="roundRect">
            <a:avLst>
              <a:gd name="adj" fmla="val 16667"/>
            </a:avLst>
          </a:prstGeom>
          <a:noFill/>
          <a:ln w="19050" algn="ctr">
            <a:solidFill>
              <a:srgbClr val="FF0000"/>
            </a:solidFill>
            <a:round/>
            <a:headEnd/>
            <a:tailEnd/>
          </a:ln>
        </p:spPr>
        <p:txBody>
          <a:bodyPr wrap="none" tIns="91440" bIns="91440" anchor="ctr"/>
          <a:lstStyle/>
          <a:p>
            <a:pPr algn="ctr"/>
            <a:endParaRPr lang="en-US" sz="2800"/>
          </a:p>
        </p:txBody>
      </p:sp>
      <p:sp>
        <p:nvSpPr>
          <p:cNvPr id="25" name="TextBox 24"/>
          <p:cNvSpPr txBox="1"/>
          <p:nvPr/>
        </p:nvSpPr>
        <p:spPr>
          <a:xfrm>
            <a:off x="1352550" y="5514714"/>
            <a:ext cx="7221538" cy="415498"/>
          </a:xfrm>
          <a:prstGeom prst="rect">
            <a:avLst/>
          </a:prstGeom>
          <a:solidFill>
            <a:schemeClr val="bg1"/>
          </a:solidFill>
          <a:ln>
            <a:solidFill>
              <a:schemeClr val="tx1"/>
            </a:solidFill>
          </a:ln>
        </p:spPr>
        <p:txBody>
          <a:bodyPr>
            <a:spAutoFit/>
          </a:bodyPr>
          <a:lstStyle/>
          <a:p>
            <a:pPr>
              <a:defRPr/>
            </a:pPr>
            <a:r>
              <a:rPr lang="en-US" sz="1050" b="1" dirty="0">
                <a:latin typeface="+mj-lt"/>
              </a:rPr>
              <a:t>Authorization section:  System filled.  If Requisition Authorization is enabled, will track status of request authorization.</a:t>
            </a:r>
          </a:p>
        </p:txBody>
      </p:sp>
      <p:cxnSp>
        <p:nvCxnSpPr>
          <p:cNvPr id="32782" name="Straight Arrow Connector 26"/>
          <p:cNvCxnSpPr>
            <a:cxnSpLocks noChangeShapeType="1"/>
            <a:stCxn id="25" idx="0"/>
            <a:endCxn id="32780" idx="2"/>
          </p:cNvCxnSpPr>
          <p:nvPr/>
        </p:nvCxnSpPr>
        <p:spPr bwMode="auto">
          <a:xfrm rot="5400000" flipH="1" flipV="1">
            <a:off x="4897041" y="5396842"/>
            <a:ext cx="184150" cy="51594"/>
          </a:xfrm>
          <a:prstGeom prst="straightConnector1">
            <a:avLst/>
          </a:prstGeom>
          <a:noFill/>
          <a:ln w="9525" algn="ctr">
            <a:solidFill>
              <a:schemeClr val="tx1"/>
            </a:solidFill>
            <a:round/>
            <a:headEnd/>
            <a:tailEnd type="arrow" w="med" len="med"/>
          </a:ln>
        </p:spPr>
      </p:cxnSp>
      <p:cxnSp>
        <p:nvCxnSpPr>
          <p:cNvPr id="32783" name="Straight Arrow Connector 30"/>
          <p:cNvCxnSpPr>
            <a:cxnSpLocks noChangeShapeType="1"/>
            <a:stCxn id="6" idx="2"/>
            <a:endCxn id="32776" idx="1"/>
          </p:cNvCxnSpPr>
          <p:nvPr/>
        </p:nvCxnSpPr>
        <p:spPr bwMode="auto">
          <a:xfrm rot="16200000" flipH="1">
            <a:off x="4517615" y="2096417"/>
            <a:ext cx="740544" cy="288976"/>
          </a:xfrm>
          <a:prstGeom prst="straightConnector1">
            <a:avLst/>
          </a:prstGeom>
          <a:noFill/>
          <a:ln w="9525" algn="ctr">
            <a:solidFill>
              <a:schemeClr val="tx1"/>
            </a:solidFill>
            <a:round/>
            <a:headEnd/>
            <a:tailEnd type="arrow" w="med" len="med"/>
          </a:ln>
        </p:spPr>
      </p:cxnSp>
      <p:sp>
        <p:nvSpPr>
          <p:cNvPr id="34" name="TextBox 33"/>
          <p:cNvSpPr txBox="1"/>
          <p:nvPr/>
        </p:nvSpPr>
        <p:spPr>
          <a:xfrm>
            <a:off x="6627813" y="2536564"/>
            <a:ext cx="2409825" cy="900113"/>
          </a:xfrm>
          <a:prstGeom prst="rect">
            <a:avLst/>
          </a:prstGeom>
          <a:solidFill>
            <a:schemeClr val="bg1"/>
          </a:solidFill>
          <a:ln>
            <a:solidFill>
              <a:schemeClr val="tx1"/>
            </a:solidFill>
          </a:ln>
        </p:spPr>
        <p:txBody>
          <a:bodyPr>
            <a:spAutoFit/>
          </a:bodyPr>
          <a:lstStyle/>
          <a:p>
            <a:pPr>
              <a:defRPr/>
            </a:pPr>
            <a:r>
              <a:rPr lang="en-US" sz="1050" b="1" dirty="0">
                <a:latin typeface="+mj-lt"/>
              </a:rPr>
              <a:t>Auto-Issue:</a:t>
            </a:r>
          </a:p>
          <a:p>
            <a:pPr>
              <a:buFontTx/>
              <a:buChar char="-"/>
              <a:defRPr/>
            </a:pPr>
            <a:r>
              <a:rPr lang="en-US" sz="1050" b="1" dirty="0">
                <a:latin typeface="+mj-lt"/>
              </a:rPr>
              <a:t>If part #, determines whether will be put in inventory or automatically issued out. </a:t>
            </a:r>
          </a:p>
          <a:p>
            <a:pPr>
              <a:buFontTx/>
              <a:buChar char="-"/>
              <a:defRPr/>
            </a:pPr>
            <a:r>
              <a:rPr lang="en-US" sz="1050" b="1" dirty="0">
                <a:latin typeface="+mj-lt"/>
              </a:rPr>
              <a:t>If not part #, will always be “yes” </a:t>
            </a:r>
          </a:p>
        </p:txBody>
      </p:sp>
      <p:cxnSp>
        <p:nvCxnSpPr>
          <p:cNvPr id="32785" name="Straight Arrow Connector 35"/>
          <p:cNvCxnSpPr>
            <a:cxnSpLocks noChangeShapeType="1"/>
            <a:stCxn id="34" idx="1"/>
            <a:endCxn id="32776" idx="3"/>
          </p:cNvCxnSpPr>
          <p:nvPr/>
        </p:nvCxnSpPr>
        <p:spPr bwMode="auto">
          <a:xfrm rot="10800000">
            <a:off x="6186488" y="2611177"/>
            <a:ext cx="441325" cy="374650"/>
          </a:xfrm>
          <a:prstGeom prst="straightConnector1">
            <a:avLst/>
          </a:prstGeom>
          <a:noFill/>
          <a:ln w="9525" algn="ctr">
            <a:solidFill>
              <a:schemeClr val="tx1"/>
            </a:solidFill>
            <a:round/>
            <a:headEnd/>
            <a:tailEnd type="arrow" w="med" len="med"/>
          </a:ln>
        </p:spPr>
      </p:cxnSp>
      <p:sp>
        <p:nvSpPr>
          <p:cNvPr id="32786" name="Rounded Rectangle 42"/>
          <p:cNvSpPr>
            <a:spLocks noChangeArrowheads="1"/>
          </p:cNvSpPr>
          <p:nvPr/>
        </p:nvSpPr>
        <p:spPr bwMode="auto">
          <a:xfrm>
            <a:off x="1270000" y="3287452"/>
            <a:ext cx="3681413" cy="415925"/>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44" name="TextBox 43"/>
          <p:cNvSpPr txBox="1"/>
          <p:nvPr/>
        </p:nvSpPr>
        <p:spPr>
          <a:xfrm>
            <a:off x="58738" y="3179502"/>
            <a:ext cx="998537" cy="1546577"/>
          </a:xfrm>
          <a:prstGeom prst="rect">
            <a:avLst/>
          </a:prstGeom>
          <a:solidFill>
            <a:schemeClr val="bg1"/>
          </a:solidFill>
          <a:ln>
            <a:solidFill>
              <a:schemeClr val="tx1"/>
            </a:solidFill>
          </a:ln>
        </p:spPr>
        <p:txBody>
          <a:bodyPr>
            <a:spAutoFit/>
          </a:bodyPr>
          <a:lstStyle/>
          <a:p>
            <a:pPr>
              <a:defRPr/>
            </a:pPr>
            <a:r>
              <a:rPr lang="en-US" sz="1050" b="1" dirty="0">
                <a:latin typeface="+mj-lt"/>
              </a:rPr>
              <a:t>Remember! </a:t>
            </a:r>
          </a:p>
          <a:p>
            <a:pPr>
              <a:defRPr/>
            </a:pPr>
            <a:r>
              <a:rPr lang="en-US" sz="1050" b="1" dirty="0">
                <a:latin typeface="+mj-lt"/>
              </a:rPr>
              <a:t>Vendor No’s are downloaded from ERP and must be kept in sync to insure flow to ERP!</a:t>
            </a:r>
          </a:p>
        </p:txBody>
      </p:sp>
      <p:cxnSp>
        <p:nvCxnSpPr>
          <p:cNvPr id="32788" name="Straight Arrow Connector 45"/>
          <p:cNvCxnSpPr>
            <a:cxnSpLocks noChangeShapeType="1"/>
            <a:stCxn id="44" idx="3"/>
            <a:endCxn id="32786" idx="2"/>
          </p:cNvCxnSpPr>
          <p:nvPr/>
        </p:nvCxnSpPr>
        <p:spPr bwMode="auto">
          <a:xfrm flipV="1">
            <a:off x="1057275" y="3703377"/>
            <a:ext cx="2053432" cy="249414"/>
          </a:xfrm>
          <a:prstGeom prst="straightConnector1">
            <a:avLst/>
          </a:prstGeom>
          <a:noFill/>
          <a:ln w="9525" algn="ctr">
            <a:solidFill>
              <a:schemeClr val="tx1"/>
            </a:solidFill>
            <a:round/>
            <a:headEnd/>
            <a:tailEnd type="arrow" w="med" len="med"/>
          </a:ln>
        </p:spPr>
      </p:cxnSp>
      <p:grpSp>
        <p:nvGrpSpPr>
          <p:cNvPr id="32789" name="Group 3"/>
          <p:cNvGrpSpPr>
            <a:grpSpLocks/>
          </p:cNvGrpSpPr>
          <p:nvPr/>
        </p:nvGrpSpPr>
        <p:grpSpPr bwMode="auto">
          <a:xfrm>
            <a:off x="4295775" y="31750"/>
            <a:ext cx="4667250" cy="365760"/>
            <a:chOff x="1435383" y="5890604"/>
            <a:chExt cx="6564271" cy="556431"/>
          </a:xfrm>
        </p:grpSpPr>
        <p:sp>
          <p:nvSpPr>
            <p:cNvPr id="22" name="Right Arrow 21"/>
            <p:cNvSpPr/>
            <p:nvPr/>
          </p:nvSpPr>
          <p:spPr bwMode="auto">
            <a:xfrm>
              <a:off x="1435383" y="5890604"/>
              <a:ext cx="977942" cy="553038"/>
            </a:xfrm>
            <a:prstGeom prst="rightArrow">
              <a:avLst/>
            </a:prstGeom>
            <a:solidFill>
              <a:srgbClr val="FFFF00"/>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Request</a:t>
              </a:r>
            </a:p>
          </p:txBody>
        </p:sp>
        <p:sp>
          <p:nvSpPr>
            <p:cNvPr id="23" name="Right Arrow 22"/>
            <p:cNvSpPr/>
            <p:nvPr/>
          </p:nvSpPr>
          <p:spPr bwMode="auto">
            <a:xfrm>
              <a:off x="2830849" y="5893997"/>
              <a:ext cx="980174"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Approve</a:t>
              </a:r>
            </a:p>
          </p:txBody>
        </p:sp>
        <p:sp>
          <p:nvSpPr>
            <p:cNvPr id="24" name="Right Arrow 23"/>
            <p:cNvSpPr/>
            <p:nvPr/>
          </p:nvSpPr>
          <p:spPr bwMode="auto">
            <a:xfrm>
              <a:off x="4224083" y="5893997"/>
              <a:ext cx="980174"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Order</a:t>
              </a:r>
            </a:p>
          </p:txBody>
        </p:sp>
        <p:sp>
          <p:nvSpPr>
            <p:cNvPr id="26" name="Right Arrow 25"/>
            <p:cNvSpPr/>
            <p:nvPr/>
          </p:nvSpPr>
          <p:spPr bwMode="auto">
            <a:xfrm>
              <a:off x="5617316" y="5893997"/>
              <a:ext cx="977942"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Receive</a:t>
              </a:r>
            </a:p>
          </p:txBody>
        </p:sp>
        <p:sp>
          <p:nvSpPr>
            <p:cNvPr id="27" name="Right Arrow 26"/>
            <p:cNvSpPr/>
            <p:nvPr/>
          </p:nvSpPr>
          <p:spPr bwMode="auto">
            <a:xfrm>
              <a:off x="7021712" y="5893997"/>
              <a:ext cx="977942"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Pay</a:t>
              </a:r>
            </a:p>
          </p:txBody>
        </p:sp>
      </p:grpSp>
      <p:sp>
        <p:nvSpPr>
          <p:cNvPr id="32790" name="TextBox 27"/>
          <p:cNvSpPr txBox="1">
            <a:spLocks noChangeArrowheads="1"/>
          </p:cNvSpPr>
          <p:nvPr/>
        </p:nvSpPr>
        <p:spPr bwMode="auto">
          <a:xfrm>
            <a:off x="1622425" y="6019539"/>
            <a:ext cx="6035627" cy="307777"/>
          </a:xfrm>
          <a:prstGeom prst="rect">
            <a:avLst/>
          </a:prstGeom>
          <a:noFill/>
          <a:ln w="9525">
            <a:noFill/>
            <a:miter lim="800000"/>
            <a:headEnd/>
            <a:tailEnd/>
          </a:ln>
        </p:spPr>
        <p:txBody>
          <a:bodyPr wrap="none">
            <a:spAutoFit/>
          </a:bodyPr>
          <a:lstStyle/>
          <a:p>
            <a:r>
              <a:rPr lang="en-US" b="1" dirty="0">
                <a:solidFill>
                  <a:srgbClr val="FF0000"/>
                </a:solidFill>
                <a:latin typeface="+mj-lt"/>
              </a:rPr>
              <a:t>PAUSE PRESENTATION:  Navigate to this screen in your demo center.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278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278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277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277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277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278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2772"/>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2774"/>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2780"/>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278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27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2" grpId="0" animBg="1"/>
      <p:bldP spid="6" grpId="0" animBg="1"/>
      <p:bldP spid="32776" grpId="0" animBg="1"/>
      <p:bldP spid="32777" grpId="0" animBg="1"/>
      <p:bldP spid="13" grpId="0" animBg="1"/>
      <p:bldP spid="32780" grpId="0" animBg="1"/>
      <p:bldP spid="25" grpId="0" animBg="1"/>
      <p:bldP spid="34" grpId="0" animBg="1"/>
      <p:bldP spid="32786" grpId="0" animBg="1"/>
      <p:bldP spid="44" grpId="0" animBg="1"/>
      <p:bldP spid="3279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6"/>
          <p:cNvPicPr>
            <a:picLocks noChangeAspect="1" noChangeArrowheads="1"/>
          </p:cNvPicPr>
          <p:nvPr/>
        </p:nvPicPr>
        <p:blipFill>
          <a:blip r:embed="rId3" cstate="print"/>
          <a:srcRect/>
          <a:stretch>
            <a:fillRect/>
          </a:stretch>
        </p:blipFill>
        <p:spPr bwMode="auto">
          <a:xfrm>
            <a:off x="523875" y="1462393"/>
            <a:ext cx="8054975" cy="3689350"/>
          </a:xfrm>
          <a:prstGeom prst="rect">
            <a:avLst/>
          </a:prstGeom>
          <a:noFill/>
          <a:ln w="9525" algn="ctr">
            <a:noFill/>
            <a:miter lim="800000"/>
            <a:headEnd/>
            <a:tailEnd/>
          </a:ln>
        </p:spPr>
      </p:pic>
      <p:sp>
        <p:nvSpPr>
          <p:cNvPr id="33795" name="Rectangle 2"/>
          <p:cNvSpPr>
            <a:spLocks noGrp="1" noChangeArrowheads="1"/>
          </p:cNvSpPr>
          <p:nvPr>
            <p:ph type="title"/>
          </p:nvPr>
        </p:nvSpPr>
        <p:spPr/>
        <p:txBody>
          <a:bodyPr/>
          <a:lstStyle/>
          <a:p>
            <a:r>
              <a:rPr lang="en-US" smtClean="0"/>
              <a:t>Requisition Header – Expense Tab </a:t>
            </a:r>
          </a:p>
        </p:txBody>
      </p:sp>
      <p:sp>
        <p:nvSpPr>
          <p:cNvPr id="33810" name="Footer Placeholder 22"/>
          <p:cNvSpPr>
            <a:spLocks noGrp="1"/>
          </p:cNvSpPr>
          <p:nvPr>
            <p:ph type="ftr" sz="quarter" idx="10"/>
          </p:nvPr>
        </p:nvSpPr>
        <p:spPr/>
        <p:txBody>
          <a:bodyPr/>
          <a:lstStyle/>
          <a:p>
            <a:r>
              <a:rPr lang="en-US" smtClean="0"/>
              <a:t>EAM-PUR-290</a:t>
            </a:r>
            <a:endParaRPr lang="en-US"/>
          </a:p>
        </p:txBody>
      </p:sp>
      <p:sp>
        <p:nvSpPr>
          <p:cNvPr id="33797" name="Rounded Rectangle 5"/>
          <p:cNvSpPr>
            <a:spLocks noChangeArrowheads="1"/>
          </p:cNvSpPr>
          <p:nvPr/>
        </p:nvSpPr>
        <p:spPr bwMode="auto">
          <a:xfrm>
            <a:off x="665163" y="1876730"/>
            <a:ext cx="925512" cy="165100"/>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33798" name="Rounded Rectangle 6"/>
          <p:cNvSpPr>
            <a:spLocks noChangeArrowheads="1"/>
          </p:cNvSpPr>
          <p:nvPr/>
        </p:nvSpPr>
        <p:spPr bwMode="auto">
          <a:xfrm>
            <a:off x="663575" y="2076755"/>
            <a:ext cx="925513" cy="165100"/>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33799" name="Rounded Rectangle 7"/>
          <p:cNvSpPr>
            <a:spLocks noChangeArrowheads="1"/>
          </p:cNvSpPr>
          <p:nvPr/>
        </p:nvSpPr>
        <p:spPr bwMode="auto">
          <a:xfrm>
            <a:off x="673100" y="2489505"/>
            <a:ext cx="925513" cy="166688"/>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cxnSp>
        <p:nvCxnSpPr>
          <p:cNvPr id="33800" name="Straight Arrow Connector 9"/>
          <p:cNvCxnSpPr>
            <a:cxnSpLocks noChangeShapeType="1"/>
          </p:cNvCxnSpPr>
          <p:nvPr/>
        </p:nvCxnSpPr>
        <p:spPr bwMode="auto">
          <a:xfrm rot="5400000">
            <a:off x="3889375" y="2297418"/>
            <a:ext cx="747713" cy="166687"/>
          </a:xfrm>
          <a:prstGeom prst="straightConnector1">
            <a:avLst/>
          </a:prstGeom>
          <a:noFill/>
          <a:ln w="9525" algn="ctr">
            <a:solidFill>
              <a:schemeClr val="tx1"/>
            </a:solidFill>
            <a:round/>
            <a:headEnd/>
            <a:tailEnd type="arrow" w="med" len="med"/>
          </a:ln>
        </p:spPr>
      </p:cxnSp>
      <p:sp>
        <p:nvSpPr>
          <p:cNvPr id="33801" name="TextBox 10"/>
          <p:cNvSpPr txBox="1">
            <a:spLocks noChangeArrowheads="1"/>
          </p:cNvSpPr>
          <p:nvPr/>
        </p:nvSpPr>
        <p:spPr bwMode="auto">
          <a:xfrm>
            <a:off x="2303463" y="1187755"/>
            <a:ext cx="2909887" cy="646331"/>
          </a:xfrm>
          <a:prstGeom prst="rect">
            <a:avLst/>
          </a:prstGeom>
          <a:solidFill>
            <a:schemeClr val="bg1"/>
          </a:solidFill>
          <a:ln w="9525">
            <a:solidFill>
              <a:schemeClr val="tx1"/>
            </a:solidFill>
            <a:miter lim="800000"/>
            <a:headEnd/>
            <a:tailEnd/>
          </a:ln>
        </p:spPr>
        <p:txBody>
          <a:bodyPr>
            <a:spAutoFit/>
          </a:bodyPr>
          <a:lstStyle/>
          <a:p>
            <a:r>
              <a:rPr lang="en-US" sz="1200">
                <a:latin typeface="+mj-lt"/>
              </a:rPr>
              <a:t>Selecting WO, Equip, or Project No automatically fills in expense accounting</a:t>
            </a:r>
          </a:p>
        </p:txBody>
      </p:sp>
      <p:cxnSp>
        <p:nvCxnSpPr>
          <p:cNvPr id="33802" name="Straight Arrow Connector 12"/>
          <p:cNvCxnSpPr>
            <a:cxnSpLocks noChangeShapeType="1"/>
            <a:stCxn id="33801" idx="1"/>
            <a:endCxn id="33797" idx="3"/>
          </p:cNvCxnSpPr>
          <p:nvPr/>
        </p:nvCxnSpPr>
        <p:spPr bwMode="auto">
          <a:xfrm rot="10800000" flipV="1">
            <a:off x="1590675" y="1510920"/>
            <a:ext cx="712788" cy="448359"/>
          </a:xfrm>
          <a:prstGeom prst="straightConnector1">
            <a:avLst/>
          </a:prstGeom>
          <a:noFill/>
          <a:ln w="9525" algn="ctr">
            <a:solidFill>
              <a:schemeClr val="tx1"/>
            </a:solidFill>
            <a:round/>
            <a:headEnd/>
            <a:tailEnd type="arrow" w="med" len="med"/>
          </a:ln>
        </p:spPr>
      </p:cxnSp>
      <p:cxnSp>
        <p:nvCxnSpPr>
          <p:cNvPr id="33803" name="Straight Arrow Connector 14"/>
          <p:cNvCxnSpPr>
            <a:cxnSpLocks noChangeShapeType="1"/>
            <a:stCxn id="33801" idx="1"/>
            <a:endCxn id="33798" idx="3"/>
          </p:cNvCxnSpPr>
          <p:nvPr/>
        </p:nvCxnSpPr>
        <p:spPr bwMode="auto">
          <a:xfrm rot="10800000" flipV="1">
            <a:off x="1589089" y="1510921"/>
            <a:ext cx="714375" cy="648384"/>
          </a:xfrm>
          <a:prstGeom prst="straightConnector1">
            <a:avLst/>
          </a:prstGeom>
          <a:noFill/>
          <a:ln w="9525" algn="ctr">
            <a:solidFill>
              <a:schemeClr val="tx1"/>
            </a:solidFill>
            <a:round/>
            <a:headEnd/>
            <a:tailEnd type="arrow" w="med" len="med"/>
          </a:ln>
        </p:spPr>
      </p:cxnSp>
      <p:cxnSp>
        <p:nvCxnSpPr>
          <p:cNvPr id="33804" name="Straight Arrow Connector 16"/>
          <p:cNvCxnSpPr>
            <a:cxnSpLocks noChangeShapeType="1"/>
            <a:stCxn id="33801" idx="1"/>
            <a:endCxn id="33799" idx="3"/>
          </p:cNvCxnSpPr>
          <p:nvPr/>
        </p:nvCxnSpPr>
        <p:spPr bwMode="auto">
          <a:xfrm rot="10800000" flipV="1">
            <a:off x="1598613" y="1510921"/>
            <a:ext cx="704850" cy="1061928"/>
          </a:xfrm>
          <a:prstGeom prst="straightConnector1">
            <a:avLst/>
          </a:prstGeom>
          <a:noFill/>
          <a:ln w="9525" algn="ctr">
            <a:solidFill>
              <a:schemeClr val="tx1"/>
            </a:solidFill>
            <a:round/>
            <a:headEnd/>
            <a:tailEnd type="arrow" w="med" len="med"/>
          </a:ln>
        </p:spPr>
      </p:cxnSp>
      <p:sp>
        <p:nvSpPr>
          <p:cNvPr id="33805" name="Rounded Rectangle 17"/>
          <p:cNvSpPr>
            <a:spLocks noChangeArrowheads="1"/>
          </p:cNvSpPr>
          <p:nvPr/>
        </p:nvSpPr>
        <p:spPr bwMode="auto">
          <a:xfrm>
            <a:off x="647700" y="3176893"/>
            <a:ext cx="1489075" cy="825500"/>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33806" name="TextBox 18"/>
          <p:cNvSpPr txBox="1">
            <a:spLocks noChangeArrowheads="1"/>
          </p:cNvSpPr>
          <p:nvPr/>
        </p:nvSpPr>
        <p:spPr bwMode="auto">
          <a:xfrm>
            <a:off x="544513" y="5199368"/>
            <a:ext cx="7780337" cy="1015663"/>
          </a:xfrm>
          <a:prstGeom prst="rect">
            <a:avLst/>
          </a:prstGeom>
          <a:solidFill>
            <a:schemeClr val="bg1"/>
          </a:solidFill>
          <a:ln w="9525">
            <a:solidFill>
              <a:schemeClr val="tx1"/>
            </a:solidFill>
            <a:miter lim="800000"/>
            <a:headEnd/>
            <a:tailEnd/>
          </a:ln>
        </p:spPr>
        <p:txBody>
          <a:bodyPr>
            <a:spAutoFit/>
          </a:bodyPr>
          <a:lstStyle/>
          <a:p>
            <a:r>
              <a:rPr lang="en-US" sz="1200" b="1" dirty="0">
                <a:latin typeface="+mj-lt"/>
              </a:rPr>
              <a:t>Accounting Notes: </a:t>
            </a:r>
          </a:p>
          <a:p>
            <a:r>
              <a:rPr lang="en-US" sz="1200" dirty="0">
                <a:latin typeface="+mj-lt"/>
              </a:rPr>
              <a:t>Inventory (Auto-Issue = No) Purchases:  Defaults to Inventory (Asset) Accounting Structure for Site or Part </a:t>
            </a:r>
          </a:p>
          <a:p>
            <a:r>
              <a:rPr lang="en-US" sz="1200" dirty="0">
                <a:latin typeface="+mj-lt"/>
              </a:rPr>
              <a:t>Non-Inventory (Auto-Issue = Yes) Purchases: Supply Expense Account.  Defines which site and accounting to which cost should be expensed on receipt.  </a:t>
            </a:r>
          </a:p>
        </p:txBody>
      </p:sp>
      <p:cxnSp>
        <p:nvCxnSpPr>
          <p:cNvPr id="33807" name="Straight Arrow Connector 20"/>
          <p:cNvCxnSpPr>
            <a:cxnSpLocks noChangeShapeType="1"/>
            <a:endCxn id="33805" idx="2"/>
          </p:cNvCxnSpPr>
          <p:nvPr/>
        </p:nvCxnSpPr>
        <p:spPr bwMode="auto">
          <a:xfrm rot="5400000" flipH="1" flipV="1">
            <a:off x="743745" y="4565161"/>
            <a:ext cx="1211262" cy="85725"/>
          </a:xfrm>
          <a:prstGeom prst="straightConnector1">
            <a:avLst/>
          </a:prstGeom>
          <a:noFill/>
          <a:ln w="9525" algn="ctr">
            <a:solidFill>
              <a:schemeClr val="tx1"/>
            </a:solidFill>
            <a:round/>
            <a:headEnd/>
            <a:tailEnd type="arrow" w="med" len="med"/>
          </a:ln>
        </p:spPr>
      </p:cxnSp>
      <p:sp>
        <p:nvSpPr>
          <p:cNvPr id="33808" name="Oval 8"/>
          <p:cNvSpPr>
            <a:spLocks noChangeArrowheads="1"/>
          </p:cNvSpPr>
          <p:nvPr/>
        </p:nvSpPr>
        <p:spPr bwMode="auto">
          <a:xfrm>
            <a:off x="884238" y="1456043"/>
            <a:ext cx="498475" cy="265112"/>
          </a:xfrm>
          <a:prstGeom prst="ellipse">
            <a:avLst/>
          </a:prstGeom>
          <a:noFill/>
          <a:ln w="28575" algn="ctr">
            <a:solidFill>
              <a:srgbClr val="FF0000"/>
            </a:solidFill>
            <a:round/>
            <a:headEnd/>
            <a:tailEnd/>
          </a:ln>
        </p:spPr>
        <p:txBody>
          <a:bodyPr wrap="none" tIns="91440" bIns="91440" anchor="ctr"/>
          <a:lstStyle/>
          <a:p>
            <a:pPr algn="ctr"/>
            <a:endParaRPr lang="en-US" sz="2800"/>
          </a:p>
        </p:txBody>
      </p:sp>
      <p:grpSp>
        <p:nvGrpSpPr>
          <p:cNvPr id="33809" name="Group 3"/>
          <p:cNvGrpSpPr>
            <a:grpSpLocks/>
          </p:cNvGrpSpPr>
          <p:nvPr/>
        </p:nvGrpSpPr>
        <p:grpSpPr bwMode="auto">
          <a:xfrm>
            <a:off x="4295775" y="31750"/>
            <a:ext cx="4667250" cy="365760"/>
            <a:chOff x="1435383" y="5890604"/>
            <a:chExt cx="6564271" cy="556431"/>
          </a:xfrm>
        </p:grpSpPr>
        <p:sp>
          <p:nvSpPr>
            <p:cNvPr id="18" name="Right Arrow 17"/>
            <p:cNvSpPr/>
            <p:nvPr/>
          </p:nvSpPr>
          <p:spPr bwMode="auto">
            <a:xfrm>
              <a:off x="1435383" y="5890604"/>
              <a:ext cx="977942" cy="553038"/>
            </a:xfrm>
            <a:prstGeom prst="rightArrow">
              <a:avLst/>
            </a:prstGeom>
            <a:solidFill>
              <a:srgbClr val="FFFF00"/>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Request</a:t>
              </a:r>
            </a:p>
          </p:txBody>
        </p:sp>
        <p:sp>
          <p:nvSpPr>
            <p:cNvPr id="19" name="Right Arrow 18"/>
            <p:cNvSpPr/>
            <p:nvPr/>
          </p:nvSpPr>
          <p:spPr bwMode="auto">
            <a:xfrm>
              <a:off x="2830849" y="5893997"/>
              <a:ext cx="980174"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Approve</a:t>
              </a:r>
            </a:p>
          </p:txBody>
        </p:sp>
        <p:sp>
          <p:nvSpPr>
            <p:cNvPr id="20" name="Right Arrow 19"/>
            <p:cNvSpPr/>
            <p:nvPr/>
          </p:nvSpPr>
          <p:spPr bwMode="auto">
            <a:xfrm>
              <a:off x="4224083" y="5893997"/>
              <a:ext cx="980174"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Order</a:t>
              </a:r>
            </a:p>
          </p:txBody>
        </p:sp>
        <p:sp>
          <p:nvSpPr>
            <p:cNvPr id="21" name="Right Arrow 20"/>
            <p:cNvSpPr/>
            <p:nvPr/>
          </p:nvSpPr>
          <p:spPr bwMode="auto">
            <a:xfrm>
              <a:off x="5617316" y="5893997"/>
              <a:ext cx="977942"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Receive</a:t>
              </a:r>
            </a:p>
          </p:txBody>
        </p:sp>
        <p:sp>
          <p:nvSpPr>
            <p:cNvPr id="22" name="Right Arrow 21"/>
            <p:cNvSpPr/>
            <p:nvPr/>
          </p:nvSpPr>
          <p:spPr bwMode="auto">
            <a:xfrm>
              <a:off x="7021712" y="5893997"/>
              <a:ext cx="977942"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Pay</a:t>
              </a:r>
            </a:p>
          </p:txBody>
        </p:sp>
      </p:grpSp>
      <p:sp>
        <p:nvSpPr>
          <p:cNvPr id="24" name="Down Arrow 23"/>
          <p:cNvSpPr/>
          <p:nvPr/>
        </p:nvSpPr>
        <p:spPr>
          <a:xfrm rot="2144449">
            <a:off x="1638300" y="1704975"/>
            <a:ext cx="457200" cy="1609725"/>
          </a:xfrm>
          <a:prstGeom prst="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79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379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379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380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380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380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380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380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380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38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7" grpId="0" animBg="1"/>
      <p:bldP spid="33798" grpId="0" animBg="1"/>
      <p:bldP spid="33799" grpId="0" animBg="1"/>
      <p:bldP spid="33801" grpId="0" animBg="1"/>
      <p:bldP spid="33805" grpId="0" animBg="1"/>
      <p:bldP spid="33806" grpId="0" animBg="1"/>
      <p:bldP spid="2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smtClean="0"/>
              <a:t>Requisition Line Items – Add Parts</a:t>
            </a:r>
          </a:p>
        </p:txBody>
      </p:sp>
      <p:sp>
        <p:nvSpPr>
          <p:cNvPr id="34825" name="Footer Placeholder 13"/>
          <p:cNvSpPr>
            <a:spLocks noGrp="1"/>
          </p:cNvSpPr>
          <p:nvPr>
            <p:ph type="ftr" sz="quarter" idx="10"/>
          </p:nvPr>
        </p:nvSpPr>
        <p:spPr/>
        <p:txBody>
          <a:bodyPr/>
          <a:lstStyle/>
          <a:p>
            <a:r>
              <a:rPr lang="en-US" smtClean="0"/>
              <a:t>EAM-PUR-300</a:t>
            </a:r>
            <a:endParaRPr lang="en-US"/>
          </a:p>
        </p:txBody>
      </p:sp>
      <p:pic>
        <p:nvPicPr>
          <p:cNvPr id="34819" name="Picture 4"/>
          <p:cNvPicPr>
            <a:picLocks noChangeAspect="1" noChangeArrowheads="1"/>
          </p:cNvPicPr>
          <p:nvPr/>
        </p:nvPicPr>
        <p:blipFill>
          <a:blip r:embed="rId3" cstate="print"/>
          <a:srcRect/>
          <a:stretch>
            <a:fillRect/>
          </a:stretch>
        </p:blipFill>
        <p:spPr bwMode="auto">
          <a:xfrm>
            <a:off x="284163" y="1134932"/>
            <a:ext cx="5092700" cy="3592513"/>
          </a:xfrm>
          <a:prstGeom prst="rect">
            <a:avLst/>
          </a:prstGeom>
          <a:noFill/>
          <a:ln w="9525">
            <a:noFill/>
            <a:miter lim="800000"/>
            <a:headEnd/>
            <a:tailEnd/>
          </a:ln>
        </p:spPr>
      </p:pic>
      <p:pic>
        <p:nvPicPr>
          <p:cNvPr id="34820" name="Picture 5"/>
          <p:cNvPicPr>
            <a:picLocks noChangeAspect="1" noChangeArrowheads="1"/>
          </p:cNvPicPr>
          <p:nvPr/>
        </p:nvPicPr>
        <p:blipFill>
          <a:blip r:embed="rId4" cstate="print"/>
          <a:srcRect/>
          <a:stretch>
            <a:fillRect/>
          </a:stretch>
        </p:blipFill>
        <p:spPr bwMode="auto">
          <a:xfrm>
            <a:off x="3749675" y="2131882"/>
            <a:ext cx="5064125" cy="4006850"/>
          </a:xfrm>
          <a:prstGeom prst="rect">
            <a:avLst/>
          </a:prstGeom>
          <a:noFill/>
          <a:ln w="9525">
            <a:noFill/>
            <a:miter lim="800000"/>
            <a:headEnd/>
            <a:tailEnd/>
          </a:ln>
        </p:spPr>
      </p:pic>
      <p:sp>
        <p:nvSpPr>
          <p:cNvPr id="34821" name="TextBox 4"/>
          <p:cNvSpPr txBox="1">
            <a:spLocks noChangeArrowheads="1"/>
          </p:cNvSpPr>
          <p:nvPr/>
        </p:nvSpPr>
        <p:spPr bwMode="auto">
          <a:xfrm>
            <a:off x="5745163" y="1287332"/>
            <a:ext cx="3071812" cy="522288"/>
          </a:xfrm>
          <a:prstGeom prst="rect">
            <a:avLst/>
          </a:prstGeom>
          <a:solidFill>
            <a:schemeClr val="bg1"/>
          </a:solidFill>
          <a:ln w="9525">
            <a:solidFill>
              <a:schemeClr val="tx1"/>
            </a:solidFill>
            <a:miter lim="800000"/>
            <a:headEnd/>
            <a:tailEnd/>
          </a:ln>
        </p:spPr>
        <p:txBody>
          <a:bodyPr>
            <a:spAutoFit/>
          </a:bodyPr>
          <a:lstStyle/>
          <a:p>
            <a:r>
              <a:rPr lang="en-US" b="1">
                <a:latin typeface="+mj-lt"/>
              </a:rPr>
              <a:t>Part # can be selected from lookup or can be free-form entry</a:t>
            </a:r>
          </a:p>
        </p:txBody>
      </p:sp>
      <p:cxnSp>
        <p:nvCxnSpPr>
          <p:cNvPr id="34822" name="Straight Arrow Connector 6"/>
          <p:cNvCxnSpPr>
            <a:cxnSpLocks noChangeShapeType="1"/>
            <a:stCxn id="34821" idx="2"/>
          </p:cNvCxnSpPr>
          <p:nvPr/>
        </p:nvCxnSpPr>
        <p:spPr bwMode="auto">
          <a:xfrm rot="16200000" flipH="1">
            <a:off x="6761163" y="2330320"/>
            <a:ext cx="1401762" cy="360362"/>
          </a:xfrm>
          <a:prstGeom prst="straightConnector1">
            <a:avLst/>
          </a:prstGeom>
          <a:noFill/>
          <a:ln w="9525" algn="ctr">
            <a:solidFill>
              <a:schemeClr val="tx1"/>
            </a:solidFill>
            <a:round/>
            <a:headEnd/>
            <a:tailEnd type="arrow" w="med" len="med"/>
          </a:ln>
        </p:spPr>
      </p:cxnSp>
      <p:sp>
        <p:nvSpPr>
          <p:cNvPr id="34823" name="TextBox 7"/>
          <p:cNvSpPr txBox="1">
            <a:spLocks noChangeArrowheads="1"/>
          </p:cNvSpPr>
          <p:nvPr/>
        </p:nvSpPr>
        <p:spPr bwMode="auto">
          <a:xfrm>
            <a:off x="274638" y="4714745"/>
            <a:ext cx="3071812" cy="954107"/>
          </a:xfrm>
          <a:prstGeom prst="rect">
            <a:avLst/>
          </a:prstGeom>
          <a:solidFill>
            <a:schemeClr val="bg1"/>
          </a:solidFill>
          <a:ln w="9525">
            <a:solidFill>
              <a:schemeClr val="tx1"/>
            </a:solidFill>
            <a:miter lim="800000"/>
            <a:headEnd/>
            <a:tailEnd/>
          </a:ln>
        </p:spPr>
        <p:txBody>
          <a:bodyPr>
            <a:spAutoFit/>
          </a:bodyPr>
          <a:lstStyle/>
          <a:p>
            <a:r>
              <a:rPr lang="en-US" b="1" dirty="0">
                <a:latin typeface="+mj-lt"/>
              </a:rPr>
              <a:t>Remember: If Parts are added and then Header record is changed, it is OPTIONAL to update changes to the line items.</a:t>
            </a:r>
          </a:p>
        </p:txBody>
      </p:sp>
      <p:grpSp>
        <p:nvGrpSpPr>
          <p:cNvPr id="34824" name="Group 3"/>
          <p:cNvGrpSpPr>
            <a:grpSpLocks/>
          </p:cNvGrpSpPr>
          <p:nvPr/>
        </p:nvGrpSpPr>
        <p:grpSpPr bwMode="auto">
          <a:xfrm>
            <a:off x="4295775" y="31750"/>
            <a:ext cx="4667250" cy="365760"/>
            <a:chOff x="1435383" y="5890604"/>
            <a:chExt cx="6564271" cy="556431"/>
          </a:xfrm>
        </p:grpSpPr>
        <p:sp>
          <p:nvSpPr>
            <p:cNvPr id="9" name="Right Arrow 8"/>
            <p:cNvSpPr/>
            <p:nvPr/>
          </p:nvSpPr>
          <p:spPr bwMode="auto">
            <a:xfrm>
              <a:off x="1435383" y="5890604"/>
              <a:ext cx="977942" cy="553038"/>
            </a:xfrm>
            <a:prstGeom prst="rightArrow">
              <a:avLst/>
            </a:prstGeom>
            <a:solidFill>
              <a:srgbClr val="FFFF00"/>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Request</a:t>
              </a:r>
            </a:p>
          </p:txBody>
        </p:sp>
        <p:sp>
          <p:nvSpPr>
            <p:cNvPr id="10" name="Right Arrow 9"/>
            <p:cNvSpPr/>
            <p:nvPr/>
          </p:nvSpPr>
          <p:spPr bwMode="auto">
            <a:xfrm>
              <a:off x="2830849" y="5893997"/>
              <a:ext cx="980174"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Approve</a:t>
              </a:r>
            </a:p>
          </p:txBody>
        </p:sp>
        <p:sp>
          <p:nvSpPr>
            <p:cNvPr id="11" name="Right Arrow 10"/>
            <p:cNvSpPr/>
            <p:nvPr/>
          </p:nvSpPr>
          <p:spPr bwMode="auto">
            <a:xfrm>
              <a:off x="4224083" y="5893997"/>
              <a:ext cx="980174"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Order</a:t>
              </a:r>
            </a:p>
          </p:txBody>
        </p:sp>
        <p:sp>
          <p:nvSpPr>
            <p:cNvPr id="12" name="Right Arrow 11"/>
            <p:cNvSpPr/>
            <p:nvPr/>
          </p:nvSpPr>
          <p:spPr bwMode="auto">
            <a:xfrm>
              <a:off x="5617316" y="5893997"/>
              <a:ext cx="977942"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Receive</a:t>
              </a:r>
            </a:p>
          </p:txBody>
        </p:sp>
        <p:sp>
          <p:nvSpPr>
            <p:cNvPr id="13" name="Right Arrow 12"/>
            <p:cNvSpPr/>
            <p:nvPr/>
          </p:nvSpPr>
          <p:spPr bwMode="auto">
            <a:xfrm>
              <a:off x="7021712" y="5893997"/>
              <a:ext cx="977942"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Pay</a:t>
              </a:r>
            </a:p>
          </p:txBody>
        </p:sp>
      </p:grpSp>
      <p:sp>
        <p:nvSpPr>
          <p:cNvPr id="15" name="Up Arrow 14"/>
          <p:cNvSpPr/>
          <p:nvPr/>
        </p:nvSpPr>
        <p:spPr>
          <a:xfrm rot="3458752">
            <a:off x="3038475" y="2695575"/>
            <a:ext cx="476250" cy="1343025"/>
          </a:xfrm>
          <a:prstGeom prst="up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482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482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48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48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1" grpId="0" animBg="1"/>
      <p:bldP spid="34823" grpId="0" animBg="1"/>
      <p:bldP spid="15"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842" name="Group 3"/>
          <p:cNvGrpSpPr>
            <a:grpSpLocks/>
          </p:cNvGrpSpPr>
          <p:nvPr/>
        </p:nvGrpSpPr>
        <p:grpSpPr bwMode="auto">
          <a:xfrm>
            <a:off x="1383983" y="2817813"/>
            <a:ext cx="6369050" cy="819150"/>
            <a:chOff x="1435383" y="5890604"/>
            <a:chExt cx="6564271" cy="556431"/>
          </a:xfrm>
        </p:grpSpPr>
        <p:sp>
          <p:nvSpPr>
            <p:cNvPr id="5" name="Right Arrow 4"/>
            <p:cNvSpPr/>
            <p:nvPr/>
          </p:nvSpPr>
          <p:spPr bwMode="auto">
            <a:xfrm>
              <a:off x="1435383" y="5890604"/>
              <a:ext cx="978423" cy="553196"/>
            </a:xfrm>
            <a:prstGeom prst="rightArrow">
              <a:avLst/>
            </a:prstGeom>
            <a:solidFill>
              <a:schemeClr val="tx2">
                <a:lumMod val="40000"/>
                <a:lumOff val="6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b="1" dirty="0">
                  <a:latin typeface="+mj-lt"/>
                </a:rPr>
                <a:t>Request</a:t>
              </a:r>
            </a:p>
          </p:txBody>
        </p:sp>
        <p:sp>
          <p:nvSpPr>
            <p:cNvPr id="35846" name="Right Arrow 5"/>
            <p:cNvSpPr>
              <a:spLocks noChangeArrowheads="1"/>
            </p:cNvSpPr>
            <p:nvPr/>
          </p:nvSpPr>
          <p:spPr bwMode="auto">
            <a:xfrm>
              <a:off x="2831844" y="5894142"/>
              <a:ext cx="978408" cy="552893"/>
            </a:xfrm>
            <a:prstGeom prst="rightArrow">
              <a:avLst>
                <a:gd name="adj1" fmla="val 50000"/>
                <a:gd name="adj2" fmla="val 50000"/>
              </a:avLst>
            </a:prstGeom>
            <a:solidFill>
              <a:srgbClr val="FFFF00"/>
            </a:solidFill>
            <a:ln w="9525" algn="ctr">
              <a:solidFill>
                <a:schemeClr val="tx1"/>
              </a:solidFill>
              <a:round/>
              <a:headEnd/>
              <a:tailEnd/>
            </a:ln>
          </p:spPr>
          <p:txBody>
            <a:bodyPr wrap="none" lIns="91440" tIns="91440" rIns="0" bIns="91440" anchor="ctr"/>
            <a:lstStyle/>
            <a:p>
              <a:pPr algn="ctr"/>
              <a:r>
                <a:rPr lang="en-US" b="1" dirty="0">
                  <a:latin typeface="+mj-lt"/>
                </a:rPr>
                <a:t>Approve</a:t>
              </a:r>
            </a:p>
          </p:txBody>
        </p:sp>
        <p:sp>
          <p:nvSpPr>
            <p:cNvPr id="35847" name="Right Arrow 6"/>
            <p:cNvSpPr>
              <a:spLocks noChangeArrowheads="1"/>
            </p:cNvSpPr>
            <p:nvPr/>
          </p:nvSpPr>
          <p:spPr bwMode="auto">
            <a:xfrm>
              <a:off x="4224767" y="5894142"/>
              <a:ext cx="978408" cy="552893"/>
            </a:xfrm>
            <a:prstGeom prst="rightArrow">
              <a:avLst>
                <a:gd name="adj1" fmla="val 50000"/>
                <a:gd name="adj2" fmla="val 50000"/>
              </a:avLst>
            </a:prstGeom>
            <a:solidFill>
              <a:schemeClr val="accent1"/>
            </a:solidFill>
            <a:ln w="9525" algn="ctr">
              <a:solidFill>
                <a:schemeClr val="tx1"/>
              </a:solidFill>
              <a:round/>
              <a:headEnd/>
              <a:tailEnd/>
            </a:ln>
          </p:spPr>
          <p:txBody>
            <a:bodyPr wrap="none" tIns="91440" bIns="91440" anchor="ctr"/>
            <a:lstStyle/>
            <a:p>
              <a:pPr algn="ctr"/>
              <a:r>
                <a:rPr lang="en-US" b="1">
                  <a:latin typeface="+mj-lt"/>
                </a:rPr>
                <a:t>Order</a:t>
              </a:r>
            </a:p>
          </p:txBody>
        </p:sp>
        <p:sp>
          <p:nvSpPr>
            <p:cNvPr id="35848" name="Right Arrow 7"/>
            <p:cNvSpPr>
              <a:spLocks noChangeArrowheads="1"/>
            </p:cNvSpPr>
            <p:nvPr/>
          </p:nvSpPr>
          <p:spPr bwMode="auto">
            <a:xfrm>
              <a:off x="5617690" y="5894142"/>
              <a:ext cx="978408" cy="552893"/>
            </a:xfrm>
            <a:prstGeom prst="rightArrow">
              <a:avLst>
                <a:gd name="adj1" fmla="val 50000"/>
                <a:gd name="adj2" fmla="val 50000"/>
              </a:avLst>
            </a:prstGeom>
            <a:solidFill>
              <a:schemeClr val="accent1"/>
            </a:solidFill>
            <a:ln w="9525" algn="ctr">
              <a:solidFill>
                <a:schemeClr val="tx1"/>
              </a:solidFill>
              <a:round/>
              <a:headEnd/>
              <a:tailEnd/>
            </a:ln>
          </p:spPr>
          <p:txBody>
            <a:bodyPr wrap="none" tIns="91440" bIns="91440" anchor="ctr"/>
            <a:lstStyle/>
            <a:p>
              <a:pPr algn="ctr"/>
              <a:r>
                <a:rPr lang="en-US" b="1">
                  <a:latin typeface="+mj-lt"/>
                </a:rPr>
                <a:t>Receive</a:t>
              </a:r>
            </a:p>
          </p:txBody>
        </p:sp>
        <p:sp>
          <p:nvSpPr>
            <p:cNvPr id="35849" name="Right Arrow 8"/>
            <p:cNvSpPr>
              <a:spLocks noChangeArrowheads="1"/>
            </p:cNvSpPr>
            <p:nvPr/>
          </p:nvSpPr>
          <p:spPr bwMode="auto">
            <a:xfrm>
              <a:off x="7021246" y="5894142"/>
              <a:ext cx="978408" cy="552893"/>
            </a:xfrm>
            <a:prstGeom prst="rightArrow">
              <a:avLst>
                <a:gd name="adj1" fmla="val 50000"/>
                <a:gd name="adj2" fmla="val 50000"/>
              </a:avLst>
            </a:prstGeom>
            <a:solidFill>
              <a:schemeClr val="accent1"/>
            </a:solidFill>
            <a:ln w="9525" algn="ctr">
              <a:solidFill>
                <a:schemeClr val="tx1"/>
              </a:solidFill>
              <a:round/>
              <a:headEnd/>
              <a:tailEnd/>
            </a:ln>
          </p:spPr>
          <p:txBody>
            <a:bodyPr wrap="none" tIns="91440" bIns="91440" anchor="ctr"/>
            <a:lstStyle/>
            <a:p>
              <a:pPr algn="ctr"/>
              <a:r>
                <a:rPr lang="en-US" b="1">
                  <a:latin typeface="+mj-lt"/>
                </a:rPr>
                <a:t>Pay</a:t>
              </a:r>
            </a:p>
          </p:txBody>
        </p:sp>
      </p:grpSp>
      <p:sp>
        <p:nvSpPr>
          <p:cNvPr id="35843" name="Rectangle 2"/>
          <p:cNvSpPr>
            <a:spLocks noGrp="1" noChangeArrowheads="1"/>
          </p:cNvSpPr>
          <p:nvPr>
            <p:ph type="title"/>
          </p:nvPr>
        </p:nvSpPr>
        <p:spPr/>
        <p:txBody>
          <a:bodyPr/>
          <a:lstStyle/>
          <a:p>
            <a:r>
              <a:rPr lang="en-US" smtClean="0"/>
              <a:t>Purchasing Process – Step Through</a:t>
            </a:r>
          </a:p>
        </p:txBody>
      </p:sp>
      <p:sp>
        <p:nvSpPr>
          <p:cNvPr id="35844" name="Footer Placeholder 8"/>
          <p:cNvSpPr>
            <a:spLocks noGrp="1"/>
          </p:cNvSpPr>
          <p:nvPr>
            <p:ph type="ftr" sz="quarter" idx="10"/>
          </p:nvPr>
        </p:nvSpPr>
        <p:spPr/>
        <p:txBody>
          <a:bodyPr/>
          <a:lstStyle/>
          <a:p>
            <a:r>
              <a:rPr lang="en-US" smtClean="0"/>
              <a:t>EAM-PUR-310</a:t>
            </a:r>
            <a:endParaRPr lang="en-US"/>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3"/>
          <p:cNvSpPr>
            <a:spLocks noGrp="1" noChangeArrowheads="1"/>
          </p:cNvSpPr>
          <p:nvPr>
            <p:ph idx="1"/>
          </p:nvPr>
        </p:nvSpPr>
        <p:spPr/>
        <p:txBody>
          <a:bodyPr>
            <a:normAutofit fontScale="92500" lnSpcReduction="10000"/>
          </a:bodyPr>
          <a:lstStyle/>
          <a:p>
            <a:r>
              <a:rPr lang="en-US" dirty="0" smtClean="0"/>
              <a:t>Routings for Requisitions and Purchase Orders</a:t>
            </a:r>
          </a:p>
          <a:p>
            <a:r>
              <a:rPr lang="en-US" dirty="0" smtClean="0"/>
              <a:t>Approval Groups </a:t>
            </a:r>
          </a:p>
          <a:p>
            <a:r>
              <a:rPr lang="en-US" dirty="0" smtClean="0"/>
              <a:t>Hierarchy</a:t>
            </a:r>
          </a:p>
          <a:p>
            <a:pPr lvl="1"/>
            <a:r>
              <a:rPr lang="en-US" dirty="0" smtClean="0"/>
              <a:t>By Project</a:t>
            </a:r>
          </a:p>
          <a:p>
            <a:pPr lvl="1"/>
            <a:r>
              <a:rPr lang="en-US" dirty="0" smtClean="0"/>
              <a:t>By Account Number</a:t>
            </a:r>
          </a:p>
          <a:p>
            <a:pPr lvl="1"/>
            <a:r>
              <a:rPr lang="en-US" dirty="0" smtClean="0"/>
              <a:t>By Cost Center</a:t>
            </a:r>
          </a:p>
          <a:p>
            <a:pPr lvl="1"/>
            <a:r>
              <a:rPr lang="en-US" dirty="0" smtClean="0"/>
              <a:t>By User </a:t>
            </a:r>
          </a:p>
          <a:p>
            <a:r>
              <a:rPr lang="en-US" dirty="0" smtClean="0"/>
              <a:t>Financial Controls</a:t>
            </a:r>
          </a:p>
          <a:p>
            <a:pPr lvl="1"/>
            <a:r>
              <a:rPr lang="en-US" dirty="0" smtClean="0"/>
              <a:t>Approval Limits </a:t>
            </a:r>
          </a:p>
          <a:p>
            <a:pPr lvl="1"/>
            <a:r>
              <a:rPr lang="en-US" dirty="0" smtClean="0"/>
              <a:t>History of Approvals and Re-Approvals </a:t>
            </a:r>
          </a:p>
          <a:p>
            <a:pPr lvl="1"/>
            <a:r>
              <a:rPr lang="en-US" dirty="0" smtClean="0"/>
              <a:t>Routing Substitutions </a:t>
            </a:r>
          </a:p>
          <a:p>
            <a:pPr lvl="1"/>
            <a:r>
              <a:rPr lang="en-US" dirty="0" smtClean="0"/>
              <a:t>Quality Approvers </a:t>
            </a:r>
          </a:p>
          <a:p>
            <a:pPr lvl="1"/>
            <a:r>
              <a:rPr lang="en-US" dirty="0" smtClean="0"/>
              <a:t>Horizontal Approvers </a:t>
            </a:r>
          </a:p>
        </p:txBody>
      </p:sp>
      <p:sp>
        <p:nvSpPr>
          <p:cNvPr id="36866" name="Rectangle 2"/>
          <p:cNvSpPr>
            <a:spLocks noGrp="1" noChangeArrowheads="1"/>
          </p:cNvSpPr>
          <p:nvPr>
            <p:ph type="title"/>
          </p:nvPr>
        </p:nvSpPr>
        <p:spPr/>
        <p:txBody>
          <a:bodyPr/>
          <a:lstStyle/>
          <a:p>
            <a:r>
              <a:rPr lang="en-US" smtClean="0"/>
              <a:t>Electronic Approval Routing</a:t>
            </a:r>
          </a:p>
        </p:txBody>
      </p:sp>
      <p:sp>
        <p:nvSpPr>
          <p:cNvPr id="36869" name="Footer Placeholder 9"/>
          <p:cNvSpPr>
            <a:spLocks noGrp="1"/>
          </p:cNvSpPr>
          <p:nvPr>
            <p:ph type="ftr" sz="quarter" idx="10"/>
          </p:nvPr>
        </p:nvSpPr>
        <p:spPr/>
        <p:txBody>
          <a:bodyPr/>
          <a:lstStyle/>
          <a:p>
            <a:r>
              <a:rPr lang="en-US" smtClean="0"/>
              <a:t>EAM-PUR-320</a:t>
            </a:r>
            <a:endParaRPr lang="en-US"/>
          </a:p>
        </p:txBody>
      </p:sp>
      <p:grpSp>
        <p:nvGrpSpPr>
          <p:cNvPr id="36868" name="Group 3"/>
          <p:cNvGrpSpPr>
            <a:grpSpLocks/>
          </p:cNvGrpSpPr>
          <p:nvPr/>
        </p:nvGrpSpPr>
        <p:grpSpPr bwMode="auto">
          <a:xfrm>
            <a:off x="4295775" y="31750"/>
            <a:ext cx="4667250" cy="365760"/>
            <a:chOff x="1435383" y="5890604"/>
            <a:chExt cx="6564271" cy="556431"/>
          </a:xfrm>
        </p:grpSpPr>
        <p:sp>
          <p:nvSpPr>
            <p:cNvPr id="11" name="Right Arrow 10"/>
            <p:cNvSpPr/>
            <p:nvPr/>
          </p:nvSpPr>
          <p:spPr bwMode="auto">
            <a:xfrm>
              <a:off x="1435383" y="5890604"/>
              <a:ext cx="977942" cy="553038"/>
            </a:xfrm>
            <a:prstGeom prst="rightArrow">
              <a:avLst/>
            </a:prstGeom>
            <a:solidFill>
              <a:schemeClr val="accent1">
                <a:lumMod val="9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Request</a:t>
              </a:r>
            </a:p>
          </p:txBody>
        </p:sp>
        <p:sp>
          <p:nvSpPr>
            <p:cNvPr id="12" name="Right Arrow 11"/>
            <p:cNvSpPr/>
            <p:nvPr/>
          </p:nvSpPr>
          <p:spPr bwMode="auto">
            <a:xfrm>
              <a:off x="2830849" y="5893997"/>
              <a:ext cx="980174" cy="553038"/>
            </a:xfrm>
            <a:prstGeom prst="rightArrow">
              <a:avLst/>
            </a:prstGeom>
            <a:solidFill>
              <a:srgbClr val="FFFF00"/>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Approve</a:t>
              </a:r>
            </a:p>
          </p:txBody>
        </p:sp>
        <p:sp>
          <p:nvSpPr>
            <p:cNvPr id="13" name="Right Arrow 12"/>
            <p:cNvSpPr/>
            <p:nvPr/>
          </p:nvSpPr>
          <p:spPr bwMode="auto">
            <a:xfrm>
              <a:off x="4224083" y="5893997"/>
              <a:ext cx="980174"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Order</a:t>
              </a:r>
            </a:p>
          </p:txBody>
        </p:sp>
        <p:sp>
          <p:nvSpPr>
            <p:cNvPr id="14" name="Right Arrow 13"/>
            <p:cNvSpPr/>
            <p:nvPr/>
          </p:nvSpPr>
          <p:spPr bwMode="auto">
            <a:xfrm>
              <a:off x="5617316" y="5893997"/>
              <a:ext cx="977942"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Receive</a:t>
              </a:r>
            </a:p>
          </p:txBody>
        </p:sp>
        <p:sp>
          <p:nvSpPr>
            <p:cNvPr id="15" name="Right Arrow 14"/>
            <p:cNvSpPr/>
            <p:nvPr/>
          </p:nvSpPr>
          <p:spPr bwMode="auto">
            <a:xfrm>
              <a:off x="7021712" y="5893997"/>
              <a:ext cx="977942"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Pay</a:t>
              </a:r>
            </a:p>
          </p:txBody>
        </p:sp>
      </p:gr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5"/>
          <p:cNvPicPr>
            <a:picLocks noChangeAspect="1" noChangeArrowheads="1"/>
          </p:cNvPicPr>
          <p:nvPr/>
        </p:nvPicPr>
        <p:blipFill>
          <a:blip r:embed="rId3" cstate="print"/>
          <a:srcRect/>
          <a:stretch>
            <a:fillRect/>
          </a:stretch>
        </p:blipFill>
        <p:spPr bwMode="auto">
          <a:xfrm>
            <a:off x="606425" y="1477963"/>
            <a:ext cx="7302500" cy="4565650"/>
          </a:xfrm>
          <a:prstGeom prst="rect">
            <a:avLst/>
          </a:prstGeom>
          <a:noFill/>
          <a:ln w="9525" algn="ctr">
            <a:noFill/>
            <a:miter lim="800000"/>
            <a:headEnd/>
            <a:tailEnd/>
          </a:ln>
        </p:spPr>
      </p:pic>
      <p:sp>
        <p:nvSpPr>
          <p:cNvPr id="37891" name="Rectangle 2"/>
          <p:cNvSpPr>
            <a:spLocks noGrp="1" noChangeArrowheads="1"/>
          </p:cNvSpPr>
          <p:nvPr>
            <p:ph type="title"/>
          </p:nvPr>
        </p:nvSpPr>
        <p:spPr/>
        <p:txBody>
          <a:bodyPr/>
          <a:lstStyle/>
          <a:p>
            <a:r>
              <a:rPr lang="en-US" smtClean="0"/>
              <a:t>Route For Approval</a:t>
            </a:r>
          </a:p>
        </p:txBody>
      </p:sp>
      <p:sp>
        <p:nvSpPr>
          <p:cNvPr id="37895" name="Footer Placeholder 11"/>
          <p:cNvSpPr>
            <a:spLocks noGrp="1"/>
          </p:cNvSpPr>
          <p:nvPr>
            <p:ph type="ftr" sz="quarter" idx="10"/>
          </p:nvPr>
        </p:nvSpPr>
        <p:spPr/>
        <p:txBody>
          <a:bodyPr/>
          <a:lstStyle/>
          <a:p>
            <a:r>
              <a:rPr lang="en-US" smtClean="0"/>
              <a:t>EAM-PUR-330</a:t>
            </a:r>
            <a:endParaRPr lang="en-US"/>
          </a:p>
        </p:txBody>
      </p:sp>
      <p:sp>
        <p:nvSpPr>
          <p:cNvPr id="37892" name="Oval 5"/>
          <p:cNvSpPr>
            <a:spLocks noChangeArrowheads="1"/>
          </p:cNvSpPr>
          <p:nvPr/>
        </p:nvSpPr>
        <p:spPr bwMode="auto">
          <a:xfrm>
            <a:off x="2116138" y="1881188"/>
            <a:ext cx="722312" cy="628650"/>
          </a:xfrm>
          <a:prstGeom prst="ellipse">
            <a:avLst/>
          </a:prstGeom>
          <a:noFill/>
          <a:ln w="38100">
            <a:solidFill>
              <a:srgbClr val="FF0000"/>
            </a:solidFill>
            <a:round/>
            <a:headEnd/>
            <a:tailEnd/>
          </a:ln>
        </p:spPr>
        <p:txBody>
          <a:bodyPr wrap="none" anchor="ctr"/>
          <a:lstStyle/>
          <a:p>
            <a:pPr algn="ctr"/>
            <a:endParaRPr lang="en-US" sz="2800"/>
          </a:p>
        </p:txBody>
      </p:sp>
      <p:sp>
        <p:nvSpPr>
          <p:cNvPr id="5" name="TextBox 4"/>
          <p:cNvSpPr txBox="1"/>
          <p:nvPr/>
        </p:nvSpPr>
        <p:spPr>
          <a:xfrm>
            <a:off x="3160713" y="4632325"/>
            <a:ext cx="5822428" cy="861774"/>
          </a:xfrm>
          <a:prstGeom prst="rect">
            <a:avLst/>
          </a:prstGeom>
          <a:solidFill>
            <a:schemeClr val="bg1"/>
          </a:solidFill>
          <a:ln>
            <a:solidFill>
              <a:schemeClr val="tx1"/>
            </a:solidFill>
          </a:ln>
        </p:spPr>
        <p:txBody>
          <a:bodyPr wrap="none">
            <a:spAutoFit/>
          </a:bodyPr>
          <a:lstStyle/>
          <a:p>
            <a:pPr>
              <a:defRPr/>
            </a:pPr>
            <a:r>
              <a:rPr lang="en-US" sz="1800" dirty="0">
                <a:latin typeface="+mj-lt"/>
              </a:rPr>
              <a:t>Hint - If the “Authorize” menu option not available:</a:t>
            </a:r>
          </a:p>
          <a:p>
            <a:pPr marL="342900" indent="-342900">
              <a:buFontTx/>
              <a:buAutoNum type="arabicPeriod"/>
              <a:defRPr/>
            </a:pPr>
            <a:r>
              <a:rPr lang="en-US" sz="1600" dirty="0">
                <a:latin typeface="+mj-lt"/>
              </a:rPr>
              <a:t>Does user have security access? </a:t>
            </a:r>
          </a:p>
          <a:p>
            <a:pPr marL="342900" indent="-342900">
              <a:buFontTx/>
              <a:buAutoNum type="arabicPeriod"/>
              <a:defRPr/>
            </a:pPr>
            <a:r>
              <a:rPr lang="en-US" sz="1600" dirty="0">
                <a:latin typeface="+mj-lt"/>
              </a:rPr>
              <a:t>Is Requisition Authorization enabled for site?</a:t>
            </a:r>
          </a:p>
        </p:txBody>
      </p:sp>
      <p:grpSp>
        <p:nvGrpSpPr>
          <p:cNvPr id="37894" name="Group 3"/>
          <p:cNvGrpSpPr>
            <a:grpSpLocks/>
          </p:cNvGrpSpPr>
          <p:nvPr/>
        </p:nvGrpSpPr>
        <p:grpSpPr bwMode="auto">
          <a:xfrm>
            <a:off x="4295775" y="31750"/>
            <a:ext cx="4667250" cy="365760"/>
            <a:chOff x="1435383" y="5890604"/>
            <a:chExt cx="6564271" cy="556431"/>
          </a:xfrm>
        </p:grpSpPr>
        <p:sp>
          <p:nvSpPr>
            <p:cNvPr id="7" name="Right Arrow 6"/>
            <p:cNvSpPr/>
            <p:nvPr/>
          </p:nvSpPr>
          <p:spPr bwMode="auto">
            <a:xfrm>
              <a:off x="1435383" y="5890604"/>
              <a:ext cx="977942" cy="553038"/>
            </a:xfrm>
            <a:prstGeom prst="rightArrow">
              <a:avLst/>
            </a:prstGeom>
            <a:solidFill>
              <a:schemeClr val="accent1">
                <a:lumMod val="9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Request</a:t>
              </a:r>
            </a:p>
          </p:txBody>
        </p:sp>
        <p:sp>
          <p:nvSpPr>
            <p:cNvPr id="8" name="Right Arrow 7"/>
            <p:cNvSpPr/>
            <p:nvPr/>
          </p:nvSpPr>
          <p:spPr bwMode="auto">
            <a:xfrm>
              <a:off x="2830849" y="5893997"/>
              <a:ext cx="980174" cy="553038"/>
            </a:xfrm>
            <a:prstGeom prst="rightArrow">
              <a:avLst/>
            </a:prstGeom>
            <a:solidFill>
              <a:srgbClr val="FFFF00"/>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Approve</a:t>
              </a:r>
            </a:p>
          </p:txBody>
        </p:sp>
        <p:sp>
          <p:nvSpPr>
            <p:cNvPr id="9" name="Right Arrow 8"/>
            <p:cNvSpPr/>
            <p:nvPr/>
          </p:nvSpPr>
          <p:spPr bwMode="auto">
            <a:xfrm>
              <a:off x="4224083" y="5893997"/>
              <a:ext cx="980174"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Order</a:t>
              </a:r>
            </a:p>
          </p:txBody>
        </p:sp>
        <p:sp>
          <p:nvSpPr>
            <p:cNvPr id="10" name="Right Arrow 9"/>
            <p:cNvSpPr/>
            <p:nvPr/>
          </p:nvSpPr>
          <p:spPr bwMode="auto">
            <a:xfrm>
              <a:off x="5617316" y="5893997"/>
              <a:ext cx="977942"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Receive</a:t>
              </a:r>
            </a:p>
          </p:txBody>
        </p:sp>
        <p:sp>
          <p:nvSpPr>
            <p:cNvPr id="11" name="Right Arrow 10"/>
            <p:cNvSpPr/>
            <p:nvPr/>
          </p:nvSpPr>
          <p:spPr bwMode="auto">
            <a:xfrm>
              <a:off x="7021712" y="5893997"/>
              <a:ext cx="977942"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Pay</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smtClean="0"/>
              <a:t>Start Approval Process</a:t>
            </a:r>
          </a:p>
        </p:txBody>
      </p:sp>
      <p:sp>
        <p:nvSpPr>
          <p:cNvPr id="38924" name="Footer Placeholder 19"/>
          <p:cNvSpPr>
            <a:spLocks noGrp="1"/>
          </p:cNvSpPr>
          <p:nvPr>
            <p:ph type="ftr" sz="quarter" idx="10"/>
          </p:nvPr>
        </p:nvSpPr>
        <p:spPr/>
        <p:txBody>
          <a:bodyPr/>
          <a:lstStyle/>
          <a:p>
            <a:r>
              <a:rPr lang="en-US" smtClean="0"/>
              <a:t>EAM-PUR-340</a:t>
            </a:r>
            <a:endParaRPr lang="en-US"/>
          </a:p>
        </p:txBody>
      </p:sp>
      <p:pic>
        <p:nvPicPr>
          <p:cNvPr id="38915" name="Picture 8"/>
          <p:cNvPicPr>
            <a:picLocks noChangeAspect="1" noChangeArrowheads="1"/>
          </p:cNvPicPr>
          <p:nvPr/>
        </p:nvPicPr>
        <p:blipFill>
          <a:blip r:embed="rId3" cstate="print"/>
          <a:srcRect/>
          <a:stretch>
            <a:fillRect/>
          </a:stretch>
        </p:blipFill>
        <p:spPr bwMode="auto">
          <a:xfrm>
            <a:off x="479425" y="1110257"/>
            <a:ext cx="2924175" cy="1304925"/>
          </a:xfrm>
          <a:prstGeom prst="rect">
            <a:avLst/>
          </a:prstGeom>
          <a:noFill/>
          <a:ln w="9525" algn="ctr">
            <a:noFill/>
            <a:miter lim="800000"/>
            <a:headEnd/>
            <a:tailEnd/>
          </a:ln>
        </p:spPr>
      </p:pic>
      <p:pic>
        <p:nvPicPr>
          <p:cNvPr id="38916" name="Picture 9"/>
          <p:cNvPicPr>
            <a:picLocks noChangeAspect="1" noChangeArrowheads="1"/>
          </p:cNvPicPr>
          <p:nvPr/>
        </p:nvPicPr>
        <p:blipFill>
          <a:blip r:embed="rId4" cstate="print"/>
          <a:srcRect/>
          <a:stretch>
            <a:fillRect/>
          </a:stretch>
        </p:blipFill>
        <p:spPr bwMode="auto">
          <a:xfrm>
            <a:off x="1611313" y="2431057"/>
            <a:ext cx="6057900" cy="2343150"/>
          </a:xfrm>
          <a:prstGeom prst="rect">
            <a:avLst/>
          </a:prstGeom>
          <a:noFill/>
          <a:ln w="9525" algn="ctr">
            <a:noFill/>
            <a:miter lim="800000"/>
            <a:headEnd/>
            <a:tailEnd/>
          </a:ln>
        </p:spPr>
      </p:pic>
      <p:pic>
        <p:nvPicPr>
          <p:cNvPr id="38917" name="Picture 10"/>
          <p:cNvPicPr>
            <a:picLocks noChangeAspect="1" noChangeArrowheads="1"/>
          </p:cNvPicPr>
          <p:nvPr/>
        </p:nvPicPr>
        <p:blipFill>
          <a:blip r:embed="rId5" cstate="print"/>
          <a:srcRect/>
          <a:stretch>
            <a:fillRect/>
          </a:stretch>
        </p:blipFill>
        <p:spPr bwMode="auto">
          <a:xfrm>
            <a:off x="5016500" y="4840882"/>
            <a:ext cx="3581400" cy="1114425"/>
          </a:xfrm>
          <a:prstGeom prst="rect">
            <a:avLst/>
          </a:prstGeom>
          <a:noFill/>
          <a:ln w="9525" algn="ctr">
            <a:noFill/>
            <a:miter lim="800000"/>
            <a:headEnd/>
            <a:tailEnd/>
          </a:ln>
        </p:spPr>
      </p:pic>
      <p:sp>
        <p:nvSpPr>
          <p:cNvPr id="38918" name="TextBox 5"/>
          <p:cNvSpPr txBox="1">
            <a:spLocks noChangeArrowheads="1"/>
          </p:cNvSpPr>
          <p:nvPr/>
        </p:nvSpPr>
        <p:spPr bwMode="auto">
          <a:xfrm>
            <a:off x="511175" y="4923432"/>
            <a:ext cx="4432300" cy="738664"/>
          </a:xfrm>
          <a:prstGeom prst="rect">
            <a:avLst/>
          </a:prstGeom>
          <a:noFill/>
          <a:ln w="9525">
            <a:solidFill>
              <a:schemeClr val="tx1"/>
            </a:solidFill>
            <a:miter lim="800000"/>
            <a:headEnd/>
            <a:tailEnd/>
          </a:ln>
        </p:spPr>
        <p:txBody>
          <a:bodyPr>
            <a:spAutoFit/>
          </a:bodyPr>
          <a:lstStyle/>
          <a:p>
            <a:r>
              <a:rPr lang="en-US" b="1" dirty="0">
                <a:latin typeface="+mj-lt"/>
              </a:rPr>
              <a:t>Note:  Requestor can add a Quality Approver </a:t>
            </a:r>
            <a:br>
              <a:rPr lang="en-US" b="1" dirty="0">
                <a:latin typeface="+mj-lt"/>
              </a:rPr>
            </a:br>
            <a:r>
              <a:rPr lang="en-US" b="1" dirty="0">
                <a:latin typeface="+mj-lt"/>
              </a:rPr>
              <a:t>(“Cons Limit?” = No) </a:t>
            </a:r>
            <a:r>
              <a:rPr lang="en-US" b="1" dirty="0" smtClean="0">
                <a:latin typeface="+mj-lt"/>
              </a:rPr>
              <a:t>prior </a:t>
            </a:r>
            <a:r>
              <a:rPr lang="en-US" b="1" dirty="0">
                <a:latin typeface="+mj-lt"/>
              </a:rPr>
              <a:t>to submitting routing, but after </a:t>
            </a:r>
            <a:r>
              <a:rPr lang="en-US" b="1" dirty="0" smtClean="0">
                <a:latin typeface="+mj-lt"/>
              </a:rPr>
              <a:t>submitted.</a:t>
            </a:r>
            <a:endParaRPr lang="en-US" b="1" dirty="0">
              <a:latin typeface="+mj-lt"/>
            </a:endParaRPr>
          </a:p>
        </p:txBody>
      </p:sp>
      <p:cxnSp>
        <p:nvCxnSpPr>
          <p:cNvPr id="38919" name="Straight Arrow Connector 7"/>
          <p:cNvCxnSpPr>
            <a:cxnSpLocks noChangeShapeType="1"/>
            <a:stCxn id="38918" idx="0"/>
          </p:cNvCxnSpPr>
          <p:nvPr/>
        </p:nvCxnSpPr>
        <p:spPr bwMode="auto">
          <a:xfrm rot="5400000" flipH="1" flipV="1">
            <a:off x="3899694" y="3325613"/>
            <a:ext cx="425450" cy="2770188"/>
          </a:xfrm>
          <a:prstGeom prst="straightConnector1">
            <a:avLst/>
          </a:prstGeom>
          <a:noFill/>
          <a:ln w="9525" algn="ctr">
            <a:solidFill>
              <a:schemeClr val="tx1"/>
            </a:solidFill>
            <a:round/>
            <a:headEnd/>
            <a:tailEnd type="arrow" w="med" len="med"/>
          </a:ln>
        </p:spPr>
      </p:cxnSp>
      <p:sp>
        <p:nvSpPr>
          <p:cNvPr id="38920" name="TextBox 11"/>
          <p:cNvSpPr txBox="1">
            <a:spLocks noChangeArrowheads="1"/>
          </p:cNvSpPr>
          <p:nvPr/>
        </p:nvSpPr>
        <p:spPr bwMode="auto">
          <a:xfrm>
            <a:off x="4321175" y="1427757"/>
            <a:ext cx="4041775" cy="307777"/>
          </a:xfrm>
          <a:prstGeom prst="rect">
            <a:avLst/>
          </a:prstGeom>
          <a:solidFill>
            <a:schemeClr val="bg1"/>
          </a:solidFill>
          <a:ln w="9525">
            <a:solidFill>
              <a:schemeClr val="tx1"/>
            </a:solidFill>
            <a:miter lim="800000"/>
            <a:headEnd/>
            <a:tailEnd/>
          </a:ln>
        </p:spPr>
        <p:txBody>
          <a:bodyPr wrap="square">
            <a:spAutoFit/>
          </a:bodyPr>
          <a:lstStyle/>
          <a:p>
            <a:r>
              <a:rPr lang="en-US" b="1" dirty="0">
                <a:latin typeface="+mj-lt"/>
              </a:rPr>
              <a:t>Wait Hours </a:t>
            </a:r>
            <a:r>
              <a:rPr lang="en-US" b="1" dirty="0" smtClean="0">
                <a:latin typeface="+mj-lt"/>
              </a:rPr>
              <a:t>(</a:t>
            </a:r>
            <a:r>
              <a:rPr lang="en-US" b="1" dirty="0">
                <a:latin typeface="+mj-lt"/>
              </a:rPr>
              <a:t>EXCEPTION  - Quality </a:t>
            </a:r>
            <a:r>
              <a:rPr lang="en-US" b="1" dirty="0" smtClean="0">
                <a:latin typeface="+mj-lt"/>
              </a:rPr>
              <a:t>Approvers) </a:t>
            </a:r>
            <a:endParaRPr lang="en-US" b="1" dirty="0">
              <a:latin typeface="+mj-lt"/>
            </a:endParaRPr>
          </a:p>
        </p:txBody>
      </p:sp>
      <p:sp>
        <p:nvSpPr>
          <p:cNvPr id="38921" name="Rounded Rectangle 14"/>
          <p:cNvSpPr>
            <a:spLocks noChangeArrowheads="1"/>
          </p:cNvSpPr>
          <p:nvPr/>
        </p:nvSpPr>
        <p:spPr bwMode="auto">
          <a:xfrm>
            <a:off x="5748338" y="3054944"/>
            <a:ext cx="1709737" cy="260350"/>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cxnSp>
        <p:nvCxnSpPr>
          <p:cNvPr id="38922" name="Elbow Connector 16"/>
          <p:cNvCxnSpPr>
            <a:cxnSpLocks noChangeShapeType="1"/>
            <a:stCxn id="38920" idx="3"/>
            <a:endCxn id="38921" idx="3"/>
          </p:cNvCxnSpPr>
          <p:nvPr/>
        </p:nvCxnSpPr>
        <p:spPr bwMode="auto">
          <a:xfrm flipH="1">
            <a:off x="7458075" y="1581646"/>
            <a:ext cx="904875" cy="1603473"/>
          </a:xfrm>
          <a:prstGeom prst="bentConnector3">
            <a:avLst>
              <a:gd name="adj1" fmla="val -25263"/>
            </a:avLst>
          </a:prstGeom>
          <a:noFill/>
          <a:ln w="9525" algn="ctr">
            <a:solidFill>
              <a:schemeClr val="tx1"/>
            </a:solidFill>
            <a:round/>
            <a:headEnd/>
            <a:tailEnd type="arrow" w="med" len="med"/>
          </a:ln>
        </p:spPr>
      </p:cxnSp>
      <p:grpSp>
        <p:nvGrpSpPr>
          <p:cNvPr id="38923" name="Group 3"/>
          <p:cNvGrpSpPr>
            <a:grpSpLocks/>
          </p:cNvGrpSpPr>
          <p:nvPr/>
        </p:nvGrpSpPr>
        <p:grpSpPr bwMode="auto">
          <a:xfrm>
            <a:off x="4295775" y="31750"/>
            <a:ext cx="4667250" cy="365760"/>
            <a:chOff x="1435383" y="5890604"/>
            <a:chExt cx="6564271" cy="556431"/>
          </a:xfrm>
        </p:grpSpPr>
        <p:sp>
          <p:nvSpPr>
            <p:cNvPr id="12" name="Right Arrow 11"/>
            <p:cNvSpPr/>
            <p:nvPr/>
          </p:nvSpPr>
          <p:spPr bwMode="auto">
            <a:xfrm>
              <a:off x="1435383" y="5890604"/>
              <a:ext cx="977942" cy="553038"/>
            </a:xfrm>
            <a:prstGeom prst="rightArrow">
              <a:avLst/>
            </a:prstGeom>
            <a:solidFill>
              <a:schemeClr val="accent1">
                <a:lumMod val="9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Request</a:t>
              </a:r>
            </a:p>
          </p:txBody>
        </p:sp>
        <p:sp>
          <p:nvSpPr>
            <p:cNvPr id="13" name="Right Arrow 12"/>
            <p:cNvSpPr/>
            <p:nvPr/>
          </p:nvSpPr>
          <p:spPr bwMode="auto">
            <a:xfrm>
              <a:off x="2830849" y="5893997"/>
              <a:ext cx="980174" cy="553038"/>
            </a:xfrm>
            <a:prstGeom prst="rightArrow">
              <a:avLst/>
            </a:prstGeom>
            <a:solidFill>
              <a:srgbClr val="FFFF00"/>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Approve</a:t>
              </a:r>
            </a:p>
          </p:txBody>
        </p:sp>
        <p:sp>
          <p:nvSpPr>
            <p:cNvPr id="14" name="Right Arrow 13"/>
            <p:cNvSpPr/>
            <p:nvPr/>
          </p:nvSpPr>
          <p:spPr bwMode="auto">
            <a:xfrm>
              <a:off x="4224083" y="5893997"/>
              <a:ext cx="980174"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Order</a:t>
              </a:r>
            </a:p>
          </p:txBody>
        </p:sp>
        <p:sp>
          <p:nvSpPr>
            <p:cNvPr id="15" name="Right Arrow 14"/>
            <p:cNvSpPr/>
            <p:nvPr/>
          </p:nvSpPr>
          <p:spPr bwMode="auto">
            <a:xfrm>
              <a:off x="5617316" y="5893997"/>
              <a:ext cx="977942"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Receive</a:t>
              </a:r>
            </a:p>
          </p:txBody>
        </p:sp>
        <p:sp>
          <p:nvSpPr>
            <p:cNvPr id="16" name="Right Arrow 15"/>
            <p:cNvSpPr/>
            <p:nvPr/>
          </p:nvSpPr>
          <p:spPr bwMode="auto">
            <a:xfrm>
              <a:off x="7021712" y="5893997"/>
              <a:ext cx="977942"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Pay</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9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892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892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89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891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891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89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8" grpId="0" animBg="1"/>
      <p:bldP spid="38920" grpId="0" animBg="1"/>
      <p:bldP spid="38921"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smtClean="0"/>
              <a:t>Notification</a:t>
            </a:r>
          </a:p>
        </p:txBody>
      </p:sp>
      <p:sp>
        <p:nvSpPr>
          <p:cNvPr id="39943" name="Footer Placeholder 11"/>
          <p:cNvSpPr>
            <a:spLocks noGrp="1"/>
          </p:cNvSpPr>
          <p:nvPr>
            <p:ph type="ftr" sz="quarter" idx="10"/>
          </p:nvPr>
        </p:nvSpPr>
        <p:spPr/>
        <p:txBody>
          <a:bodyPr/>
          <a:lstStyle/>
          <a:p>
            <a:r>
              <a:rPr lang="en-US" smtClean="0"/>
              <a:t>EAM-PUR-350</a:t>
            </a:r>
            <a:endParaRPr lang="en-US"/>
          </a:p>
        </p:txBody>
      </p:sp>
      <p:pic>
        <p:nvPicPr>
          <p:cNvPr id="39939" name="Picture 6"/>
          <p:cNvPicPr>
            <a:picLocks noChangeAspect="1" noChangeArrowheads="1"/>
          </p:cNvPicPr>
          <p:nvPr/>
        </p:nvPicPr>
        <p:blipFill>
          <a:blip r:embed="rId3" cstate="print"/>
          <a:srcRect/>
          <a:stretch>
            <a:fillRect/>
          </a:stretch>
        </p:blipFill>
        <p:spPr bwMode="auto">
          <a:xfrm>
            <a:off x="823913" y="1176647"/>
            <a:ext cx="7735887" cy="4427537"/>
          </a:xfrm>
          <a:prstGeom prst="rect">
            <a:avLst/>
          </a:prstGeom>
          <a:noFill/>
          <a:ln w="9525" algn="ctr">
            <a:noFill/>
            <a:miter lim="800000"/>
            <a:headEnd/>
            <a:tailEnd/>
          </a:ln>
        </p:spPr>
      </p:pic>
      <p:sp>
        <p:nvSpPr>
          <p:cNvPr id="39940" name="Oval 4"/>
          <p:cNvSpPr>
            <a:spLocks noChangeArrowheads="1"/>
          </p:cNvSpPr>
          <p:nvPr/>
        </p:nvSpPr>
        <p:spPr bwMode="auto">
          <a:xfrm>
            <a:off x="6445250" y="1649722"/>
            <a:ext cx="2133600" cy="417512"/>
          </a:xfrm>
          <a:prstGeom prst="ellipse">
            <a:avLst/>
          </a:prstGeom>
          <a:noFill/>
          <a:ln w="38100">
            <a:solidFill>
              <a:srgbClr val="FF0000"/>
            </a:solidFill>
            <a:round/>
            <a:headEnd/>
            <a:tailEnd/>
          </a:ln>
        </p:spPr>
        <p:txBody>
          <a:bodyPr wrap="none" anchor="ctr"/>
          <a:lstStyle/>
          <a:p>
            <a:pPr algn="ctr"/>
            <a:endParaRPr lang="en-US" sz="2800"/>
          </a:p>
        </p:txBody>
      </p:sp>
      <p:grpSp>
        <p:nvGrpSpPr>
          <p:cNvPr id="39941" name="Group 3"/>
          <p:cNvGrpSpPr>
            <a:grpSpLocks/>
          </p:cNvGrpSpPr>
          <p:nvPr/>
        </p:nvGrpSpPr>
        <p:grpSpPr bwMode="auto">
          <a:xfrm>
            <a:off x="4295775" y="31750"/>
            <a:ext cx="4667250" cy="365760"/>
            <a:chOff x="1435383" y="5890604"/>
            <a:chExt cx="6564271" cy="556431"/>
          </a:xfrm>
        </p:grpSpPr>
        <p:sp>
          <p:nvSpPr>
            <p:cNvPr id="6" name="Right Arrow 5"/>
            <p:cNvSpPr/>
            <p:nvPr/>
          </p:nvSpPr>
          <p:spPr bwMode="auto">
            <a:xfrm>
              <a:off x="1435383" y="5890604"/>
              <a:ext cx="977942" cy="553038"/>
            </a:xfrm>
            <a:prstGeom prst="rightArrow">
              <a:avLst/>
            </a:prstGeom>
            <a:solidFill>
              <a:schemeClr val="accent1">
                <a:lumMod val="9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Request</a:t>
              </a:r>
            </a:p>
          </p:txBody>
        </p:sp>
        <p:sp>
          <p:nvSpPr>
            <p:cNvPr id="7" name="Right Arrow 6"/>
            <p:cNvSpPr/>
            <p:nvPr/>
          </p:nvSpPr>
          <p:spPr bwMode="auto">
            <a:xfrm>
              <a:off x="2830849" y="5893997"/>
              <a:ext cx="980174" cy="553038"/>
            </a:xfrm>
            <a:prstGeom prst="rightArrow">
              <a:avLst/>
            </a:prstGeom>
            <a:solidFill>
              <a:srgbClr val="FFFF00"/>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Approve</a:t>
              </a:r>
            </a:p>
          </p:txBody>
        </p:sp>
        <p:sp>
          <p:nvSpPr>
            <p:cNvPr id="8" name="Right Arrow 7"/>
            <p:cNvSpPr/>
            <p:nvPr/>
          </p:nvSpPr>
          <p:spPr bwMode="auto">
            <a:xfrm>
              <a:off x="4224083" y="5893997"/>
              <a:ext cx="980174"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Order</a:t>
              </a:r>
            </a:p>
          </p:txBody>
        </p:sp>
        <p:sp>
          <p:nvSpPr>
            <p:cNvPr id="9" name="Right Arrow 8"/>
            <p:cNvSpPr/>
            <p:nvPr/>
          </p:nvSpPr>
          <p:spPr bwMode="auto">
            <a:xfrm>
              <a:off x="5617316" y="5893997"/>
              <a:ext cx="977942"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Receive</a:t>
              </a:r>
            </a:p>
          </p:txBody>
        </p:sp>
        <p:sp>
          <p:nvSpPr>
            <p:cNvPr id="10" name="Right Arrow 9"/>
            <p:cNvSpPr/>
            <p:nvPr/>
          </p:nvSpPr>
          <p:spPr bwMode="auto">
            <a:xfrm>
              <a:off x="7021712" y="5893997"/>
              <a:ext cx="977942"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Pay</a:t>
              </a:r>
            </a:p>
          </p:txBody>
        </p:sp>
      </p:grpSp>
      <p:sp>
        <p:nvSpPr>
          <p:cNvPr id="11" name="TextBox 10"/>
          <p:cNvSpPr txBox="1"/>
          <p:nvPr/>
        </p:nvSpPr>
        <p:spPr>
          <a:xfrm>
            <a:off x="2381250" y="5293034"/>
            <a:ext cx="4156907" cy="738664"/>
          </a:xfrm>
          <a:prstGeom prst="rect">
            <a:avLst/>
          </a:prstGeom>
          <a:solidFill>
            <a:schemeClr val="bg1"/>
          </a:solidFill>
          <a:ln>
            <a:solidFill>
              <a:schemeClr val="tx1"/>
            </a:solidFill>
          </a:ln>
        </p:spPr>
        <p:txBody>
          <a:bodyPr wrap="none">
            <a:spAutoFit/>
          </a:bodyPr>
          <a:lstStyle/>
          <a:p>
            <a:pPr>
              <a:defRPr/>
            </a:pPr>
            <a:r>
              <a:rPr lang="en-US" b="1" dirty="0">
                <a:latin typeface="+mj-lt"/>
              </a:rPr>
              <a:t>Remember!  While in routing cannot change: </a:t>
            </a:r>
          </a:p>
          <a:p>
            <a:pPr marL="342900" indent="-342900">
              <a:buFontTx/>
              <a:buAutoNum type="arabicPeriod"/>
              <a:defRPr/>
            </a:pPr>
            <a:r>
              <a:rPr lang="en-US" b="1" dirty="0">
                <a:latin typeface="+mj-lt"/>
              </a:rPr>
              <a:t>Requisition details, OR</a:t>
            </a:r>
          </a:p>
          <a:p>
            <a:pPr marL="342900" indent="-342900">
              <a:buFontTx/>
              <a:buAutoNum type="arabicPeriod"/>
              <a:defRPr/>
            </a:pPr>
            <a:r>
              <a:rPr lang="en-US" b="1" dirty="0">
                <a:latin typeface="+mj-lt"/>
              </a:rPr>
              <a:t>Routing List of Approvers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9"/>
          <p:cNvPicPr>
            <a:picLocks noChangeAspect="1" noChangeArrowheads="1"/>
          </p:cNvPicPr>
          <p:nvPr/>
        </p:nvPicPr>
        <p:blipFill>
          <a:blip r:embed="rId3" cstate="print"/>
          <a:srcRect/>
          <a:stretch>
            <a:fillRect/>
          </a:stretch>
        </p:blipFill>
        <p:spPr bwMode="auto">
          <a:xfrm>
            <a:off x="247650" y="893351"/>
            <a:ext cx="5284788" cy="3275013"/>
          </a:xfrm>
          <a:prstGeom prst="rect">
            <a:avLst/>
          </a:prstGeom>
          <a:noFill/>
          <a:ln w="9525" algn="ctr">
            <a:noFill/>
            <a:miter lim="800000"/>
            <a:headEnd/>
            <a:tailEnd/>
          </a:ln>
        </p:spPr>
      </p:pic>
      <p:sp>
        <p:nvSpPr>
          <p:cNvPr id="40963" name="Rectangle 2"/>
          <p:cNvSpPr>
            <a:spLocks noGrp="1" noChangeArrowheads="1"/>
          </p:cNvSpPr>
          <p:nvPr>
            <p:ph type="title"/>
          </p:nvPr>
        </p:nvSpPr>
        <p:spPr/>
        <p:txBody>
          <a:bodyPr/>
          <a:lstStyle/>
          <a:p>
            <a:r>
              <a:rPr lang="en-US" smtClean="0"/>
              <a:t>Approve Requisition</a:t>
            </a:r>
          </a:p>
        </p:txBody>
      </p:sp>
      <p:sp>
        <p:nvSpPr>
          <p:cNvPr id="40971" name="Footer Placeholder 15"/>
          <p:cNvSpPr>
            <a:spLocks noGrp="1"/>
          </p:cNvSpPr>
          <p:nvPr>
            <p:ph type="ftr" sz="quarter" idx="10"/>
          </p:nvPr>
        </p:nvSpPr>
        <p:spPr/>
        <p:txBody>
          <a:bodyPr/>
          <a:lstStyle/>
          <a:p>
            <a:r>
              <a:rPr lang="en-US" smtClean="0"/>
              <a:t>EAM-PUR-360</a:t>
            </a:r>
            <a:endParaRPr lang="en-US"/>
          </a:p>
        </p:txBody>
      </p:sp>
      <p:sp>
        <p:nvSpPr>
          <p:cNvPr id="40964" name="Oval 5"/>
          <p:cNvSpPr>
            <a:spLocks noChangeArrowheads="1"/>
          </p:cNvSpPr>
          <p:nvPr/>
        </p:nvSpPr>
        <p:spPr bwMode="auto">
          <a:xfrm>
            <a:off x="3445164" y="3066472"/>
            <a:ext cx="1782618" cy="249383"/>
          </a:xfrm>
          <a:prstGeom prst="roundRect">
            <a:avLst/>
          </a:prstGeom>
          <a:noFill/>
          <a:ln w="38100">
            <a:solidFill>
              <a:srgbClr val="FF0000"/>
            </a:solidFill>
            <a:round/>
            <a:headEnd/>
            <a:tailEnd/>
          </a:ln>
        </p:spPr>
        <p:txBody>
          <a:bodyPr wrap="none" anchor="ctr"/>
          <a:lstStyle/>
          <a:p>
            <a:pPr algn="ctr"/>
            <a:endParaRPr lang="en-US" sz="2800"/>
          </a:p>
        </p:txBody>
      </p:sp>
      <p:pic>
        <p:nvPicPr>
          <p:cNvPr id="40965" name="Picture 10"/>
          <p:cNvPicPr>
            <a:picLocks noChangeAspect="1" noChangeArrowheads="1"/>
          </p:cNvPicPr>
          <p:nvPr/>
        </p:nvPicPr>
        <p:blipFill>
          <a:blip r:embed="rId4" cstate="print"/>
          <a:srcRect/>
          <a:stretch>
            <a:fillRect/>
          </a:stretch>
        </p:blipFill>
        <p:spPr bwMode="auto">
          <a:xfrm>
            <a:off x="2927350" y="3360330"/>
            <a:ext cx="6057900" cy="2343150"/>
          </a:xfrm>
          <a:prstGeom prst="rect">
            <a:avLst/>
          </a:prstGeom>
          <a:noFill/>
          <a:ln w="9525" algn="ctr">
            <a:noFill/>
            <a:miter lim="800000"/>
            <a:headEnd/>
            <a:tailEnd/>
          </a:ln>
        </p:spPr>
      </p:pic>
      <p:pic>
        <p:nvPicPr>
          <p:cNvPr id="40966" name="Picture 11"/>
          <p:cNvPicPr>
            <a:picLocks noChangeAspect="1" noChangeArrowheads="1"/>
          </p:cNvPicPr>
          <p:nvPr/>
        </p:nvPicPr>
        <p:blipFill>
          <a:blip r:embed="rId5" cstate="print"/>
          <a:srcRect/>
          <a:stretch>
            <a:fillRect/>
          </a:stretch>
        </p:blipFill>
        <p:spPr bwMode="auto">
          <a:xfrm>
            <a:off x="1201738" y="5028793"/>
            <a:ext cx="4143375" cy="1114425"/>
          </a:xfrm>
          <a:prstGeom prst="rect">
            <a:avLst/>
          </a:prstGeom>
          <a:noFill/>
          <a:ln w="9525" algn="ctr">
            <a:noFill/>
            <a:miter lim="800000"/>
            <a:headEnd/>
            <a:tailEnd/>
          </a:ln>
        </p:spPr>
      </p:pic>
      <p:sp>
        <p:nvSpPr>
          <p:cNvPr id="40967" name="TextBox 6"/>
          <p:cNvSpPr txBox="1">
            <a:spLocks noChangeArrowheads="1"/>
          </p:cNvSpPr>
          <p:nvPr/>
        </p:nvSpPr>
        <p:spPr bwMode="auto">
          <a:xfrm>
            <a:off x="5937250" y="1170154"/>
            <a:ext cx="2886075" cy="1816100"/>
          </a:xfrm>
          <a:prstGeom prst="rect">
            <a:avLst/>
          </a:prstGeom>
          <a:solidFill>
            <a:schemeClr val="bg1"/>
          </a:solidFill>
          <a:ln w="9525">
            <a:solidFill>
              <a:schemeClr val="tx1"/>
            </a:solidFill>
            <a:miter lim="800000"/>
            <a:headEnd/>
            <a:tailEnd/>
          </a:ln>
        </p:spPr>
        <p:txBody>
          <a:bodyPr>
            <a:spAutoFit/>
          </a:bodyPr>
          <a:lstStyle/>
          <a:p>
            <a:r>
              <a:rPr lang="en-US" dirty="0">
                <a:latin typeface="+mj-lt"/>
              </a:rPr>
              <a:t>Remember!  </a:t>
            </a:r>
          </a:p>
          <a:p>
            <a:pPr>
              <a:buFontTx/>
              <a:buChar char="-"/>
            </a:pPr>
            <a:r>
              <a:rPr lang="en-US" dirty="0">
                <a:latin typeface="+mj-lt"/>
              </a:rPr>
              <a:t> A Requisition will continue through the routing list until an Approver with a high enough approval limit approves. </a:t>
            </a:r>
          </a:p>
          <a:p>
            <a:pPr>
              <a:buFontTx/>
              <a:buChar char="-"/>
            </a:pPr>
            <a:r>
              <a:rPr lang="en-US" dirty="0">
                <a:latin typeface="+mj-lt"/>
              </a:rPr>
              <a:t> The User’s Approval limit is determined by type of </a:t>
            </a:r>
            <a:r>
              <a:rPr lang="en-US" dirty="0" err="1">
                <a:latin typeface="+mj-lt"/>
              </a:rPr>
              <a:t>Req</a:t>
            </a:r>
            <a:r>
              <a:rPr lang="en-US" dirty="0">
                <a:latin typeface="+mj-lt"/>
              </a:rPr>
              <a:t> (Exp, Cap, or Project limit)</a:t>
            </a:r>
          </a:p>
        </p:txBody>
      </p:sp>
      <p:sp>
        <p:nvSpPr>
          <p:cNvPr id="40968" name="Oval 5"/>
          <p:cNvSpPr>
            <a:spLocks noChangeArrowheads="1"/>
          </p:cNvSpPr>
          <p:nvPr/>
        </p:nvSpPr>
        <p:spPr bwMode="auto">
          <a:xfrm>
            <a:off x="7067550" y="3671480"/>
            <a:ext cx="1827213" cy="381000"/>
          </a:xfrm>
          <a:prstGeom prst="ellipse">
            <a:avLst/>
          </a:prstGeom>
          <a:noFill/>
          <a:ln w="38100">
            <a:solidFill>
              <a:srgbClr val="FF0000"/>
            </a:solidFill>
            <a:round/>
            <a:headEnd/>
            <a:tailEnd/>
          </a:ln>
        </p:spPr>
        <p:txBody>
          <a:bodyPr wrap="none" anchor="ctr"/>
          <a:lstStyle/>
          <a:p>
            <a:pPr algn="ctr"/>
            <a:endParaRPr lang="en-US" sz="2800"/>
          </a:p>
        </p:txBody>
      </p:sp>
      <p:cxnSp>
        <p:nvCxnSpPr>
          <p:cNvPr id="40969" name="Straight Arrow Connector 10"/>
          <p:cNvCxnSpPr>
            <a:cxnSpLocks noChangeShapeType="1"/>
            <a:stCxn id="40967" idx="2"/>
            <a:endCxn id="40968" idx="0"/>
          </p:cNvCxnSpPr>
          <p:nvPr/>
        </p:nvCxnSpPr>
        <p:spPr bwMode="auto">
          <a:xfrm rot="16200000" flipH="1">
            <a:off x="7338109" y="3028432"/>
            <a:ext cx="685226" cy="600869"/>
          </a:xfrm>
          <a:prstGeom prst="straightConnector1">
            <a:avLst/>
          </a:prstGeom>
          <a:noFill/>
          <a:ln w="9525" algn="ctr">
            <a:solidFill>
              <a:schemeClr val="tx1"/>
            </a:solidFill>
            <a:round/>
            <a:headEnd/>
            <a:tailEnd type="arrow" w="med" len="med"/>
          </a:ln>
        </p:spPr>
      </p:cxnSp>
      <p:grpSp>
        <p:nvGrpSpPr>
          <p:cNvPr id="40970" name="Group 3"/>
          <p:cNvGrpSpPr>
            <a:grpSpLocks/>
          </p:cNvGrpSpPr>
          <p:nvPr/>
        </p:nvGrpSpPr>
        <p:grpSpPr bwMode="auto">
          <a:xfrm>
            <a:off x="4295775" y="31750"/>
            <a:ext cx="4667250" cy="365760"/>
            <a:chOff x="1435383" y="5890604"/>
            <a:chExt cx="6564271" cy="556431"/>
          </a:xfrm>
        </p:grpSpPr>
        <p:sp>
          <p:nvSpPr>
            <p:cNvPr id="11" name="Right Arrow 10"/>
            <p:cNvSpPr/>
            <p:nvPr/>
          </p:nvSpPr>
          <p:spPr bwMode="auto">
            <a:xfrm>
              <a:off x="1435383" y="5890604"/>
              <a:ext cx="977942" cy="553038"/>
            </a:xfrm>
            <a:prstGeom prst="rightArrow">
              <a:avLst/>
            </a:prstGeom>
            <a:solidFill>
              <a:schemeClr val="accent1">
                <a:lumMod val="9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Request</a:t>
              </a:r>
            </a:p>
          </p:txBody>
        </p:sp>
        <p:sp>
          <p:nvSpPr>
            <p:cNvPr id="12" name="Right Arrow 11"/>
            <p:cNvSpPr/>
            <p:nvPr/>
          </p:nvSpPr>
          <p:spPr bwMode="auto">
            <a:xfrm>
              <a:off x="2830849" y="5893997"/>
              <a:ext cx="980174" cy="553038"/>
            </a:xfrm>
            <a:prstGeom prst="rightArrow">
              <a:avLst/>
            </a:prstGeom>
            <a:solidFill>
              <a:srgbClr val="FFFF00"/>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Approve</a:t>
              </a:r>
            </a:p>
          </p:txBody>
        </p:sp>
        <p:sp>
          <p:nvSpPr>
            <p:cNvPr id="13" name="Right Arrow 12"/>
            <p:cNvSpPr/>
            <p:nvPr/>
          </p:nvSpPr>
          <p:spPr bwMode="auto">
            <a:xfrm>
              <a:off x="4224083" y="5893997"/>
              <a:ext cx="980174"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Order</a:t>
              </a:r>
            </a:p>
          </p:txBody>
        </p:sp>
        <p:sp>
          <p:nvSpPr>
            <p:cNvPr id="14" name="Right Arrow 13"/>
            <p:cNvSpPr/>
            <p:nvPr/>
          </p:nvSpPr>
          <p:spPr bwMode="auto">
            <a:xfrm>
              <a:off x="5617316" y="5893997"/>
              <a:ext cx="977942"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Receive</a:t>
              </a:r>
            </a:p>
          </p:txBody>
        </p:sp>
        <p:sp>
          <p:nvSpPr>
            <p:cNvPr id="15" name="Right Arrow 14"/>
            <p:cNvSpPr/>
            <p:nvPr/>
          </p:nvSpPr>
          <p:spPr bwMode="auto">
            <a:xfrm>
              <a:off x="7021712" y="5893997"/>
              <a:ext cx="977942"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Pay</a:t>
              </a:r>
            </a:p>
          </p:txBody>
        </p:sp>
      </p:gr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smtClean="0"/>
              <a:t>Notification of Approval to Originator</a:t>
            </a:r>
          </a:p>
        </p:txBody>
      </p:sp>
      <p:sp>
        <p:nvSpPr>
          <p:cNvPr id="41990" name="Footer Placeholder 10"/>
          <p:cNvSpPr>
            <a:spLocks noGrp="1"/>
          </p:cNvSpPr>
          <p:nvPr>
            <p:ph type="ftr" sz="quarter" idx="10"/>
          </p:nvPr>
        </p:nvSpPr>
        <p:spPr/>
        <p:txBody>
          <a:bodyPr/>
          <a:lstStyle/>
          <a:p>
            <a:r>
              <a:rPr lang="en-US" smtClean="0"/>
              <a:t>EAM-PUR-370</a:t>
            </a:r>
            <a:endParaRPr lang="en-US"/>
          </a:p>
        </p:txBody>
      </p:sp>
      <p:pic>
        <p:nvPicPr>
          <p:cNvPr id="41987" name="Picture 6"/>
          <p:cNvPicPr>
            <a:picLocks noChangeAspect="1" noChangeArrowheads="1"/>
          </p:cNvPicPr>
          <p:nvPr/>
        </p:nvPicPr>
        <p:blipFill>
          <a:blip r:embed="rId3" cstate="print"/>
          <a:srcRect/>
          <a:stretch>
            <a:fillRect/>
          </a:stretch>
        </p:blipFill>
        <p:spPr bwMode="auto">
          <a:xfrm>
            <a:off x="1503363" y="1320678"/>
            <a:ext cx="5924550" cy="3978275"/>
          </a:xfrm>
          <a:prstGeom prst="rect">
            <a:avLst/>
          </a:prstGeom>
          <a:noFill/>
          <a:ln w="9525" algn="ctr">
            <a:noFill/>
            <a:miter lim="800000"/>
            <a:headEnd/>
            <a:tailEnd/>
          </a:ln>
        </p:spPr>
      </p:pic>
      <p:grpSp>
        <p:nvGrpSpPr>
          <p:cNvPr id="41988" name="Group 3"/>
          <p:cNvGrpSpPr>
            <a:grpSpLocks/>
          </p:cNvGrpSpPr>
          <p:nvPr/>
        </p:nvGrpSpPr>
        <p:grpSpPr bwMode="auto">
          <a:xfrm>
            <a:off x="4295775" y="31750"/>
            <a:ext cx="4667250" cy="365760"/>
            <a:chOff x="1435383" y="5890604"/>
            <a:chExt cx="6564271" cy="556431"/>
          </a:xfrm>
        </p:grpSpPr>
        <p:sp>
          <p:nvSpPr>
            <p:cNvPr id="5" name="Right Arrow 4"/>
            <p:cNvSpPr/>
            <p:nvPr/>
          </p:nvSpPr>
          <p:spPr bwMode="auto">
            <a:xfrm>
              <a:off x="1435383" y="5890604"/>
              <a:ext cx="977942" cy="553038"/>
            </a:xfrm>
            <a:prstGeom prst="rightArrow">
              <a:avLst/>
            </a:prstGeom>
            <a:solidFill>
              <a:schemeClr val="accent1">
                <a:lumMod val="9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Request</a:t>
              </a:r>
            </a:p>
          </p:txBody>
        </p:sp>
        <p:sp>
          <p:nvSpPr>
            <p:cNvPr id="6" name="Right Arrow 5"/>
            <p:cNvSpPr/>
            <p:nvPr/>
          </p:nvSpPr>
          <p:spPr bwMode="auto">
            <a:xfrm>
              <a:off x="2830849" y="5893997"/>
              <a:ext cx="980174" cy="553038"/>
            </a:xfrm>
            <a:prstGeom prst="rightArrow">
              <a:avLst/>
            </a:prstGeom>
            <a:solidFill>
              <a:srgbClr val="FFFF00"/>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Approve</a:t>
              </a:r>
            </a:p>
          </p:txBody>
        </p:sp>
        <p:sp>
          <p:nvSpPr>
            <p:cNvPr id="7" name="Right Arrow 6"/>
            <p:cNvSpPr/>
            <p:nvPr/>
          </p:nvSpPr>
          <p:spPr bwMode="auto">
            <a:xfrm>
              <a:off x="4224083" y="5893997"/>
              <a:ext cx="980174"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Order</a:t>
              </a:r>
            </a:p>
          </p:txBody>
        </p:sp>
        <p:sp>
          <p:nvSpPr>
            <p:cNvPr id="8" name="Right Arrow 7"/>
            <p:cNvSpPr/>
            <p:nvPr/>
          </p:nvSpPr>
          <p:spPr bwMode="auto">
            <a:xfrm>
              <a:off x="5617316" y="5893997"/>
              <a:ext cx="977942"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Receive</a:t>
              </a:r>
            </a:p>
          </p:txBody>
        </p:sp>
        <p:sp>
          <p:nvSpPr>
            <p:cNvPr id="9" name="Right Arrow 8"/>
            <p:cNvSpPr/>
            <p:nvPr/>
          </p:nvSpPr>
          <p:spPr bwMode="auto">
            <a:xfrm>
              <a:off x="7021712" y="5893997"/>
              <a:ext cx="977942"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Pay</a:t>
              </a:r>
            </a:p>
          </p:txBody>
        </p:sp>
      </p:grpSp>
      <p:sp>
        <p:nvSpPr>
          <p:cNvPr id="41989" name="TextBox 9"/>
          <p:cNvSpPr txBox="1">
            <a:spLocks noChangeArrowheads="1"/>
          </p:cNvSpPr>
          <p:nvPr/>
        </p:nvSpPr>
        <p:spPr bwMode="auto">
          <a:xfrm>
            <a:off x="2179638" y="5457703"/>
            <a:ext cx="5367175" cy="646331"/>
          </a:xfrm>
          <a:prstGeom prst="rect">
            <a:avLst/>
          </a:prstGeom>
          <a:solidFill>
            <a:schemeClr val="bg1"/>
          </a:solidFill>
          <a:ln w="9525">
            <a:solidFill>
              <a:schemeClr val="tx1"/>
            </a:solidFill>
            <a:miter lim="800000"/>
            <a:headEnd/>
            <a:tailEnd/>
          </a:ln>
        </p:spPr>
        <p:txBody>
          <a:bodyPr wrap="none">
            <a:spAutoFit/>
          </a:bodyPr>
          <a:lstStyle/>
          <a:p>
            <a:r>
              <a:rPr lang="en-US" sz="1800" b="1" dirty="0">
                <a:latin typeface="+mj-lt"/>
              </a:rPr>
              <a:t>Note that once a Requisition is approved, only</a:t>
            </a:r>
          </a:p>
          <a:p>
            <a:r>
              <a:rPr lang="en-US" sz="1800" b="1" dirty="0">
                <a:latin typeface="+mj-lt"/>
              </a:rPr>
              <a:t>the </a:t>
            </a:r>
            <a:r>
              <a:rPr lang="en-US" sz="1800" b="1" dirty="0">
                <a:solidFill>
                  <a:srgbClr val="FF0000"/>
                </a:solidFill>
                <a:latin typeface="+mj-lt"/>
              </a:rPr>
              <a:t>Buyer </a:t>
            </a:r>
            <a:r>
              <a:rPr lang="en-US" sz="1800" b="1" dirty="0">
                <a:latin typeface="+mj-lt"/>
              </a:rPr>
              <a:t>and the </a:t>
            </a:r>
            <a:r>
              <a:rPr lang="en-US" sz="1800" b="1" dirty="0">
                <a:solidFill>
                  <a:srgbClr val="FF0000"/>
                </a:solidFill>
                <a:latin typeface="+mj-lt"/>
              </a:rPr>
              <a:t>Approver</a:t>
            </a:r>
            <a:r>
              <a:rPr lang="en-US" sz="1800" b="1" dirty="0">
                <a:latin typeface="+mj-lt"/>
              </a:rPr>
              <a:t> can modify it.</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a:xfrm>
            <a:off x="457200" y="939235"/>
            <a:ext cx="8229600" cy="5424523"/>
          </a:xfrm>
        </p:spPr>
        <p:txBody>
          <a:bodyPr>
            <a:normAutofit/>
          </a:bodyPr>
          <a:lstStyle/>
          <a:p>
            <a:r>
              <a:rPr lang="en-US" dirty="0" smtClean="0"/>
              <a:t>Position QAD EAM Purchasing within a business</a:t>
            </a:r>
          </a:p>
          <a:p>
            <a:r>
              <a:rPr lang="en-US" dirty="0" smtClean="0"/>
              <a:t>Describe EAM Purchasing key concepts  </a:t>
            </a:r>
          </a:p>
          <a:p>
            <a:r>
              <a:rPr lang="en-US" dirty="0" smtClean="0"/>
              <a:t>Guide customers towards purchasing best practices </a:t>
            </a:r>
          </a:p>
          <a:p>
            <a:r>
              <a:rPr lang="en-US" dirty="0" smtClean="0"/>
              <a:t>Demonstrate process and functional experience with EAM Purchasing </a:t>
            </a:r>
          </a:p>
        </p:txBody>
      </p:sp>
      <p:sp>
        <p:nvSpPr>
          <p:cNvPr id="8194" name="Rectangle 2"/>
          <p:cNvSpPr>
            <a:spLocks noGrp="1" noChangeArrowheads="1"/>
          </p:cNvSpPr>
          <p:nvPr>
            <p:ph type="title"/>
          </p:nvPr>
        </p:nvSpPr>
        <p:spPr/>
        <p:txBody>
          <a:bodyPr>
            <a:normAutofit fontScale="90000"/>
          </a:bodyPr>
          <a:lstStyle/>
          <a:p>
            <a:r>
              <a:rPr lang="en-US" dirty="0" smtClean="0"/>
              <a:t>Upon Completion of this Course you will be able to:</a:t>
            </a:r>
          </a:p>
        </p:txBody>
      </p:sp>
      <p:sp>
        <p:nvSpPr>
          <p:cNvPr id="8196" name="Footer Placeholder 3"/>
          <p:cNvSpPr>
            <a:spLocks noGrp="1"/>
          </p:cNvSpPr>
          <p:nvPr>
            <p:ph type="ftr" sz="quarter" idx="10"/>
          </p:nvPr>
        </p:nvSpPr>
        <p:spPr/>
        <p:txBody>
          <a:bodyPr/>
          <a:lstStyle/>
          <a:p>
            <a:r>
              <a:rPr lang="en-US" smtClean="0"/>
              <a:t>EAM-PUR-040</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childTnLst>
                                  <p:subTnLst>
                                    <p:animClr>
                                      <p:cBhvr override="childStyle">
                                        <p:cTn dur="1" fill="hold" display="0" masterRel="nextClick" afterEffect="1"/>
                                        <p:tgtEl>
                                          <p:spTgt spid="8195">
                                            <p:txEl>
                                              <p:pRg st="0" end="0"/>
                                            </p:txEl>
                                          </p:spTgt>
                                        </p:tgtEl>
                                        <p:attrNameLst>
                                          <p:attrName>ppt_c</p:attrName>
                                        </p:attrNameLst>
                                      </p:cBhvr>
                                      <p:to>
                                        <a:srgbClr val="C0C0C0"/>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195">
                                            <p:txEl>
                                              <p:pRg st="1" end="1"/>
                                            </p:txEl>
                                          </p:spTgt>
                                        </p:tgtEl>
                                        <p:attrNameLst>
                                          <p:attrName>style.visibility</p:attrName>
                                        </p:attrNameLst>
                                      </p:cBhvr>
                                      <p:to>
                                        <p:strVal val="visible"/>
                                      </p:to>
                                    </p:set>
                                  </p:childTnLst>
                                  <p:subTnLst>
                                    <p:animClr>
                                      <p:cBhvr override="childStyle">
                                        <p:cTn dur="1" fill="hold" display="0" masterRel="nextClick" afterEffect="1"/>
                                        <p:tgtEl>
                                          <p:spTgt spid="8195">
                                            <p:txEl>
                                              <p:pRg st="1" end="1"/>
                                            </p:txEl>
                                          </p:spTgt>
                                        </p:tgtEl>
                                        <p:attrNameLst>
                                          <p:attrName>ppt_c</p:attrName>
                                        </p:attrNameLst>
                                      </p:cBhvr>
                                      <p:to>
                                        <a:srgbClr val="C0C0C0"/>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195">
                                            <p:txEl>
                                              <p:pRg st="2" end="2"/>
                                            </p:txEl>
                                          </p:spTgt>
                                        </p:tgtEl>
                                        <p:attrNameLst>
                                          <p:attrName>style.visibility</p:attrName>
                                        </p:attrNameLst>
                                      </p:cBhvr>
                                      <p:to>
                                        <p:strVal val="visible"/>
                                      </p:to>
                                    </p:set>
                                  </p:childTnLst>
                                  <p:subTnLst>
                                    <p:animClr>
                                      <p:cBhvr override="childStyle">
                                        <p:cTn dur="1" fill="hold" display="0" masterRel="nextClick" afterEffect="1"/>
                                        <p:tgtEl>
                                          <p:spTgt spid="8195">
                                            <p:txEl>
                                              <p:pRg st="2" end="2"/>
                                            </p:txEl>
                                          </p:spTgt>
                                        </p:tgtEl>
                                        <p:attrNameLst>
                                          <p:attrName>ppt_c</p:attrName>
                                        </p:attrNameLst>
                                      </p:cBhvr>
                                      <p:to>
                                        <a:srgbClr val="C0C0C0"/>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19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010" name="Group 3"/>
          <p:cNvGrpSpPr>
            <a:grpSpLocks/>
          </p:cNvGrpSpPr>
          <p:nvPr/>
        </p:nvGrpSpPr>
        <p:grpSpPr bwMode="auto">
          <a:xfrm>
            <a:off x="1509713" y="2817813"/>
            <a:ext cx="6369050" cy="819150"/>
            <a:chOff x="1435383" y="5890604"/>
            <a:chExt cx="6564271" cy="556431"/>
          </a:xfrm>
        </p:grpSpPr>
        <p:sp>
          <p:nvSpPr>
            <p:cNvPr id="5" name="Right Arrow 4"/>
            <p:cNvSpPr/>
            <p:nvPr/>
          </p:nvSpPr>
          <p:spPr bwMode="auto">
            <a:xfrm>
              <a:off x="1435383" y="5890604"/>
              <a:ext cx="978423" cy="553196"/>
            </a:xfrm>
            <a:prstGeom prst="rightArrow">
              <a:avLst/>
            </a:prstGeom>
            <a:solidFill>
              <a:schemeClr val="tx2">
                <a:lumMod val="40000"/>
                <a:lumOff val="6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dirty="0">
                  <a:latin typeface="+mj-lt"/>
                </a:rPr>
                <a:t>Request</a:t>
              </a:r>
            </a:p>
          </p:txBody>
        </p:sp>
        <p:sp>
          <p:nvSpPr>
            <p:cNvPr id="6" name="Right Arrow 5"/>
            <p:cNvSpPr/>
            <p:nvPr/>
          </p:nvSpPr>
          <p:spPr bwMode="auto">
            <a:xfrm>
              <a:off x="2831026" y="5893839"/>
              <a:ext cx="978423" cy="553196"/>
            </a:xfrm>
            <a:prstGeom prst="rightArrow">
              <a:avLst/>
            </a:prstGeom>
            <a:solidFill>
              <a:schemeClr val="tx2">
                <a:lumMod val="40000"/>
                <a:lumOff val="6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dirty="0">
                  <a:latin typeface="+mj-lt"/>
                </a:rPr>
                <a:t>Approve</a:t>
              </a:r>
            </a:p>
          </p:txBody>
        </p:sp>
        <p:sp>
          <p:nvSpPr>
            <p:cNvPr id="43015" name="Right Arrow 6"/>
            <p:cNvSpPr>
              <a:spLocks noChangeArrowheads="1"/>
            </p:cNvSpPr>
            <p:nvPr/>
          </p:nvSpPr>
          <p:spPr bwMode="auto">
            <a:xfrm>
              <a:off x="4224767" y="5894142"/>
              <a:ext cx="978408" cy="552893"/>
            </a:xfrm>
            <a:prstGeom prst="rightArrow">
              <a:avLst>
                <a:gd name="adj1" fmla="val 50000"/>
                <a:gd name="adj2" fmla="val 50000"/>
              </a:avLst>
            </a:prstGeom>
            <a:solidFill>
              <a:srgbClr val="FFFF00"/>
            </a:solidFill>
            <a:ln w="9525" algn="ctr">
              <a:solidFill>
                <a:schemeClr val="tx1"/>
              </a:solidFill>
              <a:round/>
              <a:headEnd/>
              <a:tailEnd/>
            </a:ln>
          </p:spPr>
          <p:txBody>
            <a:bodyPr wrap="none" tIns="91440" bIns="91440" anchor="ctr"/>
            <a:lstStyle/>
            <a:p>
              <a:pPr algn="ctr"/>
              <a:r>
                <a:rPr lang="en-US">
                  <a:latin typeface="+mj-lt"/>
                </a:rPr>
                <a:t>Order</a:t>
              </a:r>
            </a:p>
          </p:txBody>
        </p:sp>
        <p:sp>
          <p:nvSpPr>
            <p:cNvPr id="43016" name="Right Arrow 7"/>
            <p:cNvSpPr>
              <a:spLocks noChangeArrowheads="1"/>
            </p:cNvSpPr>
            <p:nvPr/>
          </p:nvSpPr>
          <p:spPr bwMode="auto">
            <a:xfrm>
              <a:off x="5617690" y="5894142"/>
              <a:ext cx="978408" cy="552893"/>
            </a:xfrm>
            <a:prstGeom prst="rightArrow">
              <a:avLst>
                <a:gd name="adj1" fmla="val 50000"/>
                <a:gd name="adj2" fmla="val 50000"/>
              </a:avLst>
            </a:prstGeom>
            <a:solidFill>
              <a:schemeClr val="accent1"/>
            </a:solidFill>
            <a:ln w="9525" algn="ctr">
              <a:solidFill>
                <a:schemeClr val="tx1"/>
              </a:solidFill>
              <a:round/>
              <a:headEnd/>
              <a:tailEnd/>
            </a:ln>
          </p:spPr>
          <p:txBody>
            <a:bodyPr wrap="none" tIns="91440" bIns="91440" anchor="ctr"/>
            <a:lstStyle/>
            <a:p>
              <a:pPr algn="ctr"/>
              <a:r>
                <a:rPr lang="en-US">
                  <a:latin typeface="+mj-lt"/>
                </a:rPr>
                <a:t>Receive</a:t>
              </a:r>
            </a:p>
          </p:txBody>
        </p:sp>
        <p:sp>
          <p:nvSpPr>
            <p:cNvPr id="43017" name="Right Arrow 8"/>
            <p:cNvSpPr>
              <a:spLocks noChangeArrowheads="1"/>
            </p:cNvSpPr>
            <p:nvPr/>
          </p:nvSpPr>
          <p:spPr bwMode="auto">
            <a:xfrm>
              <a:off x="7021246" y="5894142"/>
              <a:ext cx="978408" cy="552893"/>
            </a:xfrm>
            <a:prstGeom prst="rightArrow">
              <a:avLst>
                <a:gd name="adj1" fmla="val 50000"/>
                <a:gd name="adj2" fmla="val 50000"/>
              </a:avLst>
            </a:prstGeom>
            <a:solidFill>
              <a:schemeClr val="accent1"/>
            </a:solidFill>
            <a:ln w="9525" algn="ctr">
              <a:solidFill>
                <a:schemeClr val="tx1"/>
              </a:solidFill>
              <a:round/>
              <a:headEnd/>
              <a:tailEnd/>
            </a:ln>
          </p:spPr>
          <p:txBody>
            <a:bodyPr wrap="none" tIns="91440" bIns="91440" anchor="ctr"/>
            <a:lstStyle/>
            <a:p>
              <a:pPr algn="ctr"/>
              <a:r>
                <a:rPr lang="en-US">
                  <a:latin typeface="+mj-lt"/>
                </a:rPr>
                <a:t>Pay</a:t>
              </a:r>
            </a:p>
          </p:txBody>
        </p:sp>
      </p:grpSp>
      <p:sp>
        <p:nvSpPr>
          <p:cNvPr id="43011" name="Rectangle 2"/>
          <p:cNvSpPr>
            <a:spLocks noGrp="1" noChangeArrowheads="1"/>
          </p:cNvSpPr>
          <p:nvPr>
            <p:ph type="title"/>
          </p:nvPr>
        </p:nvSpPr>
        <p:spPr/>
        <p:txBody>
          <a:bodyPr/>
          <a:lstStyle/>
          <a:p>
            <a:r>
              <a:rPr lang="en-US" smtClean="0"/>
              <a:t>Purchasing Process – Step Through</a:t>
            </a:r>
          </a:p>
        </p:txBody>
      </p:sp>
      <p:sp>
        <p:nvSpPr>
          <p:cNvPr id="43012" name="Footer Placeholder 8"/>
          <p:cNvSpPr>
            <a:spLocks noGrp="1"/>
          </p:cNvSpPr>
          <p:nvPr>
            <p:ph type="ftr" sz="quarter" idx="10"/>
          </p:nvPr>
        </p:nvSpPr>
        <p:spPr/>
        <p:txBody>
          <a:bodyPr/>
          <a:lstStyle/>
          <a:p>
            <a:r>
              <a:rPr lang="en-US" smtClean="0"/>
              <a:t>EAM-PUR-380</a:t>
            </a:r>
            <a:endParaRPr lang="en-US"/>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3"/>
          <p:cNvSpPr>
            <a:spLocks noGrp="1" noChangeArrowheads="1"/>
          </p:cNvSpPr>
          <p:nvPr>
            <p:ph idx="1"/>
          </p:nvPr>
        </p:nvSpPr>
        <p:spPr/>
        <p:txBody>
          <a:bodyPr>
            <a:normAutofit/>
          </a:bodyPr>
          <a:lstStyle/>
          <a:p>
            <a:r>
              <a:rPr lang="en-US" dirty="0" smtClean="0"/>
              <a:t>Contract to Supplier</a:t>
            </a:r>
          </a:p>
          <a:p>
            <a:r>
              <a:rPr lang="en-US" dirty="0" smtClean="0"/>
              <a:t>Sent to ERP for Accounts Payable</a:t>
            </a:r>
          </a:p>
          <a:p>
            <a:r>
              <a:rPr lang="en-US" dirty="0" smtClean="0"/>
              <a:t>PO’s can be created in two ways:  </a:t>
            </a:r>
          </a:p>
          <a:p>
            <a:pPr lvl="1"/>
            <a:r>
              <a:rPr lang="en-US" dirty="0" smtClean="0"/>
              <a:t>Individually</a:t>
            </a:r>
          </a:p>
          <a:p>
            <a:pPr lvl="1"/>
            <a:r>
              <a:rPr lang="en-US" dirty="0" smtClean="0"/>
              <a:t>Globally</a:t>
            </a:r>
          </a:p>
          <a:p>
            <a:r>
              <a:rPr lang="en-US" dirty="0" smtClean="0"/>
              <a:t>Types of Purchases</a:t>
            </a:r>
          </a:p>
          <a:p>
            <a:pPr lvl="1"/>
            <a:r>
              <a:rPr lang="en-US" dirty="0" smtClean="0"/>
              <a:t>Standard Purchase Order</a:t>
            </a:r>
          </a:p>
          <a:p>
            <a:pPr lvl="1"/>
            <a:r>
              <a:rPr lang="en-US" dirty="0" smtClean="0"/>
              <a:t>Blanket Purchase Orders</a:t>
            </a:r>
          </a:p>
          <a:p>
            <a:pPr lvl="1"/>
            <a:r>
              <a:rPr lang="en-US" dirty="0" smtClean="0"/>
              <a:t>Consignment Order</a:t>
            </a:r>
          </a:p>
          <a:p>
            <a:endParaRPr lang="en-US" dirty="0" smtClean="0"/>
          </a:p>
          <a:p>
            <a:pPr lvl="1"/>
            <a:endParaRPr lang="en-US" dirty="0" smtClean="0"/>
          </a:p>
        </p:txBody>
      </p:sp>
      <p:sp>
        <p:nvSpPr>
          <p:cNvPr id="44034" name="Rectangle 2"/>
          <p:cNvSpPr>
            <a:spLocks noGrp="1" noChangeArrowheads="1"/>
          </p:cNvSpPr>
          <p:nvPr>
            <p:ph type="title"/>
          </p:nvPr>
        </p:nvSpPr>
        <p:spPr/>
        <p:txBody>
          <a:bodyPr/>
          <a:lstStyle/>
          <a:p>
            <a:r>
              <a:rPr lang="en-US" smtClean="0"/>
              <a:t>Purchase Orders  </a:t>
            </a:r>
          </a:p>
        </p:txBody>
      </p:sp>
      <p:sp>
        <p:nvSpPr>
          <p:cNvPr id="44037" name="Footer Placeholder 9"/>
          <p:cNvSpPr>
            <a:spLocks noGrp="1"/>
          </p:cNvSpPr>
          <p:nvPr>
            <p:ph type="ftr" sz="quarter" idx="10"/>
          </p:nvPr>
        </p:nvSpPr>
        <p:spPr/>
        <p:txBody>
          <a:bodyPr/>
          <a:lstStyle/>
          <a:p>
            <a:r>
              <a:rPr lang="en-US" smtClean="0"/>
              <a:t>EAM-PUR-390</a:t>
            </a:r>
            <a:endParaRPr lang="en-US"/>
          </a:p>
        </p:txBody>
      </p:sp>
      <p:grpSp>
        <p:nvGrpSpPr>
          <p:cNvPr id="44036" name="Group 3"/>
          <p:cNvGrpSpPr>
            <a:grpSpLocks/>
          </p:cNvGrpSpPr>
          <p:nvPr/>
        </p:nvGrpSpPr>
        <p:grpSpPr bwMode="auto">
          <a:xfrm>
            <a:off x="4295775" y="31750"/>
            <a:ext cx="4667250" cy="365760"/>
            <a:chOff x="1435383" y="5890604"/>
            <a:chExt cx="6564271" cy="556431"/>
          </a:xfrm>
        </p:grpSpPr>
        <p:sp>
          <p:nvSpPr>
            <p:cNvPr id="5" name="Right Arrow 4"/>
            <p:cNvSpPr/>
            <p:nvPr/>
          </p:nvSpPr>
          <p:spPr bwMode="auto">
            <a:xfrm>
              <a:off x="1435383" y="5890604"/>
              <a:ext cx="977942" cy="553038"/>
            </a:xfrm>
            <a:prstGeom prst="rightArrow">
              <a:avLst/>
            </a:prstGeom>
            <a:solidFill>
              <a:schemeClr val="accent1">
                <a:lumMod val="9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Request</a:t>
              </a:r>
            </a:p>
          </p:txBody>
        </p:sp>
        <p:sp>
          <p:nvSpPr>
            <p:cNvPr id="6" name="Right Arrow 5"/>
            <p:cNvSpPr/>
            <p:nvPr/>
          </p:nvSpPr>
          <p:spPr bwMode="auto">
            <a:xfrm>
              <a:off x="2830849" y="5893997"/>
              <a:ext cx="980174" cy="553038"/>
            </a:xfrm>
            <a:prstGeom prst="rightArrow">
              <a:avLst/>
            </a:prstGeom>
            <a:solidFill>
              <a:schemeClr val="tx2">
                <a:lumMod val="40000"/>
                <a:lumOff val="6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Approve</a:t>
              </a:r>
            </a:p>
          </p:txBody>
        </p:sp>
        <p:sp>
          <p:nvSpPr>
            <p:cNvPr id="7" name="Right Arrow 6"/>
            <p:cNvSpPr/>
            <p:nvPr/>
          </p:nvSpPr>
          <p:spPr bwMode="auto">
            <a:xfrm>
              <a:off x="4224083" y="5893997"/>
              <a:ext cx="980174" cy="553038"/>
            </a:xfrm>
            <a:prstGeom prst="rightArrow">
              <a:avLst/>
            </a:prstGeom>
            <a:solidFill>
              <a:srgbClr val="FFFF00"/>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Order</a:t>
              </a:r>
            </a:p>
          </p:txBody>
        </p:sp>
        <p:sp>
          <p:nvSpPr>
            <p:cNvPr id="8" name="Right Arrow 7"/>
            <p:cNvSpPr/>
            <p:nvPr/>
          </p:nvSpPr>
          <p:spPr bwMode="auto">
            <a:xfrm>
              <a:off x="5617316" y="5893997"/>
              <a:ext cx="977942"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Receive</a:t>
              </a:r>
            </a:p>
          </p:txBody>
        </p:sp>
        <p:sp>
          <p:nvSpPr>
            <p:cNvPr id="9" name="Right Arrow 8"/>
            <p:cNvSpPr/>
            <p:nvPr/>
          </p:nvSpPr>
          <p:spPr bwMode="auto">
            <a:xfrm>
              <a:off x="7021712" y="5893997"/>
              <a:ext cx="977942"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Pay</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035">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4035">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4035">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403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7" name="Rectangle 3"/>
          <p:cNvSpPr>
            <a:spLocks noGrp="1" noChangeArrowheads="1"/>
          </p:cNvSpPr>
          <p:nvPr>
            <p:ph idx="1"/>
          </p:nvPr>
        </p:nvSpPr>
        <p:spPr/>
        <p:txBody>
          <a:bodyPr>
            <a:normAutofit/>
          </a:bodyPr>
          <a:lstStyle/>
          <a:p>
            <a:r>
              <a:rPr lang="en-US" dirty="0" smtClean="0"/>
              <a:t>Special Functions</a:t>
            </a:r>
          </a:p>
          <a:p>
            <a:pPr lvl="1"/>
            <a:r>
              <a:rPr lang="en-US" dirty="0" smtClean="0"/>
              <a:t>Standard Clauses</a:t>
            </a:r>
          </a:p>
          <a:p>
            <a:pPr lvl="1"/>
            <a:r>
              <a:rPr lang="en-US" dirty="0" smtClean="0"/>
              <a:t>Vendor Revisions</a:t>
            </a:r>
          </a:p>
          <a:p>
            <a:pPr lvl="1"/>
            <a:r>
              <a:rPr lang="en-US" dirty="0" smtClean="0"/>
              <a:t>File Attachments </a:t>
            </a:r>
          </a:p>
          <a:p>
            <a:r>
              <a:rPr lang="en-US" dirty="0" smtClean="0"/>
              <a:t>PO Approval vs. </a:t>
            </a:r>
            <a:r>
              <a:rPr lang="en-US" dirty="0" err="1" smtClean="0"/>
              <a:t>Req</a:t>
            </a:r>
            <a:r>
              <a:rPr lang="en-US" dirty="0" smtClean="0"/>
              <a:t> Approval</a:t>
            </a:r>
          </a:p>
          <a:p>
            <a:r>
              <a:rPr lang="en-US" dirty="0" smtClean="0"/>
              <a:t>Employees setup as “Buyers” - have PO functions outside of security </a:t>
            </a:r>
          </a:p>
          <a:p>
            <a:pPr lvl="1"/>
            <a:r>
              <a:rPr lang="en-US" dirty="0" smtClean="0"/>
              <a:t>Modify Authorized Requisition </a:t>
            </a:r>
          </a:p>
          <a:p>
            <a:pPr lvl="1"/>
            <a:r>
              <a:rPr lang="en-US" dirty="0" smtClean="0"/>
              <a:t>Close or Cancel Purchase Order   </a:t>
            </a:r>
          </a:p>
        </p:txBody>
      </p:sp>
      <p:sp>
        <p:nvSpPr>
          <p:cNvPr id="45058" name="Rectangle 2"/>
          <p:cNvSpPr>
            <a:spLocks noGrp="1" noChangeArrowheads="1"/>
          </p:cNvSpPr>
          <p:nvPr>
            <p:ph type="title"/>
          </p:nvPr>
        </p:nvSpPr>
        <p:spPr/>
        <p:txBody>
          <a:bodyPr/>
          <a:lstStyle/>
          <a:p>
            <a:r>
              <a:rPr lang="en-US" smtClean="0"/>
              <a:t>Purchase Orders, cont. </a:t>
            </a:r>
          </a:p>
        </p:txBody>
      </p:sp>
      <p:sp>
        <p:nvSpPr>
          <p:cNvPr id="45061" name="Footer Placeholder 9"/>
          <p:cNvSpPr>
            <a:spLocks noGrp="1"/>
          </p:cNvSpPr>
          <p:nvPr>
            <p:ph type="ftr" sz="quarter" idx="10"/>
          </p:nvPr>
        </p:nvSpPr>
        <p:spPr/>
        <p:txBody>
          <a:bodyPr/>
          <a:lstStyle/>
          <a:p>
            <a:r>
              <a:rPr lang="en-US" smtClean="0"/>
              <a:t>EAM-PUR-400</a:t>
            </a:r>
            <a:endParaRPr lang="en-US"/>
          </a:p>
        </p:txBody>
      </p:sp>
      <p:grpSp>
        <p:nvGrpSpPr>
          <p:cNvPr id="45060" name="Group 3"/>
          <p:cNvGrpSpPr>
            <a:grpSpLocks/>
          </p:cNvGrpSpPr>
          <p:nvPr/>
        </p:nvGrpSpPr>
        <p:grpSpPr bwMode="auto">
          <a:xfrm>
            <a:off x="4295775" y="31750"/>
            <a:ext cx="4667250" cy="365760"/>
            <a:chOff x="1435383" y="5890604"/>
            <a:chExt cx="6564271" cy="556431"/>
          </a:xfrm>
        </p:grpSpPr>
        <p:sp>
          <p:nvSpPr>
            <p:cNvPr id="5" name="Right Arrow 4"/>
            <p:cNvSpPr/>
            <p:nvPr/>
          </p:nvSpPr>
          <p:spPr bwMode="auto">
            <a:xfrm>
              <a:off x="1435383" y="5890604"/>
              <a:ext cx="977942" cy="553038"/>
            </a:xfrm>
            <a:prstGeom prst="rightArrow">
              <a:avLst/>
            </a:prstGeom>
            <a:solidFill>
              <a:schemeClr val="accent1">
                <a:lumMod val="9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Request</a:t>
              </a:r>
            </a:p>
          </p:txBody>
        </p:sp>
        <p:sp>
          <p:nvSpPr>
            <p:cNvPr id="6" name="Right Arrow 5"/>
            <p:cNvSpPr/>
            <p:nvPr/>
          </p:nvSpPr>
          <p:spPr bwMode="auto">
            <a:xfrm>
              <a:off x="2830849" y="5893997"/>
              <a:ext cx="980174" cy="553038"/>
            </a:xfrm>
            <a:prstGeom prst="rightArrow">
              <a:avLst/>
            </a:prstGeom>
            <a:solidFill>
              <a:schemeClr val="tx2">
                <a:lumMod val="40000"/>
                <a:lumOff val="6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Approve</a:t>
              </a:r>
            </a:p>
          </p:txBody>
        </p:sp>
        <p:sp>
          <p:nvSpPr>
            <p:cNvPr id="7" name="Right Arrow 6"/>
            <p:cNvSpPr/>
            <p:nvPr/>
          </p:nvSpPr>
          <p:spPr bwMode="auto">
            <a:xfrm>
              <a:off x="4224083" y="5893997"/>
              <a:ext cx="980174" cy="553038"/>
            </a:xfrm>
            <a:prstGeom prst="rightArrow">
              <a:avLst/>
            </a:prstGeom>
            <a:solidFill>
              <a:srgbClr val="FFFF00"/>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Order</a:t>
              </a:r>
            </a:p>
          </p:txBody>
        </p:sp>
        <p:sp>
          <p:nvSpPr>
            <p:cNvPr id="8" name="Right Arrow 7"/>
            <p:cNvSpPr/>
            <p:nvPr/>
          </p:nvSpPr>
          <p:spPr bwMode="auto">
            <a:xfrm>
              <a:off x="5617316" y="5893997"/>
              <a:ext cx="977942"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Receive</a:t>
              </a:r>
            </a:p>
          </p:txBody>
        </p:sp>
        <p:sp>
          <p:nvSpPr>
            <p:cNvPr id="9" name="Right Arrow 8"/>
            <p:cNvSpPr/>
            <p:nvPr/>
          </p:nvSpPr>
          <p:spPr bwMode="auto">
            <a:xfrm>
              <a:off x="7021712" y="5893997"/>
              <a:ext cx="977942"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Pay</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1667">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1667">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41667">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4166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en-US" dirty="0" smtClean="0"/>
              <a:t>Create Purchase Order (Individual)</a:t>
            </a:r>
          </a:p>
        </p:txBody>
      </p:sp>
      <p:sp>
        <p:nvSpPr>
          <p:cNvPr id="47109" name="Footer Placeholder 9"/>
          <p:cNvSpPr>
            <a:spLocks noGrp="1"/>
          </p:cNvSpPr>
          <p:nvPr>
            <p:ph type="ftr" sz="quarter" idx="10"/>
          </p:nvPr>
        </p:nvSpPr>
        <p:spPr/>
        <p:txBody>
          <a:bodyPr/>
          <a:lstStyle/>
          <a:p>
            <a:r>
              <a:rPr lang="en-US" smtClean="0"/>
              <a:t>EAM-PUR-420</a:t>
            </a:r>
            <a:endParaRPr lang="en-US"/>
          </a:p>
        </p:txBody>
      </p:sp>
      <p:pic>
        <p:nvPicPr>
          <p:cNvPr id="47107" name="Picture 4"/>
          <p:cNvPicPr>
            <a:picLocks noChangeAspect="1" noChangeArrowheads="1"/>
          </p:cNvPicPr>
          <p:nvPr/>
        </p:nvPicPr>
        <p:blipFill>
          <a:blip r:embed="rId3" cstate="print"/>
          <a:srcRect/>
          <a:stretch>
            <a:fillRect/>
          </a:stretch>
        </p:blipFill>
        <p:spPr bwMode="auto">
          <a:xfrm>
            <a:off x="223838" y="1519238"/>
            <a:ext cx="8696325" cy="4248150"/>
          </a:xfrm>
          <a:prstGeom prst="rect">
            <a:avLst/>
          </a:prstGeom>
          <a:noFill/>
          <a:ln w="9525">
            <a:noFill/>
            <a:miter lim="800000"/>
            <a:headEnd/>
            <a:tailEnd/>
          </a:ln>
        </p:spPr>
      </p:pic>
      <p:grpSp>
        <p:nvGrpSpPr>
          <p:cNvPr id="47108" name="Group 3"/>
          <p:cNvGrpSpPr>
            <a:grpSpLocks/>
          </p:cNvGrpSpPr>
          <p:nvPr/>
        </p:nvGrpSpPr>
        <p:grpSpPr bwMode="auto">
          <a:xfrm>
            <a:off x="4295775" y="31750"/>
            <a:ext cx="4667250" cy="365760"/>
            <a:chOff x="1435383" y="5890604"/>
            <a:chExt cx="6564271" cy="556431"/>
          </a:xfrm>
        </p:grpSpPr>
        <p:sp>
          <p:nvSpPr>
            <p:cNvPr id="5" name="Right Arrow 4"/>
            <p:cNvSpPr/>
            <p:nvPr/>
          </p:nvSpPr>
          <p:spPr bwMode="auto">
            <a:xfrm>
              <a:off x="1435383" y="5890604"/>
              <a:ext cx="977942" cy="553038"/>
            </a:xfrm>
            <a:prstGeom prst="rightArrow">
              <a:avLst/>
            </a:prstGeom>
            <a:solidFill>
              <a:schemeClr val="accent1">
                <a:lumMod val="9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Request</a:t>
              </a:r>
            </a:p>
          </p:txBody>
        </p:sp>
        <p:sp>
          <p:nvSpPr>
            <p:cNvPr id="6" name="Right Arrow 5"/>
            <p:cNvSpPr/>
            <p:nvPr/>
          </p:nvSpPr>
          <p:spPr bwMode="auto">
            <a:xfrm>
              <a:off x="2830849" y="5893997"/>
              <a:ext cx="980174" cy="553038"/>
            </a:xfrm>
            <a:prstGeom prst="rightArrow">
              <a:avLst/>
            </a:prstGeom>
            <a:solidFill>
              <a:schemeClr val="tx2">
                <a:lumMod val="40000"/>
                <a:lumOff val="6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Approve</a:t>
              </a:r>
            </a:p>
          </p:txBody>
        </p:sp>
        <p:sp>
          <p:nvSpPr>
            <p:cNvPr id="7" name="Right Arrow 6"/>
            <p:cNvSpPr/>
            <p:nvPr/>
          </p:nvSpPr>
          <p:spPr bwMode="auto">
            <a:xfrm>
              <a:off x="4224083" y="5893997"/>
              <a:ext cx="980174" cy="553038"/>
            </a:xfrm>
            <a:prstGeom prst="rightArrow">
              <a:avLst/>
            </a:prstGeom>
            <a:solidFill>
              <a:srgbClr val="FFFF00"/>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Order</a:t>
              </a:r>
            </a:p>
          </p:txBody>
        </p:sp>
        <p:sp>
          <p:nvSpPr>
            <p:cNvPr id="8" name="Right Arrow 7"/>
            <p:cNvSpPr/>
            <p:nvPr/>
          </p:nvSpPr>
          <p:spPr bwMode="auto">
            <a:xfrm>
              <a:off x="5617316" y="5893997"/>
              <a:ext cx="977942"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Receive</a:t>
              </a:r>
            </a:p>
          </p:txBody>
        </p:sp>
        <p:sp>
          <p:nvSpPr>
            <p:cNvPr id="9" name="Right Arrow 8"/>
            <p:cNvSpPr/>
            <p:nvPr/>
          </p:nvSpPr>
          <p:spPr bwMode="auto">
            <a:xfrm>
              <a:off x="7021712" y="5893997"/>
              <a:ext cx="977942"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Pay</a:t>
              </a:r>
            </a:p>
          </p:txBody>
        </p:sp>
      </p:gr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en-US" smtClean="0"/>
              <a:t>Create Purchase Order (Global) </a:t>
            </a:r>
          </a:p>
        </p:txBody>
      </p:sp>
      <p:sp>
        <p:nvSpPr>
          <p:cNvPr id="46088" name="Footer Placeholder 13"/>
          <p:cNvSpPr>
            <a:spLocks noGrp="1"/>
          </p:cNvSpPr>
          <p:nvPr>
            <p:ph type="ftr" sz="quarter" idx="10"/>
          </p:nvPr>
        </p:nvSpPr>
        <p:spPr/>
        <p:txBody>
          <a:bodyPr/>
          <a:lstStyle/>
          <a:p>
            <a:r>
              <a:rPr lang="en-US" smtClean="0"/>
              <a:t>EAM-PUR-410</a:t>
            </a:r>
            <a:endParaRPr lang="en-US"/>
          </a:p>
        </p:txBody>
      </p:sp>
      <p:pic>
        <p:nvPicPr>
          <p:cNvPr id="46083" name="Picture 8"/>
          <p:cNvPicPr>
            <a:picLocks noChangeAspect="1" noChangeArrowheads="1"/>
          </p:cNvPicPr>
          <p:nvPr/>
        </p:nvPicPr>
        <p:blipFill>
          <a:blip r:embed="rId3" cstate="print"/>
          <a:srcRect/>
          <a:stretch>
            <a:fillRect/>
          </a:stretch>
        </p:blipFill>
        <p:spPr bwMode="auto">
          <a:xfrm>
            <a:off x="260350" y="3135178"/>
            <a:ext cx="7499350" cy="2955925"/>
          </a:xfrm>
          <a:prstGeom prst="rect">
            <a:avLst/>
          </a:prstGeom>
          <a:noFill/>
          <a:ln w="9525" algn="ctr">
            <a:noFill/>
            <a:miter lim="800000"/>
            <a:headEnd/>
            <a:tailEnd/>
          </a:ln>
        </p:spPr>
      </p:pic>
      <p:pic>
        <p:nvPicPr>
          <p:cNvPr id="46084" name="Picture 5"/>
          <p:cNvPicPr>
            <a:picLocks noChangeAspect="1" noChangeArrowheads="1"/>
          </p:cNvPicPr>
          <p:nvPr/>
        </p:nvPicPr>
        <p:blipFill>
          <a:blip r:embed="rId4" cstate="print"/>
          <a:srcRect/>
          <a:stretch>
            <a:fillRect/>
          </a:stretch>
        </p:blipFill>
        <p:spPr bwMode="auto">
          <a:xfrm>
            <a:off x="3890963" y="1361941"/>
            <a:ext cx="4730750" cy="2720975"/>
          </a:xfrm>
          <a:prstGeom prst="rect">
            <a:avLst/>
          </a:prstGeom>
          <a:noFill/>
          <a:ln w="9525" algn="ctr">
            <a:noFill/>
            <a:miter lim="800000"/>
            <a:headEnd/>
            <a:tailEnd/>
          </a:ln>
        </p:spPr>
      </p:pic>
      <p:sp>
        <p:nvSpPr>
          <p:cNvPr id="46085" name="TextBox 4"/>
          <p:cNvSpPr txBox="1">
            <a:spLocks noChangeArrowheads="1"/>
          </p:cNvSpPr>
          <p:nvPr/>
        </p:nvSpPr>
        <p:spPr bwMode="auto">
          <a:xfrm>
            <a:off x="5178425" y="3132003"/>
            <a:ext cx="2568332" cy="523220"/>
          </a:xfrm>
          <a:prstGeom prst="rect">
            <a:avLst/>
          </a:prstGeom>
          <a:noFill/>
          <a:ln w="9525">
            <a:noFill/>
            <a:miter lim="800000"/>
            <a:headEnd/>
            <a:tailEnd/>
          </a:ln>
        </p:spPr>
        <p:txBody>
          <a:bodyPr wrap="none">
            <a:spAutoFit/>
          </a:bodyPr>
          <a:lstStyle/>
          <a:p>
            <a:r>
              <a:rPr lang="en-US" b="1" dirty="0">
                <a:solidFill>
                  <a:srgbClr val="FF0000"/>
                </a:solidFill>
                <a:latin typeface="+mj-lt"/>
              </a:rPr>
              <a:t>Filter Requisitions to Desired</a:t>
            </a:r>
          </a:p>
          <a:p>
            <a:r>
              <a:rPr lang="en-US" b="1" dirty="0">
                <a:solidFill>
                  <a:srgbClr val="FF0000"/>
                </a:solidFill>
                <a:latin typeface="+mj-lt"/>
              </a:rPr>
              <a:t>Records to Order . . . </a:t>
            </a:r>
          </a:p>
        </p:txBody>
      </p:sp>
      <p:sp>
        <p:nvSpPr>
          <p:cNvPr id="46086" name="Rounded Rectangle 5"/>
          <p:cNvSpPr>
            <a:spLocks noChangeArrowheads="1"/>
          </p:cNvSpPr>
          <p:nvPr/>
        </p:nvSpPr>
        <p:spPr bwMode="auto">
          <a:xfrm>
            <a:off x="198438" y="3482841"/>
            <a:ext cx="482600" cy="296862"/>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grpSp>
        <p:nvGrpSpPr>
          <p:cNvPr id="46087" name="Group 7"/>
          <p:cNvGrpSpPr>
            <a:grpSpLocks/>
          </p:cNvGrpSpPr>
          <p:nvPr/>
        </p:nvGrpSpPr>
        <p:grpSpPr bwMode="auto">
          <a:xfrm>
            <a:off x="4295775" y="31750"/>
            <a:ext cx="4667250" cy="365760"/>
            <a:chOff x="1435383" y="5890604"/>
            <a:chExt cx="6564271" cy="556431"/>
          </a:xfrm>
        </p:grpSpPr>
        <p:sp>
          <p:nvSpPr>
            <p:cNvPr id="9" name="Right Arrow 8"/>
            <p:cNvSpPr/>
            <p:nvPr/>
          </p:nvSpPr>
          <p:spPr bwMode="auto">
            <a:xfrm>
              <a:off x="1435383" y="5890604"/>
              <a:ext cx="977942" cy="553038"/>
            </a:xfrm>
            <a:prstGeom prst="rightArrow">
              <a:avLst/>
            </a:prstGeom>
            <a:solidFill>
              <a:schemeClr val="accent1">
                <a:lumMod val="9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Request</a:t>
              </a:r>
            </a:p>
          </p:txBody>
        </p:sp>
        <p:sp>
          <p:nvSpPr>
            <p:cNvPr id="10" name="Right Arrow 9"/>
            <p:cNvSpPr/>
            <p:nvPr/>
          </p:nvSpPr>
          <p:spPr bwMode="auto">
            <a:xfrm>
              <a:off x="2830849" y="5893997"/>
              <a:ext cx="980174" cy="553038"/>
            </a:xfrm>
            <a:prstGeom prst="rightArrow">
              <a:avLst/>
            </a:prstGeom>
            <a:solidFill>
              <a:schemeClr val="tx2">
                <a:lumMod val="40000"/>
                <a:lumOff val="6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Approve</a:t>
              </a:r>
            </a:p>
          </p:txBody>
        </p:sp>
        <p:sp>
          <p:nvSpPr>
            <p:cNvPr id="11" name="Right Arrow 10"/>
            <p:cNvSpPr/>
            <p:nvPr/>
          </p:nvSpPr>
          <p:spPr bwMode="auto">
            <a:xfrm>
              <a:off x="4224083" y="5893997"/>
              <a:ext cx="980174" cy="553038"/>
            </a:xfrm>
            <a:prstGeom prst="rightArrow">
              <a:avLst/>
            </a:prstGeom>
            <a:solidFill>
              <a:srgbClr val="FFFF00"/>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Order</a:t>
              </a:r>
            </a:p>
          </p:txBody>
        </p:sp>
        <p:sp>
          <p:nvSpPr>
            <p:cNvPr id="12" name="Right Arrow 11"/>
            <p:cNvSpPr/>
            <p:nvPr/>
          </p:nvSpPr>
          <p:spPr bwMode="auto">
            <a:xfrm>
              <a:off x="5617316" y="5893997"/>
              <a:ext cx="977942"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Receive</a:t>
              </a:r>
            </a:p>
          </p:txBody>
        </p:sp>
        <p:sp>
          <p:nvSpPr>
            <p:cNvPr id="13" name="Right Arrow 12"/>
            <p:cNvSpPr/>
            <p:nvPr/>
          </p:nvSpPr>
          <p:spPr bwMode="auto">
            <a:xfrm>
              <a:off x="7021712" y="5893997"/>
              <a:ext cx="977942"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Pay</a:t>
              </a:r>
            </a:p>
          </p:txBody>
        </p:sp>
      </p:grpSp>
      <p:sp>
        <p:nvSpPr>
          <p:cNvPr id="14" name="Up Arrow 13"/>
          <p:cNvSpPr/>
          <p:nvPr/>
        </p:nvSpPr>
        <p:spPr>
          <a:xfrm rot="3694624">
            <a:off x="2535383" y="2658705"/>
            <a:ext cx="676275" cy="2513611"/>
          </a:xfrm>
          <a:prstGeom prst="up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608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60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5" grpId="0"/>
      <p:bldP spid="14"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en-US" smtClean="0"/>
              <a:t>Purchase Order – Order </a:t>
            </a:r>
          </a:p>
        </p:txBody>
      </p:sp>
      <p:sp>
        <p:nvSpPr>
          <p:cNvPr id="48134" name="Footer Placeholder 10"/>
          <p:cNvSpPr>
            <a:spLocks noGrp="1"/>
          </p:cNvSpPr>
          <p:nvPr>
            <p:ph type="ftr" sz="quarter" idx="10"/>
          </p:nvPr>
        </p:nvSpPr>
        <p:spPr/>
        <p:txBody>
          <a:bodyPr/>
          <a:lstStyle/>
          <a:p>
            <a:r>
              <a:rPr lang="en-US" smtClean="0"/>
              <a:t>EAM-PUR-430</a:t>
            </a:r>
            <a:endParaRPr lang="en-US"/>
          </a:p>
        </p:txBody>
      </p:sp>
      <p:pic>
        <p:nvPicPr>
          <p:cNvPr id="48131" name="Picture 5"/>
          <p:cNvPicPr>
            <a:picLocks noChangeAspect="1" noChangeArrowheads="1"/>
          </p:cNvPicPr>
          <p:nvPr/>
        </p:nvPicPr>
        <p:blipFill>
          <a:blip r:embed="rId3" cstate="print"/>
          <a:srcRect/>
          <a:stretch>
            <a:fillRect/>
          </a:stretch>
        </p:blipFill>
        <p:spPr bwMode="auto">
          <a:xfrm>
            <a:off x="887413" y="1130035"/>
            <a:ext cx="7504112" cy="4276725"/>
          </a:xfrm>
          <a:prstGeom prst="rect">
            <a:avLst/>
          </a:prstGeom>
          <a:noFill/>
          <a:ln w="9525" algn="ctr">
            <a:noFill/>
            <a:miter lim="800000"/>
            <a:headEnd/>
            <a:tailEnd/>
          </a:ln>
        </p:spPr>
      </p:pic>
      <p:sp>
        <p:nvSpPr>
          <p:cNvPr id="48132" name="TextBox 3"/>
          <p:cNvSpPr txBox="1">
            <a:spLocks noChangeArrowheads="1"/>
          </p:cNvSpPr>
          <p:nvPr/>
        </p:nvSpPr>
        <p:spPr bwMode="auto">
          <a:xfrm>
            <a:off x="1636713" y="5428985"/>
            <a:ext cx="6315075" cy="647700"/>
          </a:xfrm>
          <a:prstGeom prst="rect">
            <a:avLst/>
          </a:prstGeom>
          <a:solidFill>
            <a:schemeClr val="bg1"/>
          </a:solidFill>
          <a:ln w="9525">
            <a:solidFill>
              <a:schemeClr val="tx1"/>
            </a:solidFill>
            <a:miter lim="800000"/>
            <a:headEnd/>
            <a:tailEnd/>
          </a:ln>
        </p:spPr>
        <p:txBody>
          <a:bodyPr>
            <a:spAutoFit/>
          </a:bodyPr>
          <a:lstStyle/>
          <a:p>
            <a:r>
              <a:rPr lang="en-US" sz="1800" dirty="0">
                <a:latin typeface="+mj-lt"/>
              </a:rPr>
              <a:t>Placing a PO on “Order” signifies that the order is ready to send to supplier (fax, call, email, etc.)</a:t>
            </a:r>
          </a:p>
        </p:txBody>
      </p:sp>
      <p:grpSp>
        <p:nvGrpSpPr>
          <p:cNvPr id="48133" name="Group 4"/>
          <p:cNvGrpSpPr>
            <a:grpSpLocks/>
          </p:cNvGrpSpPr>
          <p:nvPr/>
        </p:nvGrpSpPr>
        <p:grpSpPr bwMode="auto">
          <a:xfrm>
            <a:off x="4295775" y="31750"/>
            <a:ext cx="4667250" cy="365760"/>
            <a:chOff x="1435383" y="5890604"/>
            <a:chExt cx="6564271" cy="556431"/>
          </a:xfrm>
        </p:grpSpPr>
        <p:sp>
          <p:nvSpPr>
            <p:cNvPr id="6" name="Right Arrow 5"/>
            <p:cNvSpPr/>
            <p:nvPr/>
          </p:nvSpPr>
          <p:spPr bwMode="auto">
            <a:xfrm>
              <a:off x="1435383" y="5890604"/>
              <a:ext cx="977942" cy="553038"/>
            </a:xfrm>
            <a:prstGeom prst="rightArrow">
              <a:avLst/>
            </a:prstGeom>
            <a:solidFill>
              <a:schemeClr val="accent1">
                <a:lumMod val="9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Request</a:t>
              </a:r>
            </a:p>
          </p:txBody>
        </p:sp>
        <p:sp>
          <p:nvSpPr>
            <p:cNvPr id="7" name="Right Arrow 6"/>
            <p:cNvSpPr/>
            <p:nvPr/>
          </p:nvSpPr>
          <p:spPr bwMode="auto">
            <a:xfrm>
              <a:off x="2830849" y="5893997"/>
              <a:ext cx="980174" cy="553038"/>
            </a:xfrm>
            <a:prstGeom prst="rightArrow">
              <a:avLst/>
            </a:prstGeom>
            <a:solidFill>
              <a:schemeClr val="tx2">
                <a:lumMod val="40000"/>
                <a:lumOff val="6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Approve</a:t>
              </a:r>
            </a:p>
          </p:txBody>
        </p:sp>
        <p:sp>
          <p:nvSpPr>
            <p:cNvPr id="8" name="Right Arrow 7"/>
            <p:cNvSpPr/>
            <p:nvPr/>
          </p:nvSpPr>
          <p:spPr bwMode="auto">
            <a:xfrm>
              <a:off x="4224083" y="5893997"/>
              <a:ext cx="980174" cy="553038"/>
            </a:xfrm>
            <a:prstGeom prst="rightArrow">
              <a:avLst/>
            </a:prstGeom>
            <a:solidFill>
              <a:srgbClr val="FFFF00"/>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Order</a:t>
              </a:r>
            </a:p>
          </p:txBody>
        </p:sp>
        <p:sp>
          <p:nvSpPr>
            <p:cNvPr id="9" name="Right Arrow 8"/>
            <p:cNvSpPr/>
            <p:nvPr/>
          </p:nvSpPr>
          <p:spPr bwMode="auto">
            <a:xfrm>
              <a:off x="5617316" y="5893997"/>
              <a:ext cx="977942"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Receive</a:t>
              </a:r>
            </a:p>
          </p:txBody>
        </p:sp>
        <p:sp>
          <p:nvSpPr>
            <p:cNvPr id="10" name="Right Arrow 9"/>
            <p:cNvSpPr/>
            <p:nvPr/>
          </p:nvSpPr>
          <p:spPr bwMode="auto">
            <a:xfrm>
              <a:off x="7021712" y="5893997"/>
              <a:ext cx="977942"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Pay</a:t>
              </a:r>
            </a:p>
          </p:txBody>
        </p:sp>
      </p:gr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154" name="Group 3"/>
          <p:cNvGrpSpPr>
            <a:grpSpLocks/>
          </p:cNvGrpSpPr>
          <p:nvPr/>
        </p:nvGrpSpPr>
        <p:grpSpPr bwMode="auto">
          <a:xfrm>
            <a:off x="1509713" y="2817813"/>
            <a:ext cx="6369050" cy="819150"/>
            <a:chOff x="1435383" y="5890604"/>
            <a:chExt cx="6564271" cy="556431"/>
          </a:xfrm>
        </p:grpSpPr>
        <p:sp>
          <p:nvSpPr>
            <p:cNvPr id="5" name="Right Arrow 4"/>
            <p:cNvSpPr/>
            <p:nvPr/>
          </p:nvSpPr>
          <p:spPr bwMode="auto">
            <a:xfrm>
              <a:off x="1435383" y="5890604"/>
              <a:ext cx="978423" cy="553196"/>
            </a:xfrm>
            <a:prstGeom prst="rightArrow">
              <a:avLst/>
            </a:prstGeom>
            <a:solidFill>
              <a:schemeClr val="tx2">
                <a:lumMod val="40000"/>
                <a:lumOff val="6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dirty="0">
                  <a:latin typeface="+mj-lt"/>
                </a:rPr>
                <a:t>Request</a:t>
              </a:r>
            </a:p>
          </p:txBody>
        </p:sp>
        <p:sp>
          <p:nvSpPr>
            <p:cNvPr id="6" name="Right Arrow 5"/>
            <p:cNvSpPr/>
            <p:nvPr/>
          </p:nvSpPr>
          <p:spPr bwMode="auto">
            <a:xfrm>
              <a:off x="2831026" y="5893839"/>
              <a:ext cx="978423" cy="553196"/>
            </a:xfrm>
            <a:prstGeom prst="rightArrow">
              <a:avLst/>
            </a:prstGeom>
            <a:solidFill>
              <a:schemeClr val="tx2">
                <a:lumMod val="40000"/>
                <a:lumOff val="6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dirty="0">
                  <a:latin typeface="+mj-lt"/>
                </a:rPr>
                <a:t>Approve</a:t>
              </a:r>
            </a:p>
          </p:txBody>
        </p:sp>
        <p:sp>
          <p:nvSpPr>
            <p:cNvPr id="7" name="Right Arrow 6"/>
            <p:cNvSpPr/>
            <p:nvPr/>
          </p:nvSpPr>
          <p:spPr bwMode="auto">
            <a:xfrm>
              <a:off x="4225034" y="5893839"/>
              <a:ext cx="978423" cy="553196"/>
            </a:xfrm>
            <a:prstGeom prst="rightArrow">
              <a:avLst/>
            </a:prstGeom>
            <a:solidFill>
              <a:schemeClr val="tx2">
                <a:lumMod val="40000"/>
                <a:lumOff val="6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dirty="0">
                  <a:latin typeface="+mj-lt"/>
                </a:rPr>
                <a:t>Order</a:t>
              </a:r>
            </a:p>
          </p:txBody>
        </p:sp>
        <p:sp>
          <p:nvSpPr>
            <p:cNvPr id="49160" name="Right Arrow 7"/>
            <p:cNvSpPr>
              <a:spLocks noChangeArrowheads="1"/>
            </p:cNvSpPr>
            <p:nvPr/>
          </p:nvSpPr>
          <p:spPr bwMode="auto">
            <a:xfrm>
              <a:off x="5617690" y="5894142"/>
              <a:ext cx="978408" cy="552893"/>
            </a:xfrm>
            <a:prstGeom prst="rightArrow">
              <a:avLst>
                <a:gd name="adj1" fmla="val 50000"/>
                <a:gd name="adj2" fmla="val 50000"/>
              </a:avLst>
            </a:prstGeom>
            <a:solidFill>
              <a:srgbClr val="FFFF00"/>
            </a:solidFill>
            <a:ln w="9525" algn="ctr">
              <a:solidFill>
                <a:schemeClr val="tx1"/>
              </a:solidFill>
              <a:round/>
              <a:headEnd/>
              <a:tailEnd/>
            </a:ln>
          </p:spPr>
          <p:txBody>
            <a:bodyPr wrap="none" tIns="91440" bIns="91440" anchor="ctr"/>
            <a:lstStyle/>
            <a:p>
              <a:pPr algn="ctr"/>
              <a:r>
                <a:rPr lang="en-US">
                  <a:latin typeface="+mj-lt"/>
                </a:rPr>
                <a:t>Receive</a:t>
              </a:r>
            </a:p>
          </p:txBody>
        </p:sp>
        <p:sp>
          <p:nvSpPr>
            <p:cNvPr id="49161" name="Right Arrow 8"/>
            <p:cNvSpPr>
              <a:spLocks noChangeArrowheads="1"/>
            </p:cNvSpPr>
            <p:nvPr/>
          </p:nvSpPr>
          <p:spPr bwMode="auto">
            <a:xfrm>
              <a:off x="7021246" y="5894142"/>
              <a:ext cx="978408" cy="552893"/>
            </a:xfrm>
            <a:prstGeom prst="rightArrow">
              <a:avLst>
                <a:gd name="adj1" fmla="val 50000"/>
                <a:gd name="adj2" fmla="val 50000"/>
              </a:avLst>
            </a:prstGeom>
            <a:solidFill>
              <a:schemeClr val="accent1"/>
            </a:solidFill>
            <a:ln w="9525" algn="ctr">
              <a:solidFill>
                <a:schemeClr val="tx1"/>
              </a:solidFill>
              <a:round/>
              <a:headEnd/>
              <a:tailEnd/>
            </a:ln>
          </p:spPr>
          <p:txBody>
            <a:bodyPr wrap="none" tIns="91440" bIns="91440" anchor="ctr"/>
            <a:lstStyle/>
            <a:p>
              <a:pPr algn="ctr"/>
              <a:r>
                <a:rPr lang="en-US">
                  <a:latin typeface="+mj-lt"/>
                </a:rPr>
                <a:t>Pay</a:t>
              </a:r>
            </a:p>
          </p:txBody>
        </p:sp>
      </p:grpSp>
      <p:sp>
        <p:nvSpPr>
          <p:cNvPr id="49155" name="Rectangle 2"/>
          <p:cNvSpPr>
            <a:spLocks noGrp="1" noChangeArrowheads="1"/>
          </p:cNvSpPr>
          <p:nvPr>
            <p:ph type="title"/>
          </p:nvPr>
        </p:nvSpPr>
        <p:spPr/>
        <p:txBody>
          <a:bodyPr/>
          <a:lstStyle/>
          <a:p>
            <a:r>
              <a:rPr lang="en-US" smtClean="0"/>
              <a:t>Purchasing Process – Step Through</a:t>
            </a:r>
          </a:p>
        </p:txBody>
      </p:sp>
      <p:sp>
        <p:nvSpPr>
          <p:cNvPr id="49156" name="Footer Placeholder 8"/>
          <p:cNvSpPr>
            <a:spLocks noGrp="1"/>
          </p:cNvSpPr>
          <p:nvPr>
            <p:ph type="ftr" sz="quarter" idx="10"/>
          </p:nvPr>
        </p:nvSpPr>
        <p:spPr/>
        <p:txBody>
          <a:bodyPr/>
          <a:lstStyle/>
          <a:p>
            <a:r>
              <a:rPr lang="en-US" smtClean="0"/>
              <a:t>EAM-PUR-440</a:t>
            </a:r>
            <a:endParaRPr lang="en-US"/>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3"/>
          <p:cNvSpPr>
            <a:spLocks noGrp="1" noChangeArrowheads="1"/>
          </p:cNvSpPr>
          <p:nvPr>
            <p:ph idx="1"/>
          </p:nvPr>
        </p:nvSpPr>
        <p:spPr/>
        <p:txBody>
          <a:bodyPr>
            <a:normAutofit/>
          </a:bodyPr>
          <a:lstStyle/>
          <a:p>
            <a:r>
              <a:rPr lang="en-US" dirty="0" smtClean="0"/>
              <a:t>Available from Purchase Order screen </a:t>
            </a:r>
          </a:p>
          <a:p>
            <a:r>
              <a:rPr lang="en-US" dirty="0" smtClean="0"/>
              <a:t>Usually limited by security</a:t>
            </a:r>
          </a:p>
          <a:p>
            <a:r>
              <a:rPr lang="en-US" dirty="0" smtClean="0"/>
              <a:t>Results  </a:t>
            </a:r>
          </a:p>
          <a:p>
            <a:pPr lvl="1"/>
            <a:r>
              <a:rPr lang="en-US" dirty="0" smtClean="0"/>
              <a:t>Notification to Requestor </a:t>
            </a:r>
          </a:p>
          <a:p>
            <a:pPr lvl="1"/>
            <a:r>
              <a:rPr lang="en-US" dirty="0" smtClean="0"/>
              <a:t>Receiver record to ERP for Accounts Payable </a:t>
            </a:r>
          </a:p>
          <a:p>
            <a:pPr lvl="1"/>
            <a:r>
              <a:rPr lang="en-US" dirty="0" smtClean="0"/>
              <a:t>GL’s created </a:t>
            </a:r>
          </a:p>
          <a:p>
            <a:pPr lvl="1"/>
            <a:r>
              <a:rPr lang="en-US" dirty="0" smtClean="0"/>
              <a:t>EAM Inventory quantity updated (if Auto-Issue = No)</a:t>
            </a:r>
          </a:p>
          <a:p>
            <a:pPr lvl="1"/>
            <a:r>
              <a:rPr lang="en-US" dirty="0" smtClean="0"/>
              <a:t>Expensed on Receipt</a:t>
            </a:r>
          </a:p>
        </p:txBody>
      </p:sp>
      <p:sp>
        <p:nvSpPr>
          <p:cNvPr id="50178" name="Rectangle 2"/>
          <p:cNvSpPr>
            <a:spLocks noGrp="1" noChangeArrowheads="1"/>
          </p:cNvSpPr>
          <p:nvPr>
            <p:ph type="title"/>
          </p:nvPr>
        </p:nvSpPr>
        <p:spPr/>
        <p:txBody>
          <a:bodyPr/>
          <a:lstStyle/>
          <a:p>
            <a:r>
              <a:rPr lang="en-US" smtClean="0"/>
              <a:t>Receiving </a:t>
            </a:r>
          </a:p>
        </p:txBody>
      </p:sp>
      <p:sp>
        <p:nvSpPr>
          <p:cNvPr id="50181" name="Footer Placeholder 9"/>
          <p:cNvSpPr>
            <a:spLocks noGrp="1"/>
          </p:cNvSpPr>
          <p:nvPr>
            <p:ph type="ftr" sz="quarter" idx="10"/>
          </p:nvPr>
        </p:nvSpPr>
        <p:spPr/>
        <p:txBody>
          <a:bodyPr/>
          <a:lstStyle/>
          <a:p>
            <a:r>
              <a:rPr lang="en-US" smtClean="0"/>
              <a:t>EAM-PUR-450</a:t>
            </a:r>
            <a:endParaRPr lang="en-US"/>
          </a:p>
        </p:txBody>
      </p:sp>
      <p:grpSp>
        <p:nvGrpSpPr>
          <p:cNvPr id="50180" name="Group 3"/>
          <p:cNvGrpSpPr>
            <a:grpSpLocks/>
          </p:cNvGrpSpPr>
          <p:nvPr/>
        </p:nvGrpSpPr>
        <p:grpSpPr bwMode="auto">
          <a:xfrm>
            <a:off x="4295775" y="31750"/>
            <a:ext cx="4667250" cy="365760"/>
            <a:chOff x="1435383" y="5890604"/>
            <a:chExt cx="6564271" cy="556431"/>
          </a:xfrm>
        </p:grpSpPr>
        <p:sp>
          <p:nvSpPr>
            <p:cNvPr id="5" name="Right Arrow 4"/>
            <p:cNvSpPr/>
            <p:nvPr/>
          </p:nvSpPr>
          <p:spPr bwMode="auto">
            <a:xfrm>
              <a:off x="1435383" y="5890604"/>
              <a:ext cx="977942" cy="553038"/>
            </a:xfrm>
            <a:prstGeom prst="rightArrow">
              <a:avLst/>
            </a:prstGeom>
            <a:solidFill>
              <a:schemeClr val="accent1">
                <a:lumMod val="9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Request</a:t>
              </a:r>
            </a:p>
          </p:txBody>
        </p:sp>
        <p:sp>
          <p:nvSpPr>
            <p:cNvPr id="6" name="Right Arrow 5"/>
            <p:cNvSpPr/>
            <p:nvPr/>
          </p:nvSpPr>
          <p:spPr bwMode="auto">
            <a:xfrm>
              <a:off x="2830849" y="5893997"/>
              <a:ext cx="980174" cy="553038"/>
            </a:xfrm>
            <a:prstGeom prst="rightArrow">
              <a:avLst/>
            </a:prstGeom>
            <a:solidFill>
              <a:schemeClr val="tx2">
                <a:lumMod val="40000"/>
                <a:lumOff val="6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Approve</a:t>
              </a:r>
            </a:p>
          </p:txBody>
        </p:sp>
        <p:sp>
          <p:nvSpPr>
            <p:cNvPr id="7" name="Right Arrow 6"/>
            <p:cNvSpPr/>
            <p:nvPr/>
          </p:nvSpPr>
          <p:spPr bwMode="auto">
            <a:xfrm>
              <a:off x="4224083" y="5893997"/>
              <a:ext cx="980174" cy="553038"/>
            </a:xfrm>
            <a:prstGeom prst="rightArrow">
              <a:avLst/>
            </a:prstGeom>
            <a:solidFill>
              <a:schemeClr val="tx2">
                <a:lumMod val="40000"/>
                <a:lumOff val="6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Order</a:t>
              </a:r>
            </a:p>
          </p:txBody>
        </p:sp>
        <p:sp>
          <p:nvSpPr>
            <p:cNvPr id="8" name="Right Arrow 7"/>
            <p:cNvSpPr/>
            <p:nvPr/>
          </p:nvSpPr>
          <p:spPr bwMode="auto">
            <a:xfrm>
              <a:off x="5617316" y="5893997"/>
              <a:ext cx="977942" cy="553038"/>
            </a:xfrm>
            <a:prstGeom prst="rightArrow">
              <a:avLst/>
            </a:prstGeom>
            <a:solidFill>
              <a:srgbClr val="FFFF00"/>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Receive</a:t>
              </a:r>
            </a:p>
          </p:txBody>
        </p:sp>
        <p:sp>
          <p:nvSpPr>
            <p:cNvPr id="9" name="Right Arrow 8"/>
            <p:cNvSpPr/>
            <p:nvPr/>
          </p:nvSpPr>
          <p:spPr bwMode="auto">
            <a:xfrm>
              <a:off x="7021712" y="5893997"/>
              <a:ext cx="977942"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Pay</a:t>
              </a:r>
            </a:p>
          </p:txBody>
        </p:sp>
      </p:gr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n-US" smtClean="0"/>
              <a:t>Receive Against a PO</a:t>
            </a:r>
          </a:p>
        </p:txBody>
      </p:sp>
      <p:sp>
        <p:nvSpPr>
          <p:cNvPr id="51206" name="Footer Placeholder 10"/>
          <p:cNvSpPr>
            <a:spLocks noGrp="1"/>
          </p:cNvSpPr>
          <p:nvPr>
            <p:ph type="ftr" sz="quarter" idx="10"/>
          </p:nvPr>
        </p:nvSpPr>
        <p:spPr/>
        <p:txBody>
          <a:bodyPr/>
          <a:lstStyle/>
          <a:p>
            <a:r>
              <a:rPr lang="en-US" smtClean="0"/>
              <a:t>EAM-PUR-460</a:t>
            </a:r>
            <a:endParaRPr lang="en-US"/>
          </a:p>
        </p:txBody>
      </p:sp>
      <p:pic>
        <p:nvPicPr>
          <p:cNvPr id="51203" name="Picture 6"/>
          <p:cNvPicPr>
            <a:picLocks noChangeAspect="1" noChangeArrowheads="1"/>
          </p:cNvPicPr>
          <p:nvPr/>
        </p:nvPicPr>
        <p:blipFill>
          <a:blip r:embed="rId3" cstate="print"/>
          <a:srcRect/>
          <a:stretch>
            <a:fillRect/>
          </a:stretch>
        </p:blipFill>
        <p:spPr bwMode="auto">
          <a:xfrm>
            <a:off x="568325" y="943712"/>
            <a:ext cx="7686675" cy="3448050"/>
          </a:xfrm>
          <a:prstGeom prst="rect">
            <a:avLst/>
          </a:prstGeom>
          <a:noFill/>
          <a:ln w="9525" algn="ctr">
            <a:noFill/>
            <a:miter lim="800000"/>
            <a:headEnd/>
            <a:tailEnd/>
          </a:ln>
        </p:spPr>
      </p:pic>
      <p:pic>
        <p:nvPicPr>
          <p:cNvPr id="51204" name="Picture 7"/>
          <p:cNvPicPr>
            <a:picLocks noChangeAspect="1" noChangeArrowheads="1"/>
          </p:cNvPicPr>
          <p:nvPr/>
        </p:nvPicPr>
        <p:blipFill>
          <a:blip r:embed="rId4" cstate="print"/>
          <a:srcRect/>
          <a:stretch>
            <a:fillRect/>
          </a:stretch>
        </p:blipFill>
        <p:spPr bwMode="auto">
          <a:xfrm>
            <a:off x="3800475" y="2952335"/>
            <a:ext cx="4960938" cy="3205162"/>
          </a:xfrm>
          <a:prstGeom prst="rect">
            <a:avLst/>
          </a:prstGeom>
          <a:noFill/>
          <a:ln w="9525" algn="ctr">
            <a:noFill/>
            <a:miter lim="800000"/>
            <a:headEnd/>
            <a:tailEnd/>
          </a:ln>
        </p:spPr>
      </p:pic>
      <p:grpSp>
        <p:nvGrpSpPr>
          <p:cNvPr id="51205" name="Group 3"/>
          <p:cNvGrpSpPr>
            <a:grpSpLocks/>
          </p:cNvGrpSpPr>
          <p:nvPr/>
        </p:nvGrpSpPr>
        <p:grpSpPr bwMode="auto">
          <a:xfrm>
            <a:off x="4295775" y="31750"/>
            <a:ext cx="4667250" cy="365760"/>
            <a:chOff x="1435383" y="5890604"/>
            <a:chExt cx="6564271" cy="556431"/>
          </a:xfrm>
        </p:grpSpPr>
        <p:sp>
          <p:nvSpPr>
            <p:cNvPr id="12" name="Right Arrow 11"/>
            <p:cNvSpPr/>
            <p:nvPr/>
          </p:nvSpPr>
          <p:spPr bwMode="auto">
            <a:xfrm>
              <a:off x="1435383" y="5890604"/>
              <a:ext cx="977942" cy="553038"/>
            </a:xfrm>
            <a:prstGeom prst="rightArrow">
              <a:avLst/>
            </a:prstGeom>
            <a:solidFill>
              <a:schemeClr val="accent1">
                <a:lumMod val="9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Request</a:t>
              </a:r>
            </a:p>
          </p:txBody>
        </p:sp>
        <p:sp>
          <p:nvSpPr>
            <p:cNvPr id="13" name="Right Arrow 12"/>
            <p:cNvSpPr/>
            <p:nvPr/>
          </p:nvSpPr>
          <p:spPr bwMode="auto">
            <a:xfrm>
              <a:off x="2830849" y="5893997"/>
              <a:ext cx="980174" cy="553038"/>
            </a:xfrm>
            <a:prstGeom prst="rightArrow">
              <a:avLst/>
            </a:prstGeom>
            <a:solidFill>
              <a:schemeClr val="tx2">
                <a:lumMod val="40000"/>
                <a:lumOff val="6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Approve</a:t>
              </a:r>
            </a:p>
          </p:txBody>
        </p:sp>
        <p:sp>
          <p:nvSpPr>
            <p:cNvPr id="14" name="Right Arrow 13"/>
            <p:cNvSpPr/>
            <p:nvPr/>
          </p:nvSpPr>
          <p:spPr bwMode="auto">
            <a:xfrm>
              <a:off x="4224083" y="5893997"/>
              <a:ext cx="980174" cy="553038"/>
            </a:xfrm>
            <a:prstGeom prst="rightArrow">
              <a:avLst/>
            </a:prstGeom>
            <a:solidFill>
              <a:schemeClr val="tx2">
                <a:lumMod val="40000"/>
                <a:lumOff val="6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Order</a:t>
              </a:r>
            </a:p>
          </p:txBody>
        </p:sp>
        <p:sp>
          <p:nvSpPr>
            <p:cNvPr id="15" name="Right Arrow 14"/>
            <p:cNvSpPr/>
            <p:nvPr/>
          </p:nvSpPr>
          <p:spPr bwMode="auto">
            <a:xfrm>
              <a:off x="5617316" y="5893997"/>
              <a:ext cx="977942" cy="553038"/>
            </a:xfrm>
            <a:prstGeom prst="rightArrow">
              <a:avLst/>
            </a:prstGeom>
            <a:solidFill>
              <a:srgbClr val="FFFF00"/>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Receive</a:t>
              </a:r>
            </a:p>
          </p:txBody>
        </p:sp>
        <p:sp>
          <p:nvSpPr>
            <p:cNvPr id="16" name="Right Arrow 15"/>
            <p:cNvSpPr/>
            <p:nvPr/>
          </p:nvSpPr>
          <p:spPr bwMode="auto">
            <a:xfrm>
              <a:off x="7021712" y="5893997"/>
              <a:ext cx="977942"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Pay</a:t>
              </a:r>
            </a:p>
          </p:txBody>
        </p:sp>
      </p:grpSp>
      <p:sp>
        <p:nvSpPr>
          <p:cNvPr id="17" name="Up Arrow 16"/>
          <p:cNvSpPr/>
          <p:nvPr/>
        </p:nvSpPr>
        <p:spPr>
          <a:xfrm rot="7022421">
            <a:off x="2600325" y="2333624"/>
            <a:ext cx="781050" cy="2238375"/>
          </a:xfrm>
          <a:prstGeom prst="up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ounded Rectangle 17"/>
          <p:cNvSpPr/>
          <p:nvPr/>
        </p:nvSpPr>
        <p:spPr>
          <a:xfrm>
            <a:off x="5400675" y="5657850"/>
            <a:ext cx="781050" cy="323850"/>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120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en-US" smtClean="0"/>
              <a:t>Generate Receiver Document</a:t>
            </a:r>
          </a:p>
        </p:txBody>
      </p:sp>
      <p:sp>
        <p:nvSpPr>
          <p:cNvPr id="52231" name="Footer Placeholder 11"/>
          <p:cNvSpPr>
            <a:spLocks noGrp="1"/>
          </p:cNvSpPr>
          <p:nvPr>
            <p:ph type="ftr" sz="quarter" idx="10"/>
          </p:nvPr>
        </p:nvSpPr>
        <p:spPr/>
        <p:txBody>
          <a:bodyPr/>
          <a:lstStyle/>
          <a:p>
            <a:r>
              <a:rPr lang="en-US" smtClean="0"/>
              <a:t>EAM-PUR-470</a:t>
            </a:r>
            <a:endParaRPr lang="en-US"/>
          </a:p>
        </p:txBody>
      </p:sp>
      <p:pic>
        <p:nvPicPr>
          <p:cNvPr id="52227" name="Picture 5"/>
          <p:cNvPicPr>
            <a:picLocks noChangeAspect="1" noChangeArrowheads="1"/>
          </p:cNvPicPr>
          <p:nvPr/>
        </p:nvPicPr>
        <p:blipFill>
          <a:blip r:embed="rId3" cstate="print"/>
          <a:srcRect/>
          <a:stretch>
            <a:fillRect/>
          </a:stretch>
        </p:blipFill>
        <p:spPr bwMode="auto">
          <a:xfrm>
            <a:off x="2166938" y="2523132"/>
            <a:ext cx="6545262" cy="3559175"/>
          </a:xfrm>
          <a:prstGeom prst="rect">
            <a:avLst/>
          </a:prstGeom>
          <a:noFill/>
          <a:ln w="9525" algn="ctr">
            <a:noFill/>
            <a:miter lim="800000"/>
            <a:headEnd/>
            <a:tailEnd/>
          </a:ln>
        </p:spPr>
      </p:pic>
      <p:pic>
        <p:nvPicPr>
          <p:cNvPr id="52228" name="Picture 5"/>
          <p:cNvPicPr>
            <a:picLocks noChangeAspect="1" noChangeArrowheads="1"/>
          </p:cNvPicPr>
          <p:nvPr/>
        </p:nvPicPr>
        <p:blipFill>
          <a:blip r:embed="rId4" cstate="print"/>
          <a:srcRect/>
          <a:stretch>
            <a:fillRect/>
          </a:stretch>
        </p:blipFill>
        <p:spPr bwMode="auto">
          <a:xfrm>
            <a:off x="850900" y="1288057"/>
            <a:ext cx="1762125" cy="1028700"/>
          </a:xfrm>
          <a:prstGeom prst="rect">
            <a:avLst/>
          </a:prstGeom>
          <a:noFill/>
          <a:ln w="9525" algn="ctr">
            <a:noFill/>
            <a:miter lim="800000"/>
            <a:headEnd/>
            <a:tailEnd/>
          </a:ln>
        </p:spPr>
      </p:pic>
      <p:sp>
        <p:nvSpPr>
          <p:cNvPr id="52229" name="Text Box 6"/>
          <p:cNvSpPr txBox="1">
            <a:spLocks noChangeArrowheads="1"/>
          </p:cNvSpPr>
          <p:nvPr/>
        </p:nvSpPr>
        <p:spPr bwMode="auto">
          <a:xfrm>
            <a:off x="3232150" y="1265832"/>
            <a:ext cx="4587875" cy="707886"/>
          </a:xfrm>
          <a:prstGeom prst="rect">
            <a:avLst/>
          </a:prstGeom>
          <a:noFill/>
          <a:ln w="9525" algn="ctr">
            <a:noFill/>
            <a:miter lim="800000"/>
            <a:headEnd/>
            <a:tailEnd/>
          </a:ln>
        </p:spPr>
        <p:txBody>
          <a:bodyPr wrap="square">
            <a:spAutoFit/>
          </a:bodyPr>
          <a:lstStyle/>
          <a:p>
            <a:pPr>
              <a:spcBef>
                <a:spcPct val="50000"/>
              </a:spcBef>
            </a:pPr>
            <a:r>
              <a:rPr lang="en-US" sz="2000" dirty="0">
                <a:latin typeface="+mj-lt"/>
              </a:rPr>
              <a:t>The system will ask you to print the receiver </a:t>
            </a:r>
            <a:r>
              <a:rPr lang="en-US" sz="2000" dirty="0" smtClean="0">
                <a:latin typeface="+mj-lt"/>
              </a:rPr>
              <a:t>document now or . . . </a:t>
            </a:r>
            <a:endParaRPr lang="en-US" sz="2000" dirty="0">
              <a:latin typeface="+mj-lt"/>
            </a:endParaRPr>
          </a:p>
        </p:txBody>
      </p:sp>
      <p:grpSp>
        <p:nvGrpSpPr>
          <p:cNvPr id="52230" name="Group 3"/>
          <p:cNvGrpSpPr>
            <a:grpSpLocks/>
          </p:cNvGrpSpPr>
          <p:nvPr/>
        </p:nvGrpSpPr>
        <p:grpSpPr bwMode="auto">
          <a:xfrm>
            <a:off x="4295775" y="31750"/>
            <a:ext cx="4667250" cy="365760"/>
            <a:chOff x="1435383" y="5890604"/>
            <a:chExt cx="6564271" cy="556431"/>
          </a:xfrm>
        </p:grpSpPr>
        <p:sp>
          <p:nvSpPr>
            <p:cNvPr id="7" name="Right Arrow 6"/>
            <p:cNvSpPr/>
            <p:nvPr/>
          </p:nvSpPr>
          <p:spPr bwMode="auto">
            <a:xfrm>
              <a:off x="1435383" y="5890604"/>
              <a:ext cx="977942" cy="553038"/>
            </a:xfrm>
            <a:prstGeom prst="rightArrow">
              <a:avLst/>
            </a:prstGeom>
            <a:solidFill>
              <a:schemeClr val="accent1">
                <a:lumMod val="9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Request</a:t>
              </a:r>
            </a:p>
          </p:txBody>
        </p:sp>
        <p:sp>
          <p:nvSpPr>
            <p:cNvPr id="8" name="Right Arrow 7"/>
            <p:cNvSpPr/>
            <p:nvPr/>
          </p:nvSpPr>
          <p:spPr bwMode="auto">
            <a:xfrm>
              <a:off x="2830849" y="5893997"/>
              <a:ext cx="980174" cy="553038"/>
            </a:xfrm>
            <a:prstGeom prst="rightArrow">
              <a:avLst/>
            </a:prstGeom>
            <a:solidFill>
              <a:schemeClr val="tx2">
                <a:lumMod val="40000"/>
                <a:lumOff val="6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Approve</a:t>
              </a:r>
            </a:p>
          </p:txBody>
        </p:sp>
        <p:sp>
          <p:nvSpPr>
            <p:cNvPr id="9" name="Right Arrow 8"/>
            <p:cNvSpPr/>
            <p:nvPr/>
          </p:nvSpPr>
          <p:spPr bwMode="auto">
            <a:xfrm>
              <a:off x="4224083" y="5893997"/>
              <a:ext cx="980174" cy="553038"/>
            </a:xfrm>
            <a:prstGeom prst="rightArrow">
              <a:avLst/>
            </a:prstGeom>
            <a:solidFill>
              <a:schemeClr val="tx2">
                <a:lumMod val="40000"/>
                <a:lumOff val="6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Order</a:t>
              </a:r>
            </a:p>
          </p:txBody>
        </p:sp>
        <p:sp>
          <p:nvSpPr>
            <p:cNvPr id="10" name="Right Arrow 9"/>
            <p:cNvSpPr/>
            <p:nvPr/>
          </p:nvSpPr>
          <p:spPr bwMode="auto">
            <a:xfrm>
              <a:off x="5617316" y="5893997"/>
              <a:ext cx="977942" cy="553038"/>
            </a:xfrm>
            <a:prstGeom prst="rightArrow">
              <a:avLst/>
            </a:prstGeom>
            <a:solidFill>
              <a:srgbClr val="FFFF00"/>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Receive</a:t>
              </a:r>
            </a:p>
          </p:txBody>
        </p:sp>
        <p:sp>
          <p:nvSpPr>
            <p:cNvPr id="11" name="Right Arrow 10"/>
            <p:cNvSpPr/>
            <p:nvPr/>
          </p:nvSpPr>
          <p:spPr bwMode="auto">
            <a:xfrm>
              <a:off x="7021712" y="5893997"/>
              <a:ext cx="977942"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Pay</a:t>
              </a:r>
            </a:p>
          </p:txBody>
        </p:sp>
      </p:grpSp>
      <p:sp>
        <p:nvSpPr>
          <p:cNvPr id="13" name="Text Box 6"/>
          <p:cNvSpPr txBox="1">
            <a:spLocks noChangeArrowheads="1"/>
          </p:cNvSpPr>
          <p:nvPr/>
        </p:nvSpPr>
        <p:spPr bwMode="auto">
          <a:xfrm>
            <a:off x="184151" y="3456582"/>
            <a:ext cx="1911350" cy="1631216"/>
          </a:xfrm>
          <a:prstGeom prst="rect">
            <a:avLst/>
          </a:prstGeom>
          <a:noFill/>
          <a:ln w="9525" algn="ctr">
            <a:noFill/>
            <a:miter lim="800000"/>
            <a:headEnd/>
            <a:tailEnd/>
          </a:ln>
        </p:spPr>
        <p:txBody>
          <a:bodyPr wrap="square">
            <a:spAutoFit/>
          </a:bodyPr>
          <a:lstStyle/>
          <a:p>
            <a:pPr>
              <a:spcBef>
                <a:spcPct val="50000"/>
              </a:spcBef>
            </a:pPr>
            <a:r>
              <a:rPr lang="en-US" sz="2000" dirty="0" smtClean="0">
                <a:latin typeface="+mj-lt"/>
              </a:rPr>
              <a:t>. . . </a:t>
            </a:r>
            <a:r>
              <a:rPr lang="en-US" sz="2000" dirty="0">
                <a:latin typeface="+mj-lt"/>
              </a:rPr>
              <a:t>you may do a reprint under the Analysis section</a:t>
            </a:r>
          </a:p>
        </p:txBody>
      </p:sp>
      <p:sp>
        <p:nvSpPr>
          <p:cNvPr id="14" name="Right Arrow 13"/>
          <p:cNvSpPr/>
          <p:nvPr/>
        </p:nvSpPr>
        <p:spPr>
          <a:xfrm rot="1981432">
            <a:off x="1285875" y="4657725"/>
            <a:ext cx="1276350" cy="552450"/>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22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r>
              <a:rPr lang="en-US" dirty="0" smtClean="0"/>
              <a:t>Having hands-on experience with EAM Purchasing</a:t>
            </a:r>
          </a:p>
          <a:p>
            <a:r>
              <a:rPr lang="en-US" dirty="0" smtClean="0"/>
              <a:t>Being familiar with the EAM purchasing business space </a:t>
            </a:r>
          </a:p>
          <a:p>
            <a:r>
              <a:rPr lang="en-US" dirty="0" smtClean="0"/>
              <a:t>Ability to position more effectively the product as a solution  </a:t>
            </a:r>
          </a:p>
          <a:p>
            <a:r>
              <a:rPr lang="en-US" dirty="0" smtClean="0"/>
              <a:t>Being able to work through basic EAM Purchasing Processes on your own</a:t>
            </a:r>
          </a:p>
        </p:txBody>
      </p:sp>
      <p:sp>
        <p:nvSpPr>
          <p:cNvPr id="8194" name="Rectangle 2"/>
          <p:cNvSpPr>
            <a:spLocks noGrp="1" noChangeArrowheads="1"/>
          </p:cNvSpPr>
          <p:nvPr>
            <p:ph type="title"/>
          </p:nvPr>
        </p:nvSpPr>
        <p:spPr/>
        <p:txBody>
          <a:bodyPr>
            <a:normAutofit fontScale="90000"/>
          </a:bodyPr>
          <a:lstStyle/>
          <a:p>
            <a:r>
              <a:rPr lang="en-US" dirty="0" smtClean="0"/>
              <a:t>Achieving the Course Objectives results in your:</a:t>
            </a:r>
          </a:p>
        </p:txBody>
      </p:sp>
      <p:sp>
        <p:nvSpPr>
          <p:cNvPr id="8196" name="Footer Placeholder 3"/>
          <p:cNvSpPr>
            <a:spLocks noGrp="1"/>
          </p:cNvSpPr>
          <p:nvPr>
            <p:ph type="ftr" sz="quarter" idx="10"/>
          </p:nvPr>
        </p:nvSpPr>
        <p:spPr/>
        <p:txBody>
          <a:bodyPr/>
          <a:lstStyle/>
          <a:p>
            <a:r>
              <a:rPr lang="en-US" smtClean="0"/>
              <a:t>EAM-PUR-040</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childTnLst>
                                  <p:subTnLst>
                                    <p:animClr>
                                      <p:cBhvr override="childStyle">
                                        <p:cTn dur="1" fill="hold" display="0" masterRel="nextClick" afterEffect="1"/>
                                        <p:tgtEl>
                                          <p:spTgt spid="8195">
                                            <p:txEl>
                                              <p:pRg st="0" end="0"/>
                                            </p:txEl>
                                          </p:spTgt>
                                        </p:tgtEl>
                                        <p:attrNameLst>
                                          <p:attrName>ppt_c</p:attrName>
                                        </p:attrNameLst>
                                      </p:cBhvr>
                                      <p:to>
                                        <a:srgbClr val="C0C0C0"/>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195">
                                            <p:txEl>
                                              <p:pRg st="1" end="1"/>
                                            </p:txEl>
                                          </p:spTgt>
                                        </p:tgtEl>
                                        <p:attrNameLst>
                                          <p:attrName>style.visibility</p:attrName>
                                        </p:attrNameLst>
                                      </p:cBhvr>
                                      <p:to>
                                        <p:strVal val="visible"/>
                                      </p:to>
                                    </p:set>
                                  </p:childTnLst>
                                  <p:subTnLst>
                                    <p:animClr>
                                      <p:cBhvr override="childStyle">
                                        <p:cTn dur="1" fill="hold" display="0" masterRel="nextClick" afterEffect="1"/>
                                        <p:tgtEl>
                                          <p:spTgt spid="8195">
                                            <p:txEl>
                                              <p:pRg st="1" end="1"/>
                                            </p:txEl>
                                          </p:spTgt>
                                        </p:tgtEl>
                                        <p:attrNameLst>
                                          <p:attrName>ppt_c</p:attrName>
                                        </p:attrNameLst>
                                      </p:cBhvr>
                                      <p:to>
                                        <a:srgbClr val="C0C0C0"/>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195">
                                            <p:txEl>
                                              <p:pRg st="2" end="2"/>
                                            </p:txEl>
                                          </p:spTgt>
                                        </p:tgtEl>
                                        <p:attrNameLst>
                                          <p:attrName>style.visibility</p:attrName>
                                        </p:attrNameLst>
                                      </p:cBhvr>
                                      <p:to>
                                        <p:strVal val="visible"/>
                                      </p:to>
                                    </p:set>
                                  </p:childTnLst>
                                  <p:subTnLst>
                                    <p:animClr>
                                      <p:cBhvr override="childStyle">
                                        <p:cTn dur="1" fill="hold" display="0" masterRel="nextClick" afterEffect="1"/>
                                        <p:tgtEl>
                                          <p:spTgt spid="8195">
                                            <p:txEl>
                                              <p:pRg st="2" end="2"/>
                                            </p:txEl>
                                          </p:spTgt>
                                        </p:tgtEl>
                                        <p:attrNameLst>
                                          <p:attrName>ppt_c</p:attrName>
                                        </p:attrNameLst>
                                      </p:cBhvr>
                                      <p:to>
                                        <a:srgbClr val="C0C0C0"/>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19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r>
              <a:rPr lang="en-US" smtClean="0"/>
              <a:t>Print Receiver Document</a:t>
            </a:r>
          </a:p>
        </p:txBody>
      </p:sp>
      <p:sp>
        <p:nvSpPr>
          <p:cNvPr id="53253" name="Footer Placeholder 9"/>
          <p:cNvSpPr>
            <a:spLocks noGrp="1"/>
          </p:cNvSpPr>
          <p:nvPr>
            <p:ph type="ftr" sz="quarter" idx="10"/>
          </p:nvPr>
        </p:nvSpPr>
        <p:spPr/>
        <p:txBody>
          <a:bodyPr/>
          <a:lstStyle/>
          <a:p>
            <a:r>
              <a:rPr lang="en-US" smtClean="0"/>
              <a:t>EAM-PUR-480</a:t>
            </a:r>
            <a:endParaRPr lang="en-US"/>
          </a:p>
        </p:txBody>
      </p:sp>
      <p:pic>
        <p:nvPicPr>
          <p:cNvPr id="53251" name="Picture 5"/>
          <p:cNvPicPr>
            <a:picLocks noChangeAspect="1" noChangeArrowheads="1"/>
          </p:cNvPicPr>
          <p:nvPr/>
        </p:nvPicPr>
        <p:blipFill>
          <a:blip r:embed="rId3" cstate="print"/>
          <a:srcRect/>
          <a:stretch>
            <a:fillRect/>
          </a:stretch>
        </p:blipFill>
        <p:spPr bwMode="auto">
          <a:xfrm>
            <a:off x="260350" y="1627188"/>
            <a:ext cx="8537575" cy="3657600"/>
          </a:xfrm>
          <a:prstGeom prst="rect">
            <a:avLst/>
          </a:prstGeom>
          <a:noFill/>
          <a:ln w="3175" algn="ctr">
            <a:solidFill>
              <a:schemeClr val="tx1"/>
            </a:solidFill>
            <a:miter lim="800000"/>
            <a:headEnd/>
            <a:tailEnd/>
          </a:ln>
          <a:effectLst>
            <a:outerShdw dist="63500" dir="3600000" algn="ctr" rotWithShape="0">
              <a:schemeClr val="bg1">
                <a:lumMod val="50000"/>
              </a:schemeClr>
            </a:outerShdw>
          </a:effectLst>
        </p:spPr>
      </p:pic>
      <p:grpSp>
        <p:nvGrpSpPr>
          <p:cNvPr id="53252" name="Group 3"/>
          <p:cNvGrpSpPr>
            <a:grpSpLocks/>
          </p:cNvGrpSpPr>
          <p:nvPr/>
        </p:nvGrpSpPr>
        <p:grpSpPr bwMode="auto">
          <a:xfrm>
            <a:off x="4295775" y="31750"/>
            <a:ext cx="4667250" cy="365760"/>
            <a:chOff x="1435383" y="5890604"/>
            <a:chExt cx="6564271" cy="556431"/>
          </a:xfrm>
        </p:grpSpPr>
        <p:sp>
          <p:nvSpPr>
            <p:cNvPr id="5" name="Right Arrow 4"/>
            <p:cNvSpPr/>
            <p:nvPr/>
          </p:nvSpPr>
          <p:spPr bwMode="auto">
            <a:xfrm>
              <a:off x="1435383" y="5890604"/>
              <a:ext cx="977942" cy="553038"/>
            </a:xfrm>
            <a:prstGeom prst="rightArrow">
              <a:avLst/>
            </a:prstGeom>
            <a:solidFill>
              <a:schemeClr val="accent1">
                <a:lumMod val="9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Request</a:t>
              </a:r>
            </a:p>
          </p:txBody>
        </p:sp>
        <p:sp>
          <p:nvSpPr>
            <p:cNvPr id="6" name="Right Arrow 5"/>
            <p:cNvSpPr/>
            <p:nvPr/>
          </p:nvSpPr>
          <p:spPr bwMode="auto">
            <a:xfrm>
              <a:off x="2830849" y="5893997"/>
              <a:ext cx="980174" cy="553038"/>
            </a:xfrm>
            <a:prstGeom prst="rightArrow">
              <a:avLst/>
            </a:prstGeom>
            <a:solidFill>
              <a:schemeClr val="tx2">
                <a:lumMod val="40000"/>
                <a:lumOff val="6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Approve</a:t>
              </a:r>
            </a:p>
          </p:txBody>
        </p:sp>
        <p:sp>
          <p:nvSpPr>
            <p:cNvPr id="7" name="Right Arrow 6"/>
            <p:cNvSpPr/>
            <p:nvPr/>
          </p:nvSpPr>
          <p:spPr bwMode="auto">
            <a:xfrm>
              <a:off x="4224083" y="5893997"/>
              <a:ext cx="980174" cy="553038"/>
            </a:xfrm>
            <a:prstGeom prst="rightArrow">
              <a:avLst/>
            </a:prstGeom>
            <a:solidFill>
              <a:schemeClr val="tx2">
                <a:lumMod val="40000"/>
                <a:lumOff val="6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Order</a:t>
              </a:r>
            </a:p>
          </p:txBody>
        </p:sp>
        <p:sp>
          <p:nvSpPr>
            <p:cNvPr id="8" name="Right Arrow 7"/>
            <p:cNvSpPr/>
            <p:nvPr/>
          </p:nvSpPr>
          <p:spPr bwMode="auto">
            <a:xfrm>
              <a:off x="5617316" y="5893997"/>
              <a:ext cx="977942" cy="553038"/>
            </a:xfrm>
            <a:prstGeom prst="rightArrow">
              <a:avLst/>
            </a:prstGeom>
            <a:solidFill>
              <a:srgbClr val="FFFF00"/>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Receive</a:t>
              </a:r>
            </a:p>
          </p:txBody>
        </p:sp>
        <p:sp>
          <p:nvSpPr>
            <p:cNvPr id="9" name="Right Arrow 8"/>
            <p:cNvSpPr/>
            <p:nvPr/>
          </p:nvSpPr>
          <p:spPr bwMode="auto">
            <a:xfrm>
              <a:off x="7021712" y="5893997"/>
              <a:ext cx="977942" cy="553038"/>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Pay</a:t>
              </a:r>
            </a:p>
          </p:txBody>
        </p:sp>
      </p:gr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3"/>
          <p:cNvSpPr>
            <a:spLocks noGrp="1" noChangeArrowheads="1"/>
          </p:cNvSpPr>
          <p:nvPr>
            <p:ph idx="1"/>
          </p:nvPr>
        </p:nvSpPr>
        <p:spPr/>
        <p:txBody>
          <a:bodyPr>
            <a:normAutofit/>
          </a:bodyPr>
          <a:lstStyle/>
          <a:p>
            <a:r>
              <a:rPr lang="en-US" sz="2400" dirty="0" smtClean="0"/>
              <a:t>EAM Posted GL Transactions and QAD ERP Journal Entry View</a:t>
            </a:r>
          </a:p>
        </p:txBody>
      </p:sp>
      <p:sp>
        <p:nvSpPr>
          <p:cNvPr id="54274" name="Rectangle 2"/>
          <p:cNvSpPr>
            <a:spLocks noGrp="1" noChangeArrowheads="1"/>
          </p:cNvSpPr>
          <p:nvPr>
            <p:ph type="title"/>
          </p:nvPr>
        </p:nvSpPr>
        <p:spPr/>
        <p:txBody>
          <a:bodyPr/>
          <a:lstStyle/>
          <a:p>
            <a:r>
              <a:rPr lang="en-US" smtClean="0"/>
              <a:t>Receipt GLs Created When Received</a:t>
            </a:r>
          </a:p>
        </p:txBody>
      </p:sp>
      <p:sp>
        <p:nvSpPr>
          <p:cNvPr id="54280" name="Footer Placeholder 12"/>
          <p:cNvSpPr>
            <a:spLocks noGrp="1"/>
          </p:cNvSpPr>
          <p:nvPr>
            <p:ph type="ftr" sz="quarter" idx="10"/>
          </p:nvPr>
        </p:nvSpPr>
        <p:spPr/>
        <p:txBody>
          <a:bodyPr/>
          <a:lstStyle/>
          <a:p>
            <a:r>
              <a:rPr lang="en-US" smtClean="0"/>
              <a:t>EAM-PUR-490</a:t>
            </a:r>
            <a:endParaRPr lang="en-US"/>
          </a:p>
        </p:txBody>
      </p:sp>
      <p:pic>
        <p:nvPicPr>
          <p:cNvPr id="54276" name="Picture 8"/>
          <p:cNvPicPr>
            <a:picLocks noChangeAspect="1" noChangeArrowheads="1"/>
          </p:cNvPicPr>
          <p:nvPr/>
        </p:nvPicPr>
        <p:blipFill>
          <a:blip r:embed="rId3" cstate="print"/>
          <a:srcRect/>
          <a:stretch>
            <a:fillRect/>
          </a:stretch>
        </p:blipFill>
        <p:spPr bwMode="auto">
          <a:xfrm>
            <a:off x="315913" y="2858521"/>
            <a:ext cx="5367337" cy="1655762"/>
          </a:xfrm>
          <a:prstGeom prst="rect">
            <a:avLst/>
          </a:prstGeom>
          <a:noFill/>
          <a:ln w="3175" algn="ctr">
            <a:solidFill>
              <a:schemeClr val="bg1">
                <a:lumMod val="50000"/>
              </a:schemeClr>
            </a:solidFill>
            <a:miter lim="800000"/>
            <a:headEnd/>
            <a:tailEnd/>
          </a:ln>
          <a:effectLst>
            <a:outerShdw dist="63500" dir="3600000" algn="ctr" rotWithShape="0">
              <a:schemeClr val="bg1">
                <a:lumMod val="50000"/>
              </a:schemeClr>
            </a:outerShdw>
          </a:effectLst>
        </p:spPr>
      </p:pic>
      <p:pic>
        <p:nvPicPr>
          <p:cNvPr id="54277" name="Picture 9"/>
          <p:cNvPicPr>
            <a:picLocks noChangeAspect="1" noChangeArrowheads="1"/>
          </p:cNvPicPr>
          <p:nvPr/>
        </p:nvPicPr>
        <p:blipFill>
          <a:blip r:embed="rId4" cstate="print"/>
          <a:srcRect/>
          <a:stretch>
            <a:fillRect/>
          </a:stretch>
        </p:blipFill>
        <p:spPr bwMode="auto">
          <a:xfrm>
            <a:off x="2744356" y="1757651"/>
            <a:ext cx="6072188" cy="1604962"/>
          </a:xfrm>
          <a:prstGeom prst="rect">
            <a:avLst/>
          </a:prstGeom>
          <a:noFill/>
          <a:ln w="3175" algn="ctr">
            <a:solidFill>
              <a:schemeClr val="bg1">
                <a:lumMod val="50000"/>
              </a:schemeClr>
            </a:solidFill>
            <a:miter lim="800000"/>
            <a:headEnd/>
            <a:tailEnd/>
          </a:ln>
          <a:effectLst>
            <a:outerShdw dist="63500" dir="3600000" algn="ctr" rotWithShape="0">
              <a:schemeClr val="bg1">
                <a:lumMod val="50000"/>
              </a:schemeClr>
            </a:outerShdw>
          </a:effectLst>
        </p:spPr>
      </p:pic>
      <p:pic>
        <p:nvPicPr>
          <p:cNvPr id="54278" name="Picture 7"/>
          <p:cNvPicPr>
            <a:picLocks noChangeAspect="1" noChangeArrowheads="1"/>
          </p:cNvPicPr>
          <p:nvPr/>
        </p:nvPicPr>
        <p:blipFill>
          <a:blip r:embed="rId5" cstate="print"/>
          <a:srcRect/>
          <a:stretch>
            <a:fillRect/>
          </a:stretch>
        </p:blipFill>
        <p:spPr bwMode="auto">
          <a:xfrm>
            <a:off x="2951163" y="4066905"/>
            <a:ext cx="6010275" cy="1987550"/>
          </a:xfrm>
          <a:prstGeom prst="rect">
            <a:avLst/>
          </a:prstGeom>
          <a:noFill/>
          <a:ln w="3175" algn="ctr">
            <a:solidFill>
              <a:schemeClr val="bg1">
                <a:lumMod val="50000"/>
              </a:schemeClr>
            </a:solidFill>
            <a:miter lim="800000"/>
            <a:headEnd/>
            <a:tailEnd/>
          </a:ln>
          <a:effectLst>
            <a:outerShdw dist="63500" dir="3600000" algn="ctr" rotWithShape="0">
              <a:schemeClr val="bg1">
                <a:lumMod val="50000"/>
              </a:schemeClr>
            </a:outerShdw>
          </a:effectLst>
        </p:spPr>
      </p:pic>
      <p:grpSp>
        <p:nvGrpSpPr>
          <p:cNvPr id="54279" name="Group 3"/>
          <p:cNvGrpSpPr>
            <a:grpSpLocks/>
          </p:cNvGrpSpPr>
          <p:nvPr/>
        </p:nvGrpSpPr>
        <p:grpSpPr bwMode="auto">
          <a:xfrm>
            <a:off x="4295775" y="31750"/>
            <a:ext cx="4667250" cy="365760"/>
            <a:chOff x="1435383" y="5890604"/>
            <a:chExt cx="6564271" cy="556431"/>
          </a:xfrm>
        </p:grpSpPr>
        <p:sp>
          <p:nvSpPr>
            <p:cNvPr id="8" name="Right Arrow 7"/>
            <p:cNvSpPr/>
            <p:nvPr/>
          </p:nvSpPr>
          <p:spPr bwMode="auto">
            <a:xfrm>
              <a:off x="1435383" y="5890604"/>
              <a:ext cx="977942" cy="553038"/>
            </a:xfrm>
            <a:prstGeom prst="rightArrow">
              <a:avLst/>
            </a:prstGeom>
            <a:solidFill>
              <a:schemeClr val="accent1">
                <a:lumMod val="9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Request</a:t>
              </a:r>
            </a:p>
          </p:txBody>
        </p:sp>
        <p:sp>
          <p:nvSpPr>
            <p:cNvPr id="9" name="Right Arrow 8"/>
            <p:cNvSpPr/>
            <p:nvPr/>
          </p:nvSpPr>
          <p:spPr bwMode="auto">
            <a:xfrm>
              <a:off x="2830849" y="5893997"/>
              <a:ext cx="980174" cy="553038"/>
            </a:xfrm>
            <a:prstGeom prst="rightArrow">
              <a:avLst/>
            </a:prstGeom>
            <a:solidFill>
              <a:schemeClr val="tx2">
                <a:lumMod val="40000"/>
                <a:lumOff val="6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Approve</a:t>
              </a:r>
            </a:p>
          </p:txBody>
        </p:sp>
        <p:sp>
          <p:nvSpPr>
            <p:cNvPr id="10" name="Right Arrow 9"/>
            <p:cNvSpPr/>
            <p:nvPr/>
          </p:nvSpPr>
          <p:spPr bwMode="auto">
            <a:xfrm>
              <a:off x="4224083" y="5893997"/>
              <a:ext cx="980174" cy="553038"/>
            </a:xfrm>
            <a:prstGeom prst="rightArrow">
              <a:avLst/>
            </a:prstGeom>
            <a:solidFill>
              <a:schemeClr val="tx2">
                <a:lumMod val="40000"/>
                <a:lumOff val="6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Order</a:t>
              </a:r>
            </a:p>
          </p:txBody>
        </p:sp>
        <p:sp>
          <p:nvSpPr>
            <p:cNvPr id="11" name="Right Arrow 10"/>
            <p:cNvSpPr/>
            <p:nvPr/>
          </p:nvSpPr>
          <p:spPr bwMode="auto">
            <a:xfrm>
              <a:off x="5617316" y="5893997"/>
              <a:ext cx="977942" cy="553038"/>
            </a:xfrm>
            <a:prstGeom prst="rightArrow">
              <a:avLst/>
            </a:prstGeom>
            <a:solidFill>
              <a:schemeClr val="tx2">
                <a:lumMod val="40000"/>
                <a:lumOff val="6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Receive</a:t>
              </a:r>
            </a:p>
          </p:txBody>
        </p:sp>
        <p:sp>
          <p:nvSpPr>
            <p:cNvPr id="12" name="Right Arrow 11"/>
            <p:cNvSpPr/>
            <p:nvPr/>
          </p:nvSpPr>
          <p:spPr bwMode="auto">
            <a:xfrm>
              <a:off x="7021712" y="5893997"/>
              <a:ext cx="977942" cy="553038"/>
            </a:xfrm>
            <a:prstGeom prst="rightArrow">
              <a:avLst/>
            </a:prstGeom>
            <a:solidFill>
              <a:srgbClr val="FFFF00"/>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Pay</a:t>
              </a:r>
            </a:p>
          </p:txBody>
        </p:sp>
      </p:gr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298" name="Group 3"/>
          <p:cNvGrpSpPr>
            <a:grpSpLocks/>
          </p:cNvGrpSpPr>
          <p:nvPr/>
        </p:nvGrpSpPr>
        <p:grpSpPr bwMode="auto">
          <a:xfrm>
            <a:off x="1509713" y="2817813"/>
            <a:ext cx="6369050" cy="819150"/>
            <a:chOff x="1435383" y="5890604"/>
            <a:chExt cx="6564271" cy="556431"/>
          </a:xfrm>
        </p:grpSpPr>
        <p:sp>
          <p:nvSpPr>
            <p:cNvPr id="5" name="Right Arrow 4"/>
            <p:cNvSpPr/>
            <p:nvPr/>
          </p:nvSpPr>
          <p:spPr bwMode="auto">
            <a:xfrm>
              <a:off x="1435383" y="5890604"/>
              <a:ext cx="978423" cy="553196"/>
            </a:xfrm>
            <a:prstGeom prst="rightArrow">
              <a:avLst/>
            </a:prstGeom>
            <a:solidFill>
              <a:schemeClr val="tx2">
                <a:lumMod val="40000"/>
                <a:lumOff val="6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dirty="0">
                  <a:latin typeface="+mj-lt"/>
                </a:rPr>
                <a:t>Request</a:t>
              </a:r>
            </a:p>
          </p:txBody>
        </p:sp>
        <p:sp>
          <p:nvSpPr>
            <p:cNvPr id="6" name="Right Arrow 5"/>
            <p:cNvSpPr/>
            <p:nvPr/>
          </p:nvSpPr>
          <p:spPr bwMode="auto">
            <a:xfrm>
              <a:off x="2831026" y="5893839"/>
              <a:ext cx="978423" cy="553196"/>
            </a:xfrm>
            <a:prstGeom prst="rightArrow">
              <a:avLst/>
            </a:prstGeom>
            <a:solidFill>
              <a:schemeClr val="tx2">
                <a:lumMod val="40000"/>
                <a:lumOff val="6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dirty="0">
                  <a:latin typeface="+mj-lt"/>
                </a:rPr>
                <a:t>Approve</a:t>
              </a:r>
            </a:p>
          </p:txBody>
        </p:sp>
        <p:sp>
          <p:nvSpPr>
            <p:cNvPr id="7" name="Right Arrow 6"/>
            <p:cNvSpPr/>
            <p:nvPr/>
          </p:nvSpPr>
          <p:spPr bwMode="auto">
            <a:xfrm>
              <a:off x="4225034" y="5893839"/>
              <a:ext cx="978423" cy="553196"/>
            </a:xfrm>
            <a:prstGeom prst="rightArrow">
              <a:avLst/>
            </a:prstGeom>
            <a:solidFill>
              <a:schemeClr val="tx2">
                <a:lumMod val="40000"/>
                <a:lumOff val="6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dirty="0">
                  <a:latin typeface="+mj-lt"/>
                </a:rPr>
                <a:t>Order</a:t>
              </a:r>
            </a:p>
          </p:txBody>
        </p:sp>
        <p:sp>
          <p:nvSpPr>
            <p:cNvPr id="8" name="Right Arrow 7"/>
            <p:cNvSpPr/>
            <p:nvPr/>
          </p:nvSpPr>
          <p:spPr bwMode="auto">
            <a:xfrm>
              <a:off x="5617406" y="5893839"/>
              <a:ext cx="978423" cy="553196"/>
            </a:xfrm>
            <a:prstGeom prst="rightArrow">
              <a:avLst/>
            </a:prstGeom>
            <a:solidFill>
              <a:schemeClr val="tx2">
                <a:lumMod val="40000"/>
                <a:lumOff val="6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dirty="0">
                  <a:latin typeface="+mj-lt"/>
                </a:rPr>
                <a:t>Receive</a:t>
              </a:r>
            </a:p>
          </p:txBody>
        </p:sp>
        <p:sp>
          <p:nvSpPr>
            <p:cNvPr id="55305" name="Right Arrow 8"/>
            <p:cNvSpPr>
              <a:spLocks noChangeArrowheads="1"/>
            </p:cNvSpPr>
            <p:nvPr/>
          </p:nvSpPr>
          <p:spPr bwMode="auto">
            <a:xfrm>
              <a:off x="7021246" y="5894142"/>
              <a:ext cx="978408" cy="552893"/>
            </a:xfrm>
            <a:prstGeom prst="rightArrow">
              <a:avLst>
                <a:gd name="adj1" fmla="val 50000"/>
                <a:gd name="adj2" fmla="val 50000"/>
              </a:avLst>
            </a:prstGeom>
            <a:solidFill>
              <a:srgbClr val="FFFF00"/>
            </a:solidFill>
            <a:ln w="9525" algn="ctr">
              <a:solidFill>
                <a:schemeClr val="tx1"/>
              </a:solidFill>
              <a:round/>
              <a:headEnd/>
              <a:tailEnd/>
            </a:ln>
          </p:spPr>
          <p:txBody>
            <a:bodyPr wrap="none" tIns="91440" bIns="91440" anchor="ctr"/>
            <a:lstStyle/>
            <a:p>
              <a:pPr algn="ctr"/>
              <a:r>
                <a:rPr lang="en-US">
                  <a:latin typeface="+mj-lt"/>
                </a:rPr>
                <a:t>Pay</a:t>
              </a:r>
            </a:p>
          </p:txBody>
        </p:sp>
      </p:grpSp>
      <p:sp>
        <p:nvSpPr>
          <p:cNvPr id="55299" name="Rectangle 2"/>
          <p:cNvSpPr>
            <a:spLocks noGrp="1" noChangeArrowheads="1"/>
          </p:cNvSpPr>
          <p:nvPr>
            <p:ph type="title"/>
          </p:nvPr>
        </p:nvSpPr>
        <p:spPr/>
        <p:txBody>
          <a:bodyPr/>
          <a:lstStyle/>
          <a:p>
            <a:r>
              <a:rPr lang="en-US" smtClean="0"/>
              <a:t>Purchasing Process – Step Through</a:t>
            </a:r>
          </a:p>
        </p:txBody>
      </p:sp>
      <p:sp>
        <p:nvSpPr>
          <p:cNvPr id="55300" name="Footer Placeholder 8"/>
          <p:cNvSpPr>
            <a:spLocks noGrp="1"/>
          </p:cNvSpPr>
          <p:nvPr>
            <p:ph type="ftr" sz="quarter" idx="10"/>
          </p:nvPr>
        </p:nvSpPr>
        <p:spPr/>
        <p:txBody>
          <a:bodyPr/>
          <a:lstStyle/>
          <a:p>
            <a:r>
              <a:rPr lang="en-US" smtClean="0"/>
              <a:t>EAM-PUR-500</a:t>
            </a:r>
            <a:endParaRPr lang="en-US"/>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3"/>
          <p:cNvSpPr>
            <a:spLocks noGrp="1" noChangeArrowheads="1"/>
          </p:cNvSpPr>
          <p:nvPr>
            <p:ph idx="1"/>
          </p:nvPr>
        </p:nvSpPr>
        <p:spPr/>
        <p:txBody>
          <a:bodyPr/>
          <a:lstStyle/>
          <a:p>
            <a:r>
              <a:rPr lang="en-US" smtClean="0"/>
              <a:t>All Accounts Payable Activities take place in ERP </a:t>
            </a:r>
          </a:p>
          <a:p>
            <a:r>
              <a:rPr lang="en-US" smtClean="0"/>
              <a:t>When the Supplier sends an Invoice, they will match it to:</a:t>
            </a:r>
          </a:p>
          <a:p>
            <a:pPr lvl="1"/>
            <a:r>
              <a:rPr lang="en-US" smtClean="0"/>
              <a:t>Purchase Order</a:t>
            </a:r>
          </a:p>
          <a:p>
            <a:pPr lvl="1"/>
            <a:r>
              <a:rPr lang="en-US" smtClean="0"/>
              <a:t>Receiver </a:t>
            </a:r>
          </a:p>
          <a:p>
            <a:r>
              <a:rPr lang="en-US" smtClean="0"/>
              <a:t>After match has been satisfied, Accounts Payable generates payment to Supplier</a:t>
            </a:r>
          </a:p>
          <a:p>
            <a:endParaRPr lang="en-US" smtClean="0"/>
          </a:p>
          <a:p>
            <a:pPr lvl="1"/>
            <a:endParaRPr lang="en-US" smtClean="0"/>
          </a:p>
        </p:txBody>
      </p:sp>
      <p:sp>
        <p:nvSpPr>
          <p:cNvPr id="56322" name="Rectangle 2"/>
          <p:cNvSpPr>
            <a:spLocks noGrp="1" noChangeArrowheads="1"/>
          </p:cNvSpPr>
          <p:nvPr>
            <p:ph type="title"/>
          </p:nvPr>
        </p:nvSpPr>
        <p:spPr/>
        <p:txBody>
          <a:bodyPr/>
          <a:lstStyle/>
          <a:p>
            <a:r>
              <a:rPr lang="en-US" smtClean="0"/>
              <a:t>Pay </a:t>
            </a:r>
          </a:p>
        </p:txBody>
      </p:sp>
      <p:sp>
        <p:nvSpPr>
          <p:cNvPr id="56325" name="Footer Placeholder 9"/>
          <p:cNvSpPr>
            <a:spLocks noGrp="1"/>
          </p:cNvSpPr>
          <p:nvPr>
            <p:ph type="ftr" sz="quarter" idx="10"/>
          </p:nvPr>
        </p:nvSpPr>
        <p:spPr/>
        <p:txBody>
          <a:bodyPr/>
          <a:lstStyle/>
          <a:p>
            <a:r>
              <a:rPr lang="en-US" smtClean="0"/>
              <a:t>EAM-PUR-510</a:t>
            </a:r>
            <a:endParaRPr lang="en-US"/>
          </a:p>
        </p:txBody>
      </p:sp>
      <p:grpSp>
        <p:nvGrpSpPr>
          <p:cNvPr id="56324" name="Group 3"/>
          <p:cNvGrpSpPr>
            <a:grpSpLocks/>
          </p:cNvGrpSpPr>
          <p:nvPr/>
        </p:nvGrpSpPr>
        <p:grpSpPr bwMode="auto">
          <a:xfrm>
            <a:off x="4295775" y="31750"/>
            <a:ext cx="4667250" cy="365760"/>
            <a:chOff x="1435383" y="5890604"/>
            <a:chExt cx="6564271" cy="556431"/>
          </a:xfrm>
        </p:grpSpPr>
        <p:sp>
          <p:nvSpPr>
            <p:cNvPr id="5" name="Right Arrow 4"/>
            <p:cNvSpPr/>
            <p:nvPr/>
          </p:nvSpPr>
          <p:spPr bwMode="auto">
            <a:xfrm>
              <a:off x="1435383" y="5890604"/>
              <a:ext cx="977942" cy="553038"/>
            </a:xfrm>
            <a:prstGeom prst="rightArrow">
              <a:avLst/>
            </a:prstGeom>
            <a:solidFill>
              <a:schemeClr val="accent1">
                <a:lumMod val="9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Request</a:t>
              </a:r>
            </a:p>
          </p:txBody>
        </p:sp>
        <p:sp>
          <p:nvSpPr>
            <p:cNvPr id="6" name="Right Arrow 5"/>
            <p:cNvSpPr/>
            <p:nvPr/>
          </p:nvSpPr>
          <p:spPr bwMode="auto">
            <a:xfrm>
              <a:off x="2830849" y="5893997"/>
              <a:ext cx="980174" cy="553038"/>
            </a:xfrm>
            <a:prstGeom prst="rightArrow">
              <a:avLst/>
            </a:prstGeom>
            <a:solidFill>
              <a:schemeClr val="tx2">
                <a:lumMod val="40000"/>
                <a:lumOff val="6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Approve</a:t>
              </a:r>
            </a:p>
          </p:txBody>
        </p:sp>
        <p:sp>
          <p:nvSpPr>
            <p:cNvPr id="7" name="Right Arrow 6"/>
            <p:cNvSpPr/>
            <p:nvPr/>
          </p:nvSpPr>
          <p:spPr bwMode="auto">
            <a:xfrm>
              <a:off x="4224083" y="5893997"/>
              <a:ext cx="980174" cy="553038"/>
            </a:xfrm>
            <a:prstGeom prst="rightArrow">
              <a:avLst/>
            </a:prstGeom>
            <a:solidFill>
              <a:schemeClr val="tx2">
                <a:lumMod val="40000"/>
                <a:lumOff val="6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Order</a:t>
              </a:r>
            </a:p>
          </p:txBody>
        </p:sp>
        <p:sp>
          <p:nvSpPr>
            <p:cNvPr id="8" name="Right Arrow 7"/>
            <p:cNvSpPr/>
            <p:nvPr/>
          </p:nvSpPr>
          <p:spPr bwMode="auto">
            <a:xfrm>
              <a:off x="5617316" y="5893997"/>
              <a:ext cx="977942" cy="553038"/>
            </a:xfrm>
            <a:prstGeom prst="rightArrow">
              <a:avLst/>
            </a:prstGeom>
            <a:solidFill>
              <a:schemeClr val="tx2">
                <a:lumMod val="40000"/>
                <a:lumOff val="6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Receive</a:t>
              </a:r>
            </a:p>
          </p:txBody>
        </p:sp>
        <p:sp>
          <p:nvSpPr>
            <p:cNvPr id="9" name="Right Arrow 8"/>
            <p:cNvSpPr/>
            <p:nvPr/>
          </p:nvSpPr>
          <p:spPr bwMode="auto">
            <a:xfrm>
              <a:off x="7021712" y="5893997"/>
              <a:ext cx="977942" cy="553038"/>
            </a:xfrm>
            <a:prstGeom prst="rightArrow">
              <a:avLst/>
            </a:prstGeom>
            <a:solidFill>
              <a:srgbClr val="FFFF00"/>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050" dirty="0">
                  <a:latin typeface="+mj-lt"/>
                </a:rPr>
                <a:t>Pay</a:t>
              </a:r>
            </a:p>
          </p:txBody>
        </p:sp>
      </p:gr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r>
              <a:rPr lang="en-US" smtClean="0"/>
              <a:t>QAD EAM Purchasing</a:t>
            </a:r>
          </a:p>
        </p:txBody>
      </p:sp>
      <p:sp>
        <p:nvSpPr>
          <p:cNvPr id="57347" name="Rectangle 3"/>
          <p:cNvSpPr>
            <a:spLocks noGrp="1" noChangeArrowheads="1"/>
          </p:cNvSpPr>
          <p:nvPr>
            <p:ph type="body" sz="quarter" idx="10"/>
          </p:nvPr>
        </p:nvSpPr>
        <p:spPr/>
        <p:txBody>
          <a:bodyPr/>
          <a:lstStyle/>
          <a:p>
            <a:r>
              <a:rPr lang="en-US" smtClean="0"/>
              <a:t>Returns Process</a:t>
            </a:r>
          </a:p>
        </p:txBody>
      </p:sp>
      <p:sp>
        <p:nvSpPr>
          <p:cNvPr id="7" name="Text Placeholder 6"/>
          <p:cNvSpPr>
            <a:spLocks noGrp="1"/>
          </p:cNvSpPr>
          <p:nvPr>
            <p:ph type="body" sz="quarter" idx="11"/>
          </p:nvPr>
        </p:nvSpPr>
        <p:spPr/>
        <p:txBody>
          <a:bodyPr/>
          <a:lstStyle/>
          <a:p>
            <a:endParaRPr lang="en-US"/>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2" name="Rectangle 6"/>
          <p:cNvSpPr>
            <a:spLocks noGrp="1" noChangeArrowheads="1"/>
          </p:cNvSpPr>
          <p:nvPr>
            <p:ph type="body" sz="half" idx="1"/>
          </p:nvPr>
        </p:nvSpPr>
        <p:spPr/>
        <p:txBody>
          <a:bodyPr/>
          <a:lstStyle/>
          <a:p>
            <a:r>
              <a:rPr lang="en-US" dirty="0" smtClean="0"/>
              <a:t>Select the purchase order </a:t>
            </a:r>
          </a:p>
          <a:p>
            <a:r>
              <a:rPr lang="en-US" dirty="0" smtClean="0"/>
              <a:t>Then select Return to Vendor</a:t>
            </a:r>
          </a:p>
        </p:txBody>
      </p:sp>
      <p:sp>
        <p:nvSpPr>
          <p:cNvPr id="58370" name="Rectangle 2"/>
          <p:cNvSpPr>
            <a:spLocks noGrp="1" noChangeArrowheads="1"/>
          </p:cNvSpPr>
          <p:nvPr>
            <p:ph type="title"/>
          </p:nvPr>
        </p:nvSpPr>
        <p:spPr/>
        <p:txBody>
          <a:bodyPr/>
          <a:lstStyle/>
          <a:p>
            <a:r>
              <a:rPr lang="en-US" smtClean="0"/>
              <a:t>Return to Vendor </a:t>
            </a:r>
          </a:p>
        </p:txBody>
      </p:sp>
      <p:sp>
        <p:nvSpPr>
          <p:cNvPr id="58374" name="Footer Placeholder 5"/>
          <p:cNvSpPr>
            <a:spLocks noGrp="1"/>
          </p:cNvSpPr>
          <p:nvPr>
            <p:ph type="ftr" sz="quarter" idx="10"/>
          </p:nvPr>
        </p:nvSpPr>
        <p:spPr/>
        <p:txBody>
          <a:bodyPr/>
          <a:lstStyle/>
          <a:p>
            <a:r>
              <a:rPr lang="en-US" smtClean="0"/>
              <a:t>EAM-PUR-530</a:t>
            </a:r>
            <a:endParaRPr lang="en-US"/>
          </a:p>
        </p:txBody>
      </p:sp>
      <p:pic>
        <p:nvPicPr>
          <p:cNvPr id="58373" name="Picture 4"/>
          <p:cNvPicPr>
            <a:picLocks noChangeAspect="1" noChangeArrowheads="1"/>
          </p:cNvPicPr>
          <p:nvPr/>
        </p:nvPicPr>
        <p:blipFill>
          <a:blip r:embed="rId3" cstate="print"/>
          <a:stretch>
            <a:fillRect/>
          </a:stretch>
        </p:blipFill>
        <p:spPr bwMode="auto">
          <a:xfrm>
            <a:off x="746325" y="2367785"/>
            <a:ext cx="7638004" cy="3749040"/>
          </a:xfrm>
          <a:prstGeom prst="rect">
            <a:avLst/>
          </a:prstGeom>
          <a:noFill/>
          <a:ln>
            <a:noFill/>
          </a:ln>
          <a:effectLst>
            <a:outerShdw dist="63500" dir="3600000" algn="ctr" rotWithShape="0">
              <a:schemeClr val="bg1">
                <a:lumMod val="50000"/>
              </a:schemeClr>
            </a:outerShdw>
          </a:effectLst>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lang="en-US" smtClean="0"/>
              <a:t>Return to Vendor – Cont’d</a:t>
            </a:r>
          </a:p>
        </p:txBody>
      </p:sp>
      <p:sp>
        <p:nvSpPr>
          <p:cNvPr id="59398" name="Footer Placeholder 5"/>
          <p:cNvSpPr>
            <a:spLocks noGrp="1"/>
          </p:cNvSpPr>
          <p:nvPr>
            <p:ph type="ftr" sz="quarter" idx="10"/>
          </p:nvPr>
        </p:nvSpPr>
        <p:spPr/>
        <p:txBody>
          <a:bodyPr/>
          <a:lstStyle/>
          <a:p>
            <a:r>
              <a:rPr lang="en-US" smtClean="0"/>
              <a:t>EAM-PUR-540</a:t>
            </a:r>
            <a:endParaRPr lang="en-US"/>
          </a:p>
        </p:txBody>
      </p:sp>
      <p:sp>
        <p:nvSpPr>
          <p:cNvPr id="10" name="Content Placeholder 9"/>
          <p:cNvSpPr>
            <a:spLocks noGrp="1"/>
          </p:cNvSpPr>
          <p:nvPr>
            <p:ph idx="1"/>
          </p:nvPr>
        </p:nvSpPr>
        <p:spPr/>
        <p:txBody>
          <a:bodyPr>
            <a:normAutofit/>
          </a:bodyPr>
          <a:lstStyle/>
          <a:p>
            <a:pPr lvl="0">
              <a:defRPr/>
            </a:pPr>
            <a:r>
              <a:rPr lang="en-US" sz="2400" dirty="0" smtClean="0"/>
              <a:t>A lookup box appears so you can select which part from the PO needs to be returned</a:t>
            </a:r>
          </a:p>
          <a:p>
            <a:pPr lvl="0">
              <a:defRPr/>
            </a:pPr>
            <a:r>
              <a:rPr lang="en-US" sz="2400" dirty="0" smtClean="0"/>
              <a:t>Select the appropriate part</a:t>
            </a:r>
          </a:p>
          <a:p>
            <a:pPr lvl="0">
              <a:defRPr/>
            </a:pPr>
            <a:r>
              <a:rPr lang="en-US" sz="2400" dirty="0" smtClean="0"/>
              <a:t>The Return Inventory to Vendor screen appears, enter the quantity to return and any comments</a:t>
            </a:r>
          </a:p>
        </p:txBody>
      </p:sp>
      <p:pic>
        <p:nvPicPr>
          <p:cNvPr id="11" name="Picture 3"/>
          <p:cNvPicPr>
            <a:picLocks noChangeAspect="1" noChangeArrowheads="1"/>
          </p:cNvPicPr>
          <p:nvPr/>
        </p:nvPicPr>
        <p:blipFill>
          <a:blip r:embed="rId3" cstate="print"/>
          <a:srcRect/>
          <a:stretch>
            <a:fillRect/>
          </a:stretch>
        </p:blipFill>
        <p:spPr>
          <a:xfrm>
            <a:off x="1261189" y="3193749"/>
            <a:ext cx="4095238" cy="2895238"/>
          </a:xfrm>
          <a:prstGeom prst="rect">
            <a:avLst/>
          </a:prstGeom>
        </p:spPr>
      </p:pic>
      <p:pic>
        <p:nvPicPr>
          <p:cNvPr id="12" name="Picture 4"/>
          <p:cNvPicPr>
            <a:picLocks noChangeAspect="1" noChangeArrowheads="1"/>
          </p:cNvPicPr>
          <p:nvPr/>
        </p:nvPicPr>
        <p:blipFill>
          <a:blip r:embed="rId4" cstate="print"/>
          <a:srcRect/>
          <a:stretch>
            <a:fillRect/>
          </a:stretch>
        </p:blipFill>
        <p:spPr>
          <a:xfrm>
            <a:off x="3867608" y="3099112"/>
            <a:ext cx="4013200" cy="1600200"/>
          </a:xfrm>
          <a:prstGeom prst="rect">
            <a:avLst/>
          </a:prstGeom>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r>
              <a:rPr lang="en-US" smtClean="0"/>
              <a:t>QAD EAM Purchasing</a:t>
            </a:r>
          </a:p>
        </p:txBody>
      </p:sp>
      <p:sp>
        <p:nvSpPr>
          <p:cNvPr id="60419" name="Rectangle 3"/>
          <p:cNvSpPr>
            <a:spLocks noGrp="1" noChangeArrowheads="1"/>
          </p:cNvSpPr>
          <p:nvPr>
            <p:ph type="body" sz="quarter" idx="10"/>
          </p:nvPr>
        </p:nvSpPr>
        <p:spPr/>
        <p:txBody>
          <a:bodyPr/>
          <a:lstStyle/>
          <a:p>
            <a:r>
              <a:rPr lang="en-US" smtClean="0"/>
              <a:t>Stock Replenishment</a:t>
            </a:r>
          </a:p>
        </p:txBody>
      </p:sp>
      <p:sp>
        <p:nvSpPr>
          <p:cNvPr id="7" name="Text Placeholder 6"/>
          <p:cNvSpPr>
            <a:spLocks noGrp="1"/>
          </p:cNvSpPr>
          <p:nvPr>
            <p:ph type="body" sz="quarter" idx="11"/>
          </p:nvPr>
        </p:nvSpPr>
        <p:spPr/>
        <p:txBody>
          <a:bodyPr/>
          <a:lstStyle/>
          <a:p>
            <a:endParaRPr lang="en-US"/>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Rectangle 3"/>
          <p:cNvSpPr>
            <a:spLocks noGrp="1" noChangeArrowheads="1"/>
          </p:cNvSpPr>
          <p:nvPr>
            <p:ph idx="1"/>
          </p:nvPr>
        </p:nvSpPr>
        <p:spPr/>
        <p:txBody>
          <a:bodyPr>
            <a:normAutofit/>
          </a:bodyPr>
          <a:lstStyle/>
          <a:p>
            <a:r>
              <a:rPr lang="en-US" dirty="0" smtClean="0"/>
              <a:t>Replenish stock </a:t>
            </a:r>
          </a:p>
          <a:p>
            <a:pPr lvl="1"/>
            <a:r>
              <a:rPr lang="en-US" dirty="0" smtClean="0"/>
              <a:t>Manually</a:t>
            </a:r>
          </a:p>
          <a:p>
            <a:pPr lvl="1"/>
            <a:r>
              <a:rPr lang="en-US" dirty="0" smtClean="0"/>
              <a:t>Automatically Create</a:t>
            </a:r>
          </a:p>
          <a:p>
            <a:r>
              <a:rPr lang="en-US" dirty="0" smtClean="0"/>
              <a:t>Reorder if at or below Reorder Point</a:t>
            </a:r>
          </a:p>
          <a:p>
            <a:r>
              <a:rPr lang="en-US" dirty="0" smtClean="0"/>
              <a:t>Reorder Qty = (Max) – (On-Hand Qty)</a:t>
            </a:r>
          </a:p>
          <a:p>
            <a:r>
              <a:rPr lang="en-US" dirty="0" smtClean="0"/>
              <a:t>Adjust prior to Create Request</a:t>
            </a:r>
          </a:p>
          <a:p>
            <a:r>
              <a:rPr lang="en-US" dirty="0" smtClean="0"/>
              <a:t>Create request</a:t>
            </a:r>
          </a:p>
          <a:p>
            <a:pPr lvl="1"/>
            <a:r>
              <a:rPr lang="en-US" dirty="0" smtClean="0"/>
              <a:t>Vendor Sourced = One requisition per Vendor</a:t>
            </a:r>
          </a:p>
          <a:p>
            <a:pPr lvl="1"/>
            <a:r>
              <a:rPr lang="en-US" dirty="0" smtClean="0"/>
              <a:t>Internal Fabricated = Work Order</a:t>
            </a:r>
          </a:p>
        </p:txBody>
      </p:sp>
      <p:sp>
        <p:nvSpPr>
          <p:cNvPr id="61442" name="Rectangle 2"/>
          <p:cNvSpPr>
            <a:spLocks noGrp="1" noChangeArrowheads="1"/>
          </p:cNvSpPr>
          <p:nvPr>
            <p:ph type="title"/>
          </p:nvPr>
        </p:nvSpPr>
        <p:spPr/>
        <p:txBody>
          <a:bodyPr/>
          <a:lstStyle/>
          <a:p>
            <a:r>
              <a:rPr lang="en-US" smtClean="0"/>
              <a:t>Stock Replenishment </a:t>
            </a:r>
          </a:p>
        </p:txBody>
      </p:sp>
      <p:sp>
        <p:nvSpPr>
          <p:cNvPr id="61444" name="Footer Placeholder 3"/>
          <p:cNvSpPr>
            <a:spLocks noGrp="1"/>
          </p:cNvSpPr>
          <p:nvPr>
            <p:ph type="ftr" sz="quarter" idx="10"/>
          </p:nvPr>
        </p:nvSpPr>
        <p:spPr/>
        <p:txBody>
          <a:bodyPr/>
          <a:lstStyle/>
          <a:p>
            <a:r>
              <a:rPr lang="en-US" smtClean="0"/>
              <a:t>EAM-PUR-560</a:t>
            </a:r>
            <a:endParaRPr lang="en-US"/>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r>
              <a:rPr lang="en-US" smtClean="0"/>
              <a:t>Create a Stock Replenishment</a:t>
            </a:r>
          </a:p>
        </p:txBody>
      </p:sp>
      <p:sp>
        <p:nvSpPr>
          <p:cNvPr id="62468" name="Footer Placeholder 3"/>
          <p:cNvSpPr>
            <a:spLocks noGrp="1"/>
          </p:cNvSpPr>
          <p:nvPr>
            <p:ph type="ftr" sz="quarter" idx="10"/>
          </p:nvPr>
        </p:nvSpPr>
        <p:spPr/>
        <p:txBody>
          <a:bodyPr/>
          <a:lstStyle/>
          <a:p>
            <a:r>
              <a:rPr lang="en-US" smtClean="0"/>
              <a:t>EAM-PUR-570</a:t>
            </a:r>
            <a:endParaRPr lang="en-US"/>
          </a:p>
        </p:txBody>
      </p:sp>
      <p:pic>
        <p:nvPicPr>
          <p:cNvPr id="62467" name="Picture 5"/>
          <p:cNvPicPr>
            <a:picLocks noChangeAspect="1" noChangeArrowheads="1"/>
          </p:cNvPicPr>
          <p:nvPr/>
        </p:nvPicPr>
        <p:blipFill>
          <a:blip r:embed="rId3" cstate="print"/>
          <a:srcRect/>
          <a:stretch>
            <a:fillRect/>
          </a:stretch>
        </p:blipFill>
        <p:spPr bwMode="auto">
          <a:xfrm>
            <a:off x="1260475" y="1398732"/>
            <a:ext cx="6607175" cy="4083050"/>
          </a:xfrm>
          <a:prstGeom prst="rect">
            <a:avLst/>
          </a:prstGeom>
          <a:noFill/>
          <a:ln w="9525" algn="ctr">
            <a:noFill/>
            <a:miter lim="800000"/>
            <a:headEnd/>
            <a:tailEnd/>
          </a:ln>
        </p:spPr>
      </p:pic>
      <p:sp>
        <p:nvSpPr>
          <p:cNvPr id="5" name="Rounded Rectangle 4"/>
          <p:cNvSpPr/>
          <p:nvPr/>
        </p:nvSpPr>
        <p:spPr>
          <a:xfrm>
            <a:off x="1190625" y="1800225"/>
            <a:ext cx="1752600" cy="1362075"/>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ounded Rectangle 6"/>
          <p:cNvSpPr/>
          <p:nvPr/>
        </p:nvSpPr>
        <p:spPr>
          <a:xfrm>
            <a:off x="6115050" y="3228975"/>
            <a:ext cx="609600" cy="314325"/>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ounded Rectangle 7"/>
          <p:cNvSpPr/>
          <p:nvPr/>
        </p:nvSpPr>
        <p:spPr>
          <a:xfrm>
            <a:off x="5705475" y="2047875"/>
            <a:ext cx="504825" cy="285750"/>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smtClean="0"/>
              <a:t>QAD EAM Purchasing</a:t>
            </a:r>
          </a:p>
        </p:txBody>
      </p:sp>
      <p:sp>
        <p:nvSpPr>
          <p:cNvPr id="9219" name="Rectangle 3"/>
          <p:cNvSpPr>
            <a:spLocks noGrp="1" noChangeArrowheads="1"/>
          </p:cNvSpPr>
          <p:nvPr>
            <p:ph type="body" sz="quarter" idx="10"/>
          </p:nvPr>
        </p:nvSpPr>
        <p:spPr/>
        <p:txBody>
          <a:bodyPr/>
          <a:lstStyle/>
          <a:p>
            <a:r>
              <a:rPr lang="en-US" smtClean="0"/>
              <a:t>Business Space</a:t>
            </a:r>
          </a:p>
        </p:txBody>
      </p:sp>
      <p:sp>
        <p:nvSpPr>
          <p:cNvPr id="7" name="Text Placeholder 6"/>
          <p:cNvSpPr>
            <a:spLocks noGrp="1"/>
          </p:cNvSpPr>
          <p:nvPr>
            <p:ph type="body" sz="quarter" idx="11"/>
          </p:nvPr>
        </p:nvSpPr>
        <p:spPr/>
        <p:txBody>
          <a:bodyPr/>
          <a:lstStyle/>
          <a:p>
            <a:endParaRPr lang="en-US"/>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10"/>
          <p:cNvPicPr>
            <a:picLocks noChangeAspect="1" noChangeArrowheads="1"/>
          </p:cNvPicPr>
          <p:nvPr/>
        </p:nvPicPr>
        <p:blipFill>
          <a:blip r:embed="rId3" cstate="print"/>
          <a:srcRect/>
          <a:stretch>
            <a:fillRect/>
          </a:stretch>
        </p:blipFill>
        <p:spPr bwMode="auto">
          <a:xfrm>
            <a:off x="3163888" y="2509707"/>
            <a:ext cx="5754687" cy="3311525"/>
          </a:xfrm>
          <a:prstGeom prst="rect">
            <a:avLst/>
          </a:prstGeom>
          <a:noFill/>
          <a:ln w="9525" algn="ctr">
            <a:noFill/>
            <a:miter lim="800000"/>
            <a:headEnd/>
            <a:tailEnd/>
          </a:ln>
        </p:spPr>
      </p:pic>
      <p:sp>
        <p:nvSpPr>
          <p:cNvPr id="63492" name="Rectangle 3"/>
          <p:cNvSpPr>
            <a:spLocks noGrp="1" noChangeArrowheads="1"/>
          </p:cNvSpPr>
          <p:nvPr>
            <p:ph idx="1"/>
          </p:nvPr>
        </p:nvSpPr>
        <p:spPr/>
        <p:txBody>
          <a:bodyPr/>
          <a:lstStyle/>
          <a:p>
            <a:r>
              <a:rPr lang="en-US" dirty="0" smtClean="0"/>
              <a:t>Global Add </a:t>
            </a:r>
          </a:p>
          <a:p>
            <a:r>
              <a:rPr lang="en-US" dirty="0" smtClean="0"/>
              <a:t>Filter</a:t>
            </a:r>
          </a:p>
        </p:txBody>
      </p:sp>
      <p:sp>
        <p:nvSpPr>
          <p:cNvPr id="63491" name="Rectangle 2"/>
          <p:cNvSpPr>
            <a:spLocks noGrp="1" noChangeArrowheads="1"/>
          </p:cNvSpPr>
          <p:nvPr>
            <p:ph type="title"/>
          </p:nvPr>
        </p:nvSpPr>
        <p:spPr/>
        <p:txBody>
          <a:bodyPr/>
          <a:lstStyle/>
          <a:p>
            <a:r>
              <a:rPr lang="en-US" smtClean="0"/>
              <a:t>Add Parts to a Stock Replenishment</a:t>
            </a:r>
          </a:p>
        </p:txBody>
      </p:sp>
      <p:sp>
        <p:nvSpPr>
          <p:cNvPr id="63496" name="Footer Placeholder 7"/>
          <p:cNvSpPr>
            <a:spLocks noGrp="1"/>
          </p:cNvSpPr>
          <p:nvPr>
            <p:ph type="ftr" sz="quarter" idx="10"/>
          </p:nvPr>
        </p:nvSpPr>
        <p:spPr/>
        <p:txBody>
          <a:bodyPr/>
          <a:lstStyle/>
          <a:p>
            <a:r>
              <a:rPr lang="en-US" smtClean="0"/>
              <a:t>EAM-PUR-580</a:t>
            </a:r>
            <a:endParaRPr lang="en-US"/>
          </a:p>
        </p:txBody>
      </p:sp>
      <p:pic>
        <p:nvPicPr>
          <p:cNvPr id="63493" name="Picture 9"/>
          <p:cNvPicPr>
            <a:picLocks noChangeAspect="1" noChangeArrowheads="1"/>
          </p:cNvPicPr>
          <p:nvPr/>
        </p:nvPicPr>
        <p:blipFill>
          <a:blip r:embed="rId4" cstate="print"/>
          <a:srcRect/>
          <a:stretch>
            <a:fillRect/>
          </a:stretch>
        </p:blipFill>
        <p:spPr bwMode="auto">
          <a:xfrm>
            <a:off x="282575" y="2966907"/>
            <a:ext cx="2878138" cy="2114550"/>
          </a:xfrm>
          <a:prstGeom prst="rect">
            <a:avLst/>
          </a:prstGeom>
          <a:noFill/>
          <a:ln w="9525" algn="ctr">
            <a:noFill/>
            <a:miter lim="800000"/>
            <a:headEnd/>
            <a:tailEnd/>
          </a:ln>
        </p:spPr>
      </p:pic>
      <p:sp>
        <p:nvSpPr>
          <p:cNvPr id="63494" name="Oval 5"/>
          <p:cNvSpPr>
            <a:spLocks noChangeArrowheads="1"/>
          </p:cNvSpPr>
          <p:nvPr/>
        </p:nvSpPr>
        <p:spPr bwMode="auto">
          <a:xfrm>
            <a:off x="1585913" y="3351082"/>
            <a:ext cx="333375" cy="304800"/>
          </a:xfrm>
          <a:prstGeom prst="ellipse">
            <a:avLst/>
          </a:prstGeom>
          <a:noFill/>
          <a:ln w="38100">
            <a:solidFill>
              <a:srgbClr val="FF0000"/>
            </a:solidFill>
            <a:round/>
            <a:headEnd/>
            <a:tailEnd/>
          </a:ln>
        </p:spPr>
        <p:txBody>
          <a:bodyPr wrap="none" anchor="ctr"/>
          <a:lstStyle/>
          <a:p>
            <a:pPr algn="ctr"/>
            <a:endParaRPr lang="en-US" sz="2800"/>
          </a:p>
        </p:txBody>
      </p:sp>
      <p:sp>
        <p:nvSpPr>
          <p:cNvPr id="63495" name="TextBox 6"/>
          <p:cNvSpPr txBox="1">
            <a:spLocks noChangeArrowheads="1"/>
          </p:cNvSpPr>
          <p:nvPr/>
        </p:nvSpPr>
        <p:spPr bwMode="auto">
          <a:xfrm>
            <a:off x="131763" y="5175120"/>
            <a:ext cx="3334567" cy="830997"/>
          </a:xfrm>
          <a:prstGeom prst="rect">
            <a:avLst/>
          </a:prstGeom>
          <a:solidFill>
            <a:schemeClr val="bg1"/>
          </a:solidFill>
          <a:ln w="9525">
            <a:solidFill>
              <a:schemeClr val="tx1"/>
            </a:solidFill>
            <a:miter lim="800000"/>
            <a:headEnd/>
            <a:tailEnd/>
          </a:ln>
        </p:spPr>
        <p:txBody>
          <a:bodyPr wrap="none">
            <a:spAutoFit/>
          </a:bodyPr>
          <a:lstStyle/>
          <a:p>
            <a:r>
              <a:rPr lang="en-US" sz="1600" dirty="0">
                <a:latin typeface="+mj-lt"/>
              </a:rPr>
              <a:t>Parts meeting specified criteria</a:t>
            </a:r>
            <a:br>
              <a:rPr lang="en-US" sz="1600" dirty="0">
                <a:latin typeface="+mj-lt"/>
              </a:rPr>
            </a:br>
            <a:r>
              <a:rPr lang="en-US" sz="1600" dirty="0">
                <a:latin typeface="+mj-lt"/>
              </a:rPr>
              <a:t>will be selected if On-Hand Qty </a:t>
            </a:r>
            <a:br>
              <a:rPr lang="en-US" sz="1600" dirty="0">
                <a:latin typeface="+mj-lt"/>
              </a:rPr>
            </a:br>
            <a:r>
              <a:rPr lang="en-US" sz="1600" dirty="0">
                <a:latin typeface="+mj-lt"/>
              </a:rPr>
              <a:t>is at or below Reorder Point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349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349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349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34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4" grpId="0" animBg="1"/>
      <p:bldP spid="63495"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r>
              <a:rPr lang="en-US" smtClean="0"/>
              <a:t>Review Parts on a Stock Replenishment</a:t>
            </a:r>
          </a:p>
        </p:txBody>
      </p:sp>
      <p:sp>
        <p:nvSpPr>
          <p:cNvPr id="64516" name="Footer Placeholder 3"/>
          <p:cNvSpPr>
            <a:spLocks noGrp="1"/>
          </p:cNvSpPr>
          <p:nvPr>
            <p:ph type="ftr" sz="quarter" idx="10"/>
          </p:nvPr>
        </p:nvSpPr>
        <p:spPr/>
        <p:txBody>
          <a:bodyPr/>
          <a:lstStyle/>
          <a:p>
            <a:r>
              <a:rPr lang="en-US" smtClean="0"/>
              <a:t>EAM-PUR-590</a:t>
            </a:r>
            <a:endParaRPr lang="en-US"/>
          </a:p>
        </p:txBody>
      </p:sp>
      <p:pic>
        <p:nvPicPr>
          <p:cNvPr id="64515" name="Picture 5"/>
          <p:cNvPicPr>
            <a:picLocks noChangeAspect="1" noChangeArrowheads="1"/>
          </p:cNvPicPr>
          <p:nvPr/>
        </p:nvPicPr>
        <p:blipFill>
          <a:blip r:embed="rId3" cstate="print"/>
          <a:srcRect/>
          <a:stretch>
            <a:fillRect/>
          </a:stretch>
        </p:blipFill>
        <p:spPr bwMode="auto">
          <a:xfrm>
            <a:off x="321665" y="1116397"/>
            <a:ext cx="8492397" cy="457200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r>
              <a:rPr lang="en-US" smtClean="0"/>
              <a:t>Create Stock Replenishment Requests</a:t>
            </a:r>
          </a:p>
        </p:txBody>
      </p:sp>
      <p:sp>
        <p:nvSpPr>
          <p:cNvPr id="65544" name="Footer Placeholder 7"/>
          <p:cNvSpPr>
            <a:spLocks noGrp="1"/>
          </p:cNvSpPr>
          <p:nvPr>
            <p:ph type="ftr" sz="quarter" idx="10"/>
          </p:nvPr>
        </p:nvSpPr>
        <p:spPr/>
        <p:txBody>
          <a:bodyPr/>
          <a:lstStyle/>
          <a:p>
            <a:r>
              <a:rPr lang="en-US" smtClean="0"/>
              <a:t>EAM-PUR-600</a:t>
            </a:r>
            <a:endParaRPr lang="en-US"/>
          </a:p>
        </p:txBody>
      </p:sp>
      <p:pic>
        <p:nvPicPr>
          <p:cNvPr id="65539" name="Picture 2"/>
          <p:cNvPicPr>
            <a:picLocks noChangeAspect="1" noChangeArrowheads="1"/>
          </p:cNvPicPr>
          <p:nvPr/>
        </p:nvPicPr>
        <p:blipFill>
          <a:blip r:embed="rId3" cstate="print"/>
          <a:srcRect/>
          <a:stretch>
            <a:fillRect/>
          </a:stretch>
        </p:blipFill>
        <p:spPr bwMode="auto">
          <a:xfrm>
            <a:off x="1822058" y="1582738"/>
            <a:ext cx="5141913" cy="4291012"/>
          </a:xfrm>
          <a:prstGeom prst="rect">
            <a:avLst/>
          </a:prstGeom>
          <a:noFill/>
          <a:ln w="9525" algn="ctr">
            <a:noFill/>
            <a:miter lim="800000"/>
            <a:headEnd/>
            <a:tailEnd/>
          </a:ln>
        </p:spPr>
      </p:pic>
      <p:sp>
        <p:nvSpPr>
          <p:cNvPr id="65540" name="TextBox 3"/>
          <p:cNvSpPr txBox="1">
            <a:spLocks noChangeArrowheads="1"/>
          </p:cNvSpPr>
          <p:nvPr/>
        </p:nvSpPr>
        <p:spPr bwMode="auto">
          <a:xfrm>
            <a:off x="141405" y="2532063"/>
            <a:ext cx="1544638" cy="3170099"/>
          </a:xfrm>
          <a:prstGeom prst="rect">
            <a:avLst/>
          </a:prstGeom>
          <a:solidFill>
            <a:schemeClr val="bg1"/>
          </a:solidFill>
          <a:ln w="9525">
            <a:solidFill>
              <a:schemeClr val="tx1"/>
            </a:solidFill>
            <a:miter lim="800000"/>
            <a:headEnd/>
            <a:tailEnd/>
          </a:ln>
        </p:spPr>
        <p:txBody>
          <a:bodyPr>
            <a:spAutoFit/>
          </a:bodyPr>
          <a:lstStyle/>
          <a:p>
            <a:r>
              <a:rPr lang="en-US" sz="2000" dirty="0">
                <a:latin typeface="+mj-lt"/>
              </a:rPr>
              <a:t>Note: </a:t>
            </a:r>
            <a:br>
              <a:rPr lang="en-US" sz="2000" dirty="0">
                <a:latin typeface="+mj-lt"/>
              </a:rPr>
            </a:br>
            <a:r>
              <a:rPr lang="en-US" sz="2000" dirty="0">
                <a:latin typeface="+mj-lt"/>
              </a:rPr>
              <a:t>After parts are selected can adjust order qty before creating actual orders.</a:t>
            </a:r>
          </a:p>
        </p:txBody>
      </p:sp>
      <p:sp>
        <p:nvSpPr>
          <p:cNvPr id="65541" name="TextBox 4"/>
          <p:cNvSpPr txBox="1">
            <a:spLocks noChangeArrowheads="1"/>
          </p:cNvSpPr>
          <p:nvPr/>
        </p:nvSpPr>
        <p:spPr bwMode="auto">
          <a:xfrm>
            <a:off x="7065963" y="1733550"/>
            <a:ext cx="1863725" cy="3139321"/>
          </a:xfrm>
          <a:prstGeom prst="rect">
            <a:avLst/>
          </a:prstGeom>
          <a:solidFill>
            <a:schemeClr val="bg1"/>
          </a:solidFill>
          <a:ln w="9525">
            <a:solidFill>
              <a:schemeClr val="tx1"/>
            </a:solidFill>
            <a:miter lim="800000"/>
            <a:headEnd/>
            <a:tailEnd/>
          </a:ln>
        </p:spPr>
        <p:txBody>
          <a:bodyPr>
            <a:spAutoFit/>
          </a:bodyPr>
          <a:lstStyle/>
          <a:p>
            <a:r>
              <a:rPr lang="en-US" sz="1800">
                <a:latin typeface="+mj-lt"/>
              </a:rPr>
              <a:t>Will create: </a:t>
            </a:r>
          </a:p>
          <a:p>
            <a:pPr>
              <a:buFontTx/>
              <a:buChar char="-"/>
            </a:pPr>
            <a:r>
              <a:rPr lang="en-US" sz="1800">
                <a:latin typeface="+mj-lt"/>
              </a:rPr>
              <a:t> One Purchase Request per Vendor for Vendor Sourced Parts </a:t>
            </a:r>
          </a:p>
          <a:p>
            <a:pPr>
              <a:buFontTx/>
              <a:buChar char="-"/>
            </a:pPr>
            <a:r>
              <a:rPr lang="en-US" sz="1800">
                <a:latin typeface="+mj-lt"/>
              </a:rPr>
              <a:t> Work Orders for Internally Fabricated Parts</a:t>
            </a:r>
          </a:p>
        </p:txBody>
      </p:sp>
      <p:sp>
        <p:nvSpPr>
          <p:cNvPr id="65542" name="Rounded Rectangle 5"/>
          <p:cNvSpPr>
            <a:spLocks noChangeArrowheads="1"/>
          </p:cNvSpPr>
          <p:nvPr/>
        </p:nvSpPr>
        <p:spPr bwMode="auto">
          <a:xfrm>
            <a:off x="1831583" y="2327275"/>
            <a:ext cx="1103313" cy="249238"/>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cxnSp>
        <p:nvCxnSpPr>
          <p:cNvPr id="65543" name="Straight Arrow Connector 7"/>
          <p:cNvCxnSpPr>
            <a:cxnSpLocks noChangeShapeType="1"/>
            <a:stCxn id="65541" idx="1"/>
            <a:endCxn id="65542" idx="3"/>
          </p:cNvCxnSpPr>
          <p:nvPr/>
        </p:nvCxnSpPr>
        <p:spPr bwMode="auto">
          <a:xfrm rot="10800000">
            <a:off x="2934897" y="2451895"/>
            <a:ext cx="4131067" cy="851317"/>
          </a:xfrm>
          <a:prstGeom prst="straightConnector1">
            <a:avLst/>
          </a:prstGeom>
          <a:noFill/>
          <a:ln w="9525" algn="ctr">
            <a:solidFill>
              <a:schemeClr val="tx1"/>
            </a:solidFill>
            <a:round/>
            <a:headEnd/>
            <a:tailEnd type="arrow"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554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554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55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41" grpId="0" animBg="1"/>
      <p:bldP spid="65542"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r>
              <a:rPr lang="en-US" smtClean="0"/>
              <a:t>QAD EAM Purchasing</a:t>
            </a:r>
          </a:p>
        </p:txBody>
      </p:sp>
      <p:sp>
        <p:nvSpPr>
          <p:cNvPr id="68611" name="Rectangle 3"/>
          <p:cNvSpPr>
            <a:spLocks noGrp="1" noChangeArrowheads="1"/>
          </p:cNvSpPr>
          <p:nvPr>
            <p:ph type="body" sz="quarter" idx="10"/>
          </p:nvPr>
        </p:nvSpPr>
        <p:spPr/>
        <p:txBody>
          <a:bodyPr/>
          <a:lstStyle/>
          <a:p>
            <a:r>
              <a:rPr lang="en-US" smtClean="0"/>
              <a:t>Course Review</a:t>
            </a:r>
          </a:p>
        </p:txBody>
      </p:sp>
      <p:sp>
        <p:nvSpPr>
          <p:cNvPr id="7" name="Text Placeholder 6"/>
          <p:cNvSpPr>
            <a:spLocks noGrp="1"/>
          </p:cNvSpPr>
          <p:nvPr>
            <p:ph type="body" sz="quarter" idx="11"/>
          </p:nvPr>
        </p:nvSpPr>
        <p:spPr/>
        <p:txBody>
          <a:bodyPr/>
          <a:lstStyle/>
          <a:p>
            <a:endParaRPr lang="en-US"/>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5" name="Rectangle 3"/>
          <p:cNvSpPr>
            <a:spLocks noGrp="1" noChangeArrowheads="1"/>
          </p:cNvSpPr>
          <p:nvPr>
            <p:ph idx="1"/>
          </p:nvPr>
        </p:nvSpPr>
        <p:spPr/>
        <p:txBody>
          <a:bodyPr>
            <a:normAutofit fontScale="92500"/>
          </a:bodyPr>
          <a:lstStyle/>
          <a:p>
            <a:r>
              <a:rPr lang="en-US" dirty="0" smtClean="0"/>
              <a:t>Use Purchasing to set up and create requisitions, purchase orders, and replenish stock.</a:t>
            </a:r>
          </a:p>
          <a:p>
            <a:r>
              <a:rPr lang="en-US" dirty="0" smtClean="0"/>
              <a:t>Globally create purchase orders to save time.</a:t>
            </a:r>
          </a:p>
          <a:p>
            <a:r>
              <a:rPr lang="en-US" dirty="0" smtClean="0"/>
              <a:t>EAM uses an automated approval process integrated into the mail system.</a:t>
            </a:r>
          </a:p>
          <a:p>
            <a:pPr lvl="1"/>
            <a:r>
              <a:rPr lang="en-US" dirty="0" smtClean="0"/>
              <a:t>Requisition Approval Routing</a:t>
            </a:r>
          </a:p>
          <a:p>
            <a:pPr lvl="1"/>
            <a:r>
              <a:rPr lang="en-US" dirty="0" smtClean="0"/>
              <a:t>Purchase Order Approval Routing</a:t>
            </a:r>
          </a:p>
          <a:p>
            <a:r>
              <a:rPr lang="en-US" dirty="0" smtClean="0"/>
              <a:t>EAM sends GLs and Receiver to QAD ERP when parts are received. </a:t>
            </a:r>
          </a:p>
          <a:p>
            <a:r>
              <a:rPr lang="en-US" dirty="0" smtClean="0"/>
              <a:t>All Accounts Payable activities take place in the ERP System.</a:t>
            </a:r>
          </a:p>
        </p:txBody>
      </p:sp>
      <p:sp>
        <p:nvSpPr>
          <p:cNvPr id="69634" name="Rectangle 2"/>
          <p:cNvSpPr>
            <a:spLocks noGrp="1" noChangeArrowheads="1"/>
          </p:cNvSpPr>
          <p:nvPr>
            <p:ph type="title"/>
          </p:nvPr>
        </p:nvSpPr>
        <p:spPr/>
        <p:txBody>
          <a:bodyPr/>
          <a:lstStyle/>
          <a:p>
            <a:r>
              <a:rPr lang="en-US" smtClean="0"/>
              <a:t>Review</a:t>
            </a:r>
          </a:p>
        </p:txBody>
      </p:sp>
      <p:sp>
        <p:nvSpPr>
          <p:cNvPr id="69636" name="Footer Placeholder 3"/>
          <p:cNvSpPr>
            <a:spLocks noGrp="1"/>
          </p:cNvSpPr>
          <p:nvPr>
            <p:ph type="ftr" sz="quarter" idx="10"/>
          </p:nvPr>
        </p:nvSpPr>
        <p:spPr/>
        <p:txBody>
          <a:bodyPr/>
          <a:lstStyle/>
          <a:p>
            <a:r>
              <a:rPr lang="en-US" smtClean="0"/>
              <a:t>EAM-PUR-640</a:t>
            </a:r>
            <a:endParaRPr lang="en-US"/>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normAutofit fontScale="90000"/>
          </a:bodyPr>
          <a:lstStyle/>
          <a:p>
            <a:r>
              <a:rPr lang="en-US" dirty="0" smtClean="0"/>
              <a:t>QAD EAM Level 1 Learning Path </a:t>
            </a:r>
            <a:br>
              <a:rPr lang="en-US" dirty="0" smtClean="0"/>
            </a:br>
            <a:r>
              <a:rPr lang="en-US" dirty="0" smtClean="0"/>
              <a:t>Next Steps for Certification!</a:t>
            </a:r>
          </a:p>
        </p:txBody>
      </p:sp>
      <p:sp>
        <p:nvSpPr>
          <p:cNvPr id="70659" name="Rectangle 3"/>
          <p:cNvSpPr>
            <a:spLocks noGrp="1" noChangeArrowheads="1"/>
          </p:cNvSpPr>
          <p:nvPr>
            <p:ph type="body" sz="quarter" idx="10"/>
          </p:nvPr>
        </p:nvSpPr>
        <p:spPr/>
        <p:txBody>
          <a:bodyPr/>
          <a:lstStyle/>
          <a:p>
            <a:r>
              <a:rPr lang="en-US" smtClean="0"/>
              <a:t>QAD EAM v12 Training</a:t>
            </a:r>
          </a:p>
        </p:txBody>
      </p:sp>
      <p:sp>
        <p:nvSpPr>
          <p:cNvPr id="7" name="Text Placeholder 6"/>
          <p:cNvSpPr>
            <a:spLocks noGrp="1"/>
          </p:cNvSpPr>
          <p:nvPr>
            <p:ph type="body" sz="quarter" idx="11"/>
          </p:nvPr>
        </p:nvSpPr>
        <p:spPr/>
        <p:txBody>
          <a:bodyPr/>
          <a:lstStyle/>
          <a:p>
            <a:endParaRPr lang="en-US"/>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Rectangle 3"/>
          <p:cNvSpPr>
            <a:spLocks noGrp="1" noChangeArrowheads="1"/>
          </p:cNvSpPr>
          <p:nvPr>
            <p:ph idx="1"/>
          </p:nvPr>
        </p:nvSpPr>
        <p:spPr/>
        <p:txBody>
          <a:bodyPr/>
          <a:lstStyle/>
          <a:p>
            <a:r>
              <a:rPr lang="en-US" dirty="0" smtClean="0"/>
              <a:t>Complete the Learning Validation Questions</a:t>
            </a:r>
          </a:p>
          <a:p>
            <a:r>
              <a:rPr lang="en-US" dirty="0" smtClean="0"/>
              <a:t>Review this section in the EAM Level 1 Certification Training Guide</a:t>
            </a:r>
          </a:p>
          <a:p>
            <a:r>
              <a:rPr lang="en-US" dirty="0" smtClean="0"/>
              <a:t>Utilize the “Level 1 Activities Handbook” for exercises and questions related to this presentation </a:t>
            </a:r>
          </a:p>
          <a:p>
            <a:r>
              <a:rPr lang="en-US" dirty="0" smtClean="0"/>
              <a:t>Utilize </a:t>
            </a:r>
            <a:r>
              <a:rPr lang="en-US" dirty="0" smtClean="0">
                <a:hlinkClick r:id="rId3"/>
              </a:rPr>
              <a:t>https://training.success6.qad.com/</a:t>
            </a:r>
            <a:r>
              <a:rPr lang="en-US" dirty="0" smtClean="0"/>
              <a:t> to access via Self Study the “EAM v12 r02” training environment to practice </a:t>
            </a:r>
          </a:p>
        </p:txBody>
      </p:sp>
      <p:sp>
        <p:nvSpPr>
          <p:cNvPr id="65538" name="Rectangle 2"/>
          <p:cNvSpPr>
            <a:spLocks noGrp="1" noChangeArrowheads="1"/>
          </p:cNvSpPr>
          <p:nvPr>
            <p:ph type="title"/>
          </p:nvPr>
        </p:nvSpPr>
        <p:spPr/>
        <p:txBody>
          <a:bodyPr/>
          <a:lstStyle/>
          <a:p>
            <a:r>
              <a:rPr lang="en-US" smtClean="0"/>
              <a:t>Next Steps!  </a:t>
            </a:r>
          </a:p>
        </p:txBody>
      </p:sp>
      <p:sp>
        <p:nvSpPr>
          <p:cNvPr id="65540" name="Footer Placeholder 3"/>
          <p:cNvSpPr>
            <a:spLocks noGrp="1"/>
          </p:cNvSpPr>
          <p:nvPr>
            <p:ph type="ftr" sz="quarter" idx="10"/>
          </p:nvPr>
        </p:nvSpPr>
        <p:spPr/>
        <p:txBody>
          <a:bodyPr/>
          <a:lstStyle/>
          <a:p>
            <a:r>
              <a:rPr lang="en-US" smtClean="0"/>
              <a:t>EAM-PCP1-700</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Rectangle 3"/>
          <p:cNvSpPr>
            <a:spLocks noGrp="1" noChangeArrowheads="1"/>
          </p:cNvSpPr>
          <p:nvPr>
            <p:ph idx="1"/>
          </p:nvPr>
        </p:nvSpPr>
        <p:spPr/>
        <p:txBody>
          <a:bodyPr/>
          <a:lstStyle/>
          <a:p>
            <a:r>
              <a:rPr lang="en-US" smtClean="0"/>
              <a:t>The Field Readiness Team is here to support you!  </a:t>
            </a:r>
          </a:p>
          <a:p>
            <a:r>
              <a:rPr lang="en-US" smtClean="0"/>
              <a:t>Contact us at:  </a:t>
            </a:r>
          </a:p>
          <a:p>
            <a:pPr lvl="1"/>
            <a:r>
              <a:rPr lang="en-US" smtClean="0"/>
              <a:t>Nancy Majure </a:t>
            </a:r>
            <a:r>
              <a:rPr lang="en-US" smtClean="0">
                <a:hlinkClick r:id="rId3"/>
              </a:rPr>
              <a:t>nnm@qad.com</a:t>
            </a:r>
            <a:endParaRPr lang="en-US" smtClean="0"/>
          </a:p>
          <a:p>
            <a:pPr lvl="1"/>
            <a:r>
              <a:rPr lang="en-US" smtClean="0"/>
              <a:t>Sara Suhr </a:t>
            </a:r>
            <a:r>
              <a:rPr lang="en-US" smtClean="0">
                <a:hlinkClick r:id="rId4"/>
              </a:rPr>
              <a:t>uhr@qad.com</a:t>
            </a:r>
            <a:r>
              <a:rPr lang="en-US" smtClean="0"/>
              <a:t> </a:t>
            </a:r>
          </a:p>
          <a:p>
            <a:r>
              <a:rPr lang="en-US" smtClean="0"/>
              <a:t>Email the EAM Community Forum at: </a:t>
            </a:r>
            <a:r>
              <a:rPr lang="en-US" smtClean="0">
                <a:hlinkClick r:id="rId5"/>
              </a:rPr>
              <a:t>enterprise_asset_management_@qadshare.com</a:t>
            </a:r>
            <a:endParaRPr lang="en-US" dirty="0" smtClean="0"/>
          </a:p>
        </p:txBody>
      </p:sp>
      <p:sp>
        <p:nvSpPr>
          <p:cNvPr id="66562" name="Rectangle 2"/>
          <p:cNvSpPr>
            <a:spLocks noGrp="1" noChangeArrowheads="1"/>
          </p:cNvSpPr>
          <p:nvPr>
            <p:ph type="title"/>
          </p:nvPr>
        </p:nvSpPr>
        <p:spPr/>
        <p:txBody>
          <a:bodyPr/>
          <a:lstStyle/>
          <a:p>
            <a:r>
              <a:rPr lang="en-US" smtClean="0"/>
              <a:t>Questions? </a:t>
            </a:r>
          </a:p>
        </p:txBody>
      </p:sp>
      <p:sp>
        <p:nvSpPr>
          <p:cNvPr id="66564" name="Footer Placeholder 3"/>
          <p:cNvSpPr>
            <a:spLocks noGrp="1"/>
          </p:cNvSpPr>
          <p:nvPr>
            <p:ph type="ftr" sz="quarter" idx="10"/>
          </p:nvPr>
        </p:nvSpPr>
        <p:spPr/>
        <p:txBody>
          <a:bodyPr/>
          <a:lstStyle/>
          <a:p>
            <a:r>
              <a:rPr lang="en-US" smtClean="0"/>
              <a:t>EAM-PCP1-720</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QAD EAM4"/>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5105400" y="2500313"/>
            <a:ext cx="3886200" cy="3298825"/>
          </a:xfrm>
          <a:prstGeom prst="rect">
            <a:avLst/>
          </a:prstGeom>
          <a:noFill/>
          <a:ln w="9525">
            <a:noFill/>
            <a:miter lim="800000"/>
            <a:headEnd/>
            <a:tailEnd/>
          </a:ln>
        </p:spPr>
      </p:pic>
      <p:sp>
        <p:nvSpPr>
          <p:cNvPr id="39939" name="Text Box 3"/>
          <p:cNvSpPr txBox="1">
            <a:spLocks noChangeArrowheads="1"/>
          </p:cNvSpPr>
          <p:nvPr/>
        </p:nvSpPr>
        <p:spPr bwMode="auto">
          <a:xfrm>
            <a:off x="6248400" y="2155825"/>
            <a:ext cx="1685925" cy="396875"/>
          </a:xfrm>
          <a:prstGeom prst="rect">
            <a:avLst/>
          </a:prstGeom>
          <a:noFill/>
          <a:ln w="9525" algn="ctr">
            <a:noFill/>
            <a:miter lim="800000"/>
            <a:headEnd/>
            <a:tailEnd/>
          </a:ln>
        </p:spPr>
        <p:txBody>
          <a:bodyPr wrap="none" tIns="91440" bIns="91440">
            <a:spAutoFit/>
          </a:bodyPr>
          <a:lstStyle/>
          <a:p>
            <a:pPr algn="ctr"/>
            <a:r>
              <a:rPr lang="en-US" b="1"/>
              <a:t>Plant Operations</a:t>
            </a:r>
          </a:p>
        </p:txBody>
      </p:sp>
      <p:sp>
        <p:nvSpPr>
          <p:cNvPr id="39941" name="Rectangle 5"/>
          <p:cNvSpPr>
            <a:spLocks noGrp="1" noChangeArrowheads="1"/>
          </p:cNvSpPr>
          <p:nvPr>
            <p:ph idx="1"/>
          </p:nvPr>
        </p:nvSpPr>
        <p:spPr/>
        <p:txBody>
          <a:bodyPr>
            <a:normAutofit/>
          </a:bodyPr>
          <a:lstStyle/>
          <a:p>
            <a:r>
              <a:rPr lang="en-US" sz="2400" dirty="0" smtClean="0"/>
              <a:t>Source purchases from approved suppliers as quickly as possible at the lowest possible cost </a:t>
            </a:r>
          </a:p>
          <a:p>
            <a:r>
              <a:rPr lang="en-US" sz="2400" dirty="0" smtClean="0"/>
              <a:t>Accelerate approval cycles </a:t>
            </a:r>
            <a:br>
              <a:rPr lang="en-US" sz="2400" dirty="0" smtClean="0"/>
            </a:br>
            <a:r>
              <a:rPr lang="en-US" sz="2400" dirty="0" smtClean="0"/>
              <a:t>via electronic requisition </a:t>
            </a:r>
            <a:br>
              <a:rPr lang="en-US" sz="2400" dirty="0" smtClean="0"/>
            </a:br>
            <a:r>
              <a:rPr lang="en-US" sz="2400" dirty="0" smtClean="0"/>
              <a:t>approval</a:t>
            </a:r>
          </a:p>
          <a:p>
            <a:r>
              <a:rPr lang="en-US" sz="2400" dirty="0" smtClean="0"/>
              <a:t>Monitor spending </a:t>
            </a:r>
            <a:br>
              <a:rPr lang="en-US" sz="2400" dirty="0" smtClean="0"/>
            </a:br>
            <a:r>
              <a:rPr lang="en-US" sz="2400" dirty="0" smtClean="0"/>
              <a:t>against budget</a:t>
            </a:r>
          </a:p>
          <a:p>
            <a:r>
              <a:rPr lang="en-US" sz="2400" dirty="0" smtClean="0"/>
              <a:t>Leverage buying power </a:t>
            </a:r>
            <a:br>
              <a:rPr lang="en-US" sz="2400" dirty="0" smtClean="0"/>
            </a:br>
            <a:r>
              <a:rPr lang="en-US" sz="2400" dirty="0" smtClean="0"/>
              <a:t>through shared services</a:t>
            </a:r>
          </a:p>
          <a:p>
            <a:r>
              <a:rPr lang="en-US" sz="2400" dirty="0" smtClean="0"/>
              <a:t>Evaluate vendors based </a:t>
            </a:r>
            <a:br>
              <a:rPr lang="en-US" sz="2400" dirty="0" smtClean="0"/>
            </a:br>
            <a:r>
              <a:rPr lang="en-US" sz="2400" dirty="0" smtClean="0"/>
              <a:t>on delivery performance</a:t>
            </a:r>
          </a:p>
        </p:txBody>
      </p:sp>
      <p:sp>
        <p:nvSpPr>
          <p:cNvPr id="39940" name="Rectangle 4"/>
          <p:cNvSpPr>
            <a:spLocks noGrp="1" noChangeArrowheads="1"/>
          </p:cNvSpPr>
          <p:nvPr>
            <p:ph type="title"/>
          </p:nvPr>
        </p:nvSpPr>
        <p:spPr/>
        <p:txBody>
          <a:bodyPr/>
          <a:lstStyle/>
          <a:p>
            <a:r>
              <a:rPr lang="en-US" smtClean="0"/>
              <a:t>Purchasing Overview</a:t>
            </a:r>
          </a:p>
        </p:txBody>
      </p:sp>
      <p:sp>
        <p:nvSpPr>
          <p:cNvPr id="39943" name="Footer Placeholder 7"/>
          <p:cNvSpPr>
            <a:spLocks noGrp="1"/>
          </p:cNvSpPr>
          <p:nvPr>
            <p:ph type="ftr" sz="quarter" idx="10"/>
          </p:nvPr>
        </p:nvSpPr>
        <p:spPr/>
        <p:txBody>
          <a:bodyPr/>
          <a:lstStyle/>
          <a:p>
            <a:r>
              <a:rPr lang="en-US" smtClean="0"/>
              <a:t>EAM-OV-320</a:t>
            </a:r>
          </a:p>
        </p:txBody>
      </p:sp>
      <p:sp>
        <p:nvSpPr>
          <p:cNvPr id="39942" name="Oval 6"/>
          <p:cNvSpPr>
            <a:spLocks noChangeArrowheads="1"/>
          </p:cNvSpPr>
          <p:nvPr/>
        </p:nvSpPr>
        <p:spPr bwMode="auto">
          <a:xfrm>
            <a:off x="7164388" y="2763838"/>
            <a:ext cx="1446212" cy="1008062"/>
          </a:xfrm>
          <a:prstGeom prst="ellipse">
            <a:avLst/>
          </a:prstGeom>
          <a:noFill/>
          <a:ln w="38100">
            <a:solidFill>
              <a:schemeClr val="hlink"/>
            </a:solidFill>
            <a:round/>
            <a:headEnd/>
            <a:tailEnd/>
          </a:ln>
        </p:spPr>
        <p:txBody>
          <a:bodyPr wrap="none" anchor="ctr"/>
          <a:lstStyle/>
          <a:p>
            <a:pPr algn="ctr"/>
            <a:endParaRPr lang="en-US" sz="2800"/>
          </a:p>
        </p:txBody>
      </p:sp>
      <p:pic>
        <p:nvPicPr>
          <p:cNvPr id="39944" name="Picture 3" descr="C:\Users\nnm\AppData\Local\Microsoft\Windows\Temporary Internet Files\Content.IE5\HRO6PRED\MC900440391[1].png"/>
          <p:cNvPicPr>
            <a:picLocks noChangeAspect="1" noChangeArrowheads="1"/>
          </p:cNvPicPr>
          <p:nvPr/>
        </p:nvPicPr>
        <p:blipFill>
          <a:blip r:embed="rId5" cstate="print"/>
          <a:srcRect/>
          <a:stretch>
            <a:fillRect/>
          </a:stretch>
        </p:blipFill>
        <p:spPr bwMode="auto">
          <a:xfrm>
            <a:off x="8421688" y="20638"/>
            <a:ext cx="552450" cy="554037"/>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5"/>
          <p:cNvSpPr>
            <a:spLocks noGrp="1" noChangeArrowheads="1"/>
          </p:cNvSpPr>
          <p:nvPr>
            <p:ph idx="1"/>
          </p:nvPr>
        </p:nvSpPr>
        <p:spPr/>
        <p:txBody>
          <a:bodyPr/>
          <a:lstStyle/>
          <a:p>
            <a:r>
              <a:rPr lang="en-US" smtClean="0"/>
              <a:t>Requestors </a:t>
            </a:r>
          </a:p>
          <a:p>
            <a:r>
              <a:rPr lang="en-US" smtClean="0"/>
              <a:t>Buyers </a:t>
            </a:r>
          </a:p>
          <a:p>
            <a:r>
              <a:rPr lang="en-US" smtClean="0"/>
              <a:t>Approvers </a:t>
            </a:r>
          </a:p>
          <a:p>
            <a:r>
              <a:rPr lang="en-US" smtClean="0"/>
              <a:t>Receivers </a:t>
            </a:r>
          </a:p>
          <a:p>
            <a:r>
              <a:rPr lang="en-US" smtClean="0"/>
              <a:t>Accounts Payable </a:t>
            </a:r>
          </a:p>
          <a:p>
            <a:r>
              <a:rPr lang="en-US" smtClean="0"/>
              <a:t>Vendors</a:t>
            </a:r>
          </a:p>
        </p:txBody>
      </p:sp>
      <p:sp>
        <p:nvSpPr>
          <p:cNvPr id="40963" name="Rectangle 4"/>
          <p:cNvSpPr>
            <a:spLocks noGrp="1" noChangeArrowheads="1"/>
          </p:cNvSpPr>
          <p:nvPr>
            <p:ph type="title"/>
          </p:nvPr>
        </p:nvSpPr>
        <p:spPr/>
        <p:txBody>
          <a:bodyPr/>
          <a:lstStyle/>
          <a:p>
            <a:r>
              <a:rPr lang="en-US" smtClean="0"/>
              <a:t>Who uses EAM Purchasing?</a:t>
            </a:r>
          </a:p>
        </p:txBody>
      </p:sp>
      <p:sp>
        <p:nvSpPr>
          <p:cNvPr id="40964" name="Footer Placeholder 7"/>
          <p:cNvSpPr>
            <a:spLocks noGrp="1"/>
          </p:cNvSpPr>
          <p:nvPr>
            <p:ph type="ftr" sz="quarter" idx="10"/>
          </p:nvPr>
        </p:nvSpPr>
        <p:spPr/>
        <p:txBody>
          <a:bodyPr/>
          <a:lstStyle/>
          <a:p>
            <a:r>
              <a:rPr lang="en-US" smtClean="0"/>
              <a:t>EAM-OV-320</a:t>
            </a:r>
          </a:p>
        </p:txBody>
      </p:sp>
      <p:pic>
        <p:nvPicPr>
          <p:cNvPr id="40965" name="Picture 3" descr="C:\Users\nnm\AppData\Local\Microsoft\Windows\Temporary Internet Files\Content.IE5\HRO6PRED\MC900440391[1].png"/>
          <p:cNvPicPr>
            <a:picLocks noChangeAspect="1" noChangeArrowheads="1"/>
          </p:cNvPicPr>
          <p:nvPr/>
        </p:nvPicPr>
        <p:blipFill>
          <a:blip r:embed="rId4" cstate="print"/>
          <a:srcRect/>
          <a:stretch>
            <a:fillRect/>
          </a:stretch>
        </p:blipFill>
        <p:spPr bwMode="auto">
          <a:xfrm>
            <a:off x="8421688" y="20638"/>
            <a:ext cx="552450" cy="554037"/>
          </a:xfrm>
          <a:prstGeom prst="rect">
            <a:avLst/>
          </a:prstGeom>
          <a:noFill/>
          <a:ln w="9525">
            <a:noFill/>
            <a:miter lim="800000"/>
            <a:headEnd/>
            <a:tailEnd/>
          </a:ln>
        </p:spPr>
      </p:pic>
      <p:pic>
        <p:nvPicPr>
          <p:cNvPr id="2050" name="Picture 2" descr="C:\Users\nnm\AppData\Local\Microsoft\Windows\Temporary Internet Files\Content.IE5\I1KIDWA5\MP900409079[1].jpg"/>
          <p:cNvPicPr>
            <a:picLocks noChangeAspect="1" noChangeArrowheads="1"/>
          </p:cNvPicPr>
          <p:nvPr/>
        </p:nvPicPr>
        <p:blipFill>
          <a:blip r:embed="rId5" cstate="print"/>
          <a:srcRect/>
          <a:stretch>
            <a:fillRect/>
          </a:stretch>
        </p:blipFill>
        <p:spPr bwMode="auto">
          <a:xfrm>
            <a:off x="7002379" y="4547937"/>
            <a:ext cx="1576137" cy="1576137"/>
          </a:xfrm>
          <a:prstGeom prst="rect">
            <a:avLst/>
          </a:prstGeom>
          <a:noFill/>
        </p:spPr>
      </p:pic>
    </p:spTree>
    <p:custDataLst>
      <p:tags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idx="1"/>
          </p:nvPr>
        </p:nvSpPr>
        <p:spPr/>
        <p:txBody>
          <a:bodyPr/>
          <a:lstStyle/>
          <a:p>
            <a:r>
              <a:rPr lang="en-US" dirty="0" smtClean="0"/>
              <a:t>Addresses all indirect purchasing requirements in a plant</a:t>
            </a:r>
          </a:p>
          <a:p>
            <a:r>
              <a:rPr lang="en-US" dirty="0" smtClean="0"/>
              <a:t>Is tightly integrated into EAM’s inventory, capital project, and maintenance modules.</a:t>
            </a:r>
          </a:p>
          <a:p>
            <a:r>
              <a:rPr lang="en-US" dirty="0" smtClean="0"/>
              <a:t>Uses requisitions as the backbone for purchasing </a:t>
            </a:r>
          </a:p>
          <a:p>
            <a:r>
              <a:rPr lang="en-US" dirty="0" smtClean="0"/>
              <a:t>Contains robust electronic approval functionality </a:t>
            </a:r>
          </a:p>
        </p:txBody>
      </p:sp>
      <p:sp>
        <p:nvSpPr>
          <p:cNvPr id="11266" name="Rectangle 2"/>
          <p:cNvSpPr>
            <a:spLocks noGrp="1" noChangeArrowheads="1"/>
          </p:cNvSpPr>
          <p:nvPr>
            <p:ph type="title"/>
          </p:nvPr>
        </p:nvSpPr>
        <p:spPr/>
        <p:txBody>
          <a:bodyPr/>
          <a:lstStyle/>
          <a:p>
            <a:r>
              <a:rPr lang="en-US" smtClean="0"/>
              <a:t>Purchasing Role in EAM </a:t>
            </a:r>
          </a:p>
        </p:txBody>
      </p:sp>
      <p:sp>
        <p:nvSpPr>
          <p:cNvPr id="11268" name="Footer Placeholder 3"/>
          <p:cNvSpPr>
            <a:spLocks noGrp="1"/>
          </p:cNvSpPr>
          <p:nvPr>
            <p:ph type="ftr" sz="quarter" idx="10"/>
          </p:nvPr>
        </p:nvSpPr>
        <p:spPr/>
        <p:txBody>
          <a:bodyPr/>
          <a:lstStyle/>
          <a:p>
            <a:r>
              <a:rPr lang="en-US" smtClean="0"/>
              <a:t>EAM-PUR-070</a:t>
            </a:r>
            <a:endParaRPr lang="en-US"/>
          </a:p>
        </p:txBody>
      </p:sp>
      <p:pic>
        <p:nvPicPr>
          <p:cNvPr id="5" name="Picture 3" descr="C:\Users\nnm\AppData\Local\Microsoft\Windows\Temporary Internet Files\Content.IE5\HRO6PRED\MC900440391[1].png"/>
          <p:cNvPicPr>
            <a:picLocks noChangeAspect="1" noChangeArrowheads="1"/>
          </p:cNvPicPr>
          <p:nvPr/>
        </p:nvPicPr>
        <p:blipFill>
          <a:blip r:embed="rId3" cstate="print"/>
          <a:srcRect/>
          <a:stretch>
            <a:fillRect/>
          </a:stretch>
        </p:blipFill>
        <p:spPr bwMode="auto">
          <a:xfrm>
            <a:off x="8421688" y="20638"/>
            <a:ext cx="552450" cy="5540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SLIDEFILENAME" val="Plant_Operations___119.JPG"/>
  <p:tag name="SLIDEID" val="119"/>
</p:tagLst>
</file>

<file path=ppt/tags/tag2.xml><?xml version="1.0" encoding="utf-8"?>
<p:tagLst xmlns:a="http://schemas.openxmlformats.org/drawingml/2006/main" xmlns:r="http://schemas.openxmlformats.org/officeDocument/2006/relationships" xmlns:p="http://schemas.openxmlformats.org/presentationml/2006/main">
  <p:tag name="SLIDEFILENAME" val="Plant_Operations___119.JPG"/>
  <p:tag name="SLIDEID" val="119"/>
</p:tagLst>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36526</TotalTime>
  <Words>7665</Words>
  <Application>Microsoft Office PowerPoint</Application>
  <PresentationFormat>On-screen Show (4:3)</PresentationFormat>
  <Paragraphs>953</Paragraphs>
  <Slides>67</Slides>
  <Notes>67</Notes>
  <HiddenSlides>0</HiddenSlides>
  <MMClips>0</MMClips>
  <ScaleCrop>false</ScaleCrop>
  <HeadingPairs>
    <vt:vector size="4" baseType="variant">
      <vt:variant>
        <vt:lpstr>Theme</vt:lpstr>
      </vt:variant>
      <vt:variant>
        <vt:i4>2</vt:i4>
      </vt:variant>
      <vt:variant>
        <vt:lpstr>Slide Titles</vt:lpstr>
      </vt:variant>
      <vt:variant>
        <vt:i4>67</vt:i4>
      </vt:variant>
    </vt:vector>
  </HeadingPairs>
  <TitlesOfParts>
    <vt:vector size="69" baseType="lpstr">
      <vt:lpstr>1_EX06PP_template</vt:lpstr>
      <vt:lpstr>QAD 2010 Template</vt:lpstr>
      <vt:lpstr>QAD Enterprise Asset Management v12  Level 1 Course:  1-7 Introduction to EAM Purchasing</vt:lpstr>
      <vt:lpstr>EAM Level 1 Learning Path </vt:lpstr>
      <vt:lpstr>Course Overview</vt:lpstr>
      <vt:lpstr>Upon Completion of this Course you will be able to:</vt:lpstr>
      <vt:lpstr>Achieving the Course Objectives results in your:</vt:lpstr>
      <vt:lpstr>QAD EAM Purchasing</vt:lpstr>
      <vt:lpstr>Purchasing Overview</vt:lpstr>
      <vt:lpstr>Who uses EAM Purchasing?</vt:lpstr>
      <vt:lpstr>Purchasing Role in EAM </vt:lpstr>
      <vt:lpstr>QAD EAM Purchasing</vt:lpstr>
      <vt:lpstr>Purchasing Key Concepts</vt:lpstr>
      <vt:lpstr>Purchasing Key Concepts</vt:lpstr>
      <vt:lpstr>Purchasing Key Concepts</vt:lpstr>
      <vt:lpstr>Purchasing Key Concepts</vt:lpstr>
      <vt:lpstr>Purchasing Key Concepts</vt:lpstr>
      <vt:lpstr>Purchasing Best Practices Goals</vt:lpstr>
      <vt:lpstr>QAD EAM Purchasing</vt:lpstr>
      <vt:lpstr>Purchasing Setup – Key Settings </vt:lpstr>
      <vt:lpstr>Purchasing Setup – Key Settings </vt:lpstr>
      <vt:lpstr>QAD EAM Purchasing</vt:lpstr>
      <vt:lpstr>Purchasing Basic Process</vt:lpstr>
      <vt:lpstr>Purchasing – A Personal Example</vt:lpstr>
      <vt:lpstr>Purchasing Role in Supporting Operations </vt:lpstr>
      <vt:lpstr>Before we proceed . . . </vt:lpstr>
      <vt:lpstr>Purchasing Process – Step Through</vt:lpstr>
      <vt:lpstr>Requisitions</vt:lpstr>
      <vt:lpstr>Requisition Browse</vt:lpstr>
      <vt:lpstr>Requisition Create</vt:lpstr>
      <vt:lpstr>Requisition Header</vt:lpstr>
      <vt:lpstr>Requisition Header, Cont. </vt:lpstr>
      <vt:lpstr>Requisition Header – Expense Tab </vt:lpstr>
      <vt:lpstr>Requisition Line Items – Add Parts</vt:lpstr>
      <vt:lpstr>Purchasing Process – Step Through</vt:lpstr>
      <vt:lpstr>Electronic Approval Routing</vt:lpstr>
      <vt:lpstr>Route For Approval</vt:lpstr>
      <vt:lpstr>Start Approval Process</vt:lpstr>
      <vt:lpstr>Notification</vt:lpstr>
      <vt:lpstr>Approve Requisition</vt:lpstr>
      <vt:lpstr>Notification of Approval to Originator</vt:lpstr>
      <vt:lpstr>Purchasing Process – Step Through</vt:lpstr>
      <vt:lpstr>Purchase Orders  </vt:lpstr>
      <vt:lpstr>Purchase Orders, cont. </vt:lpstr>
      <vt:lpstr>Create Purchase Order (Individual)</vt:lpstr>
      <vt:lpstr>Create Purchase Order (Global) </vt:lpstr>
      <vt:lpstr>Purchase Order – Order </vt:lpstr>
      <vt:lpstr>Purchasing Process – Step Through</vt:lpstr>
      <vt:lpstr>Receiving </vt:lpstr>
      <vt:lpstr>Receive Against a PO</vt:lpstr>
      <vt:lpstr>Generate Receiver Document</vt:lpstr>
      <vt:lpstr>Print Receiver Document</vt:lpstr>
      <vt:lpstr>Receipt GLs Created When Received</vt:lpstr>
      <vt:lpstr>Purchasing Process – Step Through</vt:lpstr>
      <vt:lpstr>Pay </vt:lpstr>
      <vt:lpstr>QAD EAM Purchasing</vt:lpstr>
      <vt:lpstr>Return to Vendor </vt:lpstr>
      <vt:lpstr>Return to Vendor – Cont’d</vt:lpstr>
      <vt:lpstr>QAD EAM Purchasing</vt:lpstr>
      <vt:lpstr>Stock Replenishment </vt:lpstr>
      <vt:lpstr>Create a Stock Replenishment</vt:lpstr>
      <vt:lpstr>Add Parts to a Stock Replenishment</vt:lpstr>
      <vt:lpstr>Review Parts on a Stock Replenishment</vt:lpstr>
      <vt:lpstr>Create Stock Replenishment Requests</vt:lpstr>
      <vt:lpstr>QAD EAM Purchasing</vt:lpstr>
      <vt:lpstr>Review</vt:lpstr>
      <vt:lpstr>QAD EAM Level 1 Learning Path  Next Steps for Certification!</vt:lpstr>
      <vt:lpstr>Next Steps!  </vt:lpstr>
      <vt:lpstr>Questions? </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 Launch/Sales Launch</dc:title>
  <dc:creator>QAD</dc:creator>
  <cp:lastModifiedBy>Bill Knutson</cp:lastModifiedBy>
  <cp:revision>2644</cp:revision>
  <dcterms:created xsi:type="dcterms:W3CDTF">2006-09-26T21:40:50Z</dcterms:created>
  <dcterms:modified xsi:type="dcterms:W3CDTF">2011-02-18T00:05:12Z</dcterms:modified>
</cp:coreProperties>
</file>