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45" r:id="rId1"/>
    <p:sldMasterId id="2147484900" r:id="rId2"/>
  </p:sldMasterIdLst>
  <p:notesMasterIdLst>
    <p:notesMasterId r:id="rId104"/>
  </p:notesMasterIdLst>
  <p:handoutMasterIdLst>
    <p:handoutMasterId r:id="rId105"/>
  </p:handoutMasterIdLst>
  <p:sldIdLst>
    <p:sldId id="903" r:id="rId3"/>
    <p:sldId id="902" r:id="rId4"/>
    <p:sldId id="719" r:id="rId5"/>
    <p:sldId id="904" r:id="rId6"/>
    <p:sldId id="905" r:id="rId7"/>
    <p:sldId id="479" r:id="rId8"/>
    <p:sldId id="906" r:id="rId9"/>
    <p:sldId id="907" r:id="rId10"/>
    <p:sldId id="480" r:id="rId11"/>
    <p:sldId id="992" r:id="rId12"/>
    <p:sldId id="914" r:id="rId13"/>
    <p:sldId id="993" r:id="rId14"/>
    <p:sldId id="909" r:id="rId15"/>
    <p:sldId id="991" r:id="rId16"/>
    <p:sldId id="910" r:id="rId17"/>
    <p:sldId id="911" r:id="rId18"/>
    <p:sldId id="897" r:id="rId19"/>
    <p:sldId id="997" r:id="rId20"/>
    <p:sldId id="871" r:id="rId21"/>
    <p:sldId id="912" r:id="rId22"/>
    <p:sldId id="915" r:id="rId23"/>
    <p:sldId id="913" r:id="rId24"/>
    <p:sldId id="916" r:id="rId25"/>
    <p:sldId id="483" r:id="rId26"/>
    <p:sldId id="484" r:id="rId27"/>
    <p:sldId id="917" r:id="rId28"/>
    <p:sldId id="874" r:id="rId29"/>
    <p:sldId id="986" r:id="rId30"/>
    <p:sldId id="987" r:id="rId31"/>
    <p:sldId id="872" r:id="rId32"/>
    <p:sldId id="975" r:id="rId33"/>
    <p:sldId id="875" r:id="rId34"/>
    <p:sldId id="977" r:id="rId35"/>
    <p:sldId id="983" r:id="rId36"/>
    <p:sldId id="978" r:id="rId37"/>
    <p:sldId id="979" r:id="rId38"/>
    <p:sldId id="984" r:id="rId39"/>
    <p:sldId id="985" r:id="rId40"/>
    <p:sldId id="980" r:id="rId41"/>
    <p:sldId id="981" r:id="rId42"/>
    <p:sldId id="982" r:id="rId43"/>
    <p:sldId id="976" r:id="rId44"/>
    <p:sldId id="501" r:id="rId45"/>
    <p:sldId id="702" r:id="rId46"/>
    <p:sldId id="994" r:id="rId47"/>
    <p:sldId id="898" r:id="rId48"/>
    <p:sldId id="988" r:id="rId49"/>
    <p:sldId id="989" r:id="rId50"/>
    <p:sldId id="931" r:id="rId51"/>
    <p:sldId id="918" r:id="rId52"/>
    <p:sldId id="920" r:id="rId53"/>
    <p:sldId id="921" r:id="rId54"/>
    <p:sldId id="922" r:id="rId55"/>
    <p:sldId id="923" r:id="rId56"/>
    <p:sldId id="924" r:id="rId57"/>
    <p:sldId id="925" r:id="rId58"/>
    <p:sldId id="926" r:id="rId59"/>
    <p:sldId id="927" r:id="rId60"/>
    <p:sldId id="928" r:id="rId61"/>
    <p:sldId id="929" r:id="rId62"/>
    <p:sldId id="930" r:id="rId63"/>
    <p:sldId id="936" r:id="rId64"/>
    <p:sldId id="932" r:id="rId65"/>
    <p:sldId id="933" r:id="rId66"/>
    <p:sldId id="935" r:id="rId67"/>
    <p:sldId id="937" r:id="rId68"/>
    <p:sldId id="938" r:id="rId69"/>
    <p:sldId id="939" r:id="rId70"/>
    <p:sldId id="940" r:id="rId71"/>
    <p:sldId id="941" r:id="rId72"/>
    <p:sldId id="943" r:id="rId73"/>
    <p:sldId id="944" r:id="rId74"/>
    <p:sldId id="945" r:id="rId75"/>
    <p:sldId id="947" r:id="rId76"/>
    <p:sldId id="948" r:id="rId77"/>
    <p:sldId id="949" r:id="rId78"/>
    <p:sldId id="950" r:id="rId79"/>
    <p:sldId id="951" r:id="rId80"/>
    <p:sldId id="952" r:id="rId81"/>
    <p:sldId id="953" r:id="rId82"/>
    <p:sldId id="954" r:id="rId83"/>
    <p:sldId id="955" r:id="rId84"/>
    <p:sldId id="956" r:id="rId85"/>
    <p:sldId id="966" r:id="rId86"/>
    <p:sldId id="957" r:id="rId87"/>
    <p:sldId id="958" r:id="rId88"/>
    <p:sldId id="959" r:id="rId89"/>
    <p:sldId id="960" r:id="rId90"/>
    <p:sldId id="961" r:id="rId91"/>
    <p:sldId id="962" r:id="rId92"/>
    <p:sldId id="963" r:id="rId93"/>
    <p:sldId id="964" r:id="rId94"/>
    <p:sldId id="965" r:id="rId95"/>
    <p:sldId id="974" r:id="rId96"/>
    <p:sldId id="967" r:id="rId97"/>
    <p:sldId id="968" r:id="rId98"/>
    <p:sldId id="969" r:id="rId99"/>
    <p:sldId id="970" r:id="rId100"/>
    <p:sldId id="971" r:id="rId101"/>
    <p:sldId id="972" r:id="rId102"/>
    <p:sldId id="973" r:id="rId103"/>
  </p:sldIdLst>
  <p:sldSz cx="9144000" cy="6858000" type="screen4x3"/>
  <p:notesSz cx="6985000" cy="92710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545" autoAdjust="0"/>
    <p:restoredTop sz="81583" autoAdjust="0"/>
  </p:normalViewPr>
  <p:slideViewPr>
    <p:cSldViewPr snapToGrid="0">
      <p:cViewPr varScale="1">
        <p:scale>
          <a:sx n="77" d="100"/>
          <a:sy n="77" d="100"/>
        </p:scale>
        <p:origin x="-68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36"/>
    </p:cViewPr>
  </p:sorterViewPr>
  <p:notesViewPr>
    <p:cSldViewPr snapToGrid="0">
      <p:cViewPr varScale="1">
        <p:scale>
          <a:sx n="78" d="100"/>
          <a:sy n="78" d="100"/>
        </p:scale>
        <p:origin x="-2544" y="-84"/>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viewProps" Target="viewProp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956693"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956693"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r">
              <a:defRPr sz="1200">
                <a:latin typeface="Arial" charset="0"/>
              </a:defRPr>
            </a:lvl1pPr>
          </a:lstStyle>
          <a:p>
            <a:pPr>
              <a:defRPr/>
            </a:pPr>
            <a:fld id="{D8CCC991-A967-4F8B-ACFD-B1348B153E4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l" defTabSz="929063">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956693"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r" defTabSz="929063">
              <a:defRPr sz="1200">
                <a:latin typeface="Arial" charset="0"/>
              </a:defRPr>
            </a:lvl1pPr>
          </a:lstStyle>
          <a:p>
            <a:pPr>
              <a:defRPr/>
            </a:pPr>
            <a:endParaRPr lang="en-US"/>
          </a:p>
        </p:txBody>
      </p:sp>
      <p:sp>
        <p:nvSpPr>
          <p:cNvPr id="112644" name="Rectangle 4"/>
          <p:cNvSpPr>
            <a:spLocks noGrp="1" noRot="1" noChangeAspec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97869" y="4403093"/>
            <a:ext cx="5589263" cy="4172266"/>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l" defTabSz="929063">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956693"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r" defTabSz="929063">
              <a:defRPr sz="1200">
                <a:latin typeface="Arial" charset="0"/>
              </a:defRPr>
            </a:lvl1pPr>
          </a:lstStyle>
          <a:p>
            <a:pPr>
              <a:defRPr/>
            </a:pPr>
            <a:fld id="{22467464-5C0B-443C-85B3-14F9DED90B0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5903"/>
            <a:fld id="{82B4B4CC-5BCA-4C64-A631-01F3B388E8BA}" type="slidenum">
              <a:rPr lang="en-US" smtClean="0"/>
              <a:pPr defTabSz="925903"/>
              <a:t>1</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9851A07-6450-4CBF-A33A-803442E1D252}" type="slidenum">
              <a:rPr lang="en-US" smtClean="0"/>
              <a:pPr/>
              <a:t>11</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9851A07-6450-4CBF-A33A-803442E1D252}" type="slidenum">
              <a:rPr lang="en-US" smtClean="0"/>
              <a:pPr/>
              <a:t>12</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pPr defTabSz="925903"/>
            <a:fld id="{E43C2A1C-8311-4C9C-99AC-D03EAA87EA8C}" type="slidenum">
              <a:rPr lang="en-US" smtClean="0"/>
              <a:pPr defTabSz="925903"/>
              <a:t>13</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pPr defTabSz="925903"/>
            <a:fld id="{6E583361-E766-400B-BC56-1F40E69CC276}" type="slidenum">
              <a:rPr lang="en-US" smtClean="0"/>
              <a:pPr defTabSz="925903"/>
              <a:t>14</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pPr defTabSz="925903"/>
            <a:fld id="{D88C7374-918E-4CD7-913F-103FA420367C}" type="slidenum">
              <a:rPr lang="en-US" smtClean="0"/>
              <a:pPr defTabSz="925903"/>
              <a:t>15</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defTabSz="925903"/>
            <a:fld id="{BB962F73-3011-4974-819B-50FF5C7662DE}" type="slidenum">
              <a:rPr lang="en-US" smtClean="0"/>
              <a:pPr defTabSz="925903"/>
              <a:t>16</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E1484B3F-A69E-43B6-BB3C-F77C300C1729}" type="slidenum">
              <a:rPr lang="en-US" smtClean="0"/>
              <a:pPr/>
              <a:t>17</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r>
              <a:rPr lang="en-US" smtClean="0"/>
              <a:t>To help relate inventory to your own needs, think about your kitchen cupboards.</a:t>
            </a:r>
          </a:p>
          <a:p>
            <a:r>
              <a:rPr lang="en-US" smtClean="0"/>
              <a:t>So, how do you stock your kitchen and ensure you have what you need when you need it?  </a:t>
            </a:r>
          </a:p>
          <a:p>
            <a:r>
              <a:rPr lang="en-US" smtClean="0"/>
              <a:t>You have things that you use daily like milk, which also have a limited shelf life.  Maybe you have recipes that you like to make often, the ingredients list is like a parts list.</a:t>
            </a:r>
          </a:p>
          <a:p>
            <a:r>
              <a:rPr lang="en-US" smtClean="0"/>
              <a:t>What about those items you can’t do without – like toilet paper – this is a critical item.</a:t>
            </a:r>
          </a:p>
          <a:p>
            <a:r>
              <a:rPr lang="en-US" smtClean="0"/>
              <a:t>There are probably some items that you buy only a specific brand regardless of price while other items it doesn’t matter who sells it as long as it meets certain criteria.</a:t>
            </a:r>
          </a:p>
          <a:p>
            <a:r>
              <a:rPr lang="en-US" smtClean="0"/>
              <a:t>EAM can handle each of these criteria as well as help you keep track of how much of an item you have so that you know when to add it to your grocery list.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pPr defTabSz="928101"/>
            <a:fld id="{47154276-EFEC-4B6B-9DBE-596C1E9DD37F}" type="slidenum">
              <a:rPr lang="en-US" smtClean="0"/>
              <a:pPr defTabSz="928101"/>
              <a:t>18</a:t>
            </a:fld>
            <a:endParaRPr lang="en-US" dirty="0"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1D472B35-6399-4FDC-A7C7-215041FF310E}" type="slidenum">
              <a:rPr lang="en-US" smtClean="0"/>
              <a:pPr/>
              <a:t>19</a:t>
            </a:fld>
            <a:endParaRPr lang="en-US"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r>
              <a:rPr lang="en-US" smtClean="0"/>
              <a:t>Thinking back to our production area that were are supporting.  We have a conveyor that needs rollers in order to function properly.  Maybe you also need grease when replacing the rollers.  When the inventory is issued, you can capture which equipment was issued to in order to track the costs.  You may also want to know when you’ve used a part.  It is important to know when inventory is being  used and where so that proper inventory levels can be set.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pPr defTabSz="925903"/>
            <a:fld id="{D06E1B3E-7A0B-4754-9B20-E8FC5C172CE3}" type="slidenum">
              <a:rPr lang="en-US" smtClean="0"/>
              <a:pPr defTabSz="925903"/>
              <a:t>20</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D61B5F5C-1C43-4603-8420-6727239513CD}" type="slidenum">
              <a:rPr lang="en-US" smtClean="0"/>
              <a:pPr/>
              <a:t>3</a:t>
            </a:fld>
            <a:endParaRPr lang="en-US"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xfrm>
            <a:off x="696290" y="4404674"/>
            <a:ext cx="5592421" cy="4172267"/>
          </a:xfrm>
          <a:noFill/>
          <a:ln/>
        </p:spPr>
        <p:txBody>
          <a:bodyPr/>
          <a:lstStyle/>
          <a:p>
            <a:endParaRPr lang="en-GB"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pPr defTabSz="925903"/>
            <a:fld id="{A18698BB-D0AB-45DA-9FC5-E60EFC778504}" type="slidenum">
              <a:rPr lang="en-US" smtClean="0"/>
              <a:pPr defTabSz="925903"/>
              <a:t>21</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r>
              <a:rPr lang="en-GB" dirty="0" smtClean="0"/>
              <a:t>There are three Inventory</a:t>
            </a:r>
            <a:r>
              <a:rPr lang="en-GB" baseline="0" dirty="0" smtClean="0"/>
              <a:t> Cost methods available: FIFO (first in, first out), LIFO (last in, first out) and Weighted Average.  Each of these uses different methodology for calculating and assigning costs when inventory is issued or valued.  The finance department at your customer will decide which to select.  The three ‘Cons Res’ settings help define how inventory is analyzed during the replenishment process.  These settings determine if you considered reserved inventory, inventory that shows you are ‘short’ of what you need and if you consider what is already on order when calculating stock replenishment levels.  Be careful before automating this through the batch job scheduler / job controller – make sure that inventory levels are reliable.  </a:t>
            </a:r>
          </a:p>
          <a:p>
            <a:endParaRPr lang="en-GB" baseline="0" dirty="0" smtClean="0"/>
          </a:p>
          <a:p>
            <a:r>
              <a:rPr lang="en-GB" baseline="0" dirty="0" smtClean="0"/>
              <a:t>The ABC settings allow a company to define how often the inventory is counted.  Also, it provides the ability to have the system calculate the breakdown of parts between categories.</a:t>
            </a:r>
          </a:p>
          <a:p>
            <a:endParaRPr lang="en-GB" baseline="0" dirty="0" smtClean="0"/>
          </a:p>
          <a:p>
            <a:r>
              <a:rPr lang="en-GB" baseline="0" dirty="0" smtClean="0"/>
              <a:t>The Transit flag allows for inventory being transferred between sites to ‘act’ like it on a truck being moved.  The inventory is the source site is reduced immediately but the inventory in the target site isn’t increased until they physically receive the item.</a:t>
            </a:r>
          </a:p>
          <a:p>
            <a:endParaRPr lang="en-GB" baseline="0" dirty="0" smtClean="0"/>
          </a:p>
          <a:p>
            <a:r>
              <a:rPr lang="en-GB" baseline="0" dirty="0" smtClean="0"/>
              <a:t>Part Description Protected field is new to EAM v12.  Companies often wanted to standardize their part descriptions but EAM did not allow field level security in a record.  We now have the ability to define if a company wants to restrict the ability to change a description when being copied across sites.</a:t>
            </a:r>
            <a:endParaRPr lang="en-GB"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pPr defTabSz="925903"/>
            <a:fld id="{1F221A6C-2D93-4921-9242-EDD625F997D1}" type="slidenum">
              <a:rPr lang="en-US" smtClean="0"/>
              <a:pPr defTabSz="925903"/>
              <a:t>22</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r>
              <a:rPr lang="en-GB" dirty="0" smtClean="0"/>
              <a:t>At the site setting level</a:t>
            </a:r>
            <a:r>
              <a:rPr lang="en-GB" baseline="0" dirty="0" smtClean="0"/>
              <a:t> there are many different accounting default options.  For different transactions a company may want to capture the financial piece in a different account.  Of course, these defaults can be overridden at the part level.</a:t>
            </a:r>
            <a:endParaRPr lang="en-GB"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25903"/>
            <a:fld id="{C341EF37-E695-4783-BE0C-931522F60776}" type="slidenum">
              <a:rPr lang="en-US" smtClean="0"/>
              <a:pPr defTabSz="925903"/>
              <a:t>23</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r>
              <a:rPr lang="en-GB" dirty="0" smtClean="0"/>
              <a:t>EAM has a standard</a:t>
            </a:r>
            <a:r>
              <a:rPr lang="en-GB" baseline="0" dirty="0" smtClean="0"/>
              <a:t> report for Inventory Usage Analysis – at the site level, a company can define what is counted as ‘usage.’  Some companies may know and understand that there are a lot adjustments that occur and they want to consider that when they analyze their inventory.  Other companies may consider their inventory well controlled and they don’t want to count an adjustment as usage.  These settings can be changed over time as companies proceed along the path to World Class organizations.</a:t>
            </a:r>
          </a:p>
          <a:p>
            <a:r>
              <a:rPr lang="en-GB" dirty="0" smtClean="0"/>
              <a:t>There are several options related to Stores Requisitions – do you want them to close automatically</a:t>
            </a:r>
            <a:r>
              <a:rPr lang="en-GB" baseline="0" dirty="0" smtClean="0"/>
              <a:t> when the items are issued?  Do you want to require authorization prior to issuing to a stores requisition?  You can turn this on for All stores requisitions or only for Project related stores requisitions.</a:t>
            </a:r>
          </a:p>
          <a:p>
            <a:endParaRPr lang="en-GB" baseline="0" dirty="0" smtClean="0"/>
          </a:p>
          <a:p>
            <a:r>
              <a:rPr lang="en-GB" baseline="0" dirty="0" smtClean="0"/>
              <a:t>The Sole Source options allow for settings related to those sole source purchases.  It is most common for a company to set this to create PO.  This allows for the purchasing department to review prior to authorizing and placing them item(s) on order.</a:t>
            </a:r>
            <a:endParaRPr lang="en-GB"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94036FDC-7DDC-4929-9B72-3ACB6C9C3123}" type="slidenum">
              <a:rPr lang="en-US" smtClean="0"/>
              <a:pPr/>
              <a:t>24</a:t>
            </a:fld>
            <a:endParaRPr lang="en-US"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635AA3-1947-4A6F-9223-C23476EA6C0F}" type="slidenum">
              <a:rPr lang="en-US" smtClean="0"/>
              <a:pPr/>
              <a:t>25</a:t>
            </a:fld>
            <a:endParaRPr lang="en-US"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66BC3532-5E72-45DA-B395-056B0A0C014E}" type="slidenum">
              <a:rPr lang="en-US" smtClean="0"/>
              <a:pPr/>
              <a:t>26</a:t>
            </a:fld>
            <a:endParaRPr lang="en-US"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r>
              <a:rPr lang="en-US" smtClean="0"/>
              <a:t>Navigate to Inventory|Codes|Part|Locations. </a:t>
            </a:r>
          </a:p>
          <a:p>
            <a:r>
              <a:rPr lang="en-US" smtClean="0"/>
              <a:t>Click New or right-click and select the New option.</a:t>
            </a:r>
          </a:p>
          <a:p>
            <a:endParaRPr lang="en-GB"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4E420619-5AF2-4104-9DB6-0555825D1D40}" type="slidenum">
              <a:rPr lang="en-US" smtClean="0"/>
              <a:pPr/>
              <a:t>27</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r>
              <a:rPr lang="en-US" dirty="0" smtClean="0"/>
              <a:t>Parts are added through the inventory browse screen.  Relevant data is recorded on the record.  A part must have at least one location associated to it when it is set up.  Stock levels can be set as well as capturing which vendors to purchase from.  Vendor information is entered through a sub-menu but many parts can be associated.  The primary information is viewable from the General Tab.</a:t>
            </a:r>
          </a:p>
          <a:p>
            <a:endParaRPr lang="en-US" dirty="0" smtClean="0"/>
          </a:p>
          <a:p>
            <a:r>
              <a:rPr lang="en-US" dirty="0" smtClean="0"/>
              <a:t>For internally sourced parts, an area must be defined for where the part will be fabricated</a:t>
            </a:r>
            <a:r>
              <a:rPr lang="en-US" baseline="0" dirty="0" smtClean="0"/>
              <a:t> when required.</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0627059D-FD28-4041-8F3D-7FDF2488C466}" type="slidenum">
              <a:rPr lang="en-US" smtClean="0"/>
              <a:pPr/>
              <a:t>28</a:t>
            </a:fld>
            <a:endParaRPr lang="en-US"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r>
              <a:rPr lang="en-US" dirty="0" smtClean="0"/>
              <a:t>Add to BOM? Determines if this part should be automatically added to an Equipment’s BOM when issued to it.</a:t>
            </a:r>
          </a:p>
          <a:p>
            <a:r>
              <a:rPr lang="en-US" dirty="0" smtClean="0"/>
              <a:t>Active? = No prevents parts from being included on some</a:t>
            </a:r>
            <a:r>
              <a:rPr lang="en-US" baseline="0" dirty="0" smtClean="0"/>
              <a:t> lookups and things like </a:t>
            </a:r>
            <a:r>
              <a:rPr lang="en-US" dirty="0" smtClean="0"/>
              <a:t>Physical Inventory Counts and on Stock Replenishment .</a:t>
            </a:r>
          </a:p>
          <a:p>
            <a:r>
              <a:rPr lang="en-US" dirty="0" smtClean="0"/>
              <a:t>If</a:t>
            </a:r>
            <a:r>
              <a:rPr lang="en-US" baseline="0" dirty="0" smtClean="0"/>
              <a:t> a part is defined as sole source, it will follow the settings in the site setup when replenishment requests are created.</a:t>
            </a:r>
          </a:p>
          <a:p>
            <a:r>
              <a:rPr lang="en-US" baseline="0" dirty="0" smtClean="0"/>
              <a:t>PO Text is the line item detail that will print on a purchase order for the vendor to see.</a:t>
            </a:r>
          </a:p>
          <a:p>
            <a:r>
              <a:rPr lang="en-US" baseline="0" dirty="0" smtClean="0"/>
              <a:t>Default accounting on a part allows for the accounting to differ from the site defaults but continue to assist with users knowing where to ‘charge’ items.</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A4BB212B-05BC-4DEB-AF1B-9CDBE1A0588E}" type="slidenum">
              <a:rPr lang="en-US" smtClean="0"/>
              <a:pPr/>
              <a:t>29</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p:spPr>
        <p:txBody>
          <a:bodyPr/>
          <a:lstStyle/>
          <a:p>
            <a:r>
              <a:rPr lang="en-US" smtClean="0"/>
              <a:t>If another site has the same part, then you can simply copy the part from the other site.  A company can restrict whether a site can change a description when copying.  Having common part numbers is an important way of having global inventory and access to multiple sites and their inventory details.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endParaRPr lang="en-US" smtClean="0"/>
          </a:p>
        </p:txBody>
      </p:sp>
      <p:sp>
        <p:nvSpPr>
          <p:cNvPr id="115716" name="Slide Number Placeholder 3"/>
          <p:cNvSpPr>
            <a:spLocks noGrp="1"/>
          </p:cNvSpPr>
          <p:nvPr>
            <p:ph type="sldNum" sz="quarter" idx="5"/>
          </p:nvPr>
        </p:nvSpPr>
        <p:spPr>
          <a:noFill/>
        </p:spPr>
        <p:txBody>
          <a:bodyPr/>
          <a:lstStyle/>
          <a:p>
            <a:pPr defTabSz="925903"/>
            <a:fld id="{9E99239A-2351-419A-A30F-E2C3321D886A}" type="slidenum">
              <a:rPr lang="en-US" smtClean="0"/>
              <a:pPr defTabSz="925903"/>
              <a:t>4</a:t>
            </a:fld>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5903"/>
            <a:fld id="{2BBAAE14-1048-4EDE-949E-4E1E924A1BDB}" type="slidenum">
              <a:rPr lang="en-US" smtClean="0"/>
              <a:pPr defTabSz="925903"/>
              <a:t>31</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B0BAA1A4-3865-4EE5-858D-75EA79482C0B}" type="slidenum">
              <a:rPr lang="en-US" smtClean="0"/>
              <a:pPr/>
              <a:t>32</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r>
              <a:rPr lang="en-US" dirty="0" smtClean="0"/>
              <a:t>There are several</a:t>
            </a:r>
            <a:r>
              <a:rPr lang="en-US" baseline="0" dirty="0" smtClean="0"/>
              <a:t> different options that users have for finding the part numbers that they need.  These can be used by both maintenance technicians who want to find a part for a repair that they are working on or by users who need to request items for purchase, such as pens, and other repeat purchases.</a:t>
            </a:r>
          </a:p>
          <a:p>
            <a:endParaRPr lang="en-US" baseline="0" dirty="0" smtClean="0"/>
          </a:p>
          <a:p>
            <a:r>
              <a:rPr lang="en-US" baseline="0" dirty="0" smtClean="0"/>
              <a:t>As a general note, we often recommend that any item which will have a repeat purchase – regardless of inventory status or tangible nature (services) – be set up as an inventory item in order to make the purchasing process simpler in the future.</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BD04C9B-07A9-4165-8994-B44BFE0EB0A4}" type="slidenum">
              <a:rPr lang="en-US" smtClean="0"/>
              <a:pPr/>
              <a:t>33</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r>
              <a:rPr lang="en-US" dirty="0" smtClean="0"/>
              <a:t>To reduce</a:t>
            </a:r>
            <a:r>
              <a:rPr lang="en-US" baseline="0" dirty="0" smtClean="0"/>
              <a:t> travel time, we recommend use of the store request feature.  It allows for improved processing and traceability.  The “Walk-Up” option is generally necessary in emergency situations but should not be the norm.  If the crib isn’t manned, then a procedure must be in place to ensure capturing of the inventory issues.  The inventory can easily get out of ‘balance’ if parts are being used but not recorded.  All too often, a technician will take a part and forget to record it so inventory balances are not correct and neither is the COST OF OWNERSHIP.</a:t>
            </a:r>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FCF07B13-2A6C-4A9A-9D41-970962C91AF6}" type="slidenum">
              <a:rPr lang="en-US" smtClean="0"/>
              <a:pPr/>
              <a:t>34</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r>
              <a:rPr lang="en-US" dirty="0" smtClean="0"/>
              <a:t>Linking a stores request to a</a:t>
            </a:r>
            <a:r>
              <a:rPr lang="en-US" baseline="0" dirty="0" smtClean="0"/>
              <a:t> work order or to the equipment has the advantage of helping with accounting portion of the transaction but also it connects the inventory usage to the cost of ownership tracking.</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pPr defTabSz="925903"/>
            <a:fld id="{21EF1271-78E6-44C0-BF2A-D760D4F1AE8A}" type="slidenum">
              <a:rPr lang="en-US" smtClean="0"/>
              <a:pPr defTabSz="925903"/>
              <a:t>35</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3BB1E914-D3D4-4526-8962-8A10E6449DEB}" type="slidenum">
              <a:rPr lang="en-US" smtClean="0"/>
              <a:pPr/>
              <a:t>36</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DC64EB19-AFC4-4C13-A82F-E12687A3A480}" type="slidenum">
              <a:rPr lang="en-US" smtClean="0"/>
              <a:pPr/>
              <a:t>37</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36ACB462-73CD-4922-927B-D71792A45E12}" type="slidenum">
              <a:rPr lang="en-US" smtClean="0"/>
              <a:pPr/>
              <a:t>38</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marL="227526" indent="-227526"/>
            <a:r>
              <a:rPr lang="en-GB" dirty="0" smtClean="0"/>
              <a:t>To Issue to Work Order, enter WO No, Location, Qty, and Click on Save.  NOTE: When selecting this function from the Work order screen, certain data will be pre-populated here.</a:t>
            </a:r>
          </a:p>
          <a:p>
            <a:pPr marL="227526" indent="-227526"/>
            <a:endParaRPr lang="en-GB" dirty="0" smtClean="0"/>
          </a:p>
          <a:p>
            <a:pPr marL="227526" indent="-227526"/>
            <a:r>
              <a:rPr lang="en-GB" dirty="0" smtClean="0"/>
              <a:t>May also issue to Stores Requisition, Equipment Record, or a Project Number – all of which will also default in the proper accounting.  </a:t>
            </a:r>
          </a:p>
          <a:p>
            <a:pPr marL="227526" indent="-227526"/>
            <a:endParaRPr lang="en-GB" dirty="0" smtClean="0"/>
          </a:p>
          <a:p>
            <a:pPr marL="227526" indent="-227526"/>
            <a:r>
              <a:rPr lang="en-GB" dirty="0" smtClean="0"/>
              <a:t>Less common approach is to directly select CC, Acct, and/or </a:t>
            </a:r>
            <a:r>
              <a:rPr lang="en-GB" dirty="0" err="1" smtClean="0"/>
              <a:t>SubAccount</a:t>
            </a:r>
            <a:r>
              <a:rPr lang="en-GB" dirty="0" smtClean="0"/>
              <a:t>.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pPr defTabSz="925903"/>
            <a:fld id="{BD891CA0-61A7-4C4C-A2AF-9EBDD570BDB9}" type="slidenum">
              <a:rPr lang="en-US" smtClean="0"/>
              <a:pPr defTabSz="925903"/>
              <a:t>39</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1D958E6C-42E0-481C-9FF3-EFE8EEF59B8B}" type="slidenum">
              <a:rPr lang="en-US" smtClean="0"/>
              <a:pPr/>
              <a:t>40</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r>
              <a:rPr lang="en-US" dirty="0" smtClean="0"/>
              <a:t>The Stock</a:t>
            </a:r>
            <a:r>
              <a:rPr lang="en-US" baseline="0" dirty="0" smtClean="0"/>
              <a:t> replenishment can be scheduled through the batch job scheduler but care should be taken to ensure the inventory accuracy.  When run manually, the user can confirm that inventory data is accurate before proceeding.  Good discipline around inventory recording is necessary to ensure a successful and useful stock replenishment.</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pPr defTabSz="927483"/>
            <a:fld id="{890001DA-6129-4629-92B3-26E6543DE68F}" type="slidenum">
              <a:rPr lang="en-US" smtClean="0"/>
              <a:pPr defTabSz="927483"/>
              <a:t>5</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defTabSz="925903"/>
            <a:fld id="{77A78DF4-BE63-4B33-AB16-5F2BCDF3A1CE}" type="slidenum">
              <a:rPr lang="en-US" smtClean="0"/>
              <a:pPr defTabSz="925903"/>
              <a:t>41</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48FAB015-1646-46A3-9F7B-39A0AF600868}" type="slidenum">
              <a:rPr lang="en-US" smtClean="0"/>
              <a:pPr/>
              <a:t>42</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r>
              <a:rPr lang="en-US" smtClean="0"/>
              <a:t>Use the physical inventory module to: </a:t>
            </a:r>
          </a:p>
          <a:p>
            <a:r>
              <a:rPr lang="en-US" smtClean="0"/>
              <a:t>Pick a group of parts based on user-defined criteria to count and print count sheets.</a:t>
            </a:r>
          </a:p>
          <a:p>
            <a:r>
              <a:rPr lang="en-US" smtClean="0"/>
              <a:t>Verify the quantity in inventory and enter count results.</a:t>
            </a:r>
          </a:p>
          <a:p>
            <a:r>
              <a:rPr lang="en-US" smtClean="0"/>
              <a:t>Make adjustments to the on-hand inventory quantity automatically after closing count.</a:t>
            </a:r>
          </a:p>
          <a:p>
            <a:r>
              <a:rPr lang="en-US" smtClean="0"/>
              <a:t>EAM includes only active parts in physical inventory lists and the physical inventory add lookup.</a:t>
            </a:r>
          </a:p>
          <a:p>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BCB451BC-1A5F-49DD-BD0A-887CEC42A459}" type="slidenum">
              <a:rPr lang="en-US" smtClean="0"/>
              <a:pPr/>
              <a:t>43</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r>
              <a:rPr lang="en-US" dirty="0" smtClean="0"/>
              <a:t>The Issue action is used to record that a part was used for a specific work order or equipment. </a:t>
            </a:r>
          </a:p>
          <a:p>
            <a:r>
              <a:rPr lang="en-US" dirty="0" smtClean="0"/>
              <a:t>Return to Inventory is used when parts which were issued are no longer needed.</a:t>
            </a:r>
          </a:p>
          <a:p>
            <a:r>
              <a:rPr lang="en-US" dirty="0" smtClean="0"/>
              <a:t>Adjust is used to change the inventory level for this part when it is found to be different than what is shown in the system but where it was used is unknown.  This changes the Quantity on Hand immediately and generates a GL Transaction to ERP.  </a:t>
            </a:r>
          </a:p>
          <a:p>
            <a:r>
              <a:rPr lang="en-US" dirty="0" smtClean="0"/>
              <a:t>Relocate is used to change the location of where a part is stored or to transfer parts to another site.</a:t>
            </a:r>
          </a:p>
          <a:p>
            <a:r>
              <a:rPr lang="en-US" dirty="0" smtClean="0"/>
              <a:t>Receive from relocation is used when a part is transferred across sites with the In Transit option turned on.</a:t>
            </a:r>
          </a:p>
          <a:p>
            <a:r>
              <a:rPr lang="en-US" dirty="0" smtClean="0"/>
              <a:t>Receive from work order is for internally fabricated parts that have been moved to the storeroom.</a:t>
            </a:r>
          </a:p>
          <a:p>
            <a:r>
              <a:rPr lang="en-US" dirty="0" smtClean="0"/>
              <a:t>Transfer ownership allows the owner of record on consigned inventory to be changed.</a:t>
            </a:r>
          </a:p>
          <a:p>
            <a:r>
              <a:rPr lang="en-US" dirty="0" smtClean="0"/>
              <a:t>The Modify Consignment option is used to modify a part’s consignment information.</a:t>
            </a:r>
            <a:endParaRPr lang="en-US" b="1" dirty="0" smtClean="0"/>
          </a:p>
          <a:p>
            <a:r>
              <a:rPr lang="en-US" dirty="0" smtClean="0"/>
              <a:t>The Modify Cost option is used to change the part’s cost, generating general ledger entries based on the changes. Use this option only with approval from your Finance department.</a:t>
            </a:r>
          </a:p>
          <a:p>
            <a:endParaRPr lang="en-US" dirty="0" smtClean="0"/>
          </a:p>
          <a:p>
            <a:endParaRPr lang="en-GB"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397CAC-96E6-478D-894B-F36685FC92DF}" type="slidenum">
              <a:rPr lang="en-US" smtClean="0"/>
              <a:pPr/>
              <a:t>44</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397CAC-96E6-478D-894B-F36685FC92DF}" type="slidenum">
              <a:rPr lang="en-US" smtClean="0"/>
              <a:pPr/>
              <a:t>45</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defTabSz="925903"/>
            <a:fld id="{A30AF925-B534-4A45-BF81-30A99FE0B901}" type="slidenum">
              <a:rPr lang="en-US" smtClean="0"/>
              <a:pPr defTabSz="925903"/>
              <a:t>46</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p:spPr>
        <p:txBody>
          <a:bodyPr/>
          <a:lstStyle/>
          <a:p>
            <a:endParaRPr lang="en-US" smtClean="0"/>
          </a:p>
        </p:txBody>
      </p:sp>
      <p:sp>
        <p:nvSpPr>
          <p:cNvPr id="155652" name="Slide Number Placeholder 3"/>
          <p:cNvSpPr>
            <a:spLocks noGrp="1"/>
          </p:cNvSpPr>
          <p:nvPr>
            <p:ph type="sldNum" sz="quarter" idx="5"/>
          </p:nvPr>
        </p:nvSpPr>
        <p:spPr>
          <a:noFill/>
        </p:spPr>
        <p:txBody>
          <a:bodyPr/>
          <a:lstStyle/>
          <a:p>
            <a:pPr defTabSz="924323"/>
            <a:fld id="{D4DE2B96-F458-405E-8B66-233AFCF642C5}" type="slidenum">
              <a:rPr lang="en-US" smtClean="0"/>
              <a:pPr defTabSz="924323"/>
              <a:t>47</a:t>
            </a:fld>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p:spPr>
        <p:txBody>
          <a:bodyPr/>
          <a:lstStyle/>
          <a:p>
            <a:endParaRPr lang="en-US" smtClean="0"/>
          </a:p>
        </p:txBody>
      </p:sp>
      <p:sp>
        <p:nvSpPr>
          <p:cNvPr id="157700" name="Slide Number Placeholder 3"/>
          <p:cNvSpPr>
            <a:spLocks noGrp="1"/>
          </p:cNvSpPr>
          <p:nvPr>
            <p:ph type="sldNum" sz="quarter" idx="5"/>
          </p:nvPr>
        </p:nvSpPr>
        <p:spPr>
          <a:noFill/>
        </p:spPr>
        <p:txBody>
          <a:bodyPr/>
          <a:lstStyle/>
          <a:p>
            <a:pPr defTabSz="924323"/>
            <a:fld id="{20B35B43-65B4-47B4-B008-63EC766AAA7B}" type="slidenum">
              <a:rPr lang="en-US" smtClean="0"/>
              <a:pPr defTabSz="924323"/>
              <a:t>48</a:t>
            </a:fld>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p:spPr>
        <p:txBody>
          <a:bodyPr/>
          <a:lstStyle/>
          <a:p>
            <a:endParaRPr lang="en-US" dirty="0" smtClean="0"/>
          </a:p>
        </p:txBody>
      </p:sp>
      <p:sp>
        <p:nvSpPr>
          <p:cNvPr id="159748" name="Slide Number Placeholder 3"/>
          <p:cNvSpPr>
            <a:spLocks noGrp="1"/>
          </p:cNvSpPr>
          <p:nvPr>
            <p:ph type="sldNum" sz="quarter" idx="5"/>
          </p:nvPr>
        </p:nvSpPr>
        <p:spPr>
          <a:noFill/>
        </p:spPr>
        <p:txBody>
          <a:bodyPr/>
          <a:lstStyle/>
          <a:p>
            <a:pPr defTabSz="924323"/>
            <a:fld id="{A836180A-9534-47AF-A7FD-FA066186C1B0}" type="slidenum">
              <a:rPr lang="en-US" smtClean="0"/>
              <a:pPr defTabSz="924323"/>
              <a:t>49</a:t>
            </a:fld>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1A149474-D1E0-46CC-B9D1-7AC85ACDF4AA}" type="slidenum">
              <a:rPr lang="en-US" smtClean="0"/>
              <a:pPr/>
              <a:t>50</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r>
              <a:rPr lang="en-US" smtClean="0"/>
              <a:t>Navigate to Inventory|Codes|Part|Locations. </a:t>
            </a:r>
          </a:p>
          <a:p>
            <a:r>
              <a:rPr lang="en-US" smtClean="0"/>
              <a:t>Click New or right-click and select the New option.</a:t>
            </a:r>
          </a:p>
          <a:p>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24A43A9C-A402-478D-9D8A-CF8675026E77}" type="slidenum">
              <a:rPr lang="en-US" smtClean="0"/>
              <a:pPr/>
              <a:t>6</a:t>
            </a:fld>
            <a:endParaRPr lang="en-US"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xfrm>
            <a:off x="696290" y="4404674"/>
            <a:ext cx="5592421" cy="4172267"/>
          </a:xfrm>
          <a:noFill/>
          <a:ln/>
        </p:spPr>
        <p:txBody>
          <a:bodyPr/>
          <a:lstStyle/>
          <a:p>
            <a:r>
              <a:rPr lang="en-US" smtClean="0"/>
              <a:t>Technicians need replacement parts to maintain facilities and equipment. These parts are stored in MRO (Maintenance, Repair and Operations)  inventory. Use Inventory to manage MRO materials from an enterprise or site level, including stock, reorder, vendor, and financial details. Inventory supports stores requisitions, physical inventories including cycle counting, automated stock replenishment, stock-out tracking, and rebuild or repair activities. EAM connects the cost of inventory to work orders, equipment and other documents, and to the ERP financial system.</a:t>
            </a:r>
          </a:p>
          <a:p>
            <a:endParaRPr lang="en-US" smtClean="0"/>
          </a:p>
          <a:p>
            <a:r>
              <a:rPr lang="en-US" smtClean="0"/>
              <a:t>According to Terry Wireman in “World Class Maintenance Management”, the cost of maintenance materials can range between 20% to 70% of an operations entire maintenance budget.  In addition, many companies go to the far extreme of ensuring that they have every part they want all the time, which often results in overstocking the storeroom.  However, we must keep in mind the cost of keeping and storing inventory which is generally about 30% of inventory costs EACH YEAR.  So, if you have an inventory value of $1,000,000, the cost for maintaining that inventory each year will run about $300,000. </a:t>
            </a:r>
          </a:p>
          <a:p>
            <a:endParaRPr lang="en-US" smtClean="0"/>
          </a:p>
          <a:p>
            <a:r>
              <a:rPr lang="en-US" smtClean="0"/>
              <a:t>Contrary to popular opinion, Inventory is not “free.”  Maintaining the proper balance of materials is a key business driver for which EAM can help.  It is generally accepted that controlling indirect inventory is one of the fastest returns on investment when implementing an EAM system.  </a:t>
            </a:r>
          </a:p>
          <a:p>
            <a:endParaRPr lang="en-GB"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7F01C7D1-B07F-46B3-AC8A-B8510C1C6D68}" type="slidenum">
              <a:rPr lang="en-US" smtClean="0"/>
              <a:pPr/>
              <a:t>51</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r>
              <a:rPr lang="en-US" smtClean="0"/>
              <a:t>Enter a unique part number. </a:t>
            </a:r>
          </a:p>
          <a:p>
            <a:endParaRPr lang="en-US" smtClean="0"/>
          </a:p>
          <a:p>
            <a:r>
              <a:rPr lang="en-US" smtClean="0"/>
              <a:t>Enter data on the tabs.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04098215-0799-4F1A-B176-88EB6F592917}" type="slidenum">
              <a:rPr lang="en-US" smtClean="0"/>
              <a:pPr/>
              <a:t>53</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3DE15DCD-085D-4E1B-BE07-78552D89C3DE}" type="slidenum">
              <a:rPr lang="en-US" smtClean="0"/>
              <a:pPr/>
              <a:t>54</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r>
              <a:rPr lang="en-US" smtClean="0"/>
              <a:t>Enter appropriate data (Stock Detail tab).</a:t>
            </a:r>
            <a:endParaRPr lang="en-GB"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154E3F09-F433-4FFC-BFD3-3B257304EF0E}" type="slidenum">
              <a:rPr lang="en-US" smtClean="0"/>
              <a:pPr/>
              <a:t>55</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r>
              <a:rPr lang="en-US" smtClean="0"/>
              <a:t>Enter appropriate data (Codes tab).</a:t>
            </a:r>
            <a:endParaRPr lang="en-GB"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539A9BDD-0A5D-4517-B2DA-447B9AC2817B}" type="slidenum">
              <a:rPr lang="en-US" smtClean="0"/>
              <a:pPr/>
              <a:t>56</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r>
              <a:rPr lang="en-US" smtClean="0"/>
              <a:t>Enter appropriate data (Cost tab).</a:t>
            </a:r>
            <a:endParaRPr lang="en-GB"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3BDDE9FE-0B57-4DE2-81C3-7C3EA93A0E5C}" type="slidenum">
              <a:rPr lang="en-US" smtClean="0"/>
              <a:pPr/>
              <a:t>57</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r>
              <a:rPr lang="en-US" b="1" dirty="0" smtClean="0">
                <a:solidFill>
                  <a:schemeClr val="bg1"/>
                </a:solidFill>
              </a:rPr>
              <a:t>Associate a Vendor</a:t>
            </a:r>
          </a:p>
          <a:p>
            <a:endParaRPr lang="en-GB"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17B633AF-299D-4795-AF31-790AB8589969}" type="slidenum">
              <a:rPr lang="en-US" smtClean="0"/>
              <a:pPr/>
              <a:t>58</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r>
              <a:rPr lang="en-GB" dirty="0" smtClean="0"/>
              <a:t>In</a:t>
            </a:r>
            <a:r>
              <a:rPr lang="en-GB" baseline="0" dirty="0" smtClean="0"/>
              <a:t> the top level browse, s</a:t>
            </a:r>
            <a:r>
              <a:rPr lang="en-GB" dirty="0" smtClean="0"/>
              <a:t>elect a vendor from the lookup.</a:t>
            </a:r>
          </a:p>
          <a:p>
            <a:r>
              <a:rPr lang="en-GB" dirty="0" smtClean="0"/>
              <a:t>In the middle section browse,</a:t>
            </a:r>
            <a:r>
              <a:rPr lang="en-GB" baseline="0" dirty="0" smtClean="0"/>
              <a:t> e</a:t>
            </a:r>
            <a:r>
              <a:rPr lang="en-GB" dirty="0" smtClean="0"/>
              <a:t>nter the vendor’s part number and</a:t>
            </a:r>
            <a:r>
              <a:rPr lang="en-GB" baseline="0" dirty="0" smtClean="0"/>
              <a:t> add manufacturer details such as name and manufacturer part number.</a:t>
            </a:r>
            <a:endParaRPr lang="en-GB" dirty="0" smtClean="0"/>
          </a:p>
          <a:p>
            <a:r>
              <a:rPr lang="en-GB" dirty="0" smtClean="0"/>
              <a:t>In the lower section</a:t>
            </a:r>
            <a:r>
              <a:rPr lang="en-GB" baseline="0" dirty="0" smtClean="0"/>
              <a:t> browse, i</a:t>
            </a:r>
            <a:r>
              <a:rPr lang="en-GB" dirty="0" smtClean="0"/>
              <a:t>ndicate the</a:t>
            </a:r>
            <a:r>
              <a:rPr lang="en-GB" baseline="0" dirty="0" smtClean="0"/>
              <a:t> price schedule for the vendor.  Be sure to include </a:t>
            </a:r>
            <a:r>
              <a:rPr lang="en-GB" dirty="0" smtClean="0"/>
              <a:t>an expiration date with the calendar.  If the price schedule is expired,</a:t>
            </a:r>
            <a:r>
              <a:rPr lang="en-GB" baseline="0" dirty="0" smtClean="0"/>
              <a:t> the price schedule does not get used on requisitions.</a:t>
            </a:r>
            <a:endParaRPr lang="en-GB"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ChangeArrowheads="1" noTextEdit="1"/>
          </p:cNvSpPr>
          <p:nvPr>
            <p:ph type="sldImg"/>
          </p:nvPr>
        </p:nvSpPr>
        <p:spPr>
          <a:ln/>
        </p:spPr>
      </p:sp>
      <p:sp>
        <p:nvSpPr>
          <p:cNvPr id="17101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ChangeArrowheads="1" noTextEdit="1"/>
          </p:cNvSpPr>
          <p:nvPr>
            <p:ph type="sldImg"/>
          </p:nvPr>
        </p:nvSpPr>
        <p:spPr>
          <a:ln/>
        </p:spPr>
      </p:sp>
      <p:sp>
        <p:nvSpPr>
          <p:cNvPr id="172035"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defTabSz="925903"/>
            <a:fld id="{59282107-199C-49CB-A4DC-C615324068B6}" type="slidenum">
              <a:rPr lang="en-US" smtClean="0"/>
              <a:pPr defTabSz="925903"/>
              <a:t>7</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55AC7A-6E0B-4393-ADEE-C323F022B493}" type="slidenum">
              <a:rPr lang="en-US" smtClean="0"/>
              <a:pPr/>
              <a:t>61</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ln/>
        </p:spPr>
      </p:sp>
      <p:sp>
        <p:nvSpPr>
          <p:cNvPr id="173059" name="Notes Placeholder 2"/>
          <p:cNvSpPr>
            <a:spLocks noGrp="1"/>
          </p:cNvSpPr>
          <p:nvPr>
            <p:ph type="body" idx="1"/>
          </p:nvPr>
        </p:nvSpPr>
        <p:spPr>
          <a:noFill/>
          <a:ln/>
        </p:spPr>
        <p:txBody>
          <a:bodyPr/>
          <a:lstStyle/>
          <a:p>
            <a:endParaRPr lang="en-US" smtClean="0"/>
          </a:p>
        </p:txBody>
      </p:sp>
      <p:sp>
        <p:nvSpPr>
          <p:cNvPr id="173060" name="Slide Number Placeholder 3"/>
          <p:cNvSpPr>
            <a:spLocks noGrp="1"/>
          </p:cNvSpPr>
          <p:nvPr>
            <p:ph type="sldNum" sz="quarter" idx="5"/>
          </p:nvPr>
        </p:nvSpPr>
        <p:spPr>
          <a:noFill/>
        </p:spPr>
        <p:txBody>
          <a:bodyPr/>
          <a:lstStyle/>
          <a:p>
            <a:pPr defTabSz="924323"/>
            <a:fld id="{BFF3C880-452D-4EF3-B6A3-B347322514B4}" type="slidenum">
              <a:rPr lang="en-US" smtClean="0"/>
              <a:pPr defTabSz="924323"/>
              <a:t>62</a:t>
            </a:fld>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FBB88D31-33A4-4D2F-89DD-1939B3A67A46}" type="slidenum">
              <a:rPr lang="en-US" smtClean="0"/>
              <a:pPr/>
              <a:t>63</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r>
              <a:rPr lang="en-US" smtClean="0"/>
              <a:t>Click Save to issue to WO.</a:t>
            </a:r>
          </a:p>
          <a:p>
            <a:endParaRPr lang="en-GB"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23BF12AA-D32F-4A30-9E97-F60D4501ED4D}" type="slidenum">
              <a:rPr lang="en-US" smtClean="0"/>
              <a:pPr/>
              <a:t>64</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marL="227526" indent="-227526"/>
            <a:r>
              <a:rPr lang="en-GB" dirty="0" smtClean="0"/>
              <a:t>To Issue to Work Order, enter WO No, Location, Qty, and Click on Save.  NOTE: When selecting this function from the Work order screen, certain data will be pre-populated here.</a:t>
            </a:r>
          </a:p>
          <a:p>
            <a:pPr marL="227526" indent="-227526"/>
            <a:endParaRPr lang="en-GB" dirty="0" smtClean="0"/>
          </a:p>
          <a:p>
            <a:pPr marL="227526" indent="-227526"/>
            <a:r>
              <a:rPr lang="en-GB" dirty="0" smtClean="0"/>
              <a:t>May also issue to Stores Requisition, Equipment Record, or a Project Number – all of which will also default in the proper accounting.  </a:t>
            </a:r>
          </a:p>
          <a:p>
            <a:pPr marL="227526" indent="-227526"/>
            <a:endParaRPr lang="en-GB" dirty="0" smtClean="0"/>
          </a:p>
          <a:p>
            <a:pPr marL="227526" indent="-227526"/>
            <a:r>
              <a:rPr lang="en-GB" dirty="0" smtClean="0"/>
              <a:t>Less common approach is to directly select CC, Acct, and/or </a:t>
            </a:r>
            <a:r>
              <a:rPr lang="en-GB" dirty="0" err="1" smtClean="0"/>
              <a:t>SubAccount</a:t>
            </a:r>
            <a:r>
              <a:rPr lang="en-GB" dirty="0" smtClean="0"/>
              <a:t>.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D7593B74-99F6-49C8-8697-8C03E6700059}" type="slidenum">
              <a:rPr lang="en-US" smtClean="0"/>
              <a:pPr/>
              <a:t>65</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a:ln/>
        </p:spPr>
      </p:sp>
      <p:sp>
        <p:nvSpPr>
          <p:cNvPr id="179203" name="Notes Placeholder 2"/>
          <p:cNvSpPr>
            <a:spLocks noGrp="1"/>
          </p:cNvSpPr>
          <p:nvPr>
            <p:ph type="body" idx="1"/>
          </p:nvPr>
        </p:nvSpPr>
        <p:spPr>
          <a:noFill/>
          <a:ln/>
        </p:spPr>
        <p:txBody>
          <a:bodyPr/>
          <a:lstStyle/>
          <a:p>
            <a:endParaRPr lang="en-US" smtClean="0"/>
          </a:p>
        </p:txBody>
      </p:sp>
      <p:sp>
        <p:nvSpPr>
          <p:cNvPr id="179204" name="Slide Number Placeholder 3"/>
          <p:cNvSpPr>
            <a:spLocks noGrp="1"/>
          </p:cNvSpPr>
          <p:nvPr>
            <p:ph type="sldNum" sz="quarter" idx="5"/>
          </p:nvPr>
        </p:nvSpPr>
        <p:spPr>
          <a:noFill/>
        </p:spPr>
        <p:txBody>
          <a:bodyPr/>
          <a:lstStyle/>
          <a:p>
            <a:pPr defTabSz="924323"/>
            <a:fld id="{41D135BD-2F85-40FA-B3CF-99A43BAF3B22}" type="slidenum">
              <a:rPr lang="en-US" smtClean="0"/>
              <a:pPr defTabSz="924323"/>
              <a:t>66</a:t>
            </a:fld>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54E32DDC-29D9-40EE-A3E2-EDD01E6FFEA2}" type="slidenum">
              <a:rPr lang="en-US" smtClean="0"/>
              <a:pPr/>
              <a:t>67</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D20D4226-5DE8-47F9-B738-DA7E1763D841}" type="slidenum">
              <a:rPr lang="en-US" smtClean="0"/>
              <a:pPr/>
              <a:t>68</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r>
              <a:rPr lang="en-US" b="1" smtClean="0"/>
              <a:t>Adjust</a:t>
            </a:r>
          </a:p>
          <a:p>
            <a:r>
              <a:rPr lang="en-US" smtClean="0"/>
              <a:t>Use this option to adjust the inventory level for this part.</a:t>
            </a:r>
            <a:endParaRPr lang="en-US" b="1" smtClean="0"/>
          </a:p>
          <a:p>
            <a:endParaRPr lang="en-GB"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748FB3DE-BC85-4A82-BBBD-A92775923594}" type="slidenum">
              <a:rPr lang="en-US" smtClean="0"/>
              <a:pPr/>
              <a:t>69</a:t>
            </a:fld>
            <a:endParaRPr lang="en-US" smtClean="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r>
              <a:rPr lang="en-US" smtClean="0"/>
              <a:t>Select the Location to Adjust.</a:t>
            </a:r>
          </a:p>
          <a:p>
            <a:r>
              <a:rPr lang="en-US" smtClean="0"/>
              <a:t>Enter new quantity.</a:t>
            </a:r>
          </a:p>
          <a:p>
            <a:r>
              <a:rPr lang="en-US" smtClean="0"/>
              <a:t>Click OK.</a:t>
            </a:r>
          </a:p>
          <a:p>
            <a:endParaRPr lang="en-GB"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B09D2C38-AD6C-4626-A2BB-73DABFC98A49}" type="slidenum">
              <a:rPr lang="en-US" smtClean="0"/>
              <a:pPr/>
              <a:t>70</a:t>
            </a:fld>
            <a:endParaRPr lang="en-US"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r>
              <a:rPr lang="en-US" b="0" dirty="0" smtClean="0">
                <a:solidFill>
                  <a:schemeClr val="bg1"/>
                </a:solidFill>
              </a:rPr>
              <a:t>Review the new On Hand</a:t>
            </a:r>
            <a:r>
              <a:rPr lang="en-US" b="0" baseline="0" dirty="0" smtClean="0">
                <a:solidFill>
                  <a:schemeClr val="bg1"/>
                </a:solidFill>
              </a:rPr>
              <a:t> </a:t>
            </a:r>
            <a:r>
              <a:rPr lang="en-US" b="0" dirty="0" smtClean="0">
                <a:solidFill>
                  <a:schemeClr val="bg1"/>
                </a:solidFill>
              </a:rPr>
              <a:t>quantity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pPr defTabSz="925903"/>
            <a:fld id="{780561AA-EC50-4C0F-9CAA-1E7DCB27D625}" type="slidenum">
              <a:rPr lang="en-US" smtClean="0"/>
              <a:pPr defTabSz="925903"/>
              <a:t>8</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C0815B01-E46E-4999-AD19-CA384B54E816}" type="slidenum">
              <a:rPr lang="en-US" smtClean="0"/>
              <a:pPr/>
              <a:t>71</a:t>
            </a:fld>
            <a:endParaRPr lang="en-US"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4DCED4D1-7B7D-4A4A-B953-9E033755DCE6}" type="slidenum">
              <a:rPr lang="en-US" smtClean="0"/>
              <a:pPr/>
              <a:t>72</a:t>
            </a:fld>
            <a:endParaRPr lang="en-US" smtClean="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r>
              <a:rPr lang="en-US" b="1" smtClean="0"/>
              <a:t>Return to Inventory</a:t>
            </a:r>
          </a:p>
          <a:p>
            <a:r>
              <a:rPr lang="en-US" smtClean="0"/>
              <a:t>Use this option to put an unused part back into inventory.</a:t>
            </a:r>
            <a:endParaRPr lang="en-US" b="1" smtClean="0"/>
          </a:p>
          <a:p>
            <a:endParaRPr lang="en-GB"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D0555685-737A-4D2B-92AC-577E870B135B}" type="slidenum">
              <a:rPr lang="en-US" smtClean="0"/>
              <a:pPr/>
              <a:t>73</a:t>
            </a:fld>
            <a:endParaRPr lang="en-US" smtClean="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r>
              <a:rPr lang="en-US" smtClean="0"/>
              <a:t>Select the transaction to reverse.</a:t>
            </a:r>
          </a:p>
          <a:p>
            <a:r>
              <a:rPr lang="en-US" smtClean="0"/>
              <a:t>Indicate the location, quantity to return, and the date.</a:t>
            </a:r>
          </a:p>
          <a:p>
            <a:r>
              <a:rPr lang="en-US" smtClean="0"/>
              <a:t>Click OK.</a:t>
            </a:r>
          </a:p>
          <a:p>
            <a:endParaRPr lang="en-GB"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7980E2BD-538B-4F63-8013-46EB65E1FA37}" type="slidenum">
              <a:rPr lang="en-US" smtClean="0"/>
              <a:pPr/>
              <a:t>74</a:t>
            </a:fld>
            <a:endParaRPr lang="en-US"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6F2AB27-A1F9-476A-9FE2-5799D6BB895D}" type="slidenum">
              <a:rPr lang="en-US" smtClean="0"/>
              <a:pPr/>
              <a:t>75</a:t>
            </a:fld>
            <a:endParaRPr lang="en-US"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r>
              <a:rPr lang="en-US" smtClean="0"/>
              <a:t>Receive From Work Order is for internally fabricated parts.  </a:t>
            </a:r>
          </a:p>
          <a:p>
            <a:endParaRPr lang="en-US" smtClean="0"/>
          </a:p>
          <a:p>
            <a:r>
              <a:rPr lang="en-US" smtClean="0"/>
              <a:t>Use the lookup to select the work order.  The lookup is filtered to only those open work orders for this particular internal part.  </a:t>
            </a:r>
          </a:p>
          <a:p>
            <a:endParaRPr lang="en-GB"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C28C6E8F-646E-48C8-9C75-1B31A9FAEE30}" type="slidenum">
              <a:rPr lang="en-US" smtClean="0"/>
              <a:pPr/>
              <a:t>76</a:t>
            </a:fld>
            <a:endParaRPr lang="en-US" smtClean="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r>
              <a:rPr lang="en-US" b="1" smtClean="0"/>
              <a:t>Return to Work Order</a:t>
            </a:r>
          </a:p>
          <a:p>
            <a:r>
              <a:rPr lang="en-US" smtClean="0"/>
              <a:t>Use this option to return a fabricated part to a work order added to rebuild that part.</a:t>
            </a:r>
            <a:endParaRPr lang="en-US" b="1" smtClean="0"/>
          </a:p>
          <a:p>
            <a:endParaRPr lang="en-GB"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F376405D-745F-49EC-8E2F-371F69E102BC}" type="slidenum">
              <a:rPr lang="en-US" smtClean="0"/>
              <a:pPr/>
              <a:t>77</a:t>
            </a:fld>
            <a:endParaRPr lang="en-US" smtClean="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r>
              <a:rPr lang="en-US" b="1" smtClean="0"/>
              <a:t>Relocate</a:t>
            </a:r>
          </a:p>
          <a:p>
            <a:r>
              <a:rPr lang="en-US" smtClean="0"/>
              <a:t>Use this option to send a part to another site, or to move a part between one store room locations</a:t>
            </a:r>
            <a:endParaRPr lang="en-US" b="1" smtClean="0"/>
          </a:p>
          <a:p>
            <a:endParaRPr lang="en-GB"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69206D92-08EA-4377-9C0C-F0FC862AD2B7}" type="slidenum">
              <a:rPr lang="en-US" smtClean="0"/>
              <a:pPr/>
              <a:t>78</a:t>
            </a:fld>
            <a:endParaRPr lang="en-US" smtClean="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r>
              <a:rPr lang="en-US" smtClean="0"/>
              <a:t>Note: GL’s are not created on a relocation from one bin location to another (within a site), but across sites there are intercompany transactions to move the cost.  </a:t>
            </a:r>
          </a:p>
          <a:p>
            <a:r>
              <a:rPr lang="en-GB" smtClean="0"/>
              <a:t>Indicate the quantity to relocate &amp; indicate the new location.</a:t>
            </a:r>
          </a:p>
          <a:p>
            <a:endParaRPr lang="en-GB"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txBox="1">
            <a:spLocks noGrp="1" noChangeArrowheads="1"/>
          </p:cNvSpPr>
          <p:nvPr/>
        </p:nvSpPr>
        <p:spPr bwMode="auto">
          <a:xfrm>
            <a:off x="3956693" y="8806185"/>
            <a:ext cx="3026729" cy="463234"/>
          </a:xfrm>
          <a:prstGeom prst="rect">
            <a:avLst/>
          </a:prstGeom>
          <a:noFill/>
          <a:ln w="9525">
            <a:noFill/>
            <a:miter lim="800000"/>
            <a:headEnd/>
            <a:tailEnd/>
          </a:ln>
        </p:spPr>
        <p:txBody>
          <a:bodyPr lIns="92885" tIns="46443" rIns="92885" bIns="46443" anchor="b"/>
          <a:lstStyle/>
          <a:p>
            <a:pPr algn="r" defTabSz="929063"/>
            <a:fld id="{F2589955-C643-45C7-8CF5-FBDA73DF30E6}" type="slidenum">
              <a:rPr lang="en-US" sz="1200">
                <a:latin typeface="Arial" charset="0"/>
              </a:rPr>
              <a:pPr algn="r" defTabSz="929063"/>
              <a:t>79</a:t>
            </a:fld>
            <a:endParaRPr lang="en-US" sz="1200" dirty="0">
              <a:latin typeface="Arial" charset="0"/>
            </a:endParaRP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r>
              <a:rPr lang="en-US" b="1" smtClean="0"/>
              <a:t>Receive from Relocation</a:t>
            </a:r>
          </a:p>
          <a:p>
            <a:r>
              <a:rPr lang="en-US" smtClean="0"/>
              <a:t>Use this option to receive a part from another site.  This applies only if “In-Transit?” is set to yes in the system control settings.  </a:t>
            </a:r>
            <a:endParaRPr lang="en-US" b="1" smtClean="0"/>
          </a:p>
          <a:p>
            <a:endParaRPr lang="en-GB"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2BD5A209-33DD-4244-9259-808785503157}" type="slidenum">
              <a:rPr lang="en-US" smtClean="0"/>
              <a:pPr/>
              <a:t>80</a:t>
            </a:fld>
            <a:endParaRPr lang="en-US" smtClean="0"/>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CF0E76E-6E6C-44E3-9BFC-A4E1B2CA134F}" type="slidenum">
              <a:rPr lang="en-US" smtClean="0"/>
              <a:pPr/>
              <a:t>9</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1BAE4E4B-FA88-481B-8EF6-A93EF0D35A8D}" type="slidenum">
              <a:rPr lang="en-US" smtClean="0"/>
              <a:pPr/>
              <a:t>81</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r>
              <a:rPr lang="en-US" b="1" smtClean="0"/>
              <a:t>Transfer Ownership</a:t>
            </a:r>
          </a:p>
          <a:p>
            <a:r>
              <a:rPr lang="en-US" smtClean="0"/>
              <a:t>Use this option to indicate another owner for the consigned part.</a:t>
            </a:r>
            <a:endParaRPr lang="en-US" b="1"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169E68E2-749E-4AB0-8BB4-1E78E7877011}" type="slidenum">
              <a:rPr lang="en-US" smtClean="0"/>
              <a:pPr/>
              <a:t>82</a:t>
            </a:fld>
            <a:endParaRPr lang="en-US" smtClean="0"/>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r>
              <a:rPr lang="en-US" b="1" smtClean="0"/>
              <a:t>Modify Consignment</a:t>
            </a:r>
          </a:p>
          <a:p>
            <a:r>
              <a:rPr lang="en-US" smtClean="0"/>
              <a:t>Use this option to modify a part’s consignment information.</a:t>
            </a:r>
            <a:endParaRPr lang="en-US" b="1" smtClean="0"/>
          </a:p>
          <a:p>
            <a:endParaRPr lang="en-GB"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35419CE4-711D-4774-8DB7-26B709496C06}" type="slidenum">
              <a:rPr lang="en-US" smtClean="0"/>
              <a:pPr/>
              <a:t>83</a:t>
            </a:fld>
            <a:endParaRPr lang="en-US" smtClean="0"/>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r>
              <a:rPr lang="en-US" b="1" smtClean="0"/>
              <a:t>Modify Cost</a:t>
            </a:r>
          </a:p>
          <a:p>
            <a:r>
              <a:rPr lang="en-US" smtClean="0"/>
              <a:t>Use this option to change the part’s cost, generating general ledger entries based on the changes. </a:t>
            </a:r>
            <a:endParaRPr lang="en-US" b="1" smtClean="0"/>
          </a:p>
          <a:p>
            <a:r>
              <a:rPr lang="en-US" smtClean="0"/>
              <a:t>Use this option only with approval from your Finance department.</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a:ln/>
        </p:spPr>
      </p:sp>
      <p:sp>
        <p:nvSpPr>
          <p:cNvPr id="199683" name="Notes Placeholder 2"/>
          <p:cNvSpPr>
            <a:spLocks noGrp="1"/>
          </p:cNvSpPr>
          <p:nvPr>
            <p:ph type="body" idx="1"/>
          </p:nvPr>
        </p:nvSpPr>
        <p:spPr>
          <a:noFill/>
          <a:ln/>
        </p:spPr>
        <p:txBody>
          <a:bodyPr/>
          <a:lstStyle/>
          <a:p>
            <a:endParaRPr lang="en-US" smtClean="0"/>
          </a:p>
        </p:txBody>
      </p:sp>
      <p:sp>
        <p:nvSpPr>
          <p:cNvPr id="199684" name="Slide Number Placeholder 3"/>
          <p:cNvSpPr>
            <a:spLocks noGrp="1"/>
          </p:cNvSpPr>
          <p:nvPr>
            <p:ph type="sldNum" sz="quarter" idx="5"/>
          </p:nvPr>
        </p:nvSpPr>
        <p:spPr>
          <a:noFill/>
        </p:spPr>
        <p:txBody>
          <a:bodyPr/>
          <a:lstStyle/>
          <a:p>
            <a:pPr defTabSz="924323"/>
            <a:fld id="{5DA51273-4A62-486A-827F-171D19A3C4B2}" type="slidenum">
              <a:rPr lang="en-US" smtClean="0"/>
              <a:pPr defTabSz="924323"/>
              <a:t>84</a:t>
            </a:fld>
            <a:endParaRPr lang="en-US"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8F182730-ED01-49F7-A486-948C7723C956}" type="slidenum">
              <a:rPr lang="en-US" smtClean="0"/>
              <a:pPr/>
              <a:t>85</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1082D841-B07E-4646-BAD3-CF9008BB5D70}" type="slidenum">
              <a:rPr lang="en-US" smtClean="0"/>
              <a:pPr/>
              <a:t>86</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r>
              <a:rPr lang="en-US" smtClean="0"/>
              <a:t>Use the physical inventory module to: </a:t>
            </a:r>
          </a:p>
          <a:p>
            <a:r>
              <a:rPr lang="en-US" smtClean="0"/>
              <a:t>Pick a group of parts based on user-defined criteria to count and print count sheets.</a:t>
            </a:r>
          </a:p>
          <a:p>
            <a:r>
              <a:rPr lang="en-US" smtClean="0"/>
              <a:t>Verify the quantity in inventory and enter count results.</a:t>
            </a:r>
          </a:p>
          <a:p>
            <a:r>
              <a:rPr lang="en-US" smtClean="0"/>
              <a:t>Make adjustments to the on-hand inventory quantity automatically after closing count.</a:t>
            </a:r>
          </a:p>
          <a:p>
            <a:r>
              <a:rPr lang="en-US" smtClean="0"/>
              <a:t>EAM includes only active parts in physical inventory lists and the physical inventory add lookup.</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0157509C-5C8C-403E-BA1E-A467795BF8EE}" type="slidenum">
              <a:rPr lang="en-US" smtClean="0"/>
              <a:pPr/>
              <a:t>87</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r>
              <a:rPr lang="en-GB" smtClean="0"/>
              <a:t>Add items to count to the physical</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616C608C-D0FC-4E49-A1CE-0416356CB429}" type="slidenum">
              <a:rPr lang="en-US" smtClean="0"/>
              <a:pPr/>
              <a:t>88</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r>
              <a:rPr lang="en-US" dirty="0" smtClean="0"/>
              <a:t>Navigate to </a:t>
            </a:r>
            <a:r>
              <a:rPr lang="en-US" dirty="0" err="1" smtClean="0"/>
              <a:t>Inventory|Physical</a:t>
            </a:r>
            <a:r>
              <a:rPr lang="en-US" dirty="0" smtClean="0"/>
              <a:t> Inventory.</a:t>
            </a:r>
          </a:p>
          <a:p>
            <a:r>
              <a:rPr lang="en-US" dirty="0" smtClean="0"/>
              <a:t>Highlight the run number.</a:t>
            </a:r>
          </a:p>
          <a:p>
            <a:r>
              <a:rPr lang="en-US" dirty="0" smtClean="0"/>
              <a:t>Select Print Document from Actions.</a:t>
            </a:r>
          </a:p>
          <a:p>
            <a:r>
              <a:rPr lang="en-US" dirty="0" smtClean="0"/>
              <a:t>Print the formatted</a:t>
            </a:r>
            <a:r>
              <a:rPr lang="en-US" baseline="0" dirty="0" smtClean="0"/>
              <a:t> count sheet </a:t>
            </a:r>
            <a:r>
              <a:rPr lang="en-US" dirty="0" smtClean="0"/>
              <a:t>document.</a:t>
            </a:r>
          </a:p>
          <a:p>
            <a:endParaRPr lang="en-GB"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F177F17F-AA48-45E2-9B6F-2BE32CD6B339}" type="slidenum">
              <a:rPr lang="en-US" smtClean="0"/>
              <a:pPr/>
              <a:t>89</a:t>
            </a:fld>
            <a:endParaRPr lang="en-US" smtClean="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r>
              <a:rPr lang="en-US" smtClean="0"/>
              <a:t>Enter count for each part in the lower browse. </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C7C15E18-41D2-4DBB-B525-AD162DC56CD4}" type="slidenum">
              <a:rPr lang="en-US" smtClean="0"/>
              <a:pPr/>
              <a:t>90</a:t>
            </a:fld>
            <a:endParaRPr lang="en-US" smtClean="0"/>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r>
              <a:rPr lang="en-US" dirty="0" smtClean="0"/>
              <a:t>Close the Physical by selecting the change status option from the action menu. </a:t>
            </a:r>
          </a:p>
          <a:p>
            <a:pPr lvl="1"/>
            <a:r>
              <a:rPr lang="en-US" i="1" dirty="0" smtClean="0"/>
              <a:t>Note: No Inventory Transactions can </a:t>
            </a:r>
            <a:r>
              <a:rPr lang="en-US" i="1" smtClean="0"/>
              <a:t>happen on a </a:t>
            </a:r>
            <a:r>
              <a:rPr lang="en-US" i="1" dirty="0" smtClean="0"/>
              <a:t>part that is associated to an active physical.</a:t>
            </a:r>
          </a:p>
          <a:p>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CF0E76E-6E6C-44E3-9BFC-A4E1B2CA134F}" type="slidenum">
              <a:rPr lang="en-US" smtClean="0"/>
              <a:pPr/>
              <a:t>10</a:t>
            </a:fld>
            <a:endParaRPr lang="en-US"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426BC7E7-5D19-4BDD-9C28-EF7B4246B6CD}" type="slidenum">
              <a:rPr lang="en-US" smtClean="0"/>
              <a:pPr/>
              <a:t>91</a:t>
            </a:fld>
            <a:endParaRPr lang="en-US" smtClean="0"/>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2CF9999D-BA73-46C2-91EA-8297DC99BE85}" type="slidenum">
              <a:rPr lang="en-US" smtClean="0"/>
              <a:pPr/>
              <a:t>92</a:t>
            </a:fld>
            <a:endParaRPr lang="en-US" smtClean="0"/>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FD17E841-3AB1-4598-A2FA-4B8F824595E4}" type="slidenum">
              <a:rPr lang="en-US" smtClean="0"/>
              <a:pPr/>
              <a:t>93</a:t>
            </a:fld>
            <a:endParaRPr lang="en-US" smtClean="0"/>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endParaRPr lang="en-GB"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a:ln/>
        </p:spPr>
      </p:sp>
      <p:sp>
        <p:nvSpPr>
          <p:cNvPr id="209923" name="Notes Placeholder 2"/>
          <p:cNvSpPr>
            <a:spLocks noGrp="1"/>
          </p:cNvSpPr>
          <p:nvPr>
            <p:ph type="body" idx="1"/>
          </p:nvPr>
        </p:nvSpPr>
        <p:spPr>
          <a:noFill/>
          <a:ln/>
        </p:spPr>
        <p:txBody>
          <a:bodyPr/>
          <a:lstStyle/>
          <a:p>
            <a:endParaRPr lang="en-US" smtClean="0"/>
          </a:p>
        </p:txBody>
      </p:sp>
      <p:sp>
        <p:nvSpPr>
          <p:cNvPr id="209924" name="Slide Number Placeholder 3"/>
          <p:cNvSpPr>
            <a:spLocks noGrp="1"/>
          </p:cNvSpPr>
          <p:nvPr>
            <p:ph type="sldNum" sz="quarter" idx="5"/>
          </p:nvPr>
        </p:nvSpPr>
        <p:spPr>
          <a:noFill/>
        </p:spPr>
        <p:txBody>
          <a:bodyPr/>
          <a:lstStyle/>
          <a:p>
            <a:pPr defTabSz="924323"/>
            <a:fld id="{AE771FF4-A228-44E3-ACE2-1CA3FE980CA5}" type="slidenum">
              <a:rPr lang="en-US" smtClean="0"/>
              <a:pPr defTabSz="924323"/>
              <a:t>94</a:t>
            </a:fld>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210947" name="Notes Placeholder 2"/>
          <p:cNvSpPr>
            <a:spLocks noGrp="1"/>
          </p:cNvSpPr>
          <p:nvPr>
            <p:ph type="body" idx="1"/>
          </p:nvPr>
        </p:nvSpPr>
        <p:spPr>
          <a:noFill/>
          <a:ln/>
        </p:spPr>
        <p:txBody>
          <a:bodyPr/>
          <a:lstStyle/>
          <a:p>
            <a:endParaRPr lang="en-US" smtClean="0"/>
          </a:p>
        </p:txBody>
      </p:sp>
      <p:sp>
        <p:nvSpPr>
          <p:cNvPr id="210948" name="Slide Number Placeholder 3"/>
          <p:cNvSpPr>
            <a:spLocks noGrp="1"/>
          </p:cNvSpPr>
          <p:nvPr>
            <p:ph type="sldNum" sz="quarter" idx="5"/>
          </p:nvPr>
        </p:nvSpPr>
        <p:spPr>
          <a:noFill/>
        </p:spPr>
        <p:txBody>
          <a:bodyPr/>
          <a:lstStyle/>
          <a:p>
            <a:fld id="{0AB72D3A-6725-4A25-939C-9D323A79BBAF}" type="slidenum">
              <a:rPr lang="en-US" smtClean="0"/>
              <a:pPr/>
              <a:t>95</a:t>
            </a:fld>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a:ln/>
        </p:spPr>
      </p:sp>
      <p:sp>
        <p:nvSpPr>
          <p:cNvPr id="211971" name="Notes Placeholder 2"/>
          <p:cNvSpPr>
            <a:spLocks noGrp="1"/>
          </p:cNvSpPr>
          <p:nvPr>
            <p:ph type="body" idx="1"/>
          </p:nvPr>
        </p:nvSpPr>
        <p:spPr>
          <a:noFill/>
          <a:ln/>
        </p:spPr>
        <p:txBody>
          <a:bodyPr/>
          <a:lstStyle/>
          <a:p>
            <a:r>
              <a:rPr lang="en-US" smtClean="0"/>
              <a:t>Use Stock Replenishment to identify parts below reorder point or safety stock level. Create requisitions or work orders to replenish depleted inventory.</a:t>
            </a:r>
          </a:p>
          <a:p>
            <a:r>
              <a:rPr lang="en-US" smtClean="0"/>
              <a:t>Create a stock replenishment header or stock run in the top frame.</a:t>
            </a:r>
          </a:p>
          <a:p>
            <a:r>
              <a:rPr lang="en-US" smtClean="0"/>
              <a:t>Globally add parts or attach individual parts to a stock run.</a:t>
            </a:r>
          </a:p>
          <a:p>
            <a:r>
              <a:rPr lang="en-US" smtClean="0"/>
              <a:t>Print the list of items below reorder point or safety stock level for review in the bottom frame.</a:t>
            </a:r>
          </a:p>
          <a:p>
            <a:r>
              <a:rPr lang="en-US" smtClean="0"/>
              <a:t>The stock run number is copied to the requisition or work order, noting its origin. </a:t>
            </a:r>
          </a:p>
          <a:p>
            <a:endParaRPr lang="en-US" smtClean="0"/>
          </a:p>
        </p:txBody>
      </p:sp>
      <p:sp>
        <p:nvSpPr>
          <p:cNvPr id="211972" name="Slide Number Placeholder 3"/>
          <p:cNvSpPr>
            <a:spLocks noGrp="1"/>
          </p:cNvSpPr>
          <p:nvPr>
            <p:ph type="sldNum" sz="quarter" idx="5"/>
          </p:nvPr>
        </p:nvSpPr>
        <p:spPr>
          <a:noFill/>
        </p:spPr>
        <p:txBody>
          <a:bodyPr/>
          <a:lstStyle/>
          <a:p>
            <a:fld id="{6D2E5118-5B67-42E3-A1CD-DECF2A4E7AFA}" type="slidenum">
              <a:rPr lang="en-US" smtClean="0"/>
              <a:pPr/>
              <a:t>96</a:t>
            </a:fld>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a:ln/>
        </p:spPr>
      </p:sp>
      <p:sp>
        <p:nvSpPr>
          <p:cNvPr id="212995" name="Notes Placeholder 2"/>
          <p:cNvSpPr>
            <a:spLocks noGrp="1"/>
          </p:cNvSpPr>
          <p:nvPr>
            <p:ph type="body" idx="1"/>
          </p:nvPr>
        </p:nvSpPr>
        <p:spPr>
          <a:noFill/>
          <a:ln/>
        </p:spPr>
        <p:txBody>
          <a:bodyPr/>
          <a:lstStyle/>
          <a:p>
            <a:r>
              <a:rPr lang="en-US" smtClean="0"/>
              <a:t>Click Global Add in the Stock Replenishment Action menu.</a:t>
            </a:r>
          </a:p>
          <a:p>
            <a:r>
              <a:rPr lang="en-US" smtClean="0"/>
              <a:t>Click the ellipsis (...) button.</a:t>
            </a:r>
          </a:p>
          <a:p>
            <a:r>
              <a:rPr lang="en-US" smtClean="0"/>
              <a:t>Click the Add button (green plus).</a:t>
            </a:r>
          </a:p>
          <a:p>
            <a:r>
              <a:rPr lang="en-US" smtClean="0"/>
              <a:t>Build a vendor-sourced parts filter.</a:t>
            </a:r>
          </a:p>
          <a:p>
            <a:r>
              <a:rPr lang="en-US" smtClean="0"/>
              <a:t>Select the Active field.</a:t>
            </a:r>
          </a:p>
          <a:p>
            <a:r>
              <a:rPr lang="en-US" smtClean="0"/>
              <a:t>Select the Source field, equals vendor.</a:t>
            </a:r>
          </a:p>
          <a:p>
            <a:r>
              <a:rPr lang="en-US" smtClean="0"/>
              <a:t>Click OK. </a:t>
            </a:r>
          </a:p>
          <a:p>
            <a:r>
              <a:rPr lang="en-US" smtClean="0"/>
              <a:t>Add other parts by clicking New in the lower browse.</a:t>
            </a:r>
          </a:p>
          <a:p>
            <a:r>
              <a:rPr lang="en-US" smtClean="0"/>
              <a:t>You only need to create the filter once. Save it for re-use.</a:t>
            </a:r>
          </a:p>
        </p:txBody>
      </p:sp>
      <p:sp>
        <p:nvSpPr>
          <p:cNvPr id="212996" name="Slide Number Placeholder 3"/>
          <p:cNvSpPr>
            <a:spLocks noGrp="1"/>
          </p:cNvSpPr>
          <p:nvPr>
            <p:ph type="sldNum" sz="quarter" idx="5"/>
          </p:nvPr>
        </p:nvSpPr>
        <p:spPr>
          <a:noFill/>
        </p:spPr>
        <p:txBody>
          <a:bodyPr/>
          <a:lstStyle/>
          <a:p>
            <a:fld id="{33211297-33FF-44C9-A23C-D1892A2DEBEF}" type="slidenum">
              <a:rPr lang="en-US" smtClean="0"/>
              <a:pPr/>
              <a:t>97</a:t>
            </a:fld>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a:ln/>
        </p:spPr>
      </p:sp>
      <p:sp>
        <p:nvSpPr>
          <p:cNvPr id="214019" name="Notes Placeholder 2"/>
          <p:cNvSpPr>
            <a:spLocks noGrp="1"/>
          </p:cNvSpPr>
          <p:nvPr>
            <p:ph type="body" idx="1"/>
          </p:nvPr>
        </p:nvSpPr>
        <p:spPr>
          <a:noFill/>
          <a:ln/>
        </p:spPr>
        <p:txBody>
          <a:bodyPr/>
          <a:lstStyle/>
          <a:p>
            <a:r>
              <a:rPr lang="en-US" smtClean="0"/>
              <a:t>Edit, review, and approve parts to order.</a:t>
            </a:r>
          </a:p>
          <a:p>
            <a:r>
              <a:rPr lang="en-US" smtClean="0"/>
              <a:t>Use the Create Requests action to add requisitions.</a:t>
            </a:r>
          </a:p>
          <a:p>
            <a:endParaRPr lang="en-US" smtClean="0"/>
          </a:p>
        </p:txBody>
      </p:sp>
      <p:sp>
        <p:nvSpPr>
          <p:cNvPr id="214020" name="Slide Number Placeholder 3"/>
          <p:cNvSpPr>
            <a:spLocks noGrp="1"/>
          </p:cNvSpPr>
          <p:nvPr>
            <p:ph type="sldNum" sz="quarter" idx="5"/>
          </p:nvPr>
        </p:nvSpPr>
        <p:spPr>
          <a:noFill/>
        </p:spPr>
        <p:txBody>
          <a:bodyPr/>
          <a:lstStyle/>
          <a:p>
            <a:fld id="{5E7AA6B7-97A0-42AE-8684-9D73D89711E9}" type="slidenum">
              <a:rPr lang="en-US" smtClean="0"/>
              <a:pPr/>
              <a:t>98</a:t>
            </a:fld>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a:ln/>
        </p:spPr>
      </p:sp>
      <p:sp>
        <p:nvSpPr>
          <p:cNvPr id="215043" name="Notes Placeholder 2"/>
          <p:cNvSpPr>
            <a:spLocks noGrp="1"/>
          </p:cNvSpPr>
          <p:nvPr>
            <p:ph type="body" idx="1"/>
          </p:nvPr>
        </p:nvSpPr>
        <p:spPr>
          <a:noFill/>
          <a:ln/>
        </p:spPr>
        <p:txBody>
          <a:bodyPr/>
          <a:lstStyle/>
          <a:p>
            <a:r>
              <a:rPr lang="en-US" smtClean="0"/>
              <a:t>Edit, review, and approve parts to order.</a:t>
            </a:r>
          </a:p>
          <a:p>
            <a:r>
              <a:rPr lang="en-US" smtClean="0"/>
              <a:t>Use the Create Requests action to add requisitions.</a:t>
            </a:r>
          </a:p>
          <a:p>
            <a:r>
              <a:rPr lang="en-US" b="1" smtClean="0"/>
              <a:t>Task</a:t>
            </a:r>
          </a:p>
          <a:p>
            <a:r>
              <a:rPr lang="en-US" smtClean="0"/>
              <a:t>Click Create Requests in the Stock Replenishment Action menu.</a:t>
            </a:r>
            <a:endParaRPr lang="en-US" b="1" smtClean="0"/>
          </a:p>
          <a:p>
            <a:endParaRPr lang="en-US" smtClean="0"/>
          </a:p>
        </p:txBody>
      </p:sp>
      <p:sp>
        <p:nvSpPr>
          <p:cNvPr id="215044" name="Slide Number Placeholder 3"/>
          <p:cNvSpPr>
            <a:spLocks noGrp="1"/>
          </p:cNvSpPr>
          <p:nvPr>
            <p:ph type="sldNum" sz="quarter" idx="5"/>
          </p:nvPr>
        </p:nvSpPr>
        <p:spPr>
          <a:noFill/>
        </p:spPr>
        <p:txBody>
          <a:bodyPr/>
          <a:lstStyle/>
          <a:p>
            <a:fld id="{1172D203-F4A2-430A-A323-A3C2633D79FC}" type="slidenum">
              <a:rPr lang="en-US" smtClean="0"/>
              <a:pPr/>
              <a:t>99</a:t>
            </a:fld>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a:ln/>
        </p:spPr>
      </p:sp>
      <p:sp>
        <p:nvSpPr>
          <p:cNvPr id="216067" name="Notes Placeholder 2"/>
          <p:cNvSpPr>
            <a:spLocks noGrp="1"/>
          </p:cNvSpPr>
          <p:nvPr>
            <p:ph type="body" idx="1"/>
          </p:nvPr>
        </p:nvSpPr>
        <p:spPr>
          <a:noFill/>
          <a:ln/>
        </p:spPr>
        <p:txBody>
          <a:bodyPr/>
          <a:lstStyle/>
          <a:p>
            <a:r>
              <a:rPr lang="en-US" smtClean="0"/>
              <a:t>Create POs from the stock replenishment.</a:t>
            </a:r>
          </a:p>
          <a:p>
            <a:endParaRPr lang="en-US" smtClean="0"/>
          </a:p>
        </p:txBody>
      </p:sp>
      <p:sp>
        <p:nvSpPr>
          <p:cNvPr id="216068" name="Slide Number Placeholder 3"/>
          <p:cNvSpPr>
            <a:spLocks noGrp="1"/>
          </p:cNvSpPr>
          <p:nvPr>
            <p:ph type="sldNum" sz="quarter" idx="5"/>
          </p:nvPr>
        </p:nvSpPr>
        <p:spPr>
          <a:noFill/>
        </p:spPr>
        <p:txBody>
          <a:bodyPr/>
          <a:lstStyle/>
          <a:p>
            <a:fld id="{4A66FDF2-4344-4BDC-B365-08F206684B81}" type="slidenum">
              <a:rPr lang="en-US" smtClean="0"/>
              <a:pPr/>
              <a:t>100</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81534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4102100"/>
            <a:ext cx="81534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500188"/>
            <a:ext cx="40005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500188"/>
            <a:ext cx="40005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57200" y="4102100"/>
            <a:ext cx="81534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10100" y="1500188"/>
            <a:ext cx="4000500" cy="24495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10100" y="4102100"/>
            <a:ext cx="4000500" cy="245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EAM-INV-</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EAM-INV-</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10" Type="http://schemas.openxmlformats.org/officeDocument/2006/relationships/image" Target="../media/image3.png"/><Relationship Id="rId4" Type="http://schemas.openxmlformats.org/officeDocument/2006/relationships/slideLayout" Target="../slideLayouts/slideLayout19.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pitchFamily="34" charset="0"/>
              </a:rPr>
              <a:t>QAD Proprietary</a:t>
            </a:r>
          </a:p>
        </p:txBody>
      </p:sp>
      <p:pic>
        <p:nvPicPr>
          <p:cNvPr id="1029" name="Picture 13" descr="pg2_graphic"/>
          <p:cNvPicPr>
            <a:picLocks noChangeAspect="1" noChangeArrowheads="1"/>
          </p:cNvPicPr>
          <p:nvPr/>
        </p:nvPicPr>
        <p:blipFill>
          <a:blip r:embed="rId17"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smtClean="0">
                <a:latin typeface="Arial" charset="0"/>
              </a:defRPr>
            </a:lvl1pPr>
          </a:lstStyle>
          <a:p>
            <a:pPr>
              <a:defRPr/>
            </a:pPr>
            <a:r>
              <a:rPr lang="en-US"/>
              <a:t>EAM-INV-</a:t>
            </a:r>
          </a:p>
        </p:txBody>
      </p:sp>
    </p:spTree>
  </p:cSld>
  <p:clrMap bg1="lt1" tx1="dk1" bg2="lt2" tx2="dk2" accent1="accent1" accent2="accent2" accent3="accent3" accent4="accent4" accent5="accent5" accent6="accent6" hlink="hlink" folHlink="folHlink"/>
  <p:sldLayoutIdLst>
    <p:sldLayoutId id="2147484895" r:id="rId1"/>
    <p:sldLayoutId id="2147484885" r:id="rId2"/>
    <p:sldLayoutId id="2147484886" r:id="rId3"/>
    <p:sldLayoutId id="2147484887" r:id="rId4"/>
    <p:sldLayoutId id="2147484888" r:id="rId5"/>
    <p:sldLayoutId id="2147484889" r:id="rId6"/>
    <p:sldLayoutId id="2147484890" r:id="rId7"/>
    <p:sldLayoutId id="2147484891" r:id="rId8"/>
    <p:sldLayoutId id="2147484892" r:id="rId9"/>
    <p:sldLayoutId id="2147484893" r:id="rId10"/>
    <p:sldLayoutId id="2147484894" r:id="rId11"/>
    <p:sldLayoutId id="2147484896" r:id="rId12"/>
    <p:sldLayoutId id="2147484897" r:id="rId13"/>
    <p:sldLayoutId id="2147484898" r:id="rId14"/>
    <p:sldLayoutId id="2147484899" r:id="rId15"/>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EAM-INV-</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901" r:id="rId1"/>
    <p:sldLayoutId id="2147484902" r:id="rId2"/>
    <p:sldLayoutId id="2147484903" r:id="rId3"/>
    <p:sldLayoutId id="2147484904" r:id="rId4"/>
    <p:sldLayoutId id="2147484905" r:id="rId5"/>
    <p:sldLayoutId id="2147484906" r:id="rId6"/>
    <p:sldLayoutId id="2147484907" r:id="rId7"/>
    <p:sldLayoutId id="2147484908"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0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9.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10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82.png"/><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1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1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17.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6.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notesSlide" Target="../notesSlides/notesSlide18.xml"/><Relationship Id="rId1" Type="http://schemas.openxmlformats.org/officeDocument/2006/relationships/slideLayout" Target="../slideLayouts/slideLayout20.xml"/><Relationship Id="rId6" Type="http://schemas.openxmlformats.org/officeDocument/2006/relationships/image" Target="../media/image16.wmf"/><Relationship Id="rId5" Type="http://schemas.openxmlformats.org/officeDocument/2006/relationships/image" Target="../media/image15.wmf"/><Relationship Id="rId10" Type="http://schemas.openxmlformats.org/officeDocument/2006/relationships/image" Target="../media/image20.wmf"/><Relationship Id="rId4" Type="http://schemas.openxmlformats.org/officeDocument/2006/relationships/image" Target="../media/image14.png"/><Relationship Id="rId9" Type="http://schemas.openxmlformats.org/officeDocument/2006/relationships/image" Target="../media/image19.wmf"/></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2.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image" Target="../media/image22.png"/><Relationship Id="rId7" Type="http://schemas.openxmlformats.org/officeDocument/2006/relationships/image" Target="../media/image8.wmf"/><Relationship Id="rId2" Type="http://schemas.openxmlformats.org/officeDocument/2006/relationships/notesSlide" Target="../notesSlides/notesSlide21.xml"/><Relationship Id="rId1" Type="http://schemas.openxmlformats.org/officeDocument/2006/relationships/slideLayout" Target="../slideLayouts/slideLayout17.xml"/><Relationship Id="rId6" Type="http://schemas.openxmlformats.org/officeDocument/2006/relationships/image" Target="../media/image7.wmf"/><Relationship Id="rId5" Type="http://schemas.openxmlformats.org/officeDocument/2006/relationships/image" Target="../media/image24.png"/><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9.wmf"/><Relationship Id="rId2" Type="http://schemas.openxmlformats.org/officeDocument/2006/relationships/notesSlide" Target="../notesSlides/notesSlide22.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3.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2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24.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9.wmf"/><Relationship Id="rId2" Type="http://schemas.openxmlformats.org/officeDocument/2006/relationships/slideLayout" Target="../slideLayouts/slideLayout17.xml"/><Relationship Id="rId1" Type="http://schemas.openxmlformats.org/officeDocument/2006/relationships/tags" Target="../tags/tag1.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9.wmf"/><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0.xml"/><Relationship Id="rId1" Type="http://schemas.openxmlformats.org/officeDocument/2006/relationships/slideLayout" Target="../slideLayouts/slideLayout20.xml"/><Relationship Id="rId5" Type="http://schemas.openxmlformats.org/officeDocument/2006/relationships/image" Target="../media/image9.wmf"/><Relationship Id="rId4" Type="http://schemas.openxmlformats.org/officeDocument/2006/relationships/image" Target="../media/image8.wmf"/></Relationships>
</file>

<file path=ppt/slides/_rels/slide3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1.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3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2.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3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3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4.xml"/><Relationship Id="rId1" Type="http://schemas.openxmlformats.org/officeDocument/2006/relationships/slideLayout" Target="../slideLayouts/slideLayout20.xml"/><Relationship Id="rId5" Type="http://schemas.openxmlformats.org/officeDocument/2006/relationships/image" Target="../media/image9.wmf"/><Relationship Id="rId4" Type="http://schemas.openxmlformats.org/officeDocument/2006/relationships/image" Target="../media/image8.wmf"/></Relationships>
</file>

<file path=ppt/slides/_rels/slide3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5.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3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3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8.xml"/><Relationship Id="rId1" Type="http://schemas.openxmlformats.org/officeDocument/2006/relationships/slideLayout" Target="../slideLayouts/slideLayout20.xml"/><Relationship Id="rId5" Type="http://schemas.openxmlformats.org/officeDocument/2006/relationships/image" Target="../media/image9.wmf"/><Relationship Id="rId4" Type="http://schemas.openxmlformats.org/officeDocument/2006/relationships/image" Target="../media/image8.wmf"/></Relationships>
</file>

<file path=ppt/slides/_rels/slide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39.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0.xml"/><Relationship Id="rId1" Type="http://schemas.openxmlformats.org/officeDocument/2006/relationships/slideLayout" Target="../slideLayouts/slideLayout20.xml"/><Relationship Id="rId5" Type="http://schemas.openxmlformats.org/officeDocument/2006/relationships/image" Target="../media/image9.wmf"/><Relationship Id="rId4" Type="http://schemas.openxmlformats.org/officeDocument/2006/relationships/image" Target="../media/image8.wmf"/></Relationships>
</file>

<file path=ppt/slides/_rels/slide4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1.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2.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3.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4.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47.xml"/><Relationship Id="rId1" Type="http://schemas.openxmlformats.org/officeDocument/2006/relationships/slideLayout" Target="../slideLayouts/slideLayout17.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8.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5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9.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0.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2.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6.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9.wmf"/><Relationship Id="rId2" Type="http://schemas.openxmlformats.org/officeDocument/2006/relationships/notesSlide" Target="../notesSlides/notesSlide58.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9.wmf"/><Relationship Id="rId2" Type="http://schemas.openxmlformats.org/officeDocument/2006/relationships/slideLayout" Target="../slideLayouts/slideLayout17.xml"/><Relationship Id="rId1" Type="http://schemas.openxmlformats.org/officeDocument/2006/relationships/tags" Target="../tags/tag2.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9.wmf"/><Relationship Id="rId2" Type="http://schemas.openxmlformats.org/officeDocument/2006/relationships/notesSlide" Target="../notesSlides/notesSlide59.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2.png"/></Relationships>
</file>

<file path=ppt/slides/_rels/slide6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0.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6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1.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6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9.wmf"/><Relationship Id="rId2" Type="http://schemas.openxmlformats.org/officeDocument/2006/relationships/notesSlide" Target="../notesSlides/notesSlide62.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4.png"/></Relationships>
</file>

<file path=ppt/slides/_rels/slide6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3.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6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4.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6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5.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6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6.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68.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9.wmf"/><Relationship Id="rId2" Type="http://schemas.openxmlformats.org/officeDocument/2006/relationships/notesSlide" Target="../notesSlides/notesSlide67.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6.png"/></Relationships>
</file>

<file path=ppt/slides/_rels/slide6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9.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71.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0.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7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9.wmf"/><Relationship Id="rId2" Type="http://schemas.openxmlformats.org/officeDocument/2006/relationships/notesSlide" Target="../notesSlides/notesSlide71.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49.png"/></Relationships>
</file>

<file path=ppt/slides/_rels/slide73.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9.wmf"/><Relationship Id="rId2" Type="http://schemas.openxmlformats.org/officeDocument/2006/relationships/notesSlide" Target="../notesSlides/notesSlide72.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51.png"/></Relationships>
</file>

<file path=ppt/slides/_rels/slide7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3.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9.wmf"/><Relationship Id="rId2" Type="http://schemas.openxmlformats.org/officeDocument/2006/relationships/notesSlide" Target="../notesSlides/notesSlide74.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53.png"/></Relationships>
</file>

<file path=ppt/slides/_rels/slide7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7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6.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7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9.wmf"/><Relationship Id="rId2" Type="http://schemas.openxmlformats.org/officeDocument/2006/relationships/notesSlide" Target="../notesSlides/notesSlide77.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57.png"/></Relationships>
</file>

<file path=ppt/slides/_rels/slide7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80.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79.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81.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9.wmf"/><Relationship Id="rId2" Type="http://schemas.openxmlformats.org/officeDocument/2006/relationships/notesSlide" Target="../notesSlides/notesSlide80.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0.png"/></Relationships>
</file>

<file path=ppt/slides/_rels/slide82.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9.wmf"/><Relationship Id="rId2" Type="http://schemas.openxmlformats.org/officeDocument/2006/relationships/notesSlide" Target="../notesSlides/notesSlide81.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2.png"/></Relationships>
</file>

<file path=ppt/slides/_rels/slide83.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9.wmf"/><Relationship Id="rId2" Type="http://schemas.openxmlformats.org/officeDocument/2006/relationships/notesSlide" Target="../notesSlides/notesSlide82.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4.png"/></Relationships>
</file>

<file path=ppt/slides/_rels/slide8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3.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8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4.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8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87.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9.wmf"/><Relationship Id="rId2" Type="http://schemas.openxmlformats.org/officeDocument/2006/relationships/notesSlide" Target="../notesSlides/notesSlide86.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7.png"/></Relationships>
</file>

<file path=ppt/slides/_rels/slide8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8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8.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90.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9.wmf"/><Relationship Id="rId2" Type="http://schemas.openxmlformats.org/officeDocument/2006/relationships/notesSlide" Target="../notesSlides/notesSlide89.xml"/><Relationship Id="rId1" Type="http://schemas.openxmlformats.org/officeDocument/2006/relationships/slideLayout" Target="../slideLayouts/slideLayout20.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71.png"/></Relationships>
</file>

<file path=ppt/slides/_rels/slide91.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9.wmf"/><Relationship Id="rId2" Type="http://schemas.openxmlformats.org/officeDocument/2006/relationships/notesSlide" Target="../notesSlides/notesSlide90.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73.png"/></Relationships>
</file>

<file path=ppt/slides/_rels/slide92.xml.rels><?xml version="1.0" encoding="UTF-8" standalone="yes"?>
<Relationships xmlns="http://schemas.openxmlformats.org/package/2006/relationships"><Relationship Id="rId3" Type="http://schemas.openxmlformats.org/officeDocument/2006/relationships/image" Target="../media/image74.png"/><Relationship Id="rId7" Type="http://schemas.openxmlformats.org/officeDocument/2006/relationships/image" Target="../media/image9.wmf"/><Relationship Id="rId2" Type="http://schemas.openxmlformats.org/officeDocument/2006/relationships/notesSlide" Target="../notesSlides/notesSlide91.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75.png"/></Relationships>
</file>

<file path=ppt/slides/_rels/slide93.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2.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9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3.xml"/><Relationship Id="rId1" Type="http://schemas.openxmlformats.org/officeDocument/2006/relationships/slideLayout" Target="../slideLayouts/slideLayout16.xml"/><Relationship Id="rId5" Type="http://schemas.openxmlformats.org/officeDocument/2006/relationships/image" Target="../media/image9.wmf"/><Relationship Id="rId4" Type="http://schemas.openxmlformats.org/officeDocument/2006/relationships/image" Target="../media/image8.wmf"/></Relationships>
</file>

<file path=ppt/slides/_rels/slide9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94.xml"/><Relationship Id="rId1" Type="http://schemas.openxmlformats.org/officeDocument/2006/relationships/slideLayout" Target="../slideLayouts/slideLayout17.xml"/><Relationship Id="rId5" Type="http://schemas.openxmlformats.org/officeDocument/2006/relationships/image" Target="../media/image9.wmf"/><Relationship Id="rId4" Type="http://schemas.openxmlformats.org/officeDocument/2006/relationships/image" Target="../media/image8.wmf"/></Relationships>
</file>

<file path=ppt/slides/_rels/slide9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5.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9.wmf"/><Relationship Id="rId2" Type="http://schemas.openxmlformats.org/officeDocument/2006/relationships/notesSlide" Target="../notesSlides/notesSlide96.xml"/><Relationship Id="rId1" Type="http://schemas.openxmlformats.org/officeDocument/2006/relationships/slideLayout" Target="../slideLayouts/slideLayout17.xml"/><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78.png"/></Relationships>
</file>

<file path=ppt/slides/_rels/slide9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7.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9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8.xml"/><Relationship Id="rId1" Type="http://schemas.openxmlformats.org/officeDocument/2006/relationships/slideLayout" Target="../slideLayouts/slideLayout20.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normAutofit fontScale="90000"/>
          </a:bodyPr>
          <a:lstStyle/>
          <a:p>
            <a:r>
              <a:rPr lang="en-US" dirty="0" smtClean="0"/>
              <a:t>QAD Enterprise Asset Management v12 </a:t>
            </a:r>
            <a:br>
              <a:rPr lang="en-US" dirty="0" smtClean="0"/>
            </a:br>
            <a:r>
              <a:rPr lang="en-US" sz="2700" dirty="0" smtClean="0"/>
              <a:t>Level 1 Course:  1-6 Introduction to EAM Inventory</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normAutofit/>
          </a:bodyPr>
          <a:lstStyle/>
          <a:p>
            <a:pPr>
              <a:buNone/>
            </a:pPr>
            <a:r>
              <a:rPr lang="en-US" b="1" dirty="0" smtClean="0"/>
              <a:t>What You Should Already Know</a:t>
            </a:r>
          </a:p>
          <a:p>
            <a:r>
              <a:rPr lang="en-US" dirty="0" smtClean="0"/>
              <a:t>EAM’s part number</a:t>
            </a:r>
          </a:p>
          <a:p>
            <a:pPr lvl="1"/>
            <a:r>
              <a:rPr lang="en-US" dirty="0" smtClean="0"/>
              <a:t>NOT in ERP system</a:t>
            </a:r>
          </a:p>
          <a:p>
            <a:pPr lvl="1"/>
            <a:r>
              <a:rPr lang="en-US" dirty="0" smtClean="0"/>
              <a:t>Company’s internal catalog ID  </a:t>
            </a:r>
          </a:p>
          <a:p>
            <a:pPr lvl="1"/>
            <a:r>
              <a:rPr lang="en-US" dirty="0" smtClean="0"/>
              <a:t>Used for stock parts, non-stock parts, and service</a:t>
            </a:r>
          </a:p>
          <a:p>
            <a:pPr lvl="1"/>
            <a:r>
              <a:rPr lang="en-US" dirty="0" smtClean="0"/>
              <a:t>May be free-issue, vendor managed, or consignment, too </a:t>
            </a:r>
          </a:p>
          <a:p>
            <a:pPr lvl="1"/>
            <a:r>
              <a:rPr lang="en-US" dirty="0" smtClean="0"/>
              <a:t>Location controls for stock parts</a:t>
            </a:r>
          </a:p>
          <a:p>
            <a:pPr lvl="1"/>
            <a:r>
              <a:rPr lang="en-US" dirty="0" smtClean="0"/>
              <a:t>Multiple methods for identifying and locating parts </a:t>
            </a:r>
          </a:p>
        </p:txBody>
      </p:sp>
      <p:sp>
        <p:nvSpPr>
          <p:cNvPr id="15362" name="Rectangle 5"/>
          <p:cNvSpPr>
            <a:spLocks noGrp="1" noChangeArrowheads="1"/>
          </p:cNvSpPr>
          <p:nvPr>
            <p:ph type="title"/>
          </p:nvPr>
        </p:nvSpPr>
        <p:spPr/>
        <p:txBody>
          <a:bodyPr>
            <a:normAutofit/>
          </a:bodyPr>
          <a:lstStyle/>
          <a:p>
            <a:r>
              <a:rPr lang="en-US" dirty="0" smtClean="0"/>
              <a:t>Inventory Key Concepts</a:t>
            </a:r>
          </a:p>
        </p:txBody>
      </p:sp>
      <p:sp>
        <p:nvSpPr>
          <p:cNvPr id="15364" name="Footer Placeholder 3"/>
          <p:cNvSpPr>
            <a:spLocks noGrp="1"/>
          </p:cNvSpPr>
          <p:nvPr>
            <p:ph type="ftr" sz="quarter" idx="10"/>
          </p:nvPr>
        </p:nvSpPr>
        <p:spPr/>
        <p:txBody>
          <a:bodyPr/>
          <a:lstStyle/>
          <a:p>
            <a:r>
              <a:rPr lang="en-US" smtClean="0"/>
              <a:t>EAM-INV-090</a:t>
            </a:r>
            <a:endParaRPr lang="en-US"/>
          </a:p>
        </p:txBody>
      </p:sp>
      <p:grpSp>
        <p:nvGrpSpPr>
          <p:cNvPr id="2"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normAutofit fontScale="90000"/>
          </a:bodyPr>
          <a:lstStyle/>
          <a:p>
            <a:r>
              <a:rPr lang="en-US" dirty="0" smtClean="0"/>
              <a:t>Globally Create Purchase Orders from Stock Replenishment</a:t>
            </a:r>
          </a:p>
        </p:txBody>
      </p:sp>
      <p:sp>
        <p:nvSpPr>
          <p:cNvPr id="110596" name="Footer Placeholder 3"/>
          <p:cNvSpPr>
            <a:spLocks noGrp="1"/>
          </p:cNvSpPr>
          <p:nvPr>
            <p:ph type="ftr" sz="quarter" idx="10"/>
          </p:nvPr>
        </p:nvSpPr>
        <p:spPr/>
        <p:txBody>
          <a:bodyPr/>
          <a:lstStyle/>
          <a:p>
            <a:r>
              <a:rPr lang="en-US" smtClean="0"/>
              <a:t>EAM-INV-1020</a:t>
            </a:r>
            <a:endParaRPr lang="en-US"/>
          </a:p>
        </p:txBody>
      </p:sp>
      <p:pic>
        <p:nvPicPr>
          <p:cNvPr id="110595" name="Picture 2"/>
          <p:cNvPicPr>
            <a:picLocks noChangeAspect="1" noChangeArrowheads="1"/>
          </p:cNvPicPr>
          <p:nvPr/>
        </p:nvPicPr>
        <p:blipFill>
          <a:blip r:embed="rId3" cstate="print"/>
          <a:srcRect/>
          <a:stretch>
            <a:fillRect/>
          </a:stretch>
        </p:blipFill>
        <p:spPr bwMode="auto">
          <a:xfrm>
            <a:off x="1085850" y="2085975"/>
            <a:ext cx="6970713" cy="2686050"/>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4"/>
          <p:cNvSpPr>
            <a:spLocks noGrp="1" noChangeArrowheads="1"/>
          </p:cNvSpPr>
          <p:nvPr>
            <p:ph idx="1"/>
          </p:nvPr>
        </p:nvSpPr>
        <p:spPr/>
        <p:txBody>
          <a:bodyPr/>
          <a:lstStyle/>
          <a:p>
            <a:r>
              <a:rPr lang="en-US" smtClean="0"/>
              <a:t>Once the Requisitions or Work Orders are created, the Stock Replenishment automatically closes.</a:t>
            </a:r>
          </a:p>
          <a:p>
            <a:endParaRPr lang="en-US" smtClean="0"/>
          </a:p>
        </p:txBody>
      </p:sp>
      <p:sp>
        <p:nvSpPr>
          <p:cNvPr id="111618" name="Rectangle 2"/>
          <p:cNvSpPr>
            <a:spLocks noGrp="1" noChangeArrowheads="1"/>
          </p:cNvSpPr>
          <p:nvPr>
            <p:ph type="title"/>
          </p:nvPr>
        </p:nvSpPr>
        <p:spPr/>
        <p:txBody>
          <a:bodyPr/>
          <a:lstStyle/>
          <a:p>
            <a:r>
              <a:rPr lang="en-US" smtClean="0"/>
              <a:t>Close a Stock Replenishment</a:t>
            </a:r>
          </a:p>
        </p:txBody>
      </p:sp>
      <p:sp>
        <p:nvSpPr>
          <p:cNvPr id="111622" name="Footer Placeholder 5"/>
          <p:cNvSpPr>
            <a:spLocks noGrp="1"/>
          </p:cNvSpPr>
          <p:nvPr>
            <p:ph type="ftr" sz="quarter" idx="10"/>
          </p:nvPr>
        </p:nvSpPr>
        <p:spPr/>
        <p:txBody>
          <a:bodyPr/>
          <a:lstStyle/>
          <a:p>
            <a:r>
              <a:rPr lang="en-US" smtClean="0"/>
              <a:t>EAM-INV-1030</a:t>
            </a:r>
            <a:endParaRPr lang="en-US"/>
          </a:p>
        </p:txBody>
      </p:sp>
      <p:pic>
        <p:nvPicPr>
          <p:cNvPr id="111620" name="Picture 6"/>
          <p:cNvPicPr>
            <a:picLocks noChangeAspect="1" noChangeArrowheads="1"/>
          </p:cNvPicPr>
          <p:nvPr/>
        </p:nvPicPr>
        <p:blipFill>
          <a:blip r:embed="rId2" cstate="print"/>
          <a:srcRect/>
          <a:stretch>
            <a:fillRect/>
          </a:stretch>
        </p:blipFill>
        <p:spPr bwMode="auto">
          <a:xfrm>
            <a:off x="919163" y="2536825"/>
            <a:ext cx="7485062" cy="3267075"/>
          </a:xfrm>
          <a:prstGeom prst="rect">
            <a:avLst/>
          </a:prstGeom>
          <a:noFill/>
          <a:ln w="9525" algn="ctr">
            <a:noFill/>
            <a:miter lim="800000"/>
            <a:headEnd/>
            <a:tailEnd/>
          </a:ln>
        </p:spPr>
      </p:pic>
      <p:sp>
        <p:nvSpPr>
          <p:cNvPr id="111621" name="Oval 6"/>
          <p:cNvSpPr>
            <a:spLocks noChangeArrowheads="1"/>
          </p:cNvSpPr>
          <p:nvPr/>
        </p:nvSpPr>
        <p:spPr bwMode="auto">
          <a:xfrm>
            <a:off x="4746625" y="3454400"/>
            <a:ext cx="373063" cy="1204913"/>
          </a:xfrm>
          <a:prstGeom prst="roundRect">
            <a:avLst/>
          </a:prstGeom>
          <a:noFill/>
          <a:ln w="38100">
            <a:solidFill>
              <a:srgbClr val="FF0000"/>
            </a:solidFill>
            <a:round/>
            <a:headEnd/>
            <a:tailEnd/>
          </a:ln>
        </p:spPr>
        <p:txBody>
          <a:bodyPr wrap="none" anchor="ctr"/>
          <a:lstStyle/>
          <a:p>
            <a:pPr algn="ctr"/>
            <a:endParaRPr lang="en-US" sz="2800"/>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idx="1"/>
          </p:nvPr>
        </p:nvSpPr>
        <p:spPr/>
        <p:txBody>
          <a:bodyPr>
            <a:normAutofit fontScale="92500" lnSpcReduction="20000"/>
          </a:bodyPr>
          <a:lstStyle/>
          <a:p>
            <a:r>
              <a:rPr lang="en-US" dirty="0" smtClean="0"/>
              <a:t>Specialized Types of Inventory Parts </a:t>
            </a:r>
          </a:p>
          <a:p>
            <a:pPr lvl="1"/>
            <a:r>
              <a:rPr lang="en-US" dirty="0" smtClean="0"/>
              <a:t>Free Issue </a:t>
            </a:r>
          </a:p>
          <a:p>
            <a:pPr lvl="1"/>
            <a:r>
              <a:rPr lang="en-US" dirty="0" smtClean="0"/>
              <a:t>Controlled Issue </a:t>
            </a:r>
          </a:p>
          <a:p>
            <a:pPr lvl="1"/>
            <a:r>
              <a:rPr lang="en-US" dirty="0" smtClean="0"/>
              <a:t>Critical Parts </a:t>
            </a:r>
          </a:p>
          <a:p>
            <a:pPr lvl="1"/>
            <a:r>
              <a:rPr lang="en-US" dirty="0" smtClean="0"/>
              <a:t>Fabricated Parts </a:t>
            </a:r>
          </a:p>
          <a:p>
            <a:pPr lvl="1"/>
            <a:r>
              <a:rPr lang="en-US" dirty="0" smtClean="0"/>
              <a:t>Virtual Parts </a:t>
            </a:r>
          </a:p>
          <a:p>
            <a:pPr lvl="1"/>
            <a:r>
              <a:rPr lang="en-US" dirty="0" smtClean="0"/>
              <a:t>Consumables </a:t>
            </a:r>
          </a:p>
          <a:p>
            <a:pPr lvl="1"/>
            <a:r>
              <a:rPr lang="en-US" dirty="0" smtClean="0"/>
              <a:t>“</a:t>
            </a:r>
            <a:r>
              <a:rPr lang="en-US" dirty="0" err="1" smtClean="0"/>
              <a:t>Boneyard</a:t>
            </a:r>
            <a:r>
              <a:rPr lang="en-US" dirty="0" smtClean="0"/>
              <a:t>” Parts </a:t>
            </a:r>
          </a:p>
          <a:p>
            <a:r>
              <a:rPr lang="en-US" dirty="0" smtClean="0"/>
              <a:t>Advanced Concepts (Covered in greater detail in Level 2 Certification)</a:t>
            </a:r>
          </a:p>
          <a:p>
            <a:pPr lvl="1"/>
            <a:r>
              <a:rPr lang="en-US" dirty="0" smtClean="0"/>
              <a:t>Sole Source </a:t>
            </a:r>
          </a:p>
          <a:p>
            <a:pPr lvl="1"/>
            <a:r>
              <a:rPr lang="en-US" dirty="0" smtClean="0"/>
              <a:t>Tools and Equipment </a:t>
            </a:r>
          </a:p>
          <a:p>
            <a:pPr lvl="1"/>
            <a:r>
              <a:rPr lang="en-US" dirty="0" smtClean="0"/>
              <a:t>Vendor Managed Inventory (VMI)</a:t>
            </a:r>
          </a:p>
          <a:p>
            <a:pPr lvl="1"/>
            <a:r>
              <a:rPr lang="en-US" dirty="0" err="1" smtClean="0"/>
              <a:t>Rotable</a:t>
            </a:r>
            <a:r>
              <a:rPr lang="en-US" dirty="0" smtClean="0"/>
              <a:t> Parts</a:t>
            </a:r>
          </a:p>
          <a:p>
            <a:pPr lvl="1"/>
            <a:r>
              <a:rPr lang="en-US" dirty="0" smtClean="0"/>
              <a:t>Consignment Inventory</a:t>
            </a:r>
          </a:p>
          <a:p>
            <a:pPr lvl="1"/>
            <a:endParaRPr lang="en-US" dirty="0" smtClean="0"/>
          </a:p>
        </p:txBody>
      </p:sp>
      <p:sp>
        <p:nvSpPr>
          <p:cNvPr id="16386" name="Rectangle 5"/>
          <p:cNvSpPr>
            <a:spLocks noGrp="1" noChangeArrowheads="1"/>
          </p:cNvSpPr>
          <p:nvPr>
            <p:ph type="title"/>
          </p:nvPr>
        </p:nvSpPr>
        <p:spPr/>
        <p:txBody>
          <a:bodyPr/>
          <a:lstStyle/>
          <a:p>
            <a:r>
              <a:rPr lang="en-US" dirty="0" smtClean="0"/>
              <a:t>Inventory Key Concepts</a:t>
            </a:r>
          </a:p>
        </p:txBody>
      </p:sp>
      <p:sp>
        <p:nvSpPr>
          <p:cNvPr id="16388" name="Footer Placeholder 3"/>
          <p:cNvSpPr>
            <a:spLocks noGrp="1"/>
          </p:cNvSpPr>
          <p:nvPr>
            <p:ph type="ftr" sz="quarter" idx="10"/>
          </p:nvPr>
        </p:nvSpPr>
        <p:spPr/>
        <p:txBody>
          <a:bodyPr/>
          <a:lstStyle/>
          <a:p>
            <a:r>
              <a:rPr lang="en-US" smtClean="0"/>
              <a:t>EAM-INV-100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38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38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38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38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38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38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387">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87">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387">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638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idx="1"/>
          </p:nvPr>
        </p:nvSpPr>
        <p:spPr/>
        <p:txBody>
          <a:bodyPr>
            <a:normAutofit/>
          </a:bodyPr>
          <a:lstStyle/>
          <a:p>
            <a:r>
              <a:rPr lang="en-US" dirty="0" smtClean="0"/>
              <a:t>Centralized vs. Decentralized Stores </a:t>
            </a:r>
          </a:p>
          <a:p>
            <a:r>
              <a:rPr lang="en-US" dirty="0" smtClean="0"/>
              <a:t>A-B-C Classifications </a:t>
            </a:r>
          </a:p>
          <a:p>
            <a:r>
              <a:rPr lang="en-US" dirty="0" smtClean="0"/>
              <a:t>Staffed Stores vs. Open Stores </a:t>
            </a:r>
          </a:p>
          <a:p>
            <a:r>
              <a:rPr lang="en-US" dirty="0" smtClean="0"/>
              <a:t>Outsourcing Trends </a:t>
            </a:r>
          </a:p>
          <a:p>
            <a:pPr lvl="1"/>
            <a:endParaRPr lang="en-US" dirty="0" smtClean="0"/>
          </a:p>
        </p:txBody>
      </p:sp>
      <p:sp>
        <p:nvSpPr>
          <p:cNvPr id="16386" name="Rectangle 5"/>
          <p:cNvSpPr>
            <a:spLocks noGrp="1" noChangeArrowheads="1"/>
          </p:cNvSpPr>
          <p:nvPr>
            <p:ph type="title"/>
          </p:nvPr>
        </p:nvSpPr>
        <p:spPr/>
        <p:txBody>
          <a:bodyPr/>
          <a:lstStyle/>
          <a:p>
            <a:r>
              <a:rPr lang="en-US" dirty="0" smtClean="0"/>
              <a:t>Inventory Key Concepts</a:t>
            </a:r>
          </a:p>
        </p:txBody>
      </p:sp>
      <p:sp>
        <p:nvSpPr>
          <p:cNvPr id="16388" name="Footer Placeholder 3"/>
          <p:cNvSpPr>
            <a:spLocks noGrp="1"/>
          </p:cNvSpPr>
          <p:nvPr>
            <p:ph type="ftr" sz="quarter" idx="10"/>
          </p:nvPr>
        </p:nvSpPr>
        <p:spPr/>
        <p:txBody>
          <a:bodyPr/>
          <a:lstStyle/>
          <a:p>
            <a:r>
              <a:rPr lang="en-US" smtClean="0"/>
              <a:t>EAM-INV-100</a:t>
            </a:r>
            <a:endParaRPr lang="en-US"/>
          </a:p>
        </p:txBody>
      </p:sp>
      <p:grpSp>
        <p:nvGrpSpPr>
          <p:cNvPr id="2"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r>
              <a:rPr lang="en-US" dirty="0" smtClean="0"/>
              <a:t>Increase Plant Reliability </a:t>
            </a:r>
          </a:p>
          <a:p>
            <a:pPr lvl="1"/>
            <a:r>
              <a:rPr lang="en-US" dirty="0" smtClean="0"/>
              <a:t>Ensuring stocking of critical parts </a:t>
            </a:r>
          </a:p>
          <a:p>
            <a:pPr lvl="2"/>
            <a:r>
              <a:rPr lang="en-US" dirty="0" smtClean="0"/>
              <a:t>Known as Stores Service Level</a:t>
            </a:r>
          </a:p>
          <a:p>
            <a:pPr lvl="1"/>
            <a:r>
              <a:rPr lang="en-US" dirty="0" smtClean="0"/>
              <a:t>Visibility into seasonal trends </a:t>
            </a:r>
          </a:p>
          <a:p>
            <a:pPr lvl="1"/>
            <a:r>
              <a:rPr lang="en-US" dirty="0" smtClean="0"/>
              <a:t>Building parts lists, BOM’s, and Stores </a:t>
            </a:r>
            <a:r>
              <a:rPr lang="en-US" dirty="0" err="1" smtClean="0"/>
              <a:t>Reqs</a:t>
            </a:r>
            <a:r>
              <a:rPr lang="en-US" dirty="0" smtClean="0"/>
              <a:t> for planning </a:t>
            </a:r>
          </a:p>
          <a:p>
            <a:pPr lvl="1"/>
            <a:r>
              <a:rPr lang="en-US" dirty="0" smtClean="0"/>
              <a:t>Providing “Where Used” information and substitutes</a:t>
            </a:r>
          </a:p>
          <a:p>
            <a:r>
              <a:rPr lang="en-US" dirty="0" smtClean="0"/>
              <a:t>Provide accurate inventory costing to contribute to accurate “Cost of Ownership”</a:t>
            </a:r>
          </a:p>
          <a:p>
            <a:r>
              <a:rPr lang="en-US" dirty="0" smtClean="0"/>
              <a:t>Control Inventory Access </a:t>
            </a:r>
          </a:p>
        </p:txBody>
      </p:sp>
      <p:sp>
        <p:nvSpPr>
          <p:cNvPr id="17410" name="Rectangle 4"/>
          <p:cNvSpPr>
            <a:spLocks noGrp="1" noChangeArrowheads="1"/>
          </p:cNvSpPr>
          <p:nvPr>
            <p:ph type="title"/>
          </p:nvPr>
        </p:nvSpPr>
        <p:spPr/>
        <p:txBody>
          <a:bodyPr/>
          <a:lstStyle/>
          <a:p>
            <a:r>
              <a:rPr lang="en-US" smtClean="0"/>
              <a:t>Inventory Best Practices Goals</a:t>
            </a:r>
          </a:p>
        </p:txBody>
      </p:sp>
      <p:sp>
        <p:nvSpPr>
          <p:cNvPr id="17412" name="Footer Placeholder 3"/>
          <p:cNvSpPr>
            <a:spLocks noGrp="1"/>
          </p:cNvSpPr>
          <p:nvPr>
            <p:ph type="ftr" sz="quarter" idx="10"/>
          </p:nvPr>
        </p:nvSpPr>
        <p:spPr/>
        <p:txBody>
          <a:bodyPr/>
          <a:lstStyle/>
          <a:p>
            <a:r>
              <a:rPr lang="en-US" smtClean="0"/>
              <a:t>EAM-INV-110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r>
              <a:rPr lang="en-US" dirty="0" smtClean="0"/>
              <a:t>Right Size Inventory </a:t>
            </a:r>
          </a:p>
          <a:p>
            <a:r>
              <a:rPr lang="en-US" dirty="0" smtClean="0"/>
              <a:t>Maintenance Owns and Drives Inventory Decisions </a:t>
            </a:r>
          </a:p>
          <a:p>
            <a:r>
              <a:rPr lang="en-US" dirty="0" smtClean="0"/>
              <a:t>Reduce Travel Time by Proactive “Kitting” </a:t>
            </a:r>
          </a:p>
          <a:p>
            <a:r>
              <a:rPr lang="en-US" dirty="0" smtClean="0"/>
              <a:t>Reserve Inventory to provide visibility to Demand in Replenishment</a:t>
            </a:r>
          </a:p>
          <a:p>
            <a:r>
              <a:rPr lang="en-US" dirty="0" smtClean="0"/>
              <a:t>Empower Resources to Research Parts  </a:t>
            </a:r>
          </a:p>
          <a:p>
            <a:r>
              <a:rPr lang="en-US" dirty="0" smtClean="0"/>
              <a:t>Automatic Receipt Notification to Requestor </a:t>
            </a:r>
          </a:p>
        </p:txBody>
      </p:sp>
      <p:sp>
        <p:nvSpPr>
          <p:cNvPr id="18434" name="Rectangle 4"/>
          <p:cNvSpPr>
            <a:spLocks noGrp="1" noChangeArrowheads="1"/>
          </p:cNvSpPr>
          <p:nvPr>
            <p:ph type="title"/>
          </p:nvPr>
        </p:nvSpPr>
        <p:spPr/>
        <p:txBody>
          <a:bodyPr/>
          <a:lstStyle/>
          <a:p>
            <a:r>
              <a:rPr lang="en-US" smtClean="0"/>
              <a:t>Inventory Best Practices Goals</a:t>
            </a:r>
          </a:p>
        </p:txBody>
      </p:sp>
      <p:sp>
        <p:nvSpPr>
          <p:cNvPr id="18436" name="Footer Placeholder 3"/>
          <p:cNvSpPr>
            <a:spLocks noGrp="1"/>
          </p:cNvSpPr>
          <p:nvPr>
            <p:ph type="ftr" sz="quarter" idx="10"/>
          </p:nvPr>
        </p:nvSpPr>
        <p:spPr/>
        <p:txBody>
          <a:bodyPr/>
          <a:lstStyle/>
          <a:p>
            <a:r>
              <a:rPr lang="en-US" smtClean="0"/>
              <a:t>EAM-INV-120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QAD EAM Inventory Module</a:t>
            </a:r>
          </a:p>
        </p:txBody>
      </p:sp>
      <p:sp>
        <p:nvSpPr>
          <p:cNvPr id="19459" name="Rectangle 3"/>
          <p:cNvSpPr>
            <a:spLocks noGrp="1" noChangeArrowheads="1"/>
          </p:cNvSpPr>
          <p:nvPr>
            <p:ph type="body" sz="quarter" idx="10"/>
          </p:nvPr>
        </p:nvSpPr>
        <p:spPr/>
        <p:txBody>
          <a:bodyPr/>
          <a:lstStyle/>
          <a:p>
            <a:r>
              <a:rPr lang="en-US" smtClean="0"/>
              <a:t>Inventory Process</a:t>
            </a:r>
          </a:p>
        </p:txBody>
      </p:sp>
      <p:sp>
        <p:nvSpPr>
          <p:cNvPr id="7" name="Text Placeholder 6"/>
          <p:cNvSpPr>
            <a:spLocks noGrp="1"/>
          </p:cNvSpPr>
          <p:nvPr>
            <p:ph type="body" sz="quarter" idx="11"/>
          </p:nvPr>
        </p:nvSpPr>
        <p:spPr/>
        <p:txBody>
          <a:bodyPr/>
          <a:lstStyle/>
          <a:p>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Inventory Basic Process</a:t>
            </a:r>
          </a:p>
        </p:txBody>
      </p:sp>
      <p:sp>
        <p:nvSpPr>
          <p:cNvPr id="20493" name="Footer Placeholder 12"/>
          <p:cNvSpPr>
            <a:spLocks noGrp="1"/>
          </p:cNvSpPr>
          <p:nvPr>
            <p:ph type="ftr" sz="quarter" idx="10"/>
          </p:nvPr>
        </p:nvSpPr>
        <p:spPr/>
        <p:txBody>
          <a:bodyPr/>
          <a:lstStyle/>
          <a:p>
            <a:r>
              <a:rPr lang="en-US" smtClean="0"/>
              <a:t>EAM-INV-140</a:t>
            </a:r>
            <a:endParaRPr lang="en-US"/>
          </a:p>
        </p:txBody>
      </p:sp>
      <p:sp>
        <p:nvSpPr>
          <p:cNvPr id="20483" name="Right Arrow 6"/>
          <p:cNvSpPr>
            <a:spLocks noChangeArrowheads="1"/>
          </p:cNvSpPr>
          <p:nvPr/>
        </p:nvSpPr>
        <p:spPr bwMode="auto">
          <a:xfrm>
            <a:off x="1591500" y="133622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Request</a:t>
            </a:r>
          </a:p>
        </p:txBody>
      </p:sp>
      <p:sp>
        <p:nvSpPr>
          <p:cNvPr id="20484" name="Right Arrow 7"/>
          <p:cNvSpPr>
            <a:spLocks noChangeArrowheads="1"/>
          </p:cNvSpPr>
          <p:nvPr/>
        </p:nvSpPr>
        <p:spPr bwMode="auto">
          <a:xfrm>
            <a:off x="2988500" y="13394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Consume	</a:t>
            </a:r>
          </a:p>
        </p:txBody>
      </p:sp>
      <p:sp>
        <p:nvSpPr>
          <p:cNvPr id="20485" name="Rectangle 8"/>
          <p:cNvSpPr>
            <a:spLocks noChangeArrowheads="1"/>
          </p:cNvSpPr>
          <p:nvPr/>
        </p:nvSpPr>
        <p:spPr bwMode="auto">
          <a:xfrm>
            <a:off x="315150" y="1471163"/>
            <a:ext cx="866775" cy="296862"/>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Setup</a:t>
            </a:r>
          </a:p>
        </p:txBody>
      </p:sp>
      <p:sp>
        <p:nvSpPr>
          <p:cNvPr id="20486" name="Rectangle 9"/>
          <p:cNvSpPr>
            <a:spLocks noChangeArrowheads="1"/>
          </p:cNvSpPr>
          <p:nvPr/>
        </p:nvSpPr>
        <p:spPr bwMode="auto">
          <a:xfrm>
            <a:off x="5655500" y="1469575"/>
            <a:ext cx="868363" cy="29686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Manage</a:t>
            </a:r>
          </a:p>
        </p:txBody>
      </p:sp>
      <p:sp>
        <p:nvSpPr>
          <p:cNvPr id="20487" name="Curved Up Arrow 10"/>
          <p:cNvSpPr>
            <a:spLocks noChangeArrowheads="1"/>
          </p:cNvSpPr>
          <p:nvPr/>
        </p:nvSpPr>
        <p:spPr bwMode="auto">
          <a:xfrm rot="10800000">
            <a:off x="2024888" y="936175"/>
            <a:ext cx="2778125" cy="487363"/>
          </a:xfrm>
          <a:prstGeom prst="curvedUpArrow">
            <a:avLst>
              <a:gd name="adj1" fmla="val 24965"/>
              <a:gd name="adj2" fmla="val 49931"/>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0488" name="TextBox 12"/>
          <p:cNvSpPr txBox="1">
            <a:spLocks noChangeArrowheads="1"/>
          </p:cNvSpPr>
          <p:nvPr/>
        </p:nvSpPr>
        <p:spPr bwMode="auto">
          <a:xfrm>
            <a:off x="6580897" y="1939466"/>
            <a:ext cx="2415941" cy="1600438"/>
          </a:xfrm>
          <a:prstGeom prst="rect">
            <a:avLst/>
          </a:prstGeom>
          <a:noFill/>
          <a:ln w="9525">
            <a:noFill/>
            <a:miter lim="800000"/>
            <a:headEnd/>
            <a:tailEnd/>
          </a:ln>
        </p:spPr>
        <p:txBody>
          <a:bodyPr wrap="square">
            <a:spAutoFit/>
          </a:bodyPr>
          <a:lstStyle/>
          <a:p>
            <a:r>
              <a:rPr lang="en-US" b="1" dirty="0">
                <a:latin typeface="+mj-lt"/>
              </a:rPr>
              <a:t>Note that Inventory Processes are more “circular” than Maintenance, Purchasing, or Projects processes, which tend to be more “linear</a:t>
            </a:r>
            <a:r>
              <a:rPr lang="en-US" b="1" dirty="0" smtClean="0">
                <a:latin typeface="+mj-lt"/>
              </a:rPr>
              <a:t>”</a:t>
            </a:r>
            <a:endParaRPr lang="en-US" b="1" dirty="0">
              <a:latin typeface="+mj-lt"/>
            </a:endParaRPr>
          </a:p>
        </p:txBody>
      </p:sp>
      <p:sp>
        <p:nvSpPr>
          <p:cNvPr id="20489" name="Rectangle 13"/>
          <p:cNvSpPr>
            <a:spLocks noChangeArrowheads="1"/>
          </p:cNvSpPr>
          <p:nvPr/>
        </p:nvSpPr>
        <p:spPr bwMode="auto">
          <a:xfrm>
            <a:off x="4383913" y="1467988"/>
            <a:ext cx="866775" cy="296862"/>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Replenish</a:t>
            </a:r>
          </a:p>
        </p:txBody>
      </p:sp>
      <p:sp>
        <p:nvSpPr>
          <p:cNvPr id="20490" name="Curved Up Arrow 15"/>
          <p:cNvSpPr>
            <a:spLocks noChangeArrowheads="1"/>
          </p:cNvSpPr>
          <p:nvPr/>
        </p:nvSpPr>
        <p:spPr bwMode="auto">
          <a:xfrm>
            <a:off x="692975" y="1801363"/>
            <a:ext cx="5416550" cy="487362"/>
          </a:xfrm>
          <a:prstGeom prst="curvedUpArrow">
            <a:avLst>
              <a:gd name="adj1" fmla="val 24955"/>
              <a:gd name="adj2" fmla="val 49962"/>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0491" name="Curved Up Arrow 16"/>
          <p:cNvSpPr>
            <a:spLocks noChangeArrowheads="1"/>
          </p:cNvSpPr>
          <p:nvPr/>
        </p:nvSpPr>
        <p:spPr bwMode="auto">
          <a:xfrm rot="10800000">
            <a:off x="607250" y="874263"/>
            <a:ext cx="5416550" cy="485775"/>
          </a:xfrm>
          <a:prstGeom prst="curvedUpArrow">
            <a:avLst>
              <a:gd name="adj1" fmla="val 25037"/>
              <a:gd name="adj2" fmla="val 50125"/>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pic>
        <p:nvPicPr>
          <p:cNvPr id="20492" name="Picture 2"/>
          <p:cNvPicPr>
            <a:picLocks noChangeAspect="1" noChangeArrowheads="1"/>
          </p:cNvPicPr>
          <p:nvPr/>
        </p:nvPicPr>
        <p:blipFill>
          <a:blip r:embed="rId3" cstate="print"/>
          <a:srcRect/>
          <a:stretch>
            <a:fillRect/>
          </a:stretch>
        </p:blipFill>
        <p:spPr bwMode="auto">
          <a:xfrm>
            <a:off x="362775" y="2322063"/>
            <a:ext cx="6081713" cy="3829050"/>
          </a:xfrm>
          <a:prstGeom prst="rect">
            <a:avLst/>
          </a:prstGeom>
          <a:noFill/>
          <a:ln w="9525">
            <a:noFill/>
            <a:miter lim="800000"/>
            <a:headEnd/>
            <a:tailEnd/>
          </a:ln>
        </p:spPr>
      </p:pic>
      <p:grpSp>
        <p:nvGrpSpPr>
          <p:cNvPr id="14" name="Group 33"/>
          <p:cNvGrpSpPr>
            <a:grpSpLocks/>
          </p:cNvGrpSpPr>
          <p:nvPr/>
        </p:nvGrpSpPr>
        <p:grpSpPr bwMode="auto">
          <a:xfrm>
            <a:off x="8151813" y="458195"/>
            <a:ext cx="992187" cy="958850"/>
            <a:chOff x="3185782" y="5061098"/>
            <a:chExt cx="1846496" cy="1586824"/>
          </a:xfrm>
        </p:grpSpPr>
        <p:pic>
          <p:nvPicPr>
            <p:cNvPr id="15"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6"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7"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4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9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49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48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4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20485" grpId="0" animBg="1"/>
      <p:bldP spid="20486" grpId="0" animBg="1"/>
      <p:bldP spid="20487" grpId="0" animBg="1"/>
      <p:bldP spid="20488" grpId="0"/>
      <p:bldP spid="20489" grpId="0" animBg="1"/>
      <p:bldP spid="20490" grpId="0" animBg="1"/>
      <p:bldP spid="2049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smtClean="0"/>
              <a:t>Inventory – A Personal Example!</a:t>
            </a:r>
          </a:p>
        </p:txBody>
      </p:sp>
      <p:sp>
        <p:nvSpPr>
          <p:cNvPr id="21509" name="Footer Placeholder 4"/>
          <p:cNvSpPr>
            <a:spLocks noGrp="1"/>
          </p:cNvSpPr>
          <p:nvPr>
            <p:ph type="ftr" sz="quarter" idx="10"/>
          </p:nvPr>
        </p:nvSpPr>
        <p:spPr/>
        <p:txBody>
          <a:bodyPr/>
          <a:lstStyle/>
          <a:p>
            <a:r>
              <a:rPr lang="en-US" smtClean="0"/>
              <a:t>EAM-INV-150</a:t>
            </a:r>
            <a:endParaRPr lang="en-US"/>
          </a:p>
        </p:txBody>
      </p:sp>
      <p:sp>
        <p:nvSpPr>
          <p:cNvPr id="16387" name="TextBox 7"/>
          <p:cNvSpPr txBox="1">
            <a:spLocks noChangeArrowheads="1"/>
          </p:cNvSpPr>
          <p:nvPr/>
        </p:nvSpPr>
        <p:spPr bwMode="auto">
          <a:xfrm>
            <a:off x="2966152" y="3659790"/>
            <a:ext cx="3211135" cy="461665"/>
          </a:xfrm>
          <a:prstGeom prst="rect">
            <a:avLst/>
          </a:prstGeom>
          <a:noFill/>
          <a:ln w="9525">
            <a:noFill/>
            <a:miter lim="800000"/>
            <a:headEnd/>
            <a:tailEnd/>
          </a:ln>
        </p:spPr>
        <p:txBody>
          <a:bodyPr wrap="none">
            <a:spAutoFit/>
          </a:bodyPr>
          <a:lstStyle/>
          <a:p>
            <a:pPr algn="ctr">
              <a:defRPr/>
            </a:pPr>
            <a:r>
              <a:rPr lang="en-US" sz="2400" dirty="0">
                <a:latin typeface="+mn-lt"/>
              </a:rPr>
              <a:t>Your </a:t>
            </a:r>
            <a:r>
              <a:rPr lang="en-US" sz="2400" dirty="0" smtClean="0">
                <a:latin typeface="+mn-lt"/>
              </a:rPr>
              <a:t>kitchen / home</a:t>
            </a:r>
          </a:p>
        </p:txBody>
      </p:sp>
      <p:pic>
        <p:nvPicPr>
          <p:cNvPr id="21508" name="Picture 2" descr="C:\Documents and Settings\nnm.QAD\Local Settings\Temporary Internet Files\Content.IE5\ZIE8119X\MC900237772[1].wmf"/>
          <p:cNvPicPr>
            <a:picLocks noChangeAspect="1" noChangeArrowheads="1"/>
          </p:cNvPicPr>
          <p:nvPr/>
        </p:nvPicPr>
        <p:blipFill>
          <a:blip r:embed="rId3" cstate="print"/>
          <a:srcRect/>
          <a:stretch>
            <a:fillRect/>
          </a:stretch>
        </p:blipFill>
        <p:spPr bwMode="auto">
          <a:xfrm>
            <a:off x="3356575" y="1226152"/>
            <a:ext cx="2422525" cy="2247900"/>
          </a:xfrm>
          <a:prstGeom prst="rect">
            <a:avLst/>
          </a:prstGeom>
          <a:noFill/>
          <a:ln w="9525">
            <a:noFill/>
            <a:miter lim="800000"/>
            <a:headEnd/>
            <a:tailEnd/>
          </a:ln>
        </p:spPr>
      </p:pic>
      <p:sp>
        <p:nvSpPr>
          <p:cNvPr id="6" name="TextBox 7"/>
          <p:cNvSpPr txBox="1">
            <a:spLocks noChangeArrowheads="1"/>
          </p:cNvSpPr>
          <p:nvPr/>
        </p:nvSpPr>
        <p:spPr bwMode="auto">
          <a:xfrm>
            <a:off x="3951765" y="4385067"/>
            <a:ext cx="1236236" cy="1200329"/>
          </a:xfrm>
          <a:prstGeom prst="rect">
            <a:avLst/>
          </a:prstGeom>
          <a:noFill/>
          <a:ln w="9525">
            <a:noFill/>
            <a:miter lim="800000"/>
            <a:headEnd/>
            <a:tailEnd/>
          </a:ln>
        </p:spPr>
        <p:txBody>
          <a:bodyPr wrap="none">
            <a:spAutoFit/>
          </a:bodyPr>
          <a:lstStyle/>
          <a:p>
            <a:pPr algn="ctr">
              <a:defRPr/>
            </a:pPr>
            <a:r>
              <a:rPr lang="en-US" sz="2400" dirty="0" smtClean="0">
                <a:latin typeface="+mn-lt"/>
              </a:rPr>
              <a:t>What?</a:t>
            </a:r>
            <a:endParaRPr lang="en-US" sz="2400" dirty="0">
              <a:latin typeface="+mn-lt"/>
            </a:endParaRPr>
          </a:p>
          <a:p>
            <a:pPr algn="ctr">
              <a:defRPr/>
            </a:pPr>
            <a:r>
              <a:rPr lang="en-US" sz="2400" dirty="0" smtClean="0">
                <a:latin typeface="+mn-lt"/>
              </a:rPr>
              <a:t>When?</a:t>
            </a:r>
            <a:endParaRPr lang="en-US" sz="2400" dirty="0">
              <a:latin typeface="+mn-lt"/>
            </a:endParaRPr>
          </a:p>
          <a:p>
            <a:pPr algn="ctr">
              <a:defRPr/>
            </a:pPr>
            <a:r>
              <a:rPr lang="en-US" sz="2400" dirty="0" smtClean="0">
                <a:latin typeface="+mn-lt"/>
              </a:rPr>
              <a:t>How?</a:t>
            </a:r>
            <a:endParaRPr lang="en-US" sz="2400" dirty="0">
              <a:latin typeface="+mn-lt"/>
            </a:endParaRP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smtClean="0"/>
              <a:t>Before we proceed . . . </a:t>
            </a:r>
          </a:p>
        </p:txBody>
      </p:sp>
      <p:sp>
        <p:nvSpPr>
          <p:cNvPr id="27652" name="Footer Placeholder 8"/>
          <p:cNvSpPr>
            <a:spLocks noGrp="1"/>
          </p:cNvSpPr>
          <p:nvPr>
            <p:ph type="ftr" sz="quarter" idx="10"/>
          </p:nvPr>
        </p:nvSpPr>
        <p:spPr/>
        <p:txBody>
          <a:bodyPr/>
          <a:lstStyle/>
          <a:p>
            <a:r>
              <a:rPr lang="en-US" smtClean="0"/>
              <a:t>EAM-PUR-230</a:t>
            </a:r>
            <a:endParaRPr lang="en-US"/>
          </a:p>
        </p:txBody>
      </p:sp>
      <p:sp>
        <p:nvSpPr>
          <p:cNvPr id="10" name="TextBox 9"/>
          <p:cNvSpPr txBox="1"/>
          <p:nvPr/>
        </p:nvSpPr>
        <p:spPr>
          <a:xfrm>
            <a:off x="1466851" y="2257425"/>
            <a:ext cx="5772150" cy="1815882"/>
          </a:xfrm>
          <a:prstGeom prst="rect">
            <a:avLst/>
          </a:prstGeom>
          <a:noFill/>
        </p:spPr>
        <p:txBody>
          <a:bodyPr wrap="square" rtlCol="0">
            <a:spAutoFit/>
          </a:bodyPr>
          <a:lstStyle/>
          <a:p>
            <a:pPr algn="ctr"/>
            <a:r>
              <a:rPr lang="en-US" sz="2800" i="1" dirty="0" smtClean="0">
                <a:solidFill>
                  <a:srgbClr val="FF0000"/>
                </a:solidFill>
              </a:rPr>
              <a:t>At this point in this class you may wish to pause the class and open your EAM Training Environment in order to “play along”!</a:t>
            </a:r>
            <a:endParaRPr lang="en-US" sz="2800" i="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r>
              <a:rPr lang="en-US" smtClean="0"/>
              <a:t>Inventory as the Basic Building Block of Inventory Module</a:t>
            </a:r>
          </a:p>
        </p:txBody>
      </p:sp>
      <p:sp>
        <p:nvSpPr>
          <p:cNvPr id="22532" name="Footer Placeholder 73"/>
          <p:cNvSpPr>
            <a:spLocks noGrp="1"/>
          </p:cNvSpPr>
          <p:nvPr>
            <p:ph type="ftr" sz="quarter" idx="10"/>
          </p:nvPr>
        </p:nvSpPr>
        <p:spPr/>
        <p:txBody>
          <a:bodyPr/>
          <a:lstStyle/>
          <a:p>
            <a:r>
              <a:rPr lang="en-US" smtClean="0"/>
              <a:t>EAM-INV-160</a:t>
            </a:r>
            <a:endParaRPr lang="en-US"/>
          </a:p>
        </p:txBody>
      </p:sp>
      <p:grpSp>
        <p:nvGrpSpPr>
          <p:cNvPr id="78" name="Group 4"/>
          <p:cNvGrpSpPr>
            <a:grpSpLocks/>
          </p:cNvGrpSpPr>
          <p:nvPr/>
        </p:nvGrpSpPr>
        <p:grpSpPr bwMode="auto">
          <a:xfrm>
            <a:off x="290513" y="890589"/>
            <a:ext cx="8540750" cy="5195885"/>
            <a:chOff x="204788" y="1404939"/>
            <a:chExt cx="8540750" cy="5195885"/>
          </a:xfrm>
        </p:grpSpPr>
        <p:pic>
          <p:nvPicPr>
            <p:cNvPr id="79" name="Picture 7" descr="C:\Documents and Settings\nnm.QAD\Local Settings\Temporary Internet Files\Content.IE5\1DGMSQ5K\MCj03121420000[1].wmf"/>
            <p:cNvPicPr>
              <a:picLocks noChangeAspect="1" noChangeArrowheads="1"/>
            </p:cNvPicPr>
            <p:nvPr/>
          </p:nvPicPr>
          <p:blipFill>
            <a:blip r:embed="rId3" cstate="print"/>
            <a:srcRect/>
            <a:stretch>
              <a:fillRect/>
            </a:stretch>
          </p:blipFill>
          <p:spPr bwMode="auto">
            <a:xfrm>
              <a:off x="7605713" y="2128838"/>
              <a:ext cx="1139825" cy="939800"/>
            </a:xfrm>
            <a:prstGeom prst="rect">
              <a:avLst/>
            </a:prstGeom>
            <a:noFill/>
            <a:ln w="9525">
              <a:noFill/>
              <a:miter lim="800000"/>
              <a:headEnd/>
              <a:tailEnd/>
            </a:ln>
          </p:spPr>
        </p:pic>
        <p:sp>
          <p:nvSpPr>
            <p:cNvPr id="80" name="TextBox 76"/>
            <p:cNvSpPr txBox="1">
              <a:spLocks noChangeArrowheads="1"/>
            </p:cNvSpPr>
            <p:nvPr/>
          </p:nvSpPr>
          <p:spPr bwMode="auto">
            <a:xfrm>
              <a:off x="7691438" y="3089275"/>
              <a:ext cx="1039067" cy="600164"/>
            </a:xfrm>
            <a:prstGeom prst="rect">
              <a:avLst/>
            </a:prstGeom>
            <a:noFill/>
            <a:ln w="9525">
              <a:noFill/>
              <a:miter lim="800000"/>
              <a:headEnd/>
              <a:tailEnd/>
            </a:ln>
          </p:spPr>
          <p:txBody>
            <a:bodyPr wrap="none">
              <a:spAutoFit/>
            </a:bodyPr>
            <a:lstStyle/>
            <a:p>
              <a:pPr algn="ctr"/>
              <a:r>
                <a:rPr lang="en-US" sz="1100" b="1">
                  <a:latin typeface="+mj-lt"/>
                </a:rPr>
                <a:t>Utilities: </a:t>
              </a:r>
            </a:p>
            <a:p>
              <a:pPr algn="ctr"/>
              <a:r>
                <a:rPr lang="en-US" sz="1100" b="1">
                  <a:latin typeface="+mj-lt"/>
                </a:rPr>
                <a:t>Power, Gas, </a:t>
              </a:r>
            </a:p>
            <a:p>
              <a:pPr algn="ctr"/>
              <a:r>
                <a:rPr lang="en-US" sz="1100" b="1">
                  <a:latin typeface="+mj-lt"/>
                </a:rPr>
                <a:t>Water . . .</a:t>
              </a:r>
            </a:p>
          </p:txBody>
        </p:sp>
        <p:grpSp>
          <p:nvGrpSpPr>
            <p:cNvPr id="81" name="Group 82"/>
            <p:cNvGrpSpPr>
              <a:grpSpLocks/>
            </p:cNvGrpSpPr>
            <p:nvPr/>
          </p:nvGrpSpPr>
          <p:grpSpPr bwMode="auto">
            <a:xfrm>
              <a:off x="204786" y="1404941"/>
              <a:ext cx="7378705" cy="5195885"/>
              <a:chOff x="204640" y="1404768"/>
              <a:chExt cx="7378664" cy="5195851"/>
            </a:xfrm>
          </p:grpSpPr>
          <p:sp>
            <p:nvSpPr>
              <p:cNvPr id="84" name="Rectangle 69"/>
              <p:cNvSpPr>
                <a:spLocks noChangeArrowheads="1"/>
              </p:cNvSpPr>
              <p:nvPr/>
            </p:nvSpPr>
            <p:spPr bwMode="auto">
              <a:xfrm>
                <a:off x="961691" y="3226674"/>
                <a:ext cx="735725"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2800"/>
              </a:p>
            </p:txBody>
          </p:sp>
          <p:sp>
            <p:nvSpPr>
              <p:cNvPr id="85" name="Rectangle 67"/>
              <p:cNvSpPr>
                <a:spLocks noChangeArrowheads="1"/>
              </p:cNvSpPr>
              <p:nvPr/>
            </p:nvSpPr>
            <p:spPr bwMode="auto">
              <a:xfrm>
                <a:off x="1839258" y="5843874"/>
                <a:ext cx="2228242"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r>
                  <a:rPr lang="en-US" sz="1100" b="1">
                    <a:latin typeface="+mj-lt"/>
                  </a:rPr>
                  <a:t>Protected  </a:t>
                </a:r>
              </a:p>
              <a:p>
                <a:pPr algn="ctr"/>
                <a:r>
                  <a:rPr lang="en-US" sz="1100" b="1">
                    <a:latin typeface="+mj-lt"/>
                  </a:rPr>
                  <a:t>Lake Area</a:t>
                </a:r>
              </a:p>
            </p:txBody>
          </p:sp>
          <p:sp>
            <p:nvSpPr>
              <p:cNvPr id="86" name="Rectangle 66"/>
              <p:cNvSpPr>
                <a:spLocks noChangeArrowheads="1"/>
              </p:cNvSpPr>
              <p:nvPr/>
            </p:nvSpPr>
            <p:spPr bwMode="auto">
              <a:xfrm>
                <a:off x="3279224" y="1639612"/>
                <a:ext cx="2081048" cy="756745"/>
              </a:xfrm>
              <a:prstGeom prst="rect">
                <a:avLst/>
              </a:prstGeom>
              <a:solidFill>
                <a:srgbClr val="92D050"/>
              </a:solidFill>
              <a:ln w="9525" algn="ctr">
                <a:solidFill>
                  <a:schemeClr val="tx1"/>
                </a:solidFill>
                <a:round/>
                <a:headEnd/>
                <a:tailEnd/>
              </a:ln>
            </p:spPr>
            <p:txBody>
              <a:bodyPr wrap="none" tIns="91440" bIns="91440" anchor="ctr"/>
              <a:lstStyle/>
              <a:p>
                <a:pPr algn="ctr"/>
                <a:endParaRPr lang="en-US" sz="1100" b="1">
                  <a:latin typeface="+mj-lt"/>
                </a:endParaRPr>
              </a:p>
              <a:p>
                <a:pPr algn="ctr"/>
                <a:endParaRPr lang="en-US" sz="1100" b="1">
                  <a:latin typeface="+mj-lt"/>
                </a:endParaRPr>
              </a:p>
              <a:p>
                <a:pPr algn="ctr"/>
                <a:endParaRPr lang="en-US" sz="1100" b="1">
                  <a:latin typeface="+mj-lt"/>
                </a:endParaRPr>
              </a:p>
              <a:p>
                <a:pPr algn="ctr"/>
                <a:r>
                  <a:rPr lang="en-US" sz="1100" b="1">
                    <a:latin typeface="+mj-lt"/>
                  </a:rPr>
                  <a:t>Front Lawn</a:t>
                </a:r>
              </a:p>
            </p:txBody>
          </p:sp>
          <p:pic>
            <p:nvPicPr>
              <p:cNvPr id="8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3342282" y="1694790"/>
                <a:ext cx="583324" cy="583324"/>
              </a:xfrm>
              <a:prstGeom prst="rect">
                <a:avLst/>
              </a:prstGeom>
              <a:noFill/>
              <a:ln w="9525">
                <a:noFill/>
                <a:miter lim="800000"/>
                <a:headEnd/>
                <a:tailEnd/>
              </a:ln>
            </p:spPr>
          </p:pic>
          <p:sp>
            <p:nvSpPr>
              <p:cNvPr id="88" name="Rounded Rectangle 5"/>
              <p:cNvSpPr>
                <a:spLocks noChangeArrowheads="1"/>
              </p:cNvSpPr>
              <p:nvPr/>
            </p:nvSpPr>
            <p:spPr bwMode="auto">
              <a:xfrm>
                <a:off x="1797276" y="2554030"/>
                <a:ext cx="2427878"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Front Office</a:t>
                </a:r>
              </a:p>
            </p:txBody>
          </p:sp>
          <p:sp>
            <p:nvSpPr>
              <p:cNvPr id="89" name="Rounded Rectangle 6"/>
              <p:cNvSpPr>
                <a:spLocks noChangeArrowheads="1"/>
              </p:cNvSpPr>
              <p:nvPr/>
            </p:nvSpPr>
            <p:spPr bwMode="auto">
              <a:xfrm>
                <a:off x="6180098" y="5228915"/>
                <a:ext cx="1382109" cy="504496"/>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Cafeteria</a:t>
                </a:r>
              </a:p>
            </p:txBody>
          </p:sp>
          <p:sp>
            <p:nvSpPr>
              <p:cNvPr id="90" name="Rounded Rectangle 7"/>
              <p:cNvSpPr>
                <a:spLocks noChangeArrowheads="1"/>
              </p:cNvSpPr>
              <p:nvPr/>
            </p:nvSpPr>
            <p:spPr bwMode="auto">
              <a:xfrm>
                <a:off x="1823552" y="4030732"/>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Receiving </a:t>
                </a:r>
              </a:p>
              <a:p>
                <a:pPr algn="ctr"/>
                <a:r>
                  <a:rPr lang="en-US" sz="1100" b="1" dirty="0">
                    <a:latin typeface="+mj-lt"/>
                  </a:rPr>
                  <a:t>Area</a:t>
                </a:r>
              </a:p>
            </p:txBody>
          </p:sp>
          <p:sp>
            <p:nvSpPr>
              <p:cNvPr id="91" name="Rounded Rectangle 8"/>
              <p:cNvSpPr>
                <a:spLocks noChangeArrowheads="1"/>
              </p:cNvSpPr>
              <p:nvPr/>
            </p:nvSpPr>
            <p:spPr bwMode="auto">
              <a:xfrm>
                <a:off x="2906117" y="4041241"/>
                <a:ext cx="919655" cy="1723697"/>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Raw </a:t>
                </a:r>
              </a:p>
              <a:p>
                <a:pPr algn="ctr"/>
                <a:r>
                  <a:rPr lang="en-US" sz="1100" b="1">
                    <a:latin typeface="+mj-lt"/>
                  </a:rPr>
                  <a:t>Materials</a:t>
                </a:r>
              </a:p>
              <a:p>
                <a:pPr algn="ctr"/>
                <a:r>
                  <a:rPr lang="en-US" sz="1100" b="1">
                    <a:latin typeface="+mj-lt"/>
                  </a:rPr>
                  <a:t>Storage</a:t>
                </a:r>
              </a:p>
              <a:p>
                <a:pPr algn="ctr"/>
                <a:r>
                  <a:rPr lang="en-US" sz="1100" b="1">
                    <a:latin typeface="+mj-lt"/>
                  </a:rPr>
                  <a:t>Area</a:t>
                </a:r>
              </a:p>
            </p:txBody>
          </p:sp>
          <p:sp>
            <p:nvSpPr>
              <p:cNvPr id="92" name="Rounded Rectangle 9"/>
              <p:cNvSpPr>
                <a:spLocks noChangeArrowheads="1"/>
              </p:cNvSpPr>
              <p:nvPr/>
            </p:nvSpPr>
            <p:spPr bwMode="auto">
              <a:xfrm>
                <a:off x="1813041" y="316888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MRO</a:t>
                </a:r>
              </a:p>
              <a:p>
                <a:pPr algn="ctr"/>
                <a:r>
                  <a:rPr lang="en-US" sz="1100" b="1">
                    <a:latin typeface="+mj-lt"/>
                  </a:rPr>
                  <a:t>Storage</a:t>
                </a:r>
              </a:p>
              <a:p>
                <a:pPr algn="ctr"/>
                <a:r>
                  <a:rPr lang="en-US" sz="1100" b="1">
                    <a:latin typeface="+mj-lt"/>
                  </a:rPr>
                  <a:t>Area</a:t>
                </a:r>
              </a:p>
            </p:txBody>
          </p:sp>
          <p:sp>
            <p:nvSpPr>
              <p:cNvPr id="93" name="Rounded Rectangle 10"/>
              <p:cNvSpPr>
                <a:spLocks noChangeArrowheads="1"/>
              </p:cNvSpPr>
              <p:nvPr/>
            </p:nvSpPr>
            <p:spPr bwMode="auto">
              <a:xfrm>
                <a:off x="2911401" y="3163624"/>
                <a:ext cx="919655" cy="75674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050" b="1" dirty="0">
                    <a:latin typeface="+mj-lt"/>
                  </a:rPr>
                  <a:t>Maintenance</a:t>
                </a:r>
              </a:p>
              <a:p>
                <a:pPr algn="ctr"/>
                <a:r>
                  <a:rPr lang="en-US" sz="1050" b="1" dirty="0">
                    <a:latin typeface="+mj-lt"/>
                  </a:rPr>
                  <a:t>And</a:t>
                </a:r>
              </a:p>
              <a:p>
                <a:pPr algn="ctr"/>
                <a:r>
                  <a:rPr lang="en-US" sz="1050" b="1" dirty="0">
                    <a:latin typeface="+mj-lt"/>
                  </a:rPr>
                  <a:t>Tooling</a:t>
                </a:r>
              </a:p>
              <a:p>
                <a:pPr algn="ctr"/>
                <a:r>
                  <a:rPr lang="en-US" sz="1050" b="1" dirty="0">
                    <a:latin typeface="+mj-lt"/>
                  </a:rPr>
                  <a:t>Shop</a:t>
                </a:r>
              </a:p>
            </p:txBody>
          </p:sp>
          <p:sp>
            <p:nvSpPr>
              <p:cNvPr id="94" name="Rounded Rectangle 11"/>
              <p:cNvSpPr>
                <a:spLocks noChangeArrowheads="1"/>
              </p:cNvSpPr>
              <p:nvPr/>
            </p:nvSpPr>
            <p:spPr bwMode="auto">
              <a:xfrm>
                <a:off x="4004476" y="5249934"/>
                <a:ext cx="2049489"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Engineering and R&amp;D</a:t>
                </a:r>
              </a:p>
              <a:p>
                <a:pPr algn="ctr"/>
                <a:r>
                  <a:rPr lang="en-US" sz="1100" b="1">
                    <a:latin typeface="+mj-lt"/>
                  </a:rPr>
                  <a:t>Prototype Area</a:t>
                </a:r>
              </a:p>
            </p:txBody>
          </p:sp>
          <p:sp>
            <p:nvSpPr>
              <p:cNvPr id="95" name="Rounded Rectangle 12"/>
              <p:cNvSpPr>
                <a:spLocks noChangeArrowheads="1"/>
              </p:cNvSpPr>
              <p:nvPr/>
            </p:nvSpPr>
            <p:spPr bwMode="auto">
              <a:xfrm>
                <a:off x="4030749" y="458250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Soda Pop Caps</a:t>
                </a:r>
              </a:p>
            </p:txBody>
          </p:sp>
          <p:sp>
            <p:nvSpPr>
              <p:cNvPr id="96" name="Rounded Rectangle 13"/>
              <p:cNvSpPr>
                <a:spLocks noChangeArrowheads="1"/>
              </p:cNvSpPr>
              <p:nvPr/>
            </p:nvSpPr>
            <p:spPr bwMode="auto">
              <a:xfrm>
                <a:off x="4041255" y="3930836"/>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Production Line:</a:t>
                </a:r>
              </a:p>
              <a:p>
                <a:pPr algn="ctr"/>
                <a:r>
                  <a:rPr lang="en-US" sz="1100" b="1">
                    <a:latin typeface="+mj-lt"/>
                  </a:rPr>
                  <a:t>Olive Oil Bottle Caps</a:t>
                </a:r>
              </a:p>
            </p:txBody>
          </p:sp>
          <p:sp>
            <p:nvSpPr>
              <p:cNvPr id="97" name="Rounded Rectangle 14"/>
              <p:cNvSpPr>
                <a:spLocks noChangeArrowheads="1"/>
              </p:cNvSpPr>
              <p:nvPr/>
            </p:nvSpPr>
            <p:spPr bwMode="auto">
              <a:xfrm>
                <a:off x="4035995" y="3231872"/>
                <a:ext cx="2448886"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NEW Production Line:</a:t>
                </a:r>
              </a:p>
              <a:p>
                <a:pPr algn="ctr"/>
                <a:r>
                  <a:rPr lang="en-US" sz="1100" b="1">
                    <a:latin typeface="+mj-lt"/>
                  </a:rPr>
                  <a:t>Vanilla Extract Bottle Caps</a:t>
                </a:r>
              </a:p>
            </p:txBody>
          </p:sp>
          <p:sp>
            <p:nvSpPr>
              <p:cNvPr id="98" name="Rounded Rectangle 15"/>
              <p:cNvSpPr>
                <a:spLocks noChangeArrowheads="1"/>
              </p:cNvSpPr>
              <p:nvPr/>
            </p:nvSpPr>
            <p:spPr bwMode="auto">
              <a:xfrm>
                <a:off x="6621633" y="3216183"/>
                <a:ext cx="919655" cy="1865558"/>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Finished</a:t>
                </a:r>
              </a:p>
              <a:p>
                <a:pPr algn="ctr"/>
                <a:r>
                  <a:rPr lang="en-US" sz="1100" b="1">
                    <a:latin typeface="+mj-lt"/>
                  </a:rPr>
                  <a:t>Goods</a:t>
                </a:r>
              </a:p>
              <a:p>
                <a:pPr algn="ctr"/>
                <a:r>
                  <a:rPr lang="en-US" sz="1100" b="1">
                    <a:latin typeface="+mj-lt"/>
                  </a:rPr>
                  <a:t>Warehouse</a:t>
                </a:r>
              </a:p>
              <a:p>
                <a:pPr algn="ctr"/>
                <a:endParaRPr lang="en-US" sz="1100" b="1">
                  <a:latin typeface="+mj-lt"/>
                </a:endParaRPr>
              </a:p>
              <a:p>
                <a:pPr algn="ctr"/>
                <a:r>
                  <a:rPr lang="en-US" sz="1100" b="1">
                    <a:latin typeface="+mj-lt"/>
                  </a:rPr>
                  <a:t>Quality</a:t>
                </a:r>
              </a:p>
              <a:p>
                <a:pPr algn="ctr"/>
                <a:r>
                  <a:rPr lang="en-US" sz="1100" b="1">
                    <a:latin typeface="+mj-lt"/>
                  </a:rPr>
                  <a:t>Testing</a:t>
                </a:r>
              </a:p>
            </p:txBody>
          </p:sp>
          <p:sp>
            <p:nvSpPr>
              <p:cNvPr id="99" name="Rounded Rectangle 16"/>
              <p:cNvSpPr>
                <a:spLocks noChangeArrowheads="1"/>
              </p:cNvSpPr>
              <p:nvPr/>
            </p:nvSpPr>
            <p:spPr bwMode="auto">
              <a:xfrm>
                <a:off x="4314522" y="2532908"/>
                <a:ext cx="3174105" cy="509744"/>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a:latin typeface="+mj-lt"/>
                  </a:rPr>
                  <a:t>Shipping Area</a:t>
                </a:r>
              </a:p>
            </p:txBody>
          </p:sp>
          <p:pic>
            <p:nvPicPr>
              <p:cNvPr id="100"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92588" y="4950370"/>
                <a:ext cx="478315" cy="494330"/>
              </a:xfrm>
              <a:prstGeom prst="rect">
                <a:avLst/>
              </a:prstGeom>
              <a:noFill/>
              <a:ln w="9525">
                <a:noFill/>
                <a:miter lim="800000"/>
                <a:headEnd/>
                <a:tailEnd/>
              </a:ln>
            </p:spPr>
          </p:pic>
          <p:pic>
            <p:nvPicPr>
              <p:cNvPr id="101"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569017" y="1828798"/>
                <a:ext cx="488461" cy="504815"/>
              </a:xfrm>
              <a:prstGeom prst="rect">
                <a:avLst/>
              </a:prstGeom>
              <a:noFill/>
              <a:ln w="9525">
                <a:noFill/>
                <a:miter lim="800000"/>
                <a:headEnd/>
                <a:tailEnd/>
              </a:ln>
            </p:spPr>
          </p:pic>
          <p:sp>
            <p:nvSpPr>
              <p:cNvPr id="102" name="Right Arrow 19"/>
              <p:cNvSpPr>
                <a:spLocks noChangeArrowheads="1"/>
              </p:cNvSpPr>
              <p:nvPr/>
            </p:nvSpPr>
            <p:spPr bwMode="auto">
              <a:xfrm>
                <a:off x="677919" y="5423336"/>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03" name="Right Arrow 20"/>
              <p:cNvSpPr>
                <a:spLocks noChangeArrowheads="1"/>
              </p:cNvSpPr>
              <p:nvPr/>
            </p:nvSpPr>
            <p:spPr bwMode="auto">
              <a:xfrm rot="16200000">
                <a:off x="6958438" y="1913449"/>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grpSp>
            <p:nvGrpSpPr>
              <p:cNvPr id="104" name="Group 48"/>
              <p:cNvGrpSpPr>
                <a:grpSpLocks/>
              </p:cNvGrpSpPr>
              <p:nvPr/>
            </p:nvGrpSpPr>
            <p:grpSpPr bwMode="auto">
              <a:xfrm>
                <a:off x="804711" y="1639715"/>
                <a:ext cx="2363774" cy="761904"/>
                <a:chOff x="962371" y="1702779"/>
                <a:chExt cx="2363774" cy="761904"/>
              </a:xfrm>
            </p:grpSpPr>
            <p:sp>
              <p:nvSpPr>
                <p:cNvPr id="126" name="Rectangle 125"/>
                <p:cNvSpPr/>
                <p:nvPr/>
              </p:nvSpPr>
              <p:spPr bwMode="auto">
                <a:xfrm>
                  <a:off x="962371" y="1702779"/>
                  <a:ext cx="2363774" cy="757232"/>
                </a:xfrm>
                <a:prstGeom prst="rect">
                  <a:avLst/>
                </a:prstGeom>
                <a:solidFill>
                  <a:schemeClr val="bg1">
                    <a:lumMod val="75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b="1" dirty="0">
                      <a:latin typeface="+mj-lt"/>
                      <a:cs typeface="+mn-cs"/>
                    </a:rPr>
                    <a:t>Parking Lot</a:t>
                  </a:r>
                </a:p>
              </p:txBody>
            </p:sp>
            <p:cxnSp>
              <p:nvCxnSpPr>
                <p:cNvPr id="127" name="Straight Connector 23"/>
                <p:cNvCxnSpPr>
                  <a:cxnSpLocks noChangeShapeType="1"/>
                </p:cNvCxnSpPr>
                <p:nvPr/>
              </p:nvCxnSpPr>
              <p:spPr bwMode="auto">
                <a:xfrm rot="5400000">
                  <a:off x="1206062" y="1773620"/>
                  <a:ext cx="189186" cy="78828"/>
                </a:xfrm>
                <a:prstGeom prst="line">
                  <a:avLst/>
                </a:prstGeom>
                <a:noFill/>
                <a:ln w="9525" algn="ctr">
                  <a:solidFill>
                    <a:schemeClr val="tx1"/>
                  </a:solidFill>
                  <a:round/>
                  <a:headEnd/>
                  <a:tailEnd/>
                </a:ln>
              </p:spPr>
            </p:cxnSp>
            <p:cxnSp>
              <p:nvCxnSpPr>
                <p:cNvPr id="128" name="Straight Connector 24"/>
                <p:cNvCxnSpPr>
                  <a:cxnSpLocks noChangeShapeType="1"/>
                </p:cNvCxnSpPr>
                <p:nvPr/>
              </p:nvCxnSpPr>
              <p:spPr bwMode="auto">
                <a:xfrm rot="5400000">
                  <a:off x="1374228" y="1768360"/>
                  <a:ext cx="189186" cy="78828"/>
                </a:xfrm>
                <a:prstGeom prst="line">
                  <a:avLst/>
                </a:prstGeom>
                <a:noFill/>
                <a:ln w="9525" algn="ctr">
                  <a:solidFill>
                    <a:schemeClr val="tx1"/>
                  </a:solidFill>
                  <a:round/>
                  <a:headEnd/>
                  <a:tailEnd/>
                </a:ln>
              </p:spPr>
            </p:cxnSp>
            <p:cxnSp>
              <p:nvCxnSpPr>
                <p:cNvPr id="129" name="Straight Connector 25"/>
                <p:cNvCxnSpPr>
                  <a:cxnSpLocks noChangeShapeType="1"/>
                </p:cNvCxnSpPr>
                <p:nvPr/>
              </p:nvCxnSpPr>
              <p:spPr bwMode="auto">
                <a:xfrm rot="5400000">
                  <a:off x="1542394" y="1778866"/>
                  <a:ext cx="189186" cy="78828"/>
                </a:xfrm>
                <a:prstGeom prst="line">
                  <a:avLst/>
                </a:prstGeom>
                <a:noFill/>
                <a:ln w="9525" algn="ctr">
                  <a:solidFill>
                    <a:schemeClr val="tx1"/>
                  </a:solidFill>
                  <a:round/>
                  <a:headEnd/>
                  <a:tailEnd/>
                </a:ln>
              </p:spPr>
            </p:cxnSp>
            <p:cxnSp>
              <p:nvCxnSpPr>
                <p:cNvPr id="130" name="Straight Connector 26"/>
                <p:cNvCxnSpPr>
                  <a:cxnSpLocks noChangeShapeType="1"/>
                </p:cNvCxnSpPr>
                <p:nvPr/>
              </p:nvCxnSpPr>
              <p:spPr bwMode="auto">
                <a:xfrm rot="5400000">
                  <a:off x="1710560" y="1773606"/>
                  <a:ext cx="189186" cy="78828"/>
                </a:xfrm>
                <a:prstGeom prst="line">
                  <a:avLst/>
                </a:prstGeom>
                <a:noFill/>
                <a:ln w="9525" algn="ctr">
                  <a:solidFill>
                    <a:schemeClr val="tx1"/>
                  </a:solidFill>
                  <a:round/>
                  <a:headEnd/>
                  <a:tailEnd/>
                </a:ln>
              </p:spPr>
            </p:cxnSp>
            <p:cxnSp>
              <p:nvCxnSpPr>
                <p:cNvPr id="131" name="Straight Connector 27"/>
                <p:cNvCxnSpPr>
                  <a:cxnSpLocks noChangeShapeType="1"/>
                </p:cNvCxnSpPr>
                <p:nvPr/>
              </p:nvCxnSpPr>
              <p:spPr bwMode="auto">
                <a:xfrm rot="5400000">
                  <a:off x="1878726" y="1768346"/>
                  <a:ext cx="189186" cy="78828"/>
                </a:xfrm>
                <a:prstGeom prst="line">
                  <a:avLst/>
                </a:prstGeom>
                <a:noFill/>
                <a:ln w="9525" algn="ctr">
                  <a:solidFill>
                    <a:schemeClr val="tx1"/>
                  </a:solidFill>
                  <a:round/>
                  <a:headEnd/>
                  <a:tailEnd/>
                </a:ln>
              </p:spPr>
            </p:cxnSp>
            <p:cxnSp>
              <p:nvCxnSpPr>
                <p:cNvPr id="132" name="Straight Connector 28"/>
                <p:cNvCxnSpPr>
                  <a:cxnSpLocks noChangeShapeType="1"/>
                </p:cNvCxnSpPr>
                <p:nvPr/>
              </p:nvCxnSpPr>
              <p:spPr bwMode="auto">
                <a:xfrm rot="5400000">
                  <a:off x="2046892" y="1778852"/>
                  <a:ext cx="189186" cy="78828"/>
                </a:xfrm>
                <a:prstGeom prst="line">
                  <a:avLst/>
                </a:prstGeom>
                <a:noFill/>
                <a:ln w="9525" algn="ctr">
                  <a:solidFill>
                    <a:schemeClr val="tx1"/>
                  </a:solidFill>
                  <a:round/>
                  <a:headEnd/>
                  <a:tailEnd/>
                </a:ln>
              </p:spPr>
            </p:cxnSp>
            <p:cxnSp>
              <p:nvCxnSpPr>
                <p:cNvPr id="133" name="Straight Connector 29"/>
                <p:cNvCxnSpPr>
                  <a:cxnSpLocks noChangeShapeType="1"/>
                </p:cNvCxnSpPr>
                <p:nvPr/>
              </p:nvCxnSpPr>
              <p:spPr bwMode="auto">
                <a:xfrm rot="5400000">
                  <a:off x="2215058" y="1773592"/>
                  <a:ext cx="189186" cy="78828"/>
                </a:xfrm>
                <a:prstGeom prst="line">
                  <a:avLst/>
                </a:prstGeom>
                <a:noFill/>
                <a:ln w="9525" algn="ctr">
                  <a:solidFill>
                    <a:schemeClr val="tx1"/>
                  </a:solidFill>
                  <a:round/>
                  <a:headEnd/>
                  <a:tailEnd/>
                </a:ln>
              </p:spPr>
            </p:cxnSp>
            <p:cxnSp>
              <p:nvCxnSpPr>
                <p:cNvPr id="134" name="Straight Connector 30"/>
                <p:cNvCxnSpPr>
                  <a:cxnSpLocks noChangeShapeType="1"/>
                </p:cNvCxnSpPr>
                <p:nvPr/>
              </p:nvCxnSpPr>
              <p:spPr bwMode="auto">
                <a:xfrm rot="5400000">
                  <a:off x="2383224" y="1768332"/>
                  <a:ext cx="189186" cy="78828"/>
                </a:xfrm>
                <a:prstGeom prst="line">
                  <a:avLst/>
                </a:prstGeom>
                <a:noFill/>
                <a:ln w="9525" algn="ctr">
                  <a:solidFill>
                    <a:schemeClr val="tx1"/>
                  </a:solidFill>
                  <a:round/>
                  <a:headEnd/>
                  <a:tailEnd/>
                </a:ln>
              </p:spPr>
            </p:cxnSp>
            <p:cxnSp>
              <p:nvCxnSpPr>
                <p:cNvPr id="135" name="Straight Connector 31"/>
                <p:cNvCxnSpPr>
                  <a:cxnSpLocks noChangeShapeType="1"/>
                </p:cNvCxnSpPr>
                <p:nvPr/>
              </p:nvCxnSpPr>
              <p:spPr bwMode="auto">
                <a:xfrm rot="5400000">
                  <a:off x="2551390" y="1778838"/>
                  <a:ext cx="189186" cy="78828"/>
                </a:xfrm>
                <a:prstGeom prst="line">
                  <a:avLst/>
                </a:prstGeom>
                <a:noFill/>
                <a:ln w="9525" algn="ctr">
                  <a:solidFill>
                    <a:schemeClr val="tx1"/>
                  </a:solidFill>
                  <a:round/>
                  <a:headEnd/>
                  <a:tailEnd/>
                </a:ln>
              </p:spPr>
            </p:cxnSp>
            <p:cxnSp>
              <p:nvCxnSpPr>
                <p:cNvPr id="136" name="Straight Connector 32"/>
                <p:cNvCxnSpPr>
                  <a:cxnSpLocks noChangeShapeType="1"/>
                </p:cNvCxnSpPr>
                <p:nvPr/>
              </p:nvCxnSpPr>
              <p:spPr bwMode="auto">
                <a:xfrm rot="5400000">
                  <a:off x="2719556" y="1773578"/>
                  <a:ext cx="189186" cy="78828"/>
                </a:xfrm>
                <a:prstGeom prst="line">
                  <a:avLst/>
                </a:prstGeom>
                <a:noFill/>
                <a:ln w="9525" algn="ctr">
                  <a:solidFill>
                    <a:schemeClr val="tx1"/>
                  </a:solidFill>
                  <a:round/>
                  <a:headEnd/>
                  <a:tailEnd/>
                </a:ln>
              </p:spPr>
            </p:cxnSp>
            <p:cxnSp>
              <p:nvCxnSpPr>
                <p:cNvPr id="137" name="Straight Connector 33"/>
                <p:cNvCxnSpPr>
                  <a:cxnSpLocks noChangeShapeType="1"/>
                </p:cNvCxnSpPr>
                <p:nvPr/>
              </p:nvCxnSpPr>
              <p:spPr bwMode="auto">
                <a:xfrm rot="5400000">
                  <a:off x="2887722" y="1768318"/>
                  <a:ext cx="189186" cy="78828"/>
                </a:xfrm>
                <a:prstGeom prst="line">
                  <a:avLst/>
                </a:prstGeom>
                <a:noFill/>
                <a:ln w="9525" algn="ctr">
                  <a:solidFill>
                    <a:schemeClr val="tx1"/>
                  </a:solidFill>
                  <a:round/>
                  <a:headEnd/>
                  <a:tailEnd/>
                </a:ln>
              </p:spPr>
            </p:cxnSp>
            <p:cxnSp>
              <p:nvCxnSpPr>
                <p:cNvPr id="138" name="Straight Connector 36"/>
                <p:cNvCxnSpPr>
                  <a:cxnSpLocks noChangeShapeType="1"/>
                </p:cNvCxnSpPr>
                <p:nvPr/>
              </p:nvCxnSpPr>
              <p:spPr bwMode="auto">
                <a:xfrm rot="16200000" flipH="1">
                  <a:off x="1185036" y="2320170"/>
                  <a:ext cx="189186" cy="78828"/>
                </a:xfrm>
                <a:prstGeom prst="line">
                  <a:avLst/>
                </a:prstGeom>
                <a:noFill/>
                <a:ln w="9525" algn="ctr">
                  <a:solidFill>
                    <a:schemeClr val="tx1"/>
                  </a:solidFill>
                  <a:round/>
                  <a:headEnd/>
                  <a:tailEnd/>
                </a:ln>
              </p:spPr>
            </p:cxnSp>
            <p:cxnSp>
              <p:nvCxnSpPr>
                <p:cNvPr id="139" name="Straight Connector 37"/>
                <p:cNvCxnSpPr>
                  <a:cxnSpLocks noChangeShapeType="1"/>
                </p:cNvCxnSpPr>
                <p:nvPr/>
              </p:nvCxnSpPr>
              <p:spPr bwMode="auto">
                <a:xfrm rot="16200000" flipH="1">
                  <a:off x="1353202" y="2330676"/>
                  <a:ext cx="189186" cy="78828"/>
                </a:xfrm>
                <a:prstGeom prst="line">
                  <a:avLst/>
                </a:prstGeom>
                <a:noFill/>
                <a:ln w="9525" algn="ctr">
                  <a:solidFill>
                    <a:schemeClr val="tx1"/>
                  </a:solidFill>
                  <a:round/>
                  <a:headEnd/>
                  <a:tailEnd/>
                </a:ln>
              </p:spPr>
            </p:cxnSp>
            <p:cxnSp>
              <p:nvCxnSpPr>
                <p:cNvPr id="140" name="Straight Connector 38"/>
                <p:cNvCxnSpPr>
                  <a:cxnSpLocks noChangeShapeType="1"/>
                </p:cNvCxnSpPr>
                <p:nvPr/>
              </p:nvCxnSpPr>
              <p:spPr bwMode="auto">
                <a:xfrm rot="16200000" flipH="1">
                  <a:off x="1521368" y="2325416"/>
                  <a:ext cx="189186" cy="78828"/>
                </a:xfrm>
                <a:prstGeom prst="line">
                  <a:avLst/>
                </a:prstGeom>
                <a:noFill/>
                <a:ln w="9525" algn="ctr">
                  <a:solidFill>
                    <a:schemeClr val="tx1"/>
                  </a:solidFill>
                  <a:round/>
                  <a:headEnd/>
                  <a:tailEnd/>
                </a:ln>
              </p:spPr>
            </p:cxnSp>
            <p:cxnSp>
              <p:nvCxnSpPr>
                <p:cNvPr id="141" name="Straight Connector 39"/>
                <p:cNvCxnSpPr>
                  <a:cxnSpLocks noChangeShapeType="1"/>
                </p:cNvCxnSpPr>
                <p:nvPr/>
              </p:nvCxnSpPr>
              <p:spPr bwMode="auto">
                <a:xfrm rot="16200000" flipH="1">
                  <a:off x="1689534" y="2320156"/>
                  <a:ext cx="189186" cy="78828"/>
                </a:xfrm>
                <a:prstGeom prst="line">
                  <a:avLst/>
                </a:prstGeom>
                <a:noFill/>
                <a:ln w="9525" algn="ctr">
                  <a:solidFill>
                    <a:schemeClr val="tx1"/>
                  </a:solidFill>
                  <a:round/>
                  <a:headEnd/>
                  <a:tailEnd/>
                </a:ln>
              </p:spPr>
            </p:cxnSp>
            <p:cxnSp>
              <p:nvCxnSpPr>
                <p:cNvPr id="142" name="Straight Connector 40"/>
                <p:cNvCxnSpPr>
                  <a:cxnSpLocks noChangeShapeType="1"/>
                </p:cNvCxnSpPr>
                <p:nvPr/>
              </p:nvCxnSpPr>
              <p:spPr bwMode="auto">
                <a:xfrm rot="16200000" flipH="1">
                  <a:off x="1857700" y="2330662"/>
                  <a:ext cx="189186" cy="78828"/>
                </a:xfrm>
                <a:prstGeom prst="line">
                  <a:avLst/>
                </a:prstGeom>
                <a:noFill/>
                <a:ln w="9525" algn="ctr">
                  <a:solidFill>
                    <a:schemeClr val="tx1"/>
                  </a:solidFill>
                  <a:round/>
                  <a:headEnd/>
                  <a:tailEnd/>
                </a:ln>
              </p:spPr>
            </p:cxnSp>
            <p:cxnSp>
              <p:nvCxnSpPr>
                <p:cNvPr id="143" name="Straight Connector 42"/>
                <p:cNvCxnSpPr>
                  <a:cxnSpLocks noChangeShapeType="1"/>
                </p:cNvCxnSpPr>
                <p:nvPr/>
              </p:nvCxnSpPr>
              <p:spPr bwMode="auto">
                <a:xfrm rot="16200000" flipH="1">
                  <a:off x="2025866" y="2325402"/>
                  <a:ext cx="189186" cy="78828"/>
                </a:xfrm>
                <a:prstGeom prst="line">
                  <a:avLst/>
                </a:prstGeom>
                <a:noFill/>
                <a:ln w="9525" algn="ctr">
                  <a:solidFill>
                    <a:schemeClr val="tx1"/>
                  </a:solidFill>
                  <a:round/>
                  <a:headEnd/>
                  <a:tailEnd/>
                </a:ln>
              </p:spPr>
            </p:cxnSp>
            <p:cxnSp>
              <p:nvCxnSpPr>
                <p:cNvPr id="144" name="Straight Connector 43"/>
                <p:cNvCxnSpPr>
                  <a:cxnSpLocks noChangeShapeType="1"/>
                </p:cNvCxnSpPr>
                <p:nvPr/>
              </p:nvCxnSpPr>
              <p:spPr bwMode="auto">
                <a:xfrm rot="16200000" flipH="1">
                  <a:off x="2194032" y="2320142"/>
                  <a:ext cx="189186" cy="78828"/>
                </a:xfrm>
                <a:prstGeom prst="line">
                  <a:avLst/>
                </a:prstGeom>
                <a:noFill/>
                <a:ln w="9525" algn="ctr">
                  <a:solidFill>
                    <a:schemeClr val="tx1"/>
                  </a:solidFill>
                  <a:round/>
                  <a:headEnd/>
                  <a:tailEnd/>
                </a:ln>
              </p:spPr>
            </p:cxnSp>
            <p:cxnSp>
              <p:nvCxnSpPr>
                <p:cNvPr id="145" name="Straight Connector 44"/>
                <p:cNvCxnSpPr>
                  <a:cxnSpLocks noChangeShapeType="1"/>
                </p:cNvCxnSpPr>
                <p:nvPr/>
              </p:nvCxnSpPr>
              <p:spPr bwMode="auto">
                <a:xfrm rot="16200000" flipH="1">
                  <a:off x="2362198" y="2314882"/>
                  <a:ext cx="189186" cy="78828"/>
                </a:xfrm>
                <a:prstGeom prst="line">
                  <a:avLst/>
                </a:prstGeom>
                <a:noFill/>
                <a:ln w="9525" algn="ctr">
                  <a:solidFill>
                    <a:schemeClr val="tx1"/>
                  </a:solidFill>
                  <a:round/>
                  <a:headEnd/>
                  <a:tailEnd/>
                </a:ln>
              </p:spPr>
            </p:cxnSp>
            <p:cxnSp>
              <p:nvCxnSpPr>
                <p:cNvPr id="146" name="Straight Connector 45"/>
                <p:cNvCxnSpPr>
                  <a:cxnSpLocks noChangeShapeType="1"/>
                </p:cNvCxnSpPr>
                <p:nvPr/>
              </p:nvCxnSpPr>
              <p:spPr bwMode="auto">
                <a:xfrm rot="16200000" flipH="1">
                  <a:off x="2530364" y="2325388"/>
                  <a:ext cx="189186" cy="78828"/>
                </a:xfrm>
                <a:prstGeom prst="line">
                  <a:avLst/>
                </a:prstGeom>
                <a:noFill/>
                <a:ln w="9525" algn="ctr">
                  <a:solidFill>
                    <a:schemeClr val="tx1"/>
                  </a:solidFill>
                  <a:round/>
                  <a:headEnd/>
                  <a:tailEnd/>
                </a:ln>
              </p:spPr>
            </p:cxnSp>
            <p:cxnSp>
              <p:nvCxnSpPr>
                <p:cNvPr id="147" name="Straight Connector 46"/>
                <p:cNvCxnSpPr>
                  <a:cxnSpLocks noChangeShapeType="1"/>
                </p:cNvCxnSpPr>
                <p:nvPr/>
              </p:nvCxnSpPr>
              <p:spPr bwMode="auto">
                <a:xfrm rot="16200000" flipH="1">
                  <a:off x="2698530" y="2320128"/>
                  <a:ext cx="189186" cy="78828"/>
                </a:xfrm>
                <a:prstGeom prst="line">
                  <a:avLst/>
                </a:prstGeom>
                <a:noFill/>
                <a:ln w="9525" algn="ctr">
                  <a:solidFill>
                    <a:schemeClr val="tx1"/>
                  </a:solidFill>
                  <a:round/>
                  <a:headEnd/>
                  <a:tailEnd/>
                </a:ln>
              </p:spPr>
            </p:cxnSp>
            <p:cxnSp>
              <p:nvCxnSpPr>
                <p:cNvPr id="148" name="Straight Connector 47"/>
                <p:cNvCxnSpPr>
                  <a:cxnSpLocks noChangeShapeType="1"/>
                </p:cNvCxnSpPr>
                <p:nvPr/>
              </p:nvCxnSpPr>
              <p:spPr bwMode="auto">
                <a:xfrm rot="16200000" flipH="1">
                  <a:off x="2866696" y="2314868"/>
                  <a:ext cx="189186" cy="78828"/>
                </a:xfrm>
                <a:prstGeom prst="line">
                  <a:avLst/>
                </a:prstGeom>
                <a:noFill/>
                <a:ln w="9525" algn="ctr">
                  <a:solidFill>
                    <a:schemeClr val="tx1"/>
                  </a:solidFill>
                  <a:round/>
                  <a:headEnd/>
                  <a:tailEnd/>
                </a:ln>
              </p:spPr>
            </p:cxnSp>
          </p:grpSp>
          <p:sp>
            <p:nvSpPr>
              <p:cNvPr id="105" name="Rounded Rectangle 49"/>
              <p:cNvSpPr>
                <a:spLocks noChangeArrowheads="1"/>
              </p:cNvSpPr>
              <p:nvPr/>
            </p:nvSpPr>
            <p:spPr bwMode="auto">
              <a:xfrm>
                <a:off x="1103582" y="2548750"/>
                <a:ext cx="599064" cy="604351"/>
              </a:xfrm>
              <a:prstGeom prst="roundRect">
                <a:avLst>
                  <a:gd name="adj" fmla="val 16667"/>
                </a:avLst>
              </a:prstGeom>
              <a:solidFill>
                <a:schemeClr val="accent1"/>
              </a:solidFill>
              <a:ln w="9525" algn="ctr">
                <a:solidFill>
                  <a:schemeClr val="tx1"/>
                </a:solidFill>
                <a:round/>
                <a:headEnd/>
                <a:tailEnd/>
              </a:ln>
            </p:spPr>
            <p:txBody>
              <a:bodyPr wrap="none" tIns="91440" bIns="91440" anchor="ctr"/>
              <a:lstStyle/>
              <a:p>
                <a:pPr algn="ctr"/>
                <a:r>
                  <a:rPr lang="en-US" sz="1100" b="1" dirty="0">
                    <a:latin typeface="+mj-lt"/>
                  </a:rPr>
                  <a:t>Lobby</a:t>
                </a:r>
              </a:p>
            </p:txBody>
          </p:sp>
          <p:pic>
            <p:nvPicPr>
              <p:cNvPr id="106"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692898" y="1689530"/>
                <a:ext cx="583324" cy="583324"/>
              </a:xfrm>
              <a:prstGeom prst="rect">
                <a:avLst/>
              </a:prstGeom>
              <a:noFill/>
              <a:ln w="9525">
                <a:noFill/>
                <a:miter lim="800000"/>
                <a:headEnd/>
                <a:tailEnd/>
              </a:ln>
            </p:spPr>
          </p:pic>
          <p:pic>
            <p:nvPicPr>
              <p:cNvPr id="107"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4246190" y="5925324"/>
                <a:ext cx="583324" cy="583324"/>
              </a:xfrm>
              <a:prstGeom prst="rect">
                <a:avLst/>
              </a:prstGeom>
              <a:noFill/>
              <a:ln w="9525">
                <a:noFill/>
                <a:miter lim="800000"/>
                <a:headEnd/>
                <a:tailEnd/>
              </a:ln>
            </p:spPr>
          </p:pic>
          <p:pic>
            <p:nvPicPr>
              <p:cNvPr id="108" name="Picture 3" descr="C:\Documents and Settings\nnm.QAD\Local Settings\Temporary Internet Files\Content.IE5\UWN3VZTW\MCj04417930000[1].png"/>
              <p:cNvPicPr>
                <a:picLocks noChangeAspect="1" noChangeArrowheads="1"/>
              </p:cNvPicPr>
              <p:nvPr/>
            </p:nvPicPr>
            <p:blipFill>
              <a:blip r:embed="rId4" cstate="print"/>
              <a:srcRect/>
              <a:stretch>
                <a:fillRect/>
              </a:stretch>
            </p:blipFill>
            <p:spPr bwMode="auto">
              <a:xfrm>
                <a:off x="6999980" y="5904298"/>
                <a:ext cx="583324" cy="583324"/>
              </a:xfrm>
              <a:prstGeom prst="rect">
                <a:avLst/>
              </a:prstGeom>
              <a:noFill/>
              <a:ln w="9525">
                <a:noFill/>
                <a:miter lim="800000"/>
                <a:headEnd/>
                <a:tailEnd/>
              </a:ln>
            </p:spPr>
          </p:pic>
          <p:pic>
            <p:nvPicPr>
              <p:cNvPr id="109"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6285451" y="5975114"/>
                <a:ext cx="559530" cy="362607"/>
              </a:xfrm>
              <a:prstGeom prst="rect">
                <a:avLst/>
              </a:prstGeom>
              <a:noFill/>
              <a:ln w="9525">
                <a:noFill/>
                <a:miter lim="800000"/>
                <a:headEnd/>
                <a:tailEnd/>
              </a:ln>
            </p:spPr>
          </p:pic>
          <p:pic>
            <p:nvPicPr>
              <p:cNvPr id="110"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5618019" y="6237876"/>
                <a:ext cx="559530" cy="362607"/>
              </a:xfrm>
              <a:prstGeom prst="rect">
                <a:avLst/>
              </a:prstGeom>
              <a:noFill/>
              <a:ln w="9525">
                <a:noFill/>
                <a:miter lim="800000"/>
                <a:headEnd/>
                <a:tailEnd/>
              </a:ln>
            </p:spPr>
          </p:pic>
          <p:pic>
            <p:nvPicPr>
              <p:cNvPr id="111" name="Picture 4" descr="C:\Documents and Settings\nnm.QAD\Local Settings\Temporary Internet Files\Content.IE5\PNVAAUUL\MCj03347360000[1].wmf"/>
              <p:cNvPicPr>
                <a:picLocks noChangeAspect="1" noChangeArrowheads="1"/>
              </p:cNvPicPr>
              <p:nvPr/>
            </p:nvPicPr>
            <p:blipFill>
              <a:blip r:embed="rId6" cstate="print"/>
              <a:srcRect/>
              <a:stretch>
                <a:fillRect/>
              </a:stretch>
            </p:blipFill>
            <p:spPr bwMode="auto">
              <a:xfrm>
                <a:off x="4919055" y="5996126"/>
                <a:ext cx="559530" cy="362607"/>
              </a:xfrm>
              <a:prstGeom prst="rect">
                <a:avLst/>
              </a:prstGeom>
              <a:noFill/>
              <a:ln w="9525">
                <a:noFill/>
                <a:miter lim="800000"/>
                <a:headEnd/>
                <a:tailEnd/>
              </a:ln>
            </p:spPr>
          </p:pic>
          <p:pic>
            <p:nvPicPr>
              <p:cNvPr id="112"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2690661" y="5914311"/>
                <a:ext cx="467933" cy="317131"/>
              </a:xfrm>
              <a:prstGeom prst="rect">
                <a:avLst/>
              </a:prstGeom>
              <a:noFill/>
              <a:ln w="9525">
                <a:noFill/>
                <a:miter lim="800000"/>
                <a:headEnd/>
                <a:tailEnd/>
              </a:ln>
            </p:spPr>
          </p:pic>
          <p:pic>
            <p:nvPicPr>
              <p:cNvPr id="113"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3442169" y="6082477"/>
                <a:ext cx="467933" cy="317131"/>
              </a:xfrm>
              <a:prstGeom prst="rect">
                <a:avLst/>
              </a:prstGeom>
              <a:noFill/>
              <a:ln w="9525">
                <a:noFill/>
                <a:miter lim="800000"/>
                <a:headEnd/>
                <a:tailEnd/>
              </a:ln>
            </p:spPr>
          </p:pic>
          <p:pic>
            <p:nvPicPr>
              <p:cNvPr id="114"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1119383" y="3412847"/>
                <a:ext cx="467933" cy="317131"/>
              </a:xfrm>
              <a:prstGeom prst="rect">
                <a:avLst/>
              </a:prstGeom>
              <a:noFill/>
              <a:ln w="9525">
                <a:noFill/>
                <a:miter lim="800000"/>
                <a:headEnd/>
                <a:tailEnd/>
              </a:ln>
            </p:spPr>
          </p:pic>
          <p:pic>
            <p:nvPicPr>
              <p:cNvPr id="115" name="Picture 5" descr="C:\Documents and Settings\nnm.QAD\Local Settings\Temporary Internet Files\Content.IE5\PNVAAUUL\MCj03354320000[1].wmf"/>
              <p:cNvPicPr>
                <a:picLocks noChangeAspect="1" noChangeArrowheads="1"/>
              </p:cNvPicPr>
              <p:nvPr/>
            </p:nvPicPr>
            <p:blipFill>
              <a:blip r:embed="rId7" cstate="print"/>
              <a:srcRect/>
              <a:stretch>
                <a:fillRect/>
              </a:stretch>
            </p:blipFill>
            <p:spPr bwMode="auto">
              <a:xfrm>
                <a:off x="4109575" y="1846805"/>
                <a:ext cx="467933" cy="317131"/>
              </a:xfrm>
              <a:prstGeom prst="rect">
                <a:avLst/>
              </a:prstGeom>
              <a:noFill/>
              <a:ln w="9525">
                <a:noFill/>
                <a:miter lim="800000"/>
                <a:headEnd/>
                <a:tailEnd/>
              </a:ln>
            </p:spPr>
          </p:pic>
          <p:pic>
            <p:nvPicPr>
              <p:cNvPr id="116"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1187328" y="4472130"/>
                <a:ext cx="478315" cy="494330"/>
              </a:xfrm>
              <a:prstGeom prst="rect">
                <a:avLst/>
              </a:prstGeom>
              <a:noFill/>
              <a:ln w="9525">
                <a:noFill/>
                <a:miter lim="800000"/>
                <a:headEnd/>
                <a:tailEnd/>
              </a:ln>
            </p:spPr>
          </p:pic>
          <p:pic>
            <p:nvPicPr>
              <p:cNvPr id="117" name="Picture 2" descr="C:\Documents and Settings\nnm.QAD\Local Settings\Temporary Internet Files\Content.IE5\UWN3VZTW\MCj03980350000[1].wmf"/>
              <p:cNvPicPr>
                <a:picLocks noChangeAspect="1" noChangeArrowheads="1"/>
              </p:cNvPicPr>
              <p:nvPr/>
            </p:nvPicPr>
            <p:blipFill>
              <a:blip r:embed="rId5" cstate="print"/>
              <a:srcRect/>
              <a:stretch>
                <a:fillRect/>
              </a:stretch>
            </p:blipFill>
            <p:spPr bwMode="auto">
              <a:xfrm>
                <a:off x="6017037" y="1828798"/>
                <a:ext cx="483371" cy="499555"/>
              </a:xfrm>
              <a:prstGeom prst="rect">
                <a:avLst/>
              </a:prstGeom>
              <a:noFill/>
              <a:ln w="9525">
                <a:noFill/>
                <a:miter lim="800000"/>
                <a:headEnd/>
                <a:tailEnd/>
              </a:ln>
            </p:spPr>
          </p:pic>
          <p:sp>
            <p:nvSpPr>
              <p:cNvPr id="118" name="Right Arrow 70"/>
              <p:cNvSpPr>
                <a:spLocks noChangeArrowheads="1"/>
              </p:cNvSpPr>
              <p:nvPr/>
            </p:nvSpPr>
            <p:spPr bwMode="auto">
              <a:xfrm rot="16200000">
                <a:off x="5471174" y="1908190"/>
                <a:ext cx="661006" cy="273281"/>
              </a:xfrm>
              <a:prstGeom prst="rightArrow">
                <a:avLst>
                  <a:gd name="adj1" fmla="val 50000"/>
                  <a:gd name="adj2" fmla="val 49998"/>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19" name="Right Arrow 71"/>
              <p:cNvSpPr>
                <a:spLocks noChangeArrowheads="1"/>
              </p:cNvSpPr>
              <p:nvPr/>
            </p:nvSpPr>
            <p:spPr bwMode="auto">
              <a:xfrm>
                <a:off x="688425" y="4141030"/>
                <a:ext cx="977460" cy="283775"/>
              </a:xfrm>
              <a:prstGeom prst="rightArrow">
                <a:avLst>
                  <a:gd name="adj1" fmla="val 50000"/>
                  <a:gd name="adj2" fmla="val 49993"/>
                </a:avLst>
              </a:prstGeom>
              <a:solidFill>
                <a:srgbClr val="FF0000"/>
              </a:solidFill>
              <a:ln w="9525" algn="ctr">
                <a:solidFill>
                  <a:schemeClr val="tx1"/>
                </a:solidFill>
                <a:round/>
                <a:headEnd/>
                <a:tailEnd/>
              </a:ln>
            </p:spPr>
            <p:txBody>
              <a:bodyPr wrap="none" tIns="91440" bIns="91440" anchor="ctr"/>
              <a:lstStyle/>
              <a:p>
                <a:pPr algn="ctr"/>
                <a:endParaRPr lang="en-US" sz="2800"/>
              </a:p>
            </p:txBody>
          </p:sp>
          <p:sp>
            <p:nvSpPr>
              <p:cNvPr id="120" name="TextBox 72"/>
              <p:cNvSpPr txBox="1">
                <a:spLocks noChangeArrowheads="1"/>
              </p:cNvSpPr>
              <p:nvPr/>
            </p:nvSpPr>
            <p:spPr bwMode="auto">
              <a:xfrm>
                <a:off x="204640" y="4682355"/>
                <a:ext cx="974942"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MATERIALS</a:t>
                </a:r>
              </a:p>
              <a:p>
                <a:pPr algn="ctr"/>
                <a:r>
                  <a:rPr lang="en-US" sz="1200" b="1" dirty="0">
                    <a:solidFill>
                      <a:srgbClr val="FF0000"/>
                    </a:solidFill>
                    <a:latin typeface="+mj-lt"/>
                  </a:rPr>
                  <a:t>IN . . .</a:t>
                </a:r>
              </a:p>
            </p:txBody>
          </p:sp>
          <p:sp>
            <p:nvSpPr>
              <p:cNvPr id="121" name="TextBox 73"/>
              <p:cNvSpPr txBox="1">
                <a:spLocks noChangeArrowheads="1"/>
              </p:cNvSpPr>
              <p:nvPr/>
            </p:nvSpPr>
            <p:spPr bwMode="auto">
              <a:xfrm>
                <a:off x="5684104" y="1404768"/>
                <a:ext cx="1632169" cy="461662"/>
              </a:xfrm>
              <a:prstGeom prst="rect">
                <a:avLst/>
              </a:prstGeom>
              <a:noFill/>
              <a:ln w="9525">
                <a:noFill/>
                <a:miter lim="800000"/>
                <a:headEnd/>
                <a:tailEnd/>
              </a:ln>
            </p:spPr>
            <p:txBody>
              <a:bodyPr wrap="none">
                <a:spAutoFit/>
              </a:bodyPr>
              <a:lstStyle/>
              <a:p>
                <a:pPr algn="ctr"/>
                <a:r>
                  <a:rPr lang="en-US" sz="1200" b="1" dirty="0">
                    <a:solidFill>
                      <a:srgbClr val="FF0000"/>
                    </a:solidFill>
                    <a:latin typeface="+mj-lt"/>
                  </a:rPr>
                  <a:t>FINISHED PRODUCT </a:t>
                </a:r>
              </a:p>
              <a:p>
                <a:pPr algn="ctr"/>
                <a:r>
                  <a:rPr lang="en-US" sz="1200" b="1" dirty="0">
                    <a:solidFill>
                      <a:srgbClr val="FF0000"/>
                    </a:solidFill>
                    <a:latin typeface="+mj-lt"/>
                  </a:rPr>
                  <a:t>OUT . . . </a:t>
                </a:r>
              </a:p>
            </p:txBody>
          </p:sp>
          <p:sp>
            <p:nvSpPr>
              <p:cNvPr id="122" name="TextBox 74"/>
              <p:cNvSpPr txBox="1">
                <a:spLocks noChangeArrowheads="1"/>
              </p:cNvSpPr>
              <p:nvPr/>
            </p:nvSpPr>
            <p:spPr bwMode="auto">
              <a:xfrm>
                <a:off x="5445336" y="5864764"/>
                <a:ext cx="966927" cy="430884"/>
              </a:xfrm>
              <a:prstGeom prst="rect">
                <a:avLst/>
              </a:prstGeom>
              <a:noFill/>
              <a:ln w="9525">
                <a:noFill/>
                <a:miter lim="800000"/>
                <a:headEnd/>
                <a:tailEnd/>
              </a:ln>
            </p:spPr>
            <p:txBody>
              <a:bodyPr wrap="none">
                <a:spAutoFit/>
              </a:bodyPr>
              <a:lstStyle/>
              <a:p>
                <a:pPr algn="ctr"/>
                <a:r>
                  <a:rPr lang="en-US" sz="1100" b="1">
                    <a:latin typeface="+mj-lt"/>
                  </a:rPr>
                  <a:t>Employee</a:t>
                </a:r>
              </a:p>
              <a:p>
                <a:pPr algn="ctr"/>
                <a:r>
                  <a:rPr lang="en-US" sz="1100" b="1">
                    <a:latin typeface="+mj-lt"/>
                  </a:rPr>
                  <a:t>Picnic Area</a:t>
                </a:r>
              </a:p>
            </p:txBody>
          </p:sp>
          <p:pic>
            <p:nvPicPr>
              <p:cNvPr id="123" name="Picture 8" descr="C:\Program Files\Microsoft Office\MEDIA\CAGCAT10\j0187423.wmf"/>
              <p:cNvPicPr>
                <a:picLocks noChangeAspect="1" noChangeArrowheads="1"/>
              </p:cNvPicPr>
              <p:nvPr/>
            </p:nvPicPr>
            <p:blipFill>
              <a:blip r:embed="rId8" cstate="print"/>
              <a:srcRect/>
              <a:stretch>
                <a:fillRect/>
              </a:stretch>
            </p:blipFill>
            <p:spPr bwMode="auto">
              <a:xfrm>
                <a:off x="2526670" y="4088416"/>
                <a:ext cx="594899" cy="617127"/>
              </a:xfrm>
              <a:prstGeom prst="rect">
                <a:avLst/>
              </a:prstGeom>
              <a:noFill/>
              <a:ln w="9525">
                <a:noFill/>
                <a:miter lim="800000"/>
                <a:headEnd/>
                <a:tailEnd/>
              </a:ln>
            </p:spPr>
          </p:pic>
          <p:pic>
            <p:nvPicPr>
              <p:cNvPr id="124" name="Picture 8" descr="C:\Program Files\Microsoft Office\MEDIA\CAGCAT10\j0187423.wmf"/>
              <p:cNvPicPr>
                <a:picLocks noChangeAspect="1" noChangeArrowheads="1"/>
              </p:cNvPicPr>
              <p:nvPr/>
            </p:nvPicPr>
            <p:blipFill>
              <a:blip r:embed="rId8" cstate="print"/>
              <a:srcRect/>
              <a:stretch>
                <a:fillRect/>
              </a:stretch>
            </p:blipFill>
            <p:spPr bwMode="auto">
              <a:xfrm>
                <a:off x="6699280" y="2743104"/>
                <a:ext cx="594899" cy="617127"/>
              </a:xfrm>
              <a:prstGeom prst="rect">
                <a:avLst/>
              </a:prstGeom>
              <a:noFill/>
              <a:ln w="9525">
                <a:noFill/>
                <a:miter lim="800000"/>
                <a:headEnd/>
                <a:tailEnd/>
              </a:ln>
            </p:spPr>
          </p:pic>
          <p:pic>
            <p:nvPicPr>
              <p:cNvPr id="125" name="Picture 9" descr="C:\Documents and Settings\nnm.QAD\Local Settings\Temporary Internet Files\Content.IE5\PNVAAUUL\MCj01563110000[1].wmf"/>
              <p:cNvPicPr>
                <a:picLocks noChangeAspect="1" noChangeArrowheads="1"/>
              </p:cNvPicPr>
              <p:nvPr/>
            </p:nvPicPr>
            <p:blipFill>
              <a:blip r:embed="rId9" cstate="print"/>
              <a:srcRect/>
              <a:stretch>
                <a:fillRect/>
              </a:stretch>
            </p:blipFill>
            <p:spPr bwMode="auto">
              <a:xfrm>
                <a:off x="1860328" y="5893684"/>
                <a:ext cx="685973" cy="671202"/>
              </a:xfrm>
              <a:prstGeom prst="rect">
                <a:avLst/>
              </a:prstGeom>
              <a:noFill/>
              <a:ln w="9525">
                <a:noFill/>
                <a:miter lim="800000"/>
                <a:headEnd/>
                <a:tailEnd/>
              </a:ln>
            </p:spPr>
          </p:pic>
        </p:grpSp>
        <p:pic>
          <p:nvPicPr>
            <p:cNvPr id="82" name="Picture 10" descr="C:\Program Files\Microsoft Office\MEDIA\CAGCAT10\j0090386.wmf"/>
            <p:cNvPicPr>
              <a:picLocks noChangeAspect="1" noChangeArrowheads="1"/>
            </p:cNvPicPr>
            <p:nvPr/>
          </p:nvPicPr>
          <p:blipFill>
            <a:blip r:embed="rId10" cstate="print"/>
            <a:srcRect/>
            <a:stretch>
              <a:fillRect/>
            </a:stretch>
          </p:blipFill>
          <p:spPr bwMode="auto">
            <a:xfrm>
              <a:off x="7770813" y="4256088"/>
              <a:ext cx="917575" cy="785812"/>
            </a:xfrm>
            <a:prstGeom prst="rect">
              <a:avLst/>
            </a:prstGeom>
            <a:noFill/>
            <a:ln w="9525">
              <a:noFill/>
              <a:miter lim="800000"/>
              <a:headEnd/>
              <a:tailEnd/>
            </a:ln>
          </p:spPr>
        </p:pic>
        <p:sp>
          <p:nvSpPr>
            <p:cNvPr id="83" name="TextBox 81"/>
            <p:cNvSpPr txBox="1">
              <a:spLocks noChangeArrowheads="1"/>
            </p:cNvSpPr>
            <p:nvPr/>
          </p:nvSpPr>
          <p:spPr bwMode="auto">
            <a:xfrm>
              <a:off x="7750175" y="5056188"/>
              <a:ext cx="994183" cy="430887"/>
            </a:xfrm>
            <a:prstGeom prst="rect">
              <a:avLst/>
            </a:prstGeom>
            <a:noFill/>
            <a:ln w="9525">
              <a:noFill/>
              <a:miter lim="800000"/>
              <a:headEnd/>
              <a:tailEnd/>
            </a:ln>
          </p:spPr>
          <p:txBody>
            <a:bodyPr wrap="none">
              <a:spAutoFit/>
            </a:bodyPr>
            <a:lstStyle/>
            <a:p>
              <a:pPr algn="ctr"/>
              <a:r>
                <a:rPr lang="en-US" sz="1100" b="1" dirty="0" smtClean="0">
                  <a:latin typeface="+mj-lt"/>
                </a:rPr>
                <a:t>Surrounding</a:t>
              </a:r>
              <a:endParaRPr lang="en-US" sz="1100" b="1" dirty="0">
                <a:latin typeface="+mj-lt"/>
              </a:endParaRPr>
            </a:p>
            <a:p>
              <a:pPr algn="ctr"/>
              <a:r>
                <a:rPr lang="en-US" sz="1100" b="1" dirty="0">
                  <a:latin typeface="+mj-lt"/>
                </a:rPr>
                <a:t>Community</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EAM Level 1 Learning Path</a:t>
            </a:r>
          </a:p>
        </p:txBody>
      </p:sp>
      <p:sp>
        <p:nvSpPr>
          <p:cNvPr id="8199" name="Footer Placeholder 7"/>
          <p:cNvSpPr>
            <a:spLocks noGrp="1"/>
          </p:cNvSpPr>
          <p:nvPr>
            <p:ph type="ftr" sz="quarter" idx="10"/>
          </p:nvPr>
        </p:nvSpPr>
        <p:spPr/>
        <p:txBody>
          <a:bodyPr/>
          <a:lstStyle/>
          <a:p>
            <a:r>
              <a:rPr lang="en-US" smtClean="0"/>
              <a:t>EAM-INV-020</a:t>
            </a:r>
            <a:endParaRPr lang="en-US"/>
          </a:p>
        </p:txBody>
      </p:sp>
      <p:pic>
        <p:nvPicPr>
          <p:cNvPr id="8197" name="Picture 8" descr="Certification PathR2.PNG"/>
          <p:cNvPicPr>
            <a:picLocks noChangeAspect="1"/>
          </p:cNvPicPr>
          <p:nvPr/>
        </p:nvPicPr>
        <p:blipFill>
          <a:blip r:embed="rId2" cstate="print"/>
          <a:stretch>
            <a:fillRect/>
          </a:stretch>
        </p:blipFill>
        <p:spPr bwMode="auto">
          <a:xfrm>
            <a:off x="92901" y="809571"/>
            <a:ext cx="8945224" cy="3991532"/>
          </a:xfrm>
          <a:prstGeom prst="rect">
            <a:avLst/>
          </a:prstGeom>
          <a:noFill/>
          <a:ln>
            <a:noFill/>
          </a:ln>
        </p:spPr>
      </p:pic>
      <p:cxnSp>
        <p:nvCxnSpPr>
          <p:cNvPr id="8196" name="Shape 11"/>
          <p:cNvCxnSpPr>
            <a:cxnSpLocks noChangeShapeType="1"/>
            <a:stCxn id="7" idx="1"/>
            <a:endCxn id="8198" idx="1"/>
          </p:cNvCxnSpPr>
          <p:nvPr/>
        </p:nvCxnSpPr>
        <p:spPr bwMode="auto">
          <a:xfrm rot="10800000">
            <a:off x="196051" y="3469650"/>
            <a:ext cx="486975" cy="1783964"/>
          </a:xfrm>
          <a:prstGeom prst="bentConnector3">
            <a:avLst>
              <a:gd name="adj1" fmla="val 146943"/>
            </a:avLst>
          </a:prstGeom>
          <a:noFill/>
          <a:ln w="19050" algn="ctr">
            <a:solidFill>
              <a:srgbClr val="FF0000"/>
            </a:solidFill>
            <a:round/>
            <a:headEnd/>
            <a:tailEnd type="arrow" w="med" len="med"/>
          </a:ln>
        </p:spPr>
      </p:cxnSp>
      <p:sp>
        <p:nvSpPr>
          <p:cNvPr id="8198" name="Rounded Rectangle 5"/>
          <p:cNvSpPr>
            <a:spLocks noChangeArrowheads="1"/>
          </p:cNvSpPr>
          <p:nvPr/>
        </p:nvSpPr>
        <p:spPr bwMode="auto">
          <a:xfrm>
            <a:off x="196050" y="3396625"/>
            <a:ext cx="8488363" cy="146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7" name="TextBox 6"/>
          <p:cNvSpPr txBox="1"/>
          <p:nvPr/>
        </p:nvSpPr>
        <p:spPr>
          <a:xfrm>
            <a:off x="683025" y="5099725"/>
            <a:ext cx="1526775" cy="307777"/>
          </a:xfrm>
          <a:prstGeom prst="rect">
            <a:avLst/>
          </a:prstGeom>
          <a:ln w="3175">
            <a:solidFill>
              <a:schemeClr val="tx1"/>
            </a:solidFill>
          </a:ln>
          <a:effectLst>
            <a:outerShdw dist="63500" dir="3600000" algn="ctr" rotWithShape="0">
              <a:schemeClr val="bg1">
                <a:lumMod val="50000"/>
              </a:schemeClr>
            </a:outerShdw>
          </a:effectLst>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en-US" b="1" dirty="0">
                <a:solidFill>
                  <a:srgbClr val="FF0000"/>
                </a:solidFill>
              </a:rPr>
              <a:t>You are here! </a:t>
            </a:r>
            <a:endParaRPr lang="en-US" sz="1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mtClean="0"/>
              <a:t>QAD EAM Inventory</a:t>
            </a:r>
          </a:p>
        </p:txBody>
      </p:sp>
      <p:sp>
        <p:nvSpPr>
          <p:cNvPr id="23555" name="Rectangle 3"/>
          <p:cNvSpPr>
            <a:spLocks noGrp="1" noChangeArrowheads="1"/>
          </p:cNvSpPr>
          <p:nvPr>
            <p:ph type="body" sz="quarter" idx="10"/>
          </p:nvPr>
        </p:nvSpPr>
        <p:spPr/>
        <p:txBody>
          <a:bodyPr/>
          <a:lstStyle/>
          <a:p>
            <a:r>
              <a:rPr lang="en-US" smtClean="0"/>
              <a:t>Inventory Setup</a:t>
            </a:r>
          </a:p>
        </p:txBody>
      </p:sp>
      <p:sp>
        <p:nvSpPr>
          <p:cNvPr id="13" name="Text Placeholder 12"/>
          <p:cNvSpPr>
            <a:spLocks noGrp="1"/>
          </p:cNvSpPr>
          <p:nvPr>
            <p:ph type="body" sz="quarter" idx="11"/>
          </p:nvPr>
        </p:nvSpPr>
        <p:spPr/>
        <p:txBody>
          <a:bodyPr/>
          <a:lstStyle/>
          <a:p>
            <a:endParaRPr lang="en-US"/>
          </a:p>
        </p:txBody>
      </p:sp>
      <p:grpSp>
        <p:nvGrpSpPr>
          <p:cNvPr id="23556" name="Group 8"/>
          <p:cNvGrpSpPr>
            <a:grpSpLocks/>
          </p:cNvGrpSpPr>
          <p:nvPr/>
        </p:nvGrpSpPr>
        <p:grpSpPr bwMode="auto">
          <a:xfrm>
            <a:off x="3888588" y="2692049"/>
            <a:ext cx="4249737" cy="479425"/>
            <a:chOff x="1151881" y="1990413"/>
            <a:chExt cx="6208674" cy="555625"/>
          </a:xfrm>
        </p:grpSpPr>
        <p:sp>
          <p:nvSpPr>
            <p:cNvPr id="2355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t>Request</a:t>
              </a:r>
            </a:p>
          </p:txBody>
        </p:sp>
        <p:sp>
          <p:nvSpPr>
            <p:cNvPr id="23558"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t>Consume	</a:t>
              </a:r>
            </a:p>
          </p:txBody>
        </p:sp>
        <p:sp>
          <p:nvSpPr>
            <p:cNvPr id="23559" name="Rectangle 5"/>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t>Setup</a:t>
              </a:r>
            </a:p>
          </p:txBody>
        </p:sp>
        <p:sp>
          <p:nvSpPr>
            <p:cNvPr id="23560" name="Rectangle 6"/>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t>Manage</a:t>
              </a:r>
            </a:p>
          </p:txBody>
        </p:sp>
        <p:sp>
          <p:nvSpPr>
            <p:cNvPr id="23561" name="Rectangle 7"/>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t>Replenish</a:t>
              </a:r>
            </a:p>
          </p:txBody>
        </p:sp>
      </p:gr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4"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81" name="Picture 5" descr="Domain Settings Inventory.PNG"/>
          <p:cNvPicPr>
            <a:picLocks noChangeAspect="1"/>
          </p:cNvPicPr>
          <p:nvPr/>
        </p:nvPicPr>
        <p:blipFill>
          <a:blip r:embed="rId3" cstate="print"/>
          <a:srcRect/>
          <a:stretch>
            <a:fillRect/>
          </a:stretch>
        </p:blipFill>
        <p:spPr bwMode="auto">
          <a:xfrm>
            <a:off x="3657600" y="2321598"/>
            <a:ext cx="5392750" cy="3583770"/>
          </a:xfrm>
          <a:prstGeom prst="rect">
            <a:avLst/>
          </a:prstGeom>
          <a:noFill/>
          <a:ln w="9525">
            <a:noFill/>
            <a:miter lim="800000"/>
            <a:headEnd/>
            <a:tailEnd/>
          </a:ln>
        </p:spPr>
      </p:pic>
      <p:sp>
        <p:nvSpPr>
          <p:cNvPr id="24579" name="Rectangle 3"/>
          <p:cNvSpPr>
            <a:spLocks noGrp="1" noChangeArrowheads="1"/>
          </p:cNvSpPr>
          <p:nvPr>
            <p:ph idx="1"/>
          </p:nvPr>
        </p:nvSpPr>
        <p:spPr/>
        <p:txBody>
          <a:bodyPr/>
          <a:lstStyle/>
          <a:p>
            <a:r>
              <a:rPr lang="en-US" dirty="0" smtClean="0"/>
              <a:t>Domain Settings </a:t>
            </a:r>
          </a:p>
          <a:p>
            <a:pPr lvl="1"/>
            <a:r>
              <a:rPr lang="en-US" dirty="0" smtClean="0"/>
              <a:t>Inventory Costing Method </a:t>
            </a:r>
          </a:p>
          <a:p>
            <a:pPr lvl="1"/>
            <a:r>
              <a:rPr lang="en-US" dirty="0" smtClean="0"/>
              <a:t>Reserves and Replenishment</a:t>
            </a:r>
          </a:p>
          <a:p>
            <a:pPr lvl="1"/>
            <a:r>
              <a:rPr lang="en-US" dirty="0" smtClean="0"/>
              <a:t>ABC Settings </a:t>
            </a:r>
          </a:p>
          <a:p>
            <a:pPr lvl="1"/>
            <a:r>
              <a:rPr lang="en-US" dirty="0" smtClean="0"/>
              <a:t>In Transit?</a:t>
            </a:r>
          </a:p>
          <a:p>
            <a:pPr lvl="1"/>
            <a:r>
              <a:rPr lang="en-US" dirty="0" smtClean="0"/>
              <a:t>Diff Acct </a:t>
            </a:r>
            <a:br>
              <a:rPr lang="en-US" dirty="0" smtClean="0"/>
            </a:br>
            <a:r>
              <a:rPr lang="en-US" dirty="0" smtClean="0"/>
              <a:t>Period?</a:t>
            </a:r>
          </a:p>
          <a:p>
            <a:pPr lvl="1"/>
            <a:r>
              <a:rPr lang="en-US" dirty="0" smtClean="0"/>
              <a:t>Reopen Stores?</a:t>
            </a:r>
          </a:p>
          <a:p>
            <a:pPr lvl="1"/>
            <a:r>
              <a:rPr lang="en-US" dirty="0" smtClean="0"/>
              <a:t>Part Description </a:t>
            </a:r>
            <a:br>
              <a:rPr lang="en-US" dirty="0" smtClean="0"/>
            </a:br>
            <a:r>
              <a:rPr lang="en-US" dirty="0" smtClean="0"/>
              <a:t>Protected? </a:t>
            </a:r>
          </a:p>
        </p:txBody>
      </p:sp>
      <p:sp>
        <p:nvSpPr>
          <p:cNvPr id="24578" name="Rectangle 4"/>
          <p:cNvSpPr>
            <a:spLocks noGrp="1" noChangeArrowheads="1"/>
          </p:cNvSpPr>
          <p:nvPr>
            <p:ph type="title"/>
          </p:nvPr>
        </p:nvSpPr>
        <p:spPr/>
        <p:txBody>
          <a:bodyPr/>
          <a:lstStyle/>
          <a:p>
            <a:r>
              <a:rPr lang="en-US" smtClean="0"/>
              <a:t>Inventory Setup – Key Settings </a:t>
            </a:r>
          </a:p>
        </p:txBody>
      </p:sp>
      <p:sp>
        <p:nvSpPr>
          <p:cNvPr id="24583" name="Footer Placeholder 11"/>
          <p:cNvSpPr>
            <a:spLocks noGrp="1"/>
          </p:cNvSpPr>
          <p:nvPr>
            <p:ph type="ftr" sz="quarter" idx="10"/>
          </p:nvPr>
        </p:nvSpPr>
        <p:spPr/>
        <p:txBody>
          <a:bodyPr/>
          <a:lstStyle/>
          <a:p>
            <a:r>
              <a:rPr lang="en-US" smtClean="0"/>
              <a:t>EAM-INV-180</a:t>
            </a:r>
            <a:endParaRPr lang="en-US"/>
          </a:p>
        </p:txBody>
      </p:sp>
      <p:sp>
        <p:nvSpPr>
          <p:cNvPr id="24580" name="TextBox 5"/>
          <p:cNvSpPr txBox="1">
            <a:spLocks noChangeArrowheads="1"/>
          </p:cNvSpPr>
          <p:nvPr/>
        </p:nvSpPr>
        <p:spPr bwMode="auto">
          <a:xfrm>
            <a:off x="5200650" y="5843037"/>
            <a:ext cx="4015843" cy="307777"/>
          </a:xfrm>
          <a:prstGeom prst="rect">
            <a:avLst/>
          </a:prstGeom>
          <a:noFill/>
          <a:ln w="9525">
            <a:noFill/>
            <a:miter lim="800000"/>
            <a:headEnd/>
            <a:tailEnd/>
          </a:ln>
        </p:spPr>
        <p:txBody>
          <a:bodyPr wrap="none">
            <a:spAutoFit/>
          </a:bodyPr>
          <a:lstStyle/>
          <a:p>
            <a:r>
              <a:rPr lang="en-US" i="1" dirty="0">
                <a:latin typeface="+mj-lt"/>
              </a:rPr>
              <a:t>See Introduction to EAM Configuration Class</a:t>
            </a:r>
          </a:p>
        </p:txBody>
      </p:sp>
      <p:grpSp>
        <p:nvGrpSpPr>
          <p:cNvPr id="24582" name="Group 6"/>
          <p:cNvGrpSpPr>
            <a:grpSpLocks/>
          </p:cNvGrpSpPr>
          <p:nvPr/>
        </p:nvGrpSpPr>
        <p:grpSpPr bwMode="auto">
          <a:xfrm>
            <a:off x="4654550" y="34925"/>
            <a:ext cx="4249738" cy="481013"/>
            <a:chOff x="1151881" y="1990413"/>
            <a:chExt cx="6208674" cy="555625"/>
          </a:xfrm>
        </p:grpSpPr>
        <p:sp>
          <p:nvSpPr>
            <p:cNvPr id="2458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458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4586" name="Rectangle 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4587" name="Rectangle 1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4588" name="Rectangle 1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grpSp>
        <p:nvGrpSpPr>
          <p:cNvPr id="13" name="Group 33"/>
          <p:cNvGrpSpPr>
            <a:grpSpLocks/>
          </p:cNvGrpSpPr>
          <p:nvPr/>
        </p:nvGrpSpPr>
        <p:grpSpPr bwMode="auto">
          <a:xfrm>
            <a:off x="8151813" y="458195"/>
            <a:ext cx="992187" cy="958850"/>
            <a:chOff x="3185782" y="5061098"/>
            <a:chExt cx="1846496" cy="1586824"/>
          </a:xfrm>
        </p:grpSpPr>
        <p:pic>
          <p:nvPicPr>
            <p:cNvPr id="14"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5"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6"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p:nvPr>
        </p:nvSpPr>
        <p:spPr/>
        <p:txBody>
          <a:bodyPr/>
          <a:lstStyle/>
          <a:p>
            <a:r>
              <a:rPr lang="en-US" dirty="0" smtClean="0"/>
              <a:t>Inventory Setup – Key Settings, cont. </a:t>
            </a:r>
          </a:p>
        </p:txBody>
      </p:sp>
      <p:sp>
        <p:nvSpPr>
          <p:cNvPr id="25613" name="Footer Placeholder 17"/>
          <p:cNvSpPr>
            <a:spLocks noGrp="1"/>
          </p:cNvSpPr>
          <p:nvPr>
            <p:ph type="ftr" sz="quarter" idx="10"/>
          </p:nvPr>
        </p:nvSpPr>
        <p:spPr/>
        <p:txBody>
          <a:bodyPr/>
          <a:lstStyle/>
          <a:p>
            <a:r>
              <a:rPr lang="en-US" smtClean="0"/>
              <a:t>EAM-INV-190</a:t>
            </a:r>
            <a:endParaRPr lang="en-US"/>
          </a:p>
        </p:txBody>
      </p:sp>
      <p:pic>
        <p:nvPicPr>
          <p:cNvPr id="25606" name="Picture 6" descr="Site Settings Inventory.PNG"/>
          <p:cNvPicPr>
            <a:picLocks noChangeAspect="1"/>
          </p:cNvPicPr>
          <p:nvPr/>
        </p:nvPicPr>
        <p:blipFill>
          <a:blip r:embed="rId3" cstate="print"/>
          <a:srcRect/>
          <a:stretch>
            <a:fillRect/>
          </a:stretch>
        </p:blipFill>
        <p:spPr bwMode="auto">
          <a:xfrm>
            <a:off x="4068225" y="867825"/>
            <a:ext cx="4960938" cy="3192463"/>
          </a:xfrm>
          <a:prstGeom prst="rect">
            <a:avLst/>
          </a:prstGeom>
          <a:noFill/>
          <a:ln w="9525">
            <a:noFill/>
            <a:miter lim="800000"/>
            <a:headEnd/>
            <a:tailEnd/>
          </a:ln>
        </p:spPr>
      </p:pic>
      <p:pic>
        <p:nvPicPr>
          <p:cNvPr id="25607" name="Picture 8" descr="Site Settings Inventory 3.PNG"/>
          <p:cNvPicPr>
            <a:picLocks noChangeAspect="1"/>
          </p:cNvPicPr>
          <p:nvPr/>
        </p:nvPicPr>
        <p:blipFill>
          <a:blip r:embed="rId4" cstate="print"/>
          <a:srcRect/>
          <a:stretch>
            <a:fillRect/>
          </a:stretch>
        </p:blipFill>
        <p:spPr bwMode="auto">
          <a:xfrm>
            <a:off x="5899250" y="3193513"/>
            <a:ext cx="3030538" cy="3048000"/>
          </a:xfrm>
          <a:prstGeom prst="rect">
            <a:avLst/>
          </a:prstGeom>
          <a:noFill/>
          <a:ln w="9525">
            <a:noFill/>
            <a:miter lim="800000"/>
            <a:headEnd/>
            <a:tailEnd/>
          </a:ln>
        </p:spPr>
      </p:pic>
      <p:sp>
        <p:nvSpPr>
          <p:cNvPr id="25608" name="Rectangle 9"/>
          <p:cNvSpPr>
            <a:spLocks noChangeArrowheads="1"/>
          </p:cNvSpPr>
          <p:nvPr/>
        </p:nvSpPr>
        <p:spPr bwMode="auto">
          <a:xfrm>
            <a:off x="4465100" y="1901288"/>
            <a:ext cx="546100" cy="284162"/>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25609" name="Rectangle 10"/>
          <p:cNvSpPr>
            <a:spLocks noChangeArrowheads="1"/>
          </p:cNvSpPr>
          <p:nvPr/>
        </p:nvSpPr>
        <p:spPr bwMode="auto">
          <a:xfrm>
            <a:off x="4038063" y="844013"/>
            <a:ext cx="1184275" cy="271462"/>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25611" name="Rectangle 12"/>
          <p:cNvSpPr>
            <a:spLocks noChangeArrowheads="1"/>
          </p:cNvSpPr>
          <p:nvPr/>
        </p:nvSpPr>
        <p:spPr bwMode="auto">
          <a:xfrm>
            <a:off x="8309075" y="4107913"/>
            <a:ext cx="546100" cy="284162"/>
          </a:xfrm>
          <a:prstGeom prst="rect">
            <a:avLst/>
          </a:prstGeom>
          <a:noFill/>
          <a:ln w="28575" algn="ctr">
            <a:solidFill>
              <a:srgbClr val="FF0000"/>
            </a:solidFill>
            <a:round/>
            <a:headEnd/>
            <a:tailEnd/>
          </a:ln>
        </p:spPr>
        <p:txBody>
          <a:bodyPr wrap="none" tIns="91440" bIns="91440" anchor="ctr"/>
          <a:lstStyle/>
          <a:p>
            <a:pPr algn="ctr"/>
            <a:endParaRPr lang="en-US" sz="2800"/>
          </a:p>
        </p:txBody>
      </p:sp>
      <p:grpSp>
        <p:nvGrpSpPr>
          <p:cNvPr id="25612" name="Group 13"/>
          <p:cNvGrpSpPr>
            <a:grpSpLocks/>
          </p:cNvGrpSpPr>
          <p:nvPr/>
        </p:nvGrpSpPr>
        <p:grpSpPr bwMode="auto">
          <a:xfrm>
            <a:off x="4654550" y="34925"/>
            <a:ext cx="4249738" cy="481013"/>
            <a:chOff x="1151881" y="1990413"/>
            <a:chExt cx="6208674" cy="555625"/>
          </a:xfrm>
        </p:grpSpPr>
        <p:sp>
          <p:nvSpPr>
            <p:cNvPr id="2561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561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5616" name="Rectangle 1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5617" name="Rectangle 1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5618" name="Rectangle 1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25603" name="Rectangle 3"/>
          <p:cNvSpPr>
            <a:spLocks noGrp="1" noChangeArrowheads="1"/>
          </p:cNvSpPr>
          <p:nvPr>
            <p:ph idx="1"/>
          </p:nvPr>
        </p:nvSpPr>
        <p:spPr/>
        <p:txBody>
          <a:bodyPr>
            <a:normAutofit/>
          </a:bodyPr>
          <a:lstStyle/>
          <a:p>
            <a:r>
              <a:rPr lang="en-US" sz="2400" dirty="0" smtClean="0"/>
              <a:t>Site Settings </a:t>
            </a:r>
          </a:p>
          <a:p>
            <a:pPr lvl="1"/>
            <a:r>
              <a:rPr lang="en-US" sz="2000" dirty="0" smtClean="0"/>
              <a:t>Accounting Defaults</a:t>
            </a:r>
          </a:p>
          <a:p>
            <a:pPr lvl="2"/>
            <a:r>
              <a:rPr lang="en-US" sz="1800" dirty="0" smtClean="0"/>
              <a:t>Inventory Issue</a:t>
            </a:r>
          </a:p>
          <a:p>
            <a:pPr lvl="2"/>
            <a:r>
              <a:rPr lang="en-US" sz="1800" dirty="0" smtClean="0"/>
              <a:t>Consignment</a:t>
            </a:r>
          </a:p>
          <a:p>
            <a:pPr lvl="2"/>
            <a:r>
              <a:rPr lang="en-US" sz="1800" dirty="0" smtClean="0"/>
              <a:t>Adjustments </a:t>
            </a:r>
          </a:p>
          <a:p>
            <a:pPr lvl="2"/>
            <a:r>
              <a:rPr lang="en-US" sz="1800" dirty="0" smtClean="0"/>
              <a:t>Transit</a:t>
            </a:r>
          </a:p>
          <a:p>
            <a:pPr lvl="2"/>
            <a:r>
              <a:rPr lang="en-US" sz="1800" dirty="0" smtClean="0"/>
              <a:t>Variances</a:t>
            </a:r>
          </a:p>
          <a:p>
            <a:pPr lvl="2"/>
            <a:r>
              <a:rPr lang="en-US" sz="1800" dirty="0" smtClean="0"/>
              <a:t>Rounding </a:t>
            </a:r>
          </a:p>
          <a:p>
            <a:pPr lvl="2"/>
            <a:r>
              <a:rPr lang="en-US" sz="1800" dirty="0" smtClean="0"/>
              <a:t>Inter-Company</a:t>
            </a:r>
          </a:p>
        </p:txBody>
      </p:sp>
      <p:pic>
        <p:nvPicPr>
          <p:cNvPr id="25605" name="Picture 7" descr="Site Settings Inventory 2.PNG"/>
          <p:cNvPicPr>
            <a:picLocks noChangeAspect="1"/>
          </p:cNvPicPr>
          <p:nvPr/>
        </p:nvPicPr>
        <p:blipFill>
          <a:blip r:embed="rId5" cstate="print"/>
          <a:srcRect b="32527"/>
          <a:stretch>
            <a:fillRect/>
          </a:stretch>
        </p:blipFill>
        <p:spPr bwMode="auto">
          <a:xfrm>
            <a:off x="372875" y="4011200"/>
            <a:ext cx="5249863" cy="2244725"/>
          </a:xfrm>
          <a:prstGeom prst="rect">
            <a:avLst/>
          </a:prstGeom>
          <a:noFill/>
          <a:ln w="9525">
            <a:noFill/>
            <a:miter lim="800000"/>
            <a:headEnd/>
            <a:tailEnd/>
          </a:ln>
        </p:spPr>
      </p:pic>
      <p:sp>
        <p:nvSpPr>
          <p:cNvPr id="25610" name="Rectangle 11"/>
          <p:cNvSpPr>
            <a:spLocks noChangeArrowheads="1"/>
          </p:cNvSpPr>
          <p:nvPr/>
        </p:nvSpPr>
        <p:spPr bwMode="auto">
          <a:xfrm>
            <a:off x="1296800" y="5114513"/>
            <a:ext cx="546100" cy="284162"/>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25604" name="TextBox 5"/>
          <p:cNvSpPr txBox="1">
            <a:spLocks noChangeArrowheads="1"/>
          </p:cNvSpPr>
          <p:nvPr/>
        </p:nvSpPr>
        <p:spPr bwMode="auto">
          <a:xfrm>
            <a:off x="1834863" y="5991775"/>
            <a:ext cx="4015843"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i="1" dirty="0">
                <a:latin typeface="+mj-lt"/>
              </a:rPr>
              <a:t>See Introduction to EAM Configuration Class</a:t>
            </a:r>
          </a:p>
        </p:txBody>
      </p:sp>
      <p:grpSp>
        <p:nvGrpSpPr>
          <p:cNvPr id="19" name="Group 33"/>
          <p:cNvGrpSpPr>
            <a:grpSpLocks/>
          </p:cNvGrpSpPr>
          <p:nvPr/>
        </p:nvGrpSpPr>
        <p:grpSpPr bwMode="auto">
          <a:xfrm>
            <a:off x="8151813" y="458195"/>
            <a:ext cx="992187" cy="958850"/>
            <a:chOff x="3185782" y="5061098"/>
            <a:chExt cx="1846496" cy="1586824"/>
          </a:xfrm>
        </p:grpSpPr>
        <p:pic>
          <p:nvPicPr>
            <p:cNvPr id="20" name="Picture 4" descr="C:\Users\nnm\AppData\Local\Microsoft\Windows\Temporary Internet Files\Content.IE5\KTMSFY3Z\MC900279470[1].wmf"/>
            <p:cNvPicPr>
              <a:picLocks noChangeAspect="1" noChangeArrowheads="1"/>
            </p:cNvPicPr>
            <p:nvPr/>
          </p:nvPicPr>
          <p:blipFill>
            <a:blip r:embed="rId6" cstate="print"/>
            <a:srcRect/>
            <a:stretch>
              <a:fillRect/>
            </a:stretch>
          </p:blipFill>
          <p:spPr bwMode="auto">
            <a:xfrm>
              <a:off x="3185782" y="5061098"/>
              <a:ext cx="459176" cy="1586824"/>
            </a:xfrm>
            <a:prstGeom prst="rect">
              <a:avLst/>
            </a:prstGeom>
            <a:noFill/>
            <a:ln w="9525">
              <a:noFill/>
              <a:miter lim="800000"/>
              <a:headEnd/>
              <a:tailEnd/>
            </a:ln>
          </p:spPr>
        </p:pic>
        <p:pic>
          <p:nvPicPr>
            <p:cNvPr id="21" name="Picture 5" descr="C:\Users\nnm\AppData\Local\Microsoft\Windows\Temporary Internet Files\Content.IE5\9T6UJMI2\MC900279450[1].wmf"/>
            <p:cNvPicPr>
              <a:picLocks noChangeAspect="1" noChangeArrowheads="1"/>
            </p:cNvPicPr>
            <p:nvPr/>
          </p:nvPicPr>
          <p:blipFill>
            <a:blip r:embed="rId7" cstate="print"/>
            <a:srcRect/>
            <a:stretch>
              <a:fillRect/>
            </a:stretch>
          </p:blipFill>
          <p:spPr bwMode="auto">
            <a:xfrm>
              <a:off x="3680694" y="5071731"/>
              <a:ext cx="1351584" cy="671052"/>
            </a:xfrm>
            <a:prstGeom prst="rect">
              <a:avLst/>
            </a:prstGeom>
            <a:noFill/>
            <a:ln w="9525">
              <a:noFill/>
              <a:miter lim="800000"/>
              <a:headEnd/>
              <a:tailEnd/>
            </a:ln>
          </p:spPr>
        </p:pic>
        <p:pic>
          <p:nvPicPr>
            <p:cNvPr id="22" name="Picture 6" descr="C:\Users\nnm\AppData\Local\Microsoft\Windows\Temporary Internet Files\Content.IE5\KUP63ECO\MC900279454[1].wmf"/>
            <p:cNvPicPr>
              <a:picLocks noChangeAspect="1" noChangeArrowheads="1"/>
            </p:cNvPicPr>
            <p:nvPr/>
          </p:nvPicPr>
          <p:blipFill>
            <a:blip r:embed="rId8"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60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60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60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60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560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6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560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603">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56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6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8" grpId="0" animBg="1"/>
      <p:bldP spid="25611" grpId="0" animBg="1"/>
      <p:bldP spid="256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smtClean="0"/>
              <a:t>Inventory Setup – Key Settings, cont. </a:t>
            </a:r>
          </a:p>
        </p:txBody>
      </p:sp>
      <p:sp>
        <p:nvSpPr>
          <p:cNvPr id="26634" name="Footer Placeholder 14"/>
          <p:cNvSpPr>
            <a:spLocks noGrp="1"/>
          </p:cNvSpPr>
          <p:nvPr>
            <p:ph type="ftr" sz="quarter" idx="10"/>
          </p:nvPr>
        </p:nvSpPr>
        <p:spPr/>
        <p:txBody>
          <a:bodyPr/>
          <a:lstStyle/>
          <a:p>
            <a:r>
              <a:rPr lang="en-US" smtClean="0"/>
              <a:t>EAM-INV-200</a:t>
            </a:r>
            <a:endParaRPr lang="en-US"/>
          </a:p>
        </p:txBody>
      </p:sp>
      <p:sp>
        <p:nvSpPr>
          <p:cNvPr id="26628" name="TextBox 5"/>
          <p:cNvSpPr txBox="1">
            <a:spLocks noChangeArrowheads="1"/>
          </p:cNvSpPr>
          <p:nvPr/>
        </p:nvSpPr>
        <p:spPr bwMode="auto">
          <a:xfrm>
            <a:off x="6589213" y="4887375"/>
            <a:ext cx="2506662" cy="523875"/>
          </a:xfrm>
          <a:prstGeom prst="rect">
            <a:avLst/>
          </a:prstGeom>
          <a:noFill/>
          <a:ln w="9525">
            <a:noFill/>
            <a:miter lim="800000"/>
            <a:headEnd/>
            <a:tailEnd/>
          </a:ln>
        </p:spPr>
        <p:txBody>
          <a:bodyPr>
            <a:spAutoFit/>
          </a:bodyPr>
          <a:lstStyle/>
          <a:p>
            <a:r>
              <a:rPr lang="en-US" b="1" i="1">
                <a:latin typeface="+mj-lt"/>
              </a:rPr>
              <a:t>See Introduction to EAM Configuration Class</a:t>
            </a:r>
          </a:p>
        </p:txBody>
      </p:sp>
      <p:pic>
        <p:nvPicPr>
          <p:cNvPr id="26629" name="Picture 7" descr="Site Settings Inventory 2.PNG"/>
          <p:cNvPicPr>
            <a:picLocks noChangeAspect="1"/>
          </p:cNvPicPr>
          <p:nvPr/>
        </p:nvPicPr>
        <p:blipFill>
          <a:blip r:embed="rId3" cstate="print"/>
          <a:srcRect b="-1031"/>
          <a:stretch>
            <a:fillRect/>
          </a:stretch>
        </p:blipFill>
        <p:spPr bwMode="auto">
          <a:xfrm>
            <a:off x="3894138" y="921226"/>
            <a:ext cx="5249862" cy="3360738"/>
          </a:xfrm>
          <a:prstGeom prst="rect">
            <a:avLst/>
          </a:prstGeom>
          <a:noFill/>
          <a:ln w="9525">
            <a:noFill/>
            <a:miter lim="800000"/>
            <a:headEnd/>
            <a:tailEnd/>
          </a:ln>
        </p:spPr>
      </p:pic>
      <p:pic>
        <p:nvPicPr>
          <p:cNvPr id="26630" name="Picture 8" descr="Site Settings Inventory 3.PNG"/>
          <p:cNvPicPr>
            <a:picLocks noChangeAspect="1"/>
          </p:cNvPicPr>
          <p:nvPr/>
        </p:nvPicPr>
        <p:blipFill>
          <a:blip r:embed="rId4" cstate="print"/>
          <a:srcRect r="-320" b="23186"/>
          <a:stretch>
            <a:fillRect/>
          </a:stretch>
        </p:blipFill>
        <p:spPr bwMode="auto">
          <a:xfrm>
            <a:off x="2825958" y="3887500"/>
            <a:ext cx="3397250" cy="2614612"/>
          </a:xfrm>
          <a:prstGeom prst="rect">
            <a:avLst/>
          </a:prstGeom>
          <a:noFill/>
          <a:ln w="9525">
            <a:noFill/>
            <a:miter lim="800000"/>
            <a:headEnd/>
            <a:tailEnd/>
          </a:ln>
        </p:spPr>
      </p:pic>
      <p:sp>
        <p:nvSpPr>
          <p:cNvPr id="26631" name="Rectangle 11"/>
          <p:cNvSpPr>
            <a:spLocks noChangeArrowheads="1"/>
          </p:cNvSpPr>
          <p:nvPr/>
        </p:nvSpPr>
        <p:spPr bwMode="auto">
          <a:xfrm>
            <a:off x="5537120" y="4971487"/>
            <a:ext cx="546100" cy="284163"/>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26632" name="Rectangle 12"/>
          <p:cNvSpPr>
            <a:spLocks noChangeArrowheads="1"/>
          </p:cNvSpPr>
          <p:nvPr/>
        </p:nvSpPr>
        <p:spPr bwMode="auto">
          <a:xfrm>
            <a:off x="4812132" y="2035555"/>
            <a:ext cx="546100" cy="284162"/>
          </a:xfrm>
          <a:prstGeom prst="rect">
            <a:avLst/>
          </a:prstGeom>
          <a:noFill/>
          <a:ln w="28575" algn="ctr">
            <a:solidFill>
              <a:srgbClr val="FF0000"/>
            </a:solidFill>
            <a:round/>
            <a:headEnd/>
            <a:tailEnd/>
          </a:ln>
        </p:spPr>
        <p:txBody>
          <a:bodyPr wrap="none" tIns="91440" bIns="91440" anchor="ctr"/>
          <a:lstStyle/>
          <a:p>
            <a:pPr algn="ctr"/>
            <a:endParaRPr lang="en-US" sz="2800"/>
          </a:p>
        </p:txBody>
      </p:sp>
      <p:grpSp>
        <p:nvGrpSpPr>
          <p:cNvPr id="26633" name="Group 13"/>
          <p:cNvGrpSpPr>
            <a:grpSpLocks/>
          </p:cNvGrpSpPr>
          <p:nvPr/>
        </p:nvGrpSpPr>
        <p:grpSpPr bwMode="auto">
          <a:xfrm>
            <a:off x="4654550" y="34925"/>
            <a:ext cx="4249738" cy="481013"/>
            <a:chOff x="1151881" y="1990413"/>
            <a:chExt cx="6208674" cy="555625"/>
          </a:xfrm>
        </p:grpSpPr>
        <p:sp>
          <p:nvSpPr>
            <p:cNvPr id="26635"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6636"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6637" name="Rectangle 1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6638" name="Rectangle 1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6639" name="Rectangle 1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26627" name="Rectangle 3"/>
          <p:cNvSpPr>
            <a:spLocks noGrp="1" noChangeArrowheads="1"/>
          </p:cNvSpPr>
          <p:nvPr>
            <p:ph idx="1"/>
          </p:nvPr>
        </p:nvSpPr>
        <p:spPr/>
        <p:txBody>
          <a:bodyPr>
            <a:normAutofit/>
          </a:bodyPr>
          <a:lstStyle/>
          <a:p>
            <a:r>
              <a:rPr lang="en-US" sz="2400" dirty="0" smtClean="0"/>
              <a:t>Site Settings, cont. </a:t>
            </a:r>
          </a:p>
          <a:p>
            <a:pPr lvl="1"/>
            <a:r>
              <a:rPr lang="en-US" sz="2000" dirty="0" smtClean="0"/>
              <a:t>Inventory Usage </a:t>
            </a:r>
            <a:br>
              <a:rPr lang="en-US" sz="2000" dirty="0" smtClean="0"/>
            </a:br>
            <a:r>
              <a:rPr lang="en-US" sz="2000" dirty="0" smtClean="0"/>
              <a:t>Settings</a:t>
            </a:r>
          </a:p>
          <a:p>
            <a:pPr lvl="1"/>
            <a:r>
              <a:rPr lang="en-US" sz="2000" dirty="0" smtClean="0"/>
              <a:t>Auto Close Stores? </a:t>
            </a:r>
          </a:p>
          <a:p>
            <a:pPr lvl="1"/>
            <a:r>
              <a:rPr lang="en-US" sz="2000" dirty="0" smtClean="0"/>
              <a:t>Stores Auth?</a:t>
            </a:r>
          </a:p>
          <a:p>
            <a:pPr lvl="1"/>
            <a:r>
              <a:rPr lang="en-US" sz="2000" dirty="0" smtClean="0"/>
              <a:t>Prompt for Pick </a:t>
            </a:r>
            <a:br>
              <a:rPr lang="en-US" sz="2000" dirty="0" smtClean="0"/>
            </a:br>
            <a:r>
              <a:rPr lang="en-US" sz="2000" dirty="0" smtClean="0"/>
              <a:t>Ticket </a:t>
            </a:r>
          </a:p>
          <a:p>
            <a:pPr lvl="1"/>
            <a:r>
              <a:rPr lang="en-US" sz="2000" dirty="0" smtClean="0"/>
              <a:t>Sole Source </a:t>
            </a:r>
            <a:br>
              <a:rPr lang="en-US" sz="2000" dirty="0" smtClean="0"/>
            </a:br>
            <a:r>
              <a:rPr lang="en-US" sz="2000" dirty="0" smtClean="0"/>
              <a:t>Options</a:t>
            </a:r>
          </a:p>
        </p:txBody>
      </p:sp>
      <p:grpSp>
        <p:nvGrpSpPr>
          <p:cNvPr id="16" name="Group 33"/>
          <p:cNvGrpSpPr>
            <a:grpSpLocks/>
          </p:cNvGrpSpPr>
          <p:nvPr/>
        </p:nvGrpSpPr>
        <p:grpSpPr bwMode="auto">
          <a:xfrm>
            <a:off x="8151813" y="458195"/>
            <a:ext cx="992187" cy="958850"/>
            <a:chOff x="3185782" y="5061098"/>
            <a:chExt cx="1846496" cy="1586824"/>
          </a:xfrm>
        </p:grpSpPr>
        <p:pic>
          <p:nvPicPr>
            <p:cNvPr id="17"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8"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9"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2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2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7">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6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62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6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6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1" grpId="0" animBg="1"/>
      <p:bldP spid="266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normAutofit fontScale="92500" lnSpcReduction="10000"/>
          </a:bodyPr>
          <a:lstStyle/>
          <a:p>
            <a:r>
              <a:rPr lang="en-US" dirty="0" smtClean="0"/>
              <a:t>Important functions in Inventory:</a:t>
            </a:r>
          </a:p>
          <a:p>
            <a:pPr lvl="1"/>
            <a:r>
              <a:rPr lang="en-US" dirty="0" smtClean="0"/>
              <a:t>Notify</a:t>
            </a:r>
          </a:p>
          <a:p>
            <a:pPr lvl="2"/>
            <a:r>
              <a:rPr lang="en-US" dirty="0" smtClean="0"/>
              <a:t>E-mails automatically when part falls below either reorder point or safety stock level</a:t>
            </a:r>
          </a:p>
          <a:p>
            <a:pPr lvl="1"/>
            <a:r>
              <a:rPr lang="en-US" dirty="0" smtClean="0"/>
              <a:t>Add to BOM</a:t>
            </a:r>
          </a:p>
          <a:p>
            <a:pPr lvl="2"/>
            <a:r>
              <a:rPr lang="en-US" dirty="0" smtClean="0"/>
              <a:t>Automatically updates equipment BOM on issue</a:t>
            </a:r>
          </a:p>
          <a:p>
            <a:pPr lvl="2"/>
            <a:r>
              <a:rPr lang="en-US" dirty="0" smtClean="0"/>
              <a:t>Not usually associated with “Consumables” </a:t>
            </a:r>
          </a:p>
          <a:p>
            <a:pPr lvl="1"/>
            <a:r>
              <a:rPr lang="en-US" dirty="0" smtClean="0"/>
              <a:t>Auto-Issue</a:t>
            </a:r>
          </a:p>
          <a:p>
            <a:pPr lvl="2"/>
            <a:r>
              <a:rPr lang="en-US" dirty="0" smtClean="0"/>
              <a:t>Select when part is either non-stock or service</a:t>
            </a:r>
          </a:p>
          <a:p>
            <a:pPr lvl="1"/>
            <a:r>
              <a:rPr lang="en-US" dirty="0" smtClean="0"/>
              <a:t>Cost</a:t>
            </a:r>
          </a:p>
          <a:p>
            <a:pPr lvl="2"/>
            <a:r>
              <a:rPr lang="en-US" dirty="0" smtClean="0"/>
              <a:t>Based on costing method: weighted average, FIFO and LIFO costing methods </a:t>
            </a:r>
          </a:p>
          <a:p>
            <a:pPr lvl="2"/>
            <a:r>
              <a:rPr lang="en-US" dirty="0" smtClean="0"/>
              <a:t>Apply cost on issue </a:t>
            </a:r>
          </a:p>
          <a:p>
            <a:pPr lvl="1"/>
            <a:r>
              <a:rPr lang="en-US" dirty="0" smtClean="0"/>
              <a:t>PO Text</a:t>
            </a:r>
          </a:p>
          <a:p>
            <a:pPr lvl="2"/>
            <a:r>
              <a:rPr lang="en-US" dirty="0" smtClean="0"/>
              <a:t>Description printed as line item detail on the PO</a:t>
            </a:r>
          </a:p>
          <a:p>
            <a:pPr lvl="1"/>
            <a:endParaRPr lang="en-US" dirty="0" smtClean="0"/>
          </a:p>
        </p:txBody>
      </p:sp>
      <p:sp>
        <p:nvSpPr>
          <p:cNvPr id="27650" name="Rectangle 2"/>
          <p:cNvSpPr>
            <a:spLocks noGrp="1" noChangeArrowheads="1"/>
          </p:cNvSpPr>
          <p:nvPr>
            <p:ph type="title"/>
          </p:nvPr>
        </p:nvSpPr>
        <p:spPr/>
        <p:txBody>
          <a:bodyPr/>
          <a:lstStyle/>
          <a:p>
            <a:r>
              <a:rPr lang="en-US" smtClean="0"/>
              <a:t>Inventory Setup </a:t>
            </a:r>
          </a:p>
        </p:txBody>
      </p:sp>
      <p:sp>
        <p:nvSpPr>
          <p:cNvPr id="27653" name="Footer Placeholder 9"/>
          <p:cNvSpPr>
            <a:spLocks noGrp="1"/>
          </p:cNvSpPr>
          <p:nvPr>
            <p:ph type="ftr" sz="quarter" idx="10"/>
          </p:nvPr>
        </p:nvSpPr>
        <p:spPr/>
        <p:txBody>
          <a:bodyPr/>
          <a:lstStyle/>
          <a:p>
            <a:r>
              <a:rPr lang="en-US" smtClean="0"/>
              <a:t>EAM-INV-210</a:t>
            </a:r>
            <a:endParaRPr lang="en-US"/>
          </a:p>
        </p:txBody>
      </p:sp>
      <p:grpSp>
        <p:nvGrpSpPr>
          <p:cNvPr id="27652" name="Group 3"/>
          <p:cNvGrpSpPr>
            <a:grpSpLocks/>
          </p:cNvGrpSpPr>
          <p:nvPr/>
        </p:nvGrpSpPr>
        <p:grpSpPr bwMode="auto">
          <a:xfrm>
            <a:off x="4654550" y="34925"/>
            <a:ext cx="4249738" cy="481013"/>
            <a:chOff x="1151881" y="1990413"/>
            <a:chExt cx="6208674" cy="555625"/>
          </a:xfrm>
        </p:grpSpPr>
        <p:sp>
          <p:nvSpPr>
            <p:cNvPr id="2765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765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7656" name="Rectangle 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7657"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7658"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65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65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651">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651">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51">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65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idx="1"/>
          </p:nvPr>
        </p:nvSpPr>
        <p:spPr/>
        <p:txBody>
          <a:bodyPr/>
          <a:lstStyle/>
          <a:p>
            <a:r>
              <a:rPr lang="en-US" dirty="0" smtClean="0"/>
              <a:t>Important functions in Inventory:</a:t>
            </a:r>
          </a:p>
          <a:p>
            <a:pPr lvl="1"/>
            <a:r>
              <a:rPr lang="en-US" dirty="0" smtClean="0"/>
              <a:t>Stock Details</a:t>
            </a:r>
          </a:p>
          <a:p>
            <a:pPr lvl="2"/>
            <a:r>
              <a:rPr lang="en-US" dirty="0" smtClean="0"/>
              <a:t>Min</a:t>
            </a:r>
          </a:p>
          <a:p>
            <a:pPr lvl="2"/>
            <a:r>
              <a:rPr lang="en-US" dirty="0" smtClean="0"/>
              <a:t>Max</a:t>
            </a:r>
          </a:p>
          <a:p>
            <a:pPr lvl="2"/>
            <a:r>
              <a:rPr lang="en-US" dirty="0" smtClean="0"/>
              <a:t>Reorder Point  </a:t>
            </a:r>
          </a:p>
          <a:p>
            <a:pPr lvl="1"/>
            <a:r>
              <a:rPr lang="en-US" dirty="0" smtClean="0"/>
              <a:t>Inventory Master (Not yet in v12) </a:t>
            </a:r>
          </a:p>
          <a:p>
            <a:pPr lvl="2"/>
            <a:r>
              <a:rPr lang="en-US" dirty="0" smtClean="0"/>
              <a:t>Updates a part’s description, approved vendor, pricing, etc. at all sites that use this part</a:t>
            </a:r>
          </a:p>
          <a:p>
            <a:pPr lvl="1"/>
            <a:endParaRPr lang="en-US" dirty="0" smtClean="0"/>
          </a:p>
        </p:txBody>
      </p:sp>
      <p:sp>
        <p:nvSpPr>
          <p:cNvPr id="28674" name="Rectangle 2"/>
          <p:cNvSpPr>
            <a:spLocks noGrp="1" noChangeArrowheads="1"/>
          </p:cNvSpPr>
          <p:nvPr>
            <p:ph type="title"/>
          </p:nvPr>
        </p:nvSpPr>
        <p:spPr/>
        <p:txBody>
          <a:bodyPr/>
          <a:lstStyle/>
          <a:p>
            <a:r>
              <a:rPr lang="en-US" smtClean="0"/>
              <a:t>Inventory Setup </a:t>
            </a:r>
          </a:p>
        </p:txBody>
      </p:sp>
      <p:sp>
        <p:nvSpPr>
          <p:cNvPr id="28677" name="Footer Placeholder 9"/>
          <p:cNvSpPr>
            <a:spLocks noGrp="1"/>
          </p:cNvSpPr>
          <p:nvPr>
            <p:ph type="ftr" sz="quarter" idx="10"/>
          </p:nvPr>
        </p:nvSpPr>
        <p:spPr/>
        <p:txBody>
          <a:bodyPr/>
          <a:lstStyle/>
          <a:p>
            <a:r>
              <a:rPr lang="en-US" smtClean="0"/>
              <a:t>EAM-INV-220</a:t>
            </a:r>
            <a:endParaRPr lang="en-US"/>
          </a:p>
        </p:txBody>
      </p:sp>
      <p:grpSp>
        <p:nvGrpSpPr>
          <p:cNvPr id="28676" name="Group 3"/>
          <p:cNvGrpSpPr>
            <a:grpSpLocks/>
          </p:cNvGrpSpPr>
          <p:nvPr/>
        </p:nvGrpSpPr>
        <p:grpSpPr bwMode="auto">
          <a:xfrm>
            <a:off x="4654550" y="34925"/>
            <a:ext cx="4249738" cy="481013"/>
            <a:chOff x="1151881" y="1990413"/>
            <a:chExt cx="6208674" cy="555625"/>
          </a:xfrm>
        </p:grpSpPr>
        <p:sp>
          <p:nvSpPr>
            <p:cNvPr id="28678"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8679"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8680" name="Rectangle 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8681"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8682"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67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675">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3" cstate="print"/>
          <a:srcRect/>
          <a:stretch>
            <a:fillRect/>
          </a:stretch>
        </p:blipFill>
        <p:spPr bwMode="auto">
          <a:xfrm>
            <a:off x="836613" y="1025975"/>
            <a:ext cx="7446962" cy="4114800"/>
          </a:xfrm>
          <a:prstGeom prst="rect">
            <a:avLst/>
          </a:prstGeom>
          <a:noFill/>
          <a:ln w="9525" algn="ctr">
            <a:noFill/>
            <a:miter lim="800000"/>
            <a:headEnd/>
            <a:tailEnd/>
          </a:ln>
        </p:spPr>
      </p:pic>
      <p:sp>
        <p:nvSpPr>
          <p:cNvPr id="29699" name="Rectangle 2"/>
          <p:cNvSpPr>
            <a:spLocks noGrp="1" noChangeArrowheads="1"/>
          </p:cNvSpPr>
          <p:nvPr>
            <p:ph type="title"/>
          </p:nvPr>
        </p:nvSpPr>
        <p:spPr/>
        <p:txBody>
          <a:bodyPr/>
          <a:lstStyle/>
          <a:p>
            <a:r>
              <a:rPr lang="en-US" smtClean="0"/>
              <a:t>Add Part Locations</a:t>
            </a:r>
          </a:p>
        </p:txBody>
      </p:sp>
      <p:sp>
        <p:nvSpPr>
          <p:cNvPr id="29705" name="Footer Placeholder 13"/>
          <p:cNvSpPr>
            <a:spLocks noGrp="1"/>
          </p:cNvSpPr>
          <p:nvPr>
            <p:ph type="ftr" sz="quarter" idx="10"/>
          </p:nvPr>
        </p:nvSpPr>
        <p:spPr/>
        <p:txBody>
          <a:bodyPr/>
          <a:lstStyle/>
          <a:p>
            <a:r>
              <a:rPr lang="en-US" smtClean="0"/>
              <a:t>EAM-INV-230</a:t>
            </a:r>
            <a:endParaRPr lang="en-US"/>
          </a:p>
        </p:txBody>
      </p:sp>
      <p:sp>
        <p:nvSpPr>
          <p:cNvPr id="29702" name="TextBox 5"/>
          <p:cNvSpPr txBox="1">
            <a:spLocks noChangeArrowheads="1"/>
          </p:cNvSpPr>
          <p:nvPr/>
        </p:nvSpPr>
        <p:spPr bwMode="auto">
          <a:xfrm>
            <a:off x="582613" y="5156650"/>
            <a:ext cx="7920037" cy="584200"/>
          </a:xfrm>
          <a:prstGeom prst="rect">
            <a:avLst/>
          </a:prstGeom>
          <a:noFill/>
          <a:ln w="9525">
            <a:noFill/>
            <a:miter lim="800000"/>
            <a:headEnd/>
            <a:tailEnd/>
          </a:ln>
        </p:spPr>
        <p:txBody>
          <a:bodyPr>
            <a:spAutoFit/>
          </a:bodyPr>
          <a:lstStyle/>
          <a:p>
            <a:pPr algn="ctr"/>
            <a:r>
              <a:rPr lang="en-US" sz="1600" b="1" dirty="0" smtClean="0">
                <a:latin typeface="+mj-lt"/>
              </a:rPr>
              <a:t>Part </a:t>
            </a:r>
            <a:r>
              <a:rPr lang="en-US" sz="1600" b="1" dirty="0">
                <a:latin typeface="+mj-lt"/>
              </a:rPr>
              <a:t>Locations are setup separately from the Part </a:t>
            </a:r>
            <a:r>
              <a:rPr lang="en-US" sz="1600" b="1" dirty="0" smtClean="0">
                <a:latin typeface="+mj-lt"/>
              </a:rPr>
              <a:t>itself</a:t>
            </a:r>
          </a:p>
          <a:p>
            <a:pPr algn="ctr"/>
            <a:r>
              <a:rPr lang="en-US" sz="1600" b="1" dirty="0" smtClean="0">
                <a:latin typeface="+mj-lt"/>
              </a:rPr>
              <a:t>One part </a:t>
            </a:r>
            <a:r>
              <a:rPr lang="en-US" sz="1600" b="1" dirty="0">
                <a:latin typeface="+mj-lt"/>
              </a:rPr>
              <a:t>may be associated to many </a:t>
            </a:r>
            <a:r>
              <a:rPr lang="en-US" sz="1600" b="1" dirty="0" smtClean="0">
                <a:latin typeface="+mj-lt"/>
              </a:rPr>
              <a:t>locations</a:t>
            </a:r>
            <a:endParaRPr lang="en-US" sz="1600" b="1" dirty="0">
              <a:latin typeface="+mj-lt"/>
            </a:endParaRPr>
          </a:p>
        </p:txBody>
      </p:sp>
      <p:grpSp>
        <p:nvGrpSpPr>
          <p:cNvPr id="29703" name="Group 6"/>
          <p:cNvGrpSpPr>
            <a:grpSpLocks/>
          </p:cNvGrpSpPr>
          <p:nvPr/>
        </p:nvGrpSpPr>
        <p:grpSpPr bwMode="auto">
          <a:xfrm>
            <a:off x="4654550" y="34925"/>
            <a:ext cx="4249738" cy="481013"/>
            <a:chOff x="1151881" y="1990413"/>
            <a:chExt cx="6208674" cy="555625"/>
          </a:xfrm>
        </p:grpSpPr>
        <p:sp>
          <p:nvSpPr>
            <p:cNvPr id="29706"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29707"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29708" name="Rectangle 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29709" name="Rectangle 1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29710" name="Rectangle 1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29704" name="TextBox 12"/>
          <p:cNvSpPr txBox="1">
            <a:spLocks noChangeArrowheads="1"/>
          </p:cNvSpPr>
          <p:nvPr/>
        </p:nvSpPr>
        <p:spPr bwMode="auto">
          <a:xfrm>
            <a:off x="3833813" y="5851975"/>
            <a:ext cx="4809330" cy="307777"/>
          </a:xfrm>
          <a:prstGeom prst="rect">
            <a:avLst/>
          </a:prstGeom>
          <a:noFill/>
          <a:ln w="9525">
            <a:noFill/>
            <a:miter lim="800000"/>
            <a:headEnd/>
            <a:tailEnd/>
          </a:ln>
        </p:spPr>
        <p:txBody>
          <a:bodyPr wrap="none">
            <a:spAutoFit/>
          </a:bodyPr>
          <a:lstStyle/>
          <a:p>
            <a:r>
              <a:rPr lang="en-US" b="1">
                <a:latin typeface="+mj-lt"/>
              </a:rPr>
              <a:t>See Appendix A – Add Locations and Inventory  Parts</a:t>
            </a:r>
          </a:p>
        </p:txBody>
      </p:sp>
      <p:grpSp>
        <p:nvGrpSpPr>
          <p:cNvPr id="15" name="Group 33"/>
          <p:cNvGrpSpPr>
            <a:grpSpLocks/>
          </p:cNvGrpSpPr>
          <p:nvPr/>
        </p:nvGrpSpPr>
        <p:grpSpPr bwMode="auto">
          <a:xfrm>
            <a:off x="8151813" y="458195"/>
            <a:ext cx="992187" cy="958850"/>
            <a:chOff x="3185782" y="5061098"/>
            <a:chExt cx="1846496" cy="1586824"/>
          </a:xfrm>
        </p:grpSpPr>
        <p:pic>
          <p:nvPicPr>
            <p:cNvPr id="1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p:cNvPicPr>
            <a:picLocks noChangeAspect="1" noChangeArrowheads="1"/>
          </p:cNvPicPr>
          <p:nvPr/>
        </p:nvPicPr>
        <p:blipFill>
          <a:blip r:embed="rId3" cstate="print"/>
          <a:srcRect/>
          <a:stretch>
            <a:fillRect/>
          </a:stretch>
        </p:blipFill>
        <p:spPr bwMode="auto">
          <a:xfrm>
            <a:off x="251025" y="1624513"/>
            <a:ext cx="8623300" cy="4360862"/>
          </a:xfrm>
          <a:prstGeom prst="rect">
            <a:avLst/>
          </a:prstGeom>
          <a:noFill/>
          <a:ln w="9525" algn="ctr">
            <a:noFill/>
            <a:miter lim="800000"/>
            <a:headEnd/>
            <a:tailEnd/>
          </a:ln>
        </p:spPr>
      </p:pic>
      <p:sp>
        <p:nvSpPr>
          <p:cNvPr id="30724" name="Rectangle 3"/>
          <p:cNvSpPr>
            <a:spLocks noGrp="1" noChangeArrowheads="1"/>
          </p:cNvSpPr>
          <p:nvPr>
            <p:ph idx="1"/>
          </p:nvPr>
        </p:nvSpPr>
        <p:spPr/>
        <p:txBody>
          <a:bodyPr>
            <a:normAutofit/>
          </a:bodyPr>
          <a:lstStyle/>
          <a:p>
            <a:r>
              <a:rPr lang="en-US" sz="1800" dirty="0" smtClean="0"/>
              <a:t>Directly Add a new Part number </a:t>
            </a:r>
          </a:p>
          <a:p>
            <a:r>
              <a:rPr lang="en-US" sz="1800" dirty="0" smtClean="0"/>
              <a:t>Copy a Part number from another site</a:t>
            </a:r>
          </a:p>
        </p:txBody>
      </p:sp>
      <p:sp>
        <p:nvSpPr>
          <p:cNvPr id="30723" name="Rectangle 2"/>
          <p:cNvSpPr>
            <a:spLocks noGrp="1" noChangeArrowheads="1"/>
          </p:cNvSpPr>
          <p:nvPr>
            <p:ph type="title"/>
          </p:nvPr>
        </p:nvSpPr>
        <p:spPr/>
        <p:txBody>
          <a:bodyPr>
            <a:normAutofit/>
          </a:bodyPr>
          <a:lstStyle/>
          <a:p>
            <a:r>
              <a:rPr lang="en-US" dirty="0" smtClean="0"/>
              <a:t>Add a New Part Number</a:t>
            </a:r>
          </a:p>
        </p:txBody>
      </p:sp>
      <p:sp>
        <p:nvSpPr>
          <p:cNvPr id="30739" name="Footer Placeholder 23"/>
          <p:cNvSpPr>
            <a:spLocks noGrp="1"/>
          </p:cNvSpPr>
          <p:nvPr>
            <p:ph type="ftr" sz="quarter" idx="10"/>
          </p:nvPr>
        </p:nvSpPr>
        <p:spPr/>
        <p:txBody>
          <a:bodyPr/>
          <a:lstStyle/>
          <a:p>
            <a:r>
              <a:rPr lang="en-US" smtClean="0"/>
              <a:t>EAM-INV-240</a:t>
            </a:r>
            <a:endParaRPr lang="en-US"/>
          </a:p>
        </p:txBody>
      </p:sp>
      <p:sp>
        <p:nvSpPr>
          <p:cNvPr id="30726" name="Oval 8"/>
          <p:cNvSpPr>
            <a:spLocks noChangeArrowheads="1"/>
          </p:cNvSpPr>
          <p:nvPr/>
        </p:nvSpPr>
        <p:spPr bwMode="auto">
          <a:xfrm>
            <a:off x="324050" y="4215313"/>
            <a:ext cx="858838" cy="225425"/>
          </a:xfrm>
          <a:prstGeom prst="ellipse">
            <a:avLst/>
          </a:prstGeom>
          <a:noFill/>
          <a:ln w="38100">
            <a:solidFill>
              <a:srgbClr val="FF0000"/>
            </a:solidFill>
            <a:round/>
            <a:headEnd/>
            <a:tailEnd/>
          </a:ln>
        </p:spPr>
        <p:txBody>
          <a:bodyPr wrap="none" anchor="ctr"/>
          <a:lstStyle/>
          <a:p>
            <a:pPr algn="ctr"/>
            <a:endParaRPr lang="en-US" sz="2800"/>
          </a:p>
        </p:txBody>
      </p:sp>
      <p:sp>
        <p:nvSpPr>
          <p:cNvPr id="30727" name="TextBox 5"/>
          <p:cNvSpPr txBox="1">
            <a:spLocks noChangeArrowheads="1"/>
          </p:cNvSpPr>
          <p:nvPr/>
        </p:nvSpPr>
        <p:spPr bwMode="auto">
          <a:xfrm>
            <a:off x="493913" y="4785225"/>
            <a:ext cx="1674812" cy="649288"/>
          </a:xfrm>
          <a:prstGeom prst="rect">
            <a:avLst/>
          </a:prstGeom>
          <a:solidFill>
            <a:schemeClr val="bg1"/>
          </a:solidFill>
          <a:ln w="9525">
            <a:solidFill>
              <a:schemeClr val="tx1"/>
            </a:solidFill>
            <a:miter lim="800000"/>
            <a:headEnd/>
            <a:tailEnd/>
          </a:ln>
        </p:spPr>
        <p:txBody>
          <a:bodyPr>
            <a:spAutoFit/>
          </a:bodyPr>
          <a:lstStyle/>
          <a:p>
            <a:r>
              <a:rPr lang="en-US" sz="1200">
                <a:latin typeface="+mj-lt"/>
              </a:rPr>
              <a:t>Remember to Link part to Initial Location</a:t>
            </a:r>
          </a:p>
        </p:txBody>
      </p:sp>
      <p:cxnSp>
        <p:nvCxnSpPr>
          <p:cNvPr id="30728" name="Straight Arrow Connector 7"/>
          <p:cNvCxnSpPr>
            <a:cxnSpLocks noChangeShapeType="1"/>
            <a:stCxn id="30727" idx="0"/>
            <a:endCxn id="30726" idx="4"/>
          </p:cNvCxnSpPr>
          <p:nvPr/>
        </p:nvCxnSpPr>
        <p:spPr bwMode="auto">
          <a:xfrm rot="16200000" flipV="1">
            <a:off x="870944" y="4324057"/>
            <a:ext cx="344487" cy="577850"/>
          </a:xfrm>
          <a:prstGeom prst="straightConnector1">
            <a:avLst/>
          </a:prstGeom>
          <a:noFill/>
          <a:ln w="9525" algn="ctr">
            <a:solidFill>
              <a:schemeClr val="tx1"/>
            </a:solidFill>
            <a:round/>
            <a:headEnd/>
            <a:tailEnd type="arrow" w="med" len="med"/>
          </a:ln>
        </p:spPr>
      </p:cxnSp>
      <p:sp>
        <p:nvSpPr>
          <p:cNvPr id="30729" name="Oval 8"/>
          <p:cNvSpPr>
            <a:spLocks noChangeArrowheads="1"/>
          </p:cNvSpPr>
          <p:nvPr/>
        </p:nvSpPr>
        <p:spPr bwMode="auto">
          <a:xfrm>
            <a:off x="297063" y="3599363"/>
            <a:ext cx="1906587" cy="236537"/>
          </a:xfrm>
          <a:prstGeom prst="ellipse">
            <a:avLst/>
          </a:prstGeom>
          <a:noFill/>
          <a:ln w="38100">
            <a:solidFill>
              <a:srgbClr val="FF0000"/>
            </a:solidFill>
            <a:round/>
            <a:headEnd/>
            <a:tailEnd/>
          </a:ln>
        </p:spPr>
        <p:txBody>
          <a:bodyPr wrap="none" anchor="ctr"/>
          <a:lstStyle/>
          <a:p>
            <a:pPr algn="ctr"/>
            <a:endParaRPr lang="en-US" sz="2800"/>
          </a:p>
        </p:txBody>
      </p:sp>
      <p:sp>
        <p:nvSpPr>
          <p:cNvPr id="30730" name="TextBox 12"/>
          <p:cNvSpPr txBox="1">
            <a:spLocks noChangeArrowheads="1"/>
          </p:cNvSpPr>
          <p:nvPr/>
        </p:nvSpPr>
        <p:spPr bwMode="auto">
          <a:xfrm>
            <a:off x="4278513" y="1781675"/>
            <a:ext cx="2885726" cy="646331"/>
          </a:xfrm>
          <a:prstGeom prst="rect">
            <a:avLst/>
          </a:prstGeom>
          <a:solidFill>
            <a:schemeClr val="bg1"/>
          </a:solidFill>
          <a:ln w="9525">
            <a:solidFill>
              <a:schemeClr val="tx1"/>
            </a:solidFill>
            <a:miter lim="800000"/>
            <a:headEnd/>
            <a:tailEnd/>
          </a:ln>
        </p:spPr>
        <p:txBody>
          <a:bodyPr wrap="none">
            <a:spAutoFit/>
          </a:bodyPr>
          <a:lstStyle/>
          <a:p>
            <a:r>
              <a:rPr lang="en-US" sz="1200" dirty="0">
                <a:latin typeface="+mj-lt"/>
              </a:rPr>
              <a:t>Source: Vendor or Internal </a:t>
            </a:r>
          </a:p>
          <a:p>
            <a:r>
              <a:rPr lang="en-US" sz="1200" dirty="0">
                <a:latin typeface="+mj-lt"/>
              </a:rPr>
              <a:t>If “Internal” – “Area” specifies where</a:t>
            </a:r>
          </a:p>
          <a:p>
            <a:r>
              <a:rPr lang="en-US" sz="1200" dirty="0">
                <a:latin typeface="+mj-lt"/>
              </a:rPr>
              <a:t>Part </a:t>
            </a:r>
            <a:r>
              <a:rPr lang="en-US" sz="1200" dirty="0" smtClean="0">
                <a:latin typeface="+mj-lt"/>
              </a:rPr>
              <a:t>will be fabricated</a:t>
            </a:r>
            <a:endParaRPr lang="en-US" sz="1200" dirty="0">
              <a:latin typeface="+mj-lt"/>
            </a:endParaRPr>
          </a:p>
        </p:txBody>
      </p:sp>
      <p:cxnSp>
        <p:nvCxnSpPr>
          <p:cNvPr id="30731" name="Straight Arrow Connector 14"/>
          <p:cNvCxnSpPr>
            <a:cxnSpLocks noChangeShapeType="1"/>
            <a:stCxn id="30730" idx="2"/>
            <a:endCxn id="30729" idx="0"/>
          </p:cNvCxnSpPr>
          <p:nvPr/>
        </p:nvCxnSpPr>
        <p:spPr bwMode="auto">
          <a:xfrm rot="5400000">
            <a:off x="2900189" y="778175"/>
            <a:ext cx="1171357" cy="4471019"/>
          </a:xfrm>
          <a:prstGeom prst="straightConnector1">
            <a:avLst/>
          </a:prstGeom>
          <a:noFill/>
          <a:ln w="9525" algn="ctr">
            <a:solidFill>
              <a:schemeClr val="tx1"/>
            </a:solidFill>
            <a:round/>
            <a:headEnd/>
            <a:tailEnd type="arrow" w="med" len="med"/>
          </a:ln>
        </p:spPr>
      </p:cxnSp>
      <p:sp>
        <p:nvSpPr>
          <p:cNvPr id="30732" name="Rectangle 4"/>
          <p:cNvSpPr>
            <a:spLocks noChangeArrowheads="1"/>
          </p:cNvSpPr>
          <p:nvPr/>
        </p:nvSpPr>
        <p:spPr bwMode="auto">
          <a:xfrm>
            <a:off x="390725" y="3829550"/>
            <a:ext cx="7015163" cy="387350"/>
          </a:xfrm>
          <a:prstGeom prst="rect">
            <a:avLst/>
          </a:prstGeom>
          <a:noFill/>
          <a:ln w="28575" algn="ctr">
            <a:solidFill>
              <a:srgbClr val="FF0000"/>
            </a:solidFill>
            <a:round/>
            <a:headEnd/>
            <a:tailEnd/>
          </a:ln>
        </p:spPr>
        <p:txBody>
          <a:bodyPr wrap="none" tIns="91440" bIns="91440" anchor="ctr"/>
          <a:lstStyle/>
          <a:p>
            <a:pPr algn="ctr"/>
            <a:endParaRPr lang="en-US" sz="2800"/>
          </a:p>
        </p:txBody>
      </p:sp>
      <p:sp>
        <p:nvSpPr>
          <p:cNvPr id="30733" name="TextBox 3"/>
          <p:cNvSpPr txBox="1">
            <a:spLocks noChangeArrowheads="1"/>
          </p:cNvSpPr>
          <p:nvPr/>
        </p:nvSpPr>
        <p:spPr bwMode="auto">
          <a:xfrm>
            <a:off x="3002163" y="4824913"/>
            <a:ext cx="4391025" cy="954087"/>
          </a:xfrm>
          <a:prstGeom prst="rect">
            <a:avLst/>
          </a:prstGeom>
          <a:noFill/>
          <a:ln w="9525">
            <a:solidFill>
              <a:schemeClr val="tx1"/>
            </a:solidFill>
            <a:miter lim="800000"/>
            <a:headEnd/>
            <a:tailEnd/>
          </a:ln>
        </p:spPr>
        <p:txBody>
          <a:bodyPr>
            <a:spAutoFit/>
          </a:bodyPr>
          <a:lstStyle/>
          <a:p>
            <a:r>
              <a:rPr lang="en-US" dirty="0">
                <a:latin typeface="+mj-lt"/>
              </a:rPr>
              <a:t>Vendor and Manufacturer Information added in separate step under Vendor Parts Maintenance sub-module.  </a:t>
            </a:r>
          </a:p>
          <a:p>
            <a:r>
              <a:rPr lang="en-US" dirty="0">
                <a:latin typeface="+mj-lt"/>
              </a:rPr>
              <a:t>This section on the Part is read-only display. </a:t>
            </a:r>
          </a:p>
        </p:txBody>
      </p:sp>
      <p:cxnSp>
        <p:nvCxnSpPr>
          <p:cNvPr id="30734" name="Straight Arrow Connector 7"/>
          <p:cNvCxnSpPr>
            <a:cxnSpLocks noChangeShapeType="1"/>
            <a:stCxn id="30733" idx="0"/>
            <a:endCxn id="30732" idx="2"/>
          </p:cNvCxnSpPr>
          <p:nvPr/>
        </p:nvCxnSpPr>
        <p:spPr bwMode="auto">
          <a:xfrm rot="16200000" flipV="1">
            <a:off x="4243587" y="3870826"/>
            <a:ext cx="608013" cy="1300162"/>
          </a:xfrm>
          <a:prstGeom prst="straightConnector1">
            <a:avLst/>
          </a:prstGeom>
          <a:noFill/>
          <a:ln w="9525" algn="ctr">
            <a:solidFill>
              <a:schemeClr val="tx1"/>
            </a:solidFill>
            <a:round/>
            <a:headEnd/>
            <a:tailEnd type="arrow" w="med" len="med"/>
          </a:ln>
        </p:spPr>
      </p:cxnSp>
      <p:grpSp>
        <p:nvGrpSpPr>
          <p:cNvPr id="30735" name="Group 16"/>
          <p:cNvGrpSpPr>
            <a:grpSpLocks/>
          </p:cNvGrpSpPr>
          <p:nvPr/>
        </p:nvGrpSpPr>
        <p:grpSpPr bwMode="auto">
          <a:xfrm>
            <a:off x="4654550" y="34925"/>
            <a:ext cx="4249738" cy="481013"/>
            <a:chOff x="1151881" y="1990413"/>
            <a:chExt cx="6208674" cy="555625"/>
          </a:xfrm>
        </p:grpSpPr>
        <p:sp>
          <p:nvSpPr>
            <p:cNvPr id="30740"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0741"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0742" name="Rectangle 1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30743" name="Rectangle 2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0744" name="Rectangle 2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30736" name="TextBox 23"/>
          <p:cNvSpPr txBox="1">
            <a:spLocks noChangeArrowheads="1"/>
          </p:cNvSpPr>
          <p:nvPr/>
        </p:nvSpPr>
        <p:spPr bwMode="auto">
          <a:xfrm>
            <a:off x="3886200" y="6039886"/>
            <a:ext cx="4809330" cy="307777"/>
          </a:xfrm>
          <a:prstGeom prst="rect">
            <a:avLst/>
          </a:prstGeom>
          <a:noFill/>
          <a:ln w="9525">
            <a:noFill/>
            <a:miter lim="800000"/>
            <a:headEnd/>
            <a:tailEnd/>
          </a:ln>
        </p:spPr>
        <p:txBody>
          <a:bodyPr wrap="none">
            <a:spAutoFit/>
          </a:bodyPr>
          <a:lstStyle/>
          <a:p>
            <a:r>
              <a:rPr lang="en-US" dirty="0">
                <a:latin typeface="+mj-lt"/>
              </a:rPr>
              <a:t>See Appendix A – Add Locations and Inventory  Parts</a:t>
            </a:r>
          </a:p>
        </p:txBody>
      </p:sp>
      <p:sp>
        <p:nvSpPr>
          <p:cNvPr id="30737" name="Oval 8"/>
          <p:cNvSpPr>
            <a:spLocks noChangeArrowheads="1"/>
          </p:cNvSpPr>
          <p:nvPr/>
        </p:nvSpPr>
        <p:spPr bwMode="auto">
          <a:xfrm>
            <a:off x="7470975" y="3121525"/>
            <a:ext cx="1146175" cy="311150"/>
          </a:xfrm>
          <a:prstGeom prst="ellipse">
            <a:avLst/>
          </a:prstGeom>
          <a:noFill/>
          <a:ln w="38100">
            <a:solidFill>
              <a:srgbClr val="FF0000"/>
            </a:solidFill>
            <a:round/>
            <a:headEnd/>
            <a:tailEnd/>
          </a:ln>
        </p:spPr>
        <p:txBody>
          <a:bodyPr wrap="none" anchor="ctr"/>
          <a:lstStyle/>
          <a:p>
            <a:pPr algn="ctr"/>
            <a:endParaRPr lang="en-US" sz="2800"/>
          </a:p>
        </p:txBody>
      </p:sp>
      <p:cxnSp>
        <p:nvCxnSpPr>
          <p:cNvPr id="30738" name="Straight Arrow Connector 29"/>
          <p:cNvCxnSpPr>
            <a:cxnSpLocks noChangeShapeType="1"/>
            <a:stCxn id="30733" idx="0"/>
            <a:endCxn id="30737" idx="2"/>
          </p:cNvCxnSpPr>
          <p:nvPr/>
        </p:nvCxnSpPr>
        <p:spPr bwMode="auto">
          <a:xfrm rot="5400000" flipH="1" flipV="1">
            <a:off x="5560418" y="2914357"/>
            <a:ext cx="1547813" cy="2273300"/>
          </a:xfrm>
          <a:prstGeom prst="straightConnector1">
            <a:avLst/>
          </a:prstGeom>
          <a:noFill/>
          <a:ln w="9525" algn="ctr">
            <a:solidFill>
              <a:schemeClr val="tx1"/>
            </a:solidFill>
            <a:round/>
            <a:headEnd/>
            <a:tailEnd type="arrow" w="med" len="med"/>
          </a:ln>
        </p:spPr>
      </p:cxnSp>
      <p:grpSp>
        <p:nvGrpSpPr>
          <p:cNvPr id="25" name="Group 33"/>
          <p:cNvGrpSpPr>
            <a:grpSpLocks/>
          </p:cNvGrpSpPr>
          <p:nvPr/>
        </p:nvGrpSpPr>
        <p:grpSpPr bwMode="auto">
          <a:xfrm>
            <a:off x="8151813" y="458195"/>
            <a:ext cx="992187" cy="958850"/>
            <a:chOff x="3185782" y="5061098"/>
            <a:chExt cx="1846496" cy="1586824"/>
          </a:xfrm>
        </p:grpSpPr>
        <p:pic>
          <p:nvPicPr>
            <p:cNvPr id="2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2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2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3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73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7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2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07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07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6" grpId="0" animBg="1"/>
      <p:bldP spid="30727" grpId="0" animBg="1"/>
      <p:bldP spid="30729" grpId="0" animBg="1"/>
      <p:bldP spid="30730" grpId="0" animBg="1"/>
      <p:bldP spid="30732" grpId="0" animBg="1"/>
      <p:bldP spid="30733" grpId="0" animBg="1"/>
      <p:bldP spid="3073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4"/>
          <p:cNvSpPr>
            <a:spLocks noGrp="1"/>
          </p:cNvSpPr>
          <p:nvPr>
            <p:ph idx="1"/>
          </p:nvPr>
        </p:nvSpPr>
        <p:spPr/>
        <p:txBody>
          <a:bodyPr/>
          <a:lstStyle/>
          <a:p>
            <a:r>
              <a:rPr lang="en-US" smtClean="0"/>
              <a:t>Other Important Fields to Note: </a:t>
            </a:r>
          </a:p>
          <a:p>
            <a:pPr lvl="1"/>
            <a:r>
              <a:rPr lang="en-US" smtClean="0"/>
              <a:t>Add to BOM? </a:t>
            </a:r>
          </a:p>
          <a:p>
            <a:pPr lvl="1"/>
            <a:r>
              <a:rPr lang="en-US" smtClean="0"/>
              <a:t>Active? </a:t>
            </a:r>
          </a:p>
          <a:p>
            <a:pPr lvl="1"/>
            <a:r>
              <a:rPr lang="en-US" smtClean="0"/>
              <a:t>Sole Source?</a:t>
            </a:r>
          </a:p>
          <a:p>
            <a:pPr lvl="1"/>
            <a:r>
              <a:rPr lang="en-US" smtClean="0"/>
              <a:t>Auto-Issue? </a:t>
            </a:r>
          </a:p>
          <a:p>
            <a:pPr lvl="1"/>
            <a:r>
              <a:rPr lang="en-US" smtClean="0"/>
              <a:t>PO Text </a:t>
            </a:r>
          </a:p>
          <a:p>
            <a:pPr lvl="1"/>
            <a:r>
              <a:rPr lang="en-US" smtClean="0"/>
              <a:t>Default Accounting</a:t>
            </a:r>
          </a:p>
          <a:p>
            <a:pPr lvl="2"/>
            <a:r>
              <a:rPr lang="en-US" smtClean="0"/>
              <a:t>Similar to Site</a:t>
            </a:r>
          </a:p>
          <a:p>
            <a:pPr lvl="2"/>
            <a:r>
              <a:rPr lang="en-US" smtClean="0"/>
              <a:t>Overrides Site</a:t>
            </a:r>
            <a:endParaRPr lang="en-US" dirty="0" smtClean="0"/>
          </a:p>
        </p:txBody>
      </p:sp>
      <p:sp>
        <p:nvSpPr>
          <p:cNvPr id="31746" name="Rectangle 2"/>
          <p:cNvSpPr>
            <a:spLocks noGrp="1" noChangeArrowheads="1"/>
          </p:cNvSpPr>
          <p:nvPr>
            <p:ph type="title"/>
          </p:nvPr>
        </p:nvSpPr>
        <p:spPr/>
        <p:txBody>
          <a:bodyPr>
            <a:normAutofit/>
          </a:bodyPr>
          <a:lstStyle/>
          <a:p>
            <a:r>
              <a:rPr lang="en-US" dirty="0" smtClean="0"/>
              <a:t>Add a New Part Number – Other Fields</a:t>
            </a:r>
          </a:p>
        </p:txBody>
      </p:sp>
      <p:sp>
        <p:nvSpPr>
          <p:cNvPr id="31751" name="Footer Placeholder 11"/>
          <p:cNvSpPr>
            <a:spLocks noGrp="1"/>
          </p:cNvSpPr>
          <p:nvPr>
            <p:ph type="ftr" sz="quarter" idx="10"/>
          </p:nvPr>
        </p:nvSpPr>
        <p:spPr/>
        <p:txBody>
          <a:bodyPr/>
          <a:lstStyle/>
          <a:p>
            <a:r>
              <a:rPr lang="en-US" smtClean="0"/>
              <a:t>EAM-INV-250</a:t>
            </a:r>
            <a:endParaRPr lang="en-US"/>
          </a:p>
        </p:txBody>
      </p:sp>
      <p:grpSp>
        <p:nvGrpSpPr>
          <p:cNvPr id="31748" name="Group 16"/>
          <p:cNvGrpSpPr>
            <a:grpSpLocks/>
          </p:cNvGrpSpPr>
          <p:nvPr/>
        </p:nvGrpSpPr>
        <p:grpSpPr bwMode="auto">
          <a:xfrm>
            <a:off x="4654550" y="6050"/>
            <a:ext cx="4249738" cy="388586"/>
            <a:chOff x="1151881" y="1990413"/>
            <a:chExt cx="6208674" cy="555625"/>
          </a:xfrm>
        </p:grpSpPr>
        <p:sp>
          <p:nvSpPr>
            <p:cNvPr id="31752"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1753"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1754" name="Rectangle 1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31755" name="Rectangle 2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1756" name="Rectangle 2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31749" name="TextBox 23"/>
          <p:cNvSpPr txBox="1">
            <a:spLocks noChangeArrowheads="1"/>
          </p:cNvSpPr>
          <p:nvPr/>
        </p:nvSpPr>
        <p:spPr bwMode="auto">
          <a:xfrm>
            <a:off x="3822700" y="5847400"/>
            <a:ext cx="4809330" cy="307777"/>
          </a:xfrm>
          <a:prstGeom prst="rect">
            <a:avLst/>
          </a:prstGeom>
          <a:noFill/>
          <a:ln w="9525">
            <a:noFill/>
            <a:miter lim="800000"/>
            <a:headEnd/>
            <a:tailEnd/>
          </a:ln>
        </p:spPr>
        <p:txBody>
          <a:bodyPr wrap="none">
            <a:spAutoFit/>
          </a:bodyPr>
          <a:lstStyle/>
          <a:p>
            <a:r>
              <a:rPr lang="en-US" b="1" dirty="0">
                <a:latin typeface="+mj-lt"/>
              </a:rPr>
              <a:t>See Appendix A – Add Locations and Inventory  Parts</a:t>
            </a:r>
          </a:p>
        </p:txBody>
      </p:sp>
      <p:pic>
        <p:nvPicPr>
          <p:cNvPr id="31750" name="Picture 25" descr="Inventory Parts Accounting.PNG"/>
          <p:cNvPicPr>
            <a:picLocks noChangeAspect="1"/>
          </p:cNvPicPr>
          <p:nvPr/>
        </p:nvPicPr>
        <p:blipFill>
          <a:blip r:embed="rId3" cstate="print"/>
          <a:srcRect/>
          <a:stretch>
            <a:fillRect/>
          </a:stretch>
        </p:blipFill>
        <p:spPr bwMode="auto">
          <a:xfrm>
            <a:off x="4344988" y="1470663"/>
            <a:ext cx="4614862" cy="4138612"/>
          </a:xfrm>
          <a:prstGeom prst="rect">
            <a:avLst/>
          </a:prstGeom>
          <a:noFill/>
          <a:ln w="9525">
            <a:noFill/>
            <a:miter lim="800000"/>
            <a:headEnd/>
            <a:tailEnd/>
          </a:ln>
        </p:spPr>
      </p:pic>
      <p:grpSp>
        <p:nvGrpSpPr>
          <p:cNvPr id="13" name="Group 33"/>
          <p:cNvGrpSpPr>
            <a:grpSpLocks/>
          </p:cNvGrpSpPr>
          <p:nvPr/>
        </p:nvGrpSpPr>
        <p:grpSpPr bwMode="auto">
          <a:xfrm>
            <a:off x="8151813" y="458195"/>
            <a:ext cx="992187" cy="958850"/>
            <a:chOff x="3185782" y="5061098"/>
            <a:chExt cx="1846496" cy="1586824"/>
          </a:xfrm>
        </p:grpSpPr>
        <p:pic>
          <p:nvPicPr>
            <p:cNvPr id="14"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5"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6"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
        <p:nvSpPr>
          <p:cNvPr id="17" name="TextBox 14"/>
          <p:cNvSpPr txBox="1">
            <a:spLocks noChangeArrowheads="1"/>
          </p:cNvSpPr>
          <p:nvPr/>
        </p:nvSpPr>
        <p:spPr bwMode="auto">
          <a:xfrm>
            <a:off x="2049941" y="6145544"/>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Content Placeholder 24"/>
          <p:cNvSpPr>
            <a:spLocks noGrp="1"/>
          </p:cNvSpPr>
          <p:nvPr>
            <p:ph idx="1"/>
          </p:nvPr>
        </p:nvSpPr>
        <p:spPr/>
        <p:txBody>
          <a:bodyPr/>
          <a:lstStyle/>
          <a:p>
            <a:r>
              <a:rPr lang="en-US" smtClean="0"/>
              <a:t>Stock Levels: </a:t>
            </a:r>
          </a:p>
          <a:p>
            <a:pPr lvl="1"/>
            <a:r>
              <a:rPr lang="en-US" smtClean="0"/>
              <a:t>Min, Max, Reorder Point (Stock Replenishment)</a:t>
            </a:r>
          </a:p>
          <a:p>
            <a:pPr lvl="1"/>
            <a:r>
              <a:rPr lang="en-US" smtClean="0"/>
              <a:t>Issue UOM </a:t>
            </a:r>
          </a:p>
          <a:p>
            <a:pPr lvl="1"/>
            <a:r>
              <a:rPr lang="en-US" smtClean="0"/>
              <a:t>Order UOM </a:t>
            </a:r>
          </a:p>
          <a:p>
            <a:pPr lvl="1"/>
            <a:r>
              <a:rPr lang="en-US" smtClean="0"/>
              <a:t>ABC Codes</a:t>
            </a:r>
          </a:p>
          <a:p>
            <a:pPr lvl="1"/>
            <a:r>
              <a:rPr lang="en-US" smtClean="0"/>
              <a:t>Physical Due</a:t>
            </a:r>
          </a:p>
        </p:txBody>
      </p:sp>
      <p:sp>
        <p:nvSpPr>
          <p:cNvPr id="32770" name="Rectangle 2"/>
          <p:cNvSpPr>
            <a:spLocks noGrp="1" noChangeArrowheads="1"/>
          </p:cNvSpPr>
          <p:nvPr>
            <p:ph type="title"/>
          </p:nvPr>
        </p:nvSpPr>
        <p:spPr/>
        <p:txBody>
          <a:bodyPr>
            <a:normAutofit/>
          </a:bodyPr>
          <a:lstStyle/>
          <a:p>
            <a:r>
              <a:rPr lang="en-US" dirty="0" smtClean="0"/>
              <a:t>Add a New Part Number – Other Fields</a:t>
            </a:r>
          </a:p>
        </p:txBody>
      </p:sp>
      <p:sp>
        <p:nvSpPr>
          <p:cNvPr id="32778" name="Footer Placeholder 15"/>
          <p:cNvSpPr>
            <a:spLocks noGrp="1"/>
          </p:cNvSpPr>
          <p:nvPr>
            <p:ph type="ftr" sz="quarter" idx="10"/>
          </p:nvPr>
        </p:nvSpPr>
        <p:spPr/>
        <p:txBody>
          <a:bodyPr/>
          <a:lstStyle/>
          <a:p>
            <a:r>
              <a:rPr lang="en-US" smtClean="0"/>
              <a:t>EAM-INV-260</a:t>
            </a:r>
            <a:endParaRPr lang="en-US"/>
          </a:p>
        </p:txBody>
      </p:sp>
      <p:grpSp>
        <p:nvGrpSpPr>
          <p:cNvPr id="32772" name="Group 16"/>
          <p:cNvGrpSpPr>
            <a:grpSpLocks/>
          </p:cNvGrpSpPr>
          <p:nvPr/>
        </p:nvGrpSpPr>
        <p:grpSpPr bwMode="auto">
          <a:xfrm>
            <a:off x="4654550" y="34925"/>
            <a:ext cx="4249738" cy="311584"/>
            <a:chOff x="1151881" y="1990413"/>
            <a:chExt cx="6208674" cy="555625"/>
          </a:xfrm>
        </p:grpSpPr>
        <p:sp>
          <p:nvSpPr>
            <p:cNvPr id="32779"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2780"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2781" name="Rectangle 1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2782" name="Rectangle 2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2783" name="Rectangle 2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32773" name="TextBox 23"/>
          <p:cNvSpPr txBox="1">
            <a:spLocks noChangeArrowheads="1"/>
          </p:cNvSpPr>
          <p:nvPr/>
        </p:nvSpPr>
        <p:spPr bwMode="auto">
          <a:xfrm>
            <a:off x="3727450" y="5837775"/>
            <a:ext cx="4809330" cy="307777"/>
          </a:xfrm>
          <a:prstGeom prst="rect">
            <a:avLst/>
          </a:prstGeom>
          <a:noFill/>
          <a:ln w="9525">
            <a:noFill/>
            <a:miter lim="800000"/>
            <a:headEnd/>
            <a:tailEnd/>
          </a:ln>
        </p:spPr>
        <p:txBody>
          <a:bodyPr wrap="none">
            <a:spAutoFit/>
          </a:bodyPr>
          <a:lstStyle/>
          <a:p>
            <a:r>
              <a:rPr lang="en-US" b="1" dirty="0">
                <a:latin typeface="+mj-lt"/>
              </a:rPr>
              <a:t>See Appendix A – Add Locations and Inventory  Parts</a:t>
            </a:r>
          </a:p>
        </p:txBody>
      </p:sp>
      <p:pic>
        <p:nvPicPr>
          <p:cNvPr id="32774" name="Picture 11" descr="Inventory Parts Stock Levels.PNG"/>
          <p:cNvPicPr>
            <a:picLocks noChangeAspect="1"/>
          </p:cNvPicPr>
          <p:nvPr/>
        </p:nvPicPr>
        <p:blipFill>
          <a:blip r:embed="rId3" cstate="print"/>
          <a:srcRect/>
          <a:stretch>
            <a:fillRect/>
          </a:stretch>
        </p:blipFill>
        <p:spPr bwMode="auto">
          <a:xfrm>
            <a:off x="4241800" y="2434175"/>
            <a:ext cx="4602163" cy="3273425"/>
          </a:xfrm>
          <a:prstGeom prst="rect">
            <a:avLst/>
          </a:prstGeom>
          <a:noFill/>
          <a:ln w="9525">
            <a:noFill/>
            <a:miter lim="800000"/>
            <a:headEnd/>
            <a:tailEnd/>
          </a:ln>
        </p:spPr>
      </p:pic>
      <p:sp>
        <p:nvSpPr>
          <p:cNvPr id="32775" name="Rounded Rectangle 12"/>
          <p:cNvSpPr>
            <a:spLocks noChangeArrowheads="1"/>
          </p:cNvSpPr>
          <p:nvPr/>
        </p:nvSpPr>
        <p:spPr bwMode="auto">
          <a:xfrm>
            <a:off x="4381500" y="4785263"/>
            <a:ext cx="2101850" cy="381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2776" name="TextBox 13"/>
          <p:cNvSpPr txBox="1">
            <a:spLocks noChangeArrowheads="1"/>
          </p:cNvSpPr>
          <p:nvPr/>
        </p:nvSpPr>
        <p:spPr bwMode="auto">
          <a:xfrm>
            <a:off x="858838" y="4110575"/>
            <a:ext cx="3005137" cy="1815882"/>
          </a:xfrm>
          <a:prstGeom prst="rect">
            <a:avLst/>
          </a:prstGeom>
          <a:noFill/>
          <a:ln w="9525">
            <a:noFill/>
            <a:miter lim="800000"/>
            <a:headEnd/>
            <a:tailEnd/>
          </a:ln>
        </p:spPr>
        <p:txBody>
          <a:bodyPr>
            <a:spAutoFit/>
          </a:bodyPr>
          <a:lstStyle/>
          <a:p>
            <a:r>
              <a:rPr lang="en-US" sz="1600" dirty="0">
                <a:latin typeface="+mj-lt"/>
              </a:rPr>
              <a:t>Note that if Issue and Order UOM’s differ, MUST have a UOM Conversion!  See EAM </a:t>
            </a:r>
            <a:r>
              <a:rPr lang="en-US" sz="1600" dirty="0" err="1">
                <a:latin typeface="+mj-lt"/>
              </a:rPr>
              <a:t>Config</a:t>
            </a:r>
            <a:r>
              <a:rPr lang="en-US" sz="1600" dirty="0">
                <a:latin typeface="+mj-lt"/>
              </a:rPr>
              <a:t> Class, paying attention to how UOM Conversions can be Part specific.</a:t>
            </a:r>
          </a:p>
        </p:txBody>
      </p:sp>
      <p:cxnSp>
        <p:nvCxnSpPr>
          <p:cNvPr id="32777" name="Straight Arrow Connector 15"/>
          <p:cNvCxnSpPr>
            <a:cxnSpLocks noChangeShapeType="1"/>
            <a:stCxn id="32776" idx="3"/>
            <a:endCxn id="32775" idx="1"/>
          </p:cNvCxnSpPr>
          <p:nvPr/>
        </p:nvCxnSpPr>
        <p:spPr bwMode="auto">
          <a:xfrm flipV="1">
            <a:off x="3863975" y="4975763"/>
            <a:ext cx="517525" cy="42753"/>
          </a:xfrm>
          <a:prstGeom prst="straightConnector1">
            <a:avLst/>
          </a:prstGeom>
          <a:noFill/>
          <a:ln w="9525" algn="ctr">
            <a:solidFill>
              <a:schemeClr val="tx1"/>
            </a:solidFill>
            <a:round/>
            <a:headEnd/>
            <a:tailEnd type="arrow" w="med" len="med"/>
          </a:ln>
        </p:spPr>
      </p:cxnSp>
      <p:grpSp>
        <p:nvGrpSpPr>
          <p:cNvPr id="16" name="Group 33"/>
          <p:cNvGrpSpPr>
            <a:grpSpLocks/>
          </p:cNvGrpSpPr>
          <p:nvPr/>
        </p:nvGrpSpPr>
        <p:grpSpPr bwMode="auto">
          <a:xfrm>
            <a:off x="8151813" y="458195"/>
            <a:ext cx="992187" cy="958850"/>
            <a:chOff x="3185782" y="5061098"/>
            <a:chExt cx="1846496" cy="1586824"/>
          </a:xfrm>
        </p:grpSpPr>
        <p:pic>
          <p:nvPicPr>
            <p:cNvPr id="17"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8"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9"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77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7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5" grpId="0" animBg="1"/>
      <p:bldP spid="3277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5"/>
          <p:cNvSpPr>
            <a:spLocks noGrp="1" noChangeArrowheads="1"/>
          </p:cNvSpPr>
          <p:nvPr>
            <p:ph idx="1"/>
          </p:nvPr>
        </p:nvSpPr>
        <p:spPr/>
        <p:txBody>
          <a:bodyPr>
            <a:normAutofit fontScale="92500" lnSpcReduction="10000"/>
          </a:bodyPr>
          <a:lstStyle/>
          <a:p>
            <a:r>
              <a:rPr lang="en-US" dirty="0" smtClean="0"/>
              <a:t>Inventory Business Space </a:t>
            </a:r>
          </a:p>
          <a:p>
            <a:r>
              <a:rPr lang="en-US" dirty="0" smtClean="0"/>
              <a:t>Key Concepts </a:t>
            </a:r>
          </a:p>
          <a:p>
            <a:r>
              <a:rPr lang="en-US" dirty="0" smtClean="0"/>
              <a:t>Inventory Processes</a:t>
            </a:r>
          </a:p>
          <a:p>
            <a:pPr lvl="1"/>
            <a:r>
              <a:rPr lang="en-US" dirty="0" smtClean="0"/>
              <a:t>Define inventory</a:t>
            </a:r>
          </a:p>
          <a:p>
            <a:pPr lvl="1"/>
            <a:r>
              <a:rPr lang="en-US" dirty="0" smtClean="0"/>
              <a:t>Set up inventory</a:t>
            </a:r>
          </a:p>
          <a:p>
            <a:pPr lvl="2"/>
            <a:r>
              <a:rPr lang="en-US" dirty="0" smtClean="0"/>
              <a:t>Add a part </a:t>
            </a:r>
          </a:p>
          <a:p>
            <a:pPr lvl="2"/>
            <a:r>
              <a:rPr lang="en-US" dirty="0" smtClean="0"/>
              <a:t>Add a part location</a:t>
            </a:r>
          </a:p>
          <a:p>
            <a:pPr lvl="1"/>
            <a:r>
              <a:rPr lang="en-US" dirty="0" smtClean="0"/>
              <a:t>Modify a part price</a:t>
            </a:r>
          </a:p>
          <a:p>
            <a:pPr lvl="1"/>
            <a:r>
              <a:rPr lang="en-US" dirty="0" smtClean="0"/>
              <a:t>Perform an inventory </a:t>
            </a:r>
            <a:br>
              <a:rPr lang="en-US" dirty="0" smtClean="0"/>
            </a:br>
            <a:r>
              <a:rPr lang="en-US" dirty="0" smtClean="0"/>
              <a:t>transaction</a:t>
            </a:r>
          </a:p>
          <a:p>
            <a:pPr lvl="2"/>
            <a:r>
              <a:rPr lang="en-US" dirty="0" smtClean="0"/>
              <a:t>Adjust</a:t>
            </a:r>
          </a:p>
          <a:p>
            <a:pPr lvl="2"/>
            <a:r>
              <a:rPr lang="en-US" dirty="0" smtClean="0"/>
              <a:t>Issue</a:t>
            </a:r>
          </a:p>
          <a:p>
            <a:pPr lvl="2"/>
            <a:r>
              <a:rPr lang="en-US" dirty="0" smtClean="0"/>
              <a:t>Return</a:t>
            </a:r>
          </a:p>
          <a:p>
            <a:pPr lvl="2"/>
            <a:r>
              <a:rPr lang="en-US" dirty="0" smtClean="0"/>
              <a:t>Relocate</a:t>
            </a:r>
          </a:p>
          <a:p>
            <a:pPr lvl="1"/>
            <a:r>
              <a:rPr lang="en-US" dirty="0" smtClean="0"/>
              <a:t>Physical Inventory</a:t>
            </a:r>
          </a:p>
        </p:txBody>
      </p:sp>
      <p:sp>
        <p:nvSpPr>
          <p:cNvPr id="9218" name="Rectangle 4"/>
          <p:cNvSpPr>
            <a:spLocks noGrp="1" noChangeArrowheads="1"/>
          </p:cNvSpPr>
          <p:nvPr>
            <p:ph type="title"/>
          </p:nvPr>
        </p:nvSpPr>
        <p:spPr/>
        <p:txBody>
          <a:bodyPr/>
          <a:lstStyle/>
          <a:p>
            <a:r>
              <a:rPr lang="en-US" dirty="0" smtClean="0"/>
              <a:t>Course Overview</a:t>
            </a:r>
          </a:p>
        </p:txBody>
      </p:sp>
      <p:sp>
        <p:nvSpPr>
          <p:cNvPr id="9229" name="Footer Placeholder 12"/>
          <p:cNvSpPr>
            <a:spLocks noGrp="1"/>
          </p:cNvSpPr>
          <p:nvPr>
            <p:ph type="ftr" sz="quarter" idx="10"/>
          </p:nvPr>
        </p:nvSpPr>
        <p:spPr/>
        <p:txBody>
          <a:bodyPr/>
          <a:lstStyle/>
          <a:p>
            <a:r>
              <a:rPr lang="en-US" smtClean="0"/>
              <a:t>EAM-INV-030</a:t>
            </a:r>
            <a:endParaRPr lang="en-US"/>
          </a:p>
        </p:txBody>
      </p:sp>
      <p:pic>
        <p:nvPicPr>
          <p:cNvPr id="17" name="Picture 5" descr="C:\Users\nnm\AppData\Local\Microsoft\Windows\Temporary Internet Files\Content.IE5\JNNYX0BE\MC900433921[1].png"/>
          <p:cNvPicPr>
            <a:picLocks noChangeAspect="1" noChangeArrowheads="1"/>
          </p:cNvPicPr>
          <p:nvPr/>
        </p:nvPicPr>
        <p:blipFill>
          <a:blip r:embed="rId4" cstate="print"/>
          <a:srcRect/>
          <a:stretch>
            <a:fillRect/>
          </a:stretch>
        </p:blipFill>
        <p:spPr bwMode="auto">
          <a:xfrm>
            <a:off x="6362700" y="3095950"/>
            <a:ext cx="2781300" cy="3127375"/>
          </a:xfrm>
          <a:prstGeom prst="rect">
            <a:avLst/>
          </a:prstGeom>
          <a:noFill/>
          <a:ln w="9525">
            <a:noFill/>
            <a:miter lim="800000"/>
            <a:headEnd/>
            <a:tailEnd/>
          </a:ln>
        </p:spPr>
      </p:pic>
      <p:sp>
        <p:nvSpPr>
          <p:cNvPr id="18" name="TextBox 5"/>
          <p:cNvSpPr txBox="1">
            <a:spLocks noChangeArrowheads="1"/>
          </p:cNvSpPr>
          <p:nvPr/>
        </p:nvSpPr>
        <p:spPr bwMode="auto">
          <a:xfrm>
            <a:off x="6118225" y="2735588"/>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19" name="TextBox 6"/>
          <p:cNvSpPr txBox="1">
            <a:spLocks noChangeArrowheads="1"/>
          </p:cNvSpPr>
          <p:nvPr/>
        </p:nvSpPr>
        <p:spPr bwMode="auto">
          <a:xfrm>
            <a:off x="5097463" y="3532513"/>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20" name="TextBox 7"/>
          <p:cNvSpPr txBox="1">
            <a:spLocks noChangeArrowheads="1"/>
          </p:cNvSpPr>
          <p:nvPr/>
        </p:nvSpPr>
        <p:spPr bwMode="auto">
          <a:xfrm>
            <a:off x="5100638" y="4334200"/>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21" name="TextBox 8"/>
          <p:cNvSpPr txBox="1">
            <a:spLocks noChangeArrowheads="1"/>
          </p:cNvSpPr>
          <p:nvPr/>
        </p:nvSpPr>
        <p:spPr bwMode="auto">
          <a:xfrm>
            <a:off x="5103813" y="5199388"/>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22" name="Right Arrow 11"/>
          <p:cNvSpPr>
            <a:spLocks noChangeArrowheads="1"/>
          </p:cNvSpPr>
          <p:nvPr/>
        </p:nvSpPr>
        <p:spPr bwMode="auto">
          <a:xfrm>
            <a:off x="6235700" y="3564263"/>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3" name="Right Arrow 12"/>
          <p:cNvSpPr>
            <a:spLocks noChangeArrowheads="1"/>
          </p:cNvSpPr>
          <p:nvPr/>
        </p:nvSpPr>
        <p:spPr bwMode="auto">
          <a:xfrm>
            <a:off x="6535738" y="43881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4" name="Right Arrow 13"/>
          <p:cNvSpPr>
            <a:spLocks noChangeArrowheads="1"/>
          </p:cNvSpPr>
          <p:nvPr/>
        </p:nvSpPr>
        <p:spPr bwMode="auto">
          <a:xfrm>
            <a:off x="6272213" y="524225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25" name="5-Point Star 24"/>
          <p:cNvSpPr/>
          <p:nvPr/>
        </p:nvSpPr>
        <p:spPr bwMode="auto">
          <a:xfrm>
            <a:off x="4710113" y="43103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grpSp>
        <p:nvGrpSpPr>
          <p:cNvPr id="14" name="Group 33"/>
          <p:cNvGrpSpPr>
            <a:grpSpLocks/>
          </p:cNvGrpSpPr>
          <p:nvPr/>
        </p:nvGrpSpPr>
        <p:grpSpPr bwMode="auto">
          <a:xfrm>
            <a:off x="8151813" y="392093"/>
            <a:ext cx="992187" cy="958850"/>
            <a:chOff x="3185782" y="5061098"/>
            <a:chExt cx="1846496" cy="1586824"/>
          </a:xfrm>
        </p:grpSpPr>
        <p:pic>
          <p:nvPicPr>
            <p:cNvPr id="15"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6"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26"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219">
                                            <p:txEl>
                                              <p:pRg st="4" end="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219">
                                            <p:txEl>
                                              <p:pRg st="5" end="5"/>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219">
                                            <p:txEl>
                                              <p:pRg st="7" end="7"/>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9219">
                                            <p:txEl>
                                              <p:pRg st="8" end="8"/>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9219">
                                            <p:txEl>
                                              <p:pRg st="9" end="9"/>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9219">
                                            <p:txEl>
                                              <p:pRg st="10" end="10"/>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9219">
                                            <p:txEl>
                                              <p:pRg st="11" end="11"/>
                                            </p:txEl>
                                          </p:spTgt>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9219">
                                            <p:txEl>
                                              <p:pRg st="12" end="12"/>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921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animBg="1"/>
      <p:bldP spid="23" grpId="0" animBg="1"/>
      <p:bldP spid="24" grpId="0" animBg="1"/>
      <p:bldP spid="2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5" name="Picture 3"/>
          <p:cNvPicPr>
            <a:picLocks noGrp="1" noChangeAspect="1" noChangeArrowheads="1"/>
          </p:cNvPicPr>
          <p:nvPr>
            <p:ph idx="1"/>
          </p:nvPr>
        </p:nvPicPr>
        <p:blipFill>
          <a:blip r:embed="rId3" cstate="print"/>
          <a:srcRect/>
          <a:stretch>
            <a:fillRect/>
          </a:stretch>
        </p:blipFill>
        <p:spPr>
          <a:xfrm>
            <a:off x="1591047" y="927512"/>
            <a:ext cx="5961905" cy="3409524"/>
          </a:xfrm>
        </p:spPr>
      </p:pic>
      <p:sp>
        <p:nvSpPr>
          <p:cNvPr id="33794" name="Rectangle 2"/>
          <p:cNvSpPr>
            <a:spLocks noGrp="1" noChangeArrowheads="1"/>
          </p:cNvSpPr>
          <p:nvPr>
            <p:ph type="title"/>
          </p:nvPr>
        </p:nvSpPr>
        <p:spPr/>
        <p:txBody>
          <a:bodyPr/>
          <a:lstStyle/>
          <a:p>
            <a:r>
              <a:rPr lang="en-US" smtClean="0"/>
              <a:t>Copy Parts Across Sites</a:t>
            </a:r>
          </a:p>
        </p:txBody>
      </p:sp>
      <p:sp>
        <p:nvSpPr>
          <p:cNvPr id="33801" name="Footer Placeholder 13"/>
          <p:cNvSpPr>
            <a:spLocks noGrp="1"/>
          </p:cNvSpPr>
          <p:nvPr>
            <p:ph type="ftr" sz="quarter" idx="10"/>
          </p:nvPr>
        </p:nvSpPr>
        <p:spPr/>
        <p:txBody>
          <a:bodyPr/>
          <a:lstStyle/>
          <a:p>
            <a:r>
              <a:rPr lang="en-US" smtClean="0"/>
              <a:t>EAM-INV-270</a:t>
            </a:r>
            <a:endParaRPr lang="en-US"/>
          </a:p>
        </p:txBody>
      </p:sp>
      <p:pic>
        <p:nvPicPr>
          <p:cNvPr id="33796" name="Picture 4"/>
          <p:cNvPicPr>
            <a:picLocks noGrp="1" noChangeAspect="1" noChangeArrowheads="1"/>
          </p:cNvPicPr>
          <p:nvPr>
            <p:ph sz="quarter" idx="4294967295"/>
          </p:nvPr>
        </p:nvPicPr>
        <p:blipFill>
          <a:blip r:embed="rId4" cstate="print"/>
          <a:srcRect/>
          <a:stretch>
            <a:fillRect/>
          </a:stretch>
        </p:blipFill>
        <p:spPr>
          <a:xfrm>
            <a:off x="7208913" y="1445618"/>
            <a:ext cx="1636712" cy="2451100"/>
          </a:xfrm>
        </p:spPr>
      </p:pic>
      <p:sp>
        <p:nvSpPr>
          <p:cNvPr id="33797" name="Rectangle 5"/>
          <p:cNvSpPr>
            <a:spLocks noGrp="1" noChangeArrowheads="1"/>
          </p:cNvSpPr>
          <p:nvPr>
            <p:ph type="body" sz="half" idx="4294967295"/>
          </p:nvPr>
        </p:nvSpPr>
        <p:spPr>
          <a:xfrm>
            <a:off x="0" y="4340748"/>
            <a:ext cx="8153400" cy="1500187"/>
          </a:xfrm>
        </p:spPr>
        <p:txBody>
          <a:bodyPr/>
          <a:lstStyle/>
          <a:p>
            <a:pPr eaLnBrk="1" hangingPunct="1"/>
            <a:r>
              <a:rPr lang="en-US" sz="2000" dirty="0" smtClean="0"/>
              <a:t>Once a part is entered in one site, it can be copied to other sites within the </a:t>
            </a:r>
            <a:r>
              <a:rPr lang="en-US" sz="2000" u="sng" dirty="0" smtClean="0"/>
              <a:t>domain</a:t>
            </a:r>
            <a:endParaRPr lang="en-US" sz="2000" dirty="0" smtClean="0"/>
          </a:p>
          <a:p>
            <a:pPr eaLnBrk="1" hangingPunct="1"/>
            <a:r>
              <a:rPr lang="en-US" sz="2000" dirty="0" smtClean="0"/>
              <a:t>The Part “Description” cannot be changed after copy if the Domain setting protects the part description</a:t>
            </a:r>
          </a:p>
        </p:txBody>
      </p:sp>
      <p:sp>
        <p:nvSpPr>
          <p:cNvPr id="33798" name="TextBox 5"/>
          <p:cNvSpPr txBox="1">
            <a:spLocks noChangeArrowheads="1"/>
          </p:cNvSpPr>
          <p:nvPr/>
        </p:nvSpPr>
        <p:spPr bwMode="auto">
          <a:xfrm>
            <a:off x="119063" y="839420"/>
            <a:ext cx="1484312" cy="1477328"/>
          </a:xfrm>
          <a:prstGeom prst="rect">
            <a:avLst/>
          </a:prstGeom>
          <a:noFill/>
          <a:ln w="9525">
            <a:noFill/>
            <a:miter lim="800000"/>
            <a:headEnd/>
            <a:tailEnd/>
          </a:ln>
        </p:spPr>
        <p:txBody>
          <a:bodyPr>
            <a:spAutoFit/>
          </a:bodyPr>
          <a:lstStyle/>
          <a:p>
            <a:r>
              <a:rPr lang="en-US" sz="1800" dirty="0">
                <a:solidFill>
                  <a:srgbClr val="FF0000"/>
                </a:solidFill>
                <a:latin typeface="+mj-lt"/>
              </a:rPr>
              <a:t>The second way to create a Part Number . . . </a:t>
            </a:r>
          </a:p>
        </p:txBody>
      </p:sp>
      <p:grpSp>
        <p:nvGrpSpPr>
          <p:cNvPr id="33799" name="Group 6"/>
          <p:cNvGrpSpPr>
            <a:grpSpLocks/>
          </p:cNvGrpSpPr>
          <p:nvPr/>
        </p:nvGrpSpPr>
        <p:grpSpPr bwMode="auto">
          <a:xfrm>
            <a:off x="4654550" y="34925"/>
            <a:ext cx="4249738" cy="481013"/>
            <a:chOff x="1151881" y="1990413"/>
            <a:chExt cx="6208674" cy="555625"/>
          </a:xfrm>
        </p:grpSpPr>
        <p:sp>
          <p:nvSpPr>
            <p:cNvPr id="33802"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3803"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3804" name="Rectangle 9"/>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3805" name="Rectangle 1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3806" name="Rectangle 1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33800" name="TextBox 12"/>
          <p:cNvSpPr txBox="1">
            <a:spLocks noChangeArrowheads="1"/>
          </p:cNvSpPr>
          <p:nvPr/>
        </p:nvSpPr>
        <p:spPr bwMode="auto">
          <a:xfrm>
            <a:off x="3216275" y="5837755"/>
            <a:ext cx="4809330" cy="307777"/>
          </a:xfrm>
          <a:prstGeom prst="rect">
            <a:avLst/>
          </a:prstGeom>
          <a:noFill/>
          <a:ln w="9525">
            <a:noFill/>
            <a:miter lim="800000"/>
            <a:headEnd/>
            <a:tailEnd/>
          </a:ln>
        </p:spPr>
        <p:txBody>
          <a:bodyPr wrap="none">
            <a:spAutoFit/>
          </a:bodyPr>
          <a:lstStyle/>
          <a:p>
            <a:r>
              <a:rPr lang="en-US" b="1" dirty="0">
                <a:latin typeface="+mj-lt"/>
              </a:rPr>
              <a:t>See Appendix A – Add Locations and Inventory  Parts</a:t>
            </a:r>
          </a:p>
        </p:txBody>
      </p:sp>
      <p:grpSp>
        <p:nvGrpSpPr>
          <p:cNvPr id="15" name="Group 33"/>
          <p:cNvGrpSpPr>
            <a:grpSpLocks/>
          </p:cNvGrpSpPr>
          <p:nvPr/>
        </p:nvGrpSpPr>
        <p:grpSpPr bwMode="auto">
          <a:xfrm>
            <a:off x="8151813" y="458195"/>
            <a:ext cx="992187" cy="958850"/>
            <a:chOff x="3185782" y="5061098"/>
            <a:chExt cx="1846496" cy="1586824"/>
          </a:xfrm>
        </p:grpSpPr>
        <p:pic>
          <p:nvPicPr>
            <p:cNvPr id="16"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7"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8"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smtClean="0"/>
              <a:t>Inventory Process – Step Through</a:t>
            </a:r>
          </a:p>
        </p:txBody>
      </p:sp>
      <p:sp>
        <p:nvSpPr>
          <p:cNvPr id="34820" name="Footer Placeholder 8"/>
          <p:cNvSpPr>
            <a:spLocks noGrp="1"/>
          </p:cNvSpPr>
          <p:nvPr>
            <p:ph type="ftr" sz="quarter" idx="10"/>
          </p:nvPr>
        </p:nvSpPr>
        <p:spPr/>
        <p:txBody>
          <a:bodyPr/>
          <a:lstStyle/>
          <a:p>
            <a:r>
              <a:rPr lang="en-US" smtClean="0"/>
              <a:t>EAM-INV-280</a:t>
            </a:r>
            <a:endParaRPr lang="en-US"/>
          </a:p>
        </p:txBody>
      </p:sp>
      <p:grpSp>
        <p:nvGrpSpPr>
          <p:cNvPr id="34819" name="Group 8"/>
          <p:cNvGrpSpPr>
            <a:grpSpLocks/>
          </p:cNvGrpSpPr>
          <p:nvPr/>
        </p:nvGrpSpPr>
        <p:grpSpPr bwMode="auto">
          <a:xfrm>
            <a:off x="1162650" y="3013250"/>
            <a:ext cx="6813550" cy="811213"/>
            <a:chOff x="1151881" y="1990413"/>
            <a:chExt cx="6208674" cy="555625"/>
          </a:xfrm>
        </p:grpSpPr>
        <p:sp>
          <p:nvSpPr>
            <p:cNvPr id="34821"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a:latin typeface="+mj-lt"/>
                </a:rPr>
                <a:t>Request</a:t>
              </a:r>
            </a:p>
          </p:txBody>
        </p:sp>
        <p:sp>
          <p:nvSpPr>
            <p:cNvPr id="3482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Consume	</a:t>
              </a:r>
            </a:p>
          </p:txBody>
        </p:sp>
        <p:sp>
          <p:nvSpPr>
            <p:cNvPr id="34823"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Setup</a:t>
              </a:r>
            </a:p>
          </p:txBody>
        </p:sp>
        <p:sp>
          <p:nvSpPr>
            <p:cNvPr id="34824"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Manage</a:t>
              </a:r>
            </a:p>
          </p:txBody>
        </p:sp>
        <p:sp>
          <p:nvSpPr>
            <p:cNvPr id="34825"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Replenish</a:t>
              </a:r>
            </a:p>
          </p:txBody>
        </p:sp>
      </p:grpSp>
      <p:grpSp>
        <p:nvGrpSpPr>
          <p:cNvPr id="10" name="Group 33"/>
          <p:cNvGrpSpPr>
            <a:grpSpLocks/>
          </p:cNvGrpSpPr>
          <p:nvPr/>
        </p:nvGrpSpPr>
        <p:grpSpPr bwMode="auto">
          <a:xfrm>
            <a:off x="8151813" y="458195"/>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Identify what part is needed </a:t>
            </a:r>
          </a:p>
          <a:p>
            <a:pPr lvl="1"/>
            <a:r>
              <a:rPr lang="en-US" smtClean="0"/>
              <a:t>Filters </a:t>
            </a:r>
          </a:p>
          <a:p>
            <a:pPr lvl="1"/>
            <a:r>
              <a:rPr lang="en-US" smtClean="0"/>
              <a:t>“Find” Tool </a:t>
            </a:r>
          </a:p>
          <a:p>
            <a:pPr lvl="1"/>
            <a:r>
              <a:rPr lang="en-US" smtClean="0"/>
              <a:t>Sorting and Grouping on the Browse</a:t>
            </a:r>
          </a:p>
          <a:p>
            <a:pPr lvl="1"/>
            <a:r>
              <a:rPr lang="en-US" smtClean="0"/>
              <a:t>Key Information</a:t>
            </a:r>
          </a:p>
          <a:p>
            <a:pPr lvl="2"/>
            <a:r>
              <a:rPr lang="en-US" smtClean="0"/>
              <a:t>Description </a:t>
            </a:r>
          </a:p>
          <a:p>
            <a:pPr lvl="2"/>
            <a:r>
              <a:rPr lang="en-US" smtClean="0"/>
              <a:t>Manufacturer </a:t>
            </a:r>
          </a:p>
          <a:p>
            <a:pPr lvl="2"/>
            <a:r>
              <a:rPr lang="en-US" smtClean="0"/>
              <a:t>Manufacturer Part Number </a:t>
            </a:r>
          </a:p>
          <a:p>
            <a:pPr lvl="1"/>
            <a:r>
              <a:rPr lang="en-US" smtClean="0"/>
              <a:t>Equipment BOM’s </a:t>
            </a:r>
          </a:p>
          <a:p>
            <a:pPr lvl="1"/>
            <a:r>
              <a:rPr lang="en-US" smtClean="0"/>
              <a:t>Parts Lists </a:t>
            </a:r>
          </a:p>
          <a:p>
            <a:pPr lvl="1"/>
            <a:r>
              <a:rPr lang="en-US" smtClean="0"/>
              <a:t>Work Order History </a:t>
            </a:r>
          </a:p>
          <a:p>
            <a:endParaRPr lang="en-US" smtClean="0"/>
          </a:p>
          <a:p>
            <a:endParaRPr lang="en-US" smtClean="0"/>
          </a:p>
        </p:txBody>
      </p:sp>
      <p:sp>
        <p:nvSpPr>
          <p:cNvPr id="35842" name="Rectangle 2"/>
          <p:cNvSpPr>
            <a:spLocks noGrp="1" noChangeArrowheads="1"/>
          </p:cNvSpPr>
          <p:nvPr>
            <p:ph type="title"/>
          </p:nvPr>
        </p:nvSpPr>
        <p:spPr/>
        <p:txBody>
          <a:bodyPr/>
          <a:lstStyle/>
          <a:p>
            <a:r>
              <a:rPr lang="en-US" smtClean="0"/>
              <a:t>Requesting Inventory </a:t>
            </a:r>
          </a:p>
        </p:txBody>
      </p:sp>
      <p:sp>
        <p:nvSpPr>
          <p:cNvPr id="35845" name="Footer Placeholder 9"/>
          <p:cNvSpPr>
            <a:spLocks noGrp="1"/>
          </p:cNvSpPr>
          <p:nvPr>
            <p:ph type="ftr" sz="quarter" idx="10"/>
          </p:nvPr>
        </p:nvSpPr>
        <p:spPr/>
        <p:txBody>
          <a:bodyPr/>
          <a:lstStyle/>
          <a:p>
            <a:r>
              <a:rPr lang="en-US" smtClean="0"/>
              <a:t>EAM-INV-290</a:t>
            </a:r>
            <a:endParaRPr lang="en-US"/>
          </a:p>
        </p:txBody>
      </p:sp>
      <p:grpSp>
        <p:nvGrpSpPr>
          <p:cNvPr id="35844" name="Group 9"/>
          <p:cNvGrpSpPr>
            <a:grpSpLocks/>
          </p:cNvGrpSpPr>
          <p:nvPr/>
        </p:nvGrpSpPr>
        <p:grpSpPr bwMode="auto">
          <a:xfrm>
            <a:off x="4654550" y="34925"/>
            <a:ext cx="4249738" cy="481013"/>
            <a:chOff x="1151881" y="1990413"/>
            <a:chExt cx="6208674" cy="555625"/>
          </a:xfrm>
        </p:grpSpPr>
        <p:sp>
          <p:nvSpPr>
            <p:cNvPr id="35846"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5847"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5848"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35849"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5850"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r>
              <a:rPr lang="en-US" dirty="0" smtClean="0"/>
              <a:t>Requesting Part from Stores </a:t>
            </a:r>
          </a:p>
          <a:p>
            <a:pPr lvl="1"/>
            <a:r>
              <a:rPr lang="en-US" dirty="0" smtClean="0"/>
              <a:t>Manual “walk-up” </a:t>
            </a:r>
          </a:p>
          <a:p>
            <a:pPr lvl="1"/>
            <a:r>
              <a:rPr lang="en-US" dirty="0" smtClean="0"/>
              <a:t>Stores Request </a:t>
            </a:r>
          </a:p>
          <a:p>
            <a:pPr lvl="2"/>
            <a:r>
              <a:rPr lang="en-US" dirty="0" smtClean="0"/>
              <a:t>“Pick List” </a:t>
            </a:r>
          </a:p>
          <a:p>
            <a:pPr lvl="2"/>
            <a:r>
              <a:rPr lang="en-US" dirty="0" smtClean="0"/>
              <a:t>Associate to Work Orders for Planning </a:t>
            </a:r>
          </a:p>
          <a:p>
            <a:pPr lvl="2"/>
            <a:r>
              <a:rPr lang="en-US" dirty="0" smtClean="0"/>
              <a:t>Use to “Reserve” Inventory  </a:t>
            </a:r>
          </a:p>
          <a:p>
            <a:pPr lvl="2"/>
            <a:r>
              <a:rPr lang="en-US" dirty="0" smtClean="0"/>
              <a:t>Use for “Kitting” </a:t>
            </a:r>
          </a:p>
          <a:p>
            <a:pPr lvl="1"/>
            <a:endParaRPr lang="en-US" dirty="0" smtClean="0"/>
          </a:p>
          <a:p>
            <a:endParaRPr lang="en-US" dirty="0" smtClean="0"/>
          </a:p>
          <a:p>
            <a:endParaRPr lang="en-US" dirty="0" smtClean="0"/>
          </a:p>
        </p:txBody>
      </p:sp>
      <p:sp>
        <p:nvSpPr>
          <p:cNvPr id="36866" name="Rectangle 2"/>
          <p:cNvSpPr>
            <a:spLocks noGrp="1" noChangeArrowheads="1"/>
          </p:cNvSpPr>
          <p:nvPr>
            <p:ph type="title"/>
          </p:nvPr>
        </p:nvSpPr>
        <p:spPr/>
        <p:txBody>
          <a:bodyPr/>
          <a:lstStyle/>
          <a:p>
            <a:r>
              <a:rPr lang="en-US" smtClean="0"/>
              <a:t>Requesting Inventory </a:t>
            </a:r>
          </a:p>
        </p:txBody>
      </p:sp>
      <p:sp>
        <p:nvSpPr>
          <p:cNvPr id="36870" name="Footer Placeholder 10"/>
          <p:cNvSpPr>
            <a:spLocks noGrp="1"/>
          </p:cNvSpPr>
          <p:nvPr>
            <p:ph type="ftr" sz="quarter" idx="10"/>
          </p:nvPr>
        </p:nvSpPr>
        <p:spPr/>
        <p:txBody>
          <a:bodyPr/>
          <a:lstStyle/>
          <a:p>
            <a:r>
              <a:rPr lang="en-US" smtClean="0"/>
              <a:t>EAM-INV-300</a:t>
            </a:r>
            <a:endParaRPr lang="en-US"/>
          </a:p>
        </p:txBody>
      </p:sp>
      <p:grpSp>
        <p:nvGrpSpPr>
          <p:cNvPr id="36868" name="Group 3"/>
          <p:cNvGrpSpPr>
            <a:grpSpLocks/>
          </p:cNvGrpSpPr>
          <p:nvPr/>
        </p:nvGrpSpPr>
        <p:grpSpPr bwMode="auto">
          <a:xfrm>
            <a:off x="4654550" y="34925"/>
            <a:ext cx="4249738" cy="481013"/>
            <a:chOff x="1151881" y="1990413"/>
            <a:chExt cx="6208674" cy="555625"/>
          </a:xfrm>
        </p:grpSpPr>
        <p:sp>
          <p:nvSpPr>
            <p:cNvPr id="36871"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687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6873" name="Rectangle 6"/>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36874"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6875"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36869" name="TextBox 9"/>
          <p:cNvSpPr txBox="1">
            <a:spLocks noChangeArrowheads="1"/>
          </p:cNvSpPr>
          <p:nvPr/>
        </p:nvSpPr>
        <p:spPr bwMode="auto">
          <a:xfrm>
            <a:off x="269686" y="4297528"/>
            <a:ext cx="8636468" cy="646331"/>
          </a:xfrm>
          <a:prstGeom prst="rect">
            <a:avLst/>
          </a:prstGeom>
          <a:noFill/>
          <a:ln w="9525">
            <a:noFill/>
            <a:miter lim="800000"/>
            <a:headEnd/>
            <a:tailEnd/>
          </a:ln>
        </p:spPr>
        <p:txBody>
          <a:bodyPr wrap="square">
            <a:spAutoFit/>
          </a:bodyPr>
          <a:lstStyle/>
          <a:p>
            <a:r>
              <a:rPr lang="en-US" sz="1800" b="1" dirty="0">
                <a:latin typeface="+mj-lt"/>
              </a:rPr>
              <a:t>In the interest of reducing “travel time”, which method is more of a best practice? </a:t>
            </a:r>
          </a:p>
        </p:txBody>
      </p:sp>
      <p:grpSp>
        <p:nvGrpSpPr>
          <p:cNvPr id="12" name="Group 33"/>
          <p:cNvGrpSpPr>
            <a:grpSpLocks/>
          </p:cNvGrpSpPr>
          <p:nvPr/>
        </p:nvGrpSpPr>
        <p:grpSpPr bwMode="auto">
          <a:xfrm>
            <a:off x="8151813" y="458195"/>
            <a:ext cx="992187" cy="958850"/>
            <a:chOff x="3185782" y="5061098"/>
            <a:chExt cx="1846496" cy="1586824"/>
          </a:xfrm>
        </p:grpSpPr>
        <p:pic>
          <p:nvPicPr>
            <p:cNvPr id="13"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4"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
        <p:nvSpPr>
          <p:cNvPr id="16" name="TextBox 9"/>
          <p:cNvSpPr txBox="1">
            <a:spLocks noChangeArrowheads="1"/>
          </p:cNvSpPr>
          <p:nvPr/>
        </p:nvSpPr>
        <p:spPr bwMode="auto">
          <a:xfrm>
            <a:off x="300900" y="5210093"/>
            <a:ext cx="8636468" cy="369332"/>
          </a:xfrm>
          <a:prstGeom prst="rect">
            <a:avLst/>
          </a:prstGeom>
          <a:noFill/>
          <a:ln w="9525">
            <a:noFill/>
            <a:miter lim="800000"/>
            <a:headEnd/>
            <a:tailEnd/>
          </a:ln>
        </p:spPr>
        <p:txBody>
          <a:bodyPr wrap="square">
            <a:spAutoFit/>
          </a:bodyPr>
          <a:lstStyle/>
          <a:p>
            <a:r>
              <a:rPr lang="en-US" sz="1800" b="1" dirty="0" smtClean="0">
                <a:latin typeface="+mj-lt"/>
              </a:rPr>
              <a:t>Which </a:t>
            </a:r>
            <a:r>
              <a:rPr lang="en-US" sz="1800" b="1" dirty="0">
                <a:latin typeface="+mj-lt"/>
              </a:rPr>
              <a:t>method is more likely to be used in an Emergency?  </a:t>
            </a:r>
          </a:p>
        </p:txBody>
      </p:sp>
      <p:sp>
        <p:nvSpPr>
          <p:cNvPr id="17" name="TextBox 9"/>
          <p:cNvSpPr txBox="1">
            <a:spLocks noChangeArrowheads="1"/>
          </p:cNvSpPr>
          <p:nvPr/>
        </p:nvSpPr>
        <p:spPr bwMode="auto">
          <a:xfrm>
            <a:off x="287195" y="5924353"/>
            <a:ext cx="8636468" cy="369332"/>
          </a:xfrm>
          <a:prstGeom prst="rect">
            <a:avLst/>
          </a:prstGeom>
          <a:noFill/>
          <a:ln w="9525">
            <a:noFill/>
            <a:miter lim="800000"/>
            <a:headEnd/>
            <a:tailEnd/>
          </a:ln>
        </p:spPr>
        <p:txBody>
          <a:bodyPr wrap="square">
            <a:spAutoFit/>
          </a:bodyPr>
          <a:lstStyle/>
          <a:p>
            <a:r>
              <a:rPr lang="en-US" sz="1800" b="1" dirty="0" smtClean="0">
                <a:latin typeface="+mj-lt"/>
              </a:rPr>
              <a:t>What </a:t>
            </a:r>
            <a:r>
              <a:rPr lang="en-US" sz="1800" b="1" dirty="0">
                <a:latin typeface="+mj-lt"/>
              </a:rPr>
              <a:t>happens with the Manual walk-up request if the Crib is not manned?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p:bldP spid="16" grpId="0"/>
      <p:bldP spid="1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mtClean="0"/>
              <a:t>Stores Requests </a:t>
            </a:r>
          </a:p>
        </p:txBody>
      </p:sp>
      <p:sp>
        <p:nvSpPr>
          <p:cNvPr id="37898" name="Footer Placeholder 14"/>
          <p:cNvSpPr>
            <a:spLocks noGrp="1"/>
          </p:cNvSpPr>
          <p:nvPr>
            <p:ph type="ftr" sz="quarter" idx="10"/>
          </p:nvPr>
        </p:nvSpPr>
        <p:spPr/>
        <p:txBody>
          <a:bodyPr/>
          <a:lstStyle/>
          <a:p>
            <a:r>
              <a:rPr lang="en-US" smtClean="0"/>
              <a:t>EAM-INV-310</a:t>
            </a:r>
            <a:endParaRPr lang="en-US"/>
          </a:p>
        </p:txBody>
      </p:sp>
      <p:grpSp>
        <p:nvGrpSpPr>
          <p:cNvPr id="37891" name="Group 3"/>
          <p:cNvGrpSpPr>
            <a:grpSpLocks/>
          </p:cNvGrpSpPr>
          <p:nvPr/>
        </p:nvGrpSpPr>
        <p:grpSpPr bwMode="auto">
          <a:xfrm>
            <a:off x="4654550" y="34925"/>
            <a:ext cx="4249738" cy="481013"/>
            <a:chOff x="1151881" y="1990413"/>
            <a:chExt cx="6208674" cy="555625"/>
          </a:xfrm>
        </p:grpSpPr>
        <p:sp>
          <p:nvSpPr>
            <p:cNvPr id="37899"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7900"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7901" name="Rectangle 6"/>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7902"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7903"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pic>
        <p:nvPicPr>
          <p:cNvPr id="37892" name="Picture 11" descr="Stores Request.PNG"/>
          <p:cNvPicPr>
            <a:picLocks noChangeAspect="1"/>
          </p:cNvPicPr>
          <p:nvPr/>
        </p:nvPicPr>
        <p:blipFill>
          <a:blip r:embed="rId3" cstate="print"/>
          <a:srcRect/>
          <a:stretch>
            <a:fillRect/>
          </a:stretch>
        </p:blipFill>
        <p:spPr bwMode="auto">
          <a:xfrm>
            <a:off x="276613" y="1167463"/>
            <a:ext cx="6503987" cy="4341812"/>
          </a:xfrm>
          <a:prstGeom prst="rect">
            <a:avLst/>
          </a:prstGeom>
          <a:noFill/>
          <a:ln w="9525">
            <a:noFill/>
            <a:miter lim="800000"/>
            <a:headEnd/>
            <a:tailEnd/>
          </a:ln>
        </p:spPr>
      </p:pic>
      <p:sp>
        <p:nvSpPr>
          <p:cNvPr id="13" name="TextBox 12"/>
          <p:cNvSpPr txBox="1"/>
          <p:nvPr/>
        </p:nvSpPr>
        <p:spPr>
          <a:xfrm>
            <a:off x="6907400" y="2211288"/>
            <a:ext cx="2101850" cy="2154237"/>
          </a:xfrm>
          <a:prstGeom prst="rect">
            <a:avLst/>
          </a:prstGeom>
          <a:noFill/>
          <a:ln>
            <a:solidFill>
              <a:schemeClr val="tx1"/>
            </a:solidFill>
          </a:ln>
        </p:spPr>
        <p:txBody>
          <a:bodyPr>
            <a:spAutoFit/>
          </a:bodyPr>
          <a:lstStyle/>
          <a:p>
            <a:pPr>
              <a:defRPr/>
            </a:pPr>
            <a:r>
              <a:rPr lang="en-US" sz="1800" dirty="0">
                <a:latin typeface="+mj-lt"/>
              </a:rPr>
              <a:t>Adding Parts to a Stores Requisition List:</a:t>
            </a:r>
          </a:p>
          <a:p>
            <a:pPr marL="342900" indent="-342900">
              <a:buFontTx/>
              <a:buAutoNum type="arabicPeriod"/>
              <a:defRPr/>
            </a:pPr>
            <a:r>
              <a:rPr lang="en-US" sz="1600" dirty="0">
                <a:latin typeface="+mj-lt"/>
              </a:rPr>
              <a:t>Copy BOM </a:t>
            </a:r>
          </a:p>
          <a:p>
            <a:pPr marL="342900" indent="-342900">
              <a:buFontTx/>
              <a:buAutoNum type="arabicPeriod"/>
              <a:defRPr/>
            </a:pPr>
            <a:r>
              <a:rPr lang="en-US" sz="1600" dirty="0">
                <a:latin typeface="+mj-lt"/>
              </a:rPr>
              <a:t>Copy Master Parts List </a:t>
            </a:r>
          </a:p>
          <a:p>
            <a:pPr marL="342900" indent="-342900">
              <a:buFontTx/>
              <a:buAutoNum type="arabicPeriod"/>
              <a:defRPr/>
            </a:pPr>
            <a:r>
              <a:rPr lang="en-US" sz="1600" dirty="0">
                <a:latin typeface="+mj-lt"/>
              </a:rPr>
              <a:t>Manually add one at a time</a:t>
            </a:r>
          </a:p>
        </p:txBody>
      </p:sp>
      <p:sp>
        <p:nvSpPr>
          <p:cNvPr id="37894" name="Rounded Rectangle 13"/>
          <p:cNvSpPr>
            <a:spLocks noChangeArrowheads="1"/>
          </p:cNvSpPr>
          <p:nvPr/>
        </p:nvSpPr>
        <p:spPr bwMode="auto">
          <a:xfrm>
            <a:off x="716350" y="1137300"/>
            <a:ext cx="1341438" cy="381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7895" name="Rounded Rectangle 14"/>
          <p:cNvSpPr>
            <a:spLocks noChangeArrowheads="1"/>
          </p:cNvSpPr>
          <p:nvPr/>
        </p:nvSpPr>
        <p:spPr bwMode="auto">
          <a:xfrm>
            <a:off x="463938" y="2251725"/>
            <a:ext cx="1343025" cy="381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7896" name="Rounded Rectangle 15"/>
          <p:cNvSpPr>
            <a:spLocks noChangeArrowheads="1"/>
          </p:cNvSpPr>
          <p:nvPr/>
        </p:nvSpPr>
        <p:spPr bwMode="auto">
          <a:xfrm>
            <a:off x="2400688" y="3856688"/>
            <a:ext cx="488950" cy="2841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7897" name="TextBox 16"/>
          <p:cNvSpPr txBox="1">
            <a:spLocks noChangeArrowheads="1"/>
          </p:cNvSpPr>
          <p:nvPr/>
        </p:nvSpPr>
        <p:spPr bwMode="auto">
          <a:xfrm>
            <a:off x="5087938" y="5847313"/>
            <a:ext cx="3555782" cy="307777"/>
          </a:xfrm>
          <a:prstGeom prst="rect">
            <a:avLst/>
          </a:prstGeom>
          <a:noFill/>
          <a:ln w="9525">
            <a:noFill/>
            <a:miter lim="800000"/>
            <a:headEnd/>
            <a:tailEnd/>
          </a:ln>
        </p:spPr>
        <p:txBody>
          <a:bodyPr wrap="none">
            <a:spAutoFit/>
          </a:bodyPr>
          <a:lstStyle/>
          <a:p>
            <a:r>
              <a:rPr lang="en-US">
                <a:latin typeface="+mj-lt"/>
              </a:rPr>
              <a:t>See Appendix F – Stores Requisition List </a:t>
            </a:r>
          </a:p>
        </p:txBody>
      </p:sp>
      <p:grpSp>
        <p:nvGrpSpPr>
          <p:cNvPr id="16" name="Group 33"/>
          <p:cNvGrpSpPr>
            <a:grpSpLocks/>
          </p:cNvGrpSpPr>
          <p:nvPr/>
        </p:nvGrpSpPr>
        <p:grpSpPr bwMode="auto">
          <a:xfrm>
            <a:off x="8151813" y="458195"/>
            <a:ext cx="992187" cy="958850"/>
            <a:chOff x="3185782" y="5061098"/>
            <a:chExt cx="1846496" cy="1586824"/>
          </a:xfrm>
        </p:grpSpPr>
        <p:pic>
          <p:nvPicPr>
            <p:cNvPr id="17"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8"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9"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smtClean="0"/>
              <a:t>Inventory Process – Step Through</a:t>
            </a:r>
          </a:p>
        </p:txBody>
      </p:sp>
      <p:sp>
        <p:nvSpPr>
          <p:cNvPr id="38916" name="Footer Placeholder 8"/>
          <p:cNvSpPr>
            <a:spLocks noGrp="1"/>
          </p:cNvSpPr>
          <p:nvPr>
            <p:ph type="ftr" sz="quarter" idx="10"/>
          </p:nvPr>
        </p:nvSpPr>
        <p:spPr/>
        <p:txBody>
          <a:bodyPr/>
          <a:lstStyle/>
          <a:p>
            <a:r>
              <a:rPr lang="en-US" smtClean="0"/>
              <a:t>EAM-INV-320</a:t>
            </a:r>
            <a:endParaRPr lang="en-US"/>
          </a:p>
        </p:txBody>
      </p:sp>
      <p:grpSp>
        <p:nvGrpSpPr>
          <p:cNvPr id="38915" name="Group 8"/>
          <p:cNvGrpSpPr>
            <a:grpSpLocks/>
          </p:cNvGrpSpPr>
          <p:nvPr/>
        </p:nvGrpSpPr>
        <p:grpSpPr bwMode="auto">
          <a:xfrm>
            <a:off x="1162650" y="3013250"/>
            <a:ext cx="6813550" cy="811213"/>
            <a:chOff x="1151881" y="1990413"/>
            <a:chExt cx="6208674" cy="555625"/>
          </a:xfrm>
        </p:grpSpPr>
        <p:sp>
          <p:nvSpPr>
            <p:cNvPr id="3891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Request</a:t>
              </a:r>
            </a:p>
          </p:txBody>
        </p:sp>
        <p:sp>
          <p:nvSpPr>
            <p:cNvPr id="38918"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b="1" dirty="0">
                  <a:latin typeface="+mj-lt"/>
                </a:rPr>
                <a:t>Consume	</a:t>
              </a:r>
            </a:p>
          </p:txBody>
        </p:sp>
        <p:sp>
          <p:nvSpPr>
            <p:cNvPr id="38919"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Setup</a:t>
              </a:r>
            </a:p>
          </p:txBody>
        </p:sp>
        <p:sp>
          <p:nvSpPr>
            <p:cNvPr id="38920"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Manage</a:t>
              </a:r>
            </a:p>
          </p:txBody>
        </p:sp>
        <p:sp>
          <p:nvSpPr>
            <p:cNvPr id="38921"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a:latin typeface="+mj-lt"/>
                </a:rPr>
                <a:t>Replenish</a:t>
              </a:r>
            </a:p>
          </p:txBody>
        </p:sp>
      </p:grpSp>
      <p:grpSp>
        <p:nvGrpSpPr>
          <p:cNvPr id="10" name="Group 33"/>
          <p:cNvGrpSpPr>
            <a:grpSpLocks/>
          </p:cNvGrpSpPr>
          <p:nvPr/>
        </p:nvGrpSpPr>
        <p:grpSpPr bwMode="auto">
          <a:xfrm>
            <a:off x="8151813" y="458195"/>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idx="1"/>
          </p:nvPr>
        </p:nvSpPr>
        <p:spPr/>
        <p:txBody>
          <a:bodyPr/>
          <a:lstStyle/>
          <a:p>
            <a:r>
              <a:rPr lang="en-US" dirty="0" smtClean="0"/>
              <a:t>Issue to Stores Request </a:t>
            </a:r>
          </a:p>
          <a:p>
            <a:r>
              <a:rPr lang="en-US" dirty="0" smtClean="0"/>
              <a:t>Issue to Work Order</a:t>
            </a:r>
          </a:p>
          <a:p>
            <a:r>
              <a:rPr lang="en-US" dirty="0" smtClean="0"/>
              <a:t>Issue to Equipment </a:t>
            </a:r>
          </a:p>
          <a:p>
            <a:endParaRPr lang="en-US" dirty="0" smtClean="0"/>
          </a:p>
          <a:p>
            <a:endParaRPr lang="en-US" dirty="0" smtClean="0"/>
          </a:p>
        </p:txBody>
      </p:sp>
      <p:sp>
        <p:nvSpPr>
          <p:cNvPr id="39938" name="Rectangle 2"/>
          <p:cNvSpPr>
            <a:spLocks noGrp="1" noChangeArrowheads="1"/>
          </p:cNvSpPr>
          <p:nvPr>
            <p:ph type="title"/>
          </p:nvPr>
        </p:nvSpPr>
        <p:spPr/>
        <p:txBody>
          <a:bodyPr/>
          <a:lstStyle/>
          <a:p>
            <a:r>
              <a:rPr lang="en-US" smtClean="0"/>
              <a:t>Consuming Inventory </a:t>
            </a:r>
          </a:p>
        </p:txBody>
      </p:sp>
      <p:sp>
        <p:nvSpPr>
          <p:cNvPr id="39941" name="Footer Placeholder 9"/>
          <p:cNvSpPr>
            <a:spLocks noGrp="1"/>
          </p:cNvSpPr>
          <p:nvPr>
            <p:ph type="ftr" sz="quarter" idx="10"/>
          </p:nvPr>
        </p:nvSpPr>
        <p:spPr/>
        <p:txBody>
          <a:bodyPr/>
          <a:lstStyle/>
          <a:p>
            <a:r>
              <a:rPr lang="en-US" smtClean="0"/>
              <a:t>EAM-INV-330</a:t>
            </a:r>
            <a:endParaRPr lang="en-US"/>
          </a:p>
        </p:txBody>
      </p:sp>
      <p:grpSp>
        <p:nvGrpSpPr>
          <p:cNvPr id="39940" name="Group 9"/>
          <p:cNvGrpSpPr>
            <a:grpSpLocks/>
          </p:cNvGrpSpPr>
          <p:nvPr/>
        </p:nvGrpSpPr>
        <p:grpSpPr bwMode="auto">
          <a:xfrm>
            <a:off x="4654550" y="34925"/>
            <a:ext cx="4249738" cy="481013"/>
            <a:chOff x="1151881" y="1990413"/>
            <a:chExt cx="6208674" cy="555625"/>
          </a:xfrm>
        </p:grpSpPr>
        <p:sp>
          <p:nvSpPr>
            <p:cNvPr id="39942"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39943"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39944"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39945"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39946"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3"/>
          <p:cNvSpPr>
            <a:spLocks noGrp="1" noChangeArrowheads="1"/>
          </p:cNvSpPr>
          <p:nvPr>
            <p:ph idx="1"/>
          </p:nvPr>
        </p:nvSpPr>
        <p:spPr/>
        <p:txBody>
          <a:bodyPr/>
          <a:lstStyle/>
          <a:p>
            <a:endParaRPr lang="en-US" smtClean="0"/>
          </a:p>
          <a:p>
            <a:endParaRPr lang="en-US" smtClean="0"/>
          </a:p>
        </p:txBody>
      </p:sp>
      <p:sp>
        <p:nvSpPr>
          <p:cNvPr id="40962" name="Rectangle 2"/>
          <p:cNvSpPr>
            <a:spLocks noGrp="1" noChangeArrowheads="1"/>
          </p:cNvSpPr>
          <p:nvPr>
            <p:ph type="title"/>
          </p:nvPr>
        </p:nvSpPr>
        <p:spPr/>
        <p:txBody>
          <a:bodyPr/>
          <a:lstStyle/>
          <a:p>
            <a:r>
              <a:rPr lang="en-US" smtClean="0"/>
              <a:t>Issue to Stores Request</a:t>
            </a:r>
          </a:p>
        </p:txBody>
      </p:sp>
      <p:sp>
        <p:nvSpPr>
          <p:cNvPr id="40970" name="Footer Placeholder 14"/>
          <p:cNvSpPr>
            <a:spLocks noGrp="1"/>
          </p:cNvSpPr>
          <p:nvPr>
            <p:ph type="ftr" sz="quarter" idx="10"/>
          </p:nvPr>
        </p:nvSpPr>
        <p:spPr/>
        <p:txBody>
          <a:bodyPr/>
          <a:lstStyle/>
          <a:p>
            <a:r>
              <a:rPr lang="en-US" smtClean="0"/>
              <a:t>EAM-INV-340</a:t>
            </a:r>
            <a:endParaRPr lang="en-US"/>
          </a:p>
        </p:txBody>
      </p:sp>
      <p:grpSp>
        <p:nvGrpSpPr>
          <p:cNvPr id="40964" name="Group 9"/>
          <p:cNvGrpSpPr>
            <a:grpSpLocks/>
          </p:cNvGrpSpPr>
          <p:nvPr/>
        </p:nvGrpSpPr>
        <p:grpSpPr bwMode="auto">
          <a:xfrm>
            <a:off x="4654550" y="34925"/>
            <a:ext cx="4249738" cy="481013"/>
            <a:chOff x="1151881" y="1990413"/>
            <a:chExt cx="6208674" cy="555625"/>
          </a:xfrm>
        </p:grpSpPr>
        <p:sp>
          <p:nvSpPr>
            <p:cNvPr id="4097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40972"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40973"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0974"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40975"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pic>
        <p:nvPicPr>
          <p:cNvPr id="40965" name="Picture 9" descr="Stores Request Issue.PNG"/>
          <p:cNvPicPr>
            <a:picLocks noChangeAspect="1"/>
          </p:cNvPicPr>
          <p:nvPr/>
        </p:nvPicPr>
        <p:blipFill>
          <a:blip r:embed="rId3" cstate="print"/>
          <a:srcRect/>
          <a:stretch>
            <a:fillRect/>
          </a:stretch>
        </p:blipFill>
        <p:spPr bwMode="auto">
          <a:xfrm>
            <a:off x="2255338" y="1070025"/>
            <a:ext cx="6442075" cy="4902200"/>
          </a:xfrm>
          <a:prstGeom prst="rect">
            <a:avLst/>
          </a:prstGeom>
          <a:noFill/>
          <a:ln w="9525">
            <a:noFill/>
            <a:miter lim="800000"/>
            <a:headEnd/>
            <a:tailEnd/>
          </a:ln>
        </p:spPr>
      </p:pic>
      <p:sp>
        <p:nvSpPr>
          <p:cNvPr id="40966" name="TextBox 15"/>
          <p:cNvSpPr txBox="1">
            <a:spLocks noChangeArrowheads="1"/>
          </p:cNvSpPr>
          <p:nvPr/>
        </p:nvSpPr>
        <p:spPr bwMode="auto">
          <a:xfrm>
            <a:off x="259850" y="1530400"/>
            <a:ext cx="1899456" cy="2308324"/>
          </a:xfrm>
          <a:prstGeom prst="rect">
            <a:avLst/>
          </a:prstGeom>
          <a:noFill/>
          <a:ln w="9525">
            <a:noFill/>
            <a:miter lim="800000"/>
            <a:headEnd/>
            <a:tailEnd/>
          </a:ln>
        </p:spPr>
        <p:txBody>
          <a:bodyPr wrap="square">
            <a:spAutoFit/>
          </a:bodyPr>
          <a:lstStyle/>
          <a:p>
            <a:r>
              <a:rPr lang="en-US" sz="2400" dirty="0">
                <a:latin typeface="+mj-lt"/>
              </a:rPr>
              <a:t>Note links to WO and Equip.  What is the advantage of that?</a:t>
            </a:r>
          </a:p>
        </p:txBody>
      </p:sp>
      <p:sp>
        <p:nvSpPr>
          <p:cNvPr id="40967" name="Rounded Rectangle 16"/>
          <p:cNvSpPr>
            <a:spLocks noChangeArrowheads="1"/>
          </p:cNvSpPr>
          <p:nvPr/>
        </p:nvSpPr>
        <p:spPr bwMode="auto">
          <a:xfrm>
            <a:off x="4773113" y="1709788"/>
            <a:ext cx="1282700" cy="6286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40968" name="Straight Arrow Connector 18"/>
          <p:cNvCxnSpPr>
            <a:cxnSpLocks noChangeShapeType="1"/>
            <a:stCxn id="40966" idx="3"/>
            <a:endCxn id="40967" idx="1"/>
          </p:cNvCxnSpPr>
          <p:nvPr/>
        </p:nvCxnSpPr>
        <p:spPr bwMode="auto">
          <a:xfrm flipV="1">
            <a:off x="2159306" y="2024113"/>
            <a:ext cx="2613807" cy="660449"/>
          </a:xfrm>
          <a:prstGeom prst="straightConnector1">
            <a:avLst/>
          </a:prstGeom>
          <a:noFill/>
          <a:ln w="9525" algn="ctr">
            <a:solidFill>
              <a:schemeClr val="tx1"/>
            </a:solidFill>
            <a:round/>
            <a:headEnd/>
            <a:tailEnd type="arrow" w="med" len="med"/>
          </a:ln>
        </p:spPr>
      </p:cxnSp>
      <p:sp>
        <p:nvSpPr>
          <p:cNvPr id="40969" name="Rounded Rectangle 19"/>
          <p:cNvSpPr>
            <a:spLocks noChangeArrowheads="1"/>
          </p:cNvSpPr>
          <p:nvPr/>
        </p:nvSpPr>
        <p:spPr bwMode="auto">
          <a:xfrm>
            <a:off x="2325188" y="4500613"/>
            <a:ext cx="1282700" cy="18891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7" name="Group 33"/>
          <p:cNvGrpSpPr>
            <a:grpSpLocks/>
          </p:cNvGrpSpPr>
          <p:nvPr/>
        </p:nvGrpSpPr>
        <p:grpSpPr bwMode="auto">
          <a:xfrm>
            <a:off x="8151813" y="458195"/>
            <a:ext cx="992187" cy="958850"/>
            <a:chOff x="3185782" y="5061098"/>
            <a:chExt cx="1846496" cy="1586824"/>
          </a:xfrm>
        </p:grpSpPr>
        <p:pic>
          <p:nvPicPr>
            <p:cNvPr id="18"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9"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20"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
        <p:nvSpPr>
          <p:cNvPr id="21" name="TextBox 14"/>
          <p:cNvSpPr txBox="1">
            <a:spLocks noChangeArrowheads="1"/>
          </p:cNvSpPr>
          <p:nvPr/>
        </p:nvSpPr>
        <p:spPr bwMode="auto">
          <a:xfrm>
            <a:off x="2049941" y="6145544"/>
            <a:ext cx="6035627" cy="307777"/>
          </a:xfrm>
          <a:prstGeom prst="rect">
            <a:avLst/>
          </a:prstGeom>
          <a:noFill/>
          <a:ln w="9525">
            <a:noFill/>
            <a:miter lim="800000"/>
            <a:headEnd/>
            <a:tailEnd/>
          </a:ln>
        </p:spPr>
        <p:txBody>
          <a:bodyPr wrap="none">
            <a:spAutoFit/>
          </a:bodyPr>
          <a:lstStyle/>
          <a:p>
            <a:r>
              <a:rPr lang="en-US" dirty="0">
                <a:solidFill>
                  <a:srgbClr val="FF0000"/>
                </a:solidFill>
                <a:latin typeface="+mj-lt"/>
              </a:rPr>
              <a:t>PAUSE PRESENTATION:  Navigate to this screen in your demo center.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7" grpId="0" animBg="1"/>
      <p:bldP spid="2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t>Issue to Work Order</a:t>
            </a:r>
          </a:p>
        </p:txBody>
      </p:sp>
      <p:sp>
        <p:nvSpPr>
          <p:cNvPr id="41999" name="Footer Placeholder 22"/>
          <p:cNvSpPr>
            <a:spLocks noGrp="1"/>
          </p:cNvSpPr>
          <p:nvPr>
            <p:ph type="ftr" sz="quarter" idx="10"/>
          </p:nvPr>
        </p:nvSpPr>
        <p:spPr/>
        <p:txBody>
          <a:bodyPr/>
          <a:lstStyle/>
          <a:p>
            <a:r>
              <a:rPr lang="en-US" smtClean="0"/>
              <a:t>EAM-INV-350</a:t>
            </a:r>
            <a:endParaRPr lang="en-US"/>
          </a:p>
        </p:txBody>
      </p:sp>
      <p:grpSp>
        <p:nvGrpSpPr>
          <p:cNvPr id="41987" name="Group 9"/>
          <p:cNvGrpSpPr>
            <a:grpSpLocks/>
          </p:cNvGrpSpPr>
          <p:nvPr/>
        </p:nvGrpSpPr>
        <p:grpSpPr bwMode="auto">
          <a:xfrm>
            <a:off x="1084263" y="1427163"/>
            <a:ext cx="6394450" cy="4838700"/>
            <a:chOff x="1390650" y="1447800"/>
            <a:chExt cx="6394450" cy="4838700"/>
          </a:xfrm>
        </p:grpSpPr>
        <p:pic>
          <p:nvPicPr>
            <p:cNvPr id="42005" name="Picture 8"/>
            <p:cNvPicPr>
              <a:picLocks noChangeAspect="1" noChangeArrowheads="1"/>
            </p:cNvPicPr>
            <p:nvPr/>
          </p:nvPicPr>
          <p:blipFill>
            <a:blip r:embed="rId3" cstate="print"/>
            <a:srcRect/>
            <a:stretch>
              <a:fillRect/>
            </a:stretch>
          </p:blipFill>
          <p:spPr bwMode="auto">
            <a:xfrm>
              <a:off x="1390650" y="1447800"/>
              <a:ext cx="6394450" cy="4838700"/>
            </a:xfrm>
            <a:prstGeom prst="rect">
              <a:avLst/>
            </a:prstGeom>
            <a:noFill/>
            <a:ln w="9525" algn="ctr">
              <a:noFill/>
              <a:miter lim="800000"/>
              <a:headEnd/>
              <a:tailEnd/>
            </a:ln>
          </p:spPr>
        </p:pic>
        <p:sp>
          <p:nvSpPr>
            <p:cNvPr id="42006" name="Rounded Rectangle 7"/>
            <p:cNvSpPr>
              <a:spLocks noChangeArrowheads="1"/>
            </p:cNvSpPr>
            <p:nvPr/>
          </p:nvSpPr>
          <p:spPr bwMode="auto">
            <a:xfrm>
              <a:off x="4595751" y="2683823"/>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a:p>
          </p:txBody>
        </p:sp>
        <p:sp>
          <p:nvSpPr>
            <p:cNvPr id="42007" name="Rounded Rectangle 8"/>
            <p:cNvSpPr>
              <a:spLocks noChangeArrowheads="1"/>
            </p:cNvSpPr>
            <p:nvPr/>
          </p:nvSpPr>
          <p:spPr bwMode="auto">
            <a:xfrm>
              <a:off x="4605651" y="3109348"/>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a:p>
          </p:txBody>
        </p:sp>
      </p:grpSp>
      <p:sp>
        <p:nvSpPr>
          <p:cNvPr id="11" name="TextBox 10"/>
          <p:cNvSpPr txBox="1"/>
          <p:nvPr/>
        </p:nvSpPr>
        <p:spPr>
          <a:xfrm>
            <a:off x="7421563" y="2136775"/>
            <a:ext cx="1717137" cy="1323439"/>
          </a:xfrm>
          <a:prstGeom prst="rect">
            <a:avLst/>
          </a:prstGeom>
          <a:noFill/>
          <a:ln>
            <a:solidFill>
              <a:schemeClr val="tx1"/>
            </a:solidFill>
          </a:ln>
        </p:spPr>
        <p:txBody>
          <a:bodyPr wrap="none">
            <a:spAutoFit/>
          </a:bodyPr>
          <a:lstStyle/>
          <a:p>
            <a:pPr>
              <a:defRPr/>
            </a:pPr>
            <a:r>
              <a:rPr lang="en-US" sz="1600" dirty="0">
                <a:latin typeface="+mj-lt"/>
              </a:rPr>
              <a:t>Issue to: </a:t>
            </a:r>
          </a:p>
          <a:p>
            <a:pPr marL="342900" indent="-342900">
              <a:buFontTx/>
              <a:buAutoNum type="arabicPeriod"/>
              <a:defRPr/>
            </a:pPr>
            <a:r>
              <a:rPr lang="en-US" sz="1600" dirty="0">
                <a:latin typeface="+mj-lt"/>
              </a:rPr>
              <a:t>Work Order </a:t>
            </a:r>
          </a:p>
          <a:p>
            <a:pPr marL="342900" indent="-342900">
              <a:buFontTx/>
              <a:buAutoNum type="arabicPeriod"/>
              <a:defRPr/>
            </a:pPr>
            <a:r>
              <a:rPr lang="en-US" sz="1600" dirty="0">
                <a:latin typeface="+mj-lt"/>
              </a:rPr>
              <a:t>Stores </a:t>
            </a:r>
            <a:r>
              <a:rPr lang="en-US" sz="1600" dirty="0" err="1">
                <a:latin typeface="+mj-lt"/>
              </a:rPr>
              <a:t>Req</a:t>
            </a:r>
            <a:r>
              <a:rPr lang="en-US" sz="1600" dirty="0">
                <a:latin typeface="+mj-lt"/>
              </a:rPr>
              <a:t> </a:t>
            </a:r>
          </a:p>
          <a:p>
            <a:pPr marL="342900" indent="-342900">
              <a:buFontTx/>
              <a:buAutoNum type="arabicPeriod"/>
              <a:defRPr/>
            </a:pPr>
            <a:r>
              <a:rPr lang="en-US" sz="1600" dirty="0">
                <a:latin typeface="+mj-lt"/>
              </a:rPr>
              <a:t>Equip No</a:t>
            </a:r>
          </a:p>
          <a:p>
            <a:pPr marL="342900" indent="-342900">
              <a:buFontTx/>
              <a:buAutoNum type="arabicPeriod"/>
              <a:defRPr/>
            </a:pPr>
            <a:r>
              <a:rPr lang="en-US" sz="1600" dirty="0">
                <a:latin typeface="+mj-lt"/>
              </a:rPr>
              <a:t>Project No</a:t>
            </a:r>
          </a:p>
        </p:txBody>
      </p:sp>
      <p:sp>
        <p:nvSpPr>
          <p:cNvPr id="41989" name="Flowchart: Alternate Process 11"/>
          <p:cNvSpPr>
            <a:spLocks noChangeArrowheads="1"/>
          </p:cNvSpPr>
          <p:nvPr/>
        </p:nvSpPr>
        <p:spPr bwMode="auto">
          <a:xfrm>
            <a:off x="1141825" y="3740150"/>
            <a:ext cx="6199188" cy="452438"/>
          </a:xfrm>
          <a:prstGeom prst="flowChartAlternateProcess">
            <a:avLst/>
          </a:prstGeom>
          <a:noFill/>
          <a:ln w="28575" algn="ctr">
            <a:solidFill>
              <a:srgbClr val="FF0000"/>
            </a:solidFill>
            <a:round/>
            <a:headEnd/>
            <a:tailEnd/>
          </a:ln>
        </p:spPr>
        <p:txBody>
          <a:bodyPr wrap="none" tIns="91440" bIns="91440" anchor="ctr"/>
          <a:lstStyle/>
          <a:p>
            <a:pPr algn="ctr"/>
            <a:endParaRPr lang="en-US" sz="2800"/>
          </a:p>
        </p:txBody>
      </p:sp>
      <p:cxnSp>
        <p:nvCxnSpPr>
          <p:cNvPr id="41990" name="Straight Arrow Connector 13"/>
          <p:cNvCxnSpPr>
            <a:cxnSpLocks noChangeShapeType="1"/>
            <a:stCxn id="41991" idx="1"/>
            <a:endCxn id="41989" idx="3"/>
          </p:cNvCxnSpPr>
          <p:nvPr/>
        </p:nvCxnSpPr>
        <p:spPr bwMode="auto">
          <a:xfrm rot="10800000">
            <a:off x="7341013" y="3966370"/>
            <a:ext cx="139440" cy="354013"/>
          </a:xfrm>
          <a:prstGeom prst="straightConnector1">
            <a:avLst/>
          </a:prstGeom>
          <a:noFill/>
          <a:ln w="9525" algn="ctr">
            <a:solidFill>
              <a:schemeClr val="tx1"/>
            </a:solidFill>
            <a:round/>
            <a:headEnd/>
            <a:tailEnd type="arrow" w="med" len="med"/>
          </a:ln>
        </p:spPr>
      </p:cxnSp>
      <p:sp>
        <p:nvSpPr>
          <p:cNvPr id="41991" name="TextBox 15"/>
          <p:cNvSpPr txBox="1">
            <a:spLocks noChangeArrowheads="1"/>
          </p:cNvSpPr>
          <p:nvPr/>
        </p:nvSpPr>
        <p:spPr bwMode="auto">
          <a:xfrm>
            <a:off x="7480453" y="3905250"/>
            <a:ext cx="1663547" cy="830263"/>
          </a:xfrm>
          <a:prstGeom prst="rect">
            <a:avLst/>
          </a:prstGeom>
          <a:noFill/>
          <a:ln w="9525">
            <a:noFill/>
            <a:miter lim="800000"/>
            <a:headEnd/>
            <a:tailEnd/>
          </a:ln>
        </p:spPr>
        <p:txBody>
          <a:bodyPr wrap="square">
            <a:spAutoFit/>
          </a:bodyPr>
          <a:lstStyle/>
          <a:p>
            <a:r>
              <a:rPr lang="en-US" sz="1600" dirty="0">
                <a:latin typeface="+mj-lt"/>
              </a:rPr>
              <a:t>Automatically defaults accounting</a:t>
            </a:r>
          </a:p>
        </p:txBody>
      </p:sp>
      <p:sp>
        <p:nvSpPr>
          <p:cNvPr id="41992" name="Oval 16"/>
          <p:cNvSpPr>
            <a:spLocks noChangeArrowheads="1"/>
          </p:cNvSpPr>
          <p:nvPr/>
        </p:nvSpPr>
        <p:spPr bwMode="auto">
          <a:xfrm>
            <a:off x="1189450" y="3705225"/>
            <a:ext cx="392113" cy="238125"/>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41993" name="TextBox 17"/>
          <p:cNvSpPr txBox="1">
            <a:spLocks noChangeArrowheads="1"/>
          </p:cNvSpPr>
          <p:nvPr/>
        </p:nvSpPr>
        <p:spPr bwMode="auto">
          <a:xfrm>
            <a:off x="11113" y="3598863"/>
            <a:ext cx="1066916" cy="1815882"/>
          </a:xfrm>
          <a:prstGeom prst="rect">
            <a:avLst/>
          </a:prstGeom>
          <a:noFill/>
          <a:ln w="9525">
            <a:noFill/>
            <a:miter lim="800000"/>
            <a:headEnd/>
            <a:tailEnd/>
          </a:ln>
        </p:spPr>
        <p:txBody>
          <a:bodyPr wrap="square">
            <a:spAutoFit/>
          </a:bodyPr>
          <a:lstStyle/>
          <a:p>
            <a:r>
              <a:rPr lang="en-US" sz="1600" dirty="0">
                <a:latin typeface="+mj-lt"/>
              </a:rPr>
              <a:t>Note: </a:t>
            </a:r>
          </a:p>
          <a:p>
            <a:r>
              <a:rPr lang="en-US" sz="1600" dirty="0" smtClean="0">
                <a:latin typeface="+mj-lt"/>
              </a:rPr>
              <a:t>Issue </a:t>
            </a:r>
            <a:r>
              <a:rPr lang="en-US" sz="1600" dirty="0">
                <a:latin typeface="+mj-lt"/>
              </a:rPr>
              <a:t>to Dept in EAM, but does not </a:t>
            </a:r>
            <a:r>
              <a:rPr lang="en-US" sz="1600" dirty="0" smtClean="0">
                <a:latin typeface="+mj-lt"/>
              </a:rPr>
              <a:t>flow to </a:t>
            </a:r>
            <a:r>
              <a:rPr lang="en-US" sz="1600" dirty="0">
                <a:latin typeface="+mj-lt"/>
              </a:rPr>
              <a:t>ERP</a:t>
            </a:r>
          </a:p>
        </p:txBody>
      </p:sp>
      <p:cxnSp>
        <p:nvCxnSpPr>
          <p:cNvPr id="41994" name="Straight Arrow Connector 19"/>
          <p:cNvCxnSpPr>
            <a:cxnSpLocks noChangeShapeType="1"/>
            <a:endCxn id="41992" idx="2"/>
          </p:cNvCxnSpPr>
          <p:nvPr/>
        </p:nvCxnSpPr>
        <p:spPr bwMode="auto">
          <a:xfrm flipV="1">
            <a:off x="741145" y="3824288"/>
            <a:ext cx="448305" cy="6567"/>
          </a:xfrm>
          <a:prstGeom prst="straightConnector1">
            <a:avLst/>
          </a:prstGeom>
          <a:noFill/>
          <a:ln w="9525" algn="ctr">
            <a:solidFill>
              <a:schemeClr val="tx1"/>
            </a:solidFill>
            <a:round/>
            <a:headEnd/>
            <a:tailEnd type="arrow" w="med" len="med"/>
          </a:ln>
        </p:spPr>
      </p:cxnSp>
      <p:sp>
        <p:nvSpPr>
          <p:cNvPr id="41995" name="TextBox 20"/>
          <p:cNvSpPr txBox="1">
            <a:spLocks noChangeArrowheads="1"/>
          </p:cNvSpPr>
          <p:nvPr/>
        </p:nvSpPr>
        <p:spPr bwMode="auto">
          <a:xfrm>
            <a:off x="177800" y="2517775"/>
            <a:ext cx="614271" cy="307777"/>
          </a:xfrm>
          <a:prstGeom prst="rect">
            <a:avLst/>
          </a:prstGeom>
          <a:noFill/>
          <a:ln w="9525">
            <a:solidFill>
              <a:schemeClr val="tx1"/>
            </a:solidFill>
            <a:miter lim="800000"/>
            <a:headEnd/>
            <a:tailEnd/>
          </a:ln>
        </p:spPr>
        <p:txBody>
          <a:bodyPr wrap="none">
            <a:spAutoFit/>
          </a:bodyPr>
          <a:lstStyle/>
          <a:p>
            <a:r>
              <a:rPr lang="en-US" dirty="0">
                <a:latin typeface="+mj-lt"/>
              </a:rPr>
              <a:t>Save</a:t>
            </a:r>
          </a:p>
        </p:txBody>
      </p:sp>
      <p:cxnSp>
        <p:nvCxnSpPr>
          <p:cNvPr id="41996" name="Straight Arrow Connector 22"/>
          <p:cNvCxnSpPr>
            <a:cxnSpLocks noChangeShapeType="1"/>
            <a:stCxn id="41995" idx="0"/>
          </p:cNvCxnSpPr>
          <p:nvPr/>
        </p:nvCxnSpPr>
        <p:spPr bwMode="auto">
          <a:xfrm rot="5400000" flipH="1" flipV="1">
            <a:off x="402805" y="1958556"/>
            <a:ext cx="641350" cy="477089"/>
          </a:xfrm>
          <a:prstGeom prst="straightConnector1">
            <a:avLst/>
          </a:prstGeom>
          <a:noFill/>
          <a:ln w="9525" algn="ctr">
            <a:solidFill>
              <a:schemeClr val="tx1"/>
            </a:solidFill>
            <a:round/>
            <a:headEnd/>
            <a:tailEnd type="arrow" w="med" len="med"/>
          </a:ln>
        </p:spPr>
      </p:cxnSp>
      <p:grpSp>
        <p:nvGrpSpPr>
          <p:cNvPr id="41997" name="Group 9"/>
          <p:cNvGrpSpPr>
            <a:grpSpLocks/>
          </p:cNvGrpSpPr>
          <p:nvPr/>
        </p:nvGrpSpPr>
        <p:grpSpPr bwMode="auto">
          <a:xfrm>
            <a:off x="4654550" y="34925"/>
            <a:ext cx="4249738" cy="481013"/>
            <a:chOff x="1151881" y="1990413"/>
            <a:chExt cx="6208674" cy="555625"/>
          </a:xfrm>
        </p:grpSpPr>
        <p:sp>
          <p:nvSpPr>
            <p:cNvPr id="42000"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42001"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42002" name="Rectangle 19"/>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42003" name="Rectangle 2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42004" name="Rectangle 2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41998" name="Flowchart: Alternate Process 11"/>
          <p:cNvSpPr>
            <a:spLocks noChangeArrowheads="1"/>
          </p:cNvSpPr>
          <p:nvPr/>
        </p:nvSpPr>
        <p:spPr bwMode="auto">
          <a:xfrm>
            <a:off x="1211675" y="4606925"/>
            <a:ext cx="1949450" cy="203200"/>
          </a:xfrm>
          <a:prstGeom prst="flowChartAlternateProcess">
            <a:avLst/>
          </a:prstGeom>
          <a:noFill/>
          <a:ln w="28575" algn="ctr">
            <a:solidFill>
              <a:srgbClr val="FF0000"/>
            </a:solidFill>
            <a:round/>
            <a:headEnd/>
            <a:tailEnd/>
          </a:ln>
        </p:spPr>
        <p:txBody>
          <a:bodyPr wrap="none" tIns="91440" bIns="91440" anchor="ctr"/>
          <a:lstStyle/>
          <a:p>
            <a:pPr algn="ctr"/>
            <a:endParaRPr lang="en-US" sz="2800"/>
          </a:p>
        </p:txBody>
      </p:sp>
      <p:grpSp>
        <p:nvGrpSpPr>
          <p:cNvPr id="24" name="Group 33"/>
          <p:cNvGrpSpPr>
            <a:grpSpLocks/>
          </p:cNvGrpSpPr>
          <p:nvPr/>
        </p:nvGrpSpPr>
        <p:grpSpPr bwMode="auto">
          <a:xfrm>
            <a:off x="8151813" y="458195"/>
            <a:ext cx="992187" cy="958850"/>
            <a:chOff x="3185782" y="5061098"/>
            <a:chExt cx="1846496" cy="1586824"/>
          </a:xfrm>
        </p:grpSpPr>
        <p:pic>
          <p:nvPicPr>
            <p:cNvPr id="25"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26"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27"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smtClean="0"/>
              <a:t>Inventory Process – Step Through</a:t>
            </a:r>
          </a:p>
        </p:txBody>
      </p:sp>
      <p:sp>
        <p:nvSpPr>
          <p:cNvPr id="43013" name="Footer Placeholder 9"/>
          <p:cNvSpPr>
            <a:spLocks noGrp="1"/>
          </p:cNvSpPr>
          <p:nvPr>
            <p:ph type="ftr" sz="quarter" idx="10"/>
          </p:nvPr>
        </p:nvSpPr>
        <p:spPr/>
        <p:txBody>
          <a:bodyPr/>
          <a:lstStyle/>
          <a:p>
            <a:r>
              <a:rPr lang="en-US" smtClean="0"/>
              <a:t>EAM-INV-360</a:t>
            </a:r>
            <a:endParaRPr lang="en-US"/>
          </a:p>
        </p:txBody>
      </p:sp>
      <p:grpSp>
        <p:nvGrpSpPr>
          <p:cNvPr id="43011" name="Group 8"/>
          <p:cNvGrpSpPr>
            <a:grpSpLocks/>
          </p:cNvGrpSpPr>
          <p:nvPr/>
        </p:nvGrpSpPr>
        <p:grpSpPr bwMode="auto">
          <a:xfrm>
            <a:off x="1162650" y="3022875"/>
            <a:ext cx="6813550" cy="811213"/>
            <a:chOff x="1151881" y="1990413"/>
            <a:chExt cx="6208674" cy="555625"/>
          </a:xfrm>
        </p:grpSpPr>
        <p:sp>
          <p:nvSpPr>
            <p:cNvPr id="4301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Request</a:t>
              </a:r>
            </a:p>
          </p:txBody>
        </p:sp>
        <p:sp>
          <p:nvSpPr>
            <p:cNvPr id="4301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Consume	</a:t>
              </a:r>
            </a:p>
          </p:txBody>
        </p:sp>
        <p:sp>
          <p:nvSpPr>
            <p:cNvPr id="43016"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Setup</a:t>
              </a:r>
            </a:p>
          </p:txBody>
        </p:sp>
        <p:sp>
          <p:nvSpPr>
            <p:cNvPr id="43017"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Manage</a:t>
              </a:r>
            </a:p>
          </p:txBody>
        </p:sp>
        <p:sp>
          <p:nvSpPr>
            <p:cNvPr id="43018" name="Rectangle 13"/>
            <p:cNvSpPr>
              <a:spLocks noChangeArrowheads="1"/>
            </p:cNvSpPr>
            <p:nvPr/>
          </p:nvSpPr>
          <p:spPr bwMode="auto">
            <a:xfrm>
              <a:off x="5221056" y="212173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a:latin typeface="+mj-lt"/>
                </a:rPr>
                <a:t>Replenish</a:t>
              </a:r>
            </a:p>
          </p:txBody>
        </p:sp>
      </p:grpSp>
      <p:sp>
        <p:nvSpPr>
          <p:cNvPr id="43012" name="Curved Up Arrow 8"/>
          <p:cNvSpPr>
            <a:spLocks noChangeArrowheads="1"/>
          </p:cNvSpPr>
          <p:nvPr/>
        </p:nvSpPr>
        <p:spPr bwMode="auto">
          <a:xfrm rot="10800000">
            <a:off x="2932125" y="2475188"/>
            <a:ext cx="3278188" cy="558800"/>
          </a:xfrm>
          <a:prstGeom prst="curvedUpArrow">
            <a:avLst>
              <a:gd name="adj1" fmla="val 24960"/>
              <a:gd name="adj2" fmla="val 49947"/>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normAutofit/>
          </a:bodyPr>
          <a:lstStyle/>
          <a:p>
            <a:r>
              <a:rPr lang="en-US" dirty="0" smtClean="0"/>
              <a:t>Understand the Inventory Module Domain Space</a:t>
            </a:r>
          </a:p>
          <a:p>
            <a:pPr lvl="1"/>
            <a:r>
              <a:rPr lang="en-US" dirty="0" smtClean="0"/>
              <a:t>Demonstrate how EAM can benefit an organization’s business goals</a:t>
            </a:r>
          </a:p>
          <a:p>
            <a:r>
              <a:rPr lang="en-US" dirty="0" smtClean="0"/>
              <a:t>Obtain High-Level Understanding of the Inventory Module Functionality </a:t>
            </a:r>
          </a:p>
          <a:p>
            <a:pPr lvl="1"/>
            <a:r>
              <a:rPr lang="en-US" dirty="0" smtClean="0"/>
              <a:t>Utilize the Activities Handbook to perform basic inventory functions</a:t>
            </a:r>
          </a:p>
          <a:p>
            <a:pPr lvl="1"/>
            <a:r>
              <a:rPr lang="en-US" dirty="0" smtClean="0"/>
              <a:t>Prepare for next steps towards Certification </a:t>
            </a:r>
          </a:p>
        </p:txBody>
      </p:sp>
      <p:sp>
        <p:nvSpPr>
          <p:cNvPr id="10242" name="Rectangle 2"/>
          <p:cNvSpPr>
            <a:spLocks noGrp="1" noChangeArrowheads="1"/>
          </p:cNvSpPr>
          <p:nvPr>
            <p:ph type="title"/>
          </p:nvPr>
        </p:nvSpPr>
        <p:spPr/>
        <p:txBody>
          <a:bodyPr/>
          <a:lstStyle/>
          <a:p>
            <a:r>
              <a:rPr lang="en-US" dirty="0" smtClean="0"/>
              <a:t>Course Objectives</a:t>
            </a:r>
          </a:p>
        </p:txBody>
      </p:sp>
      <p:sp>
        <p:nvSpPr>
          <p:cNvPr id="10244" name="Footer Placeholder 3"/>
          <p:cNvSpPr>
            <a:spLocks noGrp="1"/>
          </p:cNvSpPr>
          <p:nvPr>
            <p:ph type="ftr" sz="quarter" idx="10"/>
          </p:nvPr>
        </p:nvSpPr>
        <p:spPr/>
        <p:txBody>
          <a:bodyPr/>
          <a:lstStyle/>
          <a:p>
            <a:r>
              <a:rPr lang="en-US" smtClean="0"/>
              <a:t>EAM-INV-040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normAutofit/>
          </a:bodyPr>
          <a:lstStyle/>
          <a:p>
            <a:r>
              <a:rPr lang="en-US" sz="2400" dirty="0" smtClean="0"/>
              <a:t>Based on Stock Details provided on each part: </a:t>
            </a:r>
          </a:p>
          <a:p>
            <a:pPr lvl="1"/>
            <a:r>
              <a:rPr lang="en-US" sz="2000" dirty="0" smtClean="0"/>
              <a:t>Reorder Point </a:t>
            </a:r>
          </a:p>
          <a:p>
            <a:pPr lvl="1"/>
            <a:r>
              <a:rPr lang="en-US" sz="2000" dirty="0" smtClean="0"/>
              <a:t>Management Max </a:t>
            </a:r>
          </a:p>
          <a:p>
            <a:r>
              <a:rPr lang="en-US" sz="2400" dirty="0" smtClean="0"/>
              <a:t>Stock Replenishment uses Qty On Hand to recommend purchase amount to achieve “Management Max” </a:t>
            </a:r>
          </a:p>
          <a:p>
            <a:r>
              <a:rPr lang="en-US" sz="2400" dirty="0" smtClean="0"/>
              <a:t>Other Considerations </a:t>
            </a:r>
          </a:p>
          <a:p>
            <a:pPr lvl="1"/>
            <a:r>
              <a:rPr lang="en-US" sz="2000" dirty="0" smtClean="0"/>
              <a:t>Reserved Inventory </a:t>
            </a:r>
          </a:p>
          <a:p>
            <a:pPr lvl="1"/>
            <a:r>
              <a:rPr lang="en-US" sz="2000" dirty="0" smtClean="0"/>
              <a:t>Inventory On-Order </a:t>
            </a:r>
          </a:p>
          <a:p>
            <a:r>
              <a:rPr lang="en-US" sz="2400" dirty="0" smtClean="0"/>
              <a:t>Run manually or via BJS (Batch Job Scheduler)</a:t>
            </a:r>
          </a:p>
          <a:p>
            <a:r>
              <a:rPr lang="en-US" sz="2400" dirty="0" smtClean="0"/>
              <a:t>Sole Source Parts can be automatically purchased </a:t>
            </a:r>
          </a:p>
          <a:p>
            <a:r>
              <a:rPr lang="en-US" sz="2400" dirty="0" smtClean="0"/>
              <a:t>Vendor sourced parts create Purchase Requests</a:t>
            </a:r>
          </a:p>
          <a:p>
            <a:r>
              <a:rPr lang="en-US" sz="2400" dirty="0" smtClean="0"/>
              <a:t>Internally sourced parts create Work Orders</a:t>
            </a:r>
          </a:p>
        </p:txBody>
      </p:sp>
      <p:sp>
        <p:nvSpPr>
          <p:cNvPr id="44034" name="Rectangle 2"/>
          <p:cNvSpPr>
            <a:spLocks noGrp="1" noChangeArrowheads="1"/>
          </p:cNvSpPr>
          <p:nvPr>
            <p:ph type="title"/>
          </p:nvPr>
        </p:nvSpPr>
        <p:spPr/>
        <p:txBody>
          <a:bodyPr/>
          <a:lstStyle/>
          <a:p>
            <a:r>
              <a:rPr lang="en-US" smtClean="0"/>
              <a:t>Stock Replenishment </a:t>
            </a:r>
          </a:p>
        </p:txBody>
      </p:sp>
      <p:sp>
        <p:nvSpPr>
          <p:cNvPr id="44038" name="Footer Placeholder 10"/>
          <p:cNvSpPr>
            <a:spLocks noGrp="1"/>
          </p:cNvSpPr>
          <p:nvPr>
            <p:ph type="ftr" sz="quarter" idx="10"/>
          </p:nvPr>
        </p:nvSpPr>
        <p:spPr/>
        <p:txBody>
          <a:bodyPr/>
          <a:lstStyle/>
          <a:p>
            <a:r>
              <a:rPr lang="en-US" smtClean="0"/>
              <a:t>EAM-INV-370</a:t>
            </a:r>
            <a:endParaRPr lang="en-US"/>
          </a:p>
        </p:txBody>
      </p:sp>
      <p:grpSp>
        <p:nvGrpSpPr>
          <p:cNvPr id="44036" name="Group 9"/>
          <p:cNvGrpSpPr>
            <a:grpSpLocks/>
          </p:cNvGrpSpPr>
          <p:nvPr/>
        </p:nvGrpSpPr>
        <p:grpSpPr bwMode="auto">
          <a:xfrm>
            <a:off x="4654550" y="34925"/>
            <a:ext cx="4249738" cy="481013"/>
            <a:chOff x="1151881" y="1990413"/>
            <a:chExt cx="6208674" cy="555625"/>
          </a:xfrm>
        </p:grpSpPr>
        <p:sp>
          <p:nvSpPr>
            <p:cNvPr id="44039"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44040"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44041"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44042"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44043" name="Rectangle 14"/>
            <p:cNvSpPr>
              <a:spLocks noChangeArrowheads="1"/>
            </p:cNvSpPr>
            <p:nvPr/>
          </p:nvSpPr>
          <p:spPr bwMode="auto">
            <a:xfrm>
              <a:off x="5221056" y="212173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44037" name="TextBox 9"/>
          <p:cNvSpPr txBox="1">
            <a:spLocks noChangeArrowheads="1"/>
          </p:cNvSpPr>
          <p:nvPr/>
        </p:nvSpPr>
        <p:spPr bwMode="auto">
          <a:xfrm>
            <a:off x="4910149" y="6107264"/>
            <a:ext cx="4233851" cy="307777"/>
          </a:xfrm>
          <a:prstGeom prst="rect">
            <a:avLst/>
          </a:prstGeom>
          <a:noFill/>
          <a:ln w="9525">
            <a:noFill/>
            <a:miter lim="800000"/>
            <a:headEnd/>
            <a:tailEnd/>
          </a:ln>
        </p:spPr>
        <p:txBody>
          <a:bodyPr wrap="none">
            <a:spAutoFit/>
          </a:bodyPr>
          <a:lstStyle/>
          <a:p>
            <a:r>
              <a:rPr lang="en-US" dirty="0">
                <a:latin typeface="+mj-lt"/>
              </a:rPr>
              <a:t>Covered in 1-7 Introduction to EAM Purchasing</a:t>
            </a:r>
          </a:p>
        </p:txBody>
      </p:sp>
      <p:grpSp>
        <p:nvGrpSpPr>
          <p:cNvPr id="12" name="Group 33"/>
          <p:cNvGrpSpPr>
            <a:grpSpLocks/>
          </p:cNvGrpSpPr>
          <p:nvPr/>
        </p:nvGrpSpPr>
        <p:grpSpPr bwMode="auto">
          <a:xfrm>
            <a:off x="8151813" y="458195"/>
            <a:ext cx="992187" cy="958850"/>
            <a:chOff x="3185782" y="5061098"/>
            <a:chExt cx="1846496" cy="1586824"/>
          </a:xfrm>
        </p:grpSpPr>
        <p:pic>
          <p:nvPicPr>
            <p:cNvPr id="13"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4"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03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4035">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03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03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4035">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403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smtClean="0"/>
              <a:t>Inventory Process – Step Through</a:t>
            </a:r>
          </a:p>
        </p:txBody>
      </p:sp>
      <p:sp>
        <p:nvSpPr>
          <p:cNvPr id="45060" name="Footer Placeholder 8"/>
          <p:cNvSpPr>
            <a:spLocks noGrp="1"/>
          </p:cNvSpPr>
          <p:nvPr>
            <p:ph type="ftr" sz="quarter" idx="10"/>
          </p:nvPr>
        </p:nvSpPr>
        <p:spPr/>
        <p:txBody>
          <a:bodyPr/>
          <a:lstStyle/>
          <a:p>
            <a:r>
              <a:rPr lang="en-US" smtClean="0"/>
              <a:t>EAM-INV-380</a:t>
            </a:r>
            <a:endParaRPr lang="en-US"/>
          </a:p>
        </p:txBody>
      </p:sp>
      <p:grpSp>
        <p:nvGrpSpPr>
          <p:cNvPr id="45059" name="Group 8"/>
          <p:cNvGrpSpPr>
            <a:grpSpLocks/>
          </p:cNvGrpSpPr>
          <p:nvPr/>
        </p:nvGrpSpPr>
        <p:grpSpPr bwMode="auto">
          <a:xfrm>
            <a:off x="1162650" y="3022875"/>
            <a:ext cx="6813550" cy="811213"/>
            <a:chOff x="1151881" y="1990413"/>
            <a:chExt cx="6208674" cy="555625"/>
          </a:xfrm>
        </p:grpSpPr>
        <p:sp>
          <p:nvSpPr>
            <p:cNvPr id="4506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Request</a:t>
              </a:r>
            </a:p>
          </p:txBody>
        </p:sp>
        <p:sp>
          <p:nvSpPr>
            <p:cNvPr id="4506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Consume	</a:t>
              </a:r>
            </a:p>
          </p:txBody>
        </p:sp>
        <p:sp>
          <p:nvSpPr>
            <p:cNvPr id="45063"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Setup</a:t>
              </a:r>
            </a:p>
          </p:txBody>
        </p:sp>
        <p:sp>
          <p:nvSpPr>
            <p:cNvPr id="45064" name="Rectangle 12"/>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a:latin typeface="+mj-lt"/>
                </a:rPr>
                <a:t>Manage</a:t>
              </a:r>
            </a:p>
          </p:txBody>
        </p:sp>
        <p:sp>
          <p:nvSpPr>
            <p:cNvPr id="45065"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Replenish</a:t>
              </a:r>
            </a:p>
          </p:txBody>
        </p:sp>
      </p:grpSp>
      <p:grpSp>
        <p:nvGrpSpPr>
          <p:cNvPr id="10" name="Group 33"/>
          <p:cNvGrpSpPr>
            <a:grpSpLocks/>
          </p:cNvGrpSpPr>
          <p:nvPr/>
        </p:nvGrpSpPr>
        <p:grpSpPr bwMode="auto">
          <a:xfrm>
            <a:off x="8151813" y="458195"/>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p:txBody>
          <a:bodyPr>
            <a:normAutofit fontScale="92500"/>
          </a:bodyPr>
          <a:lstStyle/>
          <a:p>
            <a:r>
              <a:rPr lang="en-US" dirty="0" smtClean="0"/>
              <a:t>Formal inventory counting function, usually associated with an audit process </a:t>
            </a:r>
          </a:p>
          <a:p>
            <a:r>
              <a:rPr lang="en-US" dirty="0" smtClean="0"/>
              <a:t>Created for all inventory or for specific sections</a:t>
            </a:r>
          </a:p>
          <a:p>
            <a:pPr lvl="1"/>
            <a:r>
              <a:rPr lang="en-US" dirty="0" smtClean="0"/>
              <a:t>Last Physical Count Date</a:t>
            </a:r>
          </a:p>
          <a:p>
            <a:pPr lvl="1"/>
            <a:r>
              <a:rPr lang="en-US" dirty="0" smtClean="0"/>
              <a:t>Active Flag</a:t>
            </a:r>
          </a:p>
          <a:p>
            <a:pPr lvl="1"/>
            <a:r>
              <a:rPr lang="en-US" dirty="0" smtClean="0"/>
              <a:t>Consignment Flag </a:t>
            </a:r>
          </a:p>
          <a:p>
            <a:pPr lvl="1"/>
            <a:r>
              <a:rPr lang="en-US" dirty="0" smtClean="0"/>
              <a:t>Internal </a:t>
            </a:r>
            <a:r>
              <a:rPr lang="en-US" dirty="0" err="1" smtClean="0"/>
              <a:t>vs</a:t>
            </a:r>
            <a:r>
              <a:rPr lang="en-US" dirty="0" smtClean="0"/>
              <a:t> Vendor Sourced  </a:t>
            </a:r>
          </a:p>
          <a:p>
            <a:r>
              <a:rPr lang="en-US" dirty="0" smtClean="0"/>
              <a:t>Freezes all transactions until closed </a:t>
            </a:r>
          </a:p>
          <a:p>
            <a:r>
              <a:rPr lang="en-US" dirty="0" smtClean="0"/>
              <a:t>Provides a Count Sheet </a:t>
            </a:r>
          </a:p>
          <a:p>
            <a:r>
              <a:rPr lang="en-US" dirty="0" smtClean="0"/>
              <a:t>Closing Physical: </a:t>
            </a:r>
          </a:p>
          <a:p>
            <a:pPr lvl="1"/>
            <a:r>
              <a:rPr lang="en-US" dirty="0" smtClean="0"/>
              <a:t>Generates GL’s to ERP </a:t>
            </a:r>
          </a:p>
          <a:p>
            <a:pPr lvl="1"/>
            <a:r>
              <a:rPr lang="en-US" dirty="0" smtClean="0"/>
              <a:t>Unfreezes the parts</a:t>
            </a:r>
          </a:p>
        </p:txBody>
      </p:sp>
      <p:sp>
        <p:nvSpPr>
          <p:cNvPr id="46082" name="Rectangle 2"/>
          <p:cNvSpPr>
            <a:spLocks noGrp="1" noChangeArrowheads="1"/>
          </p:cNvSpPr>
          <p:nvPr>
            <p:ph type="title"/>
          </p:nvPr>
        </p:nvSpPr>
        <p:spPr/>
        <p:txBody>
          <a:bodyPr/>
          <a:lstStyle/>
          <a:p>
            <a:r>
              <a:rPr lang="en-US" smtClean="0"/>
              <a:t>Physical Inventory </a:t>
            </a:r>
          </a:p>
        </p:txBody>
      </p:sp>
      <p:sp>
        <p:nvSpPr>
          <p:cNvPr id="46086" name="Footer Placeholder 10"/>
          <p:cNvSpPr>
            <a:spLocks noGrp="1"/>
          </p:cNvSpPr>
          <p:nvPr>
            <p:ph type="ftr" sz="quarter" idx="10"/>
          </p:nvPr>
        </p:nvSpPr>
        <p:spPr/>
        <p:txBody>
          <a:bodyPr/>
          <a:lstStyle/>
          <a:p>
            <a:r>
              <a:rPr lang="en-US" smtClean="0"/>
              <a:t>EAM-INV-390</a:t>
            </a:r>
            <a:endParaRPr lang="en-US"/>
          </a:p>
        </p:txBody>
      </p:sp>
      <p:grpSp>
        <p:nvGrpSpPr>
          <p:cNvPr id="46084" name="Group 9"/>
          <p:cNvGrpSpPr>
            <a:grpSpLocks/>
          </p:cNvGrpSpPr>
          <p:nvPr/>
        </p:nvGrpSpPr>
        <p:grpSpPr bwMode="auto">
          <a:xfrm>
            <a:off x="4654550" y="34925"/>
            <a:ext cx="4249738" cy="481013"/>
            <a:chOff x="1151881" y="1990413"/>
            <a:chExt cx="6208674" cy="555625"/>
          </a:xfrm>
        </p:grpSpPr>
        <p:sp>
          <p:nvSpPr>
            <p:cNvPr id="4608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46088"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46089" name="Rectangle 6"/>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Setup</a:t>
              </a:r>
            </a:p>
          </p:txBody>
        </p:sp>
        <p:sp>
          <p:nvSpPr>
            <p:cNvPr id="46090" name="Rectangle 7"/>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46091"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46085" name="TextBox 9"/>
          <p:cNvSpPr txBox="1">
            <a:spLocks noChangeArrowheads="1"/>
          </p:cNvSpPr>
          <p:nvPr/>
        </p:nvSpPr>
        <p:spPr bwMode="auto">
          <a:xfrm>
            <a:off x="5568950" y="6092825"/>
            <a:ext cx="3320140" cy="307777"/>
          </a:xfrm>
          <a:prstGeom prst="rect">
            <a:avLst/>
          </a:prstGeom>
          <a:noFill/>
          <a:ln w="9525">
            <a:noFill/>
            <a:miter lim="800000"/>
            <a:headEnd/>
            <a:tailEnd/>
          </a:ln>
        </p:spPr>
        <p:txBody>
          <a:bodyPr wrap="none">
            <a:spAutoFit/>
          </a:bodyPr>
          <a:lstStyle/>
          <a:p>
            <a:r>
              <a:rPr lang="en-US" dirty="0">
                <a:latin typeface="+mj-lt"/>
              </a:rPr>
              <a:t>See Appendix D – Physical Inventory</a:t>
            </a:r>
          </a:p>
        </p:txBody>
      </p:sp>
      <p:grpSp>
        <p:nvGrpSpPr>
          <p:cNvPr id="12" name="Group 33"/>
          <p:cNvGrpSpPr>
            <a:grpSpLocks/>
          </p:cNvGrpSpPr>
          <p:nvPr/>
        </p:nvGrpSpPr>
        <p:grpSpPr bwMode="auto">
          <a:xfrm>
            <a:off x="8151813" y="458195"/>
            <a:ext cx="992187" cy="958850"/>
            <a:chOff x="3185782" y="5061098"/>
            <a:chExt cx="1846496" cy="1586824"/>
          </a:xfrm>
        </p:grpSpPr>
        <p:pic>
          <p:nvPicPr>
            <p:cNvPr id="13"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4"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08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08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08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08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083">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608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3"/>
          <p:cNvSpPr>
            <a:spLocks noGrp="1" noChangeArrowheads="1"/>
          </p:cNvSpPr>
          <p:nvPr>
            <p:ph idx="1"/>
          </p:nvPr>
        </p:nvSpPr>
        <p:spPr/>
        <p:txBody>
          <a:bodyPr/>
          <a:lstStyle/>
          <a:p>
            <a:r>
              <a:rPr lang="en-US" dirty="0" smtClean="0"/>
              <a:t>Transaction types:</a:t>
            </a:r>
          </a:p>
          <a:p>
            <a:pPr lvl="1"/>
            <a:r>
              <a:rPr lang="en-US" dirty="0" smtClean="0"/>
              <a:t>Issue</a:t>
            </a:r>
          </a:p>
          <a:p>
            <a:pPr lvl="1"/>
            <a:r>
              <a:rPr lang="en-US" dirty="0" smtClean="0"/>
              <a:t>Return to inventory</a:t>
            </a:r>
          </a:p>
          <a:p>
            <a:pPr lvl="1"/>
            <a:r>
              <a:rPr lang="en-US" dirty="0" smtClean="0"/>
              <a:t>Relocate</a:t>
            </a:r>
          </a:p>
          <a:p>
            <a:pPr lvl="1"/>
            <a:r>
              <a:rPr lang="en-US" dirty="0" smtClean="0"/>
              <a:t>Receive from relocation</a:t>
            </a:r>
          </a:p>
          <a:p>
            <a:pPr lvl="1"/>
            <a:r>
              <a:rPr lang="en-US" dirty="0" smtClean="0"/>
              <a:t>Receive from work order</a:t>
            </a:r>
          </a:p>
          <a:p>
            <a:pPr lvl="1"/>
            <a:r>
              <a:rPr lang="en-US" dirty="0" smtClean="0"/>
              <a:t>Return to work order</a:t>
            </a:r>
          </a:p>
          <a:p>
            <a:pPr lvl="1"/>
            <a:r>
              <a:rPr lang="en-US" dirty="0" smtClean="0"/>
              <a:t>Adjust</a:t>
            </a:r>
          </a:p>
          <a:p>
            <a:pPr lvl="1"/>
            <a:r>
              <a:rPr lang="en-US" dirty="0" smtClean="0"/>
              <a:t>Transfer ownership</a:t>
            </a:r>
          </a:p>
          <a:p>
            <a:pPr lvl="1"/>
            <a:r>
              <a:rPr lang="en-US" dirty="0" smtClean="0"/>
              <a:t>Modify consignment</a:t>
            </a:r>
          </a:p>
          <a:p>
            <a:pPr lvl="1"/>
            <a:r>
              <a:rPr lang="en-US" dirty="0" smtClean="0"/>
              <a:t>Modify cost</a:t>
            </a:r>
          </a:p>
        </p:txBody>
      </p:sp>
      <p:sp>
        <p:nvSpPr>
          <p:cNvPr id="47106" name="Rectangle 2"/>
          <p:cNvSpPr>
            <a:spLocks noGrp="1" noChangeArrowheads="1"/>
          </p:cNvSpPr>
          <p:nvPr>
            <p:ph type="title"/>
          </p:nvPr>
        </p:nvSpPr>
        <p:spPr/>
        <p:txBody>
          <a:bodyPr/>
          <a:lstStyle/>
          <a:p>
            <a:r>
              <a:rPr lang="en-US" smtClean="0"/>
              <a:t>Inventory Transactions</a:t>
            </a:r>
          </a:p>
        </p:txBody>
      </p:sp>
      <p:sp>
        <p:nvSpPr>
          <p:cNvPr id="47110" name="Footer Placeholder 10"/>
          <p:cNvSpPr>
            <a:spLocks noGrp="1"/>
          </p:cNvSpPr>
          <p:nvPr>
            <p:ph type="ftr" sz="quarter" idx="10"/>
          </p:nvPr>
        </p:nvSpPr>
        <p:spPr/>
        <p:txBody>
          <a:bodyPr/>
          <a:lstStyle/>
          <a:p>
            <a:r>
              <a:rPr lang="en-US" smtClean="0"/>
              <a:t>EAM-INV-400</a:t>
            </a:r>
            <a:endParaRPr lang="en-US"/>
          </a:p>
        </p:txBody>
      </p:sp>
      <p:grpSp>
        <p:nvGrpSpPr>
          <p:cNvPr id="47108" name="Group 9"/>
          <p:cNvGrpSpPr>
            <a:grpSpLocks/>
          </p:cNvGrpSpPr>
          <p:nvPr/>
        </p:nvGrpSpPr>
        <p:grpSpPr bwMode="auto">
          <a:xfrm>
            <a:off x="4654550" y="34925"/>
            <a:ext cx="4249738" cy="481013"/>
            <a:chOff x="1151881" y="1990413"/>
            <a:chExt cx="6208674" cy="555625"/>
          </a:xfrm>
        </p:grpSpPr>
        <p:sp>
          <p:nvSpPr>
            <p:cNvPr id="4711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Request</a:t>
              </a:r>
            </a:p>
          </p:txBody>
        </p:sp>
        <p:sp>
          <p:nvSpPr>
            <p:cNvPr id="4711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Consume	</a:t>
              </a:r>
            </a:p>
          </p:txBody>
        </p:sp>
        <p:sp>
          <p:nvSpPr>
            <p:cNvPr id="47113"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7114" name="Rectangle 13"/>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a:latin typeface="+mj-lt"/>
                </a:rPr>
                <a:t>Manage</a:t>
              </a:r>
            </a:p>
          </p:txBody>
        </p:sp>
        <p:sp>
          <p:nvSpPr>
            <p:cNvPr id="47115"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a:latin typeface="+mj-lt"/>
                </a:rPr>
                <a:t>Replenish</a:t>
              </a:r>
            </a:p>
          </p:txBody>
        </p:sp>
      </p:grpSp>
      <p:sp>
        <p:nvSpPr>
          <p:cNvPr id="47109" name="TextBox 15"/>
          <p:cNvSpPr txBox="1">
            <a:spLocks noChangeArrowheads="1"/>
          </p:cNvSpPr>
          <p:nvPr/>
        </p:nvSpPr>
        <p:spPr bwMode="auto">
          <a:xfrm>
            <a:off x="5480818" y="6083199"/>
            <a:ext cx="3663182" cy="307777"/>
          </a:xfrm>
          <a:prstGeom prst="rect">
            <a:avLst/>
          </a:prstGeom>
          <a:noFill/>
          <a:ln w="9525">
            <a:noFill/>
            <a:miter lim="800000"/>
            <a:headEnd/>
            <a:tailEnd/>
          </a:ln>
        </p:spPr>
        <p:txBody>
          <a:bodyPr wrap="none">
            <a:spAutoFit/>
          </a:bodyPr>
          <a:lstStyle/>
          <a:p>
            <a:r>
              <a:rPr lang="en-US" dirty="0">
                <a:latin typeface="+mj-lt"/>
              </a:rPr>
              <a:t>See Appendix B – Inventory Transactions</a:t>
            </a:r>
          </a:p>
        </p:txBody>
      </p:sp>
      <p:grpSp>
        <p:nvGrpSpPr>
          <p:cNvPr id="12" name="Group 33"/>
          <p:cNvGrpSpPr>
            <a:grpSpLocks/>
          </p:cNvGrpSpPr>
          <p:nvPr/>
        </p:nvGrpSpPr>
        <p:grpSpPr bwMode="auto">
          <a:xfrm>
            <a:off x="8151813" y="458195"/>
            <a:ext cx="992187" cy="958850"/>
            <a:chOff x="3185782" y="5061098"/>
            <a:chExt cx="1846496" cy="1586824"/>
          </a:xfrm>
        </p:grpSpPr>
        <p:pic>
          <p:nvPicPr>
            <p:cNvPr id="13"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4"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a:bodyPr>
          <a:lstStyle/>
          <a:p>
            <a:r>
              <a:rPr lang="en-US" dirty="0" smtClean="0"/>
              <a:t>Add your inventory parts and modify parts</a:t>
            </a:r>
          </a:p>
          <a:p>
            <a:r>
              <a:rPr lang="en-US" dirty="0" smtClean="0"/>
              <a:t>Copy parts across sites</a:t>
            </a:r>
          </a:p>
          <a:p>
            <a:r>
              <a:rPr lang="en-US" dirty="0" smtClean="0"/>
              <a:t>Use actions from the action to:</a:t>
            </a:r>
          </a:p>
          <a:p>
            <a:pPr lvl="1"/>
            <a:r>
              <a:rPr lang="en-US" dirty="0" smtClean="0"/>
              <a:t>Adjust</a:t>
            </a:r>
          </a:p>
          <a:p>
            <a:pPr lvl="1"/>
            <a:r>
              <a:rPr lang="en-US" dirty="0" smtClean="0"/>
              <a:t>Issue</a:t>
            </a:r>
          </a:p>
          <a:p>
            <a:pPr lvl="1"/>
            <a:r>
              <a:rPr lang="en-US" dirty="0" smtClean="0"/>
              <a:t>Return</a:t>
            </a:r>
          </a:p>
          <a:p>
            <a:pPr lvl="1"/>
            <a:r>
              <a:rPr lang="en-US" dirty="0" smtClean="0"/>
              <a:t>Receive (from a work order or site transfer)</a:t>
            </a:r>
          </a:p>
          <a:p>
            <a:pPr lvl="1"/>
            <a:r>
              <a:rPr lang="en-US" dirty="0" smtClean="0"/>
              <a:t>Relocate</a:t>
            </a:r>
          </a:p>
          <a:p>
            <a:pPr lvl="1"/>
            <a:r>
              <a:rPr lang="en-US" dirty="0" smtClean="0"/>
              <a:t>Transfer ownership</a:t>
            </a:r>
          </a:p>
          <a:p>
            <a:pPr lvl="1"/>
            <a:r>
              <a:rPr lang="en-US" dirty="0" smtClean="0"/>
              <a:t>Modify consignment or cost</a:t>
            </a:r>
          </a:p>
        </p:txBody>
      </p:sp>
      <p:sp>
        <p:nvSpPr>
          <p:cNvPr id="48130" name="Rectangle 2"/>
          <p:cNvSpPr>
            <a:spLocks noGrp="1" noChangeArrowheads="1"/>
          </p:cNvSpPr>
          <p:nvPr>
            <p:ph type="title"/>
          </p:nvPr>
        </p:nvSpPr>
        <p:spPr/>
        <p:txBody>
          <a:bodyPr/>
          <a:lstStyle/>
          <a:p>
            <a:r>
              <a:rPr lang="en-US" smtClean="0"/>
              <a:t>Review</a:t>
            </a:r>
          </a:p>
        </p:txBody>
      </p:sp>
      <p:sp>
        <p:nvSpPr>
          <p:cNvPr id="48132" name="Footer Placeholder 3"/>
          <p:cNvSpPr>
            <a:spLocks noGrp="1"/>
          </p:cNvSpPr>
          <p:nvPr>
            <p:ph type="ftr" sz="quarter" idx="10"/>
          </p:nvPr>
        </p:nvSpPr>
        <p:spPr/>
        <p:txBody>
          <a:bodyPr/>
          <a:lstStyle/>
          <a:p>
            <a:r>
              <a:rPr lang="en-US" smtClean="0"/>
              <a:t>EAM-INV-410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a:bodyPr>
          <a:lstStyle/>
          <a:p>
            <a:r>
              <a:rPr lang="en-US" dirty="0" smtClean="0"/>
              <a:t>Create and record a physical inventory count</a:t>
            </a:r>
          </a:p>
          <a:p>
            <a:r>
              <a:rPr lang="en-US" dirty="0" smtClean="0"/>
              <a:t>EAM creates GLs to send to QAD ERP for:</a:t>
            </a:r>
          </a:p>
          <a:p>
            <a:pPr lvl="1"/>
            <a:r>
              <a:rPr lang="en-US" dirty="0" smtClean="0"/>
              <a:t>Inter-site transfers</a:t>
            </a:r>
          </a:p>
          <a:p>
            <a:pPr lvl="1"/>
            <a:r>
              <a:rPr lang="en-US" dirty="0" smtClean="0"/>
              <a:t>Work orders for fabricated parts</a:t>
            </a:r>
          </a:p>
          <a:p>
            <a:pPr lvl="1"/>
            <a:r>
              <a:rPr lang="en-US" dirty="0" smtClean="0"/>
              <a:t>Inventory issues, returns, adjustments</a:t>
            </a:r>
          </a:p>
          <a:p>
            <a:pPr lvl="1"/>
            <a:r>
              <a:rPr lang="en-US" dirty="0" smtClean="0"/>
              <a:t>Price adjustments</a:t>
            </a:r>
          </a:p>
          <a:p>
            <a:pPr lvl="1"/>
            <a:r>
              <a:rPr lang="en-US" dirty="0" smtClean="0"/>
              <a:t>Consignment stock usage </a:t>
            </a:r>
          </a:p>
          <a:p>
            <a:pPr lvl="1"/>
            <a:r>
              <a:rPr lang="en-US" dirty="0" smtClean="0"/>
              <a:t>PO receipts</a:t>
            </a:r>
          </a:p>
        </p:txBody>
      </p:sp>
      <p:sp>
        <p:nvSpPr>
          <p:cNvPr id="48130" name="Rectangle 2"/>
          <p:cNvSpPr>
            <a:spLocks noGrp="1" noChangeArrowheads="1"/>
          </p:cNvSpPr>
          <p:nvPr>
            <p:ph type="title"/>
          </p:nvPr>
        </p:nvSpPr>
        <p:spPr/>
        <p:txBody>
          <a:bodyPr/>
          <a:lstStyle/>
          <a:p>
            <a:r>
              <a:rPr lang="en-US" smtClean="0"/>
              <a:t>Review</a:t>
            </a:r>
          </a:p>
        </p:txBody>
      </p:sp>
      <p:sp>
        <p:nvSpPr>
          <p:cNvPr id="48132" name="Footer Placeholder 3"/>
          <p:cNvSpPr>
            <a:spLocks noGrp="1"/>
          </p:cNvSpPr>
          <p:nvPr>
            <p:ph type="ftr" sz="quarter" idx="10"/>
          </p:nvPr>
        </p:nvSpPr>
        <p:spPr/>
        <p:txBody>
          <a:bodyPr/>
          <a:lstStyle/>
          <a:p>
            <a:r>
              <a:rPr lang="en-US" smtClean="0"/>
              <a:t>EAM-INV-410</a:t>
            </a:r>
            <a:endParaRPr lang="en-US"/>
          </a:p>
        </p:txBody>
      </p:sp>
      <p:grpSp>
        <p:nvGrpSpPr>
          <p:cNvPr id="2"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normAutofit fontScale="90000"/>
          </a:bodyPr>
          <a:lstStyle/>
          <a:p>
            <a:r>
              <a:rPr lang="en-US" smtClean="0"/>
              <a:t>QAD EAM Level 1 Learning Path </a:t>
            </a:r>
            <a:br>
              <a:rPr lang="en-US" smtClean="0"/>
            </a:br>
            <a:r>
              <a:rPr lang="en-US" smtClean="0"/>
              <a:t>Next Steps for Certification!</a:t>
            </a:r>
          </a:p>
        </p:txBody>
      </p:sp>
      <p:sp>
        <p:nvSpPr>
          <p:cNvPr id="49155" name="Rectangle 3"/>
          <p:cNvSpPr>
            <a:spLocks noGrp="1" noChangeArrowheads="1"/>
          </p:cNvSpPr>
          <p:nvPr>
            <p:ph type="body" sz="quarter" idx="10"/>
          </p:nvPr>
        </p:nvSpPr>
        <p:spPr/>
        <p:txBody>
          <a:bodyPr/>
          <a:lstStyle/>
          <a:p>
            <a:r>
              <a:rPr lang="en-US" smtClean="0"/>
              <a:t>QAD EAM v12 Training</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3"/>
          <p:cNvSpPr>
            <a:spLocks noGrp="1" noChangeArrowheads="1"/>
          </p:cNvSpPr>
          <p:nvPr>
            <p:ph idx="1"/>
          </p:nvPr>
        </p:nvSpPr>
        <p:spPr/>
        <p:txBody>
          <a:bodyPr/>
          <a:lstStyle/>
          <a:p>
            <a:r>
              <a:rPr lang="en-US" dirty="0" smtClean="0"/>
              <a:t>Review this presentation:  “1-6 Introduction to EAM Inventory” </a:t>
            </a:r>
          </a:p>
          <a:p>
            <a:r>
              <a:rPr lang="en-US" dirty="0" smtClean="0"/>
              <a:t>Utilize the “Level 1 Activities Handbook” for exercises and question related to this presentation </a:t>
            </a:r>
          </a:p>
          <a:p>
            <a:r>
              <a:rPr lang="en-US" dirty="0" smtClean="0"/>
              <a:t>Complete the Learning Validation Questions</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50178" name="Rectangle 2"/>
          <p:cNvSpPr>
            <a:spLocks noGrp="1" noChangeArrowheads="1"/>
          </p:cNvSpPr>
          <p:nvPr>
            <p:ph type="title"/>
          </p:nvPr>
        </p:nvSpPr>
        <p:spPr/>
        <p:txBody>
          <a:bodyPr/>
          <a:lstStyle/>
          <a:p>
            <a:r>
              <a:rPr lang="en-US" dirty="0" smtClean="0"/>
              <a:t>Next Steps</a:t>
            </a:r>
          </a:p>
        </p:txBody>
      </p:sp>
      <p:sp>
        <p:nvSpPr>
          <p:cNvPr id="50180" name="Footer Placeholder 3"/>
          <p:cNvSpPr>
            <a:spLocks noGrp="1"/>
          </p:cNvSpPr>
          <p:nvPr>
            <p:ph type="ftr" sz="quarter" idx="10"/>
          </p:nvPr>
        </p:nvSpPr>
        <p:spPr/>
        <p:txBody>
          <a:bodyPr/>
          <a:lstStyle/>
          <a:p>
            <a:r>
              <a:rPr lang="en-US" smtClean="0"/>
              <a:t>EAM-INV-430</a:t>
            </a:r>
            <a:endParaRPr 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r>
              <a:rPr lang="en-US" dirty="0" smtClean="0"/>
              <a:t>The Product Unit Field Readiness Team is here to support you!  </a:t>
            </a:r>
          </a:p>
          <a:p>
            <a:r>
              <a:rPr lang="en-US" dirty="0" smtClean="0"/>
              <a:t>Contact us at:  </a:t>
            </a:r>
          </a:p>
          <a:p>
            <a:pPr lvl="1"/>
            <a:r>
              <a:rPr lang="en-US" dirty="0" smtClean="0"/>
              <a:t>Nancy </a:t>
            </a:r>
            <a:r>
              <a:rPr lang="en-US" dirty="0" err="1" smtClean="0"/>
              <a:t>Majure</a:t>
            </a:r>
            <a:r>
              <a:rPr lang="en-US" dirty="0" smtClean="0"/>
              <a:t> </a:t>
            </a:r>
            <a:r>
              <a:rPr lang="en-US" dirty="0" smtClean="0">
                <a:hlinkClick r:id="rId3"/>
              </a:rPr>
              <a:t>nnm@qad.com</a:t>
            </a:r>
            <a:endParaRPr lang="en-US" dirty="0" smtClean="0"/>
          </a:p>
          <a:p>
            <a:pPr lvl="1"/>
            <a:r>
              <a:rPr lang="en-US" dirty="0" smtClean="0"/>
              <a:t>Sara Suhr </a:t>
            </a:r>
            <a:r>
              <a:rPr lang="en-US" dirty="0" smtClean="0">
                <a:hlinkClick r:id="rId4"/>
              </a:rPr>
              <a:t>uhr@qad.com</a:t>
            </a:r>
            <a:r>
              <a:rPr lang="en-US" dirty="0" smtClean="0"/>
              <a:t> </a:t>
            </a:r>
          </a:p>
          <a:p>
            <a:r>
              <a:rPr lang="en-US" dirty="0" smtClean="0"/>
              <a:t>Email the EAM Community Forum at: </a:t>
            </a:r>
            <a:r>
              <a:rPr lang="en-US" dirty="0" smtClean="0">
                <a:hlinkClick r:id="rId5"/>
              </a:rPr>
              <a:t>enterprise_asset_management_@qadshare.com</a:t>
            </a:r>
            <a:endParaRPr lang="en-US" dirty="0" smtClean="0"/>
          </a:p>
        </p:txBody>
      </p:sp>
      <p:sp>
        <p:nvSpPr>
          <p:cNvPr id="52226" name="Rectangle 2"/>
          <p:cNvSpPr>
            <a:spLocks noGrp="1" noChangeArrowheads="1"/>
          </p:cNvSpPr>
          <p:nvPr>
            <p:ph type="title"/>
          </p:nvPr>
        </p:nvSpPr>
        <p:spPr/>
        <p:txBody>
          <a:bodyPr/>
          <a:lstStyle/>
          <a:p>
            <a:r>
              <a:rPr lang="en-US" smtClean="0"/>
              <a:t>Have Questions? </a:t>
            </a:r>
          </a:p>
        </p:txBody>
      </p:sp>
      <p:sp>
        <p:nvSpPr>
          <p:cNvPr id="52228" name="Footer Placeholder 3"/>
          <p:cNvSpPr>
            <a:spLocks noGrp="1"/>
          </p:cNvSpPr>
          <p:nvPr>
            <p:ph type="ftr" sz="quarter" idx="10"/>
          </p:nvPr>
        </p:nvSpPr>
        <p:spPr/>
        <p:txBody>
          <a:bodyPr/>
          <a:lstStyle/>
          <a:p>
            <a:r>
              <a:rPr lang="en-US" smtClean="0"/>
              <a:t>EAM-INV-450</a:t>
            </a:r>
            <a:endParaRPr lang="en-US"/>
          </a:p>
        </p:txBody>
      </p:sp>
      <p:sp>
        <p:nvSpPr>
          <p:cNvPr id="5" name="TextBox 4"/>
          <p:cNvSpPr txBox="1"/>
          <p:nvPr/>
        </p:nvSpPr>
        <p:spPr>
          <a:xfrm>
            <a:off x="2924175" y="4448175"/>
            <a:ext cx="5343525" cy="1569660"/>
          </a:xfrm>
          <a:prstGeom prst="rect">
            <a:avLst/>
          </a:prstGeom>
          <a:noFill/>
        </p:spPr>
        <p:txBody>
          <a:bodyPr wrap="square" rtlCol="0">
            <a:spAutoFit/>
          </a:bodyPr>
          <a:lstStyle/>
          <a:p>
            <a:pPr algn="ctr"/>
            <a:r>
              <a:rPr lang="en-US" sz="4800" b="1" dirty="0" smtClean="0">
                <a:solidFill>
                  <a:srgbClr val="FF0000"/>
                </a:solidFill>
                <a:latin typeface="Freestyle Script" pitchFamily="66" charset="0"/>
              </a:rPr>
              <a:t>Thank you!  Good Luck and Happy Studying!!</a:t>
            </a:r>
            <a:endParaRPr lang="en-US" sz="4800" b="1" dirty="0">
              <a:solidFill>
                <a:srgbClr val="FF0000"/>
              </a:solidFill>
              <a:latin typeface="Freestyle Script"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8" presetClass="emph" presetSubtype="0" fill="hold" grpId="0" nodeType="withEffect">
                                  <p:stCondLst>
                                    <p:cond delay="0"/>
                                  </p:stCondLst>
                                  <p:childTnLst>
                                    <p:animRot by="21600000">
                                      <p:cBhvr>
                                        <p:cTn id="8"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smtClean="0"/>
              <a:t>Appendix A: Add Locations and Inventory Part Records</a:t>
            </a:r>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54275" name="Footer Placeholder 2"/>
          <p:cNvSpPr>
            <a:spLocks noGrp="1"/>
          </p:cNvSpPr>
          <p:nvPr>
            <p:ph type="ftr" sz="quarter" idx="4294967295"/>
          </p:nvPr>
        </p:nvSpPr>
        <p:spPr>
          <a:xfrm>
            <a:off x="8229600" y="6638925"/>
            <a:ext cx="914400" cy="219075"/>
          </a:xfrm>
          <a:noFill/>
        </p:spPr>
        <p:txBody>
          <a:bodyPr/>
          <a:lstStyle/>
          <a:p>
            <a:pPr defTabSz="865188"/>
            <a:r>
              <a:rPr lang="en-US"/>
              <a:t>EAM-INV-470</a:t>
            </a:r>
          </a:p>
        </p:txBody>
      </p:sp>
      <p:grpSp>
        <p:nvGrpSpPr>
          <p:cNvPr id="6"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QAD EAM Inventory Business Space</a:t>
            </a:r>
          </a:p>
        </p:txBody>
      </p:sp>
      <p:sp>
        <p:nvSpPr>
          <p:cNvPr id="11267" name="Rectangle 3"/>
          <p:cNvSpPr>
            <a:spLocks noGrp="1" noChangeArrowheads="1"/>
          </p:cNvSpPr>
          <p:nvPr>
            <p:ph type="body" sz="quarter" idx="10"/>
          </p:nvPr>
        </p:nvSpPr>
        <p:spPr/>
        <p:txBody>
          <a:bodyPr/>
          <a:lstStyle/>
          <a:p>
            <a:r>
              <a:rPr lang="en-US" smtClean="0"/>
              <a:t>QAD EAM v12 Training</a:t>
            </a:r>
          </a:p>
        </p:txBody>
      </p:sp>
      <p:sp>
        <p:nvSpPr>
          <p:cNvPr id="7" name="Text Placeholder 6"/>
          <p:cNvSpPr>
            <a:spLocks noGrp="1"/>
          </p:cNvSpPr>
          <p:nvPr>
            <p:ph type="body" sz="quarter" idx="11"/>
          </p:nvPr>
        </p:nvSpPr>
        <p:spPr/>
        <p:txBody>
          <a:bodyPr/>
          <a:lstStyle/>
          <a:p>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cstate="print"/>
          <a:srcRect/>
          <a:stretch>
            <a:fillRect/>
          </a:stretch>
        </p:blipFill>
        <p:spPr bwMode="auto">
          <a:xfrm>
            <a:off x="814483" y="937375"/>
            <a:ext cx="7446963" cy="4114800"/>
          </a:xfrm>
          <a:prstGeom prst="rect">
            <a:avLst/>
          </a:prstGeom>
          <a:noFill/>
          <a:ln w="9525" algn="ctr">
            <a:noFill/>
            <a:miter lim="800000"/>
            <a:headEnd/>
            <a:tailEnd/>
          </a:ln>
        </p:spPr>
      </p:pic>
      <p:sp>
        <p:nvSpPr>
          <p:cNvPr id="55299" name="Rectangle 2"/>
          <p:cNvSpPr>
            <a:spLocks noGrp="1" noChangeArrowheads="1"/>
          </p:cNvSpPr>
          <p:nvPr>
            <p:ph type="title"/>
          </p:nvPr>
        </p:nvSpPr>
        <p:spPr/>
        <p:txBody>
          <a:bodyPr/>
          <a:lstStyle/>
          <a:p>
            <a:r>
              <a:rPr lang="en-US" smtClean="0"/>
              <a:t>Add Part Locations</a:t>
            </a:r>
          </a:p>
        </p:txBody>
      </p:sp>
      <p:sp>
        <p:nvSpPr>
          <p:cNvPr id="55303" name="Footer Placeholder 6"/>
          <p:cNvSpPr>
            <a:spLocks noGrp="1"/>
          </p:cNvSpPr>
          <p:nvPr>
            <p:ph type="ftr" sz="quarter" idx="10"/>
          </p:nvPr>
        </p:nvSpPr>
        <p:spPr/>
        <p:txBody>
          <a:bodyPr/>
          <a:lstStyle/>
          <a:p>
            <a:r>
              <a:rPr lang="en-US" smtClean="0"/>
              <a:t>EAM-INV-480</a:t>
            </a:r>
            <a:endParaRPr lang="en-US"/>
          </a:p>
        </p:txBody>
      </p:sp>
      <p:sp>
        <p:nvSpPr>
          <p:cNvPr id="55300" name="Oval 5"/>
          <p:cNvSpPr>
            <a:spLocks noChangeArrowheads="1"/>
          </p:cNvSpPr>
          <p:nvPr/>
        </p:nvSpPr>
        <p:spPr bwMode="auto">
          <a:xfrm>
            <a:off x="6201885" y="3252505"/>
            <a:ext cx="890588" cy="304800"/>
          </a:xfrm>
          <a:prstGeom prst="ellipse">
            <a:avLst/>
          </a:prstGeom>
          <a:noFill/>
          <a:ln w="38100">
            <a:solidFill>
              <a:srgbClr val="FF0000"/>
            </a:solidFill>
            <a:round/>
            <a:headEnd/>
            <a:tailEnd/>
          </a:ln>
        </p:spPr>
        <p:txBody>
          <a:bodyPr wrap="none" anchor="ctr"/>
          <a:lstStyle/>
          <a:p>
            <a:pPr algn="ctr"/>
            <a:endParaRPr lang="en-US" sz="2800"/>
          </a:p>
        </p:txBody>
      </p:sp>
      <p:sp>
        <p:nvSpPr>
          <p:cNvPr id="55301" name="Oval 5"/>
          <p:cNvSpPr>
            <a:spLocks noChangeArrowheads="1"/>
          </p:cNvSpPr>
          <p:nvPr/>
        </p:nvSpPr>
        <p:spPr bwMode="auto">
          <a:xfrm>
            <a:off x="6212653" y="1745872"/>
            <a:ext cx="473075" cy="304800"/>
          </a:xfrm>
          <a:prstGeom prst="ellipse">
            <a:avLst/>
          </a:prstGeom>
          <a:noFill/>
          <a:ln w="38100">
            <a:solidFill>
              <a:srgbClr val="FF0000"/>
            </a:solidFill>
            <a:round/>
            <a:headEnd/>
            <a:tailEnd/>
          </a:ln>
        </p:spPr>
        <p:txBody>
          <a:bodyPr wrap="none" anchor="ctr"/>
          <a:lstStyle/>
          <a:p>
            <a:pPr algn="ctr"/>
            <a:endParaRPr lang="en-US" sz="2800"/>
          </a:p>
        </p:txBody>
      </p:sp>
      <p:sp>
        <p:nvSpPr>
          <p:cNvPr id="55302" name="TextBox 5"/>
          <p:cNvSpPr txBox="1">
            <a:spLocks noChangeArrowheads="1"/>
          </p:cNvSpPr>
          <p:nvPr/>
        </p:nvSpPr>
        <p:spPr bwMode="auto">
          <a:xfrm>
            <a:off x="582613" y="5169650"/>
            <a:ext cx="7920037" cy="1014413"/>
          </a:xfrm>
          <a:prstGeom prst="rect">
            <a:avLst/>
          </a:prstGeom>
          <a:noFill/>
          <a:ln w="9525">
            <a:noFill/>
            <a:miter lim="800000"/>
            <a:headEnd/>
            <a:tailEnd/>
          </a:ln>
        </p:spPr>
        <p:txBody>
          <a:bodyPr>
            <a:spAutoFit/>
          </a:bodyPr>
          <a:lstStyle/>
          <a:p>
            <a:pPr algn="ctr"/>
            <a:r>
              <a:rPr lang="en-US" sz="2000">
                <a:latin typeface="+mj-lt"/>
              </a:rPr>
              <a:t>Note that Part Locations are setup separately from the Part itself.  Part Location is a code.  And a single Part may be associated to many locations.  </a:t>
            </a:r>
          </a:p>
        </p:txBody>
      </p: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6"/>
          <p:cNvPicPr>
            <a:picLocks noChangeAspect="1" noChangeArrowheads="1"/>
          </p:cNvPicPr>
          <p:nvPr/>
        </p:nvPicPr>
        <p:blipFill>
          <a:blip r:embed="rId3" cstate="print"/>
          <a:srcRect/>
          <a:stretch>
            <a:fillRect/>
          </a:stretch>
        </p:blipFill>
        <p:spPr bwMode="auto">
          <a:xfrm>
            <a:off x="231775" y="1229888"/>
            <a:ext cx="8623300" cy="4360862"/>
          </a:xfrm>
          <a:prstGeom prst="rect">
            <a:avLst/>
          </a:prstGeom>
          <a:noFill/>
          <a:ln w="9525" algn="ctr">
            <a:noFill/>
            <a:miter lim="800000"/>
            <a:headEnd/>
            <a:tailEnd/>
          </a:ln>
        </p:spPr>
      </p:pic>
      <p:sp>
        <p:nvSpPr>
          <p:cNvPr id="57347" name="Rectangle 2"/>
          <p:cNvSpPr>
            <a:spLocks noGrp="1" noChangeArrowheads="1"/>
          </p:cNvSpPr>
          <p:nvPr>
            <p:ph type="title"/>
          </p:nvPr>
        </p:nvSpPr>
        <p:spPr/>
        <p:txBody>
          <a:bodyPr>
            <a:normAutofit fontScale="90000"/>
          </a:bodyPr>
          <a:lstStyle/>
          <a:p>
            <a:r>
              <a:rPr lang="en-US" smtClean="0"/>
              <a:t>Add a New Part Number</a:t>
            </a:r>
            <a:br>
              <a:rPr lang="en-US" smtClean="0"/>
            </a:br>
            <a:endParaRPr lang="en-US" smtClean="0"/>
          </a:p>
        </p:txBody>
      </p:sp>
      <p:sp>
        <p:nvSpPr>
          <p:cNvPr id="57358" name="Footer Placeholder 13"/>
          <p:cNvSpPr>
            <a:spLocks noGrp="1"/>
          </p:cNvSpPr>
          <p:nvPr>
            <p:ph type="ftr" sz="quarter" idx="10"/>
          </p:nvPr>
        </p:nvSpPr>
        <p:spPr/>
        <p:txBody>
          <a:bodyPr/>
          <a:lstStyle/>
          <a:p>
            <a:r>
              <a:rPr lang="en-US" smtClean="0"/>
              <a:t>EAM-INV-500</a:t>
            </a:r>
            <a:endParaRPr lang="en-US"/>
          </a:p>
        </p:txBody>
      </p:sp>
      <p:sp>
        <p:nvSpPr>
          <p:cNvPr id="57348" name="Oval 8"/>
          <p:cNvSpPr>
            <a:spLocks noChangeArrowheads="1"/>
          </p:cNvSpPr>
          <p:nvPr/>
        </p:nvSpPr>
        <p:spPr bwMode="auto">
          <a:xfrm>
            <a:off x="2039938" y="1360063"/>
            <a:ext cx="2122487" cy="457200"/>
          </a:xfrm>
          <a:prstGeom prst="ellipse">
            <a:avLst/>
          </a:prstGeom>
          <a:noFill/>
          <a:ln w="38100">
            <a:solidFill>
              <a:srgbClr val="FF0000"/>
            </a:solidFill>
            <a:round/>
            <a:headEnd/>
            <a:tailEnd/>
          </a:ln>
        </p:spPr>
        <p:txBody>
          <a:bodyPr wrap="none" anchor="ctr"/>
          <a:lstStyle/>
          <a:p>
            <a:pPr algn="ctr"/>
            <a:endParaRPr lang="en-US" sz="2800"/>
          </a:p>
        </p:txBody>
      </p:sp>
      <p:sp>
        <p:nvSpPr>
          <p:cNvPr id="57349" name="Oval 8"/>
          <p:cNvSpPr>
            <a:spLocks noChangeArrowheads="1"/>
          </p:cNvSpPr>
          <p:nvPr/>
        </p:nvSpPr>
        <p:spPr bwMode="auto">
          <a:xfrm>
            <a:off x="304800" y="3809575"/>
            <a:ext cx="858838" cy="225425"/>
          </a:xfrm>
          <a:prstGeom prst="ellipse">
            <a:avLst/>
          </a:prstGeom>
          <a:noFill/>
          <a:ln w="38100">
            <a:solidFill>
              <a:srgbClr val="FF0000"/>
            </a:solidFill>
            <a:round/>
            <a:headEnd/>
            <a:tailEnd/>
          </a:ln>
        </p:spPr>
        <p:txBody>
          <a:bodyPr wrap="none" anchor="ctr"/>
          <a:lstStyle/>
          <a:p>
            <a:pPr algn="ctr"/>
            <a:endParaRPr lang="en-US" sz="2800"/>
          </a:p>
        </p:txBody>
      </p:sp>
      <p:sp>
        <p:nvSpPr>
          <p:cNvPr id="57350" name="TextBox 5"/>
          <p:cNvSpPr txBox="1">
            <a:spLocks noChangeArrowheads="1"/>
          </p:cNvSpPr>
          <p:nvPr/>
        </p:nvSpPr>
        <p:spPr bwMode="auto">
          <a:xfrm>
            <a:off x="474663" y="4379488"/>
            <a:ext cx="1674812" cy="649287"/>
          </a:xfrm>
          <a:prstGeom prst="rect">
            <a:avLst/>
          </a:prstGeom>
          <a:solidFill>
            <a:schemeClr val="bg1"/>
          </a:solidFill>
          <a:ln w="9525">
            <a:solidFill>
              <a:schemeClr val="tx1"/>
            </a:solidFill>
            <a:miter lim="800000"/>
            <a:headEnd/>
            <a:tailEnd/>
          </a:ln>
        </p:spPr>
        <p:txBody>
          <a:bodyPr>
            <a:spAutoFit/>
          </a:bodyPr>
          <a:lstStyle/>
          <a:p>
            <a:r>
              <a:rPr lang="en-US" sz="1200" dirty="0">
                <a:latin typeface="+mj-lt"/>
              </a:rPr>
              <a:t>Remember to Link part to Initial Location</a:t>
            </a:r>
          </a:p>
        </p:txBody>
      </p:sp>
      <p:cxnSp>
        <p:nvCxnSpPr>
          <p:cNvPr id="57351" name="Straight Arrow Connector 7"/>
          <p:cNvCxnSpPr>
            <a:cxnSpLocks noChangeShapeType="1"/>
            <a:stCxn id="57350" idx="0"/>
            <a:endCxn id="57349" idx="4"/>
          </p:cNvCxnSpPr>
          <p:nvPr/>
        </p:nvCxnSpPr>
        <p:spPr bwMode="auto">
          <a:xfrm flipH="1" flipV="1">
            <a:off x="735013" y="4054050"/>
            <a:ext cx="577850" cy="325438"/>
          </a:xfrm>
          <a:prstGeom prst="straightConnector1">
            <a:avLst/>
          </a:prstGeom>
          <a:noFill/>
          <a:ln w="9525" algn="ctr">
            <a:solidFill>
              <a:schemeClr val="tx1"/>
            </a:solidFill>
            <a:round/>
            <a:headEnd/>
            <a:tailEnd type="arrow" w="med" len="med"/>
          </a:ln>
        </p:spPr>
      </p:cxnSp>
      <p:sp>
        <p:nvSpPr>
          <p:cNvPr id="57352" name="Oval 8"/>
          <p:cNvSpPr>
            <a:spLocks noChangeArrowheads="1"/>
          </p:cNvSpPr>
          <p:nvPr/>
        </p:nvSpPr>
        <p:spPr bwMode="auto">
          <a:xfrm>
            <a:off x="277813" y="3204738"/>
            <a:ext cx="1906587" cy="236537"/>
          </a:xfrm>
          <a:prstGeom prst="ellipse">
            <a:avLst/>
          </a:prstGeom>
          <a:noFill/>
          <a:ln w="38100">
            <a:solidFill>
              <a:srgbClr val="FF0000"/>
            </a:solidFill>
            <a:round/>
            <a:headEnd/>
            <a:tailEnd/>
          </a:ln>
        </p:spPr>
        <p:txBody>
          <a:bodyPr wrap="none" anchor="ctr"/>
          <a:lstStyle/>
          <a:p>
            <a:pPr algn="ctr"/>
            <a:endParaRPr lang="en-US" sz="2800"/>
          </a:p>
        </p:txBody>
      </p:sp>
      <p:sp>
        <p:nvSpPr>
          <p:cNvPr id="57353" name="Oval 9"/>
          <p:cNvSpPr>
            <a:spLocks noChangeArrowheads="1"/>
          </p:cNvSpPr>
          <p:nvPr/>
        </p:nvSpPr>
        <p:spPr bwMode="auto">
          <a:xfrm>
            <a:off x="3756025" y="3201563"/>
            <a:ext cx="1906588" cy="238125"/>
          </a:xfrm>
          <a:prstGeom prst="ellipse">
            <a:avLst/>
          </a:prstGeom>
          <a:noFill/>
          <a:ln w="38100">
            <a:solidFill>
              <a:srgbClr val="FF0000"/>
            </a:solidFill>
            <a:round/>
            <a:headEnd/>
            <a:tailEnd/>
          </a:ln>
        </p:spPr>
        <p:txBody>
          <a:bodyPr wrap="none" anchor="ctr"/>
          <a:lstStyle/>
          <a:p>
            <a:pPr algn="ctr"/>
            <a:endParaRPr lang="en-US" sz="2800"/>
          </a:p>
        </p:txBody>
      </p:sp>
      <p:cxnSp>
        <p:nvCxnSpPr>
          <p:cNvPr id="57354" name="Straight Arrow Connector 11"/>
          <p:cNvCxnSpPr>
            <a:cxnSpLocks noChangeShapeType="1"/>
            <a:stCxn id="57352" idx="6"/>
            <a:endCxn id="57353" idx="2"/>
          </p:cNvCxnSpPr>
          <p:nvPr/>
        </p:nvCxnSpPr>
        <p:spPr bwMode="auto">
          <a:xfrm flipV="1">
            <a:off x="2184400" y="3320625"/>
            <a:ext cx="1571625" cy="1588"/>
          </a:xfrm>
          <a:prstGeom prst="straightConnector1">
            <a:avLst/>
          </a:prstGeom>
          <a:noFill/>
          <a:ln w="19050" algn="ctr">
            <a:solidFill>
              <a:schemeClr val="tx1"/>
            </a:solidFill>
            <a:round/>
            <a:headEnd type="arrow" w="med" len="med"/>
            <a:tailEnd type="arrow" w="med" len="med"/>
          </a:ln>
        </p:spPr>
      </p:cxnSp>
      <p:sp>
        <p:nvSpPr>
          <p:cNvPr id="57355" name="TextBox 12"/>
          <p:cNvSpPr txBox="1">
            <a:spLocks noChangeArrowheads="1"/>
          </p:cNvSpPr>
          <p:nvPr/>
        </p:nvSpPr>
        <p:spPr bwMode="auto">
          <a:xfrm>
            <a:off x="3028950" y="4225500"/>
            <a:ext cx="3467616" cy="646331"/>
          </a:xfrm>
          <a:prstGeom prst="rect">
            <a:avLst/>
          </a:prstGeom>
          <a:solidFill>
            <a:schemeClr val="bg1"/>
          </a:solidFill>
          <a:ln w="9525">
            <a:solidFill>
              <a:schemeClr val="tx1"/>
            </a:solidFill>
            <a:miter lim="800000"/>
            <a:headEnd/>
            <a:tailEnd/>
          </a:ln>
        </p:spPr>
        <p:txBody>
          <a:bodyPr wrap="none">
            <a:spAutoFit/>
          </a:bodyPr>
          <a:lstStyle/>
          <a:p>
            <a:r>
              <a:rPr lang="en-US" sz="1200">
                <a:latin typeface="+mj-lt"/>
              </a:rPr>
              <a:t>Source: Vendor or Internal </a:t>
            </a:r>
          </a:p>
          <a:p>
            <a:r>
              <a:rPr lang="en-US" sz="1200">
                <a:latin typeface="+mj-lt"/>
              </a:rPr>
              <a:t>If “Internal” – “Area” specifies where</a:t>
            </a:r>
          </a:p>
          <a:p>
            <a:r>
              <a:rPr lang="en-US" sz="1200">
                <a:latin typeface="+mj-lt"/>
              </a:rPr>
              <a:t>Part should be taken when in need of repair</a:t>
            </a:r>
          </a:p>
        </p:txBody>
      </p:sp>
      <p:cxnSp>
        <p:nvCxnSpPr>
          <p:cNvPr id="57356" name="Straight Arrow Connector 14"/>
          <p:cNvCxnSpPr>
            <a:cxnSpLocks noChangeShapeType="1"/>
            <a:stCxn id="57355" idx="0"/>
            <a:endCxn id="57352" idx="4"/>
          </p:cNvCxnSpPr>
          <p:nvPr/>
        </p:nvCxnSpPr>
        <p:spPr bwMode="auto">
          <a:xfrm rot="16200000" flipV="1">
            <a:off x="2604821" y="2067562"/>
            <a:ext cx="784225" cy="3531651"/>
          </a:xfrm>
          <a:prstGeom prst="straightConnector1">
            <a:avLst/>
          </a:prstGeom>
          <a:noFill/>
          <a:ln w="9525" algn="ctr">
            <a:solidFill>
              <a:schemeClr val="tx1"/>
            </a:solidFill>
            <a:round/>
            <a:headEnd/>
            <a:tailEnd type="arrow" w="med" len="med"/>
          </a:ln>
        </p:spPr>
      </p:cxnSp>
      <p:cxnSp>
        <p:nvCxnSpPr>
          <p:cNvPr id="57357" name="Straight Arrow Connector 18"/>
          <p:cNvCxnSpPr>
            <a:cxnSpLocks noChangeShapeType="1"/>
            <a:stCxn id="57355" idx="0"/>
            <a:endCxn id="57353" idx="4"/>
          </p:cNvCxnSpPr>
          <p:nvPr/>
        </p:nvCxnSpPr>
        <p:spPr bwMode="auto">
          <a:xfrm rot="16200000" flipV="1">
            <a:off x="4343133" y="3805874"/>
            <a:ext cx="785812" cy="53439"/>
          </a:xfrm>
          <a:prstGeom prst="straightConnector1">
            <a:avLst/>
          </a:prstGeom>
          <a:noFill/>
          <a:ln w="9525" algn="ctr">
            <a:solidFill>
              <a:schemeClr val="tx1"/>
            </a:solidFill>
            <a:round/>
            <a:headEnd/>
            <a:tailEnd type="arrow" w="med" len="med"/>
          </a:ln>
        </p:spPr>
      </p:cxnSp>
      <p:grpSp>
        <p:nvGrpSpPr>
          <p:cNvPr id="15" name="Group 33"/>
          <p:cNvGrpSpPr>
            <a:grpSpLocks/>
          </p:cNvGrpSpPr>
          <p:nvPr/>
        </p:nvGrpSpPr>
        <p:grpSpPr bwMode="auto">
          <a:xfrm>
            <a:off x="8151813" y="458195"/>
            <a:ext cx="992187" cy="958850"/>
            <a:chOff x="3185782" y="5061098"/>
            <a:chExt cx="1846496" cy="1586824"/>
          </a:xfrm>
        </p:grpSpPr>
        <p:pic>
          <p:nvPicPr>
            <p:cNvPr id="1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p:cNvPicPr>
            <a:picLocks noChangeAspect="1" noChangeArrowheads="1"/>
          </p:cNvPicPr>
          <p:nvPr/>
        </p:nvPicPr>
        <p:blipFill>
          <a:blip r:embed="rId3" cstate="print"/>
          <a:stretch>
            <a:fillRect/>
          </a:stretch>
        </p:blipFill>
        <p:spPr>
          <a:xfrm>
            <a:off x="3818671" y="1611422"/>
            <a:ext cx="5068008" cy="4525007"/>
          </a:xfrm>
          <a:prstGeom prst="rect">
            <a:avLst/>
          </a:prstGeom>
          <a:noFill/>
          <a:ln>
            <a:noFill/>
          </a:ln>
        </p:spPr>
      </p:pic>
      <p:sp>
        <p:nvSpPr>
          <p:cNvPr id="58370" name="Rectangle 2"/>
          <p:cNvSpPr>
            <a:spLocks noGrp="1" noChangeArrowheads="1"/>
          </p:cNvSpPr>
          <p:nvPr>
            <p:ph type="title"/>
          </p:nvPr>
        </p:nvSpPr>
        <p:spPr/>
        <p:txBody>
          <a:bodyPr/>
          <a:lstStyle/>
          <a:p>
            <a:r>
              <a:rPr lang="en-US" smtClean="0"/>
              <a:t>Adding Additional Locations</a:t>
            </a:r>
          </a:p>
        </p:txBody>
      </p:sp>
      <p:sp>
        <p:nvSpPr>
          <p:cNvPr id="58373" name="Footer Placeholder 4"/>
          <p:cNvSpPr>
            <a:spLocks noGrp="1"/>
          </p:cNvSpPr>
          <p:nvPr>
            <p:ph type="ftr" sz="quarter" idx="10"/>
          </p:nvPr>
        </p:nvSpPr>
        <p:spPr/>
        <p:txBody>
          <a:bodyPr/>
          <a:lstStyle/>
          <a:p>
            <a:r>
              <a:rPr lang="en-US" smtClean="0"/>
              <a:t>EAM-INV-510</a:t>
            </a:r>
            <a:endParaRPr lang="en-US"/>
          </a:p>
        </p:txBody>
      </p:sp>
      <p:sp>
        <p:nvSpPr>
          <p:cNvPr id="10" name="Content Placeholder 9"/>
          <p:cNvSpPr>
            <a:spLocks noGrp="1"/>
          </p:cNvSpPr>
          <p:nvPr>
            <p:ph idx="1"/>
          </p:nvPr>
        </p:nvSpPr>
        <p:spPr/>
        <p:txBody>
          <a:bodyPr>
            <a:normAutofit/>
          </a:bodyPr>
          <a:lstStyle/>
          <a:p>
            <a:pPr lvl="0">
              <a:defRPr/>
            </a:pPr>
            <a:r>
              <a:rPr lang="en-US" sz="2400" dirty="0" smtClean="0"/>
              <a:t>Some parts are held in more than one locations</a:t>
            </a:r>
          </a:p>
          <a:p>
            <a:pPr lvl="0">
              <a:defRPr/>
            </a:pPr>
            <a:r>
              <a:rPr lang="en-US" sz="2400" dirty="0" smtClean="0"/>
              <a:t>Add any additional </a:t>
            </a:r>
            <a:br>
              <a:rPr lang="en-US" sz="2400" dirty="0" smtClean="0"/>
            </a:br>
            <a:r>
              <a:rPr lang="en-US" sz="2400" dirty="0" smtClean="0"/>
              <a:t>locations from the </a:t>
            </a:r>
            <a:br>
              <a:rPr lang="en-US" sz="2400" dirty="0" smtClean="0"/>
            </a:br>
            <a:r>
              <a:rPr lang="en-US" sz="2400" dirty="0" smtClean="0"/>
              <a:t>parts browse by </a:t>
            </a:r>
            <a:br>
              <a:rPr lang="en-US" sz="2400" dirty="0" smtClean="0"/>
            </a:br>
            <a:r>
              <a:rPr lang="en-US" sz="2400" dirty="0" smtClean="0"/>
              <a:t>selecting new in </a:t>
            </a:r>
            <a:br>
              <a:rPr lang="en-US" sz="2400" dirty="0" smtClean="0"/>
            </a:br>
            <a:r>
              <a:rPr lang="en-US" sz="2400" dirty="0" smtClean="0"/>
              <a:t>the lower section</a:t>
            </a:r>
          </a:p>
        </p:txBody>
      </p:sp>
      <p:grpSp>
        <p:nvGrpSpPr>
          <p:cNvPr id="6" name="Group 33"/>
          <p:cNvGrpSpPr>
            <a:grpSpLocks/>
          </p:cNvGrpSpPr>
          <p:nvPr/>
        </p:nvGrpSpPr>
        <p:grpSpPr bwMode="auto">
          <a:xfrm>
            <a:off x="8151813" y="458195"/>
            <a:ext cx="992187" cy="958850"/>
            <a:chOff x="3185782" y="5061098"/>
            <a:chExt cx="1846496" cy="1586824"/>
          </a:xfrm>
        </p:grpSpPr>
        <p:pic>
          <p:nvPicPr>
            <p:cNvPr id="7"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fontScale="90000"/>
          </a:bodyPr>
          <a:lstStyle/>
          <a:p>
            <a:r>
              <a:rPr lang="en-US" dirty="0" smtClean="0"/>
              <a:t>Add a New Part Number (Cont.)</a:t>
            </a:r>
            <a:br>
              <a:rPr lang="en-US" dirty="0" smtClean="0"/>
            </a:br>
            <a:endParaRPr lang="en-US" dirty="0" smtClean="0"/>
          </a:p>
        </p:txBody>
      </p:sp>
      <p:sp>
        <p:nvSpPr>
          <p:cNvPr id="59399" name="Footer Placeholder 7"/>
          <p:cNvSpPr>
            <a:spLocks noGrp="1"/>
          </p:cNvSpPr>
          <p:nvPr>
            <p:ph type="ftr" sz="quarter" idx="10"/>
          </p:nvPr>
        </p:nvSpPr>
        <p:spPr/>
        <p:txBody>
          <a:bodyPr/>
          <a:lstStyle/>
          <a:p>
            <a:r>
              <a:rPr lang="en-US" smtClean="0"/>
              <a:t>EAM-INV-520</a:t>
            </a:r>
            <a:endParaRPr lang="en-US"/>
          </a:p>
        </p:txBody>
      </p:sp>
      <p:pic>
        <p:nvPicPr>
          <p:cNvPr id="59395" name="Picture 5"/>
          <p:cNvPicPr>
            <a:picLocks noChangeAspect="1" noChangeArrowheads="1"/>
          </p:cNvPicPr>
          <p:nvPr/>
        </p:nvPicPr>
        <p:blipFill>
          <a:blip r:embed="rId3" cstate="print"/>
          <a:srcRect/>
          <a:stretch>
            <a:fillRect/>
          </a:stretch>
        </p:blipFill>
        <p:spPr bwMode="auto">
          <a:xfrm>
            <a:off x="423863" y="968313"/>
            <a:ext cx="8294687" cy="3381375"/>
          </a:xfrm>
          <a:prstGeom prst="rect">
            <a:avLst/>
          </a:prstGeom>
          <a:noFill/>
          <a:ln w="9525" algn="ctr">
            <a:noFill/>
            <a:miter lim="800000"/>
            <a:headEnd/>
            <a:tailEnd/>
          </a:ln>
        </p:spPr>
      </p:pic>
      <p:sp>
        <p:nvSpPr>
          <p:cNvPr id="59396" name="TextBox 3"/>
          <p:cNvSpPr txBox="1">
            <a:spLocks noChangeArrowheads="1"/>
          </p:cNvSpPr>
          <p:nvPr/>
        </p:nvSpPr>
        <p:spPr bwMode="auto">
          <a:xfrm>
            <a:off x="1796014" y="4689413"/>
            <a:ext cx="6744154" cy="1015663"/>
          </a:xfrm>
          <a:prstGeom prst="rect">
            <a:avLst/>
          </a:prstGeom>
          <a:noFill/>
          <a:ln w="9525">
            <a:solidFill>
              <a:schemeClr val="tx1"/>
            </a:solidFill>
            <a:miter lim="800000"/>
            <a:headEnd/>
            <a:tailEnd/>
          </a:ln>
        </p:spPr>
        <p:txBody>
          <a:bodyPr wrap="none">
            <a:spAutoFit/>
          </a:bodyPr>
          <a:lstStyle/>
          <a:p>
            <a:r>
              <a:rPr lang="en-US" sz="2000" dirty="0">
                <a:latin typeface="+mj-lt"/>
              </a:rPr>
              <a:t>Vendor Information added in separate step under </a:t>
            </a:r>
            <a:br>
              <a:rPr lang="en-US" sz="2000" dirty="0">
                <a:latin typeface="+mj-lt"/>
              </a:rPr>
            </a:br>
            <a:r>
              <a:rPr lang="en-US" sz="2000" dirty="0">
                <a:latin typeface="+mj-lt"/>
              </a:rPr>
              <a:t>Vendor Parts Maintenance sub-module.  This section </a:t>
            </a:r>
            <a:br>
              <a:rPr lang="en-US" sz="2000" dirty="0">
                <a:latin typeface="+mj-lt"/>
              </a:rPr>
            </a:br>
            <a:r>
              <a:rPr lang="en-US" sz="2000" dirty="0">
                <a:latin typeface="+mj-lt"/>
              </a:rPr>
              <a:t>is read-only display. </a:t>
            </a:r>
          </a:p>
        </p:txBody>
      </p:sp>
      <p:sp>
        <p:nvSpPr>
          <p:cNvPr id="59397" name="Rectangle 4"/>
          <p:cNvSpPr>
            <a:spLocks noChangeArrowheads="1"/>
          </p:cNvSpPr>
          <p:nvPr/>
        </p:nvSpPr>
        <p:spPr bwMode="auto">
          <a:xfrm>
            <a:off x="403225" y="3505138"/>
            <a:ext cx="8194675" cy="487362"/>
          </a:xfrm>
          <a:prstGeom prst="rect">
            <a:avLst/>
          </a:prstGeom>
          <a:noFill/>
          <a:ln w="28575" algn="ctr">
            <a:solidFill>
              <a:srgbClr val="FF0000"/>
            </a:solidFill>
            <a:round/>
            <a:headEnd/>
            <a:tailEnd/>
          </a:ln>
        </p:spPr>
        <p:txBody>
          <a:bodyPr wrap="none" tIns="91440" bIns="91440" anchor="ctr"/>
          <a:lstStyle/>
          <a:p>
            <a:pPr algn="ctr"/>
            <a:endParaRPr lang="en-US" sz="2800"/>
          </a:p>
        </p:txBody>
      </p:sp>
      <p:cxnSp>
        <p:nvCxnSpPr>
          <p:cNvPr id="59398" name="Straight Arrow Connector 6"/>
          <p:cNvCxnSpPr>
            <a:cxnSpLocks noChangeShapeType="1"/>
            <a:stCxn id="59396" idx="0"/>
            <a:endCxn id="59397" idx="2"/>
          </p:cNvCxnSpPr>
          <p:nvPr/>
        </p:nvCxnSpPr>
        <p:spPr bwMode="auto">
          <a:xfrm rot="16200000" flipV="1">
            <a:off x="4485871" y="4007193"/>
            <a:ext cx="696913" cy="667528"/>
          </a:xfrm>
          <a:prstGeom prst="straightConnector1">
            <a:avLst/>
          </a:prstGeom>
          <a:noFill/>
          <a:ln w="9525" algn="ctr">
            <a:solidFill>
              <a:schemeClr val="tx1"/>
            </a:solidFill>
            <a:round/>
            <a:headEnd/>
            <a:tailEnd type="arrow" w="med" len="med"/>
          </a:ln>
        </p:spPr>
      </p:cxn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smtClean="0"/>
              <a:t>Add a New Part Number (Contd.)</a:t>
            </a:r>
            <a:br>
              <a:rPr lang="en-US" smtClean="0"/>
            </a:br>
            <a:endParaRPr lang="en-US" smtClean="0"/>
          </a:p>
        </p:txBody>
      </p:sp>
      <p:sp>
        <p:nvSpPr>
          <p:cNvPr id="60429" name="Footer Placeholder 12"/>
          <p:cNvSpPr>
            <a:spLocks noGrp="1"/>
          </p:cNvSpPr>
          <p:nvPr>
            <p:ph type="ftr" sz="quarter" idx="10"/>
          </p:nvPr>
        </p:nvSpPr>
        <p:spPr/>
        <p:txBody>
          <a:bodyPr/>
          <a:lstStyle/>
          <a:p>
            <a:r>
              <a:rPr lang="en-US" smtClean="0"/>
              <a:t>EAM-INV-530</a:t>
            </a:r>
            <a:endParaRPr lang="en-US"/>
          </a:p>
        </p:txBody>
      </p:sp>
      <p:pic>
        <p:nvPicPr>
          <p:cNvPr id="60419" name="Picture 4"/>
          <p:cNvPicPr>
            <a:picLocks noChangeAspect="1" noChangeArrowheads="1"/>
          </p:cNvPicPr>
          <p:nvPr/>
        </p:nvPicPr>
        <p:blipFill>
          <a:blip r:embed="rId3" cstate="print"/>
          <a:srcRect/>
          <a:stretch>
            <a:fillRect/>
          </a:stretch>
        </p:blipFill>
        <p:spPr bwMode="auto">
          <a:xfrm>
            <a:off x="423863" y="984388"/>
            <a:ext cx="8294687" cy="4133850"/>
          </a:xfrm>
          <a:prstGeom prst="rect">
            <a:avLst/>
          </a:prstGeom>
          <a:noFill/>
          <a:ln w="9525" algn="ctr">
            <a:noFill/>
            <a:miter lim="800000"/>
            <a:headEnd/>
            <a:tailEnd/>
          </a:ln>
        </p:spPr>
      </p:pic>
      <p:sp>
        <p:nvSpPr>
          <p:cNvPr id="60420" name="Rounded Rectangle 3"/>
          <p:cNvSpPr>
            <a:spLocks noChangeArrowheads="1"/>
          </p:cNvSpPr>
          <p:nvPr/>
        </p:nvSpPr>
        <p:spPr bwMode="auto">
          <a:xfrm>
            <a:off x="4537075" y="3238638"/>
            <a:ext cx="1376363" cy="2508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0421" name="Rounded Rectangle 4"/>
          <p:cNvSpPr>
            <a:spLocks noChangeArrowheads="1"/>
          </p:cNvSpPr>
          <p:nvPr/>
        </p:nvSpPr>
        <p:spPr bwMode="auto">
          <a:xfrm>
            <a:off x="544513" y="3962538"/>
            <a:ext cx="1427162" cy="5111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0422" name="TextBox 5"/>
          <p:cNvSpPr txBox="1">
            <a:spLocks noChangeArrowheads="1"/>
          </p:cNvSpPr>
          <p:nvPr/>
        </p:nvSpPr>
        <p:spPr bwMode="auto">
          <a:xfrm>
            <a:off x="6021388" y="3476763"/>
            <a:ext cx="1965841" cy="830997"/>
          </a:xfrm>
          <a:prstGeom prst="rect">
            <a:avLst/>
          </a:prstGeom>
          <a:solidFill>
            <a:schemeClr val="bg1"/>
          </a:solidFill>
          <a:ln w="9525">
            <a:solidFill>
              <a:schemeClr val="tx1"/>
            </a:solidFill>
            <a:miter lim="800000"/>
            <a:headEnd/>
            <a:tailEnd/>
          </a:ln>
        </p:spPr>
        <p:txBody>
          <a:bodyPr wrap="square">
            <a:spAutoFit/>
          </a:bodyPr>
          <a:lstStyle/>
          <a:p>
            <a:r>
              <a:rPr lang="en-US" sz="1200" dirty="0">
                <a:latin typeface="+mj-lt"/>
              </a:rPr>
              <a:t>Defines the increments by which this part may be </a:t>
            </a:r>
            <a:r>
              <a:rPr lang="en-US" sz="1200" dirty="0" smtClean="0">
                <a:latin typeface="+mj-lt"/>
              </a:rPr>
              <a:t>ordered (not commonly used)</a:t>
            </a:r>
            <a:endParaRPr lang="en-US" sz="1200" dirty="0">
              <a:latin typeface="+mj-lt"/>
            </a:endParaRPr>
          </a:p>
        </p:txBody>
      </p:sp>
      <p:cxnSp>
        <p:nvCxnSpPr>
          <p:cNvPr id="60423" name="Shape 7"/>
          <p:cNvCxnSpPr>
            <a:cxnSpLocks noChangeShapeType="1"/>
            <a:stCxn id="60422" idx="1"/>
            <a:endCxn id="60420" idx="2"/>
          </p:cNvCxnSpPr>
          <p:nvPr/>
        </p:nvCxnSpPr>
        <p:spPr bwMode="auto">
          <a:xfrm rot="10800000">
            <a:off x="5225258" y="3489464"/>
            <a:ext cx="796131" cy="402799"/>
          </a:xfrm>
          <a:prstGeom prst="bentConnector2">
            <a:avLst/>
          </a:prstGeom>
          <a:noFill/>
          <a:ln w="9525" algn="ctr">
            <a:solidFill>
              <a:schemeClr val="tx1"/>
            </a:solidFill>
            <a:round/>
            <a:headEnd/>
            <a:tailEnd type="arrow" w="med" len="med"/>
          </a:ln>
        </p:spPr>
      </p:cxnSp>
      <p:sp>
        <p:nvSpPr>
          <p:cNvPr id="60424" name="Rounded Rectangle 8"/>
          <p:cNvSpPr>
            <a:spLocks noChangeArrowheads="1"/>
          </p:cNvSpPr>
          <p:nvPr/>
        </p:nvSpPr>
        <p:spPr bwMode="auto">
          <a:xfrm>
            <a:off x="606425" y="2311538"/>
            <a:ext cx="5281613" cy="2508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60425" name="TextBox 9"/>
          <p:cNvSpPr txBox="1">
            <a:spLocks noChangeArrowheads="1"/>
          </p:cNvSpPr>
          <p:nvPr/>
        </p:nvSpPr>
        <p:spPr bwMode="auto">
          <a:xfrm>
            <a:off x="5259388" y="1622563"/>
            <a:ext cx="2276149" cy="646331"/>
          </a:xfrm>
          <a:prstGeom prst="rect">
            <a:avLst/>
          </a:prstGeom>
          <a:solidFill>
            <a:schemeClr val="bg1"/>
          </a:solidFill>
          <a:ln w="9525">
            <a:solidFill>
              <a:schemeClr val="tx1"/>
            </a:solidFill>
            <a:miter lim="800000"/>
            <a:headEnd/>
            <a:tailEnd/>
          </a:ln>
        </p:spPr>
        <p:txBody>
          <a:bodyPr wrap="square">
            <a:spAutoFit/>
          </a:bodyPr>
          <a:lstStyle/>
          <a:p>
            <a:r>
              <a:rPr lang="en-US" sz="1200">
                <a:latin typeface="+mj-lt"/>
              </a:rPr>
              <a:t>Remember!  On-Hand and Reorder Point Drive Stock Replenishment</a:t>
            </a:r>
          </a:p>
        </p:txBody>
      </p:sp>
      <p:cxnSp>
        <p:nvCxnSpPr>
          <p:cNvPr id="60426" name="Shape 11"/>
          <p:cNvCxnSpPr>
            <a:cxnSpLocks noChangeShapeType="1"/>
            <a:stCxn id="60425" idx="2"/>
            <a:endCxn id="60424" idx="3"/>
          </p:cNvCxnSpPr>
          <p:nvPr/>
        </p:nvCxnSpPr>
        <p:spPr bwMode="auto">
          <a:xfrm rot="5400000">
            <a:off x="6058723" y="2098210"/>
            <a:ext cx="168057" cy="509425"/>
          </a:xfrm>
          <a:prstGeom prst="bentConnector2">
            <a:avLst/>
          </a:prstGeom>
          <a:noFill/>
          <a:ln w="9525" algn="ctr">
            <a:solidFill>
              <a:schemeClr val="tx1"/>
            </a:solidFill>
            <a:round/>
            <a:headEnd/>
            <a:tailEnd type="arrow" w="med" len="med"/>
          </a:ln>
        </p:spPr>
      </p:cxnSp>
      <p:sp>
        <p:nvSpPr>
          <p:cNvPr id="60427" name="TextBox 12"/>
          <p:cNvSpPr txBox="1">
            <a:spLocks noChangeArrowheads="1"/>
          </p:cNvSpPr>
          <p:nvPr/>
        </p:nvSpPr>
        <p:spPr bwMode="auto">
          <a:xfrm>
            <a:off x="568325" y="5173800"/>
            <a:ext cx="4764088" cy="646113"/>
          </a:xfrm>
          <a:prstGeom prst="rect">
            <a:avLst/>
          </a:prstGeom>
          <a:solidFill>
            <a:schemeClr val="bg1"/>
          </a:solidFill>
          <a:ln w="9525">
            <a:solidFill>
              <a:schemeClr val="tx1"/>
            </a:solidFill>
            <a:miter lim="800000"/>
            <a:headEnd/>
            <a:tailEnd/>
          </a:ln>
        </p:spPr>
        <p:txBody>
          <a:bodyPr>
            <a:spAutoFit/>
          </a:bodyPr>
          <a:lstStyle/>
          <a:p>
            <a:r>
              <a:rPr lang="en-US" sz="1200" dirty="0">
                <a:latin typeface="+mj-lt"/>
              </a:rPr>
              <a:t>If Issue and Order Unit of Measures differ, must have a UOM Conversion – either a </a:t>
            </a:r>
            <a:r>
              <a:rPr lang="en-US" sz="1200" b="1" dirty="0">
                <a:latin typeface="+mj-lt"/>
              </a:rPr>
              <a:t>general</a:t>
            </a:r>
            <a:r>
              <a:rPr lang="en-US" sz="1200" dirty="0">
                <a:latin typeface="+mj-lt"/>
              </a:rPr>
              <a:t> one (ex: dozen to each) or </a:t>
            </a:r>
            <a:r>
              <a:rPr lang="en-US" sz="1200" b="1" dirty="0">
                <a:latin typeface="+mj-lt"/>
              </a:rPr>
              <a:t>part specific</a:t>
            </a:r>
            <a:r>
              <a:rPr lang="en-US" sz="1200" dirty="0">
                <a:latin typeface="+mj-lt"/>
              </a:rPr>
              <a:t> (ex: for Part 123, 1 Case = 24 Each)</a:t>
            </a:r>
          </a:p>
        </p:txBody>
      </p:sp>
      <p:cxnSp>
        <p:nvCxnSpPr>
          <p:cNvPr id="60428" name="Elbow Connector 14"/>
          <p:cNvCxnSpPr>
            <a:cxnSpLocks noChangeShapeType="1"/>
            <a:stCxn id="60427" idx="1"/>
            <a:endCxn id="60421" idx="1"/>
          </p:cNvCxnSpPr>
          <p:nvPr/>
        </p:nvCxnSpPr>
        <p:spPr bwMode="auto">
          <a:xfrm rot="10800000">
            <a:off x="544513" y="4218125"/>
            <a:ext cx="23812" cy="1277938"/>
          </a:xfrm>
          <a:prstGeom prst="bentConnector3">
            <a:avLst>
              <a:gd name="adj1" fmla="val 1062042"/>
            </a:avLst>
          </a:prstGeom>
          <a:noFill/>
          <a:ln w="9525" algn="ctr">
            <a:solidFill>
              <a:schemeClr val="tx1"/>
            </a:solidFill>
            <a:round/>
            <a:headEnd/>
            <a:tailEnd type="arrow" w="med" len="med"/>
          </a:ln>
        </p:spPr>
      </p:cxnSp>
      <p:grpSp>
        <p:nvGrpSpPr>
          <p:cNvPr id="14" name="Group 33"/>
          <p:cNvGrpSpPr>
            <a:grpSpLocks/>
          </p:cNvGrpSpPr>
          <p:nvPr/>
        </p:nvGrpSpPr>
        <p:grpSpPr bwMode="auto">
          <a:xfrm>
            <a:off x="8151813" y="458195"/>
            <a:ext cx="992187" cy="958850"/>
            <a:chOff x="3185782" y="5061098"/>
            <a:chExt cx="1846496" cy="1586824"/>
          </a:xfrm>
        </p:grpSpPr>
        <p:pic>
          <p:nvPicPr>
            <p:cNvPr id="15"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6"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7"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normAutofit fontScale="90000"/>
          </a:bodyPr>
          <a:lstStyle/>
          <a:p>
            <a:r>
              <a:rPr lang="en-US" smtClean="0"/>
              <a:t>Add a New Part Number (Cont’d)</a:t>
            </a:r>
            <a:br>
              <a:rPr lang="en-US" smtClean="0"/>
            </a:br>
            <a:endParaRPr lang="en-US" smtClean="0"/>
          </a:p>
        </p:txBody>
      </p:sp>
      <p:sp>
        <p:nvSpPr>
          <p:cNvPr id="61450" name="Footer Placeholder 9"/>
          <p:cNvSpPr>
            <a:spLocks noGrp="1"/>
          </p:cNvSpPr>
          <p:nvPr>
            <p:ph type="ftr" sz="quarter" idx="10"/>
          </p:nvPr>
        </p:nvSpPr>
        <p:spPr/>
        <p:txBody>
          <a:bodyPr/>
          <a:lstStyle/>
          <a:p>
            <a:r>
              <a:rPr lang="en-US" smtClean="0"/>
              <a:t>EAM-INV-540</a:t>
            </a:r>
            <a:endParaRPr lang="en-US"/>
          </a:p>
        </p:txBody>
      </p:sp>
      <p:pic>
        <p:nvPicPr>
          <p:cNvPr id="61443" name="Picture 4"/>
          <p:cNvPicPr>
            <a:picLocks noChangeAspect="1" noChangeArrowheads="1"/>
          </p:cNvPicPr>
          <p:nvPr/>
        </p:nvPicPr>
        <p:blipFill>
          <a:blip r:embed="rId3" cstate="print"/>
          <a:srcRect/>
          <a:stretch>
            <a:fillRect/>
          </a:stretch>
        </p:blipFill>
        <p:spPr bwMode="auto">
          <a:xfrm>
            <a:off x="419100" y="952063"/>
            <a:ext cx="8304213" cy="4829175"/>
          </a:xfrm>
          <a:prstGeom prst="rect">
            <a:avLst/>
          </a:prstGeom>
          <a:noFill/>
          <a:ln w="9525" algn="ctr">
            <a:noFill/>
            <a:miter lim="800000"/>
            <a:headEnd/>
            <a:tailEnd/>
          </a:ln>
        </p:spPr>
      </p:pic>
      <p:sp>
        <p:nvSpPr>
          <p:cNvPr id="61444" name="Rounded Rectangle 3"/>
          <p:cNvSpPr>
            <a:spLocks noChangeArrowheads="1"/>
          </p:cNvSpPr>
          <p:nvPr/>
        </p:nvSpPr>
        <p:spPr bwMode="auto">
          <a:xfrm>
            <a:off x="546100" y="4095313"/>
            <a:ext cx="1282700" cy="26193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b="1"/>
          </a:p>
        </p:txBody>
      </p:sp>
      <p:sp>
        <p:nvSpPr>
          <p:cNvPr id="5" name="TextBox 4"/>
          <p:cNvSpPr txBox="1"/>
          <p:nvPr/>
        </p:nvSpPr>
        <p:spPr>
          <a:xfrm>
            <a:off x="2220913" y="3774638"/>
            <a:ext cx="2386012" cy="738187"/>
          </a:xfrm>
          <a:prstGeom prst="rect">
            <a:avLst/>
          </a:prstGeom>
          <a:solidFill>
            <a:schemeClr val="bg1"/>
          </a:solidFill>
          <a:ln>
            <a:solidFill>
              <a:schemeClr val="tx1"/>
            </a:solidFill>
          </a:ln>
        </p:spPr>
        <p:txBody>
          <a:bodyPr>
            <a:spAutoFit/>
          </a:bodyPr>
          <a:lstStyle/>
          <a:p>
            <a:pPr>
              <a:defRPr/>
            </a:pPr>
            <a:r>
              <a:rPr lang="en-US" sz="1050" dirty="0">
                <a:latin typeface="+mj-lt"/>
              </a:rPr>
              <a:t>Function:  If not checked, removes from certain lookup lists.  (Ex: Would not be selectable for Physical Inventory)</a:t>
            </a:r>
          </a:p>
        </p:txBody>
      </p:sp>
      <p:cxnSp>
        <p:nvCxnSpPr>
          <p:cNvPr id="61446" name="Shape 5"/>
          <p:cNvCxnSpPr>
            <a:cxnSpLocks noChangeShapeType="1"/>
            <a:stCxn id="5" idx="1"/>
            <a:endCxn id="61444" idx="3"/>
          </p:cNvCxnSpPr>
          <p:nvPr/>
        </p:nvCxnSpPr>
        <p:spPr bwMode="auto">
          <a:xfrm rot="10800000" flipV="1">
            <a:off x="1828800" y="4144525"/>
            <a:ext cx="392113" cy="80963"/>
          </a:xfrm>
          <a:prstGeom prst="bentConnector3">
            <a:avLst>
              <a:gd name="adj1" fmla="val 50000"/>
            </a:avLst>
          </a:prstGeom>
          <a:noFill/>
          <a:ln w="9525" algn="ctr">
            <a:solidFill>
              <a:schemeClr val="tx1"/>
            </a:solidFill>
            <a:round/>
            <a:headEnd/>
            <a:tailEnd type="arrow" w="med" len="med"/>
          </a:ln>
        </p:spPr>
      </p:cxnSp>
      <p:sp>
        <p:nvSpPr>
          <p:cNvPr id="61447" name="Rounded Rectangle 12"/>
          <p:cNvSpPr>
            <a:spLocks noChangeArrowheads="1"/>
          </p:cNvSpPr>
          <p:nvPr/>
        </p:nvSpPr>
        <p:spPr bwMode="auto">
          <a:xfrm>
            <a:off x="4641850" y="4057213"/>
            <a:ext cx="1282700" cy="26193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b="1"/>
          </a:p>
        </p:txBody>
      </p:sp>
      <p:sp>
        <p:nvSpPr>
          <p:cNvPr id="14" name="TextBox 13"/>
          <p:cNvSpPr txBox="1"/>
          <p:nvPr/>
        </p:nvSpPr>
        <p:spPr>
          <a:xfrm>
            <a:off x="6161088" y="3630175"/>
            <a:ext cx="2387600" cy="738188"/>
          </a:xfrm>
          <a:prstGeom prst="rect">
            <a:avLst/>
          </a:prstGeom>
          <a:solidFill>
            <a:schemeClr val="bg1"/>
          </a:solidFill>
          <a:ln>
            <a:solidFill>
              <a:schemeClr val="tx1"/>
            </a:solidFill>
          </a:ln>
        </p:spPr>
        <p:txBody>
          <a:bodyPr>
            <a:spAutoFit/>
          </a:bodyPr>
          <a:lstStyle/>
          <a:p>
            <a:pPr>
              <a:defRPr/>
            </a:pPr>
            <a:r>
              <a:rPr lang="en-US" sz="1050" dirty="0">
                <a:latin typeface="+mj-lt"/>
              </a:rPr>
              <a:t>Usually only selected for Repair Parts and not for Consumables.  Functions only if system controls configured to auto-build BOM’s.</a:t>
            </a:r>
          </a:p>
        </p:txBody>
      </p:sp>
      <p:cxnSp>
        <p:nvCxnSpPr>
          <p:cNvPr id="61449" name="Elbow Connector 15"/>
          <p:cNvCxnSpPr>
            <a:cxnSpLocks noChangeShapeType="1"/>
            <a:stCxn id="14" idx="1"/>
            <a:endCxn id="61447" idx="3"/>
          </p:cNvCxnSpPr>
          <p:nvPr/>
        </p:nvCxnSpPr>
        <p:spPr bwMode="auto">
          <a:xfrm rot="10800000" flipV="1">
            <a:off x="5924550" y="4000063"/>
            <a:ext cx="236538" cy="188912"/>
          </a:xfrm>
          <a:prstGeom prst="bentConnector3">
            <a:avLst>
              <a:gd name="adj1" fmla="val 50000"/>
            </a:avLst>
          </a:prstGeom>
          <a:noFill/>
          <a:ln w="9525" algn="ctr">
            <a:solidFill>
              <a:schemeClr val="tx1"/>
            </a:solidFill>
            <a:round/>
            <a:headEnd/>
            <a:tailEnd type="arrow" w="med" len="med"/>
          </a:ln>
        </p:spPr>
      </p:cxnSp>
      <p:grpSp>
        <p:nvGrpSpPr>
          <p:cNvPr id="11" name="Group 33"/>
          <p:cNvGrpSpPr>
            <a:grpSpLocks/>
          </p:cNvGrpSpPr>
          <p:nvPr/>
        </p:nvGrpSpPr>
        <p:grpSpPr bwMode="auto">
          <a:xfrm>
            <a:off x="8151813" y="458195"/>
            <a:ext cx="992187" cy="958850"/>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5"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normAutofit fontScale="90000"/>
          </a:bodyPr>
          <a:lstStyle/>
          <a:p>
            <a:r>
              <a:rPr lang="en-US" smtClean="0"/>
              <a:t>Add a New Part Number (Cont’d)</a:t>
            </a:r>
            <a:br>
              <a:rPr lang="en-US" smtClean="0"/>
            </a:br>
            <a:endParaRPr lang="en-US" smtClean="0"/>
          </a:p>
        </p:txBody>
      </p:sp>
      <p:sp>
        <p:nvSpPr>
          <p:cNvPr id="62470" name="Footer Placeholder 5"/>
          <p:cNvSpPr>
            <a:spLocks noGrp="1"/>
          </p:cNvSpPr>
          <p:nvPr>
            <p:ph type="ftr" sz="quarter" idx="10"/>
          </p:nvPr>
        </p:nvSpPr>
        <p:spPr/>
        <p:txBody>
          <a:bodyPr/>
          <a:lstStyle/>
          <a:p>
            <a:r>
              <a:rPr lang="en-US" smtClean="0"/>
              <a:t>EAM-INV-550</a:t>
            </a:r>
            <a:endParaRPr lang="en-US"/>
          </a:p>
        </p:txBody>
      </p:sp>
      <p:pic>
        <p:nvPicPr>
          <p:cNvPr id="62467" name="Picture 5"/>
          <p:cNvPicPr>
            <a:picLocks noChangeAspect="1" noChangeArrowheads="1"/>
          </p:cNvPicPr>
          <p:nvPr/>
        </p:nvPicPr>
        <p:blipFill>
          <a:blip r:embed="rId3" cstate="print"/>
          <a:srcRect/>
          <a:stretch>
            <a:fillRect/>
          </a:stretch>
        </p:blipFill>
        <p:spPr bwMode="auto">
          <a:xfrm>
            <a:off x="550863" y="1171850"/>
            <a:ext cx="6238875" cy="4559300"/>
          </a:xfrm>
          <a:prstGeom prst="rect">
            <a:avLst/>
          </a:prstGeom>
          <a:noFill/>
          <a:ln w="9525" algn="ctr">
            <a:noFill/>
            <a:miter lim="800000"/>
            <a:headEnd/>
            <a:tailEnd/>
          </a:ln>
        </p:spPr>
      </p:pic>
      <p:sp>
        <p:nvSpPr>
          <p:cNvPr id="62468" name="Right Brace 3"/>
          <p:cNvSpPr>
            <a:spLocks/>
          </p:cNvSpPr>
          <p:nvPr/>
        </p:nvSpPr>
        <p:spPr bwMode="auto">
          <a:xfrm>
            <a:off x="6435725" y="2037038"/>
            <a:ext cx="749300" cy="2908300"/>
          </a:xfrm>
          <a:prstGeom prst="rightBrace">
            <a:avLst>
              <a:gd name="adj1" fmla="val 8320"/>
              <a:gd name="adj2" fmla="val 50000"/>
            </a:avLst>
          </a:prstGeom>
          <a:noFill/>
          <a:ln w="28575" algn="ctr">
            <a:solidFill>
              <a:srgbClr val="FF0000"/>
            </a:solidFill>
            <a:round/>
            <a:headEnd/>
            <a:tailEnd/>
          </a:ln>
        </p:spPr>
        <p:txBody>
          <a:bodyPr wrap="none" tIns="91440" bIns="91440" anchor="ctr"/>
          <a:lstStyle/>
          <a:p>
            <a:pPr algn="ctr"/>
            <a:endParaRPr lang="en-US" sz="2800"/>
          </a:p>
        </p:txBody>
      </p:sp>
      <p:sp>
        <p:nvSpPr>
          <p:cNvPr id="62469" name="TextBox 4"/>
          <p:cNvSpPr txBox="1">
            <a:spLocks noChangeArrowheads="1"/>
          </p:cNvSpPr>
          <p:nvPr/>
        </p:nvSpPr>
        <p:spPr bwMode="auto">
          <a:xfrm>
            <a:off x="7235825" y="1487763"/>
            <a:ext cx="1674813" cy="4678204"/>
          </a:xfrm>
          <a:prstGeom prst="rect">
            <a:avLst/>
          </a:prstGeom>
          <a:noFill/>
          <a:ln w="9525">
            <a:noFill/>
            <a:miter lim="800000"/>
            <a:headEnd/>
            <a:tailEnd/>
          </a:ln>
        </p:spPr>
        <p:txBody>
          <a:bodyPr>
            <a:spAutoFit/>
          </a:bodyPr>
          <a:lstStyle/>
          <a:p>
            <a:pPr>
              <a:spcBef>
                <a:spcPts val="600"/>
              </a:spcBef>
              <a:buFont typeface="Arial" charset="0"/>
              <a:buChar char="•"/>
            </a:pPr>
            <a:r>
              <a:rPr lang="en-US" dirty="0">
                <a:latin typeface="+mj-lt"/>
              </a:rPr>
              <a:t> </a:t>
            </a:r>
            <a:r>
              <a:rPr lang="en-US" sz="1600" dirty="0">
                <a:latin typeface="+mj-lt"/>
              </a:rPr>
              <a:t>Default Accounting is usually defined only at the System Site Control level and not directly on the part.  </a:t>
            </a:r>
          </a:p>
          <a:p>
            <a:pPr>
              <a:spcBef>
                <a:spcPts val="600"/>
              </a:spcBef>
              <a:buFont typeface="Arial" charset="0"/>
              <a:buChar char="•"/>
            </a:pPr>
            <a:r>
              <a:rPr lang="en-US" sz="1600" dirty="0">
                <a:latin typeface="+mj-lt"/>
              </a:rPr>
              <a:t> Some parts may require exceptions. </a:t>
            </a:r>
          </a:p>
          <a:p>
            <a:pPr>
              <a:spcBef>
                <a:spcPts val="600"/>
              </a:spcBef>
              <a:buFont typeface="Arial" charset="0"/>
              <a:buChar char="•"/>
            </a:pPr>
            <a:r>
              <a:rPr lang="en-US" sz="1600" dirty="0">
                <a:latin typeface="+mj-lt"/>
              </a:rPr>
              <a:t> If Accounting entered on the part level, it will override System Site Defaults</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7"/>
          <p:cNvPicPr>
            <a:picLocks noChangeAspect="1" noChangeArrowheads="1"/>
          </p:cNvPicPr>
          <p:nvPr/>
        </p:nvPicPr>
        <p:blipFill>
          <a:blip r:embed="rId3" cstate="print"/>
          <a:srcRect/>
          <a:stretch>
            <a:fillRect/>
          </a:stretch>
        </p:blipFill>
        <p:spPr bwMode="auto">
          <a:xfrm>
            <a:off x="414338" y="2000250"/>
            <a:ext cx="8208962" cy="3121025"/>
          </a:xfrm>
          <a:prstGeom prst="rect">
            <a:avLst/>
          </a:prstGeom>
          <a:noFill/>
          <a:ln w="9525" algn="ctr">
            <a:noFill/>
            <a:miter lim="800000"/>
            <a:headEnd/>
            <a:tailEnd/>
          </a:ln>
        </p:spPr>
      </p:pic>
      <p:sp>
        <p:nvSpPr>
          <p:cNvPr id="63491" name="Rectangle 2"/>
          <p:cNvSpPr>
            <a:spLocks noGrp="1" noChangeArrowheads="1"/>
          </p:cNvSpPr>
          <p:nvPr>
            <p:ph type="title"/>
          </p:nvPr>
        </p:nvSpPr>
        <p:spPr/>
        <p:txBody>
          <a:bodyPr/>
          <a:lstStyle/>
          <a:p>
            <a:r>
              <a:rPr lang="en-US" smtClean="0"/>
              <a:t>Add a New Part Number (Cont’d)</a:t>
            </a:r>
          </a:p>
        </p:txBody>
      </p:sp>
      <p:sp>
        <p:nvSpPr>
          <p:cNvPr id="63495" name="Footer Placeholder 8"/>
          <p:cNvSpPr>
            <a:spLocks noGrp="1"/>
          </p:cNvSpPr>
          <p:nvPr>
            <p:ph type="ftr" sz="quarter" idx="10"/>
          </p:nvPr>
        </p:nvSpPr>
        <p:spPr/>
        <p:txBody>
          <a:bodyPr/>
          <a:lstStyle/>
          <a:p>
            <a:r>
              <a:rPr lang="en-US" smtClean="0"/>
              <a:t>EAM-INV-560</a:t>
            </a:r>
            <a:endParaRPr lang="en-US"/>
          </a:p>
        </p:txBody>
      </p:sp>
      <p:sp>
        <p:nvSpPr>
          <p:cNvPr id="63492" name="Oval 5"/>
          <p:cNvSpPr>
            <a:spLocks noChangeArrowheads="1"/>
          </p:cNvSpPr>
          <p:nvPr/>
        </p:nvSpPr>
        <p:spPr bwMode="auto">
          <a:xfrm>
            <a:off x="7335838" y="3395663"/>
            <a:ext cx="942975" cy="384175"/>
          </a:xfrm>
          <a:prstGeom prst="ellipse">
            <a:avLst/>
          </a:prstGeom>
          <a:noFill/>
          <a:ln w="38100">
            <a:solidFill>
              <a:srgbClr val="FF0000"/>
            </a:solidFill>
            <a:round/>
            <a:headEnd/>
            <a:tailEnd/>
          </a:ln>
        </p:spPr>
        <p:txBody>
          <a:bodyPr wrap="none" anchor="ctr"/>
          <a:lstStyle/>
          <a:p>
            <a:pPr algn="ctr"/>
            <a:endParaRPr lang="en-US" sz="2800"/>
          </a:p>
        </p:txBody>
      </p:sp>
      <p:sp>
        <p:nvSpPr>
          <p:cNvPr id="63493" name="TextBox 4"/>
          <p:cNvSpPr txBox="1">
            <a:spLocks noChangeArrowheads="1"/>
          </p:cNvSpPr>
          <p:nvPr/>
        </p:nvSpPr>
        <p:spPr bwMode="auto">
          <a:xfrm>
            <a:off x="1765300" y="5287850"/>
            <a:ext cx="5616001" cy="831850"/>
          </a:xfrm>
          <a:prstGeom prst="rect">
            <a:avLst/>
          </a:prstGeom>
          <a:noFill/>
          <a:ln w="9525">
            <a:solidFill>
              <a:schemeClr val="tx1"/>
            </a:solidFill>
            <a:miter lim="800000"/>
            <a:headEnd/>
            <a:tailEnd/>
          </a:ln>
        </p:spPr>
        <p:txBody>
          <a:bodyPr wrap="square">
            <a:spAutoFit/>
          </a:bodyPr>
          <a:lstStyle/>
          <a:p>
            <a:r>
              <a:rPr lang="en-US" sz="2400" dirty="0" smtClean="0">
                <a:latin typeface="+mj-lt"/>
              </a:rPr>
              <a:t>Note: Vendor </a:t>
            </a:r>
            <a:r>
              <a:rPr lang="en-US" sz="2400" dirty="0">
                <a:latin typeface="+mj-lt"/>
              </a:rPr>
              <a:t>Parts is also where one adds Manufacturer </a:t>
            </a:r>
            <a:r>
              <a:rPr lang="en-US" sz="2400" dirty="0" smtClean="0">
                <a:latin typeface="+mj-lt"/>
              </a:rPr>
              <a:t>information</a:t>
            </a:r>
            <a:endParaRPr lang="en-US" sz="2400" dirty="0">
              <a:latin typeface="+mj-lt"/>
            </a:endParaRPr>
          </a:p>
        </p:txBody>
      </p:sp>
      <p:cxnSp>
        <p:nvCxnSpPr>
          <p:cNvPr id="63494" name="Straight Arrow Connector 6"/>
          <p:cNvCxnSpPr>
            <a:cxnSpLocks noChangeShapeType="1"/>
            <a:stCxn id="63493" idx="0"/>
            <a:endCxn id="63492" idx="4"/>
          </p:cNvCxnSpPr>
          <p:nvPr/>
        </p:nvCxnSpPr>
        <p:spPr bwMode="auto">
          <a:xfrm rot="5400000" flipH="1" flipV="1">
            <a:off x="5436307" y="2916832"/>
            <a:ext cx="1508012" cy="3234025"/>
          </a:xfrm>
          <a:prstGeom prst="straightConnector1">
            <a:avLst/>
          </a:prstGeom>
          <a:noFill/>
          <a:ln w="9525" algn="ctr">
            <a:solidFill>
              <a:schemeClr val="tx1"/>
            </a:solidFill>
            <a:round/>
            <a:headEnd/>
            <a:tailEnd type="arrow" w="med" len="med"/>
          </a:ln>
        </p:spPr>
      </p:cxn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r>
              <a:rPr lang="en-US" smtClean="0"/>
              <a:t>Add Vendor Part Data</a:t>
            </a:r>
          </a:p>
        </p:txBody>
      </p:sp>
      <p:sp>
        <p:nvSpPr>
          <p:cNvPr id="64528" name="Footer Placeholder 15"/>
          <p:cNvSpPr>
            <a:spLocks noGrp="1"/>
          </p:cNvSpPr>
          <p:nvPr>
            <p:ph type="ftr" sz="quarter" idx="10"/>
          </p:nvPr>
        </p:nvSpPr>
        <p:spPr/>
        <p:txBody>
          <a:bodyPr/>
          <a:lstStyle/>
          <a:p>
            <a:r>
              <a:rPr lang="en-US" smtClean="0"/>
              <a:t>EAM-INV-570</a:t>
            </a:r>
            <a:endParaRPr lang="en-US"/>
          </a:p>
        </p:txBody>
      </p:sp>
      <p:pic>
        <p:nvPicPr>
          <p:cNvPr id="64515" name="Picture 8"/>
          <p:cNvPicPr>
            <a:picLocks noChangeAspect="1" noChangeArrowheads="1"/>
          </p:cNvPicPr>
          <p:nvPr/>
        </p:nvPicPr>
        <p:blipFill>
          <a:blip r:embed="rId3" cstate="print"/>
          <a:srcRect/>
          <a:stretch>
            <a:fillRect/>
          </a:stretch>
        </p:blipFill>
        <p:spPr bwMode="auto">
          <a:xfrm>
            <a:off x="1057275" y="1069050"/>
            <a:ext cx="5903913" cy="4887913"/>
          </a:xfrm>
          <a:prstGeom prst="rect">
            <a:avLst/>
          </a:prstGeom>
          <a:noFill/>
          <a:ln w="9525" algn="ctr">
            <a:noFill/>
            <a:miter lim="800000"/>
            <a:headEnd/>
            <a:tailEnd/>
          </a:ln>
        </p:spPr>
      </p:pic>
      <p:sp>
        <p:nvSpPr>
          <p:cNvPr id="64520" name="TextBox 7"/>
          <p:cNvSpPr txBox="1">
            <a:spLocks noChangeArrowheads="1"/>
          </p:cNvSpPr>
          <p:nvPr/>
        </p:nvSpPr>
        <p:spPr bwMode="auto">
          <a:xfrm>
            <a:off x="6952750" y="1568995"/>
            <a:ext cx="2011680" cy="1076325"/>
          </a:xfrm>
          <a:prstGeom prst="rect">
            <a:avLst/>
          </a:prstGeom>
          <a:noFill/>
          <a:ln w="9525">
            <a:noFill/>
            <a:miter lim="800000"/>
            <a:headEnd/>
            <a:tailEnd/>
          </a:ln>
        </p:spPr>
        <p:txBody>
          <a:bodyPr>
            <a:noAutofit/>
          </a:bodyPr>
          <a:lstStyle/>
          <a:p>
            <a:r>
              <a:rPr lang="en-US" sz="1600" dirty="0">
                <a:latin typeface="+mj-lt"/>
              </a:rPr>
              <a:t>Note that a single part can have Multiple Vendors</a:t>
            </a:r>
          </a:p>
        </p:txBody>
      </p:sp>
      <p:sp>
        <p:nvSpPr>
          <p:cNvPr id="64521" name="TextBox 8"/>
          <p:cNvSpPr txBox="1">
            <a:spLocks noChangeArrowheads="1"/>
          </p:cNvSpPr>
          <p:nvPr/>
        </p:nvSpPr>
        <p:spPr bwMode="auto">
          <a:xfrm>
            <a:off x="6978084" y="3022465"/>
            <a:ext cx="2011680" cy="1815882"/>
          </a:xfrm>
          <a:prstGeom prst="rect">
            <a:avLst/>
          </a:prstGeom>
          <a:noFill/>
          <a:ln w="9525">
            <a:noFill/>
            <a:miter lim="800000"/>
            <a:headEnd/>
            <a:tailEnd/>
          </a:ln>
        </p:spPr>
        <p:txBody>
          <a:bodyPr>
            <a:noAutofit/>
          </a:bodyPr>
          <a:lstStyle/>
          <a:p>
            <a:r>
              <a:rPr lang="en-US" sz="1600" dirty="0">
                <a:latin typeface="+mj-lt"/>
              </a:rPr>
              <a:t>Note that a single Vendor can have Multiple Vendor Part No’s (example: different brands of </a:t>
            </a:r>
            <a:br>
              <a:rPr lang="en-US" sz="1600" dirty="0">
                <a:latin typeface="+mj-lt"/>
              </a:rPr>
            </a:br>
            <a:r>
              <a:rPr lang="en-US" sz="1600" dirty="0">
                <a:latin typeface="+mj-lt"/>
              </a:rPr>
              <a:t>“C” cell batteries)</a:t>
            </a:r>
          </a:p>
        </p:txBody>
      </p:sp>
      <p:sp>
        <p:nvSpPr>
          <p:cNvPr id="64522" name="TextBox 9"/>
          <p:cNvSpPr txBox="1">
            <a:spLocks noChangeArrowheads="1"/>
          </p:cNvSpPr>
          <p:nvPr/>
        </p:nvSpPr>
        <p:spPr bwMode="auto">
          <a:xfrm>
            <a:off x="6985801" y="5115542"/>
            <a:ext cx="2011680" cy="1077913"/>
          </a:xfrm>
          <a:prstGeom prst="rect">
            <a:avLst/>
          </a:prstGeom>
          <a:noFill/>
          <a:ln w="9525">
            <a:noFill/>
            <a:miter lim="800000"/>
            <a:headEnd/>
            <a:tailEnd/>
          </a:ln>
        </p:spPr>
        <p:txBody>
          <a:bodyPr>
            <a:noAutofit/>
          </a:bodyPr>
          <a:lstStyle/>
          <a:p>
            <a:r>
              <a:rPr lang="en-US" sz="1600" dirty="0">
                <a:latin typeface="+mj-lt"/>
              </a:rPr>
              <a:t>Note that a single Vendor Part can have Multiple Price lists</a:t>
            </a:r>
          </a:p>
        </p:txBody>
      </p:sp>
      <p:sp>
        <p:nvSpPr>
          <p:cNvPr id="64523" name="TextBox 10"/>
          <p:cNvSpPr txBox="1">
            <a:spLocks noChangeArrowheads="1"/>
          </p:cNvSpPr>
          <p:nvPr/>
        </p:nvSpPr>
        <p:spPr bwMode="auto">
          <a:xfrm>
            <a:off x="97837" y="2062325"/>
            <a:ext cx="914400" cy="307777"/>
          </a:xfrm>
          <a:prstGeom prst="rect">
            <a:avLst/>
          </a:prstGeom>
          <a:noFill/>
          <a:ln w="9525">
            <a:noFill/>
            <a:miter lim="800000"/>
            <a:headEnd/>
            <a:tailEnd/>
          </a:ln>
        </p:spPr>
        <p:txBody>
          <a:bodyPr wrap="none" lIns="0" rIns="0">
            <a:noAutofit/>
          </a:bodyPr>
          <a:lstStyle/>
          <a:p>
            <a:pPr algn="ctr"/>
            <a:r>
              <a:rPr lang="en-US" dirty="0">
                <a:solidFill>
                  <a:srgbClr val="FF0000"/>
                </a:solidFill>
                <a:latin typeface="+mj-lt"/>
              </a:rPr>
              <a:t>Vendor</a:t>
            </a:r>
          </a:p>
        </p:txBody>
      </p:sp>
      <p:sp>
        <p:nvSpPr>
          <p:cNvPr id="64524" name="TextBox 11"/>
          <p:cNvSpPr txBox="1">
            <a:spLocks noChangeArrowheads="1"/>
          </p:cNvSpPr>
          <p:nvPr/>
        </p:nvSpPr>
        <p:spPr bwMode="auto">
          <a:xfrm>
            <a:off x="140317" y="3372243"/>
            <a:ext cx="914400" cy="1365009"/>
          </a:xfrm>
          <a:prstGeom prst="rect">
            <a:avLst/>
          </a:prstGeom>
          <a:noFill/>
          <a:ln w="9525">
            <a:noFill/>
            <a:miter lim="800000"/>
            <a:headEnd/>
            <a:tailEnd/>
          </a:ln>
        </p:spPr>
        <p:txBody>
          <a:bodyPr wrap="square" lIns="0" rIns="0">
            <a:noAutofit/>
          </a:bodyPr>
          <a:lstStyle/>
          <a:p>
            <a:pPr algn="ctr"/>
            <a:r>
              <a:rPr lang="en-US" dirty="0">
                <a:solidFill>
                  <a:srgbClr val="FF0000"/>
                </a:solidFill>
                <a:latin typeface="+mj-lt"/>
              </a:rPr>
              <a:t>Vendor Part </a:t>
            </a:r>
            <a:r>
              <a:rPr lang="en-US" dirty="0" smtClean="0">
                <a:solidFill>
                  <a:srgbClr val="FF0000"/>
                </a:solidFill>
                <a:latin typeface="+mj-lt"/>
              </a:rPr>
              <a:t>Numbers, Manuf. Part Numbers</a:t>
            </a:r>
            <a:endParaRPr lang="en-US" dirty="0">
              <a:solidFill>
                <a:srgbClr val="FF0000"/>
              </a:solidFill>
              <a:latin typeface="+mj-lt"/>
            </a:endParaRPr>
          </a:p>
        </p:txBody>
      </p:sp>
      <p:sp>
        <p:nvSpPr>
          <p:cNvPr id="64525" name="TextBox 12"/>
          <p:cNvSpPr txBox="1">
            <a:spLocks noChangeArrowheads="1"/>
          </p:cNvSpPr>
          <p:nvPr/>
        </p:nvSpPr>
        <p:spPr bwMode="auto">
          <a:xfrm>
            <a:off x="162352" y="5121591"/>
            <a:ext cx="914400" cy="954107"/>
          </a:xfrm>
          <a:prstGeom prst="rect">
            <a:avLst/>
          </a:prstGeom>
          <a:noFill/>
          <a:ln w="9525">
            <a:noFill/>
            <a:miter lim="800000"/>
            <a:headEnd/>
            <a:tailEnd/>
          </a:ln>
        </p:spPr>
        <p:txBody>
          <a:bodyPr wrap="square" lIns="0" rIns="0">
            <a:noAutofit/>
          </a:bodyPr>
          <a:lstStyle/>
          <a:p>
            <a:pPr algn="ctr"/>
            <a:r>
              <a:rPr lang="en-US" dirty="0">
                <a:solidFill>
                  <a:srgbClr val="FF0000"/>
                </a:solidFill>
                <a:latin typeface="+mj-lt"/>
              </a:rPr>
              <a:t>Vendor Part Number Price Lists</a:t>
            </a:r>
          </a:p>
        </p:txBody>
      </p:sp>
      <p:cxnSp>
        <p:nvCxnSpPr>
          <p:cNvPr id="64526" name="Straight Arrow Connector 14"/>
          <p:cNvCxnSpPr>
            <a:cxnSpLocks noChangeShapeType="1"/>
            <a:stCxn id="64523" idx="2"/>
            <a:endCxn id="64524" idx="0"/>
          </p:cNvCxnSpPr>
          <p:nvPr/>
        </p:nvCxnSpPr>
        <p:spPr bwMode="auto">
          <a:xfrm rot="16200000" flipH="1">
            <a:off x="75207" y="2849932"/>
            <a:ext cx="1002141" cy="42480"/>
          </a:xfrm>
          <a:prstGeom prst="straightConnector1">
            <a:avLst/>
          </a:prstGeom>
          <a:noFill/>
          <a:ln w="9525" algn="ctr">
            <a:solidFill>
              <a:schemeClr val="tx1"/>
            </a:solidFill>
            <a:round/>
            <a:headEnd/>
            <a:tailEnd type="arrow" w="med" len="med"/>
          </a:ln>
        </p:spPr>
      </p:cxnSp>
      <p:cxnSp>
        <p:nvCxnSpPr>
          <p:cNvPr id="64527" name="Straight Arrow Connector 15"/>
          <p:cNvCxnSpPr>
            <a:cxnSpLocks noChangeShapeType="1"/>
            <a:stCxn id="64524" idx="2"/>
            <a:endCxn id="64525" idx="0"/>
          </p:cNvCxnSpPr>
          <p:nvPr/>
        </p:nvCxnSpPr>
        <p:spPr bwMode="auto">
          <a:xfrm rot="16200000" flipH="1">
            <a:off x="416365" y="4918403"/>
            <a:ext cx="384339" cy="22035"/>
          </a:xfrm>
          <a:prstGeom prst="straightConnector1">
            <a:avLst/>
          </a:prstGeom>
          <a:noFill/>
          <a:ln w="9525" algn="ctr">
            <a:solidFill>
              <a:schemeClr val="tx1"/>
            </a:solidFill>
            <a:round/>
            <a:headEnd/>
            <a:tailEnd type="arrow" w="med" len="med"/>
          </a:ln>
        </p:spPr>
      </p:cxnSp>
      <p:grpSp>
        <p:nvGrpSpPr>
          <p:cNvPr id="13" name="Group 33"/>
          <p:cNvGrpSpPr>
            <a:grpSpLocks/>
          </p:cNvGrpSpPr>
          <p:nvPr/>
        </p:nvGrpSpPr>
        <p:grpSpPr bwMode="auto">
          <a:xfrm>
            <a:off x="8151813" y="458195"/>
            <a:ext cx="992187" cy="958850"/>
            <a:chOff x="3185782" y="5061098"/>
            <a:chExt cx="1846496" cy="1586824"/>
          </a:xfrm>
        </p:grpSpPr>
        <p:pic>
          <p:nvPicPr>
            <p:cNvPr id="14"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5"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6"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9" name="Picture 3"/>
          <p:cNvPicPr>
            <a:picLocks noGrp="1" noChangeAspect="1" noChangeArrowheads="1"/>
          </p:cNvPicPr>
          <p:nvPr>
            <p:ph idx="1"/>
          </p:nvPr>
        </p:nvPicPr>
        <p:blipFill>
          <a:blip r:embed="rId3" cstate="print"/>
          <a:srcRect/>
          <a:stretch>
            <a:fillRect/>
          </a:stretch>
        </p:blipFill>
        <p:spPr>
          <a:xfrm>
            <a:off x="1591047" y="1100782"/>
            <a:ext cx="5961905" cy="3409524"/>
          </a:xfrm>
        </p:spPr>
      </p:pic>
      <p:sp>
        <p:nvSpPr>
          <p:cNvPr id="65538" name="Rectangle 2"/>
          <p:cNvSpPr>
            <a:spLocks noGrp="1" noChangeArrowheads="1"/>
          </p:cNvSpPr>
          <p:nvPr>
            <p:ph type="title"/>
          </p:nvPr>
        </p:nvSpPr>
        <p:spPr/>
        <p:txBody>
          <a:bodyPr/>
          <a:lstStyle/>
          <a:p>
            <a:r>
              <a:rPr lang="en-US" smtClean="0"/>
              <a:t>Copy Parts Across Sites</a:t>
            </a:r>
          </a:p>
        </p:txBody>
      </p:sp>
      <p:sp>
        <p:nvSpPr>
          <p:cNvPr id="65543" name="Footer Placeholder 6"/>
          <p:cNvSpPr>
            <a:spLocks noGrp="1"/>
          </p:cNvSpPr>
          <p:nvPr>
            <p:ph type="ftr" sz="quarter" idx="10"/>
          </p:nvPr>
        </p:nvSpPr>
        <p:spPr/>
        <p:txBody>
          <a:bodyPr/>
          <a:lstStyle/>
          <a:p>
            <a:r>
              <a:rPr lang="en-US" smtClean="0"/>
              <a:t>EAM-INV-580</a:t>
            </a:r>
            <a:endParaRPr lang="en-US"/>
          </a:p>
        </p:txBody>
      </p:sp>
      <p:pic>
        <p:nvPicPr>
          <p:cNvPr id="65540" name="Picture 4"/>
          <p:cNvPicPr>
            <a:picLocks noGrp="1" noChangeAspect="1" noChangeArrowheads="1"/>
          </p:cNvPicPr>
          <p:nvPr>
            <p:ph sz="quarter" idx="4294967295"/>
          </p:nvPr>
        </p:nvPicPr>
        <p:blipFill>
          <a:blip r:embed="rId4" cstate="print"/>
          <a:srcRect/>
          <a:stretch>
            <a:fillRect/>
          </a:stretch>
        </p:blipFill>
        <p:spPr>
          <a:xfrm>
            <a:off x="7257038" y="1724763"/>
            <a:ext cx="1636712" cy="2451100"/>
          </a:xfrm>
        </p:spPr>
      </p:pic>
      <p:sp>
        <p:nvSpPr>
          <p:cNvPr id="65541" name="Rectangle 5"/>
          <p:cNvSpPr>
            <a:spLocks noGrp="1" noChangeArrowheads="1"/>
          </p:cNvSpPr>
          <p:nvPr>
            <p:ph type="body" sz="half" idx="4294967295"/>
          </p:nvPr>
        </p:nvSpPr>
        <p:spPr>
          <a:xfrm>
            <a:off x="356134" y="4658377"/>
            <a:ext cx="8153400" cy="1500187"/>
          </a:xfrm>
        </p:spPr>
        <p:txBody>
          <a:bodyPr/>
          <a:lstStyle/>
          <a:p>
            <a:pPr eaLnBrk="1" hangingPunct="1"/>
            <a:r>
              <a:rPr lang="en-US" sz="2400" dirty="0" smtClean="0"/>
              <a:t>Once a part is entered in one site, it can be copied to other sites within the domain</a:t>
            </a:r>
          </a:p>
        </p:txBody>
      </p:sp>
      <p:sp>
        <p:nvSpPr>
          <p:cNvPr id="65542" name="TextBox 5"/>
          <p:cNvSpPr txBox="1">
            <a:spLocks noChangeArrowheads="1"/>
          </p:cNvSpPr>
          <p:nvPr/>
        </p:nvSpPr>
        <p:spPr bwMode="auto">
          <a:xfrm>
            <a:off x="119063" y="1089688"/>
            <a:ext cx="1484312" cy="1477328"/>
          </a:xfrm>
          <a:prstGeom prst="rect">
            <a:avLst/>
          </a:prstGeom>
          <a:noFill/>
          <a:ln w="9525">
            <a:noFill/>
            <a:miter lim="800000"/>
            <a:headEnd/>
            <a:tailEnd/>
          </a:ln>
        </p:spPr>
        <p:txBody>
          <a:bodyPr>
            <a:spAutoFit/>
          </a:bodyPr>
          <a:lstStyle/>
          <a:p>
            <a:r>
              <a:rPr lang="en-US" sz="1800" dirty="0">
                <a:solidFill>
                  <a:srgbClr val="FF0000"/>
                </a:solidFill>
                <a:latin typeface="+mj-lt"/>
              </a:rPr>
              <a:t>The second way to create a Part Number . . . </a:t>
            </a:r>
          </a:p>
        </p:txBody>
      </p: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105400" y="2114902"/>
            <a:ext cx="3886200" cy="3298825"/>
          </a:xfrm>
          <a:prstGeom prst="rect">
            <a:avLst/>
          </a:prstGeom>
          <a:noFill/>
          <a:ln w="9525">
            <a:noFill/>
            <a:miter lim="800000"/>
            <a:headEnd/>
            <a:tailEnd/>
          </a:ln>
        </p:spPr>
      </p:pic>
      <p:sp>
        <p:nvSpPr>
          <p:cNvPr id="12291" name="Text Box 3"/>
          <p:cNvSpPr txBox="1">
            <a:spLocks noChangeArrowheads="1"/>
          </p:cNvSpPr>
          <p:nvPr/>
        </p:nvSpPr>
        <p:spPr bwMode="auto">
          <a:xfrm>
            <a:off x="6248400" y="3108325"/>
            <a:ext cx="1619353" cy="400110"/>
          </a:xfrm>
          <a:prstGeom prst="rect">
            <a:avLst/>
          </a:prstGeom>
          <a:noFill/>
          <a:ln w="9525" algn="ctr">
            <a:noFill/>
            <a:miter lim="800000"/>
            <a:headEnd/>
            <a:tailEnd/>
          </a:ln>
        </p:spPr>
        <p:txBody>
          <a:bodyPr wrap="none" tIns="91440" bIns="91440">
            <a:spAutoFit/>
          </a:bodyPr>
          <a:lstStyle/>
          <a:p>
            <a:pPr algn="ctr"/>
            <a:r>
              <a:rPr lang="en-US" b="1">
                <a:latin typeface="+mj-lt"/>
              </a:rPr>
              <a:t>Plant Operations</a:t>
            </a:r>
          </a:p>
        </p:txBody>
      </p:sp>
      <p:sp>
        <p:nvSpPr>
          <p:cNvPr id="12293" name="Rectangle 4"/>
          <p:cNvSpPr>
            <a:spLocks noGrp="1" noChangeArrowheads="1"/>
          </p:cNvSpPr>
          <p:nvPr>
            <p:ph idx="1"/>
          </p:nvPr>
        </p:nvSpPr>
        <p:spPr/>
        <p:txBody>
          <a:bodyPr>
            <a:normAutofit/>
          </a:bodyPr>
          <a:lstStyle/>
          <a:p>
            <a:r>
              <a:rPr lang="en-US" sz="2400" dirty="0" smtClean="0"/>
              <a:t>Goal: Minimize equipment downtime and reduce inventory levels by maintaining the best balance of critical spare parts on hand</a:t>
            </a:r>
          </a:p>
          <a:p>
            <a:pPr lvl="1"/>
            <a:r>
              <a:rPr lang="en-US" sz="2000" dirty="0" smtClean="0"/>
              <a:t>Automatic stock replenishment</a:t>
            </a:r>
          </a:p>
          <a:p>
            <a:pPr lvl="1"/>
            <a:r>
              <a:rPr lang="en-US" sz="2000" dirty="0" smtClean="0"/>
              <a:t>Track and transfer parts </a:t>
            </a:r>
            <a:br>
              <a:rPr lang="en-US" sz="2000" dirty="0" smtClean="0"/>
            </a:br>
            <a:r>
              <a:rPr lang="en-US" sz="2000" dirty="0" smtClean="0"/>
              <a:t>across plants</a:t>
            </a:r>
          </a:p>
          <a:p>
            <a:pPr lvl="1"/>
            <a:r>
              <a:rPr lang="en-US" sz="2000" dirty="0" smtClean="0"/>
              <a:t>Lower inventory investment </a:t>
            </a:r>
            <a:br>
              <a:rPr lang="en-US" sz="2000" dirty="0" smtClean="0"/>
            </a:br>
            <a:r>
              <a:rPr lang="en-US" sz="2000" dirty="0" smtClean="0"/>
              <a:t>by leveraging consignment </a:t>
            </a:r>
            <a:br>
              <a:rPr lang="en-US" sz="2000" dirty="0" smtClean="0"/>
            </a:br>
            <a:r>
              <a:rPr lang="en-US" sz="2000" dirty="0" smtClean="0"/>
              <a:t>inventory capabilities</a:t>
            </a:r>
          </a:p>
          <a:p>
            <a:pPr lvl="1"/>
            <a:r>
              <a:rPr lang="en-US" sz="2000" dirty="0" smtClean="0"/>
              <a:t>Verify equipment true Cost of </a:t>
            </a:r>
            <a:br>
              <a:rPr lang="en-US" sz="2000" dirty="0" smtClean="0"/>
            </a:br>
            <a:r>
              <a:rPr lang="en-US" sz="2000" dirty="0" smtClean="0"/>
              <a:t>Ownership</a:t>
            </a:r>
          </a:p>
        </p:txBody>
      </p:sp>
      <p:sp>
        <p:nvSpPr>
          <p:cNvPr id="12292" name="Rectangle 5"/>
          <p:cNvSpPr>
            <a:spLocks noGrp="1" noChangeArrowheads="1"/>
          </p:cNvSpPr>
          <p:nvPr>
            <p:ph type="title"/>
          </p:nvPr>
        </p:nvSpPr>
        <p:spPr/>
        <p:txBody>
          <a:bodyPr/>
          <a:lstStyle/>
          <a:p>
            <a:r>
              <a:rPr lang="en-US" smtClean="0"/>
              <a:t>Inventory</a:t>
            </a:r>
          </a:p>
        </p:txBody>
      </p:sp>
      <p:sp>
        <p:nvSpPr>
          <p:cNvPr id="12296" name="Footer Placeholder 7"/>
          <p:cNvSpPr>
            <a:spLocks noGrp="1"/>
          </p:cNvSpPr>
          <p:nvPr>
            <p:ph type="ftr" sz="quarter" idx="10"/>
          </p:nvPr>
        </p:nvSpPr>
        <p:spPr/>
        <p:txBody>
          <a:bodyPr/>
          <a:lstStyle/>
          <a:p>
            <a:r>
              <a:rPr lang="en-US" smtClean="0"/>
              <a:t>EAM-INV-060</a:t>
            </a:r>
            <a:endParaRPr lang="en-US"/>
          </a:p>
        </p:txBody>
      </p:sp>
      <p:sp>
        <p:nvSpPr>
          <p:cNvPr id="12294" name="Oval 6"/>
          <p:cNvSpPr>
            <a:spLocks noChangeArrowheads="1"/>
          </p:cNvSpPr>
          <p:nvPr/>
        </p:nvSpPr>
        <p:spPr bwMode="auto">
          <a:xfrm>
            <a:off x="7162800" y="3310289"/>
            <a:ext cx="1524000" cy="1143000"/>
          </a:xfrm>
          <a:prstGeom prst="ellipse">
            <a:avLst/>
          </a:prstGeom>
          <a:noFill/>
          <a:ln w="38100">
            <a:solidFill>
              <a:schemeClr val="hlink"/>
            </a:solidFill>
            <a:round/>
            <a:headEnd/>
            <a:tailEnd/>
          </a:ln>
        </p:spPr>
        <p:txBody>
          <a:bodyPr wrap="none" anchor="ctr"/>
          <a:lstStyle/>
          <a:p>
            <a:pPr algn="ctr"/>
            <a:endParaRPr lang="en-US" sz="2800"/>
          </a:p>
        </p:txBody>
      </p:sp>
      <p:sp>
        <p:nvSpPr>
          <p:cNvPr id="12295" name="TextBox 6"/>
          <p:cNvSpPr txBox="1">
            <a:spLocks noChangeArrowheads="1"/>
          </p:cNvSpPr>
          <p:nvPr/>
        </p:nvSpPr>
        <p:spPr bwMode="auto">
          <a:xfrm>
            <a:off x="422475" y="4695113"/>
            <a:ext cx="2730235" cy="1600438"/>
          </a:xfrm>
          <a:prstGeom prst="rect">
            <a:avLst/>
          </a:prstGeom>
          <a:noFill/>
          <a:ln w="9525">
            <a:noFill/>
            <a:miter lim="800000"/>
            <a:headEnd/>
            <a:tailEnd/>
          </a:ln>
        </p:spPr>
        <p:txBody>
          <a:bodyPr wrap="none">
            <a:spAutoFit/>
          </a:bodyPr>
          <a:lstStyle/>
          <a:p>
            <a:r>
              <a:rPr lang="en-US" b="1" dirty="0">
                <a:solidFill>
                  <a:srgbClr val="FF0000"/>
                </a:solidFill>
                <a:latin typeface="+mj-lt"/>
              </a:rPr>
              <a:t>Inventory Roles: </a:t>
            </a:r>
          </a:p>
          <a:p>
            <a:pPr>
              <a:buFontTx/>
              <a:buChar char="-"/>
            </a:pPr>
            <a:r>
              <a:rPr lang="en-US" dirty="0">
                <a:solidFill>
                  <a:srgbClr val="FF0000"/>
                </a:solidFill>
                <a:latin typeface="+mj-lt"/>
              </a:rPr>
              <a:t> Maintenance Manager </a:t>
            </a:r>
          </a:p>
          <a:p>
            <a:pPr>
              <a:buFontTx/>
              <a:buChar char="-"/>
            </a:pPr>
            <a:r>
              <a:rPr lang="en-US" dirty="0">
                <a:solidFill>
                  <a:srgbClr val="FF0000"/>
                </a:solidFill>
                <a:latin typeface="+mj-lt"/>
              </a:rPr>
              <a:t> Tool Crib / Stores Attendant </a:t>
            </a:r>
          </a:p>
          <a:p>
            <a:pPr>
              <a:buFontTx/>
              <a:buChar char="-"/>
            </a:pPr>
            <a:r>
              <a:rPr lang="en-US" dirty="0">
                <a:solidFill>
                  <a:srgbClr val="FF0000"/>
                </a:solidFill>
                <a:latin typeface="+mj-lt"/>
              </a:rPr>
              <a:t> Buyers / Purchasing </a:t>
            </a:r>
          </a:p>
          <a:p>
            <a:pPr>
              <a:buFontTx/>
              <a:buChar char="-"/>
            </a:pPr>
            <a:r>
              <a:rPr lang="en-US" dirty="0">
                <a:solidFill>
                  <a:srgbClr val="FF0000"/>
                </a:solidFill>
                <a:latin typeface="+mj-lt"/>
              </a:rPr>
              <a:t> Technicians </a:t>
            </a:r>
          </a:p>
          <a:p>
            <a:pPr>
              <a:buFontTx/>
              <a:buChar char="-"/>
            </a:pPr>
            <a:r>
              <a:rPr lang="en-US" dirty="0">
                <a:solidFill>
                  <a:srgbClr val="FF0000"/>
                </a:solidFill>
                <a:latin typeface="+mj-lt"/>
              </a:rPr>
              <a:t> Employees </a:t>
            </a:r>
          </a:p>
          <a:p>
            <a:pPr>
              <a:buFontTx/>
              <a:buChar char="-"/>
            </a:pPr>
            <a:r>
              <a:rPr lang="en-US" dirty="0">
                <a:solidFill>
                  <a:srgbClr val="FF0000"/>
                </a:solidFill>
                <a:latin typeface="+mj-lt"/>
              </a:rPr>
              <a:t> Vendors </a:t>
            </a:r>
          </a:p>
        </p:txBody>
      </p:sp>
      <p:grpSp>
        <p:nvGrpSpPr>
          <p:cNvPr id="9" name="Group 33"/>
          <p:cNvGrpSpPr>
            <a:grpSpLocks/>
          </p:cNvGrpSpPr>
          <p:nvPr/>
        </p:nvGrpSpPr>
        <p:grpSpPr bwMode="auto">
          <a:xfrm>
            <a:off x="8151813" y="458195"/>
            <a:ext cx="992187" cy="958850"/>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29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29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4"/>
          <p:cNvPicPr>
            <a:picLocks noChangeAspect="1" noChangeArrowheads="1"/>
          </p:cNvPicPr>
          <p:nvPr/>
        </p:nvPicPr>
        <p:blipFill>
          <a:blip r:embed="rId3" cstate="print"/>
          <a:stretch>
            <a:fillRect/>
          </a:stretch>
        </p:blipFill>
        <p:spPr>
          <a:xfrm>
            <a:off x="3923431" y="1419119"/>
            <a:ext cx="5029200" cy="3335247"/>
          </a:xfrm>
          <a:prstGeom prst="rect">
            <a:avLst/>
          </a:prstGeom>
          <a:noFill/>
          <a:ln>
            <a:noFill/>
          </a:ln>
        </p:spPr>
      </p:pic>
      <p:pic>
        <p:nvPicPr>
          <p:cNvPr id="15" name="Picture 5"/>
          <p:cNvPicPr>
            <a:picLocks noChangeAspect="1" noChangeArrowheads="1"/>
          </p:cNvPicPr>
          <p:nvPr/>
        </p:nvPicPr>
        <p:blipFill>
          <a:blip r:embed="rId4" cstate="print"/>
          <a:srcRect/>
          <a:stretch>
            <a:fillRect/>
          </a:stretch>
        </p:blipFill>
        <p:spPr>
          <a:xfrm>
            <a:off x="5008750" y="3766502"/>
            <a:ext cx="4000500" cy="2390775"/>
          </a:xfrm>
          <a:prstGeom prst="rect">
            <a:avLst/>
          </a:prstGeom>
        </p:spPr>
      </p:pic>
      <p:sp>
        <p:nvSpPr>
          <p:cNvPr id="66562" name="Rectangle 2"/>
          <p:cNvSpPr>
            <a:spLocks noGrp="1" noChangeArrowheads="1"/>
          </p:cNvSpPr>
          <p:nvPr>
            <p:ph type="title"/>
          </p:nvPr>
        </p:nvSpPr>
        <p:spPr/>
        <p:txBody>
          <a:bodyPr/>
          <a:lstStyle/>
          <a:p>
            <a:r>
              <a:rPr lang="en-US" smtClean="0"/>
              <a:t>Copy Parts Across Sites</a:t>
            </a:r>
          </a:p>
        </p:txBody>
      </p:sp>
      <p:sp>
        <p:nvSpPr>
          <p:cNvPr id="66566" name="Footer Placeholder 5"/>
          <p:cNvSpPr>
            <a:spLocks noGrp="1"/>
          </p:cNvSpPr>
          <p:nvPr>
            <p:ph type="ftr" sz="quarter" idx="10"/>
          </p:nvPr>
        </p:nvSpPr>
        <p:spPr/>
        <p:txBody>
          <a:bodyPr/>
          <a:lstStyle/>
          <a:p>
            <a:r>
              <a:rPr lang="en-US" smtClean="0"/>
              <a:t>EAM-INV-590</a:t>
            </a:r>
            <a:endParaRPr lang="en-US"/>
          </a:p>
        </p:txBody>
      </p:sp>
      <p:sp>
        <p:nvSpPr>
          <p:cNvPr id="12" name="Content Placeholder 11"/>
          <p:cNvSpPr>
            <a:spLocks noGrp="1"/>
          </p:cNvSpPr>
          <p:nvPr>
            <p:ph idx="1"/>
          </p:nvPr>
        </p:nvSpPr>
        <p:spPr/>
        <p:txBody>
          <a:bodyPr>
            <a:normAutofit/>
          </a:bodyPr>
          <a:lstStyle/>
          <a:p>
            <a:pPr lvl="0">
              <a:defRPr/>
            </a:pPr>
            <a:r>
              <a:rPr lang="en-US" sz="2400" dirty="0" smtClean="0"/>
              <a:t>Select the Site and appropriate part locations and select Add</a:t>
            </a:r>
          </a:p>
          <a:p>
            <a:pPr lvl="0">
              <a:defRPr/>
            </a:pPr>
            <a:r>
              <a:rPr lang="en-US" sz="2400" dirty="0" smtClean="0"/>
              <a:t>Repeated to </a:t>
            </a:r>
            <a:br>
              <a:rPr lang="en-US" sz="2400" dirty="0" smtClean="0"/>
            </a:br>
            <a:r>
              <a:rPr lang="en-US" sz="2400" dirty="0" smtClean="0"/>
              <a:t>copy to </a:t>
            </a:r>
            <a:br>
              <a:rPr lang="en-US" sz="2400" dirty="0" smtClean="0"/>
            </a:br>
            <a:r>
              <a:rPr lang="en-US" sz="2400" dirty="0" smtClean="0"/>
              <a:t>multiple sites </a:t>
            </a:r>
            <a:br>
              <a:rPr lang="en-US" sz="2400" dirty="0" smtClean="0"/>
            </a:br>
            <a:r>
              <a:rPr lang="en-US" sz="2400" dirty="0" smtClean="0"/>
              <a:t>without exiting </a:t>
            </a:r>
            <a:br>
              <a:rPr lang="en-US" sz="2400" dirty="0" smtClean="0"/>
            </a:br>
            <a:r>
              <a:rPr lang="en-US" sz="2400" dirty="0" smtClean="0"/>
              <a:t>screen</a:t>
            </a:r>
          </a:p>
          <a:p>
            <a:pPr lvl="0">
              <a:defRPr/>
            </a:pPr>
            <a:r>
              <a:rPr lang="en-US" sz="2400" dirty="0" smtClean="0"/>
              <a:t>Ability to modify </a:t>
            </a:r>
            <a:br>
              <a:rPr lang="en-US" sz="2400" dirty="0" smtClean="0"/>
            </a:br>
            <a:r>
              <a:rPr lang="en-US" sz="2400" dirty="0" smtClean="0"/>
              <a:t>Description driven </a:t>
            </a:r>
            <a:br>
              <a:rPr lang="en-US" sz="2400" dirty="0" smtClean="0"/>
            </a:br>
            <a:r>
              <a:rPr lang="en-US" sz="2400" dirty="0" smtClean="0"/>
              <a:t>by “Part Description </a:t>
            </a:r>
            <a:br>
              <a:rPr lang="en-US" sz="2400" dirty="0" smtClean="0"/>
            </a:br>
            <a:r>
              <a:rPr lang="en-US" sz="2400" dirty="0" smtClean="0"/>
              <a:t>Protected?” in </a:t>
            </a:r>
            <a:br>
              <a:rPr lang="en-US" sz="2400" dirty="0" smtClean="0"/>
            </a:br>
            <a:r>
              <a:rPr lang="en-US" sz="2400" dirty="0" smtClean="0"/>
              <a:t>Domain </a:t>
            </a:r>
            <a:r>
              <a:rPr lang="en-US" sz="2400" dirty="0" smtClean="0">
                <a:sym typeface="Wingdings" pitchFamily="2" charset="2"/>
              </a:rPr>
              <a:t> Inventory</a:t>
            </a:r>
            <a:r>
              <a:rPr lang="en-US" sz="2400" dirty="0" smtClean="0"/>
              <a:t> setup </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9" name="Rectangle 3"/>
          <p:cNvSpPr>
            <a:spLocks noGrp="1" noChangeArrowheads="1"/>
          </p:cNvSpPr>
          <p:nvPr>
            <p:ph idx="1"/>
          </p:nvPr>
        </p:nvSpPr>
        <p:spPr/>
        <p:txBody>
          <a:bodyPr>
            <a:normAutofit lnSpcReduction="10000"/>
          </a:bodyPr>
          <a:lstStyle/>
          <a:p>
            <a:r>
              <a:rPr lang="en-US" dirty="0" smtClean="0"/>
              <a:t>Create a new part with a price schedule where Part # = &lt;Your Initials&gt; 001</a:t>
            </a:r>
          </a:p>
          <a:p>
            <a:r>
              <a:rPr lang="en-US" dirty="0" smtClean="0"/>
              <a:t>Enter details:</a:t>
            </a:r>
          </a:p>
          <a:p>
            <a:pPr lvl="1"/>
            <a:r>
              <a:rPr lang="en-US" dirty="0" smtClean="0"/>
              <a:t>Reorder Point= 9</a:t>
            </a:r>
          </a:p>
          <a:p>
            <a:pPr lvl="1"/>
            <a:r>
              <a:rPr lang="en-US" dirty="0" smtClean="0"/>
              <a:t>Min Order = 1</a:t>
            </a:r>
          </a:p>
          <a:p>
            <a:pPr lvl="1"/>
            <a:r>
              <a:rPr lang="en-US" dirty="0" smtClean="0"/>
              <a:t>Order Unit = 1</a:t>
            </a:r>
          </a:p>
          <a:p>
            <a:pPr lvl="1"/>
            <a:r>
              <a:rPr lang="en-US" dirty="0" smtClean="0"/>
              <a:t>Issue/Order UOM = EA</a:t>
            </a:r>
          </a:p>
          <a:p>
            <a:pPr lvl="1"/>
            <a:r>
              <a:rPr lang="en-US" dirty="0" smtClean="0"/>
              <a:t>Auto-Issue = No</a:t>
            </a:r>
          </a:p>
          <a:p>
            <a:pPr lvl="1"/>
            <a:r>
              <a:rPr lang="en-US" dirty="0" smtClean="0"/>
              <a:t>Source = Vendor</a:t>
            </a:r>
          </a:p>
          <a:p>
            <a:pPr lvl="1"/>
            <a:r>
              <a:rPr lang="en-US" dirty="0" smtClean="0"/>
              <a:t>Adjustment Cost Center=0300</a:t>
            </a:r>
          </a:p>
          <a:p>
            <a:pPr lvl="1"/>
            <a:r>
              <a:rPr lang="en-US" dirty="0" smtClean="0"/>
              <a:t>Adjustment Account=5045</a:t>
            </a:r>
          </a:p>
          <a:p>
            <a:r>
              <a:rPr lang="en-US" dirty="0" smtClean="0"/>
              <a:t>Associate Part to Initial Location</a:t>
            </a:r>
          </a:p>
        </p:txBody>
      </p:sp>
      <p:sp>
        <p:nvSpPr>
          <p:cNvPr id="68610" name="Rectangle 2"/>
          <p:cNvSpPr>
            <a:spLocks noGrp="1" noChangeArrowheads="1"/>
          </p:cNvSpPr>
          <p:nvPr>
            <p:ph type="title"/>
          </p:nvPr>
        </p:nvSpPr>
        <p:spPr/>
        <p:txBody>
          <a:bodyPr/>
          <a:lstStyle/>
          <a:p>
            <a:r>
              <a:rPr lang="en-US" smtClean="0"/>
              <a:t>Exercise: Add A New Part</a:t>
            </a:r>
          </a:p>
        </p:txBody>
      </p:sp>
      <p:sp>
        <p:nvSpPr>
          <p:cNvPr id="68612" name="Footer Placeholder 3"/>
          <p:cNvSpPr>
            <a:spLocks noGrp="1"/>
          </p:cNvSpPr>
          <p:nvPr>
            <p:ph type="ftr" sz="quarter" idx="10"/>
          </p:nvPr>
        </p:nvSpPr>
        <p:spPr/>
        <p:txBody>
          <a:bodyPr/>
          <a:lstStyle/>
          <a:p>
            <a:r>
              <a:rPr lang="en-US" smtClean="0"/>
              <a:t>EAM-INV-610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r>
              <a:rPr lang="en-US" smtClean="0"/>
              <a:t>Appendix B: Issue Parts</a:t>
            </a:r>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67587" name="Footer Placeholder 2"/>
          <p:cNvSpPr>
            <a:spLocks noGrp="1"/>
          </p:cNvSpPr>
          <p:nvPr>
            <p:ph type="ftr" sz="quarter" idx="4294967295"/>
          </p:nvPr>
        </p:nvSpPr>
        <p:spPr>
          <a:xfrm>
            <a:off x="8229600" y="6638925"/>
            <a:ext cx="914400" cy="219075"/>
          </a:xfrm>
          <a:noFill/>
        </p:spPr>
        <p:txBody>
          <a:bodyPr/>
          <a:lstStyle/>
          <a:p>
            <a:pPr defTabSz="865188"/>
            <a:r>
              <a:rPr lang="en-US"/>
              <a:t>EAM-INV-600</a:t>
            </a:r>
          </a:p>
        </p:txBody>
      </p:sp>
      <p:grpSp>
        <p:nvGrpSpPr>
          <p:cNvPr id="6"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smtClean="0"/>
              <a:t>Issue</a:t>
            </a:r>
          </a:p>
        </p:txBody>
      </p:sp>
      <p:sp>
        <p:nvSpPr>
          <p:cNvPr id="69637" name="Footer Placeholder 4"/>
          <p:cNvSpPr>
            <a:spLocks noGrp="1"/>
          </p:cNvSpPr>
          <p:nvPr>
            <p:ph type="ftr" sz="quarter" idx="10"/>
          </p:nvPr>
        </p:nvSpPr>
        <p:spPr/>
        <p:txBody>
          <a:bodyPr/>
          <a:lstStyle/>
          <a:p>
            <a:r>
              <a:rPr lang="en-US" smtClean="0"/>
              <a:t>EAM-INV-620</a:t>
            </a:r>
            <a:endParaRPr lang="en-US"/>
          </a:p>
        </p:txBody>
      </p:sp>
      <p:pic>
        <p:nvPicPr>
          <p:cNvPr id="69635" name="Picture 6"/>
          <p:cNvPicPr>
            <a:picLocks noChangeAspect="1" noChangeArrowheads="1"/>
          </p:cNvPicPr>
          <p:nvPr/>
        </p:nvPicPr>
        <p:blipFill>
          <a:blip r:embed="rId3" cstate="print"/>
          <a:srcRect/>
          <a:stretch>
            <a:fillRect/>
          </a:stretch>
        </p:blipFill>
        <p:spPr bwMode="auto">
          <a:xfrm>
            <a:off x="466725" y="1479550"/>
            <a:ext cx="7505700" cy="2686050"/>
          </a:xfrm>
          <a:prstGeom prst="rect">
            <a:avLst/>
          </a:prstGeom>
          <a:noFill/>
          <a:ln w="9525" algn="ctr">
            <a:noFill/>
            <a:miter lim="800000"/>
            <a:headEnd/>
            <a:tailEnd/>
          </a:ln>
        </p:spPr>
      </p:pic>
      <p:pic>
        <p:nvPicPr>
          <p:cNvPr id="69636" name="Picture 7"/>
          <p:cNvPicPr>
            <a:picLocks noChangeAspect="1" noChangeArrowheads="1"/>
          </p:cNvPicPr>
          <p:nvPr/>
        </p:nvPicPr>
        <p:blipFill>
          <a:blip r:embed="rId4" cstate="print"/>
          <a:srcRect/>
          <a:stretch>
            <a:fillRect/>
          </a:stretch>
        </p:blipFill>
        <p:spPr bwMode="auto">
          <a:xfrm>
            <a:off x="5926138" y="1354856"/>
            <a:ext cx="1885950" cy="3762375"/>
          </a:xfrm>
          <a:prstGeom prst="rect">
            <a:avLst/>
          </a:prstGeom>
          <a:noFill/>
          <a:ln w="9525" algn="ctr">
            <a:noFill/>
            <a:miter lim="800000"/>
            <a:headEnd/>
            <a:tailEnd/>
          </a:ln>
        </p:spPr>
      </p:pic>
      <p:grpSp>
        <p:nvGrpSpPr>
          <p:cNvPr id="6" name="Group 33"/>
          <p:cNvGrpSpPr>
            <a:grpSpLocks/>
          </p:cNvGrpSpPr>
          <p:nvPr/>
        </p:nvGrpSpPr>
        <p:grpSpPr bwMode="auto">
          <a:xfrm>
            <a:off x="8151813" y="458195"/>
            <a:ext cx="992187" cy="958850"/>
            <a:chOff x="3185782" y="5061098"/>
            <a:chExt cx="1846496" cy="1586824"/>
          </a:xfrm>
        </p:grpSpPr>
        <p:pic>
          <p:nvPicPr>
            <p:cNvPr id="7"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t>Issue to Work Order</a:t>
            </a:r>
          </a:p>
        </p:txBody>
      </p:sp>
      <p:sp>
        <p:nvSpPr>
          <p:cNvPr id="70670" name="Footer Placeholder 16"/>
          <p:cNvSpPr>
            <a:spLocks noGrp="1"/>
          </p:cNvSpPr>
          <p:nvPr>
            <p:ph type="ftr" sz="quarter" idx="10"/>
          </p:nvPr>
        </p:nvSpPr>
        <p:spPr/>
        <p:txBody>
          <a:bodyPr/>
          <a:lstStyle/>
          <a:p>
            <a:r>
              <a:rPr lang="en-US" smtClean="0"/>
              <a:t>EAM-INV-630</a:t>
            </a:r>
            <a:endParaRPr lang="en-US"/>
          </a:p>
        </p:txBody>
      </p:sp>
      <p:grpSp>
        <p:nvGrpSpPr>
          <p:cNvPr id="70659" name="Group 9"/>
          <p:cNvGrpSpPr>
            <a:grpSpLocks/>
          </p:cNvGrpSpPr>
          <p:nvPr/>
        </p:nvGrpSpPr>
        <p:grpSpPr bwMode="auto">
          <a:xfrm>
            <a:off x="959550" y="1082050"/>
            <a:ext cx="6394450" cy="4838700"/>
            <a:chOff x="1390650" y="1447800"/>
            <a:chExt cx="6394450" cy="4838700"/>
          </a:xfrm>
        </p:grpSpPr>
        <p:pic>
          <p:nvPicPr>
            <p:cNvPr id="70671" name="Picture 8"/>
            <p:cNvPicPr>
              <a:picLocks noChangeAspect="1" noChangeArrowheads="1"/>
            </p:cNvPicPr>
            <p:nvPr/>
          </p:nvPicPr>
          <p:blipFill>
            <a:blip r:embed="rId3" cstate="print"/>
            <a:srcRect/>
            <a:stretch>
              <a:fillRect/>
            </a:stretch>
          </p:blipFill>
          <p:spPr bwMode="auto">
            <a:xfrm>
              <a:off x="1390650" y="1447800"/>
              <a:ext cx="6394450" cy="4838700"/>
            </a:xfrm>
            <a:prstGeom prst="rect">
              <a:avLst/>
            </a:prstGeom>
            <a:noFill/>
            <a:ln w="9525" algn="ctr">
              <a:noFill/>
              <a:miter lim="800000"/>
              <a:headEnd/>
              <a:tailEnd/>
            </a:ln>
          </p:spPr>
        </p:pic>
        <p:sp>
          <p:nvSpPr>
            <p:cNvPr id="70672" name="Rounded Rectangle 7"/>
            <p:cNvSpPr>
              <a:spLocks noChangeArrowheads="1"/>
            </p:cNvSpPr>
            <p:nvPr/>
          </p:nvSpPr>
          <p:spPr bwMode="auto">
            <a:xfrm>
              <a:off x="4595751" y="2683823"/>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a:p>
          </p:txBody>
        </p:sp>
        <p:sp>
          <p:nvSpPr>
            <p:cNvPr id="70673" name="Rounded Rectangle 8"/>
            <p:cNvSpPr>
              <a:spLocks noChangeArrowheads="1"/>
            </p:cNvSpPr>
            <p:nvPr/>
          </p:nvSpPr>
          <p:spPr bwMode="auto">
            <a:xfrm>
              <a:off x="4605651" y="3109348"/>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a:p>
          </p:txBody>
        </p:sp>
      </p:grpSp>
      <p:sp>
        <p:nvSpPr>
          <p:cNvPr id="11" name="TextBox 10"/>
          <p:cNvSpPr txBox="1"/>
          <p:nvPr/>
        </p:nvSpPr>
        <p:spPr>
          <a:xfrm>
            <a:off x="7421563" y="1771025"/>
            <a:ext cx="1569660" cy="1169551"/>
          </a:xfrm>
          <a:prstGeom prst="rect">
            <a:avLst/>
          </a:prstGeom>
          <a:noFill/>
          <a:ln>
            <a:solidFill>
              <a:schemeClr val="tx1"/>
            </a:solidFill>
          </a:ln>
        </p:spPr>
        <p:txBody>
          <a:bodyPr wrap="none">
            <a:spAutoFit/>
          </a:bodyPr>
          <a:lstStyle/>
          <a:p>
            <a:pPr>
              <a:defRPr/>
            </a:pPr>
            <a:r>
              <a:rPr lang="en-US" dirty="0">
                <a:latin typeface="+mj-lt"/>
              </a:rPr>
              <a:t>Issue to: </a:t>
            </a:r>
          </a:p>
          <a:p>
            <a:pPr marL="342900" indent="-342900">
              <a:buFontTx/>
              <a:buAutoNum type="arabicPeriod"/>
              <a:defRPr/>
            </a:pPr>
            <a:r>
              <a:rPr lang="en-US" dirty="0">
                <a:latin typeface="+mj-lt"/>
              </a:rPr>
              <a:t>Work Order </a:t>
            </a:r>
          </a:p>
          <a:p>
            <a:pPr marL="342900" indent="-342900">
              <a:buFontTx/>
              <a:buAutoNum type="arabicPeriod"/>
              <a:defRPr/>
            </a:pPr>
            <a:r>
              <a:rPr lang="en-US" dirty="0">
                <a:latin typeface="+mj-lt"/>
              </a:rPr>
              <a:t>Stores </a:t>
            </a:r>
            <a:r>
              <a:rPr lang="en-US" dirty="0" err="1">
                <a:latin typeface="+mj-lt"/>
              </a:rPr>
              <a:t>Req</a:t>
            </a:r>
            <a:r>
              <a:rPr lang="en-US" dirty="0">
                <a:latin typeface="+mj-lt"/>
              </a:rPr>
              <a:t> </a:t>
            </a:r>
          </a:p>
          <a:p>
            <a:pPr marL="342900" indent="-342900">
              <a:buFontTx/>
              <a:buAutoNum type="arabicPeriod"/>
              <a:defRPr/>
            </a:pPr>
            <a:r>
              <a:rPr lang="en-US" dirty="0">
                <a:latin typeface="+mj-lt"/>
              </a:rPr>
              <a:t>Equip No</a:t>
            </a:r>
          </a:p>
          <a:p>
            <a:pPr marL="342900" indent="-342900">
              <a:buFontTx/>
              <a:buAutoNum type="arabicPeriod"/>
              <a:defRPr/>
            </a:pPr>
            <a:r>
              <a:rPr lang="en-US" dirty="0">
                <a:latin typeface="+mj-lt"/>
              </a:rPr>
              <a:t>Project No</a:t>
            </a:r>
          </a:p>
        </p:txBody>
      </p:sp>
      <p:sp>
        <p:nvSpPr>
          <p:cNvPr id="70661" name="Flowchart: Alternate Process 11"/>
          <p:cNvSpPr>
            <a:spLocks noChangeArrowheads="1"/>
          </p:cNvSpPr>
          <p:nvPr/>
        </p:nvSpPr>
        <p:spPr bwMode="auto">
          <a:xfrm>
            <a:off x="1016700" y="3374400"/>
            <a:ext cx="6199188" cy="452438"/>
          </a:xfrm>
          <a:prstGeom prst="flowChartAlternateProcess">
            <a:avLst/>
          </a:prstGeom>
          <a:noFill/>
          <a:ln w="28575" algn="ctr">
            <a:solidFill>
              <a:srgbClr val="FF0000"/>
            </a:solidFill>
            <a:round/>
            <a:headEnd/>
            <a:tailEnd/>
          </a:ln>
        </p:spPr>
        <p:txBody>
          <a:bodyPr wrap="none" tIns="91440" bIns="91440" anchor="ctr"/>
          <a:lstStyle/>
          <a:p>
            <a:pPr algn="ctr"/>
            <a:endParaRPr lang="en-US" sz="2800"/>
          </a:p>
        </p:txBody>
      </p:sp>
      <p:cxnSp>
        <p:nvCxnSpPr>
          <p:cNvPr id="70662" name="Straight Arrow Connector 13"/>
          <p:cNvCxnSpPr>
            <a:cxnSpLocks noChangeShapeType="1"/>
            <a:stCxn id="11" idx="2"/>
            <a:endCxn id="70661" idx="3"/>
          </p:cNvCxnSpPr>
          <p:nvPr/>
        </p:nvCxnSpPr>
        <p:spPr bwMode="auto">
          <a:xfrm rot="5400000">
            <a:off x="7381120" y="2775345"/>
            <a:ext cx="660043" cy="990505"/>
          </a:xfrm>
          <a:prstGeom prst="straightConnector1">
            <a:avLst/>
          </a:prstGeom>
          <a:noFill/>
          <a:ln w="9525" algn="ctr">
            <a:solidFill>
              <a:schemeClr val="tx1"/>
            </a:solidFill>
            <a:round/>
            <a:headEnd/>
            <a:tailEnd type="arrow" w="med" len="med"/>
          </a:ln>
        </p:spPr>
      </p:cxnSp>
      <p:sp>
        <p:nvSpPr>
          <p:cNvPr id="70663" name="TextBox 15"/>
          <p:cNvSpPr txBox="1">
            <a:spLocks noChangeArrowheads="1"/>
          </p:cNvSpPr>
          <p:nvPr/>
        </p:nvSpPr>
        <p:spPr bwMode="auto">
          <a:xfrm>
            <a:off x="7553325" y="3209300"/>
            <a:ext cx="1282700" cy="738188"/>
          </a:xfrm>
          <a:prstGeom prst="rect">
            <a:avLst/>
          </a:prstGeom>
          <a:noFill/>
          <a:ln w="9525">
            <a:noFill/>
            <a:miter lim="800000"/>
            <a:headEnd/>
            <a:tailEnd/>
          </a:ln>
        </p:spPr>
        <p:txBody>
          <a:bodyPr>
            <a:spAutoFit/>
          </a:bodyPr>
          <a:lstStyle/>
          <a:p>
            <a:r>
              <a:rPr lang="en-US" dirty="0">
                <a:latin typeface="+mj-lt"/>
              </a:rPr>
              <a:t>Automatically defaults accounting</a:t>
            </a:r>
          </a:p>
        </p:txBody>
      </p:sp>
      <p:sp>
        <p:nvSpPr>
          <p:cNvPr id="70664" name="Oval 16"/>
          <p:cNvSpPr>
            <a:spLocks noChangeArrowheads="1"/>
          </p:cNvSpPr>
          <p:nvPr/>
        </p:nvSpPr>
        <p:spPr bwMode="auto">
          <a:xfrm>
            <a:off x="1064325" y="3339475"/>
            <a:ext cx="392113" cy="238125"/>
          </a:xfrm>
          <a:prstGeom prst="ellipse">
            <a:avLst/>
          </a:prstGeom>
          <a:noFill/>
          <a:ln w="28575" algn="ctr">
            <a:solidFill>
              <a:srgbClr val="FF0000"/>
            </a:solidFill>
            <a:round/>
            <a:headEnd/>
            <a:tailEnd/>
          </a:ln>
        </p:spPr>
        <p:txBody>
          <a:bodyPr wrap="none" tIns="91440" bIns="91440" anchor="ctr"/>
          <a:lstStyle/>
          <a:p>
            <a:pPr algn="ctr"/>
            <a:endParaRPr lang="en-US" sz="2800"/>
          </a:p>
        </p:txBody>
      </p:sp>
      <p:sp>
        <p:nvSpPr>
          <p:cNvPr id="70665" name="TextBox 17"/>
          <p:cNvSpPr txBox="1">
            <a:spLocks noChangeArrowheads="1"/>
          </p:cNvSpPr>
          <p:nvPr/>
        </p:nvSpPr>
        <p:spPr bwMode="auto">
          <a:xfrm>
            <a:off x="126613" y="3233113"/>
            <a:ext cx="831850" cy="1754326"/>
          </a:xfrm>
          <a:prstGeom prst="rect">
            <a:avLst/>
          </a:prstGeom>
          <a:noFill/>
          <a:ln w="9525">
            <a:noFill/>
            <a:miter lim="800000"/>
            <a:headEnd/>
            <a:tailEnd/>
          </a:ln>
        </p:spPr>
        <p:txBody>
          <a:bodyPr>
            <a:spAutoFit/>
          </a:bodyPr>
          <a:lstStyle/>
          <a:p>
            <a:r>
              <a:rPr lang="en-US" sz="1200" dirty="0">
                <a:latin typeface="+mj-lt"/>
              </a:rPr>
              <a:t>Note: </a:t>
            </a:r>
          </a:p>
          <a:p>
            <a:r>
              <a:rPr lang="en-US" sz="1200" dirty="0">
                <a:latin typeface="+mj-lt"/>
              </a:rPr>
              <a:t>Can issue to Dept in EAM, but does not go to ERP</a:t>
            </a:r>
          </a:p>
        </p:txBody>
      </p:sp>
      <p:cxnSp>
        <p:nvCxnSpPr>
          <p:cNvPr id="70666" name="Straight Arrow Connector 19"/>
          <p:cNvCxnSpPr>
            <a:cxnSpLocks noChangeShapeType="1"/>
            <a:endCxn id="70664" idx="2"/>
          </p:cNvCxnSpPr>
          <p:nvPr/>
        </p:nvCxnSpPr>
        <p:spPr bwMode="auto">
          <a:xfrm>
            <a:off x="661100" y="3387100"/>
            <a:ext cx="403225" cy="71438"/>
          </a:xfrm>
          <a:prstGeom prst="straightConnector1">
            <a:avLst/>
          </a:prstGeom>
          <a:noFill/>
          <a:ln w="9525" algn="ctr">
            <a:solidFill>
              <a:schemeClr val="tx1"/>
            </a:solidFill>
            <a:round/>
            <a:headEnd/>
            <a:tailEnd type="arrow" w="med" len="med"/>
          </a:ln>
        </p:spPr>
      </p:cxnSp>
      <p:sp>
        <p:nvSpPr>
          <p:cNvPr id="70667" name="TextBox 20"/>
          <p:cNvSpPr txBox="1">
            <a:spLocks noChangeArrowheads="1"/>
          </p:cNvSpPr>
          <p:nvPr/>
        </p:nvSpPr>
        <p:spPr bwMode="auto">
          <a:xfrm>
            <a:off x="245175" y="2152025"/>
            <a:ext cx="614271" cy="307777"/>
          </a:xfrm>
          <a:prstGeom prst="rect">
            <a:avLst/>
          </a:prstGeom>
          <a:noFill/>
          <a:ln w="9525">
            <a:solidFill>
              <a:schemeClr val="tx1"/>
            </a:solidFill>
            <a:miter lim="800000"/>
            <a:headEnd/>
            <a:tailEnd/>
          </a:ln>
        </p:spPr>
        <p:txBody>
          <a:bodyPr wrap="none">
            <a:spAutoFit/>
          </a:bodyPr>
          <a:lstStyle/>
          <a:p>
            <a:r>
              <a:rPr lang="en-US" dirty="0">
                <a:latin typeface="+mj-lt"/>
              </a:rPr>
              <a:t>Save</a:t>
            </a:r>
          </a:p>
        </p:txBody>
      </p:sp>
      <p:cxnSp>
        <p:nvCxnSpPr>
          <p:cNvPr id="70668" name="Straight Arrow Connector 22"/>
          <p:cNvCxnSpPr>
            <a:cxnSpLocks noChangeShapeType="1"/>
            <a:stCxn id="70667" idx="0"/>
          </p:cNvCxnSpPr>
          <p:nvPr/>
        </p:nvCxnSpPr>
        <p:spPr bwMode="auto">
          <a:xfrm rot="5400000" flipH="1" flipV="1">
            <a:off x="470180" y="1592806"/>
            <a:ext cx="641350" cy="477089"/>
          </a:xfrm>
          <a:prstGeom prst="straightConnector1">
            <a:avLst/>
          </a:prstGeom>
          <a:noFill/>
          <a:ln w="9525" algn="ctr">
            <a:solidFill>
              <a:schemeClr val="tx1"/>
            </a:solidFill>
            <a:round/>
            <a:headEnd/>
            <a:tailEnd type="arrow" w="med" len="med"/>
          </a:ln>
        </p:spPr>
      </p:cxnSp>
      <p:sp>
        <p:nvSpPr>
          <p:cNvPr id="70669" name="Oval 23"/>
          <p:cNvSpPr>
            <a:spLocks noChangeArrowheads="1"/>
          </p:cNvSpPr>
          <p:nvPr/>
        </p:nvSpPr>
        <p:spPr bwMode="auto">
          <a:xfrm>
            <a:off x="1005588" y="4191963"/>
            <a:ext cx="1958975" cy="287337"/>
          </a:xfrm>
          <a:prstGeom prst="ellipse">
            <a:avLst/>
          </a:prstGeom>
          <a:noFill/>
          <a:ln w="28575" algn="ctr">
            <a:solidFill>
              <a:srgbClr val="FF0000"/>
            </a:solidFill>
            <a:round/>
            <a:headEnd/>
            <a:tailEnd/>
          </a:ln>
        </p:spPr>
        <p:txBody>
          <a:bodyPr wrap="none" tIns="91440" bIns="91440" anchor="ctr"/>
          <a:lstStyle/>
          <a:p>
            <a:pPr algn="ctr"/>
            <a:endParaRPr lang="en-US" sz="2800"/>
          </a:p>
        </p:txBody>
      </p:sp>
      <p:grpSp>
        <p:nvGrpSpPr>
          <p:cNvPr id="18" name="Group 33"/>
          <p:cNvGrpSpPr>
            <a:grpSpLocks/>
          </p:cNvGrpSpPr>
          <p:nvPr/>
        </p:nvGrpSpPr>
        <p:grpSpPr bwMode="auto">
          <a:xfrm>
            <a:off x="8151813" y="458195"/>
            <a:ext cx="992187" cy="958850"/>
            <a:chOff x="3185782" y="5061098"/>
            <a:chExt cx="1846496" cy="1586824"/>
          </a:xfrm>
        </p:grpSpPr>
        <p:pic>
          <p:nvPicPr>
            <p:cNvPr id="19"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20"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21"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p:txBody>
          <a:bodyPr/>
          <a:lstStyle/>
          <a:p>
            <a:r>
              <a:rPr lang="en-US" smtClean="0"/>
              <a:t>Issue 1 part to a work order.</a:t>
            </a:r>
          </a:p>
          <a:p>
            <a:r>
              <a:rPr lang="en-US" smtClean="0"/>
              <a:t>Review the GLs in EAM and QAD ERP.</a:t>
            </a:r>
          </a:p>
          <a:p>
            <a:pPr lvl="1"/>
            <a:r>
              <a:rPr lang="en-US" smtClean="0"/>
              <a:t>Expected results:</a:t>
            </a:r>
          </a:p>
          <a:p>
            <a:pPr lvl="2"/>
            <a:r>
              <a:rPr lang="en-US" smtClean="0"/>
              <a:t>Credit – Inventory</a:t>
            </a:r>
          </a:p>
          <a:p>
            <a:pPr lvl="3"/>
            <a:r>
              <a:rPr lang="en-US" smtClean="0"/>
              <a:t>Asset Cost Center=0300</a:t>
            </a:r>
          </a:p>
          <a:p>
            <a:pPr lvl="3"/>
            <a:r>
              <a:rPr lang="en-US" smtClean="0"/>
              <a:t>Asset Account=1500</a:t>
            </a:r>
          </a:p>
          <a:p>
            <a:pPr lvl="2"/>
            <a:r>
              <a:rPr lang="en-US" smtClean="0"/>
              <a:t>Debit – WO/Equipment Expense</a:t>
            </a:r>
          </a:p>
          <a:p>
            <a:pPr lvl="3"/>
            <a:r>
              <a:rPr lang="en-US" smtClean="0"/>
              <a:t>Cost Center=5010</a:t>
            </a:r>
          </a:p>
          <a:p>
            <a:pPr lvl="3"/>
            <a:r>
              <a:rPr lang="en-US" smtClean="0"/>
              <a:t>Material Account=1510</a:t>
            </a:r>
          </a:p>
          <a:p>
            <a:endParaRPr lang="en-US" dirty="0" smtClean="0"/>
          </a:p>
        </p:txBody>
      </p:sp>
      <p:sp>
        <p:nvSpPr>
          <p:cNvPr id="72706" name="Rectangle 2"/>
          <p:cNvSpPr>
            <a:spLocks noGrp="1" noChangeArrowheads="1"/>
          </p:cNvSpPr>
          <p:nvPr>
            <p:ph type="title"/>
          </p:nvPr>
        </p:nvSpPr>
        <p:spPr/>
        <p:txBody>
          <a:bodyPr/>
          <a:lstStyle/>
          <a:p>
            <a:r>
              <a:rPr lang="en-US" smtClean="0"/>
              <a:t>Exercise: Issue Parts</a:t>
            </a:r>
          </a:p>
        </p:txBody>
      </p:sp>
      <p:sp>
        <p:nvSpPr>
          <p:cNvPr id="72708" name="Footer Placeholder 3"/>
          <p:cNvSpPr>
            <a:spLocks noGrp="1"/>
          </p:cNvSpPr>
          <p:nvPr>
            <p:ph type="ftr" sz="quarter" idx="10"/>
          </p:nvPr>
        </p:nvSpPr>
        <p:spPr/>
        <p:txBody>
          <a:bodyPr/>
          <a:lstStyle/>
          <a:p>
            <a:r>
              <a:rPr lang="en-US" smtClean="0"/>
              <a:t>EAM-INV-650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smtClean="0"/>
              <a:t>Appendix C: Inventory Transactions</a:t>
            </a:r>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73731" name="Footer Placeholder 2"/>
          <p:cNvSpPr>
            <a:spLocks noGrp="1"/>
          </p:cNvSpPr>
          <p:nvPr>
            <p:ph type="ftr" sz="quarter" idx="4294967295"/>
          </p:nvPr>
        </p:nvSpPr>
        <p:spPr>
          <a:xfrm>
            <a:off x="8229600" y="6638925"/>
            <a:ext cx="914400" cy="219075"/>
          </a:xfrm>
          <a:noFill/>
        </p:spPr>
        <p:txBody>
          <a:bodyPr/>
          <a:lstStyle/>
          <a:p>
            <a:pPr defTabSz="865188"/>
            <a:r>
              <a:rPr lang="en-US"/>
              <a:t>EAM-INV-660</a:t>
            </a:r>
          </a:p>
        </p:txBody>
      </p:sp>
      <p:grpSp>
        <p:nvGrpSpPr>
          <p:cNvPr id="6"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r>
              <a:rPr lang="en-US" dirty="0" smtClean="0"/>
              <a:t>These are the transactions you can perform from Inventory:</a:t>
            </a:r>
          </a:p>
          <a:p>
            <a:pPr lvl="1"/>
            <a:r>
              <a:rPr lang="en-US" dirty="0" smtClean="0"/>
              <a:t>Issue</a:t>
            </a:r>
          </a:p>
          <a:p>
            <a:pPr lvl="1"/>
            <a:r>
              <a:rPr lang="en-US" dirty="0" smtClean="0"/>
              <a:t>Return to inventory</a:t>
            </a:r>
          </a:p>
          <a:p>
            <a:pPr lvl="1"/>
            <a:r>
              <a:rPr lang="en-US" dirty="0" smtClean="0"/>
              <a:t>Relocate</a:t>
            </a:r>
          </a:p>
          <a:p>
            <a:pPr lvl="1"/>
            <a:r>
              <a:rPr lang="en-US" dirty="0" smtClean="0"/>
              <a:t>Receive from relocation</a:t>
            </a:r>
          </a:p>
          <a:p>
            <a:pPr lvl="1"/>
            <a:r>
              <a:rPr lang="en-US" dirty="0" smtClean="0"/>
              <a:t>Receive from work order</a:t>
            </a:r>
          </a:p>
          <a:p>
            <a:pPr lvl="1"/>
            <a:r>
              <a:rPr lang="en-US" dirty="0" smtClean="0"/>
              <a:t>Return to work order</a:t>
            </a:r>
          </a:p>
          <a:p>
            <a:pPr lvl="1"/>
            <a:r>
              <a:rPr lang="en-US" dirty="0" smtClean="0"/>
              <a:t>Adjust</a:t>
            </a:r>
          </a:p>
          <a:p>
            <a:pPr lvl="1"/>
            <a:r>
              <a:rPr lang="en-US" dirty="0" smtClean="0"/>
              <a:t>Transfer ownership</a:t>
            </a:r>
          </a:p>
          <a:p>
            <a:pPr lvl="1"/>
            <a:r>
              <a:rPr lang="en-US" dirty="0" smtClean="0"/>
              <a:t>Modify consignment</a:t>
            </a:r>
          </a:p>
          <a:p>
            <a:pPr lvl="1"/>
            <a:r>
              <a:rPr lang="en-US" dirty="0" smtClean="0"/>
              <a:t>Modify cost</a:t>
            </a:r>
          </a:p>
        </p:txBody>
      </p:sp>
      <p:sp>
        <p:nvSpPr>
          <p:cNvPr id="74754" name="Rectangle 2"/>
          <p:cNvSpPr>
            <a:spLocks noGrp="1" noChangeArrowheads="1"/>
          </p:cNvSpPr>
          <p:nvPr>
            <p:ph type="title"/>
          </p:nvPr>
        </p:nvSpPr>
        <p:spPr/>
        <p:txBody>
          <a:bodyPr/>
          <a:lstStyle/>
          <a:p>
            <a:r>
              <a:rPr lang="en-US" smtClean="0"/>
              <a:t>Inventory Transactions</a:t>
            </a:r>
          </a:p>
        </p:txBody>
      </p:sp>
      <p:sp>
        <p:nvSpPr>
          <p:cNvPr id="74756" name="Footer Placeholder 3"/>
          <p:cNvSpPr>
            <a:spLocks noGrp="1"/>
          </p:cNvSpPr>
          <p:nvPr>
            <p:ph type="ftr" sz="quarter" idx="10"/>
          </p:nvPr>
        </p:nvSpPr>
        <p:spPr/>
        <p:txBody>
          <a:bodyPr/>
          <a:lstStyle/>
          <a:p>
            <a:r>
              <a:rPr lang="en-US" smtClean="0"/>
              <a:t>EAM-INV-670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r>
              <a:rPr lang="en-US" smtClean="0"/>
              <a:t>Adjust</a:t>
            </a:r>
          </a:p>
        </p:txBody>
      </p:sp>
      <p:sp>
        <p:nvSpPr>
          <p:cNvPr id="75782" name="Footer Placeholder 5"/>
          <p:cNvSpPr>
            <a:spLocks noGrp="1"/>
          </p:cNvSpPr>
          <p:nvPr>
            <p:ph type="ftr" sz="quarter" idx="10"/>
          </p:nvPr>
        </p:nvSpPr>
        <p:spPr/>
        <p:txBody>
          <a:bodyPr/>
          <a:lstStyle/>
          <a:p>
            <a:r>
              <a:rPr lang="en-US" smtClean="0"/>
              <a:t>EAM-INV-680</a:t>
            </a:r>
            <a:endParaRPr lang="en-US"/>
          </a:p>
        </p:txBody>
      </p:sp>
      <p:pic>
        <p:nvPicPr>
          <p:cNvPr id="75779" name="Picture 6"/>
          <p:cNvPicPr>
            <a:picLocks noChangeAspect="1" noChangeArrowheads="1"/>
          </p:cNvPicPr>
          <p:nvPr/>
        </p:nvPicPr>
        <p:blipFill>
          <a:blip r:embed="rId3" cstate="print"/>
          <a:srcRect/>
          <a:stretch>
            <a:fillRect/>
          </a:stretch>
        </p:blipFill>
        <p:spPr bwMode="auto">
          <a:xfrm>
            <a:off x="1227150" y="999200"/>
            <a:ext cx="3732213" cy="5118100"/>
          </a:xfrm>
          <a:prstGeom prst="rect">
            <a:avLst/>
          </a:prstGeom>
          <a:noFill/>
          <a:ln w="9525" algn="ctr">
            <a:noFill/>
            <a:miter lim="800000"/>
            <a:headEnd/>
            <a:tailEnd/>
          </a:ln>
        </p:spPr>
      </p:pic>
      <p:pic>
        <p:nvPicPr>
          <p:cNvPr id="75780" name="Picture 8"/>
          <p:cNvPicPr>
            <a:picLocks noChangeAspect="1" noChangeArrowheads="1"/>
          </p:cNvPicPr>
          <p:nvPr/>
        </p:nvPicPr>
        <p:blipFill>
          <a:blip r:embed="rId4" cstate="print"/>
          <a:srcRect/>
          <a:stretch>
            <a:fillRect/>
          </a:stretch>
        </p:blipFill>
        <p:spPr bwMode="auto">
          <a:xfrm>
            <a:off x="3852875" y="2742275"/>
            <a:ext cx="1781175" cy="3190875"/>
          </a:xfrm>
          <a:prstGeom prst="rect">
            <a:avLst/>
          </a:prstGeom>
          <a:noFill/>
          <a:ln w="9525" algn="ctr">
            <a:noFill/>
            <a:miter lim="800000"/>
            <a:headEnd/>
            <a:tailEnd/>
          </a:ln>
        </p:spPr>
      </p:pic>
      <p:sp>
        <p:nvSpPr>
          <p:cNvPr id="75781" name="TextBox 4"/>
          <p:cNvSpPr txBox="1">
            <a:spLocks noChangeArrowheads="1"/>
          </p:cNvSpPr>
          <p:nvPr/>
        </p:nvSpPr>
        <p:spPr bwMode="auto">
          <a:xfrm>
            <a:off x="5721363" y="1110325"/>
            <a:ext cx="2195512" cy="3785652"/>
          </a:xfrm>
          <a:prstGeom prst="rect">
            <a:avLst/>
          </a:prstGeom>
          <a:noFill/>
          <a:ln w="9525">
            <a:noFill/>
            <a:miter lim="800000"/>
            <a:headEnd/>
            <a:tailEnd/>
          </a:ln>
        </p:spPr>
        <p:txBody>
          <a:bodyPr>
            <a:spAutoFit/>
          </a:bodyPr>
          <a:lstStyle/>
          <a:p>
            <a:r>
              <a:rPr lang="en-US" sz="2000">
                <a:latin typeface="+mj-lt"/>
              </a:rPr>
              <a:t>Used to Adjust On-Hand Quantity for a Part as a result of a spot check.  </a:t>
            </a:r>
          </a:p>
          <a:p>
            <a:endParaRPr lang="en-US" sz="2000">
              <a:latin typeface="+mj-lt"/>
            </a:endParaRPr>
          </a:p>
          <a:p>
            <a:r>
              <a:rPr lang="en-US" sz="2000">
                <a:latin typeface="+mj-lt"/>
              </a:rPr>
              <a:t>Note difference between Adjust and the more formal Physical Inventory Count. </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r>
              <a:rPr lang="en-US" smtClean="0"/>
              <a:t>Adjust</a:t>
            </a:r>
          </a:p>
        </p:txBody>
      </p:sp>
      <p:sp>
        <p:nvSpPr>
          <p:cNvPr id="76806" name="Footer Placeholder 6"/>
          <p:cNvSpPr>
            <a:spLocks noGrp="1"/>
          </p:cNvSpPr>
          <p:nvPr>
            <p:ph type="ftr" sz="quarter" idx="10"/>
          </p:nvPr>
        </p:nvSpPr>
        <p:spPr/>
        <p:txBody>
          <a:bodyPr/>
          <a:lstStyle/>
          <a:p>
            <a:r>
              <a:rPr lang="en-US" smtClean="0"/>
              <a:t>EAM-INV-690</a:t>
            </a:r>
            <a:endParaRPr lang="en-US"/>
          </a:p>
        </p:txBody>
      </p:sp>
      <p:pic>
        <p:nvPicPr>
          <p:cNvPr id="76803" name="Picture 7"/>
          <p:cNvPicPr>
            <a:picLocks noChangeAspect="1" noChangeArrowheads="1"/>
          </p:cNvPicPr>
          <p:nvPr/>
        </p:nvPicPr>
        <p:blipFill>
          <a:blip r:embed="rId3" cstate="print"/>
          <a:stretch>
            <a:fillRect/>
          </a:stretch>
        </p:blipFill>
        <p:spPr bwMode="auto">
          <a:xfrm>
            <a:off x="3376613" y="1329641"/>
            <a:ext cx="2390476" cy="2542857"/>
          </a:xfrm>
          <a:prstGeom prst="rect">
            <a:avLst/>
          </a:prstGeom>
          <a:noFill/>
          <a:ln>
            <a:noFill/>
          </a:ln>
        </p:spPr>
      </p:pic>
      <p:sp>
        <p:nvSpPr>
          <p:cNvPr id="4" name="TextBox 3"/>
          <p:cNvSpPr txBox="1"/>
          <p:nvPr/>
        </p:nvSpPr>
        <p:spPr>
          <a:xfrm>
            <a:off x="1893888" y="4336366"/>
            <a:ext cx="6136616" cy="1077218"/>
          </a:xfrm>
          <a:prstGeom prst="rect">
            <a:avLst/>
          </a:prstGeom>
          <a:noFill/>
          <a:ln>
            <a:solidFill>
              <a:schemeClr val="tx1"/>
            </a:solidFill>
          </a:ln>
        </p:spPr>
        <p:txBody>
          <a:bodyPr wrap="none">
            <a:spAutoFit/>
          </a:bodyPr>
          <a:lstStyle/>
          <a:p>
            <a:pPr>
              <a:defRPr/>
            </a:pPr>
            <a:r>
              <a:rPr lang="en-US" sz="2400" dirty="0">
                <a:latin typeface="+mj-lt"/>
              </a:rPr>
              <a:t>On select of “OK”: </a:t>
            </a:r>
          </a:p>
          <a:p>
            <a:pPr marL="342900" indent="-342900">
              <a:buFontTx/>
              <a:buAutoNum type="arabicPeriod"/>
              <a:defRPr/>
            </a:pPr>
            <a:r>
              <a:rPr lang="en-US" sz="2000" dirty="0">
                <a:latin typeface="+mj-lt"/>
              </a:rPr>
              <a:t>Immediately updates inventory On-Hand Qty</a:t>
            </a:r>
          </a:p>
          <a:p>
            <a:pPr marL="342900" indent="-342900">
              <a:buFontTx/>
              <a:buAutoNum type="arabicPeriod"/>
              <a:defRPr/>
            </a:pPr>
            <a:r>
              <a:rPr lang="en-US" sz="2000" dirty="0">
                <a:latin typeface="+mj-lt"/>
              </a:rPr>
              <a:t>Generates GL to ERP</a:t>
            </a:r>
          </a:p>
        </p:txBody>
      </p:sp>
      <p:cxnSp>
        <p:nvCxnSpPr>
          <p:cNvPr id="76805" name="Straight Arrow Connector 5"/>
          <p:cNvCxnSpPr>
            <a:cxnSpLocks noChangeShapeType="1"/>
            <a:stCxn id="4" idx="0"/>
          </p:cNvCxnSpPr>
          <p:nvPr/>
        </p:nvCxnSpPr>
        <p:spPr bwMode="auto">
          <a:xfrm rot="16200000" flipV="1">
            <a:off x="4428167" y="3802337"/>
            <a:ext cx="635000" cy="433058"/>
          </a:xfrm>
          <a:prstGeom prst="straightConnector1">
            <a:avLst/>
          </a:prstGeom>
          <a:noFill/>
          <a:ln w="9525" algn="ctr">
            <a:solidFill>
              <a:schemeClr val="tx1"/>
            </a:solidFill>
            <a:round/>
            <a:headEnd/>
            <a:tailEnd type="arrow" w="med" len="med"/>
          </a:ln>
        </p:spPr>
      </p:cxn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normAutofit lnSpcReduction="10000"/>
          </a:bodyPr>
          <a:lstStyle/>
          <a:p>
            <a:r>
              <a:rPr lang="en-US" dirty="0" smtClean="0"/>
              <a:t>Addresses indirect inventory management needs </a:t>
            </a:r>
          </a:p>
          <a:p>
            <a:r>
              <a:rPr lang="en-US" dirty="0" smtClean="0"/>
              <a:t>Ensure they have what they need when they need it at the correct price and quality</a:t>
            </a:r>
          </a:p>
          <a:p>
            <a:pPr lvl="1"/>
            <a:r>
              <a:rPr lang="en-US" dirty="0" smtClean="0"/>
              <a:t>Part Record is the backbone of Inventory</a:t>
            </a:r>
          </a:p>
          <a:p>
            <a:pPr lvl="1"/>
            <a:r>
              <a:rPr lang="en-US" dirty="0" smtClean="0"/>
              <a:t>Track “Cost of Ownership”</a:t>
            </a:r>
          </a:p>
          <a:p>
            <a:pPr lvl="1"/>
            <a:r>
              <a:rPr lang="en-US" dirty="0" smtClean="0"/>
              <a:t>Touches all other modules:  Maintenance, Purchasing, and Projects</a:t>
            </a:r>
          </a:p>
          <a:p>
            <a:r>
              <a:rPr lang="en-US" dirty="0" smtClean="0"/>
              <a:t>Inventory advantages </a:t>
            </a:r>
          </a:p>
          <a:p>
            <a:pPr lvl="1"/>
            <a:r>
              <a:rPr lang="en-US" dirty="0" smtClean="0"/>
              <a:t>Inventory “Right-Sizing” </a:t>
            </a:r>
          </a:p>
          <a:p>
            <a:pPr lvl="1"/>
            <a:r>
              <a:rPr lang="en-US" dirty="0" smtClean="0"/>
              <a:t>Automated Stock Replenishment </a:t>
            </a:r>
          </a:p>
          <a:p>
            <a:pPr lvl="1"/>
            <a:r>
              <a:rPr lang="en-US" dirty="0" smtClean="0"/>
              <a:t>Inventory Costing </a:t>
            </a:r>
          </a:p>
          <a:p>
            <a:pPr lvl="1"/>
            <a:r>
              <a:rPr lang="en-US" dirty="0" smtClean="0"/>
              <a:t>Usage Analysis </a:t>
            </a:r>
          </a:p>
        </p:txBody>
      </p:sp>
      <p:sp>
        <p:nvSpPr>
          <p:cNvPr id="13314" name="Rectangle 2"/>
          <p:cNvSpPr>
            <a:spLocks noGrp="1" noChangeArrowheads="1"/>
          </p:cNvSpPr>
          <p:nvPr>
            <p:ph type="title"/>
          </p:nvPr>
        </p:nvSpPr>
        <p:spPr/>
        <p:txBody>
          <a:bodyPr/>
          <a:lstStyle/>
          <a:p>
            <a:r>
              <a:rPr lang="en-US" smtClean="0"/>
              <a:t>Inventory Role in EAM </a:t>
            </a:r>
          </a:p>
        </p:txBody>
      </p:sp>
      <p:sp>
        <p:nvSpPr>
          <p:cNvPr id="13316" name="Footer Placeholder 3"/>
          <p:cNvSpPr>
            <a:spLocks noGrp="1"/>
          </p:cNvSpPr>
          <p:nvPr>
            <p:ph type="ftr" sz="quarter" idx="10"/>
          </p:nvPr>
        </p:nvSpPr>
        <p:spPr/>
        <p:txBody>
          <a:bodyPr/>
          <a:lstStyle/>
          <a:p>
            <a:r>
              <a:rPr lang="en-US" smtClean="0"/>
              <a:t>EAM-INV-070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31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31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31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31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31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31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31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en-US" smtClean="0"/>
              <a:t>Adjust</a:t>
            </a:r>
          </a:p>
        </p:txBody>
      </p:sp>
      <p:sp>
        <p:nvSpPr>
          <p:cNvPr id="77828" name="Footer Placeholder 3"/>
          <p:cNvSpPr>
            <a:spLocks noGrp="1"/>
          </p:cNvSpPr>
          <p:nvPr>
            <p:ph type="ftr" sz="quarter" idx="10"/>
          </p:nvPr>
        </p:nvSpPr>
        <p:spPr/>
        <p:txBody>
          <a:bodyPr/>
          <a:lstStyle/>
          <a:p>
            <a:r>
              <a:rPr lang="en-US" smtClean="0"/>
              <a:t>EAM-INV-700</a:t>
            </a:r>
            <a:endParaRPr lang="en-US"/>
          </a:p>
        </p:txBody>
      </p:sp>
      <p:pic>
        <p:nvPicPr>
          <p:cNvPr id="77827" name="Picture 6"/>
          <p:cNvPicPr>
            <a:picLocks noChangeAspect="1" noChangeArrowheads="1"/>
          </p:cNvPicPr>
          <p:nvPr/>
        </p:nvPicPr>
        <p:blipFill>
          <a:blip r:embed="rId3" cstate="print"/>
          <a:stretch>
            <a:fillRect/>
          </a:stretch>
        </p:blipFill>
        <p:spPr bwMode="auto">
          <a:xfrm>
            <a:off x="1166813" y="1482725"/>
            <a:ext cx="6897063" cy="3228572"/>
          </a:xfrm>
          <a:prstGeom prst="rect">
            <a:avLst/>
          </a:prstGeom>
          <a:noFill/>
          <a:ln>
            <a:noFill/>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Rectangle 3"/>
          <p:cNvSpPr>
            <a:spLocks noGrp="1" noChangeArrowheads="1"/>
          </p:cNvSpPr>
          <p:nvPr>
            <p:ph idx="1"/>
          </p:nvPr>
        </p:nvSpPr>
        <p:spPr/>
        <p:txBody>
          <a:bodyPr/>
          <a:lstStyle/>
          <a:p>
            <a:r>
              <a:rPr lang="en-US" dirty="0" smtClean="0"/>
              <a:t>Adjust the on-hand quantity to 5 for the part you just created</a:t>
            </a:r>
          </a:p>
          <a:p>
            <a:r>
              <a:rPr lang="en-US" dirty="0" smtClean="0"/>
              <a:t>Review the GLs in EAM and QAD ERP.</a:t>
            </a:r>
          </a:p>
          <a:p>
            <a:pPr lvl="1"/>
            <a:r>
              <a:rPr lang="en-US" dirty="0" smtClean="0"/>
              <a:t>Expected results:</a:t>
            </a:r>
          </a:p>
          <a:p>
            <a:pPr lvl="2"/>
            <a:r>
              <a:rPr lang="en-US" dirty="0" smtClean="0"/>
              <a:t>Debit – Inventory</a:t>
            </a:r>
          </a:p>
          <a:p>
            <a:pPr lvl="3"/>
            <a:r>
              <a:rPr lang="en-US" dirty="0" smtClean="0"/>
              <a:t>Asset Cost Center=0300</a:t>
            </a:r>
          </a:p>
          <a:p>
            <a:pPr lvl="3"/>
            <a:r>
              <a:rPr lang="en-US" dirty="0" smtClean="0"/>
              <a:t>Asset Account=1500</a:t>
            </a:r>
          </a:p>
          <a:p>
            <a:pPr lvl="2"/>
            <a:r>
              <a:rPr lang="en-US" dirty="0" smtClean="0"/>
              <a:t>Credit – Adjustment </a:t>
            </a:r>
          </a:p>
          <a:p>
            <a:pPr lvl="3"/>
            <a:r>
              <a:rPr lang="en-US" dirty="0" smtClean="0"/>
              <a:t>Adjustment Cost Center=0300</a:t>
            </a:r>
          </a:p>
          <a:p>
            <a:pPr lvl="3"/>
            <a:r>
              <a:rPr lang="en-US" dirty="0" smtClean="0"/>
              <a:t>Adjustment Account=5045</a:t>
            </a:r>
          </a:p>
        </p:txBody>
      </p:sp>
      <p:sp>
        <p:nvSpPr>
          <p:cNvPr id="79874" name="Rectangle 2"/>
          <p:cNvSpPr>
            <a:spLocks noGrp="1" noChangeArrowheads="1"/>
          </p:cNvSpPr>
          <p:nvPr>
            <p:ph type="title"/>
          </p:nvPr>
        </p:nvSpPr>
        <p:spPr/>
        <p:txBody>
          <a:bodyPr/>
          <a:lstStyle/>
          <a:p>
            <a:r>
              <a:rPr lang="en-US" smtClean="0"/>
              <a:t>Exercise: Adjust</a:t>
            </a:r>
          </a:p>
        </p:txBody>
      </p:sp>
      <p:sp>
        <p:nvSpPr>
          <p:cNvPr id="79876" name="Footer Placeholder 3"/>
          <p:cNvSpPr>
            <a:spLocks noGrp="1"/>
          </p:cNvSpPr>
          <p:nvPr>
            <p:ph type="ftr" sz="quarter" idx="10"/>
          </p:nvPr>
        </p:nvSpPr>
        <p:spPr/>
        <p:txBody>
          <a:bodyPr/>
          <a:lstStyle/>
          <a:p>
            <a:r>
              <a:rPr lang="en-US" smtClean="0"/>
              <a:t>EAM-INV-720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en-US" smtClean="0"/>
              <a:t>Return to Inventory</a:t>
            </a:r>
          </a:p>
        </p:txBody>
      </p:sp>
      <p:sp>
        <p:nvSpPr>
          <p:cNvPr id="80902" name="Footer Placeholder 5"/>
          <p:cNvSpPr>
            <a:spLocks noGrp="1"/>
          </p:cNvSpPr>
          <p:nvPr>
            <p:ph type="ftr" sz="quarter" idx="10"/>
          </p:nvPr>
        </p:nvSpPr>
        <p:spPr/>
        <p:txBody>
          <a:bodyPr/>
          <a:lstStyle/>
          <a:p>
            <a:r>
              <a:rPr lang="en-US" smtClean="0"/>
              <a:t>EAM-INV-730</a:t>
            </a:r>
            <a:endParaRPr lang="en-US"/>
          </a:p>
        </p:txBody>
      </p:sp>
      <p:pic>
        <p:nvPicPr>
          <p:cNvPr id="80899" name="Picture 6"/>
          <p:cNvPicPr>
            <a:picLocks noChangeAspect="1" noChangeArrowheads="1"/>
          </p:cNvPicPr>
          <p:nvPr/>
        </p:nvPicPr>
        <p:blipFill>
          <a:blip r:embed="rId3" cstate="print"/>
          <a:srcRect/>
          <a:stretch>
            <a:fillRect/>
          </a:stretch>
        </p:blipFill>
        <p:spPr bwMode="auto">
          <a:xfrm>
            <a:off x="1133475" y="1266825"/>
            <a:ext cx="7505700" cy="2686050"/>
          </a:xfrm>
          <a:prstGeom prst="rect">
            <a:avLst/>
          </a:prstGeom>
          <a:noFill/>
          <a:ln w="9525" algn="ctr">
            <a:noFill/>
            <a:miter lim="800000"/>
            <a:headEnd/>
            <a:tailEnd/>
          </a:ln>
        </p:spPr>
      </p:pic>
      <p:pic>
        <p:nvPicPr>
          <p:cNvPr id="80900" name="Picture 7"/>
          <p:cNvPicPr>
            <a:picLocks noChangeAspect="1" noChangeArrowheads="1"/>
          </p:cNvPicPr>
          <p:nvPr/>
        </p:nvPicPr>
        <p:blipFill>
          <a:blip r:embed="rId4" cstate="print"/>
          <a:srcRect/>
          <a:stretch>
            <a:fillRect/>
          </a:stretch>
        </p:blipFill>
        <p:spPr bwMode="auto">
          <a:xfrm>
            <a:off x="4789488" y="1463675"/>
            <a:ext cx="2065337" cy="3790950"/>
          </a:xfrm>
          <a:prstGeom prst="rect">
            <a:avLst/>
          </a:prstGeom>
          <a:noFill/>
          <a:ln w="9525" algn="ctr">
            <a:noFill/>
            <a:miter lim="800000"/>
            <a:headEnd/>
            <a:tailEnd/>
          </a:ln>
        </p:spPr>
      </p:pic>
      <p:sp>
        <p:nvSpPr>
          <p:cNvPr id="80901" name="TextBox 4"/>
          <p:cNvSpPr txBox="1">
            <a:spLocks noChangeArrowheads="1"/>
          </p:cNvSpPr>
          <p:nvPr/>
        </p:nvSpPr>
        <p:spPr bwMode="auto">
          <a:xfrm>
            <a:off x="314325" y="4214813"/>
            <a:ext cx="4478338" cy="1107996"/>
          </a:xfrm>
          <a:prstGeom prst="rect">
            <a:avLst/>
          </a:prstGeom>
          <a:noFill/>
          <a:ln w="9525">
            <a:noFill/>
            <a:miter lim="800000"/>
            <a:headEnd/>
            <a:tailEnd/>
          </a:ln>
        </p:spPr>
        <p:txBody>
          <a:bodyPr>
            <a:spAutoFit/>
          </a:bodyPr>
          <a:lstStyle/>
          <a:p>
            <a:r>
              <a:rPr lang="en-US" sz="1800" b="1" dirty="0">
                <a:latin typeface="+mj-lt"/>
              </a:rPr>
              <a:t>Return to Inventory: </a:t>
            </a:r>
          </a:p>
          <a:p>
            <a:r>
              <a:rPr lang="en-US" sz="1600" dirty="0">
                <a:latin typeface="+mj-lt"/>
              </a:rPr>
              <a:t>Used to put part back into inventory after Issue </a:t>
            </a:r>
          </a:p>
          <a:p>
            <a:r>
              <a:rPr lang="en-US" sz="1600" dirty="0">
                <a:latin typeface="+mj-lt"/>
              </a:rPr>
              <a:t>Reverses previous Issue transaction</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smtClean="0"/>
              <a:t>Return to Inventory</a:t>
            </a:r>
          </a:p>
        </p:txBody>
      </p:sp>
      <p:sp>
        <p:nvSpPr>
          <p:cNvPr id="81929" name="Footer Placeholder 8"/>
          <p:cNvSpPr>
            <a:spLocks noGrp="1"/>
          </p:cNvSpPr>
          <p:nvPr>
            <p:ph type="ftr" sz="quarter" idx="10"/>
          </p:nvPr>
        </p:nvSpPr>
        <p:spPr/>
        <p:txBody>
          <a:bodyPr/>
          <a:lstStyle/>
          <a:p>
            <a:r>
              <a:rPr lang="en-US" smtClean="0"/>
              <a:t>EAM-INV-740</a:t>
            </a:r>
            <a:endParaRPr lang="en-US"/>
          </a:p>
        </p:txBody>
      </p:sp>
      <p:pic>
        <p:nvPicPr>
          <p:cNvPr id="81923" name="Picture 6"/>
          <p:cNvPicPr>
            <a:picLocks noChangeAspect="1" noChangeArrowheads="1"/>
          </p:cNvPicPr>
          <p:nvPr/>
        </p:nvPicPr>
        <p:blipFill>
          <a:blip r:embed="rId3" cstate="print"/>
          <a:srcRect/>
          <a:stretch>
            <a:fillRect/>
          </a:stretch>
        </p:blipFill>
        <p:spPr bwMode="auto">
          <a:xfrm>
            <a:off x="1162050" y="1666875"/>
            <a:ext cx="4333875" cy="3057525"/>
          </a:xfrm>
          <a:prstGeom prst="rect">
            <a:avLst/>
          </a:prstGeom>
          <a:noFill/>
          <a:ln w="9525" algn="ctr">
            <a:noFill/>
            <a:miter lim="800000"/>
            <a:headEnd/>
            <a:tailEnd/>
          </a:ln>
        </p:spPr>
      </p:pic>
      <p:pic>
        <p:nvPicPr>
          <p:cNvPr id="81924" name="Picture 7"/>
          <p:cNvPicPr>
            <a:picLocks noChangeAspect="1" noChangeArrowheads="1"/>
          </p:cNvPicPr>
          <p:nvPr/>
        </p:nvPicPr>
        <p:blipFill>
          <a:blip r:embed="rId4" cstate="print"/>
          <a:srcRect/>
          <a:stretch>
            <a:fillRect/>
          </a:stretch>
        </p:blipFill>
        <p:spPr bwMode="auto">
          <a:xfrm>
            <a:off x="4164013" y="3659188"/>
            <a:ext cx="2752725" cy="1752600"/>
          </a:xfrm>
          <a:prstGeom prst="rect">
            <a:avLst/>
          </a:prstGeom>
          <a:noFill/>
          <a:ln w="9525" algn="ctr">
            <a:noFill/>
            <a:miter lim="800000"/>
            <a:headEnd/>
            <a:tailEnd/>
          </a:ln>
        </p:spPr>
      </p:pic>
      <p:sp>
        <p:nvSpPr>
          <p:cNvPr id="81925" name="TextBox 4"/>
          <p:cNvSpPr txBox="1">
            <a:spLocks noChangeArrowheads="1"/>
          </p:cNvSpPr>
          <p:nvPr/>
        </p:nvSpPr>
        <p:spPr bwMode="auto">
          <a:xfrm>
            <a:off x="5818188" y="2398713"/>
            <a:ext cx="1354137" cy="738187"/>
          </a:xfrm>
          <a:prstGeom prst="rect">
            <a:avLst/>
          </a:prstGeom>
          <a:noFill/>
          <a:ln w="9525">
            <a:solidFill>
              <a:schemeClr val="tx1"/>
            </a:solidFill>
            <a:miter lim="800000"/>
            <a:headEnd/>
            <a:tailEnd/>
          </a:ln>
        </p:spPr>
        <p:txBody>
          <a:bodyPr>
            <a:spAutoFit/>
          </a:bodyPr>
          <a:lstStyle/>
          <a:p>
            <a:r>
              <a:rPr lang="en-US" dirty="0">
                <a:latin typeface="+mj-lt"/>
              </a:rPr>
              <a:t>Select Issue Transaction to reverse . . . </a:t>
            </a:r>
          </a:p>
        </p:txBody>
      </p:sp>
      <p:cxnSp>
        <p:nvCxnSpPr>
          <p:cNvPr id="81926" name="Straight Arrow Connector 6"/>
          <p:cNvCxnSpPr>
            <a:cxnSpLocks noChangeShapeType="1"/>
            <a:stCxn id="81925" idx="1"/>
          </p:cNvCxnSpPr>
          <p:nvPr/>
        </p:nvCxnSpPr>
        <p:spPr bwMode="auto">
          <a:xfrm rot="10800000">
            <a:off x="5521325" y="2767013"/>
            <a:ext cx="296863" cy="1587"/>
          </a:xfrm>
          <a:prstGeom prst="straightConnector1">
            <a:avLst/>
          </a:prstGeom>
          <a:noFill/>
          <a:ln w="9525" algn="ctr">
            <a:solidFill>
              <a:schemeClr val="tx1"/>
            </a:solidFill>
            <a:round/>
            <a:headEnd/>
            <a:tailEnd type="arrow" w="med" len="med"/>
          </a:ln>
        </p:spPr>
      </p:cxnSp>
      <p:sp>
        <p:nvSpPr>
          <p:cNvPr id="81927" name="TextBox 8"/>
          <p:cNvSpPr txBox="1">
            <a:spLocks noChangeArrowheads="1"/>
          </p:cNvSpPr>
          <p:nvPr/>
        </p:nvSpPr>
        <p:spPr bwMode="auto">
          <a:xfrm>
            <a:off x="7265988" y="3571875"/>
            <a:ext cx="1354137" cy="2462213"/>
          </a:xfrm>
          <a:prstGeom prst="rect">
            <a:avLst/>
          </a:prstGeom>
          <a:noFill/>
          <a:ln w="9525">
            <a:solidFill>
              <a:schemeClr val="tx1"/>
            </a:solidFill>
            <a:miter lim="800000"/>
            <a:headEnd/>
            <a:tailEnd/>
          </a:ln>
        </p:spPr>
        <p:txBody>
          <a:bodyPr>
            <a:spAutoFit/>
          </a:bodyPr>
          <a:lstStyle/>
          <a:p>
            <a:r>
              <a:rPr lang="en-US">
                <a:latin typeface="+mj-lt"/>
              </a:rPr>
              <a:t>Specify Location, Qty, and Effective Date. </a:t>
            </a:r>
          </a:p>
          <a:p>
            <a:r>
              <a:rPr lang="en-US">
                <a:latin typeface="+mj-lt"/>
              </a:rPr>
              <a:t>NOTE:  Cannot return more than was originally issued.</a:t>
            </a:r>
          </a:p>
        </p:txBody>
      </p:sp>
      <p:cxnSp>
        <p:nvCxnSpPr>
          <p:cNvPr id="81928" name="Straight Arrow Connector 10"/>
          <p:cNvCxnSpPr>
            <a:cxnSpLocks noChangeShapeType="1"/>
            <a:stCxn id="81927" idx="1"/>
          </p:cNvCxnSpPr>
          <p:nvPr/>
        </p:nvCxnSpPr>
        <p:spPr bwMode="auto">
          <a:xfrm rot="10800000">
            <a:off x="6970714" y="4583114"/>
            <a:ext cx="295274" cy="219869"/>
          </a:xfrm>
          <a:prstGeom prst="straightConnector1">
            <a:avLst/>
          </a:prstGeom>
          <a:noFill/>
          <a:ln w="9525" algn="ctr">
            <a:solidFill>
              <a:schemeClr val="tx1"/>
            </a:solidFill>
            <a:round/>
            <a:headEnd/>
            <a:tailEnd type="arrow" w="med" len="med"/>
          </a:ln>
        </p:spPr>
      </p:cxnSp>
      <p:grpSp>
        <p:nvGrpSpPr>
          <p:cNvPr id="10" name="Group 33"/>
          <p:cNvGrpSpPr>
            <a:grpSpLocks/>
          </p:cNvGrpSpPr>
          <p:nvPr/>
        </p:nvGrpSpPr>
        <p:grpSpPr bwMode="auto">
          <a:xfrm>
            <a:off x="8151813" y="458195"/>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Grp="1" noChangeArrowheads="1"/>
          </p:cNvSpPr>
          <p:nvPr>
            <p:ph idx="1"/>
          </p:nvPr>
        </p:nvSpPr>
        <p:spPr/>
        <p:txBody>
          <a:bodyPr/>
          <a:lstStyle/>
          <a:p>
            <a:r>
              <a:rPr lang="en-US" smtClean="0"/>
              <a:t>Return the part just issued to a work order back to inventory.</a:t>
            </a:r>
          </a:p>
          <a:p>
            <a:r>
              <a:rPr lang="en-US" smtClean="0"/>
              <a:t>Review the GLs in EAM and QAD ERP.</a:t>
            </a:r>
          </a:p>
          <a:p>
            <a:pPr lvl="1"/>
            <a:r>
              <a:rPr lang="en-US" smtClean="0"/>
              <a:t>Expected results:</a:t>
            </a:r>
          </a:p>
          <a:p>
            <a:pPr lvl="2"/>
            <a:r>
              <a:rPr lang="en-US" smtClean="0"/>
              <a:t>Debit – Inventory</a:t>
            </a:r>
          </a:p>
          <a:p>
            <a:pPr lvl="3"/>
            <a:r>
              <a:rPr lang="en-US" smtClean="0"/>
              <a:t>Asset Cost Center=0300</a:t>
            </a:r>
          </a:p>
          <a:p>
            <a:pPr lvl="3"/>
            <a:r>
              <a:rPr lang="en-US" smtClean="0"/>
              <a:t>Asset Account=1500</a:t>
            </a:r>
          </a:p>
          <a:p>
            <a:pPr lvl="2"/>
            <a:r>
              <a:rPr lang="en-US" smtClean="0"/>
              <a:t>Credit – WO/Equipment Expense</a:t>
            </a:r>
          </a:p>
          <a:p>
            <a:pPr lvl="3"/>
            <a:r>
              <a:rPr lang="en-US" smtClean="0"/>
              <a:t>Cost Center=5010</a:t>
            </a:r>
          </a:p>
          <a:p>
            <a:pPr lvl="3"/>
            <a:r>
              <a:rPr lang="en-US" smtClean="0"/>
              <a:t>Material Account=1510</a:t>
            </a:r>
          </a:p>
          <a:p>
            <a:endParaRPr lang="en-US" dirty="0" smtClean="0"/>
          </a:p>
        </p:txBody>
      </p:sp>
      <p:sp>
        <p:nvSpPr>
          <p:cNvPr id="83970" name="Rectangle 2"/>
          <p:cNvSpPr>
            <a:spLocks noGrp="1" noChangeArrowheads="1"/>
          </p:cNvSpPr>
          <p:nvPr>
            <p:ph type="title"/>
          </p:nvPr>
        </p:nvSpPr>
        <p:spPr/>
        <p:txBody>
          <a:bodyPr/>
          <a:lstStyle/>
          <a:p>
            <a:r>
              <a:rPr lang="en-US" smtClean="0"/>
              <a:t>Exercise: Return</a:t>
            </a:r>
          </a:p>
        </p:txBody>
      </p:sp>
      <p:sp>
        <p:nvSpPr>
          <p:cNvPr id="83972" name="Footer Placeholder 3"/>
          <p:cNvSpPr>
            <a:spLocks noGrp="1"/>
          </p:cNvSpPr>
          <p:nvPr>
            <p:ph type="ftr" sz="quarter" idx="10"/>
          </p:nvPr>
        </p:nvSpPr>
        <p:spPr/>
        <p:txBody>
          <a:bodyPr/>
          <a:lstStyle/>
          <a:p>
            <a:r>
              <a:rPr lang="en-US" smtClean="0"/>
              <a:t>EAM-INV-760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6"/>
          <p:cNvPicPr>
            <a:picLocks noChangeAspect="1" noChangeArrowheads="1"/>
          </p:cNvPicPr>
          <p:nvPr/>
        </p:nvPicPr>
        <p:blipFill>
          <a:blip r:embed="rId3" cstate="print"/>
          <a:srcRect/>
          <a:stretch>
            <a:fillRect/>
          </a:stretch>
        </p:blipFill>
        <p:spPr bwMode="auto">
          <a:xfrm>
            <a:off x="2397125" y="1379538"/>
            <a:ext cx="4029075" cy="4114800"/>
          </a:xfrm>
          <a:prstGeom prst="rect">
            <a:avLst/>
          </a:prstGeom>
          <a:noFill/>
          <a:ln w="9525" algn="ctr">
            <a:noFill/>
            <a:miter lim="800000"/>
            <a:headEnd/>
            <a:tailEnd/>
          </a:ln>
        </p:spPr>
      </p:pic>
      <p:sp>
        <p:nvSpPr>
          <p:cNvPr id="84995" name="Rectangle 2"/>
          <p:cNvSpPr>
            <a:spLocks noGrp="1" noChangeArrowheads="1"/>
          </p:cNvSpPr>
          <p:nvPr>
            <p:ph type="title"/>
          </p:nvPr>
        </p:nvSpPr>
        <p:spPr/>
        <p:txBody>
          <a:bodyPr/>
          <a:lstStyle/>
          <a:p>
            <a:r>
              <a:rPr lang="en-US" smtClean="0"/>
              <a:t>Receive from Work Order </a:t>
            </a:r>
          </a:p>
        </p:txBody>
      </p:sp>
      <p:sp>
        <p:nvSpPr>
          <p:cNvPr id="84999" name="Footer Placeholder 6"/>
          <p:cNvSpPr>
            <a:spLocks noGrp="1"/>
          </p:cNvSpPr>
          <p:nvPr>
            <p:ph type="ftr" sz="quarter" idx="10"/>
          </p:nvPr>
        </p:nvSpPr>
        <p:spPr/>
        <p:txBody>
          <a:bodyPr/>
          <a:lstStyle/>
          <a:p>
            <a:r>
              <a:rPr lang="en-US" smtClean="0"/>
              <a:t>EAM-INV-770</a:t>
            </a:r>
            <a:endParaRPr lang="en-US"/>
          </a:p>
        </p:txBody>
      </p:sp>
      <p:pic>
        <p:nvPicPr>
          <p:cNvPr id="84996" name="Picture 5"/>
          <p:cNvPicPr>
            <a:picLocks noChangeAspect="1" noChangeArrowheads="1"/>
          </p:cNvPicPr>
          <p:nvPr/>
        </p:nvPicPr>
        <p:blipFill>
          <a:blip r:embed="rId4" cstate="print"/>
          <a:srcRect/>
          <a:stretch>
            <a:fillRect/>
          </a:stretch>
        </p:blipFill>
        <p:spPr bwMode="auto">
          <a:xfrm>
            <a:off x="5270500" y="1789113"/>
            <a:ext cx="3497263" cy="2468562"/>
          </a:xfrm>
          <a:prstGeom prst="rect">
            <a:avLst/>
          </a:prstGeom>
          <a:noFill/>
          <a:ln w="9525" algn="ctr">
            <a:noFill/>
            <a:miter lim="800000"/>
            <a:headEnd/>
            <a:tailEnd/>
          </a:ln>
        </p:spPr>
      </p:pic>
      <p:sp>
        <p:nvSpPr>
          <p:cNvPr id="84997" name="TextBox 4"/>
          <p:cNvSpPr txBox="1">
            <a:spLocks noChangeArrowheads="1"/>
          </p:cNvSpPr>
          <p:nvPr/>
        </p:nvSpPr>
        <p:spPr bwMode="auto">
          <a:xfrm>
            <a:off x="363538" y="1222375"/>
            <a:ext cx="2006600" cy="4616648"/>
          </a:xfrm>
          <a:prstGeom prst="rect">
            <a:avLst/>
          </a:prstGeom>
          <a:noFill/>
          <a:ln w="9525">
            <a:noFill/>
            <a:miter lim="800000"/>
            <a:headEnd/>
            <a:tailEnd/>
          </a:ln>
        </p:spPr>
        <p:txBody>
          <a:bodyPr>
            <a:spAutoFit/>
          </a:bodyPr>
          <a:lstStyle/>
          <a:p>
            <a:r>
              <a:rPr lang="en-US" dirty="0">
                <a:latin typeface="+mj-lt"/>
              </a:rPr>
              <a:t>Purpose:  </a:t>
            </a:r>
          </a:p>
          <a:p>
            <a:r>
              <a:rPr lang="en-US" dirty="0">
                <a:latin typeface="+mj-lt"/>
              </a:rPr>
              <a:t>Internally fabricated </a:t>
            </a:r>
          </a:p>
          <a:p>
            <a:r>
              <a:rPr lang="en-US" dirty="0">
                <a:latin typeface="+mj-lt"/>
              </a:rPr>
              <a:t>Parts inventory is replenished by a Fabricated Work Order. </a:t>
            </a:r>
          </a:p>
          <a:p>
            <a:endParaRPr lang="en-US" dirty="0">
              <a:latin typeface="+mj-lt"/>
            </a:endParaRPr>
          </a:p>
          <a:p>
            <a:r>
              <a:rPr lang="en-US" dirty="0">
                <a:latin typeface="+mj-lt"/>
              </a:rPr>
              <a:t>This function allows the newly fabricated parts to be added to inventory and sets cost of part to the cost of the WO.  </a:t>
            </a:r>
          </a:p>
          <a:p>
            <a:endParaRPr lang="en-US" dirty="0">
              <a:latin typeface="+mj-lt"/>
            </a:endParaRPr>
          </a:p>
          <a:p>
            <a:r>
              <a:rPr lang="en-US" dirty="0">
                <a:latin typeface="+mj-lt"/>
              </a:rPr>
              <a:t>Note that a WO is required, and the lookup list is automatically sorted to open WO’s for the selected fabricated part. </a:t>
            </a:r>
          </a:p>
        </p:txBody>
      </p:sp>
      <p:cxnSp>
        <p:nvCxnSpPr>
          <p:cNvPr id="84998" name="Straight Arrow Connector 6"/>
          <p:cNvCxnSpPr>
            <a:cxnSpLocks noChangeShapeType="1"/>
          </p:cNvCxnSpPr>
          <p:nvPr/>
        </p:nvCxnSpPr>
        <p:spPr bwMode="auto">
          <a:xfrm flipV="1">
            <a:off x="2038350" y="2516188"/>
            <a:ext cx="4073525" cy="1757362"/>
          </a:xfrm>
          <a:prstGeom prst="straightConnector1">
            <a:avLst/>
          </a:prstGeom>
          <a:noFill/>
          <a:ln w="9525" algn="ctr">
            <a:solidFill>
              <a:schemeClr val="tx1"/>
            </a:solidFill>
            <a:round/>
            <a:headEnd/>
            <a:tailEnd type="arrow" w="med" len="med"/>
          </a:ln>
        </p:spPr>
      </p:cxn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cstate="print"/>
          <a:srcRect/>
          <a:stretch>
            <a:fillRect/>
          </a:stretch>
        </p:blipFill>
        <p:spPr bwMode="auto">
          <a:xfrm>
            <a:off x="4329113" y="925513"/>
            <a:ext cx="3270250" cy="5060950"/>
          </a:xfrm>
          <a:prstGeom prst="rect">
            <a:avLst/>
          </a:prstGeom>
          <a:noFill/>
          <a:ln w="9525" algn="ctr">
            <a:noFill/>
            <a:miter lim="800000"/>
            <a:headEnd/>
            <a:tailEnd/>
          </a:ln>
        </p:spPr>
      </p:pic>
      <p:sp>
        <p:nvSpPr>
          <p:cNvPr id="86019" name="Rectangle 2"/>
          <p:cNvSpPr>
            <a:spLocks noGrp="1" noChangeArrowheads="1"/>
          </p:cNvSpPr>
          <p:nvPr>
            <p:ph type="title"/>
          </p:nvPr>
        </p:nvSpPr>
        <p:spPr/>
        <p:txBody>
          <a:bodyPr/>
          <a:lstStyle/>
          <a:p>
            <a:r>
              <a:rPr lang="en-US" smtClean="0"/>
              <a:t>Return to Work Order</a:t>
            </a:r>
          </a:p>
        </p:txBody>
      </p:sp>
      <p:sp>
        <p:nvSpPr>
          <p:cNvPr id="86022" name="Footer Placeholder 5"/>
          <p:cNvSpPr>
            <a:spLocks noGrp="1"/>
          </p:cNvSpPr>
          <p:nvPr>
            <p:ph type="ftr" sz="quarter" idx="10"/>
          </p:nvPr>
        </p:nvSpPr>
        <p:spPr/>
        <p:txBody>
          <a:bodyPr/>
          <a:lstStyle/>
          <a:p>
            <a:r>
              <a:rPr lang="en-US" smtClean="0"/>
              <a:t>EAM-INV-780</a:t>
            </a:r>
            <a:endParaRPr lang="en-US"/>
          </a:p>
        </p:txBody>
      </p:sp>
      <p:sp>
        <p:nvSpPr>
          <p:cNvPr id="86020" name="Oval 6"/>
          <p:cNvSpPr>
            <a:spLocks noChangeArrowheads="1"/>
          </p:cNvSpPr>
          <p:nvPr/>
        </p:nvSpPr>
        <p:spPr bwMode="auto">
          <a:xfrm>
            <a:off x="5630863" y="5399088"/>
            <a:ext cx="1766887" cy="392112"/>
          </a:xfrm>
          <a:prstGeom prst="ellipse">
            <a:avLst/>
          </a:prstGeom>
          <a:noFill/>
          <a:ln w="38100">
            <a:solidFill>
              <a:srgbClr val="FF0000"/>
            </a:solidFill>
            <a:round/>
            <a:headEnd/>
            <a:tailEnd/>
          </a:ln>
        </p:spPr>
        <p:txBody>
          <a:bodyPr wrap="none" anchor="ctr"/>
          <a:lstStyle/>
          <a:p>
            <a:pPr algn="ctr"/>
            <a:endParaRPr lang="en-US" sz="2800"/>
          </a:p>
        </p:txBody>
      </p:sp>
      <p:sp>
        <p:nvSpPr>
          <p:cNvPr id="86021" name="TextBox 4"/>
          <p:cNvSpPr txBox="1">
            <a:spLocks noChangeArrowheads="1"/>
          </p:cNvSpPr>
          <p:nvPr/>
        </p:nvSpPr>
        <p:spPr bwMode="auto">
          <a:xfrm>
            <a:off x="890588" y="2233613"/>
            <a:ext cx="2952750" cy="2246312"/>
          </a:xfrm>
          <a:prstGeom prst="rect">
            <a:avLst/>
          </a:prstGeom>
          <a:noFill/>
          <a:ln w="9525">
            <a:noFill/>
            <a:miter lim="800000"/>
            <a:headEnd/>
            <a:tailEnd/>
          </a:ln>
        </p:spPr>
        <p:txBody>
          <a:bodyPr>
            <a:spAutoFit/>
          </a:bodyPr>
          <a:lstStyle/>
          <a:p>
            <a:r>
              <a:rPr lang="en-US" sz="2000" dirty="0">
                <a:latin typeface="+mj-lt"/>
              </a:rPr>
              <a:t>Purpose: </a:t>
            </a:r>
          </a:p>
          <a:p>
            <a:r>
              <a:rPr lang="en-US" sz="2000" dirty="0">
                <a:latin typeface="+mj-lt"/>
              </a:rPr>
              <a:t>Reverses previous “Receive from Work Order” transaction.  Returns fabricated part to Rebuild area for repair.  </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smtClean="0"/>
              <a:t>Relocate</a:t>
            </a:r>
          </a:p>
        </p:txBody>
      </p:sp>
      <p:sp>
        <p:nvSpPr>
          <p:cNvPr id="87046" name="Footer Placeholder 7"/>
          <p:cNvSpPr>
            <a:spLocks noGrp="1"/>
          </p:cNvSpPr>
          <p:nvPr>
            <p:ph type="ftr" sz="quarter" idx="10"/>
          </p:nvPr>
        </p:nvSpPr>
        <p:spPr/>
        <p:txBody>
          <a:bodyPr/>
          <a:lstStyle/>
          <a:p>
            <a:r>
              <a:rPr lang="en-US" smtClean="0"/>
              <a:t>EAM-INV-790</a:t>
            </a:r>
            <a:endParaRPr lang="en-US"/>
          </a:p>
        </p:txBody>
      </p:sp>
      <p:grpSp>
        <p:nvGrpSpPr>
          <p:cNvPr id="87043" name="Group 5"/>
          <p:cNvGrpSpPr>
            <a:grpSpLocks/>
          </p:cNvGrpSpPr>
          <p:nvPr/>
        </p:nvGrpSpPr>
        <p:grpSpPr bwMode="auto">
          <a:xfrm>
            <a:off x="1174750" y="928688"/>
            <a:ext cx="4706938" cy="4865687"/>
            <a:chOff x="1962804" y="1669957"/>
            <a:chExt cx="4706937" cy="4865127"/>
          </a:xfrm>
        </p:grpSpPr>
        <p:pic>
          <p:nvPicPr>
            <p:cNvPr id="87047" name="Picture 11"/>
            <p:cNvPicPr>
              <a:picLocks noChangeAspect="1" noChangeArrowheads="1"/>
            </p:cNvPicPr>
            <p:nvPr/>
          </p:nvPicPr>
          <p:blipFill>
            <a:blip r:embed="rId3" cstate="print"/>
            <a:srcRect/>
            <a:stretch>
              <a:fillRect/>
            </a:stretch>
          </p:blipFill>
          <p:spPr bwMode="auto">
            <a:xfrm>
              <a:off x="2148075" y="1669957"/>
              <a:ext cx="4521666" cy="4772984"/>
            </a:xfrm>
            <a:prstGeom prst="rect">
              <a:avLst/>
            </a:prstGeom>
            <a:noFill/>
            <a:ln w="9525" algn="ctr">
              <a:noFill/>
              <a:miter lim="800000"/>
              <a:headEnd/>
              <a:tailEnd/>
            </a:ln>
          </p:spPr>
        </p:pic>
        <p:sp>
          <p:nvSpPr>
            <p:cNvPr id="87048" name="Oval 8"/>
            <p:cNvSpPr>
              <a:spLocks noChangeArrowheads="1"/>
            </p:cNvSpPr>
            <p:nvPr/>
          </p:nvSpPr>
          <p:spPr bwMode="auto">
            <a:xfrm>
              <a:off x="1962804" y="5696884"/>
              <a:ext cx="2093912" cy="838200"/>
            </a:xfrm>
            <a:prstGeom prst="ellipse">
              <a:avLst/>
            </a:prstGeom>
            <a:noFill/>
            <a:ln w="38100">
              <a:solidFill>
                <a:srgbClr val="FF0000"/>
              </a:solidFill>
              <a:round/>
              <a:headEnd/>
              <a:tailEnd/>
            </a:ln>
          </p:spPr>
          <p:txBody>
            <a:bodyPr wrap="none" anchor="ctr"/>
            <a:lstStyle/>
            <a:p>
              <a:pPr algn="ctr"/>
              <a:endParaRPr lang="en-US" sz="2800"/>
            </a:p>
          </p:txBody>
        </p:sp>
      </p:grpSp>
      <p:sp>
        <p:nvSpPr>
          <p:cNvPr id="87044" name="TextBox 5"/>
          <p:cNvSpPr txBox="1">
            <a:spLocks noChangeArrowheads="1"/>
          </p:cNvSpPr>
          <p:nvPr/>
        </p:nvSpPr>
        <p:spPr bwMode="auto">
          <a:xfrm>
            <a:off x="6024563" y="1597025"/>
            <a:ext cx="2138362" cy="1570038"/>
          </a:xfrm>
          <a:prstGeom prst="rect">
            <a:avLst/>
          </a:prstGeom>
          <a:noFill/>
          <a:ln w="9525">
            <a:noFill/>
            <a:miter lim="800000"/>
            <a:headEnd/>
            <a:tailEnd/>
          </a:ln>
        </p:spPr>
        <p:txBody>
          <a:bodyPr>
            <a:spAutoFit/>
          </a:bodyPr>
          <a:lstStyle/>
          <a:p>
            <a:r>
              <a:rPr lang="en-US" sz="1600" dirty="0">
                <a:latin typeface="+mj-lt"/>
              </a:rPr>
              <a:t>Can move a part:  1. Between a site’s  locations (Note:  must be associated to part first!), or</a:t>
            </a:r>
          </a:p>
          <a:p>
            <a:r>
              <a:rPr lang="en-US" sz="1600" dirty="0">
                <a:latin typeface="+mj-lt"/>
              </a:rPr>
              <a:t>2. To another site</a:t>
            </a:r>
          </a:p>
        </p:txBody>
      </p:sp>
      <p:sp>
        <p:nvSpPr>
          <p:cNvPr id="87045" name="TextBox 6"/>
          <p:cNvSpPr txBox="1">
            <a:spLocks noChangeArrowheads="1"/>
          </p:cNvSpPr>
          <p:nvPr/>
        </p:nvSpPr>
        <p:spPr bwMode="auto">
          <a:xfrm>
            <a:off x="5992813" y="3687763"/>
            <a:ext cx="2254250" cy="1662112"/>
          </a:xfrm>
          <a:prstGeom prst="rect">
            <a:avLst/>
          </a:prstGeom>
          <a:noFill/>
          <a:ln w="9525">
            <a:noFill/>
            <a:miter lim="800000"/>
            <a:headEnd/>
            <a:tailEnd/>
          </a:ln>
        </p:spPr>
        <p:txBody>
          <a:bodyPr>
            <a:spAutoFit/>
          </a:bodyPr>
          <a:lstStyle/>
          <a:p>
            <a:r>
              <a:rPr lang="en-US" sz="1600">
                <a:latin typeface="+mj-lt"/>
              </a:rPr>
              <a:t>Relocating Across Sites:</a:t>
            </a:r>
          </a:p>
          <a:p>
            <a:r>
              <a:rPr lang="en-US">
                <a:latin typeface="+mj-lt"/>
              </a:rPr>
              <a:t>-  EAM functionality  depends upon “Transit?” flag </a:t>
            </a:r>
          </a:p>
          <a:p>
            <a:pPr>
              <a:buFontTx/>
              <a:buChar char="-"/>
            </a:pPr>
            <a:r>
              <a:rPr lang="en-US">
                <a:latin typeface="+mj-lt"/>
              </a:rPr>
              <a:t> Push/Pull vs. Pull </a:t>
            </a:r>
          </a:p>
          <a:p>
            <a:pPr>
              <a:buFontTx/>
              <a:buChar char="-"/>
            </a:pPr>
            <a:endParaRPr lang="en-US">
              <a:latin typeface="+mj-lt"/>
            </a:endParaRPr>
          </a:p>
        </p:txBody>
      </p:sp>
      <p:grpSp>
        <p:nvGrpSpPr>
          <p:cNvPr id="9" name="Group 33"/>
          <p:cNvGrpSpPr>
            <a:grpSpLocks/>
          </p:cNvGrpSpPr>
          <p:nvPr/>
        </p:nvGrpSpPr>
        <p:grpSpPr bwMode="auto">
          <a:xfrm>
            <a:off x="8151813" y="458195"/>
            <a:ext cx="992187" cy="958850"/>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5"/>
          <p:cNvPicPr>
            <a:picLocks noChangeAspect="1" noChangeArrowheads="1"/>
          </p:cNvPicPr>
          <p:nvPr/>
        </p:nvPicPr>
        <p:blipFill>
          <a:blip r:embed="rId3" cstate="print"/>
          <a:srcRect/>
          <a:stretch>
            <a:fillRect/>
          </a:stretch>
        </p:blipFill>
        <p:spPr bwMode="auto">
          <a:xfrm>
            <a:off x="588963" y="1354138"/>
            <a:ext cx="4076700" cy="4133850"/>
          </a:xfrm>
          <a:prstGeom prst="rect">
            <a:avLst/>
          </a:prstGeom>
          <a:noFill/>
          <a:ln w="9525" algn="ctr">
            <a:noFill/>
            <a:miter lim="800000"/>
            <a:headEnd/>
            <a:tailEnd/>
          </a:ln>
        </p:spPr>
      </p:pic>
      <p:sp>
        <p:nvSpPr>
          <p:cNvPr id="88067" name="Rectangle 2"/>
          <p:cNvSpPr>
            <a:spLocks noGrp="1" noChangeArrowheads="1"/>
          </p:cNvSpPr>
          <p:nvPr>
            <p:ph type="title"/>
          </p:nvPr>
        </p:nvSpPr>
        <p:spPr/>
        <p:txBody>
          <a:bodyPr/>
          <a:lstStyle/>
          <a:p>
            <a:r>
              <a:rPr lang="en-US" smtClean="0"/>
              <a:t>Relocate</a:t>
            </a:r>
          </a:p>
        </p:txBody>
      </p:sp>
      <p:sp>
        <p:nvSpPr>
          <p:cNvPr id="88073" name="Footer Placeholder 9"/>
          <p:cNvSpPr>
            <a:spLocks noGrp="1"/>
          </p:cNvSpPr>
          <p:nvPr>
            <p:ph type="ftr" sz="quarter" idx="10"/>
          </p:nvPr>
        </p:nvSpPr>
        <p:spPr/>
        <p:txBody>
          <a:bodyPr/>
          <a:lstStyle/>
          <a:p>
            <a:r>
              <a:rPr lang="en-US" smtClean="0"/>
              <a:t>EAM-INV-800</a:t>
            </a:r>
            <a:endParaRPr lang="en-US"/>
          </a:p>
        </p:txBody>
      </p:sp>
      <p:sp>
        <p:nvSpPr>
          <p:cNvPr id="88068" name="Oval 8"/>
          <p:cNvSpPr>
            <a:spLocks noChangeArrowheads="1"/>
          </p:cNvSpPr>
          <p:nvPr/>
        </p:nvSpPr>
        <p:spPr bwMode="auto">
          <a:xfrm>
            <a:off x="2398713" y="4819650"/>
            <a:ext cx="1169987" cy="334963"/>
          </a:xfrm>
          <a:prstGeom prst="ellipse">
            <a:avLst/>
          </a:prstGeom>
          <a:noFill/>
          <a:ln w="38100">
            <a:solidFill>
              <a:srgbClr val="FF0000"/>
            </a:solidFill>
            <a:round/>
            <a:headEnd/>
            <a:tailEnd/>
          </a:ln>
        </p:spPr>
        <p:txBody>
          <a:bodyPr wrap="none" anchor="ctr"/>
          <a:lstStyle/>
          <a:p>
            <a:pPr algn="ctr"/>
            <a:endParaRPr lang="en-US" sz="2800"/>
          </a:p>
        </p:txBody>
      </p:sp>
      <p:pic>
        <p:nvPicPr>
          <p:cNvPr id="88069" name="Picture 3"/>
          <p:cNvPicPr>
            <a:picLocks noChangeAspect="1" noChangeArrowheads="1"/>
          </p:cNvPicPr>
          <p:nvPr/>
        </p:nvPicPr>
        <p:blipFill>
          <a:blip r:embed="rId4" cstate="print"/>
          <a:srcRect/>
          <a:stretch>
            <a:fillRect/>
          </a:stretch>
        </p:blipFill>
        <p:spPr bwMode="auto">
          <a:xfrm>
            <a:off x="3878263" y="1982788"/>
            <a:ext cx="4464050" cy="2547937"/>
          </a:xfrm>
          <a:prstGeom prst="rect">
            <a:avLst/>
          </a:prstGeom>
          <a:noFill/>
          <a:ln w="9525" algn="ctr">
            <a:noFill/>
            <a:miter lim="800000"/>
            <a:headEnd/>
            <a:tailEnd/>
          </a:ln>
        </p:spPr>
      </p:pic>
      <p:sp>
        <p:nvSpPr>
          <p:cNvPr id="88070" name="TextBox 5"/>
          <p:cNvSpPr txBox="1">
            <a:spLocks noChangeArrowheads="1"/>
          </p:cNvSpPr>
          <p:nvPr/>
        </p:nvSpPr>
        <p:spPr bwMode="auto">
          <a:xfrm>
            <a:off x="5003800" y="1035050"/>
            <a:ext cx="3360738" cy="646113"/>
          </a:xfrm>
          <a:prstGeom prst="rect">
            <a:avLst/>
          </a:prstGeom>
          <a:noFill/>
          <a:ln w="9525">
            <a:solidFill>
              <a:schemeClr val="tx1"/>
            </a:solidFill>
            <a:miter lim="800000"/>
            <a:headEnd/>
            <a:tailEnd/>
          </a:ln>
        </p:spPr>
        <p:txBody>
          <a:bodyPr>
            <a:spAutoFit/>
          </a:bodyPr>
          <a:lstStyle/>
          <a:p>
            <a:r>
              <a:rPr lang="en-US" sz="1800">
                <a:latin typeface="+mj-lt"/>
              </a:rPr>
              <a:t>Can change “From” Site to Pull part into your own site </a:t>
            </a:r>
          </a:p>
        </p:txBody>
      </p:sp>
      <p:cxnSp>
        <p:nvCxnSpPr>
          <p:cNvPr id="88071" name="Straight Arrow Connector 7"/>
          <p:cNvCxnSpPr>
            <a:cxnSpLocks noChangeShapeType="1"/>
            <a:stCxn id="88070" idx="2"/>
          </p:cNvCxnSpPr>
          <p:nvPr/>
        </p:nvCxnSpPr>
        <p:spPr bwMode="auto">
          <a:xfrm rot="5400000">
            <a:off x="5723732" y="1494631"/>
            <a:ext cx="774700" cy="1147763"/>
          </a:xfrm>
          <a:prstGeom prst="straightConnector1">
            <a:avLst/>
          </a:prstGeom>
          <a:noFill/>
          <a:ln w="9525" algn="ctr">
            <a:solidFill>
              <a:schemeClr val="tx1"/>
            </a:solidFill>
            <a:round/>
            <a:headEnd/>
            <a:tailEnd type="arrow" w="med" len="med"/>
          </a:ln>
        </p:spPr>
      </p:cxnSp>
      <p:sp>
        <p:nvSpPr>
          <p:cNvPr id="88072" name="TextBox 8"/>
          <p:cNvSpPr txBox="1">
            <a:spLocks noChangeArrowheads="1"/>
          </p:cNvSpPr>
          <p:nvPr/>
        </p:nvSpPr>
        <p:spPr bwMode="auto">
          <a:xfrm>
            <a:off x="4779963" y="4740275"/>
            <a:ext cx="4043362" cy="1354138"/>
          </a:xfrm>
          <a:prstGeom prst="rect">
            <a:avLst/>
          </a:prstGeom>
          <a:noFill/>
          <a:ln w="9525">
            <a:noFill/>
            <a:miter lim="800000"/>
            <a:headEnd/>
            <a:tailEnd/>
          </a:ln>
        </p:spPr>
        <p:txBody>
          <a:bodyPr>
            <a:spAutoFit/>
          </a:bodyPr>
          <a:lstStyle/>
          <a:p>
            <a:r>
              <a:rPr lang="en-US" sz="1800" dirty="0">
                <a:latin typeface="+mj-lt"/>
              </a:rPr>
              <a:t>Cross Site Relocations: </a:t>
            </a:r>
          </a:p>
          <a:p>
            <a:r>
              <a:rPr lang="en-US" sz="1600" dirty="0">
                <a:latin typeface="+mj-lt"/>
              </a:rPr>
              <a:t>If “Transit?” flag = no, then the transaction is complete.</a:t>
            </a:r>
          </a:p>
          <a:p>
            <a:r>
              <a:rPr lang="en-US" sz="1600" dirty="0">
                <a:latin typeface="+mj-lt"/>
              </a:rPr>
              <a:t>If “Transit?” flag = yes, there is one more step . . . Receive from Relocation</a:t>
            </a:r>
          </a:p>
        </p:txBody>
      </p:sp>
      <p:grpSp>
        <p:nvGrpSpPr>
          <p:cNvPr id="10" name="Group 33"/>
          <p:cNvGrpSpPr>
            <a:grpSpLocks/>
          </p:cNvGrpSpPr>
          <p:nvPr/>
        </p:nvGrpSpPr>
        <p:grpSpPr bwMode="auto">
          <a:xfrm>
            <a:off x="8151813" y="458195"/>
            <a:ext cx="992187" cy="958850"/>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dirty="0" smtClean="0"/>
              <a:t>Receive from Relocation</a:t>
            </a:r>
          </a:p>
        </p:txBody>
      </p:sp>
      <p:sp>
        <p:nvSpPr>
          <p:cNvPr id="89093" name="Footer Placeholder 4"/>
          <p:cNvSpPr>
            <a:spLocks noGrp="1"/>
          </p:cNvSpPr>
          <p:nvPr>
            <p:ph type="ftr" sz="quarter" idx="10"/>
          </p:nvPr>
        </p:nvSpPr>
        <p:spPr/>
        <p:txBody>
          <a:bodyPr/>
          <a:lstStyle/>
          <a:p>
            <a:r>
              <a:rPr lang="en-US" smtClean="0"/>
              <a:t>EAM-INV-810</a:t>
            </a:r>
            <a:endParaRPr lang="en-US"/>
          </a:p>
        </p:txBody>
      </p:sp>
      <p:pic>
        <p:nvPicPr>
          <p:cNvPr id="89091" name="Picture 3"/>
          <p:cNvPicPr>
            <a:picLocks noChangeAspect="1" noChangeArrowheads="1"/>
          </p:cNvPicPr>
          <p:nvPr/>
        </p:nvPicPr>
        <p:blipFill>
          <a:blip r:embed="rId3" cstate="print"/>
          <a:srcRect/>
          <a:stretch>
            <a:fillRect/>
          </a:stretch>
        </p:blipFill>
        <p:spPr bwMode="auto">
          <a:xfrm>
            <a:off x="3895725" y="1308100"/>
            <a:ext cx="3771900" cy="4162425"/>
          </a:xfrm>
          <a:prstGeom prst="rect">
            <a:avLst/>
          </a:prstGeom>
          <a:noFill/>
          <a:ln w="9525" algn="ctr">
            <a:noFill/>
            <a:miter lim="800000"/>
            <a:headEnd/>
            <a:tailEnd/>
          </a:ln>
        </p:spPr>
      </p:pic>
      <p:sp>
        <p:nvSpPr>
          <p:cNvPr id="89092" name="TextBox 3"/>
          <p:cNvSpPr txBox="1">
            <a:spLocks noChangeArrowheads="1"/>
          </p:cNvSpPr>
          <p:nvPr/>
        </p:nvSpPr>
        <p:spPr bwMode="auto">
          <a:xfrm>
            <a:off x="960438" y="1722438"/>
            <a:ext cx="2695575" cy="3416300"/>
          </a:xfrm>
          <a:prstGeom prst="rect">
            <a:avLst/>
          </a:prstGeom>
          <a:noFill/>
          <a:ln w="9525">
            <a:noFill/>
            <a:miter lim="800000"/>
            <a:headEnd/>
            <a:tailEnd/>
          </a:ln>
        </p:spPr>
        <p:txBody>
          <a:bodyPr>
            <a:spAutoFit/>
          </a:bodyPr>
          <a:lstStyle/>
          <a:p>
            <a:r>
              <a:rPr lang="en-US" sz="2000" dirty="0">
                <a:latin typeface="+mj-lt"/>
              </a:rPr>
              <a:t>Purpose: </a:t>
            </a:r>
          </a:p>
          <a:p>
            <a:r>
              <a:rPr lang="en-US" sz="1800" dirty="0">
                <a:latin typeface="+mj-lt"/>
              </a:rPr>
              <a:t>If “Transit?” is set to yes, cross-site inventory transfers involve a “Push” to an In-Transit account.  </a:t>
            </a:r>
          </a:p>
          <a:p>
            <a:r>
              <a:rPr lang="en-US" sz="1800" dirty="0">
                <a:latin typeface="+mj-lt"/>
              </a:rPr>
              <a:t>The “Receive from Relocation” is the second step to “Pull” that inventory from the In-Transit Account into the Site Inventory. </a:t>
            </a:r>
          </a:p>
        </p:txBody>
      </p:sp>
      <p:grpSp>
        <p:nvGrpSpPr>
          <p:cNvPr id="6" name="Group 33"/>
          <p:cNvGrpSpPr>
            <a:grpSpLocks/>
          </p:cNvGrpSpPr>
          <p:nvPr/>
        </p:nvGrpSpPr>
        <p:grpSpPr bwMode="auto">
          <a:xfrm>
            <a:off x="8151813" y="458195"/>
            <a:ext cx="992187" cy="958850"/>
            <a:chOff x="3185782" y="5061098"/>
            <a:chExt cx="1846496" cy="1586824"/>
          </a:xfrm>
        </p:grpSpPr>
        <p:pic>
          <p:nvPicPr>
            <p:cNvPr id="7"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smtClean="0"/>
              <a:t>QAD EAM Inventory</a:t>
            </a:r>
          </a:p>
        </p:txBody>
      </p:sp>
      <p:sp>
        <p:nvSpPr>
          <p:cNvPr id="14339" name="Rectangle 3"/>
          <p:cNvSpPr>
            <a:spLocks noGrp="1" noChangeArrowheads="1"/>
          </p:cNvSpPr>
          <p:nvPr>
            <p:ph type="body" sz="quarter" idx="10"/>
          </p:nvPr>
        </p:nvSpPr>
        <p:spPr/>
        <p:txBody>
          <a:bodyPr/>
          <a:lstStyle/>
          <a:p>
            <a:r>
              <a:rPr lang="en-US" smtClean="0"/>
              <a:t>Key Concepts</a:t>
            </a:r>
          </a:p>
        </p:txBody>
      </p:sp>
      <p:sp>
        <p:nvSpPr>
          <p:cNvPr id="7" name="Text Placeholder 6"/>
          <p:cNvSpPr>
            <a:spLocks noGrp="1"/>
          </p:cNvSpPr>
          <p:nvPr>
            <p:ph type="body" sz="quarter" idx="11"/>
          </p:nvPr>
        </p:nvSpPr>
        <p:spPr/>
        <p:txBody>
          <a:bodyPr/>
          <a:lstStyle/>
          <a:p>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8"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9"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Rectangle 3"/>
          <p:cNvSpPr>
            <a:spLocks noGrp="1" noChangeArrowheads="1"/>
          </p:cNvSpPr>
          <p:nvPr>
            <p:ph idx="1"/>
          </p:nvPr>
        </p:nvSpPr>
        <p:spPr/>
        <p:txBody>
          <a:bodyPr/>
          <a:lstStyle/>
          <a:p>
            <a:r>
              <a:rPr lang="en-US" dirty="0" smtClean="0"/>
              <a:t>Assign a new bin location to your part.</a:t>
            </a:r>
          </a:p>
          <a:p>
            <a:r>
              <a:rPr lang="en-US" dirty="0" smtClean="0"/>
              <a:t>Relocate a quantity of one to the new bin location.</a:t>
            </a:r>
          </a:p>
        </p:txBody>
      </p:sp>
      <p:sp>
        <p:nvSpPr>
          <p:cNvPr id="90114" name="Rectangle 2"/>
          <p:cNvSpPr>
            <a:spLocks noGrp="1" noChangeArrowheads="1"/>
          </p:cNvSpPr>
          <p:nvPr>
            <p:ph type="title"/>
          </p:nvPr>
        </p:nvSpPr>
        <p:spPr/>
        <p:txBody>
          <a:bodyPr/>
          <a:lstStyle/>
          <a:p>
            <a:r>
              <a:rPr lang="en-US" smtClean="0"/>
              <a:t>Exercise: Relocate</a:t>
            </a:r>
          </a:p>
        </p:txBody>
      </p:sp>
      <p:sp>
        <p:nvSpPr>
          <p:cNvPr id="90117" name="Footer Placeholder 4"/>
          <p:cNvSpPr>
            <a:spLocks noGrp="1"/>
          </p:cNvSpPr>
          <p:nvPr>
            <p:ph type="ftr" sz="quarter" idx="10"/>
          </p:nvPr>
        </p:nvSpPr>
        <p:spPr/>
        <p:txBody>
          <a:bodyPr/>
          <a:lstStyle/>
          <a:p>
            <a:r>
              <a:rPr lang="en-US" smtClean="0"/>
              <a:t>EAM-INV-820</a:t>
            </a:r>
            <a:endParaRPr lang="en-US"/>
          </a:p>
        </p:txBody>
      </p:sp>
      <p:sp>
        <p:nvSpPr>
          <p:cNvPr id="6" name="TextBox 5"/>
          <p:cNvSpPr txBox="1"/>
          <p:nvPr/>
        </p:nvSpPr>
        <p:spPr>
          <a:xfrm>
            <a:off x="1581150" y="3343275"/>
            <a:ext cx="5981700" cy="1569660"/>
          </a:xfrm>
          <a:prstGeom prst="rect">
            <a:avLst/>
          </a:prstGeom>
          <a:noFill/>
        </p:spPr>
        <p:txBody>
          <a:bodyPr wrap="square" rtlCol="0">
            <a:spAutoFit/>
          </a:bodyPr>
          <a:lstStyle/>
          <a:p>
            <a:r>
              <a:rPr lang="en-US" sz="2400" dirty="0" smtClean="0">
                <a:latin typeface="+mj-lt"/>
              </a:rPr>
              <a:t>A new bin location has been assigned.</a:t>
            </a:r>
          </a:p>
          <a:p>
            <a:r>
              <a:rPr lang="en-US" sz="2400" dirty="0" smtClean="0">
                <a:latin typeface="+mj-lt"/>
              </a:rPr>
              <a:t>After re-organizing the storeroom, quantity of 1 exists in the new bin location.</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r>
              <a:rPr lang="en-US" smtClean="0"/>
              <a:t>Transfer Ownership</a:t>
            </a:r>
          </a:p>
        </p:txBody>
      </p:sp>
      <p:sp>
        <p:nvSpPr>
          <p:cNvPr id="91143" name="Footer Placeholder 6"/>
          <p:cNvSpPr>
            <a:spLocks noGrp="1"/>
          </p:cNvSpPr>
          <p:nvPr>
            <p:ph type="ftr" sz="quarter" idx="10"/>
          </p:nvPr>
        </p:nvSpPr>
        <p:spPr/>
        <p:txBody>
          <a:bodyPr/>
          <a:lstStyle/>
          <a:p>
            <a:r>
              <a:rPr lang="en-US" smtClean="0"/>
              <a:t>EAM-INV-830</a:t>
            </a:r>
            <a:endParaRPr lang="en-US"/>
          </a:p>
        </p:txBody>
      </p:sp>
      <p:pic>
        <p:nvPicPr>
          <p:cNvPr id="91139" name="Picture 3"/>
          <p:cNvPicPr>
            <a:picLocks noChangeAspect="1" noChangeArrowheads="1"/>
          </p:cNvPicPr>
          <p:nvPr/>
        </p:nvPicPr>
        <p:blipFill>
          <a:blip r:embed="rId3" cstate="print"/>
          <a:srcRect/>
          <a:stretch>
            <a:fillRect/>
          </a:stretch>
        </p:blipFill>
        <p:spPr bwMode="auto">
          <a:xfrm>
            <a:off x="177800" y="993775"/>
            <a:ext cx="4933950" cy="4486275"/>
          </a:xfrm>
          <a:prstGeom prst="rect">
            <a:avLst/>
          </a:prstGeom>
          <a:noFill/>
          <a:ln w="9525" algn="ctr">
            <a:noFill/>
            <a:miter lim="800000"/>
            <a:headEnd/>
            <a:tailEnd/>
          </a:ln>
        </p:spPr>
      </p:pic>
      <p:sp>
        <p:nvSpPr>
          <p:cNvPr id="91140" name="Oval 8"/>
          <p:cNvSpPr>
            <a:spLocks noChangeArrowheads="1"/>
          </p:cNvSpPr>
          <p:nvPr/>
        </p:nvSpPr>
        <p:spPr bwMode="auto">
          <a:xfrm>
            <a:off x="3263900" y="5051425"/>
            <a:ext cx="1168400" cy="334963"/>
          </a:xfrm>
          <a:prstGeom prst="ellipse">
            <a:avLst/>
          </a:prstGeom>
          <a:noFill/>
          <a:ln w="38100">
            <a:solidFill>
              <a:srgbClr val="FF0000"/>
            </a:solidFill>
            <a:round/>
            <a:headEnd/>
            <a:tailEnd/>
          </a:ln>
        </p:spPr>
        <p:txBody>
          <a:bodyPr wrap="none" anchor="ctr"/>
          <a:lstStyle/>
          <a:p>
            <a:pPr algn="ctr"/>
            <a:endParaRPr lang="en-US" sz="2800"/>
          </a:p>
        </p:txBody>
      </p:sp>
      <p:pic>
        <p:nvPicPr>
          <p:cNvPr id="91141" name="Picture 4"/>
          <p:cNvPicPr>
            <a:picLocks noChangeAspect="1" noChangeArrowheads="1"/>
          </p:cNvPicPr>
          <p:nvPr/>
        </p:nvPicPr>
        <p:blipFill>
          <a:blip r:embed="rId4" cstate="print"/>
          <a:srcRect/>
          <a:stretch>
            <a:fillRect/>
          </a:stretch>
        </p:blipFill>
        <p:spPr bwMode="auto">
          <a:xfrm>
            <a:off x="3956050" y="1398588"/>
            <a:ext cx="4772025" cy="2143125"/>
          </a:xfrm>
          <a:prstGeom prst="rect">
            <a:avLst/>
          </a:prstGeom>
          <a:noFill/>
          <a:ln w="9525" algn="ctr">
            <a:noFill/>
            <a:miter lim="800000"/>
            <a:headEnd/>
            <a:tailEnd/>
          </a:ln>
        </p:spPr>
      </p:pic>
      <p:sp>
        <p:nvSpPr>
          <p:cNvPr id="91142" name="TextBox 5"/>
          <p:cNvSpPr txBox="1">
            <a:spLocks noChangeArrowheads="1"/>
          </p:cNvSpPr>
          <p:nvPr/>
        </p:nvSpPr>
        <p:spPr bwMode="auto">
          <a:xfrm>
            <a:off x="5184775" y="3662363"/>
            <a:ext cx="3806825" cy="2585323"/>
          </a:xfrm>
          <a:prstGeom prst="rect">
            <a:avLst/>
          </a:prstGeom>
          <a:noFill/>
          <a:ln w="9525">
            <a:noFill/>
            <a:miter lim="800000"/>
            <a:headEnd/>
            <a:tailEnd/>
          </a:ln>
        </p:spPr>
        <p:txBody>
          <a:bodyPr>
            <a:spAutoFit/>
          </a:bodyPr>
          <a:lstStyle/>
          <a:p>
            <a:r>
              <a:rPr lang="en-US" sz="1800" dirty="0">
                <a:latin typeface="+mj-lt"/>
              </a:rPr>
              <a:t>Purpose: </a:t>
            </a:r>
          </a:p>
          <a:p>
            <a:pPr>
              <a:buFontTx/>
              <a:buChar char="-"/>
            </a:pPr>
            <a:r>
              <a:rPr lang="en-US" dirty="0">
                <a:latin typeface="+mj-lt"/>
              </a:rPr>
              <a:t> </a:t>
            </a:r>
            <a:r>
              <a:rPr lang="en-US" sz="1600" dirty="0">
                <a:latin typeface="+mj-lt"/>
              </a:rPr>
              <a:t>Used with Consignment Inventory Only</a:t>
            </a:r>
          </a:p>
          <a:p>
            <a:pPr>
              <a:buFontTx/>
              <a:buChar char="-"/>
            </a:pPr>
            <a:r>
              <a:rPr lang="en-US" sz="1600" dirty="0">
                <a:latin typeface="+mj-lt"/>
              </a:rPr>
              <a:t> Consignment Inventory may be a mixture of Vendor owned and Company owned inventory. </a:t>
            </a:r>
          </a:p>
          <a:p>
            <a:pPr>
              <a:buFontTx/>
              <a:buChar char="-"/>
            </a:pPr>
            <a:r>
              <a:rPr lang="en-US" sz="1600" dirty="0">
                <a:latin typeface="+mj-lt"/>
              </a:rPr>
              <a:t> The Transfer Ownership function allows changing ownership of specific quantities of consignment inventory. </a:t>
            </a:r>
          </a:p>
        </p:txBody>
      </p: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en-US" smtClean="0"/>
              <a:t>Modify Consignment</a:t>
            </a:r>
          </a:p>
        </p:txBody>
      </p:sp>
      <p:sp>
        <p:nvSpPr>
          <p:cNvPr id="92166" name="Footer Placeholder 5"/>
          <p:cNvSpPr>
            <a:spLocks noGrp="1"/>
          </p:cNvSpPr>
          <p:nvPr>
            <p:ph type="ftr" sz="quarter" idx="10"/>
          </p:nvPr>
        </p:nvSpPr>
        <p:spPr/>
        <p:txBody>
          <a:bodyPr/>
          <a:lstStyle/>
          <a:p>
            <a:r>
              <a:rPr lang="en-US" smtClean="0"/>
              <a:t>EAM-INV-840</a:t>
            </a:r>
            <a:endParaRPr lang="en-US"/>
          </a:p>
        </p:txBody>
      </p:sp>
      <p:pic>
        <p:nvPicPr>
          <p:cNvPr id="92163" name="Picture 3"/>
          <p:cNvPicPr>
            <a:picLocks noChangeAspect="1" noChangeArrowheads="1"/>
          </p:cNvPicPr>
          <p:nvPr/>
        </p:nvPicPr>
        <p:blipFill>
          <a:blip r:embed="rId3" cstate="print"/>
          <a:srcRect/>
          <a:stretch>
            <a:fillRect/>
          </a:stretch>
        </p:blipFill>
        <p:spPr bwMode="auto">
          <a:xfrm>
            <a:off x="534988" y="1157288"/>
            <a:ext cx="3933825" cy="4600575"/>
          </a:xfrm>
          <a:prstGeom prst="rect">
            <a:avLst/>
          </a:prstGeom>
          <a:noFill/>
          <a:ln w="9525" algn="ctr">
            <a:noFill/>
            <a:miter lim="800000"/>
            <a:headEnd/>
            <a:tailEnd/>
          </a:ln>
        </p:spPr>
      </p:pic>
      <p:pic>
        <p:nvPicPr>
          <p:cNvPr id="92164" name="Picture 4"/>
          <p:cNvPicPr>
            <a:picLocks noChangeAspect="1" noChangeArrowheads="1"/>
          </p:cNvPicPr>
          <p:nvPr/>
        </p:nvPicPr>
        <p:blipFill>
          <a:blip r:embed="rId4" cstate="print"/>
          <a:srcRect/>
          <a:stretch>
            <a:fillRect/>
          </a:stretch>
        </p:blipFill>
        <p:spPr bwMode="auto">
          <a:xfrm>
            <a:off x="4506913" y="2000250"/>
            <a:ext cx="3971925" cy="2330450"/>
          </a:xfrm>
          <a:prstGeom prst="rect">
            <a:avLst/>
          </a:prstGeom>
          <a:noFill/>
          <a:ln w="9525" algn="ctr">
            <a:noFill/>
            <a:miter lim="800000"/>
            <a:headEnd/>
            <a:tailEnd/>
          </a:ln>
        </p:spPr>
      </p:pic>
      <p:sp>
        <p:nvSpPr>
          <p:cNvPr id="92165" name="TextBox 4"/>
          <p:cNvSpPr txBox="1">
            <a:spLocks noChangeArrowheads="1"/>
          </p:cNvSpPr>
          <p:nvPr/>
        </p:nvSpPr>
        <p:spPr bwMode="auto">
          <a:xfrm>
            <a:off x="4772025" y="4630738"/>
            <a:ext cx="3609975" cy="646112"/>
          </a:xfrm>
          <a:prstGeom prst="rect">
            <a:avLst/>
          </a:prstGeom>
          <a:noFill/>
          <a:ln w="9525">
            <a:noFill/>
            <a:miter lim="800000"/>
            <a:headEnd/>
            <a:tailEnd/>
          </a:ln>
        </p:spPr>
        <p:txBody>
          <a:bodyPr wrap="square">
            <a:spAutoFit/>
          </a:bodyPr>
          <a:lstStyle/>
          <a:p>
            <a:r>
              <a:rPr lang="en-US" sz="1800" dirty="0">
                <a:latin typeface="+mj-lt"/>
              </a:rPr>
              <a:t>Purpose:  Modify Consignment Inventory Information</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en-US" smtClean="0"/>
              <a:t>Modify Cost</a:t>
            </a:r>
          </a:p>
        </p:txBody>
      </p:sp>
      <p:sp>
        <p:nvSpPr>
          <p:cNvPr id="93190" name="Footer Placeholder 5"/>
          <p:cNvSpPr>
            <a:spLocks noGrp="1"/>
          </p:cNvSpPr>
          <p:nvPr>
            <p:ph type="ftr" sz="quarter" idx="10"/>
          </p:nvPr>
        </p:nvSpPr>
        <p:spPr/>
        <p:txBody>
          <a:bodyPr/>
          <a:lstStyle/>
          <a:p>
            <a:r>
              <a:rPr lang="en-US" smtClean="0"/>
              <a:t>EAM-INV-850</a:t>
            </a:r>
            <a:endParaRPr lang="en-US"/>
          </a:p>
        </p:txBody>
      </p:sp>
      <p:pic>
        <p:nvPicPr>
          <p:cNvPr id="93187" name="Picture 3"/>
          <p:cNvPicPr>
            <a:picLocks noChangeAspect="1" noChangeArrowheads="1"/>
          </p:cNvPicPr>
          <p:nvPr/>
        </p:nvPicPr>
        <p:blipFill>
          <a:blip r:embed="rId3" cstate="print"/>
          <a:srcRect/>
          <a:stretch>
            <a:fillRect/>
          </a:stretch>
        </p:blipFill>
        <p:spPr bwMode="auto">
          <a:xfrm>
            <a:off x="452438" y="1123950"/>
            <a:ext cx="4257675" cy="4686300"/>
          </a:xfrm>
          <a:prstGeom prst="rect">
            <a:avLst/>
          </a:prstGeom>
          <a:noFill/>
          <a:ln w="9525" algn="ctr">
            <a:noFill/>
            <a:miter lim="800000"/>
            <a:headEnd/>
            <a:tailEnd/>
          </a:ln>
        </p:spPr>
      </p:pic>
      <p:pic>
        <p:nvPicPr>
          <p:cNvPr id="93188" name="Picture 4"/>
          <p:cNvPicPr>
            <a:picLocks noChangeAspect="1" noChangeArrowheads="1"/>
          </p:cNvPicPr>
          <p:nvPr/>
        </p:nvPicPr>
        <p:blipFill>
          <a:blip r:embed="rId4" cstate="print"/>
          <a:srcRect/>
          <a:stretch>
            <a:fillRect/>
          </a:stretch>
        </p:blipFill>
        <p:spPr bwMode="auto">
          <a:xfrm>
            <a:off x="3962400" y="1820863"/>
            <a:ext cx="4283075" cy="1752600"/>
          </a:xfrm>
          <a:prstGeom prst="rect">
            <a:avLst/>
          </a:prstGeom>
          <a:noFill/>
          <a:ln w="9525" algn="ctr">
            <a:noFill/>
            <a:miter lim="800000"/>
            <a:headEnd/>
            <a:tailEnd/>
          </a:ln>
        </p:spPr>
      </p:pic>
      <p:sp>
        <p:nvSpPr>
          <p:cNvPr id="93189" name="TextBox 4"/>
          <p:cNvSpPr txBox="1">
            <a:spLocks noChangeArrowheads="1"/>
          </p:cNvSpPr>
          <p:nvPr/>
        </p:nvSpPr>
        <p:spPr bwMode="auto">
          <a:xfrm>
            <a:off x="4881563" y="3767138"/>
            <a:ext cx="4135437" cy="2062103"/>
          </a:xfrm>
          <a:prstGeom prst="rect">
            <a:avLst/>
          </a:prstGeom>
          <a:noFill/>
          <a:ln w="9525">
            <a:noFill/>
            <a:miter lim="800000"/>
            <a:headEnd/>
            <a:tailEnd/>
          </a:ln>
        </p:spPr>
        <p:txBody>
          <a:bodyPr>
            <a:spAutoFit/>
          </a:bodyPr>
          <a:lstStyle/>
          <a:p>
            <a:r>
              <a:rPr lang="en-US" sz="2000" dirty="0">
                <a:latin typeface="+mj-lt"/>
              </a:rPr>
              <a:t>Purpose: </a:t>
            </a:r>
          </a:p>
          <a:p>
            <a:pPr>
              <a:buFontTx/>
              <a:buChar char="-"/>
            </a:pPr>
            <a:r>
              <a:rPr lang="en-US" dirty="0">
                <a:latin typeface="+mj-lt"/>
              </a:rPr>
              <a:t> </a:t>
            </a:r>
            <a:r>
              <a:rPr lang="en-US" sz="1800" dirty="0">
                <a:latin typeface="+mj-lt"/>
              </a:rPr>
              <a:t>Used to change the </a:t>
            </a:r>
            <a:r>
              <a:rPr lang="en-US" sz="1800" u="sng" dirty="0">
                <a:latin typeface="+mj-lt"/>
              </a:rPr>
              <a:t>per-part</a:t>
            </a:r>
            <a:r>
              <a:rPr lang="en-US" sz="1800" dirty="0">
                <a:latin typeface="+mj-lt"/>
              </a:rPr>
              <a:t> cost for an item</a:t>
            </a:r>
          </a:p>
          <a:p>
            <a:pPr>
              <a:buFontTx/>
              <a:buChar char="-"/>
            </a:pPr>
            <a:r>
              <a:rPr lang="en-US" sz="1800" dirty="0">
                <a:latin typeface="+mj-lt"/>
              </a:rPr>
              <a:t> Cost is based upon Inventory Costing Method (FIFO, LIFO, Standard) </a:t>
            </a:r>
          </a:p>
          <a:p>
            <a:pPr>
              <a:buFontTx/>
              <a:buChar char="-"/>
            </a:pPr>
            <a:r>
              <a:rPr lang="en-US" sz="1800" dirty="0">
                <a:latin typeface="+mj-lt"/>
              </a:rPr>
              <a:t> Creates GL Transactions </a:t>
            </a:r>
          </a:p>
        </p:txBody>
      </p:sp>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en-US" smtClean="0"/>
              <a:t>Appendix D: Physical Inventory</a:t>
            </a:r>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94211" name="Footer Placeholder 2"/>
          <p:cNvSpPr>
            <a:spLocks noGrp="1"/>
          </p:cNvSpPr>
          <p:nvPr>
            <p:ph type="ftr" sz="quarter" idx="4294967295"/>
          </p:nvPr>
        </p:nvSpPr>
        <p:spPr>
          <a:xfrm>
            <a:off x="8229600" y="6638925"/>
            <a:ext cx="914400" cy="219075"/>
          </a:xfrm>
          <a:noFill/>
        </p:spPr>
        <p:txBody>
          <a:bodyPr/>
          <a:lstStyle/>
          <a:p>
            <a:pPr defTabSz="865188"/>
            <a:r>
              <a:rPr lang="en-US"/>
              <a:t>EAM-INV-860</a:t>
            </a:r>
          </a:p>
        </p:txBody>
      </p:sp>
      <p:grpSp>
        <p:nvGrpSpPr>
          <p:cNvPr id="6"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idx="1"/>
          </p:nvPr>
        </p:nvSpPr>
        <p:spPr/>
        <p:txBody>
          <a:bodyPr/>
          <a:lstStyle/>
          <a:p>
            <a:r>
              <a:rPr lang="en-US" dirty="0" smtClean="0"/>
              <a:t>Physical Inventory is a formal inventory counting function, usually associated with an audit process </a:t>
            </a:r>
          </a:p>
          <a:p>
            <a:r>
              <a:rPr lang="en-US" dirty="0" smtClean="0"/>
              <a:t>May be created for all inventory or for specific sections of inventory based upon various criteria (Ex: Last Physical Count Date) </a:t>
            </a:r>
          </a:p>
          <a:p>
            <a:r>
              <a:rPr lang="en-US" dirty="0" smtClean="0"/>
              <a:t>Freezes all transactions for parts included until the Physical Inventory is closed </a:t>
            </a:r>
          </a:p>
          <a:p>
            <a:r>
              <a:rPr lang="en-US" dirty="0" smtClean="0"/>
              <a:t>Provides a printed Count Sheet </a:t>
            </a:r>
          </a:p>
          <a:p>
            <a:endParaRPr lang="en-US" dirty="0" smtClean="0"/>
          </a:p>
        </p:txBody>
      </p:sp>
      <p:sp>
        <p:nvSpPr>
          <p:cNvPr id="95234" name="Rectangle 2"/>
          <p:cNvSpPr>
            <a:spLocks noGrp="1" noChangeArrowheads="1"/>
          </p:cNvSpPr>
          <p:nvPr>
            <p:ph type="title"/>
          </p:nvPr>
        </p:nvSpPr>
        <p:spPr/>
        <p:txBody>
          <a:bodyPr/>
          <a:lstStyle/>
          <a:p>
            <a:r>
              <a:rPr lang="en-US" smtClean="0"/>
              <a:t>Physical Inventory </a:t>
            </a:r>
          </a:p>
        </p:txBody>
      </p:sp>
      <p:sp>
        <p:nvSpPr>
          <p:cNvPr id="95236" name="Footer Placeholder 3"/>
          <p:cNvSpPr>
            <a:spLocks noGrp="1"/>
          </p:cNvSpPr>
          <p:nvPr>
            <p:ph type="ftr" sz="quarter" idx="10"/>
          </p:nvPr>
        </p:nvSpPr>
        <p:spPr/>
        <p:txBody>
          <a:bodyPr/>
          <a:lstStyle/>
          <a:p>
            <a:r>
              <a:rPr lang="en-US" smtClean="0"/>
              <a:t>EAM-INV-870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en-US" smtClean="0"/>
              <a:t>Create a Physical</a:t>
            </a:r>
          </a:p>
        </p:txBody>
      </p:sp>
      <p:sp>
        <p:nvSpPr>
          <p:cNvPr id="96260" name="Footer Placeholder 3"/>
          <p:cNvSpPr>
            <a:spLocks noGrp="1"/>
          </p:cNvSpPr>
          <p:nvPr>
            <p:ph type="ftr" sz="quarter" idx="10"/>
          </p:nvPr>
        </p:nvSpPr>
        <p:spPr/>
        <p:txBody>
          <a:bodyPr/>
          <a:lstStyle/>
          <a:p>
            <a:r>
              <a:rPr lang="en-US" smtClean="0"/>
              <a:t>EAM-INV-880</a:t>
            </a:r>
            <a:endParaRPr lang="en-US"/>
          </a:p>
        </p:txBody>
      </p:sp>
      <p:pic>
        <p:nvPicPr>
          <p:cNvPr id="96259" name="Picture 9"/>
          <p:cNvPicPr>
            <a:picLocks noChangeAspect="1" noChangeArrowheads="1"/>
          </p:cNvPicPr>
          <p:nvPr/>
        </p:nvPicPr>
        <p:blipFill>
          <a:blip r:embed="rId3" cstate="print"/>
          <a:srcRect/>
          <a:stretch>
            <a:fillRect/>
          </a:stretch>
        </p:blipFill>
        <p:spPr bwMode="auto">
          <a:xfrm>
            <a:off x="803275" y="1760538"/>
            <a:ext cx="7885113" cy="3028950"/>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smtClean="0"/>
              <a:t>Create a Physical</a:t>
            </a:r>
          </a:p>
        </p:txBody>
      </p:sp>
      <p:sp>
        <p:nvSpPr>
          <p:cNvPr id="97287" name="Footer Placeholder 6"/>
          <p:cNvSpPr>
            <a:spLocks noGrp="1"/>
          </p:cNvSpPr>
          <p:nvPr>
            <p:ph type="ftr" sz="quarter" idx="10"/>
          </p:nvPr>
        </p:nvSpPr>
        <p:spPr/>
        <p:txBody>
          <a:bodyPr/>
          <a:lstStyle/>
          <a:p>
            <a:r>
              <a:rPr lang="en-US" smtClean="0"/>
              <a:t>EAM-INV-890</a:t>
            </a:r>
            <a:endParaRPr lang="en-US"/>
          </a:p>
        </p:txBody>
      </p:sp>
      <p:pic>
        <p:nvPicPr>
          <p:cNvPr id="97283" name="Picture 6"/>
          <p:cNvPicPr>
            <a:picLocks noChangeAspect="1" noChangeArrowheads="1"/>
          </p:cNvPicPr>
          <p:nvPr/>
        </p:nvPicPr>
        <p:blipFill>
          <a:blip r:embed="rId3" cstate="print"/>
          <a:srcRect/>
          <a:stretch>
            <a:fillRect/>
          </a:stretch>
        </p:blipFill>
        <p:spPr bwMode="auto">
          <a:xfrm>
            <a:off x="2555875" y="1263650"/>
            <a:ext cx="5835650" cy="4789488"/>
          </a:xfrm>
          <a:prstGeom prst="rect">
            <a:avLst/>
          </a:prstGeom>
          <a:noFill/>
          <a:ln w="9525" algn="ctr">
            <a:noFill/>
            <a:miter lim="800000"/>
            <a:headEnd/>
            <a:tailEnd/>
          </a:ln>
        </p:spPr>
      </p:pic>
      <p:pic>
        <p:nvPicPr>
          <p:cNvPr id="97284" name="Picture 5"/>
          <p:cNvPicPr>
            <a:picLocks noChangeAspect="1" noChangeArrowheads="1"/>
          </p:cNvPicPr>
          <p:nvPr/>
        </p:nvPicPr>
        <p:blipFill>
          <a:blip r:embed="rId4" cstate="print"/>
          <a:srcRect/>
          <a:stretch>
            <a:fillRect/>
          </a:stretch>
        </p:blipFill>
        <p:spPr bwMode="auto">
          <a:xfrm>
            <a:off x="5262563" y="960438"/>
            <a:ext cx="2895600" cy="2333625"/>
          </a:xfrm>
          <a:prstGeom prst="rect">
            <a:avLst/>
          </a:prstGeom>
          <a:noFill/>
          <a:ln w="9525" algn="ctr">
            <a:noFill/>
            <a:miter lim="800000"/>
            <a:headEnd/>
            <a:tailEnd/>
          </a:ln>
        </p:spPr>
      </p:pic>
      <p:sp>
        <p:nvSpPr>
          <p:cNvPr id="97285" name="Oval 6"/>
          <p:cNvSpPr>
            <a:spLocks noChangeArrowheads="1"/>
          </p:cNvSpPr>
          <p:nvPr/>
        </p:nvSpPr>
        <p:spPr bwMode="auto">
          <a:xfrm>
            <a:off x="2562225" y="5199063"/>
            <a:ext cx="1063625" cy="425450"/>
          </a:xfrm>
          <a:prstGeom prst="ellipse">
            <a:avLst/>
          </a:prstGeom>
          <a:solidFill>
            <a:schemeClr val="accent1">
              <a:alpha val="0"/>
            </a:schemeClr>
          </a:solidFill>
          <a:ln w="19050" algn="ctr">
            <a:solidFill>
              <a:srgbClr val="FF0000"/>
            </a:solidFill>
            <a:round/>
            <a:headEnd/>
            <a:tailEnd/>
          </a:ln>
        </p:spPr>
        <p:txBody>
          <a:bodyPr wrap="none" anchor="ctr">
            <a:spAutoFit/>
          </a:bodyPr>
          <a:lstStyle/>
          <a:p>
            <a:endParaRPr lang="en-US"/>
          </a:p>
        </p:txBody>
      </p:sp>
      <p:sp>
        <p:nvSpPr>
          <p:cNvPr id="97286" name="Text Box 7"/>
          <p:cNvSpPr txBox="1">
            <a:spLocks noChangeArrowheads="1"/>
          </p:cNvSpPr>
          <p:nvPr/>
        </p:nvSpPr>
        <p:spPr bwMode="auto">
          <a:xfrm>
            <a:off x="360363" y="1409700"/>
            <a:ext cx="2138362" cy="2308324"/>
          </a:xfrm>
          <a:prstGeom prst="rect">
            <a:avLst/>
          </a:prstGeom>
          <a:noFill/>
          <a:ln w="9525" algn="ctr">
            <a:noFill/>
            <a:miter lim="800000"/>
            <a:headEnd/>
            <a:tailEnd/>
          </a:ln>
        </p:spPr>
        <p:txBody>
          <a:bodyPr>
            <a:spAutoFit/>
          </a:bodyPr>
          <a:lstStyle/>
          <a:p>
            <a:pPr>
              <a:spcBef>
                <a:spcPct val="50000"/>
              </a:spcBef>
            </a:pPr>
            <a:r>
              <a:rPr lang="en-US" sz="2400" dirty="0">
                <a:latin typeface="+mj-lt"/>
              </a:rPr>
              <a:t>Use Global Add from the Action menu or add item individually</a:t>
            </a:r>
          </a:p>
        </p:txBody>
      </p:sp>
      <p:grpSp>
        <p:nvGrpSpPr>
          <p:cNvPr id="8"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en-US" smtClean="0"/>
              <a:t>Print a Physical Inventory Count Sheet</a:t>
            </a:r>
          </a:p>
        </p:txBody>
      </p:sp>
      <p:sp>
        <p:nvSpPr>
          <p:cNvPr id="98308" name="Footer Placeholder 3"/>
          <p:cNvSpPr>
            <a:spLocks noGrp="1"/>
          </p:cNvSpPr>
          <p:nvPr>
            <p:ph type="ftr" sz="quarter" idx="10"/>
          </p:nvPr>
        </p:nvSpPr>
        <p:spPr/>
        <p:txBody>
          <a:bodyPr/>
          <a:lstStyle/>
          <a:p>
            <a:r>
              <a:rPr lang="en-US" smtClean="0"/>
              <a:t>EAM-INV-900</a:t>
            </a:r>
            <a:endParaRPr lang="en-US"/>
          </a:p>
        </p:txBody>
      </p:sp>
      <p:pic>
        <p:nvPicPr>
          <p:cNvPr id="98307" name="Picture 7"/>
          <p:cNvPicPr>
            <a:picLocks noChangeAspect="1" noChangeArrowheads="1"/>
          </p:cNvPicPr>
          <p:nvPr/>
        </p:nvPicPr>
        <p:blipFill>
          <a:blip r:embed="rId3" cstate="print"/>
          <a:srcRect/>
          <a:stretch>
            <a:fillRect/>
          </a:stretch>
        </p:blipFill>
        <p:spPr bwMode="auto">
          <a:xfrm>
            <a:off x="871538" y="1838325"/>
            <a:ext cx="7399337" cy="3181350"/>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en-US" smtClean="0"/>
              <a:t>Enter Count</a:t>
            </a:r>
          </a:p>
        </p:txBody>
      </p:sp>
      <p:sp>
        <p:nvSpPr>
          <p:cNvPr id="99332" name="Footer Placeholder 3"/>
          <p:cNvSpPr>
            <a:spLocks noGrp="1"/>
          </p:cNvSpPr>
          <p:nvPr>
            <p:ph type="ftr" sz="quarter" idx="10"/>
          </p:nvPr>
        </p:nvSpPr>
        <p:spPr/>
        <p:txBody>
          <a:bodyPr/>
          <a:lstStyle/>
          <a:p>
            <a:r>
              <a:rPr lang="en-US" smtClean="0"/>
              <a:t>EAM-INV-910</a:t>
            </a:r>
            <a:endParaRPr lang="en-US"/>
          </a:p>
        </p:txBody>
      </p:sp>
      <p:pic>
        <p:nvPicPr>
          <p:cNvPr id="99331" name="Picture 5"/>
          <p:cNvPicPr>
            <a:picLocks noChangeAspect="1" noChangeArrowheads="1"/>
          </p:cNvPicPr>
          <p:nvPr/>
        </p:nvPicPr>
        <p:blipFill>
          <a:blip r:embed="rId3" cstate="print"/>
          <a:srcRect/>
          <a:stretch>
            <a:fillRect/>
          </a:stretch>
        </p:blipFill>
        <p:spPr bwMode="auto">
          <a:xfrm>
            <a:off x="914400" y="1454150"/>
            <a:ext cx="7267575" cy="4972050"/>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normAutofit/>
          </a:bodyPr>
          <a:lstStyle/>
          <a:p>
            <a:pPr>
              <a:buNone/>
            </a:pPr>
            <a:r>
              <a:rPr lang="en-US" b="1" dirty="0" smtClean="0"/>
              <a:t>What You Should Already Know</a:t>
            </a:r>
          </a:p>
          <a:p>
            <a:r>
              <a:rPr lang="en-US" dirty="0" smtClean="0"/>
              <a:t>Inventory Records (Parts) are the basic building block of EAM Inventory</a:t>
            </a:r>
          </a:p>
          <a:p>
            <a:r>
              <a:rPr lang="en-US" dirty="0" smtClean="0"/>
              <a:t>EAM Inventory Part Numbers ≠ QAD Part Number </a:t>
            </a:r>
          </a:p>
          <a:p>
            <a:r>
              <a:rPr lang="en-US" dirty="0" smtClean="0"/>
              <a:t>Terminology:</a:t>
            </a:r>
          </a:p>
          <a:p>
            <a:pPr lvl="1"/>
            <a:r>
              <a:rPr lang="en-US" dirty="0" smtClean="0"/>
              <a:t>“MRO Inventory” – Maintenance, Repair and Operations </a:t>
            </a:r>
          </a:p>
          <a:p>
            <a:pPr lvl="1"/>
            <a:r>
              <a:rPr lang="en-US" dirty="0" smtClean="0"/>
              <a:t>“Indirect Inventory” </a:t>
            </a:r>
          </a:p>
          <a:p>
            <a:pPr lvl="1"/>
            <a:r>
              <a:rPr lang="en-US" dirty="0" smtClean="0"/>
              <a:t>“Non-Production Inventory”</a:t>
            </a:r>
          </a:p>
          <a:p>
            <a:endParaRPr lang="en-US" dirty="0" smtClean="0"/>
          </a:p>
          <a:p>
            <a:endParaRPr lang="en-US" dirty="0" smtClean="0"/>
          </a:p>
        </p:txBody>
      </p:sp>
      <p:sp>
        <p:nvSpPr>
          <p:cNvPr id="15362" name="Rectangle 5"/>
          <p:cNvSpPr>
            <a:spLocks noGrp="1" noChangeArrowheads="1"/>
          </p:cNvSpPr>
          <p:nvPr>
            <p:ph type="title"/>
          </p:nvPr>
        </p:nvSpPr>
        <p:spPr/>
        <p:txBody>
          <a:bodyPr>
            <a:normAutofit/>
          </a:bodyPr>
          <a:lstStyle/>
          <a:p>
            <a:r>
              <a:rPr lang="en-US" dirty="0" smtClean="0"/>
              <a:t>Inventory Key Concepts</a:t>
            </a:r>
          </a:p>
        </p:txBody>
      </p:sp>
      <p:sp>
        <p:nvSpPr>
          <p:cNvPr id="15364" name="Footer Placeholder 3"/>
          <p:cNvSpPr>
            <a:spLocks noGrp="1"/>
          </p:cNvSpPr>
          <p:nvPr>
            <p:ph type="ftr" sz="quarter" idx="10"/>
          </p:nvPr>
        </p:nvSpPr>
        <p:spPr/>
        <p:txBody>
          <a:bodyPr/>
          <a:lstStyle/>
          <a:p>
            <a:r>
              <a:rPr lang="en-US" smtClean="0"/>
              <a:t>EAM-INV-090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36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36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9"/>
          <p:cNvPicPr>
            <a:picLocks noChangeAspect="1" noChangeArrowheads="1"/>
          </p:cNvPicPr>
          <p:nvPr/>
        </p:nvPicPr>
        <p:blipFill>
          <a:blip r:embed="rId3" cstate="print"/>
          <a:srcRect/>
          <a:stretch>
            <a:fillRect/>
          </a:stretch>
        </p:blipFill>
        <p:spPr bwMode="auto">
          <a:xfrm>
            <a:off x="596900" y="1087438"/>
            <a:ext cx="6980238" cy="4953000"/>
          </a:xfrm>
          <a:prstGeom prst="rect">
            <a:avLst/>
          </a:prstGeom>
          <a:noFill/>
          <a:ln w="9525" algn="ctr">
            <a:noFill/>
            <a:miter lim="800000"/>
            <a:headEnd/>
            <a:tailEnd/>
          </a:ln>
        </p:spPr>
      </p:pic>
      <p:sp>
        <p:nvSpPr>
          <p:cNvPr id="100355" name="Rectangle 2"/>
          <p:cNvSpPr>
            <a:spLocks noGrp="1" noChangeArrowheads="1"/>
          </p:cNvSpPr>
          <p:nvPr>
            <p:ph type="title"/>
          </p:nvPr>
        </p:nvSpPr>
        <p:spPr/>
        <p:txBody>
          <a:bodyPr/>
          <a:lstStyle/>
          <a:p>
            <a:r>
              <a:rPr lang="en-US" smtClean="0"/>
              <a:t>Close a Physical</a:t>
            </a:r>
          </a:p>
        </p:txBody>
      </p:sp>
      <p:sp>
        <p:nvSpPr>
          <p:cNvPr id="100358" name="Footer Placeholder 5"/>
          <p:cNvSpPr>
            <a:spLocks noGrp="1"/>
          </p:cNvSpPr>
          <p:nvPr>
            <p:ph type="ftr" sz="quarter" idx="10"/>
          </p:nvPr>
        </p:nvSpPr>
        <p:spPr/>
        <p:txBody>
          <a:bodyPr/>
          <a:lstStyle/>
          <a:p>
            <a:r>
              <a:rPr lang="en-US" smtClean="0"/>
              <a:t>EAM-INV-920</a:t>
            </a:r>
            <a:endParaRPr lang="en-US"/>
          </a:p>
        </p:txBody>
      </p:sp>
      <p:sp>
        <p:nvSpPr>
          <p:cNvPr id="100356" name="Oval 5"/>
          <p:cNvSpPr>
            <a:spLocks noChangeArrowheads="1"/>
          </p:cNvSpPr>
          <p:nvPr/>
        </p:nvSpPr>
        <p:spPr bwMode="auto">
          <a:xfrm>
            <a:off x="1693863" y="3524250"/>
            <a:ext cx="1049337" cy="317500"/>
          </a:xfrm>
          <a:prstGeom prst="roundRect">
            <a:avLst/>
          </a:prstGeom>
          <a:noFill/>
          <a:ln w="38100">
            <a:solidFill>
              <a:srgbClr val="FF0000"/>
            </a:solidFill>
            <a:round/>
            <a:headEnd/>
            <a:tailEnd/>
          </a:ln>
        </p:spPr>
        <p:txBody>
          <a:bodyPr wrap="none" anchor="ctr"/>
          <a:lstStyle/>
          <a:p>
            <a:pPr algn="ctr"/>
            <a:endParaRPr lang="en-US" sz="2800"/>
          </a:p>
        </p:txBody>
      </p:sp>
      <p:pic>
        <p:nvPicPr>
          <p:cNvPr id="100357" name="Picture 8"/>
          <p:cNvPicPr>
            <a:picLocks noChangeAspect="1" noChangeArrowheads="1"/>
          </p:cNvPicPr>
          <p:nvPr/>
        </p:nvPicPr>
        <p:blipFill>
          <a:blip r:embed="rId4" cstate="print"/>
          <a:srcRect/>
          <a:stretch>
            <a:fillRect/>
          </a:stretch>
        </p:blipFill>
        <p:spPr bwMode="auto">
          <a:xfrm>
            <a:off x="5035550" y="1957388"/>
            <a:ext cx="3489325" cy="2463800"/>
          </a:xfrm>
          <a:prstGeom prst="rect">
            <a:avLst/>
          </a:prstGeom>
          <a:noFill/>
          <a:ln w="9525" algn="ctr">
            <a:noFill/>
            <a:miter lim="800000"/>
            <a:headEnd/>
            <a:tailEnd/>
          </a:ln>
        </p:spPr>
      </p:pic>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idx="1"/>
          </p:nvPr>
        </p:nvSpPr>
        <p:spPr/>
        <p:txBody>
          <a:bodyPr/>
          <a:lstStyle/>
          <a:p>
            <a:r>
              <a:rPr lang="en-US" dirty="0" smtClean="0"/>
              <a:t>Upon closing, EAM automatically creates any necessary adjustments to the part in inventory.</a:t>
            </a:r>
          </a:p>
        </p:txBody>
      </p:sp>
      <p:sp>
        <p:nvSpPr>
          <p:cNvPr id="101378" name="Rectangle 2"/>
          <p:cNvSpPr>
            <a:spLocks noGrp="1" noChangeArrowheads="1"/>
          </p:cNvSpPr>
          <p:nvPr>
            <p:ph type="title"/>
          </p:nvPr>
        </p:nvSpPr>
        <p:spPr/>
        <p:txBody>
          <a:bodyPr/>
          <a:lstStyle/>
          <a:p>
            <a:r>
              <a:rPr lang="en-US" smtClean="0"/>
              <a:t>Closing a Physical</a:t>
            </a:r>
          </a:p>
        </p:txBody>
      </p:sp>
      <p:sp>
        <p:nvSpPr>
          <p:cNvPr id="101384" name="Footer Placeholder 7"/>
          <p:cNvSpPr>
            <a:spLocks noGrp="1"/>
          </p:cNvSpPr>
          <p:nvPr>
            <p:ph type="ftr" sz="quarter" idx="10"/>
          </p:nvPr>
        </p:nvSpPr>
        <p:spPr/>
        <p:txBody>
          <a:bodyPr/>
          <a:lstStyle/>
          <a:p>
            <a:r>
              <a:rPr lang="en-US" smtClean="0"/>
              <a:t>EAM-INV-930</a:t>
            </a:r>
            <a:endParaRPr lang="en-US"/>
          </a:p>
        </p:txBody>
      </p:sp>
      <p:sp>
        <p:nvSpPr>
          <p:cNvPr id="101380" name="Rectangle 10"/>
          <p:cNvSpPr>
            <a:spLocks noChangeArrowheads="1"/>
          </p:cNvSpPr>
          <p:nvPr/>
        </p:nvSpPr>
        <p:spPr bwMode="auto">
          <a:xfrm>
            <a:off x="237470" y="3065463"/>
            <a:ext cx="1211263" cy="523875"/>
          </a:xfrm>
          <a:prstGeom prst="rect">
            <a:avLst/>
          </a:prstGeom>
          <a:noFill/>
          <a:ln w="9525">
            <a:noFill/>
            <a:miter lim="800000"/>
            <a:headEnd/>
            <a:tailEnd/>
          </a:ln>
        </p:spPr>
        <p:txBody>
          <a:bodyPr wrap="none">
            <a:spAutoFit/>
          </a:bodyPr>
          <a:lstStyle/>
          <a:p>
            <a:pPr algn="ctr"/>
            <a:r>
              <a:rPr lang="en-US" sz="2800" dirty="0">
                <a:solidFill>
                  <a:schemeClr val="hlink"/>
                </a:solidFill>
              </a:rPr>
              <a:t>Before</a:t>
            </a:r>
            <a:endParaRPr lang="en-US" sz="2800" dirty="0"/>
          </a:p>
        </p:txBody>
      </p:sp>
      <p:sp>
        <p:nvSpPr>
          <p:cNvPr id="101381" name="Rectangle 11"/>
          <p:cNvSpPr>
            <a:spLocks noChangeArrowheads="1"/>
          </p:cNvSpPr>
          <p:nvPr/>
        </p:nvSpPr>
        <p:spPr bwMode="auto">
          <a:xfrm>
            <a:off x="378758" y="4505325"/>
            <a:ext cx="952500" cy="523875"/>
          </a:xfrm>
          <a:prstGeom prst="rect">
            <a:avLst/>
          </a:prstGeom>
          <a:noFill/>
          <a:ln w="9525">
            <a:noFill/>
            <a:miter lim="800000"/>
            <a:headEnd/>
            <a:tailEnd/>
          </a:ln>
        </p:spPr>
        <p:txBody>
          <a:bodyPr wrap="none">
            <a:spAutoFit/>
          </a:bodyPr>
          <a:lstStyle/>
          <a:p>
            <a:pPr algn="ctr"/>
            <a:r>
              <a:rPr lang="en-US" sz="2800" dirty="0">
                <a:solidFill>
                  <a:schemeClr val="hlink"/>
                </a:solidFill>
              </a:rPr>
              <a:t>After</a:t>
            </a:r>
            <a:endParaRPr lang="en-US" sz="2800" dirty="0"/>
          </a:p>
        </p:txBody>
      </p:sp>
      <p:pic>
        <p:nvPicPr>
          <p:cNvPr id="101382" name="Picture 11"/>
          <p:cNvPicPr>
            <a:picLocks noChangeAspect="1" noChangeArrowheads="1"/>
          </p:cNvPicPr>
          <p:nvPr/>
        </p:nvPicPr>
        <p:blipFill>
          <a:blip r:embed="rId3" cstate="print"/>
          <a:stretch>
            <a:fillRect/>
          </a:stretch>
        </p:blipFill>
        <p:spPr bwMode="auto">
          <a:xfrm>
            <a:off x="1469370" y="2768600"/>
            <a:ext cx="6647620" cy="1066667"/>
          </a:xfrm>
          <a:prstGeom prst="rect">
            <a:avLst/>
          </a:prstGeom>
          <a:noFill/>
          <a:ln>
            <a:noFill/>
          </a:ln>
        </p:spPr>
      </p:pic>
      <p:pic>
        <p:nvPicPr>
          <p:cNvPr id="101383" name="Picture 13"/>
          <p:cNvPicPr>
            <a:picLocks noChangeAspect="1" noChangeArrowheads="1"/>
          </p:cNvPicPr>
          <p:nvPr/>
        </p:nvPicPr>
        <p:blipFill>
          <a:blip r:embed="rId4" cstate="print"/>
          <a:stretch>
            <a:fillRect/>
          </a:stretch>
        </p:blipFill>
        <p:spPr bwMode="auto">
          <a:xfrm>
            <a:off x="1458258" y="4125913"/>
            <a:ext cx="7466667" cy="1571844"/>
          </a:xfrm>
          <a:prstGeom prst="rect">
            <a:avLst/>
          </a:prstGeom>
          <a:noFill/>
          <a:ln>
            <a:noFill/>
          </a:ln>
        </p:spPr>
      </p:pic>
      <p:grpSp>
        <p:nvGrpSpPr>
          <p:cNvPr id="9" name="Group 33"/>
          <p:cNvGrpSpPr>
            <a:grpSpLocks/>
          </p:cNvGrpSpPr>
          <p:nvPr/>
        </p:nvGrpSpPr>
        <p:grpSpPr bwMode="auto">
          <a:xfrm>
            <a:off x="8151813" y="458195"/>
            <a:ext cx="992187" cy="958850"/>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idx="1"/>
          </p:nvPr>
        </p:nvSpPr>
        <p:spPr/>
        <p:txBody>
          <a:bodyPr/>
          <a:lstStyle/>
          <a:p>
            <a:pPr>
              <a:buNone/>
            </a:pPr>
            <a:r>
              <a:rPr lang="en-US" b="1" dirty="0" smtClean="0"/>
              <a:t>GLs Created When Closed</a:t>
            </a:r>
          </a:p>
          <a:p>
            <a:r>
              <a:rPr lang="en-US" dirty="0" smtClean="0"/>
              <a:t>EAM-Posted GL Maintenance and QAD ERP </a:t>
            </a:r>
            <a:r>
              <a:rPr lang="en-US" dirty="0" err="1" smtClean="0"/>
              <a:t>Unposted</a:t>
            </a:r>
            <a:r>
              <a:rPr lang="en-US" dirty="0" smtClean="0"/>
              <a:t> Transaction Inquiry</a:t>
            </a:r>
          </a:p>
        </p:txBody>
      </p:sp>
      <p:sp>
        <p:nvSpPr>
          <p:cNvPr id="102402" name="Rectangle 2"/>
          <p:cNvSpPr>
            <a:spLocks noGrp="1" noChangeArrowheads="1"/>
          </p:cNvSpPr>
          <p:nvPr>
            <p:ph type="title"/>
          </p:nvPr>
        </p:nvSpPr>
        <p:spPr/>
        <p:txBody>
          <a:bodyPr>
            <a:normAutofit/>
          </a:bodyPr>
          <a:lstStyle/>
          <a:p>
            <a:r>
              <a:rPr lang="en-US" dirty="0" smtClean="0"/>
              <a:t>Physical Adjustment</a:t>
            </a:r>
          </a:p>
        </p:txBody>
      </p:sp>
      <p:sp>
        <p:nvSpPr>
          <p:cNvPr id="102406" name="Footer Placeholder 5"/>
          <p:cNvSpPr>
            <a:spLocks noGrp="1"/>
          </p:cNvSpPr>
          <p:nvPr>
            <p:ph type="ftr" sz="quarter" idx="10"/>
          </p:nvPr>
        </p:nvSpPr>
        <p:spPr/>
        <p:txBody>
          <a:bodyPr/>
          <a:lstStyle/>
          <a:p>
            <a:r>
              <a:rPr lang="en-US" smtClean="0"/>
              <a:t>EAM-INV-940</a:t>
            </a:r>
            <a:endParaRPr lang="en-US"/>
          </a:p>
        </p:txBody>
      </p:sp>
      <p:pic>
        <p:nvPicPr>
          <p:cNvPr id="102404" name="Picture 7"/>
          <p:cNvPicPr>
            <a:picLocks noChangeAspect="1" noChangeArrowheads="1"/>
          </p:cNvPicPr>
          <p:nvPr/>
        </p:nvPicPr>
        <p:blipFill>
          <a:blip r:embed="rId3" cstate="print"/>
          <a:srcRect/>
          <a:stretch>
            <a:fillRect/>
          </a:stretch>
        </p:blipFill>
        <p:spPr bwMode="auto">
          <a:xfrm>
            <a:off x="3733800" y="4419600"/>
            <a:ext cx="4918075" cy="1800225"/>
          </a:xfrm>
          <a:prstGeom prst="rect">
            <a:avLst/>
          </a:prstGeom>
          <a:noFill/>
          <a:ln w="9525">
            <a:noFill/>
            <a:miter lim="800000"/>
            <a:headEnd/>
            <a:tailEnd/>
          </a:ln>
        </p:spPr>
      </p:pic>
      <p:pic>
        <p:nvPicPr>
          <p:cNvPr id="102405" name="Picture 7"/>
          <p:cNvPicPr>
            <a:picLocks noChangeAspect="1" noChangeArrowheads="1"/>
          </p:cNvPicPr>
          <p:nvPr/>
        </p:nvPicPr>
        <p:blipFill>
          <a:blip r:embed="rId4" cstate="print"/>
          <a:srcRect/>
          <a:stretch>
            <a:fillRect/>
          </a:stretch>
        </p:blipFill>
        <p:spPr bwMode="auto">
          <a:xfrm>
            <a:off x="712788" y="2568575"/>
            <a:ext cx="6696075" cy="1381125"/>
          </a:xfrm>
          <a:prstGeom prst="rect">
            <a:avLst/>
          </a:prstGeom>
          <a:noFill/>
          <a:ln w="9525" algn="ctr">
            <a:noFill/>
            <a:miter lim="800000"/>
            <a:headEnd/>
            <a:tailEnd/>
          </a:ln>
        </p:spPr>
      </p:pic>
      <p:grpSp>
        <p:nvGrpSpPr>
          <p:cNvPr id="7" name="Group 33"/>
          <p:cNvGrpSpPr>
            <a:grpSpLocks/>
          </p:cNvGrpSpPr>
          <p:nvPr/>
        </p:nvGrpSpPr>
        <p:grpSpPr bwMode="auto">
          <a:xfrm>
            <a:off x="8151813" y="458195"/>
            <a:ext cx="992187" cy="958850"/>
            <a:chOff x="3185782" y="5061098"/>
            <a:chExt cx="1846496" cy="1586824"/>
          </a:xfrm>
        </p:grpSpPr>
        <p:pic>
          <p:nvPicPr>
            <p:cNvPr id="8"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9"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0"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Rectangle 3"/>
          <p:cNvSpPr>
            <a:spLocks noGrp="1" noChangeArrowheads="1"/>
          </p:cNvSpPr>
          <p:nvPr>
            <p:ph idx="1"/>
          </p:nvPr>
        </p:nvSpPr>
        <p:spPr/>
        <p:txBody>
          <a:bodyPr/>
          <a:lstStyle/>
          <a:p>
            <a:r>
              <a:rPr lang="en-US" smtClean="0"/>
              <a:t>Select the part you added during the Add New Inventory exercise.</a:t>
            </a:r>
          </a:p>
          <a:p>
            <a:r>
              <a:rPr lang="en-US" smtClean="0"/>
              <a:t>Use it to create and save your physical.</a:t>
            </a:r>
          </a:p>
          <a:p>
            <a:r>
              <a:rPr lang="en-US" smtClean="0"/>
              <a:t>Exit and attempt to issue your part from the Inventory module.</a:t>
            </a:r>
          </a:p>
          <a:p>
            <a:r>
              <a:rPr lang="en-US" smtClean="0"/>
              <a:t>Return to your physical.</a:t>
            </a:r>
          </a:p>
          <a:p>
            <a:r>
              <a:rPr lang="en-US" smtClean="0"/>
              <a:t>Enter a new count, then close the Physical.</a:t>
            </a:r>
          </a:p>
          <a:p>
            <a:r>
              <a:rPr lang="en-US" smtClean="0"/>
              <a:t>Return to Inventory and view your parts on hand quantity.  Did the quantity change?</a:t>
            </a:r>
          </a:p>
          <a:p>
            <a:r>
              <a:rPr lang="en-US" smtClean="0"/>
              <a:t>Review the GLs in EAM.</a:t>
            </a:r>
          </a:p>
          <a:p>
            <a:endParaRPr lang="en-US" dirty="0" smtClean="0"/>
          </a:p>
        </p:txBody>
      </p:sp>
      <p:sp>
        <p:nvSpPr>
          <p:cNvPr id="103426" name="Rectangle 2"/>
          <p:cNvSpPr>
            <a:spLocks noGrp="1" noChangeArrowheads="1"/>
          </p:cNvSpPr>
          <p:nvPr>
            <p:ph type="title"/>
          </p:nvPr>
        </p:nvSpPr>
        <p:spPr/>
        <p:txBody>
          <a:bodyPr/>
          <a:lstStyle/>
          <a:p>
            <a:r>
              <a:rPr lang="en-US" smtClean="0"/>
              <a:t>Exercise: Create a Physical</a:t>
            </a:r>
          </a:p>
        </p:txBody>
      </p:sp>
      <p:sp>
        <p:nvSpPr>
          <p:cNvPr id="103428" name="Footer Placeholder 3"/>
          <p:cNvSpPr>
            <a:spLocks noGrp="1"/>
          </p:cNvSpPr>
          <p:nvPr>
            <p:ph type="ftr" sz="quarter" idx="10"/>
          </p:nvPr>
        </p:nvSpPr>
        <p:spPr/>
        <p:txBody>
          <a:bodyPr/>
          <a:lstStyle/>
          <a:p>
            <a:r>
              <a:rPr lang="en-US" smtClean="0"/>
              <a:t>EAM-INV-950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en-US" smtClean="0"/>
              <a:t>Appendix E: Stock Replenishment </a:t>
            </a:r>
          </a:p>
        </p:txBody>
      </p:sp>
      <p:sp>
        <p:nvSpPr>
          <p:cNvPr id="7" name="Text Placeholder 6"/>
          <p:cNvSpPr>
            <a:spLocks noGrp="1"/>
          </p:cNvSpPr>
          <p:nvPr>
            <p:ph type="body" sz="quarter" idx="10"/>
          </p:nvPr>
        </p:nvSpPr>
        <p:spPr/>
        <p:txBody>
          <a:bodyPr/>
          <a:lstStyle/>
          <a:p>
            <a:endParaRPr lang="en-US"/>
          </a:p>
        </p:txBody>
      </p:sp>
      <p:sp>
        <p:nvSpPr>
          <p:cNvPr id="8" name="Text Placeholder 7"/>
          <p:cNvSpPr>
            <a:spLocks noGrp="1"/>
          </p:cNvSpPr>
          <p:nvPr>
            <p:ph type="body" sz="quarter" idx="11"/>
          </p:nvPr>
        </p:nvSpPr>
        <p:spPr/>
        <p:txBody>
          <a:bodyPr/>
          <a:lstStyle/>
          <a:p>
            <a:endParaRPr lang="en-US"/>
          </a:p>
        </p:txBody>
      </p:sp>
      <p:sp>
        <p:nvSpPr>
          <p:cNvPr id="104451" name="Footer Placeholder 2"/>
          <p:cNvSpPr>
            <a:spLocks noGrp="1"/>
          </p:cNvSpPr>
          <p:nvPr>
            <p:ph type="ftr" sz="quarter" idx="4294967295"/>
          </p:nvPr>
        </p:nvSpPr>
        <p:spPr>
          <a:xfrm>
            <a:off x="8229600" y="6638925"/>
            <a:ext cx="914400" cy="219075"/>
          </a:xfrm>
          <a:noFill/>
        </p:spPr>
        <p:txBody>
          <a:bodyPr/>
          <a:lstStyle/>
          <a:p>
            <a:pPr defTabSz="865188"/>
            <a:r>
              <a:rPr lang="en-US"/>
              <a:t>EAM-INV-960</a:t>
            </a:r>
          </a:p>
        </p:txBody>
      </p:sp>
      <p:grpSp>
        <p:nvGrpSpPr>
          <p:cNvPr id="6" name="Group 33"/>
          <p:cNvGrpSpPr>
            <a:grpSpLocks/>
          </p:cNvGrpSpPr>
          <p:nvPr/>
        </p:nvGrpSpPr>
        <p:grpSpPr bwMode="auto">
          <a:xfrm>
            <a:off x="8151813" y="458195"/>
            <a:ext cx="992187" cy="958850"/>
            <a:chOff x="3185782" y="5061098"/>
            <a:chExt cx="1846496" cy="1586824"/>
          </a:xfrm>
        </p:grpSpPr>
        <p:pic>
          <p:nvPicPr>
            <p:cNvPr id="9"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0"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1"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3"/>
          <p:cNvSpPr>
            <a:spLocks noGrp="1" noChangeArrowheads="1"/>
          </p:cNvSpPr>
          <p:nvPr>
            <p:ph idx="1"/>
          </p:nvPr>
        </p:nvSpPr>
        <p:spPr/>
        <p:txBody>
          <a:bodyPr>
            <a:normAutofit fontScale="85000" lnSpcReduction="20000"/>
          </a:bodyPr>
          <a:lstStyle/>
          <a:p>
            <a:r>
              <a:rPr lang="en-US" smtClean="0"/>
              <a:t>Use the Stock Replenishment module to replenish stock automatically.</a:t>
            </a:r>
          </a:p>
          <a:p>
            <a:pPr lvl="1"/>
            <a:r>
              <a:rPr lang="en-US" smtClean="0"/>
              <a:t>Ways to Replenish Stock</a:t>
            </a:r>
          </a:p>
          <a:p>
            <a:pPr lvl="2"/>
            <a:r>
              <a:rPr lang="en-US" smtClean="0"/>
              <a:t>Manually create a stock run with a specific filter criteria such as part type, vendor, critical, and consignment.</a:t>
            </a:r>
          </a:p>
          <a:p>
            <a:pPr lvl="2"/>
            <a:r>
              <a:rPr lang="en-US" smtClean="0"/>
              <a:t>Automatically Create - Use Batch Job Scheduler (batch/autostck.p) which is still being converted in v12.</a:t>
            </a:r>
          </a:p>
          <a:p>
            <a:r>
              <a:rPr lang="en-US" smtClean="0"/>
              <a:t>EAM compares a part’s current on-hand quantity to the reorder point and management max values.</a:t>
            </a:r>
          </a:p>
          <a:p>
            <a:r>
              <a:rPr lang="en-US" smtClean="0"/>
              <a:t>If a part’s current on-hand quantity is at or below the reorder point, it lists as a part to reorder, with a reorder quantity suggestion.</a:t>
            </a:r>
          </a:p>
          <a:p>
            <a:r>
              <a:rPr lang="en-US" smtClean="0"/>
              <a:t>Create the request after adding parts to a stock run. </a:t>
            </a:r>
          </a:p>
          <a:p>
            <a:pPr lvl="1"/>
            <a:r>
              <a:rPr lang="en-US" smtClean="0"/>
              <a:t>Vendor Sourced: Generates purchase one requisition per Vendor</a:t>
            </a:r>
          </a:p>
          <a:p>
            <a:pPr lvl="1"/>
            <a:r>
              <a:rPr lang="en-US" smtClean="0"/>
              <a:t>Internal Fabricated: Generates work order</a:t>
            </a:r>
          </a:p>
          <a:p>
            <a:endParaRPr lang="en-US" smtClean="0"/>
          </a:p>
        </p:txBody>
      </p:sp>
      <p:sp>
        <p:nvSpPr>
          <p:cNvPr id="105474" name="Rectangle 2"/>
          <p:cNvSpPr>
            <a:spLocks noGrp="1" noChangeArrowheads="1"/>
          </p:cNvSpPr>
          <p:nvPr>
            <p:ph type="title"/>
          </p:nvPr>
        </p:nvSpPr>
        <p:spPr/>
        <p:txBody>
          <a:bodyPr/>
          <a:lstStyle/>
          <a:p>
            <a:r>
              <a:rPr lang="en-US" smtClean="0"/>
              <a:t>Stock Replenishment </a:t>
            </a:r>
          </a:p>
        </p:txBody>
      </p:sp>
      <p:sp>
        <p:nvSpPr>
          <p:cNvPr id="105476" name="Footer Placeholder 3"/>
          <p:cNvSpPr>
            <a:spLocks noGrp="1"/>
          </p:cNvSpPr>
          <p:nvPr>
            <p:ph type="ftr" sz="quarter" idx="10"/>
          </p:nvPr>
        </p:nvSpPr>
        <p:spPr/>
        <p:txBody>
          <a:bodyPr/>
          <a:lstStyle/>
          <a:p>
            <a:r>
              <a:rPr lang="en-US" smtClean="0"/>
              <a:t>EAM-INV-970</a:t>
            </a:r>
            <a:endParaRPr lang="en-US"/>
          </a:p>
        </p:txBody>
      </p:sp>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en-US" smtClean="0"/>
              <a:t>Create a Stock Replenishment</a:t>
            </a:r>
          </a:p>
        </p:txBody>
      </p:sp>
      <p:sp>
        <p:nvSpPr>
          <p:cNvPr id="106500" name="Footer Placeholder 3"/>
          <p:cNvSpPr>
            <a:spLocks noGrp="1"/>
          </p:cNvSpPr>
          <p:nvPr>
            <p:ph type="ftr" sz="quarter" idx="10"/>
          </p:nvPr>
        </p:nvSpPr>
        <p:spPr/>
        <p:txBody>
          <a:bodyPr/>
          <a:lstStyle/>
          <a:p>
            <a:r>
              <a:rPr lang="en-US" smtClean="0"/>
              <a:t>EAM-INV-980</a:t>
            </a:r>
            <a:endParaRPr lang="en-US"/>
          </a:p>
        </p:txBody>
      </p:sp>
      <p:pic>
        <p:nvPicPr>
          <p:cNvPr id="106499" name="Picture 5"/>
          <p:cNvPicPr>
            <a:picLocks noChangeAspect="1" noChangeArrowheads="1"/>
          </p:cNvPicPr>
          <p:nvPr/>
        </p:nvPicPr>
        <p:blipFill>
          <a:blip r:embed="rId3" cstate="print"/>
          <a:srcRect/>
          <a:stretch>
            <a:fillRect/>
          </a:stretch>
        </p:blipFill>
        <p:spPr bwMode="auto">
          <a:xfrm>
            <a:off x="1260475" y="1368425"/>
            <a:ext cx="6607175" cy="4083050"/>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10"/>
          <p:cNvPicPr>
            <a:picLocks noChangeAspect="1" noChangeArrowheads="1"/>
          </p:cNvPicPr>
          <p:nvPr/>
        </p:nvPicPr>
        <p:blipFill>
          <a:blip r:embed="rId3" cstate="print"/>
          <a:srcRect/>
          <a:stretch>
            <a:fillRect/>
          </a:stretch>
        </p:blipFill>
        <p:spPr bwMode="auto">
          <a:xfrm>
            <a:off x="3163888" y="2460625"/>
            <a:ext cx="5754687" cy="3311525"/>
          </a:xfrm>
          <a:prstGeom prst="rect">
            <a:avLst/>
          </a:prstGeom>
          <a:noFill/>
          <a:ln w="9525" algn="ctr">
            <a:noFill/>
            <a:miter lim="800000"/>
            <a:headEnd/>
            <a:tailEnd/>
          </a:ln>
        </p:spPr>
      </p:pic>
      <p:sp>
        <p:nvSpPr>
          <p:cNvPr id="107524" name="Rectangle 3"/>
          <p:cNvSpPr>
            <a:spLocks noGrp="1" noChangeArrowheads="1"/>
          </p:cNvSpPr>
          <p:nvPr>
            <p:ph idx="1"/>
          </p:nvPr>
        </p:nvSpPr>
        <p:spPr/>
        <p:txBody>
          <a:bodyPr/>
          <a:lstStyle/>
          <a:p>
            <a:r>
              <a:rPr lang="en-US" smtClean="0"/>
              <a:t>Use the Global Add action and create the selected filter to find all active, vendor-sourced parts to reorder.</a:t>
            </a:r>
          </a:p>
          <a:p>
            <a:pPr lvl="1"/>
            <a:endParaRPr lang="en-US" smtClean="0"/>
          </a:p>
        </p:txBody>
      </p:sp>
      <p:sp>
        <p:nvSpPr>
          <p:cNvPr id="107523" name="Rectangle 2"/>
          <p:cNvSpPr>
            <a:spLocks noGrp="1" noChangeArrowheads="1"/>
          </p:cNvSpPr>
          <p:nvPr>
            <p:ph type="title"/>
          </p:nvPr>
        </p:nvSpPr>
        <p:spPr/>
        <p:txBody>
          <a:bodyPr/>
          <a:lstStyle/>
          <a:p>
            <a:r>
              <a:rPr lang="en-US" smtClean="0"/>
              <a:t>Add Parts to a Stock Replenishment</a:t>
            </a:r>
          </a:p>
        </p:txBody>
      </p:sp>
      <p:sp>
        <p:nvSpPr>
          <p:cNvPr id="107528" name="Footer Placeholder 7"/>
          <p:cNvSpPr>
            <a:spLocks noGrp="1"/>
          </p:cNvSpPr>
          <p:nvPr>
            <p:ph type="ftr" sz="quarter" idx="10"/>
          </p:nvPr>
        </p:nvSpPr>
        <p:spPr/>
        <p:txBody>
          <a:bodyPr/>
          <a:lstStyle/>
          <a:p>
            <a:r>
              <a:rPr lang="en-US" smtClean="0"/>
              <a:t>EAM-INV-990</a:t>
            </a:r>
            <a:endParaRPr lang="en-US"/>
          </a:p>
        </p:txBody>
      </p:sp>
      <p:pic>
        <p:nvPicPr>
          <p:cNvPr id="107525" name="Picture 9"/>
          <p:cNvPicPr>
            <a:picLocks noChangeAspect="1" noChangeArrowheads="1"/>
          </p:cNvPicPr>
          <p:nvPr/>
        </p:nvPicPr>
        <p:blipFill>
          <a:blip r:embed="rId4" cstate="print"/>
          <a:srcRect/>
          <a:stretch>
            <a:fillRect/>
          </a:stretch>
        </p:blipFill>
        <p:spPr bwMode="auto">
          <a:xfrm>
            <a:off x="282575" y="2917825"/>
            <a:ext cx="2878138" cy="2114550"/>
          </a:xfrm>
          <a:prstGeom prst="rect">
            <a:avLst/>
          </a:prstGeom>
          <a:noFill/>
          <a:ln w="9525" algn="ctr">
            <a:noFill/>
            <a:miter lim="800000"/>
            <a:headEnd/>
            <a:tailEnd/>
          </a:ln>
        </p:spPr>
      </p:pic>
      <p:sp>
        <p:nvSpPr>
          <p:cNvPr id="107526" name="Oval 5"/>
          <p:cNvSpPr>
            <a:spLocks noChangeArrowheads="1"/>
          </p:cNvSpPr>
          <p:nvPr/>
        </p:nvSpPr>
        <p:spPr bwMode="auto">
          <a:xfrm>
            <a:off x="1585913" y="3302000"/>
            <a:ext cx="333375" cy="304800"/>
          </a:xfrm>
          <a:prstGeom prst="ellipse">
            <a:avLst/>
          </a:prstGeom>
          <a:noFill/>
          <a:ln w="38100">
            <a:solidFill>
              <a:srgbClr val="FF0000"/>
            </a:solidFill>
            <a:round/>
            <a:headEnd/>
            <a:tailEnd/>
          </a:ln>
        </p:spPr>
        <p:txBody>
          <a:bodyPr wrap="none" anchor="ctr"/>
          <a:lstStyle/>
          <a:p>
            <a:pPr algn="ctr"/>
            <a:endParaRPr lang="en-US" sz="2800"/>
          </a:p>
        </p:txBody>
      </p:sp>
      <p:sp>
        <p:nvSpPr>
          <p:cNvPr id="107527" name="TextBox 6"/>
          <p:cNvSpPr txBox="1">
            <a:spLocks noChangeArrowheads="1"/>
          </p:cNvSpPr>
          <p:nvPr/>
        </p:nvSpPr>
        <p:spPr bwMode="auto">
          <a:xfrm>
            <a:off x="127000" y="5114925"/>
            <a:ext cx="3334567" cy="830997"/>
          </a:xfrm>
          <a:prstGeom prst="rect">
            <a:avLst/>
          </a:prstGeom>
          <a:solidFill>
            <a:schemeClr val="bg1"/>
          </a:solidFill>
          <a:ln w="9525">
            <a:solidFill>
              <a:schemeClr val="tx1"/>
            </a:solidFill>
            <a:miter lim="800000"/>
            <a:headEnd/>
            <a:tailEnd/>
          </a:ln>
        </p:spPr>
        <p:txBody>
          <a:bodyPr wrap="none">
            <a:spAutoFit/>
          </a:bodyPr>
          <a:lstStyle/>
          <a:p>
            <a:r>
              <a:rPr lang="en-US" sz="1600" dirty="0">
                <a:latin typeface="+mj-lt"/>
              </a:rPr>
              <a:t>Parts meeting specified criteria</a:t>
            </a:r>
            <a:br>
              <a:rPr lang="en-US" sz="1600" dirty="0">
                <a:latin typeface="+mj-lt"/>
              </a:rPr>
            </a:br>
            <a:r>
              <a:rPr lang="en-US" sz="1600" dirty="0">
                <a:latin typeface="+mj-lt"/>
              </a:rPr>
              <a:t>will be selected if On-Hand Qty </a:t>
            </a:r>
            <a:br>
              <a:rPr lang="en-US" sz="1600" dirty="0">
                <a:latin typeface="+mj-lt"/>
              </a:rPr>
            </a:br>
            <a:r>
              <a:rPr lang="en-US" sz="1600" dirty="0">
                <a:latin typeface="+mj-lt"/>
              </a:rPr>
              <a:t>is at or below Reorder Point</a:t>
            </a:r>
          </a:p>
        </p:txBody>
      </p:sp>
      <p:grpSp>
        <p:nvGrpSpPr>
          <p:cNvPr id="9" name="Group 33"/>
          <p:cNvGrpSpPr>
            <a:grpSpLocks/>
          </p:cNvGrpSpPr>
          <p:nvPr/>
        </p:nvGrpSpPr>
        <p:grpSpPr bwMode="auto">
          <a:xfrm>
            <a:off x="8151813" y="458195"/>
            <a:ext cx="992187" cy="958850"/>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dirty="0" smtClean="0"/>
              <a:t>Review Parts on a Stock Replenishment</a:t>
            </a:r>
          </a:p>
        </p:txBody>
      </p:sp>
      <p:sp>
        <p:nvSpPr>
          <p:cNvPr id="108548" name="Footer Placeholder 3"/>
          <p:cNvSpPr>
            <a:spLocks noGrp="1"/>
          </p:cNvSpPr>
          <p:nvPr>
            <p:ph type="ftr" sz="quarter" idx="10"/>
          </p:nvPr>
        </p:nvSpPr>
        <p:spPr/>
        <p:txBody>
          <a:bodyPr/>
          <a:lstStyle/>
          <a:p>
            <a:r>
              <a:rPr lang="en-US" smtClean="0"/>
              <a:t>EAM-INV-1000</a:t>
            </a:r>
            <a:endParaRPr lang="en-US"/>
          </a:p>
        </p:txBody>
      </p:sp>
      <p:pic>
        <p:nvPicPr>
          <p:cNvPr id="108547" name="Picture 5"/>
          <p:cNvPicPr>
            <a:picLocks noChangeAspect="1" noChangeArrowheads="1"/>
          </p:cNvPicPr>
          <p:nvPr/>
        </p:nvPicPr>
        <p:blipFill>
          <a:blip r:embed="rId3" cstate="print"/>
          <a:srcRect/>
          <a:stretch>
            <a:fillRect/>
          </a:stretch>
        </p:blipFill>
        <p:spPr bwMode="auto">
          <a:xfrm>
            <a:off x="903288" y="1306513"/>
            <a:ext cx="7510462" cy="4043362"/>
          </a:xfrm>
          <a:prstGeom prst="rect">
            <a:avLst/>
          </a:prstGeom>
          <a:noFill/>
          <a:ln w="9525" algn="ctr">
            <a:noFill/>
            <a:miter lim="800000"/>
            <a:headEnd/>
            <a:tailEnd/>
          </a:ln>
        </p:spPr>
      </p:pic>
      <p:grpSp>
        <p:nvGrpSpPr>
          <p:cNvPr id="5" name="Group 33"/>
          <p:cNvGrpSpPr>
            <a:grpSpLocks/>
          </p:cNvGrpSpPr>
          <p:nvPr/>
        </p:nvGrpSpPr>
        <p:grpSpPr bwMode="auto">
          <a:xfrm>
            <a:off x="8151813" y="458195"/>
            <a:ext cx="992187" cy="958850"/>
            <a:chOff x="3185782" y="5061098"/>
            <a:chExt cx="1846496" cy="1586824"/>
          </a:xfrm>
        </p:grpSpPr>
        <p:pic>
          <p:nvPicPr>
            <p:cNvPr id="6"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7"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8"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smtClean="0"/>
              <a:t>Create Stock Replenishment Requests</a:t>
            </a:r>
          </a:p>
        </p:txBody>
      </p:sp>
      <p:sp>
        <p:nvSpPr>
          <p:cNvPr id="109576" name="Footer Placeholder 7"/>
          <p:cNvSpPr>
            <a:spLocks noGrp="1"/>
          </p:cNvSpPr>
          <p:nvPr>
            <p:ph type="ftr" sz="quarter" idx="10"/>
          </p:nvPr>
        </p:nvSpPr>
        <p:spPr/>
        <p:txBody>
          <a:bodyPr/>
          <a:lstStyle/>
          <a:p>
            <a:r>
              <a:rPr lang="en-US" smtClean="0"/>
              <a:t>EAM-INV-1010</a:t>
            </a:r>
            <a:endParaRPr lang="en-US"/>
          </a:p>
        </p:txBody>
      </p:sp>
      <p:pic>
        <p:nvPicPr>
          <p:cNvPr id="109571" name="Picture 2"/>
          <p:cNvPicPr>
            <a:picLocks noChangeAspect="1" noChangeArrowheads="1"/>
          </p:cNvPicPr>
          <p:nvPr/>
        </p:nvPicPr>
        <p:blipFill>
          <a:blip r:embed="rId3" cstate="print"/>
          <a:srcRect/>
          <a:stretch>
            <a:fillRect/>
          </a:stretch>
        </p:blipFill>
        <p:spPr bwMode="auto">
          <a:xfrm>
            <a:off x="1903412" y="1268413"/>
            <a:ext cx="5141913" cy="4291012"/>
          </a:xfrm>
          <a:prstGeom prst="rect">
            <a:avLst/>
          </a:prstGeom>
          <a:noFill/>
          <a:ln w="9525" algn="ctr">
            <a:noFill/>
            <a:miter lim="800000"/>
            <a:headEnd/>
            <a:tailEnd/>
          </a:ln>
        </p:spPr>
      </p:pic>
      <p:sp>
        <p:nvSpPr>
          <p:cNvPr id="109572" name="TextBox 3"/>
          <p:cNvSpPr txBox="1">
            <a:spLocks noChangeArrowheads="1"/>
          </p:cNvSpPr>
          <p:nvPr/>
        </p:nvSpPr>
        <p:spPr bwMode="auto">
          <a:xfrm>
            <a:off x="223837" y="2852738"/>
            <a:ext cx="1808163" cy="2031325"/>
          </a:xfrm>
          <a:prstGeom prst="rect">
            <a:avLst/>
          </a:prstGeom>
          <a:solidFill>
            <a:schemeClr val="bg1"/>
          </a:solidFill>
          <a:ln w="9525">
            <a:solidFill>
              <a:schemeClr val="tx1"/>
            </a:solidFill>
            <a:miter lim="800000"/>
            <a:headEnd/>
            <a:tailEnd/>
          </a:ln>
        </p:spPr>
        <p:txBody>
          <a:bodyPr>
            <a:spAutoFit/>
          </a:bodyPr>
          <a:lstStyle/>
          <a:p>
            <a:r>
              <a:rPr lang="en-US" sz="1800" dirty="0">
                <a:latin typeface="+mj-lt"/>
              </a:rPr>
              <a:t>Note: </a:t>
            </a:r>
            <a:br>
              <a:rPr lang="en-US" sz="1800" dirty="0">
                <a:latin typeface="+mj-lt"/>
              </a:rPr>
            </a:br>
            <a:r>
              <a:rPr lang="en-US" sz="1800" dirty="0">
                <a:latin typeface="+mj-lt"/>
              </a:rPr>
              <a:t>After parts are selected can adjust order qty before creating actual orders.</a:t>
            </a:r>
          </a:p>
        </p:txBody>
      </p:sp>
      <p:sp>
        <p:nvSpPr>
          <p:cNvPr id="109573" name="TextBox 4"/>
          <p:cNvSpPr txBox="1">
            <a:spLocks noChangeArrowheads="1"/>
          </p:cNvSpPr>
          <p:nvPr/>
        </p:nvSpPr>
        <p:spPr bwMode="auto">
          <a:xfrm>
            <a:off x="7156450" y="1438275"/>
            <a:ext cx="1863725" cy="3139321"/>
          </a:xfrm>
          <a:prstGeom prst="rect">
            <a:avLst/>
          </a:prstGeom>
          <a:solidFill>
            <a:schemeClr val="bg1"/>
          </a:solidFill>
          <a:ln w="9525">
            <a:solidFill>
              <a:schemeClr val="tx1"/>
            </a:solidFill>
            <a:miter lim="800000"/>
            <a:headEnd/>
            <a:tailEnd/>
          </a:ln>
        </p:spPr>
        <p:txBody>
          <a:bodyPr>
            <a:spAutoFit/>
          </a:bodyPr>
          <a:lstStyle/>
          <a:p>
            <a:r>
              <a:rPr lang="en-US" sz="1800" dirty="0">
                <a:latin typeface="+mj-lt"/>
              </a:rPr>
              <a:t>Will create: </a:t>
            </a:r>
          </a:p>
          <a:p>
            <a:pPr>
              <a:buFontTx/>
              <a:buChar char="-"/>
            </a:pPr>
            <a:r>
              <a:rPr lang="en-US" sz="1800" dirty="0">
                <a:latin typeface="+mj-lt"/>
              </a:rPr>
              <a:t> One Purchase Request per Vendor for Vendor Sourced Parts </a:t>
            </a:r>
          </a:p>
          <a:p>
            <a:pPr>
              <a:buFontTx/>
              <a:buChar char="-"/>
            </a:pPr>
            <a:r>
              <a:rPr lang="en-US" sz="1800" dirty="0">
                <a:latin typeface="+mj-lt"/>
              </a:rPr>
              <a:t> Work Orders for Internally Fabricated Parts</a:t>
            </a:r>
          </a:p>
        </p:txBody>
      </p:sp>
      <p:sp>
        <p:nvSpPr>
          <p:cNvPr id="109574" name="Rounded Rectangle 5"/>
          <p:cNvSpPr>
            <a:spLocks noChangeArrowheads="1"/>
          </p:cNvSpPr>
          <p:nvPr/>
        </p:nvSpPr>
        <p:spPr bwMode="auto">
          <a:xfrm>
            <a:off x="1912937" y="2012950"/>
            <a:ext cx="1103313" cy="24923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cxnSp>
        <p:nvCxnSpPr>
          <p:cNvPr id="109575" name="Straight Arrow Connector 7"/>
          <p:cNvCxnSpPr>
            <a:cxnSpLocks noChangeShapeType="1"/>
            <a:stCxn id="109573" idx="1"/>
            <a:endCxn id="109574" idx="3"/>
          </p:cNvCxnSpPr>
          <p:nvPr/>
        </p:nvCxnSpPr>
        <p:spPr bwMode="auto">
          <a:xfrm rot="10800000">
            <a:off x="3016250" y="2137570"/>
            <a:ext cx="4140200" cy="870367"/>
          </a:xfrm>
          <a:prstGeom prst="straightConnector1">
            <a:avLst/>
          </a:prstGeom>
          <a:noFill/>
          <a:ln w="9525" algn="ctr">
            <a:solidFill>
              <a:schemeClr val="tx1"/>
            </a:solidFill>
            <a:round/>
            <a:headEnd/>
            <a:tailEnd type="arrow" w="med" len="med"/>
          </a:ln>
        </p:spPr>
      </p:cxnSp>
      <p:grpSp>
        <p:nvGrpSpPr>
          <p:cNvPr id="9" name="Group 33"/>
          <p:cNvGrpSpPr>
            <a:grpSpLocks/>
          </p:cNvGrpSpPr>
          <p:nvPr/>
        </p:nvGrpSpPr>
        <p:grpSpPr bwMode="auto">
          <a:xfrm>
            <a:off x="8151813" y="458195"/>
            <a:ext cx="992187" cy="958850"/>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8.JPG"/>
  <p:tag name="SLIDEID" val="118"/>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24527</TotalTime>
  <Words>6372</Words>
  <Application>Microsoft Office PowerPoint</Application>
  <PresentationFormat>On-screen Show (4:3)</PresentationFormat>
  <Paragraphs>1064</Paragraphs>
  <Slides>101</Slides>
  <Notes>99</Notes>
  <HiddenSlides>0</HiddenSlides>
  <MMClips>0</MMClips>
  <ScaleCrop>false</ScaleCrop>
  <HeadingPairs>
    <vt:vector size="4" baseType="variant">
      <vt:variant>
        <vt:lpstr>Theme</vt:lpstr>
      </vt:variant>
      <vt:variant>
        <vt:i4>2</vt:i4>
      </vt:variant>
      <vt:variant>
        <vt:lpstr>Slide Titles</vt:lpstr>
      </vt:variant>
      <vt:variant>
        <vt:i4>101</vt:i4>
      </vt:variant>
    </vt:vector>
  </HeadingPairs>
  <TitlesOfParts>
    <vt:vector size="103" baseType="lpstr">
      <vt:lpstr>1_EX06PP_template</vt:lpstr>
      <vt:lpstr>QAD 2010 Template</vt:lpstr>
      <vt:lpstr>QAD Enterprise Asset Management v12  Level 1 Course:  1-6 Introduction to EAM Inventory</vt:lpstr>
      <vt:lpstr>EAM Level 1 Learning Path</vt:lpstr>
      <vt:lpstr>Course Overview</vt:lpstr>
      <vt:lpstr>Course Objectives</vt:lpstr>
      <vt:lpstr>QAD EAM Inventory Business Space</vt:lpstr>
      <vt:lpstr>Inventory</vt:lpstr>
      <vt:lpstr>Inventory Role in EAM </vt:lpstr>
      <vt:lpstr>QAD EAM Inventory</vt:lpstr>
      <vt:lpstr>Inventory Key Concepts</vt:lpstr>
      <vt:lpstr>Inventory Key Concepts</vt:lpstr>
      <vt:lpstr>Inventory Key Concepts</vt:lpstr>
      <vt:lpstr>Inventory Key Concepts</vt:lpstr>
      <vt:lpstr>Inventory Best Practices Goals</vt:lpstr>
      <vt:lpstr>Inventory Best Practices Goals</vt:lpstr>
      <vt:lpstr>QAD EAM Inventory Module</vt:lpstr>
      <vt:lpstr>Inventory Basic Process</vt:lpstr>
      <vt:lpstr>Inventory – A Personal Example!</vt:lpstr>
      <vt:lpstr>Before we proceed . . . </vt:lpstr>
      <vt:lpstr>Inventory as the Basic Building Block of Inventory Module</vt:lpstr>
      <vt:lpstr>QAD EAM Inventory</vt:lpstr>
      <vt:lpstr>Inventory Setup – Key Settings </vt:lpstr>
      <vt:lpstr>Inventory Setup – Key Settings, cont. </vt:lpstr>
      <vt:lpstr>Inventory Setup – Key Settings, cont. </vt:lpstr>
      <vt:lpstr>Inventory Setup </vt:lpstr>
      <vt:lpstr>Inventory Setup </vt:lpstr>
      <vt:lpstr>Add Part Locations</vt:lpstr>
      <vt:lpstr>Add a New Part Number</vt:lpstr>
      <vt:lpstr>Add a New Part Number – Other Fields</vt:lpstr>
      <vt:lpstr>Add a New Part Number – Other Fields</vt:lpstr>
      <vt:lpstr>Copy Parts Across Sites</vt:lpstr>
      <vt:lpstr>Inventory Process – Step Through</vt:lpstr>
      <vt:lpstr>Requesting Inventory </vt:lpstr>
      <vt:lpstr>Requesting Inventory </vt:lpstr>
      <vt:lpstr>Stores Requests </vt:lpstr>
      <vt:lpstr>Inventory Process – Step Through</vt:lpstr>
      <vt:lpstr>Consuming Inventory </vt:lpstr>
      <vt:lpstr>Issue to Stores Request</vt:lpstr>
      <vt:lpstr>Issue to Work Order</vt:lpstr>
      <vt:lpstr>Inventory Process – Step Through</vt:lpstr>
      <vt:lpstr>Stock Replenishment </vt:lpstr>
      <vt:lpstr>Inventory Process – Step Through</vt:lpstr>
      <vt:lpstr>Physical Inventory </vt:lpstr>
      <vt:lpstr>Inventory Transactions</vt:lpstr>
      <vt:lpstr>Review</vt:lpstr>
      <vt:lpstr>Review</vt:lpstr>
      <vt:lpstr>QAD EAM Level 1 Learning Path  Next Steps for Certification!</vt:lpstr>
      <vt:lpstr>Next Steps</vt:lpstr>
      <vt:lpstr>Have Questions? </vt:lpstr>
      <vt:lpstr>Appendix A: Add Locations and Inventory Part Records</vt:lpstr>
      <vt:lpstr>Add Part Locations</vt:lpstr>
      <vt:lpstr>Add a New Part Number </vt:lpstr>
      <vt:lpstr>Adding Additional Locations</vt:lpstr>
      <vt:lpstr>Add a New Part Number (Cont.) </vt:lpstr>
      <vt:lpstr>Add a New Part Number (Contd.) </vt:lpstr>
      <vt:lpstr>Add a New Part Number (Cont’d) </vt:lpstr>
      <vt:lpstr>Add a New Part Number (Cont’d) </vt:lpstr>
      <vt:lpstr>Add a New Part Number (Cont’d)</vt:lpstr>
      <vt:lpstr>Add Vendor Part Data</vt:lpstr>
      <vt:lpstr>Copy Parts Across Sites</vt:lpstr>
      <vt:lpstr>Copy Parts Across Sites</vt:lpstr>
      <vt:lpstr>Exercise: Add A New Part</vt:lpstr>
      <vt:lpstr>Appendix B: Issue Parts</vt:lpstr>
      <vt:lpstr>Issue</vt:lpstr>
      <vt:lpstr>Issue to Work Order</vt:lpstr>
      <vt:lpstr>Exercise: Issue Parts</vt:lpstr>
      <vt:lpstr>Appendix C: Inventory Transactions</vt:lpstr>
      <vt:lpstr>Inventory Transactions</vt:lpstr>
      <vt:lpstr>Adjust</vt:lpstr>
      <vt:lpstr>Adjust</vt:lpstr>
      <vt:lpstr>Adjust</vt:lpstr>
      <vt:lpstr>Exercise: Adjust</vt:lpstr>
      <vt:lpstr>Return to Inventory</vt:lpstr>
      <vt:lpstr>Return to Inventory</vt:lpstr>
      <vt:lpstr>Exercise: Return</vt:lpstr>
      <vt:lpstr>Receive from Work Order </vt:lpstr>
      <vt:lpstr>Return to Work Order</vt:lpstr>
      <vt:lpstr>Relocate</vt:lpstr>
      <vt:lpstr>Relocate</vt:lpstr>
      <vt:lpstr>Receive from Relocation</vt:lpstr>
      <vt:lpstr>Exercise: Relocate</vt:lpstr>
      <vt:lpstr>Transfer Ownership</vt:lpstr>
      <vt:lpstr>Modify Consignment</vt:lpstr>
      <vt:lpstr>Modify Cost</vt:lpstr>
      <vt:lpstr>Appendix D: Physical Inventory</vt:lpstr>
      <vt:lpstr>Physical Inventory </vt:lpstr>
      <vt:lpstr>Create a Physical</vt:lpstr>
      <vt:lpstr>Create a Physical</vt:lpstr>
      <vt:lpstr>Print a Physical Inventory Count Sheet</vt:lpstr>
      <vt:lpstr>Enter Count</vt:lpstr>
      <vt:lpstr>Close a Physical</vt:lpstr>
      <vt:lpstr>Closing a Physical</vt:lpstr>
      <vt:lpstr>Physical Adjustment</vt:lpstr>
      <vt:lpstr>Exercise: Create a Physical</vt:lpstr>
      <vt:lpstr>Appendix E: Stock Replenishment </vt:lpstr>
      <vt:lpstr>Stock Replenishment </vt:lpstr>
      <vt:lpstr>Create a Stock Replenishment</vt:lpstr>
      <vt:lpstr>Add Parts to a Stock Replenishment</vt:lpstr>
      <vt:lpstr>Review Parts on a Stock Replenishment</vt:lpstr>
      <vt:lpstr>Create Stock Replenishment Requests</vt:lpstr>
      <vt:lpstr>Globally Create Purchase Orders from Stock Replenishment</vt:lpstr>
      <vt:lpstr>Close a Stock Replenishment</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1673</cp:revision>
  <dcterms:created xsi:type="dcterms:W3CDTF">2006-09-26T21:40:50Z</dcterms:created>
  <dcterms:modified xsi:type="dcterms:W3CDTF">2011-02-18T00:04:58Z</dcterms:modified>
</cp:coreProperties>
</file>