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21" r:id="rId1"/>
    <p:sldMasterId id="2147484953" r:id="rId2"/>
    <p:sldMasterId id="2147485001" r:id="rId3"/>
  </p:sldMasterIdLst>
  <p:notesMasterIdLst>
    <p:notesMasterId r:id="rId37"/>
  </p:notesMasterIdLst>
  <p:handoutMasterIdLst>
    <p:handoutMasterId r:id="rId38"/>
  </p:handoutMasterIdLst>
  <p:sldIdLst>
    <p:sldId id="257" r:id="rId4"/>
    <p:sldId id="866" r:id="rId5"/>
    <p:sldId id="867" r:id="rId6"/>
    <p:sldId id="879" r:id="rId7"/>
    <p:sldId id="868" r:id="rId8"/>
    <p:sldId id="773" r:id="rId9"/>
    <p:sldId id="832" r:id="rId10"/>
    <p:sldId id="875" r:id="rId11"/>
    <p:sldId id="834" r:id="rId12"/>
    <p:sldId id="836" r:id="rId13"/>
    <p:sldId id="877" r:id="rId14"/>
    <p:sldId id="837" r:id="rId15"/>
    <p:sldId id="838" r:id="rId16"/>
    <p:sldId id="839" r:id="rId17"/>
    <p:sldId id="840" r:id="rId18"/>
    <p:sldId id="841" r:id="rId19"/>
    <p:sldId id="842" r:id="rId20"/>
    <p:sldId id="843" r:id="rId21"/>
    <p:sldId id="818" r:id="rId22"/>
    <p:sldId id="825" r:id="rId23"/>
    <p:sldId id="876" r:id="rId24"/>
    <p:sldId id="858" r:id="rId25"/>
    <p:sldId id="821" r:id="rId26"/>
    <p:sldId id="824" r:id="rId27"/>
    <p:sldId id="859" r:id="rId28"/>
    <p:sldId id="862" r:id="rId29"/>
    <p:sldId id="878" r:id="rId30"/>
    <p:sldId id="831" r:id="rId31"/>
    <p:sldId id="880" r:id="rId32"/>
    <p:sldId id="881" r:id="rId33"/>
    <p:sldId id="869" r:id="rId34"/>
    <p:sldId id="873" r:id="rId35"/>
    <p:sldId id="874" r:id="rId36"/>
  </p:sldIdLst>
  <p:sldSz cx="9144000" cy="6858000" type="screen4x3"/>
  <p:notesSz cx="7023100" cy="93091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CC"/>
    <a:srgbClr val="33CC33"/>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145" autoAdjust="0"/>
    <p:restoredTop sz="83022" autoAdjust="0"/>
  </p:normalViewPr>
  <p:slideViewPr>
    <p:cSldViewPr snapToGrid="0">
      <p:cViewPr>
        <p:scale>
          <a:sx n="100" d="100"/>
          <a:sy n="100" d="100"/>
        </p:scale>
        <p:origin x="-150" y="1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2544" y="-84"/>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dirty="0"/>
          </a:p>
        </p:txBody>
      </p:sp>
      <p:sp>
        <p:nvSpPr>
          <p:cNvPr id="486403"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dirty="0"/>
          </a:p>
        </p:txBody>
      </p:sp>
      <p:sp>
        <p:nvSpPr>
          <p:cNvPr id="486404"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dirty="0"/>
          </a:p>
        </p:txBody>
      </p:sp>
      <p:sp>
        <p:nvSpPr>
          <p:cNvPr id="486405"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1E57573F-FA7F-418B-9DF4-81923B6A35ED}"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l" defTabSz="933450">
              <a:defRPr sz="1200">
                <a:latin typeface="Arial" charset="0"/>
              </a:defRPr>
            </a:lvl1pPr>
          </a:lstStyle>
          <a:p>
            <a:pPr>
              <a:defRPr/>
            </a:pPr>
            <a:endParaRPr lang="en-US" dirty="0"/>
          </a:p>
        </p:txBody>
      </p:sp>
      <p:sp>
        <p:nvSpPr>
          <p:cNvPr id="9219" name="Rectangle 3"/>
          <p:cNvSpPr>
            <a:spLocks noGrp="1" noChangeArrowheads="1"/>
          </p:cNvSpPr>
          <p:nvPr>
            <p:ph type="dt" idx="1"/>
          </p:nvPr>
        </p:nvSpPr>
        <p:spPr bwMode="auto">
          <a:xfrm>
            <a:off x="3978275"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a:defRPr sz="1200">
                <a:latin typeface="Arial" charset="0"/>
              </a:defRPr>
            </a:lvl1pPr>
          </a:lstStyle>
          <a:p>
            <a:pPr>
              <a:defRPr/>
            </a:pPr>
            <a:endParaRPr lang="en-US" dirty="0"/>
          </a:p>
        </p:txBody>
      </p:sp>
      <p:sp>
        <p:nvSpPr>
          <p:cNvPr id="41988"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701675" y="4421188"/>
            <a:ext cx="5619750" cy="4189412"/>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l" defTabSz="933450">
              <a:defRPr sz="1200">
                <a:latin typeface="Arial" charset="0"/>
              </a:defRPr>
            </a:lvl1pPr>
          </a:lstStyle>
          <a:p>
            <a:pPr>
              <a:defRPr/>
            </a:pPr>
            <a:endParaRPr lang="en-US" dirty="0"/>
          </a:p>
        </p:txBody>
      </p:sp>
      <p:sp>
        <p:nvSpPr>
          <p:cNvPr id="9223" name="Rectangle 7"/>
          <p:cNvSpPr>
            <a:spLocks noGrp="1" noChangeArrowheads="1"/>
          </p:cNvSpPr>
          <p:nvPr>
            <p:ph type="sldNum" sz="quarter" idx="5"/>
          </p:nvPr>
        </p:nvSpPr>
        <p:spPr bwMode="auto">
          <a:xfrm>
            <a:off x="3978275"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a:defRPr sz="1200">
                <a:latin typeface="Arial" charset="0"/>
              </a:defRPr>
            </a:lvl1pPr>
          </a:lstStyle>
          <a:p>
            <a:pPr>
              <a:defRPr/>
            </a:pPr>
            <a:fld id="{B020C47E-D84A-4844-945C-F408A022123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F76B700D-5FA6-4FD9-985B-9EA8D3C307DF}" type="slidenum">
              <a:rPr lang="en-US" smtClean="0"/>
              <a:pPr/>
              <a:t>1</a:t>
            </a:fld>
            <a:endParaRPr lang="en-US"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lnSpc>
                <a:spcPct val="90000"/>
              </a:lnSpc>
            </a:pPr>
            <a:r>
              <a:rPr lang="en-US" dirty="0" smtClean="0"/>
              <a:t>There are domain level maintenance settings such as Work order and PM scheduling, authorization settings and reopen capabilities.  There are domain level inventory settings such as inventory costing method, ABC settings and other optional settings.  There are domain level settings for the Purchasing area such as buyer and receipt limits. The domain’s base currency is recorded here.  These will be covered in detail in the following pages.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r>
              <a:rPr lang="en-US" dirty="0" smtClean="0"/>
              <a:t>Under General | Business Units | Domains you can see the domains and their settings.  The domain description is found on the Detail tab.  When integrating with core QAD product, this should match the ERP system’s domain information.  Also, on the detail tab is the language setting, Bill To, Ship To and Clause Type codes required for integration.  This information tells EAM where to look for the data that will be downloaded into EAM.  Typically, the fields are ‘company’ for Bill To and Ship To and ‘*’ for the Clause Type fields.  For QAD Enterprise Edition Integrations a Daybook code is required, enter the code here that matches a daybook that has been defined in Core QAD.</a:t>
            </a:r>
          </a:p>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r>
              <a:rPr lang="en-US" dirty="0" smtClean="0"/>
              <a:t>Domain level settings for the maintenance functions are found on the Maint tab.  The Equipment section handles building the Equipment Bill of Materials (BOM) and where the data comes from.  The CIM Load settings of Reading or Usage are used when utilizing a batch load routine to upload Equipment Driving Unit of Measure (DUOM) readings.  Use the setting that defines how the source data is captured. </a:t>
            </a:r>
          </a:p>
          <a:p>
            <a:r>
              <a:rPr lang="en-US" dirty="0" smtClean="0"/>
              <a:t>In the Maintenance module, control of whether to require Work Order and/or Service Request authorization is controlled at the Domain level.  You can also determine which days of the week that maintenance can be automatically scheduled for when work orders get created.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r>
              <a:rPr lang="en-US" dirty="0" smtClean="0"/>
              <a:t>Inventory settings such as costing method are configured on the Inventory Tab. A company can decide whether or not they want to integrate their maintenance planning with their inventory controls and purchasing controls through the use of Inventory reserves.  These settings allow a company to put inventory on reserve and whether any reserved inventory should be considered when reordering stock.  The ABC fields available for use in inventory cycle counting.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r>
              <a:rPr lang="en-US" dirty="0" smtClean="0"/>
              <a:t>Purchasing settings are defined on the PO/Reqs tab. Purchasing Limits (for Buyers and Receivers) are generally defined at the corporate level within the companies “Spending Limits of Authority” or other such Financial Controls Manual.  For this reason, they are set at the Domain level in EAM and enforced consistently across all Entities / Sites.  The base currency of the domain is set here and selection of Create PO When? is required for any new domain – regardless of whether company is using Purchasing.</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a:lnSpc>
                <a:spcPct val="80000"/>
              </a:lnSpc>
            </a:pPr>
            <a:r>
              <a:rPr lang="en-US" sz="1100" dirty="0" smtClean="0"/>
              <a:t>Below the Domain level settings, EAM also provides a large number of configurable settings at the Site level to help each site manage their reliability program according to their own localized requirements.  The EAM User Guide provides much more detail on each of these settings, but some of the more important settings controlled at the Site Level are:  </a:t>
            </a:r>
          </a:p>
          <a:p>
            <a:pPr>
              <a:lnSpc>
                <a:spcPct val="80000"/>
              </a:lnSpc>
            </a:pPr>
            <a:r>
              <a:rPr lang="en-US" sz="1100" dirty="0" smtClean="0"/>
              <a:t>Purchasing Approval Methods:  Because most Corporations define high-level financial controls for purchasing but leave the more detailed control to each facility, the Purchasing Approval Methods may be further defined at the site level.  In Level 2 Training we will discuss this in much greater detail, but suffice it to say that EAM will allow a plant to have tighter controls than the corporate level controls should if desired.  </a:t>
            </a:r>
          </a:p>
          <a:p>
            <a:pPr>
              <a:lnSpc>
                <a:spcPct val="80000"/>
              </a:lnSpc>
            </a:pPr>
            <a:r>
              <a:rPr lang="en-US" sz="1100" dirty="0" smtClean="0"/>
              <a:t>Each site within a domain will typically have a different shipping address, and may even receive invoices directly for approval, rather than having them sent to a centralized location.  </a:t>
            </a:r>
          </a:p>
          <a:p>
            <a:pPr>
              <a:lnSpc>
                <a:spcPct val="80000"/>
              </a:lnSpc>
            </a:pPr>
            <a:r>
              <a:rPr lang="en-US" sz="1100" dirty="0" smtClean="0"/>
              <a:t>EAM provides a variety of Inventory controls that primarily drive site level reporting.  For example, at one facility, the management may not wish to include Physical Inventory adjustments as part of their “inventory usage”, but at another facility inventory loss may be of such concern that they do wish to include those adjustments in reports of inventory usage.  </a:t>
            </a:r>
          </a:p>
          <a:p>
            <a:pPr>
              <a:lnSpc>
                <a:spcPct val="80000"/>
              </a:lnSpc>
            </a:pPr>
            <a:r>
              <a:rPr lang="en-US" sz="1100" dirty="0" smtClean="0"/>
              <a:t>As with Purchasing, most corporations define high level controls for the approval of Capital and Expense Projects, but at the Site level, those controls may be further broken down at the discretion of site level management.  </a:t>
            </a:r>
          </a:p>
          <a:p>
            <a:pPr>
              <a:lnSpc>
                <a:spcPct val="80000"/>
              </a:lnSpc>
            </a:pPr>
            <a:r>
              <a:rPr lang="en-US" sz="1100" dirty="0" smtClean="0"/>
              <a:t>EAM allows each site to maintain a “sub-set” of the overall chart of accounts as needed to further control and report financials.  Default accounting information can be defined for each</a:t>
            </a:r>
            <a:r>
              <a:rPr lang="en-US" sz="1000" dirty="0" smtClean="0"/>
              <a:t> transaction type and exceptions handled </a:t>
            </a:r>
            <a:endParaRPr lang="en-US" sz="11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819E5120-A5DF-432B-A973-16C21C06AC06}" type="slidenum">
              <a:rPr lang="en-US" smtClean="0"/>
              <a:pPr/>
              <a:t>16</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dirty="0" smtClean="0"/>
              <a:t>In previous versions of EAM, users may have had to be assigned multiple login IDs in order to fulfill different roles.  But, in v12 .NET, the security is now Role based, meaning that a single user can be assigned multiple “roles” as needed to do their job without the need for multiple logins.  </a:t>
            </a:r>
          </a:p>
          <a:p>
            <a:pPr eaLnBrk="1" hangingPunct="1"/>
            <a:r>
              <a:rPr lang="en-US" dirty="0" smtClean="0"/>
              <a:t>Security is also site specific, so a user may have access to certain EAM functions in one site and not have that same access in others.  </a:t>
            </a:r>
          </a:p>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r>
              <a:rPr lang="en-US" dirty="0" smtClean="0"/>
              <a:t>Defining Security Roles in EAM now is much more visual.  Controls are available at the overall “Access” level (Full, None, or Partial) for more quickly defining access at the high-level.  Menus, Sub-Menus, Actions and Toolbar functions can be secured by role with an easy visual for evaluating the definition.  </a:t>
            </a:r>
          </a:p>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FD547CB1-D99D-4574-931E-7F9CEA9FF6A9}" type="slidenum">
              <a:rPr lang="en-US" smtClean="0"/>
              <a:pPr/>
              <a:t>18</a:t>
            </a:fld>
            <a:endParaRPr lang="en-US" dirty="0"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0558AD0-740F-48D8-B9F2-3BF4D9EC4769}" type="slidenum">
              <a:rPr lang="en-US" smtClean="0"/>
              <a:pPr/>
              <a:t>19</a:t>
            </a:fld>
            <a:endParaRPr lang="en-US" dirty="0"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smtClean="0"/>
              <a:t>Aside from the obvious, that a User ID is required in order to login to EAM, the User ID provides additional controls important to their use of EAM.  </a:t>
            </a:r>
          </a:p>
          <a:p>
            <a:pPr eaLnBrk="1" hangingPunct="1"/>
            <a:r>
              <a:rPr lang="en-US" dirty="0" smtClean="0"/>
              <a:t>At the User Level, the following additional controls apply: </a:t>
            </a:r>
          </a:p>
          <a:p>
            <a:pPr eaLnBrk="1" hangingPunct="1">
              <a:buFontTx/>
              <a:buAutoNum type="arabicPeriod"/>
            </a:pPr>
            <a:r>
              <a:rPr lang="en-US" dirty="0" smtClean="0"/>
              <a:t>PO Approval Limit </a:t>
            </a:r>
          </a:p>
          <a:p>
            <a:pPr eaLnBrk="1" hangingPunct="1">
              <a:buFontTx/>
              <a:buAutoNum type="arabicPeriod"/>
            </a:pPr>
            <a:r>
              <a:rPr lang="en-US" dirty="0" smtClean="0"/>
              <a:t>Requisition Approval Limits (Capital, Expense, and Project) </a:t>
            </a:r>
          </a:p>
          <a:p>
            <a:pPr eaLnBrk="1" hangingPunct="1">
              <a:buFontTx/>
              <a:buAutoNum type="arabicPeriod"/>
            </a:pPr>
            <a:r>
              <a:rPr lang="en-US" dirty="0" smtClean="0"/>
              <a:t>Over Spend Limits (for when Budgets are being utilized) </a:t>
            </a:r>
          </a:p>
          <a:p>
            <a:pPr eaLnBrk="1" hangingPunct="1">
              <a:buFontTx/>
              <a:buAutoNum type="arabicPeriod"/>
            </a:pPr>
            <a:r>
              <a:rPr lang="en-US" dirty="0" smtClean="0"/>
              <a:t>Project Approval Limits </a:t>
            </a:r>
          </a:p>
          <a:p>
            <a:pPr eaLnBrk="1" hangingPunct="1">
              <a:buFontTx/>
              <a:buAutoNum type="arabicPeriod"/>
            </a:pPr>
            <a:r>
              <a:rPr lang="en-US" dirty="0" smtClean="0"/>
              <a:t>Which Accounts / Cost Centers the user may utilize in purchasing </a:t>
            </a:r>
          </a:p>
          <a:p>
            <a:pPr eaLnBrk="1" hangingPunct="1">
              <a:buFontTx/>
              <a:buAutoNum type="arabicPeriod"/>
            </a:pPr>
            <a:r>
              <a:rPr lang="en-US" dirty="0" smtClean="0"/>
              <a:t>User Based Approval Routing, if applicable</a:t>
            </a:r>
          </a:p>
          <a:p>
            <a:pPr eaLnBrk="1" hangingPunct="1">
              <a:buFontTx/>
              <a:buAutoNum type="arabicPeriod"/>
            </a:pPr>
            <a:r>
              <a:rPr lang="en-US" dirty="0" smtClean="0"/>
              <a:t>Internet Mail settings </a:t>
            </a:r>
          </a:p>
          <a:p>
            <a:pPr eaLnBrk="1" hangingPunct="1">
              <a:buFontTx/>
              <a:buAutoNum type="arabicPeriod"/>
            </a:pPr>
            <a:r>
              <a:rPr lang="en-US" dirty="0" smtClean="0"/>
              <a:t>Print Controls for inclusion of a Title Page on reports </a:t>
            </a:r>
          </a:p>
          <a:p>
            <a:pPr eaLnBrk="1" hangingPunct="1">
              <a:buFontTx/>
              <a:buAutoNum type="arabicPeriod"/>
            </a:pPr>
            <a:r>
              <a:rPr lang="en-US" dirty="0" smtClean="0"/>
              <a:t>EAM Mail Notification Options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endParaRPr lang="en-US" dirty="0" smtClean="0"/>
          </a:p>
        </p:txBody>
      </p:sp>
      <p:sp>
        <p:nvSpPr>
          <p:cNvPr id="44036" name="Slide Number Placeholder 3"/>
          <p:cNvSpPr>
            <a:spLocks noGrp="1"/>
          </p:cNvSpPr>
          <p:nvPr>
            <p:ph type="sldNum" sz="quarter" idx="5"/>
          </p:nvPr>
        </p:nvSpPr>
        <p:spPr>
          <a:noFill/>
        </p:spPr>
        <p:txBody>
          <a:bodyPr/>
          <a:lstStyle/>
          <a:p>
            <a:pPr defTabSz="931863"/>
            <a:fld id="{DD66AC4C-8A62-4E37-AC93-3EF7A3B1C645}" type="slidenum">
              <a:rPr lang="en-US" smtClean="0"/>
              <a:pPr defTabSz="931863"/>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3BD29069-677F-4617-9B30-EF82AD9EC3E7}" type="slidenum">
              <a:rPr lang="en-US" smtClean="0"/>
              <a:pPr/>
              <a:t>20</a:t>
            </a:fld>
            <a:endParaRPr lang="en-US" dirty="0"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24E70EFE-8D05-42D8-A8FD-DA176E218063}" type="slidenum">
              <a:rPr lang="en-US" smtClean="0"/>
              <a:pPr/>
              <a:t>21</a:t>
            </a:fld>
            <a:endParaRPr lang="en-US" dirty="0"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r>
              <a:rPr lang="en-US" dirty="0" smtClean="0"/>
              <a:t>The Screen Editor is a powerful new tool in EAM v12.  For Level 1 training, it is sufficient to know that field visibility can be modified using the Screen Editor; however it is NOT recommended that companies utilize modified screens until they have sufficiently vetted their business processes and are convinced of which fields will be needed.  Too often, users are not aware of the “other” available fields which are hidden and begin to consider the software incomplete and inadequate.  </a:t>
            </a:r>
          </a:p>
          <a:p>
            <a:r>
              <a:rPr lang="en-US" dirty="0" smtClean="0"/>
              <a:t>Keep in mind that modified screens also present a challenge to Support, and for that reason, access to this screen is usually tightly secured to only the system administrator and designee at a company.  </a:t>
            </a:r>
          </a:p>
          <a:p>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The Sequences defined in this screen drive the numbering of certain sequential records in EAM.  As a sequential record is created, EAM automatically increments the number on this screen to allow visibility into what the next sequential number will be.  </a:t>
            </a:r>
          </a:p>
          <a:p>
            <a:r>
              <a:rPr lang="en-US" dirty="0" smtClean="0"/>
              <a:t>Some records must be unique across all sites and thus are defined on the database level.  In general these are records that may be shared across sites or that must always be unique upon being passed to ERP (such as the Receiver number).</a:t>
            </a:r>
          </a:p>
          <a:p>
            <a:r>
              <a:rPr lang="en-US" dirty="0" smtClean="0"/>
              <a:t>Other Sequences are used on site specific records.  These records are combined in the EAM db with a Site number to make them unique.  Also of note is that the PO Number, which is passed to ERP as a record identifier, can be combined with a site specific Prefix in order to ensure that within the ERP system the EAM PO number does not “step” on the same number from another source.  </a:t>
            </a:r>
          </a:p>
          <a:p>
            <a:r>
              <a:rPr lang="en-US" dirty="0" smtClean="0"/>
              <a:t>In implementation, the sequences defined on this page require thorough consideration.  Level 2 training will explore more detail on the decision making process for defining sequences.  </a:t>
            </a:r>
          </a:p>
          <a:p>
            <a:r>
              <a:rPr lang="en-US" dirty="0" smtClean="0"/>
              <a:t>IMPORTANT NOTE:  After first loading master data like instruction lists and PM templates, be sure to update the sequence numbers. Also, if a user selects New for any of these types of records, but then does not save the record, the sequence number is not reused.</a:t>
            </a:r>
          </a:p>
        </p:txBody>
      </p:sp>
      <p:sp>
        <p:nvSpPr>
          <p:cNvPr id="64516" name="Slide Number Placeholder 3"/>
          <p:cNvSpPr>
            <a:spLocks noGrp="1"/>
          </p:cNvSpPr>
          <p:nvPr>
            <p:ph type="sldNum" sz="quarter" idx="5"/>
          </p:nvPr>
        </p:nvSpPr>
        <p:spPr>
          <a:noFill/>
        </p:spPr>
        <p:txBody>
          <a:bodyPr/>
          <a:lstStyle/>
          <a:p>
            <a:fld id="{A0B893A3-6016-4C29-99B6-47A57676810D}" type="slidenum">
              <a:rPr lang="en-US" smtClean="0"/>
              <a:pPr/>
              <a:t>23</a:t>
            </a:fld>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080E15D-E56D-46C2-9223-B4B46E6F5388}" type="slidenum">
              <a:rPr lang="en-US" smtClean="0"/>
              <a:pPr/>
              <a:t>24</a:t>
            </a:fld>
            <a:endParaRPr lang="en-US" dirty="0"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Aside from the GL Calendar, ERP and EAM share the following data for which the ERP system is the “System of Record”: </a:t>
            </a:r>
          </a:p>
          <a:p>
            <a:pPr eaLnBrk="1" hangingPunct="1"/>
            <a:r>
              <a:rPr lang="en-US" dirty="0" smtClean="0"/>
              <a:t>Cost Centers / Accounts / Sub-Accounts </a:t>
            </a:r>
          </a:p>
          <a:p>
            <a:pPr eaLnBrk="1" hangingPunct="1"/>
            <a:r>
              <a:rPr lang="en-US" dirty="0" smtClean="0"/>
              <a:t>Bill To / Ship To Records </a:t>
            </a:r>
          </a:p>
          <a:p>
            <a:pPr eaLnBrk="1" hangingPunct="1"/>
            <a:r>
              <a:rPr lang="en-US" dirty="0" smtClean="0"/>
              <a:t>Budgets </a:t>
            </a:r>
          </a:p>
          <a:p>
            <a:pPr eaLnBrk="1" hangingPunct="1"/>
            <a:r>
              <a:rPr lang="en-US" dirty="0" smtClean="0"/>
              <a:t>Currency (with Currency Conversion factors) </a:t>
            </a:r>
          </a:p>
          <a:p>
            <a:pPr eaLnBrk="1" hangingPunct="1"/>
            <a:r>
              <a:rPr lang="en-US" dirty="0" smtClean="0"/>
              <a:t>Languages</a:t>
            </a:r>
          </a:p>
          <a:p>
            <a:pPr eaLnBrk="1" hangingPunct="1"/>
            <a:r>
              <a:rPr lang="en-US" dirty="0" smtClean="0"/>
              <a:t>Project Numbers </a:t>
            </a:r>
          </a:p>
          <a:p>
            <a:pPr eaLnBrk="1" hangingPunct="1"/>
            <a:r>
              <a:rPr lang="en-US" dirty="0" smtClean="0"/>
              <a:t>Standard Clauses </a:t>
            </a:r>
          </a:p>
          <a:p>
            <a:pPr eaLnBrk="1" hangingPunct="1"/>
            <a:r>
              <a:rPr lang="en-US" dirty="0" smtClean="0"/>
              <a:t>Terms </a:t>
            </a:r>
          </a:p>
          <a:p>
            <a:pPr eaLnBrk="1" hangingPunct="1"/>
            <a:r>
              <a:rPr lang="en-US" dirty="0" smtClean="0"/>
              <a:t>Vendors (Suppliers) </a:t>
            </a:r>
          </a:p>
          <a:p>
            <a:pPr eaLnBrk="1" hangingPunct="1"/>
            <a:r>
              <a:rPr lang="en-US" dirty="0" smtClean="0"/>
              <a:t>Note that new records must first be downloaded manually to EAM, but thereafter, EAM’s background processes will process updates to the existing records, when the new Job Controller functionality is available</a:t>
            </a:r>
            <a:r>
              <a:rPr lang="en-US" baseline="0" dirty="0" smtClean="0"/>
              <a:t> in March 2011</a:t>
            </a:r>
            <a:r>
              <a:rPr lang="en-US" dirty="0" smtClean="0"/>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C020C437-F198-4470-BC44-2B31FCC6A4D6}" type="slidenum">
              <a:rPr lang="en-US" smtClean="0"/>
              <a:pPr/>
              <a:t>25</a:t>
            </a:fld>
            <a:endParaRPr lang="en-US" dirty="0"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EAM provides a level of Financial control beyond that in ERP by allowing restriction of which Cost Centers and / or Accounts a user is allowed to perform transactions against, such as in purchasing. Cost Center restrictions are the most common.  Account restrictions can often become quite cumbersome to maintain.  </a:t>
            </a:r>
          </a:p>
          <a:p>
            <a:pPr eaLnBrk="1" hangingPunct="1"/>
            <a:r>
              <a:rPr lang="en-US" dirty="0" smtClean="0"/>
              <a:t>CC and Account Groups are NOT the same as CC and Account </a:t>
            </a:r>
            <a:r>
              <a:rPr lang="en-US" u="sng" dirty="0" smtClean="0"/>
              <a:t>Approval</a:t>
            </a:r>
            <a:r>
              <a:rPr lang="en-US" dirty="0" smtClean="0"/>
              <a:t> Groups.  The CC and Account Groups only control which Cost Centers and / or Accounts a user may utilize for requisitions.  </a:t>
            </a:r>
          </a:p>
          <a:p>
            <a:pPr eaLnBrk="1" hangingPunct="1"/>
            <a:r>
              <a:rPr lang="en-US" dirty="0" smtClean="0"/>
              <a:t>The GL Calendar in ERP is critical to defining and controlling financial periods, and for this reason, EAM’s GL Calendar should be synchronized with ERP’s.  Note that closing a period in ERP does not automatically close a period in EAM.  EAM closure is a separate and manual activity. NOTE: Periods in EAM CAN NOT be reopened.</a:t>
            </a:r>
          </a:p>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C5782B04-26B9-4E73-858A-1C28497113A4}" type="slidenum">
              <a:rPr lang="en-US" smtClean="0"/>
              <a:pPr/>
              <a:t>26</a:t>
            </a:fld>
            <a:endParaRPr lang="en-US" dirty="0"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Master Data is primarily the means by which a company intends to organize and report upon data.  Aside from the synchronized codes previously discussed, EAM provides a great many “Master Codes” tables to assist with slicing and dicing one’s data.  Level 2 Training will go into much more depth regarding best practices and use of these Master Codes in implementation to support business reporting requirements.  For Level 1 Training, it is sufficient to know that Master Codes are located in the Utilities Menu.  </a:t>
            </a:r>
          </a:p>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70E4C145-AFD7-4E99-B7DC-79D0DF505324}" type="slidenum">
              <a:rPr lang="en-US" smtClean="0"/>
              <a:pPr/>
              <a:t>27</a:t>
            </a:fld>
            <a:endParaRPr lang="en-US" dirty="0"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53608F6-ACDB-40A9-A9BE-43AC4C7F6CFD}" type="slidenum">
              <a:rPr lang="en-US" smtClean="0"/>
              <a:pPr/>
              <a:t>28</a:t>
            </a:fld>
            <a:endParaRPr lang="en-US" dirty="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1-c</a:t>
            </a:r>
          </a:p>
          <a:p>
            <a:r>
              <a:rPr lang="en-US" dirty="0" smtClean="0"/>
              <a:t>2-c</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dirty="0" smtClean="0"/>
          </a:p>
        </p:txBody>
      </p:sp>
      <p:sp>
        <p:nvSpPr>
          <p:cNvPr id="45060" name="Slide Number Placeholder 3"/>
          <p:cNvSpPr>
            <a:spLocks noGrp="1"/>
          </p:cNvSpPr>
          <p:nvPr>
            <p:ph type="sldNum" sz="quarter" idx="5"/>
          </p:nvPr>
        </p:nvSpPr>
        <p:spPr>
          <a:noFill/>
        </p:spPr>
        <p:txBody>
          <a:bodyPr/>
          <a:lstStyle/>
          <a:p>
            <a:pPr defTabSz="931863"/>
            <a:fld id="{C9B5550D-17E8-4E08-A7FD-7BB28E77141A}" type="slidenum">
              <a:rPr lang="en-US" smtClean="0"/>
              <a:pPr defTabSz="931863"/>
              <a:t>3</a:t>
            </a:fld>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1-b</a:t>
            </a:r>
          </a:p>
          <a:p>
            <a:r>
              <a:rPr lang="en-US" dirty="0" smtClean="0"/>
              <a:t>2-d</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pPr defTabSz="931863"/>
            <a:fld id="{D9E1066E-5E1B-4CC0-AC4A-E350ADE4D4E5}" type="slidenum">
              <a:rPr lang="en-US" smtClean="0"/>
              <a:pPr defTabSz="931863"/>
              <a:t>31</a:t>
            </a:fld>
            <a:endParaRPr lang="en-US" dirty="0"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dirty="0" smtClean="0"/>
          </a:p>
        </p:txBody>
      </p:sp>
      <p:sp>
        <p:nvSpPr>
          <p:cNvPr id="71684" name="Slide Number Placeholder 3"/>
          <p:cNvSpPr>
            <a:spLocks noGrp="1"/>
          </p:cNvSpPr>
          <p:nvPr>
            <p:ph type="sldNum" sz="quarter" idx="5"/>
          </p:nvPr>
        </p:nvSpPr>
        <p:spPr>
          <a:noFill/>
        </p:spPr>
        <p:txBody>
          <a:bodyPr/>
          <a:lstStyle/>
          <a:p>
            <a:pPr defTabSz="930275"/>
            <a:fld id="{5FEE1A0A-5EF6-4DFC-A361-50B48C32327E}" type="slidenum">
              <a:rPr lang="en-US" smtClean="0"/>
              <a:pPr defTabSz="930275"/>
              <a:t>32</a:t>
            </a:fld>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endParaRPr lang="en-US" dirty="0" smtClean="0"/>
          </a:p>
        </p:txBody>
      </p:sp>
      <p:sp>
        <p:nvSpPr>
          <p:cNvPr id="73732" name="Slide Number Placeholder 3"/>
          <p:cNvSpPr>
            <a:spLocks noGrp="1"/>
          </p:cNvSpPr>
          <p:nvPr>
            <p:ph type="sldNum" sz="quarter" idx="5"/>
          </p:nvPr>
        </p:nvSpPr>
        <p:spPr>
          <a:noFill/>
        </p:spPr>
        <p:txBody>
          <a:bodyPr/>
          <a:lstStyle/>
          <a:p>
            <a:pPr defTabSz="930275"/>
            <a:fld id="{BF409BE3-4A68-48AE-8D0E-38B8C6C2773C}" type="slidenum">
              <a:rPr lang="en-US" smtClean="0"/>
              <a:pPr defTabSz="930275"/>
              <a:t>33</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dirty="0" smtClean="0"/>
          </a:p>
        </p:txBody>
      </p:sp>
      <p:sp>
        <p:nvSpPr>
          <p:cNvPr id="45060" name="Slide Number Placeholder 3"/>
          <p:cNvSpPr>
            <a:spLocks noGrp="1"/>
          </p:cNvSpPr>
          <p:nvPr>
            <p:ph type="sldNum" sz="quarter" idx="5"/>
          </p:nvPr>
        </p:nvSpPr>
        <p:spPr>
          <a:noFill/>
        </p:spPr>
        <p:txBody>
          <a:bodyPr/>
          <a:lstStyle/>
          <a:p>
            <a:pPr defTabSz="931863"/>
            <a:fld id="{C9B5550D-17E8-4E08-A7FD-7BB28E77141A}" type="slidenum">
              <a:rPr lang="en-US" smtClean="0"/>
              <a:pPr defTabSz="931863"/>
              <a:t>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r>
              <a:rPr lang="en-US" dirty="0" smtClean="0"/>
              <a:t>The September 2010 EAM v12 release includes a new .NET interface, process maps, plant maintenance functionality, inventory and purchasing.  With each new release new functionality is available.  Currently integration is available to QAD Enterprise Edition.  In the near future, integration with Standard Edition will become available.</a:t>
            </a:r>
          </a:p>
          <a:p>
            <a:endParaRPr lang="en-US" dirty="0" smtClean="0"/>
          </a:p>
        </p:txBody>
      </p:sp>
      <p:sp>
        <p:nvSpPr>
          <p:cNvPr id="46084" name="Slide Number Placeholder 3"/>
          <p:cNvSpPr>
            <a:spLocks noGrp="1"/>
          </p:cNvSpPr>
          <p:nvPr>
            <p:ph type="sldNum" sz="quarter" idx="5"/>
          </p:nvPr>
        </p:nvSpPr>
        <p:spPr>
          <a:noFill/>
        </p:spPr>
        <p:txBody>
          <a:bodyPr/>
          <a:lstStyle/>
          <a:p>
            <a:pPr defTabSz="931863"/>
            <a:fld id="{41DFAFB4-6196-4866-BB90-2E3D16837A1C}" type="slidenum">
              <a:rPr lang="en-US" smtClean="0"/>
              <a:pPr defTabSz="931863"/>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AF91E580-155E-4DB5-A59F-B239968034C3}" type="slidenum">
              <a:rPr lang="en-US" smtClean="0"/>
              <a:pPr/>
              <a:t>6</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0C2D851A-6453-462B-9AD6-75643261EBCF}" type="slidenum">
              <a:rPr lang="en-US" smtClean="0"/>
              <a:pPr/>
              <a:t>7</a:t>
            </a:fld>
            <a:endParaRPr lang="en-US" dirty="0"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dirty="0" smtClean="0"/>
              <a:t>When configuring EAM, it is important to understand that different settings are available at different levels throughout EAM.  </a:t>
            </a:r>
          </a:p>
          <a:p>
            <a:pPr eaLnBrk="1" hangingPunct="1"/>
            <a:endParaRPr lang="en-US" dirty="0" smtClean="0"/>
          </a:p>
          <a:p>
            <a:pPr eaLnBrk="1" hangingPunct="1"/>
            <a:r>
              <a:rPr lang="en-US" dirty="0" smtClean="0"/>
              <a:t>Database level settings control high-level configurations that impact every domain, entity and site in the that Database.  </a:t>
            </a:r>
          </a:p>
          <a:p>
            <a:pPr eaLnBrk="1" hangingPunct="1"/>
            <a:endParaRPr lang="en-US" dirty="0" smtClean="0"/>
          </a:p>
          <a:p>
            <a:pPr eaLnBrk="1" hangingPunct="1"/>
            <a:r>
              <a:rPr lang="en-US" dirty="0" smtClean="0"/>
              <a:t>Domain Level setting control functionality for all the sites within that Domain.  </a:t>
            </a:r>
          </a:p>
          <a:p>
            <a:pPr eaLnBrk="1" hangingPunct="1"/>
            <a:endParaRPr lang="en-US" dirty="0" smtClean="0"/>
          </a:p>
          <a:p>
            <a:pPr eaLnBrk="1" hangingPunct="1"/>
            <a:r>
              <a:rPr lang="en-US" dirty="0" smtClean="0"/>
              <a:t>And finally, Site Level settings effect functions only within a specific site.  </a:t>
            </a:r>
          </a:p>
          <a:p>
            <a:pPr eaLnBrk="1" hangingPunct="1"/>
            <a:endParaRPr lang="en-US" dirty="0" smtClean="0"/>
          </a:p>
          <a:p>
            <a:pPr eaLnBrk="1" hangingPunct="1"/>
            <a:r>
              <a:rPr lang="en-US" dirty="0" smtClean="0"/>
              <a:t>Throughout this course, at the top of each slide, this diagram will be used to help you understand at which level each configuration is set.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8</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Certain aspects of EAM are applicable to the entire database, regardless of Domain or Entity / Site.  With the March 2011</a:t>
            </a:r>
            <a:r>
              <a:rPr lang="en-US" baseline="0" dirty="0" smtClean="0"/>
              <a:t> release of EAM v12.3, the GUI application for system administration will be fully converted to .NET.  The same functionality will be available, although renamed, at the database level, but will be accessed through .NET.</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50059307-69AB-4C72-A95D-FD9697A5D01D}" type="slidenum">
              <a:rPr lang="en-US" smtClean="0"/>
              <a:pPr/>
              <a:t>9</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lnSpc>
                <a:spcPct val="90000"/>
              </a:lnSpc>
            </a:pPr>
            <a:r>
              <a:rPr lang="en-US" dirty="0" smtClean="0"/>
              <a:t>EAM configuration must match the QAD ERP setup to allow vital information and transactions to flow properly.  The most basic consideration in this setup is the overall hierarchy of information.  Below the actual database level, the primary hierarchy consists of: </a:t>
            </a:r>
          </a:p>
          <a:p>
            <a:pPr eaLnBrk="1" hangingPunct="1">
              <a:lnSpc>
                <a:spcPct val="90000"/>
              </a:lnSpc>
            </a:pPr>
            <a:r>
              <a:rPr lang="en-US" dirty="0" smtClean="0"/>
              <a:t>Domain</a:t>
            </a:r>
          </a:p>
          <a:p>
            <a:pPr eaLnBrk="1" hangingPunct="1">
              <a:lnSpc>
                <a:spcPct val="90000"/>
              </a:lnSpc>
            </a:pPr>
            <a:r>
              <a:rPr lang="en-US" dirty="0" smtClean="0"/>
              <a:t>Entity</a:t>
            </a:r>
          </a:p>
          <a:p>
            <a:pPr eaLnBrk="1" hangingPunct="1">
              <a:lnSpc>
                <a:spcPct val="90000"/>
              </a:lnSpc>
            </a:pPr>
            <a:r>
              <a:rPr lang="en-US" dirty="0" smtClean="0"/>
              <a:t>Site appears as a more contained silo in EAM than in ERP.  The ERP focuses more on the Entity level, and EAM allows further division below that.</a:t>
            </a:r>
          </a:p>
          <a:p>
            <a:pPr eaLnBrk="1" hangingPunct="1">
              <a:lnSpc>
                <a:spcPct val="90000"/>
              </a:lnSpc>
            </a:pPr>
            <a:r>
              <a:rPr lang="en-US" dirty="0" smtClean="0"/>
              <a:t>Not only must the Domain </a:t>
            </a:r>
            <a:r>
              <a:rPr lang="en-US" dirty="0" smtClean="0">
                <a:sym typeface="Wingdings" pitchFamily="2" charset="2"/>
              </a:rPr>
              <a:t> Entity  Site setup and combinations match, but also certain settings associated with the levels must match the ERP configuration.  This is one of the reasons why in a new enterprise bundled product implementation that it is critical for the EAM group to be involved with final ERP decisions regarding chart of accounts and basic ERP configuration and to be kept apprised of any changes on the ERP side for the duration of use.  </a:t>
            </a:r>
            <a:endParaRPr lang="en-US" dirty="0" smtClean="0"/>
          </a:p>
          <a:p>
            <a:pPr eaLnBrk="1" hangingPunct="1">
              <a:lnSpc>
                <a:spcPct val="90000"/>
              </a:lnSpc>
            </a:pPr>
            <a:r>
              <a:rPr lang="en-US" dirty="0" smtClean="0"/>
              <a:t>These include: Base Currency, Mail Server Data, Password Restrictions and Daybook Code.  There are domain level maintenance settings such as Work order and PM scheduling, authorization settings and reopen capabilities.  There are domain level inventory settings such as inventory costing method, ABC settings and other optional settings.  There are domain level settings for the Purchasing area such as buyer and receipt limits. The domain’s base currency is recorded here.  These will be covered in detail in the following pages.</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81534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4102100"/>
            <a:ext cx="8153400" cy="245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dirty="0"/>
              <a:t>EAM-CONF-</a:t>
            </a: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81534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4102100"/>
            <a:ext cx="8153400" cy="245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EAM-CONF-</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EAM-CONF-</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EAM-CONF-</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EAM-CONF-</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EAM-CONF-</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EAM-CONF-</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dirty="0"/>
              <a:t>EAM-CONF-</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1.jpe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10" Type="http://schemas.openxmlformats.org/officeDocument/2006/relationships/image" Target="../media/image3.png"/><Relationship Id="rId4" Type="http://schemas.openxmlformats.org/officeDocument/2006/relationships/slideLayout" Target="../slideLayouts/slideLayout31.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dirty="0">
                <a:solidFill>
                  <a:schemeClr val="bg2"/>
                </a:solidFill>
              </a:rPr>
              <a:t>QAD Proprietary</a:t>
            </a:r>
          </a:p>
        </p:txBody>
      </p:sp>
      <p:pic>
        <p:nvPicPr>
          <p:cNvPr id="1029" name="Picture 13" descr="pg2_graphic"/>
          <p:cNvPicPr>
            <a:picLocks noChangeAspect="1" noChangeArrowheads="1"/>
          </p:cNvPicPr>
          <p:nvPr/>
        </p:nvPicPr>
        <p:blipFill>
          <a:blip r:embed="rId16"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smtClean="0">
                <a:latin typeface="Arial" charset="0"/>
              </a:defRPr>
            </a:lvl1pPr>
          </a:lstStyle>
          <a:p>
            <a:pPr>
              <a:defRPr/>
            </a:pPr>
            <a:r>
              <a:rPr lang="en-US" dirty="0"/>
              <a:t>EAM-CONF-</a:t>
            </a:r>
          </a:p>
        </p:txBody>
      </p:sp>
    </p:spTree>
  </p:cSld>
  <p:clrMap bg1="lt1" tx1="dk1" bg2="lt2" tx2="dk2" accent1="accent1" accent2="accent2" accent3="accent3" accent4="accent4" accent5="accent5" accent6="accent6" hlink="hlink" folHlink="folHlink"/>
  <p:sldLayoutIdLst>
    <p:sldLayoutId id="2147484994" r:id="rId1"/>
    <p:sldLayoutId id="2147484974" r:id="rId2"/>
    <p:sldLayoutId id="2147484975" r:id="rId3"/>
    <p:sldLayoutId id="2147484976" r:id="rId4"/>
    <p:sldLayoutId id="2147484977" r:id="rId5"/>
    <p:sldLayoutId id="2147484978" r:id="rId6"/>
    <p:sldLayoutId id="2147484979" r:id="rId7"/>
    <p:sldLayoutId id="2147484980" r:id="rId8"/>
    <p:sldLayoutId id="2147484981" r:id="rId9"/>
    <p:sldLayoutId id="2147484982" r:id="rId10"/>
    <p:sldLayoutId id="2147484983" r:id="rId11"/>
    <p:sldLayoutId id="2147484995" r:id="rId12"/>
    <p:sldLayoutId id="2147484996" r:id="rId13"/>
    <p:sldLayoutId id="2147484997" r:id="rId14"/>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dirty="0">
                <a:solidFill>
                  <a:schemeClr val="bg2"/>
                </a:solidFill>
              </a:rPr>
              <a:t>QAD Proprietary</a:t>
            </a:r>
          </a:p>
        </p:txBody>
      </p:sp>
      <p:pic>
        <p:nvPicPr>
          <p:cNvPr id="2053" name="Picture 13"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r>
              <a:rPr lang="en-US" dirty="0"/>
              <a:t>EAM-CONF-</a:t>
            </a:r>
          </a:p>
        </p:txBody>
      </p:sp>
    </p:spTree>
  </p:cSld>
  <p:clrMap bg1="lt1" tx1="dk1" bg2="lt2" tx2="dk2" accent1="accent1" accent2="accent2" accent3="accent3" accent4="accent4" accent5="accent5" accent6="accent6" hlink="hlink" folHlink="folHlink"/>
  <p:sldLayoutIdLst>
    <p:sldLayoutId id="2147484998" r:id="rId1"/>
    <p:sldLayoutId id="2147484984" r:id="rId2"/>
    <p:sldLayoutId id="2147484985" r:id="rId3"/>
    <p:sldLayoutId id="2147484986" r:id="rId4"/>
    <p:sldLayoutId id="2147484987" r:id="rId5"/>
    <p:sldLayoutId id="2147484988" r:id="rId6"/>
    <p:sldLayoutId id="2147484989" r:id="rId7"/>
    <p:sldLayoutId id="2147484990" r:id="rId8"/>
    <p:sldLayoutId id="2147484991" r:id="rId9"/>
    <p:sldLayoutId id="2147484992" r:id="rId10"/>
    <p:sldLayoutId id="2147484993" r:id="rId11"/>
    <p:sldLayoutId id="2147484999" r:id="rId12"/>
    <p:sldLayoutId id="2147485000" r:id="rId13"/>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charset="0"/>
        </a:defRPr>
      </a:lvl2pPr>
      <a:lvl3pPr algn="l" rtl="0" fontAlgn="base">
        <a:lnSpc>
          <a:spcPct val="90000"/>
        </a:lnSpc>
        <a:spcBef>
          <a:spcPct val="0"/>
        </a:spcBef>
        <a:spcAft>
          <a:spcPct val="0"/>
        </a:spcAft>
        <a:defRPr sz="3200" b="1">
          <a:solidFill>
            <a:srgbClr val="5A87C6"/>
          </a:solidFill>
          <a:latin typeface="Tahoma" charset="0"/>
        </a:defRPr>
      </a:lvl3pPr>
      <a:lvl4pPr algn="l" rtl="0" fontAlgn="base">
        <a:lnSpc>
          <a:spcPct val="90000"/>
        </a:lnSpc>
        <a:spcBef>
          <a:spcPct val="0"/>
        </a:spcBef>
        <a:spcAft>
          <a:spcPct val="0"/>
        </a:spcAft>
        <a:defRPr sz="3200" b="1">
          <a:solidFill>
            <a:srgbClr val="5A87C6"/>
          </a:solidFill>
          <a:latin typeface="Tahoma" charset="0"/>
        </a:defRPr>
      </a:lvl4pPr>
      <a:lvl5pPr algn="l" rtl="0" fontAlgn="base">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EAM-CONF-</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5002" r:id="rId1"/>
    <p:sldLayoutId id="2147485003" r:id="rId2"/>
    <p:sldLayoutId id="2147485004" r:id="rId3"/>
    <p:sldLayoutId id="2147485005" r:id="rId4"/>
    <p:sldLayoutId id="2147485006" r:id="rId5"/>
    <p:sldLayoutId id="2147485007" r:id="rId6"/>
    <p:sldLayoutId id="2147485008" r:id="rId7"/>
    <p:sldLayoutId id="214748500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8.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9.xml"/><Relationship Id="rId5" Type="http://schemas.openxmlformats.org/officeDocument/2006/relationships/image" Target="../media/image10.wmf"/><Relationship Id="rId4" Type="http://schemas.openxmlformats.org/officeDocument/2006/relationships/image" Target="../media/image9.wmf"/></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9.xml"/><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9.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9.xml"/><Relationship Id="rId5" Type="http://schemas.openxmlformats.org/officeDocument/2006/relationships/image" Target="../media/image25.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hyperlink" Target="mailto:uhr@qad.com" TargetMode="External"/><Relationship Id="rId2" Type="http://schemas.openxmlformats.org/officeDocument/2006/relationships/notesSlide" Target="../notesSlides/notesSlide33.xml"/><Relationship Id="rId1" Type="http://schemas.openxmlformats.org/officeDocument/2006/relationships/slideLayout" Target="../slideLayouts/slideLayout29.xml"/><Relationship Id="rId5" Type="http://schemas.openxmlformats.org/officeDocument/2006/relationships/hyperlink" Target="mailto:enterprise_asset_management_@qadshare.com" TargetMode="External"/><Relationship Id="rId4" Type="http://schemas.openxmlformats.org/officeDocument/2006/relationships/hyperlink" Target="mailto:nnm@qad.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4"/>
          <p:cNvSpPr>
            <a:spLocks noGrp="1" noChangeArrowheads="1"/>
          </p:cNvSpPr>
          <p:nvPr>
            <p:ph type="title"/>
          </p:nvPr>
        </p:nvSpPr>
        <p:spPr/>
        <p:txBody>
          <a:bodyPr>
            <a:normAutofit fontScale="90000"/>
          </a:bodyPr>
          <a:lstStyle/>
          <a:p>
            <a:r>
              <a:rPr lang="en-US" dirty="0" smtClean="0"/>
              <a:t>QAD Enterprise Asset Management v12</a:t>
            </a:r>
            <a:br>
              <a:rPr lang="en-US" dirty="0" smtClean="0"/>
            </a:br>
            <a:r>
              <a:rPr lang="en-US" sz="2700" dirty="0" smtClean="0"/>
              <a:t>Level 1 Course: 1-4 EAM Configuration Introduction</a:t>
            </a:r>
          </a:p>
        </p:txBody>
      </p:sp>
      <p:sp>
        <p:nvSpPr>
          <p:cNvPr id="7" name="Text Placeholder 6"/>
          <p:cNvSpPr>
            <a:spLocks noGrp="1"/>
          </p:cNvSpPr>
          <p:nvPr>
            <p:ph type="body" sz="quarter" idx="11"/>
          </p:nvPr>
        </p:nvSpPr>
        <p:spPr/>
        <p:txBody>
          <a:bodyPr/>
          <a:lstStyle/>
          <a:p>
            <a:endParaRPr lang="en-US" dirty="0"/>
          </a:p>
        </p:txBody>
      </p:sp>
      <p:sp>
        <p:nvSpPr>
          <p:cNvPr id="5" name="Text Placeholder 4"/>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7"/>
          <p:cNvSpPr>
            <a:spLocks noGrp="1" noChangeArrowheads="1"/>
          </p:cNvSpPr>
          <p:nvPr>
            <p:ph idx="1"/>
          </p:nvPr>
        </p:nvSpPr>
        <p:spPr/>
        <p:txBody>
          <a:bodyPr/>
          <a:lstStyle/>
          <a:p>
            <a:r>
              <a:rPr lang="en-US" dirty="0" smtClean="0"/>
              <a:t>Visible in the header section</a:t>
            </a:r>
          </a:p>
          <a:p>
            <a:r>
              <a:rPr lang="en-US" dirty="0" smtClean="0"/>
              <a:t>Proceed through each tab</a:t>
            </a:r>
          </a:p>
          <a:p>
            <a:pPr lvl="1"/>
            <a:r>
              <a:rPr lang="en-US" dirty="0" smtClean="0"/>
              <a:t>Detail</a:t>
            </a:r>
          </a:p>
          <a:p>
            <a:pPr lvl="1"/>
            <a:r>
              <a:rPr lang="en-US" dirty="0" smtClean="0"/>
              <a:t>Maint</a:t>
            </a:r>
          </a:p>
          <a:p>
            <a:pPr lvl="1"/>
            <a:r>
              <a:rPr lang="en-US" dirty="0" smtClean="0"/>
              <a:t>Inventory</a:t>
            </a:r>
          </a:p>
          <a:p>
            <a:pPr lvl="1"/>
            <a:r>
              <a:rPr lang="en-US" dirty="0" smtClean="0"/>
              <a:t>PO/Reqs</a:t>
            </a:r>
          </a:p>
          <a:p>
            <a:endParaRPr lang="en-US" dirty="0" smtClean="0"/>
          </a:p>
        </p:txBody>
      </p:sp>
      <p:sp>
        <p:nvSpPr>
          <p:cNvPr id="18434" name="Rectangle 2"/>
          <p:cNvSpPr>
            <a:spLocks noGrp="1" noChangeArrowheads="1"/>
          </p:cNvSpPr>
          <p:nvPr>
            <p:ph type="title"/>
          </p:nvPr>
        </p:nvSpPr>
        <p:spPr/>
        <p:txBody>
          <a:bodyPr/>
          <a:lstStyle/>
          <a:p>
            <a:r>
              <a:rPr lang="en-US" dirty="0" smtClean="0"/>
              <a:t>Domain Settings</a:t>
            </a:r>
          </a:p>
        </p:txBody>
      </p:sp>
      <p:sp>
        <p:nvSpPr>
          <p:cNvPr id="18438" name="Footer Placeholder 8"/>
          <p:cNvSpPr>
            <a:spLocks noGrp="1"/>
          </p:cNvSpPr>
          <p:nvPr>
            <p:ph type="ftr" sz="quarter" idx="10"/>
          </p:nvPr>
        </p:nvSpPr>
        <p:spPr/>
        <p:txBody>
          <a:bodyPr/>
          <a:lstStyle/>
          <a:p>
            <a:r>
              <a:rPr lang="en-US" dirty="0" smtClean="0"/>
              <a:t>EAM-CONF-090</a:t>
            </a:r>
            <a:endParaRPr lang="en-US" dirty="0"/>
          </a:p>
        </p:txBody>
      </p:sp>
      <p:grpSp>
        <p:nvGrpSpPr>
          <p:cNvPr id="18436" name="Group 4"/>
          <p:cNvGrpSpPr>
            <a:grpSpLocks/>
          </p:cNvGrpSpPr>
          <p:nvPr/>
        </p:nvGrpSpPr>
        <p:grpSpPr bwMode="auto">
          <a:xfrm>
            <a:off x="6985000" y="20638"/>
            <a:ext cx="2041525" cy="531811"/>
            <a:chOff x="6879276" y="42524"/>
            <a:chExt cx="2084033" cy="549364"/>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18440"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8"/>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pic>
        <p:nvPicPr>
          <p:cNvPr id="18437" name="Picture 9" descr="Domain Settings 1.PNG"/>
          <p:cNvPicPr>
            <a:picLocks noChangeAspect="1"/>
          </p:cNvPicPr>
          <p:nvPr/>
        </p:nvPicPr>
        <p:blipFill>
          <a:blip r:embed="rId3" cstate="print"/>
          <a:stretch>
            <a:fillRect/>
          </a:stretch>
        </p:blipFill>
        <p:spPr bwMode="auto">
          <a:xfrm>
            <a:off x="3078163" y="2921000"/>
            <a:ext cx="5896798" cy="3229426"/>
          </a:xfrm>
          <a:prstGeom prst="rect">
            <a:avLst/>
          </a:prstGeom>
          <a:noFill/>
          <a:ln>
            <a:noFill/>
          </a:ln>
        </p:spPr>
      </p:pic>
      <p:sp>
        <p:nvSpPr>
          <p:cNvPr id="10" name="Oval 9"/>
          <p:cNvSpPr/>
          <p:nvPr/>
        </p:nvSpPr>
        <p:spPr>
          <a:xfrm>
            <a:off x="2981325" y="3181350"/>
            <a:ext cx="2333625" cy="333375"/>
          </a:xfrm>
          <a:prstGeom prst="ellipse">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7"/>
          <p:cNvSpPr>
            <a:spLocks noGrp="1" noChangeArrowheads="1"/>
          </p:cNvSpPr>
          <p:nvPr>
            <p:ph idx="1"/>
          </p:nvPr>
        </p:nvSpPr>
        <p:spPr/>
        <p:txBody>
          <a:bodyPr/>
          <a:lstStyle/>
          <a:p>
            <a:r>
              <a:rPr lang="en-US" dirty="0" smtClean="0"/>
              <a:t>Note that the following are set at the Domain Level: </a:t>
            </a:r>
          </a:p>
          <a:p>
            <a:pPr lvl="1"/>
            <a:r>
              <a:rPr lang="en-US" dirty="0" smtClean="0"/>
              <a:t>Language</a:t>
            </a:r>
          </a:p>
          <a:p>
            <a:pPr lvl="1"/>
            <a:r>
              <a:rPr lang="en-US" dirty="0" smtClean="0"/>
              <a:t>Bill-To, Ship-To, and Clause Type codes</a:t>
            </a:r>
          </a:p>
          <a:p>
            <a:pPr lvl="1"/>
            <a:r>
              <a:rPr lang="en-US" dirty="0" smtClean="0"/>
              <a:t>Daybook </a:t>
            </a:r>
            <a:br>
              <a:rPr lang="en-US" dirty="0" smtClean="0"/>
            </a:br>
            <a:r>
              <a:rPr lang="en-US" dirty="0" smtClean="0"/>
              <a:t>Code</a:t>
            </a:r>
          </a:p>
        </p:txBody>
      </p:sp>
      <p:sp>
        <p:nvSpPr>
          <p:cNvPr id="19458" name="Rectangle 2"/>
          <p:cNvSpPr>
            <a:spLocks noGrp="1" noChangeArrowheads="1"/>
          </p:cNvSpPr>
          <p:nvPr>
            <p:ph type="title"/>
          </p:nvPr>
        </p:nvSpPr>
        <p:spPr/>
        <p:txBody>
          <a:bodyPr/>
          <a:lstStyle/>
          <a:p>
            <a:r>
              <a:rPr lang="en-US" dirty="0" smtClean="0"/>
              <a:t>Domain Settings – Detail Tab</a:t>
            </a:r>
          </a:p>
        </p:txBody>
      </p:sp>
      <p:sp>
        <p:nvSpPr>
          <p:cNvPr id="19462" name="Footer Placeholder 9"/>
          <p:cNvSpPr>
            <a:spLocks noGrp="1"/>
          </p:cNvSpPr>
          <p:nvPr>
            <p:ph type="ftr" sz="quarter" idx="10"/>
          </p:nvPr>
        </p:nvSpPr>
        <p:spPr/>
        <p:txBody>
          <a:bodyPr/>
          <a:lstStyle/>
          <a:p>
            <a:r>
              <a:rPr lang="en-US" dirty="0" smtClean="0"/>
              <a:t>EAM-CONF-100</a:t>
            </a:r>
            <a:endParaRPr lang="en-US" dirty="0"/>
          </a:p>
        </p:txBody>
      </p:sp>
      <p:grpSp>
        <p:nvGrpSpPr>
          <p:cNvPr id="19460"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19464"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pic>
        <p:nvPicPr>
          <p:cNvPr id="19461" name="Picture 9" descr="Domain Settings 1.PNG"/>
          <p:cNvPicPr>
            <a:picLocks noChangeAspect="1"/>
          </p:cNvPicPr>
          <p:nvPr/>
        </p:nvPicPr>
        <p:blipFill>
          <a:blip r:embed="rId3" cstate="print"/>
          <a:stretch>
            <a:fillRect/>
          </a:stretch>
        </p:blipFill>
        <p:spPr bwMode="auto">
          <a:xfrm>
            <a:off x="3071813" y="2921000"/>
            <a:ext cx="5896798" cy="3229426"/>
          </a:xfrm>
          <a:prstGeom prst="rect">
            <a:avLst/>
          </a:prstGeom>
          <a:noFill/>
          <a:ln>
            <a:no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6" name="Footer Placeholder 8"/>
          <p:cNvSpPr>
            <a:spLocks noGrp="1"/>
          </p:cNvSpPr>
          <p:nvPr>
            <p:ph type="ftr" sz="quarter" idx="10"/>
          </p:nvPr>
        </p:nvSpPr>
        <p:spPr/>
        <p:txBody>
          <a:bodyPr/>
          <a:lstStyle/>
          <a:p>
            <a:r>
              <a:rPr lang="en-US" dirty="0" smtClean="0"/>
              <a:t>EAM-CONF-110</a:t>
            </a:r>
            <a:endParaRPr lang="en-US" dirty="0"/>
          </a:p>
        </p:txBody>
      </p:sp>
      <p:grpSp>
        <p:nvGrpSpPr>
          <p:cNvPr id="20485"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20488"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
        <p:nvSpPr>
          <p:cNvPr id="41" name="Content Placeholder 40"/>
          <p:cNvSpPr>
            <a:spLocks noGrp="1"/>
          </p:cNvSpPr>
          <p:nvPr>
            <p:ph idx="1"/>
          </p:nvPr>
        </p:nvSpPr>
        <p:spPr/>
        <p:txBody>
          <a:bodyPr/>
          <a:lstStyle/>
          <a:p>
            <a:pPr lvl="0">
              <a:defRPr/>
            </a:pPr>
            <a:r>
              <a:rPr lang="en-US" sz="2400" dirty="0" smtClean="0"/>
              <a:t>Domain Level Settings for Maintenance control: </a:t>
            </a:r>
          </a:p>
          <a:p>
            <a:pPr lvl="1">
              <a:defRPr/>
            </a:pPr>
            <a:r>
              <a:rPr lang="en-US" sz="2000" dirty="0" smtClean="0"/>
              <a:t>Behavior of Automated BOM Build </a:t>
            </a:r>
          </a:p>
          <a:p>
            <a:pPr lvl="1">
              <a:defRPr/>
            </a:pPr>
            <a:r>
              <a:rPr lang="en-US" sz="2000" dirty="0" smtClean="0"/>
              <a:t>Work Order / </a:t>
            </a:r>
            <a:br>
              <a:rPr lang="en-US" sz="2000" dirty="0" smtClean="0"/>
            </a:br>
            <a:r>
              <a:rPr lang="en-US" sz="2000" dirty="0" smtClean="0"/>
              <a:t>Service Request </a:t>
            </a:r>
            <a:br>
              <a:rPr lang="en-US" sz="2000" dirty="0" smtClean="0"/>
            </a:br>
            <a:r>
              <a:rPr lang="en-US" sz="2000" dirty="0" smtClean="0"/>
              <a:t>Authorization </a:t>
            </a:r>
          </a:p>
          <a:p>
            <a:pPr lvl="1">
              <a:defRPr/>
            </a:pPr>
            <a:r>
              <a:rPr lang="en-US" sz="2000" dirty="0" smtClean="0"/>
              <a:t>Labor Scheduling</a:t>
            </a:r>
          </a:p>
          <a:p>
            <a:pPr lvl="1">
              <a:defRPr/>
            </a:pPr>
            <a:r>
              <a:rPr lang="en-US" sz="2000" dirty="0" smtClean="0"/>
              <a:t>Ability to Reopen </a:t>
            </a:r>
            <a:br>
              <a:rPr lang="en-US" sz="2000" dirty="0" smtClean="0"/>
            </a:br>
            <a:r>
              <a:rPr lang="en-US" sz="2000" dirty="0" smtClean="0"/>
              <a:t>closed records </a:t>
            </a:r>
          </a:p>
        </p:txBody>
      </p:sp>
      <p:sp>
        <p:nvSpPr>
          <p:cNvPr id="42" name="Title 41"/>
          <p:cNvSpPr>
            <a:spLocks noGrp="1"/>
          </p:cNvSpPr>
          <p:nvPr>
            <p:ph type="title"/>
          </p:nvPr>
        </p:nvSpPr>
        <p:spPr/>
        <p:txBody>
          <a:bodyPr>
            <a:normAutofit/>
          </a:bodyPr>
          <a:lstStyle/>
          <a:p>
            <a:pPr lvl="0"/>
            <a:r>
              <a:rPr lang="en-US" dirty="0" smtClean="0"/>
              <a:t>Domain Settings – Maint Tab</a:t>
            </a:r>
            <a:endParaRPr lang="en-US" dirty="0"/>
          </a:p>
        </p:txBody>
      </p:sp>
      <p:pic>
        <p:nvPicPr>
          <p:cNvPr id="43" name="Picture 4"/>
          <p:cNvPicPr>
            <a:picLocks noChangeAspect="1" noChangeArrowheads="1"/>
          </p:cNvPicPr>
          <p:nvPr/>
        </p:nvPicPr>
        <p:blipFill>
          <a:blip r:embed="rId3" cstate="print"/>
          <a:stretch>
            <a:fillRect/>
          </a:stretch>
        </p:blipFill>
        <p:spPr>
          <a:xfrm>
            <a:off x="3524250" y="1770181"/>
            <a:ext cx="5486400" cy="4392435"/>
          </a:xfrm>
          <a:prstGeom prst="rect">
            <a:avLst/>
          </a:prstGeom>
        </p:spPr>
      </p:pic>
      <p:pic>
        <p:nvPicPr>
          <p:cNvPr id="10"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196263" y="742950"/>
            <a:ext cx="947737" cy="1130300"/>
          </a:xfrm>
          <a:prstGeom prst="rect">
            <a:avLst/>
          </a:prstGeom>
          <a:noFill/>
          <a:ln w="9525">
            <a:noFill/>
            <a:miter lim="800000"/>
            <a:headEnd/>
            <a:tailEnd/>
          </a:ln>
        </p:spPr>
      </p:pic>
      <p:pic>
        <p:nvPicPr>
          <p:cNvPr id="11" name="Picture 6" descr="C:\Users\nnm\AppData\Local\Microsoft\Windows\Temporary Internet Files\Content.IE5\MP4FNXP9\MC900188073[1].wmf"/>
          <p:cNvPicPr>
            <a:picLocks noChangeAspect="1" noChangeArrowheads="1"/>
          </p:cNvPicPr>
          <p:nvPr/>
        </p:nvPicPr>
        <p:blipFill>
          <a:blip r:embed="rId5" cstate="print"/>
          <a:srcRect/>
          <a:stretch>
            <a:fillRect/>
          </a:stretch>
        </p:blipFill>
        <p:spPr bwMode="auto">
          <a:xfrm>
            <a:off x="8194675" y="2339975"/>
            <a:ext cx="949325" cy="94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10" name="Footer Placeholder 8"/>
          <p:cNvSpPr>
            <a:spLocks noGrp="1"/>
          </p:cNvSpPr>
          <p:nvPr>
            <p:ph type="ftr" sz="quarter" idx="10"/>
          </p:nvPr>
        </p:nvSpPr>
        <p:spPr/>
        <p:txBody>
          <a:bodyPr/>
          <a:lstStyle/>
          <a:p>
            <a:r>
              <a:rPr lang="en-US" dirty="0" smtClean="0"/>
              <a:t>EAM-CONF-120</a:t>
            </a:r>
            <a:endParaRPr lang="en-US" dirty="0"/>
          </a:p>
        </p:txBody>
      </p:sp>
      <p:grpSp>
        <p:nvGrpSpPr>
          <p:cNvPr id="21509"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21512"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
        <p:nvSpPr>
          <p:cNvPr id="16" name="Content Placeholder 15"/>
          <p:cNvSpPr>
            <a:spLocks noGrp="1"/>
          </p:cNvSpPr>
          <p:nvPr>
            <p:ph idx="1"/>
          </p:nvPr>
        </p:nvSpPr>
        <p:spPr/>
        <p:txBody>
          <a:bodyPr>
            <a:normAutofit/>
          </a:bodyPr>
          <a:lstStyle/>
          <a:p>
            <a:pPr lvl="0">
              <a:defRPr/>
            </a:pPr>
            <a:r>
              <a:rPr lang="en-US" sz="2400" dirty="0" smtClean="0"/>
              <a:t>Inventory Costing Method </a:t>
            </a:r>
          </a:p>
          <a:p>
            <a:pPr lvl="0">
              <a:defRPr/>
            </a:pPr>
            <a:r>
              <a:rPr lang="en-US" sz="2400" dirty="0" smtClean="0"/>
              <a:t>Stock Replenishment Controls </a:t>
            </a:r>
          </a:p>
          <a:p>
            <a:pPr lvl="0">
              <a:defRPr/>
            </a:pPr>
            <a:r>
              <a:rPr lang="en-US" sz="2400" dirty="0" smtClean="0"/>
              <a:t>Accounting </a:t>
            </a:r>
            <a:br>
              <a:rPr lang="en-US" sz="2400" dirty="0" smtClean="0"/>
            </a:br>
            <a:r>
              <a:rPr lang="en-US" sz="2400" dirty="0" smtClean="0"/>
              <a:t>behaviors </a:t>
            </a:r>
          </a:p>
          <a:p>
            <a:pPr lvl="0">
              <a:defRPr/>
            </a:pPr>
            <a:r>
              <a:rPr lang="en-US" sz="2400" dirty="0" smtClean="0"/>
              <a:t>Part Description </a:t>
            </a:r>
            <a:br>
              <a:rPr lang="en-US" sz="2400" dirty="0" smtClean="0"/>
            </a:br>
            <a:r>
              <a:rPr lang="en-US" sz="2400" dirty="0" smtClean="0"/>
              <a:t>protection  </a:t>
            </a:r>
          </a:p>
        </p:txBody>
      </p:sp>
      <p:sp>
        <p:nvSpPr>
          <p:cNvPr id="17" name="Title 16"/>
          <p:cNvSpPr>
            <a:spLocks noGrp="1"/>
          </p:cNvSpPr>
          <p:nvPr>
            <p:ph type="title"/>
          </p:nvPr>
        </p:nvSpPr>
        <p:spPr/>
        <p:txBody>
          <a:bodyPr>
            <a:normAutofit/>
          </a:bodyPr>
          <a:lstStyle/>
          <a:p>
            <a:pPr lvl="0"/>
            <a:r>
              <a:rPr lang="en-US" dirty="0" smtClean="0"/>
              <a:t>Domain Settings – Inventory</a:t>
            </a:r>
            <a:endParaRPr lang="en-US" dirty="0"/>
          </a:p>
        </p:txBody>
      </p:sp>
      <p:pic>
        <p:nvPicPr>
          <p:cNvPr id="18" name="Picture 4"/>
          <p:cNvPicPr>
            <a:picLocks noChangeAspect="1" noChangeArrowheads="1"/>
          </p:cNvPicPr>
          <p:nvPr/>
        </p:nvPicPr>
        <p:blipFill>
          <a:blip r:embed="rId3" cstate="print"/>
          <a:stretch>
            <a:fillRect/>
          </a:stretch>
        </p:blipFill>
        <p:spPr>
          <a:xfrm>
            <a:off x="3448050" y="1999746"/>
            <a:ext cx="5486400" cy="4054442"/>
          </a:xfrm>
          <a:prstGeom prst="rect">
            <a:avLst/>
          </a:prstGeom>
        </p:spPr>
      </p:pic>
      <p:grpSp>
        <p:nvGrpSpPr>
          <p:cNvPr id="10" name="Group 33"/>
          <p:cNvGrpSpPr>
            <a:grpSpLocks/>
          </p:cNvGrpSpPr>
          <p:nvPr/>
        </p:nvGrpSpPr>
        <p:grpSpPr bwMode="auto">
          <a:xfrm>
            <a:off x="8151813" y="889000"/>
            <a:ext cx="992187" cy="958850"/>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4" name="Footer Placeholder 8"/>
          <p:cNvSpPr>
            <a:spLocks noGrp="1"/>
          </p:cNvSpPr>
          <p:nvPr>
            <p:ph type="ftr" sz="quarter" idx="10"/>
          </p:nvPr>
        </p:nvSpPr>
        <p:spPr/>
        <p:txBody>
          <a:bodyPr/>
          <a:lstStyle/>
          <a:p>
            <a:r>
              <a:rPr lang="en-US" dirty="0" smtClean="0"/>
              <a:t>EAM-CONF-130</a:t>
            </a:r>
            <a:endParaRPr lang="en-US" dirty="0"/>
          </a:p>
        </p:txBody>
      </p:sp>
      <p:grpSp>
        <p:nvGrpSpPr>
          <p:cNvPr id="22533"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22536"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
        <p:nvSpPr>
          <p:cNvPr id="13" name="Content Placeholder 12"/>
          <p:cNvSpPr>
            <a:spLocks noGrp="1"/>
          </p:cNvSpPr>
          <p:nvPr>
            <p:ph idx="1"/>
          </p:nvPr>
        </p:nvSpPr>
        <p:spPr/>
        <p:txBody>
          <a:bodyPr/>
          <a:lstStyle/>
          <a:p>
            <a:pPr lvl="0">
              <a:defRPr/>
            </a:pPr>
            <a:r>
              <a:rPr lang="en-US" dirty="0" smtClean="0"/>
              <a:t>Base currency </a:t>
            </a:r>
          </a:p>
          <a:p>
            <a:pPr lvl="0">
              <a:defRPr/>
            </a:pPr>
            <a:r>
              <a:rPr lang="en-US" dirty="0" smtClean="0"/>
              <a:t>Buyer / Receiving Limits </a:t>
            </a:r>
          </a:p>
          <a:p>
            <a:pPr lvl="0">
              <a:defRPr/>
            </a:pPr>
            <a:r>
              <a:rPr lang="en-US" dirty="0" smtClean="0"/>
              <a:t>Ability to reopen closed PO/Req </a:t>
            </a:r>
          </a:p>
          <a:p>
            <a:pPr lvl="0">
              <a:defRPr/>
            </a:pPr>
            <a:r>
              <a:rPr lang="en-US" dirty="0" smtClean="0"/>
              <a:t>When to send PO to ERP</a:t>
            </a:r>
          </a:p>
          <a:p>
            <a:pPr lvl="0">
              <a:buNone/>
              <a:defRPr/>
            </a:pPr>
            <a:endParaRPr lang="en-US" sz="2400" dirty="0" smtClean="0"/>
          </a:p>
        </p:txBody>
      </p:sp>
      <p:sp>
        <p:nvSpPr>
          <p:cNvPr id="14" name="Title 13"/>
          <p:cNvSpPr>
            <a:spLocks noGrp="1"/>
          </p:cNvSpPr>
          <p:nvPr>
            <p:ph type="title"/>
          </p:nvPr>
        </p:nvSpPr>
        <p:spPr/>
        <p:txBody>
          <a:bodyPr>
            <a:normAutofit/>
          </a:bodyPr>
          <a:lstStyle/>
          <a:p>
            <a:pPr lvl="0"/>
            <a:r>
              <a:rPr lang="en-US" dirty="0" smtClean="0"/>
              <a:t>Domain Settings - Purchasing</a:t>
            </a:r>
            <a:endParaRPr lang="en-US" dirty="0"/>
          </a:p>
        </p:txBody>
      </p:sp>
      <p:pic>
        <p:nvPicPr>
          <p:cNvPr id="15" name="Picture 4"/>
          <p:cNvPicPr>
            <a:picLocks noChangeAspect="1" noChangeArrowheads="1"/>
          </p:cNvPicPr>
          <p:nvPr/>
        </p:nvPicPr>
        <p:blipFill>
          <a:blip r:embed="rId3" cstate="print"/>
          <a:srcRect/>
          <a:stretch>
            <a:fillRect/>
          </a:stretch>
        </p:blipFill>
        <p:spPr>
          <a:xfrm>
            <a:off x="3496571" y="2942694"/>
            <a:ext cx="5486400" cy="3213150"/>
          </a:xfrm>
          <a:prstGeom prst="rect">
            <a:avLst/>
          </a:prstGeom>
        </p:spPr>
      </p:pic>
      <p:pic>
        <p:nvPicPr>
          <p:cNvPr id="10" name="Picture 3" descr="C:\Users\nnm\AppData\Local\Microsoft\Windows\Temporary Internet Files\Content.IE5\HRO6PRED\MC900440391[1].png"/>
          <p:cNvPicPr>
            <a:picLocks noChangeAspect="1" noChangeArrowheads="1"/>
          </p:cNvPicPr>
          <p:nvPr/>
        </p:nvPicPr>
        <p:blipFill>
          <a:blip r:embed="rId4" cstate="print"/>
          <a:srcRect/>
          <a:stretch>
            <a:fillRect/>
          </a:stretch>
        </p:blipFill>
        <p:spPr bwMode="auto">
          <a:xfrm>
            <a:off x="8054975" y="944563"/>
            <a:ext cx="1089025" cy="10906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4"/>
          <p:cNvSpPr>
            <a:spLocks noGrp="1" noChangeArrowheads="1"/>
          </p:cNvSpPr>
          <p:nvPr>
            <p:ph idx="1"/>
          </p:nvPr>
        </p:nvSpPr>
        <p:spPr/>
        <p:txBody>
          <a:bodyPr/>
          <a:lstStyle/>
          <a:p>
            <a:r>
              <a:rPr lang="en-US" dirty="0" smtClean="0"/>
              <a:t>Maintenance, Inventory and Purchasing functions/requirements can be defined at a site level</a:t>
            </a:r>
          </a:p>
          <a:p>
            <a:pPr lvl="1"/>
            <a:r>
              <a:rPr lang="en-US" dirty="0" smtClean="0"/>
              <a:t>Purchasing approval methods</a:t>
            </a:r>
          </a:p>
          <a:p>
            <a:pPr lvl="1"/>
            <a:r>
              <a:rPr lang="en-US" dirty="0" smtClean="0"/>
              <a:t>Bill To &amp; Ship To defaults</a:t>
            </a:r>
          </a:p>
          <a:p>
            <a:pPr lvl="1"/>
            <a:r>
              <a:rPr lang="en-US" dirty="0" smtClean="0"/>
              <a:t>Work order requirements</a:t>
            </a:r>
          </a:p>
          <a:p>
            <a:pPr lvl="1"/>
            <a:r>
              <a:rPr lang="en-US" dirty="0" smtClean="0"/>
              <a:t>Inventory controls</a:t>
            </a:r>
          </a:p>
          <a:p>
            <a:r>
              <a:rPr lang="en-US" dirty="0" smtClean="0"/>
              <a:t>Each site can have a set of default cost centers, accounts, and sub accounts for financial reporting</a:t>
            </a:r>
          </a:p>
          <a:p>
            <a:r>
              <a:rPr lang="en-US" dirty="0" smtClean="0"/>
              <a:t>See Module classes for more details</a:t>
            </a:r>
          </a:p>
          <a:p>
            <a:endParaRPr lang="en-US" dirty="0" smtClean="0"/>
          </a:p>
        </p:txBody>
      </p:sp>
      <p:sp>
        <p:nvSpPr>
          <p:cNvPr id="23554" name="Rectangle 2"/>
          <p:cNvSpPr>
            <a:spLocks noGrp="1" noChangeArrowheads="1"/>
          </p:cNvSpPr>
          <p:nvPr>
            <p:ph type="title"/>
          </p:nvPr>
        </p:nvSpPr>
        <p:spPr/>
        <p:txBody>
          <a:bodyPr/>
          <a:lstStyle/>
          <a:p>
            <a:r>
              <a:rPr lang="en-US" dirty="0" smtClean="0"/>
              <a:t>Site Level Settings</a:t>
            </a:r>
          </a:p>
        </p:txBody>
      </p:sp>
      <p:sp>
        <p:nvSpPr>
          <p:cNvPr id="23556" name="Footer Placeholder 7"/>
          <p:cNvSpPr>
            <a:spLocks noGrp="1"/>
          </p:cNvSpPr>
          <p:nvPr>
            <p:ph type="ftr" sz="quarter" idx="10"/>
          </p:nvPr>
        </p:nvSpPr>
        <p:spPr/>
        <p:txBody>
          <a:bodyPr/>
          <a:lstStyle/>
          <a:p>
            <a:r>
              <a:rPr lang="en-US" dirty="0" smtClean="0"/>
              <a:t>EAM-CONF-140</a:t>
            </a:r>
            <a:endParaRPr lang="en-US" dirty="0"/>
          </a:p>
        </p:txBody>
      </p:sp>
      <p:grpSp>
        <p:nvGrpSpPr>
          <p:cNvPr id="23557"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6" name="Rounded Rectangle 5"/>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3560"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normAutofit/>
          </a:bodyPr>
          <a:lstStyle/>
          <a:p>
            <a:r>
              <a:rPr lang="en-US" dirty="0" smtClean="0"/>
              <a:t>Roles Based </a:t>
            </a:r>
          </a:p>
          <a:p>
            <a:pPr lvl="1"/>
            <a:r>
              <a:rPr lang="en-US" dirty="0" smtClean="0"/>
              <a:t>Allows simplified security definition</a:t>
            </a:r>
          </a:p>
          <a:p>
            <a:pPr lvl="1"/>
            <a:r>
              <a:rPr lang="en-US" dirty="0" smtClean="0"/>
              <a:t>Security in previous versions was cumbersome </a:t>
            </a:r>
          </a:p>
          <a:p>
            <a:r>
              <a:rPr lang="en-US" dirty="0" smtClean="0"/>
              <a:t>User may have:</a:t>
            </a:r>
          </a:p>
          <a:p>
            <a:pPr lvl="1"/>
            <a:r>
              <a:rPr lang="en-US" dirty="0" smtClean="0"/>
              <a:t>Multiple roles in one site </a:t>
            </a:r>
          </a:p>
          <a:p>
            <a:pPr lvl="1"/>
            <a:r>
              <a:rPr lang="en-US" dirty="0" smtClean="0"/>
              <a:t>Different roles in different sites </a:t>
            </a:r>
          </a:p>
          <a:p>
            <a:r>
              <a:rPr lang="en-US" dirty="0" smtClean="0"/>
              <a:t>What can be secured:  </a:t>
            </a:r>
          </a:p>
          <a:p>
            <a:pPr lvl="1"/>
            <a:r>
              <a:rPr lang="en-US" dirty="0" smtClean="0"/>
              <a:t>Menus</a:t>
            </a:r>
          </a:p>
          <a:p>
            <a:pPr lvl="1"/>
            <a:r>
              <a:rPr lang="en-US" dirty="0" smtClean="0"/>
              <a:t>Toolbar Icons </a:t>
            </a:r>
          </a:p>
          <a:p>
            <a:pPr lvl="1"/>
            <a:r>
              <a:rPr lang="en-US" dirty="0" smtClean="0"/>
              <a:t>Sub-Menus </a:t>
            </a:r>
          </a:p>
          <a:p>
            <a:pPr lvl="1"/>
            <a:r>
              <a:rPr lang="en-US" dirty="0" smtClean="0"/>
              <a:t>Actions</a:t>
            </a:r>
          </a:p>
        </p:txBody>
      </p:sp>
      <p:sp>
        <p:nvSpPr>
          <p:cNvPr id="24578" name="Rectangle 2"/>
          <p:cNvSpPr>
            <a:spLocks noGrp="1" noChangeArrowheads="1"/>
          </p:cNvSpPr>
          <p:nvPr>
            <p:ph type="title"/>
          </p:nvPr>
        </p:nvSpPr>
        <p:spPr/>
        <p:txBody>
          <a:bodyPr/>
          <a:lstStyle/>
          <a:p>
            <a:r>
              <a:rPr lang="en-US" dirty="0" smtClean="0"/>
              <a:t>Basic Security</a:t>
            </a:r>
          </a:p>
        </p:txBody>
      </p:sp>
      <p:sp>
        <p:nvSpPr>
          <p:cNvPr id="24580" name="Footer Placeholder 7"/>
          <p:cNvSpPr>
            <a:spLocks noGrp="1"/>
          </p:cNvSpPr>
          <p:nvPr>
            <p:ph type="ftr" sz="quarter" idx="10"/>
          </p:nvPr>
        </p:nvSpPr>
        <p:spPr/>
        <p:txBody>
          <a:bodyPr/>
          <a:lstStyle/>
          <a:p>
            <a:r>
              <a:rPr lang="en-US" dirty="0" smtClean="0"/>
              <a:t>EAM-CONF-150</a:t>
            </a:r>
            <a:endParaRPr lang="en-US" dirty="0"/>
          </a:p>
        </p:txBody>
      </p:sp>
      <p:grpSp>
        <p:nvGrpSpPr>
          <p:cNvPr id="24581"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6" name="Rounded Rectangle 5"/>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4584"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dirty="0" smtClean="0"/>
              <a:t>Basic Security – Roles </a:t>
            </a:r>
          </a:p>
        </p:txBody>
      </p:sp>
      <p:sp>
        <p:nvSpPr>
          <p:cNvPr id="25603" name="Footer Placeholder 7"/>
          <p:cNvSpPr>
            <a:spLocks noGrp="1"/>
          </p:cNvSpPr>
          <p:nvPr>
            <p:ph type="ftr" sz="quarter" idx="10"/>
          </p:nvPr>
        </p:nvSpPr>
        <p:spPr/>
        <p:txBody>
          <a:bodyPr/>
          <a:lstStyle/>
          <a:p>
            <a:r>
              <a:rPr lang="en-US" dirty="0" smtClean="0"/>
              <a:t>EAM-CONF-160</a:t>
            </a:r>
            <a:endParaRPr lang="en-US" dirty="0"/>
          </a:p>
        </p:txBody>
      </p:sp>
      <p:pic>
        <p:nvPicPr>
          <p:cNvPr id="5" name="Picture 4" descr="wed1.png"/>
          <p:cNvPicPr>
            <a:picLocks noChangeAspect="1"/>
          </p:cNvPicPr>
          <p:nvPr/>
        </p:nvPicPr>
        <p:blipFill>
          <a:blip r:embed="rId3" cstate="print"/>
          <a:stretch>
            <a:fillRect/>
          </a:stretch>
        </p:blipFill>
        <p:spPr>
          <a:xfrm>
            <a:off x="1778000" y="871538"/>
            <a:ext cx="5576605" cy="5257800"/>
          </a:xfrm>
          <a:prstGeom prst="rect">
            <a:avLst/>
          </a:prstGeom>
          <a:effectLst>
            <a:outerShdw blurRad="25400" dist="25400" dir="3000000" algn="ctr" rotWithShape="0">
              <a:srgbClr val="000000">
                <a:alpha val="97000"/>
              </a:srgbClr>
            </a:outerShdw>
          </a:effectLst>
        </p:spPr>
      </p:pic>
      <p:grpSp>
        <p:nvGrpSpPr>
          <p:cNvPr id="25605" name="Group 3"/>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5608"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p:txBody>
          <a:bodyPr>
            <a:normAutofit fontScale="92500" lnSpcReduction="10000"/>
          </a:bodyPr>
          <a:lstStyle/>
          <a:p>
            <a:r>
              <a:rPr lang="en-US" dirty="0" smtClean="0"/>
              <a:t>“Employee” Record </a:t>
            </a:r>
          </a:p>
          <a:p>
            <a:pPr lvl="1"/>
            <a:r>
              <a:rPr lang="en-US" dirty="0" smtClean="0"/>
              <a:t>Base record controlling collection of labor costs  </a:t>
            </a:r>
          </a:p>
          <a:p>
            <a:pPr lvl="1"/>
            <a:r>
              <a:rPr lang="en-US" dirty="0" smtClean="0"/>
              <a:t>Defines who can be a “Buyer” at each site </a:t>
            </a:r>
          </a:p>
          <a:p>
            <a:pPr lvl="1"/>
            <a:r>
              <a:rPr lang="en-US" dirty="0" smtClean="0"/>
              <a:t>Not all Employees will have a User ID </a:t>
            </a:r>
          </a:p>
          <a:p>
            <a:r>
              <a:rPr lang="en-US" dirty="0" smtClean="0"/>
              <a:t>“User” Record </a:t>
            </a:r>
          </a:p>
          <a:p>
            <a:pPr lvl="1"/>
            <a:r>
              <a:rPr lang="en-US" dirty="0" smtClean="0"/>
              <a:t>Required to Login to EAM</a:t>
            </a:r>
          </a:p>
          <a:p>
            <a:pPr lvl="1"/>
            <a:r>
              <a:rPr lang="en-US" dirty="0" smtClean="0"/>
              <a:t>Defines User’s Security Access by Site </a:t>
            </a:r>
          </a:p>
          <a:p>
            <a:pPr lvl="1"/>
            <a:r>
              <a:rPr lang="en-US" dirty="0" smtClean="0"/>
              <a:t>All Users must have an Employee record </a:t>
            </a:r>
          </a:p>
          <a:p>
            <a:r>
              <a:rPr lang="en-US" dirty="0" smtClean="0"/>
              <a:t>Steps to Create a User ID:</a:t>
            </a:r>
          </a:p>
          <a:p>
            <a:pPr lvl="1"/>
            <a:r>
              <a:rPr lang="en-US" dirty="0" smtClean="0"/>
              <a:t>Add Employee </a:t>
            </a:r>
          </a:p>
          <a:p>
            <a:pPr lvl="1"/>
            <a:r>
              <a:rPr lang="en-US" dirty="0" smtClean="0"/>
              <a:t>Add User and Link to Employee Record </a:t>
            </a:r>
          </a:p>
          <a:p>
            <a:pPr lvl="1"/>
            <a:r>
              <a:rPr lang="en-US" dirty="0" smtClean="0"/>
              <a:t>Assign Site(s)</a:t>
            </a:r>
          </a:p>
          <a:p>
            <a:pPr lvl="1"/>
            <a:r>
              <a:rPr lang="en-US" dirty="0" smtClean="0"/>
              <a:t>Assign Security Access to User ID </a:t>
            </a:r>
          </a:p>
          <a:p>
            <a:endParaRPr lang="en-US" dirty="0" smtClean="0"/>
          </a:p>
          <a:p>
            <a:pPr lvl="1"/>
            <a:endParaRPr lang="en-US" dirty="0" smtClean="0"/>
          </a:p>
        </p:txBody>
      </p:sp>
      <p:sp>
        <p:nvSpPr>
          <p:cNvPr id="26626" name="Rectangle 2"/>
          <p:cNvSpPr>
            <a:spLocks noGrp="1" noChangeArrowheads="1"/>
          </p:cNvSpPr>
          <p:nvPr>
            <p:ph type="title"/>
          </p:nvPr>
        </p:nvSpPr>
        <p:spPr/>
        <p:txBody>
          <a:bodyPr/>
          <a:lstStyle/>
          <a:p>
            <a:r>
              <a:rPr lang="en-US" dirty="0" smtClean="0"/>
              <a:t>Employee and User Setup</a:t>
            </a:r>
          </a:p>
        </p:txBody>
      </p:sp>
      <p:sp>
        <p:nvSpPr>
          <p:cNvPr id="26628" name="Footer Placeholder 7"/>
          <p:cNvSpPr>
            <a:spLocks noGrp="1"/>
          </p:cNvSpPr>
          <p:nvPr>
            <p:ph type="ftr" sz="quarter" idx="10"/>
          </p:nvPr>
        </p:nvSpPr>
        <p:spPr/>
        <p:txBody>
          <a:bodyPr/>
          <a:lstStyle/>
          <a:p>
            <a:r>
              <a:rPr lang="en-US" dirty="0" smtClean="0"/>
              <a:t>EAM-CONF-170</a:t>
            </a:r>
            <a:endParaRPr lang="en-US" dirty="0"/>
          </a:p>
        </p:txBody>
      </p:sp>
      <p:grpSp>
        <p:nvGrpSpPr>
          <p:cNvPr id="26629"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6" name="Rounded Rectangle 5"/>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6632"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62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62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62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62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627">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62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6627">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627">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627">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627">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r>
              <a:rPr lang="en-US" dirty="0" smtClean="0"/>
              <a:t>“User” Record</a:t>
            </a:r>
          </a:p>
          <a:p>
            <a:pPr lvl="1"/>
            <a:r>
              <a:rPr lang="en-US" dirty="0" smtClean="0"/>
              <a:t>Provides controls </a:t>
            </a:r>
          </a:p>
          <a:p>
            <a:pPr lvl="2"/>
            <a:r>
              <a:rPr lang="en-US" dirty="0" smtClean="0"/>
              <a:t>Spending </a:t>
            </a:r>
            <a:br>
              <a:rPr lang="en-US" dirty="0" smtClean="0"/>
            </a:br>
            <a:r>
              <a:rPr lang="en-US" dirty="0" smtClean="0"/>
              <a:t>Limits</a:t>
            </a:r>
          </a:p>
          <a:p>
            <a:pPr lvl="2"/>
            <a:r>
              <a:rPr lang="en-US" dirty="0" smtClean="0"/>
              <a:t>Approval </a:t>
            </a:r>
            <a:br>
              <a:rPr lang="en-US" dirty="0" smtClean="0"/>
            </a:br>
            <a:r>
              <a:rPr lang="en-US" dirty="0" smtClean="0"/>
              <a:t>Groups</a:t>
            </a:r>
          </a:p>
          <a:p>
            <a:pPr lvl="2"/>
            <a:r>
              <a:rPr lang="en-US" dirty="0" smtClean="0"/>
              <a:t>Accounts and/or </a:t>
            </a:r>
            <a:br>
              <a:rPr lang="en-US" dirty="0" smtClean="0"/>
            </a:br>
            <a:r>
              <a:rPr lang="en-US" dirty="0" smtClean="0"/>
              <a:t>Cost Centers </a:t>
            </a:r>
            <a:br>
              <a:rPr lang="en-US" dirty="0" smtClean="0"/>
            </a:br>
            <a:r>
              <a:rPr lang="en-US" dirty="0" smtClean="0"/>
              <a:t>may be utilized in </a:t>
            </a:r>
            <a:br>
              <a:rPr lang="en-US" dirty="0" smtClean="0"/>
            </a:br>
            <a:r>
              <a:rPr lang="en-US" dirty="0" smtClean="0"/>
              <a:t>requisitioning</a:t>
            </a:r>
          </a:p>
        </p:txBody>
      </p:sp>
      <p:sp>
        <p:nvSpPr>
          <p:cNvPr id="27650" name="Rectangle 2"/>
          <p:cNvSpPr>
            <a:spLocks noGrp="1" noChangeArrowheads="1"/>
          </p:cNvSpPr>
          <p:nvPr>
            <p:ph type="title"/>
          </p:nvPr>
        </p:nvSpPr>
        <p:spPr/>
        <p:txBody>
          <a:bodyPr/>
          <a:lstStyle/>
          <a:p>
            <a:r>
              <a:rPr lang="en-US" dirty="0" smtClean="0"/>
              <a:t>User Setup</a:t>
            </a:r>
          </a:p>
        </p:txBody>
      </p:sp>
      <p:sp>
        <p:nvSpPr>
          <p:cNvPr id="27652" name="Footer Placeholder 8"/>
          <p:cNvSpPr>
            <a:spLocks noGrp="1"/>
          </p:cNvSpPr>
          <p:nvPr>
            <p:ph type="ftr" sz="quarter" idx="10"/>
          </p:nvPr>
        </p:nvSpPr>
        <p:spPr/>
        <p:txBody>
          <a:bodyPr/>
          <a:lstStyle/>
          <a:p>
            <a:r>
              <a:rPr lang="en-US" dirty="0" smtClean="0"/>
              <a:t>EAM-CONF-180</a:t>
            </a:r>
            <a:endParaRPr lang="en-US" dirty="0"/>
          </a:p>
        </p:txBody>
      </p:sp>
      <p:pic>
        <p:nvPicPr>
          <p:cNvPr id="27653" name="Picture 4" descr="wed4.png"/>
          <p:cNvPicPr>
            <a:picLocks noChangeAspect="1"/>
          </p:cNvPicPr>
          <p:nvPr/>
        </p:nvPicPr>
        <p:blipFill>
          <a:blip r:embed="rId3" cstate="print"/>
          <a:stretch>
            <a:fillRect/>
          </a:stretch>
        </p:blipFill>
        <p:spPr bwMode="auto">
          <a:xfrm>
            <a:off x="4448175" y="2615637"/>
            <a:ext cx="4572000" cy="3375588"/>
          </a:xfrm>
          <a:prstGeom prst="rect">
            <a:avLst/>
          </a:prstGeom>
          <a:noFill/>
          <a:ln>
            <a:noFill/>
          </a:ln>
        </p:spPr>
      </p:pic>
      <p:grpSp>
        <p:nvGrpSpPr>
          <p:cNvPr id="27654"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7657"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EAM Level 1 Learning Path </a:t>
            </a:r>
          </a:p>
        </p:txBody>
      </p:sp>
      <p:sp>
        <p:nvSpPr>
          <p:cNvPr id="11267" name="Footer Placeholder 7"/>
          <p:cNvSpPr>
            <a:spLocks noGrp="1"/>
          </p:cNvSpPr>
          <p:nvPr>
            <p:ph type="ftr" sz="quarter" idx="10"/>
          </p:nvPr>
        </p:nvSpPr>
        <p:spPr/>
        <p:txBody>
          <a:bodyPr/>
          <a:lstStyle/>
          <a:p>
            <a:r>
              <a:rPr lang="en-US" dirty="0" smtClean="0"/>
              <a:t>EAM-CONF-020</a:t>
            </a:r>
            <a:endParaRPr lang="en-US" dirty="0"/>
          </a:p>
        </p:txBody>
      </p:sp>
      <p:cxnSp>
        <p:nvCxnSpPr>
          <p:cNvPr id="11271" name="Shape 11"/>
          <p:cNvCxnSpPr>
            <a:cxnSpLocks noChangeShapeType="1"/>
            <a:stCxn id="7" idx="1"/>
            <a:endCxn id="11270" idx="1"/>
          </p:cNvCxnSpPr>
          <p:nvPr/>
        </p:nvCxnSpPr>
        <p:spPr bwMode="auto">
          <a:xfrm rot="10800000">
            <a:off x="298450" y="3038475"/>
            <a:ext cx="346076" cy="1785352"/>
          </a:xfrm>
          <a:prstGeom prst="bentConnector3">
            <a:avLst>
              <a:gd name="adj1" fmla="val 166055"/>
            </a:avLst>
          </a:prstGeom>
          <a:noFill/>
          <a:ln w="19050" algn="ctr">
            <a:solidFill>
              <a:srgbClr val="FF0000"/>
            </a:solidFill>
            <a:round/>
            <a:headEnd/>
            <a:tailEnd type="arrow" w="med" len="med"/>
          </a:ln>
        </p:spPr>
      </p:cxnSp>
      <p:sp>
        <p:nvSpPr>
          <p:cNvPr id="7" name="TextBox 6"/>
          <p:cNvSpPr txBox="1"/>
          <p:nvPr/>
        </p:nvSpPr>
        <p:spPr>
          <a:xfrm>
            <a:off x="644526" y="4654550"/>
            <a:ext cx="1746250" cy="338554"/>
          </a:xfrm>
          <a:prstGeom prst="rect">
            <a:avLst/>
          </a:prstGeom>
          <a:ln w="3175">
            <a:solidFill>
              <a:schemeClr val="tx1"/>
            </a:solidFill>
          </a:ln>
          <a:effectLst>
            <a:outerShdw dist="63500" dir="3600000" algn="ctr" rotWithShape="0">
              <a:srgbClr val="000000"/>
            </a:outerShdw>
          </a:effectLst>
        </p:spPr>
        <p:style>
          <a:lnRef idx="2">
            <a:schemeClr val="accent3"/>
          </a:lnRef>
          <a:fillRef idx="1">
            <a:schemeClr val="lt1"/>
          </a:fillRef>
          <a:effectRef idx="0">
            <a:schemeClr val="accent3"/>
          </a:effectRef>
          <a:fontRef idx="minor">
            <a:schemeClr val="dk1"/>
          </a:fontRef>
        </p:style>
        <p:txBody>
          <a:bodyPr wrap="square">
            <a:spAutoFit/>
          </a:bodyPr>
          <a:lstStyle/>
          <a:p>
            <a:pPr>
              <a:defRPr/>
            </a:pPr>
            <a:r>
              <a:rPr lang="en-US" sz="1600" b="1" dirty="0">
                <a:solidFill>
                  <a:srgbClr val="FF0000"/>
                </a:solidFill>
              </a:rPr>
              <a:t>You are here! </a:t>
            </a:r>
            <a:endParaRPr lang="en-US" sz="1600" dirty="0"/>
          </a:p>
        </p:txBody>
      </p:sp>
      <p:pic>
        <p:nvPicPr>
          <p:cNvPr id="9" name="Picture 7" descr="Learning Path 2010-12-06.PNG"/>
          <p:cNvPicPr>
            <a:picLocks noChangeAspect="1"/>
          </p:cNvPicPr>
          <p:nvPr/>
        </p:nvPicPr>
        <p:blipFill>
          <a:blip r:embed="rId3" cstate="print"/>
          <a:srcRect/>
          <a:stretch>
            <a:fillRect/>
          </a:stretch>
        </p:blipFill>
        <p:spPr bwMode="auto">
          <a:xfrm>
            <a:off x="468313" y="1374775"/>
            <a:ext cx="8102600" cy="3225800"/>
          </a:xfrm>
          <a:prstGeom prst="rect">
            <a:avLst/>
          </a:prstGeom>
          <a:noFill/>
          <a:ln w="9525">
            <a:noFill/>
            <a:miter lim="800000"/>
            <a:headEnd/>
            <a:tailEnd/>
          </a:ln>
        </p:spPr>
      </p:pic>
      <p:sp>
        <p:nvSpPr>
          <p:cNvPr id="11270" name="Rounded Rectangle 5"/>
          <p:cNvSpPr>
            <a:spLocks noChangeArrowheads="1"/>
          </p:cNvSpPr>
          <p:nvPr/>
        </p:nvSpPr>
        <p:spPr bwMode="auto">
          <a:xfrm>
            <a:off x="298450" y="2965450"/>
            <a:ext cx="8488363" cy="1460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a:bodyPr>
          <a:lstStyle/>
          <a:p>
            <a:r>
              <a:rPr lang="en-US" dirty="0" smtClean="0"/>
              <a:t>EAM allows fields to be marked as Mandatory in certain screens </a:t>
            </a:r>
          </a:p>
          <a:p>
            <a:r>
              <a:rPr lang="en-US" dirty="0" smtClean="0"/>
              <a:t>Cannot save record without filling in that field </a:t>
            </a:r>
          </a:p>
          <a:p>
            <a:r>
              <a:rPr lang="en-US" dirty="0" smtClean="0"/>
              <a:t>Some “conditional” mandatory fields examples: </a:t>
            </a:r>
          </a:p>
          <a:p>
            <a:pPr lvl="1"/>
            <a:r>
              <a:rPr lang="en-US" dirty="0" smtClean="0"/>
              <a:t>Work Order &gt; Close</a:t>
            </a:r>
          </a:p>
          <a:p>
            <a:pPr lvl="1"/>
            <a:r>
              <a:rPr lang="en-US" dirty="0" smtClean="0"/>
              <a:t>Job(Project)</a:t>
            </a:r>
          </a:p>
          <a:p>
            <a:r>
              <a:rPr lang="en-US" dirty="0" smtClean="0"/>
              <a:t>Generally Visibly Differentiated on the Screen</a:t>
            </a:r>
          </a:p>
        </p:txBody>
      </p:sp>
      <p:sp>
        <p:nvSpPr>
          <p:cNvPr id="28674" name="Rectangle 2"/>
          <p:cNvSpPr>
            <a:spLocks noGrp="1" noChangeArrowheads="1"/>
          </p:cNvSpPr>
          <p:nvPr>
            <p:ph type="title"/>
          </p:nvPr>
        </p:nvSpPr>
        <p:spPr/>
        <p:txBody>
          <a:bodyPr/>
          <a:lstStyle/>
          <a:p>
            <a:r>
              <a:rPr lang="en-US" dirty="0" smtClean="0"/>
              <a:t>Mandatory Fields</a:t>
            </a:r>
          </a:p>
        </p:txBody>
      </p:sp>
      <p:sp>
        <p:nvSpPr>
          <p:cNvPr id="28676" name="Footer Placeholder 8"/>
          <p:cNvSpPr>
            <a:spLocks noGrp="1"/>
          </p:cNvSpPr>
          <p:nvPr>
            <p:ph type="ftr" sz="quarter" idx="10"/>
          </p:nvPr>
        </p:nvSpPr>
        <p:spPr/>
        <p:txBody>
          <a:bodyPr/>
          <a:lstStyle/>
          <a:p>
            <a:r>
              <a:rPr lang="en-US" dirty="0" smtClean="0"/>
              <a:t>EAM-CONF-190</a:t>
            </a:r>
            <a:endParaRPr lang="en-US" dirty="0"/>
          </a:p>
        </p:txBody>
      </p:sp>
      <p:pic>
        <p:nvPicPr>
          <p:cNvPr id="5" name="Picture 4" descr="wed6.png"/>
          <p:cNvPicPr>
            <a:picLocks noChangeAspect="1"/>
          </p:cNvPicPr>
          <p:nvPr/>
        </p:nvPicPr>
        <p:blipFill>
          <a:blip r:embed="rId3" cstate="print"/>
          <a:stretch>
            <a:fillRect/>
          </a:stretch>
        </p:blipFill>
        <p:spPr>
          <a:xfrm>
            <a:off x="4678363" y="5167313"/>
            <a:ext cx="3400000" cy="800000"/>
          </a:xfrm>
          <a:prstGeom prst="rect">
            <a:avLst/>
          </a:prstGeom>
          <a:noFill/>
          <a:ln>
            <a:noFill/>
          </a:ln>
        </p:spPr>
      </p:pic>
      <p:grpSp>
        <p:nvGrpSpPr>
          <p:cNvPr id="28678" name="Group 5"/>
          <p:cNvGrpSpPr>
            <a:grpSpLocks/>
          </p:cNvGrpSpPr>
          <p:nvPr/>
        </p:nvGrpSpPr>
        <p:grpSpPr bwMode="auto">
          <a:xfrm>
            <a:off x="6985000" y="20638"/>
            <a:ext cx="2041525" cy="531812"/>
            <a:chOff x="6879276" y="42524"/>
            <a:chExt cx="2084033" cy="549365"/>
          </a:xfrm>
        </p:grpSpPr>
        <p:sp>
          <p:nvSpPr>
            <p:cNvPr id="7" name="Rounded Rectangle 6"/>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8" name="Rounded Rectangle 7"/>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8681" name="Rounded Rectangle 8"/>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dirty="0" smtClean="0"/>
              <a:t>QAD EAM Other Configuration</a:t>
            </a:r>
          </a:p>
        </p:txBody>
      </p:sp>
      <p:sp>
        <p:nvSpPr>
          <p:cNvPr id="29699" name="Rectangle 3"/>
          <p:cNvSpPr>
            <a:spLocks noGrp="1" noChangeArrowheads="1"/>
          </p:cNvSpPr>
          <p:nvPr>
            <p:ph type="body" sz="quarter" idx="10"/>
          </p:nvPr>
        </p:nvSpPr>
        <p:spPr/>
        <p:txBody>
          <a:bodyPr/>
          <a:lstStyle/>
          <a:p>
            <a:r>
              <a:rPr lang="en-US" dirty="0" smtClean="0"/>
              <a:t>QAD EAM v12 Training</a:t>
            </a:r>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5"/>
          <p:cNvSpPr>
            <a:spLocks noGrp="1" noChangeArrowheads="1"/>
          </p:cNvSpPr>
          <p:nvPr>
            <p:ph idx="1"/>
          </p:nvPr>
        </p:nvSpPr>
        <p:spPr>
          <a:xfrm>
            <a:off x="457200" y="891610"/>
            <a:ext cx="5934075" cy="5424523"/>
          </a:xfrm>
        </p:spPr>
        <p:txBody>
          <a:bodyPr>
            <a:normAutofit/>
          </a:bodyPr>
          <a:lstStyle/>
          <a:p>
            <a:r>
              <a:rPr lang="en-US" sz="2400" dirty="0" smtClean="0"/>
              <a:t>EAM Screens are Configurable  </a:t>
            </a:r>
          </a:p>
          <a:p>
            <a:r>
              <a:rPr lang="en-US" sz="2400" dirty="0" smtClean="0"/>
              <a:t>Allows system administrator to hide fields</a:t>
            </a:r>
          </a:p>
          <a:p>
            <a:r>
              <a:rPr lang="en-US" sz="2400" dirty="0" smtClean="0"/>
              <a:t>Accessible under </a:t>
            </a:r>
            <a:br>
              <a:rPr lang="en-US" sz="2400" dirty="0" smtClean="0"/>
            </a:br>
            <a:r>
              <a:rPr lang="en-US" sz="2400" dirty="0" smtClean="0"/>
              <a:t>System Administrator </a:t>
            </a:r>
            <a:br>
              <a:rPr lang="en-US" sz="2400" dirty="0" smtClean="0"/>
            </a:br>
            <a:r>
              <a:rPr lang="en-US" sz="2400" dirty="0" smtClean="0"/>
              <a:t>in .NET UI</a:t>
            </a:r>
          </a:p>
          <a:p>
            <a:pPr lvl="1"/>
            <a:r>
              <a:rPr lang="en-US" sz="2000" dirty="0" smtClean="0"/>
              <a:t>Select desired screen </a:t>
            </a:r>
            <a:br>
              <a:rPr lang="en-US" sz="2000" dirty="0" smtClean="0"/>
            </a:br>
            <a:r>
              <a:rPr lang="en-US" sz="2000" dirty="0" smtClean="0"/>
              <a:t>to modify</a:t>
            </a:r>
          </a:p>
          <a:p>
            <a:pPr lvl="1"/>
            <a:r>
              <a:rPr lang="en-US" sz="2000" dirty="0" smtClean="0"/>
              <a:t>Screen changes are </a:t>
            </a:r>
            <a:br>
              <a:rPr lang="en-US" sz="2000" dirty="0" smtClean="0"/>
            </a:br>
            <a:r>
              <a:rPr lang="en-US" sz="2000" dirty="0" smtClean="0"/>
              <a:t>database wide</a:t>
            </a:r>
          </a:p>
        </p:txBody>
      </p:sp>
      <p:sp>
        <p:nvSpPr>
          <p:cNvPr id="30722" name="Rectangle 4"/>
          <p:cNvSpPr>
            <a:spLocks noGrp="1" noChangeArrowheads="1"/>
          </p:cNvSpPr>
          <p:nvPr>
            <p:ph type="title"/>
          </p:nvPr>
        </p:nvSpPr>
        <p:spPr/>
        <p:txBody>
          <a:bodyPr/>
          <a:lstStyle/>
          <a:p>
            <a:r>
              <a:rPr lang="en-US" dirty="0" smtClean="0"/>
              <a:t>Screen Editor   </a:t>
            </a:r>
          </a:p>
        </p:txBody>
      </p:sp>
      <p:sp>
        <p:nvSpPr>
          <p:cNvPr id="30726" name="Footer Placeholder 8"/>
          <p:cNvSpPr>
            <a:spLocks noGrp="1"/>
          </p:cNvSpPr>
          <p:nvPr>
            <p:ph type="ftr" sz="quarter" idx="10"/>
          </p:nvPr>
        </p:nvSpPr>
        <p:spPr/>
        <p:txBody>
          <a:bodyPr/>
          <a:lstStyle/>
          <a:p>
            <a:r>
              <a:rPr lang="en-US" dirty="0" smtClean="0"/>
              <a:t>EAM-CONF-210</a:t>
            </a:r>
            <a:endParaRPr lang="en-US" dirty="0"/>
          </a:p>
        </p:txBody>
      </p:sp>
      <p:pic>
        <p:nvPicPr>
          <p:cNvPr id="4" name="Picture 3" descr="wed5.png"/>
          <p:cNvPicPr>
            <a:picLocks noChangeAspect="1"/>
          </p:cNvPicPr>
          <p:nvPr/>
        </p:nvPicPr>
        <p:blipFill>
          <a:blip r:embed="rId3" cstate="print"/>
          <a:stretch>
            <a:fillRect/>
          </a:stretch>
        </p:blipFill>
        <p:spPr>
          <a:xfrm>
            <a:off x="4219575" y="3170238"/>
            <a:ext cx="4832350" cy="2968625"/>
          </a:xfrm>
          <a:prstGeom prst="rect">
            <a:avLst/>
          </a:prstGeom>
          <a:effectLst>
            <a:outerShdw blurRad="25400" dist="25400" dir="2400000" algn="ctr" rotWithShape="0">
              <a:srgbClr val="000000">
                <a:alpha val="97000"/>
              </a:srgbClr>
            </a:outerShdw>
          </a:effectLst>
        </p:spPr>
      </p:pic>
      <p:grpSp>
        <p:nvGrpSpPr>
          <p:cNvPr id="30725" name="Group 4"/>
          <p:cNvGrpSpPr>
            <a:grpSpLocks/>
          </p:cNvGrpSpPr>
          <p:nvPr/>
        </p:nvGrpSpPr>
        <p:grpSpPr bwMode="auto">
          <a:xfrm>
            <a:off x="6985000" y="20638"/>
            <a:ext cx="2041525" cy="531812"/>
            <a:chOff x="6879276" y="42524"/>
            <a:chExt cx="2084033" cy="549365"/>
          </a:xfrm>
        </p:grpSpPr>
        <p:sp>
          <p:nvSpPr>
            <p:cNvPr id="30727" name="Rounded Rectangle 5"/>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7" name="Picture 2"/>
          <p:cNvPicPr>
            <a:picLocks noGrp="1" noChangeAspect="1" noChangeArrowheads="1"/>
          </p:cNvPicPr>
          <p:nvPr>
            <p:ph sz="half" idx="1"/>
          </p:nvPr>
        </p:nvPicPr>
        <p:blipFill>
          <a:blip r:embed="rId3" cstate="print"/>
          <a:stretch>
            <a:fillRect/>
          </a:stretch>
        </p:blipFill>
        <p:spPr>
          <a:xfrm>
            <a:off x="5565697" y="1479816"/>
            <a:ext cx="3485715" cy="4257143"/>
          </a:xfrm>
          <a:prstGeom prst="rect">
            <a:avLst/>
          </a:prstGeom>
          <a:noFill/>
          <a:ln>
            <a:noFill/>
          </a:ln>
        </p:spPr>
      </p:pic>
      <p:sp>
        <p:nvSpPr>
          <p:cNvPr id="31748" name="Rectangle 5"/>
          <p:cNvSpPr>
            <a:spLocks noGrp="1" noChangeArrowheads="1"/>
          </p:cNvSpPr>
          <p:nvPr>
            <p:ph sz="half" idx="2"/>
          </p:nvPr>
        </p:nvSpPr>
        <p:spPr>
          <a:xfrm>
            <a:off x="522766" y="899404"/>
            <a:ext cx="4944583" cy="5416730"/>
          </a:xfrm>
        </p:spPr>
        <p:txBody>
          <a:bodyPr>
            <a:normAutofit/>
          </a:bodyPr>
          <a:lstStyle/>
          <a:p>
            <a:r>
              <a:rPr lang="en-US" sz="2000" dirty="0" smtClean="0"/>
              <a:t>The sequence fields are broken into two major groups: </a:t>
            </a:r>
          </a:p>
          <a:p>
            <a:pPr lvl="1"/>
            <a:r>
              <a:rPr lang="en-US" sz="1600" dirty="0" smtClean="0"/>
              <a:t>Shared by all sites </a:t>
            </a:r>
          </a:p>
          <a:p>
            <a:pPr lvl="1"/>
            <a:r>
              <a:rPr lang="en-US" sz="1600" dirty="0" smtClean="0"/>
              <a:t>Site specific</a:t>
            </a:r>
          </a:p>
          <a:p>
            <a:r>
              <a:rPr lang="en-US" sz="2000" dirty="0" smtClean="0"/>
              <a:t>The fields listed at the top of the screen are shared by all sites</a:t>
            </a:r>
          </a:p>
          <a:p>
            <a:r>
              <a:rPr lang="en-US" sz="2000" dirty="0" smtClean="0"/>
              <a:t>The fields listed below the drop-down “Site” field are site specific</a:t>
            </a:r>
          </a:p>
          <a:p>
            <a:r>
              <a:rPr lang="en-US" sz="2000" dirty="0" smtClean="0">
                <a:solidFill>
                  <a:srgbClr val="FF0000"/>
                </a:solidFill>
              </a:rPr>
              <a:t>NOTE:  </a:t>
            </a:r>
            <a:r>
              <a:rPr lang="en-US" sz="2000" dirty="0" smtClean="0"/>
              <a:t>PO Number can have a site-specific prefix to avoid duplication in ERP</a:t>
            </a:r>
          </a:p>
        </p:txBody>
      </p:sp>
      <p:sp>
        <p:nvSpPr>
          <p:cNvPr id="31746" name="Rectangle 4"/>
          <p:cNvSpPr>
            <a:spLocks noGrp="1" noChangeArrowheads="1"/>
          </p:cNvSpPr>
          <p:nvPr>
            <p:ph type="title"/>
          </p:nvPr>
        </p:nvSpPr>
        <p:spPr/>
        <p:txBody>
          <a:bodyPr/>
          <a:lstStyle/>
          <a:p>
            <a:r>
              <a:rPr lang="en-US" dirty="0" smtClean="0"/>
              <a:t>Sequences  </a:t>
            </a:r>
          </a:p>
        </p:txBody>
      </p:sp>
      <p:sp>
        <p:nvSpPr>
          <p:cNvPr id="31750" name="Footer Placeholder 8"/>
          <p:cNvSpPr>
            <a:spLocks noGrp="1"/>
          </p:cNvSpPr>
          <p:nvPr>
            <p:ph type="ftr" sz="quarter" idx="10"/>
          </p:nvPr>
        </p:nvSpPr>
        <p:spPr/>
        <p:txBody>
          <a:bodyPr/>
          <a:lstStyle/>
          <a:p>
            <a:r>
              <a:rPr lang="en-US" dirty="0" smtClean="0"/>
              <a:t>EAM-CONF-220</a:t>
            </a:r>
            <a:endParaRPr lang="en-US" dirty="0"/>
          </a:p>
        </p:txBody>
      </p:sp>
      <p:grpSp>
        <p:nvGrpSpPr>
          <p:cNvPr id="31749" name="Group 4"/>
          <p:cNvGrpSpPr>
            <a:grpSpLocks/>
          </p:cNvGrpSpPr>
          <p:nvPr/>
        </p:nvGrpSpPr>
        <p:grpSpPr bwMode="auto">
          <a:xfrm>
            <a:off x="6985000" y="20638"/>
            <a:ext cx="2041525" cy="531812"/>
            <a:chOff x="6879276" y="42524"/>
            <a:chExt cx="2084033" cy="549365"/>
          </a:xfrm>
        </p:grpSpPr>
        <p:sp>
          <p:nvSpPr>
            <p:cNvPr id="31751" name="Rounded Rectangle 5"/>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31753"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
        <p:nvSpPr>
          <p:cNvPr id="10" name="Rectangle 9"/>
          <p:cNvSpPr/>
          <p:nvPr/>
        </p:nvSpPr>
        <p:spPr>
          <a:xfrm>
            <a:off x="5581650" y="2162175"/>
            <a:ext cx="3362325" cy="129540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5572125" y="3514724"/>
            <a:ext cx="3362325" cy="1495425"/>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8">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1748">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10"/>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174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sz="half" idx="1"/>
          </p:nvPr>
        </p:nvSpPr>
        <p:spPr>
          <a:xfrm>
            <a:off x="457199" y="899404"/>
            <a:ext cx="5932968" cy="5416730"/>
          </a:xfrm>
        </p:spPr>
        <p:txBody>
          <a:bodyPr>
            <a:normAutofit/>
          </a:bodyPr>
          <a:lstStyle/>
          <a:p>
            <a:r>
              <a:rPr lang="en-US" dirty="0" smtClean="0"/>
              <a:t>ERP is the “System of Record”</a:t>
            </a:r>
          </a:p>
          <a:p>
            <a:pPr lvl="1"/>
            <a:r>
              <a:rPr lang="en-US" dirty="0" smtClean="0"/>
              <a:t>Accounts, Accounting Calendar, Bill To, Budgets, Cost Centers, Currency, Languages, Projects, Ship To, Standard Clauses, Sub Accounts, Terms, Vendors</a:t>
            </a:r>
          </a:p>
          <a:p>
            <a:r>
              <a:rPr lang="en-US" dirty="0" smtClean="0"/>
              <a:t>Allows for a “subset” of data</a:t>
            </a:r>
          </a:p>
          <a:p>
            <a:r>
              <a:rPr lang="en-US" dirty="0" smtClean="0"/>
              <a:t>Manually downloaded</a:t>
            </a:r>
          </a:p>
          <a:p>
            <a:r>
              <a:rPr lang="en-US" dirty="0" smtClean="0"/>
              <a:t>Routines can pick up changes </a:t>
            </a:r>
            <a:r>
              <a:rPr lang="en-US" sz="2400" dirty="0" smtClean="0"/>
              <a:t>(coming March 2011, with new Job Controller features)</a:t>
            </a:r>
          </a:p>
        </p:txBody>
      </p:sp>
      <p:sp>
        <p:nvSpPr>
          <p:cNvPr id="32770" name="Rectangle 2"/>
          <p:cNvSpPr>
            <a:spLocks noGrp="1" noChangeArrowheads="1"/>
          </p:cNvSpPr>
          <p:nvPr>
            <p:ph type="title"/>
          </p:nvPr>
        </p:nvSpPr>
        <p:spPr/>
        <p:txBody>
          <a:bodyPr/>
          <a:lstStyle/>
          <a:p>
            <a:r>
              <a:rPr lang="en-US" dirty="0" smtClean="0"/>
              <a:t>ERP and EAM Shared Data</a:t>
            </a:r>
          </a:p>
        </p:txBody>
      </p:sp>
      <p:sp>
        <p:nvSpPr>
          <p:cNvPr id="32772" name="Footer Placeholder 8"/>
          <p:cNvSpPr>
            <a:spLocks noGrp="1"/>
          </p:cNvSpPr>
          <p:nvPr>
            <p:ph type="ftr" sz="quarter" idx="10"/>
          </p:nvPr>
        </p:nvSpPr>
        <p:spPr/>
        <p:txBody>
          <a:bodyPr/>
          <a:lstStyle/>
          <a:p>
            <a:r>
              <a:rPr lang="en-US" dirty="0" smtClean="0"/>
              <a:t>EAM-CONF-230</a:t>
            </a:r>
            <a:endParaRPr lang="en-US" dirty="0"/>
          </a:p>
        </p:txBody>
      </p:sp>
      <p:pic>
        <p:nvPicPr>
          <p:cNvPr id="32773" name="Picture 3"/>
          <p:cNvPicPr>
            <a:picLocks noChangeAspect="1" noChangeArrowheads="1"/>
          </p:cNvPicPr>
          <p:nvPr/>
        </p:nvPicPr>
        <p:blipFill>
          <a:blip r:embed="rId3" cstate="print"/>
          <a:stretch>
            <a:fillRect/>
          </a:stretch>
        </p:blipFill>
        <p:spPr bwMode="auto">
          <a:xfrm>
            <a:off x="6809674" y="1756218"/>
            <a:ext cx="1924050" cy="3705225"/>
          </a:xfrm>
          <a:prstGeom prst="rect">
            <a:avLst/>
          </a:prstGeom>
          <a:noFill/>
          <a:ln>
            <a:noFill/>
          </a:ln>
        </p:spPr>
      </p:pic>
      <p:grpSp>
        <p:nvGrpSpPr>
          <p:cNvPr id="32774"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32776"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2777"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normAutofit lnSpcReduction="10000"/>
          </a:bodyPr>
          <a:lstStyle/>
          <a:p>
            <a:r>
              <a:rPr lang="en-US" dirty="0" smtClean="0"/>
              <a:t>Cost Center and Account Groups (Site Specific)</a:t>
            </a:r>
          </a:p>
          <a:p>
            <a:pPr lvl="1"/>
            <a:r>
              <a:rPr lang="en-US" dirty="0" smtClean="0"/>
              <a:t>Defines those that a user is allowed to requisition against</a:t>
            </a:r>
          </a:p>
          <a:p>
            <a:pPr lvl="1"/>
            <a:r>
              <a:rPr lang="en-US" dirty="0" smtClean="0"/>
              <a:t>Not to be confused with Routing / Authorization Approval </a:t>
            </a:r>
          </a:p>
          <a:p>
            <a:r>
              <a:rPr lang="en-US" dirty="0" smtClean="0"/>
              <a:t>Accounting Calendar (Domain Specific) </a:t>
            </a:r>
          </a:p>
          <a:p>
            <a:pPr lvl="1"/>
            <a:r>
              <a:rPr lang="en-US" dirty="0" smtClean="0"/>
              <a:t>Synchronized with the ERP Accounting Calendar </a:t>
            </a:r>
          </a:p>
          <a:p>
            <a:pPr lvl="1"/>
            <a:r>
              <a:rPr lang="en-US" dirty="0" smtClean="0"/>
              <a:t>Used for Financial Reporting Periods </a:t>
            </a:r>
          </a:p>
          <a:p>
            <a:pPr lvl="1"/>
            <a:r>
              <a:rPr lang="en-US" dirty="0" smtClean="0"/>
              <a:t>System Control settings can prevent EAM user from posting transactions in a previous period </a:t>
            </a:r>
          </a:p>
          <a:p>
            <a:pPr lvl="1"/>
            <a:r>
              <a:rPr lang="en-US" dirty="0" smtClean="0"/>
              <a:t>Closed Periods do not allow any additional transactions and do not allow a reopen option</a:t>
            </a:r>
          </a:p>
        </p:txBody>
      </p:sp>
      <p:sp>
        <p:nvSpPr>
          <p:cNvPr id="33794" name="Rectangle 2"/>
          <p:cNvSpPr>
            <a:spLocks noGrp="1" noChangeArrowheads="1"/>
          </p:cNvSpPr>
          <p:nvPr>
            <p:ph type="title"/>
          </p:nvPr>
        </p:nvSpPr>
        <p:spPr/>
        <p:txBody>
          <a:bodyPr/>
          <a:lstStyle/>
          <a:p>
            <a:r>
              <a:rPr lang="en-US" dirty="0" smtClean="0"/>
              <a:t>Financial Controls</a:t>
            </a:r>
          </a:p>
        </p:txBody>
      </p:sp>
      <p:sp>
        <p:nvSpPr>
          <p:cNvPr id="33796" name="Footer Placeholder 7"/>
          <p:cNvSpPr>
            <a:spLocks noGrp="1"/>
          </p:cNvSpPr>
          <p:nvPr>
            <p:ph type="ftr" sz="quarter" idx="10"/>
          </p:nvPr>
        </p:nvSpPr>
        <p:spPr/>
        <p:txBody>
          <a:bodyPr/>
          <a:lstStyle/>
          <a:p>
            <a:r>
              <a:rPr lang="en-US" dirty="0" smtClean="0"/>
              <a:t>EAM-CONF-240</a:t>
            </a:r>
            <a:endParaRPr lang="en-US" dirty="0"/>
          </a:p>
        </p:txBody>
      </p:sp>
      <p:grpSp>
        <p:nvGrpSpPr>
          <p:cNvPr id="33797"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33799"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3800"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79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79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lnSpcReduction="10000"/>
          </a:bodyPr>
          <a:lstStyle/>
          <a:p>
            <a:r>
              <a:rPr lang="en-US" dirty="0" smtClean="0"/>
              <a:t>Master Codes are maintained in associated modules</a:t>
            </a:r>
          </a:p>
          <a:p>
            <a:r>
              <a:rPr lang="en-US" dirty="0" smtClean="0"/>
              <a:t>Different Levels:  Database, Domain, Site </a:t>
            </a:r>
          </a:p>
          <a:p>
            <a:r>
              <a:rPr lang="en-US" dirty="0" smtClean="0"/>
              <a:t>Chart of Accounts from ERP </a:t>
            </a:r>
          </a:p>
          <a:p>
            <a:pPr lvl="1"/>
            <a:r>
              <a:rPr lang="en-US" dirty="0" smtClean="0"/>
              <a:t>Account</a:t>
            </a:r>
          </a:p>
          <a:p>
            <a:pPr lvl="1"/>
            <a:r>
              <a:rPr lang="en-US" dirty="0" smtClean="0"/>
              <a:t>Subaccount</a:t>
            </a:r>
          </a:p>
          <a:p>
            <a:pPr lvl="1"/>
            <a:r>
              <a:rPr lang="en-US" dirty="0" smtClean="0"/>
              <a:t>Cost Center </a:t>
            </a:r>
          </a:p>
          <a:p>
            <a:pPr lvl="1"/>
            <a:r>
              <a:rPr lang="en-US" dirty="0" smtClean="0"/>
              <a:t>COMING SOON:  SAF Codes </a:t>
            </a:r>
          </a:p>
          <a:p>
            <a:r>
              <a:rPr lang="en-US" dirty="0" smtClean="0"/>
              <a:t>UOM Conversions </a:t>
            </a:r>
          </a:p>
          <a:p>
            <a:r>
              <a:rPr lang="en-US" dirty="0" smtClean="0"/>
              <a:t>Currency Conversions </a:t>
            </a:r>
          </a:p>
          <a:p>
            <a:pPr lvl="1"/>
            <a:r>
              <a:rPr lang="en-US" dirty="0" smtClean="0"/>
              <a:t>Pulled from ERP </a:t>
            </a:r>
          </a:p>
          <a:p>
            <a:pPr lvl="1"/>
            <a:r>
              <a:rPr lang="en-US" dirty="0" smtClean="0"/>
              <a:t>Allows ERP to drive updates to conversion factors</a:t>
            </a:r>
          </a:p>
        </p:txBody>
      </p:sp>
      <p:sp>
        <p:nvSpPr>
          <p:cNvPr id="34818" name="Rectangle 2"/>
          <p:cNvSpPr>
            <a:spLocks noGrp="1" noChangeArrowheads="1"/>
          </p:cNvSpPr>
          <p:nvPr>
            <p:ph type="title"/>
          </p:nvPr>
        </p:nvSpPr>
        <p:spPr/>
        <p:txBody>
          <a:bodyPr/>
          <a:lstStyle/>
          <a:p>
            <a:r>
              <a:rPr lang="en-US" dirty="0" smtClean="0"/>
              <a:t>Basic Master Data </a:t>
            </a:r>
          </a:p>
        </p:txBody>
      </p:sp>
      <p:sp>
        <p:nvSpPr>
          <p:cNvPr id="34820" name="Footer Placeholder 7"/>
          <p:cNvSpPr>
            <a:spLocks noGrp="1"/>
          </p:cNvSpPr>
          <p:nvPr>
            <p:ph type="ftr" sz="quarter" idx="10"/>
          </p:nvPr>
        </p:nvSpPr>
        <p:spPr/>
        <p:txBody>
          <a:bodyPr/>
          <a:lstStyle/>
          <a:p>
            <a:r>
              <a:rPr lang="en-US" dirty="0" smtClean="0"/>
              <a:t>EAM-CONF-250</a:t>
            </a:r>
            <a:endParaRPr lang="en-US" dirty="0"/>
          </a:p>
        </p:txBody>
      </p:sp>
      <p:grpSp>
        <p:nvGrpSpPr>
          <p:cNvPr id="34821" name="Group 3"/>
          <p:cNvGrpSpPr>
            <a:grpSpLocks/>
          </p:cNvGrpSpPr>
          <p:nvPr/>
        </p:nvGrpSpPr>
        <p:grpSpPr bwMode="auto">
          <a:xfrm>
            <a:off x="6985000" y="20638"/>
            <a:ext cx="2041525" cy="531812"/>
            <a:chOff x="6879276" y="42524"/>
            <a:chExt cx="2084033" cy="549365"/>
          </a:xfrm>
        </p:grpSpPr>
        <p:sp>
          <p:nvSpPr>
            <p:cNvPr id="34822" name="Rounded Rectangle 4"/>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34823"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4824"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8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81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81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81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81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4819">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819">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81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6" name="Picture 7" descr="Config - Proj Plan.PNG"/>
          <p:cNvPicPr>
            <a:picLocks noChangeAspect="1"/>
          </p:cNvPicPr>
          <p:nvPr/>
        </p:nvPicPr>
        <p:blipFill>
          <a:blip r:embed="rId3" cstate="print"/>
          <a:srcRect b="9677"/>
          <a:stretch>
            <a:fillRect/>
          </a:stretch>
        </p:blipFill>
        <p:spPr bwMode="auto">
          <a:xfrm>
            <a:off x="811213" y="4071672"/>
            <a:ext cx="2814637" cy="2233613"/>
          </a:xfrm>
          <a:prstGeom prst="rect">
            <a:avLst/>
          </a:prstGeom>
          <a:noFill/>
          <a:ln w="9525">
            <a:noFill/>
            <a:miter lim="800000"/>
            <a:headEnd/>
            <a:tailEnd/>
          </a:ln>
        </p:spPr>
      </p:pic>
      <p:pic>
        <p:nvPicPr>
          <p:cNvPr id="35847" name="Picture 8" descr="Config - Tracker.PNG"/>
          <p:cNvPicPr>
            <a:picLocks noChangeAspect="1"/>
          </p:cNvPicPr>
          <p:nvPr/>
        </p:nvPicPr>
        <p:blipFill>
          <a:blip r:embed="rId4" cstate="print"/>
          <a:srcRect/>
          <a:stretch>
            <a:fillRect/>
          </a:stretch>
        </p:blipFill>
        <p:spPr bwMode="auto">
          <a:xfrm>
            <a:off x="2525713" y="4539901"/>
            <a:ext cx="4754562" cy="1749425"/>
          </a:xfrm>
          <a:prstGeom prst="rect">
            <a:avLst/>
          </a:prstGeom>
          <a:noFill/>
          <a:ln w="9525">
            <a:noFill/>
            <a:miter lim="800000"/>
            <a:headEnd/>
            <a:tailEnd/>
          </a:ln>
        </p:spPr>
      </p:pic>
      <p:pic>
        <p:nvPicPr>
          <p:cNvPr id="35848" name="Picture 9" descr="Config - Imp Plan.PNG"/>
          <p:cNvPicPr>
            <a:picLocks noChangeAspect="1"/>
          </p:cNvPicPr>
          <p:nvPr/>
        </p:nvPicPr>
        <p:blipFill>
          <a:blip r:embed="rId5" cstate="print"/>
          <a:srcRect/>
          <a:stretch>
            <a:fillRect/>
          </a:stretch>
        </p:blipFill>
        <p:spPr bwMode="auto">
          <a:xfrm>
            <a:off x="6249988" y="1595270"/>
            <a:ext cx="2628900" cy="3594100"/>
          </a:xfrm>
          <a:prstGeom prst="rect">
            <a:avLst/>
          </a:prstGeom>
          <a:noFill/>
          <a:ln w="9525">
            <a:noFill/>
            <a:miter lim="800000"/>
            <a:headEnd/>
            <a:tailEnd/>
          </a:ln>
        </p:spPr>
      </p:pic>
      <p:sp>
        <p:nvSpPr>
          <p:cNvPr id="35843" name="Rectangle 3"/>
          <p:cNvSpPr>
            <a:spLocks noGrp="1" noChangeArrowheads="1"/>
          </p:cNvSpPr>
          <p:nvPr>
            <p:ph idx="1"/>
          </p:nvPr>
        </p:nvSpPr>
        <p:spPr/>
        <p:txBody>
          <a:bodyPr>
            <a:normAutofit/>
          </a:bodyPr>
          <a:lstStyle/>
          <a:p>
            <a:r>
              <a:rPr lang="en-US" sz="2400" dirty="0" smtClean="0"/>
              <a:t>EAM Configuration Project Plan </a:t>
            </a:r>
          </a:p>
          <a:p>
            <a:pPr lvl="1"/>
            <a:r>
              <a:rPr lang="en-US" sz="2000" dirty="0" smtClean="0"/>
              <a:t>Step by Step Configuration Plan  </a:t>
            </a:r>
          </a:p>
          <a:p>
            <a:pPr lvl="1"/>
            <a:r>
              <a:rPr lang="en-US" sz="2000" dirty="0" smtClean="0"/>
              <a:t>Available from Mentor </a:t>
            </a:r>
          </a:p>
          <a:p>
            <a:r>
              <a:rPr lang="en-US" sz="2400" dirty="0" smtClean="0"/>
              <a:t>EAM Configuration Tracker </a:t>
            </a:r>
          </a:p>
          <a:p>
            <a:pPr lvl="1"/>
            <a:r>
              <a:rPr lang="en-US" sz="2000" dirty="0" smtClean="0"/>
              <a:t>Deliverable to Customer </a:t>
            </a:r>
          </a:p>
          <a:p>
            <a:pPr lvl="1"/>
            <a:r>
              <a:rPr lang="en-US" sz="2000" dirty="0" smtClean="0"/>
              <a:t>Hand-off to Others </a:t>
            </a:r>
          </a:p>
          <a:p>
            <a:r>
              <a:rPr lang="en-US" sz="2400" dirty="0" smtClean="0"/>
              <a:t>EAM Standard Product </a:t>
            </a:r>
            <a:br>
              <a:rPr lang="en-US" sz="2400" dirty="0" smtClean="0"/>
            </a:br>
            <a:r>
              <a:rPr lang="en-US" sz="2400" dirty="0" smtClean="0"/>
              <a:t>Implementation Plan</a:t>
            </a:r>
          </a:p>
        </p:txBody>
      </p:sp>
      <p:sp>
        <p:nvSpPr>
          <p:cNvPr id="35842" name="Rectangle 2"/>
          <p:cNvSpPr>
            <a:spLocks noGrp="1" noChangeArrowheads="1"/>
          </p:cNvSpPr>
          <p:nvPr>
            <p:ph type="title"/>
          </p:nvPr>
        </p:nvSpPr>
        <p:spPr/>
        <p:txBody>
          <a:bodyPr/>
          <a:lstStyle/>
          <a:p>
            <a:r>
              <a:rPr lang="en-US" dirty="0" smtClean="0"/>
              <a:t>Configuration Tools </a:t>
            </a:r>
          </a:p>
        </p:txBody>
      </p:sp>
      <p:sp>
        <p:nvSpPr>
          <p:cNvPr id="35844" name="Footer Placeholder 10"/>
          <p:cNvSpPr>
            <a:spLocks noGrp="1"/>
          </p:cNvSpPr>
          <p:nvPr>
            <p:ph type="ftr" sz="quarter" idx="10"/>
          </p:nvPr>
        </p:nvSpPr>
        <p:spPr/>
        <p:txBody>
          <a:bodyPr/>
          <a:lstStyle/>
          <a:p>
            <a:r>
              <a:rPr lang="en-US" dirty="0" smtClean="0"/>
              <a:t>EAM-CONF-260</a:t>
            </a:r>
            <a:endParaRPr lang="en-US" dirty="0"/>
          </a:p>
        </p:txBody>
      </p:sp>
      <p:grpSp>
        <p:nvGrpSpPr>
          <p:cNvPr id="35845" name="Group 3"/>
          <p:cNvGrpSpPr>
            <a:grpSpLocks/>
          </p:cNvGrpSpPr>
          <p:nvPr/>
        </p:nvGrpSpPr>
        <p:grpSpPr bwMode="auto">
          <a:xfrm>
            <a:off x="6985000" y="20638"/>
            <a:ext cx="2041525" cy="531812"/>
            <a:chOff x="6879276" y="42524"/>
            <a:chExt cx="2084033" cy="549365"/>
          </a:xfrm>
        </p:grpSpPr>
        <p:sp>
          <p:nvSpPr>
            <p:cNvPr id="35849" name="Rounded Rectangle 4"/>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35850"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5851"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584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84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584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584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584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8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584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8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a:bodyPr>
          <a:lstStyle/>
          <a:p>
            <a:r>
              <a:rPr lang="en-US" dirty="0" smtClean="0"/>
              <a:t>Basic </a:t>
            </a:r>
          </a:p>
          <a:p>
            <a:pPr lvl="1"/>
            <a:r>
              <a:rPr lang="en-US" dirty="0" smtClean="0"/>
              <a:t>Database Settings</a:t>
            </a:r>
          </a:p>
          <a:p>
            <a:pPr lvl="1"/>
            <a:r>
              <a:rPr lang="en-US" dirty="0" smtClean="0"/>
              <a:t>Domain Level Settings </a:t>
            </a:r>
          </a:p>
          <a:p>
            <a:pPr lvl="1"/>
            <a:r>
              <a:rPr lang="en-US" dirty="0" smtClean="0"/>
              <a:t>Site Level Settings </a:t>
            </a:r>
          </a:p>
          <a:p>
            <a:pPr lvl="1"/>
            <a:r>
              <a:rPr lang="en-US" dirty="0" smtClean="0"/>
              <a:t>Security </a:t>
            </a:r>
          </a:p>
          <a:p>
            <a:pPr lvl="1"/>
            <a:r>
              <a:rPr lang="en-US" dirty="0" smtClean="0"/>
              <a:t>Master Data</a:t>
            </a:r>
          </a:p>
          <a:p>
            <a:r>
              <a:rPr lang="en-US" dirty="0" smtClean="0"/>
              <a:t>General System Configuration</a:t>
            </a:r>
          </a:p>
          <a:p>
            <a:pPr lvl="1"/>
            <a:r>
              <a:rPr lang="en-US" dirty="0" smtClean="0"/>
              <a:t>Employees and Users </a:t>
            </a:r>
          </a:p>
          <a:p>
            <a:pPr lvl="1"/>
            <a:r>
              <a:rPr lang="en-US" dirty="0" smtClean="0"/>
              <a:t>Sequences</a:t>
            </a:r>
          </a:p>
          <a:p>
            <a:pPr lvl="1"/>
            <a:r>
              <a:rPr lang="en-US" dirty="0" smtClean="0"/>
              <a:t>Screen Editor </a:t>
            </a:r>
          </a:p>
          <a:p>
            <a:pPr lvl="1"/>
            <a:r>
              <a:rPr lang="en-US" dirty="0" smtClean="0"/>
              <a:t>Master Data</a:t>
            </a:r>
          </a:p>
          <a:p>
            <a:pPr lvl="1"/>
            <a:r>
              <a:rPr lang="en-US" dirty="0" smtClean="0"/>
              <a:t>EAM Mail</a:t>
            </a:r>
          </a:p>
        </p:txBody>
      </p:sp>
      <p:sp>
        <p:nvSpPr>
          <p:cNvPr id="36866" name="Rectangle 2"/>
          <p:cNvSpPr>
            <a:spLocks noGrp="1" noChangeArrowheads="1"/>
          </p:cNvSpPr>
          <p:nvPr>
            <p:ph type="title"/>
          </p:nvPr>
        </p:nvSpPr>
        <p:spPr/>
        <p:txBody>
          <a:bodyPr/>
          <a:lstStyle/>
          <a:p>
            <a:r>
              <a:rPr lang="en-US" dirty="0" smtClean="0"/>
              <a:t>Course Level Review</a:t>
            </a:r>
          </a:p>
        </p:txBody>
      </p:sp>
      <p:sp>
        <p:nvSpPr>
          <p:cNvPr id="36868" name="Footer Placeholder 3"/>
          <p:cNvSpPr>
            <a:spLocks noGrp="1"/>
          </p:cNvSpPr>
          <p:nvPr>
            <p:ph type="ftr" sz="quarter" idx="10"/>
          </p:nvPr>
        </p:nvSpPr>
        <p:spPr/>
        <p:txBody>
          <a:bodyPr/>
          <a:lstStyle/>
          <a:p>
            <a:r>
              <a:rPr lang="en-US" dirty="0" smtClean="0"/>
              <a:t>EAM-CONF-270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8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86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86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86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86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86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86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867">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86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A user can be assigned to how many security groups?</a:t>
            </a:r>
          </a:p>
          <a:p>
            <a:pPr lvl="1"/>
            <a:r>
              <a:rPr lang="en-US" dirty="0" smtClean="0"/>
              <a:t>Five per site</a:t>
            </a:r>
          </a:p>
          <a:p>
            <a:pPr lvl="1"/>
            <a:r>
              <a:rPr lang="en-US" dirty="0" smtClean="0"/>
              <a:t>One per site</a:t>
            </a:r>
          </a:p>
          <a:p>
            <a:pPr lvl="1"/>
            <a:r>
              <a:rPr lang="en-US" dirty="0" smtClean="0"/>
              <a:t>Multiple within a site</a:t>
            </a:r>
          </a:p>
          <a:p>
            <a:pPr lvl="1"/>
            <a:r>
              <a:rPr lang="en-US" dirty="0" smtClean="0"/>
              <a:t>Depends on licensing agreement</a:t>
            </a:r>
          </a:p>
          <a:p>
            <a:r>
              <a:rPr lang="en-US" dirty="0" smtClean="0"/>
              <a:t>In an integrated environment, the ‘system of record’ for the GL calendar is: </a:t>
            </a:r>
          </a:p>
          <a:p>
            <a:pPr lvl="1"/>
            <a:r>
              <a:rPr lang="en-US" dirty="0" smtClean="0"/>
              <a:t>Windows calendar</a:t>
            </a:r>
          </a:p>
          <a:p>
            <a:pPr lvl="1"/>
            <a:r>
              <a:rPr lang="en-US" dirty="0" smtClean="0"/>
              <a:t>QAD EAM</a:t>
            </a:r>
          </a:p>
          <a:p>
            <a:pPr lvl="1"/>
            <a:r>
              <a:rPr lang="en-US" dirty="0" smtClean="0"/>
              <a:t>QAD ERP </a:t>
            </a:r>
          </a:p>
          <a:p>
            <a:pPr lvl="1"/>
            <a:r>
              <a:rPr lang="en-US" dirty="0" smtClean="0"/>
              <a:t>Both EAM and ERP</a:t>
            </a:r>
          </a:p>
        </p:txBody>
      </p:sp>
      <p:sp>
        <p:nvSpPr>
          <p:cNvPr id="2" name="Title 1"/>
          <p:cNvSpPr>
            <a:spLocks noGrp="1"/>
          </p:cNvSpPr>
          <p:nvPr>
            <p:ph type="title"/>
          </p:nvPr>
        </p:nvSpPr>
        <p:spPr/>
        <p:txBody>
          <a:bodyPr/>
          <a:lstStyle/>
          <a:p>
            <a:r>
              <a:rPr lang="en-US" dirty="0" smtClean="0"/>
              <a:t>Review Questions</a:t>
            </a:r>
            <a:endParaRPr lang="en-US" dirty="0"/>
          </a:p>
        </p:txBody>
      </p:sp>
      <p:sp>
        <p:nvSpPr>
          <p:cNvPr id="6" name="Footer Placeholder 5"/>
          <p:cNvSpPr>
            <a:spLocks noGrp="1"/>
          </p:cNvSpPr>
          <p:nvPr>
            <p:ph type="ftr" sz="quarter" idx="10"/>
          </p:nvPr>
        </p:nvSpPr>
        <p:spPr/>
        <p:txBody>
          <a:bodyPr/>
          <a:lstStyle/>
          <a:p>
            <a:r>
              <a:rPr lang="en-US" dirty="0" smtClean="0"/>
              <a:t>EAM-IN-030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3" nodeType="clickEffect">
                                  <p:stCondLst>
                                    <p:cond delay="0"/>
                                  </p:stCondLst>
                                  <p:childTnLst>
                                    <p:set>
                                      <p:cBhvr override="childStyle">
                                        <p:cTn id="6" dur="indefinite"/>
                                        <p:tgtEl>
                                          <p:spTgt spid="5">
                                            <p:txEl>
                                              <p:pRg st="3" end="3"/>
                                            </p:txEl>
                                          </p:spTgt>
                                        </p:tgtEl>
                                        <p:attrNameLst>
                                          <p:attrName>style.fontStyle</p:attrName>
                                        </p:attrNameLst>
                                      </p:cBhvr>
                                      <p:to>
                                        <p:strVal val="italic"/>
                                      </p:to>
                                    </p:set>
                                    <p:set>
                                      <p:cBhvr override="childStyle">
                                        <p:cTn id="7" dur="indefinite"/>
                                        <p:tgtEl>
                                          <p:spTgt spid="5">
                                            <p:txEl>
                                              <p:pRg st="3" end="3"/>
                                            </p:txEl>
                                          </p:spTgt>
                                        </p:tgtEl>
                                        <p:attrNameLst>
                                          <p:attrName>style.fontWeight</p:attrName>
                                        </p:attrNameLst>
                                      </p:cBhvr>
                                      <p:to>
                                        <p:strVal val="bold"/>
                                      </p:to>
                                    </p:set>
                                    <p:set>
                                      <p:cBhvr override="childStyle">
                                        <p:cTn id="8" dur="indefinite"/>
                                        <p:tgtEl>
                                          <p:spTgt spid="5">
                                            <p:txEl>
                                              <p:pRg st="3" end="3"/>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3" nodeType="clickEffect">
                                  <p:stCondLst>
                                    <p:cond delay="0"/>
                                  </p:stCondLst>
                                  <p:childTnLst>
                                    <p:set>
                                      <p:cBhvr override="childStyle">
                                        <p:cTn id="12" dur="indefinite"/>
                                        <p:tgtEl>
                                          <p:spTgt spid="5">
                                            <p:txEl>
                                              <p:pRg st="8" end="8"/>
                                            </p:txEl>
                                          </p:spTgt>
                                        </p:tgtEl>
                                        <p:attrNameLst>
                                          <p:attrName>style.fontStyle</p:attrName>
                                        </p:attrNameLst>
                                      </p:cBhvr>
                                      <p:to>
                                        <p:strVal val="italic"/>
                                      </p:to>
                                    </p:set>
                                    <p:set>
                                      <p:cBhvr override="childStyle">
                                        <p:cTn id="13" dur="indefinite"/>
                                        <p:tgtEl>
                                          <p:spTgt spid="5">
                                            <p:txEl>
                                              <p:pRg st="8" end="8"/>
                                            </p:txEl>
                                          </p:spTgt>
                                        </p:tgtEl>
                                        <p:attrNameLst>
                                          <p:attrName>style.fontWeight</p:attrName>
                                        </p:attrNameLst>
                                      </p:cBhvr>
                                      <p:to>
                                        <p:strVal val="bold"/>
                                      </p:to>
                                    </p:set>
                                    <p:set>
                                      <p:cBhvr override="childStyle">
                                        <p:cTn id="14" dur="indefinite"/>
                                        <p:tgtEl>
                                          <p:spTgt spid="5">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normAutofit/>
          </a:bodyPr>
          <a:lstStyle/>
          <a:p>
            <a:r>
              <a:rPr lang="en-US" dirty="0" smtClean="0"/>
              <a:t>Domains, Entities and Sites</a:t>
            </a:r>
          </a:p>
          <a:p>
            <a:r>
              <a:rPr lang="en-US" dirty="0" smtClean="0"/>
              <a:t>Basic Security </a:t>
            </a:r>
          </a:p>
          <a:p>
            <a:r>
              <a:rPr lang="en-US" dirty="0" smtClean="0"/>
              <a:t>Employee and User Setup </a:t>
            </a:r>
          </a:p>
          <a:p>
            <a:r>
              <a:rPr lang="en-US" dirty="0" smtClean="0"/>
              <a:t>Basic System and Site Control Settings </a:t>
            </a:r>
          </a:p>
          <a:p>
            <a:r>
              <a:rPr lang="en-US" dirty="0" smtClean="0"/>
              <a:t>Sequences </a:t>
            </a:r>
          </a:p>
          <a:p>
            <a:r>
              <a:rPr lang="en-US" dirty="0" smtClean="0"/>
              <a:t>Other Controls</a:t>
            </a:r>
          </a:p>
        </p:txBody>
      </p:sp>
      <p:sp>
        <p:nvSpPr>
          <p:cNvPr id="12290" name="Rectangle 2"/>
          <p:cNvSpPr>
            <a:spLocks noGrp="1" noChangeArrowheads="1"/>
          </p:cNvSpPr>
          <p:nvPr>
            <p:ph type="title"/>
          </p:nvPr>
        </p:nvSpPr>
        <p:spPr/>
        <p:txBody>
          <a:bodyPr/>
          <a:lstStyle/>
          <a:p>
            <a:r>
              <a:rPr lang="en-US" dirty="0" smtClean="0"/>
              <a:t>Course Overview</a:t>
            </a:r>
          </a:p>
        </p:txBody>
      </p:sp>
      <p:sp>
        <p:nvSpPr>
          <p:cNvPr id="12292" name="Footer Placeholder 12"/>
          <p:cNvSpPr>
            <a:spLocks noGrp="1"/>
          </p:cNvSpPr>
          <p:nvPr>
            <p:ph type="ftr" sz="quarter" idx="10"/>
          </p:nvPr>
        </p:nvSpPr>
        <p:spPr/>
        <p:txBody>
          <a:bodyPr/>
          <a:lstStyle/>
          <a:p>
            <a:r>
              <a:rPr lang="en-US" dirty="0" smtClean="0"/>
              <a:t>EAM-CONF-030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A mandatory field:</a:t>
            </a:r>
          </a:p>
          <a:p>
            <a:pPr lvl="1"/>
            <a:r>
              <a:rPr lang="en-US" dirty="0" smtClean="0"/>
              <a:t>Is created by custom programming</a:t>
            </a:r>
          </a:p>
          <a:p>
            <a:pPr lvl="1"/>
            <a:r>
              <a:rPr lang="en-US" dirty="0" smtClean="0"/>
              <a:t>Generally differs visually from other fields</a:t>
            </a:r>
          </a:p>
          <a:p>
            <a:pPr lvl="1"/>
            <a:r>
              <a:rPr lang="en-US" dirty="0" smtClean="0"/>
              <a:t>Is green</a:t>
            </a:r>
          </a:p>
          <a:p>
            <a:pPr lvl="1"/>
            <a:r>
              <a:rPr lang="en-US" dirty="0" smtClean="0"/>
              <a:t>Defaults from another record</a:t>
            </a:r>
          </a:p>
          <a:p>
            <a:r>
              <a:rPr lang="en-US" dirty="0" smtClean="0"/>
              <a:t>In order to add a new user, which of the following is NOT required: </a:t>
            </a:r>
          </a:p>
          <a:p>
            <a:pPr lvl="1"/>
            <a:r>
              <a:rPr lang="en-US" dirty="0" smtClean="0"/>
              <a:t>Add User</a:t>
            </a:r>
          </a:p>
          <a:p>
            <a:pPr lvl="1"/>
            <a:r>
              <a:rPr lang="en-US" dirty="0" smtClean="0"/>
              <a:t>Add Employee</a:t>
            </a:r>
          </a:p>
          <a:p>
            <a:pPr lvl="1"/>
            <a:r>
              <a:rPr lang="en-US" dirty="0" smtClean="0"/>
              <a:t>Add Site to User</a:t>
            </a:r>
          </a:p>
          <a:p>
            <a:pPr lvl="1"/>
            <a:r>
              <a:rPr lang="en-US" dirty="0" smtClean="0"/>
              <a:t>Role maintenance</a:t>
            </a:r>
          </a:p>
        </p:txBody>
      </p:sp>
      <p:sp>
        <p:nvSpPr>
          <p:cNvPr id="2" name="Title 1"/>
          <p:cNvSpPr>
            <a:spLocks noGrp="1"/>
          </p:cNvSpPr>
          <p:nvPr>
            <p:ph type="title"/>
          </p:nvPr>
        </p:nvSpPr>
        <p:spPr/>
        <p:txBody>
          <a:bodyPr/>
          <a:lstStyle/>
          <a:p>
            <a:r>
              <a:rPr lang="en-US" dirty="0" smtClean="0"/>
              <a:t>Review Questions</a:t>
            </a:r>
            <a:endParaRPr lang="en-US" dirty="0"/>
          </a:p>
        </p:txBody>
      </p:sp>
      <p:sp>
        <p:nvSpPr>
          <p:cNvPr id="6" name="Footer Placeholder 5"/>
          <p:cNvSpPr>
            <a:spLocks noGrp="1"/>
          </p:cNvSpPr>
          <p:nvPr>
            <p:ph type="ftr" sz="quarter" idx="10"/>
          </p:nvPr>
        </p:nvSpPr>
        <p:spPr/>
        <p:txBody>
          <a:bodyPr/>
          <a:lstStyle/>
          <a:p>
            <a:r>
              <a:rPr lang="en-US" dirty="0" smtClean="0"/>
              <a:t>EAM-IN-030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nodeType="clickEffect">
                                  <p:stCondLst>
                                    <p:cond delay="0"/>
                                  </p:stCondLst>
                                  <p:childTnLst>
                                    <p:set>
                                      <p:cBhvr override="childStyle">
                                        <p:cTn id="6" dur="indefinite"/>
                                        <p:tgtEl>
                                          <p:spTgt spid="5">
                                            <p:txEl>
                                              <p:pRg st="2" end="2"/>
                                            </p:txEl>
                                          </p:spTgt>
                                        </p:tgtEl>
                                        <p:attrNameLst>
                                          <p:attrName>style.fontStyle</p:attrName>
                                        </p:attrNameLst>
                                      </p:cBhvr>
                                      <p:to>
                                        <p:strVal val="normal"/>
                                      </p:to>
                                    </p:set>
                                    <p:set>
                                      <p:cBhvr override="childStyle">
                                        <p:cTn id="7" dur="indefinite"/>
                                        <p:tgtEl>
                                          <p:spTgt spid="5">
                                            <p:txEl>
                                              <p:pRg st="2" end="2"/>
                                            </p:txEl>
                                          </p:spTgt>
                                        </p:tgtEl>
                                        <p:attrNameLst>
                                          <p:attrName>style.fontWeight</p:attrName>
                                        </p:attrNameLst>
                                      </p:cBhvr>
                                      <p:to>
                                        <p:strVal val="bold"/>
                                      </p:to>
                                    </p:set>
                                    <p:set>
                                      <p:cBhvr override="childStyle">
                                        <p:cTn id="8" dur="indefinite"/>
                                        <p:tgtEl>
                                          <p:spTgt spid="5">
                                            <p:txEl>
                                              <p:pRg st="2" end="2"/>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1" nodeType="clickEffect">
                                  <p:stCondLst>
                                    <p:cond delay="0"/>
                                  </p:stCondLst>
                                  <p:childTnLst>
                                    <p:set>
                                      <p:cBhvr override="childStyle">
                                        <p:cTn id="12" dur="indefinite"/>
                                        <p:tgtEl>
                                          <p:spTgt spid="5">
                                            <p:txEl>
                                              <p:pRg st="9" end="9"/>
                                            </p:txEl>
                                          </p:spTgt>
                                        </p:tgtEl>
                                        <p:attrNameLst>
                                          <p:attrName>style.fontStyle</p:attrName>
                                        </p:attrNameLst>
                                      </p:cBhvr>
                                      <p:to>
                                        <p:strVal val="normal"/>
                                      </p:to>
                                    </p:set>
                                    <p:set>
                                      <p:cBhvr override="childStyle">
                                        <p:cTn id="13" dur="indefinite"/>
                                        <p:tgtEl>
                                          <p:spTgt spid="5">
                                            <p:txEl>
                                              <p:pRg st="9" end="9"/>
                                            </p:txEl>
                                          </p:spTgt>
                                        </p:tgtEl>
                                        <p:attrNameLst>
                                          <p:attrName>style.fontWeight</p:attrName>
                                        </p:attrNameLst>
                                      </p:cBhvr>
                                      <p:to>
                                        <p:strVal val="bold"/>
                                      </p:to>
                                    </p:set>
                                    <p:set>
                                      <p:cBhvr override="childStyle">
                                        <p:cTn id="14" dur="indefinite"/>
                                        <p:tgtEl>
                                          <p:spTgt spid="5">
                                            <p:txEl>
                                              <p:pRg st="9" end="9"/>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ormAutofit fontScale="90000"/>
          </a:bodyPr>
          <a:lstStyle/>
          <a:p>
            <a:r>
              <a:rPr lang="en-US" dirty="0" smtClean="0"/>
              <a:t>QAD EAM Level 1 Learning Path </a:t>
            </a:r>
            <a:br>
              <a:rPr lang="en-US" dirty="0" smtClean="0"/>
            </a:br>
            <a:r>
              <a:rPr lang="en-US" dirty="0" smtClean="0"/>
              <a:t>Next Steps for Certification!</a:t>
            </a:r>
          </a:p>
        </p:txBody>
      </p:sp>
      <p:sp>
        <p:nvSpPr>
          <p:cNvPr id="37891" name="Rectangle 3"/>
          <p:cNvSpPr>
            <a:spLocks noGrp="1" noChangeArrowheads="1"/>
          </p:cNvSpPr>
          <p:nvPr>
            <p:ph type="body" sz="quarter" idx="10"/>
          </p:nvPr>
        </p:nvSpPr>
        <p:spPr/>
        <p:txBody>
          <a:bodyPr/>
          <a:lstStyle/>
          <a:p>
            <a:r>
              <a:rPr lang="en-US" dirty="0" smtClean="0"/>
              <a:t>QAD EAM v12 Training</a:t>
            </a:r>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dirty="0" smtClean="0"/>
              <a:t>Complete the Learning Validation Question</a:t>
            </a:r>
          </a:p>
          <a:p>
            <a:r>
              <a:rPr lang="en-US" dirty="0" smtClean="0"/>
              <a:t>Review this presentation:  “1-4 Introduction to EAM Configuration” </a:t>
            </a:r>
          </a:p>
          <a:p>
            <a:r>
              <a:rPr lang="en-US" dirty="0" smtClean="0"/>
              <a:t>Utilize the “Level 1 Activities Handbook” for exercises and question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38914" name="Rectangle 2"/>
          <p:cNvSpPr>
            <a:spLocks noGrp="1" noChangeArrowheads="1"/>
          </p:cNvSpPr>
          <p:nvPr>
            <p:ph type="title"/>
          </p:nvPr>
        </p:nvSpPr>
        <p:spPr/>
        <p:txBody>
          <a:bodyPr/>
          <a:lstStyle/>
          <a:p>
            <a:r>
              <a:rPr lang="en-US" dirty="0" smtClean="0"/>
              <a:t>Next Steps  </a:t>
            </a:r>
          </a:p>
        </p:txBody>
      </p:sp>
      <p:sp>
        <p:nvSpPr>
          <p:cNvPr id="38916" name="Footer Placeholder 3"/>
          <p:cNvSpPr>
            <a:spLocks noGrp="1"/>
          </p:cNvSpPr>
          <p:nvPr>
            <p:ph type="ftr" sz="quarter" idx="10"/>
          </p:nvPr>
        </p:nvSpPr>
        <p:spPr/>
        <p:txBody>
          <a:bodyPr/>
          <a:lstStyle/>
          <a:p>
            <a:r>
              <a:rPr lang="en-US" dirty="0" smtClean="0"/>
              <a:t>EAM-CONF-290</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p:txBody>
          <a:bodyPr/>
          <a:lstStyle/>
          <a:p>
            <a:r>
              <a:rPr lang="en-US" dirty="0" smtClean="0"/>
              <a:t>The Product Unit Field Readiness Team is here to support you!  </a:t>
            </a:r>
          </a:p>
          <a:p>
            <a:r>
              <a:rPr lang="en-US" dirty="0" smtClean="0"/>
              <a:t>Contact us at:  </a:t>
            </a:r>
          </a:p>
          <a:p>
            <a:pPr lvl="1"/>
            <a:r>
              <a:rPr lang="en-US" dirty="0" smtClean="0"/>
              <a:t>Sara Suhr </a:t>
            </a:r>
            <a:r>
              <a:rPr lang="en-US" dirty="0" smtClean="0">
                <a:hlinkClick r:id="rId3"/>
              </a:rPr>
              <a:t>uhr@qad.com</a:t>
            </a:r>
            <a:r>
              <a:rPr lang="en-US" dirty="0" smtClean="0"/>
              <a:t> </a:t>
            </a:r>
          </a:p>
          <a:p>
            <a:pPr lvl="1"/>
            <a:r>
              <a:rPr lang="en-US" dirty="0" smtClean="0"/>
              <a:t>Nancy Majure </a:t>
            </a:r>
            <a:r>
              <a:rPr lang="en-US" dirty="0" smtClean="0">
                <a:hlinkClick r:id="rId4"/>
              </a:rPr>
              <a:t>nnm@qad.com</a:t>
            </a:r>
            <a:endParaRPr lang="en-US" dirty="0" smtClean="0"/>
          </a:p>
          <a:p>
            <a:r>
              <a:rPr lang="en-US" dirty="0" smtClean="0"/>
              <a:t>Email the EAM Community Forum at: </a:t>
            </a:r>
            <a:r>
              <a:rPr lang="en-US" dirty="0" smtClean="0">
                <a:hlinkClick r:id="rId5"/>
              </a:rPr>
              <a:t>enterprise_asset_management_@qadshare.com</a:t>
            </a:r>
            <a:endParaRPr lang="en-US" dirty="0" smtClean="0"/>
          </a:p>
        </p:txBody>
      </p:sp>
      <p:sp>
        <p:nvSpPr>
          <p:cNvPr id="40962" name="Rectangle 2"/>
          <p:cNvSpPr>
            <a:spLocks noGrp="1" noChangeArrowheads="1"/>
          </p:cNvSpPr>
          <p:nvPr>
            <p:ph type="title"/>
          </p:nvPr>
        </p:nvSpPr>
        <p:spPr/>
        <p:txBody>
          <a:bodyPr/>
          <a:lstStyle/>
          <a:p>
            <a:r>
              <a:rPr lang="en-US" dirty="0" smtClean="0"/>
              <a:t>Questions? </a:t>
            </a:r>
          </a:p>
        </p:txBody>
      </p:sp>
      <p:sp>
        <p:nvSpPr>
          <p:cNvPr id="40964" name="Footer Placeholder 3"/>
          <p:cNvSpPr>
            <a:spLocks noGrp="1"/>
          </p:cNvSpPr>
          <p:nvPr>
            <p:ph type="ftr" sz="quarter" idx="10"/>
          </p:nvPr>
        </p:nvSpPr>
        <p:spPr/>
        <p:txBody>
          <a:bodyPr/>
          <a:lstStyle/>
          <a:p>
            <a:r>
              <a:rPr lang="en-US" dirty="0" smtClean="0"/>
              <a:t>EAM-CONF-310</a:t>
            </a:r>
            <a:endParaRPr lang="en-US" dirty="0"/>
          </a:p>
        </p:txBody>
      </p:sp>
      <p:sp>
        <p:nvSpPr>
          <p:cNvPr id="5" name="TextBox 4"/>
          <p:cNvSpPr txBox="1"/>
          <p:nvPr/>
        </p:nvSpPr>
        <p:spPr>
          <a:xfrm>
            <a:off x="2981325" y="4638675"/>
            <a:ext cx="5343525" cy="1569660"/>
          </a:xfrm>
          <a:prstGeom prst="rect">
            <a:avLst/>
          </a:prstGeom>
          <a:noFill/>
        </p:spPr>
        <p:txBody>
          <a:bodyPr wrap="square" rtlCol="0">
            <a:spAutoFit/>
          </a:bodyPr>
          <a:lstStyle/>
          <a:p>
            <a:pPr algn="ctr"/>
            <a:r>
              <a:rPr lang="en-US" sz="4800" b="1" dirty="0" smtClean="0">
                <a:solidFill>
                  <a:srgbClr val="FF0000"/>
                </a:solidFill>
                <a:latin typeface="Freestyle Script" pitchFamily="66" charset="0"/>
              </a:rPr>
              <a:t>Thank you!  Good Luck and Happy Studying!!</a:t>
            </a:r>
            <a:endParaRPr lang="en-US" sz="4800" b="1" dirty="0">
              <a:solidFill>
                <a:srgbClr val="FF0000"/>
              </a:solidFill>
              <a:latin typeface="Freestyle Scrip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8" presetClass="emph" presetSubtype="0" fill="hold" grpId="0" nodeType="withEffect">
                                  <p:stCondLst>
                                    <p:cond delay="0"/>
                                  </p:stCondLst>
                                  <p:childTnLst>
                                    <p:animRot by="21600000">
                                      <p:cBhvr>
                                        <p:cTn id="8"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normAutofit/>
          </a:bodyPr>
          <a:lstStyle/>
          <a:p>
            <a:r>
              <a:rPr lang="en-US" dirty="0" smtClean="0"/>
              <a:t>ERP and EAM Shared </a:t>
            </a:r>
            <a:br>
              <a:rPr lang="en-US" dirty="0" smtClean="0"/>
            </a:br>
            <a:r>
              <a:rPr lang="en-US" dirty="0" smtClean="0"/>
              <a:t>Data </a:t>
            </a:r>
          </a:p>
          <a:p>
            <a:r>
              <a:rPr lang="en-US" dirty="0" smtClean="0"/>
              <a:t>Mandatory Fields</a:t>
            </a:r>
          </a:p>
          <a:p>
            <a:r>
              <a:rPr lang="en-US" dirty="0" smtClean="0"/>
              <a:t>Basic Master Data</a:t>
            </a:r>
          </a:p>
          <a:p>
            <a:r>
              <a:rPr lang="en-US" dirty="0" smtClean="0"/>
              <a:t>EAM Mail</a:t>
            </a:r>
          </a:p>
          <a:p>
            <a:r>
              <a:rPr lang="en-US" dirty="0" smtClean="0"/>
              <a:t>ERP and EAM Integration Points</a:t>
            </a:r>
          </a:p>
        </p:txBody>
      </p:sp>
      <p:sp>
        <p:nvSpPr>
          <p:cNvPr id="12290" name="Rectangle 2"/>
          <p:cNvSpPr>
            <a:spLocks noGrp="1" noChangeArrowheads="1"/>
          </p:cNvSpPr>
          <p:nvPr>
            <p:ph type="title"/>
          </p:nvPr>
        </p:nvSpPr>
        <p:spPr/>
        <p:txBody>
          <a:bodyPr/>
          <a:lstStyle/>
          <a:p>
            <a:r>
              <a:rPr lang="en-US" dirty="0" smtClean="0"/>
              <a:t>Course Overview</a:t>
            </a:r>
          </a:p>
        </p:txBody>
      </p:sp>
      <p:sp>
        <p:nvSpPr>
          <p:cNvPr id="12292" name="Footer Placeholder 12"/>
          <p:cNvSpPr>
            <a:spLocks noGrp="1"/>
          </p:cNvSpPr>
          <p:nvPr>
            <p:ph type="ftr" sz="quarter" idx="10"/>
          </p:nvPr>
        </p:nvSpPr>
        <p:spPr/>
        <p:txBody>
          <a:bodyPr/>
          <a:lstStyle/>
          <a:p>
            <a:r>
              <a:rPr lang="en-US" dirty="0" smtClean="0"/>
              <a:t>EAM-CONF-030</a:t>
            </a:r>
            <a:endParaRPr lang="en-US" dirty="0"/>
          </a:p>
        </p:txBody>
      </p:sp>
      <p:pic>
        <p:nvPicPr>
          <p:cNvPr id="17" name="Picture 5" descr="C:\Users\nnm\AppData\Local\Microsoft\Windows\Temporary Internet Files\Content.IE5\JNNYX0BE\MC900433921[1].png"/>
          <p:cNvPicPr>
            <a:picLocks noChangeAspect="1" noChangeArrowheads="1"/>
          </p:cNvPicPr>
          <p:nvPr/>
        </p:nvPicPr>
        <p:blipFill>
          <a:blip r:embed="rId3" cstate="print"/>
          <a:srcRect/>
          <a:stretch>
            <a:fillRect/>
          </a:stretch>
        </p:blipFill>
        <p:spPr bwMode="auto">
          <a:xfrm>
            <a:off x="6226259" y="1635358"/>
            <a:ext cx="2781300" cy="3127375"/>
          </a:xfrm>
          <a:prstGeom prst="rect">
            <a:avLst/>
          </a:prstGeom>
          <a:noFill/>
          <a:ln w="9525">
            <a:noFill/>
            <a:miter lim="800000"/>
            <a:headEnd/>
            <a:tailEnd/>
          </a:ln>
        </p:spPr>
      </p:pic>
      <p:sp>
        <p:nvSpPr>
          <p:cNvPr id="18" name="TextBox 5"/>
          <p:cNvSpPr txBox="1">
            <a:spLocks noChangeArrowheads="1"/>
          </p:cNvSpPr>
          <p:nvPr/>
        </p:nvSpPr>
        <p:spPr bwMode="auto">
          <a:xfrm>
            <a:off x="6057984" y="1170221"/>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19" name="TextBox 6"/>
          <p:cNvSpPr txBox="1">
            <a:spLocks noChangeArrowheads="1"/>
          </p:cNvSpPr>
          <p:nvPr/>
        </p:nvSpPr>
        <p:spPr bwMode="auto">
          <a:xfrm>
            <a:off x="5132472" y="1957621"/>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20" name="TextBox 7"/>
          <p:cNvSpPr txBox="1">
            <a:spLocks noChangeArrowheads="1"/>
          </p:cNvSpPr>
          <p:nvPr/>
        </p:nvSpPr>
        <p:spPr bwMode="auto">
          <a:xfrm>
            <a:off x="5097547" y="2940283"/>
            <a:ext cx="1486304" cy="307777"/>
          </a:xfrm>
          <a:prstGeom prst="rect">
            <a:avLst/>
          </a:prstGeom>
          <a:noFill/>
          <a:ln w="9525">
            <a:noFill/>
            <a:miter lim="800000"/>
            <a:headEnd/>
            <a:tailEnd/>
          </a:ln>
        </p:spPr>
        <p:txBody>
          <a:bodyPr wrap="none">
            <a:spAutoFit/>
          </a:bodyPr>
          <a:lstStyle/>
          <a:p>
            <a:r>
              <a:rPr lang="en-US" b="1" dirty="0">
                <a:latin typeface="+mj-lt"/>
              </a:rPr>
              <a:t>Digestible Bites</a:t>
            </a:r>
          </a:p>
        </p:txBody>
      </p:sp>
      <p:sp>
        <p:nvSpPr>
          <p:cNvPr id="21" name="TextBox 8"/>
          <p:cNvSpPr txBox="1">
            <a:spLocks noChangeArrowheads="1"/>
          </p:cNvSpPr>
          <p:nvPr/>
        </p:nvSpPr>
        <p:spPr bwMode="auto">
          <a:xfrm>
            <a:off x="5024522" y="4015021"/>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22" name="Right Arrow 11"/>
          <p:cNvSpPr>
            <a:spLocks noChangeArrowheads="1"/>
          </p:cNvSpPr>
          <p:nvPr/>
        </p:nvSpPr>
        <p:spPr bwMode="auto">
          <a:xfrm>
            <a:off x="6232609" y="1989371"/>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
        <p:nvSpPr>
          <p:cNvPr id="23" name="Right Arrow 12"/>
          <p:cNvSpPr>
            <a:spLocks noChangeArrowheads="1"/>
          </p:cNvSpPr>
          <p:nvPr/>
        </p:nvSpPr>
        <p:spPr bwMode="auto">
          <a:xfrm>
            <a:off x="6789822" y="2975208"/>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
        <p:nvSpPr>
          <p:cNvPr id="24" name="Right Arrow 13"/>
          <p:cNvSpPr>
            <a:spLocks noChangeArrowheads="1"/>
          </p:cNvSpPr>
          <p:nvPr/>
        </p:nvSpPr>
        <p:spPr bwMode="auto">
          <a:xfrm>
            <a:off x="6221497" y="4095983"/>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
        <p:nvSpPr>
          <p:cNvPr id="25" name="5-Point Star 24"/>
          <p:cNvSpPr/>
          <p:nvPr/>
        </p:nvSpPr>
        <p:spPr bwMode="auto">
          <a:xfrm>
            <a:off x="4640347" y="1944921"/>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dirty="0">
              <a:latin typeface="Tahoma" charset="0"/>
              <a:cs typeface="Arial" pitchFamily="34" charset="0"/>
            </a:endParaRPr>
          </a:p>
        </p:txBody>
      </p:sp>
      <p:sp>
        <p:nvSpPr>
          <p:cNvPr id="14" name="5-Point Star 13"/>
          <p:cNvSpPr/>
          <p:nvPr/>
        </p:nvSpPr>
        <p:spPr bwMode="auto">
          <a:xfrm>
            <a:off x="4640347" y="2887896"/>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dirty="0">
              <a:latin typeface="Tahoma" charset="0"/>
              <a:cs typeface="Arial" pitchFamily="34" charset="0"/>
            </a:endParaRPr>
          </a:p>
        </p:txBody>
      </p:sp>
      <p:sp>
        <p:nvSpPr>
          <p:cNvPr id="15" name="5-Point Star 14"/>
          <p:cNvSpPr/>
          <p:nvPr/>
        </p:nvSpPr>
        <p:spPr bwMode="auto">
          <a:xfrm>
            <a:off x="4630822" y="2402121"/>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dirty="0">
              <a:latin typeface="Tahoma"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500"/>
                                  </p:stCondLst>
                                  <p:childTnLst>
                                    <p:set>
                                      <p:cBhvr>
                                        <p:cTn id="27" dur="1" fill="hold">
                                          <p:stCondLst>
                                            <p:cond delay="0"/>
                                          </p:stCondLst>
                                        </p:cTn>
                                        <p:tgtEl>
                                          <p:spTgt spid="15"/>
                                        </p:tgtEl>
                                        <p:attrNameLst>
                                          <p:attrName>style.visibility</p:attrName>
                                        </p:attrNameLst>
                                      </p:cBhvr>
                                      <p:to>
                                        <p:strVal val="visible"/>
                                      </p:to>
                                    </p:set>
                                  </p:childTnLst>
                                </p:cTn>
                              </p:par>
                            </p:childTnLst>
                          </p:cTn>
                        </p:par>
                        <p:par>
                          <p:cTn id="28" fill="hold">
                            <p:stCondLst>
                              <p:cond delay="500"/>
                            </p:stCondLst>
                            <p:childTnLst>
                              <p:par>
                                <p:cTn id="29" presetID="1" presetClass="entr" presetSubtype="0" fill="hold" grpId="0" nodeType="afterEffect">
                                  <p:stCondLst>
                                    <p:cond delay="50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3" grpId="0" animBg="1"/>
      <p:bldP spid="24" grpId="0" animBg="1"/>
      <p:bldP spid="25" grpId="0" animBg="1"/>
      <p:bldP spid="14" grpId="0" animBg="1"/>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normAutofit/>
          </a:bodyPr>
          <a:lstStyle/>
          <a:p>
            <a:r>
              <a:rPr lang="en-US" dirty="0" smtClean="0"/>
              <a:t>Identify the configurable aspects of EAM </a:t>
            </a:r>
          </a:p>
          <a:p>
            <a:pPr lvl="1"/>
            <a:r>
              <a:rPr lang="en-US" dirty="0" smtClean="0"/>
              <a:t>Accommodate business requirements through configuration</a:t>
            </a:r>
          </a:p>
          <a:p>
            <a:pPr marL="342900" lvl="1" indent="-342900">
              <a:buFont typeface="Arial"/>
              <a:buChar char="•"/>
            </a:pPr>
            <a:r>
              <a:rPr lang="en-US" sz="2800" dirty="0" smtClean="0"/>
              <a:t>Recognize how control settings can affect EAM functionality </a:t>
            </a:r>
          </a:p>
          <a:p>
            <a:pPr marL="742950" lvl="2" indent="-342900"/>
            <a:r>
              <a:rPr lang="en-US" sz="2400" dirty="0" smtClean="0"/>
              <a:t>Configure a simple EAM implementation with guidance</a:t>
            </a:r>
          </a:p>
          <a:p>
            <a:r>
              <a:rPr lang="en-US" dirty="0" smtClean="0"/>
              <a:t>Obtain high-level understanding of EAM configuration </a:t>
            </a:r>
          </a:p>
          <a:p>
            <a:pPr lvl="1"/>
            <a:r>
              <a:rPr lang="en-US" dirty="0" smtClean="0"/>
              <a:t>Prepare for the next steps toward Certification</a:t>
            </a:r>
          </a:p>
          <a:p>
            <a:endParaRPr lang="en-US" dirty="0" smtClean="0"/>
          </a:p>
          <a:p>
            <a:pPr lvl="1">
              <a:buNone/>
            </a:pPr>
            <a:endParaRPr lang="en-US" dirty="0" smtClean="0"/>
          </a:p>
        </p:txBody>
      </p:sp>
      <p:sp>
        <p:nvSpPr>
          <p:cNvPr id="13314" name="Rectangle 2"/>
          <p:cNvSpPr>
            <a:spLocks noGrp="1" noChangeArrowheads="1"/>
          </p:cNvSpPr>
          <p:nvPr>
            <p:ph type="title"/>
          </p:nvPr>
        </p:nvSpPr>
        <p:spPr/>
        <p:txBody>
          <a:bodyPr/>
          <a:lstStyle/>
          <a:p>
            <a:r>
              <a:rPr lang="en-US" dirty="0" smtClean="0"/>
              <a:t>Course Objectives</a:t>
            </a:r>
          </a:p>
        </p:txBody>
      </p:sp>
      <p:sp>
        <p:nvSpPr>
          <p:cNvPr id="13316" name="Footer Placeholder 3"/>
          <p:cNvSpPr>
            <a:spLocks noGrp="1"/>
          </p:cNvSpPr>
          <p:nvPr>
            <p:ph type="ftr" sz="quarter" idx="10"/>
          </p:nvPr>
        </p:nvSpPr>
        <p:spPr/>
        <p:txBody>
          <a:bodyPr/>
          <a:lstStyle/>
          <a:p>
            <a:r>
              <a:rPr lang="en-US" dirty="0" smtClean="0"/>
              <a:t>EAM-CONF-040</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smtClean="0"/>
              <a:t>QAD EAM System Controls</a:t>
            </a:r>
          </a:p>
        </p:txBody>
      </p:sp>
      <p:sp>
        <p:nvSpPr>
          <p:cNvPr id="14339" name="Rectangle 3"/>
          <p:cNvSpPr>
            <a:spLocks noGrp="1" noChangeArrowheads="1"/>
          </p:cNvSpPr>
          <p:nvPr>
            <p:ph type="body" sz="quarter" idx="10"/>
          </p:nvPr>
        </p:nvSpPr>
        <p:spPr/>
        <p:txBody>
          <a:bodyPr/>
          <a:lstStyle/>
          <a:p>
            <a:r>
              <a:rPr lang="en-US" dirty="0" smtClean="0"/>
              <a:t>QAD EAM v12 Training</a:t>
            </a:r>
          </a:p>
        </p:txBody>
      </p:sp>
      <p:sp>
        <p:nvSpPr>
          <p:cNvPr id="7" name="Text Placeholder 6"/>
          <p:cNvSpPr>
            <a:spLocks noGrp="1"/>
          </p:cNvSpPr>
          <p:nvPr>
            <p:ph type="body" sz="quarter" idx="11"/>
          </p:nvPr>
        </p:nvSpPr>
        <p:spPr/>
        <p:txBody>
          <a:bodyPr/>
          <a:lstStyle/>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dirty="0" smtClean="0"/>
              <a:t>System Control Levels</a:t>
            </a:r>
          </a:p>
        </p:txBody>
      </p:sp>
      <p:sp>
        <p:nvSpPr>
          <p:cNvPr id="15363" name="Footer Placeholder 8"/>
          <p:cNvSpPr>
            <a:spLocks noGrp="1"/>
          </p:cNvSpPr>
          <p:nvPr>
            <p:ph type="ftr" sz="quarter" idx="10"/>
          </p:nvPr>
        </p:nvSpPr>
        <p:spPr/>
        <p:txBody>
          <a:bodyPr/>
          <a:lstStyle/>
          <a:p>
            <a:r>
              <a:rPr lang="en-US" dirty="0" smtClean="0"/>
              <a:t>EAM-CONF-060</a:t>
            </a:r>
            <a:endParaRPr lang="en-US" dirty="0"/>
          </a:p>
        </p:txBody>
      </p:sp>
      <p:sp>
        <p:nvSpPr>
          <p:cNvPr id="4" name="Rounded Rectangle 3"/>
          <p:cNvSpPr/>
          <p:nvPr/>
        </p:nvSpPr>
        <p:spPr bwMode="auto">
          <a:xfrm>
            <a:off x="1825625" y="1997075"/>
            <a:ext cx="5486400"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Database</a:t>
            </a:r>
          </a:p>
        </p:txBody>
      </p:sp>
      <p:sp>
        <p:nvSpPr>
          <p:cNvPr id="5" name="Rounded Rectangle 4"/>
          <p:cNvSpPr/>
          <p:nvPr/>
        </p:nvSpPr>
        <p:spPr bwMode="auto">
          <a:xfrm>
            <a:off x="1830388" y="2489200"/>
            <a:ext cx="2706687"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Domain</a:t>
            </a:r>
          </a:p>
        </p:txBody>
      </p:sp>
      <p:sp>
        <p:nvSpPr>
          <p:cNvPr id="6" name="Rounded Rectangle 5"/>
          <p:cNvSpPr/>
          <p:nvPr/>
        </p:nvSpPr>
        <p:spPr bwMode="auto">
          <a:xfrm>
            <a:off x="4608513" y="2482850"/>
            <a:ext cx="2708275"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Domain</a:t>
            </a:r>
          </a:p>
        </p:txBody>
      </p:sp>
      <p:sp>
        <p:nvSpPr>
          <p:cNvPr id="7" name="Rounded Rectangle 6"/>
          <p:cNvSpPr/>
          <p:nvPr/>
        </p:nvSpPr>
        <p:spPr bwMode="auto">
          <a:xfrm>
            <a:off x="4587875" y="2982913"/>
            <a:ext cx="1268413"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Site</a:t>
            </a:r>
          </a:p>
        </p:txBody>
      </p:sp>
      <p:sp>
        <p:nvSpPr>
          <p:cNvPr id="8" name="Rounded Rectangle 7"/>
          <p:cNvSpPr/>
          <p:nvPr/>
        </p:nvSpPr>
        <p:spPr bwMode="auto">
          <a:xfrm>
            <a:off x="6037263" y="2986088"/>
            <a:ext cx="1268412"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Site</a:t>
            </a:r>
          </a:p>
        </p:txBody>
      </p:sp>
      <p:sp>
        <p:nvSpPr>
          <p:cNvPr id="15369" name="TextBox 9"/>
          <p:cNvSpPr txBox="1">
            <a:spLocks noChangeArrowheads="1"/>
          </p:cNvSpPr>
          <p:nvPr/>
        </p:nvSpPr>
        <p:spPr bwMode="auto">
          <a:xfrm>
            <a:off x="882650" y="3948113"/>
            <a:ext cx="7369175" cy="1292662"/>
          </a:xfrm>
          <a:prstGeom prst="rect">
            <a:avLst/>
          </a:prstGeom>
          <a:noFill/>
          <a:ln w="9525">
            <a:noFill/>
            <a:miter lim="800000"/>
            <a:headEnd/>
            <a:tailEnd/>
          </a:ln>
        </p:spPr>
        <p:txBody>
          <a:bodyPr>
            <a:spAutoFit/>
          </a:bodyPr>
          <a:lstStyle/>
          <a:p>
            <a:pPr algn="ctr"/>
            <a:r>
              <a:rPr lang="en-US" sz="2400" b="1" dirty="0">
                <a:solidFill>
                  <a:srgbClr val="FF0000"/>
                </a:solidFill>
                <a:latin typeface="+mj-lt"/>
              </a:rPr>
              <a:t>CAUTION!!</a:t>
            </a:r>
          </a:p>
          <a:p>
            <a:pPr algn="ctr"/>
            <a:r>
              <a:rPr lang="en-US" sz="1800" b="1" dirty="0">
                <a:solidFill>
                  <a:srgbClr val="FF0000"/>
                </a:solidFill>
                <a:latin typeface="+mj-lt"/>
              </a:rPr>
              <a:t>Until you obtain your Level 2 Certification, do NOT attempt to configure a business’s EAM solution without guidance from a qualified EAM Mentor.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r>
              <a:rPr lang="en-US" dirty="0" smtClean="0"/>
              <a:t>System-wide Settings</a:t>
            </a:r>
          </a:p>
          <a:p>
            <a:r>
              <a:rPr lang="en-US" dirty="0" smtClean="0"/>
              <a:t>Examples:</a:t>
            </a:r>
          </a:p>
          <a:p>
            <a:pPr lvl="1"/>
            <a:r>
              <a:rPr lang="en-US" dirty="0" smtClean="0"/>
              <a:t>Batch Job Scheduler options – GUI </a:t>
            </a:r>
          </a:p>
          <a:p>
            <a:pPr lvl="1"/>
            <a:r>
              <a:rPr lang="en-US" dirty="0" smtClean="0"/>
              <a:t>Password restrictions – System Registry </a:t>
            </a:r>
          </a:p>
          <a:p>
            <a:pPr lvl="1"/>
            <a:r>
              <a:rPr lang="en-US" dirty="0" smtClean="0"/>
              <a:t>SMTP setting for external Email connection – GUI </a:t>
            </a:r>
          </a:p>
          <a:p>
            <a:endParaRPr lang="en-US" dirty="0" smtClean="0"/>
          </a:p>
        </p:txBody>
      </p:sp>
      <p:sp>
        <p:nvSpPr>
          <p:cNvPr id="16386" name="Rectangle 2"/>
          <p:cNvSpPr>
            <a:spLocks noGrp="1" noChangeArrowheads="1"/>
          </p:cNvSpPr>
          <p:nvPr>
            <p:ph type="title"/>
          </p:nvPr>
        </p:nvSpPr>
        <p:spPr/>
        <p:txBody>
          <a:bodyPr/>
          <a:lstStyle/>
          <a:p>
            <a:r>
              <a:rPr lang="en-US" dirty="0" smtClean="0"/>
              <a:t>Database Level Settings </a:t>
            </a:r>
          </a:p>
        </p:txBody>
      </p:sp>
      <p:sp>
        <p:nvSpPr>
          <p:cNvPr id="16388" name="Footer Placeholder 7"/>
          <p:cNvSpPr>
            <a:spLocks noGrp="1"/>
          </p:cNvSpPr>
          <p:nvPr>
            <p:ph type="ftr" sz="quarter" idx="10"/>
          </p:nvPr>
        </p:nvSpPr>
        <p:spPr/>
        <p:txBody>
          <a:bodyPr/>
          <a:lstStyle/>
          <a:p>
            <a:r>
              <a:rPr lang="en-US" dirty="0" smtClean="0"/>
              <a:t>EAM-CONF-070</a:t>
            </a:r>
            <a:endParaRPr lang="en-US" dirty="0"/>
          </a:p>
        </p:txBody>
      </p:sp>
      <p:grpSp>
        <p:nvGrpSpPr>
          <p:cNvPr id="16389" name="Group 8"/>
          <p:cNvGrpSpPr>
            <a:grpSpLocks/>
          </p:cNvGrpSpPr>
          <p:nvPr/>
        </p:nvGrpSpPr>
        <p:grpSpPr bwMode="auto">
          <a:xfrm>
            <a:off x="6985000" y="20638"/>
            <a:ext cx="2041525" cy="531812"/>
            <a:chOff x="6879276" y="42524"/>
            <a:chExt cx="2084033" cy="549365"/>
          </a:xfrm>
        </p:grpSpPr>
        <p:sp>
          <p:nvSpPr>
            <p:cNvPr id="16390" name="Rounded Rectangle 3"/>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Database</a:t>
              </a:r>
            </a:p>
          </p:txBody>
        </p:sp>
        <p:sp>
          <p:nvSpPr>
            <p:cNvPr id="5" name="Rounded Rectangle 4"/>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mj-lt"/>
                </a:rPr>
                <a:t>Domain</a:t>
              </a:r>
            </a:p>
          </p:txBody>
        </p:sp>
        <p:sp>
          <p:nvSpPr>
            <p:cNvPr id="7" name="Rounded Rectangle 6"/>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mj-lt"/>
                </a:rPr>
                <a:t>Site</a:t>
              </a: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normAutofit/>
          </a:bodyPr>
          <a:lstStyle/>
          <a:p>
            <a:r>
              <a:rPr lang="en-US" dirty="0" smtClean="0"/>
              <a:t>Hierarchy:  Domain -&gt; Entities -&gt; Sites </a:t>
            </a:r>
          </a:p>
          <a:p>
            <a:r>
              <a:rPr lang="en-US" dirty="0" smtClean="0"/>
              <a:t>Domain: </a:t>
            </a:r>
          </a:p>
          <a:p>
            <a:pPr lvl="1"/>
            <a:r>
              <a:rPr lang="en-US" dirty="0" smtClean="0"/>
              <a:t>Must match ERP</a:t>
            </a:r>
          </a:p>
          <a:p>
            <a:pPr lvl="1"/>
            <a:r>
              <a:rPr lang="en-US" dirty="0" smtClean="0"/>
              <a:t>Must be unique</a:t>
            </a:r>
          </a:p>
          <a:p>
            <a:pPr lvl="1"/>
            <a:r>
              <a:rPr lang="en-US" dirty="0" smtClean="0"/>
              <a:t>A Domain may have many Sites, but the following must be the same for all: </a:t>
            </a:r>
          </a:p>
          <a:p>
            <a:pPr lvl="2"/>
            <a:r>
              <a:rPr lang="en-US" dirty="0" smtClean="0"/>
              <a:t>Base Currency 	</a:t>
            </a:r>
          </a:p>
          <a:p>
            <a:pPr lvl="2"/>
            <a:r>
              <a:rPr lang="en-US" dirty="0" smtClean="0"/>
              <a:t>Daybook Code</a:t>
            </a:r>
          </a:p>
          <a:p>
            <a:pPr lvl="2"/>
            <a:r>
              <a:rPr lang="en-US" dirty="0" smtClean="0"/>
              <a:t>Domain Level settings for Maintenance, Inventory and Purchasing</a:t>
            </a:r>
          </a:p>
          <a:p>
            <a:pPr lvl="2"/>
            <a:endParaRPr lang="en-US" dirty="0" smtClean="0"/>
          </a:p>
          <a:p>
            <a:pPr lvl="1"/>
            <a:r>
              <a:rPr lang="en-US" dirty="0" smtClean="0"/>
              <a:t>Setup:  General -&gt; Business Units -&gt; Domain</a:t>
            </a:r>
          </a:p>
        </p:txBody>
      </p:sp>
      <p:sp>
        <p:nvSpPr>
          <p:cNvPr id="17410" name="Rectangle 2"/>
          <p:cNvSpPr>
            <a:spLocks noGrp="1" noChangeArrowheads="1"/>
          </p:cNvSpPr>
          <p:nvPr>
            <p:ph type="title"/>
          </p:nvPr>
        </p:nvSpPr>
        <p:spPr/>
        <p:txBody>
          <a:bodyPr/>
          <a:lstStyle/>
          <a:p>
            <a:r>
              <a:rPr lang="en-US" dirty="0" smtClean="0"/>
              <a:t>Domains, Entities and Sites</a:t>
            </a:r>
          </a:p>
        </p:txBody>
      </p:sp>
      <p:sp>
        <p:nvSpPr>
          <p:cNvPr id="17412" name="Footer Placeholder 7"/>
          <p:cNvSpPr>
            <a:spLocks noGrp="1"/>
          </p:cNvSpPr>
          <p:nvPr>
            <p:ph type="ftr" sz="quarter" idx="10"/>
          </p:nvPr>
        </p:nvSpPr>
        <p:spPr/>
        <p:txBody>
          <a:bodyPr/>
          <a:lstStyle/>
          <a:p>
            <a:r>
              <a:rPr lang="en-US" dirty="0" smtClean="0"/>
              <a:t>EAM-CONF-080</a:t>
            </a:r>
            <a:endParaRPr lang="en-US" dirty="0"/>
          </a:p>
        </p:txBody>
      </p:sp>
      <p:grpSp>
        <p:nvGrpSpPr>
          <p:cNvPr id="17413"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17415"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7" name="Rounded Rectangle 6"/>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24694</TotalTime>
  <Words>3407</Words>
  <Application>Microsoft Office PowerPoint</Application>
  <PresentationFormat>On-screen Show (4:3)</PresentationFormat>
  <Paragraphs>409</Paragraphs>
  <Slides>33</Slides>
  <Notes>33</Notes>
  <HiddenSlides>0</HiddenSlides>
  <MMClips>0</MMClips>
  <ScaleCrop>false</ScaleCrop>
  <HeadingPairs>
    <vt:vector size="4" baseType="variant">
      <vt:variant>
        <vt:lpstr>Theme</vt:lpstr>
      </vt:variant>
      <vt:variant>
        <vt:i4>3</vt:i4>
      </vt:variant>
      <vt:variant>
        <vt:lpstr>Slide Titles</vt:lpstr>
      </vt:variant>
      <vt:variant>
        <vt:i4>33</vt:i4>
      </vt:variant>
    </vt:vector>
  </HeadingPairs>
  <TitlesOfParts>
    <vt:vector size="36" baseType="lpstr">
      <vt:lpstr>1_EX06PP_template</vt:lpstr>
      <vt:lpstr>2_EX06PP_template</vt:lpstr>
      <vt:lpstr>QAD 2010 Template</vt:lpstr>
      <vt:lpstr>QAD Enterprise Asset Management v12 Level 1 Course: 1-4 EAM Configuration Introduction</vt:lpstr>
      <vt:lpstr>EAM Level 1 Learning Path </vt:lpstr>
      <vt:lpstr>Course Overview</vt:lpstr>
      <vt:lpstr>Course Overview</vt:lpstr>
      <vt:lpstr>Course Objectives</vt:lpstr>
      <vt:lpstr>QAD EAM System Controls</vt:lpstr>
      <vt:lpstr>System Control Levels</vt:lpstr>
      <vt:lpstr>Database Level Settings </vt:lpstr>
      <vt:lpstr>Domains, Entities and Sites</vt:lpstr>
      <vt:lpstr>Domain Settings</vt:lpstr>
      <vt:lpstr>Domain Settings – Detail Tab</vt:lpstr>
      <vt:lpstr>Domain Settings – Maint Tab</vt:lpstr>
      <vt:lpstr>Domain Settings – Inventory</vt:lpstr>
      <vt:lpstr>Domain Settings - Purchasing</vt:lpstr>
      <vt:lpstr>Site Level Settings</vt:lpstr>
      <vt:lpstr>Basic Security</vt:lpstr>
      <vt:lpstr>Basic Security – Roles </vt:lpstr>
      <vt:lpstr>Employee and User Setup</vt:lpstr>
      <vt:lpstr>User Setup</vt:lpstr>
      <vt:lpstr>Mandatory Fields</vt:lpstr>
      <vt:lpstr>QAD EAM Other Configuration</vt:lpstr>
      <vt:lpstr>Screen Editor   </vt:lpstr>
      <vt:lpstr>Sequences  </vt:lpstr>
      <vt:lpstr>ERP and EAM Shared Data</vt:lpstr>
      <vt:lpstr>Financial Controls</vt:lpstr>
      <vt:lpstr>Basic Master Data </vt:lpstr>
      <vt:lpstr>Configuration Tools </vt:lpstr>
      <vt:lpstr>Course Level Review</vt:lpstr>
      <vt:lpstr>Review Questions</vt:lpstr>
      <vt:lpstr>Review Questions</vt:lpstr>
      <vt:lpstr>QAD EAM Level 1 Learning Path  Next Steps for Certification!</vt:lpstr>
      <vt:lpstr>Next Steps  </vt:lpstr>
      <vt:lpstr>Questions? </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1643</cp:revision>
  <dcterms:created xsi:type="dcterms:W3CDTF">2006-09-26T21:40:50Z</dcterms:created>
  <dcterms:modified xsi:type="dcterms:W3CDTF">2011-02-18T00:04:35Z</dcterms:modified>
</cp:coreProperties>
</file>