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26" r:id="rId1"/>
    <p:sldMasterId id="2147484966" r:id="rId2"/>
  </p:sldMasterIdLst>
  <p:notesMasterIdLst>
    <p:notesMasterId r:id="rId35"/>
  </p:notesMasterIdLst>
  <p:handoutMasterIdLst>
    <p:handoutMasterId r:id="rId36"/>
  </p:handoutMasterIdLst>
  <p:sldIdLst>
    <p:sldId id="900" r:id="rId3"/>
    <p:sldId id="901" r:id="rId4"/>
    <p:sldId id="902" r:id="rId5"/>
    <p:sldId id="1023" r:id="rId6"/>
    <p:sldId id="903" r:id="rId7"/>
    <p:sldId id="691" r:id="rId8"/>
    <p:sldId id="945" r:id="rId9"/>
    <p:sldId id="906" r:id="rId10"/>
    <p:sldId id="544" r:id="rId11"/>
    <p:sldId id="545" r:id="rId12"/>
    <p:sldId id="923" r:id="rId13"/>
    <p:sldId id="946" r:id="rId14"/>
    <p:sldId id="924" r:id="rId15"/>
    <p:sldId id="1006" r:id="rId16"/>
    <p:sldId id="940" r:id="rId17"/>
    <p:sldId id="1007" r:id="rId18"/>
    <p:sldId id="1008" r:id="rId19"/>
    <p:sldId id="1009" r:id="rId20"/>
    <p:sldId id="1010" r:id="rId21"/>
    <p:sldId id="1011" r:id="rId22"/>
    <p:sldId id="1012" r:id="rId23"/>
    <p:sldId id="1013" r:id="rId24"/>
    <p:sldId id="1021" r:id="rId25"/>
    <p:sldId id="1015" r:id="rId26"/>
    <p:sldId id="1016" r:id="rId27"/>
    <p:sldId id="1017" r:id="rId28"/>
    <p:sldId id="1018" r:id="rId29"/>
    <p:sldId id="943" r:id="rId30"/>
    <p:sldId id="1004" r:id="rId31"/>
    <p:sldId id="904" r:id="rId32"/>
    <p:sldId id="1024" r:id="rId33"/>
    <p:sldId id="1025" r:id="rId34"/>
  </p:sldIdLst>
  <p:sldSz cx="9144000" cy="6858000" type="screen4x3"/>
  <p:notesSz cx="6858000" cy="9296400"/>
  <p:defaultTextStyle>
    <a:defPPr>
      <a:defRPr lang="en-US"/>
    </a:defPPr>
    <a:lvl1pPr algn="l" rtl="0" fontAlgn="base">
      <a:spcBef>
        <a:spcPct val="0"/>
      </a:spcBef>
      <a:spcAft>
        <a:spcPct val="0"/>
      </a:spcAft>
      <a:defRPr sz="1400" kern="1200">
        <a:solidFill>
          <a:schemeClr val="tx1"/>
        </a:solidFill>
        <a:latin typeface="Tahoma" pitchFamily="34" charset="0"/>
        <a:ea typeface="+mn-ea"/>
        <a:cs typeface="+mn-cs"/>
      </a:defRPr>
    </a:lvl1pPr>
    <a:lvl2pPr marL="457200" algn="l" rtl="0" fontAlgn="base">
      <a:spcBef>
        <a:spcPct val="0"/>
      </a:spcBef>
      <a:spcAft>
        <a:spcPct val="0"/>
      </a:spcAft>
      <a:defRPr sz="1400" kern="1200">
        <a:solidFill>
          <a:schemeClr val="tx1"/>
        </a:solidFill>
        <a:latin typeface="Tahoma" pitchFamily="34" charset="0"/>
        <a:ea typeface="+mn-ea"/>
        <a:cs typeface="+mn-cs"/>
      </a:defRPr>
    </a:lvl2pPr>
    <a:lvl3pPr marL="914400" algn="l" rtl="0" fontAlgn="base">
      <a:spcBef>
        <a:spcPct val="0"/>
      </a:spcBef>
      <a:spcAft>
        <a:spcPct val="0"/>
      </a:spcAft>
      <a:defRPr sz="1400" kern="1200">
        <a:solidFill>
          <a:schemeClr val="tx1"/>
        </a:solidFill>
        <a:latin typeface="Tahoma" pitchFamily="34" charset="0"/>
        <a:ea typeface="+mn-ea"/>
        <a:cs typeface="+mn-cs"/>
      </a:defRPr>
    </a:lvl3pPr>
    <a:lvl4pPr marL="1371600" algn="l" rtl="0" fontAlgn="base">
      <a:spcBef>
        <a:spcPct val="0"/>
      </a:spcBef>
      <a:spcAft>
        <a:spcPct val="0"/>
      </a:spcAft>
      <a:defRPr sz="1400" kern="1200">
        <a:solidFill>
          <a:schemeClr val="tx1"/>
        </a:solidFill>
        <a:latin typeface="Tahoma" pitchFamily="34" charset="0"/>
        <a:ea typeface="+mn-ea"/>
        <a:cs typeface="+mn-cs"/>
      </a:defRPr>
    </a:lvl4pPr>
    <a:lvl5pPr marL="1828800" algn="l" rtl="0" fontAlgn="base">
      <a:spcBef>
        <a:spcPct val="0"/>
      </a:spcBef>
      <a:spcAft>
        <a:spcPct val="0"/>
      </a:spcAft>
      <a:defRPr sz="1400" kern="1200">
        <a:solidFill>
          <a:schemeClr val="tx1"/>
        </a:solidFill>
        <a:latin typeface="Tahoma" pitchFamily="34" charset="0"/>
        <a:ea typeface="+mn-ea"/>
        <a:cs typeface="+mn-cs"/>
      </a:defRPr>
    </a:lvl5pPr>
    <a:lvl6pPr marL="2286000" algn="l" defTabSz="914400" rtl="0" eaLnBrk="1" latinLnBrk="0" hangingPunct="1">
      <a:defRPr sz="1400" kern="1200">
        <a:solidFill>
          <a:schemeClr val="tx1"/>
        </a:solidFill>
        <a:latin typeface="Tahoma" pitchFamily="34" charset="0"/>
        <a:ea typeface="+mn-ea"/>
        <a:cs typeface="+mn-cs"/>
      </a:defRPr>
    </a:lvl6pPr>
    <a:lvl7pPr marL="2743200" algn="l" defTabSz="914400" rtl="0" eaLnBrk="1" latinLnBrk="0" hangingPunct="1">
      <a:defRPr sz="1400" kern="1200">
        <a:solidFill>
          <a:schemeClr val="tx1"/>
        </a:solidFill>
        <a:latin typeface="Tahoma" pitchFamily="34" charset="0"/>
        <a:ea typeface="+mn-ea"/>
        <a:cs typeface="+mn-cs"/>
      </a:defRPr>
    </a:lvl7pPr>
    <a:lvl8pPr marL="3200400" algn="l" defTabSz="914400" rtl="0" eaLnBrk="1" latinLnBrk="0" hangingPunct="1">
      <a:defRPr sz="1400" kern="1200">
        <a:solidFill>
          <a:schemeClr val="tx1"/>
        </a:solidFill>
        <a:latin typeface="Tahoma" pitchFamily="34" charset="0"/>
        <a:ea typeface="+mn-ea"/>
        <a:cs typeface="+mn-cs"/>
      </a:defRPr>
    </a:lvl8pPr>
    <a:lvl9pPr marL="3657600" algn="l" defTabSz="914400" rtl="0" eaLnBrk="1" latinLnBrk="0" hangingPunct="1">
      <a:defRPr sz="14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69B8"/>
    <a:srgbClr val="FFFFCC"/>
    <a:srgbClr val="33CC33"/>
    <a:srgbClr val="FFFF66"/>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545" autoAdjust="0"/>
    <p:restoredTop sz="84970" autoAdjust="0"/>
  </p:normalViewPr>
  <p:slideViewPr>
    <p:cSldViewPr snapToGrid="0">
      <p:cViewPr>
        <p:scale>
          <a:sx n="90" d="100"/>
          <a:sy n="90" d="100"/>
        </p:scale>
        <p:origin x="-324" y="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1344"/>
    </p:cViewPr>
  </p:sorterViewPr>
  <p:notesViewPr>
    <p:cSldViewPr snapToGrid="0">
      <p:cViewPr varScale="1">
        <p:scale>
          <a:sx n="78" d="100"/>
          <a:sy n="78" d="100"/>
        </p:scale>
        <p:origin x="-2544" y="-84"/>
      </p:cViewPr>
      <p:guideLst>
        <p:guide orient="horz" pos="2928"/>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l">
              <a:defRPr sz="1200">
                <a:latin typeface="Arial" charset="0"/>
              </a:defRPr>
            </a:lvl1pPr>
          </a:lstStyle>
          <a:p>
            <a:pPr>
              <a:defRPr/>
            </a:pPr>
            <a:endParaRPr lang="en-US"/>
          </a:p>
        </p:txBody>
      </p:sp>
      <p:sp>
        <p:nvSpPr>
          <p:cNvPr id="486403"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0443" tIns="45222" rIns="90443" bIns="45222" numCol="1" anchor="t" anchorCtr="0" compatLnSpc="1">
            <a:prstTxWarp prst="textNoShape">
              <a:avLst/>
            </a:prstTxWarp>
          </a:bodyPr>
          <a:lstStyle>
            <a:lvl1pPr algn="r">
              <a:defRPr sz="1200">
                <a:latin typeface="Arial" charset="0"/>
              </a:defRPr>
            </a:lvl1pPr>
          </a:lstStyle>
          <a:p>
            <a:pPr>
              <a:defRPr/>
            </a:pPr>
            <a:endParaRPr lang="en-US"/>
          </a:p>
        </p:txBody>
      </p:sp>
      <p:sp>
        <p:nvSpPr>
          <p:cNvPr id="486404"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l">
              <a:defRPr sz="1200">
                <a:latin typeface="Arial" charset="0"/>
              </a:defRPr>
            </a:lvl1pPr>
          </a:lstStyle>
          <a:p>
            <a:pPr>
              <a:defRPr/>
            </a:pPr>
            <a:endParaRPr lang="en-US"/>
          </a:p>
        </p:txBody>
      </p:sp>
      <p:sp>
        <p:nvSpPr>
          <p:cNvPr id="486405"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0443" tIns="45222" rIns="90443" bIns="45222" numCol="1" anchor="b" anchorCtr="0" compatLnSpc="1">
            <a:prstTxWarp prst="textNoShape">
              <a:avLst/>
            </a:prstTxWarp>
          </a:bodyPr>
          <a:lstStyle>
            <a:lvl1pPr algn="r">
              <a:defRPr sz="1200">
                <a:latin typeface="Arial" charset="0"/>
              </a:defRPr>
            </a:lvl1pPr>
          </a:lstStyle>
          <a:p>
            <a:pPr>
              <a:defRPr/>
            </a:pPr>
            <a:fld id="{ABCE19D7-2F45-4716-9AE8-08BBAD66E145}"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l" defTabSz="923275">
              <a:defRPr sz="1200">
                <a:latin typeface="Arial" charset="0"/>
              </a:defRPr>
            </a:lvl1pPr>
          </a:lstStyle>
          <a:p>
            <a:pPr>
              <a:defRPr/>
            </a:pPr>
            <a:endParaRPr lang="en-US"/>
          </a:p>
        </p:txBody>
      </p:sp>
      <p:sp>
        <p:nvSpPr>
          <p:cNvPr id="9219" name="Rectangle 3"/>
          <p:cNvSpPr>
            <a:spLocks noGrp="1" noChangeArrowheads="1"/>
          </p:cNvSpPr>
          <p:nvPr>
            <p:ph type="dt" idx="1"/>
          </p:nvPr>
        </p:nvSpPr>
        <p:spPr bwMode="auto">
          <a:xfrm>
            <a:off x="3884613" y="0"/>
            <a:ext cx="2971800" cy="465138"/>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lvl1pPr algn="r" defTabSz="923275">
              <a:defRPr sz="1200">
                <a:latin typeface="Arial" charset="0"/>
              </a:defRPr>
            </a:lvl1pPr>
          </a:lstStyle>
          <a:p>
            <a:pPr>
              <a:defRPr/>
            </a:pPr>
            <a:endParaRPr lang="en-US"/>
          </a:p>
        </p:txBody>
      </p:sp>
      <p:sp>
        <p:nvSpPr>
          <p:cNvPr id="4096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9221" name="Rectangle 5"/>
          <p:cNvSpPr>
            <a:spLocks noGrp="1" noChangeArrowheads="1"/>
          </p:cNvSpPr>
          <p:nvPr>
            <p:ph type="body" sz="quarter" idx="3"/>
          </p:nvPr>
        </p:nvSpPr>
        <p:spPr bwMode="auto">
          <a:xfrm>
            <a:off x="685800" y="4414838"/>
            <a:ext cx="5486400" cy="4184650"/>
          </a:xfrm>
          <a:prstGeom prst="rect">
            <a:avLst/>
          </a:prstGeom>
          <a:noFill/>
          <a:ln w="9525">
            <a:noFill/>
            <a:miter lim="800000"/>
            <a:headEnd/>
            <a:tailEnd/>
          </a:ln>
          <a:effectLst/>
        </p:spPr>
        <p:txBody>
          <a:bodyPr vert="horz" wrap="square" lIns="92307" tIns="46153" rIns="92307" bIns="4615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22" name="Rectangle 6"/>
          <p:cNvSpPr>
            <a:spLocks noGrp="1" noChangeArrowheads="1"/>
          </p:cNvSpPr>
          <p:nvPr>
            <p:ph type="ftr" sz="quarter" idx="4"/>
          </p:nvPr>
        </p:nvSpPr>
        <p:spPr bwMode="auto">
          <a:xfrm>
            <a:off x="0"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l" defTabSz="923275">
              <a:defRPr sz="1200">
                <a:latin typeface="Arial" charset="0"/>
              </a:defRPr>
            </a:lvl1pPr>
          </a:lstStyle>
          <a:p>
            <a:pPr>
              <a:defRPr/>
            </a:pPr>
            <a:endParaRPr lang="en-US"/>
          </a:p>
        </p:txBody>
      </p:sp>
      <p:sp>
        <p:nvSpPr>
          <p:cNvPr id="9223" name="Rectangle 7"/>
          <p:cNvSpPr>
            <a:spLocks noGrp="1" noChangeArrowheads="1"/>
          </p:cNvSpPr>
          <p:nvPr>
            <p:ph type="sldNum" sz="quarter" idx="5"/>
          </p:nvPr>
        </p:nvSpPr>
        <p:spPr bwMode="auto">
          <a:xfrm>
            <a:off x="3884613" y="8829675"/>
            <a:ext cx="2971800" cy="465138"/>
          </a:xfrm>
          <a:prstGeom prst="rect">
            <a:avLst/>
          </a:prstGeom>
          <a:noFill/>
          <a:ln w="9525">
            <a:noFill/>
            <a:miter lim="800000"/>
            <a:headEnd/>
            <a:tailEnd/>
          </a:ln>
          <a:effectLst/>
        </p:spPr>
        <p:txBody>
          <a:bodyPr vert="horz" wrap="square" lIns="92307" tIns="46153" rIns="92307" bIns="46153" numCol="1" anchor="b" anchorCtr="0" compatLnSpc="1">
            <a:prstTxWarp prst="textNoShape">
              <a:avLst/>
            </a:prstTxWarp>
          </a:bodyPr>
          <a:lstStyle>
            <a:lvl1pPr algn="r" defTabSz="923275">
              <a:defRPr sz="1200">
                <a:latin typeface="Arial" charset="0"/>
              </a:defRPr>
            </a:lvl1pPr>
          </a:lstStyle>
          <a:p>
            <a:pPr>
              <a:defRPr/>
            </a:pPr>
            <a:fld id="{CCA06F57-240D-4E0F-88A2-80E29A235D2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pPr defTabSz="920750"/>
            <a:fld id="{3233649D-936B-43DC-BED5-8BD9667915EC}" type="slidenum">
              <a:rPr lang="en-US" smtClean="0"/>
              <a:pPr defTabSz="920750"/>
              <a:t>1</a:t>
            </a:fld>
            <a:endParaRPr lang="en-US"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r>
              <a:rPr lang="en-US" dirty="0" smtClean="0"/>
              <a:t>This class is a continuation</a:t>
            </a:r>
            <a:r>
              <a:rPr lang="en-US" baseline="0" dirty="0" smtClean="0"/>
              <a:t> of the EAM Introduction to Project Controls Part 1.  In this class will focus specifically the new functionality in EAM to manage scheduled payments during the course of a project.  </a:t>
            </a:r>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pPr defTabSz="922338"/>
            <a:fld id="{2BAE5921-7267-4051-AAA3-2649641B91D1}" type="slidenum">
              <a:rPr lang="en-US" smtClean="0"/>
              <a:pPr defTabSz="922338"/>
              <a:t>10</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r>
              <a:rPr lang="en-GB" dirty="0" smtClean="0"/>
              <a:t>As with all areas of our solutions suite, understanding business best practices supported by them will help to ensure customer success and satisfaction following implementation.  </a:t>
            </a:r>
          </a:p>
          <a:p>
            <a:endParaRPr lang="en-GB" dirty="0" smtClean="0"/>
          </a:p>
          <a:p>
            <a:r>
              <a:rPr lang="en-GB" dirty="0" smtClean="0"/>
              <a:t>A common issue resolved with EAM Project Controls and more specifically the Scheduled Payments functionality is that historically companies have managed large project (both in scope and cost) utilizing spreadsheets and data collected from a variety of sources.  As a result, manually compiling all that information into one report is time consuming, inefficient, and often results in cost overruns and other project issues.  Providing a single source of Project Performance tracking is a key best practice.  </a:t>
            </a:r>
          </a:p>
          <a:p>
            <a:endParaRPr lang="en-GB" dirty="0" smtClean="0"/>
          </a:p>
          <a:p>
            <a:r>
              <a:rPr lang="en-GB" dirty="0" smtClean="0"/>
              <a:t>Because of the historical lack of real-time consolidated data, many companies are often behind in receiving reimbursements which has a direct impact on company cash flow.  Being able to monitor and ensure on-time Invoicing and reimbursement receipts is critical.  </a:t>
            </a:r>
          </a:p>
          <a:p>
            <a:endParaRPr lang="en-GB" dirty="0" smtClean="0"/>
          </a:p>
          <a:p>
            <a:r>
              <a:rPr lang="en-GB" dirty="0" smtClean="0"/>
              <a:t>For customer funded projects, most companies expect to make a profit or at least break-even.  Project Profit Margin is the calculation that compares what has been spent on a project verses what has been reimbursed.  In many cases, without EAM Project Controls, this figure is often weeks, if not months, old, providing a skewed view of the project’s performance.  Having real-time, consolidated Project Margin calculations provides the Project Manager with critical data to react before performance becomes a problem.  </a:t>
            </a:r>
          </a:p>
          <a:p>
            <a:endParaRPr lang="en-GB" dirty="0" smtClean="0"/>
          </a:p>
          <a:p>
            <a:r>
              <a:rPr lang="en-GB" dirty="0" smtClean="0"/>
              <a:t>Also, within today’s competitive Supply Chain, a company’s relationship with their Suppliers is more integral to success than ever.  Suppliers commit to demanding deadlines, often dealing with their own supplier challenges.  In order to keep the carefully choreographed dance of supply chain management, companies must ensure their good relationship by paying their Suppliers on-time in accordance with contractual agreements.  This is essential to the health of the Supply Chain.  </a:t>
            </a:r>
          </a:p>
          <a:p>
            <a:endParaRPr lang="en-GB" dirty="0" smtClean="0"/>
          </a:p>
          <a:p>
            <a:r>
              <a:rPr lang="en-GB" dirty="0" smtClean="0"/>
              <a:t>Finally, as discussed, historically Project Manager’s data regarding their project’s performance has been manually collated from multiple sources and was often weeks or months old.  Having real-time visibility to project performance at all stages of a project’s life is crucial to the Project Manager’s being able to make key business decisions to keep their project on track, on time, and on budget.  </a:t>
            </a:r>
          </a:p>
          <a:p>
            <a:endParaRPr lang="en-GB" dirty="0" smtClean="0"/>
          </a:p>
          <a:p>
            <a:endParaRPr lang="en-GB"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pPr defTabSz="922338"/>
            <a:fld id="{7013FDFB-9CA9-493D-BD81-B52CC5498ED9}" type="slidenum">
              <a:rPr lang="en-US" smtClean="0"/>
              <a:pPr defTabSz="922338"/>
              <a:t>11</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r>
              <a:rPr lang="en-US" dirty="0" smtClean="0"/>
              <a:t>In this section</a:t>
            </a:r>
            <a:r>
              <a:rPr lang="en-US" baseline="0" dirty="0" smtClean="0"/>
              <a:t> we will discuss the Scheduled Payments with regards to Customer Reimbursements on Customer Funded and ETO Projects.  </a:t>
            </a: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pPr defTabSz="922338"/>
            <a:fld id="{ABE74E5D-7A76-48FD-AA6E-C40359576A77}" type="slidenum">
              <a:rPr lang="en-US" smtClean="0"/>
              <a:pPr defTabSz="922338"/>
              <a:t>12</a:t>
            </a:fld>
            <a:endParaRPr 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r>
              <a:rPr lang="en-US" dirty="0" smtClean="0"/>
              <a:t>Consider Construction Loans where funds are provided to you based upon in which stage of completion you are.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pPr defTabSz="922338"/>
            <a:fld id="{92AA3FF3-A8E0-4E8A-AD4D-AF3AC492D5D3}" type="slidenum">
              <a:rPr lang="en-US" smtClean="0"/>
              <a:pPr defTabSz="922338"/>
              <a:t>13</a:t>
            </a:fld>
            <a:endParaRPr 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GB" dirty="0" smtClean="0"/>
              <a:t>Each company will have their own specific versions of the Scheduled Payments process, but it is important to understand the high-level work flow inherent in any Customer Reimbursement process.  </a:t>
            </a:r>
          </a:p>
          <a:p>
            <a:endParaRPr lang="en-GB" dirty="0" smtClean="0"/>
          </a:p>
          <a:p>
            <a:r>
              <a:rPr lang="en-GB" dirty="0" smtClean="0"/>
              <a:t>In this area, more so than others in EAM, you must understand the steps that take place outside of EAM (in the QAD ERP System).  The ERP Sales Order Process is integral to the overall processing of customer reimbursement in EAM, as is the Accounts Receivable processes. </a:t>
            </a:r>
          </a:p>
          <a:p>
            <a:endParaRPr lang="en-GB" dirty="0" smtClean="0"/>
          </a:p>
          <a:p>
            <a:r>
              <a:rPr lang="en-GB" dirty="0" smtClean="0"/>
              <a:t>This class will address only the EAM specific portions of this process.  EAM Level 2 training will provide more details regarding the ERP functions.  For your own understanding of these functions, you will benefit from exploring QAD ERP on-line classes regarding Sales Order processing and Account Receivable.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pPr defTabSz="922338"/>
            <a:fld id="{D9B8A383-92C2-48F7-BF67-66FEC2B4665A}" type="slidenum">
              <a:rPr lang="en-US" smtClean="0"/>
              <a:pPr defTabSz="922338"/>
              <a:t>14</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GB" smtClean="0"/>
              <a:t>The Scheduled Payments SO (Customer Reimbursement) process begins in EAM after the Customer Order has been received and setup in ERP as a Sales Order.  The Sales Order is usually created by Customer Service.  </a:t>
            </a:r>
          </a:p>
          <a:p>
            <a:endParaRPr lang="en-GB" smtClean="0"/>
          </a:p>
          <a:p>
            <a:r>
              <a:rPr lang="en-GB" smtClean="0"/>
              <a:t>Our EAM functions then pick up with step 2 of the high-level process – “Schedule” </a:t>
            </a:r>
          </a:p>
          <a:p>
            <a:endParaRPr lang="en-GB" smtClean="0"/>
          </a:p>
          <a:p>
            <a:r>
              <a:rPr lang="en-GB" smtClean="0"/>
              <a:t>To create the reimbursement schedule, navigate to the desired Project in EAM.  Then, select “Scheduled Payments SO” from the list on the right hand side of the screen.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pPr defTabSz="922338"/>
            <a:fld id="{988C427B-115B-45CE-9E3F-A45E0EC3E072}" type="slidenum">
              <a:rPr lang="en-US" smtClean="0"/>
              <a:pPr defTabSz="922338"/>
              <a:t>15</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r>
              <a:rPr lang="en-GB" smtClean="0"/>
              <a:t>The EAM Scheduled Payments SO Screen is designed to be very flexible, but as a result, it can be quite confusing at first.  (For example, if you right click on the browse and select “Add / Remove Columns” you will see that there are many more fields available than are readily viewable on the screen.)  </a:t>
            </a:r>
          </a:p>
          <a:p>
            <a:endParaRPr lang="en-GB" smtClean="0"/>
          </a:p>
          <a:p>
            <a:r>
              <a:rPr lang="en-GB" smtClean="0"/>
              <a:t>To add a new payment line, click on NEW.  The basic fields to understand in setting up a new payment line are:  </a:t>
            </a:r>
          </a:p>
          <a:p>
            <a:endParaRPr lang="en-GB" smtClean="0"/>
          </a:p>
          <a:p>
            <a:r>
              <a:rPr lang="en-GB" smtClean="0"/>
              <a:t>SO Pay No:  This is a system generated field.  The SO Payment No designates the order in which reimbursements are expected to be received.  In most customer funded projects there are usually at least three payments – one on acceptance of the order, the second at some milestone in the middle of the project, and the final payment after delivery and testing is complete.  However, in more complex projects, there may be many, many more reimbursements scheduled.  </a:t>
            </a:r>
          </a:p>
          <a:p>
            <a:endParaRPr lang="en-GB" smtClean="0"/>
          </a:p>
          <a:p>
            <a:r>
              <a:rPr lang="en-GB" smtClean="0"/>
              <a:t>SO Number:  Select the Sales Order that was created in ERP for this project.  Note that the SO must have referenced the Project in order to be selectable.  A single Project may have just one Sales Order or many.  </a:t>
            </a:r>
          </a:p>
          <a:p>
            <a:endParaRPr lang="en-GB" smtClean="0"/>
          </a:p>
          <a:p>
            <a:r>
              <a:rPr lang="en-GB" smtClean="0"/>
              <a:t>SO Line:  Select the desired Sales Order Line against which the invoice for reimbursement should be paid.  Some companies elect to setup one SO Line in ERP for each payment.  Others elect to have only one large SO Line in ERP and then use EAM to split that one line into many payments.  Either approach can be accommodated on this screen.  </a:t>
            </a:r>
          </a:p>
          <a:p>
            <a:endParaRPr lang="en-GB" smtClean="0"/>
          </a:p>
          <a:p>
            <a:r>
              <a:rPr lang="en-GB" smtClean="0"/>
              <a:t>Job Number:  Though reimbursements may be credited just to the overall project, reimbursements related to specific tasks on a project are very common.  If traceability to the task level is desired, select the proper Job No for the reimbursement.  </a:t>
            </a:r>
          </a:p>
          <a:p>
            <a:endParaRPr lang="en-GB" smtClean="0"/>
          </a:p>
          <a:p>
            <a:r>
              <a:rPr lang="en-GB" smtClean="0"/>
              <a:t>SO Line Amount:  READ-ONLY.  This value is pulled from ERP and displayed on the line once the SO No and SO Line No have been selected.  </a:t>
            </a:r>
          </a:p>
          <a:p>
            <a:endParaRPr lang="en-GB" smtClean="0"/>
          </a:p>
          <a:p>
            <a:r>
              <a:rPr lang="en-GB" smtClean="0"/>
              <a:t>Percent:  Enter the percentage of the SO No and SO Line No value that should be invoiced on this particular reimbursement.  </a:t>
            </a:r>
          </a:p>
          <a:p>
            <a:endParaRPr lang="en-GB" smtClean="0"/>
          </a:p>
          <a:p>
            <a:r>
              <a:rPr lang="en-GB" smtClean="0"/>
              <a:t>Est PPAP Date:  PPAP is an automotive term meaning “Pre-Production Acceptance Process”, but in general utilize this date to represent the date at which this milestone should be complete. </a:t>
            </a:r>
          </a:p>
          <a:p>
            <a:endParaRPr lang="en-GB" smtClean="0"/>
          </a:p>
          <a:p>
            <a:r>
              <a:rPr lang="en-GB" smtClean="0"/>
              <a:t>Due Date:  This date represents when this invoice should be paid by the customer.  This field can be used to indicate when an invoice is due or even when it is past due.  </a:t>
            </a:r>
          </a:p>
          <a:p>
            <a:endParaRPr lang="en-GB" smtClean="0"/>
          </a:p>
          <a:p>
            <a:r>
              <a:rPr lang="en-GB" smtClean="0"/>
              <a:t>Cust PO No:  This field defaults from the SO No in ERP and is often used to provide the link back as a reference in communications with the customer.  </a:t>
            </a:r>
          </a:p>
          <a:p>
            <a:endParaRPr lang="en-GB" smtClean="0"/>
          </a:p>
          <a:p>
            <a:endParaRPr lang="en-GB"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pPr defTabSz="922338"/>
            <a:fld id="{FD60ECD2-CF3F-48EE-A7E4-65A775A2B082}" type="slidenum">
              <a:rPr lang="en-US" smtClean="0"/>
              <a:pPr defTabSz="922338"/>
              <a:t>16</a:t>
            </a:fld>
            <a:endParaRPr lang="en-US" smtClean="0"/>
          </a:p>
        </p:txBody>
      </p:sp>
      <p:sp>
        <p:nvSpPr>
          <p:cNvPr id="58371"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ln/>
        </p:spPr>
        <p:txBody>
          <a:bodyPr/>
          <a:lstStyle/>
          <a:p>
            <a:pPr>
              <a:defRPr/>
            </a:pPr>
            <a:r>
              <a:rPr lang="en-GB" dirty="0" smtClean="0"/>
              <a:t>Throughout the course of a Project, the Project Manager is responsible for signalling that a particular milestone has been reached and that the customer should now be invoiced for a reimbursement payment.  </a:t>
            </a:r>
          </a:p>
          <a:p>
            <a:pPr>
              <a:defRPr/>
            </a:pPr>
            <a:endParaRPr lang="en-GB" dirty="0" smtClean="0"/>
          </a:p>
          <a:p>
            <a:pPr>
              <a:defRPr/>
            </a:pPr>
            <a:r>
              <a:rPr lang="en-GB" dirty="0" smtClean="0"/>
              <a:t>In the past, the Project Manager would have to manually contact Accounts Receivable and ask for an invoice to be generated.  This often led to missed reimbursements and slow cash flow.  </a:t>
            </a:r>
          </a:p>
          <a:p>
            <a:pPr>
              <a:defRPr/>
            </a:pPr>
            <a:endParaRPr lang="en-GB" dirty="0" smtClean="0"/>
          </a:p>
          <a:p>
            <a:pPr>
              <a:defRPr/>
            </a:pPr>
            <a:r>
              <a:rPr lang="en-GB" dirty="0" smtClean="0"/>
              <a:t>Now, in EAM, the Project Manager can start the process himself by releasing a payment line.  </a:t>
            </a:r>
          </a:p>
          <a:p>
            <a:pPr>
              <a:defRPr/>
            </a:pPr>
            <a:endParaRPr lang="en-GB" dirty="0" smtClean="0"/>
          </a:p>
          <a:p>
            <a:pPr>
              <a:defRPr/>
            </a:pPr>
            <a:r>
              <a:rPr lang="en-GB" dirty="0" smtClean="0"/>
              <a:t>To release a payment line simply:  </a:t>
            </a:r>
          </a:p>
          <a:p>
            <a:pPr>
              <a:defRPr/>
            </a:pPr>
            <a:endParaRPr lang="en-GB" dirty="0" smtClean="0"/>
          </a:p>
          <a:p>
            <a:pPr marL="228600" indent="-228600">
              <a:buFontTx/>
              <a:buAutoNum type="arabicPeriod"/>
              <a:defRPr/>
            </a:pPr>
            <a:r>
              <a:rPr lang="en-GB" dirty="0" smtClean="0"/>
              <a:t>Click the “Complete?” box on the payment line.  </a:t>
            </a:r>
          </a:p>
          <a:p>
            <a:pPr marL="228600" indent="-228600">
              <a:buFontTx/>
              <a:buAutoNum type="arabicPeriod"/>
              <a:defRPr/>
            </a:pPr>
            <a:r>
              <a:rPr lang="en-GB" dirty="0" smtClean="0"/>
              <a:t>Select Action </a:t>
            </a:r>
            <a:r>
              <a:rPr lang="en-GB" dirty="0" smtClean="0">
                <a:sym typeface="Wingdings" pitchFamily="2" charset="2"/>
              </a:rPr>
              <a:t> SO Ship </a:t>
            </a:r>
          </a:p>
          <a:p>
            <a:pPr marL="228600" indent="-228600">
              <a:buFontTx/>
              <a:buAutoNum type="arabicPeriod"/>
              <a:defRPr/>
            </a:pPr>
            <a:endParaRPr lang="en-GB" dirty="0" smtClean="0">
              <a:sym typeface="Wingdings" pitchFamily="2" charset="2"/>
            </a:endParaRPr>
          </a:p>
          <a:p>
            <a:pPr marL="228600" indent="-228600">
              <a:defRPr/>
            </a:pPr>
            <a:r>
              <a:rPr lang="en-GB" dirty="0" smtClean="0">
                <a:sym typeface="Wingdings" pitchFamily="2" charset="2"/>
              </a:rPr>
              <a:t>This will generated a SO Ship transaction to ERP, which then signals A/R to generate and invoice.  (NOTE that this is a memo shipment, not an actual shipment of goods.) </a:t>
            </a:r>
            <a:endParaRPr lang="en-GB"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pPr defTabSz="922338"/>
            <a:fld id="{DEF62AB8-1D40-4B56-A547-158E8B564ACB}" type="slidenum">
              <a:rPr lang="en-US" smtClean="0"/>
              <a:pPr defTabSz="922338"/>
              <a:t>17</a:t>
            </a:fld>
            <a:endParaRPr lang="en-US" smtClean="0"/>
          </a:p>
        </p:txBody>
      </p:sp>
      <p:sp>
        <p:nvSpPr>
          <p:cNvPr id="59395"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ln/>
        </p:spPr>
        <p:txBody>
          <a:bodyPr/>
          <a:lstStyle/>
          <a:p>
            <a:pPr>
              <a:defRPr/>
            </a:pPr>
            <a:r>
              <a:rPr lang="en-GB" dirty="0" smtClean="0"/>
              <a:t>Once a payment line is released, the Project Manager can track progress of the reimbursement directly from within EAM.  Historically, Project Managers have had to depend upon verbal or email communications from A/R to get data regarding reimbursements, but now, the PM automatically receives updates, consolidated onto his particular project.  </a:t>
            </a:r>
          </a:p>
          <a:p>
            <a:pPr>
              <a:defRPr/>
            </a:pPr>
            <a:endParaRPr lang="en-GB" dirty="0" smtClean="0"/>
          </a:p>
          <a:p>
            <a:pPr>
              <a:defRPr/>
            </a:pPr>
            <a:r>
              <a:rPr lang="en-GB" dirty="0" smtClean="0"/>
              <a:t>EAM provides two levels of views for the Project Manager to track progress:  </a:t>
            </a:r>
          </a:p>
          <a:p>
            <a:pPr>
              <a:defRPr/>
            </a:pPr>
            <a:endParaRPr lang="en-GB" dirty="0" smtClean="0"/>
          </a:p>
          <a:p>
            <a:pPr marL="228600" indent="-228600">
              <a:buFontTx/>
              <a:buAutoNum type="arabicPeriod"/>
              <a:defRPr/>
            </a:pPr>
            <a:r>
              <a:rPr lang="en-GB" dirty="0" smtClean="0"/>
              <a:t>On the Project Detail’s “Customer Funded” tabbed page, EAM displays the totals of what has been promised, invoiced, and received.  </a:t>
            </a:r>
          </a:p>
          <a:p>
            <a:pPr marL="228600" indent="-228600">
              <a:buFontTx/>
              <a:buAutoNum type="arabicPeriod"/>
              <a:defRPr/>
            </a:pPr>
            <a:r>
              <a:rPr lang="en-GB" dirty="0" smtClean="0"/>
              <a:t>On the Invoice Screen, EAM provides individual invoice tracking.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pPr defTabSz="922338"/>
            <a:fld id="{08ED8EF5-D2FD-49AA-BF15-D6D5F28E57EF}" type="slidenum">
              <a:rPr lang="en-US" smtClean="0"/>
              <a:pPr defTabSz="922338"/>
              <a:t>18</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r>
              <a:rPr lang="en-GB" dirty="0" smtClean="0"/>
              <a:t>To view overall reimbursement process, select the “Customer Funding” tabbed page on the Project’s detail screen.  </a:t>
            </a:r>
          </a:p>
          <a:p>
            <a:endParaRPr lang="en-GB" dirty="0" smtClean="0"/>
          </a:p>
          <a:p>
            <a:r>
              <a:rPr lang="en-GB" dirty="0" smtClean="0"/>
              <a:t>The following fields are important measures:  </a:t>
            </a:r>
          </a:p>
          <a:p>
            <a:endParaRPr lang="en-GB" dirty="0" smtClean="0"/>
          </a:p>
          <a:p>
            <a:r>
              <a:rPr lang="en-GB" dirty="0" smtClean="0"/>
              <a:t>Funded Amount:  This is the total amount of SO / SO Line funding represented on the “Scheduled Payments SO” screen.  </a:t>
            </a:r>
          </a:p>
          <a:p>
            <a:endParaRPr lang="en-GB" dirty="0" smtClean="0"/>
          </a:p>
          <a:p>
            <a:r>
              <a:rPr lang="en-GB" dirty="0" smtClean="0"/>
              <a:t>Invoice Amount:  Represents the total value of all invoices generated to the customer so far on this project.  </a:t>
            </a:r>
          </a:p>
          <a:p>
            <a:endParaRPr lang="en-GB" dirty="0" smtClean="0"/>
          </a:p>
          <a:p>
            <a:r>
              <a:rPr lang="en-GB" dirty="0" smtClean="0"/>
              <a:t>Reimbursed Amount:  Represents the total of all reimbursements received to-date on the project.  </a:t>
            </a:r>
          </a:p>
          <a:p>
            <a:endParaRPr lang="en-GB" dirty="0" smtClean="0"/>
          </a:p>
          <a:p>
            <a:r>
              <a:rPr lang="en-GB" dirty="0" smtClean="0"/>
              <a:t>Write Off Amount:  This value comes from the “Write-Offs” screen.  Many companies wish to track if something has happened during a project that will (a) increase the cost of the project, but (b) the customer will not fund.  Examples of write-offs could be sudden fluctuations in currency exchange, large increases in raw material costs, design errors, or just a general consensus with the customer regarding portions of the project they will not fund.  This write-off amount is used to determine the “Unfunded Amount”.  </a:t>
            </a:r>
          </a:p>
          <a:p>
            <a:endParaRPr lang="en-GB" dirty="0" smtClean="0"/>
          </a:p>
          <a:p>
            <a:r>
              <a:rPr lang="en-GB" dirty="0" smtClean="0"/>
              <a:t>Unfunded Amount:  This is the difference between the project’s “Spending Limit” minus the “Funded Amount” minus the “Write-Off Amount”.  Many companies target having a “0” amount in this field to ensure all costs are accounted for either in funding or in write-offs.  </a:t>
            </a:r>
          </a:p>
          <a:p>
            <a:endParaRPr lang="en-GB" dirty="0" smtClean="0"/>
          </a:p>
          <a:p>
            <a:r>
              <a:rPr lang="en-GB" dirty="0" smtClean="0"/>
              <a:t>Net Cost To-Date:  Represents the difference between what the project has cost verses what has been reimbursed to-date.  </a:t>
            </a:r>
          </a:p>
          <a:p>
            <a:endParaRPr lang="en-GB" dirty="0" smtClean="0"/>
          </a:p>
          <a:p>
            <a:r>
              <a:rPr lang="en-GB" dirty="0" smtClean="0"/>
              <a:t>Funded Status:  User selectable field, utilized for filtering and reporting.  </a:t>
            </a:r>
          </a:p>
          <a:p>
            <a:endParaRPr lang="en-GB" dirty="0" smtClean="0"/>
          </a:p>
          <a:p>
            <a:r>
              <a:rPr lang="en-GB" dirty="0" smtClean="0"/>
              <a:t>Margin:  Represents the profit margin of the project.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pPr defTabSz="922338"/>
            <a:fld id="{E91DFF4E-3AFD-4B70-AAA0-11C179083AA5}" type="slidenum">
              <a:rPr lang="en-US" smtClean="0"/>
              <a:pPr defTabSz="922338"/>
              <a:t>19</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r>
              <a:rPr lang="en-GB" dirty="0" smtClean="0"/>
              <a:t>For a more detailed view of Invoice progress, select the “Invoices” option from the list on the right-hand side of the desired Project’s detail screen.  </a:t>
            </a:r>
          </a:p>
          <a:p>
            <a:endParaRPr lang="en-GB" dirty="0" smtClean="0"/>
          </a:p>
          <a:p>
            <a:r>
              <a:rPr lang="en-GB" dirty="0" smtClean="0"/>
              <a:t>The Invoices screen provides a list of each Invoice generated to-date for this Project, its Invoice No and Amount, as well as information regarding reimbursement amount and date received.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dirty="0" smtClean="0"/>
              <a:t>Since this is the final on-line EAM class of the EAM Level 1 Learning Path, please take time to review your Learning Path in Learning Central to ensure</a:t>
            </a:r>
            <a:r>
              <a:rPr lang="en-US" baseline="0" dirty="0" smtClean="0"/>
              <a:t> that you have completed all your prerequisites including reading assignments, ERP classes, and passing Learning Validations for each.  </a:t>
            </a:r>
          </a:p>
          <a:p>
            <a:endParaRPr lang="en-US" baseline="0" dirty="0" smtClean="0"/>
          </a:p>
          <a:p>
            <a:r>
              <a:rPr lang="en-US" baseline="0" dirty="0" smtClean="0"/>
              <a:t>Also, for this class in particular, you may find it useful to review ERP functionality around Sales Orders and Purchase Orders.  </a:t>
            </a:r>
            <a:endParaRPr lang="en-US" dirty="0" smtClean="0"/>
          </a:p>
        </p:txBody>
      </p:sp>
      <p:sp>
        <p:nvSpPr>
          <p:cNvPr id="43012" name="Slide Number Placeholder 3"/>
          <p:cNvSpPr>
            <a:spLocks noGrp="1"/>
          </p:cNvSpPr>
          <p:nvPr>
            <p:ph type="sldNum" sz="quarter" idx="5"/>
          </p:nvPr>
        </p:nvSpPr>
        <p:spPr>
          <a:noFill/>
        </p:spPr>
        <p:txBody>
          <a:bodyPr/>
          <a:lstStyle/>
          <a:p>
            <a:pPr defTabSz="920750"/>
            <a:fld id="{8F3ADBF5-A6A9-4F47-9865-543B718C414F}" type="slidenum">
              <a:rPr lang="en-US" smtClean="0"/>
              <a:pPr defTabSz="920750"/>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pPr defTabSz="922338"/>
            <a:fld id="{7FBD830F-F444-4983-835F-B3630ECD317F}" type="slidenum">
              <a:rPr lang="en-US" smtClean="0"/>
              <a:pPr defTabSz="922338"/>
              <a:t>20</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r>
              <a:rPr lang="en-US" dirty="0" smtClean="0"/>
              <a:t>In this next session, we will cover the “flip-side” of Scheduled Payments SO (Reimbursements) and begin to discuss Scheduled Payments PO (scheduled Supplier Payments).  The process is very similar, but the transactions are very different.  </a:t>
            </a:r>
          </a:p>
          <a:p>
            <a:pPr eaLnBrk="1" hangingPunct="1"/>
            <a:endParaRPr lang="en-US" dirty="0" smtClean="0"/>
          </a:p>
          <a:p>
            <a:pPr eaLnBrk="1" hangingPunct="1"/>
            <a:r>
              <a:rPr lang="en-US" dirty="0" smtClean="0"/>
              <a:t>For this section, set aside the concept of Sales Orders and Invoices to Customers for Reimbursements.  Instead, begin thinking in terms of Purchase Orders to a supplier, memo PO Receipts, and Accounts Payable sending money to a Supplier based upon a schedule.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pPr defTabSz="922338"/>
            <a:fld id="{E74C1EF8-716C-4CFA-98A8-E7BFB2974092}" type="slidenum">
              <a:rPr lang="en-US" smtClean="0"/>
              <a:pPr defTabSz="922338"/>
              <a:t>21</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r>
              <a:rPr lang="en-US" smtClean="0"/>
              <a:t>Consider milestone based payments to the Contractor overseeing your project.  Perhaps there is a portion paid up-front, and then other graduated payments as the house building progresses, with a final payment upon final inspection and acceptance of the completed house.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pPr defTabSz="922338"/>
            <a:fld id="{B7B9DC0B-9CCA-4960-B70D-68B7EB9B0099}" type="slidenum">
              <a:rPr lang="en-US" smtClean="0"/>
              <a:pPr defTabSz="922338"/>
              <a:t>22</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r>
              <a:rPr lang="en-GB" dirty="0" smtClean="0"/>
              <a:t>As with Reimbursements, each company will have their own specific versions of scheduling payments to suppliers.  Also, with scheduled supplier payments,  it is important to understand the high-level work flow inherent in the whole Accounts Payable Process.  </a:t>
            </a:r>
          </a:p>
          <a:p>
            <a:endParaRPr lang="en-GB" dirty="0" smtClean="0"/>
          </a:p>
          <a:p>
            <a:r>
              <a:rPr lang="en-GB" dirty="0" smtClean="0"/>
              <a:t>In this area, there are also steps that take place outside of EAM (in the QAD ERP System).  The ERP Accounts Payable Process is integral to the overall traceability of monies going out to Suppliers. </a:t>
            </a:r>
          </a:p>
          <a:p>
            <a:endParaRPr lang="en-GB" dirty="0" smtClean="0"/>
          </a:p>
          <a:p>
            <a:r>
              <a:rPr lang="en-GB" dirty="0" smtClean="0"/>
              <a:t>This class will address only the EAM specific portions of this process.  EAM Level 2 training will provide more details regarding the ERP functions.  For your own understanding of these functions, you will benefit from exploring QAD ERP on-line classes regarding Purchase Order processing and Accounts Payable.     </a:t>
            </a:r>
          </a:p>
          <a:p>
            <a:endParaRPr lang="en-GB"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pPr defTabSz="922338"/>
            <a:fld id="{C8FE1D18-8567-4E8E-9291-B3861E7131E3}" type="slidenum">
              <a:rPr lang="en-US" smtClean="0"/>
              <a:pPr defTabSz="922338"/>
              <a:t>23</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r>
              <a:rPr lang="en-GB" dirty="0" smtClean="0"/>
              <a:t>For scheduled Supplier Payments, the process starts with the creation of an EAM Purchase Order.  As with the Sales Order, the EAM Purchase Order can either contain one large line or separate lines representing each milestone payment.  </a:t>
            </a:r>
          </a:p>
          <a:p>
            <a:endParaRPr lang="en-GB" dirty="0" smtClean="0"/>
          </a:p>
          <a:p>
            <a:r>
              <a:rPr lang="en-GB" dirty="0" smtClean="0"/>
              <a:t>You should have already learned in the Introduction to EAM Purchasing how an EAM Purchase Order is created.  The primary difference to note is that with Project related Purchase Orders, the order must reference the desired Project / Job.  </a:t>
            </a:r>
          </a:p>
          <a:p>
            <a:endParaRPr lang="en-GB" dirty="0" smtClean="0"/>
          </a:p>
          <a:p>
            <a:r>
              <a:rPr lang="en-GB" dirty="0" smtClean="0"/>
              <a:t>Also, as with the reimbursement process, the Scheduled Supplier Payments can reference one or more Purchase Orders as desired.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pPr defTabSz="922338"/>
            <a:fld id="{837378BD-FEC6-46F7-943C-E65495EB33FF}" type="slidenum">
              <a:rPr lang="en-US" smtClean="0"/>
              <a:pPr defTabSz="922338"/>
              <a:t>24</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r>
              <a:rPr lang="en-GB" smtClean="0"/>
              <a:t>To create a Supplier Payment Schedule, select the “Scheduled Payments PO” option on the right hand side of the screen for the desired Project.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pPr defTabSz="922338"/>
            <a:fld id="{6D2C7431-D3F1-4330-89BC-6B7AE75D802A}" type="slidenum">
              <a:rPr lang="en-US" smtClean="0"/>
              <a:pPr defTabSz="922338"/>
              <a:t>25</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r>
              <a:rPr lang="en-GB" dirty="0" smtClean="0"/>
              <a:t>Creating a schedule of Supplier Payments is similar to the creation of reimbursement payments, except in this case we reference a Purchase Order and its Requisitions.  </a:t>
            </a:r>
          </a:p>
          <a:p>
            <a:endParaRPr lang="en-GB" dirty="0" smtClean="0"/>
          </a:p>
          <a:p>
            <a:r>
              <a:rPr lang="en-GB" dirty="0" smtClean="0"/>
              <a:t>The Vendor Pay No represents the order in which the payments to the Supplier are expected to be made.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pPr defTabSz="922338"/>
            <a:fld id="{73E19650-4AE6-43DA-AFC6-74520F748D17}" type="slidenum">
              <a:rPr lang="en-US" smtClean="0"/>
              <a:pPr defTabSz="922338"/>
              <a:t>26</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GB" dirty="0" smtClean="0"/>
              <a:t>Releasing a line for payment is also very similar to the reimbursement process, except in this case, rather than generating a SO Ship record to ERP, the release generates a purchase order receipt transaction to ERP.  This release function puts into the Project Manager’s hands the ability to generate a PO Receipt without giving</a:t>
            </a:r>
            <a:r>
              <a:rPr lang="en-GB" baseline="0" dirty="0" smtClean="0"/>
              <a:t> him security access to the closely secured ability to perform general Purchase Receiving.  </a:t>
            </a:r>
            <a:endParaRPr lang="en-GB"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pPr defTabSz="922338"/>
            <a:fld id="{FD839731-D3EC-4512-8464-065D1826A94F}" type="slidenum">
              <a:rPr lang="en-US" smtClean="0"/>
              <a:pPr defTabSz="922338"/>
              <a:t>27</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r>
              <a:rPr lang="en-GB" dirty="0" smtClean="0"/>
              <a:t>Tracking payments to Suppliers differs from the tracking found in the reimbursement process.  </a:t>
            </a:r>
          </a:p>
          <a:p>
            <a:endParaRPr lang="en-GB" dirty="0" smtClean="0"/>
          </a:p>
          <a:p>
            <a:r>
              <a:rPr lang="en-GB" dirty="0" smtClean="0"/>
              <a:t>The Project Manager can view the “</a:t>
            </a:r>
            <a:r>
              <a:rPr lang="en-GB" dirty="0" err="1" smtClean="0"/>
              <a:t>Vouchered</a:t>
            </a:r>
            <a:r>
              <a:rPr lang="en-GB" dirty="0" smtClean="0"/>
              <a:t>” amount from the Project’s “Cost” tabbed page, but for a detailed view of what has actually been paid to the Supplier, utilize the Project’s “Cost Analysis” screen.  </a:t>
            </a:r>
          </a:p>
          <a:p>
            <a:endParaRPr lang="en-GB" dirty="0" smtClean="0"/>
          </a:p>
          <a:p>
            <a:r>
              <a:rPr lang="en-GB" dirty="0" smtClean="0"/>
              <a:t>EAM is not delivered showing the Invoice information by default on the Cost Analysis screen, so you will have to configure this browse to include Invoice data as desired.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pPr defTabSz="922338"/>
            <a:fld id="{600F5654-0F64-48F6-80E1-0B8501060213}" type="slidenum">
              <a:rPr lang="en-US" smtClean="0"/>
              <a:pPr defTabSz="922338"/>
              <a:t>28</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pPr defTabSz="922338"/>
            <a:fld id="{0D54047C-F0FA-4DEF-970D-B33B52DAF036}" type="slidenum">
              <a:rPr lang="en-US" smtClean="0"/>
              <a:pPr defTabSz="922338"/>
              <a:t>29</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r>
              <a:rPr lang="en-US" dirty="0" smtClean="0"/>
              <a:t>In this class we have discussed the two types of Scheduled</a:t>
            </a:r>
            <a:r>
              <a:rPr lang="en-US" baseline="0" dirty="0" smtClean="0"/>
              <a:t> Payments, which types of orders (SO or PO) is used by each, and the general process of managing these scheduled payments.  In addition, we covered how to monitor and track these payments using information provided in the Project Controls module.  </a:t>
            </a: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t>During the course of this class we will cover these topics, and at the end of the class we will discuss what your next steps will be on the path to EAM Level 1 Certification.  </a:t>
            </a:r>
          </a:p>
        </p:txBody>
      </p:sp>
      <p:sp>
        <p:nvSpPr>
          <p:cNvPr id="44036" name="Slide Number Placeholder 3"/>
          <p:cNvSpPr>
            <a:spLocks noGrp="1"/>
          </p:cNvSpPr>
          <p:nvPr>
            <p:ph type="sldNum" sz="quarter" idx="5"/>
          </p:nvPr>
        </p:nvSpPr>
        <p:spPr>
          <a:noFill/>
        </p:spPr>
        <p:txBody>
          <a:bodyPr/>
          <a:lstStyle/>
          <a:p>
            <a:pPr defTabSz="920750"/>
            <a:fld id="{2FB22007-7512-481C-8E03-DE4FA188B281}" type="slidenum">
              <a:rPr lang="en-US" smtClean="0"/>
              <a:pPr defTabSz="920750"/>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pPr defTabSz="920750"/>
            <a:fld id="{00AA9285-9AC7-4CFE-8659-18AF89F82962}" type="slidenum">
              <a:rPr lang="en-US" smtClean="0"/>
              <a:pPr defTabSz="920750"/>
              <a:t>30</a:t>
            </a:fld>
            <a:endParaRPr 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r>
              <a:rPr lang="en-US" dirty="0" smtClean="0"/>
              <a:t>For this class in particular, because so much</a:t>
            </a:r>
            <a:r>
              <a:rPr lang="en-US" baseline="0" dirty="0" smtClean="0"/>
              <a:t> information was covered in such a broad stroke, we highly recommend that you review the notes in the EAM Level 1 Certification Training guide for this class prior to taking the “Learning Validation” test available on-line.  </a:t>
            </a:r>
          </a:p>
          <a:p>
            <a:endParaRPr lang="en-US" baseline="0" dirty="0" smtClean="0"/>
          </a:p>
          <a:p>
            <a:r>
              <a:rPr lang="en-US" baseline="0" dirty="0" smtClean="0"/>
              <a:t>Remember, passing the “Learning Validation” test for this class is required for your entry into the Classroom event at the end of the Level 1 Certification Path.  </a:t>
            </a:r>
          </a:p>
          <a:p>
            <a:endParaRPr lang="en-US" baseline="0" dirty="0" smtClean="0"/>
          </a:p>
          <a:p>
            <a:r>
              <a:rPr lang="en-US" baseline="0" dirty="0" smtClean="0"/>
              <a:t>Also, your Level 1 Activities Handbook provides some exercises and thought provoking questions to help reinforce what you have learned today.  </a:t>
            </a:r>
          </a:p>
          <a:p>
            <a:endParaRPr lang="en-US" baseline="0" dirty="0" smtClean="0"/>
          </a:p>
        </p:txBody>
      </p:sp>
      <p:sp>
        <p:nvSpPr>
          <p:cNvPr id="114692" name="Slide Number Placeholder 3"/>
          <p:cNvSpPr>
            <a:spLocks noGrp="1"/>
          </p:cNvSpPr>
          <p:nvPr>
            <p:ph type="sldNum" sz="quarter" idx="5"/>
          </p:nvPr>
        </p:nvSpPr>
        <p:spPr/>
        <p:txBody>
          <a:bodyPr/>
          <a:lstStyle/>
          <a:p>
            <a:pPr defTabSz="919145">
              <a:defRPr/>
            </a:pPr>
            <a:fld id="{D653C3F0-CF02-40E7-941D-F8D94A64819E}" type="slidenum">
              <a:rPr lang="en-US" smtClean="0"/>
              <a:pPr defTabSz="919145">
                <a:defRPr/>
              </a:pPr>
              <a:t>31</a:t>
            </a:fld>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endParaRPr lang="en-US" smtClean="0"/>
          </a:p>
        </p:txBody>
      </p:sp>
      <p:sp>
        <p:nvSpPr>
          <p:cNvPr id="116740" name="Slide Number Placeholder 3"/>
          <p:cNvSpPr>
            <a:spLocks noGrp="1"/>
          </p:cNvSpPr>
          <p:nvPr>
            <p:ph type="sldNum" sz="quarter" idx="5"/>
          </p:nvPr>
        </p:nvSpPr>
        <p:spPr/>
        <p:txBody>
          <a:bodyPr/>
          <a:lstStyle/>
          <a:p>
            <a:pPr defTabSz="919145">
              <a:defRPr/>
            </a:pPr>
            <a:fld id="{0FC8D41C-DD03-4C61-A2A3-9D3B0004E747}" type="slidenum">
              <a:rPr lang="en-US" smtClean="0"/>
              <a:pPr defTabSz="919145">
                <a:defRPr/>
              </a:pPr>
              <a:t>32</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t>Your objectives for this class are to gain a base understanding of the Scheduled Payments functionality in EAM’s Project Controls module.  Because</a:t>
            </a:r>
            <a:r>
              <a:rPr lang="en-US" baseline="0" dirty="0" smtClean="0"/>
              <a:t> this area of functionality is quite advanced, you are not expected to be an expert after this short training!  </a:t>
            </a:r>
          </a:p>
          <a:p>
            <a:endParaRPr lang="en-US" baseline="0" dirty="0" smtClean="0"/>
          </a:p>
          <a:p>
            <a:r>
              <a:rPr lang="en-US" baseline="0" dirty="0" smtClean="0"/>
              <a:t>Instead, you should be able to confidently describe what the Schedule Payments functionality does and how to position it to meet business requirements.  </a:t>
            </a:r>
            <a:endParaRPr lang="en-US" dirty="0" smtClean="0"/>
          </a:p>
        </p:txBody>
      </p:sp>
      <p:sp>
        <p:nvSpPr>
          <p:cNvPr id="45060" name="Slide Number Placeholder 3"/>
          <p:cNvSpPr>
            <a:spLocks noGrp="1"/>
          </p:cNvSpPr>
          <p:nvPr>
            <p:ph type="sldNum" sz="quarter" idx="5"/>
          </p:nvPr>
        </p:nvSpPr>
        <p:spPr>
          <a:noFill/>
        </p:spPr>
        <p:txBody>
          <a:bodyPr/>
          <a:lstStyle/>
          <a:p>
            <a:pPr defTabSz="920750"/>
            <a:fld id="{D86616F8-79FB-46AF-B614-368FB83889C8}" type="slidenum">
              <a:rPr lang="en-US" smtClean="0"/>
              <a:pPr defTabSz="920750"/>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r>
              <a:rPr lang="en-US" dirty="0" smtClean="0"/>
              <a:t>By completing this class, you will have an introductory</a:t>
            </a:r>
            <a:r>
              <a:rPr lang="en-US" baseline="0" dirty="0" smtClean="0"/>
              <a:t> level of experience with Scheduled Payments and will be able to better position it as a solution.  </a:t>
            </a:r>
            <a:endParaRPr lang="en-US" dirty="0" smtClean="0"/>
          </a:p>
        </p:txBody>
      </p:sp>
      <p:sp>
        <p:nvSpPr>
          <p:cNvPr id="45060" name="Slide Number Placeholder 3"/>
          <p:cNvSpPr>
            <a:spLocks noGrp="1"/>
          </p:cNvSpPr>
          <p:nvPr>
            <p:ph type="sldNum" sz="quarter" idx="5"/>
          </p:nvPr>
        </p:nvSpPr>
        <p:spPr>
          <a:noFill/>
        </p:spPr>
        <p:txBody>
          <a:bodyPr/>
          <a:lstStyle/>
          <a:p>
            <a:pPr defTabSz="920750"/>
            <a:fld id="{D86616F8-79FB-46AF-B614-368FB83889C8}" type="slidenum">
              <a:rPr lang="en-US" smtClean="0"/>
              <a:pPr defTabSz="920750"/>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pPr defTabSz="922338"/>
            <a:fld id="{F42A4C41-A885-4BB3-A641-55251920A93F}" type="slidenum">
              <a:rPr lang="en-US" smtClean="0"/>
              <a:pPr defTabSz="922338"/>
              <a:t>6</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dirty="0" smtClean="0"/>
              <a:t>The domain</a:t>
            </a:r>
            <a:r>
              <a:rPr lang="en-US" baseline="0" dirty="0" smtClean="0"/>
              <a:t> space of Scheduled Payments is very specific to Customer Funded and ETO projects, but it could have application in Expense and Capital projects as well, at least as far as the Supplier Scheduled Payments.  </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pPr defTabSz="922338"/>
            <a:fld id="{1122AD8E-8B32-4880-A3D4-579D5A8038A3}" type="slidenum">
              <a:rPr lang="en-US" smtClean="0"/>
              <a:pPr defTabSz="922338"/>
              <a:t>7</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684213" y="4416425"/>
            <a:ext cx="5489575" cy="4184650"/>
          </a:xfrm>
          <a:noFill/>
          <a:ln/>
        </p:spPr>
        <p:txBody>
          <a:bodyPr/>
          <a:lstStyle/>
          <a:p>
            <a:r>
              <a:rPr lang="en-US" dirty="0" smtClean="0"/>
              <a:t>The Scheduled Payments functionality is</a:t>
            </a:r>
            <a:r>
              <a:rPr lang="en-US" baseline="0" dirty="0" smtClean="0"/>
              <a:t> designed to provide the project manager with an effective and efficient means of managing Customer Reimbursements and Scheduled Payments to suppliers.  These types of scheduled payments are critical to the performance of a project and to its cash flow.  </a:t>
            </a:r>
            <a:endParaRPr lang="en-GB"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pPr defTabSz="922338"/>
            <a:fld id="{907A14B9-CFFB-4637-AF81-7D907C0617FC}" type="slidenum">
              <a:rPr lang="en-US" smtClean="0"/>
              <a:pPr defTabSz="922338"/>
              <a:t>8</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pPr defTabSz="922338"/>
            <a:fld id="{881C208E-52AA-42A5-824B-EF263DE09DB5}" type="slidenum">
              <a:rPr lang="en-US" smtClean="0"/>
              <a:pPr defTabSz="922338"/>
              <a:t>9</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GB" dirty="0" smtClean="0"/>
              <a:t>During the course of managing today’s large projects, companies often require the ability to define and track payment schedules in order to manage cash flow.  Sometimes, the customer may be providing reimbursements to defray the cost of a project, or a supplier may agree to a schedule of payments to help them manage the cost of delivering a large asset, such as a custom production tool.  </a:t>
            </a:r>
          </a:p>
          <a:p>
            <a:endParaRPr lang="en-GB" dirty="0" smtClean="0"/>
          </a:p>
          <a:p>
            <a:r>
              <a:rPr lang="en-GB" dirty="0" smtClean="0"/>
              <a:t>EAM provides functionality to schedule these types of payments from within a Project.  </a:t>
            </a:r>
          </a:p>
          <a:p>
            <a:endParaRPr lang="en-GB" dirty="0" smtClean="0"/>
          </a:p>
          <a:p>
            <a:r>
              <a:rPr lang="en-GB" dirty="0" smtClean="0"/>
              <a:t>For situations in which a Customer is reimbursing the company, EAM provides the “Scheduled Payments SO” screen.  Prior to defining the reimbursement schedule, though, a Sales Order must be created in the ERP System.  That Sales Order provides the link between Project, Invoices, and Reimbursements.  From with EAM, the Project Manager can signify when a project has reach a particular milestone at which the Customer has agreed to provide reimbursement.  Customer Funded projects rely upon this functionality to track margin and project profitability.  </a:t>
            </a:r>
          </a:p>
          <a:p>
            <a:endParaRPr lang="en-GB" dirty="0" smtClean="0"/>
          </a:p>
          <a:p>
            <a:r>
              <a:rPr lang="en-GB" dirty="0" smtClean="0"/>
              <a:t>Conversely, during longer term projects, it is common for a Supplier to agree to a graduated payment schedule rather than receiving one final lump sum payment at the end of the project.  For example, if a company is using a Subcontractor to install a new product line over 12 months, that Subcontractor would probably wish to receive monthly payments along the way.  EAM provides this scheduling and payment capability with the “Schedule Payments PO” screen.  This functionality is based upon an EAM create PO (which is also sent to ERP) to link the Project with Accounts Payable.  </a:t>
            </a:r>
          </a:p>
          <a:p>
            <a:endParaRPr lang="en-GB" dirty="0" smtClean="0"/>
          </a:p>
          <a:p>
            <a:r>
              <a:rPr lang="en-GB" dirty="0" smtClean="0"/>
              <a:t>In this course, we will explore these two types of scheduled payments at a high level to allow you to understand where this would be used within a business.  EAM Level 2 training will go into these functions in much greater detail.  </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EAM-PCP2-</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EAM-PCP2-</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EAM-PCP2-</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EAM-PCP2-</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EAM-PCP2-</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EAM-PCP2-</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smtClean="0"/>
              <a:t>Click to edit Master title style</a:t>
            </a:r>
            <a:endParaRPr lang="en-US"/>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EAM-PCP2-</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spcBef>
                <a:spcPct val="50000"/>
              </a:spcBef>
              <a:defRPr/>
            </a:pPr>
            <a:r>
              <a:rPr lang="en-US" sz="800">
                <a:solidFill>
                  <a:schemeClr val="bg2"/>
                </a:solidFill>
              </a:rPr>
              <a:t>QAD Proprietary</a:t>
            </a:r>
          </a:p>
        </p:txBody>
      </p:sp>
      <p:pic>
        <p:nvPicPr>
          <p:cNvPr id="1029" name="Picture 13"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smtClean="0">
                <a:latin typeface="Arial" charset="0"/>
              </a:defRPr>
            </a:lvl1pPr>
          </a:lstStyle>
          <a:p>
            <a:pPr>
              <a:defRPr/>
            </a:pPr>
            <a:r>
              <a:rPr lang="en-US"/>
              <a:t>EAM-PCP2-</a:t>
            </a:r>
          </a:p>
        </p:txBody>
      </p:sp>
    </p:spTree>
  </p:cSld>
  <p:clrMap bg1="lt1" tx1="dk1" bg2="lt2" tx2="dk2" accent1="accent1" accent2="accent2" accent3="accent3" accent4="accent4" accent5="accent5" accent6="accent6" hlink="hlink" folHlink="folHlink"/>
  <p:sldLayoutIdLst>
    <p:sldLayoutId id="2147484964" r:id="rId1"/>
    <p:sldLayoutId id="2147484954" r:id="rId2"/>
    <p:sldLayoutId id="2147484955" r:id="rId3"/>
    <p:sldLayoutId id="2147484956" r:id="rId4"/>
    <p:sldLayoutId id="2147484957" r:id="rId5"/>
    <p:sldLayoutId id="2147484958" r:id="rId6"/>
    <p:sldLayoutId id="2147484959" r:id="rId7"/>
    <p:sldLayoutId id="2147484960" r:id="rId8"/>
    <p:sldLayoutId id="2147484961" r:id="rId9"/>
    <p:sldLayoutId id="2147484962" r:id="rId10"/>
    <p:sldLayoutId id="2147484963" r:id="rId11"/>
    <p:sldLayoutId id="2147484965"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eaLnBrk="1" fontAlgn="base" hangingPunct="1">
        <a:lnSpc>
          <a:spcPct val="90000"/>
        </a:lnSpc>
        <a:spcBef>
          <a:spcPct val="0"/>
        </a:spcBef>
        <a:spcAft>
          <a:spcPct val="0"/>
        </a:spcAft>
        <a:defRPr sz="3200" b="1">
          <a:solidFill>
            <a:srgbClr val="5A87C6"/>
          </a:solidFill>
          <a:latin typeface="Tahoma" pitchFamily="34" charset="0"/>
        </a:defRPr>
      </a:lvl6pPr>
      <a:lvl7pPr marL="914400" algn="l" rtl="0" eaLnBrk="1" fontAlgn="base" hangingPunct="1">
        <a:lnSpc>
          <a:spcPct val="90000"/>
        </a:lnSpc>
        <a:spcBef>
          <a:spcPct val="0"/>
        </a:spcBef>
        <a:spcAft>
          <a:spcPct val="0"/>
        </a:spcAft>
        <a:defRPr sz="3200" b="1">
          <a:solidFill>
            <a:srgbClr val="5A87C6"/>
          </a:solidFill>
          <a:latin typeface="Tahoma" pitchFamily="34" charset="0"/>
        </a:defRPr>
      </a:lvl7pPr>
      <a:lvl8pPr marL="1371600" algn="l" rtl="0" eaLnBrk="1" fontAlgn="base" hangingPunct="1">
        <a:lnSpc>
          <a:spcPct val="90000"/>
        </a:lnSpc>
        <a:spcBef>
          <a:spcPct val="0"/>
        </a:spcBef>
        <a:spcAft>
          <a:spcPct val="0"/>
        </a:spcAft>
        <a:defRPr sz="3200" b="1">
          <a:solidFill>
            <a:srgbClr val="5A87C6"/>
          </a:solidFill>
          <a:latin typeface="Tahoma" pitchFamily="34" charset="0"/>
        </a:defRPr>
      </a:lvl8pPr>
      <a:lvl9pPr marL="1828800" algn="l" rtl="0" eaLnBrk="1" fontAlgn="base" hangingPunct="1">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eaLnBrk="1" fontAlgn="base" hangingPunct="1">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EAM-PCP2-</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4967" r:id="rId1"/>
    <p:sldLayoutId id="2147484968" r:id="rId2"/>
    <p:sldLayoutId id="2147484969" r:id="rId3"/>
    <p:sldLayoutId id="2147484970" r:id="rId4"/>
    <p:sldLayoutId id="2147484971" r:id="rId5"/>
    <p:sldLayoutId id="2147484972" r:id="rId6"/>
    <p:sldLayoutId id="2147484973" r:id="rId7"/>
    <p:sldLayoutId id="2147484974"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13.jpeg"/></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image" Target="../media/image13.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hyperlink" Target="https://training.success6.qad.com/" TargetMode="External"/><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hyperlink" Target="mailto:nnm@qad.com" TargetMode="External"/><Relationship Id="rId2" Type="http://schemas.openxmlformats.org/officeDocument/2006/relationships/notesSlide" Target="../notesSlides/notesSlide32.xml"/><Relationship Id="rId1" Type="http://schemas.openxmlformats.org/officeDocument/2006/relationships/slideLayout" Target="../slideLayouts/slideLayout14.xml"/><Relationship Id="rId5" Type="http://schemas.openxmlformats.org/officeDocument/2006/relationships/hyperlink" Target="mailto:enterprise_asset_management_@qadshare.com" TargetMode="External"/><Relationship Id="rId4" Type="http://schemas.openxmlformats.org/officeDocument/2006/relationships/hyperlink" Target="mailto:uhr@qad.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xml"/><Relationship Id="rId5" Type="http://schemas.openxmlformats.org/officeDocument/2006/relationships/image" Target="../media/image7.wmf"/><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title"/>
          </p:nvPr>
        </p:nvSpPr>
        <p:spPr>
          <a:xfrm>
            <a:off x="457200" y="607451"/>
            <a:ext cx="8229600" cy="983223"/>
          </a:xfrm>
        </p:spPr>
        <p:txBody>
          <a:bodyPr>
            <a:normAutofit fontScale="90000"/>
          </a:bodyPr>
          <a:lstStyle/>
          <a:p>
            <a:r>
              <a:rPr lang="en-US" dirty="0" smtClean="0"/>
              <a:t>QAD Enterprise Asset Management v12 </a:t>
            </a:r>
            <a:br>
              <a:rPr lang="en-US" dirty="0" smtClean="0"/>
            </a:br>
            <a:r>
              <a:rPr lang="en-US" sz="2200" dirty="0" smtClean="0"/>
              <a:t>Level 1 Course:  1-9 Introduction to EAM Project Controls</a:t>
            </a:r>
            <a:br>
              <a:rPr lang="en-US" sz="2200" dirty="0" smtClean="0"/>
            </a:br>
            <a:r>
              <a:rPr lang="en-US" sz="2200" dirty="0" smtClean="0"/>
              <a:t>Part 2 – Scheduled Payments</a:t>
            </a:r>
            <a:br>
              <a:rPr lang="en-US" sz="2200" dirty="0" smtClean="0"/>
            </a:br>
            <a:endParaRPr lang="en-US" sz="2200" dirty="0" smtClean="0"/>
          </a:p>
        </p:txBody>
      </p:sp>
      <p:sp>
        <p:nvSpPr>
          <p:cNvPr id="10" name="Text Placeholder 9"/>
          <p:cNvSpPr>
            <a:spLocks noGrp="1"/>
          </p:cNvSpPr>
          <p:nvPr>
            <p:ph type="body" sz="quarter" idx="11"/>
          </p:nvPr>
        </p:nvSpPr>
        <p:spPr/>
        <p:txBody>
          <a:bodyPr/>
          <a:lstStyle/>
          <a:p>
            <a:endParaRPr lang="en-US"/>
          </a:p>
        </p:txBody>
      </p:sp>
      <p:sp>
        <p:nvSpPr>
          <p:cNvPr id="5" name="Text Placeholder 4"/>
          <p:cNvSpPr>
            <a:spLocks noGrp="1"/>
          </p:cNvSpPr>
          <p:nvPr>
            <p:ph type="body" sz="quarter" idx="10"/>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r>
              <a:rPr lang="en-US" dirty="0" smtClean="0"/>
              <a:t>Provide single source of Project Performance tracking, including </a:t>
            </a:r>
          </a:p>
          <a:p>
            <a:pPr lvl="1"/>
            <a:r>
              <a:rPr lang="en-US" dirty="0" smtClean="0"/>
              <a:t>Customer Reimbursements </a:t>
            </a:r>
          </a:p>
          <a:p>
            <a:pPr lvl="1"/>
            <a:r>
              <a:rPr lang="en-US" dirty="0" smtClean="0"/>
              <a:t>Supplier Scheduled Payments</a:t>
            </a:r>
          </a:p>
          <a:p>
            <a:r>
              <a:rPr lang="en-US" dirty="0" smtClean="0"/>
              <a:t>Ensure on-time Invoicing for Reimbursement</a:t>
            </a:r>
          </a:p>
          <a:p>
            <a:r>
              <a:rPr lang="en-US" dirty="0" smtClean="0"/>
              <a:t>Track Project Profit Margin </a:t>
            </a:r>
          </a:p>
          <a:p>
            <a:r>
              <a:rPr lang="en-US" dirty="0" smtClean="0"/>
              <a:t>Ensure on-time scheduled Payments</a:t>
            </a:r>
          </a:p>
          <a:p>
            <a:r>
              <a:rPr lang="en-US" dirty="0" smtClean="0"/>
              <a:t>Provide visibility into all stages of the process</a:t>
            </a:r>
          </a:p>
          <a:p>
            <a:r>
              <a:rPr lang="en-US" dirty="0" smtClean="0"/>
              <a:t>Put control of scheduled payments into the proper role</a:t>
            </a:r>
          </a:p>
        </p:txBody>
      </p:sp>
      <p:sp>
        <p:nvSpPr>
          <p:cNvPr id="13314" name="Rectangle 4"/>
          <p:cNvSpPr>
            <a:spLocks noGrp="1" noChangeArrowheads="1"/>
          </p:cNvSpPr>
          <p:nvPr>
            <p:ph type="title"/>
          </p:nvPr>
        </p:nvSpPr>
        <p:spPr/>
        <p:txBody>
          <a:bodyPr>
            <a:noAutofit/>
          </a:bodyPr>
          <a:lstStyle/>
          <a:p>
            <a:r>
              <a:rPr lang="en-US" sz="2800" dirty="0" smtClean="0"/>
              <a:t>Scheduled Payments Best Practices</a:t>
            </a:r>
          </a:p>
        </p:txBody>
      </p:sp>
      <p:sp>
        <p:nvSpPr>
          <p:cNvPr id="13316" name="Footer Placeholder 3"/>
          <p:cNvSpPr>
            <a:spLocks noGrp="1"/>
          </p:cNvSpPr>
          <p:nvPr>
            <p:ph type="ftr" sz="quarter" idx="10"/>
          </p:nvPr>
        </p:nvSpPr>
        <p:spPr/>
        <p:txBody>
          <a:bodyPr/>
          <a:lstStyle/>
          <a:p>
            <a:r>
              <a:rPr lang="en-US" smtClean="0"/>
              <a:t>EAM-PCP2-100</a:t>
            </a:r>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subTnLst>
                                    <p:animClr>
                                      <p:cBhvr override="childStyle">
                                        <p:cTn dur="1" fill="hold" display="0" masterRel="nextClick" afterEffect="1"/>
                                        <p:tgtEl>
                                          <p:spTgt spid="13315">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subTnLst>
                                    <p:animClr>
                                      <p:cBhvr override="childStyle">
                                        <p:cTn dur="1" fill="hold" display="0" masterRel="nextClick" afterEffect="1"/>
                                        <p:tgtEl>
                                          <p:spTgt spid="13315">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subTnLst>
                                    <p:animClr>
                                      <p:cBhvr override="childStyle">
                                        <p:cTn dur="1" fill="hold" display="0" masterRel="nextClick" afterEffect="1"/>
                                        <p:tgtEl>
                                          <p:spTgt spid="13315">
                                            <p:txEl>
                                              <p:pRg st="2" end="2"/>
                                            </p:txEl>
                                          </p:spTgt>
                                        </p:tgtEl>
                                        <p:attrNameLst>
                                          <p:attrName>ppt_c</p:attrName>
                                        </p:attrNameLst>
                                      </p:cBhvr>
                                      <p:to>
                                        <a:srgbClr val="C0C0C0"/>
                                      </p:to>
                                    </p:animClr>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315">
                                            <p:txEl>
                                              <p:pRg st="3" end="3"/>
                                            </p:txEl>
                                          </p:spTgt>
                                        </p:tgtEl>
                                        <p:attrNameLst>
                                          <p:attrName>style.visibility</p:attrName>
                                        </p:attrNameLst>
                                      </p:cBhvr>
                                      <p:to>
                                        <p:strVal val="visible"/>
                                      </p:to>
                                    </p:set>
                                  </p:childTnLst>
                                  <p:subTnLst>
                                    <p:animClr>
                                      <p:cBhvr override="childStyle">
                                        <p:cTn dur="1" fill="hold" display="0" masterRel="nextClick" afterEffect="1"/>
                                        <p:tgtEl>
                                          <p:spTgt spid="13315">
                                            <p:txEl>
                                              <p:pRg st="3" end="3"/>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13315">
                                            <p:txEl>
                                              <p:pRg st="4" end="4"/>
                                            </p:txEl>
                                          </p:spTgt>
                                        </p:tgtEl>
                                        <p:attrNameLst>
                                          <p:attrName>style.visibility</p:attrName>
                                        </p:attrNameLst>
                                      </p:cBhvr>
                                      <p:to>
                                        <p:strVal val="visible"/>
                                      </p:to>
                                    </p:set>
                                  </p:childTnLst>
                                  <p:subTnLst>
                                    <p:animClr>
                                      <p:cBhvr override="childStyle">
                                        <p:cTn dur="1" fill="hold" display="0" masterRel="nextClick" afterEffect="1"/>
                                        <p:tgtEl>
                                          <p:spTgt spid="13315">
                                            <p:txEl>
                                              <p:pRg st="4" end="4"/>
                                            </p:txEl>
                                          </p:spTgt>
                                        </p:tgtEl>
                                        <p:attrNameLst>
                                          <p:attrName>ppt_c</p:attrName>
                                        </p:attrNameLst>
                                      </p:cBhvr>
                                      <p:to>
                                        <a:srgbClr val="C0C0C0"/>
                                      </p:to>
                                    </p:animClr>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315">
                                            <p:txEl>
                                              <p:pRg st="5" end="5"/>
                                            </p:txEl>
                                          </p:spTgt>
                                        </p:tgtEl>
                                        <p:attrNameLst>
                                          <p:attrName>style.visibility</p:attrName>
                                        </p:attrNameLst>
                                      </p:cBhvr>
                                      <p:to>
                                        <p:strVal val="visible"/>
                                      </p:to>
                                    </p:set>
                                  </p:childTnLst>
                                  <p:subTnLst>
                                    <p:animClr>
                                      <p:cBhvr override="childStyle">
                                        <p:cTn dur="1" fill="hold" display="0" masterRel="nextClick" afterEffect="1"/>
                                        <p:tgtEl>
                                          <p:spTgt spid="13315">
                                            <p:txEl>
                                              <p:pRg st="5" end="5"/>
                                            </p:txEl>
                                          </p:spTgt>
                                        </p:tgtEl>
                                        <p:attrNameLst>
                                          <p:attrName>ppt_c</p:attrName>
                                        </p:attrNameLst>
                                      </p:cBhvr>
                                      <p:to>
                                        <a:srgbClr val="C0C0C0"/>
                                      </p:to>
                                    </p:animClr>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315">
                                            <p:txEl>
                                              <p:pRg st="6" end="6"/>
                                            </p:txEl>
                                          </p:spTgt>
                                        </p:tgtEl>
                                        <p:attrNameLst>
                                          <p:attrName>style.visibility</p:attrName>
                                        </p:attrNameLst>
                                      </p:cBhvr>
                                      <p:to>
                                        <p:strVal val="visible"/>
                                      </p:to>
                                    </p:set>
                                  </p:childTnLst>
                                  <p:subTnLst>
                                    <p:animClr>
                                      <p:cBhvr override="childStyle">
                                        <p:cTn dur="1" fill="hold" display="0" masterRel="nextClick" afterEffect="1"/>
                                        <p:tgtEl>
                                          <p:spTgt spid="13315">
                                            <p:txEl>
                                              <p:pRg st="6" end="6"/>
                                            </p:txEl>
                                          </p:spTgt>
                                        </p:tgtEl>
                                        <p:attrNameLst>
                                          <p:attrName>ppt_c</p:attrName>
                                        </p:attrNameLst>
                                      </p:cBhvr>
                                      <p:to>
                                        <a:srgbClr val="C0C0C0"/>
                                      </p:to>
                                    </p:animClr>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3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r>
              <a:rPr lang="en-US" dirty="0" smtClean="0"/>
              <a:t>QAD EAM Project Controls </a:t>
            </a:r>
            <a:br>
              <a:rPr lang="en-US" dirty="0" smtClean="0"/>
            </a:br>
            <a:r>
              <a:rPr lang="en-US" dirty="0" smtClean="0">
                <a:solidFill>
                  <a:srgbClr val="FF0000"/>
                </a:solidFill>
              </a:rPr>
              <a:t>Scheduled Payments Sales Orders</a:t>
            </a:r>
          </a:p>
        </p:txBody>
      </p:sp>
      <p:sp>
        <p:nvSpPr>
          <p:cNvPr id="14339" name="Rectangle 3"/>
          <p:cNvSpPr>
            <a:spLocks noGrp="1" noChangeArrowheads="1"/>
          </p:cNvSpPr>
          <p:nvPr>
            <p:ph type="body" sz="quarter" idx="10"/>
          </p:nvPr>
        </p:nvSpPr>
        <p:spPr/>
        <p:txBody>
          <a:bodyPr/>
          <a:lstStyle/>
          <a:p>
            <a:r>
              <a:rPr lang="en-US" dirty="0" smtClean="0"/>
              <a:t>Customer Reimbursement Process</a:t>
            </a:r>
          </a:p>
        </p:txBody>
      </p:sp>
      <p:sp>
        <p:nvSpPr>
          <p:cNvPr id="7" name="Text Placeholder 6"/>
          <p:cNvSpPr>
            <a:spLocks noGrp="1"/>
          </p:cNvSpPr>
          <p:nvPr>
            <p:ph type="body" sz="quarter" idx="11"/>
          </p:nvPr>
        </p:nvSpPr>
        <p:spPr/>
        <p:txBody>
          <a:bodyPr/>
          <a:lstStyle/>
          <a:p>
            <a:endParaRPr lang="en-US"/>
          </a:p>
        </p:txBody>
      </p:sp>
      <p:pic>
        <p:nvPicPr>
          <p:cNvPr id="5" name="Picture 2" descr="C:\Users\nnm\AppData\Local\Microsoft\Windows\Temporary Internet Files\Content.IE5\YYXVNWOH\MP900448493[1].jpg"/>
          <p:cNvPicPr>
            <a:picLocks noChangeAspect="1" noChangeArrowheads="1"/>
          </p:cNvPicPr>
          <p:nvPr/>
        </p:nvPicPr>
        <p:blipFill>
          <a:blip r:embed="rId3" cstate="print"/>
          <a:srcRect/>
          <a:stretch>
            <a:fillRect/>
          </a:stretch>
        </p:blipFill>
        <p:spPr bwMode="auto">
          <a:xfrm>
            <a:off x="6800851" y="2066925"/>
            <a:ext cx="1809748" cy="120649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Autofit/>
          </a:bodyPr>
          <a:lstStyle/>
          <a:p>
            <a:r>
              <a:rPr lang="en-US" dirty="0" smtClean="0"/>
              <a:t>Scheduled Payment SO </a:t>
            </a:r>
            <a:br>
              <a:rPr lang="en-US" dirty="0" smtClean="0"/>
            </a:br>
            <a:r>
              <a:rPr lang="en-US" dirty="0" smtClean="0"/>
              <a:t>Personal Example</a:t>
            </a:r>
          </a:p>
        </p:txBody>
      </p:sp>
      <p:sp>
        <p:nvSpPr>
          <p:cNvPr id="15370" name="Footer Placeholder 9"/>
          <p:cNvSpPr>
            <a:spLocks noGrp="1"/>
          </p:cNvSpPr>
          <p:nvPr>
            <p:ph type="ftr" sz="quarter" idx="10"/>
          </p:nvPr>
        </p:nvSpPr>
        <p:spPr/>
        <p:txBody>
          <a:bodyPr/>
          <a:lstStyle/>
          <a:p>
            <a:r>
              <a:rPr lang="en-US" smtClean="0"/>
              <a:t>EAM-PCP2-120</a:t>
            </a:r>
            <a:endParaRPr lang="en-US"/>
          </a:p>
        </p:txBody>
      </p:sp>
      <p:pic>
        <p:nvPicPr>
          <p:cNvPr id="15363" name="Picture 2" descr="C:\Documents and Settings\nnm.QAD\Local Settings\Temporary Internet Files\Content.IE5\W10Z802C\MC900359883[1].wmf"/>
          <p:cNvPicPr>
            <a:picLocks noChangeAspect="1" noChangeArrowheads="1"/>
          </p:cNvPicPr>
          <p:nvPr/>
        </p:nvPicPr>
        <p:blipFill>
          <a:blip r:embed="rId3" cstate="print"/>
          <a:srcRect/>
          <a:stretch>
            <a:fillRect/>
          </a:stretch>
        </p:blipFill>
        <p:spPr bwMode="auto">
          <a:xfrm>
            <a:off x="4833938" y="1897496"/>
            <a:ext cx="3378200" cy="3211513"/>
          </a:xfrm>
          <a:prstGeom prst="rect">
            <a:avLst/>
          </a:prstGeom>
          <a:noFill/>
          <a:ln w="9525">
            <a:noFill/>
            <a:miter lim="800000"/>
            <a:headEnd/>
            <a:tailEnd/>
          </a:ln>
        </p:spPr>
      </p:pic>
      <p:sp>
        <p:nvSpPr>
          <p:cNvPr id="14340" name="TextBox 74"/>
          <p:cNvSpPr txBox="1">
            <a:spLocks noChangeArrowheads="1"/>
          </p:cNvSpPr>
          <p:nvPr/>
        </p:nvSpPr>
        <p:spPr bwMode="auto">
          <a:xfrm>
            <a:off x="906463" y="1562268"/>
            <a:ext cx="3478212" cy="3786188"/>
          </a:xfrm>
          <a:prstGeom prst="rect">
            <a:avLst/>
          </a:prstGeom>
          <a:noFill/>
          <a:ln w="9525">
            <a:noFill/>
            <a:miter lim="800000"/>
            <a:headEnd/>
            <a:tailEnd/>
          </a:ln>
        </p:spPr>
        <p:txBody>
          <a:bodyPr>
            <a:spAutoFit/>
          </a:bodyPr>
          <a:lstStyle/>
          <a:p>
            <a:pPr>
              <a:defRPr/>
            </a:pPr>
            <a:r>
              <a:rPr lang="en-US" sz="2400" dirty="0">
                <a:latin typeface="+mn-lt"/>
              </a:rPr>
              <a:t>You have bought new property and are now ready to begin constructing a new home for your family.  </a:t>
            </a:r>
          </a:p>
          <a:p>
            <a:pPr>
              <a:defRPr/>
            </a:pPr>
            <a:endParaRPr lang="en-US" sz="2400" dirty="0">
              <a:latin typeface="+mn-lt"/>
            </a:endParaRPr>
          </a:p>
          <a:p>
            <a:pPr>
              <a:defRPr/>
            </a:pPr>
            <a:r>
              <a:rPr lang="en-US" sz="2400" dirty="0">
                <a:latin typeface="+mn-lt"/>
              </a:rPr>
              <a:t>What part of this process could relate to “Customer Reimbursement”?</a:t>
            </a:r>
          </a:p>
        </p:txBody>
      </p:sp>
      <p:pic>
        <p:nvPicPr>
          <p:cNvPr id="11"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Schedule Payments SO Basic Process</a:t>
            </a:r>
          </a:p>
        </p:txBody>
      </p:sp>
      <p:sp>
        <p:nvSpPr>
          <p:cNvPr id="16392" name="Footer Placeholder 7"/>
          <p:cNvSpPr>
            <a:spLocks noGrp="1"/>
          </p:cNvSpPr>
          <p:nvPr>
            <p:ph type="ftr" sz="quarter" idx="10"/>
          </p:nvPr>
        </p:nvSpPr>
        <p:spPr/>
        <p:txBody>
          <a:bodyPr/>
          <a:lstStyle/>
          <a:p>
            <a:r>
              <a:rPr lang="en-US" smtClean="0"/>
              <a:t>EAM-PCP2-130</a:t>
            </a:r>
            <a:endParaRPr lang="en-US"/>
          </a:p>
        </p:txBody>
      </p:sp>
      <p:pic>
        <p:nvPicPr>
          <p:cNvPr id="16387" name="Picture 12"/>
          <p:cNvPicPr>
            <a:picLocks noChangeAspect="1" noChangeArrowheads="1"/>
          </p:cNvPicPr>
          <p:nvPr/>
        </p:nvPicPr>
        <p:blipFill>
          <a:blip r:embed="rId3" cstate="print"/>
          <a:srcRect/>
          <a:stretch>
            <a:fillRect/>
          </a:stretch>
        </p:blipFill>
        <p:spPr bwMode="auto">
          <a:xfrm>
            <a:off x="1025525" y="2265363"/>
            <a:ext cx="7070725" cy="3232150"/>
          </a:xfrm>
          <a:prstGeom prst="rect">
            <a:avLst/>
          </a:prstGeom>
          <a:noFill/>
          <a:ln w="9525">
            <a:noFill/>
            <a:miter lim="800000"/>
            <a:headEnd/>
            <a:tailEnd/>
          </a:ln>
        </p:spPr>
      </p:pic>
      <p:sp>
        <p:nvSpPr>
          <p:cNvPr id="16388" name="Right Arrow 6"/>
          <p:cNvSpPr>
            <a:spLocks noChangeArrowheads="1"/>
          </p:cNvSpPr>
          <p:nvPr/>
        </p:nvSpPr>
        <p:spPr bwMode="auto">
          <a:xfrm>
            <a:off x="1928813" y="1393825"/>
            <a:ext cx="1097280" cy="733425"/>
          </a:xfrm>
          <a:prstGeom prst="rightArrow">
            <a:avLst>
              <a:gd name="adj1" fmla="val 50000"/>
              <a:gd name="adj2" fmla="val 49957"/>
            </a:avLst>
          </a:prstGeom>
          <a:solidFill>
            <a:schemeClr val="accent1"/>
          </a:solidFill>
          <a:ln w="9525" algn="ctr">
            <a:solidFill>
              <a:schemeClr val="tx1"/>
            </a:solidFill>
            <a:round/>
            <a:headEnd/>
            <a:tailEnd/>
          </a:ln>
        </p:spPr>
        <p:txBody>
          <a:bodyPr wrap="none" tIns="91440" bIns="91440" anchor="ctr"/>
          <a:lstStyle/>
          <a:p>
            <a:pPr algn="ctr"/>
            <a:r>
              <a:rPr lang="en-US" dirty="0" smtClean="0">
                <a:latin typeface="+mj-lt"/>
              </a:rPr>
              <a:t>  </a:t>
            </a:r>
            <a:r>
              <a:rPr lang="en-US" dirty="0" err="1" smtClean="0">
                <a:latin typeface="+mj-lt"/>
              </a:rPr>
              <a:t>Cust</a:t>
            </a:r>
            <a:r>
              <a:rPr lang="en-US" dirty="0" smtClean="0">
                <a:latin typeface="+mj-lt"/>
              </a:rPr>
              <a:t> </a:t>
            </a:r>
            <a:r>
              <a:rPr lang="en-US" dirty="0">
                <a:latin typeface="+mj-lt"/>
              </a:rPr>
              <a:t>Order</a:t>
            </a:r>
          </a:p>
        </p:txBody>
      </p:sp>
      <p:sp>
        <p:nvSpPr>
          <p:cNvPr id="16389" name="Right Arrow 7"/>
          <p:cNvSpPr>
            <a:spLocks noChangeArrowheads="1"/>
          </p:cNvSpPr>
          <p:nvPr/>
        </p:nvSpPr>
        <p:spPr bwMode="auto">
          <a:xfrm>
            <a:off x="3325813" y="1398588"/>
            <a:ext cx="1097280" cy="731837"/>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Schedule</a:t>
            </a:r>
          </a:p>
        </p:txBody>
      </p:sp>
      <p:sp>
        <p:nvSpPr>
          <p:cNvPr id="16390" name="Right Arrow 8"/>
          <p:cNvSpPr>
            <a:spLocks noChangeArrowheads="1"/>
          </p:cNvSpPr>
          <p:nvPr/>
        </p:nvSpPr>
        <p:spPr bwMode="auto">
          <a:xfrm>
            <a:off x="4718050" y="1398588"/>
            <a:ext cx="1097280" cy="731837"/>
          </a:xfrm>
          <a:prstGeom prst="rightArrow">
            <a:avLst>
              <a:gd name="adj1" fmla="val 50000"/>
              <a:gd name="adj2" fmla="val 50146"/>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Release</a:t>
            </a:r>
          </a:p>
        </p:txBody>
      </p:sp>
      <p:sp>
        <p:nvSpPr>
          <p:cNvPr id="16391" name="Right Arrow 9"/>
          <p:cNvSpPr>
            <a:spLocks noChangeArrowheads="1"/>
          </p:cNvSpPr>
          <p:nvPr/>
        </p:nvSpPr>
        <p:spPr bwMode="auto">
          <a:xfrm>
            <a:off x="6111875" y="1398588"/>
            <a:ext cx="1097280" cy="731837"/>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latin typeface="+mj-lt"/>
              </a:rPr>
              <a:t>Track</a:t>
            </a:r>
          </a:p>
        </p:txBody>
      </p:sp>
      <p:pic>
        <p:nvPicPr>
          <p:cNvPr id="9"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nvPr>
        </p:nvSpPr>
        <p:spPr>
          <a:xfrm>
            <a:off x="457200" y="1276350"/>
            <a:ext cx="8229600" cy="5039783"/>
          </a:xfrm>
        </p:spPr>
        <p:txBody>
          <a:bodyPr>
            <a:normAutofit/>
          </a:bodyPr>
          <a:lstStyle/>
          <a:p>
            <a:r>
              <a:rPr lang="en-US" sz="2000" dirty="0" smtClean="0"/>
              <a:t>Navigate to “Scheduled Payments SO” from the Project</a:t>
            </a:r>
          </a:p>
        </p:txBody>
      </p:sp>
      <p:sp>
        <p:nvSpPr>
          <p:cNvPr id="18434" name="Rectangle 4"/>
          <p:cNvSpPr>
            <a:spLocks noGrp="1" noChangeArrowheads="1"/>
          </p:cNvSpPr>
          <p:nvPr>
            <p:ph type="title"/>
          </p:nvPr>
        </p:nvSpPr>
        <p:spPr/>
        <p:txBody>
          <a:bodyPr/>
          <a:lstStyle/>
          <a:p>
            <a:r>
              <a:rPr lang="en-US" dirty="0" smtClean="0"/>
              <a:t>Scheduled Payments SO</a:t>
            </a:r>
          </a:p>
        </p:txBody>
      </p:sp>
      <p:sp>
        <p:nvSpPr>
          <p:cNvPr id="18442" name="Footer Placeholder 13"/>
          <p:cNvSpPr>
            <a:spLocks noGrp="1"/>
          </p:cNvSpPr>
          <p:nvPr>
            <p:ph type="ftr" sz="quarter" idx="10"/>
          </p:nvPr>
        </p:nvSpPr>
        <p:spPr/>
        <p:txBody>
          <a:bodyPr/>
          <a:lstStyle/>
          <a:p>
            <a:r>
              <a:rPr lang="en-US" smtClean="0"/>
              <a:t>EAM-PCP2-150</a:t>
            </a:r>
            <a:endParaRPr lang="en-US"/>
          </a:p>
        </p:txBody>
      </p:sp>
      <p:grpSp>
        <p:nvGrpSpPr>
          <p:cNvPr id="18435" name="Group 8"/>
          <p:cNvGrpSpPr>
            <a:grpSpLocks/>
          </p:cNvGrpSpPr>
          <p:nvPr/>
        </p:nvGrpSpPr>
        <p:grpSpPr bwMode="auto">
          <a:xfrm>
            <a:off x="4572000" y="0"/>
            <a:ext cx="4572000" cy="365760"/>
            <a:chOff x="2243306" y="1499127"/>
            <a:chExt cx="5160962" cy="736768"/>
          </a:xfrm>
        </p:grpSpPr>
        <p:sp>
          <p:nvSpPr>
            <p:cNvPr id="18443" name="Right Arrow 6"/>
            <p:cNvSpPr>
              <a:spLocks noChangeArrowheads="1"/>
            </p:cNvSpPr>
            <p:nvPr/>
          </p:nvSpPr>
          <p:spPr bwMode="auto">
            <a:xfrm>
              <a:off x="2243306" y="1499127"/>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err="1" smtClean="0">
                  <a:latin typeface="+mj-lt"/>
                </a:rPr>
                <a:t>Cust</a:t>
              </a:r>
              <a:r>
                <a:rPr lang="en-US" sz="1100" dirty="0" smtClean="0">
                  <a:latin typeface="+mj-lt"/>
                </a:rPr>
                <a:t> </a:t>
              </a:r>
              <a:r>
                <a:rPr lang="en-US" sz="1100" dirty="0">
                  <a:latin typeface="+mj-lt"/>
                </a:rPr>
                <a:t>Order</a:t>
              </a:r>
            </a:p>
          </p:txBody>
        </p:sp>
        <p:sp>
          <p:nvSpPr>
            <p:cNvPr id="18444" name="Right Arrow 7"/>
            <p:cNvSpPr>
              <a:spLocks noChangeArrowheads="1"/>
            </p:cNvSpPr>
            <p:nvPr/>
          </p:nvSpPr>
          <p:spPr bwMode="auto">
            <a:xfrm>
              <a:off x="3640306"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18445" name="Right Arrow 8"/>
            <p:cNvSpPr>
              <a:spLocks noChangeArrowheads="1"/>
            </p:cNvSpPr>
            <p:nvPr/>
          </p:nvSpPr>
          <p:spPr bwMode="auto">
            <a:xfrm>
              <a:off x="5032543" y="1503337"/>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Release</a:t>
              </a:r>
            </a:p>
          </p:txBody>
        </p:sp>
        <p:sp>
          <p:nvSpPr>
            <p:cNvPr id="18446" name="Right Arrow 9"/>
            <p:cNvSpPr>
              <a:spLocks noChangeArrowheads="1"/>
            </p:cNvSpPr>
            <p:nvPr/>
          </p:nvSpPr>
          <p:spPr bwMode="auto">
            <a:xfrm>
              <a:off x="6426368" y="1503337"/>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grpSp>
      <p:pic>
        <p:nvPicPr>
          <p:cNvPr id="18436" name="Picture 9" descr="Proj Sched Pay SO1.PNG"/>
          <p:cNvPicPr>
            <a:picLocks noChangeAspect="1"/>
          </p:cNvPicPr>
          <p:nvPr/>
        </p:nvPicPr>
        <p:blipFill>
          <a:blip r:embed="rId3" cstate="print"/>
          <a:srcRect/>
          <a:stretch>
            <a:fillRect/>
          </a:stretch>
        </p:blipFill>
        <p:spPr bwMode="auto">
          <a:xfrm>
            <a:off x="649288" y="1987550"/>
            <a:ext cx="7748587" cy="3587750"/>
          </a:xfrm>
          <a:prstGeom prst="rect">
            <a:avLst/>
          </a:prstGeom>
          <a:noFill/>
          <a:ln w="9525">
            <a:noFill/>
            <a:miter lim="800000"/>
            <a:headEnd/>
            <a:tailEnd/>
          </a:ln>
        </p:spPr>
      </p:pic>
      <p:sp>
        <p:nvSpPr>
          <p:cNvPr id="18437" name="Rounded Rectangle 4"/>
          <p:cNvSpPr>
            <a:spLocks noChangeArrowheads="1"/>
          </p:cNvSpPr>
          <p:nvPr/>
        </p:nvSpPr>
        <p:spPr bwMode="auto">
          <a:xfrm>
            <a:off x="6764338" y="5201693"/>
            <a:ext cx="1538287" cy="2222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8438" name="Rounded Rectangle 4"/>
          <p:cNvSpPr>
            <a:spLocks noChangeArrowheads="1"/>
          </p:cNvSpPr>
          <p:nvPr/>
        </p:nvSpPr>
        <p:spPr bwMode="auto">
          <a:xfrm>
            <a:off x="2303463" y="2006600"/>
            <a:ext cx="1665287" cy="2333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8440" name="TextBox 16"/>
          <p:cNvSpPr txBox="1">
            <a:spLocks noChangeArrowheads="1"/>
          </p:cNvSpPr>
          <p:nvPr/>
        </p:nvSpPr>
        <p:spPr bwMode="auto">
          <a:xfrm>
            <a:off x="6315075" y="627063"/>
            <a:ext cx="2595563" cy="646112"/>
          </a:xfrm>
          <a:prstGeom prst="rect">
            <a:avLst/>
          </a:prstGeom>
          <a:noFill/>
          <a:ln w="9525">
            <a:noFill/>
            <a:miter lim="800000"/>
            <a:headEnd/>
            <a:tailEnd/>
          </a:ln>
        </p:spPr>
        <p:txBody>
          <a:bodyPr>
            <a:spAutoFit/>
          </a:bodyPr>
          <a:lstStyle/>
          <a:p>
            <a:r>
              <a:rPr lang="en-US" sz="1200" b="1" dirty="0">
                <a:solidFill>
                  <a:srgbClr val="0070C0"/>
                </a:solidFill>
                <a:latin typeface="+mj-lt"/>
              </a:rPr>
              <a:t>NOTE:  Process in EAM picks up with the “Schedule” step of the work flow . . . </a:t>
            </a:r>
          </a:p>
        </p:txBody>
      </p:sp>
      <p:cxnSp>
        <p:nvCxnSpPr>
          <p:cNvPr id="18441" name="Shape 17"/>
          <p:cNvCxnSpPr>
            <a:cxnSpLocks noChangeShapeType="1"/>
            <a:stCxn id="18440" idx="1"/>
          </p:cNvCxnSpPr>
          <p:nvPr/>
        </p:nvCxnSpPr>
        <p:spPr bwMode="auto">
          <a:xfrm rot="10800000">
            <a:off x="6049963" y="425450"/>
            <a:ext cx="265112" cy="525463"/>
          </a:xfrm>
          <a:prstGeom prst="bentConnector2">
            <a:avLst/>
          </a:prstGeom>
          <a:noFill/>
          <a:ln w="9525" algn="ctr">
            <a:solidFill>
              <a:schemeClr val="tx1"/>
            </a:solidFill>
            <a:round/>
            <a:headEnd/>
            <a:tailEnd type="arrow"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4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4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43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43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4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437" grpId="0" animBg="1"/>
      <p:bldP spid="18438" grpId="0" animBg="1"/>
      <p:bldP spid="184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457200" y="891611"/>
            <a:ext cx="8229600" cy="3061264"/>
          </a:xfrm>
        </p:spPr>
        <p:txBody>
          <a:bodyPr>
            <a:normAutofit/>
          </a:bodyPr>
          <a:lstStyle/>
          <a:p>
            <a:r>
              <a:rPr lang="en-US" sz="2400" dirty="0" smtClean="0"/>
              <a:t>SO No and Line from ERP </a:t>
            </a:r>
          </a:p>
          <a:p>
            <a:r>
              <a:rPr lang="en-US" sz="2400" dirty="0" smtClean="0"/>
              <a:t>Setup schedule per Contract</a:t>
            </a:r>
          </a:p>
          <a:p>
            <a:pPr lvl="1"/>
            <a:r>
              <a:rPr lang="en-US" sz="2000" dirty="0" smtClean="0"/>
              <a:t>May have one SO/Line to Multiple Payments </a:t>
            </a:r>
          </a:p>
          <a:p>
            <a:pPr lvl="1"/>
            <a:r>
              <a:rPr lang="en-US" sz="2000" dirty="0" smtClean="0"/>
              <a:t>May have multiple SO’s/Line’s to Multiple Payments </a:t>
            </a:r>
          </a:p>
          <a:p>
            <a:pPr lvl="1"/>
            <a:r>
              <a:rPr lang="en-US" sz="2000" dirty="0" smtClean="0"/>
              <a:t>Can base upon Percentage of value or Amount </a:t>
            </a:r>
          </a:p>
          <a:p>
            <a:pPr lvl="1"/>
            <a:r>
              <a:rPr lang="en-US" sz="2000" dirty="0" smtClean="0"/>
              <a:t>Can setup milestone dates (PPAP) and “Due Dates” for the Invoice</a:t>
            </a:r>
          </a:p>
        </p:txBody>
      </p:sp>
      <p:sp>
        <p:nvSpPr>
          <p:cNvPr id="19458" name="Rectangle 4"/>
          <p:cNvSpPr>
            <a:spLocks noGrp="1" noChangeArrowheads="1"/>
          </p:cNvSpPr>
          <p:nvPr>
            <p:ph type="title"/>
          </p:nvPr>
        </p:nvSpPr>
        <p:spPr/>
        <p:txBody>
          <a:bodyPr/>
          <a:lstStyle/>
          <a:p>
            <a:r>
              <a:rPr lang="en-US" smtClean="0"/>
              <a:t>Scheduled Payments SO - Schedule</a:t>
            </a:r>
          </a:p>
        </p:txBody>
      </p:sp>
      <p:sp>
        <p:nvSpPr>
          <p:cNvPr id="19463" name="Footer Placeholder 10"/>
          <p:cNvSpPr>
            <a:spLocks noGrp="1"/>
          </p:cNvSpPr>
          <p:nvPr>
            <p:ph type="ftr" sz="quarter" idx="10"/>
          </p:nvPr>
        </p:nvSpPr>
        <p:spPr/>
        <p:txBody>
          <a:bodyPr/>
          <a:lstStyle/>
          <a:p>
            <a:r>
              <a:rPr lang="en-US" smtClean="0"/>
              <a:t>EAM-PCP2-160</a:t>
            </a:r>
            <a:endParaRPr lang="en-US"/>
          </a:p>
        </p:txBody>
      </p:sp>
      <p:pic>
        <p:nvPicPr>
          <p:cNvPr id="19461" name="Picture 9" descr="Proj Sched Pay SO2.PNG"/>
          <p:cNvPicPr>
            <a:picLocks noChangeAspect="1"/>
          </p:cNvPicPr>
          <p:nvPr/>
        </p:nvPicPr>
        <p:blipFill>
          <a:blip r:embed="rId3" cstate="print"/>
          <a:srcRect/>
          <a:stretch>
            <a:fillRect/>
          </a:stretch>
        </p:blipFill>
        <p:spPr bwMode="auto">
          <a:xfrm>
            <a:off x="276225" y="4206875"/>
            <a:ext cx="8464550" cy="1676400"/>
          </a:xfrm>
          <a:prstGeom prst="rect">
            <a:avLst/>
          </a:prstGeom>
          <a:noFill/>
          <a:ln w="9525">
            <a:noFill/>
            <a:miter lim="800000"/>
            <a:headEnd/>
            <a:tailEnd/>
          </a:ln>
        </p:spPr>
      </p:pic>
      <p:sp>
        <p:nvSpPr>
          <p:cNvPr id="19462" name="Rounded Rectangle 4"/>
          <p:cNvSpPr>
            <a:spLocks noChangeArrowheads="1"/>
          </p:cNvSpPr>
          <p:nvPr/>
        </p:nvSpPr>
        <p:spPr bwMode="auto">
          <a:xfrm>
            <a:off x="2305050" y="4716463"/>
            <a:ext cx="534988" cy="28098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25" name="Group 8"/>
          <p:cNvGrpSpPr>
            <a:grpSpLocks/>
          </p:cNvGrpSpPr>
          <p:nvPr/>
        </p:nvGrpSpPr>
        <p:grpSpPr bwMode="auto">
          <a:xfrm>
            <a:off x="4572000" y="0"/>
            <a:ext cx="4572000" cy="365760"/>
            <a:chOff x="2243306" y="1499127"/>
            <a:chExt cx="5160962" cy="736768"/>
          </a:xfrm>
        </p:grpSpPr>
        <p:sp>
          <p:nvSpPr>
            <p:cNvPr id="26" name="Right Arrow 6"/>
            <p:cNvSpPr>
              <a:spLocks noChangeArrowheads="1"/>
            </p:cNvSpPr>
            <p:nvPr/>
          </p:nvSpPr>
          <p:spPr bwMode="auto">
            <a:xfrm>
              <a:off x="2243306" y="1499127"/>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dirty="0" err="1" smtClean="0">
                  <a:latin typeface="+mj-lt"/>
                </a:rPr>
                <a:t>Cust</a:t>
              </a:r>
              <a:r>
                <a:rPr lang="en-US" sz="1100" dirty="0" smtClean="0">
                  <a:latin typeface="+mj-lt"/>
                </a:rPr>
                <a:t> </a:t>
              </a:r>
              <a:r>
                <a:rPr lang="en-US" sz="1100" dirty="0">
                  <a:latin typeface="+mj-lt"/>
                </a:rPr>
                <a:t>Order</a:t>
              </a:r>
            </a:p>
          </p:txBody>
        </p:sp>
        <p:sp>
          <p:nvSpPr>
            <p:cNvPr id="27" name="Right Arrow 7"/>
            <p:cNvSpPr>
              <a:spLocks noChangeArrowheads="1"/>
            </p:cNvSpPr>
            <p:nvPr/>
          </p:nvSpPr>
          <p:spPr bwMode="auto">
            <a:xfrm>
              <a:off x="3640306"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28" name="Right Arrow 8"/>
            <p:cNvSpPr>
              <a:spLocks noChangeArrowheads="1"/>
            </p:cNvSpPr>
            <p:nvPr/>
          </p:nvSpPr>
          <p:spPr bwMode="auto">
            <a:xfrm>
              <a:off x="5032543" y="1503337"/>
              <a:ext cx="979488" cy="732558"/>
            </a:xfrm>
            <a:prstGeom prst="rightArrow">
              <a:avLst>
                <a:gd name="adj1" fmla="val 50000"/>
                <a:gd name="adj2" fmla="val 50097"/>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Release</a:t>
              </a:r>
            </a:p>
          </p:txBody>
        </p:sp>
        <p:sp>
          <p:nvSpPr>
            <p:cNvPr id="29" name="Right Arrow 9"/>
            <p:cNvSpPr>
              <a:spLocks noChangeArrowheads="1"/>
            </p:cNvSpPr>
            <p:nvPr/>
          </p:nvSpPr>
          <p:spPr bwMode="auto">
            <a:xfrm>
              <a:off x="6426368" y="1503337"/>
              <a:ext cx="977900" cy="732558"/>
            </a:xfrm>
            <a:prstGeom prst="rightArrow">
              <a:avLst>
                <a:gd name="adj1" fmla="val 50000"/>
                <a:gd name="adj2" fmla="val 50016"/>
              </a:avLst>
            </a:prstGeom>
            <a:solidFill>
              <a:schemeClr val="accent1"/>
            </a:solid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45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45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a:xfrm>
            <a:off x="457200" y="891610"/>
            <a:ext cx="8229600" cy="3213665"/>
          </a:xfrm>
        </p:spPr>
        <p:txBody>
          <a:bodyPr>
            <a:normAutofit/>
          </a:bodyPr>
          <a:lstStyle/>
          <a:p>
            <a:r>
              <a:rPr lang="en-US" sz="2400" dirty="0" smtClean="0"/>
              <a:t>Mark Line “Complete?” = yes when time to Invoice </a:t>
            </a:r>
          </a:p>
          <a:p>
            <a:r>
              <a:rPr lang="en-US" sz="2400" dirty="0" smtClean="0"/>
              <a:t>Select Action </a:t>
            </a:r>
            <a:r>
              <a:rPr lang="en-US" sz="2400" dirty="0" smtClean="0">
                <a:sym typeface="Wingdings" pitchFamily="2" charset="2"/>
              </a:rPr>
              <a:t> SO Ship </a:t>
            </a:r>
          </a:p>
          <a:p>
            <a:r>
              <a:rPr lang="en-US" sz="2400" dirty="0" smtClean="0">
                <a:sym typeface="Wingdings" pitchFamily="2" charset="2"/>
              </a:rPr>
              <a:t>EAM Releases this quantity against the ERP Sales Order </a:t>
            </a:r>
          </a:p>
          <a:p>
            <a:r>
              <a:rPr lang="en-US" sz="2400" dirty="0" smtClean="0">
                <a:sym typeface="Wingdings" pitchFamily="2" charset="2"/>
              </a:rPr>
              <a:t>Accounts Receivable Generates Invoice to Customer </a:t>
            </a:r>
            <a:endParaRPr lang="en-US" sz="2400" dirty="0" smtClean="0"/>
          </a:p>
        </p:txBody>
      </p:sp>
      <p:sp>
        <p:nvSpPr>
          <p:cNvPr id="20482" name="Rectangle 4"/>
          <p:cNvSpPr>
            <a:spLocks noGrp="1" noChangeArrowheads="1"/>
          </p:cNvSpPr>
          <p:nvPr>
            <p:ph type="title"/>
          </p:nvPr>
        </p:nvSpPr>
        <p:spPr/>
        <p:txBody>
          <a:bodyPr/>
          <a:lstStyle/>
          <a:p>
            <a:r>
              <a:rPr lang="en-US" smtClean="0"/>
              <a:t>Scheduled Payments SO - Release</a:t>
            </a:r>
          </a:p>
        </p:txBody>
      </p:sp>
      <p:sp>
        <p:nvSpPr>
          <p:cNvPr id="20488" name="Footer Placeholder 11"/>
          <p:cNvSpPr>
            <a:spLocks noGrp="1"/>
          </p:cNvSpPr>
          <p:nvPr>
            <p:ph type="ftr" sz="quarter" idx="10"/>
          </p:nvPr>
        </p:nvSpPr>
        <p:spPr/>
        <p:txBody>
          <a:bodyPr/>
          <a:lstStyle/>
          <a:p>
            <a:r>
              <a:rPr lang="en-US" smtClean="0"/>
              <a:t>EAM-PCP2-170</a:t>
            </a:r>
            <a:endParaRPr lang="en-US"/>
          </a:p>
        </p:txBody>
      </p:sp>
      <p:pic>
        <p:nvPicPr>
          <p:cNvPr id="20485" name="Picture 9" descr="Proj Sched Pay SO2.PNG"/>
          <p:cNvPicPr>
            <a:picLocks noChangeAspect="1"/>
          </p:cNvPicPr>
          <p:nvPr/>
        </p:nvPicPr>
        <p:blipFill>
          <a:blip r:embed="rId3" cstate="print"/>
          <a:srcRect/>
          <a:stretch>
            <a:fillRect/>
          </a:stretch>
        </p:blipFill>
        <p:spPr bwMode="auto">
          <a:xfrm>
            <a:off x="276225" y="4340225"/>
            <a:ext cx="8464550" cy="1676400"/>
          </a:xfrm>
          <a:prstGeom prst="rect">
            <a:avLst/>
          </a:prstGeom>
          <a:noFill/>
          <a:ln w="9525">
            <a:noFill/>
            <a:miter lim="800000"/>
            <a:headEnd/>
            <a:tailEnd/>
          </a:ln>
        </p:spPr>
      </p:pic>
      <p:sp>
        <p:nvSpPr>
          <p:cNvPr id="20486" name="Rounded Rectangle 4"/>
          <p:cNvSpPr>
            <a:spLocks noChangeArrowheads="1"/>
          </p:cNvSpPr>
          <p:nvPr/>
        </p:nvSpPr>
        <p:spPr bwMode="auto">
          <a:xfrm>
            <a:off x="7564438" y="5278438"/>
            <a:ext cx="696912" cy="35877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0487" name="Rounded Rectangle 4"/>
          <p:cNvSpPr>
            <a:spLocks noChangeArrowheads="1"/>
          </p:cNvSpPr>
          <p:nvPr/>
        </p:nvSpPr>
        <p:spPr bwMode="auto">
          <a:xfrm>
            <a:off x="220663" y="5041900"/>
            <a:ext cx="534987" cy="2809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21" name="Group 8"/>
          <p:cNvGrpSpPr>
            <a:grpSpLocks/>
          </p:cNvGrpSpPr>
          <p:nvPr/>
        </p:nvGrpSpPr>
        <p:grpSpPr bwMode="auto">
          <a:xfrm>
            <a:off x="4572000" y="0"/>
            <a:ext cx="4572000" cy="365760"/>
            <a:chOff x="2243306" y="1499127"/>
            <a:chExt cx="5160962" cy="736768"/>
          </a:xfrm>
          <a:solidFill>
            <a:schemeClr val="accent1"/>
          </a:solidFill>
        </p:grpSpPr>
        <p:sp>
          <p:nvSpPr>
            <p:cNvPr id="22"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err="1" smtClean="0">
                  <a:latin typeface="+mj-lt"/>
                </a:rPr>
                <a:t>Cust</a:t>
              </a:r>
              <a:r>
                <a:rPr lang="en-US" sz="1100" dirty="0" smtClean="0">
                  <a:latin typeface="+mj-lt"/>
                </a:rPr>
                <a:t> </a:t>
              </a:r>
              <a:r>
                <a:rPr lang="en-US" sz="1100" dirty="0">
                  <a:latin typeface="+mj-lt"/>
                </a:rPr>
                <a:t>Order</a:t>
              </a:r>
            </a:p>
          </p:txBody>
        </p:sp>
        <p:sp>
          <p:nvSpPr>
            <p:cNvPr id="23"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24" name="Right Arrow 8"/>
            <p:cNvSpPr>
              <a:spLocks noChangeArrowheads="1"/>
            </p:cNvSpPr>
            <p:nvPr/>
          </p:nvSpPr>
          <p:spPr bwMode="auto">
            <a:xfrm>
              <a:off x="5032543" y="1503337"/>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Release</a:t>
              </a:r>
            </a:p>
          </p:txBody>
        </p:sp>
        <p:sp>
          <p:nvSpPr>
            <p:cNvPr id="25" name="Right Arrow 9"/>
            <p:cNvSpPr>
              <a:spLocks noChangeArrowheads="1"/>
            </p:cNvSpPr>
            <p:nvPr/>
          </p:nvSpPr>
          <p:spPr bwMode="auto">
            <a:xfrm>
              <a:off x="6426368"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4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48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smtClean="0"/>
              <a:t>Scheduled Payments SO - Track</a:t>
            </a:r>
          </a:p>
        </p:txBody>
      </p:sp>
      <p:sp>
        <p:nvSpPr>
          <p:cNvPr id="21515" name="Footer Placeholder 18"/>
          <p:cNvSpPr>
            <a:spLocks noGrp="1"/>
          </p:cNvSpPr>
          <p:nvPr>
            <p:ph type="ftr" sz="quarter" idx="10"/>
          </p:nvPr>
        </p:nvSpPr>
        <p:spPr/>
        <p:txBody>
          <a:bodyPr/>
          <a:lstStyle/>
          <a:p>
            <a:r>
              <a:rPr lang="en-US" smtClean="0"/>
              <a:t>EAM-PCP2-180</a:t>
            </a:r>
            <a:endParaRPr lang="en-US"/>
          </a:p>
        </p:txBody>
      </p:sp>
      <p:pic>
        <p:nvPicPr>
          <p:cNvPr id="21509" name="Picture 12" descr="Proj Sched Pay SO3.PNG"/>
          <p:cNvPicPr>
            <a:picLocks noChangeAspect="1"/>
          </p:cNvPicPr>
          <p:nvPr/>
        </p:nvPicPr>
        <p:blipFill>
          <a:blip r:embed="rId3" cstate="print"/>
          <a:srcRect/>
          <a:stretch>
            <a:fillRect/>
          </a:stretch>
        </p:blipFill>
        <p:spPr bwMode="auto">
          <a:xfrm>
            <a:off x="515938" y="896938"/>
            <a:ext cx="8535987" cy="4514850"/>
          </a:xfrm>
          <a:prstGeom prst="rect">
            <a:avLst/>
          </a:prstGeom>
          <a:noFill/>
          <a:ln w="9525">
            <a:noFill/>
            <a:miter lim="800000"/>
            <a:headEnd/>
            <a:tailEnd/>
          </a:ln>
        </p:spPr>
      </p:pic>
      <p:sp>
        <p:nvSpPr>
          <p:cNvPr id="21511" name="Rounded Rectangle 4"/>
          <p:cNvSpPr>
            <a:spLocks noChangeArrowheads="1"/>
          </p:cNvSpPr>
          <p:nvPr/>
        </p:nvSpPr>
        <p:spPr bwMode="auto">
          <a:xfrm>
            <a:off x="8004175" y="1798638"/>
            <a:ext cx="904875" cy="2984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14" name="TextBox 13"/>
          <p:cNvSpPr txBox="1"/>
          <p:nvPr/>
        </p:nvSpPr>
        <p:spPr>
          <a:xfrm>
            <a:off x="2027238" y="3547207"/>
            <a:ext cx="5551520" cy="1077218"/>
          </a:xfrm>
          <a:prstGeom prst="rect">
            <a:avLst/>
          </a:prstGeom>
          <a:solidFill>
            <a:schemeClr val="bg1"/>
          </a:solidFill>
          <a:ln>
            <a:solidFill>
              <a:schemeClr val="tx1"/>
            </a:solidFill>
          </a:ln>
        </p:spPr>
        <p:txBody>
          <a:bodyPr wrap="none">
            <a:spAutoFit/>
          </a:bodyPr>
          <a:lstStyle/>
          <a:p>
            <a:pPr>
              <a:defRPr/>
            </a:pPr>
            <a:r>
              <a:rPr lang="en-US" sz="2400" dirty="0">
                <a:latin typeface="+mj-lt"/>
              </a:rPr>
              <a:t>Two ways to track Reimbursements: </a:t>
            </a:r>
          </a:p>
          <a:p>
            <a:pPr marL="342900" indent="-342900">
              <a:buFontTx/>
              <a:buAutoNum type="arabicPeriod"/>
              <a:defRPr/>
            </a:pPr>
            <a:r>
              <a:rPr lang="en-US" sz="2000" dirty="0">
                <a:latin typeface="+mj-lt"/>
              </a:rPr>
              <a:t>On Project’s Detail </a:t>
            </a:r>
          </a:p>
          <a:p>
            <a:pPr marL="342900" indent="-342900">
              <a:buFontTx/>
              <a:buAutoNum type="arabicPeriod"/>
              <a:defRPr/>
            </a:pPr>
            <a:r>
              <a:rPr lang="en-US" sz="2000" dirty="0">
                <a:latin typeface="+mj-lt"/>
              </a:rPr>
              <a:t>On Invoice Screen</a:t>
            </a:r>
          </a:p>
        </p:txBody>
      </p:sp>
      <p:grpSp>
        <p:nvGrpSpPr>
          <p:cNvPr id="18" name="Group 8"/>
          <p:cNvGrpSpPr>
            <a:grpSpLocks/>
          </p:cNvGrpSpPr>
          <p:nvPr/>
        </p:nvGrpSpPr>
        <p:grpSpPr bwMode="auto">
          <a:xfrm>
            <a:off x="4572000" y="0"/>
            <a:ext cx="4572000" cy="365760"/>
            <a:chOff x="2243306" y="1499127"/>
            <a:chExt cx="5160962" cy="736768"/>
          </a:xfrm>
          <a:solidFill>
            <a:schemeClr val="accent1"/>
          </a:solidFill>
        </p:grpSpPr>
        <p:sp>
          <p:nvSpPr>
            <p:cNvPr id="19"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err="1" smtClean="0">
                  <a:latin typeface="+mj-lt"/>
                </a:rPr>
                <a:t>Cust</a:t>
              </a:r>
              <a:r>
                <a:rPr lang="en-US" sz="1100" dirty="0" smtClean="0">
                  <a:latin typeface="+mj-lt"/>
                </a:rPr>
                <a:t> </a:t>
              </a:r>
              <a:r>
                <a:rPr lang="en-US" sz="1100" dirty="0">
                  <a:latin typeface="+mj-lt"/>
                </a:rPr>
                <a:t>Order</a:t>
              </a:r>
            </a:p>
          </p:txBody>
        </p:sp>
        <p:sp>
          <p:nvSpPr>
            <p:cNvPr id="20"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21"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22" name="Right Arrow 9"/>
            <p:cNvSpPr>
              <a:spLocks noChangeArrowheads="1"/>
            </p:cNvSpPr>
            <p:nvPr/>
          </p:nvSpPr>
          <p:spPr bwMode="auto">
            <a:xfrm>
              <a:off x="6426368"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grpSp>
      <p:cxnSp>
        <p:nvCxnSpPr>
          <p:cNvPr id="32" name="Shape 31"/>
          <p:cNvCxnSpPr>
            <a:stCxn id="14" idx="3"/>
            <a:endCxn id="21511" idx="1"/>
          </p:cNvCxnSpPr>
          <p:nvPr/>
        </p:nvCxnSpPr>
        <p:spPr>
          <a:xfrm flipV="1">
            <a:off x="7578758" y="1947863"/>
            <a:ext cx="425417" cy="2137953"/>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hape 31"/>
          <p:cNvCxnSpPr>
            <a:stCxn id="14" idx="3"/>
            <a:endCxn id="21510" idx="1"/>
          </p:cNvCxnSpPr>
          <p:nvPr/>
        </p:nvCxnSpPr>
        <p:spPr>
          <a:xfrm>
            <a:off x="7578758" y="4085816"/>
            <a:ext cx="420655" cy="1191034"/>
          </a:xfrm>
          <a:prstGeom prst="bent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1510" name="Rounded Rectangle 4"/>
          <p:cNvSpPr>
            <a:spLocks noChangeArrowheads="1"/>
          </p:cNvSpPr>
          <p:nvPr/>
        </p:nvSpPr>
        <p:spPr bwMode="auto">
          <a:xfrm>
            <a:off x="7999413" y="5086350"/>
            <a:ext cx="1004887" cy="381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3"/>
          <p:cNvSpPr>
            <a:spLocks noGrp="1" noChangeArrowheads="1"/>
          </p:cNvSpPr>
          <p:nvPr>
            <p:ph idx="1"/>
          </p:nvPr>
        </p:nvSpPr>
        <p:spPr/>
        <p:txBody>
          <a:bodyPr>
            <a:normAutofit/>
          </a:bodyPr>
          <a:lstStyle/>
          <a:p>
            <a:r>
              <a:rPr lang="en-US" dirty="0" smtClean="0"/>
              <a:t>Invoice Amount</a:t>
            </a:r>
          </a:p>
          <a:p>
            <a:r>
              <a:rPr lang="en-US" dirty="0" smtClean="0"/>
              <a:t>Reimbursed Amount</a:t>
            </a:r>
          </a:p>
          <a:p>
            <a:r>
              <a:rPr lang="en-US" dirty="0" smtClean="0"/>
              <a:t>Margin</a:t>
            </a:r>
          </a:p>
        </p:txBody>
      </p:sp>
      <p:sp>
        <p:nvSpPr>
          <p:cNvPr id="22530" name="Rectangle 4"/>
          <p:cNvSpPr>
            <a:spLocks noGrp="1" noChangeArrowheads="1"/>
          </p:cNvSpPr>
          <p:nvPr>
            <p:ph type="title"/>
          </p:nvPr>
        </p:nvSpPr>
        <p:spPr/>
        <p:txBody>
          <a:bodyPr/>
          <a:lstStyle/>
          <a:p>
            <a:r>
              <a:rPr lang="en-US" dirty="0" smtClean="0"/>
              <a:t>Project Detail – Customer Funding Tab</a:t>
            </a:r>
          </a:p>
        </p:txBody>
      </p:sp>
      <p:sp>
        <p:nvSpPr>
          <p:cNvPr id="22539" name="Footer Placeholder 14"/>
          <p:cNvSpPr>
            <a:spLocks noGrp="1"/>
          </p:cNvSpPr>
          <p:nvPr>
            <p:ph type="ftr" sz="quarter" idx="10"/>
          </p:nvPr>
        </p:nvSpPr>
        <p:spPr/>
        <p:txBody>
          <a:bodyPr/>
          <a:lstStyle/>
          <a:p>
            <a:r>
              <a:rPr lang="en-US" smtClean="0"/>
              <a:t>EAM-PCP2-190</a:t>
            </a:r>
            <a:endParaRPr lang="en-US"/>
          </a:p>
        </p:txBody>
      </p:sp>
      <p:pic>
        <p:nvPicPr>
          <p:cNvPr id="22533" name="Picture 18" descr="Proj Sched Pay SO5.PNG"/>
          <p:cNvPicPr>
            <a:picLocks noChangeAspect="1"/>
          </p:cNvPicPr>
          <p:nvPr/>
        </p:nvPicPr>
        <p:blipFill>
          <a:blip r:embed="rId3" cstate="print"/>
          <a:srcRect/>
          <a:stretch>
            <a:fillRect/>
          </a:stretch>
        </p:blipFill>
        <p:spPr bwMode="auto">
          <a:xfrm>
            <a:off x="279400" y="3276600"/>
            <a:ext cx="8574088" cy="2905125"/>
          </a:xfrm>
          <a:prstGeom prst="rect">
            <a:avLst/>
          </a:prstGeom>
          <a:noFill/>
          <a:ln w="9525">
            <a:noFill/>
            <a:miter lim="800000"/>
            <a:headEnd/>
            <a:tailEnd/>
          </a:ln>
        </p:spPr>
      </p:pic>
      <p:sp>
        <p:nvSpPr>
          <p:cNvPr id="22534" name="Rounded Rectangle 4"/>
          <p:cNvSpPr>
            <a:spLocks noChangeArrowheads="1"/>
          </p:cNvSpPr>
          <p:nvPr/>
        </p:nvSpPr>
        <p:spPr bwMode="auto">
          <a:xfrm>
            <a:off x="434975" y="5033963"/>
            <a:ext cx="771525" cy="24288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2535" name="Rounded Rectangle 4"/>
          <p:cNvSpPr>
            <a:spLocks noChangeArrowheads="1"/>
          </p:cNvSpPr>
          <p:nvPr/>
        </p:nvSpPr>
        <p:spPr bwMode="auto">
          <a:xfrm>
            <a:off x="4021138" y="5026025"/>
            <a:ext cx="822325" cy="2508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2536" name="Rounded Rectangle 4"/>
          <p:cNvSpPr>
            <a:spLocks noChangeArrowheads="1"/>
          </p:cNvSpPr>
          <p:nvPr/>
        </p:nvSpPr>
        <p:spPr bwMode="auto">
          <a:xfrm>
            <a:off x="7797800" y="4160838"/>
            <a:ext cx="904875" cy="2968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2537" name="Rounded Rectangle 4"/>
          <p:cNvSpPr>
            <a:spLocks noChangeArrowheads="1"/>
          </p:cNvSpPr>
          <p:nvPr/>
        </p:nvSpPr>
        <p:spPr bwMode="auto">
          <a:xfrm>
            <a:off x="1230313" y="4100513"/>
            <a:ext cx="1103312" cy="314325"/>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2538" name="Rounded Rectangle 4"/>
          <p:cNvSpPr>
            <a:spLocks noChangeArrowheads="1"/>
          </p:cNvSpPr>
          <p:nvPr/>
        </p:nvSpPr>
        <p:spPr bwMode="auto">
          <a:xfrm>
            <a:off x="427038" y="5718175"/>
            <a:ext cx="773112" cy="242888"/>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9" name="Group 8"/>
          <p:cNvGrpSpPr>
            <a:grpSpLocks/>
          </p:cNvGrpSpPr>
          <p:nvPr/>
        </p:nvGrpSpPr>
        <p:grpSpPr bwMode="auto">
          <a:xfrm>
            <a:off x="4572000" y="0"/>
            <a:ext cx="4572000" cy="365760"/>
            <a:chOff x="2243306" y="1499127"/>
            <a:chExt cx="5160962" cy="736768"/>
          </a:xfrm>
          <a:solidFill>
            <a:schemeClr val="accent1"/>
          </a:solidFill>
        </p:grpSpPr>
        <p:sp>
          <p:nvSpPr>
            <p:cNvPr id="20"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err="1" smtClean="0">
                  <a:latin typeface="+mj-lt"/>
                </a:rPr>
                <a:t>Cust</a:t>
              </a:r>
              <a:r>
                <a:rPr lang="en-US" sz="1100" dirty="0" smtClean="0">
                  <a:latin typeface="+mj-lt"/>
                </a:rPr>
                <a:t> </a:t>
              </a:r>
              <a:r>
                <a:rPr lang="en-US" sz="1100" dirty="0">
                  <a:latin typeface="+mj-lt"/>
                </a:rPr>
                <a:t>Order</a:t>
              </a:r>
            </a:p>
          </p:txBody>
        </p:sp>
        <p:sp>
          <p:nvSpPr>
            <p:cNvPr id="21"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22"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23" name="Right Arrow 9"/>
            <p:cNvSpPr>
              <a:spLocks noChangeArrowheads="1"/>
            </p:cNvSpPr>
            <p:nvPr/>
          </p:nvSpPr>
          <p:spPr bwMode="auto">
            <a:xfrm>
              <a:off x="6426368"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r>
              <a:rPr lang="en-US" dirty="0" smtClean="0"/>
              <a:t>Each Individual Invoice</a:t>
            </a:r>
          </a:p>
          <a:p>
            <a:r>
              <a:rPr lang="en-US" dirty="0" smtClean="0"/>
              <a:t>Invoice Date</a:t>
            </a:r>
          </a:p>
          <a:p>
            <a:r>
              <a:rPr lang="en-US" dirty="0" smtClean="0"/>
              <a:t>Invoice Amount</a:t>
            </a:r>
          </a:p>
          <a:p>
            <a:r>
              <a:rPr lang="en-US" dirty="0" smtClean="0"/>
              <a:t>Paid Amount and Date</a:t>
            </a:r>
          </a:p>
          <a:p>
            <a:r>
              <a:rPr lang="en-US" dirty="0" smtClean="0"/>
              <a:t>Reference to Customer PO</a:t>
            </a:r>
          </a:p>
        </p:txBody>
      </p:sp>
      <p:sp>
        <p:nvSpPr>
          <p:cNvPr id="23554" name="Rectangle 4"/>
          <p:cNvSpPr>
            <a:spLocks noGrp="1" noChangeArrowheads="1"/>
          </p:cNvSpPr>
          <p:nvPr>
            <p:ph type="title"/>
          </p:nvPr>
        </p:nvSpPr>
        <p:spPr/>
        <p:txBody>
          <a:bodyPr/>
          <a:lstStyle/>
          <a:p>
            <a:r>
              <a:rPr lang="en-US" dirty="0" smtClean="0"/>
              <a:t>Project Invoices Screen</a:t>
            </a:r>
          </a:p>
        </p:txBody>
      </p:sp>
      <p:sp>
        <p:nvSpPr>
          <p:cNvPr id="23558" name="Footer Placeholder 9"/>
          <p:cNvSpPr>
            <a:spLocks noGrp="1"/>
          </p:cNvSpPr>
          <p:nvPr>
            <p:ph type="ftr" sz="quarter" idx="10"/>
          </p:nvPr>
        </p:nvSpPr>
        <p:spPr/>
        <p:txBody>
          <a:bodyPr/>
          <a:lstStyle/>
          <a:p>
            <a:r>
              <a:rPr lang="en-US" smtClean="0"/>
              <a:t>EAM-PCP2-200</a:t>
            </a:r>
            <a:endParaRPr lang="en-US"/>
          </a:p>
        </p:txBody>
      </p:sp>
      <p:pic>
        <p:nvPicPr>
          <p:cNvPr id="23557" name="Picture 14" descr="Proj Sched Pay SO4.PNG"/>
          <p:cNvPicPr>
            <a:picLocks noChangeAspect="1"/>
          </p:cNvPicPr>
          <p:nvPr/>
        </p:nvPicPr>
        <p:blipFill>
          <a:blip r:embed="rId3" cstate="print"/>
          <a:srcRect/>
          <a:stretch>
            <a:fillRect/>
          </a:stretch>
        </p:blipFill>
        <p:spPr bwMode="auto">
          <a:xfrm>
            <a:off x="1238250" y="4257675"/>
            <a:ext cx="6648450" cy="1685925"/>
          </a:xfrm>
          <a:prstGeom prst="rect">
            <a:avLst/>
          </a:prstGeom>
          <a:noFill/>
          <a:ln w="9525">
            <a:noFill/>
            <a:miter lim="800000"/>
            <a:headEnd/>
            <a:tailEnd/>
          </a:ln>
        </p:spPr>
      </p:pic>
      <p:grpSp>
        <p:nvGrpSpPr>
          <p:cNvPr id="14" name="Group 8"/>
          <p:cNvGrpSpPr>
            <a:grpSpLocks/>
          </p:cNvGrpSpPr>
          <p:nvPr/>
        </p:nvGrpSpPr>
        <p:grpSpPr bwMode="auto">
          <a:xfrm>
            <a:off x="4572000" y="0"/>
            <a:ext cx="4572000" cy="365760"/>
            <a:chOff x="2243306" y="1499127"/>
            <a:chExt cx="5160962" cy="736768"/>
          </a:xfrm>
          <a:solidFill>
            <a:schemeClr val="accent1"/>
          </a:solidFill>
        </p:grpSpPr>
        <p:sp>
          <p:nvSpPr>
            <p:cNvPr id="15"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err="1" smtClean="0">
                  <a:latin typeface="+mj-lt"/>
                </a:rPr>
                <a:t>Cust</a:t>
              </a:r>
              <a:r>
                <a:rPr lang="en-US" sz="1100" dirty="0" smtClean="0">
                  <a:latin typeface="+mj-lt"/>
                </a:rPr>
                <a:t> </a:t>
              </a:r>
              <a:r>
                <a:rPr lang="en-US" sz="1100" dirty="0">
                  <a:latin typeface="+mj-lt"/>
                </a:rPr>
                <a:t>Order</a:t>
              </a:r>
            </a:p>
          </p:txBody>
        </p:sp>
        <p:sp>
          <p:nvSpPr>
            <p:cNvPr id="16"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17"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18" name="Right Arrow 9"/>
            <p:cNvSpPr>
              <a:spLocks noChangeArrowheads="1"/>
            </p:cNvSpPr>
            <p:nvPr/>
          </p:nvSpPr>
          <p:spPr bwMode="auto">
            <a:xfrm>
              <a:off x="6426368"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2"/>
          <p:cNvSpPr>
            <a:spLocks noGrp="1" noChangeArrowheads="1"/>
          </p:cNvSpPr>
          <p:nvPr>
            <p:ph type="title"/>
          </p:nvPr>
        </p:nvSpPr>
        <p:spPr/>
        <p:txBody>
          <a:bodyPr/>
          <a:lstStyle/>
          <a:p>
            <a:r>
              <a:rPr lang="en-US" smtClean="0"/>
              <a:t>EAM Level 1 Learning Path </a:t>
            </a:r>
          </a:p>
        </p:txBody>
      </p:sp>
      <p:sp>
        <p:nvSpPr>
          <p:cNvPr id="5128" name="Footer Placeholder 7"/>
          <p:cNvSpPr>
            <a:spLocks noGrp="1"/>
          </p:cNvSpPr>
          <p:nvPr>
            <p:ph type="ftr" sz="quarter" idx="10"/>
          </p:nvPr>
        </p:nvSpPr>
        <p:spPr/>
        <p:txBody>
          <a:bodyPr/>
          <a:lstStyle/>
          <a:p>
            <a:r>
              <a:rPr lang="en-US" smtClean="0"/>
              <a:t>EAM-PCP2-020</a:t>
            </a:r>
            <a:endParaRPr lang="en-US"/>
          </a:p>
        </p:txBody>
      </p:sp>
      <p:sp>
        <p:nvSpPr>
          <p:cNvPr id="7" name="TextBox 6"/>
          <p:cNvSpPr txBox="1"/>
          <p:nvPr/>
        </p:nvSpPr>
        <p:spPr>
          <a:xfrm>
            <a:off x="444502" y="4783138"/>
            <a:ext cx="5775323" cy="1508105"/>
          </a:xfrm>
          <a:prstGeom prst="rect">
            <a:avLst/>
          </a:prstGeom>
          <a:ln w="3175">
            <a:solidFill>
              <a:schemeClr val="tx1"/>
            </a:solidFill>
          </a:ln>
          <a:effectLst>
            <a:outerShdw dist="63500" dir="3600000" algn="ctr" rotWithShape="0">
              <a:schemeClr val="bg1">
                <a:lumMod val="50000"/>
              </a:schemeClr>
            </a:outerShdw>
          </a:effectLst>
        </p:spPr>
        <p:style>
          <a:lnRef idx="2">
            <a:schemeClr val="accent3"/>
          </a:lnRef>
          <a:fillRef idx="1">
            <a:schemeClr val="lt1"/>
          </a:fillRef>
          <a:effectRef idx="0">
            <a:schemeClr val="accent3"/>
          </a:effectRef>
          <a:fontRef idx="minor">
            <a:schemeClr val="dk1"/>
          </a:fontRef>
        </p:style>
        <p:txBody>
          <a:bodyPr wrap="square">
            <a:spAutoFit/>
          </a:bodyPr>
          <a:lstStyle/>
          <a:p>
            <a:pPr>
              <a:defRPr/>
            </a:pPr>
            <a:r>
              <a:rPr lang="en-US" sz="1600" b="1" dirty="0">
                <a:solidFill>
                  <a:srgbClr val="FF0000"/>
                </a:solidFill>
              </a:rPr>
              <a:t>You are here!  </a:t>
            </a:r>
            <a:endParaRPr lang="en-US" sz="1200" dirty="0"/>
          </a:p>
          <a:p>
            <a:pPr>
              <a:defRPr/>
            </a:pPr>
            <a:r>
              <a:rPr lang="en-US" dirty="0"/>
              <a:t>Which means that </a:t>
            </a:r>
            <a:r>
              <a:rPr lang="en-US" dirty="0" smtClean="0"/>
              <a:t>you </a:t>
            </a:r>
            <a:r>
              <a:rPr lang="en-US" dirty="0"/>
              <a:t>should ensure that you have already completed the following pre-requisites: </a:t>
            </a:r>
          </a:p>
          <a:p>
            <a:pPr marL="342900" indent="-342900">
              <a:buFontTx/>
              <a:buAutoNum type="arabicPeriod"/>
              <a:defRPr/>
            </a:pPr>
            <a:r>
              <a:rPr lang="en-US" sz="1200" dirty="0"/>
              <a:t>EAM Introduction Level and Exam </a:t>
            </a:r>
          </a:p>
          <a:p>
            <a:pPr marL="342900" indent="-342900">
              <a:buFontTx/>
              <a:buAutoNum type="arabicPeriod"/>
              <a:defRPr/>
            </a:pPr>
            <a:r>
              <a:rPr lang="en-US" sz="1200" dirty="0"/>
              <a:t>On-Line Classes 1-1 through 1-8</a:t>
            </a:r>
          </a:p>
          <a:p>
            <a:pPr marL="342900" indent="-342900">
              <a:buFontTx/>
              <a:buAutoNum type="arabicPeriod"/>
              <a:defRPr/>
            </a:pPr>
            <a:r>
              <a:rPr lang="en-US" sz="1200" dirty="0"/>
              <a:t>Approximately 6 hours of Required QAD ERP On-Line Classes</a:t>
            </a:r>
          </a:p>
          <a:p>
            <a:pPr marL="342900" indent="-342900">
              <a:buFontTx/>
              <a:buAutoNum type="arabicPeriod"/>
              <a:defRPr/>
            </a:pPr>
            <a:r>
              <a:rPr lang="en-US" sz="1200" dirty="0"/>
              <a:t>Approximately 8 hours of Required Reading from the EAM Reading List</a:t>
            </a:r>
          </a:p>
        </p:txBody>
      </p:sp>
      <p:cxnSp>
        <p:nvCxnSpPr>
          <p:cNvPr id="5126" name="Shape 11"/>
          <p:cNvCxnSpPr>
            <a:cxnSpLocks noChangeShapeType="1"/>
            <a:stCxn id="7" idx="1"/>
            <a:endCxn id="5125" idx="1"/>
          </p:cNvCxnSpPr>
          <p:nvPr/>
        </p:nvCxnSpPr>
        <p:spPr bwMode="auto">
          <a:xfrm rot="10800000" flipH="1">
            <a:off x="444501" y="3551239"/>
            <a:ext cx="93661" cy="1985953"/>
          </a:xfrm>
          <a:prstGeom prst="bentConnector3">
            <a:avLst>
              <a:gd name="adj1" fmla="val -244072"/>
            </a:avLst>
          </a:prstGeom>
          <a:noFill/>
          <a:ln w="19050" algn="ctr">
            <a:solidFill>
              <a:srgbClr val="FF0000"/>
            </a:solidFill>
            <a:round/>
            <a:headEnd/>
            <a:tailEnd type="arrow" w="med" len="med"/>
          </a:ln>
        </p:spPr>
      </p:cxnSp>
      <p:sp>
        <p:nvSpPr>
          <p:cNvPr id="5127" name="TextBox 7"/>
          <p:cNvSpPr txBox="1">
            <a:spLocks noChangeArrowheads="1"/>
          </p:cNvSpPr>
          <p:nvPr/>
        </p:nvSpPr>
        <p:spPr bwMode="auto">
          <a:xfrm>
            <a:off x="6438900" y="4922838"/>
            <a:ext cx="2581275" cy="1384995"/>
          </a:xfrm>
          <a:prstGeom prst="rect">
            <a:avLst/>
          </a:prstGeom>
          <a:noFill/>
          <a:ln w="9525">
            <a:noFill/>
            <a:miter lim="800000"/>
            <a:headEnd/>
            <a:tailEnd/>
          </a:ln>
        </p:spPr>
        <p:txBody>
          <a:bodyPr wrap="square">
            <a:spAutoFit/>
          </a:bodyPr>
          <a:lstStyle/>
          <a:p>
            <a:r>
              <a:rPr lang="en-US" b="1" dirty="0">
                <a:solidFill>
                  <a:schemeClr val="accent1">
                    <a:lumMod val="75000"/>
                  </a:schemeClr>
                </a:solidFill>
                <a:latin typeface="+mj-lt"/>
              </a:rPr>
              <a:t>HINT</a:t>
            </a:r>
            <a:r>
              <a:rPr lang="en-US" dirty="0">
                <a:solidFill>
                  <a:schemeClr val="accent1">
                    <a:lumMod val="75000"/>
                  </a:schemeClr>
                </a:solidFill>
                <a:latin typeface="+mj-lt"/>
              </a:rPr>
              <a:t>:  You will find reviewing how Sales Orders and Purchase Orders are processed in the ERP system to be helpful to understanding this class.  </a:t>
            </a:r>
          </a:p>
        </p:txBody>
      </p:sp>
      <p:pic>
        <p:nvPicPr>
          <p:cNvPr id="9" name="Picture 8" descr="Learning Path 2010-12-06.PNG"/>
          <p:cNvPicPr>
            <a:picLocks noChangeAspect="1"/>
          </p:cNvPicPr>
          <p:nvPr/>
        </p:nvPicPr>
        <p:blipFill>
          <a:blip r:embed="rId3" cstate="print"/>
          <a:stretch>
            <a:fillRect/>
          </a:stretch>
        </p:blipFill>
        <p:spPr>
          <a:xfrm>
            <a:off x="666750" y="1144797"/>
            <a:ext cx="8239738" cy="3279809"/>
          </a:xfrm>
          <a:prstGeom prst="rect">
            <a:avLst/>
          </a:prstGeom>
        </p:spPr>
      </p:pic>
      <p:sp>
        <p:nvSpPr>
          <p:cNvPr id="5125" name="Rounded Rectangle 5"/>
          <p:cNvSpPr>
            <a:spLocks noChangeArrowheads="1"/>
          </p:cNvSpPr>
          <p:nvPr/>
        </p:nvSpPr>
        <p:spPr bwMode="auto">
          <a:xfrm>
            <a:off x="538163" y="3478213"/>
            <a:ext cx="8488362" cy="1460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dirty="0" smtClean="0"/>
              <a:t>QAD EAM Project Controls </a:t>
            </a:r>
            <a:br>
              <a:rPr lang="en-US" dirty="0" smtClean="0"/>
            </a:br>
            <a:r>
              <a:rPr lang="en-US" dirty="0" smtClean="0">
                <a:solidFill>
                  <a:srgbClr val="FF0000"/>
                </a:solidFill>
              </a:rPr>
              <a:t>Scheduled Payments Purchase Orders</a:t>
            </a:r>
          </a:p>
        </p:txBody>
      </p:sp>
      <p:sp>
        <p:nvSpPr>
          <p:cNvPr id="24579" name="Rectangle 3"/>
          <p:cNvSpPr>
            <a:spLocks noGrp="1" noChangeArrowheads="1"/>
          </p:cNvSpPr>
          <p:nvPr>
            <p:ph type="body" sz="quarter" idx="10"/>
          </p:nvPr>
        </p:nvSpPr>
        <p:spPr/>
        <p:txBody>
          <a:bodyPr/>
          <a:lstStyle/>
          <a:p>
            <a:r>
              <a:rPr lang="en-US" dirty="0" smtClean="0"/>
              <a:t>Scheduled Payments PO Process</a:t>
            </a:r>
          </a:p>
        </p:txBody>
      </p:sp>
      <p:sp>
        <p:nvSpPr>
          <p:cNvPr id="7" name="Text Placeholder 6"/>
          <p:cNvSpPr>
            <a:spLocks noGrp="1"/>
          </p:cNvSpPr>
          <p:nvPr>
            <p:ph type="body" sz="quarter" idx="11"/>
          </p:nvPr>
        </p:nvSpPr>
        <p:spPr/>
        <p:txBody>
          <a:bodyPr/>
          <a:lstStyle/>
          <a:p>
            <a:endParaRPr lang="en-US"/>
          </a:p>
        </p:txBody>
      </p:sp>
      <p:pic>
        <p:nvPicPr>
          <p:cNvPr id="5" name="Picture 2" descr="C:\Users\nnm\AppData\Local\Microsoft\Windows\Temporary Internet Files\Content.IE5\YYXVNWOH\MP900448493[1].jpg"/>
          <p:cNvPicPr>
            <a:picLocks noChangeAspect="1" noChangeArrowheads="1"/>
          </p:cNvPicPr>
          <p:nvPr/>
        </p:nvPicPr>
        <p:blipFill>
          <a:blip r:embed="rId3" cstate="print"/>
          <a:srcRect/>
          <a:stretch>
            <a:fillRect/>
          </a:stretch>
        </p:blipFill>
        <p:spPr bwMode="auto">
          <a:xfrm>
            <a:off x="6800851" y="2066925"/>
            <a:ext cx="1809748" cy="120649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noAutofit/>
          </a:bodyPr>
          <a:lstStyle/>
          <a:p>
            <a:r>
              <a:rPr lang="en-US" dirty="0" smtClean="0"/>
              <a:t>Scheduled Payments PO </a:t>
            </a:r>
            <a:br>
              <a:rPr lang="en-US" dirty="0" smtClean="0"/>
            </a:br>
            <a:r>
              <a:rPr lang="en-US" dirty="0" smtClean="0"/>
              <a:t>Personal Example</a:t>
            </a:r>
          </a:p>
        </p:txBody>
      </p:sp>
      <p:sp>
        <p:nvSpPr>
          <p:cNvPr id="25610" name="Footer Placeholder 9"/>
          <p:cNvSpPr>
            <a:spLocks noGrp="1"/>
          </p:cNvSpPr>
          <p:nvPr>
            <p:ph type="ftr" sz="quarter" idx="10"/>
          </p:nvPr>
        </p:nvSpPr>
        <p:spPr/>
        <p:txBody>
          <a:bodyPr/>
          <a:lstStyle/>
          <a:p>
            <a:r>
              <a:rPr lang="en-US" smtClean="0"/>
              <a:t>EAM-PCP2-220</a:t>
            </a:r>
            <a:endParaRPr lang="en-US"/>
          </a:p>
        </p:txBody>
      </p:sp>
      <p:pic>
        <p:nvPicPr>
          <p:cNvPr id="25603" name="Picture 2" descr="C:\Documents and Settings\nnm.QAD\Local Settings\Temporary Internet Files\Content.IE5\W10Z802C\MC900359883[1].wmf"/>
          <p:cNvPicPr>
            <a:picLocks noChangeAspect="1" noChangeArrowheads="1"/>
          </p:cNvPicPr>
          <p:nvPr/>
        </p:nvPicPr>
        <p:blipFill>
          <a:blip r:embed="rId3" cstate="print"/>
          <a:srcRect/>
          <a:stretch>
            <a:fillRect/>
          </a:stretch>
        </p:blipFill>
        <p:spPr bwMode="auto">
          <a:xfrm>
            <a:off x="4838700" y="1795598"/>
            <a:ext cx="3378200" cy="3211513"/>
          </a:xfrm>
          <a:prstGeom prst="rect">
            <a:avLst/>
          </a:prstGeom>
          <a:noFill/>
          <a:ln w="9525">
            <a:noFill/>
            <a:miter lim="800000"/>
            <a:headEnd/>
            <a:tailEnd/>
          </a:ln>
        </p:spPr>
      </p:pic>
      <p:sp>
        <p:nvSpPr>
          <p:cNvPr id="24580" name="TextBox 74"/>
          <p:cNvSpPr txBox="1">
            <a:spLocks noChangeArrowheads="1"/>
          </p:cNvSpPr>
          <p:nvPr/>
        </p:nvSpPr>
        <p:spPr bwMode="auto">
          <a:xfrm>
            <a:off x="906463" y="1627505"/>
            <a:ext cx="3705225" cy="3785652"/>
          </a:xfrm>
          <a:prstGeom prst="rect">
            <a:avLst/>
          </a:prstGeom>
          <a:noFill/>
          <a:ln w="9525">
            <a:noFill/>
            <a:miter lim="800000"/>
            <a:headEnd/>
            <a:tailEnd/>
          </a:ln>
        </p:spPr>
        <p:txBody>
          <a:bodyPr>
            <a:spAutoFit/>
          </a:bodyPr>
          <a:lstStyle/>
          <a:p>
            <a:pPr>
              <a:defRPr/>
            </a:pPr>
            <a:r>
              <a:rPr lang="en-US" sz="2400" dirty="0">
                <a:latin typeface="+mj-lt"/>
              </a:rPr>
              <a:t>You have bought new property and are now ready to begin constructing a new home for your family.  </a:t>
            </a:r>
          </a:p>
          <a:p>
            <a:pPr>
              <a:defRPr/>
            </a:pPr>
            <a:endParaRPr lang="en-US" sz="2400" dirty="0">
              <a:latin typeface="+mj-lt"/>
            </a:endParaRPr>
          </a:p>
          <a:p>
            <a:pPr>
              <a:defRPr/>
            </a:pPr>
            <a:r>
              <a:rPr lang="en-US" sz="2400" dirty="0">
                <a:latin typeface="+mj-lt"/>
              </a:rPr>
              <a:t>What part of this process could relate to “Supplier Scheduled Payments”?</a:t>
            </a:r>
          </a:p>
        </p:txBody>
      </p:sp>
      <p:pic>
        <p:nvPicPr>
          <p:cNvPr id="11"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smtClean="0"/>
              <a:t>Schedule Payments PO Basic Process</a:t>
            </a:r>
          </a:p>
        </p:txBody>
      </p:sp>
      <p:sp>
        <p:nvSpPr>
          <p:cNvPr id="26632" name="Footer Placeholder 7"/>
          <p:cNvSpPr>
            <a:spLocks noGrp="1"/>
          </p:cNvSpPr>
          <p:nvPr>
            <p:ph type="ftr" sz="quarter" idx="10"/>
          </p:nvPr>
        </p:nvSpPr>
        <p:spPr/>
        <p:txBody>
          <a:bodyPr/>
          <a:lstStyle/>
          <a:p>
            <a:r>
              <a:rPr lang="en-US" smtClean="0"/>
              <a:t>EAM-PCP2-230</a:t>
            </a:r>
            <a:endParaRPr lang="en-US"/>
          </a:p>
        </p:txBody>
      </p:sp>
      <p:sp>
        <p:nvSpPr>
          <p:cNvPr id="26627" name="Right Arrow 6"/>
          <p:cNvSpPr>
            <a:spLocks noChangeArrowheads="1"/>
          </p:cNvSpPr>
          <p:nvPr/>
        </p:nvSpPr>
        <p:spPr bwMode="auto">
          <a:xfrm>
            <a:off x="1982788" y="1385888"/>
            <a:ext cx="977900" cy="733425"/>
          </a:xfrm>
          <a:prstGeom prst="rightArrow">
            <a:avLst>
              <a:gd name="adj1" fmla="val 50000"/>
              <a:gd name="adj2" fmla="val 49957"/>
            </a:avLst>
          </a:prstGeom>
          <a:solidFill>
            <a:schemeClr val="accent1"/>
          </a:solidFill>
          <a:ln w="9525" algn="ctr">
            <a:solidFill>
              <a:schemeClr val="tx1"/>
            </a:solidFill>
            <a:round/>
            <a:headEnd/>
            <a:tailEnd/>
          </a:ln>
        </p:spPr>
        <p:txBody>
          <a:bodyPr wrap="none" tIns="91440" bIns="91440" anchor="ctr"/>
          <a:lstStyle/>
          <a:p>
            <a:pPr algn="ctr"/>
            <a:r>
              <a:rPr lang="en-US"/>
              <a:t>PO</a:t>
            </a:r>
          </a:p>
        </p:txBody>
      </p:sp>
      <p:sp>
        <p:nvSpPr>
          <p:cNvPr id="26628" name="Right Arrow 7"/>
          <p:cNvSpPr>
            <a:spLocks noChangeArrowheads="1"/>
          </p:cNvSpPr>
          <p:nvPr/>
        </p:nvSpPr>
        <p:spPr bwMode="auto">
          <a:xfrm>
            <a:off x="3379788" y="13906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Schedule</a:t>
            </a:r>
          </a:p>
        </p:txBody>
      </p:sp>
      <p:sp>
        <p:nvSpPr>
          <p:cNvPr id="26629" name="Right Arrow 8"/>
          <p:cNvSpPr>
            <a:spLocks noChangeArrowheads="1"/>
          </p:cNvSpPr>
          <p:nvPr/>
        </p:nvSpPr>
        <p:spPr bwMode="auto">
          <a:xfrm>
            <a:off x="4772025" y="1390650"/>
            <a:ext cx="979488" cy="731838"/>
          </a:xfrm>
          <a:prstGeom prst="rightArrow">
            <a:avLst>
              <a:gd name="adj1" fmla="val 50000"/>
              <a:gd name="adj2" fmla="val 50146"/>
            </a:avLst>
          </a:prstGeom>
          <a:solidFill>
            <a:schemeClr val="accent1"/>
          </a:solidFill>
          <a:ln w="9525" algn="ctr">
            <a:solidFill>
              <a:schemeClr val="tx1"/>
            </a:solidFill>
            <a:round/>
            <a:headEnd/>
            <a:tailEnd/>
          </a:ln>
        </p:spPr>
        <p:txBody>
          <a:bodyPr wrap="none" tIns="91440" bIns="91440" anchor="ctr"/>
          <a:lstStyle/>
          <a:p>
            <a:pPr algn="ctr"/>
            <a:r>
              <a:rPr lang="en-US"/>
              <a:t>Release</a:t>
            </a:r>
          </a:p>
        </p:txBody>
      </p:sp>
      <p:sp>
        <p:nvSpPr>
          <p:cNvPr id="26630" name="Right Arrow 9"/>
          <p:cNvSpPr>
            <a:spLocks noChangeArrowheads="1"/>
          </p:cNvSpPr>
          <p:nvPr/>
        </p:nvSpPr>
        <p:spPr bwMode="auto">
          <a:xfrm>
            <a:off x="6165850" y="1390650"/>
            <a:ext cx="977900" cy="731838"/>
          </a:xfrm>
          <a:prstGeom prst="rightArrow">
            <a:avLst>
              <a:gd name="adj1" fmla="val 50000"/>
              <a:gd name="adj2" fmla="val 50065"/>
            </a:avLst>
          </a:prstGeom>
          <a:solidFill>
            <a:schemeClr val="accent1"/>
          </a:solidFill>
          <a:ln w="9525" algn="ctr">
            <a:solidFill>
              <a:schemeClr val="tx1"/>
            </a:solidFill>
            <a:round/>
            <a:headEnd/>
            <a:tailEnd/>
          </a:ln>
        </p:spPr>
        <p:txBody>
          <a:bodyPr wrap="none" tIns="91440" bIns="91440" anchor="ctr"/>
          <a:lstStyle/>
          <a:p>
            <a:pPr algn="ctr"/>
            <a:r>
              <a:rPr lang="en-US"/>
              <a:t>Track</a:t>
            </a:r>
          </a:p>
        </p:txBody>
      </p:sp>
      <p:pic>
        <p:nvPicPr>
          <p:cNvPr id="26631" name="Picture 2"/>
          <p:cNvPicPr>
            <a:picLocks noChangeAspect="1" noChangeArrowheads="1"/>
          </p:cNvPicPr>
          <p:nvPr/>
        </p:nvPicPr>
        <p:blipFill>
          <a:blip r:embed="rId3" cstate="print"/>
          <a:srcRect/>
          <a:stretch>
            <a:fillRect/>
          </a:stretch>
        </p:blipFill>
        <p:spPr bwMode="auto">
          <a:xfrm>
            <a:off x="1031875" y="2320925"/>
            <a:ext cx="7077075" cy="3373438"/>
          </a:xfrm>
          <a:prstGeom prst="rect">
            <a:avLst/>
          </a:prstGeom>
          <a:noFill/>
          <a:ln w="9525">
            <a:noFill/>
            <a:miter lim="800000"/>
            <a:headEnd/>
            <a:tailEnd/>
          </a:ln>
        </p:spPr>
      </p:pic>
      <p:pic>
        <p:nvPicPr>
          <p:cNvPr id="9" name="Picture 2" descr="C:\Users\nnm\AppData\Local\Microsoft\Windows\Temporary Internet Files\Content.IE5\YYXVNWOH\MP900448493[1].jpg"/>
          <p:cNvPicPr>
            <a:picLocks noChangeAspect="1" noChangeArrowheads="1"/>
          </p:cNvPicPr>
          <p:nvPr/>
        </p:nvPicPr>
        <p:blipFill>
          <a:blip r:embed="rId4" cstate="print"/>
          <a:srcRect/>
          <a:stretch>
            <a:fillRect/>
          </a:stretch>
        </p:blipFill>
        <p:spPr bwMode="auto">
          <a:xfrm>
            <a:off x="7848598" y="114301"/>
            <a:ext cx="1114425" cy="742950"/>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idx="1"/>
          </p:nvPr>
        </p:nvSpPr>
        <p:spPr/>
        <p:txBody>
          <a:bodyPr/>
          <a:lstStyle/>
          <a:p>
            <a:r>
              <a:rPr lang="en-US" dirty="0" smtClean="0"/>
              <a:t>Purchase Order originates in EAM </a:t>
            </a:r>
          </a:p>
          <a:p>
            <a:r>
              <a:rPr lang="en-US" dirty="0" smtClean="0"/>
              <a:t>PO Linked to Project / Job</a:t>
            </a:r>
          </a:p>
          <a:p>
            <a:r>
              <a:rPr lang="en-US" dirty="0" smtClean="0"/>
              <a:t>Format of PO can be flexible  </a:t>
            </a:r>
          </a:p>
          <a:p>
            <a:pPr lvl="1"/>
            <a:r>
              <a:rPr lang="en-US" dirty="0" smtClean="0"/>
              <a:t>One PO Line item for each Payment </a:t>
            </a:r>
          </a:p>
          <a:p>
            <a:pPr lvl="2"/>
            <a:r>
              <a:rPr lang="en-US" dirty="0" smtClean="0"/>
              <a:t>Better Cash Flow visibility</a:t>
            </a:r>
          </a:p>
          <a:p>
            <a:pPr lvl="2"/>
            <a:r>
              <a:rPr lang="en-US" dirty="0" smtClean="0"/>
              <a:t>More upfront work </a:t>
            </a:r>
          </a:p>
          <a:p>
            <a:pPr lvl="1"/>
            <a:r>
              <a:rPr lang="en-US" dirty="0" smtClean="0"/>
              <a:t>One line item to represent the total cost</a:t>
            </a:r>
          </a:p>
          <a:p>
            <a:pPr lvl="2"/>
            <a:r>
              <a:rPr lang="en-US" dirty="0" smtClean="0"/>
              <a:t>No Cash Flow visibility </a:t>
            </a:r>
          </a:p>
          <a:p>
            <a:pPr lvl="2"/>
            <a:r>
              <a:rPr lang="en-US" dirty="0" smtClean="0"/>
              <a:t>Less upfront work </a:t>
            </a:r>
          </a:p>
          <a:p>
            <a:pPr lvl="1"/>
            <a:endParaRPr lang="en-US" dirty="0" smtClean="0"/>
          </a:p>
          <a:p>
            <a:pPr lvl="1"/>
            <a:endParaRPr lang="en-US" dirty="0" smtClean="0"/>
          </a:p>
        </p:txBody>
      </p:sp>
      <p:sp>
        <p:nvSpPr>
          <p:cNvPr id="28674" name="Rectangle 4"/>
          <p:cNvSpPr>
            <a:spLocks noGrp="1" noChangeArrowheads="1"/>
          </p:cNvSpPr>
          <p:nvPr>
            <p:ph type="title"/>
          </p:nvPr>
        </p:nvSpPr>
        <p:spPr/>
        <p:txBody>
          <a:bodyPr/>
          <a:lstStyle/>
          <a:p>
            <a:r>
              <a:rPr lang="en-US" smtClean="0"/>
              <a:t>Scheduled Payments PO – Order </a:t>
            </a:r>
          </a:p>
        </p:txBody>
      </p:sp>
      <p:sp>
        <p:nvSpPr>
          <p:cNvPr id="28677" name="Footer Placeholder 8"/>
          <p:cNvSpPr>
            <a:spLocks noGrp="1"/>
          </p:cNvSpPr>
          <p:nvPr>
            <p:ph type="ftr" sz="quarter" idx="10"/>
          </p:nvPr>
        </p:nvSpPr>
        <p:spPr/>
        <p:txBody>
          <a:bodyPr/>
          <a:lstStyle/>
          <a:p>
            <a:r>
              <a:rPr lang="en-US" smtClean="0"/>
              <a:t>EAM-PCP2-250</a:t>
            </a:r>
            <a:endParaRPr lang="en-US"/>
          </a:p>
        </p:txBody>
      </p:sp>
      <p:grpSp>
        <p:nvGrpSpPr>
          <p:cNvPr id="18" name="Group 8"/>
          <p:cNvGrpSpPr>
            <a:grpSpLocks/>
          </p:cNvGrpSpPr>
          <p:nvPr/>
        </p:nvGrpSpPr>
        <p:grpSpPr bwMode="auto">
          <a:xfrm>
            <a:off x="4572000" y="0"/>
            <a:ext cx="4572000" cy="365760"/>
            <a:chOff x="2243306" y="1499127"/>
            <a:chExt cx="5160962" cy="736768"/>
          </a:xfrm>
          <a:solidFill>
            <a:schemeClr val="accent1"/>
          </a:solidFill>
        </p:grpSpPr>
        <p:sp>
          <p:nvSpPr>
            <p:cNvPr id="19" name="Right Arrow 6"/>
            <p:cNvSpPr>
              <a:spLocks noChangeArrowheads="1"/>
            </p:cNvSpPr>
            <p:nvPr/>
          </p:nvSpPr>
          <p:spPr bwMode="auto">
            <a:xfrm>
              <a:off x="2243306" y="149912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smtClean="0">
                  <a:latin typeface="+mj-lt"/>
                </a:rPr>
                <a:t>PO</a:t>
              </a:r>
              <a:endParaRPr lang="en-US" sz="1100" dirty="0">
                <a:latin typeface="+mj-lt"/>
              </a:endParaRPr>
            </a:p>
          </p:txBody>
        </p:sp>
        <p:sp>
          <p:nvSpPr>
            <p:cNvPr id="20"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21"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22" name="Right Arrow 9"/>
            <p:cNvSpPr>
              <a:spLocks noChangeArrowheads="1"/>
            </p:cNvSpPr>
            <p:nvPr/>
          </p:nvSpPr>
          <p:spPr bwMode="auto">
            <a:xfrm>
              <a:off x="6426368"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675">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675">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867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675">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675">
                                            <p:txEl>
                                              <p:pRg st="7" end="7"/>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867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r>
              <a:rPr lang="en-US" smtClean="0"/>
              <a:t>Scheduled Payments PO</a:t>
            </a:r>
          </a:p>
        </p:txBody>
      </p:sp>
      <p:sp>
        <p:nvSpPr>
          <p:cNvPr id="29704" name="Footer Placeholder 11"/>
          <p:cNvSpPr>
            <a:spLocks noGrp="1"/>
          </p:cNvSpPr>
          <p:nvPr>
            <p:ph type="ftr" sz="quarter" idx="10"/>
          </p:nvPr>
        </p:nvSpPr>
        <p:spPr/>
        <p:txBody>
          <a:bodyPr/>
          <a:lstStyle/>
          <a:p>
            <a:r>
              <a:rPr lang="en-US" smtClean="0"/>
              <a:t>EAM-PCP2-260</a:t>
            </a:r>
            <a:endParaRPr lang="en-US"/>
          </a:p>
        </p:txBody>
      </p:sp>
      <p:pic>
        <p:nvPicPr>
          <p:cNvPr id="29700" name="Picture 9" descr="Proj Sched Pay SO1.PNG"/>
          <p:cNvPicPr>
            <a:picLocks noChangeAspect="1"/>
          </p:cNvPicPr>
          <p:nvPr/>
        </p:nvPicPr>
        <p:blipFill>
          <a:blip r:embed="rId3" cstate="print"/>
          <a:srcRect/>
          <a:stretch>
            <a:fillRect/>
          </a:stretch>
        </p:blipFill>
        <p:spPr bwMode="auto">
          <a:xfrm>
            <a:off x="447675" y="1409700"/>
            <a:ext cx="7748588" cy="3587750"/>
          </a:xfrm>
          <a:prstGeom prst="rect">
            <a:avLst/>
          </a:prstGeom>
          <a:noFill/>
          <a:ln w="9525">
            <a:noFill/>
            <a:miter lim="800000"/>
            <a:headEnd/>
            <a:tailEnd/>
          </a:ln>
        </p:spPr>
      </p:pic>
      <p:sp>
        <p:nvSpPr>
          <p:cNvPr id="29701" name="Rounded Rectangle 4"/>
          <p:cNvSpPr>
            <a:spLocks noChangeArrowheads="1"/>
          </p:cNvSpPr>
          <p:nvPr/>
        </p:nvSpPr>
        <p:spPr bwMode="auto">
          <a:xfrm>
            <a:off x="6575425" y="4881563"/>
            <a:ext cx="1536700" cy="22225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9702" name="Rounded Rectangle 4"/>
          <p:cNvSpPr>
            <a:spLocks noChangeArrowheads="1"/>
          </p:cNvSpPr>
          <p:nvPr/>
        </p:nvSpPr>
        <p:spPr bwMode="auto">
          <a:xfrm>
            <a:off x="2087563" y="1425575"/>
            <a:ext cx="1665287" cy="233363"/>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29703" name="TextBox 12"/>
          <p:cNvSpPr txBox="1">
            <a:spLocks noChangeArrowheads="1"/>
          </p:cNvSpPr>
          <p:nvPr/>
        </p:nvSpPr>
        <p:spPr bwMode="auto">
          <a:xfrm>
            <a:off x="304800" y="5345113"/>
            <a:ext cx="8515473" cy="461665"/>
          </a:xfrm>
          <a:prstGeom prst="rect">
            <a:avLst/>
          </a:prstGeom>
          <a:noFill/>
          <a:ln w="9525">
            <a:noFill/>
            <a:miter lim="800000"/>
            <a:headEnd/>
            <a:tailEnd/>
          </a:ln>
        </p:spPr>
        <p:txBody>
          <a:bodyPr wrap="none">
            <a:spAutoFit/>
          </a:bodyPr>
          <a:lstStyle/>
          <a:p>
            <a:r>
              <a:rPr lang="en-US" sz="2400">
                <a:latin typeface="+mj-lt"/>
              </a:rPr>
              <a:t>Navigate to “Scheduled Payments PO” from the Project</a:t>
            </a:r>
          </a:p>
        </p:txBody>
      </p:sp>
      <p:grpSp>
        <p:nvGrpSpPr>
          <p:cNvPr id="20" name="Group 8"/>
          <p:cNvGrpSpPr>
            <a:grpSpLocks/>
          </p:cNvGrpSpPr>
          <p:nvPr/>
        </p:nvGrpSpPr>
        <p:grpSpPr bwMode="auto">
          <a:xfrm>
            <a:off x="4572000" y="0"/>
            <a:ext cx="4572000" cy="365760"/>
            <a:chOff x="2243306" y="1499127"/>
            <a:chExt cx="5160962" cy="736768"/>
          </a:xfrm>
          <a:solidFill>
            <a:schemeClr val="accent1"/>
          </a:solidFill>
        </p:grpSpPr>
        <p:sp>
          <p:nvSpPr>
            <p:cNvPr id="21"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smtClean="0">
                  <a:latin typeface="+mj-lt"/>
                </a:rPr>
                <a:t>PO</a:t>
              </a:r>
              <a:endParaRPr lang="en-US" sz="1100" dirty="0">
                <a:latin typeface="+mj-lt"/>
              </a:endParaRPr>
            </a:p>
          </p:txBody>
        </p:sp>
        <p:sp>
          <p:nvSpPr>
            <p:cNvPr id="22" name="Right Arrow 7"/>
            <p:cNvSpPr>
              <a:spLocks noChangeArrowheads="1"/>
            </p:cNvSpPr>
            <p:nvPr/>
          </p:nvSpPr>
          <p:spPr bwMode="auto">
            <a:xfrm>
              <a:off x="3640306"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Schedule</a:t>
              </a:r>
            </a:p>
          </p:txBody>
        </p:sp>
        <p:sp>
          <p:nvSpPr>
            <p:cNvPr id="23"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24" name="Right Arrow 9"/>
            <p:cNvSpPr>
              <a:spLocks noChangeArrowheads="1"/>
            </p:cNvSpPr>
            <p:nvPr/>
          </p:nvSpPr>
          <p:spPr bwMode="auto">
            <a:xfrm>
              <a:off x="6426368"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normAutofit/>
          </a:bodyPr>
          <a:lstStyle/>
          <a:p>
            <a:r>
              <a:rPr lang="en-US" sz="2400" dirty="0" smtClean="0"/>
              <a:t>Select </a:t>
            </a:r>
            <a:r>
              <a:rPr lang="en-US" sz="2400" dirty="0" err="1" smtClean="0"/>
              <a:t>Req</a:t>
            </a:r>
            <a:r>
              <a:rPr lang="en-US" sz="2400" dirty="0" smtClean="0"/>
              <a:t> No. – brings in PO and Job #</a:t>
            </a:r>
          </a:p>
          <a:p>
            <a:r>
              <a:rPr lang="en-US" sz="2400" dirty="0" smtClean="0"/>
              <a:t>Setup Payment Schedule per Contract</a:t>
            </a:r>
          </a:p>
          <a:p>
            <a:pPr lvl="1"/>
            <a:r>
              <a:rPr lang="en-US" sz="2000" dirty="0" smtClean="0"/>
              <a:t>May have one PO/Line to Multiple Payments </a:t>
            </a:r>
          </a:p>
          <a:p>
            <a:pPr lvl="1"/>
            <a:r>
              <a:rPr lang="en-US" sz="2000" dirty="0" smtClean="0"/>
              <a:t>May have multiple PO’s/Line’s to Multiple Payments </a:t>
            </a:r>
          </a:p>
          <a:p>
            <a:pPr lvl="1"/>
            <a:r>
              <a:rPr lang="en-US" sz="2000" dirty="0" smtClean="0"/>
              <a:t>Can base upon Percentage of value or Amount </a:t>
            </a:r>
          </a:p>
          <a:p>
            <a:pPr lvl="1"/>
            <a:r>
              <a:rPr lang="en-US" sz="2000" dirty="0" smtClean="0"/>
              <a:t>Can setup milestone dates (PPAP) and “Due Dates” for the Payment</a:t>
            </a:r>
          </a:p>
        </p:txBody>
      </p:sp>
      <p:sp>
        <p:nvSpPr>
          <p:cNvPr id="30722" name="Rectangle 4"/>
          <p:cNvSpPr>
            <a:spLocks noGrp="1" noChangeArrowheads="1"/>
          </p:cNvSpPr>
          <p:nvPr>
            <p:ph type="title"/>
          </p:nvPr>
        </p:nvSpPr>
        <p:spPr/>
        <p:txBody>
          <a:bodyPr/>
          <a:lstStyle/>
          <a:p>
            <a:r>
              <a:rPr lang="en-US" smtClean="0"/>
              <a:t>Scheduled Payments PO - Schedule</a:t>
            </a:r>
          </a:p>
        </p:txBody>
      </p:sp>
      <p:sp>
        <p:nvSpPr>
          <p:cNvPr id="30726" name="Footer Placeholder 9"/>
          <p:cNvSpPr>
            <a:spLocks noGrp="1"/>
          </p:cNvSpPr>
          <p:nvPr>
            <p:ph type="ftr" sz="quarter" idx="10"/>
          </p:nvPr>
        </p:nvSpPr>
        <p:spPr/>
        <p:txBody>
          <a:bodyPr/>
          <a:lstStyle/>
          <a:p>
            <a:r>
              <a:rPr lang="en-US" smtClean="0"/>
              <a:t>EAM-PCP2-270</a:t>
            </a:r>
            <a:endParaRPr lang="en-US"/>
          </a:p>
        </p:txBody>
      </p:sp>
      <p:pic>
        <p:nvPicPr>
          <p:cNvPr id="30725" name="Picture 10" descr="Proj Sched Pay PO1.PNG"/>
          <p:cNvPicPr>
            <a:picLocks noChangeAspect="1"/>
          </p:cNvPicPr>
          <p:nvPr/>
        </p:nvPicPr>
        <p:blipFill>
          <a:blip r:embed="rId3" cstate="print"/>
          <a:srcRect/>
          <a:stretch>
            <a:fillRect/>
          </a:stretch>
        </p:blipFill>
        <p:spPr bwMode="auto">
          <a:xfrm>
            <a:off x="739775" y="4103688"/>
            <a:ext cx="7324725" cy="2011362"/>
          </a:xfrm>
          <a:prstGeom prst="rect">
            <a:avLst/>
          </a:prstGeom>
          <a:noFill/>
          <a:ln w="9525">
            <a:noFill/>
            <a:miter lim="800000"/>
            <a:headEnd/>
            <a:tailEnd/>
          </a:ln>
        </p:spPr>
      </p:pic>
      <p:grpSp>
        <p:nvGrpSpPr>
          <p:cNvPr id="14" name="Group 8"/>
          <p:cNvGrpSpPr>
            <a:grpSpLocks/>
          </p:cNvGrpSpPr>
          <p:nvPr/>
        </p:nvGrpSpPr>
        <p:grpSpPr bwMode="auto">
          <a:xfrm>
            <a:off x="4572000" y="0"/>
            <a:ext cx="4572000" cy="365760"/>
            <a:chOff x="2243306" y="1499127"/>
            <a:chExt cx="5160962" cy="736768"/>
          </a:xfrm>
          <a:solidFill>
            <a:schemeClr val="accent1"/>
          </a:solidFill>
        </p:grpSpPr>
        <p:sp>
          <p:nvSpPr>
            <p:cNvPr id="15"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smtClean="0">
                  <a:latin typeface="+mj-lt"/>
                </a:rPr>
                <a:t>PO</a:t>
              </a:r>
              <a:endParaRPr lang="en-US" sz="1100" dirty="0">
                <a:latin typeface="+mj-lt"/>
              </a:endParaRPr>
            </a:p>
          </p:txBody>
        </p:sp>
        <p:sp>
          <p:nvSpPr>
            <p:cNvPr id="16" name="Right Arrow 7"/>
            <p:cNvSpPr>
              <a:spLocks noChangeArrowheads="1"/>
            </p:cNvSpPr>
            <p:nvPr/>
          </p:nvSpPr>
          <p:spPr bwMode="auto">
            <a:xfrm>
              <a:off x="3640306"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Schedule</a:t>
              </a:r>
            </a:p>
          </p:txBody>
        </p:sp>
        <p:sp>
          <p:nvSpPr>
            <p:cNvPr id="17"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18" name="Right Arrow 9"/>
            <p:cNvSpPr>
              <a:spLocks noChangeArrowheads="1"/>
            </p:cNvSpPr>
            <p:nvPr/>
          </p:nvSpPr>
          <p:spPr bwMode="auto">
            <a:xfrm>
              <a:off x="6426368"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72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cstate="print"/>
          <a:srcRect/>
          <a:stretch>
            <a:fillRect/>
          </a:stretch>
        </p:blipFill>
        <p:spPr bwMode="auto">
          <a:xfrm>
            <a:off x="904875" y="3940175"/>
            <a:ext cx="7324725" cy="2009775"/>
          </a:xfrm>
          <a:prstGeom prst="rect">
            <a:avLst/>
          </a:prstGeom>
          <a:noFill/>
          <a:ln w="9525">
            <a:noFill/>
            <a:miter lim="800000"/>
            <a:headEnd/>
            <a:tailEnd/>
          </a:ln>
        </p:spPr>
      </p:pic>
      <p:sp>
        <p:nvSpPr>
          <p:cNvPr id="31748" name="Rectangle 3"/>
          <p:cNvSpPr>
            <a:spLocks noGrp="1" noChangeArrowheads="1"/>
          </p:cNvSpPr>
          <p:nvPr>
            <p:ph idx="1"/>
          </p:nvPr>
        </p:nvSpPr>
        <p:spPr/>
        <p:txBody>
          <a:bodyPr>
            <a:normAutofit/>
          </a:bodyPr>
          <a:lstStyle/>
          <a:p>
            <a:r>
              <a:rPr lang="en-US" sz="2400" dirty="0" smtClean="0"/>
              <a:t>Mark Line “Complete?” = yes when time to pay Supplier </a:t>
            </a:r>
          </a:p>
          <a:p>
            <a:r>
              <a:rPr lang="en-US" sz="2400" dirty="0" smtClean="0"/>
              <a:t>Select Action </a:t>
            </a:r>
            <a:r>
              <a:rPr lang="en-US" sz="2400" dirty="0" smtClean="0">
                <a:sym typeface="Wingdings" pitchFamily="2" charset="2"/>
              </a:rPr>
              <a:t> Complete Payment</a:t>
            </a:r>
          </a:p>
          <a:p>
            <a:r>
              <a:rPr lang="en-US" sz="2400" dirty="0" smtClean="0">
                <a:sym typeface="Wingdings" pitchFamily="2" charset="2"/>
              </a:rPr>
              <a:t>EAM process a PO Receipt for this quantity  </a:t>
            </a:r>
          </a:p>
          <a:p>
            <a:r>
              <a:rPr lang="en-US" sz="2400" dirty="0" smtClean="0">
                <a:sym typeface="Wingdings" pitchFamily="2" charset="2"/>
              </a:rPr>
              <a:t>Accounts Payable Generates Payment to Supplier </a:t>
            </a:r>
            <a:endParaRPr lang="en-US" sz="2400" dirty="0" smtClean="0"/>
          </a:p>
        </p:txBody>
      </p:sp>
      <p:sp>
        <p:nvSpPr>
          <p:cNvPr id="31747" name="Rectangle 4"/>
          <p:cNvSpPr>
            <a:spLocks noGrp="1" noChangeArrowheads="1"/>
          </p:cNvSpPr>
          <p:nvPr>
            <p:ph type="title"/>
          </p:nvPr>
        </p:nvSpPr>
        <p:spPr/>
        <p:txBody>
          <a:bodyPr/>
          <a:lstStyle/>
          <a:p>
            <a:r>
              <a:rPr lang="en-US" smtClean="0"/>
              <a:t>Scheduled Payments PO - Release</a:t>
            </a:r>
          </a:p>
        </p:txBody>
      </p:sp>
      <p:sp>
        <p:nvSpPr>
          <p:cNvPr id="31752" name="Footer Placeholder 11"/>
          <p:cNvSpPr>
            <a:spLocks noGrp="1"/>
          </p:cNvSpPr>
          <p:nvPr>
            <p:ph type="ftr" sz="quarter" idx="10"/>
          </p:nvPr>
        </p:nvSpPr>
        <p:spPr/>
        <p:txBody>
          <a:bodyPr/>
          <a:lstStyle/>
          <a:p>
            <a:r>
              <a:rPr lang="en-US" smtClean="0"/>
              <a:t>EAM-PCP2-280</a:t>
            </a:r>
            <a:endParaRPr lang="en-US"/>
          </a:p>
        </p:txBody>
      </p:sp>
      <p:sp>
        <p:nvSpPr>
          <p:cNvPr id="31750" name="Rounded Rectangle 4"/>
          <p:cNvSpPr>
            <a:spLocks noChangeArrowheads="1"/>
          </p:cNvSpPr>
          <p:nvPr/>
        </p:nvSpPr>
        <p:spPr bwMode="auto">
          <a:xfrm>
            <a:off x="6740525" y="5014913"/>
            <a:ext cx="696913" cy="360362"/>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sp>
        <p:nvSpPr>
          <p:cNvPr id="31751" name="Rounded Rectangle 4"/>
          <p:cNvSpPr>
            <a:spLocks noChangeArrowheads="1"/>
          </p:cNvSpPr>
          <p:nvPr/>
        </p:nvSpPr>
        <p:spPr bwMode="auto">
          <a:xfrm>
            <a:off x="863600" y="4757738"/>
            <a:ext cx="534988" cy="280987"/>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6" name="Group 8"/>
          <p:cNvGrpSpPr>
            <a:grpSpLocks/>
          </p:cNvGrpSpPr>
          <p:nvPr/>
        </p:nvGrpSpPr>
        <p:grpSpPr bwMode="auto">
          <a:xfrm>
            <a:off x="4572000" y="0"/>
            <a:ext cx="4572000" cy="365760"/>
            <a:chOff x="2243306" y="1499127"/>
            <a:chExt cx="5160962" cy="736768"/>
          </a:xfrm>
          <a:solidFill>
            <a:schemeClr val="accent1"/>
          </a:solidFill>
        </p:grpSpPr>
        <p:sp>
          <p:nvSpPr>
            <p:cNvPr id="17"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smtClean="0">
                  <a:latin typeface="+mj-lt"/>
                </a:rPr>
                <a:t>PO</a:t>
              </a:r>
              <a:endParaRPr lang="en-US" sz="1100" dirty="0">
                <a:latin typeface="+mj-lt"/>
              </a:endParaRPr>
            </a:p>
          </p:txBody>
        </p:sp>
        <p:sp>
          <p:nvSpPr>
            <p:cNvPr id="18"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19" name="Right Arrow 8"/>
            <p:cNvSpPr>
              <a:spLocks noChangeArrowheads="1"/>
            </p:cNvSpPr>
            <p:nvPr/>
          </p:nvSpPr>
          <p:spPr bwMode="auto">
            <a:xfrm>
              <a:off x="5032543" y="1503337"/>
              <a:ext cx="979488" cy="732558"/>
            </a:xfrm>
            <a:prstGeom prst="rightArrow">
              <a:avLst>
                <a:gd name="adj1" fmla="val 50000"/>
                <a:gd name="adj2" fmla="val 50097"/>
              </a:avLst>
            </a:prstGeom>
            <a:solidFill>
              <a:srgbClr val="FFFF00"/>
            </a:solidFill>
            <a:ln w="9525" algn="ctr">
              <a:solidFill>
                <a:schemeClr val="tx1"/>
              </a:solidFill>
              <a:round/>
              <a:headEnd/>
              <a:tailEnd/>
            </a:ln>
          </p:spPr>
          <p:txBody>
            <a:bodyPr wrap="none" tIns="91440" bIns="91440" anchor="ctr"/>
            <a:lstStyle/>
            <a:p>
              <a:pPr algn="ctr"/>
              <a:r>
                <a:rPr lang="en-US" sz="1100">
                  <a:solidFill>
                    <a:schemeClr val="accent1">
                      <a:lumMod val="75000"/>
                    </a:schemeClr>
                  </a:solidFill>
                  <a:latin typeface="+mj-lt"/>
                </a:rPr>
                <a:t>Release</a:t>
              </a:r>
            </a:p>
          </p:txBody>
        </p:sp>
        <p:sp>
          <p:nvSpPr>
            <p:cNvPr id="20" name="Right Arrow 9"/>
            <p:cNvSpPr>
              <a:spLocks noChangeArrowheads="1"/>
            </p:cNvSpPr>
            <p:nvPr/>
          </p:nvSpPr>
          <p:spPr bwMode="auto">
            <a:xfrm>
              <a:off x="6426368"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Track</a:t>
              </a: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6" descr="Proj Sched Pay PO2.PNG"/>
          <p:cNvPicPr>
            <a:picLocks noChangeAspect="1"/>
          </p:cNvPicPr>
          <p:nvPr/>
        </p:nvPicPr>
        <p:blipFill>
          <a:blip r:embed="rId3" cstate="print"/>
          <a:srcRect/>
          <a:stretch>
            <a:fillRect/>
          </a:stretch>
        </p:blipFill>
        <p:spPr bwMode="auto">
          <a:xfrm>
            <a:off x="1168926" y="3009013"/>
            <a:ext cx="7795868" cy="3221296"/>
          </a:xfrm>
          <a:prstGeom prst="rect">
            <a:avLst/>
          </a:prstGeom>
          <a:noFill/>
          <a:ln w="9525">
            <a:noFill/>
            <a:miter lim="800000"/>
            <a:headEnd/>
            <a:tailEnd/>
          </a:ln>
        </p:spPr>
      </p:pic>
      <p:sp>
        <p:nvSpPr>
          <p:cNvPr id="32772" name="Rectangle 3"/>
          <p:cNvSpPr>
            <a:spLocks noGrp="1" noChangeArrowheads="1"/>
          </p:cNvSpPr>
          <p:nvPr>
            <p:ph idx="1"/>
          </p:nvPr>
        </p:nvSpPr>
        <p:spPr/>
        <p:txBody>
          <a:bodyPr>
            <a:normAutofit/>
          </a:bodyPr>
          <a:lstStyle/>
          <a:p>
            <a:r>
              <a:rPr lang="en-US" sz="2000" dirty="0" smtClean="0"/>
              <a:t>Amount Released to Pay (Received column) </a:t>
            </a:r>
          </a:p>
          <a:p>
            <a:r>
              <a:rPr lang="en-US" sz="2000" dirty="0" smtClean="0"/>
              <a:t>Invoice Cost </a:t>
            </a:r>
          </a:p>
          <a:p>
            <a:r>
              <a:rPr lang="en-US" sz="2000" dirty="0" smtClean="0"/>
              <a:t>Qty Paid when payment processed</a:t>
            </a:r>
          </a:p>
          <a:p>
            <a:pPr>
              <a:buNone/>
            </a:pPr>
            <a:endParaRPr lang="en-US" sz="1800" b="1" dirty="0" smtClean="0"/>
          </a:p>
          <a:p>
            <a:pPr>
              <a:buNone/>
            </a:pPr>
            <a:r>
              <a:rPr lang="en-US" sz="1800" b="1" dirty="0" smtClean="0"/>
              <a:t>NOTE:</a:t>
            </a:r>
            <a:r>
              <a:rPr lang="en-US" sz="1800" dirty="0" smtClean="0"/>
              <a:t>  You will have to Add/Remove Columns to see this view!</a:t>
            </a:r>
          </a:p>
        </p:txBody>
      </p:sp>
      <p:sp>
        <p:nvSpPr>
          <p:cNvPr id="32771" name="Rectangle 4"/>
          <p:cNvSpPr>
            <a:spLocks noGrp="1" noChangeArrowheads="1"/>
          </p:cNvSpPr>
          <p:nvPr>
            <p:ph type="title"/>
          </p:nvPr>
        </p:nvSpPr>
        <p:spPr/>
        <p:txBody>
          <a:bodyPr/>
          <a:lstStyle/>
          <a:p>
            <a:r>
              <a:rPr lang="en-US" dirty="0" smtClean="0"/>
              <a:t>Project Cost Analysis Screen</a:t>
            </a:r>
          </a:p>
        </p:txBody>
      </p:sp>
      <p:sp>
        <p:nvSpPr>
          <p:cNvPr id="32775" name="Footer Placeholder 10"/>
          <p:cNvSpPr>
            <a:spLocks noGrp="1"/>
          </p:cNvSpPr>
          <p:nvPr>
            <p:ph type="ftr" sz="quarter" idx="10"/>
          </p:nvPr>
        </p:nvSpPr>
        <p:spPr/>
        <p:txBody>
          <a:bodyPr/>
          <a:lstStyle/>
          <a:p>
            <a:r>
              <a:rPr lang="en-US" smtClean="0"/>
              <a:t>EAM-PCP2-290</a:t>
            </a:r>
            <a:endParaRPr lang="en-US"/>
          </a:p>
        </p:txBody>
      </p:sp>
      <p:sp>
        <p:nvSpPr>
          <p:cNvPr id="32774" name="Rounded Rectangle 4"/>
          <p:cNvSpPr>
            <a:spLocks noChangeArrowheads="1"/>
          </p:cNvSpPr>
          <p:nvPr/>
        </p:nvSpPr>
        <p:spPr bwMode="auto">
          <a:xfrm>
            <a:off x="7745413" y="5649913"/>
            <a:ext cx="1006475" cy="381000"/>
          </a:xfrm>
          <a:prstGeom prst="roundRect">
            <a:avLst>
              <a:gd name="adj" fmla="val 16667"/>
            </a:avLst>
          </a:prstGeom>
          <a:noFill/>
          <a:ln w="28575" algn="ctr">
            <a:solidFill>
              <a:srgbClr val="FF0000"/>
            </a:solidFill>
            <a:round/>
            <a:headEnd/>
            <a:tailEnd/>
          </a:ln>
        </p:spPr>
        <p:txBody>
          <a:bodyPr wrap="none" tIns="91440" bIns="91440" anchor="ctr"/>
          <a:lstStyle/>
          <a:p>
            <a:pPr algn="ctr"/>
            <a:endParaRPr lang="en-US" sz="2800"/>
          </a:p>
        </p:txBody>
      </p:sp>
      <p:grpSp>
        <p:nvGrpSpPr>
          <p:cNvPr id="15" name="Group 8"/>
          <p:cNvGrpSpPr>
            <a:grpSpLocks/>
          </p:cNvGrpSpPr>
          <p:nvPr/>
        </p:nvGrpSpPr>
        <p:grpSpPr bwMode="auto">
          <a:xfrm>
            <a:off x="4572000" y="0"/>
            <a:ext cx="4572000" cy="365760"/>
            <a:chOff x="2243306" y="1499127"/>
            <a:chExt cx="5160962" cy="736768"/>
          </a:xfrm>
          <a:solidFill>
            <a:schemeClr val="accent1"/>
          </a:solidFill>
        </p:grpSpPr>
        <p:sp>
          <p:nvSpPr>
            <p:cNvPr id="16" name="Right Arrow 6"/>
            <p:cNvSpPr>
              <a:spLocks noChangeArrowheads="1"/>
            </p:cNvSpPr>
            <p:nvPr/>
          </p:nvSpPr>
          <p:spPr bwMode="auto">
            <a:xfrm>
              <a:off x="2243306" y="149912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dirty="0" smtClean="0">
                  <a:latin typeface="+mj-lt"/>
                </a:rPr>
                <a:t>PO</a:t>
              </a:r>
              <a:endParaRPr lang="en-US" sz="1100" dirty="0">
                <a:latin typeface="+mj-lt"/>
              </a:endParaRPr>
            </a:p>
          </p:txBody>
        </p:sp>
        <p:sp>
          <p:nvSpPr>
            <p:cNvPr id="17" name="Right Arrow 7"/>
            <p:cNvSpPr>
              <a:spLocks noChangeArrowheads="1"/>
            </p:cNvSpPr>
            <p:nvPr/>
          </p:nvSpPr>
          <p:spPr bwMode="auto">
            <a:xfrm>
              <a:off x="3640306" y="1503337"/>
              <a:ext cx="977900" cy="732558"/>
            </a:xfrm>
            <a:prstGeom prst="rightArrow">
              <a:avLst>
                <a:gd name="adj1" fmla="val 50000"/>
                <a:gd name="adj2" fmla="val 50016"/>
              </a:avLst>
            </a:prstGeom>
            <a:grpFill/>
            <a:ln w="9525" algn="ctr">
              <a:solidFill>
                <a:schemeClr val="tx1"/>
              </a:solidFill>
              <a:round/>
              <a:headEnd/>
              <a:tailEnd/>
            </a:ln>
          </p:spPr>
          <p:txBody>
            <a:bodyPr wrap="none" tIns="91440" bIns="91440" anchor="ctr"/>
            <a:lstStyle/>
            <a:p>
              <a:pPr algn="ctr"/>
              <a:r>
                <a:rPr lang="en-US" sz="1100">
                  <a:latin typeface="+mj-lt"/>
                </a:rPr>
                <a:t>Schedule</a:t>
              </a:r>
            </a:p>
          </p:txBody>
        </p:sp>
        <p:sp>
          <p:nvSpPr>
            <p:cNvPr id="18" name="Right Arrow 8"/>
            <p:cNvSpPr>
              <a:spLocks noChangeArrowheads="1"/>
            </p:cNvSpPr>
            <p:nvPr/>
          </p:nvSpPr>
          <p:spPr bwMode="auto">
            <a:xfrm>
              <a:off x="5032543" y="1503337"/>
              <a:ext cx="979488" cy="732558"/>
            </a:xfrm>
            <a:prstGeom prst="rightArrow">
              <a:avLst>
                <a:gd name="adj1" fmla="val 50000"/>
                <a:gd name="adj2" fmla="val 50097"/>
              </a:avLst>
            </a:prstGeom>
            <a:grpFill/>
            <a:ln w="9525" algn="ctr">
              <a:solidFill>
                <a:schemeClr val="tx1"/>
              </a:solidFill>
              <a:round/>
              <a:headEnd/>
              <a:tailEnd/>
            </a:ln>
          </p:spPr>
          <p:txBody>
            <a:bodyPr wrap="none" tIns="91440" bIns="91440" anchor="ctr"/>
            <a:lstStyle/>
            <a:p>
              <a:pPr algn="ctr"/>
              <a:r>
                <a:rPr lang="en-US" sz="1100">
                  <a:latin typeface="+mj-lt"/>
                </a:rPr>
                <a:t>Release</a:t>
              </a:r>
            </a:p>
          </p:txBody>
        </p:sp>
        <p:sp>
          <p:nvSpPr>
            <p:cNvPr id="19" name="Right Arrow 9"/>
            <p:cNvSpPr>
              <a:spLocks noChangeArrowheads="1"/>
            </p:cNvSpPr>
            <p:nvPr/>
          </p:nvSpPr>
          <p:spPr bwMode="auto">
            <a:xfrm>
              <a:off x="6426368" y="1503337"/>
              <a:ext cx="977900" cy="732558"/>
            </a:xfrm>
            <a:prstGeom prst="rightArrow">
              <a:avLst>
                <a:gd name="adj1" fmla="val 50000"/>
                <a:gd name="adj2" fmla="val 50016"/>
              </a:avLst>
            </a:prstGeom>
            <a:solidFill>
              <a:srgbClr val="FFFF00"/>
            </a:solidFill>
            <a:ln w="9525" algn="ctr">
              <a:solidFill>
                <a:schemeClr val="tx1"/>
              </a:solidFill>
              <a:round/>
              <a:headEnd/>
              <a:tailEnd/>
            </a:ln>
          </p:spPr>
          <p:txBody>
            <a:bodyPr wrap="none" tIns="91440" bIns="91440" anchor="ctr"/>
            <a:lstStyle/>
            <a:p>
              <a:pPr algn="ctr"/>
              <a:r>
                <a:rPr lang="en-US" sz="1100" dirty="0">
                  <a:latin typeface="+mj-lt"/>
                </a:rPr>
                <a:t>Track</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r>
              <a:rPr lang="en-US" smtClean="0"/>
              <a:t>QAD EAM Project Controls Part 2</a:t>
            </a:r>
            <a:br>
              <a:rPr lang="en-US" smtClean="0"/>
            </a:br>
            <a:r>
              <a:rPr lang="en-US" smtClean="0"/>
              <a:t>Scheduled Payments</a:t>
            </a:r>
          </a:p>
        </p:txBody>
      </p:sp>
      <p:sp>
        <p:nvSpPr>
          <p:cNvPr id="33795" name="Rectangle 3"/>
          <p:cNvSpPr>
            <a:spLocks noGrp="1" noChangeArrowheads="1"/>
          </p:cNvSpPr>
          <p:nvPr>
            <p:ph type="body" sz="quarter" idx="10"/>
          </p:nvPr>
        </p:nvSpPr>
        <p:spPr/>
        <p:txBody>
          <a:bodyPr/>
          <a:lstStyle/>
          <a:p>
            <a:r>
              <a:rPr lang="en-US" smtClean="0"/>
              <a:t>Course Review</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normAutofit fontScale="92500" lnSpcReduction="20000"/>
          </a:bodyPr>
          <a:lstStyle/>
          <a:p>
            <a:r>
              <a:rPr lang="en-US" dirty="0" smtClean="0"/>
              <a:t>Two types of Scheduled Payments: </a:t>
            </a:r>
          </a:p>
          <a:p>
            <a:pPr lvl="1"/>
            <a:r>
              <a:rPr lang="en-US" dirty="0" smtClean="0"/>
              <a:t>Customer Reimbursements</a:t>
            </a:r>
          </a:p>
          <a:p>
            <a:pPr lvl="1"/>
            <a:r>
              <a:rPr lang="en-US" dirty="0" smtClean="0"/>
              <a:t>Supplier Scheduled Payments</a:t>
            </a:r>
          </a:p>
          <a:p>
            <a:r>
              <a:rPr lang="en-US" dirty="0" smtClean="0"/>
              <a:t>Customer Reimbursements </a:t>
            </a:r>
          </a:p>
          <a:p>
            <a:pPr lvl="1"/>
            <a:r>
              <a:rPr lang="en-US" dirty="0" smtClean="0"/>
              <a:t>Require ERP Sales Order </a:t>
            </a:r>
          </a:p>
          <a:p>
            <a:pPr lvl="1"/>
            <a:r>
              <a:rPr lang="en-US" dirty="0" smtClean="0"/>
              <a:t>Can be viewed on </a:t>
            </a:r>
          </a:p>
          <a:p>
            <a:pPr lvl="2"/>
            <a:r>
              <a:rPr lang="en-US" dirty="0" smtClean="0"/>
              <a:t>“Customer Funding” tabbed page </a:t>
            </a:r>
          </a:p>
          <a:p>
            <a:pPr lvl="2"/>
            <a:r>
              <a:rPr lang="en-US" dirty="0" smtClean="0"/>
              <a:t>Invoice screen</a:t>
            </a:r>
          </a:p>
          <a:p>
            <a:pPr lvl="1"/>
            <a:r>
              <a:rPr lang="en-US" dirty="0" smtClean="0"/>
              <a:t>Works with Accounts Receivable </a:t>
            </a:r>
          </a:p>
          <a:p>
            <a:r>
              <a:rPr lang="en-US" dirty="0" smtClean="0"/>
              <a:t>Supplier Scheduled Payments </a:t>
            </a:r>
          </a:p>
          <a:p>
            <a:pPr lvl="1"/>
            <a:r>
              <a:rPr lang="en-US" dirty="0" smtClean="0"/>
              <a:t>Requires EAM Purchase Order</a:t>
            </a:r>
          </a:p>
          <a:p>
            <a:pPr lvl="1"/>
            <a:r>
              <a:rPr lang="en-US" dirty="0" smtClean="0"/>
              <a:t>Can be viewed on “Cost Analysis” screen</a:t>
            </a:r>
          </a:p>
          <a:p>
            <a:pPr lvl="1"/>
            <a:r>
              <a:rPr lang="en-US" dirty="0" smtClean="0"/>
              <a:t>Works with Accounts Payable</a:t>
            </a:r>
          </a:p>
          <a:p>
            <a:r>
              <a:rPr lang="en-US" dirty="0" smtClean="0"/>
              <a:t>Both scheduling options provide flexibility in how SO/PO are set up</a:t>
            </a:r>
          </a:p>
          <a:p>
            <a:endParaRPr lang="en-US" dirty="0" smtClean="0"/>
          </a:p>
        </p:txBody>
      </p:sp>
      <p:sp>
        <p:nvSpPr>
          <p:cNvPr id="34818" name="Rectangle 2"/>
          <p:cNvSpPr>
            <a:spLocks noGrp="1" noChangeArrowheads="1"/>
          </p:cNvSpPr>
          <p:nvPr>
            <p:ph type="title"/>
          </p:nvPr>
        </p:nvSpPr>
        <p:spPr/>
        <p:txBody>
          <a:bodyPr/>
          <a:lstStyle/>
          <a:p>
            <a:r>
              <a:rPr lang="en-US" smtClean="0"/>
              <a:t>Review</a:t>
            </a:r>
          </a:p>
        </p:txBody>
      </p:sp>
      <p:sp>
        <p:nvSpPr>
          <p:cNvPr id="34820" name="Footer Placeholder 3"/>
          <p:cNvSpPr>
            <a:spLocks noGrp="1"/>
          </p:cNvSpPr>
          <p:nvPr>
            <p:ph type="ftr" sz="quarter" idx="10"/>
          </p:nvPr>
        </p:nvSpPr>
        <p:spPr/>
        <p:txBody>
          <a:bodyPr/>
          <a:lstStyle/>
          <a:p>
            <a:r>
              <a:rPr lang="en-US" smtClean="0"/>
              <a:t>EAM-PCP2-310</a:t>
            </a: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8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481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81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81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481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481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4819">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4819">
                                            <p:txEl>
                                              <p:pRg st="8" end="8"/>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4819">
                                            <p:txEl>
                                              <p:pRg st="9" end="9"/>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4819">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4819">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4819">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481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p:txBody>
          <a:bodyPr/>
          <a:lstStyle/>
          <a:p>
            <a:r>
              <a:rPr lang="en-US" dirty="0" smtClean="0"/>
              <a:t>Course Objectives and Benefits</a:t>
            </a:r>
          </a:p>
          <a:p>
            <a:r>
              <a:rPr lang="en-US" dirty="0" smtClean="0"/>
              <a:t>Business Space </a:t>
            </a:r>
          </a:p>
          <a:p>
            <a:r>
              <a:rPr lang="en-US" dirty="0" smtClean="0"/>
              <a:t>Key Concepts </a:t>
            </a:r>
          </a:p>
          <a:p>
            <a:r>
              <a:rPr lang="en-US" dirty="0" smtClean="0"/>
              <a:t>Examples </a:t>
            </a:r>
          </a:p>
          <a:p>
            <a:r>
              <a:rPr lang="en-US" dirty="0" smtClean="0"/>
              <a:t>Scheduled Payments SO</a:t>
            </a:r>
          </a:p>
          <a:p>
            <a:r>
              <a:rPr lang="en-US" dirty="0" smtClean="0"/>
              <a:t>Schedules Payments PO</a:t>
            </a:r>
          </a:p>
          <a:p>
            <a:r>
              <a:rPr lang="en-US" dirty="0" smtClean="0"/>
              <a:t>Course Review</a:t>
            </a:r>
          </a:p>
          <a:p>
            <a:r>
              <a:rPr lang="en-US" dirty="0" smtClean="0"/>
              <a:t>Next Steps </a:t>
            </a:r>
          </a:p>
          <a:p>
            <a:endParaRPr lang="en-US" dirty="0" smtClean="0"/>
          </a:p>
          <a:p>
            <a:endParaRPr lang="en-US" dirty="0" smtClean="0"/>
          </a:p>
        </p:txBody>
      </p:sp>
      <p:sp>
        <p:nvSpPr>
          <p:cNvPr id="6146" name="Rectangle 2"/>
          <p:cNvSpPr>
            <a:spLocks noGrp="1" noChangeArrowheads="1"/>
          </p:cNvSpPr>
          <p:nvPr>
            <p:ph type="title"/>
          </p:nvPr>
        </p:nvSpPr>
        <p:spPr/>
        <p:txBody>
          <a:bodyPr/>
          <a:lstStyle/>
          <a:p>
            <a:r>
              <a:rPr lang="en-US" smtClean="0"/>
              <a:t>Course Overview</a:t>
            </a:r>
          </a:p>
        </p:txBody>
      </p:sp>
      <p:sp>
        <p:nvSpPr>
          <p:cNvPr id="6148" name="Footer Placeholder 3"/>
          <p:cNvSpPr>
            <a:spLocks noGrp="1"/>
          </p:cNvSpPr>
          <p:nvPr>
            <p:ph type="ftr" sz="quarter" idx="10"/>
          </p:nvPr>
        </p:nvSpPr>
        <p:spPr/>
        <p:txBody>
          <a:bodyPr/>
          <a:lstStyle/>
          <a:p>
            <a:r>
              <a:rPr lang="en-US" smtClean="0"/>
              <a:t>EAM-PCP2-030</a:t>
            </a:r>
            <a:endParaRPr lang="en-US"/>
          </a:p>
        </p:txBody>
      </p:sp>
      <p:sp>
        <p:nvSpPr>
          <p:cNvPr id="5" name="5-Point Star 4"/>
          <p:cNvSpPr/>
          <p:nvPr/>
        </p:nvSpPr>
        <p:spPr bwMode="auto">
          <a:xfrm>
            <a:off x="4767263" y="4125913"/>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grpSp>
        <p:nvGrpSpPr>
          <p:cNvPr id="6" name="Group 5"/>
          <p:cNvGrpSpPr/>
          <p:nvPr/>
        </p:nvGrpSpPr>
        <p:grpSpPr>
          <a:xfrm>
            <a:off x="4767263" y="2598738"/>
            <a:ext cx="4376737" cy="3477104"/>
            <a:chOff x="4510088" y="2398713"/>
            <a:chExt cx="4376737" cy="3477104"/>
          </a:xfrm>
        </p:grpSpPr>
        <p:pic>
          <p:nvPicPr>
            <p:cNvPr id="7" name="Picture 5" descr="C:\Users\nnm\AppData\Local\Microsoft\Windows\Temporary Internet Files\Content.IE5\JNNYX0BE\MC900433921[1].png"/>
            <p:cNvPicPr>
              <a:picLocks noChangeAspect="1" noChangeArrowheads="1"/>
            </p:cNvPicPr>
            <p:nvPr/>
          </p:nvPicPr>
          <p:blipFill>
            <a:blip r:embed="rId3" cstate="print"/>
            <a:srcRect/>
            <a:stretch>
              <a:fillRect/>
            </a:stretch>
          </p:blipFill>
          <p:spPr bwMode="auto">
            <a:xfrm>
              <a:off x="6105525" y="2748442"/>
              <a:ext cx="2781300" cy="3127375"/>
            </a:xfrm>
            <a:prstGeom prst="rect">
              <a:avLst/>
            </a:prstGeom>
            <a:noFill/>
            <a:ln w="9525">
              <a:noFill/>
              <a:miter lim="800000"/>
              <a:headEnd/>
              <a:tailEnd/>
            </a:ln>
          </p:spPr>
        </p:pic>
        <p:sp>
          <p:nvSpPr>
            <p:cNvPr id="8" name="TextBox 5"/>
            <p:cNvSpPr txBox="1">
              <a:spLocks noChangeArrowheads="1"/>
            </p:cNvSpPr>
            <p:nvPr/>
          </p:nvSpPr>
          <p:spPr bwMode="auto">
            <a:xfrm>
              <a:off x="5861050" y="2398713"/>
              <a:ext cx="2727029" cy="307777"/>
            </a:xfrm>
            <a:prstGeom prst="rect">
              <a:avLst/>
            </a:prstGeom>
            <a:noFill/>
            <a:ln w="9525">
              <a:noFill/>
              <a:miter lim="800000"/>
              <a:headEnd/>
              <a:tailEnd/>
            </a:ln>
          </p:spPr>
          <p:txBody>
            <a:bodyPr wrap="none">
              <a:spAutoFit/>
            </a:bodyPr>
            <a:lstStyle/>
            <a:p>
              <a:r>
                <a:rPr lang="en-US" b="1" dirty="0">
                  <a:latin typeface="+mj-lt"/>
                </a:rPr>
                <a:t>Think in terms of an Hourglass</a:t>
              </a:r>
            </a:p>
          </p:txBody>
        </p:sp>
        <p:sp>
          <p:nvSpPr>
            <p:cNvPr id="9" name="TextBox 6"/>
            <p:cNvSpPr txBox="1">
              <a:spLocks noChangeArrowheads="1"/>
            </p:cNvSpPr>
            <p:nvPr/>
          </p:nvSpPr>
          <p:spPr bwMode="auto">
            <a:xfrm>
              <a:off x="4840288" y="3195638"/>
              <a:ext cx="1090363" cy="307777"/>
            </a:xfrm>
            <a:prstGeom prst="rect">
              <a:avLst/>
            </a:prstGeom>
            <a:noFill/>
            <a:ln w="9525">
              <a:noFill/>
              <a:miter lim="800000"/>
              <a:headEnd/>
              <a:tailEnd/>
            </a:ln>
          </p:spPr>
          <p:txBody>
            <a:bodyPr wrap="none">
              <a:spAutoFit/>
            </a:bodyPr>
            <a:lstStyle/>
            <a:p>
              <a:r>
                <a:rPr lang="en-US" b="1" dirty="0">
                  <a:latin typeface="+mj-lt"/>
                </a:rPr>
                <a:t>Big Picture</a:t>
              </a:r>
            </a:p>
          </p:txBody>
        </p:sp>
        <p:sp>
          <p:nvSpPr>
            <p:cNvPr id="10" name="TextBox 7"/>
            <p:cNvSpPr txBox="1">
              <a:spLocks noChangeArrowheads="1"/>
            </p:cNvSpPr>
            <p:nvPr/>
          </p:nvSpPr>
          <p:spPr bwMode="auto">
            <a:xfrm>
              <a:off x="4843463" y="3997325"/>
              <a:ext cx="1486304" cy="307777"/>
            </a:xfrm>
            <a:prstGeom prst="rect">
              <a:avLst/>
            </a:prstGeom>
            <a:noFill/>
            <a:ln w="9525">
              <a:noFill/>
              <a:miter lim="800000"/>
              <a:headEnd/>
              <a:tailEnd/>
            </a:ln>
          </p:spPr>
          <p:txBody>
            <a:bodyPr wrap="none">
              <a:spAutoFit/>
            </a:bodyPr>
            <a:lstStyle/>
            <a:p>
              <a:r>
                <a:rPr lang="en-US" b="1">
                  <a:latin typeface="+mj-lt"/>
                </a:rPr>
                <a:t>Digestible Bites</a:t>
              </a:r>
            </a:p>
          </p:txBody>
        </p:sp>
        <p:sp>
          <p:nvSpPr>
            <p:cNvPr id="11" name="TextBox 8"/>
            <p:cNvSpPr txBox="1">
              <a:spLocks noChangeArrowheads="1"/>
            </p:cNvSpPr>
            <p:nvPr/>
          </p:nvSpPr>
          <p:spPr bwMode="auto">
            <a:xfrm>
              <a:off x="4846638" y="4862513"/>
              <a:ext cx="1090363" cy="307777"/>
            </a:xfrm>
            <a:prstGeom prst="rect">
              <a:avLst/>
            </a:prstGeom>
            <a:noFill/>
            <a:ln w="9525">
              <a:noFill/>
              <a:miter lim="800000"/>
              <a:headEnd/>
              <a:tailEnd/>
            </a:ln>
          </p:spPr>
          <p:txBody>
            <a:bodyPr wrap="none">
              <a:spAutoFit/>
            </a:bodyPr>
            <a:lstStyle/>
            <a:p>
              <a:r>
                <a:rPr lang="en-US" b="1">
                  <a:latin typeface="+mj-lt"/>
                </a:rPr>
                <a:t>Big Picture</a:t>
              </a:r>
            </a:p>
          </p:txBody>
        </p:sp>
        <p:sp>
          <p:nvSpPr>
            <p:cNvPr id="12" name="Right Arrow 11"/>
            <p:cNvSpPr>
              <a:spLocks noChangeArrowheads="1"/>
            </p:cNvSpPr>
            <p:nvPr/>
          </p:nvSpPr>
          <p:spPr bwMode="auto">
            <a:xfrm>
              <a:off x="5978525" y="3227388"/>
              <a:ext cx="276225" cy="214312"/>
            </a:xfrm>
            <a:prstGeom prst="rightArrow">
              <a:avLst>
                <a:gd name="adj1" fmla="val 50000"/>
                <a:gd name="adj2" fmla="val 5035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3" name="Right Arrow 12"/>
            <p:cNvSpPr>
              <a:spLocks noChangeArrowheads="1"/>
            </p:cNvSpPr>
            <p:nvPr/>
          </p:nvSpPr>
          <p:spPr bwMode="auto">
            <a:xfrm>
              <a:off x="6278563" y="4051300"/>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4" name="Right Arrow 13"/>
            <p:cNvSpPr>
              <a:spLocks noChangeArrowheads="1"/>
            </p:cNvSpPr>
            <p:nvPr/>
          </p:nvSpPr>
          <p:spPr bwMode="auto">
            <a:xfrm>
              <a:off x="6015038" y="4905375"/>
              <a:ext cx="276225" cy="215900"/>
            </a:xfrm>
            <a:prstGeom prst="rightArrow">
              <a:avLst>
                <a:gd name="adj1" fmla="val 50000"/>
                <a:gd name="adj2" fmla="val 49980"/>
              </a:avLst>
            </a:prstGeom>
            <a:solidFill>
              <a:schemeClr val="accent1"/>
            </a:solidFill>
            <a:ln w="9525" algn="ctr">
              <a:solidFill>
                <a:schemeClr val="tx1"/>
              </a:solidFill>
              <a:round/>
              <a:headEnd/>
              <a:tailEnd/>
            </a:ln>
          </p:spPr>
          <p:txBody>
            <a:bodyPr wrap="none" tIns="91440" bIns="91440" anchor="ctr"/>
            <a:lstStyle/>
            <a:p>
              <a:pPr algn="ctr"/>
              <a:endParaRPr lang="en-US" sz="2800"/>
            </a:p>
          </p:txBody>
        </p:sp>
        <p:sp>
          <p:nvSpPr>
            <p:cNvPr id="15" name="5-Point Star 14"/>
            <p:cNvSpPr/>
            <p:nvPr/>
          </p:nvSpPr>
          <p:spPr bwMode="auto">
            <a:xfrm>
              <a:off x="4510088" y="3925888"/>
              <a:ext cx="392112" cy="330200"/>
            </a:xfrm>
            <a:prstGeom prst="star5">
              <a:avLst/>
            </a:prstGeom>
            <a:solidFill>
              <a:srgbClr val="FFFF00"/>
            </a:solidFill>
            <a:ln w="9525" cap="flat" cmpd="sng" algn="ctr">
              <a:solidFill>
                <a:schemeClr val="tx1"/>
              </a:solidFill>
              <a:prstDash val="solid"/>
              <a:round/>
              <a:headEnd type="none" w="med" len="med"/>
              <a:tailEnd type="none" w="med" len="med"/>
            </a:ln>
            <a:effectLst/>
          </p:spPr>
          <p:txBody>
            <a:bodyPr wrap="none" tIns="91440" bIns="91440" anchor="ctr"/>
            <a:lstStyle/>
            <a:p>
              <a:pPr algn="ctr">
                <a:defRPr/>
              </a:pPr>
              <a:endParaRPr lang="en-US" sz="2800">
                <a:latin typeface="Tahoma" charset="0"/>
                <a:cs typeface="Arial" pitchFamily="34" charset="0"/>
              </a:endParaRPr>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fontScale="90000"/>
          </a:bodyPr>
          <a:lstStyle/>
          <a:p>
            <a:r>
              <a:rPr lang="en-US" smtClean="0"/>
              <a:t>QAD EAM Level 1 Learning Path </a:t>
            </a:r>
            <a:br>
              <a:rPr lang="en-US" smtClean="0"/>
            </a:br>
            <a:r>
              <a:rPr lang="en-US" smtClean="0"/>
              <a:t>Next Steps for Certification!</a:t>
            </a:r>
          </a:p>
        </p:txBody>
      </p:sp>
      <p:sp>
        <p:nvSpPr>
          <p:cNvPr id="35843" name="Rectangle 3"/>
          <p:cNvSpPr>
            <a:spLocks noGrp="1" noChangeArrowheads="1"/>
          </p:cNvSpPr>
          <p:nvPr>
            <p:ph type="body" sz="quarter" idx="10"/>
          </p:nvPr>
        </p:nvSpPr>
        <p:spPr/>
        <p:txBody>
          <a:bodyPr/>
          <a:lstStyle/>
          <a:p>
            <a:r>
              <a:rPr lang="en-US" smtClean="0"/>
              <a:t>QAD EAM v12 Training</a:t>
            </a:r>
          </a:p>
        </p:txBody>
      </p:sp>
      <p:sp>
        <p:nvSpPr>
          <p:cNvPr id="7" name="Text Placeholder 6"/>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3"/>
          <p:cNvSpPr>
            <a:spLocks noGrp="1" noChangeArrowheads="1"/>
          </p:cNvSpPr>
          <p:nvPr>
            <p:ph idx="1"/>
          </p:nvPr>
        </p:nvSpPr>
        <p:spPr/>
        <p:txBody>
          <a:bodyPr/>
          <a:lstStyle/>
          <a:p>
            <a:r>
              <a:rPr lang="en-US" dirty="0" smtClean="0"/>
              <a:t>Complete the Learning Validation Questions</a:t>
            </a:r>
          </a:p>
          <a:p>
            <a:r>
              <a:rPr lang="en-US" dirty="0" smtClean="0"/>
              <a:t>Review this section in the EAM Level 1 Certification Training Guide</a:t>
            </a:r>
          </a:p>
          <a:p>
            <a:r>
              <a:rPr lang="en-US" dirty="0" smtClean="0"/>
              <a:t>Utilize the “Level 1 Activities Handbook” for exercises and questions related to this presentation </a:t>
            </a:r>
          </a:p>
          <a:p>
            <a:r>
              <a:rPr lang="en-US" dirty="0" smtClean="0"/>
              <a:t>Utilize </a:t>
            </a:r>
            <a:r>
              <a:rPr lang="en-US" dirty="0" smtClean="0">
                <a:hlinkClick r:id="rId3"/>
              </a:rPr>
              <a:t>https://training.success6.qad.com/</a:t>
            </a:r>
            <a:r>
              <a:rPr lang="en-US" dirty="0" smtClean="0"/>
              <a:t> to access via Self Study the “EAM v12 r02” training environment to practice </a:t>
            </a:r>
          </a:p>
          <a:p>
            <a:r>
              <a:rPr lang="en-US" b="1" dirty="0" smtClean="0">
                <a:solidFill>
                  <a:srgbClr val="FF0000"/>
                </a:solidFill>
              </a:rPr>
              <a:t>ENROLL FOR CLASSROOM EVENT!</a:t>
            </a:r>
          </a:p>
        </p:txBody>
      </p:sp>
      <p:sp>
        <p:nvSpPr>
          <p:cNvPr id="65538" name="Rectangle 2"/>
          <p:cNvSpPr>
            <a:spLocks noGrp="1" noChangeArrowheads="1"/>
          </p:cNvSpPr>
          <p:nvPr>
            <p:ph type="title"/>
          </p:nvPr>
        </p:nvSpPr>
        <p:spPr/>
        <p:txBody>
          <a:bodyPr/>
          <a:lstStyle/>
          <a:p>
            <a:r>
              <a:rPr lang="en-US" smtClean="0"/>
              <a:t>Next Steps!  </a:t>
            </a:r>
          </a:p>
        </p:txBody>
      </p:sp>
      <p:sp>
        <p:nvSpPr>
          <p:cNvPr id="65540" name="Footer Placeholder 3"/>
          <p:cNvSpPr>
            <a:spLocks noGrp="1"/>
          </p:cNvSpPr>
          <p:nvPr>
            <p:ph type="ftr" sz="quarter" idx="10"/>
          </p:nvPr>
        </p:nvSpPr>
        <p:spPr/>
        <p:txBody>
          <a:bodyPr/>
          <a:lstStyle/>
          <a:p>
            <a:r>
              <a:rPr lang="en-US" smtClean="0"/>
              <a:t>EAM-PCP1-700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3"/>
          <p:cNvSpPr>
            <a:spLocks noGrp="1" noChangeArrowheads="1"/>
          </p:cNvSpPr>
          <p:nvPr>
            <p:ph idx="1"/>
          </p:nvPr>
        </p:nvSpPr>
        <p:spPr/>
        <p:txBody>
          <a:bodyPr/>
          <a:lstStyle/>
          <a:p>
            <a:r>
              <a:rPr lang="en-US" smtClean="0"/>
              <a:t>The Field Readiness Team is here to support you!  </a:t>
            </a:r>
          </a:p>
          <a:p>
            <a:r>
              <a:rPr lang="en-US" smtClean="0"/>
              <a:t>Contact us at:  </a:t>
            </a:r>
          </a:p>
          <a:p>
            <a:pPr lvl="1"/>
            <a:r>
              <a:rPr lang="en-US" smtClean="0"/>
              <a:t>Nancy Majure </a:t>
            </a:r>
            <a:r>
              <a:rPr lang="en-US" smtClean="0">
                <a:hlinkClick r:id="rId3"/>
              </a:rPr>
              <a:t>nnm@qad.com</a:t>
            </a:r>
            <a:endParaRPr lang="en-US" smtClean="0"/>
          </a:p>
          <a:p>
            <a:pPr lvl="1"/>
            <a:r>
              <a:rPr lang="en-US" smtClean="0"/>
              <a:t>Sara Suhr </a:t>
            </a:r>
            <a:r>
              <a:rPr lang="en-US" smtClean="0">
                <a:hlinkClick r:id="rId4"/>
              </a:rPr>
              <a:t>uhr@qad.com</a:t>
            </a:r>
            <a:r>
              <a:rPr lang="en-US" smtClean="0"/>
              <a:t> </a:t>
            </a:r>
          </a:p>
          <a:p>
            <a:r>
              <a:rPr lang="en-US" smtClean="0"/>
              <a:t>Email the EAM Community Forum at: </a:t>
            </a:r>
            <a:r>
              <a:rPr lang="en-US" smtClean="0">
                <a:hlinkClick r:id="rId5"/>
              </a:rPr>
              <a:t>enterprise_asset_management_@qadshare.com</a:t>
            </a:r>
            <a:endParaRPr lang="en-US" dirty="0" smtClean="0"/>
          </a:p>
        </p:txBody>
      </p:sp>
      <p:sp>
        <p:nvSpPr>
          <p:cNvPr id="66562" name="Rectangle 2"/>
          <p:cNvSpPr>
            <a:spLocks noGrp="1" noChangeArrowheads="1"/>
          </p:cNvSpPr>
          <p:nvPr>
            <p:ph type="title"/>
          </p:nvPr>
        </p:nvSpPr>
        <p:spPr/>
        <p:txBody>
          <a:bodyPr/>
          <a:lstStyle/>
          <a:p>
            <a:r>
              <a:rPr lang="en-US" smtClean="0"/>
              <a:t>Questions? </a:t>
            </a:r>
          </a:p>
        </p:txBody>
      </p:sp>
      <p:sp>
        <p:nvSpPr>
          <p:cNvPr id="66564" name="Footer Placeholder 3"/>
          <p:cNvSpPr>
            <a:spLocks noGrp="1"/>
          </p:cNvSpPr>
          <p:nvPr>
            <p:ph type="ftr" sz="quarter" idx="10"/>
          </p:nvPr>
        </p:nvSpPr>
        <p:spPr/>
        <p:txBody>
          <a:bodyPr/>
          <a:lstStyle/>
          <a:p>
            <a:r>
              <a:rPr lang="en-US" smtClean="0"/>
              <a:t>EAM-PCP1-720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a:bodyPr>
          <a:lstStyle/>
          <a:p>
            <a:r>
              <a:rPr lang="en-US" dirty="0" smtClean="0"/>
              <a:t>Describe the business application for EAM Project Controls Scheduled Payments</a:t>
            </a:r>
          </a:p>
          <a:p>
            <a:r>
              <a:rPr lang="en-US" dirty="0" smtClean="0"/>
              <a:t>Demonstrate EAM Project Controls Scheduled Payments Key Concepts  </a:t>
            </a:r>
          </a:p>
        </p:txBody>
      </p:sp>
      <p:sp>
        <p:nvSpPr>
          <p:cNvPr id="7170" name="Rectangle 2"/>
          <p:cNvSpPr>
            <a:spLocks noGrp="1" noChangeArrowheads="1"/>
          </p:cNvSpPr>
          <p:nvPr>
            <p:ph type="title"/>
          </p:nvPr>
        </p:nvSpPr>
        <p:spPr/>
        <p:txBody>
          <a:bodyPr>
            <a:normAutofit fontScale="90000"/>
          </a:bodyPr>
          <a:lstStyle/>
          <a:p>
            <a:r>
              <a:rPr lang="en-US" dirty="0" smtClean="0"/>
              <a:t>Upon completion of this course you should be able to</a:t>
            </a:r>
          </a:p>
        </p:txBody>
      </p:sp>
      <p:sp>
        <p:nvSpPr>
          <p:cNvPr id="7172" name="Footer Placeholder 3"/>
          <p:cNvSpPr>
            <a:spLocks noGrp="1"/>
          </p:cNvSpPr>
          <p:nvPr>
            <p:ph type="ftr" sz="quarter" idx="10"/>
          </p:nvPr>
        </p:nvSpPr>
        <p:spPr/>
        <p:txBody>
          <a:bodyPr/>
          <a:lstStyle/>
          <a:p>
            <a:r>
              <a:rPr lang="en-US" smtClean="0"/>
              <a:t>EAM-PCP2-040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idx="1"/>
          </p:nvPr>
        </p:nvSpPr>
        <p:spPr/>
        <p:txBody>
          <a:bodyPr>
            <a:normAutofit/>
          </a:bodyPr>
          <a:lstStyle/>
          <a:p>
            <a:r>
              <a:rPr lang="en-US" dirty="0" smtClean="0"/>
              <a:t>Having introductory experience with EAM Project Controls Scheduled Payments</a:t>
            </a:r>
          </a:p>
          <a:p>
            <a:r>
              <a:rPr lang="en-US" dirty="0" smtClean="0"/>
              <a:t>Ability to describe the Scheduled Payments business space and position solution </a:t>
            </a:r>
          </a:p>
        </p:txBody>
      </p:sp>
      <p:sp>
        <p:nvSpPr>
          <p:cNvPr id="7170" name="Rectangle 2"/>
          <p:cNvSpPr>
            <a:spLocks noGrp="1" noChangeArrowheads="1"/>
          </p:cNvSpPr>
          <p:nvPr>
            <p:ph type="title"/>
          </p:nvPr>
        </p:nvSpPr>
        <p:spPr/>
        <p:txBody>
          <a:bodyPr>
            <a:normAutofit fontScale="90000"/>
          </a:bodyPr>
          <a:lstStyle/>
          <a:p>
            <a:r>
              <a:rPr lang="en-US" dirty="0" smtClean="0"/>
              <a:t>Achieving course objectives will results in your</a:t>
            </a:r>
          </a:p>
        </p:txBody>
      </p:sp>
      <p:sp>
        <p:nvSpPr>
          <p:cNvPr id="7172" name="Footer Placeholder 3"/>
          <p:cNvSpPr>
            <a:spLocks noGrp="1"/>
          </p:cNvSpPr>
          <p:nvPr>
            <p:ph type="ftr" sz="quarter" idx="10"/>
          </p:nvPr>
        </p:nvSpPr>
        <p:spPr/>
        <p:txBody>
          <a:bodyPr/>
          <a:lstStyle/>
          <a:p>
            <a:r>
              <a:rPr lang="en-US" smtClean="0"/>
              <a:t>EAM-PCP2-040</a:t>
            </a:r>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r>
              <a:rPr lang="en-US" dirty="0" smtClean="0"/>
              <a:t>QAD EAM Project Controls</a:t>
            </a:r>
            <a:br>
              <a:rPr lang="en-US" dirty="0" smtClean="0"/>
            </a:br>
            <a:r>
              <a:rPr lang="en-US" dirty="0" smtClean="0"/>
              <a:t>Scheduled Payments</a:t>
            </a:r>
          </a:p>
        </p:txBody>
      </p:sp>
      <p:sp>
        <p:nvSpPr>
          <p:cNvPr id="8195" name="Rectangle 3"/>
          <p:cNvSpPr>
            <a:spLocks noGrp="1" noChangeArrowheads="1"/>
          </p:cNvSpPr>
          <p:nvPr>
            <p:ph type="body" sz="quarter" idx="10"/>
          </p:nvPr>
        </p:nvSpPr>
        <p:spPr/>
        <p:txBody>
          <a:bodyPr/>
          <a:lstStyle/>
          <a:p>
            <a:r>
              <a:rPr lang="en-US" dirty="0" smtClean="0"/>
              <a:t>Business Space</a:t>
            </a:r>
          </a:p>
        </p:txBody>
      </p:sp>
      <p:sp>
        <p:nvSpPr>
          <p:cNvPr id="7" name="Text Placeholder 6"/>
          <p:cNvSpPr>
            <a:spLocks noGrp="1"/>
          </p:cNvSpPr>
          <p:nvPr>
            <p:ph type="body" sz="quarter" idx="11"/>
          </p:nvPr>
        </p:nvSpPr>
        <p:spPr/>
        <p:txBody>
          <a:bodyPr/>
          <a:lstStyle/>
          <a:p>
            <a:endParaRPr lang="en-US"/>
          </a:p>
        </p:txBody>
      </p:sp>
      <p:pic>
        <p:nvPicPr>
          <p:cNvPr id="5" name="Picture 6" descr="C:\Users\nnm\AppData\Local\Microsoft\Windows\Temporary Internet Files\Content.IE5\MP4FNXP9\MC900188073[1].wmf"/>
          <p:cNvPicPr>
            <a:picLocks noChangeAspect="1" noChangeArrowheads="1"/>
          </p:cNvPicPr>
          <p:nvPr/>
        </p:nvPicPr>
        <p:blipFill>
          <a:blip r:embed="rId3" cstate="print"/>
          <a:srcRect/>
          <a:stretch>
            <a:fillRect/>
          </a:stretch>
        </p:blipFill>
        <p:spPr bwMode="auto">
          <a:xfrm>
            <a:off x="6857999" y="2006287"/>
            <a:ext cx="1141597" cy="11379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QAD EAM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257800" y="3014663"/>
            <a:ext cx="3886200" cy="3298825"/>
          </a:xfrm>
          <a:prstGeom prst="rect">
            <a:avLst/>
          </a:prstGeom>
          <a:noFill/>
          <a:ln w="9525">
            <a:noFill/>
            <a:miter lim="800000"/>
            <a:headEnd/>
            <a:tailEnd/>
          </a:ln>
        </p:spPr>
      </p:pic>
      <p:sp>
        <p:nvSpPr>
          <p:cNvPr id="9220" name="Rectangle 4"/>
          <p:cNvSpPr>
            <a:spLocks noGrp="1" noChangeArrowheads="1"/>
          </p:cNvSpPr>
          <p:nvPr>
            <p:ph idx="1"/>
          </p:nvPr>
        </p:nvSpPr>
        <p:spPr>
          <a:xfrm>
            <a:off x="457200" y="891610"/>
            <a:ext cx="8229600" cy="3594665"/>
          </a:xfrm>
        </p:spPr>
        <p:txBody>
          <a:bodyPr/>
          <a:lstStyle/>
          <a:p>
            <a:r>
              <a:rPr lang="en-US" dirty="0" smtClean="0"/>
              <a:t>Goal: Provide effective management of Customer and Supplier Payment Schedules against a Project Budget</a:t>
            </a:r>
          </a:p>
          <a:p>
            <a:pPr lvl="1"/>
            <a:r>
              <a:rPr lang="en-US" dirty="0" smtClean="0"/>
              <a:t>Ensure on-time reimbursements </a:t>
            </a:r>
          </a:p>
          <a:p>
            <a:pPr lvl="1"/>
            <a:r>
              <a:rPr lang="en-US" dirty="0" smtClean="0"/>
              <a:t>Track graduated payments </a:t>
            </a:r>
          </a:p>
          <a:p>
            <a:pPr lvl="1"/>
            <a:r>
              <a:rPr lang="en-US" dirty="0" smtClean="0"/>
              <a:t>Provide cash flow visibility </a:t>
            </a:r>
          </a:p>
          <a:p>
            <a:pPr lvl="1"/>
            <a:r>
              <a:rPr lang="en-US" dirty="0" smtClean="0"/>
              <a:t>Track Project Margin</a:t>
            </a:r>
          </a:p>
        </p:txBody>
      </p:sp>
      <p:sp>
        <p:nvSpPr>
          <p:cNvPr id="9219" name="Rectangle 3"/>
          <p:cNvSpPr>
            <a:spLocks noGrp="1" noChangeArrowheads="1"/>
          </p:cNvSpPr>
          <p:nvPr>
            <p:ph type="title"/>
          </p:nvPr>
        </p:nvSpPr>
        <p:spPr/>
        <p:txBody>
          <a:bodyPr>
            <a:normAutofit/>
          </a:bodyPr>
          <a:lstStyle/>
          <a:p>
            <a:r>
              <a:rPr lang="en-US" dirty="0" smtClean="0"/>
              <a:t>Project Controls - Scheduled Payments</a:t>
            </a:r>
          </a:p>
        </p:txBody>
      </p:sp>
      <p:sp>
        <p:nvSpPr>
          <p:cNvPr id="9224" name="Footer Placeholder 7"/>
          <p:cNvSpPr>
            <a:spLocks noGrp="1"/>
          </p:cNvSpPr>
          <p:nvPr>
            <p:ph type="ftr" sz="quarter" idx="10"/>
          </p:nvPr>
        </p:nvSpPr>
        <p:spPr/>
        <p:txBody>
          <a:bodyPr/>
          <a:lstStyle/>
          <a:p>
            <a:r>
              <a:rPr lang="en-US" smtClean="0"/>
              <a:t>EAM-PCP2-060</a:t>
            </a:r>
            <a:endParaRPr lang="en-US"/>
          </a:p>
        </p:txBody>
      </p:sp>
      <p:sp>
        <p:nvSpPr>
          <p:cNvPr id="9221" name="Oval 5"/>
          <p:cNvSpPr>
            <a:spLocks noChangeArrowheads="1"/>
          </p:cNvSpPr>
          <p:nvPr/>
        </p:nvSpPr>
        <p:spPr bwMode="auto">
          <a:xfrm>
            <a:off x="5562600" y="3192463"/>
            <a:ext cx="1538288" cy="1079500"/>
          </a:xfrm>
          <a:prstGeom prst="ellipse">
            <a:avLst/>
          </a:prstGeom>
          <a:noFill/>
          <a:ln w="38100">
            <a:solidFill>
              <a:schemeClr val="hlink"/>
            </a:solidFill>
            <a:round/>
            <a:headEnd/>
            <a:tailEnd/>
          </a:ln>
        </p:spPr>
        <p:txBody>
          <a:bodyPr wrap="none" anchor="ctr"/>
          <a:lstStyle/>
          <a:p>
            <a:pPr algn="ctr"/>
            <a:endParaRPr lang="en-US" sz="2800"/>
          </a:p>
        </p:txBody>
      </p:sp>
      <p:sp>
        <p:nvSpPr>
          <p:cNvPr id="9222" name="Text Box 6"/>
          <p:cNvSpPr txBox="1">
            <a:spLocks noChangeArrowheads="1"/>
          </p:cNvSpPr>
          <p:nvPr/>
        </p:nvSpPr>
        <p:spPr bwMode="auto">
          <a:xfrm>
            <a:off x="6400800" y="2670175"/>
            <a:ext cx="1619353" cy="400110"/>
          </a:xfrm>
          <a:prstGeom prst="rect">
            <a:avLst/>
          </a:prstGeom>
          <a:noFill/>
          <a:ln w="9525" algn="ctr">
            <a:noFill/>
            <a:miter lim="800000"/>
            <a:headEnd/>
            <a:tailEnd/>
          </a:ln>
        </p:spPr>
        <p:txBody>
          <a:bodyPr wrap="none" tIns="91440" bIns="91440">
            <a:spAutoFit/>
          </a:bodyPr>
          <a:lstStyle/>
          <a:p>
            <a:pPr algn="ctr"/>
            <a:r>
              <a:rPr lang="en-US" b="1" dirty="0">
                <a:latin typeface="+mj-lt"/>
              </a:rPr>
              <a:t>Plant Operations</a:t>
            </a:r>
          </a:p>
        </p:txBody>
      </p:sp>
      <p:pic>
        <p:nvPicPr>
          <p:cNvPr id="9" name="Picture 6" descr="C:\Users\nnm\AppData\Local\Microsoft\Windows\Temporary Internet Files\Content.IE5\MP4FNXP9\MC900188073[1].wmf"/>
          <p:cNvPicPr>
            <a:picLocks noChangeAspect="1" noChangeArrowheads="1"/>
          </p:cNvPicPr>
          <p:nvPr/>
        </p:nvPicPr>
        <p:blipFill>
          <a:blip r:embed="rId5" cstate="print"/>
          <a:srcRect/>
          <a:stretch>
            <a:fillRect/>
          </a:stretch>
        </p:blipFill>
        <p:spPr bwMode="auto">
          <a:xfrm>
            <a:off x="8489950" y="31750"/>
            <a:ext cx="498475" cy="496888"/>
          </a:xfrm>
          <a:prstGeom prst="rect">
            <a:avLst/>
          </a:prstGeom>
          <a:noFill/>
          <a:ln w="9525">
            <a:noFill/>
            <a:miter lim="800000"/>
            <a:headEnd/>
            <a:tailEnd/>
          </a:ln>
        </p:spPr>
      </p:pic>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QAD EAM Project Controls</a:t>
            </a:r>
          </a:p>
        </p:txBody>
      </p:sp>
      <p:sp>
        <p:nvSpPr>
          <p:cNvPr id="10243" name="Rectangle 3"/>
          <p:cNvSpPr>
            <a:spLocks noGrp="1" noChangeArrowheads="1"/>
          </p:cNvSpPr>
          <p:nvPr>
            <p:ph type="body" sz="quarter" idx="10"/>
          </p:nvPr>
        </p:nvSpPr>
        <p:spPr/>
        <p:txBody>
          <a:bodyPr/>
          <a:lstStyle/>
          <a:p>
            <a:r>
              <a:rPr lang="en-US" dirty="0" smtClean="0"/>
              <a:t>Key Concepts</a:t>
            </a:r>
          </a:p>
        </p:txBody>
      </p:sp>
      <p:sp>
        <p:nvSpPr>
          <p:cNvPr id="7" name="Text Placeholder 6"/>
          <p:cNvSpPr>
            <a:spLocks noGrp="1"/>
          </p:cNvSpPr>
          <p:nvPr>
            <p:ph type="body" sz="quarter" idx="11"/>
          </p:nvPr>
        </p:nvSpPr>
        <p:spPr/>
        <p:txBody>
          <a:bodyPr/>
          <a:lstStyle/>
          <a:p>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7528023" y="1800225"/>
            <a:ext cx="837593" cy="1255776"/>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idx="1"/>
          </p:nvPr>
        </p:nvSpPr>
        <p:spPr/>
        <p:txBody>
          <a:bodyPr>
            <a:normAutofit lnSpcReduction="10000"/>
          </a:bodyPr>
          <a:lstStyle/>
          <a:p>
            <a:r>
              <a:rPr lang="en-US" dirty="0" smtClean="0"/>
              <a:t>Customer Reimbursements</a:t>
            </a:r>
          </a:p>
          <a:p>
            <a:pPr lvl="1"/>
            <a:r>
              <a:rPr lang="en-US" dirty="0" smtClean="0"/>
              <a:t>Screen: “Scheduled Payments SO” </a:t>
            </a:r>
          </a:p>
          <a:p>
            <a:pPr lvl="1"/>
            <a:r>
              <a:rPr lang="en-US" dirty="0" smtClean="0"/>
              <a:t>Steps</a:t>
            </a:r>
          </a:p>
          <a:p>
            <a:pPr lvl="2"/>
            <a:r>
              <a:rPr lang="en-US" dirty="0" smtClean="0"/>
              <a:t>ERP Sales Order (SO)  </a:t>
            </a:r>
          </a:p>
          <a:p>
            <a:pPr lvl="2"/>
            <a:r>
              <a:rPr lang="en-US" dirty="0" smtClean="0"/>
              <a:t>Schedule for Reimbursements in EAM </a:t>
            </a:r>
          </a:p>
          <a:p>
            <a:pPr lvl="2"/>
            <a:r>
              <a:rPr lang="en-US" dirty="0" smtClean="0"/>
              <a:t>EAM SO Ship Transaction from Project</a:t>
            </a:r>
          </a:p>
          <a:p>
            <a:pPr lvl="2"/>
            <a:r>
              <a:rPr lang="en-US" dirty="0" smtClean="0"/>
              <a:t>ERP Invoice / AR </a:t>
            </a:r>
          </a:p>
          <a:p>
            <a:r>
              <a:rPr lang="en-US" dirty="0" smtClean="0"/>
              <a:t>Supplier Payments </a:t>
            </a:r>
          </a:p>
          <a:p>
            <a:pPr lvl="1"/>
            <a:r>
              <a:rPr lang="en-US" dirty="0" smtClean="0"/>
              <a:t>Screen:  “Scheduled Payments PO”</a:t>
            </a:r>
          </a:p>
          <a:p>
            <a:pPr lvl="1"/>
            <a:r>
              <a:rPr lang="en-US" dirty="0" smtClean="0"/>
              <a:t>Steps: </a:t>
            </a:r>
          </a:p>
          <a:p>
            <a:pPr lvl="2"/>
            <a:r>
              <a:rPr lang="en-US" dirty="0" smtClean="0"/>
              <a:t>EAM Purchase Order (PO) </a:t>
            </a:r>
          </a:p>
          <a:p>
            <a:pPr lvl="2"/>
            <a:r>
              <a:rPr lang="en-US" dirty="0" smtClean="0"/>
              <a:t>Schedule for Paying Supplier in EAM </a:t>
            </a:r>
          </a:p>
          <a:p>
            <a:pPr lvl="2"/>
            <a:r>
              <a:rPr lang="en-US" dirty="0" smtClean="0"/>
              <a:t>EAM PO Receipt from Project </a:t>
            </a:r>
          </a:p>
          <a:p>
            <a:pPr lvl="2"/>
            <a:r>
              <a:rPr lang="en-US" dirty="0" smtClean="0"/>
              <a:t>ERP AP</a:t>
            </a:r>
          </a:p>
        </p:txBody>
      </p:sp>
      <p:sp>
        <p:nvSpPr>
          <p:cNvPr id="11266" name="Rectangle 4"/>
          <p:cNvSpPr>
            <a:spLocks noGrp="1" noChangeArrowheads="1"/>
          </p:cNvSpPr>
          <p:nvPr>
            <p:ph type="title"/>
          </p:nvPr>
        </p:nvSpPr>
        <p:spPr/>
        <p:txBody>
          <a:bodyPr>
            <a:normAutofit/>
          </a:bodyPr>
          <a:lstStyle/>
          <a:p>
            <a:r>
              <a:rPr lang="en-US" dirty="0" smtClean="0"/>
              <a:t>Scheduled Payments Key Concepts</a:t>
            </a:r>
          </a:p>
        </p:txBody>
      </p:sp>
      <p:sp>
        <p:nvSpPr>
          <p:cNvPr id="11268" name="Footer Placeholder 3"/>
          <p:cNvSpPr>
            <a:spLocks noGrp="1"/>
          </p:cNvSpPr>
          <p:nvPr>
            <p:ph type="ftr" sz="quarter" idx="10"/>
          </p:nvPr>
        </p:nvSpPr>
        <p:spPr/>
        <p:txBody>
          <a:bodyPr/>
          <a:lstStyle/>
          <a:p>
            <a:r>
              <a:rPr lang="en-US" smtClean="0"/>
              <a:t>EAM-PCP2-080</a:t>
            </a:r>
            <a:endParaRPr lang="en-US"/>
          </a:p>
        </p:txBody>
      </p:sp>
      <p:pic>
        <p:nvPicPr>
          <p:cNvPr id="5" name="Picture 4" descr="C:\Users\nnm\AppData\Local\Microsoft\Windows\Temporary Internet Files\Content.IE5\I1KIDWA5\MP900403355[1].jpg"/>
          <p:cNvPicPr>
            <a:picLocks noChangeAspect="1" noChangeArrowheads="1"/>
          </p:cNvPicPr>
          <p:nvPr/>
        </p:nvPicPr>
        <p:blipFill>
          <a:blip r:embed="rId3" cstate="print"/>
          <a:srcRect/>
          <a:stretch>
            <a:fillRect/>
          </a:stretch>
        </p:blipFill>
        <p:spPr bwMode="auto">
          <a:xfrm>
            <a:off x="8448675" y="171060"/>
            <a:ext cx="507491" cy="76086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childTnLst>
                                  <p:subTnLst>
                                    <p:animClr>
                                      <p:cBhvr override="childStyle">
                                        <p:cTn dur="1" fill="hold" display="0" masterRel="nextClick" afterEffect="1"/>
                                        <p:tgtEl>
                                          <p:spTgt spid="11267">
                                            <p:txEl>
                                              <p:pRg st="0" end="0"/>
                                            </p:txEl>
                                          </p:spTgt>
                                        </p:tgtEl>
                                        <p:attrNameLst>
                                          <p:attrName>ppt_c</p:attrName>
                                        </p:attrNameLst>
                                      </p:cBhvr>
                                      <p:to>
                                        <a:srgbClr val="C0C0C0"/>
                                      </p:to>
                                    </p:animClr>
                                  </p:subTnLst>
                                </p:cTn>
                              </p:par>
                              <p:par>
                                <p:cTn id="7" presetID="1" presetClass="entr" presetSubtype="0" fill="hold" nodeType="withEffect">
                                  <p:stCondLst>
                                    <p:cond delay="0"/>
                                  </p:stCondLst>
                                  <p:childTnLst>
                                    <p:set>
                                      <p:cBhvr>
                                        <p:cTn id="8" dur="1" fill="hold">
                                          <p:stCondLst>
                                            <p:cond delay="0"/>
                                          </p:stCondLst>
                                        </p:cTn>
                                        <p:tgtEl>
                                          <p:spTgt spid="11267">
                                            <p:txEl>
                                              <p:pRg st="1" end="1"/>
                                            </p:txEl>
                                          </p:spTgt>
                                        </p:tgtEl>
                                        <p:attrNameLst>
                                          <p:attrName>style.visibility</p:attrName>
                                        </p:attrNameLst>
                                      </p:cBhvr>
                                      <p:to>
                                        <p:strVal val="visible"/>
                                      </p:to>
                                    </p:set>
                                  </p:childTnLst>
                                  <p:subTnLst>
                                    <p:animClr>
                                      <p:cBhvr override="childStyle">
                                        <p:cTn dur="1" fill="hold" display="0" masterRel="nextClick" afterEffect="1"/>
                                        <p:tgtEl>
                                          <p:spTgt spid="11267">
                                            <p:txEl>
                                              <p:pRg st="1" end="1"/>
                                            </p:txEl>
                                          </p:spTgt>
                                        </p:tgtEl>
                                        <p:attrNameLst>
                                          <p:attrName>ppt_c</p:attrName>
                                        </p:attrNameLst>
                                      </p:cBhvr>
                                      <p:to>
                                        <a:srgbClr val="C0C0C0"/>
                                      </p:to>
                                    </p:animClr>
                                  </p:subTnLst>
                                </p:cTn>
                              </p:par>
                              <p:par>
                                <p:cTn id="9" presetID="1" presetClass="entr" presetSubtype="0" fill="hold" nodeType="withEffect">
                                  <p:stCondLst>
                                    <p:cond delay="0"/>
                                  </p:stCondLst>
                                  <p:childTnLst>
                                    <p:set>
                                      <p:cBhvr>
                                        <p:cTn id="10" dur="1" fill="hold">
                                          <p:stCondLst>
                                            <p:cond delay="0"/>
                                          </p:stCondLst>
                                        </p:cTn>
                                        <p:tgtEl>
                                          <p:spTgt spid="11267">
                                            <p:txEl>
                                              <p:pRg st="2" end="2"/>
                                            </p:txEl>
                                          </p:spTgt>
                                        </p:tgtEl>
                                        <p:attrNameLst>
                                          <p:attrName>style.visibility</p:attrName>
                                        </p:attrNameLst>
                                      </p:cBhvr>
                                      <p:to>
                                        <p:strVal val="visible"/>
                                      </p:to>
                                    </p:set>
                                  </p:childTnLst>
                                  <p:subTnLst>
                                    <p:animClr>
                                      <p:cBhvr override="childStyle">
                                        <p:cTn dur="1" fill="hold" display="0" masterRel="nextClick" afterEffect="1"/>
                                        <p:tgtEl>
                                          <p:spTgt spid="11267">
                                            <p:txEl>
                                              <p:pRg st="2" end="2"/>
                                            </p:txEl>
                                          </p:spTgt>
                                        </p:tgtEl>
                                        <p:attrNameLst>
                                          <p:attrName>ppt_c</p:attrName>
                                        </p:attrNameLst>
                                      </p:cBhvr>
                                      <p:to>
                                        <a:srgbClr val="C0C0C0"/>
                                      </p:to>
                                    </p:animClr>
                                  </p:subTnLst>
                                </p:cTn>
                              </p:par>
                              <p:par>
                                <p:cTn id="11" presetID="1" presetClass="entr" presetSubtype="0" fill="hold" nodeType="withEffect">
                                  <p:stCondLst>
                                    <p:cond delay="0"/>
                                  </p:stCondLst>
                                  <p:childTnLst>
                                    <p:set>
                                      <p:cBhvr>
                                        <p:cTn id="12" dur="1" fill="hold">
                                          <p:stCondLst>
                                            <p:cond delay="0"/>
                                          </p:stCondLst>
                                        </p:cTn>
                                        <p:tgtEl>
                                          <p:spTgt spid="11267">
                                            <p:txEl>
                                              <p:pRg st="3" end="3"/>
                                            </p:txEl>
                                          </p:spTgt>
                                        </p:tgtEl>
                                        <p:attrNameLst>
                                          <p:attrName>style.visibility</p:attrName>
                                        </p:attrNameLst>
                                      </p:cBhvr>
                                      <p:to>
                                        <p:strVal val="visible"/>
                                      </p:to>
                                    </p:set>
                                  </p:childTnLst>
                                  <p:subTnLst>
                                    <p:animClr>
                                      <p:cBhvr override="childStyle">
                                        <p:cTn dur="1" fill="hold" display="0" masterRel="nextClick" afterEffect="1"/>
                                        <p:tgtEl>
                                          <p:spTgt spid="11267">
                                            <p:txEl>
                                              <p:pRg st="3" end="3"/>
                                            </p:txEl>
                                          </p:spTgt>
                                        </p:tgtEl>
                                        <p:attrNameLst>
                                          <p:attrName>ppt_c</p:attrName>
                                        </p:attrNameLst>
                                      </p:cBhvr>
                                      <p:to>
                                        <a:srgbClr val="C0C0C0"/>
                                      </p:to>
                                    </p:animClr>
                                  </p:subTnLst>
                                </p:cTn>
                              </p:par>
                              <p:par>
                                <p:cTn id="13" presetID="1" presetClass="entr" presetSubtype="0" fill="hold" nodeType="withEffect">
                                  <p:stCondLst>
                                    <p:cond delay="0"/>
                                  </p:stCondLst>
                                  <p:childTnLst>
                                    <p:set>
                                      <p:cBhvr>
                                        <p:cTn id="14" dur="1" fill="hold">
                                          <p:stCondLst>
                                            <p:cond delay="0"/>
                                          </p:stCondLst>
                                        </p:cTn>
                                        <p:tgtEl>
                                          <p:spTgt spid="11267">
                                            <p:txEl>
                                              <p:pRg st="4" end="4"/>
                                            </p:txEl>
                                          </p:spTgt>
                                        </p:tgtEl>
                                        <p:attrNameLst>
                                          <p:attrName>style.visibility</p:attrName>
                                        </p:attrNameLst>
                                      </p:cBhvr>
                                      <p:to>
                                        <p:strVal val="visible"/>
                                      </p:to>
                                    </p:set>
                                  </p:childTnLst>
                                  <p:subTnLst>
                                    <p:animClr>
                                      <p:cBhvr override="childStyle">
                                        <p:cTn dur="1" fill="hold" display="0" masterRel="nextClick" afterEffect="1"/>
                                        <p:tgtEl>
                                          <p:spTgt spid="11267">
                                            <p:txEl>
                                              <p:pRg st="4" end="4"/>
                                            </p:txEl>
                                          </p:spTgt>
                                        </p:tgtEl>
                                        <p:attrNameLst>
                                          <p:attrName>ppt_c</p:attrName>
                                        </p:attrNameLst>
                                      </p:cBhvr>
                                      <p:to>
                                        <a:srgbClr val="C0C0C0"/>
                                      </p:to>
                                    </p:animClr>
                                  </p:subTnLst>
                                </p:cTn>
                              </p:par>
                              <p:par>
                                <p:cTn id="15" presetID="1" presetClass="entr" presetSubtype="0" fill="hold" nodeType="withEffect">
                                  <p:stCondLst>
                                    <p:cond delay="0"/>
                                  </p:stCondLst>
                                  <p:childTnLst>
                                    <p:set>
                                      <p:cBhvr>
                                        <p:cTn id="16" dur="1" fill="hold">
                                          <p:stCondLst>
                                            <p:cond delay="0"/>
                                          </p:stCondLst>
                                        </p:cTn>
                                        <p:tgtEl>
                                          <p:spTgt spid="11267">
                                            <p:txEl>
                                              <p:pRg st="5" end="5"/>
                                            </p:txEl>
                                          </p:spTgt>
                                        </p:tgtEl>
                                        <p:attrNameLst>
                                          <p:attrName>style.visibility</p:attrName>
                                        </p:attrNameLst>
                                      </p:cBhvr>
                                      <p:to>
                                        <p:strVal val="visible"/>
                                      </p:to>
                                    </p:set>
                                  </p:childTnLst>
                                  <p:subTnLst>
                                    <p:animClr>
                                      <p:cBhvr override="childStyle">
                                        <p:cTn dur="1" fill="hold" display="0" masterRel="nextClick" afterEffect="1"/>
                                        <p:tgtEl>
                                          <p:spTgt spid="11267">
                                            <p:txEl>
                                              <p:pRg st="5" end="5"/>
                                            </p:txEl>
                                          </p:spTgt>
                                        </p:tgtEl>
                                        <p:attrNameLst>
                                          <p:attrName>ppt_c</p:attrName>
                                        </p:attrNameLst>
                                      </p:cBhvr>
                                      <p:to>
                                        <a:srgbClr val="C0C0C0"/>
                                      </p:to>
                                    </p:animClr>
                                  </p:subTnLst>
                                </p:cTn>
                              </p:par>
                              <p:par>
                                <p:cTn id="17" presetID="1" presetClass="entr" presetSubtype="0" fill="hold" nodeType="withEffect">
                                  <p:stCondLst>
                                    <p:cond delay="0"/>
                                  </p:stCondLst>
                                  <p:childTnLst>
                                    <p:set>
                                      <p:cBhvr>
                                        <p:cTn id="18" dur="1" fill="hold">
                                          <p:stCondLst>
                                            <p:cond delay="0"/>
                                          </p:stCondLst>
                                        </p:cTn>
                                        <p:tgtEl>
                                          <p:spTgt spid="11267">
                                            <p:txEl>
                                              <p:pRg st="6" end="6"/>
                                            </p:txEl>
                                          </p:spTgt>
                                        </p:tgtEl>
                                        <p:attrNameLst>
                                          <p:attrName>style.visibility</p:attrName>
                                        </p:attrNameLst>
                                      </p:cBhvr>
                                      <p:to>
                                        <p:strVal val="visible"/>
                                      </p:to>
                                    </p:set>
                                  </p:childTnLst>
                                  <p:subTnLst>
                                    <p:animClr>
                                      <p:cBhvr override="childStyle">
                                        <p:cTn dur="1" fill="hold" display="0" masterRel="nextClick" afterEffect="1"/>
                                        <p:tgtEl>
                                          <p:spTgt spid="11267">
                                            <p:txEl>
                                              <p:pRg st="6" end="6"/>
                                            </p:txEl>
                                          </p:spTgt>
                                        </p:tgtEl>
                                        <p:attrNameLst>
                                          <p:attrName>ppt_c</p:attrName>
                                        </p:attrNameLst>
                                      </p:cBhvr>
                                      <p:to>
                                        <a:srgbClr val="C0C0C0"/>
                                      </p:to>
                                    </p:animClr>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267">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267">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267">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1267">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267">
                                            <p:txEl>
                                              <p:pRg st="11" end="11"/>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1267">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267">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SLIDEFILENAME" val="Capital_Project_Man___116.JPG"/>
  <p:tag name="SLIDEID" val="116"/>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32537</TotalTime>
  <Words>4238</Words>
  <Application>Microsoft Office PowerPoint</Application>
  <PresentationFormat>On-screen Show (4:3)</PresentationFormat>
  <Paragraphs>410</Paragraphs>
  <Slides>32</Slides>
  <Notes>32</Notes>
  <HiddenSlides>0</HiddenSlides>
  <MMClips>0</MMClips>
  <ScaleCrop>false</ScaleCrop>
  <HeadingPairs>
    <vt:vector size="4" baseType="variant">
      <vt:variant>
        <vt:lpstr>Theme</vt:lpstr>
      </vt:variant>
      <vt:variant>
        <vt:i4>2</vt:i4>
      </vt:variant>
      <vt:variant>
        <vt:lpstr>Slide Titles</vt:lpstr>
      </vt:variant>
      <vt:variant>
        <vt:i4>32</vt:i4>
      </vt:variant>
    </vt:vector>
  </HeadingPairs>
  <TitlesOfParts>
    <vt:vector size="34" baseType="lpstr">
      <vt:lpstr>1_EX06PP_template</vt:lpstr>
      <vt:lpstr>QAD 2010 Template</vt:lpstr>
      <vt:lpstr>QAD Enterprise Asset Management v12  Level 1 Course:  1-9 Introduction to EAM Project Controls Part 2 – Scheduled Payments </vt:lpstr>
      <vt:lpstr>EAM Level 1 Learning Path </vt:lpstr>
      <vt:lpstr>Course Overview</vt:lpstr>
      <vt:lpstr>Upon completion of this course you should be able to</vt:lpstr>
      <vt:lpstr>Achieving course objectives will results in your</vt:lpstr>
      <vt:lpstr>QAD EAM Project Controls Scheduled Payments</vt:lpstr>
      <vt:lpstr>Project Controls - Scheduled Payments</vt:lpstr>
      <vt:lpstr>QAD EAM Project Controls</vt:lpstr>
      <vt:lpstr>Scheduled Payments Key Concepts</vt:lpstr>
      <vt:lpstr>Scheduled Payments Best Practices</vt:lpstr>
      <vt:lpstr>QAD EAM Project Controls  Scheduled Payments Sales Orders</vt:lpstr>
      <vt:lpstr>Scheduled Payment SO  Personal Example</vt:lpstr>
      <vt:lpstr>Schedule Payments SO Basic Process</vt:lpstr>
      <vt:lpstr>Scheduled Payments SO</vt:lpstr>
      <vt:lpstr>Scheduled Payments SO - Schedule</vt:lpstr>
      <vt:lpstr>Scheduled Payments SO - Release</vt:lpstr>
      <vt:lpstr>Scheduled Payments SO - Track</vt:lpstr>
      <vt:lpstr>Project Detail – Customer Funding Tab</vt:lpstr>
      <vt:lpstr>Project Invoices Screen</vt:lpstr>
      <vt:lpstr>QAD EAM Project Controls  Scheduled Payments Purchase Orders</vt:lpstr>
      <vt:lpstr>Scheduled Payments PO  Personal Example</vt:lpstr>
      <vt:lpstr>Schedule Payments PO Basic Process</vt:lpstr>
      <vt:lpstr>Scheduled Payments PO – Order </vt:lpstr>
      <vt:lpstr>Scheduled Payments PO</vt:lpstr>
      <vt:lpstr>Scheduled Payments PO - Schedule</vt:lpstr>
      <vt:lpstr>Scheduled Payments PO - Release</vt:lpstr>
      <vt:lpstr>Project Cost Analysis Screen</vt:lpstr>
      <vt:lpstr>QAD EAM Project Controls Part 2 Scheduled Payments</vt:lpstr>
      <vt:lpstr>Review</vt:lpstr>
      <vt:lpstr>QAD EAM Level 1 Learning Path  Next Steps for Certification!</vt:lpstr>
      <vt:lpstr>Next Steps!  </vt:lpstr>
      <vt:lpstr>Questions? </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Launch/Sales Launch</dc:title>
  <dc:creator>QAD</dc:creator>
  <cp:lastModifiedBy>Bill Knutson</cp:lastModifiedBy>
  <cp:revision>2294</cp:revision>
  <dcterms:created xsi:type="dcterms:W3CDTF">2006-09-26T21:40:50Z</dcterms:created>
  <dcterms:modified xsi:type="dcterms:W3CDTF">2011-02-18T00:10:34Z</dcterms:modified>
</cp:coreProperties>
</file>