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tags/tag2.xml" ContentType="application/vnd.openxmlformats-officedocument.presentationml.tags+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tags/tag3.xml" ContentType="application/vnd.openxmlformats-officedocument.presentationml.tags+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953" r:id="rId1"/>
    <p:sldMasterId id="2147485046" r:id="rId2"/>
  </p:sldMasterIdLst>
  <p:notesMasterIdLst>
    <p:notesMasterId r:id="rId63"/>
  </p:notesMasterIdLst>
  <p:handoutMasterIdLst>
    <p:handoutMasterId r:id="rId64"/>
  </p:handoutMasterIdLst>
  <p:sldIdLst>
    <p:sldId id="257" r:id="rId3"/>
    <p:sldId id="327" r:id="rId4"/>
    <p:sldId id="314" r:id="rId5"/>
    <p:sldId id="929" r:id="rId6"/>
    <p:sldId id="348" r:id="rId7"/>
    <p:sldId id="335" r:id="rId8"/>
    <p:sldId id="353" r:id="rId9"/>
    <p:sldId id="930" r:id="rId10"/>
    <p:sldId id="770" r:id="rId11"/>
    <p:sldId id="901" r:id="rId12"/>
    <p:sldId id="356" r:id="rId13"/>
    <p:sldId id="833" r:id="rId14"/>
    <p:sldId id="829" r:id="rId15"/>
    <p:sldId id="864" r:id="rId16"/>
    <p:sldId id="939" r:id="rId17"/>
    <p:sldId id="932" r:id="rId18"/>
    <p:sldId id="350" r:id="rId19"/>
    <p:sldId id="367" r:id="rId20"/>
    <p:sldId id="896" r:id="rId21"/>
    <p:sldId id="931" r:id="rId22"/>
    <p:sldId id="914" r:id="rId23"/>
    <p:sldId id="369" r:id="rId24"/>
    <p:sldId id="440" r:id="rId25"/>
    <p:sldId id="907" r:id="rId26"/>
    <p:sldId id="441" r:id="rId27"/>
    <p:sldId id="690" r:id="rId28"/>
    <p:sldId id="479" r:id="rId29"/>
    <p:sldId id="897" r:id="rId30"/>
    <p:sldId id="933" r:id="rId31"/>
    <p:sldId id="913" r:id="rId32"/>
    <p:sldId id="481" r:id="rId33"/>
    <p:sldId id="501" r:id="rId34"/>
    <p:sldId id="875" r:id="rId35"/>
    <p:sldId id="691" r:id="rId36"/>
    <p:sldId id="543" r:id="rId37"/>
    <p:sldId id="547" r:id="rId38"/>
    <p:sldId id="934" r:id="rId39"/>
    <p:sldId id="878" r:id="rId40"/>
    <p:sldId id="915" r:id="rId41"/>
    <p:sldId id="927" r:id="rId42"/>
    <p:sldId id="579" r:id="rId43"/>
    <p:sldId id="693" r:id="rId44"/>
    <p:sldId id="888" r:id="rId45"/>
    <p:sldId id="890" r:id="rId46"/>
    <p:sldId id="941" r:id="rId47"/>
    <p:sldId id="592" r:id="rId48"/>
    <p:sldId id="593" r:id="rId49"/>
    <p:sldId id="595" r:id="rId50"/>
    <p:sldId id="942" r:id="rId51"/>
    <p:sldId id="697" r:id="rId52"/>
    <p:sldId id="903" r:id="rId53"/>
    <p:sldId id="906" r:id="rId54"/>
    <p:sldId id="938" r:id="rId55"/>
    <p:sldId id="943" r:id="rId56"/>
    <p:sldId id="727" r:id="rId57"/>
    <p:sldId id="940" r:id="rId58"/>
    <p:sldId id="944" r:id="rId59"/>
    <p:sldId id="909" r:id="rId60"/>
    <p:sldId id="936" r:id="rId61"/>
    <p:sldId id="937" r:id="rId62"/>
  </p:sldIdLst>
  <p:sldSz cx="9144000" cy="6858000" type="screen4x3"/>
  <p:notesSz cx="6858000" cy="9296400"/>
  <p:defaultTextStyle>
    <a:defPPr>
      <a:defRPr lang="en-US"/>
    </a:defPPr>
    <a:lvl1pPr algn="l" rtl="0" fontAlgn="base">
      <a:spcBef>
        <a:spcPct val="0"/>
      </a:spcBef>
      <a:spcAft>
        <a:spcPct val="0"/>
      </a:spcAft>
      <a:defRPr sz="1400" kern="1200">
        <a:solidFill>
          <a:schemeClr val="tx1"/>
        </a:solidFill>
        <a:latin typeface="Tahoma" pitchFamily="34" charset="0"/>
        <a:ea typeface="+mn-ea"/>
        <a:cs typeface="Arial" charset="0"/>
      </a:defRPr>
    </a:lvl1pPr>
    <a:lvl2pPr marL="457200" algn="l" rtl="0" fontAlgn="base">
      <a:spcBef>
        <a:spcPct val="0"/>
      </a:spcBef>
      <a:spcAft>
        <a:spcPct val="0"/>
      </a:spcAft>
      <a:defRPr sz="1400" kern="1200">
        <a:solidFill>
          <a:schemeClr val="tx1"/>
        </a:solidFill>
        <a:latin typeface="Tahoma" pitchFamily="34" charset="0"/>
        <a:ea typeface="+mn-ea"/>
        <a:cs typeface="Arial" charset="0"/>
      </a:defRPr>
    </a:lvl2pPr>
    <a:lvl3pPr marL="914400" algn="l" rtl="0" fontAlgn="base">
      <a:spcBef>
        <a:spcPct val="0"/>
      </a:spcBef>
      <a:spcAft>
        <a:spcPct val="0"/>
      </a:spcAft>
      <a:defRPr sz="1400" kern="1200">
        <a:solidFill>
          <a:schemeClr val="tx1"/>
        </a:solidFill>
        <a:latin typeface="Tahoma" pitchFamily="34" charset="0"/>
        <a:ea typeface="+mn-ea"/>
        <a:cs typeface="Arial" charset="0"/>
      </a:defRPr>
    </a:lvl3pPr>
    <a:lvl4pPr marL="1371600" algn="l" rtl="0" fontAlgn="base">
      <a:spcBef>
        <a:spcPct val="0"/>
      </a:spcBef>
      <a:spcAft>
        <a:spcPct val="0"/>
      </a:spcAft>
      <a:defRPr sz="1400" kern="1200">
        <a:solidFill>
          <a:schemeClr val="tx1"/>
        </a:solidFill>
        <a:latin typeface="Tahoma" pitchFamily="34" charset="0"/>
        <a:ea typeface="+mn-ea"/>
        <a:cs typeface="Arial" charset="0"/>
      </a:defRPr>
    </a:lvl4pPr>
    <a:lvl5pPr marL="1828800" algn="l" rtl="0" fontAlgn="base">
      <a:spcBef>
        <a:spcPct val="0"/>
      </a:spcBef>
      <a:spcAft>
        <a:spcPct val="0"/>
      </a:spcAft>
      <a:defRPr sz="1400" kern="1200">
        <a:solidFill>
          <a:schemeClr val="tx1"/>
        </a:solidFill>
        <a:latin typeface="Tahoma" pitchFamily="34" charset="0"/>
        <a:ea typeface="+mn-ea"/>
        <a:cs typeface="Arial" charset="0"/>
      </a:defRPr>
    </a:lvl5pPr>
    <a:lvl6pPr marL="2286000" algn="l" defTabSz="914400" rtl="0" eaLnBrk="1" latinLnBrk="0" hangingPunct="1">
      <a:defRPr sz="1400" kern="1200">
        <a:solidFill>
          <a:schemeClr val="tx1"/>
        </a:solidFill>
        <a:latin typeface="Tahoma" pitchFamily="34" charset="0"/>
        <a:ea typeface="+mn-ea"/>
        <a:cs typeface="Arial" charset="0"/>
      </a:defRPr>
    </a:lvl6pPr>
    <a:lvl7pPr marL="2743200" algn="l" defTabSz="914400" rtl="0" eaLnBrk="1" latinLnBrk="0" hangingPunct="1">
      <a:defRPr sz="1400" kern="1200">
        <a:solidFill>
          <a:schemeClr val="tx1"/>
        </a:solidFill>
        <a:latin typeface="Tahoma" pitchFamily="34" charset="0"/>
        <a:ea typeface="+mn-ea"/>
        <a:cs typeface="Arial" charset="0"/>
      </a:defRPr>
    </a:lvl7pPr>
    <a:lvl8pPr marL="3200400" algn="l" defTabSz="914400" rtl="0" eaLnBrk="1" latinLnBrk="0" hangingPunct="1">
      <a:defRPr sz="1400" kern="1200">
        <a:solidFill>
          <a:schemeClr val="tx1"/>
        </a:solidFill>
        <a:latin typeface="Tahoma" pitchFamily="34" charset="0"/>
        <a:ea typeface="+mn-ea"/>
        <a:cs typeface="Arial" charset="0"/>
      </a:defRPr>
    </a:lvl8pPr>
    <a:lvl9pPr marL="3657600" algn="l" defTabSz="914400" rtl="0" eaLnBrk="1" latinLnBrk="0" hangingPunct="1">
      <a:defRPr sz="1400" kern="1200">
        <a:solidFill>
          <a:schemeClr val="tx1"/>
        </a:solidFill>
        <a:latin typeface="Tahoma"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8080"/>
    <a:srgbClr val="FF99CC"/>
    <a:srgbClr val="000000"/>
    <a:srgbClr val="FFFF66"/>
    <a:srgbClr val="FF0000"/>
    <a:srgbClr val="FFFFCC"/>
    <a:srgbClr val="33CC33"/>
    <a:srgbClr val="0069B8"/>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0565" autoAdjust="0"/>
    <p:restoredTop sz="67826" autoAdjust="0"/>
  </p:normalViewPr>
  <p:slideViewPr>
    <p:cSldViewPr snapToGrid="0">
      <p:cViewPr varScale="1">
        <p:scale>
          <a:sx n="63" d="100"/>
          <a:sy n="63" d="100"/>
        </p:scale>
        <p:origin x="-1062"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8" d="100"/>
          <a:sy n="78" d="100"/>
        </p:scale>
        <p:origin x="-2544" y="-84"/>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6402"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l">
              <a:defRPr sz="1200">
                <a:latin typeface="Arial" charset="0"/>
                <a:cs typeface="+mn-cs"/>
              </a:defRPr>
            </a:lvl1pPr>
          </a:lstStyle>
          <a:p>
            <a:pPr>
              <a:defRPr/>
            </a:pPr>
            <a:endParaRPr lang="en-US"/>
          </a:p>
        </p:txBody>
      </p:sp>
      <p:sp>
        <p:nvSpPr>
          <p:cNvPr id="486403" name="Rectangle 3"/>
          <p:cNvSpPr>
            <a:spLocks noGrp="1" noChangeArrowheads="1"/>
          </p:cNvSpPr>
          <p:nvPr>
            <p:ph type="dt" sz="quarter" idx="1"/>
          </p:nvPr>
        </p:nvSpPr>
        <p:spPr bwMode="auto">
          <a:xfrm>
            <a:off x="3884613"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r">
              <a:defRPr sz="1200">
                <a:latin typeface="Arial" charset="0"/>
                <a:cs typeface="+mn-cs"/>
              </a:defRPr>
            </a:lvl1pPr>
          </a:lstStyle>
          <a:p>
            <a:pPr>
              <a:defRPr/>
            </a:pPr>
            <a:endParaRPr lang="en-US"/>
          </a:p>
        </p:txBody>
      </p:sp>
      <p:sp>
        <p:nvSpPr>
          <p:cNvPr id="486404" name="Rectangle 4"/>
          <p:cNvSpPr>
            <a:spLocks noGrp="1" noChangeArrowheads="1"/>
          </p:cNvSpPr>
          <p:nvPr>
            <p:ph type="ftr" sz="quarter" idx="2"/>
          </p:nvPr>
        </p:nvSpPr>
        <p:spPr bwMode="auto">
          <a:xfrm>
            <a:off x="0"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l">
              <a:defRPr sz="1200">
                <a:latin typeface="Arial" charset="0"/>
                <a:cs typeface="+mn-cs"/>
              </a:defRPr>
            </a:lvl1pPr>
          </a:lstStyle>
          <a:p>
            <a:pPr>
              <a:defRPr/>
            </a:pPr>
            <a:endParaRPr lang="en-US"/>
          </a:p>
        </p:txBody>
      </p:sp>
      <p:sp>
        <p:nvSpPr>
          <p:cNvPr id="486405" name="Rectangle 5"/>
          <p:cNvSpPr>
            <a:spLocks noGrp="1" noChangeArrowheads="1"/>
          </p:cNvSpPr>
          <p:nvPr>
            <p:ph type="sldNum" sz="quarter" idx="3"/>
          </p:nvPr>
        </p:nvSpPr>
        <p:spPr bwMode="auto">
          <a:xfrm>
            <a:off x="3884613"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r">
              <a:defRPr sz="1200">
                <a:latin typeface="Arial" charset="0"/>
                <a:cs typeface="+mn-cs"/>
              </a:defRPr>
            </a:lvl1pPr>
          </a:lstStyle>
          <a:p>
            <a:pPr>
              <a:defRPr/>
            </a:pPr>
            <a:fld id="{02FB1695-E9ED-44CA-8552-0AB6DC675214}"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l" defTabSz="923275">
              <a:defRPr sz="1200">
                <a:latin typeface="Arial" charset="0"/>
                <a:cs typeface="+mn-cs"/>
              </a:defRPr>
            </a:lvl1pPr>
          </a:lstStyle>
          <a:p>
            <a:pPr>
              <a:defRPr/>
            </a:pPr>
            <a:endParaRPr lang="en-US"/>
          </a:p>
        </p:txBody>
      </p:sp>
      <p:sp>
        <p:nvSpPr>
          <p:cNvPr id="9219"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r" defTabSz="923275">
              <a:defRPr sz="1200">
                <a:latin typeface="Arial" charset="0"/>
                <a:cs typeface="+mn-cs"/>
              </a:defRPr>
            </a:lvl1pPr>
          </a:lstStyle>
          <a:p>
            <a:pPr>
              <a:defRPr/>
            </a:pPr>
            <a:endParaRPr lang="en-US"/>
          </a:p>
        </p:txBody>
      </p:sp>
      <p:sp>
        <p:nvSpPr>
          <p:cNvPr id="67588"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414838"/>
            <a:ext cx="5486400" cy="4184650"/>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l" defTabSz="923275">
              <a:defRPr sz="1200">
                <a:latin typeface="Arial" charset="0"/>
                <a:cs typeface="+mn-cs"/>
              </a:defRPr>
            </a:lvl1pPr>
          </a:lstStyle>
          <a:p>
            <a:pPr>
              <a:defRPr/>
            </a:pPr>
            <a:endParaRPr lang="en-US"/>
          </a:p>
        </p:txBody>
      </p:sp>
      <p:sp>
        <p:nvSpPr>
          <p:cNvPr id="9223"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r" defTabSz="923275">
              <a:defRPr sz="1200">
                <a:latin typeface="Arial" charset="0"/>
                <a:cs typeface="+mn-cs"/>
              </a:defRPr>
            </a:lvl1pPr>
          </a:lstStyle>
          <a:p>
            <a:pPr>
              <a:defRPr/>
            </a:pPr>
            <a:fld id="{60128CE9-76D0-4B44-B752-A9A4E08BAEAA}"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p:txBody>
          <a:bodyPr/>
          <a:lstStyle/>
          <a:p>
            <a:pPr defTabSz="922338">
              <a:defRPr/>
            </a:pPr>
            <a:fld id="{2BBF8621-2CD6-44CD-9BA7-3990D79A0160}" type="slidenum">
              <a:rPr lang="en-US" smtClean="0"/>
              <a:pPr defTabSz="922338">
                <a:defRPr/>
              </a:pPr>
              <a:t>1</a:t>
            </a:fld>
            <a:endParaRPr lang="en-US"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r>
              <a:rPr lang="en-US" dirty="0" smtClean="0"/>
              <a:t>Welcome to the EAM Level 1 system overview class “1-2 EAM Overview”!  This class is designed to give you a very broad picture of the entire EAM solution, and as a result, this class is the most lengthy of all your pre-requisite on-line classes.  But, don’t give up!  The information conveyed in our time together today will be built upon in future classes.  Absorb</a:t>
            </a:r>
            <a:r>
              <a:rPr lang="en-US" baseline="0" dirty="0" smtClean="0"/>
              <a:t> all you can and do not be embarrassed to go back and review this content afterwards.  </a:t>
            </a:r>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p:txBody>
          <a:bodyPr/>
          <a:lstStyle/>
          <a:p>
            <a:pPr defTabSz="922338">
              <a:defRPr/>
            </a:pPr>
            <a:fld id="{3BC2F98B-D89A-41D9-B2A2-F9138201F9EA}" type="slidenum">
              <a:rPr lang="en-US" smtClean="0"/>
              <a:pPr defTabSz="922338">
                <a:defRPr/>
              </a:pPr>
              <a:t>10</a:t>
            </a:fld>
            <a:endParaRPr 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r>
              <a:rPr lang="en-US" dirty="0" smtClean="0"/>
              <a:t>Now that we have an idea of where and why EAM may</a:t>
            </a:r>
            <a:r>
              <a:rPr lang="en-US" baseline="0" dirty="0" smtClean="0"/>
              <a:t> be used by a company, let’s spend some time diving into the system itself.  In this section, we will explore the EAM User Interface, Key Configuration Concepts, and discuss how EAM’s electronic authorization and EAM Mail are utilized to drive approvals and important notifications and alerts.  </a:t>
            </a: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p:txBody>
          <a:bodyPr/>
          <a:lstStyle/>
          <a:p>
            <a:pPr defTabSz="922338">
              <a:defRPr/>
            </a:pPr>
            <a:fld id="{D1288033-70D0-4114-8862-C7B59A8C656A}" type="slidenum">
              <a:rPr lang="en-US" smtClean="0"/>
              <a:pPr defTabSz="922338">
                <a:defRPr/>
              </a:pPr>
              <a:t>11</a:t>
            </a:fld>
            <a:endParaRPr lang="en-US" smtClean="0"/>
          </a:p>
        </p:txBody>
      </p:sp>
      <p:sp>
        <p:nvSpPr>
          <p:cNvPr id="7885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ln/>
        </p:spPr>
        <p:txBody>
          <a:bodyPr/>
          <a:lstStyle/>
          <a:p>
            <a:pPr>
              <a:defRPr/>
            </a:pPr>
            <a:r>
              <a:rPr lang="en-US" dirty="0" smtClean="0">
                <a:latin typeface="Arial" pitchFamily="34" charset="0"/>
              </a:rPr>
              <a:t>A “User Interface” or “UI” is that portion of a software solution with which an actual user interacts or utilizes the software.  You may have also heard the “UI” referred to as the “front-end” of software, but regardless of what you call it, the UI is the user’s portal to the power and functionality of the system. </a:t>
            </a:r>
          </a:p>
          <a:p>
            <a:pPr>
              <a:defRPr/>
            </a:pPr>
            <a:endParaRPr lang="en-US" dirty="0" smtClean="0">
              <a:latin typeface="Arial" pitchFamily="34" charset="0"/>
            </a:endParaRPr>
          </a:p>
          <a:p>
            <a:pPr>
              <a:defRPr/>
            </a:pPr>
            <a:r>
              <a:rPr lang="en-US" dirty="0" smtClean="0">
                <a:latin typeface="Arial" pitchFamily="34" charset="0"/>
              </a:rPr>
              <a:t>With version 12, EAM was uplifted from the older GUI (Graphical User Interface) to the new .NET interface.  The above screen shot should look very familiar to you if you have worked with the ERP system’s .NET interface.  </a:t>
            </a:r>
          </a:p>
          <a:p>
            <a:pPr>
              <a:defRPr/>
            </a:pPr>
            <a:endParaRPr lang="en-US" dirty="0" smtClean="0">
              <a:latin typeface="Arial" pitchFamily="34" charset="0"/>
            </a:endParaRPr>
          </a:p>
          <a:p>
            <a:pPr>
              <a:defRPr/>
            </a:pPr>
            <a:r>
              <a:rPr lang="en-US" dirty="0" smtClean="0">
                <a:latin typeface="Arial" pitchFamily="34" charset="0"/>
              </a:rPr>
              <a:t>EAM v12 uses QAD’s </a:t>
            </a:r>
            <a:r>
              <a:rPr lang="en-US" dirty="0" err="1" smtClean="0">
                <a:latin typeface="Arial" pitchFamily="34" charset="0"/>
              </a:rPr>
              <a:t>AppShell</a:t>
            </a:r>
            <a:r>
              <a:rPr lang="en-US" dirty="0" smtClean="0">
                <a:latin typeface="Arial" pitchFamily="34" charset="0"/>
              </a:rPr>
              <a:t> for the same look and feel as QAD 2009 and beyond, such as with the Favorites and the Process Maps.  </a:t>
            </a:r>
          </a:p>
          <a:p>
            <a:pPr>
              <a:defRPr/>
            </a:pPr>
            <a:endParaRPr lang="en-US" dirty="0" smtClean="0">
              <a:latin typeface="Arial" pitchFamily="34" charset="0"/>
            </a:endParaRPr>
          </a:p>
          <a:p>
            <a:pPr>
              <a:defRPr/>
            </a:pPr>
            <a:r>
              <a:rPr lang="en-US" dirty="0" smtClean="0">
                <a:latin typeface="Arial" pitchFamily="34" charset="0"/>
              </a:rPr>
              <a:t>EAM also contains its own internal email system, referred to as EAM Mail.  This system provides alerts and notifications and can be setup to send mail outside of EAM to a user’s corporate email.  </a:t>
            </a:r>
          </a:p>
          <a:p>
            <a:pPr>
              <a:defRPr/>
            </a:pPr>
            <a:endParaRPr lang="en-US" dirty="0" smtClean="0">
              <a:latin typeface="Arial" pitchFamily="34" charset="0"/>
            </a:endParaRPr>
          </a:p>
          <a:p>
            <a:pPr>
              <a:defRPr/>
            </a:pPr>
            <a:r>
              <a:rPr lang="en-US" dirty="0" smtClean="0">
                <a:latin typeface="Arial" pitchFamily="34" charset="0"/>
              </a:rPr>
              <a:t>Associated with the EAM Mail, EAM provides robust electronic authorization.  The EAM Mail system drives approvals and tracks progress.  </a:t>
            </a:r>
          </a:p>
          <a:p>
            <a:pPr>
              <a:defRPr/>
            </a:pPr>
            <a:endParaRPr lang="en-US" dirty="0" smtClean="0">
              <a:latin typeface="Arial" pitchFamily="34" charset="0"/>
            </a:endParaRPr>
          </a:p>
          <a:p>
            <a:pPr marL="342900" indent="-342900">
              <a:lnSpc>
                <a:spcPct val="90000"/>
              </a:lnSpc>
              <a:buClr>
                <a:srgbClr val="890C4C"/>
              </a:buClr>
              <a:buFont typeface="Webdings" pitchFamily="18" charset="2"/>
              <a:buNone/>
              <a:defRPr/>
            </a:pPr>
            <a:r>
              <a:rPr lang="en-US" sz="2800" dirty="0" smtClean="0"/>
              <a:t>Other important User Interface details will be covered in the “1-3 EAM User Interface” on-line class.</a:t>
            </a:r>
          </a:p>
          <a:p>
            <a:pPr>
              <a:defRPr/>
            </a:pPr>
            <a:endParaRPr lang="en-US" dirty="0"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p:txBody>
          <a:bodyPr/>
          <a:lstStyle/>
          <a:p>
            <a:pPr defTabSz="922338">
              <a:defRPr/>
            </a:pPr>
            <a:fld id="{B1B12583-3F43-49CE-8F87-D6ACCCD75EFF}" type="slidenum">
              <a:rPr lang="en-US" smtClean="0"/>
              <a:pPr defTabSz="922338">
                <a:defRPr/>
              </a:pPr>
              <a:t>12</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dirty="0" smtClean="0"/>
              <a:t>EAM is a highly configurable product with many system control points and setup options.  Understanding the ways in which EAM can be configured is important to designing, implementing, and supporting a viable solution based upon business requirements.  </a:t>
            </a:r>
          </a:p>
          <a:p>
            <a:pPr eaLnBrk="1" hangingPunct="1"/>
            <a:endParaRPr lang="en-US" dirty="0" smtClean="0"/>
          </a:p>
          <a:p>
            <a:pPr eaLnBrk="1" hangingPunct="1"/>
            <a:r>
              <a:rPr lang="en-US" dirty="0" smtClean="0"/>
              <a:t>This section provides a high-level introduction to basic EAM Configuration, which will be further expounded</a:t>
            </a:r>
            <a:r>
              <a:rPr lang="en-US" baseline="0" dirty="0" smtClean="0"/>
              <a:t> upon in the Level 1 “1-4 Introduction to EAM Configuration” class</a:t>
            </a:r>
            <a:r>
              <a:rPr lang="en-US" dirty="0" smtClean="0"/>
              <a:t>.  Level 2 training will provide even more detailed study of EAM Configuration, as well as guidance for using these controls for business solution design.   </a:t>
            </a:r>
          </a:p>
          <a:p>
            <a:pPr eaLnBrk="1" hangingPunct="1"/>
            <a:endParaRPr lang="en-US" dirty="0" smtClean="0"/>
          </a:p>
          <a:p>
            <a:pPr eaLnBrk="1" hangingPunct="1"/>
            <a:r>
              <a:rPr lang="en-US" sz="2400" dirty="0" smtClean="0"/>
              <a:t>Key elements of EAM configuration include: </a:t>
            </a:r>
          </a:p>
          <a:p>
            <a:pPr lvl="1" eaLnBrk="1" hangingPunct="1"/>
            <a:r>
              <a:rPr lang="en-US" sz="2000" dirty="0" smtClean="0"/>
              <a:t>Domains, Entities and Sites </a:t>
            </a:r>
          </a:p>
          <a:p>
            <a:pPr lvl="1" eaLnBrk="1" hangingPunct="1"/>
            <a:r>
              <a:rPr lang="en-US" sz="2000" dirty="0" smtClean="0"/>
              <a:t>Role Based Security </a:t>
            </a:r>
          </a:p>
          <a:p>
            <a:pPr lvl="1" eaLnBrk="1" hangingPunct="1"/>
            <a:r>
              <a:rPr lang="en-US" sz="2000" dirty="0" smtClean="0"/>
              <a:t>Separate Users / Licenses than QAD ERP </a:t>
            </a:r>
          </a:p>
          <a:p>
            <a:pPr lvl="1" eaLnBrk="1" hangingPunct="1"/>
            <a:r>
              <a:rPr lang="en-US" sz="2000" dirty="0" smtClean="0"/>
              <a:t>System and Site Level Control Settings </a:t>
            </a:r>
          </a:p>
          <a:p>
            <a:pPr lvl="1" eaLnBrk="1" hangingPunct="1"/>
            <a:r>
              <a:rPr lang="en-US" sz="2000" dirty="0" smtClean="0"/>
              <a:t>Mandatory Fields </a:t>
            </a:r>
          </a:p>
          <a:p>
            <a:pPr lvl="1" eaLnBrk="1" hangingPunct="1"/>
            <a:r>
              <a:rPr lang="en-US" sz="2000" dirty="0" smtClean="0"/>
              <a:t>Master Data </a:t>
            </a:r>
          </a:p>
          <a:p>
            <a:pPr lvl="1" eaLnBrk="1" hangingPunct="1"/>
            <a:r>
              <a:rPr lang="en-US" sz="2000" dirty="0" smtClean="0"/>
              <a:t>ERP and EAM Shared Data </a:t>
            </a:r>
          </a:p>
          <a:p>
            <a:pPr lvl="1" eaLnBrk="1" hangingPunct="1"/>
            <a:r>
              <a:rPr lang="en-US" sz="2000" dirty="0" smtClean="0"/>
              <a:t>Electronic Authorizations</a:t>
            </a:r>
          </a:p>
          <a:p>
            <a:pPr lvl="1" eaLnBrk="1" hangingPunct="1"/>
            <a:r>
              <a:rPr lang="en-US" sz="2000" dirty="0" smtClean="0"/>
              <a:t>EAM Mail </a:t>
            </a:r>
          </a:p>
          <a:p>
            <a:pPr lvl="1" eaLnBrk="1" hangingPunct="1"/>
            <a:r>
              <a:rPr lang="en-US" sz="2000" dirty="0" smtClean="0"/>
              <a:t>ERP and EAM Integration Points </a:t>
            </a:r>
          </a:p>
          <a:p>
            <a:pPr eaLnBrk="1" hangingPunct="1"/>
            <a:endParaRPr lang="en-US" sz="2400" dirty="0" smtClean="0"/>
          </a:p>
          <a:p>
            <a:pPr eaLnBrk="1" hangingPunct="1"/>
            <a:r>
              <a:rPr lang="en-US" sz="2400" dirty="0" smtClean="0"/>
              <a:t>ERP is the “System of Record” for all shared data, such as Accounts, Subaccounts, Cost Centers, Accounting Calendar, etc.  The screen shot on this slide shows all the types of data for which EAM is dependent upon the ERP system.  Take some time to look through these elements.</a:t>
            </a:r>
            <a:r>
              <a:rPr lang="en-US" sz="2400" baseline="0" dirty="0" smtClean="0"/>
              <a:t> </a:t>
            </a:r>
          </a:p>
          <a:p>
            <a:pPr eaLnBrk="1" hangingPunct="1"/>
            <a:endParaRPr lang="en-US" sz="2400"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p:txBody>
          <a:bodyPr/>
          <a:lstStyle/>
          <a:p>
            <a:pPr defTabSz="922338">
              <a:defRPr/>
            </a:pPr>
            <a:fld id="{B0258523-43BE-474C-B5C6-C34CE2DE4CCD}" type="slidenum">
              <a:rPr lang="en-US" smtClean="0"/>
              <a:pPr defTabSz="922338">
                <a:defRPr/>
              </a:pPr>
              <a:t>13</a:t>
            </a:fld>
            <a:endParaRPr lang="en-US" smtClean="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r>
              <a:rPr lang="en-US" dirty="0" smtClean="0"/>
              <a:t>One of the most appealing</a:t>
            </a:r>
            <a:r>
              <a:rPr lang="en-US" baseline="0" dirty="0" smtClean="0"/>
              <a:t> attributes of the EAM software package is its robust offerings around Electronic Authorizations.  Electronic Authorization in EAM is driven by the EAM Mail system, and EAM provides important audit traceability around approvals.  </a:t>
            </a:r>
          </a:p>
          <a:p>
            <a:pPr eaLnBrk="1" hangingPunct="1"/>
            <a:endParaRPr lang="en-US" baseline="0" dirty="0" smtClean="0"/>
          </a:p>
          <a:p>
            <a:pPr eaLnBrk="1" hangingPunct="1"/>
            <a:r>
              <a:rPr lang="en-US" baseline="0" dirty="0" smtClean="0"/>
              <a:t>While most companies will not implement all possible options for electronic authorization, it is important to note that EAM allows for the following types of approvals:  </a:t>
            </a:r>
          </a:p>
          <a:p>
            <a:pPr eaLnBrk="1" hangingPunct="1"/>
            <a:endParaRPr lang="en-US" baseline="0" dirty="0" smtClean="0"/>
          </a:p>
          <a:p>
            <a:pPr lvl="1"/>
            <a:r>
              <a:rPr lang="en-US" dirty="0" smtClean="0"/>
              <a:t>Work Order Authorization </a:t>
            </a:r>
          </a:p>
          <a:p>
            <a:pPr lvl="1"/>
            <a:r>
              <a:rPr lang="en-US" dirty="0" smtClean="0"/>
              <a:t>Service Request Authorization </a:t>
            </a:r>
          </a:p>
          <a:p>
            <a:pPr lvl="1"/>
            <a:r>
              <a:rPr lang="en-US" dirty="0" smtClean="0"/>
              <a:t>Purchase Request Authorization </a:t>
            </a:r>
          </a:p>
          <a:p>
            <a:pPr lvl="1"/>
            <a:r>
              <a:rPr lang="en-US" dirty="0" smtClean="0"/>
              <a:t>Purchase Order Authorization </a:t>
            </a:r>
          </a:p>
          <a:p>
            <a:pPr lvl="1"/>
            <a:r>
              <a:rPr lang="en-US" dirty="0" smtClean="0"/>
              <a:t>Project Authorization </a:t>
            </a:r>
          </a:p>
          <a:p>
            <a:pPr lvl="1"/>
            <a:r>
              <a:rPr lang="en-US" dirty="0" smtClean="0"/>
              <a:t>Stores Requisition Authorization</a:t>
            </a:r>
          </a:p>
          <a:p>
            <a:pPr eaLnBrk="1" hangingPunct="1"/>
            <a:endParaRPr lang="en-US" dirty="0" smtClean="0"/>
          </a:p>
          <a:p>
            <a:pPr eaLnBrk="1" hangingPunct="1"/>
            <a:r>
              <a:rPr lang="en-US" dirty="0" smtClean="0"/>
              <a:t>Configuration for electronic authorization is perhaps the most complicated part of EAM configuration, and for that reason, we will spend a good deal</a:t>
            </a:r>
            <a:r>
              <a:rPr lang="en-US" baseline="0" dirty="0" smtClean="0"/>
              <a:t> of time in both the EAM Configuration class and the EAM Purchasing class exploring setup.  Sufficient for you to know at this time is for each of these electronic approval options is a separate configuration and set of Approval Groups.  </a:t>
            </a:r>
          </a:p>
          <a:p>
            <a:pPr eaLnBrk="1" hangingPunct="1"/>
            <a:endParaRPr lang="en-US" baseline="0" dirty="0" smtClean="0"/>
          </a:p>
          <a:p>
            <a:pPr eaLnBrk="1" hangingPunct="1"/>
            <a:r>
              <a:rPr lang="en-US" baseline="0" dirty="0" smtClean="0"/>
              <a:t>Also, with version 12, EAM has introduced the concept of “Horizontal and Vertical” approval options.  In the past versions, our approvals were straight-line vertical approvals, but now we can provide options for horizontal approvers, too.  Keep your eye on this functionality as it continues to evolve.  </a:t>
            </a:r>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p:txBody>
          <a:bodyPr/>
          <a:lstStyle/>
          <a:p>
            <a:pPr defTabSz="922338">
              <a:defRPr/>
            </a:pPr>
            <a:fld id="{FDE9DB65-A64F-46E8-A250-2F24CD5C0482}" type="slidenum">
              <a:rPr lang="en-US" smtClean="0"/>
              <a:pPr defTabSz="922338">
                <a:defRPr/>
              </a:pPr>
              <a:t>14</a:t>
            </a:fld>
            <a:endParaRPr lang="en-US"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r>
              <a:rPr lang="en-US" dirty="0" smtClean="0"/>
              <a:t>The EAM mai</a:t>
            </a:r>
            <a:r>
              <a:rPr lang="en-US" baseline="0" dirty="0" smtClean="0"/>
              <a:t>l system in an internal electronic mail system specific to EAM for the driving of electronic authorizations and important notifications and alerts.  While these same emails can be sent also to a user’s corporate mail address, remember that action can only be taken on those emails from with the EAM system at this time.  For that reason, most EAM power users do not have EAM mail sent also to the corporate mail, but this is a very convenient feature for casual users who may also be on an approval chain, for example.  </a:t>
            </a:r>
          </a:p>
          <a:p>
            <a:pPr eaLnBrk="1" hangingPunct="1"/>
            <a:endParaRPr lang="en-US" baseline="0" dirty="0" smtClean="0"/>
          </a:p>
          <a:p>
            <a:pPr eaLnBrk="1" hangingPunct="1"/>
            <a:r>
              <a:rPr lang="en-US" baseline="0" dirty="0" smtClean="0"/>
              <a:t>R&amp;D plans include future functionality to allow action to be taken on emails external to EAM, including from portable devices such as BlackBerry or Android devises.  </a:t>
            </a:r>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p:txBody>
          <a:bodyPr/>
          <a:lstStyle/>
          <a:p>
            <a:pPr defTabSz="922338">
              <a:defRPr/>
            </a:pPr>
            <a:fld id="{323F8FCC-BCE1-4ADF-8571-6E73F7BA6656}" type="slidenum">
              <a:rPr lang="en-US" smtClean="0"/>
              <a:pPr defTabSz="922338">
                <a:defRPr/>
              </a:pPr>
              <a:t>15</a:t>
            </a:fld>
            <a:endParaRPr lang="en-US" smtClean="0"/>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r>
              <a:rPr lang="en-US" dirty="0" smtClean="0"/>
              <a:t>Now that we have an overview of the EAM business space and the general system features, let’s explore</a:t>
            </a:r>
            <a:r>
              <a:rPr lang="en-US" baseline="0" dirty="0" smtClean="0"/>
              <a:t> the key functionality in EAM specifically around the four major modules of the software.  </a:t>
            </a:r>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p:txBody>
          <a:bodyPr/>
          <a:lstStyle/>
          <a:p>
            <a:pPr defTabSz="922338">
              <a:defRPr/>
            </a:pPr>
            <a:fld id="{8771FB4D-5BDE-4D9D-8CCC-F7B02BA17EB3}" type="slidenum">
              <a:rPr lang="en-US" smtClean="0"/>
              <a:pPr defTabSz="922338">
                <a:defRPr/>
              </a:pPr>
              <a:t>16</a:t>
            </a:fld>
            <a:endParaRPr lang="en-US" smtClean="0"/>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ln/>
        </p:spPr>
        <p:txBody>
          <a:bodyPr/>
          <a:lstStyle/>
          <a:p>
            <a:pPr eaLnBrk="1" hangingPunct="1"/>
            <a:r>
              <a:rPr lang="en-US" dirty="0" smtClean="0"/>
              <a:t>Configuration and System features</a:t>
            </a:r>
            <a:r>
              <a:rPr lang="en-US" baseline="0" dirty="0" smtClean="0"/>
              <a:t> are the foundation on which all EAM functionality rests.  But, for the EAM user, those elements are secondary to their lives.  You will find that users want to know what EAM will “do” for them.  So, t</a:t>
            </a:r>
            <a:r>
              <a:rPr lang="en-US" dirty="0" smtClean="0"/>
              <a:t>hroughout</a:t>
            </a:r>
            <a:r>
              <a:rPr lang="en-US" baseline="0" dirty="0" smtClean="0"/>
              <a:t> your EAM certification, our focus will be on these four major modules of the product:  </a:t>
            </a:r>
          </a:p>
          <a:p>
            <a:pPr eaLnBrk="1" hangingPunct="1"/>
            <a:endParaRPr lang="en-US" baseline="0" dirty="0" smtClean="0"/>
          </a:p>
          <a:p>
            <a:pPr eaLnBrk="1" hangingPunct="1">
              <a:buFontTx/>
              <a:buChar char="-"/>
            </a:pPr>
            <a:r>
              <a:rPr lang="en-US" baseline="0" dirty="0" smtClean="0"/>
              <a:t> Purchasing </a:t>
            </a:r>
          </a:p>
          <a:p>
            <a:pPr eaLnBrk="1" hangingPunct="1">
              <a:buFontTx/>
              <a:buChar char="-"/>
            </a:pPr>
            <a:r>
              <a:rPr lang="en-US" baseline="0" dirty="0" smtClean="0"/>
              <a:t> Inventory </a:t>
            </a:r>
          </a:p>
          <a:p>
            <a:pPr eaLnBrk="1" hangingPunct="1">
              <a:buFontTx/>
              <a:buChar char="-"/>
            </a:pPr>
            <a:r>
              <a:rPr lang="en-US" baseline="0" dirty="0" smtClean="0"/>
              <a:t> Maintenance </a:t>
            </a:r>
          </a:p>
          <a:p>
            <a:pPr eaLnBrk="1" hangingPunct="1">
              <a:buFontTx/>
              <a:buChar char="-"/>
            </a:pPr>
            <a:r>
              <a:rPr lang="en-US" baseline="0" dirty="0" smtClean="0"/>
              <a:t> Project Controls </a:t>
            </a:r>
          </a:p>
          <a:p>
            <a:pPr eaLnBrk="1" hangingPunct="1">
              <a:buFontTx/>
              <a:buChar char="-"/>
            </a:pPr>
            <a:endParaRPr lang="en-US" baseline="0" dirty="0" smtClean="0"/>
          </a:p>
          <a:p>
            <a:pPr eaLnBrk="1" hangingPunct="1">
              <a:buFontTx/>
              <a:buNone/>
            </a:pPr>
            <a:r>
              <a:rPr lang="en-US" baseline="0" dirty="0" smtClean="0"/>
              <a:t>These modules are the “portals” with which users interact to accomplish their daily tasks.  Notice how in this slide each of these modules form a piece of a complete circle.  While certain elements of EAM can be implemented without implementing others, EAM is at its best when all four modules are working together to form a true Enterprise Asset Management solution.  </a:t>
            </a:r>
          </a:p>
          <a:p>
            <a:pPr eaLnBrk="1" hangingPunct="1">
              <a:buFontTx/>
              <a:buNone/>
            </a:pPr>
            <a:endParaRPr lang="en-US" baseline="0" dirty="0" smtClean="0"/>
          </a:p>
          <a:p>
            <a:pPr eaLnBrk="1" hangingPunct="1">
              <a:buFontTx/>
              <a:buNone/>
            </a:pPr>
            <a:r>
              <a:rPr lang="en-US" baseline="0" dirty="0" smtClean="0"/>
              <a:t>In the sections to follow, we will explore each of these modules and explain the business space of each.  </a:t>
            </a:r>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p:txBody>
          <a:bodyPr/>
          <a:lstStyle/>
          <a:p>
            <a:pPr defTabSz="922338">
              <a:defRPr/>
            </a:pPr>
            <a:fld id="{A920A33C-9BA6-4F0D-A301-A6A273F030D2}" type="slidenum">
              <a:rPr lang="en-US" smtClean="0"/>
              <a:pPr defTabSz="922338">
                <a:defRPr/>
              </a:pPr>
              <a:t>17</a:t>
            </a:fld>
            <a:endParaRPr lang="en-US" smtClean="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p:txBody>
          <a:bodyPr/>
          <a:lstStyle/>
          <a:p>
            <a:pPr defTabSz="922338">
              <a:defRPr/>
            </a:pPr>
            <a:fld id="{20F81497-9698-4D32-9E55-399FABA1C56A}" type="slidenum">
              <a:rPr lang="en-US" smtClean="0"/>
              <a:pPr defTabSz="922338">
                <a:defRPr/>
              </a:pPr>
              <a:t>18</a:t>
            </a:fld>
            <a:endParaRPr lang="en-US" smtClean="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lstStyle/>
          <a:p>
            <a:pPr eaLnBrk="1" hangingPunct="1"/>
            <a:r>
              <a:rPr lang="en-US" dirty="0" smtClean="0"/>
              <a:t>Use Maintenance to drive the work order process for maintenance and repair operations. This includes all Preventive/Predictive maintenance (PM/</a:t>
            </a:r>
            <a:r>
              <a:rPr lang="en-US" dirty="0" err="1" smtClean="0"/>
              <a:t>PdM</a:t>
            </a:r>
            <a:r>
              <a:rPr lang="en-US" dirty="0" smtClean="0"/>
              <a:t>), plus planned and unplanned work to keep equipment operating at capacity. </a:t>
            </a:r>
          </a:p>
          <a:p>
            <a:pPr eaLnBrk="1" hangingPunct="1"/>
            <a:endParaRPr lang="en-US" dirty="0" smtClean="0"/>
          </a:p>
          <a:p>
            <a:pPr eaLnBrk="1" hangingPunct="1"/>
            <a:r>
              <a:rPr lang="en-US" dirty="0" smtClean="0"/>
              <a:t>Every business has supporting facilities and equipment (assets), whether they are making cars, building planes, creating software, or providing education.  If these assets are not well maintained and managed, the efficiency of the business suffers.  Use EAM to establish equipment records and hierarchies, to create work orders from service requests and preventative maintenance.  With it, track the total “cost of ownership” which includes</a:t>
            </a:r>
            <a:r>
              <a:rPr lang="en-US" baseline="0" dirty="0" smtClean="0"/>
              <a:t> costs for</a:t>
            </a:r>
            <a:r>
              <a:rPr lang="en-US" dirty="0" smtClean="0"/>
              <a:t> labor, materials (internal and external), and subcontractor services.  </a:t>
            </a:r>
          </a:p>
          <a:p>
            <a:pPr eaLnBrk="1" hangingPunct="1"/>
            <a:endParaRPr lang="en-US" dirty="0" smtClean="0"/>
          </a:p>
          <a:p>
            <a:pPr eaLnBrk="1" hangingPunct="1"/>
            <a:r>
              <a:rPr lang="en-US" dirty="0" smtClean="0"/>
              <a:t>Maintenance Operations: </a:t>
            </a:r>
          </a:p>
          <a:p>
            <a:pPr eaLnBrk="1" hangingPunct="1">
              <a:buFontTx/>
              <a:buChar char="-"/>
            </a:pPr>
            <a:r>
              <a:rPr lang="en-US" dirty="0" smtClean="0"/>
              <a:t> Keeps production equipment running </a:t>
            </a:r>
          </a:p>
          <a:p>
            <a:pPr eaLnBrk="1" hangingPunct="1">
              <a:buFontTx/>
              <a:buChar char="-"/>
            </a:pPr>
            <a:r>
              <a:rPr lang="en-US" dirty="0" smtClean="0"/>
              <a:t> Keeps production equipment running efficiently </a:t>
            </a:r>
          </a:p>
          <a:p>
            <a:pPr eaLnBrk="1" hangingPunct="1">
              <a:buFontTx/>
              <a:buChar char="-"/>
            </a:pPr>
            <a:r>
              <a:rPr lang="en-US" dirty="0" smtClean="0"/>
              <a:t> Ensures that equipment produces quality product </a:t>
            </a:r>
          </a:p>
          <a:p>
            <a:pPr eaLnBrk="1" hangingPunct="1">
              <a:buFontTx/>
              <a:buChar char="-"/>
            </a:pPr>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p:txBody>
          <a:bodyPr/>
          <a:lstStyle/>
          <a:p>
            <a:pPr defTabSz="922338">
              <a:defRPr/>
            </a:pPr>
            <a:fld id="{9945E2E5-7782-44AB-9894-6D550837AB3A}" type="slidenum">
              <a:rPr lang="en-US" smtClean="0"/>
              <a:pPr defTabSz="922338">
                <a:defRPr/>
              </a:pPr>
              <a:t>19</a:t>
            </a:fld>
            <a:endParaRPr lang="en-US" smtClean="0"/>
          </a:p>
        </p:txBody>
      </p:sp>
      <p:sp>
        <p:nvSpPr>
          <p:cNvPr id="87043" name="Rectangle 2"/>
          <p:cNvSpPr>
            <a:spLocks noGrp="1" noRot="1" noChangeAspect="1" noChangeArrowheads="1" noTextEdit="1"/>
          </p:cNvSpPr>
          <p:nvPr>
            <p:ph type="sldImg"/>
          </p:nvPr>
        </p:nvSpPr>
        <p:spPr>
          <a:ln/>
        </p:spPr>
      </p:sp>
      <p:sp>
        <p:nvSpPr>
          <p:cNvPr id="567300" name="Rectangle 3"/>
          <p:cNvSpPr>
            <a:spLocks noGrp="1" noChangeArrowheads="1"/>
          </p:cNvSpPr>
          <p:nvPr>
            <p:ph type="body" idx="1"/>
          </p:nvPr>
        </p:nvSpPr>
        <p:spPr>
          <a:ln/>
        </p:spPr>
        <p:txBody>
          <a:bodyPr/>
          <a:lstStyle/>
          <a:p>
            <a:pPr>
              <a:defRPr/>
            </a:pPr>
            <a:r>
              <a:rPr lang="en-US" dirty="0" smtClean="0"/>
              <a:t>For many students attending this EAM Level 1 Certification training, you may have never been in a manufacturing plant.</a:t>
            </a:r>
            <a:r>
              <a:rPr lang="en-US" baseline="0" dirty="0" smtClean="0"/>
              <a:t>  Or if you have been, you may have never dealt with the Operations side of the business.  </a:t>
            </a:r>
          </a:p>
          <a:p>
            <a:pPr>
              <a:defRPr/>
            </a:pPr>
            <a:endParaRPr lang="en-US" baseline="0" dirty="0" smtClean="0"/>
          </a:p>
          <a:p>
            <a:pPr>
              <a:defRPr/>
            </a:pPr>
            <a:r>
              <a:rPr lang="en-US" baseline="0" dirty="0" smtClean="0"/>
              <a:t>For that reason, let’s take an example that is completely outside of manufacturing to help you to understand what “Maintenance” means.  </a:t>
            </a:r>
            <a:endParaRPr lang="en-US" dirty="0" smtClean="0"/>
          </a:p>
          <a:p>
            <a:pPr>
              <a:defRPr/>
            </a:pPr>
            <a:endParaRPr lang="en-US" dirty="0" smtClean="0"/>
          </a:p>
          <a:p>
            <a:pPr>
              <a:defRPr/>
            </a:pPr>
            <a:r>
              <a:rPr lang="en-US" dirty="0" smtClean="0"/>
              <a:t>An</a:t>
            </a:r>
            <a:r>
              <a:rPr lang="en-US" baseline="0" dirty="0" smtClean="0"/>
              <a:t> excellent personal example of maintenance concepts is your family vehicle.  H</a:t>
            </a:r>
            <a:r>
              <a:rPr lang="en-US" dirty="0" smtClean="0"/>
              <a:t>ow do you insure that “Old Faithful” is ready and operable when you need her?  </a:t>
            </a:r>
          </a:p>
          <a:p>
            <a:pPr>
              <a:defRPr/>
            </a:pPr>
            <a:endParaRPr lang="en-US" dirty="0" smtClean="0"/>
          </a:p>
          <a:p>
            <a:pPr>
              <a:defRPr/>
            </a:pPr>
            <a:r>
              <a:rPr lang="en-US" baseline="0" dirty="0" smtClean="0"/>
              <a:t>You may wish to utilize your EAM Level 1 Activities book to record some of your thoughts regarding maintaining your vehicle, and chances are very good that those same concepts will apply to how a plant maintains their equipment.  </a:t>
            </a:r>
          </a:p>
          <a:p>
            <a:pPr>
              <a:defRPr/>
            </a:pPr>
            <a:endParaRPr lang="en-US" dirty="0" smtClean="0"/>
          </a:p>
          <a:p>
            <a:pPr>
              <a:defRPr/>
            </a:pPr>
            <a:r>
              <a:rPr lang="en-US" dirty="0" smtClean="0"/>
              <a:t>We will revisit this example in future classes.</a:t>
            </a:r>
            <a:r>
              <a:rPr lang="en-US" baseline="0" dirty="0" smtClean="0"/>
              <a:t>  </a:t>
            </a:r>
            <a:r>
              <a:rPr lang="en-US" dirty="0" smtClean="0"/>
              <a:t>Use the following tips to drive</a:t>
            </a:r>
            <a:r>
              <a:rPr lang="en-US" baseline="0" dirty="0" smtClean="0"/>
              <a:t> your thinking. </a:t>
            </a:r>
            <a:endParaRPr lang="en-US" dirty="0" smtClean="0"/>
          </a:p>
          <a:p>
            <a:pPr marL="226108" indent="-226108">
              <a:buFontTx/>
              <a:buAutoNum type="arabicPeriod"/>
              <a:defRPr/>
            </a:pPr>
            <a:r>
              <a:rPr lang="en-US" dirty="0" smtClean="0"/>
              <a:t>Preventive Maintenance </a:t>
            </a:r>
          </a:p>
          <a:p>
            <a:pPr marL="678325" lvl="1" indent="-226108">
              <a:buFontTx/>
              <a:buAutoNum type="arabicPeriod"/>
              <a:defRPr/>
            </a:pPr>
            <a:r>
              <a:rPr lang="en-US" dirty="0" smtClean="0"/>
              <a:t>Change the oil every 3 months or 3000 miles (Calendar / DUOM PM) </a:t>
            </a:r>
          </a:p>
          <a:p>
            <a:pPr marL="678325" lvl="1" indent="-226108">
              <a:buFontTx/>
              <a:buAutoNum type="arabicPeriod"/>
              <a:defRPr/>
            </a:pPr>
            <a:r>
              <a:rPr lang="en-US" dirty="0" smtClean="0"/>
              <a:t>Car Wash (following heavy snow, salt EVENT) </a:t>
            </a:r>
          </a:p>
          <a:p>
            <a:pPr marL="678325" lvl="1" indent="-226108">
              <a:buFontTx/>
              <a:buAutoNum type="arabicPeriod"/>
              <a:defRPr/>
            </a:pPr>
            <a:r>
              <a:rPr lang="en-US" dirty="0" smtClean="0"/>
              <a:t>Fill air in Tires (based on pressure gauge reading compared with min/max requirements from OEM)  </a:t>
            </a:r>
          </a:p>
          <a:p>
            <a:pPr marL="226108" indent="-226108">
              <a:buFontTx/>
              <a:buAutoNum type="arabicPeriod"/>
              <a:defRPr/>
            </a:pPr>
            <a:r>
              <a:rPr lang="en-US" dirty="0" smtClean="0"/>
              <a:t>Corrective Maintenance </a:t>
            </a:r>
          </a:p>
          <a:p>
            <a:pPr marL="678325" lvl="1" indent="-226108">
              <a:buFontTx/>
              <a:buAutoNum type="arabicPeriod"/>
              <a:defRPr/>
            </a:pPr>
            <a:r>
              <a:rPr lang="en-US" dirty="0" smtClean="0"/>
              <a:t>Flat Tire?  </a:t>
            </a:r>
          </a:p>
          <a:p>
            <a:pPr marL="678325" lvl="1" indent="-226108">
              <a:buFontTx/>
              <a:buAutoNum type="arabicPeriod"/>
              <a:defRPr/>
            </a:pPr>
            <a:r>
              <a:rPr lang="en-US" dirty="0" smtClean="0"/>
              <a:t>Battery dead? </a:t>
            </a:r>
          </a:p>
          <a:p>
            <a:pPr marL="678325" lvl="1" indent="-226108">
              <a:buFontTx/>
              <a:buAutoNum type="arabicPeriod"/>
              <a:defRPr/>
            </a:pPr>
            <a:r>
              <a:rPr lang="en-US" dirty="0" smtClean="0"/>
              <a:t>Won’t start? </a:t>
            </a:r>
          </a:p>
          <a:p>
            <a:pPr marL="226108" indent="-226108">
              <a:buFontTx/>
              <a:buAutoNum type="arabicPeriod"/>
              <a:defRPr/>
            </a:pPr>
            <a:r>
              <a:rPr lang="en-US" dirty="0" smtClean="0"/>
              <a:t>Maintenance Scheduling</a:t>
            </a:r>
          </a:p>
          <a:p>
            <a:pPr marL="678325" lvl="1" indent="-226108">
              <a:buFontTx/>
              <a:buAutoNum type="arabicPeriod"/>
              <a:defRPr/>
            </a:pPr>
            <a:r>
              <a:rPr lang="en-US" dirty="0" smtClean="0"/>
              <a:t>When will the car be available for an oil change? (Scheduled outage)</a:t>
            </a:r>
          </a:p>
          <a:p>
            <a:pPr marL="678325" lvl="1" indent="-226108">
              <a:buFontTx/>
              <a:buAutoNum type="arabicPeriod"/>
              <a:defRPr/>
            </a:pPr>
            <a:r>
              <a:rPr lang="en-US" dirty="0" smtClean="0"/>
              <a:t>What if car breaks down?  (Unscheduled outage) </a:t>
            </a:r>
          </a:p>
          <a:p>
            <a:pPr marL="226108" indent="-226108">
              <a:buFontTx/>
              <a:buAutoNum type="arabicPeriod"/>
              <a:defRPr/>
            </a:pPr>
            <a:r>
              <a:rPr lang="en-US" dirty="0" smtClean="0"/>
              <a:t>Inventory</a:t>
            </a:r>
          </a:p>
          <a:p>
            <a:pPr marL="678325" lvl="1" indent="-226108">
              <a:buFontTx/>
              <a:buAutoNum type="arabicPeriod"/>
              <a:defRPr/>
            </a:pPr>
            <a:r>
              <a:rPr lang="en-US" dirty="0" smtClean="0"/>
              <a:t>Spare Tire (Stock item)</a:t>
            </a:r>
          </a:p>
          <a:p>
            <a:pPr marL="678325" lvl="1" indent="-226108">
              <a:buFontTx/>
              <a:buAutoNum type="arabicPeriod"/>
              <a:defRPr/>
            </a:pPr>
            <a:r>
              <a:rPr lang="en-US" dirty="0" smtClean="0"/>
              <a:t>Windshield Wiper Blades (Non-Stock, but need to know part #) </a:t>
            </a:r>
          </a:p>
          <a:p>
            <a:pPr marL="678325" lvl="1" indent="-226108">
              <a:buFontTx/>
              <a:buAutoNum type="arabicPeriod"/>
              <a:defRPr/>
            </a:pPr>
            <a:r>
              <a:rPr lang="en-US" dirty="0" smtClean="0"/>
              <a:t>Air Filters (Non-stock, but need to know part #) </a:t>
            </a:r>
          </a:p>
          <a:p>
            <a:pPr marL="678325" lvl="1" indent="-226108">
              <a:buFontTx/>
              <a:buAutoNum type="arabicPeriod"/>
              <a:defRPr/>
            </a:pPr>
            <a:r>
              <a:rPr lang="en-US" dirty="0" smtClean="0"/>
              <a:t>CD burned with music designed to put the kids to sleep (internally fabricated part!) </a:t>
            </a:r>
          </a:p>
          <a:p>
            <a:pPr marL="678325" lvl="1" indent="-226108">
              <a:buFontTx/>
              <a:buAutoNum type="arabicPeriod"/>
              <a:defRPr/>
            </a:pPr>
            <a:r>
              <a:rPr lang="en-US" dirty="0" smtClean="0"/>
              <a:t>Insurance (virtual part) </a:t>
            </a:r>
          </a:p>
          <a:p>
            <a:pPr marL="226108" indent="-226108">
              <a:buFontTx/>
              <a:buAutoNum type="arabicPeriod"/>
              <a:defRPr/>
            </a:pPr>
            <a:r>
              <a:rPr lang="en-US" dirty="0" smtClean="0"/>
              <a:t>Purchasing </a:t>
            </a:r>
          </a:p>
          <a:p>
            <a:pPr marL="678325" lvl="1" indent="-226108">
              <a:buFontTx/>
              <a:buAutoNum type="arabicPeriod"/>
              <a:defRPr/>
            </a:pPr>
            <a:r>
              <a:rPr lang="en-US" dirty="0" smtClean="0"/>
              <a:t>“Stock” Parts </a:t>
            </a:r>
          </a:p>
          <a:p>
            <a:pPr marL="678325" lvl="1" indent="-226108">
              <a:buFontTx/>
              <a:buAutoNum type="arabicPeriod"/>
              <a:defRPr/>
            </a:pPr>
            <a:r>
              <a:rPr lang="en-US" dirty="0" smtClean="0"/>
              <a:t>“Non-Stock” Parts </a:t>
            </a:r>
          </a:p>
          <a:p>
            <a:pPr marL="678325" lvl="1" indent="-226108">
              <a:buFontTx/>
              <a:buAutoNum type="arabicPeriod"/>
              <a:defRPr/>
            </a:pPr>
            <a:r>
              <a:rPr lang="en-US" dirty="0" smtClean="0"/>
              <a:t>Fuzzy Dice to hang from rear-view mirror (definitely a spot buy!) </a:t>
            </a:r>
          </a:p>
          <a:p>
            <a:pPr marL="678325" lvl="1" indent="-226108">
              <a:buFontTx/>
              <a:buAutoNum type="arabicPeriod"/>
              <a:defRPr/>
            </a:pPr>
            <a:r>
              <a:rPr lang="en-US" dirty="0" smtClean="0"/>
              <a:t>Car Wash – service </a:t>
            </a:r>
          </a:p>
          <a:p>
            <a:pPr marL="226108" indent="-226108">
              <a:buFontTx/>
              <a:buAutoNum type="arabicPeriod"/>
              <a:defRPr/>
            </a:pPr>
            <a:r>
              <a:rPr lang="en-US" dirty="0" smtClean="0"/>
              <a:t>When you need repairs or work – do you call your mechanic for an appointment and describe the problem?  (Service Request)</a:t>
            </a:r>
          </a:p>
          <a:p>
            <a:pPr marL="226108" indent="-226108">
              <a:buFontTx/>
              <a:buAutoNum type="arabicPeriod"/>
              <a:defRPr/>
            </a:pPr>
            <a:r>
              <a:rPr lang="en-US" dirty="0" smtClean="0"/>
              <a:t>What is your cost of ownership?  Just your monthly payments and insurance?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r>
              <a:rPr lang="en-US" dirty="0" smtClean="0"/>
              <a:t>In the EAM Level 1 Certification Path with this class, we are still at the “Big Picture” level.  This class is designed to provide you with a fairly intensive overview of EAM:  domain space, UI, configuration, all the modules, and basic technical information.  </a:t>
            </a:r>
          </a:p>
          <a:p>
            <a:endParaRPr lang="en-US" dirty="0" smtClean="0"/>
          </a:p>
          <a:p>
            <a:r>
              <a:rPr lang="en-US" dirty="0" smtClean="0"/>
              <a:t>While this class covers a vast amount of territory, remember that in the succeeding classes we will build upon what you learn here.  We recommend that after attending the self-study on-line class that you return to this section of the EAM Level 1 Training Guide and review the notes at least one other time prior to attended subsequent classes.  </a:t>
            </a:r>
          </a:p>
          <a:p>
            <a:endParaRPr lang="en-US" dirty="0" smtClean="0"/>
          </a:p>
          <a:p>
            <a:r>
              <a:rPr lang="en-US" dirty="0" smtClean="0"/>
              <a:t>There is a lot of information here, but we are building a foundation on which you will continue to build.  </a:t>
            </a:r>
          </a:p>
        </p:txBody>
      </p:sp>
      <p:sp>
        <p:nvSpPr>
          <p:cNvPr id="77828" name="Slide Number Placeholder 3"/>
          <p:cNvSpPr>
            <a:spLocks noGrp="1"/>
          </p:cNvSpPr>
          <p:nvPr>
            <p:ph type="sldNum" sz="quarter" idx="5"/>
          </p:nvPr>
        </p:nvSpPr>
        <p:spPr/>
        <p:txBody>
          <a:bodyPr/>
          <a:lstStyle/>
          <a:p>
            <a:pPr defTabSz="922338">
              <a:defRPr/>
            </a:pPr>
            <a:fld id="{86C9CC71-3950-459A-92D3-7C5CEF36034A}" type="slidenum">
              <a:rPr lang="en-US" smtClean="0"/>
              <a:pPr defTabSz="922338">
                <a:defRPr/>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p:txBody>
          <a:bodyPr/>
          <a:lstStyle/>
          <a:p>
            <a:pPr defTabSz="922338">
              <a:defRPr/>
            </a:pPr>
            <a:fld id="{B3E167A7-BAD5-4B87-8D8E-6B5DB2888F7E}" type="slidenum">
              <a:rPr lang="en-US" smtClean="0"/>
              <a:pPr defTabSz="922338">
                <a:defRPr/>
              </a:pPr>
              <a:t>20</a:t>
            </a:fld>
            <a:endParaRPr lang="en-US" smtClean="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pPr eaLnBrk="1" hangingPunct="1"/>
            <a:r>
              <a:rPr lang="en-US" dirty="0" smtClean="0"/>
              <a:t>Who would use EAM Maintenance within a plant?  The</a:t>
            </a:r>
            <a:r>
              <a:rPr lang="en-US" baseline="0" dirty="0" smtClean="0"/>
              <a:t> simple answer is anyone who requests service from Maintenance, but the power users of the EAM Maintenance module usually include:  </a:t>
            </a:r>
            <a:endParaRPr lang="en-US" dirty="0" smtClean="0"/>
          </a:p>
          <a:p>
            <a:pPr eaLnBrk="1" hangingPunct="1"/>
            <a:endParaRPr lang="en-US" dirty="0" smtClean="0"/>
          </a:p>
          <a:p>
            <a:pPr eaLnBrk="1" hangingPunct="1"/>
            <a:r>
              <a:rPr lang="en-US" dirty="0" smtClean="0"/>
              <a:t>Maintenance Manager </a:t>
            </a:r>
          </a:p>
          <a:p>
            <a:pPr eaLnBrk="1" hangingPunct="1"/>
            <a:r>
              <a:rPr lang="en-US" dirty="0" smtClean="0"/>
              <a:t>Reliability Manager</a:t>
            </a:r>
          </a:p>
          <a:p>
            <a:pPr eaLnBrk="1" hangingPunct="1"/>
            <a:r>
              <a:rPr lang="en-US" dirty="0" smtClean="0"/>
              <a:t>Planner (Planner = yes) </a:t>
            </a:r>
          </a:p>
          <a:p>
            <a:pPr eaLnBrk="1" hangingPunct="1"/>
            <a:r>
              <a:rPr lang="en-US" dirty="0" smtClean="0"/>
              <a:t>Scheduler </a:t>
            </a:r>
          </a:p>
          <a:p>
            <a:pPr eaLnBrk="1" hangingPunct="1"/>
            <a:r>
              <a:rPr lang="en-US" dirty="0" smtClean="0"/>
              <a:t>Technicians (Assigned = yes) </a:t>
            </a:r>
          </a:p>
          <a:p>
            <a:pPr eaLnBrk="1" hangingPunct="1"/>
            <a:endParaRPr lang="en-US" dirty="0" smtClean="0"/>
          </a:p>
          <a:p>
            <a:pPr eaLnBrk="1" hangingPunct="1"/>
            <a:r>
              <a:rPr lang="en-US" dirty="0" smtClean="0"/>
              <a:t>Understanding the</a:t>
            </a:r>
            <a:r>
              <a:rPr lang="en-US" baseline="0" dirty="0" smtClean="0"/>
              <a:t> key users in this module is important to ensuring that we craft a solution that meets all of their business requirements.  </a:t>
            </a: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p:txBody>
          <a:bodyPr/>
          <a:lstStyle/>
          <a:p>
            <a:pPr defTabSz="922338">
              <a:defRPr/>
            </a:pPr>
            <a:fld id="{C0DB1AD8-FC05-4D9C-9A6C-75523B772C11}" type="slidenum">
              <a:rPr lang="en-US" smtClean="0"/>
              <a:pPr defTabSz="922338">
                <a:defRPr/>
              </a:pPr>
              <a:t>21</a:t>
            </a:fld>
            <a:endParaRPr lang="en-US"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r>
              <a:rPr lang="en-GB" dirty="0" smtClean="0"/>
              <a:t>In the following slides we will cover some important Maintenance concepts on which we will build in future classes.  The next few slides discuss the very important “Equipment</a:t>
            </a:r>
            <a:r>
              <a:rPr lang="en-GB" baseline="0" dirty="0" smtClean="0"/>
              <a:t> Record”, as well as important information regarding EAM Work Orders, types of maintenance, and special cases now handled by EAM.  </a:t>
            </a:r>
            <a:endParaRPr lang="en-GB"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p:txBody>
          <a:bodyPr/>
          <a:lstStyle/>
          <a:p>
            <a:pPr defTabSz="922338">
              <a:defRPr/>
            </a:pPr>
            <a:fld id="{41A3E78C-97EA-44E7-BBBE-6BD0D11F52C0}" type="slidenum">
              <a:rPr lang="en-US" smtClean="0"/>
              <a:pPr defTabSz="922338">
                <a:defRPr/>
              </a:pPr>
              <a:t>22</a:t>
            </a:fld>
            <a:endParaRPr lang="en-US"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r>
              <a:rPr lang="en-US" dirty="0" smtClean="0"/>
              <a:t>The Equipment Record is</a:t>
            </a:r>
            <a:r>
              <a:rPr lang="en-US" baseline="0" dirty="0" smtClean="0"/>
              <a:t> the key foundational record of the Maintenance module.  It represents that “bucket” in which a company wishes to track cost of ownership, and it is the driving record for Work Orders and Preventive Maintenance functions.  </a:t>
            </a:r>
          </a:p>
          <a:p>
            <a:pPr eaLnBrk="1" hangingPunct="1"/>
            <a:endParaRPr lang="en-US" baseline="0" dirty="0" smtClean="0"/>
          </a:p>
          <a:p>
            <a:pPr eaLnBrk="1" hangingPunct="1"/>
            <a:r>
              <a:rPr lang="en-US" baseline="0" dirty="0" smtClean="0"/>
              <a:t>An Equipment record can represent anything for which work can be scheduled and costs accumulated.  As mentioned earlier, fixed asset accounting depends upon “asset” records for capitalization and depreciation, but it is very common for a company to further expand upon that set of “asset” records in their equipment list.  For example, a company may have capitalized an asset representing an entire production line for accounting purposes.  But, for the maintenance group, breaking that one asset down into its component machines is critical to properly maintaining that line.  As a result, you will often see many more equipment records than a company has asset records.  </a:t>
            </a:r>
          </a:p>
          <a:p>
            <a:pPr eaLnBrk="1" hangingPunct="1"/>
            <a:endParaRPr lang="en-US" baseline="0" dirty="0" smtClean="0"/>
          </a:p>
          <a:p>
            <a:pPr eaLnBrk="1" hangingPunct="1"/>
            <a:r>
              <a:rPr lang="en-US" baseline="0" dirty="0" smtClean="0"/>
              <a:t>Equipment records can also be “virtual”, meaning that you could setup a record to represent the entire building, and then associate child records to the building to represent different areas, and then finally associate grandchild equipment records to represent each piece of equipment in each area.  By setting up this “parent/child” relationship, you are then able to roll-up costs for in depth analysis of cost of ownership. </a:t>
            </a:r>
            <a:endParaRPr lang="en-US" dirty="0" smtClean="0"/>
          </a:p>
          <a:p>
            <a:pPr eaLnBrk="1" hangingPunct="1"/>
            <a:endParaRPr lang="en-US" dirty="0" smtClean="0"/>
          </a:p>
          <a:p>
            <a:pPr eaLnBrk="1" hangingPunct="1"/>
            <a:r>
              <a:rPr lang="en-US" dirty="0" smtClean="0"/>
              <a:t>Once setup,</a:t>
            </a:r>
            <a:r>
              <a:rPr lang="en-US" baseline="0" dirty="0" smtClean="0"/>
              <a:t> the</a:t>
            </a:r>
            <a:r>
              <a:rPr lang="en-US" dirty="0" smtClean="0"/>
              <a:t> Equipment record can be used to store and track information</a:t>
            </a:r>
            <a:r>
              <a:rPr lang="en-US" baseline="0" dirty="0" smtClean="0"/>
              <a:t> such as the</a:t>
            </a:r>
            <a:r>
              <a:rPr lang="en-US" dirty="0" smtClean="0"/>
              <a:t> following: cost analysis, failure analysis, bill of materials (BOM), driving units of measurement (DUOM), serialized components, tracking, and service requests. The Equipment record also</a:t>
            </a:r>
            <a:r>
              <a:rPr lang="en-US" baseline="0" dirty="0" smtClean="0"/>
              <a:t> allows you to t</a:t>
            </a:r>
            <a:r>
              <a:rPr lang="en-US" dirty="0" smtClean="0"/>
              <a:t>rack regularly scheduled work and breakdowns while collecting repair and maintenance cost information for each piece of equipment.  </a:t>
            </a:r>
          </a:p>
          <a:p>
            <a:pPr eaLnBrk="1" hangingPunct="1"/>
            <a:endParaRPr lang="en-US" dirty="0" smtClean="0"/>
          </a:p>
          <a:p>
            <a:pPr eaLnBrk="1" hangingPunct="1"/>
            <a:r>
              <a:rPr lang="en-US" dirty="0" smtClean="0"/>
              <a:t>In the Introduction</a:t>
            </a:r>
            <a:r>
              <a:rPr lang="en-US" baseline="0" dirty="0" smtClean="0"/>
              <a:t> to EAM Maintenance class we will explore the Equipment record in much greater detail.  </a:t>
            </a:r>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p:txBody>
          <a:bodyPr/>
          <a:lstStyle/>
          <a:p>
            <a:pPr defTabSz="922338">
              <a:defRPr/>
            </a:pPr>
            <a:fld id="{8FC4D628-BC4D-40C0-BC5B-BB3C21A2122B}" type="slidenum">
              <a:rPr lang="en-US" smtClean="0"/>
              <a:pPr defTabSz="922338">
                <a:defRPr/>
              </a:pPr>
              <a:t>23</a:t>
            </a:fld>
            <a:endParaRPr lang="en-US" smtClean="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r>
              <a:rPr lang="en-US" dirty="0" smtClean="0"/>
              <a:t>While the</a:t>
            </a:r>
            <a:r>
              <a:rPr lang="en-US" baseline="0" dirty="0" smtClean="0"/>
              <a:t> Equipment number is the key foundational record in the Maintenance module, the Work Order is the key document utilized to track every individual work event on equipment.  In the course of its life, a single equipment record could have hundreds or thousands of Work Orders associate to it.  </a:t>
            </a:r>
          </a:p>
          <a:p>
            <a:pPr eaLnBrk="1" hangingPunct="1"/>
            <a:endParaRPr lang="en-US" baseline="0" dirty="0" smtClean="0"/>
          </a:p>
          <a:p>
            <a:pPr eaLnBrk="1" hangingPunct="1"/>
            <a:r>
              <a:rPr lang="en-US" baseline="0" dirty="0" smtClean="0"/>
              <a:t>The Work Order captures all the costs with performing an individual job, such as labor, internal parts, purchased materials, and even subcontractor costs.  In the Introduction to EAM Maintenance class we will dig deeply into all the robust functionality around the EAM Work Order.  </a:t>
            </a:r>
          </a:p>
          <a:p>
            <a:pPr eaLnBrk="1" hangingPunct="1"/>
            <a:endParaRPr lang="en-US" baseline="0" dirty="0" smtClean="0"/>
          </a:p>
          <a:p>
            <a:pPr eaLnBrk="1" hangingPunct="1"/>
            <a:r>
              <a:rPr lang="en-US" baseline="0" dirty="0" smtClean="0"/>
              <a:t>Important to know, though, is that an EAM work order is NOT the same as work order in the ERP system.  An ERP work order drives production while an EAM work order is built to drive operations and maintenance.  In EAM a work order drives “wrench time” and repair / preventive maintenance event traceability.  </a:t>
            </a: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p:txBody>
          <a:bodyPr/>
          <a:lstStyle/>
          <a:p>
            <a:pPr defTabSz="922338">
              <a:defRPr/>
            </a:pPr>
            <a:fld id="{E6977503-FBC0-4BBF-BB6C-BBD9C9E59F6C}" type="slidenum">
              <a:rPr lang="en-US" smtClean="0"/>
              <a:pPr defTabSz="922338">
                <a:defRPr/>
              </a:pPr>
              <a:t>24</a:t>
            </a:fld>
            <a:endParaRPr lang="en-US"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ln/>
        </p:spPr>
        <p:txBody>
          <a:bodyPr/>
          <a:lstStyle/>
          <a:p>
            <a:pPr eaLnBrk="1" hangingPunct="1"/>
            <a:r>
              <a:rPr lang="en-US" sz="2400" dirty="0" smtClean="0"/>
              <a:t>While all types of work can be tracked</a:t>
            </a:r>
            <a:r>
              <a:rPr lang="en-US" sz="2400" baseline="0" dirty="0" smtClean="0"/>
              <a:t> in EAM, the two primary types of Work Orders are:</a:t>
            </a:r>
            <a:endParaRPr lang="en-US" sz="2400" dirty="0" smtClean="0"/>
          </a:p>
          <a:p>
            <a:pPr eaLnBrk="1" hangingPunct="1"/>
            <a:endParaRPr lang="en-US" sz="2400" dirty="0" smtClean="0"/>
          </a:p>
          <a:p>
            <a:pPr eaLnBrk="1" hangingPunct="1"/>
            <a:r>
              <a:rPr lang="en-US" sz="2400" dirty="0" smtClean="0"/>
              <a:t>Preventive Maintenance (PM)</a:t>
            </a:r>
          </a:p>
          <a:p>
            <a:pPr lvl="1" eaLnBrk="1" hangingPunct="1"/>
            <a:r>
              <a:rPr lang="en-US" sz="2000" dirty="0" smtClean="0"/>
              <a:t>Regularly scheduled maintenance </a:t>
            </a:r>
          </a:p>
          <a:p>
            <a:pPr lvl="1" eaLnBrk="1" hangingPunct="1"/>
            <a:r>
              <a:rPr lang="en-US" sz="2000" dirty="0" smtClean="0"/>
              <a:t>Calibration, meter readings, lubrication </a:t>
            </a:r>
          </a:p>
          <a:p>
            <a:pPr lvl="1" eaLnBrk="1" hangingPunct="1"/>
            <a:r>
              <a:rPr lang="en-US" sz="2000" dirty="0" smtClean="0"/>
              <a:t>What would be Preventive Maintenance for “Old Faithful”?</a:t>
            </a:r>
          </a:p>
          <a:p>
            <a:pPr eaLnBrk="1" hangingPunct="1"/>
            <a:r>
              <a:rPr lang="en-US" sz="2400" dirty="0" smtClean="0"/>
              <a:t>Corrective Maintenance (CM)</a:t>
            </a:r>
          </a:p>
          <a:p>
            <a:pPr lvl="1" eaLnBrk="1" hangingPunct="1"/>
            <a:r>
              <a:rPr lang="en-US" sz="2000" dirty="0" smtClean="0"/>
              <a:t>Breakdowns </a:t>
            </a:r>
          </a:p>
          <a:p>
            <a:pPr lvl="1" eaLnBrk="1" hangingPunct="1"/>
            <a:r>
              <a:rPr lang="en-US" sz="2000" dirty="0" smtClean="0"/>
              <a:t>Important to track because</a:t>
            </a:r>
          </a:p>
          <a:p>
            <a:pPr lvl="2" eaLnBrk="1" hangingPunct="1"/>
            <a:r>
              <a:rPr lang="en-US" sz="2000" dirty="0" smtClean="0"/>
              <a:t>Can help refine PM program </a:t>
            </a:r>
          </a:p>
          <a:p>
            <a:pPr lvl="2" eaLnBrk="1" hangingPunct="1"/>
            <a:r>
              <a:rPr lang="en-US" sz="2000" dirty="0" smtClean="0"/>
              <a:t>Can identify root causes such as improper use, quality issues with repair parts, etc. </a:t>
            </a:r>
          </a:p>
          <a:p>
            <a:pPr lvl="1" eaLnBrk="1" hangingPunct="1"/>
            <a:r>
              <a:rPr lang="en-US" sz="2000" dirty="0" smtClean="0"/>
              <a:t>What would be Corrective Maintenance for “Old Faithful”? </a:t>
            </a:r>
          </a:p>
          <a:p>
            <a:pPr eaLnBrk="1" hangingPunct="1"/>
            <a:endParaRPr lang="en-US" sz="2400" dirty="0" smtClean="0"/>
          </a:p>
          <a:p>
            <a:pPr eaLnBrk="1" hangingPunct="1"/>
            <a:r>
              <a:rPr lang="en-US" sz="2400" dirty="0" smtClean="0"/>
              <a:t>As you continue along</a:t>
            </a:r>
            <a:r>
              <a:rPr lang="en-US" sz="2400" baseline="0" dirty="0" smtClean="0"/>
              <a:t> your EAM certification path, you will read the book “World Class Maintenance Management” by Terry Wireman.  A common standard, as found in that powerful book is that the </a:t>
            </a:r>
            <a:r>
              <a:rPr lang="en-US" sz="2400" dirty="0" smtClean="0"/>
              <a:t>World Class PM to CM Ratio is 80:20.   </a:t>
            </a:r>
          </a:p>
          <a:p>
            <a:pPr eaLnBrk="1" hangingPunct="1"/>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p:txBody>
          <a:bodyPr/>
          <a:lstStyle/>
          <a:p>
            <a:pPr defTabSz="922338">
              <a:defRPr/>
            </a:pPr>
            <a:fld id="{6911EC2E-17E9-44D4-B5DD-86833CA1A269}" type="slidenum">
              <a:rPr lang="en-US" smtClean="0"/>
              <a:pPr defTabSz="922338">
                <a:defRPr/>
              </a:pPr>
              <a:t>25</a:t>
            </a:fld>
            <a:endParaRPr lang="en-US"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r>
              <a:rPr lang="en-US" dirty="0" smtClean="0"/>
              <a:t>While the majority of EAM Work Orders fall into the category of Corrective or Preventive, EAM</a:t>
            </a:r>
            <a:r>
              <a:rPr lang="en-US" baseline="0" dirty="0" smtClean="0"/>
              <a:t> does also allow for some other special types of work as follows:  </a:t>
            </a:r>
            <a:endParaRPr lang="en-US" dirty="0" smtClean="0"/>
          </a:p>
          <a:p>
            <a:pPr eaLnBrk="1" hangingPunct="1"/>
            <a:endParaRPr lang="en-US" dirty="0" smtClean="0"/>
          </a:p>
          <a:p>
            <a:pPr eaLnBrk="1" hangingPunct="1"/>
            <a:r>
              <a:rPr lang="en-US" dirty="0" smtClean="0"/>
              <a:t>A Fabricated is a part that is not purchased from a supplier but rather is made internally, for example in the plant’s machine shop, and put into inventory for use as spare parts.  A Fabricated Work Order is generated whenever that inventory needs to be replenished.  </a:t>
            </a:r>
          </a:p>
          <a:p>
            <a:pPr eaLnBrk="1" hangingPunct="1"/>
            <a:endParaRPr lang="en-US" dirty="0" smtClean="0"/>
          </a:p>
          <a:p>
            <a:pPr eaLnBrk="1" hangingPunct="1"/>
            <a:r>
              <a:rPr lang="en-US" dirty="0" smtClean="0"/>
              <a:t>Some facilities may track certain items as “Serialized” parts.  For example, a company may have 3 of a particular horsepower motor that maybe used on the same piece of equipment.  Each motor is uniquely identified by its serial number.  If the motor fails, EAM tracks which serial number motor replaces it, and EAM can also track that the failed motor has been sent out for repair, when it is returned to inventory, and at what cost.  </a:t>
            </a:r>
          </a:p>
          <a:p>
            <a:pPr eaLnBrk="1" hangingPunct="1"/>
            <a:endParaRPr lang="en-US" dirty="0" smtClean="0"/>
          </a:p>
          <a:p>
            <a:pPr eaLnBrk="1" hangingPunct="1"/>
            <a:r>
              <a:rPr lang="en-US" dirty="0" smtClean="0"/>
              <a:t>Finally, some companies have frequent changes in their production lines to produce different finished goods.  This “change-over” time has become an important measure to production.  By tracking work, steps required, parts used, etc. involved in changing the configuration of a production line from one finished good to another, EAM provides the ability to monitor what each change-over costs and provides the opportunity to continuously improve and stream-line those activities.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p:txBody>
          <a:bodyPr/>
          <a:lstStyle/>
          <a:p>
            <a:pPr defTabSz="922338">
              <a:defRPr/>
            </a:pPr>
            <a:fld id="{40302914-8514-4F08-88E3-A24DD3F740DB}" type="slidenum">
              <a:rPr lang="en-US" smtClean="0"/>
              <a:pPr defTabSz="922338">
                <a:defRPr/>
              </a:pPr>
              <a:t>26</a:t>
            </a:fld>
            <a:endParaRPr lang="en-US"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eaLnBrk="1" hangingPunct="1"/>
            <a:r>
              <a:rPr lang="en-US" dirty="0" smtClean="0"/>
              <a:t>We have reviewed</a:t>
            </a:r>
            <a:r>
              <a:rPr lang="en-US" baseline="0" dirty="0" smtClean="0"/>
              <a:t> how the Maintenance module in EAM collects costs to contribute to the overall measure of cost of ownership.  Now we will discuss the Inventory module, which contributes to the collection of cost around inventory items.  </a:t>
            </a:r>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p:txBody>
          <a:bodyPr/>
          <a:lstStyle/>
          <a:p>
            <a:pPr defTabSz="922338">
              <a:defRPr/>
            </a:pPr>
            <a:fld id="{81DB223D-3AAB-4C7B-98D9-AC23289814C7}" type="slidenum">
              <a:rPr lang="en-US" smtClean="0"/>
              <a:pPr defTabSz="922338">
                <a:defRPr/>
              </a:pPr>
              <a:t>27</a:t>
            </a:fld>
            <a:endParaRPr lang="en-US" smtClean="0"/>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xfrm>
            <a:off x="684213" y="4416425"/>
            <a:ext cx="5489575" cy="4184650"/>
          </a:xfrm>
          <a:noFill/>
          <a:ln/>
        </p:spPr>
        <p:txBody>
          <a:bodyPr/>
          <a:lstStyle/>
          <a:p>
            <a:r>
              <a:rPr lang="en-US" dirty="0" smtClean="0"/>
              <a:t>Studies suggest that as much as 50% of a plant’s entire maintenance budget is consumed by Indirect Inventory, specifically</a:t>
            </a:r>
            <a:r>
              <a:rPr lang="en-US" baseline="0" dirty="0" smtClean="0"/>
              <a:t> in repair parts to support operations.  As a result, inventory control has risen to the top of priorities for many companies, especially as they seek to reduce costs while still maintaining operations at the optimal level.  </a:t>
            </a:r>
          </a:p>
          <a:p>
            <a:endParaRPr lang="en-US" baseline="0" dirty="0" smtClean="0"/>
          </a:p>
          <a:p>
            <a:r>
              <a:rPr lang="en-US" baseline="0" dirty="0" smtClean="0"/>
              <a:t>Maintaining inventory properly requires a constant balancing act between having what you need when you need it but not overstocking items unnecessarily.  Many parts will even have seasonal usage which will require regular attention to stock minimum and reorder quantities.  </a:t>
            </a:r>
            <a:endParaRPr lang="en-US" dirty="0" smtClean="0"/>
          </a:p>
          <a:p>
            <a:endParaRPr lang="en-US" dirty="0" smtClean="0"/>
          </a:p>
          <a:p>
            <a:r>
              <a:rPr lang="en-US" dirty="0" smtClean="0"/>
              <a:t>Inventory</a:t>
            </a:r>
            <a:r>
              <a:rPr lang="en-US" baseline="0" dirty="0" smtClean="0"/>
              <a:t> also touches many areas within a plant depending upon the company’s policies around managing indirect inventory.  Some facilities will include supply-type items such as paper towels or copy paper.  Others may include safety items such as gloves, safety glasses, and ear plugs.  In addition to servicing such supply needs, </a:t>
            </a:r>
            <a:r>
              <a:rPr lang="en-US" dirty="0" smtClean="0"/>
              <a:t>Technicians will require replacement parts in order to properly maintain facilities and equipment. </a:t>
            </a:r>
          </a:p>
          <a:p>
            <a:endParaRPr lang="en-US" dirty="0" smtClean="0"/>
          </a:p>
          <a:p>
            <a:r>
              <a:rPr lang="en-US" dirty="0" smtClean="0"/>
              <a:t>EAM</a:t>
            </a:r>
            <a:r>
              <a:rPr lang="en-US" baseline="0" dirty="0" smtClean="0"/>
              <a:t> users can leverage the</a:t>
            </a:r>
            <a:r>
              <a:rPr lang="en-US" dirty="0" smtClean="0"/>
              <a:t> Inventory module functionality to manage a wide range of materials from an enterprise or site level, including stock, reorder, vendor, and financial details.  To provide this service, Inventory supports stores requisitions, physical inventories including cycle counting, automated stock replenishment, stock-out tracking, and rebuild or repair activities.  EAM connects the cost of inventory to work orders, equipment and other documents, and to the ERP financial system.  And,</a:t>
            </a:r>
            <a:r>
              <a:rPr lang="en-US" baseline="0" dirty="0" smtClean="0"/>
              <a:t> naturally, Purchasing plays a major role in acquiring inventory.  </a:t>
            </a:r>
          </a:p>
          <a:p>
            <a:endParaRPr lang="en-US" baseline="0" dirty="0" smtClean="0"/>
          </a:p>
          <a:p>
            <a:r>
              <a:rPr lang="en-US" baseline="0" dirty="0" smtClean="0"/>
              <a:t>So, though Inventory is a very common concept, in EAM you see that this module impacts many areas of a business and is a vital part of a plant’s reliability.  </a:t>
            </a:r>
            <a:endParaRPr lang="en-US" dirty="0" smtClean="0"/>
          </a:p>
          <a:p>
            <a:endParaRPr lang="en-GB"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p:txBody>
          <a:bodyPr/>
          <a:lstStyle/>
          <a:p>
            <a:pPr defTabSz="922338">
              <a:defRPr/>
            </a:pPr>
            <a:fld id="{E6C5F793-3D58-45BB-8007-42208253E23F}" type="slidenum">
              <a:rPr lang="en-US" smtClean="0"/>
              <a:pPr defTabSz="922338">
                <a:defRPr/>
              </a:pPr>
              <a:t>28</a:t>
            </a:fld>
            <a:endParaRPr lang="en-US" smtClean="0"/>
          </a:p>
        </p:txBody>
      </p:sp>
      <p:sp>
        <p:nvSpPr>
          <p:cNvPr id="97283" name="Rectangle 2"/>
          <p:cNvSpPr>
            <a:spLocks noGrp="1" noRot="1" noChangeAspect="1" noChangeArrowheads="1" noTextEdit="1"/>
          </p:cNvSpPr>
          <p:nvPr>
            <p:ph type="sldImg"/>
          </p:nvPr>
        </p:nvSpPr>
        <p:spPr>
          <a:ln/>
        </p:spPr>
      </p:sp>
      <p:sp>
        <p:nvSpPr>
          <p:cNvPr id="567300" name="Rectangle 3"/>
          <p:cNvSpPr>
            <a:spLocks noGrp="1" noChangeArrowheads="1"/>
          </p:cNvSpPr>
          <p:nvPr>
            <p:ph type="body" idx="1"/>
          </p:nvPr>
        </p:nvSpPr>
        <p:spPr>
          <a:ln/>
        </p:spPr>
        <p:txBody>
          <a:bodyPr/>
          <a:lstStyle/>
          <a:p>
            <a:pPr>
              <a:defRPr/>
            </a:pPr>
            <a:r>
              <a:rPr lang="en-US" dirty="0" smtClean="0"/>
              <a:t>As discussed in the Maintenance section, many students in this learning path may have never been in a plant, or if they have, may have not dealt with the area of operations around indirect inventory.  To better understand the thought processes associated with managing non-production inventory, consider the personal example on this slide, and utilize the questions below to help you think</a:t>
            </a:r>
            <a:r>
              <a:rPr lang="en-US" baseline="0" dirty="0" smtClean="0"/>
              <a:t> about the different nuances to be considered in deciding what to purchase and what to keep on hand.  </a:t>
            </a:r>
            <a:endParaRPr lang="en-US" dirty="0" smtClean="0"/>
          </a:p>
          <a:p>
            <a:pPr>
              <a:defRPr/>
            </a:pPr>
            <a:endParaRPr lang="en-US" dirty="0" smtClean="0"/>
          </a:p>
          <a:p>
            <a:pPr>
              <a:defRPr/>
            </a:pPr>
            <a:r>
              <a:rPr lang="en-US" dirty="0" smtClean="0"/>
              <a:t>How do you stock your kitchen / home in order to ensure you have what you need when you need it?  </a:t>
            </a:r>
          </a:p>
          <a:p>
            <a:pPr marL="226108" indent="-226108">
              <a:buFontTx/>
              <a:buAutoNum type="arabicPeriod"/>
              <a:defRPr/>
            </a:pPr>
            <a:r>
              <a:rPr lang="en-US" dirty="0" smtClean="0"/>
              <a:t>What might you stock?  </a:t>
            </a:r>
          </a:p>
          <a:p>
            <a:pPr marL="678325" lvl="1" indent="-226108">
              <a:buFontTx/>
              <a:buAutoNum type="arabicPeriod"/>
              <a:defRPr/>
            </a:pPr>
            <a:r>
              <a:rPr lang="en-US" dirty="0" smtClean="0"/>
              <a:t>Milk – what about shelf life? </a:t>
            </a:r>
          </a:p>
          <a:p>
            <a:pPr marL="678325" lvl="1" indent="-226108">
              <a:buFontTx/>
              <a:buAutoNum type="arabicPeriod"/>
              <a:defRPr/>
            </a:pPr>
            <a:r>
              <a:rPr lang="en-US" dirty="0" smtClean="0"/>
              <a:t>Canned foods </a:t>
            </a:r>
          </a:p>
          <a:p>
            <a:pPr marL="678325" lvl="1" indent="-226108">
              <a:buFontTx/>
              <a:buAutoNum type="arabicPeriod"/>
              <a:defRPr/>
            </a:pPr>
            <a:r>
              <a:rPr lang="en-US" dirty="0" smtClean="0"/>
              <a:t>What combines to make a meal?  Is this a parts list?  </a:t>
            </a:r>
          </a:p>
          <a:p>
            <a:pPr marL="226108" indent="-226108">
              <a:buFontTx/>
              <a:buAutoNum type="arabicPeriod"/>
              <a:defRPr/>
            </a:pPr>
            <a:r>
              <a:rPr lang="en-US" dirty="0" smtClean="0"/>
              <a:t>Critical Spares?  (Definitely Toilet Paper . . . )</a:t>
            </a:r>
          </a:p>
          <a:p>
            <a:pPr marL="226108" indent="-226108">
              <a:buFontTx/>
              <a:buAutoNum type="arabicPeriod"/>
              <a:defRPr/>
            </a:pPr>
            <a:r>
              <a:rPr lang="en-US" dirty="0" smtClean="0"/>
              <a:t>Which of your items are single vendor/manufacturer, meaning you will only buy and use ONE specific kind with no substitutions allowed, regardless of price?    </a:t>
            </a:r>
          </a:p>
          <a:p>
            <a:pPr marL="226108" indent="-226108">
              <a:buFontTx/>
              <a:buAutoNum type="arabicPeriod"/>
              <a:defRPr/>
            </a:pPr>
            <a:r>
              <a:rPr lang="en-US" dirty="0" smtClean="0"/>
              <a:t>Which of your items could come from different vendors/manufacturers as long as they meet certain criteria?</a:t>
            </a:r>
          </a:p>
          <a:p>
            <a:pPr marL="226108" indent="-226108">
              <a:buFontTx/>
              <a:buAutoNum type="arabicPeriod"/>
              <a:defRPr/>
            </a:pPr>
            <a:r>
              <a:rPr lang="en-US" dirty="0" smtClean="0"/>
              <a:t>How do you budget? </a:t>
            </a:r>
          </a:p>
          <a:p>
            <a:pPr marL="226108" indent="-226108">
              <a:buFontTx/>
              <a:buAutoNum type="arabicPeriod"/>
              <a:defRPr/>
            </a:pPr>
            <a:r>
              <a:rPr lang="en-US" dirty="0" smtClean="0"/>
              <a:t>What might be a “Spot Buy”?  </a:t>
            </a:r>
          </a:p>
          <a:p>
            <a:pPr marL="226108" indent="-226108">
              <a:buFontTx/>
              <a:buAutoNum type="arabicPeriod"/>
              <a:defRPr/>
            </a:pPr>
            <a:r>
              <a:rPr lang="en-US" dirty="0" smtClean="0"/>
              <a:t>What could be an example of an “internally fabricated” item and what would you need to make it?  What would be the total cost of that item?  </a:t>
            </a:r>
          </a:p>
          <a:p>
            <a:pPr marL="226108" indent="-226108">
              <a:buFontTx/>
              <a:buAutoNum type="arabicPeriod"/>
              <a:defRPr/>
            </a:pPr>
            <a:r>
              <a:rPr lang="en-US" dirty="0" smtClean="0"/>
              <a:t>How do you know when it is time to “replenish”?  Do you wait until you need something and don’t have it, or are you proactive?  Does budget ever determine when you replenish?  </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p:txBody>
          <a:bodyPr/>
          <a:lstStyle/>
          <a:p>
            <a:pPr defTabSz="922338">
              <a:defRPr/>
            </a:pPr>
            <a:fld id="{F9DDD095-E148-49A3-8B06-AD65225FF2BF}" type="slidenum">
              <a:rPr lang="en-US" smtClean="0"/>
              <a:pPr defTabSz="922338">
                <a:defRPr/>
              </a:pPr>
              <a:t>29</a:t>
            </a:fld>
            <a:endParaRPr lang="en-US" smtClean="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xfrm>
            <a:off x="684213" y="4416425"/>
            <a:ext cx="5489575" cy="4184650"/>
          </a:xfrm>
          <a:noFill/>
          <a:ln/>
        </p:spPr>
        <p:txBody>
          <a:bodyPr/>
          <a:lstStyle/>
          <a:p>
            <a:r>
              <a:rPr lang="en-US" dirty="0" smtClean="0"/>
              <a:t>As with Maintenance, the Inventory module has common roles depending upon the</a:t>
            </a:r>
            <a:r>
              <a:rPr lang="en-US" baseline="0" dirty="0" smtClean="0"/>
              <a:t> information and functionality it provides.  Depending upon what a company decides to include in their indirect inventory (supplies, safety, etc.), many more people may find themselves working with and relying upon EAM’s Inventory module to help them perform their jobs effectively.  </a:t>
            </a:r>
          </a:p>
          <a:p>
            <a:endParaRPr lang="en-US" baseline="0" dirty="0" smtClean="0"/>
          </a:p>
          <a:p>
            <a:r>
              <a:rPr lang="en-US" baseline="0" dirty="0" smtClean="0"/>
              <a:t>Think about these roles and consider how each may have a different perspective regarding what to stock.  Can you see that often opinions may differ?  The EAM Inventory module is designed to help make effective business decisions to insure that each area is supported as needed.  </a:t>
            </a:r>
          </a:p>
          <a:p>
            <a:endParaRPr lang="en-US" baseline="0" dirty="0" smtClean="0"/>
          </a:p>
          <a:p>
            <a:r>
              <a:rPr lang="en-US" baseline="0" dirty="0" smtClean="0"/>
              <a:t>In the Introduction to EAM Inventory class, we will explore in detail how the Inventory module is used to support operations of all types.  </a:t>
            </a:r>
            <a:endParaRPr lang="en-US" dirty="0" smtClean="0"/>
          </a:p>
          <a:p>
            <a:endParaRPr lang="en-GB"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ln/>
        </p:spPr>
        <p:txBody>
          <a:bodyPr/>
          <a:lstStyle/>
          <a:p>
            <a:pPr>
              <a:defRPr/>
            </a:pPr>
            <a:r>
              <a:rPr lang="en-US" dirty="0" smtClean="0">
                <a:latin typeface="Arial" pitchFamily="34" charset="0"/>
              </a:rPr>
              <a:t>The objectives for this course are very high level, but they are critical for you to achieve in order to progress along the certification path.  </a:t>
            </a:r>
          </a:p>
          <a:p>
            <a:pPr>
              <a:defRPr/>
            </a:pPr>
            <a:endParaRPr lang="en-US" dirty="0" smtClean="0">
              <a:latin typeface="Arial" pitchFamily="34" charset="0"/>
            </a:endParaRPr>
          </a:p>
          <a:p>
            <a:pPr>
              <a:defRPr/>
            </a:pPr>
            <a:r>
              <a:rPr lang="en-US" dirty="0" smtClean="0">
                <a:latin typeface="Arial" pitchFamily="34" charset="0"/>
              </a:rPr>
              <a:t>Your objectives upon completion of this class and its associated activities in the Activities Handbook will be to be able to: </a:t>
            </a:r>
          </a:p>
          <a:p>
            <a:pPr>
              <a:defRPr/>
            </a:pPr>
            <a:endParaRPr lang="en-US" dirty="0" smtClean="0">
              <a:latin typeface="Arial" pitchFamily="34" charset="0"/>
            </a:endParaRPr>
          </a:p>
          <a:p>
            <a:pPr marL="228600" indent="-228600">
              <a:buFontTx/>
              <a:buAutoNum type="arabicPeriod"/>
              <a:defRPr/>
            </a:pPr>
            <a:r>
              <a:rPr lang="en-US" dirty="0" smtClean="0">
                <a:latin typeface="Arial" pitchFamily="34" charset="0"/>
              </a:rPr>
              <a:t>Accurately and effectively describe EAM functionality and capabilities </a:t>
            </a:r>
          </a:p>
          <a:p>
            <a:pPr marL="228600" indent="-228600">
              <a:buFontTx/>
              <a:buAutoNum type="arabicPeriod"/>
              <a:defRPr/>
            </a:pPr>
            <a:r>
              <a:rPr lang="en-US" dirty="0" smtClean="0">
                <a:latin typeface="Arial" pitchFamily="34" charset="0"/>
              </a:rPr>
              <a:t>Confidently explain the EAM domain space and where it fits within a business </a:t>
            </a:r>
          </a:p>
          <a:p>
            <a:pPr marL="228600" indent="-228600">
              <a:buFontTx/>
              <a:buAutoNum type="arabicPeriod"/>
              <a:defRPr/>
            </a:pPr>
            <a:r>
              <a:rPr lang="en-US" dirty="0" smtClean="0">
                <a:latin typeface="Arial" pitchFamily="34" charset="0"/>
              </a:rPr>
              <a:t>Perform basic navigation and UI steps in EAM such as adding to Favorites or using the Process Maps </a:t>
            </a:r>
          </a:p>
          <a:p>
            <a:pPr marL="228600" indent="-228600">
              <a:buFontTx/>
              <a:buAutoNum type="arabicPeriod"/>
              <a:defRPr/>
            </a:pPr>
            <a:r>
              <a:rPr lang="en-US" dirty="0" smtClean="0">
                <a:latin typeface="Arial" pitchFamily="34" charset="0"/>
              </a:rPr>
              <a:t>Show to someone else the high-level functions available in EAM</a:t>
            </a:r>
          </a:p>
        </p:txBody>
      </p:sp>
      <p:sp>
        <p:nvSpPr>
          <p:cNvPr id="78852" name="Slide Number Placeholder 3"/>
          <p:cNvSpPr>
            <a:spLocks noGrp="1"/>
          </p:cNvSpPr>
          <p:nvPr>
            <p:ph type="sldNum" sz="quarter" idx="5"/>
          </p:nvPr>
        </p:nvSpPr>
        <p:spPr/>
        <p:txBody>
          <a:bodyPr/>
          <a:lstStyle/>
          <a:p>
            <a:pPr defTabSz="922338">
              <a:defRPr/>
            </a:pPr>
            <a:fld id="{1294B98F-F9B8-455C-8B3E-3C4A5B22B373}" type="slidenum">
              <a:rPr lang="en-US" smtClean="0"/>
              <a:pPr defTabSz="922338">
                <a:defRPr/>
              </a:pPr>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p:txBody>
          <a:bodyPr/>
          <a:lstStyle/>
          <a:p>
            <a:pPr defTabSz="922338">
              <a:defRPr/>
            </a:pPr>
            <a:fld id="{3C3C6F44-2FF1-45B2-BA0F-44C5A201DFEF}" type="slidenum">
              <a:rPr lang="en-US" smtClean="0"/>
              <a:pPr defTabSz="922338">
                <a:defRPr/>
              </a:pPr>
              <a:t>30</a:t>
            </a:fld>
            <a:endParaRPr lang="en-US" smtClean="0"/>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r>
              <a:rPr lang="en-GB" dirty="0" smtClean="0"/>
              <a:t>Just as</a:t>
            </a:r>
            <a:r>
              <a:rPr lang="en-GB" baseline="0" dirty="0" smtClean="0"/>
              <a:t> the Equipment number is the key foundational record of Maintenance, the EAM Part number is the key foundation record of the Inventory module.  </a:t>
            </a:r>
          </a:p>
          <a:p>
            <a:endParaRPr lang="en-GB" baseline="0" dirty="0" smtClean="0"/>
          </a:p>
          <a:p>
            <a:r>
              <a:rPr lang="en-GB" baseline="0" dirty="0" smtClean="0"/>
              <a:t>In the following pages we will review how Inventory records can be created to represent anything from tangible parts that you store on a shelf to parts you do not stock but purchase occasionally to subcontractor services such as snow-removal.  </a:t>
            </a:r>
          </a:p>
          <a:p>
            <a:endParaRPr lang="en-GB" baseline="0" dirty="0" smtClean="0"/>
          </a:p>
          <a:p>
            <a:r>
              <a:rPr lang="en-GB" baseline="0" dirty="0" smtClean="0"/>
              <a:t>Also, as in the ERP system, many different transactions can be performed with inventory, and we will briefly discuss that. </a:t>
            </a:r>
          </a:p>
          <a:p>
            <a:endParaRPr lang="en-GB" baseline="0" dirty="0" smtClean="0"/>
          </a:p>
          <a:p>
            <a:r>
              <a:rPr lang="en-GB" baseline="0" dirty="0" smtClean="0"/>
              <a:t>And finally in this section we will review how Physical Inventory functions in EAM and how it differs from the Physical Inventory you may be accustomed to using in the ERP system.  </a:t>
            </a:r>
            <a:endParaRPr lang="en-GB"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p:txBody>
          <a:bodyPr/>
          <a:lstStyle/>
          <a:p>
            <a:pPr defTabSz="922338">
              <a:defRPr/>
            </a:pPr>
            <a:fld id="{DA9DD692-4F8F-4B72-9C3C-C033CDC4714D}" type="slidenum">
              <a:rPr lang="en-US" smtClean="0"/>
              <a:pPr defTabSz="922338">
                <a:defRPr/>
              </a:pPr>
              <a:t>31</a:t>
            </a:fld>
            <a:endParaRPr lang="en-US" smtClean="0"/>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ln/>
        </p:spPr>
        <p:txBody>
          <a:bodyPr/>
          <a:lstStyle/>
          <a:p>
            <a:r>
              <a:rPr lang="en-GB" dirty="0" smtClean="0"/>
              <a:t>As the</a:t>
            </a:r>
            <a:r>
              <a:rPr lang="en-GB" baseline="0" dirty="0" smtClean="0"/>
              <a:t> foundational record for the Inventory module, the Part record can be utilized to represent a variety of items, ranging from actual parts on the shelf to place holders to represent subcontractor services.  </a:t>
            </a:r>
          </a:p>
          <a:p>
            <a:endParaRPr lang="en-GB" baseline="0" dirty="0" smtClean="0"/>
          </a:p>
          <a:p>
            <a:r>
              <a:rPr lang="en-GB" baseline="0" dirty="0" smtClean="0"/>
              <a:t>It is important to note that the Part records in EAM do not exist in the ERP system.  As a matter of fact, purchases to replace inventory in EAM appear in the ERP system as simple memo purchases.  The management of these parts, therefore, must always take place in EAM.  </a:t>
            </a:r>
          </a:p>
          <a:p>
            <a:endParaRPr lang="en-GB" baseline="0" dirty="0" smtClean="0"/>
          </a:p>
          <a:p>
            <a:r>
              <a:rPr lang="en-GB" baseline="0" dirty="0" smtClean="0"/>
              <a:t>The most common type of Part record represents some repair part or supply item that is physically stored on a shelf and consumed as it is used.  This is what we call a “stock” part.  </a:t>
            </a:r>
          </a:p>
          <a:p>
            <a:endParaRPr lang="en-GB" baseline="0" dirty="0" smtClean="0"/>
          </a:p>
          <a:p>
            <a:r>
              <a:rPr lang="en-GB" baseline="0" dirty="0" smtClean="0"/>
              <a:t>Part records can also be created for items that you may not wish to stock on the shelf but which you may purchase frequently.  Creating a Part record for these types of items allows for future analysis of usage and pricing, with the potential that usage could drive the decision to start stocking these parts to take advantage of bulk-buying price savings.  </a:t>
            </a:r>
          </a:p>
          <a:p>
            <a:endParaRPr lang="en-GB" baseline="0" dirty="0" smtClean="0"/>
          </a:p>
          <a:p>
            <a:r>
              <a:rPr lang="en-GB" baseline="0" dirty="0" smtClean="0"/>
              <a:t>Also common is to create Part records to represent recurring subcontractor services.  Many plants outsource certain activities such as fire extinguisher inspection, lawn care, or fork lift maintenance.  Having a Part number to represent these services provides important analysis data for continuous improvement and potential cost savings.  </a:t>
            </a:r>
          </a:p>
          <a:p>
            <a:endParaRPr lang="en-GB" baseline="0" dirty="0" smtClean="0"/>
          </a:p>
          <a:p>
            <a:r>
              <a:rPr lang="en-GB" baseline="0" dirty="0" smtClean="0"/>
              <a:t>Regardless of what the Part represents, being able to locate the appropriate Part record is critical.  For that reason, EAM provides a variety of ways in which to identify a part.  Properly set up, the EAM Part record provides enough information that a technician should be able to locate a repair part just from the greasy broken part in their hand!  </a:t>
            </a:r>
          </a:p>
          <a:p>
            <a:endParaRPr lang="en-GB" baseline="0" dirty="0" smtClean="0"/>
          </a:p>
          <a:p>
            <a:r>
              <a:rPr lang="en-GB" baseline="0" dirty="0" smtClean="0"/>
              <a:t>Once the correct Part record has been located in EAM, then the record can guide the user to exact rack, row, and bin in which to find that part on the shelf, thus saving significant time previously spent walking around the store room looking for parts.  </a:t>
            </a:r>
          </a:p>
          <a:p>
            <a:endParaRPr lang="en-GB" baseline="0" dirty="0" smtClean="0"/>
          </a:p>
          <a:p>
            <a:r>
              <a:rPr lang="en-GB" baseline="0" dirty="0" smtClean="0"/>
              <a:t>As we progress through your EAM certification, you will hear us refer to inventory in EAM using a variety of terms.  “MRO Inventory,” “Indirect Inventory,” and “Non-Production Inventory” are common terms for the types of items managed in the EAM solution.  </a:t>
            </a:r>
          </a:p>
          <a:p>
            <a:endParaRPr lang="en-GB" baseline="0" dirty="0" smtClean="0"/>
          </a:p>
          <a:p>
            <a:endParaRPr lang="en-GB"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p:txBody>
          <a:bodyPr/>
          <a:lstStyle/>
          <a:p>
            <a:pPr defTabSz="922338">
              <a:defRPr/>
            </a:pPr>
            <a:fld id="{577DE460-EED3-4B71-8D9D-9FC25ABECCBE}" type="slidenum">
              <a:rPr lang="en-US" smtClean="0"/>
              <a:pPr defTabSz="922338">
                <a:defRPr/>
              </a:pPr>
              <a:t>32</a:t>
            </a:fld>
            <a:endParaRPr lang="en-US" smtClean="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r>
              <a:rPr lang="en-GB" dirty="0" smtClean="0"/>
              <a:t>As in</a:t>
            </a:r>
            <a:r>
              <a:rPr lang="en-GB" baseline="0" dirty="0" smtClean="0"/>
              <a:t> the ERP system, Inventory can be associated with a wide variety of transactions.  Many of the EAM Inventory transactions are very similar to those you may already know in the ERP system,  but some of them are unique to EAM.  We will explore these transactions in detail in the Introduction to EAM Inventory class.  </a:t>
            </a:r>
          </a:p>
          <a:p>
            <a:endParaRPr lang="en-GB" baseline="0" dirty="0" smtClean="0"/>
          </a:p>
          <a:p>
            <a:r>
              <a:rPr lang="en-GB" baseline="0" dirty="0" smtClean="0"/>
              <a:t>For the purposes of this class, though, you should familiarize yourself with the types of transactions available.  </a:t>
            </a:r>
            <a:r>
              <a:rPr lang="en-GB" dirty="0" smtClean="0"/>
              <a:t>EAM Inventory transactions include: </a:t>
            </a:r>
          </a:p>
          <a:p>
            <a:endParaRPr lang="en-GB" dirty="0" smtClean="0"/>
          </a:p>
          <a:p>
            <a:r>
              <a:rPr lang="en-GB" dirty="0" smtClean="0"/>
              <a:t>Issue – Utilized to remove parts from EAM Inventory and expense them to their “final expense resting place” such as an Equipment Record. </a:t>
            </a:r>
          </a:p>
          <a:p>
            <a:endParaRPr lang="en-GB" dirty="0" smtClean="0"/>
          </a:p>
          <a:p>
            <a:r>
              <a:rPr lang="en-GB" dirty="0" smtClean="0"/>
              <a:t>Return to Inventory – If a technician pulls parts from inventory for work on a machine and does not utilize all the parts, use this function to return those parts to inventory.  EAM will require the user to select which “Issue” transaction is to be reversed.  </a:t>
            </a:r>
          </a:p>
          <a:p>
            <a:endParaRPr lang="en-GB" dirty="0" smtClean="0"/>
          </a:p>
          <a:p>
            <a:r>
              <a:rPr lang="en-GB" dirty="0" smtClean="0"/>
              <a:t>Relocate – Used to move parts from one location to another.  Can also be used to move parts across sites.  </a:t>
            </a:r>
          </a:p>
          <a:p>
            <a:endParaRPr lang="en-GB" dirty="0" smtClean="0"/>
          </a:p>
          <a:p>
            <a:r>
              <a:rPr lang="en-GB" dirty="0" smtClean="0"/>
              <a:t>Receive from Relocation – If a company is using “In Transit” a move of inventory between two sites requires this additional step which brings the part into the site’s inventory from the interim in-transit location.  </a:t>
            </a:r>
          </a:p>
          <a:p>
            <a:endParaRPr lang="en-GB" dirty="0" smtClean="0"/>
          </a:p>
          <a:p>
            <a:r>
              <a:rPr lang="en-GB" dirty="0" smtClean="0"/>
              <a:t>Receive from Work Order – Used for fabricated parts.  For example, if the Machine Shop has a Work Order to build 5 new punches to restock the crib, when those parts are ready to be put into inventory, this transaction would be used to receive the parts in from the Work Order at the cost applied to the Work Order (</a:t>
            </a:r>
            <a:r>
              <a:rPr lang="en-GB" dirty="0" err="1" smtClean="0"/>
              <a:t>labor</a:t>
            </a:r>
            <a:r>
              <a:rPr lang="en-GB" dirty="0" smtClean="0"/>
              <a:t>, parts, purchases, etc.) </a:t>
            </a:r>
          </a:p>
          <a:p>
            <a:endParaRPr lang="en-GB" dirty="0" smtClean="0"/>
          </a:p>
          <a:p>
            <a:r>
              <a:rPr lang="en-GB" dirty="0" smtClean="0"/>
              <a:t>Return to Work Order – Also for Fabricated Parts.  If a fabricated part is found to have a defect after having been received into inventory from the Work Order, use the Return to Work Order transaction to remove the part from inventory and push it back to the Work Order for repair.  EAM will require the user to select the particular “Receive from Work Order” transaction to reverse.  </a:t>
            </a:r>
          </a:p>
          <a:p>
            <a:endParaRPr lang="en-GB" dirty="0" smtClean="0"/>
          </a:p>
          <a:p>
            <a:r>
              <a:rPr lang="en-GB" dirty="0" smtClean="0"/>
              <a:t>Adjust – used for “spot” corrections to inventory counts.  In ERP, this transaction generates a “cycle-count” transaction.  </a:t>
            </a:r>
          </a:p>
          <a:p>
            <a:endParaRPr lang="en-GB" dirty="0" smtClean="0"/>
          </a:p>
          <a:p>
            <a:r>
              <a:rPr lang="en-GB" dirty="0" smtClean="0"/>
              <a:t>Transfer Ownership – Applies to consignment inventory only.  Consignment inventory parts can have some that are owned by the company and some still belonging to the Supplier (i.e. Not yet paid for).  This transaction allows these parts to be moved between supplier and company ownership.  </a:t>
            </a:r>
          </a:p>
          <a:p>
            <a:endParaRPr lang="en-GB" dirty="0" smtClean="0"/>
          </a:p>
          <a:p>
            <a:r>
              <a:rPr lang="en-GB" dirty="0" smtClean="0"/>
              <a:t>Modify Consignment – Also used for Consignment parts only.  Utilize this transaction to modify consignment costs in the stack to correct costing issues.  </a:t>
            </a:r>
          </a:p>
          <a:p>
            <a:endParaRPr lang="en-GB" dirty="0" smtClean="0"/>
          </a:p>
          <a:p>
            <a:r>
              <a:rPr lang="en-GB" dirty="0" smtClean="0"/>
              <a:t>Modify Cost – If Inventory Value for a part (non-consignment) is incorrect, utilize this transaction to correct Inventory value of part.  </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p:txBody>
          <a:bodyPr/>
          <a:lstStyle/>
          <a:p>
            <a:pPr defTabSz="922338">
              <a:defRPr/>
            </a:pPr>
            <a:fld id="{2AF27F7C-18B8-4D97-88F0-6605622CAFD6}" type="slidenum">
              <a:rPr lang="en-US" smtClean="0"/>
              <a:pPr defTabSz="922338">
                <a:defRPr/>
              </a:pPr>
              <a:t>33</a:t>
            </a:fld>
            <a:endParaRPr lang="en-US" smtClean="0"/>
          </a:p>
        </p:txBody>
      </p:sp>
      <p:sp>
        <p:nvSpPr>
          <p:cNvPr id="101379"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ln/>
        </p:spPr>
        <p:txBody>
          <a:bodyPr/>
          <a:lstStyle/>
          <a:p>
            <a:pPr>
              <a:defRPr/>
            </a:pPr>
            <a:r>
              <a:rPr lang="en-US" dirty="0" smtClean="0"/>
              <a:t>Physical Inventory in EAM is similar in theory to the Physical Inventory in ERP with the following exceptions:  </a:t>
            </a:r>
          </a:p>
          <a:p>
            <a:pPr>
              <a:defRPr/>
            </a:pPr>
            <a:endParaRPr lang="en-US" dirty="0" smtClean="0"/>
          </a:p>
          <a:p>
            <a:pPr marL="228600" indent="-228600">
              <a:buFontTx/>
              <a:buAutoNum type="arabicPeriod"/>
              <a:defRPr/>
            </a:pPr>
            <a:r>
              <a:rPr lang="en-US" dirty="0" smtClean="0"/>
              <a:t>EAM does not generate labels for Physical Inventory counts.  </a:t>
            </a:r>
          </a:p>
          <a:p>
            <a:pPr marL="228600" indent="-228600">
              <a:buFontTx/>
              <a:buAutoNum type="arabicPeriod"/>
              <a:defRPr/>
            </a:pPr>
            <a:r>
              <a:rPr lang="en-US" dirty="0" smtClean="0"/>
              <a:t>EAM does not automatically force Re-Counts based on any tolerances.  </a:t>
            </a:r>
          </a:p>
          <a:p>
            <a:pPr marL="228600" indent="-228600">
              <a:buFontTx/>
              <a:buAutoNum type="arabicPeriod"/>
              <a:defRPr/>
            </a:pPr>
            <a:endParaRPr lang="en-US" dirty="0" smtClean="0"/>
          </a:p>
          <a:p>
            <a:pPr marL="228600" indent="-228600">
              <a:defRPr/>
            </a:pPr>
            <a:r>
              <a:rPr lang="en-US" dirty="0" smtClean="0"/>
              <a:t>Note that the transactions generated from this function to ERP are type “Phys-Inv”.  </a:t>
            </a:r>
          </a:p>
          <a:p>
            <a:pPr marL="228600" indent="-228600">
              <a:defRPr/>
            </a:pPr>
            <a:endParaRPr lang="en-US" dirty="0" smtClean="0"/>
          </a:p>
          <a:p>
            <a:pPr marL="228600" indent="-228600">
              <a:defRPr/>
            </a:pPr>
            <a:r>
              <a:rPr lang="en-US" dirty="0" smtClean="0"/>
              <a:t>Also, important to note is that the term “Physical Inventory” implies to some companies what would be known as a “four-wall” count, or a complete wall-to</a:t>
            </a:r>
            <a:r>
              <a:rPr lang="en-US" baseline="0" dirty="0" smtClean="0"/>
              <a:t> </a:t>
            </a:r>
            <a:r>
              <a:rPr lang="en-US" dirty="0" smtClean="0"/>
              <a:t>wall count that requires the plant to be shut-down.  With EAM, Physical Inventories can indeed be four-wall counts, but more commonly companies use</a:t>
            </a:r>
            <a:r>
              <a:rPr lang="en-US" baseline="0" dirty="0" smtClean="0"/>
              <a:t> </a:t>
            </a:r>
            <a:r>
              <a:rPr lang="en-US" dirty="0" smtClean="0"/>
              <a:t>Physical Inventory to count specific shelves or parts at a time without freezing the entire inventory.  </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p:txBody>
          <a:bodyPr/>
          <a:lstStyle/>
          <a:p>
            <a:pPr defTabSz="922338">
              <a:defRPr/>
            </a:pPr>
            <a:fld id="{CA4196E3-1341-4768-8EA5-BFBCA14E8EB5}" type="slidenum">
              <a:rPr lang="en-US" smtClean="0"/>
              <a:pPr defTabSz="922338">
                <a:defRPr/>
              </a:pPr>
              <a:t>34</a:t>
            </a:fld>
            <a:endParaRPr lang="en-US" smtClean="0"/>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r>
              <a:rPr lang="en-US" dirty="0" smtClean="0"/>
              <a:t>The EAM Purchasing module is integral</a:t>
            </a:r>
            <a:r>
              <a:rPr lang="en-US" baseline="0" dirty="0" smtClean="0"/>
              <a:t> to both the Maintenance and Inventory modules previously discussed, as well as the Project Controls module that we will discuss later.  </a:t>
            </a:r>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p:txBody>
          <a:bodyPr/>
          <a:lstStyle/>
          <a:p>
            <a:pPr defTabSz="922338">
              <a:defRPr/>
            </a:pPr>
            <a:fld id="{6CA07705-C417-4A32-8F88-AE6845DDB800}" type="slidenum">
              <a:rPr lang="en-US" smtClean="0"/>
              <a:pPr defTabSz="922338">
                <a:defRPr/>
              </a:pPr>
              <a:t>35</a:t>
            </a:fld>
            <a:endParaRPr lang="en-US" smtClean="0"/>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xfrm>
            <a:off x="684213" y="4416425"/>
            <a:ext cx="5489575" cy="4184650"/>
          </a:xfrm>
          <a:noFill/>
          <a:ln/>
        </p:spPr>
        <p:txBody>
          <a:bodyPr/>
          <a:lstStyle/>
          <a:p>
            <a:r>
              <a:rPr lang="en-US" dirty="0" smtClean="0"/>
              <a:t>Whenever anything other than raw materials</a:t>
            </a:r>
            <a:r>
              <a:rPr lang="en-US" baseline="0" dirty="0" smtClean="0"/>
              <a:t> (production components) need to be purchased, the EAM Purchasing module is the solution!  </a:t>
            </a:r>
          </a:p>
          <a:p>
            <a:endParaRPr lang="en-US" baseline="0" dirty="0" smtClean="0"/>
          </a:p>
          <a:p>
            <a:r>
              <a:rPr lang="en-US" baseline="0" dirty="0" smtClean="0"/>
              <a:t>In business today, Purchasing is perhaps one of the most competitive and outwardly facing of the EAM modules.  As companies work to reduce costs while continuing to provide high-quality, on-time products, Purchasing departments require more and more data more quickly in order to make critical sourcing decisions.  </a:t>
            </a:r>
          </a:p>
          <a:p>
            <a:endParaRPr lang="en-US" baseline="0" dirty="0" smtClean="0"/>
          </a:p>
          <a:p>
            <a:r>
              <a:rPr lang="en-US" baseline="0" dirty="0" smtClean="0"/>
              <a:t>At the same time, though, financial control requirements continue to grow more stringent as companies seek to satisfy requirements for reporting on their public held companies.  </a:t>
            </a:r>
          </a:p>
          <a:p>
            <a:endParaRPr lang="en-US" baseline="0" dirty="0" smtClean="0"/>
          </a:p>
          <a:p>
            <a:r>
              <a:rPr lang="en-US" baseline="0" dirty="0" smtClean="0"/>
              <a:t>For these reasons, the EAM Purchasing module contains a variety of robust controls and data collections to empower today’s requestors and buyers.  These are designed to help companies: </a:t>
            </a:r>
          </a:p>
          <a:p>
            <a:pPr>
              <a:buFontTx/>
              <a:buChar char="-"/>
            </a:pPr>
            <a:r>
              <a:rPr lang="en-US" baseline="0" dirty="0" smtClean="0"/>
              <a:t> Purchase the right parts at the right price from the right suppliers </a:t>
            </a:r>
          </a:p>
          <a:p>
            <a:pPr>
              <a:buFontTx/>
              <a:buChar char="-"/>
            </a:pPr>
            <a:r>
              <a:rPr lang="en-US" baseline="0" dirty="0" smtClean="0"/>
              <a:t> Ensure timely but electronically control approval processes </a:t>
            </a:r>
          </a:p>
          <a:p>
            <a:pPr>
              <a:buFontTx/>
              <a:buChar char="-"/>
            </a:pPr>
            <a:r>
              <a:rPr lang="en-US" baseline="0" dirty="0" smtClean="0"/>
              <a:t> Access data to monitor their spending against budgets in a real-time fashion </a:t>
            </a:r>
          </a:p>
          <a:p>
            <a:pPr>
              <a:buFontTx/>
              <a:buChar char="-"/>
            </a:pPr>
            <a:r>
              <a:rPr lang="en-US" baseline="0" dirty="0" smtClean="0"/>
              <a:t> Consolidate their purchasing power in shared services with a goal to leveraging their buying power </a:t>
            </a:r>
          </a:p>
          <a:p>
            <a:pPr>
              <a:buFontTx/>
              <a:buChar char="-"/>
            </a:pPr>
            <a:r>
              <a:rPr lang="en-US" baseline="0" dirty="0" smtClean="0"/>
              <a:t> Evaluate vendor performance to select the proper vendor base to support their operations</a:t>
            </a:r>
            <a:endParaRPr lang="en-US" dirty="0" smtClean="0"/>
          </a:p>
          <a:p>
            <a:endParaRPr lang="en-US" dirty="0" smtClean="0"/>
          </a:p>
          <a:p>
            <a:r>
              <a:rPr lang="en-US" dirty="0" smtClean="0"/>
              <a:t>Users of the EAM Purchasing module will use it to create and maintain requisitions, standard clauses, and approval groups; revise vendors; and add routing substitutions.  Because businesses typically do not carry every possible replacement part in inventory, EAM provides purchasing functionality to support all indirect buys,</a:t>
            </a:r>
            <a:r>
              <a:rPr lang="en-US" baseline="0" dirty="0" smtClean="0"/>
              <a:t> including </a:t>
            </a:r>
            <a:r>
              <a:rPr lang="en-US" dirty="0" smtClean="0"/>
              <a:t>both services and materials.  Additionally, the software includes requisition functionality for creation, approval and conversion of a purchase request into a purchase order (PO).  Purchasing connects the cost of inventory, spot-buys,</a:t>
            </a:r>
            <a:r>
              <a:rPr lang="en-US" baseline="0" dirty="0" smtClean="0"/>
              <a:t> and services</a:t>
            </a:r>
            <a:r>
              <a:rPr lang="en-US" dirty="0" smtClean="0"/>
              <a:t> to work orders, projects, equipment, and other documents.  And</a:t>
            </a:r>
            <a:r>
              <a:rPr lang="en-US" baseline="0" dirty="0" smtClean="0"/>
              <a:t> finally</a:t>
            </a:r>
            <a:r>
              <a:rPr lang="en-US" dirty="0" smtClean="0"/>
              <a:t>, EAM provides all this financial information back to the ERP system for</a:t>
            </a:r>
            <a:r>
              <a:rPr lang="en-US" baseline="0" dirty="0" smtClean="0"/>
              <a:t> reporting purposes and to support Accounts Payable processes</a:t>
            </a:r>
            <a:r>
              <a:rPr lang="en-US" dirty="0" smtClean="0"/>
              <a:t>.</a:t>
            </a:r>
          </a:p>
          <a:p>
            <a:endParaRPr lang="en-US" dirty="0" smtClean="0"/>
          </a:p>
          <a:p>
            <a:r>
              <a:rPr lang="en-US" dirty="0" smtClean="0"/>
              <a:t>Indeed, EAM</a:t>
            </a:r>
            <a:r>
              <a:rPr lang="en-US" baseline="0" dirty="0" smtClean="0"/>
              <a:t> Purchasing is a robust module, which will be covered in greater detail in the Level 1 class Introduction to EAM Inventory and then even further on the Level 2 learning path.  </a:t>
            </a:r>
            <a:endParaRPr lang="en-US" dirty="0" smtClean="0"/>
          </a:p>
          <a:p>
            <a:endParaRPr lang="en-GB"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p:txBody>
          <a:bodyPr/>
          <a:lstStyle/>
          <a:p>
            <a:pPr defTabSz="922338">
              <a:defRPr/>
            </a:pPr>
            <a:fld id="{E9651404-1DA8-4E90-AF52-09A26C66021B}" type="slidenum">
              <a:rPr lang="en-US" smtClean="0"/>
              <a:pPr defTabSz="922338">
                <a:defRPr/>
              </a:pPr>
              <a:t>36</a:t>
            </a:fld>
            <a:endParaRPr lang="en-US" smtClean="0"/>
          </a:p>
        </p:txBody>
      </p:sp>
      <p:sp>
        <p:nvSpPr>
          <p:cNvPr id="105475" name="Rectangle 2"/>
          <p:cNvSpPr>
            <a:spLocks noGrp="1" noRot="1" noChangeAspect="1" noChangeArrowheads="1" noTextEdit="1"/>
          </p:cNvSpPr>
          <p:nvPr>
            <p:ph type="sldImg"/>
          </p:nvPr>
        </p:nvSpPr>
        <p:spPr>
          <a:ln/>
        </p:spPr>
      </p:sp>
      <p:sp>
        <p:nvSpPr>
          <p:cNvPr id="567300" name="Rectangle 3"/>
          <p:cNvSpPr>
            <a:spLocks noGrp="1" noChangeArrowheads="1"/>
          </p:cNvSpPr>
          <p:nvPr>
            <p:ph type="body" idx="1"/>
          </p:nvPr>
        </p:nvSpPr>
        <p:spPr>
          <a:ln/>
        </p:spPr>
        <p:txBody>
          <a:bodyPr/>
          <a:lstStyle/>
          <a:p>
            <a:pPr>
              <a:defRPr/>
            </a:pPr>
            <a:r>
              <a:rPr lang="en-US" dirty="0" smtClean="0"/>
              <a:t>As we have done with Maintenance and Inventory, an example regarding</a:t>
            </a:r>
            <a:r>
              <a:rPr lang="en-US" baseline="0" dirty="0" smtClean="0"/>
              <a:t> Purchasing that is personal and outside of the plant walls should provide you with an idea of the thought processes involved in Purchasing.  </a:t>
            </a:r>
          </a:p>
          <a:p>
            <a:pPr>
              <a:defRPr/>
            </a:pPr>
            <a:endParaRPr lang="en-US" baseline="0" dirty="0" smtClean="0"/>
          </a:p>
          <a:p>
            <a:pPr>
              <a:defRPr/>
            </a:pPr>
            <a:r>
              <a:rPr lang="en-US" baseline="0" dirty="0" smtClean="0"/>
              <a:t>Review this slide and then ask yourself what you could possibly do in this situation.   </a:t>
            </a:r>
            <a:r>
              <a:rPr lang="en-US" dirty="0" smtClean="0"/>
              <a:t>Use the questions below</a:t>
            </a:r>
            <a:r>
              <a:rPr lang="en-US" baseline="0" dirty="0" smtClean="0"/>
              <a:t> to help you consider a variety of options.  </a:t>
            </a:r>
            <a:endParaRPr lang="en-US" dirty="0" smtClean="0"/>
          </a:p>
          <a:p>
            <a:pPr>
              <a:defRPr/>
            </a:pPr>
            <a:r>
              <a:rPr lang="en-US" dirty="0" smtClean="0"/>
              <a:t>  </a:t>
            </a:r>
          </a:p>
          <a:p>
            <a:pPr marL="226108" indent="-226108">
              <a:buFont typeface="+mj-lt"/>
              <a:buAutoNum type="arabicPeriod"/>
              <a:defRPr/>
            </a:pPr>
            <a:r>
              <a:rPr lang="en-US" dirty="0" smtClean="0"/>
              <a:t>Teen asks permission.  (i.e. Purchase Request) </a:t>
            </a:r>
          </a:p>
          <a:p>
            <a:pPr marL="226108" indent="-226108">
              <a:buFont typeface="+mj-lt"/>
              <a:buAutoNum type="arabicPeriod"/>
              <a:defRPr/>
            </a:pPr>
            <a:r>
              <a:rPr lang="en-US" dirty="0" smtClean="0"/>
              <a:t>You check cost and your budget and agree. (i.e. Requisition Approval) </a:t>
            </a:r>
          </a:p>
          <a:p>
            <a:pPr marL="678325" lvl="1" indent="-226108">
              <a:buFont typeface="+mj-lt"/>
              <a:buAutoNum type="arabicPeriod"/>
              <a:defRPr/>
            </a:pPr>
            <a:r>
              <a:rPr lang="en-US" dirty="0" smtClean="0"/>
              <a:t>Do you shop around for a better price? </a:t>
            </a:r>
          </a:p>
          <a:p>
            <a:pPr marL="678325" lvl="1" indent="-226108">
              <a:buFont typeface="+mj-lt"/>
              <a:buAutoNum type="arabicPeriod"/>
              <a:defRPr/>
            </a:pPr>
            <a:r>
              <a:rPr lang="en-US" dirty="0" smtClean="0"/>
              <a:t>Are these boots only available from that one place?  </a:t>
            </a:r>
          </a:p>
          <a:p>
            <a:pPr marL="678325" lvl="1" indent="-226108">
              <a:buFont typeface="+mj-lt"/>
              <a:buAutoNum type="arabicPeriod"/>
              <a:defRPr/>
            </a:pPr>
            <a:r>
              <a:rPr lang="en-US" dirty="0" smtClean="0"/>
              <a:t>Is there an alternative to these particular boots?  (probably not with a teenager . . .) </a:t>
            </a:r>
          </a:p>
          <a:p>
            <a:pPr marL="226108" indent="-226108">
              <a:buFont typeface="+mj-lt"/>
              <a:buAutoNum type="arabicPeriod"/>
              <a:defRPr/>
            </a:pPr>
            <a:r>
              <a:rPr lang="en-US" dirty="0" smtClean="0"/>
              <a:t>You set up an account at “teens-r-us.com”. (i.e. Purchasing Creates Vendor) </a:t>
            </a:r>
          </a:p>
          <a:p>
            <a:pPr marL="226108" indent="-226108">
              <a:buFont typeface="+mj-lt"/>
              <a:buAutoNum type="arabicPeriod"/>
              <a:defRPr/>
            </a:pPr>
            <a:r>
              <a:rPr lang="en-US" dirty="0" smtClean="0"/>
              <a:t>Place the order.  (i.e. Buyer converts approved Purchase Request to a Purchase Order) </a:t>
            </a:r>
          </a:p>
          <a:p>
            <a:pPr marL="678325" lvl="1" indent="-226108">
              <a:buFont typeface="+mj-lt"/>
              <a:buAutoNum type="arabicPeriod"/>
              <a:defRPr/>
            </a:pPr>
            <a:r>
              <a:rPr lang="en-US" dirty="0" smtClean="0"/>
              <a:t>BUT . . . Now the boots are needed for school dance next week – do you expedite?  What is the cost? </a:t>
            </a:r>
          </a:p>
          <a:p>
            <a:pPr marL="678325" lvl="1" indent="-226108">
              <a:buFont typeface="+mj-lt"/>
              <a:buAutoNum type="arabicPeriod"/>
              <a:defRPr/>
            </a:pPr>
            <a:r>
              <a:rPr lang="en-US" dirty="0" smtClean="0"/>
              <a:t>Maybe the boots are out of stock and are backordered.  Do you keep the order open?  What might influence your decision?  </a:t>
            </a:r>
          </a:p>
          <a:p>
            <a:pPr marL="226108" indent="-226108">
              <a:buFont typeface="+mj-lt"/>
              <a:buAutoNum type="arabicPeriod"/>
              <a:defRPr/>
            </a:pPr>
            <a:r>
              <a:rPr lang="en-US" dirty="0" smtClean="0"/>
              <a:t>Boots arrive.  (i.e. Receiving receives purchase order into EAM) </a:t>
            </a:r>
          </a:p>
          <a:p>
            <a:pPr marL="226108" indent="-226108">
              <a:buFont typeface="+mj-lt"/>
              <a:buAutoNum type="arabicPeriod"/>
              <a:defRPr/>
            </a:pPr>
            <a:r>
              <a:rPr lang="en-US" dirty="0" smtClean="0"/>
              <a:t>Wrong size – return for replacement or get your money back? (i.e. Purchase Return) </a:t>
            </a:r>
          </a:p>
          <a:p>
            <a:pPr marL="226108" indent="-226108">
              <a:buFont typeface="+mj-lt"/>
              <a:buAutoNum type="arabicPeriod"/>
              <a:defRPr/>
            </a:pPr>
            <a:r>
              <a:rPr lang="en-US" dirty="0" smtClean="0"/>
              <a:t>You pay the credit card bill! (i.e. Accounts Payable) </a:t>
            </a:r>
          </a:p>
          <a:p>
            <a:pPr marL="226108" indent="-226108">
              <a:buFont typeface="+mj-lt"/>
              <a:buAutoNum type="arabicPeriod"/>
              <a:defRPr/>
            </a:pPr>
            <a:r>
              <a:rPr lang="en-US" dirty="0" smtClean="0"/>
              <a:t>What is the actual cost of the boots? </a:t>
            </a:r>
          </a:p>
          <a:p>
            <a:pPr marL="678325" lvl="1" indent="-226108">
              <a:buFont typeface="+mj-lt"/>
              <a:buAutoNum type="arabicPeriod"/>
              <a:defRPr/>
            </a:pPr>
            <a:r>
              <a:rPr lang="en-US" dirty="0" smtClean="0"/>
              <a:t>Purchase Price</a:t>
            </a:r>
          </a:p>
          <a:p>
            <a:pPr marL="678325" lvl="1" indent="-226108">
              <a:buFont typeface="+mj-lt"/>
              <a:buAutoNum type="arabicPeriod"/>
              <a:defRPr/>
            </a:pPr>
            <a:r>
              <a:rPr lang="en-US" dirty="0" smtClean="0"/>
              <a:t>Tax?</a:t>
            </a:r>
          </a:p>
          <a:p>
            <a:pPr marL="678325" lvl="1" indent="-226108">
              <a:buFont typeface="+mj-lt"/>
              <a:buAutoNum type="arabicPeriod"/>
              <a:defRPr/>
            </a:pPr>
            <a:r>
              <a:rPr lang="en-US" dirty="0" smtClean="0"/>
              <a:t>Shipping? </a:t>
            </a:r>
          </a:p>
          <a:p>
            <a:pPr marL="678325" lvl="1" indent="-226108">
              <a:buFont typeface="+mj-lt"/>
              <a:buAutoNum type="arabicPeriod"/>
              <a:defRPr/>
            </a:pPr>
            <a:r>
              <a:rPr lang="en-US" dirty="0" smtClean="0"/>
              <a:t>Credit card fees?  </a:t>
            </a:r>
          </a:p>
          <a:p>
            <a:pPr marL="678325" lvl="1" indent="-226108">
              <a:buFont typeface="+mj-lt"/>
              <a:buAutoNum type="arabicPeriod"/>
              <a:defRPr/>
            </a:pPr>
            <a:r>
              <a:rPr lang="en-US" dirty="0" smtClean="0"/>
              <a:t>Your own very precious time? </a:t>
            </a:r>
          </a:p>
          <a:p>
            <a:pPr marL="226108" indent="-226108">
              <a:buFont typeface="+mj-lt"/>
              <a:buAutoNum type="arabicPeriod"/>
              <a:defRPr/>
            </a:pPr>
            <a:r>
              <a:rPr lang="en-US" dirty="0" smtClean="0"/>
              <a:t>What is your “Return on Investment”?  (Hopefully at the very least a teenager who is happy for a couple of minutes!)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p:txBody>
          <a:bodyPr/>
          <a:lstStyle/>
          <a:p>
            <a:pPr defTabSz="922338">
              <a:defRPr/>
            </a:pPr>
            <a:fld id="{253171C1-9347-4B72-B100-CC2474C961A3}" type="slidenum">
              <a:rPr lang="en-US" smtClean="0"/>
              <a:pPr defTabSz="922338">
                <a:defRPr/>
              </a:pPr>
              <a:t>37</a:t>
            </a:fld>
            <a:endParaRPr lang="en-US" smtClean="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xfrm>
            <a:off x="684213" y="4416425"/>
            <a:ext cx="5489575" cy="4184650"/>
          </a:xfrm>
          <a:noFill/>
          <a:ln/>
        </p:spPr>
        <p:txBody>
          <a:bodyPr/>
          <a:lstStyle/>
          <a:p>
            <a:r>
              <a:rPr lang="en-US" dirty="0" smtClean="0"/>
              <a:t>The audience for EAM Purchasing can be a very broad range of roles.  In general, you may consider that those who</a:t>
            </a:r>
            <a:r>
              <a:rPr lang="en-US" baseline="0" dirty="0" smtClean="0"/>
              <a:t> use Maintenance, Inventory, and Project Controls are probably also invested in the functionality around Purchasing.  Add to that list now the users from the Purchasing department (Buyers, Purchasing Supervisors), Approvers, Accounting, and Accounts Payable and you see that you could conceivably have the largest population of EAM users concentrated in this one module.  </a:t>
            </a:r>
            <a:endParaRPr lang="en-US" dirty="0" smtClean="0"/>
          </a:p>
          <a:p>
            <a:endParaRPr lang="en-GB"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p:txBody>
          <a:bodyPr/>
          <a:lstStyle/>
          <a:p>
            <a:pPr defTabSz="922338">
              <a:defRPr/>
            </a:pPr>
            <a:fld id="{0B3A8B7C-8270-4FE9-9856-BC7836ED6721}" type="slidenum">
              <a:rPr lang="en-US" smtClean="0"/>
              <a:pPr defTabSz="922338">
                <a:defRPr/>
              </a:pPr>
              <a:t>38</a:t>
            </a:fld>
            <a:endParaRPr lang="en-US" smtClean="0"/>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r>
              <a:rPr lang="en-GB" dirty="0" smtClean="0"/>
              <a:t>In the</a:t>
            </a:r>
            <a:r>
              <a:rPr lang="en-GB" baseline="0" dirty="0" smtClean="0"/>
              <a:t> slides to follow we will provide an high-level overview of the key concepts in Purchasing and also discuss the EAM Stock Replenishment functionality.  Each of these elements will be discussed in greater detail in the Introduction to EAM Purchasing class.  </a:t>
            </a:r>
            <a:endParaRPr lang="en-GB"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p:txBody>
          <a:bodyPr/>
          <a:lstStyle/>
          <a:p>
            <a:pPr defTabSz="922338">
              <a:defRPr/>
            </a:pPr>
            <a:fld id="{3B10C44F-18A1-4D7D-96CE-AD5388180691}" type="slidenum">
              <a:rPr lang="en-US" smtClean="0"/>
              <a:pPr defTabSz="922338">
                <a:defRPr/>
              </a:pPr>
              <a:t>39</a:t>
            </a:fld>
            <a:endParaRPr lang="en-US"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pPr eaLnBrk="1" hangingPunct="1">
              <a:lnSpc>
                <a:spcPct val="80000"/>
              </a:lnSpc>
            </a:pPr>
            <a:r>
              <a:rPr lang="en-US" sz="2400" dirty="0" smtClean="0"/>
              <a:t>Where does a purchasing process start?  It always starts when someone,</a:t>
            </a:r>
            <a:r>
              <a:rPr lang="en-US" sz="2400" baseline="0" dirty="0" smtClean="0"/>
              <a:t> somewhere, identifies the need to purchase something.  In EAM, that need to purchase something results in a Requisition (Purchase Request).  </a:t>
            </a:r>
          </a:p>
          <a:p>
            <a:pPr eaLnBrk="1" hangingPunct="1">
              <a:lnSpc>
                <a:spcPct val="80000"/>
              </a:lnSpc>
            </a:pPr>
            <a:endParaRPr lang="en-US" sz="2400" baseline="0" dirty="0" smtClean="0"/>
          </a:p>
          <a:p>
            <a:pPr eaLnBrk="1" hangingPunct="1">
              <a:lnSpc>
                <a:spcPct val="80000"/>
              </a:lnSpc>
            </a:pPr>
            <a:r>
              <a:rPr lang="en-US" sz="2400" baseline="0" dirty="0" smtClean="0"/>
              <a:t>As with the ERP system, Requisitions may be associated with Standard Clauses.  EAM also allows requestors to attached documents, such as a drawing for example, to their request which can be sent along to the vendor upon order.  </a:t>
            </a:r>
          </a:p>
          <a:p>
            <a:pPr eaLnBrk="1" hangingPunct="1">
              <a:lnSpc>
                <a:spcPct val="80000"/>
              </a:lnSpc>
            </a:pPr>
            <a:endParaRPr lang="en-US" sz="2400" baseline="0" dirty="0" smtClean="0"/>
          </a:p>
          <a:p>
            <a:pPr eaLnBrk="1" hangingPunct="1">
              <a:lnSpc>
                <a:spcPct val="80000"/>
              </a:lnSpc>
            </a:pPr>
            <a:r>
              <a:rPr lang="en-US" sz="2400" baseline="0" dirty="0" smtClean="0"/>
              <a:t>Speaking of Vendors, if the ERP is the Accounts Payable system (which it is!), then it makes sense that the Vendor records in EAM must match exactly those found in ERP.  For this reason, EAM looks to the ERP system to be the system of record for Vendor records and these records must be kept synchronized with the ERP list.  </a:t>
            </a:r>
          </a:p>
          <a:p>
            <a:pPr eaLnBrk="1" hangingPunct="1">
              <a:lnSpc>
                <a:spcPct val="80000"/>
              </a:lnSpc>
            </a:pPr>
            <a:endParaRPr lang="en-US" sz="2400" baseline="0" dirty="0" smtClean="0"/>
          </a:p>
          <a:p>
            <a:pPr eaLnBrk="1" hangingPunct="1">
              <a:lnSpc>
                <a:spcPct val="80000"/>
              </a:lnSpc>
            </a:pPr>
            <a:r>
              <a:rPr lang="en-US" sz="2400" dirty="0" smtClean="0"/>
              <a:t>To</a:t>
            </a:r>
            <a:r>
              <a:rPr lang="en-US" sz="2400" baseline="0" dirty="0" smtClean="0"/>
              <a:t> familiarize yourself with a high-level view of EAM Purchasing functionality, review the items on this slide which are support by EAM.  </a:t>
            </a:r>
            <a:endParaRPr lang="en-US" sz="2000" dirty="0" smtClean="0"/>
          </a:p>
          <a:p>
            <a:endParaRPr lang="en-US" sz="1200" baseline="0" dirty="0" smtClean="0"/>
          </a:p>
          <a:p>
            <a:r>
              <a:rPr lang="en-US" sz="1200" baseline="0" dirty="0" smtClean="0"/>
              <a:t>As mentioned earlier, regardless of whether you are purchasing items to put on a shelf in EAM, those Part numbers do not exist in the ERP system.  It stands to reason then that even if you are purchasing “inventory” in EAM, as far as the ERP system is concerned, EAM Purchase Orders are always considered to be “memo” purchases order in ERP. </a:t>
            </a:r>
            <a:endParaRPr lang="en-GB"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r>
              <a:rPr lang="en-US" smtClean="0"/>
              <a:t>Why should achieving the objectives of this class be important to you in your job?  Well, as mentioned earlier, this class is designed to provide a wide foundation on which we will begin to build your EAM expertise in subsequent classes.  If you achieve the objectives of this class then you will benefit by: </a:t>
            </a:r>
          </a:p>
          <a:p>
            <a:endParaRPr lang="en-US" smtClean="0"/>
          </a:p>
          <a:p>
            <a:pPr>
              <a:buFontTx/>
              <a:buChar char="-"/>
            </a:pPr>
            <a:r>
              <a:rPr lang="en-US" smtClean="0"/>
              <a:t>Being prepared for the next classes which are much more detailed.  Being prepared will help you to keep up with the content as it accelerates and prevent you from becoming lost or frustrated </a:t>
            </a:r>
          </a:p>
          <a:p>
            <a:pPr>
              <a:buFontTx/>
              <a:buChar char="-"/>
            </a:pPr>
            <a:r>
              <a:rPr lang="en-US" smtClean="0"/>
              <a:t>Already feeling more confident and competent with discussing EAM as a solution </a:t>
            </a:r>
          </a:p>
        </p:txBody>
      </p:sp>
      <p:sp>
        <p:nvSpPr>
          <p:cNvPr id="78852" name="Slide Number Placeholder 3"/>
          <p:cNvSpPr>
            <a:spLocks noGrp="1"/>
          </p:cNvSpPr>
          <p:nvPr>
            <p:ph type="sldNum" sz="quarter" idx="5"/>
          </p:nvPr>
        </p:nvSpPr>
        <p:spPr/>
        <p:txBody>
          <a:bodyPr/>
          <a:lstStyle/>
          <a:p>
            <a:pPr defTabSz="922338">
              <a:defRPr/>
            </a:pPr>
            <a:fld id="{8F067478-9AB3-417B-80D0-3D48F15D7336}" type="slidenum">
              <a:rPr lang="en-US" smtClean="0"/>
              <a:pPr defTabSz="922338">
                <a:defRPr/>
              </a:pPr>
              <a:t>4</a:t>
            </a:fld>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p:txBody>
          <a:bodyPr/>
          <a:lstStyle/>
          <a:p>
            <a:pPr defTabSz="922338">
              <a:defRPr/>
            </a:pPr>
            <a:fld id="{8C3D77D6-3DEA-4A85-89AF-3413EC2E9D1C}" type="slidenum">
              <a:rPr lang="en-US" smtClean="0"/>
              <a:pPr defTabSz="922338">
                <a:defRPr/>
              </a:pPr>
              <a:t>40</a:t>
            </a:fld>
            <a:endParaRPr lang="en-US"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r>
              <a:rPr lang="en-GB" dirty="0" smtClean="0"/>
              <a:t>To continue with Purchasing Key Concepts, if EAM PO’s are always memo type PO’s in ERP, then it also stands</a:t>
            </a:r>
            <a:r>
              <a:rPr lang="en-GB" baseline="0" dirty="0" smtClean="0"/>
              <a:t> to reason that when a PO is received in EAM it is automatically expensed at that time because ERP does not regard the purchase as an inventory purchase.  </a:t>
            </a:r>
          </a:p>
          <a:p>
            <a:endParaRPr lang="en-GB" baseline="0" dirty="0" smtClean="0"/>
          </a:p>
          <a:p>
            <a:r>
              <a:rPr lang="en-GB" baseline="0" dirty="0" smtClean="0"/>
              <a:t>Being expensed on receipt, though, is not the same as saying EAM does not track items as inventory.  When a PO for an EAM inventory item is received in EAM, the system will put that cost into an “intermediate” expense holding bucket for accounting.  Financially, this means the purchase is expensed.  But, EAM does not stop there, because where the true value of such a system lies is in being able to move that cost to its “final expense resting place” once it has been consumed.  We will cover these financial concepts much more in both the Introduction to EAM Inventory and Introduction to EAM Purchasing classes.  </a:t>
            </a:r>
          </a:p>
          <a:p>
            <a:endParaRPr lang="en-GB" baseline="0" dirty="0" smtClean="0"/>
          </a:p>
          <a:p>
            <a:r>
              <a:rPr lang="en-GB" baseline="0" dirty="0" smtClean="0"/>
              <a:t>And, finally, as mentioned earlier, EAM provides very robust functionality to support electronic approvals, and no where else in EAM is the complexity greater than in Requisition and PO Approvals.  In general, companies use Requisition approval to represent budgetary approval to spend the money to purchase what has been requested.  Becoming more and more common now is to also include a second level of approval at the PO level.  Purchase Order approval is commonly used where financial requirements limit the value of a PO that a buyer can commit without having a “second” signature on the order.  </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a:ln/>
        </p:spPr>
      </p:sp>
      <p:sp>
        <p:nvSpPr>
          <p:cNvPr id="109571" name="Notes Placeholder 2"/>
          <p:cNvSpPr>
            <a:spLocks noGrp="1"/>
          </p:cNvSpPr>
          <p:nvPr>
            <p:ph type="body" idx="1"/>
          </p:nvPr>
        </p:nvSpPr>
        <p:spPr>
          <a:noFill/>
          <a:ln/>
        </p:spPr>
        <p:txBody>
          <a:bodyPr/>
          <a:lstStyle/>
          <a:p>
            <a:r>
              <a:rPr lang="en-US" dirty="0" smtClean="0"/>
              <a:t>We would be remiss in this overview if we did not include in the Purchasing overview some comments regarding the EAM Stock Replenishment functionality.  </a:t>
            </a:r>
          </a:p>
          <a:p>
            <a:endParaRPr lang="en-US" dirty="0" smtClean="0"/>
          </a:p>
          <a:p>
            <a:r>
              <a:rPr lang="en-US" dirty="0" smtClean="0"/>
              <a:t>The EAM Stock Replenishment is similar</a:t>
            </a:r>
            <a:r>
              <a:rPr lang="en-US" baseline="0" dirty="0" smtClean="0"/>
              <a:t> in concept to ERP’s “MRP” functionality in that it is a routine that automatically identifies what should be purchased to bring inventory quantities to their defined required level.  Just keep in mind that where “MRP” replenishes inventory to support Production, EAM Stock Replenishment reorders inventory to support Operations.  </a:t>
            </a:r>
          </a:p>
          <a:p>
            <a:endParaRPr lang="en-US" baseline="0" dirty="0" smtClean="0"/>
          </a:p>
          <a:p>
            <a:r>
              <a:rPr lang="en-US" baseline="0" dirty="0" smtClean="0"/>
              <a:t>Key points regarding EAM Stock Replenishment include:  </a:t>
            </a:r>
          </a:p>
          <a:p>
            <a:pPr>
              <a:buFontTx/>
              <a:buChar char="-"/>
            </a:pPr>
            <a:r>
              <a:rPr lang="en-US" baseline="0" dirty="0" smtClean="0"/>
              <a:t>  Companies may run Stock Replenishment manually or, if they have highly accurate inventory with a well disciplined work force, they could also choose to automate the entire process.  Variations on these themes are available in that companies can identify certain parts to automatically reorder while still manually managing the other parts.  These automatic reorder parts are called “Sole Source” parts in EAM.  </a:t>
            </a:r>
          </a:p>
          <a:p>
            <a:pPr>
              <a:buFontTx/>
              <a:buChar char="-"/>
            </a:pPr>
            <a:r>
              <a:rPr lang="en-US" baseline="0" dirty="0" smtClean="0"/>
              <a:t>  As with MRP, the EAM Stock Replenishment is dependent upon how a company defines each part’s reorder point and min/max values. </a:t>
            </a:r>
          </a:p>
          <a:p>
            <a:pPr>
              <a:buFontTx/>
              <a:buChar char="-"/>
            </a:pPr>
            <a:r>
              <a:rPr lang="en-US" baseline="0" dirty="0" smtClean="0"/>
              <a:t>  With Stock Replenishment, companies can have the option to run a report of what is suggested for reorder and then manually manipulate the items / quantities prior to actually committing the order</a:t>
            </a:r>
          </a:p>
          <a:p>
            <a:pPr>
              <a:buFontTx/>
              <a:buChar char="-"/>
            </a:pPr>
            <a:r>
              <a:rPr lang="en-US" baseline="0" dirty="0" smtClean="0"/>
              <a:t>  Once a Stock Replenishment is converted to Requisition, EAM will automatically create a purchase event (for purchased items) or an EAM Work Order (for internally fabricated parts).  </a:t>
            </a:r>
            <a:endParaRPr lang="en-US" dirty="0" smtClean="0"/>
          </a:p>
        </p:txBody>
      </p:sp>
      <p:sp>
        <p:nvSpPr>
          <p:cNvPr id="119812" name="Slide Number Placeholder 3"/>
          <p:cNvSpPr>
            <a:spLocks noGrp="1"/>
          </p:cNvSpPr>
          <p:nvPr>
            <p:ph type="sldNum" sz="quarter" idx="5"/>
          </p:nvPr>
        </p:nvSpPr>
        <p:spPr/>
        <p:txBody>
          <a:bodyPr/>
          <a:lstStyle/>
          <a:p>
            <a:pPr defTabSz="922338">
              <a:defRPr/>
            </a:pPr>
            <a:fld id="{F839BDA2-3376-49CD-A9FB-409222784820}" type="slidenum">
              <a:rPr lang="en-US" smtClean="0"/>
              <a:pPr defTabSz="922338">
                <a:defRPr/>
              </a:pPr>
              <a:t>41</a:t>
            </a:fld>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p:txBody>
          <a:bodyPr/>
          <a:lstStyle/>
          <a:p>
            <a:pPr defTabSz="922338">
              <a:defRPr/>
            </a:pPr>
            <a:fld id="{669052EF-8B6D-4225-8D49-D95414021517}" type="slidenum">
              <a:rPr lang="en-US" smtClean="0"/>
              <a:pPr defTabSz="922338">
                <a:defRPr/>
              </a:pPr>
              <a:t>42</a:t>
            </a:fld>
            <a:endParaRPr lang="en-US" smtClean="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p:spPr>
        <p:txBody>
          <a:bodyPr/>
          <a:lstStyle/>
          <a:p>
            <a:pPr eaLnBrk="1" hangingPunct="1"/>
            <a:r>
              <a:rPr lang="en-US" dirty="0" smtClean="0"/>
              <a:t>So</a:t>
            </a:r>
            <a:r>
              <a:rPr lang="en-US" baseline="0" dirty="0" smtClean="0"/>
              <a:t> far in this class, we have covered a lot of material!  We have discussed system attributes and reviewed functionality in the Maintenance, Inventory and Purchasing modules in EAM.  In the following section, we will review the fourth and final major EAM module – Project Controls, which is the module that, more than any other, relies fully on the functionality in the other modules to make it work.  </a:t>
            </a:r>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p:txBody>
          <a:bodyPr/>
          <a:lstStyle/>
          <a:p>
            <a:pPr defTabSz="922338">
              <a:defRPr/>
            </a:pPr>
            <a:fld id="{2D1E8293-E171-48C6-A1F6-BAEB4AC0E1E0}" type="slidenum">
              <a:rPr lang="en-US" smtClean="0"/>
              <a:pPr defTabSz="922338">
                <a:defRPr/>
              </a:pPr>
              <a:t>43</a:t>
            </a:fld>
            <a:endParaRPr lang="en-US"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xfrm>
            <a:off x="684213" y="4416425"/>
            <a:ext cx="5489575" cy="4184650"/>
          </a:xfrm>
          <a:noFill/>
          <a:ln/>
        </p:spPr>
        <p:txBody>
          <a:bodyPr/>
          <a:lstStyle/>
          <a:p>
            <a:r>
              <a:rPr lang="en-US" dirty="0" smtClean="0"/>
              <a:t>Project Control, also known as Project Accounting</a:t>
            </a:r>
            <a:r>
              <a:rPr lang="en-US" baseline="0" dirty="0" smtClean="0"/>
              <a:t>, is one of the most visible modules in EAM all the way up to Corporate leadership.  It is also one of the currently best-selling feature of EAM.  </a:t>
            </a:r>
          </a:p>
          <a:p>
            <a:endParaRPr lang="en-US" baseline="0" dirty="0" smtClean="0"/>
          </a:p>
          <a:p>
            <a:r>
              <a:rPr lang="en-US" baseline="0" dirty="0" smtClean="0"/>
              <a:t>Why is that?  Well, companies use projects to manage budgets on all types of major expenditures, and the ability to deliver on these projects on-time and on-budget is critical to the profitability of a business.  Going over budget or missing deadlines means, in the simplest terms, losing money.  </a:t>
            </a:r>
          </a:p>
          <a:p>
            <a:endParaRPr lang="en-US" baseline="0" dirty="0" smtClean="0"/>
          </a:p>
          <a:p>
            <a:r>
              <a:rPr lang="en-US" baseline="0" dirty="0" smtClean="0"/>
              <a:t>For this reason, businesses strive to improve their controls, reporting, and traceability on their projects.  EAM Project Controls has been designed to be that tool a company can use to accomplish these goals.  </a:t>
            </a:r>
          </a:p>
          <a:p>
            <a:endParaRPr lang="en-US" dirty="0" smtClean="0"/>
          </a:p>
          <a:p>
            <a:r>
              <a:rPr lang="en-US" dirty="0" smtClean="0"/>
              <a:t>The Project</a:t>
            </a:r>
            <a:r>
              <a:rPr lang="en-US" baseline="0" dirty="0" smtClean="0"/>
              <a:t> Controls module</a:t>
            </a:r>
            <a:r>
              <a:rPr lang="en-US" dirty="0" smtClean="0"/>
              <a:t> is located</a:t>
            </a:r>
            <a:r>
              <a:rPr lang="en-US" baseline="0" dirty="0" smtClean="0"/>
              <a:t> under the</a:t>
            </a:r>
            <a:r>
              <a:rPr lang="en-US" dirty="0" smtClean="0"/>
              <a:t> Finance menu in EAM.  During a facility’s lifespan, Engineering and Maintenance groups manage facility and equipment through design, construction,</a:t>
            </a:r>
            <a:r>
              <a:rPr lang="en-US" baseline="0" dirty="0" smtClean="0"/>
              <a:t> start-up,</a:t>
            </a:r>
            <a:r>
              <a:rPr lang="en-US" dirty="0" smtClean="0"/>
              <a:t> improvements, additions, transfers to another facility, shut down,</a:t>
            </a:r>
            <a:r>
              <a:rPr lang="en-US" baseline="0" dirty="0" smtClean="0"/>
              <a:t> and retirement</a:t>
            </a:r>
            <a:r>
              <a:rPr lang="en-US" dirty="0" smtClean="0"/>
              <a:t>.  All of these requirements define a project.  </a:t>
            </a:r>
          </a:p>
          <a:p>
            <a:endParaRPr lang="en-US" dirty="0" smtClean="0"/>
          </a:p>
          <a:p>
            <a:r>
              <a:rPr lang="en-US" dirty="0" smtClean="0"/>
              <a:t>Project Controls users will use EAM to plan activities and costs, collect actual costs, track scheduled payments / reimbursements, and to create equipment to put into service.</a:t>
            </a:r>
            <a:r>
              <a:rPr lang="en-US" baseline="0" dirty="0" smtClean="0"/>
              <a:t>  During this process, EAM is collecting “acquisition cost”, as opposed to the “cost of ownership” we have been discussing thus far.  </a:t>
            </a:r>
            <a:r>
              <a:rPr lang="en-US" dirty="0" smtClean="0"/>
              <a:t> </a:t>
            </a:r>
          </a:p>
          <a:p>
            <a:endParaRPr lang="en-US" dirty="0" smtClean="0"/>
          </a:p>
          <a:p>
            <a:r>
              <a:rPr lang="en-US" dirty="0" smtClean="0"/>
              <a:t>High level</a:t>
            </a:r>
            <a:r>
              <a:rPr lang="en-US" baseline="0" dirty="0" smtClean="0"/>
              <a:t> goals achieved through use of </a:t>
            </a:r>
            <a:r>
              <a:rPr lang="en-US" dirty="0" smtClean="0"/>
              <a:t>Project Controls include the abilities to: </a:t>
            </a:r>
          </a:p>
          <a:p>
            <a:r>
              <a:rPr lang="en-US" dirty="0" smtClean="0"/>
              <a:t>-  Manage capital projects to consistently deliver on time and on budget.</a:t>
            </a:r>
          </a:p>
          <a:p>
            <a:r>
              <a:rPr lang="en-US" dirty="0" smtClean="0"/>
              <a:t>-  Move new equipment into production as soon as possible. </a:t>
            </a:r>
          </a:p>
          <a:p>
            <a:r>
              <a:rPr lang="en-US" dirty="0" smtClean="0"/>
              <a:t>-  Monitor and control spending against the budget or reallocate budgets from one project to another. </a:t>
            </a:r>
          </a:p>
          <a:p>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p:txBody>
          <a:bodyPr/>
          <a:lstStyle/>
          <a:p>
            <a:pPr defTabSz="922338">
              <a:defRPr/>
            </a:pPr>
            <a:fld id="{654FF8BB-C5A5-40BA-A90A-889DBE020EB4}" type="slidenum">
              <a:rPr lang="en-US" smtClean="0"/>
              <a:pPr defTabSz="922338">
                <a:defRPr/>
              </a:pPr>
              <a:t>44</a:t>
            </a:fld>
            <a:endParaRPr lang="en-US" smtClean="0"/>
          </a:p>
        </p:txBody>
      </p:sp>
      <p:sp>
        <p:nvSpPr>
          <p:cNvPr id="113667" name="Rectangle 2"/>
          <p:cNvSpPr>
            <a:spLocks noGrp="1" noRot="1" noChangeAspect="1" noChangeArrowheads="1" noTextEdit="1"/>
          </p:cNvSpPr>
          <p:nvPr>
            <p:ph type="sldImg"/>
          </p:nvPr>
        </p:nvSpPr>
        <p:spPr>
          <a:ln/>
        </p:spPr>
      </p:sp>
      <p:sp>
        <p:nvSpPr>
          <p:cNvPr id="618500" name="Rectangle 3"/>
          <p:cNvSpPr>
            <a:spLocks noGrp="1" noChangeArrowheads="1"/>
          </p:cNvSpPr>
          <p:nvPr>
            <p:ph type="body" idx="1"/>
          </p:nvPr>
        </p:nvSpPr>
        <p:spPr>
          <a:ln/>
        </p:spPr>
        <p:txBody>
          <a:bodyPr/>
          <a:lstStyle/>
          <a:p>
            <a:pPr eaLnBrk="1" hangingPunct="1">
              <a:defRPr/>
            </a:pPr>
            <a:r>
              <a:rPr lang="en-US" dirty="0" smtClean="0"/>
              <a:t>To put Project Controls into a real-life perspective, consider the</a:t>
            </a:r>
            <a:r>
              <a:rPr lang="en-US" baseline="0" dirty="0" smtClean="0"/>
              <a:t> personal example on this slide and take some time to write down your thoughts regarding how you would go about managing and controlling a project such as building a new home.  Use these points below to help you with your ideas:</a:t>
            </a:r>
            <a:endParaRPr lang="en-US" dirty="0" smtClean="0"/>
          </a:p>
          <a:p>
            <a:pPr eaLnBrk="1" hangingPunct="1">
              <a:defRPr/>
            </a:pPr>
            <a:endParaRPr lang="en-US" dirty="0" smtClean="0"/>
          </a:p>
          <a:p>
            <a:pPr eaLnBrk="1" hangingPunct="1">
              <a:defRPr/>
            </a:pPr>
            <a:r>
              <a:rPr lang="en-US" dirty="0" smtClean="0"/>
              <a:t>So, you are building a new home – what steps would you take?  </a:t>
            </a:r>
          </a:p>
          <a:p>
            <a:pPr eaLnBrk="1" hangingPunct="1">
              <a:defRPr/>
            </a:pPr>
            <a:r>
              <a:rPr lang="en-US" dirty="0" smtClean="0"/>
              <a:t>Suggestions: </a:t>
            </a:r>
          </a:p>
          <a:p>
            <a:pPr marL="226108" indent="-226108" eaLnBrk="1" hangingPunct="1">
              <a:buFont typeface="+mj-lt"/>
              <a:buAutoNum type="arabicPeriod"/>
              <a:defRPr/>
            </a:pPr>
            <a:r>
              <a:rPr lang="en-US" dirty="0" smtClean="0"/>
              <a:t>Plan your design and estimate cost (i.e. Project Planning / Estimating)  </a:t>
            </a:r>
          </a:p>
          <a:p>
            <a:pPr marL="226108" indent="-226108" eaLnBrk="1" hangingPunct="1">
              <a:buFont typeface="+mj-lt"/>
              <a:buAutoNum type="arabicPeriod"/>
              <a:defRPr/>
            </a:pPr>
            <a:r>
              <a:rPr lang="en-US" dirty="0" smtClean="0"/>
              <a:t>Apply for a Construction Loan (i.e. Project Approval) </a:t>
            </a:r>
          </a:p>
          <a:p>
            <a:pPr marL="226108" indent="-226108" eaLnBrk="1" hangingPunct="1">
              <a:buFont typeface="+mj-lt"/>
              <a:buAutoNum type="arabicPeriod"/>
              <a:defRPr/>
            </a:pPr>
            <a:r>
              <a:rPr lang="en-US" dirty="0" smtClean="0"/>
              <a:t>Breakdown the Project into Tasks (i.e. Create Jobs / Sub-Jobs and assign budget and limits) </a:t>
            </a:r>
          </a:p>
          <a:p>
            <a:pPr marL="226108" indent="-226108" eaLnBrk="1" hangingPunct="1">
              <a:buFont typeface="+mj-lt"/>
              <a:buAutoNum type="arabicPeriod"/>
              <a:defRPr/>
            </a:pPr>
            <a:r>
              <a:rPr lang="en-US" dirty="0" smtClean="0"/>
              <a:t>Find Contractors / Sub-Contractors (i.e. Purchase Contractor Services) </a:t>
            </a:r>
          </a:p>
          <a:p>
            <a:pPr marL="226108" indent="-226108" eaLnBrk="1" hangingPunct="1">
              <a:buFont typeface="+mj-lt"/>
              <a:buAutoNum type="arabicPeriod"/>
              <a:defRPr/>
            </a:pPr>
            <a:r>
              <a:rPr lang="en-US" dirty="0" smtClean="0"/>
              <a:t>Purchase Materials (i.e. Purchase External Material) </a:t>
            </a:r>
          </a:p>
          <a:p>
            <a:pPr marL="226108" indent="-226108" eaLnBrk="1" hangingPunct="1">
              <a:buFont typeface="+mj-lt"/>
              <a:buAutoNum type="arabicPeriod"/>
              <a:defRPr/>
            </a:pPr>
            <a:r>
              <a:rPr lang="en-US" dirty="0" smtClean="0"/>
              <a:t>Utilize Materials from your existing home such as Light Fixtures (i.e. Internal Materials) </a:t>
            </a:r>
          </a:p>
          <a:p>
            <a:pPr marL="226108" indent="-226108" eaLnBrk="1" hangingPunct="1">
              <a:buFont typeface="+mj-lt"/>
              <a:buAutoNum type="arabicPeriod"/>
              <a:defRPr/>
            </a:pPr>
            <a:r>
              <a:rPr lang="en-US" dirty="0" smtClean="0"/>
              <a:t>Pay your bills (i.e. AP Process) </a:t>
            </a:r>
          </a:p>
          <a:p>
            <a:pPr marL="226108" indent="-226108" eaLnBrk="1" hangingPunct="1">
              <a:buFont typeface="+mj-lt"/>
              <a:buAutoNum type="arabicPeriod"/>
              <a:defRPr/>
            </a:pPr>
            <a:r>
              <a:rPr lang="en-US" dirty="0" smtClean="0"/>
              <a:t>Would you start building the house without having a plan for what it will look like,</a:t>
            </a:r>
            <a:r>
              <a:rPr lang="en-US" baseline="0" dirty="0" smtClean="0"/>
              <a:t> what it will cost, when it will be complete? </a:t>
            </a:r>
            <a:endParaRPr lang="en-US" dirty="0" smtClean="0"/>
          </a:p>
          <a:p>
            <a:pPr marL="226108" indent="-226108" eaLnBrk="1" hangingPunct="1">
              <a:buFont typeface="+mj-lt"/>
              <a:buAutoNum type="arabicPeriod"/>
              <a:defRPr/>
            </a:pPr>
            <a:r>
              <a:rPr lang="en-US" dirty="0" smtClean="0"/>
              <a:t>How do you know when a phase or step is complete?  Would you want to approve work prior to paying</a:t>
            </a:r>
            <a:r>
              <a:rPr lang="en-US" baseline="0" dirty="0" smtClean="0"/>
              <a:t> final bill?  </a:t>
            </a:r>
            <a:endParaRPr lang="en-US" dirty="0" smtClean="0"/>
          </a:p>
          <a:p>
            <a:pPr marL="226108" indent="-226108" eaLnBrk="1" hangingPunct="1">
              <a:buFont typeface="+mj-lt"/>
              <a:buAutoNum type="arabicPeriod"/>
              <a:defRPr/>
            </a:pPr>
            <a:r>
              <a:rPr lang="en-US" dirty="0" smtClean="0"/>
              <a:t>What might change your budget?  How do you control that?  </a:t>
            </a:r>
          </a:p>
          <a:p>
            <a:pPr marL="226108" indent="-226108" eaLnBrk="1" hangingPunct="1">
              <a:buFont typeface="+mj-lt"/>
              <a:buAutoNum type="arabicPeriod"/>
              <a:defRPr/>
            </a:pPr>
            <a:r>
              <a:rPr lang="en-US" dirty="0" smtClean="0"/>
              <a:t>What choices might you make if you realize you are going over budget?  </a:t>
            </a:r>
          </a:p>
          <a:p>
            <a:pPr marL="226108" indent="-226108" eaLnBrk="1" hangingPunct="1">
              <a:buFont typeface="+mj-lt"/>
              <a:buAutoNum type="arabicPeriod"/>
              <a:defRPr/>
            </a:pPr>
            <a:r>
              <a:rPr lang="en-US" dirty="0" smtClean="0"/>
              <a:t>What might</a:t>
            </a:r>
            <a:r>
              <a:rPr lang="en-US" baseline="0" dirty="0" smtClean="0"/>
              <a:t> you do if you are coming in under budget?  Add more features?  Choose to complete the project early and save costs?  </a:t>
            </a:r>
            <a:endParaRPr lang="en-US" dirty="0" smtClean="0"/>
          </a:p>
          <a:p>
            <a:pPr marL="226108" indent="-226108" eaLnBrk="1" hangingPunct="1">
              <a:buFont typeface="+mj-lt"/>
              <a:buAutoNum type="arabicPeriod"/>
              <a:defRPr/>
            </a:pPr>
            <a:endParaRPr lang="en-US"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p:txBody>
          <a:bodyPr/>
          <a:lstStyle/>
          <a:p>
            <a:pPr defTabSz="922338">
              <a:defRPr/>
            </a:pPr>
            <a:fld id="{253171C1-9347-4B72-B100-CC2474C961A3}" type="slidenum">
              <a:rPr lang="en-US" smtClean="0"/>
              <a:pPr defTabSz="922338">
                <a:defRPr/>
              </a:pPr>
              <a:t>45</a:t>
            </a:fld>
            <a:endParaRPr lang="en-US" smtClean="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xfrm>
            <a:off x="684213" y="4416425"/>
            <a:ext cx="5489575" cy="4184650"/>
          </a:xfrm>
          <a:noFill/>
          <a:ln/>
        </p:spPr>
        <p:txBody>
          <a:bodyPr/>
          <a:lstStyle/>
          <a:p>
            <a:r>
              <a:rPr lang="en-GB" dirty="0" smtClean="0"/>
              <a:t>As with Purchasing, the Project Controls modules is utilized by many of the same roles we have seen in previous</a:t>
            </a:r>
            <a:r>
              <a:rPr lang="en-GB" baseline="0" dirty="0" smtClean="0"/>
              <a:t> modules PLUS some new roles such as Project Engineering, Quality, Fixed Asset Accounting, or even Manufacturing leadership itself.  As you are identifying requirements around Project Controls, keep in mind that all of these roles will have an opinion regarding the functionality they need in Project Controls to do their job more effectively.  </a:t>
            </a:r>
            <a:endParaRPr lang="en-GB"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p:txBody>
          <a:bodyPr/>
          <a:lstStyle/>
          <a:p>
            <a:pPr defTabSz="922338">
              <a:defRPr/>
            </a:pPr>
            <a:fld id="{291056DC-A9C7-4F0D-8BB7-59116AD312ED}" type="slidenum">
              <a:rPr lang="en-US" smtClean="0"/>
              <a:pPr defTabSz="922338">
                <a:defRPr/>
              </a:pPr>
              <a:t>46</a:t>
            </a:fld>
            <a:endParaRPr lang="en-US" smtClean="0"/>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p:spPr>
        <p:txBody>
          <a:bodyPr/>
          <a:lstStyle/>
          <a:p>
            <a:r>
              <a:rPr lang="en-GB" dirty="0" smtClean="0"/>
              <a:t>Because the Project Controls</a:t>
            </a:r>
            <a:r>
              <a:rPr lang="en-GB" baseline="0" dirty="0" smtClean="0"/>
              <a:t> module in EAM is certainly the most complex in functionality, you may have already noticed that there are two classes in your learning path to cover it all.  In the next slides, we will provide some very important, though high-level information regarding Project accounting.  If you master the information on these next slides you will find yourself much better prepared to take on the Introduction to Projects Parts 1 &amp; 2.  Understanding the Types of projects that can be managed and the overall structure of the project and its budget will assist you to begin working more effectively with the transactions and reports covered in the classes to come.  </a:t>
            </a:r>
            <a:endParaRPr lang="en-GB"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p:txBody>
          <a:bodyPr/>
          <a:lstStyle/>
          <a:p>
            <a:pPr defTabSz="922338">
              <a:defRPr/>
            </a:pPr>
            <a:fld id="{4A30F3BD-2D2C-4680-853F-377993780BF0}" type="slidenum">
              <a:rPr lang="en-US" smtClean="0"/>
              <a:pPr defTabSz="922338">
                <a:defRPr/>
              </a:pPr>
              <a:t>47</a:t>
            </a:fld>
            <a:endParaRPr lang="en-US" smtClean="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r>
              <a:rPr lang="en-US" dirty="0" smtClean="0"/>
              <a:t>This slide contains extremely</a:t>
            </a:r>
            <a:r>
              <a:rPr lang="en-US" baseline="0" dirty="0" smtClean="0"/>
              <a:t> valuable information, and we highly recommend that you take the time to study this information thoroughly and commit it to memory!  </a:t>
            </a:r>
            <a:endParaRPr lang="en-US" dirty="0" smtClean="0"/>
          </a:p>
          <a:p>
            <a:endParaRPr lang="en-US" dirty="0" smtClean="0"/>
          </a:p>
          <a:p>
            <a:r>
              <a:rPr lang="en-US" dirty="0" smtClean="0"/>
              <a:t>The four primary types of projects for which EAM is used to control are:  </a:t>
            </a:r>
          </a:p>
          <a:p>
            <a:endParaRPr lang="en-US" dirty="0" smtClean="0"/>
          </a:p>
          <a:p>
            <a:r>
              <a:rPr lang="en-US" dirty="0" smtClean="0"/>
              <a:t>1.  Capital Projects</a:t>
            </a:r>
          </a:p>
          <a:p>
            <a:endParaRPr lang="en-US" dirty="0" smtClean="0"/>
          </a:p>
          <a:p>
            <a:r>
              <a:rPr lang="en-US" dirty="0" smtClean="0"/>
              <a:t>Capital projects usually result in a new asset or group of assets that must go into the company books.  The capital used in these projects comes money that is held aside for investment purposes, such as increase holdings or assets. </a:t>
            </a:r>
            <a:r>
              <a:rPr lang="en-US" baseline="0" dirty="0" smtClean="0"/>
              <a:t> </a:t>
            </a:r>
            <a:r>
              <a:rPr lang="en-US" dirty="0" smtClean="0"/>
              <a:t>In privately held companies, capital projects typically require Board of Directors approval.  Even in privately held companies, though, capital requests typically go through stringent reporting and approval processes such as a return on investment analysis (ROI). </a:t>
            </a:r>
          </a:p>
          <a:p>
            <a:endParaRPr lang="en-US" dirty="0" smtClean="0"/>
          </a:p>
          <a:p>
            <a:pPr marL="228600" indent="-228600">
              <a:buAutoNum type="arabicPeriod" startAt="2"/>
            </a:pPr>
            <a:r>
              <a:rPr lang="en-US" dirty="0" smtClean="0"/>
              <a:t>Expense Projects</a:t>
            </a:r>
          </a:p>
          <a:p>
            <a:pPr marL="228600" indent="-228600">
              <a:buNone/>
            </a:pPr>
            <a:endParaRPr lang="en-US" dirty="0" smtClean="0"/>
          </a:p>
          <a:p>
            <a:r>
              <a:rPr lang="en-US" dirty="0" smtClean="0"/>
              <a:t>Expense projects usually involve previously anticipated operational costs, or “costs of doing business”.  An expense project does not result in a new asset.  Expense projects might include refinishing a parking lot or painting a building.  For instance, a plant has a summer shutdown.  During that summer shutdown, the maintenance staff does a complete facility overhaul.  An expense project tracks what must be done, who is doing what, what work orders have been assigned, and in the long run, accumulates the overall costs of doing this overhaul.  The next year, maintenance can streamline the preparation process by copying the expense project from last year, creating a new one, and creating all the work orders, all the purchase requests, and all the records associated with the original project. </a:t>
            </a:r>
          </a:p>
          <a:p>
            <a:endParaRPr lang="en-US" dirty="0" smtClean="0"/>
          </a:p>
          <a:p>
            <a:r>
              <a:rPr lang="en-US" dirty="0" smtClean="0"/>
              <a:t>3.</a:t>
            </a:r>
            <a:r>
              <a:rPr lang="en-US" baseline="0" dirty="0" smtClean="0"/>
              <a:t>  </a:t>
            </a:r>
            <a:r>
              <a:rPr lang="en-US" dirty="0" smtClean="0"/>
              <a:t>Customer Funded Projects </a:t>
            </a:r>
          </a:p>
          <a:p>
            <a:r>
              <a:rPr lang="en-US" dirty="0" smtClean="0"/>
              <a:t>Customer Funded Projects are projects in which a Customer reimburses you to build</a:t>
            </a:r>
            <a:r>
              <a:rPr lang="en-US" baseline="0" dirty="0" smtClean="0"/>
              <a:t> a new production line in order to produce parts for them in the future.  Customer Funded Projects are most common in the Automotive industry, but can be found in other verticals as well.  One key attribute of this type of project is that while it may be spending capital monies, that cost will be reimbursed and you will NOT own a new asset at the end of the project.  Instead the Customer owns the equipment though it may reside physically inside your own facility.  </a:t>
            </a:r>
          </a:p>
          <a:p>
            <a:endParaRPr lang="en-US" baseline="0" dirty="0" smtClean="0"/>
          </a:p>
          <a:p>
            <a:r>
              <a:rPr lang="en-US" dirty="0" smtClean="0"/>
              <a:t>4.  ETO (Engineer</a:t>
            </a:r>
            <a:r>
              <a:rPr lang="en-US" baseline="0" dirty="0" smtClean="0"/>
              <a:t> to Order) Projects </a:t>
            </a:r>
            <a:endParaRPr lang="en-US" dirty="0" smtClean="0"/>
          </a:p>
          <a:p>
            <a:r>
              <a:rPr lang="en-US" dirty="0" smtClean="0"/>
              <a:t>ETO projects</a:t>
            </a:r>
            <a:r>
              <a:rPr lang="en-US" baseline="0" dirty="0" smtClean="0"/>
              <a:t> are very similar to production, and in fact, result in a product that will be sold to AND shipped to a customer.  What makes an ETO project unique from production, though, is that these parts being sold often are produced to very customer specific requirements and frequently include down-payments and subsequent scheduled payments for reimbursement.  ETO differs from Customer Funded in that at the end of the project, the equipment built will be sent to the customer’s location for installation.  </a:t>
            </a:r>
          </a:p>
          <a:p>
            <a:endParaRPr lang="en-US" dirty="0" smtClean="0"/>
          </a:p>
          <a:p>
            <a:r>
              <a:rPr lang="en-US" dirty="0" smtClean="0"/>
              <a:t>The advantages of Project Accounting are: </a:t>
            </a:r>
          </a:p>
          <a:p>
            <a:r>
              <a:rPr lang="en-US" dirty="0" smtClean="0"/>
              <a:t>Traceability. Group together all the work orders that result in overall cost calculation for this event. </a:t>
            </a:r>
          </a:p>
          <a:p>
            <a:r>
              <a:rPr lang="en-US" dirty="0" smtClean="0"/>
              <a:t>Reusability. Copy the project and recreate vital records associated with it. Save time and manpower for the same operation the next time.</a:t>
            </a:r>
          </a:p>
          <a:p>
            <a:endParaRPr lang="en-GB"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p:txBody>
          <a:bodyPr/>
          <a:lstStyle/>
          <a:p>
            <a:pPr defTabSz="922338">
              <a:defRPr/>
            </a:pPr>
            <a:fld id="{EFF7630B-EB60-422E-811B-639EF93B3ECD}" type="slidenum">
              <a:rPr lang="en-US" smtClean="0"/>
              <a:pPr defTabSz="922338">
                <a:defRPr/>
              </a:pPr>
              <a:t>48</a:t>
            </a:fld>
            <a:endParaRPr lang="en-US"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r>
              <a:rPr lang="en-GB" dirty="0" smtClean="0"/>
              <a:t>If you have</a:t>
            </a:r>
            <a:r>
              <a:rPr lang="en-GB" baseline="0" dirty="0" smtClean="0"/>
              <a:t> ever worked with a product like Microsoft Project, you may be familiar with the concept of a work breakdown structure which breaks a large project into sub-tasks which can also sub-tasks which can also have sub-tasks and so on.  This structure allows for reporting progress at the lowest task level which will then roll-up the structure to provide reporting on higher levels.  </a:t>
            </a:r>
          </a:p>
          <a:p>
            <a:endParaRPr lang="en-GB" baseline="0" dirty="0" smtClean="0"/>
          </a:p>
          <a:p>
            <a:r>
              <a:rPr lang="en-GB" baseline="0" dirty="0" smtClean="0"/>
              <a:t>The same concept applies to the way in which EAM Projects can be setup, except that in EAM we refer to tasks and sub-tasks as Jobs.  Budgets can be controlled at both the Project and Job level, special Requisition Approval Routing can be defined at the Project and Job Level, and each level has similar controls around Locking and Closing.  </a:t>
            </a:r>
          </a:p>
          <a:p>
            <a:endParaRPr lang="en-GB" baseline="0" dirty="0" smtClean="0"/>
          </a:p>
          <a:p>
            <a:r>
              <a:rPr lang="en-GB" baseline="0" dirty="0" smtClean="0"/>
              <a:t>The Project level in EAM provides more robust analysis data, but in most cases the user can drill down into that data to the very job or record (such as Work Order or Purchase Order) of interest.  </a:t>
            </a:r>
            <a:endParaRPr lang="en-GB"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p:txBody>
          <a:bodyPr/>
          <a:lstStyle/>
          <a:p>
            <a:pPr defTabSz="922338">
              <a:defRPr/>
            </a:pPr>
            <a:fld id="{EFF7630B-EB60-422E-811B-639EF93B3ECD}" type="slidenum">
              <a:rPr lang="en-US" smtClean="0"/>
              <a:pPr defTabSz="922338">
                <a:defRPr/>
              </a:pPr>
              <a:t>49</a:t>
            </a:fld>
            <a:endParaRPr lang="en-US"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r>
              <a:rPr lang="en-GB" dirty="0" smtClean="0"/>
              <a:t>Similar to </a:t>
            </a:r>
            <a:r>
              <a:rPr lang="en-GB" baseline="0" dirty="0" smtClean="0"/>
              <a:t> a Work Order, EAM collects Purchasing (materials and services), </a:t>
            </a:r>
            <a:r>
              <a:rPr lang="en-GB" baseline="0" dirty="0" err="1" smtClean="0"/>
              <a:t>Labor</a:t>
            </a:r>
            <a:r>
              <a:rPr lang="en-GB" baseline="0" dirty="0" smtClean="0"/>
              <a:t>, Inventory, and Manual GL’s costs against the project / job.  But, the Project is like a “super” Work Order in the reporting, controls, and levels of traceability it provides over those of a regular Work Order.  </a:t>
            </a:r>
            <a:endParaRPr lang="en-GB"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p:txBody>
          <a:bodyPr/>
          <a:lstStyle/>
          <a:p>
            <a:pPr defTabSz="922338">
              <a:defRPr/>
            </a:pPr>
            <a:fld id="{95F8EADA-DF98-484F-815E-82C75E04E9D7}" type="slidenum">
              <a:rPr lang="en-US" smtClean="0"/>
              <a:pPr defTabSz="922338">
                <a:defRPr/>
              </a:pPr>
              <a:t>5</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r>
              <a:rPr lang="en-US" dirty="0" smtClean="0"/>
              <a:t>As discussed in the 1-1</a:t>
            </a:r>
            <a:r>
              <a:rPr lang="en-US" baseline="0" dirty="0" smtClean="0"/>
              <a:t> Introduction to Training Approach class, understanding the unique domain space of EAM is critical to your being able to apply what you learn to provide a true solution.  </a:t>
            </a:r>
          </a:p>
          <a:p>
            <a:pPr eaLnBrk="1" hangingPunct="1"/>
            <a:endParaRPr lang="en-US" baseline="0" dirty="0" smtClean="0"/>
          </a:p>
          <a:p>
            <a:pPr eaLnBrk="1" hangingPunct="1"/>
            <a:r>
              <a:rPr lang="en-US" baseline="0" dirty="0" smtClean="0"/>
              <a:t>In the following section, we will take a high-level look at the EAM business space as compared with the business space of the ERP core product, and then we will dive into an overview of why EAM may be used by a company to address specific business requirements.  </a:t>
            </a:r>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p:txBody>
          <a:bodyPr/>
          <a:lstStyle/>
          <a:p>
            <a:pPr defTabSz="922338">
              <a:defRPr/>
            </a:pPr>
            <a:fld id="{9607E8A4-0C09-4850-B087-C923665B9702}" type="slidenum">
              <a:rPr lang="en-US" smtClean="0"/>
              <a:pPr defTabSz="922338">
                <a:defRPr/>
              </a:pPr>
              <a:t>50</a:t>
            </a:fld>
            <a:endParaRPr lang="en-US"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p:txBody>
          <a:bodyPr/>
          <a:lstStyle/>
          <a:p>
            <a:pPr defTabSz="922338">
              <a:defRPr/>
            </a:pPr>
            <a:fld id="{C9F73401-8FDF-49C6-A5E3-C448BD04DDFB}" type="slidenum">
              <a:rPr lang="en-US" smtClean="0"/>
              <a:pPr defTabSz="922338">
                <a:defRPr/>
              </a:pPr>
              <a:t>51</a:t>
            </a:fld>
            <a:endParaRPr lang="en-US"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eaLnBrk="1" hangingPunct="1"/>
            <a:r>
              <a:rPr lang="en-US" dirty="0" smtClean="0"/>
              <a:t>This slide</a:t>
            </a:r>
            <a:r>
              <a:rPr lang="en-US" baseline="0" dirty="0" smtClean="0"/>
              <a:t> contains basic EAM technical information that was valid at the time of publication.  Review this slide, but then always check the Product Knowledge section on Inside QAD for the latest compatibility information as the EAM product is a constantly evolving software package.  </a:t>
            </a:r>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Though</a:t>
            </a:r>
            <a:r>
              <a:rPr lang="en-US" baseline="0" dirty="0" smtClean="0"/>
              <a:t> your Level 1 training will not include training with regards to use of the EAM Data Load Utilities, it is important for you to be aware that these utilities exist as a tool for data loading, particularly during EAM implementation.  </a:t>
            </a:r>
          </a:p>
          <a:p>
            <a:endParaRPr lang="en-US" baseline="0" dirty="0" smtClean="0"/>
          </a:p>
          <a:p>
            <a:r>
              <a:rPr lang="en-US" baseline="0" dirty="0" smtClean="0"/>
              <a:t>These utilities are not </a:t>
            </a:r>
            <a:r>
              <a:rPr lang="en-US" baseline="0" dirty="0" err="1" smtClean="0"/>
              <a:t>Qxtend</a:t>
            </a:r>
            <a:r>
              <a:rPr lang="en-US" baseline="0" dirty="0" smtClean="0"/>
              <a:t> docs nor are they what you may have traditionally known as “CIM” loads, but they have been developed over time to ensure data integrity.  We never recommend that any customer attempt to load data to EAM using their own tools without assistance from EAM Services.  The relationships between data in EAM can be quite complex, so we strongly prefer that our own Data Load Utilities be utilized to ensure migration success.  </a:t>
            </a:r>
            <a:endParaRPr lang="en-US" dirty="0"/>
          </a:p>
        </p:txBody>
      </p:sp>
      <p:sp>
        <p:nvSpPr>
          <p:cNvPr id="4" name="Slide Number Placeholder 3"/>
          <p:cNvSpPr>
            <a:spLocks noGrp="1"/>
          </p:cNvSpPr>
          <p:nvPr>
            <p:ph type="sldNum" sz="quarter" idx="10"/>
          </p:nvPr>
        </p:nvSpPr>
        <p:spPr/>
        <p:txBody>
          <a:bodyPr/>
          <a:lstStyle/>
          <a:p>
            <a:pPr>
              <a:defRPr/>
            </a:pPr>
            <a:fld id="{60128CE9-76D0-4B44-B752-A9A4E08BAEAA}" type="slidenum">
              <a:rPr lang="en-US" smtClean="0"/>
              <a:pPr>
                <a:defRPr/>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p:txBody>
          <a:bodyPr/>
          <a:lstStyle/>
          <a:p>
            <a:pPr defTabSz="922338">
              <a:defRPr/>
            </a:pPr>
            <a:fld id="{C8D57A60-6AC8-42D4-9177-AD5C8778F932}" type="slidenum">
              <a:rPr lang="en-US" smtClean="0"/>
              <a:pPr defTabSz="922338">
                <a:defRPr/>
              </a:pPr>
              <a:t>53</a:t>
            </a:fld>
            <a:endParaRPr lang="en-US" smtClean="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pPr eaLnBrk="1" hangingPunct="1"/>
            <a:r>
              <a:rPr lang="en-US" dirty="0" smtClean="0"/>
              <a:t>We have completed now what is the</a:t>
            </a:r>
            <a:r>
              <a:rPr lang="en-US" baseline="0" dirty="0" smtClean="0"/>
              <a:t> longest and broadest class in your learning path for EAM Level 1 Certification.  Before we close this overview, though, let’s do a quick review of what we have covered in this “1-2 EAM Overview” class!</a:t>
            </a:r>
            <a:endParaRPr lang="en-US" dirty="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p:txBody>
          <a:bodyPr/>
          <a:lstStyle/>
          <a:p>
            <a:pPr defTabSz="922338">
              <a:defRPr/>
            </a:pPr>
            <a:fld id="{DFC36C9E-ACC8-4791-90D7-8DA843D863B4}" type="slidenum">
              <a:rPr lang="en-US" smtClean="0"/>
              <a:pPr defTabSz="922338">
                <a:defRPr/>
              </a:pPr>
              <a:t>54</a:t>
            </a:fld>
            <a:endParaRPr lang="en-US"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p:txBody>
          <a:bodyPr/>
          <a:lstStyle/>
          <a:p>
            <a:pPr defTabSz="922338">
              <a:defRPr/>
            </a:pPr>
            <a:fld id="{DFC36C9E-ACC8-4791-90D7-8DA843D863B4}" type="slidenum">
              <a:rPr lang="en-US" smtClean="0"/>
              <a:pPr defTabSz="922338">
                <a:defRPr/>
              </a:pPr>
              <a:t>55</a:t>
            </a:fld>
            <a:endParaRPr lang="en-US"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p:txBody>
          <a:bodyPr/>
          <a:lstStyle/>
          <a:p>
            <a:pPr defTabSz="922338">
              <a:defRPr/>
            </a:pPr>
            <a:fld id="{B830E084-E8E5-4527-B23E-0E7A3C3CAACF}" type="slidenum">
              <a:rPr lang="en-US" smtClean="0"/>
              <a:pPr defTabSz="922338">
                <a:defRPr/>
              </a:pPr>
              <a:t>56</a:t>
            </a:fld>
            <a:endParaRPr lang="en-US" smtClean="0"/>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p:txBody>
          <a:bodyPr/>
          <a:lstStyle/>
          <a:p>
            <a:pPr defTabSz="922338">
              <a:defRPr/>
            </a:pPr>
            <a:fld id="{B830E084-E8E5-4527-B23E-0E7A3C3CAACF}" type="slidenum">
              <a:rPr lang="en-US" smtClean="0"/>
              <a:pPr defTabSz="922338">
                <a:defRPr/>
              </a:pPr>
              <a:t>57</a:t>
            </a:fld>
            <a:endParaRPr lang="en-US" smtClean="0"/>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p:txBody>
          <a:bodyPr/>
          <a:lstStyle/>
          <a:p>
            <a:pPr defTabSz="922338">
              <a:defRPr/>
            </a:pPr>
            <a:fld id="{80D45D16-358B-4B77-8302-45CD7EB404C1}" type="slidenum">
              <a:rPr lang="en-US" smtClean="0"/>
              <a:pPr defTabSz="922338">
                <a:defRPr/>
              </a:pPr>
              <a:t>58</a:t>
            </a:fld>
            <a:endParaRPr lang="en-US"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r>
              <a:rPr lang="en-US" dirty="0" smtClean="0"/>
              <a:t>Now that you have completed this on-line class, your certification path continues.  Please review the</a:t>
            </a:r>
            <a:r>
              <a:rPr lang="en-US" baseline="0" dirty="0" smtClean="0"/>
              <a:t> following slides for your next steps and also where to go to obtain answers to your questions.  </a:t>
            </a:r>
            <a:endParaRPr lang="en-US"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dirty="0" smtClean="0"/>
              <a:t>For this class in particular, because so much</a:t>
            </a:r>
            <a:r>
              <a:rPr lang="en-US" baseline="0" dirty="0" smtClean="0"/>
              <a:t> information was covered in such a broad stroke, we highly recommend that you review the notes in the EAM Level 1 Certification Training guide for this class prior to taking the “Learning Validation” test available on-line.  </a:t>
            </a:r>
          </a:p>
          <a:p>
            <a:endParaRPr lang="en-US" baseline="0" dirty="0" smtClean="0"/>
          </a:p>
          <a:p>
            <a:r>
              <a:rPr lang="en-US" baseline="0" dirty="0" smtClean="0"/>
              <a:t>Remember, passing the “Learning Validation” test for this class is required for your entry into the Classroom event at the end of the Level 1 Certification Path.  </a:t>
            </a:r>
          </a:p>
          <a:p>
            <a:endParaRPr lang="en-US" baseline="0" dirty="0" smtClean="0"/>
          </a:p>
          <a:p>
            <a:r>
              <a:rPr lang="en-US" baseline="0" dirty="0" smtClean="0"/>
              <a:t>Also, your Level 1 Activities Handbook provides some exercises and thought provoking questions to help reinforce what you have learned today.  </a:t>
            </a:r>
          </a:p>
          <a:p>
            <a:endParaRPr lang="en-US" baseline="0"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59</a:t>
            </a:fld>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p:txBody>
          <a:bodyPr/>
          <a:lstStyle/>
          <a:p>
            <a:pPr defTabSz="922338">
              <a:defRPr/>
            </a:pPr>
            <a:fld id="{7B7EA49D-4819-408D-A148-BAEF96B096B1}" type="slidenum">
              <a:rPr lang="en-US" smtClean="0"/>
              <a:pPr defTabSz="922338">
                <a:defRPr/>
              </a:pPr>
              <a:t>6</a:t>
            </a:fld>
            <a:endParaRPr lang="en-US" smtClean="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r>
              <a:rPr lang="en-US" dirty="0" smtClean="0"/>
              <a:t>Have you ever asked yourself why QAD has such a variety of solutions on our suite of products?  It is because each one has its own unique area “expertise” in a business.  This area of expertise is often referred to as “Domain Space” or “Business Space” throughout this training.  </a:t>
            </a:r>
          </a:p>
          <a:p>
            <a:endParaRPr lang="en-US" dirty="0" smtClean="0"/>
          </a:p>
          <a:p>
            <a:r>
              <a:rPr lang="en-US" dirty="0" smtClean="0"/>
              <a:t>EAM does have functional, and sometimes conceptual, overlaps with our core ERP product, but EAM does occupy its own unique area of expertise within business.  Indeed, the users of EAM</a:t>
            </a:r>
            <a:r>
              <a:rPr lang="en-US" baseline="0" dirty="0" smtClean="0"/>
              <a:t> quite often have a completely different vocabulary from the users of our ERP product.  </a:t>
            </a:r>
            <a:endParaRPr lang="en-US" dirty="0" smtClean="0"/>
          </a:p>
          <a:p>
            <a:endParaRPr lang="en-US" dirty="0" smtClean="0"/>
          </a:p>
          <a:p>
            <a:r>
              <a:rPr lang="en-US" dirty="0" smtClean="0"/>
              <a:t>Understanding that domain space and being able to “talk the talk” of the people who live and work in that business space is key to being able to provide an effective solution.  </a:t>
            </a:r>
          </a:p>
          <a:p>
            <a:endParaRPr lang="en-US" dirty="0" smtClean="0"/>
          </a:p>
          <a:p>
            <a:r>
              <a:rPr lang="en-US" dirty="0" smtClean="0"/>
              <a:t>Our core product (often referred to as the “ERP” system for clarity in this training) is very focused on Financials and the critical pieces of manufacturing that enable our customers to deliver quality products on-time and profitably.  Its primary focus is the “Cost of Goods Sold” (COGS), because a company cannot truly know if they made or lost money on selling a product unless they know what it cost for them to make that product.  This is often referred to as “margin”.  </a:t>
            </a:r>
          </a:p>
          <a:p>
            <a:endParaRPr lang="en-US" dirty="0" smtClean="0"/>
          </a:p>
          <a:p>
            <a:r>
              <a:rPr lang="en-US" dirty="0" smtClean="0"/>
              <a:t>EAM, however, focuses on “Operations” as opposed to “Manufacturing”.  EAM’s business space is around keeping the plant running effectively and efficiently so that margins (or profits) for manufacturing can improve.  To do this, EAM focuses on measuring the “Cost of Ownership” for a plant.  This is what it costs a company to maintain their facility and operate it at optimal capacity.  The costs that go into this measurement are very different from the costs that go into “COGS”.  We will explore the differences in the classes to come.  </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ln/>
        </p:spPr>
        <p:txBody>
          <a:bodyPr/>
          <a:lstStyle/>
          <a:p>
            <a:endParaRPr lang="en-US" smtClean="0"/>
          </a:p>
        </p:txBody>
      </p:sp>
      <p:sp>
        <p:nvSpPr>
          <p:cNvPr id="116740" name="Slide Number Placeholder 3"/>
          <p:cNvSpPr>
            <a:spLocks noGrp="1"/>
          </p:cNvSpPr>
          <p:nvPr>
            <p:ph type="sldNum" sz="quarter" idx="5"/>
          </p:nvPr>
        </p:nvSpPr>
        <p:spPr/>
        <p:txBody>
          <a:bodyPr/>
          <a:lstStyle/>
          <a:p>
            <a:pPr defTabSz="919145">
              <a:defRPr/>
            </a:pPr>
            <a:fld id="{0FC8D41C-DD03-4C61-A2A3-9D3B0004E747}" type="slidenum">
              <a:rPr lang="en-US" smtClean="0"/>
              <a:pPr defTabSz="919145">
                <a:defRPr/>
              </a:pPr>
              <a:t>60</a:t>
            </a:fld>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p:txBody>
          <a:bodyPr/>
          <a:lstStyle/>
          <a:p>
            <a:pPr defTabSz="922338">
              <a:defRPr/>
            </a:pPr>
            <a:fld id="{0DAA8C73-FF16-4E4D-809B-D19F0C18B8B0}" type="slidenum">
              <a:rPr lang="en-US" smtClean="0"/>
              <a:pPr defTabSz="922338">
                <a:defRPr/>
              </a:pPr>
              <a:t>7</a:t>
            </a:fld>
            <a:endParaRPr lang="en-US" smtClean="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endParaRPr lang="en-US" dirty="0" smtClean="0"/>
          </a:p>
          <a:p>
            <a:r>
              <a:rPr lang="en-US" dirty="0" smtClean="0"/>
              <a:t>The EAM Solutions Guide at www.qad.com is a great source for information about EAM benefits to a manufacturer.  Please take time to become acquainted</a:t>
            </a:r>
            <a:r>
              <a:rPr lang="en-US" baseline="0" dirty="0" smtClean="0"/>
              <a:t> with the Solutions Guide, and as the product continues to grow, regularly review changes to this valuable document. </a:t>
            </a:r>
          </a:p>
          <a:p>
            <a:endParaRPr lang="en-US" dirty="0" smtClean="0"/>
          </a:p>
          <a:p>
            <a:r>
              <a:rPr lang="en-US" b="1" dirty="0" smtClean="0"/>
              <a:t>Concept</a:t>
            </a:r>
          </a:p>
          <a:p>
            <a:r>
              <a:rPr lang="en-US" dirty="0" smtClean="0"/>
              <a:t>The QAD EAM application maximizes manufacturing equipment use and minimizes repair costs. Lifecycle management includes design, construction, commissioning, operation, maintenance and replacement of plant, equipment, and facilities.  EAM is intricately involved in every phase</a:t>
            </a:r>
            <a:r>
              <a:rPr lang="en-US" baseline="0" dirty="0" smtClean="0"/>
              <a:t> of an “asset’s” life, from its first design through its life to retirement.  </a:t>
            </a:r>
          </a:p>
          <a:p>
            <a:endParaRPr lang="en-US" baseline="0" dirty="0" smtClean="0"/>
          </a:p>
          <a:p>
            <a:r>
              <a:rPr lang="en-US" baseline="0" dirty="0" smtClean="0"/>
              <a:t>Keep in mind that an “asset” can represent anything for which a company wishes to track cost of ownership.  In financial terms, an asset is an item that has been entered into its fixed asset accounting system for capitalization and ultimate depreciation over time.  In operational terms, an asset can represent much more than that.  We will explore this further in EAM Maintenance.  </a:t>
            </a:r>
            <a:endParaRPr lang="en-US" dirty="0" smtClean="0"/>
          </a:p>
          <a:p>
            <a:endParaRPr lang="en-US" dirty="0" smtClean="0"/>
          </a:p>
          <a:p>
            <a:r>
              <a:rPr lang="en-US" dirty="0" smtClean="0"/>
              <a:t>In general, QAD EAM provides supply chain management solutions for project controls, plant maintenance, and maintenance, repair, and operation (MRO) including inventory and purchasing. QAD EAM is fully integrated with the Financial modules in the QAD ERP application, as well as with important Accounts Receivable and Accounts Payable</a:t>
            </a:r>
            <a:r>
              <a:rPr lang="en-US" baseline="0" dirty="0" smtClean="0"/>
              <a:t> functions</a:t>
            </a:r>
            <a:r>
              <a:rPr lang="en-US" dirty="0" smtClean="0"/>
              <a:t>.  In current release, the integration points are handled by either </a:t>
            </a:r>
            <a:r>
              <a:rPr lang="en-US" dirty="0" err="1" smtClean="0"/>
              <a:t>Qxtend</a:t>
            </a:r>
            <a:r>
              <a:rPr lang="en-US" dirty="0" smtClean="0"/>
              <a:t>, API’s, or the Batch Job Scheduler (BJS), but be sure to keep updated</a:t>
            </a:r>
            <a:r>
              <a:rPr lang="en-US" baseline="0" dirty="0" smtClean="0"/>
              <a:t> as the integration points are transitioned to a common approach!</a:t>
            </a:r>
            <a:r>
              <a:rPr lang="en-US" dirty="0" smtClean="0"/>
              <a:t>  </a:t>
            </a:r>
            <a:endParaRPr lang="en-US" b="1" dirty="0" smtClean="0"/>
          </a:p>
          <a:p>
            <a:pPr eaLnBrk="1" hangingPunct="1"/>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p:txBody>
          <a:bodyPr/>
          <a:lstStyle/>
          <a:p>
            <a:pPr defTabSz="922338">
              <a:defRPr/>
            </a:pPr>
            <a:fld id="{15A0F8A6-1600-43F6-85D9-D691AEA30803}" type="slidenum">
              <a:rPr lang="en-US" smtClean="0"/>
              <a:pPr defTabSz="922338">
                <a:defRPr/>
              </a:pPr>
              <a:t>8</a:t>
            </a:fld>
            <a:endParaRPr lang="en-US"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r>
              <a:rPr lang="en-US" dirty="0" smtClean="0"/>
              <a:t>Now that we have an idea of EAM’s business space and what it does, we should begin thinking in terms of what business challenges might a company face that could be addressed by EAM.  </a:t>
            </a:r>
          </a:p>
          <a:p>
            <a:endParaRPr lang="en-US" dirty="0" smtClean="0"/>
          </a:p>
          <a:p>
            <a:r>
              <a:rPr lang="en-US" dirty="0" smtClean="0"/>
              <a:t>Some common business drivers are listed on this page, but as we progress through Level 1 education you will find that there are many more.</a:t>
            </a:r>
          </a:p>
          <a:p>
            <a:endParaRPr lang="en-US" dirty="0" smtClean="0"/>
          </a:p>
          <a:p>
            <a:r>
              <a:rPr lang="en-US" dirty="0" smtClean="0"/>
              <a:t>These business drivers are all related to Operations highest calling, which is to maintain the plant in such a way that it can keep manufacturing quality products, delivering them on time, and making money on the whole process.  While there are many assets within a plant, the most valuable, and therefore highest priority assets are those assets that comprise the actual production lines.  </a:t>
            </a:r>
          </a:p>
          <a:p>
            <a:r>
              <a:rPr lang="en-US" dirty="0" smtClean="0"/>
              <a:t>So, how can EAM assist Operations in their mission to support Manufacturing?  </a:t>
            </a:r>
          </a:p>
          <a:p>
            <a:r>
              <a:rPr lang="en-US" dirty="0" smtClean="0"/>
              <a:t>- Improved preventive maintenance programs, coupled with an increase in planned corrective maintenance work, increases the life expectancy of equipment. </a:t>
            </a:r>
          </a:p>
          <a:p>
            <a:r>
              <a:rPr lang="en-US" dirty="0" smtClean="0"/>
              <a:t>- Equipment downtime directly contributes to lost production, missed shipment dates and increased cost. Through comprehensive preventive maintenance programs, as well as increased positive control of corrective maintenance, operations will improve, resulting in less equipment downtime.</a:t>
            </a:r>
          </a:p>
          <a:p>
            <a:r>
              <a:rPr lang="en-US" dirty="0" smtClean="0"/>
              <a:t>- The largest component of fixed maintenance cost is salaries. Maintenance personnel spend on average over 35% of their time on non-productive tasks.  More effectively managing that time leads to higher productivity and a better maintained plant. </a:t>
            </a:r>
          </a:p>
          <a:p>
            <a:pPr>
              <a:buFontTx/>
              <a:buChar char="-"/>
            </a:pPr>
            <a:r>
              <a:rPr lang="en-US" dirty="0" smtClean="0"/>
              <a:t> All manufacturing companies are driven by one highest call:  Produce and Sell. Included in that is the drive to ensure their products meet or exceed quality requirements and the drive to deliver those products on time.  To achieve this, EAM supports operations in maintaining and continuously improving the reliability of all assets, particularly the most valuable ones:  Production Equipment.  </a:t>
            </a:r>
          </a:p>
          <a:p>
            <a:pPr>
              <a:buFontTx/>
              <a:buChar char="-"/>
            </a:pPr>
            <a:r>
              <a:rPr lang="en-US" dirty="0" smtClean="0"/>
              <a:t> And finally, a key component of operations is the whole process of managing project budgets.  Types of projects can range from building a new warehouse, to adding a new production line, to building a specialized product for a particular customer.  But in all cases, exceeding budget means losing money.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p:txBody>
          <a:bodyPr/>
          <a:lstStyle/>
          <a:p>
            <a:pPr defTabSz="922338">
              <a:defRPr/>
            </a:pPr>
            <a:fld id="{7079EFE7-FB7D-45A6-8C4A-E6C0EB359882}" type="slidenum">
              <a:rPr lang="en-US" smtClean="0"/>
              <a:pPr defTabSz="922338">
                <a:defRPr/>
              </a:pPr>
              <a:t>9</a:t>
            </a:fld>
            <a:endParaRPr lang="en-US"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r>
              <a:rPr lang="en-US" dirty="0" smtClean="0"/>
              <a:t>As we continue through this class, it is important to always keep in mind that EAM has four major modules, or areas of operation, as well as keeping in mind how each area contributes to a facility’s overall reliability, lean initiatives, and cost controls.  Understanding the value proposition for each area and how they work together will assist you in designing the proper solution for any business need around EAM.  </a:t>
            </a:r>
          </a:p>
          <a:p>
            <a:r>
              <a:rPr lang="en-US" dirty="0" smtClean="0"/>
              <a:t>Notice how each of these modules are associated with addressing business drivers such as those listed on the previous slide.  As you begin to link business drivers with EAM functionality you will find yourself better understanding the overall domain space of EAM.  </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r>
              <a:rPr lang="en-US"/>
              <a:t>EAM-OV-</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r>
              <a:rPr lang="en-US"/>
              <a:t>EAM-OV-</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EAM-OV-</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EAM-OV-</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EAM-OV-</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EAM-OV-</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EAM-OV-</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r>
              <a:rPr lang="en-US"/>
              <a:t>EAM-OV-</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EAM-OV-</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ftr" sz="quarter" idx="10"/>
          </p:nvPr>
        </p:nvSpPr>
        <p:spPr>
          <a:ln/>
        </p:spPr>
        <p:txBody>
          <a:bodyPr/>
          <a:lstStyle>
            <a:lvl1pPr>
              <a:defRPr/>
            </a:lvl1pPr>
          </a:lstStyle>
          <a:p>
            <a:pPr>
              <a:defRPr/>
            </a:pPr>
            <a:r>
              <a:rPr lang="en-US"/>
              <a:t>EAM-OV-</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4"/>
          <p:cNvSpPr>
            <a:spLocks noGrp="1" noChangeArrowheads="1"/>
          </p:cNvSpPr>
          <p:nvPr>
            <p:ph type="ftr" sz="quarter" idx="10"/>
          </p:nvPr>
        </p:nvSpPr>
        <p:spPr>
          <a:ln/>
        </p:spPr>
        <p:txBody>
          <a:bodyPr/>
          <a:lstStyle>
            <a:lvl1pPr>
              <a:defRPr/>
            </a:lvl1pPr>
          </a:lstStyle>
          <a:p>
            <a:pPr>
              <a:defRPr/>
            </a:pPr>
            <a:r>
              <a:rPr lang="en-US"/>
              <a:t>EAM-OV-</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4"/>
          <p:cNvSpPr>
            <a:spLocks noGrp="1" noChangeArrowheads="1"/>
          </p:cNvSpPr>
          <p:nvPr>
            <p:ph type="ftr" sz="quarter" idx="10"/>
          </p:nvPr>
        </p:nvSpPr>
        <p:spPr>
          <a:ln/>
        </p:spPr>
        <p:txBody>
          <a:bodyPr/>
          <a:lstStyle>
            <a:lvl1pPr>
              <a:defRPr/>
            </a:lvl1pPr>
          </a:lstStyle>
          <a:p>
            <a:pPr>
              <a:defRPr/>
            </a:pPr>
            <a:r>
              <a:rPr lang="en-US"/>
              <a:t>EAM-OV-</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4"/>
          <p:cNvSpPr>
            <a:spLocks noGrp="1" noChangeArrowheads="1"/>
          </p:cNvSpPr>
          <p:nvPr>
            <p:ph type="ftr" sz="quarter" idx="10"/>
          </p:nvPr>
        </p:nvSpPr>
        <p:spPr>
          <a:ln/>
        </p:spPr>
        <p:txBody>
          <a:bodyPr/>
          <a:lstStyle>
            <a:lvl1pPr>
              <a:defRPr/>
            </a:lvl1pPr>
          </a:lstStyle>
          <a:p>
            <a:pPr>
              <a:defRPr/>
            </a:pPr>
            <a:r>
              <a:rPr lang="en-US"/>
              <a:t>EAM-OV-</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ftr" sz="quarter" idx="10"/>
          </p:nvPr>
        </p:nvSpPr>
        <p:spPr>
          <a:ln/>
        </p:spPr>
        <p:txBody>
          <a:bodyPr/>
          <a:lstStyle>
            <a:lvl1pPr>
              <a:defRPr/>
            </a:lvl1pPr>
          </a:lstStyle>
          <a:p>
            <a:pPr>
              <a:defRPr/>
            </a:pPr>
            <a:r>
              <a:rPr lang="en-US"/>
              <a:t>EAM-OV-</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r>
              <a:rPr lang="en-US"/>
              <a:t>EAM-OV-</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r>
              <a:rPr lang="en-US"/>
              <a:t>EAM-OV-</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10" Type="http://schemas.openxmlformats.org/officeDocument/2006/relationships/image" Target="../media/image3.png"/><Relationship Id="rId4" Type="http://schemas.openxmlformats.org/officeDocument/2006/relationships/slideLayout" Target="../slideLayouts/slideLayout17.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nvSpPr>
        <p:spPr bwMode="auto">
          <a:xfrm>
            <a:off x="0" y="6629400"/>
            <a:ext cx="1143000" cy="228600"/>
          </a:xfrm>
          <a:prstGeom prst="rect">
            <a:avLst/>
          </a:prstGeom>
          <a:noFill/>
          <a:ln w="9525">
            <a:noFill/>
            <a:miter lim="800000"/>
            <a:headEnd/>
            <a:tailEnd/>
          </a:ln>
          <a:effectLst/>
        </p:spPr>
        <p:txBody>
          <a:bodyPr anchor="ctr"/>
          <a:lstStyle/>
          <a:p>
            <a:pPr>
              <a:spcBef>
                <a:spcPct val="50000"/>
              </a:spcBef>
              <a:defRPr/>
            </a:pPr>
            <a:r>
              <a:rPr lang="en-US" sz="800">
                <a:solidFill>
                  <a:schemeClr val="bg2"/>
                </a:solidFill>
                <a:latin typeface="Tahoma" charset="0"/>
              </a:rPr>
              <a:t>QAD Proprietary</a:t>
            </a:r>
          </a:p>
        </p:txBody>
      </p:sp>
      <p:pic>
        <p:nvPicPr>
          <p:cNvPr id="1029" name="Picture 13" descr="pg2_graphic"/>
          <p:cNvPicPr>
            <a:picLocks noChangeAspect="1" noChangeArrowheads="1"/>
          </p:cNvPicPr>
          <p:nvPr/>
        </p:nvPicPr>
        <p:blipFill>
          <a:blip r:embed="rId15" cstate="print"/>
          <a:srcRect/>
          <a:stretch>
            <a:fillRect/>
          </a:stretch>
        </p:blipFill>
        <p:spPr bwMode="auto">
          <a:xfrm>
            <a:off x="0" y="0"/>
            <a:ext cx="9144000" cy="571500"/>
          </a:xfrm>
          <a:prstGeom prst="rect">
            <a:avLst/>
          </a:prstGeom>
          <a:noFill/>
          <a:ln w="9525">
            <a:noFill/>
            <a:miter lim="800000"/>
            <a:headEnd/>
            <a:tailEnd/>
          </a:ln>
        </p:spPr>
      </p:pic>
      <p:sp>
        <p:nvSpPr>
          <p:cNvPr id="51214" name="Rectangle 14"/>
          <p:cNvSpPr>
            <a:spLocks noGrp="1" noChangeArrowheads="1"/>
          </p:cNvSpPr>
          <p:nvPr>
            <p:ph type="ftr" sz="quarter" idx="3"/>
          </p:nvPr>
        </p:nvSpPr>
        <p:spPr bwMode="auto">
          <a:xfrm>
            <a:off x="7761288" y="6629400"/>
            <a:ext cx="1306512" cy="228600"/>
          </a:xfrm>
          <a:prstGeom prst="rect">
            <a:avLst/>
          </a:prstGeom>
          <a:noFill/>
          <a:ln w="9525">
            <a:noFill/>
            <a:miter lim="800000"/>
            <a:headEnd/>
            <a:tailEnd/>
          </a:ln>
          <a:effectLst/>
        </p:spPr>
        <p:txBody>
          <a:bodyPr vert="horz" wrap="square" lIns="86493" tIns="43247" rIns="86493" bIns="43247" numCol="1" anchor="ctr" anchorCtr="0" compatLnSpc="1">
            <a:prstTxWarp prst="textNoShape">
              <a:avLst/>
            </a:prstTxWarp>
          </a:bodyPr>
          <a:lstStyle>
            <a:lvl1pPr algn="r" eaLnBrk="0" hangingPunct="0">
              <a:defRPr sz="800">
                <a:latin typeface="Arial" charset="0"/>
                <a:cs typeface="Arial" charset="0"/>
              </a:defRPr>
            </a:lvl1pPr>
          </a:lstStyle>
          <a:p>
            <a:pPr>
              <a:defRPr/>
            </a:pPr>
            <a:r>
              <a:rPr lang="en-US"/>
              <a:t>EAM-OV-</a:t>
            </a:r>
          </a:p>
        </p:txBody>
      </p:sp>
    </p:spTree>
  </p:cSld>
  <p:clrMap bg1="lt1" tx1="dk1" bg2="lt2" tx2="dk2" accent1="accent1" accent2="accent2" accent3="accent3" accent4="accent4" accent5="accent5" accent6="accent6" hlink="hlink" folHlink="folHlink"/>
  <p:sldLayoutIdLst>
    <p:sldLayoutId id="2147485043" r:id="rId1"/>
    <p:sldLayoutId id="2147485033" r:id="rId2"/>
    <p:sldLayoutId id="2147485034" r:id="rId3"/>
    <p:sldLayoutId id="2147485035" r:id="rId4"/>
    <p:sldLayoutId id="2147485036" r:id="rId5"/>
    <p:sldLayoutId id="2147485037" r:id="rId6"/>
    <p:sldLayoutId id="2147485038" r:id="rId7"/>
    <p:sldLayoutId id="2147485039" r:id="rId8"/>
    <p:sldLayoutId id="2147485040" r:id="rId9"/>
    <p:sldLayoutId id="2147485041" r:id="rId10"/>
    <p:sldLayoutId id="2147485042" r:id="rId11"/>
    <p:sldLayoutId id="2147485044" r:id="rId12"/>
    <p:sldLayoutId id="2147485045" r:id="rId13"/>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eaLnBrk="1" fontAlgn="base" hangingPunct="1">
        <a:lnSpc>
          <a:spcPct val="90000"/>
        </a:lnSpc>
        <a:spcBef>
          <a:spcPct val="0"/>
        </a:spcBef>
        <a:spcAft>
          <a:spcPct val="0"/>
        </a:spcAft>
        <a:defRPr sz="3200" b="1">
          <a:solidFill>
            <a:srgbClr val="5A87C6"/>
          </a:solidFill>
          <a:latin typeface="Tahoma" charset="0"/>
        </a:defRPr>
      </a:lvl6pPr>
      <a:lvl7pPr marL="914400" algn="l" rtl="0" eaLnBrk="1" fontAlgn="base" hangingPunct="1">
        <a:lnSpc>
          <a:spcPct val="90000"/>
        </a:lnSpc>
        <a:spcBef>
          <a:spcPct val="0"/>
        </a:spcBef>
        <a:spcAft>
          <a:spcPct val="0"/>
        </a:spcAft>
        <a:defRPr sz="3200" b="1">
          <a:solidFill>
            <a:srgbClr val="5A87C6"/>
          </a:solidFill>
          <a:latin typeface="Tahoma" charset="0"/>
        </a:defRPr>
      </a:lvl7pPr>
      <a:lvl8pPr marL="1371600" algn="l" rtl="0" eaLnBrk="1" fontAlgn="base" hangingPunct="1">
        <a:lnSpc>
          <a:spcPct val="90000"/>
        </a:lnSpc>
        <a:spcBef>
          <a:spcPct val="0"/>
        </a:spcBef>
        <a:spcAft>
          <a:spcPct val="0"/>
        </a:spcAft>
        <a:defRPr sz="3200" b="1">
          <a:solidFill>
            <a:srgbClr val="5A87C6"/>
          </a:solidFill>
          <a:latin typeface="Tahoma" charset="0"/>
        </a:defRPr>
      </a:lvl8pPr>
      <a:lvl9pPr marL="1828800" algn="l" rtl="0" eaLnBrk="1" fontAlgn="base" hangingPunct="1">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EAM-OV-</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5047" r:id="rId1"/>
    <p:sldLayoutId id="2147485048" r:id="rId2"/>
    <p:sldLayoutId id="2147485049" r:id="rId3"/>
    <p:sldLayoutId id="2147485050" r:id="rId4"/>
    <p:sldLayoutId id="2147485051" r:id="rId5"/>
    <p:sldLayoutId id="2147485052" r:id="rId6"/>
    <p:sldLayoutId id="2147485053" r:id="rId7"/>
    <p:sldLayoutId id="2147485054"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9.wmf"/></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9.wmf"/></Relationships>
</file>

<file path=ppt/slides/_rels/slide13.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image" Target="../media/image12.jpeg"/><Relationship Id="rId7" Type="http://schemas.openxmlformats.org/officeDocument/2006/relationships/image" Target="../media/image16.wmf"/><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image" Target="../media/image15.wmf"/><Relationship Id="rId5" Type="http://schemas.openxmlformats.org/officeDocument/2006/relationships/image" Target="../media/image14.wmf"/><Relationship Id="rId4" Type="http://schemas.openxmlformats.org/officeDocument/2006/relationships/image" Target="../media/image13.png"/><Relationship Id="rId9" Type="http://schemas.openxmlformats.org/officeDocument/2006/relationships/image" Target="../media/image18.wmf"/></Relationships>
</file>

<file path=ppt/slides/_rels/slide17.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5.xml"/><Relationship Id="rId1" Type="http://schemas.openxmlformats.org/officeDocument/2006/relationships/tags" Target="../tags/tag1.xml"/><Relationship Id="rId5" Type="http://schemas.openxmlformats.org/officeDocument/2006/relationships/image" Target="../media/image14.wmf"/><Relationship Id="rId4" Type="http://schemas.openxmlformats.org/officeDocument/2006/relationships/image" Target="../media/image8.jpeg"/></Relationships>
</file>

<file path=ppt/slides/_rels/slide19.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5.xml"/><Relationship Id="rId1" Type="http://schemas.openxmlformats.org/officeDocument/2006/relationships/tags" Target="../tags/tag2.xml"/><Relationship Id="rId5" Type="http://schemas.openxmlformats.org/officeDocument/2006/relationships/image" Target="../media/image19.jpeg"/><Relationship Id="rId4" Type="http://schemas.openxmlformats.org/officeDocument/2006/relationships/image" Target="../media/image14.wmf"/></Relationships>
</file>

<file path=ppt/slides/_rels/slide21.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15.xml"/><Relationship Id="rId4" Type="http://schemas.openxmlformats.org/officeDocument/2006/relationships/image" Target="../media/image14.wmf"/></Relationships>
</file>

<file path=ppt/slides/_rels/slide23.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notesSlide" Target="../notesSlides/notesSlide23.xml"/><Relationship Id="rId1" Type="http://schemas.openxmlformats.org/officeDocument/2006/relationships/slideLayout" Target="../slideLayouts/slideLayout15.xml"/><Relationship Id="rId4" Type="http://schemas.openxmlformats.org/officeDocument/2006/relationships/image" Target="../media/image14.wmf"/></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5.xml"/><Relationship Id="rId1" Type="http://schemas.openxmlformats.org/officeDocument/2006/relationships/tags" Target="../tags/tag3.xml"/><Relationship Id="rId4" Type="http://schemas.openxmlformats.org/officeDocument/2006/relationships/image" Target="../media/image14.wmf"/></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15.xml"/><Relationship Id="rId4" Type="http://schemas.openxmlformats.org/officeDocument/2006/relationships/image" Target="../media/image14.wmf"/></Relationships>
</file>

<file path=ppt/slides/_rels/slide26.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26.xml"/><Relationship Id="rId1" Type="http://schemas.openxmlformats.org/officeDocument/2006/relationships/slideLayout" Target="../slideLayouts/slideLayout14.xml"/><Relationship Id="rId5" Type="http://schemas.openxmlformats.org/officeDocument/2006/relationships/image" Target="../media/image18.wmf"/><Relationship Id="rId4" Type="http://schemas.openxmlformats.org/officeDocument/2006/relationships/image" Target="../media/image17.wmf"/></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18.wmf"/><Relationship Id="rId2" Type="http://schemas.openxmlformats.org/officeDocument/2006/relationships/slideLayout" Target="../slideLayouts/slideLayout15.xml"/><Relationship Id="rId1" Type="http://schemas.openxmlformats.org/officeDocument/2006/relationships/tags" Target="../tags/tag4.xml"/><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8.jpeg"/></Relationships>
</file>

<file path=ppt/slides/_rels/slide28.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28.xml"/><Relationship Id="rId1" Type="http://schemas.openxmlformats.org/officeDocument/2006/relationships/slideLayout" Target="../slideLayouts/slideLayout18.xml"/><Relationship Id="rId6" Type="http://schemas.openxmlformats.org/officeDocument/2006/relationships/image" Target="../media/image18.wmf"/><Relationship Id="rId5" Type="http://schemas.openxmlformats.org/officeDocument/2006/relationships/image" Target="../media/image17.wmf"/><Relationship Id="rId4" Type="http://schemas.openxmlformats.org/officeDocument/2006/relationships/image" Target="../media/image16.wm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openxmlformats.org/officeDocument/2006/relationships/image" Target="../media/image24.jpeg"/><Relationship Id="rId2" Type="http://schemas.openxmlformats.org/officeDocument/2006/relationships/slideLayout" Target="../slideLayouts/slideLayout15.xml"/><Relationship Id="rId1" Type="http://schemas.openxmlformats.org/officeDocument/2006/relationships/tags" Target="../tags/tag5.xml"/><Relationship Id="rId6" Type="http://schemas.openxmlformats.org/officeDocument/2006/relationships/image" Target="../media/image18.wmf"/><Relationship Id="rId5" Type="http://schemas.openxmlformats.org/officeDocument/2006/relationships/image" Target="../media/image17.wmf"/><Relationship Id="rId4" Type="http://schemas.openxmlformats.org/officeDocument/2006/relationships/image" Target="../media/image16.w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30.xml"/><Relationship Id="rId1" Type="http://schemas.openxmlformats.org/officeDocument/2006/relationships/slideLayout" Target="../slideLayouts/slideLayout15.xml"/><Relationship Id="rId5" Type="http://schemas.openxmlformats.org/officeDocument/2006/relationships/image" Target="../media/image18.wmf"/><Relationship Id="rId4" Type="http://schemas.openxmlformats.org/officeDocument/2006/relationships/image" Target="../media/image17.wmf"/></Relationships>
</file>

<file path=ppt/slides/_rels/slide31.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31.xml"/><Relationship Id="rId1" Type="http://schemas.openxmlformats.org/officeDocument/2006/relationships/slideLayout" Target="../slideLayouts/slideLayout15.xml"/><Relationship Id="rId5" Type="http://schemas.openxmlformats.org/officeDocument/2006/relationships/image" Target="../media/image18.wmf"/><Relationship Id="rId4" Type="http://schemas.openxmlformats.org/officeDocument/2006/relationships/image" Target="../media/image17.wmf"/></Relationships>
</file>

<file path=ppt/slides/_rels/slide32.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32.xml"/><Relationship Id="rId1" Type="http://schemas.openxmlformats.org/officeDocument/2006/relationships/slideLayout" Target="../slideLayouts/slideLayout15.xml"/><Relationship Id="rId6" Type="http://schemas.openxmlformats.org/officeDocument/2006/relationships/image" Target="../media/image18.wmf"/><Relationship Id="rId5" Type="http://schemas.openxmlformats.org/officeDocument/2006/relationships/image" Target="../media/image17.wmf"/><Relationship Id="rId4" Type="http://schemas.openxmlformats.org/officeDocument/2006/relationships/image" Target="../media/image16.wmf"/></Relationships>
</file>

<file path=ppt/slides/_rels/slide33.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33.xml"/><Relationship Id="rId1" Type="http://schemas.openxmlformats.org/officeDocument/2006/relationships/slideLayout" Target="../slideLayouts/slideLayout15.xml"/><Relationship Id="rId5" Type="http://schemas.openxmlformats.org/officeDocument/2006/relationships/image" Target="../media/image18.wmf"/><Relationship Id="rId4" Type="http://schemas.openxmlformats.org/officeDocument/2006/relationships/image" Target="../media/image17.wmf"/></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5.xml"/><Relationship Id="rId1" Type="http://schemas.openxmlformats.org/officeDocument/2006/relationships/tags" Target="../tags/tag6.xml"/><Relationship Id="rId5" Type="http://schemas.openxmlformats.org/officeDocument/2006/relationships/image" Target="../media/image26.png"/><Relationship Id="rId4" Type="http://schemas.openxmlformats.org/officeDocument/2006/relationships/image" Target="../media/image8.jpeg"/></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5.xml"/><Relationship Id="rId1" Type="http://schemas.openxmlformats.org/officeDocument/2006/relationships/tags" Target="../tags/tag7.xml"/><Relationship Id="rId5" Type="http://schemas.openxmlformats.org/officeDocument/2006/relationships/image" Target="../media/image27.jpeg"/><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5.xml"/><Relationship Id="rId1" Type="http://schemas.openxmlformats.org/officeDocument/2006/relationships/tags" Target="../tags/tag8.xml"/><Relationship Id="rId5" Type="http://schemas.openxmlformats.org/officeDocument/2006/relationships/image" Target="../media/image15.wmf"/><Relationship Id="rId4" Type="http://schemas.openxmlformats.org/officeDocument/2006/relationships/image" Target="../media/image8.jpeg"/></Relationships>
</file>

<file path=ppt/slides/_rels/slide44.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44.xml"/><Relationship Id="rId1" Type="http://schemas.openxmlformats.org/officeDocument/2006/relationships/slideLayout" Target="../slideLayouts/slideLayout15.xml"/><Relationship Id="rId4" Type="http://schemas.openxmlformats.org/officeDocument/2006/relationships/image" Target="../media/image15.wmf"/></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5.xml"/><Relationship Id="rId1" Type="http://schemas.openxmlformats.org/officeDocument/2006/relationships/tags" Target="../tags/tag9.xml"/><Relationship Id="rId5" Type="http://schemas.openxmlformats.org/officeDocument/2006/relationships/image" Target="../media/image29.jpeg"/><Relationship Id="rId4" Type="http://schemas.openxmlformats.org/officeDocument/2006/relationships/image" Target="../media/image15.wmf"/></Relationships>
</file>

<file path=ppt/slides/_rels/slide46.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image" Target="../media/image32.jpeg"/><Relationship Id="rId7" Type="http://schemas.openxmlformats.org/officeDocument/2006/relationships/image" Target="../media/image16.wmf"/><Relationship Id="rId2" Type="http://schemas.openxmlformats.org/officeDocument/2006/relationships/notesSlide" Target="../notesSlides/notesSlide53.xml"/><Relationship Id="rId1" Type="http://schemas.openxmlformats.org/officeDocument/2006/relationships/slideLayout" Target="../slideLayouts/slideLayout14.xml"/><Relationship Id="rId6" Type="http://schemas.openxmlformats.org/officeDocument/2006/relationships/image" Target="../media/image15.wmf"/><Relationship Id="rId5" Type="http://schemas.openxmlformats.org/officeDocument/2006/relationships/image" Target="../media/image33.png"/><Relationship Id="rId4" Type="http://schemas.openxmlformats.org/officeDocument/2006/relationships/image" Target="../media/image14.wmf"/><Relationship Id="rId9" Type="http://schemas.openxmlformats.org/officeDocument/2006/relationships/image" Target="../media/image18.wmf"/></Relationships>
</file>

<file path=ppt/slides/_rels/slide54.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image" Target="../media/image34.jpeg"/><Relationship Id="rId7" Type="http://schemas.openxmlformats.org/officeDocument/2006/relationships/image" Target="../media/image16.wmf"/><Relationship Id="rId2" Type="http://schemas.openxmlformats.org/officeDocument/2006/relationships/notesSlide" Target="../notesSlides/notesSlide54.xml"/><Relationship Id="rId1" Type="http://schemas.openxmlformats.org/officeDocument/2006/relationships/slideLayout" Target="../slideLayouts/slideLayout15.xml"/><Relationship Id="rId6" Type="http://schemas.openxmlformats.org/officeDocument/2006/relationships/image" Target="../media/image15.wmf"/><Relationship Id="rId5" Type="http://schemas.openxmlformats.org/officeDocument/2006/relationships/image" Target="../media/image35.png"/><Relationship Id="rId4" Type="http://schemas.openxmlformats.org/officeDocument/2006/relationships/image" Target="../media/image14.wmf"/><Relationship Id="rId9" Type="http://schemas.openxmlformats.org/officeDocument/2006/relationships/image" Target="../media/image18.wmf"/></Relationships>
</file>

<file path=ppt/slides/_rels/slide55.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image" Target="../media/image34.jpeg"/><Relationship Id="rId7" Type="http://schemas.openxmlformats.org/officeDocument/2006/relationships/image" Target="../media/image16.wmf"/><Relationship Id="rId2" Type="http://schemas.openxmlformats.org/officeDocument/2006/relationships/notesSlide" Target="../notesSlides/notesSlide55.xml"/><Relationship Id="rId1" Type="http://schemas.openxmlformats.org/officeDocument/2006/relationships/slideLayout" Target="../slideLayouts/slideLayout15.xml"/><Relationship Id="rId6" Type="http://schemas.openxmlformats.org/officeDocument/2006/relationships/image" Target="../media/image15.wmf"/><Relationship Id="rId5" Type="http://schemas.openxmlformats.org/officeDocument/2006/relationships/image" Target="../media/image35.png"/><Relationship Id="rId4" Type="http://schemas.openxmlformats.org/officeDocument/2006/relationships/image" Target="../media/image14.wmf"/><Relationship Id="rId9" Type="http://schemas.openxmlformats.org/officeDocument/2006/relationships/image" Target="../media/image18.wmf"/></Relationships>
</file>

<file path=ppt/slides/_rels/slide56.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image" Target="../media/image34.jpeg"/><Relationship Id="rId7" Type="http://schemas.openxmlformats.org/officeDocument/2006/relationships/image" Target="../media/image16.wmf"/><Relationship Id="rId2" Type="http://schemas.openxmlformats.org/officeDocument/2006/relationships/notesSlide" Target="../notesSlides/notesSlide56.xml"/><Relationship Id="rId1" Type="http://schemas.openxmlformats.org/officeDocument/2006/relationships/slideLayout" Target="../slideLayouts/slideLayout15.xml"/><Relationship Id="rId6" Type="http://schemas.openxmlformats.org/officeDocument/2006/relationships/image" Target="../media/image15.wmf"/><Relationship Id="rId5" Type="http://schemas.openxmlformats.org/officeDocument/2006/relationships/image" Target="../media/image35.png"/><Relationship Id="rId4" Type="http://schemas.openxmlformats.org/officeDocument/2006/relationships/image" Target="../media/image14.wmf"/><Relationship Id="rId9" Type="http://schemas.openxmlformats.org/officeDocument/2006/relationships/image" Target="../media/image18.wmf"/></Relationships>
</file>

<file path=ppt/slides/_rels/slide57.xml.rels><?xml version="1.0" encoding="UTF-8" standalone="yes"?>
<Relationships xmlns="http://schemas.openxmlformats.org/package/2006/relationships"><Relationship Id="rId8" Type="http://schemas.openxmlformats.org/officeDocument/2006/relationships/image" Target="../media/image17.wmf"/><Relationship Id="rId3" Type="http://schemas.openxmlformats.org/officeDocument/2006/relationships/image" Target="../media/image34.jpeg"/><Relationship Id="rId7" Type="http://schemas.openxmlformats.org/officeDocument/2006/relationships/image" Target="../media/image16.wmf"/><Relationship Id="rId2" Type="http://schemas.openxmlformats.org/officeDocument/2006/relationships/notesSlide" Target="../notesSlides/notesSlide57.xml"/><Relationship Id="rId1" Type="http://schemas.openxmlformats.org/officeDocument/2006/relationships/slideLayout" Target="../slideLayouts/slideLayout15.xml"/><Relationship Id="rId6" Type="http://schemas.openxmlformats.org/officeDocument/2006/relationships/image" Target="../media/image15.wmf"/><Relationship Id="rId5" Type="http://schemas.openxmlformats.org/officeDocument/2006/relationships/image" Target="../media/image35.png"/><Relationship Id="rId4" Type="http://schemas.openxmlformats.org/officeDocument/2006/relationships/image" Target="../media/image14.wmf"/><Relationship Id="rId9" Type="http://schemas.openxmlformats.org/officeDocument/2006/relationships/image" Target="../media/image18.wmf"/></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hyperlink" Target="https://training.success6.qad.com/" TargetMode="External"/><Relationship Id="rId2" Type="http://schemas.openxmlformats.org/officeDocument/2006/relationships/notesSlide" Target="../notesSlides/notesSlide59.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6.xml"/><Relationship Id="rId1" Type="http://schemas.openxmlformats.org/officeDocument/2006/relationships/slideLayout" Target="../slideLayouts/slideLayout18.xml"/><Relationship Id="rId4" Type="http://schemas.openxmlformats.org/officeDocument/2006/relationships/image" Target="../media/image7.wmf"/></Relationships>
</file>

<file path=ppt/slides/_rels/slide60.xml.rels><?xml version="1.0" encoding="UTF-8" standalone="yes"?>
<Relationships xmlns="http://schemas.openxmlformats.org/package/2006/relationships"><Relationship Id="rId3" Type="http://schemas.openxmlformats.org/officeDocument/2006/relationships/hyperlink" Target="mailto:nnm@qad.com" TargetMode="External"/><Relationship Id="rId2" Type="http://schemas.openxmlformats.org/officeDocument/2006/relationships/notesSlide" Target="../notesSlides/notesSlide60.xml"/><Relationship Id="rId1" Type="http://schemas.openxmlformats.org/officeDocument/2006/relationships/slideLayout" Target="../slideLayouts/slideLayout15.xml"/><Relationship Id="rId5" Type="http://schemas.openxmlformats.org/officeDocument/2006/relationships/hyperlink" Target="mailto:enterprise_asset_management_@qadshare.com" TargetMode="External"/><Relationship Id="rId4" Type="http://schemas.openxmlformats.org/officeDocument/2006/relationships/hyperlink" Target="mailto:uhr@qad.com"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a:spLocks noGrp="1" noChangeArrowheads="1"/>
          </p:cNvSpPr>
          <p:nvPr>
            <p:ph type="title"/>
          </p:nvPr>
        </p:nvSpPr>
        <p:spPr/>
        <p:txBody>
          <a:bodyPr>
            <a:normAutofit fontScale="90000"/>
          </a:bodyPr>
          <a:lstStyle/>
          <a:p>
            <a:pPr eaLnBrk="1" hangingPunct="1"/>
            <a:r>
              <a:rPr lang="en-US" sz="2400" dirty="0" smtClean="0"/>
              <a:t>QAD Enterprise Asset Management v12 </a:t>
            </a:r>
            <a:br>
              <a:rPr lang="en-US" sz="2400" dirty="0" smtClean="0"/>
            </a:br>
            <a:r>
              <a:rPr lang="en-US" sz="2400" dirty="0" smtClean="0"/>
              <a:t>Level 1 Course:  1-2 EAM Overview</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t>QAD EAM System Overview</a:t>
            </a:r>
          </a:p>
        </p:txBody>
      </p:sp>
      <p:sp>
        <p:nvSpPr>
          <p:cNvPr id="5" name="Text Placeholder 4"/>
          <p:cNvSpPr>
            <a:spLocks noGrp="1"/>
          </p:cNvSpPr>
          <p:nvPr>
            <p:ph type="body" sz="quarter" idx="10"/>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pic>
        <p:nvPicPr>
          <p:cNvPr id="14339" name="Picture 4" descr="C:\Program Files (x86)\Microsoft Office\MEDIA\CAGCAT10\j0285750.wmf"/>
          <p:cNvPicPr>
            <a:picLocks noChangeAspect="1" noChangeArrowheads="1"/>
          </p:cNvPicPr>
          <p:nvPr/>
        </p:nvPicPr>
        <p:blipFill>
          <a:blip r:embed="rId3" cstate="print"/>
          <a:srcRect/>
          <a:stretch>
            <a:fillRect/>
          </a:stretch>
        </p:blipFill>
        <p:spPr bwMode="auto">
          <a:xfrm>
            <a:off x="6658160" y="2442646"/>
            <a:ext cx="1824037" cy="1122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Content Placeholder 18"/>
          <p:cNvSpPr>
            <a:spLocks noGrp="1"/>
          </p:cNvSpPr>
          <p:nvPr>
            <p:ph idx="1"/>
          </p:nvPr>
        </p:nvSpPr>
        <p:spPr/>
        <p:txBody>
          <a:bodyPr/>
          <a:lstStyle/>
          <a:p>
            <a:r>
              <a:rPr lang="en-US" smtClean="0"/>
              <a:t>.NET UI </a:t>
            </a:r>
          </a:p>
          <a:p>
            <a:r>
              <a:rPr lang="en-US" smtClean="0"/>
              <a:t>QAD’s AppShell </a:t>
            </a:r>
          </a:p>
          <a:p>
            <a:r>
              <a:rPr lang="en-US" smtClean="0"/>
              <a:t>Common elements:</a:t>
            </a:r>
          </a:p>
          <a:p>
            <a:pPr lvl="1"/>
            <a:r>
              <a:rPr lang="en-US" smtClean="0"/>
              <a:t>Process Maps</a:t>
            </a:r>
          </a:p>
          <a:p>
            <a:pPr lvl="1"/>
            <a:r>
              <a:rPr lang="en-US" smtClean="0"/>
              <a:t>Favorites</a:t>
            </a:r>
          </a:p>
          <a:p>
            <a:pPr lvl="1"/>
            <a:r>
              <a:rPr lang="en-US" smtClean="0"/>
              <a:t>Configurable Screens</a:t>
            </a:r>
          </a:p>
          <a:p>
            <a:pPr lvl="1"/>
            <a:r>
              <a:rPr lang="en-US" smtClean="0"/>
              <a:t>Browses</a:t>
            </a:r>
          </a:p>
          <a:p>
            <a:r>
              <a:rPr lang="en-US" smtClean="0"/>
              <a:t>Separate EAM Mail </a:t>
            </a:r>
          </a:p>
          <a:p>
            <a:r>
              <a:rPr lang="en-US" smtClean="0"/>
              <a:t>Electronic Authorization</a:t>
            </a:r>
            <a:endParaRPr lang="en-US" dirty="0" smtClean="0"/>
          </a:p>
        </p:txBody>
      </p:sp>
      <p:sp>
        <p:nvSpPr>
          <p:cNvPr id="15362" name="Rectangle 2"/>
          <p:cNvSpPr>
            <a:spLocks noGrp="1" noChangeArrowheads="1"/>
          </p:cNvSpPr>
          <p:nvPr>
            <p:ph type="title"/>
          </p:nvPr>
        </p:nvSpPr>
        <p:spPr/>
        <p:txBody>
          <a:bodyPr/>
          <a:lstStyle/>
          <a:p>
            <a:r>
              <a:rPr lang="en-US" smtClean="0"/>
              <a:t>EAM User Interface</a:t>
            </a:r>
          </a:p>
        </p:txBody>
      </p:sp>
      <p:sp>
        <p:nvSpPr>
          <p:cNvPr id="15366" name="Footer Placeholder 5"/>
          <p:cNvSpPr>
            <a:spLocks noGrp="1"/>
          </p:cNvSpPr>
          <p:nvPr>
            <p:ph type="ftr" sz="quarter" idx="10"/>
          </p:nvPr>
        </p:nvSpPr>
        <p:spPr/>
        <p:txBody>
          <a:bodyPr/>
          <a:lstStyle/>
          <a:p>
            <a:r>
              <a:rPr lang="en-US" smtClean="0"/>
              <a:t>EAM-OV-100</a:t>
            </a:r>
          </a:p>
        </p:txBody>
      </p:sp>
      <p:pic>
        <p:nvPicPr>
          <p:cNvPr id="15365" name="Picture 4" descr="Main Menu.PNG"/>
          <p:cNvPicPr>
            <a:picLocks noChangeAspect="1"/>
          </p:cNvPicPr>
          <p:nvPr/>
        </p:nvPicPr>
        <p:blipFill>
          <a:blip r:embed="rId3" cstate="print"/>
          <a:srcRect/>
          <a:stretch>
            <a:fillRect/>
          </a:stretch>
        </p:blipFill>
        <p:spPr bwMode="auto">
          <a:xfrm>
            <a:off x="4521531" y="967212"/>
            <a:ext cx="4579937" cy="3052762"/>
          </a:xfrm>
          <a:prstGeom prst="rect">
            <a:avLst/>
          </a:prstGeom>
          <a:noFill/>
          <a:ln w="9525">
            <a:noFill/>
            <a:miter lim="800000"/>
            <a:headEnd/>
            <a:tailEnd/>
          </a:ln>
        </p:spPr>
      </p:pic>
      <p:pic>
        <p:nvPicPr>
          <p:cNvPr id="15367" name="Picture 4" descr="C:\Program Files (x86)\Microsoft Office\MEDIA\CAGCAT10\j0285750.wmf"/>
          <p:cNvPicPr>
            <a:picLocks noChangeAspect="1" noChangeArrowheads="1"/>
          </p:cNvPicPr>
          <p:nvPr/>
        </p:nvPicPr>
        <p:blipFill>
          <a:blip r:embed="rId4" cstate="print"/>
          <a:srcRect/>
          <a:stretch>
            <a:fillRect/>
          </a:stretch>
        </p:blipFill>
        <p:spPr bwMode="auto">
          <a:xfrm>
            <a:off x="8161338" y="31750"/>
            <a:ext cx="833437" cy="512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a:xfrm>
            <a:off x="457201" y="891610"/>
            <a:ext cx="5929086" cy="5424523"/>
          </a:xfrm>
        </p:spPr>
        <p:txBody>
          <a:bodyPr/>
          <a:lstStyle/>
          <a:p>
            <a:r>
              <a:rPr lang="en-US" dirty="0" smtClean="0"/>
              <a:t>Domains, Entities and Sites</a:t>
            </a:r>
          </a:p>
          <a:p>
            <a:r>
              <a:rPr lang="en-US" dirty="0" smtClean="0"/>
              <a:t>Role Based Security </a:t>
            </a:r>
          </a:p>
          <a:p>
            <a:r>
              <a:rPr lang="en-US" dirty="0" smtClean="0"/>
              <a:t>Separate Users / Licenses than QAD ERP </a:t>
            </a:r>
          </a:p>
          <a:p>
            <a:r>
              <a:rPr lang="en-US" dirty="0" smtClean="0"/>
              <a:t>System and Site Level Control Settings </a:t>
            </a:r>
          </a:p>
          <a:p>
            <a:r>
              <a:rPr lang="en-US" dirty="0" smtClean="0"/>
              <a:t>Mandatory Fields </a:t>
            </a:r>
          </a:p>
          <a:p>
            <a:r>
              <a:rPr lang="en-US" dirty="0" smtClean="0"/>
              <a:t>Master Data </a:t>
            </a:r>
          </a:p>
          <a:p>
            <a:r>
              <a:rPr lang="en-US" dirty="0" smtClean="0"/>
              <a:t>ERP and EAM Shared Data </a:t>
            </a:r>
          </a:p>
        </p:txBody>
      </p:sp>
      <p:sp>
        <p:nvSpPr>
          <p:cNvPr id="16386" name="Rectangle 2"/>
          <p:cNvSpPr>
            <a:spLocks noGrp="1" noChangeArrowheads="1"/>
          </p:cNvSpPr>
          <p:nvPr>
            <p:ph type="title"/>
          </p:nvPr>
        </p:nvSpPr>
        <p:spPr/>
        <p:txBody>
          <a:bodyPr/>
          <a:lstStyle/>
          <a:p>
            <a:r>
              <a:rPr lang="en-US" smtClean="0"/>
              <a:t>EAM Configuration</a:t>
            </a:r>
          </a:p>
        </p:txBody>
      </p:sp>
      <p:sp>
        <p:nvSpPr>
          <p:cNvPr id="16389" name="Footer Placeholder 4"/>
          <p:cNvSpPr>
            <a:spLocks noGrp="1"/>
          </p:cNvSpPr>
          <p:nvPr>
            <p:ph type="ftr" sz="quarter" idx="10"/>
          </p:nvPr>
        </p:nvSpPr>
        <p:spPr/>
        <p:txBody>
          <a:bodyPr/>
          <a:lstStyle/>
          <a:p>
            <a:r>
              <a:rPr lang="en-US" smtClean="0"/>
              <a:t>EAM-OV-110</a:t>
            </a:r>
          </a:p>
        </p:txBody>
      </p:sp>
      <p:pic>
        <p:nvPicPr>
          <p:cNvPr id="16388" name="Picture 3"/>
          <p:cNvPicPr>
            <a:picLocks noChangeAspect="1" noChangeArrowheads="1"/>
          </p:cNvPicPr>
          <p:nvPr/>
        </p:nvPicPr>
        <p:blipFill>
          <a:blip r:embed="rId3" cstate="print"/>
          <a:stretch>
            <a:fillRect/>
          </a:stretch>
        </p:blipFill>
        <p:spPr bwMode="auto">
          <a:xfrm>
            <a:off x="6811862" y="2262645"/>
            <a:ext cx="1924050" cy="3705225"/>
          </a:xfrm>
          <a:prstGeom prst="rect">
            <a:avLst/>
          </a:prstGeom>
          <a:noFill/>
          <a:ln>
            <a:noFill/>
          </a:ln>
        </p:spPr>
      </p:pic>
      <p:pic>
        <p:nvPicPr>
          <p:cNvPr id="16390" name="Picture 4" descr="C:\Program Files (x86)\Microsoft Office\MEDIA\CAGCAT10\j0285750.wmf"/>
          <p:cNvPicPr>
            <a:picLocks noChangeAspect="1" noChangeArrowheads="1"/>
          </p:cNvPicPr>
          <p:nvPr/>
        </p:nvPicPr>
        <p:blipFill>
          <a:blip r:embed="rId4" cstate="print"/>
          <a:srcRect/>
          <a:stretch>
            <a:fillRect/>
          </a:stretch>
        </p:blipFill>
        <p:spPr bwMode="auto">
          <a:xfrm>
            <a:off x="8161338" y="31750"/>
            <a:ext cx="833437" cy="512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idx="1"/>
          </p:nvPr>
        </p:nvSpPr>
        <p:spPr/>
        <p:txBody>
          <a:bodyPr/>
          <a:lstStyle/>
          <a:p>
            <a:r>
              <a:rPr lang="en-US" dirty="0" smtClean="0"/>
              <a:t>Types</a:t>
            </a:r>
          </a:p>
          <a:p>
            <a:pPr lvl="1"/>
            <a:r>
              <a:rPr lang="en-US" dirty="0" smtClean="0"/>
              <a:t>Work Order Authorization </a:t>
            </a:r>
          </a:p>
          <a:p>
            <a:pPr lvl="1"/>
            <a:r>
              <a:rPr lang="en-US" dirty="0" smtClean="0"/>
              <a:t>Service Request Authorization </a:t>
            </a:r>
          </a:p>
          <a:p>
            <a:pPr lvl="1"/>
            <a:r>
              <a:rPr lang="en-US" dirty="0" smtClean="0"/>
              <a:t>Purchase Request Authorization </a:t>
            </a:r>
          </a:p>
          <a:p>
            <a:pPr lvl="1"/>
            <a:r>
              <a:rPr lang="en-US" dirty="0" smtClean="0"/>
              <a:t>Purchase Order Authorization </a:t>
            </a:r>
          </a:p>
          <a:p>
            <a:pPr lvl="1"/>
            <a:r>
              <a:rPr lang="en-US" dirty="0" smtClean="0"/>
              <a:t>Project Authorization </a:t>
            </a:r>
          </a:p>
          <a:p>
            <a:pPr lvl="1"/>
            <a:r>
              <a:rPr lang="en-US" dirty="0" smtClean="0"/>
              <a:t>Stores Requisition Authorization</a:t>
            </a:r>
          </a:p>
          <a:p>
            <a:r>
              <a:rPr lang="en-US" dirty="0" smtClean="0"/>
              <a:t>Driven by EAM Mail </a:t>
            </a:r>
          </a:p>
          <a:p>
            <a:r>
              <a:rPr lang="en-US" dirty="0" smtClean="0"/>
              <a:t>Separate Approval Groups</a:t>
            </a:r>
          </a:p>
          <a:p>
            <a:r>
              <a:rPr lang="en-US" dirty="0" smtClean="0"/>
              <a:t>NEW:  Horizontal and Vertical Approvals </a:t>
            </a:r>
          </a:p>
          <a:p>
            <a:endParaRPr lang="en-US" dirty="0" smtClean="0"/>
          </a:p>
          <a:p>
            <a:pPr lvl="1"/>
            <a:endParaRPr lang="en-US" dirty="0" smtClean="0"/>
          </a:p>
        </p:txBody>
      </p:sp>
      <p:sp>
        <p:nvSpPr>
          <p:cNvPr id="17410" name="Rectangle 2"/>
          <p:cNvSpPr>
            <a:spLocks noGrp="1" noChangeArrowheads="1"/>
          </p:cNvSpPr>
          <p:nvPr>
            <p:ph type="title"/>
          </p:nvPr>
        </p:nvSpPr>
        <p:spPr/>
        <p:txBody>
          <a:bodyPr/>
          <a:lstStyle/>
          <a:p>
            <a:r>
              <a:rPr lang="en-US" smtClean="0"/>
              <a:t>Electronic Authorizations</a:t>
            </a:r>
          </a:p>
        </p:txBody>
      </p:sp>
      <p:sp>
        <p:nvSpPr>
          <p:cNvPr id="17412" name="Footer Placeholder 3"/>
          <p:cNvSpPr>
            <a:spLocks noGrp="1"/>
          </p:cNvSpPr>
          <p:nvPr>
            <p:ph type="ftr" sz="quarter" idx="10"/>
          </p:nvPr>
        </p:nvSpPr>
        <p:spPr/>
        <p:txBody>
          <a:bodyPr/>
          <a:lstStyle/>
          <a:p>
            <a:r>
              <a:rPr lang="en-US" smtClean="0"/>
              <a:t>EAM-OV-120</a:t>
            </a:r>
          </a:p>
        </p:txBody>
      </p:sp>
      <p:pic>
        <p:nvPicPr>
          <p:cNvPr id="17413" name="Picture 4" descr="C:\Program Files (x86)\Microsoft Office\MEDIA\CAGCAT10\j0285750.wmf"/>
          <p:cNvPicPr>
            <a:picLocks noChangeAspect="1" noChangeArrowheads="1"/>
          </p:cNvPicPr>
          <p:nvPr/>
        </p:nvPicPr>
        <p:blipFill>
          <a:blip r:embed="rId3" cstate="print"/>
          <a:srcRect/>
          <a:stretch>
            <a:fillRect/>
          </a:stretch>
        </p:blipFill>
        <p:spPr bwMode="auto">
          <a:xfrm>
            <a:off x="8161338" y="31750"/>
            <a:ext cx="833437" cy="512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idx="1"/>
          </p:nvPr>
        </p:nvSpPr>
        <p:spPr/>
        <p:txBody>
          <a:bodyPr/>
          <a:lstStyle/>
          <a:p>
            <a:r>
              <a:rPr lang="en-US" dirty="0" smtClean="0"/>
              <a:t>Internal system used for: </a:t>
            </a:r>
          </a:p>
          <a:p>
            <a:pPr lvl="1"/>
            <a:r>
              <a:rPr lang="en-US" dirty="0" smtClean="0"/>
              <a:t>Electronic Authorization</a:t>
            </a:r>
          </a:p>
          <a:p>
            <a:pPr lvl="1"/>
            <a:r>
              <a:rPr lang="en-US" dirty="0" smtClean="0"/>
              <a:t>Notifications and Alerts</a:t>
            </a:r>
          </a:p>
          <a:p>
            <a:pPr lvl="2"/>
            <a:r>
              <a:rPr lang="en-US" dirty="0" smtClean="0"/>
              <a:t>Spending Limits Reached </a:t>
            </a:r>
          </a:p>
          <a:p>
            <a:pPr lvl="2"/>
            <a:r>
              <a:rPr lang="en-US" dirty="0" smtClean="0"/>
              <a:t>Warning Limits Reached </a:t>
            </a:r>
          </a:p>
          <a:p>
            <a:pPr lvl="2"/>
            <a:r>
              <a:rPr lang="en-US" dirty="0" smtClean="0"/>
              <a:t>Warranty Expire </a:t>
            </a:r>
          </a:p>
          <a:p>
            <a:pPr lvl="2"/>
            <a:r>
              <a:rPr lang="en-US" dirty="0" smtClean="0"/>
              <a:t>Inventory Stock-Out </a:t>
            </a:r>
          </a:p>
          <a:p>
            <a:r>
              <a:rPr lang="en-US" dirty="0" smtClean="0"/>
              <a:t>Can be integrated into Corporate Mail System </a:t>
            </a:r>
          </a:p>
          <a:p>
            <a:r>
              <a:rPr lang="en-US" dirty="0" smtClean="0"/>
              <a:t>COMING SOON:  Portable device electronic approvals</a:t>
            </a:r>
          </a:p>
        </p:txBody>
      </p:sp>
      <p:sp>
        <p:nvSpPr>
          <p:cNvPr id="18434" name="Rectangle 2"/>
          <p:cNvSpPr>
            <a:spLocks noGrp="1" noChangeArrowheads="1"/>
          </p:cNvSpPr>
          <p:nvPr>
            <p:ph type="title"/>
          </p:nvPr>
        </p:nvSpPr>
        <p:spPr/>
        <p:txBody>
          <a:bodyPr/>
          <a:lstStyle/>
          <a:p>
            <a:r>
              <a:rPr lang="en-US" smtClean="0"/>
              <a:t>EAM Mail System</a:t>
            </a:r>
          </a:p>
        </p:txBody>
      </p:sp>
      <p:sp>
        <p:nvSpPr>
          <p:cNvPr id="18436" name="Footer Placeholder 3"/>
          <p:cNvSpPr>
            <a:spLocks noGrp="1"/>
          </p:cNvSpPr>
          <p:nvPr>
            <p:ph type="ftr" sz="quarter" idx="10"/>
          </p:nvPr>
        </p:nvSpPr>
        <p:spPr/>
        <p:txBody>
          <a:bodyPr/>
          <a:lstStyle/>
          <a:p>
            <a:r>
              <a:rPr lang="en-US" smtClean="0"/>
              <a:t>EAM-OV-130</a:t>
            </a:r>
          </a:p>
        </p:txBody>
      </p:sp>
      <p:pic>
        <p:nvPicPr>
          <p:cNvPr id="18437" name="Picture 4" descr="C:\Program Files (x86)\Microsoft Office\MEDIA\CAGCAT10\j0285750.wmf"/>
          <p:cNvPicPr>
            <a:picLocks noChangeAspect="1" noChangeArrowheads="1"/>
          </p:cNvPicPr>
          <p:nvPr/>
        </p:nvPicPr>
        <p:blipFill>
          <a:blip r:embed="rId3" cstate="print"/>
          <a:srcRect/>
          <a:stretch>
            <a:fillRect/>
          </a:stretch>
        </p:blipFill>
        <p:spPr bwMode="auto">
          <a:xfrm>
            <a:off x="8161338" y="31750"/>
            <a:ext cx="833437" cy="512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mtClean="0"/>
              <a:t>QAD EAM Modules</a:t>
            </a:r>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0" descr="C:\Users\nnm\AppData\Local\Microsoft\Windows\Temporary Internet Files\Content.IE5\9T6UJMI2\MC900437207[1].jpg"/>
          <p:cNvPicPr>
            <a:picLocks noChangeAspect="1" noChangeArrowheads="1"/>
          </p:cNvPicPr>
          <p:nvPr/>
        </p:nvPicPr>
        <p:blipFill>
          <a:blip r:embed="rId3" cstate="print">
            <a:lum bright="40000"/>
          </a:blip>
          <a:srcRect l="7494" t="7680" r="671" b="6952"/>
          <a:stretch>
            <a:fillRect/>
          </a:stretch>
        </p:blipFill>
        <p:spPr bwMode="auto">
          <a:xfrm>
            <a:off x="2057400" y="1118961"/>
            <a:ext cx="5410200" cy="5029200"/>
          </a:xfrm>
          <a:prstGeom prst="rect">
            <a:avLst/>
          </a:prstGeom>
          <a:solidFill>
            <a:srgbClr val="000000">
              <a:alpha val="32941"/>
            </a:srgbClr>
          </a:solidFill>
          <a:ln w="9525">
            <a:solidFill>
              <a:schemeClr val="bg1"/>
            </a:solidFill>
            <a:miter lim="800000"/>
            <a:headEnd/>
            <a:tailEnd/>
          </a:ln>
        </p:spPr>
      </p:pic>
      <p:sp>
        <p:nvSpPr>
          <p:cNvPr id="20495" name="Rectangle 2"/>
          <p:cNvSpPr>
            <a:spLocks noGrp="1" noChangeArrowheads="1"/>
          </p:cNvSpPr>
          <p:nvPr>
            <p:ph type="title"/>
          </p:nvPr>
        </p:nvSpPr>
        <p:spPr/>
        <p:txBody>
          <a:bodyPr/>
          <a:lstStyle/>
          <a:p>
            <a:r>
              <a:rPr lang="en-US" smtClean="0"/>
              <a:t>EAM Modules</a:t>
            </a:r>
          </a:p>
        </p:txBody>
      </p:sp>
      <p:sp>
        <p:nvSpPr>
          <p:cNvPr id="20483" name="Footer Placeholder 3"/>
          <p:cNvSpPr>
            <a:spLocks noGrp="1"/>
          </p:cNvSpPr>
          <p:nvPr>
            <p:ph type="ftr" sz="quarter" idx="10"/>
          </p:nvPr>
        </p:nvSpPr>
        <p:spPr/>
        <p:txBody>
          <a:bodyPr/>
          <a:lstStyle/>
          <a:p>
            <a:r>
              <a:rPr lang="en-US" smtClean="0"/>
              <a:t>EAM-OV-130</a:t>
            </a:r>
          </a:p>
        </p:txBody>
      </p:sp>
      <p:pic>
        <p:nvPicPr>
          <p:cNvPr id="20485" name="Picture 3" descr="C:\Users\nnm\AppData\Local\Microsoft\Windows\Temporary Internet Files\Content.IE5\HRO6PRED\MC900440391[1].png"/>
          <p:cNvPicPr>
            <a:picLocks noChangeAspect="1" noChangeArrowheads="1"/>
          </p:cNvPicPr>
          <p:nvPr/>
        </p:nvPicPr>
        <p:blipFill>
          <a:blip r:embed="rId4" cstate="print"/>
          <a:srcRect/>
          <a:stretch>
            <a:fillRect/>
          </a:stretch>
        </p:blipFill>
        <p:spPr bwMode="auto">
          <a:xfrm>
            <a:off x="4014457" y="1160865"/>
            <a:ext cx="1089025" cy="1090612"/>
          </a:xfrm>
          <a:prstGeom prst="rect">
            <a:avLst/>
          </a:prstGeom>
          <a:noFill/>
          <a:ln w="9525">
            <a:noFill/>
            <a:miter lim="800000"/>
            <a:headEnd/>
            <a:tailEnd/>
          </a:ln>
        </p:spPr>
      </p:pic>
      <p:grpSp>
        <p:nvGrpSpPr>
          <p:cNvPr id="22" name="Group 21"/>
          <p:cNvGrpSpPr/>
          <p:nvPr/>
        </p:nvGrpSpPr>
        <p:grpSpPr>
          <a:xfrm>
            <a:off x="1762423" y="2871561"/>
            <a:ext cx="1369286" cy="1446015"/>
            <a:chOff x="2057698" y="2886075"/>
            <a:chExt cx="1369286" cy="1446015"/>
          </a:xfrm>
        </p:grpSpPr>
        <p:pic>
          <p:nvPicPr>
            <p:cNvPr id="20484" name="Picture 2" descr="C:\Users\nnm\AppData\Local\Microsoft\Windows\Temporary Internet Files\Content.IE5\9T6UJMI2\MC900286442[1].wmf"/>
            <p:cNvPicPr>
              <a:picLocks noChangeAspect="1" noChangeArrowheads="1"/>
            </p:cNvPicPr>
            <p:nvPr/>
          </p:nvPicPr>
          <p:blipFill>
            <a:blip r:embed="rId5" cstate="print"/>
            <a:srcRect/>
            <a:stretch>
              <a:fillRect/>
            </a:stretch>
          </p:blipFill>
          <p:spPr bwMode="auto">
            <a:xfrm>
              <a:off x="2265531" y="2886075"/>
              <a:ext cx="947737" cy="1130300"/>
            </a:xfrm>
            <a:prstGeom prst="rect">
              <a:avLst/>
            </a:prstGeom>
            <a:noFill/>
            <a:ln w="9525">
              <a:noFill/>
              <a:miter lim="800000"/>
              <a:headEnd/>
              <a:tailEnd/>
            </a:ln>
          </p:spPr>
        </p:pic>
        <p:sp>
          <p:nvSpPr>
            <p:cNvPr id="20487" name="TextBox 11"/>
            <p:cNvSpPr txBox="1">
              <a:spLocks noChangeArrowheads="1"/>
            </p:cNvSpPr>
            <p:nvPr/>
          </p:nvSpPr>
          <p:spPr bwMode="auto">
            <a:xfrm>
              <a:off x="2057698" y="4024313"/>
              <a:ext cx="1369286" cy="307777"/>
            </a:xfrm>
            <a:prstGeom prst="rect">
              <a:avLst/>
            </a:prstGeom>
            <a:noFill/>
            <a:ln w="9525">
              <a:noFill/>
              <a:miter lim="800000"/>
              <a:headEnd/>
              <a:tailEnd/>
            </a:ln>
          </p:spPr>
          <p:txBody>
            <a:bodyPr wrap="none">
              <a:spAutoFit/>
            </a:bodyPr>
            <a:lstStyle/>
            <a:p>
              <a:pPr algn="ctr"/>
              <a:r>
                <a:rPr lang="en-US" dirty="0">
                  <a:latin typeface="+mj-lt"/>
                </a:rPr>
                <a:t>Maintenance</a:t>
              </a:r>
            </a:p>
          </p:txBody>
        </p:sp>
      </p:grpSp>
      <p:sp>
        <p:nvSpPr>
          <p:cNvPr id="20488" name="TextBox 12"/>
          <p:cNvSpPr txBox="1">
            <a:spLocks noChangeArrowheads="1"/>
          </p:cNvSpPr>
          <p:nvPr/>
        </p:nvSpPr>
        <p:spPr bwMode="auto">
          <a:xfrm>
            <a:off x="4000947" y="846540"/>
            <a:ext cx="1135247" cy="307777"/>
          </a:xfrm>
          <a:prstGeom prst="rect">
            <a:avLst/>
          </a:prstGeom>
          <a:noFill/>
          <a:ln w="9525">
            <a:noFill/>
            <a:miter lim="800000"/>
            <a:headEnd/>
            <a:tailEnd/>
          </a:ln>
        </p:spPr>
        <p:txBody>
          <a:bodyPr wrap="none">
            <a:spAutoFit/>
          </a:bodyPr>
          <a:lstStyle/>
          <a:p>
            <a:pPr algn="ctr"/>
            <a:r>
              <a:rPr lang="en-US" dirty="0">
                <a:latin typeface="+mj-lt"/>
              </a:rPr>
              <a:t>Purchasing</a:t>
            </a:r>
          </a:p>
        </p:txBody>
      </p:sp>
      <p:grpSp>
        <p:nvGrpSpPr>
          <p:cNvPr id="24" name="Group 23"/>
          <p:cNvGrpSpPr/>
          <p:nvPr/>
        </p:nvGrpSpPr>
        <p:grpSpPr>
          <a:xfrm>
            <a:off x="3787775" y="5078186"/>
            <a:ext cx="1550424" cy="1260277"/>
            <a:chOff x="3787775" y="4806950"/>
            <a:chExt cx="1550424" cy="1260277"/>
          </a:xfrm>
        </p:grpSpPr>
        <p:pic>
          <p:nvPicPr>
            <p:cNvPr id="20486" name="Picture 6" descr="C:\Users\nnm\AppData\Local\Microsoft\Windows\Temporary Internet Files\Content.IE5\MP4FNXP9\MC900188073[1].wmf"/>
            <p:cNvPicPr>
              <a:picLocks noChangeAspect="1" noChangeArrowheads="1"/>
            </p:cNvPicPr>
            <p:nvPr/>
          </p:nvPicPr>
          <p:blipFill>
            <a:blip r:embed="rId6" cstate="print"/>
            <a:srcRect/>
            <a:stretch>
              <a:fillRect/>
            </a:stretch>
          </p:blipFill>
          <p:spPr bwMode="auto">
            <a:xfrm>
              <a:off x="4090988" y="4806950"/>
              <a:ext cx="949325" cy="949325"/>
            </a:xfrm>
            <a:prstGeom prst="rect">
              <a:avLst/>
            </a:prstGeom>
            <a:noFill/>
            <a:ln w="9525">
              <a:noFill/>
              <a:miter lim="800000"/>
              <a:headEnd/>
              <a:tailEnd/>
            </a:ln>
          </p:spPr>
        </p:pic>
        <p:sp>
          <p:nvSpPr>
            <p:cNvPr id="20491" name="TextBox 14"/>
            <p:cNvSpPr txBox="1">
              <a:spLocks noChangeArrowheads="1"/>
            </p:cNvSpPr>
            <p:nvPr/>
          </p:nvSpPr>
          <p:spPr bwMode="auto">
            <a:xfrm>
              <a:off x="3787775" y="5759450"/>
              <a:ext cx="1550424" cy="307777"/>
            </a:xfrm>
            <a:prstGeom prst="rect">
              <a:avLst/>
            </a:prstGeom>
            <a:noFill/>
            <a:ln w="9525">
              <a:noFill/>
              <a:miter lim="800000"/>
              <a:headEnd/>
              <a:tailEnd/>
            </a:ln>
          </p:spPr>
          <p:txBody>
            <a:bodyPr wrap="none">
              <a:spAutoFit/>
            </a:bodyPr>
            <a:lstStyle/>
            <a:p>
              <a:pPr algn="ctr"/>
              <a:r>
                <a:rPr lang="en-US" dirty="0">
                  <a:latin typeface="+mj-lt"/>
                </a:rPr>
                <a:t>Project Controls</a:t>
              </a:r>
            </a:p>
          </p:txBody>
        </p:sp>
      </p:grpSp>
      <p:grpSp>
        <p:nvGrpSpPr>
          <p:cNvPr id="23" name="Group 22"/>
          <p:cNvGrpSpPr/>
          <p:nvPr/>
        </p:nvGrpSpPr>
        <p:grpSpPr>
          <a:xfrm>
            <a:off x="6195715" y="2941409"/>
            <a:ext cx="992187" cy="1274567"/>
            <a:chOff x="6814840" y="2955923"/>
            <a:chExt cx="992187" cy="1274567"/>
          </a:xfrm>
        </p:grpSpPr>
        <p:sp>
          <p:nvSpPr>
            <p:cNvPr id="20490" name="TextBox 13"/>
            <p:cNvSpPr txBox="1">
              <a:spLocks noChangeArrowheads="1"/>
            </p:cNvSpPr>
            <p:nvPr/>
          </p:nvSpPr>
          <p:spPr bwMode="auto">
            <a:xfrm>
              <a:off x="6814840" y="3922713"/>
              <a:ext cx="987771" cy="307777"/>
            </a:xfrm>
            <a:prstGeom prst="rect">
              <a:avLst/>
            </a:prstGeom>
            <a:noFill/>
            <a:ln w="9525">
              <a:noFill/>
              <a:miter lim="800000"/>
              <a:headEnd/>
              <a:tailEnd/>
            </a:ln>
          </p:spPr>
          <p:txBody>
            <a:bodyPr wrap="none">
              <a:spAutoFit/>
            </a:bodyPr>
            <a:lstStyle/>
            <a:p>
              <a:pPr algn="ctr"/>
              <a:r>
                <a:rPr lang="en-US" dirty="0">
                  <a:latin typeface="+mj-lt"/>
                </a:rPr>
                <a:t>Inventory</a:t>
              </a:r>
            </a:p>
          </p:txBody>
        </p:sp>
        <p:grpSp>
          <p:nvGrpSpPr>
            <p:cNvPr id="20494" name="Group 33"/>
            <p:cNvGrpSpPr>
              <a:grpSpLocks/>
            </p:cNvGrpSpPr>
            <p:nvPr/>
          </p:nvGrpSpPr>
          <p:grpSpPr bwMode="auto">
            <a:xfrm>
              <a:off x="6814840" y="2955923"/>
              <a:ext cx="992187" cy="958849"/>
              <a:chOff x="3185782" y="4856177"/>
              <a:chExt cx="1846496" cy="1586823"/>
            </a:xfrm>
          </p:grpSpPr>
          <p:pic>
            <p:nvPicPr>
              <p:cNvPr id="20496" name="Picture 4" descr="C:\Users\nnm\AppData\Local\Microsoft\Windows\Temporary Internet Files\Content.IE5\KTMSFY3Z\MC900279470[1].wmf"/>
              <p:cNvPicPr>
                <a:picLocks noChangeAspect="1" noChangeArrowheads="1"/>
              </p:cNvPicPr>
              <p:nvPr/>
            </p:nvPicPr>
            <p:blipFill>
              <a:blip r:embed="rId7" cstate="print"/>
              <a:srcRect/>
              <a:stretch>
                <a:fillRect/>
              </a:stretch>
            </p:blipFill>
            <p:spPr bwMode="auto">
              <a:xfrm>
                <a:off x="3185782" y="4856177"/>
                <a:ext cx="459175" cy="1586823"/>
              </a:xfrm>
              <a:prstGeom prst="rect">
                <a:avLst/>
              </a:prstGeom>
              <a:noFill/>
              <a:ln w="9525">
                <a:noFill/>
                <a:miter lim="800000"/>
                <a:headEnd/>
                <a:tailEnd/>
              </a:ln>
            </p:spPr>
          </p:pic>
          <p:pic>
            <p:nvPicPr>
              <p:cNvPr id="20497" name="Picture 5" descr="C:\Users\nnm\AppData\Local\Microsoft\Windows\Temporary Internet Files\Content.IE5\9T6UJMI2\MC900279450[1].wmf"/>
              <p:cNvPicPr>
                <a:picLocks noChangeAspect="1" noChangeArrowheads="1"/>
              </p:cNvPicPr>
              <p:nvPr/>
            </p:nvPicPr>
            <p:blipFill>
              <a:blip r:embed="rId8" cstate="print"/>
              <a:srcRect/>
              <a:stretch>
                <a:fillRect/>
              </a:stretch>
            </p:blipFill>
            <p:spPr bwMode="auto">
              <a:xfrm>
                <a:off x="3680695" y="4929866"/>
                <a:ext cx="1351583" cy="671052"/>
              </a:xfrm>
              <a:prstGeom prst="rect">
                <a:avLst/>
              </a:prstGeom>
              <a:noFill/>
              <a:ln w="9525">
                <a:noFill/>
                <a:miter lim="800000"/>
                <a:headEnd/>
                <a:tailEnd/>
              </a:ln>
            </p:spPr>
          </p:pic>
          <p:pic>
            <p:nvPicPr>
              <p:cNvPr id="20498" name="Picture 6" descr="C:\Users\nnm\AppData\Local\Microsoft\Windows\Temporary Internet Files\Content.IE5\KUP63ECO\MC900279454[1].wmf"/>
              <p:cNvPicPr>
                <a:picLocks noChangeAspect="1" noChangeArrowheads="1"/>
              </p:cNvPicPr>
              <p:nvPr/>
            </p:nvPicPr>
            <p:blipFill>
              <a:blip r:embed="rId9" cstate="print"/>
              <a:srcRect/>
              <a:stretch>
                <a:fillRect/>
              </a:stretch>
            </p:blipFill>
            <p:spPr bwMode="auto">
              <a:xfrm>
                <a:off x="3838353" y="5704124"/>
                <a:ext cx="1177131" cy="730181"/>
              </a:xfrm>
              <a:prstGeom prst="rect">
                <a:avLst/>
              </a:prstGeom>
              <a:noFill/>
              <a:ln w="9525">
                <a:noFill/>
                <a:miter lim="800000"/>
                <a:headEnd/>
                <a:tailEnd/>
              </a:ln>
            </p:spPr>
          </p:pic>
        </p:gr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smtClean="0"/>
              <a:t>QAD EAM Maintenance</a:t>
            </a:r>
          </a:p>
        </p:txBody>
      </p:sp>
      <p:sp>
        <p:nvSpPr>
          <p:cNvPr id="6" name="Text Placeholder 5"/>
          <p:cNvSpPr>
            <a:spLocks noGrp="1"/>
          </p:cNvSpPr>
          <p:nvPr>
            <p:ph type="body"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grpSp>
        <p:nvGrpSpPr>
          <p:cNvPr id="21507" name="Group 5"/>
          <p:cNvGrpSpPr>
            <a:grpSpLocks/>
          </p:cNvGrpSpPr>
          <p:nvPr/>
        </p:nvGrpSpPr>
        <p:grpSpPr bwMode="auto">
          <a:xfrm>
            <a:off x="6965950" y="1943100"/>
            <a:ext cx="1176338" cy="1403350"/>
            <a:chOff x="1584252" y="3304812"/>
            <a:chExt cx="1336071" cy="1532435"/>
          </a:xfrm>
        </p:grpSpPr>
        <p:pic>
          <p:nvPicPr>
            <p:cNvPr id="21508"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1775664" y="3304812"/>
              <a:ext cx="947710" cy="1131326"/>
            </a:xfrm>
            <a:prstGeom prst="rect">
              <a:avLst/>
            </a:prstGeom>
            <a:noFill/>
            <a:ln w="9525">
              <a:noFill/>
              <a:miter lim="800000"/>
              <a:headEnd/>
              <a:tailEnd/>
            </a:ln>
          </p:spPr>
        </p:pic>
        <p:sp>
          <p:nvSpPr>
            <p:cNvPr id="21509" name="TextBox 4"/>
            <p:cNvSpPr txBox="1">
              <a:spLocks noChangeArrowheads="1"/>
            </p:cNvSpPr>
            <p:nvPr/>
          </p:nvSpPr>
          <p:spPr bwMode="auto">
            <a:xfrm>
              <a:off x="1584252" y="4529470"/>
              <a:ext cx="1336071" cy="307777"/>
            </a:xfrm>
            <a:prstGeom prst="rect">
              <a:avLst/>
            </a:prstGeom>
            <a:noFill/>
            <a:ln w="9525">
              <a:noFill/>
              <a:miter lim="800000"/>
              <a:headEnd/>
              <a:tailEnd/>
            </a:ln>
          </p:spPr>
          <p:txBody>
            <a:bodyPr wrap="none">
              <a:spAutoFit/>
            </a:bodyPr>
            <a:lstStyle/>
            <a:p>
              <a:r>
                <a:rPr lang="en-US">
                  <a:latin typeface="Cooper Black" pitchFamily="18" charset="0"/>
                </a:rPr>
                <a:t>Maintenance</a:t>
              </a: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5"/>
          <p:cNvSpPr>
            <a:spLocks noGrp="1" noChangeArrowheads="1"/>
          </p:cNvSpPr>
          <p:nvPr>
            <p:ph idx="1"/>
          </p:nvPr>
        </p:nvSpPr>
        <p:spPr/>
        <p:txBody>
          <a:bodyPr/>
          <a:lstStyle/>
          <a:p>
            <a:r>
              <a:rPr lang="en-US" dirty="0" smtClean="0"/>
              <a:t>Maximize manufacturing equipment utilization</a:t>
            </a:r>
          </a:p>
          <a:p>
            <a:r>
              <a:rPr lang="en-US" dirty="0" smtClean="0"/>
              <a:t>Minimize repair costs </a:t>
            </a:r>
          </a:p>
          <a:p>
            <a:r>
              <a:rPr lang="en-US" dirty="0" smtClean="0"/>
              <a:t>Conduct preventive and predictive maintenance</a:t>
            </a:r>
          </a:p>
          <a:p>
            <a:r>
              <a:rPr lang="en-US" dirty="0" smtClean="0"/>
              <a:t>Record and plan</a:t>
            </a:r>
            <a:br>
              <a:rPr lang="en-US" dirty="0" smtClean="0"/>
            </a:br>
            <a:r>
              <a:rPr lang="en-US" dirty="0" smtClean="0"/>
              <a:t>corrective work</a:t>
            </a:r>
          </a:p>
          <a:p>
            <a:r>
              <a:rPr lang="en-US" dirty="0" smtClean="0"/>
              <a:t>Prioritize work</a:t>
            </a:r>
          </a:p>
          <a:p>
            <a:r>
              <a:rPr lang="en-US" dirty="0" smtClean="0"/>
              <a:t>Manage repair costs </a:t>
            </a:r>
          </a:p>
          <a:p>
            <a:r>
              <a:rPr lang="en-US" dirty="0" smtClean="0"/>
              <a:t>Track repair history</a:t>
            </a:r>
          </a:p>
        </p:txBody>
      </p:sp>
      <p:sp>
        <p:nvSpPr>
          <p:cNvPr id="22530" name="Rectangle 4"/>
          <p:cNvSpPr>
            <a:spLocks noGrp="1" noChangeArrowheads="1"/>
          </p:cNvSpPr>
          <p:nvPr>
            <p:ph type="title"/>
          </p:nvPr>
        </p:nvSpPr>
        <p:spPr/>
        <p:txBody>
          <a:bodyPr/>
          <a:lstStyle/>
          <a:p>
            <a:r>
              <a:rPr lang="en-US" smtClean="0"/>
              <a:t>Plant Maintenance Overview</a:t>
            </a:r>
          </a:p>
        </p:txBody>
      </p:sp>
      <p:sp>
        <p:nvSpPr>
          <p:cNvPr id="22534" name="Footer Placeholder 11"/>
          <p:cNvSpPr>
            <a:spLocks noGrp="1"/>
          </p:cNvSpPr>
          <p:nvPr>
            <p:ph type="ftr" sz="quarter" idx="10"/>
          </p:nvPr>
        </p:nvSpPr>
        <p:spPr/>
        <p:txBody>
          <a:bodyPr/>
          <a:lstStyle/>
          <a:p>
            <a:r>
              <a:rPr lang="en-US" smtClean="0"/>
              <a:t>EAM-OV-150</a:t>
            </a:r>
          </a:p>
        </p:txBody>
      </p:sp>
      <p:grpSp>
        <p:nvGrpSpPr>
          <p:cNvPr id="22532" name="Group 13"/>
          <p:cNvGrpSpPr>
            <a:grpSpLocks/>
          </p:cNvGrpSpPr>
          <p:nvPr/>
        </p:nvGrpSpPr>
        <p:grpSpPr bwMode="auto">
          <a:xfrm>
            <a:off x="4800600" y="2971800"/>
            <a:ext cx="3886200" cy="3348038"/>
            <a:chOff x="2895600" y="1792288"/>
            <a:chExt cx="3886200" cy="3348037"/>
          </a:xfrm>
        </p:grpSpPr>
        <p:pic>
          <p:nvPicPr>
            <p:cNvPr id="22536" name="Picture 2" descr="QAD EAM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895600" y="1792288"/>
              <a:ext cx="3886200" cy="3298825"/>
            </a:xfrm>
            <a:prstGeom prst="rect">
              <a:avLst/>
            </a:prstGeom>
            <a:noFill/>
            <a:ln w="9525">
              <a:noFill/>
              <a:miter lim="800000"/>
              <a:headEnd/>
              <a:tailEnd/>
            </a:ln>
          </p:spPr>
        </p:pic>
        <p:sp>
          <p:nvSpPr>
            <p:cNvPr id="22537" name="Rectangle 7"/>
            <p:cNvSpPr>
              <a:spLocks noChangeArrowheads="1"/>
            </p:cNvSpPr>
            <p:nvPr/>
          </p:nvSpPr>
          <p:spPr bwMode="auto">
            <a:xfrm>
              <a:off x="4438650" y="1920875"/>
              <a:ext cx="914400" cy="152400"/>
            </a:xfrm>
            <a:prstGeom prst="rect">
              <a:avLst/>
            </a:prstGeom>
            <a:solidFill>
              <a:schemeClr val="bg1"/>
            </a:solidFill>
            <a:ln w="9525" algn="ctr">
              <a:noFill/>
              <a:miter lim="800000"/>
              <a:headEnd/>
              <a:tailEnd/>
            </a:ln>
          </p:spPr>
          <p:txBody>
            <a:bodyPr wrap="none" tIns="91440" bIns="91440" anchor="ctr"/>
            <a:lstStyle/>
            <a:p>
              <a:endParaRPr lang="en-US" sz="1800">
                <a:latin typeface="Calibri" pitchFamily="34" charset="0"/>
              </a:endParaRPr>
            </a:p>
          </p:txBody>
        </p:sp>
        <p:sp>
          <p:nvSpPr>
            <p:cNvPr id="22538" name="Rectangle 8"/>
            <p:cNvSpPr>
              <a:spLocks noChangeArrowheads="1"/>
            </p:cNvSpPr>
            <p:nvPr/>
          </p:nvSpPr>
          <p:spPr bwMode="auto">
            <a:xfrm>
              <a:off x="4572000" y="4968875"/>
              <a:ext cx="533400" cy="152400"/>
            </a:xfrm>
            <a:prstGeom prst="rect">
              <a:avLst/>
            </a:prstGeom>
            <a:solidFill>
              <a:schemeClr val="bg1"/>
            </a:solidFill>
            <a:ln w="9525" algn="ctr">
              <a:noFill/>
              <a:miter lim="800000"/>
              <a:headEnd/>
              <a:tailEnd/>
            </a:ln>
          </p:spPr>
          <p:txBody>
            <a:bodyPr wrap="none" tIns="91440" bIns="91440" anchor="ctr"/>
            <a:lstStyle/>
            <a:p>
              <a:endParaRPr lang="en-US" sz="1800">
                <a:latin typeface="Calibri" pitchFamily="34" charset="0"/>
              </a:endParaRPr>
            </a:p>
          </p:txBody>
        </p:sp>
        <p:sp>
          <p:nvSpPr>
            <p:cNvPr id="22539" name="Text Box 9"/>
            <p:cNvSpPr txBox="1">
              <a:spLocks noChangeArrowheads="1"/>
            </p:cNvSpPr>
            <p:nvPr/>
          </p:nvSpPr>
          <p:spPr bwMode="auto">
            <a:xfrm>
              <a:off x="4527550" y="4864100"/>
              <a:ext cx="430213" cy="276225"/>
            </a:xfrm>
            <a:prstGeom prst="rect">
              <a:avLst/>
            </a:prstGeom>
            <a:noFill/>
            <a:ln w="9525" algn="ctr">
              <a:noFill/>
              <a:miter lim="800000"/>
              <a:headEnd/>
              <a:tailEnd/>
            </a:ln>
          </p:spPr>
          <p:txBody>
            <a:bodyPr wrap="none" tIns="91440" bIns="91440">
              <a:spAutoFit/>
            </a:bodyPr>
            <a:lstStyle/>
            <a:p>
              <a:r>
                <a:rPr lang="en-US" sz="600" b="1">
                  <a:solidFill>
                    <a:srgbClr val="777777"/>
                  </a:solidFill>
                  <a:latin typeface="Calibri" pitchFamily="34" charset="0"/>
                </a:rPr>
                <a:t>QAD EA</a:t>
              </a:r>
            </a:p>
          </p:txBody>
        </p:sp>
        <p:sp>
          <p:nvSpPr>
            <p:cNvPr id="22540" name="Text Box 10"/>
            <p:cNvSpPr txBox="1">
              <a:spLocks noChangeArrowheads="1"/>
            </p:cNvSpPr>
            <p:nvPr/>
          </p:nvSpPr>
          <p:spPr bwMode="auto">
            <a:xfrm>
              <a:off x="3505200" y="2751138"/>
              <a:ext cx="838200" cy="184150"/>
            </a:xfrm>
            <a:prstGeom prst="rect">
              <a:avLst/>
            </a:prstGeom>
            <a:solidFill>
              <a:schemeClr val="bg1"/>
            </a:solidFill>
            <a:ln w="9525" algn="ctr">
              <a:noFill/>
              <a:miter lim="800000"/>
              <a:headEnd/>
              <a:tailEnd/>
            </a:ln>
          </p:spPr>
          <p:txBody>
            <a:bodyPr tIns="0" bIns="0">
              <a:spAutoFit/>
            </a:bodyPr>
            <a:lstStyle/>
            <a:p>
              <a:r>
                <a:rPr lang="en-US" sz="600" b="1">
                  <a:solidFill>
                    <a:srgbClr val="777777"/>
                  </a:solidFill>
                  <a:latin typeface="Calibri" pitchFamily="34" charset="0"/>
                </a:rPr>
                <a:t>Project Controls</a:t>
              </a:r>
            </a:p>
            <a:p>
              <a:r>
                <a:rPr lang="en-US" sz="600" b="1">
                  <a:solidFill>
                    <a:srgbClr val="777777"/>
                  </a:solidFill>
                  <a:latin typeface="Calibri" pitchFamily="34" charset="0"/>
                </a:rPr>
                <a:t>Management</a:t>
              </a:r>
            </a:p>
          </p:txBody>
        </p:sp>
      </p:grpSp>
      <p:sp>
        <p:nvSpPr>
          <p:cNvPr id="22533" name="Oval 6"/>
          <p:cNvSpPr>
            <a:spLocks noChangeArrowheads="1"/>
          </p:cNvSpPr>
          <p:nvPr/>
        </p:nvSpPr>
        <p:spPr bwMode="auto">
          <a:xfrm>
            <a:off x="5029200" y="4343400"/>
            <a:ext cx="1524000" cy="1143000"/>
          </a:xfrm>
          <a:prstGeom prst="ellipse">
            <a:avLst/>
          </a:prstGeom>
          <a:noFill/>
          <a:ln w="38100">
            <a:solidFill>
              <a:schemeClr val="hlink"/>
            </a:solidFill>
            <a:round/>
            <a:headEnd/>
            <a:tailEnd/>
          </a:ln>
        </p:spPr>
        <p:txBody>
          <a:bodyPr wrap="none" anchor="ctr"/>
          <a:lstStyle/>
          <a:p>
            <a:pPr algn="ctr"/>
            <a:endParaRPr lang="en-US" sz="2800"/>
          </a:p>
        </p:txBody>
      </p:sp>
      <p:pic>
        <p:nvPicPr>
          <p:cNvPr id="16" name="Picture 2" descr="C:\Users\nnm\AppData\Local\Microsoft\Windows\Temporary Internet Files\Content.IE5\9T6UJMI2\MC900286442[1].wmf"/>
          <p:cNvPicPr>
            <a:picLocks noChangeAspect="1" noChangeArrowheads="1"/>
          </p:cNvPicPr>
          <p:nvPr/>
        </p:nvPicPr>
        <p:blipFill>
          <a:blip r:embed="rId5" cstate="print"/>
          <a:srcRect/>
          <a:stretch>
            <a:fillRect/>
          </a:stretch>
        </p:blipFill>
        <p:spPr bwMode="auto">
          <a:xfrm>
            <a:off x="8650288" y="20638"/>
            <a:ext cx="312737" cy="511175"/>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1146"/>
          <p:cNvGrpSpPr>
            <a:grpSpLocks/>
          </p:cNvGrpSpPr>
          <p:nvPr/>
        </p:nvGrpSpPr>
        <p:grpSpPr bwMode="auto">
          <a:xfrm>
            <a:off x="2296878" y="2417763"/>
            <a:ext cx="4524375" cy="1782762"/>
            <a:chOff x="1064" y="1240"/>
            <a:chExt cx="2464" cy="971"/>
          </a:xfrm>
        </p:grpSpPr>
        <p:sp>
          <p:nvSpPr>
            <p:cNvPr id="11" name="Freeform 1147"/>
            <p:cNvSpPr>
              <a:spLocks/>
            </p:cNvSpPr>
            <p:nvPr/>
          </p:nvSpPr>
          <p:spPr bwMode="auto">
            <a:xfrm>
              <a:off x="1836" y="1254"/>
              <a:ext cx="1326" cy="290"/>
            </a:xfrm>
            <a:custGeom>
              <a:avLst/>
              <a:gdLst>
                <a:gd name="T0" fmla="*/ 272 w 1326"/>
                <a:gd name="T1" fmla="*/ 24 h 290"/>
                <a:gd name="T2" fmla="*/ 0 w 1326"/>
                <a:gd name="T3" fmla="*/ 242 h 290"/>
                <a:gd name="T4" fmla="*/ 590 w 1326"/>
                <a:gd name="T5" fmla="*/ 290 h 290"/>
                <a:gd name="T6" fmla="*/ 1326 w 1326"/>
                <a:gd name="T7" fmla="*/ 228 h 290"/>
                <a:gd name="T8" fmla="*/ 1274 w 1326"/>
                <a:gd name="T9" fmla="*/ 149 h 290"/>
                <a:gd name="T10" fmla="*/ 1157 w 1326"/>
                <a:gd name="T11" fmla="*/ 26 h 290"/>
                <a:gd name="T12" fmla="*/ 810 w 1326"/>
                <a:gd name="T13" fmla="*/ 0 h 290"/>
                <a:gd name="T14" fmla="*/ 422 w 1326"/>
                <a:gd name="T15" fmla="*/ 6 h 290"/>
                <a:gd name="T16" fmla="*/ 272 w 1326"/>
                <a:gd name="T17" fmla="*/ 24 h 2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26"/>
                <a:gd name="T28" fmla="*/ 0 h 290"/>
                <a:gd name="T29" fmla="*/ 1326 w 1326"/>
                <a:gd name="T30" fmla="*/ 290 h 2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26" h="290">
                  <a:moveTo>
                    <a:pt x="272" y="24"/>
                  </a:moveTo>
                  <a:lnTo>
                    <a:pt x="0" y="242"/>
                  </a:lnTo>
                  <a:lnTo>
                    <a:pt x="590" y="290"/>
                  </a:lnTo>
                  <a:lnTo>
                    <a:pt x="1326" y="228"/>
                  </a:lnTo>
                  <a:lnTo>
                    <a:pt x="1274" y="149"/>
                  </a:lnTo>
                  <a:lnTo>
                    <a:pt x="1157" y="26"/>
                  </a:lnTo>
                  <a:lnTo>
                    <a:pt x="810" y="0"/>
                  </a:lnTo>
                  <a:lnTo>
                    <a:pt x="422" y="6"/>
                  </a:lnTo>
                  <a:lnTo>
                    <a:pt x="272" y="24"/>
                  </a:lnTo>
                  <a:close/>
                </a:path>
              </a:pathLst>
            </a:custGeom>
            <a:noFill/>
            <a:ln w="9525">
              <a:noFill/>
              <a:round/>
              <a:headEnd/>
              <a:tailEnd/>
            </a:ln>
          </p:spPr>
          <p:txBody>
            <a:bodyPr/>
            <a:lstStyle/>
            <a:p>
              <a:endParaRPr lang="en-US"/>
            </a:p>
          </p:txBody>
        </p:sp>
        <p:grpSp>
          <p:nvGrpSpPr>
            <p:cNvPr id="12" name="Group 1148"/>
            <p:cNvGrpSpPr>
              <a:grpSpLocks/>
            </p:cNvGrpSpPr>
            <p:nvPr/>
          </p:nvGrpSpPr>
          <p:grpSpPr bwMode="auto">
            <a:xfrm>
              <a:off x="1064" y="1240"/>
              <a:ext cx="2464" cy="971"/>
              <a:chOff x="3136" y="1242"/>
              <a:chExt cx="2464" cy="971"/>
            </a:xfrm>
          </p:grpSpPr>
          <p:sp>
            <p:nvSpPr>
              <p:cNvPr id="13" name="Freeform 1149"/>
              <p:cNvSpPr>
                <a:spLocks/>
              </p:cNvSpPr>
              <p:nvPr/>
            </p:nvSpPr>
            <p:spPr bwMode="auto">
              <a:xfrm>
                <a:off x="4640" y="1272"/>
                <a:ext cx="67" cy="189"/>
              </a:xfrm>
              <a:custGeom>
                <a:avLst/>
                <a:gdLst>
                  <a:gd name="T0" fmla="*/ 67 w 203"/>
                  <a:gd name="T1" fmla="*/ 0 h 568"/>
                  <a:gd name="T2" fmla="*/ 55 w 203"/>
                  <a:gd name="T3" fmla="*/ 11 h 568"/>
                  <a:gd name="T4" fmla="*/ 24 w 203"/>
                  <a:gd name="T5" fmla="*/ 114 h 568"/>
                  <a:gd name="T6" fmla="*/ 0 w 203"/>
                  <a:gd name="T7" fmla="*/ 189 h 568"/>
                  <a:gd name="T8" fmla="*/ 19 w 203"/>
                  <a:gd name="T9" fmla="*/ 187 h 568"/>
                  <a:gd name="T10" fmla="*/ 67 w 203"/>
                  <a:gd name="T11" fmla="*/ 0 h 568"/>
                  <a:gd name="T12" fmla="*/ 0 60000 65536"/>
                  <a:gd name="T13" fmla="*/ 0 60000 65536"/>
                  <a:gd name="T14" fmla="*/ 0 60000 65536"/>
                  <a:gd name="T15" fmla="*/ 0 60000 65536"/>
                  <a:gd name="T16" fmla="*/ 0 60000 65536"/>
                  <a:gd name="T17" fmla="*/ 0 60000 65536"/>
                  <a:gd name="T18" fmla="*/ 0 w 203"/>
                  <a:gd name="T19" fmla="*/ 0 h 568"/>
                  <a:gd name="T20" fmla="*/ 203 w 203"/>
                  <a:gd name="T21" fmla="*/ 568 h 568"/>
                </a:gdLst>
                <a:ahLst/>
                <a:cxnLst>
                  <a:cxn ang="T12">
                    <a:pos x="T0" y="T1"/>
                  </a:cxn>
                  <a:cxn ang="T13">
                    <a:pos x="T2" y="T3"/>
                  </a:cxn>
                  <a:cxn ang="T14">
                    <a:pos x="T4" y="T5"/>
                  </a:cxn>
                  <a:cxn ang="T15">
                    <a:pos x="T6" y="T7"/>
                  </a:cxn>
                  <a:cxn ang="T16">
                    <a:pos x="T8" y="T9"/>
                  </a:cxn>
                  <a:cxn ang="T17">
                    <a:pos x="T10" y="T11"/>
                  </a:cxn>
                </a:cxnLst>
                <a:rect l="T18" t="T19" r="T20" b="T21"/>
                <a:pathLst>
                  <a:path w="203" h="568">
                    <a:moveTo>
                      <a:pt x="203" y="0"/>
                    </a:moveTo>
                    <a:lnTo>
                      <a:pt x="166" y="34"/>
                    </a:lnTo>
                    <a:lnTo>
                      <a:pt x="74" y="342"/>
                    </a:lnTo>
                    <a:lnTo>
                      <a:pt x="0" y="568"/>
                    </a:lnTo>
                    <a:lnTo>
                      <a:pt x="58" y="561"/>
                    </a:lnTo>
                    <a:lnTo>
                      <a:pt x="203" y="0"/>
                    </a:lnTo>
                    <a:close/>
                  </a:path>
                </a:pathLst>
              </a:custGeom>
              <a:solidFill>
                <a:srgbClr val="202020"/>
              </a:solidFill>
              <a:ln w="9525">
                <a:solidFill>
                  <a:schemeClr val="tx1"/>
                </a:solidFill>
                <a:round/>
                <a:headEnd/>
                <a:tailEnd/>
              </a:ln>
            </p:spPr>
            <p:txBody>
              <a:bodyPr/>
              <a:lstStyle/>
              <a:p>
                <a:endParaRPr lang="en-US"/>
              </a:p>
            </p:txBody>
          </p:sp>
          <p:sp>
            <p:nvSpPr>
              <p:cNvPr id="14" name="Freeform 1150"/>
              <p:cNvSpPr>
                <a:spLocks/>
              </p:cNvSpPr>
              <p:nvPr/>
            </p:nvSpPr>
            <p:spPr bwMode="auto">
              <a:xfrm>
                <a:off x="4362" y="1277"/>
                <a:ext cx="147" cy="197"/>
              </a:xfrm>
              <a:custGeom>
                <a:avLst/>
                <a:gdLst>
                  <a:gd name="T0" fmla="*/ 113 w 441"/>
                  <a:gd name="T1" fmla="*/ 0 h 593"/>
                  <a:gd name="T2" fmla="*/ 0 w 441"/>
                  <a:gd name="T3" fmla="*/ 197 h 593"/>
                  <a:gd name="T4" fmla="*/ 48 w 441"/>
                  <a:gd name="T5" fmla="*/ 197 h 593"/>
                  <a:gd name="T6" fmla="*/ 147 w 441"/>
                  <a:gd name="T7" fmla="*/ 4 h 593"/>
                  <a:gd name="T8" fmla="*/ 113 w 441"/>
                  <a:gd name="T9" fmla="*/ 0 h 593"/>
                  <a:gd name="T10" fmla="*/ 0 60000 65536"/>
                  <a:gd name="T11" fmla="*/ 0 60000 65536"/>
                  <a:gd name="T12" fmla="*/ 0 60000 65536"/>
                  <a:gd name="T13" fmla="*/ 0 60000 65536"/>
                  <a:gd name="T14" fmla="*/ 0 60000 65536"/>
                  <a:gd name="T15" fmla="*/ 0 w 441"/>
                  <a:gd name="T16" fmla="*/ 0 h 593"/>
                  <a:gd name="T17" fmla="*/ 441 w 441"/>
                  <a:gd name="T18" fmla="*/ 593 h 593"/>
                </a:gdLst>
                <a:ahLst/>
                <a:cxnLst>
                  <a:cxn ang="T10">
                    <a:pos x="T0" y="T1"/>
                  </a:cxn>
                  <a:cxn ang="T11">
                    <a:pos x="T2" y="T3"/>
                  </a:cxn>
                  <a:cxn ang="T12">
                    <a:pos x="T4" y="T5"/>
                  </a:cxn>
                  <a:cxn ang="T13">
                    <a:pos x="T6" y="T7"/>
                  </a:cxn>
                  <a:cxn ang="T14">
                    <a:pos x="T8" y="T9"/>
                  </a:cxn>
                </a:cxnLst>
                <a:rect l="T15" t="T16" r="T17" b="T18"/>
                <a:pathLst>
                  <a:path w="441" h="593">
                    <a:moveTo>
                      <a:pt x="340" y="0"/>
                    </a:moveTo>
                    <a:lnTo>
                      <a:pt x="0" y="593"/>
                    </a:lnTo>
                    <a:lnTo>
                      <a:pt x="144" y="592"/>
                    </a:lnTo>
                    <a:lnTo>
                      <a:pt x="441" y="13"/>
                    </a:lnTo>
                    <a:lnTo>
                      <a:pt x="340" y="0"/>
                    </a:lnTo>
                    <a:close/>
                  </a:path>
                </a:pathLst>
              </a:custGeom>
              <a:solidFill>
                <a:srgbClr val="202020"/>
              </a:solidFill>
              <a:ln w="9525">
                <a:solidFill>
                  <a:schemeClr val="tx1"/>
                </a:solidFill>
                <a:round/>
                <a:headEnd/>
                <a:tailEnd/>
              </a:ln>
            </p:spPr>
            <p:txBody>
              <a:bodyPr/>
              <a:lstStyle/>
              <a:p>
                <a:endParaRPr lang="en-US"/>
              </a:p>
            </p:txBody>
          </p:sp>
          <p:sp>
            <p:nvSpPr>
              <p:cNvPr id="15" name="Freeform 1151"/>
              <p:cNvSpPr>
                <a:spLocks/>
              </p:cNvSpPr>
              <p:nvPr/>
            </p:nvSpPr>
            <p:spPr bwMode="auto">
              <a:xfrm>
                <a:off x="3925" y="1408"/>
                <a:ext cx="1264" cy="178"/>
              </a:xfrm>
              <a:custGeom>
                <a:avLst/>
                <a:gdLst>
                  <a:gd name="T0" fmla="*/ 705 w 3792"/>
                  <a:gd name="T1" fmla="*/ 48 h 533"/>
                  <a:gd name="T2" fmla="*/ 728 w 3792"/>
                  <a:gd name="T3" fmla="*/ 28 h 533"/>
                  <a:gd name="T4" fmla="*/ 743 w 3792"/>
                  <a:gd name="T5" fmla="*/ 16 h 533"/>
                  <a:gd name="T6" fmla="*/ 764 w 3792"/>
                  <a:gd name="T7" fmla="*/ 9 h 533"/>
                  <a:gd name="T8" fmla="*/ 787 w 3792"/>
                  <a:gd name="T9" fmla="*/ 0 h 533"/>
                  <a:gd name="T10" fmla="*/ 822 w 3792"/>
                  <a:gd name="T11" fmla="*/ 0 h 533"/>
                  <a:gd name="T12" fmla="*/ 1147 w 3792"/>
                  <a:gd name="T13" fmla="*/ 19 h 533"/>
                  <a:gd name="T14" fmla="*/ 1177 w 3792"/>
                  <a:gd name="T15" fmla="*/ 21 h 533"/>
                  <a:gd name="T16" fmla="*/ 1193 w 3792"/>
                  <a:gd name="T17" fmla="*/ 23 h 533"/>
                  <a:gd name="T18" fmla="*/ 1208 w 3792"/>
                  <a:gd name="T19" fmla="*/ 27 h 533"/>
                  <a:gd name="T20" fmla="*/ 1220 w 3792"/>
                  <a:gd name="T21" fmla="*/ 32 h 533"/>
                  <a:gd name="T22" fmla="*/ 1232 w 3792"/>
                  <a:gd name="T23" fmla="*/ 39 h 533"/>
                  <a:gd name="T24" fmla="*/ 1239 w 3792"/>
                  <a:gd name="T25" fmla="*/ 45 h 533"/>
                  <a:gd name="T26" fmla="*/ 1247 w 3792"/>
                  <a:gd name="T27" fmla="*/ 55 h 533"/>
                  <a:gd name="T28" fmla="*/ 1254 w 3792"/>
                  <a:gd name="T29" fmla="*/ 65 h 533"/>
                  <a:gd name="T30" fmla="*/ 1264 w 3792"/>
                  <a:gd name="T31" fmla="*/ 89 h 533"/>
                  <a:gd name="T32" fmla="*/ 1253 w 3792"/>
                  <a:gd name="T33" fmla="*/ 135 h 533"/>
                  <a:gd name="T34" fmla="*/ 763 w 3792"/>
                  <a:gd name="T35" fmla="*/ 178 h 533"/>
                  <a:gd name="T36" fmla="*/ 415 w 3792"/>
                  <a:gd name="T37" fmla="*/ 135 h 533"/>
                  <a:gd name="T38" fmla="*/ 0 w 3792"/>
                  <a:gd name="T39" fmla="*/ 84 h 533"/>
                  <a:gd name="T40" fmla="*/ 384 w 3792"/>
                  <a:gd name="T41" fmla="*/ 55 h 533"/>
                  <a:gd name="T42" fmla="*/ 633 w 3792"/>
                  <a:gd name="T43" fmla="*/ 53 h 533"/>
                  <a:gd name="T44" fmla="*/ 705 w 3792"/>
                  <a:gd name="T45" fmla="*/ 48 h 53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792"/>
                  <a:gd name="T70" fmla="*/ 0 h 533"/>
                  <a:gd name="T71" fmla="*/ 3792 w 3792"/>
                  <a:gd name="T72" fmla="*/ 533 h 53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792" h="533">
                    <a:moveTo>
                      <a:pt x="2115" y="144"/>
                    </a:moveTo>
                    <a:lnTo>
                      <a:pt x="2185" y="85"/>
                    </a:lnTo>
                    <a:lnTo>
                      <a:pt x="2230" y="47"/>
                    </a:lnTo>
                    <a:lnTo>
                      <a:pt x="2291" y="26"/>
                    </a:lnTo>
                    <a:lnTo>
                      <a:pt x="2360" y="0"/>
                    </a:lnTo>
                    <a:lnTo>
                      <a:pt x="2465" y="0"/>
                    </a:lnTo>
                    <a:lnTo>
                      <a:pt x="3442" y="56"/>
                    </a:lnTo>
                    <a:lnTo>
                      <a:pt x="3531" y="64"/>
                    </a:lnTo>
                    <a:lnTo>
                      <a:pt x="3580" y="70"/>
                    </a:lnTo>
                    <a:lnTo>
                      <a:pt x="3623" y="81"/>
                    </a:lnTo>
                    <a:lnTo>
                      <a:pt x="3659" y="97"/>
                    </a:lnTo>
                    <a:lnTo>
                      <a:pt x="3695" y="116"/>
                    </a:lnTo>
                    <a:lnTo>
                      <a:pt x="3717" y="135"/>
                    </a:lnTo>
                    <a:lnTo>
                      <a:pt x="3740" y="164"/>
                    </a:lnTo>
                    <a:lnTo>
                      <a:pt x="3761" y="194"/>
                    </a:lnTo>
                    <a:lnTo>
                      <a:pt x="3792" y="266"/>
                    </a:lnTo>
                    <a:lnTo>
                      <a:pt x="3758" y="403"/>
                    </a:lnTo>
                    <a:lnTo>
                      <a:pt x="2288" y="533"/>
                    </a:lnTo>
                    <a:lnTo>
                      <a:pt x="1246" y="403"/>
                    </a:lnTo>
                    <a:lnTo>
                      <a:pt x="0" y="253"/>
                    </a:lnTo>
                    <a:lnTo>
                      <a:pt x="1151" y="166"/>
                    </a:lnTo>
                    <a:lnTo>
                      <a:pt x="1899" y="160"/>
                    </a:lnTo>
                    <a:lnTo>
                      <a:pt x="2115" y="144"/>
                    </a:lnTo>
                    <a:close/>
                  </a:path>
                </a:pathLst>
              </a:custGeom>
              <a:solidFill>
                <a:srgbClr val="201000"/>
              </a:solidFill>
              <a:ln w="9525">
                <a:solidFill>
                  <a:schemeClr val="tx1"/>
                </a:solidFill>
                <a:round/>
                <a:headEnd/>
                <a:tailEnd/>
              </a:ln>
            </p:spPr>
            <p:txBody>
              <a:bodyPr/>
              <a:lstStyle/>
              <a:p>
                <a:endParaRPr lang="en-US"/>
              </a:p>
            </p:txBody>
          </p:sp>
          <p:grpSp>
            <p:nvGrpSpPr>
              <p:cNvPr id="16" name="Group 1152"/>
              <p:cNvGrpSpPr>
                <a:grpSpLocks/>
              </p:cNvGrpSpPr>
              <p:nvPr/>
            </p:nvGrpSpPr>
            <p:grpSpPr bwMode="auto">
              <a:xfrm>
                <a:off x="3883" y="1315"/>
                <a:ext cx="1025" cy="329"/>
                <a:chOff x="1102" y="1431"/>
                <a:chExt cx="1025" cy="329"/>
              </a:xfrm>
            </p:grpSpPr>
            <p:grpSp>
              <p:nvGrpSpPr>
                <p:cNvPr id="112" name="Group 1153"/>
                <p:cNvGrpSpPr>
                  <a:grpSpLocks/>
                </p:cNvGrpSpPr>
                <p:nvPr/>
              </p:nvGrpSpPr>
              <p:grpSpPr bwMode="auto">
                <a:xfrm>
                  <a:off x="1400" y="1431"/>
                  <a:ext cx="727" cy="329"/>
                  <a:chOff x="1400" y="1431"/>
                  <a:chExt cx="727" cy="329"/>
                </a:xfrm>
              </p:grpSpPr>
              <p:grpSp>
                <p:nvGrpSpPr>
                  <p:cNvPr id="114" name="Group 1154"/>
                  <p:cNvGrpSpPr>
                    <a:grpSpLocks/>
                  </p:cNvGrpSpPr>
                  <p:nvPr/>
                </p:nvGrpSpPr>
                <p:grpSpPr bwMode="auto">
                  <a:xfrm>
                    <a:off x="1706" y="1446"/>
                    <a:ext cx="421" cy="314"/>
                    <a:chOff x="1706" y="1446"/>
                    <a:chExt cx="421" cy="314"/>
                  </a:xfrm>
                </p:grpSpPr>
                <p:grpSp>
                  <p:nvGrpSpPr>
                    <p:cNvPr id="121" name="Group 1155"/>
                    <p:cNvGrpSpPr>
                      <a:grpSpLocks/>
                    </p:cNvGrpSpPr>
                    <p:nvPr/>
                  </p:nvGrpSpPr>
                  <p:grpSpPr bwMode="auto">
                    <a:xfrm>
                      <a:off x="1975" y="1504"/>
                      <a:ext cx="69" cy="23"/>
                      <a:chOff x="1975" y="1504"/>
                      <a:chExt cx="69" cy="23"/>
                    </a:xfrm>
                  </p:grpSpPr>
                  <p:sp>
                    <p:nvSpPr>
                      <p:cNvPr id="124" name="Line 1156"/>
                      <p:cNvSpPr>
                        <a:spLocks noChangeShapeType="1"/>
                      </p:cNvSpPr>
                      <p:nvPr/>
                    </p:nvSpPr>
                    <p:spPr bwMode="auto">
                      <a:xfrm flipH="1">
                        <a:off x="1975" y="1504"/>
                        <a:ext cx="6" cy="19"/>
                      </a:xfrm>
                      <a:prstGeom prst="line">
                        <a:avLst/>
                      </a:prstGeom>
                      <a:noFill/>
                      <a:ln w="6350">
                        <a:solidFill>
                          <a:schemeClr val="tx1"/>
                        </a:solidFill>
                        <a:round/>
                        <a:headEnd/>
                        <a:tailEnd/>
                      </a:ln>
                    </p:spPr>
                    <p:txBody>
                      <a:bodyPr/>
                      <a:lstStyle/>
                      <a:p>
                        <a:endParaRPr lang="en-US"/>
                      </a:p>
                    </p:txBody>
                  </p:sp>
                  <p:sp>
                    <p:nvSpPr>
                      <p:cNvPr id="125" name="Line 1157"/>
                      <p:cNvSpPr>
                        <a:spLocks noChangeShapeType="1"/>
                      </p:cNvSpPr>
                      <p:nvPr/>
                    </p:nvSpPr>
                    <p:spPr bwMode="auto">
                      <a:xfrm flipH="1">
                        <a:off x="2039" y="1508"/>
                        <a:ext cx="5" cy="19"/>
                      </a:xfrm>
                      <a:prstGeom prst="line">
                        <a:avLst/>
                      </a:prstGeom>
                      <a:noFill/>
                      <a:ln w="6350">
                        <a:solidFill>
                          <a:schemeClr val="tx1"/>
                        </a:solidFill>
                        <a:round/>
                        <a:headEnd/>
                        <a:tailEnd/>
                      </a:ln>
                    </p:spPr>
                    <p:txBody>
                      <a:bodyPr/>
                      <a:lstStyle/>
                      <a:p>
                        <a:endParaRPr lang="en-US"/>
                      </a:p>
                    </p:txBody>
                  </p:sp>
                </p:grpSp>
                <p:sp>
                  <p:nvSpPr>
                    <p:cNvPr id="122" name="Freeform 1158"/>
                    <p:cNvSpPr>
                      <a:spLocks/>
                    </p:cNvSpPr>
                    <p:nvPr/>
                  </p:nvSpPr>
                  <p:spPr bwMode="auto">
                    <a:xfrm>
                      <a:off x="1706" y="1514"/>
                      <a:ext cx="421" cy="246"/>
                    </a:xfrm>
                    <a:custGeom>
                      <a:avLst/>
                      <a:gdLst>
                        <a:gd name="T0" fmla="*/ 121 w 1263"/>
                        <a:gd name="T1" fmla="*/ 93 h 738"/>
                        <a:gd name="T2" fmla="*/ 135 w 1263"/>
                        <a:gd name="T3" fmla="*/ 79 h 738"/>
                        <a:gd name="T4" fmla="*/ 146 w 1263"/>
                        <a:gd name="T5" fmla="*/ 64 h 738"/>
                        <a:gd name="T6" fmla="*/ 193 w 1263"/>
                        <a:gd name="T7" fmla="*/ 10 h 738"/>
                        <a:gd name="T8" fmla="*/ 200 w 1263"/>
                        <a:gd name="T9" fmla="*/ 6 h 738"/>
                        <a:gd name="T10" fmla="*/ 206 w 1263"/>
                        <a:gd name="T11" fmla="*/ 3 h 738"/>
                        <a:gd name="T12" fmla="*/ 212 w 1263"/>
                        <a:gd name="T13" fmla="*/ 2 h 738"/>
                        <a:gd name="T14" fmla="*/ 221 w 1263"/>
                        <a:gd name="T15" fmla="*/ 0 h 738"/>
                        <a:gd name="T16" fmla="*/ 230 w 1263"/>
                        <a:gd name="T17" fmla="*/ 1 h 738"/>
                        <a:gd name="T18" fmla="*/ 368 w 1263"/>
                        <a:gd name="T19" fmla="*/ 8 h 738"/>
                        <a:gd name="T20" fmla="*/ 375 w 1263"/>
                        <a:gd name="T21" fmla="*/ 8 h 738"/>
                        <a:gd name="T22" fmla="*/ 387 w 1263"/>
                        <a:gd name="T23" fmla="*/ 10 h 738"/>
                        <a:gd name="T24" fmla="*/ 395 w 1263"/>
                        <a:gd name="T25" fmla="*/ 10 h 738"/>
                        <a:gd name="T26" fmla="*/ 406 w 1263"/>
                        <a:gd name="T27" fmla="*/ 13 h 738"/>
                        <a:gd name="T28" fmla="*/ 412 w 1263"/>
                        <a:gd name="T29" fmla="*/ 16 h 738"/>
                        <a:gd name="T30" fmla="*/ 417 w 1263"/>
                        <a:gd name="T31" fmla="*/ 21 h 738"/>
                        <a:gd name="T32" fmla="*/ 418 w 1263"/>
                        <a:gd name="T33" fmla="*/ 27 h 738"/>
                        <a:gd name="T34" fmla="*/ 421 w 1263"/>
                        <a:gd name="T35" fmla="*/ 37 h 738"/>
                        <a:gd name="T36" fmla="*/ 420 w 1263"/>
                        <a:gd name="T37" fmla="*/ 44 h 738"/>
                        <a:gd name="T38" fmla="*/ 418 w 1263"/>
                        <a:gd name="T39" fmla="*/ 51 h 738"/>
                        <a:gd name="T40" fmla="*/ 381 w 1263"/>
                        <a:gd name="T41" fmla="*/ 104 h 738"/>
                        <a:gd name="T42" fmla="*/ 367 w 1263"/>
                        <a:gd name="T43" fmla="*/ 124 h 738"/>
                        <a:gd name="T44" fmla="*/ 357 w 1263"/>
                        <a:gd name="T45" fmla="*/ 137 h 738"/>
                        <a:gd name="T46" fmla="*/ 346 w 1263"/>
                        <a:gd name="T47" fmla="*/ 154 h 738"/>
                        <a:gd name="T48" fmla="*/ 332 w 1263"/>
                        <a:gd name="T49" fmla="*/ 171 h 738"/>
                        <a:gd name="T50" fmla="*/ 318 w 1263"/>
                        <a:gd name="T51" fmla="*/ 184 h 738"/>
                        <a:gd name="T52" fmla="*/ 251 w 1263"/>
                        <a:gd name="T53" fmla="*/ 246 h 738"/>
                        <a:gd name="T54" fmla="*/ 0 w 1263"/>
                        <a:gd name="T55" fmla="*/ 213 h 738"/>
                        <a:gd name="T56" fmla="*/ 90 w 1263"/>
                        <a:gd name="T57" fmla="*/ 121 h 738"/>
                        <a:gd name="T58" fmla="*/ 105 w 1263"/>
                        <a:gd name="T59" fmla="*/ 109 h 738"/>
                        <a:gd name="T60" fmla="*/ 121 w 1263"/>
                        <a:gd name="T61" fmla="*/ 93 h 7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263"/>
                        <a:gd name="T94" fmla="*/ 0 h 738"/>
                        <a:gd name="T95" fmla="*/ 1263 w 1263"/>
                        <a:gd name="T96" fmla="*/ 738 h 7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263" h="738">
                          <a:moveTo>
                            <a:pt x="362" y="280"/>
                          </a:moveTo>
                          <a:lnTo>
                            <a:pt x="404" y="237"/>
                          </a:lnTo>
                          <a:lnTo>
                            <a:pt x="438" y="191"/>
                          </a:lnTo>
                          <a:lnTo>
                            <a:pt x="580" y="30"/>
                          </a:lnTo>
                          <a:lnTo>
                            <a:pt x="600" y="17"/>
                          </a:lnTo>
                          <a:lnTo>
                            <a:pt x="619" y="8"/>
                          </a:lnTo>
                          <a:lnTo>
                            <a:pt x="637" y="5"/>
                          </a:lnTo>
                          <a:lnTo>
                            <a:pt x="664" y="0"/>
                          </a:lnTo>
                          <a:lnTo>
                            <a:pt x="689" y="2"/>
                          </a:lnTo>
                          <a:lnTo>
                            <a:pt x="1105" y="23"/>
                          </a:lnTo>
                          <a:lnTo>
                            <a:pt x="1126" y="25"/>
                          </a:lnTo>
                          <a:lnTo>
                            <a:pt x="1161" y="29"/>
                          </a:lnTo>
                          <a:lnTo>
                            <a:pt x="1184" y="30"/>
                          </a:lnTo>
                          <a:lnTo>
                            <a:pt x="1218" y="39"/>
                          </a:lnTo>
                          <a:lnTo>
                            <a:pt x="1236" y="49"/>
                          </a:lnTo>
                          <a:lnTo>
                            <a:pt x="1251" y="63"/>
                          </a:lnTo>
                          <a:lnTo>
                            <a:pt x="1255" y="82"/>
                          </a:lnTo>
                          <a:lnTo>
                            <a:pt x="1263" y="112"/>
                          </a:lnTo>
                          <a:lnTo>
                            <a:pt x="1260" y="131"/>
                          </a:lnTo>
                          <a:lnTo>
                            <a:pt x="1254" y="154"/>
                          </a:lnTo>
                          <a:lnTo>
                            <a:pt x="1142" y="313"/>
                          </a:lnTo>
                          <a:lnTo>
                            <a:pt x="1102" y="371"/>
                          </a:lnTo>
                          <a:lnTo>
                            <a:pt x="1070" y="411"/>
                          </a:lnTo>
                          <a:lnTo>
                            <a:pt x="1037" y="463"/>
                          </a:lnTo>
                          <a:lnTo>
                            <a:pt x="996" y="512"/>
                          </a:lnTo>
                          <a:lnTo>
                            <a:pt x="953" y="553"/>
                          </a:lnTo>
                          <a:lnTo>
                            <a:pt x="752" y="738"/>
                          </a:lnTo>
                          <a:lnTo>
                            <a:pt x="0" y="640"/>
                          </a:lnTo>
                          <a:lnTo>
                            <a:pt x="271" y="362"/>
                          </a:lnTo>
                          <a:lnTo>
                            <a:pt x="315" y="326"/>
                          </a:lnTo>
                          <a:lnTo>
                            <a:pt x="362" y="280"/>
                          </a:lnTo>
                          <a:close/>
                        </a:path>
                      </a:pathLst>
                    </a:custGeom>
                    <a:solidFill>
                      <a:srgbClr val="402000"/>
                    </a:solidFill>
                    <a:ln w="9525">
                      <a:solidFill>
                        <a:schemeClr val="tx1"/>
                      </a:solidFill>
                      <a:round/>
                      <a:headEnd/>
                      <a:tailEnd/>
                    </a:ln>
                  </p:spPr>
                  <p:txBody>
                    <a:bodyPr/>
                    <a:lstStyle/>
                    <a:p>
                      <a:endParaRPr lang="en-US"/>
                    </a:p>
                  </p:txBody>
                </p:sp>
                <p:sp>
                  <p:nvSpPr>
                    <p:cNvPr id="123" name="Freeform 1159"/>
                    <p:cNvSpPr>
                      <a:spLocks/>
                    </p:cNvSpPr>
                    <p:nvPr/>
                  </p:nvSpPr>
                  <p:spPr bwMode="auto">
                    <a:xfrm>
                      <a:off x="1945" y="1446"/>
                      <a:ext cx="150" cy="68"/>
                    </a:xfrm>
                    <a:custGeom>
                      <a:avLst/>
                      <a:gdLst>
                        <a:gd name="T0" fmla="*/ 18 w 448"/>
                        <a:gd name="T1" fmla="*/ 6 h 204"/>
                        <a:gd name="T2" fmla="*/ 0 w 448"/>
                        <a:gd name="T3" fmla="*/ 44 h 204"/>
                        <a:gd name="T4" fmla="*/ 0 w 448"/>
                        <a:gd name="T5" fmla="*/ 48 h 204"/>
                        <a:gd name="T6" fmla="*/ 1 w 448"/>
                        <a:gd name="T7" fmla="*/ 52 h 204"/>
                        <a:gd name="T8" fmla="*/ 4 w 448"/>
                        <a:gd name="T9" fmla="*/ 57 h 204"/>
                        <a:gd name="T10" fmla="*/ 8 w 448"/>
                        <a:gd name="T11" fmla="*/ 59 h 204"/>
                        <a:gd name="T12" fmla="*/ 127 w 448"/>
                        <a:gd name="T13" fmla="*/ 68 h 204"/>
                        <a:gd name="T14" fmla="*/ 134 w 448"/>
                        <a:gd name="T15" fmla="*/ 67 h 204"/>
                        <a:gd name="T16" fmla="*/ 140 w 448"/>
                        <a:gd name="T17" fmla="*/ 67 h 204"/>
                        <a:gd name="T18" fmla="*/ 145 w 448"/>
                        <a:gd name="T19" fmla="*/ 62 h 204"/>
                        <a:gd name="T20" fmla="*/ 149 w 448"/>
                        <a:gd name="T21" fmla="*/ 57 h 204"/>
                        <a:gd name="T22" fmla="*/ 150 w 448"/>
                        <a:gd name="T23" fmla="*/ 52 h 204"/>
                        <a:gd name="T24" fmla="*/ 145 w 448"/>
                        <a:gd name="T25" fmla="*/ 11 h 204"/>
                        <a:gd name="T26" fmla="*/ 135 w 448"/>
                        <a:gd name="T27" fmla="*/ 4 h 204"/>
                        <a:gd name="T28" fmla="*/ 129 w 448"/>
                        <a:gd name="T29" fmla="*/ 1 h 204"/>
                        <a:gd name="T30" fmla="*/ 121 w 448"/>
                        <a:gd name="T31" fmla="*/ 0 h 204"/>
                        <a:gd name="T32" fmla="*/ 27 w 448"/>
                        <a:gd name="T33" fmla="*/ 1 h 204"/>
                        <a:gd name="T34" fmla="*/ 21 w 448"/>
                        <a:gd name="T35" fmla="*/ 4 h 204"/>
                        <a:gd name="T36" fmla="*/ 18 w 448"/>
                        <a:gd name="T37" fmla="*/ 6 h 2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48"/>
                        <a:gd name="T58" fmla="*/ 0 h 204"/>
                        <a:gd name="T59" fmla="*/ 448 w 448"/>
                        <a:gd name="T60" fmla="*/ 204 h 2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48" h="204">
                          <a:moveTo>
                            <a:pt x="54" y="19"/>
                          </a:moveTo>
                          <a:lnTo>
                            <a:pt x="0" y="132"/>
                          </a:lnTo>
                          <a:lnTo>
                            <a:pt x="0" y="144"/>
                          </a:lnTo>
                          <a:lnTo>
                            <a:pt x="3" y="157"/>
                          </a:lnTo>
                          <a:lnTo>
                            <a:pt x="13" y="172"/>
                          </a:lnTo>
                          <a:lnTo>
                            <a:pt x="23" y="177"/>
                          </a:lnTo>
                          <a:lnTo>
                            <a:pt x="378" y="204"/>
                          </a:lnTo>
                          <a:lnTo>
                            <a:pt x="401" y="201"/>
                          </a:lnTo>
                          <a:lnTo>
                            <a:pt x="417" y="201"/>
                          </a:lnTo>
                          <a:lnTo>
                            <a:pt x="433" y="185"/>
                          </a:lnTo>
                          <a:lnTo>
                            <a:pt x="444" y="172"/>
                          </a:lnTo>
                          <a:lnTo>
                            <a:pt x="448" y="156"/>
                          </a:lnTo>
                          <a:lnTo>
                            <a:pt x="433" y="34"/>
                          </a:lnTo>
                          <a:lnTo>
                            <a:pt x="404" y="11"/>
                          </a:lnTo>
                          <a:lnTo>
                            <a:pt x="385" y="2"/>
                          </a:lnTo>
                          <a:lnTo>
                            <a:pt x="360" y="0"/>
                          </a:lnTo>
                          <a:lnTo>
                            <a:pt x="81" y="4"/>
                          </a:lnTo>
                          <a:lnTo>
                            <a:pt x="64" y="11"/>
                          </a:lnTo>
                          <a:lnTo>
                            <a:pt x="54" y="19"/>
                          </a:lnTo>
                          <a:close/>
                        </a:path>
                      </a:pathLst>
                    </a:custGeom>
                    <a:solidFill>
                      <a:srgbClr val="402000"/>
                    </a:solidFill>
                    <a:ln w="9525">
                      <a:solidFill>
                        <a:schemeClr val="tx1"/>
                      </a:solidFill>
                      <a:round/>
                      <a:headEnd/>
                      <a:tailEnd/>
                    </a:ln>
                  </p:spPr>
                  <p:txBody>
                    <a:bodyPr/>
                    <a:lstStyle/>
                    <a:p>
                      <a:endParaRPr lang="en-US"/>
                    </a:p>
                  </p:txBody>
                </p:sp>
              </p:grpSp>
              <p:grpSp>
                <p:nvGrpSpPr>
                  <p:cNvPr id="115" name="Group 1160"/>
                  <p:cNvGrpSpPr>
                    <a:grpSpLocks/>
                  </p:cNvGrpSpPr>
                  <p:nvPr/>
                </p:nvGrpSpPr>
                <p:grpSpPr bwMode="auto">
                  <a:xfrm>
                    <a:off x="1400" y="1431"/>
                    <a:ext cx="420" cy="314"/>
                    <a:chOff x="1400" y="1431"/>
                    <a:chExt cx="420" cy="314"/>
                  </a:xfrm>
                </p:grpSpPr>
                <p:grpSp>
                  <p:nvGrpSpPr>
                    <p:cNvPr id="116" name="Group 1161"/>
                    <p:cNvGrpSpPr>
                      <a:grpSpLocks/>
                    </p:cNvGrpSpPr>
                    <p:nvPr/>
                  </p:nvGrpSpPr>
                  <p:grpSpPr bwMode="auto">
                    <a:xfrm>
                      <a:off x="1674" y="1485"/>
                      <a:ext cx="70" cy="23"/>
                      <a:chOff x="1674" y="1485"/>
                      <a:chExt cx="70" cy="23"/>
                    </a:xfrm>
                  </p:grpSpPr>
                  <p:sp>
                    <p:nvSpPr>
                      <p:cNvPr id="119" name="Line 1162"/>
                      <p:cNvSpPr>
                        <a:spLocks noChangeShapeType="1"/>
                      </p:cNvSpPr>
                      <p:nvPr/>
                    </p:nvSpPr>
                    <p:spPr bwMode="auto">
                      <a:xfrm flipH="1">
                        <a:off x="1674" y="1485"/>
                        <a:ext cx="6" cy="19"/>
                      </a:xfrm>
                      <a:prstGeom prst="line">
                        <a:avLst/>
                      </a:prstGeom>
                      <a:noFill/>
                      <a:ln w="6350">
                        <a:solidFill>
                          <a:schemeClr val="tx1"/>
                        </a:solidFill>
                        <a:round/>
                        <a:headEnd/>
                        <a:tailEnd/>
                      </a:ln>
                    </p:spPr>
                    <p:txBody>
                      <a:bodyPr/>
                      <a:lstStyle/>
                      <a:p>
                        <a:endParaRPr lang="en-US"/>
                      </a:p>
                    </p:txBody>
                  </p:sp>
                  <p:sp>
                    <p:nvSpPr>
                      <p:cNvPr id="120" name="Line 1163"/>
                      <p:cNvSpPr>
                        <a:spLocks noChangeShapeType="1"/>
                      </p:cNvSpPr>
                      <p:nvPr/>
                    </p:nvSpPr>
                    <p:spPr bwMode="auto">
                      <a:xfrm flipH="1">
                        <a:off x="1738" y="1489"/>
                        <a:ext cx="6" cy="19"/>
                      </a:xfrm>
                      <a:prstGeom prst="line">
                        <a:avLst/>
                      </a:prstGeom>
                      <a:noFill/>
                      <a:ln w="6350">
                        <a:solidFill>
                          <a:schemeClr val="tx1"/>
                        </a:solidFill>
                        <a:round/>
                        <a:headEnd/>
                        <a:tailEnd/>
                      </a:ln>
                    </p:spPr>
                    <p:txBody>
                      <a:bodyPr/>
                      <a:lstStyle/>
                      <a:p>
                        <a:endParaRPr lang="en-US"/>
                      </a:p>
                    </p:txBody>
                  </p:sp>
                </p:grpSp>
                <p:sp>
                  <p:nvSpPr>
                    <p:cNvPr id="117" name="Freeform 1164"/>
                    <p:cNvSpPr>
                      <a:spLocks/>
                    </p:cNvSpPr>
                    <p:nvPr/>
                  </p:nvSpPr>
                  <p:spPr bwMode="auto">
                    <a:xfrm>
                      <a:off x="1400" y="1499"/>
                      <a:ext cx="420" cy="246"/>
                    </a:xfrm>
                    <a:custGeom>
                      <a:avLst/>
                      <a:gdLst>
                        <a:gd name="T0" fmla="*/ 121 w 1261"/>
                        <a:gd name="T1" fmla="*/ 93 h 738"/>
                        <a:gd name="T2" fmla="*/ 134 w 1261"/>
                        <a:gd name="T3" fmla="*/ 79 h 738"/>
                        <a:gd name="T4" fmla="*/ 145 w 1261"/>
                        <a:gd name="T5" fmla="*/ 64 h 738"/>
                        <a:gd name="T6" fmla="*/ 193 w 1261"/>
                        <a:gd name="T7" fmla="*/ 10 h 738"/>
                        <a:gd name="T8" fmla="*/ 199 w 1261"/>
                        <a:gd name="T9" fmla="*/ 6 h 738"/>
                        <a:gd name="T10" fmla="*/ 205 w 1261"/>
                        <a:gd name="T11" fmla="*/ 2 h 738"/>
                        <a:gd name="T12" fmla="*/ 211 w 1261"/>
                        <a:gd name="T13" fmla="*/ 1 h 738"/>
                        <a:gd name="T14" fmla="*/ 220 w 1261"/>
                        <a:gd name="T15" fmla="*/ 0 h 738"/>
                        <a:gd name="T16" fmla="*/ 228 w 1261"/>
                        <a:gd name="T17" fmla="*/ 1 h 738"/>
                        <a:gd name="T18" fmla="*/ 367 w 1261"/>
                        <a:gd name="T19" fmla="*/ 7 h 738"/>
                        <a:gd name="T20" fmla="*/ 375 w 1261"/>
                        <a:gd name="T21" fmla="*/ 9 h 738"/>
                        <a:gd name="T22" fmla="*/ 386 w 1261"/>
                        <a:gd name="T23" fmla="*/ 9 h 738"/>
                        <a:gd name="T24" fmla="*/ 394 w 1261"/>
                        <a:gd name="T25" fmla="*/ 10 h 738"/>
                        <a:gd name="T26" fmla="*/ 405 w 1261"/>
                        <a:gd name="T27" fmla="*/ 12 h 738"/>
                        <a:gd name="T28" fmla="*/ 411 w 1261"/>
                        <a:gd name="T29" fmla="*/ 17 h 738"/>
                        <a:gd name="T30" fmla="*/ 415 w 1261"/>
                        <a:gd name="T31" fmla="*/ 21 h 738"/>
                        <a:gd name="T32" fmla="*/ 418 w 1261"/>
                        <a:gd name="T33" fmla="*/ 28 h 738"/>
                        <a:gd name="T34" fmla="*/ 420 w 1261"/>
                        <a:gd name="T35" fmla="*/ 37 h 738"/>
                        <a:gd name="T36" fmla="*/ 419 w 1261"/>
                        <a:gd name="T37" fmla="*/ 44 h 738"/>
                        <a:gd name="T38" fmla="*/ 418 w 1261"/>
                        <a:gd name="T39" fmla="*/ 51 h 738"/>
                        <a:gd name="T40" fmla="*/ 380 w 1261"/>
                        <a:gd name="T41" fmla="*/ 105 h 738"/>
                        <a:gd name="T42" fmla="*/ 366 w 1261"/>
                        <a:gd name="T43" fmla="*/ 124 h 738"/>
                        <a:gd name="T44" fmla="*/ 356 w 1261"/>
                        <a:gd name="T45" fmla="*/ 136 h 738"/>
                        <a:gd name="T46" fmla="*/ 346 w 1261"/>
                        <a:gd name="T47" fmla="*/ 155 h 738"/>
                        <a:gd name="T48" fmla="*/ 332 w 1261"/>
                        <a:gd name="T49" fmla="*/ 171 h 738"/>
                        <a:gd name="T50" fmla="*/ 317 w 1261"/>
                        <a:gd name="T51" fmla="*/ 184 h 738"/>
                        <a:gd name="T52" fmla="*/ 250 w 1261"/>
                        <a:gd name="T53" fmla="*/ 246 h 738"/>
                        <a:gd name="T54" fmla="*/ 0 w 1261"/>
                        <a:gd name="T55" fmla="*/ 213 h 738"/>
                        <a:gd name="T56" fmla="*/ 89 w 1261"/>
                        <a:gd name="T57" fmla="*/ 121 h 738"/>
                        <a:gd name="T58" fmla="*/ 104 w 1261"/>
                        <a:gd name="T59" fmla="*/ 109 h 738"/>
                        <a:gd name="T60" fmla="*/ 121 w 1261"/>
                        <a:gd name="T61" fmla="*/ 93 h 7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261"/>
                        <a:gd name="T94" fmla="*/ 0 h 738"/>
                        <a:gd name="T95" fmla="*/ 1261 w 1261"/>
                        <a:gd name="T96" fmla="*/ 738 h 7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261" h="738">
                          <a:moveTo>
                            <a:pt x="364" y="279"/>
                          </a:moveTo>
                          <a:lnTo>
                            <a:pt x="401" y="237"/>
                          </a:lnTo>
                          <a:lnTo>
                            <a:pt x="435" y="192"/>
                          </a:lnTo>
                          <a:lnTo>
                            <a:pt x="580" y="30"/>
                          </a:lnTo>
                          <a:lnTo>
                            <a:pt x="597" y="18"/>
                          </a:lnTo>
                          <a:lnTo>
                            <a:pt x="615" y="7"/>
                          </a:lnTo>
                          <a:lnTo>
                            <a:pt x="635" y="4"/>
                          </a:lnTo>
                          <a:lnTo>
                            <a:pt x="662" y="0"/>
                          </a:lnTo>
                          <a:lnTo>
                            <a:pt x="686" y="2"/>
                          </a:lnTo>
                          <a:lnTo>
                            <a:pt x="1103" y="22"/>
                          </a:lnTo>
                          <a:lnTo>
                            <a:pt x="1126" y="27"/>
                          </a:lnTo>
                          <a:lnTo>
                            <a:pt x="1158" y="28"/>
                          </a:lnTo>
                          <a:lnTo>
                            <a:pt x="1184" y="30"/>
                          </a:lnTo>
                          <a:lnTo>
                            <a:pt x="1215" y="36"/>
                          </a:lnTo>
                          <a:lnTo>
                            <a:pt x="1235" y="51"/>
                          </a:lnTo>
                          <a:lnTo>
                            <a:pt x="1247" y="63"/>
                          </a:lnTo>
                          <a:lnTo>
                            <a:pt x="1256" y="83"/>
                          </a:lnTo>
                          <a:lnTo>
                            <a:pt x="1261" y="112"/>
                          </a:lnTo>
                          <a:lnTo>
                            <a:pt x="1257" y="133"/>
                          </a:lnTo>
                          <a:lnTo>
                            <a:pt x="1255" y="152"/>
                          </a:lnTo>
                          <a:lnTo>
                            <a:pt x="1141" y="314"/>
                          </a:lnTo>
                          <a:lnTo>
                            <a:pt x="1099" y="372"/>
                          </a:lnTo>
                          <a:lnTo>
                            <a:pt x="1070" y="408"/>
                          </a:lnTo>
                          <a:lnTo>
                            <a:pt x="1038" y="464"/>
                          </a:lnTo>
                          <a:lnTo>
                            <a:pt x="996" y="512"/>
                          </a:lnTo>
                          <a:lnTo>
                            <a:pt x="953" y="553"/>
                          </a:lnTo>
                          <a:lnTo>
                            <a:pt x="750" y="738"/>
                          </a:lnTo>
                          <a:lnTo>
                            <a:pt x="0" y="638"/>
                          </a:lnTo>
                          <a:lnTo>
                            <a:pt x="268" y="364"/>
                          </a:lnTo>
                          <a:lnTo>
                            <a:pt x="311" y="326"/>
                          </a:lnTo>
                          <a:lnTo>
                            <a:pt x="364" y="279"/>
                          </a:lnTo>
                          <a:close/>
                        </a:path>
                      </a:pathLst>
                    </a:custGeom>
                    <a:solidFill>
                      <a:srgbClr val="402000"/>
                    </a:solidFill>
                    <a:ln w="9525">
                      <a:solidFill>
                        <a:schemeClr val="tx1"/>
                      </a:solidFill>
                      <a:round/>
                      <a:headEnd/>
                      <a:tailEnd/>
                    </a:ln>
                  </p:spPr>
                  <p:txBody>
                    <a:bodyPr/>
                    <a:lstStyle/>
                    <a:p>
                      <a:endParaRPr lang="en-US"/>
                    </a:p>
                  </p:txBody>
                </p:sp>
                <p:sp>
                  <p:nvSpPr>
                    <p:cNvPr id="118" name="Freeform 1165"/>
                    <p:cNvSpPr>
                      <a:spLocks/>
                    </p:cNvSpPr>
                    <p:nvPr/>
                  </p:nvSpPr>
                  <p:spPr bwMode="auto">
                    <a:xfrm>
                      <a:off x="1639" y="1431"/>
                      <a:ext cx="149" cy="67"/>
                    </a:xfrm>
                    <a:custGeom>
                      <a:avLst/>
                      <a:gdLst>
                        <a:gd name="T0" fmla="*/ 18 w 447"/>
                        <a:gd name="T1" fmla="*/ 7 h 203"/>
                        <a:gd name="T2" fmla="*/ 0 w 447"/>
                        <a:gd name="T3" fmla="*/ 43 h 203"/>
                        <a:gd name="T4" fmla="*/ 0 w 447"/>
                        <a:gd name="T5" fmla="*/ 48 h 203"/>
                        <a:gd name="T6" fmla="*/ 0 w 447"/>
                        <a:gd name="T7" fmla="*/ 52 h 203"/>
                        <a:gd name="T8" fmla="*/ 4 w 447"/>
                        <a:gd name="T9" fmla="*/ 56 h 203"/>
                        <a:gd name="T10" fmla="*/ 8 w 447"/>
                        <a:gd name="T11" fmla="*/ 59 h 203"/>
                        <a:gd name="T12" fmla="*/ 127 w 447"/>
                        <a:gd name="T13" fmla="*/ 67 h 203"/>
                        <a:gd name="T14" fmla="*/ 133 w 447"/>
                        <a:gd name="T15" fmla="*/ 67 h 203"/>
                        <a:gd name="T16" fmla="*/ 138 w 447"/>
                        <a:gd name="T17" fmla="*/ 67 h 203"/>
                        <a:gd name="T18" fmla="*/ 144 w 447"/>
                        <a:gd name="T19" fmla="*/ 62 h 203"/>
                        <a:gd name="T20" fmla="*/ 147 w 447"/>
                        <a:gd name="T21" fmla="*/ 56 h 203"/>
                        <a:gd name="T22" fmla="*/ 149 w 447"/>
                        <a:gd name="T23" fmla="*/ 51 h 203"/>
                        <a:gd name="T24" fmla="*/ 144 w 447"/>
                        <a:gd name="T25" fmla="*/ 11 h 203"/>
                        <a:gd name="T26" fmla="*/ 135 w 447"/>
                        <a:gd name="T27" fmla="*/ 3 h 203"/>
                        <a:gd name="T28" fmla="*/ 128 w 447"/>
                        <a:gd name="T29" fmla="*/ 0 h 203"/>
                        <a:gd name="T30" fmla="*/ 119 w 447"/>
                        <a:gd name="T31" fmla="*/ 0 h 203"/>
                        <a:gd name="T32" fmla="*/ 27 w 447"/>
                        <a:gd name="T33" fmla="*/ 2 h 203"/>
                        <a:gd name="T34" fmla="*/ 22 w 447"/>
                        <a:gd name="T35" fmla="*/ 3 h 203"/>
                        <a:gd name="T36" fmla="*/ 18 w 447"/>
                        <a:gd name="T37" fmla="*/ 7 h 2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47"/>
                        <a:gd name="T58" fmla="*/ 0 h 203"/>
                        <a:gd name="T59" fmla="*/ 447 w 447"/>
                        <a:gd name="T60" fmla="*/ 203 h 20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47" h="203">
                          <a:moveTo>
                            <a:pt x="53" y="21"/>
                          </a:moveTo>
                          <a:lnTo>
                            <a:pt x="0" y="131"/>
                          </a:lnTo>
                          <a:lnTo>
                            <a:pt x="0" y="145"/>
                          </a:lnTo>
                          <a:lnTo>
                            <a:pt x="1" y="158"/>
                          </a:lnTo>
                          <a:lnTo>
                            <a:pt x="12" y="171"/>
                          </a:lnTo>
                          <a:lnTo>
                            <a:pt x="23" y="178"/>
                          </a:lnTo>
                          <a:lnTo>
                            <a:pt x="381" y="203"/>
                          </a:lnTo>
                          <a:lnTo>
                            <a:pt x="399" y="202"/>
                          </a:lnTo>
                          <a:lnTo>
                            <a:pt x="414" y="202"/>
                          </a:lnTo>
                          <a:lnTo>
                            <a:pt x="431" y="187"/>
                          </a:lnTo>
                          <a:lnTo>
                            <a:pt x="442" y="171"/>
                          </a:lnTo>
                          <a:lnTo>
                            <a:pt x="447" y="155"/>
                          </a:lnTo>
                          <a:lnTo>
                            <a:pt x="431" y="33"/>
                          </a:lnTo>
                          <a:lnTo>
                            <a:pt x="405" y="9"/>
                          </a:lnTo>
                          <a:lnTo>
                            <a:pt x="383" y="1"/>
                          </a:lnTo>
                          <a:lnTo>
                            <a:pt x="358" y="0"/>
                          </a:lnTo>
                          <a:lnTo>
                            <a:pt x="82" y="5"/>
                          </a:lnTo>
                          <a:lnTo>
                            <a:pt x="65" y="9"/>
                          </a:lnTo>
                          <a:lnTo>
                            <a:pt x="53" y="21"/>
                          </a:lnTo>
                          <a:close/>
                        </a:path>
                      </a:pathLst>
                    </a:custGeom>
                    <a:solidFill>
                      <a:srgbClr val="402000"/>
                    </a:solidFill>
                    <a:ln w="9525">
                      <a:solidFill>
                        <a:schemeClr val="tx1"/>
                      </a:solidFill>
                      <a:round/>
                      <a:headEnd/>
                      <a:tailEnd/>
                    </a:ln>
                  </p:spPr>
                  <p:txBody>
                    <a:bodyPr/>
                    <a:lstStyle/>
                    <a:p>
                      <a:endParaRPr lang="en-US"/>
                    </a:p>
                  </p:txBody>
                </p:sp>
              </p:grpSp>
            </p:grpSp>
            <p:sp>
              <p:nvSpPr>
                <p:cNvPr id="113" name="Freeform 1166"/>
                <p:cNvSpPr>
                  <a:spLocks/>
                </p:cNvSpPr>
                <p:nvPr/>
              </p:nvSpPr>
              <p:spPr bwMode="auto">
                <a:xfrm>
                  <a:off x="1102" y="1604"/>
                  <a:ext cx="747" cy="83"/>
                </a:xfrm>
                <a:custGeom>
                  <a:avLst/>
                  <a:gdLst>
                    <a:gd name="T0" fmla="*/ 36 w 2241"/>
                    <a:gd name="T1" fmla="*/ 7 h 249"/>
                    <a:gd name="T2" fmla="*/ 93 w 2241"/>
                    <a:gd name="T3" fmla="*/ 2 h 249"/>
                    <a:gd name="T4" fmla="*/ 131 w 2241"/>
                    <a:gd name="T5" fmla="*/ 1 h 249"/>
                    <a:gd name="T6" fmla="*/ 159 w 2241"/>
                    <a:gd name="T7" fmla="*/ 0 h 249"/>
                    <a:gd name="T8" fmla="*/ 297 w 2241"/>
                    <a:gd name="T9" fmla="*/ 5 h 249"/>
                    <a:gd name="T10" fmla="*/ 317 w 2241"/>
                    <a:gd name="T11" fmla="*/ 5 h 249"/>
                    <a:gd name="T12" fmla="*/ 334 w 2241"/>
                    <a:gd name="T13" fmla="*/ 3 h 249"/>
                    <a:gd name="T14" fmla="*/ 347 w 2241"/>
                    <a:gd name="T15" fmla="*/ 1 h 249"/>
                    <a:gd name="T16" fmla="*/ 362 w 2241"/>
                    <a:gd name="T17" fmla="*/ 0 h 249"/>
                    <a:gd name="T18" fmla="*/ 441 w 2241"/>
                    <a:gd name="T19" fmla="*/ 0 h 249"/>
                    <a:gd name="T20" fmla="*/ 525 w 2241"/>
                    <a:gd name="T21" fmla="*/ 7 h 249"/>
                    <a:gd name="T22" fmla="*/ 550 w 2241"/>
                    <a:gd name="T23" fmla="*/ 11 h 249"/>
                    <a:gd name="T24" fmla="*/ 578 w 2241"/>
                    <a:gd name="T25" fmla="*/ 15 h 249"/>
                    <a:gd name="T26" fmla="*/ 607 w 2241"/>
                    <a:gd name="T27" fmla="*/ 21 h 249"/>
                    <a:gd name="T28" fmla="*/ 636 w 2241"/>
                    <a:gd name="T29" fmla="*/ 28 h 249"/>
                    <a:gd name="T30" fmla="*/ 665 w 2241"/>
                    <a:gd name="T31" fmla="*/ 38 h 249"/>
                    <a:gd name="T32" fmla="*/ 691 w 2241"/>
                    <a:gd name="T33" fmla="*/ 49 h 249"/>
                    <a:gd name="T34" fmla="*/ 747 w 2241"/>
                    <a:gd name="T35" fmla="*/ 77 h 249"/>
                    <a:gd name="T36" fmla="*/ 594 w 2241"/>
                    <a:gd name="T37" fmla="*/ 83 h 249"/>
                    <a:gd name="T38" fmla="*/ 0 w 2241"/>
                    <a:gd name="T39" fmla="*/ 14 h 249"/>
                    <a:gd name="T40" fmla="*/ 36 w 2241"/>
                    <a:gd name="T41" fmla="*/ 7 h 2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1"/>
                    <a:gd name="T64" fmla="*/ 0 h 249"/>
                    <a:gd name="T65" fmla="*/ 2241 w 2241"/>
                    <a:gd name="T66" fmla="*/ 249 h 2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1" h="249">
                      <a:moveTo>
                        <a:pt x="109" y="21"/>
                      </a:moveTo>
                      <a:lnTo>
                        <a:pt x="279" y="7"/>
                      </a:lnTo>
                      <a:lnTo>
                        <a:pt x="393" y="3"/>
                      </a:lnTo>
                      <a:lnTo>
                        <a:pt x="477" y="0"/>
                      </a:lnTo>
                      <a:lnTo>
                        <a:pt x="891" y="16"/>
                      </a:lnTo>
                      <a:lnTo>
                        <a:pt x="950" y="16"/>
                      </a:lnTo>
                      <a:lnTo>
                        <a:pt x="1002" y="10"/>
                      </a:lnTo>
                      <a:lnTo>
                        <a:pt x="1041" y="3"/>
                      </a:lnTo>
                      <a:lnTo>
                        <a:pt x="1085" y="0"/>
                      </a:lnTo>
                      <a:lnTo>
                        <a:pt x="1323" y="0"/>
                      </a:lnTo>
                      <a:lnTo>
                        <a:pt x="1574" y="21"/>
                      </a:lnTo>
                      <a:lnTo>
                        <a:pt x="1650" y="33"/>
                      </a:lnTo>
                      <a:lnTo>
                        <a:pt x="1733" y="45"/>
                      </a:lnTo>
                      <a:lnTo>
                        <a:pt x="1821" y="63"/>
                      </a:lnTo>
                      <a:lnTo>
                        <a:pt x="1909" y="85"/>
                      </a:lnTo>
                      <a:lnTo>
                        <a:pt x="1996" y="114"/>
                      </a:lnTo>
                      <a:lnTo>
                        <a:pt x="2072" y="148"/>
                      </a:lnTo>
                      <a:lnTo>
                        <a:pt x="2241" y="230"/>
                      </a:lnTo>
                      <a:lnTo>
                        <a:pt x="1783" y="249"/>
                      </a:lnTo>
                      <a:lnTo>
                        <a:pt x="0" y="41"/>
                      </a:lnTo>
                      <a:lnTo>
                        <a:pt x="109" y="21"/>
                      </a:lnTo>
                      <a:close/>
                    </a:path>
                  </a:pathLst>
                </a:custGeom>
                <a:solidFill>
                  <a:srgbClr val="603000"/>
                </a:solidFill>
                <a:ln w="9525">
                  <a:solidFill>
                    <a:schemeClr val="tx1"/>
                  </a:solidFill>
                  <a:round/>
                  <a:headEnd/>
                  <a:tailEnd/>
                </a:ln>
              </p:spPr>
              <p:txBody>
                <a:bodyPr/>
                <a:lstStyle/>
                <a:p>
                  <a:endParaRPr lang="en-US"/>
                </a:p>
              </p:txBody>
            </p:sp>
          </p:grpSp>
          <p:sp>
            <p:nvSpPr>
              <p:cNvPr id="17" name="Freeform 1167"/>
              <p:cNvSpPr>
                <a:spLocks/>
              </p:cNvSpPr>
              <p:nvPr/>
            </p:nvSpPr>
            <p:spPr bwMode="auto">
              <a:xfrm>
                <a:off x="5040" y="1297"/>
                <a:ext cx="56" cy="208"/>
              </a:xfrm>
              <a:custGeom>
                <a:avLst/>
                <a:gdLst>
                  <a:gd name="T0" fmla="*/ 9 w 168"/>
                  <a:gd name="T1" fmla="*/ 3 h 622"/>
                  <a:gd name="T2" fmla="*/ 13 w 168"/>
                  <a:gd name="T3" fmla="*/ 13 h 622"/>
                  <a:gd name="T4" fmla="*/ 20 w 168"/>
                  <a:gd name="T5" fmla="*/ 38 h 622"/>
                  <a:gd name="T6" fmla="*/ 26 w 168"/>
                  <a:gd name="T7" fmla="*/ 61 h 622"/>
                  <a:gd name="T8" fmla="*/ 30 w 168"/>
                  <a:gd name="T9" fmla="*/ 77 h 622"/>
                  <a:gd name="T10" fmla="*/ 35 w 168"/>
                  <a:gd name="T11" fmla="*/ 100 h 622"/>
                  <a:gd name="T12" fmla="*/ 39 w 168"/>
                  <a:gd name="T13" fmla="*/ 119 h 622"/>
                  <a:gd name="T14" fmla="*/ 46 w 168"/>
                  <a:gd name="T15" fmla="*/ 152 h 622"/>
                  <a:gd name="T16" fmla="*/ 56 w 168"/>
                  <a:gd name="T17" fmla="*/ 207 h 622"/>
                  <a:gd name="T18" fmla="*/ 43 w 168"/>
                  <a:gd name="T19" fmla="*/ 208 h 622"/>
                  <a:gd name="T20" fmla="*/ 38 w 168"/>
                  <a:gd name="T21" fmla="*/ 174 h 622"/>
                  <a:gd name="T22" fmla="*/ 29 w 168"/>
                  <a:gd name="T23" fmla="*/ 119 h 622"/>
                  <a:gd name="T24" fmla="*/ 25 w 168"/>
                  <a:gd name="T25" fmla="*/ 97 h 622"/>
                  <a:gd name="T26" fmla="*/ 21 w 168"/>
                  <a:gd name="T27" fmla="*/ 77 h 622"/>
                  <a:gd name="T28" fmla="*/ 16 w 168"/>
                  <a:gd name="T29" fmla="*/ 58 h 622"/>
                  <a:gd name="T30" fmla="*/ 11 w 168"/>
                  <a:gd name="T31" fmla="*/ 37 h 622"/>
                  <a:gd name="T32" fmla="*/ 0 w 168"/>
                  <a:gd name="T33" fmla="*/ 0 h 622"/>
                  <a:gd name="T34" fmla="*/ 9 w 168"/>
                  <a:gd name="T35" fmla="*/ 3 h 6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8"/>
                  <a:gd name="T55" fmla="*/ 0 h 622"/>
                  <a:gd name="T56" fmla="*/ 168 w 168"/>
                  <a:gd name="T57" fmla="*/ 622 h 6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8" h="622">
                    <a:moveTo>
                      <a:pt x="27" y="9"/>
                    </a:moveTo>
                    <a:lnTo>
                      <a:pt x="40" y="39"/>
                    </a:lnTo>
                    <a:lnTo>
                      <a:pt x="59" y="114"/>
                    </a:lnTo>
                    <a:lnTo>
                      <a:pt x="77" y="182"/>
                    </a:lnTo>
                    <a:lnTo>
                      <a:pt x="89" y="230"/>
                    </a:lnTo>
                    <a:lnTo>
                      <a:pt x="105" y="300"/>
                    </a:lnTo>
                    <a:lnTo>
                      <a:pt x="116" y="355"/>
                    </a:lnTo>
                    <a:lnTo>
                      <a:pt x="137" y="454"/>
                    </a:lnTo>
                    <a:lnTo>
                      <a:pt x="168" y="620"/>
                    </a:lnTo>
                    <a:lnTo>
                      <a:pt x="128" y="622"/>
                    </a:lnTo>
                    <a:lnTo>
                      <a:pt x="115" y="519"/>
                    </a:lnTo>
                    <a:lnTo>
                      <a:pt x="88" y="357"/>
                    </a:lnTo>
                    <a:lnTo>
                      <a:pt x="75" y="290"/>
                    </a:lnTo>
                    <a:lnTo>
                      <a:pt x="63" y="231"/>
                    </a:lnTo>
                    <a:lnTo>
                      <a:pt x="48" y="174"/>
                    </a:lnTo>
                    <a:lnTo>
                      <a:pt x="32" y="110"/>
                    </a:lnTo>
                    <a:lnTo>
                      <a:pt x="0" y="0"/>
                    </a:lnTo>
                    <a:lnTo>
                      <a:pt x="27" y="9"/>
                    </a:lnTo>
                    <a:close/>
                  </a:path>
                </a:pathLst>
              </a:custGeom>
              <a:solidFill>
                <a:srgbClr val="202020"/>
              </a:solidFill>
              <a:ln w="9525">
                <a:solidFill>
                  <a:schemeClr val="tx1"/>
                </a:solidFill>
                <a:round/>
                <a:headEnd/>
                <a:tailEnd/>
              </a:ln>
            </p:spPr>
            <p:txBody>
              <a:bodyPr/>
              <a:lstStyle/>
              <a:p>
                <a:endParaRPr lang="en-US"/>
              </a:p>
            </p:txBody>
          </p:sp>
          <p:sp>
            <p:nvSpPr>
              <p:cNvPr id="18" name="Freeform 1168"/>
              <p:cNvSpPr>
                <a:spLocks/>
              </p:cNvSpPr>
              <p:nvPr/>
            </p:nvSpPr>
            <p:spPr bwMode="auto">
              <a:xfrm>
                <a:off x="5042" y="1297"/>
                <a:ext cx="57" cy="208"/>
              </a:xfrm>
              <a:custGeom>
                <a:avLst/>
                <a:gdLst>
                  <a:gd name="T0" fmla="*/ 11 w 169"/>
                  <a:gd name="T1" fmla="*/ 3 h 622"/>
                  <a:gd name="T2" fmla="*/ 13 w 169"/>
                  <a:gd name="T3" fmla="*/ 13 h 622"/>
                  <a:gd name="T4" fmla="*/ 21 w 169"/>
                  <a:gd name="T5" fmla="*/ 38 h 622"/>
                  <a:gd name="T6" fmla="*/ 27 w 169"/>
                  <a:gd name="T7" fmla="*/ 61 h 622"/>
                  <a:gd name="T8" fmla="*/ 31 w 169"/>
                  <a:gd name="T9" fmla="*/ 77 h 622"/>
                  <a:gd name="T10" fmla="*/ 36 w 169"/>
                  <a:gd name="T11" fmla="*/ 100 h 622"/>
                  <a:gd name="T12" fmla="*/ 40 w 169"/>
                  <a:gd name="T13" fmla="*/ 119 h 622"/>
                  <a:gd name="T14" fmla="*/ 46 w 169"/>
                  <a:gd name="T15" fmla="*/ 152 h 622"/>
                  <a:gd name="T16" fmla="*/ 57 w 169"/>
                  <a:gd name="T17" fmla="*/ 207 h 622"/>
                  <a:gd name="T18" fmla="*/ 44 w 169"/>
                  <a:gd name="T19" fmla="*/ 208 h 622"/>
                  <a:gd name="T20" fmla="*/ 39 w 169"/>
                  <a:gd name="T21" fmla="*/ 174 h 622"/>
                  <a:gd name="T22" fmla="*/ 31 w 169"/>
                  <a:gd name="T23" fmla="*/ 119 h 622"/>
                  <a:gd name="T24" fmla="*/ 26 w 169"/>
                  <a:gd name="T25" fmla="*/ 97 h 622"/>
                  <a:gd name="T26" fmla="*/ 22 w 169"/>
                  <a:gd name="T27" fmla="*/ 77 h 622"/>
                  <a:gd name="T28" fmla="*/ 17 w 169"/>
                  <a:gd name="T29" fmla="*/ 58 h 622"/>
                  <a:gd name="T30" fmla="*/ 12 w 169"/>
                  <a:gd name="T31" fmla="*/ 37 h 622"/>
                  <a:gd name="T32" fmla="*/ 0 w 169"/>
                  <a:gd name="T33" fmla="*/ 0 h 622"/>
                  <a:gd name="T34" fmla="*/ 11 w 169"/>
                  <a:gd name="T35" fmla="*/ 3 h 6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622"/>
                  <a:gd name="T56" fmla="*/ 169 w 169"/>
                  <a:gd name="T57" fmla="*/ 622 h 6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622">
                    <a:moveTo>
                      <a:pt x="32" y="9"/>
                    </a:moveTo>
                    <a:lnTo>
                      <a:pt x="40" y="39"/>
                    </a:lnTo>
                    <a:lnTo>
                      <a:pt x="63" y="114"/>
                    </a:lnTo>
                    <a:lnTo>
                      <a:pt x="80" y="182"/>
                    </a:lnTo>
                    <a:lnTo>
                      <a:pt x="91" y="230"/>
                    </a:lnTo>
                    <a:lnTo>
                      <a:pt x="108" y="300"/>
                    </a:lnTo>
                    <a:lnTo>
                      <a:pt x="120" y="355"/>
                    </a:lnTo>
                    <a:lnTo>
                      <a:pt x="137" y="454"/>
                    </a:lnTo>
                    <a:lnTo>
                      <a:pt x="169" y="620"/>
                    </a:lnTo>
                    <a:lnTo>
                      <a:pt x="130" y="622"/>
                    </a:lnTo>
                    <a:lnTo>
                      <a:pt x="117" y="519"/>
                    </a:lnTo>
                    <a:lnTo>
                      <a:pt x="91" y="357"/>
                    </a:lnTo>
                    <a:lnTo>
                      <a:pt x="76" y="290"/>
                    </a:lnTo>
                    <a:lnTo>
                      <a:pt x="64" y="231"/>
                    </a:lnTo>
                    <a:lnTo>
                      <a:pt x="51" y="174"/>
                    </a:lnTo>
                    <a:lnTo>
                      <a:pt x="35" y="110"/>
                    </a:lnTo>
                    <a:lnTo>
                      <a:pt x="0" y="0"/>
                    </a:lnTo>
                    <a:lnTo>
                      <a:pt x="32" y="9"/>
                    </a:lnTo>
                    <a:close/>
                  </a:path>
                </a:pathLst>
              </a:custGeom>
              <a:solidFill>
                <a:srgbClr val="606060"/>
              </a:solidFill>
              <a:ln w="9525">
                <a:solidFill>
                  <a:schemeClr val="tx1"/>
                </a:solidFill>
                <a:round/>
                <a:headEnd/>
                <a:tailEnd/>
              </a:ln>
            </p:spPr>
            <p:txBody>
              <a:bodyPr/>
              <a:lstStyle/>
              <a:p>
                <a:endParaRPr lang="en-US"/>
              </a:p>
            </p:txBody>
          </p:sp>
          <p:sp>
            <p:nvSpPr>
              <p:cNvPr id="19" name="Freeform 1169"/>
              <p:cNvSpPr>
                <a:spLocks/>
              </p:cNvSpPr>
              <p:nvPr/>
            </p:nvSpPr>
            <p:spPr bwMode="auto">
              <a:xfrm>
                <a:off x="4803" y="1296"/>
                <a:ext cx="67" cy="227"/>
              </a:xfrm>
              <a:custGeom>
                <a:avLst/>
                <a:gdLst>
                  <a:gd name="T0" fmla="*/ 21 w 200"/>
                  <a:gd name="T1" fmla="*/ 0 h 682"/>
                  <a:gd name="T2" fmla="*/ 30 w 200"/>
                  <a:gd name="T3" fmla="*/ 36 h 682"/>
                  <a:gd name="T4" fmla="*/ 39 w 200"/>
                  <a:gd name="T5" fmla="*/ 65 h 682"/>
                  <a:gd name="T6" fmla="*/ 50 w 200"/>
                  <a:gd name="T7" fmla="*/ 115 h 682"/>
                  <a:gd name="T8" fmla="*/ 58 w 200"/>
                  <a:gd name="T9" fmla="*/ 160 h 682"/>
                  <a:gd name="T10" fmla="*/ 63 w 200"/>
                  <a:gd name="T11" fmla="*/ 187 h 682"/>
                  <a:gd name="T12" fmla="*/ 67 w 200"/>
                  <a:gd name="T13" fmla="*/ 227 h 682"/>
                  <a:gd name="T14" fmla="*/ 36 w 200"/>
                  <a:gd name="T15" fmla="*/ 227 h 682"/>
                  <a:gd name="T16" fmla="*/ 30 w 200"/>
                  <a:gd name="T17" fmla="*/ 177 h 682"/>
                  <a:gd name="T18" fmla="*/ 28 w 200"/>
                  <a:gd name="T19" fmla="*/ 145 h 682"/>
                  <a:gd name="T20" fmla="*/ 19 w 200"/>
                  <a:gd name="T21" fmla="*/ 96 h 682"/>
                  <a:gd name="T22" fmla="*/ 11 w 200"/>
                  <a:gd name="T23" fmla="*/ 47 h 682"/>
                  <a:gd name="T24" fmla="*/ 0 w 200"/>
                  <a:gd name="T25" fmla="*/ 0 h 682"/>
                  <a:gd name="T26" fmla="*/ 21 w 200"/>
                  <a:gd name="T27" fmla="*/ 0 h 68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0"/>
                  <a:gd name="T43" fmla="*/ 0 h 682"/>
                  <a:gd name="T44" fmla="*/ 200 w 200"/>
                  <a:gd name="T45" fmla="*/ 682 h 68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0" h="682">
                    <a:moveTo>
                      <a:pt x="62" y="0"/>
                    </a:moveTo>
                    <a:lnTo>
                      <a:pt x="91" y="107"/>
                    </a:lnTo>
                    <a:lnTo>
                      <a:pt x="117" y="194"/>
                    </a:lnTo>
                    <a:lnTo>
                      <a:pt x="150" y="346"/>
                    </a:lnTo>
                    <a:lnTo>
                      <a:pt x="172" y="482"/>
                    </a:lnTo>
                    <a:lnTo>
                      <a:pt x="187" y="562"/>
                    </a:lnTo>
                    <a:lnTo>
                      <a:pt x="200" y="681"/>
                    </a:lnTo>
                    <a:lnTo>
                      <a:pt x="107" y="682"/>
                    </a:lnTo>
                    <a:lnTo>
                      <a:pt x="91" y="531"/>
                    </a:lnTo>
                    <a:lnTo>
                      <a:pt x="83" y="435"/>
                    </a:lnTo>
                    <a:lnTo>
                      <a:pt x="58" y="287"/>
                    </a:lnTo>
                    <a:lnTo>
                      <a:pt x="33" y="142"/>
                    </a:lnTo>
                    <a:lnTo>
                      <a:pt x="0" y="0"/>
                    </a:lnTo>
                    <a:lnTo>
                      <a:pt x="62" y="0"/>
                    </a:lnTo>
                    <a:close/>
                  </a:path>
                </a:pathLst>
              </a:custGeom>
              <a:solidFill>
                <a:srgbClr val="202020"/>
              </a:solidFill>
              <a:ln w="9525">
                <a:solidFill>
                  <a:schemeClr val="tx1"/>
                </a:solidFill>
                <a:round/>
                <a:headEnd/>
                <a:tailEnd/>
              </a:ln>
            </p:spPr>
            <p:txBody>
              <a:bodyPr/>
              <a:lstStyle/>
              <a:p>
                <a:endParaRPr lang="en-US"/>
              </a:p>
            </p:txBody>
          </p:sp>
          <p:sp>
            <p:nvSpPr>
              <p:cNvPr id="20" name="Freeform 1170"/>
              <p:cNvSpPr>
                <a:spLocks/>
              </p:cNvSpPr>
              <p:nvPr/>
            </p:nvSpPr>
            <p:spPr bwMode="auto">
              <a:xfrm>
                <a:off x="4807" y="1295"/>
                <a:ext cx="67" cy="228"/>
              </a:xfrm>
              <a:custGeom>
                <a:avLst/>
                <a:gdLst>
                  <a:gd name="T0" fmla="*/ 21 w 202"/>
                  <a:gd name="T1" fmla="*/ 0 h 683"/>
                  <a:gd name="T2" fmla="*/ 31 w 202"/>
                  <a:gd name="T3" fmla="*/ 36 h 683"/>
                  <a:gd name="T4" fmla="*/ 39 w 202"/>
                  <a:gd name="T5" fmla="*/ 64 h 683"/>
                  <a:gd name="T6" fmla="*/ 50 w 202"/>
                  <a:gd name="T7" fmla="*/ 116 h 683"/>
                  <a:gd name="T8" fmla="*/ 58 w 202"/>
                  <a:gd name="T9" fmla="*/ 161 h 683"/>
                  <a:gd name="T10" fmla="*/ 62 w 202"/>
                  <a:gd name="T11" fmla="*/ 188 h 683"/>
                  <a:gd name="T12" fmla="*/ 67 w 202"/>
                  <a:gd name="T13" fmla="*/ 227 h 683"/>
                  <a:gd name="T14" fmla="*/ 36 w 202"/>
                  <a:gd name="T15" fmla="*/ 228 h 683"/>
                  <a:gd name="T16" fmla="*/ 31 w 202"/>
                  <a:gd name="T17" fmla="*/ 176 h 683"/>
                  <a:gd name="T18" fmla="*/ 28 w 202"/>
                  <a:gd name="T19" fmla="*/ 146 h 683"/>
                  <a:gd name="T20" fmla="*/ 20 w 202"/>
                  <a:gd name="T21" fmla="*/ 94 h 683"/>
                  <a:gd name="T22" fmla="*/ 11 w 202"/>
                  <a:gd name="T23" fmla="*/ 47 h 683"/>
                  <a:gd name="T24" fmla="*/ 0 w 202"/>
                  <a:gd name="T25" fmla="*/ 0 h 683"/>
                  <a:gd name="T26" fmla="*/ 21 w 202"/>
                  <a:gd name="T27" fmla="*/ 0 h 6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2"/>
                  <a:gd name="T43" fmla="*/ 0 h 683"/>
                  <a:gd name="T44" fmla="*/ 202 w 202"/>
                  <a:gd name="T45" fmla="*/ 683 h 68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2" h="683">
                    <a:moveTo>
                      <a:pt x="62" y="0"/>
                    </a:moveTo>
                    <a:lnTo>
                      <a:pt x="93" y="107"/>
                    </a:lnTo>
                    <a:lnTo>
                      <a:pt x="119" y="192"/>
                    </a:lnTo>
                    <a:lnTo>
                      <a:pt x="151" y="347"/>
                    </a:lnTo>
                    <a:lnTo>
                      <a:pt x="175" y="481"/>
                    </a:lnTo>
                    <a:lnTo>
                      <a:pt x="187" y="562"/>
                    </a:lnTo>
                    <a:lnTo>
                      <a:pt x="202" y="679"/>
                    </a:lnTo>
                    <a:lnTo>
                      <a:pt x="109" y="683"/>
                    </a:lnTo>
                    <a:lnTo>
                      <a:pt x="93" y="528"/>
                    </a:lnTo>
                    <a:lnTo>
                      <a:pt x="83" y="436"/>
                    </a:lnTo>
                    <a:lnTo>
                      <a:pt x="61" y="283"/>
                    </a:lnTo>
                    <a:lnTo>
                      <a:pt x="33" y="140"/>
                    </a:lnTo>
                    <a:lnTo>
                      <a:pt x="0" y="0"/>
                    </a:lnTo>
                    <a:lnTo>
                      <a:pt x="62" y="0"/>
                    </a:lnTo>
                    <a:close/>
                  </a:path>
                </a:pathLst>
              </a:custGeom>
              <a:solidFill>
                <a:srgbClr val="606060"/>
              </a:solidFill>
              <a:ln w="9525">
                <a:solidFill>
                  <a:schemeClr val="tx1"/>
                </a:solidFill>
                <a:round/>
                <a:headEnd/>
                <a:tailEnd/>
              </a:ln>
            </p:spPr>
            <p:txBody>
              <a:bodyPr/>
              <a:lstStyle/>
              <a:p>
                <a:endParaRPr lang="en-US"/>
              </a:p>
            </p:txBody>
          </p:sp>
          <p:grpSp>
            <p:nvGrpSpPr>
              <p:cNvPr id="21" name="Group 1171"/>
              <p:cNvGrpSpPr>
                <a:grpSpLocks/>
              </p:cNvGrpSpPr>
              <p:nvPr/>
            </p:nvGrpSpPr>
            <p:grpSpPr bwMode="auto">
              <a:xfrm>
                <a:off x="3323" y="1752"/>
                <a:ext cx="327" cy="325"/>
                <a:chOff x="542" y="1868"/>
                <a:chExt cx="327" cy="325"/>
              </a:xfrm>
            </p:grpSpPr>
            <p:sp>
              <p:nvSpPr>
                <p:cNvPr id="110" name="Oval 1172"/>
                <p:cNvSpPr>
                  <a:spLocks noChangeArrowheads="1"/>
                </p:cNvSpPr>
                <p:nvPr/>
              </p:nvSpPr>
              <p:spPr bwMode="auto">
                <a:xfrm>
                  <a:off x="542" y="1868"/>
                  <a:ext cx="282" cy="319"/>
                </a:xfrm>
                <a:prstGeom prst="ellipse">
                  <a:avLst/>
                </a:prstGeom>
                <a:solidFill>
                  <a:srgbClr val="202020"/>
                </a:solidFill>
                <a:ln w="9525">
                  <a:solidFill>
                    <a:schemeClr val="tx1"/>
                  </a:solidFill>
                  <a:round/>
                  <a:headEnd/>
                  <a:tailEnd/>
                </a:ln>
              </p:spPr>
              <p:txBody>
                <a:bodyPr/>
                <a:lstStyle/>
                <a:p>
                  <a:endParaRPr lang="en-US"/>
                </a:p>
              </p:txBody>
            </p:sp>
            <p:sp>
              <p:nvSpPr>
                <p:cNvPr id="111" name="Oval 1173"/>
                <p:cNvSpPr>
                  <a:spLocks noChangeArrowheads="1"/>
                </p:cNvSpPr>
                <p:nvPr/>
              </p:nvSpPr>
              <p:spPr bwMode="auto">
                <a:xfrm>
                  <a:off x="588" y="1874"/>
                  <a:ext cx="281" cy="319"/>
                </a:xfrm>
                <a:prstGeom prst="ellipse">
                  <a:avLst/>
                </a:prstGeom>
                <a:solidFill>
                  <a:srgbClr val="000000"/>
                </a:solidFill>
                <a:ln w="9525">
                  <a:solidFill>
                    <a:schemeClr val="tx1"/>
                  </a:solidFill>
                  <a:round/>
                  <a:headEnd/>
                  <a:tailEnd/>
                </a:ln>
              </p:spPr>
              <p:txBody>
                <a:bodyPr/>
                <a:lstStyle/>
                <a:p>
                  <a:endParaRPr lang="en-US"/>
                </a:p>
              </p:txBody>
            </p:sp>
          </p:grpSp>
          <p:grpSp>
            <p:nvGrpSpPr>
              <p:cNvPr id="22" name="Group 1174"/>
              <p:cNvGrpSpPr>
                <a:grpSpLocks/>
              </p:cNvGrpSpPr>
              <p:nvPr/>
            </p:nvGrpSpPr>
            <p:grpSpPr bwMode="auto">
              <a:xfrm>
                <a:off x="3941" y="1707"/>
                <a:ext cx="426" cy="506"/>
                <a:chOff x="1160" y="1823"/>
                <a:chExt cx="426" cy="506"/>
              </a:xfrm>
            </p:grpSpPr>
            <p:sp>
              <p:nvSpPr>
                <p:cNvPr id="99" name="Freeform 1175"/>
                <p:cNvSpPr>
                  <a:spLocks/>
                </p:cNvSpPr>
                <p:nvPr/>
              </p:nvSpPr>
              <p:spPr bwMode="auto">
                <a:xfrm>
                  <a:off x="1269" y="1823"/>
                  <a:ext cx="317" cy="275"/>
                </a:xfrm>
                <a:custGeom>
                  <a:avLst/>
                  <a:gdLst>
                    <a:gd name="T0" fmla="*/ 0 w 951"/>
                    <a:gd name="T1" fmla="*/ 54 h 825"/>
                    <a:gd name="T2" fmla="*/ 38 w 951"/>
                    <a:gd name="T3" fmla="*/ 27 h 825"/>
                    <a:gd name="T4" fmla="*/ 74 w 951"/>
                    <a:gd name="T5" fmla="*/ 14 h 825"/>
                    <a:gd name="T6" fmla="*/ 122 w 951"/>
                    <a:gd name="T7" fmla="*/ 3 h 825"/>
                    <a:gd name="T8" fmla="*/ 156 w 951"/>
                    <a:gd name="T9" fmla="*/ 0 h 825"/>
                    <a:gd name="T10" fmla="*/ 198 w 951"/>
                    <a:gd name="T11" fmla="*/ 3 h 825"/>
                    <a:gd name="T12" fmla="*/ 231 w 951"/>
                    <a:gd name="T13" fmla="*/ 16 h 825"/>
                    <a:gd name="T14" fmla="*/ 266 w 951"/>
                    <a:gd name="T15" fmla="*/ 41 h 825"/>
                    <a:gd name="T16" fmla="*/ 286 w 951"/>
                    <a:gd name="T17" fmla="*/ 66 h 825"/>
                    <a:gd name="T18" fmla="*/ 300 w 951"/>
                    <a:gd name="T19" fmla="*/ 96 h 825"/>
                    <a:gd name="T20" fmla="*/ 314 w 951"/>
                    <a:gd name="T21" fmla="*/ 151 h 825"/>
                    <a:gd name="T22" fmla="*/ 317 w 951"/>
                    <a:gd name="T23" fmla="*/ 192 h 825"/>
                    <a:gd name="T24" fmla="*/ 315 w 951"/>
                    <a:gd name="T25" fmla="*/ 259 h 825"/>
                    <a:gd name="T26" fmla="*/ 310 w 951"/>
                    <a:gd name="T27" fmla="*/ 275 h 825"/>
                    <a:gd name="T28" fmla="*/ 3 w 951"/>
                    <a:gd name="T29" fmla="*/ 157 h 825"/>
                    <a:gd name="T30" fmla="*/ 0 w 951"/>
                    <a:gd name="T31" fmla="*/ 54 h 82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51"/>
                    <a:gd name="T49" fmla="*/ 0 h 825"/>
                    <a:gd name="T50" fmla="*/ 951 w 951"/>
                    <a:gd name="T51" fmla="*/ 825 h 82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51" h="825">
                      <a:moveTo>
                        <a:pt x="0" y="163"/>
                      </a:moveTo>
                      <a:lnTo>
                        <a:pt x="114" y="82"/>
                      </a:lnTo>
                      <a:lnTo>
                        <a:pt x="221" y="41"/>
                      </a:lnTo>
                      <a:lnTo>
                        <a:pt x="366" y="8"/>
                      </a:lnTo>
                      <a:lnTo>
                        <a:pt x="468" y="0"/>
                      </a:lnTo>
                      <a:lnTo>
                        <a:pt x="595" y="10"/>
                      </a:lnTo>
                      <a:lnTo>
                        <a:pt x="693" y="49"/>
                      </a:lnTo>
                      <a:lnTo>
                        <a:pt x="798" y="122"/>
                      </a:lnTo>
                      <a:lnTo>
                        <a:pt x="858" y="199"/>
                      </a:lnTo>
                      <a:lnTo>
                        <a:pt x="899" y="288"/>
                      </a:lnTo>
                      <a:lnTo>
                        <a:pt x="943" y="453"/>
                      </a:lnTo>
                      <a:lnTo>
                        <a:pt x="951" y="576"/>
                      </a:lnTo>
                      <a:lnTo>
                        <a:pt x="944" y="777"/>
                      </a:lnTo>
                      <a:lnTo>
                        <a:pt x="931" y="825"/>
                      </a:lnTo>
                      <a:lnTo>
                        <a:pt x="8" y="471"/>
                      </a:lnTo>
                      <a:lnTo>
                        <a:pt x="0" y="163"/>
                      </a:lnTo>
                      <a:close/>
                    </a:path>
                  </a:pathLst>
                </a:custGeom>
                <a:solidFill>
                  <a:srgbClr val="000000"/>
                </a:solidFill>
                <a:ln w="9525">
                  <a:solidFill>
                    <a:schemeClr val="tx1"/>
                  </a:solidFill>
                  <a:round/>
                  <a:headEnd/>
                  <a:tailEnd/>
                </a:ln>
              </p:spPr>
              <p:txBody>
                <a:bodyPr/>
                <a:lstStyle/>
                <a:p>
                  <a:endParaRPr lang="en-US"/>
                </a:p>
              </p:txBody>
            </p:sp>
            <p:grpSp>
              <p:nvGrpSpPr>
                <p:cNvPr id="100" name="Group 1176"/>
                <p:cNvGrpSpPr>
                  <a:grpSpLocks/>
                </p:cNvGrpSpPr>
                <p:nvPr/>
              </p:nvGrpSpPr>
              <p:grpSpPr bwMode="auto">
                <a:xfrm>
                  <a:off x="1160" y="1879"/>
                  <a:ext cx="382" cy="450"/>
                  <a:chOff x="1160" y="1879"/>
                  <a:chExt cx="382" cy="450"/>
                </a:xfrm>
              </p:grpSpPr>
              <p:sp>
                <p:nvSpPr>
                  <p:cNvPr id="101" name="Arc 1177"/>
                  <p:cNvSpPr>
                    <a:spLocks/>
                  </p:cNvSpPr>
                  <p:nvPr/>
                </p:nvSpPr>
                <p:spPr bwMode="auto">
                  <a:xfrm>
                    <a:off x="1160" y="1879"/>
                    <a:ext cx="256" cy="449"/>
                  </a:xfrm>
                  <a:custGeom>
                    <a:avLst/>
                    <a:gdLst>
                      <a:gd name="T0" fmla="*/ 2 w 28032"/>
                      <a:gd name="T1" fmla="*/ 5 h 43200"/>
                      <a:gd name="T2" fmla="*/ 2 w 28032"/>
                      <a:gd name="T3" fmla="*/ 0 h 43200"/>
                      <a:gd name="T4" fmla="*/ 2 w 28032"/>
                      <a:gd name="T5" fmla="*/ 2 h 43200"/>
                      <a:gd name="T6" fmla="*/ 0 60000 65536"/>
                      <a:gd name="T7" fmla="*/ 0 60000 65536"/>
                      <a:gd name="T8" fmla="*/ 0 60000 65536"/>
                      <a:gd name="T9" fmla="*/ 0 w 28032"/>
                      <a:gd name="T10" fmla="*/ 0 h 43200"/>
                      <a:gd name="T11" fmla="*/ 28032 w 28032"/>
                      <a:gd name="T12" fmla="*/ 43200 h 43200"/>
                    </a:gdLst>
                    <a:ahLst/>
                    <a:cxnLst>
                      <a:cxn ang="T6">
                        <a:pos x="T0" y="T1"/>
                      </a:cxn>
                      <a:cxn ang="T7">
                        <a:pos x="T2" y="T3"/>
                      </a:cxn>
                      <a:cxn ang="T8">
                        <a:pos x="T4" y="T5"/>
                      </a:cxn>
                    </a:cxnLst>
                    <a:rect l="T9" t="T10" r="T11" b="T12"/>
                    <a:pathLst>
                      <a:path w="28032" h="43200" fill="none" extrusionOk="0">
                        <a:moveTo>
                          <a:pt x="22370" y="43186"/>
                        </a:moveTo>
                        <a:cubicBezTo>
                          <a:pt x="22113" y="43195"/>
                          <a:pt x="21856" y="43199"/>
                          <a:pt x="21600" y="43200"/>
                        </a:cubicBezTo>
                        <a:cubicBezTo>
                          <a:pt x="9670" y="43200"/>
                          <a:pt x="0" y="33529"/>
                          <a:pt x="0" y="21600"/>
                        </a:cubicBezTo>
                        <a:cubicBezTo>
                          <a:pt x="0" y="9670"/>
                          <a:pt x="9670" y="0"/>
                          <a:pt x="21600" y="0"/>
                        </a:cubicBezTo>
                        <a:cubicBezTo>
                          <a:pt x="23781" y="-1"/>
                          <a:pt x="25949" y="330"/>
                          <a:pt x="28032" y="979"/>
                        </a:cubicBezTo>
                      </a:path>
                      <a:path w="28032" h="43200" stroke="0" extrusionOk="0">
                        <a:moveTo>
                          <a:pt x="22370" y="43186"/>
                        </a:moveTo>
                        <a:cubicBezTo>
                          <a:pt x="22113" y="43195"/>
                          <a:pt x="21856" y="43199"/>
                          <a:pt x="21600" y="43200"/>
                        </a:cubicBezTo>
                        <a:cubicBezTo>
                          <a:pt x="9670" y="43200"/>
                          <a:pt x="0" y="33529"/>
                          <a:pt x="0" y="21600"/>
                        </a:cubicBezTo>
                        <a:cubicBezTo>
                          <a:pt x="0" y="9670"/>
                          <a:pt x="9670" y="0"/>
                          <a:pt x="21600" y="0"/>
                        </a:cubicBezTo>
                        <a:cubicBezTo>
                          <a:pt x="23781" y="-1"/>
                          <a:pt x="25949" y="330"/>
                          <a:pt x="28032" y="979"/>
                        </a:cubicBezTo>
                        <a:lnTo>
                          <a:pt x="21600" y="21600"/>
                        </a:lnTo>
                        <a:close/>
                      </a:path>
                    </a:pathLst>
                  </a:custGeom>
                  <a:solidFill>
                    <a:srgbClr val="202020"/>
                  </a:solidFill>
                  <a:ln w="9525">
                    <a:solidFill>
                      <a:schemeClr val="tx1"/>
                    </a:solidFill>
                    <a:round/>
                    <a:headEnd/>
                    <a:tailEnd/>
                  </a:ln>
                </p:spPr>
                <p:txBody>
                  <a:bodyPr/>
                  <a:lstStyle/>
                  <a:p>
                    <a:endParaRPr lang="en-US"/>
                  </a:p>
                </p:txBody>
              </p:sp>
              <p:grpSp>
                <p:nvGrpSpPr>
                  <p:cNvPr id="102" name="Group 1178"/>
                  <p:cNvGrpSpPr>
                    <a:grpSpLocks/>
                  </p:cNvGrpSpPr>
                  <p:nvPr/>
                </p:nvGrpSpPr>
                <p:grpSpPr bwMode="auto">
                  <a:xfrm>
                    <a:off x="1229" y="1886"/>
                    <a:ext cx="313" cy="443"/>
                    <a:chOff x="1229" y="1886"/>
                    <a:chExt cx="313" cy="443"/>
                  </a:xfrm>
                </p:grpSpPr>
                <p:sp>
                  <p:nvSpPr>
                    <p:cNvPr id="103" name="Oval 1179"/>
                    <p:cNvSpPr>
                      <a:spLocks noChangeArrowheads="1"/>
                    </p:cNvSpPr>
                    <p:nvPr/>
                  </p:nvSpPr>
                  <p:spPr bwMode="auto">
                    <a:xfrm>
                      <a:off x="1229" y="1886"/>
                      <a:ext cx="313" cy="443"/>
                    </a:xfrm>
                    <a:prstGeom prst="ellipse">
                      <a:avLst/>
                    </a:prstGeom>
                    <a:solidFill>
                      <a:srgbClr val="606060"/>
                    </a:solidFill>
                    <a:ln w="9525">
                      <a:solidFill>
                        <a:schemeClr val="tx1"/>
                      </a:solidFill>
                      <a:round/>
                      <a:headEnd/>
                      <a:tailEnd/>
                    </a:ln>
                  </p:spPr>
                  <p:txBody>
                    <a:bodyPr/>
                    <a:lstStyle/>
                    <a:p>
                      <a:endParaRPr lang="en-US"/>
                    </a:p>
                  </p:txBody>
                </p:sp>
                <p:sp>
                  <p:nvSpPr>
                    <p:cNvPr id="104" name="Oval 1180"/>
                    <p:cNvSpPr>
                      <a:spLocks noChangeArrowheads="1"/>
                    </p:cNvSpPr>
                    <p:nvPr/>
                  </p:nvSpPr>
                  <p:spPr bwMode="auto">
                    <a:xfrm>
                      <a:off x="1250" y="1906"/>
                      <a:ext cx="276" cy="407"/>
                    </a:xfrm>
                    <a:prstGeom prst="ellipse">
                      <a:avLst/>
                    </a:prstGeom>
                    <a:solidFill>
                      <a:srgbClr val="808080"/>
                    </a:solidFill>
                    <a:ln w="9525">
                      <a:solidFill>
                        <a:schemeClr val="tx1"/>
                      </a:solidFill>
                      <a:round/>
                      <a:headEnd/>
                      <a:tailEnd/>
                    </a:ln>
                  </p:spPr>
                  <p:txBody>
                    <a:bodyPr/>
                    <a:lstStyle/>
                    <a:p>
                      <a:endParaRPr lang="en-US"/>
                    </a:p>
                  </p:txBody>
                </p:sp>
                <p:sp>
                  <p:nvSpPr>
                    <p:cNvPr id="105" name="Oval 1181"/>
                    <p:cNvSpPr>
                      <a:spLocks noChangeArrowheads="1"/>
                    </p:cNvSpPr>
                    <p:nvPr/>
                  </p:nvSpPr>
                  <p:spPr bwMode="auto">
                    <a:xfrm>
                      <a:off x="1309" y="1972"/>
                      <a:ext cx="171" cy="279"/>
                    </a:xfrm>
                    <a:prstGeom prst="ellipse">
                      <a:avLst/>
                    </a:prstGeom>
                    <a:solidFill>
                      <a:srgbClr val="404040"/>
                    </a:solidFill>
                    <a:ln w="11113">
                      <a:solidFill>
                        <a:schemeClr val="tx1"/>
                      </a:solidFill>
                      <a:round/>
                      <a:headEnd/>
                      <a:tailEnd/>
                    </a:ln>
                  </p:spPr>
                  <p:txBody>
                    <a:bodyPr/>
                    <a:lstStyle/>
                    <a:p>
                      <a:endParaRPr lang="en-US"/>
                    </a:p>
                  </p:txBody>
                </p:sp>
                <p:sp>
                  <p:nvSpPr>
                    <p:cNvPr id="106" name="Oval 1182"/>
                    <p:cNvSpPr>
                      <a:spLocks noChangeArrowheads="1"/>
                    </p:cNvSpPr>
                    <p:nvPr/>
                  </p:nvSpPr>
                  <p:spPr bwMode="auto">
                    <a:xfrm>
                      <a:off x="1324" y="1999"/>
                      <a:ext cx="116" cy="207"/>
                    </a:xfrm>
                    <a:prstGeom prst="ellipse">
                      <a:avLst/>
                    </a:prstGeom>
                    <a:solidFill>
                      <a:srgbClr val="000000"/>
                    </a:solidFill>
                    <a:ln w="6350">
                      <a:solidFill>
                        <a:schemeClr val="tx1"/>
                      </a:solidFill>
                      <a:round/>
                      <a:headEnd/>
                      <a:tailEnd/>
                    </a:ln>
                  </p:spPr>
                  <p:txBody>
                    <a:bodyPr/>
                    <a:lstStyle/>
                    <a:p>
                      <a:endParaRPr lang="en-US"/>
                    </a:p>
                  </p:txBody>
                </p:sp>
                <p:grpSp>
                  <p:nvGrpSpPr>
                    <p:cNvPr id="107" name="Group 1183"/>
                    <p:cNvGrpSpPr>
                      <a:grpSpLocks/>
                    </p:cNvGrpSpPr>
                    <p:nvPr/>
                  </p:nvGrpSpPr>
                  <p:grpSpPr bwMode="auto">
                    <a:xfrm>
                      <a:off x="1361" y="2077"/>
                      <a:ext cx="41" cy="63"/>
                      <a:chOff x="1361" y="2077"/>
                      <a:chExt cx="41" cy="63"/>
                    </a:xfrm>
                  </p:grpSpPr>
                  <p:sp>
                    <p:nvSpPr>
                      <p:cNvPr id="108" name="Oval 1184"/>
                      <p:cNvSpPr>
                        <a:spLocks noChangeArrowheads="1"/>
                      </p:cNvSpPr>
                      <p:nvPr/>
                    </p:nvSpPr>
                    <p:spPr bwMode="auto">
                      <a:xfrm>
                        <a:off x="1361" y="2078"/>
                        <a:ext cx="36" cy="62"/>
                      </a:xfrm>
                      <a:prstGeom prst="ellipse">
                        <a:avLst/>
                      </a:prstGeom>
                      <a:solidFill>
                        <a:srgbClr val="808080"/>
                      </a:solidFill>
                      <a:ln w="9525">
                        <a:solidFill>
                          <a:schemeClr val="tx1"/>
                        </a:solidFill>
                        <a:round/>
                        <a:headEnd/>
                        <a:tailEnd/>
                      </a:ln>
                    </p:spPr>
                    <p:txBody>
                      <a:bodyPr/>
                      <a:lstStyle/>
                      <a:p>
                        <a:endParaRPr lang="en-US"/>
                      </a:p>
                    </p:txBody>
                  </p:sp>
                  <p:sp>
                    <p:nvSpPr>
                      <p:cNvPr id="109" name="Oval 1185"/>
                      <p:cNvSpPr>
                        <a:spLocks noChangeArrowheads="1"/>
                      </p:cNvSpPr>
                      <p:nvPr/>
                    </p:nvSpPr>
                    <p:spPr bwMode="auto">
                      <a:xfrm>
                        <a:off x="1368" y="2077"/>
                        <a:ext cx="34" cy="62"/>
                      </a:xfrm>
                      <a:prstGeom prst="ellipse">
                        <a:avLst/>
                      </a:prstGeom>
                      <a:solidFill>
                        <a:srgbClr val="E0E0E0"/>
                      </a:solidFill>
                      <a:ln w="9525">
                        <a:solidFill>
                          <a:schemeClr val="tx1"/>
                        </a:solidFill>
                        <a:round/>
                        <a:headEnd/>
                        <a:tailEnd/>
                      </a:ln>
                    </p:spPr>
                    <p:txBody>
                      <a:bodyPr/>
                      <a:lstStyle/>
                      <a:p>
                        <a:endParaRPr lang="en-US"/>
                      </a:p>
                    </p:txBody>
                  </p:sp>
                </p:grpSp>
              </p:grpSp>
            </p:grpSp>
          </p:grpSp>
          <p:grpSp>
            <p:nvGrpSpPr>
              <p:cNvPr id="23" name="Group 1186"/>
              <p:cNvGrpSpPr>
                <a:grpSpLocks/>
              </p:cNvGrpSpPr>
              <p:nvPr/>
            </p:nvGrpSpPr>
            <p:grpSpPr bwMode="auto">
              <a:xfrm>
                <a:off x="5137" y="1632"/>
                <a:ext cx="302" cy="346"/>
                <a:chOff x="2356" y="1748"/>
                <a:chExt cx="302" cy="346"/>
              </a:xfrm>
            </p:grpSpPr>
            <p:sp>
              <p:nvSpPr>
                <p:cNvPr id="88" name="Freeform 1187"/>
                <p:cNvSpPr>
                  <a:spLocks/>
                </p:cNvSpPr>
                <p:nvPr/>
              </p:nvSpPr>
              <p:spPr bwMode="auto">
                <a:xfrm>
                  <a:off x="2477" y="1748"/>
                  <a:ext cx="181" cy="169"/>
                </a:xfrm>
                <a:custGeom>
                  <a:avLst/>
                  <a:gdLst>
                    <a:gd name="T0" fmla="*/ 0 w 542"/>
                    <a:gd name="T1" fmla="*/ 21 h 507"/>
                    <a:gd name="T2" fmla="*/ 21 w 542"/>
                    <a:gd name="T3" fmla="*/ 8 h 507"/>
                    <a:gd name="T4" fmla="*/ 53 w 542"/>
                    <a:gd name="T5" fmla="*/ 0 h 507"/>
                    <a:gd name="T6" fmla="*/ 92 w 542"/>
                    <a:gd name="T7" fmla="*/ 0 h 507"/>
                    <a:gd name="T8" fmla="*/ 128 w 542"/>
                    <a:gd name="T9" fmla="*/ 8 h 507"/>
                    <a:gd name="T10" fmla="*/ 151 w 542"/>
                    <a:gd name="T11" fmla="*/ 26 h 507"/>
                    <a:gd name="T12" fmla="*/ 171 w 542"/>
                    <a:gd name="T13" fmla="*/ 56 h 507"/>
                    <a:gd name="T14" fmla="*/ 178 w 542"/>
                    <a:gd name="T15" fmla="*/ 89 h 507"/>
                    <a:gd name="T16" fmla="*/ 181 w 542"/>
                    <a:gd name="T17" fmla="*/ 112 h 507"/>
                    <a:gd name="T18" fmla="*/ 180 w 542"/>
                    <a:gd name="T19" fmla="*/ 151 h 507"/>
                    <a:gd name="T20" fmla="*/ 175 w 542"/>
                    <a:gd name="T21" fmla="*/ 169 h 507"/>
                    <a:gd name="T22" fmla="*/ 41 w 542"/>
                    <a:gd name="T23" fmla="*/ 141 h 507"/>
                    <a:gd name="T24" fmla="*/ 0 w 542"/>
                    <a:gd name="T25" fmla="*/ 21 h 5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2"/>
                    <a:gd name="T40" fmla="*/ 0 h 507"/>
                    <a:gd name="T41" fmla="*/ 542 w 542"/>
                    <a:gd name="T42" fmla="*/ 507 h 5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2" h="507">
                      <a:moveTo>
                        <a:pt x="0" y="64"/>
                      </a:moveTo>
                      <a:lnTo>
                        <a:pt x="64" y="25"/>
                      </a:lnTo>
                      <a:lnTo>
                        <a:pt x="159" y="0"/>
                      </a:lnTo>
                      <a:lnTo>
                        <a:pt x="276" y="0"/>
                      </a:lnTo>
                      <a:lnTo>
                        <a:pt x="384" y="23"/>
                      </a:lnTo>
                      <a:lnTo>
                        <a:pt x="452" y="78"/>
                      </a:lnTo>
                      <a:lnTo>
                        <a:pt x="513" y="167"/>
                      </a:lnTo>
                      <a:lnTo>
                        <a:pt x="533" y="266"/>
                      </a:lnTo>
                      <a:lnTo>
                        <a:pt x="542" y="336"/>
                      </a:lnTo>
                      <a:lnTo>
                        <a:pt x="539" y="454"/>
                      </a:lnTo>
                      <a:lnTo>
                        <a:pt x="525" y="507"/>
                      </a:lnTo>
                      <a:lnTo>
                        <a:pt x="124" y="422"/>
                      </a:lnTo>
                      <a:lnTo>
                        <a:pt x="0" y="64"/>
                      </a:lnTo>
                      <a:close/>
                    </a:path>
                  </a:pathLst>
                </a:custGeom>
                <a:solidFill>
                  <a:srgbClr val="000000"/>
                </a:solidFill>
                <a:ln w="9525">
                  <a:solidFill>
                    <a:schemeClr val="tx1"/>
                  </a:solidFill>
                  <a:round/>
                  <a:headEnd/>
                  <a:tailEnd/>
                </a:ln>
              </p:spPr>
              <p:txBody>
                <a:bodyPr/>
                <a:lstStyle/>
                <a:p>
                  <a:endParaRPr lang="en-US"/>
                </a:p>
              </p:txBody>
            </p:sp>
            <p:grpSp>
              <p:nvGrpSpPr>
                <p:cNvPr id="89" name="Group 1188"/>
                <p:cNvGrpSpPr>
                  <a:grpSpLocks/>
                </p:cNvGrpSpPr>
                <p:nvPr/>
              </p:nvGrpSpPr>
              <p:grpSpPr bwMode="auto">
                <a:xfrm>
                  <a:off x="2356" y="1757"/>
                  <a:ext cx="283" cy="337"/>
                  <a:chOff x="2356" y="1757"/>
                  <a:chExt cx="283" cy="337"/>
                </a:xfrm>
              </p:grpSpPr>
              <p:sp>
                <p:nvSpPr>
                  <p:cNvPr id="90" name="Arc 1189"/>
                  <p:cNvSpPr>
                    <a:spLocks/>
                  </p:cNvSpPr>
                  <p:nvPr/>
                </p:nvSpPr>
                <p:spPr bwMode="auto">
                  <a:xfrm>
                    <a:off x="2356" y="1757"/>
                    <a:ext cx="189" cy="337"/>
                  </a:xfrm>
                  <a:custGeom>
                    <a:avLst/>
                    <a:gdLst>
                      <a:gd name="T0" fmla="*/ 1 w 27907"/>
                      <a:gd name="T1" fmla="*/ 3 h 43200"/>
                      <a:gd name="T2" fmla="*/ 1 w 27907"/>
                      <a:gd name="T3" fmla="*/ 0 h 43200"/>
                      <a:gd name="T4" fmla="*/ 1 w 27907"/>
                      <a:gd name="T5" fmla="*/ 1 h 43200"/>
                      <a:gd name="T6" fmla="*/ 0 60000 65536"/>
                      <a:gd name="T7" fmla="*/ 0 60000 65536"/>
                      <a:gd name="T8" fmla="*/ 0 60000 65536"/>
                      <a:gd name="T9" fmla="*/ 0 w 27907"/>
                      <a:gd name="T10" fmla="*/ 0 h 43200"/>
                      <a:gd name="T11" fmla="*/ 27907 w 27907"/>
                      <a:gd name="T12" fmla="*/ 43200 h 43200"/>
                    </a:gdLst>
                    <a:ahLst/>
                    <a:cxnLst>
                      <a:cxn ang="T6">
                        <a:pos x="T0" y="T1"/>
                      </a:cxn>
                      <a:cxn ang="T7">
                        <a:pos x="T2" y="T3"/>
                      </a:cxn>
                      <a:cxn ang="T8">
                        <a:pos x="T4" y="T5"/>
                      </a:cxn>
                    </a:cxnLst>
                    <a:rect l="T9" t="T10" r="T11" b="T12"/>
                    <a:pathLst>
                      <a:path w="27907" h="43200" fill="none" extrusionOk="0">
                        <a:moveTo>
                          <a:pt x="22194" y="43191"/>
                        </a:moveTo>
                        <a:cubicBezTo>
                          <a:pt x="21996" y="43197"/>
                          <a:pt x="21798" y="43199"/>
                          <a:pt x="21600" y="43200"/>
                        </a:cubicBezTo>
                        <a:cubicBezTo>
                          <a:pt x="9670" y="43200"/>
                          <a:pt x="0" y="33529"/>
                          <a:pt x="0" y="21600"/>
                        </a:cubicBezTo>
                        <a:cubicBezTo>
                          <a:pt x="0" y="9670"/>
                          <a:pt x="9670" y="0"/>
                          <a:pt x="21600" y="0"/>
                        </a:cubicBezTo>
                        <a:cubicBezTo>
                          <a:pt x="23737" y="-1"/>
                          <a:pt x="25862" y="317"/>
                          <a:pt x="27906" y="941"/>
                        </a:cubicBezTo>
                      </a:path>
                      <a:path w="27907" h="43200" stroke="0" extrusionOk="0">
                        <a:moveTo>
                          <a:pt x="22194" y="43191"/>
                        </a:moveTo>
                        <a:cubicBezTo>
                          <a:pt x="21996" y="43197"/>
                          <a:pt x="21798" y="43199"/>
                          <a:pt x="21600" y="43200"/>
                        </a:cubicBezTo>
                        <a:cubicBezTo>
                          <a:pt x="9670" y="43200"/>
                          <a:pt x="0" y="33529"/>
                          <a:pt x="0" y="21600"/>
                        </a:cubicBezTo>
                        <a:cubicBezTo>
                          <a:pt x="0" y="9670"/>
                          <a:pt x="9670" y="0"/>
                          <a:pt x="21600" y="0"/>
                        </a:cubicBezTo>
                        <a:cubicBezTo>
                          <a:pt x="23737" y="-1"/>
                          <a:pt x="25862" y="317"/>
                          <a:pt x="27906" y="941"/>
                        </a:cubicBezTo>
                        <a:lnTo>
                          <a:pt x="21600" y="21600"/>
                        </a:lnTo>
                        <a:close/>
                      </a:path>
                    </a:pathLst>
                  </a:custGeom>
                  <a:solidFill>
                    <a:srgbClr val="202020"/>
                  </a:solidFill>
                  <a:ln w="9525">
                    <a:solidFill>
                      <a:schemeClr val="tx1"/>
                    </a:solidFill>
                    <a:round/>
                    <a:headEnd/>
                    <a:tailEnd/>
                  </a:ln>
                </p:spPr>
                <p:txBody>
                  <a:bodyPr/>
                  <a:lstStyle/>
                  <a:p>
                    <a:endParaRPr lang="en-US"/>
                  </a:p>
                </p:txBody>
              </p:sp>
              <p:grpSp>
                <p:nvGrpSpPr>
                  <p:cNvPr id="91" name="Group 1190"/>
                  <p:cNvGrpSpPr>
                    <a:grpSpLocks/>
                  </p:cNvGrpSpPr>
                  <p:nvPr/>
                </p:nvGrpSpPr>
                <p:grpSpPr bwMode="auto">
                  <a:xfrm>
                    <a:off x="2407" y="1762"/>
                    <a:ext cx="232" cy="332"/>
                    <a:chOff x="2407" y="1762"/>
                    <a:chExt cx="232" cy="332"/>
                  </a:xfrm>
                </p:grpSpPr>
                <p:sp>
                  <p:nvSpPr>
                    <p:cNvPr id="92" name="Oval 1191"/>
                    <p:cNvSpPr>
                      <a:spLocks noChangeArrowheads="1"/>
                    </p:cNvSpPr>
                    <p:nvPr/>
                  </p:nvSpPr>
                  <p:spPr bwMode="auto">
                    <a:xfrm>
                      <a:off x="2407" y="1762"/>
                      <a:ext cx="232" cy="332"/>
                    </a:xfrm>
                    <a:prstGeom prst="ellipse">
                      <a:avLst/>
                    </a:prstGeom>
                    <a:solidFill>
                      <a:srgbClr val="606060"/>
                    </a:solidFill>
                    <a:ln w="9525">
                      <a:solidFill>
                        <a:schemeClr val="tx1"/>
                      </a:solidFill>
                      <a:round/>
                      <a:headEnd/>
                      <a:tailEnd/>
                    </a:ln>
                  </p:spPr>
                  <p:txBody>
                    <a:bodyPr/>
                    <a:lstStyle/>
                    <a:p>
                      <a:endParaRPr lang="en-US"/>
                    </a:p>
                  </p:txBody>
                </p:sp>
                <p:sp>
                  <p:nvSpPr>
                    <p:cNvPr id="93" name="Oval 1192"/>
                    <p:cNvSpPr>
                      <a:spLocks noChangeArrowheads="1"/>
                    </p:cNvSpPr>
                    <p:nvPr/>
                  </p:nvSpPr>
                  <p:spPr bwMode="auto">
                    <a:xfrm>
                      <a:off x="2423" y="1776"/>
                      <a:ext cx="204" cy="305"/>
                    </a:xfrm>
                    <a:prstGeom prst="ellipse">
                      <a:avLst/>
                    </a:prstGeom>
                    <a:solidFill>
                      <a:srgbClr val="808080"/>
                    </a:solidFill>
                    <a:ln w="9525">
                      <a:solidFill>
                        <a:schemeClr val="tx1"/>
                      </a:solidFill>
                      <a:round/>
                      <a:headEnd/>
                      <a:tailEnd/>
                    </a:ln>
                  </p:spPr>
                  <p:txBody>
                    <a:bodyPr/>
                    <a:lstStyle/>
                    <a:p>
                      <a:endParaRPr lang="en-US"/>
                    </a:p>
                  </p:txBody>
                </p:sp>
                <p:sp>
                  <p:nvSpPr>
                    <p:cNvPr id="94" name="Oval 1193"/>
                    <p:cNvSpPr>
                      <a:spLocks noChangeArrowheads="1"/>
                    </p:cNvSpPr>
                    <p:nvPr/>
                  </p:nvSpPr>
                  <p:spPr bwMode="auto">
                    <a:xfrm>
                      <a:off x="2466" y="1827"/>
                      <a:ext cx="127" cy="208"/>
                    </a:xfrm>
                    <a:prstGeom prst="ellipse">
                      <a:avLst/>
                    </a:prstGeom>
                    <a:solidFill>
                      <a:srgbClr val="404040"/>
                    </a:solidFill>
                    <a:ln w="11113">
                      <a:solidFill>
                        <a:schemeClr val="tx1"/>
                      </a:solidFill>
                      <a:round/>
                      <a:headEnd/>
                      <a:tailEnd/>
                    </a:ln>
                  </p:spPr>
                  <p:txBody>
                    <a:bodyPr/>
                    <a:lstStyle/>
                    <a:p>
                      <a:endParaRPr lang="en-US"/>
                    </a:p>
                  </p:txBody>
                </p:sp>
                <p:sp>
                  <p:nvSpPr>
                    <p:cNvPr id="95" name="Oval 1194"/>
                    <p:cNvSpPr>
                      <a:spLocks noChangeArrowheads="1"/>
                    </p:cNvSpPr>
                    <p:nvPr/>
                  </p:nvSpPr>
                  <p:spPr bwMode="auto">
                    <a:xfrm>
                      <a:off x="2477" y="1846"/>
                      <a:ext cx="86" cy="156"/>
                    </a:xfrm>
                    <a:prstGeom prst="ellipse">
                      <a:avLst/>
                    </a:prstGeom>
                    <a:solidFill>
                      <a:srgbClr val="000000"/>
                    </a:solidFill>
                    <a:ln w="6350">
                      <a:solidFill>
                        <a:schemeClr val="tx1"/>
                      </a:solidFill>
                      <a:round/>
                      <a:headEnd/>
                      <a:tailEnd/>
                    </a:ln>
                  </p:spPr>
                  <p:txBody>
                    <a:bodyPr/>
                    <a:lstStyle/>
                    <a:p>
                      <a:endParaRPr lang="en-US"/>
                    </a:p>
                  </p:txBody>
                </p:sp>
                <p:grpSp>
                  <p:nvGrpSpPr>
                    <p:cNvPr id="96" name="Group 1195"/>
                    <p:cNvGrpSpPr>
                      <a:grpSpLocks/>
                    </p:cNvGrpSpPr>
                    <p:nvPr/>
                  </p:nvGrpSpPr>
                  <p:grpSpPr bwMode="auto">
                    <a:xfrm>
                      <a:off x="2505" y="1905"/>
                      <a:ext cx="30" cy="47"/>
                      <a:chOff x="2505" y="1905"/>
                      <a:chExt cx="30" cy="47"/>
                    </a:xfrm>
                  </p:grpSpPr>
                  <p:sp>
                    <p:nvSpPr>
                      <p:cNvPr id="97" name="Oval 1196"/>
                      <p:cNvSpPr>
                        <a:spLocks noChangeArrowheads="1"/>
                      </p:cNvSpPr>
                      <p:nvPr/>
                    </p:nvSpPr>
                    <p:spPr bwMode="auto">
                      <a:xfrm>
                        <a:off x="2505" y="1906"/>
                        <a:ext cx="26" cy="46"/>
                      </a:xfrm>
                      <a:prstGeom prst="ellipse">
                        <a:avLst/>
                      </a:prstGeom>
                      <a:solidFill>
                        <a:srgbClr val="808080"/>
                      </a:solidFill>
                      <a:ln w="9525">
                        <a:solidFill>
                          <a:schemeClr val="tx1"/>
                        </a:solidFill>
                        <a:round/>
                        <a:headEnd/>
                        <a:tailEnd/>
                      </a:ln>
                    </p:spPr>
                    <p:txBody>
                      <a:bodyPr/>
                      <a:lstStyle/>
                      <a:p>
                        <a:endParaRPr lang="en-US"/>
                      </a:p>
                    </p:txBody>
                  </p:sp>
                  <p:sp>
                    <p:nvSpPr>
                      <p:cNvPr id="98" name="Oval 1197"/>
                      <p:cNvSpPr>
                        <a:spLocks noChangeArrowheads="1"/>
                      </p:cNvSpPr>
                      <p:nvPr/>
                    </p:nvSpPr>
                    <p:spPr bwMode="auto">
                      <a:xfrm>
                        <a:off x="2510" y="1905"/>
                        <a:ext cx="25" cy="46"/>
                      </a:xfrm>
                      <a:prstGeom prst="ellipse">
                        <a:avLst/>
                      </a:prstGeom>
                      <a:solidFill>
                        <a:srgbClr val="E0E0E0"/>
                      </a:solidFill>
                      <a:ln w="9525">
                        <a:solidFill>
                          <a:schemeClr val="tx1"/>
                        </a:solidFill>
                        <a:round/>
                        <a:headEnd/>
                        <a:tailEnd/>
                      </a:ln>
                    </p:spPr>
                    <p:txBody>
                      <a:bodyPr/>
                      <a:lstStyle/>
                      <a:p>
                        <a:endParaRPr lang="en-US"/>
                      </a:p>
                    </p:txBody>
                  </p:sp>
                </p:grpSp>
              </p:grpSp>
            </p:grpSp>
          </p:grpSp>
          <p:sp>
            <p:nvSpPr>
              <p:cNvPr id="24" name="Freeform 1198"/>
              <p:cNvSpPr>
                <a:spLocks/>
              </p:cNvSpPr>
              <p:nvPr/>
            </p:nvSpPr>
            <p:spPr bwMode="auto">
              <a:xfrm>
                <a:off x="3906" y="1282"/>
                <a:ext cx="276" cy="222"/>
              </a:xfrm>
              <a:custGeom>
                <a:avLst/>
                <a:gdLst>
                  <a:gd name="T0" fmla="*/ 257 w 830"/>
                  <a:gd name="T1" fmla="*/ 6 h 666"/>
                  <a:gd name="T2" fmla="*/ 0 w 830"/>
                  <a:gd name="T3" fmla="*/ 217 h 666"/>
                  <a:gd name="T4" fmla="*/ 11 w 830"/>
                  <a:gd name="T5" fmla="*/ 222 h 666"/>
                  <a:gd name="T6" fmla="*/ 31 w 830"/>
                  <a:gd name="T7" fmla="*/ 222 h 666"/>
                  <a:gd name="T8" fmla="*/ 276 w 830"/>
                  <a:gd name="T9" fmla="*/ 0 h 666"/>
                  <a:gd name="T10" fmla="*/ 257 w 830"/>
                  <a:gd name="T11" fmla="*/ 6 h 666"/>
                  <a:gd name="T12" fmla="*/ 0 60000 65536"/>
                  <a:gd name="T13" fmla="*/ 0 60000 65536"/>
                  <a:gd name="T14" fmla="*/ 0 60000 65536"/>
                  <a:gd name="T15" fmla="*/ 0 60000 65536"/>
                  <a:gd name="T16" fmla="*/ 0 60000 65536"/>
                  <a:gd name="T17" fmla="*/ 0 60000 65536"/>
                  <a:gd name="T18" fmla="*/ 0 w 830"/>
                  <a:gd name="T19" fmla="*/ 0 h 666"/>
                  <a:gd name="T20" fmla="*/ 830 w 830"/>
                  <a:gd name="T21" fmla="*/ 666 h 666"/>
                </a:gdLst>
                <a:ahLst/>
                <a:cxnLst>
                  <a:cxn ang="T12">
                    <a:pos x="T0" y="T1"/>
                  </a:cxn>
                  <a:cxn ang="T13">
                    <a:pos x="T2" y="T3"/>
                  </a:cxn>
                  <a:cxn ang="T14">
                    <a:pos x="T4" y="T5"/>
                  </a:cxn>
                  <a:cxn ang="T15">
                    <a:pos x="T6" y="T7"/>
                  </a:cxn>
                  <a:cxn ang="T16">
                    <a:pos x="T8" y="T9"/>
                  </a:cxn>
                  <a:cxn ang="T17">
                    <a:pos x="T10" y="T11"/>
                  </a:cxn>
                </a:cxnLst>
                <a:rect l="T18" t="T19" r="T20" b="T21"/>
                <a:pathLst>
                  <a:path w="830" h="666">
                    <a:moveTo>
                      <a:pt x="774" y="17"/>
                    </a:moveTo>
                    <a:lnTo>
                      <a:pt x="0" y="650"/>
                    </a:lnTo>
                    <a:lnTo>
                      <a:pt x="33" y="666"/>
                    </a:lnTo>
                    <a:lnTo>
                      <a:pt x="93" y="666"/>
                    </a:lnTo>
                    <a:lnTo>
                      <a:pt x="830" y="0"/>
                    </a:lnTo>
                    <a:lnTo>
                      <a:pt x="774" y="17"/>
                    </a:lnTo>
                    <a:close/>
                  </a:path>
                </a:pathLst>
              </a:custGeom>
              <a:solidFill>
                <a:schemeClr val="hlink"/>
              </a:solidFill>
              <a:ln w="9525">
                <a:solidFill>
                  <a:schemeClr val="tx1"/>
                </a:solidFill>
                <a:round/>
                <a:headEnd/>
                <a:tailEnd/>
              </a:ln>
            </p:spPr>
            <p:txBody>
              <a:bodyPr/>
              <a:lstStyle/>
              <a:p>
                <a:endParaRPr lang="en-US"/>
              </a:p>
            </p:txBody>
          </p:sp>
          <p:sp>
            <p:nvSpPr>
              <p:cNvPr id="25" name="Freeform 1199"/>
              <p:cNvSpPr>
                <a:spLocks/>
              </p:cNvSpPr>
              <p:nvPr/>
            </p:nvSpPr>
            <p:spPr bwMode="auto">
              <a:xfrm>
                <a:off x="3164" y="1242"/>
                <a:ext cx="2382" cy="786"/>
              </a:xfrm>
              <a:custGeom>
                <a:avLst/>
                <a:gdLst>
                  <a:gd name="T0" fmla="*/ 7 w 7148"/>
                  <a:gd name="T1" fmla="*/ 439 h 2359"/>
                  <a:gd name="T2" fmla="*/ 111 w 7148"/>
                  <a:gd name="T3" fmla="*/ 395 h 2359"/>
                  <a:gd name="T4" fmla="*/ 298 w 7148"/>
                  <a:gd name="T5" fmla="*/ 335 h 2359"/>
                  <a:gd name="T6" fmla="*/ 465 w 7148"/>
                  <a:gd name="T7" fmla="*/ 298 h 2359"/>
                  <a:gd name="T8" fmla="*/ 648 w 7148"/>
                  <a:gd name="T9" fmla="*/ 266 h 2359"/>
                  <a:gd name="T10" fmla="*/ 730 w 7148"/>
                  <a:gd name="T11" fmla="*/ 253 h 2359"/>
                  <a:gd name="T12" fmla="*/ 1092 w 7148"/>
                  <a:gd name="T13" fmla="*/ 276 h 2359"/>
                  <a:gd name="T14" fmla="*/ 1244 w 7148"/>
                  <a:gd name="T15" fmla="*/ 291 h 2359"/>
                  <a:gd name="T16" fmla="*/ 1328 w 7148"/>
                  <a:gd name="T17" fmla="*/ 288 h 2359"/>
                  <a:gd name="T18" fmla="*/ 1417 w 7148"/>
                  <a:gd name="T19" fmla="*/ 111 h 2359"/>
                  <a:gd name="T20" fmla="*/ 1419 w 7148"/>
                  <a:gd name="T21" fmla="*/ 65 h 2359"/>
                  <a:gd name="T22" fmla="*/ 1290 w 7148"/>
                  <a:gd name="T23" fmla="*/ 36 h 2359"/>
                  <a:gd name="T24" fmla="*/ 1067 w 7148"/>
                  <a:gd name="T25" fmla="*/ 37 h 2359"/>
                  <a:gd name="T26" fmla="*/ 1027 w 7148"/>
                  <a:gd name="T27" fmla="*/ 35 h 2359"/>
                  <a:gd name="T28" fmla="*/ 1181 w 7148"/>
                  <a:gd name="T29" fmla="*/ 12 h 2359"/>
                  <a:gd name="T30" fmla="*/ 1347 w 7148"/>
                  <a:gd name="T31" fmla="*/ 0 h 2359"/>
                  <a:gd name="T32" fmla="*/ 1495 w 7148"/>
                  <a:gd name="T33" fmla="*/ 70 h 2359"/>
                  <a:gd name="T34" fmla="*/ 1453 w 7148"/>
                  <a:gd name="T35" fmla="*/ 106 h 2359"/>
                  <a:gd name="T36" fmla="*/ 1377 w 7148"/>
                  <a:gd name="T37" fmla="*/ 282 h 2359"/>
                  <a:gd name="T38" fmla="*/ 1393 w 7148"/>
                  <a:gd name="T39" fmla="*/ 304 h 2359"/>
                  <a:gd name="T40" fmla="*/ 2009 w 7148"/>
                  <a:gd name="T41" fmla="*/ 244 h 2359"/>
                  <a:gd name="T42" fmla="*/ 2023 w 7148"/>
                  <a:gd name="T43" fmla="*/ 199 h 2359"/>
                  <a:gd name="T44" fmla="*/ 1958 w 7148"/>
                  <a:gd name="T45" fmla="*/ 116 h 2359"/>
                  <a:gd name="T46" fmla="*/ 1881 w 7148"/>
                  <a:gd name="T47" fmla="*/ 59 h 2359"/>
                  <a:gd name="T48" fmla="*/ 1642 w 7148"/>
                  <a:gd name="T49" fmla="*/ 55 h 2359"/>
                  <a:gd name="T50" fmla="*/ 1448 w 7148"/>
                  <a:gd name="T51" fmla="*/ 0 h 2359"/>
                  <a:gd name="T52" fmla="*/ 1606 w 7148"/>
                  <a:gd name="T53" fmla="*/ 3 h 2359"/>
                  <a:gd name="T54" fmla="*/ 1762 w 7148"/>
                  <a:gd name="T55" fmla="*/ 10 h 2359"/>
                  <a:gd name="T56" fmla="*/ 1871 w 7148"/>
                  <a:gd name="T57" fmla="*/ 23 h 2359"/>
                  <a:gd name="T58" fmla="*/ 1917 w 7148"/>
                  <a:gd name="T59" fmla="*/ 40 h 2359"/>
                  <a:gd name="T60" fmla="*/ 2058 w 7148"/>
                  <a:gd name="T61" fmla="*/ 186 h 2359"/>
                  <a:gd name="T62" fmla="*/ 2105 w 7148"/>
                  <a:gd name="T63" fmla="*/ 228 h 2359"/>
                  <a:gd name="T64" fmla="*/ 2169 w 7148"/>
                  <a:gd name="T65" fmla="*/ 238 h 2359"/>
                  <a:gd name="T66" fmla="*/ 2236 w 7148"/>
                  <a:gd name="T67" fmla="*/ 246 h 2359"/>
                  <a:gd name="T68" fmla="*/ 2330 w 7148"/>
                  <a:gd name="T69" fmla="*/ 266 h 2359"/>
                  <a:gd name="T70" fmla="*/ 2368 w 7148"/>
                  <a:gd name="T71" fmla="*/ 288 h 2359"/>
                  <a:gd name="T72" fmla="*/ 2366 w 7148"/>
                  <a:gd name="T73" fmla="*/ 395 h 2359"/>
                  <a:gd name="T74" fmla="*/ 2300 w 7148"/>
                  <a:gd name="T75" fmla="*/ 539 h 2359"/>
                  <a:gd name="T76" fmla="*/ 2266 w 7148"/>
                  <a:gd name="T77" fmla="*/ 522 h 2359"/>
                  <a:gd name="T78" fmla="*/ 2250 w 7148"/>
                  <a:gd name="T79" fmla="*/ 447 h 2359"/>
                  <a:gd name="T80" fmla="*/ 2193 w 7148"/>
                  <a:gd name="T81" fmla="*/ 403 h 2359"/>
                  <a:gd name="T82" fmla="*/ 2127 w 7148"/>
                  <a:gd name="T83" fmla="*/ 417 h 2359"/>
                  <a:gd name="T84" fmla="*/ 2087 w 7148"/>
                  <a:gd name="T85" fmla="*/ 452 h 2359"/>
                  <a:gd name="T86" fmla="*/ 2054 w 7148"/>
                  <a:gd name="T87" fmla="*/ 509 h 2359"/>
                  <a:gd name="T88" fmla="*/ 2021 w 7148"/>
                  <a:gd name="T89" fmla="*/ 583 h 2359"/>
                  <a:gd name="T90" fmla="*/ 1194 w 7148"/>
                  <a:gd name="T91" fmla="*/ 733 h 2359"/>
                  <a:gd name="T92" fmla="*/ 1192 w 7148"/>
                  <a:gd name="T93" fmla="*/ 645 h 2359"/>
                  <a:gd name="T94" fmla="*/ 1172 w 7148"/>
                  <a:gd name="T95" fmla="*/ 569 h 2359"/>
                  <a:gd name="T96" fmla="*/ 1131 w 7148"/>
                  <a:gd name="T97" fmla="*/ 514 h 2359"/>
                  <a:gd name="T98" fmla="*/ 1067 w 7148"/>
                  <a:gd name="T99" fmla="*/ 487 h 2359"/>
                  <a:gd name="T100" fmla="*/ 993 w 7148"/>
                  <a:gd name="T101" fmla="*/ 491 h 2359"/>
                  <a:gd name="T102" fmla="*/ 913 w 7148"/>
                  <a:gd name="T103" fmla="*/ 526 h 2359"/>
                  <a:gd name="T104" fmla="*/ 855 w 7148"/>
                  <a:gd name="T105" fmla="*/ 583 h 2359"/>
                  <a:gd name="T106" fmla="*/ 807 w 7148"/>
                  <a:gd name="T107" fmla="*/ 667 h 2359"/>
                  <a:gd name="T108" fmla="*/ 773 w 7148"/>
                  <a:gd name="T109" fmla="*/ 756 h 2359"/>
                  <a:gd name="T110" fmla="*/ 724 w 7148"/>
                  <a:gd name="T111" fmla="*/ 780 h 2359"/>
                  <a:gd name="T112" fmla="*/ 562 w 7148"/>
                  <a:gd name="T113" fmla="*/ 664 h 2359"/>
                  <a:gd name="T114" fmla="*/ 406 w 7148"/>
                  <a:gd name="T115" fmla="*/ 561 h 2359"/>
                  <a:gd name="T116" fmla="*/ 301 w 7148"/>
                  <a:gd name="T117" fmla="*/ 550 h 2359"/>
                  <a:gd name="T118" fmla="*/ 161 w 7148"/>
                  <a:gd name="T119" fmla="*/ 524 h 2359"/>
                  <a:gd name="T120" fmla="*/ 61 w 7148"/>
                  <a:gd name="T121" fmla="*/ 493 h 2359"/>
                  <a:gd name="T122" fmla="*/ 8 w 7148"/>
                  <a:gd name="T123" fmla="*/ 468 h 235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48"/>
                  <a:gd name="T187" fmla="*/ 0 h 2359"/>
                  <a:gd name="T188" fmla="*/ 7148 w 7148"/>
                  <a:gd name="T189" fmla="*/ 2359 h 235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48" h="2359">
                    <a:moveTo>
                      <a:pt x="0" y="1384"/>
                    </a:moveTo>
                    <a:lnTo>
                      <a:pt x="0" y="1363"/>
                    </a:lnTo>
                    <a:lnTo>
                      <a:pt x="1" y="1346"/>
                    </a:lnTo>
                    <a:lnTo>
                      <a:pt x="9" y="1330"/>
                    </a:lnTo>
                    <a:lnTo>
                      <a:pt x="21" y="1318"/>
                    </a:lnTo>
                    <a:lnTo>
                      <a:pt x="42" y="1304"/>
                    </a:lnTo>
                    <a:lnTo>
                      <a:pt x="67" y="1290"/>
                    </a:lnTo>
                    <a:lnTo>
                      <a:pt x="188" y="1237"/>
                    </a:lnTo>
                    <a:lnTo>
                      <a:pt x="269" y="1207"/>
                    </a:lnTo>
                    <a:lnTo>
                      <a:pt x="334" y="1185"/>
                    </a:lnTo>
                    <a:lnTo>
                      <a:pt x="402" y="1160"/>
                    </a:lnTo>
                    <a:lnTo>
                      <a:pt x="467" y="1136"/>
                    </a:lnTo>
                    <a:lnTo>
                      <a:pt x="550" y="1112"/>
                    </a:lnTo>
                    <a:lnTo>
                      <a:pt x="807" y="1031"/>
                    </a:lnTo>
                    <a:lnTo>
                      <a:pt x="894" y="1004"/>
                    </a:lnTo>
                    <a:lnTo>
                      <a:pt x="988" y="980"/>
                    </a:lnTo>
                    <a:lnTo>
                      <a:pt x="1062" y="962"/>
                    </a:lnTo>
                    <a:lnTo>
                      <a:pt x="1137" y="946"/>
                    </a:lnTo>
                    <a:lnTo>
                      <a:pt x="1284" y="915"/>
                    </a:lnTo>
                    <a:lnTo>
                      <a:pt x="1394" y="894"/>
                    </a:lnTo>
                    <a:lnTo>
                      <a:pt x="1519" y="870"/>
                    </a:lnTo>
                    <a:lnTo>
                      <a:pt x="1725" y="836"/>
                    </a:lnTo>
                    <a:lnTo>
                      <a:pt x="1814" y="818"/>
                    </a:lnTo>
                    <a:lnTo>
                      <a:pt x="1895" y="806"/>
                    </a:lnTo>
                    <a:lnTo>
                      <a:pt x="1945" y="798"/>
                    </a:lnTo>
                    <a:lnTo>
                      <a:pt x="1999" y="794"/>
                    </a:lnTo>
                    <a:lnTo>
                      <a:pt x="2042" y="788"/>
                    </a:lnTo>
                    <a:lnTo>
                      <a:pt x="2118" y="780"/>
                    </a:lnTo>
                    <a:lnTo>
                      <a:pt x="2158" y="770"/>
                    </a:lnTo>
                    <a:lnTo>
                      <a:pt x="2191" y="760"/>
                    </a:lnTo>
                    <a:lnTo>
                      <a:pt x="2218" y="752"/>
                    </a:lnTo>
                    <a:lnTo>
                      <a:pt x="2993" y="142"/>
                    </a:lnTo>
                    <a:lnTo>
                      <a:pt x="2250" y="772"/>
                    </a:lnTo>
                    <a:lnTo>
                      <a:pt x="3161" y="814"/>
                    </a:lnTo>
                    <a:lnTo>
                      <a:pt x="3276" y="828"/>
                    </a:lnTo>
                    <a:lnTo>
                      <a:pt x="3400" y="838"/>
                    </a:lnTo>
                    <a:lnTo>
                      <a:pt x="3499" y="845"/>
                    </a:lnTo>
                    <a:lnTo>
                      <a:pt x="3582" y="853"/>
                    </a:lnTo>
                    <a:lnTo>
                      <a:pt x="3667" y="865"/>
                    </a:lnTo>
                    <a:lnTo>
                      <a:pt x="3733" y="873"/>
                    </a:lnTo>
                    <a:lnTo>
                      <a:pt x="3809" y="885"/>
                    </a:lnTo>
                    <a:lnTo>
                      <a:pt x="3874" y="885"/>
                    </a:lnTo>
                    <a:lnTo>
                      <a:pt x="3932" y="885"/>
                    </a:lnTo>
                    <a:lnTo>
                      <a:pt x="3961" y="881"/>
                    </a:lnTo>
                    <a:lnTo>
                      <a:pt x="3984" y="865"/>
                    </a:lnTo>
                    <a:lnTo>
                      <a:pt x="4008" y="843"/>
                    </a:lnTo>
                    <a:lnTo>
                      <a:pt x="4048" y="777"/>
                    </a:lnTo>
                    <a:lnTo>
                      <a:pt x="4198" y="470"/>
                    </a:lnTo>
                    <a:lnTo>
                      <a:pt x="4240" y="365"/>
                    </a:lnTo>
                    <a:lnTo>
                      <a:pt x="4252" y="333"/>
                    </a:lnTo>
                    <a:lnTo>
                      <a:pt x="4267" y="292"/>
                    </a:lnTo>
                    <a:lnTo>
                      <a:pt x="4274" y="262"/>
                    </a:lnTo>
                    <a:lnTo>
                      <a:pt x="4275" y="234"/>
                    </a:lnTo>
                    <a:lnTo>
                      <a:pt x="4270" y="210"/>
                    </a:lnTo>
                    <a:lnTo>
                      <a:pt x="4258" y="194"/>
                    </a:lnTo>
                    <a:lnTo>
                      <a:pt x="4238" y="178"/>
                    </a:lnTo>
                    <a:lnTo>
                      <a:pt x="4193" y="159"/>
                    </a:lnTo>
                    <a:lnTo>
                      <a:pt x="4086" y="135"/>
                    </a:lnTo>
                    <a:lnTo>
                      <a:pt x="3984" y="120"/>
                    </a:lnTo>
                    <a:lnTo>
                      <a:pt x="3870" y="108"/>
                    </a:lnTo>
                    <a:lnTo>
                      <a:pt x="3733" y="101"/>
                    </a:lnTo>
                    <a:lnTo>
                      <a:pt x="3591" y="96"/>
                    </a:lnTo>
                    <a:lnTo>
                      <a:pt x="3408" y="96"/>
                    </a:lnTo>
                    <a:lnTo>
                      <a:pt x="3300" y="104"/>
                    </a:lnTo>
                    <a:lnTo>
                      <a:pt x="3202" y="112"/>
                    </a:lnTo>
                    <a:lnTo>
                      <a:pt x="3118" y="120"/>
                    </a:lnTo>
                    <a:lnTo>
                      <a:pt x="3057" y="126"/>
                    </a:lnTo>
                    <a:lnTo>
                      <a:pt x="2993" y="137"/>
                    </a:lnTo>
                    <a:lnTo>
                      <a:pt x="3040" y="117"/>
                    </a:lnTo>
                    <a:lnTo>
                      <a:pt x="3081" y="104"/>
                    </a:lnTo>
                    <a:lnTo>
                      <a:pt x="3126" y="96"/>
                    </a:lnTo>
                    <a:lnTo>
                      <a:pt x="3186" y="84"/>
                    </a:lnTo>
                    <a:lnTo>
                      <a:pt x="3291" y="68"/>
                    </a:lnTo>
                    <a:lnTo>
                      <a:pt x="3393" y="53"/>
                    </a:lnTo>
                    <a:lnTo>
                      <a:pt x="3544" y="37"/>
                    </a:lnTo>
                    <a:lnTo>
                      <a:pt x="3633" y="31"/>
                    </a:lnTo>
                    <a:lnTo>
                      <a:pt x="3736" y="24"/>
                    </a:lnTo>
                    <a:lnTo>
                      <a:pt x="3835" y="16"/>
                    </a:lnTo>
                    <a:lnTo>
                      <a:pt x="3942" y="8"/>
                    </a:lnTo>
                    <a:lnTo>
                      <a:pt x="4041" y="1"/>
                    </a:lnTo>
                    <a:lnTo>
                      <a:pt x="4157" y="0"/>
                    </a:lnTo>
                    <a:lnTo>
                      <a:pt x="4232" y="0"/>
                    </a:lnTo>
                    <a:lnTo>
                      <a:pt x="4603" y="189"/>
                    </a:lnTo>
                    <a:lnTo>
                      <a:pt x="4545" y="199"/>
                    </a:lnTo>
                    <a:lnTo>
                      <a:pt x="4485" y="210"/>
                    </a:lnTo>
                    <a:lnTo>
                      <a:pt x="4444" y="224"/>
                    </a:lnTo>
                    <a:lnTo>
                      <a:pt x="4413" y="242"/>
                    </a:lnTo>
                    <a:lnTo>
                      <a:pt x="4398" y="259"/>
                    </a:lnTo>
                    <a:lnTo>
                      <a:pt x="4385" y="275"/>
                    </a:lnTo>
                    <a:lnTo>
                      <a:pt x="4361" y="317"/>
                    </a:lnTo>
                    <a:lnTo>
                      <a:pt x="4259" y="525"/>
                    </a:lnTo>
                    <a:lnTo>
                      <a:pt x="4159" y="736"/>
                    </a:lnTo>
                    <a:lnTo>
                      <a:pt x="4145" y="777"/>
                    </a:lnTo>
                    <a:lnTo>
                      <a:pt x="4135" y="814"/>
                    </a:lnTo>
                    <a:lnTo>
                      <a:pt x="4133" y="845"/>
                    </a:lnTo>
                    <a:lnTo>
                      <a:pt x="4133" y="862"/>
                    </a:lnTo>
                    <a:lnTo>
                      <a:pt x="4135" y="885"/>
                    </a:lnTo>
                    <a:lnTo>
                      <a:pt x="4145" y="897"/>
                    </a:lnTo>
                    <a:lnTo>
                      <a:pt x="4158" y="905"/>
                    </a:lnTo>
                    <a:lnTo>
                      <a:pt x="4179" y="911"/>
                    </a:lnTo>
                    <a:lnTo>
                      <a:pt x="4216" y="914"/>
                    </a:lnTo>
                    <a:lnTo>
                      <a:pt x="5931" y="769"/>
                    </a:lnTo>
                    <a:lnTo>
                      <a:pt x="5975" y="760"/>
                    </a:lnTo>
                    <a:lnTo>
                      <a:pt x="6007" y="752"/>
                    </a:lnTo>
                    <a:lnTo>
                      <a:pt x="6029" y="731"/>
                    </a:lnTo>
                    <a:lnTo>
                      <a:pt x="6047" y="712"/>
                    </a:lnTo>
                    <a:lnTo>
                      <a:pt x="6071" y="680"/>
                    </a:lnTo>
                    <a:lnTo>
                      <a:pt x="6076" y="648"/>
                    </a:lnTo>
                    <a:lnTo>
                      <a:pt x="6076" y="623"/>
                    </a:lnTo>
                    <a:lnTo>
                      <a:pt x="6071" y="598"/>
                    </a:lnTo>
                    <a:lnTo>
                      <a:pt x="6057" y="578"/>
                    </a:lnTo>
                    <a:lnTo>
                      <a:pt x="6044" y="557"/>
                    </a:lnTo>
                    <a:lnTo>
                      <a:pt x="6016" y="525"/>
                    </a:lnTo>
                    <a:lnTo>
                      <a:pt x="5971" y="466"/>
                    </a:lnTo>
                    <a:lnTo>
                      <a:pt x="5875" y="349"/>
                    </a:lnTo>
                    <a:lnTo>
                      <a:pt x="5748" y="232"/>
                    </a:lnTo>
                    <a:lnTo>
                      <a:pt x="5725" y="213"/>
                    </a:lnTo>
                    <a:lnTo>
                      <a:pt x="5704" y="199"/>
                    </a:lnTo>
                    <a:lnTo>
                      <a:pt x="5672" y="183"/>
                    </a:lnTo>
                    <a:lnTo>
                      <a:pt x="5646" y="177"/>
                    </a:lnTo>
                    <a:lnTo>
                      <a:pt x="5615" y="167"/>
                    </a:lnTo>
                    <a:lnTo>
                      <a:pt x="5573" y="161"/>
                    </a:lnTo>
                    <a:lnTo>
                      <a:pt x="5523" y="159"/>
                    </a:lnTo>
                    <a:lnTo>
                      <a:pt x="5052" y="159"/>
                    </a:lnTo>
                    <a:lnTo>
                      <a:pt x="4926" y="166"/>
                    </a:lnTo>
                    <a:lnTo>
                      <a:pt x="4810" y="167"/>
                    </a:lnTo>
                    <a:lnTo>
                      <a:pt x="4683" y="182"/>
                    </a:lnTo>
                    <a:lnTo>
                      <a:pt x="4603" y="189"/>
                    </a:lnTo>
                    <a:lnTo>
                      <a:pt x="4232" y="0"/>
                    </a:lnTo>
                    <a:lnTo>
                      <a:pt x="4344" y="0"/>
                    </a:lnTo>
                    <a:lnTo>
                      <a:pt x="4450" y="0"/>
                    </a:lnTo>
                    <a:lnTo>
                      <a:pt x="4551" y="1"/>
                    </a:lnTo>
                    <a:lnTo>
                      <a:pt x="4655" y="3"/>
                    </a:lnTo>
                    <a:lnTo>
                      <a:pt x="4733" y="4"/>
                    </a:lnTo>
                    <a:lnTo>
                      <a:pt x="4818" y="8"/>
                    </a:lnTo>
                    <a:lnTo>
                      <a:pt x="4926" y="12"/>
                    </a:lnTo>
                    <a:lnTo>
                      <a:pt x="5056" y="16"/>
                    </a:lnTo>
                    <a:lnTo>
                      <a:pt x="5149" y="20"/>
                    </a:lnTo>
                    <a:lnTo>
                      <a:pt x="5225" y="25"/>
                    </a:lnTo>
                    <a:lnTo>
                      <a:pt x="5286" y="31"/>
                    </a:lnTo>
                    <a:lnTo>
                      <a:pt x="5343" y="36"/>
                    </a:lnTo>
                    <a:lnTo>
                      <a:pt x="5416" y="44"/>
                    </a:lnTo>
                    <a:lnTo>
                      <a:pt x="5497" y="53"/>
                    </a:lnTo>
                    <a:lnTo>
                      <a:pt x="5558" y="62"/>
                    </a:lnTo>
                    <a:lnTo>
                      <a:pt x="5614" y="70"/>
                    </a:lnTo>
                    <a:lnTo>
                      <a:pt x="5665" y="82"/>
                    </a:lnTo>
                    <a:lnTo>
                      <a:pt x="5689" y="90"/>
                    </a:lnTo>
                    <a:lnTo>
                      <a:pt x="5715" y="96"/>
                    </a:lnTo>
                    <a:lnTo>
                      <a:pt x="5739" y="109"/>
                    </a:lnTo>
                    <a:lnTo>
                      <a:pt x="5754" y="120"/>
                    </a:lnTo>
                    <a:lnTo>
                      <a:pt x="5772" y="130"/>
                    </a:lnTo>
                    <a:lnTo>
                      <a:pt x="5789" y="146"/>
                    </a:lnTo>
                    <a:lnTo>
                      <a:pt x="5806" y="159"/>
                    </a:lnTo>
                    <a:lnTo>
                      <a:pt x="5924" y="268"/>
                    </a:lnTo>
                    <a:lnTo>
                      <a:pt x="6175" y="557"/>
                    </a:lnTo>
                    <a:lnTo>
                      <a:pt x="6209" y="595"/>
                    </a:lnTo>
                    <a:lnTo>
                      <a:pt x="6239" y="628"/>
                    </a:lnTo>
                    <a:lnTo>
                      <a:pt x="6263" y="648"/>
                    </a:lnTo>
                    <a:lnTo>
                      <a:pt x="6291" y="671"/>
                    </a:lnTo>
                    <a:lnTo>
                      <a:pt x="6316" y="684"/>
                    </a:lnTo>
                    <a:lnTo>
                      <a:pt x="6339" y="695"/>
                    </a:lnTo>
                    <a:lnTo>
                      <a:pt x="6371" y="701"/>
                    </a:lnTo>
                    <a:lnTo>
                      <a:pt x="6416" y="707"/>
                    </a:lnTo>
                    <a:lnTo>
                      <a:pt x="6474" y="712"/>
                    </a:lnTo>
                    <a:lnTo>
                      <a:pt x="6508" y="713"/>
                    </a:lnTo>
                    <a:lnTo>
                      <a:pt x="6549" y="717"/>
                    </a:lnTo>
                    <a:lnTo>
                      <a:pt x="6600" y="723"/>
                    </a:lnTo>
                    <a:lnTo>
                      <a:pt x="6630" y="724"/>
                    </a:lnTo>
                    <a:lnTo>
                      <a:pt x="6664" y="729"/>
                    </a:lnTo>
                    <a:lnTo>
                      <a:pt x="6711" y="739"/>
                    </a:lnTo>
                    <a:lnTo>
                      <a:pt x="6765" y="745"/>
                    </a:lnTo>
                    <a:lnTo>
                      <a:pt x="6814" y="756"/>
                    </a:lnTo>
                    <a:lnTo>
                      <a:pt x="6886" y="769"/>
                    </a:lnTo>
                    <a:lnTo>
                      <a:pt x="6959" y="786"/>
                    </a:lnTo>
                    <a:lnTo>
                      <a:pt x="6991" y="798"/>
                    </a:lnTo>
                    <a:lnTo>
                      <a:pt x="7018" y="812"/>
                    </a:lnTo>
                    <a:lnTo>
                      <a:pt x="7043" y="824"/>
                    </a:lnTo>
                    <a:lnTo>
                      <a:pt x="7068" y="845"/>
                    </a:lnTo>
                    <a:lnTo>
                      <a:pt x="7088" y="855"/>
                    </a:lnTo>
                    <a:lnTo>
                      <a:pt x="7106" y="865"/>
                    </a:lnTo>
                    <a:lnTo>
                      <a:pt x="7148" y="1019"/>
                    </a:lnTo>
                    <a:lnTo>
                      <a:pt x="7125" y="1073"/>
                    </a:lnTo>
                    <a:lnTo>
                      <a:pt x="7114" y="1109"/>
                    </a:lnTo>
                    <a:lnTo>
                      <a:pt x="7105" y="1142"/>
                    </a:lnTo>
                    <a:lnTo>
                      <a:pt x="7100" y="1185"/>
                    </a:lnTo>
                    <a:lnTo>
                      <a:pt x="7114" y="1231"/>
                    </a:lnTo>
                    <a:lnTo>
                      <a:pt x="6975" y="1505"/>
                    </a:lnTo>
                    <a:lnTo>
                      <a:pt x="6946" y="1566"/>
                    </a:lnTo>
                    <a:lnTo>
                      <a:pt x="6922" y="1601"/>
                    </a:lnTo>
                    <a:lnTo>
                      <a:pt x="6903" y="1619"/>
                    </a:lnTo>
                    <a:lnTo>
                      <a:pt x="6883" y="1634"/>
                    </a:lnTo>
                    <a:lnTo>
                      <a:pt x="6845" y="1659"/>
                    </a:lnTo>
                    <a:lnTo>
                      <a:pt x="6808" y="1675"/>
                    </a:lnTo>
                    <a:lnTo>
                      <a:pt x="6805" y="1609"/>
                    </a:lnTo>
                    <a:lnTo>
                      <a:pt x="6800" y="1567"/>
                    </a:lnTo>
                    <a:lnTo>
                      <a:pt x="6797" y="1520"/>
                    </a:lnTo>
                    <a:lnTo>
                      <a:pt x="6786" y="1474"/>
                    </a:lnTo>
                    <a:lnTo>
                      <a:pt x="6777" y="1435"/>
                    </a:lnTo>
                    <a:lnTo>
                      <a:pt x="6768" y="1387"/>
                    </a:lnTo>
                    <a:lnTo>
                      <a:pt x="6751" y="1343"/>
                    </a:lnTo>
                    <a:lnTo>
                      <a:pt x="6725" y="1302"/>
                    </a:lnTo>
                    <a:lnTo>
                      <a:pt x="6693" y="1263"/>
                    </a:lnTo>
                    <a:lnTo>
                      <a:pt x="6658" y="1231"/>
                    </a:lnTo>
                    <a:lnTo>
                      <a:pt x="6616" y="1217"/>
                    </a:lnTo>
                    <a:lnTo>
                      <a:pt x="6582" y="1211"/>
                    </a:lnTo>
                    <a:lnTo>
                      <a:pt x="6542" y="1211"/>
                    </a:lnTo>
                    <a:lnTo>
                      <a:pt x="6494" y="1217"/>
                    </a:lnTo>
                    <a:lnTo>
                      <a:pt x="6454" y="1225"/>
                    </a:lnTo>
                    <a:lnTo>
                      <a:pt x="6416" y="1234"/>
                    </a:lnTo>
                    <a:lnTo>
                      <a:pt x="6384" y="1251"/>
                    </a:lnTo>
                    <a:lnTo>
                      <a:pt x="6357" y="1270"/>
                    </a:lnTo>
                    <a:lnTo>
                      <a:pt x="6331" y="1287"/>
                    </a:lnTo>
                    <a:lnTo>
                      <a:pt x="6307" y="1310"/>
                    </a:lnTo>
                    <a:lnTo>
                      <a:pt x="6283" y="1334"/>
                    </a:lnTo>
                    <a:lnTo>
                      <a:pt x="6263" y="1358"/>
                    </a:lnTo>
                    <a:lnTo>
                      <a:pt x="6239" y="1384"/>
                    </a:lnTo>
                    <a:lnTo>
                      <a:pt x="6215" y="1419"/>
                    </a:lnTo>
                    <a:lnTo>
                      <a:pt x="6197" y="1458"/>
                    </a:lnTo>
                    <a:lnTo>
                      <a:pt x="6181" y="1486"/>
                    </a:lnTo>
                    <a:lnTo>
                      <a:pt x="6165" y="1528"/>
                    </a:lnTo>
                    <a:lnTo>
                      <a:pt x="6153" y="1581"/>
                    </a:lnTo>
                    <a:lnTo>
                      <a:pt x="6133" y="1631"/>
                    </a:lnTo>
                    <a:lnTo>
                      <a:pt x="6109" y="1684"/>
                    </a:lnTo>
                    <a:lnTo>
                      <a:pt x="6092" y="1718"/>
                    </a:lnTo>
                    <a:lnTo>
                      <a:pt x="6065" y="1751"/>
                    </a:lnTo>
                    <a:lnTo>
                      <a:pt x="6040" y="1789"/>
                    </a:lnTo>
                    <a:lnTo>
                      <a:pt x="6007" y="1822"/>
                    </a:lnTo>
                    <a:lnTo>
                      <a:pt x="5919" y="1828"/>
                    </a:lnTo>
                    <a:lnTo>
                      <a:pt x="3579" y="2224"/>
                    </a:lnTo>
                    <a:lnTo>
                      <a:pt x="3583" y="2201"/>
                    </a:lnTo>
                    <a:lnTo>
                      <a:pt x="3587" y="2163"/>
                    </a:lnTo>
                    <a:lnTo>
                      <a:pt x="3587" y="2097"/>
                    </a:lnTo>
                    <a:lnTo>
                      <a:pt x="3587" y="2043"/>
                    </a:lnTo>
                    <a:lnTo>
                      <a:pt x="3583" y="1979"/>
                    </a:lnTo>
                    <a:lnTo>
                      <a:pt x="3576" y="1935"/>
                    </a:lnTo>
                    <a:lnTo>
                      <a:pt x="3566" y="1894"/>
                    </a:lnTo>
                    <a:lnTo>
                      <a:pt x="3558" y="1846"/>
                    </a:lnTo>
                    <a:lnTo>
                      <a:pt x="3544" y="1799"/>
                    </a:lnTo>
                    <a:lnTo>
                      <a:pt x="3534" y="1755"/>
                    </a:lnTo>
                    <a:lnTo>
                      <a:pt x="3517" y="1708"/>
                    </a:lnTo>
                    <a:lnTo>
                      <a:pt x="3494" y="1672"/>
                    </a:lnTo>
                    <a:lnTo>
                      <a:pt x="3474" y="1633"/>
                    </a:lnTo>
                    <a:lnTo>
                      <a:pt x="3449" y="1601"/>
                    </a:lnTo>
                    <a:lnTo>
                      <a:pt x="3420" y="1567"/>
                    </a:lnTo>
                    <a:lnTo>
                      <a:pt x="3393" y="1544"/>
                    </a:lnTo>
                    <a:lnTo>
                      <a:pt x="3359" y="1517"/>
                    </a:lnTo>
                    <a:lnTo>
                      <a:pt x="3323" y="1500"/>
                    </a:lnTo>
                    <a:lnTo>
                      <a:pt x="3285" y="1485"/>
                    </a:lnTo>
                    <a:lnTo>
                      <a:pt x="3242" y="1473"/>
                    </a:lnTo>
                    <a:lnTo>
                      <a:pt x="3202" y="1461"/>
                    </a:lnTo>
                    <a:lnTo>
                      <a:pt x="3159" y="1457"/>
                    </a:lnTo>
                    <a:lnTo>
                      <a:pt x="3115" y="1457"/>
                    </a:lnTo>
                    <a:lnTo>
                      <a:pt x="3068" y="1458"/>
                    </a:lnTo>
                    <a:lnTo>
                      <a:pt x="3023" y="1464"/>
                    </a:lnTo>
                    <a:lnTo>
                      <a:pt x="2979" y="1474"/>
                    </a:lnTo>
                    <a:lnTo>
                      <a:pt x="2932" y="1485"/>
                    </a:lnTo>
                    <a:lnTo>
                      <a:pt x="2871" y="1508"/>
                    </a:lnTo>
                    <a:lnTo>
                      <a:pt x="2826" y="1528"/>
                    </a:lnTo>
                    <a:lnTo>
                      <a:pt x="2781" y="1551"/>
                    </a:lnTo>
                    <a:lnTo>
                      <a:pt x="2741" y="1579"/>
                    </a:lnTo>
                    <a:lnTo>
                      <a:pt x="2710" y="1605"/>
                    </a:lnTo>
                    <a:lnTo>
                      <a:pt x="2672" y="1634"/>
                    </a:lnTo>
                    <a:lnTo>
                      <a:pt x="2636" y="1667"/>
                    </a:lnTo>
                    <a:lnTo>
                      <a:pt x="2607" y="1704"/>
                    </a:lnTo>
                    <a:lnTo>
                      <a:pt x="2566" y="1751"/>
                    </a:lnTo>
                    <a:lnTo>
                      <a:pt x="2532" y="1805"/>
                    </a:lnTo>
                    <a:lnTo>
                      <a:pt x="2498" y="1857"/>
                    </a:lnTo>
                    <a:lnTo>
                      <a:pt x="2467" y="1910"/>
                    </a:lnTo>
                    <a:lnTo>
                      <a:pt x="2449" y="1951"/>
                    </a:lnTo>
                    <a:lnTo>
                      <a:pt x="2421" y="2003"/>
                    </a:lnTo>
                    <a:lnTo>
                      <a:pt x="2398" y="2052"/>
                    </a:lnTo>
                    <a:lnTo>
                      <a:pt x="2368" y="2127"/>
                    </a:lnTo>
                    <a:lnTo>
                      <a:pt x="2352" y="2178"/>
                    </a:lnTo>
                    <a:lnTo>
                      <a:pt x="2337" y="2228"/>
                    </a:lnTo>
                    <a:lnTo>
                      <a:pt x="2320" y="2270"/>
                    </a:lnTo>
                    <a:lnTo>
                      <a:pt x="2304" y="2293"/>
                    </a:lnTo>
                    <a:lnTo>
                      <a:pt x="2285" y="2307"/>
                    </a:lnTo>
                    <a:lnTo>
                      <a:pt x="2250" y="2325"/>
                    </a:lnTo>
                    <a:lnTo>
                      <a:pt x="2216" y="2335"/>
                    </a:lnTo>
                    <a:lnTo>
                      <a:pt x="2174" y="2342"/>
                    </a:lnTo>
                    <a:lnTo>
                      <a:pt x="2127" y="2351"/>
                    </a:lnTo>
                    <a:lnTo>
                      <a:pt x="1891" y="2359"/>
                    </a:lnTo>
                    <a:lnTo>
                      <a:pt x="1866" y="2359"/>
                    </a:lnTo>
                    <a:lnTo>
                      <a:pt x="1831" y="2346"/>
                    </a:lnTo>
                    <a:lnTo>
                      <a:pt x="1686" y="1994"/>
                    </a:lnTo>
                    <a:lnTo>
                      <a:pt x="1710" y="1990"/>
                    </a:lnTo>
                    <a:lnTo>
                      <a:pt x="1726" y="1981"/>
                    </a:lnTo>
                    <a:lnTo>
                      <a:pt x="1794" y="1692"/>
                    </a:lnTo>
                    <a:lnTo>
                      <a:pt x="1277" y="1684"/>
                    </a:lnTo>
                    <a:lnTo>
                      <a:pt x="1219" y="1683"/>
                    </a:lnTo>
                    <a:lnTo>
                      <a:pt x="1168" y="1680"/>
                    </a:lnTo>
                    <a:lnTo>
                      <a:pt x="1102" y="1675"/>
                    </a:lnTo>
                    <a:lnTo>
                      <a:pt x="1029" y="1667"/>
                    </a:lnTo>
                    <a:lnTo>
                      <a:pt x="968" y="1660"/>
                    </a:lnTo>
                    <a:lnTo>
                      <a:pt x="904" y="1650"/>
                    </a:lnTo>
                    <a:lnTo>
                      <a:pt x="818" y="1638"/>
                    </a:lnTo>
                    <a:lnTo>
                      <a:pt x="730" y="1622"/>
                    </a:lnTo>
                    <a:lnTo>
                      <a:pt x="646" y="1607"/>
                    </a:lnTo>
                    <a:lnTo>
                      <a:pt x="561" y="1590"/>
                    </a:lnTo>
                    <a:lnTo>
                      <a:pt x="484" y="1573"/>
                    </a:lnTo>
                    <a:lnTo>
                      <a:pt x="360" y="1538"/>
                    </a:lnTo>
                    <a:lnTo>
                      <a:pt x="326" y="1525"/>
                    </a:lnTo>
                    <a:lnTo>
                      <a:pt x="275" y="1509"/>
                    </a:lnTo>
                    <a:lnTo>
                      <a:pt x="228" y="1493"/>
                    </a:lnTo>
                    <a:lnTo>
                      <a:pt x="183" y="1480"/>
                    </a:lnTo>
                    <a:lnTo>
                      <a:pt x="146" y="1466"/>
                    </a:lnTo>
                    <a:lnTo>
                      <a:pt x="113" y="1452"/>
                    </a:lnTo>
                    <a:lnTo>
                      <a:pt x="77" y="1436"/>
                    </a:lnTo>
                    <a:lnTo>
                      <a:pt x="48" y="1419"/>
                    </a:lnTo>
                    <a:lnTo>
                      <a:pt x="25" y="1404"/>
                    </a:lnTo>
                    <a:lnTo>
                      <a:pt x="0" y="1384"/>
                    </a:lnTo>
                    <a:close/>
                  </a:path>
                </a:pathLst>
              </a:custGeom>
              <a:solidFill>
                <a:srgbClr val="5A87C6"/>
              </a:solidFill>
              <a:ln w="9525">
                <a:solidFill>
                  <a:schemeClr val="tx1"/>
                </a:solidFill>
                <a:round/>
                <a:headEnd/>
                <a:tailEnd/>
              </a:ln>
            </p:spPr>
            <p:txBody>
              <a:bodyPr/>
              <a:lstStyle/>
              <a:p>
                <a:endParaRPr lang="en-US"/>
              </a:p>
            </p:txBody>
          </p:sp>
          <p:sp>
            <p:nvSpPr>
              <p:cNvPr id="26" name="Freeform 1200"/>
              <p:cNvSpPr>
                <a:spLocks/>
              </p:cNvSpPr>
              <p:nvPr/>
            </p:nvSpPr>
            <p:spPr bwMode="auto">
              <a:xfrm>
                <a:off x="3688" y="1576"/>
                <a:ext cx="1856" cy="456"/>
              </a:xfrm>
              <a:custGeom>
                <a:avLst/>
                <a:gdLst>
                  <a:gd name="T0" fmla="*/ 255 w 5568"/>
                  <a:gd name="T1" fmla="*/ 168 h 1368"/>
                  <a:gd name="T2" fmla="*/ 397 w 5568"/>
                  <a:gd name="T3" fmla="*/ 129 h 1368"/>
                  <a:gd name="T4" fmla="*/ 438 w 5568"/>
                  <a:gd name="T5" fmla="*/ 119 h 1368"/>
                  <a:gd name="T6" fmla="*/ 504 w 5568"/>
                  <a:gd name="T7" fmla="*/ 113 h 1368"/>
                  <a:gd name="T8" fmla="*/ 570 w 5568"/>
                  <a:gd name="T9" fmla="*/ 119 h 1368"/>
                  <a:gd name="T10" fmla="*/ 1077 w 5568"/>
                  <a:gd name="T11" fmla="*/ 66 h 1368"/>
                  <a:gd name="T12" fmla="*/ 1583 w 5568"/>
                  <a:gd name="T13" fmla="*/ 15 h 1368"/>
                  <a:gd name="T14" fmla="*/ 1732 w 5568"/>
                  <a:gd name="T15" fmla="*/ 3 h 1368"/>
                  <a:gd name="T16" fmla="*/ 1830 w 5568"/>
                  <a:gd name="T17" fmla="*/ 0 h 1368"/>
                  <a:gd name="T18" fmla="*/ 1813 w 5568"/>
                  <a:gd name="T19" fmla="*/ 14 h 1368"/>
                  <a:gd name="T20" fmla="*/ 1771 w 5568"/>
                  <a:gd name="T21" fmla="*/ 29 h 1368"/>
                  <a:gd name="T22" fmla="*/ 1738 w 5568"/>
                  <a:gd name="T23" fmla="*/ 42 h 1368"/>
                  <a:gd name="T24" fmla="*/ 1713 w 5568"/>
                  <a:gd name="T25" fmla="*/ 55 h 1368"/>
                  <a:gd name="T26" fmla="*/ 1733 w 5568"/>
                  <a:gd name="T27" fmla="*/ 92 h 1368"/>
                  <a:gd name="T28" fmla="*/ 1751 w 5568"/>
                  <a:gd name="T29" fmla="*/ 139 h 1368"/>
                  <a:gd name="T30" fmla="*/ 1795 w 5568"/>
                  <a:gd name="T31" fmla="*/ 180 h 1368"/>
                  <a:gd name="T32" fmla="*/ 1761 w 5568"/>
                  <a:gd name="T33" fmla="*/ 213 h 1368"/>
                  <a:gd name="T34" fmla="*/ 1741 w 5568"/>
                  <a:gd name="T35" fmla="*/ 169 h 1368"/>
                  <a:gd name="T36" fmla="*/ 1721 w 5568"/>
                  <a:gd name="T37" fmla="*/ 106 h 1368"/>
                  <a:gd name="T38" fmla="*/ 1693 w 5568"/>
                  <a:gd name="T39" fmla="*/ 64 h 1368"/>
                  <a:gd name="T40" fmla="*/ 1642 w 5568"/>
                  <a:gd name="T41" fmla="*/ 48 h 1368"/>
                  <a:gd name="T42" fmla="*/ 1589 w 5568"/>
                  <a:gd name="T43" fmla="*/ 64 h 1368"/>
                  <a:gd name="T44" fmla="*/ 1549 w 5568"/>
                  <a:gd name="T45" fmla="*/ 106 h 1368"/>
                  <a:gd name="T46" fmla="*/ 1530 w 5568"/>
                  <a:gd name="T47" fmla="*/ 159 h 1368"/>
                  <a:gd name="T48" fmla="*/ 1514 w 5568"/>
                  <a:gd name="T49" fmla="*/ 220 h 1368"/>
                  <a:gd name="T50" fmla="*/ 1489 w 5568"/>
                  <a:gd name="T51" fmla="*/ 260 h 1368"/>
                  <a:gd name="T52" fmla="*/ 669 w 5568"/>
                  <a:gd name="T53" fmla="*/ 406 h 1368"/>
                  <a:gd name="T54" fmla="*/ 675 w 5568"/>
                  <a:gd name="T55" fmla="*/ 290 h 1368"/>
                  <a:gd name="T56" fmla="*/ 662 w 5568"/>
                  <a:gd name="T57" fmla="*/ 226 h 1368"/>
                  <a:gd name="T58" fmla="*/ 621 w 5568"/>
                  <a:gd name="T59" fmla="*/ 166 h 1368"/>
                  <a:gd name="T60" fmla="*/ 570 w 5568"/>
                  <a:gd name="T61" fmla="*/ 136 h 1368"/>
                  <a:gd name="T62" fmla="*/ 520 w 5568"/>
                  <a:gd name="T63" fmla="*/ 124 h 1368"/>
                  <a:gd name="T64" fmla="*/ 462 w 5568"/>
                  <a:gd name="T65" fmla="*/ 125 h 1368"/>
                  <a:gd name="T66" fmla="*/ 401 w 5568"/>
                  <a:gd name="T67" fmla="*/ 142 h 1368"/>
                  <a:gd name="T68" fmla="*/ 354 w 5568"/>
                  <a:gd name="T69" fmla="*/ 171 h 1368"/>
                  <a:gd name="T70" fmla="*/ 304 w 5568"/>
                  <a:gd name="T71" fmla="*/ 224 h 1368"/>
                  <a:gd name="T72" fmla="*/ 270 w 5568"/>
                  <a:gd name="T73" fmla="*/ 295 h 1368"/>
                  <a:gd name="T74" fmla="*/ 262 w 5568"/>
                  <a:gd name="T75" fmla="*/ 356 h 1368"/>
                  <a:gd name="T76" fmla="*/ 260 w 5568"/>
                  <a:gd name="T77" fmla="*/ 395 h 1368"/>
                  <a:gd name="T78" fmla="*/ 242 w 5568"/>
                  <a:gd name="T79" fmla="*/ 435 h 1368"/>
                  <a:gd name="T80" fmla="*/ 220 w 5568"/>
                  <a:gd name="T81" fmla="*/ 450 h 1368"/>
                  <a:gd name="T82" fmla="*/ 180 w 5568"/>
                  <a:gd name="T83" fmla="*/ 456 h 1368"/>
                  <a:gd name="T84" fmla="*/ 118 w 5568"/>
                  <a:gd name="T85" fmla="*/ 456 h 1368"/>
                  <a:gd name="T86" fmla="*/ 67 w 5568"/>
                  <a:gd name="T87" fmla="*/ 231 h 13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568"/>
                  <a:gd name="T133" fmla="*/ 0 h 1368"/>
                  <a:gd name="T134" fmla="*/ 5568 w 5568"/>
                  <a:gd name="T135" fmla="*/ 1368 h 13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568" h="1368">
                    <a:moveTo>
                      <a:pt x="200" y="693"/>
                    </a:moveTo>
                    <a:lnTo>
                      <a:pt x="666" y="535"/>
                    </a:lnTo>
                    <a:lnTo>
                      <a:pt x="765" y="505"/>
                    </a:lnTo>
                    <a:lnTo>
                      <a:pt x="935" y="455"/>
                    </a:lnTo>
                    <a:lnTo>
                      <a:pt x="1062" y="421"/>
                    </a:lnTo>
                    <a:lnTo>
                      <a:pt x="1190" y="386"/>
                    </a:lnTo>
                    <a:lnTo>
                      <a:pt x="1237" y="373"/>
                    </a:lnTo>
                    <a:lnTo>
                      <a:pt x="1277" y="363"/>
                    </a:lnTo>
                    <a:lnTo>
                      <a:pt x="1313" y="356"/>
                    </a:lnTo>
                    <a:lnTo>
                      <a:pt x="1385" y="345"/>
                    </a:lnTo>
                    <a:lnTo>
                      <a:pt x="1449" y="340"/>
                    </a:lnTo>
                    <a:lnTo>
                      <a:pt x="1511" y="340"/>
                    </a:lnTo>
                    <a:lnTo>
                      <a:pt x="1580" y="343"/>
                    </a:lnTo>
                    <a:lnTo>
                      <a:pt x="1657" y="348"/>
                    </a:lnTo>
                    <a:lnTo>
                      <a:pt x="1710" y="356"/>
                    </a:lnTo>
                    <a:lnTo>
                      <a:pt x="1770" y="357"/>
                    </a:lnTo>
                    <a:lnTo>
                      <a:pt x="2714" y="252"/>
                    </a:lnTo>
                    <a:lnTo>
                      <a:pt x="3232" y="198"/>
                    </a:lnTo>
                    <a:lnTo>
                      <a:pt x="3793" y="137"/>
                    </a:lnTo>
                    <a:lnTo>
                      <a:pt x="4490" y="69"/>
                    </a:lnTo>
                    <a:lnTo>
                      <a:pt x="4750" y="45"/>
                    </a:lnTo>
                    <a:lnTo>
                      <a:pt x="4934" y="29"/>
                    </a:lnTo>
                    <a:lnTo>
                      <a:pt x="5050" y="21"/>
                    </a:lnTo>
                    <a:lnTo>
                      <a:pt x="5195" y="8"/>
                    </a:lnTo>
                    <a:lnTo>
                      <a:pt x="5293" y="0"/>
                    </a:lnTo>
                    <a:lnTo>
                      <a:pt x="5422" y="0"/>
                    </a:lnTo>
                    <a:lnTo>
                      <a:pt x="5489" y="1"/>
                    </a:lnTo>
                    <a:lnTo>
                      <a:pt x="5568" y="25"/>
                    </a:lnTo>
                    <a:lnTo>
                      <a:pt x="5506" y="32"/>
                    </a:lnTo>
                    <a:lnTo>
                      <a:pt x="5440" y="42"/>
                    </a:lnTo>
                    <a:lnTo>
                      <a:pt x="5377" y="58"/>
                    </a:lnTo>
                    <a:lnTo>
                      <a:pt x="5339" y="74"/>
                    </a:lnTo>
                    <a:lnTo>
                      <a:pt x="5313" y="86"/>
                    </a:lnTo>
                    <a:lnTo>
                      <a:pt x="5284" y="101"/>
                    </a:lnTo>
                    <a:lnTo>
                      <a:pt x="5251" y="117"/>
                    </a:lnTo>
                    <a:lnTo>
                      <a:pt x="5214" y="125"/>
                    </a:lnTo>
                    <a:lnTo>
                      <a:pt x="5173" y="127"/>
                    </a:lnTo>
                    <a:lnTo>
                      <a:pt x="5104" y="130"/>
                    </a:lnTo>
                    <a:lnTo>
                      <a:pt x="5139" y="166"/>
                    </a:lnTo>
                    <a:lnTo>
                      <a:pt x="5157" y="191"/>
                    </a:lnTo>
                    <a:lnTo>
                      <a:pt x="5178" y="223"/>
                    </a:lnTo>
                    <a:lnTo>
                      <a:pt x="5200" y="275"/>
                    </a:lnTo>
                    <a:lnTo>
                      <a:pt x="5214" y="341"/>
                    </a:lnTo>
                    <a:lnTo>
                      <a:pt x="5223" y="392"/>
                    </a:lnTo>
                    <a:lnTo>
                      <a:pt x="5252" y="416"/>
                    </a:lnTo>
                    <a:lnTo>
                      <a:pt x="5292" y="440"/>
                    </a:lnTo>
                    <a:lnTo>
                      <a:pt x="5406" y="483"/>
                    </a:lnTo>
                    <a:lnTo>
                      <a:pt x="5385" y="541"/>
                    </a:lnTo>
                    <a:lnTo>
                      <a:pt x="5359" y="576"/>
                    </a:lnTo>
                    <a:lnTo>
                      <a:pt x="5329" y="614"/>
                    </a:lnTo>
                    <a:lnTo>
                      <a:pt x="5284" y="639"/>
                    </a:lnTo>
                    <a:lnTo>
                      <a:pt x="5234" y="671"/>
                    </a:lnTo>
                    <a:lnTo>
                      <a:pt x="5231" y="590"/>
                    </a:lnTo>
                    <a:lnTo>
                      <a:pt x="5222" y="506"/>
                    </a:lnTo>
                    <a:lnTo>
                      <a:pt x="5207" y="440"/>
                    </a:lnTo>
                    <a:lnTo>
                      <a:pt x="5185" y="372"/>
                    </a:lnTo>
                    <a:lnTo>
                      <a:pt x="5162" y="317"/>
                    </a:lnTo>
                    <a:lnTo>
                      <a:pt x="5133" y="274"/>
                    </a:lnTo>
                    <a:lnTo>
                      <a:pt x="5110" y="227"/>
                    </a:lnTo>
                    <a:lnTo>
                      <a:pt x="5078" y="191"/>
                    </a:lnTo>
                    <a:lnTo>
                      <a:pt x="5033" y="166"/>
                    </a:lnTo>
                    <a:lnTo>
                      <a:pt x="4980" y="151"/>
                    </a:lnTo>
                    <a:lnTo>
                      <a:pt x="4926" y="145"/>
                    </a:lnTo>
                    <a:lnTo>
                      <a:pt x="4874" y="151"/>
                    </a:lnTo>
                    <a:lnTo>
                      <a:pt x="4818" y="166"/>
                    </a:lnTo>
                    <a:lnTo>
                      <a:pt x="4767" y="191"/>
                    </a:lnTo>
                    <a:lnTo>
                      <a:pt x="4722" y="223"/>
                    </a:lnTo>
                    <a:lnTo>
                      <a:pt x="4676" y="274"/>
                    </a:lnTo>
                    <a:lnTo>
                      <a:pt x="4647" y="317"/>
                    </a:lnTo>
                    <a:lnTo>
                      <a:pt x="4619" y="372"/>
                    </a:lnTo>
                    <a:lnTo>
                      <a:pt x="4605" y="416"/>
                    </a:lnTo>
                    <a:lnTo>
                      <a:pt x="4590" y="477"/>
                    </a:lnTo>
                    <a:lnTo>
                      <a:pt x="4583" y="531"/>
                    </a:lnTo>
                    <a:lnTo>
                      <a:pt x="4567" y="602"/>
                    </a:lnTo>
                    <a:lnTo>
                      <a:pt x="4543" y="660"/>
                    </a:lnTo>
                    <a:lnTo>
                      <a:pt x="4520" y="707"/>
                    </a:lnTo>
                    <a:lnTo>
                      <a:pt x="4490" y="745"/>
                    </a:lnTo>
                    <a:lnTo>
                      <a:pt x="4467" y="781"/>
                    </a:lnTo>
                    <a:lnTo>
                      <a:pt x="4437" y="822"/>
                    </a:lnTo>
                    <a:lnTo>
                      <a:pt x="4332" y="835"/>
                    </a:lnTo>
                    <a:lnTo>
                      <a:pt x="2008" y="1218"/>
                    </a:lnTo>
                    <a:lnTo>
                      <a:pt x="2017" y="1052"/>
                    </a:lnTo>
                    <a:lnTo>
                      <a:pt x="2024" y="947"/>
                    </a:lnTo>
                    <a:lnTo>
                      <a:pt x="2026" y="869"/>
                    </a:lnTo>
                    <a:lnTo>
                      <a:pt x="2024" y="810"/>
                    </a:lnTo>
                    <a:lnTo>
                      <a:pt x="2008" y="741"/>
                    </a:lnTo>
                    <a:lnTo>
                      <a:pt x="1985" y="677"/>
                    </a:lnTo>
                    <a:lnTo>
                      <a:pt x="1945" y="610"/>
                    </a:lnTo>
                    <a:lnTo>
                      <a:pt x="1908" y="547"/>
                    </a:lnTo>
                    <a:lnTo>
                      <a:pt x="1862" y="497"/>
                    </a:lnTo>
                    <a:lnTo>
                      <a:pt x="1810" y="455"/>
                    </a:lnTo>
                    <a:lnTo>
                      <a:pt x="1741" y="421"/>
                    </a:lnTo>
                    <a:lnTo>
                      <a:pt x="1709" y="408"/>
                    </a:lnTo>
                    <a:lnTo>
                      <a:pt x="1662" y="392"/>
                    </a:lnTo>
                    <a:lnTo>
                      <a:pt x="1612" y="384"/>
                    </a:lnTo>
                    <a:lnTo>
                      <a:pt x="1559" y="373"/>
                    </a:lnTo>
                    <a:lnTo>
                      <a:pt x="1495" y="368"/>
                    </a:lnTo>
                    <a:lnTo>
                      <a:pt x="1451" y="368"/>
                    </a:lnTo>
                    <a:lnTo>
                      <a:pt x="1385" y="374"/>
                    </a:lnTo>
                    <a:lnTo>
                      <a:pt x="1321" y="389"/>
                    </a:lnTo>
                    <a:lnTo>
                      <a:pt x="1261" y="404"/>
                    </a:lnTo>
                    <a:lnTo>
                      <a:pt x="1204" y="425"/>
                    </a:lnTo>
                    <a:lnTo>
                      <a:pt x="1148" y="450"/>
                    </a:lnTo>
                    <a:lnTo>
                      <a:pt x="1103" y="478"/>
                    </a:lnTo>
                    <a:lnTo>
                      <a:pt x="1061" y="513"/>
                    </a:lnTo>
                    <a:lnTo>
                      <a:pt x="1009" y="555"/>
                    </a:lnTo>
                    <a:lnTo>
                      <a:pt x="960" y="612"/>
                    </a:lnTo>
                    <a:lnTo>
                      <a:pt x="912" y="671"/>
                    </a:lnTo>
                    <a:lnTo>
                      <a:pt x="872" y="738"/>
                    </a:lnTo>
                    <a:lnTo>
                      <a:pt x="843" y="800"/>
                    </a:lnTo>
                    <a:lnTo>
                      <a:pt x="811" y="886"/>
                    </a:lnTo>
                    <a:lnTo>
                      <a:pt x="790" y="962"/>
                    </a:lnTo>
                    <a:lnTo>
                      <a:pt x="783" y="1029"/>
                    </a:lnTo>
                    <a:lnTo>
                      <a:pt x="786" y="1067"/>
                    </a:lnTo>
                    <a:lnTo>
                      <a:pt x="795" y="1116"/>
                    </a:lnTo>
                    <a:lnTo>
                      <a:pt x="790" y="1150"/>
                    </a:lnTo>
                    <a:lnTo>
                      <a:pt x="779" y="1186"/>
                    </a:lnTo>
                    <a:lnTo>
                      <a:pt x="765" y="1234"/>
                    </a:lnTo>
                    <a:lnTo>
                      <a:pt x="743" y="1282"/>
                    </a:lnTo>
                    <a:lnTo>
                      <a:pt x="727" y="1304"/>
                    </a:lnTo>
                    <a:lnTo>
                      <a:pt x="706" y="1322"/>
                    </a:lnTo>
                    <a:lnTo>
                      <a:pt x="686" y="1337"/>
                    </a:lnTo>
                    <a:lnTo>
                      <a:pt x="660" y="1349"/>
                    </a:lnTo>
                    <a:lnTo>
                      <a:pt x="620" y="1356"/>
                    </a:lnTo>
                    <a:lnTo>
                      <a:pt x="580" y="1363"/>
                    </a:lnTo>
                    <a:lnTo>
                      <a:pt x="539" y="1367"/>
                    </a:lnTo>
                    <a:lnTo>
                      <a:pt x="503" y="1368"/>
                    </a:lnTo>
                    <a:lnTo>
                      <a:pt x="446" y="1368"/>
                    </a:lnTo>
                    <a:lnTo>
                      <a:pt x="355" y="1367"/>
                    </a:lnTo>
                    <a:lnTo>
                      <a:pt x="262" y="1363"/>
                    </a:lnTo>
                    <a:lnTo>
                      <a:pt x="0" y="1198"/>
                    </a:lnTo>
                    <a:lnTo>
                      <a:pt x="200" y="693"/>
                    </a:lnTo>
                    <a:close/>
                  </a:path>
                </a:pathLst>
              </a:custGeom>
              <a:solidFill>
                <a:schemeClr val="hlink"/>
              </a:solidFill>
              <a:ln w="9525">
                <a:solidFill>
                  <a:schemeClr val="tx1"/>
                </a:solidFill>
                <a:round/>
                <a:headEnd/>
                <a:tailEnd/>
              </a:ln>
            </p:spPr>
            <p:txBody>
              <a:bodyPr/>
              <a:lstStyle/>
              <a:p>
                <a:endParaRPr lang="en-US"/>
              </a:p>
            </p:txBody>
          </p:sp>
          <p:sp>
            <p:nvSpPr>
              <p:cNvPr id="27" name="Freeform 1201"/>
              <p:cNvSpPr>
                <a:spLocks/>
              </p:cNvSpPr>
              <p:nvPr/>
            </p:nvSpPr>
            <p:spPr bwMode="auto">
              <a:xfrm>
                <a:off x="3161" y="1496"/>
                <a:ext cx="1321" cy="307"/>
              </a:xfrm>
              <a:custGeom>
                <a:avLst/>
                <a:gdLst>
                  <a:gd name="T0" fmla="*/ 0 w 3962"/>
                  <a:gd name="T1" fmla="*/ 200 h 922"/>
                  <a:gd name="T2" fmla="*/ 3 w 3962"/>
                  <a:gd name="T3" fmla="*/ 189 h 922"/>
                  <a:gd name="T4" fmla="*/ 15 w 3962"/>
                  <a:gd name="T5" fmla="*/ 181 h 922"/>
                  <a:gd name="T6" fmla="*/ 64 w 3962"/>
                  <a:gd name="T7" fmla="*/ 158 h 922"/>
                  <a:gd name="T8" fmla="*/ 112 w 3962"/>
                  <a:gd name="T9" fmla="*/ 141 h 922"/>
                  <a:gd name="T10" fmla="*/ 156 w 3962"/>
                  <a:gd name="T11" fmla="*/ 125 h 922"/>
                  <a:gd name="T12" fmla="*/ 270 w 3962"/>
                  <a:gd name="T13" fmla="*/ 90 h 922"/>
                  <a:gd name="T14" fmla="*/ 329 w 3962"/>
                  <a:gd name="T15" fmla="*/ 74 h 922"/>
                  <a:gd name="T16" fmla="*/ 378 w 3962"/>
                  <a:gd name="T17" fmla="*/ 62 h 922"/>
                  <a:gd name="T18" fmla="*/ 464 w 3962"/>
                  <a:gd name="T19" fmla="*/ 45 h 922"/>
                  <a:gd name="T20" fmla="*/ 574 w 3962"/>
                  <a:gd name="T21" fmla="*/ 25 h 922"/>
                  <a:gd name="T22" fmla="*/ 631 w 3962"/>
                  <a:gd name="T23" fmla="*/ 16 h 922"/>
                  <a:gd name="T24" fmla="*/ 666 w 3962"/>
                  <a:gd name="T25" fmla="*/ 12 h 922"/>
                  <a:gd name="T26" fmla="*/ 707 w 3962"/>
                  <a:gd name="T27" fmla="*/ 7 h 922"/>
                  <a:gd name="T28" fmla="*/ 730 w 3962"/>
                  <a:gd name="T29" fmla="*/ 0 h 922"/>
                  <a:gd name="T30" fmla="*/ 750 w 3962"/>
                  <a:gd name="T31" fmla="*/ 4 h 922"/>
                  <a:gd name="T32" fmla="*/ 1092 w 3962"/>
                  <a:gd name="T33" fmla="*/ 23 h 922"/>
                  <a:gd name="T34" fmla="*/ 1166 w 3962"/>
                  <a:gd name="T35" fmla="*/ 28 h 922"/>
                  <a:gd name="T36" fmla="*/ 1223 w 3962"/>
                  <a:gd name="T37" fmla="*/ 35 h 922"/>
                  <a:gd name="T38" fmla="*/ 1270 w 3962"/>
                  <a:gd name="T39" fmla="*/ 42 h 922"/>
                  <a:gd name="T40" fmla="*/ 1311 w 3962"/>
                  <a:gd name="T41" fmla="*/ 42 h 922"/>
                  <a:gd name="T42" fmla="*/ 1305 w 3962"/>
                  <a:gd name="T43" fmla="*/ 53 h 922"/>
                  <a:gd name="T44" fmla="*/ 1219 w 3962"/>
                  <a:gd name="T45" fmla="*/ 71 h 922"/>
                  <a:gd name="T46" fmla="*/ 1061 w 3962"/>
                  <a:gd name="T47" fmla="*/ 95 h 922"/>
                  <a:gd name="T48" fmla="*/ 970 w 3962"/>
                  <a:gd name="T49" fmla="*/ 110 h 922"/>
                  <a:gd name="T50" fmla="*/ 864 w 3962"/>
                  <a:gd name="T51" fmla="*/ 135 h 922"/>
                  <a:gd name="T52" fmla="*/ 779 w 3962"/>
                  <a:gd name="T53" fmla="*/ 158 h 922"/>
                  <a:gd name="T54" fmla="*/ 652 w 3962"/>
                  <a:gd name="T55" fmla="*/ 199 h 922"/>
                  <a:gd name="T56" fmla="*/ 514 w 3962"/>
                  <a:gd name="T57" fmla="*/ 251 h 922"/>
                  <a:gd name="T58" fmla="*/ 425 w 3962"/>
                  <a:gd name="T59" fmla="*/ 307 h 922"/>
                  <a:gd name="T60" fmla="*/ 389 w 3962"/>
                  <a:gd name="T61" fmla="*/ 306 h 922"/>
                  <a:gd name="T62" fmla="*/ 343 w 3962"/>
                  <a:gd name="T63" fmla="*/ 301 h 922"/>
                  <a:gd name="T64" fmla="*/ 301 w 3962"/>
                  <a:gd name="T65" fmla="*/ 295 h 922"/>
                  <a:gd name="T66" fmla="*/ 244 w 3962"/>
                  <a:gd name="T67" fmla="*/ 286 h 922"/>
                  <a:gd name="T68" fmla="*/ 188 w 3962"/>
                  <a:gd name="T69" fmla="*/ 276 h 922"/>
                  <a:gd name="T70" fmla="*/ 120 w 3962"/>
                  <a:gd name="T71" fmla="*/ 258 h 922"/>
                  <a:gd name="T72" fmla="*/ 92 w 3962"/>
                  <a:gd name="T73" fmla="*/ 249 h 922"/>
                  <a:gd name="T74" fmla="*/ 61 w 3962"/>
                  <a:gd name="T75" fmla="*/ 239 h 922"/>
                  <a:gd name="T76" fmla="*/ 38 w 3962"/>
                  <a:gd name="T77" fmla="*/ 230 h 922"/>
                  <a:gd name="T78" fmla="*/ 15 w 3962"/>
                  <a:gd name="T79" fmla="*/ 219 h 922"/>
                  <a:gd name="T80" fmla="*/ 0 w 3962"/>
                  <a:gd name="T81" fmla="*/ 207 h 9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962"/>
                  <a:gd name="T124" fmla="*/ 0 h 922"/>
                  <a:gd name="T125" fmla="*/ 3962 w 3962"/>
                  <a:gd name="T126" fmla="*/ 922 h 92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962" h="922">
                    <a:moveTo>
                      <a:pt x="0" y="623"/>
                    </a:moveTo>
                    <a:lnTo>
                      <a:pt x="0" y="602"/>
                    </a:lnTo>
                    <a:lnTo>
                      <a:pt x="2" y="585"/>
                    </a:lnTo>
                    <a:lnTo>
                      <a:pt x="9" y="569"/>
                    </a:lnTo>
                    <a:lnTo>
                      <a:pt x="21" y="557"/>
                    </a:lnTo>
                    <a:lnTo>
                      <a:pt x="44" y="543"/>
                    </a:lnTo>
                    <a:lnTo>
                      <a:pt x="67" y="529"/>
                    </a:lnTo>
                    <a:lnTo>
                      <a:pt x="191" y="476"/>
                    </a:lnTo>
                    <a:lnTo>
                      <a:pt x="268" y="446"/>
                    </a:lnTo>
                    <a:lnTo>
                      <a:pt x="336" y="424"/>
                    </a:lnTo>
                    <a:lnTo>
                      <a:pt x="402" y="399"/>
                    </a:lnTo>
                    <a:lnTo>
                      <a:pt x="467" y="375"/>
                    </a:lnTo>
                    <a:lnTo>
                      <a:pt x="551" y="351"/>
                    </a:lnTo>
                    <a:lnTo>
                      <a:pt x="809" y="270"/>
                    </a:lnTo>
                    <a:lnTo>
                      <a:pt x="895" y="243"/>
                    </a:lnTo>
                    <a:lnTo>
                      <a:pt x="988" y="221"/>
                    </a:lnTo>
                    <a:lnTo>
                      <a:pt x="1060" y="202"/>
                    </a:lnTo>
                    <a:lnTo>
                      <a:pt x="1134" y="186"/>
                    </a:lnTo>
                    <a:lnTo>
                      <a:pt x="1284" y="156"/>
                    </a:lnTo>
                    <a:lnTo>
                      <a:pt x="1392" y="134"/>
                    </a:lnTo>
                    <a:lnTo>
                      <a:pt x="1518" y="110"/>
                    </a:lnTo>
                    <a:lnTo>
                      <a:pt x="1722" y="76"/>
                    </a:lnTo>
                    <a:lnTo>
                      <a:pt x="1814" y="59"/>
                    </a:lnTo>
                    <a:lnTo>
                      <a:pt x="1894" y="47"/>
                    </a:lnTo>
                    <a:lnTo>
                      <a:pt x="1944" y="39"/>
                    </a:lnTo>
                    <a:lnTo>
                      <a:pt x="1997" y="35"/>
                    </a:lnTo>
                    <a:lnTo>
                      <a:pt x="2042" y="28"/>
                    </a:lnTo>
                    <a:lnTo>
                      <a:pt x="2119" y="20"/>
                    </a:lnTo>
                    <a:lnTo>
                      <a:pt x="2158" y="11"/>
                    </a:lnTo>
                    <a:lnTo>
                      <a:pt x="2190" y="0"/>
                    </a:lnTo>
                    <a:lnTo>
                      <a:pt x="2224" y="12"/>
                    </a:lnTo>
                    <a:lnTo>
                      <a:pt x="2250" y="12"/>
                    </a:lnTo>
                    <a:lnTo>
                      <a:pt x="3161" y="55"/>
                    </a:lnTo>
                    <a:lnTo>
                      <a:pt x="3276" y="68"/>
                    </a:lnTo>
                    <a:lnTo>
                      <a:pt x="3397" y="78"/>
                    </a:lnTo>
                    <a:lnTo>
                      <a:pt x="3497" y="85"/>
                    </a:lnTo>
                    <a:lnTo>
                      <a:pt x="3582" y="93"/>
                    </a:lnTo>
                    <a:lnTo>
                      <a:pt x="3667" y="105"/>
                    </a:lnTo>
                    <a:lnTo>
                      <a:pt x="3732" y="113"/>
                    </a:lnTo>
                    <a:lnTo>
                      <a:pt x="3809" y="125"/>
                    </a:lnTo>
                    <a:lnTo>
                      <a:pt x="3873" y="125"/>
                    </a:lnTo>
                    <a:lnTo>
                      <a:pt x="3931" y="125"/>
                    </a:lnTo>
                    <a:lnTo>
                      <a:pt x="3962" y="121"/>
                    </a:lnTo>
                    <a:lnTo>
                      <a:pt x="3915" y="158"/>
                    </a:lnTo>
                    <a:lnTo>
                      <a:pt x="3884" y="174"/>
                    </a:lnTo>
                    <a:lnTo>
                      <a:pt x="3656" y="213"/>
                    </a:lnTo>
                    <a:lnTo>
                      <a:pt x="3413" y="250"/>
                    </a:lnTo>
                    <a:lnTo>
                      <a:pt x="3183" y="286"/>
                    </a:lnTo>
                    <a:lnTo>
                      <a:pt x="3046" y="306"/>
                    </a:lnTo>
                    <a:lnTo>
                      <a:pt x="2908" y="331"/>
                    </a:lnTo>
                    <a:lnTo>
                      <a:pt x="2721" y="371"/>
                    </a:lnTo>
                    <a:lnTo>
                      <a:pt x="2591" y="404"/>
                    </a:lnTo>
                    <a:lnTo>
                      <a:pt x="2486" y="432"/>
                    </a:lnTo>
                    <a:lnTo>
                      <a:pt x="2337" y="476"/>
                    </a:lnTo>
                    <a:lnTo>
                      <a:pt x="2115" y="541"/>
                    </a:lnTo>
                    <a:lnTo>
                      <a:pt x="1956" y="597"/>
                    </a:lnTo>
                    <a:lnTo>
                      <a:pt x="1651" y="707"/>
                    </a:lnTo>
                    <a:lnTo>
                      <a:pt x="1543" y="753"/>
                    </a:lnTo>
                    <a:lnTo>
                      <a:pt x="1457" y="796"/>
                    </a:lnTo>
                    <a:lnTo>
                      <a:pt x="1275" y="922"/>
                    </a:lnTo>
                    <a:lnTo>
                      <a:pt x="1216" y="921"/>
                    </a:lnTo>
                    <a:lnTo>
                      <a:pt x="1168" y="918"/>
                    </a:lnTo>
                    <a:lnTo>
                      <a:pt x="1099" y="913"/>
                    </a:lnTo>
                    <a:lnTo>
                      <a:pt x="1028" y="905"/>
                    </a:lnTo>
                    <a:lnTo>
                      <a:pt x="969" y="898"/>
                    </a:lnTo>
                    <a:lnTo>
                      <a:pt x="903" y="887"/>
                    </a:lnTo>
                    <a:lnTo>
                      <a:pt x="818" y="875"/>
                    </a:lnTo>
                    <a:lnTo>
                      <a:pt x="732" y="860"/>
                    </a:lnTo>
                    <a:lnTo>
                      <a:pt x="647" y="845"/>
                    </a:lnTo>
                    <a:lnTo>
                      <a:pt x="563" y="828"/>
                    </a:lnTo>
                    <a:lnTo>
                      <a:pt x="483" y="810"/>
                    </a:lnTo>
                    <a:lnTo>
                      <a:pt x="361" y="776"/>
                    </a:lnTo>
                    <a:lnTo>
                      <a:pt x="325" y="763"/>
                    </a:lnTo>
                    <a:lnTo>
                      <a:pt x="276" y="747"/>
                    </a:lnTo>
                    <a:lnTo>
                      <a:pt x="229" y="731"/>
                    </a:lnTo>
                    <a:lnTo>
                      <a:pt x="183" y="717"/>
                    </a:lnTo>
                    <a:lnTo>
                      <a:pt x="146" y="704"/>
                    </a:lnTo>
                    <a:lnTo>
                      <a:pt x="114" y="691"/>
                    </a:lnTo>
                    <a:lnTo>
                      <a:pt x="75" y="675"/>
                    </a:lnTo>
                    <a:lnTo>
                      <a:pt x="46" y="658"/>
                    </a:lnTo>
                    <a:lnTo>
                      <a:pt x="26" y="643"/>
                    </a:lnTo>
                    <a:lnTo>
                      <a:pt x="0" y="623"/>
                    </a:lnTo>
                    <a:close/>
                  </a:path>
                </a:pathLst>
              </a:custGeom>
              <a:solidFill>
                <a:schemeClr val="accent1"/>
              </a:solidFill>
              <a:ln w="9525">
                <a:solidFill>
                  <a:schemeClr val="tx1"/>
                </a:solidFill>
                <a:round/>
                <a:headEnd/>
                <a:tailEnd/>
              </a:ln>
            </p:spPr>
            <p:txBody>
              <a:bodyPr/>
              <a:lstStyle/>
              <a:p>
                <a:endParaRPr lang="en-US"/>
              </a:p>
            </p:txBody>
          </p:sp>
          <p:grpSp>
            <p:nvGrpSpPr>
              <p:cNvPr id="28" name="Group 1202"/>
              <p:cNvGrpSpPr>
                <a:grpSpLocks/>
              </p:cNvGrpSpPr>
              <p:nvPr/>
            </p:nvGrpSpPr>
            <p:grpSpPr bwMode="auto">
              <a:xfrm>
                <a:off x="3878" y="1464"/>
                <a:ext cx="1385" cy="453"/>
                <a:chOff x="1097" y="1580"/>
                <a:chExt cx="1385" cy="453"/>
              </a:xfrm>
            </p:grpSpPr>
            <p:grpSp>
              <p:nvGrpSpPr>
                <p:cNvPr id="66" name="Group 1203"/>
                <p:cNvGrpSpPr>
                  <a:grpSpLocks/>
                </p:cNvGrpSpPr>
                <p:nvPr/>
              </p:nvGrpSpPr>
              <p:grpSpPr bwMode="auto">
                <a:xfrm>
                  <a:off x="1097" y="1919"/>
                  <a:ext cx="61" cy="39"/>
                  <a:chOff x="1097" y="1919"/>
                  <a:chExt cx="61" cy="39"/>
                </a:xfrm>
              </p:grpSpPr>
              <p:sp>
                <p:nvSpPr>
                  <p:cNvPr id="86" name="Freeform 1204"/>
                  <p:cNvSpPr>
                    <a:spLocks/>
                  </p:cNvSpPr>
                  <p:nvPr/>
                </p:nvSpPr>
                <p:spPr bwMode="auto">
                  <a:xfrm>
                    <a:off x="1097" y="1919"/>
                    <a:ext cx="61" cy="39"/>
                  </a:xfrm>
                  <a:custGeom>
                    <a:avLst/>
                    <a:gdLst>
                      <a:gd name="T0" fmla="*/ 0 w 183"/>
                      <a:gd name="T1" fmla="*/ 10 h 119"/>
                      <a:gd name="T2" fmla="*/ 53 w 183"/>
                      <a:gd name="T3" fmla="*/ 0 h 119"/>
                      <a:gd name="T4" fmla="*/ 61 w 183"/>
                      <a:gd name="T5" fmla="*/ 1 h 119"/>
                      <a:gd name="T6" fmla="*/ 4 w 183"/>
                      <a:gd name="T7" fmla="*/ 13 h 119"/>
                      <a:gd name="T8" fmla="*/ 4 w 183"/>
                      <a:gd name="T9" fmla="*/ 39 h 119"/>
                      <a:gd name="T10" fmla="*/ 0 w 183"/>
                      <a:gd name="T11" fmla="*/ 37 h 119"/>
                      <a:gd name="T12" fmla="*/ 0 w 183"/>
                      <a:gd name="T13" fmla="*/ 10 h 119"/>
                      <a:gd name="T14" fmla="*/ 0 60000 65536"/>
                      <a:gd name="T15" fmla="*/ 0 60000 65536"/>
                      <a:gd name="T16" fmla="*/ 0 60000 65536"/>
                      <a:gd name="T17" fmla="*/ 0 60000 65536"/>
                      <a:gd name="T18" fmla="*/ 0 60000 65536"/>
                      <a:gd name="T19" fmla="*/ 0 60000 65536"/>
                      <a:gd name="T20" fmla="*/ 0 60000 65536"/>
                      <a:gd name="T21" fmla="*/ 0 w 183"/>
                      <a:gd name="T22" fmla="*/ 0 h 119"/>
                      <a:gd name="T23" fmla="*/ 183 w 183"/>
                      <a:gd name="T24" fmla="*/ 119 h 1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3" h="119">
                        <a:moveTo>
                          <a:pt x="0" y="32"/>
                        </a:moveTo>
                        <a:lnTo>
                          <a:pt x="159" y="0"/>
                        </a:lnTo>
                        <a:lnTo>
                          <a:pt x="183" y="2"/>
                        </a:lnTo>
                        <a:lnTo>
                          <a:pt x="12" y="39"/>
                        </a:lnTo>
                        <a:lnTo>
                          <a:pt x="12" y="119"/>
                        </a:lnTo>
                        <a:lnTo>
                          <a:pt x="0" y="114"/>
                        </a:lnTo>
                        <a:lnTo>
                          <a:pt x="0" y="32"/>
                        </a:lnTo>
                        <a:close/>
                      </a:path>
                    </a:pathLst>
                  </a:custGeom>
                  <a:solidFill>
                    <a:srgbClr val="FF8000"/>
                  </a:solidFill>
                  <a:ln w="9525">
                    <a:solidFill>
                      <a:schemeClr val="tx1"/>
                    </a:solidFill>
                    <a:round/>
                    <a:headEnd/>
                    <a:tailEnd/>
                  </a:ln>
                </p:spPr>
                <p:txBody>
                  <a:bodyPr/>
                  <a:lstStyle/>
                  <a:p>
                    <a:endParaRPr lang="en-US"/>
                  </a:p>
                </p:txBody>
              </p:sp>
              <p:sp>
                <p:nvSpPr>
                  <p:cNvPr id="87" name="Freeform 1205"/>
                  <p:cNvSpPr>
                    <a:spLocks/>
                  </p:cNvSpPr>
                  <p:nvPr/>
                </p:nvSpPr>
                <p:spPr bwMode="auto">
                  <a:xfrm>
                    <a:off x="1101" y="1919"/>
                    <a:ext cx="57" cy="39"/>
                  </a:xfrm>
                  <a:custGeom>
                    <a:avLst/>
                    <a:gdLst>
                      <a:gd name="T0" fmla="*/ 0 w 171"/>
                      <a:gd name="T1" fmla="*/ 12 h 117"/>
                      <a:gd name="T2" fmla="*/ 57 w 171"/>
                      <a:gd name="T3" fmla="*/ 0 h 117"/>
                      <a:gd name="T4" fmla="*/ 57 w 171"/>
                      <a:gd name="T5" fmla="*/ 25 h 117"/>
                      <a:gd name="T6" fmla="*/ 0 w 171"/>
                      <a:gd name="T7" fmla="*/ 39 h 117"/>
                      <a:gd name="T8" fmla="*/ 0 w 171"/>
                      <a:gd name="T9" fmla="*/ 12 h 117"/>
                      <a:gd name="T10" fmla="*/ 0 60000 65536"/>
                      <a:gd name="T11" fmla="*/ 0 60000 65536"/>
                      <a:gd name="T12" fmla="*/ 0 60000 65536"/>
                      <a:gd name="T13" fmla="*/ 0 60000 65536"/>
                      <a:gd name="T14" fmla="*/ 0 60000 65536"/>
                      <a:gd name="T15" fmla="*/ 0 w 171"/>
                      <a:gd name="T16" fmla="*/ 0 h 117"/>
                      <a:gd name="T17" fmla="*/ 171 w 171"/>
                      <a:gd name="T18" fmla="*/ 117 h 117"/>
                    </a:gdLst>
                    <a:ahLst/>
                    <a:cxnLst>
                      <a:cxn ang="T10">
                        <a:pos x="T0" y="T1"/>
                      </a:cxn>
                      <a:cxn ang="T11">
                        <a:pos x="T2" y="T3"/>
                      </a:cxn>
                      <a:cxn ang="T12">
                        <a:pos x="T4" y="T5"/>
                      </a:cxn>
                      <a:cxn ang="T13">
                        <a:pos x="T6" y="T7"/>
                      </a:cxn>
                      <a:cxn ang="T14">
                        <a:pos x="T8" y="T9"/>
                      </a:cxn>
                    </a:cxnLst>
                    <a:rect l="T15" t="T16" r="T17" b="T18"/>
                    <a:pathLst>
                      <a:path w="171" h="117">
                        <a:moveTo>
                          <a:pt x="0" y="37"/>
                        </a:moveTo>
                        <a:lnTo>
                          <a:pt x="171" y="0"/>
                        </a:lnTo>
                        <a:lnTo>
                          <a:pt x="171" y="76"/>
                        </a:lnTo>
                        <a:lnTo>
                          <a:pt x="0" y="117"/>
                        </a:lnTo>
                        <a:lnTo>
                          <a:pt x="0" y="37"/>
                        </a:lnTo>
                        <a:close/>
                      </a:path>
                    </a:pathLst>
                  </a:custGeom>
                  <a:solidFill>
                    <a:srgbClr val="FFE0C0"/>
                  </a:solidFill>
                  <a:ln w="9525">
                    <a:solidFill>
                      <a:schemeClr val="tx1"/>
                    </a:solidFill>
                    <a:round/>
                    <a:headEnd/>
                    <a:tailEnd/>
                  </a:ln>
                </p:spPr>
                <p:txBody>
                  <a:bodyPr/>
                  <a:lstStyle/>
                  <a:p>
                    <a:endParaRPr lang="en-US"/>
                  </a:p>
                </p:txBody>
              </p:sp>
            </p:grpSp>
            <p:grpSp>
              <p:nvGrpSpPr>
                <p:cNvPr id="67" name="Group 1206"/>
                <p:cNvGrpSpPr>
                  <a:grpSpLocks/>
                </p:cNvGrpSpPr>
                <p:nvPr/>
              </p:nvGrpSpPr>
              <p:grpSpPr bwMode="auto">
                <a:xfrm>
                  <a:off x="1695" y="1580"/>
                  <a:ext cx="787" cy="453"/>
                  <a:chOff x="1695" y="1580"/>
                  <a:chExt cx="787" cy="453"/>
                </a:xfrm>
              </p:grpSpPr>
              <p:grpSp>
                <p:nvGrpSpPr>
                  <p:cNvPr id="68" name="Group 1207"/>
                  <p:cNvGrpSpPr>
                    <a:grpSpLocks/>
                  </p:cNvGrpSpPr>
                  <p:nvPr/>
                </p:nvGrpSpPr>
                <p:grpSpPr bwMode="auto">
                  <a:xfrm>
                    <a:off x="1784" y="1580"/>
                    <a:ext cx="160" cy="134"/>
                    <a:chOff x="1784" y="1580"/>
                    <a:chExt cx="160" cy="134"/>
                  </a:xfrm>
                </p:grpSpPr>
                <p:sp>
                  <p:nvSpPr>
                    <p:cNvPr id="79" name="Freeform 1208"/>
                    <p:cNvSpPr>
                      <a:spLocks/>
                    </p:cNvSpPr>
                    <p:nvPr/>
                  </p:nvSpPr>
                  <p:spPr bwMode="auto">
                    <a:xfrm>
                      <a:off x="1802" y="1652"/>
                      <a:ext cx="142" cy="61"/>
                    </a:xfrm>
                    <a:custGeom>
                      <a:avLst/>
                      <a:gdLst>
                        <a:gd name="T0" fmla="*/ 0 w 424"/>
                        <a:gd name="T1" fmla="*/ 61 h 183"/>
                        <a:gd name="T2" fmla="*/ 23 w 424"/>
                        <a:gd name="T3" fmla="*/ 58 h 183"/>
                        <a:gd name="T4" fmla="*/ 43 w 424"/>
                        <a:gd name="T5" fmla="*/ 48 h 183"/>
                        <a:gd name="T6" fmla="*/ 64 w 424"/>
                        <a:gd name="T7" fmla="*/ 41 h 183"/>
                        <a:gd name="T8" fmla="*/ 81 w 424"/>
                        <a:gd name="T9" fmla="*/ 39 h 183"/>
                        <a:gd name="T10" fmla="*/ 87 w 424"/>
                        <a:gd name="T11" fmla="*/ 39 h 183"/>
                        <a:gd name="T12" fmla="*/ 104 w 424"/>
                        <a:gd name="T13" fmla="*/ 43 h 183"/>
                        <a:gd name="T14" fmla="*/ 125 w 424"/>
                        <a:gd name="T15" fmla="*/ 50 h 183"/>
                        <a:gd name="T16" fmla="*/ 136 w 424"/>
                        <a:gd name="T17" fmla="*/ 53 h 183"/>
                        <a:gd name="T18" fmla="*/ 139 w 424"/>
                        <a:gd name="T19" fmla="*/ 50 h 183"/>
                        <a:gd name="T20" fmla="*/ 142 w 424"/>
                        <a:gd name="T21" fmla="*/ 46 h 183"/>
                        <a:gd name="T22" fmla="*/ 142 w 424"/>
                        <a:gd name="T23" fmla="*/ 36 h 183"/>
                        <a:gd name="T24" fmla="*/ 139 w 424"/>
                        <a:gd name="T25" fmla="*/ 29 h 183"/>
                        <a:gd name="T26" fmla="*/ 130 w 424"/>
                        <a:gd name="T27" fmla="*/ 17 h 183"/>
                        <a:gd name="T28" fmla="*/ 122 w 424"/>
                        <a:gd name="T29" fmla="*/ 6 h 183"/>
                        <a:gd name="T30" fmla="*/ 120 w 424"/>
                        <a:gd name="T31" fmla="*/ 0 h 183"/>
                        <a:gd name="T32" fmla="*/ 33 w 424"/>
                        <a:gd name="T33" fmla="*/ 6 h 183"/>
                        <a:gd name="T34" fmla="*/ 42 w 424"/>
                        <a:gd name="T35" fmla="*/ 15 h 183"/>
                        <a:gd name="T36" fmla="*/ 43 w 424"/>
                        <a:gd name="T37" fmla="*/ 20 h 183"/>
                        <a:gd name="T38" fmla="*/ 41 w 424"/>
                        <a:gd name="T39" fmla="*/ 29 h 183"/>
                        <a:gd name="T40" fmla="*/ 33 w 424"/>
                        <a:gd name="T41" fmla="*/ 38 h 183"/>
                        <a:gd name="T42" fmla="*/ 22 w 424"/>
                        <a:gd name="T43" fmla="*/ 44 h 183"/>
                        <a:gd name="T44" fmla="*/ 0 w 424"/>
                        <a:gd name="T45" fmla="*/ 61 h 18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24"/>
                        <a:gd name="T70" fmla="*/ 0 h 183"/>
                        <a:gd name="T71" fmla="*/ 424 w 424"/>
                        <a:gd name="T72" fmla="*/ 183 h 18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24" h="183">
                          <a:moveTo>
                            <a:pt x="0" y="183"/>
                          </a:moveTo>
                          <a:lnTo>
                            <a:pt x="70" y="175"/>
                          </a:lnTo>
                          <a:lnTo>
                            <a:pt x="127" y="145"/>
                          </a:lnTo>
                          <a:lnTo>
                            <a:pt x="190" y="122"/>
                          </a:lnTo>
                          <a:lnTo>
                            <a:pt x="243" y="116"/>
                          </a:lnTo>
                          <a:lnTo>
                            <a:pt x="260" y="116"/>
                          </a:lnTo>
                          <a:lnTo>
                            <a:pt x="312" y="129"/>
                          </a:lnTo>
                          <a:lnTo>
                            <a:pt x="372" y="151"/>
                          </a:lnTo>
                          <a:lnTo>
                            <a:pt x="405" y="158"/>
                          </a:lnTo>
                          <a:lnTo>
                            <a:pt x="416" y="151"/>
                          </a:lnTo>
                          <a:lnTo>
                            <a:pt x="424" y="137"/>
                          </a:lnTo>
                          <a:lnTo>
                            <a:pt x="424" y="108"/>
                          </a:lnTo>
                          <a:lnTo>
                            <a:pt x="416" y="86"/>
                          </a:lnTo>
                          <a:lnTo>
                            <a:pt x="388" y="52"/>
                          </a:lnTo>
                          <a:lnTo>
                            <a:pt x="364" y="17"/>
                          </a:lnTo>
                          <a:lnTo>
                            <a:pt x="357" y="0"/>
                          </a:lnTo>
                          <a:lnTo>
                            <a:pt x="100" y="17"/>
                          </a:lnTo>
                          <a:lnTo>
                            <a:pt x="125" y="46"/>
                          </a:lnTo>
                          <a:lnTo>
                            <a:pt x="127" y="61"/>
                          </a:lnTo>
                          <a:lnTo>
                            <a:pt x="122" y="86"/>
                          </a:lnTo>
                          <a:lnTo>
                            <a:pt x="100" y="114"/>
                          </a:lnTo>
                          <a:lnTo>
                            <a:pt x="65" y="132"/>
                          </a:lnTo>
                          <a:lnTo>
                            <a:pt x="0" y="183"/>
                          </a:lnTo>
                          <a:close/>
                        </a:path>
                      </a:pathLst>
                    </a:custGeom>
                    <a:solidFill>
                      <a:schemeClr val="hlink"/>
                    </a:solidFill>
                    <a:ln w="9525">
                      <a:noFill/>
                      <a:round/>
                      <a:headEnd/>
                      <a:tailEnd/>
                    </a:ln>
                  </p:spPr>
                  <p:txBody>
                    <a:bodyPr/>
                    <a:lstStyle/>
                    <a:p>
                      <a:endParaRPr lang="en-US"/>
                    </a:p>
                  </p:txBody>
                </p:sp>
                <p:grpSp>
                  <p:nvGrpSpPr>
                    <p:cNvPr id="80" name="Group 1209"/>
                    <p:cNvGrpSpPr>
                      <a:grpSpLocks/>
                    </p:cNvGrpSpPr>
                    <p:nvPr/>
                  </p:nvGrpSpPr>
                  <p:grpSpPr bwMode="auto">
                    <a:xfrm>
                      <a:off x="1784" y="1580"/>
                      <a:ext cx="143" cy="134"/>
                      <a:chOff x="1784" y="1580"/>
                      <a:chExt cx="143" cy="134"/>
                    </a:xfrm>
                  </p:grpSpPr>
                  <p:sp>
                    <p:nvSpPr>
                      <p:cNvPr id="81" name="Freeform 1210"/>
                      <p:cNvSpPr>
                        <a:spLocks/>
                      </p:cNvSpPr>
                      <p:nvPr/>
                    </p:nvSpPr>
                    <p:spPr bwMode="auto">
                      <a:xfrm>
                        <a:off x="1784" y="1580"/>
                        <a:ext cx="143" cy="134"/>
                      </a:xfrm>
                      <a:custGeom>
                        <a:avLst/>
                        <a:gdLst>
                          <a:gd name="T0" fmla="*/ 0 w 429"/>
                          <a:gd name="T1" fmla="*/ 105 h 400"/>
                          <a:gd name="T2" fmla="*/ 2 w 429"/>
                          <a:gd name="T3" fmla="*/ 121 h 400"/>
                          <a:gd name="T4" fmla="*/ 4 w 429"/>
                          <a:gd name="T5" fmla="*/ 128 h 400"/>
                          <a:gd name="T6" fmla="*/ 6 w 429"/>
                          <a:gd name="T7" fmla="*/ 131 h 400"/>
                          <a:gd name="T8" fmla="*/ 13 w 429"/>
                          <a:gd name="T9" fmla="*/ 133 h 400"/>
                          <a:gd name="T10" fmla="*/ 18 w 429"/>
                          <a:gd name="T11" fmla="*/ 134 h 400"/>
                          <a:gd name="T12" fmla="*/ 28 w 429"/>
                          <a:gd name="T13" fmla="*/ 133 h 400"/>
                          <a:gd name="T14" fmla="*/ 35 w 429"/>
                          <a:gd name="T15" fmla="*/ 129 h 400"/>
                          <a:gd name="T16" fmla="*/ 37 w 429"/>
                          <a:gd name="T17" fmla="*/ 125 h 400"/>
                          <a:gd name="T18" fmla="*/ 37 w 429"/>
                          <a:gd name="T19" fmla="*/ 110 h 400"/>
                          <a:gd name="T20" fmla="*/ 39 w 429"/>
                          <a:gd name="T21" fmla="*/ 97 h 400"/>
                          <a:gd name="T22" fmla="*/ 39 w 429"/>
                          <a:gd name="T23" fmla="*/ 87 h 400"/>
                          <a:gd name="T24" fmla="*/ 40 w 429"/>
                          <a:gd name="T25" fmla="*/ 83 h 400"/>
                          <a:gd name="T26" fmla="*/ 42 w 429"/>
                          <a:gd name="T27" fmla="*/ 74 h 400"/>
                          <a:gd name="T28" fmla="*/ 46 w 429"/>
                          <a:gd name="T29" fmla="*/ 72 h 400"/>
                          <a:gd name="T30" fmla="*/ 51 w 429"/>
                          <a:gd name="T31" fmla="*/ 72 h 400"/>
                          <a:gd name="T32" fmla="*/ 62 w 429"/>
                          <a:gd name="T33" fmla="*/ 73 h 400"/>
                          <a:gd name="T34" fmla="*/ 80 w 429"/>
                          <a:gd name="T35" fmla="*/ 77 h 400"/>
                          <a:gd name="T36" fmla="*/ 93 w 429"/>
                          <a:gd name="T37" fmla="*/ 79 h 400"/>
                          <a:gd name="T38" fmla="*/ 105 w 429"/>
                          <a:gd name="T39" fmla="*/ 80 h 400"/>
                          <a:gd name="T40" fmla="*/ 118 w 429"/>
                          <a:gd name="T41" fmla="*/ 79 h 400"/>
                          <a:gd name="T42" fmla="*/ 126 w 429"/>
                          <a:gd name="T43" fmla="*/ 77 h 400"/>
                          <a:gd name="T44" fmla="*/ 132 w 429"/>
                          <a:gd name="T45" fmla="*/ 73 h 400"/>
                          <a:gd name="T46" fmla="*/ 137 w 429"/>
                          <a:gd name="T47" fmla="*/ 68 h 400"/>
                          <a:gd name="T48" fmla="*/ 139 w 429"/>
                          <a:gd name="T49" fmla="*/ 62 h 400"/>
                          <a:gd name="T50" fmla="*/ 143 w 429"/>
                          <a:gd name="T51" fmla="*/ 25 h 400"/>
                          <a:gd name="T52" fmla="*/ 140 w 429"/>
                          <a:gd name="T53" fmla="*/ 16 h 400"/>
                          <a:gd name="T54" fmla="*/ 137 w 429"/>
                          <a:gd name="T55" fmla="*/ 12 h 400"/>
                          <a:gd name="T56" fmla="*/ 132 w 429"/>
                          <a:gd name="T57" fmla="*/ 7 h 400"/>
                          <a:gd name="T58" fmla="*/ 122 w 429"/>
                          <a:gd name="T59" fmla="*/ 5 h 400"/>
                          <a:gd name="T60" fmla="*/ 85 w 429"/>
                          <a:gd name="T61" fmla="*/ 1 h 400"/>
                          <a:gd name="T62" fmla="*/ 54 w 429"/>
                          <a:gd name="T63" fmla="*/ 0 h 400"/>
                          <a:gd name="T64" fmla="*/ 36 w 429"/>
                          <a:gd name="T65" fmla="*/ 1 h 400"/>
                          <a:gd name="T66" fmla="*/ 30 w 429"/>
                          <a:gd name="T67" fmla="*/ 5 h 400"/>
                          <a:gd name="T68" fmla="*/ 27 w 429"/>
                          <a:gd name="T69" fmla="*/ 10 h 400"/>
                          <a:gd name="T70" fmla="*/ 24 w 429"/>
                          <a:gd name="T71" fmla="*/ 19 h 400"/>
                          <a:gd name="T72" fmla="*/ 23 w 429"/>
                          <a:gd name="T73" fmla="*/ 45 h 400"/>
                          <a:gd name="T74" fmla="*/ 24 w 429"/>
                          <a:gd name="T75" fmla="*/ 58 h 400"/>
                          <a:gd name="T76" fmla="*/ 28 w 429"/>
                          <a:gd name="T77" fmla="*/ 63 h 400"/>
                          <a:gd name="T78" fmla="*/ 29 w 429"/>
                          <a:gd name="T79" fmla="*/ 64 h 400"/>
                          <a:gd name="T80" fmla="*/ 16 w 429"/>
                          <a:gd name="T81" fmla="*/ 82 h 400"/>
                          <a:gd name="T82" fmla="*/ 6 w 429"/>
                          <a:gd name="T83" fmla="*/ 92 h 400"/>
                          <a:gd name="T84" fmla="*/ 0 w 429"/>
                          <a:gd name="T85" fmla="*/ 98 h 400"/>
                          <a:gd name="T86" fmla="*/ 0 w 429"/>
                          <a:gd name="T87" fmla="*/ 105 h 4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9"/>
                          <a:gd name="T133" fmla="*/ 0 h 400"/>
                          <a:gd name="T134" fmla="*/ 429 w 429"/>
                          <a:gd name="T135" fmla="*/ 400 h 4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9" h="400">
                            <a:moveTo>
                              <a:pt x="0" y="313"/>
                            </a:moveTo>
                            <a:lnTo>
                              <a:pt x="6" y="360"/>
                            </a:lnTo>
                            <a:lnTo>
                              <a:pt x="11" y="382"/>
                            </a:lnTo>
                            <a:lnTo>
                              <a:pt x="19" y="392"/>
                            </a:lnTo>
                            <a:lnTo>
                              <a:pt x="38" y="398"/>
                            </a:lnTo>
                            <a:lnTo>
                              <a:pt x="55" y="400"/>
                            </a:lnTo>
                            <a:lnTo>
                              <a:pt x="85" y="398"/>
                            </a:lnTo>
                            <a:lnTo>
                              <a:pt x="104" y="386"/>
                            </a:lnTo>
                            <a:lnTo>
                              <a:pt x="110" y="374"/>
                            </a:lnTo>
                            <a:lnTo>
                              <a:pt x="112" y="329"/>
                            </a:lnTo>
                            <a:lnTo>
                              <a:pt x="118" y="289"/>
                            </a:lnTo>
                            <a:lnTo>
                              <a:pt x="118" y="261"/>
                            </a:lnTo>
                            <a:lnTo>
                              <a:pt x="120" y="247"/>
                            </a:lnTo>
                            <a:lnTo>
                              <a:pt x="127" y="222"/>
                            </a:lnTo>
                            <a:lnTo>
                              <a:pt x="138" y="214"/>
                            </a:lnTo>
                            <a:lnTo>
                              <a:pt x="154" y="214"/>
                            </a:lnTo>
                            <a:lnTo>
                              <a:pt x="187" y="218"/>
                            </a:lnTo>
                            <a:lnTo>
                              <a:pt x="239" y="230"/>
                            </a:lnTo>
                            <a:lnTo>
                              <a:pt x="280" y="236"/>
                            </a:lnTo>
                            <a:lnTo>
                              <a:pt x="314" y="238"/>
                            </a:lnTo>
                            <a:lnTo>
                              <a:pt x="353" y="236"/>
                            </a:lnTo>
                            <a:lnTo>
                              <a:pt x="377" y="230"/>
                            </a:lnTo>
                            <a:lnTo>
                              <a:pt x="397" y="218"/>
                            </a:lnTo>
                            <a:lnTo>
                              <a:pt x="411" y="203"/>
                            </a:lnTo>
                            <a:lnTo>
                              <a:pt x="418" y="184"/>
                            </a:lnTo>
                            <a:lnTo>
                              <a:pt x="429" y="74"/>
                            </a:lnTo>
                            <a:lnTo>
                              <a:pt x="421" y="48"/>
                            </a:lnTo>
                            <a:lnTo>
                              <a:pt x="411" y="36"/>
                            </a:lnTo>
                            <a:lnTo>
                              <a:pt x="395" y="22"/>
                            </a:lnTo>
                            <a:lnTo>
                              <a:pt x="365" y="16"/>
                            </a:lnTo>
                            <a:lnTo>
                              <a:pt x="256" y="4"/>
                            </a:lnTo>
                            <a:lnTo>
                              <a:pt x="162" y="0"/>
                            </a:lnTo>
                            <a:lnTo>
                              <a:pt x="107" y="4"/>
                            </a:lnTo>
                            <a:lnTo>
                              <a:pt x="90" y="14"/>
                            </a:lnTo>
                            <a:lnTo>
                              <a:pt x="81" y="29"/>
                            </a:lnTo>
                            <a:lnTo>
                              <a:pt x="71" y="57"/>
                            </a:lnTo>
                            <a:lnTo>
                              <a:pt x="70" y="134"/>
                            </a:lnTo>
                            <a:lnTo>
                              <a:pt x="71" y="172"/>
                            </a:lnTo>
                            <a:lnTo>
                              <a:pt x="85" y="188"/>
                            </a:lnTo>
                            <a:lnTo>
                              <a:pt x="87" y="192"/>
                            </a:lnTo>
                            <a:lnTo>
                              <a:pt x="49" y="244"/>
                            </a:lnTo>
                            <a:lnTo>
                              <a:pt x="19" y="276"/>
                            </a:lnTo>
                            <a:lnTo>
                              <a:pt x="0" y="293"/>
                            </a:lnTo>
                            <a:lnTo>
                              <a:pt x="0" y="313"/>
                            </a:lnTo>
                            <a:close/>
                          </a:path>
                        </a:pathLst>
                      </a:custGeom>
                      <a:solidFill>
                        <a:srgbClr val="A0A0A0"/>
                      </a:solidFill>
                      <a:ln w="9525">
                        <a:solidFill>
                          <a:schemeClr val="tx1"/>
                        </a:solidFill>
                        <a:round/>
                        <a:headEnd/>
                        <a:tailEnd/>
                      </a:ln>
                    </p:spPr>
                    <p:txBody>
                      <a:bodyPr/>
                      <a:lstStyle/>
                      <a:p>
                        <a:endParaRPr lang="en-US"/>
                      </a:p>
                    </p:txBody>
                  </p:sp>
                  <p:grpSp>
                    <p:nvGrpSpPr>
                      <p:cNvPr id="82" name="Group 1211"/>
                      <p:cNvGrpSpPr>
                        <a:grpSpLocks/>
                      </p:cNvGrpSpPr>
                      <p:nvPr/>
                    </p:nvGrpSpPr>
                    <p:grpSpPr bwMode="auto">
                      <a:xfrm>
                        <a:off x="1784" y="1588"/>
                        <a:ext cx="143" cy="126"/>
                        <a:chOff x="1784" y="1588"/>
                        <a:chExt cx="143" cy="126"/>
                      </a:xfrm>
                    </p:grpSpPr>
                    <p:sp>
                      <p:nvSpPr>
                        <p:cNvPr id="83" name="Freeform 1212"/>
                        <p:cNvSpPr>
                          <a:spLocks/>
                        </p:cNvSpPr>
                        <p:nvPr/>
                      </p:nvSpPr>
                      <p:spPr bwMode="auto">
                        <a:xfrm>
                          <a:off x="1808" y="1617"/>
                          <a:ext cx="7" cy="29"/>
                        </a:xfrm>
                        <a:custGeom>
                          <a:avLst/>
                          <a:gdLst>
                            <a:gd name="T0" fmla="*/ 0 w 23"/>
                            <a:gd name="T1" fmla="*/ 0 h 85"/>
                            <a:gd name="T2" fmla="*/ 4 w 23"/>
                            <a:gd name="T3" fmla="*/ 1 h 85"/>
                            <a:gd name="T4" fmla="*/ 6 w 23"/>
                            <a:gd name="T5" fmla="*/ 4 h 85"/>
                            <a:gd name="T6" fmla="*/ 7 w 23"/>
                            <a:gd name="T7" fmla="*/ 12 h 85"/>
                            <a:gd name="T8" fmla="*/ 7 w 23"/>
                            <a:gd name="T9" fmla="*/ 20 h 85"/>
                            <a:gd name="T10" fmla="*/ 5 w 23"/>
                            <a:gd name="T11" fmla="*/ 29 h 85"/>
                            <a:gd name="T12" fmla="*/ 0 w 23"/>
                            <a:gd name="T13" fmla="*/ 23 h 85"/>
                            <a:gd name="T14" fmla="*/ 0 w 23"/>
                            <a:gd name="T15" fmla="*/ 17 h 85"/>
                            <a:gd name="T16" fmla="*/ 0 w 23"/>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85"/>
                            <a:gd name="T29" fmla="*/ 23 w 23"/>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85">
                              <a:moveTo>
                                <a:pt x="0" y="0"/>
                              </a:moveTo>
                              <a:lnTo>
                                <a:pt x="13" y="3"/>
                              </a:lnTo>
                              <a:lnTo>
                                <a:pt x="20" y="12"/>
                              </a:lnTo>
                              <a:lnTo>
                                <a:pt x="23" y="36"/>
                              </a:lnTo>
                              <a:lnTo>
                                <a:pt x="23" y="58"/>
                              </a:lnTo>
                              <a:lnTo>
                                <a:pt x="16" y="85"/>
                              </a:lnTo>
                              <a:lnTo>
                                <a:pt x="1" y="67"/>
                              </a:lnTo>
                              <a:lnTo>
                                <a:pt x="0" y="51"/>
                              </a:lnTo>
                              <a:lnTo>
                                <a:pt x="0" y="0"/>
                              </a:lnTo>
                              <a:close/>
                            </a:path>
                          </a:pathLst>
                        </a:custGeom>
                        <a:solidFill>
                          <a:srgbClr val="606060"/>
                        </a:solidFill>
                        <a:ln w="9525">
                          <a:solidFill>
                            <a:schemeClr val="tx1"/>
                          </a:solidFill>
                          <a:round/>
                          <a:headEnd/>
                          <a:tailEnd/>
                        </a:ln>
                      </p:spPr>
                      <p:txBody>
                        <a:bodyPr/>
                        <a:lstStyle/>
                        <a:p>
                          <a:endParaRPr lang="en-US"/>
                        </a:p>
                      </p:txBody>
                    </p:sp>
                    <p:sp>
                      <p:nvSpPr>
                        <p:cNvPr id="84" name="Freeform 1213"/>
                        <p:cNvSpPr>
                          <a:spLocks/>
                        </p:cNvSpPr>
                        <p:nvPr/>
                      </p:nvSpPr>
                      <p:spPr bwMode="auto">
                        <a:xfrm>
                          <a:off x="1845" y="1621"/>
                          <a:ext cx="77" cy="26"/>
                        </a:xfrm>
                        <a:custGeom>
                          <a:avLst/>
                          <a:gdLst>
                            <a:gd name="T0" fmla="*/ 0 w 232"/>
                            <a:gd name="T1" fmla="*/ 11 h 79"/>
                            <a:gd name="T2" fmla="*/ 25 w 232"/>
                            <a:gd name="T3" fmla="*/ 7 h 79"/>
                            <a:gd name="T4" fmla="*/ 41 w 232"/>
                            <a:gd name="T5" fmla="*/ 1 h 79"/>
                            <a:gd name="T6" fmla="*/ 54 w 232"/>
                            <a:gd name="T7" fmla="*/ 0 h 79"/>
                            <a:gd name="T8" fmla="*/ 65 w 232"/>
                            <a:gd name="T9" fmla="*/ 0 h 79"/>
                            <a:gd name="T10" fmla="*/ 77 w 232"/>
                            <a:gd name="T11" fmla="*/ 0 h 79"/>
                            <a:gd name="T12" fmla="*/ 76 w 232"/>
                            <a:gd name="T13" fmla="*/ 14 h 79"/>
                            <a:gd name="T14" fmla="*/ 63 w 232"/>
                            <a:gd name="T15" fmla="*/ 25 h 79"/>
                            <a:gd name="T16" fmla="*/ 47 w 232"/>
                            <a:gd name="T17" fmla="*/ 26 h 79"/>
                            <a:gd name="T18" fmla="*/ 17 w 232"/>
                            <a:gd name="T19" fmla="*/ 19 h 79"/>
                            <a:gd name="T20" fmla="*/ 0 w 232"/>
                            <a:gd name="T21" fmla="*/ 11 h 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2"/>
                            <a:gd name="T34" fmla="*/ 0 h 79"/>
                            <a:gd name="T35" fmla="*/ 232 w 232"/>
                            <a:gd name="T36" fmla="*/ 79 h 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2" h="79">
                              <a:moveTo>
                                <a:pt x="0" y="34"/>
                              </a:moveTo>
                              <a:lnTo>
                                <a:pt x="74" y="20"/>
                              </a:lnTo>
                              <a:lnTo>
                                <a:pt x="124" y="2"/>
                              </a:lnTo>
                              <a:lnTo>
                                <a:pt x="164" y="0"/>
                              </a:lnTo>
                              <a:lnTo>
                                <a:pt x="197" y="1"/>
                              </a:lnTo>
                              <a:lnTo>
                                <a:pt x="232" y="0"/>
                              </a:lnTo>
                              <a:lnTo>
                                <a:pt x="228" y="42"/>
                              </a:lnTo>
                              <a:lnTo>
                                <a:pt x="190" y="75"/>
                              </a:lnTo>
                              <a:lnTo>
                                <a:pt x="141" y="79"/>
                              </a:lnTo>
                              <a:lnTo>
                                <a:pt x="50" y="57"/>
                              </a:lnTo>
                              <a:lnTo>
                                <a:pt x="0" y="34"/>
                              </a:lnTo>
                              <a:close/>
                            </a:path>
                          </a:pathLst>
                        </a:custGeom>
                        <a:solidFill>
                          <a:srgbClr val="808080"/>
                        </a:solidFill>
                        <a:ln w="9525">
                          <a:noFill/>
                          <a:round/>
                          <a:headEnd/>
                          <a:tailEnd/>
                        </a:ln>
                      </p:spPr>
                      <p:txBody>
                        <a:bodyPr/>
                        <a:lstStyle/>
                        <a:p>
                          <a:endParaRPr lang="en-US"/>
                        </a:p>
                      </p:txBody>
                    </p:sp>
                    <p:sp>
                      <p:nvSpPr>
                        <p:cNvPr id="85" name="Freeform 1214"/>
                        <p:cNvSpPr>
                          <a:spLocks/>
                        </p:cNvSpPr>
                        <p:nvPr/>
                      </p:nvSpPr>
                      <p:spPr bwMode="auto">
                        <a:xfrm>
                          <a:off x="1784" y="1588"/>
                          <a:ext cx="143" cy="126"/>
                        </a:xfrm>
                        <a:custGeom>
                          <a:avLst/>
                          <a:gdLst>
                            <a:gd name="T0" fmla="*/ 0 w 429"/>
                            <a:gd name="T1" fmla="*/ 97 h 378"/>
                            <a:gd name="T2" fmla="*/ 2 w 429"/>
                            <a:gd name="T3" fmla="*/ 113 h 378"/>
                            <a:gd name="T4" fmla="*/ 4 w 429"/>
                            <a:gd name="T5" fmla="*/ 120 h 378"/>
                            <a:gd name="T6" fmla="*/ 6 w 429"/>
                            <a:gd name="T7" fmla="*/ 123 h 378"/>
                            <a:gd name="T8" fmla="*/ 13 w 429"/>
                            <a:gd name="T9" fmla="*/ 125 h 378"/>
                            <a:gd name="T10" fmla="*/ 18 w 429"/>
                            <a:gd name="T11" fmla="*/ 126 h 378"/>
                            <a:gd name="T12" fmla="*/ 28 w 429"/>
                            <a:gd name="T13" fmla="*/ 125 h 378"/>
                            <a:gd name="T14" fmla="*/ 35 w 429"/>
                            <a:gd name="T15" fmla="*/ 121 h 378"/>
                            <a:gd name="T16" fmla="*/ 37 w 429"/>
                            <a:gd name="T17" fmla="*/ 117 h 378"/>
                            <a:gd name="T18" fmla="*/ 37 w 429"/>
                            <a:gd name="T19" fmla="*/ 102 h 378"/>
                            <a:gd name="T20" fmla="*/ 39 w 429"/>
                            <a:gd name="T21" fmla="*/ 89 h 378"/>
                            <a:gd name="T22" fmla="*/ 39 w 429"/>
                            <a:gd name="T23" fmla="*/ 80 h 378"/>
                            <a:gd name="T24" fmla="*/ 40 w 429"/>
                            <a:gd name="T25" fmla="*/ 75 h 378"/>
                            <a:gd name="T26" fmla="*/ 42 w 429"/>
                            <a:gd name="T27" fmla="*/ 67 h 378"/>
                            <a:gd name="T28" fmla="*/ 46 w 429"/>
                            <a:gd name="T29" fmla="*/ 64 h 378"/>
                            <a:gd name="T30" fmla="*/ 51 w 429"/>
                            <a:gd name="T31" fmla="*/ 64 h 378"/>
                            <a:gd name="T32" fmla="*/ 62 w 429"/>
                            <a:gd name="T33" fmla="*/ 65 h 378"/>
                            <a:gd name="T34" fmla="*/ 80 w 429"/>
                            <a:gd name="T35" fmla="*/ 69 h 378"/>
                            <a:gd name="T36" fmla="*/ 93 w 429"/>
                            <a:gd name="T37" fmla="*/ 71 h 378"/>
                            <a:gd name="T38" fmla="*/ 105 w 429"/>
                            <a:gd name="T39" fmla="*/ 72 h 378"/>
                            <a:gd name="T40" fmla="*/ 118 w 429"/>
                            <a:gd name="T41" fmla="*/ 71 h 378"/>
                            <a:gd name="T42" fmla="*/ 126 w 429"/>
                            <a:gd name="T43" fmla="*/ 69 h 378"/>
                            <a:gd name="T44" fmla="*/ 132 w 429"/>
                            <a:gd name="T45" fmla="*/ 65 h 378"/>
                            <a:gd name="T46" fmla="*/ 137 w 429"/>
                            <a:gd name="T47" fmla="*/ 60 h 378"/>
                            <a:gd name="T48" fmla="*/ 139 w 429"/>
                            <a:gd name="T49" fmla="*/ 54 h 378"/>
                            <a:gd name="T50" fmla="*/ 143 w 429"/>
                            <a:gd name="T51" fmla="*/ 17 h 378"/>
                            <a:gd name="T52" fmla="*/ 140 w 429"/>
                            <a:gd name="T53" fmla="*/ 9 h 378"/>
                            <a:gd name="T54" fmla="*/ 137 w 429"/>
                            <a:gd name="T55" fmla="*/ 5 h 378"/>
                            <a:gd name="T56" fmla="*/ 132 w 429"/>
                            <a:gd name="T57" fmla="*/ 0 h 378"/>
                            <a:gd name="T58" fmla="*/ 137 w 429"/>
                            <a:gd name="T59" fmla="*/ 14 h 378"/>
                            <a:gd name="T60" fmla="*/ 137 w 429"/>
                            <a:gd name="T61" fmla="*/ 19 h 378"/>
                            <a:gd name="T62" fmla="*/ 137 w 429"/>
                            <a:gd name="T63" fmla="*/ 25 h 378"/>
                            <a:gd name="T64" fmla="*/ 136 w 429"/>
                            <a:gd name="T65" fmla="*/ 33 h 378"/>
                            <a:gd name="T66" fmla="*/ 134 w 429"/>
                            <a:gd name="T67" fmla="*/ 47 h 378"/>
                            <a:gd name="T68" fmla="*/ 129 w 429"/>
                            <a:gd name="T69" fmla="*/ 51 h 378"/>
                            <a:gd name="T70" fmla="*/ 122 w 429"/>
                            <a:gd name="T71" fmla="*/ 55 h 378"/>
                            <a:gd name="T72" fmla="*/ 115 w 429"/>
                            <a:gd name="T73" fmla="*/ 55 h 378"/>
                            <a:gd name="T74" fmla="*/ 107 w 429"/>
                            <a:gd name="T75" fmla="*/ 55 h 378"/>
                            <a:gd name="T76" fmla="*/ 99 w 429"/>
                            <a:gd name="T77" fmla="*/ 52 h 378"/>
                            <a:gd name="T78" fmla="*/ 88 w 429"/>
                            <a:gd name="T79" fmla="*/ 50 h 378"/>
                            <a:gd name="T80" fmla="*/ 76 w 429"/>
                            <a:gd name="T81" fmla="*/ 47 h 378"/>
                            <a:gd name="T82" fmla="*/ 67 w 429"/>
                            <a:gd name="T83" fmla="*/ 45 h 378"/>
                            <a:gd name="T84" fmla="*/ 57 w 429"/>
                            <a:gd name="T85" fmla="*/ 43 h 378"/>
                            <a:gd name="T86" fmla="*/ 46 w 429"/>
                            <a:gd name="T87" fmla="*/ 45 h 378"/>
                            <a:gd name="T88" fmla="*/ 42 w 429"/>
                            <a:gd name="T89" fmla="*/ 49 h 378"/>
                            <a:gd name="T90" fmla="*/ 39 w 429"/>
                            <a:gd name="T91" fmla="*/ 60 h 378"/>
                            <a:gd name="T92" fmla="*/ 36 w 429"/>
                            <a:gd name="T93" fmla="*/ 71 h 378"/>
                            <a:gd name="T94" fmla="*/ 29 w 429"/>
                            <a:gd name="T95" fmla="*/ 83 h 378"/>
                            <a:gd name="T96" fmla="*/ 24 w 429"/>
                            <a:gd name="T97" fmla="*/ 90 h 378"/>
                            <a:gd name="T98" fmla="*/ 19 w 429"/>
                            <a:gd name="T99" fmla="*/ 95 h 378"/>
                            <a:gd name="T100" fmla="*/ 11 w 429"/>
                            <a:gd name="T101" fmla="*/ 97 h 378"/>
                            <a:gd name="T102" fmla="*/ 5 w 429"/>
                            <a:gd name="T103" fmla="*/ 98 h 378"/>
                            <a:gd name="T104" fmla="*/ 0 w 429"/>
                            <a:gd name="T105" fmla="*/ 97 h 37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9"/>
                            <a:gd name="T160" fmla="*/ 0 h 378"/>
                            <a:gd name="T161" fmla="*/ 429 w 429"/>
                            <a:gd name="T162" fmla="*/ 378 h 37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9" h="378">
                              <a:moveTo>
                                <a:pt x="0" y="291"/>
                              </a:moveTo>
                              <a:lnTo>
                                <a:pt x="6" y="338"/>
                              </a:lnTo>
                              <a:lnTo>
                                <a:pt x="11" y="360"/>
                              </a:lnTo>
                              <a:lnTo>
                                <a:pt x="19" y="370"/>
                              </a:lnTo>
                              <a:lnTo>
                                <a:pt x="38" y="376"/>
                              </a:lnTo>
                              <a:lnTo>
                                <a:pt x="55" y="378"/>
                              </a:lnTo>
                              <a:lnTo>
                                <a:pt x="85" y="376"/>
                              </a:lnTo>
                              <a:lnTo>
                                <a:pt x="104" y="364"/>
                              </a:lnTo>
                              <a:lnTo>
                                <a:pt x="110" y="352"/>
                              </a:lnTo>
                              <a:lnTo>
                                <a:pt x="112" y="307"/>
                              </a:lnTo>
                              <a:lnTo>
                                <a:pt x="118" y="267"/>
                              </a:lnTo>
                              <a:lnTo>
                                <a:pt x="118" y="239"/>
                              </a:lnTo>
                              <a:lnTo>
                                <a:pt x="120" y="225"/>
                              </a:lnTo>
                              <a:lnTo>
                                <a:pt x="127" y="200"/>
                              </a:lnTo>
                              <a:lnTo>
                                <a:pt x="138" y="192"/>
                              </a:lnTo>
                              <a:lnTo>
                                <a:pt x="154" y="192"/>
                              </a:lnTo>
                              <a:lnTo>
                                <a:pt x="187" y="196"/>
                              </a:lnTo>
                              <a:lnTo>
                                <a:pt x="239" y="208"/>
                              </a:lnTo>
                              <a:lnTo>
                                <a:pt x="280" y="214"/>
                              </a:lnTo>
                              <a:lnTo>
                                <a:pt x="314" y="216"/>
                              </a:lnTo>
                              <a:lnTo>
                                <a:pt x="353" y="214"/>
                              </a:lnTo>
                              <a:lnTo>
                                <a:pt x="377" y="208"/>
                              </a:lnTo>
                              <a:lnTo>
                                <a:pt x="397" y="196"/>
                              </a:lnTo>
                              <a:lnTo>
                                <a:pt x="411" y="181"/>
                              </a:lnTo>
                              <a:lnTo>
                                <a:pt x="418" y="162"/>
                              </a:lnTo>
                              <a:lnTo>
                                <a:pt x="429" y="52"/>
                              </a:lnTo>
                              <a:lnTo>
                                <a:pt x="421" y="26"/>
                              </a:lnTo>
                              <a:lnTo>
                                <a:pt x="411" y="14"/>
                              </a:lnTo>
                              <a:lnTo>
                                <a:pt x="395" y="0"/>
                              </a:lnTo>
                              <a:lnTo>
                                <a:pt x="411" y="42"/>
                              </a:lnTo>
                              <a:lnTo>
                                <a:pt x="411" y="58"/>
                              </a:lnTo>
                              <a:lnTo>
                                <a:pt x="411" y="76"/>
                              </a:lnTo>
                              <a:lnTo>
                                <a:pt x="409" y="100"/>
                              </a:lnTo>
                              <a:lnTo>
                                <a:pt x="401" y="140"/>
                              </a:lnTo>
                              <a:lnTo>
                                <a:pt x="387" y="154"/>
                              </a:lnTo>
                              <a:lnTo>
                                <a:pt x="367" y="164"/>
                              </a:lnTo>
                              <a:lnTo>
                                <a:pt x="344" y="166"/>
                              </a:lnTo>
                              <a:lnTo>
                                <a:pt x="321" y="164"/>
                              </a:lnTo>
                              <a:lnTo>
                                <a:pt x="296" y="157"/>
                              </a:lnTo>
                              <a:lnTo>
                                <a:pt x="263" y="150"/>
                              </a:lnTo>
                              <a:lnTo>
                                <a:pt x="228" y="141"/>
                              </a:lnTo>
                              <a:lnTo>
                                <a:pt x="200" y="135"/>
                              </a:lnTo>
                              <a:lnTo>
                                <a:pt x="171" y="128"/>
                              </a:lnTo>
                              <a:lnTo>
                                <a:pt x="139" y="135"/>
                              </a:lnTo>
                              <a:lnTo>
                                <a:pt x="127" y="147"/>
                              </a:lnTo>
                              <a:lnTo>
                                <a:pt x="118" y="181"/>
                              </a:lnTo>
                              <a:lnTo>
                                <a:pt x="107" y="213"/>
                              </a:lnTo>
                              <a:lnTo>
                                <a:pt x="87" y="250"/>
                              </a:lnTo>
                              <a:lnTo>
                                <a:pt x="73" y="271"/>
                              </a:lnTo>
                              <a:lnTo>
                                <a:pt x="58" y="285"/>
                              </a:lnTo>
                              <a:lnTo>
                                <a:pt x="34" y="291"/>
                              </a:lnTo>
                              <a:lnTo>
                                <a:pt x="14" y="295"/>
                              </a:lnTo>
                              <a:lnTo>
                                <a:pt x="0" y="291"/>
                              </a:lnTo>
                              <a:close/>
                            </a:path>
                          </a:pathLst>
                        </a:custGeom>
                        <a:solidFill>
                          <a:srgbClr val="606060"/>
                        </a:solidFill>
                        <a:ln w="9525">
                          <a:solidFill>
                            <a:schemeClr val="tx1"/>
                          </a:solidFill>
                          <a:round/>
                          <a:headEnd/>
                          <a:tailEnd/>
                        </a:ln>
                      </p:spPr>
                      <p:txBody>
                        <a:bodyPr/>
                        <a:lstStyle/>
                        <a:p>
                          <a:endParaRPr lang="en-US"/>
                        </a:p>
                      </p:txBody>
                    </p:sp>
                  </p:grpSp>
                </p:grpSp>
              </p:grpSp>
              <p:grpSp>
                <p:nvGrpSpPr>
                  <p:cNvPr id="69" name="Group 1215"/>
                  <p:cNvGrpSpPr>
                    <a:grpSpLocks/>
                  </p:cNvGrpSpPr>
                  <p:nvPr/>
                </p:nvGrpSpPr>
                <p:grpSpPr bwMode="auto">
                  <a:xfrm>
                    <a:off x="2039" y="1638"/>
                    <a:ext cx="396" cy="63"/>
                    <a:chOff x="2039" y="1638"/>
                    <a:chExt cx="396" cy="63"/>
                  </a:xfrm>
                </p:grpSpPr>
                <p:grpSp>
                  <p:nvGrpSpPr>
                    <p:cNvPr id="73" name="Group 1216"/>
                    <p:cNvGrpSpPr>
                      <a:grpSpLocks/>
                    </p:cNvGrpSpPr>
                    <p:nvPr/>
                  </p:nvGrpSpPr>
                  <p:grpSpPr bwMode="auto">
                    <a:xfrm>
                      <a:off x="2039" y="1669"/>
                      <a:ext cx="69" cy="32"/>
                      <a:chOff x="2039" y="1669"/>
                      <a:chExt cx="69" cy="32"/>
                    </a:xfrm>
                  </p:grpSpPr>
                  <p:sp>
                    <p:nvSpPr>
                      <p:cNvPr id="77" name="Freeform 1217"/>
                      <p:cNvSpPr>
                        <a:spLocks/>
                      </p:cNvSpPr>
                      <p:nvPr/>
                    </p:nvSpPr>
                    <p:spPr bwMode="auto">
                      <a:xfrm>
                        <a:off x="2047" y="1683"/>
                        <a:ext cx="61" cy="18"/>
                      </a:xfrm>
                      <a:custGeom>
                        <a:avLst/>
                        <a:gdLst>
                          <a:gd name="T0" fmla="*/ 0 w 184"/>
                          <a:gd name="T1" fmla="*/ 5 h 53"/>
                          <a:gd name="T2" fmla="*/ 6 w 184"/>
                          <a:gd name="T3" fmla="*/ 18 h 53"/>
                          <a:gd name="T4" fmla="*/ 61 w 184"/>
                          <a:gd name="T5" fmla="*/ 14 h 53"/>
                          <a:gd name="T6" fmla="*/ 56 w 184"/>
                          <a:gd name="T7" fmla="*/ 0 h 53"/>
                          <a:gd name="T8" fmla="*/ 0 w 184"/>
                          <a:gd name="T9" fmla="*/ 5 h 53"/>
                          <a:gd name="T10" fmla="*/ 0 60000 65536"/>
                          <a:gd name="T11" fmla="*/ 0 60000 65536"/>
                          <a:gd name="T12" fmla="*/ 0 60000 65536"/>
                          <a:gd name="T13" fmla="*/ 0 60000 65536"/>
                          <a:gd name="T14" fmla="*/ 0 60000 65536"/>
                          <a:gd name="T15" fmla="*/ 0 w 184"/>
                          <a:gd name="T16" fmla="*/ 0 h 53"/>
                          <a:gd name="T17" fmla="*/ 184 w 184"/>
                          <a:gd name="T18" fmla="*/ 53 h 53"/>
                        </a:gdLst>
                        <a:ahLst/>
                        <a:cxnLst>
                          <a:cxn ang="T10">
                            <a:pos x="T0" y="T1"/>
                          </a:cxn>
                          <a:cxn ang="T11">
                            <a:pos x="T2" y="T3"/>
                          </a:cxn>
                          <a:cxn ang="T12">
                            <a:pos x="T4" y="T5"/>
                          </a:cxn>
                          <a:cxn ang="T13">
                            <a:pos x="T6" y="T7"/>
                          </a:cxn>
                          <a:cxn ang="T14">
                            <a:pos x="T8" y="T9"/>
                          </a:cxn>
                        </a:cxnLst>
                        <a:rect l="T15" t="T16" r="T17" b="T18"/>
                        <a:pathLst>
                          <a:path w="184" h="53">
                            <a:moveTo>
                              <a:pt x="0" y="14"/>
                            </a:moveTo>
                            <a:lnTo>
                              <a:pt x="18" y="53"/>
                            </a:lnTo>
                            <a:lnTo>
                              <a:pt x="184" y="41"/>
                            </a:lnTo>
                            <a:lnTo>
                              <a:pt x="170" y="0"/>
                            </a:lnTo>
                            <a:lnTo>
                              <a:pt x="0" y="14"/>
                            </a:lnTo>
                            <a:close/>
                          </a:path>
                        </a:pathLst>
                      </a:custGeom>
                      <a:solidFill>
                        <a:schemeClr val="hlink"/>
                      </a:solidFill>
                      <a:ln w="9525">
                        <a:noFill/>
                        <a:round/>
                        <a:headEnd/>
                        <a:tailEnd/>
                      </a:ln>
                    </p:spPr>
                    <p:txBody>
                      <a:bodyPr/>
                      <a:lstStyle/>
                      <a:p>
                        <a:endParaRPr lang="en-US"/>
                      </a:p>
                    </p:txBody>
                  </p:sp>
                  <p:sp>
                    <p:nvSpPr>
                      <p:cNvPr id="78" name="Freeform 1218"/>
                      <p:cNvSpPr>
                        <a:spLocks/>
                      </p:cNvSpPr>
                      <p:nvPr/>
                    </p:nvSpPr>
                    <p:spPr bwMode="auto">
                      <a:xfrm>
                        <a:off x="2039" y="1669"/>
                        <a:ext cx="69" cy="18"/>
                      </a:xfrm>
                      <a:custGeom>
                        <a:avLst/>
                        <a:gdLst>
                          <a:gd name="T0" fmla="*/ 0 w 209"/>
                          <a:gd name="T1" fmla="*/ 4 h 56"/>
                          <a:gd name="T2" fmla="*/ 57 w 209"/>
                          <a:gd name="T3" fmla="*/ 0 h 56"/>
                          <a:gd name="T4" fmla="*/ 64 w 209"/>
                          <a:gd name="T5" fmla="*/ 5 h 56"/>
                          <a:gd name="T6" fmla="*/ 69 w 209"/>
                          <a:gd name="T7" fmla="*/ 15 h 56"/>
                          <a:gd name="T8" fmla="*/ 9 w 209"/>
                          <a:gd name="T9" fmla="*/ 18 h 56"/>
                          <a:gd name="T10" fmla="*/ 4 w 209"/>
                          <a:gd name="T11" fmla="*/ 15 h 56"/>
                          <a:gd name="T12" fmla="*/ 0 w 209"/>
                          <a:gd name="T13" fmla="*/ 4 h 56"/>
                          <a:gd name="T14" fmla="*/ 0 60000 65536"/>
                          <a:gd name="T15" fmla="*/ 0 60000 65536"/>
                          <a:gd name="T16" fmla="*/ 0 60000 65536"/>
                          <a:gd name="T17" fmla="*/ 0 60000 65536"/>
                          <a:gd name="T18" fmla="*/ 0 60000 65536"/>
                          <a:gd name="T19" fmla="*/ 0 60000 65536"/>
                          <a:gd name="T20" fmla="*/ 0 60000 65536"/>
                          <a:gd name="T21" fmla="*/ 0 w 209"/>
                          <a:gd name="T22" fmla="*/ 0 h 56"/>
                          <a:gd name="T23" fmla="*/ 209 w 209"/>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56">
                            <a:moveTo>
                              <a:pt x="0" y="12"/>
                            </a:moveTo>
                            <a:lnTo>
                              <a:pt x="174" y="0"/>
                            </a:lnTo>
                            <a:lnTo>
                              <a:pt x="195" y="14"/>
                            </a:lnTo>
                            <a:lnTo>
                              <a:pt x="209" y="47"/>
                            </a:lnTo>
                            <a:lnTo>
                              <a:pt x="27" y="56"/>
                            </a:lnTo>
                            <a:lnTo>
                              <a:pt x="13" y="48"/>
                            </a:lnTo>
                            <a:lnTo>
                              <a:pt x="0" y="12"/>
                            </a:lnTo>
                            <a:close/>
                          </a:path>
                        </a:pathLst>
                      </a:custGeom>
                      <a:solidFill>
                        <a:srgbClr val="C0C0C0"/>
                      </a:solidFill>
                      <a:ln w="9525">
                        <a:solidFill>
                          <a:schemeClr val="tx1"/>
                        </a:solidFill>
                        <a:round/>
                        <a:headEnd/>
                        <a:tailEnd/>
                      </a:ln>
                    </p:spPr>
                    <p:txBody>
                      <a:bodyPr/>
                      <a:lstStyle/>
                      <a:p>
                        <a:endParaRPr lang="en-US"/>
                      </a:p>
                    </p:txBody>
                  </p:sp>
                </p:grpSp>
                <p:grpSp>
                  <p:nvGrpSpPr>
                    <p:cNvPr id="74" name="Group 1219"/>
                    <p:cNvGrpSpPr>
                      <a:grpSpLocks/>
                    </p:cNvGrpSpPr>
                    <p:nvPr/>
                  </p:nvGrpSpPr>
                  <p:grpSpPr bwMode="auto">
                    <a:xfrm>
                      <a:off x="2365" y="1638"/>
                      <a:ext cx="70" cy="32"/>
                      <a:chOff x="2365" y="1638"/>
                      <a:chExt cx="70" cy="32"/>
                    </a:xfrm>
                  </p:grpSpPr>
                  <p:sp>
                    <p:nvSpPr>
                      <p:cNvPr id="75" name="Freeform 1220"/>
                      <p:cNvSpPr>
                        <a:spLocks/>
                      </p:cNvSpPr>
                      <p:nvPr/>
                    </p:nvSpPr>
                    <p:spPr bwMode="auto">
                      <a:xfrm>
                        <a:off x="2374" y="1652"/>
                        <a:ext cx="61" cy="18"/>
                      </a:xfrm>
                      <a:custGeom>
                        <a:avLst/>
                        <a:gdLst>
                          <a:gd name="T0" fmla="*/ 0 w 183"/>
                          <a:gd name="T1" fmla="*/ 5 h 54"/>
                          <a:gd name="T2" fmla="*/ 6 w 183"/>
                          <a:gd name="T3" fmla="*/ 18 h 54"/>
                          <a:gd name="T4" fmla="*/ 61 w 183"/>
                          <a:gd name="T5" fmla="*/ 14 h 54"/>
                          <a:gd name="T6" fmla="*/ 56 w 183"/>
                          <a:gd name="T7" fmla="*/ 0 h 54"/>
                          <a:gd name="T8" fmla="*/ 0 w 183"/>
                          <a:gd name="T9" fmla="*/ 5 h 54"/>
                          <a:gd name="T10" fmla="*/ 0 60000 65536"/>
                          <a:gd name="T11" fmla="*/ 0 60000 65536"/>
                          <a:gd name="T12" fmla="*/ 0 60000 65536"/>
                          <a:gd name="T13" fmla="*/ 0 60000 65536"/>
                          <a:gd name="T14" fmla="*/ 0 60000 65536"/>
                          <a:gd name="T15" fmla="*/ 0 w 183"/>
                          <a:gd name="T16" fmla="*/ 0 h 54"/>
                          <a:gd name="T17" fmla="*/ 183 w 183"/>
                          <a:gd name="T18" fmla="*/ 54 h 54"/>
                        </a:gdLst>
                        <a:ahLst/>
                        <a:cxnLst>
                          <a:cxn ang="T10">
                            <a:pos x="T0" y="T1"/>
                          </a:cxn>
                          <a:cxn ang="T11">
                            <a:pos x="T2" y="T3"/>
                          </a:cxn>
                          <a:cxn ang="T12">
                            <a:pos x="T4" y="T5"/>
                          </a:cxn>
                          <a:cxn ang="T13">
                            <a:pos x="T6" y="T7"/>
                          </a:cxn>
                          <a:cxn ang="T14">
                            <a:pos x="T8" y="T9"/>
                          </a:cxn>
                        </a:cxnLst>
                        <a:rect l="T15" t="T16" r="T17" b="T18"/>
                        <a:pathLst>
                          <a:path w="183" h="54">
                            <a:moveTo>
                              <a:pt x="0" y="15"/>
                            </a:moveTo>
                            <a:lnTo>
                              <a:pt x="17" y="54"/>
                            </a:lnTo>
                            <a:lnTo>
                              <a:pt x="183" y="41"/>
                            </a:lnTo>
                            <a:lnTo>
                              <a:pt x="167" y="0"/>
                            </a:lnTo>
                            <a:lnTo>
                              <a:pt x="0" y="15"/>
                            </a:lnTo>
                            <a:close/>
                          </a:path>
                        </a:pathLst>
                      </a:custGeom>
                      <a:solidFill>
                        <a:schemeClr val="hlink"/>
                      </a:solidFill>
                      <a:ln w="9525">
                        <a:noFill/>
                        <a:round/>
                        <a:headEnd/>
                        <a:tailEnd/>
                      </a:ln>
                    </p:spPr>
                    <p:txBody>
                      <a:bodyPr/>
                      <a:lstStyle/>
                      <a:p>
                        <a:endParaRPr lang="en-US"/>
                      </a:p>
                    </p:txBody>
                  </p:sp>
                  <p:sp>
                    <p:nvSpPr>
                      <p:cNvPr id="76" name="Freeform 1221"/>
                      <p:cNvSpPr>
                        <a:spLocks/>
                      </p:cNvSpPr>
                      <p:nvPr/>
                    </p:nvSpPr>
                    <p:spPr bwMode="auto">
                      <a:xfrm>
                        <a:off x="2365" y="1638"/>
                        <a:ext cx="70" cy="18"/>
                      </a:xfrm>
                      <a:custGeom>
                        <a:avLst/>
                        <a:gdLst>
                          <a:gd name="T0" fmla="*/ 0 w 209"/>
                          <a:gd name="T1" fmla="*/ 3 h 56"/>
                          <a:gd name="T2" fmla="*/ 58 w 209"/>
                          <a:gd name="T3" fmla="*/ 0 h 56"/>
                          <a:gd name="T4" fmla="*/ 65 w 209"/>
                          <a:gd name="T5" fmla="*/ 5 h 56"/>
                          <a:gd name="T6" fmla="*/ 70 w 209"/>
                          <a:gd name="T7" fmla="*/ 15 h 56"/>
                          <a:gd name="T8" fmla="*/ 9 w 209"/>
                          <a:gd name="T9" fmla="*/ 18 h 56"/>
                          <a:gd name="T10" fmla="*/ 4 w 209"/>
                          <a:gd name="T11" fmla="*/ 15 h 56"/>
                          <a:gd name="T12" fmla="*/ 0 w 209"/>
                          <a:gd name="T13" fmla="*/ 3 h 56"/>
                          <a:gd name="T14" fmla="*/ 0 60000 65536"/>
                          <a:gd name="T15" fmla="*/ 0 60000 65536"/>
                          <a:gd name="T16" fmla="*/ 0 60000 65536"/>
                          <a:gd name="T17" fmla="*/ 0 60000 65536"/>
                          <a:gd name="T18" fmla="*/ 0 60000 65536"/>
                          <a:gd name="T19" fmla="*/ 0 60000 65536"/>
                          <a:gd name="T20" fmla="*/ 0 60000 65536"/>
                          <a:gd name="T21" fmla="*/ 0 w 209"/>
                          <a:gd name="T22" fmla="*/ 0 h 56"/>
                          <a:gd name="T23" fmla="*/ 209 w 209"/>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56">
                            <a:moveTo>
                              <a:pt x="0" y="8"/>
                            </a:moveTo>
                            <a:lnTo>
                              <a:pt x="174" y="0"/>
                            </a:lnTo>
                            <a:lnTo>
                              <a:pt x="193" y="14"/>
                            </a:lnTo>
                            <a:lnTo>
                              <a:pt x="209" y="46"/>
                            </a:lnTo>
                            <a:lnTo>
                              <a:pt x="28" y="56"/>
                            </a:lnTo>
                            <a:lnTo>
                              <a:pt x="12" y="47"/>
                            </a:lnTo>
                            <a:lnTo>
                              <a:pt x="0" y="8"/>
                            </a:lnTo>
                            <a:close/>
                          </a:path>
                        </a:pathLst>
                      </a:custGeom>
                      <a:solidFill>
                        <a:srgbClr val="C0C0C0"/>
                      </a:solidFill>
                      <a:ln w="9525">
                        <a:solidFill>
                          <a:schemeClr val="tx1"/>
                        </a:solidFill>
                        <a:round/>
                        <a:headEnd/>
                        <a:tailEnd/>
                      </a:ln>
                    </p:spPr>
                    <p:txBody>
                      <a:bodyPr/>
                      <a:lstStyle/>
                      <a:p>
                        <a:endParaRPr lang="en-US"/>
                      </a:p>
                    </p:txBody>
                  </p:sp>
                </p:grpSp>
              </p:grpSp>
              <p:grpSp>
                <p:nvGrpSpPr>
                  <p:cNvPr id="70" name="Group 1222"/>
                  <p:cNvGrpSpPr>
                    <a:grpSpLocks/>
                  </p:cNvGrpSpPr>
                  <p:nvPr/>
                </p:nvGrpSpPr>
                <p:grpSpPr bwMode="auto">
                  <a:xfrm>
                    <a:off x="1695" y="1609"/>
                    <a:ext cx="787" cy="424"/>
                    <a:chOff x="1695" y="1609"/>
                    <a:chExt cx="787" cy="424"/>
                  </a:xfrm>
                </p:grpSpPr>
                <p:sp>
                  <p:nvSpPr>
                    <p:cNvPr id="71" name="Freeform 1223"/>
                    <p:cNvSpPr>
                      <a:spLocks/>
                    </p:cNvSpPr>
                    <p:nvPr/>
                  </p:nvSpPr>
                  <p:spPr bwMode="auto">
                    <a:xfrm>
                      <a:off x="2099" y="1638"/>
                      <a:ext cx="41" cy="330"/>
                    </a:xfrm>
                    <a:custGeom>
                      <a:avLst/>
                      <a:gdLst>
                        <a:gd name="T0" fmla="*/ 0 w 121"/>
                        <a:gd name="T1" fmla="*/ 0 h 989"/>
                        <a:gd name="T2" fmla="*/ 8 w 121"/>
                        <a:gd name="T3" fmla="*/ 15 h 989"/>
                        <a:gd name="T4" fmla="*/ 15 w 121"/>
                        <a:gd name="T5" fmla="*/ 27 h 989"/>
                        <a:gd name="T6" fmla="*/ 18 w 121"/>
                        <a:gd name="T7" fmla="*/ 39 h 989"/>
                        <a:gd name="T8" fmla="*/ 21 w 121"/>
                        <a:gd name="T9" fmla="*/ 49 h 989"/>
                        <a:gd name="T10" fmla="*/ 24 w 121"/>
                        <a:gd name="T11" fmla="*/ 61 h 989"/>
                        <a:gd name="T12" fmla="*/ 26 w 121"/>
                        <a:gd name="T13" fmla="*/ 74 h 989"/>
                        <a:gd name="T14" fmla="*/ 28 w 121"/>
                        <a:gd name="T15" fmla="*/ 85 h 989"/>
                        <a:gd name="T16" fmla="*/ 31 w 121"/>
                        <a:gd name="T17" fmla="*/ 96 h 989"/>
                        <a:gd name="T18" fmla="*/ 36 w 121"/>
                        <a:gd name="T19" fmla="*/ 105 h 989"/>
                        <a:gd name="T20" fmla="*/ 35 w 121"/>
                        <a:gd name="T21" fmla="*/ 115 h 989"/>
                        <a:gd name="T22" fmla="*/ 34 w 121"/>
                        <a:gd name="T23" fmla="*/ 129 h 989"/>
                        <a:gd name="T24" fmla="*/ 34 w 121"/>
                        <a:gd name="T25" fmla="*/ 145 h 989"/>
                        <a:gd name="T26" fmla="*/ 37 w 121"/>
                        <a:gd name="T27" fmla="*/ 166 h 989"/>
                        <a:gd name="T28" fmla="*/ 40 w 121"/>
                        <a:gd name="T29" fmla="*/ 202 h 989"/>
                        <a:gd name="T30" fmla="*/ 41 w 121"/>
                        <a:gd name="T31" fmla="*/ 235 h 989"/>
                        <a:gd name="T32" fmla="*/ 41 w 121"/>
                        <a:gd name="T33" fmla="*/ 259 h 989"/>
                        <a:gd name="T34" fmla="*/ 38 w 121"/>
                        <a:gd name="T35" fmla="*/ 284 h 989"/>
                        <a:gd name="T36" fmla="*/ 36 w 121"/>
                        <a:gd name="T37" fmla="*/ 305 h 989"/>
                        <a:gd name="T38" fmla="*/ 31 w 121"/>
                        <a:gd name="T39" fmla="*/ 330 h 98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1"/>
                        <a:gd name="T61" fmla="*/ 0 h 989"/>
                        <a:gd name="T62" fmla="*/ 121 w 121"/>
                        <a:gd name="T63" fmla="*/ 989 h 98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1" h="989">
                          <a:moveTo>
                            <a:pt x="0" y="0"/>
                          </a:moveTo>
                          <a:lnTo>
                            <a:pt x="25" y="45"/>
                          </a:lnTo>
                          <a:lnTo>
                            <a:pt x="43" y="82"/>
                          </a:lnTo>
                          <a:lnTo>
                            <a:pt x="52" y="117"/>
                          </a:lnTo>
                          <a:lnTo>
                            <a:pt x="61" y="147"/>
                          </a:lnTo>
                          <a:lnTo>
                            <a:pt x="71" y="183"/>
                          </a:lnTo>
                          <a:lnTo>
                            <a:pt x="77" y="222"/>
                          </a:lnTo>
                          <a:lnTo>
                            <a:pt x="84" y="256"/>
                          </a:lnTo>
                          <a:lnTo>
                            <a:pt x="92" y="289"/>
                          </a:lnTo>
                          <a:lnTo>
                            <a:pt x="106" y="315"/>
                          </a:lnTo>
                          <a:lnTo>
                            <a:pt x="104" y="345"/>
                          </a:lnTo>
                          <a:lnTo>
                            <a:pt x="101" y="386"/>
                          </a:lnTo>
                          <a:lnTo>
                            <a:pt x="101" y="436"/>
                          </a:lnTo>
                          <a:lnTo>
                            <a:pt x="108" y="497"/>
                          </a:lnTo>
                          <a:lnTo>
                            <a:pt x="117" y="606"/>
                          </a:lnTo>
                          <a:lnTo>
                            <a:pt x="121" y="704"/>
                          </a:lnTo>
                          <a:lnTo>
                            <a:pt x="121" y="777"/>
                          </a:lnTo>
                          <a:lnTo>
                            <a:pt x="113" y="850"/>
                          </a:lnTo>
                          <a:lnTo>
                            <a:pt x="106" y="915"/>
                          </a:lnTo>
                          <a:lnTo>
                            <a:pt x="92" y="989"/>
                          </a:lnTo>
                        </a:path>
                      </a:pathLst>
                    </a:custGeom>
                    <a:noFill/>
                    <a:ln w="6350">
                      <a:solidFill>
                        <a:schemeClr val="tx1"/>
                      </a:solidFill>
                      <a:round/>
                      <a:headEnd/>
                      <a:tailEnd/>
                    </a:ln>
                  </p:spPr>
                  <p:txBody>
                    <a:bodyPr/>
                    <a:lstStyle/>
                    <a:p>
                      <a:endParaRPr lang="en-US"/>
                    </a:p>
                  </p:txBody>
                </p:sp>
                <p:sp>
                  <p:nvSpPr>
                    <p:cNvPr id="72" name="Freeform 1224"/>
                    <p:cNvSpPr>
                      <a:spLocks/>
                    </p:cNvSpPr>
                    <p:nvPr/>
                  </p:nvSpPr>
                  <p:spPr bwMode="auto">
                    <a:xfrm>
                      <a:off x="1695" y="1609"/>
                      <a:ext cx="787" cy="424"/>
                    </a:xfrm>
                    <a:custGeom>
                      <a:avLst/>
                      <a:gdLst>
                        <a:gd name="T0" fmla="*/ 72 w 2361"/>
                        <a:gd name="T1" fmla="*/ 51 h 1271"/>
                        <a:gd name="T2" fmla="*/ 43 w 2361"/>
                        <a:gd name="T3" fmla="*/ 55 h 1271"/>
                        <a:gd name="T4" fmla="*/ 23 w 2361"/>
                        <a:gd name="T5" fmla="*/ 58 h 1271"/>
                        <a:gd name="T6" fmla="*/ 0 w 2361"/>
                        <a:gd name="T7" fmla="*/ 59 h 1271"/>
                        <a:gd name="T8" fmla="*/ 7 w 2361"/>
                        <a:gd name="T9" fmla="*/ 82 h 1271"/>
                        <a:gd name="T10" fmla="*/ 12 w 2361"/>
                        <a:gd name="T11" fmla="*/ 98 h 1271"/>
                        <a:gd name="T12" fmla="*/ 18 w 2361"/>
                        <a:gd name="T13" fmla="*/ 120 h 1271"/>
                        <a:gd name="T14" fmla="*/ 21 w 2361"/>
                        <a:gd name="T15" fmla="*/ 140 h 1271"/>
                        <a:gd name="T16" fmla="*/ 25 w 2361"/>
                        <a:gd name="T17" fmla="*/ 165 h 1271"/>
                        <a:gd name="T18" fmla="*/ 37 w 2361"/>
                        <a:gd name="T19" fmla="*/ 178 h 1271"/>
                        <a:gd name="T20" fmla="*/ 26 w 2361"/>
                        <a:gd name="T21" fmla="*/ 183 h 1271"/>
                        <a:gd name="T22" fmla="*/ 26 w 2361"/>
                        <a:gd name="T23" fmla="*/ 205 h 1271"/>
                        <a:gd name="T24" fmla="*/ 28 w 2361"/>
                        <a:gd name="T25" fmla="*/ 228 h 1271"/>
                        <a:gd name="T26" fmla="*/ 30 w 2361"/>
                        <a:gd name="T27" fmla="*/ 257 h 1271"/>
                        <a:gd name="T28" fmla="*/ 33 w 2361"/>
                        <a:gd name="T29" fmla="*/ 310 h 1271"/>
                        <a:gd name="T30" fmla="*/ 33 w 2361"/>
                        <a:gd name="T31" fmla="*/ 358 h 1271"/>
                        <a:gd name="T32" fmla="*/ 31 w 2361"/>
                        <a:gd name="T33" fmla="*/ 386 h 1271"/>
                        <a:gd name="T34" fmla="*/ 30 w 2361"/>
                        <a:gd name="T35" fmla="*/ 407 h 1271"/>
                        <a:gd name="T36" fmla="*/ 28 w 2361"/>
                        <a:gd name="T37" fmla="*/ 424 h 1271"/>
                        <a:gd name="T38" fmla="*/ 656 w 2361"/>
                        <a:gd name="T39" fmla="*/ 323 h 1271"/>
                        <a:gd name="T40" fmla="*/ 687 w 2361"/>
                        <a:gd name="T41" fmla="*/ 316 h 1271"/>
                        <a:gd name="T42" fmla="*/ 685 w 2361"/>
                        <a:gd name="T43" fmla="*/ 298 h 1271"/>
                        <a:gd name="T44" fmla="*/ 688 w 2361"/>
                        <a:gd name="T45" fmla="*/ 280 h 1271"/>
                        <a:gd name="T46" fmla="*/ 690 w 2361"/>
                        <a:gd name="T47" fmla="*/ 264 h 1271"/>
                        <a:gd name="T48" fmla="*/ 699 w 2361"/>
                        <a:gd name="T49" fmla="*/ 242 h 1271"/>
                        <a:gd name="T50" fmla="*/ 707 w 2361"/>
                        <a:gd name="T51" fmla="*/ 224 h 1271"/>
                        <a:gd name="T52" fmla="*/ 718 w 2361"/>
                        <a:gd name="T53" fmla="*/ 202 h 1271"/>
                        <a:gd name="T54" fmla="*/ 731 w 2361"/>
                        <a:gd name="T55" fmla="*/ 183 h 1271"/>
                        <a:gd name="T56" fmla="*/ 741 w 2361"/>
                        <a:gd name="T57" fmla="*/ 166 h 1271"/>
                        <a:gd name="T58" fmla="*/ 756 w 2361"/>
                        <a:gd name="T59" fmla="*/ 147 h 1271"/>
                        <a:gd name="T60" fmla="*/ 769 w 2361"/>
                        <a:gd name="T61" fmla="*/ 132 h 1271"/>
                        <a:gd name="T62" fmla="*/ 782 w 2361"/>
                        <a:gd name="T63" fmla="*/ 115 h 1271"/>
                        <a:gd name="T64" fmla="*/ 787 w 2361"/>
                        <a:gd name="T65" fmla="*/ 103 h 1271"/>
                        <a:gd name="T66" fmla="*/ 782 w 2361"/>
                        <a:gd name="T67" fmla="*/ 97 h 1271"/>
                        <a:gd name="T68" fmla="*/ 779 w 2361"/>
                        <a:gd name="T69" fmla="*/ 82 h 1271"/>
                        <a:gd name="T70" fmla="*/ 774 w 2361"/>
                        <a:gd name="T71" fmla="*/ 61 h 1271"/>
                        <a:gd name="T72" fmla="*/ 768 w 2361"/>
                        <a:gd name="T73" fmla="*/ 41 h 1271"/>
                        <a:gd name="T74" fmla="*/ 760 w 2361"/>
                        <a:gd name="T75" fmla="*/ 24 h 1271"/>
                        <a:gd name="T76" fmla="*/ 748 w 2361"/>
                        <a:gd name="T77" fmla="*/ 10 h 1271"/>
                        <a:gd name="T78" fmla="*/ 741 w 2361"/>
                        <a:gd name="T79" fmla="*/ 0 h 1271"/>
                        <a:gd name="T80" fmla="*/ 698 w 2361"/>
                        <a:gd name="T81" fmla="*/ 0 h 127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361"/>
                        <a:gd name="T124" fmla="*/ 0 h 1271"/>
                        <a:gd name="T125" fmla="*/ 2361 w 2361"/>
                        <a:gd name="T126" fmla="*/ 1271 h 127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361" h="1271">
                          <a:moveTo>
                            <a:pt x="215" y="152"/>
                          </a:moveTo>
                          <a:lnTo>
                            <a:pt x="130" y="166"/>
                          </a:lnTo>
                          <a:lnTo>
                            <a:pt x="70" y="175"/>
                          </a:lnTo>
                          <a:lnTo>
                            <a:pt x="0" y="177"/>
                          </a:lnTo>
                          <a:lnTo>
                            <a:pt x="21" y="245"/>
                          </a:lnTo>
                          <a:lnTo>
                            <a:pt x="35" y="295"/>
                          </a:lnTo>
                          <a:lnTo>
                            <a:pt x="53" y="360"/>
                          </a:lnTo>
                          <a:lnTo>
                            <a:pt x="62" y="419"/>
                          </a:lnTo>
                          <a:lnTo>
                            <a:pt x="74" y="494"/>
                          </a:lnTo>
                          <a:lnTo>
                            <a:pt x="112" y="533"/>
                          </a:lnTo>
                          <a:lnTo>
                            <a:pt x="79" y="549"/>
                          </a:lnTo>
                          <a:lnTo>
                            <a:pt x="79" y="616"/>
                          </a:lnTo>
                          <a:lnTo>
                            <a:pt x="83" y="684"/>
                          </a:lnTo>
                          <a:lnTo>
                            <a:pt x="91" y="771"/>
                          </a:lnTo>
                          <a:lnTo>
                            <a:pt x="99" y="929"/>
                          </a:lnTo>
                          <a:lnTo>
                            <a:pt x="99" y="1073"/>
                          </a:lnTo>
                          <a:lnTo>
                            <a:pt x="94" y="1156"/>
                          </a:lnTo>
                          <a:lnTo>
                            <a:pt x="91" y="1220"/>
                          </a:lnTo>
                          <a:lnTo>
                            <a:pt x="83" y="1271"/>
                          </a:lnTo>
                          <a:lnTo>
                            <a:pt x="1969" y="967"/>
                          </a:lnTo>
                          <a:lnTo>
                            <a:pt x="2062" y="946"/>
                          </a:lnTo>
                          <a:lnTo>
                            <a:pt x="2054" y="893"/>
                          </a:lnTo>
                          <a:lnTo>
                            <a:pt x="2063" y="838"/>
                          </a:lnTo>
                          <a:lnTo>
                            <a:pt x="2070" y="792"/>
                          </a:lnTo>
                          <a:lnTo>
                            <a:pt x="2097" y="724"/>
                          </a:lnTo>
                          <a:lnTo>
                            <a:pt x="2121" y="672"/>
                          </a:lnTo>
                          <a:lnTo>
                            <a:pt x="2155" y="606"/>
                          </a:lnTo>
                          <a:lnTo>
                            <a:pt x="2194" y="549"/>
                          </a:lnTo>
                          <a:lnTo>
                            <a:pt x="2223" y="497"/>
                          </a:lnTo>
                          <a:lnTo>
                            <a:pt x="2269" y="441"/>
                          </a:lnTo>
                          <a:lnTo>
                            <a:pt x="2308" y="395"/>
                          </a:lnTo>
                          <a:lnTo>
                            <a:pt x="2345" y="344"/>
                          </a:lnTo>
                          <a:lnTo>
                            <a:pt x="2361" y="310"/>
                          </a:lnTo>
                          <a:lnTo>
                            <a:pt x="2345" y="291"/>
                          </a:lnTo>
                          <a:lnTo>
                            <a:pt x="2338" y="246"/>
                          </a:lnTo>
                          <a:lnTo>
                            <a:pt x="2322" y="182"/>
                          </a:lnTo>
                          <a:lnTo>
                            <a:pt x="2303" y="124"/>
                          </a:lnTo>
                          <a:lnTo>
                            <a:pt x="2279" y="71"/>
                          </a:lnTo>
                          <a:lnTo>
                            <a:pt x="2245" y="29"/>
                          </a:lnTo>
                          <a:lnTo>
                            <a:pt x="2223" y="0"/>
                          </a:lnTo>
                          <a:lnTo>
                            <a:pt x="2094" y="0"/>
                          </a:lnTo>
                        </a:path>
                      </a:pathLst>
                    </a:custGeom>
                    <a:noFill/>
                    <a:ln w="6350">
                      <a:solidFill>
                        <a:schemeClr val="tx1"/>
                      </a:solidFill>
                      <a:round/>
                      <a:headEnd/>
                      <a:tailEnd/>
                    </a:ln>
                  </p:spPr>
                  <p:txBody>
                    <a:bodyPr/>
                    <a:lstStyle/>
                    <a:p>
                      <a:endParaRPr lang="en-US"/>
                    </a:p>
                  </p:txBody>
                </p:sp>
              </p:grpSp>
            </p:grpSp>
          </p:grpSp>
          <p:grpSp>
            <p:nvGrpSpPr>
              <p:cNvPr id="29" name="Group 1225"/>
              <p:cNvGrpSpPr>
                <a:grpSpLocks/>
              </p:cNvGrpSpPr>
              <p:nvPr/>
            </p:nvGrpSpPr>
            <p:grpSpPr bwMode="auto">
              <a:xfrm>
                <a:off x="3166" y="1704"/>
                <a:ext cx="592" cy="236"/>
                <a:chOff x="385" y="1820"/>
                <a:chExt cx="592" cy="236"/>
              </a:xfrm>
            </p:grpSpPr>
            <p:grpSp>
              <p:nvGrpSpPr>
                <p:cNvPr id="48" name="Group 1226"/>
                <p:cNvGrpSpPr>
                  <a:grpSpLocks/>
                </p:cNvGrpSpPr>
                <p:nvPr/>
              </p:nvGrpSpPr>
              <p:grpSpPr bwMode="auto">
                <a:xfrm>
                  <a:off x="448" y="1833"/>
                  <a:ext cx="366" cy="223"/>
                  <a:chOff x="448" y="1833"/>
                  <a:chExt cx="366" cy="223"/>
                </a:xfrm>
              </p:grpSpPr>
              <p:sp>
                <p:nvSpPr>
                  <p:cNvPr id="58" name="Freeform 1227"/>
                  <p:cNvSpPr>
                    <a:spLocks/>
                  </p:cNvSpPr>
                  <p:nvPr/>
                </p:nvSpPr>
                <p:spPr bwMode="auto">
                  <a:xfrm>
                    <a:off x="448" y="1833"/>
                    <a:ext cx="366" cy="223"/>
                  </a:xfrm>
                  <a:custGeom>
                    <a:avLst/>
                    <a:gdLst>
                      <a:gd name="T0" fmla="*/ 0 w 1097"/>
                      <a:gd name="T1" fmla="*/ 0 h 670"/>
                      <a:gd name="T2" fmla="*/ 0 w 1097"/>
                      <a:gd name="T3" fmla="*/ 137 h 670"/>
                      <a:gd name="T4" fmla="*/ 366 w 1097"/>
                      <a:gd name="T5" fmla="*/ 223 h 670"/>
                      <a:gd name="T6" fmla="*/ 366 w 1097"/>
                      <a:gd name="T7" fmla="*/ 71 h 670"/>
                      <a:gd name="T8" fmla="*/ 0 w 1097"/>
                      <a:gd name="T9" fmla="*/ 0 h 670"/>
                      <a:gd name="T10" fmla="*/ 0 60000 65536"/>
                      <a:gd name="T11" fmla="*/ 0 60000 65536"/>
                      <a:gd name="T12" fmla="*/ 0 60000 65536"/>
                      <a:gd name="T13" fmla="*/ 0 60000 65536"/>
                      <a:gd name="T14" fmla="*/ 0 60000 65536"/>
                      <a:gd name="T15" fmla="*/ 0 w 1097"/>
                      <a:gd name="T16" fmla="*/ 0 h 670"/>
                      <a:gd name="T17" fmla="*/ 1097 w 1097"/>
                      <a:gd name="T18" fmla="*/ 670 h 670"/>
                    </a:gdLst>
                    <a:ahLst/>
                    <a:cxnLst>
                      <a:cxn ang="T10">
                        <a:pos x="T0" y="T1"/>
                      </a:cxn>
                      <a:cxn ang="T11">
                        <a:pos x="T2" y="T3"/>
                      </a:cxn>
                      <a:cxn ang="T12">
                        <a:pos x="T4" y="T5"/>
                      </a:cxn>
                      <a:cxn ang="T13">
                        <a:pos x="T6" y="T7"/>
                      </a:cxn>
                      <a:cxn ang="T14">
                        <a:pos x="T8" y="T9"/>
                      </a:cxn>
                    </a:cxnLst>
                    <a:rect l="T15" t="T16" r="T17" b="T18"/>
                    <a:pathLst>
                      <a:path w="1097" h="670">
                        <a:moveTo>
                          <a:pt x="0" y="0"/>
                        </a:moveTo>
                        <a:lnTo>
                          <a:pt x="0" y="411"/>
                        </a:lnTo>
                        <a:lnTo>
                          <a:pt x="1097" y="670"/>
                        </a:lnTo>
                        <a:lnTo>
                          <a:pt x="1097" y="213"/>
                        </a:lnTo>
                        <a:lnTo>
                          <a:pt x="0" y="0"/>
                        </a:lnTo>
                        <a:close/>
                      </a:path>
                    </a:pathLst>
                  </a:custGeom>
                  <a:solidFill>
                    <a:srgbClr val="000000"/>
                  </a:solidFill>
                  <a:ln w="9525">
                    <a:solidFill>
                      <a:schemeClr val="tx1"/>
                    </a:solidFill>
                    <a:round/>
                    <a:headEnd/>
                    <a:tailEnd/>
                  </a:ln>
                </p:spPr>
                <p:txBody>
                  <a:bodyPr/>
                  <a:lstStyle/>
                  <a:p>
                    <a:endParaRPr lang="en-US"/>
                  </a:p>
                </p:txBody>
              </p:sp>
              <p:grpSp>
                <p:nvGrpSpPr>
                  <p:cNvPr id="59" name="Group 1228"/>
                  <p:cNvGrpSpPr>
                    <a:grpSpLocks/>
                  </p:cNvGrpSpPr>
                  <p:nvPr/>
                </p:nvGrpSpPr>
                <p:grpSpPr bwMode="auto">
                  <a:xfrm>
                    <a:off x="476" y="1845"/>
                    <a:ext cx="300" cy="152"/>
                    <a:chOff x="476" y="1845"/>
                    <a:chExt cx="300" cy="152"/>
                  </a:xfrm>
                </p:grpSpPr>
                <p:sp>
                  <p:nvSpPr>
                    <p:cNvPr id="60" name="Arc 1229"/>
                    <p:cNvSpPr>
                      <a:spLocks/>
                    </p:cNvSpPr>
                    <p:nvPr/>
                  </p:nvSpPr>
                  <p:spPr bwMode="auto">
                    <a:xfrm>
                      <a:off x="476" y="1860"/>
                      <a:ext cx="298" cy="71"/>
                    </a:xfrm>
                    <a:custGeom>
                      <a:avLst/>
                      <a:gdLst>
                        <a:gd name="T0" fmla="*/ 3 w 27230"/>
                        <a:gd name="T1" fmla="*/ 0 h 21600"/>
                        <a:gd name="T2" fmla="*/ 0 w 27230"/>
                        <a:gd name="T3" fmla="*/ 0 h 21600"/>
                        <a:gd name="T4" fmla="*/ 3 w 27230"/>
                        <a:gd name="T5" fmla="*/ 0 h 21600"/>
                        <a:gd name="T6" fmla="*/ 0 60000 65536"/>
                        <a:gd name="T7" fmla="*/ 0 60000 65536"/>
                        <a:gd name="T8" fmla="*/ 0 60000 65536"/>
                        <a:gd name="T9" fmla="*/ 0 w 27230"/>
                        <a:gd name="T10" fmla="*/ 0 h 21600"/>
                        <a:gd name="T11" fmla="*/ 27230 w 27230"/>
                        <a:gd name="T12" fmla="*/ 21600 h 21600"/>
                      </a:gdLst>
                      <a:ahLst/>
                      <a:cxnLst>
                        <a:cxn ang="T6">
                          <a:pos x="T0" y="T1"/>
                        </a:cxn>
                        <a:cxn ang="T7">
                          <a:pos x="T2" y="T3"/>
                        </a:cxn>
                        <a:cxn ang="T8">
                          <a:pos x="T4" y="T5"/>
                        </a:cxn>
                      </a:cxnLst>
                      <a:rect l="T9" t="T10" r="T11" b="T12"/>
                      <a:pathLst>
                        <a:path w="27230" h="21600" fill="none" extrusionOk="0">
                          <a:moveTo>
                            <a:pt x="27229" y="20838"/>
                          </a:moveTo>
                          <a:cubicBezTo>
                            <a:pt x="25377" y="21343"/>
                            <a:pt x="23466" y="21599"/>
                            <a:pt x="21546" y="21600"/>
                          </a:cubicBezTo>
                          <a:cubicBezTo>
                            <a:pt x="10207" y="21600"/>
                            <a:pt x="798" y="12832"/>
                            <a:pt x="-1" y="1522"/>
                          </a:cubicBezTo>
                        </a:path>
                        <a:path w="27230" h="21600" stroke="0" extrusionOk="0">
                          <a:moveTo>
                            <a:pt x="27229" y="20838"/>
                          </a:moveTo>
                          <a:cubicBezTo>
                            <a:pt x="25377" y="21343"/>
                            <a:pt x="23466" y="21599"/>
                            <a:pt x="21546" y="21600"/>
                          </a:cubicBezTo>
                          <a:cubicBezTo>
                            <a:pt x="10207" y="21600"/>
                            <a:pt x="798" y="12832"/>
                            <a:pt x="-1" y="1522"/>
                          </a:cubicBezTo>
                          <a:lnTo>
                            <a:pt x="21546" y="0"/>
                          </a:lnTo>
                          <a:close/>
                        </a:path>
                      </a:pathLst>
                    </a:custGeom>
                    <a:noFill/>
                    <a:ln w="6350">
                      <a:solidFill>
                        <a:schemeClr val="tx1"/>
                      </a:solidFill>
                      <a:round/>
                      <a:headEnd/>
                      <a:tailEnd/>
                    </a:ln>
                  </p:spPr>
                  <p:txBody>
                    <a:bodyPr/>
                    <a:lstStyle/>
                    <a:p>
                      <a:endParaRPr lang="en-US"/>
                    </a:p>
                  </p:txBody>
                </p:sp>
                <p:sp>
                  <p:nvSpPr>
                    <p:cNvPr id="61" name="Arc 1230"/>
                    <p:cNvSpPr>
                      <a:spLocks/>
                    </p:cNvSpPr>
                    <p:nvPr/>
                  </p:nvSpPr>
                  <p:spPr bwMode="auto">
                    <a:xfrm>
                      <a:off x="478" y="1876"/>
                      <a:ext cx="296" cy="70"/>
                    </a:xfrm>
                    <a:custGeom>
                      <a:avLst/>
                      <a:gdLst>
                        <a:gd name="T0" fmla="*/ 3 w 27065"/>
                        <a:gd name="T1" fmla="*/ 0 h 21600"/>
                        <a:gd name="T2" fmla="*/ 0 w 27065"/>
                        <a:gd name="T3" fmla="*/ 0 h 21600"/>
                        <a:gd name="T4" fmla="*/ 3 w 27065"/>
                        <a:gd name="T5" fmla="*/ 0 h 21600"/>
                        <a:gd name="T6" fmla="*/ 0 60000 65536"/>
                        <a:gd name="T7" fmla="*/ 0 60000 65536"/>
                        <a:gd name="T8" fmla="*/ 0 60000 65536"/>
                        <a:gd name="T9" fmla="*/ 0 w 27065"/>
                        <a:gd name="T10" fmla="*/ 0 h 21600"/>
                        <a:gd name="T11" fmla="*/ 27065 w 27065"/>
                        <a:gd name="T12" fmla="*/ 21600 h 21600"/>
                      </a:gdLst>
                      <a:ahLst/>
                      <a:cxnLst>
                        <a:cxn ang="T6">
                          <a:pos x="T0" y="T1"/>
                        </a:cxn>
                        <a:cxn ang="T7">
                          <a:pos x="T2" y="T3"/>
                        </a:cxn>
                        <a:cxn ang="T8">
                          <a:pos x="T4" y="T5"/>
                        </a:cxn>
                      </a:cxnLst>
                      <a:rect l="T9" t="T10" r="T11" b="T12"/>
                      <a:pathLst>
                        <a:path w="27065" h="21600" fill="none" extrusionOk="0">
                          <a:moveTo>
                            <a:pt x="27065" y="20869"/>
                          </a:moveTo>
                          <a:cubicBezTo>
                            <a:pt x="25247" y="21354"/>
                            <a:pt x="23374" y="21599"/>
                            <a:pt x="21494" y="21600"/>
                          </a:cubicBezTo>
                          <a:cubicBezTo>
                            <a:pt x="10393" y="21600"/>
                            <a:pt x="1100" y="13185"/>
                            <a:pt x="0" y="2139"/>
                          </a:cubicBezTo>
                        </a:path>
                        <a:path w="27065" h="21600" stroke="0" extrusionOk="0">
                          <a:moveTo>
                            <a:pt x="27065" y="20869"/>
                          </a:moveTo>
                          <a:cubicBezTo>
                            <a:pt x="25247" y="21354"/>
                            <a:pt x="23374" y="21599"/>
                            <a:pt x="21494" y="21600"/>
                          </a:cubicBezTo>
                          <a:cubicBezTo>
                            <a:pt x="10393" y="21600"/>
                            <a:pt x="1100" y="13185"/>
                            <a:pt x="0" y="2139"/>
                          </a:cubicBezTo>
                          <a:lnTo>
                            <a:pt x="21494" y="0"/>
                          </a:lnTo>
                          <a:close/>
                        </a:path>
                      </a:pathLst>
                    </a:custGeom>
                    <a:noFill/>
                    <a:ln w="6350">
                      <a:solidFill>
                        <a:schemeClr val="tx1"/>
                      </a:solidFill>
                      <a:round/>
                      <a:headEnd/>
                      <a:tailEnd/>
                    </a:ln>
                  </p:spPr>
                  <p:txBody>
                    <a:bodyPr/>
                    <a:lstStyle/>
                    <a:p>
                      <a:endParaRPr lang="en-US"/>
                    </a:p>
                  </p:txBody>
                </p:sp>
                <p:sp>
                  <p:nvSpPr>
                    <p:cNvPr id="62" name="Arc 1231"/>
                    <p:cNvSpPr>
                      <a:spLocks/>
                    </p:cNvSpPr>
                    <p:nvPr/>
                  </p:nvSpPr>
                  <p:spPr bwMode="auto">
                    <a:xfrm>
                      <a:off x="478" y="1893"/>
                      <a:ext cx="298" cy="70"/>
                    </a:xfrm>
                    <a:custGeom>
                      <a:avLst/>
                      <a:gdLst>
                        <a:gd name="T0" fmla="*/ 3 w 27276"/>
                        <a:gd name="T1" fmla="*/ 0 h 21600"/>
                        <a:gd name="T2" fmla="*/ 0 w 27276"/>
                        <a:gd name="T3" fmla="*/ 0 h 21600"/>
                        <a:gd name="T4" fmla="*/ 3 w 27276"/>
                        <a:gd name="T5" fmla="*/ 0 h 21600"/>
                        <a:gd name="T6" fmla="*/ 0 60000 65536"/>
                        <a:gd name="T7" fmla="*/ 0 60000 65536"/>
                        <a:gd name="T8" fmla="*/ 0 60000 65536"/>
                        <a:gd name="T9" fmla="*/ 0 w 27276"/>
                        <a:gd name="T10" fmla="*/ 0 h 21600"/>
                        <a:gd name="T11" fmla="*/ 27276 w 27276"/>
                        <a:gd name="T12" fmla="*/ 21600 h 21600"/>
                      </a:gdLst>
                      <a:ahLst/>
                      <a:cxnLst>
                        <a:cxn ang="T6">
                          <a:pos x="T0" y="T1"/>
                        </a:cxn>
                        <a:cxn ang="T7">
                          <a:pos x="T2" y="T3"/>
                        </a:cxn>
                        <a:cxn ang="T8">
                          <a:pos x="T4" y="T5"/>
                        </a:cxn>
                      </a:cxnLst>
                      <a:rect l="T9" t="T10" r="T11" b="T12"/>
                      <a:pathLst>
                        <a:path w="27276" h="21600" fill="none" extrusionOk="0">
                          <a:moveTo>
                            <a:pt x="27276" y="20826"/>
                          </a:moveTo>
                          <a:cubicBezTo>
                            <a:pt x="25409" y="21339"/>
                            <a:pt x="23482" y="21599"/>
                            <a:pt x="21546" y="21600"/>
                          </a:cubicBezTo>
                          <a:cubicBezTo>
                            <a:pt x="10208" y="21600"/>
                            <a:pt x="800" y="12834"/>
                            <a:pt x="-1" y="1526"/>
                          </a:cubicBezTo>
                        </a:path>
                        <a:path w="27276" h="21600" stroke="0" extrusionOk="0">
                          <a:moveTo>
                            <a:pt x="27276" y="20826"/>
                          </a:moveTo>
                          <a:cubicBezTo>
                            <a:pt x="25409" y="21339"/>
                            <a:pt x="23482" y="21599"/>
                            <a:pt x="21546" y="21600"/>
                          </a:cubicBezTo>
                          <a:cubicBezTo>
                            <a:pt x="10208" y="21600"/>
                            <a:pt x="800" y="12834"/>
                            <a:pt x="-1" y="1526"/>
                          </a:cubicBezTo>
                          <a:lnTo>
                            <a:pt x="21546" y="0"/>
                          </a:lnTo>
                          <a:close/>
                        </a:path>
                      </a:pathLst>
                    </a:custGeom>
                    <a:noFill/>
                    <a:ln w="6350">
                      <a:solidFill>
                        <a:schemeClr val="tx1"/>
                      </a:solidFill>
                      <a:round/>
                      <a:headEnd/>
                      <a:tailEnd/>
                    </a:ln>
                  </p:spPr>
                  <p:txBody>
                    <a:bodyPr/>
                    <a:lstStyle/>
                    <a:p>
                      <a:endParaRPr lang="en-US"/>
                    </a:p>
                  </p:txBody>
                </p:sp>
                <p:sp>
                  <p:nvSpPr>
                    <p:cNvPr id="63" name="Arc 1232"/>
                    <p:cNvSpPr>
                      <a:spLocks/>
                    </p:cNvSpPr>
                    <p:nvPr/>
                  </p:nvSpPr>
                  <p:spPr bwMode="auto">
                    <a:xfrm>
                      <a:off x="479" y="1911"/>
                      <a:ext cx="297" cy="71"/>
                    </a:xfrm>
                    <a:custGeom>
                      <a:avLst/>
                      <a:gdLst>
                        <a:gd name="T0" fmla="*/ 3 w 27261"/>
                        <a:gd name="T1" fmla="*/ 0 h 21600"/>
                        <a:gd name="T2" fmla="*/ 0 w 27261"/>
                        <a:gd name="T3" fmla="*/ 0 h 21600"/>
                        <a:gd name="T4" fmla="*/ 3 w 27261"/>
                        <a:gd name="T5" fmla="*/ 0 h 21600"/>
                        <a:gd name="T6" fmla="*/ 0 60000 65536"/>
                        <a:gd name="T7" fmla="*/ 0 60000 65536"/>
                        <a:gd name="T8" fmla="*/ 0 60000 65536"/>
                        <a:gd name="T9" fmla="*/ 0 w 27261"/>
                        <a:gd name="T10" fmla="*/ 0 h 21600"/>
                        <a:gd name="T11" fmla="*/ 27261 w 27261"/>
                        <a:gd name="T12" fmla="*/ 21600 h 21600"/>
                      </a:gdLst>
                      <a:ahLst/>
                      <a:cxnLst>
                        <a:cxn ang="T6">
                          <a:pos x="T0" y="T1"/>
                        </a:cxn>
                        <a:cxn ang="T7">
                          <a:pos x="T2" y="T3"/>
                        </a:cxn>
                        <a:cxn ang="T8">
                          <a:pos x="T4" y="T5"/>
                        </a:cxn>
                      </a:cxnLst>
                      <a:rect l="T9" t="T10" r="T11" b="T12"/>
                      <a:pathLst>
                        <a:path w="27261" h="21600" fill="none" extrusionOk="0">
                          <a:moveTo>
                            <a:pt x="27260" y="20835"/>
                          </a:moveTo>
                          <a:cubicBezTo>
                            <a:pt x="25405" y="21342"/>
                            <a:pt x="23489" y="21599"/>
                            <a:pt x="21566" y="21600"/>
                          </a:cubicBezTo>
                          <a:cubicBezTo>
                            <a:pt x="10107" y="21600"/>
                            <a:pt x="642" y="12651"/>
                            <a:pt x="-1" y="1211"/>
                          </a:cubicBezTo>
                        </a:path>
                        <a:path w="27261" h="21600" stroke="0" extrusionOk="0">
                          <a:moveTo>
                            <a:pt x="27260" y="20835"/>
                          </a:moveTo>
                          <a:cubicBezTo>
                            <a:pt x="25405" y="21342"/>
                            <a:pt x="23489" y="21599"/>
                            <a:pt x="21566" y="21600"/>
                          </a:cubicBezTo>
                          <a:cubicBezTo>
                            <a:pt x="10107" y="21600"/>
                            <a:pt x="642" y="12651"/>
                            <a:pt x="-1" y="1211"/>
                          </a:cubicBezTo>
                          <a:lnTo>
                            <a:pt x="21566" y="0"/>
                          </a:lnTo>
                          <a:close/>
                        </a:path>
                      </a:pathLst>
                    </a:custGeom>
                    <a:noFill/>
                    <a:ln w="6350">
                      <a:solidFill>
                        <a:schemeClr val="tx1"/>
                      </a:solidFill>
                      <a:round/>
                      <a:headEnd/>
                      <a:tailEnd/>
                    </a:ln>
                  </p:spPr>
                  <p:txBody>
                    <a:bodyPr/>
                    <a:lstStyle/>
                    <a:p>
                      <a:endParaRPr lang="en-US"/>
                    </a:p>
                  </p:txBody>
                </p:sp>
                <p:sp>
                  <p:nvSpPr>
                    <p:cNvPr id="64" name="Arc 1233"/>
                    <p:cNvSpPr>
                      <a:spLocks/>
                    </p:cNvSpPr>
                    <p:nvPr/>
                  </p:nvSpPr>
                  <p:spPr bwMode="auto">
                    <a:xfrm>
                      <a:off x="476" y="1926"/>
                      <a:ext cx="297" cy="71"/>
                    </a:xfrm>
                    <a:custGeom>
                      <a:avLst/>
                      <a:gdLst>
                        <a:gd name="T0" fmla="*/ 3 w 27166"/>
                        <a:gd name="T1" fmla="*/ 0 h 21600"/>
                        <a:gd name="T2" fmla="*/ 0 w 27166"/>
                        <a:gd name="T3" fmla="*/ 0 h 21600"/>
                        <a:gd name="T4" fmla="*/ 3 w 27166"/>
                        <a:gd name="T5" fmla="*/ 0 h 21600"/>
                        <a:gd name="T6" fmla="*/ 0 60000 65536"/>
                        <a:gd name="T7" fmla="*/ 0 60000 65536"/>
                        <a:gd name="T8" fmla="*/ 0 60000 65536"/>
                        <a:gd name="T9" fmla="*/ 0 w 27166"/>
                        <a:gd name="T10" fmla="*/ 0 h 21600"/>
                        <a:gd name="T11" fmla="*/ 27166 w 27166"/>
                        <a:gd name="T12" fmla="*/ 21600 h 21600"/>
                      </a:gdLst>
                      <a:ahLst/>
                      <a:cxnLst>
                        <a:cxn ang="T6">
                          <a:pos x="T0" y="T1"/>
                        </a:cxn>
                        <a:cxn ang="T7">
                          <a:pos x="T2" y="T3"/>
                        </a:cxn>
                        <a:cxn ang="T8">
                          <a:pos x="T4" y="T5"/>
                        </a:cxn>
                      </a:cxnLst>
                      <a:rect l="T9" t="T10" r="T11" b="T12"/>
                      <a:pathLst>
                        <a:path w="27166" h="21600" fill="none" extrusionOk="0">
                          <a:moveTo>
                            <a:pt x="27165" y="20861"/>
                          </a:moveTo>
                          <a:cubicBezTo>
                            <a:pt x="25339" y="21351"/>
                            <a:pt x="23456" y="21599"/>
                            <a:pt x="21566" y="21600"/>
                          </a:cubicBezTo>
                          <a:cubicBezTo>
                            <a:pt x="10109" y="21600"/>
                            <a:pt x="646" y="12655"/>
                            <a:pt x="0" y="1217"/>
                          </a:cubicBezTo>
                        </a:path>
                        <a:path w="27166" h="21600" stroke="0" extrusionOk="0">
                          <a:moveTo>
                            <a:pt x="27165" y="20861"/>
                          </a:moveTo>
                          <a:cubicBezTo>
                            <a:pt x="25339" y="21351"/>
                            <a:pt x="23456" y="21599"/>
                            <a:pt x="21566" y="21600"/>
                          </a:cubicBezTo>
                          <a:cubicBezTo>
                            <a:pt x="10109" y="21600"/>
                            <a:pt x="646" y="12655"/>
                            <a:pt x="0" y="1217"/>
                          </a:cubicBezTo>
                          <a:lnTo>
                            <a:pt x="21566" y="0"/>
                          </a:lnTo>
                          <a:close/>
                        </a:path>
                      </a:pathLst>
                    </a:custGeom>
                    <a:noFill/>
                    <a:ln w="6350">
                      <a:solidFill>
                        <a:schemeClr val="tx1"/>
                      </a:solidFill>
                      <a:round/>
                      <a:headEnd/>
                      <a:tailEnd/>
                    </a:ln>
                  </p:spPr>
                  <p:txBody>
                    <a:bodyPr/>
                    <a:lstStyle/>
                    <a:p>
                      <a:endParaRPr lang="en-US"/>
                    </a:p>
                  </p:txBody>
                </p:sp>
                <p:sp>
                  <p:nvSpPr>
                    <p:cNvPr id="65" name="Arc 1234"/>
                    <p:cNvSpPr>
                      <a:spLocks/>
                    </p:cNvSpPr>
                    <p:nvPr/>
                  </p:nvSpPr>
                  <p:spPr bwMode="auto">
                    <a:xfrm>
                      <a:off x="476" y="1845"/>
                      <a:ext cx="296" cy="71"/>
                    </a:xfrm>
                    <a:custGeom>
                      <a:avLst/>
                      <a:gdLst>
                        <a:gd name="T0" fmla="*/ 3 w 27131"/>
                        <a:gd name="T1" fmla="*/ 0 h 21600"/>
                        <a:gd name="T2" fmla="*/ 0 w 27131"/>
                        <a:gd name="T3" fmla="*/ 0 h 21600"/>
                        <a:gd name="T4" fmla="*/ 3 w 27131"/>
                        <a:gd name="T5" fmla="*/ 0 h 21600"/>
                        <a:gd name="T6" fmla="*/ 0 60000 65536"/>
                        <a:gd name="T7" fmla="*/ 0 60000 65536"/>
                        <a:gd name="T8" fmla="*/ 0 60000 65536"/>
                        <a:gd name="T9" fmla="*/ 0 w 27131"/>
                        <a:gd name="T10" fmla="*/ 0 h 21600"/>
                        <a:gd name="T11" fmla="*/ 27131 w 27131"/>
                        <a:gd name="T12" fmla="*/ 21600 h 21600"/>
                      </a:gdLst>
                      <a:ahLst/>
                      <a:cxnLst>
                        <a:cxn ang="T6">
                          <a:pos x="T0" y="T1"/>
                        </a:cxn>
                        <a:cxn ang="T7">
                          <a:pos x="T2" y="T3"/>
                        </a:cxn>
                        <a:cxn ang="T8">
                          <a:pos x="T4" y="T5"/>
                        </a:cxn>
                      </a:cxnLst>
                      <a:rect l="T9" t="T10" r="T11" b="T12"/>
                      <a:pathLst>
                        <a:path w="27131" h="21600" fill="none" extrusionOk="0">
                          <a:moveTo>
                            <a:pt x="27131" y="20859"/>
                          </a:moveTo>
                          <a:cubicBezTo>
                            <a:pt x="25302" y="21350"/>
                            <a:pt x="23416" y="21599"/>
                            <a:pt x="21523" y="21600"/>
                          </a:cubicBezTo>
                          <a:cubicBezTo>
                            <a:pt x="10300" y="21600"/>
                            <a:pt x="947" y="13006"/>
                            <a:pt x="0" y="1823"/>
                          </a:cubicBezTo>
                        </a:path>
                        <a:path w="27131" h="21600" stroke="0" extrusionOk="0">
                          <a:moveTo>
                            <a:pt x="27131" y="20859"/>
                          </a:moveTo>
                          <a:cubicBezTo>
                            <a:pt x="25302" y="21350"/>
                            <a:pt x="23416" y="21599"/>
                            <a:pt x="21523" y="21600"/>
                          </a:cubicBezTo>
                          <a:cubicBezTo>
                            <a:pt x="10300" y="21600"/>
                            <a:pt x="947" y="13006"/>
                            <a:pt x="0" y="1823"/>
                          </a:cubicBezTo>
                          <a:lnTo>
                            <a:pt x="21523" y="0"/>
                          </a:lnTo>
                          <a:close/>
                        </a:path>
                      </a:pathLst>
                    </a:custGeom>
                    <a:noFill/>
                    <a:ln w="6350">
                      <a:solidFill>
                        <a:schemeClr val="tx1"/>
                      </a:solidFill>
                      <a:round/>
                      <a:headEnd/>
                      <a:tailEnd/>
                    </a:ln>
                  </p:spPr>
                  <p:txBody>
                    <a:bodyPr/>
                    <a:lstStyle/>
                    <a:p>
                      <a:endParaRPr lang="en-US"/>
                    </a:p>
                  </p:txBody>
                </p:sp>
              </p:grpSp>
            </p:grpSp>
            <p:grpSp>
              <p:nvGrpSpPr>
                <p:cNvPr id="49" name="Group 1235"/>
                <p:cNvGrpSpPr>
                  <a:grpSpLocks/>
                </p:cNvGrpSpPr>
                <p:nvPr/>
              </p:nvGrpSpPr>
              <p:grpSpPr bwMode="auto">
                <a:xfrm>
                  <a:off x="385" y="1820"/>
                  <a:ext cx="592" cy="212"/>
                  <a:chOff x="385" y="1820"/>
                  <a:chExt cx="592" cy="212"/>
                </a:xfrm>
              </p:grpSpPr>
              <p:grpSp>
                <p:nvGrpSpPr>
                  <p:cNvPr id="50" name="Group 1236"/>
                  <p:cNvGrpSpPr>
                    <a:grpSpLocks/>
                  </p:cNvGrpSpPr>
                  <p:nvPr/>
                </p:nvGrpSpPr>
                <p:grpSpPr bwMode="auto">
                  <a:xfrm>
                    <a:off x="385" y="1820"/>
                    <a:ext cx="97" cy="156"/>
                    <a:chOff x="385" y="1820"/>
                    <a:chExt cx="97" cy="156"/>
                  </a:xfrm>
                </p:grpSpPr>
                <p:sp>
                  <p:nvSpPr>
                    <p:cNvPr id="55" name="Freeform 1237"/>
                    <p:cNvSpPr>
                      <a:spLocks/>
                    </p:cNvSpPr>
                    <p:nvPr/>
                  </p:nvSpPr>
                  <p:spPr bwMode="auto">
                    <a:xfrm>
                      <a:off x="392" y="1823"/>
                      <a:ext cx="86" cy="142"/>
                    </a:xfrm>
                    <a:custGeom>
                      <a:avLst/>
                      <a:gdLst>
                        <a:gd name="T0" fmla="*/ 0 w 256"/>
                        <a:gd name="T1" fmla="*/ 0 h 426"/>
                        <a:gd name="T2" fmla="*/ 11 w 256"/>
                        <a:gd name="T3" fmla="*/ 107 h 426"/>
                        <a:gd name="T4" fmla="*/ 86 w 256"/>
                        <a:gd name="T5" fmla="*/ 142 h 426"/>
                        <a:gd name="T6" fmla="*/ 79 w 256"/>
                        <a:gd name="T7" fmla="*/ 17 h 426"/>
                        <a:gd name="T8" fmla="*/ 0 w 256"/>
                        <a:gd name="T9" fmla="*/ 0 h 426"/>
                        <a:gd name="T10" fmla="*/ 0 60000 65536"/>
                        <a:gd name="T11" fmla="*/ 0 60000 65536"/>
                        <a:gd name="T12" fmla="*/ 0 60000 65536"/>
                        <a:gd name="T13" fmla="*/ 0 60000 65536"/>
                        <a:gd name="T14" fmla="*/ 0 60000 65536"/>
                        <a:gd name="T15" fmla="*/ 0 w 256"/>
                        <a:gd name="T16" fmla="*/ 0 h 426"/>
                        <a:gd name="T17" fmla="*/ 256 w 256"/>
                        <a:gd name="T18" fmla="*/ 426 h 426"/>
                      </a:gdLst>
                      <a:ahLst/>
                      <a:cxnLst>
                        <a:cxn ang="T10">
                          <a:pos x="T0" y="T1"/>
                        </a:cxn>
                        <a:cxn ang="T11">
                          <a:pos x="T2" y="T3"/>
                        </a:cxn>
                        <a:cxn ang="T12">
                          <a:pos x="T4" y="T5"/>
                        </a:cxn>
                        <a:cxn ang="T13">
                          <a:pos x="T6" y="T7"/>
                        </a:cxn>
                        <a:cxn ang="T14">
                          <a:pos x="T8" y="T9"/>
                        </a:cxn>
                      </a:cxnLst>
                      <a:rect l="T15" t="T16" r="T17" b="T18"/>
                      <a:pathLst>
                        <a:path w="256" h="426">
                          <a:moveTo>
                            <a:pt x="0" y="0"/>
                          </a:moveTo>
                          <a:lnTo>
                            <a:pt x="34" y="322"/>
                          </a:lnTo>
                          <a:lnTo>
                            <a:pt x="256" y="426"/>
                          </a:lnTo>
                          <a:lnTo>
                            <a:pt x="236" y="51"/>
                          </a:lnTo>
                          <a:lnTo>
                            <a:pt x="0" y="0"/>
                          </a:lnTo>
                          <a:close/>
                        </a:path>
                      </a:pathLst>
                    </a:custGeom>
                    <a:solidFill>
                      <a:srgbClr val="FFFFFF"/>
                    </a:solidFill>
                    <a:ln w="9525">
                      <a:solidFill>
                        <a:schemeClr val="tx1"/>
                      </a:solidFill>
                      <a:round/>
                      <a:headEnd/>
                      <a:tailEnd/>
                    </a:ln>
                  </p:spPr>
                  <p:txBody>
                    <a:bodyPr/>
                    <a:lstStyle/>
                    <a:p>
                      <a:endParaRPr lang="en-US"/>
                    </a:p>
                  </p:txBody>
                </p:sp>
                <p:sp>
                  <p:nvSpPr>
                    <p:cNvPr id="56" name="Freeform 1238"/>
                    <p:cNvSpPr>
                      <a:spLocks/>
                    </p:cNvSpPr>
                    <p:nvPr/>
                  </p:nvSpPr>
                  <p:spPr bwMode="auto">
                    <a:xfrm>
                      <a:off x="385" y="1820"/>
                      <a:ext cx="18" cy="117"/>
                    </a:xfrm>
                    <a:custGeom>
                      <a:avLst/>
                      <a:gdLst>
                        <a:gd name="T0" fmla="*/ 0 w 55"/>
                        <a:gd name="T1" fmla="*/ 0 h 352"/>
                        <a:gd name="T2" fmla="*/ 18 w 55"/>
                        <a:gd name="T3" fmla="*/ 117 h 352"/>
                        <a:gd name="T4" fmla="*/ 10 w 55"/>
                        <a:gd name="T5" fmla="*/ 7 h 352"/>
                        <a:gd name="T6" fmla="*/ 0 w 55"/>
                        <a:gd name="T7" fmla="*/ 0 h 352"/>
                        <a:gd name="T8" fmla="*/ 0 60000 65536"/>
                        <a:gd name="T9" fmla="*/ 0 60000 65536"/>
                        <a:gd name="T10" fmla="*/ 0 60000 65536"/>
                        <a:gd name="T11" fmla="*/ 0 60000 65536"/>
                        <a:gd name="T12" fmla="*/ 0 w 55"/>
                        <a:gd name="T13" fmla="*/ 0 h 352"/>
                        <a:gd name="T14" fmla="*/ 55 w 55"/>
                        <a:gd name="T15" fmla="*/ 352 h 352"/>
                      </a:gdLst>
                      <a:ahLst/>
                      <a:cxnLst>
                        <a:cxn ang="T8">
                          <a:pos x="T0" y="T1"/>
                        </a:cxn>
                        <a:cxn ang="T9">
                          <a:pos x="T2" y="T3"/>
                        </a:cxn>
                        <a:cxn ang="T10">
                          <a:pos x="T4" y="T5"/>
                        </a:cxn>
                        <a:cxn ang="T11">
                          <a:pos x="T6" y="T7"/>
                        </a:cxn>
                      </a:cxnLst>
                      <a:rect l="T12" t="T13" r="T14" b="T15"/>
                      <a:pathLst>
                        <a:path w="55" h="352">
                          <a:moveTo>
                            <a:pt x="0" y="0"/>
                          </a:moveTo>
                          <a:lnTo>
                            <a:pt x="55" y="352"/>
                          </a:lnTo>
                          <a:lnTo>
                            <a:pt x="31" y="20"/>
                          </a:lnTo>
                          <a:lnTo>
                            <a:pt x="0" y="0"/>
                          </a:lnTo>
                          <a:close/>
                        </a:path>
                      </a:pathLst>
                    </a:custGeom>
                    <a:solidFill>
                      <a:srgbClr val="E07000"/>
                    </a:solidFill>
                    <a:ln w="9525">
                      <a:solidFill>
                        <a:schemeClr val="tx1"/>
                      </a:solidFill>
                      <a:round/>
                      <a:headEnd/>
                      <a:tailEnd/>
                    </a:ln>
                  </p:spPr>
                  <p:txBody>
                    <a:bodyPr/>
                    <a:lstStyle/>
                    <a:p>
                      <a:endParaRPr lang="en-US"/>
                    </a:p>
                  </p:txBody>
                </p:sp>
                <p:sp>
                  <p:nvSpPr>
                    <p:cNvPr id="57" name="Freeform 1239"/>
                    <p:cNvSpPr>
                      <a:spLocks/>
                    </p:cNvSpPr>
                    <p:nvPr/>
                  </p:nvSpPr>
                  <p:spPr bwMode="auto">
                    <a:xfrm>
                      <a:off x="453" y="1835"/>
                      <a:ext cx="29" cy="141"/>
                    </a:xfrm>
                    <a:custGeom>
                      <a:avLst/>
                      <a:gdLst>
                        <a:gd name="T0" fmla="*/ 0 w 87"/>
                        <a:gd name="T1" fmla="*/ 0 h 423"/>
                        <a:gd name="T2" fmla="*/ 9 w 87"/>
                        <a:gd name="T3" fmla="*/ 131 h 423"/>
                        <a:gd name="T4" fmla="*/ 29 w 87"/>
                        <a:gd name="T5" fmla="*/ 141 h 423"/>
                        <a:gd name="T6" fmla="*/ 21 w 87"/>
                        <a:gd name="T7" fmla="*/ 2 h 423"/>
                        <a:gd name="T8" fmla="*/ 0 w 87"/>
                        <a:gd name="T9" fmla="*/ 0 h 423"/>
                        <a:gd name="T10" fmla="*/ 0 60000 65536"/>
                        <a:gd name="T11" fmla="*/ 0 60000 65536"/>
                        <a:gd name="T12" fmla="*/ 0 60000 65536"/>
                        <a:gd name="T13" fmla="*/ 0 60000 65536"/>
                        <a:gd name="T14" fmla="*/ 0 60000 65536"/>
                        <a:gd name="T15" fmla="*/ 0 w 87"/>
                        <a:gd name="T16" fmla="*/ 0 h 423"/>
                        <a:gd name="T17" fmla="*/ 87 w 87"/>
                        <a:gd name="T18" fmla="*/ 423 h 423"/>
                      </a:gdLst>
                      <a:ahLst/>
                      <a:cxnLst>
                        <a:cxn ang="T10">
                          <a:pos x="T0" y="T1"/>
                        </a:cxn>
                        <a:cxn ang="T11">
                          <a:pos x="T2" y="T3"/>
                        </a:cxn>
                        <a:cxn ang="T12">
                          <a:pos x="T4" y="T5"/>
                        </a:cxn>
                        <a:cxn ang="T13">
                          <a:pos x="T6" y="T7"/>
                        </a:cxn>
                        <a:cxn ang="T14">
                          <a:pos x="T8" y="T9"/>
                        </a:cxn>
                      </a:cxnLst>
                      <a:rect l="T15" t="T16" r="T17" b="T18"/>
                      <a:pathLst>
                        <a:path w="87" h="423">
                          <a:moveTo>
                            <a:pt x="0" y="0"/>
                          </a:moveTo>
                          <a:lnTo>
                            <a:pt x="27" y="393"/>
                          </a:lnTo>
                          <a:lnTo>
                            <a:pt x="87" y="423"/>
                          </a:lnTo>
                          <a:lnTo>
                            <a:pt x="63" y="5"/>
                          </a:lnTo>
                          <a:lnTo>
                            <a:pt x="0" y="0"/>
                          </a:lnTo>
                          <a:close/>
                        </a:path>
                      </a:pathLst>
                    </a:custGeom>
                    <a:solidFill>
                      <a:srgbClr val="E0E0E0"/>
                    </a:solidFill>
                    <a:ln w="9525">
                      <a:solidFill>
                        <a:schemeClr val="tx1"/>
                      </a:solidFill>
                      <a:round/>
                      <a:headEnd/>
                      <a:tailEnd/>
                    </a:ln>
                  </p:spPr>
                  <p:txBody>
                    <a:bodyPr/>
                    <a:lstStyle/>
                    <a:p>
                      <a:endParaRPr lang="en-US"/>
                    </a:p>
                  </p:txBody>
                </p:sp>
              </p:grpSp>
              <p:grpSp>
                <p:nvGrpSpPr>
                  <p:cNvPr id="51" name="Group 1240"/>
                  <p:cNvGrpSpPr>
                    <a:grpSpLocks/>
                  </p:cNvGrpSpPr>
                  <p:nvPr/>
                </p:nvGrpSpPr>
                <p:grpSpPr bwMode="auto">
                  <a:xfrm>
                    <a:off x="767" y="1905"/>
                    <a:ext cx="210" cy="127"/>
                    <a:chOff x="767" y="1905"/>
                    <a:chExt cx="210" cy="127"/>
                  </a:xfrm>
                </p:grpSpPr>
                <p:sp>
                  <p:nvSpPr>
                    <p:cNvPr id="52" name="Freeform 1241"/>
                    <p:cNvSpPr>
                      <a:spLocks/>
                    </p:cNvSpPr>
                    <p:nvPr/>
                  </p:nvSpPr>
                  <p:spPr bwMode="auto">
                    <a:xfrm>
                      <a:off x="767" y="1905"/>
                      <a:ext cx="45" cy="126"/>
                    </a:xfrm>
                    <a:custGeom>
                      <a:avLst/>
                      <a:gdLst>
                        <a:gd name="T0" fmla="*/ 0 w 136"/>
                        <a:gd name="T1" fmla="*/ 1 h 380"/>
                        <a:gd name="T2" fmla="*/ 10 w 136"/>
                        <a:gd name="T3" fmla="*/ 123 h 380"/>
                        <a:gd name="T4" fmla="*/ 45 w 136"/>
                        <a:gd name="T5" fmla="*/ 126 h 380"/>
                        <a:gd name="T6" fmla="*/ 32 w 136"/>
                        <a:gd name="T7" fmla="*/ 0 h 380"/>
                        <a:gd name="T8" fmla="*/ 0 w 136"/>
                        <a:gd name="T9" fmla="*/ 1 h 380"/>
                        <a:gd name="T10" fmla="*/ 0 60000 65536"/>
                        <a:gd name="T11" fmla="*/ 0 60000 65536"/>
                        <a:gd name="T12" fmla="*/ 0 60000 65536"/>
                        <a:gd name="T13" fmla="*/ 0 60000 65536"/>
                        <a:gd name="T14" fmla="*/ 0 60000 65536"/>
                        <a:gd name="T15" fmla="*/ 0 w 136"/>
                        <a:gd name="T16" fmla="*/ 0 h 380"/>
                        <a:gd name="T17" fmla="*/ 136 w 136"/>
                        <a:gd name="T18" fmla="*/ 380 h 380"/>
                      </a:gdLst>
                      <a:ahLst/>
                      <a:cxnLst>
                        <a:cxn ang="T10">
                          <a:pos x="T0" y="T1"/>
                        </a:cxn>
                        <a:cxn ang="T11">
                          <a:pos x="T2" y="T3"/>
                        </a:cxn>
                        <a:cxn ang="T12">
                          <a:pos x="T4" y="T5"/>
                        </a:cxn>
                        <a:cxn ang="T13">
                          <a:pos x="T6" y="T7"/>
                        </a:cxn>
                        <a:cxn ang="T14">
                          <a:pos x="T8" y="T9"/>
                        </a:cxn>
                      </a:cxnLst>
                      <a:rect l="T15" t="T16" r="T17" b="T18"/>
                      <a:pathLst>
                        <a:path w="136" h="380">
                          <a:moveTo>
                            <a:pt x="0" y="3"/>
                          </a:moveTo>
                          <a:lnTo>
                            <a:pt x="31" y="371"/>
                          </a:lnTo>
                          <a:lnTo>
                            <a:pt x="136" y="380"/>
                          </a:lnTo>
                          <a:lnTo>
                            <a:pt x="96" y="0"/>
                          </a:lnTo>
                          <a:lnTo>
                            <a:pt x="0" y="3"/>
                          </a:lnTo>
                          <a:close/>
                        </a:path>
                      </a:pathLst>
                    </a:custGeom>
                    <a:solidFill>
                      <a:srgbClr val="E0E0E0"/>
                    </a:solidFill>
                    <a:ln w="9525">
                      <a:solidFill>
                        <a:schemeClr val="tx1"/>
                      </a:solidFill>
                      <a:round/>
                      <a:headEnd/>
                      <a:tailEnd/>
                    </a:ln>
                  </p:spPr>
                  <p:txBody>
                    <a:bodyPr/>
                    <a:lstStyle/>
                    <a:p>
                      <a:endParaRPr lang="en-US"/>
                    </a:p>
                  </p:txBody>
                </p:sp>
                <p:sp>
                  <p:nvSpPr>
                    <p:cNvPr id="53" name="Freeform 1242"/>
                    <p:cNvSpPr>
                      <a:spLocks/>
                    </p:cNvSpPr>
                    <p:nvPr/>
                  </p:nvSpPr>
                  <p:spPr bwMode="auto">
                    <a:xfrm>
                      <a:off x="792" y="1905"/>
                      <a:ext cx="117" cy="127"/>
                    </a:xfrm>
                    <a:custGeom>
                      <a:avLst/>
                      <a:gdLst>
                        <a:gd name="T0" fmla="*/ 0 w 351"/>
                        <a:gd name="T1" fmla="*/ 0 h 382"/>
                        <a:gd name="T2" fmla="*/ 13 w 351"/>
                        <a:gd name="T3" fmla="*/ 124 h 382"/>
                        <a:gd name="T4" fmla="*/ 117 w 351"/>
                        <a:gd name="T5" fmla="*/ 127 h 382"/>
                        <a:gd name="T6" fmla="*/ 105 w 351"/>
                        <a:gd name="T7" fmla="*/ 1 h 382"/>
                        <a:gd name="T8" fmla="*/ 0 w 351"/>
                        <a:gd name="T9" fmla="*/ 0 h 382"/>
                        <a:gd name="T10" fmla="*/ 0 60000 65536"/>
                        <a:gd name="T11" fmla="*/ 0 60000 65536"/>
                        <a:gd name="T12" fmla="*/ 0 60000 65536"/>
                        <a:gd name="T13" fmla="*/ 0 60000 65536"/>
                        <a:gd name="T14" fmla="*/ 0 60000 65536"/>
                        <a:gd name="T15" fmla="*/ 0 w 351"/>
                        <a:gd name="T16" fmla="*/ 0 h 382"/>
                        <a:gd name="T17" fmla="*/ 351 w 351"/>
                        <a:gd name="T18" fmla="*/ 382 h 382"/>
                      </a:gdLst>
                      <a:ahLst/>
                      <a:cxnLst>
                        <a:cxn ang="T10">
                          <a:pos x="T0" y="T1"/>
                        </a:cxn>
                        <a:cxn ang="T11">
                          <a:pos x="T2" y="T3"/>
                        </a:cxn>
                        <a:cxn ang="T12">
                          <a:pos x="T4" y="T5"/>
                        </a:cxn>
                        <a:cxn ang="T13">
                          <a:pos x="T6" y="T7"/>
                        </a:cxn>
                        <a:cxn ang="T14">
                          <a:pos x="T8" y="T9"/>
                        </a:cxn>
                      </a:cxnLst>
                      <a:rect l="T15" t="T16" r="T17" b="T18"/>
                      <a:pathLst>
                        <a:path w="351" h="382">
                          <a:moveTo>
                            <a:pt x="0" y="0"/>
                          </a:moveTo>
                          <a:lnTo>
                            <a:pt x="40" y="374"/>
                          </a:lnTo>
                          <a:lnTo>
                            <a:pt x="351" y="382"/>
                          </a:lnTo>
                          <a:lnTo>
                            <a:pt x="316" y="3"/>
                          </a:lnTo>
                          <a:lnTo>
                            <a:pt x="0" y="0"/>
                          </a:lnTo>
                          <a:close/>
                        </a:path>
                      </a:pathLst>
                    </a:custGeom>
                    <a:solidFill>
                      <a:srgbClr val="FFFFFF"/>
                    </a:solidFill>
                    <a:ln w="9525">
                      <a:solidFill>
                        <a:schemeClr val="tx1"/>
                      </a:solidFill>
                      <a:round/>
                      <a:headEnd/>
                      <a:tailEnd/>
                    </a:ln>
                  </p:spPr>
                  <p:txBody>
                    <a:bodyPr/>
                    <a:lstStyle/>
                    <a:p>
                      <a:endParaRPr lang="en-US"/>
                    </a:p>
                  </p:txBody>
                </p:sp>
                <p:sp>
                  <p:nvSpPr>
                    <p:cNvPr id="54" name="Freeform 1243"/>
                    <p:cNvSpPr>
                      <a:spLocks/>
                    </p:cNvSpPr>
                    <p:nvPr/>
                  </p:nvSpPr>
                  <p:spPr bwMode="auto">
                    <a:xfrm>
                      <a:off x="897" y="1918"/>
                      <a:ext cx="80" cy="106"/>
                    </a:xfrm>
                    <a:custGeom>
                      <a:avLst/>
                      <a:gdLst>
                        <a:gd name="T0" fmla="*/ 0 w 241"/>
                        <a:gd name="T1" fmla="*/ 0 h 319"/>
                        <a:gd name="T2" fmla="*/ 9 w 241"/>
                        <a:gd name="T3" fmla="*/ 106 h 319"/>
                        <a:gd name="T4" fmla="*/ 55 w 241"/>
                        <a:gd name="T5" fmla="*/ 106 h 319"/>
                        <a:gd name="T6" fmla="*/ 80 w 241"/>
                        <a:gd name="T7" fmla="*/ 1 h 319"/>
                        <a:gd name="T8" fmla="*/ 0 w 241"/>
                        <a:gd name="T9" fmla="*/ 0 h 319"/>
                        <a:gd name="T10" fmla="*/ 0 60000 65536"/>
                        <a:gd name="T11" fmla="*/ 0 60000 65536"/>
                        <a:gd name="T12" fmla="*/ 0 60000 65536"/>
                        <a:gd name="T13" fmla="*/ 0 60000 65536"/>
                        <a:gd name="T14" fmla="*/ 0 60000 65536"/>
                        <a:gd name="T15" fmla="*/ 0 w 241"/>
                        <a:gd name="T16" fmla="*/ 0 h 319"/>
                        <a:gd name="T17" fmla="*/ 241 w 241"/>
                        <a:gd name="T18" fmla="*/ 319 h 319"/>
                      </a:gdLst>
                      <a:ahLst/>
                      <a:cxnLst>
                        <a:cxn ang="T10">
                          <a:pos x="T0" y="T1"/>
                        </a:cxn>
                        <a:cxn ang="T11">
                          <a:pos x="T2" y="T3"/>
                        </a:cxn>
                        <a:cxn ang="T12">
                          <a:pos x="T4" y="T5"/>
                        </a:cxn>
                        <a:cxn ang="T13">
                          <a:pos x="T6" y="T7"/>
                        </a:cxn>
                        <a:cxn ang="T14">
                          <a:pos x="T8" y="T9"/>
                        </a:cxn>
                      </a:cxnLst>
                      <a:rect l="T15" t="T16" r="T17" b="T18"/>
                      <a:pathLst>
                        <a:path w="241" h="319">
                          <a:moveTo>
                            <a:pt x="0" y="0"/>
                          </a:moveTo>
                          <a:lnTo>
                            <a:pt x="28" y="319"/>
                          </a:lnTo>
                          <a:lnTo>
                            <a:pt x="167" y="319"/>
                          </a:lnTo>
                          <a:lnTo>
                            <a:pt x="241" y="3"/>
                          </a:lnTo>
                          <a:lnTo>
                            <a:pt x="0" y="0"/>
                          </a:lnTo>
                          <a:close/>
                        </a:path>
                      </a:pathLst>
                    </a:custGeom>
                    <a:solidFill>
                      <a:srgbClr val="E07000"/>
                    </a:solidFill>
                    <a:ln w="9525">
                      <a:solidFill>
                        <a:schemeClr val="tx1"/>
                      </a:solidFill>
                      <a:round/>
                      <a:headEnd/>
                      <a:tailEnd/>
                    </a:ln>
                  </p:spPr>
                  <p:txBody>
                    <a:bodyPr/>
                    <a:lstStyle/>
                    <a:p>
                      <a:endParaRPr lang="en-US"/>
                    </a:p>
                  </p:txBody>
                </p:sp>
              </p:grpSp>
            </p:grpSp>
          </p:grpSp>
          <p:sp>
            <p:nvSpPr>
              <p:cNvPr id="30" name="Freeform 1244"/>
              <p:cNvSpPr>
                <a:spLocks/>
              </p:cNvSpPr>
              <p:nvPr/>
            </p:nvSpPr>
            <p:spPr bwMode="auto">
              <a:xfrm>
                <a:off x="3161" y="1668"/>
                <a:ext cx="602" cy="139"/>
              </a:xfrm>
              <a:custGeom>
                <a:avLst/>
                <a:gdLst>
                  <a:gd name="T0" fmla="*/ 34 w 1805"/>
                  <a:gd name="T1" fmla="*/ 0 h 418"/>
                  <a:gd name="T2" fmla="*/ 26 w 1805"/>
                  <a:gd name="T3" fmla="*/ 3 h 418"/>
                  <a:gd name="T4" fmla="*/ 20 w 1805"/>
                  <a:gd name="T5" fmla="*/ 5 h 418"/>
                  <a:gd name="T6" fmla="*/ 15 w 1805"/>
                  <a:gd name="T7" fmla="*/ 8 h 418"/>
                  <a:gd name="T8" fmla="*/ 9 w 1805"/>
                  <a:gd name="T9" fmla="*/ 13 h 418"/>
                  <a:gd name="T10" fmla="*/ 4 w 1805"/>
                  <a:gd name="T11" fmla="*/ 16 h 418"/>
                  <a:gd name="T12" fmla="*/ 1 w 1805"/>
                  <a:gd name="T13" fmla="*/ 22 h 418"/>
                  <a:gd name="T14" fmla="*/ 0 w 1805"/>
                  <a:gd name="T15" fmla="*/ 29 h 418"/>
                  <a:gd name="T16" fmla="*/ 0 w 1805"/>
                  <a:gd name="T17" fmla="*/ 35 h 418"/>
                  <a:gd name="T18" fmla="*/ 4 w 1805"/>
                  <a:gd name="T19" fmla="*/ 38 h 418"/>
                  <a:gd name="T20" fmla="*/ 10 w 1805"/>
                  <a:gd name="T21" fmla="*/ 44 h 418"/>
                  <a:gd name="T22" fmla="*/ 17 w 1805"/>
                  <a:gd name="T23" fmla="*/ 49 h 418"/>
                  <a:gd name="T24" fmla="*/ 29 w 1805"/>
                  <a:gd name="T25" fmla="*/ 55 h 418"/>
                  <a:gd name="T26" fmla="*/ 42 w 1805"/>
                  <a:gd name="T27" fmla="*/ 60 h 418"/>
                  <a:gd name="T28" fmla="*/ 56 w 1805"/>
                  <a:gd name="T29" fmla="*/ 65 h 418"/>
                  <a:gd name="T30" fmla="*/ 73 w 1805"/>
                  <a:gd name="T31" fmla="*/ 71 h 418"/>
                  <a:gd name="T32" fmla="*/ 89 w 1805"/>
                  <a:gd name="T33" fmla="*/ 76 h 418"/>
                  <a:gd name="T34" fmla="*/ 110 w 1805"/>
                  <a:gd name="T35" fmla="*/ 83 h 418"/>
                  <a:gd name="T36" fmla="*/ 130 w 1805"/>
                  <a:gd name="T37" fmla="*/ 89 h 418"/>
                  <a:gd name="T38" fmla="*/ 150 w 1805"/>
                  <a:gd name="T39" fmla="*/ 95 h 418"/>
                  <a:gd name="T40" fmla="*/ 169 w 1805"/>
                  <a:gd name="T41" fmla="*/ 99 h 418"/>
                  <a:gd name="T42" fmla="*/ 187 w 1805"/>
                  <a:gd name="T43" fmla="*/ 104 h 418"/>
                  <a:gd name="T44" fmla="*/ 207 w 1805"/>
                  <a:gd name="T45" fmla="*/ 107 h 418"/>
                  <a:gd name="T46" fmla="*/ 227 w 1805"/>
                  <a:gd name="T47" fmla="*/ 112 h 418"/>
                  <a:gd name="T48" fmla="*/ 247 w 1805"/>
                  <a:gd name="T49" fmla="*/ 115 h 418"/>
                  <a:gd name="T50" fmla="*/ 274 w 1805"/>
                  <a:gd name="T51" fmla="*/ 120 h 418"/>
                  <a:gd name="T52" fmla="*/ 298 w 1805"/>
                  <a:gd name="T53" fmla="*/ 124 h 418"/>
                  <a:gd name="T54" fmla="*/ 328 w 1805"/>
                  <a:gd name="T55" fmla="*/ 128 h 418"/>
                  <a:gd name="T56" fmla="*/ 354 w 1805"/>
                  <a:gd name="T57" fmla="*/ 131 h 418"/>
                  <a:gd name="T58" fmla="*/ 377 w 1805"/>
                  <a:gd name="T59" fmla="*/ 132 h 418"/>
                  <a:gd name="T60" fmla="*/ 401 w 1805"/>
                  <a:gd name="T61" fmla="*/ 134 h 418"/>
                  <a:gd name="T62" fmla="*/ 444 w 1805"/>
                  <a:gd name="T63" fmla="*/ 136 h 418"/>
                  <a:gd name="T64" fmla="*/ 570 w 1805"/>
                  <a:gd name="T65" fmla="*/ 139 h 418"/>
                  <a:gd name="T66" fmla="*/ 602 w 1805"/>
                  <a:gd name="T67" fmla="*/ 136 h 418"/>
                  <a:gd name="T68" fmla="*/ 493 w 1805"/>
                  <a:gd name="T69" fmla="*/ 93 h 418"/>
                  <a:gd name="T70" fmla="*/ 481 w 1805"/>
                  <a:gd name="T71" fmla="*/ 88 h 418"/>
                  <a:gd name="T72" fmla="*/ 467 w 1805"/>
                  <a:gd name="T73" fmla="*/ 87 h 418"/>
                  <a:gd name="T74" fmla="*/ 454 w 1805"/>
                  <a:gd name="T75" fmla="*/ 87 h 418"/>
                  <a:gd name="T76" fmla="*/ 441 w 1805"/>
                  <a:gd name="T77" fmla="*/ 88 h 418"/>
                  <a:gd name="T78" fmla="*/ 426 w 1805"/>
                  <a:gd name="T79" fmla="*/ 89 h 418"/>
                  <a:gd name="T80" fmla="*/ 411 w 1805"/>
                  <a:gd name="T81" fmla="*/ 88 h 418"/>
                  <a:gd name="T82" fmla="*/ 394 w 1805"/>
                  <a:gd name="T83" fmla="*/ 86 h 418"/>
                  <a:gd name="T84" fmla="*/ 348 w 1805"/>
                  <a:gd name="T85" fmla="*/ 81 h 418"/>
                  <a:gd name="T86" fmla="*/ 317 w 1805"/>
                  <a:gd name="T87" fmla="*/ 79 h 418"/>
                  <a:gd name="T88" fmla="*/ 288 w 1805"/>
                  <a:gd name="T89" fmla="*/ 74 h 418"/>
                  <a:gd name="T90" fmla="*/ 257 w 1805"/>
                  <a:gd name="T91" fmla="*/ 69 h 418"/>
                  <a:gd name="T92" fmla="*/ 225 w 1805"/>
                  <a:gd name="T93" fmla="*/ 64 h 418"/>
                  <a:gd name="T94" fmla="*/ 187 w 1805"/>
                  <a:gd name="T95" fmla="*/ 58 h 418"/>
                  <a:gd name="T96" fmla="*/ 155 w 1805"/>
                  <a:gd name="T97" fmla="*/ 49 h 418"/>
                  <a:gd name="T98" fmla="*/ 131 w 1805"/>
                  <a:gd name="T99" fmla="*/ 41 h 418"/>
                  <a:gd name="T100" fmla="*/ 107 w 1805"/>
                  <a:gd name="T101" fmla="*/ 35 h 418"/>
                  <a:gd name="T102" fmla="*/ 87 w 1805"/>
                  <a:gd name="T103" fmla="*/ 28 h 418"/>
                  <a:gd name="T104" fmla="*/ 70 w 1805"/>
                  <a:gd name="T105" fmla="*/ 22 h 418"/>
                  <a:gd name="T106" fmla="*/ 56 w 1805"/>
                  <a:gd name="T107" fmla="*/ 15 h 418"/>
                  <a:gd name="T108" fmla="*/ 48 w 1805"/>
                  <a:gd name="T109" fmla="*/ 11 h 418"/>
                  <a:gd name="T110" fmla="*/ 42 w 1805"/>
                  <a:gd name="T111" fmla="*/ 7 h 418"/>
                  <a:gd name="T112" fmla="*/ 34 w 1805"/>
                  <a:gd name="T113" fmla="*/ 0 h 41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805"/>
                  <a:gd name="T172" fmla="*/ 0 h 418"/>
                  <a:gd name="T173" fmla="*/ 1805 w 1805"/>
                  <a:gd name="T174" fmla="*/ 418 h 41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805" h="418">
                    <a:moveTo>
                      <a:pt x="102" y="0"/>
                    </a:moveTo>
                    <a:lnTo>
                      <a:pt x="79" y="8"/>
                    </a:lnTo>
                    <a:lnTo>
                      <a:pt x="61" y="16"/>
                    </a:lnTo>
                    <a:lnTo>
                      <a:pt x="45" y="25"/>
                    </a:lnTo>
                    <a:lnTo>
                      <a:pt x="28" y="40"/>
                    </a:lnTo>
                    <a:lnTo>
                      <a:pt x="13" y="49"/>
                    </a:lnTo>
                    <a:lnTo>
                      <a:pt x="4" y="66"/>
                    </a:lnTo>
                    <a:lnTo>
                      <a:pt x="0" y="86"/>
                    </a:lnTo>
                    <a:lnTo>
                      <a:pt x="0" y="105"/>
                    </a:lnTo>
                    <a:lnTo>
                      <a:pt x="13" y="115"/>
                    </a:lnTo>
                    <a:lnTo>
                      <a:pt x="29" y="131"/>
                    </a:lnTo>
                    <a:lnTo>
                      <a:pt x="52" y="146"/>
                    </a:lnTo>
                    <a:lnTo>
                      <a:pt x="87" y="165"/>
                    </a:lnTo>
                    <a:lnTo>
                      <a:pt x="125" y="179"/>
                    </a:lnTo>
                    <a:lnTo>
                      <a:pt x="167" y="195"/>
                    </a:lnTo>
                    <a:lnTo>
                      <a:pt x="219" y="214"/>
                    </a:lnTo>
                    <a:lnTo>
                      <a:pt x="268" y="230"/>
                    </a:lnTo>
                    <a:lnTo>
                      <a:pt x="330" y="250"/>
                    </a:lnTo>
                    <a:lnTo>
                      <a:pt x="389" y="268"/>
                    </a:lnTo>
                    <a:lnTo>
                      <a:pt x="451" y="285"/>
                    </a:lnTo>
                    <a:lnTo>
                      <a:pt x="507" y="297"/>
                    </a:lnTo>
                    <a:lnTo>
                      <a:pt x="560" y="312"/>
                    </a:lnTo>
                    <a:lnTo>
                      <a:pt x="620" y="323"/>
                    </a:lnTo>
                    <a:lnTo>
                      <a:pt x="682" y="336"/>
                    </a:lnTo>
                    <a:lnTo>
                      <a:pt x="741" y="347"/>
                    </a:lnTo>
                    <a:lnTo>
                      <a:pt x="823" y="360"/>
                    </a:lnTo>
                    <a:lnTo>
                      <a:pt x="895" y="372"/>
                    </a:lnTo>
                    <a:lnTo>
                      <a:pt x="984" y="386"/>
                    </a:lnTo>
                    <a:lnTo>
                      <a:pt x="1060" y="394"/>
                    </a:lnTo>
                    <a:lnTo>
                      <a:pt x="1129" y="398"/>
                    </a:lnTo>
                    <a:lnTo>
                      <a:pt x="1202" y="404"/>
                    </a:lnTo>
                    <a:lnTo>
                      <a:pt x="1332" y="410"/>
                    </a:lnTo>
                    <a:lnTo>
                      <a:pt x="1709" y="418"/>
                    </a:lnTo>
                    <a:lnTo>
                      <a:pt x="1805" y="410"/>
                    </a:lnTo>
                    <a:lnTo>
                      <a:pt x="1477" y="279"/>
                    </a:lnTo>
                    <a:lnTo>
                      <a:pt x="1441" y="266"/>
                    </a:lnTo>
                    <a:lnTo>
                      <a:pt x="1400" y="262"/>
                    </a:lnTo>
                    <a:lnTo>
                      <a:pt x="1360" y="262"/>
                    </a:lnTo>
                    <a:lnTo>
                      <a:pt x="1323" y="266"/>
                    </a:lnTo>
                    <a:lnTo>
                      <a:pt x="1277" y="268"/>
                    </a:lnTo>
                    <a:lnTo>
                      <a:pt x="1232" y="266"/>
                    </a:lnTo>
                    <a:lnTo>
                      <a:pt x="1182" y="260"/>
                    </a:lnTo>
                    <a:lnTo>
                      <a:pt x="1042" y="244"/>
                    </a:lnTo>
                    <a:lnTo>
                      <a:pt x="951" y="238"/>
                    </a:lnTo>
                    <a:lnTo>
                      <a:pt x="863" y="224"/>
                    </a:lnTo>
                    <a:lnTo>
                      <a:pt x="770" y="208"/>
                    </a:lnTo>
                    <a:lnTo>
                      <a:pt x="674" y="191"/>
                    </a:lnTo>
                    <a:lnTo>
                      <a:pt x="560" y="173"/>
                    </a:lnTo>
                    <a:lnTo>
                      <a:pt x="466" y="146"/>
                    </a:lnTo>
                    <a:lnTo>
                      <a:pt x="393" y="123"/>
                    </a:lnTo>
                    <a:lnTo>
                      <a:pt x="322" y="105"/>
                    </a:lnTo>
                    <a:lnTo>
                      <a:pt x="260" y="84"/>
                    </a:lnTo>
                    <a:lnTo>
                      <a:pt x="210" y="66"/>
                    </a:lnTo>
                    <a:lnTo>
                      <a:pt x="167" y="46"/>
                    </a:lnTo>
                    <a:lnTo>
                      <a:pt x="144" y="33"/>
                    </a:lnTo>
                    <a:lnTo>
                      <a:pt x="125" y="20"/>
                    </a:lnTo>
                    <a:lnTo>
                      <a:pt x="102" y="0"/>
                    </a:lnTo>
                    <a:close/>
                  </a:path>
                </a:pathLst>
              </a:custGeom>
              <a:solidFill>
                <a:schemeClr val="tx1"/>
              </a:solidFill>
              <a:ln w="9525">
                <a:solidFill>
                  <a:schemeClr val="tx1"/>
                </a:solidFill>
                <a:round/>
                <a:headEnd/>
                <a:tailEnd/>
              </a:ln>
            </p:spPr>
            <p:txBody>
              <a:bodyPr/>
              <a:lstStyle/>
              <a:p>
                <a:endParaRPr lang="en-US"/>
              </a:p>
            </p:txBody>
          </p:sp>
          <p:grpSp>
            <p:nvGrpSpPr>
              <p:cNvPr id="31" name="Group 1245"/>
              <p:cNvGrpSpPr>
                <a:grpSpLocks/>
              </p:cNvGrpSpPr>
              <p:nvPr/>
            </p:nvGrpSpPr>
            <p:grpSpPr bwMode="auto">
              <a:xfrm>
                <a:off x="5424" y="1637"/>
                <a:ext cx="176" cy="116"/>
                <a:chOff x="2643" y="1753"/>
                <a:chExt cx="176" cy="116"/>
              </a:xfrm>
            </p:grpSpPr>
            <p:grpSp>
              <p:nvGrpSpPr>
                <p:cNvPr id="44" name="Group 1246"/>
                <p:cNvGrpSpPr>
                  <a:grpSpLocks/>
                </p:cNvGrpSpPr>
                <p:nvPr/>
              </p:nvGrpSpPr>
              <p:grpSpPr bwMode="auto">
                <a:xfrm>
                  <a:off x="2643" y="1753"/>
                  <a:ext cx="176" cy="116"/>
                  <a:chOff x="2643" y="1753"/>
                  <a:chExt cx="176" cy="116"/>
                </a:xfrm>
              </p:grpSpPr>
              <p:sp>
                <p:nvSpPr>
                  <p:cNvPr id="46" name="Freeform 1247"/>
                  <p:cNvSpPr>
                    <a:spLocks/>
                  </p:cNvSpPr>
                  <p:nvPr/>
                </p:nvSpPr>
                <p:spPr bwMode="auto">
                  <a:xfrm>
                    <a:off x="2643" y="1753"/>
                    <a:ext cx="176" cy="116"/>
                  </a:xfrm>
                  <a:custGeom>
                    <a:avLst/>
                    <a:gdLst>
                      <a:gd name="T0" fmla="*/ 107 w 530"/>
                      <a:gd name="T1" fmla="*/ 0 h 346"/>
                      <a:gd name="T2" fmla="*/ 111 w 530"/>
                      <a:gd name="T3" fmla="*/ 9 h 346"/>
                      <a:gd name="T4" fmla="*/ 117 w 530"/>
                      <a:gd name="T5" fmla="*/ 13 h 346"/>
                      <a:gd name="T6" fmla="*/ 128 w 530"/>
                      <a:gd name="T7" fmla="*/ 17 h 346"/>
                      <a:gd name="T8" fmla="*/ 141 w 530"/>
                      <a:gd name="T9" fmla="*/ 23 h 346"/>
                      <a:gd name="T10" fmla="*/ 166 w 530"/>
                      <a:gd name="T11" fmla="*/ 31 h 346"/>
                      <a:gd name="T12" fmla="*/ 172 w 530"/>
                      <a:gd name="T13" fmla="*/ 34 h 346"/>
                      <a:gd name="T14" fmla="*/ 175 w 530"/>
                      <a:gd name="T15" fmla="*/ 37 h 346"/>
                      <a:gd name="T16" fmla="*/ 176 w 530"/>
                      <a:gd name="T17" fmla="*/ 64 h 346"/>
                      <a:gd name="T18" fmla="*/ 175 w 530"/>
                      <a:gd name="T19" fmla="*/ 70 h 346"/>
                      <a:gd name="T20" fmla="*/ 172 w 530"/>
                      <a:gd name="T21" fmla="*/ 75 h 346"/>
                      <a:gd name="T22" fmla="*/ 167 w 530"/>
                      <a:gd name="T23" fmla="*/ 80 h 346"/>
                      <a:gd name="T24" fmla="*/ 163 w 530"/>
                      <a:gd name="T25" fmla="*/ 83 h 346"/>
                      <a:gd name="T26" fmla="*/ 155 w 530"/>
                      <a:gd name="T27" fmla="*/ 88 h 346"/>
                      <a:gd name="T28" fmla="*/ 141 w 530"/>
                      <a:gd name="T29" fmla="*/ 94 h 346"/>
                      <a:gd name="T30" fmla="*/ 125 w 530"/>
                      <a:gd name="T31" fmla="*/ 100 h 346"/>
                      <a:gd name="T32" fmla="*/ 101 w 530"/>
                      <a:gd name="T33" fmla="*/ 107 h 346"/>
                      <a:gd name="T34" fmla="*/ 78 w 530"/>
                      <a:gd name="T35" fmla="*/ 111 h 346"/>
                      <a:gd name="T36" fmla="*/ 64 w 530"/>
                      <a:gd name="T37" fmla="*/ 114 h 346"/>
                      <a:gd name="T38" fmla="*/ 53 w 530"/>
                      <a:gd name="T39" fmla="*/ 115 h 346"/>
                      <a:gd name="T40" fmla="*/ 37 w 530"/>
                      <a:gd name="T41" fmla="*/ 116 h 346"/>
                      <a:gd name="T42" fmla="*/ 27 w 530"/>
                      <a:gd name="T43" fmla="*/ 115 h 346"/>
                      <a:gd name="T44" fmla="*/ 21 w 530"/>
                      <a:gd name="T45" fmla="*/ 113 h 346"/>
                      <a:gd name="T46" fmla="*/ 15 w 530"/>
                      <a:gd name="T47" fmla="*/ 110 h 346"/>
                      <a:gd name="T48" fmla="*/ 12 w 530"/>
                      <a:gd name="T49" fmla="*/ 104 h 346"/>
                      <a:gd name="T50" fmla="*/ 0 w 530"/>
                      <a:gd name="T51" fmla="*/ 45 h 346"/>
                      <a:gd name="T52" fmla="*/ 7 w 530"/>
                      <a:gd name="T53" fmla="*/ 42 h 346"/>
                      <a:gd name="T54" fmla="*/ 19 w 530"/>
                      <a:gd name="T55" fmla="*/ 39 h 346"/>
                      <a:gd name="T56" fmla="*/ 40 w 530"/>
                      <a:gd name="T57" fmla="*/ 36 h 346"/>
                      <a:gd name="T58" fmla="*/ 51 w 530"/>
                      <a:gd name="T59" fmla="*/ 33 h 346"/>
                      <a:gd name="T60" fmla="*/ 64 w 530"/>
                      <a:gd name="T61" fmla="*/ 29 h 346"/>
                      <a:gd name="T62" fmla="*/ 73 w 530"/>
                      <a:gd name="T63" fmla="*/ 26 h 346"/>
                      <a:gd name="T64" fmla="*/ 83 w 530"/>
                      <a:gd name="T65" fmla="*/ 23 h 346"/>
                      <a:gd name="T66" fmla="*/ 89 w 530"/>
                      <a:gd name="T67" fmla="*/ 20 h 346"/>
                      <a:gd name="T68" fmla="*/ 97 w 530"/>
                      <a:gd name="T69" fmla="*/ 17 h 346"/>
                      <a:gd name="T70" fmla="*/ 103 w 530"/>
                      <a:gd name="T71" fmla="*/ 12 h 346"/>
                      <a:gd name="T72" fmla="*/ 106 w 530"/>
                      <a:gd name="T73" fmla="*/ 7 h 346"/>
                      <a:gd name="T74" fmla="*/ 107 w 530"/>
                      <a:gd name="T75" fmla="*/ 0 h 3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0"/>
                      <a:gd name="T115" fmla="*/ 0 h 346"/>
                      <a:gd name="T116" fmla="*/ 530 w 530"/>
                      <a:gd name="T117" fmla="*/ 346 h 3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0" h="346">
                        <a:moveTo>
                          <a:pt x="323" y="0"/>
                        </a:moveTo>
                        <a:lnTo>
                          <a:pt x="334" y="27"/>
                        </a:lnTo>
                        <a:lnTo>
                          <a:pt x="352" y="40"/>
                        </a:lnTo>
                        <a:lnTo>
                          <a:pt x="385" y="52"/>
                        </a:lnTo>
                        <a:lnTo>
                          <a:pt x="426" y="69"/>
                        </a:lnTo>
                        <a:lnTo>
                          <a:pt x="500" y="92"/>
                        </a:lnTo>
                        <a:lnTo>
                          <a:pt x="518" y="101"/>
                        </a:lnTo>
                        <a:lnTo>
                          <a:pt x="526" y="110"/>
                        </a:lnTo>
                        <a:lnTo>
                          <a:pt x="530" y="190"/>
                        </a:lnTo>
                        <a:lnTo>
                          <a:pt x="527" y="209"/>
                        </a:lnTo>
                        <a:lnTo>
                          <a:pt x="519" y="225"/>
                        </a:lnTo>
                        <a:lnTo>
                          <a:pt x="504" y="238"/>
                        </a:lnTo>
                        <a:lnTo>
                          <a:pt x="491" y="249"/>
                        </a:lnTo>
                        <a:lnTo>
                          <a:pt x="466" y="263"/>
                        </a:lnTo>
                        <a:lnTo>
                          <a:pt x="425" y="279"/>
                        </a:lnTo>
                        <a:lnTo>
                          <a:pt x="377" y="298"/>
                        </a:lnTo>
                        <a:lnTo>
                          <a:pt x="304" y="318"/>
                        </a:lnTo>
                        <a:lnTo>
                          <a:pt x="235" y="332"/>
                        </a:lnTo>
                        <a:lnTo>
                          <a:pt x="192" y="340"/>
                        </a:lnTo>
                        <a:lnTo>
                          <a:pt x="159" y="344"/>
                        </a:lnTo>
                        <a:lnTo>
                          <a:pt x="110" y="346"/>
                        </a:lnTo>
                        <a:lnTo>
                          <a:pt x="81" y="344"/>
                        </a:lnTo>
                        <a:lnTo>
                          <a:pt x="62" y="338"/>
                        </a:lnTo>
                        <a:lnTo>
                          <a:pt x="45" y="328"/>
                        </a:lnTo>
                        <a:lnTo>
                          <a:pt x="37" y="311"/>
                        </a:lnTo>
                        <a:lnTo>
                          <a:pt x="0" y="133"/>
                        </a:lnTo>
                        <a:lnTo>
                          <a:pt x="22" y="124"/>
                        </a:lnTo>
                        <a:lnTo>
                          <a:pt x="57" y="116"/>
                        </a:lnTo>
                        <a:lnTo>
                          <a:pt x="121" y="106"/>
                        </a:lnTo>
                        <a:lnTo>
                          <a:pt x="154" y="97"/>
                        </a:lnTo>
                        <a:lnTo>
                          <a:pt x="192" y="87"/>
                        </a:lnTo>
                        <a:lnTo>
                          <a:pt x="219" y="79"/>
                        </a:lnTo>
                        <a:lnTo>
                          <a:pt x="251" y="69"/>
                        </a:lnTo>
                        <a:lnTo>
                          <a:pt x="269" y="61"/>
                        </a:lnTo>
                        <a:lnTo>
                          <a:pt x="293" y="51"/>
                        </a:lnTo>
                        <a:lnTo>
                          <a:pt x="309" y="35"/>
                        </a:lnTo>
                        <a:lnTo>
                          <a:pt x="319" y="20"/>
                        </a:lnTo>
                        <a:lnTo>
                          <a:pt x="323" y="0"/>
                        </a:lnTo>
                        <a:close/>
                      </a:path>
                    </a:pathLst>
                  </a:custGeom>
                  <a:solidFill>
                    <a:srgbClr val="404040"/>
                  </a:solidFill>
                  <a:ln w="9525">
                    <a:solidFill>
                      <a:schemeClr val="tx1"/>
                    </a:solidFill>
                    <a:round/>
                    <a:headEnd/>
                    <a:tailEnd/>
                  </a:ln>
                </p:spPr>
                <p:txBody>
                  <a:bodyPr/>
                  <a:lstStyle/>
                  <a:p>
                    <a:endParaRPr lang="en-US"/>
                  </a:p>
                </p:txBody>
              </p:sp>
              <p:sp>
                <p:nvSpPr>
                  <p:cNvPr id="47" name="Freeform 1248"/>
                  <p:cNvSpPr>
                    <a:spLocks/>
                  </p:cNvSpPr>
                  <p:nvPr/>
                </p:nvSpPr>
                <p:spPr bwMode="auto">
                  <a:xfrm>
                    <a:off x="2652" y="1771"/>
                    <a:ext cx="157" cy="51"/>
                  </a:xfrm>
                  <a:custGeom>
                    <a:avLst/>
                    <a:gdLst>
                      <a:gd name="T0" fmla="*/ 104 w 472"/>
                      <a:gd name="T1" fmla="*/ 12 h 154"/>
                      <a:gd name="T2" fmla="*/ 111 w 472"/>
                      <a:gd name="T3" fmla="*/ 7 h 154"/>
                      <a:gd name="T4" fmla="*/ 118 w 472"/>
                      <a:gd name="T5" fmla="*/ 0 h 154"/>
                      <a:gd name="T6" fmla="*/ 132 w 472"/>
                      <a:gd name="T7" fmla="*/ 6 h 154"/>
                      <a:gd name="T8" fmla="*/ 157 w 472"/>
                      <a:gd name="T9" fmla="*/ 13 h 154"/>
                      <a:gd name="T10" fmla="*/ 155 w 472"/>
                      <a:gd name="T11" fmla="*/ 17 h 154"/>
                      <a:gd name="T12" fmla="*/ 150 w 472"/>
                      <a:gd name="T13" fmla="*/ 21 h 154"/>
                      <a:gd name="T14" fmla="*/ 143 w 472"/>
                      <a:gd name="T15" fmla="*/ 26 h 154"/>
                      <a:gd name="T16" fmla="*/ 129 w 472"/>
                      <a:gd name="T17" fmla="*/ 32 h 154"/>
                      <a:gd name="T18" fmla="*/ 114 w 472"/>
                      <a:gd name="T19" fmla="*/ 38 h 154"/>
                      <a:gd name="T20" fmla="*/ 97 w 472"/>
                      <a:gd name="T21" fmla="*/ 42 h 154"/>
                      <a:gd name="T22" fmla="*/ 83 w 472"/>
                      <a:gd name="T23" fmla="*/ 45 h 154"/>
                      <a:gd name="T24" fmla="*/ 69 w 472"/>
                      <a:gd name="T25" fmla="*/ 47 h 154"/>
                      <a:gd name="T26" fmla="*/ 55 w 472"/>
                      <a:gd name="T27" fmla="*/ 49 h 154"/>
                      <a:gd name="T28" fmla="*/ 36 w 472"/>
                      <a:gd name="T29" fmla="*/ 51 h 154"/>
                      <a:gd name="T30" fmla="*/ 22 w 472"/>
                      <a:gd name="T31" fmla="*/ 51 h 154"/>
                      <a:gd name="T32" fmla="*/ 11 w 472"/>
                      <a:gd name="T33" fmla="*/ 51 h 154"/>
                      <a:gd name="T34" fmla="*/ 3 w 472"/>
                      <a:gd name="T35" fmla="*/ 46 h 154"/>
                      <a:gd name="T36" fmla="*/ 0 w 472"/>
                      <a:gd name="T37" fmla="*/ 41 h 154"/>
                      <a:gd name="T38" fmla="*/ 1 w 472"/>
                      <a:gd name="T39" fmla="*/ 36 h 154"/>
                      <a:gd name="T40" fmla="*/ 3 w 472"/>
                      <a:gd name="T41" fmla="*/ 32 h 154"/>
                      <a:gd name="T42" fmla="*/ 11 w 472"/>
                      <a:gd name="T43" fmla="*/ 32 h 154"/>
                      <a:gd name="T44" fmla="*/ 22 w 472"/>
                      <a:gd name="T45" fmla="*/ 32 h 154"/>
                      <a:gd name="T46" fmla="*/ 31 w 472"/>
                      <a:gd name="T47" fmla="*/ 32 h 154"/>
                      <a:gd name="T48" fmla="*/ 46 w 472"/>
                      <a:gd name="T49" fmla="*/ 29 h 154"/>
                      <a:gd name="T50" fmla="*/ 56 w 472"/>
                      <a:gd name="T51" fmla="*/ 27 h 154"/>
                      <a:gd name="T52" fmla="*/ 68 w 472"/>
                      <a:gd name="T53" fmla="*/ 25 h 154"/>
                      <a:gd name="T54" fmla="*/ 79 w 472"/>
                      <a:gd name="T55" fmla="*/ 23 h 154"/>
                      <a:gd name="T56" fmla="*/ 88 w 472"/>
                      <a:gd name="T57" fmla="*/ 19 h 154"/>
                      <a:gd name="T58" fmla="*/ 97 w 472"/>
                      <a:gd name="T59" fmla="*/ 16 h 154"/>
                      <a:gd name="T60" fmla="*/ 104 w 472"/>
                      <a:gd name="T61" fmla="*/ 12 h 15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72"/>
                      <a:gd name="T94" fmla="*/ 0 h 154"/>
                      <a:gd name="T95" fmla="*/ 472 w 472"/>
                      <a:gd name="T96" fmla="*/ 154 h 15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72" h="154">
                        <a:moveTo>
                          <a:pt x="313" y="35"/>
                        </a:moveTo>
                        <a:lnTo>
                          <a:pt x="334" y="21"/>
                        </a:lnTo>
                        <a:lnTo>
                          <a:pt x="356" y="0"/>
                        </a:lnTo>
                        <a:lnTo>
                          <a:pt x="398" y="17"/>
                        </a:lnTo>
                        <a:lnTo>
                          <a:pt x="472" y="40"/>
                        </a:lnTo>
                        <a:lnTo>
                          <a:pt x="467" y="52"/>
                        </a:lnTo>
                        <a:lnTo>
                          <a:pt x="451" y="64"/>
                        </a:lnTo>
                        <a:lnTo>
                          <a:pt x="429" y="80"/>
                        </a:lnTo>
                        <a:lnTo>
                          <a:pt x="389" y="97"/>
                        </a:lnTo>
                        <a:lnTo>
                          <a:pt x="342" y="114"/>
                        </a:lnTo>
                        <a:lnTo>
                          <a:pt x="291" y="126"/>
                        </a:lnTo>
                        <a:lnTo>
                          <a:pt x="249" y="135"/>
                        </a:lnTo>
                        <a:lnTo>
                          <a:pt x="208" y="142"/>
                        </a:lnTo>
                        <a:lnTo>
                          <a:pt x="164" y="147"/>
                        </a:lnTo>
                        <a:lnTo>
                          <a:pt x="107" y="154"/>
                        </a:lnTo>
                        <a:lnTo>
                          <a:pt x="65" y="154"/>
                        </a:lnTo>
                        <a:lnTo>
                          <a:pt x="33" y="153"/>
                        </a:lnTo>
                        <a:lnTo>
                          <a:pt x="9" y="138"/>
                        </a:lnTo>
                        <a:lnTo>
                          <a:pt x="0" y="124"/>
                        </a:lnTo>
                        <a:lnTo>
                          <a:pt x="2" y="110"/>
                        </a:lnTo>
                        <a:lnTo>
                          <a:pt x="10" y="98"/>
                        </a:lnTo>
                        <a:lnTo>
                          <a:pt x="34" y="97"/>
                        </a:lnTo>
                        <a:lnTo>
                          <a:pt x="67" y="96"/>
                        </a:lnTo>
                        <a:lnTo>
                          <a:pt x="93" y="96"/>
                        </a:lnTo>
                        <a:lnTo>
                          <a:pt x="138" y="88"/>
                        </a:lnTo>
                        <a:lnTo>
                          <a:pt x="168" y="81"/>
                        </a:lnTo>
                        <a:lnTo>
                          <a:pt x="203" y="74"/>
                        </a:lnTo>
                        <a:lnTo>
                          <a:pt x="236" y="69"/>
                        </a:lnTo>
                        <a:lnTo>
                          <a:pt x="265" y="58"/>
                        </a:lnTo>
                        <a:lnTo>
                          <a:pt x="293" y="49"/>
                        </a:lnTo>
                        <a:lnTo>
                          <a:pt x="313" y="35"/>
                        </a:lnTo>
                        <a:close/>
                      </a:path>
                    </a:pathLst>
                  </a:custGeom>
                  <a:solidFill>
                    <a:srgbClr val="A0A0A0"/>
                  </a:solidFill>
                  <a:ln w="9525">
                    <a:solidFill>
                      <a:schemeClr val="tx1"/>
                    </a:solidFill>
                    <a:round/>
                    <a:headEnd/>
                    <a:tailEnd/>
                  </a:ln>
                </p:spPr>
                <p:txBody>
                  <a:bodyPr/>
                  <a:lstStyle/>
                  <a:p>
                    <a:endParaRPr lang="en-US"/>
                  </a:p>
                </p:txBody>
              </p:sp>
            </p:grpSp>
            <p:sp>
              <p:nvSpPr>
                <p:cNvPr id="45" name="Freeform 1249"/>
                <p:cNvSpPr>
                  <a:spLocks/>
                </p:cNvSpPr>
                <p:nvPr/>
              </p:nvSpPr>
              <p:spPr bwMode="auto">
                <a:xfrm>
                  <a:off x="2673" y="1798"/>
                  <a:ext cx="125" cy="25"/>
                </a:xfrm>
                <a:custGeom>
                  <a:avLst/>
                  <a:gdLst>
                    <a:gd name="T0" fmla="*/ 0 w 375"/>
                    <a:gd name="T1" fmla="*/ 25 h 76"/>
                    <a:gd name="T2" fmla="*/ 22 w 375"/>
                    <a:gd name="T3" fmla="*/ 24 h 76"/>
                    <a:gd name="T4" fmla="*/ 49 w 375"/>
                    <a:gd name="T5" fmla="*/ 22 h 76"/>
                    <a:gd name="T6" fmla="*/ 74 w 375"/>
                    <a:gd name="T7" fmla="*/ 17 h 76"/>
                    <a:gd name="T8" fmla="*/ 91 w 375"/>
                    <a:gd name="T9" fmla="*/ 14 h 76"/>
                    <a:gd name="T10" fmla="*/ 111 w 375"/>
                    <a:gd name="T11" fmla="*/ 6 h 76"/>
                    <a:gd name="T12" fmla="*/ 125 w 375"/>
                    <a:gd name="T13" fmla="*/ 0 h 76"/>
                    <a:gd name="T14" fmla="*/ 0 60000 65536"/>
                    <a:gd name="T15" fmla="*/ 0 60000 65536"/>
                    <a:gd name="T16" fmla="*/ 0 60000 65536"/>
                    <a:gd name="T17" fmla="*/ 0 60000 65536"/>
                    <a:gd name="T18" fmla="*/ 0 60000 65536"/>
                    <a:gd name="T19" fmla="*/ 0 60000 65536"/>
                    <a:gd name="T20" fmla="*/ 0 60000 65536"/>
                    <a:gd name="T21" fmla="*/ 0 w 375"/>
                    <a:gd name="T22" fmla="*/ 0 h 76"/>
                    <a:gd name="T23" fmla="*/ 375 w 375"/>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5" h="76">
                      <a:moveTo>
                        <a:pt x="0" y="76"/>
                      </a:moveTo>
                      <a:lnTo>
                        <a:pt x="65" y="74"/>
                      </a:lnTo>
                      <a:lnTo>
                        <a:pt x="146" y="66"/>
                      </a:lnTo>
                      <a:lnTo>
                        <a:pt x="222" y="53"/>
                      </a:lnTo>
                      <a:lnTo>
                        <a:pt x="274" y="43"/>
                      </a:lnTo>
                      <a:lnTo>
                        <a:pt x="332" y="19"/>
                      </a:lnTo>
                      <a:lnTo>
                        <a:pt x="375" y="0"/>
                      </a:lnTo>
                    </a:path>
                  </a:pathLst>
                </a:custGeom>
                <a:noFill/>
                <a:ln w="6350">
                  <a:solidFill>
                    <a:schemeClr val="tx1"/>
                  </a:solidFill>
                  <a:round/>
                  <a:headEnd/>
                  <a:tailEnd/>
                </a:ln>
              </p:spPr>
              <p:txBody>
                <a:bodyPr/>
                <a:lstStyle/>
                <a:p>
                  <a:endParaRPr lang="en-US"/>
                </a:p>
              </p:txBody>
            </p:sp>
          </p:grpSp>
          <p:grpSp>
            <p:nvGrpSpPr>
              <p:cNvPr id="32" name="Group 1250"/>
              <p:cNvGrpSpPr>
                <a:grpSpLocks/>
              </p:cNvGrpSpPr>
              <p:nvPr/>
            </p:nvGrpSpPr>
            <p:grpSpPr bwMode="auto">
              <a:xfrm>
                <a:off x="3136" y="1767"/>
                <a:ext cx="802" cy="265"/>
                <a:chOff x="355" y="1883"/>
                <a:chExt cx="802" cy="265"/>
              </a:xfrm>
            </p:grpSpPr>
            <p:grpSp>
              <p:nvGrpSpPr>
                <p:cNvPr id="33" name="Group 1251"/>
                <p:cNvGrpSpPr>
                  <a:grpSpLocks/>
                </p:cNvGrpSpPr>
                <p:nvPr/>
              </p:nvGrpSpPr>
              <p:grpSpPr bwMode="auto">
                <a:xfrm>
                  <a:off x="355" y="1883"/>
                  <a:ext cx="802" cy="265"/>
                  <a:chOff x="355" y="1883"/>
                  <a:chExt cx="802" cy="265"/>
                </a:xfrm>
              </p:grpSpPr>
              <p:sp>
                <p:nvSpPr>
                  <p:cNvPr id="41" name="Freeform 1252"/>
                  <p:cNvSpPr>
                    <a:spLocks/>
                  </p:cNvSpPr>
                  <p:nvPr/>
                </p:nvSpPr>
                <p:spPr bwMode="auto">
                  <a:xfrm>
                    <a:off x="355" y="1920"/>
                    <a:ext cx="802" cy="228"/>
                  </a:xfrm>
                  <a:custGeom>
                    <a:avLst/>
                    <a:gdLst>
                      <a:gd name="T0" fmla="*/ 34 w 2407"/>
                      <a:gd name="T1" fmla="*/ 3 h 685"/>
                      <a:gd name="T2" fmla="*/ 15 w 2407"/>
                      <a:gd name="T3" fmla="*/ 13 h 685"/>
                      <a:gd name="T4" fmla="*/ 4 w 2407"/>
                      <a:gd name="T5" fmla="*/ 26 h 685"/>
                      <a:gd name="T6" fmla="*/ 0 w 2407"/>
                      <a:gd name="T7" fmla="*/ 38 h 685"/>
                      <a:gd name="T8" fmla="*/ 1 w 2407"/>
                      <a:gd name="T9" fmla="*/ 89 h 685"/>
                      <a:gd name="T10" fmla="*/ 14 w 2407"/>
                      <a:gd name="T11" fmla="*/ 104 h 685"/>
                      <a:gd name="T12" fmla="*/ 36 w 2407"/>
                      <a:gd name="T13" fmla="*/ 119 h 685"/>
                      <a:gd name="T14" fmla="*/ 106 w 2407"/>
                      <a:gd name="T15" fmla="*/ 145 h 685"/>
                      <a:gd name="T16" fmla="*/ 195 w 2407"/>
                      <a:gd name="T17" fmla="*/ 173 h 685"/>
                      <a:gd name="T18" fmla="*/ 277 w 2407"/>
                      <a:gd name="T19" fmla="*/ 193 h 685"/>
                      <a:gd name="T20" fmla="*/ 354 w 2407"/>
                      <a:gd name="T21" fmla="*/ 208 h 685"/>
                      <a:gd name="T22" fmla="*/ 399 w 2407"/>
                      <a:gd name="T23" fmla="*/ 214 h 685"/>
                      <a:gd name="T24" fmla="*/ 434 w 2407"/>
                      <a:gd name="T25" fmla="*/ 218 h 685"/>
                      <a:gd name="T26" fmla="*/ 491 w 2407"/>
                      <a:gd name="T27" fmla="*/ 222 h 685"/>
                      <a:gd name="T28" fmla="*/ 560 w 2407"/>
                      <a:gd name="T29" fmla="*/ 226 h 685"/>
                      <a:gd name="T30" fmla="*/ 639 w 2407"/>
                      <a:gd name="T31" fmla="*/ 228 h 685"/>
                      <a:gd name="T32" fmla="*/ 699 w 2407"/>
                      <a:gd name="T33" fmla="*/ 226 h 685"/>
                      <a:gd name="T34" fmla="*/ 744 w 2407"/>
                      <a:gd name="T35" fmla="*/ 218 h 685"/>
                      <a:gd name="T36" fmla="*/ 767 w 2407"/>
                      <a:gd name="T37" fmla="*/ 205 h 685"/>
                      <a:gd name="T38" fmla="*/ 786 w 2407"/>
                      <a:gd name="T39" fmla="*/ 186 h 685"/>
                      <a:gd name="T40" fmla="*/ 799 w 2407"/>
                      <a:gd name="T41" fmla="*/ 159 h 685"/>
                      <a:gd name="T42" fmla="*/ 802 w 2407"/>
                      <a:gd name="T43" fmla="*/ 129 h 685"/>
                      <a:gd name="T44" fmla="*/ 799 w 2407"/>
                      <a:gd name="T45" fmla="*/ 102 h 685"/>
                      <a:gd name="T46" fmla="*/ 735 w 2407"/>
                      <a:gd name="T47" fmla="*/ 114 h 685"/>
                      <a:gd name="T48" fmla="*/ 686 w 2407"/>
                      <a:gd name="T49" fmla="*/ 118 h 685"/>
                      <a:gd name="T50" fmla="*/ 647 w 2407"/>
                      <a:gd name="T51" fmla="*/ 117 h 685"/>
                      <a:gd name="T52" fmla="*/ 618 w 2407"/>
                      <a:gd name="T53" fmla="*/ 113 h 685"/>
                      <a:gd name="T54" fmla="*/ 597 w 2407"/>
                      <a:gd name="T55" fmla="*/ 106 h 685"/>
                      <a:gd name="T56" fmla="*/ 511 w 2407"/>
                      <a:gd name="T57" fmla="*/ 100 h 685"/>
                      <a:gd name="T58" fmla="*/ 455 w 2407"/>
                      <a:gd name="T59" fmla="*/ 98 h 685"/>
                      <a:gd name="T60" fmla="*/ 402 w 2407"/>
                      <a:gd name="T61" fmla="*/ 93 h 685"/>
                      <a:gd name="T62" fmla="*/ 339 w 2407"/>
                      <a:gd name="T63" fmla="*/ 85 h 685"/>
                      <a:gd name="T64" fmla="*/ 288 w 2407"/>
                      <a:gd name="T65" fmla="*/ 78 h 685"/>
                      <a:gd name="T66" fmla="*/ 212 w 2407"/>
                      <a:gd name="T67" fmla="*/ 63 h 685"/>
                      <a:gd name="T68" fmla="*/ 147 w 2407"/>
                      <a:gd name="T69" fmla="*/ 47 h 685"/>
                      <a:gd name="T70" fmla="*/ 86 w 2407"/>
                      <a:gd name="T71" fmla="*/ 27 h 685"/>
                      <a:gd name="T72" fmla="*/ 59 w 2407"/>
                      <a:gd name="T73" fmla="*/ 16 h 685"/>
                      <a:gd name="T74" fmla="*/ 50 w 2407"/>
                      <a:gd name="T75" fmla="*/ 8 h 685"/>
                      <a:gd name="T76" fmla="*/ 42 w 2407"/>
                      <a:gd name="T77" fmla="*/ 0 h 6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407"/>
                      <a:gd name="T118" fmla="*/ 0 h 685"/>
                      <a:gd name="T119" fmla="*/ 2407 w 2407"/>
                      <a:gd name="T120" fmla="*/ 685 h 68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407" h="685">
                        <a:moveTo>
                          <a:pt x="125" y="0"/>
                        </a:moveTo>
                        <a:lnTo>
                          <a:pt x="101" y="8"/>
                        </a:lnTo>
                        <a:lnTo>
                          <a:pt x="75" y="22"/>
                        </a:lnTo>
                        <a:lnTo>
                          <a:pt x="46" y="39"/>
                        </a:lnTo>
                        <a:lnTo>
                          <a:pt x="24" y="59"/>
                        </a:lnTo>
                        <a:lnTo>
                          <a:pt x="12" y="78"/>
                        </a:lnTo>
                        <a:lnTo>
                          <a:pt x="4" y="93"/>
                        </a:lnTo>
                        <a:lnTo>
                          <a:pt x="0" y="115"/>
                        </a:lnTo>
                        <a:lnTo>
                          <a:pt x="0" y="247"/>
                        </a:lnTo>
                        <a:lnTo>
                          <a:pt x="4" y="268"/>
                        </a:lnTo>
                        <a:lnTo>
                          <a:pt x="19" y="293"/>
                        </a:lnTo>
                        <a:lnTo>
                          <a:pt x="42" y="313"/>
                        </a:lnTo>
                        <a:lnTo>
                          <a:pt x="68" y="336"/>
                        </a:lnTo>
                        <a:lnTo>
                          <a:pt x="108" y="358"/>
                        </a:lnTo>
                        <a:lnTo>
                          <a:pt x="226" y="401"/>
                        </a:lnTo>
                        <a:lnTo>
                          <a:pt x="319" y="435"/>
                        </a:lnTo>
                        <a:lnTo>
                          <a:pt x="445" y="478"/>
                        </a:lnTo>
                        <a:lnTo>
                          <a:pt x="585" y="520"/>
                        </a:lnTo>
                        <a:lnTo>
                          <a:pt x="695" y="551"/>
                        </a:lnTo>
                        <a:lnTo>
                          <a:pt x="830" y="581"/>
                        </a:lnTo>
                        <a:lnTo>
                          <a:pt x="986" y="609"/>
                        </a:lnTo>
                        <a:lnTo>
                          <a:pt x="1062" y="624"/>
                        </a:lnTo>
                        <a:lnTo>
                          <a:pt x="1133" y="633"/>
                        </a:lnTo>
                        <a:lnTo>
                          <a:pt x="1198" y="643"/>
                        </a:lnTo>
                        <a:lnTo>
                          <a:pt x="1243" y="649"/>
                        </a:lnTo>
                        <a:lnTo>
                          <a:pt x="1302" y="654"/>
                        </a:lnTo>
                        <a:lnTo>
                          <a:pt x="1350" y="656"/>
                        </a:lnTo>
                        <a:lnTo>
                          <a:pt x="1473" y="666"/>
                        </a:lnTo>
                        <a:lnTo>
                          <a:pt x="1583" y="673"/>
                        </a:lnTo>
                        <a:lnTo>
                          <a:pt x="1680" y="680"/>
                        </a:lnTo>
                        <a:lnTo>
                          <a:pt x="1791" y="684"/>
                        </a:lnTo>
                        <a:lnTo>
                          <a:pt x="1917" y="685"/>
                        </a:lnTo>
                        <a:lnTo>
                          <a:pt x="2030" y="682"/>
                        </a:lnTo>
                        <a:lnTo>
                          <a:pt x="2099" y="680"/>
                        </a:lnTo>
                        <a:lnTo>
                          <a:pt x="2168" y="668"/>
                        </a:lnTo>
                        <a:lnTo>
                          <a:pt x="2234" y="654"/>
                        </a:lnTo>
                        <a:lnTo>
                          <a:pt x="2274" y="639"/>
                        </a:lnTo>
                        <a:lnTo>
                          <a:pt x="2302" y="616"/>
                        </a:lnTo>
                        <a:lnTo>
                          <a:pt x="2334" y="593"/>
                        </a:lnTo>
                        <a:lnTo>
                          <a:pt x="2360" y="558"/>
                        </a:lnTo>
                        <a:lnTo>
                          <a:pt x="2379" y="528"/>
                        </a:lnTo>
                        <a:lnTo>
                          <a:pt x="2398" y="478"/>
                        </a:lnTo>
                        <a:lnTo>
                          <a:pt x="2404" y="429"/>
                        </a:lnTo>
                        <a:lnTo>
                          <a:pt x="2407" y="388"/>
                        </a:lnTo>
                        <a:lnTo>
                          <a:pt x="2404" y="344"/>
                        </a:lnTo>
                        <a:lnTo>
                          <a:pt x="2399" y="306"/>
                        </a:lnTo>
                        <a:lnTo>
                          <a:pt x="2252" y="336"/>
                        </a:lnTo>
                        <a:lnTo>
                          <a:pt x="2205" y="342"/>
                        </a:lnTo>
                        <a:lnTo>
                          <a:pt x="2123" y="353"/>
                        </a:lnTo>
                        <a:lnTo>
                          <a:pt x="2058" y="354"/>
                        </a:lnTo>
                        <a:lnTo>
                          <a:pt x="2001" y="354"/>
                        </a:lnTo>
                        <a:lnTo>
                          <a:pt x="1941" y="353"/>
                        </a:lnTo>
                        <a:lnTo>
                          <a:pt x="1896" y="352"/>
                        </a:lnTo>
                        <a:lnTo>
                          <a:pt x="1854" y="338"/>
                        </a:lnTo>
                        <a:lnTo>
                          <a:pt x="1824" y="334"/>
                        </a:lnTo>
                        <a:lnTo>
                          <a:pt x="1793" y="318"/>
                        </a:lnTo>
                        <a:lnTo>
                          <a:pt x="1775" y="301"/>
                        </a:lnTo>
                        <a:lnTo>
                          <a:pt x="1534" y="300"/>
                        </a:lnTo>
                        <a:lnTo>
                          <a:pt x="1425" y="296"/>
                        </a:lnTo>
                        <a:lnTo>
                          <a:pt x="1367" y="295"/>
                        </a:lnTo>
                        <a:lnTo>
                          <a:pt x="1302" y="289"/>
                        </a:lnTo>
                        <a:lnTo>
                          <a:pt x="1208" y="279"/>
                        </a:lnTo>
                        <a:lnTo>
                          <a:pt x="1099" y="267"/>
                        </a:lnTo>
                        <a:lnTo>
                          <a:pt x="1018" y="255"/>
                        </a:lnTo>
                        <a:lnTo>
                          <a:pt x="941" y="243"/>
                        </a:lnTo>
                        <a:lnTo>
                          <a:pt x="865" y="235"/>
                        </a:lnTo>
                        <a:lnTo>
                          <a:pt x="752" y="212"/>
                        </a:lnTo>
                        <a:lnTo>
                          <a:pt x="637" y="190"/>
                        </a:lnTo>
                        <a:lnTo>
                          <a:pt x="526" y="164"/>
                        </a:lnTo>
                        <a:lnTo>
                          <a:pt x="441" y="140"/>
                        </a:lnTo>
                        <a:lnTo>
                          <a:pt x="351" y="113"/>
                        </a:lnTo>
                        <a:lnTo>
                          <a:pt x="258" y="82"/>
                        </a:lnTo>
                        <a:lnTo>
                          <a:pt x="212" y="63"/>
                        </a:lnTo>
                        <a:lnTo>
                          <a:pt x="178" y="47"/>
                        </a:lnTo>
                        <a:lnTo>
                          <a:pt x="160" y="37"/>
                        </a:lnTo>
                        <a:lnTo>
                          <a:pt x="149" y="24"/>
                        </a:lnTo>
                        <a:lnTo>
                          <a:pt x="141" y="0"/>
                        </a:lnTo>
                        <a:lnTo>
                          <a:pt x="125" y="0"/>
                        </a:lnTo>
                        <a:close/>
                      </a:path>
                    </a:pathLst>
                  </a:custGeom>
                  <a:solidFill>
                    <a:srgbClr val="404040"/>
                  </a:solidFill>
                  <a:ln w="9525">
                    <a:solidFill>
                      <a:schemeClr val="tx1"/>
                    </a:solidFill>
                    <a:round/>
                    <a:headEnd/>
                    <a:tailEnd/>
                  </a:ln>
                </p:spPr>
                <p:txBody>
                  <a:bodyPr/>
                  <a:lstStyle/>
                  <a:p>
                    <a:endParaRPr lang="en-US"/>
                  </a:p>
                </p:txBody>
              </p:sp>
              <p:sp>
                <p:nvSpPr>
                  <p:cNvPr id="42" name="Freeform 1253"/>
                  <p:cNvSpPr>
                    <a:spLocks/>
                  </p:cNvSpPr>
                  <p:nvPr/>
                </p:nvSpPr>
                <p:spPr bwMode="auto">
                  <a:xfrm>
                    <a:off x="355" y="1951"/>
                    <a:ext cx="802" cy="197"/>
                  </a:xfrm>
                  <a:custGeom>
                    <a:avLst/>
                    <a:gdLst>
                      <a:gd name="T0" fmla="*/ 55 w 2407"/>
                      <a:gd name="T1" fmla="*/ 29 h 592"/>
                      <a:gd name="T2" fmla="*/ 28 w 2407"/>
                      <a:gd name="T3" fmla="*/ 17 h 592"/>
                      <a:gd name="T4" fmla="*/ 7 w 2407"/>
                      <a:gd name="T5" fmla="*/ 4 h 592"/>
                      <a:gd name="T6" fmla="*/ 0 w 2407"/>
                      <a:gd name="T7" fmla="*/ 7 h 592"/>
                      <a:gd name="T8" fmla="*/ 1 w 2407"/>
                      <a:gd name="T9" fmla="*/ 58 h 592"/>
                      <a:gd name="T10" fmla="*/ 14 w 2407"/>
                      <a:gd name="T11" fmla="*/ 73 h 592"/>
                      <a:gd name="T12" fmla="*/ 36 w 2407"/>
                      <a:gd name="T13" fmla="*/ 88 h 592"/>
                      <a:gd name="T14" fmla="*/ 106 w 2407"/>
                      <a:gd name="T15" fmla="*/ 114 h 592"/>
                      <a:gd name="T16" fmla="*/ 195 w 2407"/>
                      <a:gd name="T17" fmla="*/ 143 h 592"/>
                      <a:gd name="T18" fmla="*/ 277 w 2407"/>
                      <a:gd name="T19" fmla="*/ 162 h 592"/>
                      <a:gd name="T20" fmla="*/ 354 w 2407"/>
                      <a:gd name="T21" fmla="*/ 177 h 592"/>
                      <a:gd name="T22" fmla="*/ 399 w 2407"/>
                      <a:gd name="T23" fmla="*/ 183 h 592"/>
                      <a:gd name="T24" fmla="*/ 434 w 2407"/>
                      <a:gd name="T25" fmla="*/ 187 h 592"/>
                      <a:gd name="T26" fmla="*/ 491 w 2407"/>
                      <a:gd name="T27" fmla="*/ 191 h 592"/>
                      <a:gd name="T28" fmla="*/ 560 w 2407"/>
                      <a:gd name="T29" fmla="*/ 195 h 592"/>
                      <a:gd name="T30" fmla="*/ 639 w 2407"/>
                      <a:gd name="T31" fmla="*/ 197 h 592"/>
                      <a:gd name="T32" fmla="*/ 699 w 2407"/>
                      <a:gd name="T33" fmla="*/ 195 h 592"/>
                      <a:gd name="T34" fmla="*/ 727 w 2407"/>
                      <a:gd name="T35" fmla="*/ 191 h 592"/>
                      <a:gd name="T36" fmla="*/ 758 w 2407"/>
                      <a:gd name="T37" fmla="*/ 182 h 592"/>
                      <a:gd name="T38" fmla="*/ 778 w 2407"/>
                      <a:gd name="T39" fmla="*/ 166 h 592"/>
                      <a:gd name="T40" fmla="*/ 793 w 2407"/>
                      <a:gd name="T41" fmla="*/ 145 h 592"/>
                      <a:gd name="T42" fmla="*/ 801 w 2407"/>
                      <a:gd name="T43" fmla="*/ 112 h 592"/>
                      <a:gd name="T44" fmla="*/ 801 w 2407"/>
                      <a:gd name="T45" fmla="*/ 84 h 592"/>
                      <a:gd name="T46" fmla="*/ 796 w 2407"/>
                      <a:gd name="T47" fmla="*/ 82 h 592"/>
                      <a:gd name="T48" fmla="*/ 782 w 2407"/>
                      <a:gd name="T49" fmla="*/ 97 h 592"/>
                      <a:gd name="T50" fmla="*/ 755 w 2407"/>
                      <a:gd name="T51" fmla="*/ 104 h 592"/>
                      <a:gd name="T52" fmla="*/ 713 w 2407"/>
                      <a:gd name="T53" fmla="*/ 110 h 592"/>
                      <a:gd name="T54" fmla="*/ 663 w 2407"/>
                      <a:gd name="T55" fmla="*/ 114 h 592"/>
                      <a:gd name="T56" fmla="*/ 618 w 2407"/>
                      <a:gd name="T57" fmla="*/ 113 h 592"/>
                      <a:gd name="T58" fmla="*/ 560 w 2407"/>
                      <a:gd name="T59" fmla="*/ 112 h 592"/>
                      <a:gd name="T60" fmla="*/ 513 w 2407"/>
                      <a:gd name="T61" fmla="*/ 112 h 592"/>
                      <a:gd name="T62" fmla="*/ 465 w 2407"/>
                      <a:gd name="T63" fmla="*/ 110 h 592"/>
                      <a:gd name="T64" fmla="*/ 409 w 2407"/>
                      <a:gd name="T65" fmla="*/ 106 h 592"/>
                      <a:gd name="T66" fmla="*/ 349 w 2407"/>
                      <a:gd name="T67" fmla="*/ 100 h 592"/>
                      <a:gd name="T68" fmla="*/ 295 w 2407"/>
                      <a:gd name="T69" fmla="*/ 92 h 592"/>
                      <a:gd name="T70" fmla="*/ 242 w 2407"/>
                      <a:gd name="T71" fmla="*/ 82 h 592"/>
                      <a:gd name="T72" fmla="*/ 197 w 2407"/>
                      <a:gd name="T73" fmla="*/ 71 h 592"/>
                      <a:gd name="T74" fmla="*/ 148 w 2407"/>
                      <a:gd name="T75" fmla="*/ 57 h 592"/>
                      <a:gd name="T76" fmla="*/ 112 w 2407"/>
                      <a:gd name="T77" fmla="*/ 48 h 592"/>
                      <a:gd name="T78" fmla="*/ 81 w 2407"/>
                      <a:gd name="T79" fmla="*/ 37 h 59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407"/>
                      <a:gd name="T121" fmla="*/ 0 h 592"/>
                      <a:gd name="T122" fmla="*/ 2407 w 2407"/>
                      <a:gd name="T123" fmla="*/ 592 h 59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407" h="592">
                        <a:moveTo>
                          <a:pt x="209" y="98"/>
                        </a:moveTo>
                        <a:lnTo>
                          <a:pt x="166" y="86"/>
                        </a:lnTo>
                        <a:lnTo>
                          <a:pt x="125" y="70"/>
                        </a:lnTo>
                        <a:lnTo>
                          <a:pt x="83" y="51"/>
                        </a:lnTo>
                        <a:lnTo>
                          <a:pt x="49" y="31"/>
                        </a:lnTo>
                        <a:lnTo>
                          <a:pt x="20" y="13"/>
                        </a:lnTo>
                        <a:lnTo>
                          <a:pt x="4" y="0"/>
                        </a:lnTo>
                        <a:lnTo>
                          <a:pt x="0" y="22"/>
                        </a:lnTo>
                        <a:lnTo>
                          <a:pt x="0" y="154"/>
                        </a:lnTo>
                        <a:lnTo>
                          <a:pt x="4" y="175"/>
                        </a:lnTo>
                        <a:lnTo>
                          <a:pt x="19" y="200"/>
                        </a:lnTo>
                        <a:lnTo>
                          <a:pt x="42" y="220"/>
                        </a:lnTo>
                        <a:lnTo>
                          <a:pt x="68" y="243"/>
                        </a:lnTo>
                        <a:lnTo>
                          <a:pt x="108" y="265"/>
                        </a:lnTo>
                        <a:lnTo>
                          <a:pt x="226" y="308"/>
                        </a:lnTo>
                        <a:lnTo>
                          <a:pt x="319" y="342"/>
                        </a:lnTo>
                        <a:lnTo>
                          <a:pt x="445" y="385"/>
                        </a:lnTo>
                        <a:lnTo>
                          <a:pt x="585" y="429"/>
                        </a:lnTo>
                        <a:lnTo>
                          <a:pt x="695" y="458"/>
                        </a:lnTo>
                        <a:lnTo>
                          <a:pt x="830" y="488"/>
                        </a:lnTo>
                        <a:lnTo>
                          <a:pt x="958" y="514"/>
                        </a:lnTo>
                        <a:lnTo>
                          <a:pt x="1062" y="531"/>
                        </a:lnTo>
                        <a:lnTo>
                          <a:pt x="1133" y="543"/>
                        </a:lnTo>
                        <a:lnTo>
                          <a:pt x="1198" y="550"/>
                        </a:lnTo>
                        <a:lnTo>
                          <a:pt x="1243" y="556"/>
                        </a:lnTo>
                        <a:lnTo>
                          <a:pt x="1302" y="561"/>
                        </a:lnTo>
                        <a:lnTo>
                          <a:pt x="1356" y="565"/>
                        </a:lnTo>
                        <a:lnTo>
                          <a:pt x="1473" y="573"/>
                        </a:lnTo>
                        <a:lnTo>
                          <a:pt x="1583" y="580"/>
                        </a:lnTo>
                        <a:lnTo>
                          <a:pt x="1680" y="587"/>
                        </a:lnTo>
                        <a:lnTo>
                          <a:pt x="1791" y="591"/>
                        </a:lnTo>
                        <a:lnTo>
                          <a:pt x="1917" y="592"/>
                        </a:lnTo>
                        <a:lnTo>
                          <a:pt x="2030" y="589"/>
                        </a:lnTo>
                        <a:lnTo>
                          <a:pt x="2099" y="587"/>
                        </a:lnTo>
                        <a:lnTo>
                          <a:pt x="2147" y="580"/>
                        </a:lnTo>
                        <a:lnTo>
                          <a:pt x="2182" y="575"/>
                        </a:lnTo>
                        <a:lnTo>
                          <a:pt x="2233" y="563"/>
                        </a:lnTo>
                        <a:lnTo>
                          <a:pt x="2274" y="546"/>
                        </a:lnTo>
                        <a:lnTo>
                          <a:pt x="2306" y="523"/>
                        </a:lnTo>
                        <a:lnTo>
                          <a:pt x="2334" y="500"/>
                        </a:lnTo>
                        <a:lnTo>
                          <a:pt x="2360" y="465"/>
                        </a:lnTo>
                        <a:lnTo>
                          <a:pt x="2379" y="437"/>
                        </a:lnTo>
                        <a:lnTo>
                          <a:pt x="2398" y="385"/>
                        </a:lnTo>
                        <a:lnTo>
                          <a:pt x="2404" y="336"/>
                        </a:lnTo>
                        <a:lnTo>
                          <a:pt x="2407" y="295"/>
                        </a:lnTo>
                        <a:lnTo>
                          <a:pt x="2404" y="251"/>
                        </a:lnTo>
                        <a:lnTo>
                          <a:pt x="2399" y="213"/>
                        </a:lnTo>
                        <a:lnTo>
                          <a:pt x="2390" y="245"/>
                        </a:lnTo>
                        <a:lnTo>
                          <a:pt x="2375" y="273"/>
                        </a:lnTo>
                        <a:lnTo>
                          <a:pt x="2346" y="291"/>
                        </a:lnTo>
                        <a:lnTo>
                          <a:pt x="2306" y="302"/>
                        </a:lnTo>
                        <a:lnTo>
                          <a:pt x="2267" y="313"/>
                        </a:lnTo>
                        <a:lnTo>
                          <a:pt x="2209" y="324"/>
                        </a:lnTo>
                        <a:lnTo>
                          <a:pt x="2141" y="332"/>
                        </a:lnTo>
                        <a:lnTo>
                          <a:pt x="2075" y="336"/>
                        </a:lnTo>
                        <a:lnTo>
                          <a:pt x="1989" y="342"/>
                        </a:lnTo>
                        <a:lnTo>
                          <a:pt x="1914" y="342"/>
                        </a:lnTo>
                        <a:lnTo>
                          <a:pt x="1854" y="341"/>
                        </a:lnTo>
                        <a:lnTo>
                          <a:pt x="1777" y="336"/>
                        </a:lnTo>
                        <a:lnTo>
                          <a:pt x="1680" y="336"/>
                        </a:lnTo>
                        <a:lnTo>
                          <a:pt x="1609" y="336"/>
                        </a:lnTo>
                        <a:lnTo>
                          <a:pt x="1541" y="336"/>
                        </a:lnTo>
                        <a:lnTo>
                          <a:pt x="1476" y="333"/>
                        </a:lnTo>
                        <a:lnTo>
                          <a:pt x="1395" y="332"/>
                        </a:lnTo>
                        <a:lnTo>
                          <a:pt x="1318" y="326"/>
                        </a:lnTo>
                        <a:lnTo>
                          <a:pt x="1228" y="320"/>
                        </a:lnTo>
                        <a:lnTo>
                          <a:pt x="1133" y="309"/>
                        </a:lnTo>
                        <a:lnTo>
                          <a:pt x="1047" y="301"/>
                        </a:lnTo>
                        <a:lnTo>
                          <a:pt x="967" y="288"/>
                        </a:lnTo>
                        <a:lnTo>
                          <a:pt x="886" y="275"/>
                        </a:lnTo>
                        <a:lnTo>
                          <a:pt x="801" y="260"/>
                        </a:lnTo>
                        <a:lnTo>
                          <a:pt x="726" y="245"/>
                        </a:lnTo>
                        <a:lnTo>
                          <a:pt x="658" y="229"/>
                        </a:lnTo>
                        <a:lnTo>
                          <a:pt x="591" y="212"/>
                        </a:lnTo>
                        <a:lnTo>
                          <a:pt x="514" y="191"/>
                        </a:lnTo>
                        <a:lnTo>
                          <a:pt x="443" y="171"/>
                        </a:lnTo>
                        <a:lnTo>
                          <a:pt x="392" y="155"/>
                        </a:lnTo>
                        <a:lnTo>
                          <a:pt x="335" y="143"/>
                        </a:lnTo>
                        <a:lnTo>
                          <a:pt x="294" y="127"/>
                        </a:lnTo>
                        <a:lnTo>
                          <a:pt x="243" y="111"/>
                        </a:lnTo>
                        <a:lnTo>
                          <a:pt x="209" y="98"/>
                        </a:lnTo>
                        <a:close/>
                      </a:path>
                    </a:pathLst>
                  </a:custGeom>
                  <a:solidFill>
                    <a:srgbClr val="606060"/>
                  </a:solidFill>
                  <a:ln w="9525">
                    <a:solidFill>
                      <a:schemeClr val="tx1"/>
                    </a:solidFill>
                    <a:round/>
                    <a:headEnd/>
                    <a:tailEnd/>
                  </a:ln>
                </p:spPr>
                <p:txBody>
                  <a:bodyPr/>
                  <a:lstStyle/>
                  <a:p>
                    <a:endParaRPr lang="en-US"/>
                  </a:p>
                </p:txBody>
              </p:sp>
              <p:sp>
                <p:nvSpPr>
                  <p:cNvPr id="43" name="Arc 1254"/>
                  <p:cNvSpPr>
                    <a:spLocks/>
                  </p:cNvSpPr>
                  <p:nvPr/>
                </p:nvSpPr>
                <p:spPr bwMode="auto">
                  <a:xfrm>
                    <a:off x="415" y="1883"/>
                    <a:ext cx="545" cy="185"/>
                  </a:xfrm>
                  <a:custGeom>
                    <a:avLst/>
                    <a:gdLst>
                      <a:gd name="T0" fmla="*/ 13 w 22043"/>
                      <a:gd name="T1" fmla="*/ 2 h 21600"/>
                      <a:gd name="T2" fmla="*/ 0 w 22043"/>
                      <a:gd name="T3" fmla="*/ 1 h 21600"/>
                      <a:gd name="T4" fmla="*/ 11 w 22043"/>
                      <a:gd name="T5" fmla="*/ 0 h 21600"/>
                      <a:gd name="T6" fmla="*/ 0 60000 65536"/>
                      <a:gd name="T7" fmla="*/ 0 60000 65536"/>
                      <a:gd name="T8" fmla="*/ 0 60000 65536"/>
                      <a:gd name="T9" fmla="*/ 0 w 22043"/>
                      <a:gd name="T10" fmla="*/ 0 h 21600"/>
                      <a:gd name="T11" fmla="*/ 22043 w 22043"/>
                      <a:gd name="T12" fmla="*/ 21600 h 21600"/>
                    </a:gdLst>
                    <a:ahLst/>
                    <a:cxnLst>
                      <a:cxn ang="T6">
                        <a:pos x="T0" y="T1"/>
                      </a:cxn>
                      <a:cxn ang="T7">
                        <a:pos x="T2" y="T3"/>
                      </a:cxn>
                      <a:cxn ang="T8">
                        <a:pos x="T4" y="T5"/>
                      </a:cxn>
                    </a:cxnLst>
                    <a:rect l="T9" t="T10" r="T11" b="T12"/>
                    <a:pathLst>
                      <a:path w="22043" h="21600" fill="none" extrusionOk="0">
                        <a:moveTo>
                          <a:pt x="22042" y="21250"/>
                        </a:moveTo>
                        <a:cubicBezTo>
                          <a:pt x="20766" y="21483"/>
                          <a:pt x="19471" y="21599"/>
                          <a:pt x="18174" y="21600"/>
                        </a:cubicBezTo>
                        <a:cubicBezTo>
                          <a:pt x="10821" y="21600"/>
                          <a:pt x="3973" y="17859"/>
                          <a:pt x="0" y="11673"/>
                        </a:cubicBezTo>
                      </a:path>
                      <a:path w="22043" h="21600" stroke="0" extrusionOk="0">
                        <a:moveTo>
                          <a:pt x="22042" y="21250"/>
                        </a:moveTo>
                        <a:cubicBezTo>
                          <a:pt x="20766" y="21483"/>
                          <a:pt x="19471" y="21599"/>
                          <a:pt x="18174" y="21600"/>
                        </a:cubicBezTo>
                        <a:cubicBezTo>
                          <a:pt x="10821" y="21600"/>
                          <a:pt x="3973" y="17859"/>
                          <a:pt x="0" y="11673"/>
                        </a:cubicBezTo>
                        <a:lnTo>
                          <a:pt x="18174" y="0"/>
                        </a:lnTo>
                        <a:close/>
                      </a:path>
                    </a:pathLst>
                  </a:custGeom>
                  <a:noFill/>
                  <a:ln w="6350">
                    <a:solidFill>
                      <a:schemeClr val="tx1"/>
                    </a:solidFill>
                    <a:round/>
                    <a:headEnd/>
                    <a:tailEnd/>
                  </a:ln>
                </p:spPr>
                <p:txBody>
                  <a:bodyPr/>
                  <a:lstStyle/>
                  <a:p>
                    <a:endParaRPr lang="en-US"/>
                  </a:p>
                </p:txBody>
              </p:sp>
            </p:grpSp>
            <p:grpSp>
              <p:nvGrpSpPr>
                <p:cNvPr id="34" name="Group 1255"/>
                <p:cNvGrpSpPr>
                  <a:grpSpLocks/>
                </p:cNvGrpSpPr>
                <p:nvPr/>
              </p:nvGrpSpPr>
              <p:grpSpPr bwMode="auto">
                <a:xfrm>
                  <a:off x="386" y="1987"/>
                  <a:ext cx="515" cy="136"/>
                  <a:chOff x="386" y="1987"/>
                  <a:chExt cx="515" cy="136"/>
                </a:xfrm>
              </p:grpSpPr>
              <p:grpSp>
                <p:nvGrpSpPr>
                  <p:cNvPr id="35" name="Group 1256"/>
                  <p:cNvGrpSpPr>
                    <a:grpSpLocks/>
                  </p:cNvGrpSpPr>
                  <p:nvPr/>
                </p:nvGrpSpPr>
                <p:grpSpPr bwMode="auto">
                  <a:xfrm>
                    <a:off x="803" y="2085"/>
                    <a:ext cx="98" cy="38"/>
                    <a:chOff x="803" y="2085"/>
                    <a:chExt cx="98" cy="38"/>
                  </a:xfrm>
                </p:grpSpPr>
                <p:sp>
                  <p:nvSpPr>
                    <p:cNvPr id="39" name="Freeform 1257"/>
                    <p:cNvSpPr>
                      <a:spLocks/>
                    </p:cNvSpPr>
                    <p:nvPr/>
                  </p:nvSpPr>
                  <p:spPr bwMode="auto">
                    <a:xfrm>
                      <a:off x="803" y="2085"/>
                      <a:ext cx="98" cy="38"/>
                    </a:xfrm>
                    <a:custGeom>
                      <a:avLst/>
                      <a:gdLst>
                        <a:gd name="T0" fmla="*/ 0 w 294"/>
                        <a:gd name="T1" fmla="*/ 0 h 113"/>
                        <a:gd name="T2" fmla="*/ 0 w 294"/>
                        <a:gd name="T3" fmla="*/ 35 h 113"/>
                        <a:gd name="T4" fmla="*/ 98 w 294"/>
                        <a:gd name="T5" fmla="*/ 38 h 113"/>
                        <a:gd name="T6" fmla="*/ 98 w 294"/>
                        <a:gd name="T7" fmla="*/ 31 h 113"/>
                        <a:gd name="T8" fmla="*/ 13 w 294"/>
                        <a:gd name="T9" fmla="*/ 27 h 113"/>
                        <a:gd name="T10" fmla="*/ 13 w 294"/>
                        <a:gd name="T11" fmla="*/ 0 h 113"/>
                        <a:gd name="T12" fmla="*/ 0 w 294"/>
                        <a:gd name="T13" fmla="*/ 0 h 113"/>
                        <a:gd name="T14" fmla="*/ 0 60000 65536"/>
                        <a:gd name="T15" fmla="*/ 0 60000 65536"/>
                        <a:gd name="T16" fmla="*/ 0 60000 65536"/>
                        <a:gd name="T17" fmla="*/ 0 60000 65536"/>
                        <a:gd name="T18" fmla="*/ 0 60000 65536"/>
                        <a:gd name="T19" fmla="*/ 0 60000 65536"/>
                        <a:gd name="T20" fmla="*/ 0 60000 65536"/>
                        <a:gd name="T21" fmla="*/ 0 w 294"/>
                        <a:gd name="T22" fmla="*/ 0 h 113"/>
                        <a:gd name="T23" fmla="*/ 294 w 294"/>
                        <a:gd name="T24" fmla="*/ 113 h 1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4" h="113">
                          <a:moveTo>
                            <a:pt x="0" y="0"/>
                          </a:moveTo>
                          <a:lnTo>
                            <a:pt x="0" y="104"/>
                          </a:lnTo>
                          <a:lnTo>
                            <a:pt x="294" y="113"/>
                          </a:lnTo>
                          <a:lnTo>
                            <a:pt x="294" y="92"/>
                          </a:lnTo>
                          <a:lnTo>
                            <a:pt x="39" y="79"/>
                          </a:lnTo>
                          <a:lnTo>
                            <a:pt x="40" y="0"/>
                          </a:lnTo>
                          <a:lnTo>
                            <a:pt x="0" y="0"/>
                          </a:lnTo>
                          <a:close/>
                        </a:path>
                      </a:pathLst>
                    </a:custGeom>
                    <a:solidFill>
                      <a:srgbClr val="404040"/>
                    </a:solidFill>
                    <a:ln w="9525">
                      <a:solidFill>
                        <a:schemeClr val="tx1"/>
                      </a:solidFill>
                      <a:round/>
                      <a:headEnd/>
                      <a:tailEnd/>
                    </a:ln>
                  </p:spPr>
                  <p:txBody>
                    <a:bodyPr/>
                    <a:lstStyle/>
                    <a:p>
                      <a:endParaRPr lang="en-US"/>
                    </a:p>
                  </p:txBody>
                </p:sp>
                <p:sp>
                  <p:nvSpPr>
                    <p:cNvPr id="40" name="Freeform 1258"/>
                    <p:cNvSpPr>
                      <a:spLocks/>
                    </p:cNvSpPr>
                    <p:nvPr/>
                  </p:nvSpPr>
                  <p:spPr bwMode="auto">
                    <a:xfrm>
                      <a:off x="814" y="2085"/>
                      <a:ext cx="87" cy="32"/>
                    </a:xfrm>
                    <a:custGeom>
                      <a:avLst/>
                      <a:gdLst>
                        <a:gd name="T0" fmla="*/ 0 w 260"/>
                        <a:gd name="T1" fmla="*/ 0 h 96"/>
                        <a:gd name="T2" fmla="*/ 85 w 260"/>
                        <a:gd name="T3" fmla="*/ 0 h 96"/>
                        <a:gd name="T4" fmla="*/ 87 w 260"/>
                        <a:gd name="T5" fmla="*/ 32 h 96"/>
                        <a:gd name="T6" fmla="*/ 0 w 260"/>
                        <a:gd name="T7" fmla="*/ 29 h 96"/>
                        <a:gd name="T8" fmla="*/ 0 w 260"/>
                        <a:gd name="T9" fmla="*/ 0 h 96"/>
                        <a:gd name="T10" fmla="*/ 0 60000 65536"/>
                        <a:gd name="T11" fmla="*/ 0 60000 65536"/>
                        <a:gd name="T12" fmla="*/ 0 60000 65536"/>
                        <a:gd name="T13" fmla="*/ 0 60000 65536"/>
                        <a:gd name="T14" fmla="*/ 0 60000 65536"/>
                        <a:gd name="T15" fmla="*/ 0 w 260"/>
                        <a:gd name="T16" fmla="*/ 0 h 96"/>
                        <a:gd name="T17" fmla="*/ 260 w 260"/>
                        <a:gd name="T18" fmla="*/ 96 h 96"/>
                      </a:gdLst>
                      <a:ahLst/>
                      <a:cxnLst>
                        <a:cxn ang="T10">
                          <a:pos x="T0" y="T1"/>
                        </a:cxn>
                        <a:cxn ang="T11">
                          <a:pos x="T2" y="T3"/>
                        </a:cxn>
                        <a:cxn ang="T12">
                          <a:pos x="T4" y="T5"/>
                        </a:cxn>
                        <a:cxn ang="T13">
                          <a:pos x="T6" y="T7"/>
                        </a:cxn>
                        <a:cxn ang="T14">
                          <a:pos x="T8" y="T9"/>
                        </a:cxn>
                      </a:cxnLst>
                      <a:rect l="T15" t="T16" r="T17" b="T18"/>
                      <a:pathLst>
                        <a:path w="260" h="96">
                          <a:moveTo>
                            <a:pt x="0" y="0"/>
                          </a:moveTo>
                          <a:lnTo>
                            <a:pt x="255" y="0"/>
                          </a:lnTo>
                          <a:lnTo>
                            <a:pt x="260" y="96"/>
                          </a:lnTo>
                          <a:lnTo>
                            <a:pt x="0" y="88"/>
                          </a:lnTo>
                          <a:lnTo>
                            <a:pt x="0" y="0"/>
                          </a:lnTo>
                          <a:close/>
                        </a:path>
                      </a:pathLst>
                    </a:custGeom>
                    <a:solidFill>
                      <a:srgbClr val="202020"/>
                    </a:solidFill>
                    <a:ln w="9525">
                      <a:solidFill>
                        <a:schemeClr val="tx1"/>
                      </a:solidFill>
                      <a:round/>
                      <a:headEnd/>
                      <a:tailEnd/>
                    </a:ln>
                  </p:spPr>
                  <p:txBody>
                    <a:bodyPr/>
                    <a:lstStyle/>
                    <a:p>
                      <a:endParaRPr lang="en-US"/>
                    </a:p>
                  </p:txBody>
                </p:sp>
              </p:grpSp>
              <p:grpSp>
                <p:nvGrpSpPr>
                  <p:cNvPr id="36" name="Group 1259"/>
                  <p:cNvGrpSpPr>
                    <a:grpSpLocks/>
                  </p:cNvGrpSpPr>
                  <p:nvPr/>
                </p:nvGrpSpPr>
                <p:grpSpPr bwMode="auto">
                  <a:xfrm>
                    <a:off x="386" y="1987"/>
                    <a:ext cx="39" cy="41"/>
                    <a:chOff x="386" y="1987"/>
                    <a:chExt cx="39" cy="41"/>
                  </a:xfrm>
                </p:grpSpPr>
                <p:sp>
                  <p:nvSpPr>
                    <p:cNvPr id="37" name="Freeform 1260"/>
                    <p:cNvSpPr>
                      <a:spLocks/>
                    </p:cNvSpPr>
                    <p:nvPr/>
                  </p:nvSpPr>
                  <p:spPr bwMode="auto">
                    <a:xfrm>
                      <a:off x="386" y="1987"/>
                      <a:ext cx="39" cy="41"/>
                    </a:xfrm>
                    <a:custGeom>
                      <a:avLst/>
                      <a:gdLst>
                        <a:gd name="T0" fmla="*/ 0 w 118"/>
                        <a:gd name="T1" fmla="*/ 0 h 123"/>
                        <a:gd name="T2" fmla="*/ 0 w 118"/>
                        <a:gd name="T3" fmla="*/ 26 h 123"/>
                        <a:gd name="T4" fmla="*/ 39 w 118"/>
                        <a:gd name="T5" fmla="*/ 41 h 123"/>
                        <a:gd name="T6" fmla="*/ 39 w 118"/>
                        <a:gd name="T7" fmla="*/ 35 h 123"/>
                        <a:gd name="T8" fmla="*/ 4 w 118"/>
                        <a:gd name="T9" fmla="*/ 22 h 123"/>
                        <a:gd name="T10" fmla="*/ 4 w 118"/>
                        <a:gd name="T11" fmla="*/ 2 h 123"/>
                        <a:gd name="T12" fmla="*/ 0 w 118"/>
                        <a:gd name="T13" fmla="*/ 0 h 123"/>
                        <a:gd name="T14" fmla="*/ 0 60000 65536"/>
                        <a:gd name="T15" fmla="*/ 0 60000 65536"/>
                        <a:gd name="T16" fmla="*/ 0 60000 65536"/>
                        <a:gd name="T17" fmla="*/ 0 60000 65536"/>
                        <a:gd name="T18" fmla="*/ 0 60000 65536"/>
                        <a:gd name="T19" fmla="*/ 0 60000 65536"/>
                        <a:gd name="T20" fmla="*/ 0 60000 65536"/>
                        <a:gd name="T21" fmla="*/ 0 w 118"/>
                        <a:gd name="T22" fmla="*/ 0 h 123"/>
                        <a:gd name="T23" fmla="*/ 118 w 118"/>
                        <a:gd name="T24" fmla="*/ 123 h 1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8" h="123">
                          <a:moveTo>
                            <a:pt x="0" y="0"/>
                          </a:moveTo>
                          <a:lnTo>
                            <a:pt x="0" y="77"/>
                          </a:lnTo>
                          <a:lnTo>
                            <a:pt x="118" y="123"/>
                          </a:lnTo>
                          <a:lnTo>
                            <a:pt x="118" y="106"/>
                          </a:lnTo>
                          <a:lnTo>
                            <a:pt x="12" y="66"/>
                          </a:lnTo>
                          <a:lnTo>
                            <a:pt x="12" y="5"/>
                          </a:lnTo>
                          <a:lnTo>
                            <a:pt x="0" y="0"/>
                          </a:lnTo>
                          <a:close/>
                        </a:path>
                      </a:pathLst>
                    </a:custGeom>
                    <a:solidFill>
                      <a:srgbClr val="404040"/>
                    </a:solidFill>
                    <a:ln w="9525">
                      <a:solidFill>
                        <a:schemeClr val="tx1"/>
                      </a:solidFill>
                      <a:round/>
                      <a:headEnd/>
                      <a:tailEnd/>
                    </a:ln>
                  </p:spPr>
                  <p:txBody>
                    <a:bodyPr/>
                    <a:lstStyle/>
                    <a:p>
                      <a:endParaRPr lang="en-US"/>
                    </a:p>
                  </p:txBody>
                </p:sp>
                <p:sp>
                  <p:nvSpPr>
                    <p:cNvPr id="38" name="Freeform 1261"/>
                    <p:cNvSpPr>
                      <a:spLocks/>
                    </p:cNvSpPr>
                    <p:nvPr/>
                  </p:nvSpPr>
                  <p:spPr bwMode="auto">
                    <a:xfrm>
                      <a:off x="390" y="1989"/>
                      <a:ext cx="35" cy="34"/>
                    </a:xfrm>
                    <a:custGeom>
                      <a:avLst/>
                      <a:gdLst>
                        <a:gd name="T0" fmla="*/ 0 w 106"/>
                        <a:gd name="T1" fmla="*/ 0 h 103"/>
                        <a:gd name="T2" fmla="*/ 35 w 106"/>
                        <a:gd name="T3" fmla="*/ 11 h 103"/>
                        <a:gd name="T4" fmla="*/ 35 w 106"/>
                        <a:gd name="T5" fmla="*/ 34 h 103"/>
                        <a:gd name="T6" fmla="*/ 0 w 106"/>
                        <a:gd name="T7" fmla="*/ 23 h 103"/>
                        <a:gd name="T8" fmla="*/ 0 w 106"/>
                        <a:gd name="T9" fmla="*/ 0 h 103"/>
                        <a:gd name="T10" fmla="*/ 0 60000 65536"/>
                        <a:gd name="T11" fmla="*/ 0 60000 65536"/>
                        <a:gd name="T12" fmla="*/ 0 60000 65536"/>
                        <a:gd name="T13" fmla="*/ 0 60000 65536"/>
                        <a:gd name="T14" fmla="*/ 0 60000 65536"/>
                        <a:gd name="T15" fmla="*/ 0 w 106"/>
                        <a:gd name="T16" fmla="*/ 0 h 103"/>
                        <a:gd name="T17" fmla="*/ 106 w 106"/>
                        <a:gd name="T18" fmla="*/ 103 h 103"/>
                      </a:gdLst>
                      <a:ahLst/>
                      <a:cxnLst>
                        <a:cxn ang="T10">
                          <a:pos x="T0" y="T1"/>
                        </a:cxn>
                        <a:cxn ang="T11">
                          <a:pos x="T2" y="T3"/>
                        </a:cxn>
                        <a:cxn ang="T12">
                          <a:pos x="T4" y="T5"/>
                        </a:cxn>
                        <a:cxn ang="T13">
                          <a:pos x="T6" y="T7"/>
                        </a:cxn>
                        <a:cxn ang="T14">
                          <a:pos x="T8" y="T9"/>
                        </a:cxn>
                      </a:cxnLst>
                      <a:rect l="T15" t="T16" r="T17" b="T18"/>
                      <a:pathLst>
                        <a:path w="106" h="103">
                          <a:moveTo>
                            <a:pt x="0" y="0"/>
                          </a:moveTo>
                          <a:lnTo>
                            <a:pt x="106" y="34"/>
                          </a:lnTo>
                          <a:lnTo>
                            <a:pt x="106" y="103"/>
                          </a:lnTo>
                          <a:lnTo>
                            <a:pt x="0" y="69"/>
                          </a:lnTo>
                          <a:lnTo>
                            <a:pt x="0" y="0"/>
                          </a:lnTo>
                          <a:close/>
                        </a:path>
                      </a:pathLst>
                    </a:custGeom>
                    <a:solidFill>
                      <a:srgbClr val="202020"/>
                    </a:solidFill>
                    <a:ln w="9525">
                      <a:solidFill>
                        <a:schemeClr val="tx1"/>
                      </a:solidFill>
                      <a:round/>
                      <a:headEnd/>
                      <a:tailEnd/>
                    </a:ln>
                  </p:spPr>
                  <p:txBody>
                    <a:bodyPr/>
                    <a:lstStyle/>
                    <a:p>
                      <a:endParaRPr lang="en-US"/>
                    </a:p>
                  </p:txBody>
                </p:sp>
              </p:grpSp>
            </p:grpSp>
          </p:grpSp>
        </p:grpSp>
      </p:grpSp>
      <p:sp>
        <p:nvSpPr>
          <p:cNvPr id="23554" name="Rectangle 2"/>
          <p:cNvSpPr>
            <a:spLocks noGrp="1" noChangeArrowheads="1"/>
          </p:cNvSpPr>
          <p:nvPr>
            <p:ph type="title"/>
          </p:nvPr>
        </p:nvSpPr>
        <p:spPr/>
        <p:txBody>
          <a:bodyPr/>
          <a:lstStyle/>
          <a:p>
            <a:r>
              <a:rPr lang="en-US" smtClean="0"/>
              <a:t>Maintenance – A Personal Example!</a:t>
            </a:r>
          </a:p>
        </p:txBody>
      </p:sp>
      <p:sp>
        <p:nvSpPr>
          <p:cNvPr id="23557" name="Footer Placeholder 4"/>
          <p:cNvSpPr>
            <a:spLocks noGrp="1"/>
          </p:cNvSpPr>
          <p:nvPr>
            <p:ph type="ftr" sz="quarter" idx="10"/>
          </p:nvPr>
        </p:nvSpPr>
        <p:spPr/>
        <p:txBody>
          <a:bodyPr/>
          <a:lstStyle/>
          <a:p>
            <a:r>
              <a:rPr lang="en-US" smtClean="0"/>
              <a:t>EAM-OV-160</a:t>
            </a:r>
          </a:p>
        </p:txBody>
      </p:sp>
      <p:sp>
        <p:nvSpPr>
          <p:cNvPr id="18436" name="TextBox 7"/>
          <p:cNvSpPr txBox="1">
            <a:spLocks noChangeArrowheads="1"/>
          </p:cNvSpPr>
          <p:nvPr/>
        </p:nvSpPr>
        <p:spPr bwMode="auto">
          <a:xfrm>
            <a:off x="2653615" y="4325936"/>
            <a:ext cx="3814762" cy="1016000"/>
          </a:xfrm>
          <a:prstGeom prst="rect">
            <a:avLst/>
          </a:prstGeom>
          <a:noFill/>
          <a:ln w="9525">
            <a:noFill/>
            <a:miter lim="800000"/>
            <a:headEnd/>
            <a:tailEnd/>
          </a:ln>
        </p:spPr>
        <p:txBody>
          <a:bodyPr wrap="none">
            <a:spAutoFit/>
          </a:bodyPr>
          <a:lstStyle/>
          <a:p>
            <a:pPr algn="ctr">
              <a:defRPr/>
            </a:pPr>
            <a:r>
              <a:rPr lang="en-US" sz="2000" dirty="0">
                <a:latin typeface="Pupcat" pitchFamily="2" charset="0"/>
              </a:rPr>
              <a:t>“</a:t>
            </a:r>
            <a:r>
              <a:rPr lang="en-US" sz="2000" dirty="0">
                <a:latin typeface="+mn-lt"/>
              </a:rPr>
              <a:t>Old Faithful” – your family car</a:t>
            </a:r>
          </a:p>
          <a:p>
            <a:pPr algn="ctr">
              <a:defRPr/>
            </a:pPr>
            <a:r>
              <a:rPr lang="en-US" sz="2000" dirty="0">
                <a:latin typeface="+mn-lt"/>
              </a:rPr>
              <a:t>How do you keep her running?</a:t>
            </a:r>
          </a:p>
          <a:p>
            <a:pPr algn="ctr">
              <a:defRPr/>
            </a:pPr>
            <a:r>
              <a:rPr lang="en-US" sz="2000" dirty="0">
                <a:latin typeface="+mn-lt"/>
              </a:rPr>
              <a:t>(reliability is your goal!)</a:t>
            </a:r>
          </a:p>
        </p:txBody>
      </p:sp>
      <p:pic>
        <p:nvPicPr>
          <p:cNvPr id="23558"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650288" y="20638"/>
            <a:ext cx="312737" cy="511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lstStyle/>
          <a:p>
            <a:r>
              <a:rPr lang="en-US" dirty="0" smtClean="0"/>
              <a:t>Course Objectives and Benefits</a:t>
            </a:r>
          </a:p>
          <a:p>
            <a:r>
              <a:rPr lang="en-US" dirty="0" smtClean="0"/>
              <a:t>Business Space </a:t>
            </a:r>
          </a:p>
          <a:p>
            <a:r>
              <a:rPr lang="en-US" dirty="0" smtClean="0"/>
              <a:t>Solution Overview </a:t>
            </a:r>
          </a:p>
          <a:p>
            <a:r>
              <a:rPr lang="en-US" dirty="0" smtClean="0"/>
              <a:t>Configuration</a:t>
            </a:r>
          </a:p>
          <a:p>
            <a:r>
              <a:rPr lang="en-US" dirty="0" smtClean="0"/>
              <a:t>Modules</a:t>
            </a:r>
          </a:p>
          <a:p>
            <a:r>
              <a:rPr lang="en-US" dirty="0" smtClean="0"/>
              <a:t>Basic Technical </a:t>
            </a:r>
            <a:br>
              <a:rPr lang="en-US" dirty="0" smtClean="0"/>
            </a:br>
            <a:r>
              <a:rPr lang="en-US" dirty="0" smtClean="0"/>
              <a:t>Information</a:t>
            </a:r>
          </a:p>
          <a:p>
            <a:r>
              <a:rPr lang="en-US" dirty="0" smtClean="0"/>
              <a:t>Next Steps</a:t>
            </a:r>
          </a:p>
          <a:p>
            <a:endParaRPr lang="en-US" dirty="0" smtClean="0"/>
          </a:p>
        </p:txBody>
      </p:sp>
      <p:sp>
        <p:nvSpPr>
          <p:cNvPr id="6146" name="Rectangle 2"/>
          <p:cNvSpPr>
            <a:spLocks noGrp="1" noChangeArrowheads="1"/>
          </p:cNvSpPr>
          <p:nvPr>
            <p:ph type="title"/>
          </p:nvPr>
        </p:nvSpPr>
        <p:spPr/>
        <p:txBody>
          <a:bodyPr/>
          <a:lstStyle/>
          <a:p>
            <a:r>
              <a:rPr lang="en-US" smtClean="0"/>
              <a:t>Course Overview</a:t>
            </a:r>
          </a:p>
        </p:txBody>
      </p:sp>
      <p:sp>
        <p:nvSpPr>
          <p:cNvPr id="6156" name="Footer Placeholder 11"/>
          <p:cNvSpPr>
            <a:spLocks noGrp="1"/>
          </p:cNvSpPr>
          <p:nvPr>
            <p:ph type="ftr" sz="quarter" idx="10"/>
          </p:nvPr>
        </p:nvSpPr>
        <p:spPr/>
        <p:txBody>
          <a:bodyPr/>
          <a:lstStyle/>
          <a:p>
            <a:r>
              <a:rPr lang="en-US" smtClean="0"/>
              <a:t>EAM-OV-030</a:t>
            </a:r>
          </a:p>
        </p:txBody>
      </p:sp>
      <p:pic>
        <p:nvPicPr>
          <p:cNvPr id="6148" name="Picture 5" descr="C:\Users\nnm\AppData\Local\Microsoft\Windows\Temporary Internet Files\Content.IE5\JNNYX0BE\MC900433921[1].png"/>
          <p:cNvPicPr>
            <a:picLocks noChangeAspect="1" noChangeArrowheads="1"/>
          </p:cNvPicPr>
          <p:nvPr/>
        </p:nvPicPr>
        <p:blipFill>
          <a:blip r:embed="rId3" cstate="print"/>
          <a:srcRect/>
          <a:stretch>
            <a:fillRect/>
          </a:stretch>
        </p:blipFill>
        <p:spPr bwMode="auto">
          <a:xfrm>
            <a:off x="6105525" y="2759075"/>
            <a:ext cx="2781300" cy="3127375"/>
          </a:xfrm>
          <a:prstGeom prst="rect">
            <a:avLst/>
          </a:prstGeom>
          <a:noFill/>
          <a:ln w="9525">
            <a:noFill/>
            <a:miter lim="800000"/>
            <a:headEnd/>
            <a:tailEnd/>
          </a:ln>
        </p:spPr>
      </p:pic>
      <p:sp>
        <p:nvSpPr>
          <p:cNvPr id="6149" name="TextBox 5"/>
          <p:cNvSpPr txBox="1">
            <a:spLocks noChangeArrowheads="1"/>
          </p:cNvSpPr>
          <p:nvPr/>
        </p:nvSpPr>
        <p:spPr bwMode="auto">
          <a:xfrm>
            <a:off x="5861050" y="2398713"/>
            <a:ext cx="2727029" cy="307777"/>
          </a:xfrm>
          <a:prstGeom prst="rect">
            <a:avLst/>
          </a:prstGeom>
          <a:noFill/>
          <a:ln w="9525">
            <a:noFill/>
            <a:miter lim="800000"/>
            <a:headEnd/>
            <a:tailEnd/>
          </a:ln>
        </p:spPr>
        <p:txBody>
          <a:bodyPr wrap="none">
            <a:spAutoFit/>
          </a:bodyPr>
          <a:lstStyle/>
          <a:p>
            <a:r>
              <a:rPr lang="en-US" b="1" dirty="0">
                <a:latin typeface="+mj-lt"/>
              </a:rPr>
              <a:t>Think in terms of an Hourglass</a:t>
            </a:r>
          </a:p>
        </p:txBody>
      </p:sp>
      <p:sp>
        <p:nvSpPr>
          <p:cNvPr id="6150" name="TextBox 6"/>
          <p:cNvSpPr txBox="1">
            <a:spLocks noChangeArrowheads="1"/>
          </p:cNvSpPr>
          <p:nvPr/>
        </p:nvSpPr>
        <p:spPr bwMode="auto">
          <a:xfrm>
            <a:off x="4840288" y="3195638"/>
            <a:ext cx="1090363" cy="307777"/>
          </a:xfrm>
          <a:prstGeom prst="rect">
            <a:avLst/>
          </a:prstGeom>
          <a:noFill/>
          <a:ln w="9525">
            <a:noFill/>
            <a:miter lim="800000"/>
            <a:headEnd/>
            <a:tailEnd/>
          </a:ln>
        </p:spPr>
        <p:txBody>
          <a:bodyPr wrap="none">
            <a:spAutoFit/>
          </a:bodyPr>
          <a:lstStyle/>
          <a:p>
            <a:r>
              <a:rPr lang="en-US" b="1" dirty="0">
                <a:latin typeface="+mj-lt"/>
              </a:rPr>
              <a:t>Big Picture</a:t>
            </a:r>
          </a:p>
        </p:txBody>
      </p:sp>
      <p:sp>
        <p:nvSpPr>
          <p:cNvPr id="6151" name="TextBox 7"/>
          <p:cNvSpPr txBox="1">
            <a:spLocks noChangeArrowheads="1"/>
          </p:cNvSpPr>
          <p:nvPr/>
        </p:nvSpPr>
        <p:spPr bwMode="auto">
          <a:xfrm>
            <a:off x="4843463" y="3997325"/>
            <a:ext cx="1486304" cy="307777"/>
          </a:xfrm>
          <a:prstGeom prst="rect">
            <a:avLst/>
          </a:prstGeom>
          <a:noFill/>
          <a:ln w="9525">
            <a:noFill/>
            <a:miter lim="800000"/>
            <a:headEnd/>
            <a:tailEnd/>
          </a:ln>
        </p:spPr>
        <p:txBody>
          <a:bodyPr wrap="none">
            <a:spAutoFit/>
          </a:bodyPr>
          <a:lstStyle/>
          <a:p>
            <a:r>
              <a:rPr lang="en-US" b="1">
                <a:latin typeface="+mj-lt"/>
              </a:rPr>
              <a:t>Digestible Bites</a:t>
            </a:r>
          </a:p>
        </p:txBody>
      </p:sp>
      <p:sp>
        <p:nvSpPr>
          <p:cNvPr id="6152" name="TextBox 8"/>
          <p:cNvSpPr txBox="1">
            <a:spLocks noChangeArrowheads="1"/>
          </p:cNvSpPr>
          <p:nvPr/>
        </p:nvSpPr>
        <p:spPr bwMode="auto">
          <a:xfrm>
            <a:off x="4846638" y="4862513"/>
            <a:ext cx="1090363" cy="307777"/>
          </a:xfrm>
          <a:prstGeom prst="rect">
            <a:avLst/>
          </a:prstGeom>
          <a:noFill/>
          <a:ln w="9525">
            <a:noFill/>
            <a:miter lim="800000"/>
            <a:headEnd/>
            <a:tailEnd/>
          </a:ln>
        </p:spPr>
        <p:txBody>
          <a:bodyPr wrap="none">
            <a:spAutoFit/>
          </a:bodyPr>
          <a:lstStyle/>
          <a:p>
            <a:r>
              <a:rPr lang="en-US" b="1">
                <a:latin typeface="+mj-lt"/>
              </a:rPr>
              <a:t>Big Picture</a:t>
            </a:r>
          </a:p>
        </p:txBody>
      </p:sp>
      <p:sp>
        <p:nvSpPr>
          <p:cNvPr id="6153" name="Right Arrow 11"/>
          <p:cNvSpPr>
            <a:spLocks noChangeArrowheads="1"/>
          </p:cNvSpPr>
          <p:nvPr/>
        </p:nvSpPr>
        <p:spPr bwMode="auto">
          <a:xfrm>
            <a:off x="5978525" y="3227388"/>
            <a:ext cx="276225" cy="214312"/>
          </a:xfrm>
          <a:prstGeom prst="rightArrow">
            <a:avLst>
              <a:gd name="adj1" fmla="val 50000"/>
              <a:gd name="adj2" fmla="val 5035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6154" name="Right Arrow 12"/>
          <p:cNvSpPr>
            <a:spLocks noChangeArrowheads="1"/>
          </p:cNvSpPr>
          <p:nvPr/>
        </p:nvSpPr>
        <p:spPr bwMode="auto">
          <a:xfrm>
            <a:off x="6278563" y="4051300"/>
            <a:ext cx="276225" cy="215900"/>
          </a:xfrm>
          <a:prstGeom prst="rightArrow">
            <a:avLst>
              <a:gd name="adj1" fmla="val 50000"/>
              <a:gd name="adj2" fmla="val 4998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6155" name="Right Arrow 13"/>
          <p:cNvSpPr>
            <a:spLocks noChangeArrowheads="1"/>
          </p:cNvSpPr>
          <p:nvPr/>
        </p:nvSpPr>
        <p:spPr bwMode="auto">
          <a:xfrm>
            <a:off x="6015038" y="4905375"/>
            <a:ext cx="276225" cy="215900"/>
          </a:xfrm>
          <a:prstGeom prst="rightArrow">
            <a:avLst>
              <a:gd name="adj1" fmla="val 50000"/>
              <a:gd name="adj2" fmla="val 4998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13" name="5-Point Star 12"/>
          <p:cNvSpPr/>
          <p:nvPr/>
        </p:nvSpPr>
        <p:spPr bwMode="auto">
          <a:xfrm>
            <a:off x="4500563" y="3163888"/>
            <a:ext cx="392112" cy="330200"/>
          </a:xfrm>
          <a:prstGeom prst="star5">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endParaRPr lang="en-US" sz="2800">
              <a:latin typeface="Tahoma"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5"/>
          <p:cNvSpPr>
            <a:spLocks noGrp="1" noChangeArrowheads="1"/>
          </p:cNvSpPr>
          <p:nvPr>
            <p:ph idx="1"/>
          </p:nvPr>
        </p:nvSpPr>
        <p:spPr>
          <a:xfrm>
            <a:off x="457200" y="891610"/>
            <a:ext cx="5402179" cy="5424523"/>
          </a:xfrm>
        </p:spPr>
        <p:txBody>
          <a:bodyPr/>
          <a:lstStyle/>
          <a:p>
            <a:r>
              <a:rPr lang="en-US" dirty="0" smtClean="0"/>
              <a:t>Maintenance Manager </a:t>
            </a:r>
          </a:p>
          <a:p>
            <a:r>
              <a:rPr lang="en-US" dirty="0" smtClean="0"/>
              <a:t>Reliability Manager</a:t>
            </a:r>
          </a:p>
          <a:p>
            <a:r>
              <a:rPr lang="en-US" dirty="0" smtClean="0"/>
              <a:t>Planner</a:t>
            </a:r>
          </a:p>
          <a:p>
            <a:r>
              <a:rPr lang="en-US" dirty="0" smtClean="0"/>
              <a:t>Scheduler </a:t>
            </a:r>
          </a:p>
          <a:p>
            <a:r>
              <a:rPr lang="en-US" dirty="0" smtClean="0"/>
              <a:t>Technicians</a:t>
            </a:r>
          </a:p>
          <a:p>
            <a:r>
              <a:rPr lang="en-US" dirty="0" smtClean="0"/>
              <a:t>Engineering </a:t>
            </a:r>
          </a:p>
          <a:p>
            <a:r>
              <a:rPr lang="en-US" dirty="0" smtClean="0"/>
              <a:t>Anyone requesting service from Maintenance – everyone! </a:t>
            </a:r>
          </a:p>
          <a:p>
            <a:pPr lvl="1"/>
            <a:endParaRPr lang="en-US" dirty="0" smtClean="0"/>
          </a:p>
        </p:txBody>
      </p:sp>
      <p:sp>
        <p:nvSpPr>
          <p:cNvPr id="24578" name="Rectangle 4"/>
          <p:cNvSpPr>
            <a:spLocks noGrp="1" noChangeArrowheads="1"/>
          </p:cNvSpPr>
          <p:nvPr>
            <p:ph type="title"/>
          </p:nvPr>
        </p:nvSpPr>
        <p:spPr/>
        <p:txBody>
          <a:bodyPr/>
          <a:lstStyle/>
          <a:p>
            <a:r>
              <a:rPr lang="en-US" smtClean="0"/>
              <a:t>Who Uses EAM Maintenance?</a:t>
            </a:r>
          </a:p>
        </p:txBody>
      </p:sp>
      <p:sp>
        <p:nvSpPr>
          <p:cNvPr id="24580" name="Footer Placeholder 11"/>
          <p:cNvSpPr>
            <a:spLocks noGrp="1"/>
          </p:cNvSpPr>
          <p:nvPr>
            <p:ph type="ftr" sz="quarter" idx="10"/>
          </p:nvPr>
        </p:nvSpPr>
        <p:spPr/>
        <p:txBody>
          <a:bodyPr/>
          <a:lstStyle/>
          <a:p>
            <a:r>
              <a:rPr lang="en-US" smtClean="0"/>
              <a:t>EAM-OV-150</a:t>
            </a:r>
          </a:p>
        </p:txBody>
      </p:sp>
      <p:pic>
        <p:nvPicPr>
          <p:cNvPr id="24585"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650288" y="20638"/>
            <a:ext cx="312737" cy="511175"/>
          </a:xfrm>
          <a:prstGeom prst="rect">
            <a:avLst/>
          </a:prstGeom>
          <a:noFill/>
          <a:ln w="9525">
            <a:noFill/>
            <a:miter lim="800000"/>
            <a:headEnd/>
            <a:tailEnd/>
          </a:ln>
        </p:spPr>
      </p:pic>
      <p:pic>
        <p:nvPicPr>
          <p:cNvPr id="10" name="Picture 2" descr="C:\Users\nnm\AppData\Local\Microsoft\Windows\Temporary Internet Files\Content.IE5\MP4FNXP9\MP900442745[1].jpg"/>
          <p:cNvPicPr>
            <a:picLocks noChangeAspect="1" noChangeArrowheads="1"/>
          </p:cNvPicPr>
          <p:nvPr/>
        </p:nvPicPr>
        <p:blipFill>
          <a:blip r:embed="rId5" cstate="print"/>
          <a:stretch>
            <a:fillRect/>
          </a:stretch>
        </p:blipFill>
        <p:spPr bwMode="auto">
          <a:xfrm>
            <a:off x="6079541" y="4217569"/>
            <a:ext cx="2676698" cy="1783080"/>
          </a:xfrm>
          <a:prstGeom prst="rect">
            <a:avLst/>
          </a:prstGeom>
          <a:noFill/>
          <a:ln>
            <a:noFill/>
          </a:ln>
        </p:spPr>
      </p:pic>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idx="1"/>
          </p:nvPr>
        </p:nvSpPr>
        <p:spPr/>
        <p:txBody>
          <a:bodyPr/>
          <a:lstStyle/>
          <a:p>
            <a:r>
              <a:rPr lang="en-US" dirty="0" smtClean="0"/>
              <a:t>Equipment Records as the Key Record of Maintenance </a:t>
            </a:r>
          </a:p>
          <a:p>
            <a:r>
              <a:rPr lang="en-US" dirty="0" smtClean="0"/>
              <a:t>Key Elements of EAM Work Orders </a:t>
            </a:r>
          </a:p>
          <a:p>
            <a:r>
              <a:rPr lang="en-US" dirty="0" smtClean="0"/>
              <a:t>Types of Maintenance (Preventive </a:t>
            </a:r>
            <a:r>
              <a:rPr lang="en-US" dirty="0" err="1" smtClean="0"/>
              <a:t>vs</a:t>
            </a:r>
            <a:r>
              <a:rPr lang="en-US" dirty="0" smtClean="0"/>
              <a:t> Corrective)</a:t>
            </a:r>
          </a:p>
          <a:p>
            <a:r>
              <a:rPr lang="en-US" dirty="0" smtClean="0"/>
              <a:t>Other Special Types of Work Orders </a:t>
            </a:r>
          </a:p>
          <a:p>
            <a:endParaRPr lang="en-US" dirty="0" smtClean="0"/>
          </a:p>
        </p:txBody>
      </p:sp>
      <p:sp>
        <p:nvSpPr>
          <p:cNvPr id="25602" name="Rectangle 2"/>
          <p:cNvSpPr>
            <a:spLocks noGrp="1" noChangeArrowheads="1"/>
          </p:cNvSpPr>
          <p:nvPr>
            <p:ph type="title"/>
          </p:nvPr>
        </p:nvSpPr>
        <p:spPr/>
        <p:txBody>
          <a:bodyPr/>
          <a:lstStyle/>
          <a:p>
            <a:r>
              <a:rPr lang="en-US" smtClean="0"/>
              <a:t>Important to Know </a:t>
            </a:r>
          </a:p>
        </p:txBody>
      </p:sp>
      <p:sp>
        <p:nvSpPr>
          <p:cNvPr id="25604" name="Footer Placeholder 3"/>
          <p:cNvSpPr>
            <a:spLocks noGrp="1"/>
          </p:cNvSpPr>
          <p:nvPr>
            <p:ph type="ftr" sz="quarter" idx="10"/>
          </p:nvPr>
        </p:nvSpPr>
        <p:spPr/>
        <p:txBody>
          <a:bodyPr/>
          <a:lstStyle/>
          <a:p>
            <a:r>
              <a:rPr lang="en-US" smtClean="0"/>
              <a:t>EAM-OV-180</a:t>
            </a:r>
          </a:p>
        </p:txBody>
      </p:sp>
      <p:pic>
        <p:nvPicPr>
          <p:cNvPr id="25605" name="Picture 2" descr="C:\Users\nnm\AppData\Local\Microsoft\Windows\Temporary Internet Files\Content.IE5\9T6UJMI2\MC900286442[1].wmf"/>
          <p:cNvPicPr>
            <a:picLocks noChangeAspect="1" noChangeArrowheads="1"/>
          </p:cNvPicPr>
          <p:nvPr/>
        </p:nvPicPr>
        <p:blipFill>
          <a:blip r:embed="rId3" cstate="print"/>
          <a:srcRect/>
          <a:stretch>
            <a:fillRect/>
          </a:stretch>
        </p:blipFill>
        <p:spPr bwMode="auto">
          <a:xfrm>
            <a:off x="8650288" y="20638"/>
            <a:ext cx="312737" cy="511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3"/>
          <p:cNvSpPr>
            <a:spLocks noGrp="1" noChangeArrowheads="1"/>
          </p:cNvSpPr>
          <p:nvPr>
            <p:ph idx="1"/>
          </p:nvPr>
        </p:nvSpPr>
        <p:spPr/>
        <p:txBody>
          <a:bodyPr>
            <a:normAutofit/>
          </a:bodyPr>
          <a:lstStyle/>
          <a:p>
            <a:r>
              <a:rPr lang="en-US" sz="2600" dirty="0" smtClean="0"/>
              <a:t>Key Foundational Record in Maintenance</a:t>
            </a:r>
          </a:p>
          <a:p>
            <a:r>
              <a:rPr lang="en-US" sz="2600" dirty="0" smtClean="0"/>
              <a:t>“Cost of Ownership” Tracking </a:t>
            </a:r>
          </a:p>
          <a:p>
            <a:pPr lvl="1"/>
            <a:r>
              <a:rPr lang="en-US" sz="2200" dirty="0" smtClean="0"/>
              <a:t>Material (Internal and External)</a:t>
            </a:r>
          </a:p>
          <a:p>
            <a:pPr lvl="1"/>
            <a:r>
              <a:rPr lang="en-US" sz="2200" dirty="0" smtClean="0"/>
              <a:t>Labor (Internal and External)</a:t>
            </a:r>
          </a:p>
          <a:p>
            <a:r>
              <a:rPr lang="en-US" sz="2600" dirty="0" smtClean="0"/>
              <a:t>Represents anything for which work can be scheduled and costs collected (even “virtual”) </a:t>
            </a:r>
          </a:p>
          <a:p>
            <a:r>
              <a:rPr lang="en-US" sz="2600" dirty="0" smtClean="0"/>
              <a:t>Parent / Child Relationship for Roll-Up of Costs</a:t>
            </a:r>
          </a:p>
        </p:txBody>
      </p:sp>
      <p:sp>
        <p:nvSpPr>
          <p:cNvPr id="26626" name="Rectangle 2"/>
          <p:cNvSpPr>
            <a:spLocks noGrp="1" noChangeArrowheads="1"/>
          </p:cNvSpPr>
          <p:nvPr>
            <p:ph type="title"/>
          </p:nvPr>
        </p:nvSpPr>
        <p:spPr/>
        <p:txBody>
          <a:bodyPr/>
          <a:lstStyle/>
          <a:p>
            <a:r>
              <a:rPr lang="en-US" smtClean="0"/>
              <a:t>Equipment Overview</a:t>
            </a:r>
          </a:p>
        </p:txBody>
      </p:sp>
      <p:sp>
        <p:nvSpPr>
          <p:cNvPr id="26629" name="Footer Placeholder 4"/>
          <p:cNvSpPr>
            <a:spLocks noGrp="1"/>
          </p:cNvSpPr>
          <p:nvPr>
            <p:ph type="ftr" sz="quarter" idx="10"/>
          </p:nvPr>
        </p:nvSpPr>
        <p:spPr/>
        <p:txBody>
          <a:bodyPr/>
          <a:lstStyle/>
          <a:p>
            <a:r>
              <a:rPr lang="en-US" smtClean="0"/>
              <a:t>EAM-OV-190</a:t>
            </a:r>
          </a:p>
        </p:txBody>
      </p:sp>
      <p:pic>
        <p:nvPicPr>
          <p:cNvPr id="26628" name="Picture 3" descr="Equipment Lookup.PNG"/>
          <p:cNvPicPr>
            <a:picLocks noChangeAspect="1"/>
          </p:cNvPicPr>
          <p:nvPr/>
        </p:nvPicPr>
        <p:blipFill>
          <a:blip r:embed="rId3" cstate="print"/>
          <a:srcRect b="49494"/>
          <a:stretch>
            <a:fillRect/>
          </a:stretch>
        </p:blipFill>
        <p:spPr bwMode="auto">
          <a:xfrm>
            <a:off x="476250" y="4157663"/>
            <a:ext cx="8191500" cy="1995487"/>
          </a:xfrm>
          <a:prstGeom prst="rect">
            <a:avLst/>
          </a:prstGeom>
          <a:noFill/>
          <a:ln>
            <a:noFill/>
          </a:ln>
        </p:spPr>
      </p:pic>
      <p:pic>
        <p:nvPicPr>
          <p:cNvPr id="26630"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650288" y="20638"/>
            <a:ext cx="312737" cy="511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idx="1"/>
          </p:nvPr>
        </p:nvSpPr>
        <p:spPr/>
        <p:txBody>
          <a:bodyPr/>
          <a:lstStyle/>
          <a:p>
            <a:r>
              <a:rPr lang="en-US" smtClean="0"/>
              <a:t>Key Document from EAM Maintenance</a:t>
            </a:r>
          </a:p>
          <a:p>
            <a:r>
              <a:rPr lang="en-US" smtClean="0"/>
              <a:t>Linked to Equipment to track work</a:t>
            </a:r>
          </a:p>
          <a:p>
            <a:r>
              <a:rPr lang="en-US" smtClean="0"/>
              <a:t>Not the same as Production Work Orders</a:t>
            </a:r>
          </a:p>
        </p:txBody>
      </p:sp>
      <p:sp>
        <p:nvSpPr>
          <p:cNvPr id="27650" name="Rectangle 2"/>
          <p:cNvSpPr>
            <a:spLocks noGrp="1" noChangeArrowheads="1"/>
          </p:cNvSpPr>
          <p:nvPr>
            <p:ph type="title"/>
          </p:nvPr>
        </p:nvSpPr>
        <p:spPr/>
        <p:txBody>
          <a:bodyPr/>
          <a:lstStyle/>
          <a:p>
            <a:r>
              <a:rPr lang="en-US" smtClean="0"/>
              <a:t>Key Elements of EAM Work Orders</a:t>
            </a:r>
          </a:p>
        </p:txBody>
      </p:sp>
      <p:sp>
        <p:nvSpPr>
          <p:cNvPr id="27654" name="Footer Placeholder 5"/>
          <p:cNvSpPr>
            <a:spLocks noGrp="1"/>
          </p:cNvSpPr>
          <p:nvPr>
            <p:ph type="ftr" sz="quarter" idx="10"/>
          </p:nvPr>
        </p:nvSpPr>
        <p:spPr/>
        <p:txBody>
          <a:bodyPr/>
          <a:lstStyle/>
          <a:p>
            <a:r>
              <a:rPr lang="en-US" smtClean="0"/>
              <a:t>EAM-OV-200</a:t>
            </a:r>
          </a:p>
        </p:txBody>
      </p:sp>
      <p:pic>
        <p:nvPicPr>
          <p:cNvPr id="27652" name="Picture 4" descr="C:\Users\nnm\AppData\Local\Microsoft\Windows\Temporary Internet Files\Content.IE5\VD21BJPT\MC900031063[1].wmf"/>
          <p:cNvPicPr>
            <a:picLocks noChangeAspect="1" noChangeArrowheads="1"/>
          </p:cNvPicPr>
          <p:nvPr/>
        </p:nvPicPr>
        <p:blipFill>
          <a:blip r:embed="rId3" cstate="print"/>
          <a:srcRect/>
          <a:stretch>
            <a:fillRect/>
          </a:stretch>
        </p:blipFill>
        <p:spPr bwMode="auto">
          <a:xfrm>
            <a:off x="5287963" y="4688345"/>
            <a:ext cx="1863725" cy="1449387"/>
          </a:xfrm>
          <a:prstGeom prst="rect">
            <a:avLst/>
          </a:prstGeom>
          <a:noFill/>
          <a:ln w="9525">
            <a:noFill/>
            <a:miter lim="800000"/>
            <a:headEnd/>
            <a:tailEnd/>
          </a:ln>
        </p:spPr>
      </p:pic>
      <p:sp>
        <p:nvSpPr>
          <p:cNvPr id="27653" name="TextBox 4"/>
          <p:cNvSpPr txBox="1">
            <a:spLocks noChangeArrowheads="1"/>
          </p:cNvSpPr>
          <p:nvPr/>
        </p:nvSpPr>
        <p:spPr bwMode="auto">
          <a:xfrm>
            <a:off x="906689" y="5497513"/>
            <a:ext cx="4091185" cy="584775"/>
          </a:xfrm>
          <a:prstGeom prst="rect">
            <a:avLst/>
          </a:prstGeom>
          <a:noFill/>
          <a:ln w="9525">
            <a:noFill/>
            <a:miter lim="800000"/>
            <a:headEnd/>
            <a:tailEnd/>
          </a:ln>
        </p:spPr>
        <p:txBody>
          <a:bodyPr wrap="none">
            <a:spAutoFit/>
          </a:bodyPr>
          <a:lstStyle/>
          <a:p>
            <a:r>
              <a:rPr lang="en-US" sz="3200" dirty="0">
                <a:latin typeface="+mj-lt"/>
              </a:rPr>
              <a:t>EAM Work Orders = </a:t>
            </a:r>
          </a:p>
        </p:txBody>
      </p:sp>
      <p:pic>
        <p:nvPicPr>
          <p:cNvPr id="27655"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650288" y="20638"/>
            <a:ext cx="312737" cy="511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5"/>
          <p:cNvSpPr>
            <a:spLocks noGrp="1" noChangeArrowheads="1"/>
          </p:cNvSpPr>
          <p:nvPr>
            <p:ph idx="1"/>
          </p:nvPr>
        </p:nvSpPr>
        <p:spPr/>
        <p:txBody>
          <a:bodyPr/>
          <a:lstStyle/>
          <a:p>
            <a:r>
              <a:rPr lang="en-US" smtClean="0"/>
              <a:t>Preventive Maintenance (PM)</a:t>
            </a:r>
          </a:p>
          <a:p>
            <a:pPr lvl="1"/>
            <a:r>
              <a:rPr lang="en-US" smtClean="0"/>
              <a:t>Regularly Scheduled</a:t>
            </a:r>
          </a:p>
          <a:p>
            <a:pPr lvl="1"/>
            <a:r>
              <a:rPr lang="en-US" smtClean="0"/>
              <a:t>Calibration, meter readings, lubrication </a:t>
            </a:r>
          </a:p>
          <a:p>
            <a:r>
              <a:rPr lang="en-US" smtClean="0"/>
              <a:t>Corrective Maintenance (CM)</a:t>
            </a:r>
          </a:p>
          <a:p>
            <a:pPr lvl="1"/>
            <a:r>
              <a:rPr lang="en-US" smtClean="0"/>
              <a:t>Reactive / Breakdowns </a:t>
            </a:r>
          </a:p>
          <a:p>
            <a:pPr lvl="1"/>
            <a:r>
              <a:rPr lang="en-US" smtClean="0"/>
              <a:t>Root Cause Analysis </a:t>
            </a:r>
          </a:p>
          <a:p>
            <a:pPr lvl="1"/>
            <a:r>
              <a:rPr lang="en-US" smtClean="0"/>
              <a:t>PM Program Improvement</a:t>
            </a:r>
          </a:p>
        </p:txBody>
      </p:sp>
      <p:sp>
        <p:nvSpPr>
          <p:cNvPr id="28674" name="Rectangle 4"/>
          <p:cNvSpPr>
            <a:spLocks noGrp="1" noChangeArrowheads="1"/>
          </p:cNvSpPr>
          <p:nvPr>
            <p:ph type="title"/>
          </p:nvPr>
        </p:nvSpPr>
        <p:spPr/>
        <p:txBody>
          <a:bodyPr/>
          <a:lstStyle/>
          <a:p>
            <a:r>
              <a:rPr lang="en-US" smtClean="0"/>
              <a:t>Types of Maintenance Work Orders</a:t>
            </a:r>
          </a:p>
        </p:txBody>
      </p:sp>
      <p:sp>
        <p:nvSpPr>
          <p:cNvPr id="28676" name="Footer Placeholder 3"/>
          <p:cNvSpPr>
            <a:spLocks noGrp="1"/>
          </p:cNvSpPr>
          <p:nvPr>
            <p:ph type="ftr" sz="quarter" idx="10"/>
          </p:nvPr>
        </p:nvSpPr>
        <p:spPr/>
        <p:txBody>
          <a:bodyPr/>
          <a:lstStyle/>
          <a:p>
            <a:r>
              <a:rPr lang="en-US" smtClean="0"/>
              <a:t>EAM-OV-210</a:t>
            </a:r>
          </a:p>
        </p:txBody>
      </p:sp>
      <p:sp>
        <p:nvSpPr>
          <p:cNvPr id="6" name="TextBox 5"/>
          <p:cNvSpPr txBox="1"/>
          <p:nvPr/>
        </p:nvSpPr>
        <p:spPr>
          <a:xfrm>
            <a:off x="2260600" y="5749925"/>
            <a:ext cx="4616970" cy="400110"/>
          </a:xfrm>
          <a:prstGeom prst="rect">
            <a:avLst/>
          </a:prstGeom>
          <a:noFill/>
        </p:spPr>
        <p:txBody>
          <a:bodyPr wrap="none">
            <a:spAutoFit/>
          </a:bodyPr>
          <a:lstStyle/>
          <a:p>
            <a:pPr>
              <a:defRPr/>
            </a:pPr>
            <a:r>
              <a:rPr lang="en-US" sz="2000" dirty="0">
                <a:solidFill>
                  <a:schemeClr val="tx2">
                    <a:lumMod val="75000"/>
                  </a:schemeClr>
                </a:solidFill>
                <a:latin typeface="+mj-lt"/>
                <a:cs typeface="Arial" pitchFamily="34" charset="0"/>
              </a:rPr>
              <a:t>World Class PM to CM Ratio is 80:20 </a:t>
            </a:r>
          </a:p>
        </p:txBody>
      </p:sp>
      <p:pic>
        <p:nvPicPr>
          <p:cNvPr id="28679"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650288" y="20638"/>
            <a:ext cx="312737" cy="511175"/>
          </a:xfrm>
          <a:prstGeom prst="rect">
            <a:avLst/>
          </a:prstGeom>
          <a:noFill/>
          <a:ln w="9525">
            <a:noFill/>
            <a:miter lim="800000"/>
            <a:headEnd/>
            <a:tailEnd/>
          </a:ln>
        </p:spPr>
      </p:pic>
      <p:grpSp>
        <p:nvGrpSpPr>
          <p:cNvPr id="11" name="Group 1146"/>
          <p:cNvGrpSpPr>
            <a:grpSpLocks/>
          </p:cNvGrpSpPr>
          <p:nvPr/>
        </p:nvGrpSpPr>
        <p:grpSpPr bwMode="auto">
          <a:xfrm>
            <a:off x="4688113" y="4119452"/>
            <a:ext cx="3410395" cy="1343815"/>
            <a:chOff x="1064" y="1240"/>
            <a:chExt cx="2464" cy="971"/>
          </a:xfrm>
        </p:grpSpPr>
        <p:sp>
          <p:nvSpPr>
            <p:cNvPr id="12" name="Freeform 1147"/>
            <p:cNvSpPr>
              <a:spLocks/>
            </p:cNvSpPr>
            <p:nvPr/>
          </p:nvSpPr>
          <p:spPr bwMode="auto">
            <a:xfrm>
              <a:off x="1836" y="1254"/>
              <a:ext cx="1326" cy="290"/>
            </a:xfrm>
            <a:custGeom>
              <a:avLst/>
              <a:gdLst>
                <a:gd name="T0" fmla="*/ 272 w 1326"/>
                <a:gd name="T1" fmla="*/ 24 h 290"/>
                <a:gd name="T2" fmla="*/ 0 w 1326"/>
                <a:gd name="T3" fmla="*/ 242 h 290"/>
                <a:gd name="T4" fmla="*/ 590 w 1326"/>
                <a:gd name="T5" fmla="*/ 290 h 290"/>
                <a:gd name="T6" fmla="*/ 1326 w 1326"/>
                <a:gd name="T7" fmla="*/ 228 h 290"/>
                <a:gd name="T8" fmla="*/ 1274 w 1326"/>
                <a:gd name="T9" fmla="*/ 149 h 290"/>
                <a:gd name="T10" fmla="*/ 1157 w 1326"/>
                <a:gd name="T11" fmla="*/ 26 h 290"/>
                <a:gd name="T12" fmla="*/ 810 w 1326"/>
                <a:gd name="T13" fmla="*/ 0 h 290"/>
                <a:gd name="T14" fmla="*/ 422 w 1326"/>
                <a:gd name="T15" fmla="*/ 6 h 290"/>
                <a:gd name="T16" fmla="*/ 272 w 1326"/>
                <a:gd name="T17" fmla="*/ 24 h 2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26"/>
                <a:gd name="T28" fmla="*/ 0 h 290"/>
                <a:gd name="T29" fmla="*/ 1326 w 1326"/>
                <a:gd name="T30" fmla="*/ 290 h 2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26" h="290">
                  <a:moveTo>
                    <a:pt x="272" y="24"/>
                  </a:moveTo>
                  <a:lnTo>
                    <a:pt x="0" y="242"/>
                  </a:lnTo>
                  <a:lnTo>
                    <a:pt x="590" y="290"/>
                  </a:lnTo>
                  <a:lnTo>
                    <a:pt x="1326" y="228"/>
                  </a:lnTo>
                  <a:lnTo>
                    <a:pt x="1274" y="149"/>
                  </a:lnTo>
                  <a:lnTo>
                    <a:pt x="1157" y="26"/>
                  </a:lnTo>
                  <a:lnTo>
                    <a:pt x="810" y="0"/>
                  </a:lnTo>
                  <a:lnTo>
                    <a:pt x="422" y="6"/>
                  </a:lnTo>
                  <a:lnTo>
                    <a:pt x="272" y="24"/>
                  </a:lnTo>
                  <a:close/>
                </a:path>
              </a:pathLst>
            </a:custGeom>
            <a:noFill/>
            <a:ln w="9525">
              <a:noFill/>
              <a:round/>
              <a:headEnd/>
              <a:tailEnd/>
            </a:ln>
          </p:spPr>
          <p:txBody>
            <a:bodyPr/>
            <a:lstStyle/>
            <a:p>
              <a:endParaRPr lang="en-US"/>
            </a:p>
          </p:txBody>
        </p:sp>
        <p:grpSp>
          <p:nvGrpSpPr>
            <p:cNvPr id="13" name="Group 1148"/>
            <p:cNvGrpSpPr>
              <a:grpSpLocks/>
            </p:cNvGrpSpPr>
            <p:nvPr/>
          </p:nvGrpSpPr>
          <p:grpSpPr bwMode="auto">
            <a:xfrm>
              <a:off x="1064" y="1240"/>
              <a:ext cx="2464" cy="971"/>
              <a:chOff x="3136" y="1242"/>
              <a:chExt cx="2464" cy="971"/>
            </a:xfrm>
          </p:grpSpPr>
          <p:sp>
            <p:nvSpPr>
              <p:cNvPr id="14" name="Freeform 1149"/>
              <p:cNvSpPr>
                <a:spLocks/>
              </p:cNvSpPr>
              <p:nvPr/>
            </p:nvSpPr>
            <p:spPr bwMode="auto">
              <a:xfrm>
                <a:off x="4640" y="1272"/>
                <a:ext cx="67" cy="189"/>
              </a:xfrm>
              <a:custGeom>
                <a:avLst/>
                <a:gdLst>
                  <a:gd name="T0" fmla="*/ 67 w 203"/>
                  <a:gd name="T1" fmla="*/ 0 h 568"/>
                  <a:gd name="T2" fmla="*/ 55 w 203"/>
                  <a:gd name="T3" fmla="*/ 11 h 568"/>
                  <a:gd name="T4" fmla="*/ 24 w 203"/>
                  <a:gd name="T5" fmla="*/ 114 h 568"/>
                  <a:gd name="T6" fmla="*/ 0 w 203"/>
                  <a:gd name="T7" fmla="*/ 189 h 568"/>
                  <a:gd name="T8" fmla="*/ 19 w 203"/>
                  <a:gd name="T9" fmla="*/ 187 h 568"/>
                  <a:gd name="T10" fmla="*/ 67 w 203"/>
                  <a:gd name="T11" fmla="*/ 0 h 568"/>
                  <a:gd name="T12" fmla="*/ 0 60000 65536"/>
                  <a:gd name="T13" fmla="*/ 0 60000 65536"/>
                  <a:gd name="T14" fmla="*/ 0 60000 65536"/>
                  <a:gd name="T15" fmla="*/ 0 60000 65536"/>
                  <a:gd name="T16" fmla="*/ 0 60000 65536"/>
                  <a:gd name="T17" fmla="*/ 0 60000 65536"/>
                  <a:gd name="T18" fmla="*/ 0 w 203"/>
                  <a:gd name="T19" fmla="*/ 0 h 568"/>
                  <a:gd name="T20" fmla="*/ 203 w 203"/>
                  <a:gd name="T21" fmla="*/ 568 h 568"/>
                </a:gdLst>
                <a:ahLst/>
                <a:cxnLst>
                  <a:cxn ang="T12">
                    <a:pos x="T0" y="T1"/>
                  </a:cxn>
                  <a:cxn ang="T13">
                    <a:pos x="T2" y="T3"/>
                  </a:cxn>
                  <a:cxn ang="T14">
                    <a:pos x="T4" y="T5"/>
                  </a:cxn>
                  <a:cxn ang="T15">
                    <a:pos x="T6" y="T7"/>
                  </a:cxn>
                  <a:cxn ang="T16">
                    <a:pos x="T8" y="T9"/>
                  </a:cxn>
                  <a:cxn ang="T17">
                    <a:pos x="T10" y="T11"/>
                  </a:cxn>
                </a:cxnLst>
                <a:rect l="T18" t="T19" r="T20" b="T21"/>
                <a:pathLst>
                  <a:path w="203" h="568">
                    <a:moveTo>
                      <a:pt x="203" y="0"/>
                    </a:moveTo>
                    <a:lnTo>
                      <a:pt x="166" y="34"/>
                    </a:lnTo>
                    <a:lnTo>
                      <a:pt x="74" y="342"/>
                    </a:lnTo>
                    <a:lnTo>
                      <a:pt x="0" y="568"/>
                    </a:lnTo>
                    <a:lnTo>
                      <a:pt x="58" y="561"/>
                    </a:lnTo>
                    <a:lnTo>
                      <a:pt x="203" y="0"/>
                    </a:lnTo>
                    <a:close/>
                  </a:path>
                </a:pathLst>
              </a:custGeom>
              <a:solidFill>
                <a:srgbClr val="202020"/>
              </a:solidFill>
              <a:ln w="9525">
                <a:solidFill>
                  <a:schemeClr val="tx1"/>
                </a:solidFill>
                <a:round/>
                <a:headEnd/>
                <a:tailEnd/>
              </a:ln>
            </p:spPr>
            <p:txBody>
              <a:bodyPr/>
              <a:lstStyle/>
              <a:p>
                <a:endParaRPr lang="en-US"/>
              </a:p>
            </p:txBody>
          </p:sp>
          <p:sp>
            <p:nvSpPr>
              <p:cNvPr id="15" name="Freeform 1150"/>
              <p:cNvSpPr>
                <a:spLocks/>
              </p:cNvSpPr>
              <p:nvPr/>
            </p:nvSpPr>
            <p:spPr bwMode="auto">
              <a:xfrm>
                <a:off x="4362" y="1277"/>
                <a:ext cx="147" cy="197"/>
              </a:xfrm>
              <a:custGeom>
                <a:avLst/>
                <a:gdLst>
                  <a:gd name="T0" fmla="*/ 113 w 441"/>
                  <a:gd name="T1" fmla="*/ 0 h 593"/>
                  <a:gd name="T2" fmla="*/ 0 w 441"/>
                  <a:gd name="T3" fmla="*/ 197 h 593"/>
                  <a:gd name="T4" fmla="*/ 48 w 441"/>
                  <a:gd name="T5" fmla="*/ 197 h 593"/>
                  <a:gd name="T6" fmla="*/ 147 w 441"/>
                  <a:gd name="T7" fmla="*/ 4 h 593"/>
                  <a:gd name="T8" fmla="*/ 113 w 441"/>
                  <a:gd name="T9" fmla="*/ 0 h 593"/>
                  <a:gd name="T10" fmla="*/ 0 60000 65536"/>
                  <a:gd name="T11" fmla="*/ 0 60000 65536"/>
                  <a:gd name="T12" fmla="*/ 0 60000 65536"/>
                  <a:gd name="T13" fmla="*/ 0 60000 65536"/>
                  <a:gd name="T14" fmla="*/ 0 60000 65536"/>
                  <a:gd name="T15" fmla="*/ 0 w 441"/>
                  <a:gd name="T16" fmla="*/ 0 h 593"/>
                  <a:gd name="T17" fmla="*/ 441 w 441"/>
                  <a:gd name="T18" fmla="*/ 593 h 593"/>
                </a:gdLst>
                <a:ahLst/>
                <a:cxnLst>
                  <a:cxn ang="T10">
                    <a:pos x="T0" y="T1"/>
                  </a:cxn>
                  <a:cxn ang="T11">
                    <a:pos x="T2" y="T3"/>
                  </a:cxn>
                  <a:cxn ang="T12">
                    <a:pos x="T4" y="T5"/>
                  </a:cxn>
                  <a:cxn ang="T13">
                    <a:pos x="T6" y="T7"/>
                  </a:cxn>
                  <a:cxn ang="T14">
                    <a:pos x="T8" y="T9"/>
                  </a:cxn>
                </a:cxnLst>
                <a:rect l="T15" t="T16" r="T17" b="T18"/>
                <a:pathLst>
                  <a:path w="441" h="593">
                    <a:moveTo>
                      <a:pt x="340" y="0"/>
                    </a:moveTo>
                    <a:lnTo>
                      <a:pt x="0" y="593"/>
                    </a:lnTo>
                    <a:lnTo>
                      <a:pt x="144" y="592"/>
                    </a:lnTo>
                    <a:lnTo>
                      <a:pt x="441" y="13"/>
                    </a:lnTo>
                    <a:lnTo>
                      <a:pt x="340" y="0"/>
                    </a:lnTo>
                    <a:close/>
                  </a:path>
                </a:pathLst>
              </a:custGeom>
              <a:solidFill>
                <a:srgbClr val="202020"/>
              </a:solidFill>
              <a:ln w="9525">
                <a:solidFill>
                  <a:schemeClr val="tx1"/>
                </a:solidFill>
                <a:round/>
                <a:headEnd/>
                <a:tailEnd/>
              </a:ln>
            </p:spPr>
            <p:txBody>
              <a:bodyPr/>
              <a:lstStyle/>
              <a:p>
                <a:endParaRPr lang="en-US"/>
              </a:p>
            </p:txBody>
          </p:sp>
          <p:sp>
            <p:nvSpPr>
              <p:cNvPr id="16" name="Freeform 1151"/>
              <p:cNvSpPr>
                <a:spLocks/>
              </p:cNvSpPr>
              <p:nvPr/>
            </p:nvSpPr>
            <p:spPr bwMode="auto">
              <a:xfrm>
                <a:off x="3925" y="1408"/>
                <a:ext cx="1264" cy="178"/>
              </a:xfrm>
              <a:custGeom>
                <a:avLst/>
                <a:gdLst>
                  <a:gd name="T0" fmla="*/ 705 w 3792"/>
                  <a:gd name="T1" fmla="*/ 48 h 533"/>
                  <a:gd name="T2" fmla="*/ 728 w 3792"/>
                  <a:gd name="T3" fmla="*/ 28 h 533"/>
                  <a:gd name="T4" fmla="*/ 743 w 3792"/>
                  <a:gd name="T5" fmla="*/ 16 h 533"/>
                  <a:gd name="T6" fmla="*/ 764 w 3792"/>
                  <a:gd name="T7" fmla="*/ 9 h 533"/>
                  <a:gd name="T8" fmla="*/ 787 w 3792"/>
                  <a:gd name="T9" fmla="*/ 0 h 533"/>
                  <a:gd name="T10" fmla="*/ 822 w 3792"/>
                  <a:gd name="T11" fmla="*/ 0 h 533"/>
                  <a:gd name="T12" fmla="*/ 1147 w 3792"/>
                  <a:gd name="T13" fmla="*/ 19 h 533"/>
                  <a:gd name="T14" fmla="*/ 1177 w 3792"/>
                  <a:gd name="T15" fmla="*/ 21 h 533"/>
                  <a:gd name="T16" fmla="*/ 1193 w 3792"/>
                  <a:gd name="T17" fmla="*/ 23 h 533"/>
                  <a:gd name="T18" fmla="*/ 1208 w 3792"/>
                  <a:gd name="T19" fmla="*/ 27 h 533"/>
                  <a:gd name="T20" fmla="*/ 1220 w 3792"/>
                  <a:gd name="T21" fmla="*/ 32 h 533"/>
                  <a:gd name="T22" fmla="*/ 1232 w 3792"/>
                  <a:gd name="T23" fmla="*/ 39 h 533"/>
                  <a:gd name="T24" fmla="*/ 1239 w 3792"/>
                  <a:gd name="T25" fmla="*/ 45 h 533"/>
                  <a:gd name="T26" fmla="*/ 1247 w 3792"/>
                  <a:gd name="T27" fmla="*/ 55 h 533"/>
                  <a:gd name="T28" fmla="*/ 1254 w 3792"/>
                  <a:gd name="T29" fmla="*/ 65 h 533"/>
                  <a:gd name="T30" fmla="*/ 1264 w 3792"/>
                  <a:gd name="T31" fmla="*/ 89 h 533"/>
                  <a:gd name="T32" fmla="*/ 1253 w 3792"/>
                  <a:gd name="T33" fmla="*/ 135 h 533"/>
                  <a:gd name="T34" fmla="*/ 763 w 3792"/>
                  <a:gd name="T35" fmla="*/ 178 h 533"/>
                  <a:gd name="T36" fmla="*/ 415 w 3792"/>
                  <a:gd name="T37" fmla="*/ 135 h 533"/>
                  <a:gd name="T38" fmla="*/ 0 w 3792"/>
                  <a:gd name="T39" fmla="*/ 84 h 533"/>
                  <a:gd name="T40" fmla="*/ 384 w 3792"/>
                  <a:gd name="T41" fmla="*/ 55 h 533"/>
                  <a:gd name="T42" fmla="*/ 633 w 3792"/>
                  <a:gd name="T43" fmla="*/ 53 h 533"/>
                  <a:gd name="T44" fmla="*/ 705 w 3792"/>
                  <a:gd name="T45" fmla="*/ 48 h 53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792"/>
                  <a:gd name="T70" fmla="*/ 0 h 533"/>
                  <a:gd name="T71" fmla="*/ 3792 w 3792"/>
                  <a:gd name="T72" fmla="*/ 533 h 53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792" h="533">
                    <a:moveTo>
                      <a:pt x="2115" y="144"/>
                    </a:moveTo>
                    <a:lnTo>
                      <a:pt x="2185" y="85"/>
                    </a:lnTo>
                    <a:lnTo>
                      <a:pt x="2230" y="47"/>
                    </a:lnTo>
                    <a:lnTo>
                      <a:pt x="2291" y="26"/>
                    </a:lnTo>
                    <a:lnTo>
                      <a:pt x="2360" y="0"/>
                    </a:lnTo>
                    <a:lnTo>
                      <a:pt x="2465" y="0"/>
                    </a:lnTo>
                    <a:lnTo>
                      <a:pt x="3442" y="56"/>
                    </a:lnTo>
                    <a:lnTo>
                      <a:pt x="3531" y="64"/>
                    </a:lnTo>
                    <a:lnTo>
                      <a:pt x="3580" y="70"/>
                    </a:lnTo>
                    <a:lnTo>
                      <a:pt x="3623" y="81"/>
                    </a:lnTo>
                    <a:lnTo>
                      <a:pt x="3659" y="97"/>
                    </a:lnTo>
                    <a:lnTo>
                      <a:pt x="3695" y="116"/>
                    </a:lnTo>
                    <a:lnTo>
                      <a:pt x="3717" y="135"/>
                    </a:lnTo>
                    <a:lnTo>
                      <a:pt x="3740" y="164"/>
                    </a:lnTo>
                    <a:lnTo>
                      <a:pt x="3761" y="194"/>
                    </a:lnTo>
                    <a:lnTo>
                      <a:pt x="3792" y="266"/>
                    </a:lnTo>
                    <a:lnTo>
                      <a:pt x="3758" y="403"/>
                    </a:lnTo>
                    <a:lnTo>
                      <a:pt x="2288" y="533"/>
                    </a:lnTo>
                    <a:lnTo>
                      <a:pt x="1246" y="403"/>
                    </a:lnTo>
                    <a:lnTo>
                      <a:pt x="0" y="253"/>
                    </a:lnTo>
                    <a:lnTo>
                      <a:pt x="1151" y="166"/>
                    </a:lnTo>
                    <a:lnTo>
                      <a:pt x="1899" y="160"/>
                    </a:lnTo>
                    <a:lnTo>
                      <a:pt x="2115" y="144"/>
                    </a:lnTo>
                    <a:close/>
                  </a:path>
                </a:pathLst>
              </a:custGeom>
              <a:solidFill>
                <a:srgbClr val="201000"/>
              </a:solidFill>
              <a:ln w="9525">
                <a:solidFill>
                  <a:schemeClr val="tx1"/>
                </a:solidFill>
                <a:round/>
                <a:headEnd/>
                <a:tailEnd/>
              </a:ln>
            </p:spPr>
            <p:txBody>
              <a:bodyPr/>
              <a:lstStyle/>
              <a:p>
                <a:endParaRPr lang="en-US"/>
              </a:p>
            </p:txBody>
          </p:sp>
          <p:grpSp>
            <p:nvGrpSpPr>
              <p:cNvPr id="17" name="Group 1152"/>
              <p:cNvGrpSpPr>
                <a:grpSpLocks/>
              </p:cNvGrpSpPr>
              <p:nvPr/>
            </p:nvGrpSpPr>
            <p:grpSpPr bwMode="auto">
              <a:xfrm>
                <a:off x="3883" y="1315"/>
                <a:ext cx="1025" cy="329"/>
                <a:chOff x="1102" y="1431"/>
                <a:chExt cx="1025" cy="329"/>
              </a:xfrm>
            </p:grpSpPr>
            <p:grpSp>
              <p:nvGrpSpPr>
                <p:cNvPr id="113" name="Group 1153"/>
                <p:cNvGrpSpPr>
                  <a:grpSpLocks/>
                </p:cNvGrpSpPr>
                <p:nvPr/>
              </p:nvGrpSpPr>
              <p:grpSpPr bwMode="auto">
                <a:xfrm>
                  <a:off x="1400" y="1431"/>
                  <a:ext cx="727" cy="329"/>
                  <a:chOff x="1400" y="1431"/>
                  <a:chExt cx="727" cy="329"/>
                </a:xfrm>
              </p:grpSpPr>
              <p:grpSp>
                <p:nvGrpSpPr>
                  <p:cNvPr id="115" name="Group 1154"/>
                  <p:cNvGrpSpPr>
                    <a:grpSpLocks/>
                  </p:cNvGrpSpPr>
                  <p:nvPr/>
                </p:nvGrpSpPr>
                <p:grpSpPr bwMode="auto">
                  <a:xfrm>
                    <a:off x="1706" y="1446"/>
                    <a:ext cx="421" cy="314"/>
                    <a:chOff x="1706" y="1446"/>
                    <a:chExt cx="421" cy="314"/>
                  </a:xfrm>
                </p:grpSpPr>
                <p:grpSp>
                  <p:nvGrpSpPr>
                    <p:cNvPr id="122" name="Group 1155"/>
                    <p:cNvGrpSpPr>
                      <a:grpSpLocks/>
                    </p:cNvGrpSpPr>
                    <p:nvPr/>
                  </p:nvGrpSpPr>
                  <p:grpSpPr bwMode="auto">
                    <a:xfrm>
                      <a:off x="1975" y="1504"/>
                      <a:ext cx="69" cy="23"/>
                      <a:chOff x="1975" y="1504"/>
                      <a:chExt cx="69" cy="23"/>
                    </a:xfrm>
                  </p:grpSpPr>
                  <p:sp>
                    <p:nvSpPr>
                      <p:cNvPr id="125" name="Line 1156"/>
                      <p:cNvSpPr>
                        <a:spLocks noChangeShapeType="1"/>
                      </p:cNvSpPr>
                      <p:nvPr/>
                    </p:nvSpPr>
                    <p:spPr bwMode="auto">
                      <a:xfrm flipH="1">
                        <a:off x="1975" y="1504"/>
                        <a:ext cx="6" cy="19"/>
                      </a:xfrm>
                      <a:prstGeom prst="line">
                        <a:avLst/>
                      </a:prstGeom>
                      <a:noFill/>
                      <a:ln w="6350">
                        <a:solidFill>
                          <a:schemeClr val="tx1"/>
                        </a:solidFill>
                        <a:round/>
                        <a:headEnd/>
                        <a:tailEnd/>
                      </a:ln>
                    </p:spPr>
                    <p:txBody>
                      <a:bodyPr/>
                      <a:lstStyle/>
                      <a:p>
                        <a:endParaRPr lang="en-US"/>
                      </a:p>
                    </p:txBody>
                  </p:sp>
                  <p:sp>
                    <p:nvSpPr>
                      <p:cNvPr id="126" name="Line 1157"/>
                      <p:cNvSpPr>
                        <a:spLocks noChangeShapeType="1"/>
                      </p:cNvSpPr>
                      <p:nvPr/>
                    </p:nvSpPr>
                    <p:spPr bwMode="auto">
                      <a:xfrm flipH="1">
                        <a:off x="2039" y="1508"/>
                        <a:ext cx="5" cy="19"/>
                      </a:xfrm>
                      <a:prstGeom prst="line">
                        <a:avLst/>
                      </a:prstGeom>
                      <a:noFill/>
                      <a:ln w="6350">
                        <a:solidFill>
                          <a:schemeClr val="tx1"/>
                        </a:solidFill>
                        <a:round/>
                        <a:headEnd/>
                        <a:tailEnd/>
                      </a:ln>
                    </p:spPr>
                    <p:txBody>
                      <a:bodyPr/>
                      <a:lstStyle/>
                      <a:p>
                        <a:endParaRPr lang="en-US"/>
                      </a:p>
                    </p:txBody>
                  </p:sp>
                </p:grpSp>
                <p:sp>
                  <p:nvSpPr>
                    <p:cNvPr id="123" name="Freeform 1158"/>
                    <p:cNvSpPr>
                      <a:spLocks/>
                    </p:cNvSpPr>
                    <p:nvPr/>
                  </p:nvSpPr>
                  <p:spPr bwMode="auto">
                    <a:xfrm>
                      <a:off x="1706" y="1514"/>
                      <a:ext cx="421" cy="246"/>
                    </a:xfrm>
                    <a:custGeom>
                      <a:avLst/>
                      <a:gdLst>
                        <a:gd name="T0" fmla="*/ 121 w 1263"/>
                        <a:gd name="T1" fmla="*/ 93 h 738"/>
                        <a:gd name="T2" fmla="*/ 135 w 1263"/>
                        <a:gd name="T3" fmla="*/ 79 h 738"/>
                        <a:gd name="T4" fmla="*/ 146 w 1263"/>
                        <a:gd name="T5" fmla="*/ 64 h 738"/>
                        <a:gd name="T6" fmla="*/ 193 w 1263"/>
                        <a:gd name="T7" fmla="*/ 10 h 738"/>
                        <a:gd name="T8" fmla="*/ 200 w 1263"/>
                        <a:gd name="T9" fmla="*/ 6 h 738"/>
                        <a:gd name="T10" fmla="*/ 206 w 1263"/>
                        <a:gd name="T11" fmla="*/ 3 h 738"/>
                        <a:gd name="T12" fmla="*/ 212 w 1263"/>
                        <a:gd name="T13" fmla="*/ 2 h 738"/>
                        <a:gd name="T14" fmla="*/ 221 w 1263"/>
                        <a:gd name="T15" fmla="*/ 0 h 738"/>
                        <a:gd name="T16" fmla="*/ 230 w 1263"/>
                        <a:gd name="T17" fmla="*/ 1 h 738"/>
                        <a:gd name="T18" fmla="*/ 368 w 1263"/>
                        <a:gd name="T19" fmla="*/ 8 h 738"/>
                        <a:gd name="T20" fmla="*/ 375 w 1263"/>
                        <a:gd name="T21" fmla="*/ 8 h 738"/>
                        <a:gd name="T22" fmla="*/ 387 w 1263"/>
                        <a:gd name="T23" fmla="*/ 10 h 738"/>
                        <a:gd name="T24" fmla="*/ 395 w 1263"/>
                        <a:gd name="T25" fmla="*/ 10 h 738"/>
                        <a:gd name="T26" fmla="*/ 406 w 1263"/>
                        <a:gd name="T27" fmla="*/ 13 h 738"/>
                        <a:gd name="T28" fmla="*/ 412 w 1263"/>
                        <a:gd name="T29" fmla="*/ 16 h 738"/>
                        <a:gd name="T30" fmla="*/ 417 w 1263"/>
                        <a:gd name="T31" fmla="*/ 21 h 738"/>
                        <a:gd name="T32" fmla="*/ 418 w 1263"/>
                        <a:gd name="T33" fmla="*/ 27 h 738"/>
                        <a:gd name="T34" fmla="*/ 421 w 1263"/>
                        <a:gd name="T35" fmla="*/ 37 h 738"/>
                        <a:gd name="T36" fmla="*/ 420 w 1263"/>
                        <a:gd name="T37" fmla="*/ 44 h 738"/>
                        <a:gd name="T38" fmla="*/ 418 w 1263"/>
                        <a:gd name="T39" fmla="*/ 51 h 738"/>
                        <a:gd name="T40" fmla="*/ 381 w 1263"/>
                        <a:gd name="T41" fmla="*/ 104 h 738"/>
                        <a:gd name="T42" fmla="*/ 367 w 1263"/>
                        <a:gd name="T43" fmla="*/ 124 h 738"/>
                        <a:gd name="T44" fmla="*/ 357 w 1263"/>
                        <a:gd name="T45" fmla="*/ 137 h 738"/>
                        <a:gd name="T46" fmla="*/ 346 w 1263"/>
                        <a:gd name="T47" fmla="*/ 154 h 738"/>
                        <a:gd name="T48" fmla="*/ 332 w 1263"/>
                        <a:gd name="T49" fmla="*/ 171 h 738"/>
                        <a:gd name="T50" fmla="*/ 318 w 1263"/>
                        <a:gd name="T51" fmla="*/ 184 h 738"/>
                        <a:gd name="T52" fmla="*/ 251 w 1263"/>
                        <a:gd name="T53" fmla="*/ 246 h 738"/>
                        <a:gd name="T54" fmla="*/ 0 w 1263"/>
                        <a:gd name="T55" fmla="*/ 213 h 738"/>
                        <a:gd name="T56" fmla="*/ 90 w 1263"/>
                        <a:gd name="T57" fmla="*/ 121 h 738"/>
                        <a:gd name="T58" fmla="*/ 105 w 1263"/>
                        <a:gd name="T59" fmla="*/ 109 h 738"/>
                        <a:gd name="T60" fmla="*/ 121 w 1263"/>
                        <a:gd name="T61" fmla="*/ 93 h 7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263"/>
                        <a:gd name="T94" fmla="*/ 0 h 738"/>
                        <a:gd name="T95" fmla="*/ 1263 w 1263"/>
                        <a:gd name="T96" fmla="*/ 738 h 7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263" h="738">
                          <a:moveTo>
                            <a:pt x="362" y="280"/>
                          </a:moveTo>
                          <a:lnTo>
                            <a:pt x="404" y="237"/>
                          </a:lnTo>
                          <a:lnTo>
                            <a:pt x="438" y="191"/>
                          </a:lnTo>
                          <a:lnTo>
                            <a:pt x="580" y="30"/>
                          </a:lnTo>
                          <a:lnTo>
                            <a:pt x="600" y="17"/>
                          </a:lnTo>
                          <a:lnTo>
                            <a:pt x="619" y="8"/>
                          </a:lnTo>
                          <a:lnTo>
                            <a:pt x="637" y="5"/>
                          </a:lnTo>
                          <a:lnTo>
                            <a:pt x="664" y="0"/>
                          </a:lnTo>
                          <a:lnTo>
                            <a:pt x="689" y="2"/>
                          </a:lnTo>
                          <a:lnTo>
                            <a:pt x="1105" y="23"/>
                          </a:lnTo>
                          <a:lnTo>
                            <a:pt x="1126" y="25"/>
                          </a:lnTo>
                          <a:lnTo>
                            <a:pt x="1161" y="29"/>
                          </a:lnTo>
                          <a:lnTo>
                            <a:pt x="1184" y="30"/>
                          </a:lnTo>
                          <a:lnTo>
                            <a:pt x="1218" y="39"/>
                          </a:lnTo>
                          <a:lnTo>
                            <a:pt x="1236" y="49"/>
                          </a:lnTo>
                          <a:lnTo>
                            <a:pt x="1251" y="63"/>
                          </a:lnTo>
                          <a:lnTo>
                            <a:pt x="1255" y="82"/>
                          </a:lnTo>
                          <a:lnTo>
                            <a:pt x="1263" y="112"/>
                          </a:lnTo>
                          <a:lnTo>
                            <a:pt x="1260" y="131"/>
                          </a:lnTo>
                          <a:lnTo>
                            <a:pt x="1254" y="154"/>
                          </a:lnTo>
                          <a:lnTo>
                            <a:pt x="1142" y="313"/>
                          </a:lnTo>
                          <a:lnTo>
                            <a:pt x="1102" y="371"/>
                          </a:lnTo>
                          <a:lnTo>
                            <a:pt x="1070" y="411"/>
                          </a:lnTo>
                          <a:lnTo>
                            <a:pt x="1037" y="463"/>
                          </a:lnTo>
                          <a:lnTo>
                            <a:pt x="996" y="512"/>
                          </a:lnTo>
                          <a:lnTo>
                            <a:pt x="953" y="553"/>
                          </a:lnTo>
                          <a:lnTo>
                            <a:pt x="752" y="738"/>
                          </a:lnTo>
                          <a:lnTo>
                            <a:pt x="0" y="640"/>
                          </a:lnTo>
                          <a:lnTo>
                            <a:pt x="271" y="362"/>
                          </a:lnTo>
                          <a:lnTo>
                            <a:pt x="315" y="326"/>
                          </a:lnTo>
                          <a:lnTo>
                            <a:pt x="362" y="280"/>
                          </a:lnTo>
                          <a:close/>
                        </a:path>
                      </a:pathLst>
                    </a:custGeom>
                    <a:solidFill>
                      <a:srgbClr val="402000"/>
                    </a:solidFill>
                    <a:ln w="9525">
                      <a:solidFill>
                        <a:schemeClr val="tx1"/>
                      </a:solidFill>
                      <a:round/>
                      <a:headEnd/>
                      <a:tailEnd/>
                    </a:ln>
                  </p:spPr>
                  <p:txBody>
                    <a:bodyPr/>
                    <a:lstStyle/>
                    <a:p>
                      <a:endParaRPr lang="en-US"/>
                    </a:p>
                  </p:txBody>
                </p:sp>
                <p:sp>
                  <p:nvSpPr>
                    <p:cNvPr id="124" name="Freeform 1159"/>
                    <p:cNvSpPr>
                      <a:spLocks/>
                    </p:cNvSpPr>
                    <p:nvPr/>
                  </p:nvSpPr>
                  <p:spPr bwMode="auto">
                    <a:xfrm>
                      <a:off x="1945" y="1446"/>
                      <a:ext cx="150" cy="68"/>
                    </a:xfrm>
                    <a:custGeom>
                      <a:avLst/>
                      <a:gdLst>
                        <a:gd name="T0" fmla="*/ 18 w 448"/>
                        <a:gd name="T1" fmla="*/ 6 h 204"/>
                        <a:gd name="T2" fmla="*/ 0 w 448"/>
                        <a:gd name="T3" fmla="*/ 44 h 204"/>
                        <a:gd name="T4" fmla="*/ 0 w 448"/>
                        <a:gd name="T5" fmla="*/ 48 h 204"/>
                        <a:gd name="T6" fmla="*/ 1 w 448"/>
                        <a:gd name="T7" fmla="*/ 52 h 204"/>
                        <a:gd name="T8" fmla="*/ 4 w 448"/>
                        <a:gd name="T9" fmla="*/ 57 h 204"/>
                        <a:gd name="T10" fmla="*/ 8 w 448"/>
                        <a:gd name="T11" fmla="*/ 59 h 204"/>
                        <a:gd name="T12" fmla="*/ 127 w 448"/>
                        <a:gd name="T13" fmla="*/ 68 h 204"/>
                        <a:gd name="T14" fmla="*/ 134 w 448"/>
                        <a:gd name="T15" fmla="*/ 67 h 204"/>
                        <a:gd name="T16" fmla="*/ 140 w 448"/>
                        <a:gd name="T17" fmla="*/ 67 h 204"/>
                        <a:gd name="T18" fmla="*/ 145 w 448"/>
                        <a:gd name="T19" fmla="*/ 62 h 204"/>
                        <a:gd name="T20" fmla="*/ 149 w 448"/>
                        <a:gd name="T21" fmla="*/ 57 h 204"/>
                        <a:gd name="T22" fmla="*/ 150 w 448"/>
                        <a:gd name="T23" fmla="*/ 52 h 204"/>
                        <a:gd name="T24" fmla="*/ 145 w 448"/>
                        <a:gd name="T25" fmla="*/ 11 h 204"/>
                        <a:gd name="T26" fmla="*/ 135 w 448"/>
                        <a:gd name="T27" fmla="*/ 4 h 204"/>
                        <a:gd name="T28" fmla="*/ 129 w 448"/>
                        <a:gd name="T29" fmla="*/ 1 h 204"/>
                        <a:gd name="T30" fmla="*/ 121 w 448"/>
                        <a:gd name="T31" fmla="*/ 0 h 204"/>
                        <a:gd name="T32" fmla="*/ 27 w 448"/>
                        <a:gd name="T33" fmla="*/ 1 h 204"/>
                        <a:gd name="T34" fmla="*/ 21 w 448"/>
                        <a:gd name="T35" fmla="*/ 4 h 204"/>
                        <a:gd name="T36" fmla="*/ 18 w 448"/>
                        <a:gd name="T37" fmla="*/ 6 h 2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48"/>
                        <a:gd name="T58" fmla="*/ 0 h 204"/>
                        <a:gd name="T59" fmla="*/ 448 w 448"/>
                        <a:gd name="T60" fmla="*/ 204 h 2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48" h="204">
                          <a:moveTo>
                            <a:pt x="54" y="19"/>
                          </a:moveTo>
                          <a:lnTo>
                            <a:pt x="0" y="132"/>
                          </a:lnTo>
                          <a:lnTo>
                            <a:pt x="0" y="144"/>
                          </a:lnTo>
                          <a:lnTo>
                            <a:pt x="3" y="157"/>
                          </a:lnTo>
                          <a:lnTo>
                            <a:pt x="13" y="172"/>
                          </a:lnTo>
                          <a:lnTo>
                            <a:pt x="23" y="177"/>
                          </a:lnTo>
                          <a:lnTo>
                            <a:pt x="378" y="204"/>
                          </a:lnTo>
                          <a:lnTo>
                            <a:pt x="401" y="201"/>
                          </a:lnTo>
                          <a:lnTo>
                            <a:pt x="417" y="201"/>
                          </a:lnTo>
                          <a:lnTo>
                            <a:pt x="433" y="185"/>
                          </a:lnTo>
                          <a:lnTo>
                            <a:pt x="444" y="172"/>
                          </a:lnTo>
                          <a:lnTo>
                            <a:pt x="448" y="156"/>
                          </a:lnTo>
                          <a:lnTo>
                            <a:pt x="433" y="34"/>
                          </a:lnTo>
                          <a:lnTo>
                            <a:pt x="404" y="11"/>
                          </a:lnTo>
                          <a:lnTo>
                            <a:pt x="385" y="2"/>
                          </a:lnTo>
                          <a:lnTo>
                            <a:pt x="360" y="0"/>
                          </a:lnTo>
                          <a:lnTo>
                            <a:pt x="81" y="4"/>
                          </a:lnTo>
                          <a:lnTo>
                            <a:pt x="64" y="11"/>
                          </a:lnTo>
                          <a:lnTo>
                            <a:pt x="54" y="19"/>
                          </a:lnTo>
                          <a:close/>
                        </a:path>
                      </a:pathLst>
                    </a:custGeom>
                    <a:solidFill>
                      <a:srgbClr val="402000"/>
                    </a:solidFill>
                    <a:ln w="9525">
                      <a:solidFill>
                        <a:schemeClr val="tx1"/>
                      </a:solidFill>
                      <a:round/>
                      <a:headEnd/>
                      <a:tailEnd/>
                    </a:ln>
                  </p:spPr>
                  <p:txBody>
                    <a:bodyPr/>
                    <a:lstStyle/>
                    <a:p>
                      <a:endParaRPr lang="en-US"/>
                    </a:p>
                  </p:txBody>
                </p:sp>
              </p:grpSp>
              <p:grpSp>
                <p:nvGrpSpPr>
                  <p:cNvPr id="116" name="Group 1160"/>
                  <p:cNvGrpSpPr>
                    <a:grpSpLocks/>
                  </p:cNvGrpSpPr>
                  <p:nvPr/>
                </p:nvGrpSpPr>
                <p:grpSpPr bwMode="auto">
                  <a:xfrm>
                    <a:off x="1400" y="1431"/>
                    <a:ext cx="420" cy="314"/>
                    <a:chOff x="1400" y="1431"/>
                    <a:chExt cx="420" cy="314"/>
                  </a:xfrm>
                </p:grpSpPr>
                <p:grpSp>
                  <p:nvGrpSpPr>
                    <p:cNvPr id="117" name="Group 1161"/>
                    <p:cNvGrpSpPr>
                      <a:grpSpLocks/>
                    </p:cNvGrpSpPr>
                    <p:nvPr/>
                  </p:nvGrpSpPr>
                  <p:grpSpPr bwMode="auto">
                    <a:xfrm>
                      <a:off x="1674" y="1485"/>
                      <a:ext cx="70" cy="23"/>
                      <a:chOff x="1674" y="1485"/>
                      <a:chExt cx="70" cy="23"/>
                    </a:xfrm>
                  </p:grpSpPr>
                  <p:sp>
                    <p:nvSpPr>
                      <p:cNvPr id="120" name="Line 1162"/>
                      <p:cNvSpPr>
                        <a:spLocks noChangeShapeType="1"/>
                      </p:cNvSpPr>
                      <p:nvPr/>
                    </p:nvSpPr>
                    <p:spPr bwMode="auto">
                      <a:xfrm flipH="1">
                        <a:off x="1674" y="1485"/>
                        <a:ext cx="6" cy="19"/>
                      </a:xfrm>
                      <a:prstGeom prst="line">
                        <a:avLst/>
                      </a:prstGeom>
                      <a:noFill/>
                      <a:ln w="6350">
                        <a:solidFill>
                          <a:schemeClr val="tx1"/>
                        </a:solidFill>
                        <a:round/>
                        <a:headEnd/>
                        <a:tailEnd/>
                      </a:ln>
                    </p:spPr>
                    <p:txBody>
                      <a:bodyPr/>
                      <a:lstStyle/>
                      <a:p>
                        <a:endParaRPr lang="en-US"/>
                      </a:p>
                    </p:txBody>
                  </p:sp>
                  <p:sp>
                    <p:nvSpPr>
                      <p:cNvPr id="121" name="Line 1163"/>
                      <p:cNvSpPr>
                        <a:spLocks noChangeShapeType="1"/>
                      </p:cNvSpPr>
                      <p:nvPr/>
                    </p:nvSpPr>
                    <p:spPr bwMode="auto">
                      <a:xfrm flipH="1">
                        <a:off x="1738" y="1489"/>
                        <a:ext cx="6" cy="19"/>
                      </a:xfrm>
                      <a:prstGeom prst="line">
                        <a:avLst/>
                      </a:prstGeom>
                      <a:noFill/>
                      <a:ln w="6350">
                        <a:solidFill>
                          <a:schemeClr val="tx1"/>
                        </a:solidFill>
                        <a:round/>
                        <a:headEnd/>
                        <a:tailEnd/>
                      </a:ln>
                    </p:spPr>
                    <p:txBody>
                      <a:bodyPr/>
                      <a:lstStyle/>
                      <a:p>
                        <a:endParaRPr lang="en-US"/>
                      </a:p>
                    </p:txBody>
                  </p:sp>
                </p:grpSp>
                <p:sp>
                  <p:nvSpPr>
                    <p:cNvPr id="118" name="Freeform 1164"/>
                    <p:cNvSpPr>
                      <a:spLocks/>
                    </p:cNvSpPr>
                    <p:nvPr/>
                  </p:nvSpPr>
                  <p:spPr bwMode="auto">
                    <a:xfrm>
                      <a:off x="1400" y="1499"/>
                      <a:ext cx="420" cy="246"/>
                    </a:xfrm>
                    <a:custGeom>
                      <a:avLst/>
                      <a:gdLst>
                        <a:gd name="T0" fmla="*/ 121 w 1261"/>
                        <a:gd name="T1" fmla="*/ 93 h 738"/>
                        <a:gd name="T2" fmla="*/ 134 w 1261"/>
                        <a:gd name="T3" fmla="*/ 79 h 738"/>
                        <a:gd name="T4" fmla="*/ 145 w 1261"/>
                        <a:gd name="T5" fmla="*/ 64 h 738"/>
                        <a:gd name="T6" fmla="*/ 193 w 1261"/>
                        <a:gd name="T7" fmla="*/ 10 h 738"/>
                        <a:gd name="T8" fmla="*/ 199 w 1261"/>
                        <a:gd name="T9" fmla="*/ 6 h 738"/>
                        <a:gd name="T10" fmla="*/ 205 w 1261"/>
                        <a:gd name="T11" fmla="*/ 2 h 738"/>
                        <a:gd name="T12" fmla="*/ 211 w 1261"/>
                        <a:gd name="T13" fmla="*/ 1 h 738"/>
                        <a:gd name="T14" fmla="*/ 220 w 1261"/>
                        <a:gd name="T15" fmla="*/ 0 h 738"/>
                        <a:gd name="T16" fmla="*/ 228 w 1261"/>
                        <a:gd name="T17" fmla="*/ 1 h 738"/>
                        <a:gd name="T18" fmla="*/ 367 w 1261"/>
                        <a:gd name="T19" fmla="*/ 7 h 738"/>
                        <a:gd name="T20" fmla="*/ 375 w 1261"/>
                        <a:gd name="T21" fmla="*/ 9 h 738"/>
                        <a:gd name="T22" fmla="*/ 386 w 1261"/>
                        <a:gd name="T23" fmla="*/ 9 h 738"/>
                        <a:gd name="T24" fmla="*/ 394 w 1261"/>
                        <a:gd name="T25" fmla="*/ 10 h 738"/>
                        <a:gd name="T26" fmla="*/ 405 w 1261"/>
                        <a:gd name="T27" fmla="*/ 12 h 738"/>
                        <a:gd name="T28" fmla="*/ 411 w 1261"/>
                        <a:gd name="T29" fmla="*/ 17 h 738"/>
                        <a:gd name="T30" fmla="*/ 415 w 1261"/>
                        <a:gd name="T31" fmla="*/ 21 h 738"/>
                        <a:gd name="T32" fmla="*/ 418 w 1261"/>
                        <a:gd name="T33" fmla="*/ 28 h 738"/>
                        <a:gd name="T34" fmla="*/ 420 w 1261"/>
                        <a:gd name="T35" fmla="*/ 37 h 738"/>
                        <a:gd name="T36" fmla="*/ 419 w 1261"/>
                        <a:gd name="T37" fmla="*/ 44 h 738"/>
                        <a:gd name="T38" fmla="*/ 418 w 1261"/>
                        <a:gd name="T39" fmla="*/ 51 h 738"/>
                        <a:gd name="T40" fmla="*/ 380 w 1261"/>
                        <a:gd name="T41" fmla="*/ 105 h 738"/>
                        <a:gd name="T42" fmla="*/ 366 w 1261"/>
                        <a:gd name="T43" fmla="*/ 124 h 738"/>
                        <a:gd name="T44" fmla="*/ 356 w 1261"/>
                        <a:gd name="T45" fmla="*/ 136 h 738"/>
                        <a:gd name="T46" fmla="*/ 346 w 1261"/>
                        <a:gd name="T47" fmla="*/ 155 h 738"/>
                        <a:gd name="T48" fmla="*/ 332 w 1261"/>
                        <a:gd name="T49" fmla="*/ 171 h 738"/>
                        <a:gd name="T50" fmla="*/ 317 w 1261"/>
                        <a:gd name="T51" fmla="*/ 184 h 738"/>
                        <a:gd name="T52" fmla="*/ 250 w 1261"/>
                        <a:gd name="T53" fmla="*/ 246 h 738"/>
                        <a:gd name="T54" fmla="*/ 0 w 1261"/>
                        <a:gd name="T55" fmla="*/ 213 h 738"/>
                        <a:gd name="T56" fmla="*/ 89 w 1261"/>
                        <a:gd name="T57" fmla="*/ 121 h 738"/>
                        <a:gd name="T58" fmla="*/ 104 w 1261"/>
                        <a:gd name="T59" fmla="*/ 109 h 738"/>
                        <a:gd name="T60" fmla="*/ 121 w 1261"/>
                        <a:gd name="T61" fmla="*/ 93 h 7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261"/>
                        <a:gd name="T94" fmla="*/ 0 h 738"/>
                        <a:gd name="T95" fmla="*/ 1261 w 1261"/>
                        <a:gd name="T96" fmla="*/ 738 h 7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261" h="738">
                          <a:moveTo>
                            <a:pt x="364" y="279"/>
                          </a:moveTo>
                          <a:lnTo>
                            <a:pt x="401" y="237"/>
                          </a:lnTo>
                          <a:lnTo>
                            <a:pt x="435" y="192"/>
                          </a:lnTo>
                          <a:lnTo>
                            <a:pt x="580" y="30"/>
                          </a:lnTo>
                          <a:lnTo>
                            <a:pt x="597" y="18"/>
                          </a:lnTo>
                          <a:lnTo>
                            <a:pt x="615" y="7"/>
                          </a:lnTo>
                          <a:lnTo>
                            <a:pt x="635" y="4"/>
                          </a:lnTo>
                          <a:lnTo>
                            <a:pt x="662" y="0"/>
                          </a:lnTo>
                          <a:lnTo>
                            <a:pt x="686" y="2"/>
                          </a:lnTo>
                          <a:lnTo>
                            <a:pt x="1103" y="22"/>
                          </a:lnTo>
                          <a:lnTo>
                            <a:pt x="1126" y="27"/>
                          </a:lnTo>
                          <a:lnTo>
                            <a:pt x="1158" y="28"/>
                          </a:lnTo>
                          <a:lnTo>
                            <a:pt x="1184" y="30"/>
                          </a:lnTo>
                          <a:lnTo>
                            <a:pt x="1215" y="36"/>
                          </a:lnTo>
                          <a:lnTo>
                            <a:pt x="1235" y="51"/>
                          </a:lnTo>
                          <a:lnTo>
                            <a:pt x="1247" y="63"/>
                          </a:lnTo>
                          <a:lnTo>
                            <a:pt x="1256" y="83"/>
                          </a:lnTo>
                          <a:lnTo>
                            <a:pt x="1261" y="112"/>
                          </a:lnTo>
                          <a:lnTo>
                            <a:pt x="1257" y="133"/>
                          </a:lnTo>
                          <a:lnTo>
                            <a:pt x="1255" y="152"/>
                          </a:lnTo>
                          <a:lnTo>
                            <a:pt x="1141" y="314"/>
                          </a:lnTo>
                          <a:lnTo>
                            <a:pt x="1099" y="372"/>
                          </a:lnTo>
                          <a:lnTo>
                            <a:pt x="1070" y="408"/>
                          </a:lnTo>
                          <a:lnTo>
                            <a:pt x="1038" y="464"/>
                          </a:lnTo>
                          <a:lnTo>
                            <a:pt x="996" y="512"/>
                          </a:lnTo>
                          <a:lnTo>
                            <a:pt x="953" y="553"/>
                          </a:lnTo>
                          <a:lnTo>
                            <a:pt x="750" y="738"/>
                          </a:lnTo>
                          <a:lnTo>
                            <a:pt x="0" y="638"/>
                          </a:lnTo>
                          <a:lnTo>
                            <a:pt x="268" y="364"/>
                          </a:lnTo>
                          <a:lnTo>
                            <a:pt x="311" y="326"/>
                          </a:lnTo>
                          <a:lnTo>
                            <a:pt x="364" y="279"/>
                          </a:lnTo>
                          <a:close/>
                        </a:path>
                      </a:pathLst>
                    </a:custGeom>
                    <a:solidFill>
                      <a:srgbClr val="402000"/>
                    </a:solidFill>
                    <a:ln w="9525">
                      <a:solidFill>
                        <a:schemeClr val="tx1"/>
                      </a:solidFill>
                      <a:round/>
                      <a:headEnd/>
                      <a:tailEnd/>
                    </a:ln>
                  </p:spPr>
                  <p:txBody>
                    <a:bodyPr/>
                    <a:lstStyle/>
                    <a:p>
                      <a:endParaRPr lang="en-US"/>
                    </a:p>
                  </p:txBody>
                </p:sp>
                <p:sp>
                  <p:nvSpPr>
                    <p:cNvPr id="119" name="Freeform 1165"/>
                    <p:cNvSpPr>
                      <a:spLocks/>
                    </p:cNvSpPr>
                    <p:nvPr/>
                  </p:nvSpPr>
                  <p:spPr bwMode="auto">
                    <a:xfrm>
                      <a:off x="1639" y="1431"/>
                      <a:ext cx="149" cy="67"/>
                    </a:xfrm>
                    <a:custGeom>
                      <a:avLst/>
                      <a:gdLst>
                        <a:gd name="T0" fmla="*/ 18 w 447"/>
                        <a:gd name="T1" fmla="*/ 7 h 203"/>
                        <a:gd name="T2" fmla="*/ 0 w 447"/>
                        <a:gd name="T3" fmla="*/ 43 h 203"/>
                        <a:gd name="T4" fmla="*/ 0 w 447"/>
                        <a:gd name="T5" fmla="*/ 48 h 203"/>
                        <a:gd name="T6" fmla="*/ 0 w 447"/>
                        <a:gd name="T7" fmla="*/ 52 h 203"/>
                        <a:gd name="T8" fmla="*/ 4 w 447"/>
                        <a:gd name="T9" fmla="*/ 56 h 203"/>
                        <a:gd name="T10" fmla="*/ 8 w 447"/>
                        <a:gd name="T11" fmla="*/ 59 h 203"/>
                        <a:gd name="T12" fmla="*/ 127 w 447"/>
                        <a:gd name="T13" fmla="*/ 67 h 203"/>
                        <a:gd name="T14" fmla="*/ 133 w 447"/>
                        <a:gd name="T15" fmla="*/ 67 h 203"/>
                        <a:gd name="T16" fmla="*/ 138 w 447"/>
                        <a:gd name="T17" fmla="*/ 67 h 203"/>
                        <a:gd name="T18" fmla="*/ 144 w 447"/>
                        <a:gd name="T19" fmla="*/ 62 h 203"/>
                        <a:gd name="T20" fmla="*/ 147 w 447"/>
                        <a:gd name="T21" fmla="*/ 56 h 203"/>
                        <a:gd name="T22" fmla="*/ 149 w 447"/>
                        <a:gd name="T23" fmla="*/ 51 h 203"/>
                        <a:gd name="T24" fmla="*/ 144 w 447"/>
                        <a:gd name="T25" fmla="*/ 11 h 203"/>
                        <a:gd name="T26" fmla="*/ 135 w 447"/>
                        <a:gd name="T27" fmla="*/ 3 h 203"/>
                        <a:gd name="T28" fmla="*/ 128 w 447"/>
                        <a:gd name="T29" fmla="*/ 0 h 203"/>
                        <a:gd name="T30" fmla="*/ 119 w 447"/>
                        <a:gd name="T31" fmla="*/ 0 h 203"/>
                        <a:gd name="T32" fmla="*/ 27 w 447"/>
                        <a:gd name="T33" fmla="*/ 2 h 203"/>
                        <a:gd name="T34" fmla="*/ 22 w 447"/>
                        <a:gd name="T35" fmla="*/ 3 h 203"/>
                        <a:gd name="T36" fmla="*/ 18 w 447"/>
                        <a:gd name="T37" fmla="*/ 7 h 2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47"/>
                        <a:gd name="T58" fmla="*/ 0 h 203"/>
                        <a:gd name="T59" fmla="*/ 447 w 447"/>
                        <a:gd name="T60" fmla="*/ 203 h 20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47" h="203">
                          <a:moveTo>
                            <a:pt x="53" y="21"/>
                          </a:moveTo>
                          <a:lnTo>
                            <a:pt x="0" y="131"/>
                          </a:lnTo>
                          <a:lnTo>
                            <a:pt x="0" y="145"/>
                          </a:lnTo>
                          <a:lnTo>
                            <a:pt x="1" y="158"/>
                          </a:lnTo>
                          <a:lnTo>
                            <a:pt x="12" y="171"/>
                          </a:lnTo>
                          <a:lnTo>
                            <a:pt x="23" y="178"/>
                          </a:lnTo>
                          <a:lnTo>
                            <a:pt x="381" y="203"/>
                          </a:lnTo>
                          <a:lnTo>
                            <a:pt x="399" y="202"/>
                          </a:lnTo>
                          <a:lnTo>
                            <a:pt x="414" y="202"/>
                          </a:lnTo>
                          <a:lnTo>
                            <a:pt x="431" y="187"/>
                          </a:lnTo>
                          <a:lnTo>
                            <a:pt x="442" y="171"/>
                          </a:lnTo>
                          <a:lnTo>
                            <a:pt x="447" y="155"/>
                          </a:lnTo>
                          <a:lnTo>
                            <a:pt x="431" y="33"/>
                          </a:lnTo>
                          <a:lnTo>
                            <a:pt x="405" y="9"/>
                          </a:lnTo>
                          <a:lnTo>
                            <a:pt x="383" y="1"/>
                          </a:lnTo>
                          <a:lnTo>
                            <a:pt x="358" y="0"/>
                          </a:lnTo>
                          <a:lnTo>
                            <a:pt x="82" y="5"/>
                          </a:lnTo>
                          <a:lnTo>
                            <a:pt x="65" y="9"/>
                          </a:lnTo>
                          <a:lnTo>
                            <a:pt x="53" y="21"/>
                          </a:lnTo>
                          <a:close/>
                        </a:path>
                      </a:pathLst>
                    </a:custGeom>
                    <a:solidFill>
                      <a:srgbClr val="402000"/>
                    </a:solidFill>
                    <a:ln w="9525">
                      <a:solidFill>
                        <a:schemeClr val="tx1"/>
                      </a:solidFill>
                      <a:round/>
                      <a:headEnd/>
                      <a:tailEnd/>
                    </a:ln>
                  </p:spPr>
                  <p:txBody>
                    <a:bodyPr/>
                    <a:lstStyle/>
                    <a:p>
                      <a:endParaRPr lang="en-US"/>
                    </a:p>
                  </p:txBody>
                </p:sp>
              </p:grpSp>
            </p:grpSp>
            <p:sp>
              <p:nvSpPr>
                <p:cNvPr id="114" name="Freeform 1166"/>
                <p:cNvSpPr>
                  <a:spLocks/>
                </p:cNvSpPr>
                <p:nvPr/>
              </p:nvSpPr>
              <p:spPr bwMode="auto">
                <a:xfrm>
                  <a:off x="1102" y="1604"/>
                  <a:ext cx="747" cy="83"/>
                </a:xfrm>
                <a:custGeom>
                  <a:avLst/>
                  <a:gdLst>
                    <a:gd name="T0" fmla="*/ 36 w 2241"/>
                    <a:gd name="T1" fmla="*/ 7 h 249"/>
                    <a:gd name="T2" fmla="*/ 93 w 2241"/>
                    <a:gd name="T3" fmla="*/ 2 h 249"/>
                    <a:gd name="T4" fmla="*/ 131 w 2241"/>
                    <a:gd name="T5" fmla="*/ 1 h 249"/>
                    <a:gd name="T6" fmla="*/ 159 w 2241"/>
                    <a:gd name="T7" fmla="*/ 0 h 249"/>
                    <a:gd name="T8" fmla="*/ 297 w 2241"/>
                    <a:gd name="T9" fmla="*/ 5 h 249"/>
                    <a:gd name="T10" fmla="*/ 317 w 2241"/>
                    <a:gd name="T11" fmla="*/ 5 h 249"/>
                    <a:gd name="T12" fmla="*/ 334 w 2241"/>
                    <a:gd name="T13" fmla="*/ 3 h 249"/>
                    <a:gd name="T14" fmla="*/ 347 w 2241"/>
                    <a:gd name="T15" fmla="*/ 1 h 249"/>
                    <a:gd name="T16" fmla="*/ 362 w 2241"/>
                    <a:gd name="T17" fmla="*/ 0 h 249"/>
                    <a:gd name="T18" fmla="*/ 441 w 2241"/>
                    <a:gd name="T19" fmla="*/ 0 h 249"/>
                    <a:gd name="T20" fmla="*/ 525 w 2241"/>
                    <a:gd name="T21" fmla="*/ 7 h 249"/>
                    <a:gd name="T22" fmla="*/ 550 w 2241"/>
                    <a:gd name="T23" fmla="*/ 11 h 249"/>
                    <a:gd name="T24" fmla="*/ 578 w 2241"/>
                    <a:gd name="T25" fmla="*/ 15 h 249"/>
                    <a:gd name="T26" fmla="*/ 607 w 2241"/>
                    <a:gd name="T27" fmla="*/ 21 h 249"/>
                    <a:gd name="T28" fmla="*/ 636 w 2241"/>
                    <a:gd name="T29" fmla="*/ 28 h 249"/>
                    <a:gd name="T30" fmla="*/ 665 w 2241"/>
                    <a:gd name="T31" fmla="*/ 38 h 249"/>
                    <a:gd name="T32" fmla="*/ 691 w 2241"/>
                    <a:gd name="T33" fmla="*/ 49 h 249"/>
                    <a:gd name="T34" fmla="*/ 747 w 2241"/>
                    <a:gd name="T35" fmla="*/ 77 h 249"/>
                    <a:gd name="T36" fmla="*/ 594 w 2241"/>
                    <a:gd name="T37" fmla="*/ 83 h 249"/>
                    <a:gd name="T38" fmla="*/ 0 w 2241"/>
                    <a:gd name="T39" fmla="*/ 14 h 249"/>
                    <a:gd name="T40" fmla="*/ 36 w 2241"/>
                    <a:gd name="T41" fmla="*/ 7 h 2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41"/>
                    <a:gd name="T64" fmla="*/ 0 h 249"/>
                    <a:gd name="T65" fmla="*/ 2241 w 2241"/>
                    <a:gd name="T66" fmla="*/ 249 h 2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41" h="249">
                      <a:moveTo>
                        <a:pt x="109" y="21"/>
                      </a:moveTo>
                      <a:lnTo>
                        <a:pt x="279" y="7"/>
                      </a:lnTo>
                      <a:lnTo>
                        <a:pt x="393" y="3"/>
                      </a:lnTo>
                      <a:lnTo>
                        <a:pt x="477" y="0"/>
                      </a:lnTo>
                      <a:lnTo>
                        <a:pt x="891" y="16"/>
                      </a:lnTo>
                      <a:lnTo>
                        <a:pt x="950" y="16"/>
                      </a:lnTo>
                      <a:lnTo>
                        <a:pt x="1002" y="10"/>
                      </a:lnTo>
                      <a:lnTo>
                        <a:pt x="1041" y="3"/>
                      </a:lnTo>
                      <a:lnTo>
                        <a:pt x="1085" y="0"/>
                      </a:lnTo>
                      <a:lnTo>
                        <a:pt x="1323" y="0"/>
                      </a:lnTo>
                      <a:lnTo>
                        <a:pt x="1574" y="21"/>
                      </a:lnTo>
                      <a:lnTo>
                        <a:pt x="1650" y="33"/>
                      </a:lnTo>
                      <a:lnTo>
                        <a:pt x="1733" y="45"/>
                      </a:lnTo>
                      <a:lnTo>
                        <a:pt x="1821" y="63"/>
                      </a:lnTo>
                      <a:lnTo>
                        <a:pt x="1909" y="85"/>
                      </a:lnTo>
                      <a:lnTo>
                        <a:pt x="1996" y="114"/>
                      </a:lnTo>
                      <a:lnTo>
                        <a:pt x="2072" y="148"/>
                      </a:lnTo>
                      <a:lnTo>
                        <a:pt x="2241" y="230"/>
                      </a:lnTo>
                      <a:lnTo>
                        <a:pt x="1783" y="249"/>
                      </a:lnTo>
                      <a:lnTo>
                        <a:pt x="0" y="41"/>
                      </a:lnTo>
                      <a:lnTo>
                        <a:pt x="109" y="21"/>
                      </a:lnTo>
                      <a:close/>
                    </a:path>
                  </a:pathLst>
                </a:custGeom>
                <a:solidFill>
                  <a:srgbClr val="603000"/>
                </a:solidFill>
                <a:ln w="9525">
                  <a:solidFill>
                    <a:schemeClr val="tx1"/>
                  </a:solidFill>
                  <a:round/>
                  <a:headEnd/>
                  <a:tailEnd/>
                </a:ln>
              </p:spPr>
              <p:txBody>
                <a:bodyPr/>
                <a:lstStyle/>
                <a:p>
                  <a:endParaRPr lang="en-US"/>
                </a:p>
              </p:txBody>
            </p:sp>
          </p:grpSp>
          <p:sp>
            <p:nvSpPr>
              <p:cNvPr id="18" name="Freeform 1167"/>
              <p:cNvSpPr>
                <a:spLocks/>
              </p:cNvSpPr>
              <p:nvPr/>
            </p:nvSpPr>
            <p:spPr bwMode="auto">
              <a:xfrm>
                <a:off x="5040" y="1297"/>
                <a:ext cx="56" cy="208"/>
              </a:xfrm>
              <a:custGeom>
                <a:avLst/>
                <a:gdLst>
                  <a:gd name="T0" fmla="*/ 9 w 168"/>
                  <a:gd name="T1" fmla="*/ 3 h 622"/>
                  <a:gd name="T2" fmla="*/ 13 w 168"/>
                  <a:gd name="T3" fmla="*/ 13 h 622"/>
                  <a:gd name="T4" fmla="*/ 20 w 168"/>
                  <a:gd name="T5" fmla="*/ 38 h 622"/>
                  <a:gd name="T6" fmla="*/ 26 w 168"/>
                  <a:gd name="T7" fmla="*/ 61 h 622"/>
                  <a:gd name="T8" fmla="*/ 30 w 168"/>
                  <a:gd name="T9" fmla="*/ 77 h 622"/>
                  <a:gd name="T10" fmla="*/ 35 w 168"/>
                  <a:gd name="T11" fmla="*/ 100 h 622"/>
                  <a:gd name="T12" fmla="*/ 39 w 168"/>
                  <a:gd name="T13" fmla="*/ 119 h 622"/>
                  <a:gd name="T14" fmla="*/ 46 w 168"/>
                  <a:gd name="T15" fmla="*/ 152 h 622"/>
                  <a:gd name="T16" fmla="*/ 56 w 168"/>
                  <a:gd name="T17" fmla="*/ 207 h 622"/>
                  <a:gd name="T18" fmla="*/ 43 w 168"/>
                  <a:gd name="T19" fmla="*/ 208 h 622"/>
                  <a:gd name="T20" fmla="*/ 38 w 168"/>
                  <a:gd name="T21" fmla="*/ 174 h 622"/>
                  <a:gd name="T22" fmla="*/ 29 w 168"/>
                  <a:gd name="T23" fmla="*/ 119 h 622"/>
                  <a:gd name="T24" fmla="*/ 25 w 168"/>
                  <a:gd name="T25" fmla="*/ 97 h 622"/>
                  <a:gd name="T26" fmla="*/ 21 w 168"/>
                  <a:gd name="T27" fmla="*/ 77 h 622"/>
                  <a:gd name="T28" fmla="*/ 16 w 168"/>
                  <a:gd name="T29" fmla="*/ 58 h 622"/>
                  <a:gd name="T30" fmla="*/ 11 w 168"/>
                  <a:gd name="T31" fmla="*/ 37 h 622"/>
                  <a:gd name="T32" fmla="*/ 0 w 168"/>
                  <a:gd name="T33" fmla="*/ 0 h 622"/>
                  <a:gd name="T34" fmla="*/ 9 w 168"/>
                  <a:gd name="T35" fmla="*/ 3 h 6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8"/>
                  <a:gd name="T55" fmla="*/ 0 h 622"/>
                  <a:gd name="T56" fmla="*/ 168 w 168"/>
                  <a:gd name="T57" fmla="*/ 622 h 6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8" h="622">
                    <a:moveTo>
                      <a:pt x="27" y="9"/>
                    </a:moveTo>
                    <a:lnTo>
                      <a:pt x="40" y="39"/>
                    </a:lnTo>
                    <a:lnTo>
                      <a:pt x="59" y="114"/>
                    </a:lnTo>
                    <a:lnTo>
                      <a:pt x="77" y="182"/>
                    </a:lnTo>
                    <a:lnTo>
                      <a:pt x="89" y="230"/>
                    </a:lnTo>
                    <a:lnTo>
                      <a:pt x="105" y="300"/>
                    </a:lnTo>
                    <a:lnTo>
                      <a:pt x="116" y="355"/>
                    </a:lnTo>
                    <a:lnTo>
                      <a:pt x="137" y="454"/>
                    </a:lnTo>
                    <a:lnTo>
                      <a:pt x="168" y="620"/>
                    </a:lnTo>
                    <a:lnTo>
                      <a:pt x="128" y="622"/>
                    </a:lnTo>
                    <a:lnTo>
                      <a:pt x="115" y="519"/>
                    </a:lnTo>
                    <a:lnTo>
                      <a:pt x="88" y="357"/>
                    </a:lnTo>
                    <a:lnTo>
                      <a:pt x="75" y="290"/>
                    </a:lnTo>
                    <a:lnTo>
                      <a:pt x="63" y="231"/>
                    </a:lnTo>
                    <a:lnTo>
                      <a:pt x="48" y="174"/>
                    </a:lnTo>
                    <a:lnTo>
                      <a:pt x="32" y="110"/>
                    </a:lnTo>
                    <a:lnTo>
                      <a:pt x="0" y="0"/>
                    </a:lnTo>
                    <a:lnTo>
                      <a:pt x="27" y="9"/>
                    </a:lnTo>
                    <a:close/>
                  </a:path>
                </a:pathLst>
              </a:custGeom>
              <a:solidFill>
                <a:srgbClr val="202020"/>
              </a:solidFill>
              <a:ln w="9525">
                <a:solidFill>
                  <a:schemeClr val="tx1"/>
                </a:solidFill>
                <a:round/>
                <a:headEnd/>
                <a:tailEnd/>
              </a:ln>
            </p:spPr>
            <p:txBody>
              <a:bodyPr/>
              <a:lstStyle/>
              <a:p>
                <a:endParaRPr lang="en-US"/>
              </a:p>
            </p:txBody>
          </p:sp>
          <p:sp>
            <p:nvSpPr>
              <p:cNvPr id="19" name="Freeform 1168"/>
              <p:cNvSpPr>
                <a:spLocks/>
              </p:cNvSpPr>
              <p:nvPr/>
            </p:nvSpPr>
            <p:spPr bwMode="auto">
              <a:xfrm>
                <a:off x="5042" y="1297"/>
                <a:ext cx="57" cy="208"/>
              </a:xfrm>
              <a:custGeom>
                <a:avLst/>
                <a:gdLst>
                  <a:gd name="T0" fmla="*/ 11 w 169"/>
                  <a:gd name="T1" fmla="*/ 3 h 622"/>
                  <a:gd name="T2" fmla="*/ 13 w 169"/>
                  <a:gd name="T3" fmla="*/ 13 h 622"/>
                  <a:gd name="T4" fmla="*/ 21 w 169"/>
                  <a:gd name="T5" fmla="*/ 38 h 622"/>
                  <a:gd name="T6" fmla="*/ 27 w 169"/>
                  <a:gd name="T7" fmla="*/ 61 h 622"/>
                  <a:gd name="T8" fmla="*/ 31 w 169"/>
                  <a:gd name="T9" fmla="*/ 77 h 622"/>
                  <a:gd name="T10" fmla="*/ 36 w 169"/>
                  <a:gd name="T11" fmla="*/ 100 h 622"/>
                  <a:gd name="T12" fmla="*/ 40 w 169"/>
                  <a:gd name="T13" fmla="*/ 119 h 622"/>
                  <a:gd name="T14" fmla="*/ 46 w 169"/>
                  <a:gd name="T15" fmla="*/ 152 h 622"/>
                  <a:gd name="T16" fmla="*/ 57 w 169"/>
                  <a:gd name="T17" fmla="*/ 207 h 622"/>
                  <a:gd name="T18" fmla="*/ 44 w 169"/>
                  <a:gd name="T19" fmla="*/ 208 h 622"/>
                  <a:gd name="T20" fmla="*/ 39 w 169"/>
                  <a:gd name="T21" fmla="*/ 174 h 622"/>
                  <a:gd name="T22" fmla="*/ 31 w 169"/>
                  <a:gd name="T23" fmla="*/ 119 h 622"/>
                  <a:gd name="T24" fmla="*/ 26 w 169"/>
                  <a:gd name="T25" fmla="*/ 97 h 622"/>
                  <a:gd name="T26" fmla="*/ 22 w 169"/>
                  <a:gd name="T27" fmla="*/ 77 h 622"/>
                  <a:gd name="T28" fmla="*/ 17 w 169"/>
                  <a:gd name="T29" fmla="*/ 58 h 622"/>
                  <a:gd name="T30" fmla="*/ 12 w 169"/>
                  <a:gd name="T31" fmla="*/ 37 h 622"/>
                  <a:gd name="T32" fmla="*/ 0 w 169"/>
                  <a:gd name="T33" fmla="*/ 0 h 622"/>
                  <a:gd name="T34" fmla="*/ 11 w 169"/>
                  <a:gd name="T35" fmla="*/ 3 h 6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622"/>
                  <a:gd name="T56" fmla="*/ 169 w 169"/>
                  <a:gd name="T57" fmla="*/ 622 h 6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622">
                    <a:moveTo>
                      <a:pt x="32" y="9"/>
                    </a:moveTo>
                    <a:lnTo>
                      <a:pt x="40" y="39"/>
                    </a:lnTo>
                    <a:lnTo>
                      <a:pt x="63" y="114"/>
                    </a:lnTo>
                    <a:lnTo>
                      <a:pt x="80" y="182"/>
                    </a:lnTo>
                    <a:lnTo>
                      <a:pt x="91" y="230"/>
                    </a:lnTo>
                    <a:lnTo>
                      <a:pt x="108" y="300"/>
                    </a:lnTo>
                    <a:lnTo>
                      <a:pt x="120" y="355"/>
                    </a:lnTo>
                    <a:lnTo>
                      <a:pt x="137" y="454"/>
                    </a:lnTo>
                    <a:lnTo>
                      <a:pt x="169" y="620"/>
                    </a:lnTo>
                    <a:lnTo>
                      <a:pt x="130" y="622"/>
                    </a:lnTo>
                    <a:lnTo>
                      <a:pt x="117" y="519"/>
                    </a:lnTo>
                    <a:lnTo>
                      <a:pt x="91" y="357"/>
                    </a:lnTo>
                    <a:lnTo>
                      <a:pt x="76" y="290"/>
                    </a:lnTo>
                    <a:lnTo>
                      <a:pt x="64" y="231"/>
                    </a:lnTo>
                    <a:lnTo>
                      <a:pt x="51" y="174"/>
                    </a:lnTo>
                    <a:lnTo>
                      <a:pt x="35" y="110"/>
                    </a:lnTo>
                    <a:lnTo>
                      <a:pt x="0" y="0"/>
                    </a:lnTo>
                    <a:lnTo>
                      <a:pt x="32" y="9"/>
                    </a:lnTo>
                    <a:close/>
                  </a:path>
                </a:pathLst>
              </a:custGeom>
              <a:solidFill>
                <a:srgbClr val="606060"/>
              </a:solidFill>
              <a:ln w="9525">
                <a:solidFill>
                  <a:schemeClr val="tx1"/>
                </a:solidFill>
                <a:round/>
                <a:headEnd/>
                <a:tailEnd/>
              </a:ln>
            </p:spPr>
            <p:txBody>
              <a:bodyPr/>
              <a:lstStyle/>
              <a:p>
                <a:endParaRPr lang="en-US"/>
              </a:p>
            </p:txBody>
          </p:sp>
          <p:sp>
            <p:nvSpPr>
              <p:cNvPr id="20" name="Freeform 1169"/>
              <p:cNvSpPr>
                <a:spLocks/>
              </p:cNvSpPr>
              <p:nvPr/>
            </p:nvSpPr>
            <p:spPr bwMode="auto">
              <a:xfrm>
                <a:off x="4803" y="1296"/>
                <a:ext cx="67" cy="227"/>
              </a:xfrm>
              <a:custGeom>
                <a:avLst/>
                <a:gdLst>
                  <a:gd name="T0" fmla="*/ 21 w 200"/>
                  <a:gd name="T1" fmla="*/ 0 h 682"/>
                  <a:gd name="T2" fmla="*/ 30 w 200"/>
                  <a:gd name="T3" fmla="*/ 36 h 682"/>
                  <a:gd name="T4" fmla="*/ 39 w 200"/>
                  <a:gd name="T5" fmla="*/ 65 h 682"/>
                  <a:gd name="T6" fmla="*/ 50 w 200"/>
                  <a:gd name="T7" fmla="*/ 115 h 682"/>
                  <a:gd name="T8" fmla="*/ 58 w 200"/>
                  <a:gd name="T9" fmla="*/ 160 h 682"/>
                  <a:gd name="T10" fmla="*/ 63 w 200"/>
                  <a:gd name="T11" fmla="*/ 187 h 682"/>
                  <a:gd name="T12" fmla="*/ 67 w 200"/>
                  <a:gd name="T13" fmla="*/ 227 h 682"/>
                  <a:gd name="T14" fmla="*/ 36 w 200"/>
                  <a:gd name="T15" fmla="*/ 227 h 682"/>
                  <a:gd name="T16" fmla="*/ 30 w 200"/>
                  <a:gd name="T17" fmla="*/ 177 h 682"/>
                  <a:gd name="T18" fmla="*/ 28 w 200"/>
                  <a:gd name="T19" fmla="*/ 145 h 682"/>
                  <a:gd name="T20" fmla="*/ 19 w 200"/>
                  <a:gd name="T21" fmla="*/ 96 h 682"/>
                  <a:gd name="T22" fmla="*/ 11 w 200"/>
                  <a:gd name="T23" fmla="*/ 47 h 682"/>
                  <a:gd name="T24" fmla="*/ 0 w 200"/>
                  <a:gd name="T25" fmla="*/ 0 h 682"/>
                  <a:gd name="T26" fmla="*/ 21 w 200"/>
                  <a:gd name="T27" fmla="*/ 0 h 68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0"/>
                  <a:gd name="T43" fmla="*/ 0 h 682"/>
                  <a:gd name="T44" fmla="*/ 200 w 200"/>
                  <a:gd name="T45" fmla="*/ 682 h 68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0" h="682">
                    <a:moveTo>
                      <a:pt x="62" y="0"/>
                    </a:moveTo>
                    <a:lnTo>
                      <a:pt x="91" y="107"/>
                    </a:lnTo>
                    <a:lnTo>
                      <a:pt x="117" y="194"/>
                    </a:lnTo>
                    <a:lnTo>
                      <a:pt x="150" y="346"/>
                    </a:lnTo>
                    <a:lnTo>
                      <a:pt x="172" y="482"/>
                    </a:lnTo>
                    <a:lnTo>
                      <a:pt x="187" y="562"/>
                    </a:lnTo>
                    <a:lnTo>
                      <a:pt x="200" y="681"/>
                    </a:lnTo>
                    <a:lnTo>
                      <a:pt x="107" y="682"/>
                    </a:lnTo>
                    <a:lnTo>
                      <a:pt x="91" y="531"/>
                    </a:lnTo>
                    <a:lnTo>
                      <a:pt x="83" y="435"/>
                    </a:lnTo>
                    <a:lnTo>
                      <a:pt x="58" y="287"/>
                    </a:lnTo>
                    <a:lnTo>
                      <a:pt x="33" y="142"/>
                    </a:lnTo>
                    <a:lnTo>
                      <a:pt x="0" y="0"/>
                    </a:lnTo>
                    <a:lnTo>
                      <a:pt x="62" y="0"/>
                    </a:lnTo>
                    <a:close/>
                  </a:path>
                </a:pathLst>
              </a:custGeom>
              <a:solidFill>
                <a:srgbClr val="202020"/>
              </a:solidFill>
              <a:ln w="9525">
                <a:solidFill>
                  <a:schemeClr val="tx1"/>
                </a:solidFill>
                <a:round/>
                <a:headEnd/>
                <a:tailEnd/>
              </a:ln>
            </p:spPr>
            <p:txBody>
              <a:bodyPr/>
              <a:lstStyle/>
              <a:p>
                <a:endParaRPr lang="en-US"/>
              </a:p>
            </p:txBody>
          </p:sp>
          <p:sp>
            <p:nvSpPr>
              <p:cNvPr id="21" name="Freeform 1170"/>
              <p:cNvSpPr>
                <a:spLocks/>
              </p:cNvSpPr>
              <p:nvPr/>
            </p:nvSpPr>
            <p:spPr bwMode="auto">
              <a:xfrm>
                <a:off x="4807" y="1295"/>
                <a:ext cx="67" cy="228"/>
              </a:xfrm>
              <a:custGeom>
                <a:avLst/>
                <a:gdLst>
                  <a:gd name="T0" fmla="*/ 21 w 202"/>
                  <a:gd name="T1" fmla="*/ 0 h 683"/>
                  <a:gd name="T2" fmla="*/ 31 w 202"/>
                  <a:gd name="T3" fmla="*/ 36 h 683"/>
                  <a:gd name="T4" fmla="*/ 39 w 202"/>
                  <a:gd name="T5" fmla="*/ 64 h 683"/>
                  <a:gd name="T6" fmla="*/ 50 w 202"/>
                  <a:gd name="T7" fmla="*/ 116 h 683"/>
                  <a:gd name="T8" fmla="*/ 58 w 202"/>
                  <a:gd name="T9" fmla="*/ 161 h 683"/>
                  <a:gd name="T10" fmla="*/ 62 w 202"/>
                  <a:gd name="T11" fmla="*/ 188 h 683"/>
                  <a:gd name="T12" fmla="*/ 67 w 202"/>
                  <a:gd name="T13" fmla="*/ 227 h 683"/>
                  <a:gd name="T14" fmla="*/ 36 w 202"/>
                  <a:gd name="T15" fmla="*/ 228 h 683"/>
                  <a:gd name="T16" fmla="*/ 31 w 202"/>
                  <a:gd name="T17" fmla="*/ 176 h 683"/>
                  <a:gd name="T18" fmla="*/ 28 w 202"/>
                  <a:gd name="T19" fmla="*/ 146 h 683"/>
                  <a:gd name="T20" fmla="*/ 20 w 202"/>
                  <a:gd name="T21" fmla="*/ 94 h 683"/>
                  <a:gd name="T22" fmla="*/ 11 w 202"/>
                  <a:gd name="T23" fmla="*/ 47 h 683"/>
                  <a:gd name="T24" fmla="*/ 0 w 202"/>
                  <a:gd name="T25" fmla="*/ 0 h 683"/>
                  <a:gd name="T26" fmla="*/ 21 w 202"/>
                  <a:gd name="T27" fmla="*/ 0 h 6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2"/>
                  <a:gd name="T43" fmla="*/ 0 h 683"/>
                  <a:gd name="T44" fmla="*/ 202 w 202"/>
                  <a:gd name="T45" fmla="*/ 683 h 68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2" h="683">
                    <a:moveTo>
                      <a:pt x="62" y="0"/>
                    </a:moveTo>
                    <a:lnTo>
                      <a:pt x="93" y="107"/>
                    </a:lnTo>
                    <a:lnTo>
                      <a:pt x="119" y="192"/>
                    </a:lnTo>
                    <a:lnTo>
                      <a:pt x="151" y="347"/>
                    </a:lnTo>
                    <a:lnTo>
                      <a:pt x="175" y="481"/>
                    </a:lnTo>
                    <a:lnTo>
                      <a:pt x="187" y="562"/>
                    </a:lnTo>
                    <a:lnTo>
                      <a:pt x="202" y="679"/>
                    </a:lnTo>
                    <a:lnTo>
                      <a:pt x="109" y="683"/>
                    </a:lnTo>
                    <a:lnTo>
                      <a:pt x="93" y="528"/>
                    </a:lnTo>
                    <a:lnTo>
                      <a:pt x="83" y="436"/>
                    </a:lnTo>
                    <a:lnTo>
                      <a:pt x="61" y="283"/>
                    </a:lnTo>
                    <a:lnTo>
                      <a:pt x="33" y="140"/>
                    </a:lnTo>
                    <a:lnTo>
                      <a:pt x="0" y="0"/>
                    </a:lnTo>
                    <a:lnTo>
                      <a:pt x="62" y="0"/>
                    </a:lnTo>
                    <a:close/>
                  </a:path>
                </a:pathLst>
              </a:custGeom>
              <a:solidFill>
                <a:srgbClr val="606060"/>
              </a:solidFill>
              <a:ln w="9525">
                <a:solidFill>
                  <a:schemeClr val="tx1"/>
                </a:solidFill>
                <a:round/>
                <a:headEnd/>
                <a:tailEnd/>
              </a:ln>
            </p:spPr>
            <p:txBody>
              <a:bodyPr/>
              <a:lstStyle/>
              <a:p>
                <a:endParaRPr lang="en-US"/>
              </a:p>
            </p:txBody>
          </p:sp>
          <p:grpSp>
            <p:nvGrpSpPr>
              <p:cNvPr id="22" name="Group 1171"/>
              <p:cNvGrpSpPr>
                <a:grpSpLocks/>
              </p:cNvGrpSpPr>
              <p:nvPr/>
            </p:nvGrpSpPr>
            <p:grpSpPr bwMode="auto">
              <a:xfrm>
                <a:off x="3323" y="1752"/>
                <a:ext cx="327" cy="325"/>
                <a:chOff x="542" y="1868"/>
                <a:chExt cx="327" cy="325"/>
              </a:xfrm>
            </p:grpSpPr>
            <p:sp>
              <p:nvSpPr>
                <p:cNvPr id="111" name="Oval 1172"/>
                <p:cNvSpPr>
                  <a:spLocks noChangeArrowheads="1"/>
                </p:cNvSpPr>
                <p:nvPr/>
              </p:nvSpPr>
              <p:spPr bwMode="auto">
                <a:xfrm>
                  <a:off x="542" y="1868"/>
                  <a:ext cx="282" cy="319"/>
                </a:xfrm>
                <a:prstGeom prst="ellipse">
                  <a:avLst/>
                </a:prstGeom>
                <a:solidFill>
                  <a:srgbClr val="202020"/>
                </a:solidFill>
                <a:ln w="9525">
                  <a:solidFill>
                    <a:schemeClr val="tx1"/>
                  </a:solidFill>
                  <a:round/>
                  <a:headEnd/>
                  <a:tailEnd/>
                </a:ln>
              </p:spPr>
              <p:txBody>
                <a:bodyPr/>
                <a:lstStyle/>
                <a:p>
                  <a:endParaRPr lang="en-US"/>
                </a:p>
              </p:txBody>
            </p:sp>
            <p:sp>
              <p:nvSpPr>
                <p:cNvPr id="112" name="Oval 1173"/>
                <p:cNvSpPr>
                  <a:spLocks noChangeArrowheads="1"/>
                </p:cNvSpPr>
                <p:nvPr/>
              </p:nvSpPr>
              <p:spPr bwMode="auto">
                <a:xfrm>
                  <a:off x="588" y="1874"/>
                  <a:ext cx="281" cy="319"/>
                </a:xfrm>
                <a:prstGeom prst="ellipse">
                  <a:avLst/>
                </a:prstGeom>
                <a:solidFill>
                  <a:srgbClr val="000000"/>
                </a:solidFill>
                <a:ln w="9525">
                  <a:solidFill>
                    <a:schemeClr val="tx1"/>
                  </a:solidFill>
                  <a:round/>
                  <a:headEnd/>
                  <a:tailEnd/>
                </a:ln>
              </p:spPr>
              <p:txBody>
                <a:bodyPr/>
                <a:lstStyle/>
                <a:p>
                  <a:endParaRPr lang="en-US"/>
                </a:p>
              </p:txBody>
            </p:sp>
          </p:grpSp>
          <p:grpSp>
            <p:nvGrpSpPr>
              <p:cNvPr id="23" name="Group 1174"/>
              <p:cNvGrpSpPr>
                <a:grpSpLocks/>
              </p:cNvGrpSpPr>
              <p:nvPr/>
            </p:nvGrpSpPr>
            <p:grpSpPr bwMode="auto">
              <a:xfrm>
                <a:off x="3941" y="1707"/>
                <a:ext cx="426" cy="506"/>
                <a:chOff x="1160" y="1823"/>
                <a:chExt cx="426" cy="506"/>
              </a:xfrm>
            </p:grpSpPr>
            <p:sp>
              <p:nvSpPr>
                <p:cNvPr id="100" name="Freeform 1175"/>
                <p:cNvSpPr>
                  <a:spLocks/>
                </p:cNvSpPr>
                <p:nvPr/>
              </p:nvSpPr>
              <p:spPr bwMode="auto">
                <a:xfrm>
                  <a:off x="1269" y="1823"/>
                  <a:ext cx="317" cy="275"/>
                </a:xfrm>
                <a:custGeom>
                  <a:avLst/>
                  <a:gdLst>
                    <a:gd name="T0" fmla="*/ 0 w 951"/>
                    <a:gd name="T1" fmla="*/ 54 h 825"/>
                    <a:gd name="T2" fmla="*/ 38 w 951"/>
                    <a:gd name="T3" fmla="*/ 27 h 825"/>
                    <a:gd name="T4" fmla="*/ 74 w 951"/>
                    <a:gd name="T5" fmla="*/ 14 h 825"/>
                    <a:gd name="T6" fmla="*/ 122 w 951"/>
                    <a:gd name="T7" fmla="*/ 3 h 825"/>
                    <a:gd name="T8" fmla="*/ 156 w 951"/>
                    <a:gd name="T9" fmla="*/ 0 h 825"/>
                    <a:gd name="T10" fmla="*/ 198 w 951"/>
                    <a:gd name="T11" fmla="*/ 3 h 825"/>
                    <a:gd name="T12" fmla="*/ 231 w 951"/>
                    <a:gd name="T13" fmla="*/ 16 h 825"/>
                    <a:gd name="T14" fmla="*/ 266 w 951"/>
                    <a:gd name="T15" fmla="*/ 41 h 825"/>
                    <a:gd name="T16" fmla="*/ 286 w 951"/>
                    <a:gd name="T17" fmla="*/ 66 h 825"/>
                    <a:gd name="T18" fmla="*/ 300 w 951"/>
                    <a:gd name="T19" fmla="*/ 96 h 825"/>
                    <a:gd name="T20" fmla="*/ 314 w 951"/>
                    <a:gd name="T21" fmla="*/ 151 h 825"/>
                    <a:gd name="T22" fmla="*/ 317 w 951"/>
                    <a:gd name="T23" fmla="*/ 192 h 825"/>
                    <a:gd name="T24" fmla="*/ 315 w 951"/>
                    <a:gd name="T25" fmla="*/ 259 h 825"/>
                    <a:gd name="T26" fmla="*/ 310 w 951"/>
                    <a:gd name="T27" fmla="*/ 275 h 825"/>
                    <a:gd name="T28" fmla="*/ 3 w 951"/>
                    <a:gd name="T29" fmla="*/ 157 h 825"/>
                    <a:gd name="T30" fmla="*/ 0 w 951"/>
                    <a:gd name="T31" fmla="*/ 54 h 82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951"/>
                    <a:gd name="T49" fmla="*/ 0 h 825"/>
                    <a:gd name="T50" fmla="*/ 951 w 951"/>
                    <a:gd name="T51" fmla="*/ 825 h 82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951" h="825">
                      <a:moveTo>
                        <a:pt x="0" y="163"/>
                      </a:moveTo>
                      <a:lnTo>
                        <a:pt x="114" y="82"/>
                      </a:lnTo>
                      <a:lnTo>
                        <a:pt x="221" y="41"/>
                      </a:lnTo>
                      <a:lnTo>
                        <a:pt x="366" y="8"/>
                      </a:lnTo>
                      <a:lnTo>
                        <a:pt x="468" y="0"/>
                      </a:lnTo>
                      <a:lnTo>
                        <a:pt x="595" y="10"/>
                      </a:lnTo>
                      <a:lnTo>
                        <a:pt x="693" y="49"/>
                      </a:lnTo>
                      <a:lnTo>
                        <a:pt x="798" y="122"/>
                      </a:lnTo>
                      <a:lnTo>
                        <a:pt x="858" y="199"/>
                      </a:lnTo>
                      <a:lnTo>
                        <a:pt x="899" y="288"/>
                      </a:lnTo>
                      <a:lnTo>
                        <a:pt x="943" y="453"/>
                      </a:lnTo>
                      <a:lnTo>
                        <a:pt x="951" y="576"/>
                      </a:lnTo>
                      <a:lnTo>
                        <a:pt x="944" y="777"/>
                      </a:lnTo>
                      <a:lnTo>
                        <a:pt x="931" y="825"/>
                      </a:lnTo>
                      <a:lnTo>
                        <a:pt x="8" y="471"/>
                      </a:lnTo>
                      <a:lnTo>
                        <a:pt x="0" y="163"/>
                      </a:lnTo>
                      <a:close/>
                    </a:path>
                  </a:pathLst>
                </a:custGeom>
                <a:solidFill>
                  <a:srgbClr val="000000"/>
                </a:solidFill>
                <a:ln w="9525">
                  <a:solidFill>
                    <a:schemeClr val="tx1"/>
                  </a:solidFill>
                  <a:round/>
                  <a:headEnd/>
                  <a:tailEnd/>
                </a:ln>
              </p:spPr>
              <p:txBody>
                <a:bodyPr/>
                <a:lstStyle/>
                <a:p>
                  <a:endParaRPr lang="en-US"/>
                </a:p>
              </p:txBody>
            </p:sp>
            <p:grpSp>
              <p:nvGrpSpPr>
                <p:cNvPr id="101" name="Group 1176"/>
                <p:cNvGrpSpPr>
                  <a:grpSpLocks/>
                </p:cNvGrpSpPr>
                <p:nvPr/>
              </p:nvGrpSpPr>
              <p:grpSpPr bwMode="auto">
                <a:xfrm>
                  <a:off x="1160" y="1879"/>
                  <a:ext cx="382" cy="450"/>
                  <a:chOff x="1160" y="1879"/>
                  <a:chExt cx="382" cy="450"/>
                </a:xfrm>
              </p:grpSpPr>
              <p:sp>
                <p:nvSpPr>
                  <p:cNvPr id="102" name="Arc 1177"/>
                  <p:cNvSpPr>
                    <a:spLocks/>
                  </p:cNvSpPr>
                  <p:nvPr/>
                </p:nvSpPr>
                <p:spPr bwMode="auto">
                  <a:xfrm>
                    <a:off x="1160" y="1879"/>
                    <a:ext cx="256" cy="449"/>
                  </a:xfrm>
                  <a:custGeom>
                    <a:avLst/>
                    <a:gdLst>
                      <a:gd name="T0" fmla="*/ 2 w 28032"/>
                      <a:gd name="T1" fmla="*/ 5 h 43200"/>
                      <a:gd name="T2" fmla="*/ 2 w 28032"/>
                      <a:gd name="T3" fmla="*/ 0 h 43200"/>
                      <a:gd name="T4" fmla="*/ 2 w 28032"/>
                      <a:gd name="T5" fmla="*/ 2 h 43200"/>
                      <a:gd name="T6" fmla="*/ 0 60000 65536"/>
                      <a:gd name="T7" fmla="*/ 0 60000 65536"/>
                      <a:gd name="T8" fmla="*/ 0 60000 65536"/>
                      <a:gd name="T9" fmla="*/ 0 w 28032"/>
                      <a:gd name="T10" fmla="*/ 0 h 43200"/>
                      <a:gd name="T11" fmla="*/ 28032 w 28032"/>
                      <a:gd name="T12" fmla="*/ 43200 h 43200"/>
                    </a:gdLst>
                    <a:ahLst/>
                    <a:cxnLst>
                      <a:cxn ang="T6">
                        <a:pos x="T0" y="T1"/>
                      </a:cxn>
                      <a:cxn ang="T7">
                        <a:pos x="T2" y="T3"/>
                      </a:cxn>
                      <a:cxn ang="T8">
                        <a:pos x="T4" y="T5"/>
                      </a:cxn>
                    </a:cxnLst>
                    <a:rect l="T9" t="T10" r="T11" b="T12"/>
                    <a:pathLst>
                      <a:path w="28032" h="43200" fill="none" extrusionOk="0">
                        <a:moveTo>
                          <a:pt x="22370" y="43186"/>
                        </a:moveTo>
                        <a:cubicBezTo>
                          <a:pt x="22113" y="43195"/>
                          <a:pt x="21856" y="43199"/>
                          <a:pt x="21600" y="43200"/>
                        </a:cubicBezTo>
                        <a:cubicBezTo>
                          <a:pt x="9670" y="43200"/>
                          <a:pt x="0" y="33529"/>
                          <a:pt x="0" y="21600"/>
                        </a:cubicBezTo>
                        <a:cubicBezTo>
                          <a:pt x="0" y="9670"/>
                          <a:pt x="9670" y="0"/>
                          <a:pt x="21600" y="0"/>
                        </a:cubicBezTo>
                        <a:cubicBezTo>
                          <a:pt x="23781" y="-1"/>
                          <a:pt x="25949" y="330"/>
                          <a:pt x="28032" y="979"/>
                        </a:cubicBezTo>
                      </a:path>
                      <a:path w="28032" h="43200" stroke="0" extrusionOk="0">
                        <a:moveTo>
                          <a:pt x="22370" y="43186"/>
                        </a:moveTo>
                        <a:cubicBezTo>
                          <a:pt x="22113" y="43195"/>
                          <a:pt x="21856" y="43199"/>
                          <a:pt x="21600" y="43200"/>
                        </a:cubicBezTo>
                        <a:cubicBezTo>
                          <a:pt x="9670" y="43200"/>
                          <a:pt x="0" y="33529"/>
                          <a:pt x="0" y="21600"/>
                        </a:cubicBezTo>
                        <a:cubicBezTo>
                          <a:pt x="0" y="9670"/>
                          <a:pt x="9670" y="0"/>
                          <a:pt x="21600" y="0"/>
                        </a:cubicBezTo>
                        <a:cubicBezTo>
                          <a:pt x="23781" y="-1"/>
                          <a:pt x="25949" y="330"/>
                          <a:pt x="28032" y="979"/>
                        </a:cubicBezTo>
                        <a:lnTo>
                          <a:pt x="21600" y="21600"/>
                        </a:lnTo>
                        <a:close/>
                      </a:path>
                    </a:pathLst>
                  </a:custGeom>
                  <a:solidFill>
                    <a:srgbClr val="202020"/>
                  </a:solidFill>
                  <a:ln w="9525">
                    <a:solidFill>
                      <a:schemeClr val="tx1"/>
                    </a:solidFill>
                    <a:round/>
                    <a:headEnd/>
                    <a:tailEnd/>
                  </a:ln>
                </p:spPr>
                <p:txBody>
                  <a:bodyPr/>
                  <a:lstStyle/>
                  <a:p>
                    <a:endParaRPr lang="en-US"/>
                  </a:p>
                </p:txBody>
              </p:sp>
              <p:grpSp>
                <p:nvGrpSpPr>
                  <p:cNvPr id="103" name="Group 1178"/>
                  <p:cNvGrpSpPr>
                    <a:grpSpLocks/>
                  </p:cNvGrpSpPr>
                  <p:nvPr/>
                </p:nvGrpSpPr>
                <p:grpSpPr bwMode="auto">
                  <a:xfrm>
                    <a:off x="1229" y="1886"/>
                    <a:ext cx="313" cy="443"/>
                    <a:chOff x="1229" y="1886"/>
                    <a:chExt cx="313" cy="443"/>
                  </a:xfrm>
                </p:grpSpPr>
                <p:sp>
                  <p:nvSpPr>
                    <p:cNvPr id="104" name="Oval 1179"/>
                    <p:cNvSpPr>
                      <a:spLocks noChangeArrowheads="1"/>
                    </p:cNvSpPr>
                    <p:nvPr/>
                  </p:nvSpPr>
                  <p:spPr bwMode="auto">
                    <a:xfrm>
                      <a:off x="1229" y="1886"/>
                      <a:ext cx="313" cy="443"/>
                    </a:xfrm>
                    <a:prstGeom prst="ellipse">
                      <a:avLst/>
                    </a:prstGeom>
                    <a:solidFill>
                      <a:srgbClr val="606060"/>
                    </a:solidFill>
                    <a:ln w="9525">
                      <a:solidFill>
                        <a:schemeClr val="tx1"/>
                      </a:solidFill>
                      <a:round/>
                      <a:headEnd/>
                      <a:tailEnd/>
                    </a:ln>
                  </p:spPr>
                  <p:txBody>
                    <a:bodyPr/>
                    <a:lstStyle/>
                    <a:p>
                      <a:endParaRPr lang="en-US"/>
                    </a:p>
                  </p:txBody>
                </p:sp>
                <p:sp>
                  <p:nvSpPr>
                    <p:cNvPr id="105" name="Oval 1180"/>
                    <p:cNvSpPr>
                      <a:spLocks noChangeArrowheads="1"/>
                    </p:cNvSpPr>
                    <p:nvPr/>
                  </p:nvSpPr>
                  <p:spPr bwMode="auto">
                    <a:xfrm>
                      <a:off x="1250" y="1906"/>
                      <a:ext cx="276" cy="407"/>
                    </a:xfrm>
                    <a:prstGeom prst="ellipse">
                      <a:avLst/>
                    </a:prstGeom>
                    <a:solidFill>
                      <a:srgbClr val="808080"/>
                    </a:solidFill>
                    <a:ln w="9525">
                      <a:solidFill>
                        <a:schemeClr val="tx1"/>
                      </a:solidFill>
                      <a:round/>
                      <a:headEnd/>
                      <a:tailEnd/>
                    </a:ln>
                  </p:spPr>
                  <p:txBody>
                    <a:bodyPr/>
                    <a:lstStyle/>
                    <a:p>
                      <a:endParaRPr lang="en-US"/>
                    </a:p>
                  </p:txBody>
                </p:sp>
                <p:sp>
                  <p:nvSpPr>
                    <p:cNvPr id="106" name="Oval 1181"/>
                    <p:cNvSpPr>
                      <a:spLocks noChangeArrowheads="1"/>
                    </p:cNvSpPr>
                    <p:nvPr/>
                  </p:nvSpPr>
                  <p:spPr bwMode="auto">
                    <a:xfrm>
                      <a:off x="1309" y="1972"/>
                      <a:ext cx="171" cy="279"/>
                    </a:xfrm>
                    <a:prstGeom prst="ellipse">
                      <a:avLst/>
                    </a:prstGeom>
                    <a:solidFill>
                      <a:srgbClr val="404040"/>
                    </a:solidFill>
                    <a:ln w="11113">
                      <a:solidFill>
                        <a:schemeClr val="tx1"/>
                      </a:solidFill>
                      <a:round/>
                      <a:headEnd/>
                      <a:tailEnd/>
                    </a:ln>
                  </p:spPr>
                  <p:txBody>
                    <a:bodyPr/>
                    <a:lstStyle/>
                    <a:p>
                      <a:endParaRPr lang="en-US"/>
                    </a:p>
                  </p:txBody>
                </p:sp>
                <p:sp>
                  <p:nvSpPr>
                    <p:cNvPr id="107" name="Oval 1182"/>
                    <p:cNvSpPr>
                      <a:spLocks noChangeArrowheads="1"/>
                    </p:cNvSpPr>
                    <p:nvPr/>
                  </p:nvSpPr>
                  <p:spPr bwMode="auto">
                    <a:xfrm>
                      <a:off x="1324" y="1999"/>
                      <a:ext cx="116" cy="207"/>
                    </a:xfrm>
                    <a:prstGeom prst="ellipse">
                      <a:avLst/>
                    </a:prstGeom>
                    <a:solidFill>
                      <a:srgbClr val="000000"/>
                    </a:solidFill>
                    <a:ln w="6350">
                      <a:solidFill>
                        <a:schemeClr val="tx1"/>
                      </a:solidFill>
                      <a:round/>
                      <a:headEnd/>
                      <a:tailEnd/>
                    </a:ln>
                  </p:spPr>
                  <p:txBody>
                    <a:bodyPr/>
                    <a:lstStyle/>
                    <a:p>
                      <a:endParaRPr lang="en-US"/>
                    </a:p>
                  </p:txBody>
                </p:sp>
                <p:grpSp>
                  <p:nvGrpSpPr>
                    <p:cNvPr id="108" name="Group 1183"/>
                    <p:cNvGrpSpPr>
                      <a:grpSpLocks/>
                    </p:cNvGrpSpPr>
                    <p:nvPr/>
                  </p:nvGrpSpPr>
                  <p:grpSpPr bwMode="auto">
                    <a:xfrm>
                      <a:off x="1361" y="2077"/>
                      <a:ext cx="41" cy="63"/>
                      <a:chOff x="1361" y="2077"/>
                      <a:chExt cx="41" cy="63"/>
                    </a:xfrm>
                  </p:grpSpPr>
                  <p:sp>
                    <p:nvSpPr>
                      <p:cNvPr id="109" name="Oval 1184"/>
                      <p:cNvSpPr>
                        <a:spLocks noChangeArrowheads="1"/>
                      </p:cNvSpPr>
                      <p:nvPr/>
                    </p:nvSpPr>
                    <p:spPr bwMode="auto">
                      <a:xfrm>
                        <a:off x="1361" y="2078"/>
                        <a:ext cx="36" cy="62"/>
                      </a:xfrm>
                      <a:prstGeom prst="ellipse">
                        <a:avLst/>
                      </a:prstGeom>
                      <a:solidFill>
                        <a:srgbClr val="808080"/>
                      </a:solidFill>
                      <a:ln w="9525">
                        <a:solidFill>
                          <a:schemeClr val="tx1"/>
                        </a:solidFill>
                        <a:round/>
                        <a:headEnd/>
                        <a:tailEnd/>
                      </a:ln>
                    </p:spPr>
                    <p:txBody>
                      <a:bodyPr/>
                      <a:lstStyle/>
                      <a:p>
                        <a:endParaRPr lang="en-US"/>
                      </a:p>
                    </p:txBody>
                  </p:sp>
                  <p:sp>
                    <p:nvSpPr>
                      <p:cNvPr id="110" name="Oval 1185"/>
                      <p:cNvSpPr>
                        <a:spLocks noChangeArrowheads="1"/>
                      </p:cNvSpPr>
                      <p:nvPr/>
                    </p:nvSpPr>
                    <p:spPr bwMode="auto">
                      <a:xfrm>
                        <a:off x="1368" y="2077"/>
                        <a:ext cx="34" cy="62"/>
                      </a:xfrm>
                      <a:prstGeom prst="ellipse">
                        <a:avLst/>
                      </a:prstGeom>
                      <a:solidFill>
                        <a:srgbClr val="E0E0E0"/>
                      </a:solidFill>
                      <a:ln w="9525">
                        <a:solidFill>
                          <a:schemeClr val="tx1"/>
                        </a:solidFill>
                        <a:round/>
                        <a:headEnd/>
                        <a:tailEnd/>
                      </a:ln>
                    </p:spPr>
                    <p:txBody>
                      <a:bodyPr/>
                      <a:lstStyle/>
                      <a:p>
                        <a:endParaRPr lang="en-US"/>
                      </a:p>
                    </p:txBody>
                  </p:sp>
                </p:grpSp>
              </p:grpSp>
            </p:grpSp>
          </p:grpSp>
          <p:grpSp>
            <p:nvGrpSpPr>
              <p:cNvPr id="24" name="Group 1186"/>
              <p:cNvGrpSpPr>
                <a:grpSpLocks/>
              </p:cNvGrpSpPr>
              <p:nvPr/>
            </p:nvGrpSpPr>
            <p:grpSpPr bwMode="auto">
              <a:xfrm>
                <a:off x="5137" y="1632"/>
                <a:ext cx="302" cy="346"/>
                <a:chOff x="2356" y="1748"/>
                <a:chExt cx="302" cy="346"/>
              </a:xfrm>
            </p:grpSpPr>
            <p:sp>
              <p:nvSpPr>
                <p:cNvPr id="89" name="Freeform 1187"/>
                <p:cNvSpPr>
                  <a:spLocks/>
                </p:cNvSpPr>
                <p:nvPr/>
              </p:nvSpPr>
              <p:spPr bwMode="auto">
                <a:xfrm>
                  <a:off x="2477" y="1748"/>
                  <a:ext cx="181" cy="169"/>
                </a:xfrm>
                <a:custGeom>
                  <a:avLst/>
                  <a:gdLst>
                    <a:gd name="T0" fmla="*/ 0 w 542"/>
                    <a:gd name="T1" fmla="*/ 21 h 507"/>
                    <a:gd name="T2" fmla="*/ 21 w 542"/>
                    <a:gd name="T3" fmla="*/ 8 h 507"/>
                    <a:gd name="T4" fmla="*/ 53 w 542"/>
                    <a:gd name="T5" fmla="*/ 0 h 507"/>
                    <a:gd name="T6" fmla="*/ 92 w 542"/>
                    <a:gd name="T7" fmla="*/ 0 h 507"/>
                    <a:gd name="T8" fmla="*/ 128 w 542"/>
                    <a:gd name="T9" fmla="*/ 8 h 507"/>
                    <a:gd name="T10" fmla="*/ 151 w 542"/>
                    <a:gd name="T11" fmla="*/ 26 h 507"/>
                    <a:gd name="T12" fmla="*/ 171 w 542"/>
                    <a:gd name="T13" fmla="*/ 56 h 507"/>
                    <a:gd name="T14" fmla="*/ 178 w 542"/>
                    <a:gd name="T15" fmla="*/ 89 h 507"/>
                    <a:gd name="T16" fmla="*/ 181 w 542"/>
                    <a:gd name="T17" fmla="*/ 112 h 507"/>
                    <a:gd name="T18" fmla="*/ 180 w 542"/>
                    <a:gd name="T19" fmla="*/ 151 h 507"/>
                    <a:gd name="T20" fmla="*/ 175 w 542"/>
                    <a:gd name="T21" fmla="*/ 169 h 507"/>
                    <a:gd name="T22" fmla="*/ 41 w 542"/>
                    <a:gd name="T23" fmla="*/ 141 h 507"/>
                    <a:gd name="T24" fmla="*/ 0 w 542"/>
                    <a:gd name="T25" fmla="*/ 21 h 5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2"/>
                    <a:gd name="T40" fmla="*/ 0 h 507"/>
                    <a:gd name="T41" fmla="*/ 542 w 542"/>
                    <a:gd name="T42" fmla="*/ 507 h 5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2" h="507">
                      <a:moveTo>
                        <a:pt x="0" y="64"/>
                      </a:moveTo>
                      <a:lnTo>
                        <a:pt x="64" y="25"/>
                      </a:lnTo>
                      <a:lnTo>
                        <a:pt x="159" y="0"/>
                      </a:lnTo>
                      <a:lnTo>
                        <a:pt x="276" y="0"/>
                      </a:lnTo>
                      <a:lnTo>
                        <a:pt x="384" y="23"/>
                      </a:lnTo>
                      <a:lnTo>
                        <a:pt x="452" y="78"/>
                      </a:lnTo>
                      <a:lnTo>
                        <a:pt x="513" y="167"/>
                      </a:lnTo>
                      <a:lnTo>
                        <a:pt x="533" y="266"/>
                      </a:lnTo>
                      <a:lnTo>
                        <a:pt x="542" y="336"/>
                      </a:lnTo>
                      <a:lnTo>
                        <a:pt x="539" y="454"/>
                      </a:lnTo>
                      <a:lnTo>
                        <a:pt x="525" y="507"/>
                      </a:lnTo>
                      <a:lnTo>
                        <a:pt x="124" y="422"/>
                      </a:lnTo>
                      <a:lnTo>
                        <a:pt x="0" y="64"/>
                      </a:lnTo>
                      <a:close/>
                    </a:path>
                  </a:pathLst>
                </a:custGeom>
                <a:solidFill>
                  <a:srgbClr val="000000"/>
                </a:solidFill>
                <a:ln w="9525">
                  <a:solidFill>
                    <a:schemeClr val="tx1"/>
                  </a:solidFill>
                  <a:round/>
                  <a:headEnd/>
                  <a:tailEnd/>
                </a:ln>
              </p:spPr>
              <p:txBody>
                <a:bodyPr/>
                <a:lstStyle/>
                <a:p>
                  <a:endParaRPr lang="en-US"/>
                </a:p>
              </p:txBody>
            </p:sp>
            <p:grpSp>
              <p:nvGrpSpPr>
                <p:cNvPr id="90" name="Group 1188"/>
                <p:cNvGrpSpPr>
                  <a:grpSpLocks/>
                </p:cNvGrpSpPr>
                <p:nvPr/>
              </p:nvGrpSpPr>
              <p:grpSpPr bwMode="auto">
                <a:xfrm>
                  <a:off x="2356" y="1757"/>
                  <a:ext cx="283" cy="337"/>
                  <a:chOff x="2356" y="1757"/>
                  <a:chExt cx="283" cy="337"/>
                </a:xfrm>
              </p:grpSpPr>
              <p:sp>
                <p:nvSpPr>
                  <p:cNvPr id="91" name="Arc 1189"/>
                  <p:cNvSpPr>
                    <a:spLocks/>
                  </p:cNvSpPr>
                  <p:nvPr/>
                </p:nvSpPr>
                <p:spPr bwMode="auto">
                  <a:xfrm>
                    <a:off x="2356" y="1757"/>
                    <a:ext cx="189" cy="337"/>
                  </a:xfrm>
                  <a:custGeom>
                    <a:avLst/>
                    <a:gdLst>
                      <a:gd name="T0" fmla="*/ 1 w 27907"/>
                      <a:gd name="T1" fmla="*/ 3 h 43200"/>
                      <a:gd name="T2" fmla="*/ 1 w 27907"/>
                      <a:gd name="T3" fmla="*/ 0 h 43200"/>
                      <a:gd name="T4" fmla="*/ 1 w 27907"/>
                      <a:gd name="T5" fmla="*/ 1 h 43200"/>
                      <a:gd name="T6" fmla="*/ 0 60000 65536"/>
                      <a:gd name="T7" fmla="*/ 0 60000 65536"/>
                      <a:gd name="T8" fmla="*/ 0 60000 65536"/>
                      <a:gd name="T9" fmla="*/ 0 w 27907"/>
                      <a:gd name="T10" fmla="*/ 0 h 43200"/>
                      <a:gd name="T11" fmla="*/ 27907 w 27907"/>
                      <a:gd name="T12" fmla="*/ 43200 h 43200"/>
                    </a:gdLst>
                    <a:ahLst/>
                    <a:cxnLst>
                      <a:cxn ang="T6">
                        <a:pos x="T0" y="T1"/>
                      </a:cxn>
                      <a:cxn ang="T7">
                        <a:pos x="T2" y="T3"/>
                      </a:cxn>
                      <a:cxn ang="T8">
                        <a:pos x="T4" y="T5"/>
                      </a:cxn>
                    </a:cxnLst>
                    <a:rect l="T9" t="T10" r="T11" b="T12"/>
                    <a:pathLst>
                      <a:path w="27907" h="43200" fill="none" extrusionOk="0">
                        <a:moveTo>
                          <a:pt x="22194" y="43191"/>
                        </a:moveTo>
                        <a:cubicBezTo>
                          <a:pt x="21996" y="43197"/>
                          <a:pt x="21798" y="43199"/>
                          <a:pt x="21600" y="43200"/>
                        </a:cubicBezTo>
                        <a:cubicBezTo>
                          <a:pt x="9670" y="43200"/>
                          <a:pt x="0" y="33529"/>
                          <a:pt x="0" y="21600"/>
                        </a:cubicBezTo>
                        <a:cubicBezTo>
                          <a:pt x="0" y="9670"/>
                          <a:pt x="9670" y="0"/>
                          <a:pt x="21600" y="0"/>
                        </a:cubicBezTo>
                        <a:cubicBezTo>
                          <a:pt x="23737" y="-1"/>
                          <a:pt x="25862" y="317"/>
                          <a:pt x="27906" y="941"/>
                        </a:cubicBezTo>
                      </a:path>
                      <a:path w="27907" h="43200" stroke="0" extrusionOk="0">
                        <a:moveTo>
                          <a:pt x="22194" y="43191"/>
                        </a:moveTo>
                        <a:cubicBezTo>
                          <a:pt x="21996" y="43197"/>
                          <a:pt x="21798" y="43199"/>
                          <a:pt x="21600" y="43200"/>
                        </a:cubicBezTo>
                        <a:cubicBezTo>
                          <a:pt x="9670" y="43200"/>
                          <a:pt x="0" y="33529"/>
                          <a:pt x="0" y="21600"/>
                        </a:cubicBezTo>
                        <a:cubicBezTo>
                          <a:pt x="0" y="9670"/>
                          <a:pt x="9670" y="0"/>
                          <a:pt x="21600" y="0"/>
                        </a:cubicBezTo>
                        <a:cubicBezTo>
                          <a:pt x="23737" y="-1"/>
                          <a:pt x="25862" y="317"/>
                          <a:pt x="27906" y="941"/>
                        </a:cubicBezTo>
                        <a:lnTo>
                          <a:pt x="21600" y="21600"/>
                        </a:lnTo>
                        <a:close/>
                      </a:path>
                    </a:pathLst>
                  </a:custGeom>
                  <a:solidFill>
                    <a:srgbClr val="202020"/>
                  </a:solidFill>
                  <a:ln w="9525">
                    <a:solidFill>
                      <a:schemeClr val="tx1"/>
                    </a:solidFill>
                    <a:round/>
                    <a:headEnd/>
                    <a:tailEnd/>
                  </a:ln>
                </p:spPr>
                <p:txBody>
                  <a:bodyPr/>
                  <a:lstStyle/>
                  <a:p>
                    <a:endParaRPr lang="en-US"/>
                  </a:p>
                </p:txBody>
              </p:sp>
              <p:grpSp>
                <p:nvGrpSpPr>
                  <p:cNvPr id="92" name="Group 1190"/>
                  <p:cNvGrpSpPr>
                    <a:grpSpLocks/>
                  </p:cNvGrpSpPr>
                  <p:nvPr/>
                </p:nvGrpSpPr>
                <p:grpSpPr bwMode="auto">
                  <a:xfrm>
                    <a:off x="2407" y="1762"/>
                    <a:ext cx="232" cy="332"/>
                    <a:chOff x="2407" y="1762"/>
                    <a:chExt cx="232" cy="332"/>
                  </a:xfrm>
                </p:grpSpPr>
                <p:sp>
                  <p:nvSpPr>
                    <p:cNvPr id="93" name="Oval 1191"/>
                    <p:cNvSpPr>
                      <a:spLocks noChangeArrowheads="1"/>
                    </p:cNvSpPr>
                    <p:nvPr/>
                  </p:nvSpPr>
                  <p:spPr bwMode="auto">
                    <a:xfrm>
                      <a:off x="2407" y="1762"/>
                      <a:ext cx="232" cy="332"/>
                    </a:xfrm>
                    <a:prstGeom prst="ellipse">
                      <a:avLst/>
                    </a:prstGeom>
                    <a:solidFill>
                      <a:srgbClr val="606060"/>
                    </a:solidFill>
                    <a:ln w="9525">
                      <a:solidFill>
                        <a:schemeClr val="tx1"/>
                      </a:solidFill>
                      <a:round/>
                      <a:headEnd/>
                      <a:tailEnd/>
                    </a:ln>
                  </p:spPr>
                  <p:txBody>
                    <a:bodyPr/>
                    <a:lstStyle/>
                    <a:p>
                      <a:endParaRPr lang="en-US"/>
                    </a:p>
                  </p:txBody>
                </p:sp>
                <p:sp>
                  <p:nvSpPr>
                    <p:cNvPr id="94" name="Oval 1192"/>
                    <p:cNvSpPr>
                      <a:spLocks noChangeArrowheads="1"/>
                    </p:cNvSpPr>
                    <p:nvPr/>
                  </p:nvSpPr>
                  <p:spPr bwMode="auto">
                    <a:xfrm>
                      <a:off x="2423" y="1776"/>
                      <a:ext cx="204" cy="305"/>
                    </a:xfrm>
                    <a:prstGeom prst="ellipse">
                      <a:avLst/>
                    </a:prstGeom>
                    <a:solidFill>
                      <a:srgbClr val="808080"/>
                    </a:solidFill>
                    <a:ln w="9525">
                      <a:solidFill>
                        <a:schemeClr val="tx1"/>
                      </a:solidFill>
                      <a:round/>
                      <a:headEnd/>
                      <a:tailEnd/>
                    </a:ln>
                  </p:spPr>
                  <p:txBody>
                    <a:bodyPr/>
                    <a:lstStyle/>
                    <a:p>
                      <a:endParaRPr lang="en-US"/>
                    </a:p>
                  </p:txBody>
                </p:sp>
                <p:sp>
                  <p:nvSpPr>
                    <p:cNvPr id="95" name="Oval 1193"/>
                    <p:cNvSpPr>
                      <a:spLocks noChangeArrowheads="1"/>
                    </p:cNvSpPr>
                    <p:nvPr/>
                  </p:nvSpPr>
                  <p:spPr bwMode="auto">
                    <a:xfrm>
                      <a:off x="2466" y="1827"/>
                      <a:ext cx="127" cy="208"/>
                    </a:xfrm>
                    <a:prstGeom prst="ellipse">
                      <a:avLst/>
                    </a:prstGeom>
                    <a:solidFill>
                      <a:srgbClr val="404040"/>
                    </a:solidFill>
                    <a:ln w="11113">
                      <a:solidFill>
                        <a:schemeClr val="tx1"/>
                      </a:solidFill>
                      <a:round/>
                      <a:headEnd/>
                      <a:tailEnd/>
                    </a:ln>
                  </p:spPr>
                  <p:txBody>
                    <a:bodyPr/>
                    <a:lstStyle/>
                    <a:p>
                      <a:endParaRPr lang="en-US"/>
                    </a:p>
                  </p:txBody>
                </p:sp>
                <p:sp>
                  <p:nvSpPr>
                    <p:cNvPr id="96" name="Oval 1194"/>
                    <p:cNvSpPr>
                      <a:spLocks noChangeArrowheads="1"/>
                    </p:cNvSpPr>
                    <p:nvPr/>
                  </p:nvSpPr>
                  <p:spPr bwMode="auto">
                    <a:xfrm>
                      <a:off x="2477" y="1846"/>
                      <a:ext cx="86" cy="156"/>
                    </a:xfrm>
                    <a:prstGeom prst="ellipse">
                      <a:avLst/>
                    </a:prstGeom>
                    <a:solidFill>
                      <a:srgbClr val="000000"/>
                    </a:solidFill>
                    <a:ln w="6350">
                      <a:solidFill>
                        <a:schemeClr val="tx1"/>
                      </a:solidFill>
                      <a:round/>
                      <a:headEnd/>
                      <a:tailEnd/>
                    </a:ln>
                  </p:spPr>
                  <p:txBody>
                    <a:bodyPr/>
                    <a:lstStyle/>
                    <a:p>
                      <a:endParaRPr lang="en-US"/>
                    </a:p>
                  </p:txBody>
                </p:sp>
                <p:grpSp>
                  <p:nvGrpSpPr>
                    <p:cNvPr id="97" name="Group 1195"/>
                    <p:cNvGrpSpPr>
                      <a:grpSpLocks/>
                    </p:cNvGrpSpPr>
                    <p:nvPr/>
                  </p:nvGrpSpPr>
                  <p:grpSpPr bwMode="auto">
                    <a:xfrm>
                      <a:off x="2505" y="1905"/>
                      <a:ext cx="30" cy="47"/>
                      <a:chOff x="2505" y="1905"/>
                      <a:chExt cx="30" cy="47"/>
                    </a:xfrm>
                  </p:grpSpPr>
                  <p:sp>
                    <p:nvSpPr>
                      <p:cNvPr id="98" name="Oval 1196"/>
                      <p:cNvSpPr>
                        <a:spLocks noChangeArrowheads="1"/>
                      </p:cNvSpPr>
                      <p:nvPr/>
                    </p:nvSpPr>
                    <p:spPr bwMode="auto">
                      <a:xfrm>
                        <a:off x="2505" y="1906"/>
                        <a:ext cx="26" cy="46"/>
                      </a:xfrm>
                      <a:prstGeom prst="ellipse">
                        <a:avLst/>
                      </a:prstGeom>
                      <a:solidFill>
                        <a:srgbClr val="808080"/>
                      </a:solidFill>
                      <a:ln w="9525">
                        <a:solidFill>
                          <a:schemeClr val="tx1"/>
                        </a:solidFill>
                        <a:round/>
                        <a:headEnd/>
                        <a:tailEnd/>
                      </a:ln>
                    </p:spPr>
                    <p:txBody>
                      <a:bodyPr/>
                      <a:lstStyle/>
                      <a:p>
                        <a:endParaRPr lang="en-US"/>
                      </a:p>
                    </p:txBody>
                  </p:sp>
                  <p:sp>
                    <p:nvSpPr>
                      <p:cNvPr id="99" name="Oval 1197"/>
                      <p:cNvSpPr>
                        <a:spLocks noChangeArrowheads="1"/>
                      </p:cNvSpPr>
                      <p:nvPr/>
                    </p:nvSpPr>
                    <p:spPr bwMode="auto">
                      <a:xfrm>
                        <a:off x="2510" y="1905"/>
                        <a:ext cx="25" cy="46"/>
                      </a:xfrm>
                      <a:prstGeom prst="ellipse">
                        <a:avLst/>
                      </a:prstGeom>
                      <a:solidFill>
                        <a:srgbClr val="E0E0E0"/>
                      </a:solidFill>
                      <a:ln w="9525">
                        <a:solidFill>
                          <a:schemeClr val="tx1"/>
                        </a:solidFill>
                        <a:round/>
                        <a:headEnd/>
                        <a:tailEnd/>
                      </a:ln>
                    </p:spPr>
                    <p:txBody>
                      <a:bodyPr/>
                      <a:lstStyle/>
                      <a:p>
                        <a:endParaRPr lang="en-US"/>
                      </a:p>
                    </p:txBody>
                  </p:sp>
                </p:grpSp>
              </p:grpSp>
            </p:grpSp>
          </p:grpSp>
          <p:sp>
            <p:nvSpPr>
              <p:cNvPr id="25" name="Freeform 1198"/>
              <p:cNvSpPr>
                <a:spLocks/>
              </p:cNvSpPr>
              <p:nvPr/>
            </p:nvSpPr>
            <p:spPr bwMode="auto">
              <a:xfrm>
                <a:off x="3906" y="1282"/>
                <a:ext cx="276" cy="222"/>
              </a:xfrm>
              <a:custGeom>
                <a:avLst/>
                <a:gdLst>
                  <a:gd name="T0" fmla="*/ 257 w 830"/>
                  <a:gd name="T1" fmla="*/ 6 h 666"/>
                  <a:gd name="T2" fmla="*/ 0 w 830"/>
                  <a:gd name="T3" fmla="*/ 217 h 666"/>
                  <a:gd name="T4" fmla="*/ 11 w 830"/>
                  <a:gd name="T5" fmla="*/ 222 h 666"/>
                  <a:gd name="T6" fmla="*/ 31 w 830"/>
                  <a:gd name="T7" fmla="*/ 222 h 666"/>
                  <a:gd name="T8" fmla="*/ 276 w 830"/>
                  <a:gd name="T9" fmla="*/ 0 h 666"/>
                  <a:gd name="T10" fmla="*/ 257 w 830"/>
                  <a:gd name="T11" fmla="*/ 6 h 666"/>
                  <a:gd name="T12" fmla="*/ 0 60000 65536"/>
                  <a:gd name="T13" fmla="*/ 0 60000 65536"/>
                  <a:gd name="T14" fmla="*/ 0 60000 65536"/>
                  <a:gd name="T15" fmla="*/ 0 60000 65536"/>
                  <a:gd name="T16" fmla="*/ 0 60000 65536"/>
                  <a:gd name="T17" fmla="*/ 0 60000 65536"/>
                  <a:gd name="T18" fmla="*/ 0 w 830"/>
                  <a:gd name="T19" fmla="*/ 0 h 666"/>
                  <a:gd name="T20" fmla="*/ 830 w 830"/>
                  <a:gd name="T21" fmla="*/ 666 h 666"/>
                </a:gdLst>
                <a:ahLst/>
                <a:cxnLst>
                  <a:cxn ang="T12">
                    <a:pos x="T0" y="T1"/>
                  </a:cxn>
                  <a:cxn ang="T13">
                    <a:pos x="T2" y="T3"/>
                  </a:cxn>
                  <a:cxn ang="T14">
                    <a:pos x="T4" y="T5"/>
                  </a:cxn>
                  <a:cxn ang="T15">
                    <a:pos x="T6" y="T7"/>
                  </a:cxn>
                  <a:cxn ang="T16">
                    <a:pos x="T8" y="T9"/>
                  </a:cxn>
                  <a:cxn ang="T17">
                    <a:pos x="T10" y="T11"/>
                  </a:cxn>
                </a:cxnLst>
                <a:rect l="T18" t="T19" r="T20" b="T21"/>
                <a:pathLst>
                  <a:path w="830" h="666">
                    <a:moveTo>
                      <a:pt x="774" y="17"/>
                    </a:moveTo>
                    <a:lnTo>
                      <a:pt x="0" y="650"/>
                    </a:lnTo>
                    <a:lnTo>
                      <a:pt x="33" y="666"/>
                    </a:lnTo>
                    <a:lnTo>
                      <a:pt x="93" y="666"/>
                    </a:lnTo>
                    <a:lnTo>
                      <a:pt x="830" y="0"/>
                    </a:lnTo>
                    <a:lnTo>
                      <a:pt x="774" y="17"/>
                    </a:lnTo>
                    <a:close/>
                  </a:path>
                </a:pathLst>
              </a:custGeom>
              <a:solidFill>
                <a:schemeClr val="hlink"/>
              </a:solidFill>
              <a:ln w="9525">
                <a:solidFill>
                  <a:schemeClr val="tx1"/>
                </a:solidFill>
                <a:round/>
                <a:headEnd/>
                <a:tailEnd/>
              </a:ln>
            </p:spPr>
            <p:txBody>
              <a:bodyPr/>
              <a:lstStyle/>
              <a:p>
                <a:endParaRPr lang="en-US"/>
              </a:p>
            </p:txBody>
          </p:sp>
          <p:sp>
            <p:nvSpPr>
              <p:cNvPr id="26" name="Freeform 1199"/>
              <p:cNvSpPr>
                <a:spLocks/>
              </p:cNvSpPr>
              <p:nvPr/>
            </p:nvSpPr>
            <p:spPr bwMode="auto">
              <a:xfrm>
                <a:off x="3164" y="1242"/>
                <a:ext cx="2382" cy="786"/>
              </a:xfrm>
              <a:custGeom>
                <a:avLst/>
                <a:gdLst>
                  <a:gd name="T0" fmla="*/ 7 w 7148"/>
                  <a:gd name="T1" fmla="*/ 439 h 2359"/>
                  <a:gd name="T2" fmla="*/ 111 w 7148"/>
                  <a:gd name="T3" fmla="*/ 395 h 2359"/>
                  <a:gd name="T4" fmla="*/ 298 w 7148"/>
                  <a:gd name="T5" fmla="*/ 335 h 2359"/>
                  <a:gd name="T6" fmla="*/ 465 w 7148"/>
                  <a:gd name="T7" fmla="*/ 298 h 2359"/>
                  <a:gd name="T8" fmla="*/ 648 w 7148"/>
                  <a:gd name="T9" fmla="*/ 266 h 2359"/>
                  <a:gd name="T10" fmla="*/ 730 w 7148"/>
                  <a:gd name="T11" fmla="*/ 253 h 2359"/>
                  <a:gd name="T12" fmla="*/ 1092 w 7148"/>
                  <a:gd name="T13" fmla="*/ 276 h 2359"/>
                  <a:gd name="T14" fmla="*/ 1244 w 7148"/>
                  <a:gd name="T15" fmla="*/ 291 h 2359"/>
                  <a:gd name="T16" fmla="*/ 1328 w 7148"/>
                  <a:gd name="T17" fmla="*/ 288 h 2359"/>
                  <a:gd name="T18" fmla="*/ 1417 w 7148"/>
                  <a:gd name="T19" fmla="*/ 111 h 2359"/>
                  <a:gd name="T20" fmla="*/ 1419 w 7148"/>
                  <a:gd name="T21" fmla="*/ 65 h 2359"/>
                  <a:gd name="T22" fmla="*/ 1290 w 7148"/>
                  <a:gd name="T23" fmla="*/ 36 h 2359"/>
                  <a:gd name="T24" fmla="*/ 1067 w 7148"/>
                  <a:gd name="T25" fmla="*/ 37 h 2359"/>
                  <a:gd name="T26" fmla="*/ 1027 w 7148"/>
                  <a:gd name="T27" fmla="*/ 35 h 2359"/>
                  <a:gd name="T28" fmla="*/ 1181 w 7148"/>
                  <a:gd name="T29" fmla="*/ 12 h 2359"/>
                  <a:gd name="T30" fmla="*/ 1347 w 7148"/>
                  <a:gd name="T31" fmla="*/ 0 h 2359"/>
                  <a:gd name="T32" fmla="*/ 1495 w 7148"/>
                  <a:gd name="T33" fmla="*/ 70 h 2359"/>
                  <a:gd name="T34" fmla="*/ 1453 w 7148"/>
                  <a:gd name="T35" fmla="*/ 106 h 2359"/>
                  <a:gd name="T36" fmla="*/ 1377 w 7148"/>
                  <a:gd name="T37" fmla="*/ 282 h 2359"/>
                  <a:gd name="T38" fmla="*/ 1393 w 7148"/>
                  <a:gd name="T39" fmla="*/ 304 h 2359"/>
                  <a:gd name="T40" fmla="*/ 2009 w 7148"/>
                  <a:gd name="T41" fmla="*/ 244 h 2359"/>
                  <a:gd name="T42" fmla="*/ 2023 w 7148"/>
                  <a:gd name="T43" fmla="*/ 199 h 2359"/>
                  <a:gd name="T44" fmla="*/ 1958 w 7148"/>
                  <a:gd name="T45" fmla="*/ 116 h 2359"/>
                  <a:gd name="T46" fmla="*/ 1881 w 7148"/>
                  <a:gd name="T47" fmla="*/ 59 h 2359"/>
                  <a:gd name="T48" fmla="*/ 1642 w 7148"/>
                  <a:gd name="T49" fmla="*/ 55 h 2359"/>
                  <a:gd name="T50" fmla="*/ 1448 w 7148"/>
                  <a:gd name="T51" fmla="*/ 0 h 2359"/>
                  <a:gd name="T52" fmla="*/ 1606 w 7148"/>
                  <a:gd name="T53" fmla="*/ 3 h 2359"/>
                  <a:gd name="T54" fmla="*/ 1762 w 7148"/>
                  <a:gd name="T55" fmla="*/ 10 h 2359"/>
                  <a:gd name="T56" fmla="*/ 1871 w 7148"/>
                  <a:gd name="T57" fmla="*/ 23 h 2359"/>
                  <a:gd name="T58" fmla="*/ 1917 w 7148"/>
                  <a:gd name="T59" fmla="*/ 40 h 2359"/>
                  <a:gd name="T60" fmla="*/ 2058 w 7148"/>
                  <a:gd name="T61" fmla="*/ 186 h 2359"/>
                  <a:gd name="T62" fmla="*/ 2105 w 7148"/>
                  <a:gd name="T63" fmla="*/ 228 h 2359"/>
                  <a:gd name="T64" fmla="*/ 2169 w 7148"/>
                  <a:gd name="T65" fmla="*/ 238 h 2359"/>
                  <a:gd name="T66" fmla="*/ 2236 w 7148"/>
                  <a:gd name="T67" fmla="*/ 246 h 2359"/>
                  <a:gd name="T68" fmla="*/ 2330 w 7148"/>
                  <a:gd name="T69" fmla="*/ 266 h 2359"/>
                  <a:gd name="T70" fmla="*/ 2368 w 7148"/>
                  <a:gd name="T71" fmla="*/ 288 h 2359"/>
                  <a:gd name="T72" fmla="*/ 2366 w 7148"/>
                  <a:gd name="T73" fmla="*/ 395 h 2359"/>
                  <a:gd name="T74" fmla="*/ 2300 w 7148"/>
                  <a:gd name="T75" fmla="*/ 539 h 2359"/>
                  <a:gd name="T76" fmla="*/ 2266 w 7148"/>
                  <a:gd name="T77" fmla="*/ 522 h 2359"/>
                  <a:gd name="T78" fmla="*/ 2250 w 7148"/>
                  <a:gd name="T79" fmla="*/ 447 h 2359"/>
                  <a:gd name="T80" fmla="*/ 2193 w 7148"/>
                  <a:gd name="T81" fmla="*/ 403 h 2359"/>
                  <a:gd name="T82" fmla="*/ 2127 w 7148"/>
                  <a:gd name="T83" fmla="*/ 417 h 2359"/>
                  <a:gd name="T84" fmla="*/ 2087 w 7148"/>
                  <a:gd name="T85" fmla="*/ 452 h 2359"/>
                  <a:gd name="T86" fmla="*/ 2054 w 7148"/>
                  <a:gd name="T87" fmla="*/ 509 h 2359"/>
                  <a:gd name="T88" fmla="*/ 2021 w 7148"/>
                  <a:gd name="T89" fmla="*/ 583 h 2359"/>
                  <a:gd name="T90" fmla="*/ 1194 w 7148"/>
                  <a:gd name="T91" fmla="*/ 733 h 2359"/>
                  <a:gd name="T92" fmla="*/ 1192 w 7148"/>
                  <a:gd name="T93" fmla="*/ 645 h 2359"/>
                  <a:gd name="T94" fmla="*/ 1172 w 7148"/>
                  <a:gd name="T95" fmla="*/ 569 h 2359"/>
                  <a:gd name="T96" fmla="*/ 1131 w 7148"/>
                  <a:gd name="T97" fmla="*/ 514 h 2359"/>
                  <a:gd name="T98" fmla="*/ 1067 w 7148"/>
                  <a:gd name="T99" fmla="*/ 487 h 2359"/>
                  <a:gd name="T100" fmla="*/ 993 w 7148"/>
                  <a:gd name="T101" fmla="*/ 491 h 2359"/>
                  <a:gd name="T102" fmla="*/ 913 w 7148"/>
                  <a:gd name="T103" fmla="*/ 526 h 2359"/>
                  <a:gd name="T104" fmla="*/ 855 w 7148"/>
                  <a:gd name="T105" fmla="*/ 583 h 2359"/>
                  <a:gd name="T106" fmla="*/ 807 w 7148"/>
                  <a:gd name="T107" fmla="*/ 667 h 2359"/>
                  <a:gd name="T108" fmla="*/ 773 w 7148"/>
                  <a:gd name="T109" fmla="*/ 756 h 2359"/>
                  <a:gd name="T110" fmla="*/ 724 w 7148"/>
                  <a:gd name="T111" fmla="*/ 780 h 2359"/>
                  <a:gd name="T112" fmla="*/ 562 w 7148"/>
                  <a:gd name="T113" fmla="*/ 664 h 2359"/>
                  <a:gd name="T114" fmla="*/ 406 w 7148"/>
                  <a:gd name="T115" fmla="*/ 561 h 2359"/>
                  <a:gd name="T116" fmla="*/ 301 w 7148"/>
                  <a:gd name="T117" fmla="*/ 550 h 2359"/>
                  <a:gd name="T118" fmla="*/ 161 w 7148"/>
                  <a:gd name="T119" fmla="*/ 524 h 2359"/>
                  <a:gd name="T120" fmla="*/ 61 w 7148"/>
                  <a:gd name="T121" fmla="*/ 493 h 2359"/>
                  <a:gd name="T122" fmla="*/ 8 w 7148"/>
                  <a:gd name="T123" fmla="*/ 468 h 235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48"/>
                  <a:gd name="T187" fmla="*/ 0 h 2359"/>
                  <a:gd name="T188" fmla="*/ 7148 w 7148"/>
                  <a:gd name="T189" fmla="*/ 2359 h 235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48" h="2359">
                    <a:moveTo>
                      <a:pt x="0" y="1384"/>
                    </a:moveTo>
                    <a:lnTo>
                      <a:pt x="0" y="1363"/>
                    </a:lnTo>
                    <a:lnTo>
                      <a:pt x="1" y="1346"/>
                    </a:lnTo>
                    <a:lnTo>
                      <a:pt x="9" y="1330"/>
                    </a:lnTo>
                    <a:lnTo>
                      <a:pt x="21" y="1318"/>
                    </a:lnTo>
                    <a:lnTo>
                      <a:pt x="42" y="1304"/>
                    </a:lnTo>
                    <a:lnTo>
                      <a:pt x="67" y="1290"/>
                    </a:lnTo>
                    <a:lnTo>
                      <a:pt x="188" y="1237"/>
                    </a:lnTo>
                    <a:lnTo>
                      <a:pt x="269" y="1207"/>
                    </a:lnTo>
                    <a:lnTo>
                      <a:pt x="334" y="1185"/>
                    </a:lnTo>
                    <a:lnTo>
                      <a:pt x="402" y="1160"/>
                    </a:lnTo>
                    <a:lnTo>
                      <a:pt x="467" y="1136"/>
                    </a:lnTo>
                    <a:lnTo>
                      <a:pt x="550" y="1112"/>
                    </a:lnTo>
                    <a:lnTo>
                      <a:pt x="807" y="1031"/>
                    </a:lnTo>
                    <a:lnTo>
                      <a:pt x="894" y="1004"/>
                    </a:lnTo>
                    <a:lnTo>
                      <a:pt x="988" y="980"/>
                    </a:lnTo>
                    <a:lnTo>
                      <a:pt x="1062" y="962"/>
                    </a:lnTo>
                    <a:lnTo>
                      <a:pt x="1137" y="946"/>
                    </a:lnTo>
                    <a:lnTo>
                      <a:pt x="1284" y="915"/>
                    </a:lnTo>
                    <a:lnTo>
                      <a:pt x="1394" y="894"/>
                    </a:lnTo>
                    <a:lnTo>
                      <a:pt x="1519" y="870"/>
                    </a:lnTo>
                    <a:lnTo>
                      <a:pt x="1725" y="836"/>
                    </a:lnTo>
                    <a:lnTo>
                      <a:pt x="1814" y="818"/>
                    </a:lnTo>
                    <a:lnTo>
                      <a:pt x="1895" y="806"/>
                    </a:lnTo>
                    <a:lnTo>
                      <a:pt x="1945" y="798"/>
                    </a:lnTo>
                    <a:lnTo>
                      <a:pt x="1999" y="794"/>
                    </a:lnTo>
                    <a:lnTo>
                      <a:pt x="2042" y="788"/>
                    </a:lnTo>
                    <a:lnTo>
                      <a:pt x="2118" y="780"/>
                    </a:lnTo>
                    <a:lnTo>
                      <a:pt x="2158" y="770"/>
                    </a:lnTo>
                    <a:lnTo>
                      <a:pt x="2191" y="760"/>
                    </a:lnTo>
                    <a:lnTo>
                      <a:pt x="2218" y="752"/>
                    </a:lnTo>
                    <a:lnTo>
                      <a:pt x="2993" y="142"/>
                    </a:lnTo>
                    <a:lnTo>
                      <a:pt x="2250" y="772"/>
                    </a:lnTo>
                    <a:lnTo>
                      <a:pt x="3161" y="814"/>
                    </a:lnTo>
                    <a:lnTo>
                      <a:pt x="3276" y="828"/>
                    </a:lnTo>
                    <a:lnTo>
                      <a:pt x="3400" y="838"/>
                    </a:lnTo>
                    <a:lnTo>
                      <a:pt x="3499" y="845"/>
                    </a:lnTo>
                    <a:lnTo>
                      <a:pt x="3582" y="853"/>
                    </a:lnTo>
                    <a:lnTo>
                      <a:pt x="3667" y="865"/>
                    </a:lnTo>
                    <a:lnTo>
                      <a:pt x="3733" y="873"/>
                    </a:lnTo>
                    <a:lnTo>
                      <a:pt x="3809" y="885"/>
                    </a:lnTo>
                    <a:lnTo>
                      <a:pt x="3874" y="885"/>
                    </a:lnTo>
                    <a:lnTo>
                      <a:pt x="3932" y="885"/>
                    </a:lnTo>
                    <a:lnTo>
                      <a:pt x="3961" y="881"/>
                    </a:lnTo>
                    <a:lnTo>
                      <a:pt x="3984" y="865"/>
                    </a:lnTo>
                    <a:lnTo>
                      <a:pt x="4008" y="843"/>
                    </a:lnTo>
                    <a:lnTo>
                      <a:pt x="4048" y="777"/>
                    </a:lnTo>
                    <a:lnTo>
                      <a:pt x="4198" y="470"/>
                    </a:lnTo>
                    <a:lnTo>
                      <a:pt x="4240" y="365"/>
                    </a:lnTo>
                    <a:lnTo>
                      <a:pt x="4252" y="333"/>
                    </a:lnTo>
                    <a:lnTo>
                      <a:pt x="4267" y="292"/>
                    </a:lnTo>
                    <a:lnTo>
                      <a:pt x="4274" y="262"/>
                    </a:lnTo>
                    <a:lnTo>
                      <a:pt x="4275" y="234"/>
                    </a:lnTo>
                    <a:lnTo>
                      <a:pt x="4270" y="210"/>
                    </a:lnTo>
                    <a:lnTo>
                      <a:pt x="4258" y="194"/>
                    </a:lnTo>
                    <a:lnTo>
                      <a:pt x="4238" y="178"/>
                    </a:lnTo>
                    <a:lnTo>
                      <a:pt x="4193" y="159"/>
                    </a:lnTo>
                    <a:lnTo>
                      <a:pt x="4086" y="135"/>
                    </a:lnTo>
                    <a:lnTo>
                      <a:pt x="3984" y="120"/>
                    </a:lnTo>
                    <a:lnTo>
                      <a:pt x="3870" y="108"/>
                    </a:lnTo>
                    <a:lnTo>
                      <a:pt x="3733" y="101"/>
                    </a:lnTo>
                    <a:lnTo>
                      <a:pt x="3591" y="96"/>
                    </a:lnTo>
                    <a:lnTo>
                      <a:pt x="3408" y="96"/>
                    </a:lnTo>
                    <a:lnTo>
                      <a:pt x="3300" y="104"/>
                    </a:lnTo>
                    <a:lnTo>
                      <a:pt x="3202" y="112"/>
                    </a:lnTo>
                    <a:lnTo>
                      <a:pt x="3118" y="120"/>
                    </a:lnTo>
                    <a:lnTo>
                      <a:pt x="3057" y="126"/>
                    </a:lnTo>
                    <a:lnTo>
                      <a:pt x="2993" y="137"/>
                    </a:lnTo>
                    <a:lnTo>
                      <a:pt x="3040" y="117"/>
                    </a:lnTo>
                    <a:lnTo>
                      <a:pt x="3081" y="104"/>
                    </a:lnTo>
                    <a:lnTo>
                      <a:pt x="3126" y="96"/>
                    </a:lnTo>
                    <a:lnTo>
                      <a:pt x="3186" y="84"/>
                    </a:lnTo>
                    <a:lnTo>
                      <a:pt x="3291" y="68"/>
                    </a:lnTo>
                    <a:lnTo>
                      <a:pt x="3393" y="53"/>
                    </a:lnTo>
                    <a:lnTo>
                      <a:pt x="3544" y="37"/>
                    </a:lnTo>
                    <a:lnTo>
                      <a:pt x="3633" y="31"/>
                    </a:lnTo>
                    <a:lnTo>
                      <a:pt x="3736" y="24"/>
                    </a:lnTo>
                    <a:lnTo>
                      <a:pt x="3835" y="16"/>
                    </a:lnTo>
                    <a:lnTo>
                      <a:pt x="3942" y="8"/>
                    </a:lnTo>
                    <a:lnTo>
                      <a:pt x="4041" y="1"/>
                    </a:lnTo>
                    <a:lnTo>
                      <a:pt x="4157" y="0"/>
                    </a:lnTo>
                    <a:lnTo>
                      <a:pt x="4232" y="0"/>
                    </a:lnTo>
                    <a:lnTo>
                      <a:pt x="4603" y="189"/>
                    </a:lnTo>
                    <a:lnTo>
                      <a:pt x="4545" y="199"/>
                    </a:lnTo>
                    <a:lnTo>
                      <a:pt x="4485" y="210"/>
                    </a:lnTo>
                    <a:lnTo>
                      <a:pt x="4444" y="224"/>
                    </a:lnTo>
                    <a:lnTo>
                      <a:pt x="4413" y="242"/>
                    </a:lnTo>
                    <a:lnTo>
                      <a:pt x="4398" y="259"/>
                    </a:lnTo>
                    <a:lnTo>
                      <a:pt x="4385" y="275"/>
                    </a:lnTo>
                    <a:lnTo>
                      <a:pt x="4361" y="317"/>
                    </a:lnTo>
                    <a:lnTo>
                      <a:pt x="4259" y="525"/>
                    </a:lnTo>
                    <a:lnTo>
                      <a:pt x="4159" y="736"/>
                    </a:lnTo>
                    <a:lnTo>
                      <a:pt x="4145" y="777"/>
                    </a:lnTo>
                    <a:lnTo>
                      <a:pt x="4135" y="814"/>
                    </a:lnTo>
                    <a:lnTo>
                      <a:pt x="4133" y="845"/>
                    </a:lnTo>
                    <a:lnTo>
                      <a:pt x="4133" y="862"/>
                    </a:lnTo>
                    <a:lnTo>
                      <a:pt x="4135" y="885"/>
                    </a:lnTo>
                    <a:lnTo>
                      <a:pt x="4145" y="897"/>
                    </a:lnTo>
                    <a:lnTo>
                      <a:pt x="4158" y="905"/>
                    </a:lnTo>
                    <a:lnTo>
                      <a:pt x="4179" y="911"/>
                    </a:lnTo>
                    <a:lnTo>
                      <a:pt x="4216" y="914"/>
                    </a:lnTo>
                    <a:lnTo>
                      <a:pt x="5931" y="769"/>
                    </a:lnTo>
                    <a:lnTo>
                      <a:pt x="5975" y="760"/>
                    </a:lnTo>
                    <a:lnTo>
                      <a:pt x="6007" y="752"/>
                    </a:lnTo>
                    <a:lnTo>
                      <a:pt x="6029" y="731"/>
                    </a:lnTo>
                    <a:lnTo>
                      <a:pt x="6047" y="712"/>
                    </a:lnTo>
                    <a:lnTo>
                      <a:pt x="6071" y="680"/>
                    </a:lnTo>
                    <a:lnTo>
                      <a:pt x="6076" y="648"/>
                    </a:lnTo>
                    <a:lnTo>
                      <a:pt x="6076" y="623"/>
                    </a:lnTo>
                    <a:lnTo>
                      <a:pt x="6071" y="598"/>
                    </a:lnTo>
                    <a:lnTo>
                      <a:pt x="6057" y="578"/>
                    </a:lnTo>
                    <a:lnTo>
                      <a:pt x="6044" y="557"/>
                    </a:lnTo>
                    <a:lnTo>
                      <a:pt x="6016" y="525"/>
                    </a:lnTo>
                    <a:lnTo>
                      <a:pt x="5971" y="466"/>
                    </a:lnTo>
                    <a:lnTo>
                      <a:pt x="5875" y="349"/>
                    </a:lnTo>
                    <a:lnTo>
                      <a:pt x="5748" y="232"/>
                    </a:lnTo>
                    <a:lnTo>
                      <a:pt x="5725" y="213"/>
                    </a:lnTo>
                    <a:lnTo>
                      <a:pt x="5704" y="199"/>
                    </a:lnTo>
                    <a:lnTo>
                      <a:pt x="5672" y="183"/>
                    </a:lnTo>
                    <a:lnTo>
                      <a:pt x="5646" y="177"/>
                    </a:lnTo>
                    <a:lnTo>
                      <a:pt x="5615" y="167"/>
                    </a:lnTo>
                    <a:lnTo>
                      <a:pt x="5573" y="161"/>
                    </a:lnTo>
                    <a:lnTo>
                      <a:pt x="5523" y="159"/>
                    </a:lnTo>
                    <a:lnTo>
                      <a:pt x="5052" y="159"/>
                    </a:lnTo>
                    <a:lnTo>
                      <a:pt x="4926" y="166"/>
                    </a:lnTo>
                    <a:lnTo>
                      <a:pt x="4810" y="167"/>
                    </a:lnTo>
                    <a:lnTo>
                      <a:pt x="4683" y="182"/>
                    </a:lnTo>
                    <a:lnTo>
                      <a:pt x="4603" y="189"/>
                    </a:lnTo>
                    <a:lnTo>
                      <a:pt x="4232" y="0"/>
                    </a:lnTo>
                    <a:lnTo>
                      <a:pt x="4344" y="0"/>
                    </a:lnTo>
                    <a:lnTo>
                      <a:pt x="4450" y="0"/>
                    </a:lnTo>
                    <a:lnTo>
                      <a:pt x="4551" y="1"/>
                    </a:lnTo>
                    <a:lnTo>
                      <a:pt x="4655" y="3"/>
                    </a:lnTo>
                    <a:lnTo>
                      <a:pt x="4733" y="4"/>
                    </a:lnTo>
                    <a:lnTo>
                      <a:pt x="4818" y="8"/>
                    </a:lnTo>
                    <a:lnTo>
                      <a:pt x="4926" y="12"/>
                    </a:lnTo>
                    <a:lnTo>
                      <a:pt x="5056" y="16"/>
                    </a:lnTo>
                    <a:lnTo>
                      <a:pt x="5149" y="20"/>
                    </a:lnTo>
                    <a:lnTo>
                      <a:pt x="5225" y="25"/>
                    </a:lnTo>
                    <a:lnTo>
                      <a:pt x="5286" y="31"/>
                    </a:lnTo>
                    <a:lnTo>
                      <a:pt x="5343" y="36"/>
                    </a:lnTo>
                    <a:lnTo>
                      <a:pt x="5416" y="44"/>
                    </a:lnTo>
                    <a:lnTo>
                      <a:pt x="5497" y="53"/>
                    </a:lnTo>
                    <a:lnTo>
                      <a:pt x="5558" y="62"/>
                    </a:lnTo>
                    <a:lnTo>
                      <a:pt x="5614" y="70"/>
                    </a:lnTo>
                    <a:lnTo>
                      <a:pt x="5665" y="82"/>
                    </a:lnTo>
                    <a:lnTo>
                      <a:pt x="5689" y="90"/>
                    </a:lnTo>
                    <a:lnTo>
                      <a:pt x="5715" y="96"/>
                    </a:lnTo>
                    <a:lnTo>
                      <a:pt x="5739" y="109"/>
                    </a:lnTo>
                    <a:lnTo>
                      <a:pt x="5754" y="120"/>
                    </a:lnTo>
                    <a:lnTo>
                      <a:pt x="5772" y="130"/>
                    </a:lnTo>
                    <a:lnTo>
                      <a:pt x="5789" y="146"/>
                    </a:lnTo>
                    <a:lnTo>
                      <a:pt x="5806" y="159"/>
                    </a:lnTo>
                    <a:lnTo>
                      <a:pt x="5924" y="268"/>
                    </a:lnTo>
                    <a:lnTo>
                      <a:pt x="6175" y="557"/>
                    </a:lnTo>
                    <a:lnTo>
                      <a:pt x="6209" y="595"/>
                    </a:lnTo>
                    <a:lnTo>
                      <a:pt x="6239" y="628"/>
                    </a:lnTo>
                    <a:lnTo>
                      <a:pt x="6263" y="648"/>
                    </a:lnTo>
                    <a:lnTo>
                      <a:pt x="6291" y="671"/>
                    </a:lnTo>
                    <a:lnTo>
                      <a:pt x="6316" y="684"/>
                    </a:lnTo>
                    <a:lnTo>
                      <a:pt x="6339" y="695"/>
                    </a:lnTo>
                    <a:lnTo>
                      <a:pt x="6371" y="701"/>
                    </a:lnTo>
                    <a:lnTo>
                      <a:pt x="6416" y="707"/>
                    </a:lnTo>
                    <a:lnTo>
                      <a:pt x="6474" y="712"/>
                    </a:lnTo>
                    <a:lnTo>
                      <a:pt x="6508" y="713"/>
                    </a:lnTo>
                    <a:lnTo>
                      <a:pt x="6549" y="717"/>
                    </a:lnTo>
                    <a:lnTo>
                      <a:pt x="6600" y="723"/>
                    </a:lnTo>
                    <a:lnTo>
                      <a:pt x="6630" y="724"/>
                    </a:lnTo>
                    <a:lnTo>
                      <a:pt x="6664" y="729"/>
                    </a:lnTo>
                    <a:lnTo>
                      <a:pt x="6711" y="739"/>
                    </a:lnTo>
                    <a:lnTo>
                      <a:pt x="6765" y="745"/>
                    </a:lnTo>
                    <a:lnTo>
                      <a:pt x="6814" y="756"/>
                    </a:lnTo>
                    <a:lnTo>
                      <a:pt x="6886" y="769"/>
                    </a:lnTo>
                    <a:lnTo>
                      <a:pt x="6959" y="786"/>
                    </a:lnTo>
                    <a:lnTo>
                      <a:pt x="6991" y="798"/>
                    </a:lnTo>
                    <a:lnTo>
                      <a:pt x="7018" y="812"/>
                    </a:lnTo>
                    <a:lnTo>
                      <a:pt x="7043" y="824"/>
                    </a:lnTo>
                    <a:lnTo>
                      <a:pt x="7068" y="845"/>
                    </a:lnTo>
                    <a:lnTo>
                      <a:pt x="7088" y="855"/>
                    </a:lnTo>
                    <a:lnTo>
                      <a:pt x="7106" y="865"/>
                    </a:lnTo>
                    <a:lnTo>
                      <a:pt x="7148" y="1019"/>
                    </a:lnTo>
                    <a:lnTo>
                      <a:pt x="7125" y="1073"/>
                    </a:lnTo>
                    <a:lnTo>
                      <a:pt x="7114" y="1109"/>
                    </a:lnTo>
                    <a:lnTo>
                      <a:pt x="7105" y="1142"/>
                    </a:lnTo>
                    <a:lnTo>
                      <a:pt x="7100" y="1185"/>
                    </a:lnTo>
                    <a:lnTo>
                      <a:pt x="7114" y="1231"/>
                    </a:lnTo>
                    <a:lnTo>
                      <a:pt x="6975" y="1505"/>
                    </a:lnTo>
                    <a:lnTo>
                      <a:pt x="6946" y="1566"/>
                    </a:lnTo>
                    <a:lnTo>
                      <a:pt x="6922" y="1601"/>
                    </a:lnTo>
                    <a:lnTo>
                      <a:pt x="6903" y="1619"/>
                    </a:lnTo>
                    <a:lnTo>
                      <a:pt x="6883" y="1634"/>
                    </a:lnTo>
                    <a:lnTo>
                      <a:pt x="6845" y="1659"/>
                    </a:lnTo>
                    <a:lnTo>
                      <a:pt x="6808" y="1675"/>
                    </a:lnTo>
                    <a:lnTo>
                      <a:pt x="6805" y="1609"/>
                    </a:lnTo>
                    <a:lnTo>
                      <a:pt x="6800" y="1567"/>
                    </a:lnTo>
                    <a:lnTo>
                      <a:pt x="6797" y="1520"/>
                    </a:lnTo>
                    <a:lnTo>
                      <a:pt x="6786" y="1474"/>
                    </a:lnTo>
                    <a:lnTo>
                      <a:pt x="6777" y="1435"/>
                    </a:lnTo>
                    <a:lnTo>
                      <a:pt x="6768" y="1387"/>
                    </a:lnTo>
                    <a:lnTo>
                      <a:pt x="6751" y="1343"/>
                    </a:lnTo>
                    <a:lnTo>
                      <a:pt x="6725" y="1302"/>
                    </a:lnTo>
                    <a:lnTo>
                      <a:pt x="6693" y="1263"/>
                    </a:lnTo>
                    <a:lnTo>
                      <a:pt x="6658" y="1231"/>
                    </a:lnTo>
                    <a:lnTo>
                      <a:pt x="6616" y="1217"/>
                    </a:lnTo>
                    <a:lnTo>
                      <a:pt x="6582" y="1211"/>
                    </a:lnTo>
                    <a:lnTo>
                      <a:pt x="6542" y="1211"/>
                    </a:lnTo>
                    <a:lnTo>
                      <a:pt x="6494" y="1217"/>
                    </a:lnTo>
                    <a:lnTo>
                      <a:pt x="6454" y="1225"/>
                    </a:lnTo>
                    <a:lnTo>
                      <a:pt x="6416" y="1234"/>
                    </a:lnTo>
                    <a:lnTo>
                      <a:pt x="6384" y="1251"/>
                    </a:lnTo>
                    <a:lnTo>
                      <a:pt x="6357" y="1270"/>
                    </a:lnTo>
                    <a:lnTo>
                      <a:pt x="6331" y="1287"/>
                    </a:lnTo>
                    <a:lnTo>
                      <a:pt x="6307" y="1310"/>
                    </a:lnTo>
                    <a:lnTo>
                      <a:pt x="6283" y="1334"/>
                    </a:lnTo>
                    <a:lnTo>
                      <a:pt x="6263" y="1358"/>
                    </a:lnTo>
                    <a:lnTo>
                      <a:pt x="6239" y="1384"/>
                    </a:lnTo>
                    <a:lnTo>
                      <a:pt x="6215" y="1419"/>
                    </a:lnTo>
                    <a:lnTo>
                      <a:pt x="6197" y="1458"/>
                    </a:lnTo>
                    <a:lnTo>
                      <a:pt x="6181" y="1486"/>
                    </a:lnTo>
                    <a:lnTo>
                      <a:pt x="6165" y="1528"/>
                    </a:lnTo>
                    <a:lnTo>
                      <a:pt x="6153" y="1581"/>
                    </a:lnTo>
                    <a:lnTo>
                      <a:pt x="6133" y="1631"/>
                    </a:lnTo>
                    <a:lnTo>
                      <a:pt x="6109" y="1684"/>
                    </a:lnTo>
                    <a:lnTo>
                      <a:pt x="6092" y="1718"/>
                    </a:lnTo>
                    <a:lnTo>
                      <a:pt x="6065" y="1751"/>
                    </a:lnTo>
                    <a:lnTo>
                      <a:pt x="6040" y="1789"/>
                    </a:lnTo>
                    <a:lnTo>
                      <a:pt x="6007" y="1822"/>
                    </a:lnTo>
                    <a:lnTo>
                      <a:pt x="5919" y="1828"/>
                    </a:lnTo>
                    <a:lnTo>
                      <a:pt x="3579" y="2224"/>
                    </a:lnTo>
                    <a:lnTo>
                      <a:pt x="3583" y="2201"/>
                    </a:lnTo>
                    <a:lnTo>
                      <a:pt x="3587" y="2163"/>
                    </a:lnTo>
                    <a:lnTo>
                      <a:pt x="3587" y="2097"/>
                    </a:lnTo>
                    <a:lnTo>
                      <a:pt x="3587" y="2043"/>
                    </a:lnTo>
                    <a:lnTo>
                      <a:pt x="3583" y="1979"/>
                    </a:lnTo>
                    <a:lnTo>
                      <a:pt x="3576" y="1935"/>
                    </a:lnTo>
                    <a:lnTo>
                      <a:pt x="3566" y="1894"/>
                    </a:lnTo>
                    <a:lnTo>
                      <a:pt x="3558" y="1846"/>
                    </a:lnTo>
                    <a:lnTo>
                      <a:pt x="3544" y="1799"/>
                    </a:lnTo>
                    <a:lnTo>
                      <a:pt x="3534" y="1755"/>
                    </a:lnTo>
                    <a:lnTo>
                      <a:pt x="3517" y="1708"/>
                    </a:lnTo>
                    <a:lnTo>
                      <a:pt x="3494" y="1672"/>
                    </a:lnTo>
                    <a:lnTo>
                      <a:pt x="3474" y="1633"/>
                    </a:lnTo>
                    <a:lnTo>
                      <a:pt x="3449" y="1601"/>
                    </a:lnTo>
                    <a:lnTo>
                      <a:pt x="3420" y="1567"/>
                    </a:lnTo>
                    <a:lnTo>
                      <a:pt x="3393" y="1544"/>
                    </a:lnTo>
                    <a:lnTo>
                      <a:pt x="3359" y="1517"/>
                    </a:lnTo>
                    <a:lnTo>
                      <a:pt x="3323" y="1500"/>
                    </a:lnTo>
                    <a:lnTo>
                      <a:pt x="3285" y="1485"/>
                    </a:lnTo>
                    <a:lnTo>
                      <a:pt x="3242" y="1473"/>
                    </a:lnTo>
                    <a:lnTo>
                      <a:pt x="3202" y="1461"/>
                    </a:lnTo>
                    <a:lnTo>
                      <a:pt x="3159" y="1457"/>
                    </a:lnTo>
                    <a:lnTo>
                      <a:pt x="3115" y="1457"/>
                    </a:lnTo>
                    <a:lnTo>
                      <a:pt x="3068" y="1458"/>
                    </a:lnTo>
                    <a:lnTo>
                      <a:pt x="3023" y="1464"/>
                    </a:lnTo>
                    <a:lnTo>
                      <a:pt x="2979" y="1474"/>
                    </a:lnTo>
                    <a:lnTo>
                      <a:pt x="2932" y="1485"/>
                    </a:lnTo>
                    <a:lnTo>
                      <a:pt x="2871" y="1508"/>
                    </a:lnTo>
                    <a:lnTo>
                      <a:pt x="2826" y="1528"/>
                    </a:lnTo>
                    <a:lnTo>
                      <a:pt x="2781" y="1551"/>
                    </a:lnTo>
                    <a:lnTo>
                      <a:pt x="2741" y="1579"/>
                    </a:lnTo>
                    <a:lnTo>
                      <a:pt x="2710" y="1605"/>
                    </a:lnTo>
                    <a:lnTo>
                      <a:pt x="2672" y="1634"/>
                    </a:lnTo>
                    <a:lnTo>
                      <a:pt x="2636" y="1667"/>
                    </a:lnTo>
                    <a:lnTo>
                      <a:pt x="2607" y="1704"/>
                    </a:lnTo>
                    <a:lnTo>
                      <a:pt x="2566" y="1751"/>
                    </a:lnTo>
                    <a:lnTo>
                      <a:pt x="2532" y="1805"/>
                    </a:lnTo>
                    <a:lnTo>
                      <a:pt x="2498" y="1857"/>
                    </a:lnTo>
                    <a:lnTo>
                      <a:pt x="2467" y="1910"/>
                    </a:lnTo>
                    <a:lnTo>
                      <a:pt x="2449" y="1951"/>
                    </a:lnTo>
                    <a:lnTo>
                      <a:pt x="2421" y="2003"/>
                    </a:lnTo>
                    <a:lnTo>
                      <a:pt x="2398" y="2052"/>
                    </a:lnTo>
                    <a:lnTo>
                      <a:pt x="2368" y="2127"/>
                    </a:lnTo>
                    <a:lnTo>
                      <a:pt x="2352" y="2178"/>
                    </a:lnTo>
                    <a:lnTo>
                      <a:pt x="2337" y="2228"/>
                    </a:lnTo>
                    <a:lnTo>
                      <a:pt x="2320" y="2270"/>
                    </a:lnTo>
                    <a:lnTo>
                      <a:pt x="2304" y="2293"/>
                    </a:lnTo>
                    <a:lnTo>
                      <a:pt x="2285" y="2307"/>
                    </a:lnTo>
                    <a:lnTo>
                      <a:pt x="2250" y="2325"/>
                    </a:lnTo>
                    <a:lnTo>
                      <a:pt x="2216" y="2335"/>
                    </a:lnTo>
                    <a:lnTo>
                      <a:pt x="2174" y="2342"/>
                    </a:lnTo>
                    <a:lnTo>
                      <a:pt x="2127" y="2351"/>
                    </a:lnTo>
                    <a:lnTo>
                      <a:pt x="1891" y="2359"/>
                    </a:lnTo>
                    <a:lnTo>
                      <a:pt x="1866" y="2359"/>
                    </a:lnTo>
                    <a:lnTo>
                      <a:pt x="1831" y="2346"/>
                    </a:lnTo>
                    <a:lnTo>
                      <a:pt x="1686" y="1994"/>
                    </a:lnTo>
                    <a:lnTo>
                      <a:pt x="1710" y="1990"/>
                    </a:lnTo>
                    <a:lnTo>
                      <a:pt x="1726" y="1981"/>
                    </a:lnTo>
                    <a:lnTo>
                      <a:pt x="1794" y="1692"/>
                    </a:lnTo>
                    <a:lnTo>
                      <a:pt x="1277" y="1684"/>
                    </a:lnTo>
                    <a:lnTo>
                      <a:pt x="1219" y="1683"/>
                    </a:lnTo>
                    <a:lnTo>
                      <a:pt x="1168" y="1680"/>
                    </a:lnTo>
                    <a:lnTo>
                      <a:pt x="1102" y="1675"/>
                    </a:lnTo>
                    <a:lnTo>
                      <a:pt x="1029" y="1667"/>
                    </a:lnTo>
                    <a:lnTo>
                      <a:pt x="968" y="1660"/>
                    </a:lnTo>
                    <a:lnTo>
                      <a:pt x="904" y="1650"/>
                    </a:lnTo>
                    <a:lnTo>
                      <a:pt x="818" y="1638"/>
                    </a:lnTo>
                    <a:lnTo>
                      <a:pt x="730" y="1622"/>
                    </a:lnTo>
                    <a:lnTo>
                      <a:pt x="646" y="1607"/>
                    </a:lnTo>
                    <a:lnTo>
                      <a:pt x="561" y="1590"/>
                    </a:lnTo>
                    <a:lnTo>
                      <a:pt x="484" y="1573"/>
                    </a:lnTo>
                    <a:lnTo>
                      <a:pt x="360" y="1538"/>
                    </a:lnTo>
                    <a:lnTo>
                      <a:pt x="326" y="1525"/>
                    </a:lnTo>
                    <a:lnTo>
                      <a:pt x="275" y="1509"/>
                    </a:lnTo>
                    <a:lnTo>
                      <a:pt x="228" y="1493"/>
                    </a:lnTo>
                    <a:lnTo>
                      <a:pt x="183" y="1480"/>
                    </a:lnTo>
                    <a:lnTo>
                      <a:pt x="146" y="1466"/>
                    </a:lnTo>
                    <a:lnTo>
                      <a:pt x="113" y="1452"/>
                    </a:lnTo>
                    <a:lnTo>
                      <a:pt x="77" y="1436"/>
                    </a:lnTo>
                    <a:lnTo>
                      <a:pt x="48" y="1419"/>
                    </a:lnTo>
                    <a:lnTo>
                      <a:pt x="25" y="1404"/>
                    </a:lnTo>
                    <a:lnTo>
                      <a:pt x="0" y="1384"/>
                    </a:lnTo>
                    <a:close/>
                  </a:path>
                </a:pathLst>
              </a:custGeom>
              <a:solidFill>
                <a:srgbClr val="5A87C6"/>
              </a:solidFill>
              <a:ln w="9525">
                <a:solidFill>
                  <a:schemeClr val="tx1"/>
                </a:solidFill>
                <a:round/>
                <a:headEnd/>
                <a:tailEnd/>
              </a:ln>
            </p:spPr>
            <p:txBody>
              <a:bodyPr/>
              <a:lstStyle/>
              <a:p>
                <a:endParaRPr lang="en-US"/>
              </a:p>
            </p:txBody>
          </p:sp>
          <p:sp>
            <p:nvSpPr>
              <p:cNvPr id="27" name="Freeform 1200"/>
              <p:cNvSpPr>
                <a:spLocks/>
              </p:cNvSpPr>
              <p:nvPr/>
            </p:nvSpPr>
            <p:spPr bwMode="auto">
              <a:xfrm>
                <a:off x="3688" y="1576"/>
                <a:ext cx="1856" cy="456"/>
              </a:xfrm>
              <a:custGeom>
                <a:avLst/>
                <a:gdLst>
                  <a:gd name="T0" fmla="*/ 255 w 5568"/>
                  <a:gd name="T1" fmla="*/ 168 h 1368"/>
                  <a:gd name="T2" fmla="*/ 397 w 5568"/>
                  <a:gd name="T3" fmla="*/ 129 h 1368"/>
                  <a:gd name="T4" fmla="*/ 438 w 5568"/>
                  <a:gd name="T5" fmla="*/ 119 h 1368"/>
                  <a:gd name="T6" fmla="*/ 504 w 5568"/>
                  <a:gd name="T7" fmla="*/ 113 h 1368"/>
                  <a:gd name="T8" fmla="*/ 570 w 5568"/>
                  <a:gd name="T9" fmla="*/ 119 h 1368"/>
                  <a:gd name="T10" fmla="*/ 1077 w 5568"/>
                  <a:gd name="T11" fmla="*/ 66 h 1368"/>
                  <a:gd name="T12" fmla="*/ 1583 w 5568"/>
                  <a:gd name="T13" fmla="*/ 15 h 1368"/>
                  <a:gd name="T14" fmla="*/ 1732 w 5568"/>
                  <a:gd name="T15" fmla="*/ 3 h 1368"/>
                  <a:gd name="T16" fmla="*/ 1830 w 5568"/>
                  <a:gd name="T17" fmla="*/ 0 h 1368"/>
                  <a:gd name="T18" fmla="*/ 1813 w 5568"/>
                  <a:gd name="T19" fmla="*/ 14 h 1368"/>
                  <a:gd name="T20" fmla="*/ 1771 w 5568"/>
                  <a:gd name="T21" fmla="*/ 29 h 1368"/>
                  <a:gd name="T22" fmla="*/ 1738 w 5568"/>
                  <a:gd name="T23" fmla="*/ 42 h 1368"/>
                  <a:gd name="T24" fmla="*/ 1713 w 5568"/>
                  <a:gd name="T25" fmla="*/ 55 h 1368"/>
                  <a:gd name="T26" fmla="*/ 1733 w 5568"/>
                  <a:gd name="T27" fmla="*/ 92 h 1368"/>
                  <a:gd name="T28" fmla="*/ 1751 w 5568"/>
                  <a:gd name="T29" fmla="*/ 139 h 1368"/>
                  <a:gd name="T30" fmla="*/ 1795 w 5568"/>
                  <a:gd name="T31" fmla="*/ 180 h 1368"/>
                  <a:gd name="T32" fmla="*/ 1761 w 5568"/>
                  <a:gd name="T33" fmla="*/ 213 h 1368"/>
                  <a:gd name="T34" fmla="*/ 1741 w 5568"/>
                  <a:gd name="T35" fmla="*/ 169 h 1368"/>
                  <a:gd name="T36" fmla="*/ 1721 w 5568"/>
                  <a:gd name="T37" fmla="*/ 106 h 1368"/>
                  <a:gd name="T38" fmla="*/ 1693 w 5568"/>
                  <a:gd name="T39" fmla="*/ 64 h 1368"/>
                  <a:gd name="T40" fmla="*/ 1642 w 5568"/>
                  <a:gd name="T41" fmla="*/ 48 h 1368"/>
                  <a:gd name="T42" fmla="*/ 1589 w 5568"/>
                  <a:gd name="T43" fmla="*/ 64 h 1368"/>
                  <a:gd name="T44" fmla="*/ 1549 w 5568"/>
                  <a:gd name="T45" fmla="*/ 106 h 1368"/>
                  <a:gd name="T46" fmla="*/ 1530 w 5568"/>
                  <a:gd name="T47" fmla="*/ 159 h 1368"/>
                  <a:gd name="T48" fmla="*/ 1514 w 5568"/>
                  <a:gd name="T49" fmla="*/ 220 h 1368"/>
                  <a:gd name="T50" fmla="*/ 1489 w 5568"/>
                  <a:gd name="T51" fmla="*/ 260 h 1368"/>
                  <a:gd name="T52" fmla="*/ 669 w 5568"/>
                  <a:gd name="T53" fmla="*/ 406 h 1368"/>
                  <a:gd name="T54" fmla="*/ 675 w 5568"/>
                  <a:gd name="T55" fmla="*/ 290 h 1368"/>
                  <a:gd name="T56" fmla="*/ 662 w 5568"/>
                  <a:gd name="T57" fmla="*/ 226 h 1368"/>
                  <a:gd name="T58" fmla="*/ 621 w 5568"/>
                  <a:gd name="T59" fmla="*/ 166 h 1368"/>
                  <a:gd name="T60" fmla="*/ 570 w 5568"/>
                  <a:gd name="T61" fmla="*/ 136 h 1368"/>
                  <a:gd name="T62" fmla="*/ 520 w 5568"/>
                  <a:gd name="T63" fmla="*/ 124 h 1368"/>
                  <a:gd name="T64" fmla="*/ 462 w 5568"/>
                  <a:gd name="T65" fmla="*/ 125 h 1368"/>
                  <a:gd name="T66" fmla="*/ 401 w 5568"/>
                  <a:gd name="T67" fmla="*/ 142 h 1368"/>
                  <a:gd name="T68" fmla="*/ 354 w 5568"/>
                  <a:gd name="T69" fmla="*/ 171 h 1368"/>
                  <a:gd name="T70" fmla="*/ 304 w 5568"/>
                  <a:gd name="T71" fmla="*/ 224 h 1368"/>
                  <a:gd name="T72" fmla="*/ 270 w 5568"/>
                  <a:gd name="T73" fmla="*/ 295 h 1368"/>
                  <a:gd name="T74" fmla="*/ 262 w 5568"/>
                  <a:gd name="T75" fmla="*/ 356 h 1368"/>
                  <a:gd name="T76" fmla="*/ 260 w 5568"/>
                  <a:gd name="T77" fmla="*/ 395 h 1368"/>
                  <a:gd name="T78" fmla="*/ 242 w 5568"/>
                  <a:gd name="T79" fmla="*/ 435 h 1368"/>
                  <a:gd name="T80" fmla="*/ 220 w 5568"/>
                  <a:gd name="T81" fmla="*/ 450 h 1368"/>
                  <a:gd name="T82" fmla="*/ 180 w 5568"/>
                  <a:gd name="T83" fmla="*/ 456 h 1368"/>
                  <a:gd name="T84" fmla="*/ 118 w 5568"/>
                  <a:gd name="T85" fmla="*/ 456 h 1368"/>
                  <a:gd name="T86" fmla="*/ 67 w 5568"/>
                  <a:gd name="T87" fmla="*/ 231 h 13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568"/>
                  <a:gd name="T133" fmla="*/ 0 h 1368"/>
                  <a:gd name="T134" fmla="*/ 5568 w 5568"/>
                  <a:gd name="T135" fmla="*/ 1368 h 13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568" h="1368">
                    <a:moveTo>
                      <a:pt x="200" y="693"/>
                    </a:moveTo>
                    <a:lnTo>
                      <a:pt x="666" y="535"/>
                    </a:lnTo>
                    <a:lnTo>
                      <a:pt x="765" y="505"/>
                    </a:lnTo>
                    <a:lnTo>
                      <a:pt x="935" y="455"/>
                    </a:lnTo>
                    <a:lnTo>
                      <a:pt x="1062" y="421"/>
                    </a:lnTo>
                    <a:lnTo>
                      <a:pt x="1190" y="386"/>
                    </a:lnTo>
                    <a:lnTo>
                      <a:pt x="1237" y="373"/>
                    </a:lnTo>
                    <a:lnTo>
                      <a:pt x="1277" y="363"/>
                    </a:lnTo>
                    <a:lnTo>
                      <a:pt x="1313" y="356"/>
                    </a:lnTo>
                    <a:lnTo>
                      <a:pt x="1385" y="345"/>
                    </a:lnTo>
                    <a:lnTo>
                      <a:pt x="1449" y="340"/>
                    </a:lnTo>
                    <a:lnTo>
                      <a:pt x="1511" y="340"/>
                    </a:lnTo>
                    <a:lnTo>
                      <a:pt x="1580" y="343"/>
                    </a:lnTo>
                    <a:lnTo>
                      <a:pt x="1657" y="348"/>
                    </a:lnTo>
                    <a:lnTo>
                      <a:pt x="1710" y="356"/>
                    </a:lnTo>
                    <a:lnTo>
                      <a:pt x="1770" y="357"/>
                    </a:lnTo>
                    <a:lnTo>
                      <a:pt x="2714" y="252"/>
                    </a:lnTo>
                    <a:lnTo>
                      <a:pt x="3232" y="198"/>
                    </a:lnTo>
                    <a:lnTo>
                      <a:pt x="3793" y="137"/>
                    </a:lnTo>
                    <a:lnTo>
                      <a:pt x="4490" y="69"/>
                    </a:lnTo>
                    <a:lnTo>
                      <a:pt x="4750" y="45"/>
                    </a:lnTo>
                    <a:lnTo>
                      <a:pt x="4934" y="29"/>
                    </a:lnTo>
                    <a:lnTo>
                      <a:pt x="5050" y="21"/>
                    </a:lnTo>
                    <a:lnTo>
                      <a:pt x="5195" y="8"/>
                    </a:lnTo>
                    <a:lnTo>
                      <a:pt x="5293" y="0"/>
                    </a:lnTo>
                    <a:lnTo>
                      <a:pt x="5422" y="0"/>
                    </a:lnTo>
                    <a:lnTo>
                      <a:pt x="5489" y="1"/>
                    </a:lnTo>
                    <a:lnTo>
                      <a:pt x="5568" y="25"/>
                    </a:lnTo>
                    <a:lnTo>
                      <a:pt x="5506" y="32"/>
                    </a:lnTo>
                    <a:lnTo>
                      <a:pt x="5440" y="42"/>
                    </a:lnTo>
                    <a:lnTo>
                      <a:pt x="5377" y="58"/>
                    </a:lnTo>
                    <a:lnTo>
                      <a:pt x="5339" y="74"/>
                    </a:lnTo>
                    <a:lnTo>
                      <a:pt x="5313" y="86"/>
                    </a:lnTo>
                    <a:lnTo>
                      <a:pt x="5284" y="101"/>
                    </a:lnTo>
                    <a:lnTo>
                      <a:pt x="5251" y="117"/>
                    </a:lnTo>
                    <a:lnTo>
                      <a:pt x="5214" y="125"/>
                    </a:lnTo>
                    <a:lnTo>
                      <a:pt x="5173" y="127"/>
                    </a:lnTo>
                    <a:lnTo>
                      <a:pt x="5104" y="130"/>
                    </a:lnTo>
                    <a:lnTo>
                      <a:pt x="5139" y="166"/>
                    </a:lnTo>
                    <a:lnTo>
                      <a:pt x="5157" y="191"/>
                    </a:lnTo>
                    <a:lnTo>
                      <a:pt x="5178" y="223"/>
                    </a:lnTo>
                    <a:lnTo>
                      <a:pt x="5200" y="275"/>
                    </a:lnTo>
                    <a:lnTo>
                      <a:pt x="5214" y="341"/>
                    </a:lnTo>
                    <a:lnTo>
                      <a:pt x="5223" y="392"/>
                    </a:lnTo>
                    <a:lnTo>
                      <a:pt x="5252" y="416"/>
                    </a:lnTo>
                    <a:lnTo>
                      <a:pt x="5292" y="440"/>
                    </a:lnTo>
                    <a:lnTo>
                      <a:pt x="5406" y="483"/>
                    </a:lnTo>
                    <a:lnTo>
                      <a:pt x="5385" y="541"/>
                    </a:lnTo>
                    <a:lnTo>
                      <a:pt x="5359" y="576"/>
                    </a:lnTo>
                    <a:lnTo>
                      <a:pt x="5329" y="614"/>
                    </a:lnTo>
                    <a:lnTo>
                      <a:pt x="5284" y="639"/>
                    </a:lnTo>
                    <a:lnTo>
                      <a:pt x="5234" y="671"/>
                    </a:lnTo>
                    <a:lnTo>
                      <a:pt x="5231" y="590"/>
                    </a:lnTo>
                    <a:lnTo>
                      <a:pt x="5222" y="506"/>
                    </a:lnTo>
                    <a:lnTo>
                      <a:pt x="5207" y="440"/>
                    </a:lnTo>
                    <a:lnTo>
                      <a:pt x="5185" y="372"/>
                    </a:lnTo>
                    <a:lnTo>
                      <a:pt x="5162" y="317"/>
                    </a:lnTo>
                    <a:lnTo>
                      <a:pt x="5133" y="274"/>
                    </a:lnTo>
                    <a:lnTo>
                      <a:pt x="5110" y="227"/>
                    </a:lnTo>
                    <a:lnTo>
                      <a:pt x="5078" y="191"/>
                    </a:lnTo>
                    <a:lnTo>
                      <a:pt x="5033" y="166"/>
                    </a:lnTo>
                    <a:lnTo>
                      <a:pt x="4980" y="151"/>
                    </a:lnTo>
                    <a:lnTo>
                      <a:pt x="4926" y="145"/>
                    </a:lnTo>
                    <a:lnTo>
                      <a:pt x="4874" y="151"/>
                    </a:lnTo>
                    <a:lnTo>
                      <a:pt x="4818" y="166"/>
                    </a:lnTo>
                    <a:lnTo>
                      <a:pt x="4767" y="191"/>
                    </a:lnTo>
                    <a:lnTo>
                      <a:pt x="4722" y="223"/>
                    </a:lnTo>
                    <a:lnTo>
                      <a:pt x="4676" y="274"/>
                    </a:lnTo>
                    <a:lnTo>
                      <a:pt x="4647" y="317"/>
                    </a:lnTo>
                    <a:lnTo>
                      <a:pt x="4619" y="372"/>
                    </a:lnTo>
                    <a:lnTo>
                      <a:pt x="4605" y="416"/>
                    </a:lnTo>
                    <a:lnTo>
                      <a:pt x="4590" y="477"/>
                    </a:lnTo>
                    <a:lnTo>
                      <a:pt x="4583" y="531"/>
                    </a:lnTo>
                    <a:lnTo>
                      <a:pt x="4567" y="602"/>
                    </a:lnTo>
                    <a:lnTo>
                      <a:pt x="4543" y="660"/>
                    </a:lnTo>
                    <a:lnTo>
                      <a:pt x="4520" y="707"/>
                    </a:lnTo>
                    <a:lnTo>
                      <a:pt x="4490" y="745"/>
                    </a:lnTo>
                    <a:lnTo>
                      <a:pt x="4467" y="781"/>
                    </a:lnTo>
                    <a:lnTo>
                      <a:pt x="4437" y="822"/>
                    </a:lnTo>
                    <a:lnTo>
                      <a:pt x="4332" y="835"/>
                    </a:lnTo>
                    <a:lnTo>
                      <a:pt x="2008" y="1218"/>
                    </a:lnTo>
                    <a:lnTo>
                      <a:pt x="2017" y="1052"/>
                    </a:lnTo>
                    <a:lnTo>
                      <a:pt x="2024" y="947"/>
                    </a:lnTo>
                    <a:lnTo>
                      <a:pt x="2026" y="869"/>
                    </a:lnTo>
                    <a:lnTo>
                      <a:pt x="2024" y="810"/>
                    </a:lnTo>
                    <a:lnTo>
                      <a:pt x="2008" y="741"/>
                    </a:lnTo>
                    <a:lnTo>
                      <a:pt x="1985" y="677"/>
                    </a:lnTo>
                    <a:lnTo>
                      <a:pt x="1945" y="610"/>
                    </a:lnTo>
                    <a:lnTo>
                      <a:pt x="1908" y="547"/>
                    </a:lnTo>
                    <a:lnTo>
                      <a:pt x="1862" y="497"/>
                    </a:lnTo>
                    <a:lnTo>
                      <a:pt x="1810" y="455"/>
                    </a:lnTo>
                    <a:lnTo>
                      <a:pt x="1741" y="421"/>
                    </a:lnTo>
                    <a:lnTo>
                      <a:pt x="1709" y="408"/>
                    </a:lnTo>
                    <a:lnTo>
                      <a:pt x="1662" y="392"/>
                    </a:lnTo>
                    <a:lnTo>
                      <a:pt x="1612" y="384"/>
                    </a:lnTo>
                    <a:lnTo>
                      <a:pt x="1559" y="373"/>
                    </a:lnTo>
                    <a:lnTo>
                      <a:pt x="1495" y="368"/>
                    </a:lnTo>
                    <a:lnTo>
                      <a:pt x="1451" y="368"/>
                    </a:lnTo>
                    <a:lnTo>
                      <a:pt x="1385" y="374"/>
                    </a:lnTo>
                    <a:lnTo>
                      <a:pt x="1321" y="389"/>
                    </a:lnTo>
                    <a:lnTo>
                      <a:pt x="1261" y="404"/>
                    </a:lnTo>
                    <a:lnTo>
                      <a:pt x="1204" y="425"/>
                    </a:lnTo>
                    <a:lnTo>
                      <a:pt x="1148" y="450"/>
                    </a:lnTo>
                    <a:lnTo>
                      <a:pt x="1103" y="478"/>
                    </a:lnTo>
                    <a:lnTo>
                      <a:pt x="1061" y="513"/>
                    </a:lnTo>
                    <a:lnTo>
                      <a:pt x="1009" y="555"/>
                    </a:lnTo>
                    <a:lnTo>
                      <a:pt x="960" y="612"/>
                    </a:lnTo>
                    <a:lnTo>
                      <a:pt x="912" y="671"/>
                    </a:lnTo>
                    <a:lnTo>
                      <a:pt x="872" y="738"/>
                    </a:lnTo>
                    <a:lnTo>
                      <a:pt x="843" y="800"/>
                    </a:lnTo>
                    <a:lnTo>
                      <a:pt x="811" y="886"/>
                    </a:lnTo>
                    <a:lnTo>
                      <a:pt x="790" y="962"/>
                    </a:lnTo>
                    <a:lnTo>
                      <a:pt x="783" y="1029"/>
                    </a:lnTo>
                    <a:lnTo>
                      <a:pt x="786" y="1067"/>
                    </a:lnTo>
                    <a:lnTo>
                      <a:pt x="795" y="1116"/>
                    </a:lnTo>
                    <a:lnTo>
                      <a:pt x="790" y="1150"/>
                    </a:lnTo>
                    <a:lnTo>
                      <a:pt x="779" y="1186"/>
                    </a:lnTo>
                    <a:lnTo>
                      <a:pt x="765" y="1234"/>
                    </a:lnTo>
                    <a:lnTo>
                      <a:pt x="743" y="1282"/>
                    </a:lnTo>
                    <a:lnTo>
                      <a:pt x="727" y="1304"/>
                    </a:lnTo>
                    <a:lnTo>
                      <a:pt x="706" y="1322"/>
                    </a:lnTo>
                    <a:lnTo>
                      <a:pt x="686" y="1337"/>
                    </a:lnTo>
                    <a:lnTo>
                      <a:pt x="660" y="1349"/>
                    </a:lnTo>
                    <a:lnTo>
                      <a:pt x="620" y="1356"/>
                    </a:lnTo>
                    <a:lnTo>
                      <a:pt x="580" y="1363"/>
                    </a:lnTo>
                    <a:lnTo>
                      <a:pt x="539" y="1367"/>
                    </a:lnTo>
                    <a:lnTo>
                      <a:pt x="503" y="1368"/>
                    </a:lnTo>
                    <a:lnTo>
                      <a:pt x="446" y="1368"/>
                    </a:lnTo>
                    <a:lnTo>
                      <a:pt x="355" y="1367"/>
                    </a:lnTo>
                    <a:lnTo>
                      <a:pt x="262" y="1363"/>
                    </a:lnTo>
                    <a:lnTo>
                      <a:pt x="0" y="1198"/>
                    </a:lnTo>
                    <a:lnTo>
                      <a:pt x="200" y="693"/>
                    </a:lnTo>
                    <a:close/>
                  </a:path>
                </a:pathLst>
              </a:custGeom>
              <a:solidFill>
                <a:schemeClr val="hlink"/>
              </a:solidFill>
              <a:ln w="9525">
                <a:solidFill>
                  <a:schemeClr val="tx1"/>
                </a:solidFill>
                <a:round/>
                <a:headEnd/>
                <a:tailEnd/>
              </a:ln>
            </p:spPr>
            <p:txBody>
              <a:bodyPr/>
              <a:lstStyle/>
              <a:p>
                <a:endParaRPr lang="en-US"/>
              </a:p>
            </p:txBody>
          </p:sp>
          <p:sp>
            <p:nvSpPr>
              <p:cNvPr id="28" name="Freeform 1201"/>
              <p:cNvSpPr>
                <a:spLocks/>
              </p:cNvSpPr>
              <p:nvPr/>
            </p:nvSpPr>
            <p:spPr bwMode="auto">
              <a:xfrm>
                <a:off x="3161" y="1496"/>
                <a:ext cx="1321" cy="307"/>
              </a:xfrm>
              <a:custGeom>
                <a:avLst/>
                <a:gdLst>
                  <a:gd name="T0" fmla="*/ 0 w 3962"/>
                  <a:gd name="T1" fmla="*/ 200 h 922"/>
                  <a:gd name="T2" fmla="*/ 3 w 3962"/>
                  <a:gd name="T3" fmla="*/ 189 h 922"/>
                  <a:gd name="T4" fmla="*/ 15 w 3962"/>
                  <a:gd name="T5" fmla="*/ 181 h 922"/>
                  <a:gd name="T6" fmla="*/ 64 w 3962"/>
                  <a:gd name="T7" fmla="*/ 158 h 922"/>
                  <a:gd name="T8" fmla="*/ 112 w 3962"/>
                  <a:gd name="T9" fmla="*/ 141 h 922"/>
                  <a:gd name="T10" fmla="*/ 156 w 3962"/>
                  <a:gd name="T11" fmla="*/ 125 h 922"/>
                  <a:gd name="T12" fmla="*/ 270 w 3962"/>
                  <a:gd name="T13" fmla="*/ 90 h 922"/>
                  <a:gd name="T14" fmla="*/ 329 w 3962"/>
                  <a:gd name="T15" fmla="*/ 74 h 922"/>
                  <a:gd name="T16" fmla="*/ 378 w 3962"/>
                  <a:gd name="T17" fmla="*/ 62 h 922"/>
                  <a:gd name="T18" fmla="*/ 464 w 3962"/>
                  <a:gd name="T19" fmla="*/ 45 h 922"/>
                  <a:gd name="T20" fmla="*/ 574 w 3962"/>
                  <a:gd name="T21" fmla="*/ 25 h 922"/>
                  <a:gd name="T22" fmla="*/ 631 w 3962"/>
                  <a:gd name="T23" fmla="*/ 16 h 922"/>
                  <a:gd name="T24" fmla="*/ 666 w 3962"/>
                  <a:gd name="T25" fmla="*/ 12 h 922"/>
                  <a:gd name="T26" fmla="*/ 707 w 3962"/>
                  <a:gd name="T27" fmla="*/ 7 h 922"/>
                  <a:gd name="T28" fmla="*/ 730 w 3962"/>
                  <a:gd name="T29" fmla="*/ 0 h 922"/>
                  <a:gd name="T30" fmla="*/ 750 w 3962"/>
                  <a:gd name="T31" fmla="*/ 4 h 922"/>
                  <a:gd name="T32" fmla="*/ 1092 w 3962"/>
                  <a:gd name="T33" fmla="*/ 23 h 922"/>
                  <a:gd name="T34" fmla="*/ 1166 w 3962"/>
                  <a:gd name="T35" fmla="*/ 28 h 922"/>
                  <a:gd name="T36" fmla="*/ 1223 w 3962"/>
                  <a:gd name="T37" fmla="*/ 35 h 922"/>
                  <a:gd name="T38" fmla="*/ 1270 w 3962"/>
                  <a:gd name="T39" fmla="*/ 42 h 922"/>
                  <a:gd name="T40" fmla="*/ 1311 w 3962"/>
                  <a:gd name="T41" fmla="*/ 42 h 922"/>
                  <a:gd name="T42" fmla="*/ 1305 w 3962"/>
                  <a:gd name="T43" fmla="*/ 53 h 922"/>
                  <a:gd name="T44" fmla="*/ 1219 w 3962"/>
                  <a:gd name="T45" fmla="*/ 71 h 922"/>
                  <a:gd name="T46" fmla="*/ 1061 w 3962"/>
                  <a:gd name="T47" fmla="*/ 95 h 922"/>
                  <a:gd name="T48" fmla="*/ 970 w 3962"/>
                  <a:gd name="T49" fmla="*/ 110 h 922"/>
                  <a:gd name="T50" fmla="*/ 864 w 3962"/>
                  <a:gd name="T51" fmla="*/ 135 h 922"/>
                  <a:gd name="T52" fmla="*/ 779 w 3962"/>
                  <a:gd name="T53" fmla="*/ 158 h 922"/>
                  <a:gd name="T54" fmla="*/ 652 w 3962"/>
                  <a:gd name="T55" fmla="*/ 199 h 922"/>
                  <a:gd name="T56" fmla="*/ 514 w 3962"/>
                  <a:gd name="T57" fmla="*/ 251 h 922"/>
                  <a:gd name="T58" fmla="*/ 425 w 3962"/>
                  <a:gd name="T59" fmla="*/ 307 h 922"/>
                  <a:gd name="T60" fmla="*/ 389 w 3962"/>
                  <a:gd name="T61" fmla="*/ 306 h 922"/>
                  <a:gd name="T62" fmla="*/ 343 w 3962"/>
                  <a:gd name="T63" fmla="*/ 301 h 922"/>
                  <a:gd name="T64" fmla="*/ 301 w 3962"/>
                  <a:gd name="T65" fmla="*/ 295 h 922"/>
                  <a:gd name="T66" fmla="*/ 244 w 3962"/>
                  <a:gd name="T67" fmla="*/ 286 h 922"/>
                  <a:gd name="T68" fmla="*/ 188 w 3962"/>
                  <a:gd name="T69" fmla="*/ 276 h 922"/>
                  <a:gd name="T70" fmla="*/ 120 w 3962"/>
                  <a:gd name="T71" fmla="*/ 258 h 922"/>
                  <a:gd name="T72" fmla="*/ 92 w 3962"/>
                  <a:gd name="T73" fmla="*/ 249 h 922"/>
                  <a:gd name="T74" fmla="*/ 61 w 3962"/>
                  <a:gd name="T75" fmla="*/ 239 h 922"/>
                  <a:gd name="T76" fmla="*/ 38 w 3962"/>
                  <a:gd name="T77" fmla="*/ 230 h 922"/>
                  <a:gd name="T78" fmla="*/ 15 w 3962"/>
                  <a:gd name="T79" fmla="*/ 219 h 922"/>
                  <a:gd name="T80" fmla="*/ 0 w 3962"/>
                  <a:gd name="T81" fmla="*/ 207 h 9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962"/>
                  <a:gd name="T124" fmla="*/ 0 h 922"/>
                  <a:gd name="T125" fmla="*/ 3962 w 3962"/>
                  <a:gd name="T126" fmla="*/ 922 h 92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962" h="922">
                    <a:moveTo>
                      <a:pt x="0" y="623"/>
                    </a:moveTo>
                    <a:lnTo>
                      <a:pt x="0" y="602"/>
                    </a:lnTo>
                    <a:lnTo>
                      <a:pt x="2" y="585"/>
                    </a:lnTo>
                    <a:lnTo>
                      <a:pt x="9" y="569"/>
                    </a:lnTo>
                    <a:lnTo>
                      <a:pt x="21" y="557"/>
                    </a:lnTo>
                    <a:lnTo>
                      <a:pt x="44" y="543"/>
                    </a:lnTo>
                    <a:lnTo>
                      <a:pt x="67" y="529"/>
                    </a:lnTo>
                    <a:lnTo>
                      <a:pt x="191" y="476"/>
                    </a:lnTo>
                    <a:lnTo>
                      <a:pt x="268" y="446"/>
                    </a:lnTo>
                    <a:lnTo>
                      <a:pt x="336" y="424"/>
                    </a:lnTo>
                    <a:lnTo>
                      <a:pt x="402" y="399"/>
                    </a:lnTo>
                    <a:lnTo>
                      <a:pt x="467" y="375"/>
                    </a:lnTo>
                    <a:lnTo>
                      <a:pt x="551" y="351"/>
                    </a:lnTo>
                    <a:lnTo>
                      <a:pt x="809" y="270"/>
                    </a:lnTo>
                    <a:lnTo>
                      <a:pt x="895" y="243"/>
                    </a:lnTo>
                    <a:lnTo>
                      <a:pt x="988" y="221"/>
                    </a:lnTo>
                    <a:lnTo>
                      <a:pt x="1060" y="202"/>
                    </a:lnTo>
                    <a:lnTo>
                      <a:pt x="1134" y="186"/>
                    </a:lnTo>
                    <a:lnTo>
                      <a:pt x="1284" y="156"/>
                    </a:lnTo>
                    <a:lnTo>
                      <a:pt x="1392" y="134"/>
                    </a:lnTo>
                    <a:lnTo>
                      <a:pt x="1518" y="110"/>
                    </a:lnTo>
                    <a:lnTo>
                      <a:pt x="1722" y="76"/>
                    </a:lnTo>
                    <a:lnTo>
                      <a:pt x="1814" y="59"/>
                    </a:lnTo>
                    <a:lnTo>
                      <a:pt x="1894" y="47"/>
                    </a:lnTo>
                    <a:lnTo>
                      <a:pt x="1944" y="39"/>
                    </a:lnTo>
                    <a:lnTo>
                      <a:pt x="1997" y="35"/>
                    </a:lnTo>
                    <a:lnTo>
                      <a:pt x="2042" y="28"/>
                    </a:lnTo>
                    <a:lnTo>
                      <a:pt x="2119" y="20"/>
                    </a:lnTo>
                    <a:lnTo>
                      <a:pt x="2158" y="11"/>
                    </a:lnTo>
                    <a:lnTo>
                      <a:pt x="2190" y="0"/>
                    </a:lnTo>
                    <a:lnTo>
                      <a:pt x="2224" y="12"/>
                    </a:lnTo>
                    <a:lnTo>
                      <a:pt x="2250" y="12"/>
                    </a:lnTo>
                    <a:lnTo>
                      <a:pt x="3161" y="55"/>
                    </a:lnTo>
                    <a:lnTo>
                      <a:pt x="3276" y="68"/>
                    </a:lnTo>
                    <a:lnTo>
                      <a:pt x="3397" y="78"/>
                    </a:lnTo>
                    <a:lnTo>
                      <a:pt x="3497" y="85"/>
                    </a:lnTo>
                    <a:lnTo>
                      <a:pt x="3582" y="93"/>
                    </a:lnTo>
                    <a:lnTo>
                      <a:pt x="3667" y="105"/>
                    </a:lnTo>
                    <a:lnTo>
                      <a:pt x="3732" y="113"/>
                    </a:lnTo>
                    <a:lnTo>
                      <a:pt x="3809" y="125"/>
                    </a:lnTo>
                    <a:lnTo>
                      <a:pt x="3873" y="125"/>
                    </a:lnTo>
                    <a:lnTo>
                      <a:pt x="3931" y="125"/>
                    </a:lnTo>
                    <a:lnTo>
                      <a:pt x="3962" y="121"/>
                    </a:lnTo>
                    <a:lnTo>
                      <a:pt x="3915" y="158"/>
                    </a:lnTo>
                    <a:lnTo>
                      <a:pt x="3884" y="174"/>
                    </a:lnTo>
                    <a:lnTo>
                      <a:pt x="3656" y="213"/>
                    </a:lnTo>
                    <a:lnTo>
                      <a:pt x="3413" y="250"/>
                    </a:lnTo>
                    <a:lnTo>
                      <a:pt x="3183" y="286"/>
                    </a:lnTo>
                    <a:lnTo>
                      <a:pt x="3046" y="306"/>
                    </a:lnTo>
                    <a:lnTo>
                      <a:pt x="2908" y="331"/>
                    </a:lnTo>
                    <a:lnTo>
                      <a:pt x="2721" y="371"/>
                    </a:lnTo>
                    <a:lnTo>
                      <a:pt x="2591" y="404"/>
                    </a:lnTo>
                    <a:lnTo>
                      <a:pt x="2486" y="432"/>
                    </a:lnTo>
                    <a:lnTo>
                      <a:pt x="2337" y="476"/>
                    </a:lnTo>
                    <a:lnTo>
                      <a:pt x="2115" y="541"/>
                    </a:lnTo>
                    <a:lnTo>
                      <a:pt x="1956" y="597"/>
                    </a:lnTo>
                    <a:lnTo>
                      <a:pt x="1651" y="707"/>
                    </a:lnTo>
                    <a:lnTo>
                      <a:pt x="1543" y="753"/>
                    </a:lnTo>
                    <a:lnTo>
                      <a:pt x="1457" y="796"/>
                    </a:lnTo>
                    <a:lnTo>
                      <a:pt x="1275" y="922"/>
                    </a:lnTo>
                    <a:lnTo>
                      <a:pt x="1216" y="921"/>
                    </a:lnTo>
                    <a:lnTo>
                      <a:pt x="1168" y="918"/>
                    </a:lnTo>
                    <a:lnTo>
                      <a:pt x="1099" y="913"/>
                    </a:lnTo>
                    <a:lnTo>
                      <a:pt x="1028" y="905"/>
                    </a:lnTo>
                    <a:lnTo>
                      <a:pt x="969" y="898"/>
                    </a:lnTo>
                    <a:lnTo>
                      <a:pt x="903" y="887"/>
                    </a:lnTo>
                    <a:lnTo>
                      <a:pt x="818" y="875"/>
                    </a:lnTo>
                    <a:lnTo>
                      <a:pt x="732" y="860"/>
                    </a:lnTo>
                    <a:lnTo>
                      <a:pt x="647" y="845"/>
                    </a:lnTo>
                    <a:lnTo>
                      <a:pt x="563" y="828"/>
                    </a:lnTo>
                    <a:lnTo>
                      <a:pt x="483" y="810"/>
                    </a:lnTo>
                    <a:lnTo>
                      <a:pt x="361" y="776"/>
                    </a:lnTo>
                    <a:lnTo>
                      <a:pt x="325" y="763"/>
                    </a:lnTo>
                    <a:lnTo>
                      <a:pt x="276" y="747"/>
                    </a:lnTo>
                    <a:lnTo>
                      <a:pt x="229" y="731"/>
                    </a:lnTo>
                    <a:lnTo>
                      <a:pt x="183" y="717"/>
                    </a:lnTo>
                    <a:lnTo>
                      <a:pt x="146" y="704"/>
                    </a:lnTo>
                    <a:lnTo>
                      <a:pt x="114" y="691"/>
                    </a:lnTo>
                    <a:lnTo>
                      <a:pt x="75" y="675"/>
                    </a:lnTo>
                    <a:lnTo>
                      <a:pt x="46" y="658"/>
                    </a:lnTo>
                    <a:lnTo>
                      <a:pt x="26" y="643"/>
                    </a:lnTo>
                    <a:lnTo>
                      <a:pt x="0" y="623"/>
                    </a:lnTo>
                    <a:close/>
                  </a:path>
                </a:pathLst>
              </a:custGeom>
              <a:solidFill>
                <a:schemeClr val="accent1"/>
              </a:solidFill>
              <a:ln w="9525">
                <a:solidFill>
                  <a:schemeClr val="tx1"/>
                </a:solidFill>
                <a:round/>
                <a:headEnd/>
                <a:tailEnd/>
              </a:ln>
            </p:spPr>
            <p:txBody>
              <a:bodyPr/>
              <a:lstStyle/>
              <a:p>
                <a:endParaRPr lang="en-US"/>
              </a:p>
            </p:txBody>
          </p:sp>
          <p:grpSp>
            <p:nvGrpSpPr>
              <p:cNvPr id="29" name="Group 1202"/>
              <p:cNvGrpSpPr>
                <a:grpSpLocks/>
              </p:cNvGrpSpPr>
              <p:nvPr/>
            </p:nvGrpSpPr>
            <p:grpSpPr bwMode="auto">
              <a:xfrm>
                <a:off x="3878" y="1464"/>
                <a:ext cx="1385" cy="453"/>
                <a:chOff x="1097" y="1580"/>
                <a:chExt cx="1385" cy="453"/>
              </a:xfrm>
            </p:grpSpPr>
            <p:grpSp>
              <p:nvGrpSpPr>
                <p:cNvPr id="67" name="Group 1203"/>
                <p:cNvGrpSpPr>
                  <a:grpSpLocks/>
                </p:cNvGrpSpPr>
                <p:nvPr/>
              </p:nvGrpSpPr>
              <p:grpSpPr bwMode="auto">
                <a:xfrm>
                  <a:off x="1097" y="1919"/>
                  <a:ext cx="61" cy="39"/>
                  <a:chOff x="1097" y="1919"/>
                  <a:chExt cx="61" cy="39"/>
                </a:xfrm>
              </p:grpSpPr>
              <p:sp>
                <p:nvSpPr>
                  <p:cNvPr id="87" name="Freeform 1204"/>
                  <p:cNvSpPr>
                    <a:spLocks/>
                  </p:cNvSpPr>
                  <p:nvPr/>
                </p:nvSpPr>
                <p:spPr bwMode="auto">
                  <a:xfrm>
                    <a:off x="1097" y="1919"/>
                    <a:ext cx="61" cy="39"/>
                  </a:xfrm>
                  <a:custGeom>
                    <a:avLst/>
                    <a:gdLst>
                      <a:gd name="T0" fmla="*/ 0 w 183"/>
                      <a:gd name="T1" fmla="*/ 10 h 119"/>
                      <a:gd name="T2" fmla="*/ 53 w 183"/>
                      <a:gd name="T3" fmla="*/ 0 h 119"/>
                      <a:gd name="T4" fmla="*/ 61 w 183"/>
                      <a:gd name="T5" fmla="*/ 1 h 119"/>
                      <a:gd name="T6" fmla="*/ 4 w 183"/>
                      <a:gd name="T7" fmla="*/ 13 h 119"/>
                      <a:gd name="T8" fmla="*/ 4 w 183"/>
                      <a:gd name="T9" fmla="*/ 39 h 119"/>
                      <a:gd name="T10" fmla="*/ 0 w 183"/>
                      <a:gd name="T11" fmla="*/ 37 h 119"/>
                      <a:gd name="T12" fmla="*/ 0 w 183"/>
                      <a:gd name="T13" fmla="*/ 10 h 119"/>
                      <a:gd name="T14" fmla="*/ 0 60000 65536"/>
                      <a:gd name="T15" fmla="*/ 0 60000 65536"/>
                      <a:gd name="T16" fmla="*/ 0 60000 65536"/>
                      <a:gd name="T17" fmla="*/ 0 60000 65536"/>
                      <a:gd name="T18" fmla="*/ 0 60000 65536"/>
                      <a:gd name="T19" fmla="*/ 0 60000 65536"/>
                      <a:gd name="T20" fmla="*/ 0 60000 65536"/>
                      <a:gd name="T21" fmla="*/ 0 w 183"/>
                      <a:gd name="T22" fmla="*/ 0 h 119"/>
                      <a:gd name="T23" fmla="*/ 183 w 183"/>
                      <a:gd name="T24" fmla="*/ 119 h 1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3" h="119">
                        <a:moveTo>
                          <a:pt x="0" y="32"/>
                        </a:moveTo>
                        <a:lnTo>
                          <a:pt x="159" y="0"/>
                        </a:lnTo>
                        <a:lnTo>
                          <a:pt x="183" y="2"/>
                        </a:lnTo>
                        <a:lnTo>
                          <a:pt x="12" y="39"/>
                        </a:lnTo>
                        <a:lnTo>
                          <a:pt x="12" y="119"/>
                        </a:lnTo>
                        <a:lnTo>
                          <a:pt x="0" y="114"/>
                        </a:lnTo>
                        <a:lnTo>
                          <a:pt x="0" y="32"/>
                        </a:lnTo>
                        <a:close/>
                      </a:path>
                    </a:pathLst>
                  </a:custGeom>
                  <a:solidFill>
                    <a:srgbClr val="FF8000"/>
                  </a:solidFill>
                  <a:ln w="9525">
                    <a:solidFill>
                      <a:schemeClr val="tx1"/>
                    </a:solidFill>
                    <a:round/>
                    <a:headEnd/>
                    <a:tailEnd/>
                  </a:ln>
                </p:spPr>
                <p:txBody>
                  <a:bodyPr/>
                  <a:lstStyle/>
                  <a:p>
                    <a:endParaRPr lang="en-US"/>
                  </a:p>
                </p:txBody>
              </p:sp>
              <p:sp>
                <p:nvSpPr>
                  <p:cNvPr id="88" name="Freeform 1205"/>
                  <p:cNvSpPr>
                    <a:spLocks/>
                  </p:cNvSpPr>
                  <p:nvPr/>
                </p:nvSpPr>
                <p:spPr bwMode="auto">
                  <a:xfrm>
                    <a:off x="1101" y="1919"/>
                    <a:ext cx="57" cy="39"/>
                  </a:xfrm>
                  <a:custGeom>
                    <a:avLst/>
                    <a:gdLst>
                      <a:gd name="T0" fmla="*/ 0 w 171"/>
                      <a:gd name="T1" fmla="*/ 12 h 117"/>
                      <a:gd name="T2" fmla="*/ 57 w 171"/>
                      <a:gd name="T3" fmla="*/ 0 h 117"/>
                      <a:gd name="T4" fmla="*/ 57 w 171"/>
                      <a:gd name="T5" fmla="*/ 25 h 117"/>
                      <a:gd name="T6" fmla="*/ 0 w 171"/>
                      <a:gd name="T7" fmla="*/ 39 h 117"/>
                      <a:gd name="T8" fmla="*/ 0 w 171"/>
                      <a:gd name="T9" fmla="*/ 12 h 117"/>
                      <a:gd name="T10" fmla="*/ 0 60000 65536"/>
                      <a:gd name="T11" fmla="*/ 0 60000 65536"/>
                      <a:gd name="T12" fmla="*/ 0 60000 65536"/>
                      <a:gd name="T13" fmla="*/ 0 60000 65536"/>
                      <a:gd name="T14" fmla="*/ 0 60000 65536"/>
                      <a:gd name="T15" fmla="*/ 0 w 171"/>
                      <a:gd name="T16" fmla="*/ 0 h 117"/>
                      <a:gd name="T17" fmla="*/ 171 w 171"/>
                      <a:gd name="T18" fmla="*/ 117 h 117"/>
                    </a:gdLst>
                    <a:ahLst/>
                    <a:cxnLst>
                      <a:cxn ang="T10">
                        <a:pos x="T0" y="T1"/>
                      </a:cxn>
                      <a:cxn ang="T11">
                        <a:pos x="T2" y="T3"/>
                      </a:cxn>
                      <a:cxn ang="T12">
                        <a:pos x="T4" y="T5"/>
                      </a:cxn>
                      <a:cxn ang="T13">
                        <a:pos x="T6" y="T7"/>
                      </a:cxn>
                      <a:cxn ang="T14">
                        <a:pos x="T8" y="T9"/>
                      </a:cxn>
                    </a:cxnLst>
                    <a:rect l="T15" t="T16" r="T17" b="T18"/>
                    <a:pathLst>
                      <a:path w="171" h="117">
                        <a:moveTo>
                          <a:pt x="0" y="37"/>
                        </a:moveTo>
                        <a:lnTo>
                          <a:pt x="171" y="0"/>
                        </a:lnTo>
                        <a:lnTo>
                          <a:pt x="171" y="76"/>
                        </a:lnTo>
                        <a:lnTo>
                          <a:pt x="0" y="117"/>
                        </a:lnTo>
                        <a:lnTo>
                          <a:pt x="0" y="37"/>
                        </a:lnTo>
                        <a:close/>
                      </a:path>
                    </a:pathLst>
                  </a:custGeom>
                  <a:solidFill>
                    <a:srgbClr val="FFE0C0"/>
                  </a:solidFill>
                  <a:ln w="9525">
                    <a:solidFill>
                      <a:schemeClr val="tx1"/>
                    </a:solidFill>
                    <a:round/>
                    <a:headEnd/>
                    <a:tailEnd/>
                  </a:ln>
                </p:spPr>
                <p:txBody>
                  <a:bodyPr/>
                  <a:lstStyle/>
                  <a:p>
                    <a:endParaRPr lang="en-US"/>
                  </a:p>
                </p:txBody>
              </p:sp>
            </p:grpSp>
            <p:grpSp>
              <p:nvGrpSpPr>
                <p:cNvPr id="68" name="Group 1206"/>
                <p:cNvGrpSpPr>
                  <a:grpSpLocks/>
                </p:cNvGrpSpPr>
                <p:nvPr/>
              </p:nvGrpSpPr>
              <p:grpSpPr bwMode="auto">
                <a:xfrm>
                  <a:off x="1695" y="1580"/>
                  <a:ext cx="787" cy="453"/>
                  <a:chOff x="1695" y="1580"/>
                  <a:chExt cx="787" cy="453"/>
                </a:xfrm>
              </p:grpSpPr>
              <p:grpSp>
                <p:nvGrpSpPr>
                  <p:cNvPr id="69" name="Group 1207"/>
                  <p:cNvGrpSpPr>
                    <a:grpSpLocks/>
                  </p:cNvGrpSpPr>
                  <p:nvPr/>
                </p:nvGrpSpPr>
                <p:grpSpPr bwMode="auto">
                  <a:xfrm>
                    <a:off x="1784" y="1580"/>
                    <a:ext cx="160" cy="134"/>
                    <a:chOff x="1784" y="1580"/>
                    <a:chExt cx="160" cy="134"/>
                  </a:xfrm>
                </p:grpSpPr>
                <p:sp>
                  <p:nvSpPr>
                    <p:cNvPr id="80" name="Freeform 1208"/>
                    <p:cNvSpPr>
                      <a:spLocks/>
                    </p:cNvSpPr>
                    <p:nvPr/>
                  </p:nvSpPr>
                  <p:spPr bwMode="auto">
                    <a:xfrm>
                      <a:off x="1802" y="1652"/>
                      <a:ext cx="142" cy="61"/>
                    </a:xfrm>
                    <a:custGeom>
                      <a:avLst/>
                      <a:gdLst>
                        <a:gd name="T0" fmla="*/ 0 w 424"/>
                        <a:gd name="T1" fmla="*/ 61 h 183"/>
                        <a:gd name="T2" fmla="*/ 23 w 424"/>
                        <a:gd name="T3" fmla="*/ 58 h 183"/>
                        <a:gd name="T4" fmla="*/ 43 w 424"/>
                        <a:gd name="T5" fmla="*/ 48 h 183"/>
                        <a:gd name="T6" fmla="*/ 64 w 424"/>
                        <a:gd name="T7" fmla="*/ 41 h 183"/>
                        <a:gd name="T8" fmla="*/ 81 w 424"/>
                        <a:gd name="T9" fmla="*/ 39 h 183"/>
                        <a:gd name="T10" fmla="*/ 87 w 424"/>
                        <a:gd name="T11" fmla="*/ 39 h 183"/>
                        <a:gd name="T12" fmla="*/ 104 w 424"/>
                        <a:gd name="T13" fmla="*/ 43 h 183"/>
                        <a:gd name="T14" fmla="*/ 125 w 424"/>
                        <a:gd name="T15" fmla="*/ 50 h 183"/>
                        <a:gd name="T16" fmla="*/ 136 w 424"/>
                        <a:gd name="T17" fmla="*/ 53 h 183"/>
                        <a:gd name="T18" fmla="*/ 139 w 424"/>
                        <a:gd name="T19" fmla="*/ 50 h 183"/>
                        <a:gd name="T20" fmla="*/ 142 w 424"/>
                        <a:gd name="T21" fmla="*/ 46 h 183"/>
                        <a:gd name="T22" fmla="*/ 142 w 424"/>
                        <a:gd name="T23" fmla="*/ 36 h 183"/>
                        <a:gd name="T24" fmla="*/ 139 w 424"/>
                        <a:gd name="T25" fmla="*/ 29 h 183"/>
                        <a:gd name="T26" fmla="*/ 130 w 424"/>
                        <a:gd name="T27" fmla="*/ 17 h 183"/>
                        <a:gd name="T28" fmla="*/ 122 w 424"/>
                        <a:gd name="T29" fmla="*/ 6 h 183"/>
                        <a:gd name="T30" fmla="*/ 120 w 424"/>
                        <a:gd name="T31" fmla="*/ 0 h 183"/>
                        <a:gd name="T32" fmla="*/ 33 w 424"/>
                        <a:gd name="T33" fmla="*/ 6 h 183"/>
                        <a:gd name="T34" fmla="*/ 42 w 424"/>
                        <a:gd name="T35" fmla="*/ 15 h 183"/>
                        <a:gd name="T36" fmla="*/ 43 w 424"/>
                        <a:gd name="T37" fmla="*/ 20 h 183"/>
                        <a:gd name="T38" fmla="*/ 41 w 424"/>
                        <a:gd name="T39" fmla="*/ 29 h 183"/>
                        <a:gd name="T40" fmla="*/ 33 w 424"/>
                        <a:gd name="T41" fmla="*/ 38 h 183"/>
                        <a:gd name="T42" fmla="*/ 22 w 424"/>
                        <a:gd name="T43" fmla="*/ 44 h 183"/>
                        <a:gd name="T44" fmla="*/ 0 w 424"/>
                        <a:gd name="T45" fmla="*/ 61 h 18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24"/>
                        <a:gd name="T70" fmla="*/ 0 h 183"/>
                        <a:gd name="T71" fmla="*/ 424 w 424"/>
                        <a:gd name="T72" fmla="*/ 183 h 18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24" h="183">
                          <a:moveTo>
                            <a:pt x="0" y="183"/>
                          </a:moveTo>
                          <a:lnTo>
                            <a:pt x="70" y="175"/>
                          </a:lnTo>
                          <a:lnTo>
                            <a:pt x="127" y="145"/>
                          </a:lnTo>
                          <a:lnTo>
                            <a:pt x="190" y="122"/>
                          </a:lnTo>
                          <a:lnTo>
                            <a:pt x="243" y="116"/>
                          </a:lnTo>
                          <a:lnTo>
                            <a:pt x="260" y="116"/>
                          </a:lnTo>
                          <a:lnTo>
                            <a:pt x="312" y="129"/>
                          </a:lnTo>
                          <a:lnTo>
                            <a:pt x="372" y="151"/>
                          </a:lnTo>
                          <a:lnTo>
                            <a:pt x="405" y="158"/>
                          </a:lnTo>
                          <a:lnTo>
                            <a:pt x="416" y="151"/>
                          </a:lnTo>
                          <a:lnTo>
                            <a:pt x="424" y="137"/>
                          </a:lnTo>
                          <a:lnTo>
                            <a:pt x="424" y="108"/>
                          </a:lnTo>
                          <a:lnTo>
                            <a:pt x="416" y="86"/>
                          </a:lnTo>
                          <a:lnTo>
                            <a:pt x="388" y="52"/>
                          </a:lnTo>
                          <a:lnTo>
                            <a:pt x="364" y="17"/>
                          </a:lnTo>
                          <a:lnTo>
                            <a:pt x="357" y="0"/>
                          </a:lnTo>
                          <a:lnTo>
                            <a:pt x="100" y="17"/>
                          </a:lnTo>
                          <a:lnTo>
                            <a:pt x="125" y="46"/>
                          </a:lnTo>
                          <a:lnTo>
                            <a:pt x="127" y="61"/>
                          </a:lnTo>
                          <a:lnTo>
                            <a:pt x="122" y="86"/>
                          </a:lnTo>
                          <a:lnTo>
                            <a:pt x="100" y="114"/>
                          </a:lnTo>
                          <a:lnTo>
                            <a:pt x="65" y="132"/>
                          </a:lnTo>
                          <a:lnTo>
                            <a:pt x="0" y="183"/>
                          </a:lnTo>
                          <a:close/>
                        </a:path>
                      </a:pathLst>
                    </a:custGeom>
                    <a:solidFill>
                      <a:schemeClr val="hlink"/>
                    </a:solidFill>
                    <a:ln w="9525">
                      <a:noFill/>
                      <a:round/>
                      <a:headEnd/>
                      <a:tailEnd/>
                    </a:ln>
                  </p:spPr>
                  <p:txBody>
                    <a:bodyPr/>
                    <a:lstStyle/>
                    <a:p>
                      <a:endParaRPr lang="en-US"/>
                    </a:p>
                  </p:txBody>
                </p:sp>
                <p:grpSp>
                  <p:nvGrpSpPr>
                    <p:cNvPr id="81" name="Group 1209"/>
                    <p:cNvGrpSpPr>
                      <a:grpSpLocks/>
                    </p:cNvGrpSpPr>
                    <p:nvPr/>
                  </p:nvGrpSpPr>
                  <p:grpSpPr bwMode="auto">
                    <a:xfrm>
                      <a:off x="1784" y="1580"/>
                      <a:ext cx="143" cy="134"/>
                      <a:chOff x="1784" y="1580"/>
                      <a:chExt cx="143" cy="134"/>
                    </a:xfrm>
                  </p:grpSpPr>
                  <p:sp>
                    <p:nvSpPr>
                      <p:cNvPr id="82" name="Freeform 1210"/>
                      <p:cNvSpPr>
                        <a:spLocks/>
                      </p:cNvSpPr>
                      <p:nvPr/>
                    </p:nvSpPr>
                    <p:spPr bwMode="auto">
                      <a:xfrm>
                        <a:off x="1784" y="1580"/>
                        <a:ext cx="143" cy="134"/>
                      </a:xfrm>
                      <a:custGeom>
                        <a:avLst/>
                        <a:gdLst>
                          <a:gd name="T0" fmla="*/ 0 w 429"/>
                          <a:gd name="T1" fmla="*/ 105 h 400"/>
                          <a:gd name="T2" fmla="*/ 2 w 429"/>
                          <a:gd name="T3" fmla="*/ 121 h 400"/>
                          <a:gd name="T4" fmla="*/ 4 w 429"/>
                          <a:gd name="T5" fmla="*/ 128 h 400"/>
                          <a:gd name="T6" fmla="*/ 6 w 429"/>
                          <a:gd name="T7" fmla="*/ 131 h 400"/>
                          <a:gd name="T8" fmla="*/ 13 w 429"/>
                          <a:gd name="T9" fmla="*/ 133 h 400"/>
                          <a:gd name="T10" fmla="*/ 18 w 429"/>
                          <a:gd name="T11" fmla="*/ 134 h 400"/>
                          <a:gd name="T12" fmla="*/ 28 w 429"/>
                          <a:gd name="T13" fmla="*/ 133 h 400"/>
                          <a:gd name="T14" fmla="*/ 35 w 429"/>
                          <a:gd name="T15" fmla="*/ 129 h 400"/>
                          <a:gd name="T16" fmla="*/ 37 w 429"/>
                          <a:gd name="T17" fmla="*/ 125 h 400"/>
                          <a:gd name="T18" fmla="*/ 37 w 429"/>
                          <a:gd name="T19" fmla="*/ 110 h 400"/>
                          <a:gd name="T20" fmla="*/ 39 w 429"/>
                          <a:gd name="T21" fmla="*/ 97 h 400"/>
                          <a:gd name="T22" fmla="*/ 39 w 429"/>
                          <a:gd name="T23" fmla="*/ 87 h 400"/>
                          <a:gd name="T24" fmla="*/ 40 w 429"/>
                          <a:gd name="T25" fmla="*/ 83 h 400"/>
                          <a:gd name="T26" fmla="*/ 42 w 429"/>
                          <a:gd name="T27" fmla="*/ 74 h 400"/>
                          <a:gd name="T28" fmla="*/ 46 w 429"/>
                          <a:gd name="T29" fmla="*/ 72 h 400"/>
                          <a:gd name="T30" fmla="*/ 51 w 429"/>
                          <a:gd name="T31" fmla="*/ 72 h 400"/>
                          <a:gd name="T32" fmla="*/ 62 w 429"/>
                          <a:gd name="T33" fmla="*/ 73 h 400"/>
                          <a:gd name="T34" fmla="*/ 80 w 429"/>
                          <a:gd name="T35" fmla="*/ 77 h 400"/>
                          <a:gd name="T36" fmla="*/ 93 w 429"/>
                          <a:gd name="T37" fmla="*/ 79 h 400"/>
                          <a:gd name="T38" fmla="*/ 105 w 429"/>
                          <a:gd name="T39" fmla="*/ 80 h 400"/>
                          <a:gd name="T40" fmla="*/ 118 w 429"/>
                          <a:gd name="T41" fmla="*/ 79 h 400"/>
                          <a:gd name="T42" fmla="*/ 126 w 429"/>
                          <a:gd name="T43" fmla="*/ 77 h 400"/>
                          <a:gd name="T44" fmla="*/ 132 w 429"/>
                          <a:gd name="T45" fmla="*/ 73 h 400"/>
                          <a:gd name="T46" fmla="*/ 137 w 429"/>
                          <a:gd name="T47" fmla="*/ 68 h 400"/>
                          <a:gd name="T48" fmla="*/ 139 w 429"/>
                          <a:gd name="T49" fmla="*/ 62 h 400"/>
                          <a:gd name="T50" fmla="*/ 143 w 429"/>
                          <a:gd name="T51" fmla="*/ 25 h 400"/>
                          <a:gd name="T52" fmla="*/ 140 w 429"/>
                          <a:gd name="T53" fmla="*/ 16 h 400"/>
                          <a:gd name="T54" fmla="*/ 137 w 429"/>
                          <a:gd name="T55" fmla="*/ 12 h 400"/>
                          <a:gd name="T56" fmla="*/ 132 w 429"/>
                          <a:gd name="T57" fmla="*/ 7 h 400"/>
                          <a:gd name="T58" fmla="*/ 122 w 429"/>
                          <a:gd name="T59" fmla="*/ 5 h 400"/>
                          <a:gd name="T60" fmla="*/ 85 w 429"/>
                          <a:gd name="T61" fmla="*/ 1 h 400"/>
                          <a:gd name="T62" fmla="*/ 54 w 429"/>
                          <a:gd name="T63" fmla="*/ 0 h 400"/>
                          <a:gd name="T64" fmla="*/ 36 w 429"/>
                          <a:gd name="T65" fmla="*/ 1 h 400"/>
                          <a:gd name="T66" fmla="*/ 30 w 429"/>
                          <a:gd name="T67" fmla="*/ 5 h 400"/>
                          <a:gd name="T68" fmla="*/ 27 w 429"/>
                          <a:gd name="T69" fmla="*/ 10 h 400"/>
                          <a:gd name="T70" fmla="*/ 24 w 429"/>
                          <a:gd name="T71" fmla="*/ 19 h 400"/>
                          <a:gd name="T72" fmla="*/ 23 w 429"/>
                          <a:gd name="T73" fmla="*/ 45 h 400"/>
                          <a:gd name="T74" fmla="*/ 24 w 429"/>
                          <a:gd name="T75" fmla="*/ 58 h 400"/>
                          <a:gd name="T76" fmla="*/ 28 w 429"/>
                          <a:gd name="T77" fmla="*/ 63 h 400"/>
                          <a:gd name="T78" fmla="*/ 29 w 429"/>
                          <a:gd name="T79" fmla="*/ 64 h 400"/>
                          <a:gd name="T80" fmla="*/ 16 w 429"/>
                          <a:gd name="T81" fmla="*/ 82 h 400"/>
                          <a:gd name="T82" fmla="*/ 6 w 429"/>
                          <a:gd name="T83" fmla="*/ 92 h 400"/>
                          <a:gd name="T84" fmla="*/ 0 w 429"/>
                          <a:gd name="T85" fmla="*/ 98 h 400"/>
                          <a:gd name="T86" fmla="*/ 0 w 429"/>
                          <a:gd name="T87" fmla="*/ 105 h 4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9"/>
                          <a:gd name="T133" fmla="*/ 0 h 400"/>
                          <a:gd name="T134" fmla="*/ 429 w 429"/>
                          <a:gd name="T135" fmla="*/ 400 h 4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9" h="400">
                            <a:moveTo>
                              <a:pt x="0" y="313"/>
                            </a:moveTo>
                            <a:lnTo>
                              <a:pt x="6" y="360"/>
                            </a:lnTo>
                            <a:lnTo>
                              <a:pt x="11" y="382"/>
                            </a:lnTo>
                            <a:lnTo>
                              <a:pt x="19" y="392"/>
                            </a:lnTo>
                            <a:lnTo>
                              <a:pt x="38" y="398"/>
                            </a:lnTo>
                            <a:lnTo>
                              <a:pt x="55" y="400"/>
                            </a:lnTo>
                            <a:lnTo>
                              <a:pt x="85" y="398"/>
                            </a:lnTo>
                            <a:lnTo>
                              <a:pt x="104" y="386"/>
                            </a:lnTo>
                            <a:lnTo>
                              <a:pt x="110" y="374"/>
                            </a:lnTo>
                            <a:lnTo>
                              <a:pt x="112" y="329"/>
                            </a:lnTo>
                            <a:lnTo>
                              <a:pt x="118" y="289"/>
                            </a:lnTo>
                            <a:lnTo>
                              <a:pt x="118" y="261"/>
                            </a:lnTo>
                            <a:lnTo>
                              <a:pt x="120" y="247"/>
                            </a:lnTo>
                            <a:lnTo>
                              <a:pt x="127" y="222"/>
                            </a:lnTo>
                            <a:lnTo>
                              <a:pt x="138" y="214"/>
                            </a:lnTo>
                            <a:lnTo>
                              <a:pt x="154" y="214"/>
                            </a:lnTo>
                            <a:lnTo>
                              <a:pt x="187" y="218"/>
                            </a:lnTo>
                            <a:lnTo>
                              <a:pt x="239" y="230"/>
                            </a:lnTo>
                            <a:lnTo>
                              <a:pt x="280" y="236"/>
                            </a:lnTo>
                            <a:lnTo>
                              <a:pt x="314" y="238"/>
                            </a:lnTo>
                            <a:lnTo>
                              <a:pt x="353" y="236"/>
                            </a:lnTo>
                            <a:lnTo>
                              <a:pt x="377" y="230"/>
                            </a:lnTo>
                            <a:lnTo>
                              <a:pt x="397" y="218"/>
                            </a:lnTo>
                            <a:lnTo>
                              <a:pt x="411" y="203"/>
                            </a:lnTo>
                            <a:lnTo>
                              <a:pt x="418" y="184"/>
                            </a:lnTo>
                            <a:lnTo>
                              <a:pt x="429" y="74"/>
                            </a:lnTo>
                            <a:lnTo>
                              <a:pt x="421" y="48"/>
                            </a:lnTo>
                            <a:lnTo>
                              <a:pt x="411" y="36"/>
                            </a:lnTo>
                            <a:lnTo>
                              <a:pt x="395" y="22"/>
                            </a:lnTo>
                            <a:lnTo>
                              <a:pt x="365" y="16"/>
                            </a:lnTo>
                            <a:lnTo>
                              <a:pt x="256" y="4"/>
                            </a:lnTo>
                            <a:lnTo>
                              <a:pt x="162" y="0"/>
                            </a:lnTo>
                            <a:lnTo>
                              <a:pt x="107" y="4"/>
                            </a:lnTo>
                            <a:lnTo>
                              <a:pt x="90" y="14"/>
                            </a:lnTo>
                            <a:lnTo>
                              <a:pt x="81" y="29"/>
                            </a:lnTo>
                            <a:lnTo>
                              <a:pt x="71" y="57"/>
                            </a:lnTo>
                            <a:lnTo>
                              <a:pt x="70" y="134"/>
                            </a:lnTo>
                            <a:lnTo>
                              <a:pt x="71" y="172"/>
                            </a:lnTo>
                            <a:lnTo>
                              <a:pt x="85" y="188"/>
                            </a:lnTo>
                            <a:lnTo>
                              <a:pt x="87" y="192"/>
                            </a:lnTo>
                            <a:lnTo>
                              <a:pt x="49" y="244"/>
                            </a:lnTo>
                            <a:lnTo>
                              <a:pt x="19" y="276"/>
                            </a:lnTo>
                            <a:lnTo>
                              <a:pt x="0" y="293"/>
                            </a:lnTo>
                            <a:lnTo>
                              <a:pt x="0" y="313"/>
                            </a:lnTo>
                            <a:close/>
                          </a:path>
                        </a:pathLst>
                      </a:custGeom>
                      <a:solidFill>
                        <a:srgbClr val="A0A0A0"/>
                      </a:solidFill>
                      <a:ln w="9525">
                        <a:solidFill>
                          <a:schemeClr val="tx1"/>
                        </a:solidFill>
                        <a:round/>
                        <a:headEnd/>
                        <a:tailEnd/>
                      </a:ln>
                    </p:spPr>
                    <p:txBody>
                      <a:bodyPr/>
                      <a:lstStyle/>
                      <a:p>
                        <a:endParaRPr lang="en-US"/>
                      </a:p>
                    </p:txBody>
                  </p:sp>
                  <p:grpSp>
                    <p:nvGrpSpPr>
                      <p:cNvPr id="83" name="Group 1211"/>
                      <p:cNvGrpSpPr>
                        <a:grpSpLocks/>
                      </p:cNvGrpSpPr>
                      <p:nvPr/>
                    </p:nvGrpSpPr>
                    <p:grpSpPr bwMode="auto">
                      <a:xfrm>
                        <a:off x="1784" y="1588"/>
                        <a:ext cx="143" cy="126"/>
                        <a:chOff x="1784" y="1588"/>
                        <a:chExt cx="143" cy="126"/>
                      </a:xfrm>
                    </p:grpSpPr>
                    <p:sp>
                      <p:nvSpPr>
                        <p:cNvPr id="84" name="Freeform 1212"/>
                        <p:cNvSpPr>
                          <a:spLocks/>
                        </p:cNvSpPr>
                        <p:nvPr/>
                      </p:nvSpPr>
                      <p:spPr bwMode="auto">
                        <a:xfrm>
                          <a:off x="1808" y="1617"/>
                          <a:ext cx="7" cy="29"/>
                        </a:xfrm>
                        <a:custGeom>
                          <a:avLst/>
                          <a:gdLst>
                            <a:gd name="T0" fmla="*/ 0 w 23"/>
                            <a:gd name="T1" fmla="*/ 0 h 85"/>
                            <a:gd name="T2" fmla="*/ 4 w 23"/>
                            <a:gd name="T3" fmla="*/ 1 h 85"/>
                            <a:gd name="T4" fmla="*/ 6 w 23"/>
                            <a:gd name="T5" fmla="*/ 4 h 85"/>
                            <a:gd name="T6" fmla="*/ 7 w 23"/>
                            <a:gd name="T7" fmla="*/ 12 h 85"/>
                            <a:gd name="T8" fmla="*/ 7 w 23"/>
                            <a:gd name="T9" fmla="*/ 20 h 85"/>
                            <a:gd name="T10" fmla="*/ 5 w 23"/>
                            <a:gd name="T11" fmla="*/ 29 h 85"/>
                            <a:gd name="T12" fmla="*/ 0 w 23"/>
                            <a:gd name="T13" fmla="*/ 23 h 85"/>
                            <a:gd name="T14" fmla="*/ 0 w 23"/>
                            <a:gd name="T15" fmla="*/ 17 h 85"/>
                            <a:gd name="T16" fmla="*/ 0 w 23"/>
                            <a:gd name="T17" fmla="*/ 0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85"/>
                            <a:gd name="T29" fmla="*/ 23 w 23"/>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85">
                              <a:moveTo>
                                <a:pt x="0" y="0"/>
                              </a:moveTo>
                              <a:lnTo>
                                <a:pt x="13" y="3"/>
                              </a:lnTo>
                              <a:lnTo>
                                <a:pt x="20" y="12"/>
                              </a:lnTo>
                              <a:lnTo>
                                <a:pt x="23" y="36"/>
                              </a:lnTo>
                              <a:lnTo>
                                <a:pt x="23" y="58"/>
                              </a:lnTo>
                              <a:lnTo>
                                <a:pt x="16" y="85"/>
                              </a:lnTo>
                              <a:lnTo>
                                <a:pt x="1" y="67"/>
                              </a:lnTo>
                              <a:lnTo>
                                <a:pt x="0" y="51"/>
                              </a:lnTo>
                              <a:lnTo>
                                <a:pt x="0" y="0"/>
                              </a:lnTo>
                              <a:close/>
                            </a:path>
                          </a:pathLst>
                        </a:custGeom>
                        <a:solidFill>
                          <a:srgbClr val="606060"/>
                        </a:solidFill>
                        <a:ln w="9525">
                          <a:solidFill>
                            <a:schemeClr val="tx1"/>
                          </a:solidFill>
                          <a:round/>
                          <a:headEnd/>
                          <a:tailEnd/>
                        </a:ln>
                      </p:spPr>
                      <p:txBody>
                        <a:bodyPr/>
                        <a:lstStyle/>
                        <a:p>
                          <a:endParaRPr lang="en-US"/>
                        </a:p>
                      </p:txBody>
                    </p:sp>
                    <p:sp>
                      <p:nvSpPr>
                        <p:cNvPr id="85" name="Freeform 1213"/>
                        <p:cNvSpPr>
                          <a:spLocks/>
                        </p:cNvSpPr>
                        <p:nvPr/>
                      </p:nvSpPr>
                      <p:spPr bwMode="auto">
                        <a:xfrm>
                          <a:off x="1845" y="1621"/>
                          <a:ext cx="77" cy="26"/>
                        </a:xfrm>
                        <a:custGeom>
                          <a:avLst/>
                          <a:gdLst>
                            <a:gd name="T0" fmla="*/ 0 w 232"/>
                            <a:gd name="T1" fmla="*/ 11 h 79"/>
                            <a:gd name="T2" fmla="*/ 25 w 232"/>
                            <a:gd name="T3" fmla="*/ 7 h 79"/>
                            <a:gd name="T4" fmla="*/ 41 w 232"/>
                            <a:gd name="T5" fmla="*/ 1 h 79"/>
                            <a:gd name="T6" fmla="*/ 54 w 232"/>
                            <a:gd name="T7" fmla="*/ 0 h 79"/>
                            <a:gd name="T8" fmla="*/ 65 w 232"/>
                            <a:gd name="T9" fmla="*/ 0 h 79"/>
                            <a:gd name="T10" fmla="*/ 77 w 232"/>
                            <a:gd name="T11" fmla="*/ 0 h 79"/>
                            <a:gd name="T12" fmla="*/ 76 w 232"/>
                            <a:gd name="T13" fmla="*/ 14 h 79"/>
                            <a:gd name="T14" fmla="*/ 63 w 232"/>
                            <a:gd name="T15" fmla="*/ 25 h 79"/>
                            <a:gd name="T16" fmla="*/ 47 w 232"/>
                            <a:gd name="T17" fmla="*/ 26 h 79"/>
                            <a:gd name="T18" fmla="*/ 17 w 232"/>
                            <a:gd name="T19" fmla="*/ 19 h 79"/>
                            <a:gd name="T20" fmla="*/ 0 w 232"/>
                            <a:gd name="T21" fmla="*/ 11 h 7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2"/>
                            <a:gd name="T34" fmla="*/ 0 h 79"/>
                            <a:gd name="T35" fmla="*/ 232 w 232"/>
                            <a:gd name="T36" fmla="*/ 79 h 7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2" h="79">
                              <a:moveTo>
                                <a:pt x="0" y="34"/>
                              </a:moveTo>
                              <a:lnTo>
                                <a:pt x="74" y="20"/>
                              </a:lnTo>
                              <a:lnTo>
                                <a:pt x="124" y="2"/>
                              </a:lnTo>
                              <a:lnTo>
                                <a:pt x="164" y="0"/>
                              </a:lnTo>
                              <a:lnTo>
                                <a:pt x="197" y="1"/>
                              </a:lnTo>
                              <a:lnTo>
                                <a:pt x="232" y="0"/>
                              </a:lnTo>
                              <a:lnTo>
                                <a:pt x="228" y="42"/>
                              </a:lnTo>
                              <a:lnTo>
                                <a:pt x="190" y="75"/>
                              </a:lnTo>
                              <a:lnTo>
                                <a:pt x="141" y="79"/>
                              </a:lnTo>
                              <a:lnTo>
                                <a:pt x="50" y="57"/>
                              </a:lnTo>
                              <a:lnTo>
                                <a:pt x="0" y="34"/>
                              </a:lnTo>
                              <a:close/>
                            </a:path>
                          </a:pathLst>
                        </a:custGeom>
                        <a:solidFill>
                          <a:srgbClr val="808080"/>
                        </a:solidFill>
                        <a:ln w="9525">
                          <a:noFill/>
                          <a:round/>
                          <a:headEnd/>
                          <a:tailEnd/>
                        </a:ln>
                      </p:spPr>
                      <p:txBody>
                        <a:bodyPr/>
                        <a:lstStyle/>
                        <a:p>
                          <a:endParaRPr lang="en-US"/>
                        </a:p>
                      </p:txBody>
                    </p:sp>
                    <p:sp>
                      <p:nvSpPr>
                        <p:cNvPr id="86" name="Freeform 1214"/>
                        <p:cNvSpPr>
                          <a:spLocks/>
                        </p:cNvSpPr>
                        <p:nvPr/>
                      </p:nvSpPr>
                      <p:spPr bwMode="auto">
                        <a:xfrm>
                          <a:off x="1784" y="1588"/>
                          <a:ext cx="143" cy="126"/>
                        </a:xfrm>
                        <a:custGeom>
                          <a:avLst/>
                          <a:gdLst>
                            <a:gd name="T0" fmla="*/ 0 w 429"/>
                            <a:gd name="T1" fmla="*/ 97 h 378"/>
                            <a:gd name="T2" fmla="*/ 2 w 429"/>
                            <a:gd name="T3" fmla="*/ 113 h 378"/>
                            <a:gd name="T4" fmla="*/ 4 w 429"/>
                            <a:gd name="T5" fmla="*/ 120 h 378"/>
                            <a:gd name="T6" fmla="*/ 6 w 429"/>
                            <a:gd name="T7" fmla="*/ 123 h 378"/>
                            <a:gd name="T8" fmla="*/ 13 w 429"/>
                            <a:gd name="T9" fmla="*/ 125 h 378"/>
                            <a:gd name="T10" fmla="*/ 18 w 429"/>
                            <a:gd name="T11" fmla="*/ 126 h 378"/>
                            <a:gd name="T12" fmla="*/ 28 w 429"/>
                            <a:gd name="T13" fmla="*/ 125 h 378"/>
                            <a:gd name="T14" fmla="*/ 35 w 429"/>
                            <a:gd name="T15" fmla="*/ 121 h 378"/>
                            <a:gd name="T16" fmla="*/ 37 w 429"/>
                            <a:gd name="T17" fmla="*/ 117 h 378"/>
                            <a:gd name="T18" fmla="*/ 37 w 429"/>
                            <a:gd name="T19" fmla="*/ 102 h 378"/>
                            <a:gd name="T20" fmla="*/ 39 w 429"/>
                            <a:gd name="T21" fmla="*/ 89 h 378"/>
                            <a:gd name="T22" fmla="*/ 39 w 429"/>
                            <a:gd name="T23" fmla="*/ 80 h 378"/>
                            <a:gd name="T24" fmla="*/ 40 w 429"/>
                            <a:gd name="T25" fmla="*/ 75 h 378"/>
                            <a:gd name="T26" fmla="*/ 42 w 429"/>
                            <a:gd name="T27" fmla="*/ 67 h 378"/>
                            <a:gd name="T28" fmla="*/ 46 w 429"/>
                            <a:gd name="T29" fmla="*/ 64 h 378"/>
                            <a:gd name="T30" fmla="*/ 51 w 429"/>
                            <a:gd name="T31" fmla="*/ 64 h 378"/>
                            <a:gd name="T32" fmla="*/ 62 w 429"/>
                            <a:gd name="T33" fmla="*/ 65 h 378"/>
                            <a:gd name="T34" fmla="*/ 80 w 429"/>
                            <a:gd name="T35" fmla="*/ 69 h 378"/>
                            <a:gd name="T36" fmla="*/ 93 w 429"/>
                            <a:gd name="T37" fmla="*/ 71 h 378"/>
                            <a:gd name="T38" fmla="*/ 105 w 429"/>
                            <a:gd name="T39" fmla="*/ 72 h 378"/>
                            <a:gd name="T40" fmla="*/ 118 w 429"/>
                            <a:gd name="T41" fmla="*/ 71 h 378"/>
                            <a:gd name="T42" fmla="*/ 126 w 429"/>
                            <a:gd name="T43" fmla="*/ 69 h 378"/>
                            <a:gd name="T44" fmla="*/ 132 w 429"/>
                            <a:gd name="T45" fmla="*/ 65 h 378"/>
                            <a:gd name="T46" fmla="*/ 137 w 429"/>
                            <a:gd name="T47" fmla="*/ 60 h 378"/>
                            <a:gd name="T48" fmla="*/ 139 w 429"/>
                            <a:gd name="T49" fmla="*/ 54 h 378"/>
                            <a:gd name="T50" fmla="*/ 143 w 429"/>
                            <a:gd name="T51" fmla="*/ 17 h 378"/>
                            <a:gd name="T52" fmla="*/ 140 w 429"/>
                            <a:gd name="T53" fmla="*/ 9 h 378"/>
                            <a:gd name="T54" fmla="*/ 137 w 429"/>
                            <a:gd name="T55" fmla="*/ 5 h 378"/>
                            <a:gd name="T56" fmla="*/ 132 w 429"/>
                            <a:gd name="T57" fmla="*/ 0 h 378"/>
                            <a:gd name="T58" fmla="*/ 137 w 429"/>
                            <a:gd name="T59" fmla="*/ 14 h 378"/>
                            <a:gd name="T60" fmla="*/ 137 w 429"/>
                            <a:gd name="T61" fmla="*/ 19 h 378"/>
                            <a:gd name="T62" fmla="*/ 137 w 429"/>
                            <a:gd name="T63" fmla="*/ 25 h 378"/>
                            <a:gd name="T64" fmla="*/ 136 w 429"/>
                            <a:gd name="T65" fmla="*/ 33 h 378"/>
                            <a:gd name="T66" fmla="*/ 134 w 429"/>
                            <a:gd name="T67" fmla="*/ 47 h 378"/>
                            <a:gd name="T68" fmla="*/ 129 w 429"/>
                            <a:gd name="T69" fmla="*/ 51 h 378"/>
                            <a:gd name="T70" fmla="*/ 122 w 429"/>
                            <a:gd name="T71" fmla="*/ 55 h 378"/>
                            <a:gd name="T72" fmla="*/ 115 w 429"/>
                            <a:gd name="T73" fmla="*/ 55 h 378"/>
                            <a:gd name="T74" fmla="*/ 107 w 429"/>
                            <a:gd name="T75" fmla="*/ 55 h 378"/>
                            <a:gd name="T76" fmla="*/ 99 w 429"/>
                            <a:gd name="T77" fmla="*/ 52 h 378"/>
                            <a:gd name="T78" fmla="*/ 88 w 429"/>
                            <a:gd name="T79" fmla="*/ 50 h 378"/>
                            <a:gd name="T80" fmla="*/ 76 w 429"/>
                            <a:gd name="T81" fmla="*/ 47 h 378"/>
                            <a:gd name="T82" fmla="*/ 67 w 429"/>
                            <a:gd name="T83" fmla="*/ 45 h 378"/>
                            <a:gd name="T84" fmla="*/ 57 w 429"/>
                            <a:gd name="T85" fmla="*/ 43 h 378"/>
                            <a:gd name="T86" fmla="*/ 46 w 429"/>
                            <a:gd name="T87" fmla="*/ 45 h 378"/>
                            <a:gd name="T88" fmla="*/ 42 w 429"/>
                            <a:gd name="T89" fmla="*/ 49 h 378"/>
                            <a:gd name="T90" fmla="*/ 39 w 429"/>
                            <a:gd name="T91" fmla="*/ 60 h 378"/>
                            <a:gd name="T92" fmla="*/ 36 w 429"/>
                            <a:gd name="T93" fmla="*/ 71 h 378"/>
                            <a:gd name="T94" fmla="*/ 29 w 429"/>
                            <a:gd name="T95" fmla="*/ 83 h 378"/>
                            <a:gd name="T96" fmla="*/ 24 w 429"/>
                            <a:gd name="T97" fmla="*/ 90 h 378"/>
                            <a:gd name="T98" fmla="*/ 19 w 429"/>
                            <a:gd name="T99" fmla="*/ 95 h 378"/>
                            <a:gd name="T100" fmla="*/ 11 w 429"/>
                            <a:gd name="T101" fmla="*/ 97 h 378"/>
                            <a:gd name="T102" fmla="*/ 5 w 429"/>
                            <a:gd name="T103" fmla="*/ 98 h 378"/>
                            <a:gd name="T104" fmla="*/ 0 w 429"/>
                            <a:gd name="T105" fmla="*/ 97 h 37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9"/>
                            <a:gd name="T160" fmla="*/ 0 h 378"/>
                            <a:gd name="T161" fmla="*/ 429 w 429"/>
                            <a:gd name="T162" fmla="*/ 378 h 37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9" h="378">
                              <a:moveTo>
                                <a:pt x="0" y="291"/>
                              </a:moveTo>
                              <a:lnTo>
                                <a:pt x="6" y="338"/>
                              </a:lnTo>
                              <a:lnTo>
                                <a:pt x="11" y="360"/>
                              </a:lnTo>
                              <a:lnTo>
                                <a:pt x="19" y="370"/>
                              </a:lnTo>
                              <a:lnTo>
                                <a:pt x="38" y="376"/>
                              </a:lnTo>
                              <a:lnTo>
                                <a:pt x="55" y="378"/>
                              </a:lnTo>
                              <a:lnTo>
                                <a:pt x="85" y="376"/>
                              </a:lnTo>
                              <a:lnTo>
                                <a:pt x="104" y="364"/>
                              </a:lnTo>
                              <a:lnTo>
                                <a:pt x="110" y="352"/>
                              </a:lnTo>
                              <a:lnTo>
                                <a:pt x="112" y="307"/>
                              </a:lnTo>
                              <a:lnTo>
                                <a:pt x="118" y="267"/>
                              </a:lnTo>
                              <a:lnTo>
                                <a:pt x="118" y="239"/>
                              </a:lnTo>
                              <a:lnTo>
                                <a:pt x="120" y="225"/>
                              </a:lnTo>
                              <a:lnTo>
                                <a:pt x="127" y="200"/>
                              </a:lnTo>
                              <a:lnTo>
                                <a:pt x="138" y="192"/>
                              </a:lnTo>
                              <a:lnTo>
                                <a:pt x="154" y="192"/>
                              </a:lnTo>
                              <a:lnTo>
                                <a:pt x="187" y="196"/>
                              </a:lnTo>
                              <a:lnTo>
                                <a:pt x="239" y="208"/>
                              </a:lnTo>
                              <a:lnTo>
                                <a:pt x="280" y="214"/>
                              </a:lnTo>
                              <a:lnTo>
                                <a:pt x="314" y="216"/>
                              </a:lnTo>
                              <a:lnTo>
                                <a:pt x="353" y="214"/>
                              </a:lnTo>
                              <a:lnTo>
                                <a:pt x="377" y="208"/>
                              </a:lnTo>
                              <a:lnTo>
                                <a:pt x="397" y="196"/>
                              </a:lnTo>
                              <a:lnTo>
                                <a:pt x="411" y="181"/>
                              </a:lnTo>
                              <a:lnTo>
                                <a:pt x="418" y="162"/>
                              </a:lnTo>
                              <a:lnTo>
                                <a:pt x="429" y="52"/>
                              </a:lnTo>
                              <a:lnTo>
                                <a:pt x="421" y="26"/>
                              </a:lnTo>
                              <a:lnTo>
                                <a:pt x="411" y="14"/>
                              </a:lnTo>
                              <a:lnTo>
                                <a:pt x="395" y="0"/>
                              </a:lnTo>
                              <a:lnTo>
                                <a:pt x="411" y="42"/>
                              </a:lnTo>
                              <a:lnTo>
                                <a:pt x="411" y="58"/>
                              </a:lnTo>
                              <a:lnTo>
                                <a:pt x="411" y="76"/>
                              </a:lnTo>
                              <a:lnTo>
                                <a:pt x="409" y="100"/>
                              </a:lnTo>
                              <a:lnTo>
                                <a:pt x="401" y="140"/>
                              </a:lnTo>
                              <a:lnTo>
                                <a:pt x="387" y="154"/>
                              </a:lnTo>
                              <a:lnTo>
                                <a:pt x="367" y="164"/>
                              </a:lnTo>
                              <a:lnTo>
                                <a:pt x="344" y="166"/>
                              </a:lnTo>
                              <a:lnTo>
                                <a:pt x="321" y="164"/>
                              </a:lnTo>
                              <a:lnTo>
                                <a:pt x="296" y="157"/>
                              </a:lnTo>
                              <a:lnTo>
                                <a:pt x="263" y="150"/>
                              </a:lnTo>
                              <a:lnTo>
                                <a:pt x="228" y="141"/>
                              </a:lnTo>
                              <a:lnTo>
                                <a:pt x="200" y="135"/>
                              </a:lnTo>
                              <a:lnTo>
                                <a:pt x="171" y="128"/>
                              </a:lnTo>
                              <a:lnTo>
                                <a:pt x="139" y="135"/>
                              </a:lnTo>
                              <a:lnTo>
                                <a:pt x="127" y="147"/>
                              </a:lnTo>
                              <a:lnTo>
                                <a:pt x="118" y="181"/>
                              </a:lnTo>
                              <a:lnTo>
                                <a:pt x="107" y="213"/>
                              </a:lnTo>
                              <a:lnTo>
                                <a:pt x="87" y="250"/>
                              </a:lnTo>
                              <a:lnTo>
                                <a:pt x="73" y="271"/>
                              </a:lnTo>
                              <a:lnTo>
                                <a:pt x="58" y="285"/>
                              </a:lnTo>
                              <a:lnTo>
                                <a:pt x="34" y="291"/>
                              </a:lnTo>
                              <a:lnTo>
                                <a:pt x="14" y="295"/>
                              </a:lnTo>
                              <a:lnTo>
                                <a:pt x="0" y="291"/>
                              </a:lnTo>
                              <a:close/>
                            </a:path>
                          </a:pathLst>
                        </a:custGeom>
                        <a:solidFill>
                          <a:srgbClr val="606060"/>
                        </a:solidFill>
                        <a:ln w="9525">
                          <a:solidFill>
                            <a:schemeClr val="tx1"/>
                          </a:solidFill>
                          <a:round/>
                          <a:headEnd/>
                          <a:tailEnd/>
                        </a:ln>
                      </p:spPr>
                      <p:txBody>
                        <a:bodyPr/>
                        <a:lstStyle/>
                        <a:p>
                          <a:endParaRPr lang="en-US"/>
                        </a:p>
                      </p:txBody>
                    </p:sp>
                  </p:grpSp>
                </p:grpSp>
              </p:grpSp>
              <p:grpSp>
                <p:nvGrpSpPr>
                  <p:cNvPr id="70" name="Group 1215"/>
                  <p:cNvGrpSpPr>
                    <a:grpSpLocks/>
                  </p:cNvGrpSpPr>
                  <p:nvPr/>
                </p:nvGrpSpPr>
                <p:grpSpPr bwMode="auto">
                  <a:xfrm>
                    <a:off x="2039" y="1638"/>
                    <a:ext cx="396" cy="63"/>
                    <a:chOff x="2039" y="1638"/>
                    <a:chExt cx="396" cy="63"/>
                  </a:xfrm>
                </p:grpSpPr>
                <p:grpSp>
                  <p:nvGrpSpPr>
                    <p:cNvPr id="74" name="Group 1216"/>
                    <p:cNvGrpSpPr>
                      <a:grpSpLocks/>
                    </p:cNvGrpSpPr>
                    <p:nvPr/>
                  </p:nvGrpSpPr>
                  <p:grpSpPr bwMode="auto">
                    <a:xfrm>
                      <a:off x="2039" y="1669"/>
                      <a:ext cx="69" cy="32"/>
                      <a:chOff x="2039" y="1669"/>
                      <a:chExt cx="69" cy="32"/>
                    </a:xfrm>
                  </p:grpSpPr>
                  <p:sp>
                    <p:nvSpPr>
                      <p:cNvPr id="78" name="Freeform 1217"/>
                      <p:cNvSpPr>
                        <a:spLocks/>
                      </p:cNvSpPr>
                      <p:nvPr/>
                    </p:nvSpPr>
                    <p:spPr bwMode="auto">
                      <a:xfrm>
                        <a:off x="2047" y="1683"/>
                        <a:ext cx="61" cy="18"/>
                      </a:xfrm>
                      <a:custGeom>
                        <a:avLst/>
                        <a:gdLst>
                          <a:gd name="T0" fmla="*/ 0 w 184"/>
                          <a:gd name="T1" fmla="*/ 5 h 53"/>
                          <a:gd name="T2" fmla="*/ 6 w 184"/>
                          <a:gd name="T3" fmla="*/ 18 h 53"/>
                          <a:gd name="T4" fmla="*/ 61 w 184"/>
                          <a:gd name="T5" fmla="*/ 14 h 53"/>
                          <a:gd name="T6" fmla="*/ 56 w 184"/>
                          <a:gd name="T7" fmla="*/ 0 h 53"/>
                          <a:gd name="T8" fmla="*/ 0 w 184"/>
                          <a:gd name="T9" fmla="*/ 5 h 53"/>
                          <a:gd name="T10" fmla="*/ 0 60000 65536"/>
                          <a:gd name="T11" fmla="*/ 0 60000 65536"/>
                          <a:gd name="T12" fmla="*/ 0 60000 65536"/>
                          <a:gd name="T13" fmla="*/ 0 60000 65536"/>
                          <a:gd name="T14" fmla="*/ 0 60000 65536"/>
                          <a:gd name="T15" fmla="*/ 0 w 184"/>
                          <a:gd name="T16" fmla="*/ 0 h 53"/>
                          <a:gd name="T17" fmla="*/ 184 w 184"/>
                          <a:gd name="T18" fmla="*/ 53 h 53"/>
                        </a:gdLst>
                        <a:ahLst/>
                        <a:cxnLst>
                          <a:cxn ang="T10">
                            <a:pos x="T0" y="T1"/>
                          </a:cxn>
                          <a:cxn ang="T11">
                            <a:pos x="T2" y="T3"/>
                          </a:cxn>
                          <a:cxn ang="T12">
                            <a:pos x="T4" y="T5"/>
                          </a:cxn>
                          <a:cxn ang="T13">
                            <a:pos x="T6" y="T7"/>
                          </a:cxn>
                          <a:cxn ang="T14">
                            <a:pos x="T8" y="T9"/>
                          </a:cxn>
                        </a:cxnLst>
                        <a:rect l="T15" t="T16" r="T17" b="T18"/>
                        <a:pathLst>
                          <a:path w="184" h="53">
                            <a:moveTo>
                              <a:pt x="0" y="14"/>
                            </a:moveTo>
                            <a:lnTo>
                              <a:pt x="18" y="53"/>
                            </a:lnTo>
                            <a:lnTo>
                              <a:pt x="184" y="41"/>
                            </a:lnTo>
                            <a:lnTo>
                              <a:pt x="170" y="0"/>
                            </a:lnTo>
                            <a:lnTo>
                              <a:pt x="0" y="14"/>
                            </a:lnTo>
                            <a:close/>
                          </a:path>
                        </a:pathLst>
                      </a:custGeom>
                      <a:solidFill>
                        <a:schemeClr val="hlink"/>
                      </a:solidFill>
                      <a:ln w="9525">
                        <a:noFill/>
                        <a:round/>
                        <a:headEnd/>
                        <a:tailEnd/>
                      </a:ln>
                    </p:spPr>
                    <p:txBody>
                      <a:bodyPr/>
                      <a:lstStyle/>
                      <a:p>
                        <a:endParaRPr lang="en-US"/>
                      </a:p>
                    </p:txBody>
                  </p:sp>
                  <p:sp>
                    <p:nvSpPr>
                      <p:cNvPr id="79" name="Freeform 1218"/>
                      <p:cNvSpPr>
                        <a:spLocks/>
                      </p:cNvSpPr>
                      <p:nvPr/>
                    </p:nvSpPr>
                    <p:spPr bwMode="auto">
                      <a:xfrm>
                        <a:off x="2039" y="1669"/>
                        <a:ext cx="69" cy="18"/>
                      </a:xfrm>
                      <a:custGeom>
                        <a:avLst/>
                        <a:gdLst>
                          <a:gd name="T0" fmla="*/ 0 w 209"/>
                          <a:gd name="T1" fmla="*/ 4 h 56"/>
                          <a:gd name="T2" fmla="*/ 57 w 209"/>
                          <a:gd name="T3" fmla="*/ 0 h 56"/>
                          <a:gd name="T4" fmla="*/ 64 w 209"/>
                          <a:gd name="T5" fmla="*/ 5 h 56"/>
                          <a:gd name="T6" fmla="*/ 69 w 209"/>
                          <a:gd name="T7" fmla="*/ 15 h 56"/>
                          <a:gd name="T8" fmla="*/ 9 w 209"/>
                          <a:gd name="T9" fmla="*/ 18 h 56"/>
                          <a:gd name="T10" fmla="*/ 4 w 209"/>
                          <a:gd name="T11" fmla="*/ 15 h 56"/>
                          <a:gd name="T12" fmla="*/ 0 w 209"/>
                          <a:gd name="T13" fmla="*/ 4 h 56"/>
                          <a:gd name="T14" fmla="*/ 0 60000 65536"/>
                          <a:gd name="T15" fmla="*/ 0 60000 65536"/>
                          <a:gd name="T16" fmla="*/ 0 60000 65536"/>
                          <a:gd name="T17" fmla="*/ 0 60000 65536"/>
                          <a:gd name="T18" fmla="*/ 0 60000 65536"/>
                          <a:gd name="T19" fmla="*/ 0 60000 65536"/>
                          <a:gd name="T20" fmla="*/ 0 60000 65536"/>
                          <a:gd name="T21" fmla="*/ 0 w 209"/>
                          <a:gd name="T22" fmla="*/ 0 h 56"/>
                          <a:gd name="T23" fmla="*/ 209 w 209"/>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56">
                            <a:moveTo>
                              <a:pt x="0" y="12"/>
                            </a:moveTo>
                            <a:lnTo>
                              <a:pt x="174" y="0"/>
                            </a:lnTo>
                            <a:lnTo>
                              <a:pt x="195" y="14"/>
                            </a:lnTo>
                            <a:lnTo>
                              <a:pt x="209" y="47"/>
                            </a:lnTo>
                            <a:lnTo>
                              <a:pt x="27" y="56"/>
                            </a:lnTo>
                            <a:lnTo>
                              <a:pt x="13" y="48"/>
                            </a:lnTo>
                            <a:lnTo>
                              <a:pt x="0" y="12"/>
                            </a:lnTo>
                            <a:close/>
                          </a:path>
                        </a:pathLst>
                      </a:custGeom>
                      <a:solidFill>
                        <a:srgbClr val="C0C0C0"/>
                      </a:solidFill>
                      <a:ln w="9525">
                        <a:solidFill>
                          <a:schemeClr val="tx1"/>
                        </a:solidFill>
                        <a:round/>
                        <a:headEnd/>
                        <a:tailEnd/>
                      </a:ln>
                    </p:spPr>
                    <p:txBody>
                      <a:bodyPr/>
                      <a:lstStyle/>
                      <a:p>
                        <a:endParaRPr lang="en-US"/>
                      </a:p>
                    </p:txBody>
                  </p:sp>
                </p:grpSp>
                <p:grpSp>
                  <p:nvGrpSpPr>
                    <p:cNvPr id="75" name="Group 1219"/>
                    <p:cNvGrpSpPr>
                      <a:grpSpLocks/>
                    </p:cNvGrpSpPr>
                    <p:nvPr/>
                  </p:nvGrpSpPr>
                  <p:grpSpPr bwMode="auto">
                    <a:xfrm>
                      <a:off x="2365" y="1638"/>
                      <a:ext cx="70" cy="32"/>
                      <a:chOff x="2365" y="1638"/>
                      <a:chExt cx="70" cy="32"/>
                    </a:xfrm>
                  </p:grpSpPr>
                  <p:sp>
                    <p:nvSpPr>
                      <p:cNvPr id="76" name="Freeform 1220"/>
                      <p:cNvSpPr>
                        <a:spLocks/>
                      </p:cNvSpPr>
                      <p:nvPr/>
                    </p:nvSpPr>
                    <p:spPr bwMode="auto">
                      <a:xfrm>
                        <a:off x="2374" y="1652"/>
                        <a:ext cx="61" cy="18"/>
                      </a:xfrm>
                      <a:custGeom>
                        <a:avLst/>
                        <a:gdLst>
                          <a:gd name="T0" fmla="*/ 0 w 183"/>
                          <a:gd name="T1" fmla="*/ 5 h 54"/>
                          <a:gd name="T2" fmla="*/ 6 w 183"/>
                          <a:gd name="T3" fmla="*/ 18 h 54"/>
                          <a:gd name="T4" fmla="*/ 61 w 183"/>
                          <a:gd name="T5" fmla="*/ 14 h 54"/>
                          <a:gd name="T6" fmla="*/ 56 w 183"/>
                          <a:gd name="T7" fmla="*/ 0 h 54"/>
                          <a:gd name="T8" fmla="*/ 0 w 183"/>
                          <a:gd name="T9" fmla="*/ 5 h 54"/>
                          <a:gd name="T10" fmla="*/ 0 60000 65536"/>
                          <a:gd name="T11" fmla="*/ 0 60000 65536"/>
                          <a:gd name="T12" fmla="*/ 0 60000 65536"/>
                          <a:gd name="T13" fmla="*/ 0 60000 65536"/>
                          <a:gd name="T14" fmla="*/ 0 60000 65536"/>
                          <a:gd name="T15" fmla="*/ 0 w 183"/>
                          <a:gd name="T16" fmla="*/ 0 h 54"/>
                          <a:gd name="T17" fmla="*/ 183 w 183"/>
                          <a:gd name="T18" fmla="*/ 54 h 54"/>
                        </a:gdLst>
                        <a:ahLst/>
                        <a:cxnLst>
                          <a:cxn ang="T10">
                            <a:pos x="T0" y="T1"/>
                          </a:cxn>
                          <a:cxn ang="T11">
                            <a:pos x="T2" y="T3"/>
                          </a:cxn>
                          <a:cxn ang="T12">
                            <a:pos x="T4" y="T5"/>
                          </a:cxn>
                          <a:cxn ang="T13">
                            <a:pos x="T6" y="T7"/>
                          </a:cxn>
                          <a:cxn ang="T14">
                            <a:pos x="T8" y="T9"/>
                          </a:cxn>
                        </a:cxnLst>
                        <a:rect l="T15" t="T16" r="T17" b="T18"/>
                        <a:pathLst>
                          <a:path w="183" h="54">
                            <a:moveTo>
                              <a:pt x="0" y="15"/>
                            </a:moveTo>
                            <a:lnTo>
                              <a:pt x="17" y="54"/>
                            </a:lnTo>
                            <a:lnTo>
                              <a:pt x="183" y="41"/>
                            </a:lnTo>
                            <a:lnTo>
                              <a:pt x="167" y="0"/>
                            </a:lnTo>
                            <a:lnTo>
                              <a:pt x="0" y="15"/>
                            </a:lnTo>
                            <a:close/>
                          </a:path>
                        </a:pathLst>
                      </a:custGeom>
                      <a:solidFill>
                        <a:schemeClr val="hlink"/>
                      </a:solidFill>
                      <a:ln w="9525">
                        <a:noFill/>
                        <a:round/>
                        <a:headEnd/>
                        <a:tailEnd/>
                      </a:ln>
                    </p:spPr>
                    <p:txBody>
                      <a:bodyPr/>
                      <a:lstStyle/>
                      <a:p>
                        <a:endParaRPr lang="en-US"/>
                      </a:p>
                    </p:txBody>
                  </p:sp>
                  <p:sp>
                    <p:nvSpPr>
                      <p:cNvPr id="77" name="Freeform 1221"/>
                      <p:cNvSpPr>
                        <a:spLocks/>
                      </p:cNvSpPr>
                      <p:nvPr/>
                    </p:nvSpPr>
                    <p:spPr bwMode="auto">
                      <a:xfrm>
                        <a:off x="2365" y="1638"/>
                        <a:ext cx="70" cy="18"/>
                      </a:xfrm>
                      <a:custGeom>
                        <a:avLst/>
                        <a:gdLst>
                          <a:gd name="T0" fmla="*/ 0 w 209"/>
                          <a:gd name="T1" fmla="*/ 3 h 56"/>
                          <a:gd name="T2" fmla="*/ 58 w 209"/>
                          <a:gd name="T3" fmla="*/ 0 h 56"/>
                          <a:gd name="T4" fmla="*/ 65 w 209"/>
                          <a:gd name="T5" fmla="*/ 5 h 56"/>
                          <a:gd name="T6" fmla="*/ 70 w 209"/>
                          <a:gd name="T7" fmla="*/ 15 h 56"/>
                          <a:gd name="T8" fmla="*/ 9 w 209"/>
                          <a:gd name="T9" fmla="*/ 18 h 56"/>
                          <a:gd name="T10" fmla="*/ 4 w 209"/>
                          <a:gd name="T11" fmla="*/ 15 h 56"/>
                          <a:gd name="T12" fmla="*/ 0 w 209"/>
                          <a:gd name="T13" fmla="*/ 3 h 56"/>
                          <a:gd name="T14" fmla="*/ 0 60000 65536"/>
                          <a:gd name="T15" fmla="*/ 0 60000 65536"/>
                          <a:gd name="T16" fmla="*/ 0 60000 65536"/>
                          <a:gd name="T17" fmla="*/ 0 60000 65536"/>
                          <a:gd name="T18" fmla="*/ 0 60000 65536"/>
                          <a:gd name="T19" fmla="*/ 0 60000 65536"/>
                          <a:gd name="T20" fmla="*/ 0 60000 65536"/>
                          <a:gd name="T21" fmla="*/ 0 w 209"/>
                          <a:gd name="T22" fmla="*/ 0 h 56"/>
                          <a:gd name="T23" fmla="*/ 209 w 209"/>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9" h="56">
                            <a:moveTo>
                              <a:pt x="0" y="8"/>
                            </a:moveTo>
                            <a:lnTo>
                              <a:pt x="174" y="0"/>
                            </a:lnTo>
                            <a:lnTo>
                              <a:pt x="193" y="14"/>
                            </a:lnTo>
                            <a:lnTo>
                              <a:pt x="209" y="46"/>
                            </a:lnTo>
                            <a:lnTo>
                              <a:pt x="28" y="56"/>
                            </a:lnTo>
                            <a:lnTo>
                              <a:pt x="12" y="47"/>
                            </a:lnTo>
                            <a:lnTo>
                              <a:pt x="0" y="8"/>
                            </a:lnTo>
                            <a:close/>
                          </a:path>
                        </a:pathLst>
                      </a:custGeom>
                      <a:solidFill>
                        <a:srgbClr val="C0C0C0"/>
                      </a:solidFill>
                      <a:ln w="9525">
                        <a:solidFill>
                          <a:schemeClr val="tx1"/>
                        </a:solidFill>
                        <a:round/>
                        <a:headEnd/>
                        <a:tailEnd/>
                      </a:ln>
                    </p:spPr>
                    <p:txBody>
                      <a:bodyPr/>
                      <a:lstStyle/>
                      <a:p>
                        <a:endParaRPr lang="en-US"/>
                      </a:p>
                    </p:txBody>
                  </p:sp>
                </p:grpSp>
              </p:grpSp>
              <p:grpSp>
                <p:nvGrpSpPr>
                  <p:cNvPr id="71" name="Group 1222"/>
                  <p:cNvGrpSpPr>
                    <a:grpSpLocks/>
                  </p:cNvGrpSpPr>
                  <p:nvPr/>
                </p:nvGrpSpPr>
                <p:grpSpPr bwMode="auto">
                  <a:xfrm>
                    <a:off x="1695" y="1609"/>
                    <a:ext cx="787" cy="424"/>
                    <a:chOff x="1695" y="1609"/>
                    <a:chExt cx="787" cy="424"/>
                  </a:xfrm>
                </p:grpSpPr>
                <p:sp>
                  <p:nvSpPr>
                    <p:cNvPr id="72" name="Freeform 1223"/>
                    <p:cNvSpPr>
                      <a:spLocks/>
                    </p:cNvSpPr>
                    <p:nvPr/>
                  </p:nvSpPr>
                  <p:spPr bwMode="auto">
                    <a:xfrm>
                      <a:off x="2099" y="1638"/>
                      <a:ext cx="41" cy="330"/>
                    </a:xfrm>
                    <a:custGeom>
                      <a:avLst/>
                      <a:gdLst>
                        <a:gd name="T0" fmla="*/ 0 w 121"/>
                        <a:gd name="T1" fmla="*/ 0 h 989"/>
                        <a:gd name="T2" fmla="*/ 8 w 121"/>
                        <a:gd name="T3" fmla="*/ 15 h 989"/>
                        <a:gd name="T4" fmla="*/ 15 w 121"/>
                        <a:gd name="T5" fmla="*/ 27 h 989"/>
                        <a:gd name="T6" fmla="*/ 18 w 121"/>
                        <a:gd name="T7" fmla="*/ 39 h 989"/>
                        <a:gd name="T8" fmla="*/ 21 w 121"/>
                        <a:gd name="T9" fmla="*/ 49 h 989"/>
                        <a:gd name="T10" fmla="*/ 24 w 121"/>
                        <a:gd name="T11" fmla="*/ 61 h 989"/>
                        <a:gd name="T12" fmla="*/ 26 w 121"/>
                        <a:gd name="T13" fmla="*/ 74 h 989"/>
                        <a:gd name="T14" fmla="*/ 28 w 121"/>
                        <a:gd name="T15" fmla="*/ 85 h 989"/>
                        <a:gd name="T16" fmla="*/ 31 w 121"/>
                        <a:gd name="T17" fmla="*/ 96 h 989"/>
                        <a:gd name="T18" fmla="*/ 36 w 121"/>
                        <a:gd name="T19" fmla="*/ 105 h 989"/>
                        <a:gd name="T20" fmla="*/ 35 w 121"/>
                        <a:gd name="T21" fmla="*/ 115 h 989"/>
                        <a:gd name="T22" fmla="*/ 34 w 121"/>
                        <a:gd name="T23" fmla="*/ 129 h 989"/>
                        <a:gd name="T24" fmla="*/ 34 w 121"/>
                        <a:gd name="T25" fmla="*/ 145 h 989"/>
                        <a:gd name="T26" fmla="*/ 37 w 121"/>
                        <a:gd name="T27" fmla="*/ 166 h 989"/>
                        <a:gd name="T28" fmla="*/ 40 w 121"/>
                        <a:gd name="T29" fmla="*/ 202 h 989"/>
                        <a:gd name="T30" fmla="*/ 41 w 121"/>
                        <a:gd name="T31" fmla="*/ 235 h 989"/>
                        <a:gd name="T32" fmla="*/ 41 w 121"/>
                        <a:gd name="T33" fmla="*/ 259 h 989"/>
                        <a:gd name="T34" fmla="*/ 38 w 121"/>
                        <a:gd name="T35" fmla="*/ 284 h 989"/>
                        <a:gd name="T36" fmla="*/ 36 w 121"/>
                        <a:gd name="T37" fmla="*/ 305 h 989"/>
                        <a:gd name="T38" fmla="*/ 31 w 121"/>
                        <a:gd name="T39" fmla="*/ 330 h 98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1"/>
                        <a:gd name="T61" fmla="*/ 0 h 989"/>
                        <a:gd name="T62" fmla="*/ 121 w 121"/>
                        <a:gd name="T63" fmla="*/ 989 h 98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1" h="989">
                          <a:moveTo>
                            <a:pt x="0" y="0"/>
                          </a:moveTo>
                          <a:lnTo>
                            <a:pt x="25" y="45"/>
                          </a:lnTo>
                          <a:lnTo>
                            <a:pt x="43" y="82"/>
                          </a:lnTo>
                          <a:lnTo>
                            <a:pt x="52" y="117"/>
                          </a:lnTo>
                          <a:lnTo>
                            <a:pt x="61" y="147"/>
                          </a:lnTo>
                          <a:lnTo>
                            <a:pt x="71" y="183"/>
                          </a:lnTo>
                          <a:lnTo>
                            <a:pt x="77" y="222"/>
                          </a:lnTo>
                          <a:lnTo>
                            <a:pt x="84" y="256"/>
                          </a:lnTo>
                          <a:lnTo>
                            <a:pt x="92" y="289"/>
                          </a:lnTo>
                          <a:lnTo>
                            <a:pt x="106" y="315"/>
                          </a:lnTo>
                          <a:lnTo>
                            <a:pt x="104" y="345"/>
                          </a:lnTo>
                          <a:lnTo>
                            <a:pt x="101" y="386"/>
                          </a:lnTo>
                          <a:lnTo>
                            <a:pt x="101" y="436"/>
                          </a:lnTo>
                          <a:lnTo>
                            <a:pt x="108" y="497"/>
                          </a:lnTo>
                          <a:lnTo>
                            <a:pt x="117" y="606"/>
                          </a:lnTo>
                          <a:lnTo>
                            <a:pt x="121" y="704"/>
                          </a:lnTo>
                          <a:lnTo>
                            <a:pt x="121" y="777"/>
                          </a:lnTo>
                          <a:lnTo>
                            <a:pt x="113" y="850"/>
                          </a:lnTo>
                          <a:lnTo>
                            <a:pt x="106" y="915"/>
                          </a:lnTo>
                          <a:lnTo>
                            <a:pt x="92" y="989"/>
                          </a:lnTo>
                        </a:path>
                      </a:pathLst>
                    </a:custGeom>
                    <a:noFill/>
                    <a:ln w="6350">
                      <a:solidFill>
                        <a:schemeClr val="tx1"/>
                      </a:solidFill>
                      <a:round/>
                      <a:headEnd/>
                      <a:tailEnd/>
                    </a:ln>
                  </p:spPr>
                  <p:txBody>
                    <a:bodyPr/>
                    <a:lstStyle/>
                    <a:p>
                      <a:endParaRPr lang="en-US"/>
                    </a:p>
                  </p:txBody>
                </p:sp>
                <p:sp>
                  <p:nvSpPr>
                    <p:cNvPr id="73" name="Freeform 1224"/>
                    <p:cNvSpPr>
                      <a:spLocks/>
                    </p:cNvSpPr>
                    <p:nvPr/>
                  </p:nvSpPr>
                  <p:spPr bwMode="auto">
                    <a:xfrm>
                      <a:off x="1695" y="1609"/>
                      <a:ext cx="787" cy="424"/>
                    </a:xfrm>
                    <a:custGeom>
                      <a:avLst/>
                      <a:gdLst>
                        <a:gd name="T0" fmla="*/ 72 w 2361"/>
                        <a:gd name="T1" fmla="*/ 51 h 1271"/>
                        <a:gd name="T2" fmla="*/ 43 w 2361"/>
                        <a:gd name="T3" fmla="*/ 55 h 1271"/>
                        <a:gd name="T4" fmla="*/ 23 w 2361"/>
                        <a:gd name="T5" fmla="*/ 58 h 1271"/>
                        <a:gd name="T6" fmla="*/ 0 w 2361"/>
                        <a:gd name="T7" fmla="*/ 59 h 1271"/>
                        <a:gd name="T8" fmla="*/ 7 w 2361"/>
                        <a:gd name="T9" fmla="*/ 82 h 1271"/>
                        <a:gd name="T10" fmla="*/ 12 w 2361"/>
                        <a:gd name="T11" fmla="*/ 98 h 1271"/>
                        <a:gd name="T12" fmla="*/ 18 w 2361"/>
                        <a:gd name="T13" fmla="*/ 120 h 1271"/>
                        <a:gd name="T14" fmla="*/ 21 w 2361"/>
                        <a:gd name="T15" fmla="*/ 140 h 1271"/>
                        <a:gd name="T16" fmla="*/ 25 w 2361"/>
                        <a:gd name="T17" fmla="*/ 165 h 1271"/>
                        <a:gd name="T18" fmla="*/ 37 w 2361"/>
                        <a:gd name="T19" fmla="*/ 178 h 1271"/>
                        <a:gd name="T20" fmla="*/ 26 w 2361"/>
                        <a:gd name="T21" fmla="*/ 183 h 1271"/>
                        <a:gd name="T22" fmla="*/ 26 w 2361"/>
                        <a:gd name="T23" fmla="*/ 205 h 1271"/>
                        <a:gd name="T24" fmla="*/ 28 w 2361"/>
                        <a:gd name="T25" fmla="*/ 228 h 1271"/>
                        <a:gd name="T26" fmla="*/ 30 w 2361"/>
                        <a:gd name="T27" fmla="*/ 257 h 1271"/>
                        <a:gd name="T28" fmla="*/ 33 w 2361"/>
                        <a:gd name="T29" fmla="*/ 310 h 1271"/>
                        <a:gd name="T30" fmla="*/ 33 w 2361"/>
                        <a:gd name="T31" fmla="*/ 358 h 1271"/>
                        <a:gd name="T32" fmla="*/ 31 w 2361"/>
                        <a:gd name="T33" fmla="*/ 386 h 1271"/>
                        <a:gd name="T34" fmla="*/ 30 w 2361"/>
                        <a:gd name="T35" fmla="*/ 407 h 1271"/>
                        <a:gd name="T36" fmla="*/ 28 w 2361"/>
                        <a:gd name="T37" fmla="*/ 424 h 1271"/>
                        <a:gd name="T38" fmla="*/ 656 w 2361"/>
                        <a:gd name="T39" fmla="*/ 323 h 1271"/>
                        <a:gd name="T40" fmla="*/ 687 w 2361"/>
                        <a:gd name="T41" fmla="*/ 316 h 1271"/>
                        <a:gd name="T42" fmla="*/ 685 w 2361"/>
                        <a:gd name="T43" fmla="*/ 298 h 1271"/>
                        <a:gd name="T44" fmla="*/ 688 w 2361"/>
                        <a:gd name="T45" fmla="*/ 280 h 1271"/>
                        <a:gd name="T46" fmla="*/ 690 w 2361"/>
                        <a:gd name="T47" fmla="*/ 264 h 1271"/>
                        <a:gd name="T48" fmla="*/ 699 w 2361"/>
                        <a:gd name="T49" fmla="*/ 242 h 1271"/>
                        <a:gd name="T50" fmla="*/ 707 w 2361"/>
                        <a:gd name="T51" fmla="*/ 224 h 1271"/>
                        <a:gd name="T52" fmla="*/ 718 w 2361"/>
                        <a:gd name="T53" fmla="*/ 202 h 1271"/>
                        <a:gd name="T54" fmla="*/ 731 w 2361"/>
                        <a:gd name="T55" fmla="*/ 183 h 1271"/>
                        <a:gd name="T56" fmla="*/ 741 w 2361"/>
                        <a:gd name="T57" fmla="*/ 166 h 1271"/>
                        <a:gd name="T58" fmla="*/ 756 w 2361"/>
                        <a:gd name="T59" fmla="*/ 147 h 1271"/>
                        <a:gd name="T60" fmla="*/ 769 w 2361"/>
                        <a:gd name="T61" fmla="*/ 132 h 1271"/>
                        <a:gd name="T62" fmla="*/ 782 w 2361"/>
                        <a:gd name="T63" fmla="*/ 115 h 1271"/>
                        <a:gd name="T64" fmla="*/ 787 w 2361"/>
                        <a:gd name="T65" fmla="*/ 103 h 1271"/>
                        <a:gd name="T66" fmla="*/ 782 w 2361"/>
                        <a:gd name="T67" fmla="*/ 97 h 1271"/>
                        <a:gd name="T68" fmla="*/ 779 w 2361"/>
                        <a:gd name="T69" fmla="*/ 82 h 1271"/>
                        <a:gd name="T70" fmla="*/ 774 w 2361"/>
                        <a:gd name="T71" fmla="*/ 61 h 1271"/>
                        <a:gd name="T72" fmla="*/ 768 w 2361"/>
                        <a:gd name="T73" fmla="*/ 41 h 1271"/>
                        <a:gd name="T74" fmla="*/ 760 w 2361"/>
                        <a:gd name="T75" fmla="*/ 24 h 1271"/>
                        <a:gd name="T76" fmla="*/ 748 w 2361"/>
                        <a:gd name="T77" fmla="*/ 10 h 1271"/>
                        <a:gd name="T78" fmla="*/ 741 w 2361"/>
                        <a:gd name="T79" fmla="*/ 0 h 1271"/>
                        <a:gd name="T80" fmla="*/ 698 w 2361"/>
                        <a:gd name="T81" fmla="*/ 0 h 127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361"/>
                        <a:gd name="T124" fmla="*/ 0 h 1271"/>
                        <a:gd name="T125" fmla="*/ 2361 w 2361"/>
                        <a:gd name="T126" fmla="*/ 1271 h 127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361" h="1271">
                          <a:moveTo>
                            <a:pt x="215" y="152"/>
                          </a:moveTo>
                          <a:lnTo>
                            <a:pt x="130" y="166"/>
                          </a:lnTo>
                          <a:lnTo>
                            <a:pt x="70" y="175"/>
                          </a:lnTo>
                          <a:lnTo>
                            <a:pt x="0" y="177"/>
                          </a:lnTo>
                          <a:lnTo>
                            <a:pt x="21" y="245"/>
                          </a:lnTo>
                          <a:lnTo>
                            <a:pt x="35" y="295"/>
                          </a:lnTo>
                          <a:lnTo>
                            <a:pt x="53" y="360"/>
                          </a:lnTo>
                          <a:lnTo>
                            <a:pt x="62" y="419"/>
                          </a:lnTo>
                          <a:lnTo>
                            <a:pt x="74" y="494"/>
                          </a:lnTo>
                          <a:lnTo>
                            <a:pt x="112" y="533"/>
                          </a:lnTo>
                          <a:lnTo>
                            <a:pt x="79" y="549"/>
                          </a:lnTo>
                          <a:lnTo>
                            <a:pt x="79" y="616"/>
                          </a:lnTo>
                          <a:lnTo>
                            <a:pt x="83" y="684"/>
                          </a:lnTo>
                          <a:lnTo>
                            <a:pt x="91" y="771"/>
                          </a:lnTo>
                          <a:lnTo>
                            <a:pt x="99" y="929"/>
                          </a:lnTo>
                          <a:lnTo>
                            <a:pt x="99" y="1073"/>
                          </a:lnTo>
                          <a:lnTo>
                            <a:pt x="94" y="1156"/>
                          </a:lnTo>
                          <a:lnTo>
                            <a:pt x="91" y="1220"/>
                          </a:lnTo>
                          <a:lnTo>
                            <a:pt x="83" y="1271"/>
                          </a:lnTo>
                          <a:lnTo>
                            <a:pt x="1969" y="967"/>
                          </a:lnTo>
                          <a:lnTo>
                            <a:pt x="2062" y="946"/>
                          </a:lnTo>
                          <a:lnTo>
                            <a:pt x="2054" y="893"/>
                          </a:lnTo>
                          <a:lnTo>
                            <a:pt x="2063" y="838"/>
                          </a:lnTo>
                          <a:lnTo>
                            <a:pt x="2070" y="792"/>
                          </a:lnTo>
                          <a:lnTo>
                            <a:pt x="2097" y="724"/>
                          </a:lnTo>
                          <a:lnTo>
                            <a:pt x="2121" y="672"/>
                          </a:lnTo>
                          <a:lnTo>
                            <a:pt x="2155" y="606"/>
                          </a:lnTo>
                          <a:lnTo>
                            <a:pt x="2194" y="549"/>
                          </a:lnTo>
                          <a:lnTo>
                            <a:pt x="2223" y="497"/>
                          </a:lnTo>
                          <a:lnTo>
                            <a:pt x="2269" y="441"/>
                          </a:lnTo>
                          <a:lnTo>
                            <a:pt x="2308" y="395"/>
                          </a:lnTo>
                          <a:lnTo>
                            <a:pt x="2345" y="344"/>
                          </a:lnTo>
                          <a:lnTo>
                            <a:pt x="2361" y="310"/>
                          </a:lnTo>
                          <a:lnTo>
                            <a:pt x="2345" y="291"/>
                          </a:lnTo>
                          <a:lnTo>
                            <a:pt x="2338" y="246"/>
                          </a:lnTo>
                          <a:lnTo>
                            <a:pt x="2322" y="182"/>
                          </a:lnTo>
                          <a:lnTo>
                            <a:pt x="2303" y="124"/>
                          </a:lnTo>
                          <a:lnTo>
                            <a:pt x="2279" y="71"/>
                          </a:lnTo>
                          <a:lnTo>
                            <a:pt x="2245" y="29"/>
                          </a:lnTo>
                          <a:lnTo>
                            <a:pt x="2223" y="0"/>
                          </a:lnTo>
                          <a:lnTo>
                            <a:pt x="2094" y="0"/>
                          </a:lnTo>
                        </a:path>
                      </a:pathLst>
                    </a:custGeom>
                    <a:noFill/>
                    <a:ln w="6350">
                      <a:solidFill>
                        <a:schemeClr val="tx1"/>
                      </a:solidFill>
                      <a:round/>
                      <a:headEnd/>
                      <a:tailEnd/>
                    </a:ln>
                  </p:spPr>
                  <p:txBody>
                    <a:bodyPr/>
                    <a:lstStyle/>
                    <a:p>
                      <a:endParaRPr lang="en-US"/>
                    </a:p>
                  </p:txBody>
                </p:sp>
              </p:grpSp>
            </p:grpSp>
          </p:grpSp>
          <p:grpSp>
            <p:nvGrpSpPr>
              <p:cNvPr id="30" name="Group 1225"/>
              <p:cNvGrpSpPr>
                <a:grpSpLocks/>
              </p:cNvGrpSpPr>
              <p:nvPr/>
            </p:nvGrpSpPr>
            <p:grpSpPr bwMode="auto">
              <a:xfrm>
                <a:off x="3166" y="1704"/>
                <a:ext cx="592" cy="236"/>
                <a:chOff x="385" y="1820"/>
                <a:chExt cx="592" cy="236"/>
              </a:xfrm>
            </p:grpSpPr>
            <p:grpSp>
              <p:nvGrpSpPr>
                <p:cNvPr id="49" name="Group 1226"/>
                <p:cNvGrpSpPr>
                  <a:grpSpLocks/>
                </p:cNvGrpSpPr>
                <p:nvPr/>
              </p:nvGrpSpPr>
              <p:grpSpPr bwMode="auto">
                <a:xfrm>
                  <a:off x="448" y="1833"/>
                  <a:ext cx="366" cy="223"/>
                  <a:chOff x="448" y="1833"/>
                  <a:chExt cx="366" cy="223"/>
                </a:xfrm>
              </p:grpSpPr>
              <p:sp>
                <p:nvSpPr>
                  <p:cNvPr id="59" name="Freeform 1227"/>
                  <p:cNvSpPr>
                    <a:spLocks/>
                  </p:cNvSpPr>
                  <p:nvPr/>
                </p:nvSpPr>
                <p:spPr bwMode="auto">
                  <a:xfrm>
                    <a:off x="448" y="1833"/>
                    <a:ext cx="366" cy="223"/>
                  </a:xfrm>
                  <a:custGeom>
                    <a:avLst/>
                    <a:gdLst>
                      <a:gd name="T0" fmla="*/ 0 w 1097"/>
                      <a:gd name="T1" fmla="*/ 0 h 670"/>
                      <a:gd name="T2" fmla="*/ 0 w 1097"/>
                      <a:gd name="T3" fmla="*/ 137 h 670"/>
                      <a:gd name="T4" fmla="*/ 366 w 1097"/>
                      <a:gd name="T5" fmla="*/ 223 h 670"/>
                      <a:gd name="T6" fmla="*/ 366 w 1097"/>
                      <a:gd name="T7" fmla="*/ 71 h 670"/>
                      <a:gd name="T8" fmla="*/ 0 w 1097"/>
                      <a:gd name="T9" fmla="*/ 0 h 670"/>
                      <a:gd name="T10" fmla="*/ 0 60000 65536"/>
                      <a:gd name="T11" fmla="*/ 0 60000 65536"/>
                      <a:gd name="T12" fmla="*/ 0 60000 65536"/>
                      <a:gd name="T13" fmla="*/ 0 60000 65536"/>
                      <a:gd name="T14" fmla="*/ 0 60000 65536"/>
                      <a:gd name="T15" fmla="*/ 0 w 1097"/>
                      <a:gd name="T16" fmla="*/ 0 h 670"/>
                      <a:gd name="T17" fmla="*/ 1097 w 1097"/>
                      <a:gd name="T18" fmla="*/ 670 h 670"/>
                    </a:gdLst>
                    <a:ahLst/>
                    <a:cxnLst>
                      <a:cxn ang="T10">
                        <a:pos x="T0" y="T1"/>
                      </a:cxn>
                      <a:cxn ang="T11">
                        <a:pos x="T2" y="T3"/>
                      </a:cxn>
                      <a:cxn ang="T12">
                        <a:pos x="T4" y="T5"/>
                      </a:cxn>
                      <a:cxn ang="T13">
                        <a:pos x="T6" y="T7"/>
                      </a:cxn>
                      <a:cxn ang="T14">
                        <a:pos x="T8" y="T9"/>
                      </a:cxn>
                    </a:cxnLst>
                    <a:rect l="T15" t="T16" r="T17" b="T18"/>
                    <a:pathLst>
                      <a:path w="1097" h="670">
                        <a:moveTo>
                          <a:pt x="0" y="0"/>
                        </a:moveTo>
                        <a:lnTo>
                          <a:pt x="0" y="411"/>
                        </a:lnTo>
                        <a:lnTo>
                          <a:pt x="1097" y="670"/>
                        </a:lnTo>
                        <a:lnTo>
                          <a:pt x="1097" y="213"/>
                        </a:lnTo>
                        <a:lnTo>
                          <a:pt x="0" y="0"/>
                        </a:lnTo>
                        <a:close/>
                      </a:path>
                    </a:pathLst>
                  </a:custGeom>
                  <a:solidFill>
                    <a:srgbClr val="000000"/>
                  </a:solidFill>
                  <a:ln w="9525">
                    <a:solidFill>
                      <a:schemeClr val="tx1"/>
                    </a:solidFill>
                    <a:round/>
                    <a:headEnd/>
                    <a:tailEnd/>
                  </a:ln>
                </p:spPr>
                <p:txBody>
                  <a:bodyPr/>
                  <a:lstStyle/>
                  <a:p>
                    <a:endParaRPr lang="en-US"/>
                  </a:p>
                </p:txBody>
              </p:sp>
              <p:grpSp>
                <p:nvGrpSpPr>
                  <p:cNvPr id="60" name="Group 1228"/>
                  <p:cNvGrpSpPr>
                    <a:grpSpLocks/>
                  </p:cNvGrpSpPr>
                  <p:nvPr/>
                </p:nvGrpSpPr>
                <p:grpSpPr bwMode="auto">
                  <a:xfrm>
                    <a:off x="476" y="1845"/>
                    <a:ext cx="300" cy="152"/>
                    <a:chOff x="476" y="1845"/>
                    <a:chExt cx="300" cy="152"/>
                  </a:xfrm>
                </p:grpSpPr>
                <p:sp>
                  <p:nvSpPr>
                    <p:cNvPr id="61" name="Arc 1229"/>
                    <p:cNvSpPr>
                      <a:spLocks/>
                    </p:cNvSpPr>
                    <p:nvPr/>
                  </p:nvSpPr>
                  <p:spPr bwMode="auto">
                    <a:xfrm>
                      <a:off x="476" y="1860"/>
                      <a:ext cx="298" cy="71"/>
                    </a:xfrm>
                    <a:custGeom>
                      <a:avLst/>
                      <a:gdLst>
                        <a:gd name="T0" fmla="*/ 3 w 27230"/>
                        <a:gd name="T1" fmla="*/ 0 h 21600"/>
                        <a:gd name="T2" fmla="*/ 0 w 27230"/>
                        <a:gd name="T3" fmla="*/ 0 h 21600"/>
                        <a:gd name="T4" fmla="*/ 3 w 27230"/>
                        <a:gd name="T5" fmla="*/ 0 h 21600"/>
                        <a:gd name="T6" fmla="*/ 0 60000 65536"/>
                        <a:gd name="T7" fmla="*/ 0 60000 65536"/>
                        <a:gd name="T8" fmla="*/ 0 60000 65536"/>
                        <a:gd name="T9" fmla="*/ 0 w 27230"/>
                        <a:gd name="T10" fmla="*/ 0 h 21600"/>
                        <a:gd name="T11" fmla="*/ 27230 w 27230"/>
                        <a:gd name="T12" fmla="*/ 21600 h 21600"/>
                      </a:gdLst>
                      <a:ahLst/>
                      <a:cxnLst>
                        <a:cxn ang="T6">
                          <a:pos x="T0" y="T1"/>
                        </a:cxn>
                        <a:cxn ang="T7">
                          <a:pos x="T2" y="T3"/>
                        </a:cxn>
                        <a:cxn ang="T8">
                          <a:pos x="T4" y="T5"/>
                        </a:cxn>
                      </a:cxnLst>
                      <a:rect l="T9" t="T10" r="T11" b="T12"/>
                      <a:pathLst>
                        <a:path w="27230" h="21600" fill="none" extrusionOk="0">
                          <a:moveTo>
                            <a:pt x="27229" y="20838"/>
                          </a:moveTo>
                          <a:cubicBezTo>
                            <a:pt x="25377" y="21343"/>
                            <a:pt x="23466" y="21599"/>
                            <a:pt x="21546" y="21600"/>
                          </a:cubicBezTo>
                          <a:cubicBezTo>
                            <a:pt x="10207" y="21600"/>
                            <a:pt x="798" y="12832"/>
                            <a:pt x="-1" y="1522"/>
                          </a:cubicBezTo>
                        </a:path>
                        <a:path w="27230" h="21600" stroke="0" extrusionOk="0">
                          <a:moveTo>
                            <a:pt x="27229" y="20838"/>
                          </a:moveTo>
                          <a:cubicBezTo>
                            <a:pt x="25377" y="21343"/>
                            <a:pt x="23466" y="21599"/>
                            <a:pt x="21546" y="21600"/>
                          </a:cubicBezTo>
                          <a:cubicBezTo>
                            <a:pt x="10207" y="21600"/>
                            <a:pt x="798" y="12832"/>
                            <a:pt x="-1" y="1522"/>
                          </a:cubicBezTo>
                          <a:lnTo>
                            <a:pt x="21546" y="0"/>
                          </a:lnTo>
                          <a:close/>
                        </a:path>
                      </a:pathLst>
                    </a:custGeom>
                    <a:noFill/>
                    <a:ln w="6350">
                      <a:solidFill>
                        <a:schemeClr val="tx1"/>
                      </a:solidFill>
                      <a:round/>
                      <a:headEnd/>
                      <a:tailEnd/>
                    </a:ln>
                  </p:spPr>
                  <p:txBody>
                    <a:bodyPr/>
                    <a:lstStyle/>
                    <a:p>
                      <a:endParaRPr lang="en-US"/>
                    </a:p>
                  </p:txBody>
                </p:sp>
                <p:sp>
                  <p:nvSpPr>
                    <p:cNvPr id="62" name="Arc 1230"/>
                    <p:cNvSpPr>
                      <a:spLocks/>
                    </p:cNvSpPr>
                    <p:nvPr/>
                  </p:nvSpPr>
                  <p:spPr bwMode="auto">
                    <a:xfrm>
                      <a:off x="478" y="1876"/>
                      <a:ext cx="296" cy="70"/>
                    </a:xfrm>
                    <a:custGeom>
                      <a:avLst/>
                      <a:gdLst>
                        <a:gd name="T0" fmla="*/ 3 w 27065"/>
                        <a:gd name="T1" fmla="*/ 0 h 21600"/>
                        <a:gd name="T2" fmla="*/ 0 w 27065"/>
                        <a:gd name="T3" fmla="*/ 0 h 21600"/>
                        <a:gd name="T4" fmla="*/ 3 w 27065"/>
                        <a:gd name="T5" fmla="*/ 0 h 21600"/>
                        <a:gd name="T6" fmla="*/ 0 60000 65536"/>
                        <a:gd name="T7" fmla="*/ 0 60000 65536"/>
                        <a:gd name="T8" fmla="*/ 0 60000 65536"/>
                        <a:gd name="T9" fmla="*/ 0 w 27065"/>
                        <a:gd name="T10" fmla="*/ 0 h 21600"/>
                        <a:gd name="T11" fmla="*/ 27065 w 27065"/>
                        <a:gd name="T12" fmla="*/ 21600 h 21600"/>
                      </a:gdLst>
                      <a:ahLst/>
                      <a:cxnLst>
                        <a:cxn ang="T6">
                          <a:pos x="T0" y="T1"/>
                        </a:cxn>
                        <a:cxn ang="T7">
                          <a:pos x="T2" y="T3"/>
                        </a:cxn>
                        <a:cxn ang="T8">
                          <a:pos x="T4" y="T5"/>
                        </a:cxn>
                      </a:cxnLst>
                      <a:rect l="T9" t="T10" r="T11" b="T12"/>
                      <a:pathLst>
                        <a:path w="27065" h="21600" fill="none" extrusionOk="0">
                          <a:moveTo>
                            <a:pt x="27065" y="20869"/>
                          </a:moveTo>
                          <a:cubicBezTo>
                            <a:pt x="25247" y="21354"/>
                            <a:pt x="23374" y="21599"/>
                            <a:pt x="21494" y="21600"/>
                          </a:cubicBezTo>
                          <a:cubicBezTo>
                            <a:pt x="10393" y="21600"/>
                            <a:pt x="1100" y="13185"/>
                            <a:pt x="0" y="2139"/>
                          </a:cubicBezTo>
                        </a:path>
                        <a:path w="27065" h="21600" stroke="0" extrusionOk="0">
                          <a:moveTo>
                            <a:pt x="27065" y="20869"/>
                          </a:moveTo>
                          <a:cubicBezTo>
                            <a:pt x="25247" y="21354"/>
                            <a:pt x="23374" y="21599"/>
                            <a:pt x="21494" y="21600"/>
                          </a:cubicBezTo>
                          <a:cubicBezTo>
                            <a:pt x="10393" y="21600"/>
                            <a:pt x="1100" y="13185"/>
                            <a:pt x="0" y="2139"/>
                          </a:cubicBezTo>
                          <a:lnTo>
                            <a:pt x="21494" y="0"/>
                          </a:lnTo>
                          <a:close/>
                        </a:path>
                      </a:pathLst>
                    </a:custGeom>
                    <a:noFill/>
                    <a:ln w="6350">
                      <a:solidFill>
                        <a:schemeClr val="tx1"/>
                      </a:solidFill>
                      <a:round/>
                      <a:headEnd/>
                      <a:tailEnd/>
                    </a:ln>
                  </p:spPr>
                  <p:txBody>
                    <a:bodyPr/>
                    <a:lstStyle/>
                    <a:p>
                      <a:endParaRPr lang="en-US"/>
                    </a:p>
                  </p:txBody>
                </p:sp>
                <p:sp>
                  <p:nvSpPr>
                    <p:cNvPr id="63" name="Arc 1231"/>
                    <p:cNvSpPr>
                      <a:spLocks/>
                    </p:cNvSpPr>
                    <p:nvPr/>
                  </p:nvSpPr>
                  <p:spPr bwMode="auto">
                    <a:xfrm>
                      <a:off x="478" y="1893"/>
                      <a:ext cx="298" cy="70"/>
                    </a:xfrm>
                    <a:custGeom>
                      <a:avLst/>
                      <a:gdLst>
                        <a:gd name="T0" fmla="*/ 3 w 27276"/>
                        <a:gd name="T1" fmla="*/ 0 h 21600"/>
                        <a:gd name="T2" fmla="*/ 0 w 27276"/>
                        <a:gd name="T3" fmla="*/ 0 h 21600"/>
                        <a:gd name="T4" fmla="*/ 3 w 27276"/>
                        <a:gd name="T5" fmla="*/ 0 h 21600"/>
                        <a:gd name="T6" fmla="*/ 0 60000 65536"/>
                        <a:gd name="T7" fmla="*/ 0 60000 65536"/>
                        <a:gd name="T8" fmla="*/ 0 60000 65536"/>
                        <a:gd name="T9" fmla="*/ 0 w 27276"/>
                        <a:gd name="T10" fmla="*/ 0 h 21600"/>
                        <a:gd name="T11" fmla="*/ 27276 w 27276"/>
                        <a:gd name="T12" fmla="*/ 21600 h 21600"/>
                      </a:gdLst>
                      <a:ahLst/>
                      <a:cxnLst>
                        <a:cxn ang="T6">
                          <a:pos x="T0" y="T1"/>
                        </a:cxn>
                        <a:cxn ang="T7">
                          <a:pos x="T2" y="T3"/>
                        </a:cxn>
                        <a:cxn ang="T8">
                          <a:pos x="T4" y="T5"/>
                        </a:cxn>
                      </a:cxnLst>
                      <a:rect l="T9" t="T10" r="T11" b="T12"/>
                      <a:pathLst>
                        <a:path w="27276" h="21600" fill="none" extrusionOk="0">
                          <a:moveTo>
                            <a:pt x="27276" y="20826"/>
                          </a:moveTo>
                          <a:cubicBezTo>
                            <a:pt x="25409" y="21339"/>
                            <a:pt x="23482" y="21599"/>
                            <a:pt x="21546" y="21600"/>
                          </a:cubicBezTo>
                          <a:cubicBezTo>
                            <a:pt x="10208" y="21600"/>
                            <a:pt x="800" y="12834"/>
                            <a:pt x="-1" y="1526"/>
                          </a:cubicBezTo>
                        </a:path>
                        <a:path w="27276" h="21600" stroke="0" extrusionOk="0">
                          <a:moveTo>
                            <a:pt x="27276" y="20826"/>
                          </a:moveTo>
                          <a:cubicBezTo>
                            <a:pt x="25409" y="21339"/>
                            <a:pt x="23482" y="21599"/>
                            <a:pt x="21546" y="21600"/>
                          </a:cubicBezTo>
                          <a:cubicBezTo>
                            <a:pt x="10208" y="21600"/>
                            <a:pt x="800" y="12834"/>
                            <a:pt x="-1" y="1526"/>
                          </a:cubicBezTo>
                          <a:lnTo>
                            <a:pt x="21546" y="0"/>
                          </a:lnTo>
                          <a:close/>
                        </a:path>
                      </a:pathLst>
                    </a:custGeom>
                    <a:noFill/>
                    <a:ln w="6350">
                      <a:solidFill>
                        <a:schemeClr val="tx1"/>
                      </a:solidFill>
                      <a:round/>
                      <a:headEnd/>
                      <a:tailEnd/>
                    </a:ln>
                  </p:spPr>
                  <p:txBody>
                    <a:bodyPr/>
                    <a:lstStyle/>
                    <a:p>
                      <a:endParaRPr lang="en-US"/>
                    </a:p>
                  </p:txBody>
                </p:sp>
                <p:sp>
                  <p:nvSpPr>
                    <p:cNvPr id="64" name="Arc 1232"/>
                    <p:cNvSpPr>
                      <a:spLocks/>
                    </p:cNvSpPr>
                    <p:nvPr/>
                  </p:nvSpPr>
                  <p:spPr bwMode="auto">
                    <a:xfrm>
                      <a:off x="479" y="1911"/>
                      <a:ext cx="297" cy="71"/>
                    </a:xfrm>
                    <a:custGeom>
                      <a:avLst/>
                      <a:gdLst>
                        <a:gd name="T0" fmla="*/ 3 w 27261"/>
                        <a:gd name="T1" fmla="*/ 0 h 21600"/>
                        <a:gd name="T2" fmla="*/ 0 w 27261"/>
                        <a:gd name="T3" fmla="*/ 0 h 21600"/>
                        <a:gd name="T4" fmla="*/ 3 w 27261"/>
                        <a:gd name="T5" fmla="*/ 0 h 21600"/>
                        <a:gd name="T6" fmla="*/ 0 60000 65536"/>
                        <a:gd name="T7" fmla="*/ 0 60000 65536"/>
                        <a:gd name="T8" fmla="*/ 0 60000 65536"/>
                        <a:gd name="T9" fmla="*/ 0 w 27261"/>
                        <a:gd name="T10" fmla="*/ 0 h 21600"/>
                        <a:gd name="T11" fmla="*/ 27261 w 27261"/>
                        <a:gd name="T12" fmla="*/ 21600 h 21600"/>
                      </a:gdLst>
                      <a:ahLst/>
                      <a:cxnLst>
                        <a:cxn ang="T6">
                          <a:pos x="T0" y="T1"/>
                        </a:cxn>
                        <a:cxn ang="T7">
                          <a:pos x="T2" y="T3"/>
                        </a:cxn>
                        <a:cxn ang="T8">
                          <a:pos x="T4" y="T5"/>
                        </a:cxn>
                      </a:cxnLst>
                      <a:rect l="T9" t="T10" r="T11" b="T12"/>
                      <a:pathLst>
                        <a:path w="27261" h="21600" fill="none" extrusionOk="0">
                          <a:moveTo>
                            <a:pt x="27260" y="20835"/>
                          </a:moveTo>
                          <a:cubicBezTo>
                            <a:pt x="25405" y="21342"/>
                            <a:pt x="23489" y="21599"/>
                            <a:pt x="21566" y="21600"/>
                          </a:cubicBezTo>
                          <a:cubicBezTo>
                            <a:pt x="10107" y="21600"/>
                            <a:pt x="642" y="12651"/>
                            <a:pt x="-1" y="1211"/>
                          </a:cubicBezTo>
                        </a:path>
                        <a:path w="27261" h="21600" stroke="0" extrusionOk="0">
                          <a:moveTo>
                            <a:pt x="27260" y="20835"/>
                          </a:moveTo>
                          <a:cubicBezTo>
                            <a:pt x="25405" y="21342"/>
                            <a:pt x="23489" y="21599"/>
                            <a:pt x="21566" y="21600"/>
                          </a:cubicBezTo>
                          <a:cubicBezTo>
                            <a:pt x="10107" y="21600"/>
                            <a:pt x="642" y="12651"/>
                            <a:pt x="-1" y="1211"/>
                          </a:cubicBezTo>
                          <a:lnTo>
                            <a:pt x="21566" y="0"/>
                          </a:lnTo>
                          <a:close/>
                        </a:path>
                      </a:pathLst>
                    </a:custGeom>
                    <a:noFill/>
                    <a:ln w="6350">
                      <a:solidFill>
                        <a:schemeClr val="tx1"/>
                      </a:solidFill>
                      <a:round/>
                      <a:headEnd/>
                      <a:tailEnd/>
                    </a:ln>
                  </p:spPr>
                  <p:txBody>
                    <a:bodyPr/>
                    <a:lstStyle/>
                    <a:p>
                      <a:endParaRPr lang="en-US"/>
                    </a:p>
                  </p:txBody>
                </p:sp>
                <p:sp>
                  <p:nvSpPr>
                    <p:cNvPr id="65" name="Arc 1233"/>
                    <p:cNvSpPr>
                      <a:spLocks/>
                    </p:cNvSpPr>
                    <p:nvPr/>
                  </p:nvSpPr>
                  <p:spPr bwMode="auto">
                    <a:xfrm>
                      <a:off x="476" y="1926"/>
                      <a:ext cx="297" cy="71"/>
                    </a:xfrm>
                    <a:custGeom>
                      <a:avLst/>
                      <a:gdLst>
                        <a:gd name="T0" fmla="*/ 3 w 27166"/>
                        <a:gd name="T1" fmla="*/ 0 h 21600"/>
                        <a:gd name="T2" fmla="*/ 0 w 27166"/>
                        <a:gd name="T3" fmla="*/ 0 h 21600"/>
                        <a:gd name="T4" fmla="*/ 3 w 27166"/>
                        <a:gd name="T5" fmla="*/ 0 h 21600"/>
                        <a:gd name="T6" fmla="*/ 0 60000 65536"/>
                        <a:gd name="T7" fmla="*/ 0 60000 65536"/>
                        <a:gd name="T8" fmla="*/ 0 60000 65536"/>
                        <a:gd name="T9" fmla="*/ 0 w 27166"/>
                        <a:gd name="T10" fmla="*/ 0 h 21600"/>
                        <a:gd name="T11" fmla="*/ 27166 w 27166"/>
                        <a:gd name="T12" fmla="*/ 21600 h 21600"/>
                      </a:gdLst>
                      <a:ahLst/>
                      <a:cxnLst>
                        <a:cxn ang="T6">
                          <a:pos x="T0" y="T1"/>
                        </a:cxn>
                        <a:cxn ang="T7">
                          <a:pos x="T2" y="T3"/>
                        </a:cxn>
                        <a:cxn ang="T8">
                          <a:pos x="T4" y="T5"/>
                        </a:cxn>
                      </a:cxnLst>
                      <a:rect l="T9" t="T10" r="T11" b="T12"/>
                      <a:pathLst>
                        <a:path w="27166" h="21600" fill="none" extrusionOk="0">
                          <a:moveTo>
                            <a:pt x="27165" y="20861"/>
                          </a:moveTo>
                          <a:cubicBezTo>
                            <a:pt x="25339" y="21351"/>
                            <a:pt x="23456" y="21599"/>
                            <a:pt x="21566" y="21600"/>
                          </a:cubicBezTo>
                          <a:cubicBezTo>
                            <a:pt x="10109" y="21600"/>
                            <a:pt x="646" y="12655"/>
                            <a:pt x="0" y="1217"/>
                          </a:cubicBezTo>
                        </a:path>
                        <a:path w="27166" h="21600" stroke="0" extrusionOk="0">
                          <a:moveTo>
                            <a:pt x="27165" y="20861"/>
                          </a:moveTo>
                          <a:cubicBezTo>
                            <a:pt x="25339" y="21351"/>
                            <a:pt x="23456" y="21599"/>
                            <a:pt x="21566" y="21600"/>
                          </a:cubicBezTo>
                          <a:cubicBezTo>
                            <a:pt x="10109" y="21600"/>
                            <a:pt x="646" y="12655"/>
                            <a:pt x="0" y="1217"/>
                          </a:cubicBezTo>
                          <a:lnTo>
                            <a:pt x="21566" y="0"/>
                          </a:lnTo>
                          <a:close/>
                        </a:path>
                      </a:pathLst>
                    </a:custGeom>
                    <a:noFill/>
                    <a:ln w="6350">
                      <a:solidFill>
                        <a:schemeClr val="tx1"/>
                      </a:solidFill>
                      <a:round/>
                      <a:headEnd/>
                      <a:tailEnd/>
                    </a:ln>
                  </p:spPr>
                  <p:txBody>
                    <a:bodyPr/>
                    <a:lstStyle/>
                    <a:p>
                      <a:endParaRPr lang="en-US"/>
                    </a:p>
                  </p:txBody>
                </p:sp>
                <p:sp>
                  <p:nvSpPr>
                    <p:cNvPr id="66" name="Arc 1234"/>
                    <p:cNvSpPr>
                      <a:spLocks/>
                    </p:cNvSpPr>
                    <p:nvPr/>
                  </p:nvSpPr>
                  <p:spPr bwMode="auto">
                    <a:xfrm>
                      <a:off x="476" y="1845"/>
                      <a:ext cx="296" cy="71"/>
                    </a:xfrm>
                    <a:custGeom>
                      <a:avLst/>
                      <a:gdLst>
                        <a:gd name="T0" fmla="*/ 3 w 27131"/>
                        <a:gd name="T1" fmla="*/ 0 h 21600"/>
                        <a:gd name="T2" fmla="*/ 0 w 27131"/>
                        <a:gd name="T3" fmla="*/ 0 h 21600"/>
                        <a:gd name="T4" fmla="*/ 3 w 27131"/>
                        <a:gd name="T5" fmla="*/ 0 h 21600"/>
                        <a:gd name="T6" fmla="*/ 0 60000 65536"/>
                        <a:gd name="T7" fmla="*/ 0 60000 65536"/>
                        <a:gd name="T8" fmla="*/ 0 60000 65536"/>
                        <a:gd name="T9" fmla="*/ 0 w 27131"/>
                        <a:gd name="T10" fmla="*/ 0 h 21600"/>
                        <a:gd name="T11" fmla="*/ 27131 w 27131"/>
                        <a:gd name="T12" fmla="*/ 21600 h 21600"/>
                      </a:gdLst>
                      <a:ahLst/>
                      <a:cxnLst>
                        <a:cxn ang="T6">
                          <a:pos x="T0" y="T1"/>
                        </a:cxn>
                        <a:cxn ang="T7">
                          <a:pos x="T2" y="T3"/>
                        </a:cxn>
                        <a:cxn ang="T8">
                          <a:pos x="T4" y="T5"/>
                        </a:cxn>
                      </a:cxnLst>
                      <a:rect l="T9" t="T10" r="T11" b="T12"/>
                      <a:pathLst>
                        <a:path w="27131" h="21600" fill="none" extrusionOk="0">
                          <a:moveTo>
                            <a:pt x="27131" y="20859"/>
                          </a:moveTo>
                          <a:cubicBezTo>
                            <a:pt x="25302" y="21350"/>
                            <a:pt x="23416" y="21599"/>
                            <a:pt x="21523" y="21600"/>
                          </a:cubicBezTo>
                          <a:cubicBezTo>
                            <a:pt x="10300" y="21600"/>
                            <a:pt x="947" y="13006"/>
                            <a:pt x="0" y="1823"/>
                          </a:cubicBezTo>
                        </a:path>
                        <a:path w="27131" h="21600" stroke="0" extrusionOk="0">
                          <a:moveTo>
                            <a:pt x="27131" y="20859"/>
                          </a:moveTo>
                          <a:cubicBezTo>
                            <a:pt x="25302" y="21350"/>
                            <a:pt x="23416" y="21599"/>
                            <a:pt x="21523" y="21600"/>
                          </a:cubicBezTo>
                          <a:cubicBezTo>
                            <a:pt x="10300" y="21600"/>
                            <a:pt x="947" y="13006"/>
                            <a:pt x="0" y="1823"/>
                          </a:cubicBezTo>
                          <a:lnTo>
                            <a:pt x="21523" y="0"/>
                          </a:lnTo>
                          <a:close/>
                        </a:path>
                      </a:pathLst>
                    </a:custGeom>
                    <a:noFill/>
                    <a:ln w="6350">
                      <a:solidFill>
                        <a:schemeClr val="tx1"/>
                      </a:solidFill>
                      <a:round/>
                      <a:headEnd/>
                      <a:tailEnd/>
                    </a:ln>
                  </p:spPr>
                  <p:txBody>
                    <a:bodyPr/>
                    <a:lstStyle/>
                    <a:p>
                      <a:endParaRPr lang="en-US"/>
                    </a:p>
                  </p:txBody>
                </p:sp>
              </p:grpSp>
            </p:grpSp>
            <p:grpSp>
              <p:nvGrpSpPr>
                <p:cNvPr id="50" name="Group 1235"/>
                <p:cNvGrpSpPr>
                  <a:grpSpLocks/>
                </p:cNvGrpSpPr>
                <p:nvPr/>
              </p:nvGrpSpPr>
              <p:grpSpPr bwMode="auto">
                <a:xfrm>
                  <a:off x="385" y="1820"/>
                  <a:ext cx="592" cy="212"/>
                  <a:chOff x="385" y="1820"/>
                  <a:chExt cx="592" cy="212"/>
                </a:xfrm>
              </p:grpSpPr>
              <p:grpSp>
                <p:nvGrpSpPr>
                  <p:cNvPr id="51" name="Group 1236"/>
                  <p:cNvGrpSpPr>
                    <a:grpSpLocks/>
                  </p:cNvGrpSpPr>
                  <p:nvPr/>
                </p:nvGrpSpPr>
                <p:grpSpPr bwMode="auto">
                  <a:xfrm>
                    <a:off x="385" y="1820"/>
                    <a:ext cx="97" cy="156"/>
                    <a:chOff x="385" y="1820"/>
                    <a:chExt cx="97" cy="156"/>
                  </a:xfrm>
                </p:grpSpPr>
                <p:sp>
                  <p:nvSpPr>
                    <p:cNvPr id="56" name="Freeform 1237"/>
                    <p:cNvSpPr>
                      <a:spLocks/>
                    </p:cNvSpPr>
                    <p:nvPr/>
                  </p:nvSpPr>
                  <p:spPr bwMode="auto">
                    <a:xfrm>
                      <a:off x="392" y="1823"/>
                      <a:ext cx="86" cy="142"/>
                    </a:xfrm>
                    <a:custGeom>
                      <a:avLst/>
                      <a:gdLst>
                        <a:gd name="T0" fmla="*/ 0 w 256"/>
                        <a:gd name="T1" fmla="*/ 0 h 426"/>
                        <a:gd name="T2" fmla="*/ 11 w 256"/>
                        <a:gd name="T3" fmla="*/ 107 h 426"/>
                        <a:gd name="T4" fmla="*/ 86 w 256"/>
                        <a:gd name="T5" fmla="*/ 142 h 426"/>
                        <a:gd name="T6" fmla="*/ 79 w 256"/>
                        <a:gd name="T7" fmla="*/ 17 h 426"/>
                        <a:gd name="T8" fmla="*/ 0 w 256"/>
                        <a:gd name="T9" fmla="*/ 0 h 426"/>
                        <a:gd name="T10" fmla="*/ 0 60000 65536"/>
                        <a:gd name="T11" fmla="*/ 0 60000 65536"/>
                        <a:gd name="T12" fmla="*/ 0 60000 65536"/>
                        <a:gd name="T13" fmla="*/ 0 60000 65536"/>
                        <a:gd name="T14" fmla="*/ 0 60000 65536"/>
                        <a:gd name="T15" fmla="*/ 0 w 256"/>
                        <a:gd name="T16" fmla="*/ 0 h 426"/>
                        <a:gd name="T17" fmla="*/ 256 w 256"/>
                        <a:gd name="T18" fmla="*/ 426 h 426"/>
                      </a:gdLst>
                      <a:ahLst/>
                      <a:cxnLst>
                        <a:cxn ang="T10">
                          <a:pos x="T0" y="T1"/>
                        </a:cxn>
                        <a:cxn ang="T11">
                          <a:pos x="T2" y="T3"/>
                        </a:cxn>
                        <a:cxn ang="T12">
                          <a:pos x="T4" y="T5"/>
                        </a:cxn>
                        <a:cxn ang="T13">
                          <a:pos x="T6" y="T7"/>
                        </a:cxn>
                        <a:cxn ang="T14">
                          <a:pos x="T8" y="T9"/>
                        </a:cxn>
                      </a:cxnLst>
                      <a:rect l="T15" t="T16" r="T17" b="T18"/>
                      <a:pathLst>
                        <a:path w="256" h="426">
                          <a:moveTo>
                            <a:pt x="0" y="0"/>
                          </a:moveTo>
                          <a:lnTo>
                            <a:pt x="34" y="322"/>
                          </a:lnTo>
                          <a:lnTo>
                            <a:pt x="256" y="426"/>
                          </a:lnTo>
                          <a:lnTo>
                            <a:pt x="236" y="51"/>
                          </a:lnTo>
                          <a:lnTo>
                            <a:pt x="0" y="0"/>
                          </a:lnTo>
                          <a:close/>
                        </a:path>
                      </a:pathLst>
                    </a:custGeom>
                    <a:solidFill>
                      <a:srgbClr val="FFFFFF"/>
                    </a:solidFill>
                    <a:ln w="9525">
                      <a:solidFill>
                        <a:schemeClr val="tx1"/>
                      </a:solidFill>
                      <a:round/>
                      <a:headEnd/>
                      <a:tailEnd/>
                    </a:ln>
                  </p:spPr>
                  <p:txBody>
                    <a:bodyPr/>
                    <a:lstStyle/>
                    <a:p>
                      <a:endParaRPr lang="en-US"/>
                    </a:p>
                  </p:txBody>
                </p:sp>
                <p:sp>
                  <p:nvSpPr>
                    <p:cNvPr id="57" name="Freeform 1238"/>
                    <p:cNvSpPr>
                      <a:spLocks/>
                    </p:cNvSpPr>
                    <p:nvPr/>
                  </p:nvSpPr>
                  <p:spPr bwMode="auto">
                    <a:xfrm>
                      <a:off x="385" y="1820"/>
                      <a:ext cx="18" cy="117"/>
                    </a:xfrm>
                    <a:custGeom>
                      <a:avLst/>
                      <a:gdLst>
                        <a:gd name="T0" fmla="*/ 0 w 55"/>
                        <a:gd name="T1" fmla="*/ 0 h 352"/>
                        <a:gd name="T2" fmla="*/ 18 w 55"/>
                        <a:gd name="T3" fmla="*/ 117 h 352"/>
                        <a:gd name="T4" fmla="*/ 10 w 55"/>
                        <a:gd name="T5" fmla="*/ 7 h 352"/>
                        <a:gd name="T6" fmla="*/ 0 w 55"/>
                        <a:gd name="T7" fmla="*/ 0 h 352"/>
                        <a:gd name="T8" fmla="*/ 0 60000 65536"/>
                        <a:gd name="T9" fmla="*/ 0 60000 65536"/>
                        <a:gd name="T10" fmla="*/ 0 60000 65536"/>
                        <a:gd name="T11" fmla="*/ 0 60000 65536"/>
                        <a:gd name="T12" fmla="*/ 0 w 55"/>
                        <a:gd name="T13" fmla="*/ 0 h 352"/>
                        <a:gd name="T14" fmla="*/ 55 w 55"/>
                        <a:gd name="T15" fmla="*/ 352 h 352"/>
                      </a:gdLst>
                      <a:ahLst/>
                      <a:cxnLst>
                        <a:cxn ang="T8">
                          <a:pos x="T0" y="T1"/>
                        </a:cxn>
                        <a:cxn ang="T9">
                          <a:pos x="T2" y="T3"/>
                        </a:cxn>
                        <a:cxn ang="T10">
                          <a:pos x="T4" y="T5"/>
                        </a:cxn>
                        <a:cxn ang="T11">
                          <a:pos x="T6" y="T7"/>
                        </a:cxn>
                      </a:cxnLst>
                      <a:rect l="T12" t="T13" r="T14" b="T15"/>
                      <a:pathLst>
                        <a:path w="55" h="352">
                          <a:moveTo>
                            <a:pt x="0" y="0"/>
                          </a:moveTo>
                          <a:lnTo>
                            <a:pt x="55" y="352"/>
                          </a:lnTo>
                          <a:lnTo>
                            <a:pt x="31" y="20"/>
                          </a:lnTo>
                          <a:lnTo>
                            <a:pt x="0" y="0"/>
                          </a:lnTo>
                          <a:close/>
                        </a:path>
                      </a:pathLst>
                    </a:custGeom>
                    <a:solidFill>
                      <a:srgbClr val="E07000"/>
                    </a:solidFill>
                    <a:ln w="9525">
                      <a:solidFill>
                        <a:schemeClr val="tx1"/>
                      </a:solidFill>
                      <a:round/>
                      <a:headEnd/>
                      <a:tailEnd/>
                    </a:ln>
                  </p:spPr>
                  <p:txBody>
                    <a:bodyPr/>
                    <a:lstStyle/>
                    <a:p>
                      <a:endParaRPr lang="en-US"/>
                    </a:p>
                  </p:txBody>
                </p:sp>
                <p:sp>
                  <p:nvSpPr>
                    <p:cNvPr id="58" name="Freeform 1239"/>
                    <p:cNvSpPr>
                      <a:spLocks/>
                    </p:cNvSpPr>
                    <p:nvPr/>
                  </p:nvSpPr>
                  <p:spPr bwMode="auto">
                    <a:xfrm>
                      <a:off x="453" y="1835"/>
                      <a:ext cx="29" cy="141"/>
                    </a:xfrm>
                    <a:custGeom>
                      <a:avLst/>
                      <a:gdLst>
                        <a:gd name="T0" fmla="*/ 0 w 87"/>
                        <a:gd name="T1" fmla="*/ 0 h 423"/>
                        <a:gd name="T2" fmla="*/ 9 w 87"/>
                        <a:gd name="T3" fmla="*/ 131 h 423"/>
                        <a:gd name="T4" fmla="*/ 29 w 87"/>
                        <a:gd name="T5" fmla="*/ 141 h 423"/>
                        <a:gd name="T6" fmla="*/ 21 w 87"/>
                        <a:gd name="T7" fmla="*/ 2 h 423"/>
                        <a:gd name="T8" fmla="*/ 0 w 87"/>
                        <a:gd name="T9" fmla="*/ 0 h 423"/>
                        <a:gd name="T10" fmla="*/ 0 60000 65536"/>
                        <a:gd name="T11" fmla="*/ 0 60000 65536"/>
                        <a:gd name="T12" fmla="*/ 0 60000 65536"/>
                        <a:gd name="T13" fmla="*/ 0 60000 65536"/>
                        <a:gd name="T14" fmla="*/ 0 60000 65536"/>
                        <a:gd name="T15" fmla="*/ 0 w 87"/>
                        <a:gd name="T16" fmla="*/ 0 h 423"/>
                        <a:gd name="T17" fmla="*/ 87 w 87"/>
                        <a:gd name="T18" fmla="*/ 423 h 423"/>
                      </a:gdLst>
                      <a:ahLst/>
                      <a:cxnLst>
                        <a:cxn ang="T10">
                          <a:pos x="T0" y="T1"/>
                        </a:cxn>
                        <a:cxn ang="T11">
                          <a:pos x="T2" y="T3"/>
                        </a:cxn>
                        <a:cxn ang="T12">
                          <a:pos x="T4" y="T5"/>
                        </a:cxn>
                        <a:cxn ang="T13">
                          <a:pos x="T6" y="T7"/>
                        </a:cxn>
                        <a:cxn ang="T14">
                          <a:pos x="T8" y="T9"/>
                        </a:cxn>
                      </a:cxnLst>
                      <a:rect l="T15" t="T16" r="T17" b="T18"/>
                      <a:pathLst>
                        <a:path w="87" h="423">
                          <a:moveTo>
                            <a:pt x="0" y="0"/>
                          </a:moveTo>
                          <a:lnTo>
                            <a:pt x="27" y="393"/>
                          </a:lnTo>
                          <a:lnTo>
                            <a:pt x="87" y="423"/>
                          </a:lnTo>
                          <a:lnTo>
                            <a:pt x="63" y="5"/>
                          </a:lnTo>
                          <a:lnTo>
                            <a:pt x="0" y="0"/>
                          </a:lnTo>
                          <a:close/>
                        </a:path>
                      </a:pathLst>
                    </a:custGeom>
                    <a:solidFill>
                      <a:srgbClr val="E0E0E0"/>
                    </a:solidFill>
                    <a:ln w="9525">
                      <a:solidFill>
                        <a:schemeClr val="tx1"/>
                      </a:solidFill>
                      <a:round/>
                      <a:headEnd/>
                      <a:tailEnd/>
                    </a:ln>
                  </p:spPr>
                  <p:txBody>
                    <a:bodyPr/>
                    <a:lstStyle/>
                    <a:p>
                      <a:endParaRPr lang="en-US"/>
                    </a:p>
                  </p:txBody>
                </p:sp>
              </p:grpSp>
              <p:grpSp>
                <p:nvGrpSpPr>
                  <p:cNvPr id="52" name="Group 1240"/>
                  <p:cNvGrpSpPr>
                    <a:grpSpLocks/>
                  </p:cNvGrpSpPr>
                  <p:nvPr/>
                </p:nvGrpSpPr>
                <p:grpSpPr bwMode="auto">
                  <a:xfrm>
                    <a:off x="767" y="1905"/>
                    <a:ext cx="210" cy="127"/>
                    <a:chOff x="767" y="1905"/>
                    <a:chExt cx="210" cy="127"/>
                  </a:xfrm>
                </p:grpSpPr>
                <p:sp>
                  <p:nvSpPr>
                    <p:cNvPr id="53" name="Freeform 1241"/>
                    <p:cNvSpPr>
                      <a:spLocks/>
                    </p:cNvSpPr>
                    <p:nvPr/>
                  </p:nvSpPr>
                  <p:spPr bwMode="auto">
                    <a:xfrm>
                      <a:off x="767" y="1905"/>
                      <a:ext cx="45" cy="126"/>
                    </a:xfrm>
                    <a:custGeom>
                      <a:avLst/>
                      <a:gdLst>
                        <a:gd name="T0" fmla="*/ 0 w 136"/>
                        <a:gd name="T1" fmla="*/ 1 h 380"/>
                        <a:gd name="T2" fmla="*/ 10 w 136"/>
                        <a:gd name="T3" fmla="*/ 123 h 380"/>
                        <a:gd name="T4" fmla="*/ 45 w 136"/>
                        <a:gd name="T5" fmla="*/ 126 h 380"/>
                        <a:gd name="T6" fmla="*/ 32 w 136"/>
                        <a:gd name="T7" fmla="*/ 0 h 380"/>
                        <a:gd name="T8" fmla="*/ 0 w 136"/>
                        <a:gd name="T9" fmla="*/ 1 h 380"/>
                        <a:gd name="T10" fmla="*/ 0 60000 65536"/>
                        <a:gd name="T11" fmla="*/ 0 60000 65536"/>
                        <a:gd name="T12" fmla="*/ 0 60000 65536"/>
                        <a:gd name="T13" fmla="*/ 0 60000 65536"/>
                        <a:gd name="T14" fmla="*/ 0 60000 65536"/>
                        <a:gd name="T15" fmla="*/ 0 w 136"/>
                        <a:gd name="T16" fmla="*/ 0 h 380"/>
                        <a:gd name="T17" fmla="*/ 136 w 136"/>
                        <a:gd name="T18" fmla="*/ 380 h 380"/>
                      </a:gdLst>
                      <a:ahLst/>
                      <a:cxnLst>
                        <a:cxn ang="T10">
                          <a:pos x="T0" y="T1"/>
                        </a:cxn>
                        <a:cxn ang="T11">
                          <a:pos x="T2" y="T3"/>
                        </a:cxn>
                        <a:cxn ang="T12">
                          <a:pos x="T4" y="T5"/>
                        </a:cxn>
                        <a:cxn ang="T13">
                          <a:pos x="T6" y="T7"/>
                        </a:cxn>
                        <a:cxn ang="T14">
                          <a:pos x="T8" y="T9"/>
                        </a:cxn>
                      </a:cxnLst>
                      <a:rect l="T15" t="T16" r="T17" b="T18"/>
                      <a:pathLst>
                        <a:path w="136" h="380">
                          <a:moveTo>
                            <a:pt x="0" y="3"/>
                          </a:moveTo>
                          <a:lnTo>
                            <a:pt x="31" y="371"/>
                          </a:lnTo>
                          <a:lnTo>
                            <a:pt x="136" y="380"/>
                          </a:lnTo>
                          <a:lnTo>
                            <a:pt x="96" y="0"/>
                          </a:lnTo>
                          <a:lnTo>
                            <a:pt x="0" y="3"/>
                          </a:lnTo>
                          <a:close/>
                        </a:path>
                      </a:pathLst>
                    </a:custGeom>
                    <a:solidFill>
                      <a:srgbClr val="E0E0E0"/>
                    </a:solidFill>
                    <a:ln w="9525">
                      <a:solidFill>
                        <a:schemeClr val="tx1"/>
                      </a:solidFill>
                      <a:round/>
                      <a:headEnd/>
                      <a:tailEnd/>
                    </a:ln>
                  </p:spPr>
                  <p:txBody>
                    <a:bodyPr/>
                    <a:lstStyle/>
                    <a:p>
                      <a:endParaRPr lang="en-US"/>
                    </a:p>
                  </p:txBody>
                </p:sp>
                <p:sp>
                  <p:nvSpPr>
                    <p:cNvPr id="54" name="Freeform 1242"/>
                    <p:cNvSpPr>
                      <a:spLocks/>
                    </p:cNvSpPr>
                    <p:nvPr/>
                  </p:nvSpPr>
                  <p:spPr bwMode="auto">
                    <a:xfrm>
                      <a:off x="792" y="1905"/>
                      <a:ext cx="117" cy="127"/>
                    </a:xfrm>
                    <a:custGeom>
                      <a:avLst/>
                      <a:gdLst>
                        <a:gd name="T0" fmla="*/ 0 w 351"/>
                        <a:gd name="T1" fmla="*/ 0 h 382"/>
                        <a:gd name="T2" fmla="*/ 13 w 351"/>
                        <a:gd name="T3" fmla="*/ 124 h 382"/>
                        <a:gd name="T4" fmla="*/ 117 w 351"/>
                        <a:gd name="T5" fmla="*/ 127 h 382"/>
                        <a:gd name="T6" fmla="*/ 105 w 351"/>
                        <a:gd name="T7" fmla="*/ 1 h 382"/>
                        <a:gd name="T8" fmla="*/ 0 w 351"/>
                        <a:gd name="T9" fmla="*/ 0 h 382"/>
                        <a:gd name="T10" fmla="*/ 0 60000 65536"/>
                        <a:gd name="T11" fmla="*/ 0 60000 65536"/>
                        <a:gd name="T12" fmla="*/ 0 60000 65536"/>
                        <a:gd name="T13" fmla="*/ 0 60000 65536"/>
                        <a:gd name="T14" fmla="*/ 0 60000 65536"/>
                        <a:gd name="T15" fmla="*/ 0 w 351"/>
                        <a:gd name="T16" fmla="*/ 0 h 382"/>
                        <a:gd name="T17" fmla="*/ 351 w 351"/>
                        <a:gd name="T18" fmla="*/ 382 h 382"/>
                      </a:gdLst>
                      <a:ahLst/>
                      <a:cxnLst>
                        <a:cxn ang="T10">
                          <a:pos x="T0" y="T1"/>
                        </a:cxn>
                        <a:cxn ang="T11">
                          <a:pos x="T2" y="T3"/>
                        </a:cxn>
                        <a:cxn ang="T12">
                          <a:pos x="T4" y="T5"/>
                        </a:cxn>
                        <a:cxn ang="T13">
                          <a:pos x="T6" y="T7"/>
                        </a:cxn>
                        <a:cxn ang="T14">
                          <a:pos x="T8" y="T9"/>
                        </a:cxn>
                      </a:cxnLst>
                      <a:rect l="T15" t="T16" r="T17" b="T18"/>
                      <a:pathLst>
                        <a:path w="351" h="382">
                          <a:moveTo>
                            <a:pt x="0" y="0"/>
                          </a:moveTo>
                          <a:lnTo>
                            <a:pt x="40" y="374"/>
                          </a:lnTo>
                          <a:lnTo>
                            <a:pt x="351" y="382"/>
                          </a:lnTo>
                          <a:lnTo>
                            <a:pt x="316" y="3"/>
                          </a:lnTo>
                          <a:lnTo>
                            <a:pt x="0" y="0"/>
                          </a:lnTo>
                          <a:close/>
                        </a:path>
                      </a:pathLst>
                    </a:custGeom>
                    <a:solidFill>
                      <a:srgbClr val="FFFFFF"/>
                    </a:solidFill>
                    <a:ln w="9525">
                      <a:solidFill>
                        <a:schemeClr val="tx1"/>
                      </a:solidFill>
                      <a:round/>
                      <a:headEnd/>
                      <a:tailEnd/>
                    </a:ln>
                  </p:spPr>
                  <p:txBody>
                    <a:bodyPr/>
                    <a:lstStyle/>
                    <a:p>
                      <a:endParaRPr lang="en-US"/>
                    </a:p>
                  </p:txBody>
                </p:sp>
                <p:sp>
                  <p:nvSpPr>
                    <p:cNvPr id="55" name="Freeform 1243"/>
                    <p:cNvSpPr>
                      <a:spLocks/>
                    </p:cNvSpPr>
                    <p:nvPr/>
                  </p:nvSpPr>
                  <p:spPr bwMode="auto">
                    <a:xfrm>
                      <a:off x="897" y="1918"/>
                      <a:ext cx="80" cy="106"/>
                    </a:xfrm>
                    <a:custGeom>
                      <a:avLst/>
                      <a:gdLst>
                        <a:gd name="T0" fmla="*/ 0 w 241"/>
                        <a:gd name="T1" fmla="*/ 0 h 319"/>
                        <a:gd name="T2" fmla="*/ 9 w 241"/>
                        <a:gd name="T3" fmla="*/ 106 h 319"/>
                        <a:gd name="T4" fmla="*/ 55 w 241"/>
                        <a:gd name="T5" fmla="*/ 106 h 319"/>
                        <a:gd name="T6" fmla="*/ 80 w 241"/>
                        <a:gd name="T7" fmla="*/ 1 h 319"/>
                        <a:gd name="T8" fmla="*/ 0 w 241"/>
                        <a:gd name="T9" fmla="*/ 0 h 319"/>
                        <a:gd name="T10" fmla="*/ 0 60000 65536"/>
                        <a:gd name="T11" fmla="*/ 0 60000 65536"/>
                        <a:gd name="T12" fmla="*/ 0 60000 65536"/>
                        <a:gd name="T13" fmla="*/ 0 60000 65536"/>
                        <a:gd name="T14" fmla="*/ 0 60000 65536"/>
                        <a:gd name="T15" fmla="*/ 0 w 241"/>
                        <a:gd name="T16" fmla="*/ 0 h 319"/>
                        <a:gd name="T17" fmla="*/ 241 w 241"/>
                        <a:gd name="T18" fmla="*/ 319 h 319"/>
                      </a:gdLst>
                      <a:ahLst/>
                      <a:cxnLst>
                        <a:cxn ang="T10">
                          <a:pos x="T0" y="T1"/>
                        </a:cxn>
                        <a:cxn ang="T11">
                          <a:pos x="T2" y="T3"/>
                        </a:cxn>
                        <a:cxn ang="T12">
                          <a:pos x="T4" y="T5"/>
                        </a:cxn>
                        <a:cxn ang="T13">
                          <a:pos x="T6" y="T7"/>
                        </a:cxn>
                        <a:cxn ang="T14">
                          <a:pos x="T8" y="T9"/>
                        </a:cxn>
                      </a:cxnLst>
                      <a:rect l="T15" t="T16" r="T17" b="T18"/>
                      <a:pathLst>
                        <a:path w="241" h="319">
                          <a:moveTo>
                            <a:pt x="0" y="0"/>
                          </a:moveTo>
                          <a:lnTo>
                            <a:pt x="28" y="319"/>
                          </a:lnTo>
                          <a:lnTo>
                            <a:pt x="167" y="319"/>
                          </a:lnTo>
                          <a:lnTo>
                            <a:pt x="241" y="3"/>
                          </a:lnTo>
                          <a:lnTo>
                            <a:pt x="0" y="0"/>
                          </a:lnTo>
                          <a:close/>
                        </a:path>
                      </a:pathLst>
                    </a:custGeom>
                    <a:solidFill>
                      <a:srgbClr val="E07000"/>
                    </a:solidFill>
                    <a:ln w="9525">
                      <a:solidFill>
                        <a:schemeClr val="tx1"/>
                      </a:solidFill>
                      <a:round/>
                      <a:headEnd/>
                      <a:tailEnd/>
                    </a:ln>
                  </p:spPr>
                  <p:txBody>
                    <a:bodyPr/>
                    <a:lstStyle/>
                    <a:p>
                      <a:endParaRPr lang="en-US"/>
                    </a:p>
                  </p:txBody>
                </p:sp>
              </p:grpSp>
            </p:grpSp>
          </p:grpSp>
          <p:sp>
            <p:nvSpPr>
              <p:cNvPr id="31" name="Freeform 1244"/>
              <p:cNvSpPr>
                <a:spLocks/>
              </p:cNvSpPr>
              <p:nvPr/>
            </p:nvSpPr>
            <p:spPr bwMode="auto">
              <a:xfrm>
                <a:off x="3161" y="1668"/>
                <a:ext cx="602" cy="139"/>
              </a:xfrm>
              <a:custGeom>
                <a:avLst/>
                <a:gdLst>
                  <a:gd name="T0" fmla="*/ 34 w 1805"/>
                  <a:gd name="T1" fmla="*/ 0 h 418"/>
                  <a:gd name="T2" fmla="*/ 26 w 1805"/>
                  <a:gd name="T3" fmla="*/ 3 h 418"/>
                  <a:gd name="T4" fmla="*/ 20 w 1805"/>
                  <a:gd name="T5" fmla="*/ 5 h 418"/>
                  <a:gd name="T6" fmla="*/ 15 w 1805"/>
                  <a:gd name="T7" fmla="*/ 8 h 418"/>
                  <a:gd name="T8" fmla="*/ 9 w 1805"/>
                  <a:gd name="T9" fmla="*/ 13 h 418"/>
                  <a:gd name="T10" fmla="*/ 4 w 1805"/>
                  <a:gd name="T11" fmla="*/ 16 h 418"/>
                  <a:gd name="T12" fmla="*/ 1 w 1805"/>
                  <a:gd name="T13" fmla="*/ 22 h 418"/>
                  <a:gd name="T14" fmla="*/ 0 w 1805"/>
                  <a:gd name="T15" fmla="*/ 29 h 418"/>
                  <a:gd name="T16" fmla="*/ 0 w 1805"/>
                  <a:gd name="T17" fmla="*/ 35 h 418"/>
                  <a:gd name="T18" fmla="*/ 4 w 1805"/>
                  <a:gd name="T19" fmla="*/ 38 h 418"/>
                  <a:gd name="T20" fmla="*/ 10 w 1805"/>
                  <a:gd name="T21" fmla="*/ 44 h 418"/>
                  <a:gd name="T22" fmla="*/ 17 w 1805"/>
                  <a:gd name="T23" fmla="*/ 49 h 418"/>
                  <a:gd name="T24" fmla="*/ 29 w 1805"/>
                  <a:gd name="T25" fmla="*/ 55 h 418"/>
                  <a:gd name="T26" fmla="*/ 42 w 1805"/>
                  <a:gd name="T27" fmla="*/ 60 h 418"/>
                  <a:gd name="T28" fmla="*/ 56 w 1805"/>
                  <a:gd name="T29" fmla="*/ 65 h 418"/>
                  <a:gd name="T30" fmla="*/ 73 w 1805"/>
                  <a:gd name="T31" fmla="*/ 71 h 418"/>
                  <a:gd name="T32" fmla="*/ 89 w 1805"/>
                  <a:gd name="T33" fmla="*/ 76 h 418"/>
                  <a:gd name="T34" fmla="*/ 110 w 1805"/>
                  <a:gd name="T35" fmla="*/ 83 h 418"/>
                  <a:gd name="T36" fmla="*/ 130 w 1805"/>
                  <a:gd name="T37" fmla="*/ 89 h 418"/>
                  <a:gd name="T38" fmla="*/ 150 w 1805"/>
                  <a:gd name="T39" fmla="*/ 95 h 418"/>
                  <a:gd name="T40" fmla="*/ 169 w 1805"/>
                  <a:gd name="T41" fmla="*/ 99 h 418"/>
                  <a:gd name="T42" fmla="*/ 187 w 1805"/>
                  <a:gd name="T43" fmla="*/ 104 h 418"/>
                  <a:gd name="T44" fmla="*/ 207 w 1805"/>
                  <a:gd name="T45" fmla="*/ 107 h 418"/>
                  <a:gd name="T46" fmla="*/ 227 w 1805"/>
                  <a:gd name="T47" fmla="*/ 112 h 418"/>
                  <a:gd name="T48" fmla="*/ 247 w 1805"/>
                  <a:gd name="T49" fmla="*/ 115 h 418"/>
                  <a:gd name="T50" fmla="*/ 274 w 1805"/>
                  <a:gd name="T51" fmla="*/ 120 h 418"/>
                  <a:gd name="T52" fmla="*/ 298 w 1805"/>
                  <a:gd name="T53" fmla="*/ 124 h 418"/>
                  <a:gd name="T54" fmla="*/ 328 w 1805"/>
                  <a:gd name="T55" fmla="*/ 128 h 418"/>
                  <a:gd name="T56" fmla="*/ 354 w 1805"/>
                  <a:gd name="T57" fmla="*/ 131 h 418"/>
                  <a:gd name="T58" fmla="*/ 377 w 1805"/>
                  <a:gd name="T59" fmla="*/ 132 h 418"/>
                  <a:gd name="T60" fmla="*/ 401 w 1805"/>
                  <a:gd name="T61" fmla="*/ 134 h 418"/>
                  <a:gd name="T62" fmla="*/ 444 w 1805"/>
                  <a:gd name="T63" fmla="*/ 136 h 418"/>
                  <a:gd name="T64" fmla="*/ 570 w 1805"/>
                  <a:gd name="T65" fmla="*/ 139 h 418"/>
                  <a:gd name="T66" fmla="*/ 602 w 1805"/>
                  <a:gd name="T67" fmla="*/ 136 h 418"/>
                  <a:gd name="T68" fmla="*/ 493 w 1805"/>
                  <a:gd name="T69" fmla="*/ 93 h 418"/>
                  <a:gd name="T70" fmla="*/ 481 w 1805"/>
                  <a:gd name="T71" fmla="*/ 88 h 418"/>
                  <a:gd name="T72" fmla="*/ 467 w 1805"/>
                  <a:gd name="T73" fmla="*/ 87 h 418"/>
                  <a:gd name="T74" fmla="*/ 454 w 1805"/>
                  <a:gd name="T75" fmla="*/ 87 h 418"/>
                  <a:gd name="T76" fmla="*/ 441 w 1805"/>
                  <a:gd name="T77" fmla="*/ 88 h 418"/>
                  <a:gd name="T78" fmla="*/ 426 w 1805"/>
                  <a:gd name="T79" fmla="*/ 89 h 418"/>
                  <a:gd name="T80" fmla="*/ 411 w 1805"/>
                  <a:gd name="T81" fmla="*/ 88 h 418"/>
                  <a:gd name="T82" fmla="*/ 394 w 1805"/>
                  <a:gd name="T83" fmla="*/ 86 h 418"/>
                  <a:gd name="T84" fmla="*/ 348 w 1805"/>
                  <a:gd name="T85" fmla="*/ 81 h 418"/>
                  <a:gd name="T86" fmla="*/ 317 w 1805"/>
                  <a:gd name="T87" fmla="*/ 79 h 418"/>
                  <a:gd name="T88" fmla="*/ 288 w 1805"/>
                  <a:gd name="T89" fmla="*/ 74 h 418"/>
                  <a:gd name="T90" fmla="*/ 257 w 1805"/>
                  <a:gd name="T91" fmla="*/ 69 h 418"/>
                  <a:gd name="T92" fmla="*/ 225 w 1805"/>
                  <a:gd name="T93" fmla="*/ 64 h 418"/>
                  <a:gd name="T94" fmla="*/ 187 w 1805"/>
                  <a:gd name="T95" fmla="*/ 58 h 418"/>
                  <a:gd name="T96" fmla="*/ 155 w 1805"/>
                  <a:gd name="T97" fmla="*/ 49 h 418"/>
                  <a:gd name="T98" fmla="*/ 131 w 1805"/>
                  <a:gd name="T99" fmla="*/ 41 h 418"/>
                  <a:gd name="T100" fmla="*/ 107 w 1805"/>
                  <a:gd name="T101" fmla="*/ 35 h 418"/>
                  <a:gd name="T102" fmla="*/ 87 w 1805"/>
                  <a:gd name="T103" fmla="*/ 28 h 418"/>
                  <a:gd name="T104" fmla="*/ 70 w 1805"/>
                  <a:gd name="T105" fmla="*/ 22 h 418"/>
                  <a:gd name="T106" fmla="*/ 56 w 1805"/>
                  <a:gd name="T107" fmla="*/ 15 h 418"/>
                  <a:gd name="T108" fmla="*/ 48 w 1805"/>
                  <a:gd name="T109" fmla="*/ 11 h 418"/>
                  <a:gd name="T110" fmla="*/ 42 w 1805"/>
                  <a:gd name="T111" fmla="*/ 7 h 418"/>
                  <a:gd name="T112" fmla="*/ 34 w 1805"/>
                  <a:gd name="T113" fmla="*/ 0 h 41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805"/>
                  <a:gd name="T172" fmla="*/ 0 h 418"/>
                  <a:gd name="T173" fmla="*/ 1805 w 1805"/>
                  <a:gd name="T174" fmla="*/ 418 h 41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805" h="418">
                    <a:moveTo>
                      <a:pt x="102" y="0"/>
                    </a:moveTo>
                    <a:lnTo>
                      <a:pt x="79" y="8"/>
                    </a:lnTo>
                    <a:lnTo>
                      <a:pt x="61" y="16"/>
                    </a:lnTo>
                    <a:lnTo>
                      <a:pt x="45" y="25"/>
                    </a:lnTo>
                    <a:lnTo>
                      <a:pt x="28" y="40"/>
                    </a:lnTo>
                    <a:lnTo>
                      <a:pt x="13" y="49"/>
                    </a:lnTo>
                    <a:lnTo>
                      <a:pt x="4" y="66"/>
                    </a:lnTo>
                    <a:lnTo>
                      <a:pt x="0" y="86"/>
                    </a:lnTo>
                    <a:lnTo>
                      <a:pt x="0" y="105"/>
                    </a:lnTo>
                    <a:lnTo>
                      <a:pt x="13" y="115"/>
                    </a:lnTo>
                    <a:lnTo>
                      <a:pt x="29" y="131"/>
                    </a:lnTo>
                    <a:lnTo>
                      <a:pt x="52" y="146"/>
                    </a:lnTo>
                    <a:lnTo>
                      <a:pt x="87" y="165"/>
                    </a:lnTo>
                    <a:lnTo>
                      <a:pt x="125" y="179"/>
                    </a:lnTo>
                    <a:lnTo>
                      <a:pt x="167" y="195"/>
                    </a:lnTo>
                    <a:lnTo>
                      <a:pt x="219" y="214"/>
                    </a:lnTo>
                    <a:lnTo>
                      <a:pt x="268" y="230"/>
                    </a:lnTo>
                    <a:lnTo>
                      <a:pt x="330" y="250"/>
                    </a:lnTo>
                    <a:lnTo>
                      <a:pt x="389" y="268"/>
                    </a:lnTo>
                    <a:lnTo>
                      <a:pt x="451" y="285"/>
                    </a:lnTo>
                    <a:lnTo>
                      <a:pt x="507" y="297"/>
                    </a:lnTo>
                    <a:lnTo>
                      <a:pt x="560" y="312"/>
                    </a:lnTo>
                    <a:lnTo>
                      <a:pt x="620" y="323"/>
                    </a:lnTo>
                    <a:lnTo>
                      <a:pt x="682" y="336"/>
                    </a:lnTo>
                    <a:lnTo>
                      <a:pt x="741" y="347"/>
                    </a:lnTo>
                    <a:lnTo>
                      <a:pt x="823" y="360"/>
                    </a:lnTo>
                    <a:lnTo>
                      <a:pt x="895" y="372"/>
                    </a:lnTo>
                    <a:lnTo>
                      <a:pt x="984" y="386"/>
                    </a:lnTo>
                    <a:lnTo>
                      <a:pt x="1060" y="394"/>
                    </a:lnTo>
                    <a:lnTo>
                      <a:pt x="1129" y="398"/>
                    </a:lnTo>
                    <a:lnTo>
                      <a:pt x="1202" y="404"/>
                    </a:lnTo>
                    <a:lnTo>
                      <a:pt x="1332" y="410"/>
                    </a:lnTo>
                    <a:lnTo>
                      <a:pt x="1709" y="418"/>
                    </a:lnTo>
                    <a:lnTo>
                      <a:pt x="1805" y="410"/>
                    </a:lnTo>
                    <a:lnTo>
                      <a:pt x="1477" y="279"/>
                    </a:lnTo>
                    <a:lnTo>
                      <a:pt x="1441" y="266"/>
                    </a:lnTo>
                    <a:lnTo>
                      <a:pt x="1400" y="262"/>
                    </a:lnTo>
                    <a:lnTo>
                      <a:pt x="1360" y="262"/>
                    </a:lnTo>
                    <a:lnTo>
                      <a:pt x="1323" y="266"/>
                    </a:lnTo>
                    <a:lnTo>
                      <a:pt x="1277" y="268"/>
                    </a:lnTo>
                    <a:lnTo>
                      <a:pt x="1232" y="266"/>
                    </a:lnTo>
                    <a:lnTo>
                      <a:pt x="1182" y="260"/>
                    </a:lnTo>
                    <a:lnTo>
                      <a:pt x="1042" y="244"/>
                    </a:lnTo>
                    <a:lnTo>
                      <a:pt x="951" y="238"/>
                    </a:lnTo>
                    <a:lnTo>
                      <a:pt x="863" y="224"/>
                    </a:lnTo>
                    <a:lnTo>
                      <a:pt x="770" y="208"/>
                    </a:lnTo>
                    <a:lnTo>
                      <a:pt x="674" y="191"/>
                    </a:lnTo>
                    <a:lnTo>
                      <a:pt x="560" y="173"/>
                    </a:lnTo>
                    <a:lnTo>
                      <a:pt x="466" y="146"/>
                    </a:lnTo>
                    <a:lnTo>
                      <a:pt x="393" y="123"/>
                    </a:lnTo>
                    <a:lnTo>
                      <a:pt x="322" y="105"/>
                    </a:lnTo>
                    <a:lnTo>
                      <a:pt x="260" y="84"/>
                    </a:lnTo>
                    <a:lnTo>
                      <a:pt x="210" y="66"/>
                    </a:lnTo>
                    <a:lnTo>
                      <a:pt x="167" y="46"/>
                    </a:lnTo>
                    <a:lnTo>
                      <a:pt x="144" y="33"/>
                    </a:lnTo>
                    <a:lnTo>
                      <a:pt x="125" y="20"/>
                    </a:lnTo>
                    <a:lnTo>
                      <a:pt x="102" y="0"/>
                    </a:lnTo>
                    <a:close/>
                  </a:path>
                </a:pathLst>
              </a:custGeom>
              <a:solidFill>
                <a:schemeClr val="tx1"/>
              </a:solidFill>
              <a:ln w="9525">
                <a:solidFill>
                  <a:schemeClr val="tx1"/>
                </a:solidFill>
                <a:round/>
                <a:headEnd/>
                <a:tailEnd/>
              </a:ln>
            </p:spPr>
            <p:txBody>
              <a:bodyPr/>
              <a:lstStyle/>
              <a:p>
                <a:endParaRPr lang="en-US"/>
              </a:p>
            </p:txBody>
          </p:sp>
          <p:grpSp>
            <p:nvGrpSpPr>
              <p:cNvPr id="32" name="Group 1245"/>
              <p:cNvGrpSpPr>
                <a:grpSpLocks/>
              </p:cNvGrpSpPr>
              <p:nvPr/>
            </p:nvGrpSpPr>
            <p:grpSpPr bwMode="auto">
              <a:xfrm>
                <a:off x="5424" y="1637"/>
                <a:ext cx="176" cy="116"/>
                <a:chOff x="2643" y="1753"/>
                <a:chExt cx="176" cy="116"/>
              </a:xfrm>
            </p:grpSpPr>
            <p:grpSp>
              <p:nvGrpSpPr>
                <p:cNvPr id="45" name="Group 1246"/>
                <p:cNvGrpSpPr>
                  <a:grpSpLocks/>
                </p:cNvGrpSpPr>
                <p:nvPr/>
              </p:nvGrpSpPr>
              <p:grpSpPr bwMode="auto">
                <a:xfrm>
                  <a:off x="2643" y="1753"/>
                  <a:ext cx="176" cy="116"/>
                  <a:chOff x="2643" y="1753"/>
                  <a:chExt cx="176" cy="116"/>
                </a:xfrm>
              </p:grpSpPr>
              <p:sp>
                <p:nvSpPr>
                  <p:cNvPr id="47" name="Freeform 1247"/>
                  <p:cNvSpPr>
                    <a:spLocks/>
                  </p:cNvSpPr>
                  <p:nvPr/>
                </p:nvSpPr>
                <p:spPr bwMode="auto">
                  <a:xfrm>
                    <a:off x="2643" y="1753"/>
                    <a:ext cx="176" cy="116"/>
                  </a:xfrm>
                  <a:custGeom>
                    <a:avLst/>
                    <a:gdLst>
                      <a:gd name="T0" fmla="*/ 107 w 530"/>
                      <a:gd name="T1" fmla="*/ 0 h 346"/>
                      <a:gd name="T2" fmla="*/ 111 w 530"/>
                      <a:gd name="T3" fmla="*/ 9 h 346"/>
                      <a:gd name="T4" fmla="*/ 117 w 530"/>
                      <a:gd name="T5" fmla="*/ 13 h 346"/>
                      <a:gd name="T6" fmla="*/ 128 w 530"/>
                      <a:gd name="T7" fmla="*/ 17 h 346"/>
                      <a:gd name="T8" fmla="*/ 141 w 530"/>
                      <a:gd name="T9" fmla="*/ 23 h 346"/>
                      <a:gd name="T10" fmla="*/ 166 w 530"/>
                      <a:gd name="T11" fmla="*/ 31 h 346"/>
                      <a:gd name="T12" fmla="*/ 172 w 530"/>
                      <a:gd name="T13" fmla="*/ 34 h 346"/>
                      <a:gd name="T14" fmla="*/ 175 w 530"/>
                      <a:gd name="T15" fmla="*/ 37 h 346"/>
                      <a:gd name="T16" fmla="*/ 176 w 530"/>
                      <a:gd name="T17" fmla="*/ 64 h 346"/>
                      <a:gd name="T18" fmla="*/ 175 w 530"/>
                      <a:gd name="T19" fmla="*/ 70 h 346"/>
                      <a:gd name="T20" fmla="*/ 172 w 530"/>
                      <a:gd name="T21" fmla="*/ 75 h 346"/>
                      <a:gd name="T22" fmla="*/ 167 w 530"/>
                      <a:gd name="T23" fmla="*/ 80 h 346"/>
                      <a:gd name="T24" fmla="*/ 163 w 530"/>
                      <a:gd name="T25" fmla="*/ 83 h 346"/>
                      <a:gd name="T26" fmla="*/ 155 w 530"/>
                      <a:gd name="T27" fmla="*/ 88 h 346"/>
                      <a:gd name="T28" fmla="*/ 141 w 530"/>
                      <a:gd name="T29" fmla="*/ 94 h 346"/>
                      <a:gd name="T30" fmla="*/ 125 w 530"/>
                      <a:gd name="T31" fmla="*/ 100 h 346"/>
                      <a:gd name="T32" fmla="*/ 101 w 530"/>
                      <a:gd name="T33" fmla="*/ 107 h 346"/>
                      <a:gd name="T34" fmla="*/ 78 w 530"/>
                      <a:gd name="T35" fmla="*/ 111 h 346"/>
                      <a:gd name="T36" fmla="*/ 64 w 530"/>
                      <a:gd name="T37" fmla="*/ 114 h 346"/>
                      <a:gd name="T38" fmla="*/ 53 w 530"/>
                      <a:gd name="T39" fmla="*/ 115 h 346"/>
                      <a:gd name="T40" fmla="*/ 37 w 530"/>
                      <a:gd name="T41" fmla="*/ 116 h 346"/>
                      <a:gd name="T42" fmla="*/ 27 w 530"/>
                      <a:gd name="T43" fmla="*/ 115 h 346"/>
                      <a:gd name="T44" fmla="*/ 21 w 530"/>
                      <a:gd name="T45" fmla="*/ 113 h 346"/>
                      <a:gd name="T46" fmla="*/ 15 w 530"/>
                      <a:gd name="T47" fmla="*/ 110 h 346"/>
                      <a:gd name="T48" fmla="*/ 12 w 530"/>
                      <a:gd name="T49" fmla="*/ 104 h 346"/>
                      <a:gd name="T50" fmla="*/ 0 w 530"/>
                      <a:gd name="T51" fmla="*/ 45 h 346"/>
                      <a:gd name="T52" fmla="*/ 7 w 530"/>
                      <a:gd name="T53" fmla="*/ 42 h 346"/>
                      <a:gd name="T54" fmla="*/ 19 w 530"/>
                      <a:gd name="T55" fmla="*/ 39 h 346"/>
                      <a:gd name="T56" fmla="*/ 40 w 530"/>
                      <a:gd name="T57" fmla="*/ 36 h 346"/>
                      <a:gd name="T58" fmla="*/ 51 w 530"/>
                      <a:gd name="T59" fmla="*/ 33 h 346"/>
                      <a:gd name="T60" fmla="*/ 64 w 530"/>
                      <a:gd name="T61" fmla="*/ 29 h 346"/>
                      <a:gd name="T62" fmla="*/ 73 w 530"/>
                      <a:gd name="T63" fmla="*/ 26 h 346"/>
                      <a:gd name="T64" fmla="*/ 83 w 530"/>
                      <a:gd name="T65" fmla="*/ 23 h 346"/>
                      <a:gd name="T66" fmla="*/ 89 w 530"/>
                      <a:gd name="T67" fmla="*/ 20 h 346"/>
                      <a:gd name="T68" fmla="*/ 97 w 530"/>
                      <a:gd name="T69" fmla="*/ 17 h 346"/>
                      <a:gd name="T70" fmla="*/ 103 w 530"/>
                      <a:gd name="T71" fmla="*/ 12 h 346"/>
                      <a:gd name="T72" fmla="*/ 106 w 530"/>
                      <a:gd name="T73" fmla="*/ 7 h 346"/>
                      <a:gd name="T74" fmla="*/ 107 w 530"/>
                      <a:gd name="T75" fmla="*/ 0 h 34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0"/>
                      <a:gd name="T115" fmla="*/ 0 h 346"/>
                      <a:gd name="T116" fmla="*/ 530 w 530"/>
                      <a:gd name="T117" fmla="*/ 346 h 34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0" h="346">
                        <a:moveTo>
                          <a:pt x="323" y="0"/>
                        </a:moveTo>
                        <a:lnTo>
                          <a:pt x="334" y="27"/>
                        </a:lnTo>
                        <a:lnTo>
                          <a:pt x="352" y="40"/>
                        </a:lnTo>
                        <a:lnTo>
                          <a:pt x="385" y="52"/>
                        </a:lnTo>
                        <a:lnTo>
                          <a:pt x="426" y="69"/>
                        </a:lnTo>
                        <a:lnTo>
                          <a:pt x="500" y="92"/>
                        </a:lnTo>
                        <a:lnTo>
                          <a:pt x="518" y="101"/>
                        </a:lnTo>
                        <a:lnTo>
                          <a:pt x="526" y="110"/>
                        </a:lnTo>
                        <a:lnTo>
                          <a:pt x="530" y="190"/>
                        </a:lnTo>
                        <a:lnTo>
                          <a:pt x="527" y="209"/>
                        </a:lnTo>
                        <a:lnTo>
                          <a:pt x="519" y="225"/>
                        </a:lnTo>
                        <a:lnTo>
                          <a:pt x="504" y="238"/>
                        </a:lnTo>
                        <a:lnTo>
                          <a:pt x="491" y="249"/>
                        </a:lnTo>
                        <a:lnTo>
                          <a:pt x="466" y="263"/>
                        </a:lnTo>
                        <a:lnTo>
                          <a:pt x="425" y="279"/>
                        </a:lnTo>
                        <a:lnTo>
                          <a:pt x="377" y="298"/>
                        </a:lnTo>
                        <a:lnTo>
                          <a:pt x="304" y="318"/>
                        </a:lnTo>
                        <a:lnTo>
                          <a:pt x="235" y="332"/>
                        </a:lnTo>
                        <a:lnTo>
                          <a:pt x="192" y="340"/>
                        </a:lnTo>
                        <a:lnTo>
                          <a:pt x="159" y="344"/>
                        </a:lnTo>
                        <a:lnTo>
                          <a:pt x="110" y="346"/>
                        </a:lnTo>
                        <a:lnTo>
                          <a:pt x="81" y="344"/>
                        </a:lnTo>
                        <a:lnTo>
                          <a:pt x="62" y="338"/>
                        </a:lnTo>
                        <a:lnTo>
                          <a:pt x="45" y="328"/>
                        </a:lnTo>
                        <a:lnTo>
                          <a:pt x="37" y="311"/>
                        </a:lnTo>
                        <a:lnTo>
                          <a:pt x="0" y="133"/>
                        </a:lnTo>
                        <a:lnTo>
                          <a:pt x="22" y="124"/>
                        </a:lnTo>
                        <a:lnTo>
                          <a:pt x="57" y="116"/>
                        </a:lnTo>
                        <a:lnTo>
                          <a:pt x="121" y="106"/>
                        </a:lnTo>
                        <a:lnTo>
                          <a:pt x="154" y="97"/>
                        </a:lnTo>
                        <a:lnTo>
                          <a:pt x="192" y="87"/>
                        </a:lnTo>
                        <a:lnTo>
                          <a:pt x="219" y="79"/>
                        </a:lnTo>
                        <a:lnTo>
                          <a:pt x="251" y="69"/>
                        </a:lnTo>
                        <a:lnTo>
                          <a:pt x="269" y="61"/>
                        </a:lnTo>
                        <a:lnTo>
                          <a:pt x="293" y="51"/>
                        </a:lnTo>
                        <a:lnTo>
                          <a:pt x="309" y="35"/>
                        </a:lnTo>
                        <a:lnTo>
                          <a:pt x="319" y="20"/>
                        </a:lnTo>
                        <a:lnTo>
                          <a:pt x="323" y="0"/>
                        </a:lnTo>
                        <a:close/>
                      </a:path>
                    </a:pathLst>
                  </a:custGeom>
                  <a:solidFill>
                    <a:srgbClr val="404040"/>
                  </a:solidFill>
                  <a:ln w="9525">
                    <a:solidFill>
                      <a:schemeClr val="tx1"/>
                    </a:solidFill>
                    <a:round/>
                    <a:headEnd/>
                    <a:tailEnd/>
                  </a:ln>
                </p:spPr>
                <p:txBody>
                  <a:bodyPr/>
                  <a:lstStyle/>
                  <a:p>
                    <a:endParaRPr lang="en-US"/>
                  </a:p>
                </p:txBody>
              </p:sp>
              <p:sp>
                <p:nvSpPr>
                  <p:cNvPr id="48" name="Freeform 1248"/>
                  <p:cNvSpPr>
                    <a:spLocks/>
                  </p:cNvSpPr>
                  <p:nvPr/>
                </p:nvSpPr>
                <p:spPr bwMode="auto">
                  <a:xfrm>
                    <a:off x="2652" y="1771"/>
                    <a:ext cx="157" cy="51"/>
                  </a:xfrm>
                  <a:custGeom>
                    <a:avLst/>
                    <a:gdLst>
                      <a:gd name="T0" fmla="*/ 104 w 472"/>
                      <a:gd name="T1" fmla="*/ 12 h 154"/>
                      <a:gd name="T2" fmla="*/ 111 w 472"/>
                      <a:gd name="T3" fmla="*/ 7 h 154"/>
                      <a:gd name="T4" fmla="*/ 118 w 472"/>
                      <a:gd name="T5" fmla="*/ 0 h 154"/>
                      <a:gd name="T6" fmla="*/ 132 w 472"/>
                      <a:gd name="T7" fmla="*/ 6 h 154"/>
                      <a:gd name="T8" fmla="*/ 157 w 472"/>
                      <a:gd name="T9" fmla="*/ 13 h 154"/>
                      <a:gd name="T10" fmla="*/ 155 w 472"/>
                      <a:gd name="T11" fmla="*/ 17 h 154"/>
                      <a:gd name="T12" fmla="*/ 150 w 472"/>
                      <a:gd name="T13" fmla="*/ 21 h 154"/>
                      <a:gd name="T14" fmla="*/ 143 w 472"/>
                      <a:gd name="T15" fmla="*/ 26 h 154"/>
                      <a:gd name="T16" fmla="*/ 129 w 472"/>
                      <a:gd name="T17" fmla="*/ 32 h 154"/>
                      <a:gd name="T18" fmla="*/ 114 w 472"/>
                      <a:gd name="T19" fmla="*/ 38 h 154"/>
                      <a:gd name="T20" fmla="*/ 97 w 472"/>
                      <a:gd name="T21" fmla="*/ 42 h 154"/>
                      <a:gd name="T22" fmla="*/ 83 w 472"/>
                      <a:gd name="T23" fmla="*/ 45 h 154"/>
                      <a:gd name="T24" fmla="*/ 69 w 472"/>
                      <a:gd name="T25" fmla="*/ 47 h 154"/>
                      <a:gd name="T26" fmla="*/ 55 w 472"/>
                      <a:gd name="T27" fmla="*/ 49 h 154"/>
                      <a:gd name="T28" fmla="*/ 36 w 472"/>
                      <a:gd name="T29" fmla="*/ 51 h 154"/>
                      <a:gd name="T30" fmla="*/ 22 w 472"/>
                      <a:gd name="T31" fmla="*/ 51 h 154"/>
                      <a:gd name="T32" fmla="*/ 11 w 472"/>
                      <a:gd name="T33" fmla="*/ 51 h 154"/>
                      <a:gd name="T34" fmla="*/ 3 w 472"/>
                      <a:gd name="T35" fmla="*/ 46 h 154"/>
                      <a:gd name="T36" fmla="*/ 0 w 472"/>
                      <a:gd name="T37" fmla="*/ 41 h 154"/>
                      <a:gd name="T38" fmla="*/ 1 w 472"/>
                      <a:gd name="T39" fmla="*/ 36 h 154"/>
                      <a:gd name="T40" fmla="*/ 3 w 472"/>
                      <a:gd name="T41" fmla="*/ 32 h 154"/>
                      <a:gd name="T42" fmla="*/ 11 w 472"/>
                      <a:gd name="T43" fmla="*/ 32 h 154"/>
                      <a:gd name="T44" fmla="*/ 22 w 472"/>
                      <a:gd name="T45" fmla="*/ 32 h 154"/>
                      <a:gd name="T46" fmla="*/ 31 w 472"/>
                      <a:gd name="T47" fmla="*/ 32 h 154"/>
                      <a:gd name="T48" fmla="*/ 46 w 472"/>
                      <a:gd name="T49" fmla="*/ 29 h 154"/>
                      <a:gd name="T50" fmla="*/ 56 w 472"/>
                      <a:gd name="T51" fmla="*/ 27 h 154"/>
                      <a:gd name="T52" fmla="*/ 68 w 472"/>
                      <a:gd name="T53" fmla="*/ 25 h 154"/>
                      <a:gd name="T54" fmla="*/ 79 w 472"/>
                      <a:gd name="T55" fmla="*/ 23 h 154"/>
                      <a:gd name="T56" fmla="*/ 88 w 472"/>
                      <a:gd name="T57" fmla="*/ 19 h 154"/>
                      <a:gd name="T58" fmla="*/ 97 w 472"/>
                      <a:gd name="T59" fmla="*/ 16 h 154"/>
                      <a:gd name="T60" fmla="*/ 104 w 472"/>
                      <a:gd name="T61" fmla="*/ 12 h 15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72"/>
                      <a:gd name="T94" fmla="*/ 0 h 154"/>
                      <a:gd name="T95" fmla="*/ 472 w 472"/>
                      <a:gd name="T96" fmla="*/ 154 h 15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72" h="154">
                        <a:moveTo>
                          <a:pt x="313" y="35"/>
                        </a:moveTo>
                        <a:lnTo>
                          <a:pt x="334" y="21"/>
                        </a:lnTo>
                        <a:lnTo>
                          <a:pt x="356" y="0"/>
                        </a:lnTo>
                        <a:lnTo>
                          <a:pt x="398" y="17"/>
                        </a:lnTo>
                        <a:lnTo>
                          <a:pt x="472" y="40"/>
                        </a:lnTo>
                        <a:lnTo>
                          <a:pt x="467" y="52"/>
                        </a:lnTo>
                        <a:lnTo>
                          <a:pt x="451" y="64"/>
                        </a:lnTo>
                        <a:lnTo>
                          <a:pt x="429" y="80"/>
                        </a:lnTo>
                        <a:lnTo>
                          <a:pt x="389" y="97"/>
                        </a:lnTo>
                        <a:lnTo>
                          <a:pt x="342" y="114"/>
                        </a:lnTo>
                        <a:lnTo>
                          <a:pt x="291" y="126"/>
                        </a:lnTo>
                        <a:lnTo>
                          <a:pt x="249" y="135"/>
                        </a:lnTo>
                        <a:lnTo>
                          <a:pt x="208" y="142"/>
                        </a:lnTo>
                        <a:lnTo>
                          <a:pt x="164" y="147"/>
                        </a:lnTo>
                        <a:lnTo>
                          <a:pt x="107" y="154"/>
                        </a:lnTo>
                        <a:lnTo>
                          <a:pt x="65" y="154"/>
                        </a:lnTo>
                        <a:lnTo>
                          <a:pt x="33" y="153"/>
                        </a:lnTo>
                        <a:lnTo>
                          <a:pt x="9" y="138"/>
                        </a:lnTo>
                        <a:lnTo>
                          <a:pt x="0" y="124"/>
                        </a:lnTo>
                        <a:lnTo>
                          <a:pt x="2" y="110"/>
                        </a:lnTo>
                        <a:lnTo>
                          <a:pt x="10" y="98"/>
                        </a:lnTo>
                        <a:lnTo>
                          <a:pt x="34" y="97"/>
                        </a:lnTo>
                        <a:lnTo>
                          <a:pt x="67" y="96"/>
                        </a:lnTo>
                        <a:lnTo>
                          <a:pt x="93" y="96"/>
                        </a:lnTo>
                        <a:lnTo>
                          <a:pt x="138" y="88"/>
                        </a:lnTo>
                        <a:lnTo>
                          <a:pt x="168" y="81"/>
                        </a:lnTo>
                        <a:lnTo>
                          <a:pt x="203" y="74"/>
                        </a:lnTo>
                        <a:lnTo>
                          <a:pt x="236" y="69"/>
                        </a:lnTo>
                        <a:lnTo>
                          <a:pt x="265" y="58"/>
                        </a:lnTo>
                        <a:lnTo>
                          <a:pt x="293" y="49"/>
                        </a:lnTo>
                        <a:lnTo>
                          <a:pt x="313" y="35"/>
                        </a:lnTo>
                        <a:close/>
                      </a:path>
                    </a:pathLst>
                  </a:custGeom>
                  <a:solidFill>
                    <a:srgbClr val="A0A0A0"/>
                  </a:solidFill>
                  <a:ln w="9525">
                    <a:solidFill>
                      <a:schemeClr val="tx1"/>
                    </a:solidFill>
                    <a:round/>
                    <a:headEnd/>
                    <a:tailEnd/>
                  </a:ln>
                </p:spPr>
                <p:txBody>
                  <a:bodyPr/>
                  <a:lstStyle/>
                  <a:p>
                    <a:endParaRPr lang="en-US"/>
                  </a:p>
                </p:txBody>
              </p:sp>
            </p:grpSp>
            <p:sp>
              <p:nvSpPr>
                <p:cNvPr id="46" name="Freeform 1249"/>
                <p:cNvSpPr>
                  <a:spLocks/>
                </p:cNvSpPr>
                <p:nvPr/>
              </p:nvSpPr>
              <p:spPr bwMode="auto">
                <a:xfrm>
                  <a:off x="2673" y="1798"/>
                  <a:ext cx="125" cy="25"/>
                </a:xfrm>
                <a:custGeom>
                  <a:avLst/>
                  <a:gdLst>
                    <a:gd name="T0" fmla="*/ 0 w 375"/>
                    <a:gd name="T1" fmla="*/ 25 h 76"/>
                    <a:gd name="T2" fmla="*/ 22 w 375"/>
                    <a:gd name="T3" fmla="*/ 24 h 76"/>
                    <a:gd name="T4" fmla="*/ 49 w 375"/>
                    <a:gd name="T5" fmla="*/ 22 h 76"/>
                    <a:gd name="T6" fmla="*/ 74 w 375"/>
                    <a:gd name="T7" fmla="*/ 17 h 76"/>
                    <a:gd name="T8" fmla="*/ 91 w 375"/>
                    <a:gd name="T9" fmla="*/ 14 h 76"/>
                    <a:gd name="T10" fmla="*/ 111 w 375"/>
                    <a:gd name="T11" fmla="*/ 6 h 76"/>
                    <a:gd name="T12" fmla="*/ 125 w 375"/>
                    <a:gd name="T13" fmla="*/ 0 h 76"/>
                    <a:gd name="T14" fmla="*/ 0 60000 65536"/>
                    <a:gd name="T15" fmla="*/ 0 60000 65536"/>
                    <a:gd name="T16" fmla="*/ 0 60000 65536"/>
                    <a:gd name="T17" fmla="*/ 0 60000 65536"/>
                    <a:gd name="T18" fmla="*/ 0 60000 65536"/>
                    <a:gd name="T19" fmla="*/ 0 60000 65536"/>
                    <a:gd name="T20" fmla="*/ 0 60000 65536"/>
                    <a:gd name="T21" fmla="*/ 0 w 375"/>
                    <a:gd name="T22" fmla="*/ 0 h 76"/>
                    <a:gd name="T23" fmla="*/ 375 w 375"/>
                    <a:gd name="T24" fmla="*/ 76 h 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5" h="76">
                      <a:moveTo>
                        <a:pt x="0" y="76"/>
                      </a:moveTo>
                      <a:lnTo>
                        <a:pt x="65" y="74"/>
                      </a:lnTo>
                      <a:lnTo>
                        <a:pt x="146" y="66"/>
                      </a:lnTo>
                      <a:lnTo>
                        <a:pt x="222" y="53"/>
                      </a:lnTo>
                      <a:lnTo>
                        <a:pt x="274" y="43"/>
                      </a:lnTo>
                      <a:lnTo>
                        <a:pt x="332" y="19"/>
                      </a:lnTo>
                      <a:lnTo>
                        <a:pt x="375" y="0"/>
                      </a:lnTo>
                    </a:path>
                  </a:pathLst>
                </a:custGeom>
                <a:noFill/>
                <a:ln w="6350">
                  <a:solidFill>
                    <a:schemeClr val="tx1"/>
                  </a:solidFill>
                  <a:round/>
                  <a:headEnd/>
                  <a:tailEnd/>
                </a:ln>
              </p:spPr>
              <p:txBody>
                <a:bodyPr/>
                <a:lstStyle/>
                <a:p>
                  <a:endParaRPr lang="en-US"/>
                </a:p>
              </p:txBody>
            </p:sp>
          </p:grpSp>
          <p:grpSp>
            <p:nvGrpSpPr>
              <p:cNvPr id="33" name="Group 1250"/>
              <p:cNvGrpSpPr>
                <a:grpSpLocks/>
              </p:cNvGrpSpPr>
              <p:nvPr/>
            </p:nvGrpSpPr>
            <p:grpSpPr bwMode="auto">
              <a:xfrm>
                <a:off x="3136" y="1767"/>
                <a:ext cx="802" cy="265"/>
                <a:chOff x="355" y="1883"/>
                <a:chExt cx="802" cy="265"/>
              </a:xfrm>
            </p:grpSpPr>
            <p:grpSp>
              <p:nvGrpSpPr>
                <p:cNvPr id="34" name="Group 1251"/>
                <p:cNvGrpSpPr>
                  <a:grpSpLocks/>
                </p:cNvGrpSpPr>
                <p:nvPr/>
              </p:nvGrpSpPr>
              <p:grpSpPr bwMode="auto">
                <a:xfrm>
                  <a:off x="355" y="1883"/>
                  <a:ext cx="802" cy="265"/>
                  <a:chOff x="355" y="1883"/>
                  <a:chExt cx="802" cy="265"/>
                </a:xfrm>
              </p:grpSpPr>
              <p:sp>
                <p:nvSpPr>
                  <p:cNvPr id="42" name="Freeform 1252"/>
                  <p:cNvSpPr>
                    <a:spLocks/>
                  </p:cNvSpPr>
                  <p:nvPr/>
                </p:nvSpPr>
                <p:spPr bwMode="auto">
                  <a:xfrm>
                    <a:off x="355" y="1920"/>
                    <a:ext cx="802" cy="228"/>
                  </a:xfrm>
                  <a:custGeom>
                    <a:avLst/>
                    <a:gdLst>
                      <a:gd name="T0" fmla="*/ 34 w 2407"/>
                      <a:gd name="T1" fmla="*/ 3 h 685"/>
                      <a:gd name="T2" fmla="*/ 15 w 2407"/>
                      <a:gd name="T3" fmla="*/ 13 h 685"/>
                      <a:gd name="T4" fmla="*/ 4 w 2407"/>
                      <a:gd name="T5" fmla="*/ 26 h 685"/>
                      <a:gd name="T6" fmla="*/ 0 w 2407"/>
                      <a:gd name="T7" fmla="*/ 38 h 685"/>
                      <a:gd name="T8" fmla="*/ 1 w 2407"/>
                      <a:gd name="T9" fmla="*/ 89 h 685"/>
                      <a:gd name="T10" fmla="*/ 14 w 2407"/>
                      <a:gd name="T11" fmla="*/ 104 h 685"/>
                      <a:gd name="T12" fmla="*/ 36 w 2407"/>
                      <a:gd name="T13" fmla="*/ 119 h 685"/>
                      <a:gd name="T14" fmla="*/ 106 w 2407"/>
                      <a:gd name="T15" fmla="*/ 145 h 685"/>
                      <a:gd name="T16" fmla="*/ 195 w 2407"/>
                      <a:gd name="T17" fmla="*/ 173 h 685"/>
                      <a:gd name="T18" fmla="*/ 277 w 2407"/>
                      <a:gd name="T19" fmla="*/ 193 h 685"/>
                      <a:gd name="T20" fmla="*/ 354 w 2407"/>
                      <a:gd name="T21" fmla="*/ 208 h 685"/>
                      <a:gd name="T22" fmla="*/ 399 w 2407"/>
                      <a:gd name="T23" fmla="*/ 214 h 685"/>
                      <a:gd name="T24" fmla="*/ 434 w 2407"/>
                      <a:gd name="T25" fmla="*/ 218 h 685"/>
                      <a:gd name="T26" fmla="*/ 491 w 2407"/>
                      <a:gd name="T27" fmla="*/ 222 h 685"/>
                      <a:gd name="T28" fmla="*/ 560 w 2407"/>
                      <a:gd name="T29" fmla="*/ 226 h 685"/>
                      <a:gd name="T30" fmla="*/ 639 w 2407"/>
                      <a:gd name="T31" fmla="*/ 228 h 685"/>
                      <a:gd name="T32" fmla="*/ 699 w 2407"/>
                      <a:gd name="T33" fmla="*/ 226 h 685"/>
                      <a:gd name="T34" fmla="*/ 744 w 2407"/>
                      <a:gd name="T35" fmla="*/ 218 h 685"/>
                      <a:gd name="T36" fmla="*/ 767 w 2407"/>
                      <a:gd name="T37" fmla="*/ 205 h 685"/>
                      <a:gd name="T38" fmla="*/ 786 w 2407"/>
                      <a:gd name="T39" fmla="*/ 186 h 685"/>
                      <a:gd name="T40" fmla="*/ 799 w 2407"/>
                      <a:gd name="T41" fmla="*/ 159 h 685"/>
                      <a:gd name="T42" fmla="*/ 802 w 2407"/>
                      <a:gd name="T43" fmla="*/ 129 h 685"/>
                      <a:gd name="T44" fmla="*/ 799 w 2407"/>
                      <a:gd name="T45" fmla="*/ 102 h 685"/>
                      <a:gd name="T46" fmla="*/ 735 w 2407"/>
                      <a:gd name="T47" fmla="*/ 114 h 685"/>
                      <a:gd name="T48" fmla="*/ 686 w 2407"/>
                      <a:gd name="T49" fmla="*/ 118 h 685"/>
                      <a:gd name="T50" fmla="*/ 647 w 2407"/>
                      <a:gd name="T51" fmla="*/ 117 h 685"/>
                      <a:gd name="T52" fmla="*/ 618 w 2407"/>
                      <a:gd name="T53" fmla="*/ 113 h 685"/>
                      <a:gd name="T54" fmla="*/ 597 w 2407"/>
                      <a:gd name="T55" fmla="*/ 106 h 685"/>
                      <a:gd name="T56" fmla="*/ 511 w 2407"/>
                      <a:gd name="T57" fmla="*/ 100 h 685"/>
                      <a:gd name="T58" fmla="*/ 455 w 2407"/>
                      <a:gd name="T59" fmla="*/ 98 h 685"/>
                      <a:gd name="T60" fmla="*/ 402 w 2407"/>
                      <a:gd name="T61" fmla="*/ 93 h 685"/>
                      <a:gd name="T62" fmla="*/ 339 w 2407"/>
                      <a:gd name="T63" fmla="*/ 85 h 685"/>
                      <a:gd name="T64" fmla="*/ 288 w 2407"/>
                      <a:gd name="T65" fmla="*/ 78 h 685"/>
                      <a:gd name="T66" fmla="*/ 212 w 2407"/>
                      <a:gd name="T67" fmla="*/ 63 h 685"/>
                      <a:gd name="T68" fmla="*/ 147 w 2407"/>
                      <a:gd name="T69" fmla="*/ 47 h 685"/>
                      <a:gd name="T70" fmla="*/ 86 w 2407"/>
                      <a:gd name="T71" fmla="*/ 27 h 685"/>
                      <a:gd name="T72" fmla="*/ 59 w 2407"/>
                      <a:gd name="T73" fmla="*/ 16 h 685"/>
                      <a:gd name="T74" fmla="*/ 50 w 2407"/>
                      <a:gd name="T75" fmla="*/ 8 h 685"/>
                      <a:gd name="T76" fmla="*/ 42 w 2407"/>
                      <a:gd name="T77" fmla="*/ 0 h 6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407"/>
                      <a:gd name="T118" fmla="*/ 0 h 685"/>
                      <a:gd name="T119" fmla="*/ 2407 w 2407"/>
                      <a:gd name="T120" fmla="*/ 685 h 68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407" h="685">
                        <a:moveTo>
                          <a:pt x="125" y="0"/>
                        </a:moveTo>
                        <a:lnTo>
                          <a:pt x="101" y="8"/>
                        </a:lnTo>
                        <a:lnTo>
                          <a:pt x="75" y="22"/>
                        </a:lnTo>
                        <a:lnTo>
                          <a:pt x="46" y="39"/>
                        </a:lnTo>
                        <a:lnTo>
                          <a:pt x="24" y="59"/>
                        </a:lnTo>
                        <a:lnTo>
                          <a:pt x="12" y="78"/>
                        </a:lnTo>
                        <a:lnTo>
                          <a:pt x="4" y="93"/>
                        </a:lnTo>
                        <a:lnTo>
                          <a:pt x="0" y="115"/>
                        </a:lnTo>
                        <a:lnTo>
                          <a:pt x="0" y="247"/>
                        </a:lnTo>
                        <a:lnTo>
                          <a:pt x="4" y="268"/>
                        </a:lnTo>
                        <a:lnTo>
                          <a:pt x="19" y="293"/>
                        </a:lnTo>
                        <a:lnTo>
                          <a:pt x="42" y="313"/>
                        </a:lnTo>
                        <a:lnTo>
                          <a:pt x="68" y="336"/>
                        </a:lnTo>
                        <a:lnTo>
                          <a:pt x="108" y="358"/>
                        </a:lnTo>
                        <a:lnTo>
                          <a:pt x="226" y="401"/>
                        </a:lnTo>
                        <a:lnTo>
                          <a:pt x="319" y="435"/>
                        </a:lnTo>
                        <a:lnTo>
                          <a:pt x="445" y="478"/>
                        </a:lnTo>
                        <a:lnTo>
                          <a:pt x="585" y="520"/>
                        </a:lnTo>
                        <a:lnTo>
                          <a:pt x="695" y="551"/>
                        </a:lnTo>
                        <a:lnTo>
                          <a:pt x="830" y="581"/>
                        </a:lnTo>
                        <a:lnTo>
                          <a:pt x="986" y="609"/>
                        </a:lnTo>
                        <a:lnTo>
                          <a:pt x="1062" y="624"/>
                        </a:lnTo>
                        <a:lnTo>
                          <a:pt x="1133" y="633"/>
                        </a:lnTo>
                        <a:lnTo>
                          <a:pt x="1198" y="643"/>
                        </a:lnTo>
                        <a:lnTo>
                          <a:pt x="1243" y="649"/>
                        </a:lnTo>
                        <a:lnTo>
                          <a:pt x="1302" y="654"/>
                        </a:lnTo>
                        <a:lnTo>
                          <a:pt x="1350" y="656"/>
                        </a:lnTo>
                        <a:lnTo>
                          <a:pt x="1473" y="666"/>
                        </a:lnTo>
                        <a:lnTo>
                          <a:pt x="1583" y="673"/>
                        </a:lnTo>
                        <a:lnTo>
                          <a:pt x="1680" y="680"/>
                        </a:lnTo>
                        <a:lnTo>
                          <a:pt x="1791" y="684"/>
                        </a:lnTo>
                        <a:lnTo>
                          <a:pt x="1917" y="685"/>
                        </a:lnTo>
                        <a:lnTo>
                          <a:pt x="2030" y="682"/>
                        </a:lnTo>
                        <a:lnTo>
                          <a:pt x="2099" y="680"/>
                        </a:lnTo>
                        <a:lnTo>
                          <a:pt x="2168" y="668"/>
                        </a:lnTo>
                        <a:lnTo>
                          <a:pt x="2234" y="654"/>
                        </a:lnTo>
                        <a:lnTo>
                          <a:pt x="2274" y="639"/>
                        </a:lnTo>
                        <a:lnTo>
                          <a:pt x="2302" y="616"/>
                        </a:lnTo>
                        <a:lnTo>
                          <a:pt x="2334" y="593"/>
                        </a:lnTo>
                        <a:lnTo>
                          <a:pt x="2360" y="558"/>
                        </a:lnTo>
                        <a:lnTo>
                          <a:pt x="2379" y="528"/>
                        </a:lnTo>
                        <a:lnTo>
                          <a:pt x="2398" y="478"/>
                        </a:lnTo>
                        <a:lnTo>
                          <a:pt x="2404" y="429"/>
                        </a:lnTo>
                        <a:lnTo>
                          <a:pt x="2407" y="388"/>
                        </a:lnTo>
                        <a:lnTo>
                          <a:pt x="2404" y="344"/>
                        </a:lnTo>
                        <a:lnTo>
                          <a:pt x="2399" y="306"/>
                        </a:lnTo>
                        <a:lnTo>
                          <a:pt x="2252" y="336"/>
                        </a:lnTo>
                        <a:lnTo>
                          <a:pt x="2205" y="342"/>
                        </a:lnTo>
                        <a:lnTo>
                          <a:pt x="2123" y="353"/>
                        </a:lnTo>
                        <a:lnTo>
                          <a:pt x="2058" y="354"/>
                        </a:lnTo>
                        <a:lnTo>
                          <a:pt x="2001" y="354"/>
                        </a:lnTo>
                        <a:lnTo>
                          <a:pt x="1941" y="353"/>
                        </a:lnTo>
                        <a:lnTo>
                          <a:pt x="1896" y="352"/>
                        </a:lnTo>
                        <a:lnTo>
                          <a:pt x="1854" y="338"/>
                        </a:lnTo>
                        <a:lnTo>
                          <a:pt x="1824" y="334"/>
                        </a:lnTo>
                        <a:lnTo>
                          <a:pt x="1793" y="318"/>
                        </a:lnTo>
                        <a:lnTo>
                          <a:pt x="1775" y="301"/>
                        </a:lnTo>
                        <a:lnTo>
                          <a:pt x="1534" y="300"/>
                        </a:lnTo>
                        <a:lnTo>
                          <a:pt x="1425" y="296"/>
                        </a:lnTo>
                        <a:lnTo>
                          <a:pt x="1367" y="295"/>
                        </a:lnTo>
                        <a:lnTo>
                          <a:pt x="1302" y="289"/>
                        </a:lnTo>
                        <a:lnTo>
                          <a:pt x="1208" y="279"/>
                        </a:lnTo>
                        <a:lnTo>
                          <a:pt x="1099" y="267"/>
                        </a:lnTo>
                        <a:lnTo>
                          <a:pt x="1018" y="255"/>
                        </a:lnTo>
                        <a:lnTo>
                          <a:pt x="941" y="243"/>
                        </a:lnTo>
                        <a:lnTo>
                          <a:pt x="865" y="235"/>
                        </a:lnTo>
                        <a:lnTo>
                          <a:pt x="752" y="212"/>
                        </a:lnTo>
                        <a:lnTo>
                          <a:pt x="637" y="190"/>
                        </a:lnTo>
                        <a:lnTo>
                          <a:pt x="526" y="164"/>
                        </a:lnTo>
                        <a:lnTo>
                          <a:pt x="441" y="140"/>
                        </a:lnTo>
                        <a:lnTo>
                          <a:pt x="351" y="113"/>
                        </a:lnTo>
                        <a:lnTo>
                          <a:pt x="258" y="82"/>
                        </a:lnTo>
                        <a:lnTo>
                          <a:pt x="212" y="63"/>
                        </a:lnTo>
                        <a:lnTo>
                          <a:pt x="178" y="47"/>
                        </a:lnTo>
                        <a:lnTo>
                          <a:pt x="160" y="37"/>
                        </a:lnTo>
                        <a:lnTo>
                          <a:pt x="149" y="24"/>
                        </a:lnTo>
                        <a:lnTo>
                          <a:pt x="141" y="0"/>
                        </a:lnTo>
                        <a:lnTo>
                          <a:pt x="125" y="0"/>
                        </a:lnTo>
                        <a:close/>
                      </a:path>
                    </a:pathLst>
                  </a:custGeom>
                  <a:solidFill>
                    <a:srgbClr val="404040"/>
                  </a:solidFill>
                  <a:ln w="9525">
                    <a:solidFill>
                      <a:schemeClr val="tx1"/>
                    </a:solidFill>
                    <a:round/>
                    <a:headEnd/>
                    <a:tailEnd/>
                  </a:ln>
                </p:spPr>
                <p:txBody>
                  <a:bodyPr/>
                  <a:lstStyle/>
                  <a:p>
                    <a:endParaRPr lang="en-US"/>
                  </a:p>
                </p:txBody>
              </p:sp>
              <p:sp>
                <p:nvSpPr>
                  <p:cNvPr id="43" name="Freeform 1253"/>
                  <p:cNvSpPr>
                    <a:spLocks/>
                  </p:cNvSpPr>
                  <p:nvPr/>
                </p:nvSpPr>
                <p:spPr bwMode="auto">
                  <a:xfrm>
                    <a:off x="355" y="1951"/>
                    <a:ext cx="802" cy="197"/>
                  </a:xfrm>
                  <a:custGeom>
                    <a:avLst/>
                    <a:gdLst>
                      <a:gd name="T0" fmla="*/ 55 w 2407"/>
                      <a:gd name="T1" fmla="*/ 29 h 592"/>
                      <a:gd name="T2" fmla="*/ 28 w 2407"/>
                      <a:gd name="T3" fmla="*/ 17 h 592"/>
                      <a:gd name="T4" fmla="*/ 7 w 2407"/>
                      <a:gd name="T5" fmla="*/ 4 h 592"/>
                      <a:gd name="T6" fmla="*/ 0 w 2407"/>
                      <a:gd name="T7" fmla="*/ 7 h 592"/>
                      <a:gd name="T8" fmla="*/ 1 w 2407"/>
                      <a:gd name="T9" fmla="*/ 58 h 592"/>
                      <a:gd name="T10" fmla="*/ 14 w 2407"/>
                      <a:gd name="T11" fmla="*/ 73 h 592"/>
                      <a:gd name="T12" fmla="*/ 36 w 2407"/>
                      <a:gd name="T13" fmla="*/ 88 h 592"/>
                      <a:gd name="T14" fmla="*/ 106 w 2407"/>
                      <a:gd name="T15" fmla="*/ 114 h 592"/>
                      <a:gd name="T16" fmla="*/ 195 w 2407"/>
                      <a:gd name="T17" fmla="*/ 143 h 592"/>
                      <a:gd name="T18" fmla="*/ 277 w 2407"/>
                      <a:gd name="T19" fmla="*/ 162 h 592"/>
                      <a:gd name="T20" fmla="*/ 354 w 2407"/>
                      <a:gd name="T21" fmla="*/ 177 h 592"/>
                      <a:gd name="T22" fmla="*/ 399 w 2407"/>
                      <a:gd name="T23" fmla="*/ 183 h 592"/>
                      <a:gd name="T24" fmla="*/ 434 w 2407"/>
                      <a:gd name="T25" fmla="*/ 187 h 592"/>
                      <a:gd name="T26" fmla="*/ 491 w 2407"/>
                      <a:gd name="T27" fmla="*/ 191 h 592"/>
                      <a:gd name="T28" fmla="*/ 560 w 2407"/>
                      <a:gd name="T29" fmla="*/ 195 h 592"/>
                      <a:gd name="T30" fmla="*/ 639 w 2407"/>
                      <a:gd name="T31" fmla="*/ 197 h 592"/>
                      <a:gd name="T32" fmla="*/ 699 w 2407"/>
                      <a:gd name="T33" fmla="*/ 195 h 592"/>
                      <a:gd name="T34" fmla="*/ 727 w 2407"/>
                      <a:gd name="T35" fmla="*/ 191 h 592"/>
                      <a:gd name="T36" fmla="*/ 758 w 2407"/>
                      <a:gd name="T37" fmla="*/ 182 h 592"/>
                      <a:gd name="T38" fmla="*/ 778 w 2407"/>
                      <a:gd name="T39" fmla="*/ 166 h 592"/>
                      <a:gd name="T40" fmla="*/ 793 w 2407"/>
                      <a:gd name="T41" fmla="*/ 145 h 592"/>
                      <a:gd name="T42" fmla="*/ 801 w 2407"/>
                      <a:gd name="T43" fmla="*/ 112 h 592"/>
                      <a:gd name="T44" fmla="*/ 801 w 2407"/>
                      <a:gd name="T45" fmla="*/ 84 h 592"/>
                      <a:gd name="T46" fmla="*/ 796 w 2407"/>
                      <a:gd name="T47" fmla="*/ 82 h 592"/>
                      <a:gd name="T48" fmla="*/ 782 w 2407"/>
                      <a:gd name="T49" fmla="*/ 97 h 592"/>
                      <a:gd name="T50" fmla="*/ 755 w 2407"/>
                      <a:gd name="T51" fmla="*/ 104 h 592"/>
                      <a:gd name="T52" fmla="*/ 713 w 2407"/>
                      <a:gd name="T53" fmla="*/ 110 h 592"/>
                      <a:gd name="T54" fmla="*/ 663 w 2407"/>
                      <a:gd name="T55" fmla="*/ 114 h 592"/>
                      <a:gd name="T56" fmla="*/ 618 w 2407"/>
                      <a:gd name="T57" fmla="*/ 113 h 592"/>
                      <a:gd name="T58" fmla="*/ 560 w 2407"/>
                      <a:gd name="T59" fmla="*/ 112 h 592"/>
                      <a:gd name="T60" fmla="*/ 513 w 2407"/>
                      <a:gd name="T61" fmla="*/ 112 h 592"/>
                      <a:gd name="T62" fmla="*/ 465 w 2407"/>
                      <a:gd name="T63" fmla="*/ 110 h 592"/>
                      <a:gd name="T64" fmla="*/ 409 w 2407"/>
                      <a:gd name="T65" fmla="*/ 106 h 592"/>
                      <a:gd name="T66" fmla="*/ 349 w 2407"/>
                      <a:gd name="T67" fmla="*/ 100 h 592"/>
                      <a:gd name="T68" fmla="*/ 295 w 2407"/>
                      <a:gd name="T69" fmla="*/ 92 h 592"/>
                      <a:gd name="T70" fmla="*/ 242 w 2407"/>
                      <a:gd name="T71" fmla="*/ 82 h 592"/>
                      <a:gd name="T72" fmla="*/ 197 w 2407"/>
                      <a:gd name="T73" fmla="*/ 71 h 592"/>
                      <a:gd name="T74" fmla="*/ 148 w 2407"/>
                      <a:gd name="T75" fmla="*/ 57 h 592"/>
                      <a:gd name="T76" fmla="*/ 112 w 2407"/>
                      <a:gd name="T77" fmla="*/ 48 h 592"/>
                      <a:gd name="T78" fmla="*/ 81 w 2407"/>
                      <a:gd name="T79" fmla="*/ 37 h 59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407"/>
                      <a:gd name="T121" fmla="*/ 0 h 592"/>
                      <a:gd name="T122" fmla="*/ 2407 w 2407"/>
                      <a:gd name="T123" fmla="*/ 592 h 59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407" h="592">
                        <a:moveTo>
                          <a:pt x="209" y="98"/>
                        </a:moveTo>
                        <a:lnTo>
                          <a:pt x="166" y="86"/>
                        </a:lnTo>
                        <a:lnTo>
                          <a:pt x="125" y="70"/>
                        </a:lnTo>
                        <a:lnTo>
                          <a:pt x="83" y="51"/>
                        </a:lnTo>
                        <a:lnTo>
                          <a:pt x="49" y="31"/>
                        </a:lnTo>
                        <a:lnTo>
                          <a:pt x="20" y="13"/>
                        </a:lnTo>
                        <a:lnTo>
                          <a:pt x="4" y="0"/>
                        </a:lnTo>
                        <a:lnTo>
                          <a:pt x="0" y="22"/>
                        </a:lnTo>
                        <a:lnTo>
                          <a:pt x="0" y="154"/>
                        </a:lnTo>
                        <a:lnTo>
                          <a:pt x="4" y="175"/>
                        </a:lnTo>
                        <a:lnTo>
                          <a:pt x="19" y="200"/>
                        </a:lnTo>
                        <a:lnTo>
                          <a:pt x="42" y="220"/>
                        </a:lnTo>
                        <a:lnTo>
                          <a:pt x="68" y="243"/>
                        </a:lnTo>
                        <a:lnTo>
                          <a:pt x="108" y="265"/>
                        </a:lnTo>
                        <a:lnTo>
                          <a:pt x="226" y="308"/>
                        </a:lnTo>
                        <a:lnTo>
                          <a:pt x="319" y="342"/>
                        </a:lnTo>
                        <a:lnTo>
                          <a:pt x="445" y="385"/>
                        </a:lnTo>
                        <a:lnTo>
                          <a:pt x="585" y="429"/>
                        </a:lnTo>
                        <a:lnTo>
                          <a:pt x="695" y="458"/>
                        </a:lnTo>
                        <a:lnTo>
                          <a:pt x="830" y="488"/>
                        </a:lnTo>
                        <a:lnTo>
                          <a:pt x="958" y="514"/>
                        </a:lnTo>
                        <a:lnTo>
                          <a:pt x="1062" y="531"/>
                        </a:lnTo>
                        <a:lnTo>
                          <a:pt x="1133" y="543"/>
                        </a:lnTo>
                        <a:lnTo>
                          <a:pt x="1198" y="550"/>
                        </a:lnTo>
                        <a:lnTo>
                          <a:pt x="1243" y="556"/>
                        </a:lnTo>
                        <a:lnTo>
                          <a:pt x="1302" y="561"/>
                        </a:lnTo>
                        <a:lnTo>
                          <a:pt x="1356" y="565"/>
                        </a:lnTo>
                        <a:lnTo>
                          <a:pt x="1473" y="573"/>
                        </a:lnTo>
                        <a:lnTo>
                          <a:pt x="1583" y="580"/>
                        </a:lnTo>
                        <a:lnTo>
                          <a:pt x="1680" y="587"/>
                        </a:lnTo>
                        <a:lnTo>
                          <a:pt x="1791" y="591"/>
                        </a:lnTo>
                        <a:lnTo>
                          <a:pt x="1917" y="592"/>
                        </a:lnTo>
                        <a:lnTo>
                          <a:pt x="2030" y="589"/>
                        </a:lnTo>
                        <a:lnTo>
                          <a:pt x="2099" y="587"/>
                        </a:lnTo>
                        <a:lnTo>
                          <a:pt x="2147" y="580"/>
                        </a:lnTo>
                        <a:lnTo>
                          <a:pt x="2182" y="575"/>
                        </a:lnTo>
                        <a:lnTo>
                          <a:pt x="2233" y="563"/>
                        </a:lnTo>
                        <a:lnTo>
                          <a:pt x="2274" y="546"/>
                        </a:lnTo>
                        <a:lnTo>
                          <a:pt x="2306" y="523"/>
                        </a:lnTo>
                        <a:lnTo>
                          <a:pt x="2334" y="500"/>
                        </a:lnTo>
                        <a:lnTo>
                          <a:pt x="2360" y="465"/>
                        </a:lnTo>
                        <a:lnTo>
                          <a:pt x="2379" y="437"/>
                        </a:lnTo>
                        <a:lnTo>
                          <a:pt x="2398" y="385"/>
                        </a:lnTo>
                        <a:lnTo>
                          <a:pt x="2404" y="336"/>
                        </a:lnTo>
                        <a:lnTo>
                          <a:pt x="2407" y="295"/>
                        </a:lnTo>
                        <a:lnTo>
                          <a:pt x="2404" y="251"/>
                        </a:lnTo>
                        <a:lnTo>
                          <a:pt x="2399" y="213"/>
                        </a:lnTo>
                        <a:lnTo>
                          <a:pt x="2390" y="245"/>
                        </a:lnTo>
                        <a:lnTo>
                          <a:pt x="2375" y="273"/>
                        </a:lnTo>
                        <a:lnTo>
                          <a:pt x="2346" y="291"/>
                        </a:lnTo>
                        <a:lnTo>
                          <a:pt x="2306" y="302"/>
                        </a:lnTo>
                        <a:lnTo>
                          <a:pt x="2267" y="313"/>
                        </a:lnTo>
                        <a:lnTo>
                          <a:pt x="2209" y="324"/>
                        </a:lnTo>
                        <a:lnTo>
                          <a:pt x="2141" y="332"/>
                        </a:lnTo>
                        <a:lnTo>
                          <a:pt x="2075" y="336"/>
                        </a:lnTo>
                        <a:lnTo>
                          <a:pt x="1989" y="342"/>
                        </a:lnTo>
                        <a:lnTo>
                          <a:pt x="1914" y="342"/>
                        </a:lnTo>
                        <a:lnTo>
                          <a:pt x="1854" y="341"/>
                        </a:lnTo>
                        <a:lnTo>
                          <a:pt x="1777" y="336"/>
                        </a:lnTo>
                        <a:lnTo>
                          <a:pt x="1680" y="336"/>
                        </a:lnTo>
                        <a:lnTo>
                          <a:pt x="1609" y="336"/>
                        </a:lnTo>
                        <a:lnTo>
                          <a:pt x="1541" y="336"/>
                        </a:lnTo>
                        <a:lnTo>
                          <a:pt x="1476" y="333"/>
                        </a:lnTo>
                        <a:lnTo>
                          <a:pt x="1395" y="332"/>
                        </a:lnTo>
                        <a:lnTo>
                          <a:pt x="1318" y="326"/>
                        </a:lnTo>
                        <a:lnTo>
                          <a:pt x="1228" y="320"/>
                        </a:lnTo>
                        <a:lnTo>
                          <a:pt x="1133" y="309"/>
                        </a:lnTo>
                        <a:lnTo>
                          <a:pt x="1047" y="301"/>
                        </a:lnTo>
                        <a:lnTo>
                          <a:pt x="967" y="288"/>
                        </a:lnTo>
                        <a:lnTo>
                          <a:pt x="886" y="275"/>
                        </a:lnTo>
                        <a:lnTo>
                          <a:pt x="801" y="260"/>
                        </a:lnTo>
                        <a:lnTo>
                          <a:pt x="726" y="245"/>
                        </a:lnTo>
                        <a:lnTo>
                          <a:pt x="658" y="229"/>
                        </a:lnTo>
                        <a:lnTo>
                          <a:pt x="591" y="212"/>
                        </a:lnTo>
                        <a:lnTo>
                          <a:pt x="514" y="191"/>
                        </a:lnTo>
                        <a:lnTo>
                          <a:pt x="443" y="171"/>
                        </a:lnTo>
                        <a:lnTo>
                          <a:pt x="392" y="155"/>
                        </a:lnTo>
                        <a:lnTo>
                          <a:pt x="335" y="143"/>
                        </a:lnTo>
                        <a:lnTo>
                          <a:pt x="294" y="127"/>
                        </a:lnTo>
                        <a:lnTo>
                          <a:pt x="243" y="111"/>
                        </a:lnTo>
                        <a:lnTo>
                          <a:pt x="209" y="98"/>
                        </a:lnTo>
                        <a:close/>
                      </a:path>
                    </a:pathLst>
                  </a:custGeom>
                  <a:solidFill>
                    <a:srgbClr val="606060"/>
                  </a:solidFill>
                  <a:ln w="9525">
                    <a:solidFill>
                      <a:schemeClr val="tx1"/>
                    </a:solidFill>
                    <a:round/>
                    <a:headEnd/>
                    <a:tailEnd/>
                  </a:ln>
                </p:spPr>
                <p:txBody>
                  <a:bodyPr/>
                  <a:lstStyle/>
                  <a:p>
                    <a:endParaRPr lang="en-US"/>
                  </a:p>
                </p:txBody>
              </p:sp>
              <p:sp>
                <p:nvSpPr>
                  <p:cNvPr id="44" name="Arc 1254"/>
                  <p:cNvSpPr>
                    <a:spLocks/>
                  </p:cNvSpPr>
                  <p:nvPr/>
                </p:nvSpPr>
                <p:spPr bwMode="auto">
                  <a:xfrm>
                    <a:off x="415" y="1883"/>
                    <a:ext cx="545" cy="185"/>
                  </a:xfrm>
                  <a:custGeom>
                    <a:avLst/>
                    <a:gdLst>
                      <a:gd name="T0" fmla="*/ 13 w 22043"/>
                      <a:gd name="T1" fmla="*/ 2 h 21600"/>
                      <a:gd name="T2" fmla="*/ 0 w 22043"/>
                      <a:gd name="T3" fmla="*/ 1 h 21600"/>
                      <a:gd name="T4" fmla="*/ 11 w 22043"/>
                      <a:gd name="T5" fmla="*/ 0 h 21600"/>
                      <a:gd name="T6" fmla="*/ 0 60000 65536"/>
                      <a:gd name="T7" fmla="*/ 0 60000 65536"/>
                      <a:gd name="T8" fmla="*/ 0 60000 65536"/>
                      <a:gd name="T9" fmla="*/ 0 w 22043"/>
                      <a:gd name="T10" fmla="*/ 0 h 21600"/>
                      <a:gd name="T11" fmla="*/ 22043 w 22043"/>
                      <a:gd name="T12" fmla="*/ 21600 h 21600"/>
                    </a:gdLst>
                    <a:ahLst/>
                    <a:cxnLst>
                      <a:cxn ang="T6">
                        <a:pos x="T0" y="T1"/>
                      </a:cxn>
                      <a:cxn ang="T7">
                        <a:pos x="T2" y="T3"/>
                      </a:cxn>
                      <a:cxn ang="T8">
                        <a:pos x="T4" y="T5"/>
                      </a:cxn>
                    </a:cxnLst>
                    <a:rect l="T9" t="T10" r="T11" b="T12"/>
                    <a:pathLst>
                      <a:path w="22043" h="21600" fill="none" extrusionOk="0">
                        <a:moveTo>
                          <a:pt x="22042" y="21250"/>
                        </a:moveTo>
                        <a:cubicBezTo>
                          <a:pt x="20766" y="21483"/>
                          <a:pt x="19471" y="21599"/>
                          <a:pt x="18174" y="21600"/>
                        </a:cubicBezTo>
                        <a:cubicBezTo>
                          <a:pt x="10821" y="21600"/>
                          <a:pt x="3973" y="17859"/>
                          <a:pt x="0" y="11673"/>
                        </a:cubicBezTo>
                      </a:path>
                      <a:path w="22043" h="21600" stroke="0" extrusionOk="0">
                        <a:moveTo>
                          <a:pt x="22042" y="21250"/>
                        </a:moveTo>
                        <a:cubicBezTo>
                          <a:pt x="20766" y="21483"/>
                          <a:pt x="19471" y="21599"/>
                          <a:pt x="18174" y="21600"/>
                        </a:cubicBezTo>
                        <a:cubicBezTo>
                          <a:pt x="10821" y="21600"/>
                          <a:pt x="3973" y="17859"/>
                          <a:pt x="0" y="11673"/>
                        </a:cubicBezTo>
                        <a:lnTo>
                          <a:pt x="18174" y="0"/>
                        </a:lnTo>
                        <a:close/>
                      </a:path>
                    </a:pathLst>
                  </a:custGeom>
                  <a:noFill/>
                  <a:ln w="6350">
                    <a:solidFill>
                      <a:schemeClr val="tx1"/>
                    </a:solidFill>
                    <a:round/>
                    <a:headEnd/>
                    <a:tailEnd/>
                  </a:ln>
                </p:spPr>
                <p:txBody>
                  <a:bodyPr/>
                  <a:lstStyle/>
                  <a:p>
                    <a:endParaRPr lang="en-US"/>
                  </a:p>
                </p:txBody>
              </p:sp>
            </p:grpSp>
            <p:grpSp>
              <p:nvGrpSpPr>
                <p:cNvPr id="35" name="Group 1255"/>
                <p:cNvGrpSpPr>
                  <a:grpSpLocks/>
                </p:cNvGrpSpPr>
                <p:nvPr/>
              </p:nvGrpSpPr>
              <p:grpSpPr bwMode="auto">
                <a:xfrm>
                  <a:off x="386" y="1987"/>
                  <a:ext cx="515" cy="136"/>
                  <a:chOff x="386" y="1987"/>
                  <a:chExt cx="515" cy="136"/>
                </a:xfrm>
              </p:grpSpPr>
              <p:grpSp>
                <p:nvGrpSpPr>
                  <p:cNvPr id="36" name="Group 1256"/>
                  <p:cNvGrpSpPr>
                    <a:grpSpLocks/>
                  </p:cNvGrpSpPr>
                  <p:nvPr/>
                </p:nvGrpSpPr>
                <p:grpSpPr bwMode="auto">
                  <a:xfrm>
                    <a:off x="803" y="2085"/>
                    <a:ext cx="98" cy="38"/>
                    <a:chOff x="803" y="2085"/>
                    <a:chExt cx="98" cy="38"/>
                  </a:xfrm>
                </p:grpSpPr>
                <p:sp>
                  <p:nvSpPr>
                    <p:cNvPr id="40" name="Freeform 1257"/>
                    <p:cNvSpPr>
                      <a:spLocks/>
                    </p:cNvSpPr>
                    <p:nvPr/>
                  </p:nvSpPr>
                  <p:spPr bwMode="auto">
                    <a:xfrm>
                      <a:off x="803" y="2085"/>
                      <a:ext cx="98" cy="38"/>
                    </a:xfrm>
                    <a:custGeom>
                      <a:avLst/>
                      <a:gdLst>
                        <a:gd name="T0" fmla="*/ 0 w 294"/>
                        <a:gd name="T1" fmla="*/ 0 h 113"/>
                        <a:gd name="T2" fmla="*/ 0 w 294"/>
                        <a:gd name="T3" fmla="*/ 35 h 113"/>
                        <a:gd name="T4" fmla="*/ 98 w 294"/>
                        <a:gd name="T5" fmla="*/ 38 h 113"/>
                        <a:gd name="T6" fmla="*/ 98 w 294"/>
                        <a:gd name="T7" fmla="*/ 31 h 113"/>
                        <a:gd name="T8" fmla="*/ 13 w 294"/>
                        <a:gd name="T9" fmla="*/ 27 h 113"/>
                        <a:gd name="T10" fmla="*/ 13 w 294"/>
                        <a:gd name="T11" fmla="*/ 0 h 113"/>
                        <a:gd name="T12" fmla="*/ 0 w 294"/>
                        <a:gd name="T13" fmla="*/ 0 h 113"/>
                        <a:gd name="T14" fmla="*/ 0 60000 65536"/>
                        <a:gd name="T15" fmla="*/ 0 60000 65536"/>
                        <a:gd name="T16" fmla="*/ 0 60000 65536"/>
                        <a:gd name="T17" fmla="*/ 0 60000 65536"/>
                        <a:gd name="T18" fmla="*/ 0 60000 65536"/>
                        <a:gd name="T19" fmla="*/ 0 60000 65536"/>
                        <a:gd name="T20" fmla="*/ 0 60000 65536"/>
                        <a:gd name="T21" fmla="*/ 0 w 294"/>
                        <a:gd name="T22" fmla="*/ 0 h 113"/>
                        <a:gd name="T23" fmla="*/ 294 w 294"/>
                        <a:gd name="T24" fmla="*/ 113 h 1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4" h="113">
                          <a:moveTo>
                            <a:pt x="0" y="0"/>
                          </a:moveTo>
                          <a:lnTo>
                            <a:pt x="0" y="104"/>
                          </a:lnTo>
                          <a:lnTo>
                            <a:pt x="294" y="113"/>
                          </a:lnTo>
                          <a:lnTo>
                            <a:pt x="294" y="92"/>
                          </a:lnTo>
                          <a:lnTo>
                            <a:pt x="39" y="79"/>
                          </a:lnTo>
                          <a:lnTo>
                            <a:pt x="40" y="0"/>
                          </a:lnTo>
                          <a:lnTo>
                            <a:pt x="0" y="0"/>
                          </a:lnTo>
                          <a:close/>
                        </a:path>
                      </a:pathLst>
                    </a:custGeom>
                    <a:solidFill>
                      <a:srgbClr val="404040"/>
                    </a:solidFill>
                    <a:ln w="9525">
                      <a:solidFill>
                        <a:schemeClr val="tx1"/>
                      </a:solidFill>
                      <a:round/>
                      <a:headEnd/>
                      <a:tailEnd/>
                    </a:ln>
                  </p:spPr>
                  <p:txBody>
                    <a:bodyPr/>
                    <a:lstStyle/>
                    <a:p>
                      <a:endParaRPr lang="en-US"/>
                    </a:p>
                  </p:txBody>
                </p:sp>
                <p:sp>
                  <p:nvSpPr>
                    <p:cNvPr id="41" name="Freeform 1258"/>
                    <p:cNvSpPr>
                      <a:spLocks/>
                    </p:cNvSpPr>
                    <p:nvPr/>
                  </p:nvSpPr>
                  <p:spPr bwMode="auto">
                    <a:xfrm>
                      <a:off x="814" y="2085"/>
                      <a:ext cx="87" cy="32"/>
                    </a:xfrm>
                    <a:custGeom>
                      <a:avLst/>
                      <a:gdLst>
                        <a:gd name="T0" fmla="*/ 0 w 260"/>
                        <a:gd name="T1" fmla="*/ 0 h 96"/>
                        <a:gd name="T2" fmla="*/ 85 w 260"/>
                        <a:gd name="T3" fmla="*/ 0 h 96"/>
                        <a:gd name="T4" fmla="*/ 87 w 260"/>
                        <a:gd name="T5" fmla="*/ 32 h 96"/>
                        <a:gd name="T6" fmla="*/ 0 w 260"/>
                        <a:gd name="T7" fmla="*/ 29 h 96"/>
                        <a:gd name="T8" fmla="*/ 0 w 260"/>
                        <a:gd name="T9" fmla="*/ 0 h 96"/>
                        <a:gd name="T10" fmla="*/ 0 60000 65536"/>
                        <a:gd name="T11" fmla="*/ 0 60000 65536"/>
                        <a:gd name="T12" fmla="*/ 0 60000 65536"/>
                        <a:gd name="T13" fmla="*/ 0 60000 65536"/>
                        <a:gd name="T14" fmla="*/ 0 60000 65536"/>
                        <a:gd name="T15" fmla="*/ 0 w 260"/>
                        <a:gd name="T16" fmla="*/ 0 h 96"/>
                        <a:gd name="T17" fmla="*/ 260 w 260"/>
                        <a:gd name="T18" fmla="*/ 96 h 96"/>
                      </a:gdLst>
                      <a:ahLst/>
                      <a:cxnLst>
                        <a:cxn ang="T10">
                          <a:pos x="T0" y="T1"/>
                        </a:cxn>
                        <a:cxn ang="T11">
                          <a:pos x="T2" y="T3"/>
                        </a:cxn>
                        <a:cxn ang="T12">
                          <a:pos x="T4" y="T5"/>
                        </a:cxn>
                        <a:cxn ang="T13">
                          <a:pos x="T6" y="T7"/>
                        </a:cxn>
                        <a:cxn ang="T14">
                          <a:pos x="T8" y="T9"/>
                        </a:cxn>
                      </a:cxnLst>
                      <a:rect l="T15" t="T16" r="T17" b="T18"/>
                      <a:pathLst>
                        <a:path w="260" h="96">
                          <a:moveTo>
                            <a:pt x="0" y="0"/>
                          </a:moveTo>
                          <a:lnTo>
                            <a:pt x="255" y="0"/>
                          </a:lnTo>
                          <a:lnTo>
                            <a:pt x="260" y="96"/>
                          </a:lnTo>
                          <a:lnTo>
                            <a:pt x="0" y="88"/>
                          </a:lnTo>
                          <a:lnTo>
                            <a:pt x="0" y="0"/>
                          </a:lnTo>
                          <a:close/>
                        </a:path>
                      </a:pathLst>
                    </a:custGeom>
                    <a:solidFill>
                      <a:srgbClr val="202020"/>
                    </a:solidFill>
                    <a:ln w="9525">
                      <a:solidFill>
                        <a:schemeClr val="tx1"/>
                      </a:solidFill>
                      <a:round/>
                      <a:headEnd/>
                      <a:tailEnd/>
                    </a:ln>
                  </p:spPr>
                  <p:txBody>
                    <a:bodyPr/>
                    <a:lstStyle/>
                    <a:p>
                      <a:endParaRPr lang="en-US"/>
                    </a:p>
                  </p:txBody>
                </p:sp>
              </p:grpSp>
              <p:grpSp>
                <p:nvGrpSpPr>
                  <p:cNvPr id="37" name="Group 1259"/>
                  <p:cNvGrpSpPr>
                    <a:grpSpLocks/>
                  </p:cNvGrpSpPr>
                  <p:nvPr/>
                </p:nvGrpSpPr>
                <p:grpSpPr bwMode="auto">
                  <a:xfrm>
                    <a:off x="386" y="1987"/>
                    <a:ext cx="39" cy="41"/>
                    <a:chOff x="386" y="1987"/>
                    <a:chExt cx="39" cy="41"/>
                  </a:xfrm>
                </p:grpSpPr>
                <p:sp>
                  <p:nvSpPr>
                    <p:cNvPr id="38" name="Freeform 1260"/>
                    <p:cNvSpPr>
                      <a:spLocks/>
                    </p:cNvSpPr>
                    <p:nvPr/>
                  </p:nvSpPr>
                  <p:spPr bwMode="auto">
                    <a:xfrm>
                      <a:off x="386" y="1987"/>
                      <a:ext cx="39" cy="41"/>
                    </a:xfrm>
                    <a:custGeom>
                      <a:avLst/>
                      <a:gdLst>
                        <a:gd name="T0" fmla="*/ 0 w 118"/>
                        <a:gd name="T1" fmla="*/ 0 h 123"/>
                        <a:gd name="T2" fmla="*/ 0 w 118"/>
                        <a:gd name="T3" fmla="*/ 26 h 123"/>
                        <a:gd name="T4" fmla="*/ 39 w 118"/>
                        <a:gd name="T5" fmla="*/ 41 h 123"/>
                        <a:gd name="T6" fmla="*/ 39 w 118"/>
                        <a:gd name="T7" fmla="*/ 35 h 123"/>
                        <a:gd name="T8" fmla="*/ 4 w 118"/>
                        <a:gd name="T9" fmla="*/ 22 h 123"/>
                        <a:gd name="T10" fmla="*/ 4 w 118"/>
                        <a:gd name="T11" fmla="*/ 2 h 123"/>
                        <a:gd name="T12" fmla="*/ 0 w 118"/>
                        <a:gd name="T13" fmla="*/ 0 h 123"/>
                        <a:gd name="T14" fmla="*/ 0 60000 65536"/>
                        <a:gd name="T15" fmla="*/ 0 60000 65536"/>
                        <a:gd name="T16" fmla="*/ 0 60000 65536"/>
                        <a:gd name="T17" fmla="*/ 0 60000 65536"/>
                        <a:gd name="T18" fmla="*/ 0 60000 65536"/>
                        <a:gd name="T19" fmla="*/ 0 60000 65536"/>
                        <a:gd name="T20" fmla="*/ 0 60000 65536"/>
                        <a:gd name="T21" fmla="*/ 0 w 118"/>
                        <a:gd name="T22" fmla="*/ 0 h 123"/>
                        <a:gd name="T23" fmla="*/ 118 w 118"/>
                        <a:gd name="T24" fmla="*/ 123 h 1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8" h="123">
                          <a:moveTo>
                            <a:pt x="0" y="0"/>
                          </a:moveTo>
                          <a:lnTo>
                            <a:pt x="0" y="77"/>
                          </a:lnTo>
                          <a:lnTo>
                            <a:pt x="118" y="123"/>
                          </a:lnTo>
                          <a:lnTo>
                            <a:pt x="118" y="106"/>
                          </a:lnTo>
                          <a:lnTo>
                            <a:pt x="12" y="66"/>
                          </a:lnTo>
                          <a:lnTo>
                            <a:pt x="12" y="5"/>
                          </a:lnTo>
                          <a:lnTo>
                            <a:pt x="0" y="0"/>
                          </a:lnTo>
                          <a:close/>
                        </a:path>
                      </a:pathLst>
                    </a:custGeom>
                    <a:solidFill>
                      <a:srgbClr val="404040"/>
                    </a:solidFill>
                    <a:ln w="9525">
                      <a:solidFill>
                        <a:schemeClr val="tx1"/>
                      </a:solidFill>
                      <a:round/>
                      <a:headEnd/>
                      <a:tailEnd/>
                    </a:ln>
                  </p:spPr>
                  <p:txBody>
                    <a:bodyPr/>
                    <a:lstStyle/>
                    <a:p>
                      <a:endParaRPr lang="en-US"/>
                    </a:p>
                  </p:txBody>
                </p:sp>
                <p:sp>
                  <p:nvSpPr>
                    <p:cNvPr id="39" name="Freeform 1261"/>
                    <p:cNvSpPr>
                      <a:spLocks/>
                    </p:cNvSpPr>
                    <p:nvPr/>
                  </p:nvSpPr>
                  <p:spPr bwMode="auto">
                    <a:xfrm>
                      <a:off x="390" y="1989"/>
                      <a:ext cx="35" cy="34"/>
                    </a:xfrm>
                    <a:custGeom>
                      <a:avLst/>
                      <a:gdLst>
                        <a:gd name="T0" fmla="*/ 0 w 106"/>
                        <a:gd name="T1" fmla="*/ 0 h 103"/>
                        <a:gd name="T2" fmla="*/ 35 w 106"/>
                        <a:gd name="T3" fmla="*/ 11 h 103"/>
                        <a:gd name="T4" fmla="*/ 35 w 106"/>
                        <a:gd name="T5" fmla="*/ 34 h 103"/>
                        <a:gd name="T6" fmla="*/ 0 w 106"/>
                        <a:gd name="T7" fmla="*/ 23 h 103"/>
                        <a:gd name="T8" fmla="*/ 0 w 106"/>
                        <a:gd name="T9" fmla="*/ 0 h 103"/>
                        <a:gd name="T10" fmla="*/ 0 60000 65536"/>
                        <a:gd name="T11" fmla="*/ 0 60000 65536"/>
                        <a:gd name="T12" fmla="*/ 0 60000 65536"/>
                        <a:gd name="T13" fmla="*/ 0 60000 65536"/>
                        <a:gd name="T14" fmla="*/ 0 60000 65536"/>
                        <a:gd name="T15" fmla="*/ 0 w 106"/>
                        <a:gd name="T16" fmla="*/ 0 h 103"/>
                        <a:gd name="T17" fmla="*/ 106 w 106"/>
                        <a:gd name="T18" fmla="*/ 103 h 103"/>
                      </a:gdLst>
                      <a:ahLst/>
                      <a:cxnLst>
                        <a:cxn ang="T10">
                          <a:pos x="T0" y="T1"/>
                        </a:cxn>
                        <a:cxn ang="T11">
                          <a:pos x="T2" y="T3"/>
                        </a:cxn>
                        <a:cxn ang="T12">
                          <a:pos x="T4" y="T5"/>
                        </a:cxn>
                        <a:cxn ang="T13">
                          <a:pos x="T6" y="T7"/>
                        </a:cxn>
                        <a:cxn ang="T14">
                          <a:pos x="T8" y="T9"/>
                        </a:cxn>
                      </a:cxnLst>
                      <a:rect l="T15" t="T16" r="T17" b="T18"/>
                      <a:pathLst>
                        <a:path w="106" h="103">
                          <a:moveTo>
                            <a:pt x="0" y="0"/>
                          </a:moveTo>
                          <a:lnTo>
                            <a:pt x="106" y="34"/>
                          </a:lnTo>
                          <a:lnTo>
                            <a:pt x="106" y="103"/>
                          </a:lnTo>
                          <a:lnTo>
                            <a:pt x="0" y="69"/>
                          </a:lnTo>
                          <a:lnTo>
                            <a:pt x="0" y="0"/>
                          </a:lnTo>
                          <a:close/>
                        </a:path>
                      </a:pathLst>
                    </a:custGeom>
                    <a:solidFill>
                      <a:srgbClr val="202020"/>
                    </a:solidFill>
                    <a:ln w="9525">
                      <a:solidFill>
                        <a:schemeClr val="tx1"/>
                      </a:solidFill>
                      <a:round/>
                      <a:headEnd/>
                      <a:tailEnd/>
                    </a:ln>
                  </p:spPr>
                  <p:txBody>
                    <a:bodyPr/>
                    <a:lstStyle/>
                    <a:p>
                      <a:endParaRPr lang="en-US"/>
                    </a:p>
                  </p:txBody>
                </p:sp>
              </p:grpSp>
            </p:grpSp>
          </p:grpSp>
        </p:grpSp>
      </p:grpSp>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idx="1"/>
          </p:nvPr>
        </p:nvSpPr>
        <p:spPr/>
        <p:txBody>
          <a:bodyPr/>
          <a:lstStyle/>
          <a:p>
            <a:r>
              <a:rPr lang="en-US" smtClean="0"/>
              <a:t>Fabricated part</a:t>
            </a:r>
          </a:p>
          <a:p>
            <a:r>
              <a:rPr lang="en-US" smtClean="0"/>
              <a:t>Serialized part / Rebuilds </a:t>
            </a:r>
          </a:p>
          <a:p>
            <a:r>
              <a:rPr lang="en-US" smtClean="0"/>
              <a:t>Product number / Change-Over</a:t>
            </a:r>
          </a:p>
          <a:p>
            <a:pPr lvl="2"/>
            <a:endParaRPr lang="en-US" smtClean="0"/>
          </a:p>
        </p:txBody>
      </p:sp>
      <p:sp>
        <p:nvSpPr>
          <p:cNvPr id="29698" name="Rectangle 2"/>
          <p:cNvSpPr>
            <a:spLocks noGrp="1" noChangeArrowheads="1"/>
          </p:cNvSpPr>
          <p:nvPr>
            <p:ph type="title"/>
          </p:nvPr>
        </p:nvSpPr>
        <p:spPr/>
        <p:txBody>
          <a:bodyPr/>
          <a:lstStyle/>
          <a:p>
            <a:r>
              <a:rPr lang="en-US" smtClean="0"/>
              <a:t>Other Special Work Orders  </a:t>
            </a:r>
          </a:p>
        </p:txBody>
      </p:sp>
      <p:sp>
        <p:nvSpPr>
          <p:cNvPr id="29701" name="Footer Placeholder 4"/>
          <p:cNvSpPr>
            <a:spLocks noGrp="1"/>
          </p:cNvSpPr>
          <p:nvPr>
            <p:ph type="ftr" sz="quarter" idx="10"/>
          </p:nvPr>
        </p:nvSpPr>
        <p:spPr/>
        <p:txBody>
          <a:bodyPr/>
          <a:lstStyle/>
          <a:p>
            <a:r>
              <a:rPr lang="en-US" smtClean="0"/>
              <a:t>EAM-OV-220</a:t>
            </a:r>
          </a:p>
        </p:txBody>
      </p:sp>
      <p:pic>
        <p:nvPicPr>
          <p:cNvPr id="29700" name="Picture 3" descr="WOs Fabricated.PNG"/>
          <p:cNvPicPr>
            <a:picLocks noChangeAspect="1"/>
          </p:cNvPicPr>
          <p:nvPr/>
        </p:nvPicPr>
        <p:blipFill>
          <a:blip r:embed="rId3" cstate="print"/>
          <a:srcRect/>
          <a:stretch>
            <a:fillRect/>
          </a:stretch>
        </p:blipFill>
        <p:spPr bwMode="auto">
          <a:xfrm>
            <a:off x="1738313" y="2474913"/>
            <a:ext cx="5656262" cy="3675062"/>
          </a:xfrm>
          <a:prstGeom prst="rect">
            <a:avLst/>
          </a:prstGeom>
          <a:noFill/>
          <a:ln w="9525">
            <a:noFill/>
            <a:miter lim="800000"/>
            <a:headEnd/>
            <a:tailEnd/>
          </a:ln>
        </p:spPr>
      </p:pic>
      <p:pic>
        <p:nvPicPr>
          <p:cNvPr id="29702"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8650288" y="20638"/>
            <a:ext cx="312737" cy="511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smtClean="0"/>
              <a:t>QAD EAM Inventory</a:t>
            </a:r>
          </a:p>
        </p:txBody>
      </p:sp>
      <p:sp>
        <p:nvSpPr>
          <p:cNvPr id="8" name="Text Placeholder 7"/>
          <p:cNvSpPr>
            <a:spLocks noGrp="1"/>
          </p:cNvSpPr>
          <p:nvPr>
            <p:ph type="body" sz="quarter" idx="10"/>
          </p:nvPr>
        </p:nvSpPr>
        <p:spPr/>
        <p:txBody>
          <a:bodyPr/>
          <a:lstStyle/>
          <a:p>
            <a:endParaRPr lang="en-US"/>
          </a:p>
        </p:txBody>
      </p:sp>
      <p:sp>
        <p:nvSpPr>
          <p:cNvPr id="9" name="Text Placeholder 8"/>
          <p:cNvSpPr>
            <a:spLocks noGrp="1"/>
          </p:cNvSpPr>
          <p:nvPr>
            <p:ph type="body" sz="quarter" idx="11"/>
          </p:nvPr>
        </p:nvSpPr>
        <p:spPr/>
        <p:txBody>
          <a:bodyPr/>
          <a:lstStyle/>
          <a:p>
            <a:endParaRPr lang="en-US"/>
          </a:p>
        </p:txBody>
      </p:sp>
      <p:sp>
        <p:nvSpPr>
          <p:cNvPr id="30723" name="TextBox 4"/>
          <p:cNvSpPr txBox="1">
            <a:spLocks noChangeArrowheads="1"/>
          </p:cNvSpPr>
          <p:nvPr/>
        </p:nvSpPr>
        <p:spPr bwMode="auto">
          <a:xfrm>
            <a:off x="7070725" y="3108325"/>
            <a:ext cx="1093788" cy="307975"/>
          </a:xfrm>
          <a:prstGeom prst="rect">
            <a:avLst/>
          </a:prstGeom>
          <a:noFill/>
          <a:ln w="9525">
            <a:noFill/>
            <a:miter lim="800000"/>
            <a:headEnd/>
            <a:tailEnd/>
          </a:ln>
        </p:spPr>
        <p:txBody>
          <a:bodyPr wrap="none">
            <a:spAutoFit/>
          </a:bodyPr>
          <a:lstStyle/>
          <a:p>
            <a:r>
              <a:rPr lang="en-US">
                <a:latin typeface="Cooper Black" pitchFamily="18" charset="0"/>
              </a:rPr>
              <a:t>Inventory</a:t>
            </a:r>
          </a:p>
        </p:txBody>
      </p:sp>
      <p:grpSp>
        <p:nvGrpSpPr>
          <p:cNvPr id="30724" name="Group 10"/>
          <p:cNvGrpSpPr>
            <a:grpSpLocks/>
          </p:cNvGrpSpPr>
          <p:nvPr/>
        </p:nvGrpSpPr>
        <p:grpSpPr bwMode="auto">
          <a:xfrm>
            <a:off x="7054850" y="2093913"/>
            <a:ext cx="1077913" cy="1035050"/>
            <a:chOff x="3185782" y="5061098"/>
            <a:chExt cx="1846496" cy="1586824"/>
          </a:xfrm>
        </p:grpSpPr>
        <p:pic>
          <p:nvPicPr>
            <p:cNvPr id="30725"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30726"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30727"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a:spLocks noGrp="1" noChangeArrowheads="1"/>
          </p:cNvSpPr>
          <p:nvPr>
            <p:ph idx="1"/>
          </p:nvPr>
        </p:nvSpPr>
        <p:spPr/>
        <p:txBody>
          <a:bodyPr>
            <a:normAutofit/>
          </a:bodyPr>
          <a:lstStyle/>
          <a:p>
            <a:r>
              <a:rPr lang="en-US" dirty="0" smtClean="0"/>
              <a:t>Minimize equipment downtime and reduce inventory levels </a:t>
            </a:r>
          </a:p>
          <a:p>
            <a:r>
              <a:rPr lang="en-US" dirty="0" smtClean="0"/>
              <a:t>Maintain the best balance of critical spare parts on hand</a:t>
            </a:r>
          </a:p>
          <a:p>
            <a:r>
              <a:rPr lang="en-US" dirty="0" smtClean="0"/>
              <a:t>Automatically replenishment stock</a:t>
            </a:r>
          </a:p>
          <a:p>
            <a:r>
              <a:rPr lang="en-US" dirty="0" smtClean="0"/>
              <a:t>Share Inventory across sites </a:t>
            </a:r>
          </a:p>
          <a:p>
            <a:r>
              <a:rPr lang="en-US" dirty="0" smtClean="0"/>
              <a:t>Manage Consignment </a:t>
            </a:r>
            <a:br>
              <a:rPr lang="en-US" dirty="0" smtClean="0"/>
            </a:br>
            <a:r>
              <a:rPr lang="en-US" dirty="0" smtClean="0"/>
              <a:t>Inventory</a:t>
            </a:r>
          </a:p>
          <a:p>
            <a:r>
              <a:rPr lang="en-US" dirty="0" smtClean="0"/>
              <a:t>Track VMI</a:t>
            </a:r>
          </a:p>
          <a:p>
            <a:r>
              <a:rPr lang="en-US" dirty="0" smtClean="0"/>
              <a:t>Contribute to “Cost of </a:t>
            </a:r>
            <a:br>
              <a:rPr lang="en-US" dirty="0" smtClean="0"/>
            </a:br>
            <a:r>
              <a:rPr lang="en-US" dirty="0" smtClean="0"/>
              <a:t>Ownership”</a:t>
            </a:r>
          </a:p>
        </p:txBody>
      </p:sp>
      <p:sp>
        <p:nvSpPr>
          <p:cNvPr id="31748" name="Rectangle 5"/>
          <p:cNvSpPr>
            <a:spLocks noGrp="1" noChangeArrowheads="1"/>
          </p:cNvSpPr>
          <p:nvPr>
            <p:ph type="title"/>
          </p:nvPr>
        </p:nvSpPr>
        <p:spPr/>
        <p:txBody>
          <a:bodyPr/>
          <a:lstStyle/>
          <a:p>
            <a:r>
              <a:rPr lang="en-US" smtClean="0"/>
              <a:t>Inventory Overview</a:t>
            </a:r>
          </a:p>
        </p:txBody>
      </p:sp>
      <p:sp>
        <p:nvSpPr>
          <p:cNvPr id="31750" name="Footer Placeholder 7"/>
          <p:cNvSpPr>
            <a:spLocks noGrp="1"/>
          </p:cNvSpPr>
          <p:nvPr>
            <p:ph type="ftr" sz="quarter" idx="10"/>
          </p:nvPr>
        </p:nvSpPr>
        <p:spPr/>
        <p:txBody>
          <a:bodyPr/>
          <a:lstStyle/>
          <a:p>
            <a:r>
              <a:rPr lang="en-US" smtClean="0"/>
              <a:t>EAM-OV-240</a:t>
            </a:r>
          </a:p>
        </p:txBody>
      </p:sp>
      <p:pic>
        <p:nvPicPr>
          <p:cNvPr id="31747" name="Picture 2" descr="QAD EAM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257800" y="3153815"/>
            <a:ext cx="3886200" cy="3298825"/>
          </a:xfrm>
          <a:prstGeom prst="rect">
            <a:avLst/>
          </a:prstGeom>
          <a:noFill/>
          <a:ln w="9525">
            <a:noFill/>
            <a:miter lim="800000"/>
            <a:headEnd/>
            <a:tailEnd/>
          </a:ln>
        </p:spPr>
      </p:pic>
      <p:sp>
        <p:nvSpPr>
          <p:cNvPr id="31749" name="Oval 6"/>
          <p:cNvSpPr>
            <a:spLocks noChangeArrowheads="1"/>
          </p:cNvSpPr>
          <p:nvPr/>
        </p:nvSpPr>
        <p:spPr bwMode="auto">
          <a:xfrm>
            <a:off x="7374673" y="4335966"/>
            <a:ext cx="1524000" cy="1143000"/>
          </a:xfrm>
          <a:prstGeom prst="ellipse">
            <a:avLst/>
          </a:prstGeom>
          <a:noFill/>
          <a:ln w="38100">
            <a:solidFill>
              <a:schemeClr val="hlink"/>
            </a:solidFill>
            <a:round/>
            <a:headEnd/>
            <a:tailEnd/>
          </a:ln>
        </p:spPr>
        <p:txBody>
          <a:bodyPr wrap="none" anchor="ctr"/>
          <a:lstStyle/>
          <a:p>
            <a:pPr algn="ctr"/>
            <a:endParaRPr lang="en-US" sz="2800"/>
          </a:p>
        </p:txBody>
      </p:sp>
      <p:grpSp>
        <p:nvGrpSpPr>
          <p:cNvPr id="11" name="Group 13"/>
          <p:cNvGrpSpPr>
            <a:grpSpLocks/>
          </p:cNvGrpSpPr>
          <p:nvPr/>
        </p:nvGrpSpPr>
        <p:grpSpPr bwMode="auto">
          <a:xfrm>
            <a:off x="8304213" y="74613"/>
            <a:ext cx="695408" cy="647282"/>
            <a:chOff x="3185782" y="5061098"/>
            <a:chExt cx="1846496" cy="1586824"/>
          </a:xfrm>
        </p:grpSpPr>
        <p:pic>
          <p:nvPicPr>
            <p:cNvPr id="12" name="Picture 4" descr="C:\Users\nnm\AppData\Local\Microsoft\Windows\Temporary Internet Files\Content.IE5\KTMSFY3Z\MC900279470[1].wmf"/>
            <p:cNvPicPr>
              <a:picLocks noChangeAspect="1" noChangeArrowheads="1"/>
            </p:cNvPicPr>
            <p:nvPr/>
          </p:nvPicPr>
          <p:blipFill>
            <a:blip r:embed="rId5" cstate="print"/>
            <a:srcRect/>
            <a:stretch>
              <a:fillRect/>
            </a:stretch>
          </p:blipFill>
          <p:spPr bwMode="auto">
            <a:xfrm>
              <a:off x="3185782" y="5061098"/>
              <a:ext cx="459176" cy="1586824"/>
            </a:xfrm>
            <a:prstGeom prst="rect">
              <a:avLst/>
            </a:prstGeom>
            <a:noFill/>
            <a:ln w="9525">
              <a:noFill/>
              <a:miter lim="800000"/>
              <a:headEnd/>
              <a:tailEnd/>
            </a:ln>
          </p:spPr>
        </p:pic>
        <p:pic>
          <p:nvPicPr>
            <p:cNvPr id="13" name="Picture 5" descr="C:\Users\nnm\AppData\Local\Microsoft\Windows\Temporary Internet Files\Content.IE5\9T6UJMI2\MC900279450[1].wmf"/>
            <p:cNvPicPr>
              <a:picLocks noChangeAspect="1" noChangeArrowheads="1"/>
            </p:cNvPicPr>
            <p:nvPr/>
          </p:nvPicPr>
          <p:blipFill>
            <a:blip r:embed="rId6" cstate="print"/>
            <a:srcRect/>
            <a:stretch>
              <a:fillRect/>
            </a:stretch>
          </p:blipFill>
          <p:spPr bwMode="auto">
            <a:xfrm>
              <a:off x="3680694" y="5071731"/>
              <a:ext cx="1351584" cy="671052"/>
            </a:xfrm>
            <a:prstGeom prst="rect">
              <a:avLst/>
            </a:prstGeom>
            <a:noFill/>
            <a:ln w="9525">
              <a:noFill/>
              <a:miter lim="800000"/>
              <a:headEnd/>
              <a:tailEnd/>
            </a:ln>
          </p:spPr>
        </p:pic>
        <p:pic>
          <p:nvPicPr>
            <p:cNvPr id="14" name="Picture 6" descr="C:\Users\nnm\AppData\Local\Microsoft\Windows\Temporary Internet Files\Content.IE5\KUP63ECO\MC900279454[1].wmf"/>
            <p:cNvPicPr>
              <a:picLocks noChangeAspect="1" noChangeArrowheads="1"/>
            </p:cNvPicPr>
            <p:nvPr/>
          </p:nvPicPr>
          <p:blipFill>
            <a:blip r:embed="rId7" cstate="print"/>
            <a:srcRect/>
            <a:stretch>
              <a:fillRect/>
            </a:stretch>
          </p:blipFill>
          <p:spPr bwMode="auto">
            <a:xfrm>
              <a:off x="3838352" y="5798699"/>
              <a:ext cx="1177131" cy="730180"/>
            </a:xfrm>
            <a:prstGeom prst="rect">
              <a:avLst/>
            </a:prstGeom>
            <a:noFill/>
            <a:ln w="9525">
              <a:noFill/>
              <a:miter lim="800000"/>
              <a:headEnd/>
              <a:tailEnd/>
            </a:ln>
          </p:spPr>
        </p:pic>
      </p:grp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smtClean="0"/>
              <a:t>Inventory – A Personal Example!</a:t>
            </a:r>
          </a:p>
        </p:txBody>
      </p:sp>
      <p:sp>
        <p:nvSpPr>
          <p:cNvPr id="33797" name="Footer Placeholder 4"/>
          <p:cNvSpPr>
            <a:spLocks noGrp="1"/>
          </p:cNvSpPr>
          <p:nvPr>
            <p:ph type="ftr" sz="quarter" idx="10"/>
          </p:nvPr>
        </p:nvSpPr>
        <p:spPr/>
        <p:txBody>
          <a:bodyPr/>
          <a:lstStyle/>
          <a:p>
            <a:r>
              <a:rPr lang="en-US" smtClean="0"/>
              <a:t>EAM-OV-250</a:t>
            </a:r>
          </a:p>
        </p:txBody>
      </p:sp>
      <p:sp>
        <p:nvSpPr>
          <p:cNvPr id="27651" name="TextBox 7"/>
          <p:cNvSpPr txBox="1">
            <a:spLocks noChangeArrowheads="1"/>
          </p:cNvSpPr>
          <p:nvPr/>
        </p:nvSpPr>
        <p:spPr bwMode="auto">
          <a:xfrm>
            <a:off x="2898223" y="3781425"/>
            <a:ext cx="2707793" cy="1323439"/>
          </a:xfrm>
          <a:prstGeom prst="rect">
            <a:avLst/>
          </a:prstGeom>
          <a:noFill/>
          <a:ln w="9525">
            <a:noFill/>
            <a:miter lim="800000"/>
            <a:headEnd/>
            <a:tailEnd/>
          </a:ln>
        </p:spPr>
        <p:txBody>
          <a:bodyPr wrap="none">
            <a:spAutoFit/>
          </a:bodyPr>
          <a:lstStyle/>
          <a:p>
            <a:pPr algn="ctr">
              <a:defRPr/>
            </a:pPr>
            <a:r>
              <a:rPr lang="en-US" sz="2000" dirty="0">
                <a:latin typeface="+mn-lt"/>
              </a:rPr>
              <a:t>Your </a:t>
            </a:r>
            <a:r>
              <a:rPr lang="en-US" sz="2000" dirty="0" smtClean="0">
                <a:latin typeface="+mn-lt"/>
              </a:rPr>
              <a:t>kitchen / home</a:t>
            </a:r>
            <a:endParaRPr lang="en-US" sz="2000" dirty="0">
              <a:latin typeface="+mn-lt"/>
            </a:endParaRPr>
          </a:p>
          <a:p>
            <a:pPr algn="ctr">
              <a:defRPr/>
            </a:pPr>
            <a:r>
              <a:rPr lang="en-US" sz="2000" dirty="0" smtClean="0">
                <a:latin typeface="+mn-lt"/>
              </a:rPr>
              <a:t>What?</a:t>
            </a:r>
            <a:endParaRPr lang="en-US" sz="2000" dirty="0">
              <a:latin typeface="+mn-lt"/>
            </a:endParaRPr>
          </a:p>
          <a:p>
            <a:pPr algn="ctr">
              <a:defRPr/>
            </a:pPr>
            <a:r>
              <a:rPr lang="en-US" sz="2000" dirty="0" smtClean="0">
                <a:latin typeface="+mn-lt"/>
              </a:rPr>
              <a:t>When?</a:t>
            </a:r>
            <a:endParaRPr lang="en-US" sz="2000" dirty="0">
              <a:latin typeface="+mn-lt"/>
            </a:endParaRPr>
          </a:p>
          <a:p>
            <a:pPr algn="ctr">
              <a:defRPr/>
            </a:pPr>
            <a:r>
              <a:rPr lang="en-US" sz="2000" dirty="0" smtClean="0">
                <a:latin typeface="+mn-lt"/>
              </a:rPr>
              <a:t>How?</a:t>
            </a:r>
            <a:endParaRPr lang="en-US" sz="2000" dirty="0">
              <a:latin typeface="+mn-lt"/>
            </a:endParaRPr>
          </a:p>
        </p:txBody>
      </p:sp>
      <p:pic>
        <p:nvPicPr>
          <p:cNvPr id="33796" name="Picture 2" descr="C:\Documents and Settings\nnm.QAD\Local Settings\Temporary Internet Files\Content.IE5\ZIE8119X\MC900237772[1].wmf"/>
          <p:cNvPicPr>
            <a:picLocks noChangeAspect="1" noChangeArrowheads="1"/>
          </p:cNvPicPr>
          <p:nvPr/>
        </p:nvPicPr>
        <p:blipFill>
          <a:blip r:embed="rId3" cstate="print"/>
          <a:srcRect/>
          <a:stretch>
            <a:fillRect/>
          </a:stretch>
        </p:blipFill>
        <p:spPr bwMode="auto">
          <a:xfrm>
            <a:off x="3044825" y="1263650"/>
            <a:ext cx="2422525" cy="2247900"/>
          </a:xfrm>
          <a:prstGeom prst="rect">
            <a:avLst/>
          </a:prstGeom>
          <a:noFill/>
          <a:ln w="9525">
            <a:noFill/>
            <a:miter lim="800000"/>
            <a:headEnd/>
            <a:tailEnd/>
          </a:ln>
        </p:spPr>
      </p:pic>
      <p:grpSp>
        <p:nvGrpSpPr>
          <p:cNvPr id="10" name="Group 13"/>
          <p:cNvGrpSpPr>
            <a:grpSpLocks/>
          </p:cNvGrpSpPr>
          <p:nvPr/>
        </p:nvGrpSpPr>
        <p:grpSpPr bwMode="auto">
          <a:xfrm>
            <a:off x="8304213" y="74613"/>
            <a:ext cx="695408" cy="647282"/>
            <a:chOff x="3185782" y="5061098"/>
            <a:chExt cx="1846496" cy="1586824"/>
          </a:xfrm>
        </p:grpSpPr>
        <p:pic>
          <p:nvPicPr>
            <p:cNvPr id="11"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12"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13"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p:cNvSpPr>
            <a:spLocks noGrp="1" noChangeArrowheads="1"/>
          </p:cNvSpPr>
          <p:nvPr>
            <p:ph idx="1"/>
          </p:nvPr>
        </p:nvSpPr>
        <p:spPr/>
        <p:txBody>
          <a:bodyPr/>
          <a:lstStyle/>
          <a:p>
            <a:r>
              <a:rPr lang="en-US" smtClean="0"/>
              <a:t>Maintenance Manager </a:t>
            </a:r>
          </a:p>
          <a:p>
            <a:r>
              <a:rPr lang="en-US" smtClean="0"/>
              <a:t>Tool Crib / Stores Attendant</a:t>
            </a:r>
          </a:p>
          <a:p>
            <a:r>
              <a:rPr lang="en-US" smtClean="0"/>
              <a:t>Buyers / Purchasing </a:t>
            </a:r>
          </a:p>
          <a:p>
            <a:r>
              <a:rPr lang="en-US" smtClean="0"/>
              <a:t>Technicians</a:t>
            </a:r>
          </a:p>
          <a:p>
            <a:r>
              <a:rPr lang="en-US" smtClean="0"/>
              <a:t>Employees </a:t>
            </a:r>
          </a:p>
          <a:p>
            <a:r>
              <a:rPr lang="en-US" smtClean="0"/>
              <a:t>Vendors </a:t>
            </a:r>
          </a:p>
        </p:txBody>
      </p:sp>
      <p:sp>
        <p:nvSpPr>
          <p:cNvPr id="32771" name="Rectangle 5"/>
          <p:cNvSpPr>
            <a:spLocks noGrp="1" noChangeArrowheads="1"/>
          </p:cNvSpPr>
          <p:nvPr>
            <p:ph type="title"/>
          </p:nvPr>
        </p:nvSpPr>
        <p:spPr/>
        <p:txBody>
          <a:bodyPr/>
          <a:lstStyle/>
          <a:p>
            <a:r>
              <a:rPr lang="en-US" smtClean="0"/>
              <a:t>Who uses EAM Inventory?</a:t>
            </a:r>
          </a:p>
        </p:txBody>
      </p:sp>
      <p:sp>
        <p:nvSpPr>
          <p:cNvPr id="32772" name="Footer Placeholder 7"/>
          <p:cNvSpPr>
            <a:spLocks noGrp="1"/>
          </p:cNvSpPr>
          <p:nvPr>
            <p:ph type="ftr" sz="quarter" idx="10"/>
          </p:nvPr>
        </p:nvSpPr>
        <p:spPr/>
        <p:txBody>
          <a:bodyPr/>
          <a:lstStyle/>
          <a:p>
            <a:r>
              <a:rPr lang="en-US" smtClean="0"/>
              <a:t>EAM-OV-240</a:t>
            </a:r>
          </a:p>
        </p:txBody>
      </p:sp>
      <p:grpSp>
        <p:nvGrpSpPr>
          <p:cNvPr id="32774" name="Group 13"/>
          <p:cNvGrpSpPr>
            <a:grpSpLocks/>
          </p:cNvGrpSpPr>
          <p:nvPr/>
        </p:nvGrpSpPr>
        <p:grpSpPr bwMode="auto">
          <a:xfrm>
            <a:off x="8304213" y="74613"/>
            <a:ext cx="695408" cy="647282"/>
            <a:chOff x="3185782" y="5061098"/>
            <a:chExt cx="1846496" cy="1586824"/>
          </a:xfrm>
        </p:grpSpPr>
        <p:pic>
          <p:nvPicPr>
            <p:cNvPr id="32775"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32776"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32777"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pic>
        <p:nvPicPr>
          <p:cNvPr id="1028" name="Picture 4" descr="C:\Users\nnm\AppData\Local\Microsoft\Windows\Temporary Internet Files\Content.IE5\YYXVNWOH\MP900408882[1].jpg"/>
          <p:cNvPicPr>
            <a:picLocks noChangeAspect="1" noChangeArrowheads="1"/>
          </p:cNvPicPr>
          <p:nvPr/>
        </p:nvPicPr>
        <p:blipFill>
          <a:blip r:embed="rId7" cstate="print"/>
          <a:srcRect/>
          <a:stretch>
            <a:fillRect/>
          </a:stretch>
        </p:blipFill>
        <p:spPr bwMode="auto">
          <a:xfrm>
            <a:off x="6485021" y="3970420"/>
            <a:ext cx="1792705" cy="1792705"/>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p:txBody>
          <a:bodyPr/>
          <a:lstStyle/>
          <a:p>
            <a:r>
              <a:rPr lang="en-US" smtClean="0"/>
              <a:t>Describe what EAM does</a:t>
            </a:r>
          </a:p>
          <a:p>
            <a:r>
              <a:rPr lang="en-US" smtClean="0"/>
              <a:t>Explain where EAM fits in business  </a:t>
            </a:r>
          </a:p>
          <a:p>
            <a:r>
              <a:rPr lang="en-US" smtClean="0"/>
              <a:t>Navigate to the major modules </a:t>
            </a:r>
          </a:p>
          <a:p>
            <a:r>
              <a:rPr lang="en-US" smtClean="0"/>
              <a:t>Demonstrate knowledge of high-level functions </a:t>
            </a:r>
          </a:p>
        </p:txBody>
      </p:sp>
      <p:sp>
        <p:nvSpPr>
          <p:cNvPr id="7170" name="Rectangle 2"/>
          <p:cNvSpPr>
            <a:spLocks noGrp="1" noChangeArrowheads="1"/>
          </p:cNvSpPr>
          <p:nvPr>
            <p:ph type="title"/>
          </p:nvPr>
        </p:nvSpPr>
        <p:spPr/>
        <p:txBody>
          <a:bodyPr>
            <a:noAutofit/>
          </a:bodyPr>
          <a:lstStyle/>
          <a:p>
            <a:r>
              <a:rPr lang="en-US" sz="2800" dirty="0" smtClean="0"/>
              <a:t>Upon Completion of this Course You will be able to:</a:t>
            </a:r>
          </a:p>
        </p:txBody>
      </p:sp>
      <p:sp>
        <p:nvSpPr>
          <p:cNvPr id="7172" name="Footer Placeholder 3"/>
          <p:cNvSpPr>
            <a:spLocks noGrp="1"/>
          </p:cNvSpPr>
          <p:nvPr>
            <p:ph type="ftr" sz="quarter" idx="10"/>
          </p:nvPr>
        </p:nvSpPr>
        <p:spPr/>
        <p:txBody>
          <a:bodyPr/>
          <a:lstStyle/>
          <a:p>
            <a:r>
              <a:rPr lang="en-US" smtClean="0"/>
              <a:t>EAM-OV-040</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p:txBody>
          <a:bodyPr/>
          <a:lstStyle/>
          <a:p>
            <a:r>
              <a:rPr lang="en-US" smtClean="0"/>
              <a:t>Part Number as Foundational Record of Inventory </a:t>
            </a:r>
          </a:p>
          <a:p>
            <a:r>
              <a:rPr lang="en-US" smtClean="0"/>
              <a:t>Types of Inventory Transactions</a:t>
            </a:r>
          </a:p>
          <a:p>
            <a:r>
              <a:rPr lang="en-US" smtClean="0"/>
              <a:t>Physical Inventory </a:t>
            </a:r>
          </a:p>
        </p:txBody>
      </p:sp>
      <p:sp>
        <p:nvSpPr>
          <p:cNvPr id="34818" name="Rectangle 2"/>
          <p:cNvSpPr>
            <a:spLocks noGrp="1" noChangeArrowheads="1"/>
          </p:cNvSpPr>
          <p:nvPr>
            <p:ph type="title"/>
          </p:nvPr>
        </p:nvSpPr>
        <p:spPr/>
        <p:txBody>
          <a:bodyPr/>
          <a:lstStyle/>
          <a:p>
            <a:r>
              <a:rPr lang="en-US" smtClean="0"/>
              <a:t>Important Things to Know </a:t>
            </a:r>
          </a:p>
        </p:txBody>
      </p:sp>
      <p:sp>
        <p:nvSpPr>
          <p:cNvPr id="34820" name="Footer Placeholder 3"/>
          <p:cNvSpPr>
            <a:spLocks noGrp="1"/>
          </p:cNvSpPr>
          <p:nvPr>
            <p:ph type="ftr" sz="quarter" idx="10"/>
          </p:nvPr>
        </p:nvSpPr>
        <p:spPr/>
        <p:txBody>
          <a:bodyPr/>
          <a:lstStyle/>
          <a:p>
            <a:r>
              <a:rPr lang="en-US" smtClean="0"/>
              <a:t>EAM-OV-270</a:t>
            </a:r>
          </a:p>
        </p:txBody>
      </p:sp>
      <p:grpSp>
        <p:nvGrpSpPr>
          <p:cNvPr id="9" name="Group 13"/>
          <p:cNvGrpSpPr>
            <a:grpSpLocks/>
          </p:cNvGrpSpPr>
          <p:nvPr/>
        </p:nvGrpSpPr>
        <p:grpSpPr bwMode="auto">
          <a:xfrm>
            <a:off x="8304213" y="74613"/>
            <a:ext cx="695408" cy="647282"/>
            <a:chOff x="3185782" y="5061098"/>
            <a:chExt cx="1846496" cy="1586824"/>
          </a:xfrm>
        </p:grpSpPr>
        <p:pic>
          <p:nvPicPr>
            <p:cNvPr id="10"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11"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12"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7" name="Rectangle 3"/>
          <p:cNvSpPr>
            <a:spLocks noGrp="1" noChangeArrowheads="1"/>
          </p:cNvSpPr>
          <p:nvPr>
            <p:ph idx="1"/>
          </p:nvPr>
        </p:nvSpPr>
        <p:spPr/>
        <p:txBody>
          <a:bodyPr/>
          <a:lstStyle/>
          <a:p>
            <a:r>
              <a:rPr lang="en-US" dirty="0" smtClean="0"/>
              <a:t>Key Foundational Record of Inventory</a:t>
            </a:r>
          </a:p>
          <a:p>
            <a:r>
              <a:rPr lang="en-US" dirty="0" smtClean="0"/>
              <a:t>EAM Part #’s</a:t>
            </a:r>
          </a:p>
          <a:p>
            <a:pPr lvl="1"/>
            <a:r>
              <a:rPr lang="en-US" dirty="0" smtClean="0"/>
              <a:t>NOT in ERP system</a:t>
            </a:r>
          </a:p>
          <a:p>
            <a:pPr lvl="1"/>
            <a:r>
              <a:rPr lang="en-US" dirty="0" smtClean="0"/>
              <a:t>Company’s internal catalog ID  </a:t>
            </a:r>
          </a:p>
          <a:p>
            <a:pPr lvl="1"/>
            <a:r>
              <a:rPr lang="en-US" dirty="0" smtClean="0"/>
              <a:t>Used for stock parts, non-stock parts, and service</a:t>
            </a:r>
          </a:p>
          <a:p>
            <a:pPr lvl="1"/>
            <a:r>
              <a:rPr lang="en-US" dirty="0" smtClean="0"/>
              <a:t>Multiple methods for identifying parts </a:t>
            </a:r>
          </a:p>
          <a:p>
            <a:pPr lvl="1"/>
            <a:r>
              <a:rPr lang="en-US" dirty="0" smtClean="0"/>
              <a:t>Location controls for stock parts</a:t>
            </a:r>
          </a:p>
          <a:p>
            <a:r>
              <a:rPr lang="en-US" dirty="0" smtClean="0"/>
              <a:t>Terminology</a:t>
            </a:r>
          </a:p>
          <a:p>
            <a:pPr lvl="1"/>
            <a:r>
              <a:rPr lang="en-US" dirty="0" smtClean="0"/>
              <a:t>“MRO Inventory” – Maintenance, Repair and Operations </a:t>
            </a:r>
          </a:p>
          <a:p>
            <a:pPr lvl="1"/>
            <a:r>
              <a:rPr lang="en-US" dirty="0" smtClean="0"/>
              <a:t>“Indirect Inventory” </a:t>
            </a:r>
          </a:p>
          <a:p>
            <a:pPr lvl="1"/>
            <a:r>
              <a:rPr lang="en-US" dirty="0" smtClean="0"/>
              <a:t>“Non-Production Inventory”</a:t>
            </a:r>
          </a:p>
        </p:txBody>
      </p:sp>
      <p:sp>
        <p:nvSpPr>
          <p:cNvPr id="35842" name="Rectangle 2"/>
          <p:cNvSpPr>
            <a:spLocks noGrp="1" noChangeArrowheads="1"/>
          </p:cNvSpPr>
          <p:nvPr>
            <p:ph type="title"/>
          </p:nvPr>
        </p:nvSpPr>
        <p:spPr/>
        <p:txBody>
          <a:bodyPr/>
          <a:lstStyle/>
          <a:p>
            <a:r>
              <a:rPr lang="en-US" smtClean="0"/>
              <a:t>Key Elements of EAM Part Numbers</a:t>
            </a:r>
          </a:p>
        </p:txBody>
      </p:sp>
      <p:sp>
        <p:nvSpPr>
          <p:cNvPr id="35844" name="Footer Placeholder 3"/>
          <p:cNvSpPr>
            <a:spLocks noGrp="1"/>
          </p:cNvSpPr>
          <p:nvPr>
            <p:ph type="ftr" sz="quarter" idx="10"/>
          </p:nvPr>
        </p:nvSpPr>
        <p:spPr/>
        <p:txBody>
          <a:bodyPr/>
          <a:lstStyle/>
          <a:p>
            <a:r>
              <a:rPr lang="en-US" smtClean="0"/>
              <a:t>EAM-OV-280</a:t>
            </a:r>
          </a:p>
        </p:txBody>
      </p:sp>
      <p:grpSp>
        <p:nvGrpSpPr>
          <p:cNvPr id="9" name="Group 13"/>
          <p:cNvGrpSpPr>
            <a:grpSpLocks/>
          </p:cNvGrpSpPr>
          <p:nvPr/>
        </p:nvGrpSpPr>
        <p:grpSpPr bwMode="auto">
          <a:xfrm>
            <a:off x="8304213" y="74613"/>
            <a:ext cx="695408" cy="647282"/>
            <a:chOff x="3185782" y="5061098"/>
            <a:chExt cx="1846496" cy="1586824"/>
          </a:xfrm>
        </p:grpSpPr>
        <p:pic>
          <p:nvPicPr>
            <p:cNvPr id="10"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11"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12"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ChangeArrowheads="1"/>
          </p:cNvSpPr>
          <p:nvPr>
            <p:ph idx="1"/>
          </p:nvPr>
        </p:nvSpPr>
        <p:spPr/>
        <p:txBody>
          <a:bodyPr/>
          <a:lstStyle/>
          <a:p>
            <a:r>
              <a:rPr lang="en-US" dirty="0" smtClean="0"/>
              <a:t>Issue</a:t>
            </a:r>
          </a:p>
          <a:p>
            <a:r>
              <a:rPr lang="en-US" dirty="0" smtClean="0"/>
              <a:t>Return to inventory</a:t>
            </a:r>
          </a:p>
          <a:p>
            <a:r>
              <a:rPr lang="en-US" dirty="0" smtClean="0"/>
              <a:t>Relocate</a:t>
            </a:r>
          </a:p>
          <a:p>
            <a:r>
              <a:rPr lang="en-US" dirty="0" smtClean="0"/>
              <a:t>Receive from relocation</a:t>
            </a:r>
          </a:p>
          <a:p>
            <a:r>
              <a:rPr lang="en-US" dirty="0" smtClean="0"/>
              <a:t>Receive from work order</a:t>
            </a:r>
          </a:p>
          <a:p>
            <a:r>
              <a:rPr lang="en-US" dirty="0" smtClean="0"/>
              <a:t>Return to work order</a:t>
            </a:r>
          </a:p>
          <a:p>
            <a:r>
              <a:rPr lang="en-US" dirty="0" smtClean="0"/>
              <a:t>Adjust</a:t>
            </a:r>
          </a:p>
          <a:p>
            <a:r>
              <a:rPr lang="en-US" dirty="0" smtClean="0"/>
              <a:t>Transfer ownership</a:t>
            </a:r>
          </a:p>
          <a:p>
            <a:r>
              <a:rPr lang="en-US" dirty="0" smtClean="0"/>
              <a:t>Modify consignment</a:t>
            </a:r>
          </a:p>
          <a:p>
            <a:r>
              <a:rPr lang="en-US" dirty="0" smtClean="0"/>
              <a:t>Modify cost</a:t>
            </a:r>
          </a:p>
        </p:txBody>
      </p:sp>
      <p:sp>
        <p:nvSpPr>
          <p:cNvPr id="36866" name="Rectangle 2"/>
          <p:cNvSpPr>
            <a:spLocks noGrp="1" noChangeArrowheads="1"/>
          </p:cNvSpPr>
          <p:nvPr>
            <p:ph type="title"/>
          </p:nvPr>
        </p:nvSpPr>
        <p:spPr/>
        <p:txBody>
          <a:bodyPr/>
          <a:lstStyle/>
          <a:p>
            <a:r>
              <a:rPr lang="en-US" smtClean="0"/>
              <a:t>Inventory Transactions</a:t>
            </a:r>
          </a:p>
        </p:txBody>
      </p:sp>
      <p:sp>
        <p:nvSpPr>
          <p:cNvPr id="36868" name="Footer Placeholder 3"/>
          <p:cNvSpPr>
            <a:spLocks noGrp="1"/>
          </p:cNvSpPr>
          <p:nvPr>
            <p:ph type="ftr" sz="quarter" idx="10"/>
          </p:nvPr>
        </p:nvSpPr>
        <p:spPr/>
        <p:txBody>
          <a:bodyPr/>
          <a:lstStyle/>
          <a:p>
            <a:r>
              <a:rPr lang="en-US" smtClean="0"/>
              <a:t>EAM-OV-290</a:t>
            </a:r>
          </a:p>
        </p:txBody>
      </p:sp>
      <p:pic>
        <p:nvPicPr>
          <p:cNvPr id="36869" name="Picture 5" descr="C:\Users\nnm\AppData\Local\Microsoft\Windows\Temporary Internet Files\Content.IE5\KCI6OVB7\MC900150533[1].wmf"/>
          <p:cNvPicPr>
            <a:picLocks noChangeAspect="1" noChangeArrowheads="1"/>
          </p:cNvPicPr>
          <p:nvPr/>
        </p:nvPicPr>
        <p:blipFill>
          <a:blip r:embed="rId3" cstate="print"/>
          <a:srcRect/>
          <a:stretch>
            <a:fillRect/>
          </a:stretch>
        </p:blipFill>
        <p:spPr bwMode="auto">
          <a:xfrm>
            <a:off x="6484938" y="4291013"/>
            <a:ext cx="1701800" cy="1701800"/>
          </a:xfrm>
          <a:prstGeom prst="rect">
            <a:avLst/>
          </a:prstGeom>
          <a:noFill/>
          <a:ln w="9525">
            <a:noFill/>
            <a:miter lim="800000"/>
            <a:headEnd/>
            <a:tailEnd/>
          </a:ln>
        </p:spPr>
      </p:pic>
      <p:grpSp>
        <p:nvGrpSpPr>
          <p:cNvPr id="10" name="Group 13"/>
          <p:cNvGrpSpPr>
            <a:grpSpLocks/>
          </p:cNvGrpSpPr>
          <p:nvPr/>
        </p:nvGrpSpPr>
        <p:grpSpPr bwMode="auto">
          <a:xfrm>
            <a:off x="8304213" y="74613"/>
            <a:ext cx="695408" cy="647282"/>
            <a:chOff x="3185782" y="5061098"/>
            <a:chExt cx="1846496" cy="1586824"/>
          </a:xfrm>
        </p:grpSpPr>
        <p:pic>
          <p:nvPicPr>
            <p:cNvPr id="11" name="Picture 4" descr="C:\Users\nnm\AppData\Local\Microsoft\Windows\Temporary Internet Files\Content.IE5\KTMSFY3Z\MC900279470[1].wmf"/>
            <p:cNvPicPr>
              <a:picLocks noChangeAspect="1" noChangeArrowheads="1"/>
            </p:cNvPicPr>
            <p:nvPr/>
          </p:nvPicPr>
          <p:blipFill>
            <a:blip r:embed="rId4" cstate="print"/>
            <a:srcRect/>
            <a:stretch>
              <a:fillRect/>
            </a:stretch>
          </p:blipFill>
          <p:spPr bwMode="auto">
            <a:xfrm>
              <a:off x="3185782" y="5061098"/>
              <a:ext cx="459176" cy="1586824"/>
            </a:xfrm>
            <a:prstGeom prst="rect">
              <a:avLst/>
            </a:prstGeom>
            <a:noFill/>
            <a:ln w="9525">
              <a:noFill/>
              <a:miter lim="800000"/>
              <a:headEnd/>
              <a:tailEnd/>
            </a:ln>
          </p:spPr>
        </p:pic>
        <p:pic>
          <p:nvPicPr>
            <p:cNvPr id="12" name="Picture 5" descr="C:\Users\nnm\AppData\Local\Microsoft\Windows\Temporary Internet Files\Content.IE5\9T6UJMI2\MC900279450[1].wmf"/>
            <p:cNvPicPr>
              <a:picLocks noChangeAspect="1" noChangeArrowheads="1"/>
            </p:cNvPicPr>
            <p:nvPr/>
          </p:nvPicPr>
          <p:blipFill>
            <a:blip r:embed="rId5" cstate="print"/>
            <a:srcRect/>
            <a:stretch>
              <a:fillRect/>
            </a:stretch>
          </p:blipFill>
          <p:spPr bwMode="auto">
            <a:xfrm>
              <a:off x="3680694" y="5071731"/>
              <a:ext cx="1351584" cy="671052"/>
            </a:xfrm>
            <a:prstGeom prst="rect">
              <a:avLst/>
            </a:prstGeom>
            <a:noFill/>
            <a:ln w="9525">
              <a:noFill/>
              <a:miter lim="800000"/>
              <a:headEnd/>
              <a:tailEnd/>
            </a:ln>
          </p:spPr>
        </p:pic>
        <p:pic>
          <p:nvPicPr>
            <p:cNvPr id="13" name="Picture 6" descr="C:\Users\nnm\AppData\Local\Microsoft\Windows\Temporary Internet Files\Content.IE5\KUP63ECO\MC900279454[1].wmf"/>
            <p:cNvPicPr>
              <a:picLocks noChangeAspect="1" noChangeArrowheads="1"/>
            </p:cNvPicPr>
            <p:nvPr/>
          </p:nvPicPr>
          <p:blipFill>
            <a:blip r:embed="rId6"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idx="1"/>
          </p:nvPr>
        </p:nvSpPr>
        <p:spPr/>
        <p:txBody>
          <a:bodyPr/>
          <a:lstStyle/>
          <a:p>
            <a:r>
              <a:rPr lang="en-US" smtClean="0"/>
              <a:t>Formal inventory counting function </a:t>
            </a:r>
          </a:p>
          <a:p>
            <a:r>
              <a:rPr lang="en-US" smtClean="0"/>
              <a:t>May be associated with an audit process </a:t>
            </a:r>
          </a:p>
          <a:p>
            <a:r>
              <a:rPr lang="en-US" smtClean="0"/>
              <a:t>May be created for all inventory </a:t>
            </a:r>
          </a:p>
          <a:p>
            <a:r>
              <a:rPr lang="en-US" smtClean="0"/>
              <a:t>May just count specific sections of inventory</a:t>
            </a:r>
          </a:p>
          <a:p>
            <a:r>
              <a:rPr lang="en-US" smtClean="0"/>
              <a:t>Freezes all transactions for parts included until closed </a:t>
            </a:r>
          </a:p>
          <a:p>
            <a:r>
              <a:rPr lang="en-US" smtClean="0"/>
              <a:t>Provides a printed Count Sheet </a:t>
            </a:r>
          </a:p>
          <a:p>
            <a:endParaRPr lang="en-US" smtClean="0"/>
          </a:p>
          <a:p>
            <a:endParaRPr lang="en-US" smtClean="0"/>
          </a:p>
        </p:txBody>
      </p:sp>
      <p:sp>
        <p:nvSpPr>
          <p:cNvPr id="37890" name="Rectangle 2"/>
          <p:cNvSpPr>
            <a:spLocks noGrp="1" noChangeArrowheads="1"/>
          </p:cNvSpPr>
          <p:nvPr>
            <p:ph type="title"/>
          </p:nvPr>
        </p:nvSpPr>
        <p:spPr/>
        <p:txBody>
          <a:bodyPr/>
          <a:lstStyle/>
          <a:p>
            <a:r>
              <a:rPr lang="en-US" smtClean="0"/>
              <a:t>Physical Inventory </a:t>
            </a:r>
          </a:p>
        </p:txBody>
      </p:sp>
      <p:sp>
        <p:nvSpPr>
          <p:cNvPr id="37892" name="Footer Placeholder 3"/>
          <p:cNvSpPr>
            <a:spLocks noGrp="1"/>
          </p:cNvSpPr>
          <p:nvPr>
            <p:ph type="ftr" sz="quarter" idx="10"/>
          </p:nvPr>
        </p:nvSpPr>
        <p:spPr/>
        <p:txBody>
          <a:bodyPr/>
          <a:lstStyle/>
          <a:p>
            <a:r>
              <a:rPr lang="en-US" smtClean="0"/>
              <a:t>EAM-OV-300</a:t>
            </a:r>
          </a:p>
        </p:txBody>
      </p:sp>
      <p:grpSp>
        <p:nvGrpSpPr>
          <p:cNvPr id="13" name="Group 13"/>
          <p:cNvGrpSpPr>
            <a:grpSpLocks/>
          </p:cNvGrpSpPr>
          <p:nvPr/>
        </p:nvGrpSpPr>
        <p:grpSpPr bwMode="auto">
          <a:xfrm>
            <a:off x="8304213" y="74613"/>
            <a:ext cx="695408" cy="647282"/>
            <a:chOff x="3185782" y="5061098"/>
            <a:chExt cx="1846496" cy="1586824"/>
          </a:xfrm>
        </p:grpSpPr>
        <p:pic>
          <p:nvPicPr>
            <p:cNvPr id="14" name="Picture 4" descr="C:\Users\nnm\AppData\Local\Microsoft\Windows\Temporary Internet Files\Content.IE5\KTMSFY3Z\MC900279470[1].wmf"/>
            <p:cNvPicPr>
              <a:picLocks noChangeAspect="1" noChangeArrowheads="1"/>
            </p:cNvPicPr>
            <p:nvPr/>
          </p:nvPicPr>
          <p:blipFill>
            <a:blip r:embed="rId3" cstate="print"/>
            <a:srcRect/>
            <a:stretch>
              <a:fillRect/>
            </a:stretch>
          </p:blipFill>
          <p:spPr bwMode="auto">
            <a:xfrm>
              <a:off x="3185782" y="5061098"/>
              <a:ext cx="459176" cy="1586824"/>
            </a:xfrm>
            <a:prstGeom prst="rect">
              <a:avLst/>
            </a:prstGeom>
            <a:noFill/>
            <a:ln w="9525">
              <a:noFill/>
              <a:miter lim="800000"/>
              <a:headEnd/>
              <a:tailEnd/>
            </a:ln>
          </p:spPr>
        </p:pic>
        <p:pic>
          <p:nvPicPr>
            <p:cNvPr id="15" name="Picture 5" descr="C:\Users\nnm\AppData\Local\Microsoft\Windows\Temporary Internet Files\Content.IE5\9T6UJMI2\MC900279450[1].wmf"/>
            <p:cNvPicPr>
              <a:picLocks noChangeAspect="1" noChangeArrowheads="1"/>
            </p:cNvPicPr>
            <p:nvPr/>
          </p:nvPicPr>
          <p:blipFill>
            <a:blip r:embed="rId4" cstate="print"/>
            <a:srcRect/>
            <a:stretch>
              <a:fillRect/>
            </a:stretch>
          </p:blipFill>
          <p:spPr bwMode="auto">
            <a:xfrm>
              <a:off x="3680694" y="5071731"/>
              <a:ext cx="1351584" cy="671052"/>
            </a:xfrm>
            <a:prstGeom prst="rect">
              <a:avLst/>
            </a:prstGeom>
            <a:noFill/>
            <a:ln w="9525">
              <a:noFill/>
              <a:miter lim="800000"/>
              <a:headEnd/>
              <a:tailEnd/>
            </a:ln>
          </p:spPr>
        </p:pic>
        <p:pic>
          <p:nvPicPr>
            <p:cNvPr id="16" name="Picture 6" descr="C:\Users\nnm\AppData\Local\Microsoft\Windows\Temporary Internet Files\Content.IE5\KUP63ECO\MC900279454[1].wmf"/>
            <p:cNvPicPr>
              <a:picLocks noChangeAspect="1" noChangeArrowheads="1"/>
            </p:cNvPicPr>
            <p:nvPr/>
          </p:nvPicPr>
          <p:blipFill>
            <a:blip r:embed="rId5" cstate="print"/>
            <a:srcRect/>
            <a:stretch>
              <a:fillRect/>
            </a:stretch>
          </p:blipFill>
          <p:spPr bwMode="auto">
            <a:xfrm>
              <a:off x="3838352" y="5798699"/>
              <a:ext cx="1177131" cy="73018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smtClean="0"/>
              <a:t>QAD EAM Purchasing</a:t>
            </a:r>
          </a:p>
        </p:txBody>
      </p:sp>
      <p:sp>
        <p:nvSpPr>
          <p:cNvPr id="6" name="Text Placeholder 5"/>
          <p:cNvSpPr>
            <a:spLocks noGrp="1"/>
          </p:cNvSpPr>
          <p:nvPr>
            <p:ph type="body" sz="quarter" idx="10"/>
          </p:nvPr>
        </p:nvSpPr>
        <p:spPr/>
        <p:txBody>
          <a:bodyPr/>
          <a:lstStyle/>
          <a:p>
            <a:endParaRPr lang="en-US"/>
          </a:p>
        </p:txBody>
      </p:sp>
      <p:sp>
        <p:nvSpPr>
          <p:cNvPr id="7" name="Text Placeholder 6"/>
          <p:cNvSpPr>
            <a:spLocks noGrp="1"/>
          </p:cNvSpPr>
          <p:nvPr>
            <p:ph type="body" sz="quarter" idx="11"/>
          </p:nvPr>
        </p:nvSpPr>
        <p:spPr/>
        <p:txBody>
          <a:bodyPr/>
          <a:lstStyle/>
          <a:p>
            <a:endParaRPr lang="en-US"/>
          </a:p>
        </p:txBody>
      </p:sp>
      <p:grpSp>
        <p:nvGrpSpPr>
          <p:cNvPr id="38915" name="Group 5"/>
          <p:cNvGrpSpPr>
            <a:grpSpLocks/>
          </p:cNvGrpSpPr>
          <p:nvPr/>
        </p:nvGrpSpPr>
        <p:grpSpPr bwMode="auto">
          <a:xfrm>
            <a:off x="6877732" y="1876034"/>
            <a:ext cx="1214437" cy="1404938"/>
            <a:chOff x="3905694" y="1258124"/>
            <a:chExt cx="1214820" cy="1405329"/>
          </a:xfrm>
        </p:grpSpPr>
        <p:pic>
          <p:nvPicPr>
            <p:cNvPr id="38916" name="Picture 3" descr="C:\Users\nnm\AppData\Local\Microsoft\Windows\Temporary Internet Files\Content.IE5\HRO6PRED\MC900440391[1].png"/>
            <p:cNvPicPr>
              <a:picLocks noChangeAspect="1" noChangeArrowheads="1"/>
            </p:cNvPicPr>
            <p:nvPr/>
          </p:nvPicPr>
          <p:blipFill>
            <a:blip r:embed="rId3" cstate="print"/>
            <a:srcRect/>
            <a:stretch>
              <a:fillRect/>
            </a:stretch>
          </p:blipFill>
          <p:spPr bwMode="auto">
            <a:xfrm>
              <a:off x="3971259" y="1573616"/>
              <a:ext cx="1089837" cy="1089837"/>
            </a:xfrm>
            <a:prstGeom prst="rect">
              <a:avLst/>
            </a:prstGeom>
            <a:noFill/>
            <a:ln w="9525">
              <a:noFill/>
              <a:miter lim="800000"/>
              <a:headEnd/>
              <a:tailEnd/>
            </a:ln>
          </p:spPr>
        </p:pic>
        <p:sp>
          <p:nvSpPr>
            <p:cNvPr id="38917" name="TextBox 4"/>
            <p:cNvSpPr txBox="1">
              <a:spLocks noChangeArrowheads="1"/>
            </p:cNvSpPr>
            <p:nvPr/>
          </p:nvSpPr>
          <p:spPr bwMode="auto">
            <a:xfrm>
              <a:off x="3905694" y="1258124"/>
              <a:ext cx="1214820" cy="307777"/>
            </a:xfrm>
            <a:prstGeom prst="rect">
              <a:avLst/>
            </a:prstGeom>
            <a:noFill/>
            <a:ln w="9525">
              <a:noFill/>
              <a:miter lim="800000"/>
              <a:headEnd/>
              <a:tailEnd/>
            </a:ln>
          </p:spPr>
          <p:txBody>
            <a:bodyPr wrap="none">
              <a:spAutoFit/>
            </a:bodyPr>
            <a:lstStyle/>
            <a:p>
              <a:r>
                <a:rPr lang="en-US">
                  <a:latin typeface="Cooper Black" pitchFamily="18" charset="0"/>
                </a:rPr>
                <a:t>Purchasing</a:t>
              </a:r>
            </a:p>
          </p:txBody>
        </p:sp>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QAD EAM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105400" y="2500313"/>
            <a:ext cx="3886200" cy="3298825"/>
          </a:xfrm>
          <a:prstGeom prst="rect">
            <a:avLst/>
          </a:prstGeom>
          <a:noFill/>
          <a:ln w="9525">
            <a:noFill/>
            <a:miter lim="800000"/>
            <a:headEnd/>
            <a:tailEnd/>
          </a:ln>
        </p:spPr>
      </p:pic>
      <p:sp>
        <p:nvSpPr>
          <p:cNvPr id="39939" name="Text Box 3"/>
          <p:cNvSpPr txBox="1">
            <a:spLocks noChangeArrowheads="1"/>
          </p:cNvSpPr>
          <p:nvPr/>
        </p:nvSpPr>
        <p:spPr bwMode="auto">
          <a:xfrm>
            <a:off x="6248400" y="2155825"/>
            <a:ext cx="1685925" cy="396875"/>
          </a:xfrm>
          <a:prstGeom prst="rect">
            <a:avLst/>
          </a:prstGeom>
          <a:noFill/>
          <a:ln w="9525" algn="ctr">
            <a:noFill/>
            <a:miter lim="800000"/>
            <a:headEnd/>
            <a:tailEnd/>
          </a:ln>
        </p:spPr>
        <p:txBody>
          <a:bodyPr wrap="none" tIns="91440" bIns="91440">
            <a:spAutoFit/>
          </a:bodyPr>
          <a:lstStyle/>
          <a:p>
            <a:pPr algn="ctr"/>
            <a:r>
              <a:rPr lang="en-US" b="1"/>
              <a:t>Plant Operations</a:t>
            </a:r>
          </a:p>
        </p:txBody>
      </p:sp>
      <p:sp>
        <p:nvSpPr>
          <p:cNvPr id="39941" name="Rectangle 5"/>
          <p:cNvSpPr>
            <a:spLocks noGrp="1" noChangeArrowheads="1"/>
          </p:cNvSpPr>
          <p:nvPr>
            <p:ph idx="1"/>
          </p:nvPr>
        </p:nvSpPr>
        <p:spPr/>
        <p:txBody>
          <a:bodyPr>
            <a:normAutofit/>
          </a:bodyPr>
          <a:lstStyle/>
          <a:p>
            <a:r>
              <a:rPr lang="en-US" sz="2400" dirty="0" smtClean="0"/>
              <a:t>Source purchases from approved suppliers as quickly as possible at the lowest possible cost </a:t>
            </a:r>
          </a:p>
          <a:p>
            <a:r>
              <a:rPr lang="en-US" sz="2400" dirty="0" smtClean="0"/>
              <a:t>Accelerate approval cycles </a:t>
            </a:r>
            <a:br>
              <a:rPr lang="en-US" sz="2400" dirty="0" smtClean="0"/>
            </a:br>
            <a:r>
              <a:rPr lang="en-US" sz="2400" dirty="0" smtClean="0"/>
              <a:t>via electronic requisition </a:t>
            </a:r>
            <a:br>
              <a:rPr lang="en-US" sz="2400" dirty="0" smtClean="0"/>
            </a:br>
            <a:r>
              <a:rPr lang="en-US" sz="2400" dirty="0" smtClean="0"/>
              <a:t>approval</a:t>
            </a:r>
          </a:p>
          <a:p>
            <a:r>
              <a:rPr lang="en-US" sz="2400" dirty="0" smtClean="0"/>
              <a:t>Monitor spending </a:t>
            </a:r>
            <a:br>
              <a:rPr lang="en-US" sz="2400" dirty="0" smtClean="0"/>
            </a:br>
            <a:r>
              <a:rPr lang="en-US" sz="2400" dirty="0" smtClean="0"/>
              <a:t>against budget</a:t>
            </a:r>
          </a:p>
          <a:p>
            <a:r>
              <a:rPr lang="en-US" sz="2400" dirty="0" smtClean="0"/>
              <a:t>Leverage buying power </a:t>
            </a:r>
            <a:br>
              <a:rPr lang="en-US" sz="2400" dirty="0" smtClean="0"/>
            </a:br>
            <a:r>
              <a:rPr lang="en-US" sz="2400" dirty="0" smtClean="0"/>
              <a:t>through shared services</a:t>
            </a:r>
          </a:p>
          <a:p>
            <a:r>
              <a:rPr lang="en-US" sz="2400" dirty="0" smtClean="0"/>
              <a:t>Evaluate vendors based </a:t>
            </a:r>
            <a:br>
              <a:rPr lang="en-US" sz="2400" dirty="0" smtClean="0"/>
            </a:br>
            <a:r>
              <a:rPr lang="en-US" sz="2400" dirty="0" smtClean="0"/>
              <a:t>on delivery performance</a:t>
            </a:r>
          </a:p>
        </p:txBody>
      </p:sp>
      <p:sp>
        <p:nvSpPr>
          <p:cNvPr id="39940" name="Rectangle 4"/>
          <p:cNvSpPr>
            <a:spLocks noGrp="1" noChangeArrowheads="1"/>
          </p:cNvSpPr>
          <p:nvPr>
            <p:ph type="title"/>
          </p:nvPr>
        </p:nvSpPr>
        <p:spPr/>
        <p:txBody>
          <a:bodyPr/>
          <a:lstStyle/>
          <a:p>
            <a:r>
              <a:rPr lang="en-US" smtClean="0"/>
              <a:t>Purchasing Overview</a:t>
            </a:r>
          </a:p>
        </p:txBody>
      </p:sp>
      <p:sp>
        <p:nvSpPr>
          <p:cNvPr id="39943" name="Footer Placeholder 7"/>
          <p:cNvSpPr>
            <a:spLocks noGrp="1"/>
          </p:cNvSpPr>
          <p:nvPr>
            <p:ph type="ftr" sz="quarter" idx="10"/>
          </p:nvPr>
        </p:nvSpPr>
        <p:spPr/>
        <p:txBody>
          <a:bodyPr/>
          <a:lstStyle/>
          <a:p>
            <a:r>
              <a:rPr lang="en-US" smtClean="0"/>
              <a:t>EAM-OV-320</a:t>
            </a:r>
          </a:p>
        </p:txBody>
      </p:sp>
      <p:sp>
        <p:nvSpPr>
          <p:cNvPr id="39942" name="Oval 6"/>
          <p:cNvSpPr>
            <a:spLocks noChangeArrowheads="1"/>
          </p:cNvSpPr>
          <p:nvPr/>
        </p:nvSpPr>
        <p:spPr bwMode="auto">
          <a:xfrm>
            <a:off x="7164388" y="2763838"/>
            <a:ext cx="1446212" cy="1008062"/>
          </a:xfrm>
          <a:prstGeom prst="ellipse">
            <a:avLst/>
          </a:prstGeom>
          <a:noFill/>
          <a:ln w="38100">
            <a:solidFill>
              <a:schemeClr val="hlink"/>
            </a:solidFill>
            <a:round/>
            <a:headEnd/>
            <a:tailEnd/>
          </a:ln>
        </p:spPr>
        <p:txBody>
          <a:bodyPr wrap="none" anchor="ctr"/>
          <a:lstStyle/>
          <a:p>
            <a:pPr algn="ctr"/>
            <a:endParaRPr lang="en-US" sz="2800"/>
          </a:p>
        </p:txBody>
      </p:sp>
      <p:pic>
        <p:nvPicPr>
          <p:cNvPr id="39944" name="Picture 3" descr="C:\Users\nnm\AppData\Local\Microsoft\Windows\Temporary Internet Files\Content.IE5\HRO6PRED\MC900440391[1].png"/>
          <p:cNvPicPr>
            <a:picLocks noChangeAspect="1" noChangeArrowheads="1"/>
          </p:cNvPicPr>
          <p:nvPr/>
        </p:nvPicPr>
        <p:blipFill>
          <a:blip r:embed="rId5" cstate="print"/>
          <a:srcRect/>
          <a:stretch>
            <a:fillRect/>
          </a:stretch>
        </p:blipFill>
        <p:spPr bwMode="auto">
          <a:xfrm>
            <a:off x="8421688" y="20638"/>
            <a:ext cx="552450" cy="554037"/>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smtClean="0"/>
              <a:t>Purchasing – A Personal Example!</a:t>
            </a:r>
          </a:p>
        </p:txBody>
      </p:sp>
      <p:sp>
        <p:nvSpPr>
          <p:cNvPr id="41990" name="Footer Placeholder 5"/>
          <p:cNvSpPr>
            <a:spLocks noGrp="1"/>
          </p:cNvSpPr>
          <p:nvPr>
            <p:ph type="ftr" sz="quarter" idx="10"/>
          </p:nvPr>
        </p:nvSpPr>
        <p:spPr/>
        <p:txBody>
          <a:bodyPr/>
          <a:lstStyle/>
          <a:p>
            <a:r>
              <a:rPr lang="en-US" smtClean="0"/>
              <a:t>EAM-OV-330</a:t>
            </a:r>
          </a:p>
        </p:txBody>
      </p:sp>
      <p:sp>
        <p:nvSpPr>
          <p:cNvPr id="35844" name="Rounded Rectangular Callout 8"/>
          <p:cNvSpPr>
            <a:spLocks noChangeArrowheads="1"/>
          </p:cNvSpPr>
          <p:nvPr/>
        </p:nvSpPr>
        <p:spPr bwMode="auto">
          <a:xfrm>
            <a:off x="714375" y="1165225"/>
            <a:ext cx="3236913" cy="2889250"/>
          </a:xfrm>
          <a:prstGeom prst="wedgeRoundRectCallout">
            <a:avLst>
              <a:gd name="adj1" fmla="val 65478"/>
              <a:gd name="adj2" fmla="val 36605"/>
              <a:gd name="adj3" fmla="val 16667"/>
            </a:avLst>
          </a:prstGeom>
          <a:solidFill>
            <a:schemeClr val="bg1"/>
          </a:solidFill>
          <a:ln w="9525" algn="ctr">
            <a:solidFill>
              <a:schemeClr val="tx1"/>
            </a:solidFill>
            <a:round/>
            <a:headEnd/>
            <a:tailEnd/>
          </a:ln>
          <a:effectLst>
            <a:outerShdw dist="63500" dir="3600000" algn="ctr" rotWithShape="0">
              <a:schemeClr val="bg1">
                <a:lumMod val="50000"/>
              </a:schemeClr>
            </a:outerShdw>
          </a:effectLst>
        </p:spPr>
        <p:txBody>
          <a:bodyPr wrap="square" tIns="91440" bIns="91440" anchor="ctr"/>
          <a:lstStyle/>
          <a:p>
            <a:pPr algn="ctr">
              <a:defRPr/>
            </a:pPr>
            <a:r>
              <a:rPr lang="en-US" sz="2000" dirty="0">
                <a:latin typeface="+mn-lt"/>
              </a:rPr>
              <a:t>Wow!</a:t>
            </a:r>
          </a:p>
          <a:p>
            <a:pPr algn="ctr">
              <a:defRPr/>
            </a:pPr>
            <a:r>
              <a:rPr lang="en-US" sz="2000" dirty="0">
                <a:latin typeface="+mn-lt"/>
              </a:rPr>
              <a:t>Look at these </a:t>
            </a:r>
            <a:r>
              <a:rPr lang="en-US" sz="2000" u="sng" dirty="0">
                <a:latin typeface="+mn-lt"/>
              </a:rPr>
              <a:t>Awesome</a:t>
            </a:r>
            <a:r>
              <a:rPr lang="en-US" sz="2000" dirty="0">
                <a:latin typeface="+mn-lt"/>
              </a:rPr>
              <a:t> </a:t>
            </a:r>
            <a:r>
              <a:rPr lang="en-US" sz="2000" dirty="0" smtClean="0">
                <a:latin typeface="+mn-lt"/>
              </a:rPr>
              <a:t>purple Sequined knee-high boots at </a:t>
            </a:r>
            <a:r>
              <a:rPr lang="en-US" sz="2000" dirty="0">
                <a:latin typeface="+mn-lt"/>
              </a:rPr>
              <a:t>“Teens-R-Us”!</a:t>
            </a:r>
          </a:p>
          <a:p>
            <a:pPr algn="ctr">
              <a:defRPr/>
            </a:pPr>
            <a:r>
              <a:rPr lang="en-US" sz="2000" dirty="0">
                <a:latin typeface="+mn-lt"/>
              </a:rPr>
              <a:t>Can I buy </a:t>
            </a:r>
            <a:r>
              <a:rPr lang="en-US" sz="2000" dirty="0" smtClean="0">
                <a:latin typeface="+mn-lt"/>
              </a:rPr>
              <a:t>them? PLEASE</a:t>
            </a:r>
            <a:r>
              <a:rPr lang="en-US" sz="2000" dirty="0">
                <a:latin typeface="+mn-lt"/>
              </a:rPr>
              <a:t>?</a:t>
            </a:r>
            <a:br>
              <a:rPr lang="en-US" sz="2000" dirty="0">
                <a:latin typeface="+mn-lt"/>
              </a:rPr>
            </a:br>
            <a:r>
              <a:rPr lang="en-US" sz="2000" dirty="0">
                <a:latin typeface="+mn-lt"/>
              </a:rPr>
              <a:t>I </a:t>
            </a:r>
            <a:r>
              <a:rPr lang="en-US" sz="2000" u="sng" dirty="0">
                <a:latin typeface="+mn-lt"/>
              </a:rPr>
              <a:t>Really</a:t>
            </a:r>
            <a:r>
              <a:rPr lang="en-US" sz="2000" dirty="0">
                <a:latin typeface="+mn-lt"/>
              </a:rPr>
              <a:t> need them!</a:t>
            </a:r>
          </a:p>
        </p:txBody>
      </p:sp>
      <p:sp>
        <p:nvSpPr>
          <p:cNvPr id="35845" name="TextBox 4"/>
          <p:cNvSpPr txBox="1">
            <a:spLocks noChangeArrowheads="1"/>
          </p:cNvSpPr>
          <p:nvPr/>
        </p:nvSpPr>
        <p:spPr bwMode="auto">
          <a:xfrm>
            <a:off x="4252913" y="5237163"/>
            <a:ext cx="2454275" cy="460375"/>
          </a:xfrm>
          <a:prstGeom prst="rect">
            <a:avLst/>
          </a:prstGeom>
          <a:noFill/>
          <a:ln w="9525">
            <a:noFill/>
            <a:miter lim="800000"/>
            <a:headEnd/>
            <a:tailEnd/>
          </a:ln>
        </p:spPr>
        <p:txBody>
          <a:bodyPr wrap="none">
            <a:spAutoFit/>
          </a:bodyPr>
          <a:lstStyle/>
          <a:p>
            <a:pPr>
              <a:defRPr/>
            </a:pPr>
            <a:r>
              <a:rPr lang="en-US" sz="2400" dirty="0">
                <a:latin typeface="+mn-lt"/>
              </a:rPr>
              <a:t>Teenager on-line</a:t>
            </a:r>
          </a:p>
        </p:txBody>
      </p:sp>
      <p:pic>
        <p:nvPicPr>
          <p:cNvPr id="41991" name="Picture 3" descr="C:\Users\nnm\AppData\Local\Microsoft\Windows\Temporary Internet Files\Content.IE5\HRO6PRED\MC900440391[1].png"/>
          <p:cNvPicPr>
            <a:picLocks noChangeAspect="1" noChangeArrowheads="1"/>
          </p:cNvPicPr>
          <p:nvPr/>
        </p:nvPicPr>
        <p:blipFill>
          <a:blip r:embed="rId3" cstate="print"/>
          <a:srcRect/>
          <a:stretch>
            <a:fillRect/>
          </a:stretch>
        </p:blipFill>
        <p:spPr bwMode="auto">
          <a:xfrm>
            <a:off x="8421688" y="20638"/>
            <a:ext cx="552450" cy="554037"/>
          </a:xfrm>
          <a:prstGeom prst="rect">
            <a:avLst/>
          </a:prstGeom>
          <a:noFill/>
          <a:ln w="9525">
            <a:noFill/>
            <a:miter lim="800000"/>
            <a:headEnd/>
            <a:tailEnd/>
          </a:ln>
        </p:spPr>
      </p:pic>
      <p:grpSp>
        <p:nvGrpSpPr>
          <p:cNvPr id="41994" name="Group 10"/>
          <p:cNvGrpSpPr>
            <a:grpSpLocks noChangeAspect="1"/>
          </p:cNvGrpSpPr>
          <p:nvPr/>
        </p:nvGrpSpPr>
        <p:grpSpPr bwMode="auto">
          <a:xfrm>
            <a:off x="3806090" y="3314700"/>
            <a:ext cx="3348774" cy="1930400"/>
            <a:chOff x="2944" y="2236"/>
            <a:chExt cx="1707" cy="984"/>
          </a:xfrm>
        </p:grpSpPr>
        <p:sp>
          <p:nvSpPr>
            <p:cNvPr id="41993" name="AutoShape 9"/>
            <p:cNvSpPr>
              <a:spLocks noChangeAspect="1" noChangeArrowheads="1" noTextEdit="1"/>
            </p:cNvSpPr>
            <p:nvPr/>
          </p:nvSpPr>
          <p:spPr bwMode="auto">
            <a:xfrm>
              <a:off x="2944" y="2236"/>
              <a:ext cx="1707" cy="98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995" name="Freeform 11"/>
            <p:cNvSpPr>
              <a:spLocks/>
            </p:cNvSpPr>
            <p:nvPr/>
          </p:nvSpPr>
          <p:spPr bwMode="auto">
            <a:xfrm>
              <a:off x="3085" y="2877"/>
              <a:ext cx="1436" cy="339"/>
            </a:xfrm>
            <a:custGeom>
              <a:avLst/>
              <a:gdLst/>
              <a:ahLst/>
              <a:cxnLst>
                <a:cxn ang="0">
                  <a:pos x="255" y="379"/>
                </a:cxn>
                <a:cxn ang="0">
                  <a:pos x="328" y="356"/>
                </a:cxn>
                <a:cxn ang="0">
                  <a:pos x="415" y="325"/>
                </a:cxn>
                <a:cxn ang="0">
                  <a:pos x="506" y="295"/>
                </a:cxn>
                <a:cxn ang="0">
                  <a:pos x="589" y="269"/>
                </a:cxn>
                <a:cxn ang="0">
                  <a:pos x="645" y="254"/>
                </a:cxn>
                <a:cxn ang="0">
                  <a:pos x="706" y="240"/>
                </a:cxn>
                <a:cxn ang="0">
                  <a:pos x="799" y="217"/>
                </a:cxn>
                <a:cxn ang="0">
                  <a:pos x="914" y="188"/>
                </a:cxn>
                <a:cxn ang="0">
                  <a:pos x="1045" y="156"/>
                </a:cxn>
                <a:cxn ang="0">
                  <a:pos x="1185" y="121"/>
                </a:cxn>
                <a:cxn ang="0">
                  <a:pos x="1324" y="86"/>
                </a:cxn>
                <a:cxn ang="0">
                  <a:pos x="1456" y="56"/>
                </a:cxn>
                <a:cxn ang="0">
                  <a:pos x="1573" y="30"/>
                </a:cxn>
                <a:cxn ang="0">
                  <a:pos x="1668" y="10"/>
                </a:cxn>
                <a:cxn ang="0">
                  <a:pos x="1731" y="1"/>
                </a:cxn>
                <a:cxn ang="0">
                  <a:pos x="1805" y="1"/>
                </a:cxn>
                <a:cxn ang="0">
                  <a:pos x="1949" y="11"/>
                </a:cxn>
                <a:cxn ang="0">
                  <a:pos x="2122" y="27"/>
                </a:cxn>
                <a:cxn ang="0">
                  <a:pos x="2296" y="44"/>
                </a:cxn>
                <a:cxn ang="0">
                  <a:pos x="2435" y="60"/>
                </a:cxn>
                <a:cxn ang="0">
                  <a:pos x="2516" y="72"/>
                </a:cxn>
                <a:cxn ang="0">
                  <a:pos x="2629" y="102"/>
                </a:cxn>
                <a:cxn ang="0">
                  <a:pos x="2761" y="155"/>
                </a:cxn>
                <a:cxn ang="0">
                  <a:pos x="2855" y="227"/>
                </a:cxn>
                <a:cxn ang="0">
                  <a:pos x="2858" y="318"/>
                </a:cxn>
                <a:cxn ang="0">
                  <a:pos x="2715" y="425"/>
                </a:cxn>
                <a:cxn ang="0">
                  <a:pos x="2490" y="524"/>
                </a:cxn>
                <a:cxn ang="0">
                  <a:pos x="2286" y="592"/>
                </a:cxn>
                <a:cxn ang="0">
                  <a:pos x="2108" y="637"/>
                </a:cxn>
                <a:cxn ang="0">
                  <a:pos x="1959" y="661"/>
                </a:cxn>
                <a:cxn ang="0">
                  <a:pos x="1841" y="673"/>
                </a:cxn>
                <a:cxn ang="0">
                  <a:pos x="1736" y="676"/>
                </a:cxn>
                <a:cxn ang="0">
                  <a:pos x="1579" y="667"/>
                </a:cxn>
                <a:cxn ang="0">
                  <a:pos x="1391" y="648"/>
                </a:cxn>
                <a:cxn ang="0">
                  <a:pos x="1193" y="627"/>
                </a:cxn>
                <a:cxn ang="0">
                  <a:pos x="1011" y="606"/>
                </a:cxn>
                <a:cxn ang="0">
                  <a:pos x="865" y="590"/>
                </a:cxn>
                <a:cxn ang="0">
                  <a:pos x="728" y="589"/>
                </a:cxn>
                <a:cxn ang="0">
                  <a:pos x="593" y="599"/>
                </a:cxn>
                <a:cxn ang="0">
                  <a:pos x="471" y="614"/>
                </a:cxn>
                <a:cxn ang="0">
                  <a:pos x="371" y="625"/>
                </a:cxn>
                <a:cxn ang="0">
                  <a:pos x="303" y="627"/>
                </a:cxn>
                <a:cxn ang="0">
                  <a:pos x="221" y="609"/>
                </a:cxn>
                <a:cxn ang="0">
                  <a:pos x="106" y="572"/>
                </a:cxn>
                <a:cxn ang="0">
                  <a:pos x="18" y="521"/>
                </a:cxn>
                <a:cxn ang="0">
                  <a:pos x="11" y="464"/>
                </a:cxn>
                <a:cxn ang="0">
                  <a:pos x="139" y="407"/>
                </a:cxn>
              </a:cxnLst>
              <a:rect l="0" t="0" r="r" b="b"/>
              <a:pathLst>
                <a:path w="2871" h="677">
                  <a:moveTo>
                    <a:pt x="222" y="388"/>
                  </a:moveTo>
                  <a:lnTo>
                    <a:pt x="237" y="385"/>
                  </a:lnTo>
                  <a:lnTo>
                    <a:pt x="255" y="379"/>
                  </a:lnTo>
                  <a:lnTo>
                    <a:pt x="277" y="373"/>
                  </a:lnTo>
                  <a:lnTo>
                    <a:pt x="302" y="365"/>
                  </a:lnTo>
                  <a:lnTo>
                    <a:pt x="328" y="356"/>
                  </a:lnTo>
                  <a:lnTo>
                    <a:pt x="355" y="347"/>
                  </a:lnTo>
                  <a:lnTo>
                    <a:pt x="386" y="337"/>
                  </a:lnTo>
                  <a:lnTo>
                    <a:pt x="415" y="325"/>
                  </a:lnTo>
                  <a:lnTo>
                    <a:pt x="447" y="315"/>
                  </a:lnTo>
                  <a:lnTo>
                    <a:pt x="477" y="305"/>
                  </a:lnTo>
                  <a:lnTo>
                    <a:pt x="506" y="295"/>
                  </a:lnTo>
                  <a:lnTo>
                    <a:pt x="535" y="285"/>
                  </a:lnTo>
                  <a:lnTo>
                    <a:pt x="564" y="276"/>
                  </a:lnTo>
                  <a:lnTo>
                    <a:pt x="589" y="269"/>
                  </a:lnTo>
                  <a:lnTo>
                    <a:pt x="613" y="262"/>
                  </a:lnTo>
                  <a:lnTo>
                    <a:pt x="633" y="257"/>
                  </a:lnTo>
                  <a:lnTo>
                    <a:pt x="645" y="254"/>
                  </a:lnTo>
                  <a:lnTo>
                    <a:pt x="662" y="252"/>
                  </a:lnTo>
                  <a:lnTo>
                    <a:pt x="683" y="246"/>
                  </a:lnTo>
                  <a:lnTo>
                    <a:pt x="706" y="240"/>
                  </a:lnTo>
                  <a:lnTo>
                    <a:pt x="733" y="233"/>
                  </a:lnTo>
                  <a:lnTo>
                    <a:pt x="765" y="225"/>
                  </a:lnTo>
                  <a:lnTo>
                    <a:pt x="799" y="217"/>
                  </a:lnTo>
                  <a:lnTo>
                    <a:pt x="835" y="208"/>
                  </a:lnTo>
                  <a:lnTo>
                    <a:pt x="874" y="198"/>
                  </a:lnTo>
                  <a:lnTo>
                    <a:pt x="914" y="188"/>
                  </a:lnTo>
                  <a:lnTo>
                    <a:pt x="956" y="178"/>
                  </a:lnTo>
                  <a:lnTo>
                    <a:pt x="1000" y="166"/>
                  </a:lnTo>
                  <a:lnTo>
                    <a:pt x="1045" y="156"/>
                  </a:lnTo>
                  <a:lnTo>
                    <a:pt x="1091" y="144"/>
                  </a:lnTo>
                  <a:lnTo>
                    <a:pt x="1137" y="133"/>
                  </a:lnTo>
                  <a:lnTo>
                    <a:pt x="1185" y="121"/>
                  </a:lnTo>
                  <a:lnTo>
                    <a:pt x="1232" y="110"/>
                  </a:lnTo>
                  <a:lnTo>
                    <a:pt x="1278" y="98"/>
                  </a:lnTo>
                  <a:lnTo>
                    <a:pt x="1324" y="86"/>
                  </a:lnTo>
                  <a:lnTo>
                    <a:pt x="1369" y="76"/>
                  </a:lnTo>
                  <a:lnTo>
                    <a:pt x="1414" y="66"/>
                  </a:lnTo>
                  <a:lnTo>
                    <a:pt x="1456" y="56"/>
                  </a:lnTo>
                  <a:lnTo>
                    <a:pt x="1498" y="46"/>
                  </a:lnTo>
                  <a:lnTo>
                    <a:pt x="1537" y="37"/>
                  </a:lnTo>
                  <a:lnTo>
                    <a:pt x="1573" y="30"/>
                  </a:lnTo>
                  <a:lnTo>
                    <a:pt x="1608" y="23"/>
                  </a:lnTo>
                  <a:lnTo>
                    <a:pt x="1639" y="16"/>
                  </a:lnTo>
                  <a:lnTo>
                    <a:pt x="1668" y="10"/>
                  </a:lnTo>
                  <a:lnTo>
                    <a:pt x="1692" y="5"/>
                  </a:lnTo>
                  <a:lnTo>
                    <a:pt x="1714" y="2"/>
                  </a:lnTo>
                  <a:lnTo>
                    <a:pt x="1731" y="1"/>
                  </a:lnTo>
                  <a:lnTo>
                    <a:pt x="1744" y="0"/>
                  </a:lnTo>
                  <a:lnTo>
                    <a:pt x="1770" y="0"/>
                  </a:lnTo>
                  <a:lnTo>
                    <a:pt x="1805" y="1"/>
                  </a:lnTo>
                  <a:lnTo>
                    <a:pt x="1847" y="4"/>
                  </a:lnTo>
                  <a:lnTo>
                    <a:pt x="1895" y="7"/>
                  </a:lnTo>
                  <a:lnTo>
                    <a:pt x="1949" y="11"/>
                  </a:lnTo>
                  <a:lnTo>
                    <a:pt x="2005" y="16"/>
                  </a:lnTo>
                  <a:lnTo>
                    <a:pt x="2063" y="21"/>
                  </a:lnTo>
                  <a:lnTo>
                    <a:pt x="2122" y="27"/>
                  </a:lnTo>
                  <a:lnTo>
                    <a:pt x="2182" y="33"/>
                  </a:lnTo>
                  <a:lnTo>
                    <a:pt x="2241" y="39"/>
                  </a:lnTo>
                  <a:lnTo>
                    <a:pt x="2296" y="44"/>
                  </a:lnTo>
                  <a:lnTo>
                    <a:pt x="2348" y="50"/>
                  </a:lnTo>
                  <a:lnTo>
                    <a:pt x="2395" y="55"/>
                  </a:lnTo>
                  <a:lnTo>
                    <a:pt x="2435" y="60"/>
                  </a:lnTo>
                  <a:lnTo>
                    <a:pt x="2467" y="65"/>
                  </a:lnTo>
                  <a:lnTo>
                    <a:pt x="2492" y="68"/>
                  </a:lnTo>
                  <a:lnTo>
                    <a:pt x="2516" y="72"/>
                  </a:lnTo>
                  <a:lnTo>
                    <a:pt x="2548" y="79"/>
                  </a:lnTo>
                  <a:lnTo>
                    <a:pt x="2587" y="89"/>
                  </a:lnTo>
                  <a:lnTo>
                    <a:pt x="2629" y="102"/>
                  </a:lnTo>
                  <a:lnTo>
                    <a:pt x="2674" y="117"/>
                  </a:lnTo>
                  <a:lnTo>
                    <a:pt x="2718" y="134"/>
                  </a:lnTo>
                  <a:lnTo>
                    <a:pt x="2761" y="155"/>
                  </a:lnTo>
                  <a:lnTo>
                    <a:pt x="2799" y="176"/>
                  </a:lnTo>
                  <a:lnTo>
                    <a:pt x="2831" y="199"/>
                  </a:lnTo>
                  <a:lnTo>
                    <a:pt x="2855" y="227"/>
                  </a:lnTo>
                  <a:lnTo>
                    <a:pt x="2868" y="254"/>
                  </a:lnTo>
                  <a:lnTo>
                    <a:pt x="2871" y="285"/>
                  </a:lnTo>
                  <a:lnTo>
                    <a:pt x="2858" y="318"/>
                  </a:lnTo>
                  <a:lnTo>
                    <a:pt x="2829" y="351"/>
                  </a:lnTo>
                  <a:lnTo>
                    <a:pt x="2783" y="388"/>
                  </a:lnTo>
                  <a:lnTo>
                    <a:pt x="2715" y="425"/>
                  </a:lnTo>
                  <a:lnTo>
                    <a:pt x="2638" y="462"/>
                  </a:lnTo>
                  <a:lnTo>
                    <a:pt x="2563" y="495"/>
                  </a:lnTo>
                  <a:lnTo>
                    <a:pt x="2490" y="524"/>
                  </a:lnTo>
                  <a:lnTo>
                    <a:pt x="2419" y="550"/>
                  </a:lnTo>
                  <a:lnTo>
                    <a:pt x="2351" y="573"/>
                  </a:lnTo>
                  <a:lnTo>
                    <a:pt x="2286" y="592"/>
                  </a:lnTo>
                  <a:lnTo>
                    <a:pt x="2224" y="609"/>
                  </a:lnTo>
                  <a:lnTo>
                    <a:pt x="2164" y="624"/>
                  </a:lnTo>
                  <a:lnTo>
                    <a:pt x="2108" y="637"/>
                  </a:lnTo>
                  <a:lnTo>
                    <a:pt x="2054" y="645"/>
                  </a:lnTo>
                  <a:lnTo>
                    <a:pt x="2005" y="654"/>
                  </a:lnTo>
                  <a:lnTo>
                    <a:pt x="1959" y="661"/>
                  </a:lnTo>
                  <a:lnTo>
                    <a:pt x="1915" y="666"/>
                  </a:lnTo>
                  <a:lnTo>
                    <a:pt x="1876" y="670"/>
                  </a:lnTo>
                  <a:lnTo>
                    <a:pt x="1841" y="673"/>
                  </a:lnTo>
                  <a:lnTo>
                    <a:pt x="1810" y="676"/>
                  </a:lnTo>
                  <a:lnTo>
                    <a:pt x="1776" y="677"/>
                  </a:lnTo>
                  <a:lnTo>
                    <a:pt x="1736" y="676"/>
                  </a:lnTo>
                  <a:lnTo>
                    <a:pt x="1688" y="674"/>
                  </a:lnTo>
                  <a:lnTo>
                    <a:pt x="1636" y="672"/>
                  </a:lnTo>
                  <a:lnTo>
                    <a:pt x="1579" y="667"/>
                  </a:lnTo>
                  <a:lnTo>
                    <a:pt x="1518" y="661"/>
                  </a:lnTo>
                  <a:lnTo>
                    <a:pt x="1455" y="656"/>
                  </a:lnTo>
                  <a:lnTo>
                    <a:pt x="1391" y="648"/>
                  </a:lnTo>
                  <a:lnTo>
                    <a:pt x="1324" y="643"/>
                  </a:lnTo>
                  <a:lnTo>
                    <a:pt x="1258" y="634"/>
                  </a:lnTo>
                  <a:lnTo>
                    <a:pt x="1193" y="627"/>
                  </a:lnTo>
                  <a:lnTo>
                    <a:pt x="1129" y="619"/>
                  </a:lnTo>
                  <a:lnTo>
                    <a:pt x="1068" y="612"/>
                  </a:lnTo>
                  <a:lnTo>
                    <a:pt x="1011" y="606"/>
                  </a:lnTo>
                  <a:lnTo>
                    <a:pt x="958" y="601"/>
                  </a:lnTo>
                  <a:lnTo>
                    <a:pt x="910" y="595"/>
                  </a:lnTo>
                  <a:lnTo>
                    <a:pt x="865" y="590"/>
                  </a:lnTo>
                  <a:lnTo>
                    <a:pt x="819" y="589"/>
                  </a:lnTo>
                  <a:lnTo>
                    <a:pt x="774" y="589"/>
                  </a:lnTo>
                  <a:lnTo>
                    <a:pt x="728" y="589"/>
                  </a:lnTo>
                  <a:lnTo>
                    <a:pt x="681" y="592"/>
                  </a:lnTo>
                  <a:lnTo>
                    <a:pt x="636" y="595"/>
                  </a:lnTo>
                  <a:lnTo>
                    <a:pt x="593" y="599"/>
                  </a:lnTo>
                  <a:lnTo>
                    <a:pt x="551" y="603"/>
                  </a:lnTo>
                  <a:lnTo>
                    <a:pt x="509" y="609"/>
                  </a:lnTo>
                  <a:lnTo>
                    <a:pt x="471" y="614"/>
                  </a:lnTo>
                  <a:lnTo>
                    <a:pt x="435" y="618"/>
                  </a:lnTo>
                  <a:lnTo>
                    <a:pt x="402" y="622"/>
                  </a:lnTo>
                  <a:lnTo>
                    <a:pt x="371" y="625"/>
                  </a:lnTo>
                  <a:lnTo>
                    <a:pt x="345" y="627"/>
                  </a:lnTo>
                  <a:lnTo>
                    <a:pt x="322" y="628"/>
                  </a:lnTo>
                  <a:lnTo>
                    <a:pt x="303" y="627"/>
                  </a:lnTo>
                  <a:lnTo>
                    <a:pt x="283" y="624"/>
                  </a:lnTo>
                  <a:lnTo>
                    <a:pt x="254" y="616"/>
                  </a:lnTo>
                  <a:lnTo>
                    <a:pt x="221" y="609"/>
                  </a:lnTo>
                  <a:lnTo>
                    <a:pt x="183" y="598"/>
                  </a:lnTo>
                  <a:lnTo>
                    <a:pt x="144" y="586"/>
                  </a:lnTo>
                  <a:lnTo>
                    <a:pt x="106" y="572"/>
                  </a:lnTo>
                  <a:lnTo>
                    <a:pt x="71" y="556"/>
                  </a:lnTo>
                  <a:lnTo>
                    <a:pt x="41" y="540"/>
                  </a:lnTo>
                  <a:lnTo>
                    <a:pt x="18" y="521"/>
                  </a:lnTo>
                  <a:lnTo>
                    <a:pt x="3" y="504"/>
                  </a:lnTo>
                  <a:lnTo>
                    <a:pt x="0" y="483"/>
                  </a:lnTo>
                  <a:lnTo>
                    <a:pt x="11" y="464"/>
                  </a:lnTo>
                  <a:lnTo>
                    <a:pt x="35" y="444"/>
                  </a:lnTo>
                  <a:lnTo>
                    <a:pt x="77" y="425"/>
                  </a:lnTo>
                  <a:lnTo>
                    <a:pt x="139" y="407"/>
                  </a:lnTo>
                  <a:lnTo>
                    <a:pt x="222" y="388"/>
                  </a:lnTo>
                  <a:close/>
                </a:path>
              </a:pathLst>
            </a:custGeom>
            <a:solidFill>
              <a:schemeClr val="accent6">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996" name="Freeform 12"/>
            <p:cNvSpPr>
              <a:spLocks/>
            </p:cNvSpPr>
            <p:nvPr/>
          </p:nvSpPr>
          <p:spPr bwMode="auto">
            <a:xfrm>
              <a:off x="3179" y="2250"/>
              <a:ext cx="457" cy="620"/>
            </a:xfrm>
            <a:custGeom>
              <a:avLst/>
              <a:gdLst/>
              <a:ahLst/>
              <a:cxnLst>
                <a:cxn ang="0">
                  <a:pos x="25" y="880"/>
                </a:cxn>
                <a:cxn ang="0">
                  <a:pos x="50" y="773"/>
                </a:cxn>
                <a:cxn ang="0">
                  <a:pos x="79" y="666"/>
                </a:cxn>
                <a:cxn ang="0">
                  <a:pos x="106" y="584"/>
                </a:cxn>
                <a:cxn ang="0">
                  <a:pos x="136" y="529"/>
                </a:cxn>
                <a:cxn ang="0">
                  <a:pos x="184" y="439"/>
                </a:cxn>
                <a:cxn ang="0">
                  <a:pos x="233" y="336"/>
                </a:cxn>
                <a:cxn ang="0">
                  <a:pos x="270" y="259"/>
                </a:cxn>
                <a:cxn ang="0">
                  <a:pos x="280" y="229"/>
                </a:cxn>
                <a:cxn ang="0">
                  <a:pos x="307" y="185"/>
                </a:cxn>
                <a:cxn ang="0">
                  <a:pos x="352" y="129"/>
                </a:cxn>
                <a:cxn ang="0">
                  <a:pos x="404" y="77"/>
                </a:cxn>
                <a:cxn ang="0">
                  <a:pos x="458" y="43"/>
                </a:cxn>
                <a:cxn ang="0">
                  <a:pos x="513" y="20"/>
                </a:cxn>
                <a:cxn ang="0">
                  <a:pos x="562" y="7"/>
                </a:cxn>
                <a:cxn ang="0">
                  <a:pos x="593" y="0"/>
                </a:cxn>
                <a:cxn ang="0">
                  <a:pos x="691" y="32"/>
                </a:cxn>
                <a:cxn ang="0">
                  <a:pos x="817" y="83"/>
                </a:cxn>
                <a:cxn ang="0">
                  <a:pos x="916" y="232"/>
                </a:cxn>
                <a:cxn ang="0">
                  <a:pos x="486" y="556"/>
                </a:cxn>
                <a:cxn ang="0">
                  <a:pos x="402" y="705"/>
                </a:cxn>
                <a:cxn ang="0">
                  <a:pos x="386" y="714"/>
                </a:cxn>
                <a:cxn ang="0">
                  <a:pos x="348" y="736"/>
                </a:cxn>
                <a:cxn ang="0">
                  <a:pos x="304" y="763"/>
                </a:cxn>
                <a:cxn ang="0">
                  <a:pos x="271" y="788"/>
                </a:cxn>
                <a:cxn ang="0">
                  <a:pos x="236" y="830"/>
                </a:cxn>
                <a:cxn ang="0">
                  <a:pos x="189" y="895"/>
                </a:cxn>
                <a:cxn ang="0">
                  <a:pos x="147" y="962"/>
                </a:cxn>
                <a:cxn ang="0">
                  <a:pos x="128" y="1005"/>
                </a:cxn>
                <a:cxn ang="0">
                  <a:pos x="119" y="1089"/>
                </a:cxn>
                <a:cxn ang="0">
                  <a:pos x="109" y="1150"/>
                </a:cxn>
                <a:cxn ang="0">
                  <a:pos x="92" y="1232"/>
                </a:cxn>
                <a:cxn ang="0">
                  <a:pos x="0" y="1167"/>
                </a:cxn>
              </a:cxnLst>
              <a:rect l="0" t="0" r="r" b="b"/>
              <a:pathLst>
                <a:path w="916" h="1240">
                  <a:moveTo>
                    <a:pt x="15" y="928"/>
                  </a:moveTo>
                  <a:lnTo>
                    <a:pt x="25" y="880"/>
                  </a:lnTo>
                  <a:lnTo>
                    <a:pt x="37" y="828"/>
                  </a:lnTo>
                  <a:lnTo>
                    <a:pt x="50" y="773"/>
                  </a:lnTo>
                  <a:lnTo>
                    <a:pt x="64" y="718"/>
                  </a:lnTo>
                  <a:lnTo>
                    <a:pt x="79" y="666"/>
                  </a:lnTo>
                  <a:lnTo>
                    <a:pt x="93" y="621"/>
                  </a:lnTo>
                  <a:lnTo>
                    <a:pt x="106" y="584"/>
                  </a:lnTo>
                  <a:lnTo>
                    <a:pt x="121" y="556"/>
                  </a:lnTo>
                  <a:lnTo>
                    <a:pt x="136" y="529"/>
                  </a:lnTo>
                  <a:lnTo>
                    <a:pt x="158" y="488"/>
                  </a:lnTo>
                  <a:lnTo>
                    <a:pt x="184" y="439"/>
                  </a:lnTo>
                  <a:lnTo>
                    <a:pt x="209" y="387"/>
                  </a:lnTo>
                  <a:lnTo>
                    <a:pt x="233" y="336"/>
                  </a:lnTo>
                  <a:lnTo>
                    <a:pt x="254" y="292"/>
                  </a:lnTo>
                  <a:lnTo>
                    <a:pt x="270" y="259"/>
                  </a:lnTo>
                  <a:lnTo>
                    <a:pt x="276" y="242"/>
                  </a:lnTo>
                  <a:lnTo>
                    <a:pt x="280" y="229"/>
                  </a:lnTo>
                  <a:lnTo>
                    <a:pt x="291" y="210"/>
                  </a:lnTo>
                  <a:lnTo>
                    <a:pt x="307" y="185"/>
                  </a:lnTo>
                  <a:lnTo>
                    <a:pt x="329" y="158"/>
                  </a:lnTo>
                  <a:lnTo>
                    <a:pt x="352" y="129"/>
                  </a:lnTo>
                  <a:lnTo>
                    <a:pt x="378" y="101"/>
                  </a:lnTo>
                  <a:lnTo>
                    <a:pt x="404" y="77"/>
                  </a:lnTo>
                  <a:lnTo>
                    <a:pt x="430" y="58"/>
                  </a:lnTo>
                  <a:lnTo>
                    <a:pt x="458" y="43"/>
                  </a:lnTo>
                  <a:lnTo>
                    <a:pt x="486" y="30"/>
                  </a:lnTo>
                  <a:lnTo>
                    <a:pt x="513" y="20"/>
                  </a:lnTo>
                  <a:lnTo>
                    <a:pt x="541" y="13"/>
                  </a:lnTo>
                  <a:lnTo>
                    <a:pt x="562" y="7"/>
                  </a:lnTo>
                  <a:lnTo>
                    <a:pt x="581" y="3"/>
                  </a:lnTo>
                  <a:lnTo>
                    <a:pt x="593" y="0"/>
                  </a:lnTo>
                  <a:lnTo>
                    <a:pt x="597" y="0"/>
                  </a:lnTo>
                  <a:lnTo>
                    <a:pt x="691" y="32"/>
                  </a:lnTo>
                  <a:lnTo>
                    <a:pt x="759" y="36"/>
                  </a:lnTo>
                  <a:lnTo>
                    <a:pt x="817" y="83"/>
                  </a:lnTo>
                  <a:lnTo>
                    <a:pt x="853" y="111"/>
                  </a:lnTo>
                  <a:lnTo>
                    <a:pt x="916" y="232"/>
                  </a:lnTo>
                  <a:lnTo>
                    <a:pt x="882" y="249"/>
                  </a:lnTo>
                  <a:lnTo>
                    <a:pt x="486" y="556"/>
                  </a:lnTo>
                  <a:lnTo>
                    <a:pt x="435" y="676"/>
                  </a:lnTo>
                  <a:lnTo>
                    <a:pt x="402" y="705"/>
                  </a:lnTo>
                  <a:lnTo>
                    <a:pt x="397" y="708"/>
                  </a:lnTo>
                  <a:lnTo>
                    <a:pt x="386" y="714"/>
                  </a:lnTo>
                  <a:lnTo>
                    <a:pt x="368" y="724"/>
                  </a:lnTo>
                  <a:lnTo>
                    <a:pt x="348" y="736"/>
                  </a:lnTo>
                  <a:lnTo>
                    <a:pt x="325" y="749"/>
                  </a:lnTo>
                  <a:lnTo>
                    <a:pt x="304" y="763"/>
                  </a:lnTo>
                  <a:lnTo>
                    <a:pt x="286" y="776"/>
                  </a:lnTo>
                  <a:lnTo>
                    <a:pt x="271" y="788"/>
                  </a:lnTo>
                  <a:lnTo>
                    <a:pt x="257" y="804"/>
                  </a:lnTo>
                  <a:lnTo>
                    <a:pt x="236" y="830"/>
                  </a:lnTo>
                  <a:lnTo>
                    <a:pt x="213" y="860"/>
                  </a:lnTo>
                  <a:lnTo>
                    <a:pt x="189" y="895"/>
                  </a:lnTo>
                  <a:lnTo>
                    <a:pt x="165" y="930"/>
                  </a:lnTo>
                  <a:lnTo>
                    <a:pt x="147" y="962"/>
                  </a:lnTo>
                  <a:lnTo>
                    <a:pt x="132" y="988"/>
                  </a:lnTo>
                  <a:lnTo>
                    <a:pt x="128" y="1005"/>
                  </a:lnTo>
                  <a:lnTo>
                    <a:pt x="125" y="1041"/>
                  </a:lnTo>
                  <a:lnTo>
                    <a:pt x="119" y="1089"/>
                  </a:lnTo>
                  <a:lnTo>
                    <a:pt x="112" y="1131"/>
                  </a:lnTo>
                  <a:lnTo>
                    <a:pt x="109" y="1150"/>
                  </a:lnTo>
                  <a:lnTo>
                    <a:pt x="113" y="1189"/>
                  </a:lnTo>
                  <a:lnTo>
                    <a:pt x="92" y="1232"/>
                  </a:lnTo>
                  <a:lnTo>
                    <a:pt x="34" y="1240"/>
                  </a:lnTo>
                  <a:lnTo>
                    <a:pt x="0" y="1167"/>
                  </a:lnTo>
                  <a:lnTo>
                    <a:pt x="15" y="928"/>
                  </a:lnTo>
                  <a:close/>
                </a:path>
              </a:pathLst>
            </a:custGeom>
            <a:solidFill>
              <a:srgbClr val="FFBF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997" name="Freeform 13"/>
            <p:cNvSpPr>
              <a:spLocks/>
            </p:cNvSpPr>
            <p:nvPr/>
          </p:nvSpPr>
          <p:spPr bwMode="auto">
            <a:xfrm>
              <a:off x="3754" y="2357"/>
              <a:ext cx="678" cy="807"/>
            </a:xfrm>
            <a:custGeom>
              <a:avLst/>
              <a:gdLst/>
              <a:ahLst/>
              <a:cxnLst>
                <a:cxn ang="0">
                  <a:pos x="9" y="442"/>
                </a:cxn>
                <a:cxn ang="0">
                  <a:pos x="19" y="271"/>
                </a:cxn>
                <a:cxn ang="0">
                  <a:pos x="31" y="220"/>
                </a:cxn>
                <a:cxn ang="0">
                  <a:pos x="53" y="169"/>
                </a:cxn>
                <a:cxn ang="0">
                  <a:pos x="84" y="155"/>
                </a:cxn>
                <a:cxn ang="0">
                  <a:pos x="134" y="130"/>
                </a:cxn>
                <a:cxn ang="0">
                  <a:pos x="194" y="108"/>
                </a:cxn>
                <a:cxn ang="0">
                  <a:pos x="248" y="95"/>
                </a:cxn>
                <a:cxn ang="0">
                  <a:pos x="332" y="75"/>
                </a:cxn>
                <a:cxn ang="0">
                  <a:pos x="429" y="51"/>
                </a:cxn>
                <a:cxn ang="0">
                  <a:pos x="516" y="29"/>
                </a:cxn>
                <a:cxn ang="0">
                  <a:pos x="577" y="19"/>
                </a:cxn>
                <a:cxn ang="0">
                  <a:pos x="641" y="17"/>
                </a:cxn>
                <a:cxn ang="0">
                  <a:pos x="745" y="7"/>
                </a:cxn>
                <a:cxn ang="0">
                  <a:pos x="801" y="0"/>
                </a:cxn>
                <a:cxn ang="0">
                  <a:pos x="827" y="9"/>
                </a:cxn>
                <a:cxn ang="0">
                  <a:pos x="884" y="29"/>
                </a:cxn>
                <a:cxn ang="0">
                  <a:pos x="930" y="53"/>
                </a:cxn>
                <a:cxn ang="0">
                  <a:pos x="987" y="84"/>
                </a:cxn>
                <a:cxn ang="0">
                  <a:pos x="1065" y="126"/>
                </a:cxn>
                <a:cxn ang="0">
                  <a:pos x="1148" y="169"/>
                </a:cxn>
                <a:cxn ang="0">
                  <a:pos x="1217" y="207"/>
                </a:cxn>
                <a:cxn ang="0">
                  <a:pos x="1253" y="227"/>
                </a:cxn>
                <a:cxn ang="0">
                  <a:pos x="1291" y="256"/>
                </a:cxn>
                <a:cxn ang="0">
                  <a:pos x="1331" y="288"/>
                </a:cxn>
                <a:cxn ang="0">
                  <a:pos x="1353" y="334"/>
                </a:cxn>
                <a:cxn ang="0">
                  <a:pos x="1358" y="463"/>
                </a:cxn>
                <a:cxn ang="0">
                  <a:pos x="1217" y="1034"/>
                </a:cxn>
                <a:cxn ang="0">
                  <a:pos x="1166" y="1267"/>
                </a:cxn>
                <a:cxn ang="0">
                  <a:pos x="1233" y="1322"/>
                </a:cxn>
                <a:cxn ang="0">
                  <a:pos x="1226" y="1348"/>
                </a:cxn>
                <a:cxn ang="0">
                  <a:pos x="1220" y="1371"/>
                </a:cxn>
                <a:cxn ang="0">
                  <a:pos x="1195" y="1400"/>
                </a:cxn>
                <a:cxn ang="0">
                  <a:pos x="1153" y="1423"/>
                </a:cxn>
                <a:cxn ang="0">
                  <a:pos x="1139" y="1438"/>
                </a:cxn>
                <a:cxn ang="0">
                  <a:pos x="1137" y="1444"/>
                </a:cxn>
                <a:cxn ang="0">
                  <a:pos x="1221" y="1612"/>
                </a:cxn>
                <a:cxn ang="0">
                  <a:pos x="1181" y="1577"/>
                </a:cxn>
                <a:cxn ang="0">
                  <a:pos x="1130" y="1528"/>
                </a:cxn>
                <a:cxn ang="0">
                  <a:pos x="1101" y="1490"/>
                </a:cxn>
                <a:cxn ang="0">
                  <a:pos x="1081" y="1465"/>
                </a:cxn>
                <a:cxn ang="0">
                  <a:pos x="1072" y="1458"/>
                </a:cxn>
                <a:cxn ang="0">
                  <a:pos x="1049" y="1470"/>
                </a:cxn>
                <a:cxn ang="0">
                  <a:pos x="1007" y="1490"/>
                </a:cxn>
                <a:cxn ang="0">
                  <a:pos x="985" y="1500"/>
                </a:cxn>
                <a:cxn ang="0">
                  <a:pos x="946" y="1512"/>
                </a:cxn>
                <a:cxn ang="0">
                  <a:pos x="885" y="1529"/>
                </a:cxn>
                <a:cxn ang="0">
                  <a:pos x="819" y="1546"/>
                </a:cxn>
                <a:cxn ang="0">
                  <a:pos x="765" y="1561"/>
                </a:cxn>
                <a:cxn ang="0">
                  <a:pos x="743" y="1567"/>
                </a:cxn>
                <a:cxn ang="0">
                  <a:pos x="131" y="1354"/>
                </a:cxn>
                <a:cxn ang="0">
                  <a:pos x="161" y="1280"/>
                </a:cxn>
                <a:cxn ang="0">
                  <a:pos x="202" y="1261"/>
                </a:cxn>
                <a:cxn ang="0">
                  <a:pos x="283" y="1226"/>
                </a:cxn>
                <a:cxn ang="0">
                  <a:pos x="354" y="1197"/>
                </a:cxn>
                <a:cxn ang="0">
                  <a:pos x="357" y="1069"/>
                </a:cxn>
                <a:cxn ang="0">
                  <a:pos x="209" y="1006"/>
                </a:cxn>
                <a:cxn ang="0">
                  <a:pos x="123" y="972"/>
                </a:cxn>
                <a:cxn ang="0">
                  <a:pos x="66" y="947"/>
                </a:cxn>
                <a:cxn ang="0">
                  <a:pos x="41" y="927"/>
                </a:cxn>
                <a:cxn ang="0">
                  <a:pos x="12" y="888"/>
                </a:cxn>
                <a:cxn ang="0">
                  <a:pos x="3" y="808"/>
                </a:cxn>
                <a:cxn ang="0">
                  <a:pos x="0" y="705"/>
                </a:cxn>
              </a:cxnLst>
              <a:rect l="0" t="0" r="r" b="b"/>
              <a:pathLst>
                <a:path w="1358" h="1614">
                  <a:moveTo>
                    <a:pt x="0" y="705"/>
                  </a:moveTo>
                  <a:lnTo>
                    <a:pt x="3" y="583"/>
                  </a:lnTo>
                  <a:lnTo>
                    <a:pt x="9" y="442"/>
                  </a:lnTo>
                  <a:lnTo>
                    <a:pt x="15" y="324"/>
                  </a:lnTo>
                  <a:lnTo>
                    <a:pt x="18" y="275"/>
                  </a:lnTo>
                  <a:lnTo>
                    <a:pt x="19" y="271"/>
                  </a:lnTo>
                  <a:lnTo>
                    <a:pt x="21" y="258"/>
                  </a:lnTo>
                  <a:lnTo>
                    <a:pt x="25" y="240"/>
                  </a:lnTo>
                  <a:lnTo>
                    <a:pt x="31" y="220"/>
                  </a:lnTo>
                  <a:lnTo>
                    <a:pt x="37" y="200"/>
                  </a:lnTo>
                  <a:lnTo>
                    <a:pt x="44" y="182"/>
                  </a:lnTo>
                  <a:lnTo>
                    <a:pt x="53" y="169"/>
                  </a:lnTo>
                  <a:lnTo>
                    <a:pt x="61" y="163"/>
                  </a:lnTo>
                  <a:lnTo>
                    <a:pt x="73" y="161"/>
                  </a:lnTo>
                  <a:lnTo>
                    <a:pt x="84" y="155"/>
                  </a:lnTo>
                  <a:lnTo>
                    <a:pt x="100" y="148"/>
                  </a:lnTo>
                  <a:lnTo>
                    <a:pt x="116" y="139"/>
                  </a:lnTo>
                  <a:lnTo>
                    <a:pt x="134" y="130"/>
                  </a:lnTo>
                  <a:lnTo>
                    <a:pt x="154" y="121"/>
                  </a:lnTo>
                  <a:lnTo>
                    <a:pt x="174" y="114"/>
                  </a:lnTo>
                  <a:lnTo>
                    <a:pt x="194" y="108"/>
                  </a:lnTo>
                  <a:lnTo>
                    <a:pt x="207" y="106"/>
                  </a:lnTo>
                  <a:lnTo>
                    <a:pt x="226" y="101"/>
                  </a:lnTo>
                  <a:lnTo>
                    <a:pt x="248" y="95"/>
                  </a:lnTo>
                  <a:lnTo>
                    <a:pt x="274" y="90"/>
                  </a:lnTo>
                  <a:lnTo>
                    <a:pt x="302" y="82"/>
                  </a:lnTo>
                  <a:lnTo>
                    <a:pt x="332" y="75"/>
                  </a:lnTo>
                  <a:lnTo>
                    <a:pt x="364" y="66"/>
                  </a:lnTo>
                  <a:lnTo>
                    <a:pt x="396" y="58"/>
                  </a:lnTo>
                  <a:lnTo>
                    <a:pt x="429" y="51"/>
                  </a:lnTo>
                  <a:lnTo>
                    <a:pt x="460" y="42"/>
                  </a:lnTo>
                  <a:lnTo>
                    <a:pt x="488" y="36"/>
                  </a:lnTo>
                  <a:lnTo>
                    <a:pt x="516" y="29"/>
                  </a:lnTo>
                  <a:lnTo>
                    <a:pt x="541" y="24"/>
                  </a:lnTo>
                  <a:lnTo>
                    <a:pt x="561" y="22"/>
                  </a:lnTo>
                  <a:lnTo>
                    <a:pt x="577" y="19"/>
                  </a:lnTo>
                  <a:lnTo>
                    <a:pt x="588" y="19"/>
                  </a:lnTo>
                  <a:lnTo>
                    <a:pt x="610" y="19"/>
                  </a:lnTo>
                  <a:lnTo>
                    <a:pt x="641" y="17"/>
                  </a:lnTo>
                  <a:lnTo>
                    <a:pt x="675" y="14"/>
                  </a:lnTo>
                  <a:lnTo>
                    <a:pt x="712" y="10"/>
                  </a:lnTo>
                  <a:lnTo>
                    <a:pt x="745" y="7"/>
                  </a:lnTo>
                  <a:lnTo>
                    <a:pt x="774" y="3"/>
                  </a:lnTo>
                  <a:lnTo>
                    <a:pt x="794" y="1"/>
                  </a:lnTo>
                  <a:lnTo>
                    <a:pt x="801" y="0"/>
                  </a:lnTo>
                  <a:lnTo>
                    <a:pt x="804" y="1"/>
                  </a:lnTo>
                  <a:lnTo>
                    <a:pt x="814" y="4"/>
                  </a:lnTo>
                  <a:lnTo>
                    <a:pt x="827" y="9"/>
                  </a:lnTo>
                  <a:lnTo>
                    <a:pt x="845" y="14"/>
                  </a:lnTo>
                  <a:lnTo>
                    <a:pt x="864" y="22"/>
                  </a:lnTo>
                  <a:lnTo>
                    <a:pt x="884" y="29"/>
                  </a:lnTo>
                  <a:lnTo>
                    <a:pt x="903" y="37"/>
                  </a:lnTo>
                  <a:lnTo>
                    <a:pt x="920" y="48"/>
                  </a:lnTo>
                  <a:lnTo>
                    <a:pt x="930" y="53"/>
                  </a:lnTo>
                  <a:lnTo>
                    <a:pt x="946" y="62"/>
                  </a:lnTo>
                  <a:lnTo>
                    <a:pt x="965" y="72"/>
                  </a:lnTo>
                  <a:lnTo>
                    <a:pt x="987" y="84"/>
                  </a:lnTo>
                  <a:lnTo>
                    <a:pt x="1011" y="97"/>
                  </a:lnTo>
                  <a:lnTo>
                    <a:pt x="1037" y="111"/>
                  </a:lnTo>
                  <a:lnTo>
                    <a:pt x="1065" y="126"/>
                  </a:lnTo>
                  <a:lnTo>
                    <a:pt x="1094" y="140"/>
                  </a:lnTo>
                  <a:lnTo>
                    <a:pt x="1121" y="155"/>
                  </a:lnTo>
                  <a:lnTo>
                    <a:pt x="1148" y="169"/>
                  </a:lnTo>
                  <a:lnTo>
                    <a:pt x="1174" y="182"/>
                  </a:lnTo>
                  <a:lnTo>
                    <a:pt x="1197" y="195"/>
                  </a:lnTo>
                  <a:lnTo>
                    <a:pt x="1217" y="207"/>
                  </a:lnTo>
                  <a:lnTo>
                    <a:pt x="1233" y="216"/>
                  </a:lnTo>
                  <a:lnTo>
                    <a:pt x="1246" y="223"/>
                  </a:lnTo>
                  <a:lnTo>
                    <a:pt x="1253" y="227"/>
                  </a:lnTo>
                  <a:lnTo>
                    <a:pt x="1263" y="236"/>
                  </a:lnTo>
                  <a:lnTo>
                    <a:pt x="1276" y="245"/>
                  </a:lnTo>
                  <a:lnTo>
                    <a:pt x="1291" y="256"/>
                  </a:lnTo>
                  <a:lnTo>
                    <a:pt x="1305" y="268"/>
                  </a:lnTo>
                  <a:lnTo>
                    <a:pt x="1318" y="278"/>
                  </a:lnTo>
                  <a:lnTo>
                    <a:pt x="1331" y="288"/>
                  </a:lnTo>
                  <a:lnTo>
                    <a:pt x="1342" y="297"/>
                  </a:lnTo>
                  <a:lnTo>
                    <a:pt x="1347" y="304"/>
                  </a:lnTo>
                  <a:lnTo>
                    <a:pt x="1353" y="334"/>
                  </a:lnTo>
                  <a:lnTo>
                    <a:pt x="1356" y="389"/>
                  </a:lnTo>
                  <a:lnTo>
                    <a:pt x="1358" y="440"/>
                  </a:lnTo>
                  <a:lnTo>
                    <a:pt x="1358" y="463"/>
                  </a:lnTo>
                  <a:lnTo>
                    <a:pt x="1321" y="785"/>
                  </a:lnTo>
                  <a:lnTo>
                    <a:pt x="1300" y="976"/>
                  </a:lnTo>
                  <a:lnTo>
                    <a:pt x="1217" y="1034"/>
                  </a:lnTo>
                  <a:lnTo>
                    <a:pt x="1000" y="1090"/>
                  </a:lnTo>
                  <a:lnTo>
                    <a:pt x="1022" y="1216"/>
                  </a:lnTo>
                  <a:lnTo>
                    <a:pt x="1166" y="1267"/>
                  </a:lnTo>
                  <a:lnTo>
                    <a:pt x="1234" y="1310"/>
                  </a:lnTo>
                  <a:lnTo>
                    <a:pt x="1234" y="1313"/>
                  </a:lnTo>
                  <a:lnTo>
                    <a:pt x="1233" y="1322"/>
                  </a:lnTo>
                  <a:lnTo>
                    <a:pt x="1230" y="1334"/>
                  </a:lnTo>
                  <a:lnTo>
                    <a:pt x="1227" y="1344"/>
                  </a:lnTo>
                  <a:lnTo>
                    <a:pt x="1226" y="1348"/>
                  </a:lnTo>
                  <a:lnTo>
                    <a:pt x="1226" y="1355"/>
                  </a:lnTo>
                  <a:lnTo>
                    <a:pt x="1223" y="1363"/>
                  </a:lnTo>
                  <a:lnTo>
                    <a:pt x="1220" y="1371"/>
                  </a:lnTo>
                  <a:lnTo>
                    <a:pt x="1216" y="1381"/>
                  </a:lnTo>
                  <a:lnTo>
                    <a:pt x="1207" y="1391"/>
                  </a:lnTo>
                  <a:lnTo>
                    <a:pt x="1195" y="1400"/>
                  </a:lnTo>
                  <a:lnTo>
                    <a:pt x="1181" y="1409"/>
                  </a:lnTo>
                  <a:lnTo>
                    <a:pt x="1165" y="1416"/>
                  </a:lnTo>
                  <a:lnTo>
                    <a:pt x="1153" y="1423"/>
                  </a:lnTo>
                  <a:lnTo>
                    <a:pt x="1146" y="1429"/>
                  </a:lnTo>
                  <a:lnTo>
                    <a:pt x="1142" y="1435"/>
                  </a:lnTo>
                  <a:lnTo>
                    <a:pt x="1139" y="1438"/>
                  </a:lnTo>
                  <a:lnTo>
                    <a:pt x="1137" y="1441"/>
                  </a:lnTo>
                  <a:lnTo>
                    <a:pt x="1137" y="1444"/>
                  </a:lnTo>
                  <a:lnTo>
                    <a:pt x="1137" y="1444"/>
                  </a:lnTo>
                  <a:lnTo>
                    <a:pt x="1227" y="1545"/>
                  </a:lnTo>
                  <a:lnTo>
                    <a:pt x="1224" y="1614"/>
                  </a:lnTo>
                  <a:lnTo>
                    <a:pt x="1221" y="1612"/>
                  </a:lnTo>
                  <a:lnTo>
                    <a:pt x="1211" y="1604"/>
                  </a:lnTo>
                  <a:lnTo>
                    <a:pt x="1198" y="1591"/>
                  </a:lnTo>
                  <a:lnTo>
                    <a:pt x="1181" y="1577"/>
                  </a:lnTo>
                  <a:lnTo>
                    <a:pt x="1163" y="1561"/>
                  </a:lnTo>
                  <a:lnTo>
                    <a:pt x="1146" y="1544"/>
                  </a:lnTo>
                  <a:lnTo>
                    <a:pt x="1130" y="1528"/>
                  </a:lnTo>
                  <a:lnTo>
                    <a:pt x="1119" y="1513"/>
                  </a:lnTo>
                  <a:lnTo>
                    <a:pt x="1110" y="1500"/>
                  </a:lnTo>
                  <a:lnTo>
                    <a:pt x="1101" y="1490"/>
                  </a:lnTo>
                  <a:lnTo>
                    <a:pt x="1093" y="1480"/>
                  </a:lnTo>
                  <a:lnTo>
                    <a:pt x="1087" y="1473"/>
                  </a:lnTo>
                  <a:lnTo>
                    <a:pt x="1081" y="1465"/>
                  </a:lnTo>
                  <a:lnTo>
                    <a:pt x="1077" y="1461"/>
                  </a:lnTo>
                  <a:lnTo>
                    <a:pt x="1074" y="1460"/>
                  </a:lnTo>
                  <a:lnTo>
                    <a:pt x="1072" y="1458"/>
                  </a:lnTo>
                  <a:lnTo>
                    <a:pt x="1069" y="1460"/>
                  </a:lnTo>
                  <a:lnTo>
                    <a:pt x="1061" y="1464"/>
                  </a:lnTo>
                  <a:lnTo>
                    <a:pt x="1049" y="1470"/>
                  </a:lnTo>
                  <a:lnTo>
                    <a:pt x="1035" y="1475"/>
                  </a:lnTo>
                  <a:lnTo>
                    <a:pt x="1020" y="1483"/>
                  </a:lnTo>
                  <a:lnTo>
                    <a:pt x="1007" y="1490"/>
                  </a:lnTo>
                  <a:lnTo>
                    <a:pt x="995" y="1494"/>
                  </a:lnTo>
                  <a:lnTo>
                    <a:pt x="990" y="1499"/>
                  </a:lnTo>
                  <a:lnTo>
                    <a:pt x="985" y="1500"/>
                  </a:lnTo>
                  <a:lnTo>
                    <a:pt x="975" y="1503"/>
                  </a:lnTo>
                  <a:lnTo>
                    <a:pt x="962" y="1507"/>
                  </a:lnTo>
                  <a:lnTo>
                    <a:pt x="946" y="1512"/>
                  </a:lnTo>
                  <a:lnTo>
                    <a:pt x="927" y="1517"/>
                  </a:lnTo>
                  <a:lnTo>
                    <a:pt x="907" y="1523"/>
                  </a:lnTo>
                  <a:lnTo>
                    <a:pt x="885" y="1529"/>
                  </a:lnTo>
                  <a:lnTo>
                    <a:pt x="862" y="1535"/>
                  </a:lnTo>
                  <a:lnTo>
                    <a:pt x="840" y="1541"/>
                  </a:lnTo>
                  <a:lnTo>
                    <a:pt x="819" y="1546"/>
                  </a:lnTo>
                  <a:lnTo>
                    <a:pt x="798" y="1552"/>
                  </a:lnTo>
                  <a:lnTo>
                    <a:pt x="780" y="1557"/>
                  </a:lnTo>
                  <a:lnTo>
                    <a:pt x="765" y="1561"/>
                  </a:lnTo>
                  <a:lnTo>
                    <a:pt x="754" y="1564"/>
                  </a:lnTo>
                  <a:lnTo>
                    <a:pt x="746" y="1567"/>
                  </a:lnTo>
                  <a:lnTo>
                    <a:pt x="743" y="1567"/>
                  </a:lnTo>
                  <a:lnTo>
                    <a:pt x="664" y="1559"/>
                  </a:lnTo>
                  <a:lnTo>
                    <a:pt x="320" y="1444"/>
                  </a:lnTo>
                  <a:lnTo>
                    <a:pt x="131" y="1354"/>
                  </a:lnTo>
                  <a:lnTo>
                    <a:pt x="154" y="1286"/>
                  </a:lnTo>
                  <a:lnTo>
                    <a:pt x="155" y="1284"/>
                  </a:lnTo>
                  <a:lnTo>
                    <a:pt x="161" y="1280"/>
                  </a:lnTo>
                  <a:lnTo>
                    <a:pt x="171" y="1274"/>
                  </a:lnTo>
                  <a:lnTo>
                    <a:pt x="187" y="1267"/>
                  </a:lnTo>
                  <a:lnTo>
                    <a:pt x="202" y="1261"/>
                  </a:lnTo>
                  <a:lnTo>
                    <a:pt x="225" y="1251"/>
                  </a:lnTo>
                  <a:lnTo>
                    <a:pt x="252" y="1239"/>
                  </a:lnTo>
                  <a:lnTo>
                    <a:pt x="283" y="1226"/>
                  </a:lnTo>
                  <a:lnTo>
                    <a:pt x="312" y="1215"/>
                  </a:lnTo>
                  <a:lnTo>
                    <a:pt x="336" y="1205"/>
                  </a:lnTo>
                  <a:lnTo>
                    <a:pt x="354" y="1197"/>
                  </a:lnTo>
                  <a:lnTo>
                    <a:pt x="360" y="1195"/>
                  </a:lnTo>
                  <a:lnTo>
                    <a:pt x="432" y="1184"/>
                  </a:lnTo>
                  <a:lnTo>
                    <a:pt x="357" y="1069"/>
                  </a:lnTo>
                  <a:lnTo>
                    <a:pt x="234" y="1016"/>
                  </a:lnTo>
                  <a:lnTo>
                    <a:pt x="226" y="1014"/>
                  </a:lnTo>
                  <a:lnTo>
                    <a:pt x="209" y="1006"/>
                  </a:lnTo>
                  <a:lnTo>
                    <a:pt x="183" y="996"/>
                  </a:lnTo>
                  <a:lnTo>
                    <a:pt x="154" y="985"/>
                  </a:lnTo>
                  <a:lnTo>
                    <a:pt x="123" y="972"/>
                  </a:lnTo>
                  <a:lnTo>
                    <a:pt x="96" y="961"/>
                  </a:lnTo>
                  <a:lnTo>
                    <a:pt x="76" y="951"/>
                  </a:lnTo>
                  <a:lnTo>
                    <a:pt x="66" y="947"/>
                  </a:lnTo>
                  <a:lnTo>
                    <a:pt x="60" y="943"/>
                  </a:lnTo>
                  <a:lnTo>
                    <a:pt x="51" y="937"/>
                  </a:lnTo>
                  <a:lnTo>
                    <a:pt x="41" y="927"/>
                  </a:lnTo>
                  <a:lnTo>
                    <a:pt x="31" y="916"/>
                  </a:lnTo>
                  <a:lnTo>
                    <a:pt x="19" y="903"/>
                  </a:lnTo>
                  <a:lnTo>
                    <a:pt x="12" y="888"/>
                  </a:lnTo>
                  <a:lnTo>
                    <a:pt x="6" y="872"/>
                  </a:lnTo>
                  <a:lnTo>
                    <a:pt x="3" y="853"/>
                  </a:lnTo>
                  <a:lnTo>
                    <a:pt x="3" y="808"/>
                  </a:lnTo>
                  <a:lnTo>
                    <a:pt x="2" y="760"/>
                  </a:lnTo>
                  <a:lnTo>
                    <a:pt x="0" y="721"/>
                  </a:lnTo>
                  <a:lnTo>
                    <a:pt x="0" y="705"/>
                  </a:lnTo>
                  <a:close/>
                </a:path>
              </a:pathLst>
            </a:custGeom>
            <a:solidFill>
              <a:schemeClr val="tx1">
                <a:lumMod val="10000"/>
                <a:lumOff val="9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998" name="Freeform 14"/>
            <p:cNvSpPr>
              <a:spLocks/>
            </p:cNvSpPr>
            <p:nvPr/>
          </p:nvSpPr>
          <p:spPr bwMode="auto">
            <a:xfrm>
              <a:off x="3218" y="2576"/>
              <a:ext cx="426" cy="471"/>
            </a:xfrm>
            <a:custGeom>
              <a:avLst/>
              <a:gdLst/>
              <a:ahLst/>
              <a:cxnLst>
                <a:cxn ang="0">
                  <a:pos x="123" y="943"/>
                </a:cxn>
                <a:cxn ang="0">
                  <a:pos x="126" y="671"/>
                </a:cxn>
                <a:cxn ang="0">
                  <a:pos x="75" y="507"/>
                </a:cxn>
                <a:cxn ang="0">
                  <a:pos x="0" y="503"/>
                </a:cxn>
                <a:cxn ang="0">
                  <a:pos x="17" y="438"/>
                </a:cxn>
                <a:cxn ang="0">
                  <a:pos x="39" y="375"/>
                </a:cxn>
                <a:cxn ang="0">
                  <a:pos x="61" y="314"/>
                </a:cxn>
                <a:cxn ang="0">
                  <a:pos x="84" y="259"/>
                </a:cxn>
                <a:cxn ang="0">
                  <a:pos x="109" y="212"/>
                </a:cxn>
                <a:cxn ang="0">
                  <a:pos x="133" y="171"/>
                </a:cxn>
                <a:cxn ang="0">
                  <a:pos x="155" y="141"/>
                </a:cxn>
                <a:cxn ang="0">
                  <a:pos x="177" y="120"/>
                </a:cxn>
                <a:cxn ang="0">
                  <a:pos x="200" y="104"/>
                </a:cxn>
                <a:cxn ang="0">
                  <a:pos x="229" y="86"/>
                </a:cxn>
                <a:cxn ang="0">
                  <a:pos x="258" y="67"/>
                </a:cxn>
                <a:cxn ang="0">
                  <a:pos x="288" y="47"/>
                </a:cxn>
                <a:cxn ang="0">
                  <a:pos x="314" y="29"/>
                </a:cxn>
                <a:cxn ang="0">
                  <a:pos x="337" y="13"/>
                </a:cxn>
                <a:cxn ang="0">
                  <a:pos x="352" y="5"/>
                </a:cxn>
                <a:cxn ang="0">
                  <a:pos x="358" y="0"/>
                </a:cxn>
                <a:cxn ang="0">
                  <a:pos x="491" y="131"/>
                </a:cxn>
                <a:cxn ang="0">
                  <a:pos x="549" y="80"/>
                </a:cxn>
                <a:cxn ang="0">
                  <a:pos x="549" y="78"/>
                </a:cxn>
                <a:cxn ang="0">
                  <a:pos x="552" y="74"/>
                </a:cxn>
                <a:cxn ang="0">
                  <a:pos x="558" y="70"/>
                </a:cxn>
                <a:cxn ang="0">
                  <a:pos x="571" y="65"/>
                </a:cxn>
                <a:cxn ang="0">
                  <a:pos x="579" y="62"/>
                </a:cxn>
                <a:cxn ang="0">
                  <a:pos x="588" y="58"/>
                </a:cxn>
                <a:cxn ang="0">
                  <a:pos x="598" y="54"/>
                </a:cxn>
                <a:cxn ang="0">
                  <a:pos x="610" y="51"/>
                </a:cxn>
                <a:cxn ang="0">
                  <a:pos x="623" y="51"/>
                </a:cxn>
                <a:cxn ang="0">
                  <a:pos x="637" y="55"/>
                </a:cxn>
                <a:cxn ang="0">
                  <a:pos x="653" y="67"/>
                </a:cxn>
                <a:cxn ang="0">
                  <a:pos x="672" y="87"/>
                </a:cxn>
                <a:cxn ang="0">
                  <a:pos x="695" y="120"/>
                </a:cxn>
                <a:cxn ang="0">
                  <a:pos x="723" y="165"/>
                </a:cxn>
                <a:cxn ang="0">
                  <a:pos x="753" y="219"/>
                </a:cxn>
                <a:cxn ang="0">
                  <a:pos x="782" y="274"/>
                </a:cxn>
                <a:cxn ang="0">
                  <a:pos x="808" y="327"/>
                </a:cxn>
                <a:cxn ang="0">
                  <a:pos x="830" y="371"/>
                </a:cxn>
                <a:cxn ang="0">
                  <a:pos x="844" y="401"/>
                </a:cxn>
                <a:cxn ang="0">
                  <a:pos x="850" y="413"/>
                </a:cxn>
                <a:cxn ang="0">
                  <a:pos x="817" y="478"/>
                </a:cxn>
                <a:cxn ang="0">
                  <a:pos x="766" y="565"/>
                </a:cxn>
                <a:cxn ang="0">
                  <a:pos x="788" y="614"/>
                </a:cxn>
                <a:cxn ang="0">
                  <a:pos x="802" y="678"/>
                </a:cxn>
                <a:cxn ang="0">
                  <a:pos x="326" y="820"/>
                </a:cxn>
                <a:cxn ang="0">
                  <a:pos x="239" y="902"/>
                </a:cxn>
                <a:cxn ang="0">
                  <a:pos x="184" y="931"/>
                </a:cxn>
                <a:cxn ang="0">
                  <a:pos x="123" y="943"/>
                </a:cxn>
              </a:cxnLst>
              <a:rect l="0" t="0" r="r" b="b"/>
              <a:pathLst>
                <a:path w="850" h="943">
                  <a:moveTo>
                    <a:pt x="123" y="943"/>
                  </a:moveTo>
                  <a:lnTo>
                    <a:pt x="126" y="671"/>
                  </a:lnTo>
                  <a:lnTo>
                    <a:pt x="75" y="507"/>
                  </a:lnTo>
                  <a:lnTo>
                    <a:pt x="0" y="503"/>
                  </a:lnTo>
                  <a:lnTo>
                    <a:pt x="17" y="438"/>
                  </a:lnTo>
                  <a:lnTo>
                    <a:pt x="39" y="375"/>
                  </a:lnTo>
                  <a:lnTo>
                    <a:pt x="61" y="314"/>
                  </a:lnTo>
                  <a:lnTo>
                    <a:pt x="84" y="259"/>
                  </a:lnTo>
                  <a:lnTo>
                    <a:pt x="109" y="212"/>
                  </a:lnTo>
                  <a:lnTo>
                    <a:pt x="133" y="171"/>
                  </a:lnTo>
                  <a:lnTo>
                    <a:pt x="155" y="141"/>
                  </a:lnTo>
                  <a:lnTo>
                    <a:pt x="177" y="120"/>
                  </a:lnTo>
                  <a:lnTo>
                    <a:pt x="200" y="104"/>
                  </a:lnTo>
                  <a:lnTo>
                    <a:pt x="229" y="86"/>
                  </a:lnTo>
                  <a:lnTo>
                    <a:pt x="258" y="67"/>
                  </a:lnTo>
                  <a:lnTo>
                    <a:pt x="288" y="47"/>
                  </a:lnTo>
                  <a:lnTo>
                    <a:pt x="314" y="29"/>
                  </a:lnTo>
                  <a:lnTo>
                    <a:pt x="337" y="13"/>
                  </a:lnTo>
                  <a:lnTo>
                    <a:pt x="352" y="5"/>
                  </a:lnTo>
                  <a:lnTo>
                    <a:pt x="358" y="0"/>
                  </a:lnTo>
                  <a:lnTo>
                    <a:pt x="491" y="131"/>
                  </a:lnTo>
                  <a:lnTo>
                    <a:pt x="549" y="80"/>
                  </a:lnTo>
                  <a:lnTo>
                    <a:pt x="549" y="78"/>
                  </a:lnTo>
                  <a:lnTo>
                    <a:pt x="552" y="74"/>
                  </a:lnTo>
                  <a:lnTo>
                    <a:pt x="558" y="70"/>
                  </a:lnTo>
                  <a:lnTo>
                    <a:pt x="571" y="65"/>
                  </a:lnTo>
                  <a:lnTo>
                    <a:pt x="579" y="62"/>
                  </a:lnTo>
                  <a:lnTo>
                    <a:pt x="588" y="58"/>
                  </a:lnTo>
                  <a:lnTo>
                    <a:pt x="598" y="54"/>
                  </a:lnTo>
                  <a:lnTo>
                    <a:pt x="610" y="51"/>
                  </a:lnTo>
                  <a:lnTo>
                    <a:pt x="623" y="51"/>
                  </a:lnTo>
                  <a:lnTo>
                    <a:pt x="637" y="55"/>
                  </a:lnTo>
                  <a:lnTo>
                    <a:pt x="653" y="67"/>
                  </a:lnTo>
                  <a:lnTo>
                    <a:pt x="672" y="87"/>
                  </a:lnTo>
                  <a:lnTo>
                    <a:pt x="695" y="120"/>
                  </a:lnTo>
                  <a:lnTo>
                    <a:pt x="723" y="165"/>
                  </a:lnTo>
                  <a:lnTo>
                    <a:pt x="753" y="219"/>
                  </a:lnTo>
                  <a:lnTo>
                    <a:pt x="782" y="274"/>
                  </a:lnTo>
                  <a:lnTo>
                    <a:pt x="808" y="327"/>
                  </a:lnTo>
                  <a:lnTo>
                    <a:pt x="830" y="371"/>
                  </a:lnTo>
                  <a:lnTo>
                    <a:pt x="844" y="401"/>
                  </a:lnTo>
                  <a:lnTo>
                    <a:pt x="850" y="413"/>
                  </a:lnTo>
                  <a:lnTo>
                    <a:pt x="817" y="478"/>
                  </a:lnTo>
                  <a:lnTo>
                    <a:pt x="766" y="565"/>
                  </a:lnTo>
                  <a:lnTo>
                    <a:pt x="788" y="614"/>
                  </a:lnTo>
                  <a:lnTo>
                    <a:pt x="802" y="678"/>
                  </a:lnTo>
                  <a:lnTo>
                    <a:pt x="326" y="820"/>
                  </a:lnTo>
                  <a:lnTo>
                    <a:pt x="239" y="902"/>
                  </a:lnTo>
                  <a:lnTo>
                    <a:pt x="184" y="931"/>
                  </a:lnTo>
                  <a:lnTo>
                    <a:pt x="123" y="943"/>
                  </a:lnTo>
                  <a:close/>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999" name="Freeform 15"/>
            <p:cNvSpPr>
              <a:spLocks/>
            </p:cNvSpPr>
            <p:nvPr/>
          </p:nvSpPr>
          <p:spPr bwMode="auto">
            <a:xfrm>
              <a:off x="3383" y="2328"/>
              <a:ext cx="245" cy="313"/>
            </a:xfrm>
            <a:custGeom>
              <a:avLst/>
              <a:gdLst/>
              <a:ahLst/>
              <a:cxnLst>
                <a:cxn ang="0">
                  <a:pos x="29" y="378"/>
                </a:cxn>
                <a:cxn ang="0">
                  <a:pos x="13" y="314"/>
                </a:cxn>
                <a:cxn ang="0">
                  <a:pos x="0" y="200"/>
                </a:cxn>
                <a:cxn ang="0">
                  <a:pos x="6" y="193"/>
                </a:cxn>
                <a:cxn ang="0">
                  <a:pos x="30" y="188"/>
                </a:cxn>
                <a:cxn ang="0">
                  <a:pos x="63" y="191"/>
                </a:cxn>
                <a:cxn ang="0">
                  <a:pos x="91" y="181"/>
                </a:cxn>
                <a:cxn ang="0">
                  <a:pos x="119" y="149"/>
                </a:cxn>
                <a:cxn ang="0">
                  <a:pos x="129" y="130"/>
                </a:cxn>
                <a:cxn ang="0">
                  <a:pos x="134" y="120"/>
                </a:cxn>
                <a:cxn ang="0">
                  <a:pos x="145" y="109"/>
                </a:cxn>
                <a:cxn ang="0">
                  <a:pos x="158" y="82"/>
                </a:cxn>
                <a:cxn ang="0">
                  <a:pos x="176" y="74"/>
                </a:cxn>
                <a:cxn ang="0">
                  <a:pos x="200" y="61"/>
                </a:cxn>
                <a:cxn ang="0">
                  <a:pos x="224" y="38"/>
                </a:cxn>
                <a:cxn ang="0">
                  <a:pos x="247" y="10"/>
                </a:cxn>
                <a:cxn ang="0">
                  <a:pos x="272" y="9"/>
                </a:cxn>
                <a:cxn ang="0">
                  <a:pos x="289" y="43"/>
                </a:cxn>
                <a:cxn ang="0">
                  <a:pos x="307" y="72"/>
                </a:cxn>
                <a:cxn ang="0">
                  <a:pos x="336" y="81"/>
                </a:cxn>
                <a:cxn ang="0">
                  <a:pos x="368" y="78"/>
                </a:cxn>
                <a:cxn ang="0">
                  <a:pos x="391" y="67"/>
                </a:cxn>
                <a:cxn ang="0">
                  <a:pos x="391" y="26"/>
                </a:cxn>
                <a:cxn ang="0">
                  <a:pos x="418" y="32"/>
                </a:cxn>
                <a:cxn ang="0">
                  <a:pos x="442" y="49"/>
                </a:cxn>
                <a:cxn ang="0">
                  <a:pos x="460" y="72"/>
                </a:cxn>
                <a:cxn ang="0">
                  <a:pos x="488" y="84"/>
                </a:cxn>
                <a:cxn ang="0">
                  <a:pos x="489" y="219"/>
                </a:cxn>
                <a:cxn ang="0">
                  <a:pos x="476" y="300"/>
                </a:cxn>
                <a:cxn ang="0">
                  <a:pos x="453" y="350"/>
                </a:cxn>
                <a:cxn ang="0">
                  <a:pos x="430" y="401"/>
                </a:cxn>
                <a:cxn ang="0">
                  <a:pos x="413" y="433"/>
                </a:cxn>
                <a:cxn ang="0">
                  <a:pos x="389" y="462"/>
                </a:cxn>
                <a:cxn ang="0">
                  <a:pos x="366" y="485"/>
                </a:cxn>
                <a:cxn ang="0">
                  <a:pos x="352" y="495"/>
                </a:cxn>
                <a:cxn ang="0">
                  <a:pos x="336" y="504"/>
                </a:cxn>
                <a:cxn ang="0">
                  <a:pos x="313" y="510"/>
                </a:cxn>
                <a:cxn ang="0">
                  <a:pos x="288" y="508"/>
                </a:cxn>
                <a:cxn ang="0">
                  <a:pos x="271" y="514"/>
                </a:cxn>
                <a:cxn ang="0">
                  <a:pos x="256" y="592"/>
                </a:cxn>
                <a:cxn ang="0">
                  <a:pos x="217" y="621"/>
                </a:cxn>
                <a:cxn ang="0">
                  <a:pos x="181" y="626"/>
                </a:cxn>
                <a:cxn ang="0">
                  <a:pos x="148" y="618"/>
                </a:cxn>
                <a:cxn ang="0">
                  <a:pos x="136" y="605"/>
                </a:cxn>
                <a:cxn ang="0">
                  <a:pos x="117" y="597"/>
                </a:cxn>
                <a:cxn ang="0">
                  <a:pos x="100" y="589"/>
                </a:cxn>
                <a:cxn ang="0">
                  <a:pos x="84" y="579"/>
                </a:cxn>
                <a:cxn ang="0">
                  <a:pos x="53" y="546"/>
                </a:cxn>
                <a:cxn ang="0">
                  <a:pos x="32" y="528"/>
                </a:cxn>
                <a:cxn ang="0">
                  <a:pos x="14" y="521"/>
                </a:cxn>
                <a:cxn ang="0">
                  <a:pos x="0" y="510"/>
                </a:cxn>
                <a:cxn ang="0">
                  <a:pos x="29" y="479"/>
                </a:cxn>
                <a:cxn ang="0">
                  <a:pos x="40" y="436"/>
                </a:cxn>
              </a:cxnLst>
              <a:rect l="0" t="0" r="r" b="b"/>
              <a:pathLst>
                <a:path w="489" h="626">
                  <a:moveTo>
                    <a:pt x="40" y="405"/>
                  </a:moveTo>
                  <a:lnTo>
                    <a:pt x="36" y="391"/>
                  </a:lnTo>
                  <a:lnTo>
                    <a:pt x="29" y="378"/>
                  </a:lnTo>
                  <a:lnTo>
                    <a:pt x="21" y="366"/>
                  </a:lnTo>
                  <a:lnTo>
                    <a:pt x="19" y="355"/>
                  </a:lnTo>
                  <a:lnTo>
                    <a:pt x="13" y="314"/>
                  </a:lnTo>
                  <a:lnTo>
                    <a:pt x="7" y="275"/>
                  </a:lnTo>
                  <a:lnTo>
                    <a:pt x="1" y="237"/>
                  </a:lnTo>
                  <a:lnTo>
                    <a:pt x="0" y="200"/>
                  </a:lnTo>
                  <a:lnTo>
                    <a:pt x="1" y="197"/>
                  </a:lnTo>
                  <a:lnTo>
                    <a:pt x="4" y="195"/>
                  </a:lnTo>
                  <a:lnTo>
                    <a:pt x="6" y="193"/>
                  </a:lnTo>
                  <a:lnTo>
                    <a:pt x="7" y="188"/>
                  </a:lnTo>
                  <a:lnTo>
                    <a:pt x="19" y="188"/>
                  </a:lnTo>
                  <a:lnTo>
                    <a:pt x="30" y="188"/>
                  </a:lnTo>
                  <a:lnTo>
                    <a:pt x="42" y="190"/>
                  </a:lnTo>
                  <a:lnTo>
                    <a:pt x="53" y="191"/>
                  </a:lnTo>
                  <a:lnTo>
                    <a:pt x="63" y="191"/>
                  </a:lnTo>
                  <a:lnTo>
                    <a:pt x="74" y="190"/>
                  </a:lnTo>
                  <a:lnTo>
                    <a:pt x="84" y="187"/>
                  </a:lnTo>
                  <a:lnTo>
                    <a:pt x="91" y="181"/>
                  </a:lnTo>
                  <a:lnTo>
                    <a:pt x="100" y="172"/>
                  </a:lnTo>
                  <a:lnTo>
                    <a:pt x="108" y="161"/>
                  </a:lnTo>
                  <a:lnTo>
                    <a:pt x="119" y="149"/>
                  </a:lnTo>
                  <a:lnTo>
                    <a:pt x="127" y="137"/>
                  </a:lnTo>
                  <a:lnTo>
                    <a:pt x="127" y="135"/>
                  </a:lnTo>
                  <a:lnTo>
                    <a:pt x="129" y="130"/>
                  </a:lnTo>
                  <a:lnTo>
                    <a:pt x="130" y="127"/>
                  </a:lnTo>
                  <a:lnTo>
                    <a:pt x="130" y="123"/>
                  </a:lnTo>
                  <a:lnTo>
                    <a:pt x="134" y="120"/>
                  </a:lnTo>
                  <a:lnTo>
                    <a:pt x="137" y="116"/>
                  </a:lnTo>
                  <a:lnTo>
                    <a:pt x="142" y="113"/>
                  </a:lnTo>
                  <a:lnTo>
                    <a:pt x="145" y="109"/>
                  </a:lnTo>
                  <a:lnTo>
                    <a:pt x="148" y="98"/>
                  </a:lnTo>
                  <a:lnTo>
                    <a:pt x="153" y="90"/>
                  </a:lnTo>
                  <a:lnTo>
                    <a:pt x="158" y="82"/>
                  </a:lnTo>
                  <a:lnTo>
                    <a:pt x="159" y="72"/>
                  </a:lnTo>
                  <a:lnTo>
                    <a:pt x="168" y="72"/>
                  </a:lnTo>
                  <a:lnTo>
                    <a:pt x="176" y="74"/>
                  </a:lnTo>
                  <a:lnTo>
                    <a:pt x="184" y="72"/>
                  </a:lnTo>
                  <a:lnTo>
                    <a:pt x="191" y="69"/>
                  </a:lnTo>
                  <a:lnTo>
                    <a:pt x="200" y="61"/>
                  </a:lnTo>
                  <a:lnTo>
                    <a:pt x="208" y="53"/>
                  </a:lnTo>
                  <a:lnTo>
                    <a:pt x="217" y="45"/>
                  </a:lnTo>
                  <a:lnTo>
                    <a:pt x="224" y="38"/>
                  </a:lnTo>
                  <a:lnTo>
                    <a:pt x="233" y="29"/>
                  </a:lnTo>
                  <a:lnTo>
                    <a:pt x="240" y="20"/>
                  </a:lnTo>
                  <a:lnTo>
                    <a:pt x="247" y="10"/>
                  </a:lnTo>
                  <a:lnTo>
                    <a:pt x="253" y="0"/>
                  </a:lnTo>
                  <a:lnTo>
                    <a:pt x="263" y="3"/>
                  </a:lnTo>
                  <a:lnTo>
                    <a:pt x="272" y="9"/>
                  </a:lnTo>
                  <a:lnTo>
                    <a:pt x="278" y="19"/>
                  </a:lnTo>
                  <a:lnTo>
                    <a:pt x="284" y="30"/>
                  </a:lnTo>
                  <a:lnTo>
                    <a:pt x="289" y="43"/>
                  </a:lnTo>
                  <a:lnTo>
                    <a:pt x="294" y="55"/>
                  </a:lnTo>
                  <a:lnTo>
                    <a:pt x="300" y="65"/>
                  </a:lnTo>
                  <a:lnTo>
                    <a:pt x="307" y="72"/>
                  </a:lnTo>
                  <a:lnTo>
                    <a:pt x="316" y="77"/>
                  </a:lnTo>
                  <a:lnTo>
                    <a:pt x="326" y="78"/>
                  </a:lnTo>
                  <a:lnTo>
                    <a:pt x="336" y="81"/>
                  </a:lnTo>
                  <a:lnTo>
                    <a:pt x="347" y="81"/>
                  </a:lnTo>
                  <a:lnTo>
                    <a:pt x="358" y="81"/>
                  </a:lnTo>
                  <a:lnTo>
                    <a:pt x="368" y="78"/>
                  </a:lnTo>
                  <a:lnTo>
                    <a:pt x="378" y="77"/>
                  </a:lnTo>
                  <a:lnTo>
                    <a:pt x="386" y="72"/>
                  </a:lnTo>
                  <a:lnTo>
                    <a:pt x="391" y="67"/>
                  </a:lnTo>
                  <a:lnTo>
                    <a:pt x="391" y="55"/>
                  </a:lnTo>
                  <a:lnTo>
                    <a:pt x="391" y="40"/>
                  </a:lnTo>
                  <a:lnTo>
                    <a:pt x="391" y="26"/>
                  </a:lnTo>
                  <a:lnTo>
                    <a:pt x="400" y="27"/>
                  </a:lnTo>
                  <a:lnTo>
                    <a:pt x="410" y="29"/>
                  </a:lnTo>
                  <a:lnTo>
                    <a:pt x="418" y="32"/>
                  </a:lnTo>
                  <a:lnTo>
                    <a:pt x="427" y="38"/>
                  </a:lnTo>
                  <a:lnTo>
                    <a:pt x="434" y="42"/>
                  </a:lnTo>
                  <a:lnTo>
                    <a:pt x="442" y="49"/>
                  </a:lnTo>
                  <a:lnTo>
                    <a:pt x="447" y="55"/>
                  </a:lnTo>
                  <a:lnTo>
                    <a:pt x="452" y="62"/>
                  </a:lnTo>
                  <a:lnTo>
                    <a:pt x="460" y="72"/>
                  </a:lnTo>
                  <a:lnTo>
                    <a:pt x="469" y="80"/>
                  </a:lnTo>
                  <a:lnTo>
                    <a:pt x="478" y="84"/>
                  </a:lnTo>
                  <a:lnTo>
                    <a:pt x="488" y="84"/>
                  </a:lnTo>
                  <a:lnTo>
                    <a:pt x="488" y="129"/>
                  </a:lnTo>
                  <a:lnTo>
                    <a:pt x="489" y="174"/>
                  </a:lnTo>
                  <a:lnTo>
                    <a:pt x="489" y="219"/>
                  </a:lnTo>
                  <a:lnTo>
                    <a:pt x="485" y="263"/>
                  </a:lnTo>
                  <a:lnTo>
                    <a:pt x="481" y="282"/>
                  </a:lnTo>
                  <a:lnTo>
                    <a:pt x="476" y="300"/>
                  </a:lnTo>
                  <a:lnTo>
                    <a:pt x="469" y="317"/>
                  </a:lnTo>
                  <a:lnTo>
                    <a:pt x="462" y="334"/>
                  </a:lnTo>
                  <a:lnTo>
                    <a:pt x="453" y="350"/>
                  </a:lnTo>
                  <a:lnTo>
                    <a:pt x="446" y="368"/>
                  </a:lnTo>
                  <a:lnTo>
                    <a:pt x="437" y="384"/>
                  </a:lnTo>
                  <a:lnTo>
                    <a:pt x="430" y="401"/>
                  </a:lnTo>
                  <a:lnTo>
                    <a:pt x="424" y="411"/>
                  </a:lnTo>
                  <a:lnTo>
                    <a:pt x="418" y="423"/>
                  </a:lnTo>
                  <a:lnTo>
                    <a:pt x="413" y="433"/>
                  </a:lnTo>
                  <a:lnTo>
                    <a:pt x="405" y="443"/>
                  </a:lnTo>
                  <a:lnTo>
                    <a:pt x="398" y="452"/>
                  </a:lnTo>
                  <a:lnTo>
                    <a:pt x="389" y="462"/>
                  </a:lnTo>
                  <a:lnTo>
                    <a:pt x="381" y="472"/>
                  </a:lnTo>
                  <a:lnTo>
                    <a:pt x="372" y="481"/>
                  </a:lnTo>
                  <a:lnTo>
                    <a:pt x="366" y="485"/>
                  </a:lnTo>
                  <a:lnTo>
                    <a:pt x="362" y="488"/>
                  </a:lnTo>
                  <a:lnTo>
                    <a:pt x="358" y="492"/>
                  </a:lnTo>
                  <a:lnTo>
                    <a:pt x="352" y="495"/>
                  </a:lnTo>
                  <a:lnTo>
                    <a:pt x="347" y="498"/>
                  </a:lnTo>
                  <a:lnTo>
                    <a:pt x="342" y="501"/>
                  </a:lnTo>
                  <a:lnTo>
                    <a:pt x="336" y="504"/>
                  </a:lnTo>
                  <a:lnTo>
                    <a:pt x="329" y="507"/>
                  </a:lnTo>
                  <a:lnTo>
                    <a:pt x="320" y="508"/>
                  </a:lnTo>
                  <a:lnTo>
                    <a:pt x="313" y="510"/>
                  </a:lnTo>
                  <a:lnTo>
                    <a:pt x="304" y="510"/>
                  </a:lnTo>
                  <a:lnTo>
                    <a:pt x="295" y="508"/>
                  </a:lnTo>
                  <a:lnTo>
                    <a:pt x="288" y="508"/>
                  </a:lnTo>
                  <a:lnTo>
                    <a:pt x="282" y="510"/>
                  </a:lnTo>
                  <a:lnTo>
                    <a:pt x="275" y="511"/>
                  </a:lnTo>
                  <a:lnTo>
                    <a:pt x="271" y="514"/>
                  </a:lnTo>
                  <a:lnTo>
                    <a:pt x="262" y="539"/>
                  </a:lnTo>
                  <a:lnTo>
                    <a:pt x="260" y="566"/>
                  </a:lnTo>
                  <a:lnTo>
                    <a:pt x="256" y="592"/>
                  </a:lnTo>
                  <a:lnTo>
                    <a:pt x="239" y="611"/>
                  </a:lnTo>
                  <a:lnTo>
                    <a:pt x="227" y="617"/>
                  </a:lnTo>
                  <a:lnTo>
                    <a:pt x="217" y="621"/>
                  </a:lnTo>
                  <a:lnTo>
                    <a:pt x="205" y="624"/>
                  </a:lnTo>
                  <a:lnTo>
                    <a:pt x="194" y="626"/>
                  </a:lnTo>
                  <a:lnTo>
                    <a:pt x="181" y="626"/>
                  </a:lnTo>
                  <a:lnTo>
                    <a:pt x="169" y="624"/>
                  </a:lnTo>
                  <a:lnTo>
                    <a:pt x="159" y="623"/>
                  </a:lnTo>
                  <a:lnTo>
                    <a:pt x="148" y="618"/>
                  </a:lnTo>
                  <a:lnTo>
                    <a:pt x="145" y="615"/>
                  </a:lnTo>
                  <a:lnTo>
                    <a:pt x="140" y="611"/>
                  </a:lnTo>
                  <a:lnTo>
                    <a:pt x="136" y="605"/>
                  </a:lnTo>
                  <a:lnTo>
                    <a:pt x="130" y="601"/>
                  </a:lnTo>
                  <a:lnTo>
                    <a:pt x="124" y="598"/>
                  </a:lnTo>
                  <a:lnTo>
                    <a:pt x="117" y="597"/>
                  </a:lnTo>
                  <a:lnTo>
                    <a:pt x="111" y="594"/>
                  </a:lnTo>
                  <a:lnTo>
                    <a:pt x="105" y="591"/>
                  </a:lnTo>
                  <a:lnTo>
                    <a:pt x="100" y="589"/>
                  </a:lnTo>
                  <a:lnTo>
                    <a:pt x="95" y="586"/>
                  </a:lnTo>
                  <a:lnTo>
                    <a:pt x="90" y="582"/>
                  </a:lnTo>
                  <a:lnTo>
                    <a:pt x="84" y="579"/>
                  </a:lnTo>
                  <a:lnTo>
                    <a:pt x="74" y="568"/>
                  </a:lnTo>
                  <a:lnTo>
                    <a:pt x="63" y="557"/>
                  </a:lnTo>
                  <a:lnTo>
                    <a:pt x="53" y="546"/>
                  </a:lnTo>
                  <a:lnTo>
                    <a:pt x="43" y="536"/>
                  </a:lnTo>
                  <a:lnTo>
                    <a:pt x="37" y="531"/>
                  </a:lnTo>
                  <a:lnTo>
                    <a:pt x="32" y="528"/>
                  </a:lnTo>
                  <a:lnTo>
                    <a:pt x="26" y="526"/>
                  </a:lnTo>
                  <a:lnTo>
                    <a:pt x="20" y="524"/>
                  </a:lnTo>
                  <a:lnTo>
                    <a:pt x="14" y="521"/>
                  </a:lnTo>
                  <a:lnTo>
                    <a:pt x="10" y="518"/>
                  </a:lnTo>
                  <a:lnTo>
                    <a:pt x="4" y="514"/>
                  </a:lnTo>
                  <a:lnTo>
                    <a:pt x="0" y="510"/>
                  </a:lnTo>
                  <a:lnTo>
                    <a:pt x="11" y="502"/>
                  </a:lnTo>
                  <a:lnTo>
                    <a:pt x="21" y="491"/>
                  </a:lnTo>
                  <a:lnTo>
                    <a:pt x="29" y="479"/>
                  </a:lnTo>
                  <a:lnTo>
                    <a:pt x="35" y="466"/>
                  </a:lnTo>
                  <a:lnTo>
                    <a:pt x="39" y="450"/>
                  </a:lnTo>
                  <a:lnTo>
                    <a:pt x="40" y="436"/>
                  </a:lnTo>
                  <a:lnTo>
                    <a:pt x="40" y="420"/>
                  </a:lnTo>
                  <a:lnTo>
                    <a:pt x="40" y="405"/>
                  </a:lnTo>
                  <a:close/>
                </a:path>
              </a:pathLst>
            </a:custGeom>
            <a:solidFill>
              <a:srgbClr val="F2CCB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00" name="Freeform 16"/>
            <p:cNvSpPr>
              <a:spLocks/>
            </p:cNvSpPr>
            <p:nvPr/>
          </p:nvSpPr>
          <p:spPr bwMode="auto">
            <a:xfrm>
              <a:off x="3346" y="2300"/>
              <a:ext cx="27" cy="58"/>
            </a:xfrm>
            <a:custGeom>
              <a:avLst/>
              <a:gdLst/>
              <a:ahLst/>
              <a:cxnLst>
                <a:cxn ang="0">
                  <a:pos x="49" y="50"/>
                </a:cxn>
                <a:cxn ang="0">
                  <a:pos x="53" y="32"/>
                </a:cxn>
                <a:cxn ang="0">
                  <a:pos x="53" y="13"/>
                </a:cxn>
                <a:cxn ang="0">
                  <a:pos x="46" y="0"/>
                </a:cxn>
                <a:cxn ang="0">
                  <a:pos x="30" y="3"/>
                </a:cxn>
                <a:cxn ang="0">
                  <a:pos x="10" y="25"/>
                </a:cxn>
                <a:cxn ang="0">
                  <a:pos x="0" y="53"/>
                </a:cxn>
                <a:cxn ang="0">
                  <a:pos x="0" y="84"/>
                </a:cxn>
                <a:cxn ang="0">
                  <a:pos x="6" y="115"/>
                </a:cxn>
                <a:cxn ang="0">
                  <a:pos x="19" y="116"/>
                </a:cxn>
                <a:cxn ang="0">
                  <a:pos x="27" y="113"/>
                </a:cxn>
                <a:cxn ang="0">
                  <a:pos x="33" y="106"/>
                </a:cxn>
                <a:cxn ang="0">
                  <a:pos x="38" y="96"/>
                </a:cxn>
                <a:cxn ang="0">
                  <a:pos x="40" y="84"/>
                </a:cxn>
                <a:cxn ang="0">
                  <a:pos x="43" y="73"/>
                </a:cxn>
                <a:cxn ang="0">
                  <a:pos x="46" y="60"/>
                </a:cxn>
                <a:cxn ang="0">
                  <a:pos x="49" y="50"/>
                </a:cxn>
              </a:cxnLst>
              <a:rect l="0" t="0" r="r" b="b"/>
              <a:pathLst>
                <a:path w="53" h="116">
                  <a:moveTo>
                    <a:pt x="49" y="50"/>
                  </a:moveTo>
                  <a:lnTo>
                    <a:pt x="53" y="32"/>
                  </a:lnTo>
                  <a:lnTo>
                    <a:pt x="53" y="13"/>
                  </a:lnTo>
                  <a:lnTo>
                    <a:pt x="46" y="0"/>
                  </a:lnTo>
                  <a:lnTo>
                    <a:pt x="30" y="3"/>
                  </a:lnTo>
                  <a:lnTo>
                    <a:pt x="10" y="25"/>
                  </a:lnTo>
                  <a:lnTo>
                    <a:pt x="0" y="53"/>
                  </a:lnTo>
                  <a:lnTo>
                    <a:pt x="0" y="84"/>
                  </a:lnTo>
                  <a:lnTo>
                    <a:pt x="6" y="115"/>
                  </a:lnTo>
                  <a:lnTo>
                    <a:pt x="19" y="116"/>
                  </a:lnTo>
                  <a:lnTo>
                    <a:pt x="27" y="113"/>
                  </a:lnTo>
                  <a:lnTo>
                    <a:pt x="33" y="106"/>
                  </a:lnTo>
                  <a:lnTo>
                    <a:pt x="38" y="96"/>
                  </a:lnTo>
                  <a:lnTo>
                    <a:pt x="40" y="84"/>
                  </a:lnTo>
                  <a:lnTo>
                    <a:pt x="43" y="73"/>
                  </a:lnTo>
                  <a:lnTo>
                    <a:pt x="46" y="60"/>
                  </a:lnTo>
                  <a:lnTo>
                    <a:pt x="49" y="5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01" name="Freeform 17"/>
            <p:cNvSpPr>
              <a:spLocks/>
            </p:cNvSpPr>
            <p:nvPr/>
          </p:nvSpPr>
          <p:spPr bwMode="auto">
            <a:xfrm>
              <a:off x="3172" y="2879"/>
              <a:ext cx="117" cy="185"/>
            </a:xfrm>
            <a:custGeom>
              <a:avLst/>
              <a:gdLst/>
              <a:ahLst/>
              <a:cxnLst>
                <a:cxn ang="0">
                  <a:pos x="141" y="0"/>
                </a:cxn>
                <a:cxn ang="0">
                  <a:pos x="122" y="1"/>
                </a:cxn>
                <a:cxn ang="0">
                  <a:pos x="105" y="6"/>
                </a:cxn>
                <a:cxn ang="0">
                  <a:pos x="87" y="12"/>
                </a:cxn>
                <a:cxn ang="0">
                  <a:pos x="73" y="20"/>
                </a:cxn>
                <a:cxn ang="0">
                  <a:pos x="60" y="32"/>
                </a:cxn>
                <a:cxn ang="0">
                  <a:pos x="47" y="43"/>
                </a:cxn>
                <a:cxn ang="0">
                  <a:pos x="36" y="56"/>
                </a:cxn>
                <a:cxn ang="0">
                  <a:pos x="28" y="71"/>
                </a:cxn>
                <a:cxn ang="0">
                  <a:pos x="12" y="113"/>
                </a:cxn>
                <a:cxn ang="0">
                  <a:pos x="2" y="158"/>
                </a:cxn>
                <a:cxn ang="0">
                  <a:pos x="0" y="203"/>
                </a:cxn>
                <a:cxn ang="0">
                  <a:pos x="6" y="249"/>
                </a:cxn>
                <a:cxn ang="0">
                  <a:pos x="10" y="265"/>
                </a:cxn>
                <a:cxn ang="0">
                  <a:pos x="18" y="281"/>
                </a:cxn>
                <a:cxn ang="0">
                  <a:pos x="23" y="295"/>
                </a:cxn>
                <a:cxn ang="0">
                  <a:pos x="32" y="310"/>
                </a:cxn>
                <a:cxn ang="0">
                  <a:pos x="41" y="324"/>
                </a:cxn>
                <a:cxn ang="0">
                  <a:pos x="51" y="337"/>
                </a:cxn>
                <a:cxn ang="0">
                  <a:pos x="61" y="352"/>
                </a:cxn>
                <a:cxn ang="0">
                  <a:pos x="71" y="365"/>
                </a:cxn>
                <a:cxn ang="0">
                  <a:pos x="92" y="368"/>
                </a:cxn>
                <a:cxn ang="0">
                  <a:pos x="113" y="369"/>
                </a:cxn>
                <a:cxn ang="0">
                  <a:pos x="134" y="369"/>
                </a:cxn>
                <a:cxn ang="0">
                  <a:pos x="154" y="369"/>
                </a:cxn>
                <a:cxn ang="0">
                  <a:pos x="174" y="366"/>
                </a:cxn>
                <a:cxn ang="0">
                  <a:pos x="194" y="362"/>
                </a:cxn>
                <a:cxn ang="0">
                  <a:pos x="215" y="356"/>
                </a:cxn>
                <a:cxn ang="0">
                  <a:pos x="233" y="346"/>
                </a:cxn>
                <a:cxn ang="0">
                  <a:pos x="233" y="278"/>
                </a:cxn>
                <a:cxn ang="0">
                  <a:pos x="233" y="210"/>
                </a:cxn>
                <a:cxn ang="0">
                  <a:pos x="233" y="143"/>
                </a:cxn>
                <a:cxn ang="0">
                  <a:pos x="233" y="75"/>
                </a:cxn>
                <a:cxn ang="0">
                  <a:pos x="223" y="67"/>
                </a:cxn>
                <a:cxn ang="0">
                  <a:pos x="213" y="56"/>
                </a:cxn>
                <a:cxn ang="0">
                  <a:pos x="203" y="45"/>
                </a:cxn>
                <a:cxn ang="0">
                  <a:pos x="193" y="35"/>
                </a:cxn>
                <a:cxn ang="0">
                  <a:pos x="181" y="26"/>
                </a:cxn>
                <a:cxn ang="0">
                  <a:pos x="170" y="19"/>
                </a:cxn>
                <a:cxn ang="0">
                  <a:pos x="158" y="13"/>
                </a:cxn>
                <a:cxn ang="0">
                  <a:pos x="144" y="12"/>
                </a:cxn>
                <a:cxn ang="0">
                  <a:pos x="144" y="7"/>
                </a:cxn>
                <a:cxn ang="0">
                  <a:pos x="144" y="4"/>
                </a:cxn>
                <a:cxn ang="0">
                  <a:pos x="142" y="1"/>
                </a:cxn>
                <a:cxn ang="0">
                  <a:pos x="141" y="0"/>
                </a:cxn>
              </a:cxnLst>
              <a:rect l="0" t="0" r="r" b="b"/>
              <a:pathLst>
                <a:path w="233" h="369">
                  <a:moveTo>
                    <a:pt x="141" y="0"/>
                  </a:moveTo>
                  <a:lnTo>
                    <a:pt x="122" y="1"/>
                  </a:lnTo>
                  <a:lnTo>
                    <a:pt x="105" y="6"/>
                  </a:lnTo>
                  <a:lnTo>
                    <a:pt x="87" y="12"/>
                  </a:lnTo>
                  <a:lnTo>
                    <a:pt x="73" y="20"/>
                  </a:lnTo>
                  <a:lnTo>
                    <a:pt x="60" y="32"/>
                  </a:lnTo>
                  <a:lnTo>
                    <a:pt x="47" y="43"/>
                  </a:lnTo>
                  <a:lnTo>
                    <a:pt x="36" y="56"/>
                  </a:lnTo>
                  <a:lnTo>
                    <a:pt x="28" y="71"/>
                  </a:lnTo>
                  <a:lnTo>
                    <a:pt x="12" y="113"/>
                  </a:lnTo>
                  <a:lnTo>
                    <a:pt x="2" y="158"/>
                  </a:lnTo>
                  <a:lnTo>
                    <a:pt x="0" y="203"/>
                  </a:lnTo>
                  <a:lnTo>
                    <a:pt x="6" y="249"/>
                  </a:lnTo>
                  <a:lnTo>
                    <a:pt x="10" y="265"/>
                  </a:lnTo>
                  <a:lnTo>
                    <a:pt x="18" y="281"/>
                  </a:lnTo>
                  <a:lnTo>
                    <a:pt x="23" y="295"/>
                  </a:lnTo>
                  <a:lnTo>
                    <a:pt x="32" y="310"/>
                  </a:lnTo>
                  <a:lnTo>
                    <a:pt x="41" y="324"/>
                  </a:lnTo>
                  <a:lnTo>
                    <a:pt x="51" y="337"/>
                  </a:lnTo>
                  <a:lnTo>
                    <a:pt x="61" y="352"/>
                  </a:lnTo>
                  <a:lnTo>
                    <a:pt x="71" y="365"/>
                  </a:lnTo>
                  <a:lnTo>
                    <a:pt x="92" y="368"/>
                  </a:lnTo>
                  <a:lnTo>
                    <a:pt x="113" y="369"/>
                  </a:lnTo>
                  <a:lnTo>
                    <a:pt x="134" y="369"/>
                  </a:lnTo>
                  <a:lnTo>
                    <a:pt x="154" y="369"/>
                  </a:lnTo>
                  <a:lnTo>
                    <a:pt x="174" y="366"/>
                  </a:lnTo>
                  <a:lnTo>
                    <a:pt x="194" y="362"/>
                  </a:lnTo>
                  <a:lnTo>
                    <a:pt x="215" y="356"/>
                  </a:lnTo>
                  <a:lnTo>
                    <a:pt x="233" y="346"/>
                  </a:lnTo>
                  <a:lnTo>
                    <a:pt x="233" y="278"/>
                  </a:lnTo>
                  <a:lnTo>
                    <a:pt x="233" y="210"/>
                  </a:lnTo>
                  <a:lnTo>
                    <a:pt x="233" y="143"/>
                  </a:lnTo>
                  <a:lnTo>
                    <a:pt x="233" y="75"/>
                  </a:lnTo>
                  <a:lnTo>
                    <a:pt x="223" y="67"/>
                  </a:lnTo>
                  <a:lnTo>
                    <a:pt x="213" y="56"/>
                  </a:lnTo>
                  <a:lnTo>
                    <a:pt x="203" y="45"/>
                  </a:lnTo>
                  <a:lnTo>
                    <a:pt x="193" y="35"/>
                  </a:lnTo>
                  <a:lnTo>
                    <a:pt x="181" y="26"/>
                  </a:lnTo>
                  <a:lnTo>
                    <a:pt x="170" y="19"/>
                  </a:lnTo>
                  <a:lnTo>
                    <a:pt x="158" y="13"/>
                  </a:lnTo>
                  <a:lnTo>
                    <a:pt x="144" y="12"/>
                  </a:lnTo>
                  <a:lnTo>
                    <a:pt x="144" y="7"/>
                  </a:lnTo>
                  <a:lnTo>
                    <a:pt x="144" y="4"/>
                  </a:lnTo>
                  <a:lnTo>
                    <a:pt x="142" y="1"/>
                  </a:lnTo>
                  <a:lnTo>
                    <a:pt x="141"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02" name="Freeform 18"/>
            <p:cNvSpPr>
              <a:spLocks/>
            </p:cNvSpPr>
            <p:nvPr/>
          </p:nvSpPr>
          <p:spPr bwMode="auto">
            <a:xfrm>
              <a:off x="3336" y="2838"/>
              <a:ext cx="612" cy="243"/>
            </a:xfrm>
            <a:custGeom>
              <a:avLst/>
              <a:gdLst/>
              <a:ahLst/>
              <a:cxnLst>
                <a:cxn ang="0">
                  <a:pos x="3" y="364"/>
                </a:cxn>
                <a:cxn ang="0">
                  <a:pos x="0" y="328"/>
                </a:cxn>
                <a:cxn ang="0">
                  <a:pos x="17" y="313"/>
                </a:cxn>
                <a:cxn ang="0">
                  <a:pos x="49" y="302"/>
                </a:cxn>
                <a:cxn ang="0">
                  <a:pos x="88" y="287"/>
                </a:cxn>
                <a:cxn ang="0">
                  <a:pos x="124" y="273"/>
                </a:cxn>
                <a:cxn ang="0">
                  <a:pos x="146" y="264"/>
                </a:cxn>
                <a:cxn ang="0">
                  <a:pos x="176" y="252"/>
                </a:cxn>
                <a:cxn ang="0">
                  <a:pos x="223" y="239"/>
                </a:cxn>
                <a:cxn ang="0">
                  <a:pos x="278" y="222"/>
                </a:cxn>
                <a:cxn ang="0">
                  <a:pos x="336" y="206"/>
                </a:cxn>
                <a:cxn ang="0">
                  <a:pos x="392" y="189"/>
                </a:cxn>
                <a:cxn ang="0">
                  <a:pos x="440" y="176"/>
                </a:cxn>
                <a:cxn ang="0">
                  <a:pos x="475" y="164"/>
                </a:cxn>
                <a:cxn ang="0">
                  <a:pos x="496" y="157"/>
                </a:cxn>
                <a:cxn ang="0">
                  <a:pos x="538" y="141"/>
                </a:cxn>
                <a:cxn ang="0">
                  <a:pos x="601" y="116"/>
                </a:cxn>
                <a:cxn ang="0">
                  <a:pos x="673" y="89"/>
                </a:cxn>
                <a:cxn ang="0">
                  <a:pos x="751" y="60"/>
                </a:cxn>
                <a:cxn ang="0">
                  <a:pos x="824" y="34"/>
                </a:cxn>
                <a:cxn ang="0">
                  <a:pos x="883" y="13"/>
                </a:cxn>
                <a:cxn ang="0">
                  <a:pos x="924" y="2"/>
                </a:cxn>
                <a:cxn ang="0">
                  <a:pos x="944" y="3"/>
                </a:cxn>
                <a:cxn ang="0">
                  <a:pos x="967" y="13"/>
                </a:cxn>
                <a:cxn ang="0">
                  <a:pos x="989" y="26"/>
                </a:cxn>
                <a:cxn ang="0">
                  <a:pos x="1002" y="35"/>
                </a:cxn>
                <a:cxn ang="0">
                  <a:pos x="1224" y="100"/>
                </a:cxn>
                <a:cxn ang="0">
                  <a:pos x="1211" y="152"/>
                </a:cxn>
                <a:cxn ang="0">
                  <a:pos x="1195" y="163"/>
                </a:cxn>
                <a:cxn ang="0">
                  <a:pos x="1164" y="181"/>
                </a:cxn>
                <a:cxn ang="0">
                  <a:pos x="1122" y="206"/>
                </a:cxn>
                <a:cxn ang="0">
                  <a:pos x="1074" y="235"/>
                </a:cxn>
                <a:cxn ang="0">
                  <a:pos x="1022" y="264"/>
                </a:cxn>
                <a:cxn ang="0">
                  <a:pos x="970" y="294"/>
                </a:cxn>
                <a:cxn ang="0">
                  <a:pos x="919" y="320"/>
                </a:cxn>
                <a:cxn ang="0">
                  <a:pos x="873" y="344"/>
                </a:cxn>
                <a:cxn ang="0">
                  <a:pos x="819" y="367"/>
                </a:cxn>
                <a:cxn ang="0">
                  <a:pos x="761" y="393"/>
                </a:cxn>
                <a:cxn ang="0">
                  <a:pos x="702" y="417"/>
                </a:cxn>
                <a:cxn ang="0">
                  <a:pos x="646" y="441"/>
                </a:cxn>
                <a:cxn ang="0">
                  <a:pos x="596" y="461"/>
                </a:cxn>
                <a:cxn ang="0">
                  <a:pos x="556" y="475"/>
                </a:cxn>
                <a:cxn ang="0">
                  <a:pos x="530" y="486"/>
                </a:cxn>
                <a:cxn ang="0">
                  <a:pos x="512" y="487"/>
                </a:cxn>
                <a:cxn ang="0">
                  <a:pos x="469" y="481"/>
                </a:cxn>
                <a:cxn ang="0">
                  <a:pos x="414" y="471"/>
                </a:cxn>
                <a:cxn ang="0">
                  <a:pos x="362" y="465"/>
                </a:cxn>
                <a:cxn ang="0">
                  <a:pos x="333" y="465"/>
                </a:cxn>
                <a:cxn ang="0">
                  <a:pos x="304" y="462"/>
                </a:cxn>
                <a:cxn ang="0">
                  <a:pos x="266" y="455"/>
                </a:cxn>
                <a:cxn ang="0">
                  <a:pos x="224" y="446"/>
                </a:cxn>
                <a:cxn ang="0">
                  <a:pos x="181" y="436"/>
                </a:cxn>
                <a:cxn ang="0">
                  <a:pos x="142" y="428"/>
                </a:cxn>
                <a:cxn ang="0">
                  <a:pos x="110" y="419"/>
                </a:cxn>
                <a:cxn ang="0">
                  <a:pos x="88" y="415"/>
                </a:cxn>
                <a:cxn ang="0">
                  <a:pos x="76" y="413"/>
                </a:cxn>
                <a:cxn ang="0">
                  <a:pos x="52" y="403"/>
                </a:cxn>
                <a:cxn ang="0">
                  <a:pos x="26" y="390"/>
                </a:cxn>
                <a:cxn ang="0">
                  <a:pos x="7" y="380"/>
                </a:cxn>
              </a:cxnLst>
              <a:rect l="0" t="0" r="r" b="b"/>
              <a:pathLst>
                <a:path w="1224" h="487">
                  <a:moveTo>
                    <a:pt x="4" y="378"/>
                  </a:moveTo>
                  <a:lnTo>
                    <a:pt x="3" y="364"/>
                  </a:lnTo>
                  <a:lnTo>
                    <a:pt x="0" y="345"/>
                  </a:lnTo>
                  <a:lnTo>
                    <a:pt x="0" y="328"/>
                  </a:lnTo>
                  <a:lnTo>
                    <a:pt x="7" y="318"/>
                  </a:lnTo>
                  <a:lnTo>
                    <a:pt x="17" y="313"/>
                  </a:lnTo>
                  <a:lnTo>
                    <a:pt x="31" y="309"/>
                  </a:lnTo>
                  <a:lnTo>
                    <a:pt x="49" y="302"/>
                  </a:lnTo>
                  <a:lnTo>
                    <a:pt x="68" y="294"/>
                  </a:lnTo>
                  <a:lnTo>
                    <a:pt x="88" y="287"/>
                  </a:lnTo>
                  <a:lnTo>
                    <a:pt x="107" y="280"/>
                  </a:lnTo>
                  <a:lnTo>
                    <a:pt x="124" y="273"/>
                  </a:lnTo>
                  <a:lnTo>
                    <a:pt x="137" y="267"/>
                  </a:lnTo>
                  <a:lnTo>
                    <a:pt x="146" y="264"/>
                  </a:lnTo>
                  <a:lnTo>
                    <a:pt x="159" y="258"/>
                  </a:lnTo>
                  <a:lnTo>
                    <a:pt x="176" y="252"/>
                  </a:lnTo>
                  <a:lnTo>
                    <a:pt x="198" y="247"/>
                  </a:lnTo>
                  <a:lnTo>
                    <a:pt x="223" y="239"/>
                  </a:lnTo>
                  <a:lnTo>
                    <a:pt x="249" y="231"/>
                  </a:lnTo>
                  <a:lnTo>
                    <a:pt x="278" y="222"/>
                  </a:lnTo>
                  <a:lnTo>
                    <a:pt x="307" y="213"/>
                  </a:lnTo>
                  <a:lnTo>
                    <a:pt x="336" y="206"/>
                  </a:lnTo>
                  <a:lnTo>
                    <a:pt x="365" y="197"/>
                  </a:lnTo>
                  <a:lnTo>
                    <a:pt x="392" y="189"/>
                  </a:lnTo>
                  <a:lnTo>
                    <a:pt x="418" y="181"/>
                  </a:lnTo>
                  <a:lnTo>
                    <a:pt x="440" y="176"/>
                  </a:lnTo>
                  <a:lnTo>
                    <a:pt x="459" y="170"/>
                  </a:lnTo>
                  <a:lnTo>
                    <a:pt x="475" y="164"/>
                  </a:lnTo>
                  <a:lnTo>
                    <a:pt x="485" y="161"/>
                  </a:lnTo>
                  <a:lnTo>
                    <a:pt x="496" y="157"/>
                  </a:lnTo>
                  <a:lnTo>
                    <a:pt x="514" y="150"/>
                  </a:lnTo>
                  <a:lnTo>
                    <a:pt x="538" y="141"/>
                  </a:lnTo>
                  <a:lnTo>
                    <a:pt x="567" y="129"/>
                  </a:lnTo>
                  <a:lnTo>
                    <a:pt x="601" y="116"/>
                  </a:lnTo>
                  <a:lnTo>
                    <a:pt x="635" y="103"/>
                  </a:lnTo>
                  <a:lnTo>
                    <a:pt x="673" y="89"/>
                  </a:lnTo>
                  <a:lnTo>
                    <a:pt x="712" y="74"/>
                  </a:lnTo>
                  <a:lnTo>
                    <a:pt x="751" y="60"/>
                  </a:lnTo>
                  <a:lnTo>
                    <a:pt x="789" y="47"/>
                  </a:lnTo>
                  <a:lnTo>
                    <a:pt x="824" y="34"/>
                  </a:lnTo>
                  <a:lnTo>
                    <a:pt x="856" y="22"/>
                  </a:lnTo>
                  <a:lnTo>
                    <a:pt x="883" y="13"/>
                  </a:lnTo>
                  <a:lnTo>
                    <a:pt x="906" y="6"/>
                  </a:lnTo>
                  <a:lnTo>
                    <a:pt x="924" y="2"/>
                  </a:lnTo>
                  <a:lnTo>
                    <a:pt x="932" y="0"/>
                  </a:lnTo>
                  <a:lnTo>
                    <a:pt x="944" y="3"/>
                  </a:lnTo>
                  <a:lnTo>
                    <a:pt x="956" y="8"/>
                  </a:lnTo>
                  <a:lnTo>
                    <a:pt x="967" y="13"/>
                  </a:lnTo>
                  <a:lnTo>
                    <a:pt x="979" y="21"/>
                  </a:lnTo>
                  <a:lnTo>
                    <a:pt x="989" y="26"/>
                  </a:lnTo>
                  <a:lnTo>
                    <a:pt x="996" y="32"/>
                  </a:lnTo>
                  <a:lnTo>
                    <a:pt x="1002" y="35"/>
                  </a:lnTo>
                  <a:lnTo>
                    <a:pt x="1003" y="37"/>
                  </a:lnTo>
                  <a:lnTo>
                    <a:pt x="1224" y="100"/>
                  </a:lnTo>
                  <a:lnTo>
                    <a:pt x="1213" y="151"/>
                  </a:lnTo>
                  <a:lnTo>
                    <a:pt x="1211" y="152"/>
                  </a:lnTo>
                  <a:lnTo>
                    <a:pt x="1205" y="157"/>
                  </a:lnTo>
                  <a:lnTo>
                    <a:pt x="1195" y="163"/>
                  </a:lnTo>
                  <a:lnTo>
                    <a:pt x="1180" y="171"/>
                  </a:lnTo>
                  <a:lnTo>
                    <a:pt x="1164" y="181"/>
                  </a:lnTo>
                  <a:lnTo>
                    <a:pt x="1144" y="193"/>
                  </a:lnTo>
                  <a:lnTo>
                    <a:pt x="1122" y="206"/>
                  </a:lnTo>
                  <a:lnTo>
                    <a:pt x="1099" y="219"/>
                  </a:lnTo>
                  <a:lnTo>
                    <a:pt x="1074" y="235"/>
                  </a:lnTo>
                  <a:lnTo>
                    <a:pt x="1048" y="249"/>
                  </a:lnTo>
                  <a:lnTo>
                    <a:pt x="1022" y="264"/>
                  </a:lnTo>
                  <a:lnTo>
                    <a:pt x="996" y="280"/>
                  </a:lnTo>
                  <a:lnTo>
                    <a:pt x="970" y="294"/>
                  </a:lnTo>
                  <a:lnTo>
                    <a:pt x="944" y="307"/>
                  </a:lnTo>
                  <a:lnTo>
                    <a:pt x="919" y="320"/>
                  </a:lnTo>
                  <a:lnTo>
                    <a:pt x="896" y="332"/>
                  </a:lnTo>
                  <a:lnTo>
                    <a:pt x="873" y="344"/>
                  </a:lnTo>
                  <a:lnTo>
                    <a:pt x="847" y="355"/>
                  </a:lnTo>
                  <a:lnTo>
                    <a:pt x="819" y="367"/>
                  </a:lnTo>
                  <a:lnTo>
                    <a:pt x="790" y="380"/>
                  </a:lnTo>
                  <a:lnTo>
                    <a:pt x="761" y="393"/>
                  </a:lnTo>
                  <a:lnTo>
                    <a:pt x="733" y="406"/>
                  </a:lnTo>
                  <a:lnTo>
                    <a:pt x="702" y="417"/>
                  </a:lnTo>
                  <a:lnTo>
                    <a:pt x="673" y="429"/>
                  </a:lnTo>
                  <a:lnTo>
                    <a:pt x="646" y="441"/>
                  </a:lnTo>
                  <a:lnTo>
                    <a:pt x="620" y="451"/>
                  </a:lnTo>
                  <a:lnTo>
                    <a:pt x="596" y="461"/>
                  </a:lnTo>
                  <a:lnTo>
                    <a:pt x="575" y="470"/>
                  </a:lnTo>
                  <a:lnTo>
                    <a:pt x="556" y="475"/>
                  </a:lnTo>
                  <a:lnTo>
                    <a:pt x="541" y="481"/>
                  </a:lnTo>
                  <a:lnTo>
                    <a:pt x="530" y="486"/>
                  </a:lnTo>
                  <a:lnTo>
                    <a:pt x="524" y="487"/>
                  </a:lnTo>
                  <a:lnTo>
                    <a:pt x="512" y="487"/>
                  </a:lnTo>
                  <a:lnTo>
                    <a:pt x="492" y="484"/>
                  </a:lnTo>
                  <a:lnTo>
                    <a:pt x="469" y="481"/>
                  </a:lnTo>
                  <a:lnTo>
                    <a:pt x="441" y="475"/>
                  </a:lnTo>
                  <a:lnTo>
                    <a:pt x="414" y="471"/>
                  </a:lnTo>
                  <a:lnTo>
                    <a:pt x="386" y="468"/>
                  </a:lnTo>
                  <a:lnTo>
                    <a:pt x="362" y="465"/>
                  </a:lnTo>
                  <a:lnTo>
                    <a:pt x="343" y="465"/>
                  </a:lnTo>
                  <a:lnTo>
                    <a:pt x="333" y="465"/>
                  </a:lnTo>
                  <a:lnTo>
                    <a:pt x="320" y="464"/>
                  </a:lnTo>
                  <a:lnTo>
                    <a:pt x="304" y="462"/>
                  </a:lnTo>
                  <a:lnTo>
                    <a:pt x="286" y="459"/>
                  </a:lnTo>
                  <a:lnTo>
                    <a:pt x="266" y="455"/>
                  </a:lnTo>
                  <a:lnTo>
                    <a:pt x="246" y="451"/>
                  </a:lnTo>
                  <a:lnTo>
                    <a:pt x="224" y="446"/>
                  </a:lnTo>
                  <a:lnTo>
                    <a:pt x="202" y="442"/>
                  </a:lnTo>
                  <a:lnTo>
                    <a:pt x="181" y="436"/>
                  </a:lnTo>
                  <a:lnTo>
                    <a:pt x="160" y="432"/>
                  </a:lnTo>
                  <a:lnTo>
                    <a:pt x="142" y="428"/>
                  </a:lnTo>
                  <a:lnTo>
                    <a:pt x="124" y="423"/>
                  </a:lnTo>
                  <a:lnTo>
                    <a:pt x="110" y="419"/>
                  </a:lnTo>
                  <a:lnTo>
                    <a:pt x="97" y="417"/>
                  </a:lnTo>
                  <a:lnTo>
                    <a:pt x="88" y="415"/>
                  </a:lnTo>
                  <a:lnTo>
                    <a:pt x="84" y="415"/>
                  </a:lnTo>
                  <a:lnTo>
                    <a:pt x="76" y="413"/>
                  </a:lnTo>
                  <a:lnTo>
                    <a:pt x="65" y="409"/>
                  </a:lnTo>
                  <a:lnTo>
                    <a:pt x="52" y="403"/>
                  </a:lnTo>
                  <a:lnTo>
                    <a:pt x="39" y="396"/>
                  </a:lnTo>
                  <a:lnTo>
                    <a:pt x="26" y="390"/>
                  </a:lnTo>
                  <a:lnTo>
                    <a:pt x="14" y="384"/>
                  </a:lnTo>
                  <a:lnTo>
                    <a:pt x="7" y="380"/>
                  </a:lnTo>
                  <a:lnTo>
                    <a:pt x="4" y="378"/>
                  </a:lnTo>
                  <a:close/>
                </a:path>
              </a:pathLst>
            </a:custGeom>
            <a:solidFill>
              <a:schemeClr val="tx1">
                <a:lumMod val="10000"/>
                <a:lumOff val="9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03" name="Freeform 19"/>
            <p:cNvSpPr>
              <a:spLocks/>
            </p:cNvSpPr>
            <p:nvPr/>
          </p:nvSpPr>
          <p:spPr bwMode="auto">
            <a:xfrm>
              <a:off x="3240" y="2820"/>
              <a:ext cx="352" cy="172"/>
            </a:xfrm>
            <a:custGeom>
              <a:avLst/>
              <a:gdLst/>
              <a:ahLst/>
              <a:cxnLst>
                <a:cxn ang="0">
                  <a:pos x="5" y="62"/>
                </a:cxn>
                <a:cxn ang="0">
                  <a:pos x="3" y="128"/>
                </a:cxn>
                <a:cxn ang="0">
                  <a:pos x="16" y="168"/>
                </a:cxn>
                <a:cxn ang="0">
                  <a:pos x="35" y="184"/>
                </a:cxn>
                <a:cxn ang="0">
                  <a:pos x="64" y="197"/>
                </a:cxn>
                <a:cxn ang="0">
                  <a:pos x="102" y="210"/>
                </a:cxn>
                <a:cxn ang="0">
                  <a:pos x="139" y="219"/>
                </a:cxn>
                <a:cxn ang="0">
                  <a:pos x="177" y="225"/>
                </a:cxn>
                <a:cxn ang="0">
                  <a:pos x="225" y="229"/>
                </a:cxn>
                <a:cxn ang="0">
                  <a:pos x="281" y="235"/>
                </a:cxn>
                <a:cxn ang="0">
                  <a:pos x="338" y="241"/>
                </a:cxn>
                <a:cxn ang="0">
                  <a:pos x="394" y="248"/>
                </a:cxn>
                <a:cxn ang="0">
                  <a:pos x="426" y="254"/>
                </a:cxn>
                <a:cxn ang="0">
                  <a:pos x="435" y="262"/>
                </a:cxn>
                <a:cxn ang="0">
                  <a:pos x="457" y="274"/>
                </a:cxn>
                <a:cxn ang="0">
                  <a:pos x="486" y="288"/>
                </a:cxn>
                <a:cxn ang="0">
                  <a:pos x="515" y="306"/>
                </a:cxn>
                <a:cxn ang="0">
                  <a:pos x="542" y="320"/>
                </a:cxn>
                <a:cxn ang="0">
                  <a:pos x="570" y="333"/>
                </a:cxn>
                <a:cxn ang="0">
                  <a:pos x="594" y="340"/>
                </a:cxn>
                <a:cxn ang="0">
                  <a:pos x="620" y="345"/>
                </a:cxn>
                <a:cxn ang="0">
                  <a:pos x="646" y="340"/>
                </a:cxn>
                <a:cxn ang="0">
                  <a:pos x="667" y="329"/>
                </a:cxn>
                <a:cxn ang="0">
                  <a:pos x="684" y="319"/>
                </a:cxn>
                <a:cxn ang="0">
                  <a:pos x="701" y="300"/>
                </a:cxn>
                <a:cxn ang="0">
                  <a:pos x="701" y="272"/>
                </a:cxn>
                <a:cxn ang="0">
                  <a:pos x="687" y="252"/>
                </a:cxn>
                <a:cxn ang="0">
                  <a:pos x="668" y="241"/>
                </a:cxn>
                <a:cxn ang="0">
                  <a:pos x="661" y="217"/>
                </a:cxn>
                <a:cxn ang="0">
                  <a:pos x="642" y="194"/>
                </a:cxn>
                <a:cxn ang="0">
                  <a:pos x="602" y="177"/>
                </a:cxn>
                <a:cxn ang="0">
                  <a:pos x="545" y="159"/>
                </a:cxn>
                <a:cxn ang="0">
                  <a:pos x="489" y="145"/>
                </a:cxn>
                <a:cxn ang="0">
                  <a:pos x="432" y="132"/>
                </a:cxn>
                <a:cxn ang="0">
                  <a:pos x="374" y="122"/>
                </a:cxn>
                <a:cxn ang="0">
                  <a:pos x="318" y="110"/>
                </a:cxn>
                <a:cxn ang="0">
                  <a:pos x="260" y="100"/>
                </a:cxn>
                <a:cxn ang="0">
                  <a:pos x="203" y="87"/>
                </a:cxn>
                <a:cxn ang="0">
                  <a:pos x="173" y="64"/>
                </a:cxn>
                <a:cxn ang="0">
                  <a:pos x="170" y="32"/>
                </a:cxn>
                <a:cxn ang="0">
                  <a:pos x="158" y="15"/>
                </a:cxn>
                <a:cxn ang="0">
                  <a:pos x="147" y="9"/>
                </a:cxn>
                <a:cxn ang="0">
                  <a:pos x="132" y="7"/>
                </a:cxn>
                <a:cxn ang="0">
                  <a:pos x="118" y="7"/>
                </a:cxn>
                <a:cxn ang="0">
                  <a:pos x="105" y="6"/>
                </a:cxn>
                <a:cxn ang="0">
                  <a:pos x="97" y="2"/>
                </a:cxn>
                <a:cxn ang="0">
                  <a:pos x="83" y="0"/>
                </a:cxn>
                <a:cxn ang="0">
                  <a:pos x="58" y="0"/>
                </a:cxn>
                <a:cxn ang="0">
                  <a:pos x="35" y="0"/>
                </a:cxn>
                <a:cxn ang="0">
                  <a:pos x="12" y="2"/>
                </a:cxn>
                <a:cxn ang="0">
                  <a:pos x="0" y="6"/>
                </a:cxn>
                <a:cxn ang="0">
                  <a:pos x="0" y="13"/>
                </a:cxn>
                <a:cxn ang="0">
                  <a:pos x="5" y="29"/>
                </a:cxn>
              </a:cxnLst>
              <a:rect l="0" t="0" r="r" b="b"/>
              <a:pathLst>
                <a:path w="704" h="345">
                  <a:moveTo>
                    <a:pt x="5" y="29"/>
                  </a:moveTo>
                  <a:lnTo>
                    <a:pt x="5" y="62"/>
                  </a:lnTo>
                  <a:lnTo>
                    <a:pt x="2" y="96"/>
                  </a:lnTo>
                  <a:lnTo>
                    <a:pt x="3" y="128"/>
                  </a:lnTo>
                  <a:lnTo>
                    <a:pt x="12" y="158"/>
                  </a:lnTo>
                  <a:lnTo>
                    <a:pt x="16" y="168"/>
                  </a:lnTo>
                  <a:lnTo>
                    <a:pt x="25" y="177"/>
                  </a:lnTo>
                  <a:lnTo>
                    <a:pt x="35" y="184"/>
                  </a:lnTo>
                  <a:lnTo>
                    <a:pt x="47" y="190"/>
                  </a:lnTo>
                  <a:lnTo>
                    <a:pt x="64" y="197"/>
                  </a:lnTo>
                  <a:lnTo>
                    <a:pt x="83" y="204"/>
                  </a:lnTo>
                  <a:lnTo>
                    <a:pt x="102" y="210"/>
                  </a:lnTo>
                  <a:lnTo>
                    <a:pt x="121" y="215"/>
                  </a:lnTo>
                  <a:lnTo>
                    <a:pt x="139" y="219"/>
                  </a:lnTo>
                  <a:lnTo>
                    <a:pt x="158" y="222"/>
                  </a:lnTo>
                  <a:lnTo>
                    <a:pt x="177" y="225"/>
                  </a:lnTo>
                  <a:lnTo>
                    <a:pt x="196" y="226"/>
                  </a:lnTo>
                  <a:lnTo>
                    <a:pt x="225" y="229"/>
                  </a:lnTo>
                  <a:lnTo>
                    <a:pt x="252" y="232"/>
                  </a:lnTo>
                  <a:lnTo>
                    <a:pt x="281" y="235"/>
                  </a:lnTo>
                  <a:lnTo>
                    <a:pt x="310" y="238"/>
                  </a:lnTo>
                  <a:lnTo>
                    <a:pt x="338" y="241"/>
                  </a:lnTo>
                  <a:lnTo>
                    <a:pt x="367" y="245"/>
                  </a:lnTo>
                  <a:lnTo>
                    <a:pt x="394" y="248"/>
                  </a:lnTo>
                  <a:lnTo>
                    <a:pt x="423" y="252"/>
                  </a:lnTo>
                  <a:lnTo>
                    <a:pt x="426" y="254"/>
                  </a:lnTo>
                  <a:lnTo>
                    <a:pt x="431" y="258"/>
                  </a:lnTo>
                  <a:lnTo>
                    <a:pt x="435" y="262"/>
                  </a:lnTo>
                  <a:lnTo>
                    <a:pt x="441" y="267"/>
                  </a:lnTo>
                  <a:lnTo>
                    <a:pt x="457" y="274"/>
                  </a:lnTo>
                  <a:lnTo>
                    <a:pt x="471" y="281"/>
                  </a:lnTo>
                  <a:lnTo>
                    <a:pt x="486" y="288"/>
                  </a:lnTo>
                  <a:lnTo>
                    <a:pt x="500" y="297"/>
                  </a:lnTo>
                  <a:lnTo>
                    <a:pt x="515" y="306"/>
                  </a:lnTo>
                  <a:lnTo>
                    <a:pt x="528" y="313"/>
                  </a:lnTo>
                  <a:lnTo>
                    <a:pt x="542" y="320"/>
                  </a:lnTo>
                  <a:lnTo>
                    <a:pt x="557" y="327"/>
                  </a:lnTo>
                  <a:lnTo>
                    <a:pt x="570" y="333"/>
                  </a:lnTo>
                  <a:lnTo>
                    <a:pt x="583" y="338"/>
                  </a:lnTo>
                  <a:lnTo>
                    <a:pt x="594" y="340"/>
                  </a:lnTo>
                  <a:lnTo>
                    <a:pt x="607" y="343"/>
                  </a:lnTo>
                  <a:lnTo>
                    <a:pt x="620" y="345"/>
                  </a:lnTo>
                  <a:lnTo>
                    <a:pt x="633" y="343"/>
                  </a:lnTo>
                  <a:lnTo>
                    <a:pt x="646" y="340"/>
                  </a:lnTo>
                  <a:lnTo>
                    <a:pt x="658" y="335"/>
                  </a:lnTo>
                  <a:lnTo>
                    <a:pt x="667" y="329"/>
                  </a:lnTo>
                  <a:lnTo>
                    <a:pt x="675" y="323"/>
                  </a:lnTo>
                  <a:lnTo>
                    <a:pt x="684" y="319"/>
                  </a:lnTo>
                  <a:lnTo>
                    <a:pt x="694" y="313"/>
                  </a:lnTo>
                  <a:lnTo>
                    <a:pt x="701" y="300"/>
                  </a:lnTo>
                  <a:lnTo>
                    <a:pt x="704" y="285"/>
                  </a:lnTo>
                  <a:lnTo>
                    <a:pt x="701" y="272"/>
                  </a:lnTo>
                  <a:lnTo>
                    <a:pt x="694" y="259"/>
                  </a:lnTo>
                  <a:lnTo>
                    <a:pt x="687" y="252"/>
                  </a:lnTo>
                  <a:lnTo>
                    <a:pt x="677" y="246"/>
                  </a:lnTo>
                  <a:lnTo>
                    <a:pt x="668" y="241"/>
                  </a:lnTo>
                  <a:lnTo>
                    <a:pt x="665" y="233"/>
                  </a:lnTo>
                  <a:lnTo>
                    <a:pt x="661" y="217"/>
                  </a:lnTo>
                  <a:lnTo>
                    <a:pt x="654" y="203"/>
                  </a:lnTo>
                  <a:lnTo>
                    <a:pt x="642" y="194"/>
                  </a:lnTo>
                  <a:lnTo>
                    <a:pt x="629" y="187"/>
                  </a:lnTo>
                  <a:lnTo>
                    <a:pt x="602" y="177"/>
                  </a:lnTo>
                  <a:lnTo>
                    <a:pt x="574" y="168"/>
                  </a:lnTo>
                  <a:lnTo>
                    <a:pt x="545" y="159"/>
                  </a:lnTo>
                  <a:lnTo>
                    <a:pt x="518" y="152"/>
                  </a:lnTo>
                  <a:lnTo>
                    <a:pt x="489" y="145"/>
                  </a:lnTo>
                  <a:lnTo>
                    <a:pt x="461" y="139"/>
                  </a:lnTo>
                  <a:lnTo>
                    <a:pt x="432" y="132"/>
                  </a:lnTo>
                  <a:lnTo>
                    <a:pt x="403" y="126"/>
                  </a:lnTo>
                  <a:lnTo>
                    <a:pt x="374" y="122"/>
                  </a:lnTo>
                  <a:lnTo>
                    <a:pt x="347" y="116"/>
                  </a:lnTo>
                  <a:lnTo>
                    <a:pt x="318" y="110"/>
                  </a:lnTo>
                  <a:lnTo>
                    <a:pt x="289" y="104"/>
                  </a:lnTo>
                  <a:lnTo>
                    <a:pt x="260" y="100"/>
                  </a:lnTo>
                  <a:lnTo>
                    <a:pt x="231" y="93"/>
                  </a:lnTo>
                  <a:lnTo>
                    <a:pt x="203" y="87"/>
                  </a:lnTo>
                  <a:lnTo>
                    <a:pt x="174" y="80"/>
                  </a:lnTo>
                  <a:lnTo>
                    <a:pt x="173" y="64"/>
                  </a:lnTo>
                  <a:lnTo>
                    <a:pt x="173" y="47"/>
                  </a:lnTo>
                  <a:lnTo>
                    <a:pt x="170" y="32"/>
                  </a:lnTo>
                  <a:lnTo>
                    <a:pt x="163" y="19"/>
                  </a:lnTo>
                  <a:lnTo>
                    <a:pt x="158" y="15"/>
                  </a:lnTo>
                  <a:lnTo>
                    <a:pt x="153" y="12"/>
                  </a:lnTo>
                  <a:lnTo>
                    <a:pt x="147" y="9"/>
                  </a:lnTo>
                  <a:lnTo>
                    <a:pt x="141" y="7"/>
                  </a:lnTo>
                  <a:lnTo>
                    <a:pt x="132" y="7"/>
                  </a:lnTo>
                  <a:lnTo>
                    <a:pt x="125" y="7"/>
                  </a:lnTo>
                  <a:lnTo>
                    <a:pt x="118" y="7"/>
                  </a:lnTo>
                  <a:lnTo>
                    <a:pt x="109" y="7"/>
                  </a:lnTo>
                  <a:lnTo>
                    <a:pt x="105" y="6"/>
                  </a:lnTo>
                  <a:lnTo>
                    <a:pt x="102" y="3"/>
                  </a:lnTo>
                  <a:lnTo>
                    <a:pt x="97" y="2"/>
                  </a:lnTo>
                  <a:lnTo>
                    <a:pt x="95" y="0"/>
                  </a:lnTo>
                  <a:lnTo>
                    <a:pt x="83" y="0"/>
                  </a:lnTo>
                  <a:lnTo>
                    <a:pt x="70" y="0"/>
                  </a:lnTo>
                  <a:lnTo>
                    <a:pt x="58" y="0"/>
                  </a:lnTo>
                  <a:lnTo>
                    <a:pt x="47" y="0"/>
                  </a:lnTo>
                  <a:lnTo>
                    <a:pt x="35" y="0"/>
                  </a:lnTo>
                  <a:lnTo>
                    <a:pt x="24" y="0"/>
                  </a:lnTo>
                  <a:lnTo>
                    <a:pt x="12" y="2"/>
                  </a:lnTo>
                  <a:lnTo>
                    <a:pt x="0" y="5"/>
                  </a:lnTo>
                  <a:lnTo>
                    <a:pt x="0" y="6"/>
                  </a:lnTo>
                  <a:lnTo>
                    <a:pt x="0" y="9"/>
                  </a:lnTo>
                  <a:lnTo>
                    <a:pt x="0" y="13"/>
                  </a:lnTo>
                  <a:lnTo>
                    <a:pt x="0" y="19"/>
                  </a:lnTo>
                  <a:lnTo>
                    <a:pt x="5" y="29"/>
                  </a:lnTo>
                  <a:close/>
                </a:path>
              </a:pathLst>
            </a:custGeom>
            <a:solidFill>
              <a:srgbClr val="F2CCB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04" name="Freeform 20"/>
            <p:cNvSpPr>
              <a:spLocks/>
            </p:cNvSpPr>
            <p:nvPr/>
          </p:nvSpPr>
          <p:spPr bwMode="auto">
            <a:xfrm>
              <a:off x="3590" y="2801"/>
              <a:ext cx="220" cy="95"/>
            </a:xfrm>
            <a:custGeom>
              <a:avLst/>
              <a:gdLst/>
              <a:ahLst/>
              <a:cxnLst>
                <a:cxn ang="0">
                  <a:pos x="0" y="55"/>
                </a:cxn>
                <a:cxn ang="0">
                  <a:pos x="7" y="45"/>
                </a:cxn>
                <a:cxn ang="0">
                  <a:pos x="22" y="35"/>
                </a:cxn>
                <a:cxn ang="0">
                  <a:pos x="38" y="26"/>
                </a:cxn>
                <a:cxn ang="0">
                  <a:pos x="49" y="19"/>
                </a:cxn>
                <a:cxn ang="0">
                  <a:pos x="55" y="7"/>
                </a:cxn>
                <a:cxn ang="0">
                  <a:pos x="68" y="1"/>
                </a:cxn>
                <a:cxn ang="0">
                  <a:pos x="81" y="1"/>
                </a:cxn>
                <a:cxn ang="0">
                  <a:pos x="90" y="9"/>
                </a:cxn>
                <a:cxn ang="0">
                  <a:pos x="96" y="26"/>
                </a:cxn>
                <a:cxn ang="0">
                  <a:pos x="117" y="33"/>
                </a:cxn>
                <a:cxn ang="0">
                  <a:pos x="152" y="39"/>
                </a:cxn>
                <a:cxn ang="0">
                  <a:pos x="188" y="41"/>
                </a:cxn>
                <a:cxn ang="0">
                  <a:pos x="223" y="39"/>
                </a:cxn>
                <a:cxn ang="0">
                  <a:pos x="259" y="38"/>
                </a:cxn>
                <a:cxn ang="0">
                  <a:pos x="294" y="38"/>
                </a:cxn>
                <a:cxn ang="0">
                  <a:pos x="330" y="39"/>
                </a:cxn>
                <a:cxn ang="0">
                  <a:pos x="364" y="45"/>
                </a:cxn>
                <a:cxn ang="0">
                  <a:pos x="388" y="55"/>
                </a:cxn>
                <a:cxn ang="0">
                  <a:pos x="400" y="67"/>
                </a:cxn>
                <a:cxn ang="0">
                  <a:pos x="411" y="83"/>
                </a:cxn>
                <a:cxn ang="0">
                  <a:pos x="424" y="100"/>
                </a:cxn>
                <a:cxn ang="0">
                  <a:pos x="435" y="114"/>
                </a:cxn>
                <a:cxn ang="0">
                  <a:pos x="440" y="127"/>
                </a:cxn>
                <a:cxn ang="0">
                  <a:pos x="429" y="135"/>
                </a:cxn>
                <a:cxn ang="0">
                  <a:pos x="413" y="143"/>
                </a:cxn>
                <a:cxn ang="0">
                  <a:pos x="398" y="152"/>
                </a:cxn>
                <a:cxn ang="0">
                  <a:pos x="385" y="155"/>
                </a:cxn>
                <a:cxn ang="0">
                  <a:pos x="371" y="153"/>
                </a:cxn>
                <a:cxn ang="0">
                  <a:pos x="356" y="151"/>
                </a:cxn>
                <a:cxn ang="0">
                  <a:pos x="343" y="145"/>
                </a:cxn>
                <a:cxn ang="0">
                  <a:pos x="333" y="139"/>
                </a:cxn>
                <a:cxn ang="0">
                  <a:pos x="323" y="135"/>
                </a:cxn>
                <a:cxn ang="0">
                  <a:pos x="311" y="135"/>
                </a:cxn>
                <a:cxn ang="0">
                  <a:pos x="300" y="140"/>
                </a:cxn>
                <a:cxn ang="0">
                  <a:pos x="290" y="143"/>
                </a:cxn>
                <a:cxn ang="0">
                  <a:pos x="278" y="146"/>
                </a:cxn>
                <a:cxn ang="0">
                  <a:pos x="265" y="148"/>
                </a:cxn>
                <a:cxn ang="0">
                  <a:pos x="256" y="148"/>
                </a:cxn>
                <a:cxn ang="0">
                  <a:pos x="255" y="143"/>
                </a:cxn>
                <a:cxn ang="0">
                  <a:pos x="246" y="140"/>
                </a:cxn>
                <a:cxn ang="0">
                  <a:pos x="232" y="139"/>
                </a:cxn>
                <a:cxn ang="0">
                  <a:pos x="213" y="148"/>
                </a:cxn>
                <a:cxn ang="0">
                  <a:pos x="190" y="162"/>
                </a:cxn>
                <a:cxn ang="0">
                  <a:pos x="165" y="174"/>
                </a:cxn>
                <a:cxn ang="0">
                  <a:pos x="139" y="184"/>
                </a:cxn>
                <a:cxn ang="0">
                  <a:pos x="116" y="188"/>
                </a:cxn>
                <a:cxn ang="0">
                  <a:pos x="100" y="190"/>
                </a:cxn>
                <a:cxn ang="0">
                  <a:pos x="84" y="190"/>
                </a:cxn>
                <a:cxn ang="0">
                  <a:pos x="70" y="187"/>
                </a:cxn>
                <a:cxn ang="0">
                  <a:pos x="49" y="171"/>
                </a:cxn>
                <a:cxn ang="0">
                  <a:pos x="30" y="143"/>
                </a:cxn>
                <a:cxn ang="0">
                  <a:pos x="17" y="110"/>
                </a:cxn>
                <a:cxn ang="0">
                  <a:pos x="7" y="78"/>
                </a:cxn>
              </a:cxnLst>
              <a:rect l="0" t="0" r="r" b="b"/>
              <a:pathLst>
                <a:path w="440" h="190">
                  <a:moveTo>
                    <a:pt x="1" y="62"/>
                  </a:moveTo>
                  <a:lnTo>
                    <a:pt x="0" y="55"/>
                  </a:lnTo>
                  <a:lnTo>
                    <a:pt x="3" y="49"/>
                  </a:lnTo>
                  <a:lnTo>
                    <a:pt x="7" y="45"/>
                  </a:lnTo>
                  <a:lnTo>
                    <a:pt x="15" y="39"/>
                  </a:lnTo>
                  <a:lnTo>
                    <a:pt x="22" y="35"/>
                  </a:lnTo>
                  <a:lnTo>
                    <a:pt x="30" y="30"/>
                  </a:lnTo>
                  <a:lnTo>
                    <a:pt x="38" y="26"/>
                  </a:lnTo>
                  <a:lnTo>
                    <a:pt x="45" y="22"/>
                  </a:lnTo>
                  <a:lnTo>
                    <a:pt x="49" y="19"/>
                  </a:lnTo>
                  <a:lnTo>
                    <a:pt x="52" y="13"/>
                  </a:lnTo>
                  <a:lnTo>
                    <a:pt x="55" y="7"/>
                  </a:lnTo>
                  <a:lnTo>
                    <a:pt x="59" y="4"/>
                  </a:lnTo>
                  <a:lnTo>
                    <a:pt x="68" y="1"/>
                  </a:lnTo>
                  <a:lnTo>
                    <a:pt x="74" y="1"/>
                  </a:lnTo>
                  <a:lnTo>
                    <a:pt x="81" y="1"/>
                  </a:lnTo>
                  <a:lnTo>
                    <a:pt x="88" y="0"/>
                  </a:lnTo>
                  <a:lnTo>
                    <a:pt x="90" y="9"/>
                  </a:lnTo>
                  <a:lnTo>
                    <a:pt x="91" y="19"/>
                  </a:lnTo>
                  <a:lnTo>
                    <a:pt x="96" y="26"/>
                  </a:lnTo>
                  <a:lnTo>
                    <a:pt x="100" y="29"/>
                  </a:lnTo>
                  <a:lnTo>
                    <a:pt x="117" y="33"/>
                  </a:lnTo>
                  <a:lnTo>
                    <a:pt x="135" y="36"/>
                  </a:lnTo>
                  <a:lnTo>
                    <a:pt x="152" y="39"/>
                  </a:lnTo>
                  <a:lnTo>
                    <a:pt x="171" y="41"/>
                  </a:lnTo>
                  <a:lnTo>
                    <a:pt x="188" y="41"/>
                  </a:lnTo>
                  <a:lnTo>
                    <a:pt x="206" y="41"/>
                  </a:lnTo>
                  <a:lnTo>
                    <a:pt x="223" y="39"/>
                  </a:lnTo>
                  <a:lnTo>
                    <a:pt x="242" y="39"/>
                  </a:lnTo>
                  <a:lnTo>
                    <a:pt x="259" y="38"/>
                  </a:lnTo>
                  <a:lnTo>
                    <a:pt x="277" y="38"/>
                  </a:lnTo>
                  <a:lnTo>
                    <a:pt x="294" y="38"/>
                  </a:lnTo>
                  <a:lnTo>
                    <a:pt x="313" y="38"/>
                  </a:lnTo>
                  <a:lnTo>
                    <a:pt x="330" y="39"/>
                  </a:lnTo>
                  <a:lnTo>
                    <a:pt x="346" y="42"/>
                  </a:lnTo>
                  <a:lnTo>
                    <a:pt x="364" y="45"/>
                  </a:lnTo>
                  <a:lnTo>
                    <a:pt x="381" y="51"/>
                  </a:lnTo>
                  <a:lnTo>
                    <a:pt x="388" y="55"/>
                  </a:lnTo>
                  <a:lnTo>
                    <a:pt x="394" y="59"/>
                  </a:lnTo>
                  <a:lnTo>
                    <a:pt x="400" y="67"/>
                  </a:lnTo>
                  <a:lnTo>
                    <a:pt x="406" y="74"/>
                  </a:lnTo>
                  <a:lnTo>
                    <a:pt x="411" y="83"/>
                  </a:lnTo>
                  <a:lnTo>
                    <a:pt x="417" y="91"/>
                  </a:lnTo>
                  <a:lnTo>
                    <a:pt x="424" y="100"/>
                  </a:lnTo>
                  <a:lnTo>
                    <a:pt x="432" y="109"/>
                  </a:lnTo>
                  <a:lnTo>
                    <a:pt x="435" y="114"/>
                  </a:lnTo>
                  <a:lnTo>
                    <a:pt x="439" y="122"/>
                  </a:lnTo>
                  <a:lnTo>
                    <a:pt x="440" y="127"/>
                  </a:lnTo>
                  <a:lnTo>
                    <a:pt x="439" y="130"/>
                  </a:lnTo>
                  <a:lnTo>
                    <a:pt x="429" y="135"/>
                  </a:lnTo>
                  <a:lnTo>
                    <a:pt x="422" y="139"/>
                  </a:lnTo>
                  <a:lnTo>
                    <a:pt x="413" y="143"/>
                  </a:lnTo>
                  <a:lnTo>
                    <a:pt x="403" y="148"/>
                  </a:lnTo>
                  <a:lnTo>
                    <a:pt x="398" y="152"/>
                  </a:lnTo>
                  <a:lnTo>
                    <a:pt x="393" y="153"/>
                  </a:lnTo>
                  <a:lnTo>
                    <a:pt x="385" y="155"/>
                  </a:lnTo>
                  <a:lnTo>
                    <a:pt x="378" y="155"/>
                  </a:lnTo>
                  <a:lnTo>
                    <a:pt x="371" y="153"/>
                  </a:lnTo>
                  <a:lnTo>
                    <a:pt x="364" y="152"/>
                  </a:lnTo>
                  <a:lnTo>
                    <a:pt x="356" y="151"/>
                  </a:lnTo>
                  <a:lnTo>
                    <a:pt x="349" y="148"/>
                  </a:lnTo>
                  <a:lnTo>
                    <a:pt x="343" y="145"/>
                  </a:lnTo>
                  <a:lnTo>
                    <a:pt x="339" y="142"/>
                  </a:lnTo>
                  <a:lnTo>
                    <a:pt x="333" y="139"/>
                  </a:lnTo>
                  <a:lnTo>
                    <a:pt x="329" y="136"/>
                  </a:lnTo>
                  <a:lnTo>
                    <a:pt x="323" y="135"/>
                  </a:lnTo>
                  <a:lnTo>
                    <a:pt x="317" y="133"/>
                  </a:lnTo>
                  <a:lnTo>
                    <a:pt x="311" y="135"/>
                  </a:lnTo>
                  <a:lnTo>
                    <a:pt x="306" y="138"/>
                  </a:lnTo>
                  <a:lnTo>
                    <a:pt x="300" y="140"/>
                  </a:lnTo>
                  <a:lnTo>
                    <a:pt x="294" y="142"/>
                  </a:lnTo>
                  <a:lnTo>
                    <a:pt x="290" y="143"/>
                  </a:lnTo>
                  <a:lnTo>
                    <a:pt x="284" y="145"/>
                  </a:lnTo>
                  <a:lnTo>
                    <a:pt x="278" y="146"/>
                  </a:lnTo>
                  <a:lnTo>
                    <a:pt x="271" y="148"/>
                  </a:lnTo>
                  <a:lnTo>
                    <a:pt x="265" y="148"/>
                  </a:lnTo>
                  <a:lnTo>
                    <a:pt x="258" y="148"/>
                  </a:lnTo>
                  <a:lnTo>
                    <a:pt x="256" y="148"/>
                  </a:lnTo>
                  <a:lnTo>
                    <a:pt x="255" y="146"/>
                  </a:lnTo>
                  <a:lnTo>
                    <a:pt x="255" y="143"/>
                  </a:lnTo>
                  <a:lnTo>
                    <a:pt x="255" y="140"/>
                  </a:lnTo>
                  <a:lnTo>
                    <a:pt x="246" y="140"/>
                  </a:lnTo>
                  <a:lnTo>
                    <a:pt x="239" y="139"/>
                  </a:lnTo>
                  <a:lnTo>
                    <a:pt x="232" y="139"/>
                  </a:lnTo>
                  <a:lnTo>
                    <a:pt x="226" y="140"/>
                  </a:lnTo>
                  <a:lnTo>
                    <a:pt x="213" y="148"/>
                  </a:lnTo>
                  <a:lnTo>
                    <a:pt x="201" y="155"/>
                  </a:lnTo>
                  <a:lnTo>
                    <a:pt x="190" y="162"/>
                  </a:lnTo>
                  <a:lnTo>
                    <a:pt x="178" y="168"/>
                  </a:lnTo>
                  <a:lnTo>
                    <a:pt x="165" y="174"/>
                  </a:lnTo>
                  <a:lnTo>
                    <a:pt x="152" y="180"/>
                  </a:lnTo>
                  <a:lnTo>
                    <a:pt x="139" y="184"/>
                  </a:lnTo>
                  <a:lnTo>
                    <a:pt x="125" y="187"/>
                  </a:lnTo>
                  <a:lnTo>
                    <a:pt x="116" y="188"/>
                  </a:lnTo>
                  <a:lnTo>
                    <a:pt x="109" y="188"/>
                  </a:lnTo>
                  <a:lnTo>
                    <a:pt x="100" y="190"/>
                  </a:lnTo>
                  <a:lnTo>
                    <a:pt x="91" y="190"/>
                  </a:lnTo>
                  <a:lnTo>
                    <a:pt x="84" y="190"/>
                  </a:lnTo>
                  <a:lnTo>
                    <a:pt x="77" y="188"/>
                  </a:lnTo>
                  <a:lnTo>
                    <a:pt x="70" y="187"/>
                  </a:lnTo>
                  <a:lnTo>
                    <a:pt x="64" y="182"/>
                  </a:lnTo>
                  <a:lnTo>
                    <a:pt x="49" y="171"/>
                  </a:lnTo>
                  <a:lnTo>
                    <a:pt x="38" y="158"/>
                  </a:lnTo>
                  <a:lnTo>
                    <a:pt x="30" y="143"/>
                  </a:lnTo>
                  <a:lnTo>
                    <a:pt x="23" y="126"/>
                  </a:lnTo>
                  <a:lnTo>
                    <a:pt x="17" y="110"/>
                  </a:lnTo>
                  <a:lnTo>
                    <a:pt x="13" y="94"/>
                  </a:lnTo>
                  <a:lnTo>
                    <a:pt x="7" y="78"/>
                  </a:lnTo>
                  <a:lnTo>
                    <a:pt x="1" y="62"/>
                  </a:lnTo>
                  <a:close/>
                </a:path>
              </a:pathLst>
            </a:custGeom>
            <a:solidFill>
              <a:srgbClr val="F2CCB2"/>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05" name="Freeform 21"/>
            <p:cNvSpPr>
              <a:spLocks/>
            </p:cNvSpPr>
            <p:nvPr/>
          </p:nvSpPr>
          <p:spPr bwMode="auto">
            <a:xfrm>
              <a:off x="3385" y="2240"/>
              <a:ext cx="207" cy="60"/>
            </a:xfrm>
            <a:custGeom>
              <a:avLst/>
              <a:gdLst/>
              <a:ahLst/>
              <a:cxnLst>
                <a:cxn ang="0">
                  <a:pos x="261" y="26"/>
                </a:cxn>
                <a:cxn ang="0">
                  <a:pos x="278" y="30"/>
                </a:cxn>
                <a:cxn ang="0">
                  <a:pos x="297" y="27"/>
                </a:cxn>
                <a:cxn ang="0">
                  <a:pos x="316" y="27"/>
                </a:cxn>
                <a:cxn ang="0">
                  <a:pos x="339" y="32"/>
                </a:cxn>
                <a:cxn ang="0">
                  <a:pos x="362" y="45"/>
                </a:cxn>
                <a:cxn ang="0">
                  <a:pos x="382" y="63"/>
                </a:cxn>
                <a:cxn ang="0">
                  <a:pos x="401" y="84"/>
                </a:cxn>
                <a:cxn ang="0">
                  <a:pos x="411" y="98"/>
                </a:cxn>
                <a:cxn ang="0">
                  <a:pos x="414" y="108"/>
                </a:cxn>
                <a:cxn ang="0">
                  <a:pos x="411" y="118"/>
                </a:cxn>
                <a:cxn ang="0">
                  <a:pos x="401" y="120"/>
                </a:cxn>
                <a:cxn ang="0">
                  <a:pos x="390" y="111"/>
                </a:cxn>
                <a:cxn ang="0">
                  <a:pos x="374" y="98"/>
                </a:cxn>
                <a:cxn ang="0">
                  <a:pos x="359" y="85"/>
                </a:cxn>
                <a:cxn ang="0">
                  <a:pos x="343" y="75"/>
                </a:cxn>
                <a:cxn ang="0">
                  <a:pos x="327" y="66"/>
                </a:cxn>
                <a:cxn ang="0">
                  <a:pos x="309" y="65"/>
                </a:cxn>
                <a:cxn ang="0">
                  <a:pos x="301" y="72"/>
                </a:cxn>
                <a:cxn ang="0">
                  <a:pos x="306" y="82"/>
                </a:cxn>
                <a:cxn ang="0">
                  <a:pos x="306" y="91"/>
                </a:cxn>
                <a:cxn ang="0">
                  <a:pos x="301" y="95"/>
                </a:cxn>
                <a:cxn ang="0">
                  <a:pos x="288" y="97"/>
                </a:cxn>
                <a:cxn ang="0">
                  <a:pos x="277" y="87"/>
                </a:cxn>
                <a:cxn ang="0">
                  <a:pos x="270" y="72"/>
                </a:cxn>
                <a:cxn ang="0">
                  <a:pos x="259" y="61"/>
                </a:cxn>
                <a:cxn ang="0">
                  <a:pos x="245" y="58"/>
                </a:cxn>
                <a:cxn ang="0">
                  <a:pos x="233" y="52"/>
                </a:cxn>
                <a:cxn ang="0">
                  <a:pos x="223" y="47"/>
                </a:cxn>
                <a:cxn ang="0">
                  <a:pos x="212" y="45"/>
                </a:cxn>
                <a:cxn ang="0">
                  <a:pos x="180" y="42"/>
                </a:cxn>
                <a:cxn ang="0">
                  <a:pos x="129" y="43"/>
                </a:cxn>
                <a:cxn ang="0">
                  <a:pos x="81" y="55"/>
                </a:cxn>
                <a:cxn ang="0">
                  <a:pos x="39" y="76"/>
                </a:cxn>
                <a:cxn ang="0">
                  <a:pos x="17" y="97"/>
                </a:cxn>
                <a:cxn ang="0">
                  <a:pos x="10" y="103"/>
                </a:cxn>
                <a:cxn ang="0">
                  <a:pos x="2" y="103"/>
                </a:cxn>
                <a:cxn ang="0">
                  <a:pos x="2" y="94"/>
                </a:cxn>
                <a:cxn ang="0">
                  <a:pos x="7" y="82"/>
                </a:cxn>
                <a:cxn ang="0">
                  <a:pos x="13" y="68"/>
                </a:cxn>
                <a:cxn ang="0">
                  <a:pos x="35" y="52"/>
                </a:cxn>
                <a:cxn ang="0">
                  <a:pos x="64" y="37"/>
                </a:cxn>
                <a:cxn ang="0">
                  <a:pos x="94" y="24"/>
                </a:cxn>
                <a:cxn ang="0">
                  <a:pos x="126" y="11"/>
                </a:cxn>
                <a:cxn ang="0">
                  <a:pos x="152" y="1"/>
                </a:cxn>
                <a:cxn ang="0">
                  <a:pos x="177" y="0"/>
                </a:cxn>
                <a:cxn ang="0">
                  <a:pos x="201" y="4"/>
                </a:cxn>
                <a:cxn ang="0">
                  <a:pos x="226" y="10"/>
                </a:cxn>
                <a:cxn ang="0">
                  <a:pos x="254" y="19"/>
                </a:cxn>
              </a:cxnLst>
              <a:rect l="0" t="0" r="r" b="b"/>
              <a:pathLst>
                <a:path w="414" h="120">
                  <a:moveTo>
                    <a:pt x="254" y="19"/>
                  </a:moveTo>
                  <a:lnTo>
                    <a:pt x="261" y="26"/>
                  </a:lnTo>
                  <a:lnTo>
                    <a:pt x="268" y="29"/>
                  </a:lnTo>
                  <a:lnTo>
                    <a:pt x="278" y="30"/>
                  </a:lnTo>
                  <a:lnTo>
                    <a:pt x="287" y="29"/>
                  </a:lnTo>
                  <a:lnTo>
                    <a:pt x="297" y="27"/>
                  </a:lnTo>
                  <a:lnTo>
                    <a:pt x="306" y="26"/>
                  </a:lnTo>
                  <a:lnTo>
                    <a:pt x="316" y="27"/>
                  </a:lnTo>
                  <a:lnTo>
                    <a:pt x="325" y="30"/>
                  </a:lnTo>
                  <a:lnTo>
                    <a:pt x="339" y="32"/>
                  </a:lnTo>
                  <a:lnTo>
                    <a:pt x="351" y="37"/>
                  </a:lnTo>
                  <a:lnTo>
                    <a:pt x="362" y="45"/>
                  </a:lnTo>
                  <a:lnTo>
                    <a:pt x="374" y="53"/>
                  </a:lnTo>
                  <a:lnTo>
                    <a:pt x="382" y="63"/>
                  </a:lnTo>
                  <a:lnTo>
                    <a:pt x="393" y="74"/>
                  </a:lnTo>
                  <a:lnTo>
                    <a:pt x="401" y="84"/>
                  </a:lnTo>
                  <a:lnTo>
                    <a:pt x="410" y="92"/>
                  </a:lnTo>
                  <a:lnTo>
                    <a:pt x="411" y="98"/>
                  </a:lnTo>
                  <a:lnTo>
                    <a:pt x="413" y="103"/>
                  </a:lnTo>
                  <a:lnTo>
                    <a:pt x="414" y="108"/>
                  </a:lnTo>
                  <a:lnTo>
                    <a:pt x="414" y="114"/>
                  </a:lnTo>
                  <a:lnTo>
                    <a:pt x="411" y="118"/>
                  </a:lnTo>
                  <a:lnTo>
                    <a:pt x="407" y="120"/>
                  </a:lnTo>
                  <a:lnTo>
                    <a:pt x="401" y="120"/>
                  </a:lnTo>
                  <a:lnTo>
                    <a:pt x="396" y="118"/>
                  </a:lnTo>
                  <a:lnTo>
                    <a:pt x="390" y="111"/>
                  </a:lnTo>
                  <a:lnTo>
                    <a:pt x="382" y="104"/>
                  </a:lnTo>
                  <a:lnTo>
                    <a:pt x="374" y="98"/>
                  </a:lnTo>
                  <a:lnTo>
                    <a:pt x="368" y="89"/>
                  </a:lnTo>
                  <a:lnTo>
                    <a:pt x="359" y="85"/>
                  </a:lnTo>
                  <a:lnTo>
                    <a:pt x="352" y="81"/>
                  </a:lnTo>
                  <a:lnTo>
                    <a:pt x="343" y="75"/>
                  </a:lnTo>
                  <a:lnTo>
                    <a:pt x="336" y="71"/>
                  </a:lnTo>
                  <a:lnTo>
                    <a:pt x="327" y="66"/>
                  </a:lnTo>
                  <a:lnTo>
                    <a:pt x="317" y="65"/>
                  </a:lnTo>
                  <a:lnTo>
                    <a:pt x="309" y="65"/>
                  </a:lnTo>
                  <a:lnTo>
                    <a:pt x="298" y="68"/>
                  </a:lnTo>
                  <a:lnTo>
                    <a:pt x="301" y="72"/>
                  </a:lnTo>
                  <a:lnTo>
                    <a:pt x="303" y="78"/>
                  </a:lnTo>
                  <a:lnTo>
                    <a:pt x="306" y="82"/>
                  </a:lnTo>
                  <a:lnTo>
                    <a:pt x="307" y="88"/>
                  </a:lnTo>
                  <a:lnTo>
                    <a:pt x="306" y="91"/>
                  </a:lnTo>
                  <a:lnTo>
                    <a:pt x="303" y="92"/>
                  </a:lnTo>
                  <a:lnTo>
                    <a:pt x="301" y="95"/>
                  </a:lnTo>
                  <a:lnTo>
                    <a:pt x="298" y="97"/>
                  </a:lnTo>
                  <a:lnTo>
                    <a:pt x="288" y="97"/>
                  </a:lnTo>
                  <a:lnTo>
                    <a:pt x="281" y="92"/>
                  </a:lnTo>
                  <a:lnTo>
                    <a:pt x="277" y="87"/>
                  </a:lnTo>
                  <a:lnTo>
                    <a:pt x="274" y="79"/>
                  </a:lnTo>
                  <a:lnTo>
                    <a:pt x="270" y="72"/>
                  </a:lnTo>
                  <a:lnTo>
                    <a:pt x="265" y="65"/>
                  </a:lnTo>
                  <a:lnTo>
                    <a:pt x="259" y="61"/>
                  </a:lnTo>
                  <a:lnTo>
                    <a:pt x="249" y="61"/>
                  </a:lnTo>
                  <a:lnTo>
                    <a:pt x="245" y="58"/>
                  </a:lnTo>
                  <a:lnTo>
                    <a:pt x="239" y="55"/>
                  </a:lnTo>
                  <a:lnTo>
                    <a:pt x="233" y="52"/>
                  </a:lnTo>
                  <a:lnTo>
                    <a:pt x="228" y="50"/>
                  </a:lnTo>
                  <a:lnTo>
                    <a:pt x="223" y="47"/>
                  </a:lnTo>
                  <a:lnTo>
                    <a:pt x="217" y="46"/>
                  </a:lnTo>
                  <a:lnTo>
                    <a:pt x="212" y="45"/>
                  </a:lnTo>
                  <a:lnTo>
                    <a:pt x="206" y="42"/>
                  </a:lnTo>
                  <a:lnTo>
                    <a:pt x="180" y="42"/>
                  </a:lnTo>
                  <a:lnTo>
                    <a:pt x="155" y="42"/>
                  </a:lnTo>
                  <a:lnTo>
                    <a:pt x="129" y="43"/>
                  </a:lnTo>
                  <a:lnTo>
                    <a:pt x="104" y="47"/>
                  </a:lnTo>
                  <a:lnTo>
                    <a:pt x="81" y="55"/>
                  </a:lnTo>
                  <a:lnTo>
                    <a:pt x="59" y="63"/>
                  </a:lnTo>
                  <a:lnTo>
                    <a:pt x="39" y="76"/>
                  </a:lnTo>
                  <a:lnTo>
                    <a:pt x="20" y="92"/>
                  </a:lnTo>
                  <a:lnTo>
                    <a:pt x="17" y="97"/>
                  </a:lnTo>
                  <a:lnTo>
                    <a:pt x="13" y="100"/>
                  </a:lnTo>
                  <a:lnTo>
                    <a:pt x="10" y="103"/>
                  </a:lnTo>
                  <a:lnTo>
                    <a:pt x="6" y="105"/>
                  </a:lnTo>
                  <a:lnTo>
                    <a:pt x="2" y="103"/>
                  </a:lnTo>
                  <a:lnTo>
                    <a:pt x="0" y="100"/>
                  </a:lnTo>
                  <a:lnTo>
                    <a:pt x="2" y="94"/>
                  </a:lnTo>
                  <a:lnTo>
                    <a:pt x="3" y="89"/>
                  </a:lnTo>
                  <a:lnTo>
                    <a:pt x="7" y="82"/>
                  </a:lnTo>
                  <a:lnTo>
                    <a:pt x="10" y="75"/>
                  </a:lnTo>
                  <a:lnTo>
                    <a:pt x="13" y="68"/>
                  </a:lnTo>
                  <a:lnTo>
                    <a:pt x="20" y="62"/>
                  </a:lnTo>
                  <a:lnTo>
                    <a:pt x="35" y="52"/>
                  </a:lnTo>
                  <a:lnTo>
                    <a:pt x="49" y="45"/>
                  </a:lnTo>
                  <a:lnTo>
                    <a:pt x="64" y="37"/>
                  </a:lnTo>
                  <a:lnTo>
                    <a:pt x="80" y="30"/>
                  </a:lnTo>
                  <a:lnTo>
                    <a:pt x="94" y="24"/>
                  </a:lnTo>
                  <a:lnTo>
                    <a:pt x="110" y="17"/>
                  </a:lnTo>
                  <a:lnTo>
                    <a:pt x="126" y="11"/>
                  </a:lnTo>
                  <a:lnTo>
                    <a:pt x="141" y="4"/>
                  </a:lnTo>
                  <a:lnTo>
                    <a:pt x="152" y="1"/>
                  </a:lnTo>
                  <a:lnTo>
                    <a:pt x="165" y="0"/>
                  </a:lnTo>
                  <a:lnTo>
                    <a:pt x="177" y="0"/>
                  </a:lnTo>
                  <a:lnTo>
                    <a:pt x="190" y="1"/>
                  </a:lnTo>
                  <a:lnTo>
                    <a:pt x="201" y="4"/>
                  </a:lnTo>
                  <a:lnTo>
                    <a:pt x="213" y="7"/>
                  </a:lnTo>
                  <a:lnTo>
                    <a:pt x="226" y="10"/>
                  </a:lnTo>
                  <a:lnTo>
                    <a:pt x="238" y="11"/>
                  </a:lnTo>
                  <a:lnTo>
                    <a:pt x="254" y="1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06" name="Freeform 22"/>
            <p:cNvSpPr>
              <a:spLocks/>
            </p:cNvSpPr>
            <p:nvPr/>
          </p:nvSpPr>
          <p:spPr bwMode="auto">
            <a:xfrm>
              <a:off x="3598" y="2301"/>
              <a:ext cx="51" cy="83"/>
            </a:xfrm>
            <a:custGeom>
              <a:avLst/>
              <a:gdLst/>
              <a:ahLst/>
              <a:cxnLst>
                <a:cxn ang="0">
                  <a:pos x="32" y="19"/>
                </a:cxn>
                <a:cxn ang="0">
                  <a:pos x="42" y="32"/>
                </a:cxn>
                <a:cxn ang="0">
                  <a:pos x="52" y="44"/>
                </a:cxn>
                <a:cxn ang="0">
                  <a:pos x="62" y="57"/>
                </a:cxn>
                <a:cxn ang="0">
                  <a:pos x="72" y="70"/>
                </a:cxn>
                <a:cxn ang="0">
                  <a:pos x="81" y="83"/>
                </a:cxn>
                <a:cxn ang="0">
                  <a:pos x="88" y="97"/>
                </a:cxn>
                <a:cxn ang="0">
                  <a:pos x="94" y="113"/>
                </a:cxn>
                <a:cxn ang="0">
                  <a:pos x="98" y="129"/>
                </a:cxn>
                <a:cxn ang="0">
                  <a:pos x="101" y="132"/>
                </a:cxn>
                <a:cxn ang="0">
                  <a:pos x="101" y="135"/>
                </a:cxn>
                <a:cxn ang="0">
                  <a:pos x="100" y="139"/>
                </a:cxn>
                <a:cxn ang="0">
                  <a:pos x="100" y="142"/>
                </a:cxn>
                <a:cxn ang="0">
                  <a:pos x="93" y="149"/>
                </a:cxn>
                <a:cxn ang="0">
                  <a:pos x="84" y="155"/>
                </a:cxn>
                <a:cxn ang="0">
                  <a:pos x="77" y="161"/>
                </a:cxn>
                <a:cxn ang="0">
                  <a:pos x="68" y="165"/>
                </a:cxn>
                <a:cxn ang="0">
                  <a:pos x="58" y="165"/>
                </a:cxn>
                <a:cxn ang="0">
                  <a:pos x="48" y="167"/>
                </a:cxn>
                <a:cxn ang="0">
                  <a:pos x="39" y="165"/>
                </a:cxn>
                <a:cxn ang="0">
                  <a:pos x="32" y="160"/>
                </a:cxn>
                <a:cxn ang="0">
                  <a:pos x="23" y="138"/>
                </a:cxn>
                <a:cxn ang="0">
                  <a:pos x="16" y="115"/>
                </a:cxn>
                <a:cxn ang="0">
                  <a:pos x="12" y="92"/>
                </a:cxn>
                <a:cxn ang="0">
                  <a:pos x="6" y="67"/>
                </a:cxn>
                <a:cxn ang="0">
                  <a:pos x="9" y="65"/>
                </a:cxn>
                <a:cxn ang="0">
                  <a:pos x="12" y="65"/>
                </a:cxn>
                <a:cxn ang="0">
                  <a:pos x="16" y="67"/>
                </a:cxn>
                <a:cxn ang="0">
                  <a:pos x="19" y="68"/>
                </a:cxn>
                <a:cxn ang="0">
                  <a:pos x="29" y="83"/>
                </a:cxn>
                <a:cxn ang="0">
                  <a:pos x="39" y="100"/>
                </a:cxn>
                <a:cxn ang="0">
                  <a:pos x="48" y="116"/>
                </a:cxn>
                <a:cxn ang="0">
                  <a:pos x="56" y="134"/>
                </a:cxn>
                <a:cxn ang="0">
                  <a:pos x="59" y="134"/>
                </a:cxn>
                <a:cxn ang="0">
                  <a:pos x="61" y="132"/>
                </a:cxn>
                <a:cxn ang="0">
                  <a:pos x="64" y="131"/>
                </a:cxn>
                <a:cxn ang="0">
                  <a:pos x="65" y="129"/>
                </a:cxn>
                <a:cxn ang="0">
                  <a:pos x="65" y="119"/>
                </a:cxn>
                <a:cxn ang="0">
                  <a:pos x="62" y="109"/>
                </a:cxn>
                <a:cxn ang="0">
                  <a:pos x="58" y="102"/>
                </a:cxn>
                <a:cxn ang="0">
                  <a:pos x="56" y="93"/>
                </a:cxn>
                <a:cxn ang="0">
                  <a:pos x="51" y="81"/>
                </a:cxn>
                <a:cxn ang="0">
                  <a:pos x="45" y="70"/>
                </a:cxn>
                <a:cxn ang="0">
                  <a:pos x="38" y="60"/>
                </a:cxn>
                <a:cxn ang="0">
                  <a:pos x="30" y="50"/>
                </a:cxn>
                <a:cxn ang="0">
                  <a:pos x="23" y="39"/>
                </a:cxn>
                <a:cxn ang="0">
                  <a:pos x="16" y="29"/>
                </a:cxn>
                <a:cxn ang="0">
                  <a:pos x="9" y="19"/>
                </a:cxn>
                <a:cxn ang="0">
                  <a:pos x="0" y="9"/>
                </a:cxn>
                <a:cxn ang="0">
                  <a:pos x="0" y="8"/>
                </a:cxn>
                <a:cxn ang="0">
                  <a:pos x="1" y="5"/>
                </a:cxn>
                <a:cxn ang="0">
                  <a:pos x="1" y="3"/>
                </a:cxn>
                <a:cxn ang="0">
                  <a:pos x="3" y="0"/>
                </a:cxn>
                <a:cxn ang="0">
                  <a:pos x="12" y="3"/>
                </a:cxn>
                <a:cxn ang="0">
                  <a:pos x="19" y="8"/>
                </a:cxn>
                <a:cxn ang="0">
                  <a:pos x="26" y="13"/>
                </a:cxn>
                <a:cxn ang="0">
                  <a:pos x="32" y="19"/>
                </a:cxn>
              </a:cxnLst>
              <a:rect l="0" t="0" r="r" b="b"/>
              <a:pathLst>
                <a:path w="101" h="167">
                  <a:moveTo>
                    <a:pt x="32" y="19"/>
                  </a:moveTo>
                  <a:lnTo>
                    <a:pt x="42" y="32"/>
                  </a:lnTo>
                  <a:lnTo>
                    <a:pt x="52" y="44"/>
                  </a:lnTo>
                  <a:lnTo>
                    <a:pt x="62" y="57"/>
                  </a:lnTo>
                  <a:lnTo>
                    <a:pt x="72" y="70"/>
                  </a:lnTo>
                  <a:lnTo>
                    <a:pt x="81" y="83"/>
                  </a:lnTo>
                  <a:lnTo>
                    <a:pt x="88" y="97"/>
                  </a:lnTo>
                  <a:lnTo>
                    <a:pt x="94" y="113"/>
                  </a:lnTo>
                  <a:lnTo>
                    <a:pt x="98" y="129"/>
                  </a:lnTo>
                  <a:lnTo>
                    <a:pt x="101" y="132"/>
                  </a:lnTo>
                  <a:lnTo>
                    <a:pt x="101" y="135"/>
                  </a:lnTo>
                  <a:lnTo>
                    <a:pt x="100" y="139"/>
                  </a:lnTo>
                  <a:lnTo>
                    <a:pt x="100" y="142"/>
                  </a:lnTo>
                  <a:lnTo>
                    <a:pt x="93" y="149"/>
                  </a:lnTo>
                  <a:lnTo>
                    <a:pt x="84" y="155"/>
                  </a:lnTo>
                  <a:lnTo>
                    <a:pt x="77" y="161"/>
                  </a:lnTo>
                  <a:lnTo>
                    <a:pt x="68" y="165"/>
                  </a:lnTo>
                  <a:lnTo>
                    <a:pt x="58" y="165"/>
                  </a:lnTo>
                  <a:lnTo>
                    <a:pt x="48" y="167"/>
                  </a:lnTo>
                  <a:lnTo>
                    <a:pt x="39" y="165"/>
                  </a:lnTo>
                  <a:lnTo>
                    <a:pt x="32" y="160"/>
                  </a:lnTo>
                  <a:lnTo>
                    <a:pt x="23" y="138"/>
                  </a:lnTo>
                  <a:lnTo>
                    <a:pt x="16" y="115"/>
                  </a:lnTo>
                  <a:lnTo>
                    <a:pt x="12" y="92"/>
                  </a:lnTo>
                  <a:lnTo>
                    <a:pt x="6" y="67"/>
                  </a:lnTo>
                  <a:lnTo>
                    <a:pt x="9" y="65"/>
                  </a:lnTo>
                  <a:lnTo>
                    <a:pt x="12" y="65"/>
                  </a:lnTo>
                  <a:lnTo>
                    <a:pt x="16" y="67"/>
                  </a:lnTo>
                  <a:lnTo>
                    <a:pt x="19" y="68"/>
                  </a:lnTo>
                  <a:lnTo>
                    <a:pt x="29" y="83"/>
                  </a:lnTo>
                  <a:lnTo>
                    <a:pt x="39" y="100"/>
                  </a:lnTo>
                  <a:lnTo>
                    <a:pt x="48" y="116"/>
                  </a:lnTo>
                  <a:lnTo>
                    <a:pt x="56" y="134"/>
                  </a:lnTo>
                  <a:lnTo>
                    <a:pt x="59" y="134"/>
                  </a:lnTo>
                  <a:lnTo>
                    <a:pt x="61" y="132"/>
                  </a:lnTo>
                  <a:lnTo>
                    <a:pt x="64" y="131"/>
                  </a:lnTo>
                  <a:lnTo>
                    <a:pt x="65" y="129"/>
                  </a:lnTo>
                  <a:lnTo>
                    <a:pt x="65" y="119"/>
                  </a:lnTo>
                  <a:lnTo>
                    <a:pt x="62" y="109"/>
                  </a:lnTo>
                  <a:lnTo>
                    <a:pt x="58" y="102"/>
                  </a:lnTo>
                  <a:lnTo>
                    <a:pt x="56" y="93"/>
                  </a:lnTo>
                  <a:lnTo>
                    <a:pt x="51" y="81"/>
                  </a:lnTo>
                  <a:lnTo>
                    <a:pt x="45" y="70"/>
                  </a:lnTo>
                  <a:lnTo>
                    <a:pt x="38" y="60"/>
                  </a:lnTo>
                  <a:lnTo>
                    <a:pt x="30" y="50"/>
                  </a:lnTo>
                  <a:lnTo>
                    <a:pt x="23" y="39"/>
                  </a:lnTo>
                  <a:lnTo>
                    <a:pt x="16" y="29"/>
                  </a:lnTo>
                  <a:lnTo>
                    <a:pt x="9" y="19"/>
                  </a:lnTo>
                  <a:lnTo>
                    <a:pt x="0" y="9"/>
                  </a:lnTo>
                  <a:lnTo>
                    <a:pt x="0" y="8"/>
                  </a:lnTo>
                  <a:lnTo>
                    <a:pt x="1" y="5"/>
                  </a:lnTo>
                  <a:lnTo>
                    <a:pt x="1" y="3"/>
                  </a:lnTo>
                  <a:lnTo>
                    <a:pt x="3" y="0"/>
                  </a:lnTo>
                  <a:lnTo>
                    <a:pt x="12" y="3"/>
                  </a:lnTo>
                  <a:lnTo>
                    <a:pt x="19" y="8"/>
                  </a:lnTo>
                  <a:lnTo>
                    <a:pt x="26" y="13"/>
                  </a:lnTo>
                  <a:lnTo>
                    <a:pt x="32" y="1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07" name="Freeform 23"/>
            <p:cNvSpPr>
              <a:spLocks/>
            </p:cNvSpPr>
            <p:nvPr/>
          </p:nvSpPr>
          <p:spPr bwMode="auto">
            <a:xfrm>
              <a:off x="3343" y="2310"/>
              <a:ext cx="35" cy="62"/>
            </a:xfrm>
            <a:custGeom>
              <a:avLst/>
              <a:gdLst/>
              <a:ahLst/>
              <a:cxnLst>
                <a:cxn ang="0">
                  <a:pos x="32" y="21"/>
                </a:cxn>
                <a:cxn ang="0">
                  <a:pos x="31" y="36"/>
                </a:cxn>
                <a:cxn ang="0">
                  <a:pos x="28" y="52"/>
                </a:cxn>
                <a:cxn ang="0">
                  <a:pos x="28" y="66"/>
                </a:cxn>
                <a:cxn ang="0">
                  <a:pos x="35" y="78"/>
                </a:cxn>
                <a:cxn ang="0">
                  <a:pos x="39" y="68"/>
                </a:cxn>
                <a:cxn ang="0">
                  <a:pos x="42" y="58"/>
                </a:cxn>
                <a:cxn ang="0">
                  <a:pos x="44" y="46"/>
                </a:cxn>
                <a:cxn ang="0">
                  <a:pos x="46" y="34"/>
                </a:cxn>
                <a:cxn ang="0">
                  <a:pos x="46" y="29"/>
                </a:cxn>
                <a:cxn ang="0">
                  <a:pos x="46" y="24"/>
                </a:cxn>
                <a:cxn ang="0">
                  <a:pos x="48" y="20"/>
                </a:cxn>
                <a:cxn ang="0">
                  <a:pos x="49" y="14"/>
                </a:cxn>
                <a:cxn ang="0">
                  <a:pos x="54" y="13"/>
                </a:cxn>
                <a:cxn ang="0">
                  <a:pos x="59" y="10"/>
                </a:cxn>
                <a:cxn ang="0">
                  <a:pos x="64" y="8"/>
                </a:cxn>
                <a:cxn ang="0">
                  <a:pos x="70" y="8"/>
                </a:cxn>
                <a:cxn ang="0">
                  <a:pos x="67" y="34"/>
                </a:cxn>
                <a:cxn ang="0">
                  <a:pos x="68" y="61"/>
                </a:cxn>
                <a:cxn ang="0">
                  <a:pos x="68" y="85"/>
                </a:cxn>
                <a:cxn ang="0">
                  <a:pos x="64" y="110"/>
                </a:cxn>
                <a:cxn ang="0">
                  <a:pos x="59" y="114"/>
                </a:cxn>
                <a:cxn ang="0">
                  <a:pos x="55" y="118"/>
                </a:cxn>
                <a:cxn ang="0">
                  <a:pos x="51" y="123"/>
                </a:cxn>
                <a:cxn ang="0">
                  <a:pos x="44" y="124"/>
                </a:cxn>
                <a:cxn ang="0">
                  <a:pos x="29" y="120"/>
                </a:cxn>
                <a:cxn ang="0">
                  <a:pos x="19" y="111"/>
                </a:cxn>
                <a:cxn ang="0">
                  <a:pos x="10" y="100"/>
                </a:cxn>
                <a:cxn ang="0">
                  <a:pos x="3" y="87"/>
                </a:cxn>
                <a:cxn ang="0">
                  <a:pos x="0" y="66"/>
                </a:cxn>
                <a:cxn ang="0">
                  <a:pos x="3" y="46"/>
                </a:cxn>
                <a:cxn ang="0">
                  <a:pos x="7" y="24"/>
                </a:cxn>
                <a:cxn ang="0">
                  <a:pos x="13" y="4"/>
                </a:cxn>
                <a:cxn ang="0">
                  <a:pos x="15" y="1"/>
                </a:cxn>
                <a:cxn ang="0">
                  <a:pos x="19" y="0"/>
                </a:cxn>
                <a:cxn ang="0">
                  <a:pos x="22" y="0"/>
                </a:cxn>
                <a:cxn ang="0">
                  <a:pos x="26" y="0"/>
                </a:cxn>
                <a:cxn ang="0">
                  <a:pos x="32" y="21"/>
                </a:cxn>
              </a:cxnLst>
              <a:rect l="0" t="0" r="r" b="b"/>
              <a:pathLst>
                <a:path w="70" h="124">
                  <a:moveTo>
                    <a:pt x="32" y="21"/>
                  </a:moveTo>
                  <a:lnTo>
                    <a:pt x="31" y="36"/>
                  </a:lnTo>
                  <a:lnTo>
                    <a:pt x="28" y="52"/>
                  </a:lnTo>
                  <a:lnTo>
                    <a:pt x="28" y="66"/>
                  </a:lnTo>
                  <a:lnTo>
                    <a:pt x="35" y="78"/>
                  </a:lnTo>
                  <a:lnTo>
                    <a:pt x="39" y="68"/>
                  </a:lnTo>
                  <a:lnTo>
                    <a:pt x="42" y="58"/>
                  </a:lnTo>
                  <a:lnTo>
                    <a:pt x="44" y="46"/>
                  </a:lnTo>
                  <a:lnTo>
                    <a:pt x="46" y="34"/>
                  </a:lnTo>
                  <a:lnTo>
                    <a:pt x="46" y="29"/>
                  </a:lnTo>
                  <a:lnTo>
                    <a:pt x="46" y="24"/>
                  </a:lnTo>
                  <a:lnTo>
                    <a:pt x="48" y="20"/>
                  </a:lnTo>
                  <a:lnTo>
                    <a:pt x="49" y="14"/>
                  </a:lnTo>
                  <a:lnTo>
                    <a:pt x="54" y="13"/>
                  </a:lnTo>
                  <a:lnTo>
                    <a:pt x="59" y="10"/>
                  </a:lnTo>
                  <a:lnTo>
                    <a:pt x="64" y="8"/>
                  </a:lnTo>
                  <a:lnTo>
                    <a:pt x="70" y="8"/>
                  </a:lnTo>
                  <a:lnTo>
                    <a:pt x="67" y="34"/>
                  </a:lnTo>
                  <a:lnTo>
                    <a:pt x="68" y="61"/>
                  </a:lnTo>
                  <a:lnTo>
                    <a:pt x="68" y="85"/>
                  </a:lnTo>
                  <a:lnTo>
                    <a:pt x="64" y="110"/>
                  </a:lnTo>
                  <a:lnTo>
                    <a:pt x="59" y="114"/>
                  </a:lnTo>
                  <a:lnTo>
                    <a:pt x="55" y="118"/>
                  </a:lnTo>
                  <a:lnTo>
                    <a:pt x="51" y="123"/>
                  </a:lnTo>
                  <a:lnTo>
                    <a:pt x="44" y="124"/>
                  </a:lnTo>
                  <a:lnTo>
                    <a:pt x="29" y="120"/>
                  </a:lnTo>
                  <a:lnTo>
                    <a:pt x="19" y="111"/>
                  </a:lnTo>
                  <a:lnTo>
                    <a:pt x="10" y="100"/>
                  </a:lnTo>
                  <a:lnTo>
                    <a:pt x="3" y="87"/>
                  </a:lnTo>
                  <a:lnTo>
                    <a:pt x="0" y="66"/>
                  </a:lnTo>
                  <a:lnTo>
                    <a:pt x="3" y="46"/>
                  </a:lnTo>
                  <a:lnTo>
                    <a:pt x="7" y="24"/>
                  </a:lnTo>
                  <a:lnTo>
                    <a:pt x="13" y="4"/>
                  </a:lnTo>
                  <a:lnTo>
                    <a:pt x="15" y="1"/>
                  </a:lnTo>
                  <a:lnTo>
                    <a:pt x="19" y="0"/>
                  </a:lnTo>
                  <a:lnTo>
                    <a:pt x="22" y="0"/>
                  </a:lnTo>
                  <a:lnTo>
                    <a:pt x="26" y="0"/>
                  </a:lnTo>
                  <a:lnTo>
                    <a:pt x="32" y="2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08" name="Freeform 24"/>
            <p:cNvSpPr>
              <a:spLocks/>
            </p:cNvSpPr>
            <p:nvPr/>
          </p:nvSpPr>
          <p:spPr bwMode="auto">
            <a:xfrm>
              <a:off x="3454" y="2310"/>
              <a:ext cx="138" cy="69"/>
            </a:xfrm>
            <a:custGeom>
              <a:avLst/>
              <a:gdLst/>
              <a:ahLst/>
              <a:cxnLst>
                <a:cxn ang="0">
                  <a:pos x="160" y="49"/>
                </a:cxn>
                <a:cxn ang="0">
                  <a:pos x="174" y="79"/>
                </a:cxn>
                <a:cxn ang="0">
                  <a:pos x="176" y="103"/>
                </a:cxn>
                <a:cxn ang="0">
                  <a:pos x="192" y="105"/>
                </a:cxn>
                <a:cxn ang="0">
                  <a:pos x="208" y="108"/>
                </a:cxn>
                <a:cxn ang="0">
                  <a:pos x="226" y="111"/>
                </a:cxn>
                <a:cxn ang="0">
                  <a:pos x="237" y="92"/>
                </a:cxn>
                <a:cxn ang="0">
                  <a:pos x="234" y="56"/>
                </a:cxn>
                <a:cxn ang="0">
                  <a:pos x="229" y="37"/>
                </a:cxn>
                <a:cxn ang="0">
                  <a:pos x="230" y="33"/>
                </a:cxn>
                <a:cxn ang="0">
                  <a:pos x="240" y="34"/>
                </a:cxn>
                <a:cxn ang="0">
                  <a:pos x="249" y="46"/>
                </a:cxn>
                <a:cxn ang="0">
                  <a:pos x="259" y="71"/>
                </a:cxn>
                <a:cxn ang="0">
                  <a:pos x="273" y="107"/>
                </a:cxn>
                <a:cxn ang="0">
                  <a:pos x="271" y="130"/>
                </a:cxn>
                <a:cxn ang="0">
                  <a:pos x="258" y="136"/>
                </a:cxn>
                <a:cxn ang="0">
                  <a:pos x="243" y="139"/>
                </a:cxn>
                <a:cxn ang="0">
                  <a:pos x="229" y="137"/>
                </a:cxn>
                <a:cxn ang="0">
                  <a:pos x="213" y="136"/>
                </a:cxn>
                <a:cxn ang="0">
                  <a:pos x="197" y="137"/>
                </a:cxn>
                <a:cxn ang="0">
                  <a:pos x="181" y="137"/>
                </a:cxn>
                <a:cxn ang="0">
                  <a:pos x="166" y="137"/>
                </a:cxn>
                <a:cxn ang="0">
                  <a:pos x="150" y="118"/>
                </a:cxn>
                <a:cxn ang="0">
                  <a:pos x="143" y="75"/>
                </a:cxn>
                <a:cxn ang="0">
                  <a:pos x="130" y="55"/>
                </a:cxn>
                <a:cxn ang="0">
                  <a:pos x="123" y="47"/>
                </a:cxn>
                <a:cxn ang="0">
                  <a:pos x="111" y="58"/>
                </a:cxn>
                <a:cxn ang="0">
                  <a:pos x="97" y="79"/>
                </a:cxn>
                <a:cxn ang="0">
                  <a:pos x="84" y="103"/>
                </a:cxn>
                <a:cxn ang="0">
                  <a:pos x="74" y="127"/>
                </a:cxn>
                <a:cxn ang="0">
                  <a:pos x="58" y="136"/>
                </a:cxn>
                <a:cxn ang="0">
                  <a:pos x="37" y="120"/>
                </a:cxn>
                <a:cxn ang="0">
                  <a:pos x="20" y="105"/>
                </a:cxn>
                <a:cxn ang="0">
                  <a:pos x="3" y="94"/>
                </a:cxn>
                <a:cxn ang="0">
                  <a:pos x="6" y="82"/>
                </a:cxn>
                <a:cxn ang="0">
                  <a:pos x="17" y="79"/>
                </a:cxn>
                <a:cxn ang="0">
                  <a:pos x="29" y="78"/>
                </a:cxn>
                <a:cxn ang="0">
                  <a:pos x="40" y="82"/>
                </a:cxn>
                <a:cxn ang="0">
                  <a:pos x="52" y="87"/>
                </a:cxn>
                <a:cxn ang="0">
                  <a:pos x="71" y="65"/>
                </a:cxn>
                <a:cxn ang="0">
                  <a:pos x="88" y="42"/>
                </a:cxn>
                <a:cxn ang="0">
                  <a:pos x="107" y="19"/>
                </a:cxn>
                <a:cxn ang="0">
                  <a:pos x="129" y="0"/>
                </a:cxn>
                <a:cxn ang="0">
                  <a:pos x="143" y="14"/>
                </a:cxn>
                <a:cxn ang="0">
                  <a:pos x="155" y="33"/>
                </a:cxn>
              </a:cxnLst>
              <a:rect l="0" t="0" r="r" b="b"/>
              <a:pathLst>
                <a:path w="276" h="139">
                  <a:moveTo>
                    <a:pt x="155" y="33"/>
                  </a:moveTo>
                  <a:lnTo>
                    <a:pt x="160" y="49"/>
                  </a:lnTo>
                  <a:lnTo>
                    <a:pt x="168" y="63"/>
                  </a:lnTo>
                  <a:lnTo>
                    <a:pt x="174" y="79"/>
                  </a:lnTo>
                  <a:lnTo>
                    <a:pt x="175" y="95"/>
                  </a:lnTo>
                  <a:lnTo>
                    <a:pt x="176" y="103"/>
                  </a:lnTo>
                  <a:lnTo>
                    <a:pt x="184" y="105"/>
                  </a:lnTo>
                  <a:lnTo>
                    <a:pt x="192" y="105"/>
                  </a:lnTo>
                  <a:lnTo>
                    <a:pt x="200" y="107"/>
                  </a:lnTo>
                  <a:lnTo>
                    <a:pt x="208" y="108"/>
                  </a:lnTo>
                  <a:lnTo>
                    <a:pt x="217" y="111"/>
                  </a:lnTo>
                  <a:lnTo>
                    <a:pt x="226" y="111"/>
                  </a:lnTo>
                  <a:lnTo>
                    <a:pt x="234" y="108"/>
                  </a:lnTo>
                  <a:lnTo>
                    <a:pt x="237" y="92"/>
                  </a:lnTo>
                  <a:lnTo>
                    <a:pt x="237" y="74"/>
                  </a:lnTo>
                  <a:lnTo>
                    <a:pt x="234" y="56"/>
                  </a:lnTo>
                  <a:lnTo>
                    <a:pt x="229" y="40"/>
                  </a:lnTo>
                  <a:lnTo>
                    <a:pt x="229" y="37"/>
                  </a:lnTo>
                  <a:lnTo>
                    <a:pt x="229" y="36"/>
                  </a:lnTo>
                  <a:lnTo>
                    <a:pt x="230" y="33"/>
                  </a:lnTo>
                  <a:lnTo>
                    <a:pt x="233" y="32"/>
                  </a:lnTo>
                  <a:lnTo>
                    <a:pt x="240" y="34"/>
                  </a:lnTo>
                  <a:lnTo>
                    <a:pt x="244" y="39"/>
                  </a:lnTo>
                  <a:lnTo>
                    <a:pt x="249" y="46"/>
                  </a:lnTo>
                  <a:lnTo>
                    <a:pt x="252" y="52"/>
                  </a:lnTo>
                  <a:lnTo>
                    <a:pt x="259" y="71"/>
                  </a:lnTo>
                  <a:lnTo>
                    <a:pt x="266" y="88"/>
                  </a:lnTo>
                  <a:lnTo>
                    <a:pt x="273" y="107"/>
                  </a:lnTo>
                  <a:lnTo>
                    <a:pt x="276" y="126"/>
                  </a:lnTo>
                  <a:lnTo>
                    <a:pt x="271" y="130"/>
                  </a:lnTo>
                  <a:lnTo>
                    <a:pt x="265" y="133"/>
                  </a:lnTo>
                  <a:lnTo>
                    <a:pt x="258" y="136"/>
                  </a:lnTo>
                  <a:lnTo>
                    <a:pt x="250" y="137"/>
                  </a:lnTo>
                  <a:lnTo>
                    <a:pt x="243" y="139"/>
                  </a:lnTo>
                  <a:lnTo>
                    <a:pt x="236" y="139"/>
                  </a:lnTo>
                  <a:lnTo>
                    <a:pt x="229" y="137"/>
                  </a:lnTo>
                  <a:lnTo>
                    <a:pt x="221" y="136"/>
                  </a:lnTo>
                  <a:lnTo>
                    <a:pt x="213" y="136"/>
                  </a:lnTo>
                  <a:lnTo>
                    <a:pt x="205" y="137"/>
                  </a:lnTo>
                  <a:lnTo>
                    <a:pt x="197" y="137"/>
                  </a:lnTo>
                  <a:lnTo>
                    <a:pt x="189" y="137"/>
                  </a:lnTo>
                  <a:lnTo>
                    <a:pt x="181" y="137"/>
                  </a:lnTo>
                  <a:lnTo>
                    <a:pt x="174" y="137"/>
                  </a:lnTo>
                  <a:lnTo>
                    <a:pt x="166" y="137"/>
                  </a:lnTo>
                  <a:lnTo>
                    <a:pt x="159" y="137"/>
                  </a:lnTo>
                  <a:lnTo>
                    <a:pt x="150" y="118"/>
                  </a:lnTo>
                  <a:lnTo>
                    <a:pt x="147" y="97"/>
                  </a:lnTo>
                  <a:lnTo>
                    <a:pt x="143" y="75"/>
                  </a:lnTo>
                  <a:lnTo>
                    <a:pt x="133" y="58"/>
                  </a:lnTo>
                  <a:lnTo>
                    <a:pt x="130" y="55"/>
                  </a:lnTo>
                  <a:lnTo>
                    <a:pt x="127" y="50"/>
                  </a:lnTo>
                  <a:lnTo>
                    <a:pt x="123" y="47"/>
                  </a:lnTo>
                  <a:lnTo>
                    <a:pt x="118" y="47"/>
                  </a:lnTo>
                  <a:lnTo>
                    <a:pt x="111" y="58"/>
                  </a:lnTo>
                  <a:lnTo>
                    <a:pt x="103" y="68"/>
                  </a:lnTo>
                  <a:lnTo>
                    <a:pt x="97" y="79"/>
                  </a:lnTo>
                  <a:lnTo>
                    <a:pt x="90" y="91"/>
                  </a:lnTo>
                  <a:lnTo>
                    <a:pt x="84" y="103"/>
                  </a:lnTo>
                  <a:lnTo>
                    <a:pt x="79" y="114"/>
                  </a:lnTo>
                  <a:lnTo>
                    <a:pt x="74" y="127"/>
                  </a:lnTo>
                  <a:lnTo>
                    <a:pt x="69" y="139"/>
                  </a:lnTo>
                  <a:lnTo>
                    <a:pt x="58" y="136"/>
                  </a:lnTo>
                  <a:lnTo>
                    <a:pt x="48" y="129"/>
                  </a:lnTo>
                  <a:lnTo>
                    <a:pt x="37" y="120"/>
                  </a:lnTo>
                  <a:lnTo>
                    <a:pt x="27" y="113"/>
                  </a:lnTo>
                  <a:lnTo>
                    <a:pt x="20" y="105"/>
                  </a:lnTo>
                  <a:lnTo>
                    <a:pt x="10" y="101"/>
                  </a:lnTo>
                  <a:lnTo>
                    <a:pt x="3" y="94"/>
                  </a:lnTo>
                  <a:lnTo>
                    <a:pt x="0" y="84"/>
                  </a:lnTo>
                  <a:lnTo>
                    <a:pt x="6" y="82"/>
                  </a:lnTo>
                  <a:lnTo>
                    <a:pt x="11" y="81"/>
                  </a:lnTo>
                  <a:lnTo>
                    <a:pt x="17" y="79"/>
                  </a:lnTo>
                  <a:lnTo>
                    <a:pt x="23" y="78"/>
                  </a:lnTo>
                  <a:lnTo>
                    <a:pt x="29" y="78"/>
                  </a:lnTo>
                  <a:lnTo>
                    <a:pt x="34" y="79"/>
                  </a:lnTo>
                  <a:lnTo>
                    <a:pt x="40" y="82"/>
                  </a:lnTo>
                  <a:lnTo>
                    <a:pt x="45" y="87"/>
                  </a:lnTo>
                  <a:lnTo>
                    <a:pt x="52" y="87"/>
                  </a:lnTo>
                  <a:lnTo>
                    <a:pt x="62" y="76"/>
                  </a:lnTo>
                  <a:lnTo>
                    <a:pt x="71" y="65"/>
                  </a:lnTo>
                  <a:lnTo>
                    <a:pt x="79" y="53"/>
                  </a:lnTo>
                  <a:lnTo>
                    <a:pt x="88" y="42"/>
                  </a:lnTo>
                  <a:lnTo>
                    <a:pt x="98" y="30"/>
                  </a:lnTo>
                  <a:lnTo>
                    <a:pt x="107" y="19"/>
                  </a:lnTo>
                  <a:lnTo>
                    <a:pt x="117" y="8"/>
                  </a:lnTo>
                  <a:lnTo>
                    <a:pt x="129" y="0"/>
                  </a:lnTo>
                  <a:lnTo>
                    <a:pt x="137" y="6"/>
                  </a:lnTo>
                  <a:lnTo>
                    <a:pt x="143" y="14"/>
                  </a:lnTo>
                  <a:lnTo>
                    <a:pt x="149" y="23"/>
                  </a:lnTo>
                  <a:lnTo>
                    <a:pt x="155" y="3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09" name="Freeform 25"/>
            <p:cNvSpPr>
              <a:spLocks/>
            </p:cNvSpPr>
            <p:nvPr/>
          </p:nvSpPr>
          <p:spPr bwMode="auto">
            <a:xfrm>
              <a:off x="3166" y="2349"/>
              <a:ext cx="159" cy="530"/>
            </a:xfrm>
            <a:custGeom>
              <a:avLst/>
              <a:gdLst/>
              <a:ahLst/>
              <a:cxnLst>
                <a:cxn ang="0">
                  <a:pos x="317" y="26"/>
                </a:cxn>
                <a:cxn ang="0">
                  <a:pos x="304" y="67"/>
                </a:cxn>
                <a:cxn ang="0">
                  <a:pos x="286" y="120"/>
                </a:cxn>
                <a:cxn ang="0">
                  <a:pos x="259" y="184"/>
                </a:cxn>
                <a:cxn ang="0">
                  <a:pos x="231" y="248"/>
                </a:cxn>
                <a:cxn ang="0">
                  <a:pos x="200" y="310"/>
                </a:cxn>
                <a:cxn ang="0">
                  <a:pos x="181" y="345"/>
                </a:cxn>
                <a:cxn ang="0">
                  <a:pos x="175" y="356"/>
                </a:cxn>
                <a:cxn ang="0">
                  <a:pos x="165" y="381"/>
                </a:cxn>
                <a:cxn ang="0">
                  <a:pos x="151" y="420"/>
                </a:cxn>
                <a:cxn ang="0">
                  <a:pos x="135" y="458"/>
                </a:cxn>
                <a:cxn ang="0">
                  <a:pos x="120" y="497"/>
                </a:cxn>
                <a:cxn ang="0">
                  <a:pos x="103" y="544"/>
                </a:cxn>
                <a:cxn ang="0">
                  <a:pos x="86" y="602"/>
                </a:cxn>
                <a:cxn ang="0">
                  <a:pos x="71" y="662"/>
                </a:cxn>
                <a:cxn ang="0">
                  <a:pos x="60" y="724"/>
                </a:cxn>
                <a:cxn ang="0">
                  <a:pos x="48" y="818"/>
                </a:cxn>
                <a:cxn ang="0">
                  <a:pos x="47" y="946"/>
                </a:cxn>
                <a:cxn ang="0">
                  <a:pos x="60" y="1008"/>
                </a:cxn>
                <a:cxn ang="0">
                  <a:pos x="70" y="1005"/>
                </a:cxn>
                <a:cxn ang="0">
                  <a:pos x="78" y="1015"/>
                </a:cxn>
                <a:cxn ang="0">
                  <a:pos x="73" y="1037"/>
                </a:cxn>
                <a:cxn ang="0">
                  <a:pos x="65" y="1050"/>
                </a:cxn>
                <a:cxn ang="0">
                  <a:pos x="63" y="1057"/>
                </a:cxn>
                <a:cxn ang="0">
                  <a:pos x="52" y="1060"/>
                </a:cxn>
                <a:cxn ang="0">
                  <a:pos x="41" y="1057"/>
                </a:cxn>
                <a:cxn ang="0">
                  <a:pos x="28" y="1051"/>
                </a:cxn>
                <a:cxn ang="0">
                  <a:pos x="19" y="1041"/>
                </a:cxn>
                <a:cxn ang="0">
                  <a:pos x="7" y="995"/>
                </a:cxn>
                <a:cxn ang="0">
                  <a:pos x="3" y="914"/>
                </a:cxn>
                <a:cxn ang="0">
                  <a:pos x="0" y="847"/>
                </a:cxn>
                <a:cxn ang="0">
                  <a:pos x="6" y="801"/>
                </a:cxn>
                <a:cxn ang="0">
                  <a:pos x="7" y="751"/>
                </a:cxn>
                <a:cxn ang="0">
                  <a:pos x="18" y="699"/>
                </a:cxn>
                <a:cxn ang="0">
                  <a:pos x="26" y="646"/>
                </a:cxn>
                <a:cxn ang="0">
                  <a:pos x="38" y="592"/>
                </a:cxn>
                <a:cxn ang="0">
                  <a:pos x="54" y="542"/>
                </a:cxn>
                <a:cxn ang="0">
                  <a:pos x="73" y="492"/>
                </a:cxn>
                <a:cxn ang="0">
                  <a:pos x="90" y="452"/>
                </a:cxn>
                <a:cxn ang="0">
                  <a:pos x="103" y="421"/>
                </a:cxn>
                <a:cxn ang="0">
                  <a:pos x="116" y="392"/>
                </a:cxn>
                <a:cxn ang="0">
                  <a:pos x="131" y="362"/>
                </a:cxn>
                <a:cxn ang="0">
                  <a:pos x="149" y="321"/>
                </a:cxn>
                <a:cxn ang="0">
                  <a:pos x="177" y="274"/>
                </a:cxn>
                <a:cxn ang="0">
                  <a:pos x="206" y="229"/>
                </a:cxn>
                <a:cxn ang="0">
                  <a:pos x="232" y="181"/>
                </a:cxn>
                <a:cxn ang="0">
                  <a:pos x="252" y="143"/>
                </a:cxn>
                <a:cxn ang="0">
                  <a:pos x="265" y="114"/>
                </a:cxn>
                <a:cxn ang="0">
                  <a:pos x="277" y="82"/>
                </a:cxn>
                <a:cxn ang="0">
                  <a:pos x="287" y="52"/>
                </a:cxn>
                <a:cxn ang="0">
                  <a:pos x="297" y="30"/>
                </a:cxn>
                <a:cxn ang="0">
                  <a:pos x="304" y="10"/>
                </a:cxn>
                <a:cxn ang="0">
                  <a:pos x="312" y="0"/>
                </a:cxn>
                <a:cxn ang="0">
                  <a:pos x="316" y="3"/>
                </a:cxn>
              </a:cxnLst>
              <a:rect l="0" t="0" r="r" b="b"/>
              <a:pathLst>
                <a:path w="319" h="1060">
                  <a:moveTo>
                    <a:pt x="319" y="4"/>
                  </a:moveTo>
                  <a:lnTo>
                    <a:pt x="317" y="26"/>
                  </a:lnTo>
                  <a:lnTo>
                    <a:pt x="312" y="46"/>
                  </a:lnTo>
                  <a:lnTo>
                    <a:pt x="304" y="67"/>
                  </a:lnTo>
                  <a:lnTo>
                    <a:pt x="299" y="87"/>
                  </a:lnTo>
                  <a:lnTo>
                    <a:pt x="286" y="120"/>
                  </a:lnTo>
                  <a:lnTo>
                    <a:pt x="273" y="152"/>
                  </a:lnTo>
                  <a:lnTo>
                    <a:pt x="259" y="184"/>
                  </a:lnTo>
                  <a:lnTo>
                    <a:pt x="245" y="216"/>
                  </a:lnTo>
                  <a:lnTo>
                    <a:pt x="231" y="248"/>
                  </a:lnTo>
                  <a:lnTo>
                    <a:pt x="216" y="278"/>
                  </a:lnTo>
                  <a:lnTo>
                    <a:pt x="200" y="310"/>
                  </a:lnTo>
                  <a:lnTo>
                    <a:pt x="186" y="340"/>
                  </a:lnTo>
                  <a:lnTo>
                    <a:pt x="181" y="345"/>
                  </a:lnTo>
                  <a:lnTo>
                    <a:pt x="178" y="350"/>
                  </a:lnTo>
                  <a:lnTo>
                    <a:pt x="175" y="356"/>
                  </a:lnTo>
                  <a:lnTo>
                    <a:pt x="173" y="362"/>
                  </a:lnTo>
                  <a:lnTo>
                    <a:pt x="165" y="381"/>
                  </a:lnTo>
                  <a:lnTo>
                    <a:pt x="158" y="401"/>
                  </a:lnTo>
                  <a:lnTo>
                    <a:pt x="151" y="420"/>
                  </a:lnTo>
                  <a:lnTo>
                    <a:pt x="144" y="439"/>
                  </a:lnTo>
                  <a:lnTo>
                    <a:pt x="135" y="458"/>
                  </a:lnTo>
                  <a:lnTo>
                    <a:pt x="128" y="476"/>
                  </a:lnTo>
                  <a:lnTo>
                    <a:pt x="120" y="497"/>
                  </a:lnTo>
                  <a:lnTo>
                    <a:pt x="113" y="515"/>
                  </a:lnTo>
                  <a:lnTo>
                    <a:pt x="103" y="544"/>
                  </a:lnTo>
                  <a:lnTo>
                    <a:pt x="94" y="573"/>
                  </a:lnTo>
                  <a:lnTo>
                    <a:pt x="86" y="602"/>
                  </a:lnTo>
                  <a:lnTo>
                    <a:pt x="78" y="631"/>
                  </a:lnTo>
                  <a:lnTo>
                    <a:pt x="71" y="662"/>
                  </a:lnTo>
                  <a:lnTo>
                    <a:pt x="65" y="692"/>
                  </a:lnTo>
                  <a:lnTo>
                    <a:pt x="60" y="724"/>
                  </a:lnTo>
                  <a:lnTo>
                    <a:pt x="57" y="756"/>
                  </a:lnTo>
                  <a:lnTo>
                    <a:pt x="48" y="818"/>
                  </a:lnTo>
                  <a:lnTo>
                    <a:pt x="45" y="882"/>
                  </a:lnTo>
                  <a:lnTo>
                    <a:pt x="47" y="946"/>
                  </a:lnTo>
                  <a:lnTo>
                    <a:pt x="54" y="1008"/>
                  </a:lnTo>
                  <a:lnTo>
                    <a:pt x="60" y="1008"/>
                  </a:lnTo>
                  <a:lnTo>
                    <a:pt x="64" y="1006"/>
                  </a:lnTo>
                  <a:lnTo>
                    <a:pt x="70" y="1005"/>
                  </a:lnTo>
                  <a:lnTo>
                    <a:pt x="77" y="1005"/>
                  </a:lnTo>
                  <a:lnTo>
                    <a:pt x="78" y="1015"/>
                  </a:lnTo>
                  <a:lnTo>
                    <a:pt x="77" y="1025"/>
                  </a:lnTo>
                  <a:lnTo>
                    <a:pt x="73" y="1037"/>
                  </a:lnTo>
                  <a:lnTo>
                    <a:pt x="68" y="1047"/>
                  </a:lnTo>
                  <a:lnTo>
                    <a:pt x="65" y="1050"/>
                  </a:lnTo>
                  <a:lnTo>
                    <a:pt x="64" y="1053"/>
                  </a:lnTo>
                  <a:lnTo>
                    <a:pt x="63" y="1057"/>
                  </a:lnTo>
                  <a:lnTo>
                    <a:pt x="60" y="1060"/>
                  </a:lnTo>
                  <a:lnTo>
                    <a:pt x="52" y="1060"/>
                  </a:lnTo>
                  <a:lnTo>
                    <a:pt x="47" y="1058"/>
                  </a:lnTo>
                  <a:lnTo>
                    <a:pt x="41" y="1057"/>
                  </a:lnTo>
                  <a:lnTo>
                    <a:pt x="34" y="1054"/>
                  </a:lnTo>
                  <a:lnTo>
                    <a:pt x="28" y="1051"/>
                  </a:lnTo>
                  <a:lnTo>
                    <a:pt x="23" y="1047"/>
                  </a:lnTo>
                  <a:lnTo>
                    <a:pt x="19" y="1041"/>
                  </a:lnTo>
                  <a:lnTo>
                    <a:pt x="15" y="1035"/>
                  </a:lnTo>
                  <a:lnTo>
                    <a:pt x="7" y="995"/>
                  </a:lnTo>
                  <a:lnTo>
                    <a:pt x="3" y="954"/>
                  </a:lnTo>
                  <a:lnTo>
                    <a:pt x="3" y="914"/>
                  </a:lnTo>
                  <a:lnTo>
                    <a:pt x="3" y="870"/>
                  </a:lnTo>
                  <a:lnTo>
                    <a:pt x="0" y="847"/>
                  </a:lnTo>
                  <a:lnTo>
                    <a:pt x="2" y="824"/>
                  </a:lnTo>
                  <a:lnTo>
                    <a:pt x="6" y="801"/>
                  </a:lnTo>
                  <a:lnTo>
                    <a:pt x="6" y="779"/>
                  </a:lnTo>
                  <a:lnTo>
                    <a:pt x="7" y="751"/>
                  </a:lnTo>
                  <a:lnTo>
                    <a:pt x="12" y="725"/>
                  </a:lnTo>
                  <a:lnTo>
                    <a:pt x="18" y="699"/>
                  </a:lnTo>
                  <a:lnTo>
                    <a:pt x="22" y="672"/>
                  </a:lnTo>
                  <a:lnTo>
                    <a:pt x="26" y="646"/>
                  </a:lnTo>
                  <a:lnTo>
                    <a:pt x="31" y="618"/>
                  </a:lnTo>
                  <a:lnTo>
                    <a:pt x="38" y="592"/>
                  </a:lnTo>
                  <a:lnTo>
                    <a:pt x="45" y="568"/>
                  </a:lnTo>
                  <a:lnTo>
                    <a:pt x="54" y="542"/>
                  </a:lnTo>
                  <a:lnTo>
                    <a:pt x="63" y="517"/>
                  </a:lnTo>
                  <a:lnTo>
                    <a:pt x="73" y="492"/>
                  </a:lnTo>
                  <a:lnTo>
                    <a:pt x="83" y="468"/>
                  </a:lnTo>
                  <a:lnTo>
                    <a:pt x="90" y="452"/>
                  </a:lnTo>
                  <a:lnTo>
                    <a:pt x="96" y="437"/>
                  </a:lnTo>
                  <a:lnTo>
                    <a:pt x="103" y="421"/>
                  </a:lnTo>
                  <a:lnTo>
                    <a:pt x="110" y="407"/>
                  </a:lnTo>
                  <a:lnTo>
                    <a:pt x="116" y="392"/>
                  </a:lnTo>
                  <a:lnTo>
                    <a:pt x="123" y="376"/>
                  </a:lnTo>
                  <a:lnTo>
                    <a:pt x="131" y="362"/>
                  </a:lnTo>
                  <a:lnTo>
                    <a:pt x="138" y="346"/>
                  </a:lnTo>
                  <a:lnTo>
                    <a:pt x="149" y="321"/>
                  </a:lnTo>
                  <a:lnTo>
                    <a:pt x="162" y="298"/>
                  </a:lnTo>
                  <a:lnTo>
                    <a:pt x="177" y="274"/>
                  </a:lnTo>
                  <a:lnTo>
                    <a:pt x="191" y="250"/>
                  </a:lnTo>
                  <a:lnTo>
                    <a:pt x="206" y="229"/>
                  </a:lnTo>
                  <a:lnTo>
                    <a:pt x="219" y="204"/>
                  </a:lnTo>
                  <a:lnTo>
                    <a:pt x="232" y="181"/>
                  </a:lnTo>
                  <a:lnTo>
                    <a:pt x="244" y="156"/>
                  </a:lnTo>
                  <a:lnTo>
                    <a:pt x="252" y="143"/>
                  </a:lnTo>
                  <a:lnTo>
                    <a:pt x="259" y="129"/>
                  </a:lnTo>
                  <a:lnTo>
                    <a:pt x="265" y="114"/>
                  </a:lnTo>
                  <a:lnTo>
                    <a:pt x="271" y="98"/>
                  </a:lnTo>
                  <a:lnTo>
                    <a:pt x="277" y="82"/>
                  </a:lnTo>
                  <a:lnTo>
                    <a:pt x="281" y="68"/>
                  </a:lnTo>
                  <a:lnTo>
                    <a:pt x="287" y="52"/>
                  </a:lnTo>
                  <a:lnTo>
                    <a:pt x="291" y="38"/>
                  </a:lnTo>
                  <a:lnTo>
                    <a:pt x="297" y="30"/>
                  </a:lnTo>
                  <a:lnTo>
                    <a:pt x="300" y="20"/>
                  </a:lnTo>
                  <a:lnTo>
                    <a:pt x="304" y="10"/>
                  </a:lnTo>
                  <a:lnTo>
                    <a:pt x="309" y="0"/>
                  </a:lnTo>
                  <a:lnTo>
                    <a:pt x="312" y="0"/>
                  </a:lnTo>
                  <a:lnTo>
                    <a:pt x="315" y="1"/>
                  </a:lnTo>
                  <a:lnTo>
                    <a:pt x="316" y="3"/>
                  </a:lnTo>
                  <a:lnTo>
                    <a:pt x="319"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10" name="Freeform 26"/>
            <p:cNvSpPr>
              <a:spLocks/>
            </p:cNvSpPr>
            <p:nvPr/>
          </p:nvSpPr>
          <p:spPr bwMode="auto">
            <a:xfrm>
              <a:off x="3826" y="2353"/>
              <a:ext cx="355" cy="70"/>
            </a:xfrm>
            <a:custGeom>
              <a:avLst/>
              <a:gdLst/>
              <a:ahLst/>
              <a:cxnLst>
                <a:cxn ang="0">
                  <a:pos x="710" y="39"/>
                </a:cxn>
                <a:cxn ang="0">
                  <a:pos x="682" y="36"/>
                </a:cxn>
                <a:cxn ang="0">
                  <a:pos x="655" y="33"/>
                </a:cxn>
                <a:cxn ang="0">
                  <a:pos x="627" y="31"/>
                </a:cxn>
                <a:cxn ang="0">
                  <a:pos x="600" y="33"/>
                </a:cxn>
                <a:cxn ang="0">
                  <a:pos x="539" y="44"/>
                </a:cxn>
                <a:cxn ang="0">
                  <a:pos x="478" y="54"/>
                </a:cxn>
                <a:cxn ang="0">
                  <a:pos x="417" y="65"/>
                </a:cxn>
                <a:cxn ang="0">
                  <a:pos x="357" y="77"/>
                </a:cxn>
                <a:cxn ang="0">
                  <a:pos x="297" y="88"/>
                </a:cxn>
                <a:cxn ang="0">
                  <a:pos x="236" y="102"/>
                </a:cxn>
                <a:cxn ang="0">
                  <a:pos x="177" y="113"/>
                </a:cxn>
                <a:cxn ang="0">
                  <a:pos x="116" y="126"/>
                </a:cxn>
                <a:cxn ang="0">
                  <a:pos x="89" y="130"/>
                </a:cxn>
                <a:cxn ang="0">
                  <a:pos x="61" y="135"/>
                </a:cxn>
                <a:cxn ang="0">
                  <a:pos x="34" y="139"/>
                </a:cxn>
                <a:cxn ang="0">
                  <a:pos x="5" y="141"/>
                </a:cxn>
                <a:cxn ang="0">
                  <a:pos x="0" y="135"/>
                </a:cxn>
                <a:cxn ang="0">
                  <a:pos x="2" y="128"/>
                </a:cxn>
                <a:cxn ang="0">
                  <a:pos x="54" y="116"/>
                </a:cxn>
                <a:cxn ang="0">
                  <a:pos x="105" y="103"/>
                </a:cxn>
                <a:cxn ang="0">
                  <a:pos x="154" y="87"/>
                </a:cxn>
                <a:cxn ang="0">
                  <a:pos x="203" y="70"/>
                </a:cxn>
                <a:cxn ang="0">
                  <a:pos x="254" y="55"/>
                </a:cxn>
                <a:cxn ang="0">
                  <a:pos x="304" y="41"/>
                </a:cxn>
                <a:cxn ang="0">
                  <a:pos x="355" y="29"/>
                </a:cxn>
                <a:cxn ang="0">
                  <a:pos x="409" y="22"/>
                </a:cxn>
                <a:cxn ang="0">
                  <a:pos x="438" y="18"/>
                </a:cxn>
                <a:cxn ang="0">
                  <a:pos x="467" y="15"/>
                </a:cxn>
                <a:cxn ang="0">
                  <a:pos x="496" y="12"/>
                </a:cxn>
                <a:cxn ang="0">
                  <a:pos x="526" y="9"/>
                </a:cxn>
                <a:cxn ang="0">
                  <a:pos x="574" y="4"/>
                </a:cxn>
                <a:cxn ang="0">
                  <a:pos x="623" y="0"/>
                </a:cxn>
                <a:cxn ang="0">
                  <a:pos x="671" y="6"/>
                </a:cxn>
                <a:cxn ang="0">
                  <a:pos x="710" y="31"/>
                </a:cxn>
              </a:cxnLst>
              <a:rect l="0" t="0" r="r" b="b"/>
              <a:pathLst>
                <a:path w="710" h="141">
                  <a:moveTo>
                    <a:pt x="710" y="31"/>
                  </a:moveTo>
                  <a:lnTo>
                    <a:pt x="710" y="39"/>
                  </a:lnTo>
                  <a:lnTo>
                    <a:pt x="697" y="38"/>
                  </a:lnTo>
                  <a:lnTo>
                    <a:pt x="682" y="36"/>
                  </a:lnTo>
                  <a:lnTo>
                    <a:pt x="669" y="35"/>
                  </a:lnTo>
                  <a:lnTo>
                    <a:pt x="655" y="33"/>
                  </a:lnTo>
                  <a:lnTo>
                    <a:pt x="642" y="32"/>
                  </a:lnTo>
                  <a:lnTo>
                    <a:pt x="627" y="31"/>
                  </a:lnTo>
                  <a:lnTo>
                    <a:pt x="614" y="32"/>
                  </a:lnTo>
                  <a:lnTo>
                    <a:pt x="600" y="33"/>
                  </a:lnTo>
                  <a:lnTo>
                    <a:pt x="569" y="38"/>
                  </a:lnTo>
                  <a:lnTo>
                    <a:pt x="539" y="44"/>
                  </a:lnTo>
                  <a:lnTo>
                    <a:pt x="509" y="49"/>
                  </a:lnTo>
                  <a:lnTo>
                    <a:pt x="478" y="54"/>
                  </a:lnTo>
                  <a:lnTo>
                    <a:pt x="448" y="60"/>
                  </a:lnTo>
                  <a:lnTo>
                    <a:pt x="417" y="65"/>
                  </a:lnTo>
                  <a:lnTo>
                    <a:pt x="387" y="71"/>
                  </a:lnTo>
                  <a:lnTo>
                    <a:pt x="357" y="77"/>
                  </a:lnTo>
                  <a:lnTo>
                    <a:pt x="326" y="83"/>
                  </a:lnTo>
                  <a:lnTo>
                    <a:pt x="297" y="88"/>
                  </a:lnTo>
                  <a:lnTo>
                    <a:pt x="267" y="96"/>
                  </a:lnTo>
                  <a:lnTo>
                    <a:pt x="236" y="102"/>
                  </a:lnTo>
                  <a:lnTo>
                    <a:pt x="206" y="107"/>
                  </a:lnTo>
                  <a:lnTo>
                    <a:pt x="177" y="113"/>
                  </a:lnTo>
                  <a:lnTo>
                    <a:pt x="147" y="120"/>
                  </a:lnTo>
                  <a:lnTo>
                    <a:pt x="116" y="126"/>
                  </a:lnTo>
                  <a:lnTo>
                    <a:pt x="102" y="128"/>
                  </a:lnTo>
                  <a:lnTo>
                    <a:pt x="89" y="130"/>
                  </a:lnTo>
                  <a:lnTo>
                    <a:pt x="74" y="132"/>
                  </a:lnTo>
                  <a:lnTo>
                    <a:pt x="61" y="135"/>
                  </a:lnTo>
                  <a:lnTo>
                    <a:pt x="47" y="138"/>
                  </a:lnTo>
                  <a:lnTo>
                    <a:pt x="34" y="139"/>
                  </a:lnTo>
                  <a:lnTo>
                    <a:pt x="19" y="141"/>
                  </a:lnTo>
                  <a:lnTo>
                    <a:pt x="5" y="141"/>
                  </a:lnTo>
                  <a:lnTo>
                    <a:pt x="0" y="138"/>
                  </a:lnTo>
                  <a:lnTo>
                    <a:pt x="0" y="135"/>
                  </a:lnTo>
                  <a:lnTo>
                    <a:pt x="0" y="130"/>
                  </a:lnTo>
                  <a:lnTo>
                    <a:pt x="2" y="128"/>
                  </a:lnTo>
                  <a:lnTo>
                    <a:pt x="28" y="122"/>
                  </a:lnTo>
                  <a:lnTo>
                    <a:pt x="54" y="116"/>
                  </a:lnTo>
                  <a:lnTo>
                    <a:pt x="78" y="110"/>
                  </a:lnTo>
                  <a:lnTo>
                    <a:pt x="105" y="103"/>
                  </a:lnTo>
                  <a:lnTo>
                    <a:pt x="129" y="94"/>
                  </a:lnTo>
                  <a:lnTo>
                    <a:pt x="154" y="87"/>
                  </a:lnTo>
                  <a:lnTo>
                    <a:pt x="178" y="78"/>
                  </a:lnTo>
                  <a:lnTo>
                    <a:pt x="203" y="70"/>
                  </a:lnTo>
                  <a:lnTo>
                    <a:pt x="229" y="62"/>
                  </a:lnTo>
                  <a:lnTo>
                    <a:pt x="254" y="55"/>
                  </a:lnTo>
                  <a:lnTo>
                    <a:pt x="278" y="46"/>
                  </a:lnTo>
                  <a:lnTo>
                    <a:pt x="304" y="41"/>
                  </a:lnTo>
                  <a:lnTo>
                    <a:pt x="329" y="35"/>
                  </a:lnTo>
                  <a:lnTo>
                    <a:pt x="355" y="29"/>
                  </a:lnTo>
                  <a:lnTo>
                    <a:pt x="381" y="25"/>
                  </a:lnTo>
                  <a:lnTo>
                    <a:pt x="409" y="22"/>
                  </a:lnTo>
                  <a:lnTo>
                    <a:pt x="423" y="20"/>
                  </a:lnTo>
                  <a:lnTo>
                    <a:pt x="438" y="18"/>
                  </a:lnTo>
                  <a:lnTo>
                    <a:pt x="452" y="16"/>
                  </a:lnTo>
                  <a:lnTo>
                    <a:pt x="467" y="15"/>
                  </a:lnTo>
                  <a:lnTo>
                    <a:pt x="481" y="13"/>
                  </a:lnTo>
                  <a:lnTo>
                    <a:pt x="496" y="12"/>
                  </a:lnTo>
                  <a:lnTo>
                    <a:pt x="512" y="10"/>
                  </a:lnTo>
                  <a:lnTo>
                    <a:pt x="526" y="9"/>
                  </a:lnTo>
                  <a:lnTo>
                    <a:pt x="549" y="7"/>
                  </a:lnTo>
                  <a:lnTo>
                    <a:pt x="574" y="4"/>
                  </a:lnTo>
                  <a:lnTo>
                    <a:pt x="598" y="2"/>
                  </a:lnTo>
                  <a:lnTo>
                    <a:pt x="623" y="0"/>
                  </a:lnTo>
                  <a:lnTo>
                    <a:pt x="648" y="2"/>
                  </a:lnTo>
                  <a:lnTo>
                    <a:pt x="671" y="6"/>
                  </a:lnTo>
                  <a:lnTo>
                    <a:pt x="691" y="16"/>
                  </a:lnTo>
                  <a:lnTo>
                    <a:pt x="710" y="3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11" name="Freeform 27"/>
            <p:cNvSpPr>
              <a:spLocks/>
            </p:cNvSpPr>
            <p:nvPr/>
          </p:nvSpPr>
          <p:spPr bwMode="auto">
            <a:xfrm>
              <a:off x="4208" y="2375"/>
              <a:ext cx="235" cy="427"/>
            </a:xfrm>
            <a:custGeom>
              <a:avLst/>
              <a:gdLst/>
              <a:ahLst/>
              <a:cxnLst>
                <a:cxn ang="0">
                  <a:pos x="133" y="57"/>
                </a:cxn>
                <a:cxn ang="0">
                  <a:pos x="185" y="84"/>
                </a:cxn>
                <a:cxn ang="0">
                  <a:pos x="236" y="112"/>
                </a:cxn>
                <a:cxn ang="0">
                  <a:pos x="286" y="142"/>
                </a:cxn>
                <a:cxn ang="0">
                  <a:pos x="330" y="168"/>
                </a:cxn>
                <a:cxn ang="0">
                  <a:pos x="366" y="187"/>
                </a:cxn>
                <a:cxn ang="0">
                  <a:pos x="401" y="210"/>
                </a:cxn>
                <a:cxn ang="0">
                  <a:pos x="436" y="235"/>
                </a:cxn>
                <a:cxn ang="0">
                  <a:pos x="467" y="266"/>
                </a:cxn>
                <a:cxn ang="0">
                  <a:pos x="469" y="317"/>
                </a:cxn>
                <a:cxn ang="0">
                  <a:pos x="466" y="394"/>
                </a:cxn>
                <a:cxn ang="0">
                  <a:pos x="457" y="492"/>
                </a:cxn>
                <a:cxn ang="0">
                  <a:pos x="446" y="591"/>
                </a:cxn>
                <a:cxn ang="0">
                  <a:pos x="433" y="691"/>
                </a:cxn>
                <a:cxn ang="0">
                  <a:pos x="424" y="768"/>
                </a:cxn>
                <a:cxn ang="0">
                  <a:pos x="415" y="824"/>
                </a:cxn>
                <a:cxn ang="0">
                  <a:pos x="408" y="853"/>
                </a:cxn>
                <a:cxn ang="0">
                  <a:pos x="402" y="854"/>
                </a:cxn>
                <a:cxn ang="0">
                  <a:pos x="396" y="841"/>
                </a:cxn>
                <a:cxn ang="0">
                  <a:pos x="396" y="817"/>
                </a:cxn>
                <a:cxn ang="0">
                  <a:pos x="402" y="723"/>
                </a:cxn>
                <a:cxn ang="0">
                  <a:pos x="412" y="550"/>
                </a:cxn>
                <a:cxn ang="0">
                  <a:pos x="420" y="445"/>
                </a:cxn>
                <a:cxn ang="0">
                  <a:pos x="422" y="400"/>
                </a:cxn>
                <a:cxn ang="0">
                  <a:pos x="427" y="345"/>
                </a:cxn>
                <a:cxn ang="0">
                  <a:pos x="424" y="281"/>
                </a:cxn>
                <a:cxn ang="0">
                  <a:pos x="398" y="252"/>
                </a:cxn>
                <a:cxn ang="0">
                  <a:pos x="385" y="242"/>
                </a:cxn>
                <a:cxn ang="0">
                  <a:pos x="370" y="230"/>
                </a:cxn>
                <a:cxn ang="0">
                  <a:pos x="357" y="222"/>
                </a:cxn>
                <a:cxn ang="0">
                  <a:pos x="343" y="210"/>
                </a:cxn>
                <a:cxn ang="0">
                  <a:pos x="327" y="198"/>
                </a:cxn>
                <a:cxn ang="0">
                  <a:pos x="310" y="188"/>
                </a:cxn>
                <a:cxn ang="0">
                  <a:pos x="294" y="177"/>
                </a:cxn>
                <a:cxn ang="0">
                  <a:pos x="268" y="161"/>
                </a:cxn>
                <a:cxn ang="0">
                  <a:pos x="234" y="139"/>
                </a:cxn>
                <a:cxn ang="0">
                  <a:pos x="199" y="119"/>
                </a:cxn>
                <a:cxn ang="0">
                  <a:pos x="165" y="100"/>
                </a:cxn>
                <a:cxn ang="0">
                  <a:pos x="130" y="80"/>
                </a:cxn>
                <a:cxn ang="0">
                  <a:pos x="95" y="61"/>
                </a:cxn>
                <a:cxn ang="0">
                  <a:pos x="60" y="42"/>
                </a:cxn>
                <a:cxn ang="0">
                  <a:pos x="26" y="25"/>
                </a:cxn>
                <a:cxn ang="0">
                  <a:pos x="5" y="13"/>
                </a:cxn>
                <a:cxn ang="0">
                  <a:pos x="1" y="7"/>
                </a:cxn>
                <a:cxn ang="0">
                  <a:pos x="2" y="0"/>
                </a:cxn>
                <a:cxn ang="0">
                  <a:pos x="10" y="0"/>
                </a:cxn>
                <a:cxn ang="0">
                  <a:pos x="26" y="7"/>
                </a:cxn>
                <a:cxn ang="0">
                  <a:pos x="49" y="16"/>
                </a:cxn>
                <a:cxn ang="0">
                  <a:pos x="72" y="26"/>
                </a:cxn>
                <a:cxn ang="0">
                  <a:pos x="95" y="38"/>
                </a:cxn>
              </a:cxnLst>
              <a:rect l="0" t="0" r="r" b="b"/>
              <a:pathLst>
                <a:path w="470" h="854">
                  <a:moveTo>
                    <a:pt x="105" y="43"/>
                  </a:moveTo>
                  <a:lnTo>
                    <a:pt x="133" y="57"/>
                  </a:lnTo>
                  <a:lnTo>
                    <a:pt x="159" y="70"/>
                  </a:lnTo>
                  <a:lnTo>
                    <a:pt x="185" y="84"/>
                  </a:lnTo>
                  <a:lnTo>
                    <a:pt x="211" y="97"/>
                  </a:lnTo>
                  <a:lnTo>
                    <a:pt x="236" y="112"/>
                  </a:lnTo>
                  <a:lnTo>
                    <a:pt x="262" y="126"/>
                  </a:lnTo>
                  <a:lnTo>
                    <a:pt x="286" y="142"/>
                  </a:lnTo>
                  <a:lnTo>
                    <a:pt x="311" y="159"/>
                  </a:lnTo>
                  <a:lnTo>
                    <a:pt x="330" y="168"/>
                  </a:lnTo>
                  <a:lnTo>
                    <a:pt x="349" y="177"/>
                  </a:lnTo>
                  <a:lnTo>
                    <a:pt x="366" y="187"/>
                  </a:lnTo>
                  <a:lnTo>
                    <a:pt x="385" y="198"/>
                  </a:lnTo>
                  <a:lnTo>
                    <a:pt x="401" y="210"/>
                  </a:lnTo>
                  <a:lnTo>
                    <a:pt x="418" y="222"/>
                  </a:lnTo>
                  <a:lnTo>
                    <a:pt x="436" y="235"/>
                  </a:lnTo>
                  <a:lnTo>
                    <a:pt x="453" y="246"/>
                  </a:lnTo>
                  <a:lnTo>
                    <a:pt x="467" y="266"/>
                  </a:lnTo>
                  <a:lnTo>
                    <a:pt x="470" y="291"/>
                  </a:lnTo>
                  <a:lnTo>
                    <a:pt x="469" y="317"/>
                  </a:lnTo>
                  <a:lnTo>
                    <a:pt x="470" y="343"/>
                  </a:lnTo>
                  <a:lnTo>
                    <a:pt x="466" y="394"/>
                  </a:lnTo>
                  <a:lnTo>
                    <a:pt x="462" y="443"/>
                  </a:lnTo>
                  <a:lnTo>
                    <a:pt x="457" y="492"/>
                  </a:lnTo>
                  <a:lnTo>
                    <a:pt x="451" y="542"/>
                  </a:lnTo>
                  <a:lnTo>
                    <a:pt x="446" y="591"/>
                  </a:lnTo>
                  <a:lnTo>
                    <a:pt x="440" y="640"/>
                  </a:lnTo>
                  <a:lnTo>
                    <a:pt x="433" y="691"/>
                  </a:lnTo>
                  <a:lnTo>
                    <a:pt x="427" y="741"/>
                  </a:lnTo>
                  <a:lnTo>
                    <a:pt x="424" y="768"/>
                  </a:lnTo>
                  <a:lnTo>
                    <a:pt x="420" y="795"/>
                  </a:lnTo>
                  <a:lnTo>
                    <a:pt x="415" y="824"/>
                  </a:lnTo>
                  <a:lnTo>
                    <a:pt x="409" y="852"/>
                  </a:lnTo>
                  <a:lnTo>
                    <a:pt x="408" y="853"/>
                  </a:lnTo>
                  <a:lnTo>
                    <a:pt x="405" y="854"/>
                  </a:lnTo>
                  <a:lnTo>
                    <a:pt x="402" y="854"/>
                  </a:lnTo>
                  <a:lnTo>
                    <a:pt x="399" y="853"/>
                  </a:lnTo>
                  <a:lnTo>
                    <a:pt x="396" y="841"/>
                  </a:lnTo>
                  <a:lnTo>
                    <a:pt x="396" y="828"/>
                  </a:lnTo>
                  <a:lnTo>
                    <a:pt x="396" y="817"/>
                  </a:lnTo>
                  <a:lnTo>
                    <a:pt x="396" y="805"/>
                  </a:lnTo>
                  <a:lnTo>
                    <a:pt x="402" y="723"/>
                  </a:lnTo>
                  <a:lnTo>
                    <a:pt x="407" y="636"/>
                  </a:lnTo>
                  <a:lnTo>
                    <a:pt x="412" y="550"/>
                  </a:lnTo>
                  <a:lnTo>
                    <a:pt x="418" y="468"/>
                  </a:lnTo>
                  <a:lnTo>
                    <a:pt x="420" y="445"/>
                  </a:lnTo>
                  <a:lnTo>
                    <a:pt x="421" y="421"/>
                  </a:lnTo>
                  <a:lnTo>
                    <a:pt x="422" y="400"/>
                  </a:lnTo>
                  <a:lnTo>
                    <a:pt x="427" y="378"/>
                  </a:lnTo>
                  <a:lnTo>
                    <a:pt x="427" y="345"/>
                  </a:lnTo>
                  <a:lnTo>
                    <a:pt x="430" y="311"/>
                  </a:lnTo>
                  <a:lnTo>
                    <a:pt x="424" y="281"/>
                  </a:lnTo>
                  <a:lnTo>
                    <a:pt x="405" y="258"/>
                  </a:lnTo>
                  <a:lnTo>
                    <a:pt x="398" y="252"/>
                  </a:lnTo>
                  <a:lnTo>
                    <a:pt x="391" y="248"/>
                  </a:lnTo>
                  <a:lnTo>
                    <a:pt x="385" y="242"/>
                  </a:lnTo>
                  <a:lnTo>
                    <a:pt x="378" y="236"/>
                  </a:lnTo>
                  <a:lnTo>
                    <a:pt x="370" y="230"/>
                  </a:lnTo>
                  <a:lnTo>
                    <a:pt x="365" y="226"/>
                  </a:lnTo>
                  <a:lnTo>
                    <a:pt x="357" y="222"/>
                  </a:lnTo>
                  <a:lnTo>
                    <a:pt x="350" y="217"/>
                  </a:lnTo>
                  <a:lnTo>
                    <a:pt x="343" y="210"/>
                  </a:lnTo>
                  <a:lnTo>
                    <a:pt x="336" y="204"/>
                  </a:lnTo>
                  <a:lnTo>
                    <a:pt x="327" y="198"/>
                  </a:lnTo>
                  <a:lnTo>
                    <a:pt x="318" y="193"/>
                  </a:lnTo>
                  <a:lnTo>
                    <a:pt x="310" y="188"/>
                  </a:lnTo>
                  <a:lnTo>
                    <a:pt x="302" y="183"/>
                  </a:lnTo>
                  <a:lnTo>
                    <a:pt x="294" y="177"/>
                  </a:lnTo>
                  <a:lnTo>
                    <a:pt x="285" y="171"/>
                  </a:lnTo>
                  <a:lnTo>
                    <a:pt x="268" y="161"/>
                  </a:lnTo>
                  <a:lnTo>
                    <a:pt x="250" y="151"/>
                  </a:lnTo>
                  <a:lnTo>
                    <a:pt x="234" y="139"/>
                  </a:lnTo>
                  <a:lnTo>
                    <a:pt x="217" y="129"/>
                  </a:lnTo>
                  <a:lnTo>
                    <a:pt x="199" y="119"/>
                  </a:lnTo>
                  <a:lnTo>
                    <a:pt x="182" y="109"/>
                  </a:lnTo>
                  <a:lnTo>
                    <a:pt x="165" y="100"/>
                  </a:lnTo>
                  <a:lnTo>
                    <a:pt x="147" y="90"/>
                  </a:lnTo>
                  <a:lnTo>
                    <a:pt x="130" y="80"/>
                  </a:lnTo>
                  <a:lnTo>
                    <a:pt x="113" y="71"/>
                  </a:lnTo>
                  <a:lnTo>
                    <a:pt x="95" y="61"/>
                  </a:lnTo>
                  <a:lnTo>
                    <a:pt x="78" y="52"/>
                  </a:lnTo>
                  <a:lnTo>
                    <a:pt x="60" y="42"/>
                  </a:lnTo>
                  <a:lnTo>
                    <a:pt x="43" y="33"/>
                  </a:lnTo>
                  <a:lnTo>
                    <a:pt x="26" y="25"/>
                  </a:lnTo>
                  <a:lnTo>
                    <a:pt x="8" y="16"/>
                  </a:lnTo>
                  <a:lnTo>
                    <a:pt x="5" y="13"/>
                  </a:lnTo>
                  <a:lnTo>
                    <a:pt x="4" y="10"/>
                  </a:lnTo>
                  <a:lnTo>
                    <a:pt x="1" y="7"/>
                  </a:lnTo>
                  <a:lnTo>
                    <a:pt x="0" y="3"/>
                  </a:lnTo>
                  <a:lnTo>
                    <a:pt x="2" y="0"/>
                  </a:lnTo>
                  <a:lnTo>
                    <a:pt x="7" y="0"/>
                  </a:lnTo>
                  <a:lnTo>
                    <a:pt x="10" y="0"/>
                  </a:lnTo>
                  <a:lnTo>
                    <a:pt x="14" y="1"/>
                  </a:lnTo>
                  <a:lnTo>
                    <a:pt x="26" y="7"/>
                  </a:lnTo>
                  <a:lnTo>
                    <a:pt x="37" y="12"/>
                  </a:lnTo>
                  <a:lnTo>
                    <a:pt x="49" y="16"/>
                  </a:lnTo>
                  <a:lnTo>
                    <a:pt x="60" y="22"/>
                  </a:lnTo>
                  <a:lnTo>
                    <a:pt x="72" y="26"/>
                  </a:lnTo>
                  <a:lnTo>
                    <a:pt x="84" y="32"/>
                  </a:lnTo>
                  <a:lnTo>
                    <a:pt x="95" y="38"/>
                  </a:lnTo>
                  <a:lnTo>
                    <a:pt x="105" y="4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12" name="Freeform 28"/>
            <p:cNvSpPr>
              <a:spLocks/>
            </p:cNvSpPr>
            <p:nvPr/>
          </p:nvSpPr>
          <p:spPr bwMode="auto">
            <a:xfrm>
              <a:off x="3379" y="2380"/>
              <a:ext cx="83" cy="94"/>
            </a:xfrm>
            <a:custGeom>
              <a:avLst/>
              <a:gdLst/>
              <a:ahLst/>
              <a:cxnLst>
                <a:cxn ang="0">
                  <a:pos x="167" y="7"/>
                </a:cxn>
                <a:cxn ang="0">
                  <a:pos x="158" y="18"/>
                </a:cxn>
                <a:cxn ang="0">
                  <a:pos x="151" y="26"/>
                </a:cxn>
                <a:cxn ang="0">
                  <a:pos x="145" y="36"/>
                </a:cxn>
                <a:cxn ang="0">
                  <a:pos x="141" y="47"/>
                </a:cxn>
                <a:cxn ang="0">
                  <a:pos x="135" y="68"/>
                </a:cxn>
                <a:cxn ang="0">
                  <a:pos x="128" y="90"/>
                </a:cxn>
                <a:cxn ang="0">
                  <a:pos x="116" y="110"/>
                </a:cxn>
                <a:cxn ang="0">
                  <a:pos x="99" y="125"/>
                </a:cxn>
                <a:cxn ang="0">
                  <a:pos x="91" y="126"/>
                </a:cxn>
                <a:cxn ang="0">
                  <a:pos x="84" y="125"/>
                </a:cxn>
                <a:cxn ang="0">
                  <a:pos x="77" y="123"/>
                </a:cxn>
                <a:cxn ang="0">
                  <a:pos x="70" y="123"/>
                </a:cxn>
                <a:cxn ang="0">
                  <a:pos x="64" y="112"/>
                </a:cxn>
                <a:cxn ang="0">
                  <a:pos x="57" y="102"/>
                </a:cxn>
                <a:cxn ang="0">
                  <a:pos x="46" y="94"/>
                </a:cxn>
                <a:cxn ang="0">
                  <a:pos x="33" y="93"/>
                </a:cxn>
                <a:cxn ang="0">
                  <a:pos x="25" y="107"/>
                </a:cxn>
                <a:cxn ang="0">
                  <a:pos x="23" y="125"/>
                </a:cxn>
                <a:cxn ang="0">
                  <a:pos x="25" y="142"/>
                </a:cxn>
                <a:cxn ang="0">
                  <a:pos x="28" y="161"/>
                </a:cxn>
                <a:cxn ang="0">
                  <a:pos x="29" y="168"/>
                </a:cxn>
                <a:cxn ang="0">
                  <a:pos x="32" y="174"/>
                </a:cxn>
                <a:cxn ang="0">
                  <a:pos x="33" y="181"/>
                </a:cxn>
                <a:cxn ang="0">
                  <a:pos x="33" y="188"/>
                </a:cxn>
                <a:cxn ang="0">
                  <a:pos x="25" y="184"/>
                </a:cxn>
                <a:cxn ang="0">
                  <a:pos x="17" y="177"/>
                </a:cxn>
                <a:cxn ang="0">
                  <a:pos x="12" y="167"/>
                </a:cxn>
                <a:cxn ang="0">
                  <a:pos x="7" y="157"/>
                </a:cxn>
                <a:cxn ang="0">
                  <a:pos x="0" y="132"/>
                </a:cxn>
                <a:cxn ang="0">
                  <a:pos x="0" y="107"/>
                </a:cxn>
                <a:cxn ang="0">
                  <a:pos x="4" y="83"/>
                </a:cxn>
                <a:cxn ang="0">
                  <a:pos x="13" y="61"/>
                </a:cxn>
                <a:cxn ang="0">
                  <a:pos x="20" y="55"/>
                </a:cxn>
                <a:cxn ang="0">
                  <a:pos x="28" y="49"/>
                </a:cxn>
                <a:cxn ang="0">
                  <a:pos x="35" y="47"/>
                </a:cxn>
                <a:cxn ang="0">
                  <a:pos x="45" y="45"/>
                </a:cxn>
                <a:cxn ang="0">
                  <a:pos x="58" y="52"/>
                </a:cxn>
                <a:cxn ang="0">
                  <a:pos x="68" y="62"/>
                </a:cxn>
                <a:cxn ang="0">
                  <a:pos x="75" y="75"/>
                </a:cxn>
                <a:cxn ang="0">
                  <a:pos x="81" y="89"/>
                </a:cxn>
                <a:cxn ang="0">
                  <a:pos x="87" y="86"/>
                </a:cxn>
                <a:cxn ang="0">
                  <a:pos x="91" y="81"/>
                </a:cxn>
                <a:cxn ang="0">
                  <a:pos x="96" y="77"/>
                </a:cxn>
                <a:cxn ang="0">
                  <a:pos x="99" y="71"/>
                </a:cxn>
                <a:cxn ang="0">
                  <a:pos x="99" y="71"/>
                </a:cxn>
                <a:cxn ang="0">
                  <a:pos x="104" y="61"/>
                </a:cxn>
                <a:cxn ang="0">
                  <a:pos x="109" y="51"/>
                </a:cxn>
                <a:cxn ang="0">
                  <a:pos x="114" y="41"/>
                </a:cxn>
                <a:cxn ang="0">
                  <a:pos x="120" y="31"/>
                </a:cxn>
                <a:cxn ang="0">
                  <a:pos x="128" y="20"/>
                </a:cxn>
                <a:cxn ang="0">
                  <a:pos x="135" y="12"/>
                </a:cxn>
                <a:cxn ang="0">
                  <a:pos x="143" y="6"/>
                </a:cxn>
                <a:cxn ang="0">
                  <a:pos x="155" y="0"/>
                </a:cxn>
                <a:cxn ang="0">
                  <a:pos x="158" y="2"/>
                </a:cxn>
                <a:cxn ang="0">
                  <a:pos x="162" y="2"/>
                </a:cxn>
                <a:cxn ang="0">
                  <a:pos x="165" y="5"/>
                </a:cxn>
                <a:cxn ang="0">
                  <a:pos x="167" y="7"/>
                </a:cxn>
              </a:cxnLst>
              <a:rect l="0" t="0" r="r" b="b"/>
              <a:pathLst>
                <a:path w="167" h="188">
                  <a:moveTo>
                    <a:pt x="167" y="7"/>
                  </a:moveTo>
                  <a:lnTo>
                    <a:pt x="158" y="18"/>
                  </a:lnTo>
                  <a:lnTo>
                    <a:pt x="151" y="26"/>
                  </a:lnTo>
                  <a:lnTo>
                    <a:pt x="145" y="36"/>
                  </a:lnTo>
                  <a:lnTo>
                    <a:pt x="141" y="47"/>
                  </a:lnTo>
                  <a:lnTo>
                    <a:pt x="135" y="68"/>
                  </a:lnTo>
                  <a:lnTo>
                    <a:pt x="128" y="90"/>
                  </a:lnTo>
                  <a:lnTo>
                    <a:pt x="116" y="110"/>
                  </a:lnTo>
                  <a:lnTo>
                    <a:pt x="99" y="125"/>
                  </a:lnTo>
                  <a:lnTo>
                    <a:pt x="91" y="126"/>
                  </a:lnTo>
                  <a:lnTo>
                    <a:pt x="84" y="125"/>
                  </a:lnTo>
                  <a:lnTo>
                    <a:pt x="77" y="123"/>
                  </a:lnTo>
                  <a:lnTo>
                    <a:pt x="70" y="123"/>
                  </a:lnTo>
                  <a:lnTo>
                    <a:pt x="64" y="112"/>
                  </a:lnTo>
                  <a:lnTo>
                    <a:pt x="57" y="102"/>
                  </a:lnTo>
                  <a:lnTo>
                    <a:pt x="46" y="94"/>
                  </a:lnTo>
                  <a:lnTo>
                    <a:pt x="33" y="93"/>
                  </a:lnTo>
                  <a:lnTo>
                    <a:pt x="25" y="107"/>
                  </a:lnTo>
                  <a:lnTo>
                    <a:pt x="23" y="125"/>
                  </a:lnTo>
                  <a:lnTo>
                    <a:pt x="25" y="142"/>
                  </a:lnTo>
                  <a:lnTo>
                    <a:pt x="28" y="161"/>
                  </a:lnTo>
                  <a:lnTo>
                    <a:pt x="29" y="168"/>
                  </a:lnTo>
                  <a:lnTo>
                    <a:pt x="32" y="174"/>
                  </a:lnTo>
                  <a:lnTo>
                    <a:pt x="33" y="181"/>
                  </a:lnTo>
                  <a:lnTo>
                    <a:pt x="33" y="188"/>
                  </a:lnTo>
                  <a:lnTo>
                    <a:pt x="25" y="184"/>
                  </a:lnTo>
                  <a:lnTo>
                    <a:pt x="17" y="177"/>
                  </a:lnTo>
                  <a:lnTo>
                    <a:pt x="12" y="167"/>
                  </a:lnTo>
                  <a:lnTo>
                    <a:pt x="7" y="157"/>
                  </a:lnTo>
                  <a:lnTo>
                    <a:pt x="0" y="132"/>
                  </a:lnTo>
                  <a:lnTo>
                    <a:pt x="0" y="107"/>
                  </a:lnTo>
                  <a:lnTo>
                    <a:pt x="4" y="83"/>
                  </a:lnTo>
                  <a:lnTo>
                    <a:pt x="13" y="61"/>
                  </a:lnTo>
                  <a:lnTo>
                    <a:pt x="20" y="55"/>
                  </a:lnTo>
                  <a:lnTo>
                    <a:pt x="28" y="49"/>
                  </a:lnTo>
                  <a:lnTo>
                    <a:pt x="35" y="47"/>
                  </a:lnTo>
                  <a:lnTo>
                    <a:pt x="45" y="45"/>
                  </a:lnTo>
                  <a:lnTo>
                    <a:pt x="58" y="52"/>
                  </a:lnTo>
                  <a:lnTo>
                    <a:pt x="68" y="62"/>
                  </a:lnTo>
                  <a:lnTo>
                    <a:pt x="75" y="75"/>
                  </a:lnTo>
                  <a:lnTo>
                    <a:pt x="81" y="89"/>
                  </a:lnTo>
                  <a:lnTo>
                    <a:pt x="87" y="86"/>
                  </a:lnTo>
                  <a:lnTo>
                    <a:pt x="91" y="81"/>
                  </a:lnTo>
                  <a:lnTo>
                    <a:pt x="96" y="77"/>
                  </a:lnTo>
                  <a:lnTo>
                    <a:pt x="99" y="71"/>
                  </a:lnTo>
                  <a:lnTo>
                    <a:pt x="99" y="71"/>
                  </a:lnTo>
                  <a:lnTo>
                    <a:pt x="104" y="61"/>
                  </a:lnTo>
                  <a:lnTo>
                    <a:pt x="109" y="51"/>
                  </a:lnTo>
                  <a:lnTo>
                    <a:pt x="114" y="41"/>
                  </a:lnTo>
                  <a:lnTo>
                    <a:pt x="120" y="31"/>
                  </a:lnTo>
                  <a:lnTo>
                    <a:pt x="128" y="20"/>
                  </a:lnTo>
                  <a:lnTo>
                    <a:pt x="135" y="12"/>
                  </a:lnTo>
                  <a:lnTo>
                    <a:pt x="143" y="6"/>
                  </a:lnTo>
                  <a:lnTo>
                    <a:pt x="155" y="0"/>
                  </a:lnTo>
                  <a:lnTo>
                    <a:pt x="158" y="2"/>
                  </a:lnTo>
                  <a:lnTo>
                    <a:pt x="162" y="2"/>
                  </a:lnTo>
                  <a:lnTo>
                    <a:pt x="165" y="5"/>
                  </a:lnTo>
                  <a:lnTo>
                    <a:pt x="167" y="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13" name="Freeform 29"/>
            <p:cNvSpPr>
              <a:spLocks/>
            </p:cNvSpPr>
            <p:nvPr/>
          </p:nvSpPr>
          <p:spPr bwMode="auto">
            <a:xfrm>
              <a:off x="3481" y="2382"/>
              <a:ext cx="37" cy="28"/>
            </a:xfrm>
            <a:custGeom>
              <a:avLst/>
              <a:gdLst/>
              <a:ahLst/>
              <a:cxnLst>
                <a:cxn ang="0">
                  <a:pos x="74" y="24"/>
                </a:cxn>
                <a:cxn ang="0">
                  <a:pos x="72" y="28"/>
                </a:cxn>
                <a:cxn ang="0">
                  <a:pos x="69" y="31"/>
                </a:cxn>
                <a:cxn ang="0">
                  <a:pos x="66" y="33"/>
                </a:cxn>
                <a:cxn ang="0">
                  <a:pos x="62" y="34"/>
                </a:cxn>
                <a:cxn ang="0">
                  <a:pos x="55" y="30"/>
                </a:cxn>
                <a:cxn ang="0">
                  <a:pos x="49" y="26"/>
                </a:cxn>
                <a:cxn ang="0">
                  <a:pos x="42" y="23"/>
                </a:cxn>
                <a:cxn ang="0">
                  <a:pos x="35" y="23"/>
                </a:cxn>
                <a:cxn ang="0">
                  <a:pos x="24" y="31"/>
                </a:cxn>
                <a:cxn ang="0">
                  <a:pos x="17" y="40"/>
                </a:cxn>
                <a:cxn ang="0">
                  <a:pos x="11" y="49"/>
                </a:cxn>
                <a:cxn ang="0">
                  <a:pos x="3" y="55"/>
                </a:cxn>
                <a:cxn ang="0">
                  <a:pos x="0" y="44"/>
                </a:cxn>
                <a:cxn ang="0">
                  <a:pos x="1" y="33"/>
                </a:cxn>
                <a:cxn ang="0">
                  <a:pos x="4" y="23"/>
                </a:cxn>
                <a:cxn ang="0">
                  <a:pos x="8" y="13"/>
                </a:cxn>
                <a:cxn ang="0">
                  <a:pos x="11" y="8"/>
                </a:cxn>
                <a:cxn ang="0">
                  <a:pos x="17" y="4"/>
                </a:cxn>
                <a:cxn ang="0">
                  <a:pos x="21" y="0"/>
                </a:cxn>
                <a:cxn ang="0">
                  <a:pos x="29" y="0"/>
                </a:cxn>
                <a:cxn ang="0">
                  <a:pos x="36" y="0"/>
                </a:cxn>
                <a:cxn ang="0">
                  <a:pos x="43" y="0"/>
                </a:cxn>
                <a:cxn ang="0">
                  <a:pos x="49" y="2"/>
                </a:cxn>
                <a:cxn ang="0">
                  <a:pos x="53" y="5"/>
                </a:cxn>
                <a:cxn ang="0">
                  <a:pos x="59" y="10"/>
                </a:cxn>
                <a:cxn ang="0">
                  <a:pos x="63" y="15"/>
                </a:cxn>
                <a:cxn ang="0">
                  <a:pos x="68" y="20"/>
                </a:cxn>
                <a:cxn ang="0">
                  <a:pos x="74" y="24"/>
                </a:cxn>
              </a:cxnLst>
              <a:rect l="0" t="0" r="r" b="b"/>
              <a:pathLst>
                <a:path w="74" h="55">
                  <a:moveTo>
                    <a:pt x="74" y="24"/>
                  </a:moveTo>
                  <a:lnTo>
                    <a:pt x="72" y="28"/>
                  </a:lnTo>
                  <a:lnTo>
                    <a:pt x="69" y="31"/>
                  </a:lnTo>
                  <a:lnTo>
                    <a:pt x="66" y="33"/>
                  </a:lnTo>
                  <a:lnTo>
                    <a:pt x="62" y="34"/>
                  </a:lnTo>
                  <a:lnTo>
                    <a:pt x="55" y="30"/>
                  </a:lnTo>
                  <a:lnTo>
                    <a:pt x="49" y="26"/>
                  </a:lnTo>
                  <a:lnTo>
                    <a:pt x="42" y="23"/>
                  </a:lnTo>
                  <a:lnTo>
                    <a:pt x="35" y="23"/>
                  </a:lnTo>
                  <a:lnTo>
                    <a:pt x="24" y="31"/>
                  </a:lnTo>
                  <a:lnTo>
                    <a:pt x="17" y="40"/>
                  </a:lnTo>
                  <a:lnTo>
                    <a:pt x="11" y="49"/>
                  </a:lnTo>
                  <a:lnTo>
                    <a:pt x="3" y="55"/>
                  </a:lnTo>
                  <a:lnTo>
                    <a:pt x="0" y="44"/>
                  </a:lnTo>
                  <a:lnTo>
                    <a:pt x="1" y="33"/>
                  </a:lnTo>
                  <a:lnTo>
                    <a:pt x="4" y="23"/>
                  </a:lnTo>
                  <a:lnTo>
                    <a:pt x="8" y="13"/>
                  </a:lnTo>
                  <a:lnTo>
                    <a:pt x="11" y="8"/>
                  </a:lnTo>
                  <a:lnTo>
                    <a:pt x="17" y="4"/>
                  </a:lnTo>
                  <a:lnTo>
                    <a:pt x="21" y="0"/>
                  </a:lnTo>
                  <a:lnTo>
                    <a:pt x="29" y="0"/>
                  </a:lnTo>
                  <a:lnTo>
                    <a:pt x="36" y="0"/>
                  </a:lnTo>
                  <a:lnTo>
                    <a:pt x="43" y="0"/>
                  </a:lnTo>
                  <a:lnTo>
                    <a:pt x="49" y="2"/>
                  </a:lnTo>
                  <a:lnTo>
                    <a:pt x="53" y="5"/>
                  </a:lnTo>
                  <a:lnTo>
                    <a:pt x="59" y="10"/>
                  </a:lnTo>
                  <a:lnTo>
                    <a:pt x="63" y="15"/>
                  </a:lnTo>
                  <a:lnTo>
                    <a:pt x="68" y="20"/>
                  </a:lnTo>
                  <a:lnTo>
                    <a:pt x="74" y="2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14" name="Freeform 30"/>
            <p:cNvSpPr>
              <a:spLocks/>
            </p:cNvSpPr>
            <p:nvPr/>
          </p:nvSpPr>
          <p:spPr bwMode="auto">
            <a:xfrm>
              <a:off x="3579" y="2389"/>
              <a:ext cx="39" cy="23"/>
            </a:xfrm>
            <a:custGeom>
              <a:avLst/>
              <a:gdLst/>
              <a:ahLst/>
              <a:cxnLst>
                <a:cxn ang="0">
                  <a:pos x="57" y="8"/>
                </a:cxn>
                <a:cxn ang="0">
                  <a:pos x="63" y="15"/>
                </a:cxn>
                <a:cxn ang="0">
                  <a:pos x="70" y="23"/>
                </a:cxn>
                <a:cxn ang="0">
                  <a:pos x="74" y="30"/>
                </a:cxn>
                <a:cxn ang="0">
                  <a:pos x="79" y="37"/>
                </a:cxn>
                <a:cxn ang="0">
                  <a:pos x="77" y="40"/>
                </a:cxn>
                <a:cxn ang="0">
                  <a:pos x="77" y="43"/>
                </a:cxn>
                <a:cxn ang="0">
                  <a:pos x="76" y="44"/>
                </a:cxn>
                <a:cxn ang="0">
                  <a:pos x="73" y="44"/>
                </a:cxn>
                <a:cxn ang="0">
                  <a:pos x="67" y="43"/>
                </a:cxn>
                <a:cxn ang="0">
                  <a:pos x="61" y="40"/>
                </a:cxn>
                <a:cxn ang="0">
                  <a:pos x="57" y="36"/>
                </a:cxn>
                <a:cxn ang="0">
                  <a:pos x="52" y="31"/>
                </a:cxn>
                <a:cxn ang="0">
                  <a:pos x="48" y="29"/>
                </a:cxn>
                <a:cxn ang="0">
                  <a:pos x="42" y="26"/>
                </a:cxn>
                <a:cxn ang="0">
                  <a:pos x="37" y="26"/>
                </a:cxn>
                <a:cxn ang="0">
                  <a:pos x="29" y="27"/>
                </a:cxn>
                <a:cxn ang="0">
                  <a:pos x="21" y="31"/>
                </a:cxn>
                <a:cxn ang="0">
                  <a:pos x="15" y="40"/>
                </a:cxn>
                <a:cxn ang="0">
                  <a:pos x="9" y="46"/>
                </a:cxn>
                <a:cxn ang="0">
                  <a:pos x="0" y="42"/>
                </a:cxn>
                <a:cxn ang="0">
                  <a:pos x="3" y="30"/>
                </a:cxn>
                <a:cxn ang="0">
                  <a:pos x="8" y="17"/>
                </a:cxn>
                <a:cxn ang="0">
                  <a:pos x="15" y="7"/>
                </a:cxn>
                <a:cxn ang="0">
                  <a:pos x="25" y="1"/>
                </a:cxn>
                <a:cxn ang="0">
                  <a:pos x="34" y="0"/>
                </a:cxn>
                <a:cxn ang="0">
                  <a:pos x="42" y="2"/>
                </a:cxn>
                <a:cxn ang="0">
                  <a:pos x="50" y="5"/>
                </a:cxn>
                <a:cxn ang="0">
                  <a:pos x="57" y="8"/>
                </a:cxn>
              </a:cxnLst>
              <a:rect l="0" t="0" r="r" b="b"/>
              <a:pathLst>
                <a:path w="79" h="46">
                  <a:moveTo>
                    <a:pt x="57" y="8"/>
                  </a:moveTo>
                  <a:lnTo>
                    <a:pt x="63" y="15"/>
                  </a:lnTo>
                  <a:lnTo>
                    <a:pt x="70" y="23"/>
                  </a:lnTo>
                  <a:lnTo>
                    <a:pt x="74" y="30"/>
                  </a:lnTo>
                  <a:lnTo>
                    <a:pt x="79" y="37"/>
                  </a:lnTo>
                  <a:lnTo>
                    <a:pt x="77" y="40"/>
                  </a:lnTo>
                  <a:lnTo>
                    <a:pt x="77" y="43"/>
                  </a:lnTo>
                  <a:lnTo>
                    <a:pt x="76" y="44"/>
                  </a:lnTo>
                  <a:lnTo>
                    <a:pt x="73" y="44"/>
                  </a:lnTo>
                  <a:lnTo>
                    <a:pt x="67" y="43"/>
                  </a:lnTo>
                  <a:lnTo>
                    <a:pt x="61" y="40"/>
                  </a:lnTo>
                  <a:lnTo>
                    <a:pt x="57" y="36"/>
                  </a:lnTo>
                  <a:lnTo>
                    <a:pt x="52" y="31"/>
                  </a:lnTo>
                  <a:lnTo>
                    <a:pt x="48" y="29"/>
                  </a:lnTo>
                  <a:lnTo>
                    <a:pt x="42" y="26"/>
                  </a:lnTo>
                  <a:lnTo>
                    <a:pt x="37" y="26"/>
                  </a:lnTo>
                  <a:lnTo>
                    <a:pt x="29" y="27"/>
                  </a:lnTo>
                  <a:lnTo>
                    <a:pt x="21" y="31"/>
                  </a:lnTo>
                  <a:lnTo>
                    <a:pt x="15" y="40"/>
                  </a:lnTo>
                  <a:lnTo>
                    <a:pt x="9" y="46"/>
                  </a:lnTo>
                  <a:lnTo>
                    <a:pt x="0" y="42"/>
                  </a:lnTo>
                  <a:lnTo>
                    <a:pt x="3" y="30"/>
                  </a:lnTo>
                  <a:lnTo>
                    <a:pt x="8" y="17"/>
                  </a:lnTo>
                  <a:lnTo>
                    <a:pt x="15" y="7"/>
                  </a:lnTo>
                  <a:lnTo>
                    <a:pt x="25" y="1"/>
                  </a:lnTo>
                  <a:lnTo>
                    <a:pt x="34" y="0"/>
                  </a:lnTo>
                  <a:lnTo>
                    <a:pt x="42" y="2"/>
                  </a:lnTo>
                  <a:lnTo>
                    <a:pt x="50" y="5"/>
                  </a:lnTo>
                  <a:lnTo>
                    <a:pt x="57"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15" name="Freeform 31"/>
            <p:cNvSpPr>
              <a:spLocks/>
            </p:cNvSpPr>
            <p:nvPr/>
          </p:nvSpPr>
          <p:spPr bwMode="auto">
            <a:xfrm>
              <a:off x="3407" y="2408"/>
              <a:ext cx="230" cy="190"/>
            </a:xfrm>
            <a:custGeom>
              <a:avLst/>
              <a:gdLst/>
              <a:ahLst/>
              <a:cxnLst>
                <a:cxn ang="0">
                  <a:pos x="460" y="39"/>
                </a:cxn>
                <a:cxn ang="0">
                  <a:pos x="453" y="90"/>
                </a:cxn>
                <a:cxn ang="0">
                  <a:pos x="443" y="136"/>
                </a:cxn>
                <a:cxn ang="0">
                  <a:pos x="430" y="177"/>
                </a:cxn>
                <a:cxn ang="0">
                  <a:pos x="414" y="216"/>
                </a:cxn>
                <a:cxn ang="0">
                  <a:pos x="396" y="254"/>
                </a:cxn>
                <a:cxn ang="0">
                  <a:pos x="378" y="283"/>
                </a:cxn>
                <a:cxn ang="0">
                  <a:pos x="366" y="303"/>
                </a:cxn>
                <a:cxn ang="0">
                  <a:pos x="352" y="322"/>
                </a:cxn>
                <a:cxn ang="0">
                  <a:pos x="340" y="333"/>
                </a:cxn>
                <a:cxn ang="0">
                  <a:pos x="327" y="345"/>
                </a:cxn>
                <a:cxn ang="0">
                  <a:pos x="315" y="355"/>
                </a:cxn>
                <a:cxn ang="0">
                  <a:pos x="298" y="369"/>
                </a:cxn>
                <a:cxn ang="0">
                  <a:pos x="269" y="380"/>
                </a:cxn>
                <a:cxn ang="0">
                  <a:pos x="239" y="381"/>
                </a:cxn>
                <a:cxn ang="0">
                  <a:pos x="210" y="375"/>
                </a:cxn>
                <a:cxn ang="0">
                  <a:pos x="181" y="367"/>
                </a:cxn>
                <a:cxn ang="0">
                  <a:pos x="155" y="354"/>
                </a:cxn>
                <a:cxn ang="0">
                  <a:pos x="131" y="336"/>
                </a:cxn>
                <a:cxn ang="0">
                  <a:pos x="110" y="317"/>
                </a:cxn>
                <a:cxn ang="0">
                  <a:pos x="85" y="297"/>
                </a:cxn>
                <a:cxn ang="0">
                  <a:pos x="60" y="271"/>
                </a:cxn>
                <a:cxn ang="0">
                  <a:pos x="39" y="243"/>
                </a:cxn>
                <a:cxn ang="0">
                  <a:pos x="20" y="213"/>
                </a:cxn>
                <a:cxn ang="0">
                  <a:pos x="7" y="188"/>
                </a:cxn>
                <a:cxn ang="0">
                  <a:pos x="0" y="168"/>
                </a:cxn>
                <a:cxn ang="0">
                  <a:pos x="10" y="161"/>
                </a:cxn>
                <a:cxn ang="0">
                  <a:pos x="17" y="174"/>
                </a:cxn>
                <a:cxn ang="0">
                  <a:pos x="31" y="194"/>
                </a:cxn>
                <a:cxn ang="0">
                  <a:pos x="52" y="220"/>
                </a:cxn>
                <a:cxn ang="0">
                  <a:pos x="73" y="245"/>
                </a:cxn>
                <a:cxn ang="0">
                  <a:pos x="97" y="267"/>
                </a:cxn>
                <a:cxn ang="0">
                  <a:pos x="128" y="290"/>
                </a:cxn>
                <a:cxn ang="0">
                  <a:pos x="166" y="313"/>
                </a:cxn>
                <a:cxn ang="0">
                  <a:pos x="207" y="329"/>
                </a:cxn>
                <a:cxn ang="0">
                  <a:pos x="252" y="333"/>
                </a:cxn>
                <a:cxn ang="0">
                  <a:pos x="285" y="327"/>
                </a:cxn>
                <a:cxn ang="0">
                  <a:pos x="301" y="319"/>
                </a:cxn>
                <a:cxn ang="0">
                  <a:pos x="315" y="309"/>
                </a:cxn>
                <a:cxn ang="0">
                  <a:pos x="328" y="297"/>
                </a:cxn>
                <a:cxn ang="0">
                  <a:pos x="343" y="280"/>
                </a:cxn>
                <a:cxn ang="0">
                  <a:pos x="359" y="257"/>
                </a:cxn>
                <a:cxn ang="0">
                  <a:pos x="373" y="232"/>
                </a:cxn>
                <a:cxn ang="0">
                  <a:pos x="386" y="206"/>
                </a:cxn>
                <a:cxn ang="0">
                  <a:pos x="404" y="170"/>
                </a:cxn>
                <a:cxn ang="0">
                  <a:pos x="423" y="120"/>
                </a:cxn>
                <a:cxn ang="0">
                  <a:pos x="433" y="84"/>
                </a:cxn>
                <a:cxn ang="0">
                  <a:pos x="437" y="57"/>
                </a:cxn>
                <a:cxn ang="0">
                  <a:pos x="438" y="32"/>
                </a:cxn>
                <a:cxn ang="0">
                  <a:pos x="441" y="13"/>
                </a:cxn>
                <a:cxn ang="0">
                  <a:pos x="444" y="2"/>
                </a:cxn>
                <a:cxn ang="0">
                  <a:pos x="449" y="0"/>
                </a:cxn>
                <a:cxn ang="0">
                  <a:pos x="454" y="3"/>
                </a:cxn>
                <a:cxn ang="0">
                  <a:pos x="457" y="9"/>
                </a:cxn>
              </a:cxnLst>
              <a:rect l="0" t="0" r="r" b="b"/>
              <a:pathLst>
                <a:path w="460" h="381">
                  <a:moveTo>
                    <a:pt x="460" y="12"/>
                  </a:moveTo>
                  <a:lnTo>
                    <a:pt x="460" y="39"/>
                  </a:lnTo>
                  <a:lnTo>
                    <a:pt x="457" y="65"/>
                  </a:lnTo>
                  <a:lnTo>
                    <a:pt x="453" y="90"/>
                  </a:lnTo>
                  <a:lnTo>
                    <a:pt x="449" y="115"/>
                  </a:lnTo>
                  <a:lnTo>
                    <a:pt x="443" y="136"/>
                  </a:lnTo>
                  <a:lnTo>
                    <a:pt x="437" y="157"/>
                  </a:lnTo>
                  <a:lnTo>
                    <a:pt x="430" y="177"/>
                  </a:lnTo>
                  <a:lnTo>
                    <a:pt x="423" y="197"/>
                  </a:lnTo>
                  <a:lnTo>
                    <a:pt x="414" y="216"/>
                  </a:lnTo>
                  <a:lnTo>
                    <a:pt x="405" y="236"/>
                  </a:lnTo>
                  <a:lnTo>
                    <a:pt x="396" y="254"/>
                  </a:lnTo>
                  <a:lnTo>
                    <a:pt x="386" y="272"/>
                  </a:lnTo>
                  <a:lnTo>
                    <a:pt x="378" y="283"/>
                  </a:lnTo>
                  <a:lnTo>
                    <a:pt x="372" y="293"/>
                  </a:lnTo>
                  <a:lnTo>
                    <a:pt x="366" y="303"/>
                  </a:lnTo>
                  <a:lnTo>
                    <a:pt x="357" y="313"/>
                  </a:lnTo>
                  <a:lnTo>
                    <a:pt x="352" y="322"/>
                  </a:lnTo>
                  <a:lnTo>
                    <a:pt x="346" y="327"/>
                  </a:lnTo>
                  <a:lnTo>
                    <a:pt x="340" y="333"/>
                  </a:lnTo>
                  <a:lnTo>
                    <a:pt x="334" y="339"/>
                  </a:lnTo>
                  <a:lnTo>
                    <a:pt x="327" y="345"/>
                  </a:lnTo>
                  <a:lnTo>
                    <a:pt x="321" y="349"/>
                  </a:lnTo>
                  <a:lnTo>
                    <a:pt x="315" y="355"/>
                  </a:lnTo>
                  <a:lnTo>
                    <a:pt x="311" y="362"/>
                  </a:lnTo>
                  <a:lnTo>
                    <a:pt x="298" y="369"/>
                  </a:lnTo>
                  <a:lnTo>
                    <a:pt x="283" y="375"/>
                  </a:lnTo>
                  <a:lnTo>
                    <a:pt x="269" y="380"/>
                  </a:lnTo>
                  <a:lnTo>
                    <a:pt x="254" y="381"/>
                  </a:lnTo>
                  <a:lnTo>
                    <a:pt x="239" y="381"/>
                  </a:lnTo>
                  <a:lnTo>
                    <a:pt x="224" y="380"/>
                  </a:lnTo>
                  <a:lnTo>
                    <a:pt x="210" y="375"/>
                  </a:lnTo>
                  <a:lnTo>
                    <a:pt x="195" y="369"/>
                  </a:lnTo>
                  <a:lnTo>
                    <a:pt x="181" y="367"/>
                  </a:lnTo>
                  <a:lnTo>
                    <a:pt x="168" y="361"/>
                  </a:lnTo>
                  <a:lnTo>
                    <a:pt x="155" y="354"/>
                  </a:lnTo>
                  <a:lnTo>
                    <a:pt x="143" y="345"/>
                  </a:lnTo>
                  <a:lnTo>
                    <a:pt x="131" y="336"/>
                  </a:lnTo>
                  <a:lnTo>
                    <a:pt x="120" y="326"/>
                  </a:lnTo>
                  <a:lnTo>
                    <a:pt x="110" y="317"/>
                  </a:lnTo>
                  <a:lnTo>
                    <a:pt x="98" y="309"/>
                  </a:lnTo>
                  <a:lnTo>
                    <a:pt x="85" y="297"/>
                  </a:lnTo>
                  <a:lnTo>
                    <a:pt x="72" y="284"/>
                  </a:lnTo>
                  <a:lnTo>
                    <a:pt x="60" y="271"/>
                  </a:lnTo>
                  <a:lnTo>
                    <a:pt x="49" y="257"/>
                  </a:lnTo>
                  <a:lnTo>
                    <a:pt x="39" y="243"/>
                  </a:lnTo>
                  <a:lnTo>
                    <a:pt x="29" y="229"/>
                  </a:lnTo>
                  <a:lnTo>
                    <a:pt x="20" y="213"/>
                  </a:lnTo>
                  <a:lnTo>
                    <a:pt x="11" y="197"/>
                  </a:lnTo>
                  <a:lnTo>
                    <a:pt x="7" y="188"/>
                  </a:lnTo>
                  <a:lnTo>
                    <a:pt x="2" y="178"/>
                  </a:lnTo>
                  <a:lnTo>
                    <a:pt x="0" y="168"/>
                  </a:lnTo>
                  <a:lnTo>
                    <a:pt x="2" y="158"/>
                  </a:lnTo>
                  <a:lnTo>
                    <a:pt x="10" y="161"/>
                  </a:lnTo>
                  <a:lnTo>
                    <a:pt x="14" y="167"/>
                  </a:lnTo>
                  <a:lnTo>
                    <a:pt x="17" y="174"/>
                  </a:lnTo>
                  <a:lnTo>
                    <a:pt x="21" y="180"/>
                  </a:lnTo>
                  <a:lnTo>
                    <a:pt x="31" y="194"/>
                  </a:lnTo>
                  <a:lnTo>
                    <a:pt x="42" y="207"/>
                  </a:lnTo>
                  <a:lnTo>
                    <a:pt x="52" y="220"/>
                  </a:lnTo>
                  <a:lnTo>
                    <a:pt x="62" y="233"/>
                  </a:lnTo>
                  <a:lnTo>
                    <a:pt x="73" y="245"/>
                  </a:lnTo>
                  <a:lnTo>
                    <a:pt x="85" y="257"/>
                  </a:lnTo>
                  <a:lnTo>
                    <a:pt x="97" y="267"/>
                  </a:lnTo>
                  <a:lnTo>
                    <a:pt x="111" y="277"/>
                  </a:lnTo>
                  <a:lnTo>
                    <a:pt x="128" y="290"/>
                  </a:lnTo>
                  <a:lnTo>
                    <a:pt x="147" y="303"/>
                  </a:lnTo>
                  <a:lnTo>
                    <a:pt x="166" y="313"/>
                  </a:lnTo>
                  <a:lnTo>
                    <a:pt x="186" y="323"/>
                  </a:lnTo>
                  <a:lnTo>
                    <a:pt x="207" y="329"/>
                  </a:lnTo>
                  <a:lnTo>
                    <a:pt x="228" y="333"/>
                  </a:lnTo>
                  <a:lnTo>
                    <a:pt x="252" y="333"/>
                  </a:lnTo>
                  <a:lnTo>
                    <a:pt x="276" y="330"/>
                  </a:lnTo>
                  <a:lnTo>
                    <a:pt x="285" y="327"/>
                  </a:lnTo>
                  <a:lnTo>
                    <a:pt x="294" y="323"/>
                  </a:lnTo>
                  <a:lnTo>
                    <a:pt x="301" y="319"/>
                  </a:lnTo>
                  <a:lnTo>
                    <a:pt x="308" y="313"/>
                  </a:lnTo>
                  <a:lnTo>
                    <a:pt x="315" y="309"/>
                  </a:lnTo>
                  <a:lnTo>
                    <a:pt x="323" y="303"/>
                  </a:lnTo>
                  <a:lnTo>
                    <a:pt x="328" y="297"/>
                  </a:lnTo>
                  <a:lnTo>
                    <a:pt x="334" y="291"/>
                  </a:lnTo>
                  <a:lnTo>
                    <a:pt x="343" y="280"/>
                  </a:lnTo>
                  <a:lnTo>
                    <a:pt x="352" y="268"/>
                  </a:lnTo>
                  <a:lnTo>
                    <a:pt x="359" y="257"/>
                  </a:lnTo>
                  <a:lnTo>
                    <a:pt x="367" y="245"/>
                  </a:lnTo>
                  <a:lnTo>
                    <a:pt x="373" y="232"/>
                  </a:lnTo>
                  <a:lnTo>
                    <a:pt x="381" y="219"/>
                  </a:lnTo>
                  <a:lnTo>
                    <a:pt x="386" y="206"/>
                  </a:lnTo>
                  <a:lnTo>
                    <a:pt x="392" y="193"/>
                  </a:lnTo>
                  <a:lnTo>
                    <a:pt x="404" y="170"/>
                  </a:lnTo>
                  <a:lnTo>
                    <a:pt x="414" y="145"/>
                  </a:lnTo>
                  <a:lnTo>
                    <a:pt x="423" y="120"/>
                  </a:lnTo>
                  <a:lnTo>
                    <a:pt x="428" y="96"/>
                  </a:lnTo>
                  <a:lnTo>
                    <a:pt x="433" y="84"/>
                  </a:lnTo>
                  <a:lnTo>
                    <a:pt x="436" y="71"/>
                  </a:lnTo>
                  <a:lnTo>
                    <a:pt x="437" y="57"/>
                  </a:lnTo>
                  <a:lnTo>
                    <a:pt x="438" y="42"/>
                  </a:lnTo>
                  <a:lnTo>
                    <a:pt x="438" y="32"/>
                  </a:lnTo>
                  <a:lnTo>
                    <a:pt x="440" y="22"/>
                  </a:lnTo>
                  <a:lnTo>
                    <a:pt x="441" y="13"/>
                  </a:lnTo>
                  <a:lnTo>
                    <a:pt x="443" y="3"/>
                  </a:lnTo>
                  <a:lnTo>
                    <a:pt x="444" y="2"/>
                  </a:lnTo>
                  <a:lnTo>
                    <a:pt x="447" y="0"/>
                  </a:lnTo>
                  <a:lnTo>
                    <a:pt x="449" y="0"/>
                  </a:lnTo>
                  <a:lnTo>
                    <a:pt x="451" y="0"/>
                  </a:lnTo>
                  <a:lnTo>
                    <a:pt x="454" y="3"/>
                  </a:lnTo>
                  <a:lnTo>
                    <a:pt x="456" y="6"/>
                  </a:lnTo>
                  <a:lnTo>
                    <a:pt x="457" y="9"/>
                  </a:lnTo>
                  <a:lnTo>
                    <a:pt x="460"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16" name="Freeform 32"/>
            <p:cNvSpPr>
              <a:spLocks/>
            </p:cNvSpPr>
            <p:nvPr/>
          </p:nvSpPr>
          <p:spPr bwMode="auto">
            <a:xfrm>
              <a:off x="3494" y="2415"/>
              <a:ext cx="29" cy="35"/>
            </a:xfrm>
            <a:custGeom>
              <a:avLst/>
              <a:gdLst/>
              <a:ahLst/>
              <a:cxnLst>
                <a:cxn ang="0">
                  <a:pos x="55" y="5"/>
                </a:cxn>
                <a:cxn ang="0">
                  <a:pos x="58" y="10"/>
                </a:cxn>
                <a:cxn ang="0">
                  <a:pos x="58" y="14"/>
                </a:cxn>
                <a:cxn ang="0">
                  <a:pos x="58" y="20"/>
                </a:cxn>
                <a:cxn ang="0">
                  <a:pos x="57" y="24"/>
                </a:cxn>
                <a:cxn ang="0">
                  <a:pos x="50" y="33"/>
                </a:cxn>
                <a:cxn ang="0">
                  <a:pos x="42" y="42"/>
                </a:cxn>
                <a:cxn ang="0">
                  <a:pos x="38" y="52"/>
                </a:cxn>
                <a:cxn ang="0">
                  <a:pos x="41" y="62"/>
                </a:cxn>
                <a:cxn ang="0">
                  <a:pos x="39" y="65"/>
                </a:cxn>
                <a:cxn ang="0">
                  <a:pos x="38" y="68"/>
                </a:cxn>
                <a:cxn ang="0">
                  <a:pos x="37" y="69"/>
                </a:cxn>
                <a:cxn ang="0">
                  <a:pos x="35" y="71"/>
                </a:cxn>
                <a:cxn ang="0">
                  <a:pos x="26" y="69"/>
                </a:cxn>
                <a:cxn ang="0">
                  <a:pos x="18" y="68"/>
                </a:cxn>
                <a:cxn ang="0">
                  <a:pos x="11" y="66"/>
                </a:cxn>
                <a:cxn ang="0">
                  <a:pos x="5" y="63"/>
                </a:cxn>
                <a:cxn ang="0">
                  <a:pos x="0" y="55"/>
                </a:cxn>
                <a:cxn ang="0">
                  <a:pos x="0" y="43"/>
                </a:cxn>
                <a:cxn ang="0">
                  <a:pos x="3" y="33"/>
                </a:cxn>
                <a:cxn ang="0">
                  <a:pos x="6" y="24"/>
                </a:cxn>
                <a:cxn ang="0">
                  <a:pos x="12" y="20"/>
                </a:cxn>
                <a:cxn ang="0">
                  <a:pos x="18" y="16"/>
                </a:cxn>
                <a:cxn ang="0">
                  <a:pos x="24" y="10"/>
                </a:cxn>
                <a:cxn ang="0">
                  <a:pos x="29" y="5"/>
                </a:cxn>
                <a:cxn ang="0">
                  <a:pos x="34" y="1"/>
                </a:cxn>
                <a:cxn ang="0">
                  <a:pos x="41" y="0"/>
                </a:cxn>
                <a:cxn ang="0">
                  <a:pos x="47" y="1"/>
                </a:cxn>
                <a:cxn ang="0">
                  <a:pos x="55" y="5"/>
                </a:cxn>
              </a:cxnLst>
              <a:rect l="0" t="0" r="r" b="b"/>
              <a:pathLst>
                <a:path w="58" h="71">
                  <a:moveTo>
                    <a:pt x="55" y="5"/>
                  </a:moveTo>
                  <a:lnTo>
                    <a:pt x="58" y="10"/>
                  </a:lnTo>
                  <a:lnTo>
                    <a:pt x="58" y="14"/>
                  </a:lnTo>
                  <a:lnTo>
                    <a:pt x="58" y="20"/>
                  </a:lnTo>
                  <a:lnTo>
                    <a:pt x="57" y="24"/>
                  </a:lnTo>
                  <a:lnTo>
                    <a:pt x="50" y="33"/>
                  </a:lnTo>
                  <a:lnTo>
                    <a:pt x="42" y="42"/>
                  </a:lnTo>
                  <a:lnTo>
                    <a:pt x="38" y="52"/>
                  </a:lnTo>
                  <a:lnTo>
                    <a:pt x="41" y="62"/>
                  </a:lnTo>
                  <a:lnTo>
                    <a:pt x="39" y="65"/>
                  </a:lnTo>
                  <a:lnTo>
                    <a:pt x="38" y="68"/>
                  </a:lnTo>
                  <a:lnTo>
                    <a:pt x="37" y="69"/>
                  </a:lnTo>
                  <a:lnTo>
                    <a:pt x="35" y="71"/>
                  </a:lnTo>
                  <a:lnTo>
                    <a:pt x="26" y="69"/>
                  </a:lnTo>
                  <a:lnTo>
                    <a:pt x="18" y="68"/>
                  </a:lnTo>
                  <a:lnTo>
                    <a:pt x="11" y="66"/>
                  </a:lnTo>
                  <a:lnTo>
                    <a:pt x="5" y="63"/>
                  </a:lnTo>
                  <a:lnTo>
                    <a:pt x="0" y="55"/>
                  </a:lnTo>
                  <a:lnTo>
                    <a:pt x="0" y="43"/>
                  </a:lnTo>
                  <a:lnTo>
                    <a:pt x="3" y="33"/>
                  </a:lnTo>
                  <a:lnTo>
                    <a:pt x="6" y="24"/>
                  </a:lnTo>
                  <a:lnTo>
                    <a:pt x="12" y="20"/>
                  </a:lnTo>
                  <a:lnTo>
                    <a:pt x="18" y="16"/>
                  </a:lnTo>
                  <a:lnTo>
                    <a:pt x="24" y="10"/>
                  </a:lnTo>
                  <a:lnTo>
                    <a:pt x="29" y="5"/>
                  </a:lnTo>
                  <a:lnTo>
                    <a:pt x="34" y="1"/>
                  </a:lnTo>
                  <a:lnTo>
                    <a:pt x="41" y="0"/>
                  </a:lnTo>
                  <a:lnTo>
                    <a:pt x="47" y="1"/>
                  </a:lnTo>
                  <a:lnTo>
                    <a:pt x="55" y="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17" name="Freeform 33"/>
            <p:cNvSpPr>
              <a:spLocks/>
            </p:cNvSpPr>
            <p:nvPr/>
          </p:nvSpPr>
          <p:spPr bwMode="auto">
            <a:xfrm>
              <a:off x="3586" y="2421"/>
              <a:ext cx="26" cy="32"/>
            </a:xfrm>
            <a:custGeom>
              <a:avLst/>
              <a:gdLst/>
              <a:ahLst/>
              <a:cxnLst>
                <a:cxn ang="0">
                  <a:pos x="54" y="12"/>
                </a:cxn>
                <a:cxn ang="0">
                  <a:pos x="51" y="22"/>
                </a:cxn>
                <a:cxn ang="0">
                  <a:pos x="42" y="31"/>
                </a:cxn>
                <a:cxn ang="0">
                  <a:pos x="35" y="39"/>
                </a:cxn>
                <a:cxn ang="0">
                  <a:pos x="38" y="51"/>
                </a:cxn>
                <a:cxn ang="0">
                  <a:pos x="38" y="57"/>
                </a:cxn>
                <a:cxn ang="0">
                  <a:pos x="34" y="60"/>
                </a:cxn>
                <a:cxn ang="0">
                  <a:pos x="29" y="61"/>
                </a:cxn>
                <a:cxn ang="0">
                  <a:pos x="25" y="64"/>
                </a:cxn>
                <a:cxn ang="0">
                  <a:pos x="18" y="65"/>
                </a:cxn>
                <a:cxn ang="0">
                  <a:pos x="12" y="63"/>
                </a:cxn>
                <a:cxn ang="0">
                  <a:pos x="8" y="58"/>
                </a:cxn>
                <a:cxn ang="0">
                  <a:pos x="3" y="52"/>
                </a:cxn>
                <a:cxn ang="0">
                  <a:pos x="0" y="45"/>
                </a:cxn>
                <a:cxn ang="0">
                  <a:pos x="0" y="36"/>
                </a:cxn>
                <a:cxn ang="0">
                  <a:pos x="2" y="28"/>
                </a:cxn>
                <a:cxn ang="0">
                  <a:pos x="3" y="21"/>
                </a:cxn>
                <a:cxn ang="0">
                  <a:pos x="9" y="16"/>
                </a:cxn>
                <a:cxn ang="0">
                  <a:pos x="15" y="10"/>
                </a:cxn>
                <a:cxn ang="0">
                  <a:pos x="22" y="6"/>
                </a:cxn>
                <a:cxn ang="0">
                  <a:pos x="29" y="2"/>
                </a:cxn>
                <a:cxn ang="0">
                  <a:pos x="37" y="0"/>
                </a:cxn>
                <a:cxn ang="0">
                  <a:pos x="42" y="0"/>
                </a:cxn>
                <a:cxn ang="0">
                  <a:pos x="50" y="5"/>
                </a:cxn>
                <a:cxn ang="0">
                  <a:pos x="54" y="12"/>
                </a:cxn>
              </a:cxnLst>
              <a:rect l="0" t="0" r="r" b="b"/>
              <a:pathLst>
                <a:path w="54" h="65">
                  <a:moveTo>
                    <a:pt x="54" y="12"/>
                  </a:moveTo>
                  <a:lnTo>
                    <a:pt x="51" y="22"/>
                  </a:lnTo>
                  <a:lnTo>
                    <a:pt x="42" y="31"/>
                  </a:lnTo>
                  <a:lnTo>
                    <a:pt x="35" y="39"/>
                  </a:lnTo>
                  <a:lnTo>
                    <a:pt x="38" y="51"/>
                  </a:lnTo>
                  <a:lnTo>
                    <a:pt x="38" y="57"/>
                  </a:lnTo>
                  <a:lnTo>
                    <a:pt x="34" y="60"/>
                  </a:lnTo>
                  <a:lnTo>
                    <a:pt x="29" y="61"/>
                  </a:lnTo>
                  <a:lnTo>
                    <a:pt x="25" y="64"/>
                  </a:lnTo>
                  <a:lnTo>
                    <a:pt x="18" y="65"/>
                  </a:lnTo>
                  <a:lnTo>
                    <a:pt x="12" y="63"/>
                  </a:lnTo>
                  <a:lnTo>
                    <a:pt x="8" y="58"/>
                  </a:lnTo>
                  <a:lnTo>
                    <a:pt x="3" y="52"/>
                  </a:lnTo>
                  <a:lnTo>
                    <a:pt x="0" y="45"/>
                  </a:lnTo>
                  <a:lnTo>
                    <a:pt x="0" y="36"/>
                  </a:lnTo>
                  <a:lnTo>
                    <a:pt x="2" y="28"/>
                  </a:lnTo>
                  <a:lnTo>
                    <a:pt x="3" y="21"/>
                  </a:lnTo>
                  <a:lnTo>
                    <a:pt x="9" y="16"/>
                  </a:lnTo>
                  <a:lnTo>
                    <a:pt x="15" y="10"/>
                  </a:lnTo>
                  <a:lnTo>
                    <a:pt x="22" y="6"/>
                  </a:lnTo>
                  <a:lnTo>
                    <a:pt x="29" y="2"/>
                  </a:lnTo>
                  <a:lnTo>
                    <a:pt x="37" y="0"/>
                  </a:lnTo>
                  <a:lnTo>
                    <a:pt x="42" y="0"/>
                  </a:lnTo>
                  <a:lnTo>
                    <a:pt x="50" y="5"/>
                  </a:lnTo>
                  <a:lnTo>
                    <a:pt x="54"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18" name="Freeform 34"/>
            <p:cNvSpPr>
              <a:spLocks/>
            </p:cNvSpPr>
            <p:nvPr/>
          </p:nvSpPr>
          <p:spPr bwMode="auto">
            <a:xfrm>
              <a:off x="3746" y="2426"/>
              <a:ext cx="368" cy="372"/>
            </a:xfrm>
            <a:custGeom>
              <a:avLst/>
              <a:gdLst/>
              <a:ahLst/>
              <a:cxnLst>
                <a:cxn ang="0">
                  <a:pos x="177" y="19"/>
                </a:cxn>
                <a:cxn ang="0">
                  <a:pos x="206" y="34"/>
                </a:cxn>
                <a:cxn ang="0">
                  <a:pos x="271" y="58"/>
                </a:cxn>
                <a:cxn ang="0">
                  <a:pos x="335" y="87"/>
                </a:cxn>
                <a:cxn ang="0">
                  <a:pos x="389" y="108"/>
                </a:cxn>
                <a:cxn ang="0">
                  <a:pos x="435" y="128"/>
                </a:cxn>
                <a:cxn ang="0">
                  <a:pos x="481" y="150"/>
                </a:cxn>
                <a:cxn ang="0">
                  <a:pos x="528" y="171"/>
                </a:cxn>
                <a:cxn ang="0">
                  <a:pos x="573" y="194"/>
                </a:cxn>
                <a:cxn ang="0">
                  <a:pos x="617" y="216"/>
                </a:cxn>
                <a:cxn ang="0">
                  <a:pos x="659" y="236"/>
                </a:cxn>
                <a:cxn ang="0">
                  <a:pos x="701" y="260"/>
                </a:cxn>
                <a:cxn ang="0">
                  <a:pos x="728" y="276"/>
                </a:cxn>
                <a:cxn ang="0">
                  <a:pos x="736" y="290"/>
                </a:cxn>
                <a:cxn ang="0">
                  <a:pos x="726" y="299"/>
                </a:cxn>
                <a:cxn ang="0">
                  <a:pos x="670" y="276"/>
                </a:cxn>
                <a:cxn ang="0">
                  <a:pos x="613" y="251"/>
                </a:cxn>
                <a:cxn ang="0">
                  <a:pos x="558" y="225"/>
                </a:cxn>
                <a:cxn ang="0">
                  <a:pos x="502" y="200"/>
                </a:cxn>
                <a:cxn ang="0">
                  <a:pos x="447" y="176"/>
                </a:cxn>
                <a:cxn ang="0">
                  <a:pos x="370" y="145"/>
                </a:cxn>
                <a:cxn ang="0">
                  <a:pos x="284" y="108"/>
                </a:cxn>
                <a:cxn ang="0">
                  <a:pos x="197" y="76"/>
                </a:cxn>
                <a:cxn ang="0">
                  <a:pos x="171" y="66"/>
                </a:cxn>
                <a:cxn ang="0">
                  <a:pos x="145" y="55"/>
                </a:cxn>
                <a:cxn ang="0">
                  <a:pos x="115" y="44"/>
                </a:cxn>
                <a:cxn ang="0">
                  <a:pos x="89" y="64"/>
                </a:cxn>
                <a:cxn ang="0">
                  <a:pos x="60" y="184"/>
                </a:cxn>
                <a:cxn ang="0">
                  <a:pos x="45" y="323"/>
                </a:cxn>
                <a:cxn ang="0">
                  <a:pos x="38" y="465"/>
                </a:cxn>
                <a:cxn ang="0">
                  <a:pos x="28" y="598"/>
                </a:cxn>
                <a:cxn ang="0">
                  <a:pos x="32" y="709"/>
                </a:cxn>
                <a:cxn ang="0">
                  <a:pos x="24" y="745"/>
                </a:cxn>
                <a:cxn ang="0">
                  <a:pos x="13" y="722"/>
                </a:cxn>
                <a:cxn ang="0">
                  <a:pos x="8" y="671"/>
                </a:cxn>
                <a:cxn ang="0">
                  <a:pos x="2" y="474"/>
                </a:cxn>
                <a:cxn ang="0">
                  <a:pos x="9" y="296"/>
                </a:cxn>
                <a:cxn ang="0">
                  <a:pos x="22" y="144"/>
                </a:cxn>
                <a:cxn ang="0">
                  <a:pos x="55" y="28"/>
                </a:cxn>
                <a:cxn ang="0">
                  <a:pos x="71" y="15"/>
                </a:cxn>
                <a:cxn ang="0">
                  <a:pos x="97" y="0"/>
                </a:cxn>
                <a:cxn ang="0">
                  <a:pos x="132" y="3"/>
                </a:cxn>
                <a:cxn ang="0">
                  <a:pos x="167" y="13"/>
                </a:cxn>
              </a:cxnLst>
              <a:rect l="0" t="0" r="r" b="b"/>
              <a:pathLst>
                <a:path w="738" h="745">
                  <a:moveTo>
                    <a:pt x="167" y="13"/>
                  </a:moveTo>
                  <a:lnTo>
                    <a:pt x="171" y="16"/>
                  </a:lnTo>
                  <a:lnTo>
                    <a:pt x="177" y="19"/>
                  </a:lnTo>
                  <a:lnTo>
                    <a:pt x="181" y="22"/>
                  </a:lnTo>
                  <a:lnTo>
                    <a:pt x="184" y="26"/>
                  </a:lnTo>
                  <a:lnTo>
                    <a:pt x="206" y="34"/>
                  </a:lnTo>
                  <a:lnTo>
                    <a:pt x="228" y="42"/>
                  </a:lnTo>
                  <a:lnTo>
                    <a:pt x="250" y="50"/>
                  </a:lnTo>
                  <a:lnTo>
                    <a:pt x="271" y="58"/>
                  </a:lnTo>
                  <a:lnTo>
                    <a:pt x="293" y="68"/>
                  </a:lnTo>
                  <a:lnTo>
                    <a:pt x="315" y="77"/>
                  </a:lnTo>
                  <a:lnTo>
                    <a:pt x="335" y="87"/>
                  </a:lnTo>
                  <a:lnTo>
                    <a:pt x="357" y="96"/>
                  </a:lnTo>
                  <a:lnTo>
                    <a:pt x="373" y="102"/>
                  </a:lnTo>
                  <a:lnTo>
                    <a:pt x="389" y="108"/>
                  </a:lnTo>
                  <a:lnTo>
                    <a:pt x="405" y="115"/>
                  </a:lnTo>
                  <a:lnTo>
                    <a:pt x="419" y="121"/>
                  </a:lnTo>
                  <a:lnTo>
                    <a:pt x="435" y="128"/>
                  </a:lnTo>
                  <a:lnTo>
                    <a:pt x="451" y="135"/>
                  </a:lnTo>
                  <a:lnTo>
                    <a:pt x="465" y="142"/>
                  </a:lnTo>
                  <a:lnTo>
                    <a:pt x="481" y="150"/>
                  </a:lnTo>
                  <a:lnTo>
                    <a:pt x="497" y="157"/>
                  </a:lnTo>
                  <a:lnTo>
                    <a:pt x="512" y="164"/>
                  </a:lnTo>
                  <a:lnTo>
                    <a:pt x="528" y="171"/>
                  </a:lnTo>
                  <a:lnTo>
                    <a:pt x="542" y="179"/>
                  </a:lnTo>
                  <a:lnTo>
                    <a:pt x="558" y="187"/>
                  </a:lnTo>
                  <a:lnTo>
                    <a:pt x="573" y="194"/>
                  </a:lnTo>
                  <a:lnTo>
                    <a:pt x="589" y="202"/>
                  </a:lnTo>
                  <a:lnTo>
                    <a:pt x="603" y="209"/>
                  </a:lnTo>
                  <a:lnTo>
                    <a:pt x="617" y="216"/>
                  </a:lnTo>
                  <a:lnTo>
                    <a:pt x="631" y="223"/>
                  </a:lnTo>
                  <a:lnTo>
                    <a:pt x="645" y="229"/>
                  </a:lnTo>
                  <a:lnTo>
                    <a:pt x="659" y="236"/>
                  </a:lnTo>
                  <a:lnTo>
                    <a:pt x="674" y="244"/>
                  </a:lnTo>
                  <a:lnTo>
                    <a:pt x="687" y="252"/>
                  </a:lnTo>
                  <a:lnTo>
                    <a:pt x="701" y="260"/>
                  </a:lnTo>
                  <a:lnTo>
                    <a:pt x="715" y="268"/>
                  </a:lnTo>
                  <a:lnTo>
                    <a:pt x="720" y="271"/>
                  </a:lnTo>
                  <a:lnTo>
                    <a:pt x="728" y="276"/>
                  </a:lnTo>
                  <a:lnTo>
                    <a:pt x="733" y="280"/>
                  </a:lnTo>
                  <a:lnTo>
                    <a:pt x="738" y="286"/>
                  </a:lnTo>
                  <a:lnTo>
                    <a:pt x="736" y="290"/>
                  </a:lnTo>
                  <a:lnTo>
                    <a:pt x="735" y="294"/>
                  </a:lnTo>
                  <a:lnTo>
                    <a:pt x="730" y="296"/>
                  </a:lnTo>
                  <a:lnTo>
                    <a:pt x="726" y="299"/>
                  </a:lnTo>
                  <a:lnTo>
                    <a:pt x="707" y="291"/>
                  </a:lnTo>
                  <a:lnTo>
                    <a:pt x="688" y="284"/>
                  </a:lnTo>
                  <a:lnTo>
                    <a:pt x="670" y="276"/>
                  </a:lnTo>
                  <a:lnTo>
                    <a:pt x="651" y="267"/>
                  </a:lnTo>
                  <a:lnTo>
                    <a:pt x="632" y="260"/>
                  </a:lnTo>
                  <a:lnTo>
                    <a:pt x="613" y="251"/>
                  </a:lnTo>
                  <a:lnTo>
                    <a:pt x="594" y="242"/>
                  </a:lnTo>
                  <a:lnTo>
                    <a:pt x="577" y="234"/>
                  </a:lnTo>
                  <a:lnTo>
                    <a:pt x="558" y="225"/>
                  </a:lnTo>
                  <a:lnTo>
                    <a:pt x="539" y="216"/>
                  </a:lnTo>
                  <a:lnTo>
                    <a:pt x="520" y="209"/>
                  </a:lnTo>
                  <a:lnTo>
                    <a:pt x="502" y="200"/>
                  </a:lnTo>
                  <a:lnTo>
                    <a:pt x="484" y="192"/>
                  </a:lnTo>
                  <a:lnTo>
                    <a:pt x="465" y="183"/>
                  </a:lnTo>
                  <a:lnTo>
                    <a:pt x="447" y="176"/>
                  </a:lnTo>
                  <a:lnTo>
                    <a:pt x="428" y="167"/>
                  </a:lnTo>
                  <a:lnTo>
                    <a:pt x="399" y="157"/>
                  </a:lnTo>
                  <a:lnTo>
                    <a:pt x="370" y="145"/>
                  </a:lnTo>
                  <a:lnTo>
                    <a:pt x="341" y="132"/>
                  </a:lnTo>
                  <a:lnTo>
                    <a:pt x="313" y="121"/>
                  </a:lnTo>
                  <a:lnTo>
                    <a:pt x="284" y="108"/>
                  </a:lnTo>
                  <a:lnTo>
                    <a:pt x="255" y="96"/>
                  </a:lnTo>
                  <a:lnTo>
                    <a:pt x="226" y="86"/>
                  </a:lnTo>
                  <a:lnTo>
                    <a:pt x="197" y="76"/>
                  </a:lnTo>
                  <a:lnTo>
                    <a:pt x="189" y="71"/>
                  </a:lnTo>
                  <a:lnTo>
                    <a:pt x="180" y="68"/>
                  </a:lnTo>
                  <a:lnTo>
                    <a:pt x="171" y="66"/>
                  </a:lnTo>
                  <a:lnTo>
                    <a:pt x="163" y="61"/>
                  </a:lnTo>
                  <a:lnTo>
                    <a:pt x="154" y="58"/>
                  </a:lnTo>
                  <a:lnTo>
                    <a:pt x="145" y="55"/>
                  </a:lnTo>
                  <a:lnTo>
                    <a:pt x="137" y="51"/>
                  </a:lnTo>
                  <a:lnTo>
                    <a:pt x="128" y="47"/>
                  </a:lnTo>
                  <a:lnTo>
                    <a:pt x="115" y="44"/>
                  </a:lnTo>
                  <a:lnTo>
                    <a:pt x="105" y="48"/>
                  </a:lnTo>
                  <a:lnTo>
                    <a:pt x="96" y="55"/>
                  </a:lnTo>
                  <a:lnTo>
                    <a:pt x="89" y="64"/>
                  </a:lnTo>
                  <a:lnTo>
                    <a:pt x="76" y="102"/>
                  </a:lnTo>
                  <a:lnTo>
                    <a:pt x="66" y="142"/>
                  </a:lnTo>
                  <a:lnTo>
                    <a:pt x="60" y="184"/>
                  </a:lnTo>
                  <a:lnTo>
                    <a:pt x="55" y="226"/>
                  </a:lnTo>
                  <a:lnTo>
                    <a:pt x="50" y="274"/>
                  </a:lnTo>
                  <a:lnTo>
                    <a:pt x="45" y="323"/>
                  </a:lnTo>
                  <a:lnTo>
                    <a:pt x="44" y="373"/>
                  </a:lnTo>
                  <a:lnTo>
                    <a:pt x="42" y="422"/>
                  </a:lnTo>
                  <a:lnTo>
                    <a:pt x="38" y="465"/>
                  </a:lnTo>
                  <a:lnTo>
                    <a:pt x="35" y="510"/>
                  </a:lnTo>
                  <a:lnTo>
                    <a:pt x="31" y="555"/>
                  </a:lnTo>
                  <a:lnTo>
                    <a:pt x="28" y="598"/>
                  </a:lnTo>
                  <a:lnTo>
                    <a:pt x="28" y="635"/>
                  </a:lnTo>
                  <a:lnTo>
                    <a:pt x="29" y="672"/>
                  </a:lnTo>
                  <a:lnTo>
                    <a:pt x="32" y="709"/>
                  </a:lnTo>
                  <a:lnTo>
                    <a:pt x="34" y="743"/>
                  </a:lnTo>
                  <a:lnTo>
                    <a:pt x="28" y="745"/>
                  </a:lnTo>
                  <a:lnTo>
                    <a:pt x="24" y="745"/>
                  </a:lnTo>
                  <a:lnTo>
                    <a:pt x="19" y="742"/>
                  </a:lnTo>
                  <a:lnTo>
                    <a:pt x="16" y="739"/>
                  </a:lnTo>
                  <a:lnTo>
                    <a:pt x="13" y="722"/>
                  </a:lnTo>
                  <a:lnTo>
                    <a:pt x="11" y="704"/>
                  </a:lnTo>
                  <a:lnTo>
                    <a:pt x="9" y="688"/>
                  </a:lnTo>
                  <a:lnTo>
                    <a:pt x="8" y="671"/>
                  </a:lnTo>
                  <a:lnTo>
                    <a:pt x="3" y="604"/>
                  </a:lnTo>
                  <a:lnTo>
                    <a:pt x="0" y="539"/>
                  </a:lnTo>
                  <a:lnTo>
                    <a:pt x="2" y="474"/>
                  </a:lnTo>
                  <a:lnTo>
                    <a:pt x="6" y="407"/>
                  </a:lnTo>
                  <a:lnTo>
                    <a:pt x="8" y="351"/>
                  </a:lnTo>
                  <a:lnTo>
                    <a:pt x="9" y="296"/>
                  </a:lnTo>
                  <a:lnTo>
                    <a:pt x="12" y="239"/>
                  </a:lnTo>
                  <a:lnTo>
                    <a:pt x="18" y="186"/>
                  </a:lnTo>
                  <a:lnTo>
                    <a:pt x="22" y="144"/>
                  </a:lnTo>
                  <a:lnTo>
                    <a:pt x="29" y="102"/>
                  </a:lnTo>
                  <a:lnTo>
                    <a:pt x="40" y="63"/>
                  </a:lnTo>
                  <a:lnTo>
                    <a:pt x="55" y="28"/>
                  </a:lnTo>
                  <a:lnTo>
                    <a:pt x="60" y="22"/>
                  </a:lnTo>
                  <a:lnTo>
                    <a:pt x="66" y="18"/>
                  </a:lnTo>
                  <a:lnTo>
                    <a:pt x="71" y="15"/>
                  </a:lnTo>
                  <a:lnTo>
                    <a:pt x="76" y="9"/>
                  </a:lnTo>
                  <a:lnTo>
                    <a:pt x="86" y="3"/>
                  </a:lnTo>
                  <a:lnTo>
                    <a:pt x="97" y="0"/>
                  </a:lnTo>
                  <a:lnTo>
                    <a:pt x="109" y="0"/>
                  </a:lnTo>
                  <a:lnTo>
                    <a:pt x="121" y="0"/>
                  </a:lnTo>
                  <a:lnTo>
                    <a:pt x="132" y="3"/>
                  </a:lnTo>
                  <a:lnTo>
                    <a:pt x="145" y="6"/>
                  </a:lnTo>
                  <a:lnTo>
                    <a:pt x="157" y="9"/>
                  </a:lnTo>
                  <a:lnTo>
                    <a:pt x="167" y="1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19" name="Freeform 35"/>
            <p:cNvSpPr>
              <a:spLocks/>
            </p:cNvSpPr>
            <p:nvPr/>
          </p:nvSpPr>
          <p:spPr bwMode="auto">
            <a:xfrm>
              <a:off x="3518" y="2439"/>
              <a:ext cx="67" cy="70"/>
            </a:xfrm>
            <a:custGeom>
              <a:avLst/>
              <a:gdLst/>
              <a:ahLst/>
              <a:cxnLst>
                <a:cxn ang="0">
                  <a:pos x="117" y="11"/>
                </a:cxn>
                <a:cxn ang="0">
                  <a:pos x="123" y="38"/>
                </a:cxn>
                <a:cxn ang="0">
                  <a:pos x="130" y="67"/>
                </a:cxn>
                <a:cxn ang="0">
                  <a:pos x="133" y="96"/>
                </a:cxn>
                <a:cxn ang="0">
                  <a:pos x="124" y="126"/>
                </a:cxn>
                <a:cxn ang="0">
                  <a:pos x="115" y="134"/>
                </a:cxn>
                <a:cxn ang="0">
                  <a:pos x="105" y="139"/>
                </a:cxn>
                <a:cxn ang="0">
                  <a:pos x="94" y="141"/>
                </a:cxn>
                <a:cxn ang="0">
                  <a:pos x="81" y="141"/>
                </a:cxn>
                <a:cxn ang="0">
                  <a:pos x="69" y="141"/>
                </a:cxn>
                <a:cxn ang="0">
                  <a:pos x="56" y="139"/>
                </a:cxn>
                <a:cxn ang="0">
                  <a:pos x="45" y="137"/>
                </a:cxn>
                <a:cxn ang="0">
                  <a:pos x="33" y="135"/>
                </a:cxn>
                <a:cxn ang="0">
                  <a:pos x="24" y="129"/>
                </a:cxn>
                <a:cxn ang="0">
                  <a:pos x="16" y="122"/>
                </a:cxn>
                <a:cxn ang="0">
                  <a:pos x="7" y="115"/>
                </a:cxn>
                <a:cxn ang="0">
                  <a:pos x="0" y="105"/>
                </a:cxn>
                <a:cxn ang="0">
                  <a:pos x="1" y="102"/>
                </a:cxn>
                <a:cxn ang="0">
                  <a:pos x="3" y="99"/>
                </a:cxn>
                <a:cxn ang="0">
                  <a:pos x="5" y="96"/>
                </a:cxn>
                <a:cxn ang="0">
                  <a:pos x="8" y="95"/>
                </a:cxn>
                <a:cxn ang="0">
                  <a:pos x="14" y="96"/>
                </a:cxn>
                <a:cxn ang="0">
                  <a:pos x="21" y="97"/>
                </a:cxn>
                <a:cxn ang="0">
                  <a:pos x="27" y="100"/>
                </a:cxn>
                <a:cxn ang="0">
                  <a:pos x="33" y="103"/>
                </a:cxn>
                <a:cxn ang="0">
                  <a:pos x="40" y="105"/>
                </a:cxn>
                <a:cxn ang="0">
                  <a:pos x="46" y="105"/>
                </a:cxn>
                <a:cxn ang="0">
                  <a:pos x="53" y="106"/>
                </a:cxn>
                <a:cxn ang="0">
                  <a:pos x="60" y="108"/>
                </a:cxn>
                <a:cxn ang="0">
                  <a:pos x="66" y="109"/>
                </a:cxn>
                <a:cxn ang="0">
                  <a:pos x="73" y="111"/>
                </a:cxn>
                <a:cxn ang="0">
                  <a:pos x="79" y="111"/>
                </a:cxn>
                <a:cxn ang="0">
                  <a:pos x="87" y="109"/>
                </a:cxn>
                <a:cxn ang="0">
                  <a:pos x="97" y="86"/>
                </a:cxn>
                <a:cxn ang="0">
                  <a:pos x="101" y="60"/>
                </a:cxn>
                <a:cxn ang="0">
                  <a:pos x="101" y="34"/>
                </a:cxn>
                <a:cxn ang="0">
                  <a:pos x="98" y="9"/>
                </a:cxn>
                <a:cxn ang="0">
                  <a:pos x="100" y="5"/>
                </a:cxn>
                <a:cxn ang="0">
                  <a:pos x="102" y="2"/>
                </a:cxn>
                <a:cxn ang="0">
                  <a:pos x="107" y="0"/>
                </a:cxn>
                <a:cxn ang="0">
                  <a:pos x="111" y="2"/>
                </a:cxn>
                <a:cxn ang="0">
                  <a:pos x="113" y="5"/>
                </a:cxn>
                <a:cxn ang="0">
                  <a:pos x="114" y="6"/>
                </a:cxn>
                <a:cxn ang="0">
                  <a:pos x="114" y="9"/>
                </a:cxn>
                <a:cxn ang="0">
                  <a:pos x="117" y="11"/>
                </a:cxn>
              </a:cxnLst>
              <a:rect l="0" t="0" r="r" b="b"/>
              <a:pathLst>
                <a:path w="133" h="141">
                  <a:moveTo>
                    <a:pt x="117" y="11"/>
                  </a:moveTo>
                  <a:lnTo>
                    <a:pt x="123" y="38"/>
                  </a:lnTo>
                  <a:lnTo>
                    <a:pt x="130" y="67"/>
                  </a:lnTo>
                  <a:lnTo>
                    <a:pt x="133" y="96"/>
                  </a:lnTo>
                  <a:lnTo>
                    <a:pt x="124" y="126"/>
                  </a:lnTo>
                  <a:lnTo>
                    <a:pt x="115" y="134"/>
                  </a:lnTo>
                  <a:lnTo>
                    <a:pt x="105" y="139"/>
                  </a:lnTo>
                  <a:lnTo>
                    <a:pt x="94" y="141"/>
                  </a:lnTo>
                  <a:lnTo>
                    <a:pt x="81" y="141"/>
                  </a:lnTo>
                  <a:lnTo>
                    <a:pt x="69" y="141"/>
                  </a:lnTo>
                  <a:lnTo>
                    <a:pt x="56" y="139"/>
                  </a:lnTo>
                  <a:lnTo>
                    <a:pt x="45" y="137"/>
                  </a:lnTo>
                  <a:lnTo>
                    <a:pt x="33" y="135"/>
                  </a:lnTo>
                  <a:lnTo>
                    <a:pt x="24" y="129"/>
                  </a:lnTo>
                  <a:lnTo>
                    <a:pt x="16" y="122"/>
                  </a:lnTo>
                  <a:lnTo>
                    <a:pt x="7" y="115"/>
                  </a:lnTo>
                  <a:lnTo>
                    <a:pt x="0" y="105"/>
                  </a:lnTo>
                  <a:lnTo>
                    <a:pt x="1" y="102"/>
                  </a:lnTo>
                  <a:lnTo>
                    <a:pt x="3" y="99"/>
                  </a:lnTo>
                  <a:lnTo>
                    <a:pt x="5" y="96"/>
                  </a:lnTo>
                  <a:lnTo>
                    <a:pt x="8" y="95"/>
                  </a:lnTo>
                  <a:lnTo>
                    <a:pt x="14" y="96"/>
                  </a:lnTo>
                  <a:lnTo>
                    <a:pt x="21" y="97"/>
                  </a:lnTo>
                  <a:lnTo>
                    <a:pt x="27" y="100"/>
                  </a:lnTo>
                  <a:lnTo>
                    <a:pt x="33" y="103"/>
                  </a:lnTo>
                  <a:lnTo>
                    <a:pt x="40" y="105"/>
                  </a:lnTo>
                  <a:lnTo>
                    <a:pt x="46" y="105"/>
                  </a:lnTo>
                  <a:lnTo>
                    <a:pt x="53" y="106"/>
                  </a:lnTo>
                  <a:lnTo>
                    <a:pt x="60" y="108"/>
                  </a:lnTo>
                  <a:lnTo>
                    <a:pt x="66" y="109"/>
                  </a:lnTo>
                  <a:lnTo>
                    <a:pt x="73" y="111"/>
                  </a:lnTo>
                  <a:lnTo>
                    <a:pt x="79" y="111"/>
                  </a:lnTo>
                  <a:lnTo>
                    <a:pt x="87" y="109"/>
                  </a:lnTo>
                  <a:lnTo>
                    <a:pt x="97" y="86"/>
                  </a:lnTo>
                  <a:lnTo>
                    <a:pt x="101" y="60"/>
                  </a:lnTo>
                  <a:lnTo>
                    <a:pt x="101" y="34"/>
                  </a:lnTo>
                  <a:lnTo>
                    <a:pt x="98" y="9"/>
                  </a:lnTo>
                  <a:lnTo>
                    <a:pt x="100" y="5"/>
                  </a:lnTo>
                  <a:lnTo>
                    <a:pt x="102" y="2"/>
                  </a:lnTo>
                  <a:lnTo>
                    <a:pt x="107" y="0"/>
                  </a:lnTo>
                  <a:lnTo>
                    <a:pt x="111" y="2"/>
                  </a:lnTo>
                  <a:lnTo>
                    <a:pt x="113" y="5"/>
                  </a:lnTo>
                  <a:lnTo>
                    <a:pt x="114" y="6"/>
                  </a:lnTo>
                  <a:lnTo>
                    <a:pt x="114" y="9"/>
                  </a:lnTo>
                  <a:lnTo>
                    <a:pt x="117" y="1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20" name="Freeform 36"/>
            <p:cNvSpPr>
              <a:spLocks/>
            </p:cNvSpPr>
            <p:nvPr/>
          </p:nvSpPr>
          <p:spPr bwMode="auto">
            <a:xfrm>
              <a:off x="3380" y="2489"/>
              <a:ext cx="35" cy="95"/>
            </a:xfrm>
            <a:custGeom>
              <a:avLst/>
              <a:gdLst/>
              <a:ahLst/>
              <a:cxnLst>
                <a:cxn ang="0">
                  <a:pos x="46" y="51"/>
                </a:cxn>
                <a:cxn ang="0">
                  <a:pos x="58" y="71"/>
                </a:cxn>
                <a:cxn ang="0">
                  <a:pos x="67" y="91"/>
                </a:cxn>
                <a:cxn ang="0">
                  <a:pos x="69" y="114"/>
                </a:cxn>
                <a:cxn ang="0">
                  <a:pos x="65" y="137"/>
                </a:cxn>
                <a:cxn ang="0">
                  <a:pos x="65" y="148"/>
                </a:cxn>
                <a:cxn ang="0">
                  <a:pos x="64" y="156"/>
                </a:cxn>
                <a:cxn ang="0">
                  <a:pos x="59" y="165"/>
                </a:cxn>
                <a:cxn ang="0">
                  <a:pos x="54" y="171"/>
                </a:cxn>
                <a:cxn ang="0">
                  <a:pos x="46" y="177"/>
                </a:cxn>
                <a:cxn ang="0">
                  <a:pos x="38" y="181"/>
                </a:cxn>
                <a:cxn ang="0">
                  <a:pos x="30" y="185"/>
                </a:cxn>
                <a:cxn ang="0">
                  <a:pos x="22" y="190"/>
                </a:cxn>
                <a:cxn ang="0">
                  <a:pos x="19" y="190"/>
                </a:cxn>
                <a:cxn ang="0">
                  <a:pos x="14" y="190"/>
                </a:cxn>
                <a:cxn ang="0">
                  <a:pos x="12" y="188"/>
                </a:cxn>
                <a:cxn ang="0">
                  <a:pos x="9" y="185"/>
                </a:cxn>
                <a:cxn ang="0">
                  <a:pos x="16" y="172"/>
                </a:cxn>
                <a:cxn ang="0">
                  <a:pos x="25" y="158"/>
                </a:cxn>
                <a:cxn ang="0">
                  <a:pos x="30" y="143"/>
                </a:cxn>
                <a:cxn ang="0">
                  <a:pos x="35" y="129"/>
                </a:cxn>
                <a:cxn ang="0">
                  <a:pos x="33" y="114"/>
                </a:cxn>
                <a:cxn ang="0">
                  <a:pos x="29" y="100"/>
                </a:cxn>
                <a:cxn ang="0">
                  <a:pos x="25" y="87"/>
                </a:cxn>
                <a:cxn ang="0">
                  <a:pos x="19" y="74"/>
                </a:cxn>
                <a:cxn ang="0">
                  <a:pos x="13" y="56"/>
                </a:cxn>
                <a:cxn ang="0">
                  <a:pos x="7" y="39"/>
                </a:cxn>
                <a:cxn ang="0">
                  <a:pos x="3" y="22"/>
                </a:cxn>
                <a:cxn ang="0">
                  <a:pos x="0" y="3"/>
                </a:cxn>
                <a:cxn ang="0">
                  <a:pos x="4" y="0"/>
                </a:cxn>
                <a:cxn ang="0">
                  <a:pos x="9" y="0"/>
                </a:cxn>
                <a:cxn ang="0">
                  <a:pos x="12" y="1"/>
                </a:cxn>
                <a:cxn ang="0">
                  <a:pos x="16" y="4"/>
                </a:cxn>
                <a:cxn ang="0">
                  <a:pos x="25" y="16"/>
                </a:cxn>
                <a:cxn ang="0">
                  <a:pos x="30" y="27"/>
                </a:cxn>
                <a:cxn ang="0">
                  <a:pos x="36" y="39"/>
                </a:cxn>
                <a:cxn ang="0">
                  <a:pos x="46" y="51"/>
                </a:cxn>
              </a:cxnLst>
              <a:rect l="0" t="0" r="r" b="b"/>
              <a:pathLst>
                <a:path w="69" h="190">
                  <a:moveTo>
                    <a:pt x="46" y="51"/>
                  </a:moveTo>
                  <a:lnTo>
                    <a:pt x="58" y="71"/>
                  </a:lnTo>
                  <a:lnTo>
                    <a:pt x="67" y="91"/>
                  </a:lnTo>
                  <a:lnTo>
                    <a:pt x="69" y="114"/>
                  </a:lnTo>
                  <a:lnTo>
                    <a:pt x="65" y="137"/>
                  </a:lnTo>
                  <a:lnTo>
                    <a:pt x="65" y="148"/>
                  </a:lnTo>
                  <a:lnTo>
                    <a:pt x="64" y="156"/>
                  </a:lnTo>
                  <a:lnTo>
                    <a:pt x="59" y="165"/>
                  </a:lnTo>
                  <a:lnTo>
                    <a:pt x="54" y="171"/>
                  </a:lnTo>
                  <a:lnTo>
                    <a:pt x="46" y="177"/>
                  </a:lnTo>
                  <a:lnTo>
                    <a:pt x="38" y="181"/>
                  </a:lnTo>
                  <a:lnTo>
                    <a:pt x="30" y="185"/>
                  </a:lnTo>
                  <a:lnTo>
                    <a:pt x="22" y="190"/>
                  </a:lnTo>
                  <a:lnTo>
                    <a:pt x="19" y="190"/>
                  </a:lnTo>
                  <a:lnTo>
                    <a:pt x="14" y="190"/>
                  </a:lnTo>
                  <a:lnTo>
                    <a:pt x="12" y="188"/>
                  </a:lnTo>
                  <a:lnTo>
                    <a:pt x="9" y="185"/>
                  </a:lnTo>
                  <a:lnTo>
                    <a:pt x="16" y="172"/>
                  </a:lnTo>
                  <a:lnTo>
                    <a:pt x="25" y="158"/>
                  </a:lnTo>
                  <a:lnTo>
                    <a:pt x="30" y="143"/>
                  </a:lnTo>
                  <a:lnTo>
                    <a:pt x="35" y="129"/>
                  </a:lnTo>
                  <a:lnTo>
                    <a:pt x="33" y="114"/>
                  </a:lnTo>
                  <a:lnTo>
                    <a:pt x="29" y="100"/>
                  </a:lnTo>
                  <a:lnTo>
                    <a:pt x="25" y="87"/>
                  </a:lnTo>
                  <a:lnTo>
                    <a:pt x="19" y="74"/>
                  </a:lnTo>
                  <a:lnTo>
                    <a:pt x="13" y="56"/>
                  </a:lnTo>
                  <a:lnTo>
                    <a:pt x="7" y="39"/>
                  </a:lnTo>
                  <a:lnTo>
                    <a:pt x="3" y="22"/>
                  </a:lnTo>
                  <a:lnTo>
                    <a:pt x="0" y="3"/>
                  </a:lnTo>
                  <a:lnTo>
                    <a:pt x="4" y="0"/>
                  </a:lnTo>
                  <a:lnTo>
                    <a:pt x="9" y="0"/>
                  </a:lnTo>
                  <a:lnTo>
                    <a:pt x="12" y="1"/>
                  </a:lnTo>
                  <a:lnTo>
                    <a:pt x="16" y="4"/>
                  </a:lnTo>
                  <a:lnTo>
                    <a:pt x="25" y="16"/>
                  </a:lnTo>
                  <a:lnTo>
                    <a:pt x="30" y="27"/>
                  </a:lnTo>
                  <a:lnTo>
                    <a:pt x="36" y="39"/>
                  </a:lnTo>
                  <a:lnTo>
                    <a:pt x="46" y="5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21" name="Freeform 37"/>
            <p:cNvSpPr>
              <a:spLocks/>
            </p:cNvSpPr>
            <p:nvPr/>
          </p:nvSpPr>
          <p:spPr bwMode="auto">
            <a:xfrm>
              <a:off x="4142" y="2513"/>
              <a:ext cx="263" cy="68"/>
            </a:xfrm>
            <a:custGeom>
              <a:avLst/>
              <a:gdLst/>
              <a:ahLst/>
              <a:cxnLst>
                <a:cxn ang="0">
                  <a:pos x="527" y="18"/>
                </a:cxn>
                <a:cxn ang="0">
                  <a:pos x="520" y="23"/>
                </a:cxn>
                <a:cxn ang="0">
                  <a:pos x="494" y="32"/>
                </a:cxn>
                <a:cxn ang="0">
                  <a:pos x="447" y="42"/>
                </a:cxn>
                <a:cxn ang="0">
                  <a:pos x="402" y="49"/>
                </a:cxn>
                <a:cxn ang="0">
                  <a:pos x="356" y="58"/>
                </a:cxn>
                <a:cxn ang="0">
                  <a:pos x="311" y="67"/>
                </a:cxn>
                <a:cxn ang="0">
                  <a:pos x="268" y="77"/>
                </a:cxn>
                <a:cxn ang="0">
                  <a:pos x="224" y="87"/>
                </a:cxn>
                <a:cxn ang="0">
                  <a:pos x="181" y="96"/>
                </a:cxn>
                <a:cxn ang="0">
                  <a:pos x="140" y="104"/>
                </a:cxn>
                <a:cxn ang="0">
                  <a:pos x="107" y="116"/>
                </a:cxn>
                <a:cxn ang="0">
                  <a:pos x="74" y="126"/>
                </a:cxn>
                <a:cxn ang="0">
                  <a:pos x="39" y="133"/>
                </a:cxn>
                <a:cxn ang="0">
                  <a:pos x="17" y="136"/>
                </a:cxn>
                <a:cxn ang="0">
                  <a:pos x="7" y="135"/>
                </a:cxn>
                <a:cxn ang="0">
                  <a:pos x="4" y="126"/>
                </a:cxn>
                <a:cxn ang="0">
                  <a:pos x="0" y="117"/>
                </a:cxn>
                <a:cxn ang="0">
                  <a:pos x="16" y="102"/>
                </a:cxn>
                <a:cxn ang="0">
                  <a:pos x="50" y="89"/>
                </a:cxn>
                <a:cxn ang="0">
                  <a:pos x="88" y="78"/>
                </a:cxn>
                <a:cxn ang="0">
                  <a:pos x="126" y="70"/>
                </a:cxn>
                <a:cxn ang="0">
                  <a:pos x="159" y="61"/>
                </a:cxn>
                <a:cxn ang="0">
                  <a:pos x="188" y="55"/>
                </a:cxn>
                <a:cxn ang="0">
                  <a:pos x="218" y="49"/>
                </a:cxn>
                <a:cxn ang="0">
                  <a:pos x="247" y="44"/>
                </a:cxn>
                <a:cxn ang="0">
                  <a:pos x="276" y="39"/>
                </a:cxn>
                <a:cxn ang="0">
                  <a:pos x="307" y="33"/>
                </a:cxn>
                <a:cxn ang="0">
                  <a:pos x="336" y="29"/>
                </a:cxn>
                <a:cxn ang="0">
                  <a:pos x="366" y="23"/>
                </a:cxn>
                <a:cxn ang="0">
                  <a:pos x="395" y="18"/>
                </a:cxn>
                <a:cxn ang="0">
                  <a:pos x="426" y="13"/>
                </a:cxn>
                <a:cxn ang="0">
                  <a:pos x="455" y="7"/>
                </a:cxn>
                <a:cxn ang="0">
                  <a:pos x="484" y="2"/>
                </a:cxn>
                <a:cxn ang="0">
                  <a:pos x="507" y="0"/>
                </a:cxn>
                <a:cxn ang="0">
                  <a:pos x="521" y="6"/>
                </a:cxn>
              </a:cxnLst>
              <a:rect l="0" t="0" r="r" b="b"/>
              <a:pathLst>
                <a:path w="527" h="136">
                  <a:moveTo>
                    <a:pt x="527" y="13"/>
                  </a:moveTo>
                  <a:lnTo>
                    <a:pt x="527" y="18"/>
                  </a:lnTo>
                  <a:lnTo>
                    <a:pt x="524" y="20"/>
                  </a:lnTo>
                  <a:lnTo>
                    <a:pt x="520" y="23"/>
                  </a:lnTo>
                  <a:lnTo>
                    <a:pt x="515" y="26"/>
                  </a:lnTo>
                  <a:lnTo>
                    <a:pt x="494" y="32"/>
                  </a:lnTo>
                  <a:lnTo>
                    <a:pt x="470" y="38"/>
                  </a:lnTo>
                  <a:lnTo>
                    <a:pt x="447" y="42"/>
                  </a:lnTo>
                  <a:lnTo>
                    <a:pt x="426" y="47"/>
                  </a:lnTo>
                  <a:lnTo>
                    <a:pt x="402" y="49"/>
                  </a:lnTo>
                  <a:lnTo>
                    <a:pt x="379" y="54"/>
                  </a:lnTo>
                  <a:lnTo>
                    <a:pt x="356" y="58"/>
                  </a:lnTo>
                  <a:lnTo>
                    <a:pt x="334" y="62"/>
                  </a:lnTo>
                  <a:lnTo>
                    <a:pt x="311" y="67"/>
                  </a:lnTo>
                  <a:lnTo>
                    <a:pt x="289" y="71"/>
                  </a:lnTo>
                  <a:lnTo>
                    <a:pt x="268" y="77"/>
                  </a:lnTo>
                  <a:lnTo>
                    <a:pt x="246" y="81"/>
                  </a:lnTo>
                  <a:lnTo>
                    <a:pt x="224" y="87"/>
                  </a:lnTo>
                  <a:lnTo>
                    <a:pt x="203" y="91"/>
                  </a:lnTo>
                  <a:lnTo>
                    <a:pt x="181" y="96"/>
                  </a:lnTo>
                  <a:lnTo>
                    <a:pt x="158" y="99"/>
                  </a:lnTo>
                  <a:lnTo>
                    <a:pt x="140" y="104"/>
                  </a:lnTo>
                  <a:lnTo>
                    <a:pt x="124" y="110"/>
                  </a:lnTo>
                  <a:lnTo>
                    <a:pt x="107" y="116"/>
                  </a:lnTo>
                  <a:lnTo>
                    <a:pt x="91" y="120"/>
                  </a:lnTo>
                  <a:lnTo>
                    <a:pt x="74" y="126"/>
                  </a:lnTo>
                  <a:lnTo>
                    <a:pt x="56" y="131"/>
                  </a:lnTo>
                  <a:lnTo>
                    <a:pt x="39" y="133"/>
                  </a:lnTo>
                  <a:lnTo>
                    <a:pt x="21" y="136"/>
                  </a:lnTo>
                  <a:lnTo>
                    <a:pt x="17" y="136"/>
                  </a:lnTo>
                  <a:lnTo>
                    <a:pt x="11" y="135"/>
                  </a:lnTo>
                  <a:lnTo>
                    <a:pt x="7" y="135"/>
                  </a:lnTo>
                  <a:lnTo>
                    <a:pt x="4" y="131"/>
                  </a:lnTo>
                  <a:lnTo>
                    <a:pt x="4" y="126"/>
                  </a:lnTo>
                  <a:lnTo>
                    <a:pt x="3" y="122"/>
                  </a:lnTo>
                  <a:lnTo>
                    <a:pt x="0" y="117"/>
                  </a:lnTo>
                  <a:lnTo>
                    <a:pt x="0" y="112"/>
                  </a:lnTo>
                  <a:lnTo>
                    <a:pt x="16" y="102"/>
                  </a:lnTo>
                  <a:lnTo>
                    <a:pt x="33" y="94"/>
                  </a:lnTo>
                  <a:lnTo>
                    <a:pt x="50" y="89"/>
                  </a:lnTo>
                  <a:lnTo>
                    <a:pt x="69" y="83"/>
                  </a:lnTo>
                  <a:lnTo>
                    <a:pt x="88" y="78"/>
                  </a:lnTo>
                  <a:lnTo>
                    <a:pt x="107" y="74"/>
                  </a:lnTo>
                  <a:lnTo>
                    <a:pt x="126" y="70"/>
                  </a:lnTo>
                  <a:lnTo>
                    <a:pt x="145" y="64"/>
                  </a:lnTo>
                  <a:lnTo>
                    <a:pt x="159" y="61"/>
                  </a:lnTo>
                  <a:lnTo>
                    <a:pt x="174" y="58"/>
                  </a:lnTo>
                  <a:lnTo>
                    <a:pt x="188" y="55"/>
                  </a:lnTo>
                  <a:lnTo>
                    <a:pt x="204" y="52"/>
                  </a:lnTo>
                  <a:lnTo>
                    <a:pt x="218" y="49"/>
                  </a:lnTo>
                  <a:lnTo>
                    <a:pt x="233" y="47"/>
                  </a:lnTo>
                  <a:lnTo>
                    <a:pt x="247" y="44"/>
                  </a:lnTo>
                  <a:lnTo>
                    <a:pt x="262" y="42"/>
                  </a:lnTo>
                  <a:lnTo>
                    <a:pt x="276" y="39"/>
                  </a:lnTo>
                  <a:lnTo>
                    <a:pt x="291" y="36"/>
                  </a:lnTo>
                  <a:lnTo>
                    <a:pt x="307" y="33"/>
                  </a:lnTo>
                  <a:lnTo>
                    <a:pt x="321" y="31"/>
                  </a:lnTo>
                  <a:lnTo>
                    <a:pt x="336" y="29"/>
                  </a:lnTo>
                  <a:lnTo>
                    <a:pt x="350" y="26"/>
                  </a:lnTo>
                  <a:lnTo>
                    <a:pt x="366" y="23"/>
                  </a:lnTo>
                  <a:lnTo>
                    <a:pt x="381" y="20"/>
                  </a:lnTo>
                  <a:lnTo>
                    <a:pt x="395" y="18"/>
                  </a:lnTo>
                  <a:lnTo>
                    <a:pt x="411" y="16"/>
                  </a:lnTo>
                  <a:lnTo>
                    <a:pt x="426" y="13"/>
                  </a:lnTo>
                  <a:lnTo>
                    <a:pt x="440" y="10"/>
                  </a:lnTo>
                  <a:lnTo>
                    <a:pt x="455" y="7"/>
                  </a:lnTo>
                  <a:lnTo>
                    <a:pt x="469" y="5"/>
                  </a:lnTo>
                  <a:lnTo>
                    <a:pt x="484" y="2"/>
                  </a:lnTo>
                  <a:lnTo>
                    <a:pt x="498" y="0"/>
                  </a:lnTo>
                  <a:lnTo>
                    <a:pt x="507" y="0"/>
                  </a:lnTo>
                  <a:lnTo>
                    <a:pt x="515" y="2"/>
                  </a:lnTo>
                  <a:lnTo>
                    <a:pt x="521" y="6"/>
                  </a:lnTo>
                  <a:lnTo>
                    <a:pt x="527" y="1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22" name="Freeform 38"/>
            <p:cNvSpPr>
              <a:spLocks/>
            </p:cNvSpPr>
            <p:nvPr/>
          </p:nvSpPr>
          <p:spPr bwMode="auto">
            <a:xfrm>
              <a:off x="3514" y="2521"/>
              <a:ext cx="54" cy="33"/>
            </a:xfrm>
            <a:custGeom>
              <a:avLst/>
              <a:gdLst/>
              <a:ahLst/>
              <a:cxnLst>
                <a:cxn ang="0">
                  <a:pos x="26" y="12"/>
                </a:cxn>
                <a:cxn ang="0">
                  <a:pos x="30" y="19"/>
                </a:cxn>
                <a:cxn ang="0">
                  <a:pos x="38" y="23"/>
                </a:cxn>
                <a:cxn ang="0">
                  <a:pos x="43" y="25"/>
                </a:cxn>
                <a:cxn ang="0">
                  <a:pos x="51" y="26"/>
                </a:cxn>
                <a:cxn ang="0">
                  <a:pos x="59" y="26"/>
                </a:cxn>
                <a:cxn ang="0">
                  <a:pos x="67" y="25"/>
                </a:cxn>
                <a:cxn ang="0">
                  <a:pos x="75" y="25"/>
                </a:cxn>
                <a:cxn ang="0">
                  <a:pos x="82" y="25"/>
                </a:cxn>
                <a:cxn ang="0">
                  <a:pos x="88" y="22"/>
                </a:cxn>
                <a:cxn ang="0">
                  <a:pos x="94" y="19"/>
                </a:cxn>
                <a:cxn ang="0">
                  <a:pos x="101" y="17"/>
                </a:cxn>
                <a:cxn ang="0">
                  <a:pos x="107" y="22"/>
                </a:cxn>
                <a:cxn ang="0">
                  <a:pos x="107" y="31"/>
                </a:cxn>
                <a:cxn ang="0">
                  <a:pos x="103" y="36"/>
                </a:cxn>
                <a:cxn ang="0">
                  <a:pos x="97" y="41"/>
                </a:cxn>
                <a:cxn ang="0">
                  <a:pos x="91" y="45"/>
                </a:cxn>
                <a:cxn ang="0">
                  <a:pos x="84" y="46"/>
                </a:cxn>
                <a:cxn ang="0">
                  <a:pos x="78" y="49"/>
                </a:cxn>
                <a:cxn ang="0">
                  <a:pos x="71" y="54"/>
                </a:cxn>
                <a:cxn ang="0">
                  <a:pos x="67" y="58"/>
                </a:cxn>
                <a:cxn ang="0">
                  <a:pos x="61" y="62"/>
                </a:cxn>
                <a:cxn ang="0">
                  <a:pos x="54" y="65"/>
                </a:cxn>
                <a:cxn ang="0">
                  <a:pos x="48" y="67"/>
                </a:cxn>
                <a:cxn ang="0">
                  <a:pos x="40" y="67"/>
                </a:cxn>
                <a:cxn ang="0">
                  <a:pos x="33" y="61"/>
                </a:cxn>
                <a:cxn ang="0">
                  <a:pos x="26" y="54"/>
                </a:cxn>
                <a:cxn ang="0">
                  <a:pos x="19" y="46"/>
                </a:cxn>
                <a:cxn ang="0">
                  <a:pos x="12" y="38"/>
                </a:cxn>
                <a:cxn ang="0">
                  <a:pos x="6" y="31"/>
                </a:cxn>
                <a:cxn ang="0">
                  <a:pos x="1" y="20"/>
                </a:cxn>
                <a:cxn ang="0">
                  <a:pos x="0" y="12"/>
                </a:cxn>
                <a:cxn ang="0">
                  <a:pos x="0" y="2"/>
                </a:cxn>
                <a:cxn ang="0">
                  <a:pos x="3" y="0"/>
                </a:cxn>
                <a:cxn ang="0">
                  <a:pos x="7" y="0"/>
                </a:cxn>
                <a:cxn ang="0">
                  <a:pos x="10" y="2"/>
                </a:cxn>
                <a:cxn ang="0">
                  <a:pos x="13" y="2"/>
                </a:cxn>
                <a:cxn ang="0">
                  <a:pos x="16" y="4"/>
                </a:cxn>
                <a:cxn ang="0">
                  <a:pos x="19" y="7"/>
                </a:cxn>
                <a:cxn ang="0">
                  <a:pos x="22" y="10"/>
                </a:cxn>
                <a:cxn ang="0">
                  <a:pos x="26" y="12"/>
                </a:cxn>
              </a:cxnLst>
              <a:rect l="0" t="0" r="r" b="b"/>
              <a:pathLst>
                <a:path w="107" h="67">
                  <a:moveTo>
                    <a:pt x="26" y="12"/>
                  </a:moveTo>
                  <a:lnTo>
                    <a:pt x="30" y="19"/>
                  </a:lnTo>
                  <a:lnTo>
                    <a:pt x="38" y="23"/>
                  </a:lnTo>
                  <a:lnTo>
                    <a:pt x="43" y="25"/>
                  </a:lnTo>
                  <a:lnTo>
                    <a:pt x="51" y="26"/>
                  </a:lnTo>
                  <a:lnTo>
                    <a:pt x="59" y="26"/>
                  </a:lnTo>
                  <a:lnTo>
                    <a:pt x="67" y="25"/>
                  </a:lnTo>
                  <a:lnTo>
                    <a:pt x="75" y="25"/>
                  </a:lnTo>
                  <a:lnTo>
                    <a:pt x="82" y="25"/>
                  </a:lnTo>
                  <a:lnTo>
                    <a:pt x="88" y="22"/>
                  </a:lnTo>
                  <a:lnTo>
                    <a:pt x="94" y="19"/>
                  </a:lnTo>
                  <a:lnTo>
                    <a:pt x="101" y="17"/>
                  </a:lnTo>
                  <a:lnTo>
                    <a:pt x="107" y="22"/>
                  </a:lnTo>
                  <a:lnTo>
                    <a:pt x="107" y="31"/>
                  </a:lnTo>
                  <a:lnTo>
                    <a:pt x="103" y="36"/>
                  </a:lnTo>
                  <a:lnTo>
                    <a:pt x="97" y="41"/>
                  </a:lnTo>
                  <a:lnTo>
                    <a:pt x="91" y="45"/>
                  </a:lnTo>
                  <a:lnTo>
                    <a:pt x="84" y="46"/>
                  </a:lnTo>
                  <a:lnTo>
                    <a:pt x="78" y="49"/>
                  </a:lnTo>
                  <a:lnTo>
                    <a:pt x="71" y="54"/>
                  </a:lnTo>
                  <a:lnTo>
                    <a:pt x="67" y="58"/>
                  </a:lnTo>
                  <a:lnTo>
                    <a:pt x="61" y="62"/>
                  </a:lnTo>
                  <a:lnTo>
                    <a:pt x="54" y="65"/>
                  </a:lnTo>
                  <a:lnTo>
                    <a:pt x="48" y="67"/>
                  </a:lnTo>
                  <a:lnTo>
                    <a:pt x="40" y="67"/>
                  </a:lnTo>
                  <a:lnTo>
                    <a:pt x="33" y="61"/>
                  </a:lnTo>
                  <a:lnTo>
                    <a:pt x="26" y="54"/>
                  </a:lnTo>
                  <a:lnTo>
                    <a:pt x="19" y="46"/>
                  </a:lnTo>
                  <a:lnTo>
                    <a:pt x="12" y="38"/>
                  </a:lnTo>
                  <a:lnTo>
                    <a:pt x="6" y="31"/>
                  </a:lnTo>
                  <a:lnTo>
                    <a:pt x="1" y="20"/>
                  </a:lnTo>
                  <a:lnTo>
                    <a:pt x="0" y="12"/>
                  </a:lnTo>
                  <a:lnTo>
                    <a:pt x="0" y="2"/>
                  </a:lnTo>
                  <a:lnTo>
                    <a:pt x="3" y="0"/>
                  </a:lnTo>
                  <a:lnTo>
                    <a:pt x="7" y="0"/>
                  </a:lnTo>
                  <a:lnTo>
                    <a:pt x="10" y="2"/>
                  </a:lnTo>
                  <a:lnTo>
                    <a:pt x="13" y="2"/>
                  </a:lnTo>
                  <a:lnTo>
                    <a:pt x="16" y="4"/>
                  </a:lnTo>
                  <a:lnTo>
                    <a:pt x="19" y="7"/>
                  </a:lnTo>
                  <a:lnTo>
                    <a:pt x="22" y="10"/>
                  </a:lnTo>
                  <a:lnTo>
                    <a:pt x="26" y="1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23" name="Freeform 39"/>
            <p:cNvSpPr>
              <a:spLocks/>
            </p:cNvSpPr>
            <p:nvPr/>
          </p:nvSpPr>
          <p:spPr bwMode="auto">
            <a:xfrm>
              <a:off x="3389" y="2589"/>
              <a:ext cx="131" cy="70"/>
            </a:xfrm>
            <a:custGeom>
              <a:avLst/>
              <a:gdLst/>
              <a:ahLst/>
              <a:cxnLst>
                <a:cxn ang="0">
                  <a:pos x="59" y="28"/>
                </a:cxn>
                <a:cxn ang="0">
                  <a:pos x="79" y="48"/>
                </a:cxn>
                <a:cxn ang="0">
                  <a:pos x="104" y="64"/>
                </a:cxn>
                <a:cxn ang="0">
                  <a:pos x="129" y="76"/>
                </a:cxn>
                <a:cxn ang="0">
                  <a:pos x="156" y="87"/>
                </a:cxn>
                <a:cxn ang="0">
                  <a:pos x="175" y="89"/>
                </a:cxn>
                <a:cxn ang="0">
                  <a:pos x="192" y="84"/>
                </a:cxn>
                <a:cxn ang="0">
                  <a:pos x="208" y="77"/>
                </a:cxn>
                <a:cxn ang="0">
                  <a:pos x="226" y="71"/>
                </a:cxn>
                <a:cxn ang="0">
                  <a:pos x="243" y="57"/>
                </a:cxn>
                <a:cxn ang="0">
                  <a:pos x="262" y="52"/>
                </a:cxn>
                <a:cxn ang="0">
                  <a:pos x="259" y="70"/>
                </a:cxn>
                <a:cxn ang="0">
                  <a:pos x="253" y="87"/>
                </a:cxn>
                <a:cxn ang="0">
                  <a:pos x="233" y="107"/>
                </a:cxn>
                <a:cxn ang="0">
                  <a:pos x="211" y="125"/>
                </a:cxn>
                <a:cxn ang="0">
                  <a:pos x="187" y="136"/>
                </a:cxn>
                <a:cxn ang="0">
                  <a:pos x="158" y="141"/>
                </a:cxn>
                <a:cxn ang="0">
                  <a:pos x="139" y="131"/>
                </a:cxn>
                <a:cxn ang="0">
                  <a:pos x="120" y="120"/>
                </a:cxn>
                <a:cxn ang="0">
                  <a:pos x="101" y="109"/>
                </a:cxn>
                <a:cxn ang="0">
                  <a:pos x="85" y="94"/>
                </a:cxn>
                <a:cxn ang="0">
                  <a:pos x="74" y="77"/>
                </a:cxn>
                <a:cxn ang="0">
                  <a:pos x="61" y="63"/>
                </a:cxn>
                <a:cxn ang="0">
                  <a:pos x="46" y="49"/>
                </a:cxn>
                <a:cxn ang="0">
                  <a:pos x="32" y="36"/>
                </a:cxn>
                <a:cxn ang="0">
                  <a:pos x="20" y="23"/>
                </a:cxn>
                <a:cxn ang="0">
                  <a:pos x="6" y="16"/>
                </a:cxn>
                <a:cxn ang="0">
                  <a:pos x="0" y="10"/>
                </a:cxn>
                <a:cxn ang="0">
                  <a:pos x="1" y="3"/>
                </a:cxn>
                <a:cxn ang="0">
                  <a:pos x="13" y="0"/>
                </a:cxn>
                <a:cxn ang="0">
                  <a:pos x="24" y="0"/>
                </a:cxn>
                <a:cxn ang="0">
                  <a:pos x="37" y="6"/>
                </a:cxn>
                <a:cxn ang="0">
                  <a:pos x="48" y="12"/>
                </a:cxn>
              </a:cxnLst>
              <a:rect l="0" t="0" r="r" b="b"/>
              <a:pathLst>
                <a:path w="262" h="141">
                  <a:moveTo>
                    <a:pt x="59" y="25"/>
                  </a:moveTo>
                  <a:lnTo>
                    <a:pt x="59" y="28"/>
                  </a:lnTo>
                  <a:lnTo>
                    <a:pt x="69" y="38"/>
                  </a:lnTo>
                  <a:lnTo>
                    <a:pt x="79" y="48"/>
                  </a:lnTo>
                  <a:lnTo>
                    <a:pt x="91" y="57"/>
                  </a:lnTo>
                  <a:lnTo>
                    <a:pt x="104" y="64"/>
                  </a:lnTo>
                  <a:lnTo>
                    <a:pt x="116" y="70"/>
                  </a:lnTo>
                  <a:lnTo>
                    <a:pt x="129" y="76"/>
                  </a:lnTo>
                  <a:lnTo>
                    <a:pt x="143" y="81"/>
                  </a:lnTo>
                  <a:lnTo>
                    <a:pt x="156" y="87"/>
                  </a:lnTo>
                  <a:lnTo>
                    <a:pt x="166" y="89"/>
                  </a:lnTo>
                  <a:lnTo>
                    <a:pt x="175" y="89"/>
                  </a:lnTo>
                  <a:lnTo>
                    <a:pt x="184" y="87"/>
                  </a:lnTo>
                  <a:lnTo>
                    <a:pt x="192" y="84"/>
                  </a:lnTo>
                  <a:lnTo>
                    <a:pt x="201" y="81"/>
                  </a:lnTo>
                  <a:lnTo>
                    <a:pt x="208" y="77"/>
                  </a:lnTo>
                  <a:lnTo>
                    <a:pt x="217" y="74"/>
                  </a:lnTo>
                  <a:lnTo>
                    <a:pt x="226" y="71"/>
                  </a:lnTo>
                  <a:lnTo>
                    <a:pt x="236" y="65"/>
                  </a:lnTo>
                  <a:lnTo>
                    <a:pt x="243" y="57"/>
                  </a:lnTo>
                  <a:lnTo>
                    <a:pt x="250" y="51"/>
                  </a:lnTo>
                  <a:lnTo>
                    <a:pt x="262" y="52"/>
                  </a:lnTo>
                  <a:lnTo>
                    <a:pt x="262" y="61"/>
                  </a:lnTo>
                  <a:lnTo>
                    <a:pt x="259" y="70"/>
                  </a:lnTo>
                  <a:lnTo>
                    <a:pt x="256" y="78"/>
                  </a:lnTo>
                  <a:lnTo>
                    <a:pt x="253" y="87"/>
                  </a:lnTo>
                  <a:lnTo>
                    <a:pt x="243" y="97"/>
                  </a:lnTo>
                  <a:lnTo>
                    <a:pt x="233" y="107"/>
                  </a:lnTo>
                  <a:lnTo>
                    <a:pt x="223" y="118"/>
                  </a:lnTo>
                  <a:lnTo>
                    <a:pt x="211" y="125"/>
                  </a:lnTo>
                  <a:lnTo>
                    <a:pt x="200" y="132"/>
                  </a:lnTo>
                  <a:lnTo>
                    <a:pt x="187" y="136"/>
                  </a:lnTo>
                  <a:lnTo>
                    <a:pt x="172" y="141"/>
                  </a:lnTo>
                  <a:lnTo>
                    <a:pt x="158" y="141"/>
                  </a:lnTo>
                  <a:lnTo>
                    <a:pt x="149" y="135"/>
                  </a:lnTo>
                  <a:lnTo>
                    <a:pt x="139" y="131"/>
                  </a:lnTo>
                  <a:lnTo>
                    <a:pt x="130" y="125"/>
                  </a:lnTo>
                  <a:lnTo>
                    <a:pt x="120" y="120"/>
                  </a:lnTo>
                  <a:lnTo>
                    <a:pt x="110" y="115"/>
                  </a:lnTo>
                  <a:lnTo>
                    <a:pt x="101" y="109"/>
                  </a:lnTo>
                  <a:lnTo>
                    <a:pt x="92" y="103"/>
                  </a:lnTo>
                  <a:lnTo>
                    <a:pt x="85" y="94"/>
                  </a:lnTo>
                  <a:lnTo>
                    <a:pt x="79" y="86"/>
                  </a:lnTo>
                  <a:lnTo>
                    <a:pt x="74" y="77"/>
                  </a:lnTo>
                  <a:lnTo>
                    <a:pt x="68" y="70"/>
                  </a:lnTo>
                  <a:lnTo>
                    <a:pt x="61" y="63"/>
                  </a:lnTo>
                  <a:lnTo>
                    <a:pt x="53" y="57"/>
                  </a:lnTo>
                  <a:lnTo>
                    <a:pt x="46" y="49"/>
                  </a:lnTo>
                  <a:lnTo>
                    <a:pt x="39" y="44"/>
                  </a:lnTo>
                  <a:lnTo>
                    <a:pt x="32" y="36"/>
                  </a:lnTo>
                  <a:lnTo>
                    <a:pt x="26" y="29"/>
                  </a:lnTo>
                  <a:lnTo>
                    <a:pt x="20" y="23"/>
                  </a:lnTo>
                  <a:lnTo>
                    <a:pt x="13" y="19"/>
                  </a:lnTo>
                  <a:lnTo>
                    <a:pt x="6" y="16"/>
                  </a:lnTo>
                  <a:lnTo>
                    <a:pt x="1" y="15"/>
                  </a:lnTo>
                  <a:lnTo>
                    <a:pt x="0" y="10"/>
                  </a:lnTo>
                  <a:lnTo>
                    <a:pt x="0" y="7"/>
                  </a:lnTo>
                  <a:lnTo>
                    <a:pt x="1" y="3"/>
                  </a:lnTo>
                  <a:lnTo>
                    <a:pt x="7" y="0"/>
                  </a:lnTo>
                  <a:lnTo>
                    <a:pt x="13" y="0"/>
                  </a:lnTo>
                  <a:lnTo>
                    <a:pt x="19" y="0"/>
                  </a:lnTo>
                  <a:lnTo>
                    <a:pt x="24" y="0"/>
                  </a:lnTo>
                  <a:lnTo>
                    <a:pt x="32" y="3"/>
                  </a:lnTo>
                  <a:lnTo>
                    <a:pt x="37" y="6"/>
                  </a:lnTo>
                  <a:lnTo>
                    <a:pt x="42" y="9"/>
                  </a:lnTo>
                  <a:lnTo>
                    <a:pt x="48" y="12"/>
                  </a:lnTo>
                  <a:lnTo>
                    <a:pt x="59" y="2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24" name="Freeform 40"/>
            <p:cNvSpPr>
              <a:spLocks/>
            </p:cNvSpPr>
            <p:nvPr/>
          </p:nvSpPr>
          <p:spPr bwMode="auto">
            <a:xfrm>
              <a:off x="4094" y="2590"/>
              <a:ext cx="32" cy="280"/>
            </a:xfrm>
            <a:custGeom>
              <a:avLst/>
              <a:gdLst/>
              <a:ahLst/>
              <a:cxnLst>
                <a:cxn ang="0">
                  <a:pos x="64" y="15"/>
                </a:cxn>
                <a:cxn ang="0">
                  <a:pos x="62" y="22"/>
                </a:cxn>
                <a:cxn ang="0">
                  <a:pos x="62" y="31"/>
                </a:cxn>
                <a:cxn ang="0">
                  <a:pos x="61" y="38"/>
                </a:cxn>
                <a:cxn ang="0">
                  <a:pos x="57" y="44"/>
                </a:cxn>
                <a:cxn ang="0">
                  <a:pos x="54" y="55"/>
                </a:cxn>
                <a:cxn ang="0">
                  <a:pos x="52" y="65"/>
                </a:cxn>
                <a:cxn ang="0">
                  <a:pos x="49" y="75"/>
                </a:cxn>
                <a:cxn ang="0">
                  <a:pos x="42" y="83"/>
                </a:cxn>
                <a:cxn ang="0">
                  <a:pos x="39" y="133"/>
                </a:cxn>
                <a:cxn ang="0">
                  <a:pos x="36" y="184"/>
                </a:cxn>
                <a:cxn ang="0">
                  <a:pos x="33" y="235"/>
                </a:cxn>
                <a:cxn ang="0">
                  <a:pos x="31" y="285"/>
                </a:cxn>
                <a:cxn ang="0">
                  <a:pos x="29" y="351"/>
                </a:cxn>
                <a:cxn ang="0">
                  <a:pos x="26" y="416"/>
                </a:cxn>
                <a:cxn ang="0">
                  <a:pos x="25" y="482"/>
                </a:cxn>
                <a:cxn ang="0">
                  <a:pos x="25" y="546"/>
                </a:cxn>
                <a:cxn ang="0">
                  <a:pos x="23" y="550"/>
                </a:cxn>
                <a:cxn ang="0">
                  <a:pos x="22" y="555"/>
                </a:cxn>
                <a:cxn ang="0">
                  <a:pos x="19" y="558"/>
                </a:cxn>
                <a:cxn ang="0">
                  <a:pos x="15" y="561"/>
                </a:cxn>
                <a:cxn ang="0">
                  <a:pos x="12" y="558"/>
                </a:cxn>
                <a:cxn ang="0">
                  <a:pos x="10" y="556"/>
                </a:cxn>
                <a:cxn ang="0">
                  <a:pos x="9" y="553"/>
                </a:cxn>
                <a:cxn ang="0">
                  <a:pos x="7" y="550"/>
                </a:cxn>
                <a:cxn ang="0">
                  <a:pos x="3" y="461"/>
                </a:cxn>
                <a:cxn ang="0">
                  <a:pos x="0" y="371"/>
                </a:cxn>
                <a:cxn ang="0">
                  <a:pos x="0" y="283"/>
                </a:cxn>
                <a:cxn ang="0">
                  <a:pos x="3" y="194"/>
                </a:cxn>
                <a:cxn ang="0">
                  <a:pos x="3" y="151"/>
                </a:cxn>
                <a:cxn ang="0">
                  <a:pos x="4" y="109"/>
                </a:cxn>
                <a:cxn ang="0">
                  <a:pos x="10" y="67"/>
                </a:cxn>
                <a:cxn ang="0">
                  <a:pos x="19" y="26"/>
                </a:cxn>
                <a:cxn ang="0">
                  <a:pos x="22" y="18"/>
                </a:cxn>
                <a:cxn ang="0">
                  <a:pos x="29" y="9"/>
                </a:cxn>
                <a:cxn ang="0">
                  <a:pos x="36" y="3"/>
                </a:cxn>
                <a:cxn ang="0">
                  <a:pos x="46" y="0"/>
                </a:cxn>
                <a:cxn ang="0">
                  <a:pos x="52" y="2"/>
                </a:cxn>
                <a:cxn ang="0">
                  <a:pos x="58" y="4"/>
                </a:cxn>
                <a:cxn ang="0">
                  <a:pos x="61" y="9"/>
                </a:cxn>
                <a:cxn ang="0">
                  <a:pos x="64" y="15"/>
                </a:cxn>
              </a:cxnLst>
              <a:rect l="0" t="0" r="r" b="b"/>
              <a:pathLst>
                <a:path w="64" h="561">
                  <a:moveTo>
                    <a:pt x="64" y="15"/>
                  </a:moveTo>
                  <a:lnTo>
                    <a:pt x="62" y="22"/>
                  </a:lnTo>
                  <a:lnTo>
                    <a:pt x="62" y="31"/>
                  </a:lnTo>
                  <a:lnTo>
                    <a:pt x="61" y="38"/>
                  </a:lnTo>
                  <a:lnTo>
                    <a:pt x="57" y="44"/>
                  </a:lnTo>
                  <a:lnTo>
                    <a:pt x="54" y="55"/>
                  </a:lnTo>
                  <a:lnTo>
                    <a:pt x="52" y="65"/>
                  </a:lnTo>
                  <a:lnTo>
                    <a:pt x="49" y="75"/>
                  </a:lnTo>
                  <a:lnTo>
                    <a:pt x="42" y="83"/>
                  </a:lnTo>
                  <a:lnTo>
                    <a:pt x="39" y="133"/>
                  </a:lnTo>
                  <a:lnTo>
                    <a:pt x="36" y="184"/>
                  </a:lnTo>
                  <a:lnTo>
                    <a:pt x="33" y="235"/>
                  </a:lnTo>
                  <a:lnTo>
                    <a:pt x="31" y="285"/>
                  </a:lnTo>
                  <a:lnTo>
                    <a:pt x="29" y="351"/>
                  </a:lnTo>
                  <a:lnTo>
                    <a:pt x="26" y="416"/>
                  </a:lnTo>
                  <a:lnTo>
                    <a:pt x="25" y="482"/>
                  </a:lnTo>
                  <a:lnTo>
                    <a:pt x="25" y="546"/>
                  </a:lnTo>
                  <a:lnTo>
                    <a:pt x="23" y="550"/>
                  </a:lnTo>
                  <a:lnTo>
                    <a:pt x="22" y="555"/>
                  </a:lnTo>
                  <a:lnTo>
                    <a:pt x="19" y="558"/>
                  </a:lnTo>
                  <a:lnTo>
                    <a:pt x="15" y="561"/>
                  </a:lnTo>
                  <a:lnTo>
                    <a:pt x="12" y="558"/>
                  </a:lnTo>
                  <a:lnTo>
                    <a:pt x="10" y="556"/>
                  </a:lnTo>
                  <a:lnTo>
                    <a:pt x="9" y="553"/>
                  </a:lnTo>
                  <a:lnTo>
                    <a:pt x="7" y="550"/>
                  </a:lnTo>
                  <a:lnTo>
                    <a:pt x="3" y="461"/>
                  </a:lnTo>
                  <a:lnTo>
                    <a:pt x="0" y="371"/>
                  </a:lnTo>
                  <a:lnTo>
                    <a:pt x="0" y="283"/>
                  </a:lnTo>
                  <a:lnTo>
                    <a:pt x="3" y="194"/>
                  </a:lnTo>
                  <a:lnTo>
                    <a:pt x="3" y="151"/>
                  </a:lnTo>
                  <a:lnTo>
                    <a:pt x="4" y="109"/>
                  </a:lnTo>
                  <a:lnTo>
                    <a:pt x="10" y="67"/>
                  </a:lnTo>
                  <a:lnTo>
                    <a:pt x="19" y="26"/>
                  </a:lnTo>
                  <a:lnTo>
                    <a:pt x="22" y="18"/>
                  </a:lnTo>
                  <a:lnTo>
                    <a:pt x="29" y="9"/>
                  </a:lnTo>
                  <a:lnTo>
                    <a:pt x="36" y="3"/>
                  </a:lnTo>
                  <a:lnTo>
                    <a:pt x="46" y="0"/>
                  </a:lnTo>
                  <a:lnTo>
                    <a:pt x="52" y="2"/>
                  </a:lnTo>
                  <a:lnTo>
                    <a:pt x="58" y="4"/>
                  </a:lnTo>
                  <a:lnTo>
                    <a:pt x="61" y="9"/>
                  </a:lnTo>
                  <a:lnTo>
                    <a:pt x="64" y="1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25" name="Freeform 41"/>
            <p:cNvSpPr>
              <a:spLocks/>
            </p:cNvSpPr>
            <p:nvPr/>
          </p:nvSpPr>
          <p:spPr bwMode="auto">
            <a:xfrm>
              <a:off x="3229" y="2596"/>
              <a:ext cx="158" cy="207"/>
            </a:xfrm>
            <a:custGeom>
              <a:avLst/>
              <a:gdLst/>
              <a:ahLst/>
              <a:cxnLst>
                <a:cxn ang="0">
                  <a:pos x="316" y="8"/>
                </a:cxn>
                <a:cxn ang="0">
                  <a:pos x="312" y="16"/>
                </a:cxn>
                <a:cxn ang="0">
                  <a:pos x="304" y="27"/>
                </a:cxn>
                <a:cxn ang="0">
                  <a:pos x="288" y="40"/>
                </a:cxn>
                <a:cxn ang="0">
                  <a:pos x="278" y="50"/>
                </a:cxn>
                <a:cxn ang="0">
                  <a:pos x="271" y="48"/>
                </a:cxn>
                <a:cxn ang="0">
                  <a:pos x="249" y="55"/>
                </a:cxn>
                <a:cxn ang="0">
                  <a:pos x="216" y="81"/>
                </a:cxn>
                <a:cxn ang="0">
                  <a:pos x="184" y="110"/>
                </a:cxn>
                <a:cxn ang="0">
                  <a:pos x="155" y="140"/>
                </a:cxn>
                <a:cxn ang="0">
                  <a:pos x="133" y="168"/>
                </a:cxn>
                <a:cxn ang="0">
                  <a:pos x="116" y="189"/>
                </a:cxn>
                <a:cxn ang="0">
                  <a:pos x="97" y="211"/>
                </a:cxn>
                <a:cxn ang="0">
                  <a:pos x="84" y="234"/>
                </a:cxn>
                <a:cxn ang="0">
                  <a:pos x="71" y="266"/>
                </a:cxn>
                <a:cxn ang="0">
                  <a:pos x="54" y="297"/>
                </a:cxn>
                <a:cxn ang="0">
                  <a:pos x="42" y="334"/>
                </a:cxn>
                <a:cxn ang="0">
                  <a:pos x="32" y="373"/>
                </a:cxn>
                <a:cxn ang="0">
                  <a:pos x="25" y="398"/>
                </a:cxn>
                <a:cxn ang="0">
                  <a:pos x="19" y="410"/>
                </a:cxn>
                <a:cxn ang="0">
                  <a:pos x="9" y="414"/>
                </a:cxn>
                <a:cxn ang="0">
                  <a:pos x="2" y="408"/>
                </a:cxn>
                <a:cxn ang="0">
                  <a:pos x="5" y="376"/>
                </a:cxn>
                <a:cxn ang="0">
                  <a:pos x="16" y="321"/>
                </a:cxn>
                <a:cxn ang="0">
                  <a:pos x="31" y="268"/>
                </a:cxn>
                <a:cxn ang="0">
                  <a:pos x="48" y="215"/>
                </a:cxn>
                <a:cxn ang="0">
                  <a:pos x="67" y="171"/>
                </a:cxn>
                <a:cxn ang="0">
                  <a:pos x="90" y="134"/>
                </a:cxn>
                <a:cxn ang="0">
                  <a:pos x="118" y="101"/>
                </a:cxn>
                <a:cxn ang="0">
                  <a:pos x="149" y="72"/>
                </a:cxn>
                <a:cxn ang="0">
                  <a:pos x="184" y="50"/>
                </a:cxn>
                <a:cxn ang="0">
                  <a:pos x="218" y="33"/>
                </a:cxn>
                <a:cxn ang="0">
                  <a:pos x="251" y="17"/>
                </a:cxn>
                <a:cxn ang="0">
                  <a:pos x="286" y="4"/>
                </a:cxn>
                <a:cxn ang="0">
                  <a:pos x="309" y="0"/>
                </a:cxn>
                <a:cxn ang="0">
                  <a:pos x="315" y="1"/>
                </a:cxn>
              </a:cxnLst>
              <a:rect l="0" t="0" r="r" b="b"/>
              <a:pathLst>
                <a:path w="316" h="414">
                  <a:moveTo>
                    <a:pt x="316" y="4"/>
                  </a:moveTo>
                  <a:lnTo>
                    <a:pt x="316" y="8"/>
                  </a:lnTo>
                  <a:lnTo>
                    <a:pt x="315" y="13"/>
                  </a:lnTo>
                  <a:lnTo>
                    <a:pt x="312" y="16"/>
                  </a:lnTo>
                  <a:lnTo>
                    <a:pt x="310" y="19"/>
                  </a:lnTo>
                  <a:lnTo>
                    <a:pt x="304" y="27"/>
                  </a:lnTo>
                  <a:lnTo>
                    <a:pt x="296" y="33"/>
                  </a:lnTo>
                  <a:lnTo>
                    <a:pt x="288" y="40"/>
                  </a:lnTo>
                  <a:lnTo>
                    <a:pt x="281" y="49"/>
                  </a:lnTo>
                  <a:lnTo>
                    <a:pt x="278" y="50"/>
                  </a:lnTo>
                  <a:lnTo>
                    <a:pt x="274" y="49"/>
                  </a:lnTo>
                  <a:lnTo>
                    <a:pt x="271" y="48"/>
                  </a:lnTo>
                  <a:lnTo>
                    <a:pt x="268" y="45"/>
                  </a:lnTo>
                  <a:lnTo>
                    <a:pt x="249" y="55"/>
                  </a:lnTo>
                  <a:lnTo>
                    <a:pt x="232" y="68"/>
                  </a:lnTo>
                  <a:lnTo>
                    <a:pt x="216" y="81"/>
                  </a:lnTo>
                  <a:lnTo>
                    <a:pt x="200" y="94"/>
                  </a:lnTo>
                  <a:lnTo>
                    <a:pt x="184" y="110"/>
                  </a:lnTo>
                  <a:lnTo>
                    <a:pt x="170" y="124"/>
                  </a:lnTo>
                  <a:lnTo>
                    <a:pt x="155" y="140"/>
                  </a:lnTo>
                  <a:lnTo>
                    <a:pt x="142" y="156"/>
                  </a:lnTo>
                  <a:lnTo>
                    <a:pt x="133" y="168"/>
                  </a:lnTo>
                  <a:lnTo>
                    <a:pt x="125" y="179"/>
                  </a:lnTo>
                  <a:lnTo>
                    <a:pt x="116" y="189"/>
                  </a:lnTo>
                  <a:lnTo>
                    <a:pt x="106" y="200"/>
                  </a:lnTo>
                  <a:lnTo>
                    <a:pt x="97" y="211"/>
                  </a:lnTo>
                  <a:lnTo>
                    <a:pt x="90" y="223"/>
                  </a:lnTo>
                  <a:lnTo>
                    <a:pt x="84" y="234"/>
                  </a:lnTo>
                  <a:lnTo>
                    <a:pt x="78" y="249"/>
                  </a:lnTo>
                  <a:lnTo>
                    <a:pt x="71" y="266"/>
                  </a:lnTo>
                  <a:lnTo>
                    <a:pt x="63" y="281"/>
                  </a:lnTo>
                  <a:lnTo>
                    <a:pt x="54" y="297"/>
                  </a:lnTo>
                  <a:lnTo>
                    <a:pt x="48" y="314"/>
                  </a:lnTo>
                  <a:lnTo>
                    <a:pt x="42" y="334"/>
                  </a:lnTo>
                  <a:lnTo>
                    <a:pt x="38" y="353"/>
                  </a:lnTo>
                  <a:lnTo>
                    <a:pt x="32" y="373"/>
                  </a:lnTo>
                  <a:lnTo>
                    <a:pt x="28" y="394"/>
                  </a:lnTo>
                  <a:lnTo>
                    <a:pt x="25" y="398"/>
                  </a:lnTo>
                  <a:lnTo>
                    <a:pt x="22" y="404"/>
                  </a:lnTo>
                  <a:lnTo>
                    <a:pt x="19" y="410"/>
                  </a:lnTo>
                  <a:lnTo>
                    <a:pt x="15" y="414"/>
                  </a:lnTo>
                  <a:lnTo>
                    <a:pt x="9" y="414"/>
                  </a:lnTo>
                  <a:lnTo>
                    <a:pt x="6" y="411"/>
                  </a:lnTo>
                  <a:lnTo>
                    <a:pt x="2" y="408"/>
                  </a:lnTo>
                  <a:lnTo>
                    <a:pt x="0" y="404"/>
                  </a:lnTo>
                  <a:lnTo>
                    <a:pt x="5" y="376"/>
                  </a:lnTo>
                  <a:lnTo>
                    <a:pt x="10" y="349"/>
                  </a:lnTo>
                  <a:lnTo>
                    <a:pt x="16" y="321"/>
                  </a:lnTo>
                  <a:lnTo>
                    <a:pt x="23" y="294"/>
                  </a:lnTo>
                  <a:lnTo>
                    <a:pt x="31" y="268"/>
                  </a:lnTo>
                  <a:lnTo>
                    <a:pt x="39" y="242"/>
                  </a:lnTo>
                  <a:lnTo>
                    <a:pt x="48" y="215"/>
                  </a:lnTo>
                  <a:lnTo>
                    <a:pt x="57" y="189"/>
                  </a:lnTo>
                  <a:lnTo>
                    <a:pt x="67" y="171"/>
                  </a:lnTo>
                  <a:lnTo>
                    <a:pt x="78" y="152"/>
                  </a:lnTo>
                  <a:lnTo>
                    <a:pt x="90" y="134"/>
                  </a:lnTo>
                  <a:lnTo>
                    <a:pt x="103" y="117"/>
                  </a:lnTo>
                  <a:lnTo>
                    <a:pt x="118" y="101"/>
                  </a:lnTo>
                  <a:lnTo>
                    <a:pt x="132" y="87"/>
                  </a:lnTo>
                  <a:lnTo>
                    <a:pt x="149" y="72"/>
                  </a:lnTo>
                  <a:lnTo>
                    <a:pt x="167" y="59"/>
                  </a:lnTo>
                  <a:lnTo>
                    <a:pt x="184" y="50"/>
                  </a:lnTo>
                  <a:lnTo>
                    <a:pt x="200" y="43"/>
                  </a:lnTo>
                  <a:lnTo>
                    <a:pt x="218" y="33"/>
                  </a:lnTo>
                  <a:lnTo>
                    <a:pt x="233" y="24"/>
                  </a:lnTo>
                  <a:lnTo>
                    <a:pt x="251" y="17"/>
                  </a:lnTo>
                  <a:lnTo>
                    <a:pt x="268" y="10"/>
                  </a:lnTo>
                  <a:lnTo>
                    <a:pt x="286" y="4"/>
                  </a:lnTo>
                  <a:lnTo>
                    <a:pt x="304" y="0"/>
                  </a:lnTo>
                  <a:lnTo>
                    <a:pt x="309" y="0"/>
                  </a:lnTo>
                  <a:lnTo>
                    <a:pt x="312" y="0"/>
                  </a:lnTo>
                  <a:lnTo>
                    <a:pt x="315" y="1"/>
                  </a:lnTo>
                  <a:lnTo>
                    <a:pt x="316"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26" name="Freeform 42"/>
            <p:cNvSpPr>
              <a:spLocks/>
            </p:cNvSpPr>
            <p:nvPr/>
          </p:nvSpPr>
          <p:spPr bwMode="auto">
            <a:xfrm>
              <a:off x="3547" y="2613"/>
              <a:ext cx="107" cy="205"/>
            </a:xfrm>
            <a:custGeom>
              <a:avLst/>
              <a:gdLst/>
              <a:ahLst/>
              <a:cxnLst>
                <a:cxn ang="0">
                  <a:pos x="90" y="72"/>
                </a:cxn>
                <a:cxn ang="0">
                  <a:pos x="130" y="132"/>
                </a:cxn>
                <a:cxn ang="0">
                  <a:pos x="167" y="196"/>
                </a:cxn>
                <a:cxn ang="0">
                  <a:pos x="197" y="262"/>
                </a:cxn>
                <a:cxn ang="0">
                  <a:pos x="213" y="314"/>
                </a:cxn>
                <a:cxn ang="0">
                  <a:pos x="213" y="349"/>
                </a:cxn>
                <a:cxn ang="0">
                  <a:pos x="201" y="372"/>
                </a:cxn>
                <a:cxn ang="0">
                  <a:pos x="186" y="384"/>
                </a:cxn>
                <a:cxn ang="0">
                  <a:pos x="170" y="394"/>
                </a:cxn>
                <a:cxn ang="0">
                  <a:pos x="152" y="401"/>
                </a:cxn>
                <a:cxn ang="0">
                  <a:pos x="135" y="405"/>
                </a:cxn>
                <a:cxn ang="0">
                  <a:pos x="117" y="411"/>
                </a:cxn>
                <a:cxn ang="0">
                  <a:pos x="109" y="405"/>
                </a:cxn>
                <a:cxn ang="0">
                  <a:pos x="107" y="394"/>
                </a:cxn>
                <a:cxn ang="0">
                  <a:pos x="115" y="382"/>
                </a:cxn>
                <a:cxn ang="0">
                  <a:pos x="128" y="371"/>
                </a:cxn>
                <a:cxn ang="0">
                  <a:pos x="141" y="359"/>
                </a:cxn>
                <a:cxn ang="0">
                  <a:pos x="154" y="349"/>
                </a:cxn>
                <a:cxn ang="0">
                  <a:pos x="170" y="329"/>
                </a:cxn>
                <a:cxn ang="0">
                  <a:pos x="164" y="294"/>
                </a:cxn>
                <a:cxn ang="0">
                  <a:pos x="155" y="262"/>
                </a:cxn>
                <a:cxn ang="0">
                  <a:pos x="144" y="233"/>
                </a:cxn>
                <a:cxn ang="0">
                  <a:pos x="132" y="206"/>
                </a:cxn>
                <a:cxn ang="0">
                  <a:pos x="119" y="178"/>
                </a:cxn>
                <a:cxn ang="0">
                  <a:pos x="103" y="148"/>
                </a:cxn>
                <a:cxn ang="0">
                  <a:pos x="86" y="116"/>
                </a:cxn>
                <a:cxn ang="0">
                  <a:pos x="68" y="84"/>
                </a:cxn>
                <a:cxn ang="0">
                  <a:pos x="46" y="55"/>
                </a:cxn>
                <a:cxn ang="0">
                  <a:pos x="33" y="41"/>
                </a:cxn>
                <a:cxn ang="0">
                  <a:pos x="17" y="26"/>
                </a:cxn>
                <a:cxn ang="0">
                  <a:pos x="0" y="12"/>
                </a:cxn>
                <a:cxn ang="0">
                  <a:pos x="0" y="6"/>
                </a:cxn>
                <a:cxn ang="0">
                  <a:pos x="3" y="0"/>
                </a:cxn>
                <a:cxn ang="0">
                  <a:pos x="23" y="4"/>
                </a:cxn>
                <a:cxn ang="0">
                  <a:pos x="41" y="15"/>
                </a:cxn>
                <a:cxn ang="0">
                  <a:pos x="55" y="29"/>
                </a:cxn>
                <a:cxn ang="0">
                  <a:pos x="68" y="43"/>
                </a:cxn>
              </a:cxnLst>
              <a:rect l="0" t="0" r="r" b="b"/>
              <a:pathLst>
                <a:path w="214" h="411">
                  <a:moveTo>
                    <a:pt x="68" y="43"/>
                  </a:moveTo>
                  <a:lnTo>
                    <a:pt x="90" y="72"/>
                  </a:lnTo>
                  <a:lnTo>
                    <a:pt x="112" y="101"/>
                  </a:lnTo>
                  <a:lnTo>
                    <a:pt x="130" y="132"/>
                  </a:lnTo>
                  <a:lnTo>
                    <a:pt x="149" y="164"/>
                  </a:lnTo>
                  <a:lnTo>
                    <a:pt x="167" y="196"/>
                  </a:lnTo>
                  <a:lnTo>
                    <a:pt x="183" y="229"/>
                  </a:lnTo>
                  <a:lnTo>
                    <a:pt x="197" y="262"/>
                  </a:lnTo>
                  <a:lnTo>
                    <a:pt x="210" y="297"/>
                  </a:lnTo>
                  <a:lnTo>
                    <a:pt x="213" y="314"/>
                  </a:lnTo>
                  <a:lnTo>
                    <a:pt x="214" y="332"/>
                  </a:lnTo>
                  <a:lnTo>
                    <a:pt x="213" y="349"/>
                  </a:lnTo>
                  <a:lnTo>
                    <a:pt x="209" y="365"/>
                  </a:lnTo>
                  <a:lnTo>
                    <a:pt x="201" y="372"/>
                  </a:lnTo>
                  <a:lnTo>
                    <a:pt x="193" y="378"/>
                  </a:lnTo>
                  <a:lnTo>
                    <a:pt x="186" y="384"/>
                  </a:lnTo>
                  <a:lnTo>
                    <a:pt x="178" y="388"/>
                  </a:lnTo>
                  <a:lnTo>
                    <a:pt x="170" y="394"/>
                  </a:lnTo>
                  <a:lnTo>
                    <a:pt x="161" y="397"/>
                  </a:lnTo>
                  <a:lnTo>
                    <a:pt x="152" y="401"/>
                  </a:lnTo>
                  <a:lnTo>
                    <a:pt x="142" y="404"/>
                  </a:lnTo>
                  <a:lnTo>
                    <a:pt x="135" y="405"/>
                  </a:lnTo>
                  <a:lnTo>
                    <a:pt x="126" y="410"/>
                  </a:lnTo>
                  <a:lnTo>
                    <a:pt x="117" y="411"/>
                  </a:lnTo>
                  <a:lnTo>
                    <a:pt x="110" y="410"/>
                  </a:lnTo>
                  <a:lnTo>
                    <a:pt x="109" y="405"/>
                  </a:lnTo>
                  <a:lnTo>
                    <a:pt x="107" y="400"/>
                  </a:lnTo>
                  <a:lnTo>
                    <a:pt x="107" y="394"/>
                  </a:lnTo>
                  <a:lnTo>
                    <a:pt x="109" y="388"/>
                  </a:lnTo>
                  <a:lnTo>
                    <a:pt x="115" y="382"/>
                  </a:lnTo>
                  <a:lnTo>
                    <a:pt x="120" y="377"/>
                  </a:lnTo>
                  <a:lnTo>
                    <a:pt x="128" y="371"/>
                  </a:lnTo>
                  <a:lnTo>
                    <a:pt x="133" y="365"/>
                  </a:lnTo>
                  <a:lnTo>
                    <a:pt x="141" y="359"/>
                  </a:lnTo>
                  <a:lnTo>
                    <a:pt x="146" y="353"/>
                  </a:lnTo>
                  <a:lnTo>
                    <a:pt x="154" y="349"/>
                  </a:lnTo>
                  <a:lnTo>
                    <a:pt x="159" y="343"/>
                  </a:lnTo>
                  <a:lnTo>
                    <a:pt x="170" y="329"/>
                  </a:lnTo>
                  <a:lnTo>
                    <a:pt x="170" y="311"/>
                  </a:lnTo>
                  <a:lnTo>
                    <a:pt x="164" y="294"/>
                  </a:lnTo>
                  <a:lnTo>
                    <a:pt x="161" y="277"/>
                  </a:lnTo>
                  <a:lnTo>
                    <a:pt x="155" y="262"/>
                  </a:lnTo>
                  <a:lnTo>
                    <a:pt x="149" y="248"/>
                  </a:lnTo>
                  <a:lnTo>
                    <a:pt x="144" y="233"/>
                  </a:lnTo>
                  <a:lnTo>
                    <a:pt x="139" y="220"/>
                  </a:lnTo>
                  <a:lnTo>
                    <a:pt x="132" y="206"/>
                  </a:lnTo>
                  <a:lnTo>
                    <a:pt x="126" y="191"/>
                  </a:lnTo>
                  <a:lnTo>
                    <a:pt x="119" y="178"/>
                  </a:lnTo>
                  <a:lnTo>
                    <a:pt x="112" y="164"/>
                  </a:lnTo>
                  <a:lnTo>
                    <a:pt x="103" y="148"/>
                  </a:lnTo>
                  <a:lnTo>
                    <a:pt x="94" y="132"/>
                  </a:lnTo>
                  <a:lnTo>
                    <a:pt x="86" y="116"/>
                  </a:lnTo>
                  <a:lnTo>
                    <a:pt x="77" y="100"/>
                  </a:lnTo>
                  <a:lnTo>
                    <a:pt x="68" y="84"/>
                  </a:lnTo>
                  <a:lnTo>
                    <a:pt x="58" y="68"/>
                  </a:lnTo>
                  <a:lnTo>
                    <a:pt x="46" y="55"/>
                  </a:lnTo>
                  <a:lnTo>
                    <a:pt x="33" y="42"/>
                  </a:lnTo>
                  <a:lnTo>
                    <a:pt x="33" y="41"/>
                  </a:lnTo>
                  <a:lnTo>
                    <a:pt x="25" y="33"/>
                  </a:lnTo>
                  <a:lnTo>
                    <a:pt x="17" y="26"/>
                  </a:lnTo>
                  <a:lnTo>
                    <a:pt x="9" y="20"/>
                  </a:lnTo>
                  <a:lnTo>
                    <a:pt x="0" y="12"/>
                  </a:lnTo>
                  <a:lnTo>
                    <a:pt x="0" y="9"/>
                  </a:lnTo>
                  <a:lnTo>
                    <a:pt x="0" y="6"/>
                  </a:lnTo>
                  <a:lnTo>
                    <a:pt x="0" y="1"/>
                  </a:lnTo>
                  <a:lnTo>
                    <a:pt x="3" y="0"/>
                  </a:lnTo>
                  <a:lnTo>
                    <a:pt x="13" y="1"/>
                  </a:lnTo>
                  <a:lnTo>
                    <a:pt x="23" y="4"/>
                  </a:lnTo>
                  <a:lnTo>
                    <a:pt x="32" y="9"/>
                  </a:lnTo>
                  <a:lnTo>
                    <a:pt x="41" y="15"/>
                  </a:lnTo>
                  <a:lnTo>
                    <a:pt x="48" y="22"/>
                  </a:lnTo>
                  <a:lnTo>
                    <a:pt x="55" y="29"/>
                  </a:lnTo>
                  <a:lnTo>
                    <a:pt x="61" y="36"/>
                  </a:lnTo>
                  <a:lnTo>
                    <a:pt x="68" y="4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27" name="Freeform 43"/>
            <p:cNvSpPr>
              <a:spLocks/>
            </p:cNvSpPr>
            <p:nvPr/>
          </p:nvSpPr>
          <p:spPr bwMode="auto">
            <a:xfrm>
              <a:off x="4164" y="2661"/>
              <a:ext cx="222" cy="169"/>
            </a:xfrm>
            <a:custGeom>
              <a:avLst/>
              <a:gdLst/>
              <a:ahLst/>
              <a:cxnLst>
                <a:cxn ang="0">
                  <a:pos x="445" y="25"/>
                </a:cxn>
                <a:cxn ang="0">
                  <a:pos x="441" y="64"/>
                </a:cxn>
                <a:cxn ang="0">
                  <a:pos x="435" y="84"/>
                </a:cxn>
                <a:cxn ang="0">
                  <a:pos x="430" y="87"/>
                </a:cxn>
                <a:cxn ang="0">
                  <a:pos x="422" y="75"/>
                </a:cxn>
                <a:cxn ang="0">
                  <a:pos x="417" y="49"/>
                </a:cxn>
                <a:cxn ang="0">
                  <a:pos x="384" y="38"/>
                </a:cxn>
                <a:cxn ang="0">
                  <a:pos x="338" y="41"/>
                </a:cxn>
                <a:cxn ang="0">
                  <a:pos x="291" y="46"/>
                </a:cxn>
                <a:cxn ang="0">
                  <a:pos x="246" y="54"/>
                </a:cxn>
                <a:cxn ang="0">
                  <a:pos x="207" y="59"/>
                </a:cxn>
                <a:cxn ang="0">
                  <a:pos x="175" y="64"/>
                </a:cxn>
                <a:cxn ang="0">
                  <a:pos x="144" y="70"/>
                </a:cxn>
                <a:cxn ang="0">
                  <a:pos x="112" y="74"/>
                </a:cxn>
                <a:cxn ang="0">
                  <a:pos x="86" y="81"/>
                </a:cxn>
                <a:cxn ang="0">
                  <a:pos x="65" y="91"/>
                </a:cxn>
                <a:cxn ang="0">
                  <a:pos x="49" y="136"/>
                </a:cxn>
                <a:cxn ang="0">
                  <a:pos x="41" y="213"/>
                </a:cxn>
                <a:cxn ang="0">
                  <a:pos x="38" y="261"/>
                </a:cxn>
                <a:cxn ang="0">
                  <a:pos x="34" y="281"/>
                </a:cxn>
                <a:cxn ang="0">
                  <a:pos x="42" y="294"/>
                </a:cxn>
                <a:cxn ang="0">
                  <a:pos x="55" y="290"/>
                </a:cxn>
                <a:cxn ang="0">
                  <a:pos x="70" y="288"/>
                </a:cxn>
                <a:cxn ang="0">
                  <a:pos x="83" y="287"/>
                </a:cxn>
                <a:cxn ang="0">
                  <a:pos x="97" y="285"/>
                </a:cxn>
                <a:cxn ang="0">
                  <a:pos x="110" y="285"/>
                </a:cxn>
                <a:cxn ang="0">
                  <a:pos x="118" y="288"/>
                </a:cxn>
                <a:cxn ang="0">
                  <a:pos x="119" y="295"/>
                </a:cxn>
                <a:cxn ang="0">
                  <a:pos x="109" y="303"/>
                </a:cxn>
                <a:cxn ang="0">
                  <a:pos x="90" y="311"/>
                </a:cxn>
                <a:cxn ang="0">
                  <a:pos x="70" y="320"/>
                </a:cxn>
                <a:cxn ang="0">
                  <a:pos x="51" y="327"/>
                </a:cxn>
                <a:cxn ang="0">
                  <a:pos x="35" y="332"/>
                </a:cxn>
                <a:cxn ang="0">
                  <a:pos x="25" y="337"/>
                </a:cxn>
                <a:cxn ang="0">
                  <a:pos x="5" y="323"/>
                </a:cxn>
                <a:cxn ang="0">
                  <a:pos x="3" y="282"/>
                </a:cxn>
                <a:cxn ang="0">
                  <a:pos x="7" y="225"/>
                </a:cxn>
                <a:cxn ang="0">
                  <a:pos x="18" y="148"/>
                </a:cxn>
                <a:cxn ang="0">
                  <a:pos x="25" y="94"/>
                </a:cxn>
                <a:cxn ang="0">
                  <a:pos x="35" y="62"/>
                </a:cxn>
                <a:cxn ang="0">
                  <a:pos x="54" y="46"/>
                </a:cxn>
                <a:cxn ang="0">
                  <a:pos x="71" y="41"/>
                </a:cxn>
                <a:cxn ang="0">
                  <a:pos x="90" y="39"/>
                </a:cxn>
                <a:cxn ang="0">
                  <a:pos x="109" y="38"/>
                </a:cxn>
                <a:cxn ang="0">
                  <a:pos x="138" y="36"/>
                </a:cxn>
                <a:cxn ang="0">
                  <a:pos x="177" y="30"/>
                </a:cxn>
                <a:cxn ang="0">
                  <a:pos x="217" y="26"/>
                </a:cxn>
                <a:cxn ang="0">
                  <a:pos x="257" y="20"/>
                </a:cxn>
                <a:cxn ang="0">
                  <a:pos x="287" y="16"/>
                </a:cxn>
                <a:cxn ang="0">
                  <a:pos x="307" y="13"/>
                </a:cxn>
                <a:cxn ang="0">
                  <a:pos x="328" y="12"/>
                </a:cxn>
                <a:cxn ang="0">
                  <a:pos x="348" y="9"/>
                </a:cxn>
                <a:cxn ang="0">
                  <a:pos x="367" y="6"/>
                </a:cxn>
                <a:cxn ang="0">
                  <a:pos x="383" y="4"/>
                </a:cxn>
                <a:cxn ang="0">
                  <a:pos x="397" y="1"/>
                </a:cxn>
                <a:cxn ang="0">
                  <a:pos x="413" y="1"/>
                </a:cxn>
                <a:cxn ang="0">
                  <a:pos x="439" y="6"/>
                </a:cxn>
              </a:cxnLst>
              <a:rect l="0" t="0" r="r" b="b"/>
              <a:pathLst>
                <a:path w="445" h="337">
                  <a:moveTo>
                    <a:pt x="439" y="6"/>
                  </a:moveTo>
                  <a:lnTo>
                    <a:pt x="445" y="25"/>
                  </a:lnTo>
                  <a:lnTo>
                    <a:pt x="445" y="43"/>
                  </a:lnTo>
                  <a:lnTo>
                    <a:pt x="441" y="64"/>
                  </a:lnTo>
                  <a:lnTo>
                    <a:pt x="436" y="83"/>
                  </a:lnTo>
                  <a:lnTo>
                    <a:pt x="435" y="84"/>
                  </a:lnTo>
                  <a:lnTo>
                    <a:pt x="432" y="85"/>
                  </a:lnTo>
                  <a:lnTo>
                    <a:pt x="430" y="87"/>
                  </a:lnTo>
                  <a:lnTo>
                    <a:pt x="427" y="87"/>
                  </a:lnTo>
                  <a:lnTo>
                    <a:pt x="422" y="75"/>
                  </a:lnTo>
                  <a:lnTo>
                    <a:pt x="420" y="62"/>
                  </a:lnTo>
                  <a:lnTo>
                    <a:pt x="417" y="49"/>
                  </a:lnTo>
                  <a:lnTo>
                    <a:pt x="409" y="39"/>
                  </a:lnTo>
                  <a:lnTo>
                    <a:pt x="384" y="38"/>
                  </a:lnTo>
                  <a:lnTo>
                    <a:pt x="361" y="39"/>
                  </a:lnTo>
                  <a:lnTo>
                    <a:pt x="338" y="41"/>
                  </a:lnTo>
                  <a:lnTo>
                    <a:pt x="315" y="43"/>
                  </a:lnTo>
                  <a:lnTo>
                    <a:pt x="291" y="46"/>
                  </a:lnTo>
                  <a:lnTo>
                    <a:pt x="268" y="51"/>
                  </a:lnTo>
                  <a:lnTo>
                    <a:pt x="246" y="54"/>
                  </a:lnTo>
                  <a:lnTo>
                    <a:pt x="223" y="58"/>
                  </a:lnTo>
                  <a:lnTo>
                    <a:pt x="207" y="59"/>
                  </a:lnTo>
                  <a:lnTo>
                    <a:pt x="191" y="61"/>
                  </a:lnTo>
                  <a:lnTo>
                    <a:pt x="175" y="64"/>
                  </a:lnTo>
                  <a:lnTo>
                    <a:pt x="160" y="67"/>
                  </a:lnTo>
                  <a:lnTo>
                    <a:pt x="144" y="70"/>
                  </a:lnTo>
                  <a:lnTo>
                    <a:pt x="128" y="72"/>
                  </a:lnTo>
                  <a:lnTo>
                    <a:pt x="112" y="74"/>
                  </a:lnTo>
                  <a:lnTo>
                    <a:pt x="96" y="77"/>
                  </a:lnTo>
                  <a:lnTo>
                    <a:pt x="86" y="81"/>
                  </a:lnTo>
                  <a:lnTo>
                    <a:pt x="76" y="85"/>
                  </a:lnTo>
                  <a:lnTo>
                    <a:pt x="65" y="91"/>
                  </a:lnTo>
                  <a:lnTo>
                    <a:pt x="58" y="100"/>
                  </a:lnTo>
                  <a:lnTo>
                    <a:pt x="49" y="136"/>
                  </a:lnTo>
                  <a:lnTo>
                    <a:pt x="45" y="175"/>
                  </a:lnTo>
                  <a:lnTo>
                    <a:pt x="41" y="213"/>
                  </a:lnTo>
                  <a:lnTo>
                    <a:pt x="36" y="251"/>
                  </a:lnTo>
                  <a:lnTo>
                    <a:pt x="38" y="261"/>
                  </a:lnTo>
                  <a:lnTo>
                    <a:pt x="36" y="271"/>
                  </a:lnTo>
                  <a:lnTo>
                    <a:pt x="34" y="281"/>
                  </a:lnTo>
                  <a:lnTo>
                    <a:pt x="36" y="293"/>
                  </a:lnTo>
                  <a:lnTo>
                    <a:pt x="42" y="294"/>
                  </a:lnTo>
                  <a:lnTo>
                    <a:pt x="49" y="293"/>
                  </a:lnTo>
                  <a:lnTo>
                    <a:pt x="55" y="290"/>
                  </a:lnTo>
                  <a:lnTo>
                    <a:pt x="62" y="290"/>
                  </a:lnTo>
                  <a:lnTo>
                    <a:pt x="70" y="288"/>
                  </a:lnTo>
                  <a:lnTo>
                    <a:pt x="76" y="288"/>
                  </a:lnTo>
                  <a:lnTo>
                    <a:pt x="83" y="287"/>
                  </a:lnTo>
                  <a:lnTo>
                    <a:pt x="90" y="285"/>
                  </a:lnTo>
                  <a:lnTo>
                    <a:pt x="97" y="285"/>
                  </a:lnTo>
                  <a:lnTo>
                    <a:pt x="103" y="285"/>
                  </a:lnTo>
                  <a:lnTo>
                    <a:pt x="110" y="285"/>
                  </a:lnTo>
                  <a:lnTo>
                    <a:pt x="116" y="285"/>
                  </a:lnTo>
                  <a:lnTo>
                    <a:pt x="118" y="288"/>
                  </a:lnTo>
                  <a:lnTo>
                    <a:pt x="119" y="291"/>
                  </a:lnTo>
                  <a:lnTo>
                    <a:pt x="119" y="295"/>
                  </a:lnTo>
                  <a:lnTo>
                    <a:pt x="118" y="298"/>
                  </a:lnTo>
                  <a:lnTo>
                    <a:pt x="109" y="303"/>
                  </a:lnTo>
                  <a:lnTo>
                    <a:pt x="99" y="307"/>
                  </a:lnTo>
                  <a:lnTo>
                    <a:pt x="90" y="311"/>
                  </a:lnTo>
                  <a:lnTo>
                    <a:pt x="80" y="316"/>
                  </a:lnTo>
                  <a:lnTo>
                    <a:pt x="70" y="320"/>
                  </a:lnTo>
                  <a:lnTo>
                    <a:pt x="60" y="323"/>
                  </a:lnTo>
                  <a:lnTo>
                    <a:pt x="51" y="327"/>
                  </a:lnTo>
                  <a:lnTo>
                    <a:pt x="41" y="332"/>
                  </a:lnTo>
                  <a:lnTo>
                    <a:pt x="35" y="332"/>
                  </a:lnTo>
                  <a:lnTo>
                    <a:pt x="29" y="335"/>
                  </a:lnTo>
                  <a:lnTo>
                    <a:pt x="25" y="337"/>
                  </a:lnTo>
                  <a:lnTo>
                    <a:pt x="18" y="336"/>
                  </a:lnTo>
                  <a:lnTo>
                    <a:pt x="5" y="323"/>
                  </a:lnTo>
                  <a:lnTo>
                    <a:pt x="0" y="304"/>
                  </a:lnTo>
                  <a:lnTo>
                    <a:pt x="3" y="282"/>
                  </a:lnTo>
                  <a:lnTo>
                    <a:pt x="5" y="264"/>
                  </a:lnTo>
                  <a:lnTo>
                    <a:pt x="7" y="225"/>
                  </a:lnTo>
                  <a:lnTo>
                    <a:pt x="13" y="187"/>
                  </a:lnTo>
                  <a:lnTo>
                    <a:pt x="18" y="148"/>
                  </a:lnTo>
                  <a:lnTo>
                    <a:pt x="22" y="110"/>
                  </a:lnTo>
                  <a:lnTo>
                    <a:pt x="25" y="94"/>
                  </a:lnTo>
                  <a:lnTo>
                    <a:pt x="29" y="78"/>
                  </a:lnTo>
                  <a:lnTo>
                    <a:pt x="35" y="62"/>
                  </a:lnTo>
                  <a:lnTo>
                    <a:pt x="45" y="51"/>
                  </a:lnTo>
                  <a:lnTo>
                    <a:pt x="54" y="46"/>
                  </a:lnTo>
                  <a:lnTo>
                    <a:pt x="62" y="43"/>
                  </a:lnTo>
                  <a:lnTo>
                    <a:pt x="71" y="41"/>
                  </a:lnTo>
                  <a:lnTo>
                    <a:pt x="81" y="39"/>
                  </a:lnTo>
                  <a:lnTo>
                    <a:pt x="90" y="39"/>
                  </a:lnTo>
                  <a:lnTo>
                    <a:pt x="100" y="38"/>
                  </a:lnTo>
                  <a:lnTo>
                    <a:pt x="109" y="38"/>
                  </a:lnTo>
                  <a:lnTo>
                    <a:pt x="118" y="39"/>
                  </a:lnTo>
                  <a:lnTo>
                    <a:pt x="138" y="36"/>
                  </a:lnTo>
                  <a:lnTo>
                    <a:pt x="158" y="33"/>
                  </a:lnTo>
                  <a:lnTo>
                    <a:pt x="177" y="30"/>
                  </a:lnTo>
                  <a:lnTo>
                    <a:pt x="197" y="28"/>
                  </a:lnTo>
                  <a:lnTo>
                    <a:pt x="217" y="26"/>
                  </a:lnTo>
                  <a:lnTo>
                    <a:pt x="236" y="23"/>
                  </a:lnTo>
                  <a:lnTo>
                    <a:pt x="257" y="20"/>
                  </a:lnTo>
                  <a:lnTo>
                    <a:pt x="277" y="17"/>
                  </a:lnTo>
                  <a:lnTo>
                    <a:pt x="287" y="16"/>
                  </a:lnTo>
                  <a:lnTo>
                    <a:pt x="297" y="15"/>
                  </a:lnTo>
                  <a:lnTo>
                    <a:pt x="307" y="13"/>
                  </a:lnTo>
                  <a:lnTo>
                    <a:pt x="317" y="13"/>
                  </a:lnTo>
                  <a:lnTo>
                    <a:pt x="328" y="12"/>
                  </a:lnTo>
                  <a:lnTo>
                    <a:pt x="338" y="10"/>
                  </a:lnTo>
                  <a:lnTo>
                    <a:pt x="348" y="9"/>
                  </a:lnTo>
                  <a:lnTo>
                    <a:pt x="358" y="6"/>
                  </a:lnTo>
                  <a:lnTo>
                    <a:pt x="367" y="6"/>
                  </a:lnTo>
                  <a:lnTo>
                    <a:pt x="375" y="6"/>
                  </a:lnTo>
                  <a:lnTo>
                    <a:pt x="383" y="4"/>
                  </a:lnTo>
                  <a:lnTo>
                    <a:pt x="390" y="3"/>
                  </a:lnTo>
                  <a:lnTo>
                    <a:pt x="397" y="1"/>
                  </a:lnTo>
                  <a:lnTo>
                    <a:pt x="406" y="0"/>
                  </a:lnTo>
                  <a:lnTo>
                    <a:pt x="413" y="1"/>
                  </a:lnTo>
                  <a:lnTo>
                    <a:pt x="420" y="4"/>
                  </a:lnTo>
                  <a:lnTo>
                    <a:pt x="439" y="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28" name="Freeform 44"/>
            <p:cNvSpPr>
              <a:spLocks/>
            </p:cNvSpPr>
            <p:nvPr/>
          </p:nvSpPr>
          <p:spPr bwMode="auto">
            <a:xfrm>
              <a:off x="3557" y="2691"/>
              <a:ext cx="71" cy="201"/>
            </a:xfrm>
            <a:custGeom>
              <a:avLst/>
              <a:gdLst/>
              <a:ahLst/>
              <a:cxnLst>
                <a:cxn ang="0">
                  <a:pos x="22" y="35"/>
                </a:cxn>
                <a:cxn ang="0">
                  <a:pos x="29" y="73"/>
                </a:cxn>
                <a:cxn ang="0">
                  <a:pos x="33" y="112"/>
                </a:cxn>
                <a:cxn ang="0">
                  <a:pos x="37" y="151"/>
                </a:cxn>
                <a:cxn ang="0">
                  <a:pos x="43" y="189"/>
                </a:cxn>
                <a:cxn ang="0">
                  <a:pos x="51" y="216"/>
                </a:cxn>
                <a:cxn ang="0">
                  <a:pos x="61" y="241"/>
                </a:cxn>
                <a:cxn ang="0">
                  <a:pos x="72" y="265"/>
                </a:cxn>
                <a:cxn ang="0">
                  <a:pos x="85" y="290"/>
                </a:cxn>
                <a:cxn ang="0">
                  <a:pos x="90" y="303"/>
                </a:cxn>
                <a:cxn ang="0">
                  <a:pos x="97" y="315"/>
                </a:cxn>
                <a:cxn ang="0">
                  <a:pos x="104" y="326"/>
                </a:cxn>
                <a:cxn ang="0">
                  <a:pos x="110" y="338"/>
                </a:cxn>
                <a:cxn ang="0">
                  <a:pos x="116" y="348"/>
                </a:cxn>
                <a:cxn ang="0">
                  <a:pos x="123" y="360"/>
                </a:cxn>
                <a:cxn ang="0">
                  <a:pos x="130" y="370"/>
                </a:cxn>
                <a:cxn ang="0">
                  <a:pos x="139" y="380"/>
                </a:cxn>
                <a:cxn ang="0">
                  <a:pos x="140" y="383"/>
                </a:cxn>
                <a:cxn ang="0">
                  <a:pos x="142" y="386"/>
                </a:cxn>
                <a:cxn ang="0">
                  <a:pos x="140" y="389"/>
                </a:cxn>
                <a:cxn ang="0">
                  <a:pos x="139" y="391"/>
                </a:cxn>
                <a:cxn ang="0">
                  <a:pos x="129" y="393"/>
                </a:cxn>
                <a:cxn ang="0">
                  <a:pos x="122" y="399"/>
                </a:cxn>
                <a:cxn ang="0">
                  <a:pos x="113" y="403"/>
                </a:cxn>
                <a:cxn ang="0">
                  <a:pos x="103" y="402"/>
                </a:cxn>
                <a:cxn ang="0">
                  <a:pos x="94" y="399"/>
                </a:cxn>
                <a:cxn ang="0">
                  <a:pos x="88" y="396"/>
                </a:cxn>
                <a:cxn ang="0">
                  <a:pos x="82" y="391"/>
                </a:cxn>
                <a:cxn ang="0">
                  <a:pos x="78" y="386"/>
                </a:cxn>
                <a:cxn ang="0">
                  <a:pos x="74" y="381"/>
                </a:cxn>
                <a:cxn ang="0">
                  <a:pos x="69" y="374"/>
                </a:cxn>
                <a:cxn ang="0">
                  <a:pos x="65" y="368"/>
                </a:cxn>
                <a:cxn ang="0">
                  <a:pos x="59" y="362"/>
                </a:cxn>
                <a:cxn ang="0">
                  <a:pos x="51" y="348"/>
                </a:cxn>
                <a:cxn ang="0">
                  <a:pos x="45" y="331"/>
                </a:cxn>
                <a:cxn ang="0">
                  <a:pos x="39" y="315"/>
                </a:cxn>
                <a:cxn ang="0">
                  <a:pos x="32" y="300"/>
                </a:cxn>
                <a:cxn ang="0">
                  <a:pos x="26" y="264"/>
                </a:cxn>
                <a:cxn ang="0">
                  <a:pos x="19" y="229"/>
                </a:cxn>
                <a:cxn ang="0">
                  <a:pos x="13" y="193"/>
                </a:cxn>
                <a:cxn ang="0">
                  <a:pos x="11" y="157"/>
                </a:cxn>
                <a:cxn ang="0">
                  <a:pos x="7" y="119"/>
                </a:cxn>
                <a:cxn ang="0">
                  <a:pos x="4" y="80"/>
                </a:cxn>
                <a:cxn ang="0">
                  <a:pos x="1" y="42"/>
                </a:cxn>
                <a:cxn ang="0">
                  <a:pos x="0" y="5"/>
                </a:cxn>
                <a:cxn ang="0">
                  <a:pos x="1" y="2"/>
                </a:cxn>
                <a:cxn ang="0">
                  <a:pos x="3" y="0"/>
                </a:cxn>
                <a:cxn ang="0">
                  <a:pos x="6" y="0"/>
                </a:cxn>
                <a:cxn ang="0">
                  <a:pos x="9" y="0"/>
                </a:cxn>
                <a:cxn ang="0">
                  <a:pos x="13" y="9"/>
                </a:cxn>
                <a:cxn ang="0">
                  <a:pos x="16" y="18"/>
                </a:cxn>
                <a:cxn ang="0">
                  <a:pos x="19" y="26"/>
                </a:cxn>
                <a:cxn ang="0">
                  <a:pos x="22" y="35"/>
                </a:cxn>
              </a:cxnLst>
              <a:rect l="0" t="0" r="r" b="b"/>
              <a:pathLst>
                <a:path w="142" h="403">
                  <a:moveTo>
                    <a:pt x="22" y="35"/>
                  </a:moveTo>
                  <a:lnTo>
                    <a:pt x="29" y="73"/>
                  </a:lnTo>
                  <a:lnTo>
                    <a:pt x="33" y="112"/>
                  </a:lnTo>
                  <a:lnTo>
                    <a:pt x="37" y="151"/>
                  </a:lnTo>
                  <a:lnTo>
                    <a:pt x="43" y="189"/>
                  </a:lnTo>
                  <a:lnTo>
                    <a:pt x="51" y="216"/>
                  </a:lnTo>
                  <a:lnTo>
                    <a:pt x="61" y="241"/>
                  </a:lnTo>
                  <a:lnTo>
                    <a:pt x="72" y="265"/>
                  </a:lnTo>
                  <a:lnTo>
                    <a:pt x="85" y="290"/>
                  </a:lnTo>
                  <a:lnTo>
                    <a:pt x="90" y="303"/>
                  </a:lnTo>
                  <a:lnTo>
                    <a:pt x="97" y="315"/>
                  </a:lnTo>
                  <a:lnTo>
                    <a:pt x="104" y="326"/>
                  </a:lnTo>
                  <a:lnTo>
                    <a:pt x="110" y="338"/>
                  </a:lnTo>
                  <a:lnTo>
                    <a:pt x="116" y="348"/>
                  </a:lnTo>
                  <a:lnTo>
                    <a:pt x="123" y="360"/>
                  </a:lnTo>
                  <a:lnTo>
                    <a:pt x="130" y="370"/>
                  </a:lnTo>
                  <a:lnTo>
                    <a:pt x="139" y="380"/>
                  </a:lnTo>
                  <a:lnTo>
                    <a:pt x="140" y="383"/>
                  </a:lnTo>
                  <a:lnTo>
                    <a:pt x="142" y="386"/>
                  </a:lnTo>
                  <a:lnTo>
                    <a:pt x="140" y="389"/>
                  </a:lnTo>
                  <a:lnTo>
                    <a:pt x="139" y="391"/>
                  </a:lnTo>
                  <a:lnTo>
                    <a:pt x="129" y="393"/>
                  </a:lnTo>
                  <a:lnTo>
                    <a:pt x="122" y="399"/>
                  </a:lnTo>
                  <a:lnTo>
                    <a:pt x="113" y="403"/>
                  </a:lnTo>
                  <a:lnTo>
                    <a:pt x="103" y="402"/>
                  </a:lnTo>
                  <a:lnTo>
                    <a:pt x="94" y="399"/>
                  </a:lnTo>
                  <a:lnTo>
                    <a:pt x="88" y="396"/>
                  </a:lnTo>
                  <a:lnTo>
                    <a:pt x="82" y="391"/>
                  </a:lnTo>
                  <a:lnTo>
                    <a:pt x="78" y="386"/>
                  </a:lnTo>
                  <a:lnTo>
                    <a:pt x="74" y="381"/>
                  </a:lnTo>
                  <a:lnTo>
                    <a:pt x="69" y="374"/>
                  </a:lnTo>
                  <a:lnTo>
                    <a:pt x="65" y="368"/>
                  </a:lnTo>
                  <a:lnTo>
                    <a:pt x="59" y="362"/>
                  </a:lnTo>
                  <a:lnTo>
                    <a:pt x="51" y="348"/>
                  </a:lnTo>
                  <a:lnTo>
                    <a:pt x="45" y="331"/>
                  </a:lnTo>
                  <a:lnTo>
                    <a:pt x="39" y="315"/>
                  </a:lnTo>
                  <a:lnTo>
                    <a:pt x="32" y="300"/>
                  </a:lnTo>
                  <a:lnTo>
                    <a:pt x="26" y="264"/>
                  </a:lnTo>
                  <a:lnTo>
                    <a:pt x="19" y="229"/>
                  </a:lnTo>
                  <a:lnTo>
                    <a:pt x="13" y="193"/>
                  </a:lnTo>
                  <a:lnTo>
                    <a:pt x="11" y="157"/>
                  </a:lnTo>
                  <a:lnTo>
                    <a:pt x="7" y="119"/>
                  </a:lnTo>
                  <a:lnTo>
                    <a:pt x="4" y="80"/>
                  </a:lnTo>
                  <a:lnTo>
                    <a:pt x="1" y="42"/>
                  </a:lnTo>
                  <a:lnTo>
                    <a:pt x="0" y="5"/>
                  </a:lnTo>
                  <a:lnTo>
                    <a:pt x="1" y="2"/>
                  </a:lnTo>
                  <a:lnTo>
                    <a:pt x="3" y="0"/>
                  </a:lnTo>
                  <a:lnTo>
                    <a:pt x="6" y="0"/>
                  </a:lnTo>
                  <a:lnTo>
                    <a:pt x="9" y="0"/>
                  </a:lnTo>
                  <a:lnTo>
                    <a:pt x="13" y="9"/>
                  </a:lnTo>
                  <a:lnTo>
                    <a:pt x="16" y="18"/>
                  </a:lnTo>
                  <a:lnTo>
                    <a:pt x="19" y="26"/>
                  </a:lnTo>
                  <a:lnTo>
                    <a:pt x="22" y="3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29" name="Freeform 45"/>
            <p:cNvSpPr>
              <a:spLocks/>
            </p:cNvSpPr>
            <p:nvPr/>
          </p:nvSpPr>
          <p:spPr bwMode="auto">
            <a:xfrm>
              <a:off x="3332" y="2712"/>
              <a:ext cx="40" cy="96"/>
            </a:xfrm>
            <a:custGeom>
              <a:avLst/>
              <a:gdLst/>
              <a:ahLst/>
              <a:cxnLst>
                <a:cxn ang="0">
                  <a:pos x="80" y="6"/>
                </a:cxn>
                <a:cxn ang="0">
                  <a:pos x="74" y="24"/>
                </a:cxn>
                <a:cxn ang="0">
                  <a:pos x="66" y="42"/>
                </a:cxn>
                <a:cxn ang="0">
                  <a:pos x="55" y="59"/>
                </a:cxn>
                <a:cxn ang="0">
                  <a:pos x="50" y="80"/>
                </a:cxn>
                <a:cxn ang="0">
                  <a:pos x="42" y="107"/>
                </a:cxn>
                <a:cxn ang="0">
                  <a:pos x="38" y="135"/>
                </a:cxn>
                <a:cxn ang="0">
                  <a:pos x="37" y="162"/>
                </a:cxn>
                <a:cxn ang="0">
                  <a:pos x="35" y="191"/>
                </a:cxn>
                <a:cxn ang="0">
                  <a:pos x="28" y="191"/>
                </a:cxn>
                <a:cxn ang="0">
                  <a:pos x="19" y="191"/>
                </a:cxn>
                <a:cxn ang="0">
                  <a:pos x="12" y="190"/>
                </a:cxn>
                <a:cxn ang="0">
                  <a:pos x="6" y="182"/>
                </a:cxn>
                <a:cxn ang="0">
                  <a:pos x="0" y="150"/>
                </a:cxn>
                <a:cxn ang="0">
                  <a:pos x="3" y="120"/>
                </a:cxn>
                <a:cxn ang="0">
                  <a:pos x="12" y="91"/>
                </a:cxn>
                <a:cxn ang="0">
                  <a:pos x="21" y="62"/>
                </a:cxn>
                <a:cxn ang="0">
                  <a:pos x="25" y="52"/>
                </a:cxn>
                <a:cxn ang="0">
                  <a:pos x="29" y="43"/>
                </a:cxn>
                <a:cxn ang="0">
                  <a:pos x="35" y="36"/>
                </a:cxn>
                <a:cxn ang="0">
                  <a:pos x="41" y="27"/>
                </a:cxn>
                <a:cxn ang="0">
                  <a:pos x="47" y="20"/>
                </a:cxn>
                <a:cxn ang="0">
                  <a:pos x="54" y="13"/>
                </a:cxn>
                <a:cxn ang="0">
                  <a:pos x="60" y="7"/>
                </a:cxn>
                <a:cxn ang="0">
                  <a:pos x="67" y="0"/>
                </a:cxn>
                <a:cxn ang="0">
                  <a:pos x="71" y="0"/>
                </a:cxn>
                <a:cxn ang="0">
                  <a:pos x="76" y="0"/>
                </a:cxn>
                <a:cxn ang="0">
                  <a:pos x="79" y="3"/>
                </a:cxn>
                <a:cxn ang="0">
                  <a:pos x="80" y="6"/>
                </a:cxn>
              </a:cxnLst>
              <a:rect l="0" t="0" r="r" b="b"/>
              <a:pathLst>
                <a:path w="80" h="191">
                  <a:moveTo>
                    <a:pt x="80" y="6"/>
                  </a:moveTo>
                  <a:lnTo>
                    <a:pt x="74" y="24"/>
                  </a:lnTo>
                  <a:lnTo>
                    <a:pt x="66" y="42"/>
                  </a:lnTo>
                  <a:lnTo>
                    <a:pt x="55" y="59"/>
                  </a:lnTo>
                  <a:lnTo>
                    <a:pt x="50" y="80"/>
                  </a:lnTo>
                  <a:lnTo>
                    <a:pt x="42" y="107"/>
                  </a:lnTo>
                  <a:lnTo>
                    <a:pt x="38" y="135"/>
                  </a:lnTo>
                  <a:lnTo>
                    <a:pt x="37" y="162"/>
                  </a:lnTo>
                  <a:lnTo>
                    <a:pt x="35" y="191"/>
                  </a:lnTo>
                  <a:lnTo>
                    <a:pt x="28" y="191"/>
                  </a:lnTo>
                  <a:lnTo>
                    <a:pt x="19" y="191"/>
                  </a:lnTo>
                  <a:lnTo>
                    <a:pt x="12" y="190"/>
                  </a:lnTo>
                  <a:lnTo>
                    <a:pt x="6" y="182"/>
                  </a:lnTo>
                  <a:lnTo>
                    <a:pt x="0" y="150"/>
                  </a:lnTo>
                  <a:lnTo>
                    <a:pt x="3" y="120"/>
                  </a:lnTo>
                  <a:lnTo>
                    <a:pt x="12" y="91"/>
                  </a:lnTo>
                  <a:lnTo>
                    <a:pt x="21" y="62"/>
                  </a:lnTo>
                  <a:lnTo>
                    <a:pt x="25" y="52"/>
                  </a:lnTo>
                  <a:lnTo>
                    <a:pt x="29" y="43"/>
                  </a:lnTo>
                  <a:lnTo>
                    <a:pt x="35" y="36"/>
                  </a:lnTo>
                  <a:lnTo>
                    <a:pt x="41" y="27"/>
                  </a:lnTo>
                  <a:lnTo>
                    <a:pt x="47" y="20"/>
                  </a:lnTo>
                  <a:lnTo>
                    <a:pt x="54" y="13"/>
                  </a:lnTo>
                  <a:lnTo>
                    <a:pt x="60" y="7"/>
                  </a:lnTo>
                  <a:lnTo>
                    <a:pt x="67" y="0"/>
                  </a:lnTo>
                  <a:lnTo>
                    <a:pt x="71" y="0"/>
                  </a:lnTo>
                  <a:lnTo>
                    <a:pt x="76" y="0"/>
                  </a:lnTo>
                  <a:lnTo>
                    <a:pt x="79" y="3"/>
                  </a:lnTo>
                  <a:lnTo>
                    <a:pt x="80" y="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30" name="Freeform 46"/>
            <p:cNvSpPr>
              <a:spLocks/>
            </p:cNvSpPr>
            <p:nvPr/>
          </p:nvSpPr>
          <p:spPr bwMode="auto">
            <a:xfrm>
              <a:off x="3939" y="2739"/>
              <a:ext cx="34" cy="115"/>
            </a:xfrm>
            <a:custGeom>
              <a:avLst/>
              <a:gdLst/>
              <a:ahLst/>
              <a:cxnLst>
                <a:cxn ang="0">
                  <a:pos x="68" y="8"/>
                </a:cxn>
                <a:cxn ang="0">
                  <a:pos x="55" y="60"/>
                </a:cxn>
                <a:cxn ang="0">
                  <a:pos x="45" y="115"/>
                </a:cxn>
                <a:cxn ang="0">
                  <a:pos x="39" y="170"/>
                </a:cxn>
                <a:cxn ang="0">
                  <a:pos x="36" y="226"/>
                </a:cxn>
                <a:cxn ang="0">
                  <a:pos x="33" y="228"/>
                </a:cxn>
                <a:cxn ang="0">
                  <a:pos x="31" y="229"/>
                </a:cxn>
                <a:cxn ang="0">
                  <a:pos x="28" y="229"/>
                </a:cxn>
                <a:cxn ang="0">
                  <a:pos x="25" y="228"/>
                </a:cxn>
                <a:cxn ang="0">
                  <a:pos x="7" y="190"/>
                </a:cxn>
                <a:cxn ang="0">
                  <a:pos x="0" y="150"/>
                </a:cxn>
                <a:cxn ang="0">
                  <a:pos x="2" y="108"/>
                </a:cxn>
                <a:cxn ang="0">
                  <a:pos x="13" y="67"/>
                </a:cxn>
                <a:cxn ang="0">
                  <a:pos x="16" y="58"/>
                </a:cxn>
                <a:cxn ang="0">
                  <a:pos x="19" y="48"/>
                </a:cxn>
                <a:cxn ang="0">
                  <a:pos x="23" y="38"/>
                </a:cxn>
                <a:cxn ang="0">
                  <a:pos x="29" y="31"/>
                </a:cxn>
                <a:cxn ang="0">
                  <a:pos x="33" y="22"/>
                </a:cxn>
                <a:cxn ang="0">
                  <a:pos x="41" y="15"/>
                </a:cxn>
                <a:cxn ang="0">
                  <a:pos x="49" y="8"/>
                </a:cxn>
                <a:cxn ang="0">
                  <a:pos x="57" y="0"/>
                </a:cxn>
                <a:cxn ang="0">
                  <a:pos x="60" y="0"/>
                </a:cxn>
                <a:cxn ang="0">
                  <a:pos x="64" y="2"/>
                </a:cxn>
                <a:cxn ang="0">
                  <a:pos x="67" y="5"/>
                </a:cxn>
                <a:cxn ang="0">
                  <a:pos x="68" y="8"/>
                </a:cxn>
              </a:cxnLst>
              <a:rect l="0" t="0" r="r" b="b"/>
              <a:pathLst>
                <a:path w="68" h="229">
                  <a:moveTo>
                    <a:pt x="68" y="8"/>
                  </a:moveTo>
                  <a:lnTo>
                    <a:pt x="55" y="60"/>
                  </a:lnTo>
                  <a:lnTo>
                    <a:pt x="45" y="115"/>
                  </a:lnTo>
                  <a:lnTo>
                    <a:pt x="39" y="170"/>
                  </a:lnTo>
                  <a:lnTo>
                    <a:pt x="36" y="226"/>
                  </a:lnTo>
                  <a:lnTo>
                    <a:pt x="33" y="228"/>
                  </a:lnTo>
                  <a:lnTo>
                    <a:pt x="31" y="229"/>
                  </a:lnTo>
                  <a:lnTo>
                    <a:pt x="28" y="229"/>
                  </a:lnTo>
                  <a:lnTo>
                    <a:pt x="25" y="228"/>
                  </a:lnTo>
                  <a:lnTo>
                    <a:pt x="7" y="190"/>
                  </a:lnTo>
                  <a:lnTo>
                    <a:pt x="0" y="150"/>
                  </a:lnTo>
                  <a:lnTo>
                    <a:pt x="2" y="108"/>
                  </a:lnTo>
                  <a:lnTo>
                    <a:pt x="13" y="67"/>
                  </a:lnTo>
                  <a:lnTo>
                    <a:pt x="16" y="58"/>
                  </a:lnTo>
                  <a:lnTo>
                    <a:pt x="19" y="48"/>
                  </a:lnTo>
                  <a:lnTo>
                    <a:pt x="23" y="38"/>
                  </a:lnTo>
                  <a:lnTo>
                    <a:pt x="29" y="31"/>
                  </a:lnTo>
                  <a:lnTo>
                    <a:pt x="33" y="22"/>
                  </a:lnTo>
                  <a:lnTo>
                    <a:pt x="41" y="15"/>
                  </a:lnTo>
                  <a:lnTo>
                    <a:pt x="49" y="8"/>
                  </a:lnTo>
                  <a:lnTo>
                    <a:pt x="57" y="0"/>
                  </a:lnTo>
                  <a:lnTo>
                    <a:pt x="60" y="0"/>
                  </a:lnTo>
                  <a:lnTo>
                    <a:pt x="64" y="2"/>
                  </a:lnTo>
                  <a:lnTo>
                    <a:pt x="67" y="5"/>
                  </a:lnTo>
                  <a:lnTo>
                    <a:pt x="68"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31" name="Freeform 47"/>
            <p:cNvSpPr>
              <a:spLocks/>
            </p:cNvSpPr>
            <p:nvPr/>
          </p:nvSpPr>
          <p:spPr bwMode="auto">
            <a:xfrm>
              <a:off x="3969" y="2756"/>
              <a:ext cx="24" cy="106"/>
            </a:xfrm>
            <a:custGeom>
              <a:avLst/>
              <a:gdLst/>
              <a:ahLst/>
              <a:cxnLst>
                <a:cxn ang="0">
                  <a:pos x="49" y="24"/>
                </a:cxn>
                <a:cxn ang="0">
                  <a:pos x="43" y="52"/>
                </a:cxn>
                <a:cxn ang="0">
                  <a:pos x="40" y="81"/>
                </a:cxn>
                <a:cxn ang="0">
                  <a:pos x="39" y="110"/>
                </a:cxn>
                <a:cxn ang="0">
                  <a:pos x="36" y="139"/>
                </a:cxn>
                <a:cxn ang="0">
                  <a:pos x="34" y="146"/>
                </a:cxn>
                <a:cxn ang="0">
                  <a:pos x="34" y="153"/>
                </a:cxn>
                <a:cxn ang="0">
                  <a:pos x="34" y="162"/>
                </a:cxn>
                <a:cxn ang="0">
                  <a:pos x="37" y="169"/>
                </a:cxn>
                <a:cxn ang="0">
                  <a:pos x="42" y="210"/>
                </a:cxn>
                <a:cxn ang="0">
                  <a:pos x="37" y="213"/>
                </a:cxn>
                <a:cxn ang="0">
                  <a:pos x="31" y="213"/>
                </a:cxn>
                <a:cxn ang="0">
                  <a:pos x="24" y="213"/>
                </a:cxn>
                <a:cxn ang="0">
                  <a:pos x="20" y="213"/>
                </a:cxn>
                <a:cxn ang="0">
                  <a:pos x="20" y="208"/>
                </a:cxn>
                <a:cxn ang="0">
                  <a:pos x="17" y="205"/>
                </a:cxn>
                <a:cxn ang="0">
                  <a:pos x="14" y="202"/>
                </a:cxn>
                <a:cxn ang="0">
                  <a:pos x="11" y="200"/>
                </a:cxn>
                <a:cxn ang="0">
                  <a:pos x="0" y="166"/>
                </a:cxn>
                <a:cxn ang="0">
                  <a:pos x="0" y="130"/>
                </a:cxn>
                <a:cxn ang="0">
                  <a:pos x="5" y="94"/>
                </a:cxn>
                <a:cxn ang="0">
                  <a:pos x="8" y="58"/>
                </a:cxn>
                <a:cxn ang="0">
                  <a:pos x="13" y="45"/>
                </a:cxn>
                <a:cxn ang="0">
                  <a:pos x="18" y="32"/>
                </a:cxn>
                <a:cxn ang="0">
                  <a:pos x="24" y="20"/>
                </a:cxn>
                <a:cxn ang="0">
                  <a:pos x="33" y="10"/>
                </a:cxn>
                <a:cxn ang="0">
                  <a:pos x="34" y="4"/>
                </a:cxn>
                <a:cxn ang="0">
                  <a:pos x="39" y="1"/>
                </a:cxn>
                <a:cxn ang="0">
                  <a:pos x="43" y="0"/>
                </a:cxn>
                <a:cxn ang="0">
                  <a:pos x="49" y="1"/>
                </a:cxn>
                <a:cxn ang="0">
                  <a:pos x="49" y="24"/>
                </a:cxn>
              </a:cxnLst>
              <a:rect l="0" t="0" r="r" b="b"/>
              <a:pathLst>
                <a:path w="49" h="213">
                  <a:moveTo>
                    <a:pt x="49" y="24"/>
                  </a:moveTo>
                  <a:lnTo>
                    <a:pt x="43" y="52"/>
                  </a:lnTo>
                  <a:lnTo>
                    <a:pt x="40" y="81"/>
                  </a:lnTo>
                  <a:lnTo>
                    <a:pt x="39" y="110"/>
                  </a:lnTo>
                  <a:lnTo>
                    <a:pt x="36" y="139"/>
                  </a:lnTo>
                  <a:lnTo>
                    <a:pt x="34" y="146"/>
                  </a:lnTo>
                  <a:lnTo>
                    <a:pt x="34" y="153"/>
                  </a:lnTo>
                  <a:lnTo>
                    <a:pt x="34" y="162"/>
                  </a:lnTo>
                  <a:lnTo>
                    <a:pt x="37" y="169"/>
                  </a:lnTo>
                  <a:lnTo>
                    <a:pt x="42" y="210"/>
                  </a:lnTo>
                  <a:lnTo>
                    <a:pt x="37" y="213"/>
                  </a:lnTo>
                  <a:lnTo>
                    <a:pt x="31" y="213"/>
                  </a:lnTo>
                  <a:lnTo>
                    <a:pt x="24" y="213"/>
                  </a:lnTo>
                  <a:lnTo>
                    <a:pt x="20" y="213"/>
                  </a:lnTo>
                  <a:lnTo>
                    <a:pt x="20" y="208"/>
                  </a:lnTo>
                  <a:lnTo>
                    <a:pt x="17" y="205"/>
                  </a:lnTo>
                  <a:lnTo>
                    <a:pt x="14" y="202"/>
                  </a:lnTo>
                  <a:lnTo>
                    <a:pt x="11" y="200"/>
                  </a:lnTo>
                  <a:lnTo>
                    <a:pt x="0" y="166"/>
                  </a:lnTo>
                  <a:lnTo>
                    <a:pt x="0" y="130"/>
                  </a:lnTo>
                  <a:lnTo>
                    <a:pt x="5" y="94"/>
                  </a:lnTo>
                  <a:lnTo>
                    <a:pt x="8" y="58"/>
                  </a:lnTo>
                  <a:lnTo>
                    <a:pt x="13" y="45"/>
                  </a:lnTo>
                  <a:lnTo>
                    <a:pt x="18" y="32"/>
                  </a:lnTo>
                  <a:lnTo>
                    <a:pt x="24" y="20"/>
                  </a:lnTo>
                  <a:lnTo>
                    <a:pt x="33" y="10"/>
                  </a:lnTo>
                  <a:lnTo>
                    <a:pt x="34" y="4"/>
                  </a:lnTo>
                  <a:lnTo>
                    <a:pt x="39" y="1"/>
                  </a:lnTo>
                  <a:lnTo>
                    <a:pt x="43" y="0"/>
                  </a:lnTo>
                  <a:lnTo>
                    <a:pt x="49" y="1"/>
                  </a:lnTo>
                  <a:lnTo>
                    <a:pt x="49" y="2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32" name="Freeform 48"/>
            <p:cNvSpPr>
              <a:spLocks/>
            </p:cNvSpPr>
            <p:nvPr/>
          </p:nvSpPr>
          <p:spPr bwMode="auto">
            <a:xfrm>
              <a:off x="3997" y="2769"/>
              <a:ext cx="25" cy="109"/>
            </a:xfrm>
            <a:custGeom>
              <a:avLst/>
              <a:gdLst/>
              <a:ahLst/>
              <a:cxnLst>
                <a:cxn ang="0">
                  <a:pos x="51" y="7"/>
                </a:cxn>
                <a:cxn ang="0">
                  <a:pos x="46" y="36"/>
                </a:cxn>
                <a:cxn ang="0">
                  <a:pos x="42" y="65"/>
                </a:cxn>
                <a:cxn ang="0">
                  <a:pos x="39" y="94"/>
                </a:cxn>
                <a:cxn ang="0">
                  <a:pos x="38" y="124"/>
                </a:cxn>
                <a:cxn ang="0">
                  <a:pos x="38" y="148"/>
                </a:cxn>
                <a:cxn ang="0">
                  <a:pos x="38" y="171"/>
                </a:cxn>
                <a:cxn ang="0">
                  <a:pos x="36" y="192"/>
                </a:cxn>
                <a:cxn ang="0">
                  <a:pos x="36" y="213"/>
                </a:cxn>
                <a:cxn ang="0">
                  <a:pos x="33" y="216"/>
                </a:cxn>
                <a:cxn ang="0">
                  <a:pos x="30" y="217"/>
                </a:cxn>
                <a:cxn ang="0">
                  <a:pos x="26" y="218"/>
                </a:cxn>
                <a:cxn ang="0">
                  <a:pos x="22" y="218"/>
                </a:cxn>
                <a:cxn ang="0">
                  <a:pos x="16" y="211"/>
                </a:cxn>
                <a:cxn ang="0">
                  <a:pos x="13" y="204"/>
                </a:cxn>
                <a:cxn ang="0">
                  <a:pos x="10" y="195"/>
                </a:cxn>
                <a:cxn ang="0">
                  <a:pos x="7" y="187"/>
                </a:cxn>
                <a:cxn ang="0">
                  <a:pos x="3" y="150"/>
                </a:cxn>
                <a:cxn ang="0">
                  <a:pos x="0" y="111"/>
                </a:cxn>
                <a:cxn ang="0">
                  <a:pos x="3" y="74"/>
                </a:cxn>
                <a:cxn ang="0">
                  <a:pos x="15" y="39"/>
                </a:cxn>
                <a:cxn ang="0">
                  <a:pos x="20" y="29"/>
                </a:cxn>
                <a:cxn ang="0">
                  <a:pos x="26" y="19"/>
                </a:cxn>
                <a:cxn ang="0">
                  <a:pos x="33" y="9"/>
                </a:cxn>
                <a:cxn ang="0">
                  <a:pos x="41" y="0"/>
                </a:cxn>
                <a:cxn ang="0">
                  <a:pos x="45" y="0"/>
                </a:cxn>
                <a:cxn ang="0">
                  <a:pos x="48" y="1"/>
                </a:cxn>
                <a:cxn ang="0">
                  <a:pos x="49" y="4"/>
                </a:cxn>
                <a:cxn ang="0">
                  <a:pos x="51" y="7"/>
                </a:cxn>
              </a:cxnLst>
              <a:rect l="0" t="0" r="r" b="b"/>
              <a:pathLst>
                <a:path w="51" h="218">
                  <a:moveTo>
                    <a:pt x="51" y="7"/>
                  </a:moveTo>
                  <a:lnTo>
                    <a:pt x="46" y="36"/>
                  </a:lnTo>
                  <a:lnTo>
                    <a:pt x="42" y="65"/>
                  </a:lnTo>
                  <a:lnTo>
                    <a:pt x="39" y="94"/>
                  </a:lnTo>
                  <a:lnTo>
                    <a:pt x="38" y="124"/>
                  </a:lnTo>
                  <a:lnTo>
                    <a:pt x="38" y="148"/>
                  </a:lnTo>
                  <a:lnTo>
                    <a:pt x="38" y="171"/>
                  </a:lnTo>
                  <a:lnTo>
                    <a:pt x="36" y="192"/>
                  </a:lnTo>
                  <a:lnTo>
                    <a:pt x="36" y="213"/>
                  </a:lnTo>
                  <a:lnTo>
                    <a:pt x="33" y="216"/>
                  </a:lnTo>
                  <a:lnTo>
                    <a:pt x="30" y="217"/>
                  </a:lnTo>
                  <a:lnTo>
                    <a:pt x="26" y="218"/>
                  </a:lnTo>
                  <a:lnTo>
                    <a:pt x="22" y="218"/>
                  </a:lnTo>
                  <a:lnTo>
                    <a:pt x="16" y="211"/>
                  </a:lnTo>
                  <a:lnTo>
                    <a:pt x="13" y="204"/>
                  </a:lnTo>
                  <a:lnTo>
                    <a:pt x="10" y="195"/>
                  </a:lnTo>
                  <a:lnTo>
                    <a:pt x="7" y="187"/>
                  </a:lnTo>
                  <a:lnTo>
                    <a:pt x="3" y="150"/>
                  </a:lnTo>
                  <a:lnTo>
                    <a:pt x="0" y="111"/>
                  </a:lnTo>
                  <a:lnTo>
                    <a:pt x="3" y="74"/>
                  </a:lnTo>
                  <a:lnTo>
                    <a:pt x="15" y="39"/>
                  </a:lnTo>
                  <a:lnTo>
                    <a:pt x="20" y="29"/>
                  </a:lnTo>
                  <a:lnTo>
                    <a:pt x="26" y="19"/>
                  </a:lnTo>
                  <a:lnTo>
                    <a:pt x="33" y="9"/>
                  </a:lnTo>
                  <a:lnTo>
                    <a:pt x="41" y="0"/>
                  </a:lnTo>
                  <a:lnTo>
                    <a:pt x="45" y="0"/>
                  </a:lnTo>
                  <a:lnTo>
                    <a:pt x="48" y="1"/>
                  </a:lnTo>
                  <a:lnTo>
                    <a:pt x="49" y="4"/>
                  </a:lnTo>
                  <a:lnTo>
                    <a:pt x="51" y="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33" name="Freeform 49"/>
            <p:cNvSpPr>
              <a:spLocks/>
            </p:cNvSpPr>
            <p:nvPr/>
          </p:nvSpPr>
          <p:spPr bwMode="auto">
            <a:xfrm>
              <a:off x="4026" y="2771"/>
              <a:ext cx="25" cy="110"/>
            </a:xfrm>
            <a:custGeom>
              <a:avLst/>
              <a:gdLst/>
              <a:ahLst/>
              <a:cxnLst>
                <a:cxn ang="0">
                  <a:pos x="49" y="9"/>
                </a:cxn>
                <a:cxn ang="0">
                  <a:pos x="45" y="61"/>
                </a:cxn>
                <a:cxn ang="0">
                  <a:pos x="42" y="113"/>
                </a:cxn>
                <a:cxn ang="0">
                  <a:pos x="38" y="165"/>
                </a:cxn>
                <a:cxn ang="0">
                  <a:pos x="36" y="217"/>
                </a:cxn>
                <a:cxn ang="0">
                  <a:pos x="33" y="220"/>
                </a:cxn>
                <a:cxn ang="0">
                  <a:pos x="30" y="220"/>
                </a:cxn>
                <a:cxn ang="0">
                  <a:pos x="26" y="219"/>
                </a:cxn>
                <a:cxn ang="0">
                  <a:pos x="23" y="217"/>
                </a:cxn>
                <a:cxn ang="0">
                  <a:pos x="4" y="178"/>
                </a:cxn>
                <a:cxn ang="0">
                  <a:pos x="0" y="132"/>
                </a:cxn>
                <a:cxn ang="0">
                  <a:pos x="4" y="84"/>
                </a:cxn>
                <a:cxn ang="0">
                  <a:pos x="17" y="39"/>
                </a:cxn>
                <a:cxn ang="0">
                  <a:pos x="19" y="31"/>
                </a:cxn>
                <a:cxn ang="0">
                  <a:pos x="23" y="22"/>
                </a:cxn>
                <a:cxn ang="0">
                  <a:pos x="26" y="15"/>
                </a:cxn>
                <a:cxn ang="0">
                  <a:pos x="30" y="6"/>
                </a:cxn>
                <a:cxn ang="0">
                  <a:pos x="35" y="2"/>
                </a:cxn>
                <a:cxn ang="0">
                  <a:pos x="42" y="0"/>
                </a:cxn>
                <a:cxn ang="0">
                  <a:pos x="46" y="3"/>
                </a:cxn>
                <a:cxn ang="0">
                  <a:pos x="49" y="9"/>
                </a:cxn>
              </a:cxnLst>
              <a:rect l="0" t="0" r="r" b="b"/>
              <a:pathLst>
                <a:path w="49" h="220">
                  <a:moveTo>
                    <a:pt x="49" y="9"/>
                  </a:moveTo>
                  <a:lnTo>
                    <a:pt x="45" y="61"/>
                  </a:lnTo>
                  <a:lnTo>
                    <a:pt x="42" y="113"/>
                  </a:lnTo>
                  <a:lnTo>
                    <a:pt x="38" y="165"/>
                  </a:lnTo>
                  <a:lnTo>
                    <a:pt x="36" y="217"/>
                  </a:lnTo>
                  <a:lnTo>
                    <a:pt x="33" y="220"/>
                  </a:lnTo>
                  <a:lnTo>
                    <a:pt x="30" y="220"/>
                  </a:lnTo>
                  <a:lnTo>
                    <a:pt x="26" y="219"/>
                  </a:lnTo>
                  <a:lnTo>
                    <a:pt x="23" y="217"/>
                  </a:lnTo>
                  <a:lnTo>
                    <a:pt x="4" y="178"/>
                  </a:lnTo>
                  <a:lnTo>
                    <a:pt x="0" y="132"/>
                  </a:lnTo>
                  <a:lnTo>
                    <a:pt x="4" y="84"/>
                  </a:lnTo>
                  <a:lnTo>
                    <a:pt x="17" y="39"/>
                  </a:lnTo>
                  <a:lnTo>
                    <a:pt x="19" y="31"/>
                  </a:lnTo>
                  <a:lnTo>
                    <a:pt x="23" y="22"/>
                  </a:lnTo>
                  <a:lnTo>
                    <a:pt x="26" y="15"/>
                  </a:lnTo>
                  <a:lnTo>
                    <a:pt x="30" y="6"/>
                  </a:lnTo>
                  <a:lnTo>
                    <a:pt x="35" y="2"/>
                  </a:lnTo>
                  <a:lnTo>
                    <a:pt x="42" y="0"/>
                  </a:lnTo>
                  <a:lnTo>
                    <a:pt x="46" y="3"/>
                  </a:lnTo>
                  <a:lnTo>
                    <a:pt x="49" y="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34" name="Freeform 50"/>
            <p:cNvSpPr>
              <a:spLocks/>
            </p:cNvSpPr>
            <p:nvPr/>
          </p:nvSpPr>
          <p:spPr bwMode="auto">
            <a:xfrm>
              <a:off x="3226" y="2807"/>
              <a:ext cx="117" cy="43"/>
            </a:xfrm>
            <a:custGeom>
              <a:avLst/>
              <a:gdLst/>
              <a:ahLst/>
              <a:cxnLst>
                <a:cxn ang="0">
                  <a:pos x="224" y="25"/>
                </a:cxn>
                <a:cxn ang="0">
                  <a:pos x="227" y="29"/>
                </a:cxn>
                <a:cxn ang="0">
                  <a:pos x="230" y="32"/>
                </a:cxn>
                <a:cxn ang="0">
                  <a:pos x="233" y="35"/>
                </a:cxn>
                <a:cxn ang="0">
                  <a:pos x="232" y="41"/>
                </a:cxn>
                <a:cxn ang="0">
                  <a:pos x="227" y="45"/>
                </a:cxn>
                <a:cxn ang="0">
                  <a:pos x="222" y="44"/>
                </a:cxn>
                <a:cxn ang="0">
                  <a:pos x="214" y="42"/>
                </a:cxn>
                <a:cxn ang="0">
                  <a:pos x="208" y="44"/>
                </a:cxn>
                <a:cxn ang="0">
                  <a:pos x="203" y="42"/>
                </a:cxn>
                <a:cxn ang="0">
                  <a:pos x="195" y="41"/>
                </a:cxn>
                <a:cxn ang="0">
                  <a:pos x="190" y="39"/>
                </a:cxn>
                <a:cxn ang="0">
                  <a:pos x="182" y="38"/>
                </a:cxn>
                <a:cxn ang="0">
                  <a:pos x="177" y="38"/>
                </a:cxn>
                <a:cxn ang="0">
                  <a:pos x="169" y="36"/>
                </a:cxn>
                <a:cxn ang="0">
                  <a:pos x="164" y="35"/>
                </a:cxn>
                <a:cxn ang="0">
                  <a:pos x="156" y="33"/>
                </a:cxn>
                <a:cxn ang="0">
                  <a:pos x="152" y="35"/>
                </a:cxn>
                <a:cxn ang="0">
                  <a:pos x="148" y="35"/>
                </a:cxn>
                <a:cxn ang="0">
                  <a:pos x="143" y="33"/>
                </a:cxn>
                <a:cxn ang="0">
                  <a:pos x="139" y="33"/>
                </a:cxn>
                <a:cxn ang="0">
                  <a:pos x="127" y="36"/>
                </a:cxn>
                <a:cxn ang="0">
                  <a:pos x="114" y="39"/>
                </a:cxn>
                <a:cxn ang="0">
                  <a:pos x="103" y="44"/>
                </a:cxn>
                <a:cxn ang="0">
                  <a:pos x="91" y="46"/>
                </a:cxn>
                <a:cxn ang="0">
                  <a:pos x="80" y="51"/>
                </a:cxn>
                <a:cxn ang="0">
                  <a:pos x="68" y="55"/>
                </a:cxn>
                <a:cxn ang="0">
                  <a:pos x="56" y="59"/>
                </a:cxn>
                <a:cxn ang="0">
                  <a:pos x="45" y="65"/>
                </a:cxn>
                <a:cxn ang="0">
                  <a:pos x="36" y="71"/>
                </a:cxn>
                <a:cxn ang="0">
                  <a:pos x="29" y="75"/>
                </a:cxn>
                <a:cxn ang="0">
                  <a:pos x="22" y="81"/>
                </a:cxn>
                <a:cxn ang="0">
                  <a:pos x="14" y="87"/>
                </a:cxn>
                <a:cxn ang="0">
                  <a:pos x="11" y="86"/>
                </a:cxn>
                <a:cxn ang="0">
                  <a:pos x="9" y="84"/>
                </a:cxn>
                <a:cxn ang="0">
                  <a:pos x="7" y="81"/>
                </a:cxn>
                <a:cxn ang="0">
                  <a:pos x="6" y="77"/>
                </a:cxn>
                <a:cxn ang="0">
                  <a:pos x="6" y="65"/>
                </a:cxn>
                <a:cxn ang="0">
                  <a:pos x="1" y="52"/>
                </a:cxn>
                <a:cxn ang="0">
                  <a:pos x="0" y="41"/>
                </a:cxn>
                <a:cxn ang="0">
                  <a:pos x="9" y="29"/>
                </a:cxn>
                <a:cxn ang="0">
                  <a:pos x="20" y="19"/>
                </a:cxn>
                <a:cxn ang="0">
                  <a:pos x="35" y="10"/>
                </a:cxn>
                <a:cxn ang="0">
                  <a:pos x="49" y="6"/>
                </a:cxn>
                <a:cxn ang="0">
                  <a:pos x="67" y="2"/>
                </a:cxn>
                <a:cxn ang="0">
                  <a:pos x="84" y="0"/>
                </a:cxn>
                <a:cxn ang="0">
                  <a:pos x="101" y="0"/>
                </a:cxn>
                <a:cxn ang="0">
                  <a:pos x="117" y="0"/>
                </a:cxn>
                <a:cxn ang="0">
                  <a:pos x="135" y="2"/>
                </a:cxn>
                <a:cxn ang="0">
                  <a:pos x="146" y="3"/>
                </a:cxn>
                <a:cxn ang="0">
                  <a:pos x="158" y="4"/>
                </a:cxn>
                <a:cxn ang="0">
                  <a:pos x="169" y="7"/>
                </a:cxn>
                <a:cxn ang="0">
                  <a:pos x="180" y="10"/>
                </a:cxn>
                <a:cxn ang="0">
                  <a:pos x="191" y="13"/>
                </a:cxn>
                <a:cxn ang="0">
                  <a:pos x="203" y="17"/>
                </a:cxn>
                <a:cxn ang="0">
                  <a:pos x="213" y="20"/>
                </a:cxn>
                <a:cxn ang="0">
                  <a:pos x="224" y="25"/>
                </a:cxn>
              </a:cxnLst>
              <a:rect l="0" t="0" r="r" b="b"/>
              <a:pathLst>
                <a:path w="233" h="87">
                  <a:moveTo>
                    <a:pt x="224" y="25"/>
                  </a:moveTo>
                  <a:lnTo>
                    <a:pt x="227" y="29"/>
                  </a:lnTo>
                  <a:lnTo>
                    <a:pt x="230" y="32"/>
                  </a:lnTo>
                  <a:lnTo>
                    <a:pt x="233" y="35"/>
                  </a:lnTo>
                  <a:lnTo>
                    <a:pt x="232" y="41"/>
                  </a:lnTo>
                  <a:lnTo>
                    <a:pt x="227" y="45"/>
                  </a:lnTo>
                  <a:lnTo>
                    <a:pt x="222" y="44"/>
                  </a:lnTo>
                  <a:lnTo>
                    <a:pt x="214" y="42"/>
                  </a:lnTo>
                  <a:lnTo>
                    <a:pt x="208" y="44"/>
                  </a:lnTo>
                  <a:lnTo>
                    <a:pt x="203" y="42"/>
                  </a:lnTo>
                  <a:lnTo>
                    <a:pt x="195" y="41"/>
                  </a:lnTo>
                  <a:lnTo>
                    <a:pt x="190" y="39"/>
                  </a:lnTo>
                  <a:lnTo>
                    <a:pt x="182" y="38"/>
                  </a:lnTo>
                  <a:lnTo>
                    <a:pt x="177" y="38"/>
                  </a:lnTo>
                  <a:lnTo>
                    <a:pt x="169" y="36"/>
                  </a:lnTo>
                  <a:lnTo>
                    <a:pt x="164" y="35"/>
                  </a:lnTo>
                  <a:lnTo>
                    <a:pt x="156" y="33"/>
                  </a:lnTo>
                  <a:lnTo>
                    <a:pt x="152" y="35"/>
                  </a:lnTo>
                  <a:lnTo>
                    <a:pt x="148" y="35"/>
                  </a:lnTo>
                  <a:lnTo>
                    <a:pt x="143" y="33"/>
                  </a:lnTo>
                  <a:lnTo>
                    <a:pt x="139" y="33"/>
                  </a:lnTo>
                  <a:lnTo>
                    <a:pt x="127" y="36"/>
                  </a:lnTo>
                  <a:lnTo>
                    <a:pt x="114" y="39"/>
                  </a:lnTo>
                  <a:lnTo>
                    <a:pt x="103" y="44"/>
                  </a:lnTo>
                  <a:lnTo>
                    <a:pt x="91" y="46"/>
                  </a:lnTo>
                  <a:lnTo>
                    <a:pt x="80" y="51"/>
                  </a:lnTo>
                  <a:lnTo>
                    <a:pt x="68" y="55"/>
                  </a:lnTo>
                  <a:lnTo>
                    <a:pt x="56" y="59"/>
                  </a:lnTo>
                  <a:lnTo>
                    <a:pt x="45" y="65"/>
                  </a:lnTo>
                  <a:lnTo>
                    <a:pt x="36" y="71"/>
                  </a:lnTo>
                  <a:lnTo>
                    <a:pt x="29" y="75"/>
                  </a:lnTo>
                  <a:lnTo>
                    <a:pt x="22" y="81"/>
                  </a:lnTo>
                  <a:lnTo>
                    <a:pt x="14" y="87"/>
                  </a:lnTo>
                  <a:lnTo>
                    <a:pt x="11" y="86"/>
                  </a:lnTo>
                  <a:lnTo>
                    <a:pt x="9" y="84"/>
                  </a:lnTo>
                  <a:lnTo>
                    <a:pt x="7" y="81"/>
                  </a:lnTo>
                  <a:lnTo>
                    <a:pt x="6" y="77"/>
                  </a:lnTo>
                  <a:lnTo>
                    <a:pt x="6" y="65"/>
                  </a:lnTo>
                  <a:lnTo>
                    <a:pt x="1" y="52"/>
                  </a:lnTo>
                  <a:lnTo>
                    <a:pt x="0" y="41"/>
                  </a:lnTo>
                  <a:lnTo>
                    <a:pt x="9" y="29"/>
                  </a:lnTo>
                  <a:lnTo>
                    <a:pt x="20" y="19"/>
                  </a:lnTo>
                  <a:lnTo>
                    <a:pt x="35" y="10"/>
                  </a:lnTo>
                  <a:lnTo>
                    <a:pt x="49" y="6"/>
                  </a:lnTo>
                  <a:lnTo>
                    <a:pt x="67" y="2"/>
                  </a:lnTo>
                  <a:lnTo>
                    <a:pt x="84" y="0"/>
                  </a:lnTo>
                  <a:lnTo>
                    <a:pt x="101" y="0"/>
                  </a:lnTo>
                  <a:lnTo>
                    <a:pt x="117" y="0"/>
                  </a:lnTo>
                  <a:lnTo>
                    <a:pt x="135" y="2"/>
                  </a:lnTo>
                  <a:lnTo>
                    <a:pt x="146" y="3"/>
                  </a:lnTo>
                  <a:lnTo>
                    <a:pt x="158" y="4"/>
                  </a:lnTo>
                  <a:lnTo>
                    <a:pt x="169" y="7"/>
                  </a:lnTo>
                  <a:lnTo>
                    <a:pt x="180" y="10"/>
                  </a:lnTo>
                  <a:lnTo>
                    <a:pt x="191" y="13"/>
                  </a:lnTo>
                  <a:lnTo>
                    <a:pt x="203" y="17"/>
                  </a:lnTo>
                  <a:lnTo>
                    <a:pt x="213" y="20"/>
                  </a:lnTo>
                  <a:lnTo>
                    <a:pt x="224" y="2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35" name="Freeform 51"/>
            <p:cNvSpPr>
              <a:spLocks/>
            </p:cNvSpPr>
            <p:nvPr/>
          </p:nvSpPr>
          <p:spPr bwMode="auto">
            <a:xfrm>
              <a:off x="3628" y="2808"/>
              <a:ext cx="126" cy="35"/>
            </a:xfrm>
            <a:custGeom>
              <a:avLst/>
              <a:gdLst/>
              <a:ahLst/>
              <a:cxnLst>
                <a:cxn ang="0">
                  <a:pos x="39" y="13"/>
                </a:cxn>
                <a:cxn ang="0">
                  <a:pos x="45" y="22"/>
                </a:cxn>
                <a:cxn ang="0">
                  <a:pos x="55" y="22"/>
                </a:cxn>
                <a:cxn ang="0">
                  <a:pos x="67" y="17"/>
                </a:cxn>
                <a:cxn ang="0">
                  <a:pos x="79" y="17"/>
                </a:cxn>
                <a:cxn ang="0">
                  <a:pos x="96" y="14"/>
                </a:cxn>
                <a:cxn ang="0">
                  <a:pos x="113" y="13"/>
                </a:cxn>
                <a:cxn ang="0">
                  <a:pos x="131" y="13"/>
                </a:cxn>
                <a:cxn ang="0">
                  <a:pos x="150" y="14"/>
                </a:cxn>
                <a:cxn ang="0">
                  <a:pos x="167" y="14"/>
                </a:cxn>
                <a:cxn ang="0">
                  <a:pos x="186" y="16"/>
                </a:cxn>
                <a:cxn ang="0">
                  <a:pos x="203" y="17"/>
                </a:cxn>
                <a:cxn ang="0">
                  <a:pos x="221" y="17"/>
                </a:cxn>
                <a:cxn ang="0">
                  <a:pos x="229" y="20"/>
                </a:cxn>
                <a:cxn ang="0">
                  <a:pos x="238" y="25"/>
                </a:cxn>
                <a:cxn ang="0">
                  <a:pos x="245" y="29"/>
                </a:cxn>
                <a:cxn ang="0">
                  <a:pos x="252" y="35"/>
                </a:cxn>
                <a:cxn ang="0">
                  <a:pos x="251" y="39"/>
                </a:cxn>
                <a:cxn ang="0">
                  <a:pos x="248" y="42"/>
                </a:cxn>
                <a:cxn ang="0">
                  <a:pos x="244" y="45"/>
                </a:cxn>
                <a:cxn ang="0">
                  <a:pos x="239" y="46"/>
                </a:cxn>
                <a:cxn ang="0">
                  <a:pos x="216" y="45"/>
                </a:cxn>
                <a:cxn ang="0">
                  <a:pos x="193" y="43"/>
                </a:cxn>
                <a:cxn ang="0">
                  <a:pos x="170" y="43"/>
                </a:cxn>
                <a:cxn ang="0">
                  <a:pos x="147" y="45"/>
                </a:cxn>
                <a:cxn ang="0">
                  <a:pos x="122" y="46"/>
                </a:cxn>
                <a:cxn ang="0">
                  <a:pos x="99" y="49"/>
                </a:cxn>
                <a:cxn ang="0">
                  <a:pos x="77" y="52"/>
                </a:cxn>
                <a:cxn ang="0">
                  <a:pos x="54" y="56"/>
                </a:cxn>
                <a:cxn ang="0">
                  <a:pos x="48" y="58"/>
                </a:cxn>
                <a:cxn ang="0">
                  <a:pos x="41" y="59"/>
                </a:cxn>
                <a:cxn ang="0">
                  <a:pos x="35" y="62"/>
                </a:cxn>
                <a:cxn ang="0">
                  <a:pos x="31" y="64"/>
                </a:cxn>
                <a:cxn ang="0">
                  <a:pos x="25" y="67"/>
                </a:cxn>
                <a:cxn ang="0">
                  <a:pos x="19" y="68"/>
                </a:cxn>
                <a:cxn ang="0">
                  <a:pos x="12" y="70"/>
                </a:cxn>
                <a:cxn ang="0">
                  <a:pos x="6" y="70"/>
                </a:cxn>
                <a:cxn ang="0">
                  <a:pos x="2" y="67"/>
                </a:cxn>
                <a:cxn ang="0">
                  <a:pos x="0" y="61"/>
                </a:cxn>
                <a:cxn ang="0">
                  <a:pos x="2" y="56"/>
                </a:cxn>
                <a:cxn ang="0">
                  <a:pos x="2" y="52"/>
                </a:cxn>
                <a:cxn ang="0">
                  <a:pos x="8" y="42"/>
                </a:cxn>
                <a:cxn ang="0">
                  <a:pos x="13" y="33"/>
                </a:cxn>
                <a:cxn ang="0">
                  <a:pos x="18" y="23"/>
                </a:cxn>
                <a:cxn ang="0">
                  <a:pos x="16" y="12"/>
                </a:cxn>
                <a:cxn ang="0">
                  <a:pos x="18" y="9"/>
                </a:cxn>
                <a:cxn ang="0">
                  <a:pos x="18" y="6"/>
                </a:cxn>
                <a:cxn ang="0">
                  <a:pos x="19" y="3"/>
                </a:cxn>
                <a:cxn ang="0">
                  <a:pos x="22" y="0"/>
                </a:cxn>
                <a:cxn ang="0">
                  <a:pos x="29" y="0"/>
                </a:cxn>
                <a:cxn ang="0">
                  <a:pos x="34" y="4"/>
                </a:cxn>
                <a:cxn ang="0">
                  <a:pos x="35" y="9"/>
                </a:cxn>
                <a:cxn ang="0">
                  <a:pos x="39" y="13"/>
                </a:cxn>
              </a:cxnLst>
              <a:rect l="0" t="0" r="r" b="b"/>
              <a:pathLst>
                <a:path w="252" h="70">
                  <a:moveTo>
                    <a:pt x="39" y="13"/>
                  </a:moveTo>
                  <a:lnTo>
                    <a:pt x="45" y="22"/>
                  </a:lnTo>
                  <a:lnTo>
                    <a:pt x="55" y="22"/>
                  </a:lnTo>
                  <a:lnTo>
                    <a:pt x="67" y="17"/>
                  </a:lnTo>
                  <a:lnTo>
                    <a:pt x="79" y="17"/>
                  </a:lnTo>
                  <a:lnTo>
                    <a:pt x="96" y="14"/>
                  </a:lnTo>
                  <a:lnTo>
                    <a:pt x="113" y="13"/>
                  </a:lnTo>
                  <a:lnTo>
                    <a:pt x="131" y="13"/>
                  </a:lnTo>
                  <a:lnTo>
                    <a:pt x="150" y="14"/>
                  </a:lnTo>
                  <a:lnTo>
                    <a:pt x="167" y="14"/>
                  </a:lnTo>
                  <a:lnTo>
                    <a:pt x="186" y="16"/>
                  </a:lnTo>
                  <a:lnTo>
                    <a:pt x="203" y="17"/>
                  </a:lnTo>
                  <a:lnTo>
                    <a:pt x="221" y="17"/>
                  </a:lnTo>
                  <a:lnTo>
                    <a:pt x="229" y="20"/>
                  </a:lnTo>
                  <a:lnTo>
                    <a:pt x="238" y="25"/>
                  </a:lnTo>
                  <a:lnTo>
                    <a:pt x="245" y="29"/>
                  </a:lnTo>
                  <a:lnTo>
                    <a:pt x="252" y="35"/>
                  </a:lnTo>
                  <a:lnTo>
                    <a:pt x="251" y="39"/>
                  </a:lnTo>
                  <a:lnTo>
                    <a:pt x="248" y="42"/>
                  </a:lnTo>
                  <a:lnTo>
                    <a:pt x="244" y="45"/>
                  </a:lnTo>
                  <a:lnTo>
                    <a:pt x="239" y="46"/>
                  </a:lnTo>
                  <a:lnTo>
                    <a:pt x="216" y="45"/>
                  </a:lnTo>
                  <a:lnTo>
                    <a:pt x="193" y="43"/>
                  </a:lnTo>
                  <a:lnTo>
                    <a:pt x="170" y="43"/>
                  </a:lnTo>
                  <a:lnTo>
                    <a:pt x="147" y="45"/>
                  </a:lnTo>
                  <a:lnTo>
                    <a:pt x="122" y="46"/>
                  </a:lnTo>
                  <a:lnTo>
                    <a:pt x="99" y="49"/>
                  </a:lnTo>
                  <a:lnTo>
                    <a:pt x="77" y="52"/>
                  </a:lnTo>
                  <a:lnTo>
                    <a:pt x="54" y="56"/>
                  </a:lnTo>
                  <a:lnTo>
                    <a:pt x="48" y="58"/>
                  </a:lnTo>
                  <a:lnTo>
                    <a:pt x="41" y="59"/>
                  </a:lnTo>
                  <a:lnTo>
                    <a:pt x="35" y="62"/>
                  </a:lnTo>
                  <a:lnTo>
                    <a:pt x="31" y="64"/>
                  </a:lnTo>
                  <a:lnTo>
                    <a:pt x="25" y="67"/>
                  </a:lnTo>
                  <a:lnTo>
                    <a:pt x="19" y="68"/>
                  </a:lnTo>
                  <a:lnTo>
                    <a:pt x="12" y="70"/>
                  </a:lnTo>
                  <a:lnTo>
                    <a:pt x="6" y="70"/>
                  </a:lnTo>
                  <a:lnTo>
                    <a:pt x="2" y="67"/>
                  </a:lnTo>
                  <a:lnTo>
                    <a:pt x="0" y="61"/>
                  </a:lnTo>
                  <a:lnTo>
                    <a:pt x="2" y="56"/>
                  </a:lnTo>
                  <a:lnTo>
                    <a:pt x="2" y="52"/>
                  </a:lnTo>
                  <a:lnTo>
                    <a:pt x="8" y="42"/>
                  </a:lnTo>
                  <a:lnTo>
                    <a:pt x="13" y="33"/>
                  </a:lnTo>
                  <a:lnTo>
                    <a:pt x="18" y="23"/>
                  </a:lnTo>
                  <a:lnTo>
                    <a:pt x="16" y="12"/>
                  </a:lnTo>
                  <a:lnTo>
                    <a:pt x="18" y="9"/>
                  </a:lnTo>
                  <a:lnTo>
                    <a:pt x="18" y="6"/>
                  </a:lnTo>
                  <a:lnTo>
                    <a:pt x="19" y="3"/>
                  </a:lnTo>
                  <a:lnTo>
                    <a:pt x="22" y="0"/>
                  </a:lnTo>
                  <a:lnTo>
                    <a:pt x="29" y="0"/>
                  </a:lnTo>
                  <a:lnTo>
                    <a:pt x="34" y="4"/>
                  </a:lnTo>
                  <a:lnTo>
                    <a:pt x="35" y="9"/>
                  </a:lnTo>
                  <a:lnTo>
                    <a:pt x="39" y="1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36" name="Freeform 52"/>
            <p:cNvSpPr>
              <a:spLocks/>
            </p:cNvSpPr>
            <p:nvPr/>
          </p:nvSpPr>
          <p:spPr bwMode="auto">
            <a:xfrm>
              <a:off x="3775" y="2818"/>
              <a:ext cx="293" cy="111"/>
            </a:xfrm>
            <a:custGeom>
              <a:avLst/>
              <a:gdLst/>
              <a:ahLst/>
              <a:cxnLst>
                <a:cxn ang="0">
                  <a:pos x="51" y="22"/>
                </a:cxn>
                <a:cxn ang="0">
                  <a:pos x="87" y="36"/>
                </a:cxn>
                <a:cxn ang="0">
                  <a:pos x="121" y="52"/>
                </a:cxn>
                <a:cxn ang="0">
                  <a:pos x="157" y="64"/>
                </a:cxn>
                <a:cxn ang="0">
                  <a:pos x="186" y="73"/>
                </a:cxn>
                <a:cxn ang="0">
                  <a:pos x="205" y="81"/>
                </a:cxn>
                <a:cxn ang="0">
                  <a:pos x="223" y="89"/>
                </a:cxn>
                <a:cxn ang="0">
                  <a:pos x="244" y="97"/>
                </a:cxn>
                <a:cxn ang="0">
                  <a:pos x="261" y="103"/>
                </a:cxn>
                <a:cxn ang="0">
                  <a:pos x="277" y="107"/>
                </a:cxn>
                <a:cxn ang="0">
                  <a:pos x="292" y="112"/>
                </a:cxn>
                <a:cxn ang="0">
                  <a:pos x="307" y="119"/>
                </a:cxn>
                <a:cxn ang="0">
                  <a:pos x="331" y="126"/>
                </a:cxn>
                <a:cxn ang="0">
                  <a:pos x="364" y="138"/>
                </a:cxn>
                <a:cxn ang="0">
                  <a:pos x="397" y="148"/>
                </a:cxn>
                <a:cxn ang="0">
                  <a:pos x="431" y="158"/>
                </a:cxn>
                <a:cxn ang="0">
                  <a:pos x="462" y="170"/>
                </a:cxn>
                <a:cxn ang="0">
                  <a:pos x="493" y="180"/>
                </a:cxn>
                <a:cxn ang="0">
                  <a:pos x="523" y="189"/>
                </a:cxn>
                <a:cxn ang="0">
                  <a:pos x="554" y="199"/>
                </a:cxn>
                <a:cxn ang="0">
                  <a:pos x="573" y="204"/>
                </a:cxn>
                <a:cxn ang="0">
                  <a:pos x="580" y="209"/>
                </a:cxn>
                <a:cxn ang="0">
                  <a:pos x="586" y="213"/>
                </a:cxn>
                <a:cxn ang="0">
                  <a:pos x="587" y="220"/>
                </a:cxn>
                <a:cxn ang="0">
                  <a:pos x="567" y="222"/>
                </a:cxn>
                <a:cxn ang="0">
                  <a:pos x="535" y="218"/>
                </a:cxn>
                <a:cxn ang="0">
                  <a:pos x="504" y="210"/>
                </a:cxn>
                <a:cxn ang="0">
                  <a:pos x="474" y="202"/>
                </a:cxn>
                <a:cxn ang="0">
                  <a:pos x="442" y="193"/>
                </a:cxn>
                <a:cxn ang="0">
                  <a:pos x="412" y="184"/>
                </a:cxn>
                <a:cxn ang="0">
                  <a:pos x="378" y="174"/>
                </a:cxn>
                <a:cxn ang="0">
                  <a:pos x="348" y="165"/>
                </a:cxn>
                <a:cxn ang="0">
                  <a:pos x="326" y="158"/>
                </a:cxn>
                <a:cxn ang="0">
                  <a:pos x="315" y="154"/>
                </a:cxn>
                <a:cxn ang="0">
                  <a:pos x="302" y="149"/>
                </a:cxn>
                <a:cxn ang="0">
                  <a:pos x="290" y="145"/>
                </a:cxn>
                <a:cxn ang="0">
                  <a:pos x="258" y="136"/>
                </a:cxn>
                <a:cxn ang="0">
                  <a:pos x="209" y="120"/>
                </a:cxn>
                <a:cxn ang="0">
                  <a:pos x="160" y="103"/>
                </a:cxn>
                <a:cxn ang="0">
                  <a:pos x="110" y="84"/>
                </a:cxn>
                <a:cxn ang="0">
                  <a:pos x="74" y="68"/>
                </a:cxn>
                <a:cxn ang="0">
                  <a:pos x="47" y="57"/>
                </a:cxn>
                <a:cxn ang="0">
                  <a:pos x="21" y="42"/>
                </a:cxn>
                <a:cxn ang="0">
                  <a:pos x="3" y="21"/>
                </a:cxn>
                <a:cxn ang="0">
                  <a:pos x="3" y="0"/>
                </a:cxn>
                <a:cxn ang="0">
                  <a:pos x="11" y="2"/>
                </a:cxn>
                <a:cxn ang="0">
                  <a:pos x="32" y="16"/>
                </a:cxn>
              </a:cxnLst>
              <a:rect l="0" t="0" r="r" b="b"/>
              <a:pathLst>
                <a:path w="587" h="222">
                  <a:moveTo>
                    <a:pt x="32" y="16"/>
                  </a:moveTo>
                  <a:lnTo>
                    <a:pt x="51" y="22"/>
                  </a:lnTo>
                  <a:lnTo>
                    <a:pt x="70" y="28"/>
                  </a:lnTo>
                  <a:lnTo>
                    <a:pt x="87" y="36"/>
                  </a:lnTo>
                  <a:lnTo>
                    <a:pt x="105" y="44"/>
                  </a:lnTo>
                  <a:lnTo>
                    <a:pt x="121" y="52"/>
                  </a:lnTo>
                  <a:lnTo>
                    <a:pt x="138" y="58"/>
                  </a:lnTo>
                  <a:lnTo>
                    <a:pt x="157" y="64"/>
                  </a:lnTo>
                  <a:lnTo>
                    <a:pt x="176" y="68"/>
                  </a:lnTo>
                  <a:lnTo>
                    <a:pt x="186" y="73"/>
                  </a:lnTo>
                  <a:lnTo>
                    <a:pt x="194" y="77"/>
                  </a:lnTo>
                  <a:lnTo>
                    <a:pt x="205" y="81"/>
                  </a:lnTo>
                  <a:lnTo>
                    <a:pt x="215" y="84"/>
                  </a:lnTo>
                  <a:lnTo>
                    <a:pt x="223" y="89"/>
                  </a:lnTo>
                  <a:lnTo>
                    <a:pt x="234" y="93"/>
                  </a:lnTo>
                  <a:lnTo>
                    <a:pt x="244" y="97"/>
                  </a:lnTo>
                  <a:lnTo>
                    <a:pt x="254" y="102"/>
                  </a:lnTo>
                  <a:lnTo>
                    <a:pt x="261" y="103"/>
                  </a:lnTo>
                  <a:lnTo>
                    <a:pt x="270" y="105"/>
                  </a:lnTo>
                  <a:lnTo>
                    <a:pt x="277" y="107"/>
                  </a:lnTo>
                  <a:lnTo>
                    <a:pt x="284" y="109"/>
                  </a:lnTo>
                  <a:lnTo>
                    <a:pt x="292" y="112"/>
                  </a:lnTo>
                  <a:lnTo>
                    <a:pt x="299" y="116"/>
                  </a:lnTo>
                  <a:lnTo>
                    <a:pt x="307" y="119"/>
                  </a:lnTo>
                  <a:lnTo>
                    <a:pt x="315" y="122"/>
                  </a:lnTo>
                  <a:lnTo>
                    <a:pt x="331" y="126"/>
                  </a:lnTo>
                  <a:lnTo>
                    <a:pt x="348" y="132"/>
                  </a:lnTo>
                  <a:lnTo>
                    <a:pt x="364" y="138"/>
                  </a:lnTo>
                  <a:lnTo>
                    <a:pt x="380" y="142"/>
                  </a:lnTo>
                  <a:lnTo>
                    <a:pt x="397" y="148"/>
                  </a:lnTo>
                  <a:lnTo>
                    <a:pt x="413" y="154"/>
                  </a:lnTo>
                  <a:lnTo>
                    <a:pt x="431" y="158"/>
                  </a:lnTo>
                  <a:lnTo>
                    <a:pt x="448" y="162"/>
                  </a:lnTo>
                  <a:lnTo>
                    <a:pt x="462" y="170"/>
                  </a:lnTo>
                  <a:lnTo>
                    <a:pt x="477" y="176"/>
                  </a:lnTo>
                  <a:lnTo>
                    <a:pt x="493" y="180"/>
                  </a:lnTo>
                  <a:lnTo>
                    <a:pt x="509" y="184"/>
                  </a:lnTo>
                  <a:lnTo>
                    <a:pt x="523" y="189"/>
                  </a:lnTo>
                  <a:lnTo>
                    <a:pt x="539" y="193"/>
                  </a:lnTo>
                  <a:lnTo>
                    <a:pt x="554" y="199"/>
                  </a:lnTo>
                  <a:lnTo>
                    <a:pt x="568" y="204"/>
                  </a:lnTo>
                  <a:lnTo>
                    <a:pt x="573" y="204"/>
                  </a:lnTo>
                  <a:lnTo>
                    <a:pt x="575" y="206"/>
                  </a:lnTo>
                  <a:lnTo>
                    <a:pt x="580" y="209"/>
                  </a:lnTo>
                  <a:lnTo>
                    <a:pt x="583" y="210"/>
                  </a:lnTo>
                  <a:lnTo>
                    <a:pt x="586" y="213"/>
                  </a:lnTo>
                  <a:lnTo>
                    <a:pt x="587" y="216"/>
                  </a:lnTo>
                  <a:lnTo>
                    <a:pt x="587" y="220"/>
                  </a:lnTo>
                  <a:lnTo>
                    <a:pt x="583" y="222"/>
                  </a:lnTo>
                  <a:lnTo>
                    <a:pt x="567" y="222"/>
                  </a:lnTo>
                  <a:lnTo>
                    <a:pt x="551" y="220"/>
                  </a:lnTo>
                  <a:lnTo>
                    <a:pt x="535" y="218"/>
                  </a:lnTo>
                  <a:lnTo>
                    <a:pt x="519" y="213"/>
                  </a:lnTo>
                  <a:lnTo>
                    <a:pt x="504" y="210"/>
                  </a:lnTo>
                  <a:lnTo>
                    <a:pt x="489" y="206"/>
                  </a:lnTo>
                  <a:lnTo>
                    <a:pt x="474" y="202"/>
                  </a:lnTo>
                  <a:lnTo>
                    <a:pt x="458" y="197"/>
                  </a:lnTo>
                  <a:lnTo>
                    <a:pt x="442" y="193"/>
                  </a:lnTo>
                  <a:lnTo>
                    <a:pt x="428" y="189"/>
                  </a:lnTo>
                  <a:lnTo>
                    <a:pt x="412" y="184"/>
                  </a:lnTo>
                  <a:lnTo>
                    <a:pt x="396" y="178"/>
                  </a:lnTo>
                  <a:lnTo>
                    <a:pt x="378" y="174"/>
                  </a:lnTo>
                  <a:lnTo>
                    <a:pt x="362" y="170"/>
                  </a:lnTo>
                  <a:lnTo>
                    <a:pt x="348" y="165"/>
                  </a:lnTo>
                  <a:lnTo>
                    <a:pt x="332" y="161"/>
                  </a:lnTo>
                  <a:lnTo>
                    <a:pt x="326" y="158"/>
                  </a:lnTo>
                  <a:lnTo>
                    <a:pt x="320" y="155"/>
                  </a:lnTo>
                  <a:lnTo>
                    <a:pt x="315" y="154"/>
                  </a:lnTo>
                  <a:lnTo>
                    <a:pt x="309" y="151"/>
                  </a:lnTo>
                  <a:lnTo>
                    <a:pt x="302" y="149"/>
                  </a:lnTo>
                  <a:lnTo>
                    <a:pt x="296" y="148"/>
                  </a:lnTo>
                  <a:lnTo>
                    <a:pt x="290" y="145"/>
                  </a:lnTo>
                  <a:lnTo>
                    <a:pt x="284" y="144"/>
                  </a:lnTo>
                  <a:lnTo>
                    <a:pt x="258" y="136"/>
                  </a:lnTo>
                  <a:lnTo>
                    <a:pt x="234" y="128"/>
                  </a:lnTo>
                  <a:lnTo>
                    <a:pt x="209" y="120"/>
                  </a:lnTo>
                  <a:lnTo>
                    <a:pt x="184" y="112"/>
                  </a:lnTo>
                  <a:lnTo>
                    <a:pt x="160" y="103"/>
                  </a:lnTo>
                  <a:lnTo>
                    <a:pt x="135" y="94"/>
                  </a:lnTo>
                  <a:lnTo>
                    <a:pt x="110" y="84"/>
                  </a:lnTo>
                  <a:lnTo>
                    <a:pt x="87" y="74"/>
                  </a:lnTo>
                  <a:lnTo>
                    <a:pt x="74" y="68"/>
                  </a:lnTo>
                  <a:lnTo>
                    <a:pt x="60" y="63"/>
                  </a:lnTo>
                  <a:lnTo>
                    <a:pt x="47" y="57"/>
                  </a:lnTo>
                  <a:lnTo>
                    <a:pt x="32" y="50"/>
                  </a:lnTo>
                  <a:lnTo>
                    <a:pt x="21" y="42"/>
                  </a:lnTo>
                  <a:lnTo>
                    <a:pt x="11" y="34"/>
                  </a:lnTo>
                  <a:lnTo>
                    <a:pt x="3" y="21"/>
                  </a:lnTo>
                  <a:lnTo>
                    <a:pt x="0" y="5"/>
                  </a:lnTo>
                  <a:lnTo>
                    <a:pt x="3" y="0"/>
                  </a:lnTo>
                  <a:lnTo>
                    <a:pt x="8" y="0"/>
                  </a:lnTo>
                  <a:lnTo>
                    <a:pt x="11" y="2"/>
                  </a:lnTo>
                  <a:lnTo>
                    <a:pt x="13" y="5"/>
                  </a:lnTo>
                  <a:lnTo>
                    <a:pt x="32" y="1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37" name="Freeform 53"/>
            <p:cNvSpPr>
              <a:spLocks/>
            </p:cNvSpPr>
            <p:nvPr/>
          </p:nvSpPr>
          <p:spPr bwMode="auto">
            <a:xfrm>
              <a:off x="4292" y="2822"/>
              <a:ext cx="119" cy="77"/>
            </a:xfrm>
            <a:custGeom>
              <a:avLst/>
              <a:gdLst/>
              <a:ahLst/>
              <a:cxnLst>
                <a:cxn ang="0">
                  <a:pos x="237" y="18"/>
                </a:cxn>
                <a:cxn ang="0">
                  <a:pos x="236" y="39"/>
                </a:cxn>
                <a:cxn ang="0">
                  <a:pos x="234" y="57"/>
                </a:cxn>
                <a:cxn ang="0">
                  <a:pos x="230" y="76"/>
                </a:cxn>
                <a:cxn ang="0">
                  <a:pos x="221" y="92"/>
                </a:cxn>
                <a:cxn ang="0">
                  <a:pos x="212" y="98"/>
                </a:cxn>
                <a:cxn ang="0">
                  <a:pos x="204" y="102"/>
                </a:cxn>
                <a:cxn ang="0">
                  <a:pos x="194" y="105"/>
                </a:cxn>
                <a:cxn ang="0">
                  <a:pos x="184" y="108"/>
                </a:cxn>
                <a:cxn ang="0">
                  <a:pos x="173" y="111"/>
                </a:cxn>
                <a:cxn ang="0">
                  <a:pos x="163" y="114"/>
                </a:cxn>
                <a:cxn ang="0">
                  <a:pos x="153" y="117"/>
                </a:cxn>
                <a:cxn ang="0">
                  <a:pos x="143" y="120"/>
                </a:cxn>
                <a:cxn ang="0">
                  <a:pos x="128" y="124"/>
                </a:cxn>
                <a:cxn ang="0">
                  <a:pos x="114" y="127"/>
                </a:cxn>
                <a:cxn ang="0">
                  <a:pos x="100" y="131"/>
                </a:cxn>
                <a:cxn ang="0">
                  <a:pos x="85" y="136"/>
                </a:cxn>
                <a:cxn ang="0">
                  <a:pos x="71" y="140"/>
                </a:cxn>
                <a:cxn ang="0">
                  <a:pos x="56" y="144"/>
                </a:cxn>
                <a:cxn ang="0">
                  <a:pos x="42" y="149"/>
                </a:cxn>
                <a:cxn ang="0">
                  <a:pos x="27" y="153"/>
                </a:cxn>
                <a:cxn ang="0">
                  <a:pos x="18" y="154"/>
                </a:cxn>
                <a:cxn ang="0">
                  <a:pos x="11" y="153"/>
                </a:cxn>
                <a:cxn ang="0">
                  <a:pos x="5" y="149"/>
                </a:cxn>
                <a:cxn ang="0">
                  <a:pos x="0" y="144"/>
                </a:cxn>
                <a:cxn ang="0">
                  <a:pos x="2" y="139"/>
                </a:cxn>
                <a:cxn ang="0">
                  <a:pos x="7" y="134"/>
                </a:cxn>
                <a:cxn ang="0">
                  <a:pos x="11" y="131"/>
                </a:cxn>
                <a:cxn ang="0">
                  <a:pos x="17" y="128"/>
                </a:cxn>
                <a:cxn ang="0">
                  <a:pos x="24" y="128"/>
                </a:cxn>
                <a:cxn ang="0">
                  <a:pos x="31" y="127"/>
                </a:cxn>
                <a:cxn ang="0">
                  <a:pos x="37" y="126"/>
                </a:cxn>
                <a:cxn ang="0">
                  <a:pos x="43" y="123"/>
                </a:cxn>
                <a:cxn ang="0">
                  <a:pos x="58" y="118"/>
                </a:cxn>
                <a:cxn ang="0">
                  <a:pos x="72" y="114"/>
                </a:cxn>
                <a:cxn ang="0">
                  <a:pos x="86" y="110"/>
                </a:cxn>
                <a:cxn ang="0">
                  <a:pos x="101" y="104"/>
                </a:cxn>
                <a:cxn ang="0">
                  <a:pos x="115" y="99"/>
                </a:cxn>
                <a:cxn ang="0">
                  <a:pos x="130" y="94"/>
                </a:cxn>
                <a:cxn ang="0">
                  <a:pos x="144" y="88"/>
                </a:cxn>
                <a:cxn ang="0">
                  <a:pos x="157" y="81"/>
                </a:cxn>
                <a:cxn ang="0">
                  <a:pos x="165" y="75"/>
                </a:cxn>
                <a:cxn ang="0">
                  <a:pos x="173" y="69"/>
                </a:cxn>
                <a:cxn ang="0">
                  <a:pos x="182" y="65"/>
                </a:cxn>
                <a:cxn ang="0">
                  <a:pos x="191" y="57"/>
                </a:cxn>
                <a:cxn ang="0">
                  <a:pos x="198" y="50"/>
                </a:cxn>
                <a:cxn ang="0">
                  <a:pos x="204" y="43"/>
                </a:cxn>
                <a:cxn ang="0">
                  <a:pos x="210" y="34"/>
                </a:cxn>
                <a:cxn ang="0">
                  <a:pos x="212" y="24"/>
                </a:cxn>
                <a:cxn ang="0">
                  <a:pos x="218" y="17"/>
                </a:cxn>
                <a:cxn ang="0">
                  <a:pos x="221" y="7"/>
                </a:cxn>
                <a:cxn ang="0">
                  <a:pos x="224" y="0"/>
                </a:cxn>
                <a:cxn ang="0">
                  <a:pos x="234" y="0"/>
                </a:cxn>
                <a:cxn ang="0">
                  <a:pos x="237" y="18"/>
                </a:cxn>
              </a:cxnLst>
              <a:rect l="0" t="0" r="r" b="b"/>
              <a:pathLst>
                <a:path w="237" h="154">
                  <a:moveTo>
                    <a:pt x="237" y="18"/>
                  </a:moveTo>
                  <a:lnTo>
                    <a:pt x="236" y="39"/>
                  </a:lnTo>
                  <a:lnTo>
                    <a:pt x="234" y="57"/>
                  </a:lnTo>
                  <a:lnTo>
                    <a:pt x="230" y="76"/>
                  </a:lnTo>
                  <a:lnTo>
                    <a:pt x="221" y="92"/>
                  </a:lnTo>
                  <a:lnTo>
                    <a:pt x="212" y="98"/>
                  </a:lnTo>
                  <a:lnTo>
                    <a:pt x="204" y="102"/>
                  </a:lnTo>
                  <a:lnTo>
                    <a:pt x="194" y="105"/>
                  </a:lnTo>
                  <a:lnTo>
                    <a:pt x="184" y="108"/>
                  </a:lnTo>
                  <a:lnTo>
                    <a:pt x="173" y="111"/>
                  </a:lnTo>
                  <a:lnTo>
                    <a:pt x="163" y="114"/>
                  </a:lnTo>
                  <a:lnTo>
                    <a:pt x="153" y="117"/>
                  </a:lnTo>
                  <a:lnTo>
                    <a:pt x="143" y="120"/>
                  </a:lnTo>
                  <a:lnTo>
                    <a:pt x="128" y="124"/>
                  </a:lnTo>
                  <a:lnTo>
                    <a:pt x="114" y="127"/>
                  </a:lnTo>
                  <a:lnTo>
                    <a:pt x="100" y="131"/>
                  </a:lnTo>
                  <a:lnTo>
                    <a:pt x="85" y="136"/>
                  </a:lnTo>
                  <a:lnTo>
                    <a:pt x="71" y="140"/>
                  </a:lnTo>
                  <a:lnTo>
                    <a:pt x="56" y="144"/>
                  </a:lnTo>
                  <a:lnTo>
                    <a:pt x="42" y="149"/>
                  </a:lnTo>
                  <a:lnTo>
                    <a:pt x="27" y="153"/>
                  </a:lnTo>
                  <a:lnTo>
                    <a:pt x="18" y="154"/>
                  </a:lnTo>
                  <a:lnTo>
                    <a:pt x="11" y="153"/>
                  </a:lnTo>
                  <a:lnTo>
                    <a:pt x="5" y="149"/>
                  </a:lnTo>
                  <a:lnTo>
                    <a:pt x="0" y="144"/>
                  </a:lnTo>
                  <a:lnTo>
                    <a:pt x="2" y="139"/>
                  </a:lnTo>
                  <a:lnTo>
                    <a:pt x="7" y="134"/>
                  </a:lnTo>
                  <a:lnTo>
                    <a:pt x="11" y="131"/>
                  </a:lnTo>
                  <a:lnTo>
                    <a:pt x="17" y="128"/>
                  </a:lnTo>
                  <a:lnTo>
                    <a:pt x="24" y="128"/>
                  </a:lnTo>
                  <a:lnTo>
                    <a:pt x="31" y="127"/>
                  </a:lnTo>
                  <a:lnTo>
                    <a:pt x="37" y="126"/>
                  </a:lnTo>
                  <a:lnTo>
                    <a:pt x="43" y="123"/>
                  </a:lnTo>
                  <a:lnTo>
                    <a:pt x="58" y="118"/>
                  </a:lnTo>
                  <a:lnTo>
                    <a:pt x="72" y="114"/>
                  </a:lnTo>
                  <a:lnTo>
                    <a:pt x="86" y="110"/>
                  </a:lnTo>
                  <a:lnTo>
                    <a:pt x="101" y="104"/>
                  </a:lnTo>
                  <a:lnTo>
                    <a:pt x="115" y="99"/>
                  </a:lnTo>
                  <a:lnTo>
                    <a:pt x="130" y="94"/>
                  </a:lnTo>
                  <a:lnTo>
                    <a:pt x="144" y="88"/>
                  </a:lnTo>
                  <a:lnTo>
                    <a:pt x="157" y="81"/>
                  </a:lnTo>
                  <a:lnTo>
                    <a:pt x="165" y="75"/>
                  </a:lnTo>
                  <a:lnTo>
                    <a:pt x="173" y="69"/>
                  </a:lnTo>
                  <a:lnTo>
                    <a:pt x="182" y="65"/>
                  </a:lnTo>
                  <a:lnTo>
                    <a:pt x="191" y="57"/>
                  </a:lnTo>
                  <a:lnTo>
                    <a:pt x="198" y="50"/>
                  </a:lnTo>
                  <a:lnTo>
                    <a:pt x="204" y="43"/>
                  </a:lnTo>
                  <a:lnTo>
                    <a:pt x="210" y="34"/>
                  </a:lnTo>
                  <a:lnTo>
                    <a:pt x="212" y="24"/>
                  </a:lnTo>
                  <a:lnTo>
                    <a:pt x="218" y="17"/>
                  </a:lnTo>
                  <a:lnTo>
                    <a:pt x="221" y="7"/>
                  </a:lnTo>
                  <a:lnTo>
                    <a:pt x="224" y="0"/>
                  </a:lnTo>
                  <a:lnTo>
                    <a:pt x="234" y="0"/>
                  </a:lnTo>
                  <a:lnTo>
                    <a:pt x="237" y="1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38" name="Freeform 54"/>
            <p:cNvSpPr>
              <a:spLocks/>
            </p:cNvSpPr>
            <p:nvPr/>
          </p:nvSpPr>
          <p:spPr bwMode="auto">
            <a:xfrm>
              <a:off x="4203" y="2826"/>
              <a:ext cx="76" cy="69"/>
            </a:xfrm>
            <a:custGeom>
              <a:avLst/>
              <a:gdLst/>
              <a:ahLst/>
              <a:cxnLst>
                <a:cxn ang="0">
                  <a:pos x="148" y="25"/>
                </a:cxn>
                <a:cxn ang="0">
                  <a:pos x="150" y="41"/>
                </a:cxn>
                <a:cxn ang="0">
                  <a:pos x="150" y="55"/>
                </a:cxn>
                <a:cxn ang="0">
                  <a:pos x="145" y="70"/>
                </a:cxn>
                <a:cxn ang="0">
                  <a:pos x="139" y="83"/>
                </a:cxn>
                <a:cxn ang="0">
                  <a:pos x="135" y="81"/>
                </a:cxn>
                <a:cxn ang="0">
                  <a:pos x="130" y="80"/>
                </a:cxn>
                <a:cxn ang="0">
                  <a:pos x="126" y="77"/>
                </a:cxn>
                <a:cxn ang="0">
                  <a:pos x="123" y="73"/>
                </a:cxn>
                <a:cxn ang="0">
                  <a:pos x="123" y="65"/>
                </a:cxn>
                <a:cxn ang="0">
                  <a:pos x="122" y="57"/>
                </a:cxn>
                <a:cxn ang="0">
                  <a:pos x="122" y="49"/>
                </a:cxn>
                <a:cxn ang="0">
                  <a:pos x="119" y="42"/>
                </a:cxn>
                <a:cxn ang="0">
                  <a:pos x="114" y="38"/>
                </a:cxn>
                <a:cxn ang="0">
                  <a:pos x="108" y="34"/>
                </a:cxn>
                <a:cxn ang="0">
                  <a:pos x="101" y="32"/>
                </a:cxn>
                <a:cxn ang="0">
                  <a:pos x="94" y="34"/>
                </a:cxn>
                <a:cxn ang="0">
                  <a:pos x="87" y="36"/>
                </a:cxn>
                <a:cxn ang="0">
                  <a:pos x="78" y="38"/>
                </a:cxn>
                <a:cxn ang="0">
                  <a:pos x="69" y="38"/>
                </a:cxn>
                <a:cxn ang="0">
                  <a:pos x="61" y="39"/>
                </a:cxn>
                <a:cxn ang="0">
                  <a:pos x="53" y="41"/>
                </a:cxn>
                <a:cxn ang="0">
                  <a:pos x="46" y="42"/>
                </a:cxn>
                <a:cxn ang="0">
                  <a:pos x="40" y="47"/>
                </a:cxn>
                <a:cxn ang="0">
                  <a:pos x="36" y="54"/>
                </a:cxn>
                <a:cxn ang="0">
                  <a:pos x="33" y="74"/>
                </a:cxn>
                <a:cxn ang="0">
                  <a:pos x="30" y="94"/>
                </a:cxn>
                <a:cxn ang="0">
                  <a:pos x="29" y="115"/>
                </a:cxn>
                <a:cxn ang="0">
                  <a:pos x="26" y="135"/>
                </a:cxn>
                <a:cxn ang="0">
                  <a:pos x="23" y="136"/>
                </a:cxn>
                <a:cxn ang="0">
                  <a:pos x="20" y="138"/>
                </a:cxn>
                <a:cxn ang="0">
                  <a:pos x="19" y="138"/>
                </a:cxn>
                <a:cxn ang="0">
                  <a:pos x="16" y="136"/>
                </a:cxn>
                <a:cxn ang="0">
                  <a:pos x="1" y="115"/>
                </a:cxn>
                <a:cxn ang="0">
                  <a:pos x="0" y="87"/>
                </a:cxn>
                <a:cxn ang="0">
                  <a:pos x="4" y="60"/>
                </a:cxn>
                <a:cxn ang="0">
                  <a:pos x="7" y="31"/>
                </a:cxn>
                <a:cxn ang="0">
                  <a:pos x="14" y="22"/>
                </a:cxn>
                <a:cxn ang="0">
                  <a:pos x="24" y="15"/>
                </a:cxn>
                <a:cxn ang="0">
                  <a:pos x="35" y="9"/>
                </a:cxn>
                <a:cxn ang="0">
                  <a:pos x="48" y="7"/>
                </a:cxn>
                <a:cxn ang="0">
                  <a:pos x="55" y="3"/>
                </a:cxn>
                <a:cxn ang="0">
                  <a:pos x="64" y="2"/>
                </a:cxn>
                <a:cxn ang="0">
                  <a:pos x="72" y="2"/>
                </a:cxn>
                <a:cxn ang="0">
                  <a:pos x="81" y="0"/>
                </a:cxn>
                <a:cxn ang="0">
                  <a:pos x="91" y="0"/>
                </a:cxn>
                <a:cxn ang="0">
                  <a:pos x="101" y="2"/>
                </a:cxn>
                <a:cxn ang="0">
                  <a:pos x="111" y="2"/>
                </a:cxn>
                <a:cxn ang="0">
                  <a:pos x="120" y="2"/>
                </a:cxn>
                <a:cxn ang="0">
                  <a:pos x="129" y="5"/>
                </a:cxn>
                <a:cxn ang="0">
                  <a:pos x="136" y="9"/>
                </a:cxn>
                <a:cxn ang="0">
                  <a:pos x="143" y="15"/>
                </a:cxn>
                <a:cxn ang="0">
                  <a:pos x="148" y="25"/>
                </a:cxn>
              </a:cxnLst>
              <a:rect l="0" t="0" r="r" b="b"/>
              <a:pathLst>
                <a:path w="150" h="138">
                  <a:moveTo>
                    <a:pt x="148" y="25"/>
                  </a:moveTo>
                  <a:lnTo>
                    <a:pt x="150" y="41"/>
                  </a:lnTo>
                  <a:lnTo>
                    <a:pt x="150" y="55"/>
                  </a:lnTo>
                  <a:lnTo>
                    <a:pt x="145" y="70"/>
                  </a:lnTo>
                  <a:lnTo>
                    <a:pt x="139" y="83"/>
                  </a:lnTo>
                  <a:lnTo>
                    <a:pt x="135" y="81"/>
                  </a:lnTo>
                  <a:lnTo>
                    <a:pt x="130" y="80"/>
                  </a:lnTo>
                  <a:lnTo>
                    <a:pt x="126" y="77"/>
                  </a:lnTo>
                  <a:lnTo>
                    <a:pt x="123" y="73"/>
                  </a:lnTo>
                  <a:lnTo>
                    <a:pt x="123" y="65"/>
                  </a:lnTo>
                  <a:lnTo>
                    <a:pt x="122" y="57"/>
                  </a:lnTo>
                  <a:lnTo>
                    <a:pt x="122" y="49"/>
                  </a:lnTo>
                  <a:lnTo>
                    <a:pt x="119" y="42"/>
                  </a:lnTo>
                  <a:lnTo>
                    <a:pt x="114" y="38"/>
                  </a:lnTo>
                  <a:lnTo>
                    <a:pt x="108" y="34"/>
                  </a:lnTo>
                  <a:lnTo>
                    <a:pt x="101" y="32"/>
                  </a:lnTo>
                  <a:lnTo>
                    <a:pt x="94" y="34"/>
                  </a:lnTo>
                  <a:lnTo>
                    <a:pt x="87" y="36"/>
                  </a:lnTo>
                  <a:lnTo>
                    <a:pt x="78" y="38"/>
                  </a:lnTo>
                  <a:lnTo>
                    <a:pt x="69" y="38"/>
                  </a:lnTo>
                  <a:lnTo>
                    <a:pt x="61" y="39"/>
                  </a:lnTo>
                  <a:lnTo>
                    <a:pt x="53" y="41"/>
                  </a:lnTo>
                  <a:lnTo>
                    <a:pt x="46" y="42"/>
                  </a:lnTo>
                  <a:lnTo>
                    <a:pt x="40" y="47"/>
                  </a:lnTo>
                  <a:lnTo>
                    <a:pt x="36" y="54"/>
                  </a:lnTo>
                  <a:lnTo>
                    <a:pt x="33" y="74"/>
                  </a:lnTo>
                  <a:lnTo>
                    <a:pt x="30" y="94"/>
                  </a:lnTo>
                  <a:lnTo>
                    <a:pt x="29" y="115"/>
                  </a:lnTo>
                  <a:lnTo>
                    <a:pt x="26" y="135"/>
                  </a:lnTo>
                  <a:lnTo>
                    <a:pt x="23" y="136"/>
                  </a:lnTo>
                  <a:lnTo>
                    <a:pt x="20" y="138"/>
                  </a:lnTo>
                  <a:lnTo>
                    <a:pt x="19" y="138"/>
                  </a:lnTo>
                  <a:lnTo>
                    <a:pt x="16" y="136"/>
                  </a:lnTo>
                  <a:lnTo>
                    <a:pt x="1" y="115"/>
                  </a:lnTo>
                  <a:lnTo>
                    <a:pt x="0" y="87"/>
                  </a:lnTo>
                  <a:lnTo>
                    <a:pt x="4" y="60"/>
                  </a:lnTo>
                  <a:lnTo>
                    <a:pt x="7" y="31"/>
                  </a:lnTo>
                  <a:lnTo>
                    <a:pt x="14" y="22"/>
                  </a:lnTo>
                  <a:lnTo>
                    <a:pt x="24" y="15"/>
                  </a:lnTo>
                  <a:lnTo>
                    <a:pt x="35" y="9"/>
                  </a:lnTo>
                  <a:lnTo>
                    <a:pt x="48" y="7"/>
                  </a:lnTo>
                  <a:lnTo>
                    <a:pt x="55" y="3"/>
                  </a:lnTo>
                  <a:lnTo>
                    <a:pt x="64" y="2"/>
                  </a:lnTo>
                  <a:lnTo>
                    <a:pt x="72" y="2"/>
                  </a:lnTo>
                  <a:lnTo>
                    <a:pt x="81" y="0"/>
                  </a:lnTo>
                  <a:lnTo>
                    <a:pt x="91" y="0"/>
                  </a:lnTo>
                  <a:lnTo>
                    <a:pt x="101" y="2"/>
                  </a:lnTo>
                  <a:lnTo>
                    <a:pt x="111" y="2"/>
                  </a:lnTo>
                  <a:lnTo>
                    <a:pt x="120" y="2"/>
                  </a:lnTo>
                  <a:lnTo>
                    <a:pt x="129" y="5"/>
                  </a:lnTo>
                  <a:lnTo>
                    <a:pt x="136" y="9"/>
                  </a:lnTo>
                  <a:lnTo>
                    <a:pt x="143" y="15"/>
                  </a:lnTo>
                  <a:lnTo>
                    <a:pt x="148" y="2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39" name="Freeform 55"/>
            <p:cNvSpPr>
              <a:spLocks/>
            </p:cNvSpPr>
            <p:nvPr/>
          </p:nvSpPr>
          <p:spPr bwMode="auto">
            <a:xfrm>
              <a:off x="3300" y="2836"/>
              <a:ext cx="309" cy="161"/>
            </a:xfrm>
            <a:custGeom>
              <a:avLst/>
              <a:gdLst/>
              <a:ahLst/>
              <a:cxnLst>
                <a:cxn ang="0">
                  <a:pos x="104" y="45"/>
                </a:cxn>
                <a:cxn ang="0">
                  <a:pos x="137" y="50"/>
                </a:cxn>
                <a:cxn ang="0">
                  <a:pos x="182" y="58"/>
                </a:cxn>
                <a:cxn ang="0">
                  <a:pos x="228" y="70"/>
                </a:cxn>
                <a:cxn ang="0">
                  <a:pos x="256" y="76"/>
                </a:cxn>
                <a:cxn ang="0">
                  <a:pos x="314" y="86"/>
                </a:cxn>
                <a:cxn ang="0">
                  <a:pos x="383" y="99"/>
                </a:cxn>
                <a:cxn ang="0">
                  <a:pos x="433" y="105"/>
                </a:cxn>
                <a:cxn ang="0">
                  <a:pos x="470" y="118"/>
                </a:cxn>
                <a:cxn ang="0">
                  <a:pos x="499" y="126"/>
                </a:cxn>
                <a:cxn ang="0">
                  <a:pos x="525" y="135"/>
                </a:cxn>
                <a:cxn ang="0">
                  <a:pos x="557" y="151"/>
                </a:cxn>
                <a:cxn ang="0">
                  <a:pos x="573" y="166"/>
                </a:cxn>
                <a:cxn ang="0">
                  <a:pos x="557" y="184"/>
                </a:cxn>
                <a:cxn ang="0">
                  <a:pos x="572" y="208"/>
                </a:cxn>
                <a:cxn ang="0">
                  <a:pos x="602" y="229"/>
                </a:cxn>
                <a:cxn ang="0">
                  <a:pos x="617" y="257"/>
                </a:cxn>
                <a:cxn ang="0">
                  <a:pos x="607" y="277"/>
                </a:cxn>
                <a:cxn ang="0">
                  <a:pos x="585" y="281"/>
                </a:cxn>
                <a:cxn ang="0">
                  <a:pos x="575" y="302"/>
                </a:cxn>
                <a:cxn ang="0">
                  <a:pos x="553" y="312"/>
                </a:cxn>
                <a:cxn ang="0">
                  <a:pos x="528" y="316"/>
                </a:cxn>
                <a:cxn ang="0">
                  <a:pos x="496" y="315"/>
                </a:cxn>
                <a:cxn ang="0">
                  <a:pos x="479" y="297"/>
                </a:cxn>
                <a:cxn ang="0">
                  <a:pos x="501" y="294"/>
                </a:cxn>
                <a:cxn ang="0">
                  <a:pos x="512" y="277"/>
                </a:cxn>
                <a:cxn ang="0">
                  <a:pos x="528" y="279"/>
                </a:cxn>
                <a:cxn ang="0">
                  <a:pos x="538" y="281"/>
                </a:cxn>
                <a:cxn ang="0">
                  <a:pos x="546" y="273"/>
                </a:cxn>
                <a:cxn ang="0">
                  <a:pos x="536" y="254"/>
                </a:cxn>
                <a:cxn ang="0">
                  <a:pos x="551" y="247"/>
                </a:cxn>
                <a:cxn ang="0">
                  <a:pos x="575" y="251"/>
                </a:cxn>
                <a:cxn ang="0">
                  <a:pos x="560" y="231"/>
                </a:cxn>
                <a:cxn ang="0">
                  <a:pos x="533" y="212"/>
                </a:cxn>
                <a:cxn ang="0">
                  <a:pos x="504" y="199"/>
                </a:cxn>
                <a:cxn ang="0">
                  <a:pos x="514" y="173"/>
                </a:cxn>
                <a:cxn ang="0">
                  <a:pos x="478" y="155"/>
                </a:cxn>
                <a:cxn ang="0">
                  <a:pos x="452" y="144"/>
                </a:cxn>
                <a:cxn ang="0">
                  <a:pos x="428" y="135"/>
                </a:cxn>
                <a:cxn ang="0">
                  <a:pos x="373" y="128"/>
                </a:cxn>
                <a:cxn ang="0">
                  <a:pos x="308" y="118"/>
                </a:cxn>
                <a:cxn ang="0">
                  <a:pos x="244" y="103"/>
                </a:cxn>
                <a:cxn ang="0">
                  <a:pos x="182" y="89"/>
                </a:cxn>
                <a:cxn ang="0">
                  <a:pos x="107" y="69"/>
                </a:cxn>
                <a:cxn ang="0">
                  <a:pos x="27" y="60"/>
                </a:cxn>
                <a:cxn ang="0">
                  <a:pos x="3" y="57"/>
                </a:cxn>
                <a:cxn ang="0">
                  <a:pos x="16" y="42"/>
                </a:cxn>
                <a:cxn ang="0">
                  <a:pos x="34" y="15"/>
                </a:cxn>
                <a:cxn ang="0">
                  <a:pos x="58" y="19"/>
                </a:cxn>
              </a:cxnLst>
              <a:rect l="0" t="0" r="r" b="b"/>
              <a:pathLst>
                <a:path w="617" h="322">
                  <a:moveTo>
                    <a:pt x="78" y="40"/>
                  </a:moveTo>
                  <a:lnTo>
                    <a:pt x="87" y="42"/>
                  </a:lnTo>
                  <a:lnTo>
                    <a:pt x="95" y="44"/>
                  </a:lnTo>
                  <a:lnTo>
                    <a:pt x="104" y="45"/>
                  </a:lnTo>
                  <a:lnTo>
                    <a:pt x="113" y="45"/>
                  </a:lnTo>
                  <a:lnTo>
                    <a:pt x="120" y="47"/>
                  </a:lnTo>
                  <a:lnTo>
                    <a:pt x="129" y="47"/>
                  </a:lnTo>
                  <a:lnTo>
                    <a:pt x="137" y="50"/>
                  </a:lnTo>
                  <a:lnTo>
                    <a:pt x="146" y="53"/>
                  </a:lnTo>
                  <a:lnTo>
                    <a:pt x="159" y="54"/>
                  </a:lnTo>
                  <a:lnTo>
                    <a:pt x="171" y="56"/>
                  </a:lnTo>
                  <a:lnTo>
                    <a:pt x="182" y="58"/>
                  </a:lnTo>
                  <a:lnTo>
                    <a:pt x="194" y="60"/>
                  </a:lnTo>
                  <a:lnTo>
                    <a:pt x="205" y="64"/>
                  </a:lnTo>
                  <a:lnTo>
                    <a:pt x="217" y="67"/>
                  </a:lnTo>
                  <a:lnTo>
                    <a:pt x="228" y="70"/>
                  </a:lnTo>
                  <a:lnTo>
                    <a:pt x="240" y="73"/>
                  </a:lnTo>
                  <a:lnTo>
                    <a:pt x="244" y="73"/>
                  </a:lnTo>
                  <a:lnTo>
                    <a:pt x="250" y="73"/>
                  </a:lnTo>
                  <a:lnTo>
                    <a:pt x="256" y="76"/>
                  </a:lnTo>
                  <a:lnTo>
                    <a:pt x="262" y="77"/>
                  </a:lnTo>
                  <a:lnTo>
                    <a:pt x="279" y="79"/>
                  </a:lnTo>
                  <a:lnTo>
                    <a:pt x="298" y="83"/>
                  </a:lnTo>
                  <a:lnTo>
                    <a:pt x="314" y="86"/>
                  </a:lnTo>
                  <a:lnTo>
                    <a:pt x="331" y="90"/>
                  </a:lnTo>
                  <a:lnTo>
                    <a:pt x="349" y="95"/>
                  </a:lnTo>
                  <a:lnTo>
                    <a:pt x="366" y="98"/>
                  </a:lnTo>
                  <a:lnTo>
                    <a:pt x="383" y="99"/>
                  </a:lnTo>
                  <a:lnTo>
                    <a:pt x="402" y="99"/>
                  </a:lnTo>
                  <a:lnTo>
                    <a:pt x="412" y="100"/>
                  </a:lnTo>
                  <a:lnTo>
                    <a:pt x="423" y="103"/>
                  </a:lnTo>
                  <a:lnTo>
                    <a:pt x="433" y="105"/>
                  </a:lnTo>
                  <a:lnTo>
                    <a:pt x="443" y="108"/>
                  </a:lnTo>
                  <a:lnTo>
                    <a:pt x="452" y="111"/>
                  </a:lnTo>
                  <a:lnTo>
                    <a:pt x="462" y="115"/>
                  </a:lnTo>
                  <a:lnTo>
                    <a:pt x="470" y="118"/>
                  </a:lnTo>
                  <a:lnTo>
                    <a:pt x="479" y="122"/>
                  </a:lnTo>
                  <a:lnTo>
                    <a:pt x="486" y="124"/>
                  </a:lnTo>
                  <a:lnTo>
                    <a:pt x="494" y="125"/>
                  </a:lnTo>
                  <a:lnTo>
                    <a:pt x="499" y="126"/>
                  </a:lnTo>
                  <a:lnTo>
                    <a:pt x="507" y="128"/>
                  </a:lnTo>
                  <a:lnTo>
                    <a:pt x="512" y="131"/>
                  </a:lnTo>
                  <a:lnTo>
                    <a:pt x="520" y="132"/>
                  </a:lnTo>
                  <a:lnTo>
                    <a:pt x="525" y="135"/>
                  </a:lnTo>
                  <a:lnTo>
                    <a:pt x="533" y="137"/>
                  </a:lnTo>
                  <a:lnTo>
                    <a:pt x="543" y="140"/>
                  </a:lnTo>
                  <a:lnTo>
                    <a:pt x="550" y="145"/>
                  </a:lnTo>
                  <a:lnTo>
                    <a:pt x="557" y="151"/>
                  </a:lnTo>
                  <a:lnTo>
                    <a:pt x="566" y="154"/>
                  </a:lnTo>
                  <a:lnTo>
                    <a:pt x="570" y="157"/>
                  </a:lnTo>
                  <a:lnTo>
                    <a:pt x="572" y="160"/>
                  </a:lnTo>
                  <a:lnTo>
                    <a:pt x="573" y="166"/>
                  </a:lnTo>
                  <a:lnTo>
                    <a:pt x="572" y="170"/>
                  </a:lnTo>
                  <a:lnTo>
                    <a:pt x="567" y="176"/>
                  </a:lnTo>
                  <a:lnTo>
                    <a:pt x="562" y="180"/>
                  </a:lnTo>
                  <a:lnTo>
                    <a:pt x="557" y="184"/>
                  </a:lnTo>
                  <a:lnTo>
                    <a:pt x="551" y="189"/>
                  </a:lnTo>
                  <a:lnTo>
                    <a:pt x="557" y="196"/>
                  </a:lnTo>
                  <a:lnTo>
                    <a:pt x="563" y="203"/>
                  </a:lnTo>
                  <a:lnTo>
                    <a:pt x="572" y="208"/>
                  </a:lnTo>
                  <a:lnTo>
                    <a:pt x="579" y="212"/>
                  </a:lnTo>
                  <a:lnTo>
                    <a:pt x="588" y="218"/>
                  </a:lnTo>
                  <a:lnTo>
                    <a:pt x="595" y="222"/>
                  </a:lnTo>
                  <a:lnTo>
                    <a:pt x="602" y="229"/>
                  </a:lnTo>
                  <a:lnTo>
                    <a:pt x="608" y="237"/>
                  </a:lnTo>
                  <a:lnTo>
                    <a:pt x="614" y="241"/>
                  </a:lnTo>
                  <a:lnTo>
                    <a:pt x="617" y="248"/>
                  </a:lnTo>
                  <a:lnTo>
                    <a:pt x="617" y="257"/>
                  </a:lnTo>
                  <a:lnTo>
                    <a:pt x="617" y="266"/>
                  </a:lnTo>
                  <a:lnTo>
                    <a:pt x="615" y="271"/>
                  </a:lnTo>
                  <a:lnTo>
                    <a:pt x="612" y="274"/>
                  </a:lnTo>
                  <a:lnTo>
                    <a:pt x="607" y="277"/>
                  </a:lnTo>
                  <a:lnTo>
                    <a:pt x="602" y="281"/>
                  </a:lnTo>
                  <a:lnTo>
                    <a:pt x="596" y="281"/>
                  </a:lnTo>
                  <a:lnTo>
                    <a:pt x="591" y="281"/>
                  </a:lnTo>
                  <a:lnTo>
                    <a:pt x="585" y="281"/>
                  </a:lnTo>
                  <a:lnTo>
                    <a:pt x="580" y="284"/>
                  </a:lnTo>
                  <a:lnTo>
                    <a:pt x="580" y="292"/>
                  </a:lnTo>
                  <a:lnTo>
                    <a:pt x="579" y="297"/>
                  </a:lnTo>
                  <a:lnTo>
                    <a:pt x="575" y="302"/>
                  </a:lnTo>
                  <a:lnTo>
                    <a:pt x="570" y="307"/>
                  </a:lnTo>
                  <a:lnTo>
                    <a:pt x="565" y="310"/>
                  </a:lnTo>
                  <a:lnTo>
                    <a:pt x="559" y="312"/>
                  </a:lnTo>
                  <a:lnTo>
                    <a:pt x="553" y="312"/>
                  </a:lnTo>
                  <a:lnTo>
                    <a:pt x="546" y="312"/>
                  </a:lnTo>
                  <a:lnTo>
                    <a:pt x="540" y="312"/>
                  </a:lnTo>
                  <a:lnTo>
                    <a:pt x="534" y="313"/>
                  </a:lnTo>
                  <a:lnTo>
                    <a:pt x="528" y="316"/>
                  </a:lnTo>
                  <a:lnTo>
                    <a:pt x="524" y="322"/>
                  </a:lnTo>
                  <a:lnTo>
                    <a:pt x="514" y="321"/>
                  </a:lnTo>
                  <a:lnTo>
                    <a:pt x="505" y="319"/>
                  </a:lnTo>
                  <a:lnTo>
                    <a:pt x="496" y="315"/>
                  </a:lnTo>
                  <a:lnTo>
                    <a:pt x="488" y="310"/>
                  </a:lnTo>
                  <a:lnTo>
                    <a:pt x="486" y="306"/>
                  </a:lnTo>
                  <a:lnTo>
                    <a:pt x="482" y="302"/>
                  </a:lnTo>
                  <a:lnTo>
                    <a:pt x="479" y="297"/>
                  </a:lnTo>
                  <a:lnTo>
                    <a:pt x="479" y="292"/>
                  </a:lnTo>
                  <a:lnTo>
                    <a:pt x="488" y="289"/>
                  </a:lnTo>
                  <a:lnTo>
                    <a:pt x="495" y="290"/>
                  </a:lnTo>
                  <a:lnTo>
                    <a:pt x="501" y="294"/>
                  </a:lnTo>
                  <a:lnTo>
                    <a:pt x="509" y="294"/>
                  </a:lnTo>
                  <a:lnTo>
                    <a:pt x="511" y="289"/>
                  </a:lnTo>
                  <a:lnTo>
                    <a:pt x="511" y="283"/>
                  </a:lnTo>
                  <a:lnTo>
                    <a:pt x="512" y="277"/>
                  </a:lnTo>
                  <a:lnTo>
                    <a:pt x="517" y="274"/>
                  </a:lnTo>
                  <a:lnTo>
                    <a:pt x="521" y="276"/>
                  </a:lnTo>
                  <a:lnTo>
                    <a:pt x="525" y="277"/>
                  </a:lnTo>
                  <a:lnTo>
                    <a:pt x="528" y="279"/>
                  </a:lnTo>
                  <a:lnTo>
                    <a:pt x="533" y="281"/>
                  </a:lnTo>
                  <a:lnTo>
                    <a:pt x="534" y="281"/>
                  </a:lnTo>
                  <a:lnTo>
                    <a:pt x="537" y="281"/>
                  </a:lnTo>
                  <a:lnTo>
                    <a:pt x="538" y="281"/>
                  </a:lnTo>
                  <a:lnTo>
                    <a:pt x="541" y="281"/>
                  </a:lnTo>
                  <a:lnTo>
                    <a:pt x="544" y="279"/>
                  </a:lnTo>
                  <a:lnTo>
                    <a:pt x="546" y="276"/>
                  </a:lnTo>
                  <a:lnTo>
                    <a:pt x="546" y="273"/>
                  </a:lnTo>
                  <a:lnTo>
                    <a:pt x="546" y="270"/>
                  </a:lnTo>
                  <a:lnTo>
                    <a:pt x="541" y="264"/>
                  </a:lnTo>
                  <a:lnTo>
                    <a:pt x="537" y="260"/>
                  </a:lnTo>
                  <a:lnTo>
                    <a:pt x="536" y="254"/>
                  </a:lnTo>
                  <a:lnTo>
                    <a:pt x="536" y="248"/>
                  </a:lnTo>
                  <a:lnTo>
                    <a:pt x="541" y="245"/>
                  </a:lnTo>
                  <a:lnTo>
                    <a:pt x="547" y="245"/>
                  </a:lnTo>
                  <a:lnTo>
                    <a:pt x="551" y="247"/>
                  </a:lnTo>
                  <a:lnTo>
                    <a:pt x="557" y="248"/>
                  </a:lnTo>
                  <a:lnTo>
                    <a:pt x="563" y="251"/>
                  </a:lnTo>
                  <a:lnTo>
                    <a:pt x="569" y="251"/>
                  </a:lnTo>
                  <a:lnTo>
                    <a:pt x="575" y="251"/>
                  </a:lnTo>
                  <a:lnTo>
                    <a:pt x="580" y="248"/>
                  </a:lnTo>
                  <a:lnTo>
                    <a:pt x="573" y="242"/>
                  </a:lnTo>
                  <a:lnTo>
                    <a:pt x="567" y="237"/>
                  </a:lnTo>
                  <a:lnTo>
                    <a:pt x="560" y="231"/>
                  </a:lnTo>
                  <a:lnTo>
                    <a:pt x="553" y="226"/>
                  </a:lnTo>
                  <a:lnTo>
                    <a:pt x="547" y="221"/>
                  </a:lnTo>
                  <a:lnTo>
                    <a:pt x="540" y="216"/>
                  </a:lnTo>
                  <a:lnTo>
                    <a:pt x="533" y="212"/>
                  </a:lnTo>
                  <a:lnTo>
                    <a:pt x="525" y="208"/>
                  </a:lnTo>
                  <a:lnTo>
                    <a:pt x="518" y="205"/>
                  </a:lnTo>
                  <a:lnTo>
                    <a:pt x="511" y="202"/>
                  </a:lnTo>
                  <a:lnTo>
                    <a:pt x="504" y="199"/>
                  </a:lnTo>
                  <a:lnTo>
                    <a:pt x="498" y="193"/>
                  </a:lnTo>
                  <a:lnTo>
                    <a:pt x="499" y="184"/>
                  </a:lnTo>
                  <a:lnTo>
                    <a:pt x="508" y="179"/>
                  </a:lnTo>
                  <a:lnTo>
                    <a:pt x="514" y="173"/>
                  </a:lnTo>
                  <a:lnTo>
                    <a:pt x="505" y="167"/>
                  </a:lnTo>
                  <a:lnTo>
                    <a:pt x="496" y="163"/>
                  </a:lnTo>
                  <a:lnTo>
                    <a:pt x="486" y="158"/>
                  </a:lnTo>
                  <a:lnTo>
                    <a:pt x="478" y="155"/>
                  </a:lnTo>
                  <a:lnTo>
                    <a:pt x="469" y="150"/>
                  </a:lnTo>
                  <a:lnTo>
                    <a:pt x="463" y="148"/>
                  </a:lnTo>
                  <a:lnTo>
                    <a:pt x="457" y="147"/>
                  </a:lnTo>
                  <a:lnTo>
                    <a:pt x="452" y="144"/>
                  </a:lnTo>
                  <a:lnTo>
                    <a:pt x="446" y="142"/>
                  </a:lnTo>
                  <a:lnTo>
                    <a:pt x="440" y="140"/>
                  </a:lnTo>
                  <a:lnTo>
                    <a:pt x="434" y="138"/>
                  </a:lnTo>
                  <a:lnTo>
                    <a:pt x="428" y="135"/>
                  </a:lnTo>
                  <a:lnTo>
                    <a:pt x="423" y="134"/>
                  </a:lnTo>
                  <a:lnTo>
                    <a:pt x="407" y="132"/>
                  </a:lnTo>
                  <a:lnTo>
                    <a:pt x="389" y="129"/>
                  </a:lnTo>
                  <a:lnTo>
                    <a:pt x="373" y="128"/>
                  </a:lnTo>
                  <a:lnTo>
                    <a:pt x="357" y="125"/>
                  </a:lnTo>
                  <a:lnTo>
                    <a:pt x="340" y="122"/>
                  </a:lnTo>
                  <a:lnTo>
                    <a:pt x="324" y="121"/>
                  </a:lnTo>
                  <a:lnTo>
                    <a:pt x="308" y="118"/>
                  </a:lnTo>
                  <a:lnTo>
                    <a:pt x="292" y="113"/>
                  </a:lnTo>
                  <a:lnTo>
                    <a:pt x="276" y="111"/>
                  </a:lnTo>
                  <a:lnTo>
                    <a:pt x="260" y="108"/>
                  </a:lnTo>
                  <a:lnTo>
                    <a:pt x="244" y="103"/>
                  </a:lnTo>
                  <a:lnTo>
                    <a:pt x="228" y="100"/>
                  </a:lnTo>
                  <a:lnTo>
                    <a:pt x="213" y="96"/>
                  </a:lnTo>
                  <a:lnTo>
                    <a:pt x="197" y="93"/>
                  </a:lnTo>
                  <a:lnTo>
                    <a:pt x="182" y="89"/>
                  </a:lnTo>
                  <a:lnTo>
                    <a:pt x="166" y="84"/>
                  </a:lnTo>
                  <a:lnTo>
                    <a:pt x="147" y="79"/>
                  </a:lnTo>
                  <a:lnTo>
                    <a:pt x="127" y="73"/>
                  </a:lnTo>
                  <a:lnTo>
                    <a:pt x="107" y="69"/>
                  </a:lnTo>
                  <a:lnTo>
                    <a:pt x="87" y="66"/>
                  </a:lnTo>
                  <a:lnTo>
                    <a:pt x="66" y="63"/>
                  </a:lnTo>
                  <a:lnTo>
                    <a:pt x="46" y="61"/>
                  </a:lnTo>
                  <a:lnTo>
                    <a:pt x="27" y="60"/>
                  </a:lnTo>
                  <a:lnTo>
                    <a:pt x="7" y="61"/>
                  </a:lnTo>
                  <a:lnTo>
                    <a:pt x="4" y="61"/>
                  </a:lnTo>
                  <a:lnTo>
                    <a:pt x="4" y="58"/>
                  </a:lnTo>
                  <a:lnTo>
                    <a:pt x="3" y="57"/>
                  </a:lnTo>
                  <a:lnTo>
                    <a:pt x="0" y="57"/>
                  </a:lnTo>
                  <a:lnTo>
                    <a:pt x="4" y="51"/>
                  </a:lnTo>
                  <a:lnTo>
                    <a:pt x="8" y="45"/>
                  </a:lnTo>
                  <a:lnTo>
                    <a:pt x="16" y="42"/>
                  </a:lnTo>
                  <a:lnTo>
                    <a:pt x="21" y="40"/>
                  </a:lnTo>
                  <a:lnTo>
                    <a:pt x="29" y="32"/>
                  </a:lnTo>
                  <a:lnTo>
                    <a:pt x="33" y="25"/>
                  </a:lnTo>
                  <a:lnTo>
                    <a:pt x="34" y="15"/>
                  </a:lnTo>
                  <a:lnTo>
                    <a:pt x="34" y="6"/>
                  </a:lnTo>
                  <a:lnTo>
                    <a:pt x="37" y="0"/>
                  </a:lnTo>
                  <a:lnTo>
                    <a:pt x="50" y="8"/>
                  </a:lnTo>
                  <a:lnTo>
                    <a:pt x="58" y="19"/>
                  </a:lnTo>
                  <a:lnTo>
                    <a:pt x="65" y="32"/>
                  </a:lnTo>
                  <a:lnTo>
                    <a:pt x="78" y="4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40" name="Freeform 56"/>
            <p:cNvSpPr>
              <a:spLocks/>
            </p:cNvSpPr>
            <p:nvPr/>
          </p:nvSpPr>
          <p:spPr bwMode="auto">
            <a:xfrm>
              <a:off x="3698" y="2849"/>
              <a:ext cx="120" cy="42"/>
            </a:xfrm>
            <a:custGeom>
              <a:avLst/>
              <a:gdLst/>
              <a:ahLst/>
              <a:cxnLst>
                <a:cxn ang="0">
                  <a:pos x="45" y="26"/>
                </a:cxn>
                <a:cxn ang="0">
                  <a:pos x="52" y="36"/>
                </a:cxn>
                <a:cxn ang="0">
                  <a:pos x="58" y="40"/>
                </a:cxn>
                <a:cxn ang="0">
                  <a:pos x="59" y="43"/>
                </a:cxn>
                <a:cxn ang="0">
                  <a:pos x="64" y="33"/>
                </a:cxn>
                <a:cxn ang="0">
                  <a:pos x="59" y="17"/>
                </a:cxn>
                <a:cxn ang="0">
                  <a:pos x="65" y="2"/>
                </a:cxn>
                <a:cxn ang="0">
                  <a:pos x="75" y="0"/>
                </a:cxn>
                <a:cxn ang="0">
                  <a:pos x="90" y="4"/>
                </a:cxn>
                <a:cxn ang="0">
                  <a:pos x="107" y="13"/>
                </a:cxn>
                <a:cxn ang="0">
                  <a:pos x="123" y="24"/>
                </a:cxn>
                <a:cxn ang="0">
                  <a:pos x="136" y="39"/>
                </a:cxn>
                <a:cxn ang="0">
                  <a:pos x="148" y="49"/>
                </a:cxn>
                <a:cxn ang="0">
                  <a:pos x="161" y="53"/>
                </a:cxn>
                <a:cxn ang="0">
                  <a:pos x="166" y="44"/>
                </a:cxn>
                <a:cxn ang="0">
                  <a:pos x="165" y="26"/>
                </a:cxn>
                <a:cxn ang="0">
                  <a:pos x="182" y="26"/>
                </a:cxn>
                <a:cxn ang="0">
                  <a:pos x="201" y="33"/>
                </a:cxn>
                <a:cxn ang="0">
                  <a:pos x="214" y="31"/>
                </a:cxn>
                <a:cxn ang="0">
                  <a:pos x="219" y="26"/>
                </a:cxn>
                <a:cxn ang="0">
                  <a:pos x="229" y="27"/>
                </a:cxn>
                <a:cxn ang="0">
                  <a:pos x="239" y="37"/>
                </a:cxn>
                <a:cxn ang="0">
                  <a:pos x="239" y="50"/>
                </a:cxn>
                <a:cxn ang="0">
                  <a:pos x="233" y="59"/>
                </a:cxn>
                <a:cxn ang="0">
                  <a:pos x="204" y="63"/>
                </a:cxn>
                <a:cxn ang="0">
                  <a:pos x="197" y="73"/>
                </a:cxn>
                <a:cxn ang="0">
                  <a:pos x="187" y="82"/>
                </a:cxn>
                <a:cxn ang="0">
                  <a:pos x="171" y="84"/>
                </a:cxn>
                <a:cxn ang="0">
                  <a:pos x="155" y="79"/>
                </a:cxn>
                <a:cxn ang="0">
                  <a:pos x="140" y="75"/>
                </a:cxn>
                <a:cxn ang="0">
                  <a:pos x="126" y="69"/>
                </a:cxn>
                <a:cxn ang="0">
                  <a:pos x="119" y="62"/>
                </a:cxn>
                <a:cxn ang="0">
                  <a:pos x="110" y="55"/>
                </a:cxn>
                <a:cxn ang="0">
                  <a:pos x="100" y="57"/>
                </a:cxn>
                <a:cxn ang="0">
                  <a:pos x="93" y="68"/>
                </a:cxn>
                <a:cxn ang="0">
                  <a:pos x="84" y="72"/>
                </a:cxn>
                <a:cxn ang="0">
                  <a:pos x="74" y="75"/>
                </a:cxn>
                <a:cxn ang="0">
                  <a:pos x="49" y="69"/>
                </a:cxn>
                <a:cxn ang="0">
                  <a:pos x="30" y="53"/>
                </a:cxn>
                <a:cxn ang="0">
                  <a:pos x="16" y="33"/>
                </a:cxn>
                <a:cxn ang="0">
                  <a:pos x="0" y="14"/>
                </a:cxn>
                <a:cxn ang="0">
                  <a:pos x="1" y="5"/>
                </a:cxn>
                <a:cxn ang="0">
                  <a:pos x="7" y="0"/>
                </a:cxn>
                <a:cxn ang="0">
                  <a:pos x="26" y="8"/>
                </a:cxn>
                <a:cxn ang="0">
                  <a:pos x="42" y="21"/>
                </a:cxn>
              </a:cxnLst>
              <a:rect l="0" t="0" r="r" b="b"/>
              <a:pathLst>
                <a:path w="240" h="84">
                  <a:moveTo>
                    <a:pt x="42" y="21"/>
                  </a:moveTo>
                  <a:lnTo>
                    <a:pt x="45" y="26"/>
                  </a:lnTo>
                  <a:lnTo>
                    <a:pt x="49" y="30"/>
                  </a:lnTo>
                  <a:lnTo>
                    <a:pt x="52" y="36"/>
                  </a:lnTo>
                  <a:lnTo>
                    <a:pt x="55" y="40"/>
                  </a:lnTo>
                  <a:lnTo>
                    <a:pt x="58" y="40"/>
                  </a:lnTo>
                  <a:lnTo>
                    <a:pt x="59" y="42"/>
                  </a:lnTo>
                  <a:lnTo>
                    <a:pt x="59" y="43"/>
                  </a:lnTo>
                  <a:lnTo>
                    <a:pt x="62" y="42"/>
                  </a:lnTo>
                  <a:lnTo>
                    <a:pt x="64" y="33"/>
                  </a:lnTo>
                  <a:lnTo>
                    <a:pt x="61" y="24"/>
                  </a:lnTo>
                  <a:lnTo>
                    <a:pt x="59" y="17"/>
                  </a:lnTo>
                  <a:lnTo>
                    <a:pt x="59" y="7"/>
                  </a:lnTo>
                  <a:lnTo>
                    <a:pt x="65" y="2"/>
                  </a:lnTo>
                  <a:lnTo>
                    <a:pt x="69" y="1"/>
                  </a:lnTo>
                  <a:lnTo>
                    <a:pt x="75" y="0"/>
                  </a:lnTo>
                  <a:lnTo>
                    <a:pt x="81" y="1"/>
                  </a:lnTo>
                  <a:lnTo>
                    <a:pt x="90" y="4"/>
                  </a:lnTo>
                  <a:lnTo>
                    <a:pt x="98" y="8"/>
                  </a:lnTo>
                  <a:lnTo>
                    <a:pt x="107" y="13"/>
                  </a:lnTo>
                  <a:lnTo>
                    <a:pt x="116" y="18"/>
                  </a:lnTo>
                  <a:lnTo>
                    <a:pt x="123" y="24"/>
                  </a:lnTo>
                  <a:lnTo>
                    <a:pt x="130" y="31"/>
                  </a:lnTo>
                  <a:lnTo>
                    <a:pt x="136" y="39"/>
                  </a:lnTo>
                  <a:lnTo>
                    <a:pt x="142" y="46"/>
                  </a:lnTo>
                  <a:lnTo>
                    <a:pt x="148" y="49"/>
                  </a:lnTo>
                  <a:lnTo>
                    <a:pt x="155" y="52"/>
                  </a:lnTo>
                  <a:lnTo>
                    <a:pt x="161" y="53"/>
                  </a:lnTo>
                  <a:lnTo>
                    <a:pt x="168" y="55"/>
                  </a:lnTo>
                  <a:lnTo>
                    <a:pt x="166" y="44"/>
                  </a:lnTo>
                  <a:lnTo>
                    <a:pt x="165" y="34"/>
                  </a:lnTo>
                  <a:lnTo>
                    <a:pt x="165" y="26"/>
                  </a:lnTo>
                  <a:lnTo>
                    <a:pt x="174" y="20"/>
                  </a:lnTo>
                  <a:lnTo>
                    <a:pt x="182" y="26"/>
                  </a:lnTo>
                  <a:lnTo>
                    <a:pt x="191" y="30"/>
                  </a:lnTo>
                  <a:lnTo>
                    <a:pt x="201" y="33"/>
                  </a:lnTo>
                  <a:lnTo>
                    <a:pt x="211" y="34"/>
                  </a:lnTo>
                  <a:lnTo>
                    <a:pt x="214" y="31"/>
                  </a:lnTo>
                  <a:lnTo>
                    <a:pt x="216" y="29"/>
                  </a:lnTo>
                  <a:lnTo>
                    <a:pt x="219" y="26"/>
                  </a:lnTo>
                  <a:lnTo>
                    <a:pt x="223" y="23"/>
                  </a:lnTo>
                  <a:lnTo>
                    <a:pt x="229" y="27"/>
                  </a:lnTo>
                  <a:lnTo>
                    <a:pt x="234" y="31"/>
                  </a:lnTo>
                  <a:lnTo>
                    <a:pt x="239" y="37"/>
                  </a:lnTo>
                  <a:lnTo>
                    <a:pt x="240" y="44"/>
                  </a:lnTo>
                  <a:lnTo>
                    <a:pt x="239" y="50"/>
                  </a:lnTo>
                  <a:lnTo>
                    <a:pt x="237" y="55"/>
                  </a:lnTo>
                  <a:lnTo>
                    <a:pt x="233" y="59"/>
                  </a:lnTo>
                  <a:lnTo>
                    <a:pt x="229" y="60"/>
                  </a:lnTo>
                  <a:lnTo>
                    <a:pt x="204" y="63"/>
                  </a:lnTo>
                  <a:lnTo>
                    <a:pt x="200" y="69"/>
                  </a:lnTo>
                  <a:lnTo>
                    <a:pt x="197" y="73"/>
                  </a:lnTo>
                  <a:lnTo>
                    <a:pt x="192" y="78"/>
                  </a:lnTo>
                  <a:lnTo>
                    <a:pt x="187" y="82"/>
                  </a:lnTo>
                  <a:lnTo>
                    <a:pt x="178" y="84"/>
                  </a:lnTo>
                  <a:lnTo>
                    <a:pt x="171" y="84"/>
                  </a:lnTo>
                  <a:lnTo>
                    <a:pt x="162" y="82"/>
                  </a:lnTo>
                  <a:lnTo>
                    <a:pt x="155" y="79"/>
                  </a:lnTo>
                  <a:lnTo>
                    <a:pt x="148" y="78"/>
                  </a:lnTo>
                  <a:lnTo>
                    <a:pt x="140" y="75"/>
                  </a:lnTo>
                  <a:lnTo>
                    <a:pt x="133" y="72"/>
                  </a:lnTo>
                  <a:lnTo>
                    <a:pt x="126" y="69"/>
                  </a:lnTo>
                  <a:lnTo>
                    <a:pt x="123" y="65"/>
                  </a:lnTo>
                  <a:lnTo>
                    <a:pt x="119" y="62"/>
                  </a:lnTo>
                  <a:lnTo>
                    <a:pt x="113" y="59"/>
                  </a:lnTo>
                  <a:lnTo>
                    <a:pt x="110" y="55"/>
                  </a:lnTo>
                  <a:lnTo>
                    <a:pt x="103" y="55"/>
                  </a:lnTo>
                  <a:lnTo>
                    <a:pt x="100" y="57"/>
                  </a:lnTo>
                  <a:lnTo>
                    <a:pt x="97" y="63"/>
                  </a:lnTo>
                  <a:lnTo>
                    <a:pt x="93" y="68"/>
                  </a:lnTo>
                  <a:lnTo>
                    <a:pt x="88" y="71"/>
                  </a:lnTo>
                  <a:lnTo>
                    <a:pt x="84" y="72"/>
                  </a:lnTo>
                  <a:lnTo>
                    <a:pt x="78" y="73"/>
                  </a:lnTo>
                  <a:lnTo>
                    <a:pt x="74" y="75"/>
                  </a:lnTo>
                  <a:lnTo>
                    <a:pt x="61" y="73"/>
                  </a:lnTo>
                  <a:lnTo>
                    <a:pt x="49" y="69"/>
                  </a:lnTo>
                  <a:lnTo>
                    <a:pt x="39" y="62"/>
                  </a:lnTo>
                  <a:lnTo>
                    <a:pt x="30" y="53"/>
                  </a:lnTo>
                  <a:lnTo>
                    <a:pt x="23" y="43"/>
                  </a:lnTo>
                  <a:lnTo>
                    <a:pt x="16" y="33"/>
                  </a:lnTo>
                  <a:lnTo>
                    <a:pt x="9" y="23"/>
                  </a:lnTo>
                  <a:lnTo>
                    <a:pt x="0" y="14"/>
                  </a:lnTo>
                  <a:lnTo>
                    <a:pt x="0" y="10"/>
                  </a:lnTo>
                  <a:lnTo>
                    <a:pt x="1" y="5"/>
                  </a:lnTo>
                  <a:lnTo>
                    <a:pt x="4" y="2"/>
                  </a:lnTo>
                  <a:lnTo>
                    <a:pt x="7" y="0"/>
                  </a:lnTo>
                  <a:lnTo>
                    <a:pt x="17" y="2"/>
                  </a:lnTo>
                  <a:lnTo>
                    <a:pt x="26" y="8"/>
                  </a:lnTo>
                  <a:lnTo>
                    <a:pt x="33" y="14"/>
                  </a:lnTo>
                  <a:lnTo>
                    <a:pt x="42" y="21"/>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41" name="Freeform 57"/>
            <p:cNvSpPr>
              <a:spLocks/>
            </p:cNvSpPr>
            <p:nvPr/>
          </p:nvSpPr>
          <p:spPr bwMode="auto">
            <a:xfrm>
              <a:off x="3236" y="2865"/>
              <a:ext cx="296" cy="124"/>
            </a:xfrm>
            <a:custGeom>
              <a:avLst/>
              <a:gdLst/>
              <a:ahLst/>
              <a:cxnLst>
                <a:cxn ang="0">
                  <a:pos x="27" y="29"/>
                </a:cxn>
                <a:cxn ang="0">
                  <a:pos x="42" y="55"/>
                </a:cxn>
                <a:cxn ang="0">
                  <a:pos x="69" y="80"/>
                </a:cxn>
                <a:cxn ang="0">
                  <a:pos x="111" y="97"/>
                </a:cxn>
                <a:cxn ang="0">
                  <a:pos x="156" y="109"/>
                </a:cxn>
                <a:cxn ang="0">
                  <a:pos x="201" y="119"/>
                </a:cxn>
                <a:cxn ang="0">
                  <a:pos x="249" y="126"/>
                </a:cxn>
                <a:cxn ang="0">
                  <a:pos x="300" y="132"/>
                </a:cxn>
                <a:cxn ang="0">
                  <a:pos x="350" y="135"/>
                </a:cxn>
                <a:cxn ang="0">
                  <a:pos x="402" y="135"/>
                </a:cxn>
                <a:cxn ang="0">
                  <a:pos x="437" y="138"/>
                </a:cxn>
                <a:cxn ang="0">
                  <a:pos x="459" y="144"/>
                </a:cxn>
                <a:cxn ang="0">
                  <a:pos x="478" y="152"/>
                </a:cxn>
                <a:cxn ang="0">
                  <a:pos x="495" y="166"/>
                </a:cxn>
                <a:cxn ang="0">
                  <a:pos x="510" y="183"/>
                </a:cxn>
                <a:cxn ang="0">
                  <a:pos x="527" y="199"/>
                </a:cxn>
                <a:cxn ang="0">
                  <a:pos x="547" y="212"/>
                </a:cxn>
                <a:cxn ang="0">
                  <a:pos x="569" y="223"/>
                </a:cxn>
                <a:cxn ang="0">
                  <a:pos x="583" y="231"/>
                </a:cxn>
                <a:cxn ang="0">
                  <a:pos x="591" y="238"/>
                </a:cxn>
                <a:cxn ang="0">
                  <a:pos x="585" y="247"/>
                </a:cxn>
                <a:cxn ang="0">
                  <a:pos x="572" y="247"/>
                </a:cxn>
                <a:cxn ang="0">
                  <a:pos x="559" y="242"/>
                </a:cxn>
                <a:cxn ang="0">
                  <a:pos x="546" y="236"/>
                </a:cxn>
                <a:cxn ang="0">
                  <a:pos x="533" y="229"/>
                </a:cxn>
                <a:cxn ang="0">
                  <a:pos x="520" y="223"/>
                </a:cxn>
                <a:cxn ang="0">
                  <a:pos x="504" y="216"/>
                </a:cxn>
                <a:cxn ang="0">
                  <a:pos x="491" y="210"/>
                </a:cxn>
                <a:cxn ang="0">
                  <a:pos x="475" y="200"/>
                </a:cxn>
                <a:cxn ang="0">
                  <a:pos x="457" y="187"/>
                </a:cxn>
                <a:cxn ang="0">
                  <a:pos x="440" y="174"/>
                </a:cxn>
                <a:cxn ang="0">
                  <a:pos x="420" y="164"/>
                </a:cxn>
                <a:cxn ang="0">
                  <a:pos x="381" y="164"/>
                </a:cxn>
                <a:cxn ang="0">
                  <a:pos x="324" y="163"/>
                </a:cxn>
                <a:cxn ang="0">
                  <a:pos x="268" y="160"/>
                </a:cxn>
                <a:cxn ang="0">
                  <a:pos x="213" y="154"/>
                </a:cxn>
                <a:cxn ang="0">
                  <a:pos x="161" y="144"/>
                </a:cxn>
                <a:cxn ang="0">
                  <a:pos x="108" y="134"/>
                </a:cxn>
                <a:cxn ang="0">
                  <a:pos x="62" y="116"/>
                </a:cxn>
                <a:cxn ang="0">
                  <a:pos x="24" y="86"/>
                </a:cxn>
                <a:cxn ang="0">
                  <a:pos x="8" y="53"/>
                </a:cxn>
                <a:cxn ang="0">
                  <a:pos x="0" y="28"/>
                </a:cxn>
                <a:cxn ang="0">
                  <a:pos x="3" y="11"/>
                </a:cxn>
                <a:cxn ang="0">
                  <a:pos x="4" y="3"/>
                </a:cxn>
                <a:cxn ang="0">
                  <a:pos x="13" y="0"/>
                </a:cxn>
                <a:cxn ang="0">
                  <a:pos x="19" y="9"/>
                </a:cxn>
              </a:cxnLst>
              <a:rect l="0" t="0" r="r" b="b"/>
              <a:pathLst>
                <a:path w="592" h="248">
                  <a:moveTo>
                    <a:pt x="21" y="13"/>
                  </a:moveTo>
                  <a:lnTo>
                    <a:pt x="27" y="29"/>
                  </a:lnTo>
                  <a:lnTo>
                    <a:pt x="33" y="42"/>
                  </a:lnTo>
                  <a:lnTo>
                    <a:pt x="42" y="55"/>
                  </a:lnTo>
                  <a:lnTo>
                    <a:pt x="50" y="67"/>
                  </a:lnTo>
                  <a:lnTo>
                    <a:pt x="69" y="80"/>
                  </a:lnTo>
                  <a:lnTo>
                    <a:pt x="90" y="90"/>
                  </a:lnTo>
                  <a:lnTo>
                    <a:pt x="111" y="97"/>
                  </a:lnTo>
                  <a:lnTo>
                    <a:pt x="133" y="103"/>
                  </a:lnTo>
                  <a:lnTo>
                    <a:pt x="156" y="109"/>
                  </a:lnTo>
                  <a:lnTo>
                    <a:pt x="179" y="113"/>
                  </a:lnTo>
                  <a:lnTo>
                    <a:pt x="201" y="119"/>
                  </a:lnTo>
                  <a:lnTo>
                    <a:pt x="224" y="124"/>
                  </a:lnTo>
                  <a:lnTo>
                    <a:pt x="249" y="126"/>
                  </a:lnTo>
                  <a:lnTo>
                    <a:pt x="273" y="129"/>
                  </a:lnTo>
                  <a:lnTo>
                    <a:pt x="300" y="132"/>
                  </a:lnTo>
                  <a:lnTo>
                    <a:pt x="326" y="134"/>
                  </a:lnTo>
                  <a:lnTo>
                    <a:pt x="350" y="135"/>
                  </a:lnTo>
                  <a:lnTo>
                    <a:pt x="376" y="135"/>
                  </a:lnTo>
                  <a:lnTo>
                    <a:pt x="402" y="135"/>
                  </a:lnTo>
                  <a:lnTo>
                    <a:pt x="427" y="135"/>
                  </a:lnTo>
                  <a:lnTo>
                    <a:pt x="437" y="138"/>
                  </a:lnTo>
                  <a:lnTo>
                    <a:pt x="449" y="141"/>
                  </a:lnTo>
                  <a:lnTo>
                    <a:pt x="459" y="144"/>
                  </a:lnTo>
                  <a:lnTo>
                    <a:pt x="469" y="148"/>
                  </a:lnTo>
                  <a:lnTo>
                    <a:pt x="478" y="152"/>
                  </a:lnTo>
                  <a:lnTo>
                    <a:pt x="486" y="158"/>
                  </a:lnTo>
                  <a:lnTo>
                    <a:pt x="495" y="166"/>
                  </a:lnTo>
                  <a:lnTo>
                    <a:pt x="501" y="174"/>
                  </a:lnTo>
                  <a:lnTo>
                    <a:pt x="510" y="183"/>
                  </a:lnTo>
                  <a:lnTo>
                    <a:pt x="518" y="192"/>
                  </a:lnTo>
                  <a:lnTo>
                    <a:pt x="527" y="199"/>
                  </a:lnTo>
                  <a:lnTo>
                    <a:pt x="537" y="206"/>
                  </a:lnTo>
                  <a:lnTo>
                    <a:pt x="547" y="212"/>
                  </a:lnTo>
                  <a:lnTo>
                    <a:pt x="557" y="218"/>
                  </a:lnTo>
                  <a:lnTo>
                    <a:pt x="569" y="223"/>
                  </a:lnTo>
                  <a:lnTo>
                    <a:pt x="579" y="228"/>
                  </a:lnTo>
                  <a:lnTo>
                    <a:pt x="583" y="231"/>
                  </a:lnTo>
                  <a:lnTo>
                    <a:pt x="588" y="234"/>
                  </a:lnTo>
                  <a:lnTo>
                    <a:pt x="591" y="238"/>
                  </a:lnTo>
                  <a:lnTo>
                    <a:pt x="592" y="242"/>
                  </a:lnTo>
                  <a:lnTo>
                    <a:pt x="585" y="247"/>
                  </a:lnTo>
                  <a:lnTo>
                    <a:pt x="579" y="248"/>
                  </a:lnTo>
                  <a:lnTo>
                    <a:pt x="572" y="247"/>
                  </a:lnTo>
                  <a:lnTo>
                    <a:pt x="566" y="245"/>
                  </a:lnTo>
                  <a:lnTo>
                    <a:pt x="559" y="242"/>
                  </a:lnTo>
                  <a:lnTo>
                    <a:pt x="553" y="239"/>
                  </a:lnTo>
                  <a:lnTo>
                    <a:pt x="546" y="236"/>
                  </a:lnTo>
                  <a:lnTo>
                    <a:pt x="540" y="234"/>
                  </a:lnTo>
                  <a:lnTo>
                    <a:pt x="533" y="229"/>
                  </a:lnTo>
                  <a:lnTo>
                    <a:pt x="527" y="226"/>
                  </a:lnTo>
                  <a:lnTo>
                    <a:pt x="520" y="223"/>
                  </a:lnTo>
                  <a:lnTo>
                    <a:pt x="512" y="219"/>
                  </a:lnTo>
                  <a:lnTo>
                    <a:pt x="504" y="216"/>
                  </a:lnTo>
                  <a:lnTo>
                    <a:pt x="497" y="213"/>
                  </a:lnTo>
                  <a:lnTo>
                    <a:pt x="491" y="210"/>
                  </a:lnTo>
                  <a:lnTo>
                    <a:pt x="484" y="206"/>
                  </a:lnTo>
                  <a:lnTo>
                    <a:pt x="475" y="200"/>
                  </a:lnTo>
                  <a:lnTo>
                    <a:pt x="466" y="193"/>
                  </a:lnTo>
                  <a:lnTo>
                    <a:pt x="457" y="187"/>
                  </a:lnTo>
                  <a:lnTo>
                    <a:pt x="449" y="180"/>
                  </a:lnTo>
                  <a:lnTo>
                    <a:pt x="440" y="174"/>
                  </a:lnTo>
                  <a:lnTo>
                    <a:pt x="430" y="168"/>
                  </a:lnTo>
                  <a:lnTo>
                    <a:pt x="420" y="164"/>
                  </a:lnTo>
                  <a:lnTo>
                    <a:pt x="410" y="163"/>
                  </a:lnTo>
                  <a:lnTo>
                    <a:pt x="381" y="164"/>
                  </a:lnTo>
                  <a:lnTo>
                    <a:pt x="353" y="164"/>
                  </a:lnTo>
                  <a:lnTo>
                    <a:pt x="324" y="163"/>
                  </a:lnTo>
                  <a:lnTo>
                    <a:pt x="297" y="161"/>
                  </a:lnTo>
                  <a:lnTo>
                    <a:pt x="268" y="160"/>
                  </a:lnTo>
                  <a:lnTo>
                    <a:pt x="240" y="157"/>
                  </a:lnTo>
                  <a:lnTo>
                    <a:pt x="213" y="154"/>
                  </a:lnTo>
                  <a:lnTo>
                    <a:pt x="185" y="150"/>
                  </a:lnTo>
                  <a:lnTo>
                    <a:pt x="161" y="144"/>
                  </a:lnTo>
                  <a:lnTo>
                    <a:pt x="134" y="139"/>
                  </a:lnTo>
                  <a:lnTo>
                    <a:pt x="108" y="134"/>
                  </a:lnTo>
                  <a:lnTo>
                    <a:pt x="84" y="126"/>
                  </a:lnTo>
                  <a:lnTo>
                    <a:pt x="62" y="116"/>
                  </a:lnTo>
                  <a:lnTo>
                    <a:pt x="42" y="103"/>
                  </a:lnTo>
                  <a:lnTo>
                    <a:pt x="24" y="86"/>
                  </a:lnTo>
                  <a:lnTo>
                    <a:pt x="13" y="64"/>
                  </a:lnTo>
                  <a:lnTo>
                    <a:pt x="8" y="53"/>
                  </a:lnTo>
                  <a:lnTo>
                    <a:pt x="3" y="41"/>
                  </a:lnTo>
                  <a:lnTo>
                    <a:pt x="0" y="28"/>
                  </a:lnTo>
                  <a:lnTo>
                    <a:pt x="4" y="15"/>
                  </a:lnTo>
                  <a:lnTo>
                    <a:pt x="3" y="11"/>
                  </a:lnTo>
                  <a:lnTo>
                    <a:pt x="4" y="8"/>
                  </a:lnTo>
                  <a:lnTo>
                    <a:pt x="4" y="3"/>
                  </a:lnTo>
                  <a:lnTo>
                    <a:pt x="7" y="0"/>
                  </a:lnTo>
                  <a:lnTo>
                    <a:pt x="13" y="0"/>
                  </a:lnTo>
                  <a:lnTo>
                    <a:pt x="17" y="3"/>
                  </a:lnTo>
                  <a:lnTo>
                    <a:pt x="19" y="9"/>
                  </a:lnTo>
                  <a:lnTo>
                    <a:pt x="21" y="1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42" name="Freeform 58"/>
            <p:cNvSpPr>
              <a:spLocks/>
            </p:cNvSpPr>
            <p:nvPr/>
          </p:nvSpPr>
          <p:spPr bwMode="auto">
            <a:xfrm>
              <a:off x="3159" y="2885"/>
              <a:ext cx="64" cy="171"/>
            </a:xfrm>
            <a:custGeom>
              <a:avLst/>
              <a:gdLst/>
              <a:ahLst/>
              <a:cxnLst>
                <a:cxn ang="0">
                  <a:pos x="128" y="4"/>
                </a:cxn>
                <a:cxn ang="0">
                  <a:pos x="126" y="12"/>
                </a:cxn>
                <a:cxn ang="0">
                  <a:pos x="122" y="16"/>
                </a:cxn>
                <a:cxn ang="0">
                  <a:pos x="118" y="20"/>
                </a:cxn>
                <a:cxn ang="0">
                  <a:pos x="113" y="26"/>
                </a:cxn>
                <a:cxn ang="0">
                  <a:pos x="103" y="33"/>
                </a:cxn>
                <a:cxn ang="0">
                  <a:pos x="96" y="42"/>
                </a:cxn>
                <a:cxn ang="0">
                  <a:pos x="89" y="51"/>
                </a:cxn>
                <a:cxn ang="0">
                  <a:pos x="81" y="61"/>
                </a:cxn>
                <a:cxn ang="0">
                  <a:pos x="76" y="71"/>
                </a:cxn>
                <a:cxn ang="0">
                  <a:pos x="70" y="83"/>
                </a:cxn>
                <a:cxn ang="0">
                  <a:pos x="64" y="93"/>
                </a:cxn>
                <a:cxn ang="0">
                  <a:pos x="58" y="103"/>
                </a:cxn>
                <a:cxn ang="0">
                  <a:pos x="49" y="132"/>
                </a:cxn>
                <a:cxn ang="0">
                  <a:pos x="45" y="161"/>
                </a:cxn>
                <a:cxn ang="0">
                  <a:pos x="47" y="191"/>
                </a:cxn>
                <a:cxn ang="0">
                  <a:pos x="48" y="224"/>
                </a:cxn>
                <a:cxn ang="0">
                  <a:pos x="51" y="239"/>
                </a:cxn>
                <a:cxn ang="0">
                  <a:pos x="55" y="252"/>
                </a:cxn>
                <a:cxn ang="0">
                  <a:pos x="62" y="265"/>
                </a:cxn>
                <a:cxn ang="0">
                  <a:pos x="68" y="277"/>
                </a:cxn>
                <a:cxn ang="0">
                  <a:pos x="76" y="290"/>
                </a:cxn>
                <a:cxn ang="0">
                  <a:pos x="83" y="301"/>
                </a:cxn>
                <a:cxn ang="0">
                  <a:pos x="89" y="313"/>
                </a:cxn>
                <a:cxn ang="0">
                  <a:pos x="94" y="326"/>
                </a:cxn>
                <a:cxn ang="0">
                  <a:pos x="94" y="330"/>
                </a:cxn>
                <a:cxn ang="0">
                  <a:pos x="93" y="333"/>
                </a:cxn>
                <a:cxn ang="0">
                  <a:pos x="91" y="337"/>
                </a:cxn>
                <a:cxn ang="0">
                  <a:pos x="89" y="340"/>
                </a:cxn>
                <a:cxn ang="0">
                  <a:pos x="83" y="339"/>
                </a:cxn>
                <a:cxn ang="0">
                  <a:pos x="78" y="336"/>
                </a:cxn>
                <a:cxn ang="0">
                  <a:pos x="73" y="333"/>
                </a:cxn>
                <a:cxn ang="0">
                  <a:pos x="67" y="330"/>
                </a:cxn>
                <a:cxn ang="0">
                  <a:pos x="49" y="307"/>
                </a:cxn>
                <a:cxn ang="0">
                  <a:pos x="34" y="281"/>
                </a:cxn>
                <a:cxn ang="0">
                  <a:pos x="20" y="255"/>
                </a:cxn>
                <a:cxn ang="0">
                  <a:pos x="10" y="226"/>
                </a:cxn>
                <a:cxn ang="0">
                  <a:pos x="3" y="197"/>
                </a:cxn>
                <a:cxn ang="0">
                  <a:pos x="0" y="167"/>
                </a:cxn>
                <a:cxn ang="0">
                  <a:pos x="0" y="136"/>
                </a:cxn>
                <a:cxn ang="0">
                  <a:pos x="6" y="106"/>
                </a:cxn>
                <a:cxn ang="0">
                  <a:pos x="10" y="93"/>
                </a:cxn>
                <a:cxn ang="0">
                  <a:pos x="18" y="81"/>
                </a:cxn>
                <a:cxn ang="0">
                  <a:pos x="23" y="69"/>
                </a:cxn>
                <a:cxn ang="0">
                  <a:pos x="32" y="58"/>
                </a:cxn>
                <a:cxn ang="0">
                  <a:pos x="41" y="48"/>
                </a:cxn>
                <a:cxn ang="0">
                  <a:pos x="52" y="39"/>
                </a:cxn>
                <a:cxn ang="0">
                  <a:pos x="62" y="30"/>
                </a:cxn>
                <a:cxn ang="0">
                  <a:pos x="76" y="25"/>
                </a:cxn>
                <a:cxn ang="0">
                  <a:pos x="81" y="20"/>
                </a:cxn>
                <a:cxn ang="0">
                  <a:pos x="87" y="17"/>
                </a:cxn>
                <a:cxn ang="0">
                  <a:pos x="93" y="14"/>
                </a:cxn>
                <a:cxn ang="0">
                  <a:pos x="99" y="10"/>
                </a:cxn>
                <a:cxn ang="0">
                  <a:pos x="106" y="7"/>
                </a:cxn>
                <a:cxn ang="0">
                  <a:pos x="112" y="4"/>
                </a:cxn>
                <a:cxn ang="0">
                  <a:pos x="119" y="3"/>
                </a:cxn>
                <a:cxn ang="0">
                  <a:pos x="125" y="0"/>
                </a:cxn>
                <a:cxn ang="0">
                  <a:pos x="128" y="4"/>
                </a:cxn>
              </a:cxnLst>
              <a:rect l="0" t="0" r="r" b="b"/>
              <a:pathLst>
                <a:path w="128" h="340">
                  <a:moveTo>
                    <a:pt x="128" y="4"/>
                  </a:moveTo>
                  <a:lnTo>
                    <a:pt x="126" y="12"/>
                  </a:lnTo>
                  <a:lnTo>
                    <a:pt x="122" y="16"/>
                  </a:lnTo>
                  <a:lnTo>
                    <a:pt x="118" y="20"/>
                  </a:lnTo>
                  <a:lnTo>
                    <a:pt x="113" y="26"/>
                  </a:lnTo>
                  <a:lnTo>
                    <a:pt x="103" y="33"/>
                  </a:lnTo>
                  <a:lnTo>
                    <a:pt x="96" y="42"/>
                  </a:lnTo>
                  <a:lnTo>
                    <a:pt x="89" y="51"/>
                  </a:lnTo>
                  <a:lnTo>
                    <a:pt x="81" y="61"/>
                  </a:lnTo>
                  <a:lnTo>
                    <a:pt x="76" y="71"/>
                  </a:lnTo>
                  <a:lnTo>
                    <a:pt x="70" y="83"/>
                  </a:lnTo>
                  <a:lnTo>
                    <a:pt x="64" y="93"/>
                  </a:lnTo>
                  <a:lnTo>
                    <a:pt x="58" y="103"/>
                  </a:lnTo>
                  <a:lnTo>
                    <a:pt x="49" y="132"/>
                  </a:lnTo>
                  <a:lnTo>
                    <a:pt x="45" y="161"/>
                  </a:lnTo>
                  <a:lnTo>
                    <a:pt x="47" y="191"/>
                  </a:lnTo>
                  <a:lnTo>
                    <a:pt x="48" y="224"/>
                  </a:lnTo>
                  <a:lnTo>
                    <a:pt x="51" y="239"/>
                  </a:lnTo>
                  <a:lnTo>
                    <a:pt x="55" y="252"/>
                  </a:lnTo>
                  <a:lnTo>
                    <a:pt x="62" y="265"/>
                  </a:lnTo>
                  <a:lnTo>
                    <a:pt x="68" y="277"/>
                  </a:lnTo>
                  <a:lnTo>
                    <a:pt x="76" y="290"/>
                  </a:lnTo>
                  <a:lnTo>
                    <a:pt x="83" y="301"/>
                  </a:lnTo>
                  <a:lnTo>
                    <a:pt x="89" y="313"/>
                  </a:lnTo>
                  <a:lnTo>
                    <a:pt x="94" y="326"/>
                  </a:lnTo>
                  <a:lnTo>
                    <a:pt x="94" y="330"/>
                  </a:lnTo>
                  <a:lnTo>
                    <a:pt x="93" y="333"/>
                  </a:lnTo>
                  <a:lnTo>
                    <a:pt x="91" y="337"/>
                  </a:lnTo>
                  <a:lnTo>
                    <a:pt x="89" y="340"/>
                  </a:lnTo>
                  <a:lnTo>
                    <a:pt x="83" y="339"/>
                  </a:lnTo>
                  <a:lnTo>
                    <a:pt x="78" y="336"/>
                  </a:lnTo>
                  <a:lnTo>
                    <a:pt x="73" y="333"/>
                  </a:lnTo>
                  <a:lnTo>
                    <a:pt x="67" y="330"/>
                  </a:lnTo>
                  <a:lnTo>
                    <a:pt x="49" y="307"/>
                  </a:lnTo>
                  <a:lnTo>
                    <a:pt x="34" y="281"/>
                  </a:lnTo>
                  <a:lnTo>
                    <a:pt x="20" y="255"/>
                  </a:lnTo>
                  <a:lnTo>
                    <a:pt x="10" y="226"/>
                  </a:lnTo>
                  <a:lnTo>
                    <a:pt x="3" y="197"/>
                  </a:lnTo>
                  <a:lnTo>
                    <a:pt x="0" y="167"/>
                  </a:lnTo>
                  <a:lnTo>
                    <a:pt x="0" y="136"/>
                  </a:lnTo>
                  <a:lnTo>
                    <a:pt x="6" y="106"/>
                  </a:lnTo>
                  <a:lnTo>
                    <a:pt x="10" y="93"/>
                  </a:lnTo>
                  <a:lnTo>
                    <a:pt x="18" y="81"/>
                  </a:lnTo>
                  <a:lnTo>
                    <a:pt x="23" y="69"/>
                  </a:lnTo>
                  <a:lnTo>
                    <a:pt x="32" y="58"/>
                  </a:lnTo>
                  <a:lnTo>
                    <a:pt x="41" y="48"/>
                  </a:lnTo>
                  <a:lnTo>
                    <a:pt x="52" y="39"/>
                  </a:lnTo>
                  <a:lnTo>
                    <a:pt x="62" y="30"/>
                  </a:lnTo>
                  <a:lnTo>
                    <a:pt x="76" y="25"/>
                  </a:lnTo>
                  <a:lnTo>
                    <a:pt x="81" y="20"/>
                  </a:lnTo>
                  <a:lnTo>
                    <a:pt x="87" y="17"/>
                  </a:lnTo>
                  <a:lnTo>
                    <a:pt x="93" y="14"/>
                  </a:lnTo>
                  <a:lnTo>
                    <a:pt x="99" y="10"/>
                  </a:lnTo>
                  <a:lnTo>
                    <a:pt x="106" y="7"/>
                  </a:lnTo>
                  <a:lnTo>
                    <a:pt x="112" y="4"/>
                  </a:lnTo>
                  <a:lnTo>
                    <a:pt x="119" y="3"/>
                  </a:lnTo>
                  <a:lnTo>
                    <a:pt x="125" y="0"/>
                  </a:lnTo>
                  <a:lnTo>
                    <a:pt x="128" y="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43" name="Freeform 59"/>
            <p:cNvSpPr>
              <a:spLocks/>
            </p:cNvSpPr>
            <p:nvPr/>
          </p:nvSpPr>
          <p:spPr bwMode="auto">
            <a:xfrm>
              <a:off x="4243" y="2893"/>
              <a:ext cx="130" cy="241"/>
            </a:xfrm>
            <a:custGeom>
              <a:avLst/>
              <a:gdLst/>
              <a:ahLst/>
              <a:cxnLst>
                <a:cxn ang="0">
                  <a:pos x="31" y="5"/>
                </a:cxn>
                <a:cxn ang="0">
                  <a:pos x="36" y="41"/>
                </a:cxn>
                <a:cxn ang="0">
                  <a:pos x="42" y="74"/>
                </a:cxn>
                <a:cxn ang="0">
                  <a:pos x="50" y="108"/>
                </a:cxn>
                <a:cxn ang="0">
                  <a:pos x="60" y="141"/>
                </a:cxn>
                <a:cxn ang="0">
                  <a:pos x="72" y="173"/>
                </a:cxn>
                <a:cxn ang="0">
                  <a:pos x="85" y="203"/>
                </a:cxn>
                <a:cxn ang="0">
                  <a:pos x="98" y="235"/>
                </a:cxn>
                <a:cxn ang="0">
                  <a:pos x="111" y="265"/>
                </a:cxn>
                <a:cxn ang="0">
                  <a:pos x="123" y="292"/>
                </a:cxn>
                <a:cxn ang="0">
                  <a:pos x="136" y="316"/>
                </a:cxn>
                <a:cxn ang="0">
                  <a:pos x="152" y="341"/>
                </a:cxn>
                <a:cxn ang="0">
                  <a:pos x="168" y="362"/>
                </a:cxn>
                <a:cxn ang="0">
                  <a:pos x="186" y="384"/>
                </a:cxn>
                <a:cxn ang="0">
                  <a:pos x="204" y="406"/>
                </a:cxn>
                <a:cxn ang="0">
                  <a:pos x="223" y="428"/>
                </a:cxn>
                <a:cxn ang="0">
                  <a:pos x="240" y="449"/>
                </a:cxn>
                <a:cxn ang="0">
                  <a:pos x="247" y="455"/>
                </a:cxn>
                <a:cxn ang="0">
                  <a:pos x="253" y="462"/>
                </a:cxn>
                <a:cxn ang="0">
                  <a:pos x="259" y="471"/>
                </a:cxn>
                <a:cxn ang="0">
                  <a:pos x="257" y="481"/>
                </a:cxn>
                <a:cxn ang="0">
                  <a:pos x="249" y="483"/>
                </a:cxn>
                <a:cxn ang="0">
                  <a:pos x="241" y="481"/>
                </a:cxn>
                <a:cxn ang="0">
                  <a:pos x="236" y="477"/>
                </a:cxn>
                <a:cxn ang="0">
                  <a:pos x="230" y="473"/>
                </a:cxn>
                <a:cxn ang="0">
                  <a:pos x="225" y="467"/>
                </a:cxn>
                <a:cxn ang="0">
                  <a:pos x="220" y="461"/>
                </a:cxn>
                <a:cxn ang="0">
                  <a:pos x="215" y="455"/>
                </a:cxn>
                <a:cxn ang="0">
                  <a:pos x="210" y="451"/>
                </a:cxn>
                <a:cxn ang="0">
                  <a:pos x="198" y="441"/>
                </a:cxn>
                <a:cxn ang="0">
                  <a:pos x="188" y="429"/>
                </a:cxn>
                <a:cxn ang="0">
                  <a:pos x="178" y="418"/>
                </a:cxn>
                <a:cxn ang="0">
                  <a:pos x="168" y="404"/>
                </a:cxn>
                <a:cxn ang="0">
                  <a:pos x="159" y="393"/>
                </a:cxn>
                <a:cxn ang="0">
                  <a:pos x="149" y="380"/>
                </a:cxn>
                <a:cxn ang="0">
                  <a:pos x="140" y="368"/>
                </a:cxn>
                <a:cxn ang="0">
                  <a:pos x="131" y="357"/>
                </a:cxn>
                <a:cxn ang="0">
                  <a:pos x="115" y="335"/>
                </a:cxn>
                <a:cxn ang="0">
                  <a:pos x="101" y="313"/>
                </a:cxn>
                <a:cxn ang="0">
                  <a:pos x="88" y="292"/>
                </a:cxn>
                <a:cxn ang="0">
                  <a:pos x="75" y="268"/>
                </a:cxn>
                <a:cxn ang="0">
                  <a:pos x="63" y="245"/>
                </a:cxn>
                <a:cxn ang="0">
                  <a:pos x="52" y="221"/>
                </a:cxn>
                <a:cxn ang="0">
                  <a:pos x="42" y="196"/>
                </a:cxn>
                <a:cxn ang="0">
                  <a:pos x="31" y="171"/>
                </a:cxn>
                <a:cxn ang="0">
                  <a:pos x="20" y="135"/>
                </a:cxn>
                <a:cxn ang="0">
                  <a:pos x="10" y="97"/>
                </a:cxn>
                <a:cxn ang="0">
                  <a:pos x="2" y="58"/>
                </a:cxn>
                <a:cxn ang="0">
                  <a:pos x="0" y="19"/>
                </a:cxn>
                <a:cxn ang="0">
                  <a:pos x="2" y="12"/>
                </a:cxn>
                <a:cxn ang="0">
                  <a:pos x="10" y="8"/>
                </a:cxn>
                <a:cxn ang="0">
                  <a:pos x="17" y="3"/>
                </a:cxn>
                <a:cxn ang="0">
                  <a:pos x="24" y="0"/>
                </a:cxn>
                <a:cxn ang="0">
                  <a:pos x="26" y="0"/>
                </a:cxn>
                <a:cxn ang="0">
                  <a:pos x="27" y="2"/>
                </a:cxn>
                <a:cxn ang="0">
                  <a:pos x="30" y="3"/>
                </a:cxn>
                <a:cxn ang="0">
                  <a:pos x="31" y="5"/>
                </a:cxn>
              </a:cxnLst>
              <a:rect l="0" t="0" r="r" b="b"/>
              <a:pathLst>
                <a:path w="259" h="483">
                  <a:moveTo>
                    <a:pt x="31" y="5"/>
                  </a:moveTo>
                  <a:lnTo>
                    <a:pt x="36" y="41"/>
                  </a:lnTo>
                  <a:lnTo>
                    <a:pt x="42" y="74"/>
                  </a:lnTo>
                  <a:lnTo>
                    <a:pt x="50" y="108"/>
                  </a:lnTo>
                  <a:lnTo>
                    <a:pt x="60" y="141"/>
                  </a:lnTo>
                  <a:lnTo>
                    <a:pt x="72" y="173"/>
                  </a:lnTo>
                  <a:lnTo>
                    <a:pt x="85" y="203"/>
                  </a:lnTo>
                  <a:lnTo>
                    <a:pt x="98" y="235"/>
                  </a:lnTo>
                  <a:lnTo>
                    <a:pt x="111" y="265"/>
                  </a:lnTo>
                  <a:lnTo>
                    <a:pt x="123" y="292"/>
                  </a:lnTo>
                  <a:lnTo>
                    <a:pt x="136" y="316"/>
                  </a:lnTo>
                  <a:lnTo>
                    <a:pt x="152" y="341"/>
                  </a:lnTo>
                  <a:lnTo>
                    <a:pt x="168" y="362"/>
                  </a:lnTo>
                  <a:lnTo>
                    <a:pt x="186" y="384"/>
                  </a:lnTo>
                  <a:lnTo>
                    <a:pt x="204" y="406"/>
                  </a:lnTo>
                  <a:lnTo>
                    <a:pt x="223" y="428"/>
                  </a:lnTo>
                  <a:lnTo>
                    <a:pt x="240" y="449"/>
                  </a:lnTo>
                  <a:lnTo>
                    <a:pt x="247" y="455"/>
                  </a:lnTo>
                  <a:lnTo>
                    <a:pt x="253" y="462"/>
                  </a:lnTo>
                  <a:lnTo>
                    <a:pt x="259" y="471"/>
                  </a:lnTo>
                  <a:lnTo>
                    <a:pt x="257" y="481"/>
                  </a:lnTo>
                  <a:lnTo>
                    <a:pt x="249" y="483"/>
                  </a:lnTo>
                  <a:lnTo>
                    <a:pt x="241" y="481"/>
                  </a:lnTo>
                  <a:lnTo>
                    <a:pt x="236" y="477"/>
                  </a:lnTo>
                  <a:lnTo>
                    <a:pt x="230" y="473"/>
                  </a:lnTo>
                  <a:lnTo>
                    <a:pt x="225" y="467"/>
                  </a:lnTo>
                  <a:lnTo>
                    <a:pt x="220" y="461"/>
                  </a:lnTo>
                  <a:lnTo>
                    <a:pt x="215" y="455"/>
                  </a:lnTo>
                  <a:lnTo>
                    <a:pt x="210" y="451"/>
                  </a:lnTo>
                  <a:lnTo>
                    <a:pt x="198" y="441"/>
                  </a:lnTo>
                  <a:lnTo>
                    <a:pt x="188" y="429"/>
                  </a:lnTo>
                  <a:lnTo>
                    <a:pt x="178" y="418"/>
                  </a:lnTo>
                  <a:lnTo>
                    <a:pt x="168" y="404"/>
                  </a:lnTo>
                  <a:lnTo>
                    <a:pt x="159" y="393"/>
                  </a:lnTo>
                  <a:lnTo>
                    <a:pt x="149" y="380"/>
                  </a:lnTo>
                  <a:lnTo>
                    <a:pt x="140" y="368"/>
                  </a:lnTo>
                  <a:lnTo>
                    <a:pt x="131" y="357"/>
                  </a:lnTo>
                  <a:lnTo>
                    <a:pt x="115" y="335"/>
                  </a:lnTo>
                  <a:lnTo>
                    <a:pt x="101" y="313"/>
                  </a:lnTo>
                  <a:lnTo>
                    <a:pt x="88" y="292"/>
                  </a:lnTo>
                  <a:lnTo>
                    <a:pt x="75" y="268"/>
                  </a:lnTo>
                  <a:lnTo>
                    <a:pt x="63" y="245"/>
                  </a:lnTo>
                  <a:lnTo>
                    <a:pt x="52" y="221"/>
                  </a:lnTo>
                  <a:lnTo>
                    <a:pt x="42" y="196"/>
                  </a:lnTo>
                  <a:lnTo>
                    <a:pt x="31" y="171"/>
                  </a:lnTo>
                  <a:lnTo>
                    <a:pt x="20" y="135"/>
                  </a:lnTo>
                  <a:lnTo>
                    <a:pt x="10" y="97"/>
                  </a:lnTo>
                  <a:lnTo>
                    <a:pt x="2" y="58"/>
                  </a:lnTo>
                  <a:lnTo>
                    <a:pt x="0" y="19"/>
                  </a:lnTo>
                  <a:lnTo>
                    <a:pt x="2" y="12"/>
                  </a:lnTo>
                  <a:lnTo>
                    <a:pt x="10" y="8"/>
                  </a:lnTo>
                  <a:lnTo>
                    <a:pt x="17" y="3"/>
                  </a:lnTo>
                  <a:lnTo>
                    <a:pt x="24" y="0"/>
                  </a:lnTo>
                  <a:lnTo>
                    <a:pt x="26" y="0"/>
                  </a:lnTo>
                  <a:lnTo>
                    <a:pt x="27" y="2"/>
                  </a:lnTo>
                  <a:lnTo>
                    <a:pt x="30" y="3"/>
                  </a:lnTo>
                  <a:lnTo>
                    <a:pt x="31" y="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44" name="Freeform 60"/>
            <p:cNvSpPr>
              <a:spLocks/>
            </p:cNvSpPr>
            <p:nvPr/>
          </p:nvSpPr>
          <p:spPr bwMode="auto">
            <a:xfrm>
              <a:off x="4096" y="2893"/>
              <a:ext cx="101" cy="53"/>
            </a:xfrm>
            <a:custGeom>
              <a:avLst/>
              <a:gdLst/>
              <a:ahLst/>
              <a:cxnLst>
                <a:cxn ang="0">
                  <a:pos x="20" y="9"/>
                </a:cxn>
                <a:cxn ang="0">
                  <a:pos x="23" y="19"/>
                </a:cxn>
                <a:cxn ang="0">
                  <a:pos x="26" y="29"/>
                </a:cxn>
                <a:cxn ang="0">
                  <a:pos x="29" y="39"/>
                </a:cxn>
                <a:cxn ang="0">
                  <a:pos x="32" y="49"/>
                </a:cxn>
                <a:cxn ang="0">
                  <a:pos x="43" y="56"/>
                </a:cxn>
                <a:cxn ang="0">
                  <a:pos x="55" y="59"/>
                </a:cxn>
                <a:cxn ang="0">
                  <a:pos x="70" y="61"/>
                </a:cxn>
                <a:cxn ang="0">
                  <a:pos x="83" y="59"/>
                </a:cxn>
                <a:cxn ang="0">
                  <a:pos x="97" y="56"/>
                </a:cxn>
                <a:cxn ang="0">
                  <a:pos x="112" y="53"/>
                </a:cxn>
                <a:cxn ang="0">
                  <a:pos x="125" y="52"/>
                </a:cxn>
                <a:cxn ang="0">
                  <a:pos x="139" y="51"/>
                </a:cxn>
                <a:cxn ang="0">
                  <a:pos x="146" y="49"/>
                </a:cxn>
                <a:cxn ang="0">
                  <a:pos x="154" y="48"/>
                </a:cxn>
                <a:cxn ang="0">
                  <a:pos x="161" y="48"/>
                </a:cxn>
                <a:cxn ang="0">
                  <a:pos x="168" y="46"/>
                </a:cxn>
                <a:cxn ang="0">
                  <a:pos x="175" y="45"/>
                </a:cxn>
                <a:cxn ang="0">
                  <a:pos x="183" y="43"/>
                </a:cxn>
                <a:cxn ang="0">
                  <a:pos x="190" y="43"/>
                </a:cxn>
                <a:cxn ang="0">
                  <a:pos x="198" y="43"/>
                </a:cxn>
                <a:cxn ang="0">
                  <a:pos x="201" y="46"/>
                </a:cxn>
                <a:cxn ang="0">
                  <a:pos x="203" y="49"/>
                </a:cxn>
                <a:cxn ang="0">
                  <a:pos x="203" y="53"/>
                </a:cxn>
                <a:cxn ang="0">
                  <a:pos x="203" y="56"/>
                </a:cxn>
                <a:cxn ang="0">
                  <a:pos x="185" y="65"/>
                </a:cxn>
                <a:cxn ang="0">
                  <a:pos x="168" y="72"/>
                </a:cxn>
                <a:cxn ang="0">
                  <a:pos x="149" y="80"/>
                </a:cxn>
                <a:cxn ang="0">
                  <a:pos x="132" y="85"/>
                </a:cxn>
                <a:cxn ang="0">
                  <a:pos x="113" y="91"/>
                </a:cxn>
                <a:cxn ang="0">
                  <a:pos x="94" y="95"/>
                </a:cxn>
                <a:cxn ang="0">
                  <a:pos x="74" y="100"/>
                </a:cxn>
                <a:cxn ang="0">
                  <a:pos x="55" y="103"/>
                </a:cxn>
                <a:cxn ang="0">
                  <a:pos x="43" y="104"/>
                </a:cxn>
                <a:cxn ang="0">
                  <a:pos x="32" y="104"/>
                </a:cxn>
                <a:cxn ang="0">
                  <a:pos x="22" y="103"/>
                </a:cxn>
                <a:cxn ang="0">
                  <a:pos x="13" y="98"/>
                </a:cxn>
                <a:cxn ang="0">
                  <a:pos x="3" y="81"/>
                </a:cxn>
                <a:cxn ang="0">
                  <a:pos x="0" y="59"/>
                </a:cxn>
                <a:cxn ang="0">
                  <a:pos x="0" y="38"/>
                </a:cxn>
                <a:cxn ang="0">
                  <a:pos x="0" y="17"/>
                </a:cxn>
                <a:cxn ang="0">
                  <a:pos x="3" y="13"/>
                </a:cxn>
                <a:cxn ang="0">
                  <a:pos x="4" y="9"/>
                </a:cxn>
                <a:cxn ang="0">
                  <a:pos x="6" y="4"/>
                </a:cxn>
                <a:cxn ang="0">
                  <a:pos x="7" y="0"/>
                </a:cxn>
                <a:cxn ang="0">
                  <a:pos x="12" y="0"/>
                </a:cxn>
                <a:cxn ang="0">
                  <a:pos x="16" y="1"/>
                </a:cxn>
                <a:cxn ang="0">
                  <a:pos x="19" y="4"/>
                </a:cxn>
                <a:cxn ang="0">
                  <a:pos x="20" y="9"/>
                </a:cxn>
              </a:cxnLst>
              <a:rect l="0" t="0" r="r" b="b"/>
              <a:pathLst>
                <a:path w="203" h="104">
                  <a:moveTo>
                    <a:pt x="20" y="9"/>
                  </a:moveTo>
                  <a:lnTo>
                    <a:pt x="23" y="19"/>
                  </a:lnTo>
                  <a:lnTo>
                    <a:pt x="26" y="29"/>
                  </a:lnTo>
                  <a:lnTo>
                    <a:pt x="29" y="39"/>
                  </a:lnTo>
                  <a:lnTo>
                    <a:pt x="32" y="49"/>
                  </a:lnTo>
                  <a:lnTo>
                    <a:pt x="43" y="56"/>
                  </a:lnTo>
                  <a:lnTo>
                    <a:pt x="55" y="59"/>
                  </a:lnTo>
                  <a:lnTo>
                    <a:pt x="70" y="61"/>
                  </a:lnTo>
                  <a:lnTo>
                    <a:pt x="83" y="59"/>
                  </a:lnTo>
                  <a:lnTo>
                    <a:pt x="97" y="56"/>
                  </a:lnTo>
                  <a:lnTo>
                    <a:pt x="112" y="53"/>
                  </a:lnTo>
                  <a:lnTo>
                    <a:pt x="125" y="52"/>
                  </a:lnTo>
                  <a:lnTo>
                    <a:pt x="139" y="51"/>
                  </a:lnTo>
                  <a:lnTo>
                    <a:pt x="146" y="49"/>
                  </a:lnTo>
                  <a:lnTo>
                    <a:pt x="154" y="48"/>
                  </a:lnTo>
                  <a:lnTo>
                    <a:pt x="161" y="48"/>
                  </a:lnTo>
                  <a:lnTo>
                    <a:pt x="168" y="46"/>
                  </a:lnTo>
                  <a:lnTo>
                    <a:pt x="175" y="45"/>
                  </a:lnTo>
                  <a:lnTo>
                    <a:pt x="183" y="43"/>
                  </a:lnTo>
                  <a:lnTo>
                    <a:pt x="190" y="43"/>
                  </a:lnTo>
                  <a:lnTo>
                    <a:pt x="198" y="43"/>
                  </a:lnTo>
                  <a:lnTo>
                    <a:pt x="201" y="46"/>
                  </a:lnTo>
                  <a:lnTo>
                    <a:pt x="203" y="49"/>
                  </a:lnTo>
                  <a:lnTo>
                    <a:pt x="203" y="53"/>
                  </a:lnTo>
                  <a:lnTo>
                    <a:pt x="203" y="56"/>
                  </a:lnTo>
                  <a:lnTo>
                    <a:pt x="185" y="65"/>
                  </a:lnTo>
                  <a:lnTo>
                    <a:pt x="168" y="72"/>
                  </a:lnTo>
                  <a:lnTo>
                    <a:pt x="149" y="80"/>
                  </a:lnTo>
                  <a:lnTo>
                    <a:pt x="132" y="85"/>
                  </a:lnTo>
                  <a:lnTo>
                    <a:pt x="113" y="91"/>
                  </a:lnTo>
                  <a:lnTo>
                    <a:pt x="94" y="95"/>
                  </a:lnTo>
                  <a:lnTo>
                    <a:pt x="74" y="100"/>
                  </a:lnTo>
                  <a:lnTo>
                    <a:pt x="55" y="103"/>
                  </a:lnTo>
                  <a:lnTo>
                    <a:pt x="43" y="104"/>
                  </a:lnTo>
                  <a:lnTo>
                    <a:pt x="32" y="104"/>
                  </a:lnTo>
                  <a:lnTo>
                    <a:pt x="22" y="103"/>
                  </a:lnTo>
                  <a:lnTo>
                    <a:pt x="13" y="98"/>
                  </a:lnTo>
                  <a:lnTo>
                    <a:pt x="3" y="81"/>
                  </a:lnTo>
                  <a:lnTo>
                    <a:pt x="0" y="59"/>
                  </a:lnTo>
                  <a:lnTo>
                    <a:pt x="0" y="38"/>
                  </a:lnTo>
                  <a:lnTo>
                    <a:pt x="0" y="17"/>
                  </a:lnTo>
                  <a:lnTo>
                    <a:pt x="3" y="13"/>
                  </a:lnTo>
                  <a:lnTo>
                    <a:pt x="4" y="9"/>
                  </a:lnTo>
                  <a:lnTo>
                    <a:pt x="6" y="4"/>
                  </a:lnTo>
                  <a:lnTo>
                    <a:pt x="7" y="0"/>
                  </a:lnTo>
                  <a:lnTo>
                    <a:pt x="12" y="0"/>
                  </a:lnTo>
                  <a:lnTo>
                    <a:pt x="16" y="1"/>
                  </a:lnTo>
                  <a:lnTo>
                    <a:pt x="19" y="4"/>
                  </a:lnTo>
                  <a:lnTo>
                    <a:pt x="20" y="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45" name="Freeform 61"/>
            <p:cNvSpPr>
              <a:spLocks/>
            </p:cNvSpPr>
            <p:nvPr/>
          </p:nvSpPr>
          <p:spPr bwMode="auto">
            <a:xfrm>
              <a:off x="3725" y="2904"/>
              <a:ext cx="38" cy="29"/>
            </a:xfrm>
            <a:custGeom>
              <a:avLst/>
              <a:gdLst/>
              <a:ahLst/>
              <a:cxnLst>
                <a:cxn ang="0">
                  <a:pos x="73" y="19"/>
                </a:cxn>
                <a:cxn ang="0">
                  <a:pos x="74" y="23"/>
                </a:cxn>
                <a:cxn ang="0">
                  <a:pos x="77" y="29"/>
                </a:cxn>
                <a:cxn ang="0">
                  <a:pos x="77" y="36"/>
                </a:cxn>
                <a:cxn ang="0">
                  <a:pos x="76" y="41"/>
                </a:cxn>
                <a:cxn ang="0">
                  <a:pos x="69" y="47"/>
                </a:cxn>
                <a:cxn ang="0">
                  <a:pos x="60" y="52"/>
                </a:cxn>
                <a:cxn ang="0">
                  <a:pos x="51" y="57"/>
                </a:cxn>
                <a:cxn ang="0">
                  <a:pos x="41" y="58"/>
                </a:cxn>
                <a:cxn ang="0">
                  <a:pos x="40" y="51"/>
                </a:cxn>
                <a:cxn ang="0">
                  <a:pos x="38" y="41"/>
                </a:cxn>
                <a:cxn ang="0">
                  <a:pos x="35" y="33"/>
                </a:cxn>
                <a:cxn ang="0">
                  <a:pos x="28" y="28"/>
                </a:cxn>
                <a:cxn ang="0">
                  <a:pos x="19" y="25"/>
                </a:cxn>
                <a:cxn ang="0">
                  <a:pos x="12" y="28"/>
                </a:cxn>
                <a:cxn ang="0">
                  <a:pos x="6" y="29"/>
                </a:cxn>
                <a:cxn ang="0">
                  <a:pos x="0" y="23"/>
                </a:cxn>
                <a:cxn ang="0">
                  <a:pos x="2" y="16"/>
                </a:cxn>
                <a:cxn ang="0">
                  <a:pos x="8" y="12"/>
                </a:cxn>
                <a:cxn ang="0">
                  <a:pos x="15" y="7"/>
                </a:cxn>
                <a:cxn ang="0">
                  <a:pos x="21" y="3"/>
                </a:cxn>
                <a:cxn ang="0">
                  <a:pos x="28" y="2"/>
                </a:cxn>
                <a:cxn ang="0">
                  <a:pos x="37" y="0"/>
                </a:cxn>
                <a:cxn ang="0">
                  <a:pos x="44" y="2"/>
                </a:cxn>
                <a:cxn ang="0">
                  <a:pos x="51" y="2"/>
                </a:cxn>
                <a:cxn ang="0">
                  <a:pos x="57" y="5"/>
                </a:cxn>
                <a:cxn ang="0">
                  <a:pos x="63" y="9"/>
                </a:cxn>
                <a:cxn ang="0">
                  <a:pos x="69" y="13"/>
                </a:cxn>
                <a:cxn ang="0">
                  <a:pos x="73" y="19"/>
                </a:cxn>
              </a:cxnLst>
              <a:rect l="0" t="0" r="r" b="b"/>
              <a:pathLst>
                <a:path w="77" h="58">
                  <a:moveTo>
                    <a:pt x="73" y="19"/>
                  </a:moveTo>
                  <a:lnTo>
                    <a:pt x="74" y="23"/>
                  </a:lnTo>
                  <a:lnTo>
                    <a:pt x="77" y="29"/>
                  </a:lnTo>
                  <a:lnTo>
                    <a:pt x="77" y="36"/>
                  </a:lnTo>
                  <a:lnTo>
                    <a:pt x="76" y="41"/>
                  </a:lnTo>
                  <a:lnTo>
                    <a:pt x="69" y="47"/>
                  </a:lnTo>
                  <a:lnTo>
                    <a:pt x="60" y="52"/>
                  </a:lnTo>
                  <a:lnTo>
                    <a:pt x="51" y="57"/>
                  </a:lnTo>
                  <a:lnTo>
                    <a:pt x="41" y="58"/>
                  </a:lnTo>
                  <a:lnTo>
                    <a:pt x="40" y="51"/>
                  </a:lnTo>
                  <a:lnTo>
                    <a:pt x="38" y="41"/>
                  </a:lnTo>
                  <a:lnTo>
                    <a:pt x="35" y="33"/>
                  </a:lnTo>
                  <a:lnTo>
                    <a:pt x="28" y="28"/>
                  </a:lnTo>
                  <a:lnTo>
                    <a:pt x="19" y="25"/>
                  </a:lnTo>
                  <a:lnTo>
                    <a:pt x="12" y="28"/>
                  </a:lnTo>
                  <a:lnTo>
                    <a:pt x="6" y="29"/>
                  </a:lnTo>
                  <a:lnTo>
                    <a:pt x="0" y="23"/>
                  </a:lnTo>
                  <a:lnTo>
                    <a:pt x="2" y="16"/>
                  </a:lnTo>
                  <a:lnTo>
                    <a:pt x="8" y="12"/>
                  </a:lnTo>
                  <a:lnTo>
                    <a:pt x="15" y="7"/>
                  </a:lnTo>
                  <a:lnTo>
                    <a:pt x="21" y="3"/>
                  </a:lnTo>
                  <a:lnTo>
                    <a:pt x="28" y="2"/>
                  </a:lnTo>
                  <a:lnTo>
                    <a:pt x="37" y="0"/>
                  </a:lnTo>
                  <a:lnTo>
                    <a:pt x="44" y="2"/>
                  </a:lnTo>
                  <a:lnTo>
                    <a:pt x="51" y="2"/>
                  </a:lnTo>
                  <a:lnTo>
                    <a:pt x="57" y="5"/>
                  </a:lnTo>
                  <a:lnTo>
                    <a:pt x="63" y="9"/>
                  </a:lnTo>
                  <a:lnTo>
                    <a:pt x="69" y="13"/>
                  </a:lnTo>
                  <a:lnTo>
                    <a:pt x="73" y="1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46" name="Freeform 62"/>
            <p:cNvSpPr>
              <a:spLocks/>
            </p:cNvSpPr>
            <p:nvPr/>
          </p:nvSpPr>
          <p:spPr bwMode="auto">
            <a:xfrm>
              <a:off x="3936" y="2904"/>
              <a:ext cx="247" cy="104"/>
            </a:xfrm>
            <a:custGeom>
              <a:avLst/>
              <a:gdLst/>
              <a:ahLst/>
              <a:cxnLst>
                <a:cxn ang="0">
                  <a:pos x="53" y="55"/>
                </a:cxn>
                <a:cxn ang="0">
                  <a:pos x="74" y="78"/>
                </a:cxn>
                <a:cxn ang="0">
                  <a:pos x="99" y="100"/>
                </a:cxn>
                <a:cxn ang="0">
                  <a:pos x="126" y="117"/>
                </a:cxn>
                <a:cxn ang="0">
                  <a:pos x="155" y="130"/>
                </a:cxn>
                <a:cxn ang="0">
                  <a:pos x="184" y="142"/>
                </a:cxn>
                <a:cxn ang="0">
                  <a:pos x="213" y="152"/>
                </a:cxn>
                <a:cxn ang="0">
                  <a:pos x="244" y="159"/>
                </a:cxn>
                <a:cxn ang="0">
                  <a:pos x="274" y="163"/>
                </a:cxn>
                <a:cxn ang="0">
                  <a:pos x="306" y="165"/>
                </a:cxn>
                <a:cxn ang="0">
                  <a:pos x="338" y="165"/>
                </a:cxn>
                <a:cxn ang="0">
                  <a:pos x="370" y="162"/>
                </a:cxn>
                <a:cxn ang="0">
                  <a:pos x="397" y="157"/>
                </a:cxn>
                <a:cxn ang="0">
                  <a:pos x="419" y="152"/>
                </a:cxn>
                <a:cxn ang="0">
                  <a:pos x="441" y="144"/>
                </a:cxn>
                <a:cxn ang="0">
                  <a:pos x="462" y="139"/>
                </a:cxn>
                <a:cxn ang="0">
                  <a:pos x="477" y="134"/>
                </a:cxn>
                <a:cxn ang="0">
                  <a:pos x="484" y="134"/>
                </a:cxn>
                <a:cxn ang="0">
                  <a:pos x="489" y="136"/>
                </a:cxn>
                <a:cxn ang="0">
                  <a:pos x="494" y="140"/>
                </a:cxn>
                <a:cxn ang="0">
                  <a:pos x="487" y="149"/>
                </a:cxn>
                <a:cxn ang="0">
                  <a:pos x="474" y="157"/>
                </a:cxn>
                <a:cxn ang="0">
                  <a:pos x="462" y="168"/>
                </a:cxn>
                <a:cxn ang="0">
                  <a:pos x="448" y="173"/>
                </a:cxn>
                <a:cxn ang="0">
                  <a:pos x="433" y="181"/>
                </a:cxn>
                <a:cxn ang="0">
                  <a:pos x="420" y="186"/>
                </a:cxn>
                <a:cxn ang="0">
                  <a:pos x="406" y="189"/>
                </a:cxn>
                <a:cxn ang="0">
                  <a:pos x="391" y="192"/>
                </a:cxn>
                <a:cxn ang="0">
                  <a:pos x="360" y="201"/>
                </a:cxn>
                <a:cxn ang="0">
                  <a:pos x="306" y="207"/>
                </a:cxn>
                <a:cxn ang="0">
                  <a:pos x="251" y="205"/>
                </a:cxn>
                <a:cxn ang="0">
                  <a:pos x="197" y="198"/>
                </a:cxn>
                <a:cxn ang="0">
                  <a:pos x="157" y="186"/>
                </a:cxn>
                <a:cxn ang="0">
                  <a:pos x="126" y="173"/>
                </a:cxn>
                <a:cxn ang="0">
                  <a:pos x="97" y="157"/>
                </a:cxn>
                <a:cxn ang="0">
                  <a:pos x="71" y="140"/>
                </a:cxn>
                <a:cxn ang="0">
                  <a:pos x="51" y="120"/>
                </a:cxn>
                <a:cxn ang="0">
                  <a:pos x="37" y="98"/>
                </a:cxn>
                <a:cxn ang="0">
                  <a:pos x="22" y="76"/>
                </a:cxn>
                <a:cxn ang="0">
                  <a:pos x="12" y="53"/>
                </a:cxn>
                <a:cxn ang="0">
                  <a:pos x="5" y="31"/>
                </a:cxn>
                <a:cxn ang="0">
                  <a:pos x="0" y="10"/>
                </a:cxn>
                <a:cxn ang="0">
                  <a:pos x="15" y="8"/>
                </a:cxn>
                <a:cxn ang="0">
                  <a:pos x="34" y="31"/>
                </a:cxn>
              </a:cxnLst>
              <a:rect l="0" t="0" r="r" b="b"/>
              <a:pathLst>
                <a:path w="494" h="207">
                  <a:moveTo>
                    <a:pt x="41" y="43"/>
                  </a:moveTo>
                  <a:lnTo>
                    <a:pt x="53" y="55"/>
                  </a:lnTo>
                  <a:lnTo>
                    <a:pt x="63" y="66"/>
                  </a:lnTo>
                  <a:lnTo>
                    <a:pt x="74" y="78"/>
                  </a:lnTo>
                  <a:lnTo>
                    <a:pt x="86" y="89"/>
                  </a:lnTo>
                  <a:lnTo>
                    <a:pt x="99" y="100"/>
                  </a:lnTo>
                  <a:lnTo>
                    <a:pt x="112" y="108"/>
                  </a:lnTo>
                  <a:lnTo>
                    <a:pt x="126" y="117"/>
                  </a:lnTo>
                  <a:lnTo>
                    <a:pt x="142" y="123"/>
                  </a:lnTo>
                  <a:lnTo>
                    <a:pt x="155" y="130"/>
                  </a:lnTo>
                  <a:lnTo>
                    <a:pt x="170" y="136"/>
                  </a:lnTo>
                  <a:lnTo>
                    <a:pt x="184" y="142"/>
                  </a:lnTo>
                  <a:lnTo>
                    <a:pt x="199" y="146"/>
                  </a:lnTo>
                  <a:lnTo>
                    <a:pt x="213" y="152"/>
                  </a:lnTo>
                  <a:lnTo>
                    <a:pt x="228" y="155"/>
                  </a:lnTo>
                  <a:lnTo>
                    <a:pt x="244" y="159"/>
                  </a:lnTo>
                  <a:lnTo>
                    <a:pt x="260" y="160"/>
                  </a:lnTo>
                  <a:lnTo>
                    <a:pt x="274" y="163"/>
                  </a:lnTo>
                  <a:lnTo>
                    <a:pt x="290" y="165"/>
                  </a:lnTo>
                  <a:lnTo>
                    <a:pt x="306" y="165"/>
                  </a:lnTo>
                  <a:lnTo>
                    <a:pt x="322" y="165"/>
                  </a:lnTo>
                  <a:lnTo>
                    <a:pt x="338" y="165"/>
                  </a:lnTo>
                  <a:lnTo>
                    <a:pt x="354" y="163"/>
                  </a:lnTo>
                  <a:lnTo>
                    <a:pt x="370" y="162"/>
                  </a:lnTo>
                  <a:lnTo>
                    <a:pt x="386" y="159"/>
                  </a:lnTo>
                  <a:lnTo>
                    <a:pt x="397" y="157"/>
                  </a:lnTo>
                  <a:lnTo>
                    <a:pt x="409" y="155"/>
                  </a:lnTo>
                  <a:lnTo>
                    <a:pt x="419" y="152"/>
                  </a:lnTo>
                  <a:lnTo>
                    <a:pt x="431" y="149"/>
                  </a:lnTo>
                  <a:lnTo>
                    <a:pt x="441" y="144"/>
                  </a:lnTo>
                  <a:lnTo>
                    <a:pt x="452" y="142"/>
                  </a:lnTo>
                  <a:lnTo>
                    <a:pt x="462" y="139"/>
                  </a:lnTo>
                  <a:lnTo>
                    <a:pt x="474" y="136"/>
                  </a:lnTo>
                  <a:lnTo>
                    <a:pt x="477" y="134"/>
                  </a:lnTo>
                  <a:lnTo>
                    <a:pt x="481" y="134"/>
                  </a:lnTo>
                  <a:lnTo>
                    <a:pt x="484" y="134"/>
                  </a:lnTo>
                  <a:lnTo>
                    <a:pt x="487" y="134"/>
                  </a:lnTo>
                  <a:lnTo>
                    <a:pt x="489" y="136"/>
                  </a:lnTo>
                  <a:lnTo>
                    <a:pt x="493" y="137"/>
                  </a:lnTo>
                  <a:lnTo>
                    <a:pt x="494" y="140"/>
                  </a:lnTo>
                  <a:lnTo>
                    <a:pt x="494" y="144"/>
                  </a:lnTo>
                  <a:lnTo>
                    <a:pt x="487" y="149"/>
                  </a:lnTo>
                  <a:lnTo>
                    <a:pt x="481" y="153"/>
                  </a:lnTo>
                  <a:lnTo>
                    <a:pt x="474" y="157"/>
                  </a:lnTo>
                  <a:lnTo>
                    <a:pt x="468" y="162"/>
                  </a:lnTo>
                  <a:lnTo>
                    <a:pt x="462" y="168"/>
                  </a:lnTo>
                  <a:lnTo>
                    <a:pt x="455" y="170"/>
                  </a:lnTo>
                  <a:lnTo>
                    <a:pt x="448" y="173"/>
                  </a:lnTo>
                  <a:lnTo>
                    <a:pt x="439" y="176"/>
                  </a:lnTo>
                  <a:lnTo>
                    <a:pt x="433" y="181"/>
                  </a:lnTo>
                  <a:lnTo>
                    <a:pt x="428" y="184"/>
                  </a:lnTo>
                  <a:lnTo>
                    <a:pt x="420" y="186"/>
                  </a:lnTo>
                  <a:lnTo>
                    <a:pt x="413" y="188"/>
                  </a:lnTo>
                  <a:lnTo>
                    <a:pt x="406" y="189"/>
                  </a:lnTo>
                  <a:lnTo>
                    <a:pt x="399" y="191"/>
                  </a:lnTo>
                  <a:lnTo>
                    <a:pt x="391" y="192"/>
                  </a:lnTo>
                  <a:lnTo>
                    <a:pt x="384" y="194"/>
                  </a:lnTo>
                  <a:lnTo>
                    <a:pt x="360" y="201"/>
                  </a:lnTo>
                  <a:lnTo>
                    <a:pt x="334" y="205"/>
                  </a:lnTo>
                  <a:lnTo>
                    <a:pt x="306" y="207"/>
                  </a:lnTo>
                  <a:lnTo>
                    <a:pt x="278" y="207"/>
                  </a:lnTo>
                  <a:lnTo>
                    <a:pt x="251" y="205"/>
                  </a:lnTo>
                  <a:lnTo>
                    <a:pt x="223" y="202"/>
                  </a:lnTo>
                  <a:lnTo>
                    <a:pt x="197" y="198"/>
                  </a:lnTo>
                  <a:lnTo>
                    <a:pt x="173" y="191"/>
                  </a:lnTo>
                  <a:lnTo>
                    <a:pt x="157" y="186"/>
                  </a:lnTo>
                  <a:lnTo>
                    <a:pt x="141" y="181"/>
                  </a:lnTo>
                  <a:lnTo>
                    <a:pt x="126" y="173"/>
                  </a:lnTo>
                  <a:lnTo>
                    <a:pt x="112" y="166"/>
                  </a:lnTo>
                  <a:lnTo>
                    <a:pt x="97" y="157"/>
                  </a:lnTo>
                  <a:lnTo>
                    <a:pt x="84" y="149"/>
                  </a:lnTo>
                  <a:lnTo>
                    <a:pt x="71" y="140"/>
                  </a:lnTo>
                  <a:lnTo>
                    <a:pt x="58" y="130"/>
                  </a:lnTo>
                  <a:lnTo>
                    <a:pt x="51" y="120"/>
                  </a:lnTo>
                  <a:lnTo>
                    <a:pt x="44" y="110"/>
                  </a:lnTo>
                  <a:lnTo>
                    <a:pt x="37" y="98"/>
                  </a:lnTo>
                  <a:lnTo>
                    <a:pt x="29" y="88"/>
                  </a:lnTo>
                  <a:lnTo>
                    <a:pt x="22" y="76"/>
                  </a:lnTo>
                  <a:lnTo>
                    <a:pt x="16" y="65"/>
                  </a:lnTo>
                  <a:lnTo>
                    <a:pt x="12" y="53"/>
                  </a:lnTo>
                  <a:lnTo>
                    <a:pt x="9" y="40"/>
                  </a:lnTo>
                  <a:lnTo>
                    <a:pt x="5" y="31"/>
                  </a:lnTo>
                  <a:lnTo>
                    <a:pt x="2" y="20"/>
                  </a:lnTo>
                  <a:lnTo>
                    <a:pt x="0" y="10"/>
                  </a:lnTo>
                  <a:lnTo>
                    <a:pt x="5" y="0"/>
                  </a:lnTo>
                  <a:lnTo>
                    <a:pt x="15" y="8"/>
                  </a:lnTo>
                  <a:lnTo>
                    <a:pt x="25" y="20"/>
                  </a:lnTo>
                  <a:lnTo>
                    <a:pt x="34" y="31"/>
                  </a:lnTo>
                  <a:lnTo>
                    <a:pt x="41" y="4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47" name="Freeform 63"/>
            <p:cNvSpPr>
              <a:spLocks/>
            </p:cNvSpPr>
            <p:nvPr/>
          </p:nvSpPr>
          <p:spPr bwMode="auto">
            <a:xfrm>
              <a:off x="4219" y="2911"/>
              <a:ext cx="150" cy="259"/>
            </a:xfrm>
            <a:custGeom>
              <a:avLst/>
              <a:gdLst/>
              <a:ahLst/>
              <a:cxnLst>
                <a:cxn ang="0">
                  <a:pos x="24" y="13"/>
                </a:cxn>
                <a:cxn ang="0">
                  <a:pos x="27" y="39"/>
                </a:cxn>
                <a:cxn ang="0">
                  <a:pos x="33" y="63"/>
                </a:cxn>
                <a:cxn ang="0">
                  <a:pos x="39" y="89"/>
                </a:cxn>
                <a:cxn ang="0">
                  <a:pos x="46" y="114"/>
                </a:cxn>
                <a:cxn ang="0">
                  <a:pos x="53" y="137"/>
                </a:cxn>
                <a:cxn ang="0">
                  <a:pos x="62" y="162"/>
                </a:cxn>
                <a:cxn ang="0">
                  <a:pos x="72" y="184"/>
                </a:cxn>
                <a:cxn ang="0">
                  <a:pos x="84" y="207"/>
                </a:cxn>
                <a:cxn ang="0">
                  <a:pos x="88" y="217"/>
                </a:cxn>
                <a:cxn ang="0">
                  <a:pos x="92" y="227"/>
                </a:cxn>
                <a:cxn ang="0">
                  <a:pos x="98" y="237"/>
                </a:cxn>
                <a:cxn ang="0">
                  <a:pos x="104" y="247"/>
                </a:cxn>
                <a:cxn ang="0">
                  <a:pos x="111" y="257"/>
                </a:cxn>
                <a:cxn ang="0">
                  <a:pos x="117" y="266"/>
                </a:cxn>
                <a:cxn ang="0">
                  <a:pos x="123" y="278"/>
                </a:cxn>
                <a:cxn ang="0">
                  <a:pos x="127" y="288"/>
                </a:cxn>
                <a:cxn ang="0">
                  <a:pos x="145" y="318"/>
                </a:cxn>
                <a:cxn ang="0">
                  <a:pos x="163" y="347"/>
                </a:cxn>
                <a:cxn ang="0">
                  <a:pos x="184" y="375"/>
                </a:cxn>
                <a:cxn ang="0">
                  <a:pos x="205" y="402"/>
                </a:cxn>
                <a:cxn ang="0">
                  <a:pos x="227" y="430"/>
                </a:cxn>
                <a:cxn ang="0">
                  <a:pos x="252" y="457"/>
                </a:cxn>
                <a:cxn ang="0">
                  <a:pos x="275" y="483"/>
                </a:cxn>
                <a:cxn ang="0">
                  <a:pos x="300" y="509"/>
                </a:cxn>
                <a:cxn ang="0">
                  <a:pos x="300" y="511"/>
                </a:cxn>
                <a:cxn ang="0">
                  <a:pos x="300" y="514"/>
                </a:cxn>
                <a:cxn ang="0">
                  <a:pos x="300" y="515"/>
                </a:cxn>
                <a:cxn ang="0">
                  <a:pos x="297" y="518"/>
                </a:cxn>
                <a:cxn ang="0">
                  <a:pos x="279" y="512"/>
                </a:cxn>
                <a:cxn ang="0">
                  <a:pos x="259" y="496"/>
                </a:cxn>
                <a:cxn ang="0">
                  <a:pos x="239" y="479"/>
                </a:cxn>
                <a:cxn ang="0">
                  <a:pos x="218" y="460"/>
                </a:cxn>
                <a:cxn ang="0">
                  <a:pos x="200" y="441"/>
                </a:cxn>
                <a:cxn ang="0">
                  <a:pos x="182" y="423"/>
                </a:cxn>
                <a:cxn ang="0">
                  <a:pos x="166" y="401"/>
                </a:cxn>
                <a:cxn ang="0">
                  <a:pos x="150" y="379"/>
                </a:cxn>
                <a:cxn ang="0">
                  <a:pos x="136" y="357"/>
                </a:cxn>
                <a:cxn ang="0">
                  <a:pos x="129" y="344"/>
                </a:cxn>
                <a:cxn ang="0">
                  <a:pos x="123" y="333"/>
                </a:cxn>
                <a:cxn ang="0">
                  <a:pos x="116" y="323"/>
                </a:cxn>
                <a:cxn ang="0">
                  <a:pos x="108" y="311"/>
                </a:cxn>
                <a:cxn ang="0">
                  <a:pos x="103" y="301"/>
                </a:cxn>
                <a:cxn ang="0">
                  <a:pos x="95" y="291"/>
                </a:cxn>
                <a:cxn ang="0">
                  <a:pos x="88" y="279"/>
                </a:cxn>
                <a:cxn ang="0">
                  <a:pos x="81" y="268"/>
                </a:cxn>
                <a:cxn ang="0">
                  <a:pos x="72" y="244"/>
                </a:cxn>
                <a:cxn ang="0">
                  <a:pos x="62" y="223"/>
                </a:cxn>
                <a:cxn ang="0">
                  <a:pos x="52" y="201"/>
                </a:cxn>
                <a:cxn ang="0">
                  <a:pos x="42" y="179"/>
                </a:cxn>
                <a:cxn ang="0">
                  <a:pos x="32" y="157"/>
                </a:cxn>
                <a:cxn ang="0">
                  <a:pos x="21" y="134"/>
                </a:cxn>
                <a:cxn ang="0">
                  <a:pos x="14" y="111"/>
                </a:cxn>
                <a:cxn ang="0">
                  <a:pos x="7" y="88"/>
                </a:cxn>
                <a:cxn ang="0">
                  <a:pos x="3" y="68"/>
                </a:cxn>
                <a:cxn ang="0">
                  <a:pos x="0" y="46"/>
                </a:cxn>
                <a:cxn ang="0">
                  <a:pos x="0" y="26"/>
                </a:cxn>
                <a:cxn ang="0">
                  <a:pos x="3" y="4"/>
                </a:cxn>
                <a:cxn ang="0">
                  <a:pos x="8" y="0"/>
                </a:cxn>
                <a:cxn ang="0">
                  <a:pos x="16" y="0"/>
                </a:cxn>
                <a:cxn ang="0">
                  <a:pos x="21" y="4"/>
                </a:cxn>
                <a:cxn ang="0">
                  <a:pos x="24" y="13"/>
                </a:cxn>
              </a:cxnLst>
              <a:rect l="0" t="0" r="r" b="b"/>
              <a:pathLst>
                <a:path w="300" h="518">
                  <a:moveTo>
                    <a:pt x="24" y="13"/>
                  </a:moveTo>
                  <a:lnTo>
                    <a:pt x="27" y="39"/>
                  </a:lnTo>
                  <a:lnTo>
                    <a:pt x="33" y="63"/>
                  </a:lnTo>
                  <a:lnTo>
                    <a:pt x="39" y="89"/>
                  </a:lnTo>
                  <a:lnTo>
                    <a:pt x="46" y="114"/>
                  </a:lnTo>
                  <a:lnTo>
                    <a:pt x="53" y="137"/>
                  </a:lnTo>
                  <a:lnTo>
                    <a:pt x="62" y="162"/>
                  </a:lnTo>
                  <a:lnTo>
                    <a:pt x="72" y="184"/>
                  </a:lnTo>
                  <a:lnTo>
                    <a:pt x="84" y="207"/>
                  </a:lnTo>
                  <a:lnTo>
                    <a:pt x="88" y="217"/>
                  </a:lnTo>
                  <a:lnTo>
                    <a:pt x="92" y="227"/>
                  </a:lnTo>
                  <a:lnTo>
                    <a:pt x="98" y="237"/>
                  </a:lnTo>
                  <a:lnTo>
                    <a:pt x="104" y="247"/>
                  </a:lnTo>
                  <a:lnTo>
                    <a:pt x="111" y="257"/>
                  </a:lnTo>
                  <a:lnTo>
                    <a:pt x="117" y="266"/>
                  </a:lnTo>
                  <a:lnTo>
                    <a:pt x="123" y="278"/>
                  </a:lnTo>
                  <a:lnTo>
                    <a:pt x="127" y="288"/>
                  </a:lnTo>
                  <a:lnTo>
                    <a:pt x="145" y="318"/>
                  </a:lnTo>
                  <a:lnTo>
                    <a:pt x="163" y="347"/>
                  </a:lnTo>
                  <a:lnTo>
                    <a:pt x="184" y="375"/>
                  </a:lnTo>
                  <a:lnTo>
                    <a:pt x="205" y="402"/>
                  </a:lnTo>
                  <a:lnTo>
                    <a:pt x="227" y="430"/>
                  </a:lnTo>
                  <a:lnTo>
                    <a:pt x="252" y="457"/>
                  </a:lnTo>
                  <a:lnTo>
                    <a:pt x="275" y="483"/>
                  </a:lnTo>
                  <a:lnTo>
                    <a:pt x="300" y="509"/>
                  </a:lnTo>
                  <a:lnTo>
                    <a:pt x="300" y="511"/>
                  </a:lnTo>
                  <a:lnTo>
                    <a:pt x="300" y="514"/>
                  </a:lnTo>
                  <a:lnTo>
                    <a:pt x="300" y="515"/>
                  </a:lnTo>
                  <a:lnTo>
                    <a:pt x="297" y="518"/>
                  </a:lnTo>
                  <a:lnTo>
                    <a:pt x="279" y="512"/>
                  </a:lnTo>
                  <a:lnTo>
                    <a:pt x="259" y="496"/>
                  </a:lnTo>
                  <a:lnTo>
                    <a:pt x="239" y="479"/>
                  </a:lnTo>
                  <a:lnTo>
                    <a:pt x="218" y="460"/>
                  </a:lnTo>
                  <a:lnTo>
                    <a:pt x="200" y="441"/>
                  </a:lnTo>
                  <a:lnTo>
                    <a:pt x="182" y="423"/>
                  </a:lnTo>
                  <a:lnTo>
                    <a:pt x="166" y="401"/>
                  </a:lnTo>
                  <a:lnTo>
                    <a:pt x="150" y="379"/>
                  </a:lnTo>
                  <a:lnTo>
                    <a:pt x="136" y="357"/>
                  </a:lnTo>
                  <a:lnTo>
                    <a:pt x="129" y="344"/>
                  </a:lnTo>
                  <a:lnTo>
                    <a:pt x="123" y="333"/>
                  </a:lnTo>
                  <a:lnTo>
                    <a:pt x="116" y="323"/>
                  </a:lnTo>
                  <a:lnTo>
                    <a:pt x="108" y="311"/>
                  </a:lnTo>
                  <a:lnTo>
                    <a:pt x="103" y="301"/>
                  </a:lnTo>
                  <a:lnTo>
                    <a:pt x="95" y="291"/>
                  </a:lnTo>
                  <a:lnTo>
                    <a:pt x="88" y="279"/>
                  </a:lnTo>
                  <a:lnTo>
                    <a:pt x="81" y="268"/>
                  </a:lnTo>
                  <a:lnTo>
                    <a:pt x="72" y="244"/>
                  </a:lnTo>
                  <a:lnTo>
                    <a:pt x="62" y="223"/>
                  </a:lnTo>
                  <a:lnTo>
                    <a:pt x="52" y="201"/>
                  </a:lnTo>
                  <a:lnTo>
                    <a:pt x="42" y="179"/>
                  </a:lnTo>
                  <a:lnTo>
                    <a:pt x="32" y="157"/>
                  </a:lnTo>
                  <a:lnTo>
                    <a:pt x="21" y="134"/>
                  </a:lnTo>
                  <a:lnTo>
                    <a:pt x="14" y="111"/>
                  </a:lnTo>
                  <a:lnTo>
                    <a:pt x="7" y="88"/>
                  </a:lnTo>
                  <a:lnTo>
                    <a:pt x="3" y="68"/>
                  </a:lnTo>
                  <a:lnTo>
                    <a:pt x="0" y="46"/>
                  </a:lnTo>
                  <a:lnTo>
                    <a:pt x="0" y="26"/>
                  </a:lnTo>
                  <a:lnTo>
                    <a:pt x="3" y="4"/>
                  </a:lnTo>
                  <a:lnTo>
                    <a:pt x="8" y="0"/>
                  </a:lnTo>
                  <a:lnTo>
                    <a:pt x="16" y="0"/>
                  </a:lnTo>
                  <a:lnTo>
                    <a:pt x="21" y="4"/>
                  </a:lnTo>
                  <a:lnTo>
                    <a:pt x="24" y="1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48" name="Freeform 64"/>
            <p:cNvSpPr>
              <a:spLocks/>
            </p:cNvSpPr>
            <p:nvPr/>
          </p:nvSpPr>
          <p:spPr bwMode="auto">
            <a:xfrm>
              <a:off x="3686" y="2917"/>
              <a:ext cx="38" cy="29"/>
            </a:xfrm>
            <a:custGeom>
              <a:avLst/>
              <a:gdLst/>
              <a:ahLst/>
              <a:cxnLst>
                <a:cxn ang="0">
                  <a:pos x="63" y="15"/>
                </a:cxn>
                <a:cxn ang="0">
                  <a:pos x="68" y="21"/>
                </a:cxn>
                <a:cxn ang="0">
                  <a:pos x="72" y="28"/>
                </a:cxn>
                <a:cxn ang="0">
                  <a:pos x="75" y="34"/>
                </a:cxn>
                <a:cxn ang="0">
                  <a:pos x="74" y="41"/>
                </a:cxn>
                <a:cxn ang="0">
                  <a:pos x="68" y="48"/>
                </a:cxn>
                <a:cxn ang="0">
                  <a:pos x="60" y="52"/>
                </a:cxn>
                <a:cxn ang="0">
                  <a:pos x="53" y="57"/>
                </a:cxn>
                <a:cxn ang="0">
                  <a:pos x="45" y="58"/>
                </a:cxn>
                <a:cxn ang="0">
                  <a:pos x="40" y="48"/>
                </a:cxn>
                <a:cxn ang="0">
                  <a:pos x="37" y="38"/>
                </a:cxn>
                <a:cxn ang="0">
                  <a:pos x="33" y="31"/>
                </a:cxn>
                <a:cxn ang="0">
                  <a:pos x="24" y="26"/>
                </a:cxn>
                <a:cxn ang="0">
                  <a:pos x="18" y="28"/>
                </a:cxn>
                <a:cxn ang="0">
                  <a:pos x="13" y="26"/>
                </a:cxn>
                <a:cxn ang="0">
                  <a:pos x="7" y="26"/>
                </a:cxn>
                <a:cxn ang="0">
                  <a:pos x="1" y="23"/>
                </a:cxn>
                <a:cxn ang="0">
                  <a:pos x="0" y="21"/>
                </a:cxn>
                <a:cxn ang="0">
                  <a:pos x="0" y="18"/>
                </a:cxn>
                <a:cxn ang="0">
                  <a:pos x="0" y="16"/>
                </a:cxn>
                <a:cxn ang="0">
                  <a:pos x="0" y="13"/>
                </a:cxn>
                <a:cxn ang="0">
                  <a:pos x="5" y="10"/>
                </a:cxn>
                <a:cxn ang="0">
                  <a:pos x="13" y="7"/>
                </a:cxn>
                <a:cxn ang="0">
                  <a:pos x="18" y="5"/>
                </a:cxn>
                <a:cxn ang="0">
                  <a:pos x="26" y="3"/>
                </a:cxn>
                <a:cxn ang="0">
                  <a:pos x="32" y="2"/>
                </a:cxn>
                <a:cxn ang="0">
                  <a:pos x="39" y="0"/>
                </a:cxn>
                <a:cxn ang="0">
                  <a:pos x="45" y="2"/>
                </a:cxn>
                <a:cxn ang="0">
                  <a:pos x="52" y="6"/>
                </a:cxn>
                <a:cxn ang="0">
                  <a:pos x="63" y="15"/>
                </a:cxn>
              </a:cxnLst>
              <a:rect l="0" t="0" r="r" b="b"/>
              <a:pathLst>
                <a:path w="75" h="58">
                  <a:moveTo>
                    <a:pt x="63" y="15"/>
                  </a:moveTo>
                  <a:lnTo>
                    <a:pt x="68" y="21"/>
                  </a:lnTo>
                  <a:lnTo>
                    <a:pt x="72" y="28"/>
                  </a:lnTo>
                  <a:lnTo>
                    <a:pt x="75" y="34"/>
                  </a:lnTo>
                  <a:lnTo>
                    <a:pt x="74" y="41"/>
                  </a:lnTo>
                  <a:lnTo>
                    <a:pt x="68" y="48"/>
                  </a:lnTo>
                  <a:lnTo>
                    <a:pt x="60" y="52"/>
                  </a:lnTo>
                  <a:lnTo>
                    <a:pt x="53" y="57"/>
                  </a:lnTo>
                  <a:lnTo>
                    <a:pt x="45" y="58"/>
                  </a:lnTo>
                  <a:lnTo>
                    <a:pt x="40" y="48"/>
                  </a:lnTo>
                  <a:lnTo>
                    <a:pt x="37" y="38"/>
                  </a:lnTo>
                  <a:lnTo>
                    <a:pt x="33" y="31"/>
                  </a:lnTo>
                  <a:lnTo>
                    <a:pt x="24" y="26"/>
                  </a:lnTo>
                  <a:lnTo>
                    <a:pt x="18" y="28"/>
                  </a:lnTo>
                  <a:lnTo>
                    <a:pt x="13" y="26"/>
                  </a:lnTo>
                  <a:lnTo>
                    <a:pt x="7" y="26"/>
                  </a:lnTo>
                  <a:lnTo>
                    <a:pt x="1" y="23"/>
                  </a:lnTo>
                  <a:lnTo>
                    <a:pt x="0" y="21"/>
                  </a:lnTo>
                  <a:lnTo>
                    <a:pt x="0" y="18"/>
                  </a:lnTo>
                  <a:lnTo>
                    <a:pt x="0" y="16"/>
                  </a:lnTo>
                  <a:lnTo>
                    <a:pt x="0" y="13"/>
                  </a:lnTo>
                  <a:lnTo>
                    <a:pt x="5" y="10"/>
                  </a:lnTo>
                  <a:lnTo>
                    <a:pt x="13" y="7"/>
                  </a:lnTo>
                  <a:lnTo>
                    <a:pt x="18" y="5"/>
                  </a:lnTo>
                  <a:lnTo>
                    <a:pt x="26" y="3"/>
                  </a:lnTo>
                  <a:lnTo>
                    <a:pt x="32" y="2"/>
                  </a:lnTo>
                  <a:lnTo>
                    <a:pt x="39" y="0"/>
                  </a:lnTo>
                  <a:lnTo>
                    <a:pt x="45" y="2"/>
                  </a:lnTo>
                  <a:lnTo>
                    <a:pt x="52" y="6"/>
                  </a:lnTo>
                  <a:lnTo>
                    <a:pt x="63" y="1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49" name="Freeform 65"/>
            <p:cNvSpPr>
              <a:spLocks/>
            </p:cNvSpPr>
            <p:nvPr/>
          </p:nvSpPr>
          <p:spPr bwMode="auto">
            <a:xfrm>
              <a:off x="3576" y="2922"/>
              <a:ext cx="296" cy="131"/>
            </a:xfrm>
            <a:custGeom>
              <a:avLst/>
              <a:gdLst/>
              <a:ahLst/>
              <a:cxnLst>
                <a:cxn ang="0">
                  <a:pos x="588" y="13"/>
                </a:cxn>
                <a:cxn ang="0">
                  <a:pos x="575" y="26"/>
                </a:cxn>
                <a:cxn ang="0">
                  <a:pos x="558" y="35"/>
                </a:cxn>
                <a:cxn ang="0">
                  <a:pos x="540" y="44"/>
                </a:cxn>
                <a:cxn ang="0">
                  <a:pos x="506" y="63"/>
                </a:cxn>
                <a:cxn ang="0">
                  <a:pos x="453" y="89"/>
                </a:cxn>
                <a:cxn ang="0">
                  <a:pos x="401" y="115"/>
                </a:cxn>
                <a:cxn ang="0">
                  <a:pos x="348" y="141"/>
                </a:cxn>
                <a:cxn ang="0">
                  <a:pos x="316" y="157"/>
                </a:cxn>
                <a:cxn ang="0">
                  <a:pos x="304" y="163"/>
                </a:cxn>
                <a:cxn ang="0">
                  <a:pos x="291" y="168"/>
                </a:cxn>
                <a:cxn ang="0">
                  <a:pos x="278" y="176"/>
                </a:cxn>
                <a:cxn ang="0">
                  <a:pos x="262" y="183"/>
                </a:cxn>
                <a:cxn ang="0">
                  <a:pos x="246" y="189"/>
                </a:cxn>
                <a:cxn ang="0">
                  <a:pos x="229" y="197"/>
                </a:cxn>
                <a:cxn ang="0">
                  <a:pos x="212" y="205"/>
                </a:cxn>
                <a:cxn ang="0">
                  <a:pos x="194" y="210"/>
                </a:cxn>
                <a:cxn ang="0">
                  <a:pos x="177" y="215"/>
                </a:cxn>
                <a:cxn ang="0">
                  <a:pos x="156" y="222"/>
                </a:cxn>
                <a:cxn ang="0">
                  <a:pos x="132" y="232"/>
                </a:cxn>
                <a:cxn ang="0">
                  <a:pos x="107" y="241"/>
                </a:cxn>
                <a:cxn ang="0">
                  <a:pos x="84" y="251"/>
                </a:cxn>
                <a:cxn ang="0">
                  <a:pos x="65" y="261"/>
                </a:cxn>
                <a:cxn ang="0">
                  <a:pos x="49" y="262"/>
                </a:cxn>
                <a:cxn ang="0">
                  <a:pos x="33" y="262"/>
                </a:cxn>
                <a:cxn ang="0">
                  <a:pos x="17" y="260"/>
                </a:cxn>
                <a:cxn ang="0">
                  <a:pos x="7" y="257"/>
                </a:cxn>
                <a:cxn ang="0">
                  <a:pos x="3" y="254"/>
                </a:cxn>
                <a:cxn ang="0">
                  <a:pos x="0" y="248"/>
                </a:cxn>
                <a:cxn ang="0">
                  <a:pos x="1" y="242"/>
                </a:cxn>
                <a:cxn ang="0">
                  <a:pos x="10" y="238"/>
                </a:cxn>
                <a:cxn ang="0">
                  <a:pos x="23" y="232"/>
                </a:cxn>
                <a:cxn ang="0">
                  <a:pos x="38" y="228"/>
                </a:cxn>
                <a:cxn ang="0">
                  <a:pos x="52" y="222"/>
                </a:cxn>
                <a:cxn ang="0">
                  <a:pos x="80" y="207"/>
                </a:cxn>
                <a:cxn ang="0">
                  <a:pos x="123" y="189"/>
                </a:cxn>
                <a:cxn ang="0">
                  <a:pos x="168" y="173"/>
                </a:cxn>
                <a:cxn ang="0">
                  <a:pos x="213" y="158"/>
                </a:cxn>
                <a:cxn ang="0">
                  <a:pos x="245" y="144"/>
                </a:cxn>
                <a:cxn ang="0">
                  <a:pos x="267" y="134"/>
                </a:cxn>
                <a:cxn ang="0">
                  <a:pos x="290" y="125"/>
                </a:cxn>
                <a:cxn ang="0">
                  <a:pos x="314" y="116"/>
                </a:cxn>
                <a:cxn ang="0">
                  <a:pos x="332" y="110"/>
                </a:cxn>
                <a:cxn ang="0">
                  <a:pos x="342" y="106"/>
                </a:cxn>
                <a:cxn ang="0">
                  <a:pos x="352" y="102"/>
                </a:cxn>
                <a:cxn ang="0">
                  <a:pos x="364" y="97"/>
                </a:cxn>
                <a:cxn ang="0">
                  <a:pos x="395" y="86"/>
                </a:cxn>
                <a:cxn ang="0">
                  <a:pos x="446" y="64"/>
                </a:cxn>
                <a:cxn ang="0">
                  <a:pos x="497" y="41"/>
                </a:cxn>
                <a:cxn ang="0">
                  <a:pos x="546" y="16"/>
                </a:cxn>
                <a:cxn ang="0">
                  <a:pos x="577" y="2"/>
                </a:cxn>
                <a:cxn ang="0">
                  <a:pos x="588" y="0"/>
                </a:cxn>
              </a:cxnLst>
              <a:rect l="0" t="0" r="r" b="b"/>
              <a:pathLst>
                <a:path w="592" h="262">
                  <a:moveTo>
                    <a:pt x="592" y="5"/>
                  </a:moveTo>
                  <a:lnTo>
                    <a:pt x="588" y="13"/>
                  </a:lnTo>
                  <a:lnTo>
                    <a:pt x="582" y="21"/>
                  </a:lnTo>
                  <a:lnTo>
                    <a:pt x="575" y="26"/>
                  </a:lnTo>
                  <a:lnTo>
                    <a:pt x="566" y="31"/>
                  </a:lnTo>
                  <a:lnTo>
                    <a:pt x="558" y="35"/>
                  </a:lnTo>
                  <a:lnTo>
                    <a:pt x="549" y="39"/>
                  </a:lnTo>
                  <a:lnTo>
                    <a:pt x="540" y="44"/>
                  </a:lnTo>
                  <a:lnTo>
                    <a:pt x="532" y="48"/>
                  </a:lnTo>
                  <a:lnTo>
                    <a:pt x="506" y="63"/>
                  </a:lnTo>
                  <a:lnTo>
                    <a:pt x="479" y="76"/>
                  </a:lnTo>
                  <a:lnTo>
                    <a:pt x="453" y="89"/>
                  </a:lnTo>
                  <a:lnTo>
                    <a:pt x="427" y="102"/>
                  </a:lnTo>
                  <a:lnTo>
                    <a:pt x="401" y="115"/>
                  </a:lnTo>
                  <a:lnTo>
                    <a:pt x="374" y="128"/>
                  </a:lnTo>
                  <a:lnTo>
                    <a:pt x="348" y="141"/>
                  </a:lnTo>
                  <a:lnTo>
                    <a:pt x="322" y="154"/>
                  </a:lnTo>
                  <a:lnTo>
                    <a:pt x="316" y="157"/>
                  </a:lnTo>
                  <a:lnTo>
                    <a:pt x="310" y="160"/>
                  </a:lnTo>
                  <a:lnTo>
                    <a:pt x="304" y="163"/>
                  </a:lnTo>
                  <a:lnTo>
                    <a:pt x="298" y="165"/>
                  </a:lnTo>
                  <a:lnTo>
                    <a:pt x="291" y="168"/>
                  </a:lnTo>
                  <a:lnTo>
                    <a:pt x="284" y="173"/>
                  </a:lnTo>
                  <a:lnTo>
                    <a:pt x="278" y="176"/>
                  </a:lnTo>
                  <a:lnTo>
                    <a:pt x="269" y="177"/>
                  </a:lnTo>
                  <a:lnTo>
                    <a:pt x="262" y="183"/>
                  </a:lnTo>
                  <a:lnTo>
                    <a:pt x="254" y="186"/>
                  </a:lnTo>
                  <a:lnTo>
                    <a:pt x="246" y="189"/>
                  </a:lnTo>
                  <a:lnTo>
                    <a:pt x="238" y="193"/>
                  </a:lnTo>
                  <a:lnTo>
                    <a:pt x="229" y="197"/>
                  </a:lnTo>
                  <a:lnTo>
                    <a:pt x="220" y="200"/>
                  </a:lnTo>
                  <a:lnTo>
                    <a:pt x="212" y="205"/>
                  </a:lnTo>
                  <a:lnTo>
                    <a:pt x="203" y="207"/>
                  </a:lnTo>
                  <a:lnTo>
                    <a:pt x="194" y="210"/>
                  </a:lnTo>
                  <a:lnTo>
                    <a:pt x="185" y="213"/>
                  </a:lnTo>
                  <a:lnTo>
                    <a:pt x="177" y="215"/>
                  </a:lnTo>
                  <a:lnTo>
                    <a:pt x="168" y="216"/>
                  </a:lnTo>
                  <a:lnTo>
                    <a:pt x="156" y="222"/>
                  </a:lnTo>
                  <a:lnTo>
                    <a:pt x="143" y="228"/>
                  </a:lnTo>
                  <a:lnTo>
                    <a:pt x="132" y="232"/>
                  </a:lnTo>
                  <a:lnTo>
                    <a:pt x="119" y="236"/>
                  </a:lnTo>
                  <a:lnTo>
                    <a:pt x="107" y="241"/>
                  </a:lnTo>
                  <a:lnTo>
                    <a:pt x="96" y="245"/>
                  </a:lnTo>
                  <a:lnTo>
                    <a:pt x="84" y="251"/>
                  </a:lnTo>
                  <a:lnTo>
                    <a:pt x="72" y="258"/>
                  </a:lnTo>
                  <a:lnTo>
                    <a:pt x="65" y="261"/>
                  </a:lnTo>
                  <a:lnTo>
                    <a:pt x="58" y="262"/>
                  </a:lnTo>
                  <a:lnTo>
                    <a:pt x="49" y="262"/>
                  </a:lnTo>
                  <a:lnTo>
                    <a:pt x="42" y="262"/>
                  </a:lnTo>
                  <a:lnTo>
                    <a:pt x="33" y="262"/>
                  </a:lnTo>
                  <a:lnTo>
                    <a:pt x="25" y="261"/>
                  </a:lnTo>
                  <a:lnTo>
                    <a:pt x="17" y="260"/>
                  </a:lnTo>
                  <a:lnTo>
                    <a:pt x="10" y="258"/>
                  </a:lnTo>
                  <a:lnTo>
                    <a:pt x="7" y="257"/>
                  </a:lnTo>
                  <a:lnTo>
                    <a:pt x="6" y="255"/>
                  </a:lnTo>
                  <a:lnTo>
                    <a:pt x="3" y="254"/>
                  </a:lnTo>
                  <a:lnTo>
                    <a:pt x="0" y="251"/>
                  </a:lnTo>
                  <a:lnTo>
                    <a:pt x="0" y="248"/>
                  </a:lnTo>
                  <a:lnTo>
                    <a:pt x="0" y="245"/>
                  </a:lnTo>
                  <a:lnTo>
                    <a:pt x="1" y="242"/>
                  </a:lnTo>
                  <a:lnTo>
                    <a:pt x="3" y="241"/>
                  </a:lnTo>
                  <a:lnTo>
                    <a:pt x="10" y="238"/>
                  </a:lnTo>
                  <a:lnTo>
                    <a:pt x="16" y="235"/>
                  </a:lnTo>
                  <a:lnTo>
                    <a:pt x="23" y="232"/>
                  </a:lnTo>
                  <a:lnTo>
                    <a:pt x="30" y="229"/>
                  </a:lnTo>
                  <a:lnTo>
                    <a:pt x="38" y="228"/>
                  </a:lnTo>
                  <a:lnTo>
                    <a:pt x="45" y="225"/>
                  </a:lnTo>
                  <a:lnTo>
                    <a:pt x="52" y="222"/>
                  </a:lnTo>
                  <a:lnTo>
                    <a:pt x="59" y="219"/>
                  </a:lnTo>
                  <a:lnTo>
                    <a:pt x="80" y="207"/>
                  </a:lnTo>
                  <a:lnTo>
                    <a:pt x="101" y="197"/>
                  </a:lnTo>
                  <a:lnTo>
                    <a:pt x="123" y="189"/>
                  </a:lnTo>
                  <a:lnTo>
                    <a:pt x="145" y="181"/>
                  </a:lnTo>
                  <a:lnTo>
                    <a:pt x="168" y="173"/>
                  </a:lnTo>
                  <a:lnTo>
                    <a:pt x="190" y="165"/>
                  </a:lnTo>
                  <a:lnTo>
                    <a:pt x="213" y="158"/>
                  </a:lnTo>
                  <a:lnTo>
                    <a:pt x="235" y="150"/>
                  </a:lnTo>
                  <a:lnTo>
                    <a:pt x="245" y="144"/>
                  </a:lnTo>
                  <a:lnTo>
                    <a:pt x="256" y="138"/>
                  </a:lnTo>
                  <a:lnTo>
                    <a:pt x="267" y="134"/>
                  </a:lnTo>
                  <a:lnTo>
                    <a:pt x="278" y="129"/>
                  </a:lnTo>
                  <a:lnTo>
                    <a:pt x="290" y="125"/>
                  </a:lnTo>
                  <a:lnTo>
                    <a:pt x="303" y="121"/>
                  </a:lnTo>
                  <a:lnTo>
                    <a:pt x="314" y="116"/>
                  </a:lnTo>
                  <a:lnTo>
                    <a:pt x="326" y="113"/>
                  </a:lnTo>
                  <a:lnTo>
                    <a:pt x="332" y="110"/>
                  </a:lnTo>
                  <a:lnTo>
                    <a:pt x="336" y="109"/>
                  </a:lnTo>
                  <a:lnTo>
                    <a:pt x="342" y="106"/>
                  </a:lnTo>
                  <a:lnTo>
                    <a:pt x="348" y="103"/>
                  </a:lnTo>
                  <a:lnTo>
                    <a:pt x="352" y="102"/>
                  </a:lnTo>
                  <a:lnTo>
                    <a:pt x="358" y="99"/>
                  </a:lnTo>
                  <a:lnTo>
                    <a:pt x="364" y="97"/>
                  </a:lnTo>
                  <a:lnTo>
                    <a:pt x="369" y="96"/>
                  </a:lnTo>
                  <a:lnTo>
                    <a:pt x="395" y="86"/>
                  </a:lnTo>
                  <a:lnTo>
                    <a:pt x="422" y="76"/>
                  </a:lnTo>
                  <a:lnTo>
                    <a:pt x="446" y="64"/>
                  </a:lnTo>
                  <a:lnTo>
                    <a:pt x="472" y="54"/>
                  </a:lnTo>
                  <a:lnTo>
                    <a:pt x="497" y="41"/>
                  </a:lnTo>
                  <a:lnTo>
                    <a:pt x="521" y="29"/>
                  </a:lnTo>
                  <a:lnTo>
                    <a:pt x="546" y="16"/>
                  </a:lnTo>
                  <a:lnTo>
                    <a:pt x="571" y="3"/>
                  </a:lnTo>
                  <a:lnTo>
                    <a:pt x="577" y="2"/>
                  </a:lnTo>
                  <a:lnTo>
                    <a:pt x="584" y="0"/>
                  </a:lnTo>
                  <a:lnTo>
                    <a:pt x="588" y="0"/>
                  </a:lnTo>
                  <a:lnTo>
                    <a:pt x="592" y="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50" name="Freeform 66"/>
            <p:cNvSpPr>
              <a:spLocks/>
            </p:cNvSpPr>
            <p:nvPr/>
          </p:nvSpPr>
          <p:spPr bwMode="auto">
            <a:xfrm>
              <a:off x="3640" y="2930"/>
              <a:ext cx="44" cy="35"/>
            </a:xfrm>
            <a:custGeom>
              <a:avLst/>
              <a:gdLst/>
              <a:ahLst/>
              <a:cxnLst>
                <a:cxn ang="0">
                  <a:pos x="88" y="26"/>
                </a:cxn>
                <a:cxn ang="0">
                  <a:pos x="88" y="31"/>
                </a:cxn>
                <a:cxn ang="0">
                  <a:pos x="88" y="35"/>
                </a:cxn>
                <a:cxn ang="0">
                  <a:pos x="88" y="41"/>
                </a:cxn>
                <a:cxn ang="0">
                  <a:pos x="88" y="45"/>
                </a:cxn>
                <a:cxn ang="0">
                  <a:pos x="83" y="50"/>
                </a:cxn>
                <a:cxn ang="0">
                  <a:pos x="77" y="54"/>
                </a:cxn>
                <a:cxn ang="0">
                  <a:pos x="72" y="57"/>
                </a:cxn>
                <a:cxn ang="0">
                  <a:pos x="69" y="64"/>
                </a:cxn>
                <a:cxn ang="0">
                  <a:pos x="65" y="67"/>
                </a:cxn>
                <a:cxn ang="0">
                  <a:pos x="62" y="70"/>
                </a:cxn>
                <a:cxn ang="0">
                  <a:pos x="58" y="71"/>
                </a:cxn>
                <a:cxn ang="0">
                  <a:pos x="54" y="71"/>
                </a:cxn>
                <a:cxn ang="0">
                  <a:pos x="54" y="70"/>
                </a:cxn>
                <a:cxn ang="0">
                  <a:pos x="52" y="68"/>
                </a:cxn>
                <a:cxn ang="0">
                  <a:pos x="51" y="67"/>
                </a:cxn>
                <a:cxn ang="0">
                  <a:pos x="51" y="65"/>
                </a:cxn>
                <a:cxn ang="0">
                  <a:pos x="54" y="61"/>
                </a:cxn>
                <a:cxn ang="0">
                  <a:pos x="54" y="55"/>
                </a:cxn>
                <a:cxn ang="0">
                  <a:pos x="54" y="51"/>
                </a:cxn>
                <a:cxn ang="0">
                  <a:pos x="54" y="45"/>
                </a:cxn>
                <a:cxn ang="0">
                  <a:pos x="49" y="41"/>
                </a:cxn>
                <a:cxn ang="0">
                  <a:pos x="43" y="37"/>
                </a:cxn>
                <a:cxn ang="0">
                  <a:pos x="38" y="35"/>
                </a:cxn>
                <a:cxn ang="0">
                  <a:pos x="30" y="34"/>
                </a:cxn>
                <a:cxn ang="0">
                  <a:pos x="25" y="32"/>
                </a:cxn>
                <a:cxn ang="0">
                  <a:pos x="17" y="32"/>
                </a:cxn>
                <a:cxn ang="0">
                  <a:pos x="10" y="34"/>
                </a:cxn>
                <a:cxn ang="0">
                  <a:pos x="3" y="34"/>
                </a:cxn>
                <a:cxn ang="0">
                  <a:pos x="1" y="32"/>
                </a:cxn>
                <a:cxn ang="0">
                  <a:pos x="0" y="29"/>
                </a:cxn>
                <a:cxn ang="0">
                  <a:pos x="0" y="28"/>
                </a:cxn>
                <a:cxn ang="0">
                  <a:pos x="0" y="25"/>
                </a:cxn>
                <a:cxn ang="0">
                  <a:pos x="7" y="19"/>
                </a:cxn>
                <a:cxn ang="0">
                  <a:pos x="14" y="15"/>
                </a:cxn>
                <a:cxn ang="0">
                  <a:pos x="20" y="9"/>
                </a:cxn>
                <a:cxn ang="0">
                  <a:pos x="27" y="5"/>
                </a:cxn>
                <a:cxn ang="0">
                  <a:pos x="35" y="2"/>
                </a:cxn>
                <a:cxn ang="0">
                  <a:pos x="43" y="0"/>
                </a:cxn>
                <a:cxn ang="0">
                  <a:pos x="52" y="0"/>
                </a:cxn>
                <a:cxn ang="0">
                  <a:pos x="62" y="3"/>
                </a:cxn>
                <a:cxn ang="0">
                  <a:pos x="69" y="6"/>
                </a:cxn>
                <a:cxn ang="0">
                  <a:pos x="75" y="12"/>
                </a:cxn>
                <a:cxn ang="0">
                  <a:pos x="83" y="19"/>
                </a:cxn>
                <a:cxn ang="0">
                  <a:pos x="88" y="26"/>
                </a:cxn>
              </a:cxnLst>
              <a:rect l="0" t="0" r="r" b="b"/>
              <a:pathLst>
                <a:path w="88" h="71">
                  <a:moveTo>
                    <a:pt x="88" y="26"/>
                  </a:moveTo>
                  <a:lnTo>
                    <a:pt x="88" y="31"/>
                  </a:lnTo>
                  <a:lnTo>
                    <a:pt x="88" y="35"/>
                  </a:lnTo>
                  <a:lnTo>
                    <a:pt x="88" y="41"/>
                  </a:lnTo>
                  <a:lnTo>
                    <a:pt x="88" y="45"/>
                  </a:lnTo>
                  <a:lnTo>
                    <a:pt x="83" y="50"/>
                  </a:lnTo>
                  <a:lnTo>
                    <a:pt x="77" y="54"/>
                  </a:lnTo>
                  <a:lnTo>
                    <a:pt x="72" y="57"/>
                  </a:lnTo>
                  <a:lnTo>
                    <a:pt x="69" y="64"/>
                  </a:lnTo>
                  <a:lnTo>
                    <a:pt x="65" y="67"/>
                  </a:lnTo>
                  <a:lnTo>
                    <a:pt x="62" y="70"/>
                  </a:lnTo>
                  <a:lnTo>
                    <a:pt x="58" y="71"/>
                  </a:lnTo>
                  <a:lnTo>
                    <a:pt x="54" y="71"/>
                  </a:lnTo>
                  <a:lnTo>
                    <a:pt x="54" y="70"/>
                  </a:lnTo>
                  <a:lnTo>
                    <a:pt x="52" y="68"/>
                  </a:lnTo>
                  <a:lnTo>
                    <a:pt x="51" y="67"/>
                  </a:lnTo>
                  <a:lnTo>
                    <a:pt x="51" y="65"/>
                  </a:lnTo>
                  <a:lnTo>
                    <a:pt x="54" y="61"/>
                  </a:lnTo>
                  <a:lnTo>
                    <a:pt x="54" y="55"/>
                  </a:lnTo>
                  <a:lnTo>
                    <a:pt x="54" y="51"/>
                  </a:lnTo>
                  <a:lnTo>
                    <a:pt x="54" y="45"/>
                  </a:lnTo>
                  <a:lnTo>
                    <a:pt x="49" y="41"/>
                  </a:lnTo>
                  <a:lnTo>
                    <a:pt x="43" y="37"/>
                  </a:lnTo>
                  <a:lnTo>
                    <a:pt x="38" y="35"/>
                  </a:lnTo>
                  <a:lnTo>
                    <a:pt x="30" y="34"/>
                  </a:lnTo>
                  <a:lnTo>
                    <a:pt x="25" y="32"/>
                  </a:lnTo>
                  <a:lnTo>
                    <a:pt x="17" y="32"/>
                  </a:lnTo>
                  <a:lnTo>
                    <a:pt x="10" y="34"/>
                  </a:lnTo>
                  <a:lnTo>
                    <a:pt x="3" y="34"/>
                  </a:lnTo>
                  <a:lnTo>
                    <a:pt x="1" y="32"/>
                  </a:lnTo>
                  <a:lnTo>
                    <a:pt x="0" y="29"/>
                  </a:lnTo>
                  <a:lnTo>
                    <a:pt x="0" y="28"/>
                  </a:lnTo>
                  <a:lnTo>
                    <a:pt x="0" y="25"/>
                  </a:lnTo>
                  <a:lnTo>
                    <a:pt x="7" y="19"/>
                  </a:lnTo>
                  <a:lnTo>
                    <a:pt x="14" y="15"/>
                  </a:lnTo>
                  <a:lnTo>
                    <a:pt x="20" y="9"/>
                  </a:lnTo>
                  <a:lnTo>
                    <a:pt x="27" y="5"/>
                  </a:lnTo>
                  <a:lnTo>
                    <a:pt x="35" y="2"/>
                  </a:lnTo>
                  <a:lnTo>
                    <a:pt x="43" y="0"/>
                  </a:lnTo>
                  <a:lnTo>
                    <a:pt x="52" y="0"/>
                  </a:lnTo>
                  <a:lnTo>
                    <a:pt x="62" y="3"/>
                  </a:lnTo>
                  <a:lnTo>
                    <a:pt x="69" y="6"/>
                  </a:lnTo>
                  <a:lnTo>
                    <a:pt x="75" y="12"/>
                  </a:lnTo>
                  <a:lnTo>
                    <a:pt x="83" y="19"/>
                  </a:lnTo>
                  <a:lnTo>
                    <a:pt x="88"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51" name="Freeform 67"/>
            <p:cNvSpPr>
              <a:spLocks/>
            </p:cNvSpPr>
            <p:nvPr/>
          </p:nvSpPr>
          <p:spPr bwMode="auto">
            <a:xfrm>
              <a:off x="3276" y="2948"/>
              <a:ext cx="24" cy="79"/>
            </a:xfrm>
            <a:custGeom>
              <a:avLst/>
              <a:gdLst/>
              <a:ahLst/>
              <a:cxnLst>
                <a:cxn ang="0">
                  <a:pos x="42" y="8"/>
                </a:cxn>
                <a:cxn ang="0">
                  <a:pos x="45" y="13"/>
                </a:cxn>
                <a:cxn ang="0">
                  <a:pos x="46" y="18"/>
                </a:cxn>
                <a:cxn ang="0">
                  <a:pos x="45" y="24"/>
                </a:cxn>
                <a:cxn ang="0">
                  <a:pos x="45" y="30"/>
                </a:cxn>
                <a:cxn ang="0">
                  <a:pos x="42" y="40"/>
                </a:cxn>
                <a:cxn ang="0">
                  <a:pos x="42" y="49"/>
                </a:cxn>
                <a:cxn ang="0">
                  <a:pos x="40" y="57"/>
                </a:cxn>
                <a:cxn ang="0">
                  <a:pos x="39" y="68"/>
                </a:cxn>
                <a:cxn ang="0">
                  <a:pos x="36" y="88"/>
                </a:cxn>
                <a:cxn ang="0">
                  <a:pos x="35" y="108"/>
                </a:cxn>
                <a:cxn ang="0">
                  <a:pos x="35" y="130"/>
                </a:cxn>
                <a:cxn ang="0">
                  <a:pos x="33" y="150"/>
                </a:cxn>
                <a:cxn ang="0">
                  <a:pos x="32" y="154"/>
                </a:cxn>
                <a:cxn ang="0">
                  <a:pos x="29" y="156"/>
                </a:cxn>
                <a:cxn ang="0">
                  <a:pos x="24" y="157"/>
                </a:cxn>
                <a:cxn ang="0">
                  <a:pos x="22" y="154"/>
                </a:cxn>
                <a:cxn ang="0">
                  <a:pos x="13" y="139"/>
                </a:cxn>
                <a:cxn ang="0">
                  <a:pos x="7" y="120"/>
                </a:cxn>
                <a:cxn ang="0">
                  <a:pos x="3" y="101"/>
                </a:cxn>
                <a:cxn ang="0">
                  <a:pos x="0" y="81"/>
                </a:cxn>
                <a:cxn ang="0">
                  <a:pos x="1" y="59"/>
                </a:cxn>
                <a:cxn ang="0">
                  <a:pos x="1" y="36"/>
                </a:cxn>
                <a:cxn ang="0">
                  <a:pos x="6" y="15"/>
                </a:cxn>
                <a:cxn ang="0">
                  <a:pos x="20" y="0"/>
                </a:cxn>
                <a:cxn ang="0">
                  <a:pos x="27" y="0"/>
                </a:cxn>
                <a:cxn ang="0">
                  <a:pos x="32" y="1"/>
                </a:cxn>
                <a:cxn ang="0">
                  <a:pos x="37" y="5"/>
                </a:cxn>
                <a:cxn ang="0">
                  <a:pos x="42" y="8"/>
                </a:cxn>
              </a:cxnLst>
              <a:rect l="0" t="0" r="r" b="b"/>
              <a:pathLst>
                <a:path w="46" h="157">
                  <a:moveTo>
                    <a:pt x="42" y="8"/>
                  </a:moveTo>
                  <a:lnTo>
                    <a:pt x="45" y="13"/>
                  </a:lnTo>
                  <a:lnTo>
                    <a:pt x="46" y="18"/>
                  </a:lnTo>
                  <a:lnTo>
                    <a:pt x="45" y="24"/>
                  </a:lnTo>
                  <a:lnTo>
                    <a:pt x="45" y="30"/>
                  </a:lnTo>
                  <a:lnTo>
                    <a:pt x="42" y="40"/>
                  </a:lnTo>
                  <a:lnTo>
                    <a:pt x="42" y="49"/>
                  </a:lnTo>
                  <a:lnTo>
                    <a:pt x="40" y="57"/>
                  </a:lnTo>
                  <a:lnTo>
                    <a:pt x="39" y="68"/>
                  </a:lnTo>
                  <a:lnTo>
                    <a:pt x="36" y="88"/>
                  </a:lnTo>
                  <a:lnTo>
                    <a:pt x="35" y="108"/>
                  </a:lnTo>
                  <a:lnTo>
                    <a:pt x="35" y="130"/>
                  </a:lnTo>
                  <a:lnTo>
                    <a:pt x="33" y="150"/>
                  </a:lnTo>
                  <a:lnTo>
                    <a:pt x="32" y="154"/>
                  </a:lnTo>
                  <a:lnTo>
                    <a:pt x="29" y="156"/>
                  </a:lnTo>
                  <a:lnTo>
                    <a:pt x="24" y="157"/>
                  </a:lnTo>
                  <a:lnTo>
                    <a:pt x="22" y="154"/>
                  </a:lnTo>
                  <a:lnTo>
                    <a:pt x="13" y="139"/>
                  </a:lnTo>
                  <a:lnTo>
                    <a:pt x="7" y="120"/>
                  </a:lnTo>
                  <a:lnTo>
                    <a:pt x="3" y="101"/>
                  </a:lnTo>
                  <a:lnTo>
                    <a:pt x="0" y="81"/>
                  </a:lnTo>
                  <a:lnTo>
                    <a:pt x="1" y="59"/>
                  </a:lnTo>
                  <a:lnTo>
                    <a:pt x="1" y="36"/>
                  </a:lnTo>
                  <a:lnTo>
                    <a:pt x="6" y="15"/>
                  </a:lnTo>
                  <a:lnTo>
                    <a:pt x="20" y="0"/>
                  </a:lnTo>
                  <a:lnTo>
                    <a:pt x="27" y="0"/>
                  </a:lnTo>
                  <a:lnTo>
                    <a:pt x="32" y="1"/>
                  </a:lnTo>
                  <a:lnTo>
                    <a:pt x="37" y="5"/>
                  </a:lnTo>
                  <a:lnTo>
                    <a:pt x="42"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52" name="Freeform 68"/>
            <p:cNvSpPr>
              <a:spLocks/>
            </p:cNvSpPr>
            <p:nvPr/>
          </p:nvSpPr>
          <p:spPr bwMode="auto">
            <a:xfrm>
              <a:off x="3808" y="2952"/>
              <a:ext cx="458" cy="198"/>
            </a:xfrm>
            <a:custGeom>
              <a:avLst/>
              <a:gdLst/>
              <a:ahLst/>
              <a:cxnLst>
                <a:cxn ang="0">
                  <a:pos x="216" y="23"/>
                </a:cxn>
                <a:cxn ang="0">
                  <a:pos x="185" y="38"/>
                </a:cxn>
                <a:cxn ang="0">
                  <a:pos x="145" y="58"/>
                </a:cxn>
                <a:cxn ang="0">
                  <a:pos x="101" y="80"/>
                </a:cxn>
                <a:cxn ang="0">
                  <a:pos x="83" y="94"/>
                </a:cxn>
                <a:cxn ang="0">
                  <a:pos x="72" y="119"/>
                </a:cxn>
                <a:cxn ang="0">
                  <a:pos x="80" y="132"/>
                </a:cxn>
                <a:cxn ang="0">
                  <a:pos x="68" y="139"/>
                </a:cxn>
                <a:cxn ang="0">
                  <a:pos x="62" y="133"/>
                </a:cxn>
                <a:cxn ang="0">
                  <a:pos x="46" y="146"/>
                </a:cxn>
                <a:cxn ang="0">
                  <a:pos x="48" y="165"/>
                </a:cxn>
                <a:cxn ang="0">
                  <a:pos x="81" y="186"/>
                </a:cxn>
                <a:cxn ang="0">
                  <a:pos x="127" y="206"/>
                </a:cxn>
                <a:cxn ang="0">
                  <a:pos x="161" y="220"/>
                </a:cxn>
                <a:cxn ang="0">
                  <a:pos x="193" y="230"/>
                </a:cxn>
                <a:cxn ang="0">
                  <a:pos x="258" y="255"/>
                </a:cxn>
                <a:cxn ang="0">
                  <a:pos x="335" y="281"/>
                </a:cxn>
                <a:cxn ang="0">
                  <a:pos x="413" y="307"/>
                </a:cxn>
                <a:cxn ang="0">
                  <a:pos x="490" y="333"/>
                </a:cxn>
                <a:cxn ang="0">
                  <a:pos x="537" y="348"/>
                </a:cxn>
                <a:cxn ang="0">
                  <a:pos x="575" y="358"/>
                </a:cxn>
                <a:cxn ang="0">
                  <a:pos x="623" y="362"/>
                </a:cxn>
                <a:cxn ang="0">
                  <a:pos x="672" y="351"/>
                </a:cxn>
                <a:cxn ang="0">
                  <a:pos x="743" y="338"/>
                </a:cxn>
                <a:cxn ang="0">
                  <a:pos x="817" y="319"/>
                </a:cxn>
                <a:cxn ang="0">
                  <a:pos x="860" y="306"/>
                </a:cxn>
                <a:cxn ang="0">
                  <a:pos x="891" y="291"/>
                </a:cxn>
                <a:cxn ang="0">
                  <a:pos x="914" y="290"/>
                </a:cxn>
                <a:cxn ang="0">
                  <a:pos x="902" y="309"/>
                </a:cxn>
                <a:cxn ang="0">
                  <a:pos x="876" y="320"/>
                </a:cxn>
                <a:cxn ang="0">
                  <a:pos x="815" y="345"/>
                </a:cxn>
                <a:cxn ang="0">
                  <a:pos x="743" y="368"/>
                </a:cxn>
                <a:cxn ang="0">
                  <a:pos x="701" y="382"/>
                </a:cxn>
                <a:cxn ang="0">
                  <a:pos x="666" y="390"/>
                </a:cxn>
                <a:cxn ang="0">
                  <a:pos x="605" y="397"/>
                </a:cxn>
                <a:cxn ang="0">
                  <a:pos x="534" y="388"/>
                </a:cxn>
                <a:cxn ang="0">
                  <a:pos x="459" y="365"/>
                </a:cxn>
                <a:cxn ang="0">
                  <a:pos x="381" y="342"/>
                </a:cxn>
                <a:cxn ang="0">
                  <a:pos x="303" y="316"/>
                </a:cxn>
                <a:cxn ang="0">
                  <a:pos x="225" y="287"/>
                </a:cxn>
                <a:cxn ang="0">
                  <a:pos x="142" y="255"/>
                </a:cxn>
                <a:cxn ang="0">
                  <a:pos x="62" y="217"/>
                </a:cxn>
                <a:cxn ang="0">
                  <a:pos x="17" y="184"/>
                </a:cxn>
                <a:cxn ang="0">
                  <a:pos x="0" y="146"/>
                </a:cxn>
                <a:cxn ang="0">
                  <a:pos x="17" y="97"/>
                </a:cxn>
                <a:cxn ang="0">
                  <a:pos x="55" y="64"/>
                </a:cxn>
                <a:cxn ang="0">
                  <a:pos x="125" y="35"/>
                </a:cxn>
                <a:cxn ang="0">
                  <a:pos x="204" y="5"/>
                </a:cxn>
                <a:cxn ang="0">
                  <a:pos x="232" y="5"/>
                </a:cxn>
              </a:cxnLst>
              <a:rect l="0" t="0" r="r" b="b"/>
              <a:pathLst>
                <a:path w="917" h="397">
                  <a:moveTo>
                    <a:pt x="233" y="6"/>
                  </a:moveTo>
                  <a:lnTo>
                    <a:pt x="229" y="13"/>
                  </a:lnTo>
                  <a:lnTo>
                    <a:pt x="223" y="19"/>
                  </a:lnTo>
                  <a:lnTo>
                    <a:pt x="216" y="23"/>
                  </a:lnTo>
                  <a:lnTo>
                    <a:pt x="209" y="28"/>
                  </a:lnTo>
                  <a:lnTo>
                    <a:pt x="201" y="32"/>
                  </a:lnTo>
                  <a:lnTo>
                    <a:pt x="194" y="35"/>
                  </a:lnTo>
                  <a:lnTo>
                    <a:pt x="185" y="38"/>
                  </a:lnTo>
                  <a:lnTo>
                    <a:pt x="178" y="42"/>
                  </a:lnTo>
                  <a:lnTo>
                    <a:pt x="167" y="48"/>
                  </a:lnTo>
                  <a:lnTo>
                    <a:pt x="156" y="52"/>
                  </a:lnTo>
                  <a:lnTo>
                    <a:pt x="145" y="58"/>
                  </a:lnTo>
                  <a:lnTo>
                    <a:pt x="135" y="64"/>
                  </a:lnTo>
                  <a:lnTo>
                    <a:pt x="123" y="70"/>
                  </a:lnTo>
                  <a:lnTo>
                    <a:pt x="113" y="75"/>
                  </a:lnTo>
                  <a:lnTo>
                    <a:pt x="101" y="80"/>
                  </a:lnTo>
                  <a:lnTo>
                    <a:pt x="91" y="86"/>
                  </a:lnTo>
                  <a:lnTo>
                    <a:pt x="88" y="89"/>
                  </a:lnTo>
                  <a:lnTo>
                    <a:pt x="85" y="91"/>
                  </a:lnTo>
                  <a:lnTo>
                    <a:pt x="83" y="94"/>
                  </a:lnTo>
                  <a:lnTo>
                    <a:pt x="80" y="96"/>
                  </a:lnTo>
                  <a:lnTo>
                    <a:pt x="75" y="103"/>
                  </a:lnTo>
                  <a:lnTo>
                    <a:pt x="72" y="110"/>
                  </a:lnTo>
                  <a:lnTo>
                    <a:pt x="72" y="119"/>
                  </a:lnTo>
                  <a:lnTo>
                    <a:pt x="75" y="128"/>
                  </a:lnTo>
                  <a:lnTo>
                    <a:pt x="78" y="128"/>
                  </a:lnTo>
                  <a:lnTo>
                    <a:pt x="80" y="131"/>
                  </a:lnTo>
                  <a:lnTo>
                    <a:pt x="80" y="132"/>
                  </a:lnTo>
                  <a:lnTo>
                    <a:pt x="78" y="135"/>
                  </a:lnTo>
                  <a:lnTo>
                    <a:pt x="75" y="138"/>
                  </a:lnTo>
                  <a:lnTo>
                    <a:pt x="72" y="139"/>
                  </a:lnTo>
                  <a:lnTo>
                    <a:pt x="68" y="139"/>
                  </a:lnTo>
                  <a:lnTo>
                    <a:pt x="65" y="138"/>
                  </a:lnTo>
                  <a:lnTo>
                    <a:pt x="65" y="136"/>
                  </a:lnTo>
                  <a:lnTo>
                    <a:pt x="64" y="135"/>
                  </a:lnTo>
                  <a:lnTo>
                    <a:pt x="62" y="133"/>
                  </a:lnTo>
                  <a:lnTo>
                    <a:pt x="61" y="133"/>
                  </a:lnTo>
                  <a:lnTo>
                    <a:pt x="56" y="136"/>
                  </a:lnTo>
                  <a:lnTo>
                    <a:pt x="51" y="141"/>
                  </a:lnTo>
                  <a:lnTo>
                    <a:pt x="46" y="146"/>
                  </a:lnTo>
                  <a:lnTo>
                    <a:pt x="45" y="154"/>
                  </a:lnTo>
                  <a:lnTo>
                    <a:pt x="45" y="158"/>
                  </a:lnTo>
                  <a:lnTo>
                    <a:pt x="45" y="161"/>
                  </a:lnTo>
                  <a:lnTo>
                    <a:pt x="48" y="165"/>
                  </a:lnTo>
                  <a:lnTo>
                    <a:pt x="49" y="168"/>
                  </a:lnTo>
                  <a:lnTo>
                    <a:pt x="59" y="174"/>
                  </a:lnTo>
                  <a:lnTo>
                    <a:pt x="71" y="180"/>
                  </a:lnTo>
                  <a:lnTo>
                    <a:pt x="81" y="186"/>
                  </a:lnTo>
                  <a:lnTo>
                    <a:pt x="93" y="191"/>
                  </a:lnTo>
                  <a:lnTo>
                    <a:pt x="104" y="196"/>
                  </a:lnTo>
                  <a:lnTo>
                    <a:pt x="116" y="201"/>
                  </a:lnTo>
                  <a:lnTo>
                    <a:pt x="127" y="206"/>
                  </a:lnTo>
                  <a:lnTo>
                    <a:pt x="139" y="212"/>
                  </a:lnTo>
                  <a:lnTo>
                    <a:pt x="146" y="216"/>
                  </a:lnTo>
                  <a:lnTo>
                    <a:pt x="154" y="219"/>
                  </a:lnTo>
                  <a:lnTo>
                    <a:pt x="161" y="220"/>
                  </a:lnTo>
                  <a:lnTo>
                    <a:pt x="169" y="223"/>
                  </a:lnTo>
                  <a:lnTo>
                    <a:pt x="177" y="226"/>
                  </a:lnTo>
                  <a:lnTo>
                    <a:pt x="185" y="228"/>
                  </a:lnTo>
                  <a:lnTo>
                    <a:pt x="193" y="230"/>
                  </a:lnTo>
                  <a:lnTo>
                    <a:pt x="200" y="235"/>
                  </a:lnTo>
                  <a:lnTo>
                    <a:pt x="219" y="242"/>
                  </a:lnTo>
                  <a:lnTo>
                    <a:pt x="238" y="249"/>
                  </a:lnTo>
                  <a:lnTo>
                    <a:pt x="258" y="255"/>
                  </a:lnTo>
                  <a:lnTo>
                    <a:pt x="277" y="262"/>
                  </a:lnTo>
                  <a:lnTo>
                    <a:pt x="295" y="268"/>
                  </a:lnTo>
                  <a:lnTo>
                    <a:pt x="316" y="275"/>
                  </a:lnTo>
                  <a:lnTo>
                    <a:pt x="335" y="281"/>
                  </a:lnTo>
                  <a:lnTo>
                    <a:pt x="355" y="287"/>
                  </a:lnTo>
                  <a:lnTo>
                    <a:pt x="374" y="294"/>
                  </a:lnTo>
                  <a:lnTo>
                    <a:pt x="393" y="300"/>
                  </a:lnTo>
                  <a:lnTo>
                    <a:pt x="413" y="307"/>
                  </a:lnTo>
                  <a:lnTo>
                    <a:pt x="432" y="313"/>
                  </a:lnTo>
                  <a:lnTo>
                    <a:pt x="450" y="320"/>
                  </a:lnTo>
                  <a:lnTo>
                    <a:pt x="471" y="326"/>
                  </a:lnTo>
                  <a:lnTo>
                    <a:pt x="490" y="333"/>
                  </a:lnTo>
                  <a:lnTo>
                    <a:pt x="508" y="341"/>
                  </a:lnTo>
                  <a:lnTo>
                    <a:pt x="519" y="343"/>
                  </a:lnTo>
                  <a:lnTo>
                    <a:pt x="527" y="345"/>
                  </a:lnTo>
                  <a:lnTo>
                    <a:pt x="537" y="348"/>
                  </a:lnTo>
                  <a:lnTo>
                    <a:pt x="548" y="349"/>
                  </a:lnTo>
                  <a:lnTo>
                    <a:pt x="556" y="352"/>
                  </a:lnTo>
                  <a:lnTo>
                    <a:pt x="566" y="355"/>
                  </a:lnTo>
                  <a:lnTo>
                    <a:pt x="575" y="358"/>
                  </a:lnTo>
                  <a:lnTo>
                    <a:pt x="584" y="362"/>
                  </a:lnTo>
                  <a:lnTo>
                    <a:pt x="597" y="364"/>
                  </a:lnTo>
                  <a:lnTo>
                    <a:pt x="610" y="364"/>
                  </a:lnTo>
                  <a:lnTo>
                    <a:pt x="623" y="362"/>
                  </a:lnTo>
                  <a:lnTo>
                    <a:pt x="634" y="359"/>
                  </a:lnTo>
                  <a:lnTo>
                    <a:pt x="647" y="355"/>
                  </a:lnTo>
                  <a:lnTo>
                    <a:pt x="659" y="352"/>
                  </a:lnTo>
                  <a:lnTo>
                    <a:pt x="672" y="351"/>
                  </a:lnTo>
                  <a:lnTo>
                    <a:pt x="685" y="349"/>
                  </a:lnTo>
                  <a:lnTo>
                    <a:pt x="704" y="346"/>
                  </a:lnTo>
                  <a:lnTo>
                    <a:pt x="724" y="342"/>
                  </a:lnTo>
                  <a:lnTo>
                    <a:pt x="743" y="338"/>
                  </a:lnTo>
                  <a:lnTo>
                    <a:pt x="762" y="333"/>
                  </a:lnTo>
                  <a:lnTo>
                    <a:pt x="781" y="329"/>
                  </a:lnTo>
                  <a:lnTo>
                    <a:pt x="798" y="325"/>
                  </a:lnTo>
                  <a:lnTo>
                    <a:pt x="817" y="319"/>
                  </a:lnTo>
                  <a:lnTo>
                    <a:pt x="836" y="314"/>
                  </a:lnTo>
                  <a:lnTo>
                    <a:pt x="844" y="312"/>
                  </a:lnTo>
                  <a:lnTo>
                    <a:pt x="853" y="309"/>
                  </a:lnTo>
                  <a:lnTo>
                    <a:pt x="860" y="306"/>
                  </a:lnTo>
                  <a:lnTo>
                    <a:pt x="868" y="301"/>
                  </a:lnTo>
                  <a:lnTo>
                    <a:pt x="876" y="299"/>
                  </a:lnTo>
                  <a:lnTo>
                    <a:pt x="884" y="294"/>
                  </a:lnTo>
                  <a:lnTo>
                    <a:pt x="891" y="291"/>
                  </a:lnTo>
                  <a:lnTo>
                    <a:pt x="899" y="288"/>
                  </a:lnTo>
                  <a:lnTo>
                    <a:pt x="904" y="288"/>
                  </a:lnTo>
                  <a:lnTo>
                    <a:pt x="910" y="288"/>
                  </a:lnTo>
                  <a:lnTo>
                    <a:pt x="914" y="290"/>
                  </a:lnTo>
                  <a:lnTo>
                    <a:pt x="917" y="294"/>
                  </a:lnTo>
                  <a:lnTo>
                    <a:pt x="913" y="300"/>
                  </a:lnTo>
                  <a:lnTo>
                    <a:pt x="908" y="304"/>
                  </a:lnTo>
                  <a:lnTo>
                    <a:pt x="902" y="309"/>
                  </a:lnTo>
                  <a:lnTo>
                    <a:pt x="895" y="312"/>
                  </a:lnTo>
                  <a:lnTo>
                    <a:pt x="889" y="314"/>
                  </a:lnTo>
                  <a:lnTo>
                    <a:pt x="882" y="317"/>
                  </a:lnTo>
                  <a:lnTo>
                    <a:pt x="876" y="320"/>
                  </a:lnTo>
                  <a:lnTo>
                    <a:pt x="869" y="323"/>
                  </a:lnTo>
                  <a:lnTo>
                    <a:pt x="852" y="330"/>
                  </a:lnTo>
                  <a:lnTo>
                    <a:pt x="834" y="338"/>
                  </a:lnTo>
                  <a:lnTo>
                    <a:pt x="815" y="345"/>
                  </a:lnTo>
                  <a:lnTo>
                    <a:pt x="798" y="351"/>
                  </a:lnTo>
                  <a:lnTo>
                    <a:pt x="779" y="356"/>
                  </a:lnTo>
                  <a:lnTo>
                    <a:pt x="762" y="362"/>
                  </a:lnTo>
                  <a:lnTo>
                    <a:pt x="743" y="368"/>
                  </a:lnTo>
                  <a:lnTo>
                    <a:pt x="726" y="374"/>
                  </a:lnTo>
                  <a:lnTo>
                    <a:pt x="718" y="377"/>
                  </a:lnTo>
                  <a:lnTo>
                    <a:pt x="710" y="380"/>
                  </a:lnTo>
                  <a:lnTo>
                    <a:pt x="701" y="382"/>
                  </a:lnTo>
                  <a:lnTo>
                    <a:pt x="692" y="384"/>
                  </a:lnTo>
                  <a:lnTo>
                    <a:pt x="684" y="385"/>
                  </a:lnTo>
                  <a:lnTo>
                    <a:pt x="675" y="387"/>
                  </a:lnTo>
                  <a:lnTo>
                    <a:pt x="666" y="390"/>
                  </a:lnTo>
                  <a:lnTo>
                    <a:pt x="658" y="391"/>
                  </a:lnTo>
                  <a:lnTo>
                    <a:pt x="640" y="396"/>
                  </a:lnTo>
                  <a:lnTo>
                    <a:pt x="623" y="397"/>
                  </a:lnTo>
                  <a:lnTo>
                    <a:pt x="605" y="397"/>
                  </a:lnTo>
                  <a:lnTo>
                    <a:pt x="588" y="396"/>
                  </a:lnTo>
                  <a:lnTo>
                    <a:pt x="569" y="394"/>
                  </a:lnTo>
                  <a:lnTo>
                    <a:pt x="552" y="391"/>
                  </a:lnTo>
                  <a:lnTo>
                    <a:pt x="534" y="388"/>
                  </a:lnTo>
                  <a:lnTo>
                    <a:pt x="517" y="384"/>
                  </a:lnTo>
                  <a:lnTo>
                    <a:pt x="498" y="378"/>
                  </a:lnTo>
                  <a:lnTo>
                    <a:pt x="479" y="371"/>
                  </a:lnTo>
                  <a:lnTo>
                    <a:pt x="459" y="365"/>
                  </a:lnTo>
                  <a:lnTo>
                    <a:pt x="440" y="358"/>
                  </a:lnTo>
                  <a:lnTo>
                    <a:pt x="422" y="352"/>
                  </a:lnTo>
                  <a:lnTo>
                    <a:pt x="401" y="348"/>
                  </a:lnTo>
                  <a:lnTo>
                    <a:pt x="381" y="342"/>
                  </a:lnTo>
                  <a:lnTo>
                    <a:pt x="361" y="338"/>
                  </a:lnTo>
                  <a:lnTo>
                    <a:pt x="342" y="330"/>
                  </a:lnTo>
                  <a:lnTo>
                    <a:pt x="322" y="323"/>
                  </a:lnTo>
                  <a:lnTo>
                    <a:pt x="303" y="316"/>
                  </a:lnTo>
                  <a:lnTo>
                    <a:pt x="282" y="309"/>
                  </a:lnTo>
                  <a:lnTo>
                    <a:pt x="264" y="301"/>
                  </a:lnTo>
                  <a:lnTo>
                    <a:pt x="243" y="294"/>
                  </a:lnTo>
                  <a:lnTo>
                    <a:pt x="225" y="287"/>
                  </a:lnTo>
                  <a:lnTo>
                    <a:pt x="206" y="280"/>
                  </a:lnTo>
                  <a:lnTo>
                    <a:pt x="184" y="271"/>
                  </a:lnTo>
                  <a:lnTo>
                    <a:pt x="164" y="264"/>
                  </a:lnTo>
                  <a:lnTo>
                    <a:pt x="142" y="255"/>
                  </a:lnTo>
                  <a:lnTo>
                    <a:pt x="122" y="246"/>
                  </a:lnTo>
                  <a:lnTo>
                    <a:pt x="101" y="236"/>
                  </a:lnTo>
                  <a:lnTo>
                    <a:pt x="81" y="228"/>
                  </a:lnTo>
                  <a:lnTo>
                    <a:pt x="62" y="217"/>
                  </a:lnTo>
                  <a:lnTo>
                    <a:pt x="42" y="206"/>
                  </a:lnTo>
                  <a:lnTo>
                    <a:pt x="33" y="199"/>
                  </a:lnTo>
                  <a:lnTo>
                    <a:pt x="26" y="191"/>
                  </a:lnTo>
                  <a:lnTo>
                    <a:pt x="17" y="184"/>
                  </a:lnTo>
                  <a:lnTo>
                    <a:pt x="10" y="175"/>
                  </a:lnTo>
                  <a:lnTo>
                    <a:pt x="4" y="167"/>
                  </a:lnTo>
                  <a:lnTo>
                    <a:pt x="0" y="157"/>
                  </a:lnTo>
                  <a:lnTo>
                    <a:pt x="0" y="146"/>
                  </a:lnTo>
                  <a:lnTo>
                    <a:pt x="3" y="133"/>
                  </a:lnTo>
                  <a:lnTo>
                    <a:pt x="6" y="120"/>
                  </a:lnTo>
                  <a:lnTo>
                    <a:pt x="10" y="107"/>
                  </a:lnTo>
                  <a:lnTo>
                    <a:pt x="17" y="97"/>
                  </a:lnTo>
                  <a:lnTo>
                    <a:pt x="25" y="87"/>
                  </a:lnTo>
                  <a:lnTo>
                    <a:pt x="33" y="77"/>
                  </a:lnTo>
                  <a:lnTo>
                    <a:pt x="43" y="70"/>
                  </a:lnTo>
                  <a:lnTo>
                    <a:pt x="55" y="64"/>
                  </a:lnTo>
                  <a:lnTo>
                    <a:pt x="65" y="58"/>
                  </a:lnTo>
                  <a:lnTo>
                    <a:pt x="85" y="51"/>
                  </a:lnTo>
                  <a:lnTo>
                    <a:pt x="106" y="44"/>
                  </a:lnTo>
                  <a:lnTo>
                    <a:pt x="125" y="35"/>
                  </a:lnTo>
                  <a:lnTo>
                    <a:pt x="145" y="26"/>
                  </a:lnTo>
                  <a:lnTo>
                    <a:pt x="164" y="18"/>
                  </a:lnTo>
                  <a:lnTo>
                    <a:pt x="184" y="10"/>
                  </a:lnTo>
                  <a:lnTo>
                    <a:pt x="204" y="5"/>
                  </a:lnTo>
                  <a:lnTo>
                    <a:pt x="226" y="0"/>
                  </a:lnTo>
                  <a:lnTo>
                    <a:pt x="227" y="0"/>
                  </a:lnTo>
                  <a:lnTo>
                    <a:pt x="230" y="2"/>
                  </a:lnTo>
                  <a:lnTo>
                    <a:pt x="232" y="5"/>
                  </a:lnTo>
                  <a:lnTo>
                    <a:pt x="233" y="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53" name="Freeform 69"/>
            <p:cNvSpPr>
              <a:spLocks/>
            </p:cNvSpPr>
            <p:nvPr/>
          </p:nvSpPr>
          <p:spPr bwMode="auto">
            <a:xfrm>
              <a:off x="3331" y="2956"/>
              <a:ext cx="160" cy="83"/>
            </a:xfrm>
            <a:custGeom>
              <a:avLst/>
              <a:gdLst/>
              <a:ahLst/>
              <a:cxnLst>
                <a:cxn ang="0">
                  <a:pos x="226" y="11"/>
                </a:cxn>
                <a:cxn ang="0">
                  <a:pos x="214" y="16"/>
                </a:cxn>
                <a:cxn ang="0">
                  <a:pos x="193" y="29"/>
                </a:cxn>
                <a:cxn ang="0">
                  <a:pos x="159" y="45"/>
                </a:cxn>
                <a:cxn ang="0">
                  <a:pos x="124" y="58"/>
                </a:cxn>
                <a:cxn ang="0">
                  <a:pos x="91" y="74"/>
                </a:cxn>
                <a:cxn ang="0">
                  <a:pos x="75" y="84"/>
                </a:cxn>
                <a:cxn ang="0">
                  <a:pos x="78" y="89"/>
                </a:cxn>
                <a:cxn ang="0">
                  <a:pos x="82" y="93"/>
                </a:cxn>
                <a:cxn ang="0">
                  <a:pos x="91" y="99"/>
                </a:cxn>
                <a:cxn ang="0">
                  <a:pos x="104" y="103"/>
                </a:cxn>
                <a:cxn ang="0">
                  <a:pos x="117" y="106"/>
                </a:cxn>
                <a:cxn ang="0">
                  <a:pos x="130" y="109"/>
                </a:cxn>
                <a:cxn ang="0">
                  <a:pos x="143" y="112"/>
                </a:cxn>
                <a:cxn ang="0">
                  <a:pos x="161" y="118"/>
                </a:cxn>
                <a:cxn ang="0">
                  <a:pos x="181" y="124"/>
                </a:cxn>
                <a:cxn ang="0">
                  <a:pos x="201" y="129"/>
                </a:cxn>
                <a:cxn ang="0">
                  <a:pos x="223" y="134"/>
                </a:cxn>
                <a:cxn ang="0">
                  <a:pos x="243" y="138"/>
                </a:cxn>
                <a:cxn ang="0">
                  <a:pos x="266" y="142"/>
                </a:cxn>
                <a:cxn ang="0">
                  <a:pos x="288" y="145"/>
                </a:cxn>
                <a:cxn ang="0">
                  <a:pos x="308" y="151"/>
                </a:cxn>
                <a:cxn ang="0">
                  <a:pos x="319" y="160"/>
                </a:cxn>
                <a:cxn ang="0">
                  <a:pos x="316" y="164"/>
                </a:cxn>
                <a:cxn ang="0">
                  <a:pos x="293" y="166"/>
                </a:cxn>
                <a:cxn ang="0">
                  <a:pos x="249" y="158"/>
                </a:cxn>
                <a:cxn ang="0">
                  <a:pos x="206" y="150"/>
                </a:cxn>
                <a:cxn ang="0">
                  <a:pos x="162" y="141"/>
                </a:cxn>
                <a:cxn ang="0">
                  <a:pos x="127" y="135"/>
                </a:cxn>
                <a:cxn ang="0">
                  <a:pos x="100" y="131"/>
                </a:cxn>
                <a:cxn ang="0">
                  <a:pos x="72" y="125"/>
                </a:cxn>
                <a:cxn ang="0">
                  <a:pos x="46" y="119"/>
                </a:cxn>
                <a:cxn ang="0">
                  <a:pos x="25" y="110"/>
                </a:cxn>
                <a:cxn ang="0">
                  <a:pos x="6" y="102"/>
                </a:cxn>
                <a:cxn ang="0">
                  <a:pos x="1" y="79"/>
                </a:cxn>
                <a:cxn ang="0">
                  <a:pos x="22" y="61"/>
                </a:cxn>
                <a:cxn ang="0">
                  <a:pos x="52" y="45"/>
                </a:cxn>
                <a:cxn ang="0">
                  <a:pos x="91" y="32"/>
                </a:cxn>
                <a:cxn ang="0">
                  <a:pos x="130" y="21"/>
                </a:cxn>
                <a:cxn ang="0">
                  <a:pos x="171" y="11"/>
                </a:cxn>
                <a:cxn ang="0">
                  <a:pos x="200" y="5"/>
                </a:cxn>
                <a:cxn ang="0">
                  <a:pos x="219" y="0"/>
                </a:cxn>
              </a:cxnLst>
              <a:rect l="0" t="0" r="r" b="b"/>
              <a:pathLst>
                <a:path w="319" h="167">
                  <a:moveTo>
                    <a:pt x="227" y="3"/>
                  </a:moveTo>
                  <a:lnTo>
                    <a:pt x="226" y="11"/>
                  </a:lnTo>
                  <a:lnTo>
                    <a:pt x="220" y="13"/>
                  </a:lnTo>
                  <a:lnTo>
                    <a:pt x="214" y="16"/>
                  </a:lnTo>
                  <a:lnTo>
                    <a:pt x="208" y="19"/>
                  </a:lnTo>
                  <a:lnTo>
                    <a:pt x="193" y="29"/>
                  </a:lnTo>
                  <a:lnTo>
                    <a:pt x="177" y="38"/>
                  </a:lnTo>
                  <a:lnTo>
                    <a:pt x="159" y="45"/>
                  </a:lnTo>
                  <a:lnTo>
                    <a:pt x="142" y="53"/>
                  </a:lnTo>
                  <a:lnTo>
                    <a:pt x="124" y="58"/>
                  </a:lnTo>
                  <a:lnTo>
                    <a:pt x="107" y="66"/>
                  </a:lnTo>
                  <a:lnTo>
                    <a:pt x="91" y="74"/>
                  </a:lnTo>
                  <a:lnTo>
                    <a:pt x="75" y="83"/>
                  </a:lnTo>
                  <a:lnTo>
                    <a:pt x="75" y="84"/>
                  </a:lnTo>
                  <a:lnTo>
                    <a:pt x="77" y="86"/>
                  </a:lnTo>
                  <a:lnTo>
                    <a:pt x="78" y="89"/>
                  </a:lnTo>
                  <a:lnTo>
                    <a:pt x="78" y="90"/>
                  </a:lnTo>
                  <a:lnTo>
                    <a:pt x="82" y="93"/>
                  </a:lnTo>
                  <a:lnTo>
                    <a:pt x="87" y="96"/>
                  </a:lnTo>
                  <a:lnTo>
                    <a:pt x="91" y="99"/>
                  </a:lnTo>
                  <a:lnTo>
                    <a:pt x="97" y="102"/>
                  </a:lnTo>
                  <a:lnTo>
                    <a:pt x="104" y="103"/>
                  </a:lnTo>
                  <a:lnTo>
                    <a:pt x="110" y="105"/>
                  </a:lnTo>
                  <a:lnTo>
                    <a:pt x="117" y="106"/>
                  </a:lnTo>
                  <a:lnTo>
                    <a:pt x="123" y="108"/>
                  </a:lnTo>
                  <a:lnTo>
                    <a:pt x="130" y="109"/>
                  </a:lnTo>
                  <a:lnTo>
                    <a:pt x="136" y="110"/>
                  </a:lnTo>
                  <a:lnTo>
                    <a:pt x="143" y="112"/>
                  </a:lnTo>
                  <a:lnTo>
                    <a:pt x="151" y="113"/>
                  </a:lnTo>
                  <a:lnTo>
                    <a:pt x="161" y="118"/>
                  </a:lnTo>
                  <a:lnTo>
                    <a:pt x="171" y="121"/>
                  </a:lnTo>
                  <a:lnTo>
                    <a:pt x="181" y="124"/>
                  </a:lnTo>
                  <a:lnTo>
                    <a:pt x="191" y="126"/>
                  </a:lnTo>
                  <a:lnTo>
                    <a:pt x="201" y="129"/>
                  </a:lnTo>
                  <a:lnTo>
                    <a:pt x="213" y="131"/>
                  </a:lnTo>
                  <a:lnTo>
                    <a:pt x="223" y="134"/>
                  </a:lnTo>
                  <a:lnTo>
                    <a:pt x="233" y="135"/>
                  </a:lnTo>
                  <a:lnTo>
                    <a:pt x="243" y="138"/>
                  </a:lnTo>
                  <a:lnTo>
                    <a:pt x="255" y="141"/>
                  </a:lnTo>
                  <a:lnTo>
                    <a:pt x="266" y="142"/>
                  </a:lnTo>
                  <a:lnTo>
                    <a:pt x="277" y="144"/>
                  </a:lnTo>
                  <a:lnTo>
                    <a:pt x="288" y="145"/>
                  </a:lnTo>
                  <a:lnTo>
                    <a:pt x="298" y="148"/>
                  </a:lnTo>
                  <a:lnTo>
                    <a:pt x="308" y="151"/>
                  </a:lnTo>
                  <a:lnTo>
                    <a:pt x="319" y="157"/>
                  </a:lnTo>
                  <a:lnTo>
                    <a:pt x="319" y="160"/>
                  </a:lnTo>
                  <a:lnTo>
                    <a:pt x="319" y="163"/>
                  </a:lnTo>
                  <a:lnTo>
                    <a:pt x="316" y="164"/>
                  </a:lnTo>
                  <a:lnTo>
                    <a:pt x="314" y="167"/>
                  </a:lnTo>
                  <a:lnTo>
                    <a:pt x="293" y="166"/>
                  </a:lnTo>
                  <a:lnTo>
                    <a:pt x="271" y="163"/>
                  </a:lnTo>
                  <a:lnTo>
                    <a:pt x="249" y="158"/>
                  </a:lnTo>
                  <a:lnTo>
                    <a:pt x="227" y="154"/>
                  </a:lnTo>
                  <a:lnTo>
                    <a:pt x="206" y="150"/>
                  </a:lnTo>
                  <a:lnTo>
                    <a:pt x="184" y="145"/>
                  </a:lnTo>
                  <a:lnTo>
                    <a:pt x="162" y="141"/>
                  </a:lnTo>
                  <a:lnTo>
                    <a:pt x="140" y="138"/>
                  </a:lnTo>
                  <a:lnTo>
                    <a:pt x="127" y="135"/>
                  </a:lnTo>
                  <a:lnTo>
                    <a:pt x="113" y="134"/>
                  </a:lnTo>
                  <a:lnTo>
                    <a:pt x="100" y="131"/>
                  </a:lnTo>
                  <a:lnTo>
                    <a:pt x="87" y="128"/>
                  </a:lnTo>
                  <a:lnTo>
                    <a:pt x="72" y="125"/>
                  </a:lnTo>
                  <a:lnTo>
                    <a:pt x="59" y="122"/>
                  </a:lnTo>
                  <a:lnTo>
                    <a:pt x="46" y="119"/>
                  </a:lnTo>
                  <a:lnTo>
                    <a:pt x="33" y="116"/>
                  </a:lnTo>
                  <a:lnTo>
                    <a:pt x="25" y="110"/>
                  </a:lnTo>
                  <a:lnTo>
                    <a:pt x="16" y="106"/>
                  </a:lnTo>
                  <a:lnTo>
                    <a:pt x="6" y="102"/>
                  </a:lnTo>
                  <a:lnTo>
                    <a:pt x="0" y="93"/>
                  </a:lnTo>
                  <a:lnTo>
                    <a:pt x="1" y="79"/>
                  </a:lnTo>
                  <a:lnTo>
                    <a:pt x="9" y="68"/>
                  </a:lnTo>
                  <a:lnTo>
                    <a:pt x="22" y="61"/>
                  </a:lnTo>
                  <a:lnTo>
                    <a:pt x="33" y="53"/>
                  </a:lnTo>
                  <a:lnTo>
                    <a:pt x="52" y="45"/>
                  </a:lnTo>
                  <a:lnTo>
                    <a:pt x="71" y="40"/>
                  </a:lnTo>
                  <a:lnTo>
                    <a:pt x="91" y="32"/>
                  </a:lnTo>
                  <a:lnTo>
                    <a:pt x="110" y="27"/>
                  </a:lnTo>
                  <a:lnTo>
                    <a:pt x="130" y="21"/>
                  </a:lnTo>
                  <a:lnTo>
                    <a:pt x="151" y="15"/>
                  </a:lnTo>
                  <a:lnTo>
                    <a:pt x="171" y="11"/>
                  </a:lnTo>
                  <a:lnTo>
                    <a:pt x="193" y="8"/>
                  </a:lnTo>
                  <a:lnTo>
                    <a:pt x="200" y="5"/>
                  </a:lnTo>
                  <a:lnTo>
                    <a:pt x="208" y="0"/>
                  </a:lnTo>
                  <a:lnTo>
                    <a:pt x="219" y="0"/>
                  </a:lnTo>
                  <a:lnTo>
                    <a:pt x="227" y="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54" name="Freeform 70"/>
            <p:cNvSpPr>
              <a:spLocks/>
            </p:cNvSpPr>
            <p:nvPr/>
          </p:nvSpPr>
          <p:spPr bwMode="auto">
            <a:xfrm>
              <a:off x="4288" y="2971"/>
              <a:ext cx="96" cy="69"/>
            </a:xfrm>
            <a:custGeom>
              <a:avLst/>
              <a:gdLst/>
              <a:ahLst/>
              <a:cxnLst>
                <a:cxn ang="0">
                  <a:pos x="47" y="10"/>
                </a:cxn>
                <a:cxn ang="0">
                  <a:pos x="54" y="13"/>
                </a:cxn>
                <a:cxn ang="0">
                  <a:pos x="60" y="14"/>
                </a:cxn>
                <a:cxn ang="0">
                  <a:pos x="67" y="16"/>
                </a:cxn>
                <a:cxn ang="0">
                  <a:pos x="76" y="17"/>
                </a:cxn>
                <a:cxn ang="0">
                  <a:pos x="83" y="20"/>
                </a:cxn>
                <a:cxn ang="0">
                  <a:pos x="90" y="22"/>
                </a:cxn>
                <a:cxn ang="0">
                  <a:pos x="96" y="24"/>
                </a:cxn>
                <a:cxn ang="0">
                  <a:pos x="103" y="29"/>
                </a:cxn>
                <a:cxn ang="0">
                  <a:pos x="115" y="32"/>
                </a:cxn>
                <a:cxn ang="0">
                  <a:pos x="125" y="36"/>
                </a:cxn>
                <a:cxn ang="0">
                  <a:pos x="134" y="40"/>
                </a:cxn>
                <a:cxn ang="0">
                  <a:pos x="144" y="46"/>
                </a:cxn>
                <a:cxn ang="0">
                  <a:pos x="152" y="52"/>
                </a:cxn>
                <a:cxn ang="0">
                  <a:pos x="161" y="58"/>
                </a:cxn>
                <a:cxn ang="0">
                  <a:pos x="170" y="64"/>
                </a:cxn>
                <a:cxn ang="0">
                  <a:pos x="178" y="69"/>
                </a:cxn>
                <a:cxn ang="0">
                  <a:pos x="186" y="79"/>
                </a:cxn>
                <a:cxn ang="0">
                  <a:pos x="190" y="90"/>
                </a:cxn>
                <a:cxn ang="0">
                  <a:pos x="193" y="101"/>
                </a:cxn>
                <a:cxn ang="0">
                  <a:pos x="192" y="113"/>
                </a:cxn>
                <a:cxn ang="0">
                  <a:pos x="184" y="123"/>
                </a:cxn>
                <a:cxn ang="0">
                  <a:pos x="176" y="132"/>
                </a:cxn>
                <a:cxn ang="0">
                  <a:pos x="165" y="137"/>
                </a:cxn>
                <a:cxn ang="0">
                  <a:pos x="151" y="139"/>
                </a:cxn>
                <a:cxn ang="0">
                  <a:pos x="147" y="139"/>
                </a:cxn>
                <a:cxn ang="0">
                  <a:pos x="141" y="139"/>
                </a:cxn>
                <a:cxn ang="0">
                  <a:pos x="136" y="137"/>
                </a:cxn>
                <a:cxn ang="0">
                  <a:pos x="132" y="135"/>
                </a:cxn>
                <a:cxn ang="0">
                  <a:pos x="134" y="127"/>
                </a:cxn>
                <a:cxn ang="0">
                  <a:pos x="139" y="120"/>
                </a:cxn>
                <a:cxn ang="0">
                  <a:pos x="144" y="114"/>
                </a:cxn>
                <a:cxn ang="0">
                  <a:pos x="145" y="106"/>
                </a:cxn>
                <a:cxn ang="0">
                  <a:pos x="144" y="97"/>
                </a:cxn>
                <a:cxn ang="0">
                  <a:pos x="144" y="87"/>
                </a:cxn>
                <a:cxn ang="0">
                  <a:pos x="139" y="79"/>
                </a:cxn>
                <a:cxn ang="0">
                  <a:pos x="134" y="74"/>
                </a:cxn>
                <a:cxn ang="0">
                  <a:pos x="121" y="68"/>
                </a:cxn>
                <a:cxn ang="0">
                  <a:pos x="106" y="61"/>
                </a:cxn>
                <a:cxn ang="0">
                  <a:pos x="92" y="55"/>
                </a:cxn>
                <a:cxn ang="0">
                  <a:pos x="77" y="49"/>
                </a:cxn>
                <a:cxn ang="0">
                  <a:pos x="64" y="45"/>
                </a:cxn>
                <a:cxn ang="0">
                  <a:pos x="50" y="39"/>
                </a:cxn>
                <a:cxn ang="0">
                  <a:pos x="35" y="32"/>
                </a:cxn>
                <a:cxn ang="0">
                  <a:pos x="21" y="26"/>
                </a:cxn>
                <a:cxn ang="0">
                  <a:pos x="15" y="20"/>
                </a:cxn>
                <a:cxn ang="0">
                  <a:pos x="6" y="14"/>
                </a:cxn>
                <a:cxn ang="0">
                  <a:pos x="0" y="9"/>
                </a:cxn>
                <a:cxn ang="0">
                  <a:pos x="3" y="0"/>
                </a:cxn>
                <a:cxn ang="0">
                  <a:pos x="9" y="0"/>
                </a:cxn>
                <a:cxn ang="0">
                  <a:pos x="15" y="0"/>
                </a:cxn>
                <a:cxn ang="0">
                  <a:pos x="19" y="1"/>
                </a:cxn>
                <a:cxn ang="0">
                  <a:pos x="25" y="3"/>
                </a:cxn>
                <a:cxn ang="0">
                  <a:pos x="31" y="4"/>
                </a:cxn>
                <a:cxn ang="0">
                  <a:pos x="35" y="7"/>
                </a:cxn>
                <a:cxn ang="0">
                  <a:pos x="41" y="9"/>
                </a:cxn>
                <a:cxn ang="0">
                  <a:pos x="47" y="10"/>
                </a:cxn>
              </a:cxnLst>
              <a:rect l="0" t="0" r="r" b="b"/>
              <a:pathLst>
                <a:path w="193" h="139">
                  <a:moveTo>
                    <a:pt x="47" y="10"/>
                  </a:moveTo>
                  <a:lnTo>
                    <a:pt x="54" y="13"/>
                  </a:lnTo>
                  <a:lnTo>
                    <a:pt x="60" y="14"/>
                  </a:lnTo>
                  <a:lnTo>
                    <a:pt x="67" y="16"/>
                  </a:lnTo>
                  <a:lnTo>
                    <a:pt x="76" y="17"/>
                  </a:lnTo>
                  <a:lnTo>
                    <a:pt x="83" y="20"/>
                  </a:lnTo>
                  <a:lnTo>
                    <a:pt x="90" y="22"/>
                  </a:lnTo>
                  <a:lnTo>
                    <a:pt x="96" y="24"/>
                  </a:lnTo>
                  <a:lnTo>
                    <a:pt x="103" y="29"/>
                  </a:lnTo>
                  <a:lnTo>
                    <a:pt x="115" y="32"/>
                  </a:lnTo>
                  <a:lnTo>
                    <a:pt x="125" y="36"/>
                  </a:lnTo>
                  <a:lnTo>
                    <a:pt x="134" y="40"/>
                  </a:lnTo>
                  <a:lnTo>
                    <a:pt x="144" y="46"/>
                  </a:lnTo>
                  <a:lnTo>
                    <a:pt x="152" y="52"/>
                  </a:lnTo>
                  <a:lnTo>
                    <a:pt x="161" y="58"/>
                  </a:lnTo>
                  <a:lnTo>
                    <a:pt x="170" y="64"/>
                  </a:lnTo>
                  <a:lnTo>
                    <a:pt x="178" y="69"/>
                  </a:lnTo>
                  <a:lnTo>
                    <a:pt x="186" y="79"/>
                  </a:lnTo>
                  <a:lnTo>
                    <a:pt x="190" y="90"/>
                  </a:lnTo>
                  <a:lnTo>
                    <a:pt x="193" y="101"/>
                  </a:lnTo>
                  <a:lnTo>
                    <a:pt x="192" y="113"/>
                  </a:lnTo>
                  <a:lnTo>
                    <a:pt x="184" y="123"/>
                  </a:lnTo>
                  <a:lnTo>
                    <a:pt x="176" y="132"/>
                  </a:lnTo>
                  <a:lnTo>
                    <a:pt x="165" y="137"/>
                  </a:lnTo>
                  <a:lnTo>
                    <a:pt x="151" y="139"/>
                  </a:lnTo>
                  <a:lnTo>
                    <a:pt x="147" y="139"/>
                  </a:lnTo>
                  <a:lnTo>
                    <a:pt x="141" y="139"/>
                  </a:lnTo>
                  <a:lnTo>
                    <a:pt x="136" y="137"/>
                  </a:lnTo>
                  <a:lnTo>
                    <a:pt x="132" y="135"/>
                  </a:lnTo>
                  <a:lnTo>
                    <a:pt x="134" y="127"/>
                  </a:lnTo>
                  <a:lnTo>
                    <a:pt x="139" y="120"/>
                  </a:lnTo>
                  <a:lnTo>
                    <a:pt x="144" y="114"/>
                  </a:lnTo>
                  <a:lnTo>
                    <a:pt x="145" y="106"/>
                  </a:lnTo>
                  <a:lnTo>
                    <a:pt x="144" y="97"/>
                  </a:lnTo>
                  <a:lnTo>
                    <a:pt x="144" y="87"/>
                  </a:lnTo>
                  <a:lnTo>
                    <a:pt x="139" y="79"/>
                  </a:lnTo>
                  <a:lnTo>
                    <a:pt x="134" y="74"/>
                  </a:lnTo>
                  <a:lnTo>
                    <a:pt x="121" y="68"/>
                  </a:lnTo>
                  <a:lnTo>
                    <a:pt x="106" y="61"/>
                  </a:lnTo>
                  <a:lnTo>
                    <a:pt x="92" y="55"/>
                  </a:lnTo>
                  <a:lnTo>
                    <a:pt x="77" y="49"/>
                  </a:lnTo>
                  <a:lnTo>
                    <a:pt x="64" y="45"/>
                  </a:lnTo>
                  <a:lnTo>
                    <a:pt x="50" y="39"/>
                  </a:lnTo>
                  <a:lnTo>
                    <a:pt x="35" y="32"/>
                  </a:lnTo>
                  <a:lnTo>
                    <a:pt x="21" y="26"/>
                  </a:lnTo>
                  <a:lnTo>
                    <a:pt x="15" y="20"/>
                  </a:lnTo>
                  <a:lnTo>
                    <a:pt x="6" y="14"/>
                  </a:lnTo>
                  <a:lnTo>
                    <a:pt x="0" y="9"/>
                  </a:lnTo>
                  <a:lnTo>
                    <a:pt x="3" y="0"/>
                  </a:lnTo>
                  <a:lnTo>
                    <a:pt x="9" y="0"/>
                  </a:lnTo>
                  <a:lnTo>
                    <a:pt x="15" y="0"/>
                  </a:lnTo>
                  <a:lnTo>
                    <a:pt x="19" y="1"/>
                  </a:lnTo>
                  <a:lnTo>
                    <a:pt x="25" y="3"/>
                  </a:lnTo>
                  <a:lnTo>
                    <a:pt x="31" y="4"/>
                  </a:lnTo>
                  <a:lnTo>
                    <a:pt x="35" y="7"/>
                  </a:lnTo>
                  <a:lnTo>
                    <a:pt x="41" y="9"/>
                  </a:lnTo>
                  <a:lnTo>
                    <a:pt x="47" y="1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55" name="Freeform 71"/>
            <p:cNvSpPr>
              <a:spLocks/>
            </p:cNvSpPr>
            <p:nvPr/>
          </p:nvSpPr>
          <p:spPr bwMode="auto">
            <a:xfrm>
              <a:off x="3416" y="2979"/>
              <a:ext cx="43" cy="32"/>
            </a:xfrm>
            <a:custGeom>
              <a:avLst/>
              <a:gdLst/>
              <a:ahLst/>
              <a:cxnLst>
                <a:cxn ang="0">
                  <a:pos x="83" y="19"/>
                </a:cxn>
                <a:cxn ang="0">
                  <a:pos x="86" y="26"/>
                </a:cxn>
                <a:cxn ang="0">
                  <a:pos x="86" y="33"/>
                </a:cxn>
                <a:cxn ang="0">
                  <a:pos x="84" y="42"/>
                </a:cxn>
                <a:cxn ang="0">
                  <a:pos x="80" y="49"/>
                </a:cxn>
                <a:cxn ang="0">
                  <a:pos x="76" y="53"/>
                </a:cxn>
                <a:cxn ang="0">
                  <a:pos x="71" y="58"/>
                </a:cxn>
                <a:cxn ang="0">
                  <a:pos x="68" y="63"/>
                </a:cxn>
                <a:cxn ang="0">
                  <a:pos x="63" y="63"/>
                </a:cxn>
                <a:cxn ang="0">
                  <a:pos x="58" y="55"/>
                </a:cxn>
                <a:cxn ang="0">
                  <a:pos x="55" y="45"/>
                </a:cxn>
                <a:cxn ang="0">
                  <a:pos x="53" y="36"/>
                </a:cxn>
                <a:cxn ang="0">
                  <a:pos x="42" y="32"/>
                </a:cxn>
                <a:cxn ang="0">
                  <a:pos x="3" y="32"/>
                </a:cxn>
                <a:cxn ang="0">
                  <a:pos x="0" y="27"/>
                </a:cxn>
                <a:cxn ang="0">
                  <a:pos x="2" y="23"/>
                </a:cxn>
                <a:cxn ang="0">
                  <a:pos x="5" y="19"/>
                </a:cxn>
                <a:cxn ang="0">
                  <a:pos x="6" y="14"/>
                </a:cxn>
                <a:cxn ang="0">
                  <a:pos x="15" y="7"/>
                </a:cxn>
                <a:cxn ang="0">
                  <a:pos x="25" y="1"/>
                </a:cxn>
                <a:cxn ang="0">
                  <a:pos x="35" y="0"/>
                </a:cxn>
                <a:cxn ang="0">
                  <a:pos x="47" y="1"/>
                </a:cxn>
                <a:cxn ang="0">
                  <a:pos x="53" y="3"/>
                </a:cxn>
                <a:cxn ang="0">
                  <a:pos x="60" y="4"/>
                </a:cxn>
                <a:cxn ang="0">
                  <a:pos x="66" y="7"/>
                </a:cxn>
                <a:cxn ang="0">
                  <a:pos x="71" y="10"/>
                </a:cxn>
                <a:cxn ang="0">
                  <a:pos x="83" y="19"/>
                </a:cxn>
              </a:cxnLst>
              <a:rect l="0" t="0" r="r" b="b"/>
              <a:pathLst>
                <a:path w="86" h="63">
                  <a:moveTo>
                    <a:pt x="83" y="19"/>
                  </a:moveTo>
                  <a:lnTo>
                    <a:pt x="86" y="26"/>
                  </a:lnTo>
                  <a:lnTo>
                    <a:pt x="86" y="33"/>
                  </a:lnTo>
                  <a:lnTo>
                    <a:pt x="84" y="42"/>
                  </a:lnTo>
                  <a:lnTo>
                    <a:pt x="80" y="49"/>
                  </a:lnTo>
                  <a:lnTo>
                    <a:pt x="76" y="53"/>
                  </a:lnTo>
                  <a:lnTo>
                    <a:pt x="71" y="58"/>
                  </a:lnTo>
                  <a:lnTo>
                    <a:pt x="68" y="63"/>
                  </a:lnTo>
                  <a:lnTo>
                    <a:pt x="63" y="63"/>
                  </a:lnTo>
                  <a:lnTo>
                    <a:pt x="58" y="55"/>
                  </a:lnTo>
                  <a:lnTo>
                    <a:pt x="55" y="45"/>
                  </a:lnTo>
                  <a:lnTo>
                    <a:pt x="53" y="36"/>
                  </a:lnTo>
                  <a:lnTo>
                    <a:pt x="42" y="32"/>
                  </a:lnTo>
                  <a:lnTo>
                    <a:pt x="3" y="32"/>
                  </a:lnTo>
                  <a:lnTo>
                    <a:pt x="0" y="27"/>
                  </a:lnTo>
                  <a:lnTo>
                    <a:pt x="2" y="23"/>
                  </a:lnTo>
                  <a:lnTo>
                    <a:pt x="5" y="19"/>
                  </a:lnTo>
                  <a:lnTo>
                    <a:pt x="6" y="14"/>
                  </a:lnTo>
                  <a:lnTo>
                    <a:pt x="15" y="7"/>
                  </a:lnTo>
                  <a:lnTo>
                    <a:pt x="25" y="1"/>
                  </a:lnTo>
                  <a:lnTo>
                    <a:pt x="35" y="0"/>
                  </a:lnTo>
                  <a:lnTo>
                    <a:pt x="47" y="1"/>
                  </a:lnTo>
                  <a:lnTo>
                    <a:pt x="53" y="3"/>
                  </a:lnTo>
                  <a:lnTo>
                    <a:pt x="60" y="4"/>
                  </a:lnTo>
                  <a:lnTo>
                    <a:pt x="66" y="7"/>
                  </a:lnTo>
                  <a:lnTo>
                    <a:pt x="71" y="10"/>
                  </a:lnTo>
                  <a:lnTo>
                    <a:pt x="83" y="19"/>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56" name="Freeform 72"/>
            <p:cNvSpPr>
              <a:spLocks/>
            </p:cNvSpPr>
            <p:nvPr/>
          </p:nvSpPr>
          <p:spPr bwMode="auto">
            <a:xfrm>
              <a:off x="3465" y="2990"/>
              <a:ext cx="44" cy="29"/>
            </a:xfrm>
            <a:custGeom>
              <a:avLst/>
              <a:gdLst/>
              <a:ahLst/>
              <a:cxnLst>
                <a:cxn ang="0">
                  <a:pos x="76" y="7"/>
                </a:cxn>
                <a:cxn ang="0">
                  <a:pos x="80" y="13"/>
                </a:cxn>
                <a:cxn ang="0">
                  <a:pos x="83" y="19"/>
                </a:cxn>
                <a:cxn ang="0">
                  <a:pos x="86" y="25"/>
                </a:cxn>
                <a:cxn ang="0">
                  <a:pos x="89" y="30"/>
                </a:cxn>
                <a:cxn ang="0">
                  <a:pos x="89" y="36"/>
                </a:cxn>
                <a:cxn ang="0">
                  <a:pos x="87" y="40"/>
                </a:cxn>
                <a:cxn ang="0">
                  <a:pos x="84" y="46"/>
                </a:cxn>
                <a:cxn ang="0">
                  <a:pos x="82" y="51"/>
                </a:cxn>
                <a:cxn ang="0">
                  <a:pos x="77" y="54"/>
                </a:cxn>
                <a:cxn ang="0">
                  <a:pos x="73" y="55"/>
                </a:cxn>
                <a:cxn ang="0">
                  <a:pos x="67" y="56"/>
                </a:cxn>
                <a:cxn ang="0">
                  <a:pos x="63" y="56"/>
                </a:cxn>
                <a:cxn ang="0">
                  <a:pos x="61" y="49"/>
                </a:cxn>
                <a:cxn ang="0">
                  <a:pos x="58" y="40"/>
                </a:cxn>
                <a:cxn ang="0">
                  <a:pos x="53" y="35"/>
                </a:cxn>
                <a:cxn ang="0">
                  <a:pos x="44" y="30"/>
                </a:cxn>
                <a:cxn ang="0">
                  <a:pos x="34" y="27"/>
                </a:cxn>
                <a:cxn ang="0">
                  <a:pos x="24" y="29"/>
                </a:cxn>
                <a:cxn ang="0">
                  <a:pos x="13" y="30"/>
                </a:cxn>
                <a:cxn ang="0">
                  <a:pos x="3" y="27"/>
                </a:cxn>
                <a:cxn ang="0">
                  <a:pos x="0" y="22"/>
                </a:cxn>
                <a:cxn ang="0">
                  <a:pos x="3" y="17"/>
                </a:cxn>
                <a:cxn ang="0">
                  <a:pos x="9" y="14"/>
                </a:cxn>
                <a:cxn ang="0">
                  <a:pos x="13" y="12"/>
                </a:cxn>
                <a:cxn ang="0">
                  <a:pos x="15" y="9"/>
                </a:cxn>
                <a:cxn ang="0">
                  <a:pos x="18" y="6"/>
                </a:cxn>
                <a:cxn ang="0">
                  <a:pos x="22" y="4"/>
                </a:cxn>
                <a:cxn ang="0">
                  <a:pos x="25" y="4"/>
                </a:cxn>
                <a:cxn ang="0">
                  <a:pos x="31" y="1"/>
                </a:cxn>
                <a:cxn ang="0">
                  <a:pos x="38" y="0"/>
                </a:cxn>
                <a:cxn ang="0">
                  <a:pos x="44" y="0"/>
                </a:cxn>
                <a:cxn ang="0">
                  <a:pos x="51" y="0"/>
                </a:cxn>
                <a:cxn ang="0">
                  <a:pos x="57" y="1"/>
                </a:cxn>
                <a:cxn ang="0">
                  <a:pos x="64" y="3"/>
                </a:cxn>
                <a:cxn ang="0">
                  <a:pos x="70" y="4"/>
                </a:cxn>
                <a:cxn ang="0">
                  <a:pos x="76" y="7"/>
                </a:cxn>
              </a:cxnLst>
              <a:rect l="0" t="0" r="r" b="b"/>
              <a:pathLst>
                <a:path w="89" h="56">
                  <a:moveTo>
                    <a:pt x="76" y="7"/>
                  </a:moveTo>
                  <a:lnTo>
                    <a:pt x="80" y="13"/>
                  </a:lnTo>
                  <a:lnTo>
                    <a:pt x="83" y="19"/>
                  </a:lnTo>
                  <a:lnTo>
                    <a:pt x="86" y="25"/>
                  </a:lnTo>
                  <a:lnTo>
                    <a:pt x="89" y="30"/>
                  </a:lnTo>
                  <a:lnTo>
                    <a:pt x="89" y="36"/>
                  </a:lnTo>
                  <a:lnTo>
                    <a:pt x="87" y="40"/>
                  </a:lnTo>
                  <a:lnTo>
                    <a:pt x="84" y="46"/>
                  </a:lnTo>
                  <a:lnTo>
                    <a:pt x="82" y="51"/>
                  </a:lnTo>
                  <a:lnTo>
                    <a:pt x="77" y="54"/>
                  </a:lnTo>
                  <a:lnTo>
                    <a:pt x="73" y="55"/>
                  </a:lnTo>
                  <a:lnTo>
                    <a:pt x="67" y="56"/>
                  </a:lnTo>
                  <a:lnTo>
                    <a:pt x="63" y="56"/>
                  </a:lnTo>
                  <a:lnTo>
                    <a:pt x="61" y="49"/>
                  </a:lnTo>
                  <a:lnTo>
                    <a:pt x="58" y="40"/>
                  </a:lnTo>
                  <a:lnTo>
                    <a:pt x="53" y="35"/>
                  </a:lnTo>
                  <a:lnTo>
                    <a:pt x="44" y="30"/>
                  </a:lnTo>
                  <a:lnTo>
                    <a:pt x="34" y="27"/>
                  </a:lnTo>
                  <a:lnTo>
                    <a:pt x="24" y="29"/>
                  </a:lnTo>
                  <a:lnTo>
                    <a:pt x="13" y="30"/>
                  </a:lnTo>
                  <a:lnTo>
                    <a:pt x="3" y="27"/>
                  </a:lnTo>
                  <a:lnTo>
                    <a:pt x="0" y="22"/>
                  </a:lnTo>
                  <a:lnTo>
                    <a:pt x="3" y="17"/>
                  </a:lnTo>
                  <a:lnTo>
                    <a:pt x="9" y="14"/>
                  </a:lnTo>
                  <a:lnTo>
                    <a:pt x="13" y="12"/>
                  </a:lnTo>
                  <a:lnTo>
                    <a:pt x="15" y="9"/>
                  </a:lnTo>
                  <a:lnTo>
                    <a:pt x="18" y="6"/>
                  </a:lnTo>
                  <a:lnTo>
                    <a:pt x="22" y="4"/>
                  </a:lnTo>
                  <a:lnTo>
                    <a:pt x="25" y="4"/>
                  </a:lnTo>
                  <a:lnTo>
                    <a:pt x="31" y="1"/>
                  </a:lnTo>
                  <a:lnTo>
                    <a:pt x="38" y="0"/>
                  </a:lnTo>
                  <a:lnTo>
                    <a:pt x="44" y="0"/>
                  </a:lnTo>
                  <a:lnTo>
                    <a:pt x="51" y="0"/>
                  </a:lnTo>
                  <a:lnTo>
                    <a:pt x="57" y="1"/>
                  </a:lnTo>
                  <a:lnTo>
                    <a:pt x="64" y="3"/>
                  </a:lnTo>
                  <a:lnTo>
                    <a:pt x="70" y="4"/>
                  </a:lnTo>
                  <a:lnTo>
                    <a:pt x="76" y="7"/>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57" name="Freeform 73"/>
            <p:cNvSpPr>
              <a:spLocks/>
            </p:cNvSpPr>
            <p:nvPr/>
          </p:nvSpPr>
          <p:spPr bwMode="auto">
            <a:xfrm>
              <a:off x="3578" y="2997"/>
              <a:ext cx="218" cy="95"/>
            </a:xfrm>
            <a:custGeom>
              <a:avLst/>
              <a:gdLst/>
              <a:ahLst/>
              <a:cxnLst>
                <a:cxn ang="0">
                  <a:pos x="434" y="10"/>
                </a:cxn>
                <a:cxn ang="0">
                  <a:pos x="420" y="20"/>
                </a:cxn>
                <a:cxn ang="0">
                  <a:pos x="388" y="38"/>
                </a:cxn>
                <a:cxn ang="0">
                  <a:pos x="340" y="61"/>
                </a:cxn>
                <a:cxn ang="0">
                  <a:pos x="291" y="84"/>
                </a:cxn>
                <a:cxn ang="0">
                  <a:pos x="242" y="106"/>
                </a:cxn>
                <a:cxn ang="0">
                  <a:pos x="210" y="119"/>
                </a:cxn>
                <a:cxn ang="0">
                  <a:pos x="198" y="125"/>
                </a:cxn>
                <a:cxn ang="0">
                  <a:pos x="187" y="130"/>
                </a:cxn>
                <a:cxn ang="0">
                  <a:pos x="175" y="135"/>
                </a:cxn>
                <a:cxn ang="0">
                  <a:pos x="165" y="140"/>
                </a:cxn>
                <a:cxn ang="0">
                  <a:pos x="155" y="148"/>
                </a:cxn>
                <a:cxn ang="0">
                  <a:pos x="142" y="153"/>
                </a:cxn>
                <a:cxn ang="0">
                  <a:pos x="129" y="158"/>
                </a:cxn>
                <a:cxn ang="0">
                  <a:pos x="114" y="164"/>
                </a:cxn>
                <a:cxn ang="0">
                  <a:pos x="97" y="171"/>
                </a:cxn>
                <a:cxn ang="0">
                  <a:pos x="80" y="180"/>
                </a:cxn>
                <a:cxn ang="0">
                  <a:pos x="62" y="187"/>
                </a:cxn>
                <a:cxn ang="0">
                  <a:pos x="46" y="188"/>
                </a:cxn>
                <a:cxn ang="0">
                  <a:pos x="32" y="185"/>
                </a:cxn>
                <a:cxn ang="0">
                  <a:pos x="17" y="181"/>
                </a:cxn>
                <a:cxn ang="0">
                  <a:pos x="6" y="172"/>
                </a:cxn>
                <a:cxn ang="0">
                  <a:pos x="1" y="164"/>
                </a:cxn>
                <a:cxn ang="0">
                  <a:pos x="0" y="155"/>
                </a:cxn>
                <a:cxn ang="0">
                  <a:pos x="11" y="155"/>
                </a:cxn>
                <a:cxn ang="0">
                  <a:pos x="27" y="153"/>
                </a:cxn>
                <a:cxn ang="0">
                  <a:pos x="42" y="149"/>
                </a:cxn>
                <a:cxn ang="0">
                  <a:pos x="58" y="143"/>
                </a:cxn>
                <a:cxn ang="0">
                  <a:pos x="75" y="138"/>
                </a:cxn>
                <a:cxn ang="0">
                  <a:pos x="97" y="130"/>
                </a:cxn>
                <a:cxn ang="0">
                  <a:pos x="117" y="123"/>
                </a:cxn>
                <a:cxn ang="0">
                  <a:pos x="137" y="116"/>
                </a:cxn>
                <a:cxn ang="0">
                  <a:pos x="159" y="109"/>
                </a:cxn>
                <a:cxn ang="0">
                  <a:pos x="178" y="98"/>
                </a:cxn>
                <a:cxn ang="0">
                  <a:pos x="217" y="87"/>
                </a:cxn>
                <a:cxn ang="0">
                  <a:pos x="272" y="67"/>
                </a:cxn>
                <a:cxn ang="0">
                  <a:pos x="326" y="42"/>
                </a:cxn>
                <a:cxn ang="0">
                  <a:pos x="379" y="17"/>
                </a:cxn>
                <a:cxn ang="0">
                  <a:pos x="414" y="3"/>
                </a:cxn>
                <a:cxn ang="0">
                  <a:pos x="427" y="0"/>
                </a:cxn>
              </a:cxnLst>
              <a:rect l="0" t="0" r="r" b="b"/>
              <a:pathLst>
                <a:path w="434" h="190">
                  <a:moveTo>
                    <a:pt x="433" y="0"/>
                  </a:moveTo>
                  <a:lnTo>
                    <a:pt x="434" y="10"/>
                  </a:lnTo>
                  <a:lnTo>
                    <a:pt x="429" y="16"/>
                  </a:lnTo>
                  <a:lnTo>
                    <a:pt x="420" y="20"/>
                  </a:lnTo>
                  <a:lnTo>
                    <a:pt x="413" y="26"/>
                  </a:lnTo>
                  <a:lnTo>
                    <a:pt x="388" y="38"/>
                  </a:lnTo>
                  <a:lnTo>
                    <a:pt x="365" y="49"/>
                  </a:lnTo>
                  <a:lnTo>
                    <a:pt x="340" y="61"/>
                  </a:lnTo>
                  <a:lnTo>
                    <a:pt x="316" y="72"/>
                  </a:lnTo>
                  <a:lnTo>
                    <a:pt x="291" y="84"/>
                  </a:lnTo>
                  <a:lnTo>
                    <a:pt x="266" y="96"/>
                  </a:lnTo>
                  <a:lnTo>
                    <a:pt x="242" y="106"/>
                  </a:lnTo>
                  <a:lnTo>
                    <a:pt x="216" y="116"/>
                  </a:lnTo>
                  <a:lnTo>
                    <a:pt x="210" y="119"/>
                  </a:lnTo>
                  <a:lnTo>
                    <a:pt x="204" y="122"/>
                  </a:lnTo>
                  <a:lnTo>
                    <a:pt x="198" y="125"/>
                  </a:lnTo>
                  <a:lnTo>
                    <a:pt x="192" y="127"/>
                  </a:lnTo>
                  <a:lnTo>
                    <a:pt x="187" y="130"/>
                  </a:lnTo>
                  <a:lnTo>
                    <a:pt x="182" y="133"/>
                  </a:lnTo>
                  <a:lnTo>
                    <a:pt x="175" y="135"/>
                  </a:lnTo>
                  <a:lnTo>
                    <a:pt x="169" y="136"/>
                  </a:lnTo>
                  <a:lnTo>
                    <a:pt x="165" y="140"/>
                  </a:lnTo>
                  <a:lnTo>
                    <a:pt x="159" y="145"/>
                  </a:lnTo>
                  <a:lnTo>
                    <a:pt x="155" y="148"/>
                  </a:lnTo>
                  <a:lnTo>
                    <a:pt x="149" y="151"/>
                  </a:lnTo>
                  <a:lnTo>
                    <a:pt x="142" y="153"/>
                  </a:lnTo>
                  <a:lnTo>
                    <a:pt x="136" y="156"/>
                  </a:lnTo>
                  <a:lnTo>
                    <a:pt x="129" y="158"/>
                  </a:lnTo>
                  <a:lnTo>
                    <a:pt x="123" y="159"/>
                  </a:lnTo>
                  <a:lnTo>
                    <a:pt x="114" y="164"/>
                  </a:lnTo>
                  <a:lnTo>
                    <a:pt x="106" y="167"/>
                  </a:lnTo>
                  <a:lnTo>
                    <a:pt x="97" y="171"/>
                  </a:lnTo>
                  <a:lnTo>
                    <a:pt x="88" y="175"/>
                  </a:lnTo>
                  <a:lnTo>
                    <a:pt x="80" y="180"/>
                  </a:lnTo>
                  <a:lnTo>
                    <a:pt x="71" y="182"/>
                  </a:lnTo>
                  <a:lnTo>
                    <a:pt x="62" y="187"/>
                  </a:lnTo>
                  <a:lnTo>
                    <a:pt x="53" y="190"/>
                  </a:lnTo>
                  <a:lnTo>
                    <a:pt x="46" y="188"/>
                  </a:lnTo>
                  <a:lnTo>
                    <a:pt x="39" y="187"/>
                  </a:lnTo>
                  <a:lnTo>
                    <a:pt x="32" y="185"/>
                  </a:lnTo>
                  <a:lnTo>
                    <a:pt x="24" y="182"/>
                  </a:lnTo>
                  <a:lnTo>
                    <a:pt x="17" y="181"/>
                  </a:lnTo>
                  <a:lnTo>
                    <a:pt x="11" y="177"/>
                  </a:lnTo>
                  <a:lnTo>
                    <a:pt x="6" y="172"/>
                  </a:lnTo>
                  <a:lnTo>
                    <a:pt x="1" y="168"/>
                  </a:lnTo>
                  <a:lnTo>
                    <a:pt x="1" y="164"/>
                  </a:lnTo>
                  <a:lnTo>
                    <a:pt x="1" y="159"/>
                  </a:lnTo>
                  <a:lnTo>
                    <a:pt x="0" y="155"/>
                  </a:lnTo>
                  <a:lnTo>
                    <a:pt x="4" y="152"/>
                  </a:lnTo>
                  <a:lnTo>
                    <a:pt x="11" y="155"/>
                  </a:lnTo>
                  <a:lnTo>
                    <a:pt x="20" y="155"/>
                  </a:lnTo>
                  <a:lnTo>
                    <a:pt x="27" y="153"/>
                  </a:lnTo>
                  <a:lnTo>
                    <a:pt x="35" y="151"/>
                  </a:lnTo>
                  <a:lnTo>
                    <a:pt x="42" y="149"/>
                  </a:lnTo>
                  <a:lnTo>
                    <a:pt x="51" y="146"/>
                  </a:lnTo>
                  <a:lnTo>
                    <a:pt x="58" y="143"/>
                  </a:lnTo>
                  <a:lnTo>
                    <a:pt x="65" y="142"/>
                  </a:lnTo>
                  <a:lnTo>
                    <a:pt x="75" y="138"/>
                  </a:lnTo>
                  <a:lnTo>
                    <a:pt x="85" y="133"/>
                  </a:lnTo>
                  <a:lnTo>
                    <a:pt x="97" y="130"/>
                  </a:lnTo>
                  <a:lnTo>
                    <a:pt x="107" y="126"/>
                  </a:lnTo>
                  <a:lnTo>
                    <a:pt x="117" y="123"/>
                  </a:lnTo>
                  <a:lnTo>
                    <a:pt x="127" y="120"/>
                  </a:lnTo>
                  <a:lnTo>
                    <a:pt x="137" y="116"/>
                  </a:lnTo>
                  <a:lnTo>
                    <a:pt x="148" y="111"/>
                  </a:lnTo>
                  <a:lnTo>
                    <a:pt x="159" y="109"/>
                  </a:lnTo>
                  <a:lnTo>
                    <a:pt x="168" y="104"/>
                  </a:lnTo>
                  <a:lnTo>
                    <a:pt x="178" y="98"/>
                  </a:lnTo>
                  <a:lnTo>
                    <a:pt x="188" y="96"/>
                  </a:lnTo>
                  <a:lnTo>
                    <a:pt x="217" y="87"/>
                  </a:lnTo>
                  <a:lnTo>
                    <a:pt x="245" y="77"/>
                  </a:lnTo>
                  <a:lnTo>
                    <a:pt x="272" y="67"/>
                  </a:lnTo>
                  <a:lnTo>
                    <a:pt x="300" y="54"/>
                  </a:lnTo>
                  <a:lnTo>
                    <a:pt x="326" y="42"/>
                  </a:lnTo>
                  <a:lnTo>
                    <a:pt x="353" y="29"/>
                  </a:lnTo>
                  <a:lnTo>
                    <a:pt x="379" y="17"/>
                  </a:lnTo>
                  <a:lnTo>
                    <a:pt x="407" y="4"/>
                  </a:lnTo>
                  <a:lnTo>
                    <a:pt x="414" y="3"/>
                  </a:lnTo>
                  <a:lnTo>
                    <a:pt x="420" y="1"/>
                  </a:lnTo>
                  <a:lnTo>
                    <a:pt x="427" y="0"/>
                  </a:lnTo>
                  <a:lnTo>
                    <a:pt x="433" y="0"/>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58" name="Freeform 74"/>
            <p:cNvSpPr>
              <a:spLocks/>
            </p:cNvSpPr>
            <p:nvPr/>
          </p:nvSpPr>
          <p:spPr bwMode="auto">
            <a:xfrm>
              <a:off x="3519" y="3004"/>
              <a:ext cx="39" cy="23"/>
            </a:xfrm>
            <a:custGeom>
              <a:avLst/>
              <a:gdLst/>
              <a:ahLst/>
              <a:cxnLst>
                <a:cxn ang="0">
                  <a:pos x="77" y="24"/>
                </a:cxn>
                <a:cxn ang="0">
                  <a:pos x="78" y="28"/>
                </a:cxn>
                <a:cxn ang="0">
                  <a:pos x="77" y="32"/>
                </a:cxn>
                <a:cxn ang="0">
                  <a:pos x="74" y="38"/>
                </a:cxn>
                <a:cxn ang="0">
                  <a:pos x="71" y="42"/>
                </a:cxn>
                <a:cxn ang="0">
                  <a:pos x="68" y="45"/>
                </a:cxn>
                <a:cxn ang="0">
                  <a:pos x="64" y="45"/>
                </a:cxn>
                <a:cxn ang="0">
                  <a:pos x="61" y="44"/>
                </a:cxn>
                <a:cxn ang="0">
                  <a:pos x="57" y="42"/>
                </a:cxn>
                <a:cxn ang="0">
                  <a:pos x="51" y="40"/>
                </a:cxn>
                <a:cxn ang="0">
                  <a:pos x="45" y="37"/>
                </a:cxn>
                <a:cxn ang="0">
                  <a:pos x="38" y="35"/>
                </a:cxn>
                <a:cxn ang="0">
                  <a:pos x="30" y="34"/>
                </a:cxn>
                <a:cxn ang="0">
                  <a:pos x="23" y="34"/>
                </a:cxn>
                <a:cxn ang="0">
                  <a:pos x="16" y="34"/>
                </a:cxn>
                <a:cxn ang="0">
                  <a:pos x="10" y="34"/>
                </a:cxn>
                <a:cxn ang="0">
                  <a:pos x="3" y="34"/>
                </a:cxn>
                <a:cxn ang="0">
                  <a:pos x="0" y="27"/>
                </a:cxn>
                <a:cxn ang="0">
                  <a:pos x="2" y="19"/>
                </a:cxn>
                <a:cxn ang="0">
                  <a:pos x="4" y="13"/>
                </a:cxn>
                <a:cxn ang="0">
                  <a:pos x="7" y="6"/>
                </a:cxn>
                <a:cxn ang="0">
                  <a:pos x="15" y="3"/>
                </a:cxn>
                <a:cxn ang="0">
                  <a:pos x="22" y="0"/>
                </a:cxn>
                <a:cxn ang="0">
                  <a:pos x="29" y="0"/>
                </a:cxn>
                <a:cxn ang="0">
                  <a:pos x="36" y="0"/>
                </a:cxn>
                <a:cxn ang="0">
                  <a:pos x="44" y="2"/>
                </a:cxn>
                <a:cxn ang="0">
                  <a:pos x="51" y="3"/>
                </a:cxn>
                <a:cxn ang="0">
                  <a:pos x="58" y="5"/>
                </a:cxn>
                <a:cxn ang="0">
                  <a:pos x="64" y="8"/>
                </a:cxn>
                <a:cxn ang="0">
                  <a:pos x="68" y="11"/>
                </a:cxn>
                <a:cxn ang="0">
                  <a:pos x="71" y="15"/>
                </a:cxn>
                <a:cxn ang="0">
                  <a:pos x="74" y="19"/>
                </a:cxn>
                <a:cxn ang="0">
                  <a:pos x="77" y="24"/>
                </a:cxn>
              </a:cxnLst>
              <a:rect l="0" t="0" r="r" b="b"/>
              <a:pathLst>
                <a:path w="78" h="45">
                  <a:moveTo>
                    <a:pt x="77" y="24"/>
                  </a:moveTo>
                  <a:lnTo>
                    <a:pt x="78" y="28"/>
                  </a:lnTo>
                  <a:lnTo>
                    <a:pt x="77" y="32"/>
                  </a:lnTo>
                  <a:lnTo>
                    <a:pt x="74" y="38"/>
                  </a:lnTo>
                  <a:lnTo>
                    <a:pt x="71" y="42"/>
                  </a:lnTo>
                  <a:lnTo>
                    <a:pt x="68" y="45"/>
                  </a:lnTo>
                  <a:lnTo>
                    <a:pt x="64" y="45"/>
                  </a:lnTo>
                  <a:lnTo>
                    <a:pt x="61" y="44"/>
                  </a:lnTo>
                  <a:lnTo>
                    <a:pt x="57" y="42"/>
                  </a:lnTo>
                  <a:lnTo>
                    <a:pt x="51" y="40"/>
                  </a:lnTo>
                  <a:lnTo>
                    <a:pt x="45" y="37"/>
                  </a:lnTo>
                  <a:lnTo>
                    <a:pt x="38" y="35"/>
                  </a:lnTo>
                  <a:lnTo>
                    <a:pt x="30" y="34"/>
                  </a:lnTo>
                  <a:lnTo>
                    <a:pt x="23" y="34"/>
                  </a:lnTo>
                  <a:lnTo>
                    <a:pt x="16" y="34"/>
                  </a:lnTo>
                  <a:lnTo>
                    <a:pt x="10" y="34"/>
                  </a:lnTo>
                  <a:lnTo>
                    <a:pt x="3" y="34"/>
                  </a:lnTo>
                  <a:lnTo>
                    <a:pt x="0" y="27"/>
                  </a:lnTo>
                  <a:lnTo>
                    <a:pt x="2" y="19"/>
                  </a:lnTo>
                  <a:lnTo>
                    <a:pt x="4" y="13"/>
                  </a:lnTo>
                  <a:lnTo>
                    <a:pt x="7" y="6"/>
                  </a:lnTo>
                  <a:lnTo>
                    <a:pt x="15" y="3"/>
                  </a:lnTo>
                  <a:lnTo>
                    <a:pt x="22" y="0"/>
                  </a:lnTo>
                  <a:lnTo>
                    <a:pt x="29" y="0"/>
                  </a:lnTo>
                  <a:lnTo>
                    <a:pt x="36" y="0"/>
                  </a:lnTo>
                  <a:lnTo>
                    <a:pt x="44" y="2"/>
                  </a:lnTo>
                  <a:lnTo>
                    <a:pt x="51" y="3"/>
                  </a:lnTo>
                  <a:lnTo>
                    <a:pt x="58" y="5"/>
                  </a:lnTo>
                  <a:lnTo>
                    <a:pt x="64" y="8"/>
                  </a:lnTo>
                  <a:lnTo>
                    <a:pt x="68" y="11"/>
                  </a:lnTo>
                  <a:lnTo>
                    <a:pt x="71" y="15"/>
                  </a:lnTo>
                  <a:lnTo>
                    <a:pt x="74" y="19"/>
                  </a:lnTo>
                  <a:lnTo>
                    <a:pt x="77" y="2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59" name="Freeform 75"/>
            <p:cNvSpPr>
              <a:spLocks/>
            </p:cNvSpPr>
            <p:nvPr/>
          </p:nvSpPr>
          <p:spPr bwMode="auto">
            <a:xfrm>
              <a:off x="3330" y="3015"/>
              <a:ext cx="227" cy="67"/>
            </a:xfrm>
            <a:custGeom>
              <a:avLst/>
              <a:gdLst/>
              <a:ahLst/>
              <a:cxnLst>
                <a:cxn ang="0">
                  <a:pos x="54" y="31"/>
                </a:cxn>
                <a:cxn ang="0">
                  <a:pos x="83" y="39"/>
                </a:cxn>
                <a:cxn ang="0">
                  <a:pos x="113" y="47"/>
                </a:cxn>
                <a:cxn ang="0">
                  <a:pos x="143" y="55"/>
                </a:cxn>
                <a:cxn ang="0">
                  <a:pos x="169" y="64"/>
                </a:cxn>
                <a:cxn ang="0">
                  <a:pos x="194" y="68"/>
                </a:cxn>
                <a:cxn ang="0">
                  <a:pos x="217" y="73"/>
                </a:cxn>
                <a:cxn ang="0">
                  <a:pos x="242" y="78"/>
                </a:cxn>
                <a:cxn ang="0">
                  <a:pos x="277" y="89"/>
                </a:cxn>
                <a:cxn ang="0">
                  <a:pos x="322" y="99"/>
                </a:cxn>
                <a:cxn ang="0">
                  <a:pos x="368" y="107"/>
                </a:cxn>
                <a:cxn ang="0">
                  <a:pos x="414" y="116"/>
                </a:cxn>
                <a:cxn ang="0">
                  <a:pos x="442" y="120"/>
                </a:cxn>
                <a:cxn ang="0">
                  <a:pos x="450" y="122"/>
                </a:cxn>
                <a:cxn ang="0">
                  <a:pos x="455" y="133"/>
                </a:cxn>
                <a:cxn ang="0">
                  <a:pos x="423" y="132"/>
                </a:cxn>
                <a:cxn ang="0">
                  <a:pos x="394" y="128"/>
                </a:cxn>
                <a:cxn ang="0">
                  <a:pos x="364" y="123"/>
                </a:cxn>
                <a:cxn ang="0">
                  <a:pos x="332" y="120"/>
                </a:cxn>
                <a:cxn ang="0">
                  <a:pos x="282" y="116"/>
                </a:cxn>
                <a:cxn ang="0">
                  <a:pos x="235" y="107"/>
                </a:cxn>
                <a:cxn ang="0">
                  <a:pos x="187" y="100"/>
                </a:cxn>
                <a:cxn ang="0">
                  <a:pos x="139" y="94"/>
                </a:cxn>
                <a:cxn ang="0">
                  <a:pos x="113" y="87"/>
                </a:cxn>
                <a:cxn ang="0">
                  <a:pos x="85" y="84"/>
                </a:cxn>
                <a:cxn ang="0">
                  <a:pos x="58" y="78"/>
                </a:cxn>
                <a:cxn ang="0">
                  <a:pos x="36" y="64"/>
                </a:cxn>
                <a:cxn ang="0">
                  <a:pos x="13" y="42"/>
                </a:cxn>
                <a:cxn ang="0">
                  <a:pos x="0" y="12"/>
                </a:cxn>
                <a:cxn ang="0">
                  <a:pos x="3" y="6"/>
                </a:cxn>
                <a:cxn ang="0">
                  <a:pos x="6" y="0"/>
                </a:cxn>
                <a:cxn ang="0">
                  <a:pos x="22" y="12"/>
                </a:cxn>
                <a:cxn ang="0">
                  <a:pos x="39" y="25"/>
                </a:cxn>
              </a:cxnLst>
              <a:rect l="0" t="0" r="r" b="b"/>
              <a:pathLst>
                <a:path w="455" h="133">
                  <a:moveTo>
                    <a:pt x="39" y="25"/>
                  </a:moveTo>
                  <a:lnTo>
                    <a:pt x="54" y="31"/>
                  </a:lnTo>
                  <a:lnTo>
                    <a:pt x="68" y="35"/>
                  </a:lnTo>
                  <a:lnTo>
                    <a:pt x="83" y="39"/>
                  </a:lnTo>
                  <a:lnTo>
                    <a:pt x="99" y="44"/>
                  </a:lnTo>
                  <a:lnTo>
                    <a:pt x="113" y="47"/>
                  </a:lnTo>
                  <a:lnTo>
                    <a:pt x="127" y="51"/>
                  </a:lnTo>
                  <a:lnTo>
                    <a:pt x="143" y="55"/>
                  </a:lnTo>
                  <a:lnTo>
                    <a:pt x="158" y="60"/>
                  </a:lnTo>
                  <a:lnTo>
                    <a:pt x="169" y="64"/>
                  </a:lnTo>
                  <a:lnTo>
                    <a:pt x="181" y="67"/>
                  </a:lnTo>
                  <a:lnTo>
                    <a:pt x="194" y="68"/>
                  </a:lnTo>
                  <a:lnTo>
                    <a:pt x="206" y="71"/>
                  </a:lnTo>
                  <a:lnTo>
                    <a:pt x="217" y="73"/>
                  </a:lnTo>
                  <a:lnTo>
                    <a:pt x="230" y="75"/>
                  </a:lnTo>
                  <a:lnTo>
                    <a:pt x="242" y="78"/>
                  </a:lnTo>
                  <a:lnTo>
                    <a:pt x="254" y="81"/>
                  </a:lnTo>
                  <a:lnTo>
                    <a:pt x="277" y="89"/>
                  </a:lnTo>
                  <a:lnTo>
                    <a:pt x="298" y="93"/>
                  </a:lnTo>
                  <a:lnTo>
                    <a:pt x="322" y="99"/>
                  </a:lnTo>
                  <a:lnTo>
                    <a:pt x="345" y="103"/>
                  </a:lnTo>
                  <a:lnTo>
                    <a:pt x="368" y="107"/>
                  </a:lnTo>
                  <a:lnTo>
                    <a:pt x="391" y="112"/>
                  </a:lnTo>
                  <a:lnTo>
                    <a:pt x="414" y="116"/>
                  </a:lnTo>
                  <a:lnTo>
                    <a:pt x="437" y="120"/>
                  </a:lnTo>
                  <a:lnTo>
                    <a:pt x="442" y="120"/>
                  </a:lnTo>
                  <a:lnTo>
                    <a:pt x="446" y="122"/>
                  </a:lnTo>
                  <a:lnTo>
                    <a:pt x="450" y="122"/>
                  </a:lnTo>
                  <a:lnTo>
                    <a:pt x="455" y="125"/>
                  </a:lnTo>
                  <a:lnTo>
                    <a:pt x="455" y="133"/>
                  </a:lnTo>
                  <a:lnTo>
                    <a:pt x="439" y="133"/>
                  </a:lnTo>
                  <a:lnTo>
                    <a:pt x="423" y="132"/>
                  </a:lnTo>
                  <a:lnTo>
                    <a:pt x="408" y="131"/>
                  </a:lnTo>
                  <a:lnTo>
                    <a:pt x="394" y="128"/>
                  </a:lnTo>
                  <a:lnTo>
                    <a:pt x="378" y="125"/>
                  </a:lnTo>
                  <a:lnTo>
                    <a:pt x="364" y="123"/>
                  </a:lnTo>
                  <a:lnTo>
                    <a:pt x="348" y="120"/>
                  </a:lnTo>
                  <a:lnTo>
                    <a:pt x="332" y="120"/>
                  </a:lnTo>
                  <a:lnTo>
                    <a:pt x="307" y="119"/>
                  </a:lnTo>
                  <a:lnTo>
                    <a:pt x="282" y="116"/>
                  </a:lnTo>
                  <a:lnTo>
                    <a:pt x="259" y="112"/>
                  </a:lnTo>
                  <a:lnTo>
                    <a:pt x="235" y="107"/>
                  </a:lnTo>
                  <a:lnTo>
                    <a:pt x="211" y="103"/>
                  </a:lnTo>
                  <a:lnTo>
                    <a:pt x="187" y="100"/>
                  </a:lnTo>
                  <a:lnTo>
                    <a:pt x="164" y="97"/>
                  </a:lnTo>
                  <a:lnTo>
                    <a:pt x="139" y="94"/>
                  </a:lnTo>
                  <a:lnTo>
                    <a:pt x="126" y="90"/>
                  </a:lnTo>
                  <a:lnTo>
                    <a:pt x="113" y="87"/>
                  </a:lnTo>
                  <a:lnTo>
                    <a:pt x="99" y="86"/>
                  </a:lnTo>
                  <a:lnTo>
                    <a:pt x="85" y="84"/>
                  </a:lnTo>
                  <a:lnTo>
                    <a:pt x="71" y="83"/>
                  </a:lnTo>
                  <a:lnTo>
                    <a:pt x="58" y="78"/>
                  </a:lnTo>
                  <a:lnTo>
                    <a:pt x="46" y="73"/>
                  </a:lnTo>
                  <a:lnTo>
                    <a:pt x="36" y="64"/>
                  </a:lnTo>
                  <a:lnTo>
                    <a:pt x="23" y="54"/>
                  </a:lnTo>
                  <a:lnTo>
                    <a:pt x="13" y="42"/>
                  </a:lnTo>
                  <a:lnTo>
                    <a:pt x="4" y="28"/>
                  </a:lnTo>
                  <a:lnTo>
                    <a:pt x="0" y="12"/>
                  </a:lnTo>
                  <a:lnTo>
                    <a:pt x="3" y="9"/>
                  </a:lnTo>
                  <a:lnTo>
                    <a:pt x="3" y="6"/>
                  </a:lnTo>
                  <a:lnTo>
                    <a:pt x="3" y="3"/>
                  </a:lnTo>
                  <a:lnTo>
                    <a:pt x="6" y="0"/>
                  </a:lnTo>
                  <a:lnTo>
                    <a:pt x="15" y="5"/>
                  </a:lnTo>
                  <a:lnTo>
                    <a:pt x="22" y="12"/>
                  </a:lnTo>
                  <a:lnTo>
                    <a:pt x="29" y="19"/>
                  </a:lnTo>
                  <a:lnTo>
                    <a:pt x="39" y="25"/>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60" name="Freeform 76"/>
            <p:cNvSpPr>
              <a:spLocks/>
            </p:cNvSpPr>
            <p:nvPr/>
          </p:nvSpPr>
          <p:spPr bwMode="auto">
            <a:xfrm>
              <a:off x="3142" y="3033"/>
              <a:ext cx="177" cy="60"/>
            </a:xfrm>
            <a:custGeom>
              <a:avLst/>
              <a:gdLst/>
              <a:ahLst/>
              <a:cxnLst>
                <a:cxn ang="0">
                  <a:pos x="355" y="11"/>
                </a:cxn>
                <a:cxn ang="0">
                  <a:pos x="344" y="22"/>
                </a:cxn>
                <a:cxn ang="0">
                  <a:pos x="332" y="31"/>
                </a:cxn>
                <a:cxn ang="0">
                  <a:pos x="319" y="39"/>
                </a:cxn>
                <a:cxn ang="0">
                  <a:pos x="307" y="47"/>
                </a:cxn>
                <a:cxn ang="0">
                  <a:pos x="294" y="54"/>
                </a:cxn>
                <a:cxn ang="0">
                  <a:pos x="279" y="58"/>
                </a:cxn>
                <a:cxn ang="0">
                  <a:pos x="263" y="64"/>
                </a:cxn>
                <a:cxn ang="0">
                  <a:pos x="245" y="67"/>
                </a:cxn>
                <a:cxn ang="0">
                  <a:pos x="228" y="71"/>
                </a:cxn>
                <a:cxn ang="0">
                  <a:pos x="208" y="76"/>
                </a:cxn>
                <a:cxn ang="0">
                  <a:pos x="183" y="81"/>
                </a:cxn>
                <a:cxn ang="0">
                  <a:pos x="160" y="84"/>
                </a:cxn>
                <a:cxn ang="0">
                  <a:pos x="135" y="90"/>
                </a:cxn>
                <a:cxn ang="0">
                  <a:pos x="111" y="96"/>
                </a:cxn>
                <a:cxn ang="0">
                  <a:pos x="84" y="100"/>
                </a:cxn>
                <a:cxn ang="0">
                  <a:pos x="58" y="106"/>
                </a:cxn>
                <a:cxn ang="0">
                  <a:pos x="32" y="115"/>
                </a:cxn>
                <a:cxn ang="0">
                  <a:pos x="15" y="119"/>
                </a:cxn>
                <a:cxn ang="0">
                  <a:pos x="3" y="116"/>
                </a:cxn>
                <a:cxn ang="0">
                  <a:pos x="3" y="105"/>
                </a:cxn>
                <a:cxn ang="0">
                  <a:pos x="15" y="99"/>
                </a:cxn>
                <a:cxn ang="0">
                  <a:pos x="25" y="95"/>
                </a:cxn>
                <a:cxn ang="0">
                  <a:pos x="37" y="92"/>
                </a:cxn>
                <a:cxn ang="0">
                  <a:pos x="45" y="86"/>
                </a:cxn>
                <a:cxn ang="0">
                  <a:pos x="57" y="81"/>
                </a:cxn>
                <a:cxn ang="0">
                  <a:pos x="89" y="73"/>
                </a:cxn>
                <a:cxn ang="0">
                  <a:pos x="141" y="58"/>
                </a:cxn>
                <a:cxn ang="0">
                  <a:pos x="193" y="44"/>
                </a:cxn>
                <a:cxn ang="0">
                  <a:pos x="244" y="29"/>
                </a:cxn>
                <a:cxn ang="0">
                  <a:pos x="281" y="21"/>
                </a:cxn>
                <a:cxn ang="0">
                  <a:pos x="302" y="12"/>
                </a:cxn>
                <a:cxn ang="0">
                  <a:pos x="322" y="3"/>
                </a:cxn>
                <a:cxn ang="0">
                  <a:pos x="342" y="0"/>
                </a:cxn>
              </a:cxnLst>
              <a:rect l="0" t="0" r="r" b="b"/>
              <a:pathLst>
                <a:path w="355" h="121">
                  <a:moveTo>
                    <a:pt x="354" y="2"/>
                  </a:moveTo>
                  <a:lnTo>
                    <a:pt x="355" y="11"/>
                  </a:lnTo>
                  <a:lnTo>
                    <a:pt x="351" y="16"/>
                  </a:lnTo>
                  <a:lnTo>
                    <a:pt x="344" y="22"/>
                  </a:lnTo>
                  <a:lnTo>
                    <a:pt x="338" y="28"/>
                  </a:lnTo>
                  <a:lnTo>
                    <a:pt x="332" y="31"/>
                  </a:lnTo>
                  <a:lnTo>
                    <a:pt x="325" y="35"/>
                  </a:lnTo>
                  <a:lnTo>
                    <a:pt x="319" y="39"/>
                  </a:lnTo>
                  <a:lnTo>
                    <a:pt x="313" y="44"/>
                  </a:lnTo>
                  <a:lnTo>
                    <a:pt x="307" y="47"/>
                  </a:lnTo>
                  <a:lnTo>
                    <a:pt x="302" y="51"/>
                  </a:lnTo>
                  <a:lnTo>
                    <a:pt x="294" y="54"/>
                  </a:lnTo>
                  <a:lnTo>
                    <a:pt x="287" y="55"/>
                  </a:lnTo>
                  <a:lnTo>
                    <a:pt x="279" y="58"/>
                  </a:lnTo>
                  <a:lnTo>
                    <a:pt x="271" y="61"/>
                  </a:lnTo>
                  <a:lnTo>
                    <a:pt x="263" y="64"/>
                  </a:lnTo>
                  <a:lnTo>
                    <a:pt x="254" y="66"/>
                  </a:lnTo>
                  <a:lnTo>
                    <a:pt x="245" y="67"/>
                  </a:lnTo>
                  <a:lnTo>
                    <a:pt x="237" y="68"/>
                  </a:lnTo>
                  <a:lnTo>
                    <a:pt x="228" y="71"/>
                  </a:lnTo>
                  <a:lnTo>
                    <a:pt x="219" y="73"/>
                  </a:lnTo>
                  <a:lnTo>
                    <a:pt x="208" y="76"/>
                  </a:lnTo>
                  <a:lnTo>
                    <a:pt x="196" y="79"/>
                  </a:lnTo>
                  <a:lnTo>
                    <a:pt x="183" y="81"/>
                  </a:lnTo>
                  <a:lnTo>
                    <a:pt x="171" y="83"/>
                  </a:lnTo>
                  <a:lnTo>
                    <a:pt x="160" y="84"/>
                  </a:lnTo>
                  <a:lnTo>
                    <a:pt x="147" y="87"/>
                  </a:lnTo>
                  <a:lnTo>
                    <a:pt x="135" y="90"/>
                  </a:lnTo>
                  <a:lnTo>
                    <a:pt x="124" y="93"/>
                  </a:lnTo>
                  <a:lnTo>
                    <a:pt x="111" y="96"/>
                  </a:lnTo>
                  <a:lnTo>
                    <a:pt x="97" y="99"/>
                  </a:lnTo>
                  <a:lnTo>
                    <a:pt x="84" y="100"/>
                  </a:lnTo>
                  <a:lnTo>
                    <a:pt x="71" y="103"/>
                  </a:lnTo>
                  <a:lnTo>
                    <a:pt x="58" y="106"/>
                  </a:lnTo>
                  <a:lnTo>
                    <a:pt x="45" y="110"/>
                  </a:lnTo>
                  <a:lnTo>
                    <a:pt x="32" y="115"/>
                  </a:lnTo>
                  <a:lnTo>
                    <a:pt x="19" y="121"/>
                  </a:lnTo>
                  <a:lnTo>
                    <a:pt x="15" y="119"/>
                  </a:lnTo>
                  <a:lnTo>
                    <a:pt x="9" y="118"/>
                  </a:lnTo>
                  <a:lnTo>
                    <a:pt x="3" y="116"/>
                  </a:lnTo>
                  <a:lnTo>
                    <a:pt x="0" y="112"/>
                  </a:lnTo>
                  <a:lnTo>
                    <a:pt x="3" y="105"/>
                  </a:lnTo>
                  <a:lnTo>
                    <a:pt x="9" y="102"/>
                  </a:lnTo>
                  <a:lnTo>
                    <a:pt x="15" y="99"/>
                  </a:lnTo>
                  <a:lnTo>
                    <a:pt x="19" y="96"/>
                  </a:lnTo>
                  <a:lnTo>
                    <a:pt x="25" y="95"/>
                  </a:lnTo>
                  <a:lnTo>
                    <a:pt x="31" y="93"/>
                  </a:lnTo>
                  <a:lnTo>
                    <a:pt x="37" y="92"/>
                  </a:lnTo>
                  <a:lnTo>
                    <a:pt x="41" y="89"/>
                  </a:lnTo>
                  <a:lnTo>
                    <a:pt x="45" y="86"/>
                  </a:lnTo>
                  <a:lnTo>
                    <a:pt x="51" y="83"/>
                  </a:lnTo>
                  <a:lnTo>
                    <a:pt x="57" y="81"/>
                  </a:lnTo>
                  <a:lnTo>
                    <a:pt x="63" y="80"/>
                  </a:lnTo>
                  <a:lnTo>
                    <a:pt x="89" y="73"/>
                  </a:lnTo>
                  <a:lnTo>
                    <a:pt x="115" y="66"/>
                  </a:lnTo>
                  <a:lnTo>
                    <a:pt x="141" y="58"/>
                  </a:lnTo>
                  <a:lnTo>
                    <a:pt x="167" y="51"/>
                  </a:lnTo>
                  <a:lnTo>
                    <a:pt x="193" y="44"/>
                  </a:lnTo>
                  <a:lnTo>
                    <a:pt x="219" y="37"/>
                  </a:lnTo>
                  <a:lnTo>
                    <a:pt x="244" y="29"/>
                  </a:lnTo>
                  <a:lnTo>
                    <a:pt x="270" y="22"/>
                  </a:lnTo>
                  <a:lnTo>
                    <a:pt x="281" y="21"/>
                  </a:lnTo>
                  <a:lnTo>
                    <a:pt x="292" y="16"/>
                  </a:lnTo>
                  <a:lnTo>
                    <a:pt x="302" y="12"/>
                  </a:lnTo>
                  <a:lnTo>
                    <a:pt x="312" y="8"/>
                  </a:lnTo>
                  <a:lnTo>
                    <a:pt x="322" y="3"/>
                  </a:lnTo>
                  <a:lnTo>
                    <a:pt x="332" y="0"/>
                  </a:lnTo>
                  <a:lnTo>
                    <a:pt x="342" y="0"/>
                  </a:lnTo>
                  <a:lnTo>
                    <a:pt x="354" y="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061" name="Freeform 77"/>
            <p:cNvSpPr>
              <a:spLocks/>
            </p:cNvSpPr>
            <p:nvPr/>
          </p:nvSpPr>
          <p:spPr bwMode="auto">
            <a:xfrm>
              <a:off x="4019" y="3069"/>
              <a:ext cx="224" cy="45"/>
            </a:xfrm>
            <a:custGeom>
              <a:avLst/>
              <a:gdLst/>
              <a:ahLst/>
              <a:cxnLst>
                <a:cxn ang="0">
                  <a:pos x="448" y="10"/>
                </a:cxn>
                <a:cxn ang="0">
                  <a:pos x="430" y="27"/>
                </a:cxn>
                <a:cxn ang="0">
                  <a:pos x="407" y="37"/>
                </a:cxn>
                <a:cxn ang="0">
                  <a:pos x="387" y="50"/>
                </a:cxn>
                <a:cxn ang="0">
                  <a:pos x="364" y="56"/>
                </a:cxn>
                <a:cxn ang="0">
                  <a:pos x="339" y="62"/>
                </a:cxn>
                <a:cxn ang="0">
                  <a:pos x="316" y="68"/>
                </a:cxn>
                <a:cxn ang="0">
                  <a:pos x="285" y="77"/>
                </a:cxn>
                <a:cxn ang="0">
                  <a:pos x="255" y="82"/>
                </a:cxn>
                <a:cxn ang="0">
                  <a:pos x="223" y="88"/>
                </a:cxn>
                <a:cxn ang="0">
                  <a:pos x="191" y="90"/>
                </a:cxn>
                <a:cxn ang="0">
                  <a:pos x="171" y="85"/>
                </a:cxn>
                <a:cxn ang="0">
                  <a:pos x="151" y="82"/>
                </a:cxn>
                <a:cxn ang="0">
                  <a:pos x="129" y="78"/>
                </a:cxn>
                <a:cxn ang="0">
                  <a:pos x="110" y="71"/>
                </a:cxn>
                <a:cxn ang="0">
                  <a:pos x="83" y="65"/>
                </a:cxn>
                <a:cxn ang="0">
                  <a:pos x="56" y="53"/>
                </a:cxn>
                <a:cxn ang="0">
                  <a:pos x="32" y="42"/>
                </a:cxn>
                <a:cxn ang="0">
                  <a:pos x="6" y="29"/>
                </a:cxn>
                <a:cxn ang="0">
                  <a:pos x="1" y="19"/>
                </a:cxn>
                <a:cxn ang="0">
                  <a:pos x="1" y="10"/>
                </a:cxn>
                <a:cxn ang="0">
                  <a:pos x="16" y="13"/>
                </a:cxn>
                <a:cxn ang="0">
                  <a:pos x="41" y="20"/>
                </a:cxn>
                <a:cxn ang="0">
                  <a:pos x="65" y="24"/>
                </a:cxn>
                <a:cxn ang="0">
                  <a:pos x="90" y="30"/>
                </a:cxn>
                <a:cxn ang="0">
                  <a:pos x="119" y="36"/>
                </a:cxn>
                <a:cxn ang="0">
                  <a:pos x="155" y="40"/>
                </a:cxn>
                <a:cxn ang="0">
                  <a:pos x="191" y="42"/>
                </a:cxn>
                <a:cxn ang="0">
                  <a:pos x="226" y="39"/>
                </a:cxn>
                <a:cxn ang="0">
                  <a:pos x="262" y="36"/>
                </a:cxn>
                <a:cxn ang="0">
                  <a:pos x="297" y="30"/>
                </a:cxn>
                <a:cxn ang="0">
                  <a:pos x="332" y="23"/>
                </a:cxn>
                <a:cxn ang="0">
                  <a:pos x="365" y="14"/>
                </a:cxn>
                <a:cxn ang="0">
                  <a:pos x="391" y="10"/>
                </a:cxn>
                <a:cxn ang="0">
                  <a:pos x="406" y="7"/>
                </a:cxn>
                <a:cxn ang="0">
                  <a:pos x="420" y="3"/>
                </a:cxn>
                <a:cxn ang="0">
                  <a:pos x="434" y="0"/>
                </a:cxn>
                <a:cxn ang="0">
                  <a:pos x="448" y="3"/>
                </a:cxn>
              </a:cxnLst>
              <a:rect l="0" t="0" r="r" b="b"/>
              <a:pathLst>
                <a:path w="448" h="90">
                  <a:moveTo>
                    <a:pt x="448" y="3"/>
                  </a:moveTo>
                  <a:lnTo>
                    <a:pt x="448" y="10"/>
                  </a:lnTo>
                  <a:lnTo>
                    <a:pt x="439" y="19"/>
                  </a:lnTo>
                  <a:lnTo>
                    <a:pt x="430" y="27"/>
                  </a:lnTo>
                  <a:lnTo>
                    <a:pt x="419" y="35"/>
                  </a:lnTo>
                  <a:lnTo>
                    <a:pt x="407" y="37"/>
                  </a:lnTo>
                  <a:lnTo>
                    <a:pt x="398" y="45"/>
                  </a:lnTo>
                  <a:lnTo>
                    <a:pt x="387" y="50"/>
                  </a:lnTo>
                  <a:lnTo>
                    <a:pt x="377" y="55"/>
                  </a:lnTo>
                  <a:lnTo>
                    <a:pt x="364" y="56"/>
                  </a:lnTo>
                  <a:lnTo>
                    <a:pt x="352" y="59"/>
                  </a:lnTo>
                  <a:lnTo>
                    <a:pt x="339" y="62"/>
                  </a:lnTo>
                  <a:lnTo>
                    <a:pt x="327" y="64"/>
                  </a:lnTo>
                  <a:lnTo>
                    <a:pt x="316" y="68"/>
                  </a:lnTo>
                  <a:lnTo>
                    <a:pt x="301" y="72"/>
                  </a:lnTo>
                  <a:lnTo>
                    <a:pt x="285" y="77"/>
                  </a:lnTo>
                  <a:lnTo>
                    <a:pt x="271" y="79"/>
                  </a:lnTo>
                  <a:lnTo>
                    <a:pt x="255" y="82"/>
                  </a:lnTo>
                  <a:lnTo>
                    <a:pt x="239" y="85"/>
                  </a:lnTo>
                  <a:lnTo>
                    <a:pt x="223" y="88"/>
                  </a:lnTo>
                  <a:lnTo>
                    <a:pt x="207" y="90"/>
                  </a:lnTo>
                  <a:lnTo>
                    <a:pt x="191" y="90"/>
                  </a:lnTo>
                  <a:lnTo>
                    <a:pt x="181" y="87"/>
                  </a:lnTo>
                  <a:lnTo>
                    <a:pt x="171" y="85"/>
                  </a:lnTo>
                  <a:lnTo>
                    <a:pt x="161" y="84"/>
                  </a:lnTo>
                  <a:lnTo>
                    <a:pt x="151" y="82"/>
                  </a:lnTo>
                  <a:lnTo>
                    <a:pt x="139" y="79"/>
                  </a:lnTo>
                  <a:lnTo>
                    <a:pt x="129" y="78"/>
                  </a:lnTo>
                  <a:lnTo>
                    <a:pt x="120" y="75"/>
                  </a:lnTo>
                  <a:lnTo>
                    <a:pt x="110" y="71"/>
                  </a:lnTo>
                  <a:lnTo>
                    <a:pt x="96" y="68"/>
                  </a:lnTo>
                  <a:lnTo>
                    <a:pt x="83" y="65"/>
                  </a:lnTo>
                  <a:lnTo>
                    <a:pt x="69" y="59"/>
                  </a:lnTo>
                  <a:lnTo>
                    <a:pt x="56" y="53"/>
                  </a:lnTo>
                  <a:lnTo>
                    <a:pt x="43" y="48"/>
                  </a:lnTo>
                  <a:lnTo>
                    <a:pt x="32" y="42"/>
                  </a:lnTo>
                  <a:lnTo>
                    <a:pt x="19" y="35"/>
                  </a:lnTo>
                  <a:lnTo>
                    <a:pt x="6" y="29"/>
                  </a:lnTo>
                  <a:lnTo>
                    <a:pt x="3" y="24"/>
                  </a:lnTo>
                  <a:lnTo>
                    <a:pt x="1" y="19"/>
                  </a:lnTo>
                  <a:lnTo>
                    <a:pt x="0" y="14"/>
                  </a:lnTo>
                  <a:lnTo>
                    <a:pt x="1" y="10"/>
                  </a:lnTo>
                  <a:lnTo>
                    <a:pt x="4" y="8"/>
                  </a:lnTo>
                  <a:lnTo>
                    <a:pt x="16" y="13"/>
                  </a:lnTo>
                  <a:lnTo>
                    <a:pt x="27" y="17"/>
                  </a:lnTo>
                  <a:lnTo>
                    <a:pt x="41" y="20"/>
                  </a:lnTo>
                  <a:lnTo>
                    <a:pt x="52" y="23"/>
                  </a:lnTo>
                  <a:lnTo>
                    <a:pt x="65" y="24"/>
                  </a:lnTo>
                  <a:lnTo>
                    <a:pt x="77" y="27"/>
                  </a:lnTo>
                  <a:lnTo>
                    <a:pt x="90" y="30"/>
                  </a:lnTo>
                  <a:lnTo>
                    <a:pt x="101" y="33"/>
                  </a:lnTo>
                  <a:lnTo>
                    <a:pt x="119" y="36"/>
                  </a:lnTo>
                  <a:lnTo>
                    <a:pt x="136" y="39"/>
                  </a:lnTo>
                  <a:lnTo>
                    <a:pt x="155" y="40"/>
                  </a:lnTo>
                  <a:lnTo>
                    <a:pt x="172" y="42"/>
                  </a:lnTo>
                  <a:lnTo>
                    <a:pt x="191" y="42"/>
                  </a:lnTo>
                  <a:lnTo>
                    <a:pt x="209" y="40"/>
                  </a:lnTo>
                  <a:lnTo>
                    <a:pt x="226" y="39"/>
                  </a:lnTo>
                  <a:lnTo>
                    <a:pt x="245" y="37"/>
                  </a:lnTo>
                  <a:lnTo>
                    <a:pt x="262" y="36"/>
                  </a:lnTo>
                  <a:lnTo>
                    <a:pt x="280" y="33"/>
                  </a:lnTo>
                  <a:lnTo>
                    <a:pt x="297" y="30"/>
                  </a:lnTo>
                  <a:lnTo>
                    <a:pt x="314" y="26"/>
                  </a:lnTo>
                  <a:lnTo>
                    <a:pt x="332" y="23"/>
                  </a:lnTo>
                  <a:lnTo>
                    <a:pt x="349" y="19"/>
                  </a:lnTo>
                  <a:lnTo>
                    <a:pt x="365" y="14"/>
                  </a:lnTo>
                  <a:lnTo>
                    <a:pt x="382" y="10"/>
                  </a:lnTo>
                  <a:lnTo>
                    <a:pt x="391" y="10"/>
                  </a:lnTo>
                  <a:lnTo>
                    <a:pt x="398" y="8"/>
                  </a:lnTo>
                  <a:lnTo>
                    <a:pt x="406" y="7"/>
                  </a:lnTo>
                  <a:lnTo>
                    <a:pt x="413" y="6"/>
                  </a:lnTo>
                  <a:lnTo>
                    <a:pt x="420" y="3"/>
                  </a:lnTo>
                  <a:lnTo>
                    <a:pt x="427" y="1"/>
                  </a:lnTo>
                  <a:lnTo>
                    <a:pt x="434" y="0"/>
                  </a:lnTo>
                  <a:lnTo>
                    <a:pt x="442" y="0"/>
                  </a:lnTo>
                  <a:lnTo>
                    <a:pt x="448" y="3"/>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5"/>
          <p:cNvSpPr>
            <a:spLocks noGrp="1" noChangeArrowheads="1"/>
          </p:cNvSpPr>
          <p:nvPr>
            <p:ph idx="1"/>
          </p:nvPr>
        </p:nvSpPr>
        <p:spPr/>
        <p:txBody>
          <a:bodyPr/>
          <a:lstStyle/>
          <a:p>
            <a:r>
              <a:rPr lang="en-US" smtClean="0"/>
              <a:t>Requestors </a:t>
            </a:r>
          </a:p>
          <a:p>
            <a:r>
              <a:rPr lang="en-US" smtClean="0"/>
              <a:t>Buyers </a:t>
            </a:r>
          </a:p>
          <a:p>
            <a:r>
              <a:rPr lang="en-US" smtClean="0"/>
              <a:t>Approvers </a:t>
            </a:r>
          </a:p>
          <a:p>
            <a:r>
              <a:rPr lang="en-US" smtClean="0"/>
              <a:t>Receivers </a:t>
            </a:r>
          </a:p>
          <a:p>
            <a:r>
              <a:rPr lang="en-US" smtClean="0"/>
              <a:t>Accounts Payable </a:t>
            </a:r>
          </a:p>
          <a:p>
            <a:r>
              <a:rPr lang="en-US" smtClean="0"/>
              <a:t>Vendors</a:t>
            </a:r>
          </a:p>
        </p:txBody>
      </p:sp>
      <p:sp>
        <p:nvSpPr>
          <p:cNvPr id="40963" name="Rectangle 4"/>
          <p:cNvSpPr>
            <a:spLocks noGrp="1" noChangeArrowheads="1"/>
          </p:cNvSpPr>
          <p:nvPr>
            <p:ph type="title"/>
          </p:nvPr>
        </p:nvSpPr>
        <p:spPr/>
        <p:txBody>
          <a:bodyPr/>
          <a:lstStyle/>
          <a:p>
            <a:r>
              <a:rPr lang="en-US" smtClean="0"/>
              <a:t>Who uses EAM Purchasing?</a:t>
            </a:r>
          </a:p>
        </p:txBody>
      </p:sp>
      <p:sp>
        <p:nvSpPr>
          <p:cNvPr id="40964" name="Footer Placeholder 7"/>
          <p:cNvSpPr>
            <a:spLocks noGrp="1"/>
          </p:cNvSpPr>
          <p:nvPr>
            <p:ph type="ftr" sz="quarter" idx="10"/>
          </p:nvPr>
        </p:nvSpPr>
        <p:spPr/>
        <p:txBody>
          <a:bodyPr/>
          <a:lstStyle/>
          <a:p>
            <a:r>
              <a:rPr lang="en-US" smtClean="0"/>
              <a:t>EAM-OV-320</a:t>
            </a:r>
          </a:p>
        </p:txBody>
      </p:sp>
      <p:pic>
        <p:nvPicPr>
          <p:cNvPr id="40965" name="Picture 3" descr="C:\Users\nnm\AppData\Local\Microsoft\Windows\Temporary Internet Files\Content.IE5\HRO6PRED\MC900440391[1].png"/>
          <p:cNvPicPr>
            <a:picLocks noChangeAspect="1" noChangeArrowheads="1"/>
          </p:cNvPicPr>
          <p:nvPr/>
        </p:nvPicPr>
        <p:blipFill>
          <a:blip r:embed="rId4" cstate="print"/>
          <a:srcRect/>
          <a:stretch>
            <a:fillRect/>
          </a:stretch>
        </p:blipFill>
        <p:spPr bwMode="auto">
          <a:xfrm>
            <a:off x="8421688" y="20638"/>
            <a:ext cx="552450" cy="554037"/>
          </a:xfrm>
          <a:prstGeom prst="rect">
            <a:avLst/>
          </a:prstGeom>
          <a:noFill/>
          <a:ln w="9525">
            <a:noFill/>
            <a:miter lim="800000"/>
            <a:headEnd/>
            <a:tailEnd/>
          </a:ln>
        </p:spPr>
      </p:pic>
      <p:pic>
        <p:nvPicPr>
          <p:cNvPr id="2050" name="Picture 2" descr="C:\Users\nnm\AppData\Local\Microsoft\Windows\Temporary Internet Files\Content.IE5\I1KIDWA5\MP900409079[1].jpg"/>
          <p:cNvPicPr>
            <a:picLocks noChangeAspect="1" noChangeArrowheads="1"/>
          </p:cNvPicPr>
          <p:nvPr/>
        </p:nvPicPr>
        <p:blipFill>
          <a:blip r:embed="rId5" cstate="print"/>
          <a:srcRect/>
          <a:stretch>
            <a:fillRect/>
          </a:stretch>
        </p:blipFill>
        <p:spPr bwMode="auto">
          <a:xfrm>
            <a:off x="7002379" y="4547937"/>
            <a:ext cx="1576137" cy="1576137"/>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idx="1"/>
          </p:nvPr>
        </p:nvSpPr>
        <p:spPr/>
        <p:txBody>
          <a:bodyPr/>
          <a:lstStyle/>
          <a:p>
            <a:r>
              <a:rPr lang="en-US" smtClean="0"/>
              <a:t>Purchasing Key Concepts </a:t>
            </a:r>
          </a:p>
          <a:p>
            <a:pPr lvl="1"/>
            <a:r>
              <a:rPr lang="en-US" smtClean="0"/>
              <a:t>Requisitions </a:t>
            </a:r>
          </a:p>
          <a:p>
            <a:pPr lvl="1"/>
            <a:r>
              <a:rPr lang="en-US" smtClean="0"/>
              <a:t>Purchase Orders </a:t>
            </a:r>
          </a:p>
          <a:p>
            <a:r>
              <a:rPr lang="en-US" smtClean="0"/>
              <a:t>Stock Replenishment </a:t>
            </a:r>
          </a:p>
        </p:txBody>
      </p:sp>
      <p:sp>
        <p:nvSpPr>
          <p:cNvPr id="43010" name="Rectangle 4"/>
          <p:cNvSpPr>
            <a:spLocks noGrp="1" noChangeArrowheads="1"/>
          </p:cNvSpPr>
          <p:nvPr>
            <p:ph type="title"/>
          </p:nvPr>
        </p:nvSpPr>
        <p:spPr/>
        <p:txBody>
          <a:bodyPr/>
          <a:lstStyle/>
          <a:p>
            <a:r>
              <a:rPr lang="en-US" smtClean="0"/>
              <a:t>Important Things to Know</a:t>
            </a:r>
          </a:p>
        </p:txBody>
      </p:sp>
      <p:sp>
        <p:nvSpPr>
          <p:cNvPr id="43012" name="Footer Placeholder 3"/>
          <p:cNvSpPr>
            <a:spLocks noGrp="1"/>
          </p:cNvSpPr>
          <p:nvPr>
            <p:ph type="ftr" sz="quarter" idx="10"/>
          </p:nvPr>
        </p:nvSpPr>
        <p:spPr/>
        <p:txBody>
          <a:bodyPr/>
          <a:lstStyle/>
          <a:p>
            <a:r>
              <a:rPr lang="en-US" smtClean="0"/>
              <a:t>EAM-OV-350</a:t>
            </a:r>
          </a:p>
        </p:txBody>
      </p:sp>
      <p:pic>
        <p:nvPicPr>
          <p:cNvPr id="43013" name="Picture 3" descr="C:\Users\nnm\AppData\Local\Microsoft\Windows\Temporary Internet Files\Content.IE5\HRO6PRED\MC900440391[1].png"/>
          <p:cNvPicPr>
            <a:picLocks noChangeAspect="1" noChangeArrowheads="1"/>
          </p:cNvPicPr>
          <p:nvPr/>
        </p:nvPicPr>
        <p:blipFill>
          <a:blip r:embed="rId3" cstate="print"/>
          <a:srcRect/>
          <a:stretch>
            <a:fillRect/>
          </a:stretch>
        </p:blipFill>
        <p:spPr bwMode="auto">
          <a:xfrm>
            <a:off x="8421688" y="20638"/>
            <a:ext cx="552450" cy="5540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idx="1"/>
          </p:nvPr>
        </p:nvSpPr>
        <p:spPr/>
        <p:txBody>
          <a:bodyPr>
            <a:normAutofit fontScale="92500" lnSpcReduction="10000"/>
          </a:bodyPr>
          <a:lstStyle/>
          <a:p>
            <a:r>
              <a:rPr lang="en-US" dirty="0" smtClean="0"/>
              <a:t>Starts with a Requisition</a:t>
            </a:r>
          </a:p>
          <a:p>
            <a:pPr lvl="1"/>
            <a:r>
              <a:rPr lang="en-US" dirty="0" smtClean="0"/>
              <a:t>Standard Clauses</a:t>
            </a:r>
          </a:p>
          <a:p>
            <a:pPr lvl="1"/>
            <a:r>
              <a:rPr lang="en-US" dirty="0" smtClean="0"/>
              <a:t>File Attachments </a:t>
            </a:r>
          </a:p>
          <a:p>
            <a:r>
              <a:rPr lang="en-US" dirty="0" smtClean="0"/>
              <a:t>Vendors #’s from ERP System</a:t>
            </a:r>
          </a:p>
          <a:p>
            <a:r>
              <a:rPr lang="en-US" dirty="0" smtClean="0"/>
              <a:t>Supports </a:t>
            </a:r>
          </a:p>
          <a:p>
            <a:pPr lvl="1"/>
            <a:r>
              <a:rPr lang="en-US" dirty="0" smtClean="0"/>
              <a:t>Quotes </a:t>
            </a:r>
          </a:p>
          <a:p>
            <a:pPr lvl="1"/>
            <a:r>
              <a:rPr lang="en-US" dirty="0" smtClean="0"/>
              <a:t>Parts Purchases </a:t>
            </a:r>
          </a:p>
          <a:p>
            <a:pPr lvl="1"/>
            <a:r>
              <a:rPr lang="en-US" dirty="0" smtClean="0"/>
              <a:t>Non-Stock Purchases</a:t>
            </a:r>
          </a:p>
          <a:p>
            <a:pPr lvl="1"/>
            <a:r>
              <a:rPr lang="en-US" dirty="0" smtClean="0"/>
              <a:t>Consignment Purchases </a:t>
            </a:r>
          </a:p>
          <a:p>
            <a:pPr lvl="1"/>
            <a:r>
              <a:rPr lang="en-US" dirty="0" smtClean="0"/>
              <a:t>Vendor Managed Inventory Purchases </a:t>
            </a:r>
          </a:p>
          <a:p>
            <a:pPr lvl="1"/>
            <a:r>
              <a:rPr lang="en-US" dirty="0" smtClean="0"/>
              <a:t>Services Purchases </a:t>
            </a:r>
          </a:p>
          <a:p>
            <a:pPr lvl="1"/>
            <a:r>
              <a:rPr lang="en-US" dirty="0" smtClean="0"/>
              <a:t>Automated Stock Replenishment</a:t>
            </a:r>
          </a:p>
          <a:p>
            <a:r>
              <a:rPr lang="en-US" dirty="0" smtClean="0"/>
              <a:t>EAM Purchase Orders = ERP Memo PO’s  </a:t>
            </a:r>
          </a:p>
        </p:txBody>
      </p:sp>
      <p:sp>
        <p:nvSpPr>
          <p:cNvPr id="44034" name="Rectangle 4"/>
          <p:cNvSpPr>
            <a:spLocks noGrp="1" noChangeArrowheads="1"/>
          </p:cNvSpPr>
          <p:nvPr>
            <p:ph type="title"/>
          </p:nvPr>
        </p:nvSpPr>
        <p:spPr/>
        <p:txBody>
          <a:bodyPr/>
          <a:lstStyle/>
          <a:p>
            <a:r>
              <a:rPr lang="en-US" smtClean="0"/>
              <a:t>EAM Purchasing Key Concepts</a:t>
            </a:r>
          </a:p>
        </p:txBody>
      </p:sp>
      <p:sp>
        <p:nvSpPr>
          <p:cNvPr id="44036" name="Footer Placeholder 3"/>
          <p:cNvSpPr>
            <a:spLocks noGrp="1"/>
          </p:cNvSpPr>
          <p:nvPr>
            <p:ph type="ftr" sz="quarter" idx="10"/>
          </p:nvPr>
        </p:nvSpPr>
        <p:spPr/>
        <p:txBody>
          <a:bodyPr/>
          <a:lstStyle/>
          <a:p>
            <a:r>
              <a:rPr lang="en-US" smtClean="0"/>
              <a:t>EAM-OV-360</a:t>
            </a:r>
          </a:p>
        </p:txBody>
      </p:sp>
      <p:pic>
        <p:nvPicPr>
          <p:cNvPr id="44037" name="Picture 3" descr="C:\Users\nnm\AppData\Local\Microsoft\Windows\Temporary Internet Files\Content.IE5\HRO6PRED\MC900440391[1].png"/>
          <p:cNvPicPr>
            <a:picLocks noChangeAspect="1" noChangeArrowheads="1"/>
          </p:cNvPicPr>
          <p:nvPr/>
        </p:nvPicPr>
        <p:blipFill>
          <a:blip r:embed="rId3" cstate="print"/>
          <a:srcRect/>
          <a:stretch>
            <a:fillRect/>
          </a:stretch>
        </p:blipFill>
        <p:spPr bwMode="auto">
          <a:xfrm>
            <a:off x="8421688" y="20638"/>
            <a:ext cx="552450" cy="5540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lstStyle/>
          <a:p>
            <a:r>
              <a:rPr lang="en-US" smtClean="0"/>
              <a:t>Being prepared for the upcoming more in-depth training</a:t>
            </a:r>
          </a:p>
          <a:p>
            <a:r>
              <a:rPr lang="en-US" smtClean="0"/>
              <a:t>Familiarity with the EAM business space to position it as a solution </a:t>
            </a:r>
            <a:endParaRPr lang="en-US" dirty="0" smtClean="0"/>
          </a:p>
        </p:txBody>
      </p:sp>
      <p:sp>
        <p:nvSpPr>
          <p:cNvPr id="8194" name="Rectangle 2"/>
          <p:cNvSpPr>
            <a:spLocks noGrp="1" noChangeArrowheads="1"/>
          </p:cNvSpPr>
          <p:nvPr>
            <p:ph type="title"/>
          </p:nvPr>
        </p:nvSpPr>
        <p:spPr/>
        <p:txBody>
          <a:bodyPr>
            <a:normAutofit fontScale="90000"/>
          </a:bodyPr>
          <a:lstStyle/>
          <a:p>
            <a:r>
              <a:rPr lang="en-US" dirty="0" smtClean="0"/>
              <a:t>Achieving the Course Objectives Results in Your:</a:t>
            </a:r>
          </a:p>
        </p:txBody>
      </p:sp>
      <p:sp>
        <p:nvSpPr>
          <p:cNvPr id="8196" name="Footer Placeholder 3"/>
          <p:cNvSpPr>
            <a:spLocks noGrp="1"/>
          </p:cNvSpPr>
          <p:nvPr>
            <p:ph type="ftr" sz="quarter" idx="10"/>
          </p:nvPr>
        </p:nvSpPr>
        <p:spPr/>
        <p:txBody>
          <a:bodyPr/>
          <a:lstStyle/>
          <a:p>
            <a:r>
              <a:rPr lang="en-US" smtClean="0"/>
              <a:t>EAM-OV-040</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noChangeArrowheads="1"/>
          </p:cNvSpPr>
          <p:nvPr>
            <p:ph idx="1"/>
          </p:nvPr>
        </p:nvSpPr>
        <p:spPr/>
        <p:txBody>
          <a:bodyPr/>
          <a:lstStyle/>
          <a:p>
            <a:r>
              <a:rPr lang="en-US" dirty="0" smtClean="0"/>
              <a:t>All EAM Purchases are Expensed on Receipt</a:t>
            </a:r>
          </a:p>
          <a:p>
            <a:r>
              <a:rPr lang="en-US" dirty="0" smtClean="0"/>
              <a:t>Receipt sends Receiver to ERP (Accounts Payable Process)</a:t>
            </a:r>
          </a:p>
          <a:p>
            <a:r>
              <a:rPr lang="en-US" dirty="0" smtClean="0"/>
              <a:t>EAM Provides Robust Electronic Approval Options </a:t>
            </a:r>
          </a:p>
          <a:p>
            <a:pPr lvl="1"/>
            <a:r>
              <a:rPr lang="en-US" dirty="0" smtClean="0"/>
              <a:t>Requisition Level – Budgetary </a:t>
            </a:r>
          </a:p>
          <a:p>
            <a:pPr lvl="1"/>
            <a:r>
              <a:rPr lang="en-US" dirty="0" smtClean="0"/>
              <a:t>Purchase Order Level – “Second” Signature</a:t>
            </a:r>
          </a:p>
          <a:p>
            <a:r>
              <a:rPr lang="en-US" dirty="0" smtClean="0"/>
              <a:t>NEW to v12:  Horizontal / Vertical Approval </a:t>
            </a:r>
          </a:p>
        </p:txBody>
      </p:sp>
      <p:sp>
        <p:nvSpPr>
          <p:cNvPr id="45058" name="Rectangle 4"/>
          <p:cNvSpPr>
            <a:spLocks noGrp="1" noChangeArrowheads="1"/>
          </p:cNvSpPr>
          <p:nvPr>
            <p:ph type="title"/>
          </p:nvPr>
        </p:nvSpPr>
        <p:spPr/>
        <p:txBody>
          <a:bodyPr/>
          <a:lstStyle/>
          <a:p>
            <a:r>
              <a:rPr lang="en-US" smtClean="0"/>
              <a:t>Purchasing Key Concepts (cont.)</a:t>
            </a:r>
          </a:p>
        </p:txBody>
      </p:sp>
      <p:sp>
        <p:nvSpPr>
          <p:cNvPr id="45060" name="Footer Placeholder 3"/>
          <p:cNvSpPr>
            <a:spLocks noGrp="1"/>
          </p:cNvSpPr>
          <p:nvPr>
            <p:ph type="ftr" sz="quarter" idx="10"/>
          </p:nvPr>
        </p:nvSpPr>
        <p:spPr/>
        <p:txBody>
          <a:bodyPr/>
          <a:lstStyle/>
          <a:p>
            <a:r>
              <a:rPr lang="en-US" smtClean="0"/>
              <a:t>EAM-OV-360</a:t>
            </a:r>
          </a:p>
        </p:txBody>
      </p:sp>
      <p:pic>
        <p:nvPicPr>
          <p:cNvPr id="45061" name="Picture 3" descr="C:\Users\nnm\AppData\Local\Microsoft\Windows\Temporary Internet Files\Content.IE5\HRO6PRED\MC900440391[1].png"/>
          <p:cNvPicPr>
            <a:picLocks noChangeAspect="1" noChangeArrowheads="1"/>
          </p:cNvPicPr>
          <p:nvPr/>
        </p:nvPicPr>
        <p:blipFill>
          <a:blip r:embed="rId3" cstate="print"/>
          <a:srcRect/>
          <a:stretch>
            <a:fillRect/>
          </a:stretch>
        </p:blipFill>
        <p:spPr bwMode="auto">
          <a:xfrm>
            <a:off x="8421688" y="20638"/>
            <a:ext cx="552450" cy="5540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idx="1"/>
          </p:nvPr>
        </p:nvSpPr>
        <p:spPr/>
        <p:txBody>
          <a:bodyPr/>
          <a:lstStyle/>
          <a:p>
            <a:r>
              <a:rPr lang="en-US" smtClean="0"/>
              <a:t>Stock Replenishment similar in concept to MRP in the ERP System.</a:t>
            </a:r>
          </a:p>
          <a:p>
            <a:r>
              <a:rPr lang="en-US" smtClean="0"/>
              <a:t>Manual and Automated options.  </a:t>
            </a:r>
          </a:p>
          <a:p>
            <a:r>
              <a:rPr lang="en-US" smtClean="0"/>
              <a:t>Utilizes on-hand quantity, reorder point and management max values.</a:t>
            </a:r>
          </a:p>
          <a:p>
            <a:r>
              <a:rPr lang="en-US" smtClean="0"/>
              <a:t>May be manipulated prior to order.</a:t>
            </a:r>
          </a:p>
          <a:p>
            <a:r>
              <a:rPr lang="en-US" smtClean="0"/>
              <a:t>Create the request after adding parts to a stock run. </a:t>
            </a:r>
          </a:p>
          <a:p>
            <a:pPr lvl="1"/>
            <a:r>
              <a:rPr lang="en-US" smtClean="0"/>
              <a:t>Vendor Sourced: Generates purchase one requisition per Vendor</a:t>
            </a:r>
          </a:p>
          <a:p>
            <a:pPr lvl="1"/>
            <a:r>
              <a:rPr lang="en-US" smtClean="0"/>
              <a:t>Internal Fabricated: Generates work order</a:t>
            </a:r>
          </a:p>
          <a:p>
            <a:endParaRPr lang="en-US" smtClean="0"/>
          </a:p>
        </p:txBody>
      </p:sp>
      <p:sp>
        <p:nvSpPr>
          <p:cNvPr id="46082" name="Rectangle 2"/>
          <p:cNvSpPr>
            <a:spLocks noGrp="1" noChangeArrowheads="1"/>
          </p:cNvSpPr>
          <p:nvPr>
            <p:ph type="title"/>
          </p:nvPr>
        </p:nvSpPr>
        <p:spPr/>
        <p:txBody>
          <a:bodyPr/>
          <a:lstStyle/>
          <a:p>
            <a:r>
              <a:rPr lang="en-US" smtClean="0"/>
              <a:t>Stock Replenishment </a:t>
            </a:r>
          </a:p>
        </p:txBody>
      </p:sp>
      <p:sp>
        <p:nvSpPr>
          <p:cNvPr id="46084" name="Footer Placeholder 3"/>
          <p:cNvSpPr>
            <a:spLocks noGrp="1"/>
          </p:cNvSpPr>
          <p:nvPr>
            <p:ph type="ftr" sz="quarter" idx="10"/>
          </p:nvPr>
        </p:nvSpPr>
        <p:spPr/>
        <p:txBody>
          <a:bodyPr/>
          <a:lstStyle/>
          <a:p>
            <a:r>
              <a:rPr lang="en-US" smtClean="0"/>
              <a:t>EAM-OV-370</a:t>
            </a:r>
          </a:p>
        </p:txBody>
      </p:sp>
      <p:pic>
        <p:nvPicPr>
          <p:cNvPr id="46085" name="Picture 3" descr="C:\Users\nnm\AppData\Local\Microsoft\Windows\Temporary Internet Files\Content.IE5\HRO6PRED\MC900440391[1].png"/>
          <p:cNvPicPr>
            <a:picLocks noChangeAspect="1" noChangeArrowheads="1"/>
          </p:cNvPicPr>
          <p:nvPr/>
        </p:nvPicPr>
        <p:blipFill>
          <a:blip r:embed="rId3" cstate="print"/>
          <a:srcRect/>
          <a:stretch>
            <a:fillRect/>
          </a:stretch>
        </p:blipFill>
        <p:spPr bwMode="auto">
          <a:xfrm>
            <a:off x="8421688" y="20638"/>
            <a:ext cx="552450" cy="5540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en-US" smtClean="0"/>
              <a:t>QAD EAM Project Controls / Accounting</a:t>
            </a:r>
          </a:p>
        </p:txBody>
      </p:sp>
      <p:sp>
        <p:nvSpPr>
          <p:cNvPr id="5" name="Text Placeholder 4"/>
          <p:cNvSpPr>
            <a:spLocks noGrp="1"/>
          </p:cNvSpPr>
          <p:nvPr>
            <p:ph type="body" sz="quarter" idx="10"/>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pic>
        <p:nvPicPr>
          <p:cNvPr id="47107" name="Picture 6" descr="C:\Users\nnm\AppData\Local\Microsoft\Windows\Temporary Internet Files\Content.IE5\MP4FNXP9\MC900188073[1].wmf"/>
          <p:cNvPicPr>
            <a:picLocks noChangeAspect="1" noChangeArrowheads="1"/>
          </p:cNvPicPr>
          <p:nvPr/>
        </p:nvPicPr>
        <p:blipFill>
          <a:blip r:embed="rId3" cstate="print"/>
          <a:srcRect/>
          <a:stretch>
            <a:fillRect/>
          </a:stretch>
        </p:blipFill>
        <p:spPr bwMode="auto">
          <a:xfrm>
            <a:off x="6839998" y="2104857"/>
            <a:ext cx="949325" cy="949325"/>
          </a:xfrm>
          <a:prstGeom prst="rect">
            <a:avLst/>
          </a:prstGeom>
          <a:noFill/>
          <a:ln w="9525">
            <a:noFill/>
            <a:miter lim="800000"/>
            <a:headEnd/>
            <a:tailEnd/>
          </a:ln>
        </p:spPr>
      </p:pic>
      <p:sp>
        <p:nvSpPr>
          <p:cNvPr id="47108" name="TextBox 4"/>
          <p:cNvSpPr txBox="1">
            <a:spLocks noChangeArrowheads="1"/>
          </p:cNvSpPr>
          <p:nvPr/>
        </p:nvSpPr>
        <p:spPr bwMode="auto">
          <a:xfrm>
            <a:off x="6466300" y="3097044"/>
            <a:ext cx="1685925" cy="306388"/>
          </a:xfrm>
          <a:prstGeom prst="rect">
            <a:avLst/>
          </a:prstGeom>
          <a:noFill/>
          <a:ln w="9525">
            <a:noFill/>
            <a:miter lim="800000"/>
            <a:headEnd/>
            <a:tailEnd/>
          </a:ln>
        </p:spPr>
        <p:txBody>
          <a:bodyPr wrap="none">
            <a:spAutoFit/>
          </a:bodyPr>
          <a:lstStyle/>
          <a:p>
            <a:pPr algn="ctr"/>
            <a:r>
              <a:rPr lang="en-US" dirty="0">
                <a:latin typeface="Cooper Black" pitchFamily="18" charset="0"/>
              </a:rPr>
              <a:t>Project Controls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QAD EAM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353050" y="3005138"/>
            <a:ext cx="3762375" cy="3298825"/>
          </a:xfrm>
          <a:prstGeom prst="rect">
            <a:avLst/>
          </a:prstGeom>
          <a:noFill/>
          <a:ln w="9525">
            <a:noFill/>
            <a:miter lim="800000"/>
            <a:headEnd/>
            <a:tailEnd/>
          </a:ln>
        </p:spPr>
      </p:pic>
      <p:sp>
        <p:nvSpPr>
          <p:cNvPr id="48132" name="Rectangle 4"/>
          <p:cNvSpPr>
            <a:spLocks noGrp="1" noChangeArrowheads="1"/>
          </p:cNvSpPr>
          <p:nvPr>
            <p:ph idx="1"/>
          </p:nvPr>
        </p:nvSpPr>
        <p:spPr/>
        <p:txBody>
          <a:bodyPr>
            <a:normAutofit/>
          </a:bodyPr>
          <a:lstStyle/>
          <a:p>
            <a:r>
              <a:rPr lang="en-US" sz="2400" dirty="0" smtClean="0"/>
              <a:t>Manage project accounting to consistently deliver on time and on budget</a:t>
            </a:r>
          </a:p>
          <a:p>
            <a:r>
              <a:rPr lang="en-US" sz="2400" dirty="0" smtClean="0"/>
              <a:t>Track “Acquisition Costs”  </a:t>
            </a:r>
          </a:p>
          <a:p>
            <a:r>
              <a:rPr lang="en-US" sz="2400" dirty="0" smtClean="0"/>
              <a:t>Monitor and control spending</a:t>
            </a:r>
          </a:p>
          <a:p>
            <a:pPr lvl="1"/>
            <a:r>
              <a:rPr lang="en-US" sz="2000" dirty="0" smtClean="0"/>
              <a:t>Against budget</a:t>
            </a:r>
          </a:p>
          <a:p>
            <a:pPr lvl="1"/>
            <a:r>
              <a:rPr lang="en-US" sz="2000" dirty="0" smtClean="0"/>
              <a:t>By project, job or sub-job</a:t>
            </a:r>
          </a:p>
          <a:p>
            <a:pPr lvl="1"/>
            <a:r>
              <a:rPr lang="en-US" sz="2000" dirty="0" smtClean="0"/>
              <a:t>Reallocate budgets from one </a:t>
            </a:r>
            <a:br>
              <a:rPr lang="en-US" sz="2000" dirty="0" smtClean="0"/>
            </a:br>
            <a:r>
              <a:rPr lang="en-US" sz="2000" dirty="0" smtClean="0"/>
              <a:t>project to another</a:t>
            </a:r>
          </a:p>
          <a:p>
            <a:r>
              <a:rPr lang="en-US" sz="2400" dirty="0" smtClean="0"/>
              <a:t>Track scheduled payments </a:t>
            </a:r>
            <a:br>
              <a:rPr lang="en-US" sz="2400" dirty="0" smtClean="0"/>
            </a:br>
            <a:r>
              <a:rPr lang="en-US" sz="2400" dirty="0" smtClean="0"/>
              <a:t>and reimbursements</a:t>
            </a:r>
          </a:p>
          <a:p>
            <a:endParaRPr lang="en-US" sz="2400" dirty="0" smtClean="0"/>
          </a:p>
        </p:txBody>
      </p:sp>
      <p:sp>
        <p:nvSpPr>
          <p:cNvPr id="48131" name="Rectangle 3"/>
          <p:cNvSpPr>
            <a:spLocks noGrp="1" noChangeArrowheads="1"/>
          </p:cNvSpPr>
          <p:nvPr>
            <p:ph type="title"/>
          </p:nvPr>
        </p:nvSpPr>
        <p:spPr/>
        <p:txBody>
          <a:bodyPr/>
          <a:lstStyle/>
          <a:p>
            <a:r>
              <a:rPr lang="en-US" dirty="0" smtClean="0"/>
              <a:t>Project Controls Overview</a:t>
            </a:r>
          </a:p>
        </p:txBody>
      </p:sp>
      <p:sp>
        <p:nvSpPr>
          <p:cNvPr id="48135" name="Footer Placeholder 7"/>
          <p:cNvSpPr>
            <a:spLocks noGrp="1"/>
          </p:cNvSpPr>
          <p:nvPr>
            <p:ph type="ftr" sz="quarter" idx="10"/>
          </p:nvPr>
        </p:nvSpPr>
        <p:spPr/>
        <p:txBody>
          <a:bodyPr/>
          <a:lstStyle/>
          <a:p>
            <a:r>
              <a:rPr lang="en-US" smtClean="0"/>
              <a:t>EAM-OV-390</a:t>
            </a:r>
          </a:p>
        </p:txBody>
      </p:sp>
      <p:sp>
        <p:nvSpPr>
          <p:cNvPr id="48133" name="Oval 5"/>
          <p:cNvSpPr>
            <a:spLocks noChangeArrowheads="1"/>
          </p:cNvSpPr>
          <p:nvPr/>
        </p:nvSpPr>
        <p:spPr bwMode="auto">
          <a:xfrm>
            <a:off x="5657850" y="3182938"/>
            <a:ext cx="1538288" cy="1079500"/>
          </a:xfrm>
          <a:prstGeom prst="ellipse">
            <a:avLst/>
          </a:prstGeom>
          <a:noFill/>
          <a:ln w="38100">
            <a:solidFill>
              <a:schemeClr val="hlink"/>
            </a:solidFill>
            <a:round/>
            <a:headEnd/>
            <a:tailEnd/>
          </a:ln>
        </p:spPr>
        <p:txBody>
          <a:bodyPr wrap="none" anchor="ctr"/>
          <a:lstStyle/>
          <a:p>
            <a:pPr algn="ctr"/>
            <a:endParaRPr lang="en-US" sz="2800"/>
          </a:p>
        </p:txBody>
      </p:sp>
      <p:sp>
        <p:nvSpPr>
          <p:cNvPr id="48134" name="Text Box 6"/>
          <p:cNvSpPr txBox="1">
            <a:spLocks noChangeArrowheads="1"/>
          </p:cNvSpPr>
          <p:nvPr/>
        </p:nvSpPr>
        <p:spPr bwMode="auto">
          <a:xfrm>
            <a:off x="6410325" y="2660650"/>
            <a:ext cx="1685925" cy="396875"/>
          </a:xfrm>
          <a:prstGeom prst="rect">
            <a:avLst/>
          </a:prstGeom>
          <a:noFill/>
          <a:ln w="9525" algn="ctr">
            <a:noFill/>
            <a:miter lim="800000"/>
            <a:headEnd/>
            <a:tailEnd/>
          </a:ln>
        </p:spPr>
        <p:txBody>
          <a:bodyPr wrap="none" tIns="91440" bIns="91440">
            <a:spAutoFit/>
          </a:bodyPr>
          <a:lstStyle/>
          <a:p>
            <a:pPr algn="ctr"/>
            <a:r>
              <a:rPr lang="en-US" b="1" dirty="0"/>
              <a:t>Plant Operations</a:t>
            </a:r>
          </a:p>
        </p:txBody>
      </p:sp>
      <p:pic>
        <p:nvPicPr>
          <p:cNvPr id="48136" name="Picture 6" descr="C:\Users\nnm\AppData\Local\Microsoft\Windows\Temporary Internet Files\Content.IE5\MP4FNXP9\MC900188073[1].wmf"/>
          <p:cNvPicPr>
            <a:picLocks noChangeAspect="1" noChangeArrowheads="1"/>
          </p:cNvPicPr>
          <p:nvPr/>
        </p:nvPicPr>
        <p:blipFill>
          <a:blip r:embed="rId5" cstate="print"/>
          <a:srcRect/>
          <a:stretch>
            <a:fillRect/>
          </a:stretch>
        </p:blipFill>
        <p:spPr bwMode="auto">
          <a:xfrm>
            <a:off x="8489950" y="31750"/>
            <a:ext cx="498475" cy="496888"/>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smtClean="0"/>
              <a:t>Project Controls – Personal Example</a:t>
            </a:r>
          </a:p>
        </p:txBody>
      </p:sp>
      <p:sp>
        <p:nvSpPr>
          <p:cNvPr id="50181" name="Footer Placeholder 4"/>
          <p:cNvSpPr>
            <a:spLocks noGrp="1"/>
          </p:cNvSpPr>
          <p:nvPr>
            <p:ph type="ftr" sz="quarter" idx="10"/>
          </p:nvPr>
        </p:nvSpPr>
        <p:spPr/>
        <p:txBody>
          <a:bodyPr/>
          <a:lstStyle/>
          <a:p>
            <a:r>
              <a:rPr lang="en-US" smtClean="0"/>
              <a:t>EAM-OV-400</a:t>
            </a:r>
          </a:p>
        </p:txBody>
      </p:sp>
      <p:pic>
        <p:nvPicPr>
          <p:cNvPr id="50179" name="Picture 2" descr="C:\Documents and Settings\nnm.QAD\Local Settings\Temporary Internet Files\Content.IE5\W10Z802C\MC900359883[1].wmf"/>
          <p:cNvPicPr>
            <a:picLocks noChangeAspect="1" noChangeArrowheads="1"/>
          </p:cNvPicPr>
          <p:nvPr/>
        </p:nvPicPr>
        <p:blipFill>
          <a:blip r:embed="rId3" cstate="print"/>
          <a:srcRect/>
          <a:stretch>
            <a:fillRect/>
          </a:stretch>
        </p:blipFill>
        <p:spPr bwMode="auto">
          <a:xfrm>
            <a:off x="2802880" y="1339634"/>
            <a:ext cx="3378200" cy="3211513"/>
          </a:xfrm>
          <a:prstGeom prst="rect">
            <a:avLst/>
          </a:prstGeom>
          <a:noFill/>
          <a:ln w="9525">
            <a:noFill/>
            <a:miter lim="800000"/>
            <a:headEnd/>
            <a:tailEnd/>
          </a:ln>
        </p:spPr>
      </p:pic>
      <p:pic>
        <p:nvPicPr>
          <p:cNvPr id="50182" name="Picture 6" descr="C:\Users\nnm\AppData\Local\Microsoft\Windows\Temporary Internet Files\Content.IE5\MP4FNXP9\MC900188073[1].wmf"/>
          <p:cNvPicPr>
            <a:picLocks noChangeAspect="1" noChangeArrowheads="1"/>
          </p:cNvPicPr>
          <p:nvPr/>
        </p:nvPicPr>
        <p:blipFill>
          <a:blip r:embed="rId4" cstate="print"/>
          <a:srcRect/>
          <a:stretch>
            <a:fillRect/>
          </a:stretch>
        </p:blipFill>
        <p:spPr bwMode="auto">
          <a:xfrm>
            <a:off x="8489950" y="31750"/>
            <a:ext cx="498475" cy="496888"/>
          </a:xfrm>
          <a:prstGeom prst="rect">
            <a:avLst/>
          </a:prstGeom>
          <a:noFill/>
          <a:ln w="9525">
            <a:noFill/>
            <a:miter lim="800000"/>
            <a:headEnd/>
            <a:tailEnd/>
          </a:ln>
        </p:spPr>
      </p:pic>
      <p:sp>
        <p:nvSpPr>
          <p:cNvPr id="7" name="TextBox 6"/>
          <p:cNvSpPr txBox="1"/>
          <p:nvPr/>
        </p:nvSpPr>
        <p:spPr>
          <a:xfrm>
            <a:off x="794817" y="4908888"/>
            <a:ext cx="7531045" cy="1311442"/>
          </a:xfrm>
          <a:prstGeom prst="rect">
            <a:avLst/>
          </a:prstGeom>
          <a:noFill/>
          <a:ln w="9525">
            <a:noFill/>
            <a:miter lim="800000"/>
            <a:headEnd/>
            <a:tailEnd/>
          </a:ln>
        </p:spPr>
        <p:txBody>
          <a:bodyPr wrap="square">
            <a:spAutoFit/>
          </a:bodyPr>
          <a:lstStyle/>
          <a:p>
            <a:pPr algn="ctr">
              <a:buNone/>
              <a:defRPr/>
            </a:pPr>
            <a:r>
              <a:rPr lang="en-US" sz="2000" dirty="0" smtClean="0">
                <a:latin typeface="+mn-lt"/>
              </a:rPr>
              <a:t>You have bought new property and are now ready to begin constructing a new home for your family.  </a:t>
            </a:r>
          </a:p>
          <a:p>
            <a:pPr algn="ctr">
              <a:buNone/>
              <a:defRPr/>
            </a:pPr>
            <a:r>
              <a:rPr lang="en-US" sz="2000" dirty="0" smtClean="0">
                <a:latin typeface="+mn-lt"/>
              </a:rPr>
              <a:t>How would you proceed?</a:t>
            </a:r>
          </a:p>
          <a:p>
            <a:pPr algn="ctr">
              <a:defRPr/>
            </a:pPr>
            <a:endParaRPr lang="en-US" sz="2000" dirty="0">
              <a:latin typeface="+mn-lt"/>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5"/>
          <p:cNvSpPr>
            <a:spLocks noGrp="1" noChangeArrowheads="1"/>
          </p:cNvSpPr>
          <p:nvPr>
            <p:ph idx="1"/>
          </p:nvPr>
        </p:nvSpPr>
        <p:spPr>
          <a:xfrm>
            <a:off x="457200" y="891610"/>
            <a:ext cx="5739063" cy="5424523"/>
          </a:xfrm>
        </p:spPr>
        <p:txBody>
          <a:bodyPr vert="horz" lIns="91440" tIns="45720" rIns="91440" bIns="45720" rtlCol="0">
            <a:normAutofit/>
          </a:bodyPr>
          <a:lstStyle/>
          <a:p>
            <a:r>
              <a:rPr lang="en-US" dirty="0" smtClean="0"/>
              <a:t>Finance </a:t>
            </a:r>
          </a:p>
          <a:p>
            <a:r>
              <a:rPr lang="en-US" dirty="0" smtClean="0"/>
              <a:t>Engineering </a:t>
            </a:r>
          </a:p>
          <a:p>
            <a:r>
              <a:rPr lang="en-US" dirty="0" smtClean="0"/>
              <a:t>Maintenance </a:t>
            </a:r>
          </a:p>
          <a:p>
            <a:r>
              <a:rPr lang="en-US" dirty="0" smtClean="0"/>
              <a:t>Inventory </a:t>
            </a:r>
          </a:p>
          <a:p>
            <a:r>
              <a:rPr lang="en-US" dirty="0" smtClean="0"/>
              <a:t>Purchasing</a:t>
            </a:r>
          </a:p>
          <a:p>
            <a:r>
              <a:rPr lang="en-US" dirty="0" smtClean="0"/>
              <a:t>Quality</a:t>
            </a:r>
          </a:p>
          <a:p>
            <a:r>
              <a:rPr lang="en-US" dirty="0" smtClean="0"/>
              <a:t>Fixed Asset Accounting</a:t>
            </a:r>
          </a:p>
          <a:p>
            <a:r>
              <a:rPr lang="en-US" dirty="0" smtClean="0"/>
              <a:t>Even sometimes – Manufacturing </a:t>
            </a:r>
          </a:p>
          <a:p>
            <a:pPr>
              <a:buNone/>
            </a:pPr>
            <a:endParaRPr lang="en-US" dirty="0" smtClean="0"/>
          </a:p>
        </p:txBody>
      </p:sp>
      <p:sp>
        <p:nvSpPr>
          <p:cNvPr id="40963" name="Rectangle 4"/>
          <p:cNvSpPr>
            <a:spLocks noGrp="1" noChangeArrowheads="1"/>
          </p:cNvSpPr>
          <p:nvPr>
            <p:ph type="title"/>
          </p:nvPr>
        </p:nvSpPr>
        <p:spPr/>
        <p:txBody>
          <a:bodyPr/>
          <a:lstStyle/>
          <a:p>
            <a:r>
              <a:rPr lang="en-US" dirty="0" smtClean="0"/>
              <a:t>Who uses EAM Project Controls?</a:t>
            </a:r>
          </a:p>
        </p:txBody>
      </p:sp>
      <p:sp>
        <p:nvSpPr>
          <p:cNvPr id="40964" name="Footer Placeholder 7"/>
          <p:cNvSpPr>
            <a:spLocks noGrp="1"/>
          </p:cNvSpPr>
          <p:nvPr>
            <p:ph type="ftr" sz="quarter" idx="10"/>
          </p:nvPr>
        </p:nvSpPr>
        <p:spPr/>
        <p:txBody>
          <a:bodyPr/>
          <a:lstStyle/>
          <a:p>
            <a:r>
              <a:rPr lang="en-US" smtClean="0"/>
              <a:t>EAM-OV-320</a:t>
            </a:r>
          </a:p>
        </p:txBody>
      </p:sp>
      <p:pic>
        <p:nvPicPr>
          <p:cNvPr id="7" name="Picture 6" descr="C:\Users\nnm\AppData\Local\Microsoft\Windows\Temporary Internet Files\Content.IE5\MP4FNXP9\MC900188073[1].wmf"/>
          <p:cNvPicPr>
            <a:picLocks noChangeAspect="1" noChangeArrowheads="1"/>
          </p:cNvPicPr>
          <p:nvPr/>
        </p:nvPicPr>
        <p:blipFill>
          <a:blip r:embed="rId4" cstate="print"/>
          <a:srcRect/>
          <a:stretch>
            <a:fillRect/>
          </a:stretch>
        </p:blipFill>
        <p:spPr bwMode="auto">
          <a:xfrm>
            <a:off x="8489950" y="31750"/>
            <a:ext cx="498475" cy="496888"/>
          </a:xfrm>
          <a:prstGeom prst="rect">
            <a:avLst/>
          </a:prstGeom>
          <a:noFill/>
          <a:ln w="9525">
            <a:noFill/>
            <a:miter lim="800000"/>
            <a:headEnd/>
            <a:tailEnd/>
          </a:ln>
        </p:spPr>
      </p:pic>
      <p:pic>
        <p:nvPicPr>
          <p:cNvPr id="8" name="Picture 2" descr="C:\Users\nnm\AppData\Local\Microsoft\Windows\Temporary Internet Files\Content.IE5\I1KIDWA5\MP900402341[1].jpg"/>
          <p:cNvPicPr>
            <a:picLocks noChangeAspect="1" noChangeArrowheads="1"/>
          </p:cNvPicPr>
          <p:nvPr/>
        </p:nvPicPr>
        <p:blipFill>
          <a:blip r:embed="rId5" cstate="print"/>
          <a:srcRect/>
          <a:stretch>
            <a:fillRect/>
          </a:stretch>
        </p:blipFill>
        <p:spPr bwMode="auto">
          <a:xfrm>
            <a:off x="6256655" y="3236494"/>
            <a:ext cx="2210447" cy="2763734"/>
          </a:xfrm>
          <a:prstGeom prst="rect">
            <a:avLst/>
          </a:prstGeom>
          <a:noFill/>
        </p:spPr>
      </p:pic>
    </p:spTree>
    <p:custDataLst>
      <p:tags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3"/>
          <p:cNvSpPr>
            <a:spLocks noGrp="1" noChangeArrowheads="1"/>
          </p:cNvSpPr>
          <p:nvPr>
            <p:ph idx="1"/>
          </p:nvPr>
        </p:nvSpPr>
        <p:spPr/>
        <p:txBody>
          <a:bodyPr/>
          <a:lstStyle/>
          <a:p>
            <a:r>
              <a:rPr lang="en-US" dirty="0" smtClean="0"/>
              <a:t>Types of Projects </a:t>
            </a:r>
          </a:p>
          <a:p>
            <a:r>
              <a:rPr lang="en-US" dirty="0" smtClean="0"/>
              <a:t>Project / Jobs Setup and Controls </a:t>
            </a:r>
          </a:p>
        </p:txBody>
      </p:sp>
      <p:sp>
        <p:nvSpPr>
          <p:cNvPr id="52226" name="Rectangle 2"/>
          <p:cNvSpPr>
            <a:spLocks noGrp="1" noChangeArrowheads="1"/>
          </p:cNvSpPr>
          <p:nvPr>
            <p:ph type="title"/>
          </p:nvPr>
        </p:nvSpPr>
        <p:spPr/>
        <p:txBody>
          <a:bodyPr/>
          <a:lstStyle/>
          <a:p>
            <a:r>
              <a:rPr lang="en-US" smtClean="0"/>
              <a:t>Important to Know </a:t>
            </a:r>
          </a:p>
        </p:txBody>
      </p:sp>
      <p:sp>
        <p:nvSpPr>
          <p:cNvPr id="52228" name="Footer Placeholder 3"/>
          <p:cNvSpPr>
            <a:spLocks noGrp="1"/>
          </p:cNvSpPr>
          <p:nvPr>
            <p:ph type="ftr" sz="quarter" idx="10"/>
          </p:nvPr>
        </p:nvSpPr>
        <p:spPr/>
        <p:txBody>
          <a:bodyPr/>
          <a:lstStyle/>
          <a:p>
            <a:r>
              <a:rPr lang="en-US" smtClean="0"/>
              <a:t>EAM-OV-420</a:t>
            </a:r>
          </a:p>
        </p:txBody>
      </p:sp>
      <p:pic>
        <p:nvPicPr>
          <p:cNvPr id="52229" name="Picture 6" descr="C:\Users\nnm\AppData\Local\Microsoft\Windows\Temporary Internet Files\Content.IE5\MP4FNXP9\MC900188073[1].wmf"/>
          <p:cNvPicPr>
            <a:picLocks noChangeAspect="1" noChangeArrowheads="1"/>
          </p:cNvPicPr>
          <p:nvPr/>
        </p:nvPicPr>
        <p:blipFill>
          <a:blip r:embed="rId3" cstate="print"/>
          <a:srcRect/>
          <a:stretch>
            <a:fillRect/>
          </a:stretch>
        </p:blipFill>
        <p:spPr bwMode="auto">
          <a:xfrm>
            <a:off x="8489950" y="31750"/>
            <a:ext cx="498475" cy="496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2"/>
          <p:cNvSpPr>
            <a:spLocks noGrp="1" noChangeArrowheads="1"/>
          </p:cNvSpPr>
          <p:nvPr>
            <p:ph idx="1"/>
          </p:nvPr>
        </p:nvSpPr>
        <p:spPr/>
        <p:txBody>
          <a:bodyPr>
            <a:normAutofit/>
          </a:bodyPr>
          <a:lstStyle/>
          <a:p>
            <a:r>
              <a:rPr lang="en-US" sz="2400" dirty="0" smtClean="0"/>
              <a:t>Capital</a:t>
            </a:r>
          </a:p>
          <a:p>
            <a:pPr lvl="1"/>
            <a:r>
              <a:rPr lang="en-US" sz="2000" dirty="0" smtClean="0"/>
              <a:t>Profit enhancements</a:t>
            </a:r>
          </a:p>
          <a:p>
            <a:pPr lvl="1"/>
            <a:r>
              <a:rPr lang="en-US" sz="2000" dirty="0" smtClean="0"/>
              <a:t>Increase capacity </a:t>
            </a:r>
          </a:p>
          <a:p>
            <a:pPr lvl="1"/>
            <a:r>
              <a:rPr lang="en-US" sz="2000" dirty="0" smtClean="0"/>
              <a:t>Replacement</a:t>
            </a:r>
          </a:p>
          <a:p>
            <a:r>
              <a:rPr lang="en-US" sz="2400" dirty="0" smtClean="0"/>
              <a:t>Expense</a:t>
            </a:r>
          </a:p>
          <a:p>
            <a:pPr lvl="1"/>
            <a:r>
              <a:rPr lang="en-US" sz="2000" dirty="0" smtClean="0"/>
              <a:t>Annual rebuilds</a:t>
            </a:r>
          </a:p>
          <a:p>
            <a:pPr lvl="1"/>
            <a:r>
              <a:rPr lang="en-US" sz="2000" dirty="0" smtClean="0"/>
              <a:t>Marketing / Legal / etc.</a:t>
            </a:r>
          </a:p>
          <a:p>
            <a:r>
              <a:rPr lang="en-US" sz="2400" dirty="0" smtClean="0"/>
              <a:t>Customer Funded </a:t>
            </a:r>
          </a:p>
          <a:p>
            <a:pPr lvl="1"/>
            <a:r>
              <a:rPr lang="en-US" sz="2000" dirty="0" smtClean="0"/>
              <a:t>Tooling </a:t>
            </a:r>
          </a:p>
          <a:p>
            <a:pPr lvl="1"/>
            <a:r>
              <a:rPr lang="en-US" sz="2000" dirty="0" smtClean="0"/>
              <a:t>Prototype </a:t>
            </a:r>
          </a:p>
          <a:p>
            <a:pPr lvl="1"/>
            <a:r>
              <a:rPr lang="en-US" sz="2000" dirty="0" smtClean="0"/>
              <a:t>Very common in</a:t>
            </a:r>
            <a:br>
              <a:rPr lang="en-US" sz="2000" dirty="0" smtClean="0"/>
            </a:br>
            <a:r>
              <a:rPr lang="en-US" sz="2000" dirty="0" smtClean="0"/>
              <a:t>Automotive Verticals </a:t>
            </a:r>
          </a:p>
          <a:p>
            <a:r>
              <a:rPr lang="en-US" sz="2400" dirty="0" smtClean="0"/>
              <a:t>ETO</a:t>
            </a:r>
            <a:r>
              <a:rPr lang="en-US" sz="1800" dirty="0" smtClean="0"/>
              <a:t> (Engineer to Order)</a:t>
            </a:r>
            <a:endParaRPr lang="en-US" sz="2400" dirty="0" smtClean="0"/>
          </a:p>
        </p:txBody>
      </p:sp>
      <p:sp>
        <p:nvSpPr>
          <p:cNvPr id="53250" name="Rectangle 3"/>
          <p:cNvSpPr>
            <a:spLocks noGrp="1" noChangeArrowheads="1"/>
          </p:cNvSpPr>
          <p:nvPr>
            <p:ph type="title"/>
          </p:nvPr>
        </p:nvSpPr>
        <p:spPr/>
        <p:txBody>
          <a:bodyPr/>
          <a:lstStyle/>
          <a:p>
            <a:r>
              <a:rPr lang="en-US" smtClean="0"/>
              <a:t>Key Concepts – Four Types of Projects</a:t>
            </a:r>
          </a:p>
        </p:txBody>
      </p:sp>
      <p:sp>
        <p:nvSpPr>
          <p:cNvPr id="53260" name="Footer Placeholder 11"/>
          <p:cNvSpPr>
            <a:spLocks noGrp="1"/>
          </p:cNvSpPr>
          <p:nvPr>
            <p:ph type="ftr" sz="quarter" idx="10"/>
          </p:nvPr>
        </p:nvSpPr>
        <p:spPr/>
        <p:txBody>
          <a:bodyPr/>
          <a:lstStyle/>
          <a:p>
            <a:r>
              <a:rPr lang="en-US" smtClean="0"/>
              <a:t>EAM-OV-430</a:t>
            </a:r>
          </a:p>
        </p:txBody>
      </p:sp>
      <p:sp>
        <p:nvSpPr>
          <p:cNvPr id="53252" name="TextBox 4"/>
          <p:cNvSpPr txBox="1">
            <a:spLocks noChangeArrowheads="1"/>
          </p:cNvSpPr>
          <p:nvPr/>
        </p:nvSpPr>
        <p:spPr bwMode="auto">
          <a:xfrm>
            <a:off x="4227513" y="993775"/>
            <a:ext cx="3884397" cy="307777"/>
          </a:xfrm>
          <a:prstGeom prst="rect">
            <a:avLst/>
          </a:prstGeom>
          <a:noFill/>
          <a:ln w="9525">
            <a:noFill/>
            <a:miter lim="800000"/>
            <a:headEnd/>
            <a:tailEnd/>
          </a:ln>
        </p:spPr>
        <p:txBody>
          <a:bodyPr wrap="none">
            <a:spAutoFit/>
          </a:bodyPr>
          <a:lstStyle/>
          <a:p>
            <a:r>
              <a:rPr lang="en-US" b="1" dirty="0">
                <a:latin typeface="+mj-lt"/>
              </a:rPr>
              <a:t>Key Characteristic:  Results in New Asset(s)</a:t>
            </a:r>
            <a:endParaRPr lang="en-US" dirty="0">
              <a:latin typeface="+mj-lt"/>
            </a:endParaRPr>
          </a:p>
        </p:txBody>
      </p:sp>
      <p:sp>
        <p:nvSpPr>
          <p:cNvPr id="53253" name="TextBox 5"/>
          <p:cNvSpPr txBox="1">
            <a:spLocks noChangeArrowheads="1"/>
          </p:cNvSpPr>
          <p:nvPr/>
        </p:nvSpPr>
        <p:spPr bwMode="auto">
          <a:xfrm>
            <a:off x="4268788" y="2513013"/>
            <a:ext cx="3624262" cy="307975"/>
          </a:xfrm>
          <a:prstGeom prst="rect">
            <a:avLst/>
          </a:prstGeom>
          <a:noFill/>
          <a:ln w="9525">
            <a:noFill/>
            <a:miter lim="800000"/>
            <a:headEnd/>
            <a:tailEnd/>
          </a:ln>
        </p:spPr>
        <p:txBody>
          <a:bodyPr wrap="none">
            <a:spAutoFit/>
          </a:bodyPr>
          <a:lstStyle/>
          <a:p>
            <a:r>
              <a:rPr lang="en-US" b="1">
                <a:latin typeface="+mj-lt"/>
              </a:rPr>
              <a:t>Key Characteristic:  No Assets created</a:t>
            </a:r>
            <a:endParaRPr lang="en-US">
              <a:latin typeface="+mj-lt"/>
            </a:endParaRPr>
          </a:p>
        </p:txBody>
      </p:sp>
      <p:sp>
        <p:nvSpPr>
          <p:cNvPr id="7" name="TextBox 6"/>
          <p:cNvSpPr txBox="1"/>
          <p:nvPr/>
        </p:nvSpPr>
        <p:spPr>
          <a:xfrm>
            <a:off x="4365625" y="3703638"/>
            <a:ext cx="4778375" cy="1438855"/>
          </a:xfrm>
          <a:prstGeom prst="rect">
            <a:avLst/>
          </a:prstGeom>
          <a:noFill/>
        </p:spPr>
        <p:txBody>
          <a:bodyPr>
            <a:spAutoFit/>
          </a:bodyPr>
          <a:lstStyle/>
          <a:p>
            <a:pPr>
              <a:buClr>
                <a:srgbClr val="5A87C6"/>
              </a:buClr>
              <a:defRPr/>
            </a:pPr>
            <a:r>
              <a:rPr lang="en-US" b="1" dirty="0">
                <a:latin typeface="+mj-lt"/>
                <a:cs typeface="+mn-cs"/>
              </a:rPr>
              <a:t>Key Characteristics: </a:t>
            </a:r>
          </a:p>
          <a:p>
            <a:pPr>
              <a:buClr>
                <a:srgbClr val="5A87C6"/>
              </a:buClr>
              <a:defRPr/>
            </a:pPr>
            <a:r>
              <a:rPr lang="en-US" sz="1050" dirty="0">
                <a:latin typeface="+mj-lt"/>
                <a:cs typeface="+mn-cs"/>
              </a:rPr>
              <a:t>-Customer owns Asset</a:t>
            </a:r>
          </a:p>
          <a:p>
            <a:pPr>
              <a:buClr>
                <a:srgbClr val="5A87C6"/>
              </a:buClr>
              <a:defRPr/>
            </a:pPr>
            <a:r>
              <a:rPr lang="en-US" sz="1050" dirty="0">
                <a:latin typeface="+mj-lt"/>
                <a:cs typeface="+mn-cs"/>
              </a:rPr>
              <a:t>-Customer pays you to build new production line to produce a part for them.  </a:t>
            </a:r>
          </a:p>
          <a:p>
            <a:pPr>
              <a:buClr>
                <a:srgbClr val="5A87C6"/>
              </a:buClr>
              <a:defRPr/>
            </a:pPr>
            <a:r>
              <a:rPr lang="en-US" sz="1050" dirty="0">
                <a:latin typeface="+mj-lt"/>
                <a:cs typeface="+mn-cs"/>
              </a:rPr>
              <a:t>-Customer will reimburse you for the cost to build the new production equipment. </a:t>
            </a:r>
          </a:p>
          <a:p>
            <a:pPr>
              <a:buClr>
                <a:srgbClr val="5A87C6"/>
              </a:buClr>
              <a:defRPr/>
            </a:pPr>
            <a:r>
              <a:rPr lang="en-US" sz="1050" dirty="0">
                <a:latin typeface="+mj-lt"/>
                <a:cs typeface="+mn-cs"/>
              </a:rPr>
              <a:t>-When project is complete, the production line stays at your facility, BUT you do not own the production equipment – the customer does.</a:t>
            </a:r>
          </a:p>
        </p:txBody>
      </p:sp>
      <p:sp>
        <p:nvSpPr>
          <p:cNvPr id="8" name="TextBox 7"/>
          <p:cNvSpPr txBox="1"/>
          <p:nvPr/>
        </p:nvSpPr>
        <p:spPr>
          <a:xfrm>
            <a:off x="4246563" y="5554663"/>
            <a:ext cx="3732112" cy="815608"/>
          </a:xfrm>
          <a:prstGeom prst="rect">
            <a:avLst/>
          </a:prstGeom>
          <a:noFill/>
        </p:spPr>
        <p:txBody>
          <a:bodyPr wrap="none">
            <a:spAutoFit/>
          </a:bodyPr>
          <a:lstStyle/>
          <a:p>
            <a:pPr>
              <a:buClr>
                <a:srgbClr val="5A87C6"/>
              </a:buClr>
              <a:defRPr/>
            </a:pPr>
            <a:r>
              <a:rPr lang="en-US" b="1" dirty="0">
                <a:latin typeface="+mj-lt"/>
                <a:cs typeface="+mn-cs"/>
              </a:rPr>
              <a:t>Key Characteristics: </a:t>
            </a:r>
          </a:p>
          <a:p>
            <a:pPr>
              <a:buClr>
                <a:srgbClr val="5A87C6"/>
              </a:buClr>
              <a:defRPr/>
            </a:pPr>
            <a:r>
              <a:rPr lang="en-US" sz="1200" dirty="0">
                <a:latin typeface="+mj-lt"/>
                <a:cs typeface="+mn-cs"/>
              </a:rPr>
              <a:t>-</a:t>
            </a:r>
            <a:r>
              <a:rPr lang="en-US" sz="1050" dirty="0">
                <a:latin typeface="+mj-lt"/>
                <a:cs typeface="+mn-cs"/>
              </a:rPr>
              <a:t>Build equipment to customer specifications </a:t>
            </a:r>
          </a:p>
          <a:p>
            <a:pPr>
              <a:buClr>
                <a:srgbClr val="5A87C6"/>
              </a:buClr>
              <a:defRPr/>
            </a:pPr>
            <a:r>
              <a:rPr lang="en-US" sz="1050" dirty="0">
                <a:latin typeface="+mj-lt"/>
                <a:cs typeface="+mn-cs"/>
              </a:rPr>
              <a:t>-Scheduled reimbursement payments from customer</a:t>
            </a:r>
          </a:p>
          <a:p>
            <a:pPr>
              <a:buClr>
                <a:srgbClr val="5A87C6"/>
              </a:buClr>
              <a:defRPr/>
            </a:pPr>
            <a:r>
              <a:rPr lang="en-US" sz="1050" dirty="0">
                <a:latin typeface="+mj-lt"/>
                <a:cs typeface="+mn-cs"/>
              </a:rPr>
              <a:t>-At completion of project, ship equipment to customer</a:t>
            </a:r>
            <a:endParaRPr lang="en-US" sz="1100" dirty="0">
              <a:latin typeface="+mj-lt"/>
              <a:cs typeface="+mn-cs"/>
            </a:endParaRPr>
          </a:p>
        </p:txBody>
      </p:sp>
      <p:sp>
        <p:nvSpPr>
          <p:cNvPr id="53256" name="Right Arrow 10"/>
          <p:cNvSpPr>
            <a:spLocks noChangeArrowheads="1"/>
          </p:cNvSpPr>
          <p:nvPr/>
        </p:nvSpPr>
        <p:spPr bwMode="auto">
          <a:xfrm>
            <a:off x="2220913" y="981075"/>
            <a:ext cx="2006600" cy="333375"/>
          </a:xfrm>
          <a:prstGeom prst="rightArrow">
            <a:avLst>
              <a:gd name="adj1" fmla="val 50000"/>
              <a:gd name="adj2" fmla="val 49852"/>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53257" name="Right Arrow 11"/>
          <p:cNvSpPr>
            <a:spLocks noChangeArrowheads="1"/>
          </p:cNvSpPr>
          <p:nvPr/>
        </p:nvSpPr>
        <p:spPr bwMode="auto">
          <a:xfrm>
            <a:off x="3725863" y="5543550"/>
            <a:ext cx="531812" cy="333375"/>
          </a:xfrm>
          <a:prstGeom prst="rightArrow">
            <a:avLst>
              <a:gd name="adj1" fmla="val 50000"/>
              <a:gd name="adj2" fmla="val 49814"/>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53258" name="Right Arrow 12"/>
          <p:cNvSpPr>
            <a:spLocks noChangeArrowheads="1"/>
          </p:cNvSpPr>
          <p:nvPr/>
        </p:nvSpPr>
        <p:spPr bwMode="auto">
          <a:xfrm>
            <a:off x="3629025" y="3651250"/>
            <a:ext cx="641350" cy="331788"/>
          </a:xfrm>
          <a:prstGeom prst="rightArrow">
            <a:avLst>
              <a:gd name="adj1" fmla="val 57139"/>
              <a:gd name="adj2" fmla="val 5009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53259" name="Right Arrow 13"/>
          <p:cNvSpPr>
            <a:spLocks noChangeArrowheads="1"/>
          </p:cNvSpPr>
          <p:nvPr/>
        </p:nvSpPr>
        <p:spPr bwMode="auto">
          <a:xfrm>
            <a:off x="2274888" y="2530475"/>
            <a:ext cx="2006600" cy="331788"/>
          </a:xfrm>
          <a:prstGeom prst="rightArrow">
            <a:avLst>
              <a:gd name="adj1" fmla="val 50000"/>
              <a:gd name="adj2" fmla="val 50091"/>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pic>
        <p:nvPicPr>
          <p:cNvPr id="53261" name="Picture 6" descr="C:\Users\nnm\AppData\Local\Microsoft\Windows\Temporary Internet Files\Content.IE5\MP4FNXP9\MC900188073[1].wmf"/>
          <p:cNvPicPr>
            <a:picLocks noChangeAspect="1" noChangeArrowheads="1"/>
          </p:cNvPicPr>
          <p:nvPr/>
        </p:nvPicPr>
        <p:blipFill>
          <a:blip r:embed="rId3" cstate="print"/>
          <a:srcRect/>
          <a:stretch>
            <a:fillRect/>
          </a:stretch>
        </p:blipFill>
        <p:spPr bwMode="auto">
          <a:xfrm>
            <a:off x="8489950" y="31750"/>
            <a:ext cx="498475" cy="496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idx="1"/>
          </p:nvPr>
        </p:nvSpPr>
        <p:spPr/>
        <p:txBody>
          <a:bodyPr>
            <a:normAutofit/>
          </a:bodyPr>
          <a:lstStyle/>
          <a:p>
            <a:r>
              <a:rPr lang="en-US" dirty="0" smtClean="0"/>
              <a:t>Projects </a:t>
            </a:r>
          </a:p>
          <a:p>
            <a:pPr lvl="1"/>
            <a:r>
              <a:rPr lang="en-US" dirty="0" smtClean="0"/>
              <a:t>Project level budget </a:t>
            </a:r>
          </a:p>
          <a:p>
            <a:pPr lvl="1"/>
            <a:r>
              <a:rPr lang="en-US" dirty="0" smtClean="0"/>
              <a:t>Project authorization</a:t>
            </a:r>
          </a:p>
          <a:p>
            <a:pPr lvl="1"/>
            <a:r>
              <a:rPr lang="en-US" dirty="0" smtClean="0"/>
              <a:t>Special Requisition Authorization by Project </a:t>
            </a:r>
          </a:p>
          <a:p>
            <a:pPr lvl="1"/>
            <a:r>
              <a:rPr lang="en-US" dirty="0" smtClean="0"/>
              <a:t>Audit traceability</a:t>
            </a:r>
          </a:p>
          <a:p>
            <a:r>
              <a:rPr lang="en-US" dirty="0" smtClean="0"/>
              <a:t>Jobs</a:t>
            </a:r>
          </a:p>
          <a:p>
            <a:pPr lvl="1"/>
            <a:r>
              <a:rPr lang="en-US" dirty="0" smtClean="0"/>
              <a:t>Work breakdown to smaller, more controllable components</a:t>
            </a:r>
          </a:p>
          <a:p>
            <a:pPr lvl="1"/>
            <a:r>
              <a:rPr lang="en-US" dirty="0" smtClean="0"/>
              <a:t>Parent / Child Hierarchy </a:t>
            </a:r>
          </a:p>
          <a:p>
            <a:pPr lvl="1"/>
            <a:r>
              <a:rPr lang="en-US" dirty="0" smtClean="0"/>
              <a:t>Budget, Lock, and Close functions at Job Level </a:t>
            </a:r>
          </a:p>
          <a:p>
            <a:pPr lvl="1"/>
            <a:r>
              <a:rPr lang="en-US" dirty="0" smtClean="0"/>
              <a:t>Job Level Requisition Approval Groups </a:t>
            </a:r>
          </a:p>
          <a:p>
            <a:pPr lvl="2"/>
            <a:endParaRPr lang="en-US" dirty="0" smtClean="0"/>
          </a:p>
          <a:p>
            <a:pPr lvl="1"/>
            <a:endParaRPr lang="en-US" dirty="0" smtClean="0"/>
          </a:p>
        </p:txBody>
      </p:sp>
      <p:sp>
        <p:nvSpPr>
          <p:cNvPr id="8" name="Title 7"/>
          <p:cNvSpPr>
            <a:spLocks noGrp="1"/>
          </p:cNvSpPr>
          <p:nvPr>
            <p:ph type="title"/>
          </p:nvPr>
        </p:nvSpPr>
        <p:spPr/>
        <p:txBody>
          <a:bodyPr/>
          <a:lstStyle/>
          <a:p>
            <a:r>
              <a:rPr lang="en-US" smtClean="0"/>
              <a:t>Project / Job Setup and Controls </a:t>
            </a:r>
            <a:endParaRPr lang="en-US" dirty="0"/>
          </a:p>
        </p:txBody>
      </p:sp>
      <p:sp>
        <p:nvSpPr>
          <p:cNvPr id="56324" name="Footer Placeholder 3"/>
          <p:cNvSpPr>
            <a:spLocks noGrp="1"/>
          </p:cNvSpPr>
          <p:nvPr>
            <p:ph type="ftr" sz="quarter" idx="10"/>
          </p:nvPr>
        </p:nvSpPr>
        <p:spPr/>
        <p:txBody>
          <a:bodyPr/>
          <a:lstStyle/>
          <a:p>
            <a:r>
              <a:rPr lang="en-US" smtClean="0"/>
              <a:t>EAM-OV-460</a:t>
            </a:r>
          </a:p>
        </p:txBody>
      </p:sp>
      <p:pic>
        <p:nvPicPr>
          <p:cNvPr id="56325" name="Picture 6" descr="C:\Users\nnm\AppData\Local\Microsoft\Windows\Temporary Internet Files\Content.IE5\MP4FNXP9\MC900188073[1].wmf"/>
          <p:cNvPicPr>
            <a:picLocks noChangeAspect="1" noChangeArrowheads="1"/>
          </p:cNvPicPr>
          <p:nvPr/>
        </p:nvPicPr>
        <p:blipFill>
          <a:blip r:embed="rId3" cstate="print"/>
          <a:srcRect/>
          <a:stretch>
            <a:fillRect/>
          </a:stretch>
        </p:blipFill>
        <p:spPr bwMode="auto">
          <a:xfrm>
            <a:off x="8489950" y="31750"/>
            <a:ext cx="498475" cy="496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idx="1"/>
          </p:nvPr>
        </p:nvSpPr>
        <p:spPr/>
        <p:txBody>
          <a:bodyPr>
            <a:normAutofit/>
          </a:bodyPr>
          <a:lstStyle/>
          <a:p>
            <a:r>
              <a:rPr lang="en-US" dirty="0" smtClean="0"/>
              <a:t>Purchasing</a:t>
            </a:r>
          </a:p>
          <a:p>
            <a:pPr lvl="1"/>
            <a:r>
              <a:rPr lang="en-US" dirty="0" smtClean="0"/>
              <a:t>External Materials</a:t>
            </a:r>
          </a:p>
          <a:p>
            <a:pPr lvl="1"/>
            <a:r>
              <a:rPr lang="en-US" dirty="0" smtClean="0"/>
              <a:t>Sub-Contractor Services </a:t>
            </a:r>
          </a:p>
          <a:p>
            <a:r>
              <a:rPr lang="en-US" dirty="0" smtClean="0"/>
              <a:t>Labor </a:t>
            </a:r>
          </a:p>
          <a:p>
            <a:r>
              <a:rPr lang="en-US" dirty="0" smtClean="0"/>
              <a:t>Internal Materials </a:t>
            </a:r>
          </a:p>
          <a:p>
            <a:r>
              <a:rPr lang="en-US" dirty="0" smtClean="0"/>
              <a:t>Manual GL</a:t>
            </a:r>
          </a:p>
          <a:p>
            <a:pPr lvl="2"/>
            <a:endParaRPr lang="en-US" dirty="0" smtClean="0"/>
          </a:p>
          <a:p>
            <a:pPr lvl="1"/>
            <a:endParaRPr lang="en-US" dirty="0" smtClean="0"/>
          </a:p>
        </p:txBody>
      </p:sp>
      <p:sp>
        <p:nvSpPr>
          <p:cNvPr id="8" name="Title 7"/>
          <p:cNvSpPr>
            <a:spLocks noGrp="1"/>
          </p:cNvSpPr>
          <p:nvPr>
            <p:ph type="title"/>
          </p:nvPr>
        </p:nvSpPr>
        <p:spPr/>
        <p:txBody>
          <a:bodyPr/>
          <a:lstStyle/>
          <a:p>
            <a:r>
              <a:rPr lang="en-US" dirty="0" smtClean="0"/>
              <a:t>Project Costs Collected</a:t>
            </a:r>
            <a:endParaRPr lang="en-US" dirty="0"/>
          </a:p>
        </p:txBody>
      </p:sp>
      <p:sp>
        <p:nvSpPr>
          <p:cNvPr id="56324" name="Footer Placeholder 3"/>
          <p:cNvSpPr>
            <a:spLocks noGrp="1"/>
          </p:cNvSpPr>
          <p:nvPr>
            <p:ph type="ftr" sz="quarter" idx="10"/>
          </p:nvPr>
        </p:nvSpPr>
        <p:spPr/>
        <p:txBody>
          <a:bodyPr/>
          <a:lstStyle/>
          <a:p>
            <a:r>
              <a:rPr lang="en-US" smtClean="0"/>
              <a:t>EAM-OV-460</a:t>
            </a:r>
          </a:p>
        </p:txBody>
      </p:sp>
      <p:pic>
        <p:nvPicPr>
          <p:cNvPr id="56325" name="Picture 6" descr="C:\Users\nnm\AppData\Local\Microsoft\Windows\Temporary Internet Files\Content.IE5\MP4FNXP9\MC900188073[1].wmf"/>
          <p:cNvPicPr>
            <a:picLocks noChangeAspect="1" noChangeArrowheads="1"/>
          </p:cNvPicPr>
          <p:nvPr/>
        </p:nvPicPr>
        <p:blipFill>
          <a:blip r:embed="rId3" cstate="print"/>
          <a:srcRect/>
          <a:stretch>
            <a:fillRect/>
          </a:stretch>
        </p:blipFill>
        <p:spPr bwMode="auto">
          <a:xfrm>
            <a:off x="8489950" y="31750"/>
            <a:ext cx="498475" cy="496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smtClean="0"/>
              <a:t>QAD EAM Business Space</a:t>
            </a:r>
          </a:p>
        </p:txBody>
      </p:sp>
      <p:sp>
        <p:nvSpPr>
          <p:cNvPr id="5" name="Text Placeholder 4"/>
          <p:cNvSpPr>
            <a:spLocks noGrp="1"/>
          </p:cNvSpPr>
          <p:nvPr>
            <p:ph type="body" sz="quarter" idx="10"/>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smtClean="0"/>
              <a:t>QAD EAM Basic Technical Information</a:t>
            </a:r>
          </a:p>
        </p:txBody>
      </p:sp>
      <p:sp>
        <p:nvSpPr>
          <p:cNvPr id="4" name="Text Placeholder 3"/>
          <p:cNvSpPr>
            <a:spLocks noGrp="1"/>
          </p:cNvSpPr>
          <p:nvPr>
            <p:ph type="body" sz="quarter" idx="10"/>
          </p:nvPr>
        </p:nvSpPr>
        <p:spPr/>
        <p:txBody>
          <a:bodyPr/>
          <a:lstStyle/>
          <a:p>
            <a:endParaRPr lang="en-US"/>
          </a:p>
        </p:txBody>
      </p:sp>
      <p:sp>
        <p:nvSpPr>
          <p:cNvPr id="5" name="Text Placeholder 4"/>
          <p:cNvSpPr>
            <a:spLocks noGrp="1"/>
          </p:cNvSpPr>
          <p:nvPr>
            <p:ph type="body" sz="quarter" idx="11"/>
          </p:nvPr>
        </p:nvSpPr>
        <p:spPr/>
        <p:txBody>
          <a:bodyPr/>
          <a:lstStyle/>
          <a:p>
            <a:endParaRPr lang="en-US"/>
          </a:p>
        </p:txBody>
      </p:sp>
      <p:pic>
        <p:nvPicPr>
          <p:cNvPr id="58371" name="Picture 4" descr="C:\Users\nnm\AppData\Local\Microsoft\Windows\Temporary Internet Files\Content.IE5\MP4FNXP9\MP900448698[1].jpg"/>
          <p:cNvPicPr>
            <a:picLocks noChangeAspect="1" noChangeArrowheads="1"/>
          </p:cNvPicPr>
          <p:nvPr/>
        </p:nvPicPr>
        <p:blipFill>
          <a:blip r:embed="rId3" cstate="print"/>
          <a:srcRect/>
          <a:stretch>
            <a:fillRect/>
          </a:stretch>
        </p:blipFill>
        <p:spPr bwMode="auto">
          <a:xfrm>
            <a:off x="7300913" y="2023382"/>
            <a:ext cx="928687" cy="1392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3"/>
          <p:cNvSpPr>
            <a:spLocks noGrp="1" noChangeArrowheads="1"/>
          </p:cNvSpPr>
          <p:nvPr>
            <p:ph idx="1"/>
          </p:nvPr>
        </p:nvSpPr>
        <p:spPr/>
        <p:txBody>
          <a:bodyPr>
            <a:normAutofit/>
          </a:bodyPr>
          <a:lstStyle/>
          <a:p>
            <a:r>
              <a:rPr lang="en-US" dirty="0" smtClean="0"/>
              <a:t>EAM Technology </a:t>
            </a:r>
          </a:p>
          <a:p>
            <a:pPr lvl="1"/>
            <a:r>
              <a:rPr lang="en-US" dirty="0" smtClean="0"/>
              <a:t>Progress Database </a:t>
            </a:r>
          </a:p>
          <a:p>
            <a:pPr lvl="1"/>
            <a:r>
              <a:rPr lang="en-US" dirty="0" smtClean="0"/>
              <a:t>Not compliant with Oracle </a:t>
            </a:r>
          </a:p>
          <a:p>
            <a:pPr lvl="1"/>
            <a:r>
              <a:rPr lang="en-US" dirty="0" smtClean="0"/>
              <a:t>Progress </a:t>
            </a:r>
            <a:r>
              <a:rPr lang="en-US" dirty="0" err="1" smtClean="0"/>
              <a:t>AppServer</a:t>
            </a:r>
            <a:r>
              <a:rPr lang="en-US" dirty="0" smtClean="0"/>
              <a:t> and Tomcat</a:t>
            </a:r>
          </a:p>
          <a:p>
            <a:r>
              <a:rPr lang="en-US" dirty="0" smtClean="0"/>
              <a:t>Integrated to ERP</a:t>
            </a:r>
          </a:p>
          <a:p>
            <a:r>
              <a:rPr lang="en-US" dirty="0" smtClean="0"/>
              <a:t>Operating Systems </a:t>
            </a:r>
          </a:p>
          <a:p>
            <a:pPr lvl="1"/>
            <a:r>
              <a:rPr lang="en-US" dirty="0" smtClean="0"/>
              <a:t>Server: Windows 2008, HP-UX, AIX, Linux</a:t>
            </a:r>
          </a:p>
          <a:p>
            <a:pPr lvl="1"/>
            <a:r>
              <a:rPr lang="en-US" dirty="0" smtClean="0"/>
              <a:t>Client: Windows XP + UNIX</a:t>
            </a:r>
          </a:p>
          <a:p>
            <a:r>
              <a:rPr lang="en-US" dirty="0" smtClean="0"/>
              <a:t>Always check the QAD Product Knowledge section on Inside QAD for the latest Compatibility Information</a:t>
            </a:r>
          </a:p>
        </p:txBody>
      </p:sp>
      <p:sp>
        <p:nvSpPr>
          <p:cNvPr id="59394" name="Rectangle 2"/>
          <p:cNvSpPr>
            <a:spLocks noGrp="1" noChangeArrowheads="1"/>
          </p:cNvSpPr>
          <p:nvPr>
            <p:ph type="title"/>
          </p:nvPr>
        </p:nvSpPr>
        <p:spPr/>
        <p:txBody>
          <a:bodyPr/>
          <a:lstStyle/>
          <a:p>
            <a:r>
              <a:rPr lang="en-US" smtClean="0"/>
              <a:t>Basic Technical Information</a:t>
            </a:r>
          </a:p>
        </p:txBody>
      </p:sp>
      <p:sp>
        <p:nvSpPr>
          <p:cNvPr id="59396" name="Footer Placeholder 3"/>
          <p:cNvSpPr>
            <a:spLocks noGrp="1"/>
          </p:cNvSpPr>
          <p:nvPr>
            <p:ph type="ftr" sz="quarter" idx="10"/>
          </p:nvPr>
        </p:nvSpPr>
        <p:spPr/>
        <p:txBody>
          <a:bodyPr/>
          <a:lstStyle/>
          <a:p>
            <a:r>
              <a:rPr lang="en-US" smtClean="0"/>
              <a:t>EAM-OV-490</a:t>
            </a:r>
          </a:p>
        </p:txBody>
      </p:sp>
      <p:pic>
        <p:nvPicPr>
          <p:cNvPr id="59397" name="Picture 4" descr="C:\Users\nnm\AppData\Local\Microsoft\Windows\Temporary Internet Files\Content.IE5\MP4FNXP9\MP900448698[1].jpg"/>
          <p:cNvPicPr>
            <a:picLocks noChangeAspect="1" noChangeArrowheads="1"/>
          </p:cNvPicPr>
          <p:nvPr/>
        </p:nvPicPr>
        <p:blipFill>
          <a:blip r:embed="rId3" cstate="print"/>
          <a:srcRect/>
          <a:stretch>
            <a:fillRect/>
          </a:stretch>
        </p:blipFill>
        <p:spPr bwMode="auto">
          <a:xfrm>
            <a:off x="8499475" y="63500"/>
            <a:ext cx="431800" cy="649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idx="1"/>
          </p:nvPr>
        </p:nvSpPr>
        <p:spPr/>
        <p:txBody>
          <a:bodyPr/>
          <a:lstStyle/>
          <a:p>
            <a:pPr eaLnBrk="1" hangingPunct="1">
              <a:lnSpc>
                <a:spcPct val="80000"/>
              </a:lnSpc>
            </a:pPr>
            <a:r>
              <a:rPr lang="en-US" sz="2400" dirty="0" smtClean="0"/>
              <a:t>EAM specific data load utilities</a:t>
            </a:r>
          </a:p>
          <a:p>
            <a:pPr eaLnBrk="1" hangingPunct="1">
              <a:lnSpc>
                <a:spcPct val="80000"/>
              </a:lnSpc>
            </a:pPr>
            <a:r>
              <a:rPr lang="en-US" sz="2400" dirty="0" smtClean="0"/>
              <a:t>Excel templates</a:t>
            </a:r>
          </a:p>
          <a:p>
            <a:pPr eaLnBrk="1" hangingPunct="1">
              <a:lnSpc>
                <a:spcPct val="80000"/>
              </a:lnSpc>
            </a:pPr>
            <a:r>
              <a:rPr lang="en-US" sz="2400" dirty="0" smtClean="0"/>
              <a:t>Base data for start up</a:t>
            </a:r>
          </a:p>
          <a:p>
            <a:pPr lvl="1" eaLnBrk="1" hangingPunct="1">
              <a:lnSpc>
                <a:spcPct val="80000"/>
              </a:lnSpc>
            </a:pPr>
            <a:r>
              <a:rPr lang="en-US" sz="2000" dirty="0" smtClean="0"/>
              <a:t>Master Codes</a:t>
            </a:r>
          </a:p>
          <a:p>
            <a:pPr lvl="1" eaLnBrk="1" hangingPunct="1">
              <a:lnSpc>
                <a:spcPct val="80000"/>
              </a:lnSpc>
            </a:pPr>
            <a:r>
              <a:rPr lang="en-US" sz="2000" dirty="0" smtClean="0"/>
              <a:t>Employees, Users</a:t>
            </a:r>
          </a:p>
          <a:p>
            <a:pPr lvl="1" eaLnBrk="1" hangingPunct="1">
              <a:lnSpc>
                <a:spcPct val="80000"/>
              </a:lnSpc>
            </a:pPr>
            <a:r>
              <a:rPr lang="en-US" sz="2000" dirty="0" smtClean="0"/>
              <a:t>Equipment</a:t>
            </a:r>
          </a:p>
          <a:p>
            <a:pPr lvl="1" eaLnBrk="1" hangingPunct="1">
              <a:lnSpc>
                <a:spcPct val="80000"/>
              </a:lnSpc>
            </a:pPr>
            <a:r>
              <a:rPr lang="en-US" sz="2000" dirty="0" smtClean="0"/>
              <a:t>Inventory</a:t>
            </a:r>
          </a:p>
          <a:p>
            <a:pPr lvl="1" eaLnBrk="1" hangingPunct="1">
              <a:lnSpc>
                <a:spcPct val="80000"/>
              </a:lnSpc>
            </a:pPr>
            <a:r>
              <a:rPr lang="en-US" sz="2000" dirty="0" smtClean="0"/>
              <a:t>Preventive Maintenance Templates</a:t>
            </a:r>
          </a:p>
          <a:p>
            <a:pPr eaLnBrk="1" hangingPunct="1">
              <a:lnSpc>
                <a:spcPct val="80000"/>
              </a:lnSpc>
            </a:pPr>
            <a:r>
              <a:rPr lang="en-US" sz="2400" dirty="0" smtClean="0"/>
              <a:t>Contact EAM Implementation Consultants for more information</a:t>
            </a:r>
          </a:p>
        </p:txBody>
      </p:sp>
      <p:sp>
        <p:nvSpPr>
          <p:cNvPr id="60418" name="Rectangle 2"/>
          <p:cNvSpPr>
            <a:spLocks noGrp="1" noChangeArrowheads="1"/>
          </p:cNvSpPr>
          <p:nvPr>
            <p:ph type="title"/>
          </p:nvPr>
        </p:nvSpPr>
        <p:spPr/>
        <p:txBody>
          <a:bodyPr/>
          <a:lstStyle/>
          <a:p>
            <a:pPr eaLnBrk="1" hangingPunct="1"/>
            <a:r>
              <a:rPr lang="en-US" smtClean="0"/>
              <a:t>Data Load Utilities</a:t>
            </a:r>
          </a:p>
        </p:txBody>
      </p:sp>
      <p:sp>
        <p:nvSpPr>
          <p:cNvPr id="60420" name="Footer Placeholder 3"/>
          <p:cNvSpPr>
            <a:spLocks noGrp="1"/>
          </p:cNvSpPr>
          <p:nvPr>
            <p:ph type="ftr" sz="quarter" idx="10"/>
          </p:nvPr>
        </p:nvSpPr>
        <p:spPr>
          <a:noFill/>
        </p:spPr>
        <p:txBody>
          <a:bodyPr/>
          <a:lstStyle/>
          <a:p>
            <a:pPr defTabSz="865188"/>
            <a:r>
              <a:rPr lang="en-US" smtClean="0"/>
              <a:t>EAM-OV-500</a:t>
            </a:r>
          </a:p>
        </p:txBody>
      </p:sp>
      <p:pic>
        <p:nvPicPr>
          <p:cNvPr id="60421" name="Picture 4" descr="C:\Users\nnm\AppData\Local\Microsoft\Windows\Temporary Internet Files\Content.IE5\MP4FNXP9\MP900448698[1].jpg"/>
          <p:cNvPicPr>
            <a:picLocks noChangeAspect="1" noChangeArrowheads="1"/>
          </p:cNvPicPr>
          <p:nvPr/>
        </p:nvPicPr>
        <p:blipFill>
          <a:blip r:embed="rId3" cstate="print"/>
          <a:srcRect/>
          <a:stretch>
            <a:fillRect/>
          </a:stretch>
        </p:blipFill>
        <p:spPr bwMode="auto">
          <a:xfrm>
            <a:off x="8499475" y="63500"/>
            <a:ext cx="431800" cy="649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en-US" smtClean="0"/>
              <a:t>1-2 EAM Overview</a:t>
            </a:r>
          </a:p>
        </p:txBody>
      </p:sp>
      <p:sp>
        <p:nvSpPr>
          <p:cNvPr id="61443" name="Rectangle 3"/>
          <p:cNvSpPr>
            <a:spLocks noGrp="1" noChangeArrowheads="1"/>
          </p:cNvSpPr>
          <p:nvPr>
            <p:ph type="body" sz="quarter" idx="10"/>
          </p:nvPr>
        </p:nvSpPr>
        <p:spPr/>
        <p:txBody>
          <a:bodyPr/>
          <a:lstStyle/>
          <a:p>
            <a:pPr eaLnBrk="1" hangingPunct="1"/>
            <a:r>
              <a:rPr lang="en-US" sz="1800" dirty="0" smtClean="0"/>
              <a:t>Course Review</a:t>
            </a:r>
          </a:p>
        </p:txBody>
      </p:sp>
      <p:sp>
        <p:nvSpPr>
          <p:cNvPr id="16" name="Text Placeholder 15"/>
          <p:cNvSpPr>
            <a:spLocks noGrp="1"/>
          </p:cNvSpPr>
          <p:nvPr>
            <p:ph type="body" sz="quarter" idx="11"/>
          </p:nvPr>
        </p:nvSpPr>
        <p:spPr/>
        <p:txBody>
          <a:bodyPr/>
          <a:lstStyle/>
          <a:p>
            <a:endParaRPr lang="en-US"/>
          </a:p>
        </p:txBody>
      </p:sp>
      <p:grpSp>
        <p:nvGrpSpPr>
          <p:cNvPr id="61444" name="Group 19"/>
          <p:cNvGrpSpPr>
            <a:grpSpLocks/>
          </p:cNvGrpSpPr>
          <p:nvPr/>
        </p:nvGrpSpPr>
        <p:grpSpPr bwMode="auto">
          <a:xfrm>
            <a:off x="6103108" y="1633311"/>
            <a:ext cx="2006804" cy="1660525"/>
            <a:chOff x="1775664" y="1499725"/>
            <a:chExt cx="5723363" cy="5075949"/>
          </a:xfrm>
        </p:grpSpPr>
        <p:pic>
          <p:nvPicPr>
            <p:cNvPr id="61445" name="Picture 10" descr="C:\Users\nnm\AppData\Local\Microsoft\Windows\Temporary Internet Files\Content.IE5\9T6UJMI2\MC900437207[1].jpg"/>
            <p:cNvPicPr>
              <a:picLocks noChangeAspect="1" noChangeArrowheads="1"/>
            </p:cNvPicPr>
            <p:nvPr/>
          </p:nvPicPr>
          <p:blipFill>
            <a:blip r:embed="rId3" cstate="print">
              <a:lum bright="40000"/>
            </a:blip>
            <a:srcRect l="7357" t="6779" r="1024" b="7049"/>
            <a:stretch>
              <a:fillRect/>
            </a:stretch>
          </p:blipFill>
          <p:spPr bwMode="auto">
            <a:xfrm>
              <a:off x="2081373" y="1499725"/>
              <a:ext cx="5396800" cy="5075949"/>
            </a:xfrm>
            <a:prstGeom prst="rect">
              <a:avLst/>
            </a:prstGeom>
            <a:solidFill>
              <a:srgbClr val="000000">
                <a:alpha val="32941"/>
              </a:srgbClr>
            </a:solidFill>
            <a:ln w="0">
              <a:solidFill>
                <a:schemeClr val="bg1"/>
              </a:solidFill>
              <a:miter lim="800000"/>
              <a:headEnd/>
              <a:tailEnd/>
            </a:ln>
          </p:spPr>
        </p:pic>
        <p:pic>
          <p:nvPicPr>
            <p:cNvPr id="61446"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1775664" y="3304812"/>
              <a:ext cx="947710" cy="1131326"/>
            </a:xfrm>
            <a:prstGeom prst="rect">
              <a:avLst/>
            </a:prstGeom>
            <a:noFill/>
            <a:ln w="9525">
              <a:noFill/>
              <a:miter lim="800000"/>
              <a:headEnd/>
              <a:tailEnd/>
            </a:ln>
          </p:spPr>
        </p:pic>
        <p:pic>
          <p:nvPicPr>
            <p:cNvPr id="61447" name="Picture 3" descr="C:\Users\nnm\AppData\Local\Microsoft\Windows\Temporary Internet Files\Content.IE5\HRO6PRED\MC900440391[1].png"/>
            <p:cNvPicPr>
              <a:picLocks noChangeAspect="1" noChangeArrowheads="1"/>
            </p:cNvPicPr>
            <p:nvPr/>
          </p:nvPicPr>
          <p:blipFill>
            <a:blip r:embed="rId5" cstate="print"/>
            <a:srcRect/>
            <a:stretch>
              <a:fillRect/>
            </a:stretch>
          </p:blipFill>
          <p:spPr bwMode="auto">
            <a:xfrm>
              <a:off x="3971259" y="1573616"/>
              <a:ext cx="1089837" cy="1089837"/>
            </a:xfrm>
            <a:prstGeom prst="rect">
              <a:avLst/>
            </a:prstGeom>
            <a:noFill/>
            <a:ln w="9525">
              <a:noFill/>
              <a:miter lim="800000"/>
              <a:headEnd/>
              <a:tailEnd/>
            </a:ln>
          </p:spPr>
        </p:pic>
        <p:pic>
          <p:nvPicPr>
            <p:cNvPr id="61448" name="Picture 6" descr="C:\Users\nnm\AppData\Local\Microsoft\Windows\Temporary Internet Files\Content.IE5\MP4FNXP9\MC900188073[1].wmf"/>
            <p:cNvPicPr>
              <a:picLocks noChangeAspect="1" noChangeArrowheads="1"/>
            </p:cNvPicPr>
            <p:nvPr/>
          </p:nvPicPr>
          <p:blipFill>
            <a:blip r:embed="rId6" cstate="print"/>
            <a:srcRect/>
            <a:stretch>
              <a:fillRect/>
            </a:stretch>
          </p:blipFill>
          <p:spPr bwMode="auto">
            <a:xfrm>
              <a:off x="4061636" y="5538488"/>
              <a:ext cx="949614" cy="949134"/>
            </a:xfrm>
            <a:prstGeom prst="rect">
              <a:avLst/>
            </a:prstGeom>
            <a:noFill/>
            <a:ln w="9525">
              <a:noFill/>
              <a:miter lim="800000"/>
              <a:headEnd/>
              <a:tailEnd/>
            </a:ln>
          </p:spPr>
        </p:pic>
        <p:grpSp>
          <p:nvGrpSpPr>
            <p:cNvPr id="61452" name="Group 15"/>
            <p:cNvGrpSpPr>
              <a:grpSpLocks/>
            </p:cNvGrpSpPr>
            <p:nvPr/>
          </p:nvGrpSpPr>
          <p:grpSpPr bwMode="auto">
            <a:xfrm>
              <a:off x="6507120" y="3498113"/>
              <a:ext cx="991907" cy="959502"/>
              <a:chOff x="3185782" y="5061098"/>
              <a:chExt cx="1846496" cy="1586824"/>
            </a:xfrm>
          </p:grpSpPr>
          <p:pic>
            <p:nvPicPr>
              <p:cNvPr id="61453" name="Picture 4" descr="C:\Users\nnm\AppData\Local\Microsoft\Windows\Temporary Internet Files\Content.IE5\KTMSFY3Z\MC900279470[1].wmf"/>
              <p:cNvPicPr>
                <a:picLocks noChangeAspect="1" noChangeArrowheads="1"/>
              </p:cNvPicPr>
              <p:nvPr/>
            </p:nvPicPr>
            <p:blipFill>
              <a:blip r:embed="rId7" cstate="print"/>
              <a:srcRect/>
              <a:stretch>
                <a:fillRect/>
              </a:stretch>
            </p:blipFill>
            <p:spPr bwMode="auto">
              <a:xfrm>
                <a:off x="3185782" y="5061098"/>
                <a:ext cx="459176" cy="1586824"/>
              </a:xfrm>
              <a:prstGeom prst="rect">
                <a:avLst/>
              </a:prstGeom>
              <a:noFill/>
              <a:ln w="9525">
                <a:noFill/>
                <a:miter lim="800000"/>
                <a:headEnd/>
                <a:tailEnd/>
              </a:ln>
            </p:spPr>
          </p:pic>
          <p:pic>
            <p:nvPicPr>
              <p:cNvPr id="61454" name="Picture 5" descr="C:\Users\nnm\AppData\Local\Microsoft\Windows\Temporary Internet Files\Content.IE5\9T6UJMI2\MC900279450[1].wmf"/>
              <p:cNvPicPr>
                <a:picLocks noChangeAspect="1" noChangeArrowheads="1"/>
              </p:cNvPicPr>
              <p:nvPr/>
            </p:nvPicPr>
            <p:blipFill>
              <a:blip r:embed="rId8" cstate="print"/>
              <a:srcRect/>
              <a:stretch>
                <a:fillRect/>
              </a:stretch>
            </p:blipFill>
            <p:spPr bwMode="auto">
              <a:xfrm>
                <a:off x="3680694" y="5071731"/>
                <a:ext cx="1351584" cy="671052"/>
              </a:xfrm>
              <a:prstGeom prst="rect">
                <a:avLst/>
              </a:prstGeom>
              <a:noFill/>
              <a:ln w="9525">
                <a:noFill/>
                <a:miter lim="800000"/>
                <a:headEnd/>
                <a:tailEnd/>
              </a:ln>
            </p:spPr>
          </p:pic>
          <p:pic>
            <p:nvPicPr>
              <p:cNvPr id="61455" name="Picture 6" descr="C:\Users\nnm\AppData\Local\Microsoft\Windows\Temporary Internet Files\Content.IE5\KUP63ECO\MC900279454[1].wmf"/>
              <p:cNvPicPr>
                <a:picLocks noChangeAspect="1" noChangeArrowheads="1"/>
              </p:cNvPicPr>
              <p:nvPr/>
            </p:nvPicPr>
            <p:blipFill>
              <a:blip r:embed="rId9" cstate="print"/>
              <a:srcRect/>
              <a:stretch>
                <a:fillRect/>
              </a:stretch>
            </p:blipFill>
            <p:spPr bwMode="auto">
              <a:xfrm>
                <a:off x="3838352" y="5798699"/>
                <a:ext cx="1177131" cy="730180"/>
              </a:xfrm>
              <a:prstGeom prst="rect">
                <a:avLst/>
              </a:prstGeom>
              <a:noFill/>
              <a:ln w="9525">
                <a:noFill/>
                <a:miter lim="800000"/>
                <a:headEnd/>
                <a:tailEnd/>
              </a:ln>
            </p:spPr>
          </p:pic>
        </p:grpSp>
      </p:gr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noChangeArrowheads="1"/>
          </p:cNvSpPr>
          <p:nvPr>
            <p:ph idx="1"/>
          </p:nvPr>
        </p:nvSpPr>
        <p:spPr/>
        <p:txBody>
          <a:bodyPr>
            <a:normAutofit/>
          </a:bodyPr>
          <a:lstStyle/>
          <a:p>
            <a:r>
              <a:rPr lang="en-US" dirty="0" smtClean="0"/>
              <a:t>EAM tracks indirect costs . . . “Cost of Ownership”</a:t>
            </a:r>
          </a:p>
          <a:p>
            <a:r>
              <a:rPr lang="en-US" dirty="0" smtClean="0"/>
              <a:t>Use Maintenance to </a:t>
            </a:r>
          </a:p>
          <a:p>
            <a:pPr lvl="1"/>
            <a:r>
              <a:rPr lang="en-US" dirty="0" smtClean="0"/>
              <a:t>Create equipment records </a:t>
            </a:r>
          </a:p>
          <a:p>
            <a:pPr lvl="1"/>
            <a:r>
              <a:rPr lang="en-US" dirty="0" smtClean="0"/>
              <a:t>Schedule maintenance</a:t>
            </a:r>
          </a:p>
          <a:p>
            <a:pPr lvl="1"/>
            <a:r>
              <a:rPr lang="en-US" dirty="0" smtClean="0"/>
              <a:t>Request service  </a:t>
            </a:r>
          </a:p>
          <a:p>
            <a:pPr lvl="1"/>
            <a:r>
              <a:rPr lang="en-US" dirty="0" smtClean="0"/>
              <a:t>Create work orders</a:t>
            </a:r>
          </a:p>
          <a:p>
            <a:pPr lvl="1"/>
            <a:r>
              <a:rPr lang="en-US" dirty="0" smtClean="0"/>
              <a:t>Record costs: labor, parts, purchases, subcontractors  </a:t>
            </a:r>
          </a:p>
          <a:p>
            <a:endParaRPr lang="en-US" dirty="0" smtClean="0"/>
          </a:p>
        </p:txBody>
      </p:sp>
      <p:sp>
        <p:nvSpPr>
          <p:cNvPr id="62466" name="Rectangle 2"/>
          <p:cNvSpPr>
            <a:spLocks noGrp="1" noChangeArrowheads="1"/>
          </p:cNvSpPr>
          <p:nvPr>
            <p:ph type="title"/>
          </p:nvPr>
        </p:nvSpPr>
        <p:spPr/>
        <p:txBody>
          <a:bodyPr/>
          <a:lstStyle/>
          <a:p>
            <a:r>
              <a:rPr lang="en-US" smtClean="0"/>
              <a:t>Course Level Summary</a:t>
            </a:r>
          </a:p>
        </p:txBody>
      </p:sp>
      <p:sp>
        <p:nvSpPr>
          <p:cNvPr id="62468" name="Footer Placeholder 3"/>
          <p:cNvSpPr>
            <a:spLocks noGrp="1"/>
          </p:cNvSpPr>
          <p:nvPr>
            <p:ph type="ftr" sz="quarter" idx="10"/>
          </p:nvPr>
        </p:nvSpPr>
        <p:spPr/>
        <p:txBody>
          <a:bodyPr/>
          <a:lstStyle/>
          <a:p>
            <a:r>
              <a:rPr lang="en-US" smtClean="0"/>
              <a:t>EAM-OV-510</a:t>
            </a:r>
          </a:p>
        </p:txBody>
      </p:sp>
      <p:grpSp>
        <p:nvGrpSpPr>
          <p:cNvPr id="2" name="Group 4"/>
          <p:cNvGrpSpPr>
            <a:grpSpLocks/>
          </p:cNvGrpSpPr>
          <p:nvPr/>
        </p:nvGrpSpPr>
        <p:grpSpPr bwMode="auto">
          <a:xfrm>
            <a:off x="7835900" y="595313"/>
            <a:ext cx="1042988" cy="828675"/>
            <a:chOff x="1130595" y="893135"/>
            <a:chExt cx="6886354" cy="6177516"/>
          </a:xfrm>
        </p:grpSpPr>
        <p:pic>
          <p:nvPicPr>
            <p:cNvPr id="62470" name="Picture 10" descr="C:\Users\nnm\AppData\Local\Microsoft\Windows\Temporary Internet Files\Content.IE5\9T6UJMI2\MC900437207[1].jpg"/>
            <p:cNvPicPr>
              <a:picLocks noChangeAspect="1" noChangeArrowheads="1"/>
            </p:cNvPicPr>
            <p:nvPr/>
          </p:nvPicPr>
          <p:blipFill>
            <a:blip r:embed="rId3" cstate="print">
              <a:lum bright="40000"/>
            </a:blip>
            <a:srcRect/>
            <a:stretch>
              <a:fillRect/>
            </a:stretch>
          </p:blipFill>
          <p:spPr bwMode="auto">
            <a:xfrm>
              <a:off x="1648027" y="1100469"/>
              <a:ext cx="5890438" cy="5890438"/>
            </a:xfrm>
            <a:prstGeom prst="rect">
              <a:avLst/>
            </a:prstGeom>
            <a:solidFill>
              <a:srgbClr val="000000">
                <a:alpha val="32941"/>
              </a:srgbClr>
            </a:solidFill>
            <a:ln w="9525">
              <a:solidFill>
                <a:schemeClr val="bg1"/>
              </a:solidFill>
              <a:miter lim="800000"/>
              <a:headEnd/>
              <a:tailEnd/>
            </a:ln>
          </p:spPr>
        </p:pic>
        <p:pic>
          <p:nvPicPr>
            <p:cNvPr id="62471"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1775664" y="3304812"/>
              <a:ext cx="947710" cy="1131326"/>
            </a:xfrm>
            <a:prstGeom prst="rect">
              <a:avLst/>
            </a:prstGeom>
            <a:noFill/>
            <a:ln w="9525">
              <a:noFill/>
              <a:miter lim="800000"/>
              <a:headEnd/>
              <a:tailEnd/>
            </a:ln>
          </p:spPr>
        </p:pic>
        <p:pic>
          <p:nvPicPr>
            <p:cNvPr id="62472" name="Picture 3" descr="C:\Users\nnm\AppData\Local\Microsoft\Windows\Temporary Internet Files\Content.IE5\HRO6PRED\MC900440391[1].png"/>
            <p:cNvPicPr>
              <a:picLocks noChangeAspect="1" noChangeArrowheads="1"/>
            </p:cNvPicPr>
            <p:nvPr/>
          </p:nvPicPr>
          <p:blipFill>
            <a:blip r:embed="rId5" cstate="print"/>
            <a:srcRect/>
            <a:stretch>
              <a:fillRect/>
            </a:stretch>
          </p:blipFill>
          <p:spPr bwMode="auto">
            <a:xfrm>
              <a:off x="3971259" y="1573616"/>
              <a:ext cx="1089837" cy="1089837"/>
            </a:xfrm>
            <a:prstGeom prst="rect">
              <a:avLst/>
            </a:prstGeom>
            <a:noFill/>
            <a:ln w="9525">
              <a:noFill/>
              <a:miter lim="800000"/>
              <a:headEnd/>
              <a:tailEnd/>
            </a:ln>
          </p:spPr>
        </p:pic>
        <p:pic>
          <p:nvPicPr>
            <p:cNvPr id="62473" name="Picture 6" descr="C:\Users\nnm\AppData\Local\Microsoft\Windows\Temporary Internet Files\Content.IE5\MP4FNXP9\MC900188073[1].wmf"/>
            <p:cNvPicPr>
              <a:picLocks noChangeAspect="1" noChangeArrowheads="1"/>
            </p:cNvPicPr>
            <p:nvPr/>
          </p:nvPicPr>
          <p:blipFill>
            <a:blip r:embed="rId6" cstate="print"/>
            <a:srcRect/>
            <a:stretch>
              <a:fillRect/>
            </a:stretch>
          </p:blipFill>
          <p:spPr bwMode="auto">
            <a:xfrm>
              <a:off x="4061636" y="5538488"/>
              <a:ext cx="949614" cy="949134"/>
            </a:xfrm>
            <a:prstGeom prst="rect">
              <a:avLst/>
            </a:prstGeom>
            <a:noFill/>
            <a:ln w="9525">
              <a:noFill/>
              <a:miter lim="800000"/>
              <a:headEnd/>
              <a:tailEnd/>
            </a:ln>
          </p:spPr>
        </p:pic>
        <p:sp>
          <p:nvSpPr>
            <p:cNvPr id="62474" name="Rectangle 9"/>
            <p:cNvSpPr>
              <a:spLocks noChangeArrowheads="1"/>
            </p:cNvSpPr>
            <p:nvPr/>
          </p:nvSpPr>
          <p:spPr bwMode="auto">
            <a:xfrm>
              <a:off x="1456660" y="893135"/>
              <a:ext cx="6464596" cy="318977"/>
            </a:xfrm>
            <a:prstGeom prst="rect">
              <a:avLst/>
            </a:prstGeom>
            <a:solidFill>
              <a:schemeClr val="bg1"/>
            </a:solidFill>
            <a:ln w="9525" algn="ctr">
              <a:solidFill>
                <a:schemeClr val="bg1"/>
              </a:solidFill>
              <a:round/>
              <a:headEnd/>
              <a:tailEnd/>
            </a:ln>
          </p:spPr>
          <p:txBody>
            <a:bodyPr wrap="none" tIns="91440" bIns="91440" anchor="ctr"/>
            <a:lstStyle/>
            <a:p>
              <a:pPr algn="ctr"/>
              <a:endParaRPr lang="en-US" sz="2800"/>
            </a:p>
          </p:txBody>
        </p:sp>
        <p:sp>
          <p:nvSpPr>
            <p:cNvPr id="62475" name="Rectangle 10"/>
            <p:cNvSpPr>
              <a:spLocks noChangeArrowheads="1"/>
            </p:cNvSpPr>
            <p:nvPr/>
          </p:nvSpPr>
          <p:spPr bwMode="auto">
            <a:xfrm>
              <a:off x="7474688" y="935665"/>
              <a:ext cx="542261" cy="6134986"/>
            </a:xfrm>
            <a:prstGeom prst="rect">
              <a:avLst/>
            </a:prstGeom>
            <a:solidFill>
              <a:schemeClr val="bg1"/>
            </a:solidFill>
            <a:ln w="9525" algn="ctr">
              <a:solidFill>
                <a:schemeClr val="bg1"/>
              </a:solidFill>
              <a:round/>
              <a:headEnd/>
              <a:tailEnd/>
            </a:ln>
          </p:spPr>
          <p:txBody>
            <a:bodyPr wrap="none" tIns="91440" bIns="91440" anchor="ctr"/>
            <a:lstStyle/>
            <a:p>
              <a:pPr algn="ctr"/>
              <a:endParaRPr lang="en-US" sz="2800"/>
            </a:p>
          </p:txBody>
        </p:sp>
        <p:sp>
          <p:nvSpPr>
            <p:cNvPr id="62476" name="Rectangle 11"/>
            <p:cNvSpPr>
              <a:spLocks noChangeArrowheads="1"/>
            </p:cNvSpPr>
            <p:nvPr/>
          </p:nvSpPr>
          <p:spPr bwMode="auto">
            <a:xfrm>
              <a:off x="1130595" y="1236916"/>
              <a:ext cx="542261" cy="5695507"/>
            </a:xfrm>
            <a:prstGeom prst="rect">
              <a:avLst/>
            </a:prstGeom>
            <a:solidFill>
              <a:schemeClr val="bg1"/>
            </a:solidFill>
            <a:ln w="9525" algn="ctr">
              <a:solidFill>
                <a:schemeClr val="bg1"/>
              </a:solidFill>
              <a:round/>
              <a:headEnd/>
              <a:tailEnd/>
            </a:ln>
          </p:spPr>
          <p:txBody>
            <a:bodyPr wrap="none" tIns="91440" bIns="91440" anchor="ctr"/>
            <a:lstStyle/>
            <a:p>
              <a:pPr algn="ctr"/>
              <a:endParaRPr lang="en-US" sz="2800"/>
            </a:p>
          </p:txBody>
        </p:sp>
        <p:grpSp>
          <p:nvGrpSpPr>
            <p:cNvPr id="3" name="Group 15"/>
            <p:cNvGrpSpPr>
              <a:grpSpLocks/>
            </p:cNvGrpSpPr>
            <p:nvPr/>
          </p:nvGrpSpPr>
          <p:grpSpPr bwMode="auto">
            <a:xfrm>
              <a:off x="6507122" y="3498113"/>
              <a:ext cx="991908" cy="959502"/>
              <a:chOff x="3185782" y="5061098"/>
              <a:chExt cx="1846496" cy="1586824"/>
            </a:xfrm>
          </p:grpSpPr>
          <p:pic>
            <p:nvPicPr>
              <p:cNvPr id="62478" name="Picture 4" descr="C:\Users\nnm\AppData\Local\Microsoft\Windows\Temporary Internet Files\Content.IE5\KTMSFY3Z\MC900279470[1].wmf"/>
              <p:cNvPicPr>
                <a:picLocks noChangeAspect="1" noChangeArrowheads="1"/>
              </p:cNvPicPr>
              <p:nvPr/>
            </p:nvPicPr>
            <p:blipFill>
              <a:blip r:embed="rId7" cstate="print"/>
              <a:srcRect/>
              <a:stretch>
                <a:fillRect/>
              </a:stretch>
            </p:blipFill>
            <p:spPr bwMode="auto">
              <a:xfrm>
                <a:off x="3185782" y="5061098"/>
                <a:ext cx="459176" cy="1586824"/>
              </a:xfrm>
              <a:prstGeom prst="rect">
                <a:avLst/>
              </a:prstGeom>
              <a:noFill/>
              <a:ln w="9525">
                <a:noFill/>
                <a:miter lim="800000"/>
                <a:headEnd/>
                <a:tailEnd/>
              </a:ln>
            </p:spPr>
          </p:pic>
          <p:pic>
            <p:nvPicPr>
              <p:cNvPr id="62479" name="Picture 5" descr="C:\Users\nnm\AppData\Local\Microsoft\Windows\Temporary Internet Files\Content.IE5\9T6UJMI2\MC900279450[1].wmf"/>
              <p:cNvPicPr>
                <a:picLocks noChangeAspect="1" noChangeArrowheads="1"/>
              </p:cNvPicPr>
              <p:nvPr/>
            </p:nvPicPr>
            <p:blipFill>
              <a:blip r:embed="rId8" cstate="print"/>
              <a:srcRect/>
              <a:stretch>
                <a:fillRect/>
              </a:stretch>
            </p:blipFill>
            <p:spPr bwMode="auto">
              <a:xfrm>
                <a:off x="3680694" y="5071731"/>
                <a:ext cx="1351584" cy="671052"/>
              </a:xfrm>
              <a:prstGeom prst="rect">
                <a:avLst/>
              </a:prstGeom>
              <a:noFill/>
              <a:ln w="9525">
                <a:noFill/>
                <a:miter lim="800000"/>
                <a:headEnd/>
                <a:tailEnd/>
              </a:ln>
            </p:spPr>
          </p:pic>
          <p:pic>
            <p:nvPicPr>
              <p:cNvPr id="62480" name="Picture 6" descr="C:\Users\nnm\AppData\Local\Microsoft\Windows\Temporary Internet Files\Content.IE5\KUP63ECO\MC900279454[1].wmf"/>
              <p:cNvPicPr>
                <a:picLocks noChangeAspect="1" noChangeArrowheads="1"/>
              </p:cNvPicPr>
              <p:nvPr/>
            </p:nvPicPr>
            <p:blipFill>
              <a:blip r:embed="rId9" cstate="print"/>
              <a:srcRect/>
              <a:stretch>
                <a:fillRect/>
              </a:stretch>
            </p:blipFill>
            <p:spPr bwMode="auto">
              <a:xfrm>
                <a:off x="3838352" y="5798699"/>
                <a:ext cx="1177131" cy="730180"/>
              </a:xfrm>
              <a:prstGeom prst="rect">
                <a:avLst/>
              </a:prstGeom>
              <a:noFill/>
              <a:ln w="9525">
                <a:noFill/>
                <a:miter lim="800000"/>
                <a:headEnd/>
                <a:tailEnd/>
              </a:ln>
            </p:spPr>
          </p:pic>
        </p:grpSp>
      </p:gr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3"/>
          <p:cNvSpPr>
            <a:spLocks noGrp="1" noChangeArrowheads="1"/>
          </p:cNvSpPr>
          <p:nvPr>
            <p:ph idx="1"/>
          </p:nvPr>
        </p:nvSpPr>
        <p:spPr/>
        <p:txBody>
          <a:bodyPr>
            <a:normAutofit/>
          </a:bodyPr>
          <a:lstStyle/>
          <a:p>
            <a:r>
              <a:rPr lang="en-US" dirty="0" smtClean="0"/>
              <a:t>Use Inventory to </a:t>
            </a:r>
          </a:p>
          <a:p>
            <a:pPr lvl="1"/>
            <a:r>
              <a:rPr lang="en-US" dirty="0" smtClean="0"/>
              <a:t>Create inventory records </a:t>
            </a:r>
          </a:p>
          <a:p>
            <a:pPr lvl="1"/>
            <a:r>
              <a:rPr lang="en-US" dirty="0" smtClean="0"/>
              <a:t>Replenish stock </a:t>
            </a:r>
          </a:p>
          <a:p>
            <a:pPr lvl="1"/>
            <a:r>
              <a:rPr lang="en-US" dirty="0" smtClean="0"/>
              <a:t>Conduct physical inventory </a:t>
            </a:r>
          </a:p>
          <a:p>
            <a:pPr lvl="1"/>
            <a:r>
              <a:rPr lang="en-US" dirty="0" smtClean="0"/>
              <a:t>Make stores requisitions</a:t>
            </a:r>
          </a:p>
          <a:p>
            <a:pPr lvl="1"/>
            <a:r>
              <a:rPr lang="en-US" dirty="0" smtClean="0"/>
              <a:t>Perform inventory transactions</a:t>
            </a:r>
          </a:p>
          <a:p>
            <a:r>
              <a:rPr lang="en-US" dirty="0" smtClean="0"/>
              <a:t>Use Purchasing to </a:t>
            </a:r>
          </a:p>
          <a:p>
            <a:pPr lvl="1"/>
            <a:r>
              <a:rPr lang="en-US" dirty="0" smtClean="0"/>
              <a:t>Request purchases </a:t>
            </a:r>
          </a:p>
          <a:p>
            <a:pPr lvl="1"/>
            <a:r>
              <a:rPr lang="en-US" dirty="0" smtClean="0"/>
              <a:t>Approve purchases </a:t>
            </a:r>
          </a:p>
          <a:p>
            <a:pPr lvl="1"/>
            <a:r>
              <a:rPr lang="en-US" dirty="0" smtClean="0"/>
              <a:t>Create and order purchase orders</a:t>
            </a:r>
          </a:p>
          <a:p>
            <a:pPr lvl="1"/>
            <a:r>
              <a:rPr lang="en-US" dirty="0" smtClean="0"/>
              <a:t>Process receipts and returns </a:t>
            </a:r>
          </a:p>
        </p:txBody>
      </p:sp>
      <p:sp>
        <p:nvSpPr>
          <p:cNvPr id="62466" name="Rectangle 2"/>
          <p:cNvSpPr>
            <a:spLocks noGrp="1" noChangeArrowheads="1"/>
          </p:cNvSpPr>
          <p:nvPr>
            <p:ph type="title"/>
          </p:nvPr>
        </p:nvSpPr>
        <p:spPr/>
        <p:txBody>
          <a:bodyPr/>
          <a:lstStyle/>
          <a:p>
            <a:r>
              <a:rPr lang="en-US" smtClean="0"/>
              <a:t>Course Level Summary</a:t>
            </a:r>
          </a:p>
        </p:txBody>
      </p:sp>
      <p:sp>
        <p:nvSpPr>
          <p:cNvPr id="62468" name="Footer Placeholder 3"/>
          <p:cNvSpPr>
            <a:spLocks noGrp="1"/>
          </p:cNvSpPr>
          <p:nvPr>
            <p:ph type="ftr" sz="quarter" idx="10"/>
          </p:nvPr>
        </p:nvSpPr>
        <p:spPr/>
        <p:txBody>
          <a:bodyPr/>
          <a:lstStyle/>
          <a:p>
            <a:r>
              <a:rPr lang="en-US" smtClean="0"/>
              <a:t>EAM-OV-510</a:t>
            </a:r>
          </a:p>
        </p:txBody>
      </p:sp>
      <p:grpSp>
        <p:nvGrpSpPr>
          <p:cNvPr id="62469" name="Group 4"/>
          <p:cNvGrpSpPr>
            <a:grpSpLocks/>
          </p:cNvGrpSpPr>
          <p:nvPr/>
        </p:nvGrpSpPr>
        <p:grpSpPr bwMode="auto">
          <a:xfrm>
            <a:off x="7835900" y="595313"/>
            <a:ext cx="1042988" cy="828675"/>
            <a:chOff x="1130595" y="893135"/>
            <a:chExt cx="6886354" cy="6177516"/>
          </a:xfrm>
        </p:grpSpPr>
        <p:pic>
          <p:nvPicPr>
            <p:cNvPr id="62470" name="Picture 10" descr="C:\Users\nnm\AppData\Local\Microsoft\Windows\Temporary Internet Files\Content.IE5\9T6UJMI2\MC900437207[1].jpg"/>
            <p:cNvPicPr>
              <a:picLocks noChangeAspect="1" noChangeArrowheads="1"/>
            </p:cNvPicPr>
            <p:nvPr/>
          </p:nvPicPr>
          <p:blipFill>
            <a:blip r:embed="rId3" cstate="print">
              <a:lum bright="40000"/>
            </a:blip>
            <a:srcRect/>
            <a:stretch>
              <a:fillRect/>
            </a:stretch>
          </p:blipFill>
          <p:spPr bwMode="auto">
            <a:xfrm>
              <a:off x="1648027" y="1100469"/>
              <a:ext cx="5890438" cy="5890438"/>
            </a:xfrm>
            <a:prstGeom prst="rect">
              <a:avLst/>
            </a:prstGeom>
            <a:solidFill>
              <a:srgbClr val="000000">
                <a:alpha val="32941"/>
              </a:srgbClr>
            </a:solidFill>
            <a:ln w="9525">
              <a:solidFill>
                <a:schemeClr val="bg1"/>
              </a:solidFill>
              <a:miter lim="800000"/>
              <a:headEnd/>
              <a:tailEnd/>
            </a:ln>
          </p:spPr>
        </p:pic>
        <p:pic>
          <p:nvPicPr>
            <p:cNvPr id="62471"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1775664" y="3304812"/>
              <a:ext cx="947710" cy="1131326"/>
            </a:xfrm>
            <a:prstGeom prst="rect">
              <a:avLst/>
            </a:prstGeom>
            <a:noFill/>
            <a:ln w="9525">
              <a:noFill/>
              <a:miter lim="800000"/>
              <a:headEnd/>
              <a:tailEnd/>
            </a:ln>
          </p:spPr>
        </p:pic>
        <p:pic>
          <p:nvPicPr>
            <p:cNvPr id="62472" name="Picture 3" descr="C:\Users\nnm\AppData\Local\Microsoft\Windows\Temporary Internet Files\Content.IE5\HRO6PRED\MC900440391[1].png"/>
            <p:cNvPicPr>
              <a:picLocks noChangeAspect="1" noChangeArrowheads="1"/>
            </p:cNvPicPr>
            <p:nvPr/>
          </p:nvPicPr>
          <p:blipFill>
            <a:blip r:embed="rId5" cstate="print"/>
            <a:srcRect/>
            <a:stretch>
              <a:fillRect/>
            </a:stretch>
          </p:blipFill>
          <p:spPr bwMode="auto">
            <a:xfrm>
              <a:off x="3971259" y="1573616"/>
              <a:ext cx="1089837" cy="1089837"/>
            </a:xfrm>
            <a:prstGeom prst="rect">
              <a:avLst/>
            </a:prstGeom>
            <a:noFill/>
            <a:ln w="9525">
              <a:noFill/>
              <a:miter lim="800000"/>
              <a:headEnd/>
              <a:tailEnd/>
            </a:ln>
          </p:spPr>
        </p:pic>
        <p:pic>
          <p:nvPicPr>
            <p:cNvPr id="62473" name="Picture 6" descr="C:\Users\nnm\AppData\Local\Microsoft\Windows\Temporary Internet Files\Content.IE5\MP4FNXP9\MC900188073[1].wmf"/>
            <p:cNvPicPr>
              <a:picLocks noChangeAspect="1" noChangeArrowheads="1"/>
            </p:cNvPicPr>
            <p:nvPr/>
          </p:nvPicPr>
          <p:blipFill>
            <a:blip r:embed="rId6" cstate="print"/>
            <a:srcRect/>
            <a:stretch>
              <a:fillRect/>
            </a:stretch>
          </p:blipFill>
          <p:spPr bwMode="auto">
            <a:xfrm>
              <a:off x="4061636" y="5538488"/>
              <a:ext cx="949614" cy="949134"/>
            </a:xfrm>
            <a:prstGeom prst="rect">
              <a:avLst/>
            </a:prstGeom>
            <a:noFill/>
            <a:ln w="9525">
              <a:noFill/>
              <a:miter lim="800000"/>
              <a:headEnd/>
              <a:tailEnd/>
            </a:ln>
          </p:spPr>
        </p:pic>
        <p:sp>
          <p:nvSpPr>
            <p:cNvPr id="62474" name="Rectangle 9"/>
            <p:cNvSpPr>
              <a:spLocks noChangeArrowheads="1"/>
            </p:cNvSpPr>
            <p:nvPr/>
          </p:nvSpPr>
          <p:spPr bwMode="auto">
            <a:xfrm>
              <a:off x="1456660" y="893135"/>
              <a:ext cx="6464596" cy="318977"/>
            </a:xfrm>
            <a:prstGeom prst="rect">
              <a:avLst/>
            </a:prstGeom>
            <a:solidFill>
              <a:schemeClr val="bg1"/>
            </a:solidFill>
            <a:ln w="9525" algn="ctr">
              <a:solidFill>
                <a:schemeClr val="bg1"/>
              </a:solidFill>
              <a:round/>
              <a:headEnd/>
              <a:tailEnd/>
            </a:ln>
          </p:spPr>
          <p:txBody>
            <a:bodyPr wrap="none" tIns="91440" bIns="91440" anchor="ctr"/>
            <a:lstStyle/>
            <a:p>
              <a:pPr algn="ctr"/>
              <a:endParaRPr lang="en-US" sz="2800"/>
            </a:p>
          </p:txBody>
        </p:sp>
        <p:sp>
          <p:nvSpPr>
            <p:cNvPr id="62475" name="Rectangle 10"/>
            <p:cNvSpPr>
              <a:spLocks noChangeArrowheads="1"/>
            </p:cNvSpPr>
            <p:nvPr/>
          </p:nvSpPr>
          <p:spPr bwMode="auto">
            <a:xfrm>
              <a:off x="7474688" y="935665"/>
              <a:ext cx="542261" cy="6134986"/>
            </a:xfrm>
            <a:prstGeom prst="rect">
              <a:avLst/>
            </a:prstGeom>
            <a:solidFill>
              <a:schemeClr val="bg1"/>
            </a:solidFill>
            <a:ln w="9525" algn="ctr">
              <a:solidFill>
                <a:schemeClr val="bg1"/>
              </a:solidFill>
              <a:round/>
              <a:headEnd/>
              <a:tailEnd/>
            </a:ln>
          </p:spPr>
          <p:txBody>
            <a:bodyPr wrap="none" tIns="91440" bIns="91440" anchor="ctr"/>
            <a:lstStyle/>
            <a:p>
              <a:pPr algn="ctr"/>
              <a:endParaRPr lang="en-US" sz="2800"/>
            </a:p>
          </p:txBody>
        </p:sp>
        <p:sp>
          <p:nvSpPr>
            <p:cNvPr id="62476" name="Rectangle 11"/>
            <p:cNvSpPr>
              <a:spLocks noChangeArrowheads="1"/>
            </p:cNvSpPr>
            <p:nvPr/>
          </p:nvSpPr>
          <p:spPr bwMode="auto">
            <a:xfrm>
              <a:off x="1130595" y="1236916"/>
              <a:ext cx="542261" cy="5695507"/>
            </a:xfrm>
            <a:prstGeom prst="rect">
              <a:avLst/>
            </a:prstGeom>
            <a:solidFill>
              <a:schemeClr val="bg1"/>
            </a:solidFill>
            <a:ln w="9525" algn="ctr">
              <a:solidFill>
                <a:schemeClr val="bg1"/>
              </a:solidFill>
              <a:round/>
              <a:headEnd/>
              <a:tailEnd/>
            </a:ln>
          </p:spPr>
          <p:txBody>
            <a:bodyPr wrap="none" tIns="91440" bIns="91440" anchor="ctr"/>
            <a:lstStyle/>
            <a:p>
              <a:pPr algn="ctr"/>
              <a:endParaRPr lang="en-US" sz="2800"/>
            </a:p>
          </p:txBody>
        </p:sp>
        <p:grpSp>
          <p:nvGrpSpPr>
            <p:cNvPr id="62477" name="Group 15"/>
            <p:cNvGrpSpPr>
              <a:grpSpLocks/>
            </p:cNvGrpSpPr>
            <p:nvPr/>
          </p:nvGrpSpPr>
          <p:grpSpPr bwMode="auto">
            <a:xfrm>
              <a:off x="6507122" y="3498113"/>
              <a:ext cx="991908" cy="959502"/>
              <a:chOff x="3185782" y="5061098"/>
              <a:chExt cx="1846496" cy="1586824"/>
            </a:xfrm>
          </p:grpSpPr>
          <p:pic>
            <p:nvPicPr>
              <p:cNvPr id="62478" name="Picture 4" descr="C:\Users\nnm\AppData\Local\Microsoft\Windows\Temporary Internet Files\Content.IE5\KTMSFY3Z\MC900279470[1].wmf"/>
              <p:cNvPicPr>
                <a:picLocks noChangeAspect="1" noChangeArrowheads="1"/>
              </p:cNvPicPr>
              <p:nvPr/>
            </p:nvPicPr>
            <p:blipFill>
              <a:blip r:embed="rId7" cstate="print"/>
              <a:srcRect/>
              <a:stretch>
                <a:fillRect/>
              </a:stretch>
            </p:blipFill>
            <p:spPr bwMode="auto">
              <a:xfrm>
                <a:off x="3185782" y="5061098"/>
                <a:ext cx="459176" cy="1586824"/>
              </a:xfrm>
              <a:prstGeom prst="rect">
                <a:avLst/>
              </a:prstGeom>
              <a:noFill/>
              <a:ln w="9525">
                <a:noFill/>
                <a:miter lim="800000"/>
                <a:headEnd/>
                <a:tailEnd/>
              </a:ln>
            </p:spPr>
          </p:pic>
          <p:pic>
            <p:nvPicPr>
              <p:cNvPr id="62479" name="Picture 5" descr="C:\Users\nnm\AppData\Local\Microsoft\Windows\Temporary Internet Files\Content.IE5\9T6UJMI2\MC900279450[1].wmf"/>
              <p:cNvPicPr>
                <a:picLocks noChangeAspect="1" noChangeArrowheads="1"/>
              </p:cNvPicPr>
              <p:nvPr/>
            </p:nvPicPr>
            <p:blipFill>
              <a:blip r:embed="rId8" cstate="print"/>
              <a:srcRect/>
              <a:stretch>
                <a:fillRect/>
              </a:stretch>
            </p:blipFill>
            <p:spPr bwMode="auto">
              <a:xfrm>
                <a:off x="3680694" y="5071731"/>
                <a:ext cx="1351584" cy="671052"/>
              </a:xfrm>
              <a:prstGeom prst="rect">
                <a:avLst/>
              </a:prstGeom>
              <a:noFill/>
              <a:ln w="9525">
                <a:noFill/>
                <a:miter lim="800000"/>
                <a:headEnd/>
                <a:tailEnd/>
              </a:ln>
            </p:spPr>
          </p:pic>
          <p:pic>
            <p:nvPicPr>
              <p:cNvPr id="62480" name="Picture 6" descr="C:\Users\nnm\AppData\Local\Microsoft\Windows\Temporary Internet Files\Content.IE5\KUP63ECO\MC900279454[1].wmf"/>
              <p:cNvPicPr>
                <a:picLocks noChangeAspect="1" noChangeArrowheads="1"/>
              </p:cNvPicPr>
              <p:nvPr/>
            </p:nvPicPr>
            <p:blipFill>
              <a:blip r:embed="rId9" cstate="print"/>
              <a:srcRect/>
              <a:stretch>
                <a:fillRect/>
              </a:stretch>
            </p:blipFill>
            <p:spPr bwMode="auto">
              <a:xfrm>
                <a:off x="3838352" y="5798699"/>
                <a:ext cx="1177131" cy="730180"/>
              </a:xfrm>
              <a:prstGeom prst="rect">
                <a:avLst/>
              </a:prstGeom>
              <a:noFill/>
              <a:ln w="9525">
                <a:noFill/>
                <a:miter lim="800000"/>
                <a:headEnd/>
                <a:tailEnd/>
              </a:ln>
            </p:spPr>
          </p:pic>
        </p:grpSp>
      </p:gr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a:spLocks noGrp="1" noChangeArrowheads="1"/>
          </p:cNvSpPr>
          <p:nvPr>
            <p:ph idx="1"/>
          </p:nvPr>
        </p:nvSpPr>
        <p:spPr/>
        <p:txBody>
          <a:bodyPr>
            <a:normAutofit/>
          </a:bodyPr>
          <a:lstStyle/>
          <a:p>
            <a:r>
              <a:rPr lang="en-US" dirty="0" smtClean="0"/>
              <a:t>Use Project Controls to </a:t>
            </a:r>
          </a:p>
          <a:p>
            <a:pPr lvl="1"/>
            <a:r>
              <a:rPr lang="en-US" dirty="0" smtClean="0"/>
              <a:t>Set up projects and jobs </a:t>
            </a:r>
          </a:p>
          <a:p>
            <a:pPr lvl="1"/>
            <a:r>
              <a:rPr lang="en-US" dirty="0" smtClean="0"/>
              <a:t>Control budgets </a:t>
            </a:r>
          </a:p>
          <a:p>
            <a:pPr lvl="1"/>
            <a:r>
              <a:rPr lang="en-US" dirty="0" smtClean="0"/>
              <a:t>Track “Acquisition Cost”</a:t>
            </a:r>
          </a:p>
          <a:p>
            <a:pPr lvl="1"/>
            <a:r>
              <a:rPr lang="en-US" dirty="0" smtClean="0"/>
              <a:t>Manage capital, ETO, expense, and customer funded projects </a:t>
            </a:r>
          </a:p>
          <a:p>
            <a:r>
              <a:rPr lang="en-US" dirty="0" smtClean="0"/>
              <a:t>EAM is integrated with the QAD ERP system for </a:t>
            </a:r>
          </a:p>
          <a:p>
            <a:pPr lvl="1"/>
            <a:r>
              <a:rPr lang="en-US" dirty="0" smtClean="0"/>
              <a:t>Financials</a:t>
            </a:r>
          </a:p>
          <a:p>
            <a:pPr lvl="1"/>
            <a:r>
              <a:rPr lang="en-US" dirty="0" smtClean="0"/>
              <a:t>Accounts Payable </a:t>
            </a:r>
          </a:p>
          <a:p>
            <a:pPr lvl="1"/>
            <a:r>
              <a:rPr lang="en-US" dirty="0" smtClean="0"/>
              <a:t>Accounts Receivable </a:t>
            </a:r>
          </a:p>
        </p:txBody>
      </p:sp>
      <p:sp>
        <p:nvSpPr>
          <p:cNvPr id="63490" name="Rectangle 2"/>
          <p:cNvSpPr>
            <a:spLocks noGrp="1" noChangeArrowheads="1"/>
          </p:cNvSpPr>
          <p:nvPr>
            <p:ph type="title"/>
          </p:nvPr>
        </p:nvSpPr>
        <p:spPr/>
        <p:txBody>
          <a:bodyPr/>
          <a:lstStyle/>
          <a:p>
            <a:r>
              <a:rPr lang="en-US" smtClean="0"/>
              <a:t>Course Level Summary, cont</a:t>
            </a:r>
          </a:p>
        </p:txBody>
      </p:sp>
      <p:sp>
        <p:nvSpPr>
          <p:cNvPr id="63492" name="Footer Placeholder 3"/>
          <p:cNvSpPr>
            <a:spLocks noGrp="1"/>
          </p:cNvSpPr>
          <p:nvPr>
            <p:ph type="ftr" sz="quarter" idx="10"/>
          </p:nvPr>
        </p:nvSpPr>
        <p:spPr/>
        <p:txBody>
          <a:bodyPr/>
          <a:lstStyle/>
          <a:p>
            <a:r>
              <a:rPr lang="en-US" smtClean="0"/>
              <a:t>EAM-OV-510</a:t>
            </a:r>
          </a:p>
        </p:txBody>
      </p:sp>
      <p:grpSp>
        <p:nvGrpSpPr>
          <p:cNvPr id="63493" name="Group 4"/>
          <p:cNvGrpSpPr>
            <a:grpSpLocks/>
          </p:cNvGrpSpPr>
          <p:nvPr/>
        </p:nvGrpSpPr>
        <p:grpSpPr bwMode="auto">
          <a:xfrm>
            <a:off x="7835900" y="595313"/>
            <a:ext cx="1042988" cy="828675"/>
            <a:chOff x="1130595" y="893135"/>
            <a:chExt cx="6886354" cy="6177516"/>
          </a:xfrm>
        </p:grpSpPr>
        <p:pic>
          <p:nvPicPr>
            <p:cNvPr id="63494" name="Picture 10" descr="C:\Users\nnm\AppData\Local\Microsoft\Windows\Temporary Internet Files\Content.IE5\9T6UJMI2\MC900437207[1].jpg"/>
            <p:cNvPicPr>
              <a:picLocks noChangeAspect="1" noChangeArrowheads="1"/>
            </p:cNvPicPr>
            <p:nvPr/>
          </p:nvPicPr>
          <p:blipFill>
            <a:blip r:embed="rId3" cstate="print">
              <a:lum bright="40000"/>
            </a:blip>
            <a:srcRect/>
            <a:stretch>
              <a:fillRect/>
            </a:stretch>
          </p:blipFill>
          <p:spPr bwMode="auto">
            <a:xfrm>
              <a:off x="1648027" y="1100469"/>
              <a:ext cx="5890438" cy="5890438"/>
            </a:xfrm>
            <a:prstGeom prst="rect">
              <a:avLst/>
            </a:prstGeom>
            <a:solidFill>
              <a:srgbClr val="000000">
                <a:alpha val="32941"/>
              </a:srgbClr>
            </a:solidFill>
            <a:ln w="9525">
              <a:solidFill>
                <a:schemeClr val="bg1"/>
              </a:solidFill>
              <a:miter lim="800000"/>
              <a:headEnd/>
              <a:tailEnd/>
            </a:ln>
          </p:spPr>
        </p:pic>
        <p:pic>
          <p:nvPicPr>
            <p:cNvPr id="63495"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1775664" y="3304812"/>
              <a:ext cx="947710" cy="1131326"/>
            </a:xfrm>
            <a:prstGeom prst="rect">
              <a:avLst/>
            </a:prstGeom>
            <a:noFill/>
            <a:ln w="9525">
              <a:noFill/>
              <a:miter lim="800000"/>
              <a:headEnd/>
              <a:tailEnd/>
            </a:ln>
          </p:spPr>
        </p:pic>
        <p:pic>
          <p:nvPicPr>
            <p:cNvPr id="63496" name="Picture 3" descr="C:\Users\nnm\AppData\Local\Microsoft\Windows\Temporary Internet Files\Content.IE5\HRO6PRED\MC900440391[1].png"/>
            <p:cNvPicPr>
              <a:picLocks noChangeAspect="1" noChangeArrowheads="1"/>
            </p:cNvPicPr>
            <p:nvPr/>
          </p:nvPicPr>
          <p:blipFill>
            <a:blip r:embed="rId5" cstate="print"/>
            <a:srcRect/>
            <a:stretch>
              <a:fillRect/>
            </a:stretch>
          </p:blipFill>
          <p:spPr bwMode="auto">
            <a:xfrm>
              <a:off x="3971259" y="1573616"/>
              <a:ext cx="1089837" cy="1089837"/>
            </a:xfrm>
            <a:prstGeom prst="rect">
              <a:avLst/>
            </a:prstGeom>
            <a:noFill/>
            <a:ln w="9525">
              <a:noFill/>
              <a:miter lim="800000"/>
              <a:headEnd/>
              <a:tailEnd/>
            </a:ln>
          </p:spPr>
        </p:pic>
        <p:pic>
          <p:nvPicPr>
            <p:cNvPr id="63497" name="Picture 6" descr="C:\Users\nnm\AppData\Local\Microsoft\Windows\Temporary Internet Files\Content.IE5\MP4FNXP9\MC900188073[1].wmf"/>
            <p:cNvPicPr>
              <a:picLocks noChangeAspect="1" noChangeArrowheads="1"/>
            </p:cNvPicPr>
            <p:nvPr/>
          </p:nvPicPr>
          <p:blipFill>
            <a:blip r:embed="rId6" cstate="print"/>
            <a:srcRect/>
            <a:stretch>
              <a:fillRect/>
            </a:stretch>
          </p:blipFill>
          <p:spPr bwMode="auto">
            <a:xfrm>
              <a:off x="4061636" y="5538488"/>
              <a:ext cx="949614" cy="949134"/>
            </a:xfrm>
            <a:prstGeom prst="rect">
              <a:avLst/>
            </a:prstGeom>
            <a:noFill/>
            <a:ln w="9525">
              <a:noFill/>
              <a:miter lim="800000"/>
              <a:headEnd/>
              <a:tailEnd/>
            </a:ln>
          </p:spPr>
        </p:pic>
        <p:sp>
          <p:nvSpPr>
            <p:cNvPr id="63498" name="Rectangle 9"/>
            <p:cNvSpPr>
              <a:spLocks noChangeArrowheads="1"/>
            </p:cNvSpPr>
            <p:nvPr/>
          </p:nvSpPr>
          <p:spPr bwMode="auto">
            <a:xfrm>
              <a:off x="1456660" y="893135"/>
              <a:ext cx="6464596" cy="318977"/>
            </a:xfrm>
            <a:prstGeom prst="rect">
              <a:avLst/>
            </a:prstGeom>
            <a:solidFill>
              <a:schemeClr val="bg1"/>
            </a:solidFill>
            <a:ln w="9525" algn="ctr">
              <a:solidFill>
                <a:schemeClr val="bg1"/>
              </a:solidFill>
              <a:round/>
              <a:headEnd/>
              <a:tailEnd/>
            </a:ln>
          </p:spPr>
          <p:txBody>
            <a:bodyPr wrap="none" tIns="91440" bIns="91440" anchor="ctr"/>
            <a:lstStyle/>
            <a:p>
              <a:pPr algn="ctr"/>
              <a:endParaRPr lang="en-US" sz="2800"/>
            </a:p>
          </p:txBody>
        </p:sp>
        <p:sp>
          <p:nvSpPr>
            <p:cNvPr id="63499" name="Rectangle 10"/>
            <p:cNvSpPr>
              <a:spLocks noChangeArrowheads="1"/>
            </p:cNvSpPr>
            <p:nvPr/>
          </p:nvSpPr>
          <p:spPr bwMode="auto">
            <a:xfrm>
              <a:off x="7474688" y="935665"/>
              <a:ext cx="542261" cy="6134986"/>
            </a:xfrm>
            <a:prstGeom prst="rect">
              <a:avLst/>
            </a:prstGeom>
            <a:solidFill>
              <a:schemeClr val="bg1"/>
            </a:solidFill>
            <a:ln w="9525" algn="ctr">
              <a:solidFill>
                <a:schemeClr val="bg1"/>
              </a:solidFill>
              <a:round/>
              <a:headEnd/>
              <a:tailEnd/>
            </a:ln>
          </p:spPr>
          <p:txBody>
            <a:bodyPr wrap="none" tIns="91440" bIns="91440" anchor="ctr"/>
            <a:lstStyle/>
            <a:p>
              <a:pPr algn="ctr"/>
              <a:endParaRPr lang="en-US" sz="2800"/>
            </a:p>
          </p:txBody>
        </p:sp>
        <p:sp>
          <p:nvSpPr>
            <p:cNvPr id="63500" name="Rectangle 11"/>
            <p:cNvSpPr>
              <a:spLocks noChangeArrowheads="1"/>
            </p:cNvSpPr>
            <p:nvPr/>
          </p:nvSpPr>
          <p:spPr bwMode="auto">
            <a:xfrm>
              <a:off x="1130595" y="1236916"/>
              <a:ext cx="542261" cy="5695507"/>
            </a:xfrm>
            <a:prstGeom prst="rect">
              <a:avLst/>
            </a:prstGeom>
            <a:solidFill>
              <a:schemeClr val="bg1"/>
            </a:solidFill>
            <a:ln w="9525" algn="ctr">
              <a:solidFill>
                <a:schemeClr val="bg1"/>
              </a:solidFill>
              <a:round/>
              <a:headEnd/>
              <a:tailEnd/>
            </a:ln>
          </p:spPr>
          <p:txBody>
            <a:bodyPr wrap="none" tIns="91440" bIns="91440" anchor="ctr"/>
            <a:lstStyle/>
            <a:p>
              <a:pPr algn="ctr"/>
              <a:endParaRPr lang="en-US" sz="2800"/>
            </a:p>
          </p:txBody>
        </p:sp>
        <p:grpSp>
          <p:nvGrpSpPr>
            <p:cNvPr id="63501" name="Group 15"/>
            <p:cNvGrpSpPr>
              <a:grpSpLocks/>
            </p:cNvGrpSpPr>
            <p:nvPr/>
          </p:nvGrpSpPr>
          <p:grpSpPr bwMode="auto">
            <a:xfrm>
              <a:off x="6507122" y="3498113"/>
              <a:ext cx="991908" cy="959502"/>
              <a:chOff x="3185782" y="5061098"/>
              <a:chExt cx="1846496" cy="1586824"/>
            </a:xfrm>
          </p:grpSpPr>
          <p:pic>
            <p:nvPicPr>
              <p:cNvPr id="63502" name="Picture 4" descr="C:\Users\nnm\AppData\Local\Microsoft\Windows\Temporary Internet Files\Content.IE5\KTMSFY3Z\MC900279470[1].wmf"/>
              <p:cNvPicPr>
                <a:picLocks noChangeAspect="1" noChangeArrowheads="1"/>
              </p:cNvPicPr>
              <p:nvPr/>
            </p:nvPicPr>
            <p:blipFill>
              <a:blip r:embed="rId7" cstate="print"/>
              <a:srcRect/>
              <a:stretch>
                <a:fillRect/>
              </a:stretch>
            </p:blipFill>
            <p:spPr bwMode="auto">
              <a:xfrm>
                <a:off x="3185782" y="5061098"/>
                <a:ext cx="459176" cy="1586824"/>
              </a:xfrm>
              <a:prstGeom prst="rect">
                <a:avLst/>
              </a:prstGeom>
              <a:noFill/>
              <a:ln w="9525">
                <a:noFill/>
                <a:miter lim="800000"/>
                <a:headEnd/>
                <a:tailEnd/>
              </a:ln>
            </p:spPr>
          </p:pic>
          <p:pic>
            <p:nvPicPr>
              <p:cNvPr id="63503" name="Picture 5" descr="C:\Users\nnm\AppData\Local\Microsoft\Windows\Temporary Internet Files\Content.IE5\9T6UJMI2\MC900279450[1].wmf"/>
              <p:cNvPicPr>
                <a:picLocks noChangeAspect="1" noChangeArrowheads="1"/>
              </p:cNvPicPr>
              <p:nvPr/>
            </p:nvPicPr>
            <p:blipFill>
              <a:blip r:embed="rId8" cstate="print"/>
              <a:srcRect/>
              <a:stretch>
                <a:fillRect/>
              </a:stretch>
            </p:blipFill>
            <p:spPr bwMode="auto">
              <a:xfrm>
                <a:off x="3680694" y="5071731"/>
                <a:ext cx="1351584" cy="671052"/>
              </a:xfrm>
              <a:prstGeom prst="rect">
                <a:avLst/>
              </a:prstGeom>
              <a:noFill/>
              <a:ln w="9525">
                <a:noFill/>
                <a:miter lim="800000"/>
                <a:headEnd/>
                <a:tailEnd/>
              </a:ln>
            </p:spPr>
          </p:pic>
          <p:pic>
            <p:nvPicPr>
              <p:cNvPr id="63504" name="Picture 6" descr="C:\Users\nnm\AppData\Local\Microsoft\Windows\Temporary Internet Files\Content.IE5\KUP63ECO\MC900279454[1].wmf"/>
              <p:cNvPicPr>
                <a:picLocks noChangeAspect="1" noChangeArrowheads="1"/>
              </p:cNvPicPr>
              <p:nvPr/>
            </p:nvPicPr>
            <p:blipFill>
              <a:blip r:embed="rId9" cstate="print"/>
              <a:srcRect/>
              <a:stretch>
                <a:fillRect/>
              </a:stretch>
            </p:blipFill>
            <p:spPr bwMode="auto">
              <a:xfrm>
                <a:off x="3838352" y="5798699"/>
                <a:ext cx="1177131" cy="730180"/>
              </a:xfrm>
              <a:prstGeom prst="rect">
                <a:avLst/>
              </a:prstGeom>
              <a:noFill/>
              <a:ln w="9525">
                <a:noFill/>
                <a:miter lim="800000"/>
                <a:headEnd/>
                <a:tailEnd/>
              </a:ln>
            </p:spPr>
          </p:pic>
        </p:grpSp>
      </p:gr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a:spLocks noGrp="1" noChangeArrowheads="1"/>
          </p:cNvSpPr>
          <p:nvPr>
            <p:ph idx="1"/>
          </p:nvPr>
        </p:nvSpPr>
        <p:spPr/>
        <p:txBody>
          <a:bodyPr>
            <a:normAutofit/>
          </a:bodyPr>
          <a:lstStyle/>
          <a:p>
            <a:r>
              <a:rPr lang="en-US" dirty="0" smtClean="0"/>
              <a:t>The latest EAM Technical Requirements information is available on-line. </a:t>
            </a:r>
          </a:p>
          <a:p>
            <a:r>
              <a:rPr lang="en-US" dirty="0" smtClean="0"/>
              <a:t>EAM Data Load Utilities are available to assist with data migration.</a:t>
            </a:r>
          </a:p>
        </p:txBody>
      </p:sp>
      <p:sp>
        <p:nvSpPr>
          <p:cNvPr id="63490" name="Rectangle 2"/>
          <p:cNvSpPr>
            <a:spLocks noGrp="1" noChangeArrowheads="1"/>
          </p:cNvSpPr>
          <p:nvPr>
            <p:ph type="title"/>
          </p:nvPr>
        </p:nvSpPr>
        <p:spPr/>
        <p:txBody>
          <a:bodyPr/>
          <a:lstStyle/>
          <a:p>
            <a:r>
              <a:rPr lang="en-US" smtClean="0"/>
              <a:t>Course Level Summary, cont</a:t>
            </a:r>
          </a:p>
        </p:txBody>
      </p:sp>
      <p:sp>
        <p:nvSpPr>
          <p:cNvPr id="63492" name="Footer Placeholder 3"/>
          <p:cNvSpPr>
            <a:spLocks noGrp="1"/>
          </p:cNvSpPr>
          <p:nvPr>
            <p:ph type="ftr" sz="quarter" idx="10"/>
          </p:nvPr>
        </p:nvSpPr>
        <p:spPr/>
        <p:txBody>
          <a:bodyPr/>
          <a:lstStyle/>
          <a:p>
            <a:r>
              <a:rPr lang="en-US" smtClean="0"/>
              <a:t>EAM-OV-510</a:t>
            </a:r>
          </a:p>
        </p:txBody>
      </p:sp>
      <p:grpSp>
        <p:nvGrpSpPr>
          <p:cNvPr id="2" name="Group 4"/>
          <p:cNvGrpSpPr>
            <a:grpSpLocks/>
          </p:cNvGrpSpPr>
          <p:nvPr/>
        </p:nvGrpSpPr>
        <p:grpSpPr bwMode="auto">
          <a:xfrm>
            <a:off x="7835900" y="595313"/>
            <a:ext cx="1042988" cy="828675"/>
            <a:chOff x="1130595" y="893135"/>
            <a:chExt cx="6886354" cy="6177516"/>
          </a:xfrm>
        </p:grpSpPr>
        <p:pic>
          <p:nvPicPr>
            <p:cNvPr id="63494" name="Picture 10" descr="C:\Users\nnm\AppData\Local\Microsoft\Windows\Temporary Internet Files\Content.IE5\9T6UJMI2\MC900437207[1].jpg"/>
            <p:cNvPicPr>
              <a:picLocks noChangeAspect="1" noChangeArrowheads="1"/>
            </p:cNvPicPr>
            <p:nvPr/>
          </p:nvPicPr>
          <p:blipFill>
            <a:blip r:embed="rId3" cstate="print">
              <a:lum bright="40000"/>
            </a:blip>
            <a:srcRect/>
            <a:stretch>
              <a:fillRect/>
            </a:stretch>
          </p:blipFill>
          <p:spPr bwMode="auto">
            <a:xfrm>
              <a:off x="1648027" y="1100469"/>
              <a:ext cx="5890438" cy="5890438"/>
            </a:xfrm>
            <a:prstGeom prst="rect">
              <a:avLst/>
            </a:prstGeom>
            <a:solidFill>
              <a:srgbClr val="000000">
                <a:alpha val="32941"/>
              </a:srgbClr>
            </a:solidFill>
            <a:ln w="9525">
              <a:solidFill>
                <a:schemeClr val="bg1"/>
              </a:solidFill>
              <a:miter lim="800000"/>
              <a:headEnd/>
              <a:tailEnd/>
            </a:ln>
          </p:spPr>
        </p:pic>
        <p:pic>
          <p:nvPicPr>
            <p:cNvPr id="63495" name="Picture 2" descr="C:\Users\nnm\AppData\Local\Microsoft\Windows\Temporary Internet Files\Content.IE5\9T6UJMI2\MC900286442[1].wmf"/>
            <p:cNvPicPr>
              <a:picLocks noChangeAspect="1" noChangeArrowheads="1"/>
            </p:cNvPicPr>
            <p:nvPr/>
          </p:nvPicPr>
          <p:blipFill>
            <a:blip r:embed="rId4" cstate="print"/>
            <a:srcRect/>
            <a:stretch>
              <a:fillRect/>
            </a:stretch>
          </p:blipFill>
          <p:spPr bwMode="auto">
            <a:xfrm>
              <a:off x="1775664" y="3304812"/>
              <a:ext cx="947710" cy="1131326"/>
            </a:xfrm>
            <a:prstGeom prst="rect">
              <a:avLst/>
            </a:prstGeom>
            <a:noFill/>
            <a:ln w="9525">
              <a:noFill/>
              <a:miter lim="800000"/>
              <a:headEnd/>
              <a:tailEnd/>
            </a:ln>
          </p:spPr>
        </p:pic>
        <p:pic>
          <p:nvPicPr>
            <p:cNvPr id="63496" name="Picture 3" descr="C:\Users\nnm\AppData\Local\Microsoft\Windows\Temporary Internet Files\Content.IE5\HRO6PRED\MC900440391[1].png"/>
            <p:cNvPicPr>
              <a:picLocks noChangeAspect="1" noChangeArrowheads="1"/>
            </p:cNvPicPr>
            <p:nvPr/>
          </p:nvPicPr>
          <p:blipFill>
            <a:blip r:embed="rId5" cstate="print"/>
            <a:srcRect/>
            <a:stretch>
              <a:fillRect/>
            </a:stretch>
          </p:blipFill>
          <p:spPr bwMode="auto">
            <a:xfrm>
              <a:off x="3971259" y="1573616"/>
              <a:ext cx="1089837" cy="1089837"/>
            </a:xfrm>
            <a:prstGeom prst="rect">
              <a:avLst/>
            </a:prstGeom>
            <a:noFill/>
            <a:ln w="9525">
              <a:noFill/>
              <a:miter lim="800000"/>
              <a:headEnd/>
              <a:tailEnd/>
            </a:ln>
          </p:spPr>
        </p:pic>
        <p:pic>
          <p:nvPicPr>
            <p:cNvPr id="63497" name="Picture 6" descr="C:\Users\nnm\AppData\Local\Microsoft\Windows\Temporary Internet Files\Content.IE5\MP4FNXP9\MC900188073[1].wmf"/>
            <p:cNvPicPr>
              <a:picLocks noChangeAspect="1" noChangeArrowheads="1"/>
            </p:cNvPicPr>
            <p:nvPr/>
          </p:nvPicPr>
          <p:blipFill>
            <a:blip r:embed="rId6" cstate="print"/>
            <a:srcRect/>
            <a:stretch>
              <a:fillRect/>
            </a:stretch>
          </p:blipFill>
          <p:spPr bwMode="auto">
            <a:xfrm>
              <a:off x="4061636" y="5538488"/>
              <a:ext cx="949614" cy="949134"/>
            </a:xfrm>
            <a:prstGeom prst="rect">
              <a:avLst/>
            </a:prstGeom>
            <a:noFill/>
            <a:ln w="9525">
              <a:noFill/>
              <a:miter lim="800000"/>
              <a:headEnd/>
              <a:tailEnd/>
            </a:ln>
          </p:spPr>
        </p:pic>
        <p:sp>
          <p:nvSpPr>
            <p:cNvPr id="63498" name="Rectangle 9"/>
            <p:cNvSpPr>
              <a:spLocks noChangeArrowheads="1"/>
            </p:cNvSpPr>
            <p:nvPr/>
          </p:nvSpPr>
          <p:spPr bwMode="auto">
            <a:xfrm>
              <a:off x="1456660" y="893135"/>
              <a:ext cx="6464596" cy="318977"/>
            </a:xfrm>
            <a:prstGeom prst="rect">
              <a:avLst/>
            </a:prstGeom>
            <a:solidFill>
              <a:schemeClr val="bg1"/>
            </a:solidFill>
            <a:ln w="9525" algn="ctr">
              <a:solidFill>
                <a:schemeClr val="bg1"/>
              </a:solidFill>
              <a:round/>
              <a:headEnd/>
              <a:tailEnd/>
            </a:ln>
          </p:spPr>
          <p:txBody>
            <a:bodyPr wrap="none" tIns="91440" bIns="91440" anchor="ctr"/>
            <a:lstStyle/>
            <a:p>
              <a:pPr algn="ctr"/>
              <a:endParaRPr lang="en-US" sz="2800"/>
            </a:p>
          </p:txBody>
        </p:sp>
        <p:sp>
          <p:nvSpPr>
            <p:cNvPr id="63499" name="Rectangle 10"/>
            <p:cNvSpPr>
              <a:spLocks noChangeArrowheads="1"/>
            </p:cNvSpPr>
            <p:nvPr/>
          </p:nvSpPr>
          <p:spPr bwMode="auto">
            <a:xfrm>
              <a:off x="7474688" y="935665"/>
              <a:ext cx="542261" cy="6134986"/>
            </a:xfrm>
            <a:prstGeom prst="rect">
              <a:avLst/>
            </a:prstGeom>
            <a:solidFill>
              <a:schemeClr val="bg1"/>
            </a:solidFill>
            <a:ln w="9525" algn="ctr">
              <a:solidFill>
                <a:schemeClr val="bg1"/>
              </a:solidFill>
              <a:round/>
              <a:headEnd/>
              <a:tailEnd/>
            </a:ln>
          </p:spPr>
          <p:txBody>
            <a:bodyPr wrap="none" tIns="91440" bIns="91440" anchor="ctr"/>
            <a:lstStyle/>
            <a:p>
              <a:pPr algn="ctr"/>
              <a:endParaRPr lang="en-US" sz="2800"/>
            </a:p>
          </p:txBody>
        </p:sp>
        <p:sp>
          <p:nvSpPr>
            <p:cNvPr id="63500" name="Rectangle 11"/>
            <p:cNvSpPr>
              <a:spLocks noChangeArrowheads="1"/>
            </p:cNvSpPr>
            <p:nvPr/>
          </p:nvSpPr>
          <p:spPr bwMode="auto">
            <a:xfrm>
              <a:off x="1130595" y="1236916"/>
              <a:ext cx="542261" cy="5695507"/>
            </a:xfrm>
            <a:prstGeom prst="rect">
              <a:avLst/>
            </a:prstGeom>
            <a:solidFill>
              <a:schemeClr val="bg1"/>
            </a:solidFill>
            <a:ln w="9525" algn="ctr">
              <a:solidFill>
                <a:schemeClr val="bg1"/>
              </a:solidFill>
              <a:round/>
              <a:headEnd/>
              <a:tailEnd/>
            </a:ln>
          </p:spPr>
          <p:txBody>
            <a:bodyPr wrap="none" tIns="91440" bIns="91440" anchor="ctr"/>
            <a:lstStyle/>
            <a:p>
              <a:pPr algn="ctr"/>
              <a:endParaRPr lang="en-US" sz="2800"/>
            </a:p>
          </p:txBody>
        </p:sp>
        <p:grpSp>
          <p:nvGrpSpPr>
            <p:cNvPr id="3" name="Group 15"/>
            <p:cNvGrpSpPr>
              <a:grpSpLocks/>
            </p:cNvGrpSpPr>
            <p:nvPr/>
          </p:nvGrpSpPr>
          <p:grpSpPr bwMode="auto">
            <a:xfrm>
              <a:off x="6507122" y="3498113"/>
              <a:ext cx="991908" cy="959502"/>
              <a:chOff x="3185782" y="5061098"/>
              <a:chExt cx="1846496" cy="1586824"/>
            </a:xfrm>
          </p:grpSpPr>
          <p:pic>
            <p:nvPicPr>
              <p:cNvPr id="63502" name="Picture 4" descr="C:\Users\nnm\AppData\Local\Microsoft\Windows\Temporary Internet Files\Content.IE5\KTMSFY3Z\MC900279470[1].wmf"/>
              <p:cNvPicPr>
                <a:picLocks noChangeAspect="1" noChangeArrowheads="1"/>
              </p:cNvPicPr>
              <p:nvPr/>
            </p:nvPicPr>
            <p:blipFill>
              <a:blip r:embed="rId7" cstate="print"/>
              <a:srcRect/>
              <a:stretch>
                <a:fillRect/>
              </a:stretch>
            </p:blipFill>
            <p:spPr bwMode="auto">
              <a:xfrm>
                <a:off x="3185782" y="5061098"/>
                <a:ext cx="459176" cy="1586824"/>
              </a:xfrm>
              <a:prstGeom prst="rect">
                <a:avLst/>
              </a:prstGeom>
              <a:noFill/>
              <a:ln w="9525">
                <a:noFill/>
                <a:miter lim="800000"/>
                <a:headEnd/>
                <a:tailEnd/>
              </a:ln>
            </p:spPr>
          </p:pic>
          <p:pic>
            <p:nvPicPr>
              <p:cNvPr id="63503" name="Picture 5" descr="C:\Users\nnm\AppData\Local\Microsoft\Windows\Temporary Internet Files\Content.IE5\9T6UJMI2\MC900279450[1].wmf"/>
              <p:cNvPicPr>
                <a:picLocks noChangeAspect="1" noChangeArrowheads="1"/>
              </p:cNvPicPr>
              <p:nvPr/>
            </p:nvPicPr>
            <p:blipFill>
              <a:blip r:embed="rId8" cstate="print"/>
              <a:srcRect/>
              <a:stretch>
                <a:fillRect/>
              </a:stretch>
            </p:blipFill>
            <p:spPr bwMode="auto">
              <a:xfrm>
                <a:off x="3680694" y="5071731"/>
                <a:ext cx="1351584" cy="671052"/>
              </a:xfrm>
              <a:prstGeom prst="rect">
                <a:avLst/>
              </a:prstGeom>
              <a:noFill/>
              <a:ln w="9525">
                <a:noFill/>
                <a:miter lim="800000"/>
                <a:headEnd/>
                <a:tailEnd/>
              </a:ln>
            </p:spPr>
          </p:pic>
          <p:pic>
            <p:nvPicPr>
              <p:cNvPr id="63504" name="Picture 6" descr="C:\Users\nnm\AppData\Local\Microsoft\Windows\Temporary Internet Files\Content.IE5\KUP63ECO\MC900279454[1].wmf"/>
              <p:cNvPicPr>
                <a:picLocks noChangeAspect="1" noChangeArrowheads="1"/>
              </p:cNvPicPr>
              <p:nvPr/>
            </p:nvPicPr>
            <p:blipFill>
              <a:blip r:embed="rId9" cstate="print"/>
              <a:srcRect/>
              <a:stretch>
                <a:fillRect/>
              </a:stretch>
            </p:blipFill>
            <p:spPr bwMode="auto">
              <a:xfrm>
                <a:off x="3838352" y="5798699"/>
                <a:ext cx="1177131" cy="730180"/>
              </a:xfrm>
              <a:prstGeom prst="rect">
                <a:avLst/>
              </a:prstGeom>
              <a:noFill/>
              <a:ln w="9525">
                <a:noFill/>
                <a:miter lim="800000"/>
                <a:headEnd/>
                <a:tailEnd/>
              </a:ln>
            </p:spPr>
          </p:pic>
        </p:grpSp>
      </p:gr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normAutofit fontScale="90000"/>
          </a:bodyPr>
          <a:lstStyle/>
          <a:p>
            <a:pPr eaLnBrk="1" hangingPunct="1"/>
            <a:r>
              <a:rPr lang="en-US" smtClean="0"/>
              <a:t>QAD EAM Level 1 Learning Path </a:t>
            </a:r>
            <a:br>
              <a:rPr lang="en-US" smtClean="0"/>
            </a:br>
            <a:r>
              <a:rPr lang="en-US" smtClean="0"/>
              <a:t>Next Steps for Certification!</a:t>
            </a:r>
          </a:p>
        </p:txBody>
      </p:sp>
      <p:sp>
        <p:nvSpPr>
          <p:cNvPr id="64515" name="Rectangle 3"/>
          <p:cNvSpPr>
            <a:spLocks noGrp="1" noChangeArrowheads="1"/>
          </p:cNvSpPr>
          <p:nvPr>
            <p:ph type="body" sz="quarter" idx="10"/>
          </p:nvPr>
        </p:nvSpPr>
        <p:spPr/>
        <p:txBody>
          <a:bodyPr/>
          <a:lstStyle/>
          <a:p>
            <a:pPr eaLnBrk="1" hangingPunct="1"/>
            <a:r>
              <a:rPr lang="en-US" sz="1800" smtClean="0"/>
              <a:t>QAD EAM v12 Training</a:t>
            </a:r>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idx="1"/>
          </p:nvPr>
        </p:nvSpPr>
        <p:spPr/>
        <p:txBody>
          <a:bodyPr/>
          <a:lstStyle/>
          <a:p>
            <a:r>
              <a:rPr lang="en-US" dirty="0" smtClean="0"/>
              <a:t>Complete the Learning Validation Questions</a:t>
            </a:r>
          </a:p>
          <a:p>
            <a:r>
              <a:rPr lang="en-US" dirty="0" smtClean="0"/>
              <a:t>Review this section in the EAM Level 1 Certification Training Guide</a:t>
            </a:r>
          </a:p>
          <a:p>
            <a:r>
              <a:rPr lang="en-US" dirty="0" smtClean="0"/>
              <a:t>Utilize the “Level 1 Activities Handbook” for exercises and questions related to this presentation </a:t>
            </a:r>
          </a:p>
          <a:p>
            <a:r>
              <a:rPr lang="en-US" dirty="0" smtClean="0"/>
              <a:t>Utilize </a:t>
            </a:r>
            <a:r>
              <a:rPr lang="en-US" dirty="0" smtClean="0">
                <a:hlinkClick r:id="rId3"/>
              </a:rPr>
              <a:t>https://training.success6.qad.com/</a:t>
            </a:r>
            <a:r>
              <a:rPr lang="en-US" dirty="0" smtClean="0"/>
              <a:t> to access via Self Study the “EAM v12 r02” training environment to practice </a:t>
            </a:r>
          </a:p>
        </p:txBody>
      </p:sp>
      <p:sp>
        <p:nvSpPr>
          <p:cNvPr id="65538" name="Rectangle 2"/>
          <p:cNvSpPr>
            <a:spLocks noGrp="1" noChangeArrowheads="1"/>
          </p:cNvSpPr>
          <p:nvPr>
            <p:ph type="title"/>
          </p:nvPr>
        </p:nvSpPr>
        <p:spPr/>
        <p:txBody>
          <a:bodyPr/>
          <a:lstStyle/>
          <a:p>
            <a:r>
              <a:rPr lang="en-US" smtClean="0"/>
              <a:t>Next Steps!  </a:t>
            </a:r>
          </a:p>
        </p:txBody>
      </p:sp>
      <p:sp>
        <p:nvSpPr>
          <p:cNvPr id="65540" name="Footer Placeholder 3"/>
          <p:cNvSpPr>
            <a:spLocks noGrp="1"/>
          </p:cNvSpPr>
          <p:nvPr>
            <p:ph type="ftr" sz="quarter" idx="10"/>
          </p:nvPr>
        </p:nvSpPr>
        <p:spPr/>
        <p:txBody>
          <a:bodyPr/>
          <a:lstStyle/>
          <a:p>
            <a:r>
              <a:rPr lang="en-US" smtClean="0"/>
              <a:t>EAM-PCP1-700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smtClean="0"/>
              <a:t>Domain (Business) Space</a:t>
            </a:r>
          </a:p>
        </p:txBody>
      </p:sp>
      <p:sp>
        <p:nvSpPr>
          <p:cNvPr id="10243" name="Footer Placeholder 3"/>
          <p:cNvSpPr>
            <a:spLocks noGrp="1"/>
          </p:cNvSpPr>
          <p:nvPr>
            <p:ph type="ftr" sz="quarter" idx="10"/>
          </p:nvPr>
        </p:nvSpPr>
        <p:spPr/>
        <p:txBody>
          <a:bodyPr/>
          <a:lstStyle/>
          <a:p>
            <a:r>
              <a:rPr lang="en-US" smtClean="0"/>
              <a:t>EAM-OV-070</a:t>
            </a:r>
          </a:p>
        </p:txBody>
      </p:sp>
      <p:pic>
        <p:nvPicPr>
          <p:cNvPr id="10244" name="Picture 5" descr="C:\Users\nnm\AppData\Local\Microsoft\Windows\Temporary Internet Files\Content.IE5\9T6UJMI2\MC900055035[1].wmf"/>
          <p:cNvPicPr>
            <a:picLocks noChangeAspect="1" noChangeArrowheads="1"/>
          </p:cNvPicPr>
          <p:nvPr/>
        </p:nvPicPr>
        <p:blipFill>
          <a:blip r:embed="rId3" cstate="print"/>
          <a:srcRect/>
          <a:stretch>
            <a:fillRect/>
          </a:stretch>
        </p:blipFill>
        <p:spPr bwMode="auto">
          <a:xfrm>
            <a:off x="1819593" y="2259925"/>
            <a:ext cx="1841500" cy="1781175"/>
          </a:xfrm>
          <a:prstGeom prst="rect">
            <a:avLst/>
          </a:prstGeom>
          <a:noFill/>
          <a:ln w="9525">
            <a:noFill/>
            <a:miter lim="800000"/>
            <a:headEnd/>
            <a:tailEnd/>
          </a:ln>
        </p:spPr>
      </p:pic>
      <p:sp>
        <p:nvSpPr>
          <p:cNvPr id="9" name="TextBox 8"/>
          <p:cNvSpPr txBox="1"/>
          <p:nvPr/>
        </p:nvSpPr>
        <p:spPr>
          <a:xfrm>
            <a:off x="1781493" y="1351875"/>
            <a:ext cx="1916112" cy="646112"/>
          </a:xfrm>
          <a:prstGeom prst="rect">
            <a:avLst/>
          </a:prstGeom>
          <a:noFill/>
        </p:spPr>
        <p:txBody>
          <a:bodyPr wrap="none">
            <a:spAutoFit/>
          </a:bodyPr>
          <a:lstStyle/>
          <a:p>
            <a:pPr algn="ctr">
              <a:defRPr/>
            </a:pPr>
            <a:r>
              <a:rPr lang="en-US" sz="1800" b="1" dirty="0">
                <a:solidFill>
                  <a:schemeClr val="tx2">
                    <a:lumMod val="75000"/>
                  </a:schemeClr>
                </a:solidFill>
                <a:latin typeface="+mj-lt"/>
                <a:cs typeface="Arial" pitchFamily="34" charset="0"/>
              </a:rPr>
              <a:t>QAD ERP</a:t>
            </a:r>
          </a:p>
          <a:p>
            <a:pPr algn="ctr">
              <a:defRPr/>
            </a:pPr>
            <a:r>
              <a:rPr lang="en-US" sz="1800" b="1" dirty="0">
                <a:solidFill>
                  <a:schemeClr val="tx2">
                    <a:lumMod val="75000"/>
                  </a:schemeClr>
                </a:solidFill>
                <a:latin typeface="+mj-lt"/>
                <a:cs typeface="Arial" pitchFamily="34" charset="0"/>
              </a:rPr>
              <a:t>“Core Product”</a:t>
            </a:r>
          </a:p>
        </p:txBody>
      </p:sp>
      <p:pic>
        <p:nvPicPr>
          <p:cNvPr id="10246" name="Picture 6" descr="C:\Users\nnm\AppData\Local\Microsoft\Windows\Temporary Internet Files\Content.IE5\KUP63ECO\MC900030380[1].wmf"/>
          <p:cNvPicPr>
            <a:picLocks noChangeAspect="1" noChangeArrowheads="1"/>
          </p:cNvPicPr>
          <p:nvPr/>
        </p:nvPicPr>
        <p:blipFill>
          <a:blip r:embed="rId4" cstate="print"/>
          <a:srcRect/>
          <a:stretch>
            <a:fillRect/>
          </a:stretch>
        </p:blipFill>
        <p:spPr bwMode="auto">
          <a:xfrm>
            <a:off x="5428933" y="2259925"/>
            <a:ext cx="1928812" cy="1800225"/>
          </a:xfrm>
          <a:prstGeom prst="rect">
            <a:avLst/>
          </a:prstGeom>
          <a:noFill/>
          <a:ln w="9525">
            <a:noFill/>
            <a:miter lim="800000"/>
            <a:headEnd/>
            <a:tailEnd/>
          </a:ln>
        </p:spPr>
      </p:pic>
      <p:sp>
        <p:nvSpPr>
          <p:cNvPr id="11" name="TextBox 10"/>
          <p:cNvSpPr txBox="1"/>
          <p:nvPr/>
        </p:nvSpPr>
        <p:spPr>
          <a:xfrm>
            <a:off x="5327333" y="1347112"/>
            <a:ext cx="1917513" cy="923330"/>
          </a:xfrm>
          <a:prstGeom prst="rect">
            <a:avLst/>
          </a:prstGeom>
          <a:noFill/>
        </p:spPr>
        <p:txBody>
          <a:bodyPr wrap="none">
            <a:spAutoFit/>
          </a:bodyPr>
          <a:lstStyle/>
          <a:p>
            <a:pPr algn="ctr">
              <a:defRPr/>
            </a:pPr>
            <a:r>
              <a:rPr lang="en-US" sz="1800" b="1" dirty="0">
                <a:solidFill>
                  <a:schemeClr val="tx2">
                    <a:lumMod val="75000"/>
                  </a:schemeClr>
                </a:solidFill>
                <a:latin typeface="+mj-lt"/>
                <a:cs typeface="Arial" pitchFamily="34" charset="0"/>
              </a:rPr>
              <a:t>QAD EAM</a:t>
            </a:r>
          </a:p>
          <a:p>
            <a:pPr algn="ctr">
              <a:defRPr/>
            </a:pPr>
            <a:r>
              <a:rPr lang="en-US" sz="1800" b="1" dirty="0">
                <a:solidFill>
                  <a:schemeClr val="tx2">
                    <a:lumMod val="75000"/>
                  </a:schemeClr>
                </a:solidFill>
                <a:latin typeface="+mj-lt"/>
                <a:cs typeface="Arial" pitchFamily="34" charset="0"/>
              </a:rPr>
              <a:t>Enterprise Asset</a:t>
            </a:r>
          </a:p>
          <a:p>
            <a:pPr algn="ctr">
              <a:defRPr/>
            </a:pPr>
            <a:r>
              <a:rPr lang="en-US" sz="1800" b="1" dirty="0">
                <a:solidFill>
                  <a:schemeClr val="tx2">
                    <a:lumMod val="75000"/>
                  </a:schemeClr>
                </a:solidFill>
                <a:latin typeface="+mj-lt"/>
                <a:cs typeface="Arial" pitchFamily="34" charset="0"/>
              </a:rPr>
              <a:t>Management</a:t>
            </a:r>
          </a:p>
        </p:txBody>
      </p:sp>
      <p:sp>
        <p:nvSpPr>
          <p:cNvPr id="12" name="TextBox 11"/>
          <p:cNvSpPr txBox="1">
            <a:spLocks noChangeArrowheads="1"/>
          </p:cNvSpPr>
          <p:nvPr/>
        </p:nvSpPr>
        <p:spPr bwMode="auto">
          <a:xfrm>
            <a:off x="1670050" y="4091900"/>
            <a:ext cx="2282997" cy="1600438"/>
          </a:xfrm>
          <a:prstGeom prst="rect">
            <a:avLst/>
          </a:prstGeom>
          <a:noFill/>
          <a:ln w="9525">
            <a:noFill/>
            <a:miter lim="800000"/>
            <a:headEnd/>
            <a:tailEnd/>
          </a:ln>
        </p:spPr>
        <p:txBody>
          <a:bodyPr wrap="none">
            <a:spAutoFit/>
          </a:bodyPr>
          <a:lstStyle/>
          <a:p>
            <a:r>
              <a:rPr lang="en-US" b="1" dirty="0">
                <a:latin typeface="+mj-lt"/>
              </a:rPr>
              <a:t>Production</a:t>
            </a:r>
          </a:p>
          <a:p>
            <a:r>
              <a:rPr lang="en-US" dirty="0">
                <a:latin typeface="+mj-lt"/>
              </a:rPr>
              <a:t>Making Products</a:t>
            </a:r>
          </a:p>
          <a:p>
            <a:r>
              <a:rPr lang="en-US" dirty="0">
                <a:latin typeface="+mj-lt"/>
              </a:rPr>
              <a:t>  - Purchase Ingredients </a:t>
            </a:r>
          </a:p>
          <a:p>
            <a:r>
              <a:rPr lang="en-US" dirty="0">
                <a:latin typeface="+mj-lt"/>
              </a:rPr>
              <a:t>  - Consume Ingredients </a:t>
            </a:r>
          </a:p>
          <a:p>
            <a:r>
              <a:rPr lang="en-US" dirty="0">
                <a:latin typeface="+mj-lt"/>
              </a:rPr>
              <a:t>  - Sell a Product </a:t>
            </a:r>
          </a:p>
          <a:p>
            <a:r>
              <a:rPr lang="en-US" dirty="0">
                <a:latin typeface="+mj-lt"/>
              </a:rPr>
              <a:t>Tracking all Financials </a:t>
            </a:r>
          </a:p>
          <a:p>
            <a:r>
              <a:rPr lang="en-US" dirty="0">
                <a:latin typeface="+mj-lt"/>
              </a:rPr>
              <a:t>“Cost of Goods Sold”</a:t>
            </a:r>
          </a:p>
        </p:txBody>
      </p:sp>
      <p:sp>
        <p:nvSpPr>
          <p:cNvPr id="13" name="TextBox 12"/>
          <p:cNvSpPr txBox="1">
            <a:spLocks noChangeArrowheads="1"/>
          </p:cNvSpPr>
          <p:nvPr/>
        </p:nvSpPr>
        <p:spPr bwMode="auto">
          <a:xfrm>
            <a:off x="5232400" y="4087137"/>
            <a:ext cx="2481770" cy="1600438"/>
          </a:xfrm>
          <a:prstGeom prst="rect">
            <a:avLst/>
          </a:prstGeom>
          <a:noFill/>
          <a:ln w="9525">
            <a:noFill/>
            <a:miter lim="800000"/>
            <a:headEnd/>
            <a:tailEnd/>
          </a:ln>
        </p:spPr>
        <p:txBody>
          <a:bodyPr wrap="none">
            <a:spAutoFit/>
          </a:bodyPr>
          <a:lstStyle/>
          <a:p>
            <a:r>
              <a:rPr lang="en-US" b="1" dirty="0">
                <a:latin typeface="+mj-lt"/>
              </a:rPr>
              <a:t>Operations</a:t>
            </a:r>
          </a:p>
          <a:p>
            <a:r>
              <a:rPr lang="en-US" dirty="0">
                <a:latin typeface="+mj-lt"/>
              </a:rPr>
              <a:t>Keeping the Plant Running</a:t>
            </a:r>
          </a:p>
          <a:p>
            <a:r>
              <a:rPr lang="en-US" dirty="0">
                <a:latin typeface="+mj-lt"/>
              </a:rPr>
              <a:t>  - Purchase Repair Parts </a:t>
            </a:r>
          </a:p>
          <a:p>
            <a:r>
              <a:rPr lang="en-US" dirty="0">
                <a:latin typeface="+mj-lt"/>
              </a:rPr>
              <a:t>  - Consume Parts </a:t>
            </a:r>
          </a:p>
          <a:p>
            <a:r>
              <a:rPr lang="en-US" dirty="0">
                <a:latin typeface="+mj-lt"/>
              </a:rPr>
              <a:t>  - Maintain the Facility </a:t>
            </a:r>
          </a:p>
          <a:p>
            <a:r>
              <a:rPr lang="en-US" dirty="0">
                <a:latin typeface="+mj-lt"/>
              </a:rPr>
              <a:t>Tracking Indirect Costs</a:t>
            </a:r>
          </a:p>
          <a:p>
            <a:r>
              <a:rPr lang="en-US" dirty="0">
                <a:latin typeface="+mj-lt"/>
              </a:rPr>
              <a:t>“Cost of Ownership”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subTnLst>
                                    <p:animClr>
                                      <p:cBhvr override="childStyle">
                                        <p:cTn dur="1" fill="hold" display="0" masterRel="nextClick" afterEffect="1"/>
                                        <p:tgtEl>
                                          <p:spTgt spid="12"/>
                                        </p:tgtEl>
                                        <p:attrNameLst>
                                          <p:attrName>ppt_c</p:attrName>
                                        </p:attrNameLst>
                                      </p:cBhvr>
                                      <p:to>
                                        <a:srgbClr val="C0C0C0"/>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3"/>
          <p:cNvSpPr>
            <a:spLocks noGrp="1" noChangeArrowheads="1"/>
          </p:cNvSpPr>
          <p:nvPr>
            <p:ph idx="1"/>
          </p:nvPr>
        </p:nvSpPr>
        <p:spPr/>
        <p:txBody>
          <a:bodyPr/>
          <a:lstStyle/>
          <a:p>
            <a:r>
              <a:rPr lang="en-US" smtClean="0"/>
              <a:t>The Field Readiness Team is here to support you!  </a:t>
            </a:r>
          </a:p>
          <a:p>
            <a:r>
              <a:rPr lang="en-US" smtClean="0"/>
              <a:t>Contact us at:  </a:t>
            </a:r>
          </a:p>
          <a:p>
            <a:pPr lvl="1"/>
            <a:r>
              <a:rPr lang="en-US" smtClean="0"/>
              <a:t>Nancy Majure </a:t>
            </a:r>
            <a:r>
              <a:rPr lang="en-US" smtClean="0">
                <a:hlinkClick r:id="rId3"/>
              </a:rPr>
              <a:t>nnm@qad.com</a:t>
            </a:r>
            <a:endParaRPr lang="en-US" smtClean="0"/>
          </a:p>
          <a:p>
            <a:pPr lvl="1"/>
            <a:r>
              <a:rPr lang="en-US" smtClean="0"/>
              <a:t>Sara Suhr </a:t>
            </a:r>
            <a:r>
              <a:rPr lang="en-US" smtClean="0">
                <a:hlinkClick r:id="rId4"/>
              </a:rPr>
              <a:t>uhr@qad.com</a:t>
            </a:r>
            <a:r>
              <a:rPr lang="en-US" smtClean="0"/>
              <a:t> </a:t>
            </a:r>
          </a:p>
          <a:p>
            <a:r>
              <a:rPr lang="en-US" smtClean="0"/>
              <a:t>Email the EAM Community Forum at: </a:t>
            </a:r>
            <a:r>
              <a:rPr lang="en-US" smtClean="0">
                <a:hlinkClick r:id="rId5"/>
              </a:rPr>
              <a:t>enterprise_asset_management_@qadshare.com</a:t>
            </a:r>
            <a:endParaRPr lang="en-US" dirty="0" smtClean="0"/>
          </a:p>
        </p:txBody>
      </p:sp>
      <p:sp>
        <p:nvSpPr>
          <p:cNvPr id="66562" name="Rectangle 2"/>
          <p:cNvSpPr>
            <a:spLocks noGrp="1" noChangeArrowheads="1"/>
          </p:cNvSpPr>
          <p:nvPr>
            <p:ph type="title"/>
          </p:nvPr>
        </p:nvSpPr>
        <p:spPr/>
        <p:txBody>
          <a:bodyPr/>
          <a:lstStyle/>
          <a:p>
            <a:r>
              <a:rPr lang="en-US" smtClean="0"/>
              <a:t>Questions? </a:t>
            </a:r>
          </a:p>
        </p:txBody>
      </p:sp>
      <p:sp>
        <p:nvSpPr>
          <p:cNvPr id="66564" name="Footer Placeholder 3"/>
          <p:cNvSpPr>
            <a:spLocks noGrp="1"/>
          </p:cNvSpPr>
          <p:nvPr>
            <p:ph type="ftr" sz="quarter" idx="10"/>
          </p:nvPr>
        </p:nvSpPr>
        <p:spPr/>
        <p:txBody>
          <a:bodyPr/>
          <a:lstStyle/>
          <a:p>
            <a:r>
              <a:rPr lang="en-US" smtClean="0"/>
              <a:t>EAM-PCP1-720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p:txBody>
          <a:bodyPr/>
          <a:lstStyle/>
          <a:p>
            <a:pPr eaLnBrk="1" hangingPunct="1"/>
            <a:r>
              <a:rPr lang="en-US" sz="2400" dirty="0" smtClean="0"/>
              <a:t>Manages the assets of a business</a:t>
            </a:r>
          </a:p>
          <a:p>
            <a:pPr eaLnBrk="1" hangingPunct="1"/>
            <a:r>
              <a:rPr lang="en-US" sz="2400" dirty="0" smtClean="0"/>
              <a:t>For Plant Equipment and Facilities includes </a:t>
            </a:r>
          </a:p>
          <a:p>
            <a:pPr lvl="1" eaLnBrk="1" hangingPunct="1"/>
            <a:r>
              <a:rPr lang="en-US" sz="2000" dirty="0" smtClean="0"/>
              <a:t>design </a:t>
            </a:r>
          </a:p>
          <a:p>
            <a:pPr lvl="1" eaLnBrk="1" hangingPunct="1"/>
            <a:r>
              <a:rPr lang="en-US" sz="2000" dirty="0" smtClean="0"/>
              <a:t>construction </a:t>
            </a:r>
          </a:p>
          <a:p>
            <a:pPr lvl="1" eaLnBrk="1" hangingPunct="1"/>
            <a:r>
              <a:rPr lang="en-US" sz="2000" dirty="0" smtClean="0"/>
              <a:t>commissioning </a:t>
            </a:r>
          </a:p>
          <a:p>
            <a:pPr lvl="1" eaLnBrk="1" hangingPunct="1"/>
            <a:r>
              <a:rPr lang="en-US" sz="2000" dirty="0" smtClean="0"/>
              <a:t>operation </a:t>
            </a:r>
          </a:p>
          <a:p>
            <a:pPr lvl="1" eaLnBrk="1" hangingPunct="1"/>
            <a:r>
              <a:rPr lang="en-US" sz="2000" dirty="0" smtClean="0"/>
              <a:t>maintenance</a:t>
            </a:r>
          </a:p>
          <a:p>
            <a:pPr lvl="1" eaLnBrk="1" hangingPunct="1"/>
            <a:r>
              <a:rPr lang="en-US" sz="2000" dirty="0" smtClean="0"/>
              <a:t>replacement </a:t>
            </a:r>
          </a:p>
        </p:txBody>
      </p:sp>
      <p:sp>
        <p:nvSpPr>
          <p:cNvPr id="11266" name="Rectangle 2"/>
          <p:cNvSpPr>
            <a:spLocks noGrp="1" noChangeArrowheads="1"/>
          </p:cNvSpPr>
          <p:nvPr>
            <p:ph type="title"/>
          </p:nvPr>
        </p:nvSpPr>
        <p:spPr/>
        <p:txBody>
          <a:bodyPr/>
          <a:lstStyle/>
          <a:p>
            <a:pPr eaLnBrk="1" hangingPunct="1"/>
            <a:r>
              <a:rPr lang="en-US" smtClean="0"/>
              <a:t>QAD EAM Overview</a:t>
            </a:r>
          </a:p>
        </p:txBody>
      </p:sp>
      <p:sp>
        <p:nvSpPr>
          <p:cNvPr id="11269" name="Footer Placeholder 9"/>
          <p:cNvSpPr>
            <a:spLocks noGrp="1"/>
          </p:cNvSpPr>
          <p:nvPr>
            <p:ph type="ftr" sz="quarter" idx="10"/>
          </p:nvPr>
        </p:nvSpPr>
        <p:spPr>
          <a:noFill/>
        </p:spPr>
        <p:txBody>
          <a:bodyPr/>
          <a:lstStyle/>
          <a:p>
            <a:pPr defTabSz="865188"/>
            <a:r>
              <a:rPr lang="en-US" smtClean="0"/>
              <a:t>EAM-OV-060</a:t>
            </a:r>
          </a:p>
        </p:txBody>
      </p:sp>
      <p:grpSp>
        <p:nvGrpSpPr>
          <p:cNvPr id="11268" name="Group 13"/>
          <p:cNvGrpSpPr>
            <a:grpSpLocks/>
          </p:cNvGrpSpPr>
          <p:nvPr/>
        </p:nvGrpSpPr>
        <p:grpSpPr bwMode="auto">
          <a:xfrm>
            <a:off x="3830638" y="2017713"/>
            <a:ext cx="5140325" cy="4275137"/>
            <a:chOff x="2895600" y="1792288"/>
            <a:chExt cx="3886200" cy="3389021"/>
          </a:xfrm>
        </p:grpSpPr>
        <p:pic>
          <p:nvPicPr>
            <p:cNvPr id="11270" name="Picture 2" descr="QAD EAM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895600" y="1792288"/>
              <a:ext cx="3886200" cy="3298825"/>
            </a:xfrm>
            <a:prstGeom prst="rect">
              <a:avLst/>
            </a:prstGeom>
            <a:noFill/>
            <a:ln w="9525">
              <a:noFill/>
              <a:miter lim="800000"/>
              <a:headEnd/>
              <a:tailEnd/>
            </a:ln>
          </p:spPr>
        </p:pic>
        <p:sp>
          <p:nvSpPr>
            <p:cNvPr id="11271" name="Rectangle 7"/>
            <p:cNvSpPr>
              <a:spLocks noChangeArrowheads="1"/>
            </p:cNvSpPr>
            <p:nvPr/>
          </p:nvSpPr>
          <p:spPr bwMode="auto">
            <a:xfrm>
              <a:off x="4438650" y="1920875"/>
              <a:ext cx="914400" cy="152400"/>
            </a:xfrm>
            <a:prstGeom prst="rect">
              <a:avLst/>
            </a:prstGeom>
            <a:solidFill>
              <a:schemeClr val="bg1"/>
            </a:solidFill>
            <a:ln w="9525" algn="ctr">
              <a:noFill/>
              <a:miter lim="800000"/>
              <a:headEnd/>
              <a:tailEnd/>
            </a:ln>
          </p:spPr>
          <p:txBody>
            <a:bodyPr wrap="none" tIns="91440" bIns="91440" anchor="ctr"/>
            <a:lstStyle/>
            <a:p>
              <a:r>
                <a:rPr lang="en-US" sz="1200">
                  <a:latin typeface="Calibri" pitchFamily="34" charset="0"/>
                </a:rPr>
                <a:t>Plant Operations</a:t>
              </a:r>
            </a:p>
          </p:txBody>
        </p:sp>
        <p:sp>
          <p:nvSpPr>
            <p:cNvPr id="11272" name="Rectangle 8"/>
            <p:cNvSpPr>
              <a:spLocks noChangeArrowheads="1"/>
            </p:cNvSpPr>
            <p:nvPr/>
          </p:nvSpPr>
          <p:spPr bwMode="auto">
            <a:xfrm>
              <a:off x="4572000" y="4968875"/>
              <a:ext cx="533400" cy="152400"/>
            </a:xfrm>
            <a:prstGeom prst="rect">
              <a:avLst/>
            </a:prstGeom>
            <a:solidFill>
              <a:schemeClr val="bg1"/>
            </a:solidFill>
            <a:ln w="9525" algn="ctr">
              <a:noFill/>
              <a:miter lim="800000"/>
              <a:headEnd/>
              <a:tailEnd/>
            </a:ln>
          </p:spPr>
          <p:txBody>
            <a:bodyPr wrap="none" tIns="91440" bIns="91440" anchor="ctr"/>
            <a:lstStyle/>
            <a:p>
              <a:endParaRPr lang="en-US" sz="1800">
                <a:latin typeface="Calibri" pitchFamily="34" charset="0"/>
              </a:endParaRPr>
            </a:p>
          </p:txBody>
        </p:sp>
        <p:sp>
          <p:nvSpPr>
            <p:cNvPr id="11273" name="Text Box 9"/>
            <p:cNvSpPr txBox="1">
              <a:spLocks noChangeArrowheads="1"/>
            </p:cNvSpPr>
            <p:nvPr/>
          </p:nvSpPr>
          <p:spPr bwMode="auto">
            <a:xfrm>
              <a:off x="4527550" y="4864100"/>
              <a:ext cx="647499" cy="317209"/>
            </a:xfrm>
            <a:prstGeom prst="rect">
              <a:avLst/>
            </a:prstGeom>
            <a:noFill/>
            <a:ln w="9525" algn="ctr">
              <a:noFill/>
              <a:miter lim="800000"/>
              <a:headEnd/>
              <a:tailEnd/>
            </a:ln>
          </p:spPr>
          <p:txBody>
            <a:bodyPr wrap="none" tIns="91440" bIns="91440">
              <a:spAutoFit/>
            </a:bodyPr>
            <a:lstStyle/>
            <a:p>
              <a:r>
                <a:rPr lang="en-US" b="1">
                  <a:solidFill>
                    <a:srgbClr val="777777"/>
                  </a:solidFill>
                  <a:latin typeface="Calibri" pitchFamily="34" charset="0"/>
                </a:rPr>
                <a:t>QAD ERP</a:t>
              </a:r>
            </a:p>
          </p:txBody>
        </p:sp>
        <p:sp>
          <p:nvSpPr>
            <p:cNvPr id="11274" name="Text Box 10"/>
            <p:cNvSpPr txBox="1">
              <a:spLocks noChangeArrowheads="1"/>
            </p:cNvSpPr>
            <p:nvPr/>
          </p:nvSpPr>
          <p:spPr bwMode="auto">
            <a:xfrm>
              <a:off x="3505200" y="2751138"/>
              <a:ext cx="838200" cy="244007"/>
            </a:xfrm>
            <a:prstGeom prst="rect">
              <a:avLst/>
            </a:prstGeom>
            <a:solidFill>
              <a:schemeClr val="bg1"/>
            </a:solidFill>
            <a:ln w="9525" algn="ctr">
              <a:noFill/>
              <a:miter lim="800000"/>
              <a:headEnd/>
              <a:tailEnd/>
            </a:ln>
          </p:spPr>
          <p:txBody>
            <a:bodyPr tIns="0" bIns="0">
              <a:spAutoFit/>
            </a:bodyPr>
            <a:lstStyle/>
            <a:p>
              <a:r>
                <a:rPr lang="en-US" sz="1000" b="1">
                  <a:solidFill>
                    <a:srgbClr val="777777"/>
                  </a:solidFill>
                  <a:latin typeface="Calibri" pitchFamily="34" charset="0"/>
                </a:rPr>
                <a:t>Project Controls</a:t>
              </a:r>
            </a:p>
            <a:p>
              <a:r>
                <a:rPr lang="en-US" sz="1000" b="1">
                  <a:solidFill>
                    <a:srgbClr val="777777"/>
                  </a:solidFill>
                  <a:latin typeface="Calibri" pitchFamily="34" charset="0"/>
                </a:rPr>
                <a:t>Management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3">
                                            <p:txEl>
                                              <p:pRg st="2" end="2"/>
                                            </p:txEl>
                                          </p:spTgt>
                                        </p:tgtEl>
                                        <p:attrNameLst>
                                          <p:attrName>style.visibility</p:attrName>
                                        </p:attrNameLst>
                                      </p:cBhvr>
                                      <p:to>
                                        <p:strVal val="visible"/>
                                      </p:to>
                                    </p:set>
                                  </p:childTnLst>
                                  <p:subTnLst>
                                    <p:animClr>
                                      <p:cBhvr override="childStyle">
                                        <p:cTn dur="1" fill="hold" display="0" masterRel="nextClick" afterEffect="1"/>
                                        <p:tgtEl>
                                          <p:spTgt spid="10243">
                                            <p:txEl>
                                              <p:pRg st="2" end="2"/>
                                            </p:txEl>
                                          </p:spTgt>
                                        </p:tgtEl>
                                        <p:attrNameLst>
                                          <p:attrName>ppt_c</p:attrName>
                                        </p:attrNameLst>
                                      </p:cBhvr>
                                      <p:to>
                                        <a:srgbClr val="C0C0C0"/>
                                      </p:to>
                                    </p:animClr>
                                  </p:subTnLst>
                                </p:cTn>
                              </p:par>
                              <p:par>
                                <p:cTn id="7" presetID="1" presetClass="entr" presetSubtype="0" fill="hold" nodeType="withEffect">
                                  <p:stCondLst>
                                    <p:cond delay="0"/>
                                  </p:stCondLst>
                                  <p:childTnLst>
                                    <p:set>
                                      <p:cBhvr>
                                        <p:cTn id="8" dur="1" fill="hold">
                                          <p:stCondLst>
                                            <p:cond delay="0"/>
                                          </p:stCondLst>
                                        </p:cTn>
                                        <p:tgtEl>
                                          <p:spTgt spid="10243">
                                            <p:txEl>
                                              <p:pRg st="3" end="3"/>
                                            </p:txEl>
                                          </p:spTgt>
                                        </p:tgtEl>
                                        <p:attrNameLst>
                                          <p:attrName>style.visibility</p:attrName>
                                        </p:attrNameLst>
                                      </p:cBhvr>
                                      <p:to>
                                        <p:strVal val="visible"/>
                                      </p:to>
                                    </p:set>
                                  </p:childTnLst>
                                  <p:subTnLst>
                                    <p:animClr>
                                      <p:cBhvr override="childStyle">
                                        <p:cTn dur="1" fill="hold" display="0" masterRel="nextClick" afterEffect="1"/>
                                        <p:tgtEl>
                                          <p:spTgt spid="10243">
                                            <p:txEl>
                                              <p:pRg st="3" end="3"/>
                                            </p:txEl>
                                          </p:spTgt>
                                        </p:tgtEl>
                                        <p:attrNameLst>
                                          <p:attrName>ppt_c</p:attrName>
                                        </p:attrNameLst>
                                      </p:cBhvr>
                                      <p:to>
                                        <a:srgbClr val="C0C0C0"/>
                                      </p:to>
                                    </p:animClr>
                                  </p:subTnLst>
                                </p:cTn>
                              </p:par>
                              <p:par>
                                <p:cTn id="9" presetID="1" presetClass="entr" presetSubtype="0" fill="hold" nodeType="withEffect">
                                  <p:stCondLst>
                                    <p:cond delay="0"/>
                                  </p:stCondLst>
                                  <p:childTnLst>
                                    <p:set>
                                      <p:cBhvr>
                                        <p:cTn id="10" dur="1" fill="hold">
                                          <p:stCondLst>
                                            <p:cond delay="0"/>
                                          </p:stCondLst>
                                        </p:cTn>
                                        <p:tgtEl>
                                          <p:spTgt spid="10243">
                                            <p:txEl>
                                              <p:pRg st="4" end="4"/>
                                            </p:txEl>
                                          </p:spTgt>
                                        </p:tgtEl>
                                        <p:attrNameLst>
                                          <p:attrName>style.visibility</p:attrName>
                                        </p:attrNameLst>
                                      </p:cBhvr>
                                      <p:to>
                                        <p:strVal val="visible"/>
                                      </p:to>
                                    </p:set>
                                  </p:childTnLst>
                                  <p:subTnLst>
                                    <p:animClr>
                                      <p:cBhvr override="childStyle">
                                        <p:cTn dur="1" fill="hold" display="0" masterRel="nextClick" afterEffect="1"/>
                                        <p:tgtEl>
                                          <p:spTgt spid="10243">
                                            <p:txEl>
                                              <p:pRg st="4" end="4"/>
                                            </p:txEl>
                                          </p:spTgt>
                                        </p:tgtEl>
                                        <p:attrNameLst>
                                          <p:attrName>ppt_c</p:attrName>
                                        </p:attrNameLst>
                                      </p:cBhvr>
                                      <p:to>
                                        <a:srgbClr val="C0C0C0"/>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43">
                                            <p:txEl>
                                              <p:pRg st="5" end="5"/>
                                            </p:txEl>
                                          </p:spTgt>
                                        </p:tgtEl>
                                        <p:attrNameLst>
                                          <p:attrName>style.visibility</p:attrName>
                                        </p:attrNameLst>
                                      </p:cBhvr>
                                      <p:to>
                                        <p:strVal val="visible"/>
                                      </p:to>
                                    </p:set>
                                  </p:childTnLst>
                                  <p:subTnLst>
                                    <p:animClr>
                                      <p:cBhvr override="childStyle">
                                        <p:cTn dur="1" fill="hold" display="0" masterRel="nextClick" afterEffect="1"/>
                                        <p:tgtEl>
                                          <p:spTgt spid="10243">
                                            <p:txEl>
                                              <p:pRg st="5" end="5"/>
                                            </p:txEl>
                                          </p:spTgt>
                                        </p:tgtEl>
                                        <p:attrNameLst>
                                          <p:attrName>ppt_c</p:attrName>
                                        </p:attrNameLst>
                                      </p:cBhvr>
                                      <p:to>
                                        <a:srgbClr val="C0C0C0"/>
                                      </p:to>
                                    </p:animClr>
                                  </p:subTnLst>
                                </p:cTn>
                              </p:par>
                              <p:par>
                                <p:cTn id="15" presetID="1" presetClass="entr" presetSubtype="0" fill="hold" nodeType="withEffect">
                                  <p:stCondLst>
                                    <p:cond delay="0"/>
                                  </p:stCondLst>
                                  <p:childTnLst>
                                    <p:set>
                                      <p:cBhvr>
                                        <p:cTn id="16" dur="1" fill="hold">
                                          <p:stCondLst>
                                            <p:cond delay="0"/>
                                          </p:stCondLst>
                                        </p:cTn>
                                        <p:tgtEl>
                                          <p:spTgt spid="10243">
                                            <p:txEl>
                                              <p:pRg st="6" end="6"/>
                                            </p:txEl>
                                          </p:spTgt>
                                        </p:tgtEl>
                                        <p:attrNameLst>
                                          <p:attrName>style.visibility</p:attrName>
                                        </p:attrNameLst>
                                      </p:cBhvr>
                                      <p:to>
                                        <p:strVal val="visible"/>
                                      </p:to>
                                    </p:set>
                                  </p:childTnLst>
                                  <p:subTnLst>
                                    <p:animClr>
                                      <p:cBhvr override="childStyle">
                                        <p:cTn dur="1" fill="hold" display="0" masterRel="nextClick" afterEffect="1"/>
                                        <p:tgtEl>
                                          <p:spTgt spid="10243">
                                            <p:txEl>
                                              <p:pRg st="6" end="6"/>
                                            </p:txEl>
                                          </p:spTgt>
                                        </p:tgtEl>
                                        <p:attrNameLst>
                                          <p:attrName>ppt_c</p:attrName>
                                        </p:attrNameLst>
                                      </p:cBhvr>
                                      <p:to>
                                        <a:srgbClr val="C0C0C0"/>
                                      </p:to>
                                    </p:animClr>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24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idx="1"/>
          </p:nvPr>
        </p:nvSpPr>
        <p:spPr/>
        <p:txBody>
          <a:bodyPr/>
          <a:lstStyle/>
          <a:p>
            <a:r>
              <a:rPr lang="en-US" dirty="0" smtClean="0"/>
              <a:t>Increase equipment service life </a:t>
            </a:r>
          </a:p>
          <a:p>
            <a:r>
              <a:rPr lang="en-US" dirty="0" smtClean="0"/>
              <a:t>Maximize equipment utilization </a:t>
            </a:r>
          </a:p>
          <a:p>
            <a:r>
              <a:rPr lang="en-US" dirty="0" smtClean="0"/>
              <a:t>Optimize indirect labor usage</a:t>
            </a:r>
          </a:p>
          <a:p>
            <a:r>
              <a:rPr lang="en-US" dirty="0" smtClean="0"/>
              <a:t>Control costs of indirect inventory </a:t>
            </a:r>
          </a:p>
          <a:p>
            <a:r>
              <a:rPr lang="en-US" dirty="0" smtClean="0"/>
              <a:t>Improve quality</a:t>
            </a:r>
          </a:p>
          <a:p>
            <a:r>
              <a:rPr lang="en-US" dirty="0" smtClean="0"/>
              <a:t>Increase on-time shipments </a:t>
            </a:r>
          </a:p>
          <a:p>
            <a:r>
              <a:rPr lang="en-US" dirty="0" smtClean="0"/>
              <a:t>Manage project budgets effectively  </a:t>
            </a:r>
          </a:p>
        </p:txBody>
      </p:sp>
      <p:sp>
        <p:nvSpPr>
          <p:cNvPr id="12290" name="Rectangle 2"/>
          <p:cNvSpPr>
            <a:spLocks noGrp="1" noChangeArrowheads="1"/>
          </p:cNvSpPr>
          <p:nvPr>
            <p:ph type="title"/>
          </p:nvPr>
        </p:nvSpPr>
        <p:spPr/>
        <p:txBody>
          <a:bodyPr/>
          <a:lstStyle/>
          <a:p>
            <a:r>
              <a:rPr lang="en-US" smtClean="0"/>
              <a:t>Qualifying Questions – Why Use EAM?</a:t>
            </a:r>
          </a:p>
        </p:txBody>
      </p:sp>
      <p:sp>
        <p:nvSpPr>
          <p:cNvPr id="12292" name="Footer Placeholder 3"/>
          <p:cNvSpPr>
            <a:spLocks noGrp="1"/>
          </p:cNvSpPr>
          <p:nvPr>
            <p:ph type="ftr" sz="quarter" idx="10"/>
          </p:nvPr>
        </p:nvSpPr>
        <p:spPr/>
        <p:txBody>
          <a:bodyPr/>
          <a:lstStyle/>
          <a:p>
            <a:r>
              <a:rPr lang="en-US" smtClean="0"/>
              <a:t>EAM-OV-070</a:t>
            </a:r>
          </a:p>
        </p:txBody>
      </p:sp>
      <p:sp>
        <p:nvSpPr>
          <p:cNvPr id="12293" name="TextBox 6"/>
          <p:cNvSpPr txBox="1">
            <a:spLocks noChangeArrowheads="1"/>
          </p:cNvSpPr>
          <p:nvPr/>
        </p:nvSpPr>
        <p:spPr bwMode="auto">
          <a:xfrm>
            <a:off x="3849688" y="4652740"/>
            <a:ext cx="5029200" cy="1477328"/>
          </a:xfrm>
          <a:prstGeom prst="rect">
            <a:avLst/>
          </a:prstGeom>
          <a:solidFill>
            <a:schemeClr val="bg1"/>
          </a:solidFill>
          <a:ln w="9525">
            <a:solidFill>
              <a:schemeClr val="tx1"/>
            </a:solidFill>
            <a:miter lim="800000"/>
            <a:headEnd/>
            <a:tailEnd/>
          </a:ln>
          <a:effectLst>
            <a:outerShdw dist="63500" dir="3600000" algn="ctr" rotWithShape="0">
              <a:schemeClr val="bg1">
                <a:lumMod val="50000"/>
              </a:schemeClr>
            </a:outerShdw>
          </a:effectLst>
        </p:spPr>
        <p:txBody>
          <a:bodyPr>
            <a:spAutoFit/>
          </a:bodyPr>
          <a:lstStyle/>
          <a:p>
            <a:r>
              <a:rPr lang="en-US" sz="1800" i="1" dirty="0">
                <a:latin typeface="+mj-lt"/>
              </a:rPr>
              <a:t>Operations HIGHEST CALLNG:  Keep the plant producing and profitably selling product - which means carefully maintaining the </a:t>
            </a:r>
            <a:r>
              <a:rPr lang="en-US" sz="1800" i="1" u="sng" dirty="0">
                <a:latin typeface="+mj-lt"/>
              </a:rPr>
              <a:t>most valuable assets</a:t>
            </a:r>
            <a:r>
              <a:rPr lang="en-US" sz="1800" i="1" dirty="0">
                <a:latin typeface="+mj-lt"/>
              </a:rPr>
              <a:t>:  Production </a:t>
            </a:r>
            <a:r>
              <a:rPr lang="en-US" sz="1800" i="1" dirty="0" smtClean="0">
                <a:latin typeface="+mj-lt"/>
              </a:rPr>
              <a:t>Equipment</a:t>
            </a:r>
            <a:endParaRPr lang="en-US" sz="1800" i="1"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1267">
                                            <p:txEl>
                                              <p:pRg st="0" end="0"/>
                                            </p:txEl>
                                          </p:spTgt>
                                        </p:tgtEl>
                                        <p:attrNameLst>
                                          <p:attrName>ppt_c</p:attrName>
                                        </p:attrNameLst>
                                      </p:cBhvr>
                                      <p:to>
                                        <a:schemeClr val="bg2"/>
                                      </p:to>
                                    </p:animClr>
                                  </p:subTnLst>
                                </p:cTn>
                              </p:par>
                              <p:par>
                                <p:cTn id="7" presetID="1" presetClass="entr" presetSubtype="0" fill="hold" nodeType="withEffect">
                                  <p:stCondLst>
                                    <p:cond delay="0"/>
                                  </p:stCondLst>
                                  <p:childTnLst>
                                    <p:set>
                                      <p:cBhvr>
                                        <p:cTn id="8" dur="1" fill="hold">
                                          <p:stCondLst>
                                            <p:cond delay="0"/>
                                          </p:stCondLst>
                                        </p:cTn>
                                        <p:tgtEl>
                                          <p:spTgt spid="11267">
                                            <p:txEl>
                                              <p:pRg st="1" end="1"/>
                                            </p:txEl>
                                          </p:spTgt>
                                        </p:tgtEl>
                                        <p:attrNameLst>
                                          <p:attrName>style.visibility</p:attrName>
                                        </p:attrNameLst>
                                      </p:cBhvr>
                                      <p:to>
                                        <p:strVal val="visible"/>
                                      </p:to>
                                    </p:set>
                                  </p:childTnLst>
                                  <p:subTnLst>
                                    <p:animClr clrSpc="rgb" dir="cw">
                                      <p:cBhvr override="childStyle">
                                        <p:cTn dur="1" fill="hold" display="0" masterRel="nextClick" afterEffect="1"/>
                                        <p:tgtEl>
                                          <p:spTgt spid="11267">
                                            <p:txEl>
                                              <p:pRg st="1" end="1"/>
                                            </p:txEl>
                                          </p:spTgt>
                                        </p:tgtEl>
                                        <p:attrNameLst>
                                          <p:attrName>ppt_c</p:attrName>
                                        </p:attrNameLst>
                                      </p:cBhvr>
                                      <p:to>
                                        <a:schemeClr val="bg2"/>
                                      </p:to>
                                    </p:animClr>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267">
                                            <p:txEl>
                                              <p:pRg st="2" end="2"/>
                                            </p:txEl>
                                          </p:spTgt>
                                        </p:tgtEl>
                                        <p:attrNameLst>
                                          <p:attrName>style.visibility</p:attrName>
                                        </p:attrNameLst>
                                      </p:cBhvr>
                                      <p:to>
                                        <p:strVal val="visible"/>
                                      </p:to>
                                    </p:set>
                                  </p:childTnLst>
                                  <p:subTnLst>
                                    <p:animClr clrSpc="rgb" dir="cw">
                                      <p:cBhvr override="childStyle">
                                        <p:cTn dur="1" fill="hold" display="0" masterRel="nextClick" afterEffect="1"/>
                                        <p:tgtEl>
                                          <p:spTgt spid="11267">
                                            <p:txEl>
                                              <p:pRg st="2" end="2"/>
                                            </p:txEl>
                                          </p:spTgt>
                                        </p:tgtEl>
                                        <p:attrNameLst>
                                          <p:attrName>ppt_c</p:attrName>
                                        </p:attrNameLst>
                                      </p:cBhvr>
                                      <p:to>
                                        <a:schemeClr val="bg2"/>
                                      </p:to>
                                    </p:animClr>
                                  </p:subTnLst>
                                </p:cTn>
                              </p:par>
                              <p:par>
                                <p:cTn id="13" presetID="1" presetClass="entr" presetSubtype="0" fill="hold" nodeType="withEffect">
                                  <p:stCondLst>
                                    <p:cond delay="0"/>
                                  </p:stCondLst>
                                  <p:childTnLst>
                                    <p:set>
                                      <p:cBhvr>
                                        <p:cTn id="14" dur="1" fill="hold">
                                          <p:stCondLst>
                                            <p:cond delay="0"/>
                                          </p:stCondLst>
                                        </p:cTn>
                                        <p:tgtEl>
                                          <p:spTgt spid="11267">
                                            <p:txEl>
                                              <p:pRg st="3" end="3"/>
                                            </p:txEl>
                                          </p:spTgt>
                                        </p:tgtEl>
                                        <p:attrNameLst>
                                          <p:attrName>style.visibility</p:attrName>
                                        </p:attrNameLst>
                                      </p:cBhvr>
                                      <p:to>
                                        <p:strVal val="visible"/>
                                      </p:to>
                                    </p:set>
                                  </p:childTnLst>
                                  <p:subTnLst>
                                    <p:animClr clrSpc="rgb" dir="cw">
                                      <p:cBhvr override="childStyle">
                                        <p:cTn dur="1" fill="hold" display="0" masterRel="nextClick" afterEffect="1"/>
                                        <p:tgtEl>
                                          <p:spTgt spid="11267">
                                            <p:txEl>
                                              <p:pRg st="3" end="3"/>
                                            </p:txEl>
                                          </p:spTgt>
                                        </p:tgtEl>
                                        <p:attrNameLst>
                                          <p:attrName>ppt_c</p:attrName>
                                        </p:attrNameLst>
                                      </p:cBhvr>
                                      <p:to>
                                        <a:schemeClr val="bg2"/>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267">
                                            <p:txEl>
                                              <p:pRg st="4" end="4"/>
                                            </p:txEl>
                                          </p:spTgt>
                                        </p:tgtEl>
                                        <p:attrNameLst>
                                          <p:attrName>style.visibility</p:attrName>
                                        </p:attrNameLst>
                                      </p:cBhvr>
                                      <p:to>
                                        <p:strVal val="visible"/>
                                      </p:to>
                                    </p:set>
                                  </p:childTnLst>
                                  <p:subTnLst>
                                    <p:animClr clrSpc="rgb" dir="cw">
                                      <p:cBhvr override="childStyle">
                                        <p:cTn dur="1" fill="hold" display="0" masterRel="nextClick" afterEffect="1"/>
                                        <p:tgtEl>
                                          <p:spTgt spid="11267">
                                            <p:txEl>
                                              <p:pRg st="4" end="4"/>
                                            </p:txEl>
                                          </p:spTgt>
                                        </p:tgtEl>
                                        <p:attrNameLst>
                                          <p:attrName>ppt_c</p:attrName>
                                        </p:attrNameLst>
                                      </p:cBhvr>
                                      <p:to>
                                        <a:schemeClr val="bg2"/>
                                      </p:to>
                                    </p:animClr>
                                  </p:subTnLst>
                                </p:cTn>
                              </p:par>
                              <p:par>
                                <p:cTn id="19" presetID="1" presetClass="entr" presetSubtype="0" fill="hold" nodeType="withEffect">
                                  <p:stCondLst>
                                    <p:cond delay="0"/>
                                  </p:stCondLst>
                                  <p:childTnLst>
                                    <p:set>
                                      <p:cBhvr>
                                        <p:cTn id="20" dur="1" fill="hold">
                                          <p:stCondLst>
                                            <p:cond delay="0"/>
                                          </p:stCondLst>
                                        </p:cTn>
                                        <p:tgtEl>
                                          <p:spTgt spid="11267">
                                            <p:txEl>
                                              <p:pRg st="5" end="5"/>
                                            </p:txEl>
                                          </p:spTgt>
                                        </p:tgtEl>
                                        <p:attrNameLst>
                                          <p:attrName>style.visibility</p:attrName>
                                        </p:attrNameLst>
                                      </p:cBhvr>
                                      <p:to>
                                        <p:strVal val="visible"/>
                                      </p:to>
                                    </p:set>
                                  </p:childTnLst>
                                  <p:subTnLst>
                                    <p:animClr clrSpc="rgb" dir="cw">
                                      <p:cBhvr override="childStyle">
                                        <p:cTn dur="1" fill="hold" display="0" masterRel="nextClick" afterEffect="1"/>
                                        <p:tgtEl>
                                          <p:spTgt spid="11267">
                                            <p:txEl>
                                              <p:pRg st="5" end="5"/>
                                            </p:txEl>
                                          </p:spTgt>
                                        </p:tgtEl>
                                        <p:attrNameLst>
                                          <p:attrName>ppt_c</p:attrName>
                                        </p:attrNameLst>
                                      </p:cBhvr>
                                      <p:to>
                                        <a:schemeClr val="bg2"/>
                                      </p:to>
                                    </p:animClr>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126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p:txBody>
          <a:bodyPr>
            <a:normAutofit fontScale="92500"/>
          </a:bodyPr>
          <a:lstStyle/>
          <a:p>
            <a:r>
              <a:rPr lang="en-US" smtClean="0"/>
              <a:t>Maintenance  </a:t>
            </a:r>
          </a:p>
          <a:p>
            <a:pPr lvl="1"/>
            <a:r>
              <a:rPr lang="en-US" smtClean="0"/>
              <a:t>Equipment Efficiency </a:t>
            </a:r>
          </a:p>
          <a:p>
            <a:pPr lvl="1"/>
            <a:r>
              <a:rPr lang="en-US" smtClean="0"/>
              <a:t>Plant Reliability </a:t>
            </a:r>
          </a:p>
          <a:p>
            <a:r>
              <a:rPr lang="en-US" smtClean="0"/>
              <a:t>Inventory</a:t>
            </a:r>
          </a:p>
          <a:p>
            <a:pPr lvl="1"/>
            <a:r>
              <a:rPr lang="en-US" smtClean="0"/>
              <a:t>Right Size MRO/Indirect Inventory </a:t>
            </a:r>
          </a:p>
          <a:p>
            <a:pPr lvl="1"/>
            <a:r>
              <a:rPr lang="en-US" smtClean="0"/>
              <a:t>The right parts when you need them </a:t>
            </a:r>
          </a:p>
          <a:p>
            <a:r>
              <a:rPr lang="en-US" smtClean="0"/>
              <a:t>Purchasing</a:t>
            </a:r>
          </a:p>
          <a:p>
            <a:pPr lvl="1"/>
            <a:r>
              <a:rPr lang="en-US" smtClean="0"/>
              <a:t>Control MRO/Indirect Spend </a:t>
            </a:r>
          </a:p>
          <a:p>
            <a:pPr lvl="1"/>
            <a:r>
              <a:rPr lang="en-US" smtClean="0"/>
              <a:t>Comply with Corporate Financial Manual Approvals</a:t>
            </a:r>
          </a:p>
          <a:p>
            <a:r>
              <a:rPr lang="en-US" smtClean="0"/>
              <a:t>Project Controls</a:t>
            </a:r>
          </a:p>
          <a:p>
            <a:pPr lvl="1"/>
            <a:r>
              <a:rPr lang="en-US" smtClean="0"/>
              <a:t>Manage Project Spend </a:t>
            </a:r>
          </a:p>
          <a:p>
            <a:pPr lvl="1"/>
            <a:r>
              <a:rPr lang="en-US" smtClean="0"/>
              <a:t>Track True Acquisition Cost of Assets</a:t>
            </a:r>
          </a:p>
          <a:p>
            <a:endParaRPr lang="en-US" smtClean="0"/>
          </a:p>
        </p:txBody>
      </p:sp>
      <p:sp>
        <p:nvSpPr>
          <p:cNvPr id="13314" name="Rectangle 2"/>
          <p:cNvSpPr>
            <a:spLocks noGrp="1" noChangeArrowheads="1"/>
          </p:cNvSpPr>
          <p:nvPr>
            <p:ph type="title"/>
          </p:nvPr>
        </p:nvSpPr>
        <p:spPr/>
        <p:txBody>
          <a:bodyPr/>
          <a:lstStyle/>
          <a:p>
            <a:r>
              <a:rPr lang="en-US" smtClean="0"/>
              <a:t>QAD EAM Overview – Modules </a:t>
            </a:r>
          </a:p>
        </p:txBody>
      </p:sp>
      <p:sp>
        <p:nvSpPr>
          <p:cNvPr id="13316" name="Footer Placeholder 3"/>
          <p:cNvSpPr>
            <a:spLocks noGrp="1"/>
          </p:cNvSpPr>
          <p:nvPr>
            <p:ph type="ftr" sz="quarter" idx="10"/>
          </p:nvPr>
        </p:nvSpPr>
        <p:spPr/>
        <p:txBody>
          <a:bodyPr/>
          <a:lstStyle/>
          <a:p>
            <a:r>
              <a:rPr lang="en-US" smtClean="0"/>
              <a:t>EAM-OV-080</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LIDEFILENAME" val="Plant_Operations___117.JPG"/>
  <p:tag name="SLIDEID" val="117"/>
</p:tagLst>
</file>

<file path=ppt/tags/tag2.xml><?xml version="1.0" encoding="utf-8"?>
<p:tagLst xmlns:a="http://schemas.openxmlformats.org/drawingml/2006/main" xmlns:r="http://schemas.openxmlformats.org/officeDocument/2006/relationships" xmlns:p="http://schemas.openxmlformats.org/presentationml/2006/main">
  <p:tag name="SLIDEFILENAME" val="Plant_Operations___117.JPG"/>
  <p:tag name="SLIDEID" val="117"/>
</p:tagLst>
</file>

<file path=ppt/tags/tag3.xml><?xml version="1.0" encoding="utf-8"?>
<p:tagLst xmlns:a="http://schemas.openxmlformats.org/drawingml/2006/main" xmlns:r="http://schemas.openxmlformats.org/officeDocument/2006/relationships" xmlns:p="http://schemas.openxmlformats.org/presentationml/2006/main">
  <p:tag name="SLIDEFILENAME" val="Plant_Operations___117.JPG"/>
  <p:tag name="SLIDEID" val="117"/>
</p:tagLst>
</file>

<file path=ppt/tags/tag4.xml><?xml version="1.0" encoding="utf-8"?>
<p:tagLst xmlns:a="http://schemas.openxmlformats.org/drawingml/2006/main" xmlns:r="http://schemas.openxmlformats.org/officeDocument/2006/relationships" xmlns:p="http://schemas.openxmlformats.org/presentationml/2006/main">
  <p:tag name="SLIDEFILENAME" val="Plant_Operations___118.JPG"/>
  <p:tag name="SLIDEID" val="118"/>
</p:tagLst>
</file>

<file path=ppt/tags/tag5.xml><?xml version="1.0" encoding="utf-8"?>
<p:tagLst xmlns:a="http://schemas.openxmlformats.org/drawingml/2006/main" xmlns:r="http://schemas.openxmlformats.org/officeDocument/2006/relationships" xmlns:p="http://schemas.openxmlformats.org/presentationml/2006/main">
  <p:tag name="SLIDEFILENAME" val="Plant_Operations___118.JPG"/>
  <p:tag name="SLIDEID" val="118"/>
</p:tagLst>
</file>

<file path=ppt/tags/tag6.xml><?xml version="1.0" encoding="utf-8"?>
<p:tagLst xmlns:a="http://schemas.openxmlformats.org/drawingml/2006/main" xmlns:r="http://schemas.openxmlformats.org/officeDocument/2006/relationships" xmlns:p="http://schemas.openxmlformats.org/presentationml/2006/main">
  <p:tag name="SLIDEFILENAME" val="Plant_Operations___119.JPG"/>
  <p:tag name="SLIDEID" val="119"/>
</p:tagLst>
</file>

<file path=ppt/tags/tag7.xml><?xml version="1.0" encoding="utf-8"?>
<p:tagLst xmlns:a="http://schemas.openxmlformats.org/drawingml/2006/main" xmlns:r="http://schemas.openxmlformats.org/officeDocument/2006/relationships" xmlns:p="http://schemas.openxmlformats.org/presentationml/2006/main">
  <p:tag name="SLIDEFILENAME" val="Plant_Operations___119.JPG"/>
  <p:tag name="SLIDEID" val="119"/>
</p:tagLst>
</file>

<file path=ppt/tags/tag8.xml><?xml version="1.0" encoding="utf-8"?>
<p:tagLst xmlns:a="http://schemas.openxmlformats.org/drawingml/2006/main" xmlns:r="http://schemas.openxmlformats.org/officeDocument/2006/relationships" xmlns:p="http://schemas.openxmlformats.org/presentationml/2006/main">
  <p:tag name="SLIDEFILENAME" val="Capital_Project_Man___116.JPG"/>
  <p:tag name="SLIDEID" val="116"/>
</p:tagLst>
</file>

<file path=ppt/tags/tag9.xml><?xml version="1.0" encoding="utf-8"?>
<p:tagLst xmlns:a="http://schemas.openxmlformats.org/drawingml/2006/main" xmlns:r="http://schemas.openxmlformats.org/officeDocument/2006/relationships" xmlns:p="http://schemas.openxmlformats.org/presentationml/2006/main">
  <p:tag name="SLIDEFILENAME" val="Plant_Operations___119.JPG"/>
  <p:tag name="SLIDEID" val="119"/>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29206</TotalTime>
  <Words>11487</Words>
  <Application>Microsoft Office PowerPoint</Application>
  <PresentationFormat>On-screen Show (4:3)</PresentationFormat>
  <Paragraphs>948</Paragraphs>
  <Slides>60</Slides>
  <Notes>60</Notes>
  <HiddenSlides>0</HiddenSlides>
  <MMClips>0</MMClips>
  <ScaleCrop>false</ScaleCrop>
  <HeadingPairs>
    <vt:vector size="4" baseType="variant">
      <vt:variant>
        <vt:lpstr>Theme</vt:lpstr>
      </vt:variant>
      <vt:variant>
        <vt:i4>2</vt:i4>
      </vt:variant>
      <vt:variant>
        <vt:lpstr>Slide Titles</vt:lpstr>
      </vt:variant>
      <vt:variant>
        <vt:i4>60</vt:i4>
      </vt:variant>
    </vt:vector>
  </HeadingPairs>
  <TitlesOfParts>
    <vt:vector size="62" baseType="lpstr">
      <vt:lpstr>1_EX06PP_template</vt:lpstr>
      <vt:lpstr>QAD 2010 Template</vt:lpstr>
      <vt:lpstr>QAD Enterprise Asset Management v12  Level 1 Course:  1-2 EAM Overview</vt:lpstr>
      <vt:lpstr>Course Overview</vt:lpstr>
      <vt:lpstr>Upon Completion of this Course You will be able to:</vt:lpstr>
      <vt:lpstr>Achieving the Course Objectives Results in Your:</vt:lpstr>
      <vt:lpstr>QAD EAM Business Space</vt:lpstr>
      <vt:lpstr>Domain (Business) Space</vt:lpstr>
      <vt:lpstr>QAD EAM Overview</vt:lpstr>
      <vt:lpstr>Qualifying Questions – Why Use EAM?</vt:lpstr>
      <vt:lpstr>QAD EAM Overview – Modules </vt:lpstr>
      <vt:lpstr>QAD EAM System Overview</vt:lpstr>
      <vt:lpstr>EAM User Interface</vt:lpstr>
      <vt:lpstr>EAM Configuration</vt:lpstr>
      <vt:lpstr>Electronic Authorizations</vt:lpstr>
      <vt:lpstr>EAM Mail System</vt:lpstr>
      <vt:lpstr>QAD EAM Modules</vt:lpstr>
      <vt:lpstr>EAM Modules</vt:lpstr>
      <vt:lpstr>QAD EAM Maintenance</vt:lpstr>
      <vt:lpstr>Plant Maintenance Overview</vt:lpstr>
      <vt:lpstr>Maintenance – A Personal Example!</vt:lpstr>
      <vt:lpstr>Who Uses EAM Maintenance?</vt:lpstr>
      <vt:lpstr>Important to Know </vt:lpstr>
      <vt:lpstr>Equipment Overview</vt:lpstr>
      <vt:lpstr>Key Elements of EAM Work Orders</vt:lpstr>
      <vt:lpstr>Types of Maintenance Work Orders</vt:lpstr>
      <vt:lpstr>Other Special Work Orders  </vt:lpstr>
      <vt:lpstr>QAD EAM Inventory</vt:lpstr>
      <vt:lpstr>Inventory Overview</vt:lpstr>
      <vt:lpstr>Inventory – A Personal Example!</vt:lpstr>
      <vt:lpstr>Who uses EAM Inventory?</vt:lpstr>
      <vt:lpstr>Important Things to Know </vt:lpstr>
      <vt:lpstr>Key Elements of EAM Part Numbers</vt:lpstr>
      <vt:lpstr>Inventory Transactions</vt:lpstr>
      <vt:lpstr>Physical Inventory </vt:lpstr>
      <vt:lpstr>QAD EAM Purchasing</vt:lpstr>
      <vt:lpstr>Purchasing Overview</vt:lpstr>
      <vt:lpstr>Purchasing – A Personal Example!</vt:lpstr>
      <vt:lpstr>Who uses EAM Purchasing?</vt:lpstr>
      <vt:lpstr>Important Things to Know</vt:lpstr>
      <vt:lpstr>EAM Purchasing Key Concepts</vt:lpstr>
      <vt:lpstr>Purchasing Key Concepts (cont.)</vt:lpstr>
      <vt:lpstr>Stock Replenishment </vt:lpstr>
      <vt:lpstr>QAD EAM Project Controls / Accounting</vt:lpstr>
      <vt:lpstr>Project Controls Overview</vt:lpstr>
      <vt:lpstr>Project Controls – Personal Example</vt:lpstr>
      <vt:lpstr>Who uses EAM Project Controls?</vt:lpstr>
      <vt:lpstr>Important to Know </vt:lpstr>
      <vt:lpstr>Key Concepts – Four Types of Projects</vt:lpstr>
      <vt:lpstr>Project / Job Setup and Controls </vt:lpstr>
      <vt:lpstr>Project Costs Collected</vt:lpstr>
      <vt:lpstr>QAD EAM Basic Technical Information</vt:lpstr>
      <vt:lpstr>Basic Technical Information</vt:lpstr>
      <vt:lpstr>Data Load Utilities</vt:lpstr>
      <vt:lpstr>1-2 EAM Overview</vt:lpstr>
      <vt:lpstr>Course Level Summary</vt:lpstr>
      <vt:lpstr>Course Level Summary</vt:lpstr>
      <vt:lpstr>Course Level Summary, cont</vt:lpstr>
      <vt:lpstr>Course Level Summary, cont</vt:lpstr>
      <vt:lpstr>QAD EAM Level 1 Learning Path  Next Steps for Certification!</vt:lpstr>
      <vt:lpstr>Next Steps!  </vt:lpstr>
      <vt:lpstr>Questions? </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Launch/Sales Launch</dc:title>
  <dc:creator>QAD</dc:creator>
  <cp:lastModifiedBy>Bill Knutson</cp:lastModifiedBy>
  <cp:revision>1912</cp:revision>
  <dcterms:created xsi:type="dcterms:W3CDTF">2006-09-26T21:40:50Z</dcterms:created>
  <dcterms:modified xsi:type="dcterms:W3CDTF">2011-02-10T20:02:16Z</dcterms:modified>
</cp:coreProperties>
</file>