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5" r:id="rId1"/>
    <p:sldMasterId id="2147483717" r:id="rId2"/>
  </p:sldMasterIdLst>
  <p:notesMasterIdLst>
    <p:notesMasterId r:id="rId24"/>
  </p:notesMasterIdLst>
  <p:handoutMasterIdLst>
    <p:handoutMasterId r:id="rId25"/>
  </p:handoutMasterIdLst>
  <p:sldIdLst>
    <p:sldId id="421" r:id="rId3"/>
    <p:sldId id="462" r:id="rId4"/>
    <p:sldId id="468" r:id="rId5"/>
    <p:sldId id="469" r:id="rId6"/>
    <p:sldId id="448" r:id="rId7"/>
    <p:sldId id="467" r:id="rId8"/>
    <p:sldId id="472" r:id="rId9"/>
    <p:sldId id="471" r:id="rId10"/>
    <p:sldId id="465" r:id="rId11"/>
    <p:sldId id="463" r:id="rId12"/>
    <p:sldId id="470" r:id="rId13"/>
    <p:sldId id="461" r:id="rId14"/>
    <p:sldId id="457" r:id="rId15"/>
    <p:sldId id="455" r:id="rId16"/>
    <p:sldId id="476" r:id="rId17"/>
    <p:sldId id="473" r:id="rId18"/>
    <p:sldId id="477" r:id="rId19"/>
    <p:sldId id="478" r:id="rId20"/>
    <p:sldId id="474" r:id="rId21"/>
    <p:sldId id="475" r:id="rId22"/>
    <p:sldId id="466" r:id="rId23"/>
  </p:sldIdLst>
  <p:sldSz cx="9144000" cy="6858000" type="screen4x3"/>
  <p:notesSz cx="7023100" cy="93091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3265" autoAdjust="0"/>
    <p:restoredTop sz="90856" autoAdjust="0"/>
  </p:normalViewPr>
  <p:slideViewPr>
    <p:cSldViewPr>
      <p:cViewPr>
        <p:scale>
          <a:sx n="100" d="100"/>
          <a:sy n="100" d="100"/>
        </p:scale>
        <p:origin x="-252" y="21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6" d="100"/>
          <a:sy n="66" d="100"/>
        </p:scale>
        <p:origin x="-1891" y="-86"/>
      </p:cViewPr>
      <p:guideLst>
        <p:guide orient="horz" pos="2932"/>
        <p:guide pos="2212"/>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38" tIns="45719" rIns="91438" bIns="45719"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5138"/>
          </a:xfrm>
          <a:prstGeom prst="rect">
            <a:avLst/>
          </a:prstGeom>
        </p:spPr>
        <p:txBody>
          <a:bodyPr vert="horz" lIns="91438" tIns="45719" rIns="91438" bIns="45719" rtlCol="0"/>
          <a:lstStyle>
            <a:lvl1pPr algn="r">
              <a:defRPr sz="1200"/>
            </a:lvl1pPr>
          </a:lstStyle>
          <a:p>
            <a:fld id="{DDDA4068-F9AF-433F-B8D6-8401DCE6BB13}" type="datetimeFigureOut">
              <a:rPr lang="en-US" smtClean="0"/>
              <a:pPr/>
              <a:t>2/10/2011</a:t>
            </a:fld>
            <a:endParaRPr lang="en-US"/>
          </a:p>
        </p:txBody>
      </p:sp>
      <p:sp>
        <p:nvSpPr>
          <p:cNvPr id="4" name="Footer Placeholder 3"/>
          <p:cNvSpPr>
            <a:spLocks noGrp="1"/>
          </p:cNvSpPr>
          <p:nvPr>
            <p:ph type="ftr" sz="quarter" idx="2"/>
          </p:nvPr>
        </p:nvSpPr>
        <p:spPr>
          <a:xfrm>
            <a:off x="0" y="8842376"/>
            <a:ext cx="3043238" cy="465138"/>
          </a:xfrm>
          <a:prstGeom prst="rect">
            <a:avLst/>
          </a:prstGeom>
        </p:spPr>
        <p:txBody>
          <a:bodyPr vert="horz" lIns="91438" tIns="45719" rIns="91438" bIns="45719"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6"/>
            <a:ext cx="3043238" cy="465138"/>
          </a:xfrm>
          <a:prstGeom prst="rect">
            <a:avLst/>
          </a:prstGeom>
        </p:spPr>
        <p:txBody>
          <a:bodyPr vert="horz" lIns="91438" tIns="45719" rIns="91438" bIns="45719" rtlCol="0" anchor="b"/>
          <a:lstStyle>
            <a:lvl1pPr algn="r">
              <a:defRPr sz="1200"/>
            </a:lvl1pPr>
          </a:lstStyle>
          <a:p>
            <a:fld id="{A374CECA-6AE1-49DB-8A21-8BF7E4AA0AA2}"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43343" cy="465455"/>
          </a:xfrm>
          <a:prstGeom prst="rect">
            <a:avLst/>
          </a:prstGeom>
          <a:noFill/>
          <a:ln w="9525">
            <a:noFill/>
            <a:miter lim="800000"/>
            <a:headEnd/>
            <a:tailEnd/>
          </a:ln>
          <a:effectLst/>
        </p:spPr>
        <p:txBody>
          <a:bodyPr vert="horz" wrap="square" lIns="93322" tIns="46661" rIns="93322" bIns="46661" numCol="1" anchor="t" anchorCtr="0" compatLnSpc="1">
            <a:prstTxWarp prst="textNoShape">
              <a:avLst/>
            </a:prstTxWarp>
          </a:bodyPr>
          <a:lstStyle>
            <a:lvl1pPr algn="l">
              <a:defRPr sz="1200">
                <a:latin typeface="Arial" charset="0"/>
              </a:defRPr>
            </a:lvl1pPr>
          </a:lstStyle>
          <a:p>
            <a:pPr>
              <a:defRPr/>
            </a:pPr>
            <a:endParaRPr lang="en-US"/>
          </a:p>
        </p:txBody>
      </p:sp>
      <p:sp>
        <p:nvSpPr>
          <p:cNvPr id="8195" name="Rectangle 3"/>
          <p:cNvSpPr>
            <a:spLocks noGrp="1" noChangeArrowheads="1"/>
          </p:cNvSpPr>
          <p:nvPr>
            <p:ph type="dt" idx="1"/>
          </p:nvPr>
        </p:nvSpPr>
        <p:spPr bwMode="auto">
          <a:xfrm>
            <a:off x="3978133" y="0"/>
            <a:ext cx="3043343" cy="465455"/>
          </a:xfrm>
          <a:prstGeom prst="rect">
            <a:avLst/>
          </a:prstGeom>
          <a:noFill/>
          <a:ln w="9525">
            <a:noFill/>
            <a:miter lim="800000"/>
            <a:headEnd/>
            <a:tailEnd/>
          </a:ln>
          <a:effectLst/>
        </p:spPr>
        <p:txBody>
          <a:bodyPr vert="horz" wrap="square" lIns="93322" tIns="46661" rIns="93322" bIns="46661" numCol="1" anchor="t" anchorCtr="0" compatLnSpc="1">
            <a:prstTxWarp prst="textNoShape">
              <a:avLst/>
            </a:prstTxWarp>
          </a:bodyPr>
          <a:lstStyle>
            <a:lvl1pPr algn="r">
              <a:defRPr sz="1200">
                <a:latin typeface="Arial"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p:spPr>
      </p:sp>
      <p:sp>
        <p:nvSpPr>
          <p:cNvPr id="8197" name="Rectangle 5"/>
          <p:cNvSpPr>
            <a:spLocks noGrp="1" noChangeArrowheads="1"/>
          </p:cNvSpPr>
          <p:nvPr>
            <p:ph type="body" sz="quarter" idx="3"/>
          </p:nvPr>
        </p:nvSpPr>
        <p:spPr bwMode="auto">
          <a:xfrm>
            <a:off x="702310" y="4421824"/>
            <a:ext cx="5618480" cy="4189095"/>
          </a:xfrm>
          <a:prstGeom prst="rect">
            <a:avLst/>
          </a:prstGeom>
          <a:noFill/>
          <a:ln w="9525">
            <a:noFill/>
            <a:miter lim="800000"/>
            <a:headEnd/>
            <a:tailEnd/>
          </a:ln>
          <a:effectLst/>
        </p:spPr>
        <p:txBody>
          <a:bodyPr vert="horz" wrap="square" lIns="93322" tIns="46661" rIns="93322" bIns="466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198" name="Rectangle 6"/>
          <p:cNvSpPr>
            <a:spLocks noGrp="1" noChangeArrowheads="1"/>
          </p:cNvSpPr>
          <p:nvPr>
            <p:ph type="ftr" sz="quarter" idx="4"/>
          </p:nvPr>
        </p:nvSpPr>
        <p:spPr bwMode="auto">
          <a:xfrm>
            <a:off x="0" y="8842030"/>
            <a:ext cx="3043343" cy="465455"/>
          </a:xfrm>
          <a:prstGeom prst="rect">
            <a:avLst/>
          </a:prstGeom>
          <a:noFill/>
          <a:ln w="9525">
            <a:noFill/>
            <a:miter lim="800000"/>
            <a:headEnd/>
            <a:tailEnd/>
          </a:ln>
          <a:effectLst/>
        </p:spPr>
        <p:txBody>
          <a:bodyPr vert="horz" wrap="square" lIns="93322" tIns="46661" rIns="93322" bIns="46661" numCol="1" anchor="b" anchorCtr="0" compatLnSpc="1">
            <a:prstTxWarp prst="textNoShape">
              <a:avLst/>
            </a:prstTxWarp>
          </a:bodyPr>
          <a:lstStyle>
            <a:lvl1pPr algn="l">
              <a:defRPr sz="1200">
                <a:latin typeface="Arial" charset="0"/>
              </a:defRPr>
            </a:lvl1pPr>
          </a:lstStyle>
          <a:p>
            <a:pPr>
              <a:defRPr/>
            </a:pPr>
            <a:endParaRPr lang="en-US"/>
          </a:p>
        </p:txBody>
      </p:sp>
      <p:sp>
        <p:nvSpPr>
          <p:cNvPr id="8199" name="Rectangle 7"/>
          <p:cNvSpPr>
            <a:spLocks noGrp="1" noChangeArrowheads="1"/>
          </p:cNvSpPr>
          <p:nvPr>
            <p:ph type="sldNum" sz="quarter" idx="5"/>
          </p:nvPr>
        </p:nvSpPr>
        <p:spPr bwMode="auto">
          <a:xfrm>
            <a:off x="3978133" y="8842030"/>
            <a:ext cx="3043343" cy="465455"/>
          </a:xfrm>
          <a:prstGeom prst="rect">
            <a:avLst/>
          </a:prstGeom>
          <a:noFill/>
          <a:ln w="9525">
            <a:noFill/>
            <a:miter lim="800000"/>
            <a:headEnd/>
            <a:tailEnd/>
          </a:ln>
          <a:effectLst/>
        </p:spPr>
        <p:txBody>
          <a:bodyPr vert="horz" wrap="square" lIns="93322" tIns="46661" rIns="93322" bIns="46661" numCol="1" anchor="b" anchorCtr="0" compatLnSpc="1">
            <a:prstTxWarp prst="textNoShape">
              <a:avLst/>
            </a:prstTxWarp>
          </a:bodyPr>
          <a:lstStyle>
            <a:lvl1pPr algn="r">
              <a:defRPr sz="1200">
                <a:latin typeface="Arial" charset="0"/>
              </a:defRPr>
            </a:lvl1pPr>
          </a:lstStyle>
          <a:p>
            <a:pPr>
              <a:defRPr/>
            </a:pPr>
            <a:fld id="{BA3A2010-F571-4C6A-A811-DBC15357DB7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ln/>
        </p:spPr>
      </p:sp>
      <p:sp>
        <p:nvSpPr>
          <p:cNvPr id="146435" name="Notes Placeholder 2"/>
          <p:cNvSpPr>
            <a:spLocks noGrp="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Obviously</a:t>
            </a:r>
            <a:r>
              <a:rPr lang="en-US" baseline="0" dirty="0" smtClean="0"/>
              <a:t> for a company such as QAD to take on the expense and time to develop such an education program as this, there must be significant benefits.  </a:t>
            </a:r>
          </a:p>
          <a:p>
            <a:endParaRPr lang="en-US" baseline="0" dirty="0" smtClean="0"/>
          </a:p>
          <a:p>
            <a:r>
              <a:rPr lang="en-US" baseline="0" dirty="0" smtClean="0"/>
              <a:t>Particularly with QAD bolt-on products, we have seen that leads increase in proportion to the field’s confidence and competence in positioning those solutions.  With this approach, more resources in the field should possess the skill set to recognize an opportunity for EAM and turn that into a lead.  </a:t>
            </a:r>
          </a:p>
          <a:p>
            <a:endParaRPr lang="en-US" baseline="0" dirty="0" smtClean="0"/>
          </a:p>
          <a:p>
            <a:r>
              <a:rPr lang="en-US" baseline="0" dirty="0" smtClean="0"/>
              <a:t>With more leads generated, naturally we would expect the win-rate on those leads to increase as the field improves their ability to develop true business solutions around our products.  </a:t>
            </a:r>
          </a:p>
          <a:p>
            <a:endParaRPr lang="en-US" baseline="0" dirty="0" smtClean="0"/>
          </a:p>
          <a:p>
            <a:r>
              <a:rPr lang="en-US" baseline="0" dirty="0" smtClean="0"/>
              <a:t>With increased win-rates, obviously revenue will increase, not just in licenses but also in services revenue and annual maintenance income.  </a:t>
            </a:r>
          </a:p>
          <a:p>
            <a:endParaRPr lang="en-US" baseline="0" dirty="0" smtClean="0"/>
          </a:p>
          <a:p>
            <a:r>
              <a:rPr lang="en-US" baseline="0" dirty="0" smtClean="0"/>
              <a:t>However, revenue alone is not the only mark of success for this education approach.  Revenue can either be “good revenue” or “bad revenue” depending upon customer satisfaction.  So, it behooves us to not only win more opportunities but also to ensure that the application of our solutions results in our customers (1) feeling confident in their investment, (2) recognizing actual business benefits for having implemented our solution, and (3) being eager to engage us in the future to assist them with business improvements because they know us as trusted advisors.   </a:t>
            </a:r>
          </a:p>
          <a:p>
            <a:endParaRPr lang="en-US" baseline="0" dirty="0" smtClean="0"/>
          </a:p>
          <a:p>
            <a:r>
              <a:rPr lang="en-US" baseline="0" dirty="0" smtClean="0"/>
              <a:t>Aside from Revenue and Customer Satisfaction, this education approach addresses a critical internal need:  the ability to develop appropriate SME skill sets quickly and in a repeatable, consistent fashion in order to support customers as sales increase over time in various regions.  Unlike the core product, many of our bolt-on modules are just now beginning to expand into the global market.  Some regions may not yet be at a place in their business environment to benefit from some of our packages, but we have to be ready to ramp up quickly as soon as they are ready!  </a:t>
            </a:r>
          </a:p>
          <a:p>
            <a:endParaRPr lang="en-US" baseline="0" dirty="0" smtClean="0"/>
          </a:p>
          <a:p>
            <a:r>
              <a:rPr lang="en-US" baseline="0" dirty="0" smtClean="0"/>
              <a:t>And finally, as awareness of and expertise with our bolt-on products increase, our modules begin to fit nicely into the overall Customer Engagement processes, which leads us right back to the first point on this slide:  Generate More Leads!  Following your Level 1 Certification, you will have access to product-specific </a:t>
            </a:r>
            <a:r>
              <a:rPr lang="en-US" baseline="0" dirty="0" err="1" smtClean="0"/>
              <a:t>Qscan</a:t>
            </a:r>
            <a:r>
              <a:rPr lang="en-US" baseline="0" dirty="0" smtClean="0"/>
              <a:t> training to ensure your confidence in administering this vital assessment.  </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Upon completion of your</a:t>
            </a:r>
            <a:r>
              <a:rPr lang="en-US" baseline="0" dirty="0" smtClean="0"/>
              <a:t> Level 1 Certification, you will be able to: </a:t>
            </a:r>
          </a:p>
          <a:p>
            <a:endParaRPr lang="en-US" baseline="0" dirty="0" smtClean="0"/>
          </a:p>
          <a:p>
            <a:r>
              <a:rPr lang="en-US" sz="1200" dirty="0" smtClean="0"/>
              <a:t>- Effectively analyze customer business processes because you will</a:t>
            </a:r>
            <a:r>
              <a:rPr lang="en-US" sz="1200" baseline="0" dirty="0" smtClean="0"/>
              <a:t> understand where EAM fits within a business and how EAM can resolve common challenges </a:t>
            </a:r>
            <a:endParaRPr lang="en-US" sz="1200" dirty="0" smtClean="0"/>
          </a:p>
          <a:p>
            <a:r>
              <a:rPr lang="en-US" sz="1200" dirty="0" smtClean="0"/>
              <a:t>- Associate requirements with EAM solutions by learning how to translate</a:t>
            </a:r>
            <a:r>
              <a:rPr lang="en-US" sz="1200" baseline="0" dirty="0" smtClean="0"/>
              <a:t> the challenges a customer expresses they face into elements of the EAM product that will assist with that particular issue </a:t>
            </a:r>
            <a:r>
              <a:rPr lang="en-US" sz="1200" dirty="0" smtClean="0"/>
              <a:t>  </a:t>
            </a:r>
          </a:p>
          <a:p>
            <a:r>
              <a:rPr lang="en-US" sz="1200" dirty="0" smtClean="0"/>
              <a:t>- Position EAM modules correctly because you will have learned what EAM does and does not do and you will have utilized your</a:t>
            </a:r>
            <a:r>
              <a:rPr lang="en-US" sz="1200" baseline="0" dirty="0" smtClean="0"/>
              <a:t> learning to design a “Case Study” application of the EAM product to meet a customer’s requirements </a:t>
            </a:r>
            <a:endParaRPr lang="en-US" sz="1200" dirty="0" smtClean="0"/>
          </a:p>
          <a:p>
            <a:r>
              <a:rPr lang="en-US" sz="1200" dirty="0" smtClean="0"/>
              <a:t>- Explain best practices confidently and competently because</a:t>
            </a:r>
            <a:r>
              <a:rPr lang="en-US" sz="1200" baseline="0" dirty="0" smtClean="0"/>
              <a:t> you will have learned not just common best practices but WHY they are best practices and HOW they can benefit a company </a:t>
            </a:r>
            <a:endParaRPr lang="en-US" sz="1200" dirty="0" smtClean="0"/>
          </a:p>
          <a:p>
            <a:r>
              <a:rPr lang="en-US" sz="1200" dirty="0" smtClean="0"/>
              <a:t>- Provide solutions for customer satisfaction because you will possess</a:t>
            </a:r>
            <a:r>
              <a:rPr lang="en-US" sz="1200" baseline="0" dirty="0" smtClean="0"/>
              <a:t> skills and knowledge far beyond how to press buttons </a:t>
            </a:r>
            <a:endParaRPr lang="en-US" sz="1200" dirty="0" smtClean="0"/>
          </a:p>
          <a:p>
            <a:pPr>
              <a:buFontTx/>
              <a:buChar char="-"/>
            </a:pPr>
            <a:r>
              <a:rPr lang="en-US" sz="1200" dirty="0" smtClean="0"/>
              <a:t> Begin becoming a trusted advisor by demonstrating that you truly do</a:t>
            </a:r>
            <a:r>
              <a:rPr lang="en-US" sz="1200" baseline="0" dirty="0" smtClean="0"/>
              <a:t> know and understand the EAM Domain Space</a:t>
            </a:r>
          </a:p>
          <a:p>
            <a:pPr>
              <a:buFontTx/>
              <a:buNone/>
            </a:pPr>
            <a:endParaRPr lang="en-US" sz="1200" baseline="0" dirty="0" smtClean="0"/>
          </a:p>
          <a:p>
            <a:pPr>
              <a:buFontTx/>
              <a:buNone/>
            </a:pPr>
            <a:r>
              <a:rPr lang="en-US" sz="1200" baseline="0" dirty="0" smtClean="0"/>
              <a:t>By embarking upon an education path designed to equip you with the proper skills around EAM, you are starting upon a journey with personal benefit to you! </a:t>
            </a:r>
          </a:p>
          <a:p>
            <a:pPr>
              <a:buFontTx/>
              <a:buChar char="-"/>
            </a:pPr>
            <a:endParaRPr lang="en-US" sz="1200" dirty="0" smtClean="0"/>
          </a:p>
          <a:p>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EAFE8838-99D5-4EFB-8047-439F9E3A22BE}" type="slidenum">
              <a:rPr lang="en-US" smtClean="0"/>
              <a:pPr>
                <a:defRPr/>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Your first step to embarking upon your EAM Level 1 Certification is to have the training path assigned to</a:t>
            </a:r>
            <a:r>
              <a:rPr lang="en-US" baseline="0" dirty="0" smtClean="0"/>
              <a:t> you in Learning Central.  </a:t>
            </a:r>
            <a:r>
              <a:rPr lang="en-US" dirty="0" smtClean="0"/>
              <a:t>Your supervisor can help you with this.  </a:t>
            </a:r>
          </a:p>
          <a:p>
            <a:endParaRPr lang="en-US" dirty="0" smtClean="0"/>
          </a:p>
          <a:p>
            <a:r>
              <a:rPr lang="en-US" dirty="0" smtClean="0"/>
              <a:t>Once</a:t>
            </a:r>
            <a:r>
              <a:rPr lang="en-US" baseline="0" dirty="0" smtClean="0"/>
              <a:t> you have the learning path assigned, you may begin working your way through all the pre-requisites leading up to the Level 1 Classroom event.  </a:t>
            </a:r>
          </a:p>
          <a:p>
            <a:endParaRPr lang="en-US" baseline="0" dirty="0" smtClean="0"/>
          </a:p>
          <a:p>
            <a:r>
              <a:rPr lang="en-US" baseline="0" dirty="0" smtClean="0"/>
              <a:t>You will notice that the learning path contains a task to reading the book “World Class Maintenance Management” by Terry Wireman.  QAD has several copies in the organization, and if you would like to borrow a copy, just contact the Field Readiness Team.  If you elect to purchase a copy, we highly recommend that you purchase a used copy as the new ones are very expensive.  </a:t>
            </a:r>
          </a:p>
          <a:p>
            <a:endParaRPr lang="en-US" baseline="0" dirty="0" smtClean="0"/>
          </a:p>
          <a:p>
            <a:r>
              <a:rPr lang="en-US" baseline="0" dirty="0" smtClean="0"/>
              <a:t>Also, on this learning path you will see links to classes pertaining to the QAD ERP system.  These classes represent </a:t>
            </a:r>
            <a:r>
              <a:rPr lang="en-US" baseline="0" dirty="0" err="1" smtClean="0"/>
              <a:t>touchpoints</a:t>
            </a:r>
            <a:r>
              <a:rPr lang="en-US" baseline="0" dirty="0" smtClean="0"/>
              <a:t> from EAM back to the ERP system.  They are included in this learning path because it is very important to understand how EAM works with the core product.  </a:t>
            </a:r>
          </a:p>
          <a:p>
            <a:endParaRPr lang="en-US" baseline="0" dirty="0" smtClean="0"/>
          </a:p>
          <a:p>
            <a:r>
              <a:rPr lang="en-US" baseline="0" dirty="0" smtClean="0"/>
              <a:t>The path contains a task for reading the “EAM Level 1 Training Guide”.  That document contains the actual presentations utilized during each on-line class and presents additional information from the Notes section.  This will be your text book through-out the Level 1 process. </a:t>
            </a:r>
          </a:p>
          <a:p>
            <a:endParaRPr lang="en-US" baseline="0" dirty="0" smtClean="0"/>
          </a:p>
          <a:p>
            <a:r>
              <a:rPr lang="en-US" baseline="0" dirty="0" smtClean="0"/>
              <a:t>And, finally, you will find in your learning path a link to the “EAM Level 1 Activities Handbook”.  You should download this document and keep your own copy because this workbook will be your companion throughout all of your on-line classes and then also in the classroom training.  Some individuals prefer to have a hardcopy, while others prefer to maintain their work electronically.  The decision is yours.  </a:t>
            </a:r>
            <a:r>
              <a:rPr lang="en-US" dirty="0" smtClean="0"/>
              <a:t> </a:t>
            </a:r>
          </a:p>
          <a:p>
            <a:endParaRPr lang="en-US" dirty="0" smtClean="0"/>
          </a:p>
          <a:p>
            <a:r>
              <a:rPr lang="en-US" dirty="0" smtClean="0"/>
              <a:t>Printed and bound copies of the</a:t>
            </a:r>
            <a:r>
              <a:rPr lang="en-US" baseline="0" dirty="0" smtClean="0"/>
              <a:t> Training Guide and Activities Handbook may also be obtained from your friends in the QAD CTD department in Santa Barbara, CA.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Your success in achieving your EAM Level 1 Certification</a:t>
            </a:r>
            <a:r>
              <a:rPr lang="en-US" baseline="0" dirty="0" smtClean="0"/>
              <a:t> depends upon your willingness to prepare and your self-motivation to work through activities associated with each on-line class.  </a:t>
            </a:r>
          </a:p>
          <a:p>
            <a:endParaRPr lang="en-US" baseline="0" dirty="0" smtClean="0"/>
          </a:p>
          <a:p>
            <a:r>
              <a:rPr lang="en-US" baseline="0" dirty="0" smtClean="0"/>
              <a:t>Some students may require more time in Self-Study to practice exercises or just to review lessons.  LEARN AT YOUR OWN PACE!  So be sure to leave ample time to complete the Self-Study in advance of the classroom time.  </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1-c</a:t>
            </a:r>
          </a:p>
          <a:p>
            <a:r>
              <a:rPr lang="en-US" dirty="0" smtClean="0"/>
              <a:t>2-d</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3-b</a:t>
            </a:r>
          </a:p>
          <a:p>
            <a:r>
              <a:rPr lang="en-US" dirty="0" smtClean="0"/>
              <a:t>4-a</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p:spPr>
        <p:txBody>
          <a:bodyPr/>
          <a:lstStyle/>
          <a:p>
            <a:endParaRPr lang="en-US" smtClean="0"/>
          </a:p>
        </p:txBody>
      </p:sp>
      <p:sp>
        <p:nvSpPr>
          <p:cNvPr id="114692" name="Slide Number Placeholder 3"/>
          <p:cNvSpPr>
            <a:spLocks noGrp="1"/>
          </p:cNvSpPr>
          <p:nvPr>
            <p:ph type="sldNum" sz="quarter" idx="5"/>
          </p:nvPr>
        </p:nvSpPr>
        <p:spPr>
          <a:noFill/>
        </p:spPr>
        <p:txBody>
          <a:bodyPr/>
          <a:lstStyle/>
          <a:p>
            <a:pPr defTabSz="929274"/>
            <a:fld id="{88F30220-2868-40F1-95E4-40E0335E6BDF}" type="slidenum">
              <a:rPr lang="en-US" smtClean="0"/>
              <a:pPr defTabSz="929274"/>
              <a:t>19</a:t>
            </a:fld>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p:spPr>
        <p:txBody>
          <a:bodyPr/>
          <a:lstStyle/>
          <a:p>
            <a:endParaRPr lang="en-US" smtClean="0"/>
          </a:p>
        </p:txBody>
      </p:sp>
      <p:sp>
        <p:nvSpPr>
          <p:cNvPr id="116740" name="Slide Number Placeholder 3"/>
          <p:cNvSpPr>
            <a:spLocks noGrp="1"/>
          </p:cNvSpPr>
          <p:nvPr>
            <p:ph type="sldNum" sz="quarter" idx="5"/>
          </p:nvPr>
        </p:nvSpPr>
        <p:spPr>
          <a:noFill/>
        </p:spPr>
        <p:txBody>
          <a:bodyPr/>
          <a:lstStyle/>
          <a:p>
            <a:pPr defTabSz="929274"/>
            <a:fld id="{54AF7E82-27BB-4279-A41C-4ECA59860F40}" type="slidenum">
              <a:rPr lang="en-US" smtClean="0"/>
              <a:pPr defTabSz="929274"/>
              <a:t>20</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Congratulations</a:t>
            </a:r>
            <a:r>
              <a:rPr lang="en-US" baseline="0" dirty="0" smtClean="0"/>
              <a:t> on your embarking upon your EAM Level 1 Certification.  This class is the first step on the journey.  During our time together in this session, we will discuss why certification is important, what is involved with obtaining your EAM Level 1 Certification, and what certification means for you.  Then, we will review the learning path that will take you to EAM Level 1 Certification.  </a:t>
            </a:r>
          </a:p>
          <a:p>
            <a:endParaRPr lang="en-US" baseline="0" dirty="0" smtClean="0"/>
          </a:p>
          <a:p>
            <a:r>
              <a:rPr lang="en-US" baseline="0" dirty="0" smtClean="0"/>
              <a:t>Field Readiness is a team created within QAD to provide Subject Matter Experts (SME’s) to assist with mentoring and developing specialized resources around various products in our QAD suite of solutions.  This team is responsible for providing guidance and advice to resources as they begin to sell, service or support these products.  </a:t>
            </a:r>
          </a:p>
          <a:p>
            <a:endParaRPr lang="en-US" baseline="0" dirty="0" smtClean="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21</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past, much of our training</a:t>
            </a:r>
            <a:r>
              <a:rPr lang="en-US" baseline="0" dirty="0" smtClean="0"/>
              <a:t> has focused heavily on software usage.  While providing efficient transactional experience, that approach did not necessarily develop “solution design” expertise that would allow the student to become a true trusted advisor around business improvement.  </a:t>
            </a:r>
          </a:p>
          <a:p>
            <a:endParaRPr lang="en-US" baseline="0" dirty="0" smtClean="0"/>
          </a:p>
          <a:p>
            <a:r>
              <a:rPr lang="en-US" baseline="0" dirty="0" smtClean="0"/>
              <a:t>With the focus in our QAD organization on developing well-rounded prescriptive resources, the Field Readiness team has developed this new Education Approach which is being piloted with some of our non-core product modules, such as EAM, WMS, DM, and BI3.  </a:t>
            </a:r>
          </a:p>
          <a:p>
            <a:endParaRPr lang="en-US" baseline="0" dirty="0" smtClean="0"/>
          </a:p>
          <a:p>
            <a:r>
              <a:rPr lang="en-US" baseline="0" dirty="0" smtClean="0"/>
              <a:t>Our goal is to develop Subject Matter Experts, SME’s, to lead the charge towards a sustainable customer-focused, solutions-oriented, best-practice approach to positioning, implementing, and supporting our product suite.  </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develop “Super-SME’s” we have to address more than just how to push buttons on a keyboard.</a:t>
            </a:r>
            <a:r>
              <a:rPr lang="en-US" baseline="0" dirty="0" smtClean="0"/>
              <a:t>  In addition to knowing the software, a SME must truly understand: </a:t>
            </a:r>
          </a:p>
          <a:p>
            <a:endParaRPr lang="en-US" baseline="0" dirty="0" smtClean="0"/>
          </a:p>
          <a:p>
            <a:r>
              <a:rPr lang="en-US" baseline="0" dirty="0" smtClean="0"/>
              <a:t>Domain Space – Each product in our suite addresses a particular “Domain Space” for our customers.  Domain Space represents the combination of business requirements, best practices, and industry standards / trends that influence a company’s financial and business success.  For example, the EAM business space is very different from the business space of the core ERP product – it has different users, different functions, and different areas of focus within business.  Understanding that domain space is critical to proper understanding of a an actual software solution.  Ask yourself, “WHY would someone want to use x?” and if you can answer that question you are well on your way to understanding the Domain Space.     </a:t>
            </a:r>
          </a:p>
          <a:p>
            <a:endParaRPr lang="en-US" baseline="0" dirty="0" smtClean="0"/>
          </a:p>
          <a:p>
            <a:r>
              <a:rPr lang="en-US" baseline="0" dirty="0" smtClean="0"/>
              <a:t>Positioning – Positioning is the skill and confidence to translate business requirements into a solution that will meet those needs.  Positioning does require knowledge of the software, but it also requires the soft-skills and business knowledge to effectively present a solution proposal.  If one does not understand the software and the domain space it occupies, one can certainly not effectively position a solution.  </a:t>
            </a:r>
          </a:p>
          <a:p>
            <a:endParaRPr lang="en-US" baseline="0" dirty="0" smtClean="0"/>
          </a:p>
          <a:p>
            <a:r>
              <a:rPr lang="en-US" baseline="0" dirty="0" smtClean="0"/>
              <a:t>Confidence &amp; Competence – These are tied closely together.  We are not likely to feel confident in positioning a solution if we do not feel a certain level of competence in speaking of that solution and understanding where that solution fits in a business.  </a:t>
            </a:r>
          </a:p>
          <a:p>
            <a:endParaRPr lang="en-US" baseline="0" dirty="0" smtClean="0"/>
          </a:p>
          <a:p>
            <a:r>
              <a:rPr lang="en-US" baseline="0" dirty="0" smtClean="0"/>
              <a:t>Becoming a Super-SME requires a combination of all these skills, and the Level 1 education program is designed to lay the necessary foundations to get you there.  </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smtClean="0"/>
              <a:t>The entire</a:t>
            </a:r>
            <a:r>
              <a:rPr lang="en-US" baseline="0" dirty="0" smtClean="0"/>
              <a:t> education path (Intro, Level 1 and Level 2) is designed to be able to systematically train and equip resources from the very first “entry level” experience all the way through to SME status.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We do this by carefully focusing on the ways in which different people learn, and as a result, you will find a variety of training techniques and learning opportunities on your path to certification.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While formal classroom education offer many benefits, we must also be cognizant of cost, both in terms of direct expense costs and in the indirect cost of your very valuable time.  To allow for the fact that most of us cannot afford to physically spend weeks in a classroom environment, we have broken out the foundational elements for each level into self-study on-line classes.  This approach allows students to take pre-requisite classes at their own pace and in accordance to which schedule works best for them.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Upon completion of the on-line classes, you will be eligible to enroll in the one week EAM Level 1 training class.  This classroom time will provide the student with an “experiential” learning environment.  During the week together for this class, students will receive in-depth hands-on experience which they will then use to analyze a case study, design an EAM business process and configuration, and then demonstrate back to the instructor.  It is during the classroom time that you will find all the various elements of your study time come together in an applied solution.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Once you have completed your Level 1 Certification, you will be eligible to move on to the Level 2 path.  On that path, we will combine many of the techniques of Level 1 training with more role-specific training for pre-sales, support, and services.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general think of this learning path as “Education” as opposed to just “Training”.  </a:t>
            </a:r>
            <a:endParaRPr lang="en-US" dirty="0" smtClean="0"/>
          </a:p>
          <a:p>
            <a:pPr lvl="1"/>
            <a:endParaRPr lang="en-US" dirty="0" smtClean="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Product Introduction - Sales / Product Positioning</a:t>
            </a:r>
          </a:p>
          <a:p>
            <a:r>
              <a:rPr lang="en-US" dirty="0" smtClean="0"/>
              <a:t>Level 1 Certification – Intermediate </a:t>
            </a:r>
          </a:p>
          <a:p>
            <a:pPr lvl="2"/>
            <a:r>
              <a:rPr lang="en-US" dirty="0" smtClean="0"/>
              <a:t>Basic Product and Domain Space Training</a:t>
            </a:r>
          </a:p>
          <a:p>
            <a:pPr lvl="2"/>
            <a:r>
              <a:rPr lang="en-US" dirty="0" smtClean="0"/>
              <a:t>Prepares Pre-Sales, Services, and Support to begin working with the Product in customer-facing capacity (with access to Mentors) </a:t>
            </a:r>
          </a:p>
          <a:p>
            <a:r>
              <a:rPr lang="en-US" dirty="0" smtClean="0"/>
              <a:t>Level 2 Certification – Expert </a:t>
            </a:r>
          </a:p>
          <a:p>
            <a:pPr lvl="2"/>
            <a:r>
              <a:rPr lang="en-US" dirty="0" smtClean="0"/>
              <a:t>Advanced Product and Domain Training </a:t>
            </a:r>
          </a:p>
          <a:p>
            <a:pPr lvl="2"/>
            <a:r>
              <a:rPr lang="en-US" dirty="0" smtClean="0"/>
              <a:t>Role Specific (i.e. Services includes Implementation Methodology)  </a:t>
            </a:r>
          </a:p>
          <a:p>
            <a:pPr lvl="2"/>
            <a:r>
              <a:rPr lang="en-US" dirty="0" smtClean="0"/>
              <a:t>Results in an expert resource capable of solo engagement  </a:t>
            </a:r>
          </a:p>
          <a:p>
            <a:r>
              <a:rPr lang="en-US" dirty="0" smtClean="0"/>
              <a:t>Separate Technical Services Course </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Level 1 Certification</a:t>
            </a:r>
            <a:r>
              <a:rPr lang="en-US" baseline="0" dirty="0" smtClean="0"/>
              <a:t> path is intended to be appropriate for anyone who touches EAM, whether you are pre-sales, services, support, or a partner.  Though in Level 2, we will get further into role-specific expertise, in Level 1 we will all gain a common foundation, language set, and business awareness.  By getting this common foundation, we have found that we each work more efficiently with one another and also develop a solid network of EAM contacts upon which we can continue to build our career.  </a:t>
            </a:r>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Upon completion of Level</a:t>
            </a:r>
            <a:r>
              <a:rPr lang="en-US" baseline="0" dirty="0" smtClean="0"/>
              <a:t> 1 Certification you will be able to do the following:  </a:t>
            </a:r>
          </a:p>
          <a:p>
            <a:endParaRPr lang="en-US" baseline="0" dirty="0" smtClean="0"/>
          </a:p>
          <a:p>
            <a:pPr marL="228600" indent="-228600">
              <a:buAutoNum type="arabicPeriod"/>
            </a:pPr>
            <a:r>
              <a:rPr lang="en-US" baseline="0" dirty="0" smtClean="0"/>
              <a:t>Demonstrate core EAM functionality – while you will not yet be a SME knowing all the subtle nuances of the product, you will be able to utilize EAM and demonstrate its high level functionality in all four EAM Modules:</a:t>
            </a:r>
          </a:p>
          <a:p>
            <a:pPr marL="685800" lvl="1" indent="-228600">
              <a:buAutoNum type="arabicPeriod"/>
            </a:pPr>
            <a:r>
              <a:rPr lang="en-US" baseline="0" dirty="0" smtClean="0"/>
              <a:t>Maintenance</a:t>
            </a:r>
          </a:p>
          <a:p>
            <a:pPr marL="685800" lvl="1" indent="-228600">
              <a:buAutoNum type="arabicPeriod"/>
            </a:pPr>
            <a:r>
              <a:rPr lang="en-US" baseline="0" dirty="0" smtClean="0"/>
              <a:t>Inventory</a:t>
            </a:r>
          </a:p>
          <a:p>
            <a:pPr marL="685800" lvl="1" indent="-228600">
              <a:buAutoNum type="arabicPeriod"/>
            </a:pPr>
            <a:r>
              <a:rPr lang="en-US" baseline="0" dirty="0" smtClean="0"/>
              <a:t>Purchasing</a:t>
            </a:r>
          </a:p>
          <a:p>
            <a:pPr marL="685800" lvl="1" indent="-228600">
              <a:buAutoNum type="arabicPeriod"/>
            </a:pPr>
            <a:r>
              <a:rPr lang="en-US" baseline="0" dirty="0" smtClean="0"/>
              <a:t>Project Controls</a:t>
            </a:r>
          </a:p>
          <a:p>
            <a:pPr marL="228600" lvl="0" indent="-228600">
              <a:buAutoNum type="arabicPeriod"/>
            </a:pPr>
            <a:r>
              <a:rPr lang="en-US" baseline="0" dirty="0" smtClean="0"/>
              <a:t>Guide customers to EAM Best Practices – this program will help you to understand what are best practices around EAM and why they are best practices.  This will enable you to speak confidently in making recommendations for business improvements.  </a:t>
            </a:r>
          </a:p>
          <a:p>
            <a:pPr marL="228600" lvl="0" indent="-228600">
              <a:buAutoNum type="arabicPeriod"/>
            </a:pPr>
            <a:r>
              <a:rPr lang="en-US" baseline="0" dirty="0" smtClean="0"/>
              <a:t>Recommend an appropriate EAM Solution – perhaps worse than never recommending one of our products is recommending a product to address an issue it was never designed to address.  Following your certification, you should be able to identify appropriate opportunities for solutions via EAM.  </a:t>
            </a:r>
          </a:p>
          <a:p>
            <a:pPr marL="228600" lvl="0" indent="-228600">
              <a:buAutoNum type="arabicPeriod"/>
            </a:pPr>
            <a:r>
              <a:rPr lang="en-US" baseline="0" dirty="0" smtClean="0"/>
              <a:t>Execute upon a SME Guided Project Plan - </a:t>
            </a:r>
            <a:r>
              <a:rPr lang="en-US" dirty="0" smtClean="0"/>
              <a:t> following Level</a:t>
            </a:r>
            <a:r>
              <a:rPr lang="en-US" baseline="0" dirty="0" smtClean="0"/>
              <a:t> 1 certification you should not just start working with EAM all by yourself.  You should be able, though, to take direction and guidance from a SME and then execute upon that mentoring.  </a:t>
            </a:r>
          </a:p>
          <a:p>
            <a:pPr marL="228600" lvl="0" indent="-228600">
              <a:buAutoNum type="arabicPeriod"/>
            </a:pPr>
            <a:r>
              <a:rPr lang="en-US" baseline="0" dirty="0" smtClean="0"/>
              <a:t>Begin customer facing activities around EAM – whether you are in support, pre-sales, services, or some other area of expertise, following your Level 1 Certification you will be equipped to begin working face-to-face with EAM customers and properly represent the solution.  You should begin using your education immediately!  In general: </a:t>
            </a:r>
            <a:endParaRPr lang="en-US" dirty="0" smtClean="0"/>
          </a:p>
          <a:p>
            <a:pPr lvl="1"/>
            <a:r>
              <a:rPr lang="en-US" dirty="0" smtClean="0"/>
              <a:t>- Support Resources will be able to address T1 and T2 issues with some assistance from a SME </a:t>
            </a:r>
          </a:p>
          <a:p>
            <a:pPr lvl="1"/>
            <a:r>
              <a:rPr lang="en-US" dirty="0" smtClean="0"/>
              <a:t>- Services Resources will be able to be primary resources on EAM Implementations working alongside a Mentor </a:t>
            </a:r>
          </a:p>
          <a:p>
            <a:pPr lvl="1"/>
            <a:r>
              <a:rPr lang="en-US" dirty="0" smtClean="0"/>
              <a:t>- Pre-Sales Resources will be able to provide customer-specific EAM demonstrations with support from a Mentor</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Level 2 Certification will build upon everything you learn</a:t>
            </a:r>
            <a:r>
              <a:rPr lang="en-US" baseline="0" dirty="0" smtClean="0"/>
              <a:t> in Level 1, as a result, no one can begin the Level 2 certification path until they have earned their Level 1 certification.  </a:t>
            </a:r>
          </a:p>
          <a:p>
            <a:endParaRPr lang="en-US" baseline="0" dirty="0" smtClean="0"/>
          </a:p>
          <a:p>
            <a:r>
              <a:rPr lang="en-US" baseline="0" dirty="0" smtClean="0"/>
              <a:t>It is during Level 2 that we begin to develop the Super-SME in you, and we will begin to focus more on the different skills required to work with EAM in different roles, such as support, pre-sales, and services. </a:t>
            </a:r>
          </a:p>
          <a:p>
            <a:endParaRPr lang="en-US" baseline="0" dirty="0" smtClean="0"/>
          </a:p>
          <a:p>
            <a:r>
              <a:rPr lang="en-US" baseline="0" dirty="0" smtClean="0"/>
              <a:t>This </a:t>
            </a:r>
            <a:r>
              <a:rPr lang="en-US" dirty="0" smtClean="0"/>
              <a:t>“Expert” level certification is expertise in both software and also being a true solution provider.</a:t>
            </a:r>
            <a:r>
              <a:rPr lang="en-US" baseline="0" dirty="0" smtClean="0"/>
              <a:t>  </a:t>
            </a:r>
            <a:r>
              <a:rPr lang="en-US" dirty="0" smtClean="0"/>
              <a:t>Upon completion of Level 2 you will</a:t>
            </a:r>
            <a:r>
              <a:rPr lang="en-US" baseline="0" dirty="0" smtClean="0"/>
              <a:t> be fully certified to (depending upon your role): </a:t>
            </a:r>
            <a:endParaRPr lang="en-US" dirty="0" smtClean="0"/>
          </a:p>
          <a:p>
            <a:pPr lvl="1"/>
            <a:r>
              <a:rPr lang="en-US" dirty="0" smtClean="0"/>
              <a:t>Lead EAM Implementations solo </a:t>
            </a:r>
          </a:p>
          <a:p>
            <a:pPr lvl="1"/>
            <a:r>
              <a:rPr lang="en-US" dirty="0" smtClean="0"/>
              <a:t>Support EAM solo </a:t>
            </a:r>
          </a:p>
          <a:p>
            <a:pPr lvl="1"/>
            <a:r>
              <a:rPr lang="en-US" dirty="0" smtClean="0"/>
              <a:t>Position and demonstrate EAM solo </a:t>
            </a:r>
          </a:p>
          <a:p>
            <a:endParaRPr lang="en-US" dirty="0"/>
          </a:p>
        </p:txBody>
      </p:sp>
      <p:sp>
        <p:nvSpPr>
          <p:cNvPr id="4" name="Slide Number Placeholder 3"/>
          <p:cNvSpPr>
            <a:spLocks noGrp="1"/>
          </p:cNvSpPr>
          <p:nvPr>
            <p:ph type="sldNum" sz="quarter" idx="10"/>
          </p:nvPr>
        </p:nvSpPr>
        <p:spPr/>
        <p:txBody>
          <a:bodyPr/>
          <a:lstStyle/>
          <a:p>
            <a:pPr>
              <a:defRPr/>
            </a:pPr>
            <a:fld id="{BA3A2010-F571-4C6A-A811-DBC15357DB7C}"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2230"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EAM-IN-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EAM-IN-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EAM-IN-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EAM-IN-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EAM-IN-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EAM-IN-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r>
              <a:rPr lang="en-US" smtClean="0"/>
              <a:t>EAM-IN-</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03"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51204"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lgn="l">
              <a:spcBef>
                <a:spcPct val="50000"/>
              </a:spcBef>
            </a:pPr>
            <a:r>
              <a:rPr lang="en-US" sz="800">
                <a:solidFill>
                  <a:schemeClr val="bg2"/>
                </a:solidFill>
              </a:rPr>
              <a:t>QAD Proprietary</a:t>
            </a:r>
          </a:p>
        </p:txBody>
      </p:sp>
      <p:pic>
        <p:nvPicPr>
          <p:cNvPr id="51213"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defTabSz="865188" eaLnBrk="0" hangingPunct="0">
              <a:defRPr sz="800">
                <a:latin typeface="Arial" charset="0"/>
              </a:defRPr>
            </a:lvl1pPr>
          </a:lstStyle>
          <a:p>
            <a:r>
              <a:rPr lang="en-US" smtClean="0"/>
              <a:t>EAM-IN-</a:t>
            </a:r>
            <a:endParaRPr lang="en-US"/>
          </a:p>
        </p:txBody>
      </p:sp>
    </p:spTree>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p:hf sldNum="0" hdr="0" dt="0"/>
  <p:txStyles>
    <p:titleStyle>
      <a:lvl1pPr algn="l" rtl="0" eaLnBrk="1" fontAlgn="base" hangingPunct="1">
        <a:lnSpc>
          <a:spcPct val="90000"/>
        </a:lnSpc>
        <a:spcBef>
          <a:spcPct val="0"/>
        </a:spcBef>
        <a:spcAft>
          <a:spcPct val="0"/>
        </a:spcAft>
        <a:defRPr sz="3200" b="1">
          <a:solidFill>
            <a:srgbClr val="5A87C6"/>
          </a:solidFill>
          <a:latin typeface="+mj-lt"/>
          <a:ea typeface="+mj-ea"/>
          <a:cs typeface="+mj-cs"/>
        </a:defRPr>
      </a:lvl1pPr>
      <a:lvl2pPr algn="l" rtl="0" eaLnBrk="1" fontAlgn="base" hangingPunct="1">
        <a:lnSpc>
          <a:spcPct val="90000"/>
        </a:lnSpc>
        <a:spcBef>
          <a:spcPct val="0"/>
        </a:spcBef>
        <a:spcAft>
          <a:spcPct val="0"/>
        </a:spcAft>
        <a:defRPr sz="3200" b="1">
          <a:solidFill>
            <a:srgbClr val="5A87C6"/>
          </a:solidFill>
          <a:latin typeface="Tahoma" charset="0"/>
        </a:defRPr>
      </a:lvl2pPr>
      <a:lvl3pPr algn="l" rtl="0" eaLnBrk="1" fontAlgn="base" hangingPunct="1">
        <a:lnSpc>
          <a:spcPct val="90000"/>
        </a:lnSpc>
        <a:spcBef>
          <a:spcPct val="0"/>
        </a:spcBef>
        <a:spcAft>
          <a:spcPct val="0"/>
        </a:spcAft>
        <a:defRPr sz="3200" b="1">
          <a:solidFill>
            <a:srgbClr val="5A87C6"/>
          </a:solidFill>
          <a:latin typeface="Tahoma" charset="0"/>
        </a:defRPr>
      </a:lvl3pPr>
      <a:lvl4pPr algn="l" rtl="0" eaLnBrk="1" fontAlgn="base" hangingPunct="1">
        <a:lnSpc>
          <a:spcPct val="90000"/>
        </a:lnSpc>
        <a:spcBef>
          <a:spcPct val="0"/>
        </a:spcBef>
        <a:spcAft>
          <a:spcPct val="0"/>
        </a:spcAft>
        <a:defRPr sz="3200" b="1">
          <a:solidFill>
            <a:srgbClr val="5A87C6"/>
          </a:solidFill>
          <a:latin typeface="Tahoma" charset="0"/>
        </a:defRPr>
      </a:lvl4pPr>
      <a:lvl5pPr algn="l" rtl="0" eaLnBrk="1" fontAlgn="base" hangingPunct="1">
        <a:lnSpc>
          <a:spcPct val="90000"/>
        </a:lnSpc>
        <a:spcBef>
          <a:spcPct val="0"/>
        </a:spcBef>
        <a:spcAft>
          <a:spcPct val="0"/>
        </a:spcAft>
        <a:defRPr sz="3200" b="1">
          <a:solidFill>
            <a:srgbClr val="5A87C6"/>
          </a:solidFill>
          <a:latin typeface="Tahoma" charset="0"/>
        </a:defRPr>
      </a:lvl5pPr>
      <a:lvl6pPr marL="457200" algn="l" rtl="0" eaLnBrk="1" fontAlgn="base" hangingPunct="1">
        <a:lnSpc>
          <a:spcPct val="90000"/>
        </a:lnSpc>
        <a:spcBef>
          <a:spcPct val="0"/>
        </a:spcBef>
        <a:spcAft>
          <a:spcPct val="0"/>
        </a:spcAft>
        <a:defRPr sz="3200" b="1">
          <a:solidFill>
            <a:srgbClr val="5A87C6"/>
          </a:solidFill>
          <a:latin typeface="Tahoma" charset="0"/>
        </a:defRPr>
      </a:lvl6pPr>
      <a:lvl7pPr marL="914400" algn="l" rtl="0" eaLnBrk="1" fontAlgn="base" hangingPunct="1">
        <a:lnSpc>
          <a:spcPct val="90000"/>
        </a:lnSpc>
        <a:spcBef>
          <a:spcPct val="0"/>
        </a:spcBef>
        <a:spcAft>
          <a:spcPct val="0"/>
        </a:spcAft>
        <a:defRPr sz="3200" b="1">
          <a:solidFill>
            <a:srgbClr val="5A87C6"/>
          </a:solidFill>
          <a:latin typeface="Tahoma" charset="0"/>
        </a:defRPr>
      </a:lvl7pPr>
      <a:lvl8pPr marL="1371600" algn="l" rtl="0" eaLnBrk="1" fontAlgn="base" hangingPunct="1">
        <a:lnSpc>
          <a:spcPct val="90000"/>
        </a:lnSpc>
        <a:spcBef>
          <a:spcPct val="0"/>
        </a:spcBef>
        <a:spcAft>
          <a:spcPct val="0"/>
        </a:spcAft>
        <a:defRPr sz="3200" b="1">
          <a:solidFill>
            <a:srgbClr val="5A87C6"/>
          </a:solidFill>
          <a:latin typeface="Tahoma" charset="0"/>
        </a:defRPr>
      </a:lvl8pPr>
      <a:lvl9pPr marL="1828800" algn="l" rtl="0" eaLnBrk="1" fontAlgn="base" hangingPunct="1">
        <a:lnSpc>
          <a:spcPct val="90000"/>
        </a:lnSpc>
        <a:spcBef>
          <a:spcPct val="0"/>
        </a:spcBef>
        <a:spcAft>
          <a:spcPct val="0"/>
        </a:spcAft>
        <a:defRPr sz="3200" b="1">
          <a:solidFill>
            <a:srgbClr val="5A87C6"/>
          </a:solidFill>
          <a:latin typeface="Tahoma" charset="0"/>
        </a:defRPr>
      </a:lvl9pPr>
    </p:titleStyle>
    <p:bodyStyle>
      <a:lvl1pPr marL="342900" indent="-342900" algn="l" rtl="0" eaLnBrk="1" fontAlgn="base" hangingPunct="1">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1" fontAlgn="base" hangingPunct="1">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1" fontAlgn="base" hangingPunct="1">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1" fontAlgn="base" hangingPunct="1">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9"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EAM-IN-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hyperlink" Target="mailto:nnm@qad.com" TargetMode="External"/><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hyperlink" Target="mailto:enterprise_asset_management_@qadshare.com" TargetMode="External"/><Relationship Id="rId4" Type="http://schemas.openxmlformats.org/officeDocument/2006/relationships/hyperlink" Target="mailto:uhr@qad.com"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7" name="Rectangle 5"/>
          <p:cNvSpPr>
            <a:spLocks noGrp="1" noChangeArrowheads="1"/>
          </p:cNvSpPr>
          <p:nvPr>
            <p:ph type="title"/>
          </p:nvPr>
        </p:nvSpPr>
        <p:spPr/>
        <p:txBody>
          <a:bodyPr>
            <a:normAutofit fontScale="90000"/>
          </a:bodyPr>
          <a:lstStyle/>
          <a:p>
            <a:r>
              <a:rPr lang="en-US" smtClean="0"/>
              <a:t>1.1 Level 1 Training</a:t>
            </a:r>
            <a:br>
              <a:rPr lang="en-US" smtClean="0"/>
            </a:br>
            <a:r>
              <a:rPr lang="en-US" smtClean="0"/>
              <a:t>Introduction to Education Approach</a:t>
            </a:r>
            <a:endParaRPr lang="en-US" dirty="0" smtClean="0"/>
          </a:p>
        </p:txBody>
      </p:sp>
      <p:sp>
        <p:nvSpPr>
          <p:cNvPr id="9" name="Footer Placeholder 8"/>
          <p:cNvSpPr>
            <a:spLocks noGrp="1"/>
          </p:cNvSpPr>
          <p:nvPr>
            <p:ph type="ftr" sz="quarter" idx="4294967295"/>
          </p:nvPr>
        </p:nvSpPr>
        <p:spPr>
          <a:xfrm>
            <a:off x="8229600" y="6638925"/>
            <a:ext cx="914400" cy="219075"/>
          </a:xfrm>
        </p:spPr>
        <p:txBody>
          <a:bodyPr/>
          <a:lstStyle/>
          <a:p>
            <a:r>
              <a:rPr lang="en-US" dirty="0" smtClean="0"/>
              <a:t>EAM-IN-010</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smtClean="0"/>
              <a:t>Generate more leads  </a:t>
            </a:r>
          </a:p>
          <a:p>
            <a:r>
              <a:rPr lang="en-US" smtClean="0"/>
              <a:t>Win more opportunities</a:t>
            </a:r>
          </a:p>
          <a:p>
            <a:r>
              <a:rPr lang="en-US" smtClean="0"/>
              <a:t>Increase revenue</a:t>
            </a:r>
          </a:p>
          <a:p>
            <a:r>
              <a:rPr lang="en-US" smtClean="0"/>
              <a:t>Improve customer satisfaction   </a:t>
            </a:r>
          </a:p>
          <a:p>
            <a:r>
              <a:rPr lang="en-US" smtClean="0"/>
              <a:t>Scale expertise as markets expand  </a:t>
            </a:r>
          </a:p>
          <a:p>
            <a:r>
              <a:rPr lang="en-US" smtClean="0"/>
              <a:t>Integrate modules into new Customer Engagement Process</a:t>
            </a:r>
          </a:p>
          <a:p>
            <a:pPr lvl="1"/>
            <a:r>
              <a:rPr lang="en-US" smtClean="0"/>
              <a:t>Visions</a:t>
            </a:r>
          </a:p>
          <a:p>
            <a:pPr lvl="1"/>
            <a:r>
              <a:rPr lang="en-US" smtClean="0"/>
              <a:t>QScans  </a:t>
            </a:r>
            <a:endParaRPr lang="en-US" dirty="0" smtClean="0"/>
          </a:p>
        </p:txBody>
      </p:sp>
      <p:sp>
        <p:nvSpPr>
          <p:cNvPr id="2" name="Title 1"/>
          <p:cNvSpPr>
            <a:spLocks noGrp="1"/>
          </p:cNvSpPr>
          <p:nvPr>
            <p:ph type="title"/>
          </p:nvPr>
        </p:nvSpPr>
        <p:spPr/>
        <p:txBody>
          <a:bodyPr/>
          <a:lstStyle/>
          <a:p>
            <a:r>
              <a:rPr lang="en-US" smtClean="0"/>
              <a:t>Benefits to QAD</a:t>
            </a:r>
            <a:endParaRPr lang="en-US" dirty="0"/>
          </a:p>
        </p:txBody>
      </p:sp>
      <p:sp>
        <p:nvSpPr>
          <p:cNvPr id="6" name="Footer Placeholder 5"/>
          <p:cNvSpPr>
            <a:spLocks noGrp="1"/>
          </p:cNvSpPr>
          <p:nvPr>
            <p:ph type="ftr" sz="quarter" idx="10"/>
          </p:nvPr>
        </p:nvSpPr>
        <p:spPr/>
        <p:txBody>
          <a:bodyPr/>
          <a:lstStyle/>
          <a:p>
            <a:r>
              <a:rPr lang="en-US" smtClean="0"/>
              <a:t>EAM-IN-030</a:t>
            </a:r>
            <a:endParaRPr lang="en-US" dirty="0"/>
          </a:p>
        </p:txBody>
      </p:sp>
      <p:pic>
        <p:nvPicPr>
          <p:cNvPr id="3075" name="Picture 3" descr="C:\Users\nnm\AppData\Local\Microsoft\Windows\Temporary Internet Files\Content.IE5\KUP63ECO\MC900412760[1].wmf"/>
          <p:cNvPicPr>
            <a:picLocks noChangeAspect="1" noChangeArrowheads="1"/>
          </p:cNvPicPr>
          <p:nvPr/>
        </p:nvPicPr>
        <p:blipFill>
          <a:blip r:embed="rId3" cstate="print"/>
          <a:srcRect/>
          <a:stretch>
            <a:fillRect/>
          </a:stretch>
        </p:blipFill>
        <p:spPr bwMode="auto">
          <a:xfrm>
            <a:off x="6652034" y="914400"/>
            <a:ext cx="2034766" cy="186268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p:cBhvr override="childStyle">
                                        <p:cTn dur="1" fill="hold" display="0" masterRel="nextClick" afterEffect="1"/>
                                        <p:tgtEl>
                                          <p:spTgt spid="5">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subTnLst>
                                    <p:animClr>
                                      <p:cBhvr override="childStyle">
                                        <p:cTn dur="1" fill="hold" display="0" masterRel="nextClick" afterEffect="1"/>
                                        <p:tgtEl>
                                          <p:spTgt spid="5">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subTnLst>
                                    <p:animClr>
                                      <p:cBhvr override="childStyle">
                                        <p:cTn dur="1" fill="hold" display="0" masterRel="nextClick" afterEffect="1"/>
                                        <p:tgtEl>
                                          <p:spTgt spid="5">
                                            <p:txEl>
                                              <p:pRg st="2" end="2"/>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subTnLst>
                                    <p:animClr>
                                      <p:cBhvr override="childStyle">
                                        <p:cTn dur="1" fill="hold" display="0" masterRel="nextClick" afterEffect="1"/>
                                        <p:tgtEl>
                                          <p:spTgt spid="5">
                                            <p:txEl>
                                              <p:pRg st="3" end="3"/>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subTnLst>
                                    <p:animClr>
                                      <p:cBhvr override="childStyle">
                                        <p:cTn dur="1" fill="hold" display="0" masterRel="nextClick" afterEffect="1"/>
                                        <p:tgtEl>
                                          <p:spTgt spid="5">
                                            <p:txEl>
                                              <p:pRg st="4" end="4"/>
                                            </p:txEl>
                                          </p:spTgt>
                                        </p:tgtEl>
                                        <p:attrNameLst>
                                          <p:attrName>ppt_c</p:attrName>
                                        </p:attrNameLst>
                                      </p:cBhvr>
                                      <p:to>
                                        <a:srgbClr val="C0C0C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smtClean="0"/>
              <a:t>Effectively analyze customer business processes</a:t>
            </a:r>
          </a:p>
          <a:p>
            <a:r>
              <a:rPr lang="en-US" smtClean="0"/>
              <a:t>Associate requirements with EAM solutions  </a:t>
            </a:r>
          </a:p>
          <a:p>
            <a:r>
              <a:rPr lang="en-US" smtClean="0"/>
              <a:t>Position EAM modules correctly </a:t>
            </a:r>
          </a:p>
          <a:p>
            <a:r>
              <a:rPr lang="en-US" smtClean="0"/>
              <a:t>Explain best practices confidently and competently  </a:t>
            </a:r>
          </a:p>
          <a:p>
            <a:r>
              <a:rPr lang="en-US" smtClean="0"/>
              <a:t>Provide solutions for customer satisfaction</a:t>
            </a:r>
          </a:p>
          <a:p>
            <a:r>
              <a:rPr lang="en-US" smtClean="0"/>
              <a:t>Begin becoming a trusted advisor</a:t>
            </a:r>
            <a:endParaRPr lang="en-US" dirty="0" smtClean="0"/>
          </a:p>
        </p:txBody>
      </p:sp>
      <p:sp>
        <p:nvSpPr>
          <p:cNvPr id="2" name="Title 1"/>
          <p:cNvSpPr>
            <a:spLocks noGrp="1"/>
          </p:cNvSpPr>
          <p:nvPr>
            <p:ph type="title"/>
          </p:nvPr>
        </p:nvSpPr>
        <p:spPr/>
        <p:txBody>
          <a:bodyPr/>
          <a:lstStyle/>
          <a:p>
            <a:r>
              <a:rPr lang="en-US" smtClean="0"/>
              <a:t>Benefits to You</a:t>
            </a:r>
            <a:endParaRPr lang="en-US" dirty="0"/>
          </a:p>
        </p:txBody>
      </p:sp>
      <p:sp>
        <p:nvSpPr>
          <p:cNvPr id="6" name="Footer Placeholder 5"/>
          <p:cNvSpPr>
            <a:spLocks noGrp="1"/>
          </p:cNvSpPr>
          <p:nvPr>
            <p:ph type="ftr" sz="quarter" idx="10"/>
          </p:nvPr>
        </p:nvSpPr>
        <p:spPr/>
        <p:txBody>
          <a:bodyPr/>
          <a:lstStyle/>
          <a:p>
            <a:r>
              <a:rPr lang="en-US" smtClean="0"/>
              <a:t>EAM-IN-030</a:t>
            </a:r>
            <a:endParaRPr lang="en-US" dirty="0"/>
          </a:p>
        </p:txBody>
      </p:sp>
      <p:pic>
        <p:nvPicPr>
          <p:cNvPr id="4098" name="Picture 2" descr="C:\Program Files (x86)\Microsoft Office\MEDIA\CAGCAT10\j0302953.jpg"/>
          <p:cNvPicPr>
            <a:picLocks noChangeAspect="1" noChangeArrowheads="1"/>
          </p:cNvPicPr>
          <p:nvPr/>
        </p:nvPicPr>
        <p:blipFill>
          <a:blip r:embed="rId3" cstate="print"/>
          <a:srcRect/>
          <a:stretch>
            <a:fillRect/>
          </a:stretch>
        </p:blipFill>
        <p:spPr bwMode="auto">
          <a:xfrm>
            <a:off x="7315200" y="4495800"/>
            <a:ext cx="1195832" cy="1676400"/>
          </a:xfrm>
          <a:prstGeom prst="rect">
            <a:avLst/>
          </a:prstGeom>
          <a:noFill/>
        </p:spPr>
      </p:pic>
      <p:sp>
        <p:nvSpPr>
          <p:cNvPr id="10" name="TextBox 9"/>
          <p:cNvSpPr txBox="1"/>
          <p:nvPr/>
        </p:nvSpPr>
        <p:spPr>
          <a:xfrm>
            <a:off x="904221" y="5235714"/>
            <a:ext cx="6182379" cy="707886"/>
          </a:xfrm>
          <a:prstGeom prst="rect">
            <a:avLst/>
          </a:prstGeom>
          <a:noFill/>
        </p:spPr>
        <p:txBody>
          <a:bodyPr wrap="square" rtlCol="0">
            <a:spAutoFit/>
          </a:bodyPr>
          <a:lstStyle/>
          <a:p>
            <a:r>
              <a:rPr lang="en-US" sz="2000" b="1" i="1" dirty="0" smtClean="0">
                <a:solidFill>
                  <a:schemeClr val="accent1">
                    <a:lumMod val="50000"/>
                  </a:schemeClr>
                </a:solidFill>
                <a:latin typeface="+mj-lt"/>
              </a:rPr>
              <a:t>No one ever enjoys feeling unsure in front of a customer . . . let’s make you shine confidently!</a:t>
            </a:r>
            <a:endParaRPr lang="en-US" sz="2000" b="1" i="1" dirty="0">
              <a:solidFill>
                <a:schemeClr val="accent1">
                  <a:lumMod val="50000"/>
                </a:schemeClr>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p:cBhvr override="childStyle">
                                        <p:cTn dur="1" fill="hold" display="0" masterRel="nextClick" afterEffect="1"/>
                                        <p:tgtEl>
                                          <p:spTgt spid="5">
                                            <p:txEl>
                                              <p:pRg st="0" end="0"/>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subTnLst>
                                    <p:animClr>
                                      <p:cBhvr override="childStyle">
                                        <p:cTn dur="1" fill="hold" display="0" masterRel="nextClick" afterEffect="1"/>
                                        <p:tgtEl>
                                          <p:spTgt spid="5">
                                            <p:txEl>
                                              <p:pRg st="1" end="1"/>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subTnLst>
                                    <p:animClr>
                                      <p:cBhvr override="childStyle">
                                        <p:cTn dur="1" fill="hold" display="0" masterRel="nextClick" afterEffect="1"/>
                                        <p:tgtEl>
                                          <p:spTgt spid="5">
                                            <p:txEl>
                                              <p:pRg st="2" end="2"/>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subTnLst>
                                    <p:animClr>
                                      <p:cBhvr override="childStyle">
                                        <p:cTn dur="1" fill="hold" display="0" masterRel="nextClick" afterEffect="1"/>
                                        <p:tgtEl>
                                          <p:spTgt spid="5">
                                            <p:txEl>
                                              <p:pRg st="3" end="3"/>
                                            </p:txEl>
                                          </p:spTgt>
                                        </p:tgtEl>
                                        <p:attrNameLst>
                                          <p:attrName>ppt_c</p:attrName>
                                        </p:attrNameLst>
                                      </p:cBhvr>
                                      <p:to>
                                        <a:srgbClr val="C0C0C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subTnLst>
                                    <p:animClr>
                                      <p:cBhvr override="childStyle">
                                        <p:cTn dur="1" fill="hold" display="0" masterRel="nextClick" afterEffect="1"/>
                                        <p:tgtEl>
                                          <p:spTgt spid="5">
                                            <p:txEl>
                                              <p:pRg st="4" end="4"/>
                                            </p:txEl>
                                          </p:spTgt>
                                        </p:tgtEl>
                                        <p:attrNameLst>
                                          <p:attrName>ppt_c</p:attrName>
                                        </p:attrNameLst>
                                      </p:cBhvr>
                                      <p:to>
                                        <a:srgbClr val="C0C0C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subTnLst>
                                    <p:animClr>
                                      <p:cBhvr override="childStyle">
                                        <p:cTn dur="1" fill="hold" display="0" masterRel="nextClick" afterEffect="1"/>
                                        <p:tgtEl>
                                          <p:spTgt spid="5">
                                            <p:txEl>
                                              <p:pRg st="5" end="5"/>
                                            </p:txEl>
                                          </p:spTgt>
                                        </p:tgtEl>
                                        <p:attrNameLst>
                                          <p:attrName>ppt_c</p:attrName>
                                        </p:attrNameLst>
                                      </p:cBhvr>
                                      <p:to>
                                        <a:srgbClr val="C0C0C0"/>
                                      </p:to>
                                    </p:animClr>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Reading Assignments </a:t>
            </a:r>
          </a:p>
          <a:p>
            <a:r>
              <a:rPr lang="en-US" dirty="0" smtClean="0"/>
              <a:t>On-Line Pre-Requisite Classes</a:t>
            </a:r>
          </a:p>
          <a:p>
            <a:pPr lvl="1"/>
            <a:r>
              <a:rPr lang="en-US" dirty="0" smtClean="0"/>
              <a:t>EAM</a:t>
            </a:r>
          </a:p>
          <a:p>
            <a:pPr lvl="1"/>
            <a:r>
              <a:rPr lang="en-US" dirty="0" smtClean="0"/>
              <a:t>Core Product </a:t>
            </a:r>
          </a:p>
          <a:p>
            <a:r>
              <a:rPr lang="en-US" dirty="0" smtClean="0"/>
              <a:t>Activities Handbook </a:t>
            </a:r>
          </a:p>
          <a:p>
            <a:r>
              <a:rPr lang="en-US" dirty="0" smtClean="0"/>
              <a:t>Learning Validation at each step  </a:t>
            </a:r>
          </a:p>
          <a:p>
            <a:r>
              <a:rPr lang="en-US" dirty="0" smtClean="0"/>
              <a:t>Classroom</a:t>
            </a:r>
          </a:p>
          <a:p>
            <a:pPr lvl="1"/>
            <a:r>
              <a:rPr lang="en-US" dirty="0" smtClean="0"/>
              <a:t>Hands-On </a:t>
            </a:r>
          </a:p>
          <a:p>
            <a:pPr lvl="1"/>
            <a:r>
              <a:rPr lang="en-US" dirty="0" smtClean="0"/>
              <a:t>Case Study / Problem Solving</a:t>
            </a:r>
          </a:p>
          <a:p>
            <a:pPr lvl="1"/>
            <a:r>
              <a:rPr lang="en-US" dirty="0" smtClean="0"/>
              <a:t>Certification Exam</a:t>
            </a:r>
          </a:p>
          <a:p>
            <a:endParaRPr lang="en-US" dirty="0" smtClean="0"/>
          </a:p>
        </p:txBody>
      </p:sp>
      <p:sp>
        <p:nvSpPr>
          <p:cNvPr id="2" name="Title 1"/>
          <p:cNvSpPr>
            <a:spLocks noGrp="1"/>
          </p:cNvSpPr>
          <p:nvPr>
            <p:ph type="title"/>
          </p:nvPr>
        </p:nvSpPr>
        <p:spPr/>
        <p:txBody>
          <a:bodyPr/>
          <a:lstStyle/>
          <a:p>
            <a:r>
              <a:rPr lang="en-US" dirty="0" smtClean="0"/>
              <a:t>What types of content are in Level 1?</a:t>
            </a:r>
            <a:endParaRPr lang="en-US" dirty="0"/>
          </a:p>
        </p:txBody>
      </p:sp>
      <p:sp>
        <p:nvSpPr>
          <p:cNvPr id="5" name="Footer Placeholder 4"/>
          <p:cNvSpPr>
            <a:spLocks noGrp="1"/>
          </p:cNvSpPr>
          <p:nvPr>
            <p:ph type="ftr" sz="quarter" idx="10"/>
          </p:nvPr>
        </p:nvSpPr>
        <p:spPr/>
        <p:txBody>
          <a:bodyPr/>
          <a:lstStyle/>
          <a:p>
            <a:r>
              <a:rPr lang="en-US" smtClean="0"/>
              <a:t>EAM-IN-100</a:t>
            </a:r>
            <a:endParaRPr lang="en-US" dirty="0"/>
          </a:p>
        </p:txBody>
      </p:sp>
      <p:pic>
        <p:nvPicPr>
          <p:cNvPr id="6" name="Picture 5" descr="C:\Users\nnm\AppData\Local\Microsoft\Windows\Temporary Internet Files\Content.IE5\JNNYX0BE\MC900433921[1].png"/>
          <p:cNvPicPr>
            <a:picLocks noChangeAspect="1" noChangeArrowheads="1"/>
          </p:cNvPicPr>
          <p:nvPr/>
        </p:nvPicPr>
        <p:blipFill>
          <a:blip r:embed="rId2" cstate="print"/>
          <a:srcRect/>
          <a:stretch>
            <a:fillRect/>
          </a:stretch>
        </p:blipFill>
        <p:spPr bwMode="auto">
          <a:xfrm>
            <a:off x="7068864" y="3887891"/>
            <a:ext cx="1817961" cy="1998559"/>
          </a:xfrm>
          <a:prstGeom prst="rect">
            <a:avLst/>
          </a:prstGeom>
          <a:noFill/>
          <a:ln w="9525">
            <a:noFill/>
            <a:miter lim="800000"/>
            <a:headEnd/>
            <a:tailEnd/>
          </a:ln>
        </p:spPr>
      </p:pic>
      <p:sp>
        <p:nvSpPr>
          <p:cNvPr id="7" name="TextBox 5"/>
          <p:cNvSpPr txBox="1">
            <a:spLocks noChangeArrowheads="1"/>
          </p:cNvSpPr>
          <p:nvPr/>
        </p:nvSpPr>
        <p:spPr bwMode="auto">
          <a:xfrm>
            <a:off x="6887138" y="3657600"/>
            <a:ext cx="1826340" cy="231256"/>
          </a:xfrm>
          <a:prstGeom prst="rect">
            <a:avLst/>
          </a:prstGeom>
          <a:noFill/>
          <a:ln w="9525">
            <a:noFill/>
            <a:miter lim="800000"/>
            <a:headEnd/>
            <a:tailEnd/>
          </a:ln>
        </p:spPr>
        <p:txBody>
          <a:bodyPr wrap="none">
            <a:spAutoFit/>
          </a:bodyPr>
          <a:lstStyle/>
          <a:p>
            <a:r>
              <a:rPr lang="en-US" sz="800" b="1" dirty="0">
                <a:latin typeface="+mj-lt"/>
              </a:rPr>
              <a:t>Think in terms of an Hourglass</a:t>
            </a:r>
          </a:p>
        </p:txBody>
      </p:sp>
      <p:sp>
        <p:nvSpPr>
          <p:cNvPr id="8" name="TextBox 6"/>
          <p:cNvSpPr txBox="1">
            <a:spLocks noChangeArrowheads="1"/>
          </p:cNvSpPr>
          <p:nvPr/>
        </p:nvSpPr>
        <p:spPr bwMode="auto">
          <a:xfrm>
            <a:off x="6225157" y="4143375"/>
            <a:ext cx="784203" cy="231256"/>
          </a:xfrm>
          <a:prstGeom prst="rect">
            <a:avLst/>
          </a:prstGeom>
          <a:noFill/>
          <a:ln w="9525">
            <a:noFill/>
            <a:miter lim="800000"/>
            <a:headEnd/>
            <a:tailEnd/>
          </a:ln>
        </p:spPr>
        <p:txBody>
          <a:bodyPr wrap="none">
            <a:spAutoFit/>
          </a:bodyPr>
          <a:lstStyle/>
          <a:p>
            <a:r>
              <a:rPr lang="en-US" sz="800" b="1" dirty="0">
                <a:latin typeface="+mj-lt"/>
              </a:rPr>
              <a:t>Big Picture</a:t>
            </a:r>
          </a:p>
        </p:txBody>
      </p:sp>
      <p:sp>
        <p:nvSpPr>
          <p:cNvPr id="9" name="TextBox 7"/>
          <p:cNvSpPr txBox="1">
            <a:spLocks noChangeArrowheads="1"/>
          </p:cNvSpPr>
          <p:nvPr/>
        </p:nvSpPr>
        <p:spPr bwMode="auto">
          <a:xfrm>
            <a:off x="6212917" y="4679198"/>
            <a:ext cx="1033527" cy="231256"/>
          </a:xfrm>
          <a:prstGeom prst="rect">
            <a:avLst/>
          </a:prstGeom>
          <a:noFill/>
          <a:ln w="9525">
            <a:noFill/>
            <a:miter lim="800000"/>
            <a:headEnd/>
            <a:tailEnd/>
          </a:ln>
        </p:spPr>
        <p:txBody>
          <a:bodyPr wrap="none">
            <a:spAutoFit/>
          </a:bodyPr>
          <a:lstStyle/>
          <a:p>
            <a:r>
              <a:rPr lang="en-US" sz="800" b="1">
                <a:latin typeface="+mj-lt"/>
              </a:rPr>
              <a:t>Digestible Bites</a:t>
            </a:r>
          </a:p>
        </p:txBody>
      </p:sp>
      <p:sp>
        <p:nvSpPr>
          <p:cNvPr id="10" name="TextBox 8"/>
          <p:cNvSpPr txBox="1">
            <a:spLocks noChangeArrowheads="1"/>
          </p:cNvSpPr>
          <p:nvPr/>
        </p:nvSpPr>
        <p:spPr bwMode="auto">
          <a:xfrm>
            <a:off x="6229306" y="5222575"/>
            <a:ext cx="784203" cy="231256"/>
          </a:xfrm>
          <a:prstGeom prst="rect">
            <a:avLst/>
          </a:prstGeom>
          <a:noFill/>
          <a:ln w="9525">
            <a:noFill/>
            <a:miter lim="800000"/>
            <a:headEnd/>
            <a:tailEnd/>
          </a:ln>
        </p:spPr>
        <p:txBody>
          <a:bodyPr wrap="none">
            <a:spAutoFit/>
          </a:bodyPr>
          <a:lstStyle/>
          <a:p>
            <a:r>
              <a:rPr lang="en-US" sz="800" b="1" dirty="0">
                <a:latin typeface="+mj-lt"/>
              </a:rPr>
              <a:t>Big Picture</a:t>
            </a:r>
          </a:p>
        </p:txBody>
      </p:sp>
      <p:sp>
        <p:nvSpPr>
          <p:cNvPr id="11" name="Right Arrow 11"/>
          <p:cNvSpPr>
            <a:spLocks noChangeArrowheads="1"/>
          </p:cNvSpPr>
          <p:nvPr/>
        </p:nvSpPr>
        <p:spPr bwMode="auto">
          <a:xfrm>
            <a:off x="6985852" y="4187168"/>
            <a:ext cx="180551" cy="136957"/>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800"/>
          </a:p>
        </p:txBody>
      </p:sp>
      <p:sp>
        <p:nvSpPr>
          <p:cNvPr id="12" name="Right Arrow 12"/>
          <p:cNvSpPr>
            <a:spLocks noChangeArrowheads="1"/>
          </p:cNvSpPr>
          <p:nvPr/>
        </p:nvSpPr>
        <p:spPr bwMode="auto">
          <a:xfrm>
            <a:off x="7181968" y="4713691"/>
            <a:ext cx="180551" cy="137972"/>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800"/>
          </a:p>
        </p:txBody>
      </p:sp>
      <p:sp>
        <p:nvSpPr>
          <p:cNvPr id="13" name="Right Arrow 13"/>
          <p:cNvSpPr>
            <a:spLocks noChangeArrowheads="1"/>
          </p:cNvSpPr>
          <p:nvPr/>
        </p:nvSpPr>
        <p:spPr bwMode="auto">
          <a:xfrm>
            <a:off x="7009718" y="5259491"/>
            <a:ext cx="180551" cy="137972"/>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8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098" name="Picture 2" descr="http://introductiononlinepedagogy.pbworks.com/f/1242154232/1242154232/01F1.1_R2D2%20components.jpg"/>
          <p:cNvPicPr>
            <a:picLocks noGrp="1" noChangeAspect="1" noChangeArrowheads="1"/>
          </p:cNvPicPr>
          <p:nvPr>
            <p:ph idx="1"/>
          </p:nvPr>
        </p:nvPicPr>
        <p:blipFill>
          <a:blip r:embed="rId3" cstate="print"/>
          <a:stretch>
            <a:fillRect/>
          </a:stretch>
        </p:blipFill>
        <p:spPr>
          <a:xfrm>
            <a:off x="2133600" y="1180306"/>
            <a:ext cx="4876800" cy="4848225"/>
          </a:xfrm>
        </p:spPr>
      </p:pic>
      <p:sp>
        <p:nvSpPr>
          <p:cNvPr id="2" name="Title 1"/>
          <p:cNvSpPr>
            <a:spLocks noGrp="1"/>
          </p:cNvSpPr>
          <p:nvPr>
            <p:ph type="title"/>
          </p:nvPr>
        </p:nvSpPr>
        <p:spPr/>
        <p:txBody>
          <a:bodyPr/>
          <a:lstStyle/>
          <a:p>
            <a:r>
              <a:rPr lang="en-US" smtClean="0"/>
              <a:t>Education Approach</a:t>
            </a:r>
            <a:endParaRPr lang="en-US" dirty="0"/>
          </a:p>
        </p:txBody>
      </p:sp>
      <p:sp>
        <p:nvSpPr>
          <p:cNvPr id="5" name="Footer Placeholder 4"/>
          <p:cNvSpPr>
            <a:spLocks noGrp="1"/>
          </p:cNvSpPr>
          <p:nvPr>
            <p:ph type="ftr" sz="quarter" idx="10"/>
          </p:nvPr>
        </p:nvSpPr>
        <p:spPr/>
        <p:txBody>
          <a:bodyPr/>
          <a:lstStyle/>
          <a:p>
            <a:r>
              <a:rPr lang="en-US" smtClean="0"/>
              <a:t>EAM-IN-090</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Getting Started . . . </a:t>
            </a:r>
            <a:endParaRPr lang="en-US" dirty="0"/>
          </a:p>
        </p:txBody>
      </p:sp>
      <p:sp>
        <p:nvSpPr>
          <p:cNvPr id="8" name="Footer Placeholder 7"/>
          <p:cNvSpPr>
            <a:spLocks noGrp="1"/>
          </p:cNvSpPr>
          <p:nvPr>
            <p:ph type="ftr" sz="quarter" idx="10"/>
          </p:nvPr>
        </p:nvSpPr>
        <p:spPr/>
        <p:txBody>
          <a:bodyPr/>
          <a:lstStyle/>
          <a:p>
            <a:r>
              <a:rPr lang="en-US" smtClean="0"/>
              <a:t>EAM-IN-110</a:t>
            </a:r>
            <a:endParaRPr lang="en-US" dirty="0"/>
          </a:p>
        </p:txBody>
      </p:sp>
      <p:pic>
        <p:nvPicPr>
          <p:cNvPr id="7" name="Picture 6" descr="Learning Central.PNG"/>
          <p:cNvPicPr>
            <a:picLocks noChangeAspect="1"/>
          </p:cNvPicPr>
          <p:nvPr/>
        </p:nvPicPr>
        <p:blipFill>
          <a:blip r:embed="rId3" cstate="print"/>
          <a:stretch>
            <a:fillRect/>
          </a:stretch>
        </p:blipFill>
        <p:spPr>
          <a:xfrm>
            <a:off x="228600" y="953599"/>
            <a:ext cx="4724400" cy="2581680"/>
          </a:xfrm>
          <a:prstGeom prst="rect">
            <a:avLst/>
          </a:prstGeom>
        </p:spPr>
      </p:pic>
      <p:pic>
        <p:nvPicPr>
          <p:cNvPr id="9" name="Picture 8" descr="Learning Path.PNG"/>
          <p:cNvPicPr>
            <a:picLocks noChangeAspect="1"/>
          </p:cNvPicPr>
          <p:nvPr/>
        </p:nvPicPr>
        <p:blipFill>
          <a:blip r:embed="rId4" cstate="print"/>
          <a:stretch>
            <a:fillRect/>
          </a:stretch>
        </p:blipFill>
        <p:spPr>
          <a:xfrm>
            <a:off x="4876800" y="1600200"/>
            <a:ext cx="3886200" cy="4532801"/>
          </a:xfrm>
          <a:prstGeom prst="rect">
            <a:avLst/>
          </a:prstGeom>
          <a:ln>
            <a:solidFill>
              <a:schemeClr val="tx1"/>
            </a:solidFill>
          </a:ln>
        </p:spPr>
      </p:pic>
      <p:sp>
        <p:nvSpPr>
          <p:cNvPr id="10" name="Curved Up Arrow 9"/>
          <p:cNvSpPr/>
          <p:nvPr/>
        </p:nvSpPr>
        <p:spPr bwMode="auto">
          <a:xfrm rot="12096639" flipH="1" flipV="1">
            <a:off x="3039040" y="2883465"/>
            <a:ext cx="2079380" cy="762000"/>
          </a:xfrm>
          <a:prstGeom prst="curvedUpArrow">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much of my time is needed?</a:t>
            </a:r>
            <a:endParaRPr lang="en-US" dirty="0"/>
          </a:p>
        </p:txBody>
      </p:sp>
      <p:sp>
        <p:nvSpPr>
          <p:cNvPr id="8" name="Footer Placeholder 7"/>
          <p:cNvSpPr>
            <a:spLocks noGrp="1"/>
          </p:cNvSpPr>
          <p:nvPr>
            <p:ph type="ftr" sz="quarter" idx="10"/>
          </p:nvPr>
        </p:nvSpPr>
        <p:spPr/>
        <p:txBody>
          <a:bodyPr/>
          <a:lstStyle/>
          <a:p>
            <a:r>
              <a:rPr lang="en-US" smtClean="0"/>
              <a:t>EAM-IN-110</a:t>
            </a:r>
            <a:endParaRPr lang="en-US" dirty="0"/>
          </a:p>
        </p:txBody>
      </p:sp>
      <p:pic>
        <p:nvPicPr>
          <p:cNvPr id="11" name="Picture 10" descr="Learning Path 2010-12-06.PNG"/>
          <p:cNvPicPr>
            <a:picLocks noChangeAspect="1"/>
          </p:cNvPicPr>
          <p:nvPr/>
        </p:nvPicPr>
        <p:blipFill>
          <a:blip r:embed="rId3" cstate="print"/>
          <a:stretch>
            <a:fillRect/>
          </a:stretch>
        </p:blipFill>
        <p:spPr>
          <a:xfrm>
            <a:off x="152400" y="990600"/>
            <a:ext cx="8783276" cy="3496163"/>
          </a:xfrm>
          <a:prstGeom prst="rect">
            <a:avLst/>
          </a:prstGeom>
          <a:noFill/>
          <a:ln>
            <a:noFill/>
          </a:ln>
        </p:spPr>
      </p:pic>
      <p:sp>
        <p:nvSpPr>
          <p:cNvPr id="12" name="Rounded Rectangle 11"/>
          <p:cNvSpPr/>
          <p:nvPr/>
        </p:nvSpPr>
        <p:spPr bwMode="auto">
          <a:xfrm>
            <a:off x="7351703" y="1130300"/>
            <a:ext cx="1600200" cy="533400"/>
          </a:xfrm>
          <a:prstGeom prst="roundRect">
            <a:avLst/>
          </a:prstGeom>
          <a:noFill/>
          <a:ln w="38100" cap="flat" cmpd="sng" algn="ctr">
            <a:solidFill>
              <a:srgbClr val="FF0000"/>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charset="0"/>
            </a:endParaRPr>
          </a:p>
        </p:txBody>
      </p:sp>
      <p:sp>
        <p:nvSpPr>
          <p:cNvPr id="13" name="TextBox 12"/>
          <p:cNvSpPr txBox="1"/>
          <p:nvPr/>
        </p:nvSpPr>
        <p:spPr>
          <a:xfrm>
            <a:off x="990137" y="4648200"/>
            <a:ext cx="3048463" cy="461665"/>
          </a:xfrm>
          <a:prstGeom prst="rect">
            <a:avLst/>
          </a:prstGeom>
          <a:noFill/>
          <a:ln>
            <a:solidFill>
              <a:schemeClr val="accent1">
                <a:lumMod val="75000"/>
              </a:schemeClr>
            </a:solidFill>
          </a:ln>
        </p:spPr>
        <p:txBody>
          <a:bodyPr wrap="none" rtlCol="0">
            <a:spAutoFit/>
          </a:bodyPr>
          <a:lstStyle/>
          <a:p>
            <a:r>
              <a:rPr lang="en-US" sz="2400" dirty="0" smtClean="0">
                <a:solidFill>
                  <a:schemeClr val="accent1">
                    <a:lumMod val="50000"/>
                  </a:schemeClr>
                </a:solidFill>
              </a:rPr>
              <a:t>Self-Study:  30 hours</a:t>
            </a:r>
            <a:endParaRPr lang="en-US" sz="2400" dirty="0">
              <a:solidFill>
                <a:schemeClr val="accent1">
                  <a:lumMod val="50000"/>
                </a:schemeClr>
              </a:solidFill>
            </a:endParaRPr>
          </a:p>
        </p:txBody>
      </p:sp>
      <p:sp>
        <p:nvSpPr>
          <p:cNvPr id="14" name="TextBox 13"/>
          <p:cNvSpPr txBox="1"/>
          <p:nvPr/>
        </p:nvSpPr>
        <p:spPr>
          <a:xfrm>
            <a:off x="1828800" y="5410200"/>
            <a:ext cx="3070200" cy="461665"/>
          </a:xfrm>
          <a:prstGeom prst="rect">
            <a:avLst/>
          </a:prstGeom>
          <a:noFill/>
          <a:ln>
            <a:solidFill>
              <a:schemeClr val="accent1">
                <a:lumMod val="75000"/>
              </a:schemeClr>
            </a:solidFill>
          </a:ln>
        </p:spPr>
        <p:txBody>
          <a:bodyPr wrap="none" rtlCol="0">
            <a:spAutoFit/>
          </a:bodyPr>
          <a:lstStyle/>
          <a:p>
            <a:r>
              <a:rPr lang="en-US" sz="2400" dirty="0" smtClean="0">
                <a:solidFill>
                  <a:schemeClr val="accent1">
                    <a:lumMod val="50000"/>
                  </a:schemeClr>
                </a:solidFill>
              </a:rPr>
              <a:t>Classroom:  40 hours</a:t>
            </a:r>
            <a:endParaRPr lang="en-US" sz="2400" dirty="0">
              <a:solidFill>
                <a:schemeClr val="accent1">
                  <a:lumMod val="50000"/>
                </a:schemeClr>
              </a:solidFill>
            </a:endParaRPr>
          </a:p>
        </p:txBody>
      </p:sp>
      <p:sp>
        <p:nvSpPr>
          <p:cNvPr id="15" name="Curved Right Arrow 14"/>
          <p:cNvSpPr/>
          <p:nvPr/>
        </p:nvSpPr>
        <p:spPr bwMode="auto">
          <a:xfrm rot="5084915">
            <a:off x="4427519" y="705165"/>
            <a:ext cx="1366834" cy="5984947"/>
          </a:xfrm>
          <a:prstGeom prst="curved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charset="0"/>
            </a:endParaRPr>
          </a:p>
        </p:txBody>
      </p:sp>
      <p:sp>
        <p:nvSpPr>
          <p:cNvPr id="17" name="Curved Left Arrow 16"/>
          <p:cNvSpPr/>
          <p:nvPr/>
        </p:nvSpPr>
        <p:spPr bwMode="auto">
          <a:xfrm rot="4289834">
            <a:off x="6460213" y="3212711"/>
            <a:ext cx="764585" cy="4598026"/>
          </a:xfrm>
          <a:prstGeom prst="curvedLeftArrow">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91440" tIns="91440" rIns="91440" bIns="9144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800" b="0" i="0" u="none" strike="noStrike" cap="none" normalizeH="0" baseline="0" smtClean="0">
              <a:ln>
                <a:noFill/>
              </a:ln>
              <a:solidFill>
                <a:schemeClr val="tx1"/>
              </a:solidFill>
              <a:effectLst/>
              <a:latin typeface="Tahoma"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smtClean="0"/>
              <a:t>What is Different in this Education Approach  </a:t>
            </a:r>
          </a:p>
          <a:p>
            <a:r>
              <a:rPr lang="en-US" smtClean="0"/>
              <a:t>Level 1 and 2 Definitions  </a:t>
            </a:r>
          </a:p>
          <a:p>
            <a:r>
              <a:rPr lang="en-US" smtClean="0"/>
              <a:t>Objectives</a:t>
            </a:r>
          </a:p>
          <a:p>
            <a:r>
              <a:rPr lang="en-US" smtClean="0"/>
              <a:t>Benefits to you and to QAD </a:t>
            </a:r>
          </a:p>
          <a:p>
            <a:r>
              <a:rPr lang="en-US" smtClean="0"/>
              <a:t>Course Content </a:t>
            </a:r>
          </a:p>
          <a:p>
            <a:r>
              <a:rPr lang="en-US" smtClean="0"/>
              <a:t>Getting Started</a:t>
            </a:r>
            <a:endParaRPr lang="en-US" dirty="0" smtClean="0"/>
          </a:p>
        </p:txBody>
      </p:sp>
      <p:sp>
        <p:nvSpPr>
          <p:cNvPr id="2" name="Title 1"/>
          <p:cNvSpPr>
            <a:spLocks noGrp="1"/>
          </p:cNvSpPr>
          <p:nvPr>
            <p:ph type="title"/>
          </p:nvPr>
        </p:nvSpPr>
        <p:spPr/>
        <p:txBody>
          <a:bodyPr/>
          <a:lstStyle/>
          <a:p>
            <a:r>
              <a:rPr lang="en-US" smtClean="0"/>
              <a:t>Review</a:t>
            </a:r>
            <a:endParaRPr lang="en-US" dirty="0"/>
          </a:p>
        </p:txBody>
      </p:sp>
      <p:sp>
        <p:nvSpPr>
          <p:cNvPr id="6" name="Footer Placeholder 5"/>
          <p:cNvSpPr>
            <a:spLocks noGrp="1"/>
          </p:cNvSpPr>
          <p:nvPr>
            <p:ph type="ftr" sz="quarter" idx="10"/>
          </p:nvPr>
        </p:nvSpPr>
        <p:spPr/>
        <p:txBody>
          <a:bodyPr/>
          <a:lstStyle/>
          <a:p>
            <a:r>
              <a:rPr lang="en-US" smtClean="0"/>
              <a:t>EAM-IN-030</a:t>
            </a:r>
            <a:endParaRPr lang="en-US" dirty="0"/>
          </a:p>
        </p:txBody>
      </p:sp>
      <p:pic>
        <p:nvPicPr>
          <p:cNvPr id="1028" name="Picture 4" descr="C:\Users\nnm\AppData\Local\Microsoft\Windows\Temporary Internet Files\Content.IE5\KUP63ECO\MC900433191[1].jpg"/>
          <p:cNvPicPr>
            <a:picLocks noChangeAspect="1" noChangeArrowheads="1"/>
          </p:cNvPicPr>
          <p:nvPr/>
        </p:nvPicPr>
        <p:blipFill>
          <a:blip r:embed="rId3" cstate="print"/>
          <a:srcRect/>
          <a:stretch>
            <a:fillRect/>
          </a:stretch>
        </p:blipFill>
        <p:spPr bwMode="auto">
          <a:xfrm>
            <a:off x="6400800" y="3962400"/>
            <a:ext cx="2286000" cy="22860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smtClean="0"/>
              <a:t>Level 1 Certification means that:</a:t>
            </a:r>
          </a:p>
          <a:p>
            <a:pPr lvl="1"/>
            <a:r>
              <a:rPr lang="en-US" smtClean="0"/>
              <a:t>I can do EAM work all by myself</a:t>
            </a:r>
          </a:p>
          <a:p>
            <a:pPr lvl="1"/>
            <a:r>
              <a:rPr lang="en-US" smtClean="0"/>
              <a:t>My email signature section will look better </a:t>
            </a:r>
          </a:p>
          <a:p>
            <a:pPr lvl="1"/>
            <a:r>
              <a:rPr lang="en-US" smtClean="0"/>
              <a:t>I will be certified to work with EAM with access to a mentor</a:t>
            </a:r>
          </a:p>
          <a:p>
            <a:r>
              <a:rPr lang="en-US" smtClean="0"/>
              <a:t>Who should obtain Level 1 Certification? </a:t>
            </a:r>
          </a:p>
          <a:p>
            <a:pPr lvl="1"/>
            <a:r>
              <a:rPr lang="en-US" smtClean="0"/>
              <a:t>Pre-Sales</a:t>
            </a:r>
          </a:p>
          <a:p>
            <a:pPr lvl="1"/>
            <a:r>
              <a:rPr lang="en-US" smtClean="0"/>
              <a:t>Services </a:t>
            </a:r>
          </a:p>
          <a:p>
            <a:pPr lvl="1"/>
            <a:r>
              <a:rPr lang="en-US" smtClean="0"/>
              <a:t>Support </a:t>
            </a:r>
          </a:p>
          <a:p>
            <a:pPr lvl="1"/>
            <a:r>
              <a:rPr lang="en-US" smtClean="0"/>
              <a:t>All of the above  </a:t>
            </a:r>
            <a:endParaRPr lang="en-US" dirty="0" smtClean="0"/>
          </a:p>
        </p:txBody>
      </p:sp>
      <p:sp>
        <p:nvSpPr>
          <p:cNvPr id="2" name="Title 1"/>
          <p:cNvSpPr>
            <a:spLocks noGrp="1"/>
          </p:cNvSpPr>
          <p:nvPr>
            <p:ph type="title"/>
          </p:nvPr>
        </p:nvSpPr>
        <p:spPr/>
        <p:txBody>
          <a:bodyPr/>
          <a:lstStyle/>
          <a:p>
            <a:r>
              <a:rPr lang="en-US" smtClean="0"/>
              <a:t>Review Questions</a:t>
            </a:r>
            <a:endParaRPr lang="en-US" dirty="0"/>
          </a:p>
        </p:txBody>
      </p:sp>
      <p:sp>
        <p:nvSpPr>
          <p:cNvPr id="6" name="Footer Placeholder 5"/>
          <p:cNvSpPr>
            <a:spLocks noGrp="1"/>
          </p:cNvSpPr>
          <p:nvPr>
            <p:ph type="ftr" sz="quarter" idx="10"/>
          </p:nvPr>
        </p:nvSpPr>
        <p:spPr/>
        <p:txBody>
          <a:bodyPr/>
          <a:lstStyle/>
          <a:p>
            <a:r>
              <a:rPr lang="en-US" smtClean="0"/>
              <a:t>EAM-IN-030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3" nodeType="clickEffect">
                                  <p:stCondLst>
                                    <p:cond delay="0"/>
                                  </p:stCondLst>
                                  <p:childTnLst>
                                    <p:set>
                                      <p:cBhvr override="childStyle">
                                        <p:cTn id="6" dur="indefinite"/>
                                        <p:tgtEl>
                                          <p:spTgt spid="5">
                                            <p:txEl>
                                              <p:pRg st="3" end="3"/>
                                            </p:txEl>
                                          </p:spTgt>
                                        </p:tgtEl>
                                        <p:attrNameLst>
                                          <p:attrName>style.fontStyle</p:attrName>
                                        </p:attrNameLst>
                                      </p:cBhvr>
                                      <p:to>
                                        <p:strVal val="italic"/>
                                      </p:to>
                                    </p:set>
                                    <p:set>
                                      <p:cBhvr override="childStyle">
                                        <p:cTn id="7" dur="indefinite"/>
                                        <p:tgtEl>
                                          <p:spTgt spid="5">
                                            <p:txEl>
                                              <p:pRg st="3" end="3"/>
                                            </p:txEl>
                                          </p:spTgt>
                                        </p:tgtEl>
                                        <p:attrNameLst>
                                          <p:attrName>style.fontWeight</p:attrName>
                                        </p:attrNameLst>
                                      </p:cBhvr>
                                      <p:to>
                                        <p:strVal val="bold"/>
                                      </p:to>
                                    </p:set>
                                    <p:set>
                                      <p:cBhvr override="childStyle">
                                        <p:cTn id="8" dur="indefinite"/>
                                        <p:tgtEl>
                                          <p:spTgt spid="5">
                                            <p:txEl>
                                              <p:pRg st="3" end="3"/>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3" nodeType="clickEffect">
                                  <p:stCondLst>
                                    <p:cond delay="0"/>
                                  </p:stCondLst>
                                  <p:childTnLst>
                                    <p:set>
                                      <p:cBhvr override="childStyle">
                                        <p:cTn id="12" dur="indefinite"/>
                                        <p:tgtEl>
                                          <p:spTgt spid="5">
                                            <p:txEl>
                                              <p:pRg st="8" end="8"/>
                                            </p:txEl>
                                          </p:spTgt>
                                        </p:tgtEl>
                                        <p:attrNameLst>
                                          <p:attrName>style.fontStyle</p:attrName>
                                        </p:attrNameLst>
                                      </p:cBhvr>
                                      <p:to>
                                        <p:strVal val="italic"/>
                                      </p:to>
                                    </p:set>
                                    <p:set>
                                      <p:cBhvr override="childStyle">
                                        <p:cTn id="13" dur="indefinite"/>
                                        <p:tgtEl>
                                          <p:spTgt spid="5">
                                            <p:txEl>
                                              <p:pRg st="8" end="8"/>
                                            </p:txEl>
                                          </p:spTgt>
                                        </p:tgtEl>
                                        <p:attrNameLst>
                                          <p:attrName>style.fontWeight</p:attrName>
                                        </p:attrNameLst>
                                      </p:cBhvr>
                                      <p:to>
                                        <p:strVal val="bold"/>
                                      </p:to>
                                    </p:set>
                                    <p:set>
                                      <p:cBhvr override="childStyle">
                                        <p:cTn id="14" dur="indefinite"/>
                                        <p:tgtEl>
                                          <p:spTgt spid="5">
                                            <p:txEl>
                                              <p:pRg st="8" end="8"/>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smtClean="0"/>
              <a:t>How much time should I allot for Self-Study?</a:t>
            </a:r>
          </a:p>
          <a:p>
            <a:pPr lvl="1"/>
            <a:r>
              <a:rPr lang="en-US" smtClean="0"/>
              <a:t>None</a:t>
            </a:r>
          </a:p>
          <a:p>
            <a:pPr lvl="1"/>
            <a:r>
              <a:rPr lang="en-US" smtClean="0"/>
              <a:t>30 hours</a:t>
            </a:r>
          </a:p>
          <a:p>
            <a:pPr lvl="1"/>
            <a:r>
              <a:rPr lang="en-US" smtClean="0"/>
              <a:t>20 hours</a:t>
            </a:r>
          </a:p>
          <a:p>
            <a:pPr lvl="1"/>
            <a:r>
              <a:rPr lang="en-US" smtClean="0"/>
              <a:t>10 hours</a:t>
            </a:r>
          </a:p>
          <a:p>
            <a:r>
              <a:rPr lang="en-US" smtClean="0"/>
              <a:t>Where is my Learning Path assigned and tracked? </a:t>
            </a:r>
          </a:p>
          <a:p>
            <a:pPr lvl="1"/>
            <a:r>
              <a:rPr lang="en-US" smtClean="0"/>
              <a:t>Learning Central    </a:t>
            </a:r>
          </a:p>
          <a:p>
            <a:pPr lvl="1"/>
            <a:r>
              <a:rPr lang="en-US" smtClean="0"/>
              <a:t>Element K </a:t>
            </a:r>
          </a:p>
          <a:p>
            <a:pPr lvl="1"/>
            <a:r>
              <a:rPr lang="en-US" smtClean="0">
                <a:hlinkClick r:id="rId3"/>
              </a:rPr>
              <a:t>www.qad.com</a:t>
            </a:r>
            <a:r>
              <a:rPr lang="en-US" smtClean="0"/>
              <a:t> </a:t>
            </a:r>
          </a:p>
          <a:p>
            <a:pPr lvl="1"/>
            <a:r>
              <a:rPr lang="en-US" smtClean="0"/>
              <a:t>Google Docs  </a:t>
            </a:r>
            <a:endParaRPr lang="en-US" dirty="0" smtClean="0"/>
          </a:p>
        </p:txBody>
      </p:sp>
      <p:sp>
        <p:nvSpPr>
          <p:cNvPr id="2" name="Title 1"/>
          <p:cNvSpPr>
            <a:spLocks noGrp="1"/>
          </p:cNvSpPr>
          <p:nvPr>
            <p:ph type="title"/>
          </p:nvPr>
        </p:nvSpPr>
        <p:spPr/>
        <p:txBody>
          <a:bodyPr/>
          <a:lstStyle/>
          <a:p>
            <a:r>
              <a:rPr lang="en-US" smtClean="0"/>
              <a:t>Review Questions</a:t>
            </a:r>
            <a:endParaRPr lang="en-US" dirty="0"/>
          </a:p>
        </p:txBody>
      </p:sp>
      <p:sp>
        <p:nvSpPr>
          <p:cNvPr id="6" name="Footer Placeholder 5"/>
          <p:cNvSpPr>
            <a:spLocks noGrp="1"/>
          </p:cNvSpPr>
          <p:nvPr>
            <p:ph type="ftr" sz="quarter" idx="10"/>
          </p:nvPr>
        </p:nvSpPr>
        <p:spPr/>
        <p:txBody>
          <a:bodyPr/>
          <a:lstStyle/>
          <a:p>
            <a:r>
              <a:rPr lang="en-US" smtClean="0"/>
              <a:t>EAM-IN-030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3" nodeType="clickEffect">
                                  <p:stCondLst>
                                    <p:cond delay="0"/>
                                  </p:stCondLst>
                                  <p:childTnLst>
                                    <p:set>
                                      <p:cBhvr override="childStyle">
                                        <p:cTn id="6" dur="indefinite"/>
                                        <p:tgtEl>
                                          <p:spTgt spid="5">
                                            <p:txEl>
                                              <p:pRg st="2" end="2"/>
                                            </p:txEl>
                                          </p:spTgt>
                                        </p:tgtEl>
                                        <p:attrNameLst>
                                          <p:attrName>style.fontStyle</p:attrName>
                                        </p:attrNameLst>
                                      </p:cBhvr>
                                      <p:to>
                                        <p:strVal val="italic"/>
                                      </p:to>
                                    </p:set>
                                    <p:set>
                                      <p:cBhvr override="childStyle">
                                        <p:cTn id="7" dur="indefinite"/>
                                        <p:tgtEl>
                                          <p:spTgt spid="5">
                                            <p:txEl>
                                              <p:pRg st="2" end="2"/>
                                            </p:txEl>
                                          </p:spTgt>
                                        </p:tgtEl>
                                        <p:attrNameLst>
                                          <p:attrName>style.fontWeight</p:attrName>
                                        </p:attrNameLst>
                                      </p:cBhvr>
                                      <p:to>
                                        <p:strVal val="bold"/>
                                      </p:to>
                                    </p:set>
                                    <p:set>
                                      <p:cBhvr override="childStyle">
                                        <p:cTn id="8" dur="indefinite"/>
                                        <p:tgtEl>
                                          <p:spTgt spid="5">
                                            <p:txEl>
                                              <p:pRg st="2" end="2"/>
                                            </p:txEl>
                                          </p:spTgt>
                                        </p:tgtEl>
                                        <p:attrNameLst>
                                          <p:attrName>style.textDecorationUnderline</p:attrName>
                                        </p:attrNameLst>
                                      </p:cBhvr>
                                      <p:to>
                                        <p:strVal val="false"/>
                                      </p:to>
                                    </p:set>
                                  </p:childTnLst>
                                </p:cTn>
                              </p:par>
                            </p:childTnLst>
                          </p:cTn>
                        </p:par>
                      </p:childTnLst>
                    </p:cTn>
                  </p:par>
                  <p:par>
                    <p:cTn id="9" fill="hold">
                      <p:stCondLst>
                        <p:cond delay="indefinite"/>
                      </p:stCondLst>
                      <p:childTnLst>
                        <p:par>
                          <p:cTn id="10" fill="hold">
                            <p:stCondLst>
                              <p:cond delay="0"/>
                            </p:stCondLst>
                            <p:childTnLst>
                              <p:par>
                                <p:cTn id="11" presetID="5" presetClass="emph" presetSubtype="3" nodeType="clickEffect">
                                  <p:stCondLst>
                                    <p:cond delay="0"/>
                                  </p:stCondLst>
                                  <p:childTnLst>
                                    <p:set>
                                      <p:cBhvr override="childStyle">
                                        <p:cTn id="12" dur="indefinite"/>
                                        <p:tgtEl>
                                          <p:spTgt spid="5">
                                            <p:txEl>
                                              <p:pRg st="6" end="6"/>
                                            </p:txEl>
                                          </p:spTgt>
                                        </p:tgtEl>
                                        <p:attrNameLst>
                                          <p:attrName>style.fontStyle</p:attrName>
                                        </p:attrNameLst>
                                      </p:cBhvr>
                                      <p:to>
                                        <p:strVal val="italic"/>
                                      </p:to>
                                    </p:set>
                                    <p:set>
                                      <p:cBhvr override="childStyle">
                                        <p:cTn id="13" dur="indefinite"/>
                                        <p:tgtEl>
                                          <p:spTgt spid="5">
                                            <p:txEl>
                                              <p:pRg st="6" end="6"/>
                                            </p:txEl>
                                          </p:spTgt>
                                        </p:tgtEl>
                                        <p:attrNameLst>
                                          <p:attrName>style.fontWeight</p:attrName>
                                        </p:attrNameLst>
                                      </p:cBhvr>
                                      <p:to>
                                        <p:strVal val="bold"/>
                                      </p:to>
                                    </p:set>
                                    <p:set>
                                      <p:cBhvr override="childStyle">
                                        <p:cTn id="14" dur="indefinite"/>
                                        <p:tgtEl>
                                          <p:spTgt spid="5">
                                            <p:txEl>
                                              <p:pRg st="6" end="6"/>
                                            </p:txEl>
                                          </p:spTgt>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p:cNvSpPr>
            <a:spLocks noGrp="1" noChangeArrowheads="1"/>
          </p:cNvSpPr>
          <p:nvPr>
            <p:ph idx="1"/>
          </p:nvPr>
        </p:nvSpPr>
        <p:spPr/>
        <p:txBody>
          <a:bodyPr/>
          <a:lstStyle/>
          <a:p>
            <a:r>
              <a:rPr lang="en-US" dirty="0" smtClean="0"/>
              <a:t>Complete the Learning Validation Questions for this section (separate on-line test)</a:t>
            </a:r>
          </a:p>
          <a:p>
            <a:r>
              <a:rPr lang="en-US" dirty="0" smtClean="0"/>
              <a:t>Review this presentation’s section in the EAM Level 1 Certification Training Guide</a:t>
            </a:r>
          </a:p>
          <a:p>
            <a:r>
              <a:rPr lang="en-US" dirty="0" smtClean="0"/>
              <a:t>Utilize the “Level 1 Activities Handbook” for exercises and question related to this presentation </a:t>
            </a:r>
          </a:p>
          <a:p>
            <a:r>
              <a:rPr lang="en-US" dirty="0" smtClean="0"/>
              <a:t>Utilize </a:t>
            </a:r>
            <a:r>
              <a:rPr lang="en-US" dirty="0" smtClean="0">
                <a:hlinkClick r:id="rId3"/>
              </a:rPr>
              <a:t>https://training.success6.qad.com/</a:t>
            </a:r>
            <a:r>
              <a:rPr lang="en-US" dirty="0" smtClean="0"/>
              <a:t> to access via Self Study the “EAM v12 r02” training environment to practice </a:t>
            </a:r>
          </a:p>
        </p:txBody>
      </p:sp>
      <p:sp>
        <p:nvSpPr>
          <p:cNvPr id="74754" name="Rectangle 2"/>
          <p:cNvSpPr>
            <a:spLocks noGrp="1" noChangeArrowheads="1"/>
          </p:cNvSpPr>
          <p:nvPr>
            <p:ph type="title"/>
          </p:nvPr>
        </p:nvSpPr>
        <p:spPr/>
        <p:txBody>
          <a:bodyPr/>
          <a:lstStyle/>
          <a:p>
            <a:r>
              <a:rPr lang="en-US" smtClean="0"/>
              <a:t>Next Steps!  </a:t>
            </a:r>
            <a:endParaRPr lang="en-US" dirty="0" smtClean="0"/>
          </a:p>
        </p:txBody>
      </p:sp>
      <p:sp>
        <p:nvSpPr>
          <p:cNvPr id="74756" name="Footer Placeholder 3"/>
          <p:cNvSpPr>
            <a:spLocks noGrp="1"/>
          </p:cNvSpPr>
          <p:nvPr>
            <p:ph type="ftr" sz="quarter" idx="10"/>
          </p:nvPr>
        </p:nvSpPr>
        <p:spPr/>
        <p:txBody>
          <a:bodyPr/>
          <a:lstStyle/>
          <a:p>
            <a:r>
              <a:rPr lang="en-US" smtClean="0"/>
              <a:t>EAM-PCP1-700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childTnLst>
                                  <p:subTnLst>
                                    <p:animClr>
                                      <p:cBhvr override="childStyle">
                                        <p:cTn dur="1" fill="hold" display="0" masterRel="nextClick" afterEffect="1"/>
                                        <p:tgtEl>
                                          <p:spTgt spid="74755">
                                            <p:txEl>
                                              <p:pRg st="0" end="0"/>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4755">
                                            <p:txEl>
                                              <p:pRg st="1" end="1"/>
                                            </p:txEl>
                                          </p:spTgt>
                                        </p:tgtEl>
                                        <p:attrNameLst>
                                          <p:attrName>style.visibility</p:attrName>
                                        </p:attrNameLst>
                                      </p:cBhvr>
                                      <p:to>
                                        <p:strVal val="visible"/>
                                      </p:to>
                                    </p:set>
                                  </p:childTnLst>
                                  <p:subTnLst>
                                    <p:animClr>
                                      <p:cBhvr override="childStyle">
                                        <p:cTn dur="1" fill="hold" display="0" masterRel="nextClick" afterEffect="1"/>
                                        <p:tgtEl>
                                          <p:spTgt spid="74755">
                                            <p:txEl>
                                              <p:pRg st="1" end="1"/>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4755">
                                            <p:txEl>
                                              <p:pRg st="2" end="2"/>
                                            </p:txEl>
                                          </p:spTgt>
                                        </p:tgtEl>
                                        <p:attrNameLst>
                                          <p:attrName>style.visibility</p:attrName>
                                        </p:attrNameLst>
                                      </p:cBhvr>
                                      <p:to>
                                        <p:strVal val="visible"/>
                                      </p:to>
                                    </p:set>
                                  </p:childTnLst>
                                  <p:subTnLst>
                                    <p:animClr>
                                      <p:cBhvr override="childStyle">
                                        <p:cTn dur="1" fill="hold" display="0" masterRel="nextClick" afterEffect="1"/>
                                        <p:tgtEl>
                                          <p:spTgt spid="74755">
                                            <p:txEl>
                                              <p:pRg st="2" end="2"/>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475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Welcome to the new </a:t>
            </a:r>
            <a:br>
              <a:rPr lang="en-US" dirty="0" smtClean="0"/>
            </a:br>
            <a:r>
              <a:rPr lang="en-US" dirty="0" smtClean="0"/>
              <a:t>Field Readiness Team’s </a:t>
            </a:r>
            <a:br>
              <a:rPr lang="en-US" dirty="0" smtClean="0"/>
            </a:br>
            <a:r>
              <a:rPr lang="en-US" dirty="0" smtClean="0"/>
              <a:t>Level 1 Learning Path! </a:t>
            </a:r>
            <a:endParaRPr lang="en-US" dirty="0"/>
          </a:p>
        </p:txBody>
      </p:sp>
      <p:sp>
        <p:nvSpPr>
          <p:cNvPr id="4" name="Footer Placeholder 3"/>
          <p:cNvSpPr>
            <a:spLocks noGrp="1"/>
          </p:cNvSpPr>
          <p:nvPr>
            <p:ph type="ftr" sz="quarter" idx="4294967295"/>
          </p:nvPr>
        </p:nvSpPr>
        <p:spPr>
          <a:xfrm>
            <a:off x="8229600" y="6638925"/>
            <a:ext cx="914400" cy="219075"/>
          </a:xfrm>
        </p:spPr>
        <p:txBody>
          <a:bodyPr/>
          <a:lstStyle/>
          <a:p>
            <a:r>
              <a:rPr lang="en-US" smtClean="0"/>
              <a:t>EAM-IN-020</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3"/>
          <p:cNvSpPr>
            <a:spLocks noGrp="1" noChangeArrowheads="1"/>
          </p:cNvSpPr>
          <p:nvPr>
            <p:ph idx="1"/>
          </p:nvPr>
        </p:nvSpPr>
        <p:spPr/>
        <p:txBody>
          <a:bodyPr/>
          <a:lstStyle/>
          <a:p>
            <a:r>
              <a:rPr lang="en-US" dirty="0" smtClean="0"/>
              <a:t>The Field Readiness Team is here to support you!</a:t>
            </a:r>
          </a:p>
          <a:p>
            <a:r>
              <a:rPr lang="en-US" dirty="0" smtClean="0"/>
              <a:t>Contact us at:</a:t>
            </a:r>
          </a:p>
          <a:p>
            <a:pPr lvl="1"/>
            <a:r>
              <a:rPr lang="en-US" dirty="0" smtClean="0"/>
              <a:t>Nancy </a:t>
            </a:r>
            <a:r>
              <a:rPr lang="en-US" dirty="0" err="1" smtClean="0"/>
              <a:t>Majure</a:t>
            </a:r>
            <a:r>
              <a:rPr lang="en-US" dirty="0" smtClean="0"/>
              <a:t> </a:t>
            </a:r>
            <a:r>
              <a:rPr lang="en-US" dirty="0" smtClean="0">
                <a:hlinkClick r:id="rId3"/>
              </a:rPr>
              <a:t>nnm@qad.com</a:t>
            </a:r>
            <a:endParaRPr lang="en-US" dirty="0" smtClean="0"/>
          </a:p>
          <a:p>
            <a:pPr lvl="1"/>
            <a:r>
              <a:rPr lang="en-US" dirty="0" smtClean="0"/>
              <a:t>Sara </a:t>
            </a:r>
            <a:r>
              <a:rPr lang="en-US" dirty="0" err="1" smtClean="0"/>
              <a:t>Suhr</a:t>
            </a:r>
            <a:r>
              <a:rPr lang="en-US" dirty="0" smtClean="0"/>
              <a:t> </a:t>
            </a:r>
            <a:r>
              <a:rPr lang="en-US" dirty="0" smtClean="0">
                <a:hlinkClick r:id="rId4"/>
              </a:rPr>
              <a:t>uhr@qad.com</a:t>
            </a:r>
            <a:endParaRPr lang="en-US" dirty="0" smtClean="0"/>
          </a:p>
          <a:p>
            <a:r>
              <a:rPr lang="en-US" dirty="0" smtClean="0"/>
              <a:t>Email the EAM Community Forum at: </a:t>
            </a:r>
            <a:r>
              <a:rPr lang="en-US" dirty="0" smtClean="0">
                <a:hlinkClick r:id="rId5"/>
              </a:rPr>
              <a:t>enterprise_asset_management_@qadshare.com</a:t>
            </a:r>
            <a:endParaRPr lang="en-US" dirty="0" smtClean="0"/>
          </a:p>
        </p:txBody>
      </p:sp>
      <p:sp>
        <p:nvSpPr>
          <p:cNvPr id="76802" name="Rectangle 2"/>
          <p:cNvSpPr>
            <a:spLocks noGrp="1" noChangeArrowheads="1"/>
          </p:cNvSpPr>
          <p:nvPr>
            <p:ph type="title"/>
          </p:nvPr>
        </p:nvSpPr>
        <p:spPr/>
        <p:txBody>
          <a:bodyPr/>
          <a:lstStyle/>
          <a:p>
            <a:r>
              <a:rPr lang="en-US" smtClean="0"/>
              <a:t>Questions? </a:t>
            </a:r>
          </a:p>
        </p:txBody>
      </p:sp>
      <p:sp>
        <p:nvSpPr>
          <p:cNvPr id="76804" name="Footer Placeholder 3"/>
          <p:cNvSpPr>
            <a:spLocks noGrp="1"/>
          </p:cNvSpPr>
          <p:nvPr>
            <p:ph type="ftr" sz="quarter" idx="10"/>
          </p:nvPr>
        </p:nvSpPr>
        <p:spPr/>
        <p:txBody>
          <a:bodyPr/>
          <a:lstStyle/>
          <a:p>
            <a:r>
              <a:rPr lang="en-US" smtClean="0"/>
              <a:t>EAM-PCP1-720</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Welcome to EAM Level 1</a:t>
            </a:r>
            <a:br>
              <a:rPr lang="en-US" dirty="0" smtClean="0"/>
            </a:br>
            <a:r>
              <a:rPr lang="en-US" dirty="0" smtClean="0"/>
              <a:t>Good Luck and Happy Studying!</a:t>
            </a:r>
            <a:endParaRPr lang="en-US" dirty="0"/>
          </a:p>
        </p:txBody>
      </p:sp>
      <p:sp>
        <p:nvSpPr>
          <p:cNvPr id="4" name="Footer Placeholder 3"/>
          <p:cNvSpPr>
            <a:spLocks noGrp="1"/>
          </p:cNvSpPr>
          <p:nvPr>
            <p:ph type="ftr" sz="quarter" idx="4294967295"/>
          </p:nvPr>
        </p:nvSpPr>
        <p:spPr>
          <a:xfrm>
            <a:off x="8229600" y="6638925"/>
            <a:ext cx="914400" cy="219075"/>
          </a:xfrm>
        </p:spPr>
        <p:txBody>
          <a:bodyPr/>
          <a:lstStyle/>
          <a:p>
            <a:r>
              <a:rPr lang="en-US" smtClean="0"/>
              <a:t>EAM-IN-130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sz="half" idx="1"/>
          </p:nvPr>
        </p:nvSpPr>
        <p:spPr>
          <a:xfrm>
            <a:off x="457200" y="899404"/>
            <a:ext cx="4038600" cy="700796"/>
          </a:xfrm>
        </p:spPr>
        <p:txBody>
          <a:bodyPr/>
          <a:lstStyle/>
          <a:p>
            <a:r>
              <a:rPr lang="en-US" b="1" dirty="0" smtClean="0"/>
              <a:t>Prior . . .  </a:t>
            </a:r>
          </a:p>
        </p:txBody>
      </p:sp>
      <p:sp>
        <p:nvSpPr>
          <p:cNvPr id="11" name="Content Placeholder 10"/>
          <p:cNvSpPr>
            <a:spLocks noGrp="1"/>
          </p:cNvSpPr>
          <p:nvPr>
            <p:ph sz="half" idx="2"/>
          </p:nvPr>
        </p:nvSpPr>
        <p:spPr>
          <a:xfrm>
            <a:off x="4648200" y="899404"/>
            <a:ext cx="4038600" cy="700796"/>
          </a:xfrm>
        </p:spPr>
        <p:txBody>
          <a:bodyPr/>
          <a:lstStyle/>
          <a:p>
            <a:r>
              <a:rPr lang="en-US" b="1" dirty="0" smtClean="0"/>
              <a:t>Now…</a:t>
            </a:r>
            <a:endParaRPr lang="en-US" b="1" dirty="0"/>
          </a:p>
        </p:txBody>
      </p:sp>
      <p:sp>
        <p:nvSpPr>
          <p:cNvPr id="2" name="Title 1"/>
          <p:cNvSpPr>
            <a:spLocks noGrp="1"/>
          </p:cNvSpPr>
          <p:nvPr>
            <p:ph type="title"/>
          </p:nvPr>
        </p:nvSpPr>
        <p:spPr/>
        <p:txBody>
          <a:bodyPr/>
          <a:lstStyle/>
          <a:p>
            <a:r>
              <a:rPr lang="en-US" smtClean="0"/>
              <a:t>What is Different? </a:t>
            </a:r>
            <a:endParaRPr lang="en-US" dirty="0"/>
          </a:p>
        </p:txBody>
      </p:sp>
      <p:sp>
        <p:nvSpPr>
          <p:cNvPr id="6" name="Footer Placeholder 5"/>
          <p:cNvSpPr>
            <a:spLocks noGrp="1"/>
          </p:cNvSpPr>
          <p:nvPr>
            <p:ph type="ftr" sz="quarter" idx="10"/>
          </p:nvPr>
        </p:nvSpPr>
        <p:spPr/>
        <p:txBody>
          <a:bodyPr/>
          <a:lstStyle/>
          <a:p>
            <a:r>
              <a:rPr lang="en-US" smtClean="0"/>
              <a:t>EAM-IN-030</a:t>
            </a:r>
            <a:endParaRPr lang="en-US" dirty="0"/>
          </a:p>
        </p:txBody>
      </p:sp>
      <p:pic>
        <p:nvPicPr>
          <p:cNvPr id="1026" name="Picture 2" descr="C:\Users\nnm\AppData\Local\Microsoft\Windows\Temporary Internet Files\Content.IE5\HRO6PRED\MC900197582[1].wmf"/>
          <p:cNvPicPr>
            <a:picLocks noChangeAspect="1" noChangeArrowheads="1"/>
          </p:cNvPicPr>
          <p:nvPr/>
        </p:nvPicPr>
        <p:blipFill>
          <a:blip r:embed="rId3" cstate="print"/>
          <a:srcRect/>
          <a:stretch>
            <a:fillRect/>
          </a:stretch>
        </p:blipFill>
        <p:spPr bwMode="auto">
          <a:xfrm>
            <a:off x="976266" y="2362200"/>
            <a:ext cx="2452734" cy="2483380"/>
          </a:xfrm>
          <a:prstGeom prst="rect">
            <a:avLst/>
          </a:prstGeom>
          <a:noFill/>
        </p:spPr>
      </p:pic>
      <p:pic>
        <p:nvPicPr>
          <p:cNvPr id="1028" name="Picture 4" descr="C:\Users\nnm\AppData\Local\Microsoft\Windows\Temporary Internet Files\Content.IE5\KUP63ECO\MC900433191[1].jpg"/>
          <p:cNvPicPr>
            <a:picLocks noChangeAspect="1" noChangeArrowheads="1"/>
          </p:cNvPicPr>
          <p:nvPr/>
        </p:nvPicPr>
        <p:blipFill>
          <a:blip r:embed="rId4" cstate="print"/>
          <a:srcRect/>
          <a:stretch>
            <a:fillRect/>
          </a:stretch>
        </p:blipFill>
        <p:spPr bwMode="auto">
          <a:xfrm>
            <a:off x="5715000" y="2362200"/>
            <a:ext cx="2514600" cy="2514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dirty="0" smtClean="0"/>
              <a:t>Software PLUS . . .  </a:t>
            </a:r>
          </a:p>
          <a:p>
            <a:r>
              <a:rPr lang="en-US" dirty="0" smtClean="0"/>
              <a:t>Domain Space </a:t>
            </a:r>
          </a:p>
          <a:p>
            <a:r>
              <a:rPr lang="en-US" dirty="0" smtClean="0"/>
              <a:t>Positioning </a:t>
            </a:r>
          </a:p>
          <a:p>
            <a:r>
              <a:rPr lang="en-US" dirty="0" smtClean="0"/>
              <a:t>Confidence &amp; Competence</a:t>
            </a:r>
          </a:p>
        </p:txBody>
      </p:sp>
      <p:sp>
        <p:nvSpPr>
          <p:cNvPr id="2" name="Title 1"/>
          <p:cNvSpPr>
            <a:spLocks noGrp="1"/>
          </p:cNvSpPr>
          <p:nvPr>
            <p:ph type="title"/>
          </p:nvPr>
        </p:nvSpPr>
        <p:spPr/>
        <p:txBody>
          <a:bodyPr/>
          <a:lstStyle/>
          <a:p>
            <a:r>
              <a:rPr lang="en-US" smtClean="0"/>
              <a:t>Super SME!</a:t>
            </a:r>
            <a:endParaRPr lang="en-US" dirty="0"/>
          </a:p>
        </p:txBody>
      </p:sp>
      <p:sp>
        <p:nvSpPr>
          <p:cNvPr id="6" name="Footer Placeholder 5"/>
          <p:cNvSpPr>
            <a:spLocks noGrp="1"/>
          </p:cNvSpPr>
          <p:nvPr>
            <p:ph type="ftr" sz="quarter" idx="10"/>
          </p:nvPr>
        </p:nvSpPr>
        <p:spPr/>
        <p:txBody>
          <a:bodyPr/>
          <a:lstStyle/>
          <a:p>
            <a:r>
              <a:rPr lang="en-US" smtClean="0"/>
              <a:t>EAM-IN-030</a:t>
            </a:r>
            <a:endParaRPr lang="en-US" dirty="0"/>
          </a:p>
        </p:txBody>
      </p:sp>
      <p:pic>
        <p:nvPicPr>
          <p:cNvPr id="1028" name="Picture 4" descr="C:\Users\nnm\AppData\Local\Microsoft\Windows\Temporary Internet Files\Content.IE5\KUP63ECO\MC900433191[1].jpg"/>
          <p:cNvPicPr>
            <a:picLocks noChangeAspect="1" noChangeArrowheads="1"/>
          </p:cNvPicPr>
          <p:nvPr/>
        </p:nvPicPr>
        <p:blipFill>
          <a:blip r:embed="rId3" cstate="print"/>
          <a:srcRect/>
          <a:stretch>
            <a:fillRect/>
          </a:stretch>
        </p:blipFill>
        <p:spPr bwMode="auto">
          <a:xfrm>
            <a:off x="5486400" y="3276600"/>
            <a:ext cx="2895600" cy="289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p:cBhvr override="childStyle">
                                        <p:cTn dur="1" fill="hold" display="0" masterRel="nextClick" afterEffect="1"/>
                                        <p:tgtEl>
                                          <p:spTgt spid="5">
                                            <p:txEl>
                                              <p:pRg st="0" end="0"/>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dirty="0" smtClean="0"/>
              <a:t>Systematic Development of Resources</a:t>
            </a:r>
          </a:p>
          <a:p>
            <a:pPr lvl="1"/>
            <a:r>
              <a:rPr lang="en-US" dirty="0" smtClean="0"/>
              <a:t>From Entry level to Intermediate to Expert </a:t>
            </a:r>
          </a:p>
          <a:p>
            <a:pPr lvl="1"/>
            <a:r>
              <a:rPr lang="en-US" dirty="0" smtClean="0"/>
              <a:t>By Product </a:t>
            </a:r>
          </a:p>
          <a:p>
            <a:pPr lvl="1"/>
            <a:r>
              <a:rPr lang="en-US" dirty="0" smtClean="0"/>
              <a:t>With Continuing Education </a:t>
            </a:r>
          </a:p>
          <a:p>
            <a:r>
              <a:rPr lang="en-US" dirty="0" smtClean="0"/>
              <a:t>Focused on Different Learning Styles </a:t>
            </a:r>
          </a:p>
          <a:p>
            <a:r>
              <a:rPr lang="en-US" dirty="0" smtClean="0"/>
              <a:t>Portable, Self-Study Where Appropriate </a:t>
            </a:r>
          </a:p>
          <a:p>
            <a:r>
              <a:rPr lang="en-US" dirty="0" smtClean="0"/>
              <a:t>An Experiential Learning Approach </a:t>
            </a:r>
          </a:p>
        </p:txBody>
      </p:sp>
      <p:sp>
        <p:nvSpPr>
          <p:cNvPr id="2" name="Title 1"/>
          <p:cNvSpPr>
            <a:spLocks noGrp="1"/>
          </p:cNvSpPr>
          <p:nvPr>
            <p:ph type="title"/>
          </p:nvPr>
        </p:nvSpPr>
        <p:spPr/>
        <p:txBody>
          <a:bodyPr/>
          <a:lstStyle/>
          <a:p>
            <a:r>
              <a:rPr lang="en-US" smtClean="0"/>
              <a:t>What is this Education Path?</a:t>
            </a:r>
            <a:endParaRPr lang="en-US" dirty="0"/>
          </a:p>
        </p:txBody>
      </p:sp>
      <p:sp>
        <p:nvSpPr>
          <p:cNvPr id="6" name="Footer Placeholder 5"/>
          <p:cNvSpPr>
            <a:spLocks noGrp="1"/>
          </p:cNvSpPr>
          <p:nvPr>
            <p:ph type="ftr" sz="quarter" idx="10"/>
          </p:nvPr>
        </p:nvSpPr>
        <p:spPr/>
        <p:txBody>
          <a:bodyPr/>
          <a:lstStyle/>
          <a:p>
            <a:r>
              <a:rPr lang="en-US" smtClean="0"/>
              <a:t>EAM-IN-040</a:t>
            </a:r>
            <a:endParaRPr lang="en-US" dirty="0"/>
          </a:p>
        </p:txBody>
      </p:sp>
      <p:pic>
        <p:nvPicPr>
          <p:cNvPr id="1027" name="Picture 3" descr="C:\Users\nnm\AppData\Local\Microsoft\Windows\Temporary Internet Files\Content.IE5\9T6UJMI2\MC900215282[1].wmf"/>
          <p:cNvPicPr>
            <a:picLocks noChangeAspect="1" noChangeArrowheads="1"/>
          </p:cNvPicPr>
          <p:nvPr/>
        </p:nvPicPr>
        <p:blipFill>
          <a:blip r:embed="rId3" cstate="print"/>
          <a:srcRect/>
          <a:stretch>
            <a:fillRect/>
          </a:stretch>
        </p:blipFill>
        <p:spPr bwMode="auto">
          <a:xfrm>
            <a:off x="6172200" y="3733800"/>
            <a:ext cx="2586889" cy="2590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p:cBhvr override="childStyle">
                                        <p:cTn dur="1" fill="hold" display="0" masterRel="nextClick" afterEffect="1"/>
                                        <p:tgtEl>
                                          <p:spTgt spid="5">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subTnLst>
                                    <p:animClr>
                                      <p:cBhvr override="childStyle">
                                        <p:cTn dur="1" fill="hold" display="0" masterRel="nextClick" afterEffect="1"/>
                                        <p:tgtEl>
                                          <p:spTgt spid="5">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subTnLst>
                                    <p:animClr>
                                      <p:cBhvr override="childStyle">
                                        <p:cTn dur="1" fill="hold" display="0" masterRel="nextClick" afterEffect="1"/>
                                        <p:tgtEl>
                                          <p:spTgt spid="5">
                                            <p:txEl>
                                              <p:pRg st="2" end="2"/>
                                            </p:txEl>
                                          </p:spTgt>
                                        </p:tgtEl>
                                        <p:attrNameLst>
                                          <p:attrName>ppt_c</p:attrName>
                                        </p:attrNameLst>
                                      </p:cBhvr>
                                      <p:to>
                                        <a:srgbClr val="C0C0C0"/>
                                      </p:to>
                                    </p:animClr>
                                  </p:sub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subTnLst>
                                    <p:animClr>
                                      <p:cBhvr override="childStyle">
                                        <p:cTn dur="1" fill="hold" display="0" masterRel="nextClick" afterEffect="1"/>
                                        <p:tgtEl>
                                          <p:spTgt spid="5">
                                            <p:txEl>
                                              <p:pRg st="3" end="3"/>
                                            </p:txEl>
                                          </p:spTgt>
                                        </p:tgtEl>
                                        <p:attrNameLst>
                                          <p:attrName>ppt_c</p:attrName>
                                        </p:attrNameLst>
                                      </p:cBhvr>
                                      <p:to>
                                        <a:srgbClr val="C0C0C0"/>
                                      </p:to>
                                    </p:animClr>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subTnLst>
                                    <p:animClr>
                                      <p:cBhvr override="childStyle">
                                        <p:cTn dur="1" fill="hold" display="0" masterRel="nextClick" afterEffect="1"/>
                                        <p:tgtEl>
                                          <p:spTgt spid="5">
                                            <p:txEl>
                                              <p:pRg st="4" end="4"/>
                                            </p:txEl>
                                          </p:spTgt>
                                        </p:tgtEl>
                                        <p:attrNameLst>
                                          <p:attrName>ppt_c</p:attrName>
                                        </p:attrNameLst>
                                      </p:cBhvr>
                                      <p:to>
                                        <a:srgbClr val="C0C0C0"/>
                                      </p:to>
                                    </p:animClr>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subTnLst>
                                    <p:animClr>
                                      <p:cBhvr override="childStyle">
                                        <p:cTn dur="1" fill="hold" display="0" masterRel="nextClick" afterEffect="1"/>
                                        <p:tgtEl>
                                          <p:spTgt spid="5">
                                            <p:txEl>
                                              <p:pRg st="5" end="5"/>
                                            </p:txEl>
                                          </p:spTgt>
                                        </p:tgtEl>
                                        <p:attrNameLst>
                                          <p:attrName>ppt_c</p:attrName>
                                        </p:attrNameLst>
                                      </p:cBhvr>
                                      <p:to>
                                        <a:srgbClr val="C0C0C0"/>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smtClean="0"/>
              <a:t>Product Introduction - Sales / Product Positioning</a:t>
            </a:r>
          </a:p>
          <a:p>
            <a:r>
              <a:rPr lang="en-US" smtClean="0"/>
              <a:t>Level 1 – Intermediate </a:t>
            </a:r>
          </a:p>
          <a:p>
            <a:r>
              <a:rPr lang="en-US" smtClean="0"/>
              <a:t>Level 2 – Expert </a:t>
            </a:r>
          </a:p>
          <a:p>
            <a:r>
              <a:rPr lang="en-US" smtClean="0"/>
              <a:t>Separate Technical Services Course    </a:t>
            </a:r>
            <a:endParaRPr lang="en-US" dirty="0" smtClean="0"/>
          </a:p>
        </p:txBody>
      </p:sp>
      <p:sp>
        <p:nvSpPr>
          <p:cNvPr id="2" name="Title 1"/>
          <p:cNvSpPr>
            <a:spLocks noGrp="1"/>
          </p:cNvSpPr>
          <p:nvPr>
            <p:ph type="title"/>
          </p:nvPr>
        </p:nvSpPr>
        <p:spPr/>
        <p:txBody>
          <a:bodyPr/>
          <a:lstStyle/>
          <a:p>
            <a:r>
              <a:rPr lang="en-US" smtClean="0"/>
              <a:t>What are the cumulative steps?</a:t>
            </a:r>
            <a:endParaRPr lang="en-US" dirty="0"/>
          </a:p>
        </p:txBody>
      </p:sp>
      <p:sp>
        <p:nvSpPr>
          <p:cNvPr id="6" name="Footer Placeholder 5"/>
          <p:cNvSpPr>
            <a:spLocks noGrp="1"/>
          </p:cNvSpPr>
          <p:nvPr>
            <p:ph type="ftr" sz="quarter" idx="10"/>
          </p:nvPr>
        </p:nvSpPr>
        <p:spPr/>
        <p:txBody>
          <a:bodyPr/>
          <a:lstStyle/>
          <a:p>
            <a:r>
              <a:rPr lang="en-US" smtClean="0"/>
              <a:t>EAM-IN-050</a:t>
            </a:r>
            <a:endParaRPr lang="en-US" dirty="0"/>
          </a:p>
        </p:txBody>
      </p:sp>
      <p:pic>
        <p:nvPicPr>
          <p:cNvPr id="2050" name="Picture 2" descr="C:\Users\nnm\AppData\Local\Microsoft\Windows\Temporary Internet Files\Content.IE5\MP4FNXP9\MC900295859[1].wmf"/>
          <p:cNvPicPr>
            <a:picLocks noChangeAspect="1" noChangeArrowheads="1"/>
          </p:cNvPicPr>
          <p:nvPr/>
        </p:nvPicPr>
        <p:blipFill>
          <a:blip r:embed="rId3" cstate="print"/>
          <a:srcRect/>
          <a:stretch>
            <a:fillRect/>
          </a:stretch>
        </p:blipFill>
        <p:spPr bwMode="auto">
          <a:xfrm>
            <a:off x="6324600" y="4419600"/>
            <a:ext cx="2163778" cy="187105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dirty="0" smtClean="0"/>
              <a:t>Pre-Sales</a:t>
            </a:r>
          </a:p>
          <a:p>
            <a:r>
              <a:rPr lang="en-US" dirty="0" smtClean="0"/>
              <a:t>Services</a:t>
            </a:r>
          </a:p>
          <a:p>
            <a:r>
              <a:rPr lang="en-US" dirty="0" smtClean="0"/>
              <a:t>Support</a:t>
            </a:r>
          </a:p>
          <a:p>
            <a:r>
              <a:rPr lang="en-US" dirty="0" smtClean="0"/>
              <a:t>Partners</a:t>
            </a:r>
          </a:p>
        </p:txBody>
      </p:sp>
      <p:sp>
        <p:nvSpPr>
          <p:cNvPr id="2" name="Title 1"/>
          <p:cNvSpPr>
            <a:spLocks noGrp="1"/>
          </p:cNvSpPr>
          <p:nvPr>
            <p:ph type="title"/>
          </p:nvPr>
        </p:nvSpPr>
        <p:spPr/>
        <p:txBody>
          <a:bodyPr/>
          <a:lstStyle/>
          <a:p>
            <a:r>
              <a:rPr lang="en-US" smtClean="0"/>
              <a:t>Who is the Audience?</a:t>
            </a:r>
            <a:endParaRPr lang="en-US" dirty="0"/>
          </a:p>
        </p:txBody>
      </p:sp>
      <p:sp>
        <p:nvSpPr>
          <p:cNvPr id="6" name="Footer Placeholder 5"/>
          <p:cNvSpPr>
            <a:spLocks noGrp="1"/>
          </p:cNvSpPr>
          <p:nvPr>
            <p:ph type="ftr" sz="quarter" idx="10"/>
          </p:nvPr>
        </p:nvSpPr>
        <p:spPr/>
        <p:txBody>
          <a:bodyPr/>
          <a:lstStyle/>
          <a:p>
            <a:r>
              <a:rPr lang="en-US" smtClean="0"/>
              <a:t>EAM-IN-040</a:t>
            </a:r>
            <a:endParaRPr lang="en-US" dirty="0"/>
          </a:p>
        </p:txBody>
      </p:sp>
      <p:sp>
        <p:nvSpPr>
          <p:cNvPr id="7" name="Rectangle 6"/>
          <p:cNvSpPr/>
          <p:nvPr/>
        </p:nvSpPr>
        <p:spPr>
          <a:xfrm>
            <a:off x="3200400" y="3048000"/>
            <a:ext cx="4681089" cy="1754326"/>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Anyone who </a:t>
            </a:r>
          </a:p>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touches EAM</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000" fill="hold"/>
                                        <p:tgtEl>
                                          <p:spTgt spid="7"/>
                                        </p:tgtEl>
                                        <p:attrNameLst>
                                          <p:attrName>ppt_x</p:attrName>
                                        </p:attrNameLst>
                                      </p:cBhvr>
                                      <p:tavLst>
                                        <p:tav tm="0">
                                          <p:val>
                                            <p:strVal val="#ppt_x"/>
                                          </p:val>
                                        </p:tav>
                                        <p:tav tm="100000">
                                          <p:val>
                                            <p:strVal val="#ppt_x"/>
                                          </p:val>
                                        </p:tav>
                                      </p:tavLst>
                                    </p:anim>
                                    <p:anim calcmode="lin" valueType="num">
                                      <p:cBhvr additive="base">
                                        <p:cTn id="8" dur="2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smtClean="0"/>
              <a:t>Demonstrate core EAM functionality </a:t>
            </a:r>
          </a:p>
          <a:p>
            <a:r>
              <a:rPr lang="en-US" smtClean="0"/>
              <a:t>Guide customers to EAM Best Practices </a:t>
            </a:r>
          </a:p>
          <a:p>
            <a:r>
              <a:rPr lang="en-US" smtClean="0"/>
              <a:t>Recommend an appropriate EAM Solution </a:t>
            </a:r>
          </a:p>
          <a:p>
            <a:r>
              <a:rPr lang="en-US" smtClean="0"/>
              <a:t>Execute upon a SME Guided Project Plan</a:t>
            </a:r>
          </a:p>
          <a:p>
            <a:r>
              <a:rPr lang="en-US" smtClean="0"/>
              <a:t>Begin customer facing activities around EAM </a:t>
            </a:r>
            <a:endParaRPr lang="en-US" dirty="0" smtClean="0"/>
          </a:p>
        </p:txBody>
      </p:sp>
      <p:sp>
        <p:nvSpPr>
          <p:cNvPr id="2" name="Title 1"/>
          <p:cNvSpPr>
            <a:spLocks noGrp="1"/>
          </p:cNvSpPr>
          <p:nvPr>
            <p:ph type="title"/>
          </p:nvPr>
        </p:nvSpPr>
        <p:spPr/>
        <p:txBody>
          <a:bodyPr>
            <a:noAutofit/>
          </a:bodyPr>
          <a:lstStyle/>
          <a:p>
            <a:r>
              <a:rPr lang="en-US" sz="2400" dirty="0" smtClean="0"/>
              <a:t>Upon completion of Level 1 you will be able to:</a:t>
            </a:r>
            <a:endParaRPr lang="en-US" sz="2400" dirty="0"/>
          </a:p>
        </p:txBody>
      </p:sp>
      <p:sp>
        <p:nvSpPr>
          <p:cNvPr id="6" name="Footer Placeholder 5"/>
          <p:cNvSpPr>
            <a:spLocks noGrp="1"/>
          </p:cNvSpPr>
          <p:nvPr>
            <p:ph type="ftr" sz="quarter" idx="10"/>
          </p:nvPr>
        </p:nvSpPr>
        <p:spPr/>
        <p:txBody>
          <a:bodyPr/>
          <a:lstStyle/>
          <a:p>
            <a:r>
              <a:rPr lang="en-US" smtClean="0"/>
              <a:t>EAM-IN-030</a:t>
            </a:r>
            <a:endParaRPr lang="en-US" dirty="0"/>
          </a:p>
        </p:txBody>
      </p:sp>
      <p:pic>
        <p:nvPicPr>
          <p:cNvPr id="1026" name="Picture 2" descr="C:\Users\nnm\AppData\Local\Microsoft\Windows\Temporary Internet Files\Content.IE5\JNNYX0BE\MP900399368[1].jpg"/>
          <p:cNvPicPr>
            <a:picLocks noChangeAspect="1" noChangeArrowheads="1"/>
          </p:cNvPicPr>
          <p:nvPr/>
        </p:nvPicPr>
        <p:blipFill>
          <a:blip r:embed="rId3" cstate="print"/>
          <a:srcRect/>
          <a:stretch>
            <a:fillRect/>
          </a:stretch>
        </p:blipFill>
        <p:spPr bwMode="auto">
          <a:xfrm>
            <a:off x="5105400" y="4080058"/>
            <a:ext cx="3139440" cy="2092142"/>
          </a:xfrm>
          <a:prstGeom prst="rect">
            <a:avLst/>
          </a:prstGeom>
          <a:noFill/>
        </p:spPr>
      </p:pic>
      <p:pic>
        <p:nvPicPr>
          <p:cNvPr id="1030" name="Picture 6" descr="C:\Users\nnm\AppData\Local\Microsoft\Windows\Temporary Internet Files\Content.IE5\KCI6OVB7\MP900448600[1].jpg"/>
          <p:cNvPicPr>
            <a:picLocks noChangeAspect="1" noChangeArrowheads="1"/>
          </p:cNvPicPr>
          <p:nvPr/>
        </p:nvPicPr>
        <p:blipFill>
          <a:blip r:embed="rId4" cstate="print"/>
          <a:srcRect/>
          <a:stretch>
            <a:fillRect/>
          </a:stretch>
        </p:blipFill>
        <p:spPr bwMode="auto">
          <a:xfrm>
            <a:off x="990600" y="4080058"/>
            <a:ext cx="2971800" cy="2075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subTnLst>
                                    <p:animClr>
                                      <p:cBhvr override="childStyle">
                                        <p:cTn dur="1" fill="hold" display="0" masterRel="nextClick" afterEffect="1"/>
                                        <p:tgtEl>
                                          <p:spTgt spid="5">
                                            <p:txEl>
                                              <p:pRg st="0" end="0"/>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subTnLst>
                                    <p:animClr>
                                      <p:cBhvr override="childStyle">
                                        <p:cTn dur="1" fill="hold" display="0" masterRel="nextClick" afterEffect="1"/>
                                        <p:tgtEl>
                                          <p:spTgt spid="5">
                                            <p:txEl>
                                              <p:pRg st="1" end="1"/>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subTnLst>
                                    <p:animClr>
                                      <p:cBhvr override="childStyle">
                                        <p:cTn dur="1" fill="hold" display="0" masterRel="nextClick" afterEffect="1"/>
                                        <p:tgtEl>
                                          <p:spTgt spid="5">
                                            <p:txEl>
                                              <p:pRg st="2" end="2"/>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subTnLst>
                                    <p:animClr>
                                      <p:cBhvr override="childStyle">
                                        <p:cTn dur="1" fill="hold" display="0" masterRel="nextClick" afterEffect="1"/>
                                        <p:tgtEl>
                                          <p:spTgt spid="5">
                                            <p:txEl>
                                              <p:pRg st="3" end="3"/>
                                            </p:txEl>
                                          </p:spTgt>
                                        </p:tgtEl>
                                        <p:attrNameLst>
                                          <p:attrName>ppt_c</p:attrName>
                                        </p:attrNameLst>
                                      </p:cBhvr>
                                      <p:to>
                                        <a:srgbClr val="C0C0C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jdelijke aanduiding voor inhoud 2"/>
          <p:cNvSpPr>
            <a:spLocks noGrp="1"/>
          </p:cNvSpPr>
          <p:nvPr>
            <p:ph idx="1"/>
          </p:nvPr>
        </p:nvSpPr>
        <p:spPr/>
        <p:txBody>
          <a:bodyPr/>
          <a:lstStyle/>
          <a:p>
            <a:r>
              <a:rPr lang="en-US" dirty="0" smtClean="0"/>
              <a:t>Requires Level 1 Certification</a:t>
            </a:r>
          </a:p>
          <a:p>
            <a:r>
              <a:rPr lang="en-US" dirty="0" smtClean="0"/>
              <a:t>More role specific</a:t>
            </a:r>
          </a:p>
          <a:p>
            <a:r>
              <a:rPr lang="en-US" dirty="0" smtClean="0"/>
              <a:t>“Expert” level certification</a:t>
            </a:r>
          </a:p>
        </p:txBody>
      </p:sp>
      <p:sp>
        <p:nvSpPr>
          <p:cNvPr id="2" name="Title 1"/>
          <p:cNvSpPr>
            <a:spLocks noGrp="1"/>
          </p:cNvSpPr>
          <p:nvPr>
            <p:ph type="title"/>
          </p:nvPr>
        </p:nvSpPr>
        <p:spPr/>
        <p:txBody>
          <a:bodyPr/>
          <a:lstStyle/>
          <a:p>
            <a:r>
              <a:rPr lang="en-US" smtClean="0"/>
              <a:t>What is Level 2 Certification, then?</a:t>
            </a:r>
            <a:endParaRPr lang="en-US" dirty="0"/>
          </a:p>
        </p:txBody>
      </p:sp>
      <p:sp>
        <p:nvSpPr>
          <p:cNvPr id="6" name="Footer Placeholder 5"/>
          <p:cNvSpPr>
            <a:spLocks noGrp="1"/>
          </p:cNvSpPr>
          <p:nvPr>
            <p:ph type="ftr" sz="quarter" idx="10"/>
          </p:nvPr>
        </p:nvSpPr>
        <p:spPr/>
        <p:txBody>
          <a:bodyPr/>
          <a:lstStyle/>
          <a:p>
            <a:r>
              <a:rPr lang="en-US" smtClean="0"/>
              <a:t>EAM-IN-070</a:t>
            </a:r>
            <a:endParaRPr lang="en-US" dirty="0"/>
          </a:p>
        </p:txBody>
      </p:sp>
      <p:sp>
        <p:nvSpPr>
          <p:cNvPr id="7" name="TextBox 6"/>
          <p:cNvSpPr txBox="1"/>
          <p:nvPr/>
        </p:nvSpPr>
        <p:spPr>
          <a:xfrm>
            <a:off x="914400" y="3886200"/>
            <a:ext cx="6936514" cy="1938992"/>
          </a:xfrm>
          <a:prstGeom prst="rect">
            <a:avLst/>
          </a:prstGeom>
          <a:noFill/>
        </p:spPr>
        <p:txBody>
          <a:bodyPr wrap="none" rtlCol="0">
            <a:spAutoFit/>
          </a:bodyPr>
          <a:lstStyle/>
          <a:p>
            <a:pPr algn="l">
              <a:lnSpc>
                <a:spcPct val="150000"/>
              </a:lnSpc>
            </a:pPr>
            <a:r>
              <a:rPr lang="en-US" sz="2000" b="1" dirty="0" smtClean="0">
                <a:latin typeface="+mj-lt"/>
              </a:rPr>
              <a:t>Upon completion of Level 2 you will be fully certified to</a:t>
            </a:r>
          </a:p>
          <a:p>
            <a:pPr lvl="1" algn="l">
              <a:lnSpc>
                <a:spcPct val="150000"/>
              </a:lnSpc>
            </a:pPr>
            <a:r>
              <a:rPr lang="en-US" sz="2000" b="1" dirty="0" smtClean="0">
                <a:latin typeface="+mj-lt"/>
              </a:rPr>
              <a:t>  Lead EAM implementations solo </a:t>
            </a:r>
          </a:p>
          <a:p>
            <a:pPr lvl="1" algn="l">
              <a:lnSpc>
                <a:spcPct val="150000"/>
              </a:lnSpc>
            </a:pPr>
            <a:r>
              <a:rPr lang="en-US" sz="2000" b="1" dirty="0" smtClean="0">
                <a:latin typeface="+mj-lt"/>
              </a:rPr>
              <a:t>  Support EAM solo </a:t>
            </a:r>
          </a:p>
          <a:p>
            <a:pPr lvl="1" algn="l">
              <a:lnSpc>
                <a:spcPct val="150000"/>
              </a:lnSpc>
            </a:pPr>
            <a:r>
              <a:rPr lang="en-US" sz="2000" b="1" dirty="0" smtClean="0">
                <a:latin typeface="+mj-lt"/>
              </a:rPr>
              <a:t>  Position and demonstrate EAM solo </a:t>
            </a:r>
          </a:p>
        </p:txBody>
      </p:sp>
      <p:pic>
        <p:nvPicPr>
          <p:cNvPr id="5122" name="Picture 2" descr="C:\Users\nnm\AppData\Local\Microsoft\Windows\Temporary Internet Files\Content.IE5\JNNYX0BE\MC900432601[1].png"/>
          <p:cNvPicPr>
            <a:picLocks noChangeAspect="1" noChangeArrowheads="1"/>
          </p:cNvPicPr>
          <p:nvPr/>
        </p:nvPicPr>
        <p:blipFill>
          <a:blip r:embed="rId3" cstate="print"/>
          <a:srcRect/>
          <a:stretch>
            <a:fillRect/>
          </a:stretch>
        </p:blipFill>
        <p:spPr bwMode="auto">
          <a:xfrm>
            <a:off x="990600" y="4419600"/>
            <a:ext cx="457086" cy="457086"/>
          </a:xfrm>
          <a:prstGeom prst="rect">
            <a:avLst/>
          </a:prstGeom>
          <a:noFill/>
        </p:spPr>
      </p:pic>
      <p:pic>
        <p:nvPicPr>
          <p:cNvPr id="8" name="Picture 2" descr="C:\Users\nnm\AppData\Local\Microsoft\Windows\Temporary Internet Files\Content.IE5\JNNYX0BE\MC900432601[1].png"/>
          <p:cNvPicPr>
            <a:picLocks noChangeAspect="1" noChangeArrowheads="1"/>
          </p:cNvPicPr>
          <p:nvPr/>
        </p:nvPicPr>
        <p:blipFill>
          <a:blip r:embed="rId3" cstate="print"/>
          <a:srcRect/>
          <a:stretch>
            <a:fillRect/>
          </a:stretch>
        </p:blipFill>
        <p:spPr bwMode="auto">
          <a:xfrm>
            <a:off x="990600" y="4876914"/>
            <a:ext cx="457086" cy="457086"/>
          </a:xfrm>
          <a:prstGeom prst="rect">
            <a:avLst/>
          </a:prstGeom>
          <a:noFill/>
        </p:spPr>
      </p:pic>
      <p:pic>
        <p:nvPicPr>
          <p:cNvPr id="9" name="Picture 2" descr="C:\Users\nnm\AppData\Local\Microsoft\Windows\Temporary Internet Files\Content.IE5\JNNYX0BE\MC900432601[1].png"/>
          <p:cNvPicPr>
            <a:picLocks noChangeAspect="1" noChangeArrowheads="1"/>
          </p:cNvPicPr>
          <p:nvPr/>
        </p:nvPicPr>
        <p:blipFill>
          <a:blip r:embed="rId3" cstate="print"/>
          <a:srcRect/>
          <a:stretch>
            <a:fillRect/>
          </a:stretch>
        </p:blipFill>
        <p:spPr bwMode="auto">
          <a:xfrm>
            <a:off x="990714" y="5334000"/>
            <a:ext cx="457086" cy="4570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9495</TotalTime>
  <Words>3123</Words>
  <Application>Microsoft Office PowerPoint</Application>
  <PresentationFormat>On-screen Show (4:3)</PresentationFormat>
  <Paragraphs>264</Paragraphs>
  <Slides>21</Slides>
  <Notes>20</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1_EX06PP_template</vt:lpstr>
      <vt:lpstr>QAD 2010 Template</vt:lpstr>
      <vt:lpstr>1.1 Level 1 Training Introduction to Education Approach</vt:lpstr>
      <vt:lpstr>Welcome to the new  Field Readiness Team’s  Level 1 Learning Path! </vt:lpstr>
      <vt:lpstr>What is Different? </vt:lpstr>
      <vt:lpstr>Super SME!</vt:lpstr>
      <vt:lpstr>What is this Education Path?</vt:lpstr>
      <vt:lpstr>What are the cumulative steps?</vt:lpstr>
      <vt:lpstr>Who is the Audience?</vt:lpstr>
      <vt:lpstr>Upon completion of Level 1 you will be able to:</vt:lpstr>
      <vt:lpstr>What is Level 2 Certification, then?</vt:lpstr>
      <vt:lpstr>Benefits to QAD</vt:lpstr>
      <vt:lpstr>Benefits to You</vt:lpstr>
      <vt:lpstr>What types of content are in Level 1?</vt:lpstr>
      <vt:lpstr>Education Approach</vt:lpstr>
      <vt:lpstr>Getting Started . . . </vt:lpstr>
      <vt:lpstr>How much of my time is needed?</vt:lpstr>
      <vt:lpstr>Review</vt:lpstr>
      <vt:lpstr>Review Questions</vt:lpstr>
      <vt:lpstr>Review Questions</vt:lpstr>
      <vt:lpstr>Next Steps!  </vt:lpstr>
      <vt:lpstr>Questions? </vt:lpstr>
      <vt:lpstr>Welcome to EAM Level 1 Good Luck and Happy Studying!</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Manufacturing &amp; Supply Chain Strategy</dc:title>
  <dc:creator>bzk</dc:creator>
  <cp:lastModifiedBy>Bill Knutson</cp:lastModifiedBy>
  <cp:revision>621</cp:revision>
  <dcterms:created xsi:type="dcterms:W3CDTF">2007-06-29T14:49:09Z</dcterms:created>
  <dcterms:modified xsi:type="dcterms:W3CDTF">2011-02-10T19:35:01Z</dcterms:modified>
</cp:coreProperties>
</file>