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911" r:id="rId1"/>
    <p:sldMasterId id="2147484965" r:id="rId2"/>
  </p:sldMasterIdLst>
  <p:notesMasterIdLst>
    <p:notesMasterId r:id="rId73"/>
  </p:notesMasterIdLst>
  <p:handoutMasterIdLst>
    <p:handoutMasterId r:id="rId74"/>
  </p:handoutMasterIdLst>
  <p:sldIdLst>
    <p:sldId id="900" r:id="rId3"/>
    <p:sldId id="901" r:id="rId4"/>
    <p:sldId id="902" r:id="rId5"/>
    <p:sldId id="903" r:id="rId6"/>
    <p:sldId id="1010" r:id="rId7"/>
    <p:sldId id="691" r:id="rId8"/>
    <p:sldId id="1011" r:id="rId9"/>
    <p:sldId id="1012" r:id="rId10"/>
    <p:sldId id="546" r:id="rId11"/>
    <p:sldId id="906" r:id="rId12"/>
    <p:sldId id="544" r:id="rId13"/>
    <p:sldId id="877" r:id="rId14"/>
    <p:sldId id="878" r:id="rId15"/>
    <p:sldId id="879" r:id="rId16"/>
    <p:sldId id="545" r:id="rId17"/>
    <p:sldId id="908" r:id="rId18"/>
    <p:sldId id="940" r:id="rId19"/>
    <p:sldId id="1008" r:id="rId20"/>
    <p:sldId id="923" r:id="rId21"/>
    <p:sldId id="924" r:id="rId22"/>
    <p:sldId id="946" r:id="rId23"/>
    <p:sldId id="947" r:id="rId24"/>
    <p:sldId id="1013" r:id="rId25"/>
    <p:sldId id="882" r:id="rId26"/>
    <p:sldId id="948" r:id="rId27"/>
    <p:sldId id="949" r:id="rId28"/>
    <p:sldId id="950" r:id="rId29"/>
    <p:sldId id="954" r:id="rId30"/>
    <p:sldId id="955" r:id="rId31"/>
    <p:sldId id="956" r:id="rId32"/>
    <p:sldId id="958" r:id="rId33"/>
    <p:sldId id="965" r:id="rId34"/>
    <p:sldId id="967" r:id="rId35"/>
    <p:sldId id="968" r:id="rId36"/>
    <p:sldId id="971" r:id="rId37"/>
    <p:sldId id="959" r:id="rId38"/>
    <p:sldId id="973" r:id="rId39"/>
    <p:sldId id="974" r:id="rId40"/>
    <p:sldId id="986" r:id="rId41"/>
    <p:sldId id="980" r:id="rId42"/>
    <p:sldId id="987" r:id="rId43"/>
    <p:sldId id="981" r:id="rId44"/>
    <p:sldId id="988" r:id="rId45"/>
    <p:sldId id="982" r:id="rId46"/>
    <p:sldId id="983" r:id="rId47"/>
    <p:sldId id="984" r:id="rId48"/>
    <p:sldId id="975" r:id="rId49"/>
    <p:sldId id="1005" r:id="rId50"/>
    <p:sldId id="960" r:id="rId51"/>
    <p:sldId id="985" r:id="rId52"/>
    <p:sldId id="997" r:id="rId53"/>
    <p:sldId id="962" r:id="rId54"/>
    <p:sldId id="991" r:id="rId55"/>
    <p:sldId id="989" r:id="rId56"/>
    <p:sldId id="992" r:id="rId57"/>
    <p:sldId id="993" r:id="rId58"/>
    <p:sldId id="994" r:id="rId59"/>
    <p:sldId id="995" r:id="rId60"/>
    <p:sldId id="996" r:id="rId61"/>
    <p:sldId id="998" r:id="rId62"/>
    <p:sldId id="999" r:id="rId63"/>
    <p:sldId id="961" r:id="rId64"/>
    <p:sldId id="1000" r:id="rId65"/>
    <p:sldId id="1001" r:id="rId66"/>
    <p:sldId id="1002" r:id="rId67"/>
    <p:sldId id="943" r:id="rId68"/>
    <p:sldId id="1004" r:id="rId69"/>
    <p:sldId id="904" r:id="rId70"/>
    <p:sldId id="1014" r:id="rId71"/>
    <p:sldId id="1015" r:id="rId72"/>
  </p:sldIdLst>
  <p:sldSz cx="9144000" cy="6858000" type="screen4x3"/>
  <p:notesSz cx="6858000" cy="9296400"/>
  <p:defaultTextStyle>
    <a:defPPr>
      <a:defRPr lang="en-US"/>
    </a:defPPr>
    <a:lvl1pPr algn="l" rtl="0" fontAlgn="base">
      <a:spcBef>
        <a:spcPct val="0"/>
      </a:spcBef>
      <a:spcAft>
        <a:spcPct val="0"/>
      </a:spcAft>
      <a:defRPr sz="1400" kern="1200">
        <a:solidFill>
          <a:schemeClr val="tx1"/>
        </a:solidFill>
        <a:latin typeface="Tahoma" charset="0"/>
        <a:ea typeface="+mn-ea"/>
        <a:cs typeface="+mn-cs"/>
      </a:defRPr>
    </a:lvl1pPr>
    <a:lvl2pPr marL="457200" algn="l" rtl="0" fontAlgn="base">
      <a:spcBef>
        <a:spcPct val="0"/>
      </a:spcBef>
      <a:spcAft>
        <a:spcPct val="0"/>
      </a:spcAft>
      <a:defRPr sz="1400" kern="1200">
        <a:solidFill>
          <a:schemeClr val="tx1"/>
        </a:solidFill>
        <a:latin typeface="Tahoma" charset="0"/>
        <a:ea typeface="+mn-ea"/>
        <a:cs typeface="+mn-cs"/>
      </a:defRPr>
    </a:lvl2pPr>
    <a:lvl3pPr marL="914400" algn="l" rtl="0" fontAlgn="base">
      <a:spcBef>
        <a:spcPct val="0"/>
      </a:spcBef>
      <a:spcAft>
        <a:spcPct val="0"/>
      </a:spcAft>
      <a:defRPr sz="1400" kern="1200">
        <a:solidFill>
          <a:schemeClr val="tx1"/>
        </a:solidFill>
        <a:latin typeface="Tahoma" charset="0"/>
        <a:ea typeface="+mn-ea"/>
        <a:cs typeface="+mn-cs"/>
      </a:defRPr>
    </a:lvl3pPr>
    <a:lvl4pPr marL="1371600" algn="l" rtl="0" fontAlgn="base">
      <a:spcBef>
        <a:spcPct val="0"/>
      </a:spcBef>
      <a:spcAft>
        <a:spcPct val="0"/>
      </a:spcAft>
      <a:defRPr sz="1400" kern="1200">
        <a:solidFill>
          <a:schemeClr val="tx1"/>
        </a:solidFill>
        <a:latin typeface="Tahoma" charset="0"/>
        <a:ea typeface="+mn-ea"/>
        <a:cs typeface="+mn-cs"/>
      </a:defRPr>
    </a:lvl4pPr>
    <a:lvl5pPr marL="1828800" algn="l" rtl="0" fontAlgn="base">
      <a:spcBef>
        <a:spcPct val="0"/>
      </a:spcBef>
      <a:spcAft>
        <a:spcPct val="0"/>
      </a:spcAft>
      <a:defRPr sz="1400" kern="1200">
        <a:solidFill>
          <a:schemeClr val="tx1"/>
        </a:solidFill>
        <a:latin typeface="Tahoma" charset="0"/>
        <a:ea typeface="+mn-ea"/>
        <a:cs typeface="+mn-cs"/>
      </a:defRPr>
    </a:lvl5pPr>
    <a:lvl6pPr marL="2286000" algn="l" defTabSz="914400" rtl="0" eaLnBrk="1" latinLnBrk="0" hangingPunct="1">
      <a:defRPr sz="1400" kern="1200">
        <a:solidFill>
          <a:schemeClr val="tx1"/>
        </a:solidFill>
        <a:latin typeface="Tahoma" charset="0"/>
        <a:ea typeface="+mn-ea"/>
        <a:cs typeface="+mn-cs"/>
      </a:defRPr>
    </a:lvl6pPr>
    <a:lvl7pPr marL="2743200" algn="l" defTabSz="914400" rtl="0" eaLnBrk="1" latinLnBrk="0" hangingPunct="1">
      <a:defRPr sz="1400" kern="1200">
        <a:solidFill>
          <a:schemeClr val="tx1"/>
        </a:solidFill>
        <a:latin typeface="Tahoma" charset="0"/>
        <a:ea typeface="+mn-ea"/>
        <a:cs typeface="+mn-cs"/>
      </a:defRPr>
    </a:lvl7pPr>
    <a:lvl8pPr marL="3200400" algn="l" defTabSz="914400" rtl="0" eaLnBrk="1" latinLnBrk="0" hangingPunct="1">
      <a:defRPr sz="1400" kern="1200">
        <a:solidFill>
          <a:schemeClr val="tx1"/>
        </a:solidFill>
        <a:latin typeface="Tahoma" charset="0"/>
        <a:ea typeface="+mn-ea"/>
        <a:cs typeface="+mn-cs"/>
      </a:defRPr>
    </a:lvl8pPr>
    <a:lvl9pPr marL="3657600" algn="l" defTabSz="914400" rtl="0" eaLnBrk="1" latinLnBrk="0" hangingPunct="1">
      <a:defRPr sz="14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69B8"/>
    <a:srgbClr val="FFFFCC"/>
    <a:srgbClr val="33CC33"/>
    <a:srgbClr val="FFFF66"/>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545" autoAdjust="0"/>
    <p:restoredTop sz="76637" autoAdjust="0"/>
  </p:normalViewPr>
  <p:slideViewPr>
    <p:cSldViewPr snapToGrid="0">
      <p:cViewPr>
        <p:scale>
          <a:sx n="90" d="100"/>
          <a:sy n="90" d="100"/>
        </p:scale>
        <p:origin x="-324" y="3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9984"/>
    </p:cViewPr>
  </p:sorterViewPr>
  <p:notesViewPr>
    <p:cSldViewPr snapToGrid="0">
      <p:cViewPr varScale="1">
        <p:scale>
          <a:sx n="78" d="100"/>
          <a:sy n="78" d="100"/>
        </p:scale>
        <p:origin x="-2544" y="-84"/>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viewProps" Target="viewProp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l">
              <a:defRPr sz="1200">
                <a:latin typeface="Arial" charset="0"/>
              </a:defRPr>
            </a:lvl1pPr>
          </a:lstStyle>
          <a:p>
            <a:pPr>
              <a:defRPr/>
            </a:pPr>
            <a:endParaRPr lang="en-US"/>
          </a:p>
        </p:txBody>
      </p:sp>
      <p:sp>
        <p:nvSpPr>
          <p:cNvPr id="48640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r">
              <a:defRPr sz="1200">
                <a:latin typeface="Arial" charset="0"/>
              </a:defRPr>
            </a:lvl1pPr>
          </a:lstStyle>
          <a:p>
            <a:pPr>
              <a:defRPr/>
            </a:pPr>
            <a:endParaRPr lang="en-US"/>
          </a:p>
        </p:txBody>
      </p:sp>
      <p:sp>
        <p:nvSpPr>
          <p:cNvPr id="48640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l">
              <a:defRPr sz="1200">
                <a:latin typeface="Arial" charset="0"/>
              </a:defRPr>
            </a:lvl1pPr>
          </a:lstStyle>
          <a:p>
            <a:pPr>
              <a:defRPr/>
            </a:pPr>
            <a:endParaRPr lang="en-US"/>
          </a:p>
        </p:txBody>
      </p:sp>
      <p:sp>
        <p:nvSpPr>
          <p:cNvPr id="48640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r">
              <a:defRPr sz="1200">
                <a:latin typeface="Arial" charset="0"/>
              </a:defRPr>
            </a:lvl1pPr>
          </a:lstStyle>
          <a:p>
            <a:pPr>
              <a:defRPr/>
            </a:pPr>
            <a:fld id="{AC7AE79A-77E8-4843-8904-21E3F658127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l" defTabSz="923275">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r" defTabSz="923275">
              <a:defRPr sz="1200">
                <a:latin typeface="Arial" charset="0"/>
              </a:defRPr>
            </a:lvl1pPr>
          </a:lstStyle>
          <a:p>
            <a:pPr>
              <a:defRPr/>
            </a:pPr>
            <a:endParaRPr lang="en-US"/>
          </a:p>
        </p:txBody>
      </p:sp>
      <p:sp>
        <p:nvSpPr>
          <p:cNvPr id="77828"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414838"/>
            <a:ext cx="5486400" cy="4184650"/>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l" defTabSz="923275">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r" defTabSz="923275">
              <a:defRPr sz="1200">
                <a:latin typeface="Arial" charset="0"/>
              </a:defRPr>
            </a:lvl1pPr>
          </a:lstStyle>
          <a:p>
            <a:pPr>
              <a:defRPr/>
            </a:pPr>
            <a:fld id="{C9C47007-55EB-431B-BBDF-BF2999D2474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pPr defTabSz="920750"/>
            <a:fld id="{FC9636F2-8FF2-448F-AC9B-ABB27B7B152C}" type="slidenum">
              <a:rPr lang="en-US" smtClean="0"/>
              <a:pPr defTabSz="920750"/>
              <a:t>1</a:t>
            </a:fld>
            <a:endParaRPr lang="en-U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r>
              <a:rPr lang="en-US" dirty="0" smtClean="0"/>
              <a:t>Welcome to the EAM Level</a:t>
            </a:r>
            <a:r>
              <a:rPr lang="en-US" baseline="0" dirty="0" smtClean="0"/>
              <a:t> 1 Certification Path class “1-8 Introduction to EAM Project Controls”.</a:t>
            </a: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pPr defTabSz="922338"/>
            <a:fld id="{CB549047-A356-4D7F-B1E9-962EBF9A480A}" type="slidenum">
              <a:rPr lang="en-US" smtClean="0"/>
              <a:pPr defTabSz="922338"/>
              <a:t>10</a:t>
            </a:fld>
            <a:endParaRPr 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r>
              <a:rPr lang="en-US" dirty="0" smtClean="0"/>
              <a:t>In the EAM</a:t>
            </a:r>
            <a:r>
              <a:rPr lang="en-US" baseline="0" dirty="0" smtClean="0"/>
              <a:t> Overview class, we began discussing some of the key concepts in Project Controls.  In this section we will bring those down from the “60,000 ft” level to more of a “30,000 ft” level and then add to those concepts to continue to grow your knowledge in this highly competitive business space.  </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pPr defTabSz="922338"/>
            <a:fld id="{CC6C8AF1-CFA3-4C73-9C94-DF7845BE23F7}" type="slidenum">
              <a:rPr lang="en-US" smtClean="0"/>
              <a:pPr defTabSz="922338"/>
              <a:t>11</a:t>
            </a:fld>
            <a:endParaRPr lang="en-US"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r>
              <a:rPr lang="en-GB" dirty="0" smtClean="0"/>
              <a:t>Because</a:t>
            </a:r>
            <a:r>
              <a:rPr lang="en-GB" baseline="0" dirty="0" smtClean="0"/>
              <a:t> the Project Number is actually a key field in accounting, it stands to reason that the Project Number must exist in ERP.  As a result, the Project number in EAM must match that of ERP exactly to ensure financial integrity.  </a:t>
            </a:r>
          </a:p>
          <a:p>
            <a:endParaRPr lang="en-GB" baseline="0" dirty="0" smtClean="0"/>
          </a:p>
          <a:p>
            <a:r>
              <a:rPr lang="en-GB" baseline="0" dirty="0" smtClean="0"/>
              <a:t>But, remember that ERP reports only at the Project level.  EAM allows for further breakdown of costs and budgets to the task, or “job” level.  ERP does not contain Job numbers, so EAM will  be the system of record for task level performance.  </a:t>
            </a:r>
          </a:p>
          <a:p>
            <a:endParaRPr lang="en-GB" baseline="0" dirty="0" smtClean="0"/>
          </a:p>
          <a:p>
            <a:r>
              <a:rPr lang="en-GB" baseline="0" dirty="0" smtClean="0"/>
              <a:t>Of all the advantages of using EAM Project Controls, perhaps the most popular feature of this module is the ability to have real-time visibility into project performance and budget.  Even today, many companies report that their financial reporting on projects can be as much as 40 days old, meaning they could be over budget today and not even know for one and half months!  Can you imagine the value of knowing that information today, or even better knowing BEFORE you go over budget?  </a:t>
            </a:r>
          </a:p>
          <a:p>
            <a:endParaRPr lang="en-GB" baseline="0" dirty="0" smtClean="0"/>
          </a:p>
          <a:p>
            <a:r>
              <a:rPr lang="en-GB" baseline="0" dirty="0" smtClean="0"/>
              <a:t>And finally, a particularly appealing function for Operations, Maintenance, and Fixed Asset Accounting is the ability EAM provides to create equipment records at the end of the project that are linked to acquisition cost and all the history associated with creating that asset.  Historically the hand-off between the project completion and the equipment being put into service has been awkward at best.  EAM closes that circle and helps ensure this step is never missed!</a:t>
            </a:r>
            <a:endParaRPr lang="en-GB"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pPr defTabSz="922338"/>
            <a:fld id="{A581AAF2-BC41-4E4E-8F37-24D34847D9F8}" type="slidenum">
              <a:rPr lang="en-US" smtClean="0"/>
              <a:pPr defTabSz="922338"/>
              <a:t>12</a:t>
            </a:fld>
            <a:endParaRPr lang="en-US"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r>
              <a:rPr lang="en-US" dirty="0" smtClean="0"/>
              <a:t>Understanding EAM’s Purchasing Module’s place in the overall Supply Chain is key to implementation success.  </a:t>
            </a:r>
          </a:p>
          <a:p>
            <a:endParaRPr lang="en-US" dirty="0" smtClean="0"/>
          </a:p>
          <a:p>
            <a:r>
              <a:rPr lang="en-US" dirty="0" smtClean="0"/>
              <a:t>Aside from ties to Financials, EAM Project Controls is also integral to Accounts Payable and Accounts Receivable functions within ERP.  </a:t>
            </a:r>
          </a:p>
          <a:p>
            <a:endParaRPr lang="en-US" dirty="0" smtClean="0"/>
          </a:p>
          <a:p>
            <a:r>
              <a:rPr lang="en-US" dirty="0" smtClean="0"/>
              <a:t>We have already discussed Accounts Payable role in the Introduction to EAM Purchasing</a:t>
            </a:r>
            <a:r>
              <a:rPr lang="en-US" baseline="0" dirty="0" smtClean="0"/>
              <a:t> class, but you will see in class 1-9 Introduction to Project Controls Part 2 how the Project Module interacts with AP to manage scheduled payments to suppliers.  </a:t>
            </a:r>
          </a:p>
          <a:p>
            <a:endParaRPr lang="en-US" baseline="0" dirty="0" smtClean="0"/>
          </a:p>
          <a:p>
            <a:r>
              <a:rPr lang="en-US" baseline="0" dirty="0" smtClean="0"/>
              <a:t>Now we introduce EAM’s interaction with the Accounts Receivable group.  The Project module allows EAM to interact with AR in order to generate invoices to customers for reimbursement, such as in Customer Funded projects.  </a:t>
            </a:r>
          </a:p>
          <a:p>
            <a:endParaRPr lang="en-US" baseline="0" dirty="0" smtClean="0"/>
          </a:p>
          <a:p>
            <a:r>
              <a:rPr lang="en-US" baseline="0" dirty="0" smtClean="0"/>
              <a:t>In general the roles operate as follows:  </a:t>
            </a:r>
            <a:endParaRPr lang="en-US" dirty="0" smtClean="0"/>
          </a:p>
          <a:p>
            <a:r>
              <a:rPr lang="en-US" dirty="0" smtClean="0"/>
              <a:t>Accounts Payable </a:t>
            </a:r>
          </a:p>
          <a:p>
            <a:pPr lvl="1"/>
            <a:r>
              <a:rPr lang="en-US" dirty="0" smtClean="0"/>
              <a:t>EAM Project Controls:</a:t>
            </a:r>
            <a:r>
              <a:rPr lang="en-US" baseline="0" dirty="0" smtClean="0"/>
              <a:t>  </a:t>
            </a:r>
            <a:r>
              <a:rPr lang="en-US" dirty="0" smtClean="0"/>
              <a:t>Release a</a:t>
            </a:r>
            <a:r>
              <a:rPr lang="en-US" baseline="0" dirty="0" smtClean="0"/>
              <a:t> supplier scheduled payment which generates a PO Receipt </a:t>
            </a:r>
            <a:r>
              <a:rPr lang="en-US" dirty="0" smtClean="0"/>
              <a:t> </a:t>
            </a:r>
          </a:p>
          <a:p>
            <a:pPr lvl="1"/>
            <a:r>
              <a:rPr lang="en-US" dirty="0" smtClean="0"/>
              <a:t>ERP Accounts Payable (AP): </a:t>
            </a:r>
            <a:r>
              <a:rPr lang="en-US" baseline="0" dirty="0" smtClean="0"/>
              <a:t> Generate payment to supplier </a:t>
            </a:r>
            <a:r>
              <a:rPr lang="en-US" dirty="0" smtClean="0"/>
              <a:t>  </a:t>
            </a:r>
          </a:p>
          <a:p>
            <a:r>
              <a:rPr lang="en-US" dirty="0" smtClean="0"/>
              <a:t>Accounts Receivable </a:t>
            </a:r>
          </a:p>
          <a:p>
            <a:pPr lvl="1"/>
            <a:r>
              <a:rPr lang="en-US" dirty="0" smtClean="0"/>
              <a:t>ERP Accounts Receivable (AR): Create Sales Order, Receive “Shipment” from EAM, Produce Invoice, Receive Payment</a:t>
            </a:r>
          </a:p>
          <a:p>
            <a:pPr lvl="1"/>
            <a:r>
              <a:rPr lang="en-US" dirty="0" smtClean="0"/>
              <a:t>EAM Project Controls: Releases “Shipment” to signify that an Invoice to Customer should be generated from ERP</a:t>
            </a:r>
          </a:p>
          <a:p>
            <a:endParaRPr lang="en-GB"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pPr defTabSz="922338"/>
            <a:fld id="{A39E0AD9-AC62-4F29-B47A-8C9D5A3ADFEE}" type="slidenum">
              <a:rPr lang="en-US" smtClean="0"/>
              <a:pPr defTabSz="922338"/>
              <a:t>13</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r>
              <a:rPr lang="en-US" dirty="0" smtClean="0"/>
              <a:t>EAM provides the ability for electronic, or on-line / paperless approval routings.  In EAM Purchasing, we discussed electronic approvals as they pertain to Requisition</a:t>
            </a:r>
            <a:r>
              <a:rPr lang="en-US" baseline="0" dirty="0" smtClean="0"/>
              <a:t> and Purchase Order approvals.  </a:t>
            </a:r>
          </a:p>
          <a:p>
            <a:endParaRPr lang="en-US" baseline="0" dirty="0" smtClean="0"/>
          </a:p>
          <a:p>
            <a:r>
              <a:rPr lang="en-US" dirty="0" smtClean="0"/>
              <a:t>Project Controls has its</a:t>
            </a:r>
            <a:r>
              <a:rPr lang="en-US" baseline="0" dirty="0" smtClean="0"/>
              <a:t> own unique use of electronic approvals, starting with the Project Approval.  If Project Approval is turned on for a site in EAM, then a project must be authorized prior to any spending transactions.  EAM will allow project managers to “plan” costs prior to approval, but the system will prevent any transactions until approved.  Project approval signifies approval to proceed with spending against a project.  </a:t>
            </a:r>
          </a:p>
          <a:p>
            <a:endParaRPr lang="en-US" baseline="0" dirty="0" smtClean="0"/>
          </a:p>
          <a:p>
            <a:r>
              <a:rPr lang="en-US" baseline="0" dirty="0" smtClean="0"/>
              <a:t>Also, you can define special Requisition approval groups at the Project and Job levels.  Quite often once a project is approved, a company will allow the project manager to be the approver for purchases as opposed to going through the regular approval routes.  </a:t>
            </a:r>
          </a:p>
          <a:p>
            <a:endParaRPr lang="en-US" baseline="0" dirty="0" smtClean="0"/>
          </a:p>
          <a:p>
            <a:r>
              <a:rPr lang="en-US" baseline="0" dirty="0" smtClean="0"/>
              <a:t>Aside from the ability to associate special Requisition approval groups to a Project and Job, the actual Requisition routing functions exactly as described in the Introduction to Purchasing class.  It utilizes the user’s defined approval limits (capital, expense, and project </a:t>
            </a:r>
            <a:r>
              <a:rPr lang="en-US" baseline="0" dirty="0" err="1" smtClean="0"/>
              <a:t>req</a:t>
            </a:r>
            <a:r>
              <a:rPr lang="en-US" baseline="0" dirty="0" smtClean="0"/>
              <a:t>).  It may contain both quality and money approvers, as well as horizontal approvers.  </a:t>
            </a:r>
            <a:endParaRPr lang="en-US" dirty="0" smtClean="0"/>
          </a:p>
          <a:p>
            <a:endParaRPr lang="en-GB"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pPr defTabSz="922338"/>
            <a:fld id="{D49171EA-0C49-48AD-9C64-4BE487BD8E64}" type="slidenum">
              <a:rPr lang="en-US" smtClean="0"/>
              <a:pPr defTabSz="922338"/>
              <a:t>14</a:t>
            </a:fld>
            <a:endParaRPr lang="en-US" smtClean="0"/>
          </a:p>
        </p:txBody>
      </p:sp>
      <p:sp>
        <p:nvSpPr>
          <p:cNvPr id="90115" name="Rectangle 2"/>
          <p:cNvSpPr>
            <a:spLocks noGrp="1" noRot="1" noChangeAspect="1" noChangeArrowheads="1" noTextEdit="1"/>
          </p:cNvSpPr>
          <p:nvPr>
            <p:ph type="sldImg"/>
          </p:nvPr>
        </p:nvSpPr>
        <p:spPr>
          <a:ln/>
        </p:spPr>
      </p:sp>
      <p:sp>
        <p:nvSpPr>
          <p:cNvPr id="547844" name="Rectangle 3"/>
          <p:cNvSpPr>
            <a:spLocks noGrp="1" noChangeArrowheads="1"/>
          </p:cNvSpPr>
          <p:nvPr>
            <p:ph type="body" idx="1"/>
          </p:nvPr>
        </p:nvSpPr>
        <p:spPr>
          <a:ln/>
        </p:spPr>
        <p:txBody>
          <a:bodyPr/>
          <a:lstStyle/>
          <a:p>
            <a:pPr>
              <a:defRPr/>
            </a:pPr>
            <a:r>
              <a:rPr lang="en-US" dirty="0" smtClean="0"/>
              <a:t>Before</a:t>
            </a:r>
            <a:r>
              <a:rPr lang="en-US" baseline="0" dirty="0" smtClean="0"/>
              <a:t> beginning to work with the EAM Project Module, it is very important for you to understand the four major types of projects managed in EAM and the defining characteristics and differences of each.  </a:t>
            </a:r>
          </a:p>
          <a:p>
            <a:pPr>
              <a:defRPr/>
            </a:pPr>
            <a:endParaRPr lang="en-US" baseline="0" dirty="0" smtClean="0"/>
          </a:p>
          <a:p>
            <a:pPr>
              <a:defRPr/>
            </a:pPr>
            <a:r>
              <a:rPr lang="en-US" baseline="0" dirty="0" smtClean="0"/>
              <a:t>Capital projects are investments that result in a new asset or assets to be added to the company books.  In general, capital funds are approved by a well-defined group of approvers and the approval of these funds is a very formal process.  Particularly for capital projects, the measure of “acquisition cost” is critical as the assets resulting from the project will be capitalized based upon that cost.  </a:t>
            </a:r>
          </a:p>
          <a:p>
            <a:pPr>
              <a:defRPr/>
            </a:pPr>
            <a:endParaRPr lang="en-US" baseline="0" dirty="0" smtClean="0"/>
          </a:p>
          <a:p>
            <a:pPr>
              <a:defRPr/>
            </a:pPr>
            <a:r>
              <a:rPr lang="en-US" baseline="0" dirty="0" smtClean="0"/>
              <a:t>Expense projects do not result in any new assets are generally internal projects for improvement or special activities.   An example of a typical expense project would be a recurring summer shutdown project during which the Maintenance team performs work that could not typically be done while the plant is running.  </a:t>
            </a:r>
          </a:p>
          <a:p>
            <a:pPr>
              <a:defRPr/>
            </a:pPr>
            <a:endParaRPr lang="en-US" baseline="0" dirty="0" smtClean="0"/>
          </a:p>
          <a:p>
            <a:pPr>
              <a:defRPr/>
            </a:pPr>
            <a:r>
              <a:rPr lang="en-US" baseline="0" dirty="0" smtClean="0"/>
              <a:t>Customer Funded projects are very common in the Automotive vertical.  These projects do not result in a new asset, as the customer will actually own the resulting equipment.  However, that equipment will remain inside the company’s facility to allow them to produce specialized parts in the future for the customer.  </a:t>
            </a:r>
          </a:p>
          <a:p>
            <a:pPr>
              <a:defRPr/>
            </a:pPr>
            <a:endParaRPr lang="en-US" baseline="0" dirty="0" smtClean="0"/>
          </a:p>
          <a:p>
            <a:pPr>
              <a:defRPr/>
            </a:pPr>
            <a:r>
              <a:rPr lang="en-US" baseline="0" dirty="0" smtClean="0"/>
              <a:t>ETO, or Engineer to Order, projects result in an actual sale to a customer.  No new assets are created, and the resulting product of the project will be physically shipped to the customer.  </a:t>
            </a:r>
          </a:p>
          <a:p>
            <a:pPr>
              <a:defRPr/>
            </a:pPr>
            <a:endParaRPr lang="en-US" baseline="0" dirty="0" smtClean="0"/>
          </a:p>
          <a:p>
            <a:pPr>
              <a:defRPr/>
            </a:pPr>
            <a:endParaRPr lang="en-GB"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pPr defTabSz="922338"/>
            <a:fld id="{AEE38CF3-5770-443D-A7A9-65DE5CEE95AA}" type="slidenum">
              <a:rPr lang="en-US" smtClean="0"/>
              <a:pPr defTabSz="922338"/>
              <a:t>15</a:t>
            </a:fld>
            <a:endParaRPr lang="en-US"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r>
              <a:rPr lang="en-GB" dirty="0" smtClean="0"/>
              <a:t>A common goal for all project managers is to have real-time</a:t>
            </a:r>
            <a:r>
              <a:rPr lang="en-GB" baseline="0" dirty="0" smtClean="0"/>
              <a:t> visibility into the health of their project and to be able to control their project spend to budget.  The more detailed the visibility the better!  For most companies, the financial controls and segregation of duties around projects is critical, and all benefit from stream-line approvals.  </a:t>
            </a:r>
          </a:p>
          <a:p>
            <a:endParaRPr lang="en-GB" baseline="0" dirty="0" smtClean="0"/>
          </a:p>
          <a:p>
            <a:r>
              <a:rPr lang="en-GB" baseline="0" dirty="0" smtClean="0"/>
              <a:t>Project Control best practices actually encompass all the modules’ best practices, too.  </a:t>
            </a:r>
            <a:endParaRPr lang="en-GB"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pPr defTabSz="922338"/>
            <a:fld id="{88AC0F9E-37A8-4E65-AC35-E623E26D23D1}" type="slidenum">
              <a:rPr lang="en-US" smtClean="0"/>
              <a:pPr defTabSz="922338"/>
              <a:t>16</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dirty="0" smtClean="0"/>
              <a:t>Before we</a:t>
            </a:r>
            <a:r>
              <a:rPr lang="en-US" baseline="0" dirty="0" smtClean="0"/>
              <a:t> begin working in the Project Controls module, it is important to understand how EAM configuration can drive functionality.  The following slides list the critical configuration settings, and you may wish to spend some time reviewing these before proceeding to the hands-on.  </a:t>
            </a: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pPr defTabSz="922338"/>
            <a:fld id="{FF6D9261-D42E-4949-9C9F-287A4A6CF77D}" type="slidenum">
              <a:rPr lang="en-US" smtClean="0"/>
              <a:pPr defTabSz="922338"/>
              <a:t>17</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r>
              <a:rPr lang="en-GB" dirty="0" smtClean="0"/>
              <a:t>EAM has Domain</a:t>
            </a:r>
            <a:r>
              <a:rPr lang="en-GB" baseline="0" dirty="0" smtClean="0"/>
              <a:t> and Site settings associated with Project functionality.  At the Domain level, you can define whether closed projects can be reopened and how project related general ledger transactions should be sent to ERP.  </a:t>
            </a:r>
          </a:p>
          <a:p>
            <a:endParaRPr lang="en-GB" baseline="0" dirty="0" smtClean="0"/>
          </a:p>
          <a:p>
            <a:r>
              <a:rPr lang="en-GB" baseline="0" dirty="0" smtClean="0"/>
              <a:t>As usual, default accounting is defined at the Site level, and this is also where we setup electronic approvals for Projects. </a:t>
            </a:r>
          </a:p>
          <a:p>
            <a:endParaRPr lang="en-GB" baseline="0" dirty="0" smtClean="0"/>
          </a:p>
          <a:p>
            <a:r>
              <a:rPr lang="en-GB" baseline="0" dirty="0" smtClean="0"/>
              <a:t>The MFG/PRO Interface settings drive whether EAM sends financials to ERP.  </a:t>
            </a:r>
          </a:p>
          <a:p>
            <a:endParaRPr lang="en-GB" baseline="0" dirty="0" smtClean="0"/>
          </a:p>
          <a:p>
            <a:r>
              <a:rPr lang="en-GB" baseline="0" dirty="0" smtClean="0"/>
              <a:t>Unique to Projects are the fields “Business Segment” and “Job”, which are configurable fields.  Both fields are 15 characters in length and can be divided into sections to provide a “hierarchical” structure.  How you define the Job format, for example, in Registry Settings will determine how many job levels you can have on your projects.  </a:t>
            </a:r>
            <a:endParaRPr lang="en-GB"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pPr defTabSz="922338"/>
            <a:fld id="{465C6627-9F4B-4139-9804-7329760ABB58}" type="slidenum">
              <a:rPr lang="en-US" smtClean="0"/>
              <a:pPr defTabSz="922338"/>
              <a:t>18</a:t>
            </a:fld>
            <a:endParaRPr 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r>
              <a:rPr lang="en-GB" dirty="0" smtClean="0"/>
              <a:t>To support Project and Project Requisition approvals</a:t>
            </a:r>
            <a:r>
              <a:rPr lang="en-GB" baseline="0" dirty="0" smtClean="0"/>
              <a:t>, you must define these limits on the appropriate users’ User IDs and setup Project and Project Requisition Approval Groups.  </a:t>
            </a:r>
          </a:p>
          <a:p>
            <a:endParaRPr lang="en-GB" baseline="0" dirty="0" smtClean="0"/>
          </a:p>
          <a:p>
            <a:r>
              <a:rPr lang="en-GB" baseline="0" dirty="0" smtClean="0"/>
              <a:t>In addition, proper security roles must be created and associated to the appropriate User IDs.  Particularly with Project Controls, some areas are tightly controlled, such as the ability to reopen a closed project.  Quite often you will at least need separate roles for Project Managers, Engineers, and Finance.  </a:t>
            </a:r>
          </a:p>
          <a:p>
            <a:endParaRPr lang="en-GB" baseline="0" dirty="0" smtClean="0"/>
          </a:p>
          <a:p>
            <a:r>
              <a:rPr lang="en-GB" baseline="0" dirty="0" smtClean="0"/>
              <a:t>A final consideration in Projects is the concept of “Owner” groups.  As we learned in Introduction to Maintenance, the owner field is a form of a record level security.  If the owner field will be used to control who can modify which projects, we always recommend the use of owner groups instead of placing the name of a single individual in that field.  </a:t>
            </a:r>
          </a:p>
          <a:p>
            <a:endParaRPr lang="en-GB" baseline="0" dirty="0" smtClean="0"/>
          </a:p>
          <a:p>
            <a:endParaRPr lang="en-GB"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pPr defTabSz="922338"/>
            <a:fld id="{C07848EB-DC1C-43F8-BDC7-7D387095AFC0}" type="slidenum">
              <a:rPr lang="en-US" smtClean="0"/>
              <a:pPr defTabSz="922338"/>
              <a:t>19</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endParaRPr lang="en-US" dirty="0" smtClean="0"/>
          </a:p>
        </p:txBody>
      </p:sp>
      <p:sp>
        <p:nvSpPr>
          <p:cNvPr id="79876" name="Slide Number Placeholder 3"/>
          <p:cNvSpPr>
            <a:spLocks noGrp="1"/>
          </p:cNvSpPr>
          <p:nvPr>
            <p:ph type="sldNum" sz="quarter" idx="5"/>
          </p:nvPr>
        </p:nvSpPr>
        <p:spPr>
          <a:noFill/>
        </p:spPr>
        <p:txBody>
          <a:bodyPr/>
          <a:lstStyle/>
          <a:p>
            <a:pPr defTabSz="920750"/>
            <a:fld id="{F9E1C98B-DEB7-41B9-9935-F974B1011984}" type="slidenum">
              <a:rPr lang="en-US" smtClean="0"/>
              <a:pPr defTabSz="920750"/>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pPr defTabSz="922338"/>
            <a:fld id="{7BC6CD31-48B5-46CC-AAD2-1FC2A4AA3816}" type="slidenum">
              <a:rPr lang="en-US" smtClean="0"/>
              <a:pPr defTabSz="922338"/>
              <a:t>20</a:t>
            </a:fld>
            <a:endParaRPr lang="en-US"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r>
              <a:rPr lang="en-GB" dirty="0" smtClean="0"/>
              <a:t>Though you will find that each customer will have their own nuances to their Project Controls process,</a:t>
            </a:r>
            <a:r>
              <a:rPr lang="en-GB" baseline="0" dirty="0" smtClean="0"/>
              <a:t> in general, most companies follow the basic path of plan, approve, work, track, and complete.  </a:t>
            </a:r>
          </a:p>
          <a:p>
            <a:endParaRPr lang="en-GB" baseline="0" dirty="0" smtClean="0"/>
          </a:p>
          <a:p>
            <a:r>
              <a:rPr lang="en-GB" baseline="0" dirty="0" smtClean="0"/>
              <a:t>To support that basic path, both EAM and ERP functions are required as described in this process.  In the following sections we will demonstrate EAM functionality around this process. </a:t>
            </a:r>
            <a:endParaRPr lang="en-GB"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pPr defTabSz="922338"/>
            <a:fld id="{1B7A90F2-30D3-477A-8125-697F6E34D126}" type="slidenum">
              <a:rPr lang="en-US" smtClean="0"/>
              <a:pPr defTabSz="922338"/>
              <a:t>21</a:t>
            </a:fld>
            <a:endParaRPr lang="en-US" smtClean="0"/>
          </a:p>
        </p:txBody>
      </p:sp>
      <p:sp>
        <p:nvSpPr>
          <p:cNvPr id="97283" name="Rectangle 2"/>
          <p:cNvSpPr>
            <a:spLocks noGrp="1" noRot="1" noChangeAspect="1" noChangeArrowheads="1" noTextEdit="1"/>
          </p:cNvSpPr>
          <p:nvPr>
            <p:ph type="sldImg"/>
          </p:nvPr>
        </p:nvSpPr>
        <p:spPr>
          <a:ln/>
        </p:spPr>
      </p:sp>
      <p:sp>
        <p:nvSpPr>
          <p:cNvPr id="618500" name="Rectangle 3"/>
          <p:cNvSpPr>
            <a:spLocks noGrp="1" noChangeArrowheads="1"/>
          </p:cNvSpPr>
          <p:nvPr>
            <p:ph type="body" idx="1"/>
          </p:nvPr>
        </p:nvSpPr>
        <p:spPr>
          <a:ln/>
        </p:spPr>
        <p:txBody>
          <a:bodyPr/>
          <a:lstStyle/>
          <a:p>
            <a:pPr eaLnBrk="1" hangingPunct="1">
              <a:defRPr/>
            </a:pPr>
            <a:r>
              <a:rPr lang="en-US" dirty="0" smtClean="0"/>
              <a:t>To put Project Controls into a real-life perspective, consider the</a:t>
            </a:r>
            <a:r>
              <a:rPr lang="en-US" baseline="0" dirty="0" smtClean="0"/>
              <a:t> personal example on this slide and take some time to write down your thoughts regarding how you would go about managing and controlling a project such as building a new home.  Use these points below to help you with your ideas:</a:t>
            </a:r>
            <a:endParaRPr lang="en-US" dirty="0" smtClean="0"/>
          </a:p>
          <a:p>
            <a:pPr eaLnBrk="1" hangingPunct="1">
              <a:defRPr/>
            </a:pPr>
            <a:endParaRPr lang="en-US" dirty="0" smtClean="0"/>
          </a:p>
          <a:p>
            <a:pPr eaLnBrk="1" hangingPunct="1">
              <a:defRPr/>
            </a:pPr>
            <a:r>
              <a:rPr lang="en-US" dirty="0" smtClean="0"/>
              <a:t>So, you are building a new home – what steps would you take?  </a:t>
            </a:r>
          </a:p>
          <a:p>
            <a:pPr eaLnBrk="1" hangingPunct="1">
              <a:defRPr/>
            </a:pPr>
            <a:r>
              <a:rPr lang="en-US" dirty="0" smtClean="0"/>
              <a:t>Suggestions: </a:t>
            </a:r>
          </a:p>
          <a:p>
            <a:pPr marL="226108" indent="-226108" eaLnBrk="1" hangingPunct="1">
              <a:buFont typeface="+mj-lt"/>
              <a:buAutoNum type="arabicPeriod"/>
              <a:defRPr/>
            </a:pPr>
            <a:r>
              <a:rPr lang="en-US" dirty="0" smtClean="0"/>
              <a:t>Plan your design and estimate cost (i.e. Project Planning / Estimating)  </a:t>
            </a:r>
          </a:p>
          <a:p>
            <a:pPr marL="226108" indent="-226108" eaLnBrk="1" hangingPunct="1">
              <a:buFont typeface="+mj-lt"/>
              <a:buAutoNum type="arabicPeriod"/>
              <a:defRPr/>
            </a:pPr>
            <a:r>
              <a:rPr lang="en-US" dirty="0" smtClean="0"/>
              <a:t>Apply for a Construction Loan (i.e. Project Approval) </a:t>
            </a:r>
          </a:p>
          <a:p>
            <a:pPr marL="226108" indent="-226108" eaLnBrk="1" hangingPunct="1">
              <a:buFont typeface="+mj-lt"/>
              <a:buAutoNum type="arabicPeriod"/>
              <a:defRPr/>
            </a:pPr>
            <a:r>
              <a:rPr lang="en-US" dirty="0" smtClean="0"/>
              <a:t>Breakdown the Project into Tasks (i.e. Create Jobs / Sub-Jobs and assign budget and limits) </a:t>
            </a:r>
          </a:p>
          <a:p>
            <a:pPr marL="226108" indent="-226108" eaLnBrk="1" hangingPunct="1">
              <a:buFont typeface="+mj-lt"/>
              <a:buAutoNum type="arabicPeriod"/>
              <a:defRPr/>
            </a:pPr>
            <a:r>
              <a:rPr lang="en-US" dirty="0" smtClean="0"/>
              <a:t>Find Contractors / Sub-Contractors (i.e. Purchase Contractor Services) </a:t>
            </a:r>
          </a:p>
          <a:p>
            <a:pPr marL="226108" indent="-226108" eaLnBrk="1" hangingPunct="1">
              <a:buFont typeface="+mj-lt"/>
              <a:buAutoNum type="arabicPeriod"/>
              <a:defRPr/>
            </a:pPr>
            <a:r>
              <a:rPr lang="en-US" dirty="0" smtClean="0"/>
              <a:t>Purchase Materials (i.e. Purchase External Material) </a:t>
            </a:r>
          </a:p>
          <a:p>
            <a:pPr marL="226108" indent="-226108" eaLnBrk="1" hangingPunct="1">
              <a:buFont typeface="+mj-lt"/>
              <a:buAutoNum type="arabicPeriod"/>
              <a:defRPr/>
            </a:pPr>
            <a:r>
              <a:rPr lang="en-US" dirty="0" smtClean="0"/>
              <a:t>Utilize Materials from your existing home such as Light Fixtures (i.e. Internal Materials) </a:t>
            </a:r>
          </a:p>
          <a:p>
            <a:pPr marL="226108" indent="-226108" eaLnBrk="1" hangingPunct="1">
              <a:buFont typeface="+mj-lt"/>
              <a:buAutoNum type="arabicPeriod"/>
              <a:defRPr/>
            </a:pPr>
            <a:r>
              <a:rPr lang="en-US" dirty="0" smtClean="0"/>
              <a:t>Pay your bills (i.e. AP Process) </a:t>
            </a:r>
          </a:p>
          <a:p>
            <a:pPr marL="226108" indent="-226108" eaLnBrk="1" hangingPunct="1">
              <a:buFont typeface="+mj-lt"/>
              <a:buAutoNum type="arabicPeriod"/>
              <a:defRPr/>
            </a:pPr>
            <a:r>
              <a:rPr lang="en-US" dirty="0" smtClean="0"/>
              <a:t>Would you start building the house without having a plan for what it will look like,</a:t>
            </a:r>
            <a:r>
              <a:rPr lang="en-US" baseline="0" dirty="0" smtClean="0"/>
              <a:t> what it will cost, when it will be complete? </a:t>
            </a:r>
            <a:endParaRPr lang="en-US" dirty="0" smtClean="0"/>
          </a:p>
          <a:p>
            <a:pPr marL="226108" indent="-226108" eaLnBrk="1" hangingPunct="1">
              <a:buFont typeface="+mj-lt"/>
              <a:buAutoNum type="arabicPeriod"/>
              <a:defRPr/>
            </a:pPr>
            <a:r>
              <a:rPr lang="en-US" dirty="0" smtClean="0"/>
              <a:t>How do you know when a phase or step is complete?  Would you want to approve work prior to paying</a:t>
            </a:r>
            <a:r>
              <a:rPr lang="en-US" baseline="0" dirty="0" smtClean="0"/>
              <a:t> final bill?  </a:t>
            </a:r>
            <a:endParaRPr lang="en-US" dirty="0" smtClean="0"/>
          </a:p>
          <a:p>
            <a:pPr marL="226108" indent="-226108" eaLnBrk="1" hangingPunct="1">
              <a:buFont typeface="+mj-lt"/>
              <a:buAutoNum type="arabicPeriod"/>
              <a:defRPr/>
            </a:pPr>
            <a:r>
              <a:rPr lang="en-US" dirty="0" smtClean="0"/>
              <a:t>What might change your budget?  How do you control that?  </a:t>
            </a:r>
          </a:p>
          <a:p>
            <a:pPr marL="226108" indent="-226108" eaLnBrk="1" hangingPunct="1">
              <a:buFont typeface="+mj-lt"/>
              <a:buAutoNum type="arabicPeriod"/>
              <a:defRPr/>
            </a:pPr>
            <a:r>
              <a:rPr lang="en-US" dirty="0" smtClean="0"/>
              <a:t>What choices might you make if you realize you are going over budget?  </a:t>
            </a:r>
          </a:p>
          <a:p>
            <a:pPr marL="226108" indent="-226108" eaLnBrk="1" hangingPunct="1">
              <a:buFont typeface="+mj-lt"/>
              <a:buAutoNum type="arabicPeriod"/>
              <a:defRPr/>
            </a:pPr>
            <a:r>
              <a:rPr lang="en-US" dirty="0" smtClean="0"/>
              <a:t>What might</a:t>
            </a:r>
            <a:r>
              <a:rPr lang="en-US" baseline="0" dirty="0" smtClean="0"/>
              <a:t> you do if you are coming in under budget?  Add more features?  Choose to complete the project early and save costs?  </a:t>
            </a: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pPr defTabSz="922338"/>
            <a:fld id="{647F524B-0D51-4976-BF94-854C216B2A30}" type="slidenum">
              <a:rPr lang="en-US" smtClean="0"/>
              <a:pPr defTabSz="922338"/>
              <a:t>22</a:t>
            </a:fld>
            <a:endParaRPr lang="en-US" smtClean="0"/>
          </a:p>
        </p:txBody>
      </p:sp>
      <p:sp>
        <p:nvSpPr>
          <p:cNvPr id="98307" name="Rectangle 2"/>
          <p:cNvSpPr>
            <a:spLocks noGrp="1" noRot="1" noChangeAspect="1" noChangeArrowheads="1" noTextEdit="1"/>
          </p:cNvSpPr>
          <p:nvPr>
            <p:ph type="sldImg"/>
          </p:nvPr>
        </p:nvSpPr>
        <p:spPr>
          <a:ln/>
        </p:spPr>
      </p:sp>
      <p:sp>
        <p:nvSpPr>
          <p:cNvPr id="404484" name="Rectangle 3"/>
          <p:cNvSpPr>
            <a:spLocks noGrp="1" noChangeArrowheads="1"/>
          </p:cNvSpPr>
          <p:nvPr>
            <p:ph type="body" idx="1"/>
          </p:nvPr>
        </p:nvSpPr>
        <p:spPr>
          <a:ln/>
        </p:spPr>
        <p:txBody>
          <a:bodyPr/>
          <a:lstStyle/>
          <a:p>
            <a:pPr eaLnBrk="1" hangingPunct="1">
              <a:defRPr/>
            </a:pPr>
            <a:r>
              <a:rPr lang="en-US" dirty="0" smtClean="0"/>
              <a:t>Now that we have given thought to the</a:t>
            </a:r>
            <a:r>
              <a:rPr lang="en-US" baseline="0" dirty="0" smtClean="0"/>
              <a:t> various aspects of a project such as building a new home, let’s apply those same concepts to a manufacturing facility.  In this example, consider the new production line being built and how the same processes for building a new home could apply to the project for building a new production line.  </a:t>
            </a:r>
            <a:endParaRPr lang="en-US" dirty="0" smtClean="0"/>
          </a:p>
          <a:p>
            <a:pPr eaLnBrk="1" hangingPunct="1">
              <a:defRPr/>
            </a:pPr>
            <a:endParaRPr lang="en-US" dirty="0" smtClean="0"/>
          </a:p>
          <a:p>
            <a:pPr marL="226108" indent="-226108" eaLnBrk="1" hangingPunct="1">
              <a:buFontTx/>
              <a:buAutoNum type="arabicPeriod"/>
              <a:defRPr/>
            </a:pPr>
            <a:r>
              <a:rPr lang="en-US" dirty="0" smtClean="0"/>
              <a:t>What types of transactions might be associated with building a new production line?</a:t>
            </a:r>
            <a:r>
              <a:rPr lang="en-US" baseline="0" dirty="0" smtClean="0"/>
              <a:t> </a:t>
            </a:r>
            <a:r>
              <a:rPr lang="en-US" dirty="0" smtClean="0"/>
              <a:t>  </a:t>
            </a:r>
          </a:p>
          <a:p>
            <a:pPr marL="226108" indent="-226108" eaLnBrk="1" hangingPunct="1">
              <a:buFontTx/>
              <a:buAutoNum type="arabicPeriod"/>
              <a:defRPr/>
            </a:pPr>
            <a:r>
              <a:rPr lang="en-US" dirty="0" smtClean="0"/>
              <a:t>How do</a:t>
            </a:r>
            <a:r>
              <a:rPr lang="en-US" baseline="0" dirty="0" smtClean="0"/>
              <a:t> </a:t>
            </a:r>
            <a:r>
              <a:rPr lang="en-US" dirty="0" smtClean="0"/>
              <a:t>Purchasing, Maintenance, and Inventory contribute to Project Accounting?  </a:t>
            </a:r>
          </a:p>
          <a:p>
            <a:pPr marL="226108" indent="-226108" eaLnBrk="1" hangingPunct="1">
              <a:buFontTx/>
              <a:buAutoNum type="arabicPeriod"/>
              <a:defRPr/>
            </a:pPr>
            <a:r>
              <a:rPr lang="en-US" dirty="0" smtClean="0"/>
              <a:t>What types of information and reporting would be important</a:t>
            </a:r>
            <a:r>
              <a:rPr lang="en-US" baseline="0" dirty="0" smtClean="0"/>
              <a:t> for managing this project? </a:t>
            </a:r>
          </a:p>
          <a:p>
            <a:pPr marL="226108" indent="-226108" eaLnBrk="1" hangingPunct="1">
              <a:buFontTx/>
              <a:buAutoNum type="arabicPeriod"/>
              <a:defRPr/>
            </a:pPr>
            <a:r>
              <a:rPr lang="en-US" baseline="0" dirty="0" smtClean="0"/>
              <a:t>What types of transactions would go</a:t>
            </a:r>
            <a:r>
              <a:rPr lang="en-US" dirty="0" smtClean="0"/>
              <a:t> to ERP?  (CC, Acct, and Sub-Account PLUS Project Number)</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2338"/>
            <a:fld id="{47154276-EFEC-4B6B-9DBE-596C1E9DD37F}" type="slidenum">
              <a:rPr lang="en-US" smtClean="0"/>
              <a:pPr defTabSz="922338"/>
              <a:t>23</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2338"/>
            <a:fld id="{6B273A0A-3FFA-4A2E-A080-C526FEEA8273}" type="slidenum">
              <a:rPr lang="en-US" smtClean="0"/>
              <a:pPr defTabSz="922338"/>
              <a:t>24</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very first step of the Project</a:t>
            </a:r>
            <a:r>
              <a:rPr lang="en-US" baseline="0" dirty="0" smtClean="0"/>
              <a:t> Control process is to setup a project against which you can begin planning costs.  REMEMBER that the Project Number in EAM must match the Project Number in ERP to allow financials to flow!  </a:t>
            </a:r>
          </a:p>
          <a:p>
            <a:endParaRPr lang="en-US" baseline="0" dirty="0" smtClean="0"/>
          </a:p>
          <a:p>
            <a:r>
              <a:rPr lang="en-US" baseline="0" dirty="0" smtClean="0"/>
              <a:t>To create a new project, navigate to Finance </a:t>
            </a:r>
            <a:r>
              <a:rPr lang="en-US" baseline="0" dirty="0" smtClean="0">
                <a:sym typeface="Wingdings" pitchFamily="2" charset="2"/>
              </a:rPr>
              <a:t> Projects.  From the top panel on the Projects browse screen click on New (or right click and select new).</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r>
              <a:rPr lang="en-US" dirty="0" smtClean="0">
                <a:solidFill>
                  <a:schemeClr val="bg1"/>
                </a:solidFill>
              </a:rPr>
              <a:t>The projects detail screen</a:t>
            </a:r>
            <a:r>
              <a:rPr lang="en-US" baseline="0" dirty="0" smtClean="0">
                <a:solidFill>
                  <a:schemeClr val="bg1"/>
                </a:solidFill>
              </a:rPr>
              <a:t> contains a vast number of fields across the tab pages and in the sub-modules.  Not all fields are always used, but some fields in particular are quite commonly used.  </a:t>
            </a:r>
            <a:endParaRPr lang="en-US" dirty="0" smtClean="0">
              <a:solidFill>
                <a:schemeClr val="bg1"/>
              </a:solidFill>
            </a:endParaRPr>
          </a:p>
          <a:p>
            <a:endParaRPr lang="en-US" dirty="0" smtClean="0"/>
          </a:p>
          <a:p>
            <a:r>
              <a:rPr lang="en-US" dirty="0" smtClean="0"/>
              <a:t>On the General tabbed page:</a:t>
            </a:r>
          </a:p>
          <a:p>
            <a:r>
              <a:rPr lang="fr-FR" dirty="0" smtClean="0"/>
              <a:t>-  </a:t>
            </a:r>
            <a:r>
              <a:rPr lang="fr-FR" b="1" dirty="0" smtClean="0"/>
              <a:t>Description</a:t>
            </a:r>
            <a:r>
              <a:rPr lang="fr-FR" dirty="0" smtClean="0"/>
              <a:t>, </a:t>
            </a:r>
            <a:r>
              <a:rPr lang="fr-FR" b="1" dirty="0" smtClean="0"/>
              <a:t>Start Date</a:t>
            </a:r>
            <a:r>
              <a:rPr lang="fr-FR" dirty="0" smtClean="0"/>
              <a:t> &amp; </a:t>
            </a:r>
            <a:r>
              <a:rPr lang="fr-FR" b="1" dirty="0" smtClean="0"/>
              <a:t>Est </a:t>
            </a:r>
            <a:r>
              <a:rPr lang="fr-FR" b="1" dirty="0" err="1" smtClean="0"/>
              <a:t>Comp</a:t>
            </a:r>
            <a:r>
              <a:rPr lang="fr-FR" b="1" dirty="0" smtClean="0"/>
              <a:t> Date</a:t>
            </a:r>
            <a:r>
              <a:rPr lang="fr-FR" baseline="0" dirty="0" smtClean="0"/>
              <a:t> are </a:t>
            </a:r>
            <a:r>
              <a:rPr lang="fr-FR" baseline="0" dirty="0" err="1" smtClean="0"/>
              <a:t>common</a:t>
            </a:r>
            <a:r>
              <a:rPr lang="fr-FR" baseline="0" dirty="0" smtClean="0"/>
              <a:t> </a:t>
            </a:r>
            <a:r>
              <a:rPr lang="fr-FR" baseline="0" dirty="0" err="1" smtClean="0"/>
              <a:t>elements</a:t>
            </a:r>
            <a:r>
              <a:rPr lang="fr-FR" baseline="0" dirty="0" smtClean="0"/>
              <a:t> for </a:t>
            </a:r>
            <a:r>
              <a:rPr lang="fr-FR" baseline="0" dirty="0" err="1" smtClean="0"/>
              <a:t>every</a:t>
            </a:r>
            <a:r>
              <a:rPr lang="fr-FR" baseline="0" dirty="0" smtClean="0"/>
              <a:t> </a:t>
            </a:r>
            <a:r>
              <a:rPr lang="fr-FR" baseline="0" dirty="0" err="1" smtClean="0"/>
              <a:t>project</a:t>
            </a:r>
            <a:r>
              <a:rPr lang="fr-FR" baseline="0" dirty="0" smtClean="0"/>
              <a:t>. </a:t>
            </a:r>
            <a:endParaRPr lang="fr-FR" dirty="0" smtClean="0"/>
          </a:p>
          <a:p>
            <a:r>
              <a:rPr lang="en-US" dirty="0" smtClean="0"/>
              <a:t>-  </a:t>
            </a:r>
            <a:r>
              <a:rPr lang="en-US" b="1" dirty="0" smtClean="0"/>
              <a:t>Expense Type</a:t>
            </a:r>
            <a:r>
              <a:rPr lang="en-US" dirty="0" smtClean="0"/>
              <a:t> drives which requisition approval limit (</a:t>
            </a:r>
            <a:r>
              <a:rPr lang="en-US" dirty="0" err="1" smtClean="0"/>
              <a:t>Req</a:t>
            </a:r>
            <a:r>
              <a:rPr lang="en-US" dirty="0" smtClean="0"/>
              <a:t> Expense, </a:t>
            </a:r>
            <a:r>
              <a:rPr lang="en-US" dirty="0" err="1" smtClean="0"/>
              <a:t>Req</a:t>
            </a:r>
            <a:r>
              <a:rPr lang="en-US" dirty="0" smtClean="0"/>
              <a:t> Cap, and </a:t>
            </a:r>
            <a:r>
              <a:rPr lang="en-US" dirty="0" err="1" smtClean="0"/>
              <a:t>Req</a:t>
            </a:r>
            <a:r>
              <a:rPr lang="en-US" dirty="0" smtClean="0"/>
              <a:t> </a:t>
            </a:r>
            <a:r>
              <a:rPr lang="en-US" dirty="0" err="1" smtClean="0"/>
              <a:t>Proj</a:t>
            </a:r>
            <a:r>
              <a:rPr lang="en-US" dirty="0" smtClean="0"/>
              <a:t> on</a:t>
            </a:r>
            <a:r>
              <a:rPr lang="en-US" baseline="0" dirty="0" smtClean="0"/>
              <a:t> the User ID)</a:t>
            </a:r>
            <a:r>
              <a:rPr lang="en-US" dirty="0" smtClean="0"/>
              <a:t> to use for each approver in the assigned Requisition  approval group.</a:t>
            </a:r>
          </a:p>
          <a:p>
            <a:r>
              <a:rPr lang="en-US" dirty="0" smtClean="0"/>
              <a:t>-  </a:t>
            </a:r>
            <a:r>
              <a:rPr lang="en-US" b="1" dirty="0" smtClean="0"/>
              <a:t>Owner</a:t>
            </a:r>
            <a:r>
              <a:rPr lang="en-US" dirty="0" smtClean="0"/>
              <a:t> defines who is allowed to modify this particular Project record.  This field may contain an individual</a:t>
            </a:r>
            <a:r>
              <a:rPr lang="en-US" baseline="0" dirty="0" smtClean="0"/>
              <a:t> or a group, though we highly recommend using a group even if it only contains one person.  </a:t>
            </a:r>
            <a:r>
              <a:rPr lang="en-US" dirty="0" smtClean="0"/>
              <a:t>  </a:t>
            </a:r>
          </a:p>
          <a:p>
            <a:r>
              <a:rPr lang="en-US" dirty="0" smtClean="0"/>
              <a:t>-  </a:t>
            </a:r>
            <a:r>
              <a:rPr lang="en-US" b="1" dirty="0" smtClean="0"/>
              <a:t>Project Approval Group </a:t>
            </a:r>
            <a:r>
              <a:rPr lang="en-US" dirty="0" smtClean="0"/>
              <a:t>defines who must approve the project before spending can proceed.  (Remember,</a:t>
            </a:r>
            <a:r>
              <a:rPr lang="en-US" baseline="0" dirty="0" smtClean="0"/>
              <a:t> Project approval is turned on at the Site level settings.)  </a:t>
            </a:r>
            <a:endParaRPr lang="en-US" dirty="0" smtClean="0"/>
          </a:p>
          <a:p>
            <a:r>
              <a:rPr lang="en-US" dirty="0" smtClean="0"/>
              <a:t>-  </a:t>
            </a:r>
            <a:r>
              <a:rPr lang="en-US" b="1" dirty="0" smtClean="0"/>
              <a:t>Requisition Approval Group</a:t>
            </a:r>
            <a:r>
              <a:rPr lang="en-US" dirty="0" smtClean="0"/>
              <a:t> defines</a:t>
            </a:r>
            <a:r>
              <a:rPr lang="en-US" baseline="0" dirty="0" smtClean="0"/>
              <a:t> who can approve purchases </a:t>
            </a:r>
            <a:r>
              <a:rPr lang="en-US" dirty="0" smtClean="0"/>
              <a:t>against this project </a:t>
            </a:r>
            <a:r>
              <a:rPr lang="en-US" b="0" dirty="0" smtClean="0"/>
              <a:t>after the overall project as been approved.</a:t>
            </a:r>
          </a:p>
          <a:p>
            <a:endParaRPr lang="en-US" dirty="0" smtClean="0"/>
          </a:p>
        </p:txBody>
      </p:sp>
      <p:sp>
        <p:nvSpPr>
          <p:cNvPr id="101380" name="Slide Number Placeholder 3"/>
          <p:cNvSpPr>
            <a:spLocks noGrp="1"/>
          </p:cNvSpPr>
          <p:nvPr>
            <p:ph type="sldNum" sz="quarter" idx="5"/>
          </p:nvPr>
        </p:nvSpPr>
        <p:spPr>
          <a:noFill/>
        </p:spPr>
        <p:txBody>
          <a:bodyPr/>
          <a:lstStyle/>
          <a:p>
            <a:pPr defTabSz="922338"/>
            <a:fld id="{CF05C2A6-94DC-4B8D-89D1-F0195956C594}" type="slidenum">
              <a:rPr lang="en-US" smtClean="0"/>
              <a:pPr defTabSz="922338"/>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r>
              <a:rPr lang="en-US" dirty="0" smtClean="0"/>
              <a:t>When first</a:t>
            </a:r>
            <a:r>
              <a:rPr lang="en-US" baseline="0" dirty="0" smtClean="0"/>
              <a:t> setting up a project, on the Cost tabbed page the two most critical pieces of information are: </a:t>
            </a:r>
          </a:p>
          <a:p>
            <a:endParaRPr lang="en-US" b="1" baseline="0" dirty="0" smtClean="0"/>
          </a:p>
          <a:p>
            <a:pPr>
              <a:buFontTx/>
              <a:buChar char="-"/>
            </a:pPr>
            <a:r>
              <a:rPr lang="en-US" b="1" baseline="0" dirty="0" smtClean="0"/>
              <a:t>  Spending Limit</a:t>
            </a:r>
            <a:r>
              <a:rPr lang="en-US" b="0" baseline="0" dirty="0" smtClean="0"/>
              <a:t> defines the total amount of money for which you will be asking approval.  </a:t>
            </a:r>
          </a:p>
          <a:p>
            <a:pPr>
              <a:buFontTx/>
              <a:buChar char="-"/>
            </a:pPr>
            <a:r>
              <a:rPr lang="en-US" b="1" dirty="0" smtClean="0"/>
              <a:t> </a:t>
            </a:r>
            <a:r>
              <a:rPr lang="en-US" b="1" baseline="0" dirty="0" smtClean="0"/>
              <a:t> Expense </a:t>
            </a:r>
            <a:r>
              <a:rPr lang="en-US" b="0" baseline="0" dirty="0" smtClean="0"/>
              <a:t>accounting may be defined for the project.  This area on the cost tabbed page is display only and shows which combination of accounting has been marked as the “primary” expense accounting combination in the Expense Accounting sub-module.  Also, note that the Expense Accounting sub-module will be filled in automatically as you add Jobs with defined accounting.  The first Job you add with accounting will have that accounting set marked as “Primary” in the Expense Accounting sub-module.  You can change that at any time by going to the Expenses Accounting sub-module. </a:t>
            </a:r>
            <a:endParaRPr lang="en-US" b="1" dirty="0" smtClean="0"/>
          </a:p>
        </p:txBody>
      </p:sp>
      <p:sp>
        <p:nvSpPr>
          <p:cNvPr id="102404" name="Slide Number Placeholder 3"/>
          <p:cNvSpPr>
            <a:spLocks noGrp="1"/>
          </p:cNvSpPr>
          <p:nvPr>
            <p:ph type="sldNum" sz="quarter" idx="5"/>
          </p:nvPr>
        </p:nvSpPr>
        <p:spPr>
          <a:noFill/>
        </p:spPr>
        <p:txBody>
          <a:bodyPr/>
          <a:lstStyle/>
          <a:p>
            <a:pPr defTabSz="922338"/>
            <a:fld id="{6DDE38BA-451B-43C4-A933-3381A0842645}" type="slidenum">
              <a:rPr lang="en-US" smtClean="0"/>
              <a:pPr defTabSz="922338"/>
              <a:t>27</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a:ln/>
        </p:spPr>
      </p:sp>
      <p:sp>
        <p:nvSpPr>
          <p:cNvPr id="103427" name="Notes Placeholder 2"/>
          <p:cNvSpPr>
            <a:spLocks noGrp="1"/>
          </p:cNvSpPr>
          <p:nvPr>
            <p:ph type="body" idx="1"/>
          </p:nvPr>
        </p:nvSpPr>
        <p:spPr>
          <a:noFill/>
          <a:ln/>
        </p:spPr>
        <p:txBody>
          <a:bodyPr/>
          <a:lstStyle/>
          <a:p>
            <a:r>
              <a:rPr lang="en-US" dirty="0" smtClean="0"/>
              <a:t>After you have created your Project header, you can begin to build out your project work breakdown</a:t>
            </a:r>
            <a:r>
              <a:rPr lang="en-US" baseline="0" dirty="0" smtClean="0"/>
              <a:t> structure by adding Jobs.  While it is not mandatory to have jobs on all projects, we do recommend it.  If you ensure all projects have at least one Job, then you can use utilize the “Job(Project)” mandatory fields to help ensure costs are driven down to the lowest level task.   </a:t>
            </a:r>
          </a:p>
          <a:p>
            <a:endParaRPr lang="en-US" baseline="0" dirty="0" smtClean="0"/>
          </a:p>
          <a:p>
            <a:r>
              <a:rPr lang="en-US" baseline="0" dirty="0" smtClean="0"/>
              <a:t>To add a new Job, select the Project for which you would like add Jobs and then click on New in the lower pane of the Projects browse screen.  </a:t>
            </a:r>
            <a:endParaRPr lang="en-US" dirty="0" smtClean="0"/>
          </a:p>
        </p:txBody>
      </p:sp>
      <p:sp>
        <p:nvSpPr>
          <p:cNvPr id="103428" name="Slide Number Placeholder 3"/>
          <p:cNvSpPr>
            <a:spLocks noGrp="1"/>
          </p:cNvSpPr>
          <p:nvPr>
            <p:ph type="sldNum" sz="quarter" idx="5"/>
          </p:nvPr>
        </p:nvSpPr>
        <p:spPr>
          <a:noFill/>
        </p:spPr>
        <p:txBody>
          <a:bodyPr/>
          <a:lstStyle/>
          <a:p>
            <a:pPr defTabSz="922338"/>
            <a:fld id="{DB2A1B78-2D77-4F7B-8F6B-FC9EE39F1F35}" type="slidenum">
              <a:rPr lang="en-US" smtClean="0"/>
              <a:pPr defTabSz="922338"/>
              <a:t>28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r>
              <a:rPr lang="en-US" dirty="0" smtClean="0"/>
              <a:t>To create a new Job</a:t>
            </a:r>
            <a:r>
              <a:rPr lang="en-US" baseline="0" dirty="0" smtClean="0"/>
              <a:t> you must first add its </a:t>
            </a:r>
            <a:r>
              <a:rPr lang="en-US" b="1" baseline="0" dirty="0" smtClean="0"/>
              <a:t>Job Number</a:t>
            </a:r>
            <a:r>
              <a:rPr lang="en-US" baseline="0" dirty="0" smtClean="0"/>
              <a:t>.  You may recall that the format of this field is defined in the Registry settings.  A very common format is “xx-xx-xx-xx-xxx” which would allow for five layers of Jobs and sub-Jobs.  If this is the format defined in the Registry settings, for example, your Job structure would be as follows:  </a:t>
            </a:r>
          </a:p>
          <a:p>
            <a:endParaRPr lang="en-US" baseline="0" dirty="0" smtClean="0"/>
          </a:p>
          <a:p>
            <a:r>
              <a:rPr lang="en-US" baseline="0" dirty="0" smtClean="0"/>
              <a:t>01  (Parent Job #1)</a:t>
            </a:r>
          </a:p>
          <a:p>
            <a:r>
              <a:rPr lang="en-US" baseline="0" dirty="0" smtClean="0"/>
              <a:t>01-01 (First child of Job #1) </a:t>
            </a:r>
          </a:p>
          <a:p>
            <a:r>
              <a:rPr lang="en-US" baseline="0" dirty="0" smtClean="0"/>
              <a:t>01-01-01 (Grandchild level) </a:t>
            </a:r>
          </a:p>
          <a:p>
            <a:r>
              <a:rPr lang="en-US" baseline="0" dirty="0" smtClean="0"/>
              <a:t>01-01-01-01 (Great-grandchild level) </a:t>
            </a:r>
          </a:p>
          <a:p>
            <a:r>
              <a:rPr lang="en-US" baseline="0" dirty="0" smtClean="0"/>
              <a:t>01-01-01-01-001 (Great-great-grandchild level, and lowest level available) </a:t>
            </a:r>
          </a:p>
          <a:p>
            <a:r>
              <a:rPr lang="en-US" baseline="0" dirty="0" smtClean="0"/>
              <a:t>01-02 (Second child of Job #1) </a:t>
            </a:r>
          </a:p>
          <a:p>
            <a:r>
              <a:rPr lang="en-US" dirty="0" smtClean="0"/>
              <a:t>02  (Parent Job #2)</a:t>
            </a:r>
          </a:p>
          <a:p>
            <a:endParaRPr lang="en-US" dirty="0" smtClean="0"/>
          </a:p>
          <a:p>
            <a:r>
              <a:rPr lang="en-US" dirty="0" smtClean="0"/>
              <a:t>It is very important to give careful consideration</a:t>
            </a:r>
            <a:r>
              <a:rPr lang="en-US" baseline="0" dirty="0" smtClean="0"/>
              <a:t> to how you define the Job field format, because once Jobs have been added, it is very difficult to go back and change the registry format.  </a:t>
            </a:r>
          </a:p>
          <a:p>
            <a:endParaRPr lang="en-US" dirty="0" smtClean="0"/>
          </a:p>
          <a:p>
            <a:r>
              <a:rPr lang="en-US" dirty="0" smtClean="0"/>
              <a:t>On the</a:t>
            </a:r>
            <a:r>
              <a:rPr lang="en-US" baseline="0" dirty="0" smtClean="0"/>
              <a:t> Job Details tabbed page you can define the accounting for this particular job as well as a separate Job level </a:t>
            </a:r>
            <a:r>
              <a:rPr lang="en-US" b="1" baseline="0" dirty="0" smtClean="0"/>
              <a:t>Requisition Approval Group </a:t>
            </a:r>
            <a:r>
              <a:rPr lang="en-US" baseline="0" dirty="0" smtClean="0"/>
              <a:t>if desired.  </a:t>
            </a:r>
            <a:endParaRPr lang="en-US" dirty="0" smtClean="0"/>
          </a:p>
        </p:txBody>
      </p:sp>
      <p:sp>
        <p:nvSpPr>
          <p:cNvPr id="104452" name="Slide Number Placeholder 3"/>
          <p:cNvSpPr>
            <a:spLocks noGrp="1"/>
          </p:cNvSpPr>
          <p:nvPr>
            <p:ph type="sldNum" sz="quarter" idx="5"/>
          </p:nvPr>
        </p:nvSpPr>
        <p:spPr>
          <a:noFill/>
        </p:spPr>
        <p:txBody>
          <a:bodyPr/>
          <a:lstStyle/>
          <a:p>
            <a:pPr defTabSz="922338"/>
            <a:fld id="{44986C54-06A1-419A-A213-04982BE7BE2D}" type="slidenum">
              <a:rPr lang="en-US" smtClean="0"/>
              <a:pPr defTabSz="922338"/>
              <a:t>29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endParaRPr lang="en-US" smtClean="0"/>
          </a:p>
        </p:txBody>
      </p:sp>
      <p:sp>
        <p:nvSpPr>
          <p:cNvPr id="80900" name="Slide Number Placeholder 3"/>
          <p:cNvSpPr>
            <a:spLocks noGrp="1"/>
          </p:cNvSpPr>
          <p:nvPr>
            <p:ph type="sldNum" sz="quarter" idx="5"/>
          </p:nvPr>
        </p:nvSpPr>
        <p:spPr>
          <a:noFill/>
        </p:spPr>
        <p:txBody>
          <a:bodyPr/>
          <a:lstStyle/>
          <a:p>
            <a:pPr defTabSz="920750"/>
            <a:fld id="{9764B451-EA5E-41EA-8397-556485E5E1D2}" type="slidenum">
              <a:rPr lang="en-US" smtClean="0"/>
              <a:pPr defTabSz="920750"/>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r>
              <a:rPr lang="en-US" dirty="0" smtClean="0"/>
              <a:t>On the Amounts tabbed page you define your initial </a:t>
            </a:r>
            <a:r>
              <a:rPr lang="en-US" b="1" dirty="0" smtClean="0"/>
              <a:t>Original Estimate</a:t>
            </a:r>
            <a:r>
              <a:rPr lang="en-US" dirty="0" smtClean="0"/>
              <a:t>,</a:t>
            </a:r>
            <a:r>
              <a:rPr lang="en-US" baseline="0" dirty="0" smtClean="0"/>
              <a:t> </a:t>
            </a:r>
            <a:r>
              <a:rPr lang="en-US" b="1" baseline="0" dirty="0" smtClean="0"/>
              <a:t>Spending Limit</a:t>
            </a:r>
            <a:r>
              <a:rPr lang="en-US" baseline="0" dirty="0" smtClean="0"/>
              <a:t>, and </a:t>
            </a:r>
            <a:r>
              <a:rPr lang="en-US" b="1" baseline="0" dirty="0" smtClean="0"/>
              <a:t>Spending Estimate</a:t>
            </a:r>
            <a:r>
              <a:rPr lang="en-US" baseline="0" dirty="0" smtClean="0"/>
              <a:t>.  Usually when first creating a project these three values will match, but as the project progresses you may adjust Spending Estimate up or down.  </a:t>
            </a:r>
          </a:p>
          <a:p>
            <a:endParaRPr lang="en-US" baseline="0" dirty="0" smtClean="0"/>
          </a:p>
          <a:p>
            <a:r>
              <a:rPr lang="en-US" baseline="0" dirty="0" smtClean="0"/>
              <a:t>Note that the </a:t>
            </a:r>
            <a:r>
              <a:rPr lang="en-US" b="1" baseline="0" dirty="0" smtClean="0"/>
              <a:t>Spending Estimate </a:t>
            </a:r>
            <a:r>
              <a:rPr lang="en-US" baseline="0" dirty="0" smtClean="0"/>
              <a:t>is the ONLY field that rolls up to parent Jobs and the Project.  This is so that as the project manager is monitoring his tasks and adjusting his estimates he can see very clearly on the Project level if his estimates are beginning to total more than what he has approval to spend.  </a:t>
            </a:r>
          </a:p>
          <a:p>
            <a:endParaRPr lang="en-US" baseline="0" dirty="0" smtClean="0"/>
          </a:p>
          <a:p>
            <a:r>
              <a:rPr lang="en-US" baseline="0" dirty="0" smtClean="0"/>
              <a:t>Because the </a:t>
            </a:r>
            <a:r>
              <a:rPr lang="en-US" b="1" baseline="0" dirty="0" smtClean="0"/>
              <a:t>Spending Estimate</a:t>
            </a:r>
            <a:r>
              <a:rPr lang="en-US" b="0" baseline="0" dirty="0" smtClean="0"/>
              <a:t> rolls up to parent Jobs and the Project, it is only updateable on the lowest level jobs.  </a:t>
            </a:r>
          </a:p>
          <a:p>
            <a:endParaRPr lang="en-US" b="0" baseline="0" dirty="0" smtClean="0"/>
          </a:p>
          <a:p>
            <a:r>
              <a:rPr lang="en-US" b="0" baseline="0" dirty="0" smtClean="0"/>
              <a:t>Once all your Jobs have been defined, you can begin planning and estimating costs by creating Requisitions, Work Orders, and Stores Requests.  Note that while you can create these records, you cannot perform actual transactions until the Project has been approved.  But during the planning process, creating these records help to validate the estimated cost of the project is accurate.  </a:t>
            </a:r>
            <a:endParaRPr lang="en-US" baseline="0" dirty="0" smtClean="0"/>
          </a:p>
          <a:p>
            <a:endParaRPr lang="en-US" baseline="0" dirty="0" smtClean="0"/>
          </a:p>
          <a:p>
            <a:endParaRPr lang="en-US" dirty="0" smtClean="0"/>
          </a:p>
        </p:txBody>
      </p:sp>
      <p:sp>
        <p:nvSpPr>
          <p:cNvPr id="105476" name="Slide Number Placeholder 3"/>
          <p:cNvSpPr>
            <a:spLocks noGrp="1"/>
          </p:cNvSpPr>
          <p:nvPr>
            <p:ph type="sldNum" sz="quarter" idx="5"/>
          </p:nvPr>
        </p:nvSpPr>
        <p:spPr>
          <a:noFill/>
        </p:spPr>
        <p:txBody>
          <a:bodyPr/>
          <a:lstStyle/>
          <a:p>
            <a:pPr defTabSz="922338"/>
            <a:fld id="{F56FBC7A-2E3D-4B80-9DEF-F279C252DE97}" type="slidenum">
              <a:rPr lang="en-US" smtClean="0"/>
              <a:pPr defTabSz="922338"/>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pPr defTabSz="922338"/>
            <a:fld id="{5F949303-BA7F-4106-B61C-EB8331A656D1}" type="slidenum">
              <a:rPr lang="en-US" smtClean="0"/>
              <a:pPr defTabSz="922338"/>
              <a:t>31</a:t>
            </a:fld>
            <a:endParaRPr lang="en-US"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r>
              <a:rPr lang="en-US" dirty="0" smtClean="0"/>
              <a:t>Once a Project</a:t>
            </a:r>
            <a:r>
              <a:rPr lang="en-US" baseline="0" dirty="0" smtClean="0"/>
              <a:t> has been setup and all planning and estimating have been completed, the next basic step is to route the project for approval to begin spending.  </a:t>
            </a: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start a project routing for approval, follow</a:t>
            </a:r>
            <a:r>
              <a:rPr lang="en-US" baseline="0" dirty="0" smtClean="0"/>
              <a:t> these steps:  </a:t>
            </a:r>
          </a:p>
          <a:p>
            <a:endParaRPr lang="en-US" baseline="0" dirty="0" smtClean="0"/>
          </a:p>
          <a:p>
            <a:pPr marL="228600" indent="-228600">
              <a:buAutoNum type="arabicPeriod"/>
            </a:pPr>
            <a:r>
              <a:rPr lang="en-US" baseline="0" dirty="0" smtClean="0"/>
              <a:t>Select Action </a:t>
            </a:r>
            <a:r>
              <a:rPr lang="en-US" baseline="0" dirty="0" smtClean="0">
                <a:sym typeface="Wingdings" pitchFamily="2" charset="2"/>
              </a:rPr>
              <a:t> Authorize </a:t>
            </a:r>
          </a:p>
          <a:p>
            <a:pPr marL="228600" indent="-228600">
              <a:buAutoNum type="arabicPeriod"/>
            </a:pPr>
            <a:r>
              <a:rPr lang="en-US" baseline="0" dirty="0" smtClean="0">
                <a:sym typeface="Wingdings" pitchFamily="2" charset="2"/>
              </a:rPr>
              <a:t>Enter Password </a:t>
            </a:r>
          </a:p>
          <a:p>
            <a:pPr marL="228600" indent="-228600">
              <a:buAutoNum type="arabicPeriod"/>
            </a:pPr>
            <a:r>
              <a:rPr lang="en-US" baseline="0" dirty="0" smtClean="0">
                <a:sym typeface="Wingdings" pitchFamily="2" charset="2"/>
              </a:rPr>
              <a:t>Fill in any desired information in the Authorization Action screen such as: </a:t>
            </a:r>
          </a:p>
          <a:p>
            <a:pPr marL="685800" lvl="1" indent="-228600">
              <a:buAutoNum type="arabicPeriod"/>
            </a:pPr>
            <a:r>
              <a:rPr lang="en-US" baseline="0" dirty="0" smtClean="0">
                <a:sym typeface="Wingdings" pitchFamily="2" charset="2"/>
              </a:rPr>
              <a:t>Comments </a:t>
            </a:r>
          </a:p>
          <a:p>
            <a:pPr marL="685800" lvl="1" indent="-228600">
              <a:buAutoNum type="arabicPeriod"/>
            </a:pPr>
            <a:r>
              <a:rPr lang="en-US" baseline="0" dirty="0" smtClean="0">
                <a:sym typeface="Wingdings" pitchFamily="2" charset="2"/>
              </a:rPr>
              <a:t>Prioritization </a:t>
            </a:r>
          </a:p>
          <a:p>
            <a:pPr marL="685800" lvl="1" indent="-228600">
              <a:buAutoNum type="arabicPeriod"/>
            </a:pPr>
            <a:r>
              <a:rPr lang="en-US" baseline="0" dirty="0" smtClean="0">
                <a:sym typeface="Wingdings" pitchFamily="2" charset="2"/>
              </a:rPr>
              <a:t>Adding Quality Approvers </a:t>
            </a:r>
          </a:p>
          <a:p>
            <a:pPr marL="685800" lvl="1" indent="-228600">
              <a:buAutoNum type="arabicPeriod"/>
            </a:pPr>
            <a:r>
              <a:rPr lang="en-US" baseline="0" dirty="0" smtClean="0">
                <a:sym typeface="Wingdings" pitchFamily="2" charset="2"/>
              </a:rPr>
              <a:t>Click </a:t>
            </a:r>
            <a:r>
              <a:rPr lang="en-US" b="1" baseline="0" dirty="0" smtClean="0">
                <a:sym typeface="Wingdings" pitchFamily="2" charset="2"/>
              </a:rPr>
              <a:t>Submit Routing </a:t>
            </a:r>
            <a:endParaRPr lang="en-US" b="0" baseline="0" dirty="0" smtClean="0">
              <a:sym typeface="Wingdings" pitchFamily="2" charset="2"/>
            </a:endParaRPr>
          </a:p>
          <a:p>
            <a:pPr marL="228600" lvl="0" indent="-228600">
              <a:buAutoNum type="arabicPeriod"/>
            </a:pPr>
            <a:r>
              <a:rPr lang="en-US" b="0" baseline="0" dirty="0" smtClean="0">
                <a:sym typeface="Wingdings" pitchFamily="2" charset="2"/>
              </a:rPr>
              <a:t>EAM will then provide a message informing you of to whom the request has been sent first. </a:t>
            </a:r>
          </a:p>
          <a:p>
            <a:pPr marL="228600" lvl="0" indent="-228600">
              <a:buAutoNum type="arabicPeriod"/>
            </a:pPr>
            <a:endParaRPr lang="en-US" b="0" baseline="0" dirty="0" smtClean="0">
              <a:sym typeface="Wingdings" pitchFamily="2" charset="2"/>
            </a:endParaRPr>
          </a:p>
          <a:p>
            <a:pPr marL="228600" lvl="0" indent="-228600">
              <a:buNone/>
            </a:pPr>
            <a:r>
              <a:rPr lang="en-US" b="0" baseline="0" dirty="0" smtClean="0">
                <a:sym typeface="Wingdings" pitchFamily="2" charset="2"/>
              </a:rPr>
              <a:t>Note that while the Project is routing, no changes may be made to the Project record.  </a:t>
            </a:r>
            <a:endParaRPr lang="en-US" baseline="0" dirty="0" smtClean="0">
              <a:sym typeface="Wingdings" pitchFamily="2" charset="2"/>
            </a:endParaRPr>
          </a:p>
          <a:p>
            <a:pPr marL="228600" lvl="0" indent="-228600">
              <a:buNone/>
            </a:pP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next approver in the Routing will receive an EAM mail notification.  From the EAM mail message, the approver can select</a:t>
            </a:r>
            <a:r>
              <a:rPr lang="en-US" baseline="0" dirty="0" smtClean="0"/>
              <a:t> “Click Here to view Project” to go to the Project record for review and approval options.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continue the project along</a:t>
            </a:r>
            <a:r>
              <a:rPr lang="en-US" baseline="0" dirty="0" smtClean="0"/>
              <a:t> in authorization, the approver will select Authorize from the Action menu and enter their Password.  </a:t>
            </a:r>
          </a:p>
          <a:p>
            <a:endParaRPr lang="en-US" baseline="0" dirty="0" smtClean="0"/>
          </a:p>
          <a:p>
            <a:r>
              <a:rPr lang="en-US" baseline="0" dirty="0" smtClean="0"/>
              <a:t>Approvers have the option to Approve or Disapprove from the Authorization Action screen.  </a:t>
            </a:r>
          </a:p>
          <a:p>
            <a:endParaRPr lang="en-US" baseline="0" dirty="0" smtClean="0"/>
          </a:p>
          <a:p>
            <a:r>
              <a:rPr lang="en-US" baseline="0" dirty="0" smtClean="0"/>
              <a:t>The option to “Hold Up” will stop the routing and prevent the authorizer from being skipped after the allotted Wait Time.  This is commonly used if the approver feels they need to gather more information prior to taking action on the authorization request but does not want to be skipped if the Wait Time elapses while they are gathering the information.  </a:t>
            </a:r>
          </a:p>
          <a:p>
            <a:endParaRPr lang="en-US" baseline="0" dirty="0" smtClean="0"/>
          </a:p>
          <a:p>
            <a:r>
              <a:rPr lang="en-US" baseline="0" dirty="0" smtClean="0"/>
              <a:t>The “No Comment” option will neither Approve nor Disapprove the request but will simply pass it up the line to the next approver without any action taken.  </a:t>
            </a:r>
          </a:p>
          <a:p>
            <a:endParaRPr lang="en-US" baseline="0" dirty="0" smtClean="0"/>
          </a:p>
          <a:p>
            <a:r>
              <a:rPr lang="en-US" baseline="0" dirty="0" smtClean="0"/>
              <a:t>Upon selection of an action, EAM will provide a message regarding the status of the request.  If it is being sent along to another approver, the message will indicate who that approver is.  If this approver was the final approver, then the message will indicate that the project has been authorized.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the project has</a:t>
            </a:r>
            <a:r>
              <a:rPr lang="en-US" baseline="0" dirty="0" smtClean="0"/>
              <a:t> been approved, its status will automatically change to “Authorized” which is the signal that spending can begin.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pPr defTabSz="922338"/>
            <a:fld id="{435C641F-7168-4CF5-96B9-A2F570A2E274}" type="slidenum">
              <a:rPr lang="en-US" smtClean="0"/>
              <a:pPr defTabSz="922338"/>
              <a:t>36</a:t>
            </a:fld>
            <a:endParaRPr lang="en-US"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r>
              <a:rPr lang="en-US" dirty="0" smtClean="0"/>
              <a:t>The bulk of project effort takes place</a:t>
            </a:r>
            <a:r>
              <a:rPr lang="en-US" baseline="0" dirty="0" smtClean="0"/>
              <a:t> in the “Work” phase of the process.  It is during this stage that costs such as Labor, Internal Materials, Purchased Materials, Subcontractor Services, and Manual GL’s are collected.  </a:t>
            </a:r>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Collecting costs in the Work phase is very similar</a:t>
            </a:r>
            <a:r>
              <a:rPr lang="en-US" baseline="0" dirty="0" smtClean="0"/>
              <a:t> to the way in which costs may be collected against a Work Order except that the Project provides a much greater level of control and more granularity down to the task level.  </a:t>
            </a:r>
          </a:p>
          <a:p>
            <a:endParaRPr lang="en-US" baseline="0" dirty="0" smtClean="0"/>
          </a:p>
          <a:p>
            <a:r>
              <a:rPr lang="en-US" baseline="0" dirty="0" smtClean="0"/>
              <a:t>Another key element of the Work phase is the tracking and management of scheduled payments for Customer Reimbursements or for Scheduled Payments to Suppliers.  This activity will be discussed in 1-9 Introduction to Project Controls Part 2.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r>
              <a:rPr lang="en-US" dirty="0" smtClean="0"/>
              <a:t>To post Labor to a</a:t>
            </a:r>
            <a:r>
              <a:rPr lang="en-US" baseline="0" dirty="0" smtClean="0"/>
              <a:t> project, follow the steps discussed in the Introduction to Maintenance class, BUT for Project labor ensure that the Project / Job number is on the transaction.  </a:t>
            </a:r>
            <a:endParaRPr lang="en-US" dirty="0" smtClean="0"/>
          </a:p>
        </p:txBody>
      </p:sp>
      <p:sp>
        <p:nvSpPr>
          <p:cNvPr id="108548" name="Slide Number Placeholder 3"/>
          <p:cNvSpPr>
            <a:spLocks noGrp="1"/>
          </p:cNvSpPr>
          <p:nvPr>
            <p:ph type="sldNum" sz="quarter" idx="5"/>
          </p:nvPr>
        </p:nvSpPr>
        <p:spPr>
          <a:noFill/>
        </p:spPr>
        <p:txBody>
          <a:bodyPr/>
          <a:lstStyle/>
          <a:p>
            <a:pPr defTabSz="922338"/>
            <a:fld id="{076E0A9E-4846-421A-BDC7-9BA77CC6DFC0}" type="slidenum">
              <a:rPr lang="en-US" smtClean="0"/>
              <a:pPr defTabSz="922338"/>
              <a:t>38</a:t>
            </a:fld>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view Labor on the Project,</a:t>
            </a:r>
            <a:r>
              <a:rPr lang="en-US" baseline="0" dirty="0" smtClean="0"/>
              <a:t> click Action </a:t>
            </a:r>
            <a:r>
              <a:rPr lang="en-US" baseline="0" dirty="0" smtClean="0">
                <a:sym typeface="Wingdings" pitchFamily="2" charset="2"/>
              </a:rPr>
              <a:t> Refresh and view the </a:t>
            </a:r>
            <a:r>
              <a:rPr lang="en-US" b="1" baseline="0" dirty="0" smtClean="0">
                <a:sym typeface="Wingdings" pitchFamily="2" charset="2"/>
              </a:rPr>
              <a:t>Labor Cost</a:t>
            </a:r>
            <a:r>
              <a:rPr lang="en-US" b="0" baseline="0" dirty="0" smtClean="0">
                <a:sym typeface="Wingdings" pitchFamily="2" charset="2"/>
              </a:rPr>
              <a:t> field on the Cost tabbed page of the Project or Job.  Details regarding the labor transactions may be viewed in the Cost Analysis sub-module.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smtClean="0"/>
              <a:t>Objectives of this course are to ensure that you are equipped</a:t>
            </a:r>
            <a:r>
              <a:rPr lang="en-US" baseline="0" dirty="0" smtClean="0"/>
              <a:t> to be able to:  </a:t>
            </a:r>
          </a:p>
          <a:p>
            <a:endParaRPr lang="en-US" baseline="0" dirty="0" smtClean="0"/>
          </a:p>
          <a:p>
            <a:pPr marL="228600" indent="-228600">
              <a:buAutoNum type="arabicPeriod"/>
            </a:pPr>
            <a:r>
              <a:rPr lang="en-US" baseline="0" dirty="0" smtClean="0"/>
              <a:t>Confidently explain how and where EAM Project Controls would fit in a business.  </a:t>
            </a:r>
          </a:p>
          <a:p>
            <a:pPr marL="228600" indent="-228600">
              <a:buAutoNum type="arabicPeriod"/>
            </a:pPr>
            <a:r>
              <a:rPr lang="en-US" baseline="0" dirty="0" smtClean="0"/>
              <a:t>Comprehend and be able to describe the key concepts around EAM Project Controls. </a:t>
            </a:r>
          </a:p>
          <a:p>
            <a:pPr marL="228600" indent="-228600">
              <a:buAutoNum type="arabicPeriod"/>
            </a:pPr>
            <a:r>
              <a:rPr lang="en-US" baseline="0" dirty="0" smtClean="0"/>
              <a:t>Be able to demonstrate an introductory level of experience with both the process and functionality around Project Controls.  </a:t>
            </a:r>
            <a:endParaRPr lang="en-US" dirty="0" smtClean="0"/>
          </a:p>
        </p:txBody>
      </p:sp>
      <p:sp>
        <p:nvSpPr>
          <p:cNvPr id="81924" name="Slide Number Placeholder 3"/>
          <p:cNvSpPr>
            <a:spLocks noGrp="1"/>
          </p:cNvSpPr>
          <p:nvPr>
            <p:ph type="sldNum" sz="quarter" idx="5"/>
          </p:nvPr>
        </p:nvSpPr>
        <p:spPr>
          <a:noFill/>
        </p:spPr>
        <p:txBody>
          <a:bodyPr/>
          <a:lstStyle/>
          <a:p>
            <a:pPr defTabSz="920750"/>
            <a:fld id="{99CAFB5B-CBFE-48B7-A3DD-DE20A9077049}" type="slidenum">
              <a:rPr lang="en-US" smtClean="0"/>
              <a:pPr defTabSz="920750"/>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issue parts to a Project, follow the process discussed</a:t>
            </a:r>
            <a:r>
              <a:rPr lang="en-US" baseline="0" dirty="0" smtClean="0"/>
              <a:t> in the Introduction to Inventory class and be sure to enter the Project / Job number.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To view inventory</a:t>
            </a:r>
            <a:r>
              <a:rPr lang="en-US" baseline="0" dirty="0" smtClean="0"/>
              <a:t> costs</a:t>
            </a:r>
            <a:r>
              <a:rPr lang="en-US" dirty="0" smtClean="0"/>
              <a:t> on the Project,</a:t>
            </a:r>
            <a:r>
              <a:rPr lang="en-US" baseline="0" dirty="0" smtClean="0"/>
              <a:t> click Action </a:t>
            </a:r>
            <a:r>
              <a:rPr lang="en-US" baseline="0" dirty="0" smtClean="0">
                <a:sym typeface="Wingdings" pitchFamily="2" charset="2"/>
              </a:rPr>
              <a:t> Refresh and view the </a:t>
            </a:r>
            <a:r>
              <a:rPr lang="en-US" b="1" baseline="0" dirty="0" err="1" smtClean="0">
                <a:sym typeface="Wingdings" pitchFamily="2" charset="2"/>
              </a:rPr>
              <a:t>Int</a:t>
            </a:r>
            <a:r>
              <a:rPr lang="en-US" b="1" baseline="0" dirty="0" smtClean="0">
                <a:sym typeface="Wingdings" pitchFamily="2" charset="2"/>
              </a:rPr>
              <a:t> </a:t>
            </a:r>
            <a:r>
              <a:rPr lang="en-US" b="1" baseline="0" dirty="0" err="1" smtClean="0">
                <a:sym typeface="Wingdings" pitchFamily="2" charset="2"/>
              </a:rPr>
              <a:t>Mtrl</a:t>
            </a:r>
            <a:r>
              <a:rPr lang="en-US" b="1" baseline="0" dirty="0" smtClean="0">
                <a:sym typeface="Wingdings" pitchFamily="2" charset="2"/>
              </a:rPr>
              <a:t> Cost</a:t>
            </a:r>
            <a:r>
              <a:rPr lang="en-US" b="0" baseline="0" dirty="0" smtClean="0">
                <a:sym typeface="Wingdings" pitchFamily="2" charset="2"/>
              </a:rPr>
              <a:t> field on the Cost tabbed page of the Project or Job.  Details regarding the inventory transactions may be viewed in the Cost Analysis sub-module.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To purchase materials</a:t>
            </a:r>
            <a:r>
              <a:rPr lang="en-US" baseline="0" dirty="0" smtClean="0"/>
              <a:t> or contractor services for a</a:t>
            </a:r>
            <a:r>
              <a:rPr lang="en-US" dirty="0" smtClean="0"/>
              <a:t> Project, follow the process discussed</a:t>
            </a:r>
            <a:r>
              <a:rPr lang="en-US" baseline="0" dirty="0" smtClean="0"/>
              <a:t> in the Introduction to Purchasing class and be sure to enter the Project / Job number.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To view and track purchasing costs on the Project</a:t>
            </a:r>
            <a:r>
              <a:rPr lang="en-US" sz="1200" kern="1200" baseline="0" dirty="0" smtClean="0">
                <a:solidFill>
                  <a:schemeClr val="tx1"/>
                </a:solidFill>
                <a:latin typeface="Arial" charset="0"/>
                <a:ea typeface="+mn-ea"/>
                <a:cs typeface="+mn-cs"/>
              </a:rPr>
              <a:t> / Job, click Refresh and observe the following fields: </a:t>
            </a:r>
            <a:endParaRPr lang="en-US" sz="1200" kern="1200" dirty="0" smtClean="0">
              <a:solidFill>
                <a:schemeClr val="tx1"/>
              </a:solidFill>
              <a:latin typeface="Arial" charset="0"/>
              <a:ea typeface="+mn-ea"/>
              <a:cs typeface="+mn-cs"/>
            </a:endParaRPr>
          </a:p>
          <a:p>
            <a:pPr>
              <a:buFontTx/>
              <a:buChar char="-"/>
            </a:pPr>
            <a:r>
              <a:rPr lang="en-US" sz="1200" kern="1200" dirty="0" smtClean="0">
                <a:solidFill>
                  <a:schemeClr val="tx1"/>
                </a:solidFill>
                <a:latin typeface="Arial" charset="0"/>
                <a:ea typeface="+mn-ea"/>
                <a:cs typeface="+mn-cs"/>
              </a:rPr>
              <a:t> </a:t>
            </a:r>
            <a:r>
              <a:rPr lang="en-US" sz="1200" b="1" kern="1200" dirty="0" smtClean="0">
                <a:solidFill>
                  <a:schemeClr val="tx1"/>
                </a:solidFill>
                <a:latin typeface="Arial" charset="0"/>
                <a:ea typeface="+mn-ea"/>
                <a:cs typeface="+mn-cs"/>
              </a:rPr>
              <a:t>Planned </a:t>
            </a:r>
            <a:r>
              <a:rPr lang="en-US" sz="1200" b="1" kern="1200" dirty="0" err="1" smtClean="0">
                <a:solidFill>
                  <a:schemeClr val="tx1"/>
                </a:solidFill>
                <a:latin typeface="Arial" charset="0"/>
                <a:ea typeface="+mn-ea"/>
                <a:cs typeface="+mn-cs"/>
              </a:rPr>
              <a:t>Purch</a:t>
            </a:r>
            <a:r>
              <a:rPr lang="en-US" sz="1200" kern="1200" dirty="0" smtClean="0">
                <a:solidFill>
                  <a:schemeClr val="tx1"/>
                </a:solidFill>
                <a:latin typeface="Arial" charset="0"/>
                <a:ea typeface="+mn-ea"/>
                <a:cs typeface="+mn-cs"/>
              </a:rPr>
              <a:t> = Requisition Created but not yet Approved</a:t>
            </a:r>
          </a:p>
          <a:p>
            <a:pPr>
              <a:buFontTx/>
              <a:buChar char="-"/>
            </a:pPr>
            <a:r>
              <a:rPr lang="en-US" sz="1200" kern="1200" dirty="0" smtClean="0">
                <a:solidFill>
                  <a:schemeClr val="tx1"/>
                </a:solidFill>
                <a:latin typeface="Arial" charset="0"/>
                <a:ea typeface="+mn-ea"/>
                <a:cs typeface="+mn-cs"/>
              </a:rPr>
              <a:t> </a:t>
            </a:r>
            <a:r>
              <a:rPr lang="en-US" sz="1200" b="1" kern="1200" dirty="0" smtClean="0">
                <a:solidFill>
                  <a:schemeClr val="tx1"/>
                </a:solidFill>
                <a:latin typeface="Arial" charset="0"/>
                <a:ea typeface="+mn-ea"/>
                <a:cs typeface="+mn-cs"/>
              </a:rPr>
              <a:t>Auth </a:t>
            </a:r>
            <a:r>
              <a:rPr lang="en-US" sz="1200" b="1" kern="1200" dirty="0" err="1" smtClean="0">
                <a:solidFill>
                  <a:schemeClr val="tx1"/>
                </a:solidFill>
                <a:latin typeface="Arial" charset="0"/>
                <a:ea typeface="+mn-ea"/>
                <a:cs typeface="+mn-cs"/>
              </a:rPr>
              <a:t>Purch</a:t>
            </a:r>
            <a:r>
              <a:rPr lang="en-US" sz="1200" kern="1200" dirty="0" smtClean="0">
                <a:solidFill>
                  <a:schemeClr val="tx1"/>
                </a:solidFill>
                <a:latin typeface="Arial" charset="0"/>
                <a:ea typeface="+mn-ea"/>
                <a:cs typeface="+mn-cs"/>
              </a:rPr>
              <a:t> = Approved Requisition not yet Ordered </a:t>
            </a:r>
          </a:p>
          <a:p>
            <a:pPr>
              <a:buFontTx/>
              <a:buChar char="-"/>
            </a:pPr>
            <a:r>
              <a:rPr lang="en-US" sz="1200" kern="1200" dirty="0" smtClean="0">
                <a:solidFill>
                  <a:schemeClr val="tx1"/>
                </a:solidFill>
                <a:latin typeface="Arial" charset="0"/>
                <a:ea typeface="+mn-ea"/>
                <a:cs typeface="+mn-cs"/>
              </a:rPr>
              <a:t> </a:t>
            </a:r>
            <a:r>
              <a:rPr lang="en-US" sz="1200" b="1" kern="1200" dirty="0" smtClean="0">
                <a:solidFill>
                  <a:schemeClr val="tx1"/>
                </a:solidFill>
                <a:latin typeface="Arial" charset="0"/>
                <a:ea typeface="+mn-ea"/>
                <a:cs typeface="+mn-cs"/>
              </a:rPr>
              <a:t>Committed</a:t>
            </a:r>
            <a:r>
              <a:rPr lang="en-US" sz="1200" kern="1200" dirty="0" smtClean="0">
                <a:solidFill>
                  <a:schemeClr val="tx1"/>
                </a:solidFill>
                <a:latin typeface="Arial" charset="0"/>
                <a:ea typeface="+mn-ea"/>
                <a:cs typeface="+mn-cs"/>
              </a:rPr>
              <a:t> = Approved Requisition that has been Ordered</a:t>
            </a:r>
          </a:p>
          <a:p>
            <a:endParaRPr lang="en-US" dirty="0" smtClean="0"/>
          </a:p>
          <a:p>
            <a:r>
              <a:rPr lang="en-US" dirty="0" smtClean="0"/>
              <a:t>For detailed</a:t>
            </a:r>
            <a:r>
              <a:rPr lang="en-US" baseline="0" dirty="0" smtClean="0"/>
              <a:t> information regarding each of these costs, view all the Requisitions in the Requisitions sub-module.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purchasing progresses, you will notice that costs move from Planned to Authorized to Committed.  When the materials</a:t>
            </a:r>
            <a:r>
              <a:rPr lang="en-US" baseline="0" dirty="0" smtClean="0"/>
              <a:t> / services are received in EAM, the costs will be moved to the </a:t>
            </a:r>
            <a:r>
              <a:rPr lang="en-US" b="1" baseline="0" dirty="0" smtClean="0"/>
              <a:t>Received</a:t>
            </a:r>
            <a:r>
              <a:rPr lang="en-US" b="0" baseline="0" dirty="0" smtClean="0"/>
              <a:t> field.  </a:t>
            </a:r>
          </a:p>
          <a:p>
            <a:endParaRPr lang="en-US" b="0" baseline="0" dirty="0" smtClean="0"/>
          </a:p>
          <a:p>
            <a:r>
              <a:rPr lang="en-US" b="0" baseline="0" dirty="0" smtClean="0"/>
              <a:t>This </a:t>
            </a:r>
            <a:r>
              <a:rPr lang="en-US" b="1" baseline="0" dirty="0" smtClean="0"/>
              <a:t>Received</a:t>
            </a:r>
            <a:r>
              <a:rPr lang="en-US" b="0" baseline="0" dirty="0" smtClean="0"/>
              <a:t> cost is then divided as appropriate amongst the fields </a:t>
            </a:r>
            <a:r>
              <a:rPr lang="en-US" b="1" baseline="0" dirty="0" smtClean="0"/>
              <a:t>External Material Costs</a:t>
            </a:r>
            <a:r>
              <a:rPr lang="en-US" b="0" baseline="0" dirty="0" smtClean="0"/>
              <a:t>, </a:t>
            </a:r>
            <a:r>
              <a:rPr lang="en-US" b="1" baseline="0" dirty="0" smtClean="0"/>
              <a:t>Contractor Costs</a:t>
            </a:r>
            <a:r>
              <a:rPr lang="en-US" b="0" baseline="0" dirty="0" smtClean="0"/>
              <a:t>, and </a:t>
            </a:r>
            <a:r>
              <a:rPr lang="en-US" b="1" baseline="0" dirty="0" smtClean="0"/>
              <a:t>Tax Cost</a:t>
            </a:r>
            <a:r>
              <a:rPr lang="en-US" b="0" baseline="0" dirty="0" smtClean="0"/>
              <a:t>.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Once purchases</a:t>
            </a:r>
            <a:r>
              <a:rPr lang="en-US" baseline="0" dirty="0" smtClean="0"/>
              <a:t> have been paid in ERP, the value paid will be displayed in the </a:t>
            </a:r>
            <a:r>
              <a:rPr lang="en-US" b="1" baseline="0" dirty="0" err="1" smtClean="0"/>
              <a:t>Vouchered</a:t>
            </a:r>
            <a:r>
              <a:rPr lang="en-US" b="1" baseline="0" dirty="0" smtClean="0"/>
              <a:t> </a:t>
            </a:r>
            <a:r>
              <a:rPr lang="en-US" b="0" baseline="0" dirty="0" smtClean="0"/>
              <a:t>field.  For details regarding payment, view the Cost Analysis sub-module.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Occasionally,</a:t>
            </a:r>
            <a:r>
              <a:rPr lang="en-US" baseline="0" dirty="0" smtClean="0"/>
              <a:t> miscellaneous costs may need to be posted to the project.  These costs can be entered using EAM’s manual GL function.  The total of Manual GL’s for the project will be displayed in the </a:t>
            </a:r>
            <a:r>
              <a:rPr lang="en-US" b="1" baseline="0" dirty="0" smtClean="0"/>
              <a:t>Manual Cost </a:t>
            </a:r>
            <a:r>
              <a:rPr lang="en-US" b="0" baseline="0" dirty="0" smtClean="0"/>
              <a:t>field.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Notice how the same costs that we have viewed at the Project level are also visible down to the Job level.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Scheduled Payments </a:t>
            </a:r>
            <a:r>
              <a:rPr lang="en-US" baseline="0" dirty="0" smtClean="0"/>
              <a:t>are a key factor in the Work phase.  In the Part 2 Introduction to Project Controls class, we will focus on these processes.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pPr defTabSz="922338"/>
            <a:fld id="{01706715-0D9D-48CD-99E4-7BFADACA41DF}" type="slidenum">
              <a:rPr lang="en-US" smtClean="0"/>
              <a:pPr defTabSz="922338"/>
              <a:t>49</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r>
              <a:rPr lang="en-US" dirty="0" smtClean="0"/>
              <a:t>As the Project progresses, Project</a:t>
            </a:r>
            <a:r>
              <a:rPr lang="en-US" baseline="0" dirty="0" smtClean="0"/>
              <a:t> Managers must continually monitor and track the performance against budget.  In Project Controls more so than any other module, reporting is a critical factor.  This section will discuss the various ways in which a project manager or finance may monitor their projects.  </a:t>
            </a: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r>
              <a:rPr lang="en-US" dirty="0" smtClean="0"/>
              <a:t>You</a:t>
            </a:r>
            <a:r>
              <a:rPr lang="en-US" baseline="0" dirty="0" smtClean="0"/>
              <a:t> will benefit from achieving the goals of this course by having had hands-on experience with the module, being able to effectively position the module as a solution, and being able to navigate and demonstrate a basic project process in EAM.  </a:t>
            </a:r>
            <a:endParaRPr lang="en-US" dirty="0" smtClean="0"/>
          </a:p>
          <a:p>
            <a:endParaRPr lang="en-US" dirty="0" smtClean="0"/>
          </a:p>
        </p:txBody>
      </p:sp>
      <p:sp>
        <p:nvSpPr>
          <p:cNvPr id="81924" name="Slide Number Placeholder 3"/>
          <p:cNvSpPr>
            <a:spLocks noGrp="1"/>
          </p:cNvSpPr>
          <p:nvPr>
            <p:ph type="sldNum" sz="quarter" idx="5"/>
          </p:nvPr>
        </p:nvSpPr>
        <p:spPr>
          <a:noFill/>
        </p:spPr>
        <p:txBody>
          <a:bodyPr/>
          <a:lstStyle/>
          <a:p>
            <a:pPr defTabSz="920750"/>
            <a:fld id="{99CAFB5B-CBFE-48B7-A3DD-DE20A9077049}" type="slidenum">
              <a:rPr lang="en-US" smtClean="0"/>
              <a:pPr defTabSz="920750"/>
              <a:t>5</a:t>
            </a:fld>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defRPr/>
            </a:pPr>
            <a:r>
              <a:rPr lang="en-US" sz="1400" b="1" kern="1200" dirty="0" smtClean="0">
                <a:solidFill>
                  <a:srgbClr val="0069B8"/>
                </a:solidFill>
                <a:latin typeface="Arial" charset="0"/>
                <a:ea typeface="+mn-ea"/>
                <a:cs typeface="+mn-cs"/>
              </a:rPr>
              <a:t>Remember!  Most Companies have very specific Project Reporting Requirements. Your task is to: </a:t>
            </a:r>
          </a:p>
          <a:p>
            <a:pPr marL="342900" indent="-342900">
              <a:buFontTx/>
              <a:buAutoNum type="arabicPeriod"/>
              <a:defRPr/>
            </a:pPr>
            <a:r>
              <a:rPr lang="en-US" sz="1100" kern="1200" dirty="0" smtClean="0">
                <a:solidFill>
                  <a:srgbClr val="0069B8"/>
                </a:solidFill>
                <a:latin typeface="Arial" charset="0"/>
                <a:ea typeface="+mn-ea"/>
                <a:cs typeface="+mn-cs"/>
              </a:rPr>
              <a:t>Understand what data EAM collects </a:t>
            </a:r>
          </a:p>
          <a:p>
            <a:pPr marL="342900" indent="-342900">
              <a:buFontTx/>
              <a:buAutoNum type="arabicPeriod"/>
              <a:defRPr/>
            </a:pPr>
            <a:r>
              <a:rPr lang="en-US" sz="1100" kern="1200" dirty="0" smtClean="0">
                <a:solidFill>
                  <a:srgbClr val="0069B8"/>
                </a:solidFill>
                <a:latin typeface="Arial" charset="0"/>
                <a:ea typeface="+mn-ea"/>
                <a:cs typeface="+mn-cs"/>
              </a:rPr>
              <a:t>Understand what data comes from ERP and other Sources  </a:t>
            </a:r>
          </a:p>
          <a:p>
            <a:pPr marL="342900" indent="-342900">
              <a:buFontTx/>
              <a:buAutoNum type="arabicPeriod"/>
              <a:defRPr/>
            </a:pPr>
            <a:r>
              <a:rPr lang="en-US" sz="1100" kern="1200" dirty="0" smtClean="0">
                <a:solidFill>
                  <a:srgbClr val="0069B8"/>
                </a:solidFill>
                <a:latin typeface="Arial" charset="0"/>
                <a:ea typeface="+mn-ea"/>
                <a:cs typeface="+mn-cs"/>
              </a:rPr>
              <a:t>Map Reporting Requirements to EAM, ERP, and other Sources </a:t>
            </a:r>
          </a:p>
          <a:p>
            <a:pPr marL="342900" indent="-342900">
              <a:buFontTx/>
              <a:buAutoNum type="arabicPeriod"/>
              <a:defRPr/>
            </a:pPr>
            <a:r>
              <a:rPr lang="en-US" sz="1100" kern="1200" dirty="0" smtClean="0">
                <a:solidFill>
                  <a:srgbClr val="0069B8"/>
                </a:solidFill>
                <a:latin typeface="Arial" charset="0"/>
                <a:ea typeface="+mn-ea"/>
                <a:cs typeface="+mn-cs"/>
              </a:rPr>
              <a:t>Recommend best approach for reporting on this data</a:t>
            </a:r>
          </a:p>
          <a:p>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most common</a:t>
            </a:r>
            <a:r>
              <a:rPr lang="en-US" baseline="0" dirty="0" smtClean="0"/>
              <a:t> project reporting is from the Project Browse screen.  Utilize the browse features to select the desired information, group and sort it, and then either print or export to Excel.  This is best utilized to report on a range of Projects.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Single project reports are usually based upon the values in the Cost tabbed</a:t>
            </a:r>
            <a:r>
              <a:rPr lang="en-US" baseline="0" dirty="0" smtClean="0"/>
              <a:t> page, which provides real-time visibility into the project’s performance.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Spending Estimate</a:t>
            </a:r>
          </a:p>
          <a:p>
            <a:pPr lvl="1"/>
            <a:r>
              <a:rPr lang="en-US" dirty="0" smtClean="0"/>
              <a:t>Comes from the Jobs Spending Estimate. If you have no jobs, then a user can manually enter a value. EAM uses it in reporting.</a:t>
            </a:r>
          </a:p>
          <a:p>
            <a:pPr lvl="1"/>
            <a:r>
              <a:rPr lang="en-US" dirty="0" smtClean="0"/>
              <a:t>Important Planning / Estimating Tool </a:t>
            </a:r>
          </a:p>
          <a:p>
            <a:r>
              <a:rPr lang="en-US" dirty="0" smtClean="0"/>
              <a:t>Total Spent</a:t>
            </a:r>
          </a:p>
          <a:p>
            <a:pPr lvl="1"/>
            <a:r>
              <a:rPr lang="en-US" dirty="0" smtClean="0"/>
              <a:t>Sum of all cost</a:t>
            </a:r>
          </a:p>
          <a:p>
            <a:r>
              <a:rPr lang="en-US" dirty="0" smtClean="0"/>
              <a:t>Estimate to Complete</a:t>
            </a:r>
          </a:p>
          <a:p>
            <a:pPr lvl="1"/>
            <a:r>
              <a:rPr lang="en-US" dirty="0" smtClean="0"/>
              <a:t>Spending Estimate – total spent</a:t>
            </a:r>
          </a:p>
          <a:p>
            <a:r>
              <a:rPr lang="en-US" dirty="0" smtClean="0"/>
              <a:t>% Spending Estimate</a:t>
            </a:r>
          </a:p>
          <a:p>
            <a:pPr lvl="1"/>
            <a:r>
              <a:rPr lang="en-US" dirty="0" smtClean="0"/>
              <a:t>The sites calc spending estimate field (total spent, committed, auth purchase, or planned </a:t>
            </a:r>
            <a:r>
              <a:rPr lang="en-US" dirty="0" err="1" smtClean="0"/>
              <a:t>purch</a:t>
            </a:r>
            <a:r>
              <a:rPr lang="en-US" dirty="0" smtClean="0"/>
              <a:t>)/spending estimate</a:t>
            </a:r>
          </a:p>
          <a:p>
            <a:r>
              <a:rPr lang="en-US" dirty="0" smtClean="0"/>
              <a:t>Over Spend Estimate</a:t>
            </a:r>
          </a:p>
          <a:p>
            <a:pPr lvl="1"/>
            <a:r>
              <a:rPr lang="en-US" dirty="0" smtClean="0"/>
              <a:t>If no jobs</a:t>
            </a:r>
          </a:p>
          <a:p>
            <a:pPr lvl="2"/>
            <a:r>
              <a:rPr lang="en-US" dirty="0" smtClean="0"/>
              <a:t>(Total Spent – Spending Estimate) / Spending Estimate</a:t>
            </a:r>
          </a:p>
          <a:p>
            <a:pPr lvl="1"/>
            <a:r>
              <a:rPr lang="en-US" dirty="0" smtClean="0"/>
              <a:t>If job</a:t>
            </a:r>
          </a:p>
          <a:p>
            <a:pPr lvl="2"/>
            <a:r>
              <a:rPr lang="en-US" dirty="0" smtClean="0"/>
              <a:t>Includes Total spent and estimates fields from completed jobs using the formula above </a:t>
            </a:r>
          </a:p>
          <a:p>
            <a:pPr lvl="2"/>
            <a:r>
              <a:rPr lang="en-US" dirty="0" smtClean="0"/>
              <a:t>Note: If less than 0 then that means that less has been spent as estimated</a:t>
            </a:r>
          </a:p>
          <a:p>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Information</a:t>
            </a:r>
            <a:r>
              <a:rPr lang="en-US" baseline="0" dirty="0" smtClean="0"/>
              <a:t> on the Customer Funding tabbed page provides reporting for Customer Funded and ETO projects.  </a:t>
            </a:r>
          </a:p>
          <a:p>
            <a:endParaRPr lang="en-US" baseline="0" dirty="0" smtClean="0"/>
          </a:p>
          <a:p>
            <a:r>
              <a:rPr lang="en-US" b="1" baseline="0" dirty="0" smtClean="0"/>
              <a:t>Original Budget</a:t>
            </a:r>
            <a:r>
              <a:rPr lang="en-US" baseline="0" dirty="0" smtClean="0"/>
              <a:t> comes from Annual Budget sub-module.  Details of the </a:t>
            </a:r>
            <a:r>
              <a:rPr lang="en-US" b="1" baseline="0" dirty="0" smtClean="0"/>
              <a:t>Invoiced Amount</a:t>
            </a:r>
            <a:r>
              <a:rPr lang="en-US" baseline="0" dirty="0" smtClean="0"/>
              <a:t> and </a:t>
            </a:r>
            <a:r>
              <a:rPr lang="en-US" b="1" baseline="0" dirty="0" smtClean="0"/>
              <a:t>Write-Off Amounts</a:t>
            </a:r>
            <a:r>
              <a:rPr lang="en-US" baseline="0" dirty="0" smtClean="0"/>
              <a:t> can be found in their associated sub-modules, too.  </a:t>
            </a:r>
          </a:p>
          <a:p>
            <a:endParaRPr lang="en-US" baseline="0" dirty="0" smtClean="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Also on the Customer Funding tabbed page,</a:t>
            </a:r>
            <a:r>
              <a:rPr lang="en-US" baseline="0" dirty="0" smtClean="0"/>
              <a:t> the </a:t>
            </a:r>
            <a:r>
              <a:rPr lang="en-US" b="1" baseline="0" dirty="0" smtClean="0"/>
              <a:t>Funded Amount</a:t>
            </a:r>
            <a:r>
              <a:rPr lang="en-US" b="0" baseline="0" dirty="0" smtClean="0"/>
              <a:t> indicates what funds have been committed to be reimbursed from the Customer.  This information is gathered from the Scheduled Payments SO screen.  </a:t>
            </a:r>
          </a:p>
          <a:p>
            <a:endParaRPr lang="en-US" b="0" baseline="0" dirty="0" smtClean="0"/>
          </a:p>
          <a:p>
            <a:r>
              <a:rPr lang="en-US" b="0" baseline="0" dirty="0" smtClean="0"/>
              <a:t>The </a:t>
            </a:r>
            <a:r>
              <a:rPr lang="en-US" b="1" baseline="0" dirty="0" smtClean="0"/>
              <a:t>Reimbursed Amount</a:t>
            </a:r>
            <a:r>
              <a:rPr lang="en-US" b="0" baseline="0" dirty="0" smtClean="0"/>
              <a:t> is a total of all reimbursement payments received to-date.  The details for this value may be viewed in the Invoices sub-module.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 key measure of Customer Funded and ETO projects is </a:t>
            </a:r>
            <a:r>
              <a:rPr lang="en-US" b="1" baseline="0" dirty="0" smtClean="0"/>
              <a:t>Margin</a:t>
            </a:r>
            <a:r>
              <a:rPr lang="en-US" baseline="0" dirty="0" smtClean="0"/>
              <a:t>, which indicates if the project is making or losing money!</a:t>
            </a:r>
            <a:endParaRPr lang="en-US" dirty="0" smtClean="0"/>
          </a:p>
          <a:p>
            <a:endParaRPr lang="en-US" b="1"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Program tabbed page provides a variety of fields to assist with sorting and grouping projects.  These fields are</a:t>
            </a:r>
            <a:r>
              <a:rPr lang="en-US" baseline="0" dirty="0" smtClean="0"/>
              <a:t> very common in the Automotive industry, but many customers find value in using them to further “slice and dice” their data.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some companies, project budgets</a:t>
            </a:r>
            <a:r>
              <a:rPr lang="en-US" baseline="0" dirty="0" smtClean="0"/>
              <a:t> are approved at the beginning of a fiscal year and then the plant has the freedom to move monies between projects over the course of the year.  In companies where this is allowed, the Lifetime Budget tabbed page is used to track </a:t>
            </a:r>
            <a:r>
              <a:rPr lang="en-US" b="1" baseline="0" dirty="0" smtClean="0"/>
              <a:t>Original Budget </a:t>
            </a:r>
            <a:r>
              <a:rPr lang="en-US" b="0" baseline="0" dirty="0" smtClean="0"/>
              <a:t>plus or minus any </a:t>
            </a:r>
            <a:r>
              <a:rPr lang="en-US" b="1" baseline="0" dirty="0" smtClean="0"/>
              <a:t>Reallocations</a:t>
            </a:r>
            <a:r>
              <a:rPr lang="en-US" b="0" baseline="0" dirty="0" smtClean="0"/>
              <a:t> to result in a new </a:t>
            </a:r>
            <a:r>
              <a:rPr lang="en-US" b="1" baseline="0" dirty="0" smtClean="0"/>
              <a:t>Net Budget</a:t>
            </a:r>
            <a:r>
              <a:rPr lang="en-US" b="0" baseline="0" dirty="0" smtClean="0"/>
              <a:t>.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Cost Analysis sub-module</a:t>
            </a:r>
            <a:r>
              <a:rPr lang="en-US" baseline="0" dirty="0" smtClean="0"/>
              <a:t> is another very power single project report providing detailed information regarding transactions against the project.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pPr defTabSz="922338"/>
            <a:fld id="{AFD390F7-1C8E-47A4-9CF0-0AB9F63A6F35}" type="slidenum">
              <a:rPr lang="en-US" smtClean="0"/>
              <a:pPr defTabSz="922338"/>
              <a:t>6</a:t>
            </a:fld>
            <a:endParaRPr 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r>
              <a:rPr lang="en-US" dirty="0" smtClean="0"/>
              <a:t>The business</a:t>
            </a:r>
            <a:r>
              <a:rPr lang="en-US" baseline="0" dirty="0" smtClean="0"/>
              <a:t> space around EAM Project Controls is a very unique niche.  Notice that Project Controls is often also referred to as “Project Accounting”, though often the Engineering and Operations groups are more comfortable with the term “Project Controls” to describe what they do.  Also, using the term “Project Controls” helps to avoid confusion between what EAM does and what a fixed asset accounting solution does.  </a:t>
            </a:r>
          </a:p>
          <a:p>
            <a:pPr eaLnBrk="1" hangingPunct="1"/>
            <a:endParaRPr lang="en-US" baseline="0" dirty="0" smtClean="0"/>
          </a:p>
          <a:p>
            <a:pPr eaLnBrk="1" hangingPunct="1"/>
            <a:r>
              <a:rPr lang="en-US" baseline="0" dirty="0" smtClean="0"/>
              <a:t>In this section we will review previously covered business space concepts and add in some additional information.  </a:t>
            </a:r>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Because the .NET</a:t>
            </a:r>
            <a:r>
              <a:rPr lang="en-US" baseline="0" dirty="0" smtClean="0"/>
              <a:t> version of EAM has such powerful browse reporting features, many of the operational reports of the past will not be uplifted to v12.  The reports that will be uplifted, however, will be analysis type reports.  </a:t>
            </a:r>
          </a:p>
          <a:p>
            <a:endParaRPr lang="en-US" baseline="0" dirty="0" smtClean="0"/>
          </a:p>
          <a:p>
            <a:r>
              <a:rPr lang="en-US" baseline="0" dirty="0" smtClean="0"/>
              <a:t>Frequently check updates for reports as they are added to Analysis menu.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Any company who has projects also has very specific requirements for reporting on them at</a:t>
            </a:r>
            <a:r>
              <a:rPr lang="en-US" baseline="0" dirty="0" smtClean="0"/>
              <a:t> the Corporate level.  Most companies already have some type of consolidation reporting solution, such as </a:t>
            </a:r>
            <a:r>
              <a:rPr lang="en-US" baseline="0" dirty="0" err="1" smtClean="0"/>
              <a:t>Cognos</a:t>
            </a:r>
            <a:r>
              <a:rPr lang="en-US" baseline="0" dirty="0" smtClean="0"/>
              <a:t> or Hyperion.  </a:t>
            </a:r>
          </a:p>
          <a:p>
            <a:endParaRPr lang="en-US" baseline="0" dirty="0" smtClean="0"/>
          </a:p>
          <a:p>
            <a:r>
              <a:rPr lang="en-US" baseline="0" dirty="0" smtClean="0"/>
              <a:t>Options for consolidating EAM Project Controls data are varied depending upon a customer’s corporate solution.  In general, Data Warehousing and / or a Business Intelligence solution are the most common way to consolidate reporting.  </a:t>
            </a:r>
          </a:p>
          <a:p>
            <a:endParaRPr lang="en-US" baseline="0" dirty="0" smtClean="0"/>
          </a:p>
          <a:p>
            <a:r>
              <a:rPr lang="en-US" baseline="0" dirty="0" smtClean="0"/>
              <a:t>With the .NET version of EAM, 4GL types of reports are not recommended, by the way.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pPr defTabSz="922338"/>
            <a:fld id="{335B7130-8DE2-4F91-8279-BDC867895CB2}" type="slidenum">
              <a:rPr lang="en-US" smtClean="0"/>
              <a:pPr defTabSz="922338"/>
              <a:t>62</a:t>
            </a:fld>
            <a:endParaRPr lang="en-US"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r>
              <a:rPr lang="en-US" dirty="0" smtClean="0"/>
              <a:t>At some point in time, tasks will begin to be completed on a</a:t>
            </a:r>
            <a:r>
              <a:rPr lang="en-US" baseline="0" dirty="0" smtClean="0"/>
              <a:t> project, and ultimately the project itself will be complete.  In most companies this is a very formal process.  The following slides will briefly discuss some of the elements involved with finishing a project.  </a:t>
            </a:r>
            <a:endParaRPr lang="en-US"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Completing</a:t>
            </a:r>
            <a:r>
              <a:rPr lang="en-US" baseline="0" dirty="0" smtClean="0"/>
              <a:t> a project, specifically Capital, Customer Funded, and ETO projects, involves several important business steps across a variety of departments.  </a:t>
            </a:r>
          </a:p>
          <a:p>
            <a:endParaRPr lang="en-US" baseline="0" dirty="0" smtClean="0"/>
          </a:p>
          <a:p>
            <a:pPr>
              <a:buFontTx/>
              <a:buChar char="-"/>
            </a:pPr>
            <a:r>
              <a:rPr lang="en-US" baseline="0" dirty="0" smtClean="0"/>
              <a:t> </a:t>
            </a:r>
            <a:r>
              <a:rPr lang="en-US" b="1" baseline="0" dirty="0" smtClean="0"/>
              <a:t>Finance</a:t>
            </a:r>
            <a:r>
              <a:rPr lang="en-US" baseline="0" dirty="0" smtClean="0"/>
              <a:t> is almost always a key player in the completion process as they conduct final reconciliations of costs, capitalize assets, etc.  </a:t>
            </a:r>
          </a:p>
          <a:p>
            <a:pPr>
              <a:buFontTx/>
              <a:buChar char="-"/>
            </a:pPr>
            <a:r>
              <a:rPr lang="en-US" dirty="0" smtClean="0"/>
              <a:t> </a:t>
            </a:r>
            <a:r>
              <a:rPr lang="en-US" b="1" dirty="0" smtClean="0"/>
              <a:t>Engineering</a:t>
            </a:r>
            <a:r>
              <a:rPr lang="en-US" dirty="0" smtClean="0"/>
              <a:t> must be involved in Capital project completion</a:t>
            </a:r>
            <a:r>
              <a:rPr lang="en-US" baseline="0" dirty="0" smtClean="0"/>
              <a:t> in order to hand-off equipment to </a:t>
            </a:r>
            <a:r>
              <a:rPr lang="en-US" b="1" baseline="0" dirty="0" smtClean="0"/>
              <a:t>Operations</a:t>
            </a:r>
            <a:r>
              <a:rPr lang="en-US" baseline="0" dirty="0" smtClean="0"/>
              <a:t> to put into service and </a:t>
            </a:r>
            <a:r>
              <a:rPr lang="en-US" b="1" baseline="0" dirty="0" smtClean="0"/>
              <a:t>Maintenance</a:t>
            </a:r>
            <a:r>
              <a:rPr lang="en-US" baseline="0" dirty="0" smtClean="0"/>
              <a:t> to begin maintaining the new asset.  </a:t>
            </a:r>
          </a:p>
          <a:p>
            <a:pPr>
              <a:buFontTx/>
              <a:buChar char="-"/>
            </a:pPr>
            <a:r>
              <a:rPr lang="en-US" baseline="0" dirty="0" smtClean="0"/>
              <a:t> </a:t>
            </a:r>
            <a:r>
              <a:rPr lang="en-US" b="1" baseline="0" dirty="0" smtClean="0"/>
              <a:t>Maintenance</a:t>
            </a:r>
            <a:r>
              <a:rPr lang="en-US" baseline="0" dirty="0" smtClean="0"/>
              <a:t> will need to gather important information from the project Engineer in order to properly setup the new equipment records for future maintenance.  Information they will get from </a:t>
            </a:r>
            <a:r>
              <a:rPr lang="en-US" b="1" baseline="0" dirty="0" smtClean="0"/>
              <a:t>Engineering</a:t>
            </a:r>
            <a:r>
              <a:rPr lang="en-US" baseline="0" dirty="0" smtClean="0"/>
              <a:t> includes lists of spare parts, manufacturing recommended preventive maintenance activities, bills of material, tolerance measurements, etc.  </a:t>
            </a:r>
          </a:p>
          <a:p>
            <a:pPr>
              <a:buFontTx/>
              <a:buChar char="-"/>
            </a:pPr>
            <a:r>
              <a:rPr lang="en-US" baseline="0" dirty="0" smtClean="0"/>
              <a:t> </a:t>
            </a:r>
            <a:r>
              <a:rPr lang="en-US" b="1" baseline="0" dirty="0" smtClean="0"/>
              <a:t>Purchasing</a:t>
            </a:r>
            <a:r>
              <a:rPr lang="en-US" baseline="0" dirty="0" smtClean="0"/>
              <a:t> will need to be involved to begin sourcing and stocking spare parts for the new Asset to ensure that the proper parts are on hand when needed and in the correct quantity.  </a:t>
            </a:r>
          </a:p>
          <a:p>
            <a:pPr>
              <a:buFontTx/>
              <a:buChar char="-"/>
            </a:pPr>
            <a:endParaRPr lang="en-US" baseline="0" dirty="0" smtClean="0"/>
          </a:p>
          <a:p>
            <a:pPr>
              <a:buFontTx/>
              <a:buNone/>
            </a:pPr>
            <a:r>
              <a:rPr lang="en-US" baseline="0" dirty="0" smtClean="0"/>
              <a:t>To facilitate a clean project close process, EAM provides the ability for two steps towards closure.  Both are available at both the Job level and the Project level.  </a:t>
            </a:r>
          </a:p>
          <a:p>
            <a:pPr>
              <a:buFontTx/>
              <a:buNone/>
            </a:pPr>
            <a:endParaRPr lang="en-US" baseline="0" dirty="0" smtClean="0"/>
          </a:p>
          <a:p>
            <a:pPr>
              <a:buFontTx/>
              <a:buNone/>
            </a:pPr>
            <a:r>
              <a:rPr lang="en-US" baseline="0" dirty="0" smtClean="0"/>
              <a:t>You can “Lock” a job or the entire project.  Lock prevents any new costs from been posted to the job or project, but will allow the user to continue to process final invoices as they come in or to issue final invoices for reimbursement.  Usually, a job / project will be locked first, and then after all transactions have been completed, the job / project will be “Closed” which stops all activities.  </a:t>
            </a:r>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9C47007-55EB-431B-BBDF-BF2999D2474C}" type="slidenum">
              <a:rPr lang="en-US" smtClean="0"/>
              <a:pPr>
                <a:defRPr/>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pPr defTabSz="922338"/>
            <a:fld id="{4DD198DB-0ABE-4E17-84F4-A48F65D210A2}" type="slidenum">
              <a:rPr lang="en-US" smtClean="0"/>
              <a:pPr defTabSz="922338"/>
              <a:t>66</a:t>
            </a:fld>
            <a:endParaRPr 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pPr defTabSz="922338"/>
            <a:fld id="{78981A20-D835-4B27-9B37-14C58778A5AE}" type="slidenum">
              <a:rPr lang="en-US" smtClean="0"/>
              <a:pPr defTabSz="922338"/>
              <a:t>67</a:t>
            </a:fld>
            <a:endParaRPr lang="en-US"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pPr defTabSz="920750"/>
            <a:fld id="{E330CFA8-C8CA-4098-A3BE-DCECA68D1D23}" type="slidenum">
              <a:rPr lang="en-US" smtClean="0"/>
              <a:pPr defTabSz="920750"/>
              <a:t>68</a:t>
            </a:fld>
            <a:endParaRPr lang="en-US"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For this class in particular, because so much</a:t>
            </a:r>
            <a:r>
              <a:rPr lang="en-US" baseline="0" dirty="0" smtClean="0"/>
              <a:t> information was covered in such a broad stroke, we highly recommend that you review the notes in the EAM Level 1 Certification Training guide for this class prior to taking the “Learning Validation” test available on-line.  </a:t>
            </a:r>
          </a:p>
          <a:p>
            <a:endParaRPr lang="en-US" baseline="0" dirty="0" smtClean="0"/>
          </a:p>
          <a:p>
            <a:r>
              <a:rPr lang="en-US" baseline="0" dirty="0" smtClean="0"/>
              <a:t>Remember, passing the “Learning Validation” test for this class is required for your entry into the Classroom event at the end of the Level 1 Certification Path.  </a:t>
            </a:r>
          </a:p>
          <a:p>
            <a:endParaRPr lang="en-US" baseline="0" dirty="0" smtClean="0"/>
          </a:p>
          <a:p>
            <a:r>
              <a:rPr lang="en-US" baseline="0" dirty="0" smtClean="0"/>
              <a:t>Also, your Level 1 Activities Handbook provides some exercises and thought provoking questions to help reinforce what you have learned today.  </a:t>
            </a:r>
          </a:p>
          <a:p>
            <a:endParaRPr lang="en-US" baseline="0"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69</a:t>
            </a:fld>
            <a:endParaRPr lang="en-US"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endParaRPr lang="en-US" smtClean="0"/>
          </a:p>
        </p:txBody>
      </p:sp>
      <p:sp>
        <p:nvSpPr>
          <p:cNvPr id="116740" name="Slide Number Placeholder 3"/>
          <p:cNvSpPr>
            <a:spLocks noGrp="1"/>
          </p:cNvSpPr>
          <p:nvPr>
            <p:ph type="sldNum" sz="quarter" idx="5"/>
          </p:nvPr>
        </p:nvSpPr>
        <p:spPr/>
        <p:txBody>
          <a:bodyPr/>
          <a:lstStyle/>
          <a:p>
            <a:pPr defTabSz="919145">
              <a:defRPr/>
            </a:pPr>
            <a:fld id="{0FC8D41C-DD03-4C61-A2A3-9D3B0004E747}" type="slidenum">
              <a:rPr lang="en-US" smtClean="0"/>
              <a:pPr defTabSz="919145">
                <a:defRPr/>
              </a:pPr>
              <a:t>70</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p:txBody>
          <a:bodyPr/>
          <a:lstStyle/>
          <a:p>
            <a:pPr defTabSz="922338">
              <a:defRPr/>
            </a:pPr>
            <a:fld id="{2D1E8293-E171-48C6-A1F6-BAEB4AC0E1E0}" type="slidenum">
              <a:rPr lang="en-US" smtClean="0"/>
              <a:pPr defTabSz="922338">
                <a:defRPr/>
              </a:pPr>
              <a:t>7</a:t>
            </a:fld>
            <a:endParaRPr 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xfrm>
            <a:off x="684213" y="4416425"/>
            <a:ext cx="5489575" cy="4184650"/>
          </a:xfrm>
          <a:noFill/>
          <a:ln/>
        </p:spPr>
        <p:txBody>
          <a:bodyPr/>
          <a:lstStyle/>
          <a:p>
            <a:r>
              <a:rPr lang="en-US" dirty="0" smtClean="0"/>
              <a:t>Project Control, also known as Project Accounting</a:t>
            </a:r>
            <a:r>
              <a:rPr lang="en-US" baseline="0" dirty="0" smtClean="0"/>
              <a:t>, is one of the most visible modules in EAM all the way up to Corporate leadership.  It is also one of the currently best-selling feature of EAM.  </a:t>
            </a:r>
          </a:p>
          <a:p>
            <a:endParaRPr lang="en-US" baseline="0" dirty="0" smtClean="0"/>
          </a:p>
          <a:p>
            <a:r>
              <a:rPr lang="en-US" baseline="0" dirty="0" smtClean="0"/>
              <a:t>Why is that?  Well, companies use projects to manage budgets on all types of major expenditures, and the ability to deliver on these projects on-time and on-budget is critical to the profitability of a business.  Going over budget or missing deadlines means, in the simplest terms, losing money.  </a:t>
            </a:r>
          </a:p>
          <a:p>
            <a:endParaRPr lang="en-US" baseline="0" dirty="0" smtClean="0"/>
          </a:p>
          <a:p>
            <a:r>
              <a:rPr lang="en-US" baseline="0" dirty="0" smtClean="0"/>
              <a:t>For this reason, businesses strive to improve their controls, reporting, and traceability on their projects.  EAM Project Controls has been designed to be that tool a company can use to accomplish these goals.  </a:t>
            </a:r>
          </a:p>
          <a:p>
            <a:endParaRPr lang="en-US" dirty="0" smtClean="0"/>
          </a:p>
          <a:p>
            <a:r>
              <a:rPr lang="en-US" dirty="0" smtClean="0"/>
              <a:t>The Project</a:t>
            </a:r>
            <a:r>
              <a:rPr lang="en-US" baseline="0" dirty="0" smtClean="0"/>
              <a:t> Controls module</a:t>
            </a:r>
            <a:r>
              <a:rPr lang="en-US" dirty="0" smtClean="0"/>
              <a:t> is located</a:t>
            </a:r>
            <a:r>
              <a:rPr lang="en-US" baseline="0" dirty="0" smtClean="0"/>
              <a:t> under the</a:t>
            </a:r>
            <a:r>
              <a:rPr lang="en-US" dirty="0" smtClean="0"/>
              <a:t> Finance menu in EAM.  During a facility’s lifespan, Engineering and Maintenance groups manage facility and equipment through design, construction,</a:t>
            </a:r>
            <a:r>
              <a:rPr lang="en-US" baseline="0" dirty="0" smtClean="0"/>
              <a:t> start-up,</a:t>
            </a:r>
            <a:r>
              <a:rPr lang="en-US" dirty="0" smtClean="0"/>
              <a:t> improvements, additions, transfers to another facility, shut down,</a:t>
            </a:r>
            <a:r>
              <a:rPr lang="en-US" baseline="0" dirty="0" smtClean="0"/>
              <a:t> and retirement</a:t>
            </a:r>
            <a:r>
              <a:rPr lang="en-US" dirty="0" smtClean="0"/>
              <a:t>.  All of these requirements define a project.  </a:t>
            </a:r>
          </a:p>
          <a:p>
            <a:endParaRPr lang="en-US" dirty="0" smtClean="0"/>
          </a:p>
          <a:p>
            <a:r>
              <a:rPr lang="en-US" dirty="0" smtClean="0"/>
              <a:t>Project Controls users will use EAM to plan activities and costs, collect actual costs, track scheduled payments / reimbursements, and to create equipment to put into service.</a:t>
            </a:r>
            <a:r>
              <a:rPr lang="en-US" baseline="0" dirty="0" smtClean="0"/>
              <a:t>  During this process, EAM is collecting “acquisition cost”, as opposed to the “cost of ownership” we have been discussing thus far.  </a:t>
            </a:r>
            <a:r>
              <a:rPr lang="en-US" dirty="0" smtClean="0"/>
              <a:t> </a:t>
            </a:r>
          </a:p>
          <a:p>
            <a:endParaRPr lang="en-US" dirty="0" smtClean="0"/>
          </a:p>
          <a:p>
            <a:r>
              <a:rPr lang="en-US" dirty="0" smtClean="0"/>
              <a:t>High level</a:t>
            </a:r>
            <a:r>
              <a:rPr lang="en-US" baseline="0" dirty="0" smtClean="0"/>
              <a:t> goals achieved through use of </a:t>
            </a:r>
            <a:r>
              <a:rPr lang="en-US" dirty="0" smtClean="0"/>
              <a:t>Project Controls include the abilities to: </a:t>
            </a:r>
          </a:p>
          <a:p>
            <a:r>
              <a:rPr lang="en-US" dirty="0" smtClean="0"/>
              <a:t>-  Manage capital projects to consistently deliver on time and on budget.</a:t>
            </a:r>
          </a:p>
          <a:p>
            <a:r>
              <a:rPr lang="en-US" dirty="0" smtClean="0"/>
              <a:t>-  Move new equipment into production as soon as possible. </a:t>
            </a:r>
          </a:p>
          <a:p>
            <a:r>
              <a:rPr lang="en-US" dirty="0" smtClean="0"/>
              <a:t>-  Monitor and control spending against the budget or reallocate budgets from one project to another. </a:t>
            </a:r>
          </a:p>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p:txBody>
          <a:bodyPr/>
          <a:lstStyle/>
          <a:p>
            <a:pPr defTabSz="922338">
              <a:defRPr/>
            </a:pPr>
            <a:fld id="{253171C1-9347-4B72-B100-CC2474C961A3}" type="slidenum">
              <a:rPr lang="en-US" smtClean="0"/>
              <a:pPr defTabSz="922338">
                <a:defRPr/>
              </a:pPr>
              <a:t>8</a:t>
            </a:fld>
            <a:endParaRPr lang="en-US"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xfrm>
            <a:off x="684213" y="4416425"/>
            <a:ext cx="5489575" cy="4184650"/>
          </a:xfrm>
          <a:noFill/>
          <a:ln/>
        </p:spPr>
        <p:txBody>
          <a:bodyPr/>
          <a:lstStyle/>
          <a:p>
            <a:r>
              <a:rPr lang="en-GB" dirty="0" smtClean="0"/>
              <a:t>As with Purchasing, the Project Controls modules is utilized by many of the same roles we have seen in previous</a:t>
            </a:r>
            <a:r>
              <a:rPr lang="en-GB" baseline="0" dirty="0" smtClean="0"/>
              <a:t> modules PLUS some new roles such as Project Engineering, Quality, Fixed Asset Accounting, or even Manufacturing leadership itself.  As you are identifying requirements around Project Controls, keep in mind that all of these roles will have an opinion regarding the functionality they need in Project Controls to do their job more effectively.  </a:t>
            </a:r>
            <a:endParaRPr lang="en-GB"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pPr defTabSz="922338"/>
            <a:fld id="{A08D6756-C94E-4612-BBA5-BD7A613B5F6D}" type="slidenum">
              <a:rPr lang="en-US" smtClean="0"/>
              <a:pPr defTabSz="922338"/>
              <a:t>9</a:t>
            </a:fld>
            <a:endParaRPr 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r>
              <a:rPr lang="en-GB" dirty="0" smtClean="0"/>
              <a:t>Within the EAM system as a whole,</a:t>
            </a:r>
            <a:r>
              <a:rPr lang="en-GB" baseline="0" dirty="0" smtClean="0"/>
              <a:t> the Project Controls module more than any other depends heavily on the functionality of all the other three major modules.  In other words, implementing “Project Controls only” is not really viable, because all the costs and transactions are fed to Project Controls from Maintenance, Inventory, and Purchasing.  </a:t>
            </a:r>
          </a:p>
          <a:p>
            <a:endParaRPr lang="en-GB" baseline="0" dirty="0" smtClean="0"/>
          </a:p>
          <a:p>
            <a:r>
              <a:rPr lang="en-GB" baseline="0" dirty="0" smtClean="0"/>
              <a:t>With this class we also begin to introduce the interaction between Project Controls and the ERP systems’ Accounts Payable and Accounts Receivable functions.  The Part 2 class for Project Controls will cover those concepts in greater detail, but Level 2 is where we will provide expert level training in this very advanced function.  </a:t>
            </a:r>
            <a:endParaRPr lang="en-GB"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EAM-PCP1-</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EAM-PCP1-</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EAM-PCP1-</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EAM-PCP1-</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EAM-PCP1-</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EAM-PCP1-</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EAM-PCP1-</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EAM-PCP1-</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EAM-PCP1-</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r>
              <a:rPr lang="en-US"/>
              <a:t>EAM-PCP1-</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pPr>
              <a:defRPr/>
            </a:pPr>
            <a:r>
              <a:rPr lang="en-US"/>
              <a:t>EAM-PCP1-</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pPr>
              <a:defRPr/>
            </a:pPr>
            <a:r>
              <a:rPr lang="en-US"/>
              <a:t>EAM-PCP1-</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pPr>
              <a:defRPr/>
            </a:pPr>
            <a:r>
              <a:rPr lang="en-US"/>
              <a:t>EAM-PCP1-</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r>
              <a:rPr lang="en-US"/>
              <a:t>EAM-PCP1-</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EAM-PCP1-</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EAM-PCP1-</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a:solidFill>
                  <a:schemeClr val="bg2"/>
                </a:solidFill>
              </a:rPr>
              <a:t>QAD Proprietary</a:t>
            </a:r>
          </a:p>
        </p:txBody>
      </p:sp>
      <p:pic>
        <p:nvPicPr>
          <p:cNvPr id="1029" name="Picture 13"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defRPr>
            </a:lvl1pPr>
          </a:lstStyle>
          <a:p>
            <a:pPr>
              <a:defRPr/>
            </a:pPr>
            <a:r>
              <a:rPr lang="en-US"/>
              <a:t>EAM-PCP1-</a:t>
            </a:r>
          </a:p>
        </p:txBody>
      </p:sp>
    </p:spTree>
  </p:cSld>
  <p:clrMap bg1="lt1" tx1="dk1" bg2="lt2" tx2="dk2" accent1="accent1" accent2="accent2" accent3="accent3" accent4="accent4" accent5="accent5" accent6="accent6" hlink="hlink" folHlink="folHlink"/>
  <p:sldLayoutIdLst>
    <p:sldLayoutId id="2147484963" r:id="rId1"/>
    <p:sldLayoutId id="2147484953" r:id="rId2"/>
    <p:sldLayoutId id="2147484954" r:id="rId3"/>
    <p:sldLayoutId id="2147484955" r:id="rId4"/>
    <p:sldLayoutId id="2147484956" r:id="rId5"/>
    <p:sldLayoutId id="2147484957" r:id="rId6"/>
    <p:sldLayoutId id="2147484958" r:id="rId7"/>
    <p:sldLayoutId id="2147484959" r:id="rId8"/>
    <p:sldLayoutId id="2147484960" r:id="rId9"/>
    <p:sldLayoutId id="2147484961" r:id="rId10"/>
    <p:sldLayoutId id="2147484962" r:id="rId11"/>
    <p:sldLayoutId id="2147484964"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EAM-PCP1-</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4966" r:id="rId1"/>
    <p:sldLayoutId id="2147484967" r:id="rId2"/>
    <p:sldLayoutId id="2147484968" r:id="rId3"/>
    <p:sldLayoutId id="2147484969" r:id="rId4"/>
    <p:sldLayoutId id="2147484970" r:id="rId5"/>
    <p:sldLayoutId id="2147484971" r:id="rId6"/>
    <p:sldLayoutId id="2147484972" r:id="rId7"/>
    <p:sldLayoutId id="2147484973"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0.xml"/><Relationship Id="rId1" Type="http://schemas.openxmlformats.org/officeDocument/2006/relationships/slideLayout" Target="../slideLayouts/slideLayout17.xml"/><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image" Target="../media/image18.wmf"/><Relationship Id="rId7" Type="http://schemas.openxmlformats.org/officeDocument/2006/relationships/image" Target="../media/image22.wmf"/><Relationship Id="rId2" Type="http://schemas.openxmlformats.org/officeDocument/2006/relationships/notesSlide" Target="../notesSlides/notesSlide22.xml"/><Relationship Id="rId1" Type="http://schemas.openxmlformats.org/officeDocument/2006/relationships/slideLayout" Target="../slideLayouts/slideLayout17.xml"/><Relationship Id="rId6" Type="http://schemas.openxmlformats.org/officeDocument/2006/relationships/image" Target="../media/image21.wmf"/><Relationship Id="rId11" Type="http://schemas.openxmlformats.org/officeDocument/2006/relationships/image" Target="../media/image16.jpeg"/><Relationship Id="rId5" Type="http://schemas.openxmlformats.org/officeDocument/2006/relationships/image" Target="../media/image20.wmf"/><Relationship Id="rId10" Type="http://schemas.openxmlformats.org/officeDocument/2006/relationships/image" Target="../media/image25.wmf"/><Relationship Id="rId4" Type="http://schemas.openxmlformats.org/officeDocument/2006/relationships/image" Target="../media/image19.png"/><Relationship Id="rId9" Type="http://schemas.openxmlformats.org/officeDocument/2006/relationships/image" Target="../media/image24.w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17.xml"/><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17.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17.xml"/><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4.xml"/><Relationship Id="rId1" Type="http://schemas.openxmlformats.org/officeDocument/2006/relationships/slideLayout" Target="../slideLayouts/slideLayout1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0.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17.xml"/><Relationship Id="rId4" Type="http://schemas.openxmlformats.org/officeDocument/2006/relationships/image" Target="../media/image48.png"/></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17.xml"/><Relationship Id="rId4" Type="http://schemas.openxmlformats.org/officeDocument/2006/relationships/image" Target="../media/image49.png"/></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5.xm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6.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4.xml"/><Relationship Id="rId1" Type="http://schemas.openxmlformats.org/officeDocument/2006/relationships/slideLayout" Target="../slideLayouts/slideLayout17.xml"/><Relationship Id="rId4" Type="http://schemas.openxmlformats.org/officeDocument/2006/relationships/image" Target="../media/image60.png"/></Relationships>
</file>

<file path=ppt/slides/_rels/slide6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hyperlink" Target="https://training.success6.qad.com/" TargetMode="External"/><Relationship Id="rId2" Type="http://schemas.openxmlformats.org/officeDocument/2006/relationships/notesSlide" Target="../notesSlides/notesSlide68.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1.xml"/><Relationship Id="rId5" Type="http://schemas.openxmlformats.org/officeDocument/2006/relationships/image" Target="../media/image7.wmf"/><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3" Type="http://schemas.openxmlformats.org/officeDocument/2006/relationships/hyperlink" Target="mailto:nnm@qad.com" TargetMode="External"/><Relationship Id="rId2" Type="http://schemas.openxmlformats.org/officeDocument/2006/relationships/notesSlide" Target="../notesSlides/notesSlide69.xml"/><Relationship Id="rId1" Type="http://schemas.openxmlformats.org/officeDocument/2006/relationships/slideLayout" Target="../slideLayouts/slideLayout14.xml"/><Relationship Id="rId5" Type="http://schemas.openxmlformats.org/officeDocument/2006/relationships/hyperlink" Target="mailto:enterprise_asset_management_@qadshare.com" TargetMode="External"/><Relationship Id="rId4" Type="http://schemas.openxmlformats.org/officeDocument/2006/relationships/hyperlink" Target="mailto:uhr@qad.com"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4.xml"/><Relationship Id="rId1" Type="http://schemas.openxmlformats.org/officeDocument/2006/relationships/tags" Target="../tags/tag2.xml"/><Relationship Id="rId5" Type="http://schemas.openxmlformats.org/officeDocument/2006/relationships/image" Target="../media/image9.jpeg"/><Relationship Id="rId4" Type="http://schemas.openxmlformats.org/officeDocument/2006/relationships/image" Target="../media/image7.wmf"/></Relationships>
</file>

<file path=ppt/slides/_rels/slide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p:txBody>
          <a:bodyPr>
            <a:normAutofit fontScale="90000"/>
          </a:bodyPr>
          <a:lstStyle/>
          <a:p>
            <a:pPr eaLnBrk="1" hangingPunct="1"/>
            <a:r>
              <a:rPr lang="en-US" sz="2400" dirty="0" smtClean="0"/>
              <a:t>QAD Enterprise Asset Management v12 </a:t>
            </a:r>
            <a:br>
              <a:rPr lang="en-US" sz="2400" dirty="0" smtClean="0"/>
            </a:br>
            <a:r>
              <a:rPr lang="en-US" sz="2400" dirty="0" smtClean="0"/>
              <a:t>Level 1 Course:  1-8 Introduction to EAM Project Controls</a:t>
            </a:r>
          </a:p>
        </p:txBody>
      </p:sp>
      <p:sp>
        <p:nvSpPr>
          <p:cNvPr id="4" name="Text Placeholder 3"/>
          <p:cNvSpPr>
            <a:spLocks noGrp="1"/>
          </p:cNvSpPr>
          <p:nvPr>
            <p:ph type="body" sz="quarter" idx="11"/>
          </p:nvPr>
        </p:nvSpPr>
        <p:spPr/>
        <p:txBody>
          <a:bodyPr/>
          <a:lstStyle/>
          <a:p>
            <a:endParaRPr lang="en-US"/>
          </a:p>
        </p:txBody>
      </p:sp>
      <p:sp>
        <p:nvSpPr>
          <p:cNvPr id="5" name="Text Placeholder 4"/>
          <p:cNvSpPr>
            <a:spLocks noGrp="1"/>
          </p:cNvSpPr>
          <p:nvPr>
            <p:ph type="body" sz="quarter" idx="10"/>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QAD EAM Project Controls</a:t>
            </a:r>
          </a:p>
        </p:txBody>
      </p:sp>
      <p:sp>
        <p:nvSpPr>
          <p:cNvPr id="11267" name="Rectangle 3"/>
          <p:cNvSpPr>
            <a:spLocks noGrp="1" noChangeArrowheads="1"/>
          </p:cNvSpPr>
          <p:nvPr>
            <p:ph type="body" sz="quarter" idx="10"/>
          </p:nvPr>
        </p:nvSpPr>
        <p:spPr/>
        <p:txBody>
          <a:bodyPr/>
          <a:lstStyle/>
          <a:p>
            <a:r>
              <a:rPr lang="en-US" dirty="0" smtClean="0"/>
              <a:t>Key Concepts</a:t>
            </a:r>
          </a:p>
        </p:txBody>
      </p:sp>
      <p:sp>
        <p:nvSpPr>
          <p:cNvPr id="7" name="Text Placeholder 6"/>
          <p:cNvSpPr>
            <a:spLocks noGrp="1"/>
          </p:cNvSpPr>
          <p:nvPr>
            <p:ph type="body" sz="quarter" idx="11"/>
          </p:nvPr>
        </p:nvSpPr>
        <p:spPr/>
        <p:txBody>
          <a:bodyPr/>
          <a:lstStyle/>
          <a:p>
            <a:endParaRPr lang="en-US"/>
          </a:p>
        </p:txBody>
      </p:sp>
      <p:pic>
        <p:nvPicPr>
          <p:cNvPr id="5"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7528023" y="1800225"/>
            <a:ext cx="837593" cy="125577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idx="1"/>
          </p:nvPr>
        </p:nvSpPr>
        <p:spPr/>
        <p:txBody>
          <a:bodyPr>
            <a:normAutofit/>
          </a:bodyPr>
          <a:lstStyle/>
          <a:p>
            <a:r>
              <a:rPr lang="en-US" dirty="0" smtClean="0"/>
              <a:t>EAM Project Number must match ERP Project Number </a:t>
            </a:r>
          </a:p>
          <a:p>
            <a:r>
              <a:rPr lang="en-US" dirty="0" smtClean="0"/>
              <a:t>But . . . EAM Job Number does not exist in ERP </a:t>
            </a:r>
          </a:p>
          <a:p>
            <a:r>
              <a:rPr lang="en-US" dirty="0" smtClean="0"/>
              <a:t>Key advantage of EAM Project Controls – Real Time Visibility and Budget Controls</a:t>
            </a:r>
          </a:p>
          <a:p>
            <a:r>
              <a:rPr lang="en-US" dirty="0" smtClean="0"/>
              <a:t>Can create “Equipment” or “Assets” from Project to obtain true “Acquisition Cost”</a:t>
            </a:r>
          </a:p>
        </p:txBody>
      </p:sp>
      <p:sp>
        <p:nvSpPr>
          <p:cNvPr id="12290" name="Rectangle 4"/>
          <p:cNvSpPr>
            <a:spLocks noGrp="1" noChangeArrowheads="1"/>
          </p:cNvSpPr>
          <p:nvPr>
            <p:ph type="title"/>
          </p:nvPr>
        </p:nvSpPr>
        <p:spPr/>
        <p:txBody>
          <a:bodyPr/>
          <a:lstStyle/>
          <a:p>
            <a:r>
              <a:rPr lang="en-US" smtClean="0"/>
              <a:t>Project Controls Key Concepts</a:t>
            </a:r>
            <a:endParaRPr lang="en-US" dirty="0" smtClean="0"/>
          </a:p>
        </p:txBody>
      </p:sp>
      <p:sp>
        <p:nvSpPr>
          <p:cNvPr id="12293" name="Footer Placeholder 4"/>
          <p:cNvSpPr>
            <a:spLocks noGrp="1"/>
          </p:cNvSpPr>
          <p:nvPr>
            <p:ph type="ftr" sz="quarter" idx="10"/>
          </p:nvPr>
        </p:nvSpPr>
        <p:spPr/>
        <p:txBody>
          <a:bodyPr/>
          <a:lstStyle/>
          <a:p>
            <a:r>
              <a:rPr lang="en-US" smtClean="0"/>
              <a:t>EAM-PCP1-090</a:t>
            </a:r>
          </a:p>
        </p:txBody>
      </p:sp>
      <p:pic>
        <p:nvPicPr>
          <p:cNvPr id="6"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8448675" y="171060"/>
            <a:ext cx="507491" cy="76086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idx="1"/>
          </p:nvPr>
        </p:nvSpPr>
        <p:spPr/>
        <p:txBody>
          <a:bodyPr/>
          <a:lstStyle/>
          <a:p>
            <a:r>
              <a:rPr lang="en-US" dirty="0" smtClean="0"/>
              <a:t>Accounts Payable </a:t>
            </a:r>
          </a:p>
          <a:p>
            <a:pPr lvl="1"/>
            <a:r>
              <a:rPr lang="en-US" dirty="0" smtClean="0"/>
              <a:t>EAM Project Controls (Purchasing)</a:t>
            </a:r>
          </a:p>
          <a:p>
            <a:pPr lvl="1"/>
            <a:r>
              <a:rPr lang="en-US" dirty="0" smtClean="0"/>
              <a:t>ERP Accounts Payable (AP)  </a:t>
            </a:r>
          </a:p>
          <a:p>
            <a:r>
              <a:rPr lang="en-US" dirty="0" smtClean="0"/>
              <a:t>Accounts Receivable </a:t>
            </a:r>
          </a:p>
          <a:p>
            <a:pPr lvl="1"/>
            <a:r>
              <a:rPr lang="en-US" dirty="0" smtClean="0"/>
              <a:t>ERP Accounts Receivable (AR) </a:t>
            </a:r>
          </a:p>
          <a:p>
            <a:pPr lvl="2"/>
            <a:r>
              <a:rPr lang="en-US" dirty="0" smtClean="0"/>
              <a:t>Create Sales Order </a:t>
            </a:r>
          </a:p>
          <a:p>
            <a:pPr lvl="2"/>
            <a:r>
              <a:rPr lang="en-US" dirty="0" smtClean="0"/>
              <a:t>SO Ship from EAM </a:t>
            </a:r>
          </a:p>
          <a:p>
            <a:pPr lvl="2"/>
            <a:r>
              <a:rPr lang="en-US" dirty="0" smtClean="0"/>
              <a:t>Invoice </a:t>
            </a:r>
          </a:p>
          <a:p>
            <a:pPr lvl="2"/>
            <a:r>
              <a:rPr lang="en-US" dirty="0" smtClean="0"/>
              <a:t>Receive Payment</a:t>
            </a:r>
          </a:p>
          <a:p>
            <a:pPr lvl="1"/>
            <a:r>
              <a:rPr lang="en-US" dirty="0" smtClean="0"/>
              <a:t>EAM Project Controls</a:t>
            </a:r>
          </a:p>
          <a:p>
            <a:pPr lvl="2"/>
            <a:r>
              <a:rPr lang="en-US" dirty="0" smtClean="0"/>
              <a:t>Releases “Shipment” </a:t>
            </a:r>
          </a:p>
          <a:p>
            <a:pPr lvl="2"/>
            <a:r>
              <a:rPr lang="en-US" dirty="0" smtClean="0"/>
              <a:t>Signals that an Invoice to Customer should be generated from ERP</a:t>
            </a:r>
          </a:p>
        </p:txBody>
      </p:sp>
      <p:sp>
        <p:nvSpPr>
          <p:cNvPr id="13314" name="Rectangle 4"/>
          <p:cNvSpPr>
            <a:spLocks noGrp="1" noChangeArrowheads="1"/>
          </p:cNvSpPr>
          <p:nvPr>
            <p:ph type="title"/>
          </p:nvPr>
        </p:nvSpPr>
        <p:spPr>
          <a:xfrm>
            <a:off x="457200" y="182880"/>
            <a:ext cx="7534275" cy="708730"/>
          </a:xfrm>
        </p:spPr>
        <p:txBody>
          <a:bodyPr>
            <a:normAutofit fontScale="90000"/>
          </a:bodyPr>
          <a:lstStyle/>
          <a:p>
            <a:r>
              <a:rPr lang="en-US" dirty="0" smtClean="0"/>
              <a:t>Project Controls Key Concepts – A/P and A/R</a:t>
            </a:r>
          </a:p>
        </p:txBody>
      </p:sp>
      <p:sp>
        <p:nvSpPr>
          <p:cNvPr id="13316" name="Footer Placeholder 3"/>
          <p:cNvSpPr>
            <a:spLocks noGrp="1"/>
          </p:cNvSpPr>
          <p:nvPr>
            <p:ph type="ftr" sz="quarter" idx="10"/>
          </p:nvPr>
        </p:nvSpPr>
        <p:spPr/>
        <p:txBody>
          <a:bodyPr/>
          <a:lstStyle/>
          <a:p>
            <a:r>
              <a:rPr lang="en-US" smtClean="0"/>
              <a:t>EAM-PCP1-100</a:t>
            </a:r>
          </a:p>
        </p:txBody>
      </p:sp>
      <p:pic>
        <p:nvPicPr>
          <p:cNvPr id="5"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8448675" y="171060"/>
            <a:ext cx="507491" cy="76086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subTnLst>
                                    <p:animClr>
                                      <p:cBhvr override="childStyle">
                                        <p:cTn dur="1" fill="hold" display="0" masterRel="nextClick" afterEffect="1"/>
                                        <p:tgtEl>
                                          <p:spTgt spid="13315">
                                            <p:txEl>
                                              <p:pRg st="0" end="0"/>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13315">
                                            <p:txEl>
                                              <p:pRg st="1" end="1"/>
                                            </p:txEl>
                                          </p:spTgt>
                                        </p:tgtEl>
                                        <p:attrNameLst>
                                          <p:attrName>style.visibility</p:attrName>
                                        </p:attrNameLst>
                                      </p:cBhvr>
                                      <p:to>
                                        <p:strVal val="visible"/>
                                      </p:to>
                                    </p:set>
                                  </p:childTnLst>
                                  <p:subTnLst>
                                    <p:animClr>
                                      <p:cBhvr override="childStyle">
                                        <p:cTn dur="1" fill="hold" display="0" masterRel="nextClick" afterEffect="1"/>
                                        <p:tgtEl>
                                          <p:spTgt spid="13315">
                                            <p:txEl>
                                              <p:pRg st="1" end="1"/>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childTnLst>
                                  <p:subTnLst>
                                    <p:animClr>
                                      <p:cBhvr override="childStyle">
                                        <p:cTn dur="1" fill="hold" display="0" masterRel="nextClick" afterEffect="1"/>
                                        <p:tgtEl>
                                          <p:spTgt spid="13315">
                                            <p:txEl>
                                              <p:pRg st="2" end="2"/>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31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31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31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315">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315">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315">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315">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315">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331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p:txBody>
          <a:bodyPr/>
          <a:lstStyle/>
          <a:p>
            <a:r>
              <a:rPr lang="en-US" dirty="0" smtClean="0"/>
              <a:t>Electronic Approvals</a:t>
            </a:r>
          </a:p>
          <a:p>
            <a:pPr lvl="1"/>
            <a:r>
              <a:rPr lang="en-US" dirty="0" smtClean="0"/>
              <a:t>Project Approval Groups </a:t>
            </a:r>
          </a:p>
          <a:p>
            <a:pPr lvl="1"/>
            <a:r>
              <a:rPr lang="en-US" dirty="0" smtClean="0"/>
              <a:t>Project-Specific Requisition Approval Groups </a:t>
            </a:r>
          </a:p>
          <a:p>
            <a:pPr lvl="1"/>
            <a:r>
              <a:rPr lang="en-US" dirty="0" smtClean="0"/>
              <a:t>Job-Specific Requisition Approval Groups </a:t>
            </a:r>
          </a:p>
          <a:p>
            <a:r>
              <a:rPr lang="en-US" dirty="0" smtClean="0"/>
              <a:t>Similar Concepts to Requisition</a:t>
            </a:r>
          </a:p>
          <a:p>
            <a:pPr lvl="1"/>
            <a:r>
              <a:rPr lang="en-US" dirty="0" smtClean="0"/>
              <a:t>Capital, Expense and Project Limits</a:t>
            </a:r>
          </a:p>
          <a:p>
            <a:pPr lvl="1"/>
            <a:r>
              <a:rPr lang="en-US" dirty="0" smtClean="0"/>
              <a:t>Quality Approvers </a:t>
            </a:r>
          </a:p>
          <a:p>
            <a:pPr lvl="1"/>
            <a:r>
              <a:rPr lang="en-US" dirty="0" smtClean="0"/>
              <a:t>Money Approvers </a:t>
            </a:r>
          </a:p>
          <a:p>
            <a:pPr lvl="1"/>
            <a:r>
              <a:rPr lang="en-US" dirty="0" smtClean="0"/>
              <a:t>Horizontal Approvers </a:t>
            </a:r>
          </a:p>
        </p:txBody>
      </p:sp>
      <p:sp>
        <p:nvSpPr>
          <p:cNvPr id="14338" name="Rectangle 4"/>
          <p:cNvSpPr>
            <a:spLocks noGrp="1" noChangeArrowheads="1"/>
          </p:cNvSpPr>
          <p:nvPr>
            <p:ph type="title"/>
          </p:nvPr>
        </p:nvSpPr>
        <p:spPr/>
        <p:txBody>
          <a:bodyPr>
            <a:normAutofit fontScale="90000"/>
          </a:bodyPr>
          <a:lstStyle/>
          <a:p>
            <a:r>
              <a:rPr lang="en-US" smtClean="0"/>
              <a:t>Project Controls Key Concepts - Approvals</a:t>
            </a:r>
          </a:p>
        </p:txBody>
      </p:sp>
      <p:sp>
        <p:nvSpPr>
          <p:cNvPr id="14340" name="Footer Placeholder 3"/>
          <p:cNvSpPr>
            <a:spLocks noGrp="1"/>
          </p:cNvSpPr>
          <p:nvPr>
            <p:ph type="ftr" sz="quarter" idx="10"/>
          </p:nvPr>
        </p:nvSpPr>
        <p:spPr/>
        <p:txBody>
          <a:bodyPr/>
          <a:lstStyle/>
          <a:p>
            <a:r>
              <a:rPr lang="en-US" smtClean="0"/>
              <a:t>EAM-PCP1-110</a:t>
            </a:r>
          </a:p>
        </p:txBody>
      </p:sp>
      <p:pic>
        <p:nvPicPr>
          <p:cNvPr id="5"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8448675" y="171060"/>
            <a:ext cx="507491" cy="76086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idx="1"/>
          </p:nvPr>
        </p:nvSpPr>
        <p:spPr/>
        <p:txBody>
          <a:bodyPr>
            <a:normAutofit/>
          </a:bodyPr>
          <a:lstStyle/>
          <a:p>
            <a:r>
              <a:rPr lang="en-US" sz="2000" dirty="0" smtClean="0"/>
              <a:t>Capital</a:t>
            </a:r>
          </a:p>
          <a:p>
            <a:pPr lvl="1"/>
            <a:r>
              <a:rPr lang="en-US" sz="1800" dirty="0" smtClean="0"/>
              <a:t>Profit enhancements</a:t>
            </a:r>
          </a:p>
          <a:p>
            <a:pPr lvl="1"/>
            <a:r>
              <a:rPr lang="en-US" sz="1800" dirty="0" smtClean="0"/>
              <a:t>Increase capacity </a:t>
            </a:r>
          </a:p>
          <a:p>
            <a:pPr lvl="1"/>
            <a:r>
              <a:rPr lang="en-US" sz="1800" dirty="0" smtClean="0"/>
              <a:t>Replacement</a:t>
            </a:r>
          </a:p>
          <a:p>
            <a:r>
              <a:rPr lang="en-US" sz="2000" dirty="0" smtClean="0"/>
              <a:t>Expense</a:t>
            </a:r>
          </a:p>
          <a:p>
            <a:pPr lvl="1"/>
            <a:r>
              <a:rPr lang="en-US" sz="1800" dirty="0" smtClean="0"/>
              <a:t>Annual rebuilds</a:t>
            </a:r>
          </a:p>
          <a:p>
            <a:pPr lvl="1"/>
            <a:r>
              <a:rPr lang="en-US" sz="1800" dirty="0" smtClean="0"/>
              <a:t>Marketing / Legal / etc.</a:t>
            </a:r>
          </a:p>
          <a:p>
            <a:r>
              <a:rPr lang="en-US" sz="2000" dirty="0" smtClean="0"/>
              <a:t>Customer Funded </a:t>
            </a:r>
          </a:p>
          <a:p>
            <a:pPr lvl="1"/>
            <a:r>
              <a:rPr lang="en-US" sz="1800" dirty="0" smtClean="0"/>
              <a:t>Tooling </a:t>
            </a:r>
          </a:p>
          <a:p>
            <a:pPr lvl="1"/>
            <a:r>
              <a:rPr lang="en-US" sz="1800" dirty="0" smtClean="0"/>
              <a:t>Prototype </a:t>
            </a:r>
          </a:p>
          <a:p>
            <a:pPr lvl="1"/>
            <a:r>
              <a:rPr lang="en-US" sz="1800" dirty="0" smtClean="0"/>
              <a:t>Very common in </a:t>
            </a:r>
            <a:br>
              <a:rPr lang="en-US" sz="1800" dirty="0" smtClean="0"/>
            </a:br>
            <a:r>
              <a:rPr lang="en-US" sz="1800" dirty="0" smtClean="0"/>
              <a:t>Automotive Verticals </a:t>
            </a:r>
          </a:p>
          <a:p>
            <a:r>
              <a:rPr lang="en-US" sz="2000" dirty="0" smtClean="0"/>
              <a:t>ETO (Engineer to Order) </a:t>
            </a:r>
          </a:p>
        </p:txBody>
      </p:sp>
      <p:sp>
        <p:nvSpPr>
          <p:cNvPr id="15362" name="Rectangle 4"/>
          <p:cNvSpPr>
            <a:spLocks noGrp="1" noChangeArrowheads="1"/>
          </p:cNvSpPr>
          <p:nvPr>
            <p:ph type="title"/>
          </p:nvPr>
        </p:nvSpPr>
        <p:spPr/>
        <p:txBody>
          <a:bodyPr>
            <a:normAutofit fontScale="90000"/>
          </a:bodyPr>
          <a:lstStyle/>
          <a:p>
            <a:r>
              <a:rPr lang="en-US" smtClean="0"/>
              <a:t>Purchasing Key Concepts – Project Types</a:t>
            </a:r>
          </a:p>
        </p:txBody>
      </p:sp>
      <p:sp>
        <p:nvSpPr>
          <p:cNvPr id="15372" name="Footer Placeholder 11"/>
          <p:cNvSpPr>
            <a:spLocks noGrp="1"/>
          </p:cNvSpPr>
          <p:nvPr>
            <p:ph type="ftr" sz="quarter" idx="10"/>
          </p:nvPr>
        </p:nvSpPr>
        <p:spPr/>
        <p:txBody>
          <a:bodyPr/>
          <a:lstStyle/>
          <a:p>
            <a:r>
              <a:rPr lang="en-US" smtClean="0"/>
              <a:t>EAM-PCP1-120</a:t>
            </a:r>
          </a:p>
        </p:txBody>
      </p:sp>
      <p:sp>
        <p:nvSpPr>
          <p:cNvPr id="15364" name="TextBox 4"/>
          <p:cNvSpPr txBox="1">
            <a:spLocks noChangeArrowheads="1"/>
          </p:cNvSpPr>
          <p:nvPr/>
        </p:nvSpPr>
        <p:spPr bwMode="auto">
          <a:xfrm>
            <a:off x="4570413" y="902044"/>
            <a:ext cx="4355680" cy="338554"/>
          </a:xfrm>
          <a:prstGeom prst="rect">
            <a:avLst/>
          </a:prstGeom>
          <a:noFill/>
          <a:ln w="9525">
            <a:noFill/>
            <a:miter lim="800000"/>
            <a:headEnd/>
            <a:tailEnd/>
          </a:ln>
        </p:spPr>
        <p:txBody>
          <a:bodyPr wrap="none">
            <a:spAutoFit/>
          </a:bodyPr>
          <a:lstStyle/>
          <a:p>
            <a:r>
              <a:rPr lang="en-US" sz="1600" b="1" dirty="0">
                <a:solidFill>
                  <a:schemeClr val="accent1">
                    <a:lumMod val="75000"/>
                  </a:schemeClr>
                </a:solidFill>
                <a:latin typeface="+mj-lt"/>
              </a:rPr>
              <a:t>Key Characteristic: </a:t>
            </a:r>
            <a:r>
              <a:rPr lang="en-US" sz="1600" b="1" dirty="0" smtClean="0">
                <a:solidFill>
                  <a:schemeClr val="accent1">
                    <a:lumMod val="75000"/>
                  </a:schemeClr>
                </a:solidFill>
                <a:latin typeface="+mj-lt"/>
              </a:rPr>
              <a:t>Results </a:t>
            </a:r>
            <a:r>
              <a:rPr lang="en-US" sz="1600" b="1" dirty="0">
                <a:solidFill>
                  <a:schemeClr val="accent1">
                    <a:lumMod val="75000"/>
                  </a:schemeClr>
                </a:solidFill>
                <a:latin typeface="+mj-lt"/>
              </a:rPr>
              <a:t>in New Asset(s)</a:t>
            </a:r>
            <a:endParaRPr lang="en-US" sz="1600" dirty="0">
              <a:solidFill>
                <a:schemeClr val="accent1">
                  <a:lumMod val="75000"/>
                </a:schemeClr>
              </a:solidFill>
              <a:latin typeface="+mj-lt"/>
            </a:endParaRPr>
          </a:p>
        </p:txBody>
      </p:sp>
      <p:sp>
        <p:nvSpPr>
          <p:cNvPr id="15365" name="TextBox 5"/>
          <p:cNvSpPr txBox="1">
            <a:spLocks noChangeArrowheads="1"/>
          </p:cNvSpPr>
          <p:nvPr/>
        </p:nvSpPr>
        <p:spPr bwMode="auto">
          <a:xfrm>
            <a:off x="4568685" y="2299712"/>
            <a:ext cx="3934090" cy="338554"/>
          </a:xfrm>
          <a:prstGeom prst="rect">
            <a:avLst/>
          </a:prstGeom>
          <a:noFill/>
          <a:ln w="9525">
            <a:noFill/>
            <a:miter lim="800000"/>
            <a:headEnd/>
            <a:tailEnd/>
          </a:ln>
        </p:spPr>
        <p:txBody>
          <a:bodyPr wrap="none">
            <a:spAutoFit/>
          </a:bodyPr>
          <a:lstStyle/>
          <a:p>
            <a:r>
              <a:rPr lang="en-US" sz="1600" b="1" dirty="0">
                <a:solidFill>
                  <a:schemeClr val="accent1">
                    <a:lumMod val="75000"/>
                  </a:schemeClr>
                </a:solidFill>
                <a:latin typeface="+mj-lt"/>
              </a:rPr>
              <a:t>Key Characteristic: </a:t>
            </a:r>
            <a:r>
              <a:rPr lang="en-US" sz="1600" b="1" dirty="0" smtClean="0">
                <a:solidFill>
                  <a:schemeClr val="accent1">
                    <a:lumMod val="75000"/>
                  </a:schemeClr>
                </a:solidFill>
                <a:latin typeface="+mj-lt"/>
              </a:rPr>
              <a:t>No </a:t>
            </a:r>
            <a:r>
              <a:rPr lang="en-US" sz="1600" b="1" dirty="0">
                <a:solidFill>
                  <a:schemeClr val="accent1">
                    <a:lumMod val="75000"/>
                  </a:schemeClr>
                </a:solidFill>
                <a:latin typeface="+mj-lt"/>
              </a:rPr>
              <a:t>Assets created</a:t>
            </a:r>
            <a:endParaRPr lang="en-US" sz="1600" dirty="0">
              <a:solidFill>
                <a:schemeClr val="accent1">
                  <a:lumMod val="75000"/>
                </a:schemeClr>
              </a:solidFill>
              <a:latin typeface="+mj-lt"/>
            </a:endParaRPr>
          </a:p>
        </p:txBody>
      </p:sp>
      <p:sp>
        <p:nvSpPr>
          <p:cNvPr id="8" name="TextBox 7"/>
          <p:cNvSpPr txBox="1"/>
          <p:nvPr/>
        </p:nvSpPr>
        <p:spPr>
          <a:xfrm>
            <a:off x="4565650" y="3265511"/>
            <a:ext cx="4206240" cy="1661993"/>
          </a:xfrm>
          <a:prstGeom prst="rect">
            <a:avLst/>
          </a:prstGeom>
          <a:noFill/>
        </p:spPr>
        <p:txBody>
          <a:bodyPr wrap="square">
            <a:spAutoFit/>
          </a:bodyPr>
          <a:lstStyle/>
          <a:p>
            <a:pPr>
              <a:buClr>
                <a:srgbClr val="5A87C6"/>
              </a:buClr>
              <a:defRPr/>
            </a:pPr>
            <a:r>
              <a:rPr lang="en-US" b="1" dirty="0">
                <a:solidFill>
                  <a:schemeClr val="accent1">
                    <a:lumMod val="75000"/>
                  </a:schemeClr>
                </a:solidFill>
                <a:latin typeface="+mj-lt"/>
              </a:rPr>
              <a:t>Key Characteristics: </a:t>
            </a:r>
          </a:p>
          <a:p>
            <a:pPr>
              <a:buClr>
                <a:srgbClr val="5A87C6"/>
              </a:buClr>
              <a:defRPr/>
            </a:pPr>
            <a:r>
              <a:rPr lang="en-US" sz="1000" dirty="0">
                <a:solidFill>
                  <a:schemeClr val="accent1">
                    <a:lumMod val="75000"/>
                  </a:schemeClr>
                </a:solidFill>
                <a:latin typeface="+mj-lt"/>
              </a:rPr>
              <a:t>-</a:t>
            </a:r>
            <a:r>
              <a:rPr lang="en-US" sz="1100" dirty="0">
                <a:solidFill>
                  <a:schemeClr val="accent1">
                    <a:lumMod val="75000"/>
                  </a:schemeClr>
                </a:solidFill>
                <a:latin typeface="+mj-lt"/>
              </a:rPr>
              <a:t>Customer owns Asset</a:t>
            </a:r>
          </a:p>
          <a:p>
            <a:pPr>
              <a:buClr>
                <a:srgbClr val="5A87C6"/>
              </a:buClr>
              <a:defRPr/>
            </a:pPr>
            <a:r>
              <a:rPr lang="en-US" sz="1100" dirty="0">
                <a:solidFill>
                  <a:schemeClr val="accent1">
                    <a:lumMod val="75000"/>
                  </a:schemeClr>
                </a:solidFill>
                <a:latin typeface="+mj-lt"/>
              </a:rPr>
              <a:t>-Customer pays you to build new production line to produce a part for them.  </a:t>
            </a:r>
          </a:p>
          <a:p>
            <a:pPr>
              <a:buClr>
                <a:srgbClr val="5A87C6"/>
              </a:buClr>
              <a:defRPr/>
            </a:pPr>
            <a:r>
              <a:rPr lang="en-US" sz="1100" dirty="0">
                <a:solidFill>
                  <a:schemeClr val="accent1">
                    <a:lumMod val="75000"/>
                  </a:schemeClr>
                </a:solidFill>
                <a:latin typeface="+mj-lt"/>
              </a:rPr>
              <a:t>-Customer will reimburse you for the cost to build the new production equipment. </a:t>
            </a:r>
          </a:p>
          <a:p>
            <a:pPr>
              <a:buClr>
                <a:srgbClr val="5A87C6"/>
              </a:buClr>
              <a:defRPr/>
            </a:pPr>
            <a:r>
              <a:rPr lang="en-US" sz="1100" dirty="0">
                <a:solidFill>
                  <a:schemeClr val="accent1">
                    <a:lumMod val="75000"/>
                  </a:schemeClr>
                </a:solidFill>
                <a:latin typeface="+mj-lt"/>
              </a:rPr>
              <a:t>-When project is complete, the production line stays at your facility, BUT you do not own the production equipment – the customer does.</a:t>
            </a:r>
          </a:p>
        </p:txBody>
      </p:sp>
      <p:sp>
        <p:nvSpPr>
          <p:cNvPr id="15367" name="TextBox 8"/>
          <p:cNvSpPr txBox="1">
            <a:spLocks noChangeArrowheads="1"/>
          </p:cNvSpPr>
          <p:nvPr/>
        </p:nvSpPr>
        <p:spPr bwMode="auto">
          <a:xfrm>
            <a:off x="4565650" y="4922914"/>
            <a:ext cx="4206240" cy="1097280"/>
          </a:xfrm>
          <a:prstGeom prst="rect">
            <a:avLst/>
          </a:prstGeom>
          <a:noFill/>
          <a:ln w="9525">
            <a:noFill/>
            <a:miter lim="800000"/>
            <a:headEnd/>
            <a:tailEnd/>
          </a:ln>
        </p:spPr>
        <p:txBody>
          <a:bodyPr wrap="square">
            <a:spAutoFit/>
          </a:bodyPr>
          <a:lstStyle/>
          <a:p>
            <a:pPr>
              <a:buClr>
                <a:srgbClr val="5A87C6"/>
              </a:buClr>
            </a:pPr>
            <a:r>
              <a:rPr lang="en-US" sz="1600" b="1" dirty="0">
                <a:solidFill>
                  <a:schemeClr val="accent1">
                    <a:lumMod val="75000"/>
                  </a:schemeClr>
                </a:solidFill>
                <a:latin typeface="+mj-lt"/>
              </a:rPr>
              <a:t>Key Characteristics: </a:t>
            </a:r>
          </a:p>
          <a:p>
            <a:pPr>
              <a:buClr>
                <a:srgbClr val="5A87C6"/>
              </a:buClr>
            </a:pPr>
            <a:r>
              <a:rPr lang="en-US" dirty="0">
                <a:solidFill>
                  <a:schemeClr val="accent1">
                    <a:lumMod val="75000"/>
                  </a:schemeClr>
                </a:solidFill>
                <a:latin typeface="+mj-lt"/>
              </a:rPr>
              <a:t>-</a:t>
            </a:r>
            <a:r>
              <a:rPr lang="en-US" sz="1200" dirty="0">
                <a:solidFill>
                  <a:schemeClr val="accent1">
                    <a:lumMod val="75000"/>
                  </a:schemeClr>
                </a:solidFill>
                <a:latin typeface="+mj-lt"/>
              </a:rPr>
              <a:t>Build equipment to customer specifications </a:t>
            </a:r>
          </a:p>
          <a:p>
            <a:pPr>
              <a:buClr>
                <a:srgbClr val="5A87C6"/>
              </a:buClr>
            </a:pPr>
            <a:r>
              <a:rPr lang="en-US" sz="1200" dirty="0">
                <a:solidFill>
                  <a:schemeClr val="accent1">
                    <a:lumMod val="75000"/>
                  </a:schemeClr>
                </a:solidFill>
                <a:latin typeface="+mj-lt"/>
              </a:rPr>
              <a:t>-Scheduled reimbursement payments from customer</a:t>
            </a:r>
          </a:p>
          <a:p>
            <a:pPr>
              <a:buClr>
                <a:srgbClr val="5A87C6"/>
              </a:buClr>
            </a:pPr>
            <a:r>
              <a:rPr lang="en-US" sz="1200" dirty="0">
                <a:solidFill>
                  <a:schemeClr val="accent1">
                    <a:lumMod val="75000"/>
                  </a:schemeClr>
                </a:solidFill>
                <a:latin typeface="+mj-lt"/>
              </a:rPr>
              <a:t>-At completion of project, ship equipment to customer</a:t>
            </a:r>
          </a:p>
        </p:txBody>
      </p:sp>
      <p:sp>
        <p:nvSpPr>
          <p:cNvPr id="15368" name="Right Arrow 10"/>
          <p:cNvSpPr>
            <a:spLocks noChangeArrowheads="1"/>
          </p:cNvSpPr>
          <p:nvPr/>
        </p:nvSpPr>
        <p:spPr bwMode="auto">
          <a:xfrm>
            <a:off x="1889090" y="917919"/>
            <a:ext cx="2673703" cy="333375"/>
          </a:xfrm>
          <a:prstGeom prst="rightArrow">
            <a:avLst>
              <a:gd name="adj1" fmla="val 50000"/>
              <a:gd name="adj2" fmla="val 49852"/>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15369" name="Right Arrow 11"/>
          <p:cNvSpPr>
            <a:spLocks noChangeArrowheads="1"/>
          </p:cNvSpPr>
          <p:nvPr/>
        </p:nvSpPr>
        <p:spPr bwMode="auto">
          <a:xfrm>
            <a:off x="3867150" y="4919740"/>
            <a:ext cx="690294" cy="333375"/>
          </a:xfrm>
          <a:prstGeom prst="rightArrow">
            <a:avLst>
              <a:gd name="adj1" fmla="val 50000"/>
              <a:gd name="adj2" fmla="val 49774"/>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15370" name="Right Arrow 12"/>
          <p:cNvSpPr>
            <a:spLocks noChangeArrowheads="1"/>
          </p:cNvSpPr>
          <p:nvPr/>
        </p:nvSpPr>
        <p:spPr bwMode="auto">
          <a:xfrm>
            <a:off x="3185327" y="3303611"/>
            <a:ext cx="1373604" cy="331788"/>
          </a:xfrm>
          <a:prstGeom prst="rightArrow">
            <a:avLst>
              <a:gd name="adj1" fmla="val 57139"/>
              <a:gd name="adj2" fmla="val 50165"/>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15371" name="Right Arrow 13"/>
          <p:cNvSpPr>
            <a:spLocks noChangeArrowheads="1"/>
          </p:cNvSpPr>
          <p:nvPr/>
        </p:nvSpPr>
        <p:spPr bwMode="auto">
          <a:xfrm>
            <a:off x="2019719" y="2282250"/>
            <a:ext cx="2543709" cy="331787"/>
          </a:xfrm>
          <a:prstGeom prst="rightArrow">
            <a:avLst>
              <a:gd name="adj1" fmla="val 50000"/>
              <a:gd name="adj2" fmla="val 50091"/>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pic>
        <p:nvPicPr>
          <p:cNvPr id="13"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8448675" y="171060"/>
            <a:ext cx="507491" cy="760865"/>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idx="1"/>
          </p:nvPr>
        </p:nvSpPr>
        <p:spPr/>
        <p:txBody>
          <a:bodyPr/>
          <a:lstStyle/>
          <a:p>
            <a:r>
              <a:rPr lang="en-US" dirty="0" smtClean="0"/>
              <a:t>All of the Best Practices of Maintenance, Inventory, and Purchasing plus . . . </a:t>
            </a:r>
          </a:p>
          <a:p>
            <a:r>
              <a:rPr lang="en-US" dirty="0" smtClean="0"/>
              <a:t>Control Project Spend to Budget</a:t>
            </a:r>
          </a:p>
          <a:p>
            <a:r>
              <a:rPr lang="en-US" dirty="0" smtClean="0"/>
              <a:t>Control Job level Budget</a:t>
            </a:r>
          </a:p>
          <a:p>
            <a:r>
              <a:rPr lang="en-US" dirty="0" smtClean="0"/>
              <a:t>Accommodate Corporate Financial Controls </a:t>
            </a:r>
          </a:p>
          <a:p>
            <a:r>
              <a:rPr lang="en-US" dirty="0" smtClean="0"/>
              <a:t>Provide Proper Segregation of Duties</a:t>
            </a:r>
          </a:p>
          <a:p>
            <a:r>
              <a:rPr lang="en-US" dirty="0" smtClean="0"/>
              <a:t>Reduce Approval times </a:t>
            </a:r>
          </a:p>
          <a:p>
            <a:r>
              <a:rPr lang="en-US" dirty="0" smtClean="0"/>
              <a:t>Provide single source of Project Performance tracking, including Customer Reimbursements </a:t>
            </a:r>
          </a:p>
        </p:txBody>
      </p:sp>
      <p:sp>
        <p:nvSpPr>
          <p:cNvPr id="16386" name="Rectangle 4"/>
          <p:cNvSpPr>
            <a:spLocks noGrp="1" noChangeArrowheads="1"/>
          </p:cNvSpPr>
          <p:nvPr>
            <p:ph type="title"/>
          </p:nvPr>
        </p:nvSpPr>
        <p:spPr/>
        <p:txBody>
          <a:bodyPr/>
          <a:lstStyle/>
          <a:p>
            <a:r>
              <a:rPr lang="en-US" smtClean="0"/>
              <a:t>Project Controls Best Practices Goals</a:t>
            </a:r>
          </a:p>
        </p:txBody>
      </p:sp>
      <p:sp>
        <p:nvSpPr>
          <p:cNvPr id="16388" name="Footer Placeholder 3"/>
          <p:cNvSpPr>
            <a:spLocks noGrp="1"/>
          </p:cNvSpPr>
          <p:nvPr>
            <p:ph type="ftr" sz="quarter" idx="10"/>
          </p:nvPr>
        </p:nvSpPr>
        <p:spPr/>
        <p:txBody>
          <a:bodyPr/>
          <a:lstStyle/>
          <a:p>
            <a:r>
              <a:rPr lang="en-US" smtClean="0"/>
              <a:t>EAM-PCP1-130</a:t>
            </a:r>
          </a:p>
        </p:txBody>
      </p:sp>
      <p:pic>
        <p:nvPicPr>
          <p:cNvPr id="5"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8448675" y="171060"/>
            <a:ext cx="507491" cy="760865"/>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mtClean="0"/>
              <a:t>QAD EAM Project Controls</a:t>
            </a:r>
          </a:p>
        </p:txBody>
      </p:sp>
      <p:sp>
        <p:nvSpPr>
          <p:cNvPr id="17411" name="Rectangle 3"/>
          <p:cNvSpPr>
            <a:spLocks noGrp="1" noChangeArrowheads="1"/>
          </p:cNvSpPr>
          <p:nvPr>
            <p:ph type="body" sz="quarter" idx="10"/>
          </p:nvPr>
        </p:nvSpPr>
        <p:spPr/>
        <p:txBody>
          <a:bodyPr/>
          <a:lstStyle/>
          <a:p>
            <a:r>
              <a:rPr lang="en-US" smtClean="0"/>
              <a:t>Project Setup Review</a:t>
            </a:r>
          </a:p>
        </p:txBody>
      </p:sp>
      <p:sp>
        <p:nvSpPr>
          <p:cNvPr id="7" name="Text Placeholder 6"/>
          <p:cNvSpPr>
            <a:spLocks noGrp="1"/>
          </p:cNvSpPr>
          <p:nvPr>
            <p:ph type="body" sz="quarter" idx="11"/>
          </p:nvPr>
        </p:nvSpPr>
        <p:spPr/>
        <p:txBody>
          <a:bodyPr/>
          <a:lstStyle/>
          <a:p>
            <a:endParaRPr lang="en-US"/>
          </a:p>
        </p:txBody>
      </p:sp>
      <p:pic>
        <p:nvPicPr>
          <p:cNvPr id="6" name="Picture 2" descr="C:\Users\nnm\AppData\Local\Microsoft\Windows\Temporary Internet Files\Content.IE5\QU7L4QVT\MP900399560[1].jpg"/>
          <p:cNvPicPr>
            <a:picLocks noChangeAspect="1" noChangeArrowheads="1"/>
          </p:cNvPicPr>
          <p:nvPr/>
        </p:nvPicPr>
        <p:blipFill>
          <a:blip r:embed="rId3" cstate="print"/>
          <a:srcRect/>
          <a:stretch>
            <a:fillRect/>
          </a:stretch>
        </p:blipFill>
        <p:spPr bwMode="auto">
          <a:xfrm>
            <a:off x="7267221" y="1581150"/>
            <a:ext cx="1295084" cy="161925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p:txBody>
          <a:bodyPr/>
          <a:lstStyle/>
          <a:p>
            <a:r>
              <a:rPr lang="en-US" smtClean="0"/>
              <a:t>Domain Settings </a:t>
            </a:r>
          </a:p>
          <a:p>
            <a:pPr lvl="1"/>
            <a:r>
              <a:rPr lang="en-US" smtClean="0"/>
              <a:t>“Reopen Project?” Flag </a:t>
            </a:r>
          </a:p>
          <a:p>
            <a:pPr lvl="1"/>
            <a:r>
              <a:rPr lang="en-US" smtClean="0"/>
              <a:t>GL Options for Project Number</a:t>
            </a:r>
          </a:p>
          <a:p>
            <a:r>
              <a:rPr lang="en-US" smtClean="0"/>
              <a:t>Site Settings </a:t>
            </a:r>
          </a:p>
          <a:p>
            <a:pPr lvl="1"/>
            <a:r>
              <a:rPr lang="en-US" smtClean="0"/>
              <a:t>Accounting Defaults </a:t>
            </a:r>
          </a:p>
          <a:p>
            <a:pPr lvl="1"/>
            <a:r>
              <a:rPr lang="en-US" smtClean="0"/>
              <a:t>Approvals on/off and hierarchies </a:t>
            </a:r>
          </a:p>
          <a:p>
            <a:r>
              <a:rPr lang="en-US" smtClean="0"/>
              <a:t>MFG/PRO Interface Settings</a:t>
            </a:r>
          </a:p>
          <a:p>
            <a:r>
              <a:rPr lang="en-US" smtClean="0"/>
              <a:t>Registry Settings</a:t>
            </a:r>
          </a:p>
          <a:p>
            <a:pPr lvl="1"/>
            <a:r>
              <a:rPr lang="en-US" smtClean="0"/>
              <a:t>Business Segment Format</a:t>
            </a:r>
          </a:p>
          <a:p>
            <a:pPr lvl="1"/>
            <a:r>
              <a:rPr lang="en-US" smtClean="0"/>
              <a:t>Job Format </a:t>
            </a:r>
          </a:p>
        </p:txBody>
      </p:sp>
      <p:sp>
        <p:nvSpPr>
          <p:cNvPr id="18434" name="Rectangle 4"/>
          <p:cNvSpPr>
            <a:spLocks noGrp="1" noChangeArrowheads="1"/>
          </p:cNvSpPr>
          <p:nvPr>
            <p:ph type="title"/>
          </p:nvPr>
        </p:nvSpPr>
        <p:spPr/>
        <p:txBody>
          <a:bodyPr/>
          <a:lstStyle/>
          <a:p>
            <a:r>
              <a:rPr lang="en-US" smtClean="0"/>
              <a:t>Project Controls Setup – Key Settings </a:t>
            </a:r>
          </a:p>
        </p:txBody>
      </p:sp>
      <p:sp>
        <p:nvSpPr>
          <p:cNvPr id="18437" name="Footer Placeholder 5"/>
          <p:cNvSpPr>
            <a:spLocks noGrp="1"/>
          </p:cNvSpPr>
          <p:nvPr>
            <p:ph type="ftr" sz="quarter" idx="10"/>
          </p:nvPr>
        </p:nvSpPr>
        <p:spPr/>
        <p:txBody>
          <a:bodyPr/>
          <a:lstStyle/>
          <a:p>
            <a:r>
              <a:rPr lang="en-US" smtClean="0"/>
              <a:t>EAM-PCP1-150</a:t>
            </a:r>
          </a:p>
        </p:txBody>
      </p:sp>
      <p:pic>
        <p:nvPicPr>
          <p:cNvPr id="7" name="Picture 2" descr="C:\Users\nnm\AppData\Local\Microsoft\Windows\Temporary Internet Files\Content.IE5\QU7L4QVT\MP900399560[1].jpg"/>
          <p:cNvPicPr>
            <a:picLocks noChangeAspect="1" noChangeArrowheads="1"/>
          </p:cNvPicPr>
          <p:nvPr/>
        </p:nvPicPr>
        <p:blipFill>
          <a:blip r:embed="rId3" cstate="print"/>
          <a:srcRect/>
          <a:stretch>
            <a:fillRect/>
          </a:stretch>
        </p:blipFill>
        <p:spPr bwMode="auto">
          <a:xfrm>
            <a:off x="8134351" y="171449"/>
            <a:ext cx="751804" cy="939984"/>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p:txBody>
          <a:bodyPr/>
          <a:lstStyle/>
          <a:p>
            <a:r>
              <a:rPr lang="en-US" smtClean="0"/>
              <a:t>User ID </a:t>
            </a:r>
          </a:p>
          <a:p>
            <a:pPr lvl="1"/>
            <a:r>
              <a:rPr lang="en-US" smtClean="0"/>
              <a:t>Project Approval Limits </a:t>
            </a:r>
          </a:p>
          <a:p>
            <a:pPr lvl="1"/>
            <a:r>
              <a:rPr lang="en-US" smtClean="0"/>
              <a:t>Project Req Limits</a:t>
            </a:r>
          </a:p>
          <a:p>
            <a:pPr lvl="1"/>
            <a:r>
              <a:rPr lang="en-US" smtClean="0"/>
              <a:t>Security </a:t>
            </a:r>
          </a:p>
          <a:p>
            <a:r>
              <a:rPr lang="en-US" smtClean="0"/>
              <a:t>Project Approval Groups </a:t>
            </a:r>
          </a:p>
          <a:p>
            <a:r>
              <a:rPr lang="en-US" smtClean="0"/>
              <a:t>Project Requisition Approval Groups </a:t>
            </a:r>
          </a:p>
          <a:p>
            <a:r>
              <a:rPr lang="en-US" smtClean="0"/>
              <a:t>Record Level Control – OWNER Groups</a:t>
            </a:r>
          </a:p>
        </p:txBody>
      </p:sp>
      <p:sp>
        <p:nvSpPr>
          <p:cNvPr id="19458" name="Rectangle 4"/>
          <p:cNvSpPr>
            <a:spLocks noGrp="1" noChangeArrowheads="1"/>
          </p:cNvSpPr>
          <p:nvPr>
            <p:ph type="title"/>
          </p:nvPr>
        </p:nvSpPr>
        <p:spPr/>
        <p:txBody>
          <a:bodyPr/>
          <a:lstStyle/>
          <a:p>
            <a:r>
              <a:rPr lang="en-US" smtClean="0"/>
              <a:t>Project Controls Setup – Key Settings </a:t>
            </a:r>
          </a:p>
        </p:txBody>
      </p:sp>
      <p:sp>
        <p:nvSpPr>
          <p:cNvPr id="19461" name="Footer Placeholder 4"/>
          <p:cNvSpPr>
            <a:spLocks noGrp="1"/>
          </p:cNvSpPr>
          <p:nvPr>
            <p:ph type="ftr" sz="quarter" idx="10"/>
          </p:nvPr>
        </p:nvSpPr>
        <p:spPr/>
        <p:txBody>
          <a:bodyPr/>
          <a:lstStyle/>
          <a:p>
            <a:r>
              <a:rPr lang="en-US" smtClean="0"/>
              <a:t>EAM-PCP1-160</a:t>
            </a:r>
          </a:p>
        </p:txBody>
      </p:sp>
      <p:pic>
        <p:nvPicPr>
          <p:cNvPr id="7" name="Picture 2" descr="C:\Users\nnm\AppData\Local\Microsoft\Windows\Temporary Internet Files\Content.IE5\QU7L4QVT\MP900399560[1].jpg"/>
          <p:cNvPicPr>
            <a:picLocks noChangeAspect="1" noChangeArrowheads="1"/>
          </p:cNvPicPr>
          <p:nvPr/>
        </p:nvPicPr>
        <p:blipFill>
          <a:blip r:embed="rId3" cstate="print"/>
          <a:srcRect/>
          <a:stretch>
            <a:fillRect/>
          </a:stretch>
        </p:blipFill>
        <p:spPr bwMode="auto">
          <a:xfrm>
            <a:off x="8134351" y="171449"/>
            <a:ext cx="751804" cy="939984"/>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mtClean="0"/>
              <a:t>QAD EAM Project Controls</a:t>
            </a:r>
          </a:p>
        </p:txBody>
      </p:sp>
      <p:sp>
        <p:nvSpPr>
          <p:cNvPr id="20483" name="Rectangle 3"/>
          <p:cNvSpPr>
            <a:spLocks noGrp="1" noChangeArrowheads="1"/>
          </p:cNvSpPr>
          <p:nvPr>
            <p:ph type="body" sz="quarter" idx="10"/>
          </p:nvPr>
        </p:nvSpPr>
        <p:spPr/>
        <p:txBody>
          <a:bodyPr/>
          <a:lstStyle/>
          <a:p>
            <a:r>
              <a:rPr lang="en-US" smtClean="0"/>
              <a:t>Project Controls Process</a:t>
            </a:r>
          </a:p>
        </p:txBody>
      </p:sp>
      <p:sp>
        <p:nvSpPr>
          <p:cNvPr id="7" name="Text Placeholder 6"/>
          <p:cNvSpPr>
            <a:spLocks noGrp="1"/>
          </p:cNvSpPr>
          <p:nvPr>
            <p:ph type="body" sz="quarter" idx="11"/>
          </p:nvPr>
        </p:nvSpPr>
        <p:spPr/>
        <p:txBody>
          <a:bodyPr/>
          <a:lstStyle/>
          <a:p>
            <a:endParaRPr lang="en-US"/>
          </a:p>
        </p:txBody>
      </p:sp>
      <p:pic>
        <p:nvPicPr>
          <p:cNvPr id="5" name="Picture 2" descr="C:\Users\nnm\AppData\Local\Microsoft\Windows\Temporary Internet Files\Content.IE5\YYXVNWOH\MP900448493[1].jpg"/>
          <p:cNvPicPr>
            <a:picLocks noChangeAspect="1" noChangeArrowheads="1"/>
          </p:cNvPicPr>
          <p:nvPr/>
        </p:nvPicPr>
        <p:blipFill>
          <a:blip r:embed="rId3" cstate="print"/>
          <a:srcRect/>
          <a:stretch>
            <a:fillRect/>
          </a:stretch>
        </p:blipFill>
        <p:spPr bwMode="auto">
          <a:xfrm>
            <a:off x="6800851" y="2066925"/>
            <a:ext cx="1809748" cy="1206498"/>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smtClean="0"/>
              <a:t>EAM Level 1 Learning Path </a:t>
            </a:r>
          </a:p>
        </p:txBody>
      </p:sp>
      <p:sp>
        <p:nvSpPr>
          <p:cNvPr id="5127" name="Footer Placeholder 7"/>
          <p:cNvSpPr>
            <a:spLocks noGrp="1"/>
          </p:cNvSpPr>
          <p:nvPr>
            <p:ph type="ftr" sz="quarter" idx="10"/>
          </p:nvPr>
        </p:nvSpPr>
        <p:spPr/>
        <p:txBody>
          <a:bodyPr/>
          <a:lstStyle/>
          <a:p>
            <a:r>
              <a:rPr lang="en-US" smtClean="0"/>
              <a:t>EAM-PCP1-020</a:t>
            </a:r>
          </a:p>
        </p:txBody>
      </p:sp>
      <p:sp>
        <p:nvSpPr>
          <p:cNvPr id="7" name="TextBox 6"/>
          <p:cNvSpPr txBox="1"/>
          <p:nvPr/>
        </p:nvSpPr>
        <p:spPr>
          <a:xfrm>
            <a:off x="654050" y="5332413"/>
            <a:ext cx="7775575" cy="338554"/>
          </a:xfrm>
          <a:prstGeom prst="rect">
            <a:avLst/>
          </a:prstGeom>
          <a:ln w="3175">
            <a:solidFill>
              <a:schemeClr val="tx1"/>
            </a:solidFill>
          </a:ln>
          <a:effectLst>
            <a:outerShdw dist="63500" dir="3600000" algn="ctr" rotWithShape="0">
              <a:schemeClr val="bg1">
                <a:lumMod val="50000"/>
              </a:schemeClr>
            </a:outerShdw>
          </a:effectLst>
        </p:spPr>
        <p:style>
          <a:lnRef idx="2">
            <a:schemeClr val="accent3"/>
          </a:lnRef>
          <a:fillRef idx="1">
            <a:schemeClr val="lt1"/>
          </a:fillRef>
          <a:effectRef idx="0">
            <a:schemeClr val="accent3"/>
          </a:effectRef>
          <a:fontRef idx="minor">
            <a:schemeClr val="dk1"/>
          </a:fontRef>
        </p:style>
        <p:txBody>
          <a:bodyPr>
            <a:spAutoFit/>
          </a:bodyPr>
          <a:lstStyle/>
          <a:p>
            <a:pPr>
              <a:defRPr/>
            </a:pPr>
            <a:r>
              <a:rPr lang="en-US" sz="1600" b="1" dirty="0">
                <a:solidFill>
                  <a:srgbClr val="FF0000"/>
                </a:solidFill>
              </a:rPr>
              <a:t>You are here!  </a:t>
            </a:r>
            <a:endParaRPr lang="en-US" sz="1200" dirty="0"/>
          </a:p>
        </p:txBody>
      </p:sp>
      <p:cxnSp>
        <p:nvCxnSpPr>
          <p:cNvPr id="5126" name="Shape 11"/>
          <p:cNvCxnSpPr>
            <a:cxnSpLocks noChangeShapeType="1"/>
            <a:stCxn id="7" idx="1"/>
            <a:endCxn id="5125" idx="1"/>
          </p:cNvCxnSpPr>
          <p:nvPr/>
        </p:nvCxnSpPr>
        <p:spPr bwMode="auto">
          <a:xfrm rot="10800000">
            <a:off x="552896" y="3666566"/>
            <a:ext cx="101154" cy="1835124"/>
          </a:xfrm>
          <a:prstGeom prst="bentConnector3">
            <a:avLst>
              <a:gd name="adj1" fmla="val 325992"/>
            </a:avLst>
          </a:prstGeom>
          <a:noFill/>
          <a:ln w="19050" algn="ctr">
            <a:solidFill>
              <a:srgbClr val="FF0000"/>
            </a:solidFill>
            <a:round/>
            <a:headEnd/>
            <a:tailEnd type="arrow" w="med" len="med"/>
          </a:ln>
        </p:spPr>
      </p:cxnSp>
      <p:pic>
        <p:nvPicPr>
          <p:cNvPr id="9" name="Picture 8" descr="Learning Path 2010-12-06.PNG"/>
          <p:cNvPicPr>
            <a:picLocks noChangeAspect="1"/>
          </p:cNvPicPr>
          <p:nvPr/>
        </p:nvPicPr>
        <p:blipFill>
          <a:blip r:embed="rId3" cstate="print"/>
          <a:stretch>
            <a:fillRect/>
          </a:stretch>
        </p:blipFill>
        <p:spPr>
          <a:xfrm>
            <a:off x="606943" y="1408175"/>
            <a:ext cx="8239738" cy="3279809"/>
          </a:xfrm>
          <a:prstGeom prst="rect">
            <a:avLst/>
          </a:prstGeom>
        </p:spPr>
      </p:pic>
      <p:sp>
        <p:nvSpPr>
          <p:cNvPr id="5125" name="Rounded Rectangle 5"/>
          <p:cNvSpPr>
            <a:spLocks noChangeArrowheads="1"/>
          </p:cNvSpPr>
          <p:nvPr/>
        </p:nvSpPr>
        <p:spPr bwMode="auto">
          <a:xfrm>
            <a:off x="552896" y="3579845"/>
            <a:ext cx="8167060" cy="17344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mtClean="0"/>
              <a:t>Project Controls Basic Process</a:t>
            </a:r>
          </a:p>
        </p:txBody>
      </p:sp>
      <p:sp>
        <p:nvSpPr>
          <p:cNvPr id="21513" name="Footer Placeholder 8"/>
          <p:cNvSpPr>
            <a:spLocks noGrp="1"/>
          </p:cNvSpPr>
          <p:nvPr>
            <p:ph type="ftr" sz="quarter" idx="10"/>
          </p:nvPr>
        </p:nvSpPr>
        <p:spPr/>
        <p:txBody>
          <a:bodyPr/>
          <a:lstStyle/>
          <a:p>
            <a:r>
              <a:rPr lang="en-US" smtClean="0"/>
              <a:t>EAM-PCP1-180</a:t>
            </a:r>
          </a:p>
        </p:txBody>
      </p:sp>
      <p:sp>
        <p:nvSpPr>
          <p:cNvPr id="21507" name="Right Arrow 6"/>
          <p:cNvSpPr>
            <a:spLocks noChangeArrowheads="1"/>
          </p:cNvSpPr>
          <p:nvPr/>
        </p:nvSpPr>
        <p:spPr bwMode="auto">
          <a:xfrm>
            <a:off x="1754188" y="187166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Plan</a:t>
            </a:r>
          </a:p>
        </p:txBody>
      </p:sp>
      <p:sp>
        <p:nvSpPr>
          <p:cNvPr id="21508" name="Right Arrow 7"/>
          <p:cNvSpPr>
            <a:spLocks noChangeArrowheads="1"/>
          </p:cNvSpPr>
          <p:nvPr/>
        </p:nvSpPr>
        <p:spPr bwMode="auto">
          <a:xfrm>
            <a:off x="3151188" y="187483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Approve</a:t>
            </a:r>
          </a:p>
        </p:txBody>
      </p:sp>
      <p:sp>
        <p:nvSpPr>
          <p:cNvPr id="21509" name="Right Arrow 8"/>
          <p:cNvSpPr>
            <a:spLocks noChangeArrowheads="1"/>
          </p:cNvSpPr>
          <p:nvPr/>
        </p:nvSpPr>
        <p:spPr bwMode="auto">
          <a:xfrm>
            <a:off x="4543425" y="187483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Work</a:t>
            </a:r>
          </a:p>
        </p:txBody>
      </p:sp>
      <p:sp>
        <p:nvSpPr>
          <p:cNvPr id="21510" name="Right Arrow 9"/>
          <p:cNvSpPr>
            <a:spLocks noChangeArrowheads="1"/>
          </p:cNvSpPr>
          <p:nvPr/>
        </p:nvSpPr>
        <p:spPr bwMode="auto">
          <a:xfrm>
            <a:off x="5937250" y="187483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Track</a:t>
            </a:r>
          </a:p>
        </p:txBody>
      </p:sp>
      <p:sp>
        <p:nvSpPr>
          <p:cNvPr id="21511" name="Right Arrow 10"/>
          <p:cNvSpPr>
            <a:spLocks noChangeArrowheads="1"/>
          </p:cNvSpPr>
          <p:nvPr/>
        </p:nvSpPr>
        <p:spPr bwMode="auto">
          <a:xfrm>
            <a:off x="7340600" y="187483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Complete</a:t>
            </a:r>
          </a:p>
        </p:txBody>
      </p:sp>
      <p:pic>
        <p:nvPicPr>
          <p:cNvPr id="21512" name="Picture 10"/>
          <p:cNvPicPr>
            <a:picLocks noChangeAspect="1" noChangeArrowheads="1"/>
          </p:cNvPicPr>
          <p:nvPr/>
        </p:nvPicPr>
        <p:blipFill>
          <a:blip r:embed="rId3" cstate="print"/>
          <a:srcRect/>
          <a:stretch>
            <a:fillRect/>
          </a:stretch>
        </p:blipFill>
        <p:spPr bwMode="auto">
          <a:xfrm>
            <a:off x="149225" y="2759075"/>
            <a:ext cx="8601075" cy="3098800"/>
          </a:xfrm>
          <a:prstGeom prst="rect">
            <a:avLst/>
          </a:prstGeom>
          <a:noFill/>
          <a:ln w="9525">
            <a:noFill/>
            <a:miter lim="800000"/>
            <a:headEnd/>
            <a:tailEnd/>
          </a:ln>
        </p:spPr>
      </p:pic>
      <p:pic>
        <p:nvPicPr>
          <p:cNvPr id="10" name="Picture 2" descr="C:\Users\nnm\AppData\Local\Microsoft\Windows\Temporary Internet Files\Content.IE5\YYXVNWOH\MP900448493[1].jpg"/>
          <p:cNvPicPr>
            <a:picLocks noChangeAspect="1" noChangeArrowheads="1"/>
          </p:cNvPicPr>
          <p:nvPr/>
        </p:nvPicPr>
        <p:blipFill>
          <a:blip r:embed="rId4" cstate="print"/>
          <a:srcRect/>
          <a:stretch>
            <a:fillRect/>
          </a:stretch>
        </p:blipFill>
        <p:spPr bwMode="auto">
          <a:xfrm>
            <a:off x="7848598" y="114301"/>
            <a:ext cx="1114425" cy="742950"/>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mtClean="0"/>
              <a:t>Project Controls – Personal Example</a:t>
            </a:r>
          </a:p>
        </p:txBody>
      </p:sp>
      <p:sp>
        <p:nvSpPr>
          <p:cNvPr id="22538" name="Footer Placeholder 9"/>
          <p:cNvSpPr>
            <a:spLocks noGrp="1"/>
          </p:cNvSpPr>
          <p:nvPr>
            <p:ph type="ftr" sz="quarter" idx="10"/>
          </p:nvPr>
        </p:nvSpPr>
        <p:spPr/>
        <p:txBody>
          <a:bodyPr/>
          <a:lstStyle/>
          <a:p>
            <a:r>
              <a:rPr lang="en-US" smtClean="0"/>
              <a:t>EAM-PCP1-190</a:t>
            </a:r>
          </a:p>
        </p:txBody>
      </p:sp>
      <p:pic>
        <p:nvPicPr>
          <p:cNvPr id="22531" name="Picture 2" descr="C:\Documents and Settings\nnm.QAD\Local Settings\Temporary Internet Files\Content.IE5\W10Z802C\MC900359883[1].wmf"/>
          <p:cNvPicPr>
            <a:picLocks noChangeAspect="1" noChangeArrowheads="1"/>
          </p:cNvPicPr>
          <p:nvPr/>
        </p:nvPicPr>
        <p:blipFill>
          <a:blip r:embed="rId3" cstate="print"/>
          <a:srcRect/>
          <a:stretch>
            <a:fillRect/>
          </a:stretch>
        </p:blipFill>
        <p:spPr bwMode="auto">
          <a:xfrm>
            <a:off x="4548188" y="1201738"/>
            <a:ext cx="3378200" cy="3211512"/>
          </a:xfrm>
          <a:prstGeom prst="rect">
            <a:avLst/>
          </a:prstGeom>
          <a:noFill/>
          <a:ln w="9525">
            <a:noFill/>
            <a:miter lim="800000"/>
            <a:headEnd/>
            <a:tailEnd/>
          </a:ln>
        </p:spPr>
      </p:pic>
      <p:sp>
        <p:nvSpPr>
          <p:cNvPr id="20484" name="TextBox 74"/>
          <p:cNvSpPr txBox="1">
            <a:spLocks noChangeArrowheads="1"/>
          </p:cNvSpPr>
          <p:nvPr/>
        </p:nvSpPr>
        <p:spPr bwMode="auto">
          <a:xfrm>
            <a:off x="820738" y="1084263"/>
            <a:ext cx="3003550" cy="3540125"/>
          </a:xfrm>
          <a:prstGeom prst="rect">
            <a:avLst/>
          </a:prstGeom>
          <a:noFill/>
          <a:ln w="9525">
            <a:noFill/>
            <a:miter lim="800000"/>
            <a:headEnd/>
            <a:tailEnd/>
          </a:ln>
        </p:spPr>
        <p:txBody>
          <a:bodyPr>
            <a:spAutoFit/>
          </a:bodyPr>
          <a:lstStyle/>
          <a:p>
            <a:pPr>
              <a:defRPr/>
            </a:pPr>
            <a:r>
              <a:rPr lang="en-US" sz="2400" dirty="0">
                <a:latin typeface="+mn-lt"/>
              </a:rPr>
              <a:t>You have bought new property and are now ready to begin constructing a new home for your family.  </a:t>
            </a:r>
          </a:p>
          <a:p>
            <a:pPr>
              <a:defRPr/>
            </a:pPr>
            <a:endParaRPr lang="en-US" sz="2400" dirty="0">
              <a:latin typeface="+mn-lt"/>
            </a:endParaRPr>
          </a:p>
          <a:p>
            <a:pPr>
              <a:defRPr/>
            </a:pPr>
            <a:r>
              <a:rPr lang="en-US" sz="2400" dirty="0">
                <a:latin typeface="+mn-lt"/>
              </a:rPr>
              <a:t>How would you proceed?</a:t>
            </a:r>
          </a:p>
        </p:txBody>
      </p:sp>
      <p:sp>
        <p:nvSpPr>
          <p:cNvPr id="22533" name="Right Arrow 6"/>
          <p:cNvSpPr>
            <a:spLocks noChangeArrowheads="1"/>
          </p:cNvSpPr>
          <p:nvPr/>
        </p:nvSpPr>
        <p:spPr bwMode="auto">
          <a:xfrm>
            <a:off x="1158875" y="5295900"/>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Plan</a:t>
            </a:r>
          </a:p>
        </p:txBody>
      </p:sp>
      <p:sp>
        <p:nvSpPr>
          <p:cNvPr id="22534" name="Right Arrow 7"/>
          <p:cNvSpPr>
            <a:spLocks noChangeArrowheads="1"/>
          </p:cNvSpPr>
          <p:nvPr/>
        </p:nvSpPr>
        <p:spPr bwMode="auto">
          <a:xfrm>
            <a:off x="2555875"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Approve</a:t>
            </a:r>
          </a:p>
        </p:txBody>
      </p:sp>
      <p:sp>
        <p:nvSpPr>
          <p:cNvPr id="22535" name="Right Arrow 8"/>
          <p:cNvSpPr>
            <a:spLocks noChangeArrowheads="1"/>
          </p:cNvSpPr>
          <p:nvPr/>
        </p:nvSpPr>
        <p:spPr bwMode="auto">
          <a:xfrm>
            <a:off x="3948113" y="5299075"/>
            <a:ext cx="979487"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Work</a:t>
            </a:r>
          </a:p>
        </p:txBody>
      </p:sp>
      <p:sp>
        <p:nvSpPr>
          <p:cNvPr id="22536" name="Right Arrow 9"/>
          <p:cNvSpPr>
            <a:spLocks noChangeArrowheads="1"/>
          </p:cNvSpPr>
          <p:nvPr/>
        </p:nvSpPr>
        <p:spPr bwMode="auto">
          <a:xfrm>
            <a:off x="5341938"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Track</a:t>
            </a:r>
          </a:p>
        </p:txBody>
      </p:sp>
      <p:sp>
        <p:nvSpPr>
          <p:cNvPr id="22537" name="Right Arrow 10"/>
          <p:cNvSpPr>
            <a:spLocks noChangeArrowheads="1"/>
          </p:cNvSpPr>
          <p:nvPr/>
        </p:nvSpPr>
        <p:spPr bwMode="auto">
          <a:xfrm>
            <a:off x="6745288" y="529907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Complete</a:t>
            </a:r>
          </a:p>
        </p:txBody>
      </p:sp>
      <p:pic>
        <p:nvPicPr>
          <p:cNvPr id="11" name="Picture 2" descr="C:\Users\nnm\AppData\Local\Microsoft\Windows\Temporary Internet Files\Content.IE5\YYXVNWOH\MP900448493[1].jpg"/>
          <p:cNvPicPr>
            <a:picLocks noChangeAspect="1" noChangeArrowheads="1"/>
          </p:cNvPicPr>
          <p:nvPr/>
        </p:nvPicPr>
        <p:blipFill>
          <a:blip r:embed="rId4" cstate="print"/>
          <a:srcRect/>
          <a:stretch>
            <a:fillRect/>
          </a:stretch>
        </p:blipFill>
        <p:spPr bwMode="auto">
          <a:xfrm>
            <a:off x="7848598" y="114301"/>
            <a:ext cx="1114425" cy="74295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mtClean="0"/>
              <a:t>Project Controls and Operations</a:t>
            </a:r>
          </a:p>
        </p:txBody>
      </p:sp>
      <p:sp>
        <p:nvSpPr>
          <p:cNvPr id="23556" name="Footer Placeholder 73"/>
          <p:cNvSpPr>
            <a:spLocks noGrp="1"/>
          </p:cNvSpPr>
          <p:nvPr>
            <p:ph type="ftr" sz="quarter" idx="10"/>
          </p:nvPr>
        </p:nvSpPr>
        <p:spPr/>
        <p:txBody>
          <a:bodyPr/>
          <a:lstStyle/>
          <a:p>
            <a:r>
              <a:rPr lang="en-US" smtClean="0"/>
              <a:t>EAM-PCP1-200</a:t>
            </a:r>
          </a:p>
        </p:txBody>
      </p:sp>
      <p:grpSp>
        <p:nvGrpSpPr>
          <p:cNvPr id="78" name="Group 4"/>
          <p:cNvGrpSpPr>
            <a:grpSpLocks/>
          </p:cNvGrpSpPr>
          <p:nvPr/>
        </p:nvGrpSpPr>
        <p:grpSpPr bwMode="auto">
          <a:xfrm>
            <a:off x="290513" y="890589"/>
            <a:ext cx="8540750" cy="5195885"/>
            <a:chOff x="204788" y="1404939"/>
            <a:chExt cx="8540750" cy="5195885"/>
          </a:xfrm>
        </p:grpSpPr>
        <p:pic>
          <p:nvPicPr>
            <p:cNvPr id="79" name="Picture 7" descr="C:\Documents and Settings\nnm.QAD\Local Settings\Temporary Internet Files\Content.IE5\1DGMSQ5K\MCj03121420000[1].wmf"/>
            <p:cNvPicPr>
              <a:picLocks noChangeAspect="1" noChangeArrowheads="1"/>
            </p:cNvPicPr>
            <p:nvPr/>
          </p:nvPicPr>
          <p:blipFill>
            <a:blip r:embed="rId3" cstate="print"/>
            <a:srcRect/>
            <a:stretch>
              <a:fillRect/>
            </a:stretch>
          </p:blipFill>
          <p:spPr bwMode="auto">
            <a:xfrm>
              <a:off x="7605713" y="2128838"/>
              <a:ext cx="1139825" cy="939800"/>
            </a:xfrm>
            <a:prstGeom prst="rect">
              <a:avLst/>
            </a:prstGeom>
            <a:noFill/>
            <a:ln w="9525">
              <a:noFill/>
              <a:miter lim="800000"/>
              <a:headEnd/>
              <a:tailEnd/>
            </a:ln>
          </p:spPr>
        </p:pic>
        <p:sp>
          <p:nvSpPr>
            <p:cNvPr id="80" name="TextBox 76"/>
            <p:cNvSpPr txBox="1">
              <a:spLocks noChangeArrowheads="1"/>
            </p:cNvSpPr>
            <p:nvPr/>
          </p:nvSpPr>
          <p:spPr bwMode="auto">
            <a:xfrm>
              <a:off x="7691438" y="3089275"/>
              <a:ext cx="1039067" cy="600164"/>
            </a:xfrm>
            <a:prstGeom prst="rect">
              <a:avLst/>
            </a:prstGeom>
            <a:noFill/>
            <a:ln w="9525">
              <a:noFill/>
              <a:miter lim="800000"/>
              <a:headEnd/>
              <a:tailEnd/>
            </a:ln>
          </p:spPr>
          <p:txBody>
            <a:bodyPr wrap="none">
              <a:spAutoFit/>
            </a:bodyPr>
            <a:lstStyle/>
            <a:p>
              <a:pPr algn="ctr"/>
              <a:r>
                <a:rPr lang="en-US" sz="1100" b="1">
                  <a:latin typeface="+mj-lt"/>
                </a:rPr>
                <a:t>Utilities: </a:t>
              </a:r>
            </a:p>
            <a:p>
              <a:pPr algn="ctr"/>
              <a:r>
                <a:rPr lang="en-US" sz="1100" b="1">
                  <a:latin typeface="+mj-lt"/>
                </a:rPr>
                <a:t>Power, Gas, </a:t>
              </a:r>
            </a:p>
            <a:p>
              <a:pPr algn="ctr"/>
              <a:r>
                <a:rPr lang="en-US" sz="1100" b="1">
                  <a:latin typeface="+mj-lt"/>
                </a:rPr>
                <a:t>Water . . .</a:t>
              </a:r>
            </a:p>
          </p:txBody>
        </p:sp>
        <p:grpSp>
          <p:nvGrpSpPr>
            <p:cNvPr id="81" name="Group 82"/>
            <p:cNvGrpSpPr>
              <a:grpSpLocks/>
            </p:cNvGrpSpPr>
            <p:nvPr/>
          </p:nvGrpSpPr>
          <p:grpSpPr bwMode="auto">
            <a:xfrm>
              <a:off x="204786" y="1404941"/>
              <a:ext cx="7378705" cy="5195885"/>
              <a:chOff x="204640" y="1404768"/>
              <a:chExt cx="7378664" cy="5195851"/>
            </a:xfrm>
          </p:grpSpPr>
          <p:sp>
            <p:nvSpPr>
              <p:cNvPr id="84" name="Rectangle 69"/>
              <p:cNvSpPr>
                <a:spLocks noChangeArrowheads="1"/>
              </p:cNvSpPr>
              <p:nvPr/>
            </p:nvSpPr>
            <p:spPr bwMode="auto">
              <a:xfrm>
                <a:off x="961691" y="3226674"/>
                <a:ext cx="735725" cy="756745"/>
              </a:xfrm>
              <a:prstGeom prst="rect">
                <a:avLst/>
              </a:prstGeom>
              <a:solidFill>
                <a:srgbClr val="92D050"/>
              </a:solidFill>
              <a:ln w="9525" algn="ctr">
                <a:solidFill>
                  <a:schemeClr val="tx1"/>
                </a:solidFill>
                <a:round/>
                <a:headEnd/>
                <a:tailEnd/>
              </a:ln>
            </p:spPr>
            <p:txBody>
              <a:bodyPr wrap="none" tIns="91440" bIns="91440" anchor="ctr"/>
              <a:lstStyle/>
              <a:p>
                <a:pPr algn="ctr"/>
                <a:endParaRPr lang="en-US" sz="2800"/>
              </a:p>
            </p:txBody>
          </p:sp>
          <p:sp>
            <p:nvSpPr>
              <p:cNvPr id="85" name="Rectangle 67"/>
              <p:cNvSpPr>
                <a:spLocks noChangeArrowheads="1"/>
              </p:cNvSpPr>
              <p:nvPr/>
            </p:nvSpPr>
            <p:spPr bwMode="auto">
              <a:xfrm>
                <a:off x="1839258" y="5843874"/>
                <a:ext cx="2228242" cy="756745"/>
              </a:xfrm>
              <a:prstGeom prst="rect">
                <a:avLst/>
              </a:prstGeom>
              <a:solidFill>
                <a:srgbClr val="92D050"/>
              </a:solidFill>
              <a:ln w="9525" algn="ctr">
                <a:solidFill>
                  <a:schemeClr val="tx1"/>
                </a:solidFill>
                <a:round/>
                <a:headEnd/>
                <a:tailEnd/>
              </a:ln>
            </p:spPr>
            <p:txBody>
              <a:bodyPr wrap="none" tIns="91440" bIns="91440" anchor="ctr"/>
              <a:lstStyle/>
              <a:p>
                <a:pPr algn="ctr"/>
                <a:endParaRPr lang="en-US" sz="1100" b="1">
                  <a:latin typeface="+mj-lt"/>
                </a:endParaRPr>
              </a:p>
              <a:p>
                <a:pPr algn="ctr"/>
                <a:endParaRPr lang="en-US" sz="1100" b="1">
                  <a:latin typeface="+mj-lt"/>
                </a:endParaRPr>
              </a:p>
              <a:p>
                <a:pPr algn="ctr"/>
                <a:r>
                  <a:rPr lang="en-US" sz="1100" b="1">
                    <a:latin typeface="+mj-lt"/>
                  </a:rPr>
                  <a:t>Protected  </a:t>
                </a:r>
              </a:p>
              <a:p>
                <a:pPr algn="ctr"/>
                <a:r>
                  <a:rPr lang="en-US" sz="1100" b="1">
                    <a:latin typeface="+mj-lt"/>
                  </a:rPr>
                  <a:t>Lake Area</a:t>
                </a:r>
              </a:p>
            </p:txBody>
          </p:sp>
          <p:sp>
            <p:nvSpPr>
              <p:cNvPr id="86" name="Rectangle 66"/>
              <p:cNvSpPr>
                <a:spLocks noChangeArrowheads="1"/>
              </p:cNvSpPr>
              <p:nvPr/>
            </p:nvSpPr>
            <p:spPr bwMode="auto">
              <a:xfrm>
                <a:off x="3279224" y="1639612"/>
                <a:ext cx="2081048" cy="756745"/>
              </a:xfrm>
              <a:prstGeom prst="rect">
                <a:avLst/>
              </a:prstGeom>
              <a:solidFill>
                <a:srgbClr val="92D050"/>
              </a:solidFill>
              <a:ln w="9525" algn="ctr">
                <a:solidFill>
                  <a:schemeClr val="tx1"/>
                </a:solidFill>
                <a:round/>
                <a:headEnd/>
                <a:tailEnd/>
              </a:ln>
            </p:spPr>
            <p:txBody>
              <a:bodyPr wrap="none" tIns="91440" bIns="91440" anchor="ctr"/>
              <a:lstStyle/>
              <a:p>
                <a:pPr algn="ctr"/>
                <a:endParaRPr lang="en-US" sz="1100" b="1">
                  <a:latin typeface="+mj-lt"/>
                </a:endParaRPr>
              </a:p>
              <a:p>
                <a:pPr algn="ctr"/>
                <a:endParaRPr lang="en-US" sz="1100" b="1">
                  <a:latin typeface="+mj-lt"/>
                </a:endParaRPr>
              </a:p>
              <a:p>
                <a:pPr algn="ctr"/>
                <a:endParaRPr lang="en-US" sz="1100" b="1">
                  <a:latin typeface="+mj-lt"/>
                </a:endParaRPr>
              </a:p>
              <a:p>
                <a:pPr algn="ctr"/>
                <a:r>
                  <a:rPr lang="en-US" sz="1100" b="1">
                    <a:latin typeface="+mj-lt"/>
                  </a:rPr>
                  <a:t>Front Lawn</a:t>
                </a:r>
              </a:p>
            </p:txBody>
          </p:sp>
          <p:pic>
            <p:nvPicPr>
              <p:cNvPr id="87"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3342282" y="1694790"/>
                <a:ext cx="583324" cy="583324"/>
              </a:xfrm>
              <a:prstGeom prst="rect">
                <a:avLst/>
              </a:prstGeom>
              <a:noFill/>
              <a:ln w="9525">
                <a:noFill/>
                <a:miter lim="800000"/>
                <a:headEnd/>
                <a:tailEnd/>
              </a:ln>
            </p:spPr>
          </p:pic>
          <p:sp>
            <p:nvSpPr>
              <p:cNvPr id="88" name="Rounded Rectangle 5"/>
              <p:cNvSpPr>
                <a:spLocks noChangeArrowheads="1"/>
              </p:cNvSpPr>
              <p:nvPr/>
            </p:nvSpPr>
            <p:spPr bwMode="auto">
              <a:xfrm>
                <a:off x="1797276" y="2554030"/>
                <a:ext cx="2427878" cy="504496"/>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Front Office</a:t>
                </a:r>
              </a:p>
            </p:txBody>
          </p:sp>
          <p:sp>
            <p:nvSpPr>
              <p:cNvPr id="89" name="Rounded Rectangle 6"/>
              <p:cNvSpPr>
                <a:spLocks noChangeArrowheads="1"/>
              </p:cNvSpPr>
              <p:nvPr/>
            </p:nvSpPr>
            <p:spPr bwMode="auto">
              <a:xfrm>
                <a:off x="6180098" y="5228915"/>
                <a:ext cx="1382109" cy="504496"/>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Cafeteria</a:t>
                </a:r>
              </a:p>
            </p:txBody>
          </p:sp>
          <p:sp>
            <p:nvSpPr>
              <p:cNvPr id="90" name="Rounded Rectangle 7"/>
              <p:cNvSpPr>
                <a:spLocks noChangeArrowheads="1"/>
              </p:cNvSpPr>
              <p:nvPr/>
            </p:nvSpPr>
            <p:spPr bwMode="auto">
              <a:xfrm>
                <a:off x="1823552" y="4030732"/>
                <a:ext cx="919655" cy="1723697"/>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dirty="0">
                    <a:latin typeface="+mj-lt"/>
                  </a:rPr>
                  <a:t>Receiving </a:t>
                </a:r>
              </a:p>
              <a:p>
                <a:pPr algn="ctr"/>
                <a:r>
                  <a:rPr lang="en-US" sz="1100" b="1" dirty="0">
                    <a:latin typeface="+mj-lt"/>
                  </a:rPr>
                  <a:t>Area</a:t>
                </a:r>
              </a:p>
            </p:txBody>
          </p:sp>
          <p:sp>
            <p:nvSpPr>
              <p:cNvPr id="91" name="Rounded Rectangle 8"/>
              <p:cNvSpPr>
                <a:spLocks noChangeArrowheads="1"/>
              </p:cNvSpPr>
              <p:nvPr/>
            </p:nvSpPr>
            <p:spPr bwMode="auto">
              <a:xfrm>
                <a:off x="2906117" y="4041241"/>
                <a:ext cx="919655" cy="1723697"/>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Raw </a:t>
                </a:r>
              </a:p>
              <a:p>
                <a:pPr algn="ctr"/>
                <a:r>
                  <a:rPr lang="en-US" sz="1100" b="1">
                    <a:latin typeface="+mj-lt"/>
                  </a:rPr>
                  <a:t>Materials</a:t>
                </a:r>
              </a:p>
              <a:p>
                <a:pPr algn="ctr"/>
                <a:r>
                  <a:rPr lang="en-US" sz="1100" b="1">
                    <a:latin typeface="+mj-lt"/>
                  </a:rPr>
                  <a:t>Storage</a:t>
                </a:r>
              </a:p>
              <a:p>
                <a:pPr algn="ctr"/>
                <a:r>
                  <a:rPr lang="en-US" sz="1100" b="1">
                    <a:latin typeface="+mj-lt"/>
                  </a:rPr>
                  <a:t>Area</a:t>
                </a:r>
              </a:p>
            </p:txBody>
          </p:sp>
          <p:sp>
            <p:nvSpPr>
              <p:cNvPr id="92" name="Rounded Rectangle 9"/>
              <p:cNvSpPr>
                <a:spLocks noChangeArrowheads="1"/>
              </p:cNvSpPr>
              <p:nvPr/>
            </p:nvSpPr>
            <p:spPr bwMode="auto">
              <a:xfrm>
                <a:off x="1813041" y="3168884"/>
                <a:ext cx="919655" cy="756748"/>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MRO</a:t>
                </a:r>
              </a:p>
              <a:p>
                <a:pPr algn="ctr"/>
                <a:r>
                  <a:rPr lang="en-US" sz="1100" b="1">
                    <a:latin typeface="+mj-lt"/>
                  </a:rPr>
                  <a:t>Storage</a:t>
                </a:r>
              </a:p>
              <a:p>
                <a:pPr algn="ctr"/>
                <a:r>
                  <a:rPr lang="en-US" sz="1100" b="1">
                    <a:latin typeface="+mj-lt"/>
                  </a:rPr>
                  <a:t>Area</a:t>
                </a:r>
              </a:p>
            </p:txBody>
          </p:sp>
          <p:sp>
            <p:nvSpPr>
              <p:cNvPr id="93" name="Rounded Rectangle 10"/>
              <p:cNvSpPr>
                <a:spLocks noChangeArrowheads="1"/>
              </p:cNvSpPr>
              <p:nvPr/>
            </p:nvSpPr>
            <p:spPr bwMode="auto">
              <a:xfrm>
                <a:off x="2911401" y="3163624"/>
                <a:ext cx="919655" cy="756748"/>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050" b="1" dirty="0">
                    <a:latin typeface="+mj-lt"/>
                  </a:rPr>
                  <a:t>Maintenance</a:t>
                </a:r>
              </a:p>
              <a:p>
                <a:pPr algn="ctr"/>
                <a:r>
                  <a:rPr lang="en-US" sz="1050" b="1" dirty="0">
                    <a:latin typeface="+mj-lt"/>
                  </a:rPr>
                  <a:t>And</a:t>
                </a:r>
              </a:p>
              <a:p>
                <a:pPr algn="ctr"/>
                <a:r>
                  <a:rPr lang="en-US" sz="1050" b="1" dirty="0">
                    <a:latin typeface="+mj-lt"/>
                  </a:rPr>
                  <a:t>Tooling</a:t>
                </a:r>
              </a:p>
              <a:p>
                <a:pPr algn="ctr"/>
                <a:r>
                  <a:rPr lang="en-US" sz="1050" b="1" dirty="0">
                    <a:latin typeface="+mj-lt"/>
                  </a:rPr>
                  <a:t>Shop</a:t>
                </a:r>
              </a:p>
            </p:txBody>
          </p:sp>
          <p:sp>
            <p:nvSpPr>
              <p:cNvPr id="94" name="Rounded Rectangle 11"/>
              <p:cNvSpPr>
                <a:spLocks noChangeArrowheads="1"/>
              </p:cNvSpPr>
              <p:nvPr/>
            </p:nvSpPr>
            <p:spPr bwMode="auto">
              <a:xfrm>
                <a:off x="4004476" y="5249934"/>
                <a:ext cx="2049489"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Engineering and R&amp;D</a:t>
                </a:r>
              </a:p>
              <a:p>
                <a:pPr algn="ctr"/>
                <a:r>
                  <a:rPr lang="en-US" sz="1100" b="1">
                    <a:latin typeface="+mj-lt"/>
                  </a:rPr>
                  <a:t>Prototype Area</a:t>
                </a:r>
              </a:p>
            </p:txBody>
          </p:sp>
          <p:sp>
            <p:nvSpPr>
              <p:cNvPr id="95" name="Rounded Rectangle 12"/>
              <p:cNvSpPr>
                <a:spLocks noChangeArrowheads="1"/>
              </p:cNvSpPr>
              <p:nvPr/>
            </p:nvSpPr>
            <p:spPr bwMode="auto">
              <a:xfrm>
                <a:off x="4030749" y="4582502"/>
                <a:ext cx="2448886"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Production Line:</a:t>
                </a:r>
              </a:p>
              <a:p>
                <a:pPr algn="ctr"/>
                <a:r>
                  <a:rPr lang="en-US" sz="1100" b="1">
                    <a:latin typeface="+mj-lt"/>
                  </a:rPr>
                  <a:t>Soda Pop Caps</a:t>
                </a:r>
              </a:p>
            </p:txBody>
          </p:sp>
          <p:sp>
            <p:nvSpPr>
              <p:cNvPr id="96" name="Rounded Rectangle 13"/>
              <p:cNvSpPr>
                <a:spLocks noChangeArrowheads="1"/>
              </p:cNvSpPr>
              <p:nvPr/>
            </p:nvSpPr>
            <p:spPr bwMode="auto">
              <a:xfrm>
                <a:off x="4041255" y="3930836"/>
                <a:ext cx="2448886"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Production Line:</a:t>
                </a:r>
              </a:p>
              <a:p>
                <a:pPr algn="ctr"/>
                <a:r>
                  <a:rPr lang="en-US" sz="1100" b="1">
                    <a:latin typeface="+mj-lt"/>
                  </a:rPr>
                  <a:t>Olive Oil Bottle Caps</a:t>
                </a:r>
              </a:p>
            </p:txBody>
          </p:sp>
          <p:sp>
            <p:nvSpPr>
              <p:cNvPr id="97" name="Rounded Rectangle 14"/>
              <p:cNvSpPr>
                <a:spLocks noChangeArrowheads="1"/>
              </p:cNvSpPr>
              <p:nvPr/>
            </p:nvSpPr>
            <p:spPr bwMode="auto">
              <a:xfrm>
                <a:off x="4035995" y="3231872"/>
                <a:ext cx="2448886"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NEW Production Line:</a:t>
                </a:r>
              </a:p>
              <a:p>
                <a:pPr algn="ctr"/>
                <a:r>
                  <a:rPr lang="en-US" sz="1100" b="1">
                    <a:latin typeface="+mj-lt"/>
                  </a:rPr>
                  <a:t>Vanilla Extract Bottle Caps</a:t>
                </a:r>
              </a:p>
            </p:txBody>
          </p:sp>
          <p:sp>
            <p:nvSpPr>
              <p:cNvPr id="98" name="Rounded Rectangle 15"/>
              <p:cNvSpPr>
                <a:spLocks noChangeArrowheads="1"/>
              </p:cNvSpPr>
              <p:nvPr/>
            </p:nvSpPr>
            <p:spPr bwMode="auto">
              <a:xfrm>
                <a:off x="6621633" y="3216183"/>
                <a:ext cx="919655" cy="1865558"/>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Finished</a:t>
                </a:r>
              </a:p>
              <a:p>
                <a:pPr algn="ctr"/>
                <a:r>
                  <a:rPr lang="en-US" sz="1100" b="1">
                    <a:latin typeface="+mj-lt"/>
                  </a:rPr>
                  <a:t>Goods</a:t>
                </a:r>
              </a:p>
              <a:p>
                <a:pPr algn="ctr"/>
                <a:r>
                  <a:rPr lang="en-US" sz="1100" b="1">
                    <a:latin typeface="+mj-lt"/>
                  </a:rPr>
                  <a:t>Warehouse</a:t>
                </a:r>
              </a:p>
              <a:p>
                <a:pPr algn="ctr"/>
                <a:endParaRPr lang="en-US" sz="1100" b="1">
                  <a:latin typeface="+mj-lt"/>
                </a:endParaRPr>
              </a:p>
              <a:p>
                <a:pPr algn="ctr"/>
                <a:r>
                  <a:rPr lang="en-US" sz="1100" b="1">
                    <a:latin typeface="+mj-lt"/>
                  </a:rPr>
                  <a:t>Quality</a:t>
                </a:r>
              </a:p>
              <a:p>
                <a:pPr algn="ctr"/>
                <a:r>
                  <a:rPr lang="en-US" sz="1100" b="1">
                    <a:latin typeface="+mj-lt"/>
                  </a:rPr>
                  <a:t>Testing</a:t>
                </a:r>
              </a:p>
            </p:txBody>
          </p:sp>
          <p:sp>
            <p:nvSpPr>
              <p:cNvPr id="99" name="Rounded Rectangle 16"/>
              <p:cNvSpPr>
                <a:spLocks noChangeArrowheads="1"/>
              </p:cNvSpPr>
              <p:nvPr/>
            </p:nvSpPr>
            <p:spPr bwMode="auto">
              <a:xfrm>
                <a:off x="4314522" y="2532908"/>
                <a:ext cx="3174105"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Shipping Area</a:t>
                </a:r>
              </a:p>
            </p:txBody>
          </p:sp>
          <p:pic>
            <p:nvPicPr>
              <p:cNvPr id="100"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1192588" y="4950370"/>
                <a:ext cx="478315" cy="494330"/>
              </a:xfrm>
              <a:prstGeom prst="rect">
                <a:avLst/>
              </a:prstGeom>
              <a:noFill/>
              <a:ln w="9525">
                <a:noFill/>
                <a:miter lim="800000"/>
                <a:headEnd/>
                <a:tailEnd/>
              </a:ln>
            </p:spPr>
          </p:pic>
          <p:pic>
            <p:nvPicPr>
              <p:cNvPr id="101"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6569017" y="1828798"/>
                <a:ext cx="488461" cy="504815"/>
              </a:xfrm>
              <a:prstGeom prst="rect">
                <a:avLst/>
              </a:prstGeom>
              <a:noFill/>
              <a:ln w="9525">
                <a:noFill/>
                <a:miter lim="800000"/>
                <a:headEnd/>
                <a:tailEnd/>
              </a:ln>
            </p:spPr>
          </p:pic>
          <p:sp>
            <p:nvSpPr>
              <p:cNvPr id="102" name="Right Arrow 19"/>
              <p:cNvSpPr>
                <a:spLocks noChangeArrowheads="1"/>
              </p:cNvSpPr>
              <p:nvPr/>
            </p:nvSpPr>
            <p:spPr bwMode="auto">
              <a:xfrm>
                <a:off x="677919" y="5423336"/>
                <a:ext cx="977460" cy="283775"/>
              </a:xfrm>
              <a:prstGeom prst="rightArrow">
                <a:avLst>
                  <a:gd name="adj1" fmla="val 50000"/>
                  <a:gd name="adj2" fmla="val 49993"/>
                </a:avLst>
              </a:prstGeom>
              <a:solidFill>
                <a:srgbClr val="FF0000"/>
              </a:solidFill>
              <a:ln w="9525" algn="ctr">
                <a:solidFill>
                  <a:schemeClr val="tx1"/>
                </a:solidFill>
                <a:round/>
                <a:headEnd/>
                <a:tailEnd/>
              </a:ln>
            </p:spPr>
            <p:txBody>
              <a:bodyPr wrap="none" tIns="91440" bIns="91440" anchor="ctr"/>
              <a:lstStyle/>
              <a:p>
                <a:pPr algn="ctr"/>
                <a:endParaRPr lang="en-US" sz="2800"/>
              </a:p>
            </p:txBody>
          </p:sp>
          <p:sp>
            <p:nvSpPr>
              <p:cNvPr id="103" name="Right Arrow 20"/>
              <p:cNvSpPr>
                <a:spLocks noChangeArrowheads="1"/>
              </p:cNvSpPr>
              <p:nvPr/>
            </p:nvSpPr>
            <p:spPr bwMode="auto">
              <a:xfrm rot="16200000">
                <a:off x="6958438" y="1913449"/>
                <a:ext cx="661006" cy="273281"/>
              </a:xfrm>
              <a:prstGeom prst="rightArrow">
                <a:avLst>
                  <a:gd name="adj1" fmla="val 50000"/>
                  <a:gd name="adj2" fmla="val 49998"/>
                </a:avLst>
              </a:prstGeom>
              <a:solidFill>
                <a:srgbClr val="FF0000"/>
              </a:solidFill>
              <a:ln w="9525" algn="ctr">
                <a:solidFill>
                  <a:schemeClr val="tx1"/>
                </a:solidFill>
                <a:round/>
                <a:headEnd/>
                <a:tailEnd/>
              </a:ln>
            </p:spPr>
            <p:txBody>
              <a:bodyPr wrap="none" tIns="91440" bIns="91440" anchor="ctr"/>
              <a:lstStyle/>
              <a:p>
                <a:pPr algn="ctr"/>
                <a:endParaRPr lang="en-US" sz="2800"/>
              </a:p>
            </p:txBody>
          </p:sp>
          <p:grpSp>
            <p:nvGrpSpPr>
              <p:cNvPr id="104" name="Group 48"/>
              <p:cNvGrpSpPr>
                <a:grpSpLocks/>
              </p:cNvGrpSpPr>
              <p:nvPr/>
            </p:nvGrpSpPr>
            <p:grpSpPr bwMode="auto">
              <a:xfrm>
                <a:off x="804711" y="1639715"/>
                <a:ext cx="2363774" cy="761904"/>
                <a:chOff x="962371" y="1702779"/>
                <a:chExt cx="2363774" cy="761904"/>
              </a:xfrm>
            </p:grpSpPr>
            <p:sp>
              <p:nvSpPr>
                <p:cNvPr id="126" name="Rectangle 125"/>
                <p:cNvSpPr/>
                <p:nvPr/>
              </p:nvSpPr>
              <p:spPr bwMode="auto">
                <a:xfrm>
                  <a:off x="962371" y="1702779"/>
                  <a:ext cx="2363774" cy="757232"/>
                </a:xfrm>
                <a:prstGeom prst="rect">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b="1" dirty="0">
                      <a:latin typeface="+mj-lt"/>
                      <a:cs typeface="+mn-cs"/>
                    </a:rPr>
                    <a:t>Parking Lot</a:t>
                  </a:r>
                </a:p>
              </p:txBody>
            </p:sp>
            <p:cxnSp>
              <p:nvCxnSpPr>
                <p:cNvPr id="127" name="Straight Connector 23"/>
                <p:cNvCxnSpPr>
                  <a:cxnSpLocks noChangeShapeType="1"/>
                </p:cNvCxnSpPr>
                <p:nvPr/>
              </p:nvCxnSpPr>
              <p:spPr bwMode="auto">
                <a:xfrm rot="5400000">
                  <a:off x="1206062" y="1773620"/>
                  <a:ext cx="189186" cy="78828"/>
                </a:xfrm>
                <a:prstGeom prst="line">
                  <a:avLst/>
                </a:prstGeom>
                <a:noFill/>
                <a:ln w="9525" algn="ctr">
                  <a:solidFill>
                    <a:schemeClr val="tx1"/>
                  </a:solidFill>
                  <a:round/>
                  <a:headEnd/>
                  <a:tailEnd/>
                </a:ln>
              </p:spPr>
            </p:cxnSp>
            <p:cxnSp>
              <p:nvCxnSpPr>
                <p:cNvPr id="128" name="Straight Connector 24"/>
                <p:cNvCxnSpPr>
                  <a:cxnSpLocks noChangeShapeType="1"/>
                </p:cNvCxnSpPr>
                <p:nvPr/>
              </p:nvCxnSpPr>
              <p:spPr bwMode="auto">
                <a:xfrm rot="5400000">
                  <a:off x="1374228" y="1768360"/>
                  <a:ext cx="189186" cy="78828"/>
                </a:xfrm>
                <a:prstGeom prst="line">
                  <a:avLst/>
                </a:prstGeom>
                <a:noFill/>
                <a:ln w="9525" algn="ctr">
                  <a:solidFill>
                    <a:schemeClr val="tx1"/>
                  </a:solidFill>
                  <a:round/>
                  <a:headEnd/>
                  <a:tailEnd/>
                </a:ln>
              </p:spPr>
            </p:cxnSp>
            <p:cxnSp>
              <p:nvCxnSpPr>
                <p:cNvPr id="129" name="Straight Connector 25"/>
                <p:cNvCxnSpPr>
                  <a:cxnSpLocks noChangeShapeType="1"/>
                </p:cNvCxnSpPr>
                <p:nvPr/>
              </p:nvCxnSpPr>
              <p:spPr bwMode="auto">
                <a:xfrm rot="5400000">
                  <a:off x="1542394" y="1778866"/>
                  <a:ext cx="189186" cy="78828"/>
                </a:xfrm>
                <a:prstGeom prst="line">
                  <a:avLst/>
                </a:prstGeom>
                <a:noFill/>
                <a:ln w="9525" algn="ctr">
                  <a:solidFill>
                    <a:schemeClr val="tx1"/>
                  </a:solidFill>
                  <a:round/>
                  <a:headEnd/>
                  <a:tailEnd/>
                </a:ln>
              </p:spPr>
            </p:cxnSp>
            <p:cxnSp>
              <p:nvCxnSpPr>
                <p:cNvPr id="130" name="Straight Connector 26"/>
                <p:cNvCxnSpPr>
                  <a:cxnSpLocks noChangeShapeType="1"/>
                </p:cNvCxnSpPr>
                <p:nvPr/>
              </p:nvCxnSpPr>
              <p:spPr bwMode="auto">
                <a:xfrm rot="5400000">
                  <a:off x="1710560" y="1773606"/>
                  <a:ext cx="189186" cy="78828"/>
                </a:xfrm>
                <a:prstGeom prst="line">
                  <a:avLst/>
                </a:prstGeom>
                <a:noFill/>
                <a:ln w="9525" algn="ctr">
                  <a:solidFill>
                    <a:schemeClr val="tx1"/>
                  </a:solidFill>
                  <a:round/>
                  <a:headEnd/>
                  <a:tailEnd/>
                </a:ln>
              </p:spPr>
            </p:cxnSp>
            <p:cxnSp>
              <p:nvCxnSpPr>
                <p:cNvPr id="131" name="Straight Connector 27"/>
                <p:cNvCxnSpPr>
                  <a:cxnSpLocks noChangeShapeType="1"/>
                </p:cNvCxnSpPr>
                <p:nvPr/>
              </p:nvCxnSpPr>
              <p:spPr bwMode="auto">
                <a:xfrm rot="5400000">
                  <a:off x="1878726" y="1768346"/>
                  <a:ext cx="189186" cy="78828"/>
                </a:xfrm>
                <a:prstGeom prst="line">
                  <a:avLst/>
                </a:prstGeom>
                <a:noFill/>
                <a:ln w="9525" algn="ctr">
                  <a:solidFill>
                    <a:schemeClr val="tx1"/>
                  </a:solidFill>
                  <a:round/>
                  <a:headEnd/>
                  <a:tailEnd/>
                </a:ln>
              </p:spPr>
            </p:cxnSp>
            <p:cxnSp>
              <p:nvCxnSpPr>
                <p:cNvPr id="132" name="Straight Connector 28"/>
                <p:cNvCxnSpPr>
                  <a:cxnSpLocks noChangeShapeType="1"/>
                </p:cNvCxnSpPr>
                <p:nvPr/>
              </p:nvCxnSpPr>
              <p:spPr bwMode="auto">
                <a:xfrm rot="5400000">
                  <a:off x="2046892" y="1778852"/>
                  <a:ext cx="189186" cy="78828"/>
                </a:xfrm>
                <a:prstGeom prst="line">
                  <a:avLst/>
                </a:prstGeom>
                <a:noFill/>
                <a:ln w="9525" algn="ctr">
                  <a:solidFill>
                    <a:schemeClr val="tx1"/>
                  </a:solidFill>
                  <a:round/>
                  <a:headEnd/>
                  <a:tailEnd/>
                </a:ln>
              </p:spPr>
            </p:cxnSp>
            <p:cxnSp>
              <p:nvCxnSpPr>
                <p:cNvPr id="133" name="Straight Connector 29"/>
                <p:cNvCxnSpPr>
                  <a:cxnSpLocks noChangeShapeType="1"/>
                </p:cNvCxnSpPr>
                <p:nvPr/>
              </p:nvCxnSpPr>
              <p:spPr bwMode="auto">
                <a:xfrm rot="5400000">
                  <a:off x="2215058" y="1773592"/>
                  <a:ext cx="189186" cy="78828"/>
                </a:xfrm>
                <a:prstGeom prst="line">
                  <a:avLst/>
                </a:prstGeom>
                <a:noFill/>
                <a:ln w="9525" algn="ctr">
                  <a:solidFill>
                    <a:schemeClr val="tx1"/>
                  </a:solidFill>
                  <a:round/>
                  <a:headEnd/>
                  <a:tailEnd/>
                </a:ln>
              </p:spPr>
            </p:cxnSp>
            <p:cxnSp>
              <p:nvCxnSpPr>
                <p:cNvPr id="134" name="Straight Connector 30"/>
                <p:cNvCxnSpPr>
                  <a:cxnSpLocks noChangeShapeType="1"/>
                </p:cNvCxnSpPr>
                <p:nvPr/>
              </p:nvCxnSpPr>
              <p:spPr bwMode="auto">
                <a:xfrm rot="5400000">
                  <a:off x="2383224" y="1768332"/>
                  <a:ext cx="189186" cy="78828"/>
                </a:xfrm>
                <a:prstGeom prst="line">
                  <a:avLst/>
                </a:prstGeom>
                <a:noFill/>
                <a:ln w="9525" algn="ctr">
                  <a:solidFill>
                    <a:schemeClr val="tx1"/>
                  </a:solidFill>
                  <a:round/>
                  <a:headEnd/>
                  <a:tailEnd/>
                </a:ln>
              </p:spPr>
            </p:cxnSp>
            <p:cxnSp>
              <p:nvCxnSpPr>
                <p:cNvPr id="135" name="Straight Connector 31"/>
                <p:cNvCxnSpPr>
                  <a:cxnSpLocks noChangeShapeType="1"/>
                </p:cNvCxnSpPr>
                <p:nvPr/>
              </p:nvCxnSpPr>
              <p:spPr bwMode="auto">
                <a:xfrm rot="5400000">
                  <a:off x="2551390" y="1778838"/>
                  <a:ext cx="189186" cy="78828"/>
                </a:xfrm>
                <a:prstGeom prst="line">
                  <a:avLst/>
                </a:prstGeom>
                <a:noFill/>
                <a:ln w="9525" algn="ctr">
                  <a:solidFill>
                    <a:schemeClr val="tx1"/>
                  </a:solidFill>
                  <a:round/>
                  <a:headEnd/>
                  <a:tailEnd/>
                </a:ln>
              </p:spPr>
            </p:cxnSp>
            <p:cxnSp>
              <p:nvCxnSpPr>
                <p:cNvPr id="136" name="Straight Connector 32"/>
                <p:cNvCxnSpPr>
                  <a:cxnSpLocks noChangeShapeType="1"/>
                </p:cNvCxnSpPr>
                <p:nvPr/>
              </p:nvCxnSpPr>
              <p:spPr bwMode="auto">
                <a:xfrm rot="5400000">
                  <a:off x="2719556" y="1773578"/>
                  <a:ext cx="189186" cy="78828"/>
                </a:xfrm>
                <a:prstGeom prst="line">
                  <a:avLst/>
                </a:prstGeom>
                <a:noFill/>
                <a:ln w="9525" algn="ctr">
                  <a:solidFill>
                    <a:schemeClr val="tx1"/>
                  </a:solidFill>
                  <a:round/>
                  <a:headEnd/>
                  <a:tailEnd/>
                </a:ln>
              </p:spPr>
            </p:cxnSp>
            <p:cxnSp>
              <p:nvCxnSpPr>
                <p:cNvPr id="137" name="Straight Connector 33"/>
                <p:cNvCxnSpPr>
                  <a:cxnSpLocks noChangeShapeType="1"/>
                </p:cNvCxnSpPr>
                <p:nvPr/>
              </p:nvCxnSpPr>
              <p:spPr bwMode="auto">
                <a:xfrm rot="5400000">
                  <a:off x="2887722" y="1768318"/>
                  <a:ext cx="189186" cy="78828"/>
                </a:xfrm>
                <a:prstGeom prst="line">
                  <a:avLst/>
                </a:prstGeom>
                <a:noFill/>
                <a:ln w="9525" algn="ctr">
                  <a:solidFill>
                    <a:schemeClr val="tx1"/>
                  </a:solidFill>
                  <a:round/>
                  <a:headEnd/>
                  <a:tailEnd/>
                </a:ln>
              </p:spPr>
            </p:cxnSp>
            <p:cxnSp>
              <p:nvCxnSpPr>
                <p:cNvPr id="138" name="Straight Connector 36"/>
                <p:cNvCxnSpPr>
                  <a:cxnSpLocks noChangeShapeType="1"/>
                </p:cNvCxnSpPr>
                <p:nvPr/>
              </p:nvCxnSpPr>
              <p:spPr bwMode="auto">
                <a:xfrm rot="16200000" flipH="1">
                  <a:off x="1185036" y="2320170"/>
                  <a:ext cx="189186" cy="78828"/>
                </a:xfrm>
                <a:prstGeom prst="line">
                  <a:avLst/>
                </a:prstGeom>
                <a:noFill/>
                <a:ln w="9525" algn="ctr">
                  <a:solidFill>
                    <a:schemeClr val="tx1"/>
                  </a:solidFill>
                  <a:round/>
                  <a:headEnd/>
                  <a:tailEnd/>
                </a:ln>
              </p:spPr>
            </p:cxnSp>
            <p:cxnSp>
              <p:nvCxnSpPr>
                <p:cNvPr id="139" name="Straight Connector 37"/>
                <p:cNvCxnSpPr>
                  <a:cxnSpLocks noChangeShapeType="1"/>
                </p:cNvCxnSpPr>
                <p:nvPr/>
              </p:nvCxnSpPr>
              <p:spPr bwMode="auto">
                <a:xfrm rot="16200000" flipH="1">
                  <a:off x="1353202" y="2330676"/>
                  <a:ext cx="189186" cy="78828"/>
                </a:xfrm>
                <a:prstGeom prst="line">
                  <a:avLst/>
                </a:prstGeom>
                <a:noFill/>
                <a:ln w="9525" algn="ctr">
                  <a:solidFill>
                    <a:schemeClr val="tx1"/>
                  </a:solidFill>
                  <a:round/>
                  <a:headEnd/>
                  <a:tailEnd/>
                </a:ln>
              </p:spPr>
            </p:cxnSp>
            <p:cxnSp>
              <p:nvCxnSpPr>
                <p:cNvPr id="140" name="Straight Connector 38"/>
                <p:cNvCxnSpPr>
                  <a:cxnSpLocks noChangeShapeType="1"/>
                </p:cNvCxnSpPr>
                <p:nvPr/>
              </p:nvCxnSpPr>
              <p:spPr bwMode="auto">
                <a:xfrm rot="16200000" flipH="1">
                  <a:off x="1521368" y="2325416"/>
                  <a:ext cx="189186" cy="78828"/>
                </a:xfrm>
                <a:prstGeom prst="line">
                  <a:avLst/>
                </a:prstGeom>
                <a:noFill/>
                <a:ln w="9525" algn="ctr">
                  <a:solidFill>
                    <a:schemeClr val="tx1"/>
                  </a:solidFill>
                  <a:round/>
                  <a:headEnd/>
                  <a:tailEnd/>
                </a:ln>
              </p:spPr>
            </p:cxnSp>
            <p:cxnSp>
              <p:nvCxnSpPr>
                <p:cNvPr id="141" name="Straight Connector 39"/>
                <p:cNvCxnSpPr>
                  <a:cxnSpLocks noChangeShapeType="1"/>
                </p:cNvCxnSpPr>
                <p:nvPr/>
              </p:nvCxnSpPr>
              <p:spPr bwMode="auto">
                <a:xfrm rot="16200000" flipH="1">
                  <a:off x="1689534" y="2320156"/>
                  <a:ext cx="189186" cy="78828"/>
                </a:xfrm>
                <a:prstGeom prst="line">
                  <a:avLst/>
                </a:prstGeom>
                <a:noFill/>
                <a:ln w="9525" algn="ctr">
                  <a:solidFill>
                    <a:schemeClr val="tx1"/>
                  </a:solidFill>
                  <a:round/>
                  <a:headEnd/>
                  <a:tailEnd/>
                </a:ln>
              </p:spPr>
            </p:cxnSp>
            <p:cxnSp>
              <p:nvCxnSpPr>
                <p:cNvPr id="142" name="Straight Connector 40"/>
                <p:cNvCxnSpPr>
                  <a:cxnSpLocks noChangeShapeType="1"/>
                </p:cNvCxnSpPr>
                <p:nvPr/>
              </p:nvCxnSpPr>
              <p:spPr bwMode="auto">
                <a:xfrm rot="16200000" flipH="1">
                  <a:off x="1857700" y="2330662"/>
                  <a:ext cx="189186" cy="78828"/>
                </a:xfrm>
                <a:prstGeom prst="line">
                  <a:avLst/>
                </a:prstGeom>
                <a:noFill/>
                <a:ln w="9525" algn="ctr">
                  <a:solidFill>
                    <a:schemeClr val="tx1"/>
                  </a:solidFill>
                  <a:round/>
                  <a:headEnd/>
                  <a:tailEnd/>
                </a:ln>
              </p:spPr>
            </p:cxnSp>
            <p:cxnSp>
              <p:nvCxnSpPr>
                <p:cNvPr id="143" name="Straight Connector 42"/>
                <p:cNvCxnSpPr>
                  <a:cxnSpLocks noChangeShapeType="1"/>
                </p:cNvCxnSpPr>
                <p:nvPr/>
              </p:nvCxnSpPr>
              <p:spPr bwMode="auto">
                <a:xfrm rot="16200000" flipH="1">
                  <a:off x="2025866" y="2325402"/>
                  <a:ext cx="189186" cy="78828"/>
                </a:xfrm>
                <a:prstGeom prst="line">
                  <a:avLst/>
                </a:prstGeom>
                <a:noFill/>
                <a:ln w="9525" algn="ctr">
                  <a:solidFill>
                    <a:schemeClr val="tx1"/>
                  </a:solidFill>
                  <a:round/>
                  <a:headEnd/>
                  <a:tailEnd/>
                </a:ln>
              </p:spPr>
            </p:cxnSp>
            <p:cxnSp>
              <p:nvCxnSpPr>
                <p:cNvPr id="144" name="Straight Connector 43"/>
                <p:cNvCxnSpPr>
                  <a:cxnSpLocks noChangeShapeType="1"/>
                </p:cNvCxnSpPr>
                <p:nvPr/>
              </p:nvCxnSpPr>
              <p:spPr bwMode="auto">
                <a:xfrm rot="16200000" flipH="1">
                  <a:off x="2194032" y="2320142"/>
                  <a:ext cx="189186" cy="78828"/>
                </a:xfrm>
                <a:prstGeom prst="line">
                  <a:avLst/>
                </a:prstGeom>
                <a:noFill/>
                <a:ln w="9525" algn="ctr">
                  <a:solidFill>
                    <a:schemeClr val="tx1"/>
                  </a:solidFill>
                  <a:round/>
                  <a:headEnd/>
                  <a:tailEnd/>
                </a:ln>
              </p:spPr>
            </p:cxnSp>
            <p:cxnSp>
              <p:nvCxnSpPr>
                <p:cNvPr id="145" name="Straight Connector 44"/>
                <p:cNvCxnSpPr>
                  <a:cxnSpLocks noChangeShapeType="1"/>
                </p:cNvCxnSpPr>
                <p:nvPr/>
              </p:nvCxnSpPr>
              <p:spPr bwMode="auto">
                <a:xfrm rot="16200000" flipH="1">
                  <a:off x="2362198" y="2314882"/>
                  <a:ext cx="189186" cy="78828"/>
                </a:xfrm>
                <a:prstGeom prst="line">
                  <a:avLst/>
                </a:prstGeom>
                <a:noFill/>
                <a:ln w="9525" algn="ctr">
                  <a:solidFill>
                    <a:schemeClr val="tx1"/>
                  </a:solidFill>
                  <a:round/>
                  <a:headEnd/>
                  <a:tailEnd/>
                </a:ln>
              </p:spPr>
            </p:cxnSp>
            <p:cxnSp>
              <p:nvCxnSpPr>
                <p:cNvPr id="146" name="Straight Connector 45"/>
                <p:cNvCxnSpPr>
                  <a:cxnSpLocks noChangeShapeType="1"/>
                </p:cNvCxnSpPr>
                <p:nvPr/>
              </p:nvCxnSpPr>
              <p:spPr bwMode="auto">
                <a:xfrm rot="16200000" flipH="1">
                  <a:off x="2530364" y="2325388"/>
                  <a:ext cx="189186" cy="78828"/>
                </a:xfrm>
                <a:prstGeom prst="line">
                  <a:avLst/>
                </a:prstGeom>
                <a:noFill/>
                <a:ln w="9525" algn="ctr">
                  <a:solidFill>
                    <a:schemeClr val="tx1"/>
                  </a:solidFill>
                  <a:round/>
                  <a:headEnd/>
                  <a:tailEnd/>
                </a:ln>
              </p:spPr>
            </p:cxnSp>
            <p:cxnSp>
              <p:nvCxnSpPr>
                <p:cNvPr id="147" name="Straight Connector 46"/>
                <p:cNvCxnSpPr>
                  <a:cxnSpLocks noChangeShapeType="1"/>
                </p:cNvCxnSpPr>
                <p:nvPr/>
              </p:nvCxnSpPr>
              <p:spPr bwMode="auto">
                <a:xfrm rot="16200000" flipH="1">
                  <a:off x="2698530" y="2320128"/>
                  <a:ext cx="189186" cy="78828"/>
                </a:xfrm>
                <a:prstGeom prst="line">
                  <a:avLst/>
                </a:prstGeom>
                <a:noFill/>
                <a:ln w="9525" algn="ctr">
                  <a:solidFill>
                    <a:schemeClr val="tx1"/>
                  </a:solidFill>
                  <a:round/>
                  <a:headEnd/>
                  <a:tailEnd/>
                </a:ln>
              </p:spPr>
            </p:cxnSp>
            <p:cxnSp>
              <p:nvCxnSpPr>
                <p:cNvPr id="148" name="Straight Connector 47"/>
                <p:cNvCxnSpPr>
                  <a:cxnSpLocks noChangeShapeType="1"/>
                </p:cNvCxnSpPr>
                <p:nvPr/>
              </p:nvCxnSpPr>
              <p:spPr bwMode="auto">
                <a:xfrm rot="16200000" flipH="1">
                  <a:off x="2866696" y="2314868"/>
                  <a:ext cx="189186" cy="78828"/>
                </a:xfrm>
                <a:prstGeom prst="line">
                  <a:avLst/>
                </a:prstGeom>
                <a:noFill/>
                <a:ln w="9525" algn="ctr">
                  <a:solidFill>
                    <a:schemeClr val="tx1"/>
                  </a:solidFill>
                  <a:round/>
                  <a:headEnd/>
                  <a:tailEnd/>
                </a:ln>
              </p:spPr>
            </p:cxnSp>
          </p:grpSp>
          <p:sp>
            <p:nvSpPr>
              <p:cNvPr id="105" name="Rounded Rectangle 49"/>
              <p:cNvSpPr>
                <a:spLocks noChangeArrowheads="1"/>
              </p:cNvSpPr>
              <p:nvPr/>
            </p:nvSpPr>
            <p:spPr bwMode="auto">
              <a:xfrm>
                <a:off x="1103582" y="2548750"/>
                <a:ext cx="599064" cy="604351"/>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dirty="0">
                    <a:latin typeface="+mj-lt"/>
                  </a:rPr>
                  <a:t>Lobby</a:t>
                </a:r>
              </a:p>
            </p:txBody>
          </p:sp>
          <p:pic>
            <p:nvPicPr>
              <p:cNvPr id="106"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4692898" y="1689530"/>
                <a:ext cx="583324" cy="583324"/>
              </a:xfrm>
              <a:prstGeom prst="rect">
                <a:avLst/>
              </a:prstGeom>
              <a:noFill/>
              <a:ln w="9525">
                <a:noFill/>
                <a:miter lim="800000"/>
                <a:headEnd/>
                <a:tailEnd/>
              </a:ln>
            </p:spPr>
          </p:pic>
          <p:pic>
            <p:nvPicPr>
              <p:cNvPr id="107"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4246190" y="5925324"/>
                <a:ext cx="583324" cy="583324"/>
              </a:xfrm>
              <a:prstGeom prst="rect">
                <a:avLst/>
              </a:prstGeom>
              <a:noFill/>
              <a:ln w="9525">
                <a:noFill/>
                <a:miter lim="800000"/>
                <a:headEnd/>
                <a:tailEnd/>
              </a:ln>
            </p:spPr>
          </p:pic>
          <p:pic>
            <p:nvPicPr>
              <p:cNvPr id="108"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6999980" y="5904298"/>
                <a:ext cx="583324" cy="583324"/>
              </a:xfrm>
              <a:prstGeom prst="rect">
                <a:avLst/>
              </a:prstGeom>
              <a:noFill/>
              <a:ln w="9525">
                <a:noFill/>
                <a:miter lim="800000"/>
                <a:headEnd/>
                <a:tailEnd/>
              </a:ln>
            </p:spPr>
          </p:pic>
          <p:pic>
            <p:nvPicPr>
              <p:cNvPr id="109" name="Picture 4" descr="C:\Documents and Settings\nnm.QAD\Local Settings\Temporary Internet Files\Content.IE5\PNVAAUUL\MCj03347360000[1].wmf"/>
              <p:cNvPicPr>
                <a:picLocks noChangeAspect="1" noChangeArrowheads="1"/>
              </p:cNvPicPr>
              <p:nvPr/>
            </p:nvPicPr>
            <p:blipFill>
              <a:blip r:embed="rId6" cstate="print"/>
              <a:srcRect/>
              <a:stretch>
                <a:fillRect/>
              </a:stretch>
            </p:blipFill>
            <p:spPr bwMode="auto">
              <a:xfrm>
                <a:off x="6285451" y="5975114"/>
                <a:ext cx="559530" cy="362607"/>
              </a:xfrm>
              <a:prstGeom prst="rect">
                <a:avLst/>
              </a:prstGeom>
              <a:noFill/>
              <a:ln w="9525">
                <a:noFill/>
                <a:miter lim="800000"/>
                <a:headEnd/>
                <a:tailEnd/>
              </a:ln>
            </p:spPr>
          </p:pic>
          <p:pic>
            <p:nvPicPr>
              <p:cNvPr id="110" name="Picture 4" descr="C:\Documents and Settings\nnm.QAD\Local Settings\Temporary Internet Files\Content.IE5\PNVAAUUL\MCj03347360000[1].wmf"/>
              <p:cNvPicPr>
                <a:picLocks noChangeAspect="1" noChangeArrowheads="1"/>
              </p:cNvPicPr>
              <p:nvPr/>
            </p:nvPicPr>
            <p:blipFill>
              <a:blip r:embed="rId6" cstate="print"/>
              <a:srcRect/>
              <a:stretch>
                <a:fillRect/>
              </a:stretch>
            </p:blipFill>
            <p:spPr bwMode="auto">
              <a:xfrm>
                <a:off x="5618019" y="6237876"/>
                <a:ext cx="559530" cy="362607"/>
              </a:xfrm>
              <a:prstGeom prst="rect">
                <a:avLst/>
              </a:prstGeom>
              <a:noFill/>
              <a:ln w="9525">
                <a:noFill/>
                <a:miter lim="800000"/>
                <a:headEnd/>
                <a:tailEnd/>
              </a:ln>
            </p:spPr>
          </p:pic>
          <p:pic>
            <p:nvPicPr>
              <p:cNvPr id="111" name="Picture 4" descr="C:\Documents and Settings\nnm.QAD\Local Settings\Temporary Internet Files\Content.IE5\PNVAAUUL\MCj03347360000[1].wmf"/>
              <p:cNvPicPr>
                <a:picLocks noChangeAspect="1" noChangeArrowheads="1"/>
              </p:cNvPicPr>
              <p:nvPr/>
            </p:nvPicPr>
            <p:blipFill>
              <a:blip r:embed="rId6" cstate="print"/>
              <a:srcRect/>
              <a:stretch>
                <a:fillRect/>
              </a:stretch>
            </p:blipFill>
            <p:spPr bwMode="auto">
              <a:xfrm>
                <a:off x="4919055" y="5996126"/>
                <a:ext cx="559530" cy="362607"/>
              </a:xfrm>
              <a:prstGeom prst="rect">
                <a:avLst/>
              </a:prstGeom>
              <a:noFill/>
              <a:ln w="9525">
                <a:noFill/>
                <a:miter lim="800000"/>
                <a:headEnd/>
                <a:tailEnd/>
              </a:ln>
            </p:spPr>
          </p:pic>
          <p:pic>
            <p:nvPicPr>
              <p:cNvPr id="112"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2690661" y="5914311"/>
                <a:ext cx="467933" cy="317131"/>
              </a:xfrm>
              <a:prstGeom prst="rect">
                <a:avLst/>
              </a:prstGeom>
              <a:noFill/>
              <a:ln w="9525">
                <a:noFill/>
                <a:miter lim="800000"/>
                <a:headEnd/>
                <a:tailEnd/>
              </a:ln>
            </p:spPr>
          </p:pic>
          <p:pic>
            <p:nvPicPr>
              <p:cNvPr id="113"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3442169" y="6082477"/>
                <a:ext cx="467933" cy="317131"/>
              </a:xfrm>
              <a:prstGeom prst="rect">
                <a:avLst/>
              </a:prstGeom>
              <a:noFill/>
              <a:ln w="9525">
                <a:noFill/>
                <a:miter lim="800000"/>
                <a:headEnd/>
                <a:tailEnd/>
              </a:ln>
            </p:spPr>
          </p:pic>
          <p:pic>
            <p:nvPicPr>
              <p:cNvPr id="114"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1119383" y="3412847"/>
                <a:ext cx="467933" cy="317131"/>
              </a:xfrm>
              <a:prstGeom prst="rect">
                <a:avLst/>
              </a:prstGeom>
              <a:noFill/>
              <a:ln w="9525">
                <a:noFill/>
                <a:miter lim="800000"/>
                <a:headEnd/>
                <a:tailEnd/>
              </a:ln>
            </p:spPr>
          </p:pic>
          <p:pic>
            <p:nvPicPr>
              <p:cNvPr id="115"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4109575" y="1846805"/>
                <a:ext cx="467933" cy="317131"/>
              </a:xfrm>
              <a:prstGeom prst="rect">
                <a:avLst/>
              </a:prstGeom>
              <a:noFill/>
              <a:ln w="9525">
                <a:noFill/>
                <a:miter lim="800000"/>
                <a:headEnd/>
                <a:tailEnd/>
              </a:ln>
            </p:spPr>
          </p:pic>
          <p:pic>
            <p:nvPicPr>
              <p:cNvPr id="116"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1187328" y="4472130"/>
                <a:ext cx="478315" cy="494330"/>
              </a:xfrm>
              <a:prstGeom prst="rect">
                <a:avLst/>
              </a:prstGeom>
              <a:noFill/>
              <a:ln w="9525">
                <a:noFill/>
                <a:miter lim="800000"/>
                <a:headEnd/>
                <a:tailEnd/>
              </a:ln>
            </p:spPr>
          </p:pic>
          <p:pic>
            <p:nvPicPr>
              <p:cNvPr id="117"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6017037" y="1828798"/>
                <a:ext cx="483371" cy="499555"/>
              </a:xfrm>
              <a:prstGeom prst="rect">
                <a:avLst/>
              </a:prstGeom>
              <a:noFill/>
              <a:ln w="9525">
                <a:noFill/>
                <a:miter lim="800000"/>
                <a:headEnd/>
                <a:tailEnd/>
              </a:ln>
            </p:spPr>
          </p:pic>
          <p:sp>
            <p:nvSpPr>
              <p:cNvPr id="118" name="Right Arrow 70"/>
              <p:cNvSpPr>
                <a:spLocks noChangeArrowheads="1"/>
              </p:cNvSpPr>
              <p:nvPr/>
            </p:nvSpPr>
            <p:spPr bwMode="auto">
              <a:xfrm rot="16200000">
                <a:off x="5471174" y="1908190"/>
                <a:ext cx="661006" cy="273281"/>
              </a:xfrm>
              <a:prstGeom prst="rightArrow">
                <a:avLst>
                  <a:gd name="adj1" fmla="val 50000"/>
                  <a:gd name="adj2" fmla="val 49998"/>
                </a:avLst>
              </a:prstGeom>
              <a:solidFill>
                <a:srgbClr val="FF0000"/>
              </a:solidFill>
              <a:ln w="9525" algn="ctr">
                <a:solidFill>
                  <a:schemeClr val="tx1"/>
                </a:solidFill>
                <a:round/>
                <a:headEnd/>
                <a:tailEnd/>
              </a:ln>
            </p:spPr>
            <p:txBody>
              <a:bodyPr wrap="none" tIns="91440" bIns="91440" anchor="ctr"/>
              <a:lstStyle/>
              <a:p>
                <a:pPr algn="ctr"/>
                <a:endParaRPr lang="en-US" sz="2800"/>
              </a:p>
            </p:txBody>
          </p:sp>
          <p:sp>
            <p:nvSpPr>
              <p:cNvPr id="119" name="Right Arrow 71"/>
              <p:cNvSpPr>
                <a:spLocks noChangeArrowheads="1"/>
              </p:cNvSpPr>
              <p:nvPr/>
            </p:nvSpPr>
            <p:spPr bwMode="auto">
              <a:xfrm>
                <a:off x="688425" y="4141030"/>
                <a:ext cx="977460" cy="283775"/>
              </a:xfrm>
              <a:prstGeom prst="rightArrow">
                <a:avLst>
                  <a:gd name="adj1" fmla="val 50000"/>
                  <a:gd name="adj2" fmla="val 49993"/>
                </a:avLst>
              </a:prstGeom>
              <a:solidFill>
                <a:srgbClr val="FF0000"/>
              </a:solidFill>
              <a:ln w="9525" algn="ctr">
                <a:solidFill>
                  <a:schemeClr val="tx1"/>
                </a:solidFill>
                <a:round/>
                <a:headEnd/>
                <a:tailEnd/>
              </a:ln>
            </p:spPr>
            <p:txBody>
              <a:bodyPr wrap="none" tIns="91440" bIns="91440" anchor="ctr"/>
              <a:lstStyle/>
              <a:p>
                <a:pPr algn="ctr"/>
                <a:endParaRPr lang="en-US" sz="2800"/>
              </a:p>
            </p:txBody>
          </p:sp>
          <p:sp>
            <p:nvSpPr>
              <p:cNvPr id="120" name="TextBox 72"/>
              <p:cNvSpPr txBox="1">
                <a:spLocks noChangeArrowheads="1"/>
              </p:cNvSpPr>
              <p:nvPr/>
            </p:nvSpPr>
            <p:spPr bwMode="auto">
              <a:xfrm>
                <a:off x="204640" y="4682355"/>
                <a:ext cx="974942" cy="461662"/>
              </a:xfrm>
              <a:prstGeom prst="rect">
                <a:avLst/>
              </a:prstGeom>
              <a:noFill/>
              <a:ln w="9525">
                <a:noFill/>
                <a:miter lim="800000"/>
                <a:headEnd/>
                <a:tailEnd/>
              </a:ln>
            </p:spPr>
            <p:txBody>
              <a:bodyPr wrap="none">
                <a:spAutoFit/>
              </a:bodyPr>
              <a:lstStyle/>
              <a:p>
                <a:pPr algn="ctr"/>
                <a:r>
                  <a:rPr lang="en-US" sz="1200" b="1" dirty="0">
                    <a:solidFill>
                      <a:srgbClr val="FF0000"/>
                    </a:solidFill>
                    <a:latin typeface="+mj-lt"/>
                  </a:rPr>
                  <a:t>MATERIALS</a:t>
                </a:r>
              </a:p>
              <a:p>
                <a:pPr algn="ctr"/>
                <a:r>
                  <a:rPr lang="en-US" sz="1200" b="1" dirty="0">
                    <a:solidFill>
                      <a:srgbClr val="FF0000"/>
                    </a:solidFill>
                    <a:latin typeface="+mj-lt"/>
                  </a:rPr>
                  <a:t>IN . . .</a:t>
                </a:r>
              </a:p>
            </p:txBody>
          </p:sp>
          <p:sp>
            <p:nvSpPr>
              <p:cNvPr id="121" name="TextBox 73"/>
              <p:cNvSpPr txBox="1">
                <a:spLocks noChangeArrowheads="1"/>
              </p:cNvSpPr>
              <p:nvPr/>
            </p:nvSpPr>
            <p:spPr bwMode="auto">
              <a:xfrm>
                <a:off x="5684104" y="1404768"/>
                <a:ext cx="1632169" cy="461662"/>
              </a:xfrm>
              <a:prstGeom prst="rect">
                <a:avLst/>
              </a:prstGeom>
              <a:noFill/>
              <a:ln w="9525">
                <a:noFill/>
                <a:miter lim="800000"/>
                <a:headEnd/>
                <a:tailEnd/>
              </a:ln>
            </p:spPr>
            <p:txBody>
              <a:bodyPr wrap="none">
                <a:spAutoFit/>
              </a:bodyPr>
              <a:lstStyle/>
              <a:p>
                <a:pPr algn="ctr"/>
                <a:r>
                  <a:rPr lang="en-US" sz="1200" b="1" dirty="0">
                    <a:solidFill>
                      <a:srgbClr val="FF0000"/>
                    </a:solidFill>
                    <a:latin typeface="+mj-lt"/>
                  </a:rPr>
                  <a:t>FINISHED PRODUCT </a:t>
                </a:r>
              </a:p>
              <a:p>
                <a:pPr algn="ctr"/>
                <a:r>
                  <a:rPr lang="en-US" sz="1200" b="1" dirty="0">
                    <a:solidFill>
                      <a:srgbClr val="FF0000"/>
                    </a:solidFill>
                    <a:latin typeface="+mj-lt"/>
                  </a:rPr>
                  <a:t>OUT . . . </a:t>
                </a:r>
              </a:p>
            </p:txBody>
          </p:sp>
          <p:sp>
            <p:nvSpPr>
              <p:cNvPr id="122" name="TextBox 74"/>
              <p:cNvSpPr txBox="1">
                <a:spLocks noChangeArrowheads="1"/>
              </p:cNvSpPr>
              <p:nvPr/>
            </p:nvSpPr>
            <p:spPr bwMode="auto">
              <a:xfrm>
                <a:off x="5445336" y="5864764"/>
                <a:ext cx="966927" cy="430884"/>
              </a:xfrm>
              <a:prstGeom prst="rect">
                <a:avLst/>
              </a:prstGeom>
              <a:noFill/>
              <a:ln w="9525">
                <a:noFill/>
                <a:miter lim="800000"/>
                <a:headEnd/>
                <a:tailEnd/>
              </a:ln>
            </p:spPr>
            <p:txBody>
              <a:bodyPr wrap="none">
                <a:spAutoFit/>
              </a:bodyPr>
              <a:lstStyle/>
              <a:p>
                <a:pPr algn="ctr"/>
                <a:r>
                  <a:rPr lang="en-US" sz="1100" b="1">
                    <a:latin typeface="+mj-lt"/>
                  </a:rPr>
                  <a:t>Employee</a:t>
                </a:r>
              </a:p>
              <a:p>
                <a:pPr algn="ctr"/>
                <a:r>
                  <a:rPr lang="en-US" sz="1100" b="1">
                    <a:latin typeface="+mj-lt"/>
                  </a:rPr>
                  <a:t>Picnic Area</a:t>
                </a:r>
              </a:p>
            </p:txBody>
          </p:sp>
          <p:pic>
            <p:nvPicPr>
              <p:cNvPr id="123" name="Picture 8" descr="C:\Program Files\Microsoft Office\MEDIA\CAGCAT10\j0187423.wmf"/>
              <p:cNvPicPr>
                <a:picLocks noChangeAspect="1" noChangeArrowheads="1"/>
              </p:cNvPicPr>
              <p:nvPr/>
            </p:nvPicPr>
            <p:blipFill>
              <a:blip r:embed="rId8" cstate="print"/>
              <a:srcRect/>
              <a:stretch>
                <a:fillRect/>
              </a:stretch>
            </p:blipFill>
            <p:spPr bwMode="auto">
              <a:xfrm>
                <a:off x="2526670" y="4088416"/>
                <a:ext cx="594899" cy="617127"/>
              </a:xfrm>
              <a:prstGeom prst="rect">
                <a:avLst/>
              </a:prstGeom>
              <a:noFill/>
              <a:ln w="9525">
                <a:noFill/>
                <a:miter lim="800000"/>
                <a:headEnd/>
                <a:tailEnd/>
              </a:ln>
            </p:spPr>
          </p:pic>
          <p:pic>
            <p:nvPicPr>
              <p:cNvPr id="124" name="Picture 8" descr="C:\Program Files\Microsoft Office\MEDIA\CAGCAT10\j0187423.wmf"/>
              <p:cNvPicPr>
                <a:picLocks noChangeAspect="1" noChangeArrowheads="1"/>
              </p:cNvPicPr>
              <p:nvPr/>
            </p:nvPicPr>
            <p:blipFill>
              <a:blip r:embed="rId8" cstate="print"/>
              <a:srcRect/>
              <a:stretch>
                <a:fillRect/>
              </a:stretch>
            </p:blipFill>
            <p:spPr bwMode="auto">
              <a:xfrm>
                <a:off x="6699280" y="2743104"/>
                <a:ext cx="594899" cy="617127"/>
              </a:xfrm>
              <a:prstGeom prst="rect">
                <a:avLst/>
              </a:prstGeom>
              <a:noFill/>
              <a:ln w="9525">
                <a:noFill/>
                <a:miter lim="800000"/>
                <a:headEnd/>
                <a:tailEnd/>
              </a:ln>
            </p:spPr>
          </p:pic>
          <p:pic>
            <p:nvPicPr>
              <p:cNvPr id="125" name="Picture 9" descr="C:\Documents and Settings\nnm.QAD\Local Settings\Temporary Internet Files\Content.IE5\PNVAAUUL\MCj01563110000[1].wmf"/>
              <p:cNvPicPr>
                <a:picLocks noChangeAspect="1" noChangeArrowheads="1"/>
              </p:cNvPicPr>
              <p:nvPr/>
            </p:nvPicPr>
            <p:blipFill>
              <a:blip r:embed="rId9" cstate="print"/>
              <a:srcRect/>
              <a:stretch>
                <a:fillRect/>
              </a:stretch>
            </p:blipFill>
            <p:spPr bwMode="auto">
              <a:xfrm>
                <a:off x="1860328" y="5893684"/>
                <a:ext cx="685973" cy="671202"/>
              </a:xfrm>
              <a:prstGeom prst="rect">
                <a:avLst/>
              </a:prstGeom>
              <a:noFill/>
              <a:ln w="9525">
                <a:noFill/>
                <a:miter lim="800000"/>
                <a:headEnd/>
                <a:tailEnd/>
              </a:ln>
            </p:spPr>
          </p:pic>
        </p:grpSp>
        <p:pic>
          <p:nvPicPr>
            <p:cNvPr id="82" name="Picture 10" descr="C:\Program Files\Microsoft Office\MEDIA\CAGCAT10\j0090386.wmf"/>
            <p:cNvPicPr>
              <a:picLocks noChangeAspect="1" noChangeArrowheads="1"/>
            </p:cNvPicPr>
            <p:nvPr/>
          </p:nvPicPr>
          <p:blipFill>
            <a:blip r:embed="rId10" cstate="print"/>
            <a:srcRect/>
            <a:stretch>
              <a:fillRect/>
            </a:stretch>
          </p:blipFill>
          <p:spPr bwMode="auto">
            <a:xfrm>
              <a:off x="7770813" y="4256088"/>
              <a:ext cx="917575" cy="785812"/>
            </a:xfrm>
            <a:prstGeom prst="rect">
              <a:avLst/>
            </a:prstGeom>
            <a:noFill/>
            <a:ln w="9525">
              <a:noFill/>
              <a:miter lim="800000"/>
              <a:headEnd/>
              <a:tailEnd/>
            </a:ln>
          </p:spPr>
        </p:pic>
        <p:sp>
          <p:nvSpPr>
            <p:cNvPr id="83" name="TextBox 81"/>
            <p:cNvSpPr txBox="1">
              <a:spLocks noChangeArrowheads="1"/>
            </p:cNvSpPr>
            <p:nvPr/>
          </p:nvSpPr>
          <p:spPr bwMode="auto">
            <a:xfrm>
              <a:off x="7750175" y="5056188"/>
              <a:ext cx="994183" cy="430887"/>
            </a:xfrm>
            <a:prstGeom prst="rect">
              <a:avLst/>
            </a:prstGeom>
            <a:noFill/>
            <a:ln w="9525">
              <a:noFill/>
              <a:miter lim="800000"/>
              <a:headEnd/>
              <a:tailEnd/>
            </a:ln>
          </p:spPr>
          <p:txBody>
            <a:bodyPr wrap="none">
              <a:spAutoFit/>
            </a:bodyPr>
            <a:lstStyle/>
            <a:p>
              <a:pPr algn="ctr"/>
              <a:r>
                <a:rPr lang="en-US" sz="1100" b="1" dirty="0" smtClean="0">
                  <a:latin typeface="+mj-lt"/>
                </a:rPr>
                <a:t>Surrounding</a:t>
              </a:r>
              <a:endParaRPr lang="en-US" sz="1100" b="1" dirty="0">
                <a:latin typeface="+mj-lt"/>
              </a:endParaRPr>
            </a:p>
            <a:p>
              <a:pPr algn="ctr"/>
              <a:r>
                <a:rPr lang="en-US" sz="1100" b="1" dirty="0">
                  <a:latin typeface="+mj-lt"/>
                </a:rPr>
                <a:t>Community</a:t>
              </a:r>
            </a:p>
          </p:txBody>
        </p:sp>
      </p:grpSp>
      <p:pic>
        <p:nvPicPr>
          <p:cNvPr id="75" name="Picture 2" descr="C:\Users\nnm\AppData\Local\Microsoft\Windows\Temporary Internet Files\Content.IE5\YYXVNWOH\MP900448493[1].jpg"/>
          <p:cNvPicPr>
            <a:picLocks noChangeAspect="1" noChangeArrowheads="1"/>
          </p:cNvPicPr>
          <p:nvPr/>
        </p:nvPicPr>
        <p:blipFill>
          <a:blip r:embed="rId11" cstate="print"/>
          <a:srcRect/>
          <a:stretch>
            <a:fillRect/>
          </a:stretch>
        </p:blipFill>
        <p:spPr bwMode="auto">
          <a:xfrm>
            <a:off x="7848598" y="114301"/>
            <a:ext cx="1114425" cy="74295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r>
              <a:rPr lang="en-US" dirty="0" smtClean="0"/>
              <a:t>Before we proceed . . . </a:t>
            </a:r>
          </a:p>
        </p:txBody>
      </p:sp>
      <p:sp>
        <p:nvSpPr>
          <p:cNvPr id="27652" name="Footer Placeholder 8"/>
          <p:cNvSpPr>
            <a:spLocks noGrp="1"/>
          </p:cNvSpPr>
          <p:nvPr>
            <p:ph type="ftr" sz="quarter" idx="10"/>
          </p:nvPr>
        </p:nvSpPr>
        <p:spPr/>
        <p:txBody>
          <a:bodyPr/>
          <a:lstStyle/>
          <a:p>
            <a:r>
              <a:rPr lang="en-US" smtClean="0"/>
              <a:t>EAM-PUR-230</a:t>
            </a:r>
            <a:endParaRPr lang="en-US"/>
          </a:p>
        </p:txBody>
      </p:sp>
      <p:sp>
        <p:nvSpPr>
          <p:cNvPr id="10" name="TextBox 9"/>
          <p:cNvSpPr txBox="1"/>
          <p:nvPr/>
        </p:nvSpPr>
        <p:spPr>
          <a:xfrm>
            <a:off x="1466851" y="2257425"/>
            <a:ext cx="5772150" cy="1815882"/>
          </a:xfrm>
          <a:prstGeom prst="rect">
            <a:avLst/>
          </a:prstGeom>
          <a:noFill/>
        </p:spPr>
        <p:txBody>
          <a:bodyPr wrap="square" rtlCol="0">
            <a:spAutoFit/>
          </a:bodyPr>
          <a:lstStyle/>
          <a:p>
            <a:pPr algn="ctr"/>
            <a:r>
              <a:rPr lang="en-US" sz="2800" i="1" dirty="0" smtClean="0">
                <a:solidFill>
                  <a:srgbClr val="FF0000"/>
                </a:solidFill>
              </a:rPr>
              <a:t>At this point in this class you may wish to pause the class and open your EAM Training Environment in order to “play along”!</a:t>
            </a:r>
            <a:endParaRPr lang="en-US" sz="2800" i="1" dirty="0">
              <a:solidFill>
                <a:srgbClr val="FF0000"/>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smtClean="0"/>
              <a:t>Project Controls Process – Step Through</a:t>
            </a:r>
          </a:p>
        </p:txBody>
      </p:sp>
      <p:sp>
        <p:nvSpPr>
          <p:cNvPr id="24584" name="Footer Placeholder 7"/>
          <p:cNvSpPr>
            <a:spLocks noGrp="1"/>
          </p:cNvSpPr>
          <p:nvPr>
            <p:ph type="ftr" sz="quarter" idx="10"/>
          </p:nvPr>
        </p:nvSpPr>
        <p:spPr/>
        <p:txBody>
          <a:bodyPr/>
          <a:lstStyle/>
          <a:p>
            <a:r>
              <a:rPr lang="en-US" smtClean="0"/>
              <a:t>EAM-PCP1-210</a:t>
            </a:r>
          </a:p>
        </p:txBody>
      </p:sp>
      <p:sp>
        <p:nvSpPr>
          <p:cNvPr id="24579" name="Right Arrow 6"/>
          <p:cNvSpPr>
            <a:spLocks noChangeArrowheads="1"/>
          </p:cNvSpPr>
          <p:nvPr/>
        </p:nvSpPr>
        <p:spPr bwMode="auto">
          <a:xfrm>
            <a:off x="1158875" y="3062288"/>
            <a:ext cx="977900" cy="731837"/>
          </a:xfrm>
          <a:prstGeom prst="rightArrow">
            <a:avLst>
              <a:gd name="adj1" fmla="val 50000"/>
              <a:gd name="adj2" fmla="val 50065"/>
            </a:avLst>
          </a:prstGeom>
          <a:solidFill>
            <a:srgbClr val="FFFF00"/>
          </a:solidFill>
          <a:ln w="9525" algn="ctr">
            <a:solidFill>
              <a:schemeClr val="tx1"/>
            </a:solidFill>
            <a:round/>
            <a:headEnd/>
            <a:tailEnd/>
          </a:ln>
        </p:spPr>
        <p:txBody>
          <a:bodyPr wrap="none" tIns="91440" bIns="91440" anchor="ctr"/>
          <a:lstStyle/>
          <a:p>
            <a:pPr algn="ctr"/>
            <a:r>
              <a:rPr lang="en-US">
                <a:latin typeface="+mj-lt"/>
              </a:rPr>
              <a:t>Plan</a:t>
            </a:r>
          </a:p>
        </p:txBody>
      </p:sp>
      <p:sp>
        <p:nvSpPr>
          <p:cNvPr id="24580" name="Right Arrow 7"/>
          <p:cNvSpPr>
            <a:spLocks noChangeArrowheads="1"/>
          </p:cNvSpPr>
          <p:nvPr/>
        </p:nvSpPr>
        <p:spPr bwMode="auto">
          <a:xfrm>
            <a:off x="2555875" y="30670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Approve</a:t>
            </a:r>
          </a:p>
        </p:txBody>
      </p:sp>
      <p:sp>
        <p:nvSpPr>
          <p:cNvPr id="24581" name="Right Arrow 8"/>
          <p:cNvSpPr>
            <a:spLocks noChangeArrowheads="1"/>
          </p:cNvSpPr>
          <p:nvPr/>
        </p:nvSpPr>
        <p:spPr bwMode="auto">
          <a:xfrm>
            <a:off x="3948113" y="3067050"/>
            <a:ext cx="979487" cy="731838"/>
          </a:xfrm>
          <a:prstGeom prst="rightArrow">
            <a:avLst>
              <a:gd name="adj1" fmla="val 50000"/>
              <a:gd name="adj2" fmla="val 50146"/>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Work</a:t>
            </a:r>
          </a:p>
        </p:txBody>
      </p:sp>
      <p:sp>
        <p:nvSpPr>
          <p:cNvPr id="24582" name="Right Arrow 9"/>
          <p:cNvSpPr>
            <a:spLocks noChangeArrowheads="1"/>
          </p:cNvSpPr>
          <p:nvPr/>
        </p:nvSpPr>
        <p:spPr bwMode="auto">
          <a:xfrm>
            <a:off x="5341938" y="30670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Track</a:t>
            </a:r>
          </a:p>
        </p:txBody>
      </p:sp>
      <p:sp>
        <p:nvSpPr>
          <p:cNvPr id="24583" name="Right Arrow 10"/>
          <p:cNvSpPr>
            <a:spLocks noChangeArrowheads="1"/>
          </p:cNvSpPr>
          <p:nvPr/>
        </p:nvSpPr>
        <p:spPr bwMode="auto">
          <a:xfrm>
            <a:off x="6745288" y="30670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Complete</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smtClean="0"/>
              <a:t>Project Sample</a:t>
            </a:r>
          </a:p>
        </p:txBody>
      </p:sp>
      <p:sp>
        <p:nvSpPr>
          <p:cNvPr id="26631" name="Footer Placeholder 11"/>
          <p:cNvSpPr>
            <a:spLocks noGrp="1"/>
          </p:cNvSpPr>
          <p:nvPr>
            <p:ph type="ftr" sz="quarter" idx="10"/>
          </p:nvPr>
        </p:nvSpPr>
        <p:spPr/>
        <p:txBody>
          <a:bodyPr/>
          <a:lstStyle/>
          <a:p>
            <a:r>
              <a:rPr lang="en-US" smtClean="0"/>
              <a:t>EAM-PCP1-230</a:t>
            </a:r>
          </a:p>
        </p:txBody>
      </p:sp>
      <p:pic>
        <p:nvPicPr>
          <p:cNvPr id="26627" name="Picture 4"/>
          <p:cNvPicPr>
            <a:picLocks noChangeAspect="1" noChangeArrowheads="1"/>
          </p:cNvPicPr>
          <p:nvPr/>
        </p:nvPicPr>
        <p:blipFill>
          <a:blip r:embed="rId3" cstate="print"/>
          <a:srcRect/>
          <a:stretch>
            <a:fillRect/>
          </a:stretch>
        </p:blipFill>
        <p:spPr bwMode="auto">
          <a:xfrm>
            <a:off x="942975" y="1138238"/>
            <a:ext cx="7237413" cy="4924425"/>
          </a:xfrm>
          <a:prstGeom prst="rect">
            <a:avLst/>
          </a:prstGeom>
          <a:noFill/>
          <a:ln w="9525" algn="ctr">
            <a:noFill/>
            <a:miter lim="800000"/>
            <a:headEnd/>
            <a:tailEnd/>
          </a:ln>
        </p:spPr>
      </p:pic>
      <p:sp>
        <p:nvSpPr>
          <p:cNvPr id="26628" name="Oval 4"/>
          <p:cNvSpPr>
            <a:spLocks noChangeArrowheads="1"/>
          </p:cNvSpPr>
          <p:nvPr/>
        </p:nvSpPr>
        <p:spPr bwMode="auto">
          <a:xfrm>
            <a:off x="6210300" y="3003550"/>
            <a:ext cx="685800" cy="350838"/>
          </a:xfrm>
          <a:prstGeom prst="ellipse">
            <a:avLst/>
          </a:prstGeom>
          <a:noFill/>
          <a:ln w="38100">
            <a:solidFill>
              <a:srgbClr val="FF0000"/>
            </a:solidFill>
            <a:round/>
            <a:headEnd/>
            <a:tailEnd/>
          </a:ln>
        </p:spPr>
        <p:txBody>
          <a:bodyPr wrap="none" anchor="ctr"/>
          <a:lstStyle/>
          <a:p>
            <a:pPr algn="ctr"/>
            <a:endParaRPr lang="en-US" sz="2800"/>
          </a:p>
        </p:txBody>
      </p:sp>
      <p:sp>
        <p:nvSpPr>
          <p:cNvPr id="26629" name="Oval 4"/>
          <p:cNvSpPr>
            <a:spLocks noChangeArrowheads="1"/>
          </p:cNvSpPr>
          <p:nvPr/>
        </p:nvSpPr>
        <p:spPr bwMode="auto">
          <a:xfrm>
            <a:off x="6175375" y="1400175"/>
            <a:ext cx="685800" cy="350838"/>
          </a:xfrm>
          <a:prstGeom prst="ellipse">
            <a:avLst/>
          </a:prstGeom>
          <a:noFill/>
          <a:ln w="38100">
            <a:solidFill>
              <a:srgbClr val="FF0000"/>
            </a:solidFill>
            <a:round/>
            <a:headEnd/>
            <a:tailEnd/>
          </a:ln>
        </p:spPr>
        <p:txBody>
          <a:bodyPr wrap="none" anchor="ctr"/>
          <a:lstStyle/>
          <a:p>
            <a:pPr algn="ctr"/>
            <a:endParaRPr lang="en-US" sz="2800"/>
          </a:p>
        </p:txBody>
      </p:sp>
      <p:grpSp>
        <p:nvGrpSpPr>
          <p:cNvPr id="15" name="Group 14"/>
          <p:cNvGrpSpPr>
            <a:grpSpLocks/>
          </p:cNvGrpSpPr>
          <p:nvPr/>
        </p:nvGrpSpPr>
        <p:grpSpPr bwMode="auto">
          <a:xfrm>
            <a:off x="4206240" y="0"/>
            <a:ext cx="4937760" cy="365760"/>
            <a:chOff x="1158740" y="3062178"/>
            <a:chExt cx="6564312" cy="736768"/>
          </a:xfrm>
        </p:grpSpPr>
        <p:sp>
          <p:nvSpPr>
            <p:cNvPr id="16" name="Right Arrow 6"/>
            <p:cNvSpPr>
              <a:spLocks noChangeArrowheads="1"/>
            </p:cNvSpPr>
            <p:nvPr/>
          </p:nvSpPr>
          <p:spPr bwMode="auto">
            <a:xfrm>
              <a:off x="1158740" y="306217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dirty="0">
                  <a:latin typeface="+mj-lt"/>
                </a:rPr>
                <a:t>Plan</a:t>
              </a:r>
            </a:p>
          </p:txBody>
        </p:sp>
        <p:sp>
          <p:nvSpPr>
            <p:cNvPr id="17"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18"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19"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0"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
        <p:nvSpPr>
          <p:cNvPr id="13" name="Rounded Rectangle 12"/>
          <p:cNvSpPr/>
          <p:nvPr/>
        </p:nvSpPr>
        <p:spPr>
          <a:xfrm>
            <a:off x="876300" y="1143000"/>
            <a:ext cx="1466850" cy="15335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6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6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8" grpId="0" animBg="1"/>
      <p:bldP spid="26629"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mtClean="0"/>
              <a:t>Set Up a New Project</a:t>
            </a:r>
          </a:p>
        </p:txBody>
      </p:sp>
      <p:sp>
        <p:nvSpPr>
          <p:cNvPr id="27673" name="Footer Placeholder 29"/>
          <p:cNvSpPr>
            <a:spLocks noGrp="1"/>
          </p:cNvSpPr>
          <p:nvPr>
            <p:ph type="ftr" sz="quarter" idx="10"/>
          </p:nvPr>
        </p:nvSpPr>
        <p:spPr/>
        <p:txBody>
          <a:bodyPr/>
          <a:lstStyle/>
          <a:p>
            <a:r>
              <a:rPr lang="en-US" smtClean="0"/>
              <a:t>EAM-PCP1-240</a:t>
            </a:r>
          </a:p>
        </p:txBody>
      </p:sp>
      <p:pic>
        <p:nvPicPr>
          <p:cNvPr id="27651" name="Picture 5"/>
          <p:cNvPicPr>
            <a:picLocks noChangeAspect="1" noChangeArrowheads="1"/>
          </p:cNvPicPr>
          <p:nvPr/>
        </p:nvPicPr>
        <p:blipFill>
          <a:blip r:embed="rId3" cstate="print"/>
          <a:srcRect/>
          <a:stretch>
            <a:fillRect/>
          </a:stretch>
        </p:blipFill>
        <p:spPr bwMode="auto">
          <a:xfrm>
            <a:off x="1362075" y="1258888"/>
            <a:ext cx="6743700" cy="4819650"/>
          </a:xfrm>
          <a:prstGeom prst="rect">
            <a:avLst/>
          </a:prstGeom>
          <a:noFill/>
          <a:ln w="9525" algn="ctr">
            <a:noFill/>
            <a:miter lim="800000"/>
            <a:headEnd/>
            <a:tailEnd/>
          </a:ln>
        </p:spPr>
      </p:pic>
      <p:sp>
        <p:nvSpPr>
          <p:cNvPr id="27652" name="Rounded Rectangle 3"/>
          <p:cNvSpPr>
            <a:spLocks noChangeArrowheads="1"/>
          </p:cNvSpPr>
          <p:nvPr/>
        </p:nvSpPr>
        <p:spPr bwMode="auto">
          <a:xfrm>
            <a:off x="1292225" y="2036763"/>
            <a:ext cx="3644900" cy="22701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7653" name="Rounded Rectangle 4"/>
          <p:cNvSpPr>
            <a:spLocks noChangeArrowheads="1"/>
          </p:cNvSpPr>
          <p:nvPr/>
        </p:nvSpPr>
        <p:spPr bwMode="auto">
          <a:xfrm>
            <a:off x="4127500" y="3948113"/>
            <a:ext cx="2579688" cy="22701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7654" name="Rounded Rectangle 5"/>
          <p:cNvSpPr>
            <a:spLocks noChangeArrowheads="1"/>
          </p:cNvSpPr>
          <p:nvPr/>
        </p:nvSpPr>
        <p:spPr bwMode="auto">
          <a:xfrm>
            <a:off x="6916738" y="1798638"/>
            <a:ext cx="1106487" cy="4287837"/>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7655" name="TextBox 7"/>
          <p:cNvSpPr txBox="1">
            <a:spLocks noChangeArrowheads="1"/>
          </p:cNvSpPr>
          <p:nvPr/>
        </p:nvSpPr>
        <p:spPr bwMode="auto">
          <a:xfrm>
            <a:off x="5491163" y="862013"/>
            <a:ext cx="2755900" cy="1015663"/>
          </a:xfrm>
          <a:prstGeom prst="rect">
            <a:avLst/>
          </a:prstGeom>
          <a:solidFill>
            <a:schemeClr val="bg1"/>
          </a:solidFill>
          <a:ln w="9525">
            <a:solidFill>
              <a:schemeClr val="tx1"/>
            </a:solidFill>
            <a:miter lim="800000"/>
            <a:headEnd/>
            <a:tailEnd/>
          </a:ln>
        </p:spPr>
        <p:txBody>
          <a:bodyPr>
            <a:spAutoFit/>
          </a:bodyPr>
          <a:lstStyle/>
          <a:p>
            <a:r>
              <a:rPr lang="en-US" sz="1200">
                <a:latin typeface="+mj-lt"/>
              </a:rPr>
              <a:t>Owner Field Key Record Level Control and may be Individual or Group.  If left blank, anyone with security access can modify the record.</a:t>
            </a:r>
          </a:p>
        </p:txBody>
      </p:sp>
      <p:cxnSp>
        <p:nvCxnSpPr>
          <p:cNvPr id="27656" name="Straight Arrow Connector 9"/>
          <p:cNvCxnSpPr>
            <a:cxnSpLocks noChangeShapeType="1"/>
            <a:stCxn id="27655" idx="2"/>
            <a:endCxn id="27653" idx="0"/>
          </p:cNvCxnSpPr>
          <p:nvPr/>
        </p:nvCxnSpPr>
        <p:spPr bwMode="auto">
          <a:xfrm rot="5400000">
            <a:off x="5108011" y="2187010"/>
            <a:ext cx="2070437" cy="1451769"/>
          </a:xfrm>
          <a:prstGeom prst="straightConnector1">
            <a:avLst/>
          </a:prstGeom>
          <a:noFill/>
          <a:ln w="9525" algn="ctr">
            <a:solidFill>
              <a:schemeClr val="tx1"/>
            </a:solidFill>
            <a:round/>
            <a:headEnd/>
            <a:tailEnd type="arrow" w="med" len="med"/>
          </a:ln>
        </p:spPr>
      </p:cxnSp>
      <p:sp>
        <p:nvSpPr>
          <p:cNvPr id="27657" name="TextBox 10"/>
          <p:cNvSpPr txBox="1">
            <a:spLocks noChangeArrowheads="1"/>
          </p:cNvSpPr>
          <p:nvPr/>
        </p:nvSpPr>
        <p:spPr bwMode="auto">
          <a:xfrm>
            <a:off x="204788" y="2349500"/>
            <a:ext cx="915987" cy="1016000"/>
          </a:xfrm>
          <a:prstGeom prst="rect">
            <a:avLst/>
          </a:prstGeom>
          <a:solidFill>
            <a:schemeClr val="bg1"/>
          </a:solidFill>
          <a:ln w="9525">
            <a:solidFill>
              <a:schemeClr val="tx1"/>
            </a:solidFill>
            <a:miter lim="800000"/>
            <a:headEnd/>
            <a:tailEnd/>
          </a:ln>
        </p:spPr>
        <p:txBody>
          <a:bodyPr>
            <a:spAutoFit/>
          </a:bodyPr>
          <a:lstStyle/>
          <a:p>
            <a:r>
              <a:rPr lang="en-US" sz="1200">
                <a:latin typeface="+mj-lt"/>
              </a:rPr>
              <a:t>Note the Variety of Tab Pages on a Project</a:t>
            </a:r>
          </a:p>
        </p:txBody>
      </p:sp>
      <p:cxnSp>
        <p:nvCxnSpPr>
          <p:cNvPr id="27658" name="Straight Arrow Connector 12"/>
          <p:cNvCxnSpPr>
            <a:cxnSpLocks noChangeShapeType="1"/>
            <a:stCxn id="27657" idx="3"/>
            <a:endCxn id="27652" idx="1"/>
          </p:cNvCxnSpPr>
          <p:nvPr/>
        </p:nvCxnSpPr>
        <p:spPr bwMode="auto">
          <a:xfrm flipV="1">
            <a:off x="1120775" y="2150269"/>
            <a:ext cx="171450" cy="707231"/>
          </a:xfrm>
          <a:prstGeom prst="straightConnector1">
            <a:avLst/>
          </a:prstGeom>
          <a:noFill/>
          <a:ln w="9525" algn="ctr">
            <a:solidFill>
              <a:schemeClr val="tx1"/>
            </a:solidFill>
            <a:round/>
            <a:headEnd/>
            <a:tailEnd type="arrow" w="med" len="med"/>
          </a:ln>
        </p:spPr>
      </p:cxnSp>
      <p:sp>
        <p:nvSpPr>
          <p:cNvPr id="27659" name="TextBox 13"/>
          <p:cNvSpPr txBox="1">
            <a:spLocks noChangeArrowheads="1"/>
          </p:cNvSpPr>
          <p:nvPr/>
        </p:nvSpPr>
        <p:spPr bwMode="auto">
          <a:xfrm>
            <a:off x="8176437" y="1951038"/>
            <a:ext cx="853263" cy="1200329"/>
          </a:xfrm>
          <a:prstGeom prst="rect">
            <a:avLst/>
          </a:prstGeom>
          <a:solidFill>
            <a:schemeClr val="bg1"/>
          </a:solidFill>
          <a:ln w="9525">
            <a:solidFill>
              <a:schemeClr val="tx1"/>
            </a:solidFill>
            <a:miter lim="800000"/>
            <a:headEnd/>
            <a:tailEnd/>
          </a:ln>
        </p:spPr>
        <p:txBody>
          <a:bodyPr wrap="square">
            <a:spAutoFit/>
          </a:bodyPr>
          <a:lstStyle/>
          <a:p>
            <a:r>
              <a:rPr lang="en-US" sz="1200">
                <a:latin typeface="+mj-lt"/>
              </a:rPr>
              <a:t>Note the Variety of Sub-Modules on a Project</a:t>
            </a:r>
          </a:p>
        </p:txBody>
      </p:sp>
      <p:cxnSp>
        <p:nvCxnSpPr>
          <p:cNvPr id="27660" name="Shape 15"/>
          <p:cNvCxnSpPr>
            <a:cxnSpLocks noChangeShapeType="1"/>
            <a:stCxn id="27659" idx="2"/>
            <a:endCxn id="27654" idx="3"/>
          </p:cNvCxnSpPr>
          <p:nvPr/>
        </p:nvCxnSpPr>
        <p:spPr bwMode="auto">
          <a:xfrm rot="5400000">
            <a:off x="7917552" y="3257040"/>
            <a:ext cx="791190" cy="579844"/>
          </a:xfrm>
          <a:prstGeom prst="bentConnector2">
            <a:avLst/>
          </a:prstGeom>
          <a:noFill/>
          <a:ln w="9525" algn="ctr">
            <a:solidFill>
              <a:schemeClr val="tx1"/>
            </a:solidFill>
            <a:round/>
            <a:headEnd/>
            <a:tailEnd type="arrow" w="med" len="med"/>
          </a:ln>
        </p:spPr>
      </p:cxnSp>
      <p:sp>
        <p:nvSpPr>
          <p:cNvPr id="27661" name="TextBox 16"/>
          <p:cNvSpPr txBox="1">
            <a:spLocks noChangeArrowheads="1"/>
          </p:cNvSpPr>
          <p:nvPr/>
        </p:nvSpPr>
        <p:spPr bwMode="auto">
          <a:xfrm>
            <a:off x="170122" y="3860800"/>
            <a:ext cx="1162419" cy="1200150"/>
          </a:xfrm>
          <a:prstGeom prst="rect">
            <a:avLst/>
          </a:prstGeom>
          <a:solidFill>
            <a:schemeClr val="bg1"/>
          </a:solidFill>
          <a:ln w="9525">
            <a:solidFill>
              <a:schemeClr val="tx1"/>
            </a:solidFill>
            <a:miter lim="800000"/>
            <a:headEnd/>
            <a:tailEnd/>
          </a:ln>
        </p:spPr>
        <p:txBody>
          <a:bodyPr wrap="square">
            <a:spAutoFit/>
          </a:bodyPr>
          <a:lstStyle/>
          <a:p>
            <a:r>
              <a:rPr lang="en-US" sz="1200">
                <a:latin typeface="+mj-lt"/>
              </a:rPr>
              <a:t>As with Purchasing – Authorization may be enabled at Site Level</a:t>
            </a:r>
          </a:p>
        </p:txBody>
      </p:sp>
      <p:cxnSp>
        <p:nvCxnSpPr>
          <p:cNvPr id="27662" name="Shape 18"/>
          <p:cNvCxnSpPr>
            <a:cxnSpLocks noChangeShapeType="1"/>
            <a:stCxn id="27661" idx="2"/>
            <a:endCxn id="27664" idx="1"/>
          </p:cNvCxnSpPr>
          <p:nvPr/>
        </p:nvCxnSpPr>
        <p:spPr bwMode="auto">
          <a:xfrm rot="16200000" flipH="1">
            <a:off x="920973" y="4891309"/>
            <a:ext cx="282575" cy="621856"/>
          </a:xfrm>
          <a:prstGeom prst="bentConnector2">
            <a:avLst/>
          </a:prstGeom>
          <a:noFill/>
          <a:ln w="9525" algn="ctr">
            <a:solidFill>
              <a:schemeClr val="tx1"/>
            </a:solidFill>
            <a:round/>
            <a:headEnd/>
            <a:tailEnd type="arrow" w="med" len="med"/>
          </a:ln>
        </p:spPr>
      </p:cxnSp>
      <p:pic>
        <p:nvPicPr>
          <p:cNvPr id="27663" name="Picture 5"/>
          <p:cNvPicPr>
            <a:picLocks noChangeAspect="1" noChangeArrowheads="1"/>
          </p:cNvPicPr>
          <p:nvPr/>
        </p:nvPicPr>
        <p:blipFill>
          <a:blip r:embed="rId4" cstate="print"/>
          <a:srcRect l="19188" t="66199" r="34544" b="19753"/>
          <a:stretch>
            <a:fillRect/>
          </a:stretch>
        </p:blipFill>
        <p:spPr bwMode="auto">
          <a:xfrm>
            <a:off x="1398588" y="5165725"/>
            <a:ext cx="5106987" cy="860425"/>
          </a:xfrm>
          <a:prstGeom prst="rect">
            <a:avLst/>
          </a:prstGeom>
          <a:noFill/>
          <a:ln w="9525">
            <a:noFill/>
            <a:miter lim="800000"/>
            <a:headEnd/>
            <a:tailEnd/>
          </a:ln>
        </p:spPr>
      </p:pic>
      <p:sp>
        <p:nvSpPr>
          <p:cNvPr id="27664" name="Rounded Rectangle 6"/>
          <p:cNvSpPr>
            <a:spLocks noChangeArrowheads="1"/>
          </p:cNvSpPr>
          <p:nvPr/>
        </p:nvSpPr>
        <p:spPr bwMode="auto">
          <a:xfrm>
            <a:off x="1373188" y="5146675"/>
            <a:ext cx="5310187" cy="3937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7665" name="Rounded Rectangle 25"/>
          <p:cNvSpPr>
            <a:spLocks noChangeArrowheads="1"/>
          </p:cNvSpPr>
          <p:nvPr/>
        </p:nvSpPr>
        <p:spPr bwMode="auto">
          <a:xfrm>
            <a:off x="4005263" y="5557838"/>
            <a:ext cx="2579687" cy="4699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7666" name="Rounded Rectangle 26"/>
          <p:cNvSpPr>
            <a:spLocks noChangeArrowheads="1"/>
          </p:cNvSpPr>
          <p:nvPr/>
        </p:nvSpPr>
        <p:spPr bwMode="auto">
          <a:xfrm>
            <a:off x="1379538" y="5794855"/>
            <a:ext cx="2632075" cy="23336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7667" name="TextBox 27"/>
          <p:cNvSpPr txBox="1">
            <a:spLocks noChangeArrowheads="1"/>
          </p:cNvSpPr>
          <p:nvPr/>
        </p:nvSpPr>
        <p:spPr bwMode="auto">
          <a:xfrm>
            <a:off x="116964" y="5465614"/>
            <a:ext cx="999455" cy="646331"/>
          </a:xfrm>
          <a:prstGeom prst="rect">
            <a:avLst/>
          </a:prstGeom>
          <a:solidFill>
            <a:schemeClr val="bg1"/>
          </a:solidFill>
          <a:ln w="9525">
            <a:solidFill>
              <a:schemeClr val="tx1"/>
            </a:solidFill>
            <a:miter lim="800000"/>
            <a:headEnd/>
            <a:tailEnd/>
          </a:ln>
        </p:spPr>
        <p:txBody>
          <a:bodyPr wrap="square">
            <a:spAutoFit/>
          </a:bodyPr>
          <a:lstStyle/>
          <a:p>
            <a:r>
              <a:rPr lang="en-US" sz="1200" dirty="0">
                <a:latin typeface="+mj-lt"/>
              </a:rPr>
              <a:t>Project-Specific Approvals</a:t>
            </a:r>
          </a:p>
        </p:txBody>
      </p:sp>
      <p:cxnSp>
        <p:nvCxnSpPr>
          <p:cNvPr id="27668" name="Elbow Connector 29"/>
          <p:cNvCxnSpPr>
            <a:cxnSpLocks noChangeShapeType="1"/>
            <a:stCxn id="27667" idx="3"/>
            <a:endCxn id="27666" idx="1"/>
          </p:cNvCxnSpPr>
          <p:nvPr/>
        </p:nvCxnSpPr>
        <p:spPr bwMode="auto">
          <a:xfrm>
            <a:off x="1116419" y="5788780"/>
            <a:ext cx="263119" cy="122756"/>
          </a:xfrm>
          <a:prstGeom prst="bentConnector3">
            <a:avLst>
              <a:gd name="adj1" fmla="val 50000"/>
            </a:avLst>
          </a:prstGeom>
          <a:noFill/>
          <a:ln w="9525" algn="ctr">
            <a:solidFill>
              <a:schemeClr val="tx1"/>
            </a:solidFill>
            <a:round/>
            <a:headEnd/>
            <a:tailEnd type="arrow" w="med" len="med"/>
          </a:ln>
        </p:spPr>
      </p:cxnSp>
      <p:sp>
        <p:nvSpPr>
          <p:cNvPr id="27669" name="Rounded Rectangle 4"/>
          <p:cNvSpPr>
            <a:spLocks noChangeArrowheads="1"/>
          </p:cNvSpPr>
          <p:nvPr/>
        </p:nvSpPr>
        <p:spPr bwMode="auto">
          <a:xfrm>
            <a:off x="3270250" y="1558925"/>
            <a:ext cx="2012950" cy="2508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7670" name="TextBox 10"/>
          <p:cNvSpPr txBox="1">
            <a:spLocks noChangeArrowheads="1"/>
          </p:cNvSpPr>
          <p:nvPr/>
        </p:nvSpPr>
        <p:spPr bwMode="auto">
          <a:xfrm>
            <a:off x="198438" y="1225550"/>
            <a:ext cx="915987" cy="830263"/>
          </a:xfrm>
          <a:prstGeom prst="rect">
            <a:avLst/>
          </a:prstGeom>
          <a:solidFill>
            <a:schemeClr val="bg1"/>
          </a:solidFill>
          <a:ln w="9525">
            <a:solidFill>
              <a:schemeClr val="tx1"/>
            </a:solidFill>
            <a:miter lim="800000"/>
            <a:headEnd/>
            <a:tailEnd/>
          </a:ln>
        </p:spPr>
        <p:txBody>
          <a:bodyPr>
            <a:spAutoFit/>
          </a:bodyPr>
          <a:lstStyle/>
          <a:p>
            <a:r>
              <a:rPr lang="en-US" sz="1200" dirty="0">
                <a:latin typeface="+mj-lt"/>
              </a:rPr>
              <a:t>Project No. must Equal ERP!!</a:t>
            </a:r>
          </a:p>
        </p:txBody>
      </p:sp>
      <p:cxnSp>
        <p:nvCxnSpPr>
          <p:cNvPr id="27671" name="Straight Arrow Connector 12"/>
          <p:cNvCxnSpPr>
            <a:cxnSpLocks noChangeShapeType="1"/>
            <a:stCxn id="27670" idx="3"/>
            <a:endCxn id="27669" idx="1"/>
          </p:cNvCxnSpPr>
          <p:nvPr/>
        </p:nvCxnSpPr>
        <p:spPr bwMode="auto">
          <a:xfrm>
            <a:off x="1114425" y="1640682"/>
            <a:ext cx="2155825" cy="43656"/>
          </a:xfrm>
          <a:prstGeom prst="straightConnector1">
            <a:avLst/>
          </a:prstGeom>
          <a:noFill/>
          <a:ln w="9525" algn="ctr">
            <a:solidFill>
              <a:schemeClr val="tx1"/>
            </a:solidFill>
            <a:round/>
            <a:headEnd/>
            <a:tailEnd type="arrow" w="med" len="med"/>
          </a:ln>
        </p:spPr>
      </p:cxnSp>
      <p:grpSp>
        <p:nvGrpSpPr>
          <p:cNvPr id="33" name="Group 14"/>
          <p:cNvGrpSpPr>
            <a:grpSpLocks/>
          </p:cNvGrpSpPr>
          <p:nvPr/>
        </p:nvGrpSpPr>
        <p:grpSpPr bwMode="auto">
          <a:xfrm>
            <a:off x="4206240" y="0"/>
            <a:ext cx="4937760" cy="365760"/>
            <a:chOff x="1158740" y="3062178"/>
            <a:chExt cx="6564312" cy="736768"/>
          </a:xfrm>
        </p:grpSpPr>
        <p:sp>
          <p:nvSpPr>
            <p:cNvPr id="34" name="Right Arrow 6"/>
            <p:cNvSpPr>
              <a:spLocks noChangeArrowheads="1"/>
            </p:cNvSpPr>
            <p:nvPr/>
          </p:nvSpPr>
          <p:spPr bwMode="auto">
            <a:xfrm>
              <a:off x="1158740" y="306217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dirty="0">
                  <a:latin typeface="+mj-lt"/>
                </a:rPr>
                <a:t>Plan</a:t>
              </a:r>
            </a:p>
          </p:txBody>
        </p:sp>
        <p:sp>
          <p:nvSpPr>
            <p:cNvPr id="35"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36"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37"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38"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
        <p:nvSpPr>
          <p:cNvPr id="31" name="TextBox 14"/>
          <p:cNvSpPr txBox="1">
            <a:spLocks noChangeArrowheads="1"/>
          </p:cNvSpPr>
          <p:nvPr/>
        </p:nvSpPr>
        <p:spPr bwMode="auto">
          <a:xfrm>
            <a:off x="2676525" y="6114789"/>
            <a:ext cx="6035627" cy="307777"/>
          </a:xfrm>
          <a:prstGeom prst="rect">
            <a:avLst/>
          </a:prstGeom>
          <a:noFill/>
          <a:ln w="9525">
            <a:noFill/>
            <a:miter lim="800000"/>
            <a:headEnd/>
            <a:tailEnd/>
          </a:ln>
        </p:spPr>
        <p:txBody>
          <a:bodyPr wrap="none">
            <a:spAutoFit/>
          </a:bodyPr>
          <a:lstStyle/>
          <a:p>
            <a:r>
              <a:rPr lang="en-US" dirty="0">
                <a:solidFill>
                  <a:srgbClr val="FF0000"/>
                </a:solidFill>
                <a:latin typeface="+mj-lt"/>
              </a:rPr>
              <a:t>PAUSE PRESENTATION:  Navigate to this screen in your demo center.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7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67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66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765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65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6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65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766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765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765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765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765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766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766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66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7667"/>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766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66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7665"/>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animBg="1"/>
      <p:bldP spid="27653" grpId="0" animBg="1"/>
      <p:bldP spid="27654" grpId="0" animBg="1"/>
      <p:bldP spid="27655" grpId="0" animBg="1"/>
      <p:bldP spid="27657" grpId="0" animBg="1"/>
      <p:bldP spid="27659" grpId="0" animBg="1"/>
      <p:bldP spid="27661" grpId="0" animBg="1"/>
      <p:bldP spid="27664" grpId="0" animBg="1"/>
      <p:bldP spid="27665" grpId="0" animBg="1"/>
      <p:bldP spid="27666" grpId="0" animBg="1"/>
      <p:bldP spid="27667" grpId="0" animBg="1"/>
      <p:bldP spid="27669" grpId="0" animBg="1"/>
      <p:bldP spid="27670" grpId="0" animBg="1"/>
      <p:bldP spid="3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smtClean="0"/>
              <a:t>Set Up a New Project, cont. </a:t>
            </a:r>
          </a:p>
        </p:txBody>
      </p:sp>
      <p:sp>
        <p:nvSpPr>
          <p:cNvPr id="28686" name="Footer Placeholder 18"/>
          <p:cNvSpPr>
            <a:spLocks noGrp="1"/>
          </p:cNvSpPr>
          <p:nvPr>
            <p:ph type="ftr" sz="quarter" idx="10"/>
          </p:nvPr>
        </p:nvSpPr>
        <p:spPr/>
        <p:txBody>
          <a:bodyPr/>
          <a:lstStyle/>
          <a:p>
            <a:r>
              <a:rPr lang="en-US" smtClean="0"/>
              <a:t>EAM-PCP1-250</a:t>
            </a:r>
          </a:p>
        </p:txBody>
      </p:sp>
      <p:pic>
        <p:nvPicPr>
          <p:cNvPr id="28675" name="Picture 5"/>
          <p:cNvPicPr>
            <a:picLocks noChangeAspect="1" noChangeArrowheads="1"/>
          </p:cNvPicPr>
          <p:nvPr/>
        </p:nvPicPr>
        <p:blipFill>
          <a:blip r:embed="rId3" cstate="print"/>
          <a:srcRect/>
          <a:stretch>
            <a:fillRect/>
          </a:stretch>
        </p:blipFill>
        <p:spPr bwMode="auto">
          <a:xfrm>
            <a:off x="1438275" y="1141413"/>
            <a:ext cx="6275388" cy="4883150"/>
          </a:xfrm>
          <a:prstGeom prst="rect">
            <a:avLst/>
          </a:prstGeom>
          <a:noFill/>
          <a:ln w="9525" algn="ctr">
            <a:noFill/>
            <a:miter lim="800000"/>
            <a:headEnd/>
            <a:tailEnd/>
          </a:ln>
          <a:effectLst>
            <a:outerShdw dist="63500" dir="3600000" algn="ctr" rotWithShape="0">
              <a:schemeClr val="bg1">
                <a:lumMod val="50000"/>
              </a:schemeClr>
            </a:outerShdw>
          </a:effectLst>
        </p:spPr>
      </p:pic>
      <p:sp>
        <p:nvSpPr>
          <p:cNvPr id="28676" name="Rounded Rectangle 3"/>
          <p:cNvSpPr>
            <a:spLocks noChangeArrowheads="1"/>
          </p:cNvSpPr>
          <p:nvPr/>
        </p:nvSpPr>
        <p:spPr bwMode="auto">
          <a:xfrm>
            <a:off x="4552950" y="2266950"/>
            <a:ext cx="3052763" cy="2159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8677" name="TextBox 4"/>
          <p:cNvSpPr txBox="1">
            <a:spLocks noChangeArrowheads="1"/>
          </p:cNvSpPr>
          <p:nvPr/>
        </p:nvSpPr>
        <p:spPr bwMode="auto">
          <a:xfrm>
            <a:off x="5510212" y="1017588"/>
            <a:ext cx="2900363" cy="1016000"/>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spAutoFit/>
          </a:bodyPr>
          <a:lstStyle/>
          <a:p>
            <a:r>
              <a:rPr lang="en-US" sz="1200" dirty="0">
                <a:latin typeface="+mj-lt"/>
              </a:rPr>
              <a:t>Spending Limit – THE most important field for a project: </a:t>
            </a:r>
          </a:p>
          <a:p>
            <a:pPr>
              <a:buFontTx/>
              <a:buChar char="-"/>
            </a:pPr>
            <a:r>
              <a:rPr lang="en-US" sz="1200" dirty="0">
                <a:latin typeface="+mj-lt"/>
              </a:rPr>
              <a:t>Amount used for approval </a:t>
            </a:r>
          </a:p>
          <a:p>
            <a:pPr>
              <a:buFontTx/>
              <a:buChar char="-"/>
            </a:pPr>
            <a:r>
              <a:rPr lang="en-US" sz="1200" dirty="0">
                <a:latin typeface="+mj-lt"/>
              </a:rPr>
              <a:t>Increasing amount routes for re-approval (like a change-order) </a:t>
            </a:r>
          </a:p>
        </p:txBody>
      </p:sp>
      <p:cxnSp>
        <p:nvCxnSpPr>
          <p:cNvPr id="28678" name="Straight Arrow Connector 6"/>
          <p:cNvCxnSpPr>
            <a:cxnSpLocks noChangeShapeType="1"/>
            <a:stCxn id="28677" idx="2"/>
            <a:endCxn id="28676" idx="0"/>
          </p:cNvCxnSpPr>
          <p:nvPr/>
        </p:nvCxnSpPr>
        <p:spPr bwMode="auto">
          <a:xfrm rot="5400000">
            <a:off x="6403182" y="1709738"/>
            <a:ext cx="233362" cy="881062"/>
          </a:xfrm>
          <a:prstGeom prst="straightConnector1">
            <a:avLst/>
          </a:prstGeom>
          <a:noFill/>
          <a:ln w="9525" algn="ctr">
            <a:solidFill>
              <a:schemeClr val="tx1"/>
            </a:solidFill>
            <a:round/>
            <a:headEnd/>
            <a:tailEnd type="arrow" w="med" len="med"/>
          </a:ln>
        </p:spPr>
      </p:cxnSp>
      <p:sp>
        <p:nvSpPr>
          <p:cNvPr id="28679" name="Rounded Rectangle 7"/>
          <p:cNvSpPr>
            <a:spLocks noChangeArrowheads="1"/>
          </p:cNvSpPr>
          <p:nvPr/>
        </p:nvSpPr>
        <p:spPr bwMode="auto">
          <a:xfrm>
            <a:off x="1465263" y="1609725"/>
            <a:ext cx="366712" cy="195263"/>
          </a:xfrm>
          <a:prstGeom prst="roundRect">
            <a:avLst>
              <a:gd name="adj" fmla="val 16667"/>
            </a:avLst>
          </a:prstGeom>
          <a:noFill/>
          <a:ln w="38100" algn="ctr">
            <a:solidFill>
              <a:srgbClr val="FF0000"/>
            </a:solidFill>
            <a:round/>
            <a:headEnd/>
            <a:tailEnd/>
          </a:ln>
        </p:spPr>
        <p:txBody>
          <a:bodyPr wrap="none" tIns="91440" bIns="91440" anchor="ctr"/>
          <a:lstStyle/>
          <a:p>
            <a:pPr algn="ctr"/>
            <a:endParaRPr lang="en-US" sz="2800"/>
          </a:p>
        </p:txBody>
      </p:sp>
      <p:sp>
        <p:nvSpPr>
          <p:cNvPr id="28680" name="TextBox 8"/>
          <p:cNvSpPr txBox="1">
            <a:spLocks noChangeArrowheads="1"/>
          </p:cNvSpPr>
          <p:nvPr/>
        </p:nvSpPr>
        <p:spPr bwMode="auto">
          <a:xfrm>
            <a:off x="95250" y="1958975"/>
            <a:ext cx="1260475" cy="2862322"/>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spAutoFit/>
          </a:bodyPr>
          <a:lstStyle/>
          <a:p>
            <a:r>
              <a:rPr lang="en-US" sz="1200" b="1" dirty="0">
                <a:latin typeface="+mj-lt"/>
              </a:rPr>
              <a:t>Refresh! </a:t>
            </a:r>
          </a:p>
          <a:p>
            <a:r>
              <a:rPr lang="en-US" sz="1200" b="1" dirty="0">
                <a:latin typeface="+mj-lt"/>
              </a:rPr>
              <a:t>Refresh! </a:t>
            </a:r>
          </a:p>
          <a:p>
            <a:r>
              <a:rPr lang="en-US" sz="1200" b="1" dirty="0">
                <a:latin typeface="+mj-lt"/>
              </a:rPr>
              <a:t>Refresh!  </a:t>
            </a:r>
          </a:p>
          <a:p>
            <a:endParaRPr lang="en-US" sz="1200" dirty="0">
              <a:latin typeface="+mj-lt"/>
            </a:endParaRPr>
          </a:p>
          <a:p>
            <a:r>
              <a:rPr lang="en-US" sz="1200" dirty="0">
                <a:latin typeface="+mj-lt"/>
              </a:rPr>
              <a:t>The most common mistake is not understanding that this Cost tab page does not reflect most current spend until “Refresh” is selected.</a:t>
            </a:r>
          </a:p>
        </p:txBody>
      </p:sp>
      <p:cxnSp>
        <p:nvCxnSpPr>
          <p:cNvPr id="28681" name="Elbow Connector 10"/>
          <p:cNvCxnSpPr>
            <a:cxnSpLocks noChangeShapeType="1"/>
            <a:stCxn id="28680" idx="0"/>
            <a:endCxn id="28679" idx="0"/>
          </p:cNvCxnSpPr>
          <p:nvPr/>
        </p:nvCxnSpPr>
        <p:spPr bwMode="auto">
          <a:xfrm rot="5400000" flipH="1" flipV="1">
            <a:off x="1012428" y="1322785"/>
            <a:ext cx="349250" cy="923131"/>
          </a:xfrm>
          <a:prstGeom prst="bentConnector3">
            <a:avLst>
              <a:gd name="adj1" fmla="val 165455"/>
            </a:avLst>
          </a:prstGeom>
          <a:noFill/>
          <a:ln w="9525" algn="ctr">
            <a:solidFill>
              <a:schemeClr val="tx1"/>
            </a:solidFill>
            <a:round/>
            <a:headEnd/>
            <a:tailEnd type="arrow" w="med" len="med"/>
          </a:ln>
        </p:spPr>
      </p:cxnSp>
      <p:sp>
        <p:nvSpPr>
          <p:cNvPr id="28682" name="Rounded Rectangle 11"/>
          <p:cNvSpPr>
            <a:spLocks noChangeArrowheads="1"/>
          </p:cNvSpPr>
          <p:nvPr/>
        </p:nvSpPr>
        <p:spPr bwMode="auto">
          <a:xfrm>
            <a:off x="1474788" y="4533900"/>
            <a:ext cx="6130925" cy="7397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8683" name="TextBox 12"/>
          <p:cNvSpPr txBox="1">
            <a:spLocks noChangeArrowheads="1"/>
          </p:cNvSpPr>
          <p:nvPr/>
        </p:nvSpPr>
        <p:spPr bwMode="auto">
          <a:xfrm>
            <a:off x="7720013" y="4333875"/>
            <a:ext cx="1328737" cy="1754326"/>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sz="1200">
                <a:latin typeface="+mj-lt"/>
              </a:rPr>
              <a:t>Expense Accounting:  </a:t>
            </a:r>
          </a:p>
          <a:p>
            <a:pPr>
              <a:buFontTx/>
              <a:buChar char="-"/>
            </a:pPr>
            <a:r>
              <a:rPr lang="en-US" sz="1200">
                <a:latin typeface="+mj-lt"/>
              </a:rPr>
              <a:t>Primary Displays here </a:t>
            </a:r>
          </a:p>
          <a:p>
            <a:pPr>
              <a:buFontTx/>
              <a:buChar char="-"/>
            </a:pPr>
            <a:r>
              <a:rPr lang="en-US" sz="1200">
                <a:latin typeface="+mj-lt"/>
              </a:rPr>
              <a:t>Can be setup under Sub-Module or added to the Jobs </a:t>
            </a:r>
          </a:p>
        </p:txBody>
      </p:sp>
      <p:cxnSp>
        <p:nvCxnSpPr>
          <p:cNvPr id="28684" name="Straight Arrow Connector 14"/>
          <p:cNvCxnSpPr>
            <a:cxnSpLocks noChangeShapeType="1"/>
            <a:stCxn id="28683" idx="1"/>
            <a:endCxn id="28682" idx="3"/>
          </p:cNvCxnSpPr>
          <p:nvPr/>
        </p:nvCxnSpPr>
        <p:spPr bwMode="auto">
          <a:xfrm rot="10800000">
            <a:off x="7605713" y="4903788"/>
            <a:ext cx="114300" cy="307250"/>
          </a:xfrm>
          <a:prstGeom prst="straightConnector1">
            <a:avLst/>
          </a:prstGeom>
          <a:noFill/>
          <a:ln w="9525" algn="ctr">
            <a:solidFill>
              <a:schemeClr val="tx1"/>
            </a:solidFill>
            <a:round/>
            <a:headEnd/>
            <a:tailEnd type="arrow" w="med" len="med"/>
          </a:ln>
        </p:spPr>
      </p:cxnSp>
      <p:grpSp>
        <p:nvGrpSpPr>
          <p:cNvPr id="22" name="Group 14"/>
          <p:cNvGrpSpPr>
            <a:grpSpLocks/>
          </p:cNvGrpSpPr>
          <p:nvPr/>
        </p:nvGrpSpPr>
        <p:grpSpPr bwMode="auto">
          <a:xfrm>
            <a:off x="4206240" y="0"/>
            <a:ext cx="4937760" cy="365760"/>
            <a:chOff x="1158740" y="3062178"/>
            <a:chExt cx="6564312" cy="736768"/>
          </a:xfrm>
        </p:grpSpPr>
        <p:sp>
          <p:nvSpPr>
            <p:cNvPr id="23" name="Right Arrow 6"/>
            <p:cNvSpPr>
              <a:spLocks noChangeArrowheads="1"/>
            </p:cNvSpPr>
            <p:nvPr/>
          </p:nvSpPr>
          <p:spPr bwMode="auto">
            <a:xfrm>
              <a:off x="1158740" y="306217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dirty="0">
                  <a:latin typeface="+mj-lt"/>
                </a:rPr>
                <a:t>Plan</a:t>
              </a:r>
            </a:p>
          </p:txBody>
        </p:sp>
        <p:sp>
          <p:nvSpPr>
            <p:cNvPr id="24"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5"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6"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7"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
        <p:nvSpPr>
          <p:cNvPr id="20" name="TextBox 14"/>
          <p:cNvSpPr txBox="1">
            <a:spLocks noChangeArrowheads="1"/>
          </p:cNvSpPr>
          <p:nvPr/>
        </p:nvSpPr>
        <p:spPr bwMode="auto">
          <a:xfrm>
            <a:off x="2676525" y="6114789"/>
            <a:ext cx="6035627" cy="307777"/>
          </a:xfrm>
          <a:prstGeom prst="rect">
            <a:avLst/>
          </a:prstGeom>
          <a:noFill/>
          <a:ln w="9525">
            <a:noFill/>
            <a:miter lim="800000"/>
            <a:headEnd/>
            <a:tailEnd/>
          </a:ln>
        </p:spPr>
        <p:txBody>
          <a:bodyPr wrap="none">
            <a:spAutoFit/>
          </a:bodyPr>
          <a:lstStyle/>
          <a:p>
            <a:r>
              <a:rPr lang="en-US" dirty="0">
                <a:solidFill>
                  <a:srgbClr val="FF0000"/>
                </a:solidFill>
                <a:latin typeface="+mj-lt"/>
              </a:rPr>
              <a:t>PAUSE PRESENTATION:  Navigate to this screen in your demo center.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67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67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68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68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68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868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68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67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animBg="1"/>
      <p:bldP spid="28677" grpId="0" animBg="1"/>
      <p:bldP spid="28679" grpId="0" animBg="1"/>
      <p:bldP spid="28680" grpId="0" animBg="1"/>
      <p:bldP spid="28682" grpId="0" animBg="1"/>
      <p:bldP spid="28683" grpId="0" animBg="1"/>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7"/>
          <p:cNvPicPr>
            <a:picLocks noChangeAspect="1" noChangeArrowheads="1"/>
          </p:cNvPicPr>
          <p:nvPr/>
        </p:nvPicPr>
        <p:blipFill>
          <a:blip r:embed="rId3" cstate="print"/>
          <a:srcRect/>
          <a:stretch>
            <a:fillRect/>
          </a:stretch>
        </p:blipFill>
        <p:spPr bwMode="auto">
          <a:xfrm>
            <a:off x="1282700" y="1046163"/>
            <a:ext cx="6573838" cy="4976812"/>
          </a:xfrm>
          <a:prstGeom prst="rect">
            <a:avLst/>
          </a:prstGeom>
          <a:noFill/>
          <a:ln w="9525" algn="ctr">
            <a:noFill/>
            <a:miter lim="800000"/>
            <a:headEnd/>
            <a:tailEnd/>
          </a:ln>
        </p:spPr>
      </p:pic>
      <p:sp>
        <p:nvSpPr>
          <p:cNvPr id="29699" name="Rectangle 2"/>
          <p:cNvSpPr>
            <a:spLocks noGrp="1" noChangeArrowheads="1"/>
          </p:cNvSpPr>
          <p:nvPr>
            <p:ph type="title"/>
          </p:nvPr>
        </p:nvSpPr>
        <p:spPr/>
        <p:txBody>
          <a:bodyPr/>
          <a:lstStyle/>
          <a:p>
            <a:r>
              <a:rPr lang="en-US" smtClean="0"/>
              <a:t>Set Up a Job</a:t>
            </a:r>
          </a:p>
        </p:txBody>
      </p:sp>
      <p:sp>
        <p:nvSpPr>
          <p:cNvPr id="29708" name="Footer Placeholder 16"/>
          <p:cNvSpPr>
            <a:spLocks noGrp="1"/>
          </p:cNvSpPr>
          <p:nvPr>
            <p:ph type="ftr" sz="quarter" idx="10"/>
          </p:nvPr>
        </p:nvSpPr>
        <p:spPr/>
        <p:txBody>
          <a:bodyPr/>
          <a:lstStyle/>
          <a:p>
            <a:r>
              <a:rPr lang="en-US" smtClean="0"/>
              <a:t>EAM-PCP1-260</a:t>
            </a:r>
          </a:p>
        </p:txBody>
      </p:sp>
      <p:sp>
        <p:nvSpPr>
          <p:cNvPr id="29700" name="Oval 6"/>
          <p:cNvSpPr>
            <a:spLocks noChangeArrowheads="1"/>
          </p:cNvSpPr>
          <p:nvPr/>
        </p:nvSpPr>
        <p:spPr bwMode="auto">
          <a:xfrm>
            <a:off x="3481388" y="4471988"/>
            <a:ext cx="457200" cy="457200"/>
          </a:xfrm>
          <a:prstGeom prst="ellipse">
            <a:avLst/>
          </a:prstGeom>
          <a:noFill/>
          <a:ln w="38100">
            <a:solidFill>
              <a:srgbClr val="FF0000"/>
            </a:solidFill>
            <a:round/>
            <a:headEnd/>
            <a:tailEnd/>
          </a:ln>
        </p:spPr>
        <p:txBody>
          <a:bodyPr wrap="none" anchor="ctr"/>
          <a:lstStyle/>
          <a:p>
            <a:pPr algn="ctr"/>
            <a:endParaRPr lang="en-US" sz="2800"/>
          </a:p>
        </p:txBody>
      </p:sp>
      <p:sp>
        <p:nvSpPr>
          <p:cNvPr id="29701" name="TextBox 4"/>
          <p:cNvSpPr txBox="1">
            <a:spLocks noChangeArrowheads="1"/>
          </p:cNvSpPr>
          <p:nvPr/>
        </p:nvSpPr>
        <p:spPr bwMode="auto">
          <a:xfrm>
            <a:off x="254000" y="2963863"/>
            <a:ext cx="792205" cy="307777"/>
          </a:xfrm>
          <a:prstGeom prst="rect">
            <a:avLst/>
          </a:prstGeom>
          <a:solidFill>
            <a:schemeClr val="bg1"/>
          </a:solidFill>
          <a:ln w="9525">
            <a:solidFill>
              <a:schemeClr val="tx1"/>
            </a:solidFill>
            <a:miter lim="800000"/>
            <a:headEnd/>
            <a:tailEnd/>
          </a:ln>
        </p:spPr>
        <p:txBody>
          <a:bodyPr wrap="none">
            <a:spAutoFit/>
          </a:bodyPr>
          <a:lstStyle/>
          <a:p>
            <a:r>
              <a:rPr lang="en-US" dirty="0">
                <a:latin typeface="+mj-lt"/>
              </a:rPr>
              <a:t>Project</a:t>
            </a:r>
          </a:p>
        </p:txBody>
      </p:sp>
      <p:sp>
        <p:nvSpPr>
          <p:cNvPr id="29702" name="TextBox 5"/>
          <p:cNvSpPr txBox="1">
            <a:spLocks noChangeArrowheads="1"/>
          </p:cNvSpPr>
          <p:nvPr/>
        </p:nvSpPr>
        <p:spPr bwMode="auto">
          <a:xfrm>
            <a:off x="347663" y="4956175"/>
            <a:ext cx="579005" cy="307777"/>
          </a:xfrm>
          <a:prstGeom prst="rect">
            <a:avLst/>
          </a:prstGeom>
          <a:solidFill>
            <a:schemeClr val="bg1"/>
          </a:solidFill>
          <a:ln w="9525">
            <a:solidFill>
              <a:schemeClr val="tx1"/>
            </a:solidFill>
            <a:miter lim="800000"/>
            <a:headEnd/>
            <a:tailEnd/>
          </a:ln>
        </p:spPr>
        <p:txBody>
          <a:bodyPr wrap="none">
            <a:spAutoFit/>
          </a:bodyPr>
          <a:lstStyle/>
          <a:p>
            <a:r>
              <a:rPr lang="en-US">
                <a:latin typeface="+mj-lt"/>
              </a:rPr>
              <a:t>Jobs</a:t>
            </a:r>
          </a:p>
        </p:txBody>
      </p:sp>
      <p:cxnSp>
        <p:nvCxnSpPr>
          <p:cNvPr id="29703" name="Straight Arrow Connector 7"/>
          <p:cNvCxnSpPr>
            <a:cxnSpLocks noChangeShapeType="1"/>
            <a:stCxn id="29701" idx="2"/>
            <a:endCxn id="29702" idx="0"/>
          </p:cNvCxnSpPr>
          <p:nvPr/>
        </p:nvCxnSpPr>
        <p:spPr bwMode="auto">
          <a:xfrm rot="5400000">
            <a:off x="-198632" y="4107439"/>
            <a:ext cx="1684535" cy="12937"/>
          </a:xfrm>
          <a:prstGeom prst="straightConnector1">
            <a:avLst/>
          </a:prstGeom>
          <a:noFill/>
          <a:ln w="9525" algn="ctr">
            <a:solidFill>
              <a:schemeClr val="tx1"/>
            </a:solidFill>
            <a:round/>
            <a:headEnd/>
            <a:tailEnd type="arrow" w="med" len="med"/>
          </a:ln>
        </p:spPr>
      </p:cxnSp>
      <p:cxnSp>
        <p:nvCxnSpPr>
          <p:cNvPr id="29704" name="Straight Arrow Connector 9"/>
          <p:cNvCxnSpPr>
            <a:cxnSpLocks noChangeShapeType="1"/>
            <a:stCxn id="29701" idx="3"/>
          </p:cNvCxnSpPr>
          <p:nvPr/>
        </p:nvCxnSpPr>
        <p:spPr bwMode="auto">
          <a:xfrm>
            <a:off x="1046205" y="3117752"/>
            <a:ext cx="217445" cy="98"/>
          </a:xfrm>
          <a:prstGeom prst="straightConnector1">
            <a:avLst/>
          </a:prstGeom>
          <a:noFill/>
          <a:ln w="9525" algn="ctr">
            <a:solidFill>
              <a:schemeClr val="tx1"/>
            </a:solidFill>
            <a:round/>
            <a:headEnd/>
            <a:tailEnd type="arrow" w="med" len="med"/>
          </a:ln>
        </p:spPr>
      </p:cxnSp>
      <p:cxnSp>
        <p:nvCxnSpPr>
          <p:cNvPr id="29705" name="Straight Arrow Connector 11"/>
          <p:cNvCxnSpPr>
            <a:cxnSpLocks noChangeShapeType="1"/>
            <a:stCxn id="29702" idx="3"/>
          </p:cNvCxnSpPr>
          <p:nvPr/>
        </p:nvCxnSpPr>
        <p:spPr bwMode="auto">
          <a:xfrm>
            <a:off x="926668" y="5110064"/>
            <a:ext cx="336982" cy="3274"/>
          </a:xfrm>
          <a:prstGeom prst="straightConnector1">
            <a:avLst/>
          </a:prstGeom>
          <a:noFill/>
          <a:ln w="9525" algn="ctr">
            <a:solidFill>
              <a:schemeClr val="tx1"/>
            </a:solidFill>
            <a:round/>
            <a:headEnd/>
            <a:tailEnd type="arrow" w="med" len="med"/>
          </a:ln>
        </p:spPr>
      </p:cxnSp>
      <p:sp>
        <p:nvSpPr>
          <p:cNvPr id="29706" name="TextBox 12"/>
          <p:cNvSpPr txBox="1">
            <a:spLocks noChangeArrowheads="1"/>
          </p:cNvSpPr>
          <p:nvPr/>
        </p:nvSpPr>
        <p:spPr bwMode="auto">
          <a:xfrm>
            <a:off x="5959475" y="3344863"/>
            <a:ext cx="2862263" cy="1384995"/>
          </a:xfrm>
          <a:prstGeom prst="rect">
            <a:avLst/>
          </a:prstGeom>
          <a:solidFill>
            <a:schemeClr val="bg1"/>
          </a:solidFill>
          <a:ln w="9525">
            <a:solidFill>
              <a:schemeClr val="tx1"/>
            </a:solidFill>
            <a:miter lim="800000"/>
            <a:headEnd/>
            <a:tailEnd/>
          </a:ln>
        </p:spPr>
        <p:txBody>
          <a:bodyPr>
            <a:spAutoFit/>
          </a:bodyPr>
          <a:lstStyle/>
          <a:p>
            <a:r>
              <a:rPr lang="en-US">
                <a:latin typeface="+mj-lt"/>
              </a:rPr>
              <a:t>Note:  </a:t>
            </a:r>
          </a:p>
          <a:p>
            <a:pPr>
              <a:buFontTx/>
              <a:buChar char="-"/>
            </a:pPr>
            <a:r>
              <a:rPr lang="en-US">
                <a:latin typeface="+mj-lt"/>
              </a:rPr>
              <a:t>Jobs are not mandatory, but are highly recommended</a:t>
            </a:r>
          </a:p>
          <a:p>
            <a:pPr>
              <a:buFontTx/>
              <a:buChar char="-"/>
            </a:pPr>
            <a:r>
              <a:rPr lang="en-US">
                <a:latin typeface="+mj-lt"/>
              </a:rPr>
              <a:t>“Job(Project)” Mandatory Field Consideration in other Modules</a:t>
            </a:r>
          </a:p>
        </p:txBody>
      </p:sp>
      <p:grpSp>
        <p:nvGrpSpPr>
          <p:cNvPr id="20" name="Group 14"/>
          <p:cNvGrpSpPr>
            <a:grpSpLocks/>
          </p:cNvGrpSpPr>
          <p:nvPr/>
        </p:nvGrpSpPr>
        <p:grpSpPr bwMode="auto">
          <a:xfrm>
            <a:off x="4206240" y="0"/>
            <a:ext cx="4937760" cy="365760"/>
            <a:chOff x="1158740" y="3062178"/>
            <a:chExt cx="6564312" cy="736768"/>
          </a:xfrm>
        </p:grpSpPr>
        <p:sp>
          <p:nvSpPr>
            <p:cNvPr id="21" name="Right Arrow 6"/>
            <p:cNvSpPr>
              <a:spLocks noChangeArrowheads="1"/>
            </p:cNvSpPr>
            <p:nvPr/>
          </p:nvSpPr>
          <p:spPr bwMode="auto">
            <a:xfrm>
              <a:off x="1158740" y="306217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dirty="0">
                  <a:latin typeface="+mj-lt"/>
                </a:rPr>
                <a:t>Plan</a:t>
              </a:r>
            </a:p>
          </p:txBody>
        </p:sp>
        <p:sp>
          <p:nvSpPr>
            <p:cNvPr id="22"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3"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4"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5"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smtClean="0"/>
              <a:t>Set Up a Job</a:t>
            </a:r>
          </a:p>
        </p:txBody>
      </p:sp>
      <p:sp>
        <p:nvSpPr>
          <p:cNvPr id="30733" name="Footer Placeholder 20"/>
          <p:cNvSpPr>
            <a:spLocks noGrp="1"/>
          </p:cNvSpPr>
          <p:nvPr>
            <p:ph type="ftr" sz="quarter" idx="10"/>
          </p:nvPr>
        </p:nvSpPr>
        <p:spPr/>
        <p:txBody>
          <a:bodyPr/>
          <a:lstStyle/>
          <a:p>
            <a:r>
              <a:rPr lang="en-US" smtClean="0"/>
              <a:t>EAM-PCP1-270</a:t>
            </a:r>
          </a:p>
        </p:txBody>
      </p:sp>
      <p:pic>
        <p:nvPicPr>
          <p:cNvPr id="30723" name="Picture 5"/>
          <p:cNvPicPr>
            <a:picLocks noChangeAspect="1" noChangeArrowheads="1"/>
          </p:cNvPicPr>
          <p:nvPr/>
        </p:nvPicPr>
        <p:blipFill>
          <a:blip r:embed="rId3" cstate="print"/>
          <a:srcRect l="18478" t="7373" r="19643" b="11852"/>
          <a:stretch>
            <a:fillRect/>
          </a:stretch>
        </p:blipFill>
        <p:spPr bwMode="auto">
          <a:xfrm>
            <a:off x="2843213" y="1257300"/>
            <a:ext cx="5805487" cy="4203700"/>
          </a:xfrm>
          <a:prstGeom prst="rect">
            <a:avLst/>
          </a:prstGeom>
          <a:noFill/>
          <a:ln w="9525">
            <a:noFill/>
            <a:miter lim="800000"/>
            <a:headEnd/>
            <a:tailEnd/>
          </a:ln>
        </p:spPr>
      </p:pic>
      <p:sp>
        <p:nvSpPr>
          <p:cNvPr id="30724" name="Rounded Rectangle 4"/>
          <p:cNvSpPr>
            <a:spLocks noChangeArrowheads="1"/>
          </p:cNvSpPr>
          <p:nvPr/>
        </p:nvSpPr>
        <p:spPr bwMode="auto">
          <a:xfrm>
            <a:off x="2995613" y="4143375"/>
            <a:ext cx="2103437" cy="1905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0726" name="Rounded Rectangle 8"/>
          <p:cNvSpPr>
            <a:spLocks noChangeArrowheads="1"/>
          </p:cNvSpPr>
          <p:nvPr/>
        </p:nvSpPr>
        <p:spPr bwMode="auto">
          <a:xfrm>
            <a:off x="2909888" y="1873250"/>
            <a:ext cx="1738312" cy="2032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0727" name="TextBox 9"/>
          <p:cNvSpPr txBox="1">
            <a:spLocks noChangeArrowheads="1"/>
          </p:cNvSpPr>
          <p:nvPr/>
        </p:nvSpPr>
        <p:spPr bwMode="auto">
          <a:xfrm>
            <a:off x="396875" y="1376363"/>
            <a:ext cx="2208213" cy="1631216"/>
          </a:xfrm>
          <a:prstGeom prst="rect">
            <a:avLst/>
          </a:prstGeom>
          <a:solidFill>
            <a:schemeClr val="bg1"/>
          </a:solidFill>
          <a:ln w="9525">
            <a:solidFill>
              <a:schemeClr val="tx1"/>
            </a:solidFill>
            <a:miter lim="800000"/>
            <a:headEnd/>
            <a:tailEnd/>
          </a:ln>
        </p:spPr>
        <p:txBody>
          <a:bodyPr>
            <a:spAutoFit/>
          </a:bodyPr>
          <a:lstStyle/>
          <a:p>
            <a:r>
              <a:rPr lang="en-US" sz="1800" dirty="0">
                <a:latin typeface="+mj-lt"/>
              </a:rPr>
              <a:t>Note the Job No. format:</a:t>
            </a:r>
          </a:p>
          <a:p>
            <a:pPr>
              <a:buFontTx/>
              <a:buChar char="-"/>
            </a:pPr>
            <a:r>
              <a:rPr lang="en-US" sz="1600" dirty="0">
                <a:latin typeface="+mj-lt"/>
              </a:rPr>
              <a:t>15 characters </a:t>
            </a:r>
          </a:p>
          <a:p>
            <a:pPr>
              <a:buFontTx/>
              <a:buChar char="-"/>
            </a:pPr>
            <a:r>
              <a:rPr lang="en-US" sz="1600" dirty="0">
                <a:latin typeface="+mj-lt"/>
              </a:rPr>
              <a:t>“dashes” count </a:t>
            </a:r>
          </a:p>
          <a:p>
            <a:pPr>
              <a:buFontTx/>
              <a:buChar char="-"/>
            </a:pPr>
            <a:r>
              <a:rPr lang="en-US" sz="1600" dirty="0">
                <a:latin typeface="+mj-lt"/>
              </a:rPr>
              <a:t>Format defined in EAM System Registry</a:t>
            </a:r>
          </a:p>
        </p:txBody>
      </p:sp>
      <p:cxnSp>
        <p:nvCxnSpPr>
          <p:cNvPr id="30728" name="Straight Arrow Connector 11"/>
          <p:cNvCxnSpPr>
            <a:cxnSpLocks noChangeShapeType="1"/>
            <a:stCxn id="30727" idx="3"/>
            <a:endCxn id="30726" idx="1"/>
          </p:cNvCxnSpPr>
          <p:nvPr/>
        </p:nvCxnSpPr>
        <p:spPr bwMode="auto">
          <a:xfrm flipV="1">
            <a:off x="2605088" y="1974850"/>
            <a:ext cx="304800" cy="217121"/>
          </a:xfrm>
          <a:prstGeom prst="straightConnector1">
            <a:avLst/>
          </a:prstGeom>
          <a:noFill/>
          <a:ln w="9525" algn="ctr">
            <a:solidFill>
              <a:schemeClr val="tx1"/>
            </a:solidFill>
            <a:round/>
            <a:headEnd/>
            <a:tailEnd type="arrow" w="med" len="med"/>
          </a:ln>
        </p:spPr>
      </p:cxnSp>
      <p:sp>
        <p:nvSpPr>
          <p:cNvPr id="30729" name="TextBox 12"/>
          <p:cNvSpPr txBox="1">
            <a:spLocks noChangeArrowheads="1"/>
          </p:cNvSpPr>
          <p:nvPr/>
        </p:nvSpPr>
        <p:spPr bwMode="auto">
          <a:xfrm>
            <a:off x="407988" y="4057650"/>
            <a:ext cx="2182812" cy="584775"/>
          </a:xfrm>
          <a:prstGeom prst="rect">
            <a:avLst/>
          </a:prstGeom>
          <a:solidFill>
            <a:schemeClr val="bg1"/>
          </a:solidFill>
          <a:ln w="9525">
            <a:solidFill>
              <a:schemeClr val="tx1"/>
            </a:solidFill>
            <a:miter lim="800000"/>
            <a:headEnd/>
            <a:tailEnd/>
          </a:ln>
        </p:spPr>
        <p:txBody>
          <a:bodyPr>
            <a:spAutoFit/>
          </a:bodyPr>
          <a:lstStyle/>
          <a:p>
            <a:r>
              <a:rPr lang="en-US" sz="1600" dirty="0">
                <a:latin typeface="+mj-lt"/>
              </a:rPr>
              <a:t>Job Level </a:t>
            </a:r>
            <a:r>
              <a:rPr lang="en-US" sz="1600" dirty="0" err="1">
                <a:latin typeface="+mj-lt"/>
              </a:rPr>
              <a:t>Req</a:t>
            </a:r>
            <a:r>
              <a:rPr lang="en-US" sz="1600" dirty="0">
                <a:latin typeface="+mj-lt"/>
              </a:rPr>
              <a:t> Approval</a:t>
            </a:r>
          </a:p>
        </p:txBody>
      </p:sp>
      <p:cxnSp>
        <p:nvCxnSpPr>
          <p:cNvPr id="30730" name="Straight Arrow Connector 14"/>
          <p:cNvCxnSpPr>
            <a:cxnSpLocks noChangeShapeType="1"/>
            <a:stCxn id="30729" idx="3"/>
            <a:endCxn id="30724" idx="1"/>
          </p:cNvCxnSpPr>
          <p:nvPr/>
        </p:nvCxnSpPr>
        <p:spPr bwMode="auto">
          <a:xfrm flipV="1">
            <a:off x="2590800" y="4238625"/>
            <a:ext cx="404813" cy="111413"/>
          </a:xfrm>
          <a:prstGeom prst="straightConnector1">
            <a:avLst/>
          </a:prstGeom>
          <a:noFill/>
          <a:ln w="9525" algn="ctr">
            <a:solidFill>
              <a:schemeClr val="tx1"/>
            </a:solidFill>
            <a:round/>
            <a:headEnd/>
            <a:tailEnd type="arrow" w="med" len="med"/>
          </a:ln>
        </p:spPr>
      </p:cxnSp>
      <p:sp>
        <p:nvSpPr>
          <p:cNvPr id="30731" name="Rounded Rectangle 15"/>
          <p:cNvSpPr>
            <a:spLocks noChangeArrowheads="1"/>
          </p:cNvSpPr>
          <p:nvPr/>
        </p:nvSpPr>
        <p:spPr bwMode="auto">
          <a:xfrm>
            <a:off x="2884488" y="2287588"/>
            <a:ext cx="420687" cy="204787"/>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21" name="Group 14"/>
          <p:cNvGrpSpPr>
            <a:grpSpLocks/>
          </p:cNvGrpSpPr>
          <p:nvPr/>
        </p:nvGrpSpPr>
        <p:grpSpPr bwMode="auto">
          <a:xfrm>
            <a:off x="4206240" y="0"/>
            <a:ext cx="4937760" cy="365760"/>
            <a:chOff x="1158740" y="3062178"/>
            <a:chExt cx="6564312" cy="736768"/>
          </a:xfrm>
        </p:grpSpPr>
        <p:sp>
          <p:nvSpPr>
            <p:cNvPr id="22" name="Right Arrow 6"/>
            <p:cNvSpPr>
              <a:spLocks noChangeArrowheads="1"/>
            </p:cNvSpPr>
            <p:nvPr/>
          </p:nvSpPr>
          <p:spPr bwMode="auto">
            <a:xfrm>
              <a:off x="1158740" y="306217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dirty="0">
                  <a:latin typeface="+mj-lt"/>
                </a:rPr>
                <a:t>Plan</a:t>
              </a:r>
            </a:p>
          </p:txBody>
        </p:sp>
        <p:sp>
          <p:nvSpPr>
            <p:cNvPr id="23"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4"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5"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6"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
        <p:nvSpPr>
          <p:cNvPr id="19" name="TextBox 14"/>
          <p:cNvSpPr txBox="1">
            <a:spLocks noChangeArrowheads="1"/>
          </p:cNvSpPr>
          <p:nvPr/>
        </p:nvSpPr>
        <p:spPr bwMode="auto">
          <a:xfrm>
            <a:off x="2676525" y="6114789"/>
            <a:ext cx="6035627" cy="307777"/>
          </a:xfrm>
          <a:prstGeom prst="rect">
            <a:avLst/>
          </a:prstGeom>
          <a:noFill/>
          <a:ln w="9525">
            <a:noFill/>
            <a:miter lim="800000"/>
            <a:headEnd/>
            <a:tailEnd/>
          </a:ln>
        </p:spPr>
        <p:txBody>
          <a:bodyPr wrap="none">
            <a:spAutoFit/>
          </a:bodyPr>
          <a:lstStyle/>
          <a:p>
            <a:r>
              <a:rPr lang="en-US" dirty="0">
                <a:solidFill>
                  <a:srgbClr val="FF0000"/>
                </a:solidFill>
                <a:latin typeface="+mj-lt"/>
              </a:rPr>
              <a:t>PAUSE PRESENTATION:  Navigate to this screen in your demo center.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2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7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73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7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P spid="30726" grpId="0" animBg="1"/>
      <p:bldP spid="30727" grpId="0" animBg="1"/>
      <p:bldP spid="30729" grpId="0" animBg="1"/>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normAutofit/>
          </a:bodyPr>
          <a:lstStyle/>
          <a:p>
            <a:r>
              <a:rPr lang="en-US" sz="2400" dirty="0" smtClean="0"/>
              <a:t>Course Objectives and Benefits</a:t>
            </a:r>
          </a:p>
          <a:p>
            <a:r>
              <a:rPr lang="en-US" sz="2400" dirty="0" smtClean="0"/>
              <a:t>Business Space </a:t>
            </a:r>
          </a:p>
          <a:p>
            <a:r>
              <a:rPr lang="en-US" sz="2400" dirty="0" smtClean="0"/>
              <a:t>Key Concepts </a:t>
            </a:r>
          </a:p>
          <a:p>
            <a:r>
              <a:rPr lang="en-US" sz="2400" dirty="0" smtClean="0"/>
              <a:t>Examples </a:t>
            </a:r>
          </a:p>
          <a:p>
            <a:r>
              <a:rPr lang="en-US" sz="2400" dirty="0" smtClean="0"/>
              <a:t>Project Controls Setup Review</a:t>
            </a:r>
          </a:p>
          <a:p>
            <a:r>
              <a:rPr lang="en-US" sz="2400" dirty="0" smtClean="0"/>
              <a:t>Project Controls Process </a:t>
            </a:r>
          </a:p>
          <a:p>
            <a:r>
              <a:rPr lang="en-US" sz="2400" dirty="0" smtClean="0"/>
              <a:t>Course Review</a:t>
            </a:r>
          </a:p>
          <a:p>
            <a:r>
              <a:rPr lang="en-US" sz="2400" dirty="0" smtClean="0"/>
              <a:t>Next Steps </a:t>
            </a:r>
          </a:p>
        </p:txBody>
      </p:sp>
      <p:sp>
        <p:nvSpPr>
          <p:cNvPr id="6146" name="Rectangle 2"/>
          <p:cNvSpPr>
            <a:spLocks noGrp="1" noChangeArrowheads="1"/>
          </p:cNvSpPr>
          <p:nvPr>
            <p:ph type="title"/>
          </p:nvPr>
        </p:nvSpPr>
        <p:spPr/>
        <p:txBody>
          <a:bodyPr/>
          <a:lstStyle/>
          <a:p>
            <a:r>
              <a:rPr lang="en-US" smtClean="0"/>
              <a:t>Course Overview</a:t>
            </a:r>
          </a:p>
        </p:txBody>
      </p:sp>
      <p:sp>
        <p:nvSpPr>
          <p:cNvPr id="6157" name="Footer Placeholder 12"/>
          <p:cNvSpPr>
            <a:spLocks noGrp="1"/>
          </p:cNvSpPr>
          <p:nvPr>
            <p:ph type="ftr" sz="quarter" idx="10"/>
          </p:nvPr>
        </p:nvSpPr>
        <p:spPr/>
        <p:txBody>
          <a:bodyPr/>
          <a:lstStyle/>
          <a:p>
            <a:r>
              <a:rPr lang="en-US" smtClean="0"/>
              <a:t>EAM-PCP1-030</a:t>
            </a:r>
          </a:p>
        </p:txBody>
      </p:sp>
      <p:grpSp>
        <p:nvGrpSpPr>
          <p:cNvPr id="17" name="Group 16"/>
          <p:cNvGrpSpPr/>
          <p:nvPr/>
        </p:nvGrpSpPr>
        <p:grpSpPr>
          <a:xfrm>
            <a:off x="4767263" y="2598738"/>
            <a:ext cx="4376737" cy="3477104"/>
            <a:chOff x="4510088" y="2398713"/>
            <a:chExt cx="4376737" cy="3477104"/>
          </a:xfrm>
        </p:grpSpPr>
        <p:pic>
          <p:nvPicPr>
            <p:cNvPr id="18" name="Picture 5" descr="C:\Users\nnm\AppData\Local\Microsoft\Windows\Temporary Internet Files\Content.IE5\JNNYX0BE\MC900433921[1].png"/>
            <p:cNvPicPr>
              <a:picLocks noChangeAspect="1" noChangeArrowheads="1"/>
            </p:cNvPicPr>
            <p:nvPr/>
          </p:nvPicPr>
          <p:blipFill>
            <a:blip r:embed="rId3" cstate="print"/>
            <a:srcRect/>
            <a:stretch>
              <a:fillRect/>
            </a:stretch>
          </p:blipFill>
          <p:spPr bwMode="auto">
            <a:xfrm>
              <a:off x="6105525" y="2748442"/>
              <a:ext cx="2781300" cy="3127375"/>
            </a:xfrm>
            <a:prstGeom prst="rect">
              <a:avLst/>
            </a:prstGeom>
            <a:noFill/>
            <a:ln w="9525">
              <a:noFill/>
              <a:miter lim="800000"/>
              <a:headEnd/>
              <a:tailEnd/>
            </a:ln>
          </p:spPr>
        </p:pic>
        <p:sp>
          <p:nvSpPr>
            <p:cNvPr id="19" name="TextBox 5"/>
            <p:cNvSpPr txBox="1">
              <a:spLocks noChangeArrowheads="1"/>
            </p:cNvSpPr>
            <p:nvPr/>
          </p:nvSpPr>
          <p:spPr bwMode="auto">
            <a:xfrm>
              <a:off x="5861050" y="2398713"/>
              <a:ext cx="2727029" cy="307777"/>
            </a:xfrm>
            <a:prstGeom prst="rect">
              <a:avLst/>
            </a:prstGeom>
            <a:noFill/>
            <a:ln w="9525">
              <a:noFill/>
              <a:miter lim="800000"/>
              <a:headEnd/>
              <a:tailEnd/>
            </a:ln>
          </p:spPr>
          <p:txBody>
            <a:bodyPr wrap="none">
              <a:spAutoFit/>
            </a:bodyPr>
            <a:lstStyle/>
            <a:p>
              <a:r>
                <a:rPr lang="en-US" b="1" dirty="0">
                  <a:latin typeface="+mj-lt"/>
                </a:rPr>
                <a:t>Think in terms of an Hourglass</a:t>
              </a:r>
            </a:p>
          </p:txBody>
        </p:sp>
        <p:sp>
          <p:nvSpPr>
            <p:cNvPr id="20" name="TextBox 6"/>
            <p:cNvSpPr txBox="1">
              <a:spLocks noChangeArrowheads="1"/>
            </p:cNvSpPr>
            <p:nvPr/>
          </p:nvSpPr>
          <p:spPr bwMode="auto">
            <a:xfrm>
              <a:off x="4840288" y="3195638"/>
              <a:ext cx="1090363" cy="307777"/>
            </a:xfrm>
            <a:prstGeom prst="rect">
              <a:avLst/>
            </a:prstGeom>
            <a:noFill/>
            <a:ln w="9525">
              <a:noFill/>
              <a:miter lim="800000"/>
              <a:headEnd/>
              <a:tailEnd/>
            </a:ln>
          </p:spPr>
          <p:txBody>
            <a:bodyPr wrap="none">
              <a:spAutoFit/>
            </a:bodyPr>
            <a:lstStyle/>
            <a:p>
              <a:r>
                <a:rPr lang="en-US" b="1" dirty="0">
                  <a:latin typeface="+mj-lt"/>
                </a:rPr>
                <a:t>Big Picture</a:t>
              </a:r>
            </a:p>
          </p:txBody>
        </p:sp>
        <p:sp>
          <p:nvSpPr>
            <p:cNvPr id="21" name="TextBox 7"/>
            <p:cNvSpPr txBox="1">
              <a:spLocks noChangeArrowheads="1"/>
            </p:cNvSpPr>
            <p:nvPr/>
          </p:nvSpPr>
          <p:spPr bwMode="auto">
            <a:xfrm>
              <a:off x="4843463" y="3997325"/>
              <a:ext cx="1486304" cy="307777"/>
            </a:xfrm>
            <a:prstGeom prst="rect">
              <a:avLst/>
            </a:prstGeom>
            <a:noFill/>
            <a:ln w="9525">
              <a:noFill/>
              <a:miter lim="800000"/>
              <a:headEnd/>
              <a:tailEnd/>
            </a:ln>
          </p:spPr>
          <p:txBody>
            <a:bodyPr wrap="none">
              <a:spAutoFit/>
            </a:bodyPr>
            <a:lstStyle/>
            <a:p>
              <a:r>
                <a:rPr lang="en-US" b="1">
                  <a:latin typeface="+mj-lt"/>
                </a:rPr>
                <a:t>Digestible Bites</a:t>
              </a:r>
            </a:p>
          </p:txBody>
        </p:sp>
        <p:sp>
          <p:nvSpPr>
            <p:cNvPr id="22" name="TextBox 8"/>
            <p:cNvSpPr txBox="1">
              <a:spLocks noChangeArrowheads="1"/>
            </p:cNvSpPr>
            <p:nvPr/>
          </p:nvSpPr>
          <p:spPr bwMode="auto">
            <a:xfrm>
              <a:off x="4846638" y="4862513"/>
              <a:ext cx="1090363" cy="307777"/>
            </a:xfrm>
            <a:prstGeom prst="rect">
              <a:avLst/>
            </a:prstGeom>
            <a:noFill/>
            <a:ln w="9525">
              <a:noFill/>
              <a:miter lim="800000"/>
              <a:headEnd/>
              <a:tailEnd/>
            </a:ln>
          </p:spPr>
          <p:txBody>
            <a:bodyPr wrap="none">
              <a:spAutoFit/>
            </a:bodyPr>
            <a:lstStyle/>
            <a:p>
              <a:r>
                <a:rPr lang="en-US" b="1">
                  <a:latin typeface="+mj-lt"/>
                </a:rPr>
                <a:t>Big Picture</a:t>
              </a:r>
            </a:p>
          </p:txBody>
        </p:sp>
        <p:sp>
          <p:nvSpPr>
            <p:cNvPr id="23" name="Right Arrow 11"/>
            <p:cNvSpPr>
              <a:spLocks noChangeArrowheads="1"/>
            </p:cNvSpPr>
            <p:nvPr/>
          </p:nvSpPr>
          <p:spPr bwMode="auto">
            <a:xfrm>
              <a:off x="5978525" y="3227388"/>
              <a:ext cx="276225" cy="214312"/>
            </a:xfrm>
            <a:prstGeom prst="rightArrow">
              <a:avLst>
                <a:gd name="adj1" fmla="val 50000"/>
                <a:gd name="adj2" fmla="val 5035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24" name="Right Arrow 12"/>
            <p:cNvSpPr>
              <a:spLocks noChangeArrowheads="1"/>
            </p:cNvSpPr>
            <p:nvPr/>
          </p:nvSpPr>
          <p:spPr bwMode="auto">
            <a:xfrm>
              <a:off x="6278563" y="4051300"/>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25" name="Right Arrow 13"/>
            <p:cNvSpPr>
              <a:spLocks noChangeArrowheads="1"/>
            </p:cNvSpPr>
            <p:nvPr/>
          </p:nvSpPr>
          <p:spPr bwMode="auto">
            <a:xfrm>
              <a:off x="6015038" y="4905375"/>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26" name="5-Point Star 25"/>
            <p:cNvSpPr/>
            <p:nvPr/>
          </p:nvSpPr>
          <p:spPr bwMode="auto">
            <a:xfrm>
              <a:off x="4510088" y="3925888"/>
              <a:ext cx="392112" cy="330200"/>
            </a:xfrm>
            <a:prstGeom prst="star5">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sz="2800">
                <a:latin typeface="Tahoma" charset="0"/>
                <a:cs typeface="Arial" pitchFamily="34" charset="0"/>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smtClean="0"/>
              <a:t>Set Up a Job, cont.</a:t>
            </a:r>
          </a:p>
        </p:txBody>
      </p:sp>
      <p:sp>
        <p:nvSpPr>
          <p:cNvPr id="31756" name="Footer Placeholder 16"/>
          <p:cNvSpPr>
            <a:spLocks noGrp="1"/>
          </p:cNvSpPr>
          <p:nvPr>
            <p:ph type="ftr" sz="quarter" idx="10"/>
          </p:nvPr>
        </p:nvSpPr>
        <p:spPr/>
        <p:txBody>
          <a:bodyPr/>
          <a:lstStyle/>
          <a:p>
            <a:r>
              <a:rPr lang="en-US" smtClean="0"/>
              <a:t>EAM-PCP1-280</a:t>
            </a:r>
          </a:p>
        </p:txBody>
      </p:sp>
      <p:pic>
        <p:nvPicPr>
          <p:cNvPr id="31747" name="Picture 5"/>
          <p:cNvPicPr>
            <a:picLocks noChangeAspect="1" noChangeArrowheads="1"/>
          </p:cNvPicPr>
          <p:nvPr/>
        </p:nvPicPr>
        <p:blipFill>
          <a:blip r:embed="rId3" cstate="print"/>
          <a:srcRect l="18478" t="7373" r="19643" b="11852"/>
          <a:stretch>
            <a:fillRect/>
          </a:stretch>
        </p:blipFill>
        <p:spPr bwMode="auto">
          <a:xfrm>
            <a:off x="2589213" y="1358900"/>
            <a:ext cx="5805487" cy="4203700"/>
          </a:xfrm>
          <a:prstGeom prst="rect">
            <a:avLst/>
          </a:prstGeom>
          <a:noFill/>
          <a:ln w="9525">
            <a:noFill/>
            <a:miter lim="800000"/>
            <a:headEnd/>
            <a:tailEnd/>
          </a:ln>
        </p:spPr>
      </p:pic>
      <p:sp>
        <p:nvSpPr>
          <p:cNvPr id="31748" name="Rounded Rectangle 4"/>
          <p:cNvSpPr>
            <a:spLocks noChangeArrowheads="1"/>
          </p:cNvSpPr>
          <p:nvPr/>
        </p:nvSpPr>
        <p:spPr bwMode="auto">
          <a:xfrm>
            <a:off x="2741613" y="4244975"/>
            <a:ext cx="2103437" cy="1905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pic>
        <p:nvPicPr>
          <p:cNvPr id="31749" name="Picture 6"/>
          <p:cNvPicPr>
            <a:picLocks noChangeAspect="1" noChangeArrowheads="1"/>
          </p:cNvPicPr>
          <p:nvPr/>
        </p:nvPicPr>
        <p:blipFill>
          <a:blip r:embed="rId4" cstate="print"/>
          <a:srcRect l="18312" t="7198" r="19545" b="11852"/>
          <a:stretch>
            <a:fillRect/>
          </a:stretch>
        </p:blipFill>
        <p:spPr bwMode="auto">
          <a:xfrm>
            <a:off x="2457450" y="1287463"/>
            <a:ext cx="6213475" cy="4489450"/>
          </a:xfrm>
          <a:prstGeom prst="rect">
            <a:avLst/>
          </a:prstGeom>
          <a:noFill/>
          <a:ln w="9525">
            <a:noFill/>
            <a:miter lim="800000"/>
            <a:headEnd/>
            <a:tailEnd/>
          </a:ln>
        </p:spPr>
      </p:pic>
      <p:sp>
        <p:nvSpPr>
          <p:cNvPr id="31750" name="Rounded Rectangle 5"/>
          <p:cNvSpPr>
            <a:spLocks noChangeArrowheads="1"/>
          </p:cNvSpPr>
          <p:nvPr/>
        </p:nvSpPr>
        <p:spPr bwMode="auto">
          <a:xfrm>
            <a:off x="4959350" y="2770188"/>
            <a:ext cx="2105025" cy="1905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1751" name="Rounded Rectangle 6"/>
          <p:cNvSpPr>
            <a:spLocks noChangeArrowheads="1"/>
          </p:cNvSpPr>
          <p:nvPr/>
        </p:nvSpPr>
        <p:spPr bwMode="auto">
          <a:xfrm>
            <a:off x="4957763" y="2959100"/>
            <a:ext cx="2103437" cy="188913"/>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1752" name="Rounded Rectangle 7"/>
          <p:cNvSpPr>
            <a:spLocks noChangeArrowheads="1"/>
          </p:cNvSpPr>
          <p:nvPr/>
        </p:nvSpPr>
        <p:spPr bwMode="auto">
          <a:xfrm>
            <a:off x="2951163" y="2400300"/>
            <a:ext cx="457200" cy="2063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1753" name="Rounded Rectangle 8"/>
          <p:cNvSpPr>
            <a:spLocks noChangeArrowheads="1"/>
          </p:cNvSpPr>
          <p:nvPr/>
        </p:nvSpPr>
        <p:spPr bwMode="auto">
          <a:xfrm>
            <a:off x="7307263" y="2184400"/>
            <a:ext cx="1230312" cy="1846263"/>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10" name="TextBox 9"/>
          <p:cNvSpPr txBox="1"/>
          <p:nvPr/>
        </p:nvSpPr>
        <p:spPr>
          <a:xfrm>
            <a:off x="153988" y="2641600"/>
            <a:ext cx="2090737" cy="1662113"/>
          </a:xfrm>
          <a:prstGeom prst="rect">
            <a:avLst/>
          </a:prstGeom>
          <a:solidFill>
            <a:schemeClr val="bg1"/>
          </a:solidFill>
          <a:ln>
            <a:solidFill>
              <a:schemeClr val="tx1"/>
            </a:solidFill>
          </a:ln>
        </p:spPr>
        <p:txBody>
          <a:bodyPr>
            <a:spAutoFit/>
          </a:bodyPr>
          <a:lstStyle/>
          <a:p>
            <a:pPr>
              <a:defRPr/>
            </a:pPr>
            <a:r>
              <a:rPr lang="en-US" sz="1800" dirty="0">
                <a:latin typeface="+mj-lt"/>
              </a:rPr>
              <a:t>What rolls up to Parent and Project?</a:t>
            </a:r>
          </a:p>
          <a:p>
            <a:pPr marL="342900" indent="-342900">
              <a:buFontTx/>
              <a:buAutoNum type="arabicPeriod"/>
              <a:defRPr/>
            </a:pPr>
            <a:r>
              <a:rPr lang="en-US" sz="1600" dirty="0">
                <a:latin typeface="+mj-lt"/>
              </a:rPr>
              <a:t>Spending Estimate</a:t>
            </a:r>
          </a:p>
          <a:p>
            <a:pPr marL="342900" indent="-342900">
              <a:buFontTx/>
              <a:buAutoNum type="arabicPeriod"/>
              <a:defRPr/>
            </a:pPr>
            <a:r>
              <a:rPr lang="en-US" sz="1600" dirty="0">
                <a:latin typeface="+mj-lt"/>
              </a:rPr>
              <a:t>Actual Costs</a:t>
            </a:r>
          </a:p>
        </p:txBody>
      </p:sp>
      <p:grpSp>
        <p:nvGrpSpPr>
          <p:cNvPr id="20" name="Group 14"/>
          <p:cNvGrpSpPr>
            <a:grpSpLocks/>
          </p:cNvGrpSpPr>
          <p:nvPr/>
        </p:nvGrpSpPr>
        <p:grpSpPr bwMode="auto">
          <a:xfrm>
            <a:off x="4206240" y="0"/>
            <a:ext cx="4937760" cy="365760"/>
            <a:chOff x="1158740" y="3062178"/>
            <a:chExt cx="6564312" cy="736768"/>
          </a:xfrm>
        </p:grpSpPr>
        <p:sp>
          <p:nvSpPr>
            <p:cNvPr id="21" name="Right Arrow 6"/>
            <p:cNvSpPr>
              <a:spLocks noChangeArrowheads="1"/>
            </p:cNvSpPr>
            <p:nvPr/>
          </p:nvSpPr>
          <p:spPr bwMode="auto">
            <a:xfrm>
              <a:off x="1158740" y="306217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dirty="0">
                  <a:latin typeface="+mj-lt"/>
                </a:rPr>
                <a:t>Plan</a:t>
              </a:r>
            </a:p>
          </p:txBody>
        </p:sp>
        <p:sp>
          <p:nvSpPr>
            <p:cNvPr id="22"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3"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4"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5"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smtClean="0"/>
              <a:t>Project Controls Process – Step Through</a:t>
            </a:r>
          </a:p>
        </p:txBody>
      </p:sp>
      <p:sp>
        <p:nvSpPr>
          <p:cNvPr id="32776" name="Footer Placeholder 7"/>
          <p:cNvSpPr>
            <a:spLocks noGrp="1"/>
          </p:cNvSpPr>
          <p:nvPr>
            <p:ph type="ftr" sz="quarter" idx="10"/>
          </p:nvPr>
        </p:nvSpPr>
        <p:spPr/>
        <p:txBody>
          <a:bodyPr/>
          <a:lstStyle/>
          <a:p>
            <a:r>
              <a:rPr lang="en-US" smtClean="0"/>
              <a:t>EAM-PCP1-290</a:t>
            </a:r>
          </a:p>
        </p:txBody>
      </p:sp>
      <p:sp>
        <p:nvSpPr>
          <p:cNvPr id="32771" name="Right Arrow 6"/>
          <p:cNvSpPr>
            <a:spLocks noChangeArrowheads="1"/>
          </p:cNvSpPr>
          <p:nvPr/>
        </p:nvSpPr>
        <p:spPr bwMode="auto">
          <a:xfrm>
            <a:off x="1158875" y="3062288"/>
            <a:ext cx="977900" cy="731837"/>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Plan</a:t>
            </a:r>
          </a:p>
        </p:txBody>
      </p:sp>
      <p:sp>
        <p:nvSpPr>
          <p:cNvPr id="32772" name="Right Arrow 7"/>
          <p:cNvSpPr>
            <a:spLocks noChangeArrowheads="1"/>
          </p:cNvSpPr>
          <p:nvPr/>
        </p:nvSpPr>
        <p:spPr bwMode="auto">
          <a:xfrm>
            <a:off x="2555875" y="3067050"/>
            <a:ext cx="977900" cy="731838"/>
          </a:xfrm>
          <a:prstGeom prst="rightArrow">
            <a:avLst>
              <a:gd name="adj1" fmla="val 50000"/>
              <a:gd name="adj2" fmla="val 50065"/>
            </a:avLst>
          </a:prstGeom>
          <a:solidFill>
            <a:srgbClr val="FFFF00"/>
          </a:solidFill>
          <a:ln w="9525" algn="ctr">
            <a:solidFill>
              <a:schemeClr val="tx1"/>
            </a:solidFill>
            <a:round/>
            <a:headEnd/>
            <a:tailEnd/>
          </a:ln>
        </p:spPr>
        <p:txBody>
          <a:bodyPr wrap="none" tIns="91440" bIns="91440" anchor="ctr"/>
          <a:lstStyle/>
          <a:p>
            <a:pPr algn="ctr"/>
            <a:r>
              <a:rPr lang="en-US">
                <a:latin typeface="+mj-lt"/>
              </a:rPr>
              <a:t>Approve</a:t>
            </a:r>
          </a:p>
        </p:txBody>
      </p:sp>
      <p:sp>
        <p:nvSpPr>
          <p:cNvPr id="32773" name="Right Arrow 8"/>
          <p:cNvSpPr>
            <a:spLocks noChangeArrowheads="1"/>
          </p:cNvSpPr>
          <p:nvPr/>
        </p:nvSpPr>
        <p:spPr bwMode="auto">
          <a:xfrm>
            <a:off x="3948113" y="3067050"/>
            <a:ext cx="979487" cy="731838"/>
          </a:xfrm>
          <a:prstGeom prst="rightArrow">
            <a:avLst>
              <a:gd name="adj1" fmla="val 50000"/>
              <a:gd name="adj2" fmla="val 50146"/>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Work</a:t>
            </a:r>
          </a:p>
        </p:txBody>
      </p:sp>
      <p:sp>
        <p:nvSpPr>
          <p:cNvPr id="32774" name="Right Arrow 9"/>
          <p:cNvSpPr>
            <a:spLocks noChangeArrowheads="1"/>
          </p:cNvSpPr>
          <p:nvPr/>
        </p:nvSpPr>
        <p:spPr bwMode="auto">
          <a:xfrm>
            <a:off x="5341938" y="30670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Track</a:t>
            </a:r>
          </a:p>
        </p:txBody>
      </p:sp>
      <p:sp>
        <p:nvSpPr>
          <p:cNvPr id="32775" name="Right Arrow 10"/>
          <p:cNvSpPr>
            <a:spLocks noChangeArrowheads="1"/>
          </p:cNvSpPr>
          <p:nvPr/>
        </p:nvSpPr>
        <p:spPr bwMode="auto">
          <a:xfrm>
            <a:off x="6745288" y="30670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Complete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dirty="0" smtClean="0"/>
              <a:t>Project Approval Routing</a:t>
            </a:r>
          </a:p>
        </p:txBody>
      </p:sp>
      <p:sp>
        <p:nvSpPr>
          <p:cNvPr id="33808" name="Footer Placeholder 20"/>
          <p:cNvSpPr>
            <a:spLocks noGrp="1"/>
          </p:cNvSpPr>
          <p:nvPr>
            <p:ph type="ftr" sz="quarter" idx="10"/>
          </p:nvPr>
        </p:nvSpPr>
        <p:spPr/>
        <p:txBody>
          <a:bodyPr/>
          <a:lstStyle/>
          <a:p>
            <a:r>
              <a:rPr lang="en-US" smtClean="0"/>
              <a:t>EAM-PCP1-300</a:t>
            </a:r>
          </a:p>
        </p:txBody>
      </p:sp>
      <p:pic>
        <p:nvPicPr>
          <p:cNvPr id="33795" name="Picture 5" descr="Project Auth.PNG"/>
          <p:cNvPicPr>
            <a:picLocks noChangeAspect="1"/>
          </p:cNvPicPr>
          <p:nvPr/>
        </p:nvPicPr>
        <p:blipFill>
          <a:blip r:embed="rId3" cstate="print"/>
          <a:srcRect/>
          <a:stretch>
            <a:fillRect/>
          </a:stretch>
        </p:blipFill>
        <p:spPr bwMode="auto">
          <a:xfrm>
            <a:off x="549275" y="1298575"/>
            <a:ext cx="6589713" cy="4578350"/>
          </a:xfrm>
          <a:prstGeom prst="rect">
            <a:avLst/>
          </a:prstGeom>
          <a:noFill/>
          <a:ln w="9525">
            <a:noFill/>
            <a:miter lim="800000"/>
            <a:headEnd/>
            <a:tailEnd/>
          </a:ln>
        </p:spPr>
      </p:pic>
      <p:sp>
        <p:nvSpPr>
          <p:cNvPr id="33796" name="Rounded Rectangle 4"/>
          <p:cNvSpPr>
            <a:spLocks noChangeArrowheads="1"/>
          </p:cNvSpPr>
          <p:nvPr/>
        </p:nvSpPr>
        <p:spPr bwMode="auto">
          <a:xfrm>
            <a:off x="4729163" y="5356225"/>
            <a:ext cx="2203450" cy="217488"/>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3797" name="Rounded Rectangle 4"/>
          <p:cNvSpPr>
            <a:spLocks noChangeArrowheads="1"/>
          </p:cNvSpPr>
          <p:nvPr/>
        </p:nvSpPr>
        <p:spPr bwMode="auto">
          <a:xfrm>
            <a:off x="2560638" y="3398838"/>
            <a:ext cx="554037" cy="1968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pic>
        <p:nvPicPr>
          <p:cNvPr id="33798" name="Picture 8" descr="Project Auth2.PNG"/>
          <p:cNvPicPr>
            <a:picLocks noChangeAspect="1"/>
          </p:cNvPicPr>
          <p:nvPr/>
        </p:nvPicPr>
        <p:blipFill>
          <a:blip r:embed="rId4" cstate="print"/>
          <a:srcRect/>
          <a:stretch>
            <a:fillRect/>
          </a:stretch>
        </p:blipFill>
        <p:spPr bwMode="auto">
          <a:xfrm>
            <a:off x="3967163" y="1066800"/>
            <a:ext cx="2847975" cy="1219200"/>
          </a:xfrm>
          <a:prstGeom prst="rect">
            <a:avLst/>
          </a:prstGeom>
          <a:noFill/>
          <a:ln w="9525">
            <a:noFill/>
            <a:miter lim="800000"/>
            <a:headEnd/>
            <a:tailEnd/>
          </a:ln>
        </p:spPr>
      </p:pic>
      <p:grpSp>
        <p:nvGrpSpPr>
          <p:cNvPr id="33799" name="Group 10"/>
          <p:cNvGrpSpPr>
            <a:grpSpLocks/>
          </p:cNvGrpSpPr>
          <p:nvPr/>
        </p:nvGrpSpPr>
        <p:grpSpPr bwMode="auto">
          <a:xfrm>
            <a:off x="4206240" y="0"/>
            <a:ext cx="4937760" cy="365760"/>
            <a:chOff x="1158740" y="3062178"/>
            <a:chExt cx="6564312" cy="736768"/>
          </a:xfrm>
        </p:grpSpPr>
        <p:sp>
          <p:nvSpPr>
            <p:cNvPr id="33809"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33810" name="Right Arrow 7"/>
            <p:cNvSpPr>
              <a:spLocks noChangeArrowheads="1"/>
            </p:cNvSpPr>
            <p:nvPr/>
          </p:nvSpPr>
          <p:spPr bwMode="auto">
            <a:xfrm>
              <a:off x="2555740"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33811"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33812"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33813"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cxnSp>
        <p:nvCxnSpPr>
          <p:cNvPr id="33800" name="Straight Arrow Connector 17"/>
          <p:cNvCxnSpPr>
            <a:cxnSpLocks noChangeShapeType="1"/>
            <a:stCxn id="33797" idx="3"/>
          </p:cNvCxnSpPr>
          <p:nvPr/>
        </p:nvCxnSpPr>
        <p:spPr bwMode="auto">
          <a:xfrm flipV="1">
            <a:off x="3114675" y="1676400"/>
            <a:ext cx="852488" cy="1820863"/>
          </a:xfrm>
          <a:prstGeom prst="straightConnector1">
            <a:avLst/>
          </a:prstGeom>
          <a:noFill/>
          <a:ln w="9525" algn="ctr">
            <a:solidFill>
              <a:schemeClr val="tx1"/>
            </a:solidFill>
            <a:round/>
            <a:headEnd/>
            <a:tailEnd type="arrow" w="med" len="med"/>
          </a:ln>
        </p:spPr>
      </p:cxnSp>
      <p:pic>
        <p:nvPicPr>
          <p:cNvPr id="33801" name="Picture 19" descr="Project Auth3.PNG"/>
          <p:cNvPicPr>
            <a:picLocks noChangeAspect="1"/>
          </p:cNvPicPr>
          <p:nvPr/>
        </p:nvPicPr>
        <p:blipFill>
          <a:blip r:embed="rId5" cstate="print"/>
          <a:srcRect/>
          <a:stretch>
            <a:fillRect/>
          </a:stretch>
        </p:blipFill>
        <p:spPr bwMode="auto">
          <a:xfrm>
            <a:off x="4465638" y="2311400"/>
            <a:ext cx="4200525" cy="1462088"/>
          </a:xfrm>
          <a:prstGeom prst="rect">
            <a:avLst/>
          </a:prstGeom>
          <a:noFill/>
          <a:ln w="9525">
            <a:noFill/>
            <a:miter lim="800000"/>
            <a:headEnd/>
            <a:tailEnd/>
          </a:ln>
        </p:spPr>
      </p:pic>
      <p:pic>
        <p:nvPicPr>
          <p:cNvPr id="33802" name="Picture 20" descr="Project Auth4.PNG"/>
          <p:cNvPicPr>
            <a:picLocks noChangeAspect="1"/>
          </p:cNvPicPr>
          <p:nvPr/>
        </p:nvPicPr>
        <p:blipFill>
          <a:blip r:embed="rId6" cstate="print"/>
          <a:srcRect/>
          <a:stretch>
            <a:fillRect/>
          </a:stretch>
        </p:blipFill>
        <p:spPr bwMode="auto">
          <a:xfrm>
            <a:off x="5819775" y="3846513"/>
            <a:ext cx="3076575" cy="1019175"/>
          </a:xfrm>
          <a:prstGeom prst="rect">
            <a:avLst/>
          </a:prstGeom>
          <a:noFill/>
          <a:ln w="9525">
            <a:noFill/>
            <a:miter lim="800000"/>
            <a:headEnd/>
            <a:tailEnd/>
          </a:ln>
        </p:spPr>
      </p:pic>
      <p:sp>
        <p:nvSpPr>
          <p:cNvPr id="33803" name="TextBox 21"/>
          <p:cNvSpPr txBox="1">
            <a:spLocks noChangeArrowheads="1"/>
          </p:cNvSpPr>
          <p:nvPr/>
        </p:nvSpPr>
        <p:spPr bwMode="auto">
          <a:xfrm>
            <a:off x="2328863" y="3265488"/>
            <a:ext cx="285656" cy="307777"/>
          </a:xfrm>
          <a:prstGeom prst="rect">
            <a:avLst/>
          </a:prstGeom>
          <a:solidFill>
            <a:schemeClr val="bg1"/>
          </a:solidFill>
          <a:ln w="9525">
            <a:solidFill>
              <a:schemeClr val="tx1"/>
            </a:solidFill>
            <a:miter lim="800000"/>
            <a:headEnd/>
            <a:tailEnd/>
          </a:ln>
        </p:spPr>
        <p:txBody>
          <a:bodyPr wrap="none">
            <a:spAutoFit/>
          </a:bodyPr>
          <a:lstStyle/>
          <a:p>
            <a:r>
              <a:rPr lang="en-US" b="1" dirty="0">
                <a:solidFill>
                  <a:srgbClr val="FF0000"/>
                </a:solidFill>
                <a:latin typeface="+mj-lt"/>
              </a:rPr>
              <a:t>1</a:t>
            </a:r>
          </a:p>
        </p:txBody>
      </p:sp>
      <p:sp>
        <p:nvSpPr>
          <p:cNvPr id="33804" name="TextBox 22"/>
          <p:cNvSpPr txBox="1">
            <a:spLocks noChangeArrowheads="1"/>
          </p:cNvSpPr>
          <p:nvPr/>
        </p:nvSpPr>
        <p:spPr bwMode="auto">
          <a:xfrm>
            <a:off x="3862388" y="1366838"/>
            <a:ext cx="285656" cy="307777"/>
          </a:xfrm>
          <a:prstGeom prst="rect">
            <a:avLst/>
          </a:prstGeom>
          <a:solidFill>
            <a:schemeClr val="bg1"/>
          </a:solidFill>
          <a:ln w="9525">
            <a:solidFill>
              <a:schemeClr val="tx1"/>
            </a:solidFill>
            <a:miter lim="800000"/>
            <a:headEnd/>
            <a:tailEnd/>
          </a:ln>
        </p:spPr>
        <p:txBody>
          <a:bodyPr wrap="none">
            <a:spAutoFit/>
          </a:bodyPr>
          <a:lstStyle/>
          <a:p>
            <a:r>
              <a:rPr lang="en-US" b="1">
                <a:solidFill>
                  <a:srgbClr val="FF0000"/>
                </a:solidFill>
                <a:latin typeface="+mj-lt"/>
              </a:rPr>
              <a:t>2</a:t>
            </a:r>
          </a:p>
        </p:txBody>
      </p:sp>
      <p:sp>
        <p:nvSpPr>
          <p:cNvPr id="33805" name="TextBox 23"/>
          <p:cNvSpPr txBox="1">
            <a:spLocks noChangeArrowheads="1"/>
          </p:cNvSpPr>
          <p:nvPr/>
        </p:nvSpPr>
        <p:spPr bwMode="auto">
          <a:xfrm>
            <a:off x="4759325" y="3071813"/>
            <a:ext cx="285656" cy="307777"/>
          </a:xfrm>
          <a:prstGeom prst="rect">
            <a:avLst/>
          </a:prstGeom>
          <a:solidFill>
            <a:schemeClr val="bg1"/>
          </a:solidFill>
          <a:ln w="9525">
            <a:solidFill>
              <a:schemeClr val="tx1"/>
            </a:solidFill>
            <a:miter lim="800000"/>
            <a:headEnd/>
            <a:tailEnd/>
          </a:ln>
        </p:spPr>
        <p:txBody>
          <a:bodyPr wrap="none">
            <a:spAutoFit/>
          </a:bodyPr>
          <a:lstStyle/>
          <a:p>
            <a:r>
              <a:rPr lang="en-US" b="1">
                <a:solidFill>
                  <a:srgbClr val="FF0000"/>
                </a:solidFill>
                <a:latin typeface="+mj-lt"/>
              </a:rPr>
              <a:t>3</a:t>
            </a:r>
          </a:p>
        </p:txBody>
      </p:sp>
      <p:sp>
        <p:nvSpPr>
          <p:cNvPr id="33806" name="TextBox 24"/>
          <p:cNvSpPr txBox="1">
            <a:spLocks noChangeArrowheads="1"/>
          </p:cNvSpPr>
          <p:nvPr/>
        </p:nvSpPr>
        <p:spPr bwMode="auto">
          <a:xfrm>
            <a:off x="5940425" y="4411663"/>
            <a:ext cx="285656" cy="307777"/>
          </a:xfrm>
          <a:prstGeom prst="rect">
            <a:avLst/>
          </a:prstGeom>
          <a:solidFill>
            <a:schemeClr val="bg1"/>
          </a:solidFill>
          <a:ln w="9525">
            <a:solidFill>
              <a:schemeClr val="tx1"/>
            </a:solidFill>
            <a:miter lim="800000"/>
            <a:headEnd/>
            <a:tailEnd/>
          </a:ln>
        </p:spPr>
        <p:txBody>
          <a:bodyPr wrap="none">
            <a:spAutoFit/>
          </a:bodyPr>
          <a:lstStyle/>
          <a:p>
            <a:r>
              <a:rPr lang="en-US" b="1">
                <a:solidFill>
                  <a:srgbClr val="FF0000"/>
                </a:solidFill>
                <a:latin typeface="+mj-lt"/>
              </a:rPr>
              <a:t>4</a:t>
            </a:r>
          </a:p>
        </p:txBody>
      </p:sp>
      <p:sp>
        <p:nvSpPr>
          <p:cNvPr id="33807" name="TextBox 25"/>
          <p:cNvSpPr txBox="1">
            <a:spLocks noChangeArrowheads="1"/>
          </p:cNvSpPr>
          <p:nvPr/>
        </p:nvSpPr>
        <p:spPr bwMode="auto">
          <a:xfrm>
            <a:off x="6645275" y="5754688"/>
            <a:ext cx="2396810" cy="307777"/>
          </a:xfrm>
          <a:prstGeom prst="rect">
            <a:avLst/>
          </a:prstGeom>
          <a:solidFill>
            <a:schemeClr val="bg1"/>
          </a:solidFill>
          <a:ln w="9525">
            <a:solidFill>
              <a:schemeClr val="tx1"/>
            </a:solidFill>
            <a:miter lim="800000"/>
            <a:headEnd/>
            <a:tailEnd/>
          </a:ln>
        </p:spPr>
        <p:txBody>
          <a:bodyPr wrap="none">
            <a:spAutoFit/>
          </a:bodyPr>
          <a:lstStyle/>
          <a:p>
            <a:r>
              <a:rPr lang="en-US" dirty="0">
                <a:latin typeface="+mj-lt"/>
              </a:rPr>
              <a:t>Project goes into Routing.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80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79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380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80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79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380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380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380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380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38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animBg="1"/>
      <p:bldP spid="33803" grpId="0" animBg="1"/>
      <p:bldP spid="33804" grpId="0" animBg="1"/>
      <p:bldP spid="33805" grpId="0" animBg="1"/>
      <p:bldP spid="33806" grpId="0" animBg="1"/>
      <p:bldP spid="3380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smtClean="0"/>
              <a:t>Project Approval Routing, cont.</a:t>
            </a:r>
          </a:p>
        </p:txBody>
      </p:sp>
      <p:sp>
        <p:nvSpPr>
          <p:cNvPr id="34826" name="Footer Placeholder 14"/>
          <p:cNvSpPr>
            <a:spLocks noGrp="1"/>
          </p:cNvSpPr>
          <p:nvPr>
            <p:ph type="ftr" sz="quarter" idx="10"/>
          </p:nvPr>
        </p:nvSpPr>
        <p:spPr/>
        <p:txBody>
          <a:bodyPr/>
          <a:lstStyle/>
          <a:p>
            <a:r>
              <a:rPr lang="en-US" smtClean="0"/>
              <a:t>EAM-PCP1-310</a:t>
            </a:r>
          </a:p>
        </p:txBody>
      </p:sp>
      <p:pic>
        <p:nvPicPr>
          <p:cNvPr id="34820" name="Picture 5" descr="Project Auth5.PNG"/>
          <p:cNvPicPr>
            <a:picLocks noChangeAspect="1"/>
          </p:cNvPicPr>
          <p:nvPr/>
        </p:nvPicPr>
        <p:blipFill>
          <a:blip r:embed="rId3" cstate="print"/>
          <a:srcRect/>
          <a:stretch>
            <a:fillRect/>
          </a:stretch>
        </p:blipFill>
        <p:spPr bwMode="auto">
          <a:xfrm>
            <a:off x="5916034" y="1019619"/>
            <a:ext cx="2408238" cy="4065588"/>
          </a:xfrm>
          <a:prstGeom prst="rect">
            <a:avLst/>
          </a:prstGeom>
          <a:noFill/>
          <a:ln w="9525">
            <a:noFill/>
            <a:miter lim="800000"/>
            <a:headEnd/>
            <a:tailEnd/>
          </a:ln>
        </p:spPr>
      </p:pic>
      <p:pic>
        <p:nvPicPr>
          <p:cNvPr id="34819" name="Picture 4" descr="Project Auth6.PNG"/>
          <p:cNvPicPr>
            <a:picLocks noChangeAspect="1"/>
          </p:cNvPicPr>
          <p:nvPr/>
        </p:nvPicPr>
        <p:blipFill>
          <a:blip r:embed="rId4" cstate="print"/>
          <a:srcRect/>
          <a:stretch>
            <a:fillRect/>
          </a:stretch>
        </p:blipFill>
        <p:spPr bwMode="auto">
          <a:xfrm>
            <a:off x="804284" y="1311719"/>
            <a:ext cx="5505450" cy="4524375"/>
          </a:xfrm>
          <a:prstGeom prst="rect">
            <a:avLst/>
          </a:prstGeom>
          <a:noFill/>
          <a:ln w="9525">
            <a:noFill/>
            <a:miter lim="800000"/>
            <a:headEnd/>
            <a:tailEnd/>
          </a:ln>
        </p:spPr>
      </p:pic>
      <p:sp>
        <p:nvSpPr>
          <p:cNvPr id="34822" name="Rounded Rectangle 4"/>
          <p:cNvSpPr>
            <a:spLocks noChangeArrowheads="1"/>
          </p:cNvSpPr>
          <p:nvPr/>
        </p:nvSpPr>
        <p:spPr bwMode="auto">
          <a:xfrm>
            <a:off x="6628822" y="1152969"/>
            <a:ext cx="1724025" cy="6540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cxnSp>
        <p:nvCxnSpPr>
          <p:cNvPr id="34823" name="Straight Arrow Connector 15"/>
          <p:cNvCxnSpPr>
            <a:cxnSpLocks noChangeShapeType="1"/>
            <a:stCxn id="34822" idx="1"/>
          </p:cNvCxnSpPr>
          <p:nvPr/>
        </p:nvCxnSpPr>
        <p:spPr bwMode="auto">
          <a:xfrm rot="10800000" flipV="1">
            <a:off x="4387272" y="1479994"/>
            <a:ext cx="2241550" cy="922338"/>
          </a:xfrm>
          <a:prstGeom prst="straightConnector1">
            <a:avLst/>
          </a:prstGeom>
          <a:noFill/>
          <a:ln w="9525" algn="ctr">
            <a:solidFill>
              <a:schemeClr val="tx1"/>
            </a:solidFill>
            <a:round/>
            <a:headEnd/>
            <a:tailEnd type="arrow" w="med" len="med"/>
          </a:ln>
        </p:spPr>
      </p:cxnSp>
      <p:sp>
        <p:nvSpPr>
          <p:cNvPr id="34824" name="Rounded Rectangle 4"/>
          <p:cNvSpPr>
            <a:spLocks noChangeArrowheads="1"/>
          </p:cNvSpPr>
          <p:nvPr/>
        </p:nvSpPr>
        <p:spPr bwMode="auto">
          <a:xfrm>
            <a:off x="2868034" y="5378894"/>
            <a:ext cx="1879600" cy="4476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4825" name="TextBox 17"/>
          <p:cNvSpPr txBox="1">
            <a:spLocks noChangeArrowheads="1"/>
          </p:cNvSpPr>
          <p:nvPr/>
        </p:nvSpPr>
        <p:spPr bwMode="auto">
          <a:xfrm>
            <a:off x="6449435" y="5294757"/>
            <a:ext cx="1770102" cy="523220"/>
          </a:xfrm>
          <a:prstGeom prst="rect">
            <a:avLst/>
          </a:prstGeom>
          <a:solidFill>
            <a:schemeClr val="bg1"/>
          </a:solidFill>
          <a:ln w="9525">
            <a:solidFill>
              <a:schemeClr val="tx1"/>
            </a:solidFill>
            <a:miter lim="800000"/>
            <a:headEnd/>
            <a:tailEnd/>
          </a:ln>
        </p:spPr>
        <p:txBody>
          <a:bodyPr wrap="square">
            <a:spAutoFit/>
          </a:bodyPr>
          <a:lstStyle/>
          <a:p>
            <a:pPr algn="ctr"/>
            <a:r>
              <a:rPr lang="en-US" dirty="0">
                <a:latin typeface="+mj-lt"/>
              </a:rPr>
              <a:t>Approver receives notification.</a:t>
            </a:r>
          </a:p>
        </p:txBody>
      </p:sp>
      <p:grpSp>
        <p:nvGrpSpPr>
          <p:cNvPr id="18" name="Group 10"/>
          <p:cNvGrpSpPr>
            <a:grpSpLocks/>
          </p:cNvGrpSpPr>
          <p:nvPr/>
        </p:nvGrpSpPr>
        <p:grpSpPr bwMode="auto">
          <a:xfrm>
            <a:off x="4206240" y="0"/>
            <a:ext cx="4937760" cy="365760"/>
            <a:chOff x="1158740" y="3062178"/>
            <a:chExt cx="6564312" cy="736768"/>
          </a:xfrm>
        </p:grpSpPr>
        <p:sp>
          <p:nvSpPr>
            <p:cNvPr id="19"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20" name="Right Arrow 7"/>
            <p:cNvSpPr>
              <a:spLocks noChangeArrowheads="1"/>
            </p:cNvSpPr>
            <p:nvPr/>
          </p:nvSpPr>
          <p:spPr bwMode="auto">
            <a:xfrm>
              <a:off x="2555740"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1"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2"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3"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2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81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8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smtClean="0"/>
              <a:t>Project Approval Routing, cont.</a:t>
            </a:r>
          </a:p>
        </p:txBody>
      </p:sp>
      <p:sp>
        <p:nvSpPr>
          <p:cNvPr id="35854" name="Footer Placeholder 18"/>
          <p:cNvSpPr>
            <a:spLocks noGrp="1"/>
          </p:cNvSpPr>
          <p:nvPr>
            <p:ph type="ftr" sz="quarter" idx="10"/>
          </p:nvPr>
        </p:nvSpPr>
        <p:spPr/>
        <p:txBody>
          <a:bodyPr/>
          <a:lstStyle/>
          <a:p>
            <a:r>
              <a:rPr lang="en-US" smtClean="0"/>
              <a:t>EAM-PCP1-320</a:t>
            </a:r>
          </a:p>
        </p:txBody>
      </p:sp>
      <p:pic>
        <p:nvPicPr>
          <p:cNvPr id="35843" name="Picture 5" descr="Project Auth8.PNG"/>
          <p:cNvPicPr>
            <a:picLocks noChangeAspect="1"/>
          </p:cNvPicPr>
          <p:nvPr/>
        </p:nvPicPr>
        <p:blipFill>
          <a:blip r:embed="rId3" cstate="print"/>
          <a:srcRect/>
          <a:stretch>
            <a:fillRect/>
          </a:stretch>
        </p:blipFill>
        <p:spPr bwMode="auto">
          <a:xfrm>
            <a:off x="166220" y="1266598"/>
            <a:ext cx="6802438" cy="3297238"/>
          </a:xfrm>
          <a:prstGeom prst="rect">
            <a:avLst/>
          </a:prstGeom>
          <a:noFill/>
          <a:ln w="9525">
            <a:noFill/>
            <a:miter lim="800000"/>
            <a:headEnd/>
            <a:tailEnd/>
          </a:ln>
        </p:spPr>
      </p:pic>
      <p:sp>
        <p:nvSpPr>
          <p:cNvPr id="35845" name="Rounded Rectangle 4"/>
          <p:cNvSpPr>
            <a:spLocks noChangeArrowheads="1"/>
          </p:cNvSpPr>
          <p:nvPr/>
        </p:nvSpPr>
        <p:spPr bwMode="auto">
          <a:xfrm>
            <a:off x="2683995" y="3862161"/>
            <a:ext cx="554038" cy="1968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pic>
        <p:nvPicPr>
          <p:cNvPr id="35846" name="Picture 14" descr="Project Auth9.PNG"/>
          <p:cNvPicPr>
            <a:picLocks noChangeAspect="1"/>
          </p:cNvPicPr>
          <p:nvPr/>
        </p:nvPicPr>
        <p:blipFill>
          <a:blip r:embed="rId4" cstate="print"/>
          <a:srcRect/>
          <a:stretch>
            <a:fillRect/>
          </a:stretch>
        </p:blipFill>
        <p:spPr bwMode="auto">
          <a:xfrm>
            <a:off x="3649195" y="1895248"/>
            <a:ext cx="2857500" cy="1209675"/>
          </a:xfrm>
          <a:prstGeom prst="rect">
            <a:avLst/>
          </a:prstGeom>
          <a:noFill/>
          <a:ln w="9525">
            <a:noFill/>
            <a:miter lim="800000"/>
            <a:headEnd/>
            <a:tailEnd/>
          </a:ln>
        </p:spPr>
      </p:pic>
      <p:pic>
        <p:nvPicPr>
          <p:cNvPr id="35847" name="Picture 15" descr="Project Auth10.PNG"/>
          <p:cNvPicPr>
            <a:picLocks noChangeAspect="1"/>
          </p:cNvPicPr>
          <p:nvPr/>
        </p:nvPicPr>
        <p:blipFill>
          <a:blip r:embed="rId5" cstate="print"/>
          <a:srcRect/>
          <a:stretch>
            <a:fillRect/>
          </a:stretch>
        </p:blipFill>
        <p:spPr bwMode="auto">
          <a:xfrm>
            <a:off x="3852395" y="2931886"/>
            <a:ext cx="4762500" cy="1644650"/>
          </a:xfrm>
          <a:prstGeom prst="rect">
            <a:avLst/>
          </a:prstGeom>
          <a:noFill/>
          <a:ln w="9525">
            <a:noFill/>
            <a:miter lim="800000"/>
            <a:headEnd/>
            <a:tailEnd/>
          </a:ln>
        </p:spPr>
      </p:pic>
      <p:pic>
        <p:nvPicPr>
          <p:cNvPr id="35848" name="Picture 16" descr="Project Auth11.PNG"/>
          <p:cNvPicPr>
            <a:picLocks noChangeAspect="1"/>
          </p:cNvPicPr>
          <p:nvPr/>
        </p:nvPicPr>
        <p:blipFill>
          <a:blip r:embed="rId6" cstate="print"/>
          <a:srcRect/>
          <a:stretch>
            <a:fillRect/>
          </a:stretch>
        </p:blipFill>
        <p:spPr bwMode="auto">
          <a:xfrm>
            <a:off x="4347695" y="4633686"/>
            <a:ext cx="4695825" cy="1028700"/>
          </a:xfrm>
          <a:prstGeom prst="rect">
            <a:avLst/>
          </a:prstGeom>
          <a:noFill/>
          <a:ln w="9525">
            <a:noFill/>
            <a:miter lim="800000"/>
            <a:headEnd/>
            <a:tailEnd/>
          </a:ln>
        </p:spPr>
      </p:pic>
      <p:sp>
        <p:nvSpPr>
          <p:cNvPr id="35849" name="TextBox 17"/>
          <p:cNvSpPr txBox="1">
            <a:spLocks noChangeArrowheads="1"/>
          </p:cNvSpPr>
          <p:nvPr/>
        </p:nvSpPr>
        <p:spPr bwMode="auto">
          <a:xfrm>
            <a:off x="2366495" y="3835173"/>
            <a:ext cx="285656" cy="307777"/>
          </a:xfrm>
          <a:prstGeom prst="rect">
            <a:avLst/>
          </a:prstGeom>
          <a:solidFill>
            <a:schemeClr val="bg1"/>
          </a:solidFill>
          <a:ln w="9525">
            <a:solidFill>
              <a:schemeClr val="tx1"/>
            </a:solidFill>
            <a:miter lim="800000"/>
            <a:headEnd/>
            <a:tailEnd/>
          </a:ln>
        </p:spPr>
        <p:txBody>
          <a:bodyPr wrap="none">
            <a:spAutoFit/>
          </a:bodyPr>
          <a:lstStyle/>
          <a:p>
            <a:r>
              <a:rPr lang="en-US" b="1">
                <a:solidFill>
                  <a:srgbClr val="FF0000"/>
                </a:solidFill>
                <a:latin typeface="+mj-lt"/>
              </a:rPr>
              <a:t>1</a:t>
            </a:r>
          </a:p>
        </p:txBody>
      </p:sp>
      <p:sp>
        <p:nvSpPr>
          <p:cNvPr id="35850" name="TextBox 18"/>
          <p:cNvSpPr txBox="1">
            <a:spLocks noChangeArrowheads="1"/>
          </p:cNvSpPr>
          <p:nvPr/>
        </p:nvSpPr>
        <p:spPr bwMode="auto">
          <a:xfrm>
            <a:off x="3741270" y="2265136"/>
            <a:ext cx="285656" cy="307777"/>
          </a:xfrm>
          <a:prstGeom prst="rect">
            <a:avLst/>
          </a:prstGeom>
          <a:solidFill>
            <a:schemeClr val="bg1"/>
          </a:solidFill>
          <a:ln w="9525">
            <a:solidFill>
              <a:schemeClr val="tx1"/>
            </a:solidFill>
            <a:miter lim="800000"/>
            <a:headEnd/>
            <a:tailEnd/>
          </a:ln>
        </p:spPr>
        <p:txBody>
          <a:bodyPr wrap="none">
            <a:spAutoFit/>
          </a:bodyPr>
          <a:lstStyle/>
          <a:p>
            <a:r>
              <a:rPr lang="en-US" b="1">
                <a:solidFill>
                  <a:srgbClr val="FF0000"/>
                </a:solidFill>
                <a:latin typeface="+mj-lt"/>
              </a:rPr>
              <a:t>2</a:t>
            </a:r>
          </a:p>
        </p:txBody>
      </p:sp>
      <p:sp>
        <p:nvSpPr>
          <p:cNvPr id="35851" name="TextBox 19"/>
          <p:cNvSpPr txBox="1">
            <a:spLocks noChangeArrowheads="1"/>
          </p:cNvSpPr>
          <p:nvPr/>
        </p:nvSpPr>
        <p:spPr bwMode="auto">
          <a:xfrm>
            <a:off x="3850808" y="3363686"/>
            <a:ext cx="285656" cy="307777"/>
          </a:xfrm>
          <a:prstGeom prst="rect">
            <a:avLst/>
          </a:prstGeom>
          <a:solidFill>
            <a:schemeClr val="bg1"/>
          </a:solidFill>
          <a:ln w="9525">
            <a:solidFill>
              <a:schemeClr val="tx1"/>
            </a:solidFill>
            <a:miter lim="800000"/>
            <a:headEnd/>
            <a:tailEnd/>
          </a:ln>
        </p:spPr>
        <p:txBody>
          <a:bodyPr wrap="none">
            <a:spAutoFit/>
          </a:bodyPr>
          <a:lstStyle/>
          <a:p>
            <a:r>
              <a:rPr lang="en-US" b="1">
                <a:solidFill>
                  <a:srgbClr val="FF0000"/>
                </a:solidFill>
                <a:latin typeface="+mj-lt"/>
              </a:rPr>
              <a:t>3</a:t>
            </a:r>
          </a:p>
        </p:txBody>
      </p:sp>
      <p:sp>
        <p:nvSpPr>
          <p:cNvPr id="35852" name="TextBox 20"/>
          <p:cNvSpPr txBox="1">
            <a:spLocks noChangeArrowheads="1"/>
          </p:cNvSpPr>
          <p:nvPr/>
        </p:nvSpPr>
        <p:spPr bwMode="auto">
          <a:xfrm>
            <a:off x="4382620" y="5192486"/>
            <a:ext cx="285656" cy="307777"/>
          </a:xfrm>
          <a:prstGeom prst="rect">
            <a:avLst/>
          </a:prstGeom>
          <a:solidFill>
            <a:schemeClr val="bg1"/>
          </a:solidFill>
          <a:ln w="9525">
            <a:solidFill>
              <a:schemeClr val="tx1"/>
            </a:solidFill>
            <a:miter lim="800000"/>
            <a:headEnd/>
            <a:tailEnd/>
          </a:ln>
        </p:spPr>
        <p:txBody>
          <a:bodyPr wrap="none">
            <a:spAutoFit/>
          </a:bodyPr>
          <a:lstStyle/>
          <a:p>
            <a:r>
              <a:rPr lang="en-US" b="1">
                <a:solidFill>
                  <a:srgbClr val="FF0000"/>
                </a:solidFill>
                <a:latin typeface="+mj-lt"/>
              </a:rPr>
              <a:t>4</a:t>
            </a:r>
          </a:p>
        </p:txBody>
      </p:sp>
      <p:sp>
        <p:nvSpPr>
          <p:cNvPr id="35853" name="TextBox 21"/>
          <p:cNvSpPr txBox="1">
            <a:spLocks noChangeArrowheads="1"/>
          </p:cNvSpPr>
          <p:nvPr/>
        </p:nvSpPr>
        <p:spPr bwMode="auto">
          <a:xfrm>
            <a:off x="4185770" y="5786211"/>
            <a:ext cx="3403496" cy="307777"/>
          </a:xfrm>
          <a:prstGeom prst="rect">
            <a:avLst/>
          </a:prstGeom>
          <a:solidFill>
            <a:schemeClr val="bg1"/>
          </a:solidFill>
          <a:ln w="9525">
            <a:solidFill>
              <a:schemeClr val="tx1"/>
            </a:solidFill>
            <a:miter lim="800000"/>
            <a:headEnd/>
            <a:tailEnd/>
          </a:ln>
        </p:spPr>
        <p:txBody>
          <a:bodyPr wrap="none">
            <a:spAutoFit/>
          </a:bodyPr>
          <a:lstStyle/>
          <a:p>
            <a:r>
              <a:rPr lang="en-US" dirty="0">
                <a:latin typeface="+mj-lt"/>
              </a:rPr>
              <a:t>Project Authorized by Final Approver.</a:t>
            </a:r>
          </a:p>
        </p:txBody>
      </p:sp>
      <p:grpSp>
        <p:nvGrpSpPr>
          <p:cNvPr id="22" name="Group 10"/>
          <p:cNvGrpSpPr>
            <a:grpSpLocks/>
          </p:cNvGrpSpPr>
          <p:nvPr/>
        </p:nvGrpSpPr>
        <p:grpSpPr bwMode="auto">
          <a:xfrm>
            <a:off x="4206240" y="0"/>
            <a:ext cx="4937760" cy="365760"/>
            <a:chOff x="1158740" y="3062178"/>
            <a:chExt cx="6564312" cy="736768"/>
          </a:xfrm>
        </p:grpSpPr>
        <p:sp>
          <p:nvSpPr>
            <p:cNvPr id="23"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24" name="Right Arrow 7"/>
            <p:cNvSpPr>
              <a:spLocks noChangeArrowheads="1"/>
            </p:cNvSpPr>
            <p:nvPr/>
          </p:nvSpPr>
          <p:spPr bwMode="auto">
            <a:xfrm>
              <a:off x="2555740"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5"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6"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7"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3" descr="Project Auth12.PNG"/>
          <p:cNvPicPr>
            <a:picLocks noChangeAspect="1"/>
          </p:cNvPicPr>
          <p:nvPr/>
        </p:nvPicPr>
        <p:blipFill>
          <a:blip r:embed="rId3" cstate="print"/>
          <a:srcRect/>
          <a:stretch>
            <a:fillRect/>
          </a:stretch>
        </p:blipFill>
        <p:spPr bwMode="auto">
          <a:xfrm>
            <a:off x="976540" y="2745570"/>
            <a:ext cx="7335838" cy="2038350"/>
          </a:xfrm>
          <a:prstGeom prst="rect">
            <a:avLst/>
          </a:prstGeom>
          <a:noFill/>
          <a:ln w="9525">
            <a:noFill/>
            <a:miter lim="800000"/>
            <a:headEnd/>
            <a:tailEnd/>
          </a:ln>
        </p:spPr>
      </p:pic>
      <p:sp>
        <p:nvSpPr>
          <p:cNvPr id="36868" name="Rectangle 3"/>
          <p:cNvSpPr>
            <a:spLocks noGrp="1" noChangeArrowheads="1"/>
          </p:cNvSpPr>
          <p:nvPr>
            <p:ph idx="1"/>
          </p:nvPr>
        </p:nvSpPr>
        <p:spPr/>
        <p:txBody>
          <a:bodyPr/>
          <a:lstStyle/>
          <a:p>
            <a:pPr eaLnBrk="1" hangingPunct="1"/>
            <a:r>
              <a:rPr lang="en-US" sz="2400" dirty="0" smtClean="0"/>
              <a:t>Once a project is approved can begin:</a:t>
            </a:r>
          </a:p>
          <a:p>
            <a:pPr lvl="1" eaLnBrk="1" hangingPunct="1"/>
            <a:r>
              <a:rPr lang="en-US" sz="2000" dirty="0" smtClean="0"/>
              <a:t>Project Work (Cost Accumulation) </a:t>
            </a:r>
          </a:p>
          <a:p>
            <a:pPr lvl="1" eaLnBrk="1" hangingPunct="1"/>
            <a:r>
              <a:rPr lang="en-US" sz="2000" dirty="0" smtClean="0"/>
              <a:t>Project Tracking and Reporting </a:t>
            </a:r>
          </a:p>
        </p:txBody>
      </p:sp>
      <p:sp>
        <p:nvSpPr>
          <p:cNvPr id="36867" name="Rectangle 2"/>
          <p:cNvSpPr>
            <a:spLocks noGrp="1" noChangeArrowheads="1"/>
          </p:cNvSpPr>
          <p:nvPr>
            <p:ph type="title"/>
          </p:nvPr>
        </p:nvSpPr>
        <p:spPr/>
        <p:txBody>
          <a:bodyPr/>
          <a:lstStyle/>
          <a:p>
            <a:r>
              <a:rPr lang="en-US" smtClean="0"/>
              <a:t>Project Approval Routing</a:t>
            </a:r>
          </a:p>
        </p:txBody>
      </p:sp>
      <p:sp>
        <p:nvSpPr>
          <p:cNvPr id="36871" name="Footer Placeholder 11"/>
          <p:cNvSpPr>
            <a:spLocks noGrp="1"/>
          </p:cNvSpPr>
          <p:nvPr>
            <p:ph type="ftr" sz="quarter" idx="10"/>
          </p:nvPr>
        </p:nvSpPr>
        <p:spPr/>
        <p:txBody>
          <a:bodyPr/>
          <a:lstStyle/>
          <a:p>
            <a:r>
              <a:rPr lang="en-US" smtClean="0"/>
              <a:t>EAM-PCP1-330</a:t>
            </a:r>
          </a:p>
        </p:txBody>
      </p:sp>
      <p:sp>
        <p:nvSpPr>
          <p:cNvPr id="36869" name="Rounded Rectangle 4"/>
          <p:cNvSpPr>
            <a:spLocks noChangeArrowheads="1"/>
          </p:cNvSpPr>
          <p:nvPr/>
        </p:nvSpPr>
        <p:spPr bwMode="auto">
          <a:xfrm>
            <a:off x="7324197" y="4434128"/>
            <a:ext cx="554038" cy="195263"/>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15" name="Group 10"/>
          <p:cNvGrpSpPr>
            <a:grpSpLocks/>
          </p:cNvGrpSpPr>
          <p:nvPr/>
        </p:nvGrpSpPr>
        <p:grpSpPr bwMode="auto">
          <a:xfrm>
            <a:off x="4206240" y="0"/>
            <a:ext cx="4937760" cy="365760"/>
            <a:chOff x="1158740" y="3062178"/>
            <a:chExt cx="6564312" cy="736768"/>
          </a:xfrm>
        </p:grpSpPr>
        <p:sp>
          <p:nvSpPr>
            <p:cNvPr id="16"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7" name="Right Arrow 7"/>
            <p:cNvSpPr>
              <a:spLocks noChangeArrowheads="1"/>
            </p:cNvSpPr>
            <p:nvPr/>
          </p:nvSpPr>
          <p:spPr bwMode="auto">
            <a:xfrm>
              <a:off x="2555740"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18"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19"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0"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mtClean="0"/>
              <a:t>Project Controls Process – Step Through</a:t>
            </a:r>
          </a:p>
        </p:txBody>
      </p:sp>
      <p:sp>
        <p:nvSpPr>
          <p:cNvPr id="37896" name="Footer Placeholder 7"/>
          <p:cNvSpPr>
            <a:spLocks noGrp="1"/>
          </p:cNvSpPr>
          <p:nvPr>
            <p:ph type="ftr" sz="quarter" idx="10"/>
          </p:nvPr>
        </p:nvSpPr>
        <p:spPr/>
        <p:txBody>
          <a:bodyPr/>
          <a:lstStyle/>
          <a:p>
            <a:r>
              <a:rPr lang="en-US" smtClean="0"/>
              <a:t>EAM-PCP1-340</a:t>
            </a:r>
          </a:p>
        </p:txBody>
      </p:sp>
      <p:sp>
        <p:nvSpPr>
          <p:cNvPr id="37891" name="Right Arrow 6"/>
          <p:cNvSpPr>
            <a:spLocks noChangeArrowheads="1"/>
          </p:cNvSpPr>
          <p:nvPr/>
        </p:nvSpPr>
        <p:spPr bwMode="auto">
          <a:xfrm>
            <a:off x="1158875" y="3062288"/>
            <a:ext cx="977900" cy="731837"/>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Plan</a:t>
            </a:r>
          </a:p>
        </p:txBody>
      </p:sp>
      <p:sp>
        <p:nvSpPr>
          <p:cNvPr id="37892" name="Right Arrow 7"/>
          <p:cNvSpPr>
            <a:spLocks noChangeArrowheads="1"/>
          </p:cNvSpPr>
          <p:nvPr/>
        </p:nvSpPr>
        <p:spPr bwMode="auto">
          <a:xfrm>
            <a:off x="2555875" y="30670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Approve</a:t>
            </a:r>
          </a:p>
        </p:txBody>
      </p:sp>
      <p:sp>
        <p:nvSpPr>
          <p:cNvPr id="37893" name="Right Arrow 8"/>
          <p:cNvSpPr>
            <a:spLocks noChangeArrowheads="1"/>
          </p:cNvSpPr>
          <p:nvPr/>
        </p:nvSpPr>
        <p:spPr bwMode="auto">
          <a:xfrm>
            <a:off x="3948113" y="3067050"/>
            <a:ext cx="979487" cy="731838"/>
          </a:xfrm>
          <a:prstGeom prst="rightArrow">
            <a:avLst>
              <a:gd name="adj1" fmla="val 50000"/>
              <a:gd name="adj2" fmla="val 50146"/>
            </a:avLst>
          </a:prstGeom>
          <a:solidFill>
            <a:srgbClr val="FFFF00"/>
          </a:solidFill>
          <a:ln w="9525" algn="ctr">
            <a:solidFill>
              <a:schemeClr val="tx1"/>
            </a:solidFill>
            <a:round/>
            <a:headEnd/>
            <a:tailEnd/>
          </a:ln>
        </p:spPr>
        <p:txBody>
          <a:bodyPr wrap="none" tIns="91440" bIns="91440" anchor="ctr"/>
          <a:lstStyle/>
          <a:p>
            <a:pPr algn="ctr"/>
            <a:r>
              <a:rPr lang="en-US">
                <a:latin typeface="+mj-lt"/>
              </a:rPr>
              <a:t>Work</a:t>
            </a:r>
          </a:p>
        </p:txBody>
      </p:sp>
      <p:sp>
        <p:nvSpPr>
          <p:cNvPr id="37894" name="Right Arrow 9"/>
          <p:cNvSpPr>
            <a:spLocks noChangeArrowheads="1"/>
          </p:cNvSpPr>
          <p:nvPr/>
        </p:nvSpPr>
        <p:spPr bwMode="auto">
          <a:xfrm>
            <a:off x="5341938" y="30670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Track</a:t>
            </a:r>
          </a:p>
        </p:txBody>
      </p:sp>
      <p:sp>
        <p:nvSpPr>
          <p:cNvPr id="37895" name="Right Arrow 10"/>
          <p:cNvSpPr>
            <a:spLocks noChangeArrowheads="1"/>
          </p:cNvSpPr>
          <p:nvPr/>
        </p:nvSpPr>
        <p:spPr bwMode="auto">
          <a:xfrm>
            <a:off x="6745288" y="30670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Complete</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p:txBody>
          <a:bodyPr>
            <a:normAutofit fontScale="85000" lnSpcReduction="20000"/>
          </a:bodyPr>
          <a:lstStyle/>
          <a:p>
            <a:r>
              <a:rPr lang="en-US" dirty="0" smtClean="0"/>
              <a:t>In the “Work” Phase a Project is very similar to Work Order </a:t>
            </a:r>
          </a:p>
          <a:p>
            <a:pPr lvl="1"/>
            <a:r>
              <a:rPr lang="en-US" dirty="0" smtClean="0"/>
              <a:t>Labor Costs</a:t>
            </a:r>
          </a:p>
          <a:p>
            <a:pPr lvl="1"/>
            <a:r>
              <a:rPr lang="en-US" dirty="0" smtClean="0"/>
              <a:t>Part Costs </a:t>
            </a:r>
          </a:p>
          <a:p>
            <a:pPr lvl="1"/>
            <a:r>
              <a:rPr lang="en-US" dirty="0" smtClean="0"/>
              <a:t>Subcontractor Costs </a:t>
            </a:r>
          </a:p>
          <a:p>
            <a:pPr lvl="1"/>
            <a:r>
              <a:rPr lang="en-US" dirty="0" smtClean="0"/>
              <a:t>Purchase Costs</a:t>
            </a:r>
          </a:p>
          <a:p>
            <a:pPr lvl="1"/>
            <a:r>
              <a:rPr lang="en-US" dirty="0" smtClean="0"/>
              <a:t>Manual GLs </a:t>
            </a:r>
          </a:p>
          <a:p>
            <a:r>
              <a:rPr lang="en-US" dirty="0" smtClean="0"/>
              <a:t>But… a Project provides greater control and traceability </a:t>
            </a:r>
          </a:p>
          <a:p>
            <a:pPr lvl="1"/>
            <a:r>
              <a:rPr lang="en-US" dirty="0" smtClean="0"/>
              <a:t>Project and Job Level Controls</a:t>
            </a:r>
          </a:p>
          <a:p>
            <a:pPr lvl="1"/>
            <a:r>
              <a:rPr lang="en-US" dirty="0" smtClean="0"/>
              <a:t>Spending Controls </a:t>
            </a:r>
          </a:p>
          <a:p>
            <a:pPr lvl="1"/>
            <a:r>
              <a:rPr lang="en-US" dirty="0" smtClean="0"/>
              <a:t>Warning Limits </a:t>
            </a:r>
          </a:p>
          <a:p>
            <a:pPr lvl="1"/>
            <a:r>
              <a:rPr lang="en-US" dirty="0" smtClean="0"/>
              <a:t>Project and Job Specific Purchase Requisition Approvals </a:t>
            </a:r>
          </a:p>
          <a:p>
            <a:r>
              <a:rPr lang="en-US" dirty="0" smtClean="0"/>
              <a:t>And… a Project provides additional functionality </a:t>
            </a:r>
          </a:p>
          <a:p>
            <a:pPr lvl="1"/>
            <a:r>
              <a:rPr lang="en-US" dirty="0" smtClean="0"/>
              <a:t>Customer Reimbursements* </a:t>
            </a:r>
          </a:p>
          <a:p>
            <a:pPr lvl="1"/>
            <a:r>
              <a:rPr lang="en-US" dirty="0" smtClean="0"/>
              <a:t>Supplier Scheduled Payments* </a:t>
            </a:r>
          </a:p>
        </p:txBody>
      </p:sp>
      <p:sp>
        <p:nvSpPr>
          <p:cNvPr id="38914" name="Rectangle 2"/>
          <p:cNvSpPr>
            <a:spLocks noGrp="1" noChangeArrowheads="1"/>
          </p:cNvSpPr>
          <p:nvPr>
            <p:ph type="title"/>
          </p:nvPr>
        </p:nvSpPr>
        <p:spPr/>
        <p:txBody>
          <a:bodyPr/>
          <a:lstStyle/>
          <a:p>
            <a:r>
              <a:rPr lang="en-US" smtClean="0"/>
              <a:t>Project Work</a:t>
            </a:r>
          </a:p>
        </p:txBody>
      </p:sp>
      <p:sp>
        <p:nvSpPr>
          <p:cNvPr id="38918" name="Footer Placeholder 10"/>
          <p:cNvSpPr>
            <a:spLocks noGrp="1"/>
          </p:cNvSpPr>
          <p:nvPr>
            <p:ph type="ftr" sz="quarter" idx="10"/>
          </p:nvPr>
        </p:nvSpPr>
        <p:spPr/>
        <p:txBody>
          <a:bodyPr/>
          <a:lstStyle/>
          <a:p>
            <a:r>
              <a:rPr lang="en-US" smtClean="0"/>
              <a:t>EAM-PCP1-350</a:t>
            </a:r>
          </a:p>
        </p:txBody>
      </p:sp>
      <p:grpSp>
        <p:nvGrpSpPr>
          <p:cNvPr id="38916" name="Group 4"/>
          <p:cNvGrpSpPr>
            <a:grpSpLocks/>
          </p:cNvGrpSpPr>
          <p:nvPr/>
        </p:nvGrpSpPr>
        <p:grpSpPr bwMode="auto">
          <a:xfrm>
            <a:off x="4206240" y="0"/>
            <a:ext cx="4937760" cy="365760"/>
            <a:chOff x="1158740" y="3062178"/>
            <a:chExt cx="6564312" cy="736768"/>
          </a:xfrm>
        </p:grpSpPr>
        <p:sp>
          <p:nvSpPr>
            <p:cNvPr id="38919"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38920"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38921" name="Right Arrow 8"/>
            <p:cNvSpPr>
              <a:spLocks noChangeArrowheads="1"/>
            </p:cNvSpPr>
            <p:nvPr/>
          </p:nvSpPr>
          <p:spPr bwMode="auto">
            <a:xfrm>
              <a:off x="3947977" y="3066388"/>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38922"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38923"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
        <p:nvSpPr>
          <p:cNvPr id="38917" name="TextBox 13"/>
          <p:cNvSpPr txBox="1">
            <a:spLocks noChangeArrowheads="1"/>
          </p:cNvSpPr>
          <p:nvPr/>
        </p:nvSpPr>
        <p:spPr bwMode="auto">
          <a:xfrm>
            <a:off x="4216400" y="5924550"/>
            <a:ext cx="4548040" cy="307777"/>
          </a:xfrm>
          <a:prstGeom prst="rect">
            <a:avLst/>
          </a:prstGeom>
          <a:solidFill>
            <a:schemeClr val="bg1"/>
          </a:solidFill>
          <a:ln w="9525">
            <a:solidFill>
              <a:schemeClr val="tx1"/>
            </a:solidFill>
            <a:miter lim="800000"/>
            <a:headEnd/>
            <a:tailEnd/>
          </a:ln>
        </p:spPr>
        <p:txBody>
          <a:bodyPr wrap="none">
            <a:spAutoFit/>
          </a:bodyPr>
          <a:lstStyle/>
          <a:p>
            <a:r>
              <a:rPr lang="en-US" b="1" i="1" dirty="0">
                <a:latin typeface="+mj-lt"/>
              </a:rPr>
              <a:t>*Covered in EAM Introduction to Project Controls 2</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dirty="0" smtClean="0"/>
              <a:t>Project Work – Labor Costs</a:t>
            </a:r>
          </a:p>
        </p:txBody>
      </p:sp>
      <p:sp>
        <p:nvSpPr>
          <p:cNvPr id="39944" name="Footer Placeholder 12"/>
          <p:cNvSpPr>
            <a:spLocks noGrp="1"/>
          </p:cNvSpPr>
          <p:nvPr>
            <p:ph type="ftr" sz="quarter" idx="10"/>
          </p:nvPr>
        </p:nvSpPr>
        <p:spPr/>
        <p:txBody>
          <a:bodyPr/>
          <a:lstStyle/>
          <a:p>
            <a:r>
              <a:rPr lang="en-US" smtClean="0"/>
              <a:t>EAM-PCP1-360</a:t>
            </a:r>
          </a:p>
        </p:txBody>
      </p:sp>
      <p:pic>
        <p:nvPicPr>
          <p:cNvPr id="39940" name="Picture 28" descr="ProjSpend Labor.PNG"/>
          <p:cNvPicPr>
            <a:picLocks noChangeAspect="1"/>
          </p:cNvPicPr>
          <p:nvPr/>
        </p:nvPicPr>
        <p:blipFill>
          <a:blip r:embed="rId3" cstate="print"/>
          <a:srcRect/>
          <a:stretch>
            <a:fillRect/>
          </a:stretch>
        </p:blipFill>
        <p:spPr bwMode="auto">
          <a:xfrm>
            <a:off x="904653" y="1094207"/>
            <a:ext cx="5970588" cy="3829050"/>
          </a:xfrm>
          <a:prstGeom prst="rect">
            <a:avLst/>
          </a:prstGeom>
          <a:noFill/>
          <a:ln w="9525">
            <a:noFill/>
            <a:miter lim="800000"/>
            <a:headEnd/>
            <a:tailEnd/>
          </a:ln>
        </p:spPr>
      </p:pic>
      <p:sp>
        <p:nvSpPr>
          <p:cNvPr id="39941" name="Rounded Rectangle 4"/>
          <p:cNvSpPr>
            <a:spLocks noChangeArrowheads="1"/>
          </p:cNvSpPr>
          <p:nvPr/>
        </p:nvSpPr>
        <p:spPr bwMode="auto">
          <a:xfrm>
            <a:off x="1018953" y="4375569"/>
            <a:ext cx="2851150" cy="579438"/>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9942" name="Rounded Rectangle 4"/>
          <p:cNvSpPr>
            <a:spLocks noChangeArrowheads="1"/>
          </p:cNvSpPr>
          <p:nvPr/>
        </p:nvSpPr>
        <p:spPr bwMode="auto">
          <a:xfrm>
            <a:off x="904561" y="1078332"/>
            <a:ext cx="1000125" cy="2286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19" name="TextBox 8"/>
          <p:cNvSpPr txBox="1">
            <a:spLocks noChangeArrowheads="1"/>
          </p:cNvSpPr>
          <p:nvPr/>
        </p:nvSpPr>
        <p:spPr bwMode="auto">
          <a:xfrm>
            <a:off x="4084656" y="4743869"/>
            <a:ext cx="4135438" cy="1169551"/>
          </a:xfrm>
          <a:prstGeom prst="rect">
            <a:avLst/>
          </a:prstGeom>
          <a:solidFill>
            <a:schemeClr val="bg1"/>
          </a:solidFill>
          <a:ln w="9525">
            <a:solidFill>
              <a:schemeClr val="tx1"/>
            </a:solidFill>
            <a:miter lim="800000"/>
            <a:headEnd/>
            <a:tailEnd/>
          </a:ln>
        </p:spPr>
        <p:txBody>
          <a:bodyPr>
            <a:spAutoFit/>
          </a:bodyPr>
          <a:lstStyle/>
          <a:p>
            <a:pPr>
              <a:defRPr/>
            </a:pPr>
            <a:r>
              <a:rPr lang="en-US" sz="1600" dirty="0">
                <a:latin typeface="+mj-lt"/>
              </a:rPr>
              <a:t>Labor can be accumulated by: </a:t>
            </a:r>
          </a:p>
          <a:p>
            <a:pPr marL="228600" indent="-228600">
              <a:buFontTx/>
              <a:buAutoNum type="arabicPeriod"/>
              <a:defRPr/>
            </a:pPr>
            <a:r>
              <a:rPr lang="en-US" dirty="0">
                <a:latin typeface="+mj-lt"/>
              </a:rPr>
              <a:t>Direct Post to Project/Job Using Action Button </a:t>
            </a:r>
          </a:p>
          <a:p>
            <a:pPr marL="228600" indent="-228600">
              <a:buFontTx/>
              <a:buAutoNum type="arabicPeriod"/>
              <a:defRPr/>
            </a:pPr>
            <a:r>
              <a:rPr lang="en-US" dirty="0">
                <a:latin typeface="+mj-lt"/>
              </a:rPr>
              <a:t>Standard Work Order Labor Posting </a:t>
            </a:r>
          </a:p>
          <a:p>
            <a:pPr marL="228600" indent="-228600">
              <a:defRPr/>
            </a:pPr>
            <a:r>
              <a:rPr lang="en-US" sz="1200" b="1" i="1" dirty="0">
                <a:latin typeface="+mj-lt"/>
              </a:rPr>
              <a:t>See EAM Introduction to Maintenance for details.</a:t>
            </a:r>
          </a:p>
        </p:txBody>
      </p:sp>
      <p:grpSp>
        <p:nvGrpSpPr>
          <p:cNvPr id="16" name="Group 4"/>
          <p:cNvGrpSpPr>
            <a:grpSpLocks/>
          </p:cNvGrpSpPr>
          <p:nvPr/>
        </p:nvGrpSpPr>
        <p:grpSpPr bwMode="auto">
          <a:xfrm>
            <a:off x="4206240" y="0"/>
            <a:ext cx="4937760" cy="365760"/>
            <a:chOff x="1158740" y="3062178"/>
            <a:chExt cx="6564312" cy="736768"/>
          </a:xfrm>
        </p:grpSpPr>
        <p:sp>
          <p:nvSpPr>
            <p:cNvPr id="17"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8"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0" name="Right Arrow 8"/>
            <p:cNvSpPr>
              <a:spLocks noChangeArrowheads="1"/>
            </p:cNvSpPr>
            <p:nvPr/>
          </p:nvSpPr>
          <p:spPr bwMode="auto">
            <a:xfrm>
              <a:off x="3947977" y="3066388"/>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1"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2"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2" descr="ProjSpend1.PNG"/>
          <p:cNvPicPr>
            <a:picLocks noChangeAspect="1"/>
          </p:cNvPicPr>
          <p:nvPr/>
        </p:nvPicPr>
        <p:blipFill>
          <a:blip r:embed="rId3" cstate="print"/>
          <a:srcRect l="46" t="681" r="3061" b="10603"/>
          <a:stretch>
            <a:fillRect/>
          </a:stretch>
        </p:blipFill>
        <p:spPr bwMode="auto">
          <a:xfrm>
            <a:off x="702407" y="1362316"/>
            <a:ext cx="7740650" cy="4157662"/>
          </a:xfrm>
          <a:prstGeom prst="rect">
            <a:avLst/>
          </a:prstGeom>
          <a:noFill/>
          <a:ln w="9525">
            <a:noFill/>
            <a:miter lim="800000"/>
            <a:headEnd/>
            <a:tailEnd/>
          </a:ln>
        </p:spPr>
      </p:pic>
      <p:sp>
        <p:nvSpPr>
          <p:cNvPr id="40963" name="Rectangle 2"/>
          <p:cNvSpPr>
            <a:spLocks noGrp="1" noChangeArrowheads="1"/>
          </p:cNvSpPr>
          <p:nvPr>
            <p:ph type="title"/>
          </p:nvPr>
        </p:nvSpPr>
        <p:spPr/>
        <p:txBody>
          <a:bodyPr/>
          <a:lstStyle/>
          <a:p>
            <a:r>
              <a:rPr lang="en-US" smtClean="0"/>
              <a:t>Project Work – Labor Costs</a:t>
            </a:r>
          </a:p>
        </p:txBody>
      </p:sp>
      <p:sp>
        <p:nvSpPr>
          <p:cNvPr id="40969" name="Footer Placeholder 13"/>
          <p:cNvSpPr>
            <a:spLocks noGrp="1"/>
          </p:cNvSpPr>
          <p:nvPr>
            <p:ph type="ftr" sz="quarter" idx="10"/>
          </p:nvPr>
        </p:nvSpPr>
        <p:spPr/>
        <p:txBody>
          <a:bodyPr/>
          <a:lstStyle/>
          <a:p>
            <a:r>
              <a:rPr lang="en-US" smtClean="0"/>
              <a:t>EAM-PCP1-370</a:t>
            </a:r>
          </a:p>
        </p:txBody>
      </p:sp>
      <p:sp>
        <p:nvSpPr>
          <p:cNvPr id="40964" name="Rounded Rectangle 4"/>
          <p:cNvSpPr>
            <a:spLocks noChangeArrowheads="1"/>
          </p:cNvSpPr>
          <p:nvPr/>
        </p:nvSpPr>
        <p:spPr bwMode="auto">
          <a:xfrm>
            <a:off x="3805969" y="3483216"/>
            <a:ext cx="1447800" cy="2286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0966" name="Rounded Rectangle 4"/>
          <p:cNvSpPr>
            <a:spLocks noChangeArrowheads="1"/>
          </p:cNvSpPr>
          <p:nvPr/>
        </p:nvSpPr>
        <p:spPr bwMode="auto">
          <a:xfrm>
            <a:off x="683357" y="1892541"/>
            <a:ext cx="465137" cy="2254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0967" name="TextBox 8"/>
          <p:cNvSpPr txBox="1">
            <a:spLocks noChangeArrowheads="1"/>
          </p:cNvSpPr>
          <p:nvPr/>
        </p:nvSpPr>
        <p:spPr bwMode="auto">
          <a:xfrm>
            <a:off x="1280257" y="1244841"/>
            <a:ext cx="1176337" cy="646112"/>
          </a:xfrm>
          <a:prstGeom prst="rect">
            <a:avLst/>
          </a:prstGeom>
          <a:solidFill>
            <a:schemeClr val="bg1"/>
          </a:solidFill>
          <a:ln w="9525">
            <a:solidFill>
              <a:schemeClr val="tx1"/>
            </a:solidFill>
            <a:miter lim="800000"/>
            <a:headEnd/>
            <a:tailEnd/>
          </a:ln>
        </p:spPr>
        <p:txBody>
          <a:bodyPr>
            <a:spAutoFit/>
          </a:bodyPr>
          <a:lstStyle/>
          <a:p>
            <a:r>
              <a:rPr lang="en-US" sz="1200" b="1">
                <a:latin typeface="+mj-lt"/>
              </a:rPr>
              <a:t>Refresh! </a:t>
            </a:r>
          </a:p>
          <a:p>
            <a:r>
              <a:rPr lang="en-US" sz="1200" b="1">
                <a:latin typeface="+mj-lt"/>
              </a:rPr>
              <a:t>Refresh! </a:t>
            </a:r>
          </a:p>
          <a:p>
            <a:r>
              <a:rPr lang="en-US" sz="1200" b="1">
                <a:latin typeface="+mj-lt"/>
              </a:rPr>
              <a:t>Refresh!  </a:t>
            </a:r>
          </a:p>
        </p:txBody>
      </p:sp>
      <p:cxnSp>
        <p:nvCxnSpPr>
          <p:cNvPr id="40968" name="Elbow Connector 10"/>
          <p:cNvCxnSpPr>
            <a:cxnSpLocks noChangeShapeType="1"/>
            <a:stCxn id="40967" idx="0"/>
            <a:endCxn id="40966" idx="0"/>
          </p:cNvCxnSpPr>
          <p:nvPr/>
        </p:nvCxnSpPr>
        <p:spPr bwMode="auto">
          <a:xfrm rot="16200000" flipH="1" flipV="1">
            <a:off x="1068326" y="1093234"/>
            <a:ext cx="647700" cy="950913"/>
          </a:xfrm>
          <a:prstGeom prst="bentConnector3">
            <a:avLst>
              <a:gd name="adj1" fmla="val -20519"/>
            </a:avLst>
          </a:prstGeom>
          <a:noFill/>
          <a:ln w="9525" algn="ctr">
            <a:solidFill>
              <a:schemeClr val="tx1"/>
            </a:solidFill>
            <a:round/>
            <a:headEnd/>
            <a:tailEnd type="arrow" w="med" len="med"/>
          </a:ln>
        </p:spPr>
      </p:cxnSp>
      <p:grpSp>
        <p:nvGrpSpPr>
          <p:cNvPr id="17" name="Group 4"/>
          <p:cNvGrpSpPr>
            <a:grpSpLocks/>
          </p:cNvGrpSpPr>
          <p:nvPr/>
        </p:nvGrpSpPr>
        <p:grpSpPr bwMode="auto">
          <a:xfrm>
            <a:off x="4206240" y="0"/>
            <a:ext cx="4937760" cy="365760"/>
            <a:chOff x="1158740" y="3062178"/>
            <a:chExt cx="6564312" cy="736768"/>
          </a:xfrm>
        </p:grpSpPr>
        <p:sp>
          <p:nvSpPr>
            <p:cNvPr id="18"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9"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0" name="Right Arrow 8"/>
            <p:cNvSpPr>
              <a:spLocks noChangeArrowheads="1"/>
            </p:cNvSpPr>
            <p:nvPr/>
          </p:nvSpPr>
          <p:spPr bwMode="auto">
            <a:xfrm>
              <a:off x="3947977" y="3066388"/>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1"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2"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
        <p:nvSpPr>
          <p:cNvPr id="15" name="Rounded Rectangle 4"/>
          <p:cNvSpPr>
            <a:spLocks noChangeArrowheads="1"/>
          </p:cNvSpPr>
          <p:nvPr/>
        </p:nvSpPr>
        <p:spPr bwMode="auto">
          <a:xfrm>
            <a:off x="7023309" y="4058229"/>
            <a:ext cx="1001712" cy="2286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16" name="TextBox 8"/>
          <p:cNvSpPr txBox="1">
            <a:spLocks noChangeArrowheads="1"/>
          </p:cNvSpPr>
          <p:nvPr/>
        </p:nvSpPr>
        <p:spPr bwMode="auto">
          <a:xfrm>
            <a:off x="5324763" y="5723627"/>
            <a:ext cx="3000087" cy="276999"/>
          </a:xfrm>
          <a:prstGeom prst="rect">
            <a:avLst/>
          </a:prstGeom>
          <a:solidFill>
            <a:schemeClr val="bg1"/>
          </a:solidFill>
          <a:ln w="9525">
            <a:solidFill>
              <a:schemeClr val="tx1"/>
            </a:solidFill>
            <a:miter lim="800000"/>
            <a:headEnd/>
            <a:tailEnd/>
          </a:ln>
        </p:spPr>
        <p:txBody>
          <a:bodyPr wrap="square">
            <a:spAutoFit/>
          </a:bodyPr>
          <a:lstStyle/>
          <a:p>
            <a:r>
              <a:rPr lang="en-US" sz="1200" dirty="0" smtClean="0">
                <a:latin typeface="+mj-lt"/>
              </a:rPr>
              <a:t>View Labor Details in Cost Analysis</a:t>
            </a:r>
            <a:endParaRPr lang="en-US" sz="1200" b="1" i="1" dirty="0">
              <a:latin typeface="+mj-lt"/>
            </a:endParaRPr>
          </a:p>
        </p:txBody>
      </p:sp>
      <p:cxnSp>
        <p:nvCxnSpPr>
          <p:cNvPr id="23" name="Straight Arrow Connector 22"/>
          <p:cNvCxnSpPr>
            <a:cxnSpLocks noChangeShapeType="1"/>
            <a:stCxn id="16" idx="0"/>
            <a:endCxn id="15" idx="2"/>
          </p:cNvCxnSpPr>
          <p:nvPr/>
        </p:nvCxnSpPr>
        <p:spPr bwMode="auto">
          <a:xfrm rot="5400000" flipH="1" flipV="1">
            <a:off x="6456087" y="4655549"/>
            <a:ext cx="1436798" cy="699358"/>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normAutofit/>
          </a:bodyPr>
          <a:lstStyle/>
          <a:p>
            <a:r>
              <a:rPr lang="en-US" dirty="0" smtClean="0"/>
              <a:t>Explain how QAD EAM Project Controls fits in Business</a:t>
            </a:r>
          </a:p>
          <a:p>
            <a:r>
              <a:rPr lang="en-US" dirty="0" smtClean="0"/>
              <a:t>Describe EAM Project Controls Key Concepts  </a:t>
            </a:r>
          </a:p>
          <a:p>
            <a:r>
              <a:rPr lang="en-US" dirty="0" smtClean="0"/>
              <a:t>Demonstrate an introductory level of process and functional experience with EAM Project Controls</a:t>
            </a:r>
          </a:p>
        </p:txBody>
      </p:sp>
      <p:sp>
        <p:nvSpPr>
          <p:cNvPr id="7170" name="Rectangle 2"/>
          <p:cNvSpPr>
            <a:spLocks noGrp="1" noChangeArrowheads="1"/>
          </p:cNvSpPr>
          <p:nvPr>
            <p:ph type="title"/>
          </p:nvPr>
        </p:nvSpPr>
        <p:spPr/>
        <p:txBody>
          <a:bodyPr>
            <a:normAutofit fontScale="90000"/>
          </a:bodyPr>
          <a:lstStyle/>
          <a:p>
            <a:r>
              <a:rPr lang="en-US" dirty="0" smtClean="0"/>
              <a:t>Upon completion of this course you will be able to:</a:t>
            </a:r>
          </a:p>
        </p:txBody>
      </p:sp>
      <p:sp>
        <p:nvSpPr>
          <p:cNvPr id="7172" name="Footer Placeholder 3"/>
          <p:cNvSpPr>
            <a:spLocks noGrp="1"/>
          </p:cNvSpPr>
          <p:nvPr>
            <p:ph type="ftr" sz="quarter" idx="10"/>
          </p:nvPr>
        </p:nvSpPr>
        <p:spPr/>
        <p:txBody>
          <a:bodyPr/>
          <a:lstStyle/>
          <a:p>
            <a:r>
              <a:rPr lang="en-US" smtClean="0"/>
              <a:t>EAM-PCP1-040</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smtClean="0"/>
              <a:t>Project Work – Part Costs</a:t>
            </a:r>
          </a:p>
        </p:txBody>
      </p:sp>
      <p:sp>
        <p:nvSpPr>
          <p:cNvPr id="41993" name="Footer Placeholder 13"/>
          <p:cNvSpPr>
            <a:spLocks noGrp="1"/>
          </p:cNvSpPr>
          <p:nvPr>
            <p:ph type="ftr" sz="quarter" idx="10"/>
          </p:nvPr>
        </p:nvSpPr>
        <p:spPr/>
        <p:txBody>
          <a:bodyPr/>
          <a:lstStyle/>
          <a:p>
            <a:r>
              <a:rPr lang="en-US" smtClean="0"/>
              <a:t>EAM-PCP1-380</a:t>
            </a:r>
          </a:p>
        </p:txBody>
      </p:sp>
      <p:pic>
        <p:nvPicPr>
          <p:cNvPr id="41988" name="Picture 19" descr="ProjSpend Inventory.PNG"/>
          <p:cNvPicPr>
            <a:picLocks noChangeAspect="1"/>
          </p:cNvPicPr>
          <p:nvPr/>
        </p:nvPicPr>
        <p:blipFill>
          <a:blip r:embed="rId3" cstate="print"/>
          <a:srcRect/>
          <a:stretch>
            <a:fillRect/>
          </a:stretch>
        </p:blipFill>
        <p:spPr bwMode="auto">
          <a:xfrm>
            <a:off x="744107" y="1234547"/>
            <a:ext cx="6346825" cy="3983038"/>
          </a:xfrm>
          <a:prstGeom prst="rect">
            <a:avLst/>
          </a:prstGeom>
          <a:noFill/>
          <a:ln w="9525">
            <a:noFill/>
            <a:miter lim="800000"/>
            <a:headEnd/>
            <a:tailEnd/>
          </a:ln>
        </p:spPr>
      </p:pic>
      <p:sp>
        <p:nvSpPr>
          <p:cNvPr id="41989" name="Rounded Rectangle 4"/>
          <p:cNvSpPr>
            <a:spLocks noChangeArrowheads="1"/>
          </p:cNvSpPr>
          <p:nvPr/>
        </p:nvSpPr>
        <p:spPr bwMode="auto">
          <a:xfrm>
            <a:off x="3900057" y="2937935"/>
            <a:ext cx="1244600" cy="312737"/>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1990" name="Rounded Rectangle 4"/>
          <p:cNvSpPr>
            <a:spLocks noChangeArrowheads="1"/>
          </p:cNvSpPr>
          <p:nvPr/>
        </p:nvSpPr>
        <p:spPr bwMode="auto">
          <a:xfrm>
            <a:off x="885955" y="3153835"/>
            <a:ext cx="1412875" cy="3302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1991" name="Rounded Rectangle 4"/>
          <p:cNvSpPr>
            <a:spLocks noChangeArrowheads="1"/>
          </p:cNvSpPr>
          <p:nvPr/>
        </p:nvSpPr>
        <p:spPr bwMode="auto">
          <a:xfrm>
            <a:off x="763120" y="1239310"/>
            <a:ext cx="1177925" cy="2571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19" name="TextBox 8"/>
          <p:cNvSpPr txBox="1">
            <a:spLocks noChangeArrowheads="1"/>
          </p:cNvSpPr>
          <p:nvPr/>
        </p:nvSpPr>
        <p:spPr bwMode="auto">
          <a:xfrm>
            <a:off x="4478467" y="4307947"/>
            <a:ext cx="4083050" cy="1416050"/>
          </a:xfrm>
          <a:prstGeom prst="rect">
            <a:avLst/>
          </a:prstGeom>
          <a:solidFill>
            <a:schemeClr val="bg1"/>
          </a:solidFill>
          <a:ln w="9525">
            <a:solidFill>
              <a:schemeClr val="tx1"/>
            </a:solidFill>
            <a:miter lim="800000"/>
            <a:headEnd/>
            <a:tailEnd/>
          </a:ln>
        </p:spPr>
        <p:txBody>
          <a:bodyPr>
            <a:spAutoFit/>
          </a:bodyPr>
          <a:lstStyle/>
          <a:p>
            <a:pPr>
              <a:defRPr/>
            </a:pPr>
            <a:r>
              <a:rPr lang="en-US" sz="1600" dirty="0">
                <a:latin typeface="+mj-lt"/>
              </a:rPr>
              <a:t>Internal Material Costs can be accumulated at Project / Job Level by: </a:t>
            </a:r>
          </a:p>
          <a:p>
            <a:pPr marL="228600" indent="-228600">
              <a:buFontTx/>
              <a:buAutoNum type="arabicPeriod"/>
              <a:defRPr/>
            </a:pPr>
            <a:r>
              <a:rPr lang="en-US" dirty="0">
                <a:latin typeface="+mj-lt"/>
              </a:rPr>
              <a:t>Issue Part Directly from Inventory to Project / Job </a:t>
            </a:r>
          </a:p>
          <a:p>
            <a:pPr marL="228600" indent="-228600">
              <a:buFontTx/>
              <a:buAutoNum type="arabicPeriod"/>
              <a:defRPr/>
            </a:pPr>
            <a:r>
              <a:rPr lang="en-US" dirty="0">
                <a:latin typeface="+mj-lt"/>
              </a:rPr>
              <a:t>Issue Part to WO linked to Project / Job</a:t>
            </a:r>
          </a:p>
          <a:p>
            <a:pPr marL="228600" indent="-228600">
              <a:defRPr/>
            </a:pPr>
            <a:r>
              <a:rPr lang="en-US" sz="1200" b="1" i="1" dirty="0">
                <a:latin typeface="+mj-lt"/>
              </a:rPr>
              <a:t>See EAM Introduction to Inventory for details.</a:t>
            </a:r>
          </a:p>
        </p:txBody>
      </p:sp>
      <p:grpSp>
        <p:nvGrpSpPr>
          <p:cNvPr id="17" name="Group 4"/>
          <p:cNvGrpSpPr>
            <a:grpSpLocks/>
          </p:cNvGrpSpPr>
          <p:nvPr/>
        </p:nvGrpSpPr>
        <p:grpSpPr bwMode="auto">
          <a:xfrm>
            <a:off x="4206240" y="0"/>
            <a:ext cx="4937760" cy="365760"/>
            <a:chOff x="1158740" y="3062178"/>
            <a:chExt cx="6564312" cy="736768"/>
          </a:xfrm>
        </p:grpSpPr>
        <p:sp>
          <p:nvSpPr>
            <p:cNvPr id="18"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20"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1" name="Right Arrow 8"/>
            <p:cNvSpPr>
              <a:spLocks noChangeArrowheads="1"/>
            </p:cNvSpPr>
            <p:nvPr/>
          </p:nvSpPr>
          <p:spPr bwMode="auto">
            <a:xfrm>
              <a:off x="3947977" y="3066388"/>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2"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3"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12" descr="ProjSpend1.PNG"/>
          <p:cNvPicPr>
            <a:picLocks noChangeAspect="1"/>
          </p:cNvPicPr>
          <p:nvPr/>
        </p:nvPicPr>
        <p:blipFill>
          <a:blip r:embed="rId3" cstate="print"/>
          <a:srcRect l="46" t="681" r="3061" b="10603"/>
          <a:stretch>
            <a:fillRect/>
          </a:stretch>
        </p:blipFill>
        <p:spPr bwMode="auto">
          <a:xfrm>
            <a:off x="702407" y="1352268"/>
            <a:ext cx="7740650" cy="4157662"/>
          </a:xfrm>
          <a:prstGeom prst="rect">
            <a:avLst/>
          </a:prstGeom>
          <a:noFill/>
          <a:ln w="9525">
            <a:noFill/>
            <a:miter lim="800000"/>
            <a:headEnd/>
            <a:tailEnd/>
          </a:ln>
        </p:spPr>
      </p:pic>
      <p:sp>
        <p:nvSpPr>
          <p:cNvPr id="43011" name="Rectangle 2"/>
          <p:cNvSpPr>
            <a:spLocks noGrp="1" noChangeArrowheads="1"/>
          </p:cNvSpPr>
          <p:nvPr>
            <p:ph type="title"/>
          </p:nvPr>
        </p:nvSpPr>
        <p:spPr/>
        <p:txBody>
          <a:bodyPr/>
          <a:lstStyle/>
          <a:p>
            <a:r>
              <a:rPr lang="en-US" smtClean="0"/>
              <a:t>Project Work – Part Costs</a:t>
            </a:r>
          </a:p>
        </p:txBody>
      </p:sp>
      <p:sp>
        <p:nvSpPr>
          <p:cNvPr id="43017" name="Footer Placeholder 13"/>
          <p:cNvSpPr>
            <a:spLocks noGrp="1"/>
          </p:cNvSpPr>
          <p:nvPr>
            <p:ph type="ftr" sz="quarter" idx="10"/>
          </p:nvPr>
        </p:nvSpPr>
        <p:spPr/>
        <p:txBody>
          <a:bodyPr/>
          <a:lstStyle/>
          <a:p>
            <a:r>
              <a:rPr lang="en-US" smtClean="0"/>
              <a:t>EAM-PCP1-390</a:t>
            </a:r>
          </a:p>
        </p:txBody>
      </p:sp>
      <p:sp>
        <p:nvSpPr>
          <p:cNvPr id="43012" name="Rounded Rectangle 4"/>
          <p:cNvSpPr>
            <a:spLocks noChangeArrowheads="1"/>
          </p:cNvSpPr>
          <p:nvPr/>
        </p:nvSpPr>
        <p:spPr bwMode="auto">
          <a:xfrm>
            <a:off x="711932" y="3654143"/>
            <a:ext cx="1117600" cy="2508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3014" name="Rounded Rectangle 4"/>
          <p:cNvSpPr>
            <a:spLocks noChangeArrowheads="1"/>
          </p:cNvSpPr>
          <p:nvPr/>
        </p:nvSpPr>
        <p:spPr bwMode="auto">
          <a:xfrm>
            <a:off x="683357" y="1882493"/>
            <a:ext cx="465137" cy="2254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3015" name="TextBox 8"/>
          <p:cNvSpPr txBox="1">
            <a:spLocks noChangeArrowheads="1"/>
          </p:cNvSpPr>
          <p:nvPr/>
        </p:nvSpPr>
        <p:spPr bwMode="auto">
          <a:xfrm>
            <a:off x="1280257" y="1234793"/>
            <a:ext cx="1176337" cy="646112"/>
          </a:xfrm>
          <a:prstGeom prst="rect">
            <a:avLst/>
          </a:prstGeom>
          <a:solidFill>
            <a:schemeClr val="bg1"/>
          </a:solidFill>
          <a:ln w="9525">
            <a:solidFill>
              <a:schemeClr val="tx1"/>
            </a:solidFill>
            <a:miter lim="800000"/>
            <a:headEnd/>
            <a:tailEnd/>
          </a:ln>
        </p:spPr>
        <p:txBody>
          <a:bodyPr>
            <a:spAutoFit/>
          </a:bodyPr>
          <a:lstStyle/>
          <a:p>
            <a:r>
              <a:rPr lang="en-US" sz="1200" b="1" dirty="0">
                <a:latin typeface="+mj-lt"/>
              </a:rPr>
              <a:t>Refresh! </a:t>
            </a:r>
          </a:p>
          <a:p>
            <a:r>
              <a:rPr lang="en-US" sz="1200" b="1" dirty="0">
                <a:latin typeface="+mj-lt"/>
              </a:rPr>
              <a:t>Refresh! </a:t>
            </a:r>
          </a:p>
          <a:p>
            <a:r>
              <a:rPr lang="en-US" sz="1200" b="1" dirty="0">
                <a:latin typeface="+mj-lt"/>
              </a:rPr>
              <a:t>Refresh!  </a:t>
            </a:r>
          </a:p>
        </p:txBody>
      </p:sp>
      <p:cxnSp>
        <p:nvCxnSpPr>
          <p:cNvPr id="43016" name="Elbow Connector 10"/>
          <p:cNvCxnSpPr>
            <a:cxnSpLocks noChangeShapeType="1"/>
            <a:stCxn id="43015" idx="0"/>
            <a:endCxn id="43014" idx="0"/>
          </p:cNvCxnSpPr>
          <p:nvPr/>
        </p:nvCxnSpPr>
        <p:spPr bwMode="auto">
          <a:xfrm rot="16200000" flipH="1" flipV="1">
            <a:off x="1068326" y="1083186"/>
            <a:ext cx="647700" cy="950913"/>
          </a:xfrm>
          <a:prstGeom prst="bentConnector3">
            <a:avLst>
              <a:gd name="adj1" fmla="val -20519"/>
            </a:avLst>
          </a:prstGeom>
          <a:noFill/>
          <a:ln w="9525" algn="ctr">
            <a:solidFill>
              <a:schemeClr val="tx1"/>
            </a:solidFill>
            <a:round/>
            <a:headEnd/>
            <a:tailEnd type="arrow" w="med" len="med"/>
          </a:ln>
        </p:spPr>
      </p:cxnSp>
      <p:grpSp>
        <p:nvGrpSpPr>
          <p:cNvPr id="17" name="Group 4"/>
          <p:cNvGrpSpPr>
            <a:grpSpLocks/>
          </p:cNvGrpSpPr>
          <p:nvPr/>
        </p:nvGrpSpPr>
        <p:grpSpPr bwMode="auto">
          <a:xfrm>
            <a:off x="4206240" y="0"/>
            <a:ext cx="4937760" cy="365760"/>
            <a:chOff x="1158740" y="3062178"/>
            <a:chExt cx="6564312" cy="736768"/>
          </a:xfrm>
        </p:grpSpPr>
        <p:sp>
          <p:nvSpPr>
            <p:cNvPr id="18"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9"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0" name="Right Arrow 8"/>
            <p:cNvSpPr>
              <a:spLocks noChangeArrowheads="1"/>
            </p:cNvSpPr>
            <p:nvPr/>
          </p:nvSpPr>
          <p:spPr bwMode="auto">
            <a:xfrm>
              <a:off x="3947977" y="3066388"/>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1"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2"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
        <p:nvSpPr>
          <p:cNvPr id="15" name="Rounded Rectangle 4"/>
          <p:cNvSpPr>
            <a:spLocks noChangeArrowheads="1"/>
          </p:cNvSpPr>
          <p:nvPr/>
        </p:nvSpPr>
        <p:spPr bwMode="auto">
          <a:xfrm>
            <a:off x="7023309" y="4058229"/>
            <a:ext cx="1001712" cy="2286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16" name="TextBox 8"/>
          <p:cNvSpPr txBox="1">
            <a:spLocks noChangeArrowheads="1"/>
          </p:cNvSpPr>
          <p:nvPr/>
        </p:nvSpPr>
        <p:spPr bwMode="auto">
          <a:xfrm>
            <a:off x="5324763" y="5723627"/>
            <a:ext cx="3000087" cy="461665"/>
          </a:xfrm>
          <a:prstGeom prst="rect">
            <a:avLst/>
          </a:prstGeom>
          <a:solidFill>
            <a:schemeClr val="bg1"/>
          </a:solidFill>
          <a:ln w="9525">
            <a:solidFill>
              <a:schemeClr val="tx1"/>
            </a:solidFill>
            <a:miter lim="800000"/>
            <a:headEnd/>
            <a:tailEnd/>
          </a:ln>
        </p:spPr>
        <p:txBody>
          <a:bodyPr wrap="square">
            <a:spAutoFit/>
          </a:bodyPr>
          <a:lstStyle/>
          <a:p>
            <a:r>
              <a:rPr lang="en-US" sz="1200" dirty="0" smtClean="0">
                <a:latin typeface="+mj-lt"/>
              </a:rPr>
              <a:t>View Inventory Transaction Details in Cost Analysis</a:t>
            </a:r>
            <a:endParaRPr lang="en-US" sz="1200" b="1" i="1" dirty="0">
              <a:latin typeface="+mj-lt"/>
            </a:endParaRPr>
          </a:p>
        </p:txBody>
      </p:sp>
      <p:cxnSp>
        <p:nvCxnSpPr>
          <p:cNvPr id="23" name="Straight Arrow Connector 22"/>
          <p:cNvCxnSpPr>
            <a:cxnSpLocks noChangeShapeType="1"/>
            <a:stCxn id="16" idx="0"/>
            <a:endCxn id="15" idx="2"/>
          </p:cNvCxnSpPr>
          <p:nvPr/>
        </p:nvCxnSpPr>
        <p:spPr bwMode="auto">
          <a:xfrm rot="5400000" flipH="1" flipV="1">
            <a:off x="6456087" y="4655549"/>
            <a:ext cx="1436798" cy="699358"/>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smtClean="0"/>
              <a:t>Project Work – Purchasing Costs</a:t>
            </a:r>
          </a:p>
        </p:txBody>
      </p:sp>
      <p:sp>
        <p:nvSpPr>
          <p:cNvPr id="44044" name="Footer Placeholder 16"/>
          <p:cNvSpPr>
            <a:spLocks noGrp="1"/>
          </p:cNvSpPr>
          <p:nvPr>
            <p:ph type="ftr" sz="quarter" idx="10"/>
          </p:nvPr>
        </p:nvSpPr>
        <p:spPr/>
        <p:txBody>
          <a:bodyPr/>
          <a:lstStyle/>
          <a:p>
            <a:r>
              <a:rPr lang="en-US" smtClean="0"/>
              <a:t>EAM-PCP1-400</a:t>
            </a:r>
          </a:p>
        </p:txBody>
      </p:sp>
      <p:sp>
        <p:nvSpPr>
          <p:cNvPr id="44036" name="TextBox 8"/>
          <p:cNvSpPr txBox="1">
            <a:spLocks noChangeArrowheads="1"/>
          </p:cNvSpPr>
          <p:nvPr/>
        </p:nvSpPr>
        <p:spPr bwMode="auto">
          <a:xfrm>
            <a:off x="1068148" y="5205709"/>
            <a:ext cx="4684952" cy="954107"/>
          </a:xfrm>
          <a:prstGeom prst="rect">
            <a:avLst/>
          </a:prstGeom>
          <a:solidFill>
            <a:schemeClr val="bg1"/>
          </a:solidFill>
          <a:ln w="9525">
            <a:solidFill>
              <a:schemeClr val="tx1"/>
            </a:solidFill>
            <a:miter lim="800000"/>
            <a:headEnd/>
            <a:tailEnd/>
          </a:ln>
        </p:spPr>
        <p:txBody>
          <a:bodyPr wrap="square">
            <a:spAutoFit/>
          </a:bodyPr>
          <a:lstStyle/>
          <a:p>
            <a:r>
              <a:rPr lang="en-US" dirty="0">
                <a:latin typeface="+mj-lt"/>
              </a:rPr>
              <a:t>Purchasing is linked to Project and Job.  </a:t>
            </a:r>
            <a:endParaRPr lang="en-US" dirty="0" smtClean="0">
              <a:latin typeface="+mj-lt"/>
            </a:endParaRPr>
          </a:p>
          <a:p>
            <a:r>
              <a:rPr lang="en-US" dirty="0" smtClean="0">
                <a:latin typeface="+mj-lt"/>
              </a:rPr>
              <a:t>Note </a:t>
            </a:r>
            <a:r>
              <a:rPr lang="en-US" dirty="0">
                <a:latin typeface="+mj-lt"/>
              </a:rPr>
              <a:t>the importance of the “Contractor?” flag</a:t>
            </a:r>
            <a:r>
              <a:rPr lang="en-US" dirty="0" smtClean="0">
                <a:latin typeface="+mj-lt"/>
              </a:rPr>
              <a:t>.</a:t>
            </a:r>
          </a:p>
          <a:p>
            <a:r>
              <a:rPr lang="en-US" b="1" i="1" dirty="0" smtClean="0"/>
              <a:t>See EAM Introduction to Purchasing for details.</a:t>
            </a:r>
          </a:p>
          <a:p>
            <a:r>
              <a:rPr lang="en-US" dirty="0" smtClean="0">
                <a:latin typeface="+mj-lt"/>
              </a:rPr>
              <a:t>  </a:t>
            </a:r>
            <a:endParaRPr lang="en-US" dirty="0">
              <a:latin typeface="+mj-lt"/>
            </a:endParaRPr>
          </a:p>
        </p:txBody>
      </p:sp>
      <p:pic>
        <p:nvPicPr>
          <p:cNvPr id="44037" name="Picture 31" descr="ProjSpend Contractor.PNG"/>
          <p:cNvPicPr>
            <a:picLocks noChangeAspect="1"/>
          </p:cNvPicPr>
          <p:nvPr/>
        </p:nvPicPr>
        <p:blipFill>
          <a:blip r:embed="rId3" cstate="print"/>
          <a:srcRect/>
          <a:stretch>
            <a:fillRect/>
          </a:stretch>
        </p:blipFill>
        <p:spPr bwMode="auto">
          <a:xfrm>
            <a:off x="478176" y="1046459"/>
            <a:ext cx="4514850" cy="2438400"/>
          </a:xfrm>
          <a:prstGeom prst="rect">
            <a:avLst/>
          </a:prstGeom>
          <a:noFill/>
          <a:ln w="9525">
            <a:noFill/>
            <a:miter lim="800000"/>
            <a:headEnd/>
            <a:tailEnd/>
          </a:ln>
        </p:spPr>
      </p:pic>
      <p:pic>
        <p:nvPicPr>
          <p:cNvPr id="44038" name="Picture 32" descr="ProjSpend Purch.PNG"/>
          <p:cNvPicPr>
            <a:picLocks noChangeAspect="1"/>
          </p:cNvPicPr>
          <p:nvPr/>
        </p:nvPicPr>
        <p:blipFill>
          <a:blip r:embed="rId4" cstate="print"/>
          <a:srcRect/>
          <a:stretch>
            <a:fillRect/>
          </a:stretch>
        </p:blipFill>
        <p:spPr bwMode="auto">
          <a:xfrm>
            <a:off x="2594313" y="2611734"/>
            <a:ext cx="5981700" cy="2371725"/>
          </a:xfrm>
          <a:prstGeom prst="rect">
            <a:avLst/>
          </a:prstGeom>
          <a:noFill/>
          <a:ln w="9525">
            <a:noFill/>
            <a:miter lim="800000"/>
            <a:headEnd/>
            <a:tailEnd/>
          </a:ln>
        </p:spPr>
      </p:pic>
      <p:sp>
        <p:nvSpPr>
          <p:cNvPr id="44039" name="Rounded Rectangle 4"/>
          <p:cNvSpPr>
            <a:spLocks noChangeArrowheads="1"/>
          </p:cNvSpPr>
          <p:nvPr/>
        </p:nvSpPr>
        <p:spPr bwMode="auto">
          <a:xfrm>
            <a:off x="3938926" y="1111546"/>
            <a:ext cx="785812" cy="2667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4041" name="Rounded Rectangle 4"/>
          <p:cNvSpPr>
            <a:spLocks noChangeArrowheads="1"/>
          </p:cNvSpPr>
          <p:nvPr/>
        </p:nvSpPr>
        <p:spPr bwMode="auto">
          <a:xfrm>
            <a:off x="2776876" y="4664371"/>
            <a:ext cx="5657850" cy="360363"/>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4042" name="Rounded Rectangle 4"/>
          <p:cNvSpPr>
            <a:spLocks noChangeArrowheads="1"/>
          </p:cNvSpPr>
          <p:nvPr/>
        </p:nvSpPr>
        <p:spPr bwMode="auto">
          <a:xfrm>
            <a:off x="465476" y="1943396"/>
            <a:ext cx="568325" cy="2540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4043" name="Rounded Rectangle 4"/>
          <p:cNvSpPr>
            <a:spLocks noChangeArrowheads="1"/>
          </p:cNvSpPr>
          <p:nvPr/>
        </p:nvSpPr>
        <p:spPr bwMode="auto">
          <a:xfrm>
            <a:off x="3084851" y="3499146"/>
            <a:ext cx="568325" cy="2540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20" name="Group 4"/>
          <p:cNvGrpSpPr>
            <a:grpSpLocks/>
          </p:cNvGrpSpPr>
          <p:nvPr/>
        </p:nvGrpSpPr>
        <p:grpSpPr bwMode="auto">
          <a:xfrm>
            <a:off x="4206240" y="0"/>
            <a:ext cx="4937760" cy="365760"/>
            <a:chOff x="1158740" y="3062178"/>
            <a:chExt cx="6564312" cy="736768"/>
          </a:xfrm>
        </p:grpSpPr>
        <p:sp>
          <p:nvSpPr>
            <p:cNvPr id="21"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22"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3" name="Right Arrow 8"/>
            <p:cNvSpPr>
              <a:spLocks noChangeArrowheads="1"/>
            </p:cNvSpPr>
            <p:nvPr/>
          </p:nvSpPr>
          <p:spPr bwMode="auto">
            <a:xfrm>
              <a:off x="3947977" y="3066388"/>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4"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5"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2" descr="ProjSpend1.PNG"/>
          <p:cNvPicPr>
            <a:picLocks noChangeAspect="1"/>
          </p:cNvPicPr>
          <p:nvPr/>
        </p:nvPicPr>
        <p:blipFill>
          <a:blip r:embed="rId3" cstate="print"/>
          <a:srcRect l="46" t="681" r="3061" b="10603"/>
          <a:stretch>
            <a:fillRect/>
          </a:stretch>
        </p:blipFill>
        <p:spPr bwMode="auto">
          <a:xfrm>
            <a:off x="692359" y="1673804"/>
            <a:ext cx="7740650" cy="4157662"/>
          </a:xfrm>
          <a:prstGeom prst="rect">
            <a:avLst/>
          </a:prstGeom>
          <a:noFill/>
          <a:ln w="9525">
            <a:noFill/>
            <a:miter lim="800000"/>
            <a:headEnd/>
            <a:tailEnd/>
          </a:ln>
        </p:spPr>
      </p:pic>
      <p:sp>
        <p:nvSpPr>
          <p:cNvPr id="25" name="Content Placeholder 24"/>
          <p:cNvSpPr>
            <a:spLocks noGrp="1"/>
          </p:cNvSpPr>
          <p:nvPr>
            <p:ph idx="1"/>
          </p:nvPr>
        </p:nvSpPr>
        <p:spPr>
          <a:xfrm>
            <a:off x="457199" y="891611"/>
            <a:ext cx="8486776" cy="556189"/>
          </a:xfrm>
        </p:spPr>
        <p:txBody>
          <a:bodyPr/>
          <a:lstStyle/>
          <a:p>
            <a:r>
              <a:rPr lang="en-US" dirty="0" smtClean="0"/>
              <a:t>Purchasing Costs – Planned, Auth, Committed</a:t>
            </a:r>
            <a:endParaRPr lang="en-US" dirty="0"/>
          </a:p>
        </p:txBody>
      </p:sp>
      <p:sp>
        <p:nvSpPr>
          <p:cNvPr id="45059" name="Rectangle 2"/>
          <p:cNvSpPr>
            <a:spLocks noGrp="1" noChangeArrowheads="1"/>
          </p:cNvSpPr>
          <p:nvPr>
            <p:ph type="title"/>
          </p:nvPr>
        </p:nvSpPr>
        <p:spPr/>
        <p:txBody>
          <a:bodyPr/>
          <a:lstStyle/>
          <a:p>
            <a:r>
              <a:rPr lang="en-US" dirty="0" smtClean="0"/>
              <a:t>Project Work</a:t>
            </a:r>
          </a:p>
        </p:txBody>
      </p:sp>
      <p:sp>
        <p:nvSpPr>
          <p:cNvPr id="45070" name="Footer Placeholder 18"/>
          <p:cNvSpPr>
            <a:spLocks noGrp="1"/>
          </p:cNvSpPr>
          <p:nvPr>
            <p:ph type="ftr" sz="quarter" idx="10"/>
          </p:nvPr>
        </p:nvSpPr>
        <p:spPr/>
        <p:txBody>
          <a:bodyPr/>
          <a:lstStyle/>
          <a:p>
            <a:r>
              <a:rPr lang="en-US" smtClean="0"/>
              <a:t>EAM-PCP1-410</a:t>
            </a:r>
          </a:p>
        </p:txBody>
      </p:sp>
      <p:sp>
        <p:nvSpPr>
          <p:cNvPr id="45060" name="Rounded Rectangle 4"/>
          <p:cNvSpPr>
            <a:spLocks noChangeArrowheads="1"/>
          </p:cNvSpPr>
          <p:nvPr/>
        </p:nvSpPr>
        <p:spPr bwMode="auto">
          <a:xfrm>
            <a:off x="6985209" y="3667704"/>
            <a:ext cx="1001712" cy="2286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5061" name="Rounded Rectangle 4"/>
          <p:cNvSpPr>
            <a:spLocks noChangeArrowheads="1"/>
          </p:cNvSpPr>
          <p:nvPr/>
        </p:nvSpPr>
        <p:spPr bwMode="auto">
          <a:xfrm>
            <a:off x="3795921" y="3226379"/>
            <a:ext cx="1117600" cy="1809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5063" name="Rounded Rectangle 4"/>
          <p:cNvSpPr>
            <a:spLocks noChangeArrowheads="1"/>
          </p:cNvSpPr>
          <p:nvPr/>
        </p:nvSpPr>
        <p:spPr bwMode="auto">
          <a:xfrm>
            <a:off x="673309" y="2204029"/>
            <a:ext cx="465137" cy="2254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5064" name="TextBox 8"/>
          <p:cNvSpPr txBox="1">
            <a:spLocks noChangeArrowheads="1"/>
          </p:cNvSpPr>
          <p:nvPr/>
        </p:nvSpPr>
        <p:spPr bwMode="auto">
          <a:xfrm>
            <a:off x="1270209" y="1556329"/>
            <a:ext cx="911225" cy="646112"/>
          </a:xfrm>
          <a:prstGeom prst="rect">
            <a:avLst/>
          </a:prstGeom>
          <a:solidFill>
            <a:schemeClr val="bg1"/>
          </a:solidFill>
          <a:ln w="9525">
            <a:solidFill>
              <a:schemeClr val="tx1"/>
            </a:solidFill>
            <a:miter lim="800000"/>
            <a:headEnd/>
            <a:tailEnd/>
          </a:ln>
        </p:spPr>
        <p:txBody>
          <a:bodyPr>
            <a:spAutoFit/>
          </a:bodyPr>
          <a:lstStyle/>
          <a:p>
            <a:r>
              <a:rPr lang="en-US" sz="1200" b="1" dirty="0">
                <a:latin typeface="+mj-lt"/>
              </a:rPr>
              <a:t>Refresh! </a:t>
            </a:r>
          </a:p>
          <a:p>
            <a:r>
              <a:rPr lang="en-US" sz="1200" b="1" dirty="0">
                <a:latin typeface="+mj-lt"/>
              </a:rPr>
              <a:t>Refresh! </a:t>
            </a:r>
          </a:p>
          <a:p>
            <a:r>
              <a:rPr lang="en-US" sz="1200" b="1" dirty="0">
                <a:latin typeface="+mj-lt"/>
              </a:rPr>
              <a:t>Refresh!  </a:t>
            </a:r>
          </a:p>
        </p:txBody>
      </p:sp>
      <p:cxnSp>
        <p:nvCxnSpPr>
          <p:cNvPr id="45065" name="Elbow Connector 10"/>
          <p:cNvCxnSpPr>
            <a:cxnSpLocks noChangeShapeType="1"/>
            <a:stCxn id="45064" idx="0"/>
            <a:endCxn id="45063" idx="0"/>
          </p:cNvCxnSpPr>
          <p:nvPr/>
        </p:nvCxnSpPr>
        <p:spPr bwMode="auto">
          <a:xfrm rot="16200000" flipH="1" flipV="1">
            <a:off x="992396" y="1470604"/>
            <a:ext cx="647700" cy="819150"/>
          </a:xfrm>
          <a:prstGeom prst="bentConnector3">
            <a:avLst>
              <a:gd name="adj1" fmla="val -16675"/>
            </a:avLst>
          </a:prstGeom>
          <a:noFill/>
          <a:ln w="9525" algn="ctr">
            <a:solidFill>
              <a:schemeClr val="tx1"/>
            </a:solidFill>
            <a:round/>
            <a:headEnd/>
            <a:tailEnd type="arrow" w="med" len="med"/>
          </a:ln>
        </p:spPr>
      </p:cxnSp>
      <p:sp>
        <p:nvSpPr>
          <p:cNvPr id="45066" name="TextBox 8"/>
          <p:cNvSpPr txBox="1">
            <a:spLocks noChangeArrowheads="1"/>
          </p:cNvSpPr>
          <p:nvPr/>
        </p:nvSpPr>
        <p:spPr bwMode="auto">
          <a:xfrm>
            <a:off x="3191163" y="4961627"/>
            <a:ext cx="4981287" cy="646331"/>
          </a:xfrm>
          <a:prstGeom prst="rect">
            <a:avLst/>
          </a:prstGeom>
          <a:solidFill>
            <a:schemeClr val="bg1"/>
          </a:solidFill>
          <a:ln w="9525">
            <a:solidFill>
              <a:schemeClr val="tx1"/>
            </a:solidFill>
            <a:miter lim="800000"/>
            <a:headEnd/>
            <a:tailEnd/>
          </a:ln>
        </p:spPr>
        <p:txBody>
          <a:bodyPr wrap="square">
            <a:spAutoFit/>
          </a:bodyPr>
          <a:lstStyle/>
          <a:p>
            <a:r>
              <a:rPr lang="en-US" sz="1200" dirty="0">
                <a:latin typeface="+mj-lt"/>
              </a:rPr>
              <a:t>Track In-Process Purchases at Project and Job Level, based on </a:t>
            </a:r>
            <a:r>
              <a:rPr lang="en-US" sz="1200" dirty="0" smtClean="0">
                <a:latin typeface="+mj-lt"/>
              </a:rPr>
              <a:t>Requisitions. </a:t>
            </a:r>
          </a:p>
          <a:p>
            <a:r>
              <a:rPr lang="en-US" sz="1200" b="1" i="1" dirty="0" smtClean="0">
                <a:latin typeface="+mj-lt"/>
              </a:rPr>
              <a:t>See </a:t>
            </a:r>
            <a:r>
              <a:rPr lang="en-US" sz="1200" b="1" i="1" dirty="0">
                <a:latin typeface="+mj-lt"/>
              </a:rPr>
              <a:t>EAM Introduction to Purchasing for Details</a:t>
            </a:r>
          </a:p>
        </p:txBody>
      </p:sp>
      <p:cxnSp>
        <p:nvCxnSpPr>
          <p:cNvPr id="45067" name="Straight Arrow Connector 22"/>
          <p:cNvCxnSpPr>
            <a:cxnSpLocks noChangeShapeType="1"/>
            <a:stCxn id="45066" idx="0"/>
            <a:endCxn id="45060" idx="2"/>
          </p:cNvCxnSpPr>
          <p:nvPr/>
        </p:nvCxnSpPr>
        <p:spPr bwMode="auto">
          <a:xfrm rot="5400000" flipH="1" flipV="1">
            <a:off x="6051275" y="3526837"/>
            <a:ext cx="1065323" cy="1804258"/>
          </a:xfrm>
          <a:prstGeom prst="straightConnector1">
            <a:avLst/>
          </a:prstGeom>
          <a:noFill/>
          <a:ln w="9525" algn="ctr">
            <a:solidFill>
              <a:schemeClr val="tx1"/>
            </a:solidFill>
            <a:round/>
            <a:headEnd/>
            <a:tailEnd type="arrow" w="med" len="med"/>
          </a:ln>
        </p:spPr>
      </p:cxnSp>
      <p:sp>
        <p:nvSpPr>
          <p:cNvPr id="45068" name="Rounded Rectangle 4"/>
          <p:cNvSpPr>
            <a:spLocks noChangeArrowheads="1"/>
          </p:cNvSpPr>
          <p:nvPr/>
        </p:nvSpPr>
        <p:spPr bwMode="auto">
          <a:xfrm>
            <a:off x="3799096" y="3410529"/>
            <a:ext cx="1117600" cy="1809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5069" name="Rounded Rectangle 4"/>
          <p:cNvSpPr>
            <a:spLocks noChangeArrowheads="1"/>
          </p:cNvSpPr>
          <p:nvPr/>
        </p:nvSpPr>
        <p:spPr bwMode="auto">
          <a:xfrm>
            <a:off x="846346" y="3424816"/>
            <a:ext cx="1119188" cy="1809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24" name="Group 4"/>
          <p:cNvGrpSpPr>
            <a:grpSpLocks/>
          </p:cNvGrpSpPr>
          <p:nvPr/>
        </p:nvGrpSpPr>
        <p:grpSpPr bwMode="auto">
          <a:xfrm>
            <a:off x="4206240" y="0"/>
            <a:ext cx="4937760" cy="365760"/>
            <a:chOff x="1158740" y="3062178"/>
            <a:chExt cx="6564312" cy="736768"/>
          </a:xfrm>
        </p:grpSpPr>
        <p:sp>
          <p:nvSpPr>
            <p:cNvPr id="26"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27"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8" name="Right Arrow 8"/>
            <p:cNvSpPr>
              <a:spLocks noChangeArrowheads="1"/>
            </p:cNvSpPr>
            <p:nvPr/>
          </p:nvSpPr>
          <p:spPr bwMode="auto">
            <a:xfrm>
              <a:off x="3947977" y="3066388"/>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9"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30"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6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506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50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0" grpId="0" animBg="1"/>
      <p:bldP spid="4506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2" descr="ProjSpend1.PNG"/>
          <p:cNvPicPr>
            <a:picLocks noChangeAspect="1"/>
          </p:cNvPicPr>
          <p:nvPr/>
        </p:nvPicPr>
        <p:blipFill>
          <a:blip r:embed="rId3" cstate="print"/>
          <a:srcRect l="46" t="681" r="3061" b="10603"/>
          <a:stretch>
            <a:fillRect/>
          </a:stretch>
        </p:blipFill>
        <p:spPr bwMode="auto">
          <a:xfrm>
            <a:off x="493713" y="1316038"/>
            <a:ext cx="7740650" cy="4157662"/>
          </a:xfrm>
          <a:prstGeom prst="rect">
            <a:avLst/>
          </a:prstGeom>
          <a:noFill/>
          <a:ln w="9525">
            <a:noFill/>
            <a:miter lim="800000"/>
            <a:headEnd/>
            <a:tailEnd/>
          </a:ln>
        </p:spPr>
      </p:pic>
      <p:sp>
        <p:nvSpPr>
          <p:cNvPr id="46083" name="Rectangle 2"/>
          <p:cNvSpPr>
            <a:spLocks noGrp="1" noChangeArrowheads="1"/>
          </p:cNvSpPr>
          <p:nvPr>
            <p:ph type="title"/>
          </p:nvPr>
        </p:nvSpPr>
        <p:spPr/>
        <p:txBody>
          <a:bodyPr>
            <a:noAutofit/>
          </a:bodyPr>
          <a:lstStyle/>
          <a:p>
            <a:r>
              <a:rPr lang="en-US" dirty="0" smtClean="0"/>
              <a:t>Project Work</a:t>
            </a:r>
            <a:endParaRPr lang="en-US" sz="2400" dirty="0" smtClean="0"/>
          </a:p>
        </p:txBody>
      </p:sp>
      <p:sp>
        <p:nvSpPr>
          <p:cNvPr id="46097" name="Footer Placeholder 21"/>
          <p:cNvSpPr>
            <a:spLocks noGrp="1"/>
          </p:cNvSpPr>
          <p:nvPr>
            <p:ph type="ftr" sz="quarter" idx="10"/>
          </p:nvPr>
        </p:nvSpPr>
        <p:spPr/>
        <p:txBody>
          <a:bodyPr/>
          <a:lstStyle/>
          <a:p>
            <a:r>
              <a:rPr lang="en-US" smtClean="0"/>
              <a:t>EAM-PCP1-420</a:t>
            </a:r>
          </a:p>
        </p:txBody>
      </p:sp>
      <p:sp>
        <p:nvSpPr>
          <p:cNvPr id="46084" name="Rounded Rectangle 4"/>
          <p:cNvSpPr>
            <a:spLocks noChangeArrowheads="1"/>
          </p:cNvSpPr>
          <p:nvPr/>
        </p:nvSpPr>
        <p:spPr bwMode="auto">
          <a:xfrm>
            <a:off x="6786563" y="3309938"/>
            <a:ext cx="1001712" cy="2286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6086" name="Rounded Rectangle 4"/>
          <p:cNvSpPr>
            <a:spLocks noChangeArrowheads="1"/>
          </p:cNvSpPr>
          <p:nvPr/>
        </p:nvSpPr>
        <p:spPr bwMode="auto">
          <a:xfrm>
            <a:off x="474663" y="1846263"/>
            <a:ext cx="465137" cy="2254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6087" name="TextBox 8"/>
          <p:cNvSpPr txBox="1">
            <a:spLocks noChangeArrowheads="1"/>
          </p:cNvSpPr>
          <p:nvPr/>
        </p:nvSpPr>
        <p:spPr bwMode="auto">
          <a:xfrm>
            <a:off x="1071563" y="1265238"/>
            <a:ext cx="889000" cy="646112"/>
          </a:xfrm>
          <a:prstGeom prst="rect">
            <a:avLst/>
          </a:prstGeom>
          <a:solidFill>
            <a:schemeClr val="bg1"/>
          </a:solidFill>
          <a:ln w="9525">
            <a:solidFill>
              <a:schemeClr val="tx1"/>
            </a:solidFill>
            <a:miter lim="800000"/>
            <a:headEnd/>
            <a:tailEnd/>
          </a:ln>
        </p:spPr>
        <p:txBody>
          <a:bodyPr>
            <a:spAutoFit/>
          </a:bodyPr>
          <a:lstStyle/>
          <a:p>
            <a:r>
              <a:rPr lang="en-US" sz="1200" b="1" dirty="0">
                <a:latin typeface="+mj-lt"/>
              </a:rPr>
              <a:t>Refresh! </a:t>
            </a:r>
          </a:p>
          <a:p>
            <a:r>
              <a:rPr lang="en-US" sz="1200" b="1" dirty="0">
                <a:latin typeface="+mj-lt"/>
              </a:rPr>
              <a:t>Refresh! </a:t>
            </a:r>
          </a:p>
          <a:p>
            <a:r>
              <a:rPr lang="en-US" sz="1200" b="1" dirty="0">
                <a:latin typeface="+mj-lt"/>
              </a:rPr>
              <a:t>Refresh!  </a:t>
            </a:r>
          </a:p>
        </p:txBody>
      </p:sp>
      <p:cxnSp>
        <p:nvCxnSpPr>
          <p:cNvPr id="46088" name="Elbow Connector 10"/>
          <p:cNvCxnSpPr>
            <a:cxnSpLocks noChangeShapeType="1"/>
            <a:stCxn id="46087" idx="1"/>
            <a:endCxn id="46086" idx="0"/>
          </p:cNvCxnSpPr>
          <p:nvPr/>
        </p:nvCxnSpPr>
        <p:spPr bwMode="auto">
          <a:xfrm rot="10800000" flipV="1">
            <a:off x="707233" y="1588293"/>
            <a:ext cx="364331" cy="257969"/>
          </a:xfrm>
          <a:prstGeom prst="bentConnector2">
            <a:avLst/>
          </a:prstGeom>
          <a:noFill/>
          <a:ln w="9525" algn="ctr">
            <a:solidFill>
              <a:schemeClr val="tx1"/>
            </a:solidFill>
            <a:round/>
            <a:headEnd/>
            <a:tailEnd type="arrow" w="med" len="med"/>
          </a:ln>
        </p:spPr>
      </p:cxnSp>
      <p:sp>
        <p:nvSpPr>
          <p:cNvPr id="19" name="TextBox 8"/>
          <p:cNvSpPr txBox="1">
            <a:spLocks noChangeArrowheads="1"/>
          </p:cNvSpPr>
          <p:nvPr/>
        </p:nvSpPr>
        <p:spPr bwMode="auto">
          <a:xfrm>
            <a:off x="2136775" y="5075238"/>
            <a:ext cx="6667500" cy="1200329"/>
          </a:xfrm>
          <a:prstGeom prst="rect">
            <a:avLst/>
          </a:prstGeom>
          <a:solidFill>
            <a:schemeClr val="bg1"/>
          </a:solidFill>
          <a:ln w="9525">
            <a:solidFill>
              <a:schemeClr val="tx1"/>
            </a:solidFill>
            <a:miter lim="800000"/>
            <a:headEnd/>
            <a:tailEnd/>
          </a:ln>
        </p:spPr>
        <p:txBody>
          <a:bodyPr>
            <a:spAutoFit/>
          </a:bodyPr>
          <a:lstStyle/>
          <a:p>
            <a:pPr>
              <a:defRPr/>
            </a:pPr>
            <a:r>
              <a:rPr lang="en-US" sz="1200" dirty="0">
                <a:latin typeface="+mj-lt"/>
              </a:rPr>
              <a:t>Received Purchase Amounts are Divided on Project / Job by: </a:t>
            </a:r>
          </a:p>
          <a:p>
            <a:pPr marL="228600" indent="-228600">
              <a:buFontTx/>
              <a:buAutoNum type="arabicPeriod"/>
              <a:defRPr/>
            </a:pPr>
            <a:r>
              <a:rPr lang="en-US" sz="1200" dirty="0">
                <a:latin typeface="+mj-lt"/>
              </a:rPr>
              <a:t>Contractor Costs – designated by “Contractor?” = yes on PO Line </a:t>
            </a:r>
          </a:p>
          <a:p>
            <a:pPr marL="228600" indent="-228600">
              <a:buFontTx/>
              <a:buAutoNum type="arabicPeriod"/>
              <a:defRPr/>
            </a:pPr>
            <a:r>
              <a:rPr lang="en-US" sz="1200" dirty="0">
                <a:latin typeface="+mj-lt"/>
              </a:rPr>
              <a:t>External Material Costs – all receipts not marked “Contractor?” = yes </a:t>
            </a:r>
          </a:p>
          <a:p>
            <a:pPr marL="228600" indent="-228600">
              <a:buFontTx/>
              <a:buAutoNum type="arabicPeriod"/>
              <a:defRPr/>
            </a:pPr>
            <a:r>
              <a:rPr lang="en-US" sz="1200" dirty="0">
                <a:latin typeface="+mj-lt"/>
              </a:rPr>
              <a:t>Tax Cost – Separated out from Cont/Materials for Capitalization Cost Calculations later</a:t>
            </a:r>
          </a:p>
          <a:p>
            <a:pPr marL="228600" indent="-228600">
              <a:defRPr/>
            </a:pPr>
            <a:r>
              <a:rPr lang="en-US" sz="1200" b="1" i="1" dirty="0">
                <a:latin typeface="+mj-lt"/>
              </a:rPr>
              <a:t>See EAM Introduction to Purchasing for details.</a:t>
            </a:r>
          </a:p>
        </p:txBody>
      </p:sp>
      <p:sp>
        <p:nvSpPr>
          <p:cNvPr id="46090" name="Rounded Rectangle 4"/>
          <p:cNvSpPr>
            <a:spLocks noChangeArrowheads="1"/>
          </p:cNvSpPr>
          <p:nvPr/>
        </p:nvSpPr>
        <p:spPr bwMode="auto">
          <a:xfrm>
            <a:off x="3594100" y="3651250"/>
            <a:ext cx="1117600" cy="1809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6091" name="Rounded Rectangle 4"/>
          <p:cNvSpPr>
            <a:spLocks noChangeArrowheads="1"/>
          </p:cNvSpPr>
          <p:nvPr/>
        </p:nvSpPr>
        <p:spPr bwMode="auto">
          <a:xfrm>
            <a:off x="652463" y="3463925"/>
            <a:ext cx="1117600" cy="1809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6092" name="Rounded Rectangle 4"/>
          <p:cNvSpPr>
            <a:spLocks noChangeArrowheads="1"/>
          </p:cNvSpPr>
          <p:nvPr/>
        </p:nvSpPr>
        <p:spPr bwMode="auto">
          <a:xfrm>
            <a:off x="655638" y="3860800"/>
            <a:ext cx="1117600" cy="1809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cxnSp>
        <p:nvCxnSpPr>
          <p:cNvPr id="46093" name="Straight Arrow Connector 25"/>
          <p:cNvCxnSpPr>
            <a:cxnSpLocks noChangeShapeType="1"/>
            <a:stCxn id="46091" idx="3"/>
            <a:endCxn id="46090" idx="1"/>
          </p:cNvCxnSpPr>
          <p:nvPr/>
        </p:nvCxnSpPr>
        <p:spPr bwMode="auto">
          <a:xfrm>
            <a:off x="1770063" y="3554413"/>
            <a:ext cx="1824037" cy="187325"/>
          </a:xfrm>
          <a:prstGeom prst="straightConnector1">
            <a:avLst/>
          </a:prstGeom>
          <a:noFill/>
          <a:ln w="9525" algn="ctr">
            <a:solidFill>
              <a:schemeClr val="tx1"/>
            </a:solidFill>
            <a:round/>
            <a:headEnd/>
            <a:tailEnd type="arrow" w="med" len="med"/>
          </a:ln>
        </p:spPr>
      </p:cxnSp>
      <p:cxnSp>
        <p:nvCxnSpPr>
          <p:cNvPr id="46094" name="Straight Arrow Connector 27"/>
          <p:cNvCxnSpPr>
            <a:cxnSpLocks noChangeShapeType="1"/>
            <a:stCxn id="46091" idx="2"/>
            <a:endCxn id="46092" idx="0"/>
          </p:cNvCxnSpPr>
          <p:nvPr/>
        </p:nvCxnSpPr>
        <p:spPr bwMode="auto">
          <a:xfrm rot="16200000" flipH="1">
            <a:off x="1104901" y="3751262"/>
            <a:ext cx="215900" cy="3175"/>
          </a:xfrm>
          <a:prstGeom prst="straightConnector1">
            <a:avLst/>
          </a:prstGeom>
          <a:noFill/>
          <a:ln w="9525" algn="ctr">
            <a:solidFill>
              <a:schemeClr val="tx1"/>
            </a:solidFill>
            <a:round/>
            <a:headEnd/>
            <a:tailEnd type="arrow" w="med" len="med"/>
          </a:ln>
        </p:spPr>
      </p:cxnSp>
      <p:sp>
        <p:nvSpPr>
          <p:cNvPr id="46095" name="Rounded Rectangle 4"/>
          <p:cNvSpPr>
            <a:spLocks noChangeArrowheads="1"/>
          </p:cNvSpPr>
          <p:nvPr/>
        </p:nvSpPr>
        <p:spPr bwMode="auto">
          <a:xfrm>
            <a:off x="3597275" y="3835400"/>
            <a:ext cx="1117600" cy="1809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cxnSp>
        <p:nvCxnSpPr>
          <p:cNvPr id="46096" name="Straight Arrow Connector 30"/>
          <p:cNvCxnSpPr>
            <a:cxnSpLocks noChangeShapeType="1"/>
            <a:stCxn id="46091" idx="3"/>
            <a:endCxn id="46095" idx="1"/>
          </p:cNvCxnSpPr>
          <p:nvPr/>
        </p:nvCxnSpPr>
        <p:spPr bwMode="auto">
          <a:xfrm>
            <a:off x="1770063" y="3554413"/>
            <a:ext cx="1827212" cy="371475"/>
          </a:xfrm>
          <a:prstGeom prst="straightConnector1">
            <a:avLst/>
          </a:prstGeom>
          <a:noFill/>
          <a:ln w="9525" algn="ctr">
            <a:solidFill>
              <a:schemeClr val="tx1"/>
            </a:solidFill>
            <a:round/>
            <a:headEnd/>
            <a:tailEnd type="arrow" w="med" len="med"/>
          </a:ln>
        </p:spPr>
      </p:cxnSp>
      <p:grpSp>
        <p:nvGrpSpPr>
          <p:cNvPr id="25" name="Group 4"/>
          <p:cNvGrpSpPr>
            <a:grpSpLocks/>
          </p:cNvGrpSpPr>
          <p:nvPr/>
        </p:nvGrpSpPr>
        <p:grpSpPr bwMode="auto">
          <a:xfrm>
            <a:off x="4206240" y="0"/>
            <a:ext cx="4937760" cy="365760"/>
            <a:chOff x="1158740" y="3062178"/>
            <a:chExt cx="6564312" cy="736768"/>
          </a:xfrm>
        </p:grpSpPr>
        <p:sp>
          <p:nvSpPr>
            <p:cNvPr id="26"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27"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8" name="Right Arrow 8"/>
            <p:cNvSpPr>
              <a:spLocks noChangeArrowheads="1"/>
            </p:cNvSpPr>
            <p:nvPr/>
          </p:nvSpPr>
          <p:spPr bwMode="auto">
            <a:xfrm>
              <a:off x="3947977" y="3066388"/>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9"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30"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
        <p:nvSpPr>
          <p:cNvPr id="23" name="Content Placeholder 24"/>
          <p:cNvSpPr txBox="1">
            <a:spLocks/>
          </p:cNvSpPr>
          <p:nvPr/>
        </p:nvSpPr>
        <p:spPr>
          <a:xfrm>
            <a:off x="457199" y="729686"/>
            <a:ext cx="8486776" cy="556189"/>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Purchasing Costs – Received,</a:t>
            </a:r>
            <a:r>
              <a:rPr kumimoji="0" lang="en-US" sz="28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Cont, Ext, Tax</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2" descr="ProjSpend1.PNG"/>
          <p:cNvPicPr>
            <a:picLocks noChangeAspect="1"/>
          </p:cNvPicPr>
          <p:nvPr/>
        </p:nvPicPr>
        <p:blipFill>
          <a:blip r:embed="rId3" cstate="print"/>
          <a:srcRect l="46" t="681" r="3061" b="10603"/>
          <a:stretch>
            <a:fillRect/>
          </a:stretch>
        </p:blipFill>
        <p:spPr bwMode="auto">
          <a:xfrm>
            <a:off x="169863" y="1239838"/>
            <a:ext cx="7740650" cy="4157662"/>
          </a:xfrm>
          <a:prstGeom prst="rect">
            <a:avLst/>
          </a:prstGeom>
          <a:noFill/>
          <a:ln w="9525">
            <a:noFill/>
            <a:miter lim="800000"/>
            <a:headEnd/>
            <a:tailEnd/>
          </a:ln>
        </p:spPr>
      </p:pic>
      <p:sp>
        <p:nvSpPr>
          <p:cNvPr id="47107" name="Rectangle 2"/>
          <p:cNvSpPr>
            <a:spLocks noGrp="1" noChangeArrowheads="1"/>
          </p:cNvSpPr>
          <p:nvPr>
            <p:ph type="title"/>
          </p:nvPr>
        </p:nvSpPr>
        <p:spPr/>
        <p:txBody>
          <a:bodyPr>
            <a:normAutofit/>
          </a:bodyPr>
          <a:lstStyle/>
          <a:p>
            <a:r>
              <a:rPr lang="en-US" dirty="0" smtClean="0"/>
              <a:t>Project Work</a:t>
            </a:r>
            <a:endParaRPr lang="en-US" sz="2400" dirty="0" smtClean="0"/>
          </a:p>
        </p:txBody>
      </p:sp>
      <p:sp>
        <p:nvSpPr>
          <p:cNvPr id="47119" name="Footer Placeholder 19"/>
          <p:cNvSpPr>
            <a:spLocks noGrp="1"/>
          </p:cNvSpPr>
          <p:nvPr>
            <p:ph type="ftr" sz="quarter" idx="10"/>
          </p:nvPr>
        </p:nvSpPr>
        <p:spPr/>
        <p:txBody>
          <a:bodyPr/>
          <a:lstStyle/>
          <a:p>
            <a:r>
              <a:rPr lang="en-US" smtClean="0"/>
              <a:t>EAM-PCP1-430</a:t>
            </a:r>
          </a:p>
        </p:txBody>
      </p:sp>
      <p:sp>
        <p:nvSpPr>
          <p:cNvPr id="47108" name="Rounded Rectangle 4"/>
          <p:cNvSpPr>
            <a:spLocks noChangeArrowheads="1"/>
          </p:cNvSpPr>
          <p:nvPr/>
        </p:nvSpPr>
        <p:spPr bwMode="auto">
          <a:xfrm>
            <a:off x="6494463" y="3946525"/>
            <a:ext cx="1001712" cy="2286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7110" name="Rounded Rectangle 4"/>
          <p:cNvSpPr>
            <a:spLocks noChangeArrowheads="1"/>
          </p:cNvSpPr>
          <p:nvPr/>
        </p:nvSpPr>
        <p:spPr bwMode="auto">
          <a:xfrm>
            <a:off x="150813" y="1770063"/>
            <a:ext cx="465137" cy="2254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7111" name="TextBox 8"/>
          <p:cNvSpPr txBox="1">
            <a:spLocks noChangeArrowheads="1"/>
          </p:cNvSpPr>
          <p:nvPr/>
        </p:nvSpPr>
        <p:spPr bwMode="auto">
          <a:xfrm>
            <a:off x="747713" y="1227138"/>
            <a:ext cx="879475" cy="646112"/>
          </a:xfrm>
          <a:prstGeom prst="rect">
            <a:avLst/>
          </a:prstGeom>
          <a:solidFill>
            <a:schemeClr val="bg1"/>
          </a:solidFill>
          <a:ln w="9525">
            <a:solidFill>
              <a:schemeClr val="tx1"/>
            </a:solidFill>
            <a:miter lim="800000"/>
            <a:headEnd/>
            <a:tailEnd/>
          </a:ln>
        </p:spPr>
        <p:txBody>
          <a:bodyPr>
            <a:spAutoFit/>
          </a:bodyPr>
          <a:lstStyle/>
          <a:p>
            <a:r>
              <a:rPr lang="en-US" sz="1200" b="1" dirty="0">
                <a:latin typeface="+mj-lt"/>
              </a:rPr>
              <a:t>Refresh! </a:t>
            </a:r>
          </a:p>
          <a:p>
            <a:r>
              <a:rPr lang="en-US" sz="1200" b="1" dirty="0">
                <a:latin typeface="+mj-lt"/>
              </a:rPr>
              <a:t>Refresh! </a:t>
            </a:r>
          </a:p>
          <a:p>
            <a:r>
              <a:rPr lang="en-US" sz="1200" b="1" dirty="0">
                <a:latin typeface="+mj-lt"/>
              </a:rPr>
              <a:t>Refresh!  </a:t>
            </a:r>
          </a:p>
        </p:txBody>
      </p:sp>
      <p:cxnSp>
        <p:nvCxnSpPr>
          <p:cNvPr id="47112" name="Elbow Connector 10"/>
          <p:cNvCxnSpPr>
            <a:cxnSpLocks noChangeShapeType="1"/>
            <a:stCxn id="47111" idx="1"/>
            <a:endCxn id="47110" idx="0"/>
          </p:cNvCxnSpPr>
          <p:nvPr/>
        </p:nvCxnSpPr>
        <p:spPr bwMode="auto">
          <a:xfrm rot="10800000" flipV="1">
            <a:off x="383383" y="1550193"/>
            <a:ext cx="364331" cy="219869"/>
          </a:xfrm>
          <a:prstGeom prst="bentConnector2">
            <a:avLst/>
          </a:prstGeom>
          <a:noFill/>
          <a:ln w="9525" algn="ctr">
            <a:solidFill>
              <a:schemeClr val="tx1"/>
            </a:solidFill>
            <a:round/>
            <a:headEnd/>
            <a:tailEnd type="arrow" w="med" len="med"/>
          </a:ln>
        </p:spPr>
      </p:cxnSp>
      <p:sp>
        <p:nvSpPr>
          <p:cNvPr id="19" name="TextBox 8"/>
          <p:cNvSpPr txBox="1">
            <a:spLocks noChangeArrowheads="1"/>
          </p:cNvSpPr>
          <p:nvPr/>
        </p:nvSpPr>
        <p:spPr bwMode="auto">
          <a:xfrm>
            <a:off x="1357313" y="5314950"/>
            <a:ext cx="3852862" cy="646113"/>
          </a:xfrm>
          <a:prstGeom prst="rect">
            <a:avLst/>
          </a:prstGeom>
          <a:solidFill>
            <a:schemeClr val="bg1"/>
          </a:solidFill>
          <a:ln w="9525">
            <a:solidFill>
              <a:schemeClr val="tx1"/>
            </a:solidFill>
            <a:miter lim="800000"/>
            <a:headEnd/>
            <a:tailEnd/>
          </a:ln>
        </p:spPr>
        <p:txBody>
          <a:bodyPr>
            <a:spAutoFit/>
          </a:bodyPr>
          <a:lstStyle/>
          <a:p>
            <a:pPr>
              <a:defRPr/>
            </a:pPr>
            <a:r>
              <a:rPr lang="en-US" sz="1200" dirty="0">
                <a:latin typeface="+mj-lt"/>
              </a:rPr>
              <a:t>A/P Costs are pulled from ERP: </a:t>
            </a:r>
          </a:p>
          <a:p>
            <a:pPr marL="228600" indent="-228600">
              <a:buFontTx/>
              <a:buAutoNum type="arabicPeriod"/>
              <a:defRPr/>
            </a:pPr>
            <a:r>
              <a:rPr lang="en-US" sz="1200" dirty="0" err="1">
                <a:latin typeface="+mj-lt"/>
              </a:rPr>
              <a:t>Vouchered</a:t>
            </a:r>
            <a:r>
              <a:rPr lang="en-US" sz="1200" dirty="0">
                <a:latin typeface="+mj-lt"/>
              </a:rPr>
              <a:t> Amount (Invoice entered to ERP.) </a:t>
            </a:r>
          </a:p>
          <a:p>
            <a:pPr marL="228600" indent="-228600">
              <a:buFontTx/>
              <a:buAutoNum type="arabicPeriod"/>
              <a:defRPr/>
            </a:pPr>
            <a:r>
              <a:rPr lang="en-US" sz="1200" dirty="0">
                <a:latin typeface="+mj-lt"/>
              </a:rPr>
              <a:t>Cost Analysis provides details of Paid Amounts</a:t>
            </a:r>
          </a:p>
        </p:txBody>
      </p:sp>
      <p:cxnSp>
        <p:nvCxnSpPr>
          <p:cNvPr id="47114" name="Straight Arrow Connector 22"/>
          <p:cNvCxnSpPr>
            <a:cxnSpLocks noChangeShapeType="1"/>
            <a:stCxn id="19" idx="0"/>
            <a:endCxn id="47108" idx="2"/>
          </p:cNvCxnSpPr>
          <p:nvPr/>
        </p:nvCxnSpPr>
        <p:spPr bwMode="auto">
          <a:xfrm rot="5400000" flipH="1" flipV="1">
            <a:off x="4569619" y="2888456"/>
            <a:ext cx="1139825" cy="3713163"/>
          </a:xfrm>
          <a:prstGeom prst="straightConnector1">
            <a:avLst/>
          </a:prstGeom>
          <a:noFill/>
          <a:ln w="9525" algn="ctr">
            <a:solidFill>
              <a:schemeClr val="tx1"/>
            </a:solidFill>
            <a:round/>
            <a:headEnd/>
            <a:tailEnd type="arrow" w="med" len="med"/>
          </a:ln>
        </p:spPr>
      </p:cxnSp>
      <p:sp>
        <p:nvSpPr>
          <p:cNvPr id="47115" name="Rounded Rectangle 4"/>
          <p:cNvSpPr>
            <a:spLocks noChangeArrowheads="1"/>
          </p:cNvSpPr>
          <p:nvPr/>
        </p:nvSpPr>
        <p:spPr bwMode="auto">
          <a:xfrm>
            <a:off x="323850" y="4362450"/>
            <a:ext cx="1119188" cy="1809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pic>
        <p:nvPicPr>
          <p:cNvPr id="47116" name="Picture 30" descr="ProjSpend3.PNG"/>
          <p:cNvPicPr>
            <a:picLocks noChangeAspect="1"/>
          </p:cNvPicPr>
          <p:nvPr/>
        </p:nvPicPr>
        <p:blipFill>
          <a:blip r:embed="rId4" cstate="print"/>
          <a:srcRect r="15154"/>
          <a:stretch>
            <a:fillRect/>
          </a:stretch>
        </p:blipFill>
        <p:spPr bwMode="auto">
          <a:xfrm>
            <a:off x="3667125" y="1227138"/>
            <a:ext cx="5200650" cy="2370137"/>
          </a:xfrm>
          <a:prstGeom prst="rect">
            <a:avLst/>
          </a:prstGeom>
          <a:noFill/>
          <a:ln w="9525">
            <a:solidFill>
              <a:schemeClr val="tx1"/>
            </a:solidFill>
            <a:miter lim="800000"/>
            <a:headEnd/>
            <a:tailEnd/>
          </a:ln>
        </p:spPr>
      </p:pic>
      <p:cxnSp>
        <p:nvCxnSpPr>
          <p:cNvPr id="47117" name="Straight Arrow Connector 32"/>
          <p:cNvCxnSpPr>
            <a:cxnSpLocks noChangeShapeType="1"/>
            <a:stCxn id="47108" idx="0"/>
          </p:cNvCxnSpPr>
          <p:nvPr/>
        </p:nvCxnSpPr>
        <p:spPr bwMode="auto">
          <a:xfrm rot="5400000" flipH="1" flipV="1">
            <a:off x="7225109" y="2846785"/>
            <a:ext cx="869950" cy="1329531"/>
          </a:xfrm>
          <a:prstGeom prst="straightConnector1">
            <a:avLst/>
          </a:prstGeom>
          <a:noFill/>
          <a:ln w="9525" algn="ctr">
            <a:solidFill>
              <a:schemeClr val="tx1"/>
            </a:solidFill>
            <a:round/>
            <a:headEnd/>
            <a:tailEnd type="arrow" w="med" len="med"/>
          </a:ln>
        </p:spPr>
      </p:cxnSp>
      <p:cxnSp>
        <p:nvCxnSpPr>
          <p:cNvPr id="47118" name="Straight Arrow Connector 34"/>
          <p:cNvCxnSpPr>
            <a:cxnSpLocks noChangeShapeType="1"/>
            <a:stCxn id="19" idx="0"/>
            <a:endCxn id="47115" idx="3"/>
          </p:cNvCxnSpPr>
          <p:nvPr/>
        </p:nvCxnSpPr>
        <p:spPr bwMode="auto">
          <a:xfrm rot="16200000" flipV="1">
            <a:off x="1931988" y="3963988"/>
            <a:ext cx="862012" cy="1839912"/>
          </a:xfrm>
          <a:prstGeom prst="straightConnector1">
            <a:avLst/>
          </a:prstGeom>
          <a:noFill/>
          <a:ln w="9525" algn="ctr">
            <a:solidFill>
              <a:schemeClr val="tx1"/>
            </a:solidFill>
            <a:round/>
            <a:headEnd/>
            <a:tailEnd type="arrow" w="med" len="med"/>
          </a:ln>
        </p:spPr>
      </p:cxnSp>
      <p:grpSp>
        <p:nvGrpSpPr>
          <p:cNvPr id="23" name="Group 4"/>
          <p:cNvGrpSpPr>
            <a:grpSpLocks/>
          </p:cNvGrpSpPr>
          <p:nvPr/>
        </p:nvGrpSpPr>
        <p:grpSpPr bwMode="auto">
          <a:xfrm>
            <a:off x="4206240" y="0"/>
            <a:ext cx="4937760" cy="365760"/>
            <a:chOff x="1158740" y="3062178"/>
            <a:chExt cx="6564312" cy="736768"/>
          </a:xfrm>
        </p:grpSpPr>
        <p:sp>
          <p:nvSpPr>
            <p:cNvPr id="24"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25"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6" name="Right Arrow 8"/>
            <p:cNvSpPr>
              <a:spLocks noChangeArrowheads="1"/>
            </p:cNvSpPr>
            <p:nvPr/>
          </p:nvSpPr>
          <p:spPr bwMode="auto">
            <a:xfrm>
              <a:off x="3947977" y="3066388"/>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7"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8"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
        <p:nvSpPr>
          <p:cNvPr id="21" name="Content Placeholder 24"/>
          <p:cNvSpPr txBox="1">
            <a:spLocks/>
          </p:cNvSpPr>
          <p:nvPr/>
        </p:nvSpPr>
        <p:spPr>
          <a:xfrm>
            <a:off x="457199" y="691586"/>
            <a:ext cx="8486776" cy="556189"/>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Purchasing Costs – </a:t>
            </a:r>
            <a:r>
              <a:rPr kumimoji="0" lang="en-US" sz="2800" b="0" i="0" u="none" strike="noStrike" kern="1200" cap="none" spc="0" normalizeH="0" baseline="0" noProof="0" dirty="0" err="1" smtClean="0">
                <a:ln>
                  <a:noFill/>
                </a:ln>
                <a:solidFill>
                  <a:schemeClr val="tx1">
                    <a:lumMod val="75000"/>
                    <a:lumOff val="25000"/>
                  </a:schemeClr>
                </a:solidFill>
                <a:effectLst/>
                <a:uLnTx/>
                <a:uFillTx/>
                <a:latin typeface="Century Gothic"/>
                <a:ea typeface="+mn-ea"/>
                <a:cs typeface="Century Gothic"/>
              </a:rPr>
              <a:t>Vouchered</a:t>
            </a: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 Paid</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10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71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71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12" descr="ProjSpend1.PNG"/>
          <p:cNvPicPr>
            <a:picLocks noChangeAspect="1"/>
          </p:cNvPicPr>
          <p:nvPr/>
        </p:nvPicPr>
        <p:blipFill>
          <a:blip r:embed="rId3" cstate="print"/>
          <a:srcRect l="46" t="681" r="3061" b="10603"/>
          <a:stretch>
            <a:fillRect/>
          </a:stretch>
        </p:blipFill>
        <p:spPr bwMode="auto">
          <a:xfrm>
            <a:off x="693738" y="1287463"/>
            <a:ext cx="7740650" cy="4157662"/>
          </a:xfrm>
          <a:prstGeom prst="rect">
            <a:avLst/>
          </a:prstGeom>
          <a:noFill/>
          <a:ln w="9525">
            <a:noFill/>
            <a:miter lim="800000"/>
            <a:headEnd/>
            <a:tailEnd/>
          </a:ln>
        </p:spPr>
      </p:pic>
      <p:sp>
        <p:nvSpPr>
          <p:cNvPr id="48131" name="Rectangle 2"/>
          <p:cNvSpPr>
            <a:spLocks noGrp="1" noChangeArrowheads="1"/>
          </p:cNvSpPr>
          <p:nvPr>
            <p:ph type="title"/>
          </p:nvPr>
        </p:nvSpPr>
        <p:spPr/>
        <p:txBody>
          <a:bodyPr>
            <a:noAutofit/>
          </a:bodyPr>
          <a:lstStyle/>
          <a:p>
            <a:r>
              <a:rPr lang="en-US" dirty="0" smtClean="0"/>
              <a:t>Project Work</a:t>
            </a:r>
            <a:endParaRPr lang="en-US" sz="2800" dirty="0" smtClean="0"/>
          </a:p>
        </p:txBody>
      </p:sp>
      <p:sp>
        <p:nvSpPr>
          <p:cNvPr id="48139" name="Footer Placeholder 15"/>
          <p:cNvSpPr>
            <a:spLocks noGrp="1"/>
          </p:cNvSpPr>
          <p:nvPr>
            <p:ph type="ftr" sz="quarter" idx="10"/>
          </p:nvPr>
        </p:nvSpPr>
        <p:spPr/>
        <p:txBody>
          <a:bodyPr/>
          <a:lstStyle/>
          <a:p>
            <a:r>
              <a:rPr lang="en-US" smtClean="0"/>
              <a:t>EAM-PCP1-440</a:t>
            </a:r>
          </a:p>
        </p:txBody>
      </p:sp>
      <p:sp>
        <p:nvSpPr>
          <p:cNvPr id="48133" name="Rounded Rectangle 4"/>
          <p:cNvSpPr>
            <a:spLocks noChangeArrowheads="1"/>
          </p:cNvSpPr>
          <p:nvPr/>
        </p:nvSpPr>
        <p:spPr bwMode="auto">
          <a:xfrm>
            <a:off x="674688" y="1817688"/>
            <a:ext cx="465137" cy="2254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8134" name="TextBox 8"/>
          <p:cNvSpPr txBox="1">
            <a:spLocks noChangeArrowheads="1"/>
          </p:cNvSpPr>
          <p:nvPr/>
        </p:nvSpPr>
        <p:spPr bwMode="auto">
          <a:xfrm>
            <a:off x="1290638" y="1208088"/>
            <a:ext cx="879475" cy="646112"/>
          </a:xfrm>
          <a:prstGeom prst="rect">
            <a:avLst/>
          </a:prstGeom>
          <a:solidFill>
            <a:schemeClr val="bg1"/>
          </a:solidFill>
          <a:ln w="9525">
            <a:solidFill>
              <a:schemeClr val="tx1"/>
            </a:solidFill>
            <a:miter lim="800000"/>
            <a:headEnd/>
            <a:tailEnd/>
          </a:ln>
        </p:spPr>
        <p:txBody>
          <a:bodyPr>
            <a:spAutoFit/>
          </a:bodyPr>
          <a:lstStyle/>
          <a:p>
            <a:r>
              <a:rPr lang="en-US" sz="1200" b="1" dirty="0">
                <a:latin typeface="+mj-lt"/>
              </a:rPr>
              <a:t>Refresh! </a:t>
            </a:r>
          </a:p>
          <a:p>
            <a:r>
              <a:rPr lang="en-US" sz="1200" b="1" dirty="0">
                <a:latin typeface="+mj-lt"/>
              </a:rPr>
              <a:t>Refresh! </a:t>
            </a:r>
          </a:p>
          <a:p>
            <a:r>
              <a:rPr lang="en-US" sz="1200" b="1" dirty="0">
                <a:latin typeface="+mj-lt"/>
              </a:rPr>
              <a:t>Refresh!  </a:t>
            </a:r>
          </a:p>
        </p:txBody>
      </p:sp>
      <p:cxnSp>
        <p:nvCxnSpPr>
          <p:cNvPr id="48135" name="Elbow Connector 10"/>
          <p:cNvCxnSpPr>
            <a:cxnSpLocks noChangeShapeType="1"/>
            <a:stCxn id="48134" idx="1"/>
            <a:endCxn id="48133" idx="0"/>
          </p:cNvCxnSpPr>
          <p:nvPr/>
        </p:nvCxnSpPr>
        <p:spPr bwMode="auto">
          <a:xfrm rot="10800000" flipV="1">
            <a:off x="907258" y="1531144"/>
            <a:ext cx="383381" cy="286544"/>
          </a:xfrm>
          <a:prstGeom prst="bentConnector2">
            <a:avLst/>
          </a:prstGeom>
          <a:noFill/>
          <a:ln w="9525" algn="ctr">
            <a:solidFill>
              <a:schemeClr val="tx1"/>
            </a:solidFill>
            <a:round/>
            <a:headEnd/>
            <a:tailEnd type="arrow" w="med" len="med"/>
          </a:ln>
        </p:spPr>
      </p:cxnSp>
      <p:sp>
        <p:nvSpPr>
          <p:cNvPr id="48136" name="TextBox 8"/>
          <p:cNvSpPr txBox="1">
            <a:spLocks noChangeArrowheads="1"/>
          </p:cNvSpPr>
          <p:nvPr/>
        </p:nvSpPr>
        <p:spPr bwMode="auto">
          <a:xfrm>
            <a:off x="1881188" y="5362575"/>
            <a:ext cx="3852862" cy="831850"/>
          </a:xfrm>
          <a:prstGeom prst="rect">
            <a:avLst/>
          </a:prstGeom>
          <a:solidFill>
            <a:schemeClr val="bg1"/>
          </a:solidFill>
          <a:ln w="9525">
            <a:solidFill>
              <a:schemeClr val="tx1"/>
            </a:solidFill>
            <a:miter lim="800000"/>
            <a:headEnd/>
            <a:tailEnd/>
          </a:ln>
        </p:spPr>
        <p:txBody>
          <a:bodyPr>
            <a:spAutoFit/>
          </a:bodyPr>
          <a:lstStyle/>
          <a:p>
            <a:r>
              <a:rPr lang="en-US" sz="1200">
                <a:latin typeface="+mj-lt"/>
              </a:rPr>
              <a:t>Manual GL’s may also be created in EAM, and can be sent to ERP if desired.</a:t>
            </a:r>
          </a:p>
          <a:p>
            <a:pPr>
              <a:buFontTx/>
              <a:buChar char="-"/>
            </a:pPr>
            <a:r>
              <a:rPr lang="en-US" sz="1200">
                <a:latin typeface="+mj-lt"/>
              </a:rPr>
              <a:t>Freight</a:t>
            </a:r>
          </a:p>
          <a:p>
            <a:pPr>
              <a:buFontTx/>
              <a:buChar char="-"/>
            </a:pPr>
            <a:r>
              <a:rPr lang="en-US" sz="1200">
                <a:latin typeface="+mj-lt"/>
              </a:rPr>
              <a:t>Capitalized Interest </a:t>
            </a:r>
          </a:p>
        </p:txBody>
      </p:sp>
      <p:sp>
        <p:nvSpPr>
          <p:cNvPr id="48137" name="Rounded Rectangle 4"/>
          <p:cNvSpPr>
            <a:spLocks noChangeArrowheads="1"/>
          </p:cNvSpPr>
          <p:nvPr/>
        </p:nvSpPr>
        <p:spPr bwMode="auto">
          <a:xfrm>
            <a:off x="773113" y="4016375"/>
            <a:ext cx="1119187" cy="1809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cxnSp>
        <p:nvCxnSpPr>
          <p:cNvPr id="48138" name="Straight Arrow Connector 34"/>
          <p:cNvCxnSpPr>
            <a:cxnSpLocks noChangeShapeType="1"/>
            <a:stCxn id="48136" idx="0"/>
            <a:endCxn id="48137" idx="3"/>
          </p:cNvCxnSpPr>
          <p:nvPr/>
        </p:nvCxnSpPr>
        <p:spPr bwMode="auto">
          <a:xfrm rot="16200000" flipV="1">
            <a:off x="2221707" y="3777456"/>
            <a:ext cx="1255712" cy="1914525"/>
          </a:xfrm>
          <a:prstGeom prst="straightConnector1">
            <a:avLst/>
          </a:prstGeom>
          <a:noFill/>
          <a:ln w="9525" algn="ctr">
            <a:solidFill>
              <a:schemeClr val="tx1"/>
            </a:solidFill>
            <a:round/>
            <a:headEnd/>
            <a:tailEnd type="arrow" w="med" len="med"/>
          </a:ln>
        </p:spPr>
      </p:cxnSp>
      <p:grpSp>
        <p:nvGrpSpPr>
          <p:cNvPr id="19" name="Group 4"/>
          <p:cNvGrpSpPr>
            <a:grpSpLocks/>
          </p:cNvGrpSpPr>
          <p:nvPr/>
        </p:nvGrpSpPr>
        <p:grpSpPr bwMode="auto">
          <a:xfrm>
            <a:off x="4206240" y="0"/>
            <a:ext cx="4937760" cy="365760"/>
            <a:chOff x="1158740" y="3062178"/>
            <a:chExt cx="6564312" cy="736768"/>
          </a:xfrm>
        </p:grpSpPr>
        <p:sp>
          <p:nvSpPr>
            <p:cNvPr id="20"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21"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2" name="Right Arrow 8"/>
            <p:cNvSpPr>
              <a:spLocks noChangeArrowheads="1"/>
            </p:cNvSpPr>
            <p:nvPr/>
          </p:nvSpPr>
          <p:spPr bwMode="auto">
            <a:xfrm>
              <a:off x="3947977" y="3066388"/>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3"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4"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
        <p:nvSpPr>
          <p:cNvPr id="17" name="Content Placeholder 24"/>
          <p:cNvSpPr txBox="1">
            <a:spLocks/>
          </p:cNvSpPr>
          <p:nvPr/>
        </p:nvSpPr>
        <p:spPr>
          <a:xfrm>
            <a:off x="457199" y="691586"/>
            <a:ext cx="8486776" cy="556189"/>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Manual GL Costs</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2" descr="ProjSpend2.PNG"/>
          <p:cNvPicPr>
            <a:picLocks noChangeAspect="1"/>
          </p:cNvPicPr>
          <p:nvPr/>
        </p:nvPicPr>
        <p:blipFill>
          <a:blip r:embed="rId3" cstate="print"/>
          <a:srcRect/>
          <a:stretch>
            <a:fillRect/>
          </a:stretch>
        </p:blipFill>
        <p:spPr bwMode="auto">
          <a:xfrm>
            <a:off x="1059016" y="1597266"/>
            <a:ext cx="7007225" cy="2981325"/>
          </a:xfrm>
          <a:prstGeom prst="rect">
            <a:avLst/>
          </a:prstGeom>
          <a:noFill/>
          <a:ln w="9525">
            <a:noFill/>
            <a:miter lim="800000"/>
            <a:headEnd/>
            <a:tailEnd/>
          </a:ln>
        </p:spPr>
      </p:pic>
      <p:sp>
        <p:nvSpPr>
          <p:cNvPr id="49155" name="Rectangle 2"/>
          <p:cNvSpPr>
            <a:spLocks noGrp="1" noChangeArrowheads="1"/>
          </p:cNvSpPr>
          <p:nvPr>
            <p:ph type="title"/>
          </p:nvPr>
        </p:nvSpPr>
        <p:spPr/>
        <p:txBody>
          <a:bodyPr/>
          <a:lstStyle/>
          <a:p>
            <a:r>
              <a:rPr lang="en-US" smtClean="0"/>
              <a:t>Project Work – Job Level Costs</a:t>
            </a:r>
          </a:p>
        </p:txBody>
      </p:sp>
      <p:sp>
        <p:nvSpPr>
          <p:cNvPr id="49159" name="Footer Placeholder 11"/>
          <p:cNvSpPr>
            <a:spLocks noGrp="1"/>
          </p:cNvSpPr>
          <p:nvPr>
            <p:ph type="ftr" sz="quarter" idx="10"/>
          </p:nvPr>
        </p:nvSpPr>
        <p:spPr/>
        <p:txBody>
          <a:bodyPr/>
          <a:lstStyle/>
          <a:p>
            <a:r>
              <a:rPr lang="en-US" smtClean="0"/>
              <a:t>EAM-PCP1-450</a:t>
            </a:r>
          </a:p>
        </p:txBody>
      </p:sp>
      <p:sp>
        <p:nvSpPr>
          <p:cNvPr id="49156" name="Rounded Rectangle 4"/>
          <p:cNvSpPr>
            <a:spLocks noChangeArrowheads="1"/>
          </p:cNvSpPr>
          <p:nvPr/>
        </p:nvSpPr>
        <p:spPr bwMode="auto">
          <a:xfrm>
            <a:off x="1050051" y="1952866"/>
            <a:ext cx="1681162" cy="1968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9158" name="TextBox 8"/>
          <p:cNvSpPr txBox="1">
            <a:spLocks noChangeArrowheads="1"/>
          </p:cNvSpPr>
          <p:nvPr/>
        </p:nvSpPr>
        <p:spPr bwMode="auto">
          <a:xfrm>
            <a:off x="2895026" y="4890300"/>
            <a:ext cx="3334952" cy="707886"/>
          </a:xfrm>
          <a:prstGeom prst="rect">
            <a:avLst/>
          </a:prstGeom>
          <a:solidFill>
            <a:schemeClr val="bg1"/>
          </a:solidFill>
          <a:ln w="9525">
            <a:solidFill>
              <a:schemeClr val="tx1"/>
            </a:solidFill>
            <a:miter lim="800000"/>
            <a:headEnd/>
            <a:tailEnd/>
          </a:ln>
        </p:spPr>
        <p:txBody>
          <a:bodyPr wrap="square">
            <a:spAutoFit/>
          </a:bodyPr>
          <a:lstStyle/>
          <a:p>
            <a:r>
              <a:rPr lang="en-US" sz="2000" dirty="0">
                <a:latin typeface="+mj-lt"/>
              </a:rPr>
              <a:t>Note similar Cost tracking at Job Level</a:t>
            </a:r>
          </a:p>
        </p:txBody>
      </p:sp>
      <p:grpSp>
        <p:nvGrpSpPr>
          <p:cNvPr id="15" name="Group 4"/>
          <p:cNvGrpSpPr>
            <a:grpSpLocks/>
          </p:cNvGrpSpPr>
          <p:nvPr/>
        </p:nvGrpSpPr>
        <p:grpSpPr bwMode="auto">
          <a:xfrm>
            <a:off x="4206240" y="0"/>
            <a:ext cx="4937760" cy="365760"/>
            <a:chOff x="1158740" y="3062178"/>
            <a:chExt cx="6564312" cy="736768"/>
          </a:xfrm>
        </p:grpSpPr>
        <p:sp>
          <p:nvSpPr>
            <p:cNvPr id="16"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7"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18" name="Right Arrow 8"/>
            <p:cNvSpPr>
              <a:spLocks noChangeArrowheads="1"/>
            </p:cNvSpPr>
            <p:nvPr/>
          </p:nvSpPr>
          <p:spPr bwMode="auto">
            <a:xfrm>
              <a:off x="3947977" y="3066388"/>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dirty="0">
                  <a:latin typeface="+mj-lt"/>
                </a:rPr>
                <a:t>Work</a:t>
              </a:r>
            </a:p>
          </p:txBody>
        </p:sp>
        <p:sp>
          <p:nvSpPr>
            <p:cNvPr id="19"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0"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4" descr="Proj Track Cust Fund Tabbed Page.PNG"/>
          <p:cNvPicPr>
            <a:picLocks noChangeAspect="1"/>
          </p:cNvPicPr>
          <p:nvPr/>
        </p:nvPicPr>
        <p:blipFill>
          <a:blip r:embed="rId3" cstate="print"/>
          <a:srcRect/>
          <a:stretch>
            <a:fillRect/>
          </a:stretch>
        </p:blipFill>
        <p:spPr bwMode="auto">
          <a:xfrm>
            <a:off x="755650" y="991420"/>
            <a:ext cx="7604125" cy="4240212"/>
          </a:xfrm>
          <a:prstGeom prst="rect">
            <a:avLst/>
          </a:prstGeom>
          <a:noFill/>
          <a:ln w="9525">
            <a:noFill/>
            <a:miter lim="800000"/>
            <a:headEnd/>
            <a:tailEnd/>
          </a:ln>
        </p:spPr>
      </p:pic>
      <p:sp>
        <p:nvSpPr>
          <p:cNvPr id="50179" name="Rectangle 2"/>
          <p:cNvSpPr>
            <a:spLocks noGrp="1" noChangeArrowheads="1"/>
          </p:cNvSpPr>
          <p:nvPr>
            <p:ph type="title"/>
          </p:nvPr>
        </p:nvSpPr>
        <p:spPr/>
        <p:txBody>
          <a:bodyPr>
            <a:noAutofit/>
          </a:bodyPr>
          <a:lstStyle/>
          <a:p>
            <a:r>
              <a:rPr lang="en-US" sz="2400" dirty="0" smtClean="0"/>
              <a:t>Project Work Scheduled Payments and Invoices</a:t>
            </a:r>
          </a:p>
        </p:txBody>
      </p:sp>
      <p:sp>
        <p:nvSpPr>
          <p:cNvPr id="50183" name="Footer Placeholder 11"/>
          <p:cNvSpPr>
            <a:spLocks noGrp="1"/>
          </p:cNvSpPr>
          <p:nvPr>
            <p:ph type="ftr" sz="quarter" idx="10"/>
          </p:nvPr>
        </p:nvSpPr>
        <p:spPr/>
        <p:txBody>
          <a:bodyPr/>
          <a:lstStyle/>
          <a:p>
            <a:r>
              <a:rPr lang="en-US" smtClean="0"/>
              <a:t>EAM-PCP1-460</a:t>
            </a:r>
          </a:p>
        </p:txBody>
      </p:sp>
      <p:sp>
        <p:nvSpPr>
          <p:cNvPr id="50180" name="Rounded Rectangle 4"/>
          <p:cNvSpPr>
            <a:spLocks noChangeArrowheads="1"/>
          </p:cNvSpPr>
          <p:nvPr/>
        </p:nvSpPr>
        <p:spPr bwMode="auto">
          <a:xfrm>
            <a:off x="6872288" y="4064820"/>
            <a:ext cx="1512887" cy="4730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50182" name="TextBox 8"/>
          <p:cNvSpPr txBox="1">
            <a:spLocks noChangeArrowheads="1"/>
          </p:cNvSpPr>
          <p:nvPr/>
        </p:nvSpPr>
        <p:spPr bwMode="auto">
          <a:xfrm>
            <a:off x="307975" y="4914132"/>
            <a:ext cx="8183563" cy="1323439"/>
          </a:xfrm>
          <a:prstGeom prst="rect">
            <a:avLst/>
          </a:prstGeom>
          <a:solidFill>
            <a:schemeClr val="bg1"/>
          </a:solidFill>
          <a:ln w="9525">
            <a:solidFill>
              <a:schemeClr val="tx1"/>
            </a:solidFill>
            <a:miter lim="800000"/>
            <a:headEnd/>
            <a:tailEnd/>
          </a:ln>
        </p:spPr>
        <p:txBody>
          <a:bodyPr>
            <a:spAutoFit/>
          </a:bodyPr>
          <a:lstStyle/>
          <a:p>
            <a:r>
              <a:rPr lang="en-US" sz="1800">
                <a:latin typeface="+mj-lt"/>
              </a:rPr>
              <a:t>Throughout the course of the Project’s Life A/P and A/R may be scheduled.</a:t>
            </a:r>
          </a:p>
          <a:p>
            <a:pPr>
              <a:buFontTx/>
              <a:buChar char="-"/>
            </a:pPr>
            <a:r>
              <a:rPr lang="en-US" sz="1600">
                <a:latin typeface="+mj-lt"/>
              </a:rPr>
              <a:t> Setup an Invoice Schedule for Customer Reimbursement </a:t>
            </a:r>
          </a:p>
          <a:p>
            <a:pPr>
              <a:buFontTx/>
              <a:buChar char="-"/>
            </a:pPr>
            <a:r>
              <a:rPr lang="en-US" sz="1600">
                <a:latin typeface="+mj-lt"/>
              </a:rPr>
              <a:t> Setup a Supplier Payment Schedule to graduated payments </a:t>
            </a:r>
          </a:p>
          <a:p>
            <a:r>
              <a:rPr lang="en-US" sz="1200" b="1" i="1">
                <a:latin typeface="+mj-lt"/>
              </a:rPr>
              <a:t>See EAM Introduction to Project Controls 2 for more details. </a:t>
            </a:r>
          </a:p>
        </p:txBody>
      </p:sp>
      <p:grpSp>
        <p:nvGrpSpPr>
          <p:cNvPr id="15" name="Group 4"/>
          <p:cNvGrpSpPr>
            <a:grpSpLocks/>
          </p:cNvGrpSpPr>
          <p:nvPr/>
        </p:nvGrpSpPr>
        <p:grpSpPr bwMode="auto">
          <a:xfrm>
            <a:off x="4206240" y="0"/>
            <a:ext cx="4937760" cy="365760"/>
            <a:chOff x="1158740" y="3062178"/>
            <a:chExt cx="6564312" cy="736768"/>
          </a:xfrm>
        </p:grpSpPr>
        <p:sp>
          <p:nvSpPr>
            <p:cNvPr id="16"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7"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18" name="Right Arrow 8"/>
            <p:cNvSpPr>
              <a:spLocks noChangeArrowheads="1"/>
            </p:cNvSpPr>
            <p:nvPr/>
          </p:nvSpPr>
          <p:spPr bwMode="auto">
            <a:xfrm>
              <a:off x="3947977" y="3066388"/>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19"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0"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dirty="0" smtClean="0"/>
              <a:t>Project Controls Process </a:t>
            </a:r>
            <a:r>
              <a:rPr lang="en-US" sz="2800" dirty="0" smtClean="0"/>
              <a:t>– Step Through</a:t>
            </a:r>
          </a:p>
        </p:txBody>
      </p:sp>
      <p:sp>
        <p:nvSpPr>
          <p:cNvPr id="51208" name="Footer Placeholder 7"/>
          <p:cNvSpPr>
            <a:spLocks noGrp="1"/>
          </p:cNvSpPr>
          <p:nvPr>
            <p:ph type="ftr" sz="quarter" idx="10"/>
          </p:nvPr>
        </p:nvSpPr>
        <p:spPr/>
        <p:txBody>
          <a:bodyPr/>
          <a:lstStyle/>
          <a:p>
            <a:r>
              <a:rPr lang="en-US" smtClean="0"/>
              <a:t>EAM-PCP1-470</a:t>
            </a:r>
          </a:p>
        </p:txBody>
      </p:sp>
      <p:sp>
        <p:nvSpPr>
          <p:cNvPr id="51203" name="Right Arrow 6"/>
          <p:cNvSpPr>
            <a:spLocks noChangeArrowheads="1"/>
          </p:cNvSpPr>
          <p:nvPr/>
        </p:nvSpPr>
        <p:spPr bwMode="auto">
          <a:xfrm>
            <a:off x="1158875" y="3062288"/>
            <a:ext cx="977900" cy="731837"/>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t>Plan</a:t>
            </a:r>
          </a:p>
        </p:txBody>
      </p:sp>
      <p:sp>
        <p:nvSpPr>
          <p:cNvPr id="51204" name="Right Arrow 7"/>
          <p:cNvSpPr>
            <a:spLocks noChangeArrowheads="1"/>
          </p:cNvSpPr>
          <p:nvPr/>
        </p:nvSpPr>
        <p:spPr bwMode="auto">
          <a:xfrm>
            <a:off x="2555875" y="30670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t>Approve</a:t>
            </a:r>
          </a:p>
        </p:txBody>
      </p:sp>
      <p:sp>
        <p:nvSpPr>
          <p:cNvPr id="51205" name="Right Arrow 8"/>
          <p:cNvSpPr>
            <a:spLocks noChangeArrowheads="1"/>
          </p:cNvSpPr>
          <p:nvPr/>
        </p:nvSpPr>
        <p:spPr bwMode="auto">
          <a:xfrm>
            <a:off x="3948113" y="3067050"/>
            <a:ext cx="979487" cy="731838"/>
          </a:xfrm>
          <a:prstGeom prst="rightArrow">
            <a:avLst>
              <a:gd name="adj1" fmla="val 50000"/>
              <a:gd name="adj2" fmla="val 50146"/>
            </a:avLst>
          </a:prstGeom>
          <a:solidFill>
            <a:schemeClr val="accent1"/>
          </a:solidFill>
          <a:ln w="9525" algn="ctr">
            <a:solidFill>
              <a:schemeClr val="tx1"/>
            </a:solidFill>
            <a:round/>
            <a:headEnd/>
            <a:tailEnd/>
          </a:ln>
        </p:spPr>
        <p:txBody>
          <a:bodyPr wrap="none" tIns="91440" bIns="91440" anchor="ctr"/>
          <a:lstStyle/>
          <a:p>
            <a:pPr algn="ctr"/>
            <a:r>
              <a:rPr lang="en-US"/>
              <a:t>Work</a:t>
            </a:r>
          </a:p>
        </p:txBody>
      </p:sp>
      <p:sp>
        <p:nvSpPr>
          <p:cNvPr id="51206" name="Right Arrow 9"/>
          <p:cNvSpPr>
            <a:spLocks noChangeArrowheads="1"/>
          </p:cNvSpPr>
          <p:nvPr/>
        </p:nvSpPr>
        <p:spPr bwMode="auto">
          <a:xfrm>
            <a:off x="5341938" y="3067050"/>
            <a:ext cx="977900" cy="731838"/>
          </a:xfrm>
          <a:prstGeom prst="rightArrow">
            <a:avLst>
              <a:gd name="adj1" fmla="val 50000"/>
              <a:gd name="adj2" fmla="val 50065"/>
            </a:avLst>
          </a:prstGeom>
          <a:solidFill>
            <a:srgbClr val="FFFF00"/>
          </a:solidFill>
          <a:ln w="9525" algn="ctr">
            <a:solidFill>
              <a:schemeClr val="tx1"/>
            </a:solidFill>
            <a:round/>
            <a:headEnd/>
            <a:tailEnd/>
          </a:ln>
        </p:spPr>
        <p:txBody>
          <a:bodyPr wrap="none" tIns="91440" bIns="91440" anchor="ctr"/>
          <a:lstStyle/>
          <a:p>
            <a:pPr algn="ctr"/>
            <a:r>
              <a:rPr lang="en-US"/>
              <a:t>Track</a:t>
            </a:r>
          </a:p>
        </p:txBody>
      </p:sp>
      <p:sp>
        <p:nvSpPr>
          <p:cNvPr id="51207" name="Right Arrow 10"/>
          <p:cNvSpPr>
            <a:spLocks noChangeArrowheads="1"/>
          </p:cNvSpPr>
          <p:nvPr/>
        </p:nvSpPr>
        <p:spPr bwMode="auto">
          <a:xfrm>
            <a:off x="6745288" y="30670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t>Complete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normAutofit/>
          </a:bodyPr>
          <a:lstStyle/>
          <a:p>
            <a:r>
              <a:rPr lang="en-US" dirty="0" smtClean="0"/>
              <a:t>Having hands-on experience with EAM Project Controls</a:t>
            </a:r>
          </a:p>
          <a:p>
            <a:r>
              <a:rPr lang="en-US" dirty="0" smtClean="0"/>
              <a:t>Ability to effectively position EAM Project Controls as a solution  </a:t>
            </a:r>
          </a:p>
          <a:p>
            <a:r>
              <a:rPr lang="en-US" dirty="0" smtClean="0"/>
              <a:t>Ability to work through foundational EAM Project Controls Processes on your own</a:t>
            </a:r>
          </a:p>
          <a:p>
            <a:pPr lvl="1">
              <a:buNone/>
            </a:pPr>
            <a:endParaRPr lang="en-US" dirty="0" smtClean="0"/>
          </a:p>
        </p:txBody>
      </p:sp>
      <p:sp>
        <p:nvSpPr>
          <p:cNvPr id="7170" name="Rectangle 2"/>
          <p:cNvSpPr>
            <a:spLocks noGrp="1" noChangeArrowheads="1"/>
          </p:cNvSpPr>
          <p:nvPr>
            <p:ph type="title"/>
          </p:nvPr>
        </p:nvSpPr>
        <p:spPr/>
        <p:txBody>
          <a:bodyPr>
            <a:normAutofit fontScale="90000"/>
          </a:bodyPr>
          <a:lstStyle/>
          <a:p>
            <a:r>
              <a:rPr lang="en-US" dirty="0" smtClean="0"/>
              <a:t>Achieving the course objectives will result in your:</a:t>
            </a:r>
          </a:p>
        </p:txBody>
      </p:sp>
      <p:sp>
        <p:nvSpPr>
          <p:cNvPr id="7172" name="Footer Placeholder 3"/>
          <p:cNvSpPr>
            <a:spLocks noGrp="1"/>
          </p:cNvSpPr>
          <p:nvPr>
            <p:ph type="ftr" sz="quarter" idx="10"/>
          </p:nvPr>
        </p:nvSpPr>
        <p:spPr/>
        <p:txBody>
          <a:bodyPr/>
          <a:lstStyle/>
          <a:p>
            <a:r>
              <a:rPr lang="en-US" smtClean="0"/>
              <a:t>EAM-PCP1-040</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normAutofit/>
          </a:bodyPr>
          <a:lstStyle/>
          <a:p>
            <a:r>
              <a:rPr lang="en-US" sz="1800" dirty="0" smtClean="0"/>
              <a:t>Key Business Requirements around Project Reporting</a:t>
            </a:r>
          </a:p>
          <a:p>
            <a:pPr lvl="1"/>
            <a:r>
              <a:rPr lang="en-US" sz="1600" dirty="0" smtClean="0"/>
              <a:t>Project Progress</a:t>
            </a:r>
          </a:p>
          <a:p>
            <a:pPr lvl="1"/>
            <a:r>
              <a:rPr lang="en-US" sz="1600" dirty="0" smtClean="0"/>
              <a:t>Budget to Actual Performance </a:t>
            </a:r>
          </a:p>
          <a:p>
            <a:pPr lvl="1"/>
            <a:r>
              <a:rPr lang="en-US" sz="1600" dirty="0" smtClean="0"/>
              <a:t>Real-Time Data </a:t>
            </a:r>
          </a:p>
          <a:p>
            <a:r>
              <a:rPr lang="en-US" sz="1800" dirty="0" smtClean="0"/>
              <a:t>Typical Approaches </a:t>
            </a:r>
          </a:p>
          <a:p>
            <a:pPr lvl="1"/>
            <a:r>
              <a:rPr lang="en-US" sz="1600" dirty="0" smtClean="0"/>
              <a:t>Local Project Level Reporting:  </a:t>
            </a:r>
          </a:p>
          <a:p>
            <a:pPr lvl="2"/>
            <a:r>
              <a:rPr lang="en-US" sz="1400" dirty="0" smtClean="0"/>
              <a:t>Custom Browses / Export to Excel </a:t>
            </a:r>
          </a:p>
          <a:p>
            <a:pPr lvl="2"/>
            <a:r>
              <a:rPr lang="en-US" sz="1400" dirty="0" smtClean="0"/>
              <a:t>Tabbed Page Views </a:t>
            </a:r>
          </a:p>
          <a:p>
            <a:pPr lvl="2"/>
            <a:r>
              <a:rPr lang="en-US" sz="1400" dirty="0" smtClean="0"/>
              <a:t>Cost Analysis </a:t>
            </a:r>
          </a:p>
          <a:p>
            <a:pPr lvl="2"/>
            <a:r>
              <a:rPr lang="en-US" sz="1400" dirty="0" smtClean="0"/>
              <a:t>Standard Reports</a:t>
            </a:r>
          </a:p>
          <a:p>
            <a:pPr lvl="1"/>
            <a:r>
              <a:rPr lang="en-US" sz="1600" dirty="0" smtClean="0"/>
              <a:t>Consolidated Corporate Reporting: </a:t>
            </a:r>
          </a:p>
          <a:p>
            <a:pPr lvl="2"/>
            <a:r>
              <a:rPr lang="en-US" sz="1400" dirty="0" smtClean="0"/>
              <a:t>Often combines data from multiple sources </a:t>
            </a:r>
          </a:p>
          <a:p>
            <a:pPr lvl="2"/>
            <a:r>
              <a:rPr lang="en-US" sz="1400" dirty="0" smtClean="0"/>
              <a:t>Data Warehousing and/or BI Solutions are common</a:t>
            </a:r>
          </a:p>
        </p:txBody>
      </p:sp>
      <p:sp>
        <p:nvSpPr>
          <p:cNvPr id="52226" name="Rectangle 2"/>
          <p:cNvSpPr>
            <a:spLocks noGrp="1" noChangeArrowheads="1"/>
          </p:cNvSpPr>
          <p:nvPr>
            <p:ph type="title"/>
          </p:nvPr>
        </p:nvSpPr>
        <p:spPr/>
        <p:txBody>
          <a:bodyPr/>
          <a:lstStyle/>
          <a:p>
            <a:r>
              <a:rPr lang="en-US" dirty="0" smtClean="0"/>
              <a:t>Project Track </a:t>
            </a:r>
            <a:r>
              <a:rPr lang="en-US" sz="2400" dirty="0" smtClean="0"/>
              <a:t>– Project Reporting</a:t>
            </a:r>
          </a:p>
        </p:txBody>
      </p:sp>
      <p:sp>
        <p:nvSpPr>
          <p:cNvPr id="52230" name="Footer Placeholder 10"/>
          <p:cNvSpPr>
            <a:spLocks noGrp="1"/>
          </p:cNvSpPr>
          <p:nvPr>
            <p:ph type="ftr" sz="quarter" idx="10"/>
          </p:nvPr>
        </p:nvSpPr>
        <p:spPr/>
        <p:txBody>
          <a:bodyPr/>
          <a:lstStyle/>
          <a:p>
            <a:r>
              <a:rPr lang="en-US" smtClean="0"/>
              <a:t>EAM-PCP1-480</a:t>
            </a:r>
          </a:p>
        </p:txBody>
      </p:sp>
      <p:grpSp>
        <p:nvGrpSpPr>
          <p:cNvPr id="52228" name="Group 4"/>
          <p:cNvGrpSpPr>
            <a:grpSpLocks/>
          </p:cNvGrpSpPr>
          <p:nvPr/>
        </p:nvGrpSpPr>
        <p:grpSpPr bwMode="auto">
          <a:xfrm>
            <a:off x="4206240" y="0"/>
            <a:ext cx="4937760" cy="365760"/>
            <a:chOff x="1158740" y="3062178"/>
            <a:chExt cx="6564312" cy="736768"/>
          </a:xfrm>
        </p:grpSpPr>
        <p:sp>
          <p:nvSpPr>
            <p:cNvPr id="52231"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52232"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52233"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52234" name="Right Arrow 9"/>
            <p:cNvSpPr>
              <a:spLocks noChangeArrowheads="1"/>
            </p:cNvSpPr>
            <p:nvPr/>
          </p:nvSpPr>
          <p:spPr bwMode="auto">
            <a:xfrm>
              <a:off x="534180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52235"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pic>
        <p:nvPicPr>
          <p:cNvPr id="1027" name="Picture 3" descr="C:\Users\nnm\AppData\Local\Microsoft\Windows\Temporary Internet Files\Content.IE5\QU7L4QVT\MP900443263[1].jpg"/>
          <p:cNvPicPr>
            <a:picLocks noChangeAspect="1" noChangeArrowheads="1"/>
          </p:cNvPicPr>
          <p:nvPr/>
        </p:nvPicPr>
        <p:blipFill>
          <a:blip r:embed="rId3" cstate="print"/>
          <a:srcRect/>
          <a:stretch>
            <a:fillRect/>
          </a:stretch>
        </p:blipFill>
        <p:spPr bwMode="auto">
          <a:xfrm>
            <a:off x="6362700" y="4695825"/>
            <a:ext cx="2040761" cy="1300162"/>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1"/>
          <p:cNvSpPr>
            <a:spLocks noGrp="1"/>
          </p:cNvSpPr>
          <p:nvPr>
            <p:ph idx="1"/>
          </p:nvPr>
        </p:nvSpPr>
        <p:spPr>
          <a:xfrm>
            <a:off x="457200" y="891610"/>
            <a:ext cx="8229600" cy="2508815"/>
          </a:xfrm>
        </p:spPr>
        <p:txBody>
          <a:bodyPr>
            <a:normAutofit/>
          </a:bodyPr>
          <a:lstStyle/>
          <a:p>
            <a:pPr marL="0" indent="0">
              <a:buNone/>
            </a:pPr>
            <a:r>
              <a:rPr lang="en-US" sz="1800" b="1" dirty="0" smtClean="0"/>
              <a:t>Using the Browse is the most powerful way to report on multiple projects.  </a:t>
            </a:r>
            <a:endParaRPr lang="en-US" sz="1100" b="1" dirty="0" smtClean="0"/>
          </a:p>
          <a:p>
            <a:r>
              <a:rPr lang="en-US" sz="1800" dirty="0" smtClean="0"/>
              <a:t>Remember characteristics: </a:t>
            </a:r>
          </a:p>
          <a:p>
            <a:pPr lvl="1"/>
            <a:r>
              <a:rPr lang="en-US" sz="1600" dirty="0" smtClean="0"/>
              <a:t>Add / Remove Columns</a:t>
            </a:r>
          </a:p>
          <a:p>
            <a:pPr lvl="1"/>
            <a:r>
              <a:rPr lang="en-US" sz="1600" dirty="0" smtClean="0"/>
              <a:t>Sort </a:t>
            </a:r>
          </a:p>
          <a:p>
            <a:pPr lvl="1"/>
            <a:r>
              <a:rPr lang="en-US" sz="1600" dirty="0" smtClean="0"/>
              <a:t>Group </a:t>
            </a:r>
          </a:p>
          <a:p>
            <a:pPr lvl="1"/>
            <a:r>
              <a:rPr lang="en-US" sz="1600" dirty="0" smtClean="0"/>
              <a:t>Export to Excel </a:t>
            </a:r>
          </a:p>
          <a:p>
            <a:pPr>
              <a:buNone/>
            </a:pPr>
            <a:r>
              <a:rPr lang="en-US" sz="1400" b="1" i="1" dirty="0" smtClean="0"/>
              <a:t>See EAM Introduction to UI for details</a:t>
            </a:r>
          </a:p>
        </p:txBody>
      </p:sp>
      <p:sp>
        <p:nvSpPr>
          <p:cNvPr id="53250" name="Rectangle 2"/>
          <p:cNvSpPr>
            <a:spLocks noGrp="1" noChangeArrowheads="1"/>
          </p:cNvSpPr>
          <p:nvPr>
            <p:ph type="title"/>
          </p:nvPr>
        </p:nvSpPr>
        <p:spPr/>
        <p:txBody>
          <a:bodyPr/>
          <a:lstStyle/>
          <a:p>
            <a:r>
              <a:rPr lang="en-US" dirty="0" smtClean="0"/>
              <a:t>Project Track </a:t>
            </a:r>
            <a:r>
              <a:rPr lang="en-US" sz="2800" dirty="0" smtClean="0"/>
              <a:t>– Custom Browses</a:t>
            </a:r>
            <a:endParaRPr lang="en-US" dirty="0" smtClean="0"/>
          </a:p>
        </p:txBody>
      </p:sp>
      <p:sp>
        <p:nvSpPr>
          <p:cNvPr id="53256" name="Footer Placeholder 12"/>
          <p:cNvSpPr>
            <a:spLocks noGrp="1"/>
          </p:cNvSpPr>
          <p:nvPr>
            <p:ph type="ftr" sz="quarter" idx="10"/>
          </p:nvPr>
        </p:nvSpPr>
        <p:spPr/>
        <p:txBody>
          <a:bodyPr/>
          <a:lstStyle/>
          <a:p>
            <a:r>
              <a:rPr lang="en-US" smtClean="0"/>
              <a:t>EAM-PCP1-490</a:t>
            </a:r>
          </a:p>
        </p:txBody>
      </p:sp>
      <p:pic>
        <p:nvPicPr>
          <p:cNvPr id="53252" name="Picture 15" descr="Proj Track Browse.PNG"/>
          <p:cNvPicPr>
            <a:picLocks noChangeAspect="1"/>
          </p:cNvPicPr>
          <p:nvPr/>
        </p:nvPicPr>
        <p:blipFill>
          <a:blip r:embed="rId3" cstate="print"/>
          <a:srcRect/>
          <a:stretch>
            <a:fillRect/>
          </a:stretch>
        </p:blipFill>
        <p:spPr bwMode="auto">
          <a:xfrm>
            <a:off x="1360488" y="3246438"/>
            <a:ext cx="6400800" cy="2838450"/>
          </a:xfrm>
          <a:prstGeom prst="rect">
            <a:avLst/>
          </a:prstGeom>
          <a:noFill/>
          <a:ln w="9525">
            <a:noFill/>
            <a:miter lim="800000"/>
            <a:headEnd/>
            <a:tailEnd/>
          </a:ln>
        </p:spPr>
      </p:pic>
      <p:sp>
        <p:nvSpPr>
          <p:cNvPr id="53253" name="Rounded Rectangle 4"/>
          <p:cNvSpPr>
            <a:spLocks noChangeArrowheads="1"/>
          </p:cNvSpPr>
          <p:nvPr/>
        </p:nvSpPr>
        <p:spPr bwMode="auto">
          <a:xfrm>
            <a:off x="2635250" y="3336925"/>
            <a:ext cx="746125" cy="1968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53254" name="Rounded Rectangle 4"/>
          <p:cNvSpPr>
            <a:spLocks noChangeArrowheads="1"/>
          </p:cNvSpPr>
          <p:nvPr/>
        </p:nvSpPr>
        <p:spPr bwMode="auto">
          <a:xfrm>
            <a:off x="6140450" y="4481513"/>
            <a:ext cx="1333500" cy="2317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16" name="Group 4"/>
          <p:cNvGrpSpPr>
            <a:grpSpLocks/>
          </p:cNvGrpSpPr>
          <p:nvPr/>
        </p:nvGrpSpPr>
        <p:grpSpPr bwMode="auto">
          <a:xfrm>
            <a:off x="4206240" y="0"/>
            <a:ext cx="4937760" cy="365760"/>
            <a:chOff x="1158740" y="3062178"/>
            <a:chExt cx="6564312" cy="736768"/>
          </a:xfrm>
        </p:grpSpPr>
        <p:sp>
          <p:nvSpPr>
            <p:cNvPr id="17"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8"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19"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0" name="Right Arrow 9"/>
            <p:cNvSpPr>
              <a:spLocks noChangeArrowheads="1"/>
            </p:cNvSpPr>
            <p:nvPr/>
          </p:nvSpPr>
          <p:spPr bwMode="auto">
            <a:xfrm>
              <a:off x="534180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1"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dirty="0" smtClean="0"/>
              <a:t>Project Track </a:t>
            </a:r>
            <a:r>
              <a:rPr lang="en-US" sz="2800" dirty="0" smtClean="0"/>
              <a:t>– Cost Tabbed Page</a:t>
            </a:r>
            <a:endParaRPr lang="en-US" dirty="0" smtClean="0"/>
          </a:p>
        </p:txBody>
      </p:sp>
      <p:sp>
        <p:nvSpPr>
          <p:cNvPr id="54281" name="Footer Placeholder 13"/>
          <p:cNvSpPr>
            <a:spLocks noGrp="1"/>
          </p:cNvSpPr>
          <p:nvPr>
            <p:ph type="ftr" sz="quarter" idx="10"/>
          </p:nvPr>
        </p:nvSpPr>
        <p:spPr/>
        <p:txBody>
          <a:bodyPr/>
          <a:lstStyle/>
          <a:p>
            <a:r>
              <a:rPr lang="en-US" smtClean="0"/>
              <a:t>EAM-PCP1-500</a:t>
            </a:r>
          </a:p>
        </p:txBody>
      </p:sp>
      <p:pic>
        <p:nvPicPr>
          <p:cNvPr id="54276" name="Picture 10" descr="Proj Track Cost Tabbed Page.PNG"/>
          <p:cNvPicPr>
            <a:picLocks noChangeAspect="1"/>
          </p:cNvPicPr>
          <p:nvPr/>
        </p:nvPicPr>
        <p:blipFill>
          <a:blip r:embed="rId3" cstate="print"/>
          <a:srcRect/>
          <a:stretch>
            <a:fillRect/>
          </a:stretch>
        </p:blipFill>
        <p:spPr bwMode="auto">
          <a:xfrm>
            <a:off x="750888" y="1311275"/>
            <a:ext cx="7621587" cy="4152900"/>
          </a:xfrm>
          <a:prstGeom prst="rect">
            <a:avLst/>
          </a:prstGeom>
          <a:noFill/>
          <a:ln w="9525">
            <a:noFill/>
            <a:miter lim="800000"/>
            <a:headEnd/>
            <a:tailEnd/>
          </a:ln>
        </p:spPr>
      </p:pic>
      <p:sp>
        <p:nvSpPr>
          <p:cNvPr id="54277" name="Rounded Rectangle 4"/>
          <p:cNvSpPr>
            <a:spLocks noChangeArrowheads="1"/>
          </p:cNvSpPr>
          <p:nvPr/>
        </p:nvSpPr>
        <p:spPr bwMode="auto">
          <a:xfrm>
            <a:off x="923925" y="2643188"/>
            <a:ext cx="746125" cy="1968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54278" name="Rounded Rectangle 4"/>
          <p:cNvSpPr>
            <a:spLocks noChangeArrowheads="1"/>
          </p:cNvSpPr>
          <p:nvPr/>
        </p:nvSpPr>
        <p:spPr bwMode="auto">
          <a:xfrm>
            <a:off x="4691063" y="2646363"/>
            <a:ext cx="746125" cy="1968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54279" name="Rounded Rectangle 4"/>
          <p:cNvSpPr>
            <a:spLocks noChangeArrowheads="1"/>
          </p:cNvSpPr>
          <p:nvPr/>
        </p:nvSpPr>
        <p:spPr bwMode="auto">
          <a:xfrm>
            <a:off x="919163" y="2884488"/>
            <a:ext cx="746125" cy="1968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54280" name="Rounded Rectangle 4"/>
          <p:cNvSpPr>
            <a:spLocks noChangeArrowheads="1"/>
          </p:cNvSpPr>
          <p:nvPr/>
        </p:nvSpPr>
        <p:spPr bwMode="auto">
          <a:xfrm>
            <a:off x="4687888" y="2878138"/>
            <a:ext cx="746125" cy="19526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17" name="Group 4"/>
          <p:cNvGrpSpPr>
            <a:grpSpLocks/>
          </p:cNvGrpSpPr>
          <p:nvPr/>
        </p:nvGrpSpPr>
        <p:grpSpPr bwMode="auto">
          <a:xfrm>
            <a:off x="4206240" y="0"/>
            <a:ext cx="4937760" cy="365760"/>
            <a:chOff x="1158740" y="3062178"/>
            <a:chExt cx="6564312" cy="736768"/>
          </a:xfrm>
        </p:grpSpPr>
        <p:sp>
          <p:nvSpPr>
            <p:cNvPr id="18"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9"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0"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1" name="Right Arrow 9"/>
            <p:cNvSpPr>
              <a:spLocks noChangeArrowheads="1"/>
            </p:cNvSpPr>
            <p:nvPr/>
          </p:nvSpPr>
          <p:spPr bwMode="auto">
            <a:xfrm>
              <a:off x="534180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2"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dirty="0" smtClean="0"/>
              <a:t>Project Track </a:t>
            </a:r>
            <a:r>
              <a:rPr lang="en-US" sz="2800" dirty="0" smtClean="0"/>
              <a:t>– Cost Tabbed Page, cont.</a:t>
            </a:r>
          </a:p>
        </p:txBody>
      </p:sp>
      <p:sp>
        <p:nvSpPr>
          <p:cNvPr id="56330" name="Footer Placeholder 14"/>
          <p:cNvSpPr>
            <a:spLocks noGrp="1"/>
          </p:cNvSpPr>
          <p:nvPr>
            <p:ph type="ftr" sz="quarter" idx="10"/>
          </p:nvPr>
        </p:nvSpPr>
        <p:spPr/>
        <p:txBody>
          <a:bodyPr/>
          <a:lstStyle/>
          <a:p>
            <a:r>
              <a:rPr lang="en-US" smtClean="0"/>
              <a:t>EAM-PCP1-520</a:t>
            </a:r>
          </a:p>
        </p:txBody>
      </p:sp>
      <p:pic>
        <p:nvPicPr>
          <p:cNvPr id="56324" name="Picture 10" descr="Proj Track Cost Tabbed Page.PNG"/>
          <p:cNvPicPr>
            <a:picLocks noChangeAspect="1"/>
          </p:cNvPicPr>
          <p:nvPr/>
        </p:nvPicPr>
        <p:blipFill>
          <a:blip r:embed="rId3" cstate="print"/>
          <a:srcRect/>
          <a:stretch>
            <a:fillRect/>
          </a:stretch>
        </p:blipFill>
        <p:spPr bwMode="auto">
          <a:xfrm>
            <a:off x="750888" y="1330325"/>
            <a:ext cx="7621587" cy="4152900"/>
          </a:xfrm>
          <a:prstGeom prst="rect">
            <a:avLst/>
          </a:prstGeom>
          <a:noFill/>
          <a:ln w="9525">
            <a:noFill/>
            <a:miter lim="800000"/>
            <a:headEnd/>
            <a:tailEnd/>
          </a:ln>
        </p:spPr>
      </p:pic>
      <p:sp>
        <p:nvSpPr>
          <p:cNvPr id="56325" name="Rounded Rectangle 4"/>
          <p:cNvSpPr>
            <a:spLocks noChangeArrowheads="1"/>
          </p:cNvSpPr>
          <p:nvPr/>
        </p:nvSpPr>
        <p:spPr bwMode="auto">
          <a:xfrm>
            <a:off x="923925" y="3130550"/>
            <a:ext cx="746125" cy="1968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56326" name="Rounded Rectangle 4"/>
          <p:cNvSpPr>
            <a:spLocks noChangeArrowheads="1"/>
          </p:cNvSpPr>
          <p:nvPr/>
        </p:nvSpPr>
        <p:spPr bwMode="auto">
          <a:xfrm>
            <a:off x="4702175" y="4494213"/>
            <a:ext cx="744538" cy="1968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56327" name="Rounded Rectangle 4"/>
          <p:cNvSpPr>
            <a:spLocks noChangeArrowheads="1"/>
          </p:cNvSpPr>
          <p:nvPr/>
        </p:nvSpPr>
        <p:spPr bwMode="auto">
          <a:xfrm>
            <a:off x="4705350" y="4945063"/>
            <a:ext cx="746125" cy="1968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56328" name="Rounded Rectangle 4"/>
          <p:cNvSpPr>
            <a:spLocks noChangeArrowheads="1"/>
          </p:cNvSpPr>
          <p:nvPr/>
        </p:nvSpPr>
        <p:spPr bwMode="auto">
          <a:xfrm>
            <a:off x="933450" y="4725988"/>
            <a:ext cx="746125" cy="19526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56329" name="Rounded Rectangle 4"/>
          <p:cNvSpPr>
            <a:spLocks noChangeArrowheads="1"/>
          </p:cNvSpPr>
          <p:nvPr/>
        </p:nvSpPr>
        <p:spPr bwMode="auto">
          <a:xfrm>
            <a:off x="955675" y="5183188"/>
            <a:ext cx="746125" cy="19526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18" name="Group 4"/>
          <p:cNvGrpSpPr>
            <a:grpSpLocks/>
          </p:cNvGrpSpPr>
          <p:nvPr/>
        </p:nvGrpSpPr>
        <p:grpSpPr bwMode="auto">
          <a:xfrm>
            <a:off x="4206240" y="0"/>
            <a:ext cx="4937760" cy="365760"/>
            <a:chOff x="1158740" y="3062178"/>
            <a:chExt cx="6564312" cy="736768"/>
          </a:xfrm>
        </p:grpSpPr>
        <p:sp>
          <p:nvSpPr>
            <p:cNvPr id="19"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20"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1"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2" name="Right Arrow 9"/>
            <p:cNvSpPr>
              <a:spLocks noChangeArrowheads="1"/>
            </p:cNvSpPr>
            <p:nvPr/>
          </p:nvSpPr>
          <p:spPr bwMode="auto">
            <a:xfrm>
              <a:off x="534180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3"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normAutofit/>
          </a:bodyPr>
          <a:lstStyle/>
          <a:p>
            <a:r>
              <a:rPr lang="en-US" dirty="0" smtClean="0"/>
              <a:t>Project Track </a:t>
            </a:r>
            <a:r>
              <a:rPr lang="en-US" sz="2400" dirty="0" smtClean="0"/>
              <a:t>– </a:t>
            </a:r>
            <a:r>
              <a:rPr lang="en-US" sz="2400" dirty="0" err="1" smtClean="0"/>
              <a:t>Cust</a:t>
            </a:r>
            <a:r>
              <a:rPr lang="en-US" sz="2400" dirty="0" smtClean="0"/>
              <a:t> Funded Tabbed Page</a:t>
            </a:r>
          </a:p>
        </p:txBody>
      </p:sp>
      <p:sp>
        <p:nvSpPr>
          <p:cNvPr id="59401" name="Footer Placeholder 13"/>
          <p:cNvSpPr>
            <a:spLocks noGrp="1"/>
          </p:cNvSpPr>
          <p:nvPr>
            <p:ph type="ftr" sz="quarter" idx="10"/>
          </p:nvPr>
        </p:nvSpPr>
        <p:spPr/>
        <p:txBody>
          <a:bodyPr/>
          <a:lstStyle/>
          <a:p>
            <a:r>
              <a:rPr lang="en-US" smtClean="0"/>
              <a:t>EAM-PCP1-550</a:t>
            </a:r>
          </a:p>
        </p:txBody>
      </p:sp>
      <p:pic>
        <p:nvPicPr>
          <p:cNvPr id="59396" name="Picture 15" descr="Proj Track Cust Fund Tabbed Page.PNG"/>
          <p:cNvPicPr>
            <a:picLocks noChangeAspect="1"/>
          </p:cNvPicPr>
          <p:nvPr/>
        </p:nvPicPr>
        <p:blipFill>
          <a:blip r:embed="rId3" cstate="print"/>
          <a:srcRect/>
          <a:stretch>
            <a:fillRect/>
          </a:stretch>
        </p:blipFill>
        <p:spPr bwMode="auto">
          <a:xfrm>
            <a:off x="768350" y="1304925"/>
            <a:ext cx="7604125" cy="4240213"/>
          </a:xfrm>
          <a:prstGeom prst="rect">
            <a:avLst/>
          </a:prstGeom>
          <a:noFill/>
          <a:ln w="9525">
            <a:noFill/>
            <a:miter lim="800000"/>
            <a:headEnd/>
            <a:tailEnd/>
          </a:ln>
        </p:spPr>
      </p:pic>
      <p:sp>
        <p:nvSpPr>
          <p:cNvPr id="59397" name="Rounded Rectangle 4"/>
          <p:cNvSpPr>
            <a:spLocks noChangeArrowheads="1"/>
          </p:cNvSpPr>
          <p:nvPr/>
        </p:nvSpPr>
        <p:spPr bwMode="auto">
          <a:xfrm>
            <a:off x="1501775" y="2006600"/>
            <a:ext cx="1022350" cy="217488"/>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cxnSp>
        <p:nvCxnSpPr>
          <p:cNvPr id="59398" name="Straight Arrow Connector 17"/>
          <p:cNvCxnSpPr>
            <a:cxnSpLocks noChangeShapeType="1"/>
          </p:cNvCxnSpPr>
          <p:nvPr/>
        </p:nvCxnSpPr>
        <p:spPr bwMode="auto">
          <a:xfrm>
            <a:off x="1776413" y="2500313"/>
            <a:ext cx="5368925" cy="1765300"/>
          </a:xfrm>
          <a:prstGeom prst="straightConnector1">
            <a:avLst/>
          </a:prstGeom>
          <a:noFill/>
          <a:ln w="19050" algn="ctr">
            <a:solidFill>
              <a:srgbClr val="FF0000"/>
            </a:solidFill>
            <a:round/>
            <a:headEnd/>
            <a:tailEnd type="arrow" w="med" len="med"/>
          </a:ln>
        </p:spPr>
      </p:cxnSp>
      <p:cxnSp>
        <p:nvCxnSpPr>
          <p:cNvPr id="59399" name="Straight Arrow Connector 18"/>
          <p:cNvCxnSpPr>
            <a:cxnSpLocks noChangeShapeType="1"/>
          </p:cNvCxnSpPr>
          <p:nvPr/>
        </p:nvCxnSpPr>
        <p:spPr bwMode="auto">
          <a:xfrm>
            <a:off x="1779588" y="2919413"/>
            <a:ext cx="5397500" cy="2036762"/>
          </a:xfrm>
          <a:prstGeom prst="straightConnector1">
            <a:avLst/>
          </a:prstGeom>
          <a:noFill/>
          <a:ln w="19050" algn="ctr">
            <a:solidFill>
              <a:srgbClr val="FF0000"/>
            </a:solidFill>
            <a:round/>
            <a:headEnd/>
            <a:tailEnd type="arrow" w="med" len="med"/>
          </a:ln>
        </p:spPr>
      </p:cxnSp>
      <p:cxnSp>
        <p:nvCxnSpPr>
          <p:cNvPr id="59400" name="Straight Arrow Connector 20"/>
          <p:cNvCxnSpPr>
            <a:cxnSpLocks noChangeShapeType="1"/>
          </p:cNvCxnSpPr>
          <p:nvPr/>
        </p:nvCxnSpPr>
        <p:spPr bwMode="auto">
          <a:xfrm>
            <a:off x="1779588" y="3100388"/>
            <a:ext cx="5376862" cy="2100262"/>
          </a:xfrm>
          <a:prstGeom prst="straightConnector1">
            <a:avLst/>
          </a:prstGeom>
          <a:noFill/>
          <a:ln w="19050" algn="ctr">
            <a:solidFill>
              <a:srgbClr val="FF0000"/>
            </a:solidFill>
            <a:round/>
            <a:headEnd/>
            <a:tailEnd type="arrow" w="med" len="med"/>
          </a:ln>
        </p:spPr>
      </p:cxnSp>
      <p:grpSp>
        <p:nvGrpSpPr>
          <p:cNvPr id="17" name="Group 4"/>
          <p:cNvGrpSpPr>
            <a:grpSpLocks/>
          </p:cNvGrpSpPr>
          <p:nvPr/>
        </p:nvGrpSpPr>
        <p:grpSpPr bwMode="auto">
          <a:xfrm>
            <a:off x="4206240" y="0"/>
            <a:ext cx="4937760" cy="365760"/>
            <a:chOff x="1158740" y="3062178"/>
            <a:chExt cx="6564312" cy="736768"/>
          </a:xfrm>
        </p:grpSpPr>
        <p:sp>
          <p:nvSpPr>
            <p:cNvPr id="18"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9"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0"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1" name="Right Arrow 9"/>
            <p:cNvSpPr>
              <a:spLocks noChangeArrowheads="1"/>
            </p:cNvSpPr>
            <p:nvPr/>
          </p:nvSpPr>
          <p:spPr bwMode="auto">
            <a:xfrm>
              <a:off x="534180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2"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fontScale="90000"/>
          </a:bodyPr>
          <a:lstStyle/>
          <a:p>
            <a:r>
              <a:rPr lang="en-US" dirty="0" smtClean="0"/>
              <a:t>Project Track </a:t>
            </a:r>
            <a:r>
              <a:rPr lang="en-US" sz="2700" dirty="0" smtClean="0"/>
              <a:t>– </a:t>
            </a:r>
            <a:r>
              <a:rPr lang="en-US" sz="2700" dirty="0" err="1" smtClean="0"/>
              <a:t>Cust</a:t>
            </a:r>
            <a:r>
              <a:rPr lang="en-US" sz="2700" dirty="0" smtClean="0"/>
              <a:t> Funded Tabbed Page, cont</a:t>
            </a:r>
            <a:endParaRPr lang="en-US" dirty="0" smtClean="0"/>
          </a:p>
        </p:txBody>
      </p:sp>
      <p:sp>
        <p:nvSpPr>
          <p:cNvPr id="60424" name="Footer Placeholder 12"/>
          <p:cNvSpPr>
            <a:spLocks noGrp="1"/>
          </p:cNvSpPr>
          <p:nvPr>
            <p:ph type="ftr" sz="quarter" idx="10"/>
          </p:nvPr>
        </p:nvSpPr>
        <p:spPr/>
        <p:txBody>
          <a:bodyPr/>
          <a:lstStyle/>
          <a:p>
            <a:r>
              <a:rPr lang="en-US" smtClean="0"/>
              <a:t>EAM-PCP1-560</a:t>
            </a:r>
          </a:p>
        </p:txBody>
      </p:sp>
      <p:pic>
        <p:nvPicPr>
          <p:cNvPr id="60420" name="Picture 15" descr="Proj Track Cust Fund Tabbed Page.PNG"/>
          <p:cNvPicPr>
            <a:picLocks noChangeAspect="1"/>
          </p:cNvPicPr>
          <p:nvPr/>
        </p:nvPicPr>
        <p:blipFill>
          <a:blip r:embed="rId3" cstate="print"/>
          <a:srcRect/>
          <a:stretch>
            <a:fillRect/>
          </a:stretch>
        </p:blipFill>
        <p:spPr bwMode="auto">
          <a:xfrm>
            <a:off x="768350" y="1314450"/>
            <a:ext cx="7604125" cy="4240213"/>
          </a:xfrm>
          <a:prstGeom prst="rect">
            <a:avLst/>
          </a:prstGeom>
          <a:noFill/>
          <a:ln w="9525">
            <a:noFill/>
            <a:miter lim="800000"/>
            <a:headEnd/>
            <a:tailEnd/>
          </a:ln>
        </p:spPr>
      </p:pic>
      <p:sp>
        <p:nvSpPr>
          <p:cNvPr id="60421" name="Rounded Rectangle 4"/>
          <p:cNvSpPr>
            <a:spLocks noChangeArrowheads="1"/>
          </p:cNvSpPr>
          <p:nvPr/>
        </p:nvSpPr>
        <p:spPr bwMode="auto">
          <a:xfrm>
            <a:off x="1501775" y="2016125"/>
            <a:ext cx="1022350" cy="217488"/>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cxnSp>
        <p:nvCxnSpPr>
          <p:cNvPr id="60422" name="Straight Arrow Connector 17"/>
          <p:cNvCxnSpPr>
            <a:cxnSpLocks noChangeShapeType="1"/>
          </p:cNvCxnSpPr>
          <p:nvPr/>
        </p:nvCxnSpPr>
        <p:spPr bwMode="auto">
          <a:xfrm>
            <a:off x="4383088" y="2701925"/>
            <a:ext cx="2584450" cy="1806575"/>
          </a:xfrm>
          <a:prstGeom prst="straightConnector1">
            <a:avLst/>
          </a:prstGeom>
          <a:noFill/>
          <a:ln w="19050" algn="ctr">
            <a:solidFill>
              <a:srgbClr val="FF0000"/>
            </a:solidFill>
            <a:round/>
            <a:headEnd/>
            <a:tailEnd type="arrow" w="med" len="med"/>
          </a:ln>
        </p:spPr>
      </p:cxnSp>
      <p:cxnSp>
        <p:nvCxnSpPr>
          <p:cNvPr id="60423" name="Straight Arrow Connector 18"/>
          <p:cNvCxnSpPr>
            <a:cxnSpLocks noChangeShapeType="1"/>
          </p:cNvCxnSpPr>
          <p:nvPr/>
        </p:nvCxnSpPr>
        <p:spPr bwMode="auto">
          <a:xfrm>
            <a:off x="4500563" y="2914650"/>
            <a:ext cx="2476500" cy="2051050"/>
          </a:xfrm>
          <a:prstGeom prst="straightConnector1">
            <a:avLst/>
          </a:prstGeom>
          <a:noFill/>
          <a:ln w="19050" algn="ctr">
            <a:solidFill>
              <a:srgbClr val="FF0000"/>
            </a:solidFill>
            <a:round/>
            <a:headEnd/>
            <a:tailEnd type="arrow" w="med" len="med"/>
          </a:ln>
        </p:spPr>
      </p:cxnSp>
      <p:grpSp>
        <p:nvGrpSpPr>
          <p:cNvPr id="16" name="Group 4"/>
          <p:cNvGrpSpPr>
            <a:grpSpLocks/>
          </p:cNvGrpSpPr>
          <p:nvPr/>
        </p:nvGrpSpPr>
        <p:grpSpPr bwMode="auto">
          <a:xfrm>
            <a:off x="4206240" y="0"/>
            <a:ext cx="4937760" cy="365760"/>
            <a:chOff x="1158740" y="3062178"/>
            <a:chExt cx="6564312" cy="736768"/>
          </a:xfrm>
        </p:grpSpPr>
        <p:sp>
          <p:nvSpPr>
            <p:cNvPr id="17"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8"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19"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0" name="Right Arrow 9"/>
            <p:cNvSpPr>
              <a:spLocks noChangeArrowheads="1"/>
            </p:cNvSpPr>
            <p:nvPr/>
          </p:nvSpPr>
          <p:spPr bwMode="auto">
            <a:xfrm>
              <a:off x="534180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1"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normAutofit fontScale="90000"/>
          </a:bodyPr>
          <a:lstStyle/>
          <a:p>
            <a:r>
              <a:rPr lang="en-US" dirty="0" smtClean="0"/>
              <a:t>Project Track </a:t>
            </a:r>
            <a:r>
              <a:rPr lang="en-US" sz="2700" dirty="0" smtClean="0"/>
              <a:t>– </a:t>
            </a:r>
            <a:r>
              <a:rPr lang="en-US" sz="2700" dirty="0" err="1" smtClean="0"/>
              <a:t>Cust</a:t>
            </a:r>
            <a:r>
              <a:rPr lang="en-US" sz="2700" dirty="0" smtClean="0"/>
              <a:t> Funded Tabbed Page, cont.</a:t>
            </a:r>
            <a:endParaRPr lang="en-US" dirty="0" smtClean="0"/>
          </a:p>
        </p:txBody>
      </p:sp>
      <p:sp>
        <p:nvSpPr>
          <p:cNvPr id="61449" name="Footer Placeholder 13"/>
          <p:cNvSpPr>
            <a:spLocks noGrp="1"/>
          </p:cNvSpPr>
          <p:nvPr>
            <p:ph type="ftr" sz="quarter" idx="10"/>
          </p:nvPr>
        </p:nvSpPr>
        <p:spPr/>
        <p:txBody>
          <a:bodyPr/>
          <a:lstStyle/>
          <a:p>
            <a:r>
              <a:rPr lang="en-US" smtClean="0"/>
              <a:t>EAM-PCP1-570</a:t>
            </a:r>
          </a:p>
        </p:txBody>
      </p:sp>
      <p:pic>
        <p:nvPicPr>
          <p:cNvPr id="61444" name="Picture 15" descr="Proj Track Cust Fund Tabbed Page.PNG"/>
          <p:cNvPicPr>
            <a:picLocks noChangeAspect="1"/>
          </p:cNvPicPr>
          <p:nvPr/>
        </p:nvPicPr>
        <p:blipFill>
          <a:blip r:embed="rId3" cstate="print"/>
          <a:srcRect/>
          <a:stretch>
            <a:fillRect/>
          </a:stretch>
        </p:blipFill>
        <p:spPr bwMode="auto">
          <a:xfrm>
            <a:off x="768350" y="1314450"/>
            <a:ext cx="7604125" cy="4240213"/>
          </a:xfrm>
          <a:prstGeom prst="rect">
            <a:avLst/>
          </a:prstGeom>
          <a:noFill/>
          <a:ln w="9525">
            <a:noFill/>
            <a:miter lim="800000"/>
            <a:headEnd/>
            <a:tailEnd/>
          </a:ln>
        </p:spPr>
      </p:pic>
      <p:sp>
        <p:nvSpPr>
          <p:cNvPr id="61445" name="Rounded Rectangle 4"/>
          <p:cNvSpPr>
            <a:spLocks noChangeArrowheads="1"/>
          </p:cNvSpPr>
          <p:nvPr/>
        </p:nvSpPr>
        <p:spPr bwMode="auto">
          <a:xfrm>
            <a:off x="1501775" y="2016125"/>
            <a:ext cx="1022350" cy="217488"/>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61446" name="Rounded Rectangle 4"/>
          <p:cNvSpPr>
            <a:spLocks noChangeArrowheads="1"/>
          </p:cNvSpPr>
          <p:nvPr/>
        </p:nvSpPr>
        <p:spPr bwMode="auto">
          <a:xfrm>
            <a:off x="3822700" y="2976563"/>
            <a:ext cx="1022350" cy="18256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61447" name="Rounded Rectangle 4"/>
          <p:cNvSpPr>
            <a:spLocks noChangeArrowheads="1"/>
          </p:cNvSpPr>
          <p:nvPr/>
        </p:nvSpPr>
        <p:spPr bwMode="auto">
          <a:xfrm>
            <a:off x="881063" y="3160713"/>
            <a:ext cx="1227137" cy="4762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61448" name="Rounded Rectangle 4"/>
          <p:cNvSpPr>
            <a:spLocks noChangeArrowheads="1"/>
          </p:cNvSpPr>
          <p:nvPr/>
        </p:nvSpPr>
        <p:spPr bwMode="auto">
          <a:xfrm>
            <a:off x="3816350" y="3171825"/>
            <a:ext cx="1022350" cy="1778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17" name="Group 4"/>
          <p:cNvGrpSpPr>
            <a:grpSpLocks/>
          </p:cNvGrpSpPr>
          <p:nvPr/>
        </p:nvGrpSpPr>
        <p:grpSpPr bwMode="auto">
          <a:xfrm>
            <a:off x="4206240" y="0"/>
            <a:ext cx="4937760" cy="365760"/>
            <a:chOff x="1158740" y="3062178"/>
            <a:chExt cx="6564312" cy="736768"/>
          </a:xfrm>
        </p:grpSpPr>
        <p:sp>
          <p:nvSpPr>
            <p:cNvPr id="18"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9"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0"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1" name="Right Arrow 9"/>
            <p:cNvSpPr>
              <a:spLocks noChangeArrowheads="1"/>
            </p:cNvSpPr>
            <p:nvPr/>
          </p:nvSpPr>
          <p:spPr bwMode="auto">
            <a:xfrm>
              <a:off x="534180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2"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dirty="0" smtClean="0"/>
              <a:t>Project Track </a:t>
            </a:r>
            <a:r>
              <a:rPr lang="en-US" sz="2800" dirty="0" smtClean="0"/>
              <a:t>– Program Tabbed Page</a:t>
            </a:r>
          </a:p>
        </p:txBody>
      </p:sp>
      <p:sp>
        <p:nvSpPr>
          <p:cNvPr id="62471" name="Footer Placeholder 11"/>
          <p:cNvSpPr>
            <a:spLocks noGrp="1"/>
          </p:cNvSpPr>
          <p:nvPr>
            <p:ph type="ftr" sz="quarter" idx="10"/>
          </p:nvPr>
        </p:nvSpPr>
        <p:spPr/>
        <p:txBody>
          <a:bodyPr/>
          <a:lstStyle/>
          <a:p>
            <a:r>
              <a:rPr lang="en-US" smtClean="0"/>
              <a:t>EAM-PCP1-580</a:t>
            </a:r>
          </a:p>
        </p:txBody>
      </p:sp>
      <p:pic>
        <p:nvPicPr>
          <p:cNvPr id="62468" name="Picture 13" descr="Proj Track Program Tabbed Page.PNG"/>
          <p:cNvPicPr>
            <a:picLocks noChangeAspect="1"/>
          </p:cNvPicPr>
          <p:nvPr/>
        </p:nvPicPr>
        <p:blipFill>
          <a:blip r:embed="rId3" cstate="print"/>
          <a:srcRect/>
          <a:stretch>
            <a:fillRect/>
          </a:stretch>
        </p:blipFill>
        <p:spPr bwMode="auto">
          <a:xfrm>
            <a:off x="714375" y="2166938"/>
            <a:ext cx="7715250" cy="3705225"/>
          </a:xfrm>
          <a:prstGeom prst="rect">
            <a:avLst/>
          </a:prstGeom>
          <a:noFill/>
          <a:ln w="9525">
            <a:noFill/>
            <a:miter lim="800000"/>
            <a:headEnd/>
            <a:tailEnd/>
          </a:ln>
        </p:spPr>
      </p:pic>
      <p:sp>
        <p:nvSpPr>
          <p:cNvPr id="62469" name="Rounded Rectangle 4"/>
          <p:cNvSpPr>
            <a:spLocks noChangeArrowheads="1"/>
          </p:cNvSpPr>
          <p:nvPr/>
        </p:nvSpPr>
        <p:spPr bwMode="auto">
          <a:xfrm>
            <a:off x="2711450" y="3009900"/>
            <a:ext cx="584200" cy="2381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15" name="Group 4"/>
          <p:cNvGrpSpPr>
            <a:grpSpLocks/>
          </p:cNvGrpSpPr>
          <p:nvPr/>
        </p:nvGrpSpPr>
        <p:grpSpPr bwMode="auto">
          <a:xfrm>
            <a:off x="4206240" y="0"/>
            <a:ext cx="4937760" cy="365760"/>
            <a:chOff x="1158740" y="3062178"/>
            <a:chExt cx="6564312" cy="736768"/>
          </a:xfrm>
        </p:grpSpPr>
        <p:sp>
          <p:nvSpPr>
            <p:cNvPr id="16"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7"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18"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19" name="Right Arrow 9"/>
            <p:cNvSpPr>
              <a:spLocks noChangeArrowheads="1"/>
            </p:cNvSpPr>
            <p:nvPr/>
          </p:nvSpPr>
          <p:spPr bwMode="auto">
            <a:xfrm>
              <a:off x="534180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0"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
        <p:nvSpPr>
          <p:cNvPr id="21" name="Content Placeholder 20"/>
          <p:cNvSpPr>
            <a:spLocks noGrp="1"/>
          </p:cNvSpPr>
          <p:nvPr>
            <p:ph idx="1"/>
          </p:nvPr>
        </p:nvSpPr>
        <p:spPr>
          <a:xfrm>
            <a:off x="457200" y="891610"/>
            <a:ext cx="8229600" cy="1003865"/>
          </a:xfrm>
        </p:spPr>
        <p:txBody>
          <a:bodyPr>
            <a:normAutofit/>
          </a:bodyPr>
          <a:lstStyle/>
          <a:p>
            <a:pPr>
              <a:buFontTx/>
              <a:buChar char="-"/>
            </a:pPr>
            <a:r>
              <a:rPr lang="en-US" sz="2400" dirty="0" smtClean="0"/>
              <a:t> Very Automotive Specific </a:t>
            </a:r>
          </a:p>
          <a:p>
            <a:pPr>
              <a:buFontTx/>
              <a:buChar char="-"/>
            </a:pPr>
            <a:r>
              <a:rPr lang="en-US" sz="2400" dirty="0" smtClean="0"/>
              <a:t> Used primarily for filtering and browse reporting </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ontent Placeholder 27"/>
          <p:cNvSpPr>
            <a:spLocks noGrp="1"/>
          </p:cNvSpPr>
          <p:nvPr>
            <p:ph idx="1"/>
          </p:nvPr>
        </p:nvSpPr>
        <p:spPr>
          <a:xfrm>
            <a:off x="457200" y="891610"/>
            <a:ext cx="8229600" cy="1213415"/>
          </a:xfrm>
        </p:spPr>
        <p:txBody>
          <a:bodyPr>
            <a:normAutofit/>
          </a:bodyPr>
          <a:lstStyle/>
          <a:p>
            <a:pPr>
              <a:buFontTx/>
              <a:buChar char="-"/>
            </a:pPr>
            <a:r>
              <a:rPr lang="en-US" sz="2000" dirty="0" smtClean="0"/>
              <a:t> Calculations based on work in Annual Budget Screen</a:t>
            </a:r>
          </a:p>
          <a:p>
            <a:pPr>
              <a:buFontTx/>
              <a:buChar char="-"/>
            </a:pPr>
            <a:r>
              <a:rPr lang="en-US" sz="2000" dirty="0" smtClean="0"/>
              <a:t> Used primarily where costs can be moved from one project to another</a:t>
            </a:r>
          </a:p>
        </p:txBody>
      </p:sp>
      <p:sp>
        <p:nvSpPr>
          <p:cNvPr id="63490" name="Rectangle 2"/>
          <p:cNvSpPr>
            <a:spLocks noGrp="1" noChangeArrowheads="1"/>
          </p:cNvSpPr>
          <p:nvPr>
            <p:ph type="title"/>
          </p:nvPr>
        </p:nvSpPr>
        <p:spPr/>
        <p:txBody>
          <a:bodyPr>
            <a:normAutofit/>
          </a:bodyPr>
          <a:lstStyle/>
          <a:p>
            <a:r>
              <a:rPr lang="en-US" dirty="0" smtClean="0"/>
              <a:t>Project Track </a:t>
            </a:r>
            <a:r>
              <a:rPr lang="en-US" sz="2700" dirty="0" smtClean="0"/>
              <a:t>– Lifetime Budget Tabbed Page</a:t>
            </a:r>
          </a:p>
        </p:txBody>
      </p:sp>
      <p:sp>
        <p:nvSpPr>
          <p:cNvPr id="63500" name="Footer Placeholder 16"/>
          <p:cNvSpPr>
            <a:spLocks noGrp="1"/>
          </p:cNvSpPr>
          <p:nvPr>
            <p:ph type="ftr" sz="quarter" idx="10"/>
          </p:nvPr>
        </p:nvSpPr>
        <p:spPr/>
        <p:txBody>
          <a:bodyPr/>
          <a:lstStyle/>
          <a:p>
            <a:r>
              <a:rPr lang="en-US" smtClean="0"/>
              <a:t>EAM-PCP1-590</a:t>
            </a:r>
          </a:p>
        </p:txBody>
      </p:sp>
      <p:pic>
        <p:nvPicPr>
          <p:cNvPr id="63493" name="Picture 12" descr="Proj Track Lifetime Budget Tabbed Page.PNG"/>
          <p:cNvPicPr>
            <a:picLocks noChangeAspect="1"/>
          </p:cNvPicPr>
          <p:nvPr/>
        </p:nvPicPr>
        <p:blipFill>
          <a:blip r:embed="rId3" cstate="print"/>
          <a:srcRect/>
          <a:stretch>
            <a:fillRect/>
          </a:stretch>
        </p:blipFill>
        <p:spPr bwMode="auto">
          <a:xfrm>
            <a:off x="804863" y="2228850"/>
            <a:ext cx="7515225" cy="3810000"/>
          </a:xfrm>
          <a:prstGeom prst="rect">
            <a:avLst/>
          </a:prstGeom>
          <a:noFill/>
          <a:ln w="9525">
            <a:noFill/>
            <a:miter lim="800000"/>
            <a:headEnd/>
            <a:tailEnd/>
          </a:ln>
        </p:spPr>
      </p:pic>
      <p:sp>
        <p:nvSpPr>
          <p:cNvPr id="63494" name="Rounded Rectangle 4"/>
          <p:cNvSpPr>
            <a:spLocks noChangeArrowheads="1"/>
          </p:cNvSpPr>
          <p:nvPr/>
        </p:nvSpPr>
        <p:spPr bwMode="auto">
          <a:xfrm>
            <a:off x="3382963" y="3060700"/>
            <a:ext cx="923925" cy="2698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63495" name="Rounded Rectangle 4"/>
          <p:cNvSpPr>
            <a:spLocks noChangeArrowheads="1"/>
          </p:cNvSpPr>
          <p:nvPr/>
        </p:nvSpPr>
        <p:spPr bwMode="auto">
          <a:xfrm>
            <a:off x="6607175" y="5626100"/>
            <a:ext cx="1155700" cy="300038"/>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63496" name="Right Brace 15"/>
          <p:cNvSpPr>
            <a:spLocks/>
          </p:cNvSpPr>
          <p:nvPr/>
        </p:nvSpPr>
        <p:spPr bwMode="auto">
          <a:xfrm>
            <a:off x="3541713" y="3416300"/>
            <a:ext cx="223837" cy="1774825"/>
          </a:xfrm>
          <a:prstGeom prst="rightBrace">
            <a:avLst>
              <a:gd name="adj1" fmla="val 8296"/>
              <a:gd name="adj2" fmla="val 50000"/>
            </a:avLst>
          </a:prstGeom>
          <a:noFill/>
          <a:ln w="12700" algn="ctr">
            <a:solidFill>
              <a:srgbClr val="FF0000"/>
            </a:solidFill>
            <a:round/>
            <a:headEnd/>
            <a:tailEnd/>
          </a:ln>
        </p:spPr>
        <p:txBody>
          <a:bodyPr wrap="none" tIns="91440" bIns="91440" anchor="ctr"/>
          <a:lstStyle/>
          <a:p>
            <a:pPr algn="ctr"/>
            <a:endParaRPr lang="en-US" sz="2800"/>
          </a:p>
        </p:txBody>
      </p:sp>
      <p:cxnSp>
        <p:nvCxnSpPr>
          <p:cNvPr id="63497" name="Straight Arrow Connector 18"/>
          <p:cNvCxnSpPr>
            <a:cxnSpLocks noChangeShapeType="1"/>
            <a:stCxn id="63496" idx="1"/>
            <a:endCxn id="63495" idx="1"/>
          </p:cNvCxnSpPr>
          <p:nvPr/>
        </p:nvCxnSpPr>
        <p:spPr bwMode="auto">
          <a:xfrm rot="10800000" flipH="1" flipV="1">
            <a:off x="3765550" y="4303713"/>
            <a:ext cx="2841625" cy="1471612"/>
          </a:xfrm>
          <a:prstGeom prst="straightConnector1">
            <a:avLst/>
          </a:prstGeom>
          <a:noFill/>
          <a:ln w="9525" algn="ctr">
            <a:solidFill>
              <a:schemeClr val="tx1"/>
            </a:solidFill>
            <a:round/>
            <a:headEnd/>
            <a:tailEnd type="arrow" w="med" len="med"/>
          </a:ln>
        </p:spPr>
      </p:cxnSp>
      <p:sp>
        <p:nvSpPr>
          <p:cNvPr id="63498" name="TextBox 19"/>
          <p:cNvSpPr txBox="1">
            <a:spLocks noChangeArrowheads="1"/>
          </p:cNvSpPr>
          <p:nvPr/>
        </p:nvSpPr>
        <p:spPr bwMode="auto">
          <a:xfrm>
            <a:off x="5359400" y="2193925"/>
            <a:ext cx="3346450" cy="1015663"/>
          </a:xfrm>
          <a:prstGeom prst="rect">
            <a:avLst/>
          </a:prstGeom>
          <a:solidFill>
            <a:schemeClr val="bg1"/>
          </a:solidFill>
          <a:ln w="9525">
            <a:solidFill>
              <a:schemeClr val="tx1"/>
            </a:solidFill>
            <a:miter lim="800000"/>
            <a:headEnd/>
            <a:tailEnd/>
          </a:ln>
        </p:spPr>
        <p:txBody>
          <a:bodyPr wrap="square">
            <a:spAutoFit/>
          </a:bodyPr>
          <a:lstStyle/>
          <a:p>
            <a:r>
              <a:rPr lang="en-US" sz="1200" dirty="0">
                <a:latin typeface="+mj-lt"/>
              </a:rPr>
              <a:t>Hint:</a:t>
            </a:r>
          </a:p>
          <a:p>
            <a:r>
              <a:rPr lang="en-US" sz="1200" dirty="0">
                <a:latin typeface="+mj-lt"/>
              </a:rPr>
              <a:t>Remember User Defined Fields to provide even more fields for “slicing and dicing” project data.  </a:t>
            </a:r>
          </a:p>
          <a:p>
            <a:r>
              <a:rPr lang="en-US" sz="1200" b="1" i="1" dirty="0">
                <a:latin typeface="+mj-lt"/>
              </a:rPr>
              <a:t>See EAM Introduction to UI for more details</a:t>
            </a:r>
          </a:p>
        </p:txBody>
      </p:sp>
      <p:cxnSp>
        <p:nvCxnSpPr>
          <p:cNvPr id="63499" name="Straight Arrow Connector 21"/>
          <p:cNvCxnSpPr>
            <a:cxnSpLocks noChangeShapeType="1"/>
            <a:stCxn id="63498" idx="1"/>
          </p:cNvCxnSpPr>
          <p:nvPr/>
        </p:nvCxnSpPr>
        <p:spPr bwMode="auto">
          <a:xfrm rot="10800000" flipV="1">
            <a:off x="4827588" y="2701756"/>
            <a:ext cx="531812" cy="447843"/>
          </a:xfrm>
          <a:prstGeom prst="straightConnector1">
            <a:avLst/>
          </a:prstGeom>
          <a:noFill/>
          <a:ln w="9525" algn="ctr">
            <a:solidFill>
              <a:schemeClr val="tx1"/>
            </a:solidFill>
            <a:round/>
            <a:headEnd/>
            <a:tailEnd type="arrow" w="med" len="med"/>
          </a:ln>
        </p:spPr>
      </p:cxnSp>
      <p:grpSp>
        <p:nvGrpSpPr>
          <p:cNvPr id="22" name="Group 4"/>
          <p:cNvGrpSpPr>
            <a:grpSpLocks/>
          </p:cNvGrpSpPr>
          <p:nvPr/>
        </p:nvGrpSpPr>
        <p:grpSpPr bwMode="auto">
          <a:xfrm>
            <a:off x="4206240" y="0"/>
            <a:ext cx="4937760" cy="365760"/>
            <a:chOff x="1158740" y="3062178"/>
            <a:chExt cx="6564312" cy="736768"/>
          </a:xfrm>
        </p:grpSpPr>
        <p:sp>
          <p:nvSpPr>
            <p:cNvPr id="23"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24"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5"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6" name="Right Arrow 9"/>
            <p:cNvSpPr>
              <a:spLocks noChangeArrowheads="1"/>
            </p:cNvSpPr>
            <p:nvPr/>
          </p:nvSpPr>
          <p:spPr bwMode="auto">
            <a:xfrm>
              <a:off x="534180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7"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1"/>
          <p:cNvSpPr>
            <a:spLocks noGrp="1"/>
          </p:cNvSpPr>
          <p:nvPr>
            <p:ph idx="1"/>
          </p:nvPr>
        </p:nvSpPr>
        <p:spPr>
          <a:xfrm>
            <a:off x="457200" y="891611"/>
            <a:ext cx="8229600" cy="1003864"/>
          </a:xfrm>
        </p:spPr>
        <p:txBody>
          <a:bodyPr>
            <a:normAutofit/>
          </a:bodyPr>
          <a:lstStyle/>
          <a:p>
            <a:pPr>
              <a:buFontTx/>
              <a:buChar char="-"/>
            </a:pPr>
            <a:r>
              <a:rPr lang="en-US" sz="2400" dirty="0" smtClean="0"/>
              <a:t> Provides transaction level details behind spend </a:t>
            </a:r>
          </a:p>
          <a:p>
            <a:pPr>
              <a:buFontTx/>
              <a:buChar char="-"/>
            </a:pPr>
            <a:r>
              <a:rPr lang="en-US" sz="2400" dirty="0" smtClean="0"/>
              <a:t> Also available at Job level </a:t>
            </a:r>
          </a:p>
        </p:txBody>
      </p:sp>
      <p:sp>
        <p:nvSpPr>
          <p:cNvPr id="64514" name="Rectangle 2"/>
          <p:cNvSpPr>
            <a:spLocks noGrp="1" noChangeArrowheads="1"/>
          </p:cNvSpPr>
          <p:nvPr>
            <p:ph type="title"/>
          </p:nvPr>
        </p:nvSpPr>
        <p:spPr/>
        <p:txBody>
          <a:bodyPr/>
          <a:lstStyle/>
          <a:p>
            <a:r>
              <a:rPr lang="en-US" smtClean="0"/>
              <a:t>Project Track – Cost Analysis</a:t>
            </a:r>
          </a:p>
        </p:txBody>
      </p:sp>
      <p:sp>
        <p:nvSpPr>
          <p:cNvPr id="64520" name="Footer Placeholder 12"/>
          <p:cNvSpPr>
            <a:spLocks noGrp="1"/>
          </p:cNvSpPr>
          <p:nvPr>
            <p:ph type="ftr" sz="quarter" idx="10"/>
          </p:nvPr>
        </p:nvSpPr>
        <p:spPr/>
        <p:txBody>
          <a:bodyPr/>
          <a:lstStyle/>
          <a:p>
            <a:r>
              <a:rPr lang="en-US" smtClean="0"/>
              <a:t>EAM-PCP1-600</a:t>
            </a:r>
          </a:p>
        </p:txBody>
      </p:sp>
      <p:pic>
        <p:nvPicPr>
          <p:cNvPr id="64517" name="Picture 20" descr="Proj Track Cost Analysis.PNG"/>
          <p:cNvPicPr>
            <a:picLocks noChangeAspect="1"/>
          </p:cNvPicPr>
          <p:nvPr/>
        </p:nvPicPr>
        <p:blipFill>
          <a:blip r:embed="rId3" cstate="print"/>
          <a:srcRect/>
          <a:stretch>
            <a:fillRect/>
          </a:stretch>
        </p:blipFill>
        <p:spPr bwMode="auto">
          <a:xfrm>
            <a:off x="333375" y="2147888"/>
            <a:ext cx="8477250" cy="3571875"/>
          </a:xfrm>
          <a:prstGeom prst="rect">
            <a:avLst/>
          </a:prstGeom>
          <a:noFill/>
          <a:ln w="9525">
            <a:noFill/>
            <a:miter lim="800000"/>
            <a:headEnd/>
            <a:tailEnd/>
          </a:ln>
        </p:spPr>
      </p:pic>
      <p:sp>
        <p:nvSpPr>
          <p:cNvPr id="64518" name="Rounded Rectangle 4"/>
          <p:cNvSpPr>
            <a:spLocks noChangeArrowheads="1"/>
          </p:cNvSpPr>
          <p:nvPr/>
        </p:nvSpPr>
        <p:spPr bwMode="auto">
          <a:xfrm>
            <a:off x="7651750" y="5256213"/>
            <a:ext cx="1155700" cy="2984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64519" name="Rounded Rectangle 4"/>
          <p:cNvSpPr>
            <a:spLocks noChangeArrowheads="1"/>
          </p:cNvSpPr>
          <p:nvPr/>
        </p:nvSpPr>
        <p:spPr bwMode="auto">
          <a:xfrm>
            <a:off x="2190750" y="2154238"/>
            <a:ext cx="1955800" cy="3175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16" name="Group 4"/>
          <p:cNvGrpSpPr>
            <a:grpSpLocks/>
          </p:cNvGrpSpPr>
          <p:nvPr/>
        </p:nvGrpSpPr>
        <p:grpSpPr bwMode="auto">
          <a:xfrm>
            <a:off x="4206240" y="0"/>
            <a:ext cx="4937760" cy="365760"/>
            <a:chOff x="1158740" y="3062178"/>
            <a:chExt cx="6564312" cy="736768"/>
          </a:xfrm>
        </p:grpSpPr>
        <p:sp>
          <p:nvSpPr>
            <p:cNvPr id="17"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8"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19"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0" name="Right Arrow 9"/>
            <p:cNvSpPr>
              <a:spLocks noChangeArrowheads="1"/>
            </p:cNvSpPr>
            <p:nvPr/>
          </p:nvSpPr>
          <p:spPr bwMode="auto">
            <a:xfrm>
              <a:off x="534180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1"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fontScale="90000"/>
          </a:bodyPr>
          <a:lstStyle/>
          <a:p>
            <a:r>
              <a:rPr lang="en-US" smtClean="0"/>
              <a:t>QAD EAM Project Controls</a:t>
            </a:r>
            <a:br>
              <a:rPr lang="en-US" smtClean="0"/>
            </a:br>
            <a:r>
              <a:rPr lang="en-US" smtClean="0"/>
              <a:t>(also known as Project Accounting)</a:t>
            </a:r>
            <a:endParaRPr lang="en-US" dirty="0" smtClean="0"/>
          </a:p>
        </p:txBody>
      </p:sp>
      <p:sp>
        <p:nvSpPr>
          <p:cNvPr id="8195" name="Rectangle 3"/>
          <p:cNvSpPr>
            <a:spLocks noGrp="1" noChangeArrowheads="1"/>
          </p:cNvSpPr>
          <p:nvPr>
            <p:ph type="body" sz="quarter" idx="10"/>
          </p:nvPr>
        </p:nvSpPr>
        <p:spPr/>
        <p:txBody>
          <a:bodyPr/>
          <a:lstStyle/>
          <a:p>
            <a:r>
              <a:rPr lang="en-US" smtClean="0"/>
              <a:t>Business Space</a:t>
            </a:r>
          </a:p>
        </p:txBody>
      </p:sp>
      <p:sp>
        <p:nvSpPr>
          <p:cNvPr id="7" name="Text Placeholder 6"/>
          <p:cNvSpPr>
            <a:spLocks noGrp="1"/>
          </p:cNvSpPr>
          <p:nvPr>
            <p:ph type="body" sz="quarter" idx="11"/>
          </p:nvPr>
        </p:nvSpPr>
        <p:spPr/>
        <p:txBody>
          <a:bodyPr/>
          <a:lstStyle/>
          <a:p>
            <a:endParaRPr lang="en-US"/>
          </a:p>
        </p:txBody>
      </p:sp>
      <p:pic>
        <p:nvPicPr>
          <p:cNvPr id="5" name="Picture 6" descr="C:\Users\nnm\AppData\Local\Microsoft\Windows\Temporary Internet Files\Content.IE5\MP4FNXP9\MC900188073[1].wmf"/>
          <p:cNvPicPr>
            <a:picLocks noChangeAspect="1" noChangeArrowheads="1"/>
          </p:cNvPicPr>
          <p:nvPr/>
        </p:nvPicPr>
        <p:blipFill>
          <a:blip r:embed="rId3" cstate="print"/>
          <a:srcRect/>
          <a:stretch>
            <a:fillRect/>
          </a:stretch>
        </p:blipFill>
        <p:spPr bwMode="auto">
          <a:xfrm>
            <a:off x="6857999" y="2006287"/>
            <a:ext cx="1141597" cy="11379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p:cNvSpPr>
            <a:spLocks noGrp="1"/>
          </p:cNvSpPr>
          <p:nvPr>
            <p:ph idx="1"/>
          </p:nvPr>
        </p:nvSpPr>
        <p:spPr>
          <a:xfrm>
            <a:off x="3248025" y="1590675"/>
            <a:ext cx="5676900" cy="4725458"/>
          </a:xfrm>
        </p:spPr>
        <p:txBody>
          <a:bodyPr>
            <a:normAutofit/>
          </a:bodyPr>
          <a:lstStyle/>
          <a:p>
            <a:pPr marL="0" indent="0">
              <a:buNone/>
            </a:pPr>
            <a:r>
              <a:rPr lang="en-US" sz="2400" dirty="0" smtClean="0"/>
              <a:t>As EAM moves toward “General Availability” Status, standard operational reports will be added.  </a:t>
            </a:r>
          </a:p>
          <a:p>
            <a:pPr marL="0" indent="0">
              <a:buNone/>
            </a:pPr>
            <a:endParaRPr lang="en-US" sz="2400" dirty="0" smtClean="0"/>
          </a:p>
          <a:p>
            <a:pPr marL="0" indent="0">
              <a:buNone/>
            </a:pPr>
            <a:r>
              <a:rPr lang="en-US" sz="2400" dirty="0" smtClean="0"/>
              <a:t>These reports can be modified via the EAM Report Developer.  </a:t>
            </a:r>
          </a:p>
          <a:p>
            <a:pPr marL="0" indent="0">
              <a:buNone/>
            </a:pPr>
            <a:endParaRPr lang="en-US" sz="2400" dirty="0" smtClean="0"/>
          </a:p>
          <a:p>
            <a:pPr marL="0" indent="0">
              <a:buNone/>
            </a:pPr>
            <a:r>
              <a:rPr lang="en-US" sz="2400" dirty="0" smtClean="0"/>
              <a:t>Soon to be delivered:  “Project Cost Analysis” Report.</a:t>
            </a:r>
          </a:p>
        </p:txBody>
      </p:sp>
      <p:sp>
        <p:nvSpPr>
          <p:cNvPr id="65538" name="Rectangle 2"/>
          <p:cNvSpPr>
            <a:spLocks noGrp="1" noChangeArrowheads="1"/>
          </p:cNvSpPr>
          <p:nvPr>
            <p:ph type="title"/>
          </p:nvPr>
        </p:nvSpPr>
        <p:spPr/>
        <p:txBody>
          <a:bodyPr/>
          <a:lstStyle/>
          <a:p>
            <a:r>
              <a:rPr lang="en-US" smtClean="0"/>
              <a:t>Project Track – Standard Reports</a:t>
            </a:r>
          </a:p>
        </p:txBody>
      </p:sp>
      <p:sp>
        <p:nvSpPr>
          <p:cNvPr id="65543" name="Footer Placeholder 11"/>
          <p:cNvSpPr>
            <a:spLocks noGrp="1"/>
          </p:cNvSpPr>
          <p:nvPr>
            <p:ph type="ftr" sz="quarter" idx="10"/>
          </p:nvPr>
        </p:nvSpPr>
        <p:spPr/>
        <p:txBody>
          <a:bodyPr/>
          <a:lstStyle/>
          <a:p>
            <a:r>
              <a:rPr lang="en-US" smtClean="0"/>
              <a:t>EAM-PCP1-610</a:t>
            </a:r>
          </a:p>
        </p:txBody>
      </p:sp>
      <p:pic>
        <p:nvPicPr>
          <p:cNvPr id="65541" name="Picture 12" descr="Proj Track Standard Reports.PNG"/>
          <p:cNvPicPr>
            <a:picLocks noChangeAspect="1"/>
          </p:cNvPicPr>
          <p:nvPr/>
        </p:nvPicPr>
        <p:blipFill>
          <a:blip r:embed="rId3" cstate="print"/>
          <a:stretch>
            <a:fillRect/>
          </a:stretch>
        </p:blipFill>
        <p:spPr bwMode="auto">
          <a:xfrm>
            <a:off x="623888" y="1604963"/>
            <a:ext cx="2200582" cy="3229426"/>
          </a:xfrm>
          <a:prstGeom prst="rect">
            <a:avLst/>
          </a:prstGeom>
          <a:noFill/>
          <a:ln>
            <a:noFill/>
          </a:ln>
        </p:spPr>
      </p:pic>
      <p:sp>
        <p:nvSpPr>
          <p:cNvPr id="65542" name="Rounded Rectangle 4"/>
          <p:cNvSpPr>
            <a:spLocks noChangeArrowheads="1"/>
          </p:cNvSpPr>
          <p:nvPr/>
        </p:nvSpPr>
        <p:spPr bwMode="auto">
          <a:xfrm>
            <a:off x="647699" y="3414713"/>
            <a:ext cx="1069975" cy="242887"/>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17" name="Group 4"/>
          <p:cNvGrpSpPr>
            <a:grpSpLocks/>
          </p:cNvGrpSpPr>
          <p:nvPr/>
        </p:nvGrpSpPr>
        <p:grpSpPr bwMode="auto">
          <a:xfrm>
            <a:off x="4206240" y="0"/>
            <a:ext cx="4937760" cy="365760"/>
            <a:chOff x="1158740" y="3062178"/>
            <a:chExt cx="6564312" cy="736768"/>
          </a:xfrm>
        </p:grpSpPr>
        <p:sp>
          <p:nvSpPr>
            <p:cNvPr id="19"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20"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1"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2" name="Right Arrow 9"/>
            <p:cNvSpPr>
              <a:spLocks noChangeArrowheads="1"/>
            </p:cNvSpPr>
            <p:nvPr/>
          </p:nvSpPr>
          <p:spPr bwMode="auto">
            <a:xfrm>
              <a:off x="534180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3"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p:txBody>
          <a:bodyPr/>
          <a:lstStyle/>
          <a:p>
            <a:r>
              <a:rPr lang="en-US" dirty="0" smtClean="0"/>
              <a:t>Across Sites, Entities, Domains, Databases, and even disparate systems </a:t>
            </a:r>
          </a:p>
          <a:p>
            <a:r>
              <a:rPr lang="en-US" dirty="0" smtClean="0"/>
              <a:t>Options : </a:t>
            </a:r>
          </a:p>
          <a:p>
            <a:pPr lvl="1"/>
            <a:r>
              <a:rPr lang="en-US" dirty="0" smtClean="0"/>
              <a:t>Data Warehousing</a:t>
            </a:r>
          </a:p>
          <a:p>
            <a:pPr lvl="1"/>
            <a:r>
              <a:rPr lang="en-US" dirty="0" smtClean="0"/>
              <a:t>BI Solutions </a:t>
            </a:r>
          </a:p>
          <a:p>
            <a:pPr lvl="2"/>
            <a:r>
              <a:rPr lang="en-US" dirty="0" smtClean="0"/>
              <a:t>QAD BI3 </a:t>
            </a:r>
          </a:p>
          <a:p>
            <a:pPr lvl="2"/>
            <a:r>
              <a:rPr lang="en-US" dirty="0" smtClean="0"/>
              <a:t>Existing Corporate BI solutions </a:t>
            </a:r>
          </a:p>
          <a:p>
            <a:r>
              <a:rPr lang="en-US" dirty="0" smtClean="0"/>
              <a:t>A “4GL” type of report is not recommended due to .NET restrictions</a:t>
            </a:r>
          </a:p>
        </p:txBody>
      </p:sp>
      <p:sp>
        <p:nvSpPr>
          <p:cNvPr id="66562" name="Rectangle 2"/>
          <p:cNvSpPr>
            <a:spLocks noGrp="1" noChangeArrowheads="1"/>
          </p:cNvSpPr>
          <p:nvPr>
            <p:ph type="title"/>
          </p:nvPr>
        </p:nvSpPr>
        <p:spPr/>
        <p:txBody>
          <a:bodyPr>
            <a:normAutofit fontScale="90000"/>
          </a:bodyPr>
          <a:lstStyle/>
          <a:p>
            <a:r>
              <a:rPr lang="en-US" dirty="0" smtClean="0"/>
              <a:t>Project Track </a:t>
            </a:r>
            <a:r>
              <a:rPr lang="en-US" sz="2700" dirty="0" smtClean="0"/>
              <a:t>– Corporate Consolidation Reporting</a:t>
            </a:r>
            <a:endParaRPr lang="en-US" dirty="0" smtClean="0"/>
          </a:p>
        </p:txBody>
      </p:sp>
      <p:sp>
        <p:nvSpPr>
          <p:cNvPr id="66565" name="Footer Placeholder 9"/>
          <p:cNvSpPr>
            <a:spLocks noGrp="1"/>
          </p:cNvSpPr>
          <p:nvPr>
            <p:ph type="ftr" sz="quarter" idx="10"/>
          </p:nvPr>
        </p:nvSpPr>
        <p:spPr/>
        <p:txBody>
          <a:bodyPr/>
          <a:lstStyle/>
          <a:p>
            <a:r>
              <a:rPr lang="en-US" smtClean="0"/>
              <a:t>EAM-PCP1-620</a:t>
            </a:r>
          </a:p>
        </p:txBody>
      </p:sp>
      <p:grpSp>
        <p:nvGrpSpPr>
          <p:cNvPr id="14" name="Group 4"/>
          <p:cNvGrpSpPr>
            <a:grpSpLocks/>
          </p:cNvGrpSpPr>
          <p:nvPr/>
        </p:nvGrpSpPr>
        <p:grpSpPr bwMode="auto">
          <a:xfrm>
            <a:off x="4206240" y="0"/>
            <a:ext cx="4937760" cy="365760"/>
            <a:chOff x="1158740" y="3062178"/>
            <a:chExt cx="6564312" cy="736768"/>
          </a:xfrm>
        </p:grpSpPr>
        <p:sp>
          <p:nvSpPr>
            <p:cNvPr id="15"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6"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17"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18" name="Right Arrow 9"/>
            <p:cNvSpPr>
              <a:spLocks noChangeArrowheads="1"/>
            </p:cNvSpPr>
            <p:nvPr/>
          </p:nvSpPr>
          <p:spPr bwMode="auto">
            <a:xfrm>
              <a:off x="534180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19" name="Right Arrow 10"/>
            <p:cNvSpPr>
              <a:spLocks noChangeArrowheads="1"/>
            </p:cNvSpPr>
            <p:nvPr/>
          </p:nvSpPr>
          <p:spPr bwMode="auto">
            <a:xfrm>
              <a:off x="674515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smtClean="0"/>
              <a:t>Project Controls Process – Step Through</a:t>
            </a:r>
          </a:p>
        </p:txBody>
      </p:sp>
      <p:sp>
        <p:nvSpPr>
          <p:cNvPr id="67592" name="Footer Placeholder 7"/>
          <p:cNvSpPr>
            <a:spLocks noGrp="1"/>
          </p:cNvSpPr>
          <p:nvPr>
            <p:ph type="ftr" sz="quarter" idx="10"/>
          </p:nvPr>
        </p:nvSpPr>
        <p:spPr/>
        <p:txBody>
          <a:bodyPr/>
          <a:lstStyle/>
          <a:p>
            <a:r>
              <a:rPr lang="en-US" smtClean="0"/>
              <a:t>EAM-PCP1-630</a:t>
            </a:r>
          </a:p>
        </p:txBody>
      </p:sp>
      <p:sp>
        <p:nvSpPr>
          <p:cNvPr id="67587" name="Right Arrow 6"/>
          <p:cNvSpPr>
            <a:spLocks noChangeArrowheads="1"/>
          </p:cNvSpPr>
          <p:nvPr/>
        </p:nvSpPr>
        <p:spPr bwMode="auto">
          <a:xfrm>
            <a:off x="1158875" y="3062288"/>
            <a:ext cx="977900" cy="731837"/>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t>Plan</a:t>
            </a:r>
          </a:p>
        </p:txBody>
      </p:sp>
      <p:sp>
        <p:nvSpPr>
          <p:cNvPr id="67588" name="Right Arrow 7"/>
          <p:cNvSpPr>
            <a:spLocks noChangeArrowheads="1"/>
          </p:cNvSpPr>
          <p:nvPr/>
        </p:nvSpPr>
        <p:spPr bwMode="auto">
          <a:xfrm>
            <a:off x="2555875" y="30670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t>Approve</a:t>
            </a:r>
          </a:p>
        </p:txBody>
      </p:sp>
      <p:sp>
        <p:nvSpPr>
          <p:cNvPr id="67589" name="Right Arrow 8"/>
          <p:cNvSpPr>
            <a:spLocks noChangeArrowheads="1"/>
          </p:cNvSpPr>
          <p:nvPr/>
        </p:nvSpPr>
        <p:spPr bwMode="auto">
          <a:xfrm>
            <a:off x="3948113" y="3067050"/>
            <a:ext cx="979487" cy="731838"/>
          </a:xfrm>
          <a:prstGeom prst="rightArrow">
            <a:avLst>
              <a:gd name="adj1" fmla="val 50000"/>
              <a:gd name="adj2" fmla="val 50146"/>
            </a:avLst>
          </a:prstGeom>
          <a:solidFill>
            <a:schemeClr val="accent1"/>
          </a:solidFill>
          <a:ln w="9525" algn="ctr">
            <a:solidFill>
              <a:schemeClr val="tx1"/>
            </a:solidFill>
            <a:round/>
            <a:headEnd/>
            <a:tailEnd/>
          </a:ln>
        </p:spPr>
        <p:txBody>
          <a:bodyPr wrap="none" tIns="91440" bIns="91440" anchor="ctr"/>
          <a:lstStyle/>
          <a:p>
            <a:pPr algn="ctr"/>
            <a:r>
              <a:rPr lang="en-US"/>
              <a:t>Work</a:t>
            </a:r>
          </a:p>
        </p:txBody>
      </p:sp>
      <p:sp>
        <p:nvSpPr>
          <p:cNvPr id="67590" name="Right Arrow 9"/>
          <p:cNvSpPr>
            <a:spLocks noChangeArrowheads="1"/>
          </p:cNvSpPr>
          <p:nvPr/>
        </p:nvSpPr>
        <p:spPr bwMode="auto">
          <a:xfrm>
            <a:off x="5341938" y="30670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t>Track</a:t>
            </a:r>
          </a:p>
        </p:txBody>
      </p:sp>
      <p:sp>
        <p:nvSpPr>
          <p:cNvPr id="67591" name="Right Arrow 10"/>
          <p:cNvSpPr>
            <a:spLocks noChangeArrowheads="1"/>
          </p:cNvSpPr>
          <p:nvPr/>
        </p:nvSpPr>
        <p:spPr bwMode="auto">
          <a:xfrm>
            <a:off x="6745288" y="3067050"/>
            <a:ext cx="977900" cy="731838"/>
          </a:xfrm>
          <a:prstGeom prst="rightArrow">
            <a:avLst>
              <a:gd name="adj1" fmla="val 50000"/>
              <a:gd name="adj2" fmla="val 50065"/>
            </a:avLst>
          </a:prstGeom>
          <a:solidFill>
            <a:srgbClr val="FFFF00"/>
          </a:solidFill>
          <a:ln w="9525" algn="ctr">
            <a:solidFill>
              <a:schemeClr val="tx1"/>
            </a:solidFill>
            <a:round/>
            <a:headEnd/>
            <a:tailEnd/>
          </a:ln>
        </p:spPr>
        <p:txBody>
          <a:bodyPr wrap="none" tIns="91440" bIns="91440" anchor="ctr"/>
          <a:lstStyle/>
          <a:p>
            <a:pPr algn="ctr"/>
            <a:r>
              <a:rPr lang="en-US"/>
              <a:t>Complete</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3"/>
          <p:cNvSpPr>
            <a:spLocks noGrp="1" noChangeArrowheads="1"/>
          </p:cNvSpPr>
          <p:nvPr>
            <p:ph idx="1"/>
          </p:nvPr>
        </p:nvSpPr>
        <p:spPr/>
        <p:txBody>
          <a:bodyPr>
            <a:normAutofit fontScale="92500" lnSpcReduction="10000"/>
          </a:bodyPr>
          <a:lstStyle/>
          <a:p>
            <a:r>
              <a:rPr lang="en-US" dirty="0" smtClean="0"/>
              <a:t>Formal process involving: </a:t>
            </a:r>
          </a:p>
          <a:p>
            <a:pPr lvl="1"/>
            <a:r>
              <a:rPr lang="en-US" dirty="0" smtClean="0"/>
              <a:t>Finance (Capitalization, Reconciliation, Final Reporting)</a:t>
            </a:r>
          </a:p>
          <a:p>
            <a:pPr lvl="1"/>
            <a:r>
              <a:rPr lang="en-US" dirty="0" smtClean="0"/>
              <a:t>Engineering (Hand-off) </a:t>
            </a:r>
          </a:p>
          <a:p>
            <a:pPr lvl="1"/>
            <a:r>
              <a:rPr lang="en-US" dirty="0" smtClean="0"/>
              <a:t>Operations (Production) </a:t>
            </a:r>
          </a:p>
          <a:p>
            <a:pPr lvl="1"/>
            <a:r>
              <a:rPr lang="en-US" dirty="0" smtClean="0"/>
              <a:t>Maintenance (BOM, PMs, Inventory) </a:t>
            </a:r>
          </a:p>
          <a:p>
            <a:pPr lvl="1"/>
            <a:r>
              <a:rPr lang="en-US" dirty="0" smtClean="0"/>
              <a:t>Purchasing (Spare Parts) </a:t>
            </a:r>
          </a:p>
          <a:p>
            <a:r>
              <a:rPr lang="en-US" dirty="0" smtClean="0"/>
              <a:t>Lock Job / Process </a:t>
            </a:r>
          </a:p>
          <a:p>
            <a:pPr lvl="1"/>
            <a:r>
              <a:rPr lang="en-US" dirty="0" smtClean="0"/>
              <a:t>No new costs </a:t>
            </a:r>
          </a:p>
          <a:p>
            <a:pPr lvl="1"/>
            <a:r>
              <a:rPr lang="en-US" dirty="0" smtClean="0"/>
              <a:t>Allows continued processing of Invoices and Reimbursements </a:t>
            </a:r>
          </a:p>
          <a:p>
            <a:r>
              <a:rPr lang="en-US" dirty="0" smtClean="0"/>
              <a:t>Close Process </a:t>
            </a:r>
          </a:p>
          <a:p>
            <a:pPr lvl="1"/>
            <a:r>
              <a:rPr lang="en-US" dirty="0" smtClean="0"/>
              <a:t>Reconciliation of Costs with Financials </a:t>
            </a:r>
          </a:p>
          <a:p>
            <a:pPr lvl="1"/>
            <a:r>
              <a:rPr lang="en-US" dirty="0" smtClean="0"/>
              <a:t>Creation of Asset (Capital Projects) </a:t>
            </a:r>
          </a:p>
        </p:txBody>
      </p:sp>
      <p:sp>
        <p:nvSpPr>
          <p:cNvPr id="68610" name="Rectangle 2"/>
          <p:cNvSpPr>
            <a:spLocks noGrp="1" noChangeArrowheads="1"/>
          </p:cNvSpPr>
          <p:nvPr>
            <p:ph type="title"/>
          </p:nvPr>
        </p:nvSpPr>
        <p:spPr/>
        <p:txBody>
          <a:bodyPr/>
          <a:lstStyle/>
          <a:p>
            <a:r>
              <a:rPr lang="en-US" dirty="0" smtClean="0"/>
              <a:t>Project Complete</a:t>
            </a:r>
          </a:p>
        </p:txBody>
      </p:sp>
      <p:sp>
        <p:nvSpPr>
          <p:cNvPr id="68613" name="Footer Placeholder 9"/>
          <p:cNvSpPr>
            <a:spLocks noGrp="1"/>
          </p:cNvSpPr>
          <p:nvPr>
            <p:ph type="ftr" sz="quarter" idx="10"/>
          </p:nvPr>
        </p:nvSpPr>
        <p:spPr/>
        <p:txBody>
          <a:bodyPr/>
          <a:lstStyle/>
          <a:p>
            <a:r>
              <a:rPr lang="en-US" smtClean="0"/>
              <a:t>EAM-PCP1-640</a:t>
            </a:r>
          </a:p>
        </p:txBody>
      </p:sp>
      <p:grpSp>
        <p:nvGrpSpPr>
          <p:cNvPr id="68612" name="Group 4"/>
          <p:cNvGrpSpPr>
            <a:grpSpLocks/>
          </p:cNvGrpSpPr>
          <p:nvPr/>
        </p:nvGrpSpPr>
        <p:grpSpPr bwMode="auto">
          <a:xfrm>
            <a:off x="4206240" y="0"/>
            <a:ext cx="4937760" cy="365760"/>
            <a:chOff x="1158740" y="3062178"/>
            <a:chExt cx="6564312" cy="736768"/>
          </a:xfrm>
        </p:grpSpPr>
        <p:sp>
          <p:nvSpPr>
            <p:cNvPr id="68614"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68615"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68616"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68617"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68618" name="Right Arrow 10"/>
            <p:cNvSpPr>
              <a:spLocks noChangeArrowheads="1"/>
            </p:cNvSpPr>
            <p:nvPr/>
          </p:nvSpPr>
          <p:spPr bwMode="auto">
            <a:xfrm>
              <a:off x="674515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smtClean="0"/>
              <a:t>Project Complete  - Lock </a:t>
            </a:r>
          </a:p>
        </p:txBody>
      </p:sp>
      <p:sp>
        <p:nvSpPr>
          <p:cNvPr id="69641" name="Footer Placeholder 13"/>
          <p:cNvSpPr>
            <a:spLocks noGrp="1"/>
          </p:cNvSpPr>
          <p:nvPr>
            <p:ph type="ftr" sz="quarter" idx="10"/>
          </p:nvPr>
        </p:nvSpPr>
        <p:spPr/>
        <p:txBody>
          <a:bodyPr/>
          <a:lstStyle/>
          <a:p>
            <a:r>
              <a:rPr lang="en-US" smtClean="0"/>
              <a:t>EAM-PCP1-650</a:t>
            </a:r>
          </a:p>
        </p:txBody>
      </p:sp>
      <p:pic>
        <p:nvPicPr>
          <p:cNvPr id="69636" name="Picture 14" descr="Project Complete - Lock.PNG"/>
          <p:cNvPicPr>
            <a:picLocks noChangeAspect="1"/>
          </p:cNvPicPr>
          <p:nvPr/>
        </p:nvPicPr>
        <p:blipFill>
          <a:blip r:embed="rId3" cstate="print"/>
          <a:srcRect/>
          <a:stretch>
            <a:fillRect/>
          </a:stretch>
        </p:blipFill>
        <p:spPr bwMode="auto">
          <a:xfrm>
            <a:off x="239713" y="1214438"/>
            <a:ext cx="4640262" cy="4962525"/>
          </a:xfrm>
          <a:prstGeom prst="rect">
            <a:avLst/>
          </a:prstGeom>
          <a:noFill/>
          <a:ln w="9525">
            <a:noFill/>
            <a:miter lim="800000"/>
            <a:headEnd/>
            <a:tailEnd/>
          </a:ln>
        </p:spPr>
      </p:pic>
      <p:pic>
        <p:nvPicPr>
          <p:cNvPr id="69637" name="Picture 15" descr="Project Complete - Lock Proj.PNG"/>
          <p:cNvPicPr>
            <a:picLocks noChangeAspect="1"/>
          </p:cNvPicPr>
          <p:nvPr/>
        </p:nvPicPr>
        <p:blipFill>
          <a:blip r:embed="rId4" cstate="print"/>
          <a:srcRect/>
          <a:stretch>
            <a:fillRect/>
          </a:stretch>
        </p:blipFill>
        <p:spPr bwMode="auto">
          <a:xfrm>
            <a:off x="209550" y="1292225"/>
            <a:ext cx="5019675" cy="2638425"/>
          </a:xfrm>
          <a:prstGeom prst="rect">
            <a:avLst/>
          </a:prstGeom>
          <a:noFill/>
          <a:ln w="9525">
            <a:noFill/>
            <a:miter lim="800000"/>
            <a:headEnd/>
            <a:tailEnd/>
          </a:ln>
        </p:spPr>
      </p:pic>
      <p:sp>
        <p:nvSpPr>
          <p:cNvPr id="69638" name="Rounded Rectangle 4"/>
          <p:cNvSpPr>
            <a:spLocks noChangeArrowheads="1"/>
          </p:cNvSpPr>
          <p:nvPr/>
        </p:nvSpPr>
        <p:spPr bwMode="auto">
          <a:xfrm>
            <a:off x="506413" y="2697163"/>
            <a:ext cx="723900" cy="2063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69639" name="Rounded Rectangle 4"/>
          <p:cNvSpPr>
            <a:spLocks noChangeArrowheads="1"/>
          </p:cNvSpPr>
          <p:nvPr/>
        </p:nvSpPr>
        <p:spPr bwMode="auto">
          <a:xfrm>
            <a:off x="520700" y="4891088"/>
            <a:ext cx="723900" cy="2063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69640" name="TextBox 17"/>
          <p:cNvSpPr txBox="1">
            <a:spLocks noChangeArrowheads="1"/>
          </p:cNvSpPr>
          <p:nvPr/>
        </p:nvSpPr>
        <p:spPr bwMode="auto">
          <a:xfrm>
            <a:off x="5338763" y="952500"/>
            <a:ext cx="3681412" cy="4800600"/>
          </a:xfrm>
          <a:prstGeom prst="rect">
            <a:avLst/>
          </a:prstGeom>
          <a:noFill/>
          <a:ln w="9525">
            <a:noFill/>
            <a:miter lim="800000"/>
            <a:headEnd/>
            <a:tailEnd/>
          </a:ln>
        </p:spPr>
        <p:txBody>
          <a:bodyPr>
            <a:spAutoFit/>
          </a:bodyPr>
          <a:lstStyle/>
          <a:p>
            <a:r>
              <a:rPr lang="en-US" sz="2000" dirty="0">
                <a:latin typeface="+mj-lt"/>
              </a:rPr>
              <a:t>Available at Project and at Job Level</a:t>
            </a:r>
          </a:p>
          <a:p>
            <a:endParaRPr lang="en-US" dirty="0">
              <a:latin typeface="+mj-lt"/>
            </a:endParaRPr>
          </a:p>
          <a:p>
            <a:r>
              <a:rPr lang="en-US" sz="2000" dirty="0">
                <a:latin typeface="+mj-lt"/>
              </a:rPr>
              <a:t>Stops all “new” spend: </a:t>
            </a:r>
          </a:p>
          <a:p>
            <a:pPr>
              <a:buFontTx/>
              <a:buChar char="-"/>
            </a:pPr>
            <a:r>
              <a:rPr lang="en-US" dirty="0">
                <a:latin typeface="+mj-lt"/>
              </a:rPr>
              <a:t> </a:t>
            </a:r>
            <a:r>
              <a:rPr lang="en-US" sz="1800" dirty="0">
                <a:latin typeface="+mj-lt"/>
              </a:rPr>
              <a:t>Purchasing </a:t>
            </a:r>
          </a:p>
          <a:p>
            <a:pPr>
              <a:buFontTx/>
              <a:buChar char="-"/>
            </a:pPr>
            <a:r>
              <a:rPr lang="en-US" sz="1800" dirty="0">
                <a:latin typeface="+mj-lt"/>
              </a:rPr>
              <a:t> Labor</a:t>
            </a:r>
          </a:p>
          <a:p>
            <a:pPr>
              <a:buFontTx/>
              <a:buChar char="-"/>
            </a:pPr>
            <a:r>
              <a:rPr lang="en-US" sz="1800" dirty="0">
                <a:latin typeface="+mj-lt"/>
              </a:rPr>
              <a:t> Inventory</a:t>
            </a:r>
          </a:p>
          <a:p>
            <a:pPr>
              <a:buFontTx/>
              <a:buChar char="-"/>
            </a:pPr>
            <a:r>
              <a:rPr lang="en-US" sz="1800" dirty="0">
                <a:latin typeface="+mj-lt"/>
              </a:rPr>
              <a:t> Manual GLs </a:t>
            </a:r>
          </a:p>
          <a:p>
            <a:pPr>
              <a:buFontTx/>
              <a:buChar char="-"/>
            </a:pPr>
            <a:endParaRPr lang="en-US" dirty="0">
              <a:latin typeface="+mj-lt"/>
            </a:endParaRPr>
          </a:p>
          <a:p>
            <a:r>
              <a:rPr lang="en-US" sz="2000" dirty="0">
                <a:latin typeface="+mj-lt"/>
              </a:rPr>
              <a:t>Allows continued processing of: </a:t>
            </a:r>
          </a:p>
          <a:p>
            <a:pPr>
              <a:buFontTx/>
              <a:buChar char="-"/>
            </a:pPr>
            <a:r>
              <a:rPr lang="en-US" dirty="0">
                <a:latin typeface="+mj-lt"/>
              </a:rPr>
              <a:t> </a:t>
            </a:r>
            <a:r>
              <a:rPr lang="en-US" sz="1800" dirty="0">
                <a:latin typeface="+mj-lt"/>
              </a:rPr>
              <a:t>Purchase order Receipts </a:t>
            </a:r>
          </a:p>
          <a:p>
            <a:pPr>
              <a:buFontTx/>
              <a:buChar char="-"/>
            </a:pPr>
            <a:r>
              <a:rPr lang="en-US" sz="1800" dirty="0">
                <a:latin typeface="+mj-lt"/>
              </a:rPr>
              <a:t> PO Payments (A/P) </a:t>
            </a:r>
          </a:p>
          <a:p>
            <a:pPr>
              <a:buFontTx/>
              <a:buChar char="-"/>
            </a:pPr>
            <a:r>
              <a:rPr lang="en-US" sz="1800" dirty="0">
                <a:latin typeface="+mj-lt"/>
              </a:rPr>
              <a:t> Customer Invoicing (A/R)</a:t>
            </a:r>
          </a:p>
          <a:p>
            <a:endParaRPr lang="en-US" dirty="0">
              <a:latin typeface="+mj-lt"/>
            </a:endParaRPr>
          </a:p>
          <a:p>
            <a:r>
              <a:rPr lang="en-US" sz="2000" dirty="0">
                <a:latin typeface="+mj-lt"/>
              </a:rPr>
              <a:t>Usually restricted function: </a:t>
            </a:r>
          </a:p>
          <a:p>
            <a:r>
              <a:rPr lang="en-US" dirty="0">
                <a:latin typeface="+mj-lt"/>
              </a:rPr>
              <a:t>- </a:t>
            </a:r>
            <a:r>
              <a:rPr lang="en-US" sz="1800" dirty="0">
                <a:latin typeface="+mj-lt"/>
              </a:rPr>
              <a:t>Project Manager </a:t>
            </a:r>
          </a:p>
        </p:txBody>
      </p:sp>
      <p:grpSp>
        <p:nvGrpSpPr>
          <p:cNvPr id="17" name="Group 4"/>
          <p:cNvGrpSpPr>
            <a:grpSpLocks/>
          </p:cNvGrpSpPr>
          <p:nvPr/>
        </p:nvGrpSpPr>
        <p:grpSpPr bwMode="auto">
          <a:xfrm>
            <a:off x="4206240" y="0"/>
            <a:ext cx="4937760" cy="365760"/>
            <a:chOff x="1158740" y="3062178"/>
            <a:chExt cx="6564312" cy="736768"/>
          </a:xfrm>
        </p:grpSpPr>
        <p:sp>
          <p:nvSpPr>
            <p:cNvPr id="18"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9"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0"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1"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2" name="Right Arrow 10"/>
            <p:cNvSpPr>
              <a:spLocks noChangeArrowheads="1"/>
            </p:cNvSpPr>
            <p:nvPr/>
          </p:nvSpPr>
          <p:spPr bwMode="auto">
            <a:xfrm>
              <a:off x="674515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smtClean="0"/>
              <a:t>Project Complete  - Close </a:t>
            </a:r>
          </a:p>
        </p:txBody>
      </p:sp>
      <p:sp>
        <p:nvSpPr>
          <p:cNvPr id="70665" name="Footer Placeholder 13"/>
          <p:cNvSpPr>
            <a:spLocks noGrp="1"/>
          </p:cNvSpPr>
          <p:nvPr>
            <p:ph type="ftr" sz="quarter" idx="10"/>
          </p:nvPr>
        </p:nvSpPr>
        <p:spPr/>
        <p:txBody>
          <a:bodyPr/>
          <a:lstStyle/>
          <a:p>
            <a:r>
              <a:rPr lang="en-US" smtClean="0"/>
              <a:t>EAM-PCP1-660</a:t>
            </a:r>
          </a:p>
        </p:txBody>
      </p:sp>
      <p:pic>
        <p:nvPicPr>
          <p:cNvPr id="70660" name="Picture 14" descr="Project Complete - Lock.PNG"/>
          <p:cNvPicPr>
            <a:picLocks noChangeAspect="1"/>
          </p:cNvPicPr>
          <p:nvPr/>
        </p:nvPicPr>
        <p:blipFill>
          <a:blip r:embed="rId2" cstate="print"/>
          <a:srcRect/>
          <a:stretch>
            <a:fillRect/>
          </a:stretch>
        </p:blipFill>
        <p:spPr bwMode="auto">
          <a:xfrm>
            <a:off x="239713" y="1214438"/>
            <a:ext cx="4640262" cy="4962525"/>
          </a:xfrm>
          <a:prstGeom prst="rect">
            <a:avLst/>
          </a:prstGeom>
          <a:noFill/>
          <a:ln w="9525">
            <a:noFill/>
            <a:miter lim="800000"/>
            <a:headEnd/>
            <a:tailEnd/>
          </a:ln>
        </p:spPr>
      </p:pic>
      <p:pic>
        <p:nvPicPr>
          <p:cNvPr id="70661" name="Picture 15" descr="Project Complete - Lock Proj.PNG"/>
          <p:cNvPicPr>
            <a:picLocks noChangeAspect="1"/>
          </p:cNvPicPr>
          <p:nvPr/>
        </p:nvPicPr>
        <p:blipFill>
          <a:blip r:embed="rId3" cstate="print"/>
          <a:srcRect/>
          <a:stretch>
            <a:fillRect/>
          </a:stretch>
        </p:blipFill>
        <p:spPr bwMode="auto">
          <a:xfrm>
            <a:off x="209550" y="1292225"/>
            <a:ext cx="5019675" cy="2638425"/>
          </a:xfrm>
          <a:prstGeom prst="rect">
            <a:avLst/>
          </a:prstGeom>
          <a:noFill/>
          <a:ln w="9525">
            <a:noFill/>
            <a:miter lim="800000"/>
            <a:headEnd/>
            <a:tailEnd/>
          </a:ln>
        </p:spPr>
      </p:pic>
      <p:sp>
        <p:nvSpPr>
          <p:cNvPr id="70662" name="Rounded Rectangle 4"/>
          <p:cNvSpPr>
            <a:spLocks noChangeArrowheads="1"/>
          </p:cNvSpPr>
          <p:nvPr/>
        </p:nvSpPr>
        <p:spPr bwMode="auto">
          <a:xfrm>
            <a:off x="506413" y="2484438"/>
            <a:ext cx="862012" cy="2063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70663" name="Rounded Rectangle 4"/>
          <p:cNvSpPr>
            <a:spLocks noChangeArrowheads="1"/>
          </p:cNvSpPr>
          <p:nvPr/>
        </p:nvSpPr>
        <p:spPr bwMode="auto">
          <a:xfrm>
            <a:off x="541338" y="5294313"/>
            <a:ext cx="849312" cy="21431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70664" name="TextBox 17"/>
          <p:cNvSpPr txBox="1">
            <a:spLocks noChangeArrowheads="1"/>
          </p:cNvSpPr>
          <p:nvPr/>
        </p:nvSpPr>
        <p:spPr bwMode="auto">
          <a:xfrm>
            <a:off x="5334000" y="950913"/>
            <a:ext cx="3657600" cy="5416868"/>
          </a:xfrm>
          <a:prstGeom prst="rect">
            <a:avLst/>
          </a:prstGeom>
          <a:noFill/>
          <a:ln w="9525">
            <a:noFill/>
            <a:miter lim="800000"/>
            <a:headEnd/>
            <a:tailEnd/>
          </a:ln>
        </p:spPr>
        <p:txBody>
          <a:bodyPr>
            <a:spAutoFit/>
          </a:bodyPr>
          <a:lstStyle/>
          <a:p>
            <a:r>
              <a:rPr lang="en-US" sz="2000" dirty="0">
                <a:latin typeface="+mj-lt"/>
              </a:rPr>
              <a:t>Available at Project and at Job Level</a:t>
            </a:r>
          </a:p>
          <a:p>
            <a:endParaRPr lang="en-US" dirty="0">
              <a:latin typeface="+mj-lt"/>
            </a:endParaRPr>
          </a:p>
          <a:p>
            <a:r>
              <a:rPr lang="en-US" sz="2000" dirty="0">
                <a:latin typeface="+mj-lt"/>
              </a:rPr>
              <a:t>Stops all activity</a:t>
            </a:r>
          </a:p>
          <a:p>
            <a:pPr>
              <a:buFontTx/>
              <a:buChar char="-"/>
            </a:pPr>
            <a:r>
              <a:rPr lang="en-US" dirty="0">
                <a:latin typeface="+mj-lt"/>
              </a:rPr>
              <a:t> </a:t>
            </a:r>
            <a:r>
              <a:rPr lang="en-US" sz="1800" dirty="0">
                <a:latin typeface="+mj-lt"/>
              </a:rPr>
              <a:t>Purchasing </a:t>
            </a:r>
          </a:p>
          <a:p>
            <a:pPr>
              <a:buFontTx/>
              <a:buChar char="-"/>
            </a:pPr>
            <a:r>
              <a:rPr lang="en-US" sz="1800" dirty="0">
                <a:latin typeface="+mj-lt"/>
              </a:rPr>
              <a:t> Labor</a:t>
            </a:r>
          </a:p>
          <a:p>
            <a:pPr>
              <a:buFontTx/>
              <a:buChar char="-"/>
            </a:pPr>
            <a:r>
              <a:rPr lang="en-US" sz="1800" dirty="0">
                <a:latin typeface="+mj-lt"/>
              </a:rPr>
              <a:t> Inventory</a:t>
            </a:r>
          </a:p>
          <a:p>
            <a:pPr>
              <a:buFontTx/>
              <a:buChar char="-"/>
            </a:pPr>
            <a:r>
              <a:rPr lang="en-US" sz="1800" dirty="0">
                <a:latin typeface="+mj-lt"/>
              </a:rPr>
              <a:t> Manual GLs </a:t>
            </a:r>
          </a:p>
          <a:p>
            <a:pPr>
              <a:buFontTx/>
              <a:buChar char="-"/>
            </a:pPr>
            <a:r>
              <a:rPr lang="en-US" sz="1800" dirty="0">
                <a:latin typeface="+mj-lt"/>
              </a:rPr>
              <a:t> Receipts </a:t>
            </a:r>
          </a:p>
          <a:p>
            <a:pPr>
              <a:buFontTx/>
              <a:buChar char="-"/>
            </a:pPr>
            <a:r>
              <a:rPr lang="en-US" sz="1800" dirty="0">
                <a:latin typeface="+mj-lt"/>
              </a:rPr>
              <a:t> Payments </a:t>
            </a:r>
          </a:p>
          <a:p>
            <a:pPr>
              <a:buFontTx/>
              <a:buChar char="-"/>
            </a:pPr>
            <a:r>
              <a:rPr lang="en-US" sz="1800" dirty="0">
                <a:latin typeface="+mj-lt"/>
              </a:rPr>
              <a:t> Invoicing </a:t>
            </a:r>
          </a:p>
          <a:p>
            <a:pPr>
              <a:buFontTx/>
              <a:buChar char="-"/>
            </a:pPr>
            <a:endParaRPr lang="en-US" dirty="0">
              <a:latin typeface="+mj-lt"/>
            </a:endParaRPr>
          </a:p>
          <a:p>
            <a:r>
              <a:rPr lang="en-US" sz="2000" dirty="0">
                <a:latin typeface="+mj-lt"/>
              </a:rPr>
              <a:t>Usually restricted function: </a:t>
            </a:r>
          </a:p>
          <a:p>
            <a:pPr>
              <a:buFontTx/>
              <a:buChar char="-"/>
            </a:pPr>
            <a:r>
              <a:rPr lang="en-US" dirty="0">
                <a:latin typeface="+mj-lt"/>
              </a:rPr>
              <a:t> </a:t>
            </a:r>
            <a:r>
              <a:rPr lang="en-US" sz="1800" dirty="0">
                <a:latin typeface="+mj-lt"/>
              </a:rPr>
              <a:t>Finance </a:t>
            </a:r>
          </a:p>
          <a:p>
            <a:endParaRPr lang="en-US" dirty="0">
              <a:latin typeface="+mj-lt"/>
            </a:endParaRPr>
          </a:p>
          <a:p>
            <a:r>
              <a:rPr lang="en-US" sz="2000" dirty="0">
                <a:latin typeface="+mj-lt"/>
              </a:rPr>
              <a:t>“Reopen” is very restricted due to Financial implications (ex:  Fixed Assets)</a:t>
            </a:r>
          </a:p>
        </p:txBody>
      </p:sp>
      <p:grpSp>
        <p:nvGrpSpPr>
          <p:cNvPr id="17" name="Group 4"/>
          <p:cNvGrpSpPr>
            <a:grpSpLocks/>
          </p:cNvGrpSpPr>
          <p:nvPr/>
        </p:nvGrpSpPr>
        <p:grpSpPr bwMode="auto">
          <a:xfrm>
            <a:off x="4206240" y="0"/>
            <a:ext cx="4937760" cy="365760"/>
            <a:chOff x="1158740" y="3062178"/>
            <a:chExt cx="6564312" cy="736768"/>
          </a:xfrm>
        </p:grpSpPr>
        <p:sp>
          <p:nvSpPr>
            <p:cNvPr id="18" name="Right Arrow 6"/>
            <p:cNvSpPr>
              <a:spLocks noChangeArrowheads="1"/>
            </p:cNvSpPr>
            <p:nvPr/>
          </p:nvSpPr>
          <p:spPr bwMode="auto">
            <a:xfrm>
              <a:off x="1158740" y="306217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Plan</a:t>
              </a:r>
            </a:p>
          </p:txBody>
        </p:sp>
        <p:sp>
          <p:nvSpPr>
            <p:cNvPr id="19" name="Right Arrow 7"/>
            <p:cNvSpPr>
              <a:spLocks noChangeArrowheads="1"/>
            </p:cNvSpPr>
            <p:nvPr/>
          </p:nvSpPr>
          <p:spPr bwMode="auto">
            <a:xfrm>
              <a:off x="2555740"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Approve</a:t>
              </a:r>
            </a:p>
          </p:txBody>
        </p:sp>
        <p:sp>
          <p:nvSpPr>
            <p:cNvPr id="20" name="Right Arrow 8"/>
            <p:cNvSpPr>
              <a:spLocks noChangeArrowheads="1"/>
            </p:cNvSpPr>
            <p:nvPr/>
          </p:nvSpPr>
          <p:spPr bwMode="auto">
            <a:xfrm>
              <a:off x="3947977" y="3066388"/>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Work</a:t>
              </a:r>
            </a:p>
          </p:txBody>
        </p:sp>
        <p:sp>
          <p:nvSpPr>
            <p:cNvPr id="21" name="Right Arrow 9"/>
            <p:cNvSpPr>
              <a:spLocks noChangeArrowheads="1"/>
            </p:cNvSpPr>
            <p:nvPr/>
          </p:nvSpPr>
          <p:spPr bwMode="auto">
            <a:xfrm>
              <a:off x="5341802" y="3066388"/>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sp>
          <p:nvSpPr>
            <p:cNvPr id="22" name="Right Arrow 10"/>
            <p:cNvSpPr>
              <a:spLocks noChangeArrowheads="1"/>
            </p:cNvSpPr>
            <p:nvPr/>
          </p:nvSpPr>
          <p:spPr bwMode="auto">
            <a:xfrm>
              <a:off x="6745152" y="3066388"/>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dirty="0" smtClean="0">
                  <a:latin typeface="+mj-lt"/>
                </a:rPr>
                <a:t>  Complete</a:t>
              </a:r>
              <a:endParaRPr lang="en-US" sz="1100" dirty="0">
                <a:latin typeface="+mj-lt"/>
              </a:endParaRPr>
            </a:p>
          </p:txBody>
        </p:sp>
      </p:gr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smtClean="0"/>
              <a:t>QAD EAM Purchasing</a:t>
            </a:r>
          </a:p>
        </p:txBody>
      </p:sp>
      <p:sp>
        <p:nvSpPr>
          <p:cNvPr id="71683" name="Rectangle 3"/>
          <p:cNvSpPr>
            <a:spLocks noGrp="1" noChangeArrowheads="1"/>
          </p:cNvSpPr>
          <p:nvPr>
            <p:ph type="body" sz="quarter" idx="10"/>
          </p:nvPr>
        </p:nvSpPr>
        <p:spPr/>
        <p:txBody>
          <a:bodyPr/>
          <a:lstStyle/>
          <a:p>
            <a:r>
              <a:rPr lang="en-US" smtClean="0"/>
              <a:t>Course Review</a:t>
            </a:r>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3"/>
          <p:cNvSpPr>
            <a:spLocks noGrp="1" noChangeArrowheads="1"/>
          </p:cNvSpPr>
          <p:nvPr>
            <p:ph idx="1"/>
          </p:nvPr>
        </p:nvSpPr>
        <p:spPr/>
        <p:txBody>
          <a:bodyPr/>
          <a:lstStyle/>
          <a:p>
            <a:r>
              <a:rPr lang="en-US" smtClean="0"/>
              <a:t>There are four types of projects: capital, expense, customer-funded, and ETO.</a:t>
            </a:r>
          </a:p>
          <a:p>
            <a:r>
              <a:rPr lang="en-US" smtClean="0"/>
              <a:t>Set up and modify projects in Finance </a:t>
            </a:r>
            <a:r>
              <a:rPr lang="en-US" smtClean="0">
                <a:sym typeface="Wingdings" pitchFamily="2" charset="2"/>
              </a:rPr>
              <a:t></a:t>
            </a:r>
            <a:r>
              <a:rPr lang="en-US" smtClean="0"/>
              <a:t> Projects.</a:t>
            </a:r>
          </a:p>
          <a:p>
            <a:r>
              <a:rPr lang="en-US" smtClean="0"/>
              <a:t>Projects can have multiple layers of Job for more detailed traceability.</a:t>
            </a:r>
          </a:p>
          <a:p>
            <a:r>
              <a:rPr lang="en-US" smtClean="0"/>
              <a:t>Purchase receipts, material issues, labor transactions, and other costs such as manual GLs feed to QAD ERP.</a:t>
            </a:r>
          </a:p>
          <a:p>
            <a:r>
              <a:rPr lang="en-US" smtClean="0"/>
              <a:t>Track Project Costs in a variety of ways. </a:t>
            </a:r>
          </a:p>
          <a:p>
            <a:r>
              <a:rPr lang="en-US" smtClean="0"/>
              <a:t>Lock / Close to Complete Project. </a:t>
            </a:r>
          </a:p>
        </p:txBody>
      </p:sp>
      <p:sp>
        <p:nvSpPr>
          <p:cNvPr id="72706" name="Rectangle 2"/>
          <p:cNvSpPr>
            <a:spLocks noGrp="1" noChangeArrowheads="1"/>
          </p:cNvSpPr>
          <p:nvPr>
            <p:ph type="title"/>
          </p:nvPr>
        </p:nvSpPr>
        <p:spPr/>
        <p:txBody>
          <a:bodyPr/>
          <a:lstStyle/>
          <a:p>
            <a:r>
              <a:rPr lang="en-US" smtClean="0"/>
              <a:t>Review</a:t>
            </a:r>
          </a:p>
        </p:txBody>
      </p:sp>
      <p:sp>
        <p:nvSpPr>
          <p:cNvPr id="72708" name="Footer Placeholder 3"/>
          <p:cNvSpPr>
            <a:spLocks noGrp="1"/>
          </p:cNvSpPr>
          <p:nvPr>
            <p:ph type="ftr" sz="quarter" idx="10"/>
          </p:nvPr>
        </p:nvSpPr>
        <p:spPr/>
        <p:txBody>
          <a:bodyPr/>
          <a:lstStyle/>
          <a:p>
            <a:r>
              <a:rPr lang="en-US" smtClean="0"/>
              <a:t>EAM-PCP1-680</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normAutofit fontScale="90000"/>
          </a:bodyPr>
          <a:lstStyle/>
          <a:p>
            <a:r>
              <a:rPr lang="en-US" smtClean="0"/>
              <a:t>QAD EAM Level 1 Learning Path </a:t>
            </a:r>
            <a:br>
              <a:rPr lang="en-US" smtClean="0"/>
            </a:br>
            <a:r>
              <a:rPr lang="en-US" smtClean="0"/>
              <a:t>Next Steps for Certification!</a:t>
            </a:r>
          </a:p>
        </p:txBody>
      </p:sp>
      <p:sp>
        <p:nvSpPr>
          <p:cNvPr id="73731" name="Rectangle 3"/>
          <p:cNvSpPr>
            <a:spLocks noGrp="1" noChangeArrowheads="1"/>
          </p:cNvSpPr>
          <p:nvPr>
            <p:ph type="body" sz="quarter" idx="10"/>
          </p:nvPr>
        </p:nvSpPr>
        <p:spPr/>
        <p:txBody>
          <a:bodyPr/>
          <a:lstStyle/>
          <a:p>
            <a:r>
              <a:rPr lang="en-US" smtClean="0"/>
              <a:t>QAD EAM v12 Training</a:t>
            </a:r>
            <a:endParaRPr lang="en-US" dirty="0" smtClean="0"/>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idx="1"/>
          </p:nvPr>
        </p:nvSpPr>
        <p:spPr/>
        <p:txBody>
          <a:bodyPr/>
          <a:lstStyle/>
          <a:p>
            <a:r>
              <a:rPr lang="en-US" dirty="0" smtClean="0"/>
              <a:t>Complete the Learning Validation Questions</a:t>
            </a:r>
          </a:p>
          <a:p>
            <a:r>
              <a:rPr lang="en-US" dirty="0" smtClean="0"/>
              <a:t>Review this section in the EAM Level 1 Certification Training Guide</a:t>
            </a:r>
          </a:p>
          <a:p>
            <a:r>
              <a:rPr lang="en-US" dirty="0" smtClean="0"/>
              <a:t>Utilize the “Level 1 Activities Handbook” for exercises and questions related to this presentation </a:t>
            </a:r>
          </a:p>
          <a:p>
            <a:r>
              <a:rPr lang="en-US" dirty="0" smtClean="0"/>
              <a:t>Utilize </a:t>
            </a:r>
            <a:r>
              <a:rPr lang="en-US" dirty="0" smtClean="0">
                <a:hlinkClick r:id="rId3"/>
              </a:rPr>
              <a:t>https://training.success6.qad.com/</a:t>
            </a:r>
            <a:r>
              <a:rPr lang="en-US" dirty="0" smtClean="0"/>
              <a:t> to access via Self Study the “EAM v12 r02” training environment to practice </a:t>
            </a:r>
          </a:p>
        </p:txBody>
      </p:sp>
      <p:sp>
        <p:nvSpPr>
          <p:cNvPr id="65538" name="Rectangle 2"/>
          <p:cNvSpPr>
            <a:spLocks noGrp="1" noChangeArrowheads="1"/>
          </p:cNvSpPr>
          <p:nvPr>
            <p:ph type="title"/>
          </p:nvPr>
        </p:nvSpPr>
        <p:spPr/>
        <p:txBody>
          <a:bodyPr/>
          <a:lstStyle/>
          <a:p>
            <a:r>
              <a:rPr lang="en-US" smtClean="0"/>
              <a:t>Next Steps!  </a:t>
            </a:r>
          </a:p>
        </p:txBody>
      </p:sp>
      <p:sp>
        <p:nvSpPr>
          <p:cNvPr id="65540" name="Footer Placeholder 3"/>
          <p:cNvSpPr>
            <a:spLocks noGrp="1"/>
          </p:cNvSpPr>
          <p:nvPr>
            <p:ph type="ftr" sz="quarter" idx="10"/>
          </p:nvPr>
        </p:nvSpPr>
        <p:spPr/>
        <p:txBody>
          <a:bodyPr/>
          <a:lstStyle/>
          <a:p>
            <a:r>
              <a:rPr lang="en-US" smtClean="0"/>
              <a:t>EAM-PCP1-700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QAD EAM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53050" y="3005138"/>
            <a:ext cx="3762375" cy="3298825"/>
          </a:xfrm>
          <a:prstGeom prst="rect">
            <a:avLst/>
          </a:prstGeom>
          <a:noFill/>
          <a:ln w="9525">
            <a:noFill/>
            <a:miter lim="800000"/>
            <a:headEnd/>
            <a:tailEnd/>
          </a:ln>
        </p:spPr>
      </p:pic>
      <p:sp>
        <p:nvSpPr>
          <p:cNvPr id="48132" name="Rectangle 4"/>
          <p:cNvSpPr>
            <a:spLocks noGrp="1" noChangeArrowheads="1"/>
          </p:cNvSpPr>
          <p:nvPr>
            <p:ph idx="1"/>
          </p:nvPr>
        </p:nvSpPr>
        <p:spPr/>
        <p:txBody>
          <a:bodyPr>
            <a:normAutofit/>
          </a:bodyPr>
          <a:lstStyle/>
          <a:p>
            <a:r>
              <a:rPr lang="en-US" sz="2400" dirty="0" smtClean="0"/>
              <a:t>Manage project accounting to consistently deliver on time and on budget</a:t>
            </a:r>
          </a:p>
          <a:p>
            <a:r>
              <a:rPr lang="en-US" sz="2400" dirty="0" smtClean="0"/>
              <a:t>Track “Acquisition Costs”  </a:t>
            </a:r>
          </a:p>
          <a:p>
            <a:r>
              <a:rPr lang="en-US" sz="2400" dirty="0" smtClean="0"/>
              <a:t>Monitor and control spending</a:t>
            </a:r>
          </a:p>
          <a:p>
            <a:pPr lvl="1"/>
            <a:r>
              <a:rPr lang="en-US" sz="2000" dirty="0" smtClean="0"/>
              <a:t>Against budget</a:t>
            </a:r>
          </a:p>
          <a:p>
            <a:pPr lvl="1"/>
            <a:r>
              <a:rPr lang="en-US" sz="2000" dirty="0" smtClean="0"/>
              <a:t>By project, job or sub-job</a:t>
            </a:r>
          </a:p>
          <a:p>
            <a:pPr lvl="1"/>
            <a:r>
              <a:rPr lang="en-US" sz="2000" dirty="0" smtClean="0"/>
              <a:t>Reallocate budgets from one </a:t>
            </a:r>
            <a:br>
              <a:rPr lang="en-US" sz="2000" dirty="0" smtClean="0"/>
            </a:br>
            <a:r>
              <a:rPr lang="en-US" sz="2000" dirty="0" smtClean="0"/>
              <a:t>project to another</a:t>
            </a:r>
          </a:p>
          <a:p>
            <a:r>
              <a:rPr lang="en-US" sz="2400" dirty="0" smtClean="0"/>
              <a:t>Track scheduled payments </a:t>
            </a:r>
            <a:br>
              <a:rPr lang="en-US" sz="2400" dirty="0" smtClean="0"/>
            </a:br>
            <a:r>
              <a:rPr lang="en-US" sz="2400" dirty="0" smtClean="0"/>
              <a:t>and reimbursements</a:t>
            </a:r>
          </a:p>
          <a:p>
            <a:endParaRPr lang="en-US" sz="2400" dirty="0" smtClean="0"/>
          </a:p>
        </p:txBody>
      </p:sp>
      <p:sp>
        <p:nvSpPr>
          <p:cNvPr id="48131" name="Rectangle 3"/>
          <p:cNvSpPr>
            <a:spLocks noGrp="1" noChangeArrowheads="1"/>
          </p:cNvSpPr>
          <p:nvPr>
            <p:ph type="title"/>
          </p:nvPr>
        </p:nvSpPr>
        <p:spPr/>
        <p:txBody>
          <a:bodyPr/>
          <a:lstStyle/>
          <a:p>
            <a:r>
              <a:rPr lang="en-US" dirty="0" smtClean="0"/>
              <a:t>Project Controls Overview</a:t>
            </a:r>
          </a:p>
        </p:txBody>
      </p:sp>
      <p:sp>
        <p:nvSpPr>
          <p:cNvPr id="48135" name="Footer Placeholder 7"/>
          <p:cNvSpPr>
            <a:spLocks noGrp="1"/>
          </p:cNvSpPr>
          <p:nvPr>
            <p:ph type="ftr" sz="quarter" idx="10"/>
          </p:nvPr>
        </p:nvSpPr>
        <p:spPr/>
        <p:txBody>
          <a:bodyPr/>
          <a:lstStyle/>
          <a:p>
            <a:r>
              <a:rPr lang="en-US" smtClean="0"/>
              <a:t>EAM-OV-390</a:t>
            </a:r>
          </a:p>
        </p:txBody>
      </p:sp>
      <p:sp>
        <p:nvSpPr>
          <p:cNvPr id="48133" name="Oval 5"/>
          <p:cNvSpPr>
            <a:spLocks noChangeArrowheads="1"/>
          </p:cNvSpPr>
          <p:nvPr/>
        </p:nvSpPr>
        <p:spPr bwMode="auto">
          <a:xfrm>
            <a:off x="5657850" y="3182938"/>
            <a:ext cx="1538288" cy="1079500"/>
          </a:xfrm>
          <a:prstGeom prst="ellipse">
            <a:avLst/>
          </a:prstGeom>
          <a:noFill/>
          <a:ln w="38100">
            <a:solidFill>
              <a:schemeClr val="hlink"/>
            </a:solidFill>
            <a:round/>
            <a:headEnd/>
            <a:tailEnd/>
          </a:ln>
        </p:spPr>
        <p:txBody>
          <a:bodyPr wrap="none" anchor="ctr"/>
          <a:lstStyle/>
          <a:p>
            <a:pPr algn="ctr"/>
            <a:endParaRPr lang="en-US" sz="2800"/>
          </a:p>
        </p:txBody>
      </p:sp>
      <p:sp>
        <p:nvSpPr>
          <p:cNvPr id="48134" name="Text Box 6"/>
          <p:cNvSpPr txBox="1">
            <a:spLocks noChangeArrowheads="1"/>
          </p:cNvSpPr>
          <p:nvPr/>
        </p:nvSpPr>
        <p:spPr bwMode="auto">
          <a:xfrm>
            <a:off x="6410325" y="2660650"/>
            <a:ext cx="1685925" cy="396875"/>
          </a:xfrm>
          <a:prstGeom prst="rect">
            <a:avLst/>
          </a:prstGeom>
          <a:noFill/>
          <a:ln w="9525" algn="ctr">
            <a:noFill/>
            <a:miter lim="800000"/>
            <a:headEnd/>
            <a:tailEnd/>
          </a:ln>
        </p:spPr>
        <p:txBody>
          <a:bodyPr wrap="none" tIns="91440" bIns="91440">
            <a:spAutoFit/>
          </a:bodyPr>
          <a:lstStyle/>
          <a:p>
            <a:pPr algn="ctr"/>
            <a:r>
              <a:rPr lang="en-US" b="1" dirty="0"/>
              <a:t>Plant Operations</a:t>
            </a:r>
          </a:p>
        </p:txBody>
      </p:sp>
      <p:pic>
        <p:nvPicPr>
          <p:cNvPr id="48136" name="Picture 6" descr="C:\Users\nnm\AppData\Local\Microsoft\Windows\Temporary Internet Files\Content.IE5\MP4FNXP9\MC900188073[1].wmf"/>
          <p:cNvPicPr>
            <a:picLocks noChangeAspect="1" noChangeArrowheads="1"/>
          </p:cNvPicPr>
          <p:nvPr/>
        </p:nvPicPr>
        <p:blipFill>
          <a:blip r:embed="rId5" cstate="print"/>
          <a:srcRect/>
          <a:stretch>
            <a:fillRect/>
          </a:stretch>
        </p:blipFill>
        <p:spPr bwMode="auto">
          <a:xfrm>
            <a:off x="8489950" y="31750"/>
            <a:ext cx="498475" cy="496888"/>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p:txBody>
          <a:bodyPr/>
          <a:lstStyle/>
          <a:p>
            <a:r>
              <a:rPr lang="en-US" smtClean="0"/>
              <a:t>The Field Readiness Team is here to support you!  </a:t>
            </a:r>
          </a:p>
          <a:p>
            <a:r>
              <a:rPr lang="en-US" smtClean="0"/>
              <a:t>Contact us at:  </a:t>
            </a:r>
          </a:p>
          <a:p>
            <a:pPr lvl="1"/>
            <a:r>
              <a:rPr lang="en-US" smtClean="0"/>
              <a:t>Nancy Majure </a:t>
            </a:r>
            <a:r>
              <a:rPr lang="en-US" smtClean="0">
                <a:hlinkClick r:id="rId3"/>
              </a:rPr>
              <a:t>nnm@qad.com</a:t>
            </a:r>
            <a:endParaRPr lang="en-US" smtClean="0"/>
          </a:p>
          <a:p>
            <a:pPr lvl="1"/>
            <a:r>
              <a:rPr lang="en-US" smtClean="0"/>
              <a:t>Sara Suhr </a:t>
            </a:r>
            <a:r>
              <a:rPr lang="en-US" smtClean="0">
                <a:hlinkClick r:id="rId4"/>
              </a:rPr>
              <a:t>uhr@qad.com</a:t>
            </a:r>
            <a:r>
              <a:rPr lang="en-US" smtClean="0"/>
              <a:t> </a:t>
            </a:r>
          </a:p>
          <a:p>
            <a:r>
              <a:rPr lang="en-US" smtClean="0"/>
              <a:t>Email the EAM Community Forum at: </a:t>
            </a:r>
            <a:r>
              <a:rPr lang="en-US" smtClean="0">
                <a:hlinkClick r:id="rId5"/>
              </a:rPr>
              <a:t>enterprise_asset_management_@qadshare.com</a:t>
            </a:r>
            <a:endParaRPr lang="en-US" dirty="0" smtClean="0"/>
          </a:p>
        </p:txBody>
      </p:sp>
      <p:sp>
        <p:nvSpPr>
          <p:cNvPr id="66562" name="Rectangle 2"/>
          <p:cNvSpPr>
            <a:spLocks noGrp="1" noChangeArrowheads="1"/>
          </p:cNvSpPr>
          <p:nvPr>
            <p:ph type="title"/>
          </p:nvPr>
        </p:nvSpPr>
        <p:spPr/>
        <p:txBody>
          <a:bodyPr/>
          <a:lstStyle/>
          <a:p>
            <a:r>
              <a:rPr lang="en-US" smtClean="0"/>
              <a:t>Questions? </a:t>
            </a:r>
          </a:p>
        </p:txBody>
      </p:sp>
      <p:sp>
        <p:nvSpPr>
          <p:cNvPr id="66564" name="Footer Placeholder 3"/>
          <p:cNvSpPr>
            <a:spLocks noGrp="1"/>
          </p:cNvSpPr>
          <p:nvPr>
            <p:ph type="ftr" sz="quarter" idx="10"/>
          </p:nvPr>
        </p:nvSpPr>
        <p:spPr/>
        <p:txBody>
          <a:bodyPr/>
          <a:lstStyle/>
          <a:p>
            <a:r>
              <a:rPr lang="en-US" smtClean="0"/>
              <a:t>EAM-PCP1-720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idx="1"/>
          </p:nvPr>
        </p:nvSpPr>
        <p:spPr>
          <a:xfrm>
            <a:off x="457200" y="891610"/>
            <a:ext cx="5739063" cy="5424523"/>
          </a:xfrm>
        </p:spPr>
        <p:txBody>
          <a:bodyPr vert="horz" lIns="91440" tIns="45720" rIns="91440" bIns="45720" rtlCol="0">
            <a:normAutofit/>
          </a:bodyPr>
          <a:lstStyle/>
          <a:p>
            <a:r>
              <a:rPr lang="en-US" dirty="0" smtClean="0"/>
              <a:t>Finance </a:t>
            </a:r>
          </a:p>
          <a:p>
            <a:r>
              <a:rPr lang="en-US" dirty="0" smtClean="0"/>
              <a:t>Engineering </a:t>
            </a:r>
          </a:p>
          <a:p>
            <a:r>
              <a:rPr lang="en-US" dirty="0" smtClean="0"/>
              <a:t>Maintenance </a:t>
            </a:r>
          </a:p>
          <a:p>
            <a:r>
              <a:rPr lang="en-US" dirty="0" smtClean="0"/>
              <a:t>Inventory </a:t>
            </a:r>
          </a:p>
          <a:p>
            <a:r>
              <a:rPr lang="en-US" dirty="0" smtClean="0"/>
              <a:t>Purchasing</a:t>
            </a:r>
          </a:p>
          <a:p>
            <a:r>
              <a:rPr lang="en-US" dirty="0" smtClean="0"/>
              <a:t>Quality</a:t>
            </a:r>
          </a:p>
          <a:p>
            <a:r>
              <a:rPr lang="en-US" dirty="0" smtClean="0"/>
              <a:t>Fixed Asset Accounting</a:t>
            </a:r>
          </a:p>
          <a:p>
            <a:r>
              <a:rPr lang="en-US" dirty="0" smtClean="0"/>
              <a:t>Even sometimes – Manufacturing </a:t>
            </a:r>
          </a:p>
          <a:p>
            <a:pPr>
              <a:buNone/>
            </a:pPr>
            <a:endParaRPr lang="en-US" dirty="0" smtClean="0"/>
          </a:p>
        </p:txBody>
      </p:sp>
      <p:sp>
        <p:nvSpPr>
          <p:cNvPr id="40963" name="Rectangle 4"/>
          <p:cNvSpPr>
            <a:spLocks noGrp="1" noChangeArrowheads="1"/>
          </p:cNvSpPr>
          <p:nvPr>
            <p:ph type="title"/>
          </p:nvPr>
        </p:nvSpPr>
        <p:spPr/>
        <p:txBody>
          <a:bodyPr/>
          <a:lstStyle/>
          <a:p>
            <a:r>
              <a:rPr lang="en-US" dirty="0" smtClean="0"/>
              <a:t>Who uses EAM Project Controls?</a:t>
            </a:r>
          </a:p>
        </p:txBody>
      </p:sp>
      <p:sp>
        <p:nvSpPr>
          <p:cNvPr id="40964" name="Footer Placeholder 7"/>
          <p:cNvSpPr>
            <a:spLocks noGrp="1"/>
          </p:cNvSpPr>
          <p:nvPr>
            <p:ph type="ftr" sz="quarter" idx="10"/>
          </p:nvPr>
        </p:nvSpPr>
        <p:spPr/>
        <p:txBody>
          <a:bodyPr/>
          <a:lstStyle/>
          <a:p>
            <a:r>
              <a:rPr lang="en-US" smtClean="0"/>
              <a:t>EAM-OV-320</a:t>
            </a:r>
          </a:p>
        </p:txBody>
      </p:sp>
      <p:pic>
        <p:nvPicPr>
          <p:cNvPr id="7" name="Picture 6" descr="C:\Users\nnm\AppData\Local\Microsoft\Windows\Temporary Internet Files\Content.IE5\MP4FNXP9\MC900188073[1].wmf"/>
          <p:cNvPicPr>
            <a:picLocks noChangeAspect="1" noChangeArrowheads="1"/>
          </p:cNvPicPr>
          <p:nvPr/>
        </p:nvPicPr>
        <p:blipFill>
          <a:blip r:embed="rId4" cstate="print"/>
          <a:srcRect/>
          <a:stretch>
            <a:fillRect/>
          </a:stretch>
        </p:blipFill>
        <p:spPr bwMode="auto">
          <a:xfrm>
            <a:off x="8489950" y="31750"/>
            <a:ext cx="498475" cy="496888"/>
          </a:xfrm>
          <a:prstGeom prst="rect">
            <a:avLst/>
          </a:prstGeom>
          <a:noFill/>
          <a:ln w="9525">
            <a:noFill/>
            <a:miter lim="800000"/>
            <a:headEnd/>
            <a:tailEnd/>
          </a:ln>
        </p:spPr>
      </p:pic>
      <p:pic>
        <p:nvPicPr>
          <p:cNvPr id="8" name="Picture 2" descr="C:\Users\nnm\AppData\Local\Microsoft\Windows\Temporary Internet Files\Content.IE5\I1KIDWA5\MP900402341[1].jpg"/>
          <p:cNvPicPr>
            <a:picLocks noChangeAspect="1" noChangeArrowheads="1"/>
          </p:cNvPicPr>
          <p:nvPr/>
        </p:nvPicPr>
        <p:blipFill>
          <a:blip r:embed="rId5" cstate="print"/>
          <a:srcRect/>
          <a:stretch>
            <a:fillRect/>
          </a:stretch>
        </p:blipFill>
        <p:spPr bwMode="auto">
          <a:xfrm>
            <a:off x="6256655" y="3236494"/>
            <a:ext cx="2210447" cy="2763734"/>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normAutofit/>
          </a:bodyPr>
          <a:lstStyle/>
          <a:p>
            <a:r>
              <a:rPr lang="en-US" sz="2400" dirty="0" smtClean="0"/>
              <a:t>Brings together every other module</a:t>
            </a:r>
          </a:p>
          <a:p>
            <a:pPr lvl="1"/>
            <a:r>
              <a:rPr lang="en-US" sz="2000" dirty="0" smtClean="0"/>
              <a:t>Internal time spent working on project activities and Cost of that time</a:t>
            </a:r>
          </a:p>
          <a:p>
            <a:pPr lvl="1"/>
            <a:r>
              <a:rPr lang="en-US" sz="2000" dirty="0" smtClean="0"/>
              <a:t>External subcontractor time and costs </a:t>
            </a:r>
          </a:p>
          <a:p>
            <a:pPr lvl="1"/>
            <a:r>
              <a:rPr lang="en-US" sz="2000" dirty="0" smtClean="0"/>
              <a:t>Internal parts costs </a:t>
            </a:r>
          </a:p>
          <a:p>
            <a:pPr lvl="1"/>
            <a:r>
              <a:rPr lang="en-US" sz="2000" dirty="0" smtClean="0"/>
              <a:t>All purchasing activities </a:t>
            </a:r>
          </a:p>
          <a:p>
            <a:pPr lvl="1"/>
            <a:r>
              <a:rPr lang="en-US" sz="2000" dirty="0" smtClean="0"/>
              <a:t>Manual GL transactions  </a:t>
            </a:r>
          </a:p>
          <a:p>
            <a:r>
              <a:rPr lang="en-US" sz="2400" dirty="0" smtClean="0"/>
              <a:t>Project Controls also incorporate additional functionality tied closely to ERP A/P and A/R.</a:t>
            </a:r>
          </a:p>
          <a:p>
            <a:pPr lvl="1"/>
            <a:r>
              <a:rPr lang="en-US" sz="2000" dirty="0" smtClean="0"/>
              <a:t>Customer reimbursements from A/R* </a:t>
            </a:r>
          </a:p>
          <a:p>
            <a:pPr lvl="1"/>
            <a:r>
              <a:rPr lang="en-US" sz="2000" dirty="0" smtClean="0"/>
              <a:t>Scheduled supplier payments in A/P*</a:t>
            </a:r>
          </a:p>
        </p:txBody>
      </p:sp>
      <p:sp>
        <p:nvSpPr>
          <p:cNvPr id="10242" name="Rectangle 2"/>
          <p:cNvSpPr>
            <a:spLocks noGrp="1" noChangeArrowheads="1"/>
          </p:cNvSpPr>
          <p:nvPr>
            <p:ph type="title"/>
          </p:nvPr>
        </p:nvSpPr>
        <p:spPr/>
        <p:txBody>
          <a:bodyPr/>
          <a:lstStyle/>
          <a:p>
            <a:r>
              <a:rPr lang="en-US" smtClean="0"/>
              <a:t>Project Controls Role in EAM </a:t>
            </a:r>
          </a:p>
        </p:txBody>
      </p:sp>
      <p:sp>
        <p:nvSpPr>
          <p:cNvPr id="10245" name="Footer Placeholder 4"/>
          <p:cNvSpPr>
            <a:spLocks noGrp="1"/>
          </p:cNvSpPr>
          <p:nvPr>
            <p:ph type="ftr" sz="quarter" idx="10"/>
          </p:nvPr>
        </p:nvSpPr>
        <p:spPr/>
        <p:txBody>
          <a:bodyPr/>
          <a:lstStyle/>
          <a:p>
            <a:r>
              <a:rPr lang="en-US" smtClean="0"/>
              <a:t>EAM-PCP1-070</a:t>
            </a:r>
          </a:p>
        </p:txBody>
      </p:sp>
      <p:sp>
        <p:nvSpPr>
          <p:cNvPr id="10244" name="TextBox 4"/>
          <p:cNvSpPr txBox="1">
            <a:spLocks noChangeArrowheads="1"/>
          </p:cNvSpPr>
          <p:nvPr/>
        </p:nvSpPr>
        <p:spPr bwMode="auto">
          <a:xfrm>
            <a:off x="4402138" y="5857856"/>
            <a:ext cx="4092575" cy="307975"/>
          </a:xfrm>
          <a:prstGeom prst="rect">
            <a:avLst/>
          </a:prstGeom>
          <a:noFill/>
          <a:ln w="9525">
            <a:noFill/>
            <a:miter lim="800000"/>
            <a:headEnd/>
            <a:tailEnd/>
          </a:ln>
        </p:spPr>
        <p:txBody>
          <a:bodyPr wrap="none">
            <a:spAutoFit/>
          </a:bodyPr>
          <a:lstStyle/>
          <a:p>
            <a:r>
              <a:rPr lang="en-US"/>
              <a:t>*Covered in more detail in separate on-line class.</a:t>
            </a:r>
          </a:p>
        </p:txBody>
      </p:sp>
      <p:pic>
        <p:nvPicPr>
          <p:cNvPr id="6" name="Picture 5" descr="C:\Users\nnm\AppData\Local\Microsoft\Windows\Temporary Internet Files\Content.IE5\MP4FNXP9\MC900188073[1].wmf"/>
          <p:cNvPicPr>
            <a:picLocks noChangeAspect="1" noChangeArrowheads="1"/>
          </p:cNvPicPr>
          <p:nvPr/>
        </p:nvPicPr>
        <p:blipFill>
          <a:blip r:embed="rId3" cstate="print"/>
          <a:srcRect/>
          <a:stretch>
            <a:fillRect/>
          </a:stretch>
        </p:blipFill>
        <p:spPr bwMode="auto">
          <a:xfrm>
            <a:off x="8489950" y="31750"/>
            <a:ext cx="498475" cy="496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LIDEFILENAME" val="Capital_Project_Man___116.JPG"/>
  <p:tag name="SLIDEID" val="116"/>
</p:tagLst>
</file>

<file path=ppt/tags/tag2.xml><?xml version="1.0" encoding="utf-8"?>
<p:tagLst xmlns:a="http://schemas.openxmlformats.org/drawingml/2006/main" xmlns:r="http://schemas.openxmlformats.org/officeDocument/2006/relationships" xmlns:p="http://schemas.openxmlformats.org/presentationml/2006/main">
  <p:tag name="SLIDEFILENAME" val="Plant_Operations___119.JPG"/>
  <p:tag name="SLIDEID" val="119"/>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35875</TotalTime>
  <Words>8199</Words>
  <Application>Microsoft Office PowerPoint</Application>
  <PresentationFormat>On-screen Show (4:3)</PresentationFormat>
  <Paragraphs>1063</Paragraphs>
  <Slides>70</Slides>
  <Notes>69</Notes>
  <HiddenSlides>0</HiddenSlides>
  <MMClips>0</MMClips>
  <ScaleCrop>false</ScaleCrop>
  <HeadingPairs>
    <vt:vector size="4" baseType="variant">
      <vt:variant>
        <vt:lpstr>Theme</vt:lpstr>
      </vt:variant>
      <vt:variant>
        <vt:i4>2</vt:i4>
      </vt:variant>
      <vt:variant>
        <vt:lpstr>Slide Titles</vt:lpstr>
      </vt:variant>
      <vt:variant>
        <vt:i4>70</vt:i4>
      </vt:variant>
    </vt:vector>
  </HeadingPairs>
  <TitlesOfParts>
    <vt:vector size="72" baseType="lpstr">
      <vt:lpstr>1_EX06PP_template</vt:lpstr>
      <vt:lpstr>QAD 2010 Template</vt:lpstr>
      <vt:lpstr>QAD Enterprise Asset Management v12  Level 1 Course:  1-8 Introduction to EAM Project Controls</vt:lpstr>
      <vt:lpstr>EAM Level 1 Learning Path </vt:lpstr>
      <vt:lpstr>Course Overview</vt:lpstr>
      <vt:lpstr>Upon completion of this course you will be able to:</vt:lpstr>
      <vt:lpstr>Achieving the course objectives will result in your:</vt:lpstr>
      <vt:lpstr>QAD EAM Project Controls (also known as Project Accounting)</vt:lpstr>
      <vt:lpstr>Project Controls Overview</vt:lpstr>
      <vt:lpstr>Who uses EAM Project Controls?</vt:lpstr>
      <vt:lpstr>Project Controls Role in EAM </vt:lpstr>
      <vt:lpstr>QAD EAM Project Controls</vt:lpstr>
      <vt:lpstr>Project Controls Key Concepts</vt:lpstr>
      <vt:lpstr>Project Controls Key Concepts – A/P and A/R</vt:lpstr>
      <vt:lpstr>Project Controls Key Concepts - Approvals</vt:lpstr>
      <vt:lpstr>Purchasing Key Concepts – Project Types</vt:lpstr>
      <vt:lpstr>Project Controls Best Practices Goals</vt:lpstr>
      <vt:lpstr>QAD EAM Project Controls</vt:lpstr>
      <vt:lpstr>Project Controls Setup – Key Settings </vt:lpstr>
      <vt:lpstr>Project Controls Setup – Key Settings </vt:lpstr>
      <vt:lpstr>QAD EAM Project Controls</vt:lpstr>
      <vt:lpstr>Project Controls Basic Process</vt:lpstr>
      <vt:lpstr>Project Controls – Personal Example</vt:lpstr>
      <vt:lpstr>Project Controls and Operations</vt:lpstr>
      <vt:lpstr>Before we proceed . . . </vt:lpstr>
      <vt:lpstr>Project Controls Process – Step Through</vt:lpstr>
      <vt:lpstr>Project Sample</vt:lpstr>
      <vt:lpstr>Set Up a New Project</vt:lpstr>
      <vt:lpstr>Set Up a New Project, cont. </vt:lpstr>
      <vt:lpstr>Set Up a Job</vt:lpstr>
      <vt:lpstr>Set Up a Job</vt:lpstr>
      <vt:lpstr>Set Up a Job, cont.</vt:lpstr>
      <vt:lpstr>Project Controls Process – Step Through</vt:lpstr>
      <vt:lpstr>Project Approval Routing</vt:lpstr>
      <vt:lpstr>Project Approval Routing, cont.</vt:lpstr>
      <vt:lpstr>Project Approval Routing, cont.</vt:lpstr>
      <vt:lpstr>Project Approval Routing</vt:lpstr>
      <vt:lpstr>Project Controls Process – Step Through</vt:lpstr>
      <vt:lpstr>Project Work</vt:lpstr>
      <vt:lpstr>Project Work – Labor Costs</vt:lpstr>
      <vt:lpstr>Project Work – Labor Costs</vt:lpstr>
      <vt:lpstr>Project Work – Part Costs</vt:lpstr>
      <vt:lpstr>Project Work – Part Costs</vt:lpstr>
      <vt:lpstr>Project Work – Purchasing Costs</vt:lpstr>
      <vt:lpstr>Project Work</vt:lpstr>
      <vt:lpstr>Project Work</vt:lpstr>
      <vt:lpstr>Project Work</vt:lpstr>
      <vt:lpstr>Project Work</vt:lpstr>
      <vt:lpstr>Project Work – Job Level Costs</vt:lpstr>
      <vt:lpstr>Project Work Scheduled Payments and Invoices</vt:lpstr>
      <vt:lpstr>Project Controls Process – Step Through</vt:lpstr>
      <vt:lpstr>Project Track – Project Reporting</vt:lpstr>
      <vt:lpstr>Project Track – Custom Browses</vt:lpstr>
      <vt:lpstr>Project Track – Cost Tabbed Page</vt:lpstr>
      <vt:lpstr>Project Track – Cost Tabbed Page, cont.</vt:lpstr>
      <vt:lpstr>Project Track – Cust Funded Tabbed Page</vt:lpstr>
      <vt:lpstr>Project Track – Cust Funded Tabbed Page, cont</vt:lpstr>
      <vt:lpstr>Project Track – Cust Funded Tabbed Page, cont.</vt:lpstr>
      <vt:lpstr>Project Track – Program Tabbed Page</vt:lpstr>
      <vt:lpstr>Project Track – Lifetime Budget Tabbed Page</vt:lpstr>
      <vt:lpstr>Project Track – Cost Analysis</vt:lpstr>
      <vt:lpstr>Project Track – Standard Reports</vt:lpstr>
      <vt:lpstr>Project Track – Corporate Consolidation Reporting</vt:lpstr>
      <vt:lpstr>Project Controls Process – Step Through</vt:lpstr>
      <vt:lpstr>Project Complete</vt:lpstr>
      <vt:lpstr>Project Complete  - Lock </vt:lpstr>
      <vt:lpstr>Project Complete  - Close </vt:lpstr>
      <vt:lpstr>QAD EAM Purchasing</vt:lpstr>
      <vt:lpstr>Review</vt:lpstr>
      <vt:lpstr>QAD EAM Level 1 Learning Path  Next Steps for Certification!</vt:lpstr>
      <vt:lpstr>Next Steps!  </vt:lpstr>
      <vt:lpstr>Questions? </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Bill Knutson</cp:lastModifiedBy>
  <cp:revision>2604</cp:revision>
  <dcterms:created xsi:type="dcterms:W3CDTF">2006-09-26T21:40:50Z</dcterms:created>
  <dcterms:modified xsi:type="dcterms:W3CDTF">2011-02-18T00:07:52Z</dcterms:modified>
</cp:coreProperties>
</file>