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48" r:id="rId1"/>
    <p:sldMasterId id="2147484888" r:id="rId2"/>
  </p:sldMasterIdLst>
  <p:notesMasterIdLst>
    <p:notesMasterId r:id="rId26"/>
  </p:notesMasterIdLst>
  <p:handoutMasterIdLst>
    <p:handoutMasterId r:id="rId27"/>
  </p:handoutMasterIdLst>
  <p:sldIdLst>
    <p:sldId id="349" r:id="rId3"/>
    <p:sldId id="781" r:id="rId4"/>
    <p:sldId id="657" r:id="rId5"/>
    <p:sldId id="778" r:id="rId6"/>
    <p:sldId id="779" r:id="rId7"/>
    <p:sldId id="357" r:id="rId8"/>
    <p:sldId id="356" r:id="rId9"/>
    <p:sldId id="358" r:id="rId10"/>
    <p:sldId id="331" r:id="rId11"/>
    <p:sldId id="716" r:id="rId12"/>
    <p:sldId id="717" r:id="rId13"/>
    <p:sldId id="718" r:id="rId14"/>
    <p:sldId id="474" r:id="rId15"/>
    <p:sldId id="363" r:id="rId16"/>
    <p:sldId id="365" r:id="rId17"/>
    <p:sldId id="771" r:id="rId18"/>
    <p:sldId id="728" r:id="rId19"/>
    <p:sldId id="366" r:id="rId20"/>
    <p:sldId id="668" r:id="rId21"/>
    <p:sldId id="782" r:id="rId22"/>
    <p:sldId id="774" r:id="rId23"/>
    <p:sldId id="775" r:id="rId24"/>
    <p:sldId id="780" r:id="rId25"/>
  </p:sldIdLst>
  <p:sldSz cx="9144000" cy="6858000" type="screen4x3"/>
  <p:notesSz cx="6985000" cy="92710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mn-cs"/>
      </a:defRPr>
    </a:lvl1pPr>
    <a:lvl2pPr marL="457200" algn="l" rtl="0" fontAlgn="base">
      <a:spcBef>
        <a:spcPct val="0"/>
      </a:spcBef>
      <a:spcAft>
        <a:spcPct val="0"/>
      </a:spcAft>
      <a:defRPr sz="1400" kern="1200">
        <a:solidFill>
          <a:schemeClr val="tx1"/>
        </a:solidFill>
        <a:latin typeface="Tahoma" pitchFamily="34" charset="0"/>
        <a:ea typeface="+mn-ea"/>
        <a:cs typeface="+mn-cs"/>
      </a:defRPr>
    </a:lvl2pPr>
    <a:lvl3pPr marL="914400" algn="l" rtl="0" fontAlgn="base">
      <a:spcBef>
        <a:spcPct val="0"/>
      </a:spcBef>
      <a:spcAft>
        <a:spcPct val="0"/>
      </a:spcAft>
      <a:defRPr sz="1400" kern="1200">
        <a:solidFill>
          <a:schemeClr val="tx1"/>
        </a:solidFill>
        <a:latin typeface="Tahoma" pitchFamily="34" charset="0"/>
        <a:ea typeface="+mn-ea"/>
        <a:cs typeface="+mn-cs"/>
      </a:defRPr>
    </a:lvl3pPr>
    <a:lvl4pPr marL="1371600" algn="l" rtl="0" fontAlgn="base">
      <a:spcBef>
        <a:spcPct val="0"/>
      </a:spcBef>
      <a:spcAft>
        <a:spcPct val="0"/>
      </a:spcAft>
      <a:defRPr sz="1400" kern="1200">
        <a:solidFill>
          <a:schemeClr val="tx1"/>
        </a:solidFill>
        <a:latin typeface="Tahoma" pitchFamily="34" charset="0"/>
        <a:ea typeface="+mn-ea"/>
        <a:cs typeface="+mn-cs"/>
      </a:defRPr>
    </a:lvl4pPr>
    <a:lvl5pPr marL="1828800" algn="l" rtl="0" fontAlgn="base">
      <a:spcBef>
        <a:spcPct val="0"/>
      </a:spcBef>
      <a:spcAft>
        <a:spcPct val="0"/>
      </a:spcAft>
      <a:defRPr sz="1400" kern="1200">
        <a:solidFill>
          <a:schemeClr val="tx1"/>
        </a:solidFill>
        <a:latin typeface="Tahoma" pitchFamily="34" charset="0"/>
        <a:ea typeface="+mn-ea"/>
        <a:cs typeface="+mn-cs"/>
      </a:defRPr>
    </a:lvl5pPr>
    <a:lvl6pPr marL="2286000" algn="l" defTabSz="914400" rtl="0" eaLnBrk="1" latinLnBrk="0" hangingPunct="1">
      <a:defRPr sz="1400" kern="1200">
        <a:solidFill>
          <a:schemeClr val="tx1"/>
        </a:solidFill>
        <a:latin typeface="Tahoma" pitchFamily="34" charset="0"/>
        <a:ea typeface="+mn-ea"/>
        <a:cs typeface="+mn-cs"/>
      </a:defRPr>
    </a:lvl6pPr>
    <a:lvl7pPr marL="2743200" algn="l" defTabSz="914400" rtl="0" eaLnBrk="1" latinLnBrk="0" hangingPunct="1">
      <a:defRPr sz="1400" kern="1200">
        <a:solidFill>
          <a:schemeClr val="tx1"/>
        </a:solidFill>
        <a:latin typeface="Tahoma" pitchFamily="34" charset="0"/>
        <a:ea typeface="+mn-ea"/>
        <a:cs typeface="+mn-cs"/>
      </a:defRPr>
    </a:lvl7pPr>
    <a:lvl8pPr marL="3200400" algn="l" defTabSz="914400" rtl="0" eaLnBrk="1" latinLnBrk="0" hangingPunct="1">
      <a:defRPr sz="1400" kern="1200">
        <a:solidFill>
          <a:schemeClr val="tx1"/>
        </a:solidFill>
        <a:latin typeface="Tahoma" pitchFamily="34" charset="0"/>
        <a:ea typeface="+mn-ea"/>
        <a:cs typeface="+mn-cs"/>
      </a:defRPr>
    </a:lvl8pPr>
    <a:lvl9pPr marL="3657600" algn="l" defTabSz="914400" rtl="0" eaLnBrk="1" latinLnBrk="0" hangingPunct="1">
      <a:defRPr sz="1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545" autoAdjust="0"/>
    <p:restoredTop sz="88345" autoAdjust="0"/>
  </p:normalViewPr>
  <p:slideViewPr>
    <p:cSldViewPr snapToGrid="0">
      <p:cViewPr varScale="1">
        <p:scale>
          <a:sx n="84" d="100"/>
          <a:sy n="84" d="100"/>
        </p:scale>
        <p:origin x="-4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680"/>
    </p:cViewPr>
  </p:sorterViewPr>
  <p:notesViewPr>
    <p:cSldViewPr snapToGrid="0">
      <p:cViewPr varScale="1">
        <p:scale>
          <a:sx n="78" d="100"/>
          <a:sy n="78" d="100"/>
        </p:scale>
        <p:origin x="-2544" y="-84"/>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956693"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956693"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r">
              <a:defRPr sz="1200">
                <a:latin typeface="Arial" charset="0"/>
              </a:defRPr>
            </a:lvl1pPr>
          </a:lstStyle>
          <a:p>
            <a:pPr>
              <a:defRPr/>
            </a:pPr>
            <a:fld id="{279A7AA9-5F0B-4DB7-AECB-DE7D7EB39773}"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l" defTabSz="929063">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956693"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r" defTabSz="929063">
              <a:defRPr sz="1200">
                <a:latin typeface="Arial"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97869" y="4403093"/>
            <a:ext cx="5589263" cy="4172266"/>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l" defTabSz="929063">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956693"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r" defTabSz="929063">
              <a:defRPr sz="1200">
                <a:latin typeface="Arial" charset="0"/>
              </a:defRPr>
            </a:lvl1pPr>
          </a:lstStyle>
          <a:p>
            <a:pPr>
              <a:defRPr/>
            </a:pPr>
            <a:fld id="{E27EE7A4-1E24-4D42-A470-E08612AB9D1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D44DE5A-52CE-4E0B-A3B4-D1A70C6E41F9}" type="slidenum">
              <a:rPr lang="en-US" smtClean="0"/>
              <a:pPr/>
              <a:t>1</a:t>
            </a:fld>
            <a:endParaRPr 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DB7E4E4-0F57-41BC-A0BE-2DD043B43886}" type="slidenum">
              <a:rPr lang="en-US" smtClean="0"/>
              <a:pPr/>
              <a:t>10</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smtClean="0"/>
              <a:t>The Favorites pane is a custom menu you create using menu options or drag-and-drop techniques. You can add, remove, and organize your Favorites list with its right-click menu.</a:t>
            </a:r>
          </a:p>
          <a:p>
            <a:pPr eaLnBrk="1" hangingPunct="1"/>
            <a:endParaRPr lang="en-US" dirty="0" smtClean="0"/>
          </a:p>
          <a:p>
            <a:pPr eaLnBrk="1" hangingPunct="1"/>
            <a:r>
              <a:rPr lang="en-US" dirty="0" smtClean="0"/>
              <a:t>You can even create your own folder within favorites to organize your common or related tasks.  Favorites</a:t>
            </a:r>
            <a:r>
              <a:rPr lang="en-US" baseline="0" dirty="0" smtClean="0"/>
              <a:t> can be set to Auto-Start, which is a great feature for limited users who perhaps use only the Service Request module.</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D93A8323-EBD7-452D-B482-63BE9EE7F57F}" type="slidenum">
              <a:rPr lang="en-US" smtClean="0"/>
              <a:pPr/>
              <a:t>11</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r>
              <a:rPr lang="en-US" dirty="0" smtClean="0"/>
              <a:t>A browse lists the records that meet specified site criteria in the current module. EAM browses look and function like Excel spreadsheets. Column headers provide flexible, dynamic display options through ordering, hiding, showing, sorting, and grouping records. You can add a browse to your favorites directory.</a:t>
            </a:r>
          </a:p>
          <a:p>
            <a:pPr eaLnBrk="1" hangingPunct="1"/>
            <a:endParaRPr lang="en-US" dirty="0" smtClean="0"/>
          </a:p>
          <a:p>
            <a:pPr eaLnBrk="1" hangingPunct="1"/>
            <a:r>
              <a:rPr lang="en-US" dirty="0" smtClean="0"/>
              <a:t>Browses</a:t>
            </a:r>
            <a:r>
              <a:rPr lang="en-US" baseline="0" dirty="0" smtClean="0"/>
              <a:t> settings (such as columns and sort settings) can be saved and an individual can set up their own browses and define their own individual default browse settings.  Default browse settings are utilized on lookup fields relating back to that data.  For example, a part number lookup will appear with the same order as the Inventory browse screen.</a:t>
            </a:r>
          </a:p>
          <a:p>
            <a:pPr eaLnBrk="1" hangingPunct="1"/>
            <a:endParaRPr lang="en-US" baseline="0" dirty="0" smtClean="0"/>
          </a:p>
          <a:p>
            <a:pPr eaLnBrk="1" hangingPunct="1"/>
            <a:r>
              <a:rPr lang="en-US" baseline="0" dirty="0" smtClean="0"/>
              <a:t>The “Find” feature works with the currently selected column ONLY – notice the carrot ‘^’ on the Equipment field in this screen.  Use of ‘*’ for wild-carding is available to get CONTAINS type results.  It is a common problem for users to think that FIND is not working when they have simply forgotten to check which field they are sorting on.</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BBABB13-8285-4272-AB0D-C4B0A78C7E04}" type="slidenum">
              <a:rPr lang="en-US" smtClean="0"/>
              <a:pPr/>
              <a:t>12</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dirty="0" smtClean="0"/>
              <a:t>When reviewing data inside a browse, it can be helpful to group the records based on information</a:t>
            </a:r>
            <a:r>
              <a:rPr lang="en-US" baseline="0" dirty="0" smtClean="0"/>
              <a:t> </a:t>
            </a:r>
            <a:r>
              <a:rPr lang="en-US" dirty="0" smtClean="0"/>
              <a:t>in the record.  Simply turn on the ‘Group By’ option and then drag and drop the column header for the field that you wish to group by.</a:t>
            </a:r>
          </a:p>
          <a:p>
            <a:pPr eaLnBrk="1" hangingPunct="1"/>
            <a:endParaRPr lang="en-US" dirty="0" smtClean="0"/>
          </a:p>
          <a:p>
            <a:pPr eaLnBrk="1" hangingPunct="1"/>
            <a:r>
              <a:rPr lang="en-US" dirty="0" smtClean="0"/>
              <a:t>You can group by a single column or multiple.  Simply move the column headers around to be in the order desired.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67F26D97-37F8-419C-B4E0-04C32DBEEB19}" type="slidenum">
              <a:rPr lang="en-US" smtClean="0"/>
              <a:pPr/>
              <a:t>13</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In v12, the filter capability are much more powerful than previous EAM versions.  In some cases, use of these filters can allow a browse screen to become a report.</a:t>
            </a:r>
            <a:br>
              <a:rPr lang="en-US" dirty="0" smtClean="0"/>
            </a:br>
            <a:endParaRPr lang="en-US" dirty="0" smtClean="0"/>
          </a:p>
          <a:p>
            <a:pPr eaLnBrk="1" hangingPunct="1"/>
            <a:r>
              <a:rPr lang="en-US" dirty="0" smtClean="0"/>
              <a:t>Use a filter to specify the information display on a specific browse. Each module has a number of fields that can establish the criteria for filtering a browse list.  Advanced filtering allows for use of ‘And’ and ‘Or’ functions in order to have complex filters</a:t>
            </a:r>
            <a:r>
              <a:rPr lang="en-US" baseline="0" dirty="0" smtClean="0"/>
              <a:t> as well as using parentheses ‘(‘ and ‘)’.</a:t>
            </a:r>
            <a:endParaRPr lang="en-US" dirty="0" smtClean="0"/>
          </a:p>
          <a:p>
            <a:pPr eaLnBrk="1" hangingPunct="1"/>
            <a:endParaRPr lang="en-US" dirty="0" smtClean="0"/>
          </a:p>
          <a:p>
            <a:pPr eaLnBrk="1" hangingPunct="1"/>
            <a:r>
              <a:rPr lang="en-US" dirty="0" smtClean="0"/>
              <a:t>Filters are automatically saved within the browse and are available to be selected in other areas such as reports.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0FF1A92-682E-46B9-A4DF-9D0DDCE3F70C}" type="slidenum">
              <a:rPr lang="en-US" smtClean="0"/>
              <a:pPr/>
              <a:t>14</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Most of the recordkeeping occurs in the tab view. Your system administrator may remove or add fields, so what we see in training or the start of an implementation is not necessarily what you see on your production desktop. Also, required fields (Mandatory Fields) are configurable by site, so we may have more, less, or different ones in this environment.  It</a:t>
            </a:r>
            <a:r>
              <a:rPr lang="en-US" baseline="0" dirty="0" smtClean="0"/>
              <a:t> is our recommendation that fields are not removed until all users have reviewed and confirmed that those fields are not in use.  We need to make sure that they know all of the available fields so we don’t have problems where someone isn’t happy with the software because they think EAM doesn’t have the fields they need.</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77F9AAA6-272F-44AA-BD71-D709010C044C}" type="slidenum">
              <a:rPr lang="en-US" smtClean="0"/>
              <a:pPr/>
              <a:t>15</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US" dirty="0" smtClean="0"/>
              <a:t>In EAM, initial information may be found on the first displayed tab page upon opening of the record; however, much more information is contained in the other Tab Pages as well as within the various Sub-Menus associated with the record.  </a:t>
            </a:r>
          </a:p>
          <a:p>
            <a:r>
              <a:rPr lang="en-US" dirty="0" smtClean="0"/>
              <a:t>The Labels on the Tab pages and the Sub-Menus will vary depending upon the type of Record being viewed.  Many of the foundational records in EAM have these tabbed pages and sub-menus.  The sub-menus allow for access to related information, such as, work order or service request information associated to the selected equipment record.</a:t>
            </a:r>
          </a:p>
          <a:p>
            <a:endParaRPr lang="en-US" dirty="0" smtClean="0"/>
          </a:p>
          <a:p>
            <a:r>
              <a:rPr lang="en-US" dirty="0" smtClean="0"/>
              <a:t>A helpful way of</a:t>
            </a:r>
            <a:r>
              <a:rPr lang="en-US" baseline="0" dirty="0" smtClean="0"/>
              <a:t> remembering where to find information in a tab page v a sub-menu, is the relationship to the base record.  If there is a many-to-one relationship, then the sub-menus is the place to look.  An example is Equipment records compared to work orders – a single piece of equipment is likely to have multiple work orders over the course of its life.</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53652FC-054F-43A0-AF58-1DEC169C0D8B}" type="slidenum">
              <a:rPr lang="en-US" smtClean="0"/>
              <a:pPr/>
              <a:t>16</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dirty="0" smtClean="0"/>
              <a:t>User Defined Fields are “Spare” Fields found on all foundational records in EAM. </a:t>
            </a:r>
          </a:p>
          <a:p>
            <a:r>
              <a:rPr lang="en-US" dirty="0" smtClean="0"/>
              <a:t>User Defined Fields include the following types: </a:t>
            </a:r>
          </a:p>
          <a:p>
            <a:pPr lvl="1">
              <a:buFontTx/>
              <a:buChar char="•"/>
            </a:pPr>
            <a:r>
              <a:rPr lang="en-US" dirty="0" smtClean="0"/>
              <a:t> Character with Lookup Tables</a:t>
            </a:r>
          </a:p>
          <a:p>
            <a:pPr lvl="1">
              <a:buFontTx/>
              <a:buChar char="•"/>
            </a:pPr>
            <a:r>
              <a:rPr lang="en-US" dirty="0" smtClean="0"/>
              <a:t> Character Free Form Entry</a:t>
            </a:r>
          </a:p>
          <a:p>
            <a:pPr lvl="1">
              <a:buFontTx/>
              <a:buChar char="•"/>
            </a:pPr>
            <a:r>
              <a:rPr lang="en-US" dirty="0" smtClean="0"/>
              <a:t> Decimal Fields </a:t>
            </a:r>
          </a:p>
          <a:p>
            <a:pPr lvl="1">
              <a:buFontTx/>
              <a:buChar char="•"/>
            </a:pPr>
            <a:r>
              <a:rPr lang="en-US" dirty="0" smtClean="0"/>
              <a:t> Integer Fields </a:t>
            </a:r>
          </a:p>
          <a:p>
            <a:pPr lvl="1">
              <a:buFontTx/>
              <a:buChar char="•"/>
            </a:pPr>
            <a:r>
              <a:rPr lang="en-US" dirty="0" smtClean="0"/>
              <a:t> Date Field</a:t>
            </a:r>
          </a:p>
          <a:p>
            <a:pPr lvl="1">
              <a:buFontTx/>
              <a:buChar char="•"/>
            </a:pPr>
            <a:r>
              <a:rPr lang="en-US" dirty="0" smtClean="0"/>
              <a:t> Logical Field (yes / no)</a:t>
            </a:r>
          </a:p>
          <a:p>
            <a:r>
              <a:rPr lang="en-US" dirty="0" smtClean="0"/>
              <a:t>User Defined Fields may be re-labeled, some record types, such as the “Character with Lookup” can link to validation tables.  </a:t>
            </a:r>
          </a:p>
          <a:p>
            <a:r>
              <a:rPr lang="en-US" dirty="0" smtClean="0"/>
              <a:t>These fields may also be made mandatory and hidden / shown just as with other standard fields on a record.  If no user defined fields are being used in a module, all fields may be removed but please note that removal of the tab will restrict the ability to re-add the tab later.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09918A9-7351-4064-B768-781C13C192F9}" type="slidenum">
              <a:rPr lang="en-US" smtClean="0"/>
              <a:pPr/>
              <a:t>17</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r>
              <a:rPr lang="en-US" dirty="0" smtClean="0"/>
              <a:t>Many fields display a small magnifying glass icon. This indicates that a validated table is associated with the field. Click the icon or use the </a:t>
            </a:r>
            <a:r>
              <a:rPr lang="en-US" dirty="0" err="1" smtClean="0"/>
              <a:t>Alt+L</a:t>
            </a:r>
            <a:r>
              <a:rPr lang="en-US" dirty="0" smtClean="0"/>
              <a:t> keyboard shortcut to display the lookup. The lookup lists available valid values; select one from the list by double-clicking.</a:t>
            </a:r>
          </a:p>
          <a:p>
            <a:r>
              <a:rPr lang="en-US" dirty="0" smtClean="0"/>
              <a:t>Date fields have an associated calendar. Click on the pull-down icon next to the field or use the </a:t>
            </a:r>
            <a:r>
              <a:rPr lang="en-US" dirty="0" err="1" smtClean="0"/>
              <a:t>Alt+L</a:t>
            </a:r>
            <a:r>
              <a:rPr lang="en-US" dirty="0" smtClean="0"/>
              <a:t> keyboard shortcut to display a calendar for selecting an appropriate date.</a:t>
            </a:r>
          </a:p>
          <a:p>
            <a:r>
              <a:rPr lang="en-US" dirty="0" smtClean="0"/>
              <a:t>When a lookup is activated, the view is the default view from the browse.  Columns can be added as needed to find the required record to select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BD6D5749-20E0-4581-B338-39E49B1F16B4}" type="slidenum">
              <a:rPr lang="en-US" smtClean="0"/>
              <a:pPr/>
              <a:t>18</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dirty="0" smtClean="0"/>
              <a:t>EAM allows for printing and exporting of the records in a filtered browse – including any columns added. If you want to print a single record, then create a filter for it and print from that view.  Note: This is NOT the same as printing a document, such as work order or purchase order.  This functionality can be used for replacing many of the list type reports which businesses often require.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5778B76E-723C-4717-8752-1BBC9B29FBDF}" type="slidenum">
              <a:rPr lang="en-US" smtClean="0"/>
              <a:pPr/>
              <a:t>19</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endParaRPr lang="en-US" dirty="0" smtClean="0"/>
          </a:p>
        </p:txBody>
      </p:sp>
      <p:sp>
        <p:nvSpPr>
          <p:cNvPr id="76804" name="Slide Number Placeholder 3"/>
          <p:cNvSpPr>
            <a:spLocks noGrp="1"/>
          </p:cNvSpPr>
          <p:nvPr>
            <p:ph type="sldNum" sz="quarter" idx="5"/>
          </p:nvPr>
        </p:nvSpPr>
        <p:spPr/>
        <p:txBody>
          <a:bodyPr/>
          <a:lstStyle/>
          <a:p>
            <a:pPr defTabSz="928101">
              <a:defRPr/>
            </a:pPr>
            <a:fld id="{2F1FB2EB-ADC8-423B-AAE3-EEFA565BEA9A}" type="slidenum">
              <a:rPr lang="en-US" smtClean="0"/>
              <a:pPr defTabSz="928101">
                <a:defRPr/>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1-c</a:t>
            </a:r>
          </a:p>
          <a:p>
            <a:r>
              <a:rPr lang="en-US" smtClean="0"/>
              <a:t>2-c</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5903"/>
            <a:fld id="{240B6E08-7ED9-4AA7-AD5C-97608A8DF326}" type="slidenum">
              <a:rPr lang="en-US" smtClean="0"/>
              <a:pPr defTabSz="925903"/>
              <a:t>21</a:t>
            </a:fld>
            <a:endParaRPr lang="en-US" dirty="0"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Slide Number Placeholder 3"/>
          <p:cNvSpPr>
            <a:spLocks noGrp="1"/>
          </p:cNvSpPr>
          <p:nvPr>
            <p:ph type="sldNum" sz="quarter" idx="5"/>
          </p:nvPr>
        </p:nvSpPr>
        <p:spPr>
          <a:noFill/>
        </p:spPr>
        <p:txBody>
          <a:bodyPr/>
          <a:lstStyle/>
          <a:p>
            <a:pPr defTabSz="925903"/>
            <a:fld id="{C7778A2E-8D36-4841-B65F-BBDC3DDB67AB}" type="slidenum">
              <a:rPr lang="en-US" smtClean="0"/>
              <a:pPr defTabSz="925903"/>
              <a:t>22</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p>
        </p:txBody>
      </p:sp>
      <p:sp>
        <p:nvSpPr>
          <p:cNvPr id="50180" name="Slide Number Placeholder 3"/>
          <p:cNvSpPr>
            <a:spLocks noGrp="1"/>
          </p:cNvSpPr>
          <p:nvPr>
            <p:ph type="sldNum" sz="quarter" idx="5"/>
          </p:nvPr>
        </p:nvSpPr>
        <p:spPr>
          <a:noFill/>
        </p:spPr>
        <p:txBody>
          <a:bodyPr/>
          <a:lstStyle/>
          <a:p>
            <a:pPr defTabSz="925903"/>
            <a:fld id="{C8415A48-63B8-4087-9A9C-DB763342371D}" type="slidenum">
              <a:rPr lang="en-US" smtClean="0"/>
              <a:pPr defTabSz="925903"/>
              <a:t>23</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6B74A01F-DEAE-42A2-9FA0-59AA77CD599D}" type="slidenum">
              <a:rPr lang="en-US" smtClean="0"/>
              <a:pPr/>
              <a:t>3</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US" dirty="0" smtClean="0"/>
              <a:t>With this</a:t>
            </a:r>
            <a:r>
              <a:rPr lang="en-US" baseline="0" dirty="0" smtClean="0"/>
              <a:t> class we start to move into the digestible bites of the software.</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r>
              <a:rPr lang="en-US" dirty="0" smtClean="0"/>
              <a:t>The September 2010 EAM v12 release includes a .NET interface, process maps, plant maintenance functionality, inventory and purchasing.  With each new release new functionality is available.  Currently integration is available to QAD Enterprise Edition.  In the near future, integration with Standard Edition will become available.</a:t>
            </a:r>
          </a:p>
          <a:p>
            <a:endParaRPr lang="en-US" dirty="0" smtClean="0"/>
          </a:p>
        </p:txBody>
      </p:sp>
      <p:sp>
        <p:nvSpPr>
          <p:cNvPr id="30724" name="Slide Number Placeholder 3"/>
          <p:cNvSpPr>
            <a:spLocks noGrp="1"/>
          </p:cNvSpPr>
          <p:nvPr>
            <p:ph type="sldNum" sz="quarter" idx="5"/>
          </p:nvPr>
        </p:nvSpPr>
        <p:spPr>
          <a:noFill/>
        </p:spPr>
        <p:txBody>
          <a:bodyPr/>
          <a:lstStyle/>
          <a:p>
            <a:pPr defTabSz="927483"/>
            <a:fld id="{206501A4-17B4-4FA8-B671-323FAC906C8C}" type="slidenum">
              <a:rPr lang="en-US" smtClean="0"/>
              <a:pPr defTabSz="927483"/>
              <a:t>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0198AB1C-D315-4058-82FE-9793F0FCFBC1}" type="slidenum">
              <a:rPr lang="en-US" smtClean="0"/>
              <a:pPr/>
              <a:t>5</a:t>
            </a:fld>
            <a:endParaRPr lang="en-US"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6636904-9605-4F72-A47B-E7398C36C4F8}" type="slidenum">
              <a:rPr lang="en-US" smtClean="0"/>
              <a:pPr/>
              <a:t>6</a:t>
            </a:fld>
            <a:endParaRPr 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r>
              <a:rPr lang="en-US" dirty="0" smtClean="0"/>
              <a:t>Login credentials determine access privileges.  In the EAM .NET version, security can combine multiple roles.  During implementation, customers make decisions such as how long the password is valid, whether there are special characters, or whether even to enforce password usage (being converted from GUI to v12 as part of the system administration conversion).</a:t>
            </a:r>
          </a:p>
          <a:p>
            <a:r>
              <a:rPr lang="en-US" dirty="0" smtClean="0"/>
              <a:t>Several conditions determine your level of security:</a:t>
            </a:r>
          </a:p>
          <a:p>
            <a:r>
              <a:rPr lang="en-US" dirty="0" smtClean="0"/>
              <a:t>The user ID determines permissions. For instance, a system administrator accesses more QAD EAM system features than an inventory clerk does. </a:t>
            </a:r>
          </a:p>
          <a:p>
            <a:r>
              <a:rPr lang="en-US" dirty="0" smtClean="0"/>
              <a:t>The currently active site has security settings associated with it.</a:t>
            </a:r>
          </a:p>
          <a:p>
            <a:r>
              <a:rPr lang="en-US" dirty="0" smtClean="0"/>
              <a:t>Security settings may differ within each site if you are allowed access to multiple sites.</a:t>
            </a:r>
          </a:p>
          <a:p>
            <a:r>
              <a:rPr lang="en-US" dirty="0" smtClean="0"/>
              <a:t>NOTE:  User ID and Password are case-sensitive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0E86F2C-3A69-4760-9E60-B5359AC2C03A}" type="slidenum">
              <a:rPr lang="en-US" smtClean="0"/>
              <a:pPr/>
              <a:t>7</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dirty="0" smtClean="0"/>
              <a:t>Each of these are covered</a:t>
            </a:r>
            <a:r>
              <a:rPr lang="en-US" baseline="0" dirty="0" smtClean="0"/>
              <a:t> in more detail in the coming pages.</a:t>
            </a:r>
            <a:endParaRPr lang="en-US" dirty="0" smtClean="0"/>
          </a:p>
          <a:p>
            <a:endParaRPr lang="en-US" dirty="0" smtClean="0"/>
          </a:p>
          <a:p>
            <a:r>
              <a:rPr lang="en-US" dirty="0" smtClean="0"/>
              <a:t>Note that EAM v12 uses QAD’s </a:t>
            </a:r>
            <a:r>
              <a:rPr lang="en-US" dirty="0" err="1" smtClean="0"/>
              <a:t>AppShell</a:t>
            </a:r>
            <a:r>
              <a:rPr lang="en-US" dirty="0" smtClean="0"/>
              <a:t> for the same look and feel as QAD 2009 and beyond, such as with the Favorites and the Process Maps.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75A3E28-8587-4D3C-8F20-17F44703C047}" type="slidenum">
              <a:rPr lang="en-US" smtClean="0"/>
              <a:pPr/>
              <a:t>8</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dirty="0" smtClean="0"/>
              <a:t>All EAM screens share some characteristics such as menus and common Windows .NET structure.  EAM uses the same </a:t>
            </a:r>
            <a:r>
              <a:rPr lang="en-US" dirty="0" err="1" smtClean="0"/>
              <a:t>AppShell</a:t>
            </a:r>
            <a:r>
              <a:rPr lang="en-US" dirty="0" smtClean="0"/>
              <a:t> as QAD 2009 to provide the same look and feel. All browse and tab displays are not the same. Different modules may look and act differently, depending on your needs.</a:t>
            </a:r>
          </a:p>
          <a:p>
            <a:pPr eaLnBrk="1" hangingPunct="1"/>
            <a:endParaRPr lang="en-US" dirty="0" smtClean="0"/>
          </a:p>
          <a:p>
            <a:pPr eaLnBrk="1" hangingPunct="1"/>
            <a:r>
              <a:rPr lang="en-US" dirty="0" smtClean="0"/>
              <a:t>Use the menu search</a:t>
            </a:r>
            <a:r>
              <a:rPr lang="en-US" baseline="0" dirty="0" smtClean="0"/>
              <a:t> line to type in the menu item you are looking for.  See the currently active user on the Status Bar line.  Also, the .NET version allows users to have multiple tab pages open at one time, rather than having to close an area before moving to a new topic.</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7B4F553A-0D24-43DF-9649-C4AE36C6D334}" type="slidenum">
              <a:rPr lang="en-US" smtClean="0"/>
              <a:pPr/>
              <a:t>9</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r>
              <a:rPr lang="en-US" dirty="0" smtClean="0"/>
              <a:t>The EAM Process Maps are currently high-level, driving down to basic best practice flows with direct links to EAM screens. EAM Process Maps are linked ONLY to EAM functions (i.e. they do not link to QAD ERP functions).  </a:t>
            </a:r>
          </a:p>
          <a:p>
            <a:r>
              <a:rPr lang="en-US" dirty="0" smtClean="0"/>
              <a:t>Process maps are interactive flow charts. They link to programs, browses, and other process maps using advanced features of .NET technology.  The purpose of Process maps is to diagram QAD EAM best practices in hierarchical order. Swim lanes, the gray stripes on the background, visually separate functional areas, such as conceptual (Setup) or departmental (Purchasing).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EAM-UI-</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EAM-UI-</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smtClean="0">
                <a:latin typeface="Arial" charset="0"/>
              </a:defRPr>
            </a:lvl1pPr>
          </a:lstStyle>
          <a:p>
            <a:pPr>
              <a:defRPr/>
            </a:pPr>
            <a:r>
              <a:rPr lang="en-US"/>
              <a:t>EAM-UI-</a:t>
            </a:r>
          </a:p>
        </p:txBody>
      </p:sp>
    </p:spTree>
  </p:cSld>
  <p:clrMap bg1="lt1" tx1="dk1" bg2="lt2" tx2="dk2" accent1="accent1" accent2="accent2" accent3="accent3" accent4="accent4" accent5="accent5" accent6="accent6" hlink="hlink" folHlink="folHlink"/>
  <p:sldLayoutIdLst>
    <p:sldLayoutId id="2147484886" r:id="rId1"/>
    <p:sldLayoutId id="2147484876" r:id="rId2"/>
    <p:sldLayoutId id="2147484877" r:id="rId3"/>
    <p:sldLayoutId id="2147484878" r:id="rId4"/>
    <p:sldLayoutId id="2147484879" r:id="rId5"/>
    <p:sldLayoutId id="2147484880" r:id="rId6"/>
    <p:sldLayoutId id="2147484881" r:id="rId7"/>
    <p:sldLayoutId id="2147484882" r:id="rId8"/>
    <p:sldLayoutId id="2147484883" r:id="rId9"/>
    <p:sldLayoutId id="2147484884" r:id="rId10"/>
    <p:sldLayoutId id="2147484885" r:id="rId11"/>
    <p:sldLayoutId id="2147484887"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EAM-UI-</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4889" r:id="rId1"/>
    <p:sldLayoutId id="2147484890" r:id="rId2"/>
    <p:sldLayoutId id="2147484891" r:id="rId3"/>
    <p:sldLayoutId id="2147484892" r:id="rId4"/>
    <p:sldLayoutId id="2147484893" r:id="rId5"/>
    <p:sldLayoutId id="2147484894" r:id="rId6"/>
    <p:sldLayoutId id="2147484895" r:id="rId7"/>
    <p:sldLayoutId id="214748489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23.xml"/><Relationship Id="rId1" Type="http://schemas.openxmlformats.org/officeDocument/2006/relationships/slideLayout" Target="../slideLayouts/slideLayout14.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fontScale="90000"/>
          </a:bodyPr>
          <a:lstStyle/>
          <a:p>
            <a:r>
              <a:rPr lang="en-US" smtClean="0"/>
              <a:t>QAD Enterprise Asset Management v12</a:t>
            </a:r>
            <a:br>
              <a:rPr lang="en-US" smtClean="0"/>
            </a:br>
            <a:r>
              <a:rPr lang="en-US" smtClean="0"/>
              <a:t>Level 1 Course:  1-3 EAM UI Introduction</a:t>
            </a:r>
          </a:p>
        </p:txBody>
      </p:sp>
      <p:sp>
        <p:nvSpPr>
          <p:cNvPr id="7" name="Text Placeholder 6"/>
          <p:cNvSpPr>
            <a:spLocks noGrp="1"/>
          </p:cNvSpPr>
          <p:nvPr>
            <p:ph type="body" sz="quarter" idx="11"/>
          </p:nvPr>
        </p:nvSpPr>
        <p:spPr/>
        <p:txBody>
          <a:bodyPr/>
          <a:lstStyle/>
          <a:p>
            <a:endParaRPr lang="en-US" dirty="0"/>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lstStyle/>
          <a:p>
            <a:pPr lvl="2"/>
            <a:endParaRPr lang="en-US" dirty="0" smtClean="0"/>
          </a:p>
          <a:p>
            <a:pPr lvl="2"/>
            <a:endParaRPr lang="en-US" dirty="0" smtClean="0"/>
          </a:p>
        </p:txBody>
      </p:sp>
      <p:sp>
        <p:nvSpPr>
          <p:cNvPr id="13314" name="Rectangle 2"/>
          <p:cNvSpPr>
            <a:spLocks noGrp="1" noChangeArrowheads="1"/>
          </p:cNvSpPr>
          <p:nvPr>
            <p:ph type="title"/>
          </p:nvPr>
        </p:nvSpPr>
        <p:spPr/>
        <p:txBody>
          <a:bodyPr/>
          <a:lstStyle/>
          <a:p>
            <a:r>
              <a:rPr lang="en-US" smtClean="0"/>
              <a:t>Favorites</a:t>
            </a:r>
          </a:p>
        </p:txBody>
      </p:sp>
      <p:sp>
        <p:nvSpPr>
          <p:cNvPr id="13320" name="Footer Placeholder 7"/>
          <p:cNvSpPr>
            <a:spLocks noGrp="1"/>
          </p:cNvSpPr>
          <p:nvPr>
            <p:ph type="ftr" sz="quarter" idx="10"/>
          </p:nvPr>
        </p:nvSpPr>
        <p:spPr/>
        <p:txBody>
          <a:bodyPr/>
          <a:lstStyle/>
          <a:p>
            <a:r>
              <a:rPr lang="en-US" smtClean="0"/>
              <a:t>EAM-UI-100</a:t>
            </a:r>
            <a:endParaRPr lang="en-US"/>
          </a:p>
        </p:txBody>
      </p:sp>
      <p:pic>
        <p:nvPicPr>
          <p:cNvPr id="13317" name="Picture 2"/>
          <p:cNvPicPr>
            <a:picLocks noChangeAspect="1" noChangeArrowheads="1"/>
          </p:cNvPicPr>
          <p:nvPr/>
        </p:nvPicPr>
        <p:blipFill>
          <a:blip r:embed="rId3" cstate="print"/>
          <a:stretch>
            <a:fillRect/>
          </a:stretch>
        </p:blipFill>
        <p:spPr bwMode="auto">
          <a:xfrm>
            <a:off x="4871585" y="112713"/>
            <a:ext cx="3047619" cy="6038096"/>
          </a:xfrm>
          <a:prstGeom prst="rect">
            <a:avLst/>
          </a:prstGeom>
          <a:noFill/>
          <a:ln>
            <a:noFill/>
          </a:ln>
        </p:spPr>
      </p:pic>
      <p:sp>
        <p:nvSpPr>
          <p:cNvPr id="6" name="TextBox 9"/>
          <p:cNvSpPr txBox="1">
            <a:spLocks noChangeArrowheads="1"/>
          </p:cNvSpPr>
          <p:nvPr/>
        </p:nvSpPr>
        <p:spPr bwMode="auto">
          <a:xfrm>
            <a:off x="1283381" y="1200150"/>
            <a:ext cx="3265487" cy="2000548"/>
          </a:xfrm>
          <a:prstGeom prst="rect">
            <a:avLst/>
          </a:prstGeom>
          <a:noFill/>
          <a:ln w="9525">
            <a:noFill/>
            <a:miter lim="800000"/>
            <a:headEnd/>
            <a:tailEnd/>
          </a:ln>
        </p:spPr>
        <p:txBody>
          <a:bodyPr>
            <a:spAutoFit/>
          </a:bodyPr>
          <a:lstStyle/>
          <a:p>
            <a:pPr algn="ctr">
              <a:defRPr/>
            </a:pPr>
            <a:r>
              <a:rPr lang="en-US" sz="2400" b="1" dirty="0" smtClean="0">
                <a:latin typeface="+mj-lt"/>
              </a:rPr>
              <a:t>Add </a:t>
            </a:r>
            <a:r>
              <a:rPr lang="en-US" sz="2400" b="1" dirty="0">
                <a:latin typeface="+mj-lt"/>
              </a:rPr>
              <a:t>to Favorites by either:</a:t>
            </a:r>
          </a:p>
          <a:p>
            <a:pPr algn="ctr">
              <a:defRPr/>
            </a:pPr>
            <a:endParaRPr lang="en-US" sz="2000" b="1" dirty="0">
              <a:latin typeface="+mj-lt"/>
            </a:endParaRPr>
          </a:p>
          <a:p>
            <a:pPr marL="228600" indent="-228600" algn="ctr">
              <a:buFontTx/>
              <a:buAutoNum type="arabicPeriod"/>
              <a:defRPr/>
            </a:pPr>
            <a:r>
              <a:rPr lang="en-US" sz="2000" b="1" dirty="0">
                <a:latin typeface="+mj-lt"/>
              </a:rPr>
              <a:t>Drag &amp; Drop, OR</a:t>
            </a:r>
          </a:p>
          <a:p>
            <a:pPr marL="228600" indent="-228600" algn="ctr">
              <a:buFontTx/>
              <a:buAutoNum type="arabicPeriod"/>
              <a:defRPr/>
            </a:pPr>
            <a:r>
              <a:rPr lang="en-US" sz="2000" b="1" dirty="0">
                <a:latin typeface="+mj-lt"/>
              </a:rPr>
              <a:t>Right-Click</a:t>
            </a:r>
          </a:p>
          <a:p>
            <a:pPr marL="228600" indent="-228600" algn="ctr">
              <a:buFontTx/>
              <a:buAutoNum type="arabicPeriod"/>
              <a:defRPr/>
            </a:pPr>
            <a:endParaRPr lang="en-US" sz="1600" b="1" dirty="0">
              <a:latin typeface="+mj-lt"/>
            </a:endParaRPr>
          </a:p>
        </p:txBody>
      </p:sp>
      <p:sp>
        <p:nvSpPr>
          <p:cNvPr id="13319" name="TextBox 9"/>
          <p:cNvSpPr txBox="1">
            <a:spLocks noChangeArrowheads="1"/>
          </p:cNvSpPr>
          <p:nvPr/>
        </p:nvSpPr>
        <p:spPr bwMode="auto">
          <a:xfrm>
            <a:off x="1778681" y="3751263"/>
            <a:ext cx="2279650" cy="1568450"/>
          </a:xfrm>
          <a:prstGeom prst="rect">
            <a:avLst/>
          </a:prstGeom>
          <a:noFill/>
          <a:ln w="9525">
            <a:noFill/>
            <a:miter lim="800000"/>
            <a:headEnd/>
            <a:tailEnd/>
          </a:ln>
        </p:spPr>
        <p:txBody>
          <a:bodyPr>
            <a:spAutoFit/>
          </a:bodyPr>
          <a:lstStyle/>
          <a:p>
            <a:pPr algn="ctr"/>
            <a:r>
              <a:rPr lang="en-US" sz="2400" b="1">
                <a:latin typeface="+mj-lt"/>
              </a:rPr>
              <a:t>Also, use Right-Click to Remove from Favorites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4" name="Rectangle 18"/>
          <p:cNvSpPr>
            <a:spLocks noChangeArrowheads="1"/>
          </p:cNvSpPr>
          <p:nvPr/>
        </p:nvSpPr>
        <p:spPr bwMode="auto">
          <a:xfrm>
            <a:off x="7635875" y="2143125"/>
            <a:ext cx="1371600" cy="2581275"/>
          </a:xfrm>
          <a:prstGeom prst="rect">
            <a:avLst/>
          </a:prstGeom>
          <a:solidFill>
            <a:schemeClr val="bg1"/>
          </a:solidFill>
          <a:ln w="9525" algn="ctr">
            <a:solidFill>
              <a:schemeClr val="tx1"/>
            </a:solidFill>
            <a:round/>
            <a:headEnd/>
            <a:tailEnd/>
          </a:ln>
          <a:effectLst>
            <a:outerShdw dist="63500" dir="3600000" algn="ctr" rotWithShape="0">
              <a:schemeClr val="bg1">
                <a:lumMod val="50000"/>
              </a:schemeClr>
            </a:outerShdw>
          </a:effectLst>
        </p:spPr>
        <p:txBody>
          <a:bodyPr wrap="none" tIns="91440" bIns="91440" anchor="ctr"/>
          <a:lstStyle/>
          <a:p>
            <a:pPr algn="ctr"/>
            <a:endParaRPr lang="en-US" sz="2800"/>
          </a:p>
        </p:txBody>
      </p:sp>
      <p:sp>
        <p:nvSpPr>
          <p:cNvPr id="14338" name="Rectangle 2"/>
          <p:cNvSpPr>
            <a:spLocks noGrp="1" noChangeArrowheads="1"/>
          </p:cNvSpPr>
          <p:nvPr>
            <p:ph type="title"/>
          </p:nvPr>
        </p:nvSpPr>
        <p:spPr/>
        <p:txBody>
          <a:bodyPr/>
          <a:lstStyle/>
          <a:p>
            <a:r>
              <a:rPr lang="en-US" smtClean="0"/>
              <a:t>Browse</a:t>
            </a:r>
          </a:p>
        </p:txBody>
      </p:sp>
      <p:sp>
        <p:nvSpPr>
          <p:cNvPr id="14364" name="Footer Placeholder 35"/>
          <p:cNvSpPr>
            <a:spLocks noGrp="1"/>
          </p:cNvSpPr>
          <p:nvPr>
            <p:ph type="ftr" sz="quarter" idx="10"/>
          </p:nvPr>
        </p:nvSpPr>
        <p:spPr/>
        <p:txBody>
          <a:bodyPr/>
          <a:lstStyle/>
          <a:p>
            <a:r>
              <a:rPr lang="en-US" smtClean="0"/>
              <a:t>EAM-UI-110</a:t>
            </a:r>
            <a:endParaRPr lang="en-US"/>
          </a:p>
        </p:txBody>
      </p:sp>
      <p:pic>
        <p:nvPicPr>
          <p:cNvPr id="14340" name="Picture 2"/>
          <p:cNvPicPr>
            <a:picLocks noChangeAspect="1" noChangeArrowheads="1"/>
          </p:cNvPicPr>
          <p:nvPr/>
        </p:nvPicPr>
        <p:blipFill>
          <a:blip r:embed="rId3" cstate="print"/>
          <a:srcRect/>
          <a:stretch>
            <a:fillRect/>
          </a:stretch>
        </p:blipFill>
        <p:spPr bwMode="auto">
          <a:xfrm>
            <a:off x="1652588" y="1171575"/>
            <a:ext cx="5835650" cy="4244975"/>
          </a:xfrm>
          <a:prstGeom prst="rect">
            <a:avLst/>
          </a:prstGeom>
          <a:noFill/>
          <a:ln w="9525" algn="ctr">
            <a:noFill/>
            <a:miter lim="800000"/>
            <a:headEnd/>
            <a:tailEnd/>
          </a:ln>
        </p:spPr>
      </p:pic>
      <p:sp>
        <p:nvSpPr>
          <p:cNvPr id="14341" name="TextBox 4"/>
          <p:cNvSpPr txBox="1">
            <a:spLocks noChangeArrowheads="1"/>
          </p:cNvSpPr>
          <p:nvPr/>
        </p:nvSpPr>
        <p:spPr bwMode="auto">
          <a:xfrm>
            <a:off x="7678511" y="2927350"/>
            <a:ext cx="1280160" cy="600164"/>
          </a:xfrm>
          <a:prstGeom prst="rect">
            <a:avLst/>
          </a:prstGeom>
          <a:solidFill>
            <a:schemeClr val="bg1"/>
          </a:solidFill>
          <a:ln w="9525">
            <a:solidFill>
              <a:schemeClr val="tx1"/>
            </a:solidFill>
            <a:miter lim="800000"/>
            <a:headEnd/>
            <a:tailEnd/>
          </a:ln>
        </p:spPr>
        <p:txBody>
          <a:bodyPr>
            <a:spAutoFit/>
          </a:bodyPr>
          <a:lstStyle/>
          <a:p>
            <a:pPr algn="ctr"/>
            <a:r>
              <a:rPr lang="en-US" sz="1100" b="1" dirty="0">
                <a:latin typeface="+mj-lt"/>
              </a:rPr>
              <a:t>“Right Click” </a:t>
            </a:r>
            <a:r>
              <a:rPr lang="en-US" sz="1100" b="1" dirty="0" smtClean="0">
                <a:latin typeface="+mj-lt"/>
              </a:rPr>
              <a:t>on </a:t>
            </a:r>
            <a:r>
              <a:rPr lang="en-US" sz="1100" b="1" dirty="0">
                <a:latin typeface="+mj-lt"/>
              </a:rPr>
              <a:t>Column Headers</a:t>
            </a:r>
            <a:r>
              <a:rPr lang="en-US" sz="1100" b="1" dirty="0" smtClean="0">
                <a:latin typeface="+mj-lt"/>
              </a:rPr>
              <a:t>:</a:t>
            </a:r>
            <a:endParaRPr lang="en-US" sz="1100" b="1" dirty="0">
              <a:latin typeface="+mj-lt"/>
            </a:endParaRPr>
          </a:p>
        </p:txBody>
      </p:sp>
      <p:sp>
        <p:nvSpPr>
          <p:cNvPr id="14342" name="Oval 5"/>
          <p:cNvSpPr>
            <a:spLocks noChangeArrowheads="1"/>
          </p:cNvSpPr>
          <p:nvPr/>
        </p:nvSpPr>
        <p:spPr bwMode="auto">
          <a:xfrm>
            <a:off x="1447800" y="1773238"/>
            <a:ext cx="6146800" cy="266700"/>
          </a:xfrm>
          <a:prstGeom prst="ellipse">
            <a:avLst/>
          </a:prstGeom>
          <a:noFill/>
          <a:ln w="19050" algn="ctr">
            <a:solidFill>
              <a:srgbClr val="FF0000"/>
            </a:solidFill>
            <a:round/>
            <a:headEnd/>
            <a:tailEnd/>
          </a:ln>
        </p:spPr>
        <p:txBody>
          <a:bodyPr wrap="none" tIns="91440" bIns="91440" anchor="ctr"/>
          <a:lstStyle/>
          <a:p>
            <a:pPr algn="ctr"/>
            <a:endParaRPr lang="en-US" sz="2800"/>
          </a:p>
        </p:txBody>
      </p:sp>
      <p:cxnSp>
        <p:nvCxnSpPr>
          <p:cNvPr id="14343" name="Straight Arrow Connector 7"/>
          <p:cNvCxnSpPr>
            <a:cxnSpLocks noChangeShapeType="1"/>
            <a:stCxn id="14354" idx="1"/>
            <a:endCxn id="14342" idx="5"/>
          </p:cNvCxnSpPr>
          <p:nvPr/>
        </p:nvCxnSpPr>
        <p:spPr bwMode="auto">
          <a:xfrm rot="10800000">
            <a:off x="6694421" y="2000881"/>
            <a:ext cx="941454" cy="1432882"/>
          </a:xfrm>
          <a:prstGeom prst="straightConnector1">
            <a:avLst/>
          </a:prstGeom>
          <a:noFill/>
          <a:ln w="19050" algn="ctr">
            <a:solidFill>
              <a:srgbClr val="FF0000"/>
            </a:solidFill>
            <a:round/>
            <a:headEnd/>
            <a:tailEnd type="arrow" w="med" len="med"/>
          </a:ln>
        </p:spPr>
      </p:cxnSp>
      <p:sp>
        <p:nvSpPr>
          <p:cNvPr id="14344" name="Oval 10"/>
          <p:cNvSpPr>
            <a:spLocks noChangeArrowheads="1"/>
          </p:cNvSpPr>
          <p:nvPr/>
        </p:nvSpPr>
        <p:spPr bwMode="auto">
          <a:xfrm>
            <a:off x="1565275" y="1616075"/>
            <a:ext cx="563563" cy="220663"/>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14345" name="TextBox 11"/>
          <p:cNvSpPr txBox="1">
            <a:spLocks noChangeArrowheads="1"/>
          </p:cNvSpPr>
          <p:nvPr/>
        </p:nvSpPr>
        <p:spPr bwMode="auto">
          <a:xfrm>
            <a:off x="114300" y="1965325"/>
            <a:ext cx="1371600" cy="523220"/>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a:latin typeface="+mj-lt"/>
              </a:rPr>
              <a:t>“Action” </a:t>
            </a:r>
            <a:r>
              <a:rPr lang="en-US" b="1" dirty="0" smtClean="0">
                <a:latin typeface="+mj-lt"/>
              </a:rPr>
              <a:t>options</a:t>
            </a:r>
            <a:endParaRPr lang="en-US" b="1" dirty="0">
              <a:latin typeface="+mj-lt"/>
            </a:endParaRPr>
          </a:p>
        </p:txBody>
      </p:sp>
      <p:cxnSp>
        <p:nvCxnSpPr>
          <p:cNvPr id="14346" name="Straight Arrow Connector 13"/>
          <p:cNvCxnSpPr>
            <a:cxnSpLocks noChangeShapeType="1"/>
            <a:stCxn id="14345" idx="0"/>
          </p:cNvCxnSpPr>
          <p:nvPr/>
        </p:nvCxnSpPr>
        <p:spPr bwMode="auto">
          <a:xfrm rot="5400000" flipH="1" flipV="1">
            <a:off x="987039" y="1539490"/>
            <a:ext cx="238896" cy="612775"/>
          </a:xfrm>
          <a:prstGeom prst="straightConnector1">
            <a:avLst/>
          </a:prstGeom>
          <a:noFill/>
          <a:ln w="19050" algn="ctr">
            <a:solidFill>
              <a:srgbClr val="FF0000"/>
            </a:solidFill>
            <a:round/>
            <a:headEnd/>
            <a:tailEnd type="arrow" w="med" len="med"/>
          </a:ln>
        </p:spPr>
      </p:cxnSp>
      <p:sp>
        <p:nvSpPr>
          <p:cNvPr id="14347" name="TextBox 14"/>
          <p:cNvSpPr txBox="1">
            <a:spLocks noChangeArrowheads="1"/>
          </p:cNvSpPr>
          <p:nvPr/>
        </p:nvSpPr>
        <p:spPr bwMode="auto">
          <a:xfrm>
            <a:off x="114300" y="3230563"/>
            <a:ext cx="1371600" cy="95410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a:latin typeface="+mj-lt"/>
              </a:rPr>
              <a:t>Existing Records for the current </a:t>
            </a:r>
            <a:r>
              <a:rPr lang="en-US" b="1" dirty="0" smtClean="0">
                <a:latin typeface="+mj-lt"/>
              </a:rPr>
              <a:t>Module</a:t>
            </a:r>
            <a:endParaRPr lang="en-US" b="1" dirty="0">
              <a:latin typeface="+mj-lt"/>
            </a:endParaRPr>
          </a:p>
        </p:txBody>
      </p:sp>
      <p:cxnSp>
        <p:nvCxnSpPr>
          <p:cNvPr id="14348" name="Straight Arrow Connector 16"/>
          <p:cNvCxnSpPr>
            <a:cxnSpLocks noChangeShapeType="1"/>
            <a:stCxn id="14347" idx="3"/>
          </p:cNvCxnSpPr>
          <p:nvPr/>
        </p:nvCxnSpPr>
        <p:spPr bwMode="auto">
          <a:xfrm flipV="1">
            <a:off x="1485900" y="3238500"/>
            <a:ext cx="1600200" cy="469117"/>
          </a:xfrm>
          <a:prstGeom prst="straightConnector1">
            <a:avLst/>
          </a:prstGeom>
          <a:noFill/>
          <a:ln w="19050" algn="ctr">
            <a:solidFill>
              <a:srgbClr val="FF0000"/>
            </a:solidFill>
            <a:round/>
            <a:headEnd/>
            <a:tailEnd type="arrow" w="med" len="med"/>
          </a:ln>
        </p:spPr>
      </p:cxnSp>
      <p:sp>
        <p:nvSpPr>
          <p:cNvPr id="14349" name="Oval 17"/>
          <p:cNvSpPr>
            <a:spLocks noChangeArrowheads="1"/>
          </p:cNvSpPr>
          <p:nvPr/>
        </p:nvSpPr>
        <p:spPr bwMode="auto">
          <a:xfrm>
            <a:off x="2111375" y="1592263"/>
            <a:ext cx="1270000" cy="238125"/>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14350" name="TextBox 18"/>
          <p:cNvSpPr txBox="1">
            <a:spLocks noChangeArrowheads="1"/>
          </p:cNvSpPr>
          <p:nvPr/>
        </p:nvSpPr>
        <p:spPr bwMode="auto">
          <a:xfrm>
            <a:off x="2362200" y="522288"/>
            <a:ext cx="167640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pPr algn="ctr"/>
            <a:r>
              <a:rPr lang="en-US" b="1" dirty="0">
                <a:latin typeface="+mj-lt"/>
              </a:rPr>
              <a:t>“Find</a:t>
            </a:r>
            <a:r>
              <a:rPr lang="en-US" b="1" dirty="0" smtClean="0">
                <a:latin typeface="+mj-lt"/>
              </a:rPr>
              <a:t>”</a:t>
            </a:r>
            <a:endParaRPr lang="en-US" b="1" dirty="0">
              <a:latin typeface="+mj-lt"/>
            </a:endParaRPr>
          </a:p>
        </p:txBody>
      </p:sp>
      <p:cxnSp>
        <p:nvCxnSpPr>
          <p:cNvPr id="14351" name="Straight Arrow Connector 20"/>
          <p:cNvCxnSpPr>
            <a:cxnSpLocks noChangeShapeType="1"/>
            <a:stCxn id="14350" idx="2"/>
            <a:endCxn id="14349" idx="7"/>
          </p:cNvCxnSpPr>
          <p:nvPr/>
        </p:nvCxnSpPr>
        <p:spPr bwMode="auto">
          <a:xfrm rot="5400000">
            <a:off x="2799359" y="1226094"/>
            <a:ext cx="797071" cy="5012"/>
          </a:xfrm>
          <a:prstGeom prst="straightConnector1">
            <a:avLst/>
          </a:prstGeom>
          <a:noFill/>
          <a:ln w="19050" algn="ctr">
            <a:solidFill>
              <a:srgbClr val="FF0000"/>
            </a:solidFill>
            <a:round/>
            <a:headEnd/>
            <a:tailEnd type="arrow" w="med" len="med"/>
          </a:ln>
        </p:spPr>
      </p:cxnSp>
      <p:sp>
        <p:nvSpPr>
          <p:cNvPr id="14352" name="TextBox 4"/>
          <p:cNvSpPr txBox="1">
            <a:spLocks noChangeArrowheads="1"/>
          </p:cNvSpPr>
          <p:nvPr/>
        </p:nvSpPr>
        <p:spPr bwMode="auto">
          <a:xfrm>
            <a:off x="7667399" y="3622906"/>
            <a:ext cx="1280160" cy="430887"/>
          </a:xfrm>
          <a:prstGeom prst="rect">
            <a:avLst/>
          </a:prstGeom>
          <a:solidFill>
            <a:schemeClr val="bg1"/>
          </a:solidFill>
          <a:ln w="9525">
            <a:solidFill>
              <a:schemeClr val="tx1"/>
            </a:solidFill>
            <a:miter lim="800000"/>
            <a:headEnd/>
            <a:tailEnd/>
          </a:ln>
        </p:spPr>
        <p:txBody>
          <a:bodyPr>
            <a:spAutoFit/>
          </a:bodyPr>
          <a:lstStyle/>
          <a:p>
            <a:pPr algn="ctr"/>
            <a:r>
              <a:rPr lang="en-US" sz="1100" b="1" dirty="0">
                <a:latin typeface="+mj-lt"/>
              </a:rPr>
              <a:t>“Drag and Drop</a:t>
            </a:r>
            <a:r>
              <a:rPr lang="en-US" sz="1100" b="1" dirty="0" smtClean="0">
                <a:latin typeface="+mj-lt"/>
              </a:rPr>
              <a:t>”</a:t>
            </a:r>
            <a:endParaRPr lang="en-US" sz="1100" b="1" dirty="0">
              <a:latin typeface="+mj-lt"/>
            </a:endParaRPr>
          </a:p>
        </p:txBody>
      </p:sp>
      <p:sp>
        <p:nvSpPr>
          <p:cNvPr id="14353" name="TextBox 4"/>
          <p:cNvSpPr txBox="1">
            <a:spLocks noChangeArrowheads="1"/>
          </p:cNvSpPr>
          <p:nvPr/>
        </p:nvSpPr>
        <p:spPr bwMode="auto">
          <a:xfrm>
            <a:off x="7667398" y="4182389"/>
            <a:ext cx="1280160" cy="430887"/>
          </a:xfrm>
          <a:prstGeom prst="rect">
            <a:avLst/>
          </a:prstGeom>
          <a:solidFill>
            <a:schemeClr val="bg1"/>
          </a:solidFill>
          <a:ln w="9525">
            <a:solidFill>
              <a:schemeClr val="tx1"/>
            </a:solidFill>
            <a:miter lim="800000"/>
            <a:headEnd/>
            <a:tailEnd/>
          </a:ln>
        </p:spPr>
        <p:txBody>
          <a:bodyPr>
            <a:spAutoFit/>
          </a:bodyPr>
          <a:lstStyle/>
          <a:p>
            <a:pPr algn="ctr"/>
            <a:r>
              <a:rPr lang="en-US" sz="1100" b="1" dirty="0" smtClean="0">
                <a:latin typeface="+mj-lt"/>
              </a:rPr>
              <a:t>Determine sort order</a:t>
            </a:r>
            <a:endParaRPr lang="en-US" sz="1100" b="1" dirty="0">
              <a:latin typeface="+mj-lt"/>
            </a:endParaRPr>
          </a:p>
        </p:txBody>
      </p:sp>
      <p:sp>
        <p:nvSpPr>
          <p:cNvPr id="14355" name="TextBox 4"/>
          <p:cNvSpPr txBox="1">
            <a:spLocks noChangeArrowheads="1"/>
          </p:cNvSpPr>
          <p:nvPr/>
        </p:nvSpPr>
        <p:spPr bwMode="auto">
          <a:xfrm>
            <a:off x="7665811" y="2205940"/>
            <a:ext cx="1280160" cy="600164"/>
          </a:xfrm>
          <a:prstGeom prst="rect">
            <a:avLst/>
          </a:prstGeom>
          <a:solidFill>
            <a:schemeClr val="bg1"/>
          </a:solidFill>
          <a:ln w="9525">
            <a:solidFill>
              <a:schemeClr val="tx1"/>
            </a:solidFill>
            <a:miter lim="800000"/>
            <a:headEnd/>
            <a:tailEnd/>
          </a:ln>
        </p:spPr>
        <p:txBody>
          <a:bodyPr>
            <a:spAutoFit/>
          </a:bodyPr>
          <a:lstStyle/>
          <a:p>
            <a:pPr algn="ctr"/>
            <a:r>
              <a:rPr lang="en-US" sz="1100" b="1" dirty="0">
                <a:solidFill>
                  <a:srgbClr val="0070C0"/>
                </a:solidFill>
                <a:latin typeface="+mj-lt"/>
              </a:rPr>
              <a:t>Column Headers are POWERFUL!</a:t>
            </a:r>
          </a:p>
        </p:txBody>
      </p:sp>
      <p:sp>
        <p:nvSpPr>
          <p:cNvPr id="14356" name="Oval 17"/>
          <p:cNvSpPr>
            <a:spLocks noChangeArrowheads="1"/>
          </p:cNvSpPr>
          <p:nvPr/>
        </p:nvSpPr>
        <p:spPr bwMode="auto">
          <a:xfrm>
            <a:off x="6621463" y="1560513"/>
            <a:ext cx="563562" cy="255587"/>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14357" name="TextBox 11"/>
          <p:cNvSpPr txBox="1">
            <a:spLocks noChangeArrowheads="1"/>
          </p:cNvSpPr>
          <p:nvPr/>
        </p:nvSpPr>
        <p:spPr bwMode="auto">
          <a:xfrm>
            <a:off x="7637463" y="245824"/>
            <a:ext cx="1463040" cy="523220"/>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a:latin typeface="+mj-lt"/>
              </a:rPr>
              <a:t>“Group” </a:t>
            </a:r>
            <a:r>
              <a:rPr lang="en-US" b="1" dirty="0" smtClean="0">
                <a:latin typeface="+mj-lt"/>
              </a:rPr>
              <a:t>button</a:t>
            </a:r>
            <a:endParaRPr lang="en-US" b="1" dirty="0">
              <a:latin typeface="+mj-lt"/>
            </a:endParaRPr>
          </a:p>
        </p:txBody>
      </p:sp>
      <p:cxnSp>
        <p:nvCxnSpPr>
          <p:cNvPr id="14358" name="Straight Arrow Connector 13"/>
          <p:cNvCxnSpPr>
            <a:cxnSpLocks noChangeShapeType="1"/>
            <a:stCxn id="14357" idx="1"/>
            <a:endCxn id="14356" idx="7"/>
          </p:cNvCxnSpPr>
          <p:nvPr/>
        </p:nvCxnSpPr>
        <p:spPr bwMode="auto">
          <a:xfrm rot="10800000" flipV="1">
            <a:off x="7102493" y="507433"/>
            <a:ext cx="534970" cy="1090509"/>
          </a:xfrm>
          <a:prstGeom prst="straightConnector1">
            <a:avLst/>
          </a:prstGeom>
          <a:noFill/>
          <a:ln w="19050" algn="ctr">
            <a:solidFill>
              <a:srgbClr val="FF0000"/>
            </a:solidFill>
            <a:round/>
            <a:headEnd/>
            <a:tailEnd type="arrow" w="med" len="med"/>
          </a:ln>
        </p:spPr>
      </p:cxnSp>
      <p:sp>
        <p:nvSpPr>
          <p:cNvPr id="14359" name="TextBox 11"/>
          <p:cNvSpPr txBox="1">
            <a:spLocks noChangeArrowheads="1"/>
          </p:cNvSpPr>
          <p:nvPr/>
        </p:nvSpPr>
        <p:spPr bwMode="auto">
          <a:xfrm>
            <a:off x="2914650" y="5576888"/>
            <a:ext cx="2352676" cy="338554"/>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pPr algn="ctr"/>
            <a:r>
              <a:rPr lang="en-US" sz="1600" b="1" dirty="0">
                <a:latin typeface="+mj-lt"/>
              </a:rPr>
              <a:t>Double-Click </a:t>
            </a:r>
            <a:r>
              <a:rPr lang="en-US" sz="1600" b="1" dirty="0" smtClean="0">
                <a:latin typeface="+mj-lt"/>
              </a:rPr>
              <a:t>to open</a:t>
            </a:r>
            <a:endParaRPr lang="en-US" sz="1600" b="1" dirty="0">
              <a:latin typeface="+mj-lt"/>
            </a:endParaRPr>
          </a:p>
        </p:txBody>
      </p:sp>
      <p:cxnSp>
        <p:nvCxnSpPr>
          <p:cNvPr id="14360" name="Straight Arrow Connector 16"/>
          <p:cNvCxnSpPr>
            <a:cxnSpLocks noChangeShapeType="1"/>
            <a:stCxn id="14359" idx="0"/>
          </p:cNvCxnSpPr>
          <p:nvPr/>
        </p:nvCxnSpPr>
        <p:spPr bwMode="auto">
          <a:xfrm rot="16200000" flipV="1">
            <a:off x="2582865" y="4068765"/>
            <a:ext cx="1069974" cy="1946272"/>
          </a:xfrm>
          <a:prstGeom prst="straightConnector1">
            <a:avLst/>
          </a:prstGeom>
          <a:noFill/>
          <a:ln w="19050" algn="ctr">
            <a:solidFill>
              <a:srgbClr val="FF0000"/>
            </a:solidFill>
            <a:round/>
            <a:headEnd/>
            <a:tailEnd type="arrow" w="med" len="med"/>
          </a:ln>
        </p:spPr>
      </p:cxnSp>
      <p:sp>
        <p:nvSpPr>
          <p:cNvPr id="14361" name="Oval 10"/>
          <p:cNvSpPr>
            <a:spLocks noChangeArrowheads="1"/>
          </p:cNvSpPr>
          <p:nvPr/>
        </p:nvSpPr>
        <p:spPr bwMode="auto">
          <a:xfrm>
            <a:off x="1646238" y="1366838"/>
            <a:ext cx="747712" cy="261937"/>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14362" name="TextBox 11"/>
          <p:cNvSpPr txBox="1">
            <a:spLocks noChangeArrowheads="1"/>
          </p:cNvSpPr>
          <p:nvPr/>
        </p:nvSpPr>
        <p:spPr bwMode="auto">
          <a:xfrm>
            <a:off x="323849" y="1012825"/>
            <a:ext cx="981075" cy="523220"/>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a:latin typeface="+mj-lt"/>
              </a:rPr>
              <a:t>“Excel Export”</a:t>
            </a:r>
          </a:p>
        </p:txBody>
      </p:sp>
      <p:cxnSp>
        <p:nvCxnSpPr>
          <p:cNvPr id="14363" name="Straight Arrow Connector 13"/>
          <p:cNvCxnSpPr>
            <a:cxnSpLocks noChangeShapeType="1"/>
            <a:stCxn id="14362" idx="3"/>
            <a:endCxn id="14361" idx="2"/>
          </p:cNvCxnSpPr>
          <p:nvPr/>
        </p:nvCxnSpPr>
        <p:spPr bwMode="auto">
          <a:xfrm>
            <a:off x="1304924" y="1274435"/>
            <a:ext cx="341314" cy="223372"/>
          </a:xfrm>
          <a:prstGeom prst="straightConnector1">
            <a:avLst/>
          </a:prstGeom>
          <a:noFill/>
          <a:ln w="19050" algn="ctr">
            <a:solidFill>
              <a:srgbClr val="FF0000"/>
            </a:solidFill>
            <a:round/>
            <a:headEnd/>
            <a:tailEnd type="arrow" w="med" len="med"/>
          </a:ln>
        </p:spPr>
      </p:cxnSp>
      <p:cxnSp>
        <p:nvCxnSpPr>
          <p:cNvPr id="32" name="Straight Arrow Connector 16"/>
          <p:cNvCxnSpPr>
            <a:cxnSpLocks noChangeShapeType="1"/>
            <a:stCxn id="14347" idx="3"/>
          </p:cNvCxnSpPr>
          <p:nvPr/>
        </p:nvCxnSpPr>
        <p:spPr bwMode="auto">
          <a:xfrm flipV="1">
            <a:off x="1485900" y="3706815"/>
            <a:ext cx="1892300" cy="802"/>
          </a:xfrm>
          <a:prstGeom prst="straightConnector1">
            <a:avLst/>
          </a:prstGeom>
          <a:noFill/>
          <a:ln w="19050" algn="ctr">
            <a:solidFill>
              <a:srgbClr val="FF0000"/>
            </a:solidFill>
            <a:round/>
            <a:headEnd/>
            <a:tailEnd type="arrow" w="med" len="med"/>
          </a:ln>
        </p:spPr>
      </p:cxnSp>
      <p:cxnSp>
        <p:nvCxnSpPr>
          <p:cNvPr id="33" name="Straight Arrow Connector 16"/>
          <p:cNvCxnSpPr>
            <a:cxnSpLocks noChangeShapeType="1"/>
            <a:stCxn id="14347" idx="3"/>
          </p:cNvCxnSpPr>
          <p:nvPr/>
        </p:nvCxnSpPr>
        <p:spPr bwMode="auto">
          <a:xfrm>
            <a:off x="1485900" y="3707617"/>
            <a:ext cx="2028825" cy="531008"/>
          </a:xfrm>
          <a:prstGeom prst="straightConnector1">
            <a:avLst/>
          </a:prstGeom>
          <a:noFill/>
          <a:ln w="19050" algn="ctr">
            <a:solidFill>
              <a:srgbClr val="FF0000"/>
            </a:solidFill>
            <a:round/>
            <a:headEnd/>
            <a:tailEnd type="arrow" w="med" len="med"/>
          </a:ln>
        </p:spPr>
      </p:cxnSp>
      <p:sp>
        <p:nvSpPr>
          <p:cNvPr id="39" name="Oval 17"/>
          <p:cNvSpPr>
            <a:spLocks noChangeArrowheads="1"/>
          </p:cNvSpPr>
          <p:nvPr/>
        </p:nvSpPr>
        <p:spPr bwMode="auto">
          <a:xfrm>
            <a:off x="4445000" y="1582738"/>
            <a:ext cx="1270000" cy="238125"/>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41" name="TextBox 18"/>
          <p:cNvSpPr txBox="1">
            <a:spLocks noChangeArrowheads="1"/>
          </p:cNvSpPr>
          <p:nvPr/>
        </p:nvSpPr>
        <p:spPr bwMode="auto">
          <a:xfrm>
            <a:off x="4448175" y="493713"/>
            <a:ext cx="167640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pPr algn="ctr"/>
            <a:r>
              <a:rPr lang="en-US" b="1" dirty="0" smtClean="0">
                <a:latin typeface="+mj-lt"/>
              </a:rPr>
              <a:t>“Filter”</a:t>
            </a:r>
            <a:endParaRPr lang="en-US" b="1" dirty="0">
              <a:latin typeface="+mj-lt"/>
            </a:endParaRPr>
          </a:p>
        </p:txBody>
      </p:sp>
      <p:cxnSp>
        <p:nvCxnSpPr>
          <p:cNvPr id="42" name="Straight Arrow Connector 20"/>
          <p:cNvCxnSpPr>
            <a:cxnSpLocks noChangeShapeType="1"/>
            <a:stCxn id="41" idx="2"/>
            <a:endCxn id="39" idx="0"/>
          </p:cNvCxnSpPr>
          <p:nvPr/>
        </p:nvCxnSpPr>
        <p:spPr bwMode="auto">
          <a:xfrm rot="5400000">
            <a:off x="4792564" y="1088927"/>
            <a:ext cx="781248" cy="206375"/>
          </a:xfrm>
          <a:prstGeom prst="straightConnector1">
            <a:avLst/>
          </a:prstGeom>
          <a:noFill/>
          <a:ln w="19050" algn="ctr">
            <a:solidFill>
              <a:srgbClr val="FF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6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36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36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4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34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34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4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5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35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3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435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35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34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43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4354"/>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435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4341"/>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435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435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4347"/>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434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14360"/>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43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4" grpId="0" animBg="1"/>
      <p:bldP spid="14341" grpId="0" animBg="1"/>
      <p:bldP spid="14342" grpId="0" animBg="1"/>
      <p:bldP spid="14344" grpId="0" animBg="1"/>
      <p:bldP spid="14345" grpId="0" animBg="1"/>
      <p:bldP spid="14347" grpId="0" animBg="1"/>
      <p:bldP spid="14349" grpId="0" animBg="1"/>
      <p:bldP spid="14350" grpId="0" animBg="1"/>
      <p:bldP spid="14352" grpId="0" animBg="1"/>
      <p:bldP spid="14353" grpId="0" animBg="1"/>
      <p:bldP spid="14355" grpId="0" animBg="1"/>
      <p:bldP spid="14356" grpId="0" animBg="1"/>
      <p:bldP spid="14357" grpId="0" animBg="1"/>
      <p:bldP spid="14359" grpId="0" animBg="1"/>
      <p:bldP spid="14361" grpId="0" animBg="1"/>
      <p:bldP spid="14362" grpId="0" animBg="1"/>
      <p:bldP spid="39" grpId="0" animBg="1"/>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Group a Browse</a:t>
            </a:r>
          </a:p>
        </p:txBody>
      </p:sp>
      <p:sp>
        <p:nvSpPr>
          <p:cNvPr id="15371" name="Footer Placeholder 10"/>
          <p:cNvSpPr>
            <a:spLocks noGrp="1"/>
          </p:cNvSpPr>
          <p:nvPr>
            <p:ph type="ftr" sz="quarter" idx="10"/>
          </p:nvPr>
        </p:nvSpPr>
        <p:spPr/>
        <p:txBody>
          <a:bodyPr/>
          <a:lstStyle/>
          <a:p>
            <a:r>
              <a:rPr lang="en-US" smtClean="0"/>
              <a:t>EAM-UI-120</a:t>
            </a:r>
            <a:endParaRPr lang="en-US"/>
          </a:p>
        </p:txBody>
      </p:sp>
      <p:pic>
        <p:nvPicPr>
          <p:cNvPr id="15364" name="Picture 3"/>
          <p:cNvPicPr>
            <a:picLocks noChangeAspect="1" noChangeArrowheads="1"/>
          </p:cNvPicPr>
          <p:nvPr/>
        </p:nvPicPr>
        <p:blipFill>
          <a:blip r:embed="rId3" cstate="print"/>
          <a:srcRect/>
          <a:stretch>
            <a:fillRect/>
          </a:stretch>
        </p:blipFill>
        <p:spPr bwMode="auto">
          <a:xfrm>
            <a:off x="1123950" y="1809750"/>
            <a:ext cx="6894513" cy="3238500"/>
          </a:xfrm>
          <a:prstGeom prst="rect">
            <a:avLst/>
          </a:prstGeom>
          <a:noFill/>
          <a:ln w="9525" algn="ctr">
            <a:noFill/>
            <a:miter lim="800000"/>
            <a:headEnd/>
            <a:tailEnd/>
          </a:ln>
        </p:spPr>
      </p:pic>
      <p:sp>
        <p:nvSpPr>
          <p:cNvPr id="15365" name="Oval 8"/>
          <p:cNvSpPr>
            <a:spLocks noChangeArrowheads="1"/>
          </p:cNvSpPr>
          <p:nvPr/>
        </p:nvSpPr>
        <p:spPr bwMode="auto">
          <a:xfrm>
            <a:off x="7304088" y="2314575"/>
            <a:ext cx="315912" cy="304800"/>
          </a:xfrm>
          <a:prstGeom prst="ellipse">
            <a:avLst/>
          </a:prstGeom>
          <a:noFill/>
          <a:ln w="25400" algn="ctr">
            <a:solidFill>
              <a:srgbClr val="FF0000"/>
            </a:solidFill>
            <a:round/>
            <a:headEnd/>
            <a:tailEnd/>
          </a:ln>
        </p:spPr>
        <p:txBody>
          <a:bodyPr wrap="none" tIns="91440" bIns="91440" anchor="ctr"/>
          <a:lstStyle/>
          <a:p>
            <a:pPr algn="ctr"/>
            <a:endParaRPr lang="en-US" sz="2800"/>
          </a:p>
        </p:txBody>
      </p:sp>
      <p:sp>
        <p:nvSpPr>
          <p:cNvPr id="15366" name="Oval 8"/>
          <p:cNvSpPr>
            <a:spLocks noChangeArrowheads="1"/>
          </p:cNvSpPr>
          <p:nvPr/>
        </p:nvSpPr>
        <p:spPr bwMode="auto">
          <a:xfrm>
            <a:off x="1258888" y="2579688"/>
            <a:ext cx="852487" cy="304800"/>
          </a:xfrm>
          <a:prstGeom prst="ellipse">
            <a:avLst/>
          </a:prstGeom>
          <a:noFill/>
          <a:ln w="25400" algn="ctr">
            <a:solidFill>
              <a:srgbClr val="FF0000"/>
            </a:solidFill>
            <a:round/>
            <a:headEnd/>
            <a:tailEnd/>
          </a:ln>
        </p:spPr>
        <p:txBody>
          <a:bodyPr wrap="none" tIns="91440" bIns="91440" anchor="ctr"/>
          <a:lstStyle/>
          <a:p>
            <a:pPr algn="ctr"/>
            <a:endParaRPr lang="en-US" sz="2800"/>
          </a:p>
        </p:txBody>
      </p:sp>
      <p:sp>
        <p:nvSpPr>
          <p:cNvPr id="15367" name="TextBox 6"/>
          <p:cNvSpPr txBox="1">
            <a:spLocks noChangeArrowheads="1"/>
          </p:cNvSpPr>
          <p:nvPr/>
        </p:nvSpPr>
        <p:spPr bwMode="auto">
          <a:xfrm>
            <a:off x="5189538" y="1371600"/>
            <a:ext cx="2087431"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a:latin typeface="+mj-lt"/>
              </a:rPr>
              <a:t>Select “Group” Button</a:t>
            </a:r>
          </a:p>
        </p:txBody>
      </p:sp>
      <p:sp>
        <p:nvSpPr>
          <p:cNvPr id="15368" name="TextBox 7"/>
          <p:cNvSpPr txBox="1">
            <a:spLocks noChangeArrowheads="1"/>
          </p:cNvSpPr>
          <p:nvPr/>
        </p:nvSpPr>
        <p:spPr bwMode="auto">
          <a:xfrm>
            <a:off x="2266950" y="5386388"/>
            <a:ext cx="180975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smtClean="0">
                <a:latin typeface="+mj-lt"/>
              </a:rPr>
              <a:t>Drag and Drop</a:t>
            </a:r>
            <a:endParaRPr lang="en-US" b="1" dirty="0">
              <a:latin typeface="+mj-lt"/>
            </a:endParaRPr>
          </a:p>
        </p:txBody>
      </p:sp>
      <p:cxnSp>
        <p:nvCxnSpPr>
          <p:cNvPr id="15369" name="Straight Arrow Connector 9"/>
          <p:cNvCxnSpPr>
            <a:cxnSpLocks noChangeShapeType="1"/>
            <a:stCxn id="15367" idx="2"/>
            <a:endCxn id="15365" idx="1"/>
          </p:cNvCxnSpPr>
          <p:nvPr/>
        </p:nvCxnSpPr>
        <p:spPr bwMode="auto">
          <a:xfrm rot="16200000" flipH="1">
            <a:off x="6451886" y="1460745"/>
            <a:ext cx="679835" cy="1117098"/>
          </a:xfrm>
          <a:prstGeom prst="straightConnector1">
            <a:avLst/>
          </a:prstGeom>
          <a:noFill/>
          <a:ln w="9525" algn="ctr">
            <a:solidFill>
              <a:srgbClr val="FF0000"/>
            </a:solidFill>
            <a:round/>
            <a:headEnd/>
            <a:tailEnd type="arrow" w="med" len="med"/>
          </a:ln>
        </p:spPr>
      </p:cxnSp>
      <p:cxnSp>
        <p:nvCxnSpPr>
          <p:cNvPr id="15370" name="Straight Arrow Connector 11"/>
          <p:cNvCxnSpPr>
            <a:cxnSpLocks noChangeShapeType="1"/>
            <a:stCxn id="15368" idx="0"/>
            <a:endCxn id="15366" idx="4"/>
          </p:cNvCxnSpPr>
          <p:nvPr/>
        </p:nvCxnSpPr>
        <p:spPr bwMode="auto">
          <a:xfrm rot="16200000" flipV="1">
            <a:off x="1177529" y="3392091"/>
            <a:ext cx="2501900" cy="1486693"/>
          </a:xfrm>
          <a:prstGeom prst="straightConnector1">
            <a:avLst/>
          </a:prstGeom>
          <a:noFill/>
          <a:ln w="9525" algn="ctr">
            <a:solidFill>
              <a:srgbClr val="FF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3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36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37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3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animBg="1"/>
      <p:bldP spid="15366" grpId="0" animBg="1"/>
      <p:bldP spid="15367" grpId="0" animBg="1"/>
      <p:bldP spid="1536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9" descr="Config - Filter Icon.PNG"/>
          <p:cNvPicPr>
            <a:picLocks noChangeAspect="1"/>
          </p:cNvPicPr>
          <p:nvPr/>
        </p:nvPicPr>
        <p:blipFill>
          <a:blip r:embed="rId3" cstate="print"/>
          <a:srcRect/>
          <a:stretch>
            <a:fillRect/>
          </a:stretch>
        </p:blipFill>
        <p:spPr bwMode="auto">
          <a:xfrm>
            <a:off x="481013" y="1033463"/>
            <a:ext cx="4425950" cy="1212850"/>
          </a:xfrm>
          <a:prstGeom prst="rect">
            <a:avLst/>
          </a:prstGeom>
          <a:noFill/>
          <a:ln w="9525">
            <a:noFill/>
            <a:miter lim="800000"/>
            <a:headEnd/>
            <a:tailEnd/>
          </a:ln>
        </p:spPr>
      </p:pic>
      <p:sp>
        <p:nvSpPr>
          <p:cNvPr id="16387" name="Rectangle 2"/>
          <p:cNvSpPr>
            <a:spLocks noGrp="1" noChangeArrowheads="1"/>
          </p:cNvSpPr>
          <p:nvPr>
            <p:ph type="title"/>
          </p:nvPr>
        </p:nvSpPr>
        <p:spPr/>
        <p:txBody>
          <a:bodyPr/>
          <a:lstStyle/>
          <a:p>
            <a:r>
              <a:rPr lang="en-US" smtClean="0"/>
              <a:t>Custom Filters</a:t>
            </a:r>
          </a:p>
        </p:txBody>
      </p:sp>
      <p:sp>
        <p:nvSpPr>
          <p:cNvPr id="16403" name="Footer Placeholder 19"/>
          <p:cNvSpPr>
            <a:spLocks noGrp="1"/>
          </p:cNvSpPr>
          <p:nvPr>
            <p:ph type="ftr" sz="quarter" idx="10"/>
          </p:nvPr>
        </p:nvSpPr>
        <p:spPr/>
        <p:txBody>
          <a:bodyPr/>
          <a:lstStyle/>
          <a:p>
            <a:r>
              <a:rPr lang="en-US" smtClean="0"/>
              <a:t>EAM-UI-130</a:t>
            </a:r>
            <a:endParaRPr lang="en-US"/>
          </a:p>
        </p:txBody>
      </p:sp>
      <p:pic>
        <p:nvPicPr>
          <p:cNvPr id="16389" name="Picture 7" descr="RecordFilter"/>
          <p:cNvPicPr>
            <a:picLocks noChangeAspect="1" noChangeArrowheads="1"/>
          </p:cNvPicPr>
          <p:nvPr/>
        </p:nvPicPr>
        <p:blipFill>
          <a:blip r:embed="rId4" cstate="print"/>
          <a:srcRect/>
          <a:stretch>
            <a:fillRect/>
          </a:stretch>
        </p:blipFill>
        <p:spPr bwMode="auto">
          <a:xfrm>
            <a:off x="2703513" y="2185988"/>
            <a:ext cx="5510212" cy="3159125"/>
          </a:xfrm>
          <a:prstGeom prst="rect">
            <a:avLst/>
          </a:prstGeom>
          <a:noFill/>
          <a:ln w="9525">
            <a:noFill/>
            <a:miter lim="800000"/>
            <a:headEnd/>
            <a:tailEnd/>
          </a:ln>
        </p:spPr>
      </p:pic>
      <p:sp>
        <p:nvSpPr>
          <p:cNvPr id="16390" name="Oval 5"/>
          <p:cNvSpPr>
            <a:spLocks noChangeArrowheads="1"/>
          </p:cNvSpPr>
          <p:nvPr/>
        </p:nvSpPr>
        <p:spPr bwMode="auto">
          <a:xfrm>
            <a:off x="2595563" y="2435225"/>
            <a:ext cx="2303462" cy="962025"/>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16391" name="Oval 6"/>
          <p:cNvSpPr>
            <a:spLocks noChangeArrowheads="1"/>
          </p:cNvSpPr>
          <p:nvPr/>
        </p:nvSpPr>
        <p:spPr bwMode="auto">
          <a:xfrm>
            <a:off x="5397500" y="4905375"/>
            <a:ext cx="739775" cy="319088"/>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16392" name="Oval 7"/>
          <p:cNvSpPr>
            <a:spLocks noChangeArrowheads="1"/>
          </p:cNvSpPr>
          <p:nvPr/>
        </p:nvSpPr>
        <p:spPr bwMode="auto">
          <a:xfrm>
            <a:off x="5457825" y="3741738"/>
            <a:ext cx="1077913" cy="387350"/>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16393" name="Oval 8"/>
          <p:cNvSpPr>
            <a:spLocks noChangeArrowheads="1"/>
          </p:cNvSpPr>
          <p:nvPr/>
        </p:nvSpPr>
        <p:spPr bwMode="auto">
          <a:xfrm>
            <a:off x="5291138" y="2422525"/>
            <a:ext cx="2259012" cy="1035050"/>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16394" name="TextBox 9"/>
          <p:cNvSpPr txBox="1">
            <a:spLocks noChangeArrowheads="1"/>
          </p:cNvSpPr>
          <p:nvPr/>
        </p:nvSpPr>
        <p:spPr bwMode="auto">
          <a:xfrm>
            <a:off x="1130300" y="2782888"/>
            <a:ext cx="1001713" cy="738664"/>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smtClean="0">
                <a:latin typeface="+mj-lt"/>
              </a:rPr>
              <a:t>Filter by </a:t>
            </a:r>
            <a:r>
              <a:rPr lang="en-US" b="1" dirty="0">
                <a:latin typeface="+mj-lt"/>
              </a:rPr>
              <a:t>specific fields</a:t>
            </a:r>
          </a:p>
        </p:txBody>
      </p:sp>
      <p:sp>
        <p:nvSpPr>
          <p:cNvPr id="16395" name="TextBox 10"/>
          <p:cNvSpPr txBox="1">
            <a:spLocks noChangeArrowheads="1"/>
          </p:cNvSpPr>
          <p:nvPr/>
        </p:nvSpPr>
        <p:spPr bwMode="auto">
          <a:xfrm>
            <a:off x="6519863" y="1331913"/>
            <a:ext cx="233269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lIns="91440" rIns="91440">
            <a:spAutoFit/>
          </a:bodyPr>
          <a:lstStyle/>
          <a:p>
            <a:pPr algn="ctr"/>
            <a:r>
              <a:rPr lang="en-US" b="1" dirty="0">
                <a:latin typeface="+mj-lt"/>
              </a:rPr>
              <a:t>Ability to group </a:t>
            </a:r>
            <a:r>
              <a:rPr lang="en-US" b="1" dirty="0" smtClean="0">
                <a:latin typeface="+mj-lt"/>
              </a:rPr>
              <a:t>fields</a:t>
            </a:r>
            <a:endParaRPr lang="en-US" b="1" dirty="0">
              <a:latin typeface="+mj-lt"/>
            </a:endParaRPr>
          </a:p>
        </p:txBody>
      </p:sp>
      <p:sp>
        <p:nvSpPr>
          <p:cNvPr id="16396" name="TextBox 11"/>
          <p:cNvSpPr txBox="1">
            <a:spLocks noChangeArrowheads="1"/>
          </p:cNvSpPr>
          <p:nvPr/>
        </p:nvSpPr>
        <p:spPr bwMode="auto">
          <a:xfrm>
            <a:off x="6324600" y="5400675"/>
            <a:ext cx="2443666"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a:latin typeface="+mj-lt"/>
              </a:rPr>
              <a:t>“And/Or” </a:t>
            </a:r>
            <a:r>
              <a:rPr lang="en-US" b="1" dirty="0" smtClean="0">
                <a:latin typeface="+mj-lt"/>
              </a:rPr>
              <a:t>statements</a:t>
            </a:r>
            <a:endParaRPr lang="en-US" b="1" dirty="0">
              <a:latin typeface="+mj-lt"/>
            </a:endParaRPr>
          </a:p>
        </p:txBody>
      </p:sp>
      <p:sp>
        <p:nvSpPr>
          <p:cNvPr id="16397" name="TextBox 12"/>
          <p:cNvSpPr txBox="1">
            <a:spLocks noChangeArrowheads="1"/>
          </p:cNvSpPr>
          <p:nvPr/>
        </p:nvSpPr>
        <p:spPr bwMode="auto">
          <a:xfrm>
            <a:off x="1476374" y="5416550"/>
            <a:ext cx="2695575"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a:latin typeface="+mj-lt"/>
              </a:rPr>
              <a:t>Basic </a:t>
            </a:r>
            <a:r>
              <a:rPr lang="en-US" b="1" dirty="0" err="1">
                <a:latin typeface="+mj-lt"/>
              </a:rPr>
              <a:t>vs</a:t>
            </a:r>
            <a:r>
              <a:rPr lang="en-US" b="1" dirty="0">
                <a:latin typeface="+mj-lt"/>
              </a:rPr>
              <a:t> “Advanced</a:t>
            </a:r>
            <a:r>
              <a:rPr lang="en-US" b="1" dirty="0" smtClean="0">
                <a:latin typeface="+mj-lt"/>
              </a:rPr>
              <a:t>”</a:t>
            </a:r>
            <a:endParaRPr lang="en-US" b="1" dirty="0">
              <a:latin typeface="+mj-lt"/>
            </a:endParaRPr>
          </a:p>
        </p:txBody>
      </p:sp>
      <p:cxnSp>
        <p:nvCxnSpPr>
          <p:cNvPr id="16398" name="Straight Arrow Connector 14"/>
          <p:cNvCxnSpPr>
            <a:cxnSpLocks noChangeShapeType="1"/>
            <a:stCxn id="16395" idx="2"/>
            <a:endCxn id="16393" idx="0"/>
          </p:cNvCxnSpPr>
          <p:nvPr/>
        </p:nvCxnSpPr>
        <p:spPr bwMode="auto">
          <a:xfrm rot="5400000">
            <a:off x="6662009" y="1398325"/>
            <a:ext cx="782835" cy="1265564"/>
          </a:xfrm>
          <a:prstGeom prst="straightConnector1">
            <a:avLst/>
          </a:prstGeom>
          <a:noFill/>
          <a:ln w="28575" algn="ctr">
            <a:solidFill>
              <a:srgbClr val="FF0000"/>
            </a:solidFill>
            <a:round/>
            <a:headEnd/>
            <a:tailEnd type="arrow" w="med" len="med"/>
          </a:ln>
        </p:spPr>
      </p:cxnSp>
      <p:cxnSp>
        <p:nvCxnSpPr>
          <p:cNvPr id="16399" name="Straight Arrow Connector 16"/>
          <p:cNvCxnSpPr>
            <a:cxnSpLocks noChangeShapeType="1"/>
            <a:stCxn id="16396" idx="0"/>
            <a:endCxn id="16392" idx="5"/>
          </p:cNvCxnSpPr>
          <p:nvPr/>
        </p:nvCxnSpPr>
        <p:spPr bwMode="auto">
          <a:xfrm rot="16200000" flipV="1">
            <a:off x="6298001" y="4152243"/>
            <a:ext cx="1328313" cy="1168552"/>
          </a:xfrm>
          <a:prstGeom prst="straightConnector1">
            <a:avLst/>
          </a:prstGeom>
          <a:noFill/>
          <a:ln w="28575" algn="ctr">
            <a:solidFill>
              <a:srgbClr val="FF0000"/>
            </a:solidFill>
            <a:round/>
            <a:headEnd/>
            <a:tailEnd type="arrow" w="med" len="med"/>
          </a:ln>
        </p:spPr>
      </p:cxnSp>
      <p:cxnSp>
        <p:nvCxnSpPr>
          <p:cNvPr id="16400" name="Straight Arrow Connector 18"/>
          <p:cNvCxnSpPr>
            <a:cxnSpLocks noChangeShapeType="1"/>
            <a:stCxn id="16397" idx="0"/>
            <a:endCxn id="16391" idx="2"/>
          </p:cNvCxnSpPr>
          <p:nvPr/>
        </p:nvCxnSpPr>
        <p:spPr bwMode="auto">
          <a:xfrm rot="5400000" flipH="1" flipV="1">
            <a:off x="3935016" y="3954066"/>
            <a:ext cx="351631" cy="2573338"/>
          </a:xfrm>
          <a:prstGeom prst="straightConnector1">
            <a:avLst/>
          </a:prstGeom>
          <a:noFill/>
          <a:ln w="28575" algn="ctr">
            <a:solidFill>
              <a:srgbClr val="FF0000"/>
            </a:solidFill>
            <a:round/>
            <a:headEnd/>
            <a:tailEnd type="arrow" w="med" len="med"/>
          </a:ln>
        </p:spPr>
      </p:cxnSp>
      <p:cxnSp>
        <p:nvCxnSpPr>
          <p:cNvPr id="16401" name="Straight Arrow Connector 20"/>
          <p:cNvCxnSpPr>
            <a:cxnSpLocks noChangeShapeType="1"/>
            <a:stCxn id="16394" idx="3"/>
            <a:endCxn id="16390" idx="2"/>
          </p:cNvCxnSpPr>
          <p:nvPr/>
        </p:nvCxnSpPr>
        <p:spPr bwMode="auto">
          <a:xfrm flipV="1">
            <a:off x="2132013" y="2916238"/>
            <a:ext cx="463550" cy="235982"/>
          </a:xfrm>
          <a:prstGeom prst="straightConnector1">
            <a:avLst/>
          </a:prstGeom>
          <a:noFill/>
          <a:ln w="28575" algn="ctr">
            <a:solidFill>
              <a:srgbClr val="FF0000"/>
            </a:solidFill>
            <a:round/>
            <a:headEnd/>
            <a:tailEnd type="arrow" w="med" len="med"/>
          </a:ln>
        </p:spPr>
      </p:cxnSp>
      <p:sp>
        <p:nvSpPr>
          <p:cNvPr id="16402" name="Right Arrow 32"/>
          <p:cNvSpPr>
            <a:spLocks noChangeArrowheads="1"/>
          </p:cNvSpPr>
          <p:nvPr/>
        </p:nvSpPr>
        <p:spPr bwMode="auto">
          <a:xfrm rot="8078763">
            <a:off x="3175794" y="1869281"/>
            <a:ext cx="585788" cy="295275"/>
          </a:xfrm>
          <a:prstGeom prst="rightArrow">
            <a:avLst>
              <a:gd name="adj1" fmla="val 50000"/>
              <a:gd name="adj2" fmla="val 49817"/>
            </a:avLst>
          </a:prstGeom>
          <a:solidFill>
            <a:srgbClr val="FFFF00"/>
          </a:solidFill>
          <a:ln w="9525" algn="ctr">
            <a:solidFill>
              <a:schemeClr val="tx1"/>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40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3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40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39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39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39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39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639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9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39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40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39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3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0" grpId="0" animBg="1"/>
      <p:bldP spid="16391" grpId="0" animBg="1"/>
      <p:bldP spid="16392" grpId="0" animBg="1"/>
      <p:bldP spid="16393" grpId="0" animBg="1"/>
      <p:bldP spid="16394" grpId="0" animBg="1"/>
      <p:bldP spid="16395" grpId="0" animBg="1"/>
      <p:bldP spid="16396" grpId="0" animBg="1"/>
      <p:bldP spid="16397" grpId="0" animBg="1"/>
      <p:bldP spid="1640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QAD EAM Tab View</a:t>
            </a:r>
          </a:p>
        </p:txBody>
      </p:sp>
      <p:sp>
        <p:nvSpPr>
          <p:cNvPr id="17417" name="Footer Placeholder 8"/>
          <p:cNvSpPr>
            <a:spLocks noGrp="1"/>
          </p:cNvSpPr>
          <p:nvPr>
            <p:ph type="ftr" sz="quarter" idx="10"/>
          </p:nvPr>
        </p:nvSpPr>
        <p:spPr/>
        <p:txBody>
          <a:bodyPr/>
          <a:lstStyle/>
          <a:p>
            <a:r>
              <a:rPr lang="en-US" smtClean="0"/>
              <a:t>EAM-UI-140</a:t>
            </a:r>
            <a:endParaRPr lang="en-US"/>
          </a:p>
        </p:txBody>
      </p:sp>
      <p:pic>
        <p:nvPicPr>
          <p:cNvPr id="17412" name="Picture 5" descr="tabView.png"/>
          <p:cNvPicPr>
            <a:picLocks noChangeAspect="1"/>
          </p:cNvPicPr>
          <p:nvPr/>
        </p:nvPicPr>
        <p:blipFill>
          <a:blip r:embed="rId3" cstate="print"/>
          <a:srcRect/>
          <a:stretch>
            <a:fillRect/>
          </a:stretch>
        </p:blipFill>
        <p:spPr bwMode="auto">
          <a:xfrm>
            <a:off x="760413" y="1133475"/>
            <a:ext cx="7288212" cy="4697413"/>
          </a:xfrm>
          <a:prstGeom prst="rect">
            <a:avLst/>
          </a:prstGeom>
          <a:noFill/>
          <a:ln w="9525">
            <a:noFill/>
            <a:miter lim="800000"/>
            <a:headEnd/>
            <a:tailEnd/>
          </a:ln>
        </p:spPr>
      </p:pic>
      <p:sp>
        <p:nvSpPr>
          <p:cNvPr id="17413" name="TextBox 10"/>
          <p:cNvSpPr txBox="1">
            <a:spLocks noChangeArrowheads="1"/>
          </p:cNvSpPr>
          <p:nvPr/>
        </p:nvSpPr>
        <p:spPr bwMode="auto">
          <a:xfrm>
            <a:off x="6596063" y="727075"/>
            <a:ext cx="1409700" cy="523875"/>
          </a:xfrm>
          <a:prstGeom prst="rect">
            <a:avLst/>
          </a:prstGeom>
          <a:noFill/>
          <a:ln w="9525">
            <a:noFill/>
            <a:miter lim="800000"/>
            <a:headEnd/>
            <a:tailEnd/>
          </a:ln>
        </p:spPr>
        <p:txBody>
          <a:bodyPr>
            <a:spAutoFit/>
          </a:bodyPr>
          <a:lstStyle/>
          <a:p>
            <a:pPr algn="ctr"/>
            <a:r>
              <a:rPr lang="en-US" b="1" dirty="0"/>
              <a:t>“Sub-Details”</a:t>
            </a:r>
          </a:p>
          <a:p>
            <a:pPr algn="ctr"/>
            <a:r>
              <a:rPr lang="en-US" b="1" dirty="0"/>
              <a:t>OR</a:t>
            </a:r>
          </a:p>
        </p:txBody>
      </p:sp>
      <p:sp>
        <p:nvSpPr>
          <p:cNvPr id="17414" name="TextBox 10"/>
          <p:cNvSpPr txBox="1">
            <a:spLocks noChangeArrowheads="1"/>
          </p:cNvSpPr>
          <p:nvPr/>
        </p:nvSpPr>
        <p:spPr bwMode="auto">
          <a:xfrm>
            <a:off x="4446588" y="1401763"/>
            <a:ext cx="1930400" cy="307975"/>
          </a:xfrm>
          <a:prstGeom prst="rect">
            <a:avLst/>
          </a:prstGeom>
          <a:noFill/>
          <a:ln w="9525">
            <a:noFill/>
            <a:miter lim="800000"/>
            <a:headEnd/>
            <a:tailEnd/>
          </a:ln>
        </p:spPr>
        <p:txBody>
          <a:bodyPr wrap="none">
            <a:spAutoFit/>
          </a:bodyPr>
          <a:lstStyle/>
          <a:p>
            <a:pPr algn="ctr"/>
            <a:r>
              <a:rPr lang="en-US" b="1"/>
              <a:t>User </a:t>
            </a:r>
            <a:r>
              <a:rPr lang="en-US" sz="1300" b="1"/>
              <a:t>Defined</a:t>
            </a:r>
            <a:r>
              <a:rPr lang="en-US" b="1"/>
              <a:t> Fields</a:t>
            </a:r>
          </a:p>
        </p:txBody>
      </p:sp>
      <p:cxnSp>
        <p:nvCxnSpPr>
          <p:cNvPr id="17415" name="Straight Connector 7"/>
          <p:cNvCxnSpPr>
            <a:cxnSpLocks noChangeShapeType="1"/>
            <a:stCxn id="17414" idx="2"/>
          </p:cNvCxnSpPr>
          <p:nvPr/>
        </p:nvCxnSpPr>
        <p:spPr bwMode="auto">
          <a:xfrm rot="5400000">
            <a:off x="4320381" y="1605757"/>
            <a:ext cx="987425" cy="1195388"/>
          </a:xfrm>
          <a:prstGeom prst="line">
            <a:avLst/>
          </a:prstGeom>
          <a:noFill/>
          <a:ln w="25400" algn="ctr">
            <a:solidFill>
              <a:schemeClr val="tx1"/>
            </a:solidFill>
            <a:round/>
            <a:headEnd/>
            <a:tailEnd/>
          </a:ln>
        </p:spPr>
      </p:cxnSp>
      <p:sp>
        <p:nvSpPr>
          <p:cNvPr id="17416" name="TextBox 10"/>
          <p:cNvSpPr txBox="1">
            <a:spLocks noChangeArrowheads="1"/>
          </p:cNvSpPr>
          <p:nvPr/>
        </p:nvSpPr>
        <p:spPr bwMode="auto">
          <a:xfrm>
            <a:off x="5492750" y="5854700"/>
            <a:ext cx="2944813" cy="307975"/>
          </a:xfrm>
          <a:prstGeom prst="rect">
            <a:avLst/>
          </a:prstGeom>
          <a:noFill/>
          <a:ln w="9525">
            <a:noFill/>
            <a:miter lim="800000"/>
            <a:headEnd/>
            <a:tailEnd/>
          </a:ln>
        </p:spPr>
        <p:txBody>
          <a:bodyPr wrap="none">
            <a:spAutoFit/>
          </a:bodyPr>
          <a:lstStyle/>
          <a:p>
            <a:pPr algn="ctr"/>
            <a:r>
              <a:rPr lang="en-US" b="1" dirty="0"/>
              <a:t>Configurable Mandatory Fields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Records</a:t>
            </a:r>
          </a:p>
        </p:txBody>
      </p:sp>
      <p:sp>
        <p:nvSpPr>
          <p:cNvPr id="18448" name="Footer Placeholder 33"/>
          <p:cNvSpPr>
            <a:spLocks noGrp="1"/>
          </p:cNvSpPr>
          <p:nvPr>
            <p:ph type="ftr" sz="quarter" idx="10"/>
          </p:nvPr>
        </p:nvSpPr>
        <p:spPr/>
        <p:txBody>
          <a:bodyPr/>
          <a:lstStyle/>
          <a:p>
            <a:r>
              <a:rPr lang="en-US" smtClean="0"/>
              <a:t>EAM-UI-150</a:t>
            </a:r>
            <a:endParaRPr lang="en-US"/>
          </a:p>
        </p:txBody>
      </p:sp>
      <p:pic>
        <p:nvPicPr>
          <p:cNvPr id="18437" name="Picture 6" descr="EquipmentRecordDetail.png"/>
          <p:cNvPicPr>
            <a:picLocks noChangeAspect="1"/>
          </p:cNvPicPr>
          <p:nvPr/>
        </p:nvPicPr>
        <p:blipFill>
          <a:blip r:embed="rId3" cstate="print"/>
          <a:srcRect/>
          <a:stretch>
            <a:fillRect/>
          </a:stretch>
        </p:blipFill>
        <p:spPr bwMode="auto">
          <a:xfrm>
            <a:off x="365125" y="992188"/>
            <a:ext cx="8285163" cy="4903787"/>
          </a:xfrm>
          <a:prstGeom prst="rect">
            <a:avLst/>
          </a:prstGeom>
          <a:noFill/>
          <a:ln w="9525">
            <a:noFill/>
            <a:miter lim="800000"/>
            <a:headEnd/>
            <a:tailEnd/>
          </a:ln>
        </p:spPr>
      </p:pic>
      <p:cxnSp>
        <p:nvCxnSpPr>
          <p:cNvPr id="18439" name="Straight Arrow Connector 7"/>
          <p:cNvCxnSpPr>
            <a:cxnSpLocks noChangeShapeType="1"/>
            <a:stCxn id="18438" idx="2"/>
            <a:endCxn id="18441" idx="1"/>
          </p:cNvCxnSpPr>
          <p:nvPr/>
        </p:nvCxnSpPr>
        <p:spPr bwMode="auto">
          <a:xfrm rot="5400000">
            <a:off x="1719959" y="-234255"/>
            <a:ext cx="1394023" cy="3090863"/>
          </a:xfrm>
          <a:prstGeom prst="straightConnector1">
            <a:avLst/>
          </a:prstGeom>
          <a:noFill/>
          <a:ln w="19050" algn="ctr">
            <a:solidFill>
              <a:srgbClr val="FF0000"/>
            </a:solidFill>
            <a:round/>
            <a:headEnd/>
            <a:tailEnd type="arrow" w="med" len="med"/>
          </a:ln>
        </p:spPr>
      </p:cxnSp>
      <p:sp>
        <p:nvSpPr>
          <p:cNvPr id="18441" name="Rectangle 9"/>
          <p:cNvSpPr>
            <a:spLocks noChangeArrowheads="1"/>
          </p:cNvSpPr>
          <p:nvPr/>
        </p:nvSpPr>
        <p:spPr bwMode="auto">
          <a:xfrm>
            <a:off x="871538" y="1912938"/>
            <a:ext cx="2286000" cy="190500"/>
          </a:xfrm>
          <a:prstGeom prst="rect">
            <a:avLst/>
          </a:prstGeom>
          <a:noFill/>
          <a:ln w="19050" algn="ctr">
            <a:solidFill>
              <a:srgbClr val="FF0000"/>
            </a:solidFill>
            <a:round/>
            <a:headEnd/>
            <a:tailEnd/>
          </a:ln>
        </p:spPr>
        <p:txBody>
          <a:bodyPr wrap="none" tIns="91440" bIns="91440" anchor="ctr"/>
          <a:lstStyle/>
          <a:p>
            <a:pPr algn="ctr"/>
            <a:endParaRPr lang="en-US" sz="2800"/>
          </a:p>
        </p:txBody>
      </p:sp>
      <p:sp>
        <p:nvSpPr>
          <p:cNvPr id="18442" name="Rectangle 10"/>
          <p:cNvSpPr>
            <a:spLocks noChangeArrowheads="1"/>
          </p:cNvSpPr>
          <p:nvPr/>
        </p:nvSpPr>
        <p:spPr bwMode="auto">
          <a:xfrm>
            <a:off x="6858000" y="1479550"/>
            <a:ext cx="1924050" cy="4430713"/>
          </a:xfrm>
          <a:prstGeom prst="rect">
            <a:avLst/>
          </a:prstGeom>
          <a:noFill/>
          <a:ln w="19050" algn="ctr">
            <a:solidFill>
              <a:srgbClr val="FF0000"/>
            </a:solidFill>
            <a:round/>
            <a:headEnd/>
            <a:tailEnd/>
          </a:ln>
        </p:spPr>
        <p:txBody>
          <a:bodyPr wrap="none" tIns="91440" bIns="91440" anchor="ctr"/>
          <a:lstStyle/>
          <a:p>
            <a:pPr algn="ctr"/>
            <a:endParaRPr lang="en-US" sz="2800"/>
          </a:p>
        </p:txBody>
      </p:sp>
      <p:cxnSp>
        <p:nvCxnSpPr>
          <p:cNvPr id="18443" name="Straight Arrow Connector 12"/>
          <p:cNvCxnSpPr>
            <a:cxnSpLocks noChangeShapeType="1"/>
            <a:stCxn id="18440" idx="0"/>
            <a:endCxn id="18441" idx="2"/>
          </p:cNvCxnSpPr>
          <p:nvPr/>
        </p:nvCxnSpPr>
        <p:spPr bwMode="auto">
          <a:xfrm rot="16200000" flipV="1">
            <a:off x="1527176" y="2590801"/>
            <a:ext cx="3703637" cy="2728912"/>
          </a:xfrm>
          <a:prstGeom prst="straightConnector1">
            <a:avLst/>
          </a:prstGeom>
          <a:noFill/>
          <a:ln w="19050" algn="ctr">
            <a:solidFill>
              <a:srgbClr val="FF0000"/>
            </a:solidFill>
            <a:round/>
            <a:headEnd/>
            <a:tailEnd type="arrow" w="med" len="med"/>
          </a:ln>
        </p:spPr>
      </p:cxnSp>
      <p:cxnSp>
        <p:nvCxnSpPr>
          <p:cNvPr id="18444" name="Straight Arrow Connector 14"/>
          <p:cNvCxnSpPr>
            <a:cxnSpLocks noChangeShapeType="1"/>
            <a:stCxn id="18440" idx="0"/>
            <a:endCxn id="18442" idx="1"/>
          </p:cNvCxnSpPr>
          <p:nvPr/>
        </p:nvCxnSpPr>
        <p:spPr bwMode="auto">
          <a:xfrm rot="5400000" flipH="1" flipV="1">
            <a:off x="4744641" y="3693716"/>
            <a:ext cx="2112168" cy="2114550"/>
          </a:xfrm>
          <a:prstGeom prst="straightConnector1">
            <a:avLst/>
          </a:prstGeom>
          <a:noFill/>
          <a:ln w="19050" algn="ctr">
            <a:solidFill>
              <a:srgbClr val="FF0000"/>
            </a:solidFill>
            <a:round/>
            <a:headEnd/>
            <a:tailEnd type="arrow" w="med" len="med"/>
          </a:ln>
        </p:spPr>
      </p:cxnSp>
      <p:sp>
        <p:nvSpPr>
          <p:cNvPr id="18445" name="Oval 12"/>
          <p:cNvSpPr>
            <a:spLocks noChangeArrowheads="1"/>
          </p:cNvSpPr>
          <p:nvPr/>
        </p:nvSpPr>
        <p:spPr bwMode="auto">
          <a:xfrm>
            <a:off x="7027863" y="2135188"/>
            <a:ext cx="1042987" cy="361950"/>
          </a:xfrm>
          <a:prstGeom prst="ellipse">
            <a:avLst/>
          </a:prstGeom>
          <a:noFill/>
          <a:ln w="19050" algn="ctr">
            <a:solidFill>
              <a:srgbClr val="FF0000"/>
            </a:solidFill>
            <a:round/>
            <a:headEnd/>
            <a:tailEnd/>
          </a:ln>
        </p:spPr>
        <p:txBody>
          <a:bodyPr wrap="none" tIns="91440" bIns="91440" anchor="ctr"/>
          <a:lstStyle/>
          <a:p>
            <a:pPr algn="ctr"/>
            <a:endParaRPr lang="en-US" sz="2800"/>
          </a:p>
        </p:txBody>
      </p:sp>
      <p:cxnSp>
        <p:nvCxnSpPr>
          <p:cNvPr id="18447" name="Straight Arrow Connector 17"/>
          <p:cNvCxnSpPr>
            <a:cxnSpLocks noChangeShapeType="1"/>
            <a:stCxn id="18446" idx="2"/>
            <a:endCxn id="18445" idx="0"/>
          </p:cNvCxnSpPr>
          <p:nvPr/>
        </p:nvCxnSpPr>
        <p:spPr bwMode="auto">
          <a:xfrm rot="16200000" flipH="1">
            <a:off x="6739236" y="1325067"/>
            <a:ext cx="1333698" cy="286544"/>
          </a:xfrm>
          <a:prstGeom prst="straightConnector1">
            <a:avLst/>
          </a:prstGeom>
          <a:noFill/>
          <a:ln w="19050" algn="ctr">
            <a:solidFill>
              <a:srgbClr val="FF0000"/>
            </a:solidFill>
            <a:round/>
            <a:headEnd/>
            <a:tailEnd type="arrow" w="med" len="med"/>
          </a:ln>
        </p:spPr>
      </p:cxnSp>
      <p:sp>
        <p:nvSpPr>
          <p:cNvPr id="18438" name="TextBox 5"/>
          <p:cNvSpPr txBox="1">
            <a:spLocks noChangeArrowheads="1"/>
          </p:cNvSpPr>
          <p:nvPr/>
        </p:nvSpPr>
        <p:spPr bwMode="auto">
          <a:xfrm>
            <a:off x="3095626" y="306388"/>
            <a:ext cx="173355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a:latin typeface="+mj-lt"/>
              </a:rPr>
              <a:t>Primary </a:t>
            </a:r>
            <a:r>
              <a:rPr lang="en-US" b="1" dirty="0" smtClean="0">
                <a:latin typeface="+mj-lt"/>
              </a:rPr>
              <a:t>Info</a:t>
            </a:r>
            <a:endParaRPr lang="en-US" b="1" dirty="0">
              <a:latin typeface="+mj-lt"/>
            </a:endParaRPr>
          </a:p>
        </p:txBody>
      </p:sp>
      <p:sp>
        <p:nvSpPr>
          <p:cNvPr id="18440" name="TextBox 8"/>
          <p:cNvSpPr txBox="1">
            <a:spLocks noChangeArrowheads="1"/>
          </p:cNvSpPr>
          <p:nvPr/>
        </p:nvSpPr>
        <p:spPr bwMode="auto">
          <a:xfrm>
            <a:off x="3390900" y="5807075"/>
            <a:ext cx="2705100"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a:latin typeface="+mj-lt"/>
              </a:rPr>
              <a:t>Additional important </a:t>
            </a:r>
            <a:r>
              <a:rPr lang="en-US" b="1" dirty="0" smtClean="0">
                <a:latin typeface="+mj-lt"/>
              </a:rPr>
              <a:t>info</a:t>
            </a:r>
            <a:endParaRPr lang="en-US" b="1" dirty="0">
              <a:latin typeface="+mj-lt"/>
            </a:endParaRPr>
          </a:p>
        </p:txBody>
      </p:sp>
      <p:sp>
        <p:nvSpPr>
          <p:cNvPr id="18446" name="TextBox 5"/>
          <p:cNvSpPr txBox="1">
            <a:spLocks noChangeArrowheads="1"/>
          </p:cNvSpPr>
          <p:nvPr/>
        </p:nvSpPr>
        <p:spPr bwMode="auto">
          <a:xfrm>
            <a:off x="6257925" y="493713"/>
            <a:ext cx="2009775" cy="307777"/>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wrap="square" lIns="91440" rIns="91440">
            <a:spAutoFit/>
          </a:bodyPr>
          <a:lstStyle/>
          <a:p>
            <a:pPr algn="ctr"/>
            <a:r>
              <a:rPr lang="en-US" b="1" dirty="0" smtClean="0">
                <a:latin typeface="+mj-lt"/>
              </a:rPr>
              <a:t>Notes Sub-Menu</a:t>
            </a:r>
            <a:endParaRPr lang="en-US" b="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4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4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44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4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44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44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844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4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animBg="1"/>
      <p:bldP spid="18442" grpId="0" animBg="1"/>
      <p:bldP spid="18445" grpId="0" animBg="1"/>
      <p:bldP spid="18438" grpId="0" animBg="1"/>
      <p:bldP spid="18440" grpId="0" animBg="1"/>
      <p:bldP spid="1844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Records – User Defined Fields</a:t>
            </a:r>
          </a:p>
        </p:txBody>
      </p:sp>
      <p:sp>
        <p:nvSpPr>
          <p:cNvPr id="19462" name="Footer Placeholder 5"/>
          <p:cNvSpPr>
            <a:spLocks noGrp="1"/>
          </p:cNvSpPr>
          <p:nvPr>
            <p:ph type="ftr" sz="quarter" idx="10"/>
          </p:nvPr>
        </p:nvSpPr>
        <p:spPr/>
        <p:txBody>
          <a:bodyPr/>
          <a:lstStyle/>
          <a:p>
            <a:r>
              <a:rPr lang="en-US" smtClean="0"/>
              <a:t>EAM-UI-160</a:t>
            </a:r>
            <a:endParaRPr lang="en-US"/>
          </a:p>
        </p:txBody>
      </p:sp>
      <p:pic>
        <p:nvPicPr>
          <p:cNvPr id="19461" name="Picture 10"/>
          <p:cNvPicPr>
            <a:picLocks noChangeAspect="1" noChangeArrowheads="1"/>
          </p:cNvPicPr>
          <p:nvPr/>
        </p:nvPicPr>
        <p:blipFill>
          <a:blip r:embed="rId3" cstate="print"/>
          <a:srcRect b="9222"/>
          <a:stretch>
            <a:fillRect/>
          </a:stretch>
        </p:blipFill>
        <p:spPr bwMode="auto">
          <a:xfrm>
            <a:off x="709613" y="981075"/>
            <a:ext cx="7714286" cy="4962525"/>
          </a:xfrm>
          <a:prstGeom prst="rect">
            <a:avLst/>
          </a:prstGeom>
          <a:noFill/>
          <a:ln>
            <a:solidFill>
              <a:schemeClr val="tx1"/>
            </a:solid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Lookups</a:t>
            </a:r>
          </a:p>
        </p:txBody>
      </p:sp>
      <p:sp>
        <p:nvSpPr>
          <p:cNvPr id="20487" name="Footer Placeholder 6"/>
          <p:cNvSpPr>
            <a:spLocks noGrp="1"/>
          </p:cNvSpPr>
          <p:nvPr>
            <p:ph type="ftr" sz="quarter" idx="10"/>
          </p:nvPr>
        </p:nvSpPr>
        <p:spPr/>
        <p:txBody>
          <a:bodyPr/>
          <a:lstStyle/>
          <a:p>
            <a:r>
              <a:rPr lang="en-US" smtClean="0"/>
              <a:t>EAM-UI-170</a:t>
            </a:r>
            <a:endParaRPr lang="en-US"/>
          </a:p>
        </p:txBody>
      </p:sp>
      <p:pic>
        <p:nvPicPr>
          <p:cNvPr id="20485" name="Picture 2"/>
          <p:cNvPicPr>
            <a:picLocks noChangeAspect="1" noChangeArrowheads="1"/>
          </p:cNvPicPr>
          <p:nvPr/>
        </p:nvPicPr>
        <p:blipFill>
          <a:blip r:embed="rId3" cstate="print"/>
          <a:srcRect/>
          <a:stretch>
            <a:fillRect/>
          </a:stretch>
        </p:blipFill>
        <p:spPr bwMode="auto">
          <a:xfrm>
            <a:off x="1130300" y="1249363"/>
            <a:ext cx="6875463" cy="4362450"/>
          </a:xfrm>
          <a:prstGeom prst="rect">
            <a:avLst/>
          </a:prstGeom>
          <a:noFill/>
          <a:ln w="9525" algn="ctr">
            <a:noFill/>
            <a:miter lim="800000"/>
            <a:headEnd/>
            <a:tailEnd/>
          </a:ln>
        </p:spPr>
      </p:pic>
      <p:sp>
        <p:nvSpPr>
          <p:cNvPr id="20486" name="Oval 8"/>
          <p:cNvSpPr>
            <a:spLocks noChangeArrowheads="1"/>
          </p:cNvSpPr>
          <p:nvPr/>
        </p:nvSpPr>
        <p:spPr bwMode="auto">
          <a:xfrm>
            <a:off x="3524250" y="1949450"/>
            <a:ext cx="311150" cy="304800"/>
          </a:xfrm>
          <a:prstGeom prst="ellipse">
            <a:avLst/>
          </a:prstGeom>
          <a:noFill/>
          <a:ln w="25400"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smtClean="0"/>
              <a:t>Printing &amp; Exporting</a:t>
            </a:r>
          </a:p>
        </p:txBody>
      </p:sp>
      <p:sp>
        <p:nvSpPr>
          <p:cNvPr id="21511" name="Footer Placeholder 6"/>
          <p:cNvSpPr>
            <a:spLocks noGrp="1"/>
          </p:cNvSpPr>
          <p:nvPr>
            <p:ph type="ftr" sz="quarter" idx="10"/>
          </p:nvPr>
        </p:nvSpPr>
        <p:spPr/>
        <p:txBody>
          <a:bodyPr/>
          <a:lstStyle/>
          <a:p>
            <a:r>
              <a:rPr lang="en-US" smtClean="0"/>
              <a:t>EAM-UI-180</a:t>
            </a:r>
            <a:endParaRPr lang="en-US"/>
          </a:p>
        </p:txBody>
      </p:sp>
      <p:pic>
        <p:nvPicPr>
          <p:cNvPr id="21509" name="Picture 7"/>
          <p:cNvPicPr>
            <a:picLocks noChangeAspect="1" noChangeArrowheads="1"/>
          </p:cNvPicPr>
          <p:nvPr/>
        </p:nvPicPr>
        <p:blipFill>
          <a:blip r:embed="rId3" cstate="print"/>
          <a:srcRect/>
          <a:stretch>
            <a:fillRect/>
          </a:stretch>
        </p:blipFill>
        <p:spPr bwMode="auto">
          <a:xfrm>
            <a:off x="1905000" y="2438400"/>
            <a:ext cx="5405438" cy="1530350"/>
          </a:xfrm>
          <a:prstGeom prst="rect">
            <a:avLst/>
          </a:prstGeom>
          <a:noFill/>
          <a:ln w="9525" algn="ctr">
            <a:noFill/>
            <a:miter lim="800000"/>
            <a:headEnd/>
            <a:tailEnd/>
          </a:ln>
        </p:spPr>
      </p:pic>
      <p:sp>
        <p:nvSpPr>
          <p:cNvPr id="21510" name="Oval 8"/>
          <p:cNvSpPr>
            <a:spLocks noChangeArrowheads="1"/>
          </p:cNvSpPr>
          <p:nvPr/>
        </p:nvSpPr>
        <p:spPr bwMode="auto">
          <a:xfrm>
            <a:off x="3048000" y="2743200"/>
            <a:ext cx="914400" cy="533400"/>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6" name="Oval 8"/>
          <p:cNvSpPr>
            <a:spLocks noChangeArrowheads="1"/>
          </p:cNvSpPr>
          <p:nvPr/>
        </p:nvSpPr>
        <p:spPr bwMode="auto">
          <a:xfrm>
            <a:off x="1838324" y="2752725"/>
            <a:ext cx="1209675" cy="533400"/>
          </a:xfrm>
          <a:prstGeom prst="ellipse">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215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animBg="1"/>
      <p:bldP spid="21510" grpId="1"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lstStyle/>
          <a:p>
            <a:r>
              <a:rPr lang="en-US" smtClean="0"/>
              <a:t>In this section, we learned to:</a:t>
            </a:r>
          </a:p>
          <a:p>
            <a:pPr lvl="1"/>
            <a:r>
              <a:rPr lang="en-US" smtClean="0"/>
              <a:t>Login</a:t>
            </a:r>
          </a:p>
          <a:p>
            <a:pPr lvl="1"/>
            <a:r>
              <a:rPr lang="en-US" smtClean="0"/>
              <a:t>Recognize .NET UI features</a:t>
            </a:r>
          </a:p>
          <a:p>
            <a:pPr lvl="1"/>
            <a:r>
              <a:rPr lang="en-US" smtClean="0"/>
              <a:t>Use a process map</a:t>
            </a:r>
          </a:p>
          <a:p>
            <a:pPr lvl="1"/>
            <a:r>
              <a:rPr lang="en-US" smtClean="0"/>
              <a:t>Work with menus and browses</a:t>
            </a:r>
          </a:p>
          <a:p>
            <a:pPr lvl="1"/>
            <a:r>
              <a:rPr lang="en-US" smtClean="0"/>
              <a:t>Filter a browse</a:t>
            </a:r>
          </a:p>
          <a:p>
            <a:pPr lvl="1"/>
            <a:r>
              <a:rPr lang="en-US" smtClean="0"/>
              <a:t>Lookup Records</a:t>
            </a:r>
          </a:p>
          <a:p>
            <a:pPr lvl="1"/>
            <a:r>
              <a:rPr lang="en-US" smtClean="0"/>
              <a:t>Create or edit a record</a:t>
            </a:r>
          </a:p>
          <a:p>
            <a:pPr lvl="1"/>
            <a:r>
              <a:rPr lang="en-US" smtClean="0"/>
              <a:t>Print and export</a:t>
            </a:r>
          </a:p>
        </p:txBody>
      </p:sp>
      <p:sp>
        <p:nvSpPr>
          <p:cNvPr id="22530" name="Rectangle 2"/>
          <p:cNvSpPr>
            <a:spLocks noGrp="1" noChangeArrowheads="1"/>
          </p:cNvSpPr>
          <p:nvPr>
            <p:ph type="title"/>
          </p:nvPr>
        </p:nvSpPr>
        <p:spPr/>
        <p:txBody>
          <a:bodyPr/>
          <a:lstStyle/>
          <a:p>
            <a:r>
              <a:rPr lang="en-US" smtClean="0"/>
              <a:t>Review</a:t>
            </a:r>
          </a:p>
        </p:txBody>
      </p:sp>
      <p:sp>
        <p:nvSpPr>
          <p:cNvPr id="22532" name="Footer Placeholder 3"/>
          <p:cNvSpPr>
            <a:spLocks noGrp="1"/>
          </p:cNvSpPr>
          <p:nvPr>
            <p:ph type="ftr" sz="quarter" idx="10"/>
          </p:nvPr>
        </p:nvSpPr>
        <p:spPr/>
        <p:txBody>
          <a:bodyPr/>
          <a:lstStyle/>
          <a:p>
            <a:r>
              <a:rPr lang="en-US" smtClean="0"/>
              <a:t>EAM-UI-190</a:t>
            </a:r>
            <a:endParaRPr 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395288"/>
            <a:ext cx="8153400" cy="881062"/>
          </a:xfrm>
        </p:spPr>
        <p:txBody>
          <a:bodyPr/>
          <a:lstStyle/>
          <a:p>
            <a:pPr eaLnBrk="1" hangingPunct="1"/>
            <a:r>
              <a:rPr lang="en-US" dirty="0" smtClean="0"/>
              <a:t>EAM Level 1 Learning Path </a:t>
            </a:r>
          </a:p>
        </p:txBody>
      </p:sp>
      <p:sp>
        <p:nvSpPr>
          <p:cNvPr id="7" name="TextBox 6"/>
          <p:cNvSpPr txBox="1"/>
          <p:nvPr/>
        </p:nvSpPr>
        <p:spPr>
          <a:xfrm>
            <a:off x="635000" y="5170488"/>
            <a:ext cx="7775575" cy="307975"/>
          </a:xfrm>
          <a:prstGeom prst="rect">
            <a:avLst/>
          </a:prstGeom>
          <a:ln/>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b="1" dirty="0">
                <a:solidFill>
                  <a:srgbClr val="FF0000"/>
                </a:solidFill>
              </a:rPr>
              <a:t>You are here!  </a:t>
            </a:r>
            <a:endParaRPr lang="en-US" dirty="0"/>
          </a:p>
        </p:txBody>
      </p:sp>
      <p:cxnSp>
        <p:nvCxnSpPr>
          <p:cNvPr id="6148" name="Shape 11"/>
          <p:cNvCxnSpPr>
            <a:cxnSpLocks noChangeShapeType="1"/>
            <a:endCxn id="6151" idx="1"/>
          </p:cNvCxnSpPr>
          <p:nvPr/>
        </p:nvCxnSpPr>
        <p:spPr bwMode="auto">
          <a:xfrm rot="16200000" flipV="1">
            <a:off x="-784225" y="3932238"/>
            <a:ext cx="2411413" cy="350837"/>
          </a:xfrm>
          <a:prstGeom prst="bentConnector4">
            <a:avLst>
              <a:gd name="adj1" fmla="val -440"/>
              <a:gd name="adj2" fmla="val 143894"/>
            </a:avLst>
          </a:prstGeom>
          <a:noFill/>
          <a:ln w="19050" algn="ctr">
            <a:solidFill>
              <a:srgbClr val="FF0000"/>
            </a:solidFill>
            <a:round/>
            <a:headEnd/>
            <a:tailEnd type="arrow" w="med" len="med"/>
          </a:ln>
        </p:spPr>
      </p:cxnSp>
      <p:sp>
        <p:nvSpPr>
          <p:cNvPr id="6149" name="Footer Placeholder 7"/>
          <p:cNvSpPr>
            <a:spLocks noGrp="1"/>
          </p:cNvSpPr>
          <p:nvPr>
            <p:ph type="ftr" sz="quarter" idx="10"/>
          </p:nvPr>
        </p:nvSpPr>
        <p:spPr>
          <a:noFill/>
        </p:spPr>
        <p:txBody>
          <a:bodyPr/>
          <a:lstStyle/>
          <a:p>
            <a:pPr defTabSz="865188"/>
            <a:r>
              <a:rPr lang="en-US" smtClean="0"/>
              <a:t>EAM-OV-020</a:t>
            </a:r>
          </a:p>
        </p:txBody>
      </p:sp>
      <p:pic>
        <p:nvPicPr>
          <p:cNvPr id="6150" name="Picture 7" descr="Learning Path 2010-12-06.PNG"/>
          <p:cNvPicPr>
            <a:picLocks noChangeAspect="1"/>
          </p:cNvPicPr>
          <p:nvPr/>
        </p:nvPicPr>
        <p:blipFill>
          <a:blip r:embed="rId3" cstate="print"/>
          <a:srcRect/>
          <a:stretch>
            <a:fillRect/>
          </a:stretch>
        </p:blipFill>
        <p:spPr bwMode="auto">
          <a:xfrm>
            <a:off x="468313" y="1374775"/>
            <a:ext cx="8102600" cy="3225800"/>
          </a:xfrm>
          <a:prstGeom prst="rect">
            <a:avLst/>
          </a:prstGeom>
          <a:noFill/>
          <a:ln w="9525">
            <a:noFill/>
            <a:miter lim="800000"/>
            <a:headEnd/>
            <a:tailEnd/>
          </a:ln>
        </p:spPr>
      </p:pic>
      <p:sp>
        <p:nvSpPr>
          <p:cNvPr id="6151" name="Rounded Rectangle 5"/>
          <p:cNvSpPr>
            <a:spLocks noChangeArrowheads="1"/>
          </p:cNvSpPr>
          <p:nvPr/>
        </p:nvSpPr>
        <p:spPr bwMode="auto">
          <a:xfrm>
            <a:off x="246063" y="2828925"/>
            <a:ext cx="8488362" cy="1444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EAM Process Maps are linked to:</a:t>
            </a:r>
          </a:p>
          <a:p>
            <a:pPr lvl="1"/>
            <a:r>
              <a:rPr lang="en-US" dirty="0" smtClean="0"/>
              <a:t>ERP and EAM functions</a:t>
            </a:r>
          </a:p>
          <a:p>
            <a:pPr lvl="1"/>
            <a:r>
              <a:rPr lang="en-US" dirty="0" smtClean="0"/>
              <a:t>ERP functions</a:t>
            </a:r>
          </a:p>
          <a:p>
            <a:pPr lvl="1"/>
            <a:r>
              <a:rPr lang="en-US" dirty="0" smtClean="0"/>
              <a:t>EAM functions</a:t>
            </a:r>
          </a:p>
          <a:p>
            <a:r>
              <a:rPr lang="en-US" dirty="0" smtClean="0"/>
              <a:t>Using the print button on a browse screen will: </a:t>
            </a:r>
          </a:p>
          <a:p>
            <a:pPr lvl="1"/>
            <a:r>
              <a:rPr lang="en-US" dirty="0" smtClean="0"/>
              <a:t>Print a formatted document</a:t>
            </a:r>
          </a:p>
          <a:p>
            <a:pPr lvl="1"/>
            <a:r>
              <a:rPr lang="en-US" dirty="0" smtClean="0"/>
              <a:t>Capture a screen shot</a:t>
            </a:r>
          </a:p>
          <a:p>
            <a:pPr lvl="1"/>
            <a:r>
              <a:rPr lang="en-US" dirty="0" smtClean="0"/>
              <a:t>Print the filtered browse as shown </a:t>
            </a:r>
          </a:p>
        </p:txBody>
      </p:sp>
      <p:sp>
        <p:nvSpPr>
          <p:cNvPr id="2" name="Title 1"/>
          <p:cNvSpPr>
            <a:spLocks noGrp="1"/>
          </p:cNvSpPr>
          <p:nvPr>
            <p:ph type="title"/>
          </p:nvPr>
        </p:nvSpPr>
        <p:spPr/>
        <p:txBody>
          <a:bodyPr/>
          <a:lstStyle/>
          <a:p>
            <a:r>
              <a:rPr lang="en-US" smtClean="0"/>
              <a:t>Review Questions</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3" nodeType="clickEffect">
                                  <p:stCondLst>
                                    <p:cond delay="0"/>
                                  </p:stCondLst>
                                  <p:childTnLst>
                                    <p:set>
                                      <p:cBhvr override="childStyle">
                                        <p:cTn id="6" dur="indefinite"/>
                                        <p:tgtEl>
                                          <p:spTgt spid="5">
                                            <p:txEl>
                                              <p:pRg st="3" end="3"/>
                                            </p:txEl>
                                          </p:spTgt>
                                        </p:tgtEl>
                                        <p:attrNameLst>
                                          <p:attrName>style.fontStyle</p:attrName>
                                        </p:attrNameLst>
                                      </p:cBhvr>
                                      <p:to>
                                        <p:strVal val="italic"/>
                                      </p:to>
                                    </p:set>
                                    <p:set>
                                      <p:cBhvr override="childStyle">
                                        <p:cTn id="7" dur="indefinite"/>
                                        <p:tgtEl>
                                          <p:spTgt spid="5">
                                            <p:txEl>
                                              <p:pRg st="3" end="3"/>
                                            </p:txEl>
                                          </p:spTgt>
                                        </p:tgtEl>
                                        <p:attrNameLst>
                                          <p:attrName>style.fontWeight</p:attrName>
                                        </p:attrNameLst>
                                      </p:cBhvr>
                                      <p:to>
                                        <p:strVal val="bold"/>
                                      </p:to>
                                    </p:set>
                                    <p:set>
                                      <p:cBhvr override="childStyle">
                                        <p:cTn id="8" dur="indefinite"/>
                                        <p:tgtEl>
                                          <p:spTgt spid="5">
                                            <p:txEl>
                                              <p:pRg st="3" end="3"/>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3" nodeType="clickEffect">
                                  <p:stCondLst>
                                    <p:cond delay="0"/>
                                  </p:stCondLst>
                                  <p:childTnLst>
                                    <p:set>
                                      <p:cBhvr override="childStyle">
                                        <p:cTn id="12" dur="indefinite"/>
                                        <p:tgtEl>
                                          <p:spTgt spid="5">
                                            <p:txEl>
                                              <p:pRg st="7" end="7"/>
                                            </p:txEl>
                                          </p:spTgt>
                                        </p:tgtEl>
                                        <p:attrNameLst>
                                          <p:attrName>style.fontStyle</p:attrName>
                                        </p:attrNameLst>
                                      </p:cBhvr>
                                      <p:to>
                                        <p:strVal val="italic"/>
                                      </p:to>
                                    </p:set>
                                    <p:set>
                                      <p:cBhvr override="childStyle">
                                        <p:cTn id="13" dur="indefinite"/>
                                        <p:tgtEl>
                                          <p:spTgt spid="5">
                                            <p:txEl>
                                              <p:pRg st="7" end="7"/>
                                            </p:txEl>
                                          </p:spTgt>
                                        </p:tgtEl>
                                        <p:attrNameLst>
                                          <p:attrName>style.fontWeight</p:attrName>
                                        </p:attrNameLst>
                                      </p:cBhvr>
                                      <p:to>
                                        <p:strVal val="bold"/>
                                      </p:to>
                                    </p:set>
                                    <p:set>
                                      <p:cBhvr override="childStyle">
                                        <p:cTn id="14" dur="indefinite"/>
                                        <p:tgtEl>
                                          <p:spTgt spid="5">
                                            <p:txEl>
                                              <p:pRg st="7" end="7"/>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r>
              <a:rPr lang="en-US" smtClean="0"/>
              <a:t>QAD EAM Level 1 Learning Path </a:t>
            </a:r>
            <a:br>
              <a:rPr lang="en-US" smtClean="0"/>
            </a:br>
            <a:r>
              <a:rPr lang="en-US" smtClean="0"/>
              <a:t>Next Steps for Certification!</a:t>
            </a:r>
          </a:p>
        </p:txBody>
      </p:sp>
      <p:sp>
        <p:nvSpPr>
          <p:cNvPr id="23555" name="Rectangle 3"/>
          <p:cNvSpPr>
            <a:spLocks noGrp="1" noChangeArrowheads="1"/>
          </p:cNvSpPr>
          <p:nvPr>
            <p:ph type="body" sz="quarter" idx="10"/>
          </p:nvPr>
        </p:nvSpPr>
        <p:spPr/>
        <p:txBody>
          <a:bodyPr/>
          <a:lstStyle/>
          <a:p>
            <a:r>
              <a:rPr lang="en-US" smtClean="0"/>
              <a:t>QAD EAM v12 Training</a:t>
            </a:r>
          </a:p>
        </p:txBody>
      </p:sp>
      <p:sp>
        <p:nvSpPr>
          <p:cNvPr id="9" name="Text Placeholder 8"/>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3"/>
          <p:cNvSpPr>
            <a:spLocks noGrp="1" noChangeArrowheads="1"/>
          </p:cNvSpPr>
          <p:nvPr>
            <p:ph idx="1"/>
          </p:nvPr>
        </p:nvSpPr>
        <p:spPr/>
        <p:txBody>
          <a:bodyPr/>
          <a:lstStyle/>
          <a:p>
            <a:r>
              <a:rPr lang="en-US" dirty="0" smtClean="0"/>
              <a:t>Complete the Learning Validation Questions</a:t>
            </a:r>
          </a:p>
          <a:p>
            <a:r>
              <a:rPr lang="en-US" dirty="0" smtClean="0"/>
              <a:t>Review this presentation:  “1-3 Introduction to EAM UI” </a:t>
            </a:r>
          </a:p>
          <a:p>
            <a:r>
              <a:rPr lang="en-US" dirty="0" smtClean="0"/>
              <a:t>Utilize the “Level 1 Activities Handbook” for exercises and questions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24578" name="Rectangle 2"/>
          <p:cNvSpPr>
            <a:spLocks noGrp="1" noChangeArrowheads="1"/>
          </p:cNvSpPr>
          <p:nvPr>
            <p:ph type="title"/>
          </p:nvPr>
        </p:nvSpPr>
        <p:spPr/>
        <p:txBody>
          <a:bodyPr/>
          <a:lstStyle/>
          <a:p>
            <a:r>
              <a:rPr lang="en-US" dirty="0" smtClean="0"/>
              <a:t>Next Steps  </a:t>
            </a:r>
          </a:p>
        </p:txBody>
      </p:sp>
      <p:sp>
        <p:nvSpPr>
          <p:cNvPr id="24580" name="Footer Placeholder 3"/>
          <p:cNvSpPr>
            <a:spLocks noGrp="1"/>
          </p:cNvSpPr>
          <p:nvPr>
            <p:ph type="ftr" sz="quarter" idx="10"/>
          </p:nvPr>
        </p:nvSpPr>
        <p:spPr/>
        <p:txBody>
          <a:bodyPr/>
          <a:lstStyle/>
          <a:p>
            <a:r>
              <a:rPr lang="en-US" smtClean="0"/>
              <a:t>EAM-UI-210</a:t>
            </a:r>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p:txBody>
          <a:bodyPr/>
          <a:lstStyle/>
          <a:p>
            <a:r>
              <a:rPr lang="en-US" dirty="0" smtClean="0"/>
              <a:t>The Product Unit Field Readiness Team is here to support you!  </a:t>
            </a:r>
          </a:p>
          <a:p>
            <a:r>
              <a:rPr lang="en-US" dirty="0" smtClean="0"/>
              <a:t>Contact us at:  </a:t>
            </a:r>
          </a:p>
          <a:p>
            <a:pPr lvl="1"/>
            <a:r>
              <a:rPr lang="en-US" dirty="0" smtClean="0"/>
              <a:t>Nancy </a:t>
            </a:r>
            <a:r>
              <a:rPr lang="en-US" dirty="0" err="1" smtClean="0"/>
              <a:t>Majure</a:t>
            </a:r>
            <a:r>
              <a:rPr lang="en-US" dirty="0" smtClean="0"/>
              <a:t> </a:t>
            </a:r>
            <a:r>
              <a:rPr lang="en-US" dirty="0" smtClean="0">
                <a:hlinkClick r:id="rId3"/>
              </a:rPr>
              <a:t>nnm@qad.com</a:t>
            </a:r>
            <a:endParaRPr lang="en-US" dirty="0" smtClean="0"/>
          </a:p>
          <a:p>
            <a:pPr lvl="1"/>
            <a:r>
              <a:rPr lang="en-US" dirty="0" smtClean="0"/>
              <a:t>Sara Suhr </a:t>
            </a:r>
            <a:r>
              <a:rPr lang="en-US" dirty="0" smtClean="0">
                <a:hlinkClick r:id="rId4"/>
              </a:rPr>
              <a:t>uhr@qad.com</a:t>
            </a:r>
            <a:r>
              <a:rPr lang="en-US" dirty="0" smtClean="0"/>
              <a:t> </a:t>
            </a:r>
          </a:p>
          <a:p>
            <a:r>
              <a:rPr lang="en-US" dirty="0" smtClean="0"/>
              <a:t>Email the EAM Community Forum at: </a:t>
            </a:r>
            <a:r>
              <a:rPr lang="en-US" dirty="0" smtClean="0">
                <a:hlinkClick r:id="rId5"/>
              </a:rPr>
              <a:t>enterprise_asset_management_@qadshare.com</a:t>
            </a:r>
            <a:endParaRPr lang="en-US" dirty="0" smtClean="0"/>
          </a:p>
          <a:p>
            <a:pPr>
              <a:buNone/>
            </a:pPr>
            <a:endParaRPr lang="en-US" dirty="0" smtClean="0"/>
          </a:p>
        </p:txBody>
      </p:sp>
      <p:sp>
        <p:nvSpPr>
          <p:cNvPr id="26626" name="Rectangle 2"/>
          <p:cNvSpPr>
            <a:spLocks noGrp="1" noChangeArrowheads="1"/>
          </p:cNvSpPr>
          <p:nvPr>
            <p:ph type="title"/>
          </p:nvPr>
        </p:nvSpPr>
        <p:spPr/>
        <p:txBody>
          <a:bodyPr/>
          <a:lstStyle/>
          <a:p>
            <a:r>
              <a:rPr lang="en-US" smtClean="0"/>
              <a:t>Questions? </a:t>
            </a:r>
          </a:p>
        </p:txBody>
      </p:sp>
      <p:sp>
        <p:nvSpPr>
          <p:cNvPr id="26628" name="Footer Placeholder 3"/>
          <p:cNvSpPr>
            <a:spLocks noGrp="1"/>
          </p:cNvSpPr>
          <p:nvPr>
            <p:ph type="ftr" sz="quarter" idx="10"/>
          </p:nvPr>
        </p:nvSpPr>
        <p:spPr/>
        <p:txBody>
          <a:bodyPr/>
          <a:lstStyle/>
          <a:p>
            <a:r>
              <a:rPr lang="en-US" smtClean="0"/>
              <a:t>EAM-UI-230</a:t>
            </a:r>
            <a:endParaRPr lang="en-US"/>
          </a:p>
        </p:txBody>
      </p:sp>
      <p:sp>
        <p:nvSpPr>
          <p:cNvPr id="5" name="TextBox 4"/>
          <p:cNvSpPr txBox="1"/>
          <p:nvPr/>
        </p:nvSpPr>
        <p:spPr>
          <a:xfrm>
            <a:off x="2924175" y="4448175"/>
            <a:ext cx="5343525" cy="1569660"/>
          </a:xfrm>
          <a:prstGeom prst="rect">
            <a:avLst/>
          </a:prstGeom>
          <a:noFill/>
        </p:spPr>
        <p:txBody>
          <a:bodyPr wrap="square" rtlCol="0">
            <a:spAutoFit/>
          </a:bodyPr>
          <a:lstStyle/>
          <a:p>
            <a:pPr algn="ctr"/>
            <a:r>
              <a:rPr lang="en-US" sz="4800" b="1" dirty="0" smtClean="0">
                <a:solidFill>
                  <a:srgbClr val="FF0000"/>
                </a:solidFill>
                <a:latin typeface="Freestyle Script" pitchFamily="66" charset="0"/>
              </a:rPr>
              <a:t>Thank you!  Good Luck and Happy Studying!!</a:t>
            </a:r>
            <a:endParaRPr lang="en-US" sz="4800" b="1" dirty="0">
              <a:solidFill>
                <a:srgbClr val="FF0000"/>
              </a:solidFill>
              <a:latin typeface="Freestyle Scrip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8" presetClass="emph" presetSubtype="0" fill="hold" grpId="0"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r>
              <a:rPr lang="en-US" smtClean="0"/>
              <a:t>Access the system (QAD Demo Center)</a:t>
            </a:r>
          </a:p>
          <a:p>
            <a:r>
              <a:rPr lang="en-US" smtClean="0"/>
              <a:t>Recognize and use standard interface elements</a:t>
            </a:r>
            <a:endParaRPr lang="en-US" dirty="0" smtClean="0"/>
          </a:p>
        </p:txBody>
      </p:sp>
      <p:sp>
        <p:nvSpPr>
          <p:cNvPr id="6146" name="Rectangle 2"/>
          <p:cNvSpPr>
            <a:spLocks noGrp="1" noChangeArrowheads="1"/>
          </p:cNvSpPr>
          <p:nvPr>
            <p:ph type="title"/>
          </p:nvPr>
        </p:nvSpPr>
        <p:spPr/>
        <p:txBody>
          <a:bodyPr/>
          <a:lstStyle/>
          <a:p>
            <a:r>
              <a:rPr lang="en-US" smtClean="0"/>
              <a:t>Course Overview</a:t>
            </a:r>
          </a:p>
        </p:txBody>
      </p:sp>
      <p:sp>
        <p:nvSpPr>
          <p:cNvPr id="6157" name="Footer Placeholder 12"/>
          <p:cNvSpPr>
            <a:spLocks noGrp="1"/>
          </p:cNvSpPr>
          <p:nvPr>
            <p:ph type="ftr" sz="quarter" idx="10"/>
          </p:nvPr>
        </p:nvSpPr>
        <p:spPr/>
        <p:txBody>
          <a:bodyPr/>
          <a:lstStyle/>
          <a:p>
            <a:r>
              <a:rPr lang="en-US" smtClean="0"/>
              <a:t>EAM-UI-030</a:t>
            </a:r>
            <a:endParaRPr lang="en-US"/>
          </a:p>
        </p:txBody>
      </p:sp>
      <p:pic>
        <p:nvPicPr>
          <p:cNvPr id="26"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105525" y="2759075"/>
            <a:ext cx="2781300" cy="3127375"/>
          </a:xfrm>
          <a:prstGeom prst="rect">
            <a:avLst/>
          </a:prstGeom>
          <a:noFill/>
          <a:ln w="9525">
            <a:noFill/>
            <a:miter lim="800000"/>
            <a:headEnd/>
            <a:tailEnd/>
          </a:ln>
        </p:spPr>
      </p:pic>
      <p:sp>
        <p:nvSpPr>
          <p:cNvPr id="27" name="TextBox 5"/>
          <p:cNvSpPr txBox="1">
            <a:spLocks noChangeArrowheads="1"/>
          </p:cNvSpPr>
          <p:nvPr/>
        </p:nvSpPr>
        <p:spPr bwMode="auto">
          <a:xfrm>
            <a:off x="5861050" y="2398713"/>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28" name="TextBox 6"/>
          <p:cNvSpPr txBox="1">
            <a:spLocks noChangeArrowheads="1"/>
          </p:cNvSpPr>
          <p:nvPr/>
        </p:nvSpPr>
        <p:spPr bwMode="auto">
          <a:xfrm>
            <a:off x="4840288" y="3195638"/>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9" name="TextBox 7"/>
          <p:cNvSpPr txBox="1">
            <a:spLocks noChangeArrowheads="1"/>
          </p:cNvSpPr>
          <p:nvPr/>
        </p:nvSpPr>
        <p:spPr bwMode="auto">
          <a:xfrm>
            <a:off x="4843463" y="3997325"/>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30" name="TextBox 8"/>
          <p:cNvSpPr txBox="1">
            <a:spLocks noChangeArrowheads="1"/>
          </p:cNvSpPr>
          <p:nvPr/>
        </p:nvSpPr>
        <p:spPr bwMode="auto">
          <a:xfrm>
            <a:off x="4846638" y="4862513"/>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31" name="Right Arrow 11"/>
          <p:cNvSpPr>
            <a:spLocks noChangeArrowheads="1"/>
          </p:cNvSpPr>
          <p:nvPr/>
        </p:nvSpPr>
        <p:spPr bwMode="auto">
          <a:xfrm>
            <a:off x="5978525" y="3227388"/>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32" name="Right Arrow 12"/>
          <p:cNvSpPr>
            <a:spLocks noChangeArrowheads="1"/>
          </p:cNvSpPr>
          <p:nvPr/>
        </p:nvSpPr>
        <p:spPr bwMode="auto">
          <a:xfrm>
            <a:off x="6278563" y="405130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33" name="Right Arrow 13"/>
          <p:cNvSpPr>
            <a:spLocks noChangeArrowheads="1"/>
          </p:cNvSpPr>
          <p:nvPr/>
        </p:nvSpPr>
        <p:spPr bwMode="auto">
          <a:xfrm>
            <a:off x="6015038" y="49053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34" name="5-Point Star 33"/>
          <p:cNvSpPr/>
          <p:nvPr/>
        </p:nvSpPr>
        <p:spPr bwMode="auto">
          <a:xfrm>
            <a:off x="4529138" y="33162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sp>
        <p:nvSpPr>
          <p:cNvPr id="14" name="5-Point Star 13"/>
          <p:cNvSpPr/>
          <p:nvPr/>
        </p:nvSpPr>
        <p:spPr bwMode="auto">
          <a:xfrm>
            <a:off x="4538663" y="360203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sp>
        <p:nvSpPr>
          <p:cNvPr id="15" name="5-Point Star 14"/>
          <p:cNvSpPr/>
          <p:nvPr/>
        </p:nvSpPr>
        <p:spPr bwMode="auto">
          <a:xfrm>
            <a:off x="4538663" y="38877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dirty="0" smtClean="0"/>
              <a:t>Understand the EAM User Interface Elements  </a:t>
            </a:r>
          </a:p>
          <a:p>
            <a:pPr lvl="1"/>
            <a:r>
              <a:rPr lang="en-US" dirty="0" smtClean="0"/>
              <a:t>Navigate the EAM System more effectively</a:t>
            </a:r>
          </a:p>
          <a:p>
            <a:pPr lvl="1"/>
            <a:r>
              <a:rPr lang="en-US" dirty="0" smtClean="0"/>
              <a:t>Prepare for next steps towards Certification </a:t>
            </a:r>
          </a:p>
        </p:txBody>
      </p:sp>
      <p:sp>
        <p:nvSpPr>
          <p:cNvPr id="7170" name="Rectangle 2"/>
          <p:cNvSpPr>
            <a:spLocks noGrp="1" noChangeArrowheads="1"/>
          </p:cNvSpPr>
          <p:nvPr>
            <p:ph type="title"/>
          </p:nvPr>
        </p:nvSpPr>
        <p:spPr/>
        <p:txBody>
          <a:bodyPr/>
          <a:lstStyle/>
          <a:p>
            <a:r>
              <a:rPr lang="en-US" dirty="0" smtClean="0"/>
              <a:t>Course Objective</a:t>
            </a:r>
          </a:p>
        </p:txBody>
      </p:sp>
      <p:sp>
        <p:nvSpPr>
          <p:cNvPr id="7172" name="Footer Placeholder 3"/>
          <p:cNvSpPr>
            <a:spLocks noGrp="1"/>
          </p:cNvSpPr>
          <p:nvPr>
            <p:ph type="ftr" sz="quarter" idx="10"/>
          </p:nvPr>
        </p:nvSpPr>
        <p:spPr/>
        <p:txBody>
          <a:bodyPr/>
          <a:lstStyle/>
          <a:p>
            <a:r>
              <a:rPr lang="en-US" smtClean="0"/>
              <a:t>EAM-UI-040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QAD EAM User Interface</a:t>
            </a:r>
          </a:p>
        </p:txBody>
      </p:sp>
      <p:sp>
        <p:nvSpPr>
          <p:cNvPr id="8195" name="Rectangle 3"/>
          <p:cNvSpPr>
            <a:spLocks noGrp="1" noChangeArrowheads="1"/>
          </p:cNvSpPr>
          <p:nvPr>
            <p:ph type="body" sz="quarter" idx="10"/>
          </p:nvPr>
        </p:nvSpPr>
        <p:spPr/>
        <p:txBody>
          <a:bodyPr/>
          <a:lstStyle/>
          <a:p>
            <a:r>
              <a:rPr lang="en-US" smtClean="0"/>
              <a:t>QAD EAM v12 Training</a:t>
            </a:r>
          </a:p>
        </p:txBody>
      </p:sp>
      <p:sp>
        <p:nvSpPr>
          <p:cNvPr id="11" name="Text Placeholder 10"/>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idx="1"/>
          </p:nvPr>
        </p:nvSpPr>
        <p:spPr/>
        <p:txBody>
          <a:bodyPr/>
          <a:lstStyle/>
          <a:p>
            <a:pPr lvl="2"/>
            <a:endParaRPr lang="en-US" smtClean="0"/>
          </a:p>
          <a:p>
            <a:pPr lvl="2"/>
            <a:endParaRPr lang="en-US" smtClean="0"/>
          </a:p>
        </p:txBody>
      </p:sp>
      <p:sp>
        <p:nvSpPr>
          <p:cNvPr id="9218" name="Rectangle 2"/>
          <p:cNvSpPr>
            <a:spLocks noGrp="1" noChangeArrowheads="1"/>
          </p:cNvSpPr>
          <p:nvPr>
            <p:ph type="title"/>
          </p:nvPr>
        </p:nvSpPr>
        <p:spPr/>
        <p:txBody>
          <a:bodyPr/>
          <a:lstStyle/>
          <a:p>
            <a:r>
              <a:rPr lang="en-US" smtClean="0"/>
              <a:t>Log In</a:t>
            </a:r>
          </a:p>
        </p:txBody>
      </p:sp>
      <p:sp>
        <p:nvSpPr>
          <p:cNvPr id="9229" name="Footer Placeholder 12"/>
          <p:cNvSpPr>
            <a:spLocks noGrp="1"/>
          </p:cNvSpPr>
          <p:nvPr>
            <p:ph type="ftr" sz="quarter" idx="10"/>
          </p:nvPr>
        </p:nvSpPr>
        <p:spPr/>
        <p:txBody>
          <a:bodyPr/>
          <a:lstStyle/>
          <a:p>
            <a:r>
              <a:rPr lang="en-US" smtClean="0"/>
              <a:t>EAM-UI-060</a:t>
            </a:r>
            <a:endParaRPr lang="en-US"/>
          </a:p>
        </p:txBody>
      </p:sp>
      <p:pic>
        <p:nvPicPr>
          <p:cNvPr id="9220" name="Picture 4" descr="Config - Icons.PNG"/>
          <p:cNvPicPr>
            <a:picLocks noChangeAspect="1"/>
          </p:cNvPicPr>
          <p:nvPr/>
        </p:nvPicPr>
        <p:blipFill>
          <a:blip r:embed="rId3" cstate="print"/>
          <a:srcRect b="14726"/>
          <a:stretch>
            <a:fillRect/>
          </a:stretch>
        </p:blipFill>
        <p:spPr bwMode="auto">
          <a:xfrm>
            <a:off x="3178175" y="1435100"/>
            <a:ext cx="2767013" cy="4289425"/>
          </a:xfrm>
          <a:prstGeom prst="rect">
            <a:avLst/>
          </a:prstGeom>
          <a:noFill/>
          <a:ln w="9525">
            <a:noFill/>
            <a:miter lim="800000"/>
            <a:headEnd/>
            <a:tailEnd/>
          </a:ln>
        </p:spPr>
      </p:pic>
      <p:pic>
        <p:nvPicPr>
          <p:cNvPr id="9221" name="Picture 5" descr="login.png"/>
          <p:cNvPicPr>
            <a:picLocks noChangeAspect="1"/>
          </p:cNvPicPr>
          <p:nvPr/>
        </p:nvPicPr>
        <p:blipFill>
          <a:blip r:embed="rId4" cstate="print"/>
          <a:srcRect/>
          <a:stretch>
            <a:fillRect/>
          </a:stretch>
        </p:blipFill>
        <p:spPr bwMode="auto">
          <a:xfrm>
            <a:off x="4916488" y="2197100"/>
            <a:ext cx="4079875" cy="2806700"/>
          </a:xfrm>
          <a:prstGeom prst="rect">
            <a:avLst/>
          </a:prstGeom>
          <a:noFill/>
          <a:ln w="9525">
            <a:noFill/>
            <a:miter lim="800000"/>
            <a:headEnd/>
            <a:tailEnd/>
          </a:ln>
        </p:spPr>
      </p:pic>
      <p:sp>
        <p:nvSpPr>
          <p:cNvPr id="9222" name="TextBox 6"/>
          <p:cNvSpPr txBox="1">
            <a:spLocks noChangeArrowheads="1"/>
          </p:cNvSpPr>
          <p:nvPr/>
        </p:nvSpPr>
        <p:spPr bwMode="auto">
          <a:xfrm>
            <a:off x="795338" y="4167188"/>
            <a:ext cx="1770062" cy="646112"/>
          </a:xfrm>
          <a:prstGeom prst="rect">
            <a:avLst/>
          </a:prstGeom>
          <a:noFill/>
          <a:ln w="9525">
            <a:noFill/>
            <a:miter lim="800000"/>
            <a:headEnd/>
            <a:tailEnd/>
          </a:ln>
        </p:spPr>
        <p:txBody>
          <a:bodyPr>
            <a:spAutoFit/>
          </a:bodyPr>
          <a:lstStyle/>
          <a:p>
            <a:r>
              <a:rPr lang="en-US" sz="1800" dirty="0">
                <a:latin typeface="+mj-lt"/>
              </a:rPr>
              <a:t>GUI – System Administration </a:t>
            </a:r>
          </a:p>
        </p:txBody>
      </p:sp>
      <p:sp>
        <p:nvSpPr>
          <p:cNvPr id="9223" name="TextBox 7"/>
          <p:cNvSpPr txBox="1">
            <a:spLocks noChangeArrowheads="1"/>
          </p:cNvSpPr>
          <p:nvPr/>
        </p:nvSpPr>
        <p:spPr bwMode="auto">
          <a:xfrm>
            <a:off x="857250" y="4957763"/>
            <a:ext cx="1576388" cy="646112"/>
          </a:xfrm>
          <a:prstGeom prst="rect">
            <a:avLst/>
          </a:prstGeom>
          <a:noFill/>
          <a:ln w="9525">
            <a:noFill/>
            <a:miter lim="800000"/>
            <a:headEnd/>
            <a:tailEnd/>
          </a:ln>
        </p:spPr>
        <p:txBody>
          <a:bodyPr>
            <a:spAutoFit/>
          </a:bodyPr>
          <a:lstStyle/>
          <a:p>
            <a:r>
              <a:rPr lang="en-US" sz="1800" dirty="0">
                <a:latin typeface="+mj-lt"/>
              </a:rPr>
              <a:t>.NET UI - Application</a:t>
            </a:r>
          </a:p>
        </p:txBody>
      </p:sp>
      <p:sp>
        <p:nvSpPr>
          <p:cNvPr id="9224" name="TextBox 8"/>
          <p:cNvSpPr txBox="1">
            <a:spLocks noChangeArrowheads="1"/>
          </p:cNvSpPr>
          <p:nvPr/>
        </p:nvSpPr>
        <p:spPr bwMode="auto">
          <a:xfrm>
            <a:off x="323850" y="3727450"/>
            <a:ext cx="2034531" cy="400110"/>
          </a:xfrm>
          <a:prstGeom prst="rect">
            <a:avLst/>
          </a:prstGeom>
          <a:noFill/>
          <a:ln w="9525">
            <a:noFill/>
            <a:miter lim="800000"/>
            <a:headEnd/>
            <a:tailEnd/>
          </a:ln>
        </p:spPr>
        <p:txBody>
          <a:bodyPr wrap="none">
            <a:spAutoFit/>
          </a:bodyPr>
          <a:lstStyle/>
          <a:p>
            <a:r>
              <a:rPr lang="en-US" sz="2000" b="1" dirty="0">
                <a:latin typeface="+mj-lt"/>
              </a:rPr>
              <a:t>Two Interfaces:</a:t>
            </a:r>
          </a:p>
        </p:txBody>
      </p:sp>
      <p:sp>
        <p:nvSpPr>
          <p:cNvPr id="9225" name="Right Arrow 9"/>
          <p:cNvSpPr>
            <a:spLocks noChangeArrowheads="1"/>
          </p:cNvSpPr>
          <p:nvPr/>
        </p:nvSpPr>
        <p:spPr bwMode="auto">
          <a:xfrm>
            <a:off x="2613025" y="4427538"/>
            <a:ext cx="504825" cy="268287"/>
          </a:xfrm>
          <a:prstGeom prst="rightArrow">
            <a:avLst>
              <a:gd name="adj1" fmla="val 50000"/>
              <a:gd name="adj2" fmla="val 49986"/>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9226" name="Right Arrow 10"/>
          <p:cNvSpPr>
            <a:spLocks noChangeArrowheads="1"/>
          </p:cNvSpPr>
          <p:nvPr/>
        </p:nvSpPr>
        <p:spPr bwMode="auto">
          <a:xfrm>
            <a:off x="2595563" y="5151438"/>
            <a:ext cx="504825" cy="268287"/>
          </a:xfrm>
          <a:prstGeom prst="rightArrow">
            <a:avLst>
              <a:gd name="adj1" fmla="val 50000"/>
              <a:gd name="adj2" fmla="val 49986"/>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9227" name="Down Arrow 11"/>
          <p:cNvSpPr>
            <a:spLocks noChangeArrowheads="1"/>
          </p:cNvSpPr>
          <p:nvPr/>
        </p:nvSpPr>
        <p:spPr bwMode="auto">
          <a:xfrm rot="-6502479">
            <a:off x="4714875" y="4021138"/>
            <a:ext cx="487363" cy="1798637"/>
          </a:xfrm>
          <a:prstGeom prst="downArrow">
            <a:avLst>
              <a:gd name="adj1" fmla="val 50000"/>
              <a:gd name="adj2" fmla="val 50062"/>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9228" name="TextBox 12"/>
          <p:cNvSpPr txBox="1">
            <a:spLocks noChangeArrowheads="1"/>
          </p:cNvSpPr>
          <p:nvPr/>
        </p:nvSpPr>
        <p:spPr bwMode="auto">
          <a:xfrm>
            <a:off x="533400" y="2019300"/>
            <a:ext cx="2162175" cy="976313"/>
          </a:xfrm>
          <a:prstGeom prst="rect">
            <a:avLst/>
          </a:prstGeom>
          <a:noFill/>
          <a:ln w="9525">
            <a:noFill/>
            <a:miter lim="800000"/>
            <a:headEnd/>
            <a:tailEnd/>
          </a:ln>
        </p:spPr>
        <p:txBody>
          <a:bodyPr wrap="square">
            <a:spAutoFit/>
          </a:bodyPr>
          <a:lstStyle/>
          <a:p>
            <a:pPr algn="ctr"/>
            <a:r>
              <a:rPr lang="en-US" sz="2800" b="1" dirty="0">
                <a:latin typeface="+mj-lt"/>
              </a:rPr>
              <a:t>“UI” = User Interface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p:txBody>
          <a:bodyPr/>
          <a:lstStyle/>
          <a:p>
            <a:r>
              <a:rPr lang="fr-FR" dirty="0" err="1" smtClean="0"/>
              <a:t>Expandable</a:t>
            </a:r>
            <a:r>
              <a:rPr lang="fr-FR" dirty="0" smtClean="0"/>
              <a:t> menus</a:t>
            </a:r>
          </a:p>
          <a:p>
            <a:r>
              <a:rPr lang="fr-FR" dirty="0" err="1" smtClean="0"/>
              <a:t>Process</a:t>
            </a:r>
            <a:r>
              <a:rPr lang="fr-FR" dirty="0" smtClean="0"/>
              <a:t> </a:t>
            </a:r>
            <a:r>
              <a:rPr lang="fr-FR" dirty="0" err="1" smtClean="0"/>
              <a:t>Maps</a:t>
            </a:r>
            <a:endParaRPr lang="fr-FR" dirty="0" smtClean="0"/>
          </a:p>
          <a:p>
            <a:r>
              <a:rPr lang="fr-FR" dirty="0" err="1" smtClean="0"/>
              <a:t>Inbox</a:t>
            </a:r>
            <a:endParaRPr lang="fr-FR" dirty="0" smtClean="0"/>
          </a:p>
          <a:p>
            <a:r>
              <a:rPr lang="fr-FR" dirty="0" smtClean="0"/>
              <a:t>Menu </a:t>
            </a:r>
            <a:r>
              <a:rPr lang="fr-FR" dirty="0" err="1" smtClean="0"/>
              <a:t>search</a:t>
            </a:r>
            <a:endParaRPr lang="fr-FR" dirty="0" smtClean="0"/>
          </a:p>
          <a:p>
            <a:r>
              <a:rPr lang="fr-FR" dirty="0" smtClean="0"/>
              <a:t>Favorites</a:t>
            </a:r>
          </a:p>
          <a:p>
            <a:r>
              <a:rPr lang="fr-FR" dirty="0" err="1" smtClean="0"/>
              <a:t>Browses</a:t>
            </a:r>
            <a:endParaRPr lang="fr-FR" dirty="0" smtClean="0"/>
          </a:p>
          <a:p>
            <a:r>
              <a:rPr lang="fr-FR" dirty="0" err="1" smtClean="0"/>
              <a:t>Filters</a:t>
            </a:r>
            <a:endParaRPr lang="fr-FR" dirty="0" smtClean="0"/>
          </a:p>
          <a:p>
            <a:r>
              <a:rPr lang="fr-FR" dirty="0" smtClean="0"/>
              <a:t>Tab pages</a:t>
            </a:r>
          </a:p>
          <a:p>
            <a:r>
              <a:rPr lang="fr-FR" dirty="0" err="1" smtClean="0"/>
              <a:t>Lookups</a:t>
            </a:r>
            <a:r>
              <a:rPr lang="fr-FR" dirty="0" smtClean="0"/>
              <a:t> </a:t>
            </a:r>
          </a:p>
          <a:p>
            <a:r>
              <a:rPr lang="fr-FR" dirty="0" smtClean="0"/>
              <a:t>Printing &amp; </a:t>
            </a:r>
            <a:r>
              <a:rPr lang="fr-FR" dirty="0" err="1" smtClean="0"/>
              <a:t>Exporting</a:t>
            </a:r>
            <a:endParaRPr lang="fr-FR" dirty="0" smtClean="0"/>
          </a:p>
        </p:txBody>
      </p:sp>
      <p:sp>
        <p:nvSpPr>
          <p:cNvPr id="10242" name="Rectangle 2"/>
          <p:cNvSpPr>
            <a:spLocks noGrp="1" noChangeArrowheads="1"/>
          </p:cNvSpPr>
          <p:nvPr>
            <p:ph type="title"/>
          </p:nvPr>
        </p:nvSpPr>
        <p:spPr/>
        <p:txBody>
          <a:bodyPr/>
          <a:lstStyle/>
          <a:p>
            <a:r>
              <a:rPr lang="en-US" smtClean="0"/>
              <a:t>Standard .NET UI Features</a:t>
            </a:r>
          </a:p>
        </p:txBody>
      </p:sp>
      <p:sp>
        <p:nvSpPr>
          <p:cNvPr id="10246" name="Footer Placeholder 5"/>
          <p:cNvSpPr>
            <a:spLocks noGrp="1"/>
          </p:cNvSpPr>
          <p:nvPr>
            <p:ph type="ftr" sz="quarter" idx="10"/>
          </p:nvPr>
        </p:nvSpPr>
        <p:spPr/>
        <p:txBody>
          <a:bodyPr/>
          <a:lstStyle/>
          <a:p>
            <a:r>
              <a:rPr lang="en-US" smtClean="0"/>
              <a:t>EAM-UI-070</a:t>
            </a:r>
            <a:endParaRPr lang="en-US"/>
          </a:p>
        </p:txBody>
      </p:sp>
      <p:pic>
        <p:nvPicPr>
          <p:cNvPr id="10245" name="Picture 4" descr="Main Menu.PNG"/>
          <p:cNvPicPr>
            <a:picLocks noChangeAspect="1"/>
          </p:cNvPicPr>
          <p:nvPr/>
        </p:nvPicPr>
        <p:blipFill>
          <a:blip r:embed="rId3" cstate="print"/>
          <a:stretch>
            <a:fillRect/>
          </a:stretch>
        </p:blipFill>
        <p:spPr bwMode="auto">
          <a:xfrm>
            <a:off x="3257549" y="1427453"/>
            <a:ext cx="5762625" cy="3839871"/>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3"/>
          <p:cNvSpPr>
            <a:spLocks noGrp="1" noChangeArrowheads="1"/>
          </p:cNvSpPr>
          <p:nvPr>
            <p:ph idx="1"/>
          </p:nvPr>
        </p:nvSpPr>
        <p:spPr/>
        <p:txBody>
          <a:bodyPr/>
          <a:lstStyle/>
          <a:p>
            <a:pPr lvl="2"/>
            <a:endParaRPr lang="en-US" smtClean="0"/>
          </a:p>
          <a:p>
            <a:pPr lvl="2"/>
            <a:endParaRPr lang="en-US" smtClean="0"/>
          </a:p>
        </p:txBody>
      </p:sp>
      <p:sp>
        <p:nvSpPr>
          <p:cNvPr id="12290" name="Rectangle 2"/>
          <p:cNvSpPr>
            <a:spLocks noGrp="1" noChangeArrowheads="1"/>
          </p:cNvSpPr>
          <p:nvPr>
            <p:ph type="title"/>
          </p:nvPr>
        </p:nvSpPr>
        <p:spPr/>
        <p:txBody>
          <a:bodyPr/>
          <a:lstStyle/>
          <a:p>
            <a:r>
              <a:rPr lang="en-US" smtClean="0"/>
              <a:t>QAD EAM Interface</a:t>
            </a:r>
          </a:p>
        </p:txBody>
      </p:sp>
      <p:sp>
        <p:nvSpPr>
          <p:cNvPr id="12301" name="Footer Placeholder 12"/>
          <p:cNvSpPr>
            <a:spLocks noGrp="1"/>
          </p:cNvSpPr>
          <p:nvPr>
            <p:ph type="ftr" sz="quarter" idx="10"/>
          </p:nvPr>
        </p:nvSpPr>
        <p:spPr/>
        <p:txBody>
          <a:bodyPr/>
          <a:lstStyle/>
          <a:p>
            <a:r>
              <a:rPr lang="en-US" smtClean="0"/>
              <a:t>EAM-UI-090</a:t>
            </a:r>
            <a:endParaRPr lang="en-US"/>
          </a:p>
        </p:txBody>
      </p:sp>
      <p:pic>
        <p:nvPicPr>
          <p:cNvPr id="12292" name="Picture 6" descr="displayElements.png"/>
          <p:cNvPicPr>
            <a:picLocks noChangeAspect="1"/>
          </p:cNvPicPr>
          <p:nvPr/>
        </p:nvPicPr>
        <p:blipFill>
          <a:blip r:embed="rId3" cstate="print"/>
          <a:srcRect/>
          <a:stretch>
            <a:fillRect/>
          </a:stretch>
        </p:blipFill>
        <p:spPr bwMode="auto">
          <a:xfrm>
            <a:off x="450850" y="887401"/>
            <a:ext cx="7932738" cy="5006975"/>
          </a:xfrm>
          <a:prstGeom prst="rect">
            <a:avLst/>
          </a:prstGeom>
          <a:noFill/>
          <a:ln w="9525">
            <a:noFill/>
            <a:miter lim="800000"/>
            <a:headEnd/>
            <a:tailEnd/>
          </a:ln>
        </p:spPr>
      </p:pic>
      <p:cxnSp>
        <p:nvCxnSpPr>
          <p:cNvPr id="12293" name="Straight Connector 5"/>
          <p:cNvCxnSpPr>
            <a:cxnSpLocks noChangeShapeType="1"/>
          </p:cNvCxnSpPr>
          <p:nvPr/>
        </p:nvCxnSpPr>
        <p:spPr bwMode="auto">
          <a:xfrm rot="5400000">
            <a:off x="2966244" y="1461282"/>
            <a:ext cx="617538" cy="0"/>
          </a:xfrm>
          <a:prstGeom prst="line">
            <a:avLst/>
          </a:prstGeom>
          <a:noFill/>
          <a:ln w="9525" algn="ctr">
            <a:solidFill>
              <a:schemeClr val="tx1"/>
            </a:solidFill>
            <a:round/>
            <a:headEnd/>
            <a:tailEnd/>
          </a:ln>
        </p:spPr>
      </p:cxnSp>
      <p:sp>
        <p:nvSpPr>
          <p:cNvPr id="12295" name="Rectangle 8"/>
          <p:cNvSpPr>
            <a:spLocks noChangeArrowheads="1"/>
          </p:cNvSpPr>
          <p:nvPr/>
        </p:nvSpPr>
        <p:spPr bwMode="auto">
          <a:xfrm>
            <a:off x="1222375" y="1857375"/>
            <a:ext cx="1287463" cy="1747826"/>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12296" name="TextBox 9"/>
          <p:cNvSpPr txBox="1">
            <a:spLocks noChangeArrowheads="1"/>
          </p:cNvSpPr>
          <p:nvPr/>
        </p:nvSpPr>
        <p:spPr bwMode="auto">
          <a:xfrm>
            <a:off x="2359050" y="5891201"/>
            <a:ext cx="1931939" cy="261610"/>
          </a:xfrm>
          <a:prstGeom prst="rect">
            <a:avLst/>
          </a:prstGeom>
          <a:noFill/>
          <a:ln w="9525">
            <a:noFill/>
            <a:miter lim="800000"/>
            <a:headEnd/>
            <a:tailEnd/>
          </a:ln>
        </p:spPr>
        <p:txBody>
          <a:bodyPr wrap="none">
            <a:spAutoFit/>
          </a:bodyPr>
          <a:lstStyle/>
          <a:p>
            <a:pPr algn="ctr"/>
            <a:r>
              <a:rPr lang="en-US" sz="1100" b="1" dirty="0" smtClean="0"/>
              <a:t>More </a:t>
            </a:r>
            <a:r>
              <a:rPr lang="en-US" sz="1100" b="1" dirty="0"/>
              <a:t>than one </a:t>
            </a:r>
            <a:r>
              <a:rPr lang="en-US" sz="1100" b="1" dirty="0" smtClean="0"/>
              <a:t>at </a:t>
            </a:r>
            <a:r>
              <a:rPr lang="en-US" sz="1100" b="1" dirty="0"/>
              <a:t>a time!</a:t>
            </a:r>
          </a:p>
        </p:txBody>
      </p:sp>
      <p:cxnSp>
        <p:nvCxnSpPr>
          <p:cNvPr id="12297" name="Straight Arrow Connector 13"/>
          <p:cNvCxnSpPr>
            <a:cxnSpLocks noChangeShapeType="1"/>
            <a:stCxn id="12296" idx="0"/>
            <a:endCxn id="12295" idx="2"/>
          </p:cNvCxnSpPr>
          <p:nvPr/>
        </p:nvCxnSpPr>
        <p:spPr bwMode="auto">
          <a:xfrm rot="16200000" flipV="1">
            <a:off x="1452564" y="4018744"/>
            <a:ext cx="2286000" cy="1458913"/>
          </a:xfrm>
          <a:prstGeom prst="straightConnector1">
            <a:avLst/>
          </a:prstGeom>
          <a:noFill/>
          <a:ln w="28575" algn="ctr">
            <a:solidFill>
              <a:srgbClr val="FF0000"/>
            </a:solidFill>
            <a:round/>
            <a:headEnd/>
            <a:tailEnd type="arrow" w="med" len="med"/>
          </a:ln>
        </p:spPr>
      </p:cxnSp>
      <p:sp>
        <p:nvSpPr>
          <p:cNvPr id="12298" name="Oval 14"/>
          <p:cNvSpPr>
            <a:spLocks noChangeArrowheads="1"/>
          </p:cNvSpPr>
          <p:nvPr/>
        </p:nvSpPr>
        <p:spPr bwMode="auto">
          <a:xfrm>
            <a:off x="6900863" y="5453363"/>
            <a:ext cx="446087" cy="244475"/>
          </a:xfrm>
          <a:prstGeom prst="ellipse">
            <a:avLst/>
          </a:prstGeom>
          <a:noFill/>
          <a:ln w="19050" algn="ctr">
            <a:solidFill>
              <a:srgbClr val="FF0000"/>
            </a:solidFill>
            <a:round/>
            <a:headEnd/>
            <a:tailEnd/>
          </a:ln>
        </p:spPr>
        <p:txBody>
          <a:bodyPr wrap="none" tIns="91440" bIns="91440" anchor="ctr"/>
          <a:lstStyle/>
          <a:p>
            <a:pPr algn="ctr"/>
            <a:endParaRPr lang="en-US" sz="2800"/>
          </a:p>
        </p:txBody>
      </p:sp>
      <p:sp>
        <p:nvSpPr>
          <p:cNvPr id="12299" name="TextBox 15"/>
          <p:cNvSpPr txBox="1">
            <a:spLocks noChangeArrowheads="1"/>
          </p:cNvSpPr>
          <p:nvPr/>
        </p:nvSpPr>
        <p:spPr bwMode="auto">
          <a:xfrm>
            <a:off x="6853639" y="5875326"/>
            <a:ext cx="1689885" cy="261610"/>
          </a:xfrm>
          <a:prstGeom prst="rect">
            <a:avLst/>
          </a:prstGeom>
          <a:noFill/>
          <a:ln w="9525">
            <a:noFill/>
            <a:miter lim="800000"/>
            <a:headEnd/>
            <a:tailEnd/>
          </a:ln>
        </p:spPr>
        <p:txBody>
          <a:bodyPr wrap="none">
            <a:spAutoFit/>
          </a:bodyPr>
          <a:lstStyle/>
          <a:p>
            <a:pPr algn="ctr"/>
            <a:r>
              <a:rPr lang="en-US" sz="1100" b="1" dirty="0"/>
              <a:t>Currently Active </a:t>
            </a:r>
            <a:r>
              <a:rPr lang="en-US" sz="1100" b="1" dirty="0" smtClean="0"/>
              <a:t>User</a:t>
            </a:r>
            <a:endParaRPr lang="en-US" sz="1100" b="1" dirty="0"/>
          </a:p>
        </p:txBody>
      </p:sp>
      <p:cxnSp>
        <p:nvCxnSpPr>
          <p:cNvPr id="12300" name="Straight Arrow Connector 17"/>
          <p:cNvCxnSpPr>
            <a:cxnSpLocks noChangeShapeType="1"/>
            <a:stCxn id="12299" idx="0"/>
            <a:endCxn id="12298" idx="6"/>
          </p:cNvCxnSpPr>
          <p:nvPr/>
        </p:nvCxnSpPr>
        <p:spPr bwMode="auto">
          <a:xfrm rot="16200000" flipV="1">
            <a:off x="7372904" y="5549648"/>
            <a:ext cx="299725" cy="351632"/>
          </a:xfrm>
          <a:prstGeom prst="straightConnector1">
            <a:avLst/>
          </a:prstGeom>
          <a:noFill/>
          <a:ln w="19050" algn="ctr">
            <a:solidFill>
              <a:srgbClr val="FF0000"/>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29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2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29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30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2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animBg="1"/>
      <p:bldP spid="12296" grpId="0"/>
      <p:bldP spid="12298" grpId="0" animBg="1"/>
      <p:bldP spid="1229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System-Level Process Map</a:t>
            </a:r>
          </a:p>
        </p:txBody>
      </p:sp>
      <p:sp>
        <p:nvSpPr>
          <p:cNvPr id="11269" name="Footer Placeholder 4"/>
          <p:cNvSpPr>
            <a:spLocks noGrp="1"/>
          </p:cNvSpPr>
          <p:nvPr>
            <p:ph type="ftr" sz="quarter" idx="10"/>
          </p:nvPr>
        </p:nvSpPr>
        <p:spPr/>
        <p:txBody>
          <a:bodyPr/>
          <a:lstStyle/>
          <a:p>
            <a:r>
              <a:rPr lang="en-US" smtClean="0"/>
              <a:t>EAM-UI-080</a:t>
            </a:r>
            <a:endParaRPr lang="en-US"/>
          </a:p>
        </p:txBody>
      </p:sp>
      <p:pic>
        <p:nvPicPr>
          <p:cNvPr id="11267" name="Picture 4" descr="EAMProcessModel.PNG"/>
          <p:cNvPicPr>
            <a:picLocks noChangeAspect="1"/>
          </p:cNvPicPr>
          <p:nvPr/>
        </p:nvPicPr>
        <p:blipFill>
          <a:blip r:embed="rId3" cstate="print"/>
          <a:srcRect/>
          <a:stretch>
            <a:fillRect/>
          </a:stretch>
        </p:blipFill>
        <p:spPr bwMode="auto">
          <a:xfrm>
            <a:off x="1171349" y="990364"/>
            <a:ext cx="6781800" cy="462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24010</TotalTime>
  <Words>1940</Words>
  <Application>Microsoft Office PowerPoint</Application>
  <PresentationFormat>On-screen Show (4:3)</PresentationFormat>
  <Paragraphs>202</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1_EX06PP_template</vt:lpstr>
      <vt:lpstr>QAD 2010 Template</vt:lpstr>
      <vt:lpstr>QAD Enterprise Asset Management v12 Level 1 Course:  1-3 EAM UI Introduction</vt:lpstr>
      <vt:lpstr>EAM Level 1 Learning Path </vt:lpstr>
      <vt:lpstr>Course Overview</vt:lpstr>
      <vt:lpstr>Course Objective</vt:lpstr>
      <vt:lpstr>QAD EAM User Interface</vt:lpstr>
      <vt:lpstr>Log In</vt:lpstr>
      <vt:lpstr>Standard .NET UI Features</vt:lpstr>
      <vt:lpstr>QAD EAM Interface</vt:lpstr>
      <vt:lpstr>System-Level Process Map</vt:lpstr>
      <vt:lpstr>Favorites</vt:lpstr>
      <vt:lpstr>Browse</vt:lpstr>
      <vt:lpstr>Group a Browse</vt:lpstr>
      <vt:lpstr>Custom Filters</vt:lpstr>
      <vt:lpstr>QAD EAM Tab View</vt:lpstr>
      <vt:lpstr>Records</vt:lpstr>
      <vt:lpstr>Records – User Defined Fields</vt:lpstr>
      <vt:lpstr>Lookups</vt:lpstr>
      <vt:lpstr>Printing &amp; Exporting</vt:lpstr>
      <vt:lpstr>Review</vt:lpstr>
      <vt:lpstr>Review Questions</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1620</cp:revision>
  <dcterms:created xsi:type="dcterms:W3CDTF">2006-09-26T21:40:50Z</dcterms:created>
  <dcterms:modified xsi:type="dcterms:W3CDTF">2011-02-17T23:58:54Z</dcterms:modified>
</cp:coreProperties>
</file>