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tags/tag8.xml" ContentType="application/vnd.openxmlformats-officedocument.presentationml.tags+xml"/>
  <Override PartName="/ppt/comments/comment77.xml" ContentType="application/vnd.openxmlformats-officedocument.presentationml.comments+xml"/>
  <Override PartName="/ppt/notesSlides/notesSlide38.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gs/tag38.xml" ContentType="application/vnd.openxmlformats-officedocument.presentationml.tags+xml"/>
  <Override PartName="/ppt/tags/tag85.xml" ContentType="application/vnd.openxmlformats-officedocument.presentationml.tags+xml"/>
  <Override PartName="/ppt/comments/comment11.xml" ContentType="application/vnd.openxmlformats-officedocument.presentationml.comments+xml"/>
  <Override PartName="/ppt/notesSlides/notesSlide41.xml" ContentType="application/vnd.openxmlformats-officedocument.presentationml.notesSlide+xml"/>
  <Override PartName="/ppt/tags/tag16.xml" ContentType="application/vnd.openxmlformats-officedocument.presentationml.tags+xml"/>
  <Override PartName="/ppt/tags/tag63.xml" ContentType="application/vnd.openxmlformats-officedocument.presentationml.tags+xml"/>
  <Override PartName="/ppt/comments/comment106.xml" ContentType="application/vnd.openxmlformats-officedocument.presentationml.comments+xml"/>
  <Override PartName="/ppt/notesSlides/notesSlide7.xml" ContentType="application/vnd.openxmlformats-officedocument.presentationml.notesSlide+xml"/>
  <Override PartName="/ppt/tags/tag41.xml" ContentType="application/vnd.openxmlformats-officedocument.presentationml.tags+xml"/>
  <Override PartName="/ppt/diagrams/data2.xml" ContentType="application/vnd.openxmlformats-officedocument.drawingml.diagramData+xml"/>
  <Override PartName="/ppt/slides/slide88.xml" ContentType="application/vnd.openxmlformats-officedocument.presentationml.slide+xml"/>
  <Override PartName="/ppt/diagrams/colors4.xml" ContentType="application/vnd.openxmlformats-officedocument.drawingml.diagramColors+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comments/comment49.xml" ContentType="application/vnd.openxmlformats-officedocument.presentationml.comments+xml"/>
  <Override PartName="/ppt/notesSlides/notesSlide79.xml" ContentType="application/vnd.openxmlformats-officedocument.presentationml.notesSlide+xml"/>
  <Override PartName="/ppt/comments/comment96.xml" ContentType="application/vnd.openxmlformats-officedocument.presentationml.comments+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tags/tag5.xml" ContentType="application/vnd.openxmlformats-officedocument.presentationml.tags+xml"/>
  <Override PartName="/ppt/comments/comment74.xml" ContentType="application/vnd.openxmlformats-officedocument.presentationml.comments+xml"/>
  <Override PartName="/ppt/diagrams/quickStyle3.xml" ContentType="application/vnd.openxmlformats-officedocument.drawingml.diagramStyle+xml"/>
  <Override PartName="/ppt/tags/tag79.xml" ContentType="application/vnd.openxmlformats-officedocument.presentationml.tag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ppt/tags/tag57.xml" ContentType="application/vnd.openxmlformats-officedocument.presentationml.tags+xml"/>
  <Override PartName="/ppt/diagrams/layout6.xml" ContentType="application/vnd.openxmlformats-officedocument.drawingml.diagram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tags/tag35.xml" ContentType="application/vnd.openxmlformats-officedocument.presentationml.tags+xml"/>
  <Override PartName="/ppt/tags/tag82.xml" ContentType="application/vnd.openxmlformats-officedocument.presentationml.tags+xml"/>
  <Override PartName="/ppt/diagrams/drawing8.xml" ContentType="application/vnd.ms-office.drawingml.diagramDrawing+xml"/>
  <Override PartName="/ppt/comments/comment103.xml" ContentType="application/vnd.openxmlformats-officedocument.presentationml.comments+xml"/>
  <Override PartName="/ppt/tags/tag13.xml" ContentType="application/vnd.openxmlformats-officedocument.presentationml.tags+xml"/>
  <Override PartName="/ppt/tags/tag60.xml" ContentType="application/vnd.openxmlformats-officedocument.presentationml.tags+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comments/comment57.xml" ContentType="application/vnd.openxmlformats-officedocument.presentationml.comments+xml"/>
  <Override PartName="/ppt/comments/comment68.xml" ContentType="application/vnd.openxmlformats-officedocument.presentationml.comments+xml"/>
  <Override PartName="/ppt/notesSlides/notesSlide87.xml" ContentType="application/vnd.openxmlformats-officedocument.presentationml.notesSlide+xml"/>
  <Override PartName="/ppt/diagrams/colors1.xml" ContentType="application/vnd.openxmlformats-officedocument.drawingml.diagramColors+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comments/comment93.xml" ContentType="application/vnd.openxmlformats-officedocument.presentationml.comment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comments/comment82.xml" ContentType="application/vnd.openxmlformats-officedocument.presentationml.comments+xml"/>
  <Override PartName="/ppt/tags/tag87.xml" ContentType="application/vnd.openxmlformats-officedocument.presentationml.tags+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comments/comment71.xml" ContentType="application/vnd.openxmlformats-officedocument.presentationml.comments+xml"/>
  <Override PartName="/ppt/notesSlides/notesSlide90.xml" ContentType="application/vnd.openxmlformats-officedocument.presentationml.notesSlide+xml"/>
  <Override PartName="/ppt/tags/tag29.xml" ContentType="application/vnd.openxmlformats-officedocument.presentationml.tags+xml"/>
  <Override PartName="/ppt/tags/tag76.xml" ContentType="application/vnd.openxmlformats-officedocument.presentationml.tags+xml"/>
  <Override PartName="/ppt/slides/slide30.xml" ContentType="application/vnd.openxmlformats-officedocument.presentationml.slide+xml"/>
  <Override PartName="/ppt/notesSlides/notesSlide32.xml" ContentType="application/vnd.openxmlformats-officedocument.presentationml.notes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43.xml" ContentType="application/vnd.openxmlformats-officedocument.presentationml.tags+xml"/>
  <Override PartName="/ppt/diagrams/layout3.xml" ContentType="application/vnd.openxmlformats-officedocument.drawingml.diagramLayout+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diagrams/drawing5.xml" ContentType="application/vnd.ms-office.drawingml.diagramDrawing+xml"/>
  <Override PartName="/ppt/comments/comment98.xml" ContentType="application/vnd.openxmlformats-officedocument.presentationml.comments+xml"/>
  <Override PartName="/ppt/comments/comment100.xml" ContentType="application/vnd.openxmlformats-officedocument.presentationml.comment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tags/tag7.xml" ContentType="application/vnd.openxmlformats-officedocument.presentationml.tags+xml"/>
  <Override PartName="/ppt/comments/comment76.xml" ContentType="application/vnd.openxmlformats-officedocument.presentationml.comments+xml"/>
  <Override PartName="/ppt/comments/comment87.xml" ContentType="application/vnd.openxmlformats-officedocument.presentationml.comments+xml"/>
  <Override PartName="/ppt/diagrams/quickStyle5.xml" ContentType="application/vnd.openxmlformats-officedocument.drawingml.diagramStyle+xml"/>
  <Override PartName="/ppt/notesSlides/notesSlide104.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tags/tag59.xml" ContentType="application/vnd.openxmlformats-officedocument.presentationml.tags+xml"/>
  <Override PartName="/ppt/diagrams/layout8.xml" ContentType="application/vnd.openxmlformats-officedocument.drawingml.diagram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comments/comment90.xml" ContentType="application/vnd.openxmlformats-officedocument.presentationml.comments+xml"/>
  <Override PartName="/ppt/tags/tag37.xml" ContentType="application/vnd.openxmlformats-officedocument.presentationml.tags+xml"/>
  <Override PartName="/ppt/tags/tag48.xml" ContentType="application/vnd.openxmlformats-officedocument.presentationml.tags+xml"/>
  <Override PartName="/ppt/diagrams/data9.xml" ContentType="application/vnd.openxmlformats-officedocument.drawingml.diagramData+xml"/>
  <Override PartName="/ppt/tags/tag84.xml" ContentType="application/vnd.openxmlformats-officedocument.presentationml.tags+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tags/tag26.xml" ContentType="application/vnd.openxmlformats-officedocument.presentationml.tags+xml"/>
  <Override PartName="/ppt/tags/tag73.xml" ContentType="application/vnd.openxmlformats-officedocument.presentationml.tags+xml"/>
  <Override PartName="/ppt/comments/comment105.xml" ContentType="application/vnd.openxmlformats-officedocument.presentationml.comments+xml"/>
  <Override PartName="/ppt/comments/comment10.xml" ContentType="application/vnd.openxmlformats-officedocument.presentationml.comments+xml"/>
  <Override PartName="/ppt/notesSlides/notesSlide40.xml" ContentType="application/vnd.openxmlformats-officedocument.presentationml.notesSlide+xml"/>
  <Override PartName="/ppt/tags/tag15.xml" ContentType="application/vnd.openxmlformats-officedocument.presentationml.tags+xml"/>
  <Override PartName="/ppt/tags/tag62.xml" ContentType="application/vnd.openxmlformats-officedocument.presentationml.tags+xml"/>
  <Override PartName="/ppt/slides/slide98.xml" ContentType="application/vnd.openxmlformats-officedocument.presentationml.slide+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slides/slide87.xml" ContentType="application/vnd.openxmlformats-officedocument.presentationml.slide+xml"/>
  <Override PartName="/ppt/comments/comment59.xml" ContentType="application/vnd.openxmlformats-officedocument.presentationml.comments+xml"/>
  <Override PartName="/ppt/notesSlides/notesSlide89.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comments/comment95.xml" ContentType="application/vnd.openxmlformats-officedocument.presentationml.comments+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comments/comment37.xml" ContentType="application/vnd.openxmlformats-officedocument.presentationml.comments+xml"/>
  <Override PartName="/ppt/tags/tag4.xml" ContentType="application/vnd.openxmlformats-officedocument.presentationml.tags+xml"/>
  <Override PartName="/ppt/notesSlides/notesSlide67.xml" ContentType="application/vnd.openxmlformats-officedocument.presentationml.notesSlide+xml"/>
  <Override PartName="/ppt/comments/comment84.xml" ContentType="application/vnd.openxmlformats-officedocument.presentationml.comments+xml"/>
  <Override PartName="/ppt/diagrams/quickStyle2.xml" ContentType="application/vnd.openxmlformats-officedocument.drawingml.diagramStyle+xml"/>
  <Override PartName="/ppt/tags/tag89.xml" ContentType="application/vnd.openxmlformats-officedocument.presentationml.tag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comments/comment73.xml" ContentType="application/vnd.openxmlformats-officedocument.presentationml.comments+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tags/tag78.xml" ContentType="application/vnd.openxmlformats-officedocument.presentationml.tags+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comments/comment62.xml" ContentType="application/vnd.openxmlformats-officedocument.presentationml.comments+xml"/>
  <Override PartName="/ppt/notesSlides/notesSlide81.xml" ContentType="application/vnd.openxmlformats-officedocument.presentationml.notes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tags/tag45.xml" ContentType="application/vnd.openxmlformats-officedocument.presentationml.tags+xml"/>
  <Override PartName="/ppt/diagrams/layout5.xml" ContentType="application/vnd.openxmlformats-officedocument.drawingml.diagramLayout+xml"/>
  <Override PartName="/ppt/diagrams/data6.xml" ContentType="application/vnd.openxmlformats-officedocument.drawingml.diagramData+xml"/>
  <Override PartName="/ppt/notesSlides/notesSlide12.xml" ContentType="application/vnd.openxmlformats-officedocument.presentationml.notesSlide+xml"/>
  <Override PartName="/ppt/tags/tag34.xml" ContentType="application/vnd.openxmlformats-officedocument.presentationml.tags+xml"/>
  <Override PartName="/ppt/diagrams/colors8.xml" ContentType="application/vnd.openxmlformats-officedocument.drawingml.diagramColors+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diagrams/drawing7.xml" ContentType="application/vnd.ms-office.drawingml.diagramDrawing+xml"/>
  <Override PartName="/ppt/tags/tag70.xml" ContentType="application/vnd.openxmlformats-officedocument.presentationml.tags+xml"/>
  <Override PartName="/ppt/comments/comment102.xml" ContentType="application/vnd.openxmlformats-officedocument.presentationml.comment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comments/comment78.xml" ContentType="application/vnd.openxmlformats-officedocument.presentationml.comments+xml"/>
  <Override PartName="/ppt/comments/comment89.xml" ContentType="application/vnd.openxmlformats-officedocument.presentationml.comments+xml"/>
  <Override PartName="/ppt/diagrams/quickStyle7.xml" ContentType="application/vnd.openxmlformats-officedocument.drawingml.diagramStyle+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comments/comment45.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comments/comment81.xml" ContentType="application/vnd.openxmlformats-officedocument.presentationml.comments+xml"/>
  <Override PartName="/ppt/comments/comment92.xml" ContentType="application/vnd.openxmlformats-officedocument.presentationml.comments+xml"/>
  <Override PartName="/ppt/tags/tag39.xml" ContentType="application/vnd.openxmlformats-officedocument.presentationml.tags+xml"/>
  <Override PartName="/ppt/tags/tag86.xml" ContentType="application/vnd.openxmlformats-officedocument.presentationml.tags+xml"/>
  <Override PartName="/ppt/slides/slide51.xml" ContentType="application/vnd.openxmlformats-officedocument.presentationml.slide+xml"/>
  <Override PartName="/ppt/comments/comment5.xml" ContentType="application/vnd.openxmlformats-officedocument.presentationml.comments+xml"/>
  <Override PartName="/ppt/tags/tag1.xml" ContentType="application/vnd.openxmlformats-officedocument.presentationml.tag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tags/tag28.xml" ContentType="application/vnd.openxmlformats-officedocument.presentationml.tags+xml"/>
  <Override PartName="/ppt/tags/tag75.xml" ContentType="application/vnd.openxmlformats-officedocument.presentationml.tag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tags/tag17.xml" ContentType="application/vnd.openxmlformats-officedocument.presentationml.tags+xml"/>
  <Override PartName="/ppt/tags/tag64.xml" ContentType="application/vnd.openxmlformats-officedocument.presentationml.tag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tags/tag53.xml" ContentType="application/vnd.openxmlformats-officedocument.presentationml.tags+xml"/>
  <Override PartName="/ppt/slides/slide89.xml" ContentType="application/vnd.openxmlformats-officedocument.presentationml.slide+xml"/>
  <Override PartName="/ppt/tags/tag31.xml" ContentType="application/vnd.openxmlformats-officedocument.presentationml.tags+xml"/>
  <Override PartName="/ppt/tags/tag42.xml" ContentType="application/vnd.openxmlformats-officedocument.presentationml.tags+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handoutMasters/handoutMaster1.xml" ContentType="application/vnd.openxmlformats-officedocument.presentationml.handoutMaster+xml"/>
  <Override PartName="/ppt/tags/tag20.xml" ContentType="application/vnd.openxmlformats-officedocument.presentationml.tags+xml"/>
  <Override PartName="/ppt/diagrams/drawing4.xml" ContentType="application/vnd.ms-office.drawingml.diagramDrawing+xml"/>
  <Override PartName="/ppt/comments/comment97.xml" ContentType="application/vnd.openxmlformats-officedocument.presentationml.comment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comments/comment39.xml" ContentType="application/vnd.openxmlformats-officedocument.presentationml.comments+xml"/>
  <Override PartName="/ppt/tags/tag6.xml" ContentType="application/vnd.openxmlformats-officedocument.presentationml.tags+xml"/>
  <Override PartName="/ppt/notesSlides/notesSlide69.xml" ContentType="application/vnd.openxmlformats-officedocument.presentationml.notesSlide+xml"/>
  <Override PartName="/ppt/comments/comment86.xml" ContentType="application/vnd.openxmlformats-officedocument.presentationml.comment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comments/comment75.xml" ContentType="application/vnd.openxmlformats-officedocument.presentationml.comments+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comments/comment64.xml" ContentType="application/vnd.openxmlformats-officedocument.presentationml.comments+xml"/>
  <Override PartName="/ppt/notesSlides/notesSlide83.xml" ContentType="application/vnd.openxmlformats-officedocument.presentationml.notesSlide+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tags/tag47.xml" ContentType="application/vnd.openxmlformats-officedocument.presentationml.tags+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tags/tag36.xml" ContentType="application/vnd.openxmlformats-officedocument.presentationml.tags+xml"/>
  <Override PartName="/ppt/tags/tag83.xml" ContentType="application/vnd.openxmlformats-officedocument.presentationml.tags+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diagrams/drawing9.xml" ContentType="application/vnd.ms-office.drawingml.diagramDrawing+xml"/>
  <Override PartName="/ppt/comments/comment104.xml" ContentType="application/vnd.openxmlformats-officedocument.presentationml.comments+xml"/>
  <Override PartName="/ppt/tags/tag50.xml" ContentType="application/vnd.openxmlformats-officedocument.presentationml.tags+xml"/>
  <Override PartName="/ppt/diagrams/quickStyle9.xml" ContentType="application/vnd.openxmlformats-officedocument.drawingml.diagramStyl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comments/comment47.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83.xml" ContentType="application/vnd.openxmlformats-officedocument.presentationml.comments+xml"/>
  <Override PartName="/ppt/comments/comment94.xml" ContentType="application/vnd.openxmlformats-officedocument.presentationml.comments+xml"/>
  <Override PartName="/ppt/diagrams/drawing1.xml" ContentType="application/vnd.ms-office.drawingml.diagramDrawing+xml"/>
  <Override PartName="/ppt/slides/slide53.xml" ContentType="application/vnd.openxmlformats-officedocument.presentationml.slide+xml"/>
  <Default Extension="jpeg" ContentType="image/jpeg"/>
  <Override PartName="/ppt/comments/comment7.xml" ContentType="application/vnd.openxmlformats-officedocument.presentationml.comments+xml"/>
  <Override PartName="/ppt/comments/comment25.xml" ContentType="application/vnd.openxmlformats-officedocument.presentationml.comments+xml"/>
  <Override PartName="/ppt/notesSlides/notesSlide55.xml" ContentType="application/vnd.openxmlformats-officedocument.presentationml.notesSlide+xml"/>
  <Override PartName="/ppt/tags/tag3.xml" ContentType="application/vnd.openxmlformats-officedocument.presentationml.tags+xml"/>
  <Override PartName="/ppt/comments/comment72.xml" ContentType="application/vnd.openxmlformats-officedocument.presentationml.comments+xml"/>
  <Override PartName="/ppt/diagrams/quickStyle1.xml" ContentType="application/vnd.openxmlformats-officedocument.drawingml.diagramStyle+xml"/>
  <Override PartName="/ppt/notesSlides/notesSlide100.xml" ContentType="application/vnd.openxmlformats-officedocument.presentationml.notesSlide+xml"/>
  <Override PartName="/ppt/tags/tag77.xml" ContentType="application/vnd.openxmlformats-officedocument.presentationml.tags+xml"/>
  <Override PartName="/ppt/tags/tag88.xml" ContentType="application/vnd.openxmlformats-officedocument.presentationml.tags+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tags/tag19.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tags/tag55.xml" ContentType="application/vnd.openxmlformats-officedocument.presentationml.tags+xml"/>
  <Override PartName="/ppt/diagrams/layout4.xml" ContentType="application/vnd.openxmlformats-officedocument.drawingml.diagramLayout+xml"/>
  <Override PartName="/ppt/notesSlides/notesSlide11.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diagrams/data5.xml" ContentType="application/vnd.openxmlformats-officedocument.drawingml.diagramData+xml"/>
  <Override PartName="/ppt/diagrams/colors7.xml" ContentType="application/vnd.openxmlformats-officedocument.drawingml.diagramColors+xml"/>
  <Override PartName="/ppt/tags/tag80.xml" ContentType="application/vnd.openxmlformats-officedocument.presentationml.tags+xml"/>
  <Override PartName="/ppt/tags/tag22.xml" ContentType="application/vnd.openxmlformats-officedocument.presentationml.tags+xml"/>
  <Override PartName="/ppt/diagrams/drawing6.xml" ContentType="application/vnd.ms-office.drawingml.diagramDrawing+xml"/>
  <Override PartName="/ppt/comments/comment99.xml" ContentType="application/vnd.openxmlformats-officedocument.presentationml.comments+xml"/>
  <Override PartName="/ppt/comments/comment101.xml" ContentType="application/vnd.openxmlformats-officedocument.presentationml.comment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tags/tag11.xml" ContentType="application/vnd.openxmlformats-officedocument.presentationml.tags+xml"/>
  <Override PartName="/ppt/comments/comment88.xml" ContentType="application/vnd.openxmlformats-officedocument.presentationml.comments+xml"/>
  <Override PartName="/ppt/diagrams/quickStyle6.xml" ContentType="application/vnd.openxmlformats-officedocument.drawingml.diagramStyle+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49.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Override PartName="/ppt/comments/comment91.xml" ContentType="application/vnd.openxmlformats-officedocument.presentationml.comments+xml"/>
  <Override PartName="/ppt/tags/tag49.xml" ContentType="application/vnd.openxmlformats-officedocument.presentationml.tags+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ableStyles.xml" ContentType="application/vnd.openxmlformats-officedocument.presentationml.tableStyles+xml"/>
  <Override PartName="/ppt/comments/comment4.xml" ContentType="application/vnd.openxmlformats-officedocument.presentationml.comments+xml"/>
  <Override PartName="/ppt/comments/comment22.xml" ContentType="application/vnd.openxmlformats-officedocument.presentationml.comments+xml"/>
  <Override PartName="/ppt/notesSlides/notesSlide52.xml" ContentType="application/vnd.openxmlformats-officedocument.presentationml.notesSlide+xml"/>
  <Override PartName="/ppt/tags/tag27.xml" ContentType="application/vnd.openxmlformats-officedocument.presentationml.tags+xml"/>
  <Override PartName="/ppt/tags/tag74.xml" ContentType="application/vnd.openxmlformats-officedocument.presentationml.tags+xml"/>
  <Override PartName="/ppt/notesSlides/notesSlide30.xml" ContentType="application/vnd.openxmlformats-officedocument.presentationml.notesSlide+xml"/>
  <Override PartName="/ppt/tags/tag52.xml" ContentType="application/vnd.openxmlformats-officedocument.presentationml.tags+xml"/>
  <Override PartName="/ppt/slides/slide99.xml" ContentType="application/vnd.openxmlformats-officedocument.presentationml.slide+xml"/>
  <Override PartName="/ppt/diagrams/layout1.xml" ContentType="application/vnd.openxmlformats-officedocument.drawingml.diagramLayout+xml"/>
  <Override PartName="/ppt/slides/slide77.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diagrams/drawing3.xml" ContentType="application/vnd.ms-office.drawingml.diagramDrawing+xml"/>
  <Override PartName="/ppt/slides/slide55.xml" ContentType="application/vnd.openxmlformats-officedocument.presentationml.slide+xml"/>
  <Override PartName="/ppt/comments/comment38.xml" ContentType="application/vnd.openxmlformats-officedocument.presentationml.comments+xml"/>
  <Override PartName="/ppt/comments/comment85.xml" ContentType="application/vnd.openxmlformats-officedocument.presentationml.comments+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tags/tag68.xml" ContentType="application/vnd.openxmlformats-officedocument.presentationml.tags+xml"/>
  <Override PartName="/ppt/presentation.xml" ContentType="application/vnd.openxmlformats-officedocument.presentationml.presentation.main+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comments/comment41.xml" ContentType="application/vnd.openxmlformats-officedocument.presentationml.comments+xml"/>
  <Override PartName="/ppt/tags/tag46.xml" ContentType="application/vnd.openxmlformats-officedocument.presentationml.tags+xml"/>
  <Override PartName="/ppt/diagrams/data7.xml" ContentType="application/vnd.openxmlformats-officedocument.drawingml.diagramData+xml"/>
  <Override PartName="/ppt/diagrams/colors9.xml" ContentType="application/vnd.openxmlformats-officedocument.drawingml.diagramColors+xml"/>
  <Override PartName="/ppt/comments/comment1.xml" ContentType="application/vnd.openxmlformats-officedocument.presentationml.comments+xml"/>
  <Override PartName="/ppt/tags/tag24.xml" ContentType="application/vnd.openxmlformats-officedocument.presentationml.tags+xml"/>
  <Override PartName="/ppt/tags/tag71.xml" ContentType="application/vnd.openxmlformats-officedocument.presentationml.tags+xml"/>
  <Override PartName="/ppt/diagrams/quickStyle8.xml" ContentType="application/vnd.openxmlformats-officedocument.drawingml.diagramStyle+xml"/>
  <Override PartName="/ppt/slides/slide49.xml" ContentType="application/vnd.openxmlformats-officedocument.presentationml.slide+xml"/>
  <Override PartName="/ppt/slides/slide96.xml" ContentType="application/vnd.openxmlformats-officedocument.presentationml.slide+xml"/>
  <Override PartName="/ppt/comments/comment79.xml" ContentType="application/vnd.openxmlformats-officedocument.presentationml.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8"/>
  </p:notesMasterIdLst>
  <p:handoutMasterIdLst>
    <p:handoutMasterId r:id="rId109"/>
  </p:handoutMasterIdLst>
  <p:sldIdLst>
    <p:sldId id="256" r:id="rId2"/>
    <p:sldId id="390" r:id="rId3"/>
    <p:sldId id="407" r:id="rId4"/>
    <p:sldId id="401" r:id="rId5"/>
    <p:sldId id="408" r:id="rId6"/>
    <p:sldId id="756" r:id="rId7"/>
    <p:sldId id="757" r:id="rId8"/>
    <p:sldId id="841" r:id="rId9"/>
    <p:sldId id="812" r:id="rId10"/>
    <p:sldId id="759" r:id="rId11"/>
    <p:sldId id="760" r:id="rId12"/>
    <p:sldId id="813" r:id="rId13"/>
    <p:sldId id="814" r:id="rId14"/>
    <p:sldId id="815" r:id="rId15"/>
    <p:sldId id="761" r:id="rId16"/>
    <p:sldId id="547" r:id="rId17"/>
    <p:sldId id="864" r:id="rId18"/>
    <p:sldId id="765" r:id="rId19"/>
    <p:sldId id="865" r:id="rId20"/>
    <p:sldId id="867" r:id="rId21"/>
    <p:sldId id="875" r:id="rId22"/>
    <p:sldId id="886" r:id="rId23"/>
    <p:sldId id="887" r:id="rId24"/>
    <p:sldId id="857" r:id="rId25"/>
    <p:sldId id="838" r:id="rId26"/>
    <p:sldId id="869" r:id="rId27"/>
    <p:sldId id="868" r:id="rId28"/>
    <p:sldId id="817" r:id="rId29"/>
    <p:sldId id="819" r:id="rId30"/>
    <p:sldId id="774" r:id="rId31"/>
    <p:sldId id="770" r:id="rId32"/>
    <p:sldId id="834" r:id="rId33"/>
    <p:sldId id="775" r:id="rId34"/>
    <p:sldId id="777" r:id="rId35"/>
    <p:sldId id="858" r:id="rId36"/>
    <p:sldId id="890" r:id="rId37"/>
    <p:sldId id="891" r:id="rId38"/>
    <p:sldId id="892" r:id="rId39"/>
    <p:sldId id="893" r:id="rId40"/>
    <p:sldId id="894" r:id="rId41"/>
    <p:sldId id="771" r:id="rId42"/>
    <p:sldId id="778" r:id="rId43"/>
    <p:sldId id="876" r:id="rId44"/>
    <p:sldId id="877" r:id="rId45"/>
    <p:sldId id="878" r:id="rId46"/>
    <p:sldId id="885" r:id="rId47"/>
    <p:sldId id="879" r:id="rId48"/>
    <p:sldId id="880" r:id="rId49"/>
    <p:sldId id="881" r:id="rId50"/>
    <p:sldId id="833" r:id="rId51"/>
    <p:sldId id="781" r:id="rId52"/>
    <p:sldId id="782" r:id="rId53"/>
    <p:sldId id="783" r:id="rId54"/>
    <p:sldId id="784" r:id="rId55"/>
    <p:sldId id="785" r:id="rId56"/>
    <p:sldId id="832" r:id="rId57"/>
    <p:sldId id="787" r:id="rId58"/>
    <p:sldId id="820" r:id="rId59"/>
    <p:sldId id="773" r:id="rId60"/>
    <p:sldId id="788" r:id="rId61"/>
    <p:sldId id="789" r:id="rId62"/>
    <p:sldId id="835" r:id="rId63"/>
    <p:sldId id="791" r:id="rId64"/>
    <p:sldId id="831" r:id="rId65"/>
    <p:sldId id="888" r:id="rId66"/>
    <p:sldId id="889" r:id="rId67"/>
    <p:sldId id="895" r:id="rId68"/>
    <p:sldId id="792" r:id="rId69"/>
    <p:sldId id="821" r:id="rId70"/>
    <p:sldId id="793" r:id="rId71"/>
    <p:sldId id="794" r:id="rId72"/>
    <p:sldId id="795" r:id="rId73"/>
    <p:sldId id="796" r:id="rId74"/>
    <p:sldId id="836" r:id="rId75"/>
    <p:sldId id="830" r:id="rId76"/>
    <p:sldId id="826" r:id="rId77"/>
    <p:sldId id="861" r:id="rId78"/>
    <p:sldId id="882" r:id="rId79"/>
    <p:sldId id="822" r:id="rId80"/>
    <p:sldId id="823" r:id="rId81"/>
    <p:sldId id="824" r:id="rId82"/>
    <p:sldId id="883" r:id="rId83"/>
    <p:sldId id="798" r:id="rId84"/>
    <p:sldId id="799" r:id="rId85"/>
    <p:sldId id="800" r:id="rId86"/>
    <p:sldId id="801" r:id="rId87"/>
    <p:sldId id="802" r:id="rId88"/>
    <p:sldId id="803" r:id="rId89"/>
    <p:sldId id="804" r:id="rId90"/>
    <p:sldId id="805" r:id="rId91"/>
    <p:sldId id="884" r:id="rId92"/>
    <p:sldId id="843" r:id="rId93"/>
    <p:sldId id="844" r:id="rId94"/>
    <p:sldId id="870" r:id="rId95"/>
    <p:sldId id="846" r:id="rId96"/>
    <p:sldId id="847" r:id="rId97"/>
    <p:sldId id="848" r:id="rId98"/>
    <p:sldId id="849" r:id="rId99"/>
    <p:sldId id="850" r:id="rId100"/>
    <p:sldId id="871" r:id="rId101"/>
    <p:sldId id="872" r:id="rId102"/>
    <p:sldId id="852" r:id="rId103"/>
    <p:sldId id="853" r:id="rId104"/>
    <p:sldId id="873" r:id="rId105"/>
    <p:sldId id="807" r:id="rId106"/>
    <p:sldId id="809" r:id="rId10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qad" initials="q" lastIdx="99" clrIdx="0"/>
  <p:cmAuthor id="1" name="Administrator" initials="A" lastIdx="28"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F79900"/>
    <a:srgbClr val="0000CC"/>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33" autoAdjust="0"/>
    <p:restoredTop sz="57586" autoAdjust="0"/>
  </p:normalViewPr>
  <p:slideViewPr>
    <p:cSldViewPr snapToGrid="0" snapToObjects="1">
      <p:cViewPr>
        <p:scale>
          <a:sx n="80" d="100"/>
          <a:sy n="80" d="100"/>
        </p:scale>
        <p:origin x="-78" y="744"/>
      </p:cViewPr>
      <p:guideLst>
        <p:guide orient="horz" pos="827"/>
        <p:guide pos="361"/>
      </p:guideLst>
    </p:cSldViewPr>
  </p:slideViewPr>
  <p:outlineViewPr>
    <p:cViewPr>
      <p:scale>
        <a:sx n="33" d="100"/>
        <a:sy n="33" d="100"/>
      </p:scale>
      <p:origin x="0" y="10614"/>
    </p:cViewPr>
  </p:outlineViewPr>
  <p:notesTextViewPr>
    <p:cViewPr>
      <p:scale>
        <a:sx n="100" d="100"/>
        <a:sy n="100" d="100"/>
      </p:scale>
      <p:origin x="0" y="0"/>
    </p:cViewPr>
  </p:notesTextViewPr>
  <p:sorterViewPr>
    <p:cViewPr>
      <p:scale>
        <a:sx n="70" d="100"/>
        <a:sy n="70" d="100"/>
      </p:scale>
      <p:origin x="0" y="0"/>
    </p:cViewPr>
  </p:sorterViewPr>
  <p:notesViewPr>
    <p:cSldViewPr snapToGrid="0" snapToObjects="1">
      <p:cViewPr>
        <p:scale>
          <a:sx n="130" d="100"/>
          <a:sy n="130" d="100"/>
        </p:scale>
        <p:origin x="-426" y="6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handoutMaster" Target="handoutMasters/handout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3-09T11:13:59.816" idx="1">
    <p:pos x="5472" y="44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3-10T10:55:24.575" idx="10">
    <p:pos x="5424" y="86"/>
    <p:text>H2S</p:text>
  </p:cm>
</p:cmLst>
</file>

<file path=ppt/comments/comment100.xml><?xml version="1.0" encoding="utf-8"?>
<p:cmLst xmlns:a="http://schemas.openxmlformats.org/drawingml/2006/main" xmlns:r="http://schemas.openxmlformats.org/officeDocument/2006/relationships" xmlns:p="http://schemas.openxmlformats.org/presentationml/2006/main">
  <p:cm authorId="0" dt="2015-03-10T11:08:55.638" idx="91">
    <p:pos x="5472" y="383"/>
    <p:text>H2S</p:text>
  </p:cm>
</p:cmLst>
</file>

<file path=ppt/comments/comment101.xml><?xml version="1.0" encoding="utf-8"?>
<p:cmLst xmlns:a="http://schemas.openxmlformats.org/drawingml/2006/main" xmlns:r="http://schemas.openxmlformats.org/officeDocument/2006/relationships" xmlns:p="http://schemas.openxmlformats.org/presentationml/2006/main">
  <p:cm authorId="0" dt="2015-03-10T11:09:01.560" idx="92">
    <p:pos x="5472" y="383"/>
    <p:text>H2S</p:text>
  </p:cm>
</p:cmLst>
</file>

<file path=ppt/comments/comment102.xml><?xml version="1.0" encoding="utf-8"?>
<p:cmLst xmlns:a="http://schemas.openxmlformats.org/drawingml/2006/main" xmlns:r="http://schemas.openxmlformats.org/officeDocument/2006/relationships" xmlns:p="http://schemas.openxmlformats.org/presentationml/2006/main">
  <p:cm authorId="0" dt="2015-03-10T11:08:36.388" idx="93">
    <p:pos x="5472" y="383"/>
    <p:text>H2</p:text>
  </p:cm>
</p:cmLst>
</file>

<file path=ppt/comments/comment103.xml><?xml version="1.0" encoding="utf-8"?>
<p:cmLst xmlns:a="http://schemas.openxmlformats.org/drawingml/2006/main" xmlns:r="http://schemas.openxmlformats.org/officeDocument/2006/relationships" xmlns:p="http://schemas.openxmlformats.org/presentationml/2006/main">
  <p:cm authorId="0" dt="2015-03-10T11:08:46.732" idx="94">
    <p:pos x="5472" y="383"/>
    <p:text>H2S</p:text>
  </p:cm>
</p:cmLst>
</file>

<file path=ppt/comments/comment104.xml><?xml version="1.0" encoding="utf-8"?>
<p:cmLst xmlns:a="http://schemas.openxmlformats.org/drawingml/2006/main" xmlns:r="http://schemas.openxmlformats.org/officeDocument/2006/relationships" xmlns:p="http://schemas.openxmlformats.org/presentationml/2006/main">
  <p:cm authorId="1" dt="2015-05-19T14:34:00.355" idx="21">
    <p:pos x="5456" y="40"/>
    <p:text>H2</p:text>
  </p:cm>
</p:cmLst>
</file>

<file path=ppt/comments/comment105.xml><?xml version="1.0" encoding="utf-8"?>
<p:cmLst xmlns:a="http://schemas.openxmlformats.org/drawingml/2006/main" xmlns:r="http://schemas.openxmlformats.org/officeDocument/2006/relationships" xmlns:p="http://schemas.openxmlformats.org/presentationml/2006/main">
  <p:cm authorId="1" dt="2015-05-19T14:34:11.323" idx="22">
    <p:pos x="5478" y="47"/>
    <p:text>H1</p:text>
  </p:cm>
</p:cmLst>
</file>

<file path=ppt/comments/comment106.xml><?xml version="1.0" encoding="utf-8"?>
<p:cmLst xmlns:a="http://schemas.openxmlformats.org/drawingml/2006/main" xmlns:r="http://schemas.openxmlformats.org/officeDocument/2006/relationships" xmlns:p="http://schemas.openxmlformats.org/presentationml/2006/main">
  <p:cm authorId="0" dt="2015-03-10T13:53:20.795" idx="97">
    <p:pos x="5424" y="263"/>
    <p:text>H2S</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3-10T10:55:53.158" idx="11">
    <p:pos x="5424" y="185"/>
    <p:text>H2S</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3-10T10:56:24.867" idx="12">
    <p:pos x="5472" y="115"/>
    <p:text>H2S</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3-10T10:56:49.102" idx="13">
    <p:pos x="5472" y="115"/>
    <p:text>H2S</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3-10T10:56:54.317" idx="14">
    <p:pos x="5472" y="115"/>
    <p:text>H2S</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3-10T10:57:00.090" idx="15">
    <p:pos x="5424" y="56"/>
    <p:text>H2S</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3-10T10:57:08.153" idx="16">
    <p:pos x="5471" y="1649"/>
    <p:text>H1</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3-10T10:57:15.320" idx="17">
    <p:pos x="5472" y="115"/>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1" dt="2015-05-21T16:31:50.181" idx="25">
    <p:pos x="4839" y="244"/>
    <p:text>H2S</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3-10T10:57:27.754" idx="19">
    <p:pos x="5472" y="169"/>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3-10T10:52:43.783" idx="2">
    <p:pos x="5424" y="24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3-10T10:57:34.138" idx="20">
    <p:pos x="5472" y="115"/>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1" dt="2015-05-21T16:32:27.515" idx="26">
    <p:pos x="5472" y="115"/>
    <p:text>H2S</p:text>
  </p:cm>
</p:cmLst>
</file>

<file path=ppt/comments/comment22.xml><?xml version="1.0" encoding="utf-8"?>
<p:cmLst xmlns:a="http://schemas.openxmlformats.org/drawingml/2006/main" xmlns:r="http://schemas.openxmlformats.org/officeDocument/2006/relationships" xmlns:p="http://schemas.openxmlformats.org/presentationml/2006/main">
  <p:cm authorId="1" dt="2015-05-19T14:21:56.115" idx="1">
    <p:pos x="5472" y="115"/>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3-09T11:21:37.832" idx="99">
    <p:pos x="5472" y="115"/>
    <p:text>H2S</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3-10T10:57:46.280" idx="22">
    <p:pos x="5472" y="115"/>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3-10T10:57:56.925" idx="23">
    <p:pos x="3329" y="247"/>
    <p:text>H2S</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3-10T10:58:03.208" idx="24">
    <p:pos x="5472" y="178"/>
    <p:text>H2S</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3-10T10:58:11.087" idx="25">
    <p:pos x="5472" y="178"/>
    <p:text>H2S</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3-10T10:58:17.680" idx="26">
    <p:pos x="5472" y="95"/>
    <p:text>H2S</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3-10T10:58:24.657" idx="27">
    <p:pos x="5472" y="142"/>
    <p:text>H2S</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3-10T10:54:19.556" idx="3">
    <p:pos x="5471" y="1649"/>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3-10T10:58:30.908" idx="28">
    <p:pos x="5472" y="169"/>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3-10T10:58:37.077" idx="29">
    <p:pos x="5424" y="284"/>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1" dt="2015-05-21T16:33:39.759" idx="27">
    <p:pos x="5472" y="377"/>
    <p:text>H2S</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3-10T10:58:56.994" idx="31">
    <p:pos x="5472" y="377"/>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1" dt="2015-05-19T14:23:13.630" idx="2">
    <p:pos x="4354" y="449"/>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3-10T10:59:09.455" idx="33">
    <p:pos x="5424" y="284"/>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1" dt="2015-05-19T14:23:41.156" idx="3">
    <p:pos x="1885" y="598"/>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1" dt="2015-05-19T14:24:09.955" idx="4">
    <p:pos x="1885" y="598"/>
    <p:text>H2S</p:text>
  </p:cm>
</p:cmLst>
</file>

<file path=ppt/comments/comment38.xml><?xml version="1.0" encoding="utf-8"?>
<p:cmLst xmlns:a="http://schemas.openxmlformats.org/drawingml/2006/main" xmlns:r="http://schemas.openxmlformats.org/officeDocument/2006/relationships" xmlns:p="http://schemas.openxmlformats.org/presentationml/2006/main">
  <p:cm authorId="1" dt="2015-05-19T14:24:19.202" idx="5">
    <p:pos x="3995" y="322"/>
    <p:text>H2S</p:text>
  </p:cm>
</p:cmLst>
</file>

<file path=ppt/comments/comment39.xml><?xml version="1.0" encoding="utf-8"?>
<p:cmLst xmlns:a="http://schemas.openxmlformats.org/drawingml/2006/main" xmlns:r="http://schemas.openxmlformats.org/officeDocument/2006/relationships" xmlns:p="http://schemas.openxmlformats.org/presentationml/2006/main">
  <p:cm authorId="1" dt="2015-05-19T14:24:29.121" idx="6">
    <p:pos x="5472" y="383"/>
    <p:text>H2S</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3-10T10:54:28.057" idx="4">
    <p:pos x="5424" y="384"/>
    <p:text>H2S</p:text>
  </p:cm>
</p:cmLst>
</file>

<file path=ppt/comments/comment40.xml><?xml version="1.0" encoding="utf-8"?>
<p:cmLst xmlns:a="http://schemas.openxmlformats.org/drawingml/2006/main" xmlns:r="http://schemas.openxmlformats.org/officeDocument/2006/relationships" xmlns:p="http://schemas.openxmlformats.org/presentationml/2006/main">
  <p:cm authorId="1" dt="2015-05-19T14:24:37.609" idx="7">
    <p:pos x="3374" y="449"/>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1" dt="2015-05-19T14:24:52.888" idx="8">
    <p:pos x="5472" y="377"/>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3-10T11:00:01.777" idx="35">
    <p:pos x="5424" y="228"/>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3-10T11:00:09.891" idx="36">
    <p:pos x="5424" y="228"/>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3-10T11:00:17.094" idx="37">
    <p:pos x="5424" y="228"/>
    <p:text>H2S</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3-10T11:00:26.226" idx="38">
    <p:pos x="5424" y="228"/>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3-10T11:00:33.982" idx="39">
    <p:pos x="5424" y="228"/>
    <p:text>H2S</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3-10T11:00:40.613" idx="40">
    <p:pos x="5424" y="228"/>
    <p:text>H2S</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3-10T11:00:47.546" idx="41">
    <p:pos x="5424" y="228"/>
    <p:text>H2S</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5-03-10T11:00:56.024" idx="42">
    <p:pos x="5424" y="228"/>
    <p:text>H2S</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3-10T10:54:33.745" idx="5">
    <p:pos x="5472" y="377"/>
    <p:text>H2S</p:text>
  </p:cm>
</p:cmLst>
</file>

<file path=ppt/comments/comment50.xml><?xml version="1.0" encoding="utf-8"?>
<p:cmLst xmlns:a="http://schemas.openxmlformats.org/drawingml/2006/main" xmlns:r="http://schemas.openxmlformats.org/officeDocument/2006/relationships" xmlns:p="http://schemas.openxmlformats.org/presentationml/2006/main">
  <p:cm authorId="1" dt="2015-05-19T14:25:57.830" idx="9">
    <p:pos x="5472" y="377"/>
    <p:text>H2S</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3-10T11:01:09.225" idx="44">
    <p:pos x="5472" y="377"/>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3-10T11:01:25.759" idx="45">
    <p:pos x="5472" y="377"/>
    <p:text>H2S</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3-10T11:01:32.674" idx="46">
    <p:pos x="5472" y="377"/>
    <p:text>H2S</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5-03-10T11:01:39.986" idx="47">
    <p:pos x="5472" y="377"/>
    <p:text>H2S</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3-10T11:01:47.549" idx="48">
    <p:pos x="5768" y="391"/>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5-03-10T11:01:55.004" idx="49">
    <p:pos x="5472" y="377"/>
    <p:text>H2S</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5-03-10T11:02:07.944" idx="50">
    <p:pos x="5472" y="383"/>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3-10T11:02:13.567" idx="51">
    <p:pos x="5472" y="115"/>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5-03-10T11:02:21.988" idx="52">
    <p:pos x="5472" y="377"/>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1" dt="2015-05-21T16:30:57.699" idx="24">
    <p:pos x="5424" y="384"/>
    <p:text>H1S</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3-10T11:02:28.274" idx="53">
    <p:pos x="5424" y="306"/>
    <p:text>H2</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3-10T11:02:38.091" idx="54">
    <p:pos x="5472" y="377"/>
    <p:text>H2S</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3-10T11:02:50.364" idx="55">
    <p:pos x="5472" y="383"/>
    <p:text>H2</p:text>
  </p:cm>
</p:cmLst>
</file>

<file path=ppt/comments/comment63.xml><?xml version="1.0" encoding="utf-8"?>
<p:cmLst xmlns:a="http://schemas.openxmlformats.org/drawingml/2006/main" xmlns:r="http://schemas.openxmlformats.org/officeDocument/2006/relationships" xmlns:p="http://schemas.openxmlformats.org/presentationml/2006/main">
  <p:cm authorId="1" dt="2015-05-19T14:26:42.826" idx="10">
    <p:pos x="2723" y="441"/>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3-10T11:03:17.383" idx="58">
    <p:pos x="5472" y="377"/>
    <p:text>H2S</p:text>
  </p:cm>
</p:cmLst>
</file>

<file path=ppt/comments/comment65.xml><?xml version="1.0" encoding="utf-8"?>
<p:cmLst xmlns:a="http://schemas.openxmlformats.org/drawingml/2006/main" xmlns:r="http://schemas.openxmlformats.org/officeDocument/2006/relationships" xmlns:p="http://schemas.openxmlformats.org/presentationml/2006/main">
  <p:cm authorId="1" dt="2015-05-19T14:26:54.609" idx="11">
    <p:pos x="1982" y="449"/>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1" dt="2015-05-19T14:27:00.633" idx="12">
    <p:pos x="2887" y="449"/>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1" dt="2015-05-19T14:27:06.600" idx="13">
    <p:pos x="2887" y="449"/>
    <p:text>H2S</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5-03-10T11:03:27.307" idx="59">
    <p:pos x="5553" y="18"/>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1" dt="2015-05-19T14:46:07.283" idx="23">
    <p:pos x="5472" y="115"/>
    <p:text>H2S</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3-10T10:54:48.058" idx="7">
    <p:pos x="5424" y="384"/>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3-10T11:03:43.768" idx="61">
    <p:pos x="5424" y="206"/>
    <p:text>H2</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3-10T11:03:51.297" idx="62">
    <p:pos x="5472" y="377"/>
    <p:text>H2</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5-03-10T11:03:57.942" idx="63">
    <p:pos x="5472" y="377"/>
    <p:text>H2S</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3-10T11:04:05.092" idx="64">
    <p:pos x="5472" y="377"/>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3-10T11:04:11.140" idx="65">
    <p:pos x="5472" y="383"/>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3-10T11:04:18.622" idx="66">
    <p:pos x="5472" y="377"/>
    <p:text>H2S</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3-10T11:04:25.047" idx="67">
    <p:pos x="5472" y="115"/>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3-10T11:04:40.031" idx="68">
    <p:pos x="5472" y="383"/>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3-10T11:04:47.050" idx="69">
    <p:pos x="5471" y="1649"/>
    <p:text>H1</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3-10T11:04:56.342" idx="70">
    <p:pos x="5472" y="383"/>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3-10T10:55:09.393" idx="8">
    <p:pos x="5471" y="1649"/>
    <p:text>H1</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3-10T11:05:08.822" idx="71">
    <p:pos x="5472" y="480"/>
    <p:text>H2S</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3-10T11:05:15.724" idx="72">
    <p:pos x="5472" y="480"/>
    <p:text>H2S</p:text>
  </p:cm>
</p:cmLst>
</file>

<file path=ppt/comments/comment82.xml><?xml version="1.0" encoding="utf-8"?>
<p:cmLst xmlns:a="http://schemas.openxmlformats.org/drawingml/2006/main" xmlns:r="http://schemas.openxmlformats.org/officeDocument/2006/relationships" xmlns:p="http://schemas.openxmlformats.org/presentationml/2006/main">
  <p:cm authorId="0" dt="2015-03-10T11:05:22.857" idx="73">
    <p:pos x="5471" y="1649"/>
    <p:text>H1</p:text>
  </p:cm>
</p:cmLst>
</file>

<file path=ppt/comments/comment83.xml><?xml version="1.0" encoding="utf-8"?>
<p:cmLst xmlns:a="http://schemas.openxmlformats.org/drawingml/2006/main" xmlns:r="http://schemas.openxmlformats.org/officeDocument/2006/relationships" xmlns:p="http://schemas.openxmlformats.org/presentationml/2006/main">
  <p:cm authorId="1" dt="2015-05-21T16:35:52.367" idx="28">
    <p:pos x="5472" y="383"/>
    <p:text>H2S</p:text>
  </p:cm>
</p:cmLst>
</file>

<file path=ppt/comments/comment84.xml><?xml version="1.0" encoding="utf-8"?>
<p:cmLst xmlns:a="http://schemas.openxmlformats.org/drawingml/2006/main" xmlns:r="http://schemas.openxmlformats.org/officeDocument/2006/relationships" xmlns:p="http://schemas.openxmlformats.org/presentationml/2006/main">
  <p:cm authorId="0" dt="2015-03-10T11:05:34.664" idx="75">
    <p:pos x="5472" y="377"/>
    <p:text>H2S</p:text>
  </p:cm>
</p:cmLst>
</file>

<file path=ppt/comments/comment85.xml><?xml version="1.0" encoding="utf-8"?>
<p:cmLst xmlns:a="http://schemas.openxmlformats.org/drawingml/2006/main" xmlns:r="http://schemas.openxmlformats.org/officeDocument/2006/relationships" xmlns:p="http://schemas.openxmlformats.org/presentationml/2006/main">
  <p:cm authorId="1" dt="2015-05-19T14:32:21.743" idx="18">
    <p:pos x="4174" y="441"/>
    <p:text>H2</p:text>
  </p:cm>
</p:cmLst>
</file>

<file path=ppt/comments/comment86.xml><?xml version="1.0" encoding="utf-8"?>
<p:cmLst xmlns:a="http://schemas.openxmlformats.org/drawingml/2006/main" xmlns:r="http://schemas.openxmlformats.org/officeDocument/2006/relationships" xmlns:p="http://schemas.openxmlformats.org/presentationml/2006/main">
  <p:cm authorId="0" dt="2015-03-10T11:05:47.431" idx="77">
    <p:pos x="5472" y="377"/>
    <p:text>H2</p:text>
  </p:cm>
</p:cmLst>
</file>

<file path=ppt/comments/comment87.xml><?xml version="1.0" encoding="utf-8"?>
<p:cmLst xmlns:a="http://schemas.openxmlformats.org/drawingml/2006/main" xmlns:r="http://schemas.openxmlformats.org/officeDocument/2006/relationships" xmlns:p="http://schemas.openxmlformats.org/presentationml/2006/main">
  <p:cm authorId="1" dt="2015-05-19T14:32:37.225" idx="19">
    <p:pos x="5330" y="313"/>
    <p:text>H2</p:text>
  </p:cm>
</p:cmLst>
</file>

<file path=ppt/comments/comment88.xml><?xml version="1.0" encoding="utf-8"?>
<p:cmLst xmlns:a="http://schemas.openxmlformats.org/drawingml/2006/main" xmlns:r="http://schemas.openxmlformats.org/officeDocument/2006/relationships" xmlns:p="http://schemas.openxmlformats.org/presentationml/2006/main">
  <p:cm authorId="1" dt="2015-05-19T14:32:50.913" idx="20">
    <p:pos x="5472" y="277"/>
    <p:text>H2</p:text>
  </p:cm>
</p:cmLst>
</file>

<file path=ppt/comments/comment89.xml><?xml version="1.0" encoding="utf-8"?>
<p:cmLst xmlns:a="http://schemas.openxmlformats.org/drawingml/2006/main" xmlns:r="http://schemas.openxmlformats.org/officeDocument/2006/relationships" xmlns:p="http://schemas.openxmlformats.org/presentationml/2006/main">
  <p:cm authorId="0" dt="2015-03-10T11:06:11.338" idx="80">
    <p:pos x="5675" y="277"/>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10T10:55:18.839" idx="9">
    <p:pos x="5472" y="115"/>
    <p:text>H2</p:text>
  </p:cm>
</p:cmLst>
</file>

<file path=ppt/comments/comment90.xml><?xml version="1.0" encoding="utf-8"?>
<p:cmLst xmlns:a="http://schemas.openxmlformats.org/drawingml/2006/main" xmlns:r="http://schemas.openxmlformats.org/officeDocument/2006/relationships" xmlns:p="http://schemas.openxmlformats.org/presentationml/2006/main">
  <p:cm authorId="0" dt="2015-03-10T11:06:22.529" idx="81">
    <p:pos x="5472" y="377"/>
    <p:text>H2</p:text>
  </p:cm>
</p:cmLst>
</file>

<file path=ppt/comments/comment91.xml><?xml version="1.0" encoding="utf-8"?>
<p:cmLst xmlns:a="http://schemas.openxmlformats.org/drawingml/2006/main" xmlns:r="http://schemas.openxmlformats.org/officeDocument/2006/relationships" xmlns:p="http://schemas.openxmlformats.org/presentationml/2006/main">
  <p:cm authorId="0" dt="2015-03-10T11:06:28.345" idx="82">
    <p:pos x="5471" y="1649"/>
    <p:text>H1</p:text>
  </p:cm>
</p:cmLst>
</file>

<file path=ppt/comments/comment92.xml><?xml version="1.0" encoding="utf-8"?>
<p:cmLst xmlns:a="http://schemas.openxmlformats.org/drawingml/2006/main" xmlns:r="http://schemas.openxmlformats.org/officeDocument/2006/relationships" xmlns:p="http://schemas.openxmlformats.org/presentationml/2006/main">
  <p:cm authorId="0" dt="2015-03-10T11:06:51.130" idx="83">
    <p:pos x="5472" y="383"/>
    <p:text>H2</p:text>
  </p:cm>
</p:cmLst>
</file>

<file path=ppt/comments/comment93.xml><?xml version="1.0" encoding="utf-8"?>
<p:cmLst xmlns:a="http://schemas.openxmlformats.org/drawingml/2006/main" xmlns:r="http://schemas.openxmlformats.org/officeDocument/2006/relationships" xmlns:p="http://schemas.openxmlformats.org/presentationml/2006/main">
  <p:cm authorId="0" dt="2015-03-10T11:06:59.769" idx="84">
    <p:pos x="5472" y="383"/>
    <p:text>H2S</p:text>
  </p:cm>
</p:cmLst>
</file>

<file path=ppt/comments/comment94.xml><?xml version="1.0" encoding="utf-8"?>
<p:cmLst xmlns:a="http://schemas.openxmlformats.org/drawingml/2006/main" xmlns:r="http://schemas.openxmlformats.org/officeDocument/2006/relationships" xmlns:p="http://schemas.openxmlformats.org/presentationml/2006/main">
  <p:cm authorId="0" dt="2015-03-10T11:07:05.094" idx="85">
    <p:pos x="5472" y="383"/>
    <p:text>H2S</p:text>
  </p:cm>
</p:cmLst>
</file>

<file path=ppt/comments/comment95.xml><?xml version="1.0" encoding="utf-8"?>
<p:cmLst xmlns:a="http://schemas.openxmlformats.org/drawingml/2006/main" xmlns:r="http://schemas.openxmlformats.org/officeDocument/2006/relationships" xmlns:p="http://schemas.openxmlformats.org/presentationml/2006/main">
  <p:cm authorId="0" dt="2015-03-10T11:07:11.943" idx="86">
    <p:pos x="5472" y="383"/>
    <p:text>H2S</p:text>
  </p:cm>
</p:cmLst>
</file>

<file path=ppt/comments/comment96.xml><?xml version="1.0" encoding="utf-8"?>
<p:cmLst xmlns:a="http://schemas.openxmlformats.org/drawingml/2006/main" xmlns:r="http://schemas.openxmlformats.org/officeDocument/2006/relationships" xmlns:p="http://schemas.openxmlformats.org/presentationml/2006/main">
  <p:cm authorId="0" dt="2015-03-10T11:07:31.525" idx="87">
    <p:pos x="5472" y="383"/>
    <p:text>H2</p:text>
  </p:cm>
</p:cmLst>
</file>

<file path=ppt/comments/comment97.xml><?xml version="1.0" encoding="utf-8"?>
<p:cmLst xmlns:a="http://schemas.openxmlformats.org/drawingml/2006/main" xmlns:r="http://schemas.openxmlformats.org/officeDocument/2006/relationships" xmlns:p="http://schemas.openxmlformats.org/presentationml/2006/main">
  <p:cm authorId="0" dt="2015-03-10T11:08:05.563" idx="88">
    <p:pos x="5472" y="383"/>
    <p:text>H2</p:text>
  </p:cm>
</p:cmLst>
</file>

<file path=ppt/comments/comment98.xml><?xml version="1.0" encoding="utf-8"?>
<p:cmLst xmlns:a="http://schemas.openxmlformats.org/drawingml/2006/main" xmlns:r="http://schemas.openxmlformats.org/officeDocument/2006/relationships" xmlns:p="http://schemas.openxmlformats.org/presentationml/2006/main">
  <p:cm authorId="0" dt="2015-03-10T11:08:11.734" idx="89">
    <p:pos x="5472" y="383"/>
    <p:text>H2</p:text>
  </p:cm>
</p:cmLst>
</file>

<file path=ppt/comments/comment99.xml><?xml version="1.0" encoding="utf-8"?>
<p:cmLst xmlns:a="http://schemas.openxmlformats.org/drawingml/2006/main" xmlns:r="http://schemas.openxmlformats.org/officeDocument/2006/relationships" xmlns:p="http://schemas.openxmlformats.org/presentationml/2006/main">
  <p:cm authorId="0" dt="2015-03-10T11:08:17.788" idx="90">
    <p:pos x="5472" y="383"/>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a:ln>
          <a:noFill/>
        </a:ln>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5F692B77-CD12-4E9B-8C92-B889938E0DEB}">
      <dgm:prSet phldrT="[Text]"/>
      <dgm:spPr/>
      <dgm:t>
        <a:bodyPr/>
        <a:lstStyle/>
        <a:p>
          <a:r>
            <a:rPr lang="en-US" dirty="0" smtClean="0"/>
            <a:t>Standard PO Processing</a:t>
          </a:r>
          <a:endParaRPr lang="en-US" dirty="0"/>
        </a:p>
      </dgm:t>
    </dgm:pt>
    <dgm:pt modelId="{24D852D2-8815-4BC9-8350-37F94EF027E5}" type="parTrans" cxnId="{A4E88340-5B29-4F8A-83FF-5879698ECB8C}">
      <dgm:prSet/>
      <dgm:spPr/>
      <dgm:t>
        <a:bodyPr/>
        <a:lstStyle/>
        <a:p>
          <a:endParaRPr lang="en-US"/>
        </a:p>
      </dgm:t>
    </dgm:pt>
    <dgm:pt modelId="{EDE9FDAF-CC67-4538-A2D3-62C3B7A5129C}" type="sibTrans" cxnId="{A4E88340-5B29-4F8A-83FF-5879698ECB8C}">
      <dgm:prSet/>
      <dgm:spPr/>
      <dgm:t>
        <a:bodyPr/>
        <a:lstStyle/>
        <a:p>
          <a:endParaRPr lang="en-US"/>
        </a:p>
      </dgm:t>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963203D5-DECF-414D-9E67-DEA92A350B3C}" type="pres">
      <dgm:prSet presAssocID="{3D48CDFC-B836-4B4F-95B1-86BD265AA936}" presName="parSpace" presStyleCnt="0"/>
      <dgm:spPr/>
    </dgm:pt>
    <dgm:pt modelId="{F421B4E8-EE84-4D75-BCE1-A9D0DC585BF2}" type="pres">
      <dgm:prSet presAssocID="{5F692B77-CD12-4E9B-8C92-B889938E0DEB}" presName="parTxOnly" presStyleLbl="node1" presStyleIdx="3" presStyleCnt="4">
        <dgm:presLayoutVars>
          <dgm:bulletEnabled val="1"/>
        </dgm:presLayoutVars>
      </dgm:prSet>
      <dgm:spPr/>
      <dgm:t>
        <a:bodyPr/>
        <a:lstStyle/>
        <a:p>
          <a:endParaRPr lang="en-US"/>
        </a:p>
      </dgm:t>
    </dgm:pt>
  </dgm:ptLst>
  <dgm:cxnLst>
    <dgm:cxn modelId="{7DA13BC8-8C9E-4BF4-AC19-A55B39F7110C}" type="presOf" srcId="{8C997521-0B08-40D9-9C1E-33CADE8956BC}" destId="{3E0E2973-0E7B-49C6-B021-0DFB11BAE9CE}" srcOrd="0" destOrd="0" presId="urn:microsoft.com/office/officeart/2005/8/layout/hChevron3"/>
    <dgm:cxn modelId="{A4E88340-5B29-4F8A-83FF-5879698ECB8C}" srcId="{8C997521-0B08-40D9-9C1E-33CADE8956BC}" destId="{5F692B77-CD12-4E9B-8C92-B889938E0DEB}" srcOrd="3" destOrd="0" parTransId="{24D852D2-8815-4BC9-8350-37F94EF027E5}" sibTransId="{EDE9FDAF-CC67-4538-A2D3-62C3B7A5129C}"/>
    <dgm:cxn modelId="{DC042D99-922C-4E98-94E7-89B42AF16BA7}" type="presOf" srcId="{B6D134D1-FCE9-46AE-A067-7F1E9A22F977}" destId="{79DFEED5-8E76-47F1-A6A5-B4375438F005}" srcOrd="0" destOrd="0" presId="urn:microsoft.com/office/officeart/2005/8/layout/hChevron3"/>
    <dgm:cxn modelId="{AEA755C7-9CD8-4ECA-B1E2-57984AD6A5F7}" srcId="{8C997521-0B08-40D9-9C1E-33CADE8956BC}" destId="{933C126D-9EAB-4DC0-A502-4CA2942DB4D9}" srcOrd="1" destOrd="0" parTransId="{353F2157-8549-4C69-B4C0-E96E2DC6AAF5}" sibTransId="{FB0E0657-213F-469F-96AB-D78C73853ED8}"/>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F95E94D3-CABC-48CF-BE14-9CB2D82642F1}" type="presOf" srcId="{933C126D-9EAB-4DC0-A502-4CA2942DB4D9}" destId="{6607293F-1DC0-4064-8099-73ACE4059E67}" srcOrd="0" destOrd="0" presId="urn:microsoft.com/office/officeart/2005/8/layout/hChevron3"/>
    <dgm:cxn modelId="{E6D97B6B-85B2-437A-9A84-4B53375F3811}" type="presOf" srcId="{5F692B77-CD12-4E9B-8C92-B889938E0DEB}" destId="{F421B4E8-EE84-4D75-BCE1-A9D0DC585BF2}" srcOrd="0" destOrd="0" presId="urn:microsoft.com/office/officeart/2005/8/layout/hChevron3"/>
    <dgm:cxn modelId="{CE37EC28-B8FD-4F0B-9A77-A5FEE93012B2}" type="presOf" srcId="{20F30C65-4A91-4E16-A306-413418640BE0}" destId="{0EC98A0D-10C4-48D2-9022-CE7CDAA6A801}" srcOrd="0" destOrd="0" presId="urn:microsoft.com/office/officeart/2005/8/layout/hChevron3"/>
    <dgm:cxn modelId="{3A6CC2A4-E027-42B6-A6BD-6ABBF31E256D}" type="presParOf" srcId="{3E0E2973-0E7B-49C6-B021-0DFB11BAE9CE}" destId="{0EC98A0D-10C4-48D2-9022-CE7CDAA6A801}" srcOrd="0" destOrd="0" presId="urn:microsoft.com/office/officeart/2005/8/layout/hChevron3"/>
    <dgm:cxn modelId="{E233A1C7-B484-4BCE-8E3C-5CADE047D26B}" type="presParOf" srcId="{3E0E2973-0E7B-49C6-B021-0DFB11BAE9CE}" destId="{941F48DE-02D3-4349-A809-CA69885C401F}" srcOrd="1" destOrd="0" presId="urn:microsoft.com/office/officeart/2005/8/layout/hChevron3"/>
    <dgm:cxn modelId="{847F2673-6A0D-4276-A539-0C73772930CA}" type="presParOf" srcId="{3E0E2973-0E7B-49C6-B021-0DFB11BAE9CE}" destId="{6607293F-1DC0-4064-8099-73ACE4059E67}" srcOrd="2" destOrd="0" presId="urn:microsoft.com/office/officeart/2005/8/layout/hChevron3"/>
    <dgm:cxn modelId="{3C87AEBE-EF0B-434F-9E99-083F77077D3D}" type="presParOf" srcId="{3E0E2973-0E7B-49C6-B021-0DFB11BAE9CE}" destId="{77C28BA3-1C95-4BB4-BA76-C66B86FB0708}" srcOrd="3" destOrd="0" presId="urn:microsoft.com/office/officeart/2005/8/layout/hChevron3"/>
    <dgm:cxn modelId="{92761163-BD90-4858-A15D-8B3C67BBEAD1}" type="presParOf" srcId="{3E0E2973-0E7B-49C6-B021-0DFB11BAE9CE}" destId="{79DFEED5-8E76-47F1-A6A5-B4375438F005}" srcOrd="4" destOrd="0" presId="urn:microsoft.com/office/officeart/2005/8/layout/hChevron3"/>
    <dgm:cxn modelId="{ACB84844-8EB8-4A03-84E0-552D23E8841E}" type="presParOf" srcId="{3E0E2973-0E7B-49C6-B021-0DFB11BAE9CE}" destId="{963203D5-DECF-414D-9E67-DEA92A350B3C}" srcOrd="5" destOrd="0" presId="urn:microsoft.com/office/officeart/2005/8/layout/hChevron3"/>
    <dgm:cxn modelId="{65FBE211-E109-41B0-9CCF-F2508B3AD58B}" type="presParOf" srcId="{3E0E2973-0E7B-49C6-B021-0DFB11BAE9CE}" destId="{F421B4E8-EE84-4D75-BCE1-A9D0DC585BF2}" srcOrd="6" destOrd="0" presId="urn:microsoft.com/office/officeart/2005/8/layout/hChevro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C997521-0B08-40D9-9C1E-33CADE8956BC}" type="doc">
      <dgm:prSet loTypeId="urn:microsoft.com/office/officeart/2005/8/layout/process2"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Create new Blanket Order</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dgm:t>
        <a:bodyPr/>
        <a:lstStyle/>
        <a:p>
          <a:r>
            <a:rPr lang="en-US" dirty="0" smtClean="0"/>
            <a:t>Select Vendor</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Select Expiration Date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A5F1BBED-AEBA-4E78-9304-B663A54C54F9}">
      <dgm:prSet phldrT="[Text]"/>
      <dgm:spPr/>
      <dgm:t>
        <a:bodyPr/>
        <a:lstStyle/>
        <a:p>
          <a:r>
            <a:rPr lang="en-US" dirty="0" smtClean="0"/>
            <a:t>Enter a Discount % and Buyer</a:t>
          </a:r>
          <a:endParaRPr lang="en-US" dirty="0"/>
        </a:p>
      </dgm:t>
    </dgm:pt>
    <dgm:pt modelId="{260249C1-A8EA-4AC8-AA2C-7341072CD75D}" type="parTrans" cxnId="{DBA05265-04B9-4225-B95C-EC4A26C9A02E}">
      <dgm:prSet/>
      <dgm:spPr/>
      <dgm:t>
        <a:bodyPr/>
        <a:lstStyle/>
        <a:p>
          <a:endParaRPr lang="en-US"/>
        </a:p>
      </dgm:t>
    </dgm:pt>
    <dgm:pt modelId="{C7DDF098-689F-4839-9DC8-1B1326C40EE1}" type="sibTrans" cxnId="{DBA05265-04B9-4225-B95C-EC4A26C9A02E}">
      <dgm:prSet/>
      <dgm:spPr/>
      <dgm:t>
        <a:bodyPr/>
        <a:lstStyle/>
        <a:p>
          <a:endParaRPr lang="en-US"/>
        </a:p>
      </dgm:t>
    </dgm:pt>
    <dgm:pt modelId="{A5FD1AA8-FEBF-4DBB-99D4-85487DF15C1F}">
      <dgm:prSet phldrT="[Text]"/>
      <dgm:spPr/>
      <dgm:t>
        <a:bodyPr/>
        <a:lstStyle/>
        <a:p>
          <a:r>
            <a:rPr lang="en-US" dirty="0" smtClean="0"/>
            <a:t>Enter Expiration Amount</a:t>
          </a:r>
          <a:endParaRPr lang="en-US" dirty="0"/>
        </a:p>
      </dgm:t>
    </dgm:pt>
    <dgm:pt modelId="{3086931A-8F31-43D0-88C9-16017A9B2160}" type="parTrans" cxnId="{07D5F7D4-59AB-4E86-899C-15F362992B75}">
      <dgm:prSet/>
      <dgm:spPr/>
      <dgm:t>
        <a:bodyPr/>
        <a:lstStyle/>
        <a:p>
          <a:endParaRPr lang="en-US"/>
        </a:p>
      </dgm:t>
    </dgm:pt>
    <dgm:pt modelId="{F5AAD003-0D93-4371-A01B-5395EE27BFBE}" type="sibTrans" cxnId="{07D5F7D4-59AB-4E86-899C-15F362992B75}">
      <dgm:prSet/>
      <dgm:spPr/>
      <dgm:t>
        <a:bodyPr/>
        <a:lstStyle/>
        <a:p>
          <a:endParaRPr lang="en-US" dirty="0"/>
        </a:p>
      </dgm:t>
    </dgm:pt>
    <dgm:pt modelId="{72DFC07C-8E85-4E50-ACD0-9185FC7C7571}" type="pres">
      <dgm:prSet presAssocID="{8C997521-0B08-40D9-9C1E-33CADE8956BC}" presName="linearFlow" presStyleCnt="0">
        <dgm:presLayoutVars>
          <dgm:resizeHandles val="exact"/>
        </dgm:presLayoutVars>
      </dgm:prSet>
      <dgm:spPr/>
    </dgm:pt>
    <dgm:pt modelId="{699F2EC5-1C01-43B5-9C98-FA796E5830C2}" type="pres">
      <dgm:prSet presAssocID="{20F30C65-4A91-4E16-A306-413418640BE0}" presName="node" presStyleLbl="node1" presStyleIdx="0" presStyleCnt="5">
        <dgm:presLayoutVars>
          <dgm:bulletEnabled val="1"/>
        </dgm:presLayoutVars>
      </dgm:prSet>
      <dgm:spPr/>
      <dgm:t>
        <a:bodyPr/>
        <a:lstStyle/>
        <a:p>
          <a:endParaRPr lang="en-US"/>
        </a:p>
      </dgm:t>
    </dgm:pt>
    <dgm:pt modelId="{AA6E1AF7-E270-4655-BD8F-1A00225A7508}" type="pres">
      <dgm:prSet presAssocID="{98C9F778-24AE-455C-86E9-13B4E4A7F2C4}" presName="sibTrans" presStyleLbl="sibTrans2D1" presStyleIdx="0" presStyleCnt="4"/>
      <dgm:spPr/>
      <dgm:t>
        <a:bodyPr/>
        <a:lstStyle/>
        <a:p>
          <a:endParaRPr lang="en-US"/>
        </a:p>
      </dgm:t>
    </dgm:pt>
    <dgm:pt modelId="{B64DCCA5-6674-4A2B-B365-F6AA3FDACEEB}" type="pres">
      <dgm:prSet presAssocID="{98C9F778-24AE-455C-86E9-13B4E4A7F2C4}" presName="connectorText" presStyleLbl="sibTrans2D1" presStyleIdx="0" presStyleCnt="4"/>
      <dgm:spPr/>
      <dgm:t>
        <a:bodyPr/>
        <a:lstStyle/>
        <a:p>
          <a:endParaRPr lang="en-US"/>
        </a:p>
      </dgm:t>
    </dgm:pt>
    <dgm:pt modelId="{C0B17897-DF70-4ED5-9D2A-99F65238543D}" type="pres">
      <dgm:prSet presAssocID="{933C126D-9EAB-4DC0-A502-4CA2942DB4D9}" presName="node" presStyleLbl="node1" presStyleIdx="1" presStyleCnt="5">
        <dgm:presLayoutVars>
          <dgm:bulletEnabled val="1"/>
        </dgm:presLayoutVars>
      </dgm:prSet>
      <dgm:spPr/>
      <dgm:t>
        <a:bodyPr/>
        <a:lstStyle/>
        <a:p>
          <a:endParaRPr lang="en-US"/>
        </a:p>
      </dgm:t>
    </dgm:pt>
    <dgm:pt modelId="{C077AA19-CB18-4A47-838F-7C3E20AA9552}" type="pres">
      <dgm:prSet presAssocID="{FB0E0657-213F-469F-96AB-D78C73853ED8}" presName="sibTrans" presStyleLbl="sibTrans2D1" presStyleIdx="1" presStyleCnt="4"/>
      <dgm:spPr/>
      <dgm:t>
        <a:bodyPr/>
        <a:lstStyle/>
        <a:p>
          <a:endParaRPr lang="en-US"/>
        </a:p>
      </dgm:t>
    </dgm:pt>
    <dgm:pt modelId="{8FA9F3A0-3B69-4C8B-BF15-F9CB0177FA01}" type="pres">
      <dgm:prSet presAssocID="{FB0E0657-213F-469F-96AB-D78C73853ED8}" presName="connectorText" presStyleLbl="sibTrans2D1" presStyleIdx="1" presStyleCnt="4"/>
      <dgm:spPr/>
      <dgm:t>
        <a:bodyPr/>
        <a:lstStyle/>
        <a:p>
          <a:endParaRPr lang="en-US"/>
        </a:p>
      </dgm:t>
    </dgm:pt>
    <dgm:pt modelId="{2B1BA8C7-EB24-4EDD-8378-5702880499D0}" type="pres">
      <dgm:prSet presAssocID="{B6D134D1-FCE9-46AE-A067-7F1E9A22F977}" presName="node" presStyleLbl="node1" presStyleIdx="2" presStyleCnt="5">
        <dgm:presLayoutVars>
          <dgm:bulletEnabled val="1"/>
        </dgm:presLayoutVars>
      </dgm:prSet>
      <dgm:spPr/>
      <dgm:t>
        <a:bodyPr/>
        <a:lstStyle/>
        <a:p>
          <a:endParaRPr lang="en-US"/>
        </a:p>
      </dgm:t>
    </dgm:pt>
    <dgm:pt modelId="{7207E884-73D3-4C8B-B195-2E23C896AF8C}" type="pres">
      <dgm:prSet presAssocID="{3D48CDFC-B836-4B4F-95B1-86BD265AA936}" presName="sibTrans" presStyleLbl="sibTrans2D1" presStyleIdx="2" presStyleCnt="4"/>
      <dgm:spPr/>
      <dgm:t>
        <a:bodyPr/>
        <a:lstStyle/>
        <a:p>
          <a:endParaRPr lang="en-US"/>
        </a:p>
      </dgm:t>
    </dgm:pt>
    <dgm:pt modelId="{91CCB5B8-1D0E-470E-BDF0-3434ADDEB777}" type="pres">
      <dgm:prSet presAssocID="{3D48CDFC-B836-4B4F-95B1-86BD265AA936}" presName="connectorText" presStyleLbl="sibTrans2D1" presStyleIdx="2" presStyleCnt="4"/>
      <dgm:spPr/>
      <dgm:t>
        <a:bodyPr/>
        <a:lstStyle/>
        <a:p>
          <a:endParaRPr lang="en-US"/>
        </a:p>
      </dgm:t>
    </dgm:pt>
    <dgm:pt modelId="{939E6D26-0608-4E5B-B818-80A16A109C9B}" type="pres">
      <dgm:prSet presAssocID="{A5FD1AA8-FEBF-4DBB-99D4-85487DF15C1F}" presName="node" presStyleLbl="node1" presStyleIdx="3" presStyleCnt="5">
        <dgm:presLayoutVars>
          <dgm:bulletEnabled val="1"/>
        </dgm:presLayoutVars>
      </dgm:prSet>
      <dgm:spPr/>
      <dgm:t>
        <a:bodyPr/>
        <a:lstStyle/>
        <a:p>
          <a:endParaRPr lang="en-US"/>
        </a:p>
      </dgm:t>
    </dgm:pt>
    <dgm:pt modelId="{37FCCABA-CE76-495B-8170-24C6CA679753}" type="pres">
      <dgm:prSet presAssocID="{F5AAD003-0D93-4371-A01B-5395EE27BFBE}" presName="sibTrans" presStyleLbl="sibTrans2D1" presStyleIdx="3" presStyleCnt="4"/>
      <dgm:spPr/>
      <dgm:t>
        <a:bodyPr/>
        <a:lstStyle/>
        <a:p>
          <a:endParaRPr lang="en-US"/>
        </a:p>
      </dgm:t>
    </dgm:pt>
    <dgm:pt modelId="{94FD34F3-52ED-4D9D-87F0-3BE51EE4F4CE}" type="pres">
      <dgm:prSet presAssocID="{F5AAD003-0D93-4371-A01B-5395EE27BFBE}" presName="connectorText" presStyleLbl="sibTrans2D1" presStyleIdx="3" presStyleCnt="4"/>
      <dgm:spPr/>
      <dgm:t>
        <a:bodyPr/>
        <a:lstStyle/>
        <a:p>
          <a:endParaRPr lang="en-US"/>
        </a:p>
      </dgm:t>
    </dgm:pt>
    <dgm:pt modelId="{447AE3AF-4D0E-4D98-865C-438B491FAC12}" type="pres">
      <dgm:prSet presAssocID="{A5F1BBED-AEBA-4E78-9304-B663A54C54F9}" presName="node" presStyleLbl="node1" presStyleIdx="4" presStyleCnt="5">
        <dgm:presLayoutVars>
          <dgm:bulletEnabled val="1"/>
        </dgm:presLayoutVars>
      </dgm:prSet>
      <dgm:spPr/>
      <dgm:t>
        <a:bodyPr/>
        <a:lstStyle/>
        <a:p>
          <a:endParaRPr lang="en-US"/>
        </a:p>
      </dgm:t>
    </dgm:pt>
  </dgm:ptLst>
  <dgm:cxnLst>
    <dgm:cxn modelId="{0AFD601B-5E3B-4FDC-81AB-A6FC2B129D57}" srcId="{8C997521-0B08-40D9-9C1E-33CADE8956BC}" destId="{B6D134D1-FCE9-46AE-A067-7F1E9A22F977}" srcOrd="2" destOrd="0" parTransId="{FC5D866D-FC43-4E5F-AFC5-7214560CC01C}" sibTransId="{3D48CDFC-B836-4B4F-95B1-86BD265AA936}"/>
    <dgm:cxn modelId="{31FC3447-BEB7-4F39-BA05-B675965D66C3}" type="presOf" srcId="{98C9F778-24AE-455C-86E9-13B4E4A7F2C4}" destId="{AA6E1AF7-E270-4655-BD8F-1A00225A7508}" srcOrd="0" destOrd="0" presId="urn:microsoft.com/office/officeart/2005/8/layout/process2"/>
    <dgm:cxn modelId="{DBA05265-04B9-4225-B95C-EC4A26C9A02E}" srcId="{8C997521-0B08-40D9-9C1E-33CADE8956BC}" destId="{A5F1BBED-AEBA-4E78-9304-B663A54C54F9}" srcOrd="4" destOrd="0" parTransId="{260249C1-A8EA-4AC8-AA2C-7341072CD75D}" sibTransId="{C7DDF098-689F-4839-9DC8-1B1326C40EE1}"/>
    <dgm:cxn modelId="{0C616F23-C317-4696-9644-F8969728AFB4}" type="presOf" srcId="{F5AAD003-0D93-4371-A01B-5395EE27BFBE}" destId="{37FCCABA-CE76-495B-8170-24C6CA679753}" srcOrd="0" destOrd="0" presId="urn:microsoft.com/office/officeart/2005/8/layout/process2"/>
    <dgm:cxn modelId="{2814A96F-A3A8-4C8B-A7EE-27F416D8C798}" type="presOf" srcId="{933C126D-9EAB-4DC0-A502-4CA2942DB4D9}" destId="{C0B17897-DF70-4ED5-9D2A-99F65238543D}" srcOrd="0" destOrd="0" presId="urn:microsoft.com/office/officeart/2005/8/layout/process2"/>
    <dgm:cxn modelId="{EE3912F8-2E85-4224-ADE0-39760D4BA7F6}" type="presOf" srcId="{8C997521-0B08-40D9-9C1E-33CADE8956BC}" destId="{72DFC07C-8E85-4E50-ACD0-9185FC7C7571}" srcOrd="0" destOrd="0" presId="urn:microsoft.com/office/officeart/2005/8/layout/process2"/>
    <dgm:cxn modelId="{AE9848AB-5FD1-4FF0-BDD7-971B2C4C2195}" type="presOf" srcId="{FB0E0657-213F-469F-96AB-D78C73853ED8}" destId="{8FA9F3A0-3B69-4C8B-BF15-F9CB0177FA01}" srcOrd="1" destOrd="0" presId="urn:microsoft.com/office/officeart/2005/8/layout/process2"/>
    <dgm:cxn modelId="{B15C746C-57B4-4BB7-AF2C-42B3B5715CD6}" type="presOf" srcId="{FB0E0657-213F-469F-96AB-D78C73853ED8}" destId="{C077AA19-CB18-4A47-838F-7C3E20AA9552}" srcOrd="0" destOrd="0" presId="urn:microsoft.com/office/officeart/2005/8/layout/process2"/>
    <dgm:cxn modelId="{7B7D3DC0-791D-4756-9CC0-F1018B577B57}" type="presOf" srcId="{F5AAD003-0D93-4371-A01B-5395EE27BFBE}" destId="{94FD34F3-52ED-4D9D-87F0-3BE51EE4F4CE}" srcOrd="1" destOrd="0" presId="urn:microsoft.com/office/officeart/2005/8/layout/process2"/>
    <dgm:cxn modelId="{C4BB615A-3189-483F-B3B2-360E69653305}" type="presOf" srcId="{A5F1BBED-AEBA-4E78-9304-B663A54C54F9}" destId="{447AE3AF-4D0E-4D98-865C-438B491FAC12}" srcOrd="0" destOrd="0" presId="urn:microsoft.com/office/officeart/2005/8/layout/process2"/>
    <dgm:cxn modelId="{3B6DD730-46F5-4AD8-95C7-7C76F7999DFA}" type="presOf" srcId="{B6D134D1-FCE9-46AE-A067-7F1E9A22F977}" destId="{2B1BA8C7-EB24-4EDD-8378-5702880499D0}" srcOrd="0" destOrd="0" presId="urn:microsoft.com/office/officeart/2005/8/layout/process2"/>
    <dgm:cxn modelId="{BA148428-53BF-4A51-BF7B-589CF9DAEB88}" type="presOf" srcId="{3D48CDFC-B836-4B4F-95B1-86BD265AA936}" destId="{91CCB5B8-1D0E-470E-BDF0-3434ADDEB777}" srcOrd="1" destOrd="0" presId="urn:microsoft.com/office/officeart/2005/8/layout/process2"/>
    <dgm:cxn modelId="{930BDD14-1973-4D6C-97E4-458E8BD9E7E7}" type="presOf" srcId="{20F30C65-4A91-4E16-A306-413418640BE0}" destId="{699F2EC5-1C01-43B5-9C98-FA796E5830C2}" srcOrd="0" destOrd="0" presId="urn:microsoft.com/office/officeart/2005/8/layout/process2"/>
    <dgm:cxn modelId="{07D5F7D4-59AB-4E86-899C-15F362992B75}" srcId="{8C997521-0B08-40D9-9C1E-33CADE8956BC}" destId="{A5FD1AA8-FEBF-4DBB-99D4-85487DF15C1F}" srcOrd="3" destOrd="0" parTransId="{3086931A-8F31-43D0-88C9-16017A9B2160}" sibTransId="{F5AAD003-0D93-4371-A01B-5395EE27BFBE}"/>
    <dgm:cxn modelId="{85077558-C13A-49A0-AF58-91DDCBD3741A}" type="presOf" srcId="{3D48CDFC-B836-4B4F-95B1-86BD265AA936}" destId="{7207E884-73D3-4C8B-B195-2E23C896AF8C}" srcOrd="0" destOrd="0" presId="urn:microsoft.com/office/officeart/2005/8/layout/process2"/>
    <dgm:cxn modelId="{2CAD146D-2B47-4B64-AF06-08D463A4EF09}" type="presOf" srcId="{A5FD1AA8-FEBF-4DBB-99D4-85487DF15C1F}" destId="{939E6D26-0608-4E5B-B818-80A16A109C9B}" srcOrd="0" destOrd="0" presId="urn:microsoft.com/office/officeart/2005/8/layout/process2"/>
    <dgm:cxn modelId="{51AC2F5A-8E0F-4D1A-9441-01DBAE360398}" srcId="{8C997521-0B08-40D9-9C1E-33CADE8956BC}" destId="{20F30C65-4A91-4E16-A306-413418640BE0}" srcOrd="0" destOrd="0" parTransId="{211043E3-01B6-4496-BAC4-AAD04BA42B9A}" sibTransId="{98C9F778-24AE-455C-86E9-13B4E4A7F2C4}"/>
    <dgm:cxn modelId="{AEA755C7-9CD8-4ECA-B1E2-57984AD6A5F7}" srcId="{8C997521-0B08-40D9-9C1E-33CADE8956BC}" destId="{933C126D-9EAB-4DC0-A502-4CA2942DB4D9}" srcOrd="1" destOrd="0" parTransId="{353F2157-8549-4C69-B4C0-E96E2DC6AAF5}" sibTransId="{FB0E0657-213F-469F-96AB-D78C73853ED8}"/>
    <dgm:cxn modelId="{020C86F9-FFA1-4C8F-A350-B157F71E7D71}" type="presOf" srcId="{98C9F778-24AE-455C-86E9-13B4E4A7F2C4}" destId="{B64DCCA5-6674-4A2B-B365-F6AA3FDACEEB}" srcOrd="1" destOrd="0" presId="urn:microsoft.com/office/officeart/2005/8/layout/process2"/>
    <dgm:cxn modelId="{8D3F2E5F-AA53-4E24-9663-A095E59B3A5E}" type="presParOf" srcId="{72DFC07C-8E85-4E50-ACD0-9185FC7C7571}" destId="{699F2EC5-1C01-43B5-9C98-FA796E5830C2}" srcOrd="0" destOrd="0" presId="urn:microsoft.com/office/officeart/2005/8/layout/process2"/>
    <dgm:cxn modelId="{C1DD4AE2-15CA-4F9A-A4C2-E506D356B078}" type="presParOf" srcId="{72DFC07C-8E85-4E50-ACD0-9185FC7C7571}" destId="{AA6E1AF7-E270-4655-BD8F-1A00225A7508}" srcOrd="1" destOrd="0" presId="urn:microsoft.com/office/officeart/2005/8/layout/process2"/>
    <dgm:cxn modelId="{DD596E31-AFCC-422A-A06B-FAEC6C4DC88D}" type="presParOf" srcId="{AA6E1AF7-E270-4655-BD8F-1A00225A7508}" destId="{B64DCCA5-6674-4A2B-B365-F6AA3FDACEEB}" srcOrd="0" destOrd="0" presId="urn:microsoft.com/office/officeart/2005/8/layout/process2"/>
    <dgm:cxn modelId="{C5DA2F13-35E1-4C06-A0F4-5A9057952461}" type="presParOf" srcId="{72DFC07C-8E85-4E50-ACD0-9185FC7C7571}" destId="{C0B17897-DF70-4ED5-9D2A-99F65238543D}" srcOrd="2" destOrd="0" presId="urn:microsoft.com/office/officeart/2005/8/layout/process2"/>
    <dgm:cxn modelId="{CEC6A926-7766-44FC-8469-FB473449A7F3}" type="presParOf" srcId="{72DFC07C-8E85-4E50-ACD0-9185FC7C7571}" destId="{C077AA19-CB18-4A47-838F-7C3E20AA9552}" srcOrd="3" destOrd="0" presId="urn:microsoft.com/office/officeart/2005/8/layout/process2"/>
    <dgm:cxn modelId="{43E90925-42F5-465D-8794-AA4D5935A5A0}" type="presParOf" srcId="{C077AA19-CB18-4A47-838F-7C3E20AA9552}" destId="{8FA9F3A0-3B69-4C8B-BF15-F9CB0177FA01}" srcOrd="0" destOrd="0" presId="urn:microsoft.com/office/officeart/2005/8/layout/process2"/>
    <dgm:cxn modelId="{369CA2B1-81AC-41B1-ABAF-C2260E90EDD1}" type="presParOf" srcId="{72DFC07C-8E85-4E50-ACD0-9185FC7C7571}" destId="{2B1BA8C7-EB24-4EDD-8378-5702880499D0}" srcOrd="4" destOrd="0" presId="urn:microsoft.com/office/officeart/2005/8/layout/process2"/>
    <dgm:cxn modelId="{E5E572A5-2C3F-40E3-9DB8-F70710ECAE96}" type="presParOf" srcId="{72DFC07C-8E85-4E50-ACD0-9185FC7C7571}" destId="{7207E884-73D3-4C8B-B195-2E23C896AF8C}" srcOrd="5" destOrd="0" presId="urn:microsoft.com/office/officeart/2005/8/layout/process2"/>
    <dgm:cxn modelId="{3B104D20-F49A-4DF4-A1AD-9C861C290979}" type="presParOf" srcId="{7207E884-73D3-4C8B-B195-2E23C896AF8C}" destId="{91CCB5B8-1D0E-470E-BDF0-3434ADDEB777}" srcOrd="0" destOrd="0" presId="urn:microsoft.com/office/officeart/2005/8/layout/process2"/>
    <dgm:cxn modelId="{42672F54-F2D8-4657-A3A9-936C832B38C7}" type="presParOf" srcId="{72DFC07C-8E85-4E50-ACD0-9185FC7C7571}" destId="{939E6D26-0608-4E5B-B818-80A16A109C9B}" srcOrd="6" destOrd="0" presId="urn:microsoft.com/office/officeart/2005/8/layout/process2"/>
    <dgm:cxn modelId="{F9297EE1-D18C-4189-B931-BC5F9717B90E}" type="presParOf" srcId="{72DFC07C-8E85-4E50-ACD0-9185FC7C7571}" destId="{37FCCABA-CE76-495B-8170-24C6CA679753}" srcOrd="7" destOrd="0" presId="urn:microsoft.com/office/officeart/2005/8/layout/process2"/>
    <dgm:cxn modelId="{DDD804DE-4A0A-46D6-9E9E-7779A0B53E71}" type="presParOf" srcId="{37FCCABA-CE76-495B-8170-24C6CA679753}" destId="{94FD34F3-52ED-4D9D-87F0-3BE51EE4F4CE}" srcOrd="0" destOrd="0" presId="urn:microsoft.com/office/officeart/2005/8/layout/process2"/>
    <dgm:cxn modelId="{DC83E3D8-F7A4-4C52-911F-164495AE235E}" type="presParOf" srcId="{72DFC07C-8E85-4E50-ACD0-9185FC7C7571}" destId="{447AE3AF-4D0E-4D98-865C-438B491FAC12}" srcOrd="8" destOrd="0" presId="urn:microsoft.com/office/officeart/2005/8/layout/process2"/>
  </dgm:cxnLst>
  <dgm:bg/>
  <dgm:whole/>
  <dgm:extLst>
    <a:ext uri="http://schemas.microsoft.com/office/drawing/2008/diagram">
      <dsp:dataModelExt xmlns:dsp="http://schemas.microsoft.com/office/drawing/2008/diagram" xmlns="" relId="rId1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a:ln>
          <a:solidFill>
            <a:srgbClr val="FF0000"/>
          </a:solidFill>
        </a:ln>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5F692B77-CD12-4E9B-8C92-B889938E0DEB}">
      <dgm:prSet phldrT="[Text]"/>
      <dgm:spPr/>
      <dgm:t>
        <a:bodyPr/>
        <a:lstStyle/>
        <a:p>
          <a:r>
            <a:rPr lang="en-US" dirty="0" smtClean="0"/>
            <a:t>Standard PO Processing</a:t>
          </a:r>
          <a:endParaRPr lang="en-US" dirty="0"/>
        </a:p>
      </dgm:t>
    </dgm:pt>
    <dgm:pt modelId="{24D852D2-8815-4BC9-8350-37F94EF027E5}" type="parTrans" cxnId="{A4E88340-5B29-4F8A-83FF-5879698ECB8C}">
      <dgm:prSet/>
      <dgm:spPr/>
      <dgm:t>
        <a:bodyPr/>
        <a:lstStyle/>
        <a:p>
          <a:endParaRPr lang="en-US"/>
        </a:p>
      </dgm:t>
    </dgm:pt>
    <dgm:pt modelId="{EDE9FDAF-CC67-4538-A2D3-62C3B7A5129C}" type="sibTrans" cxnId="{A4E88340-5B29-4F8A-83FF-5879698ECB8C}">
      <dgm:prSet/>
      <dgm:spPr/>
      <dgm:t>
        <a:bodyPr/>
        <a:lstStyle/>
        <a:p>
          <a:endParaRPr lang="en-US"/>
        </a:p>
      </dgm:t>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963203D5-DECF-414D-9E67-DEA92A350B3C}" type="pres">
      <dgm:prSet presAssocID="{3D48CDFC-B836-4B4F-95B1-86BD265AA936}" presName="parSpace" presStyleCnt="0"/>
      <dgm:spPr/>
    </dgm:pt>
    <dgm:pt modelId="{F421B4E8-EE84-4D75-BCE1-A9D0DC585BF2}" type="pres">
      <dgm:prSet presAssocID="{5F692B77-CD12-4E9B-8C92-B889938E0DEB}" presName="parTxOnly" presStyleLbl="node1" presStyleIdx="3" presStyleCnt="4">
        <dgm:presLayoutVars>
          <dgm:bulletEnabled val="1"/>
        </dgm:presLayoutVars>
      </dgm:prSet>
      <dgm:spPr/>
      <dgm:t>
        <a:bodyPr/>
        <a:lstStyle/>
        <a:p>
          <a:endParaRPr lang="en-US"/>
        </a:p>
      </dgm:t>
    </dgm:pt>
  </dgm:ptLst>
  <dgm:cxnLst>
    <dgm:cxn modelId="{5801C46F-B9C5-47E5-9170-079AD29ECCFC}" type="presOf" srcId="{933C126D-9EAB-4DC0-A502-4CA2942DB4D9}" destId="{6607293F-1DC0-4064-8099-73ACE4059E67}" srcOrd="0" destOrd="0" presId="urn:microsoft.com/office/officeart/2005/8/layout/hChevron3"/>
    <dgm:cxn modelId="{FB797C89-D9F9-4F2E-AAE4-8DD4EA8D5DC6}" type="presOf" srcId="{B6D134D1-FCE9-46AE-A067-7F1E9A22F977}" destId="{79DFEED5-8E76-47F1-A6A5-B4375438F005}" srcOrd="0" destOrd="0" presId="urn:microsoft.com/office/officeart/2005/8/layout/hChevron3"/>
    <dgm:cxn modelId="{3068A484-10A5-4217-AE37-E02D1942AD79}" type="presOf" srcId="{5F692B77-CD12-4E9B-8C92-B889938E0DEB}" destId="{F421B4E8-EE84-4D75-BCE1-A9D0DC585BF2}" srcOrd="0" destOrd="0" presId="urn:microsoft.com/office/officeart/2005/8/layout/hChevron3"/>
    <dgm:cxn modelId="{A4E88340-5B29-4F8A-83FF-5879698ECB8C}" srcId="{8C997521-0B08-40D9-9C1E-33CADE8956BC}" destId="{5F692B77-CD12-4E9B-8C92-B889938E0DEB}" srcOrd="3" destOrd="0" parTransId="{24D852D2-8815-4BC9-8350-37F94EF027E5}" sibTransId="{EDE9FDAF-CC67-4538-A2D3-62C3B7A5129C}"/>
    <dgm:cxn modelId="{AEA755C7-9CD8-4ECA-B1E2-57984AD6A5F7}" srcId="{8C997521-0B08-40D9-9C1E-33CADE8956BC}" destId="{933C126D-9EAB-4DC0-A502-4CA2942DB4D9}" srcOrd="1" destOrd="0" parTransId="{353F2157-8549-4C69-B4C0-E96E2DC6AAF5}" sibTransId="{FB0E0657-213F-469F-96AB-D78C73853ED8}"/>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98189310-040E-434D-A64B-F1C0D6D10B26}" type="presOf" srcId="{8C997521-0B08-40D9-9C1E-33CADE8956BC}" destId="{3E0E2973-0E7B-49C6-B021-0DFB11BAE9CE}" srcOrd="0" destOrd="0" presId="urn:microsoft.com/office/officeart/2005/8/layout/hChevron3"/>
    <dgm:cxn modelId="{585F74BF-5EAE-4AC8-B5C3-FC1AFA1927BD}" type="presOf" srcId="{20F30C65-4A91-4E16-A306-413418640BE0}" destId="{0EC98A0D-10C4-48D2-9022-CE7CDAA6A801}" srcOrd="0" destOrd="0" presId="urn:microsoft.com/office/officeart/2005/8/layout/hChevron3"/>
    <dgm:cxn modelId="{7446B6A2-3084-45C9-8772-6FADAE4E5BFA}" type="presParOf" srcId="{3E0E2973-0E7B-49C6-B021-0DFB11BAE9CE}" destId="{0EC98A0D-10C4-48D2-9022-CE7CDAA6A801}" srcOrd="0" destOrd="0" presId="urn:microsoft.com/office/officeart/2005/8/layout/hChevron3"/>
    <dgm:cxn modelId="{EB65408E-5399-4B5E-B0B2-93E3F1A3C8F1}" type="presParOf" srcId="{3E0E2973-0E7B-49C6-B021-0DFB11BAE9CE}" destId="{941F48DE-02D3-4349-A809-CA69885C401F}" srcOrd="1" destOrd="0" presId="urn:microsoft.com/office/officeart/2005/8/layout/hChevron3"/>
    <dgm:cxn modelId="{B9C4111D-ABCB-4C08-8B8E-7941DA898147}" type="presParOf" srcId="{3E0E2973-0E7B-49C6-B021-0DFB11BAE9CE}" destId="{6607293F-1DC0-4064-8099-73ACE4059E67}" srcOrd="2" destOrd="0" presId="urn:microsoft.com/office/officeart/2005/8/layout/hChevron3"/>
    <dgm:cxn modelId="{F7E8AD0A-8EC5-4D37-9CF7-0FD5E7551EF9}" type="presParOf" srcId="{3E0E2973-0E7B-49C6-B021-0DFB11BAE9CE}" destId="{77C28BA3-1C95-4BB4-BA76-C66B86FB0708}" srcOrd="3" destOrd="0" presId="urn:microsoft.com/office/officeart/2005/8/layout/hChevron3"/>
    <dgm:cxn modelId="{35CEB05D-EAC9-4F7D-B92F-E3876EB11F57}" type="presParOf" srcId="{3E0E2973-0E7B-49C6-B021-0DFB11BAE9CE}" destId="{79DFEED5-8E76-47F1-A6A5-B4375438F005}" srcOrd="4" destOrd="0" presId="urn:microsoft.com/office/officeart/2005/8/layout/hChevron3"/>
    <dgm:cxn modelId="{9C4D0934-55C9-4E6E-B273-BA1C7E741620}" type="presParOf" srcId="{3E0E2973-0E7B-49C6-B021-0DFB11BAE9CE}" destId="{963203D5-DECF-414D-9E67-DEA92A350B3C}" srcOrd="5" destOrd="0" presId="urn:microsoft.com/office/officeart/2005/8/layout/hChevron3"/>
    <dgm:cxn modelId="{A69FB483-42FA-4BDD-A626-F3C6CEA28B03}" type="presParOf" srcId="{3E0E2973-0E7B-49C6-B021-0DFB11BAE9CE}" destId="{F421B4E8-EE84-4D75-BCE1-A9D0DC585BF2}" srcOrd="6" destOrd="0" presId="urn:microsoft.com/office/officeart/2005/8/layout/hChevron3"/>
  </dgm:cxnLst>
  <dgm:bg/>
  <dgm:whole/>
  <dgm:extLst>
    <a:ext uri="http://schemas.microsoft.com/office/drawing/2008/diagram">
      <dsp:dataModelExt xmlns:dsp="http://schemas.microsoft.com/office/drawing/2008/diagram" xmlns="" relId="rId2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C997521-0B08-40D9-9C1E-33CADE8956BC}" type="doc">
      <dgm:prSet loTypeId="urn:microsoft.com/office/officeart/2005/8/layout/process2"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Create new line</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dgm:t>
        <a:bodyPr/>
        <a:lstStyle/>
        <a:p>
          <a:r>
            <a:rPr lang="en-US" dirty="0" smtClean="0"/>
            <a:t>Select a part</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Enter a list price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A5FD1AA8-FEBF-4DBB-99D4-85487DF15C1F}">
      <dgm:prSet phldrT="[Text]"/>
      <dgm:spPr/>
      <dgm:t>
        <a:bodyPr/>
        <a:lstStyle/>
        <a:p>
          <a:r>
            <a:rPr lang="en-US" dirty="0" smtClean="0"/>
            <a:t>Update Discount % if necessary</a:t>
          </a:r>
          <a:endParaRPr lang="en-US" dirty="0"/>
        </a:p>
      </dgm:t>
    </dgm:pt>
    <dgm:pt modelId="{3086931A-8F31-43D0-88C9-16017A9B2160}" type="parTrans" cxnId="{07D5F7D4-59AB-4E86-899C-15F362992B75}">
      <dgm:prSet/>
      <dgm:spPr/>
      <dgm:t>
        <a:bodyPr/>
        <a:lstStyle/>
        <a:p>
          <a:endParaRPr lang="en-US"/>
        </a:p>
      </dgm:t>
    </dgm:pt>
    <dgm:pt modelId="{F5AAD003-0D93-4371-A01B-5395EE27BFBE}" type="sibTrans" cxnId="{07D5F7D4-59AB-4E86-899C-15F362992B75}">
      <dgm:prSet/>
      <dgm:spPr/>
      <dgm:t>
        <a:bodyPr/>
        <a:lstStyle/>
        <a:p>
          <a:endParaRPr lang="en-US" dirty="0"/>
        </a:p>
      </dgm:t>
    </dgm:pt>
    <dgm:pt modelId="{72DFC07C-8E85-4E50-ACD0-9185FC7C7571}" type="pres">
      <dgm:prSet presAssocID="{8C997521-0B08-40D9-9C1E-33CADE8956BC}" presName="linearFlow" presStyleCnt="0">
        <dgm:presLayoutVars>
          <dgm:resizeHandles val="exact"/>
        </dgm:presLayoutVars>
      </dgm:prSet>
      <dgm:spPr/>
    </dgm:pt>
    <dgm:pt modelId="{699F2EC5-1C01-43B5-9C98-FA796E5830C2}" type="pres">
      <dgm:prSet presAssocID="{20F30C65-4A91-4E16-A306-413418640BE0}" presName="node" presStyleLbl="node1" presStyleIdx="0" presStyleCnt="4">
        <dgm:presLayoutVars>
          <dgm:bulletEnabled val="1"/>
        </dgm:presLayoutVars>
      </dgm:prSet>
      <dgm:spPr/>
      <dgm:t>
        <a:bodyPr/>
        <a:lstStyle/>
        <a:p>
          <a:endParaRPr lang="en-US"/>
        </a:p>
      </dgm:t>
    </dgm:pt>
    <dgm:pt modelId="{AA6E1AF7-E270-4655-BD8F-1A00225A7508}" type="pres">
      <dgm:prSet presAssocID="{98C9F778-24AE-455C-86E9-13B4E4A7F2C4}" presName="sibTrans" presStyleLbl="sibTrans2D1" presStyleIdx="0" presStyleCnt="3"/>
      <dgm:spPr/>
      <dgm:t>
        <a:bodyPr/>
        <a:lstStyle/>
        <a:p>
          <a:endParaRPr lang="en-US"/>
        </a:p>
      </dgm:t>
    </dgm:pt>
    <dgm:pt modelId="{B64DCCA5-6674-4A2B-B365-F6AA3FDACEEB}" type="pres">
      <dgm:prSet presAssocID="{98C9F778-24AE-455C-86E9-13B4E4A7F2C4}" presName="connectorText" presStyleLbl="sibTrans2D1" presStyleIdx="0" presStyleCnt="3"/>
      <dgm:spPr/>
      <dgm:t>
        <a:bodyPr/>
        <a:lstStyle/>
        <a:p>
          <a:endParaRPr lang="en-US"/>
        </a:p>
      </dgm:t>
    </dgm:pt>
    <dgm:pt modelId="{C0B17897-DF70-4ED5-9D2A-99F65238543D}" type="pres">
      <dgm:prSet presAssocID="{933C126D-9EAB-4DC0-A502-4CA2942DB4D9}" presName="node" presStyleLbl="node1" presStyleIdx="1" presStyleCnt="4">
        <dgm:presLayoutVars>
          <dgm:bulletEnabled val="1"/>
        </dgm:presLayoutVars>
      </dgm:prSet>
      <dgm:spPr/>
      <dgm:t>
        <a:bodyPr/>
        <a:lstStyle/>
        <a:p>
          <a:endParaRPr lang="en-US"/>
        </a:p>
      </dgm:t>
    </dgm:pt>
    <dgm:pt modelId="{C077AA19-CB18-4A47-838F-7C3E20AA9552}" type="pres">
      <dgm:prSet presAssocID="{FB0E0657-213F-469F-96AB-D78C73853ED8}" presName="sibTrans" presStyleLbl="sibTrans2D1" presStyleIdx="1" presStyleCnt="3"/>
      <dgm:spPr/>
      <dgm:t>
        <a:bodyPr/>
        <a:lstStyle/>
        <a:p>
          <a:endParaRPr lang="en-US"/>
        </a:p>
      </dgm:t>
    </dgm:pt>
    <dgm:pt modelId="{8FA9F3A0-3B69-4C8B-BF15-F9CB0177FA01}" type="pres">
      <dgm:prSet presAssocID="{FB0E0657-213F-469F-96AB-D78C73853ED8}" presName="connectorText" presStyleLbl="sibTrans2D1" presStyleIdx="1" presStyleCnt="3"/>
      <dgm:spPr/>
      <dgm:t>
        <a:bodyPr/>
        <a:lstStyle/>
        <a:p>
          <a:endParaRPr lang="en-US"/>
        </a:p>
      </dgm:t>
    </dgm:pt>
    <dgm:pt modelId="{2B1BA8C7-EB24-4EDD-8378-5702880499D0}" type="pres">
      <dgm:prSet presAssocID="{B6D134D1-FCE9-46AE-A067-7F1E9A22F977}" presName="node" presStyleLbl="node1" presStyleIdx="2" presStyleCnt="4">
        <dgm:presLayoutVars>
          <dgm:bulletEnabled val="1"/>
        </dgm:presLayoutVars>
      </dgm:prSet>
      <dgm:spPr/>
      <dgm:t>
        <a:bodyPr/>
        <a:lstStyle/>
        <a:p>
          <a:endParaRPr lang="en-US"/>
        </a:p>
      </dgm:t>
    </dgm:pt>
    <dgm:pt modelId="{7207E884-73D3-4C8B-B195-2E23C896AF8C}" type="pres">
      <dgm:prSet presAssocID="{3D48CDFC-B836-4B4F-95B1-86BD265AA936}" presName="sibTrans" presStyleLbl="sibTrans2D1" presStyleIdx="2" presStyleCnt="3"/>
      <dgm:spPr/>
      <dgm:t>
        <a:bodyPr/>
        <a:lstStyle/>
        <a:p>
          <a:endParaRPr lang="en-US"/>
        </a:p>
      </dgm:t>
    </dgm:pt>
    <dgm:pt modelId="{91CCB5B8-1D0E-470E-BDF0-3434ADDEB777}" type="pres">
      <dgm:prSet presAssocID="{3D48CDFC-B836-4B4F-95B1-86BD265AA936}" presName="connectorText" presStyleLbl="sibTrans2D1" presStyleIdx="2" presStyleCnt="3"/>
      <dgm:spPr/>
      <dgm:t>
        <a:bodyPr/>
        <a:lstStyle/>
        <a:p>
          <a:endParaRPr lang="en-US"/>
        </a:p>
      </dgm:t>
    </dgm:pt>
    <dgm:pt modelId="{939E6D26-0608-4E5B-B818-80A16A109C9B}" type="pres">
      <dgm:prSet presAssocID="{A5FD1AA8-FEBF-4DBB-99D4-85487DF15C1F}" presName="node" presStyleLbl="node1" presStyleIdx="3" presStyleCnt="4">
        <dgm:presLayoutVars>
          <dgm:bulletEnabled val="1"/>
        </dgm:presLayoutVars>
      </dgm:prSet>
      <dgm:spPr/>
      <dgm:t>
        <a:bodyPr/>
        <a:lstStyle/>
        <a:p>
          <a:endParaRPr lang="en-US"/>
        </a:p>
      </dgm:t>
    </dgm:pt>
  </dgm:ptLst>
  <dgm:cxnLst>
    <dgm:cxn modelId="{C54FAB0C-6555-4464-BCDC-86F588BFC47E}" type="presOf" srcId="{B6D134D1-FCE9-46AE-A067-7F1E9A22F977}" destId="{2B1BA8C7-EB24-4EDD-8378-5702880499D0}" srcOrd="0" destOrd="0" presId="urn:microsoft.com/office/officeart/2005/8/layout/process2"/>
    <dgm:cxn modelId="{07D5F7D4-59AB-4E86-899C-15F362992B75}" srcId="{8C997521-0B08-40D9-9C1E-33CADE8956BC}" destId="{A5FD1AA8-FEBF-4DBB-99D4-85487DF15C1F}" srcOrd="3" destOrd="0" parTransId="{3086931A-8F31-43D0-88C9-16017A9B2160}" sibTransId="{F5AAD003-0D93-4371-A01B-5395EE27BFBE}"/>
    <dgm:cxn modelId="{B5515907-B39F-47A3-8BF9-BB7A11EC683C}" type="presOf" srcId="{3D48CDFC-B836-4B4F-95B1-86BD265AA936}" destId="{7207E884-73D3-4C8B-B195-2E23C896AF8C}" srcOrd="0" destOrd="0" presId="urn:microsoft.com/office/officeart/2005/8/layout/process2"/>
    <dgm:cxn modelId="{40F7250C-381D-45C9-92B7-CFD02475D7DC}" type="presOf" srcId="{20F30C65-4A91-4E16-A306-413418640BE0}" destId="{699F2EC5-1C01-43B5-9C98-FA796E5830C2}" srcOrd="0" destOrd="0" presId="urn:microsoft.com/office/officeart/2005/8/layout/process2"/>
    <dgm:cxn modelId="{628A58C7-83C4-4EF1-B893-FF234BFB46BA}" type="presOf" srcId="{FB0E0657-213F-469F-96AB-D78C73853ED8}" destId="{8FA9F3A0-3B69-4C8B-BF15-F9CB0177FA01}" srcOrd="1" destOrd="0" presId="urn:microsoft.com/office/officeart/2005/8/layout/process2"/>
    <dgm:cxn modelId="{C53E2D9E-A2CC-4E15-8B51-12693DCCFD4D}" type="presOf" srcId="{3D48CDFC-B836-4B4F-95B1-86BD265AA936}" destId="{91CCB5B8-1D0E-470E-BDF0-3434ADDEB777}" srcOrd="1" destOrd="0" presId="urn:microsoft.com/office/officeart/2005/8/layout/process2"/>
    <dgm:cxn modelId="{AEA755C7-9CD8-4ECA-B1E2-57984AD6A5F7}" srcId="{8C997521-0B08-40D9-9C1E-33CADE8956BC}" destId="{933C126D-9EAB-4DC0-A502-4CA2942DB4D9}" srcOrd="1" destOrd="0" parTransId="{353F2157-8549-4C69-B4C0-E96E2DC6AAF5}" sibTransId="{FB0E0657-213F-469F-96AB-D78C73853ED8}"/>
    <dgm:cxn modelId="{7220120F-CE67-4C60-B3EF-2863C388A309}" type="presOf" srcId="{98C9F778-24AE-455C-86E9-13B4E4A7F2C4}" destId="{B64DCCA5-6674-4A2B-B365-F6AA3FDACEEB}" srcOrd="1" destOrd="0" presId="urn:microsoft.com/office/officeart/2005/8/layout/process2"/>
    <dgm:cxn modelId="{A22CA99F-E1F1-41A3-BF27-66CF1CD91F6E}" type="presOf" srcId="{8C997521-0B08-40D9-9C1E-33CADE8956BC}" destId="{72DFC07C-8E85-4E50-ACD0-9185FC7C7571}" srcOrd="0" destOrd="0" presId="urn:microsoft.com/office/officeart/2005/8/layout/process2"/>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897689F6-42EB-431A-B991-77FF86154C7E}" type="presOf" srcId="{98C9F778-24AE-455C-86E9-13B4E4A7F2C4}" destId="{AA6E1AF7-E270-4655-BD8F-1A00225A7508}" srcOrd="0" destOrd="0" presId="urn:microsoft.com/office/officeart/2005/8/layout/process2"/>
    <dgm:cxn modelId="{0C6DC7CE-C433-4B41-A7AB-7F0C10871087}" type="presOf" srcId="{933C126D-9EAB-4DC0-A502-4CA2942DB4D9}" destId="{C0B17897-DF70-4ED5-9D2A-99F65238543D}" srcOrd="0" destOrd="0" presId="urn:microsoft.com/office/officeart/2005/8/layout/process2"/>
    <dgm:cxn modelId="{90F742C0-2656-4C7C-B859-3C11E2022797}" type="presOf" srcId="{FB0E0657-213F-469F-96AB-D78C73853ED8}" destId="{C077AA19-CB18-4A47-838F-7C3E20AA9552}" srcOrd="0" destOrd="0" presId="urn:microsoft.com/office/officeart/2005/8/layout/process2"/>
    <dgm:cxn modelId="{02F4981C-296F-4701-B91D-B80D4E4216E4}" type="presOf" srcId="{A5FD1AA8-FEBF-4DBB-99D4-85487DF15C1F}" destId="{939E6D26-0608-4E5B-B818-80A16A109C9B}" srcOrd="0" destOrd="0" presId="urn:microsoft.com/office/officeart/2005/8/layout/process2"/>
    <dgm:cxn modelId="{3C3F0B59-DFDB-414A-A5E4-F80E924F5114}" type="presParOf" srcId="{72DFC07C-8E85-4E50-ACD0-9185FC7C7571}" destId="{699F2EC5-1C01-43B5-9C98-FA796E5830C2}" srcOrd="0" destOrd="0" presId="urn:microsoft.com/office/officeart/2005/8/layout/process2"/>
    <dgm:cxn modelId="{2E071922-50E4-4B86-8140-20677F8E1658}" type="presParOf" srcId="{72DFC07C-8E85-4E50-ACD0-9185FC7C7571}" destId="{AA6E1AF7-E270-4655-BD8F-1A00225A7508}" srcOrd="1" destOrd="0" presId="urn:microsoft.com/office/officeart/2005/8/layout/process2"/>
    <dgm:cxn modelId="{BC60A3BF-DF90-4B6B-99F4-3A951DB8293E}" type="presParOf" srcId="{AA6E1AF7-E270-4655-BD8F-1A00225A7508}" destId="{B64DCCA5-6674-4A2B-B365-F6AA3FDACEEB}" srcOrd="0" destOrd="0" presId="urn:microsoft.com/office/officeart/2005/8/layout/process2"/>
    <dgm:cxn modelId="{5F74DC0B-B26D-4204-9FA9-37523FD70354}" type="presParOf" srcId="{72DFC07C-8E85-4E50-ACD0-9185FC7C7571}" destId="{C0B17897-DF70-4ED5-9D2A-99F65238543D}" srcOrd="2" destOrd="0" presId="urn:microsoft.com/office/officeart/2005/8/layout/process2"/>
    <dgm:cxn modelId="{8B6AE24B-9BE8-4268-ABBD-D0B278A2E00E}" type="presParOf" srcId="{72DFC07C-8E85-4E50-ACD0-9185FC7C7571}" destId="{C077AA19-CB18-4A47-838F-7C3E20AA9552}" srcOrd="3" destOrd="0" presId="urn:microsoft.com/office/officeart/2005/8/layout/process2"/>
    <dgm:cxn modelId="{00B77F99-8970-40B4-9C7B-A676EAA522C5}" type="presParOf" srcId="{C077AA19-CB18-4A47-838F-7C3E20AA9552}" destId="{8FA9F3A0-3B69-4C8B-BF15-F9CB0177FA01}" srcOrd="0" destOrd="0" presId="urn:microsoft.com/office/officeart/2005/8/layout/process2"/>
    <dgm:cxn modelId="{75DA2B0B-DDAB-4402-9B3E-241B7AF01CC3}" type="presParOf" srcId="{72DFC07C-8E85-4E50-ACD0-9185FC7C7571}" destId="{2B1BA8C7-EB24-4EDD-8378-5702880499D0}" srcOrd="4" destOrd="0" presId="urn:microsoft.com/office/officeart/2005/8/layout/process2"/>
    <dgm:cxn modelId="{3998E23B-87DB-4B82-8E3F-ABFD2F6E1089}" type="presParOf" srcId="{72DFC07C-8E85-4E50-ACD0-9185FC7C7571}" destId="{7207E884-73D3-4C8B-B195-2E23C896AF8C}" srcOrd="5" destOrd="0" presId="urn:microsoft.com/office/officeart/2005/8/layout/process2"/>
    <dgm:cxn modelId="{A20E4921-45FD-4926-A179-C7DBCF390AB1}" type="presParOf" srcId="{7207E884-73D3-4C8B-B195-2E23C896AF8C}" destId="{91CCB5B8-1D0E-470E-BDF0-3434ADDEB777}" srcOrd="0" destOrd="0" presId="urn:microsoft.com/office/officeart/2005/8/layout/process2"/>
    <dgm:cxn modelId="{C9CBB01D-DD1F-40CA-AB2F-D4F405579B77}" type="presParOf" srcId="{72DFC07C-8E85-4E50-ACD0-9185FC7C7571}" destId="{939E6D26-0608-4E5B-B818-80A16A109C9B}" srcOrd="6" destOrd="0" presId="urn:microsoft.com/office/officeart/2005/8/layout/process2"/>
  </dgm:cxnLst>
  <dgm:bg/>
  <dgm:whole/>
  <dgm:extLst>
    <a:ext uri="http://schemas.microsoft.com/office/drawing/2008/diagram">
      <dsp:dataModelExt xmlns:dsp="http://schemas.microsoft.com/office/drawing/2008/diagram" xmlns=""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a:ln>
          <a:solidFill>
            <a:srgbClr val="FF0000"/>
          </a:solidFill>
        </a:ln>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5F692B77-CD12-4E9B-8C92-B889938E0DEB}">
      <dgm:prSet phldrT="[Text]"/>
      <dgm:spPr/>
      <dgm:t>
        <a:bodyPr/>
        <a:lstStyle/>
        <a:p>
          <a:r>
            <a:rPr lang="en-US" dirty="0" smtClean="0"/>
            <a:t>Standard PO Processing</a:t>
          </a:r>
          <a:endParaRPr lang="en-US" dirty="0"/>
        </a:p>
      </dgm:t>
    </dgm:pt>
    <dgm:pt modelId="{24D852D2-8815-4BC9-8350-37F94EF027E5}" type="parTrans" cxnId="{A4E88340-5B29-4F8A-83FF-5879698ECB8C}">
      <dgm:prSet/>
      <dgm:spPr/>
      <dgm:t>
        <a:bodyPr/>
        <a:lstStyle/>
        <a:p>
          <a:endParaRPr lang="en-US"/>
        </a:p>
      </dgm:t>
    </dgm:pt>
    <dgm:pt modelId="{EDE9FDAF-CC67-4538-A2D3-62C3B7A5129C}" type="sibTrans" cxnId="{A4E88340-5B29-4F8A-83FF-5879698ECB8C}">
      <dgm:prSet/>
      <dgm:spPr/>
      <dgm:t>
        <a:bodyPr/>
        <a:lstStyle/>
        <a:p>
          <a:endParaRPr lang="en-US"/>
        </a:p>
      </dgm:t>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963203D5-DECF-414D-9E67-DEA92A350B3C}" type="pres">
      <dgm:prSet presAssocID="{3D48CDFC-B836-4B4F-95B1-86BD265AA936}" presName="parSpace" presStyleCnt="0"/>
      <dgm:spPr/>
    </dgm:pt>
    <dgm:pt modelId="{F421B4E8-EE84-4D75-BCE1-A9D0DC585BF2}" type="pres">
      <dgm:prSet presAssocID="{5F692B77-CD12-4E9B-8C92-B889938E0DEB}" presName="parTxOnly" presStyleLbl="node1" presStyleIdx="3" presStyleCnt="4">
        <dgm:presLayoutVars>
          <dgm:bulletEnabled val="1"/>
        </dgm:presLayoutVars>
      </dgm:prSet>
      <dgm:spPr/>
      <dgm:t>
        <a:bodyPr/>
        <a:lstStyle/>
        <a:p>
          <a:endParaRPr lang="en-US"/>
        </a:p>
      </dgm:t>
    </dgm:pt>
  </dgm:ptLst>
  <dgm:cxnLst>
    <dgm:cxn modelId="{4A00F577-8F01-492D-BDB8-B37B556C1CA5}" type="presOf" srcId="{933C126D-9EAB-4DC0-A502-4CA2942DB4D9}" destId="{6607293F-1DC0-4064-8099-73ACE4059E67}" srcOrd="0" destOrd="0" presId="urn:microsoft.com/office/officeart/2005/8/layout/hChevron3"/>
    <dgm:cxn modelId="{A4E88340-5B29-4F8A-83FF-5879698ECB8C}" srcId="{8C997521-0B08-40D9-9C1E-33CADE8956BC}" destId="{5F692B77-CD12-4E9B-8C92-B889938E0DEB}" srcOrd="3" destOrd="0" parTransId="{24D852D2-8815-4BC9-8350-37F94EF027E5}" sibTransId="{EDE9FDAF-CC67-4538-A2D3-62C3B7A5129C}"/>
    <dgm:cxn modelId="{AEA755C7-9CD8-4ECA-B1E2-57984AD6A5F7}" srcId="{8C997521-0B08-40D9-9C1E-33CADE8956BC}" destId="{933C126D-9EAB-4DC0-A502-4CA2942DB4D9}" srcOrd="1" destOrd="0" parTransId="{353F2157-8549-4C69-B4C0-E96E2DC6AAF5}" sibTransId="{FB0E0657-213F-469F-96AB-D78C73853ED8}"/>
    <dgm:cxn modelId="{7AC42EDA-3A87-4DA3-A80A-1545B94D793A}" type="presOf" srcId="{5F692B77-CD12-4E9B-8C92-B889938E0DEB}" destId="{F421B4E8-EE84-4D75-BCE1-A9D0DC585BF2}" srcOrd="0" destOrd="0" presId="urn:microsoft.com/office/officeart/2005/8/layout/hChevron3"/>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F7AF4337-234A-43DD-9939-311825F6CE8F}" type="presOf" srcId="{20F30C65-4A91-4E16-A306-413418640BE0}" destId="{0EC98A0D-10C4-48D2-9022-CE7CDAA6A801}" srcOrd="0" destOrd="0" presId="urn:microsoft.com/office/officeart/2005/8/layout/hChevron3"/>
    <dgm:cxn modelId="{0DCE91CF-04A7-40ED-9DFB-A6C3D1B177CE}" type="presOf" srcId="{B6D134D1-FCE9-46AE-A067-7F1E9A22F977}" destId="{79DFEED5-8E76-47F1-A6A5-B4375438F005}" srcOrd="0" destOrd="0" presId="urn:microsoft.com/office/officeart/2005/8/layout/hChevron3"/>
    <dgm:cxn modelId="{AF12CC9A-57A8-4036-9066-384099F8DF28}" type="presOf" srcId="{8C997521-0B08-40D9-9C1E-33CADE8956BC}" destId="{3E0E2973-0E7B-49C6-B021-0DFB11BAE9CE}" srcOrd="0" destOrd="0" presId="urn:microsoft.com/office/officeart/2005/8/layout/hChevron3"/>
    <dgm:cxn modelId="{FC0A2EC9-74C8-478A-A29E-774506A8DCF5}" type="presParOf" srcId="{3E0E2973-0E7B-49C6-B021-0DFB11BAE9CE}" destId="{0EC98A0D-10C4-48D2-9022-CE7CDAA6A801}" srcOrd="0" destOrd="0" presId="urn:microsoft.com/office/officeart/2005/8/layout/hChevron3"/>
    <dgm:cxn modelId="{FE60CDEF-5832-41D1-86F3-4CA2FF0233F8}" type="presParOf" srcId="{3E0E2973-0E7B-49C6-B021-0DFB11BAE9CE}" destId="{941F48DE-02D3-4349-A809-CA69885C401F}" srcOrd="1" destOrd="0" presId="urn:microsoft.com/office/officeart/2005/8/layout/hChevron3"/>
    <dgm:cxn modelId="{E403EC55-3842-4D7F-B3BA-2B549430430C}" type="presParOf" srcId="{3E0E2973-0E7B-49C6-B021-0DFB11BAE9CE}" destId="{6607293F-1DC0-4064-8099-73ACE4059E67}" srcOrd="2" destOrd="0" presId="urn:microsoft.com/office/officeart/2005/8/layout/hChevron3"/>
    <dgm:cxn modelId="{6B6A9E98-4036-446D-9B35-73AFFF10C464}" type="presParOf" srcId="{3E0E2973-0E7B-49C6-B021-0DFB11BAE9CE}" destId="{77C28BA3-1C95-4BB4-BA76-C66B86FB0708}" srcOrd="3" destOrd="0" presId="urn:microsoft.com/office/officeart/2005/8/layout/hChevron3"/>
    <dgm:cxn modelId="{627BD7D6-E4C7-4255-ACA9-E77BEDCBCE75}" type="presParOf" srcId="{3E0E2973-0E7B-49C6-B021-0DFB11BAE9CE}" destId="{79DFEED5-8E76-47F1-A6A5-B4375438F005}" srcOrd="4" destOrd="0" presId="urn:microsoft.com/office/officeart/2005/8/layout/hChevron3"/>
    <dgm:cxn modelId="{F48CED1C-1394-402A-A22C-8F49D69899EC}" type="presParOf" srcId="{3E0E2973-0E7B-49C6-B021-0DFB11BAE9CE}" destId="{963203D5-DECF-414D-9E67-DEA92A350B3C}" srcOrd="5" destOrd="0" presId="urn:microsoft.com/office/officeart/2005/8/layout/hChevron3"/>
    <dgm:cxn modelId="{038DE6B5-194B-45FE-9D2A-96089FA79114}" type="presParOf" srcId="{3E0E2973-0E7B-49C6-B021-0DFB11BAE9CE}" destId="{F421B4E8-EE84-4D75-BCE1-A9D0DC585BF2}" srcOrd="6" destOrd="0" presId="urn:microsoft.com/office/officeart/2005/8/layout/hChevron3"/>
  </dgm:cxnLst>
  <dgm:bg/>
  <dgm:whole/>
  <dgm:extLst>
    <a:ext uri="http://schemas.microsoft.com/office/drawing/2008/diagram">
      <dsp:dataModelExt xmlns:dsp="http://schemas.microsoft.com/office/drawing/2008/diagram" xmlns="" relId="rId2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solidFill>
            <a:srgbClr val="FF0000"/>
          </a:solid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5F692B77-CD12-4E9B-8C92-B889938E0DEB}">
      <dgm:prSet phldrT="[Text]"/>
      <dgm:spPr/>
      <dgm:t>
        <a:bodyPr/>
        <a:lstStyle/>
        <a:p>
          <a:r>
            <a:rPr lang="en-US" dirty="0" smtClean="0"/>
            <a:t>Standard PO Processing</a:t>
          </a:r>
          <a:endParaRPr lang="en-US" dirty="0"/>
        </a:p>
      </dgm:t>
    </dgm:pt>
    <dgm:pt modelId="{24D852D2-8815-4BC9-8350-37F94EF027E5}" type="parTrans" cxnId="{A4E88340-5B29-4F8A-83FF-5879698ECB8C}">
      <dgm:prSet/>
      <dgm:spPr/>
      <dgm:t>
        <a:bodyPr/>
        <a:lstStyle/>
        <a:p>
          <a:endParaRPr lang="en-US"/>
        </a:p>
      </dgm:t>
    </dgm:pt>
    <dgm:pt modelId="{EDE9FDAF-CC67-4538-A2D3-62C3B7A5129C}" type="sibTrans" cxnId="{A4E88340-5B29-4F8A-83FF-5879698ECB8C}">
      <dgm:prSet/>
      <dgm:spPr/>
      <dgm:t>
        <a:bodyPr/>
        <a:lstStyle/>
        <a:p>
          <a:endParaRPr lang="en-US"/>
        </a:p>
      </dgm:t>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963203D5-DECF-414D-9E67-DEA92A350B3C}" type="pres">
      <dgm:prSet presAssocID="{3D48CDFC-B836-4B4F-95B1-86BD265AA936}" presName="parSpace" presStyleCnt="0"/>
      <dgm:spPr/>
    </dgm:pt>
    <dgm:pt modelId="{F421B4E8-EE84-4D75-BCE1-A9D0DC585BF2}" type="pres">
      <dgm:prSet presAssocID="{5F692B77-CD12-4E9B-8C92-B889938E0DEB}" presName="parTxOnly" presStyleLbl="node1" presStyleIdx="3" presStyleCnt="4">
        <dgm:presLayoutVars>
          <dgm:bulletEnabled val="1"/>
        </dgm:presLayoutVars>
      </dgm:prSet>
      <dgm:spPr/>
      <dgm:t>
        <a:bodyPr/>
        <a:lstStyle/>
        <a:p>
          <a:endParaRPr lang="en-US"/>
        </a:p>
      </dgm:t>
    </dgm:pt>
  </dgm:ptLst>
  <dgm:cxnLst>
    <dgm:cxn modelId="{A4E88340-5B29-4F8A-83FF-5879698ECB8C}" srcId="{8C997521-0B08-40D9-9C1E-33CADE8956BC}" destId="{5F692B77-CD12-4E9B-8C92-B889938E0DEB}" srcOrd="3" destOrd="0" parTransId="{24D852D2-8815-4BC9-8350-37F94EF027E5}" sibTransId="{EDE9FDAF-CC67-4538-A2D3-62C3B7A5129C}"/>
    <dgm:cxn modelId="{A7DC06EC-F1E6-4B3D-AE4C-842A081283F9}" type="presOf" srcId="{8C997521-0B08-40D9-9C1E-33CADE8956BC}" destId="{3E0E2973-0E7B-49C6-B021-0DFB11BAE9CE}" srcOrd="0" destOrd="0" presId="urn:microsoft.com/office/officeart/2005/8/layout/hChevron3"/>
    <dgm:cxn modelId="{E66AB16C-161D-44B5-B07F-7B1E94EEBFDE}" type="presOf" srcId="{5F692B77-CD12-4E9B-8C92-B889938E0DEB}" destId="{F421B4E8-EE84-4D75-BCE1-A9D0DC585BF2}" srcOrd="0" destOrd="0" presId="urn:microsoft.com/office/officeart/2005/8/layout/hChevron3"/>
    <dgm:cxn modelId="{AEA755C7-9CD8-4ECA-B1E2-57984AD6A5F7}" srcId="{8C997521-0B08-40D9-9C1E-33CADE8956BC}" destId="{933C126D-9EAB-4DC0-A502-4CA2942DB4D9}" srcOrd="1" destOrd="0" parTransId="{353F2157-8549-4C69-B4C0-E96E2DC6AAF5}" sibTransId="{FB0E0657-213F-469F-96AB-D78C73853ED8}"/>
    <dgm:cxn modelId="{51AC2F5A-8E0F-4D1A-9441-01DBAE360398}" srcId="{8C997521-0B08-40D9-9C1E-33CADE8956BC}" destId="{20F30C65-4A91-4E16-A306-413418640BE0}" srcOrd="0" destOrd="0" parTransId="{211043E3-01B6-4496-BAC4-AAD04BA42B9A}" sibTransId="{98C9F778-24AE-455C-86E9-13B4E4A7F2C4}"/>
    <dgm:cxn modelId="{0AFD601B-5E3B-4FDC-81AB-A6FC2B129D57}" srcId="{8C997521-0B08-40D9-9C1E-33CADE8956BC}" destId="{B6D134D1-FCE9-46AE-A067-7F1E9A22F977}" srcOrd="2" destOrd="0" parTransId="{FC5D866D-FC43-4E5F-AFC5-7214560CC01C}" sibTransId="{3D48CDFC-B836-4B4F-95B1-86BD265AA936}"/>
    <dgm:cxn modelId="{2D51BED3-AE6A-49D5-942F-2017DC5D89F8}" type="presOf" srcId="{B6D134D1-FCE9-46AE-A067-7F1E9A22F977}" destId="{79DFEED5-8E76-47F1-A6A5-B4375438F005}" srcOrd="0" destOrd="0" presId="urn:microsoft.com/office/officeart/2005/8/layout/hChevron3"/>
    <dgm:cxn modelId="{E2CE79E3-68E1-497D-8FB2-D0C1622F0EC1}" type="presOf" srcId="{933C126D-9EAB-4DC0-A502-4CA2942DB4D9}" destId="{6607293F-1DC0-4064-8099-73ACE4059E67}" srcOrd="0" destOrd="0" presId="urn:microsoft.com/office/officeart/2005/8/layout/hChevron3"/>
    <dgm:cxn modelId="{FC798B35-B071-4659-846C-5C5B6E956698}" type="presOf" srcId="{20F30C65-4A91-4E16-A306-413418640BE0}" destId="{0EC98A0D-10C4-48D2-9022-CE7CDAA6A801}" srcOrd="0" destOrd="0" presId="urn:microsoft.com/office/officeart/2005/8/layout/hChevron3"/>
    <dgm:cxn modelId="{A3D52F73-D3E9-4E33-B52D-BAFA5C45FDC8}" type="presParOf" srcId="{3E0E2973-0E7B-49C6-B021-0DFB11BAE9CE}" destId="{0EC98A0D-10C4-48D2-9022-CE7CDAA6A801}" srcOrd="0" destOrd="0" presId="urn:microsoft.com/office/officeart/2005/8/layout/hChevron3"/>
    <dgm:cxn modelId="{FDE3AA24-6207-47D4-BF91-4A73C8D5E5D8}" type="presParOf" srcId="{3E0E2973-0E7B-49C6-B021-0DFB11BAE9CE}" destId="{941F48DE-02D3-4349-A809-CA69885C401F}" srcOrd="1" destOrd="0" presId="urn:microsoft.com/office/officeart/2005/8/layout/hChevron3"/>
    <dgm:cxn modelId="{F343B2B1-D2F8-4FA2-A5F8-33107B7A25B7}" type="presParOf" srcId="{3E0E2973-0E7B-49C6-B021-0DFB11BAE9CE}" destId="{6607293F-1DC0-4064-8099-73ACE4059E67}" srcOrd="2" destOrd="0" presId="urn:microsoft.com/office/officeart/2005/8/layout/hChevron3"/>
    <dgm:cxn modelId="{AEFD68C4-6050-40C6-A44F-813B864AB04B}" type="presParOf" srcId="{3E0E2973-0E7B-49C6-B021-0DFB11BAE9CE}" destId="{77C28BA3-1C95-4BB4-BA76-C66B86FB0708}" srcOrd="3" destOrd="0" presId="urn:microsoft.com/office/officeart/2005/8/layout/hChevron3"/>
    <dgm:cxn modelId="{E1A28AF1-B208-440A-9003-066C62E794FA}" type="presParOf" srcId="{3E0E2973-0E7B-49C6-B021-0DFB11BAE9CE}" destId="{79DFEED5-8E76-47F1-A6A5-B4375438F005}" srcOrd="4" destOrd="0" presId="urn:microsoft.com/office/officeart/2005/8/layout/hChevron3"/>
    <dgm:cxn modelId="{F4E12CA3-912B-4510-89B3-013DA159CF01}" type="presParOf" srcId="{3E0E2973-0E7B-49C6-B021-0DFB11BAE9CE}" destId="{963203D5-DECF-414D-9E67-DEA92A350B3C}" srcOrd="5" destOrd="0" presId="urn:microsoft.com/office/officeart/2005/8/layout/hChevron3"/>
    <dgm:cxn modelId="{B9FF896D-D90A-415B-8FD6-A58F39A6E054}" type="presParOf" srcId="{3E0E2973-0E7B-49C6-B021-0DFB11BAE9CE}" destId="{F421B4E8-EE84-4D75-BCE1-A9D0DC585BF2}" srcOrd="6" destOrd="0" presId="urn:microsoft.com/office/officeart/2005/8/layout/hChevro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a:ln>
          <a:solidFill>
            <a:srgbClr val="FF0000"/>
          </a:solidFill>
        </a:ln>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24537837-9425-45D8-B508-6637D4A3B3B7}">
      <dgm:prSet phldrT="[Text]"/>
      <dgm:spPr>
        <a:ln>
          <a:noFill/>
        </a:ln>
      </dgm:spPr>
      <dgm:t>
        <a:bodyPr/>
        <a:lstStyle/>
        <a:p>
          <a:r>
            <a:rPr lang="en-US" dirty="0" smtClean="0"/>
            <a:t>Standard PO Processing</a:t>
          </a:r>
          <a:endParaRPr lang="en-US" dirty="0"/>
        </a:p>
      </dgm:t>
    </dgm:pt>
    <dgm:pt modelId="{0033D04A-9BDA-46A0-9CA6-6C1B823DF536}" type="parTrans" cxnId="{E07EF6D9-EAED-4642-B5A9-5903464CCDEA}">
      <dgm:prSet/>
      <dgm:spPr/>
    </dgm:pt>
    <dgm:pt modelId="{560CF518-F888-4BF1-899F-2C50C565EBEA}" type="sibTrans" cxnId="{E07EF6D9-EAED-4642-B5A9-5903464CCDEA}">
      <dgm:prSet/>
      <dgm:spPr/>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A9A84109-A10B-47BD-99D8-242DB8079D33}" type="pres">
      <dgm:prSet presAssocID="{3D48CDFC-B836-4B4F-95B1-86BD265AA936}" presName="parSpace" presStyleCnt="0"/>
      <dgm:spPr/>
    </dgm:pt>
    <dgm:pt modelId="{70F6B947-DFED-42B4-9013-115733AA8B3E}" type="pres">
      <dgm:prSet presAssocID="{24537837-9425-45D8-B508-6637D4A3B3B7}" presName="parTxOnly" presStyleLbl="node1" presStyleIdx="3" presStyleCnt="4">
        <dgm:presLayoutVars>
          <dgm:bulletEnabled val="1"/>
        </dgm:presLayoutVars>
      </dgm:prSet>
      <dgm:spPr/>
      <dgm:t>
        <a:bodyPr/>
        <a:lstStyle/>
        <a:p>
          <a:endParaRPr lang="en-US"/>
        </a:p>
      </dgm:t>
    </dgm:pt>
  </dgm:ptLst>
  <dgm:cxnLst>
    <dgm:cxn modelId="{D2F6DE7E-A1A7-458D-B971-664E01390145}" type="presOf" srcId="{933C126D-9EAB-4DC0-A502-4CA2942DB4D9}" destId="{6607293F-1DC0-4064-8099-73ACE4059E67}" srcOrd="0" destOrd="0" presId="urn:microsoft.com/office/officeart/2005/8/layout/hChevron3"/>
    <dgm:cxn modelId="{F5C68080-A715-48D8-BCBB-D56FCCC90CEF}" type="presOf" srcId="{8C997521-0B08-40D9-9C1E-33CADE8956BC}" destId="{3E0E2973-0E7B-49C6-B021-0DFB11BAE9CE}" srcOrd="0" destOrd="0" presId="urn:microsoft.com/office/officeart/2005/8/layout/hChevron3"/>
    <dgm:cxn modelId="{AEA755C7-9CD8-4ECA-B1E2-57984AD6A5F7}" srcId="{8C997521-0B08-40D9-9C1E-33CADE8956BC}" destId="{933C126D-9EAB-4DC0-A502-4CA2942DB4D9}" srcOrd="1" destOrd="0" parTransId="{353F2157-8549-4C69-B4C0-E96E2DC6AAF5}" sibTransId="{FB0E0657-213F-469F-96AB-D78C73853ED8}"/>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397D68FF-27DC-4A03-8BF6-367DEE20217B}" type="presOf" srcId="{B6D134D1-FCE9-46AE-A067-7F1E9A22F977}" destId="{79DFEED5-8E76-47F1-A6A5-B4375438F005}" srcOrd="0" destOrd="0" presId="urn:microsoft.com/office/officeart/2005/8/layout/hChevron3"/>
    <dgm:cxn modelId="{AB255B69-4F92-4592-B91F-B4C4431D1C85}" type="presOf" srcId="{20F30C65-4A91-4E16-A306-413418640BE0}" destId="{0EC98A0D-10C4-48D2-9022-CE7CDAA6A801}" srcOrd="0" destOrd="0" presId="urn:microsoft.com/office/officeart/2005/8/layout/hChevron3"/>
    <dgm:cxn modelId="{E07EF6D9-EAED-4642-B5A9-5903464CCDEA}" srcId="{8C997521-0B08-40D9-9C1E-33CADE8956BC}" destId="{24537837-9425-45D8-B508-6637D4A3B3B7}" srcOrd="3" destOrd="0" parTransId="{0033D04A-9BDA-46A0-9CA6-6C1B823DF536}" sibTransId="{560CF518-F888-4BF1-899F-2C50C565EBEA}"/>
    <dgm:cxn modelId="{5207853B-92F0-4570-B035-36D8BBE3CC59}" type="presOf" srcId="{24537837-9425-45D8-B508-6637D4A3B3B7}" destId="{70F6B947-DFED-42B4-9013-115733AA8B3E}" srcOrd="0" destOrd="0" presId="urn:microsoft.com/office/officeart/2005/8/layout/hChevron3"/>
    <dgm:cxn modelId="{25AB2A23-530C-4E18-9F8F-4C6275E8E74C}" type="presParOf" srcId="{3E0E2973-0E7B-49C6-B021-0DFB11BAE9CE}" destId="{0EC98A0D-10C4-48D2-9022-CE7CDAA6A801}" srcOrd="0" destOrd="0" presId="urn:microsoft.com/office/officeart/2005/8/layout/hChevron3"/>
    <dgm:cxn modelId="{C669AEF3-1860-46B3-BF9C-FBC31AF1C3B6}" type="presParOf" srcId="{3E0E2973-0E7B-49C6-B021-0DFB11BAE9CE}" destId="{941F48DE-02D3-4349-A809-CA69885C401F}" srcOrd="1" destOrd="0" presId="urn:microsoft.com/office/officeart/2005/8/layout/hChevron3"/>
    <dgm:cxn modelId="{8A494391-AC7D-4C0E-86E0-1726E4CEBEC9}" type="presParOf" srcId="{3E0E2973-0E7B-49C6-B021-0DFB11BAE9CE}" destId="{6607293F-1DC0-4064-8099-73ACE4059E67}" srcOrd="2" destOrd="0" presId="urn:microsoft.com/office/officeart/2005/8/layout/hChevron3"/>
    <dgm:cxn modelId="{B2887DF2-19AF-4D48-A906-08670AB055F9}" type="presParOf" srcId="{3E0E2973-0E7B-49C6-B021-0DFB11BAE9CE}" destId="{77C28BA3-1C95-4BB4-BA76-C66B86FB0708}" srcOrd="3" destOrd="0" presId="urn:microsoft.com/office/officeart/2005/8/layout/hChevron3"/>
    <dgm:cxn modelId="{9AACC817-8E87-4CF3-8093-E83185847390}" type="presParOf" srcId="{3E0E2973-0E7B-49C6-B021-0DFB11BAE9CE}" destId="{79DFEED5-8E76-47F1-A6A5-B4375438F005}" srcOrd="4" destOrd="0" presId="urn:microsoft.com/office/officeart/2005/8/layout/hChevron3"/>
    <dgm:cxn modelId="{8EC9E94F-3F9C-4002-98C2-A904B8ADAE91}" type="presParOf" srcId="{3E0E2973-0E7B-49C6-B021-0DFB11BAE9CE}" destId="{A9A84109-A10B-47BD-99D8-242DB8079D33}" srcOrd="5" destOrd="0" presId="urn:microsoft.com/office/officeart/2005/8/layout/hChevron3"/>
    <dgm:cxn modelId="{23F882A4-3CD5-4909-A217-24722970B086}" type="presParOf" srcId="{3E0E2973-0E7B-49C6-B021-0DFB11BAE9CE}" destId="{70F6B947-DFED-42B4-9013-115733AA8B3E}" srcOrd="6" destOrd="0" presId="urn:microsoft.com/office/officeart/2005/8/layout/hChevron3"/>
  </dgm:cxnLst>
  <dgm:bg/>
  <dgm:whole/>
  <dgm:extLst>
    <a:ext uri="http://schemas.microsoft.com/office/drawing/2008/diagram">
      <dsp:dataModelExt xmlns:dsp="http://schemas.microsoft.com/office/drawing/2008/diagram" xmlns="" relId="rId13"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a:ln>
          <a:solidFill>
            <a:srgbClr val="FF0000"/>
          </a:solidFill>
        </a:ln>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24537837-9425-45D8-B508-6637D4A3B3B7}">
      <dgm:prSet phldrT="[Text]"/>
      <dgm:spPr>
        <a:ln>
          <a:noFill/>
        </a:ln>
      </dgm:spPr>
      <dgm:t>
        <a:bodyPr/>
        <a:lstStyle/>
        <a:p>
          <a:r>
            <a:rPr lang="en-US" dirty="0" smtClean="0"/>
            <a:t>Standard PO Processing</a:t>
          </a:r>
          <a:endParaRPr lang="en-US" dirty="0"/>
        </a:p>
      </dgm:t>
    </dgm:pt>
    <dgm:pt modelId="{0033D04A-9BDA-46A0-9CA6-6C1B823DF536}" type="parTrans" cxnId="{E07EF6D9-EAED-4642-B5A9-5903464CCDEA}">
      <dgm:prSet/>
      <dgm:spPr/>
    </dgm:pt>
    <dgm:pt modelId="{560CF518-F888-4BF1-899F-2C50C565EBEA}" type="sibTrans" cxnId="{E07EF6D9-EAED-4642-B5A9-5903464CCDEA}">
      <dgm:prSet/>
      <dgm:spPr/>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A9A84109-A10B-47BD-99D8-242DB8079D33}" type="pres">
      <dgm:prSet presAssocID="{3D48CDFC-B836-4B4F-95B1-86BD265AA936}" presName="parSpace" presStyleCnt="0"/>
      <dgm:spPr/>
    </dgm:pt>
    <dgm:pt modelId="{70F6B947-DFED-42B4-9013-115733AA8B3E}" type="pres">
      <dgm:prSet presAssocID="{24537837-9425-45D8-B508-6637D4A3B3B7}" presName="parTxOnly" presStyleLbl="node1" presStyleIdx="3" presStyleCnt="4">
        <dgm:presLayoutVars>
          <dgm:bulletEnabled val="1"/>
        </dgm:presLayoutVars>
      </dgm:prSet>
      <dgm:spPr/>
      <dgm:t>
        <a:bodyPr/>
        <a:lstStyle/>
        <a:p>
          <a:endParaRPr lang="en-US"/>
        </a:p>
      </dgm:t>
    </dgm:pt>
  </dgm:ptLst>
  <dgm:cxnLst>
    <dgm:cxn modelId="{AEA755C7-9CD8-4ECA-B1E2-57984AD6A5F7}" srcId="{8C997521-0B08-40D9-9C1E-33CADE8956BC}" destId="{933C126D-9EAB-4DC0-A502-4CA2942DB4D9}" srcOrd="1" destOrd="0" parTransId="{353F2157-8549-4C69-B4C0-E96E2DC6AAF5}" sibTransId="{FB0E0657-213F-469F-96AB-D78C73853ED8}"/>
    <dgm:cxn modelId="{5A4DE49D-A6EC-4DF2-8E9B-B20360703E5F}" type="presOf" srcId="{933C126D-9EAB-4DC0-A502-4CA2942DB4D9}" destId="{6607293F-1DC0-4064-8099-73ACE4059E67}" srcOrd="0" destOrd="0" presId="urn:microsoft.com/office/officeart/2005/8/layout/hChevron3"/>
    <dgm:cxn modelId="{51AC2F5A-8E0F-4D1A-9441-01DBAE360398}" srcId="{8C997521-0B08-40D9-9C1E-33CADE8956BC}" destId="{20F30C65-4A91-4E16-A306-413418640BE0}" srcOrd="0" destOrd="0" parTransId="{211043E3-01B6-4496-BAC4-AAD04BA42B9A}" sibTransId="{98C9F778-24AE-455C-86E9-13B4E4A7F2C4}"/>
    <dgm:cxn modelId="{0AFD601B-5E3B-4FDC-81AB-A6FC2B129D57}" srcId="{8C997521-0B08-40D9-9C1E-33CADE8956BC}" destId="{B6D134D1-FCE9-46AE-A067-7F1E9A22F977}" srcOrd="2" destOrd="0" parTransId="{FC5D866D-FC43-4E5F-AFC5-7214560CC01C}" sibTransId="{3D48CDFC-B836-4B4F-95B1-86BD265AA936}"/>
    <dgm:cxn modelId="{C4B5BD43-8C97-4C6F-9B38-3FE8F86F9F23}" type="presOf" srcId="{8C997521-0B08-40D9-9C1E-33CADE8956BC}" destId="{3E0E2973-0E7B-49C6-B021-0DFB11BAE9CE}" srcOrd="0" destOrd="0" presId="urn:microsoft.com/office/officeart/2005/8/layout/hChevron3"/>
    <dgm:cxn modelId="{FEC826BF-BBBA-4695-B028-63A6416F2FB1}" type="presOf" srcId="{20F30C65-4A91-4E16-A306-413418640BE0}" destId="{0EC98A0D-10C4-48D2-9022-CE7CDAA6A801}" srcOrd="0" destOrd="0" presId="urn:microsoft.com/office/officeart/2005/8/layout/hChevron3"/>
    <dgm:cxn modelId="{A2D61478-05B3-4D90-956F-08F0C58AC30E}" type="presOf" srcId="{B6D134D1-FCE9-46AE-A067-7F1E9A22F977}" destId="{79DFEED5-8E76-47F1-A6A5-B4375438F005}" srcOrd="0" destOrd="0" presId="urn:microsoft.com/office/officeart/2005/8/layout/hChevron3"/>
    <dgm:cxn modelId="{E07EF6D9-EAED-4642-B5A9-5903464CCDEA}" srcId="{8C997521-0B08-40D9-9C1E-33CADE8956BC}" destId="{24537837-9425-45D8-B508-6637D4A3B3B7}" srcOrd="3" destOrd="0" parTransId="{0033D04A-9BDA-46A0-9CA6-6C1B823DF536}" sibTransId="{560CF518-F888-4BF1-899F-2C50C565EBEA}"/>
    <dgm:cxn modelId="{CC42BCE5-7F24-4A57-8CC1-47A67F3E2867}" type="presOf" srcId="{24537837-9425-45D8-B508-6637D4A3B3B7}" destId="{70F6B947-DFED-42B4-9013-115733AA8B3E}" srcOrd="0" destOrd="0" presId="urn:microsoft.com/office/officeart/2005/8/layout/hChevron3"/>
    <dgm:cxn modelId="{3A9D1190-7F91-4DA3-AD4A-76CB82F9A78D}" type="presParOf" srcId="{3E0E2973-0E7B-49C6-B021-0DFB11BAE9CE}" destId="{0EC98A0D-10C4-48D2-9022-CE7CDAA6A801}" srcOrd="0" destOrd="0" presId="urn:microsoft.com/office/officeart/2005/8/layout/hChevron3"/>
    <dgm:cxn modelId="{9AFDB756-28DB-47BF-846B-07FEB796DF52}" type="presParOf" srcId="{3E0E2973-0E7B-49C6-B021-0DFB11BAE9CE}" destId="{941F48DE-02D3-4349-A809-CA69885C401F}" srcOrd="1" destOrd="0" presId="urn:microsoft.com/office/officeart/2005/8/layout/hChevron3"/>
    <dgm:cxn modelId="{FD1F7ABF-E78F-484A-B69E-95D34656809C}" type="presParOf" srcId="{3E0E2973-0E7B-49C6-B021-0DFB11BAE9CE}" destId="{6607293F-1DC0-4064-8099-73ACE4059E67}" srcOrd="2" destOrd="0" presId="urn:microsoft.com/office/officeart/2005/8/layout/hChevron3"/>
    <dgm:cxn modelId="{00F6C390-3A52-4111-AAA7-C7FE18662C18}" type="presParOf" srcId="{3E0E2973-0E7B-49C6-B021-0DFB11BAE9CE}" destId="{77C28BA3-1C95-4BB4-BA76-C66B86FB0708}" srcOrd="3" destOrd="0" presId="urn:microsoft.com/office/officeart/2005/8/layout/hChevron3"/>
    <dgm:cxn modelId="{0AD6691A-BD28-49EE-9F53-1221B9C07077}" type="presParOf" srcId="{3E0E2973-0E7B-49C6-B021-0DFB11BAE9CE}" destId="{79DFEED5-8E76-47F1-A6A5-B4375438F005}" srcOrd="4" destOrd="0" presId="urn:microsoft.com/office/officeart/2005/8/layout/hChevron3"/>
    <dgm:cxn modelId="{3C484D08-A734-4A22-8FB8-59AAF06A44E9}" type="presParOf" srcId="{3E0E2973-0E7B-49C6-B021-0DFB11BAE9CE}" destId="{A9A84109-A10B-47BD-99D8-242DB8079D33}" srcOrd="5" destOrd="0" presId="urn:microsoft.com/office/officeart/2005/8/layout/hChevron3"/>
    <dgm:cxn modelId="{8DA5F0E7-BFCA-4CDA-8959-6F1EAA04AF23}" type="presParOf" srcId="{3E0E2973-0E7B-49C6-B021-0DFB11BAE9CE}" destId="{70F6B947-DFED-42B4-9013-115733AA8B3E}" srcOrd="6" destOrd="0" presId="urn:microsoft.com/office/officeart/2005/8/layout/hChevro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C997521-0B08-40D9-9C1E-33CADE8956BC}" type="doc">
      <dgm:prSet loTypeId="urn:microsoft.com/office/officeart/2005/8/layout/hChevron3" loCatId="process" qsTypeId="urn:microsoft.com/office/officeart/2005/8/quickstyle/simple3" qsCatId="simple" csTypeId="urn:microsoft.com/office/officeart/2005/8/colors/accent1_2" csCatId="accent1" phldr="1"/>
      <dgm:spPr/>
    </dgm:pt>
    <dgm:pt modelId="{20F30C65-4A91-4E16-A306-413418640BE0}">
      <dgm:prSet phldrT="[Text]"/>
      <dgm:spPr/>
      <dgm:t>
        <a:bodyPr/>
        <a:lstStyle/>
        <a:p>
          <a:r>
            <a:rPr lang="en-US" dirty="0" smtClean="0"/>
            <a:t>BO Setup</a:t>
          </a:r>
          <a:endParaRPr lang="en-US" dirty="0"/>
        </a:p>
      </dgm:t>
    </dgm:pt>
    <dgm:pt modelId="{211043E3-01B6-4496-BAC4-AAD04BA42B9A}" type="parTrans" cxnId="{51AC2F5A-8E0F-4D1A-9441-01DBAE360398}">
      <dgm:prSet/>
      <dgm:spPr/>
      <dgm:t>
        <a:bodyPr/>
        <a:lstStyle/>
        <a:p>
          <a:endParaRPr lang="en-US"/>
        </a:p>
      </dgm:t>
    </dgm:pt>
    <dgm:pt modelId="{98C9F778-24AE-455C-86E9-13B4E4A7F2C4}" type="sibTrans" cxnId="{51AC2F5A-8E0F-4D1A-9441-01DBAE360398}">
      <dgm:prSet/>
      <dgm:spPr/>
      <dgm:t>
        <a:bodyPr/>
        <a:lstStyle/>
        <a:p>
          <a:endParaRPr lang="en-US" dirty="0"/>
        </a:p>
      </dgm:t>
    </dgm:pt>
    <dgm:pt modelId="{933C126D-9EAB-4DC0-A502-4CA2942DB4D9}">
      <dgm:prSet phldrT="[Text]"/>
      <dgm:spPr>
        <a:ln>
          <a:noFill/>
        </a:ln>
      </dgm:spPr>
      <dgm:t>
        <a:bodyPr/>
        <a:lstStyle/>
        <a:p>
          <a:r>
            <a:rPr lang="en-US" dirty="0" smtClean="0"/>
            <a:t>BO Approval</a:t>
          </a:r>
          <a:endParaRPr lang="en-US" dirty="0"/>
        </a:p>
      </dgm:t>
    </dgm:pt>
    <dgm:pt modelId="{353F2157-8549-4C69-B4C0-E96E2DC6AAF5}" type="parTrans" cxnId="{AEA755C7-9CD8-4ECA-B1E2-57984AD6A5F7}">
      <dgm:prSet/>
      <dgm:spPr/>
      <dgm:t>
        <a:bodyPr/>
        <a:lstStyle/>
        <a:p>
          <a:endParaRPr lang="en-US"/>
        </a:p>
      </dgm:t>
    </dgm:pt>
    <dgm:pt modelId="{FB0E0657-213F-469F-96AB-D78C73853ED8}" type="sibTrans" cxnId="{AEA755C7-9CD8-4ECA-B1E2-57984AD6A5F7}">
      <dgm:prSet/>
      <dgm:spPr/>
      <dgm:t>
        <a:bodyPr/>
        <a:lstStyle/>
        <a:p>
          <a:endParaRPr lang="en-US" dirty="0"/>
        </a:p>
      </dgm:t>
    </dgm:pt>
    <dgm:pt modelId="{B6D134D1-FCE9-46AE-A067-7F1E9A22F977}">
      <dgm:prSet phldrT="[Text]"/>
      <dgm:spPr>
        <a:ln>
          <a:solidFill>
            <a:srgbClr val="FF0000"/>
          </a:solidFill>
        </a:ln>
      </dgm:spPr>
      <dgm:t>
        <a:bodyPr/>
        <a:lstStyle/>
        <a:p>
          <a:r>
            <a:rPr lang="en-US" dirty="0" smtClean="0"/>
            <a:t>BO Release</a:t>
          </a:r>
          <a:endParaRPr lang="en-US" dirty="0"/>
        </a:p>
      </dgm:t>
    </dgm:pt>
    <dgm:pt modelId="{FC5D866D-FC43-4E5F-AFC5-7214560CC01C}" type="parTrans" cxnId="{0AFD601B-5E3B-4FDC-81AB-A6FC2B129D57}">
      <dgm:prSet/>
      <dgm:spPr/>
      <dgm:t>
        <a:bodyPr/>
        <a:lstStyle/>
        <a:p>
          <a:endParaRPr lang="en-US"/>
        </a:p>
      </dgm:t>
    </dgm:pt>
    <dgm:pt modelId="{3D48CDFC-B836-4B4F-95B1-86BD265AA936}" type="sibTrans" cxnId="{0AFD601B-5E3B-4FDC-81AB-A6FC2B129D57}">
      <dgm:prSet/>
      <dgm:spPr/>
      <dgm:t>
        <a:bodyPr/>
        <a:lstStyle/>
        <a:p>
          <a:endParaRPr lang="en-US" dirty="0"/>
        </a:p>
      </dgm:t>
    </dgm:pt>
    <dgm:pt modelId="{24537837-9425-45D8-B508-6637D4A3B3B7}">
      <dgm:prSet phldrT="[Text]"/>
      <dgm:spPr>
        <a:ln>
          <a:noFill/>
        </a:ln>
      </dgm:spPr>
      <dgm:t>
        <a:bodyPr/>
        <a:lstStyle/>
        <a:p>
          <a:r>
            <a:rPr lang="en-US" dirty="0" smtClean="0"/>
            <a:t>Standard PO Processing</a:t>
          </a:r>
          <a:endParaRPr lang="en-US" dirty="0"/>
        </a:p>
      </dgm:t>
    </dgm:pt>
    <dgm:pt modelId="{0033D04A-9BDA-46A0-9CA6-6C1B823DF536}" type="parTrans" cxnId="{E07EF6D9-EAED-4642-B5A9-5903464CCDEA}">
      <dgm:prSet/>
      <dgm:spPr/>
    </dgm:pt>
    <dgm:pt modelId="{560CF518-F888-4BF1-899F-2C50C565EBEA}" type="sibTrans" cxnId="{E07EF6D9-EAED-4642-B5A9-5903464CCDEA}">
      <dgm:prSet/>
      <dgm:spPr/>
    </dgm:pt>
    <dgm:pt modelId="{3E0E2973-0E7B-49C6-B021-0DFB11BAE9CE}" type="pres">
      <dgm:prSet presAssocID="{8C997521-0B08-40D9-9C1E-33CADE8956BC}" presName="Name0" presStyleCnt="0">
        <dgm:presLayoutVars>
          <dgm:dir/>
          <dgm:resizeHandles val="exact"/>
        </dgm:presLayoutVars>
      </dgm:prSet>
      <dgm:spPr/>
    </dgm:pt>
    <dgm:pt modelId="{0EC98A0D-10C4-48D2-9022-CE7CDAA6A801}" type="pres">
      <dgm:prSet presAssocID="{20F30C65-4A91-4E16-A306-413418640BE0}" presName="parTxOnly" presStyleLbl="node1" presStyleIdx="0" presStyleCnt="4">
        <dgm:presLayoutVars>
          <dgm:bulletEnabled val="1"/>
        </dgm:presLayoutVars>
      </dgm:prSet>
      <dgm:spPr/>
      <dgm:t>
        <a:bodyPr/>
        <a:lstStyle/>
        <a:p>
          <a:endParaRPr lang="en-US"/>
        </a:p>
      </dgm:t>
    </dgm:pt>
    <dgm:pt modelId="{941F48DE-02D3-4349-A809-CA69885C401F}" type="pres">
      <dgm:prSet presAssocID="{98C9F778-24AE-455C-86E9-13B4E4A7F2C4}" presName="parSpace" presStyleCnt="0"/>
      <dgm:spPr/>
    </dgm:pt>
    <dgm:pt modelId="{6607293F-1DC0-4064-8099-73ACE4059E67}" type="pres">
      <dgm:prSet presAssocID="{933C126D-9EAB-4DC0-A502-4CA2942DB4D9}" presName="parTxOnly" presStyleLbl="node1" presStyleIdx="1" presStyleCnt="4">
        <dgm:presLayoutVars>
          <dgm:bulletEnabled val="1"/>
        </dgm:presLayoutVars>
      </dgm:prSet>
      <dgm:spPr/>
      <dgm:t>
        <a:bodyPr/>
        <a:lstStyle/>
        <a:p>
          <a:endParaRPr lang="en-US"/>
        </a:p>
      </dgm:t>
    </dgm:pt>
    <dgm:pt modelId="{77C28BA3-1C95-4BB4-BA76-C66B86FB0708}" type="pres">
      <dgm:prSet presAssocID="{FB0E0657-213F-469F-96AB-D78C73853ED8}" presName="parSpace" presStyleCnt="0"/>
      <dgm:spPr/>
    </dgm:pt>
    <dgm:pt modelId="{79DFEED5-8E76-47F1-A6A5-B4375438F005}" type="pres">
      <dgm:prSet presAssocID="{B6D134D1-FCE9-46AE-A067-7F1E9A22F977}" presName="parTxOnly" presStyleLbl="node1" presStyleIdx="2" presStyleCnt="4">
        <dgm:presLayoutVars>
          <dgm:bulletEnabled val="1"/>
        </dgm:presLayoutVars>
      </dgm:prSet>
      <dgm:spPr/>
      <dgm:t>
        <a:bodyPr/>
        <a:lstStyle/>
        <a:p>
          <a:endParaRPr lang="en-US"/>
        </a:p>
      </dgm:t>
    </dgm:pt>
    <dgm:pt modelId="{A9A84109-A10B-47BD-99D8-242DB8079D33}" type="pres">
      <dgm:prSet presAssocID="{3D48CDFC-B836-4B4F-95B1-86BD265AA936}" presName="parSpace" presStyleCnt="0"/>
      <dgm:spPr/>
    </dgm:pt>
    <dgm:pt modelId="{70F6B947-DFED-42B4-9013-115733AA8B3E}" type="pres">
      <dgm:prSet presAssocID="{24537837-9425-45D8-B508-6637D4A3B3B7}" presName="parTxOnly" presStyleLbl="node1" presStyleIdx="3" presStyleCnt="4">
        <dgm:presLayoutVars>
          <dgm:bulletEnabled val="1"/>
        </dgm:presLayoutVars>
      </dgm:prSet>
      <dgm:spPr/>
      <dgm:t>
        <a:bodyPr/>
        <a:lstStyle/>
        <a:p>
          <a:endParaRPr lang="en-US"/>
        </a:p>
      </dgm:t>
    </dgm:pt>
  </dgm:ptLst>
  <dgm:cxnLst>
    <dgm:cxn modelId="{B7DF2E43-C2A8-4923-B46E-522E7A222019}" type="presOf" srcId="{8C997521-0B08-40D9-9C1E-33CADE8956BC}" destId="{3E0E2973-0E7B-49C6-B021-0DFB11BAE9CE}" srcOrd="0" destOrd="0" presId="urn:microsoft.com/office/officeart/2005/8/layout/hChevron3"/>
    <dgm:cxn modelId="{DB12FD9F-F230-420A-8E18-6335EC93F83F}" type="presOf" srcId="{20F30C65-4A91-4E16-A306-413418640BE0}" destId="{0EC98A0D-10C4-48D2-9022-CE7CDAA6A801}" srcOrd="0" destOrd="0" presId="urn:microsoft.com/office/officeart/2005/8/layout/hChevron3"/>
    <dgm:cxn modelId="{B186B0FA-D244-4A6C-9C5C-80231A624942}" type="presOf" srcId="{24537837-9425-45D8-B508-6637D4A3B3B7}" destId="{70F6B947-DFED-42B4-9013-115733AA8B3E}" srcOrd="0" destOrd="0" presId="urn:microsoft.com/office/officeart/2005/8/layout/hChevron3"/>
    <dgm:cxn modelId="{AEA755C7-9CD8-4ECA-B1E2-57984AD6A5F7}" srcId="{8C997521-0B08-40D9-9C1E-33CADE8956BC}" destId="{933C126D-9EAB-4DC0-A502-4CA2942DB4D9}" srcOrd="1" destOrd="0" parTransId="{353F2157-8549-4C69-B4C0-E96E2DC6AAF5}" sibTransId="{FB0E0657-213F-469F-96AB-D78C73853ED8}"/>
    <dgm:cxn modelId="{6CCA8ADC-593A-41D8-B31B-FFC64BA5CA75}" type="presOf" srcId="{933C126D-9EAB-4DC0-A502-4CA2942DB4D9}" destId="{6607293F-1DC0-4064-8099-73ACE4059E67}" srcOrd="0" destOrd="0" presId="urn:microsoft.com/office/officeart/2005/8/layout/hChevron3"/>
    <dgm:cxn modelId="{0AFD601B-5E3B-4FDC-81AB-A6FC2B129D57}" srcId="{8C997521-0B08-40D9-9C1E-33CADE8956BC}" destId="{B6D134D1-FCE9-46AE-A067-7F1E9A22F977}" srcOrd="2" destOrd="0" parTransId="{FC5D866D-FC43-4E5F-AFC5-7214560CC01C}" sibTransId="{3D48CDFC-B836-4B4F-95B1-86BD265AA936}"/>
    <dgm:cxn modelId="{51AC2F5A-8E0F-4D1A-9441-01DBAE360398}" srcId="{8C997521-0B08-40D9-9C1E-33CADE8956BC}" destId="{20F30C65-4A91-4E16-A306-413418640BE0}" srcOrd="0" destOrd="0" parTransId="{211043E3-01B6-4496-BAC4-AAD04BA42B9A}" sibTransId="{98C9F778-24AE-455C-86E9-13B4E4A7F2C4}"/>
    <dgm:cxn modelId="{869C2E62-A4E9-49A8-BC47-F8253CAB7A6D}" type="presOf" srcId="{B6D134D1-FCE9-46AE-A067-7F1E9A22F977}" destId="{79DFEED5-8E76-47F1-A6A5-B4375438F005}" srcOrd="0" destOrd="0" presId="urn:microsoft.com/office/officeart/2005/8/layout/hChevron3"/>
    <dgm:cxn modelId="{E07EF6D9-EAED-4642-B5A9-5903464CCDEA}" srcId="{8C997521-0B08-40D9-9C1E-33CADE8956BC}" destId="{24537837-9425-45D8-B508-6637D4A3B3B7}" srcOrd="3" destOrd="0" parTransId="{0033D04A-9BDA-46A0-9CA6-6C1B823DF536}" sibTransId="{560CF518-F888-4BF1-899F-2C50C565EBEA}"/>
    <dgm:cxn modelId="{70405599-EBE5-487E-96B3-3F95FF462819}" type="presParOf" srcId="{3E0E2973-0E7B-49C6-B021-0DFB11BAE9CE}" destId="{0EC98A0D-10C4-48D2-9022-CE7CDAA6A801}" srcOrd="0" destOrd="0" presId="urn:microsoft.com/office/officeart/2005/8/layout/hChevron3"/>
    <dgm:cxn modelId="{D162DDFF-9003-46C2-A015-14DC2D483F79}" type="presParOf" srcId="{3E0E2973-0E7B-49C6-B021-0DFB11BAE9CE}" destId="{941F48DE-02D3-4349-A809-CA69885C401F}" srcOrd="1" destOrd="0" presId="urn:microsoft.com/office/officeart/2005/8/layout/hChevron3"/>
    <dgm:cxn modelId="{54E95153-1BF6-43ED-9A4B-A50D02F9B1CC}" type="presParOf" srcId="{3E0E2973-0E7B-49C6-B021-0DFB11BAE9CE}" destId="{6607293F-1DC0-4064-8099-73ACE4059E67}" srcOrd="2" destOrd="0" presId="urn:microsoft.com/office/officeart/2005/8/layout/hChevron3"/>
    <dgm:cxn modelId="{B6AD1506-56F5-47DD-926B-0775C9569EC0}" type="presParOf" srcId="{3E0E2973-0E7B-49C6-B021-0DFB11BAE9CE}" destId="{77C28BA3-1C95-4BB4-BA76-C66B86FB0708}" srcOrd="3" destOrd="0" presId="urn:microsoft.com/office/officeart/2005/8/layout/hChevron3"/>
    <dgm:cxn modelId="{B022D979-3D47-4941-94D5-E75CEB0E7ECB}" type="presParOf" srcId="{3E0E2973-0E7B-49C6-B021-0DFB11BAE9CE}" destId="{79DFEED5-8E76-47F1-A6A5-B4375438F005}" srcOrd="4" destOrd="0" presId="urn:microsoft.com/office/officeart/2005/8/layout/hChevron3"/>
    <dgm:cxn modelId="{6A18BD2A-01A1-4089-A632-F567BABEC88C}" type="presParOf" srcId="{3E0E2973-0E7B-49C6-B021-0DFB11BAE9CE}" destId="{A9A84109-A10B-47BD-99D8-242DB8079D33}" srcOrd="5" destOrd="0" presId="urn:microsoft.com/office/officeart/2005/8/layout/hChevron3"/>
    <dgm:cxn modelId="{70E5EA70-F3DC-4AF8-AE26-6E63B26B0ABD}" type="presParOf" srcId="{3E0E2973-0E7B-49C6-B021-0DFB11BAE9CE}" destId="{70F6B947-DFED-42B4-9013-115733AA8B3E}" srcOrd="6" destOrd="0" presId="urn:microsoft.com/office/officeart/2005/8/layout/hChevron3"/>
  </dgm:cxnLst>
  <dgm:bg/>
  <dgm:whole/>
  <dgm:extLst>
    <a:ext uri="http://schemas.microsoft.com/office/drawing/2008/diagram">
      <dsp:dataModelExt xmlns:dsp="http://schemas.microsoft.com/office/drawing/2008/diagram" xmlns="" relId="rId12"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48665D8-C10E-9C46-8783-A12B3CD6100C}" type="datetimeFigureOut">
              <a:rPr lang="en-US" smtClean="0"/>
              <a:pPr/>
              <a:t>8/4/2015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0FA14F0-1295-094D-9000-E461C7564EC6}" type="slidenum">
              <a:rPr lang="en-US" smtClean="0"/>
              <a:pPr/>
              <a:t>‹#›</a:t>
            </a:fld>
            <a:endParaRPr lang="en-US" dirty="0"/>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4BC101-12CB-45ED-A75F-B426B780A662}" type="datetimeFigureOut">
              <a:rPr lang="en-US" smtClean="0"/>
              <a:pPr/>
              <a:t>8/4/2015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55F40EC-4A45-4BA0-88E8-AEAD7F90807E}" type="slidenum">
              <a:rPr lang="en-US" smtClean="0"/>
              <a:pPr/>
              <a:t>‹#›</a:t>
            </a:fld>
            <a:endParaRPr lang="en-US" dirty="0"/>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3B330833-D519-475E-86F3-51F35F8A2D07}" type="slidenum">
              <a:rPr lang="en-US" sz="1200">
                <a:latin typeface="Arial" charset="0"/>
                <a:cs typeface="Arial" charset="0"/>
              </a:rPr>
              <a:pPr algn="r" defTabSz="912946"/>
              <a:t>10</a:t>
            </a:fld>
            <a:endParaRPr lang="en-US" sz="1200" dirty="0">
              <a:latin typeface="Arial" charset="0"/>
              <a:cs typeface="Arial" charset="0"/>
            </a:endParaRPr>
          </a:p>
        </p:txBody>
      </p:sp>
      <p:sp>
        <p:nvSpPr>
          <p:cNvPr id="707587" name="Rectangle 2"/>
          <p:cNvSpPr>
            <a:spLocks noGrp="1" noRot="1" noChangeAspect="1" noChangeArrowheads="1" noTextEdit="1"/>
          </p:cNvSpPr>
          <p:nvPr>
            <p:ph type="sldImg"/>
          </p:nvPr>
        </p:nvSpPr>
        <p:spPr>
          <a:ln/>
        </p:spPr>
      </p:sp>
      <p:sp>
        <p:nvSpPr>
          <p:cNvPr id="707588" name="Rectangle 3"/>
          <p:cNvSpPr>
            <a:spLocks noGrp="1" noChangeArrowheads="1"/>
          </p:cNvSpPr>
          <p:nvPr>
            <p:ph type="body" idx="1"/>
          </p:nvPr>
        </p:nvSpPr>
        <p:spPr>
          <a:noFill/>
          <a:ln/>
        </p:spPr>
        <p:txBody>
          <a:bodyPr lIns="91428" tIns="45714" rIns="91428" bIns="45714">
            <a:noAutofit/>
          </a:bodyPr>
          <a:lstStyle/>
          <a:p>
            <a:pPr eaLnBrk="1" hangingPunct="1"/>
            <a:r>
              <a:rPr lang="en-US" dirty="0" smtClean="0"/>
              <a:t>Where does a purchasing process start? It always starts when someone, somewhere, identifies the need to purchase something. In EAM, that need to purchase something results in a requisition (purchase request).  </a:t>
            </a:r>
          </a:p>
          <a:p>
            <a:pPr eaLnBrk="1" hangingPunct="1"/>
            <a:endParaRPr lang="en-US" dirty="0" smtClean="0"/>
          </a:p>
          <a:p>
            <a:pPr eaLnBrk="1" hangingPunct="1"/>
            <a:r>
              <a:rPr lang="en-US" dirty="0" smtClean="0"/>
              <a:t>While the basic</a:t>
            </a:r>
            <a:r>
              <a:rPr lang="en-US" baseline="0" dirty="0" smtClean="0"/>
              <a:t> request for a purchase is fairly straightforward, it is important to emphasize that the requests can encompass a variety of purchase types including the purchase of EAM inventory items, non-stock (or spot-buy) purchases, contractor services, and even consignment-type items.  </a:t>
            </a:r>
          </a:p>
          <a:p>
            <a:pPr eaLnBrk="1" hangingPunct="1"/>
            <a:endParaRPr lang="en-US" baseline="0" dirty="0" smtClean="0"/>
          </a:p>
          <a:p>
            <a:pPr eaLnBrk="1" hangingPunct="1"/>
            <a:r>
              <a:rPr lang="en-US" baseline="0" dirty="0" smtClean="0"/>
              <a:t>When the actual supplier and/or cost is not known, the EAM requisition can be converted to a request for quote (RFQ) to support proper sourcing.  </a:t>
            </a:r>
          </a:p>
          <a:p>
            <a:pPr eaLnBrk="1" hangingPunct="1"/>
            <a:endParaRPr lang="en-US" baseline="0" dirty="0" smtClean="0"/>
          </a:p>
          <a:p>
            <a:pPr eaLnBrk="1" hangingPunct="1"/>
            <a:r>
              <a:rPr lang="en-US" baseline="0" dirty="0" smtClean="0"/>
              <a:t>The Stock Replenishment function, which also creates requisitions, is an automated way to identify which inventory items need to be purchased and in what quantity in order to maintain the pre-defined desired stock levels.  </a:t>
            </a:r>
            <a:endParaRPr lang="en-US" dirty="0" smtClean="0"/>
          </a:p>
          <a:p>
            <a:pPr eaLnBrk="1" hangingPunct="1">
              <a:lnSpc>
                <a:spcPct val="80000"/>
              </a:lnSpc>
            </a:pPr>
            <a:endParaRPr lang="en-US" dirty="0" smtClean="0"/>
          </a:p>
          <a:p>
            <a:pPr eaLnBrk="1" hangingPunct="1"/>
            <a:r>
              <a:rPr lang="en-US" dirty="0" smtClean="0"/>
              <a:t>As far as sourcing, or selecting the proper supplier,</a:t>
            </a:r>
            <a:r>
              <a:rPr lang="en-US" baseline="0" dirty="0" smtClean="0"/>
              <a:t> is concerned</a:t>
            </a:r>
            <a:r>
              <a:rPr lang="en-US" dirty="0" smtClean="0"/>
              <a:t>, if the ERP is the Accounts Payable system (which it is), then it makes sense that the vendor records in EAM must match exactly those in ERP. For this reason, EAM looks to the ERP system for vendor records and these records must be kept synchronized with the ERP list.  </a:t>
            </a:r>
          </a:p>
          <a:p>
            <a:endParaRPr lang="en-US" dirty="0" smtClean="0"/>
          </a:p>
          <a:p>
            <a:r>
              <a:rPr lang="en-US" dirty="0" smtClean="0"/>
              <a:t>As mentioned earlier, regardless of whether you are purchasing items to put on a shelf, EAM part numbers do not exist in the ERP system. It stands to reason then that even if you are purchasing inventory in EAM, as far as the ERP system is concerned, EAM purchase orders are always considered to be memo purchase orders. </a:t>
            </a:r>
            <a:endParaRPr lang="en-GB" dirty="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dirty="0" smtClean="0">
              <a:solidFill>
                <a:srgbClr val="4F4F4F"/>
              </a:solidFill>
            </a:endParaRPr>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2A144E-FDE6-47D3-AAA9-7386C13861DA}" type="slidenum">
              <a:rPr lang="en-US" smtClean="0"/>
              <a:pPr fontAlgn="base">
                <a:spcBef>
                  <a:spcPct val="0"/>
                </a:spcBef>
                <a:spcAft>
                  <a:spcPct val="0"/>
                </a:spcAft>
                <a:defRPr/>
              </a:pPr>
              <a:t>100</a:t>
            </a:fld>
            <a:endParaRPr lang="en-US"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solidFill>
                  <a:srgbClr val="4F4F4F"/>
                </a:solidFill>
              </a:rPr>
              <a:t>Requisitions created due to a BO release have a description </a:t>
            </a:r>
            <a:r>
              <a:rPr lang="en-US" smtClean="0">
                <a:solidFill>
                  <a:srgbClr val="4F4F4F"/>
                </a:solidFill>
              </a:rPr>
              <a:t>that indicates </a:t>
            </a:r>
            <a:r>
              <a:rPr lang="en-US" dirty="0" smtClean="0">
                <a:solidFill>
                  <a:srgbClr val="4F4F4F"/>
                </a:solidFill>
              </a:rPr>
              <a:t>the origin of the request. </a:t>
            </a:r>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D6FA36-03A7-4C42-897A-C03F8BF15B16}" type="slidenum">
              <a:rPr lang="en-US" smtClean="0"/>
              <a:pPr fontAlgn="base">
                <a:spcBef>
                  <a:spcPct val="0"/>
                </a:spcBef>
                <a:spcAft>
                  <a:spcPct val="0"/>
                </a:spcAft>
                <a:defRPr/>
              </a:pPr>
              <a:t>101</a:t>
            </a:fld>
            <a:endParaRPr lang="en-US" dirty="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E5D5B5-840B-4FC2-8402-A3FD52A050A8}" type="slidenum">
              <a:rPr lang="en-US" smtClean="0"/>
              <a:pPr fontAlgn="base">
                <a:spcBef>
                  <a:spcPct val="0"/>
                </a:spcBef>
                <a:spcAft>
                  <a:spcPct val="0"/>
                </a:spcAft>
                <a:defRPr/>
              </a:pPr>
              <a:t>102</a:t>
            </a:fld>
            <a:endParaRPr lang="en-US" dirty="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B5E72B-8597-442B-9B56-6D787C56371A}" type="slidenum">
              <a:rPr lang="en-US" smtClean="0"/>
              <a:pPr fontAlgn="base">
                <a:spcBef>
                  <a:spcPct val="0"/>
                </a:spcBef>
                <a:spcAft>
                  <a:spcPct val="0"/>
                </a:spcAft>
                <a:defRPr/>
              </a:pPr>
              <a:t>103</a:t>
            </a:fld>
            <a:endParaRPr lang="en-US" dirty="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47CFF34-23EA-4309-9057-51BB210B5099}" type="slidenum">
              <a:rPr lang="en-US" smtClean="0"/>
              <a:pPr fontAlgn="base">
                <a:spcBef>
                  <a:spcPct val="0"/>
                </a:spcBef>
                <a:spcAft>
                  <a:spcPct val="0"/>
                </a:spcAft>
                <a:defRPr/>
              </a:pPr>
              <a:t>104</a:t>
            </a:fld>
            <a:endParaRPr lang="en-US" dirty="0"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7"/>
          <p:cNvSpPr>
            <a:spLocks noGrp="1" noChangeArrowheads="1"/>
          </p:cNvSpPr>
          <p:nvPr>
            <p:ph type="sldNum" sz="quarter" idx="5"/>
          </p:nvPr>
        </p:nvSpPr>
        <p:spPr>
          <a:noFill/>
        </p:spPr>
        <p:txBody>
          <a:bodyPr/>
          <a:lstStyle/>
          <a:p>
            <a:fld id="{596CF3C2-2A8C-4C3A-B6E5-47151BF551CD}" type="slidenum">
              <a:rPr lang="en-US" smtClean="0"/>
              <a:pPr/>
              <a:t>105</a:t>
            </a:fld>
            <a:endParaRPr lang="en-US" dirty="0" smtClean="0"/>
          </a:p>
        </p:txBody>
      </p:sp>
      <p:sp>
        <p:nvSpPr>
          <p:cNvPr id="549891" name="Rectangle 2"/>
          <p:cNvSpPr>
            <a:spLocks noGrp="1" noRot="1" noChangeAspect="1" noChangeArrowheads="1" noTextEdit="1"/>
          </p:cNvSpPr>
          <p:nvPr>
            <p:ph type="sldImg"/>
          </p:nvPr>
        </p:nvSpPr>
        <p:spPr>
          <a:ln/>
        </p:spPr>
      </p:sp>
      <p:sp>
        <p:nvSpPr>
          <p:cNvPr id="549892" name="Rectangle 3"/>
          <p:cNvSpPr>
            <a:spLocks noGrp="1" noChangeArrowheads="1"/>
          </p:cNvSpPr>
          <p:nvPr>
            <p:ph type="body" idx="1"/>
          </p:nvPr>
        </p:nvSpPr>
        <p:spPr>
          <a:noFill/>
          <a:ln/>
        </p:spPr>
        <p:txBody>
          <a:bodyPr/>
          <a:lstStyle/>
          <a:p>
            <a:pPr eaLnBrk="1" hangingPunct="1"/>
            <a:endParaRPr lang="en-GB"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F50D10A4-CF64-4656-9399-90036DC7D098}" type="slidenum">
              <a:rPr lang="en-US" sz="1200">
                <a:latin typeface="Arial" charset="0"/>
                <a:cs typeface="Arial" charset="0"/>
              </a:rPr>
              <a:pPr algn="r" defTabSz="912946"/>
              <a:t>11</a:t>
            </a:fld>
            <a:endParaRPr lang="en-US" sz="1200" dirty="0">
              <a:latin typeface="Arial" charset="0"/>
              <a:cs typeface="Arial" charset="0"/>
            </a:endParaRPr>
          </a:p>
        </p:txBody>
      </p:sp>
      <p:sp>
        <p:nvSpPr>
          <p:cNvPr id="709635" name="Rectangle 2"/>
          <p:cNvSpPr>
            <a:spLocks noGrp="1" noRot="1" noChangeAspect="1" noChangeArrowheads="1" noTextEdit="1"/>
          </p:cNvSpPr>
          <p:nvPr>
            <p:ph type="sldImg"/>
          </p:nvPr>
        </p:nvSpPr>
        <p:spPr>
          <a:ln/>
        </p:spPr>
      </p:sp>
      <p:sp>
        <p:nvSpPr>
          <p:cNvPr id="709636" name="Rectangle 3"/>
          <p:cNvSpPr>
            <a:spLocks noGrp="1" noChangeArrowheads="1"/>
          </p:cNvSpPr>
          <p:nvPr>
            <p:ph type="body" idx="1"/>
          </p:nvPr>
        </p:nvSpPr>
        <p:spPr>
          <a:noFill/>
          <a:ln/>
        </p:spPr>
        <p:txBody>
          <a:bodyPr lIns="91428" tIns="45714" rIns="91428" bIns="45714">
            <a:normAutofit fontScale="92500" lnSpcReduction="20000"/>
          </a:bodyPr>
          <a:lstStyle/>
          <a:p>
            <a:r>
              <a:rPr lang="en-GB" baseline="0" dirty="0" smtClean="0"/>
              <a:t>Many companies expense their indirect items as soon as they are received into the system, and as a result, often think that there is no way to manage those items as inventory. But a</a:t>
            </a:r>
            <a:r>
              <a:rPr lang="en-GB" dirty="0" smtClean="0"/>
              <a:t>n important key feature of the EAM purchasing process, as it relates</a:t>
            </a:r>
            <a:r>
              <a:rPr lang="en-GB" baseline="0" dirty="0" smtClean="0"/>
              <a:t> to buying inventory items, is the fact that EAM allows you to maintain inventory quantities and cost even if the actual purchase was financially expensed on receipt.  </a:t>
            </a:r>
          </a:p>
          <a:p>
            <a:endParaRPr lang="en-GB"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When a PO for an EAM inventory item is received in EAM, the system puts that cost into an intermediate holding bucket for accounting. Typically, that bucket is configured</a:t>
            </a:r>
            <a:r>
              <a:rPr lang="en-GB" baseline="0" dirty="0" smtClean="0"/>
              <a:t> to use an expense-type account, which means </a:t>
            </a:r>
            <a:r>
              <a:rPr lang="en-GB" dirty="0" smtClean="0"/>
              <a:t>the purchase is expensed on receipt. In this situation, when an item is later issued</a:t>
            </a:r>
            <a:r>
              <a:rPr lang="en-GB" baseline="0" dirty="0" smtClean="0"/>
              <a:t> from inventory, its cost is moved from the general inventory bucket </a:t>
            </a:r>
            <a:r>
              <a:rPr lang="en-GB" dirty="0" smtClean="0"/>
              <a:t>to its final expense resting place</a:t>
            </a:r>
            <a:r>
              <a:rPr lang="en-GB" baseline="0" dirty="0" smtClean="0"/>
              <a:t> in accounting</a:t>
            </a:r>
            <a:r>
              <a:rPr lang="en-GB"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smtClean="0"/>
          </a:p>
          <a:p>
            <a:r>
              <a:rPr lang="en-GB" baseline="0" dirty="0" smtClean="0"/>
              <a:t>For those few companies that keep indirect inventory on the books, however, that general inventory bucket can be set up to use an asset-type account rather than an expense-type account. Whether the items are expensed on receipt or kept as inventory on the books, EAM provides the flexibility for either approach, or even a combination of the two depending upon configuration.</a:t>
            </a:r>
          </a:p>
          <a:p>
            <a:endParaRPr lang="en-GB" baseline="0" dirty="0" smtClean="0"/>
          </a:p>
          <a:p>
            <a:r>
              <a:rPr lang="en-GB" baseline="0" dirty="0" smtClean="0"/>
              <a:t>Another key feature to keep in mind is that when a purchase order is received in EAM, two primary transactions take place in ERP: </a:t>
            </a:r>
          </a:p>
          <a:p>
            <a:pPr marL="228600" indent="-228600">
              <a:buFont typeface="+mj-lt"/>
              <a:buAutoNum type="arabicPeriod"/>
            </a:pPr>
            <a:r>
              <a:rPr lang="en-GB" baseline="0" dirty="0" smtClean="0"/>
              <a:t>the associated general ledger transactions are passed to support Finance </a:t>
            </a:r>
          </a:p>
          <a:p>
            <a:pPr marL="228600" indent="-228600">
              <a:buFont typeface="+mj-lt"/>
              <a:buAutoNum type="arabicPeriod"/>
            </a:pPr>
            <a:r>
              <a:rPr lang="en-GB" baseline="0" dirty="0" smtClean="0"/>
              <a:t>a receiver is generated in ERP to support Accounts Payable </a:t>
            </a:r>
            <a:endParaRPr lang="en-GB" dirty="0" smtClean="0"/>
          </a:p>
          <a:p>
            <a:endParaRPr lang="en-GB" dirty="0" smtClean="0"/>
          </a:p>
          <a:p>
            <a:r>
              <a:rPr lang="en-GB" dirty="0" smtClean="0"/>
              <a:t>And, finally, as mentioned earlier, EAM provides very robust functionality to support electronic approvals, and nowhere else in EAM is the potential configuration</a:t>
            </a:r>
            <a:r>
              <a:rPr lang="en-GB" baseline="0" dirty="0" smtClean="0"/>
              <a:t> </a:t>
            </a:r>
            <a:r>
              <a:rPr lang="en-GB" dirty="0" smtClean="0"/>
              <a:t>complexity greater than in Requisition and PO Approvals. In general, companies use requisition approval to represent budgetary approval to spend the money to purchase what has been requested. It</a:t>
            </a:r>
            <a:r>
              <a:rPr lang="en-GB" baseline="0" dirty="0" smtClean="0"/>
              <a:t> is b</a:t>
            </a:r>
            <a:r>
              <a:rPr lang="en-GB" dirty="0" smtClean="0"/>
              <a:t>ecoming more and more common to also include a second level of approval at the PO level. Purchase order approval is commonly used where financial requirements limit the value of a PO that a buyer can commit without having a second signature on the order.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pPr defTabSz="922338"/>
            <a:fld id="{389EBE61-1141-4860-8784-1039EF6DBA9E}" type="slidenum">
              <a:rPr lang="en-US" smtClean="0"/>
              <a:pPr defTabSz="922338"/>
              <a:t>12</a:t>
            </a:fld>
            <a:endParaRPr lang="en-US" dirty="0" smtClean="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r>
              <a:rPr lang="en-US" baseline="0" dirty="0" smtClean="0"/>
              <a:t>As you know, </a:t>
            </a:r>
            <a:r>
              <a:rPr lang="en-US" dirty="0" smtClean="0"/>
              <a:t>EAM provides for a variety of electronic, or online/paperless approval routings. Since the electronic routing in EAM is such a pivotal area</a:t>
            </a:r>
            <a:r>
              <a:rPr lang="en-US" baseline="0" dirty="0" smtClean="0"/>
              <a:t> of functionality, it is important to discuss its concepts a bit further.  </a:t>
            </a:r>
          </a:p>
          <a:p>
            <a:endParaRPr lang="en-US" baseline="0" dirty="0" smtClean="0"/>
          </a:p>
          <a:p>
            <a:r>
              <a:rPr lang="en-US" baseline="0" dirty="0" smtClean="0"/>
              <a:t>One important concept is that all electronic approvals in EAM are driven by e-mail. EAM contains its own internal e-mail system, which may also be set up to pass those e-mails to your corporate mail account, like MS Outlook or Gmail. At this time, you cannot take action on those e-mails from your corporate mail, but must log in to EAM to take approval steps. Future versions of EAM plan to allow approvals from devices such as smart phones or android devices, but for the time being, ensure all approvers have login access to EAM.  </a:t>
            </a:r>
          </a:p>
          <a:p>
            <a:endParaRPr lang="en-US" baseline="0" dirty="0" smtClean="0"/>
          </a:p>
          <a:p>
            <a:r>
              <a:rPr lang="en-US" dirty="0" smtClean="0"/>
              <a:t>Another important concept regarding electronic approvals in EAM in general, and to the purchasing process specifically, is that the behavior of the approval</a:t>
            </a:r>
            <a:r>
              <a:rPr lang="en-US" baseline="0" dirty="0" smtClean="0"/>
              <a:t> routings can vary significantly from company to company depending upon how the routing is configured. It </a:t>
            </a:r>
            <a:r>
              <a:rPr lang="en-US" dirty="0" smtClean="0"/>
              <a:t>is important</a:t>
            </a:r>
            <a:r>
              <a:rPr lang="en-US" baseline="0" dirty="0" smtClean="0"/>
              <a:t> to understand that</a:t>
            </a:r>
            <a:r>
              <a:rPr lang="en-US" dirty="0" smtClean="0"/>
              <a:t> the behavior of the</a:t>
            </a:r>
            <a:r>
              <a:rPr lang="en-US" baseline="0" dirty="0" smtClean="0"/>
              <a:t> associated</a:t>
            </a:r>
            <a:r>
              <a:rPr lang="en-US" dirty="0" smtClean="0"/>
              <a:t> electronic approval is driven by several key configurations:  </a:t>
            </a:r>
          </a:p>
          <a:p>
            <a:endParaRPr lang="en-US" dirty="0" smtClean="0"/>
          </a:p>
          <a:p>
            <a:pPr marL="228600" indent="-228600">
              <a:buFont typeface="Arial" pitchFamily="34" charset="0"/>
              <a:buChar char="•"/>
            </a:pPr>
            <a:r>
              <a:rPr lang="en-US" dirty="0" smtClean="0"/>
              <a:t>The definition of routing groups</a:t>
            </a:r>
          </a:p>
          <a:p>
            <a:pPr marL="228600" indent="-228600">
              <a:buFont typeface="Arial" pitchFamily="34" charset="0"/>
              <a:buChar char="•"/>
            </a:pPr>
            <a:r>
              <a:rPr lang="en-US" dirty="0" smtClean="0"/>
              <a:t>The configuration of the routing hierarchy</a:t>
            </a:r>
          </a:p>
          <a:p>
            <a:pPr marL="228600" indent="-228600">
              <a:buFont typeface="Arial" pitchFamily="34" charset="0"/>
              <a:buChar char="•"/>
            </a:pPr>
            <a:r>
              <a:rPr lang="en-US" dirty="0" smtClean="0"/>
              <a:t>The approval limits defined on the approver’s EAM user ID </a:t>
            </a:r>
          </a:p>
          <a:p>
            <a:endParaRPr lang="en-US" dirty="0" smtClean="0"/>
          </a:p>
          <a:p>
            <a:r>
              <a:rPr lang="en-US" dirty="0" smtClean="0"/>
              <a:t>Other concepts</a:t>
            </a:r>
            <a:r>
              <a:rPr lang="en-US" baseline="0" dirty="0" smtClean="0"/>
              <a:t> worth noting:  </a:t>
            </a:r>
          </a:p>
          <a:p>
            <a:endParaRPr lang="en-US" baseline="0" dirty="0" smtClean="0"/>
          </a:p>
          <a:p>
            <a:pPr>
              <a:buFont typeface="Arial" pitchFamily="34" charset="0"/>
              <a:buChar char="•"/>
            </a:pPr>
            <a:r>
              <a:rPr lang="en-US" baseline="0" dirty="0" smtClean="0"/>
              <a:t> Wait hours – EAM can be configured to set a maximum amount of time that an electronic request for approval can be ignored in an approver’s queue before it is automatically forwarded to the next approver.  </a:t>
            </a:r>
          </a:p>
          <a:p>
            <a:pPr>
              <a:buFont typeface="Arial" pitchFamily="34" charset="0"/>
              <a:buChar char="•"/>
            </a:pPr>
            <a:r>
              <a:rPr lang="en-US" baseline="0" dirty="0" smtClean="0"/>
              <a:t> Routing substitutions – to efficiently manage approval routings when approvers are traveling or on vacation, EAM provides the ability for approvers to designate substitute approvers in their place for a particular duration of time. During that time, the designee inherits the approver’s spending limits.  </a:t>
            </a:r>
          </a:p>
          <a:p>
            <a:pPr>
              <a:buFont typeface="Arial" pitchFamily="34" charset="0"/>
              <a:buChar char="•"/>
            </a:pPr>
            <a:r>
              <a:rPr lang="en-US" baseline="0" dirty="0" smtClean="0"/>
              <a:t> Rerouting capabilities – EAM can force re-approval based not just upon the cost of the requisition, but also based upon a variety of fields that, if changed, force either a reroute or at least an e-mail notification.  </a:t>
            </a:r>
            <a:r>
              <a:rPr lang="en-US" dirty="0" smtClean="0"/>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p:spPr>
        <p:txBody>
          <a:bodyPr/>
          <a:lstStyle/>
          <a:p>
            <a:pPr defTabSz="922338"/>
            <a:fld id="{1655788D-CDD3-4DFC-BDA5-DBFF7A75BA02}" type="slidenum">
              <a:rPr lang="en-US" smtClean="0"/>
              <a:pPr defTabSz="922338"/>
              <a:t>13</a:t>
            </a:fld>
            <a:endParaRPr lang="en-US" dirty="0" smtClean="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p:spPr>
        <p:txBody>
          <a:bodyPr/>
          <a:lstStyle/>
          <a:p>
            <a:r>
              <a:rPr lang="en-US" dirty="0" smtClean="0"/>
              <a:t>EAM provides two approval options. In a vertical approval approach, there is a list of approvers, in ascending order of approval limits.</a:t>
            </a:r>
            <a:r>
              <a:rPr lang="en-US" baseline="0" dirty="0" smtClean="0"/>
              <a:t> A record becomes approved o</a:t>
            </a:r>
            <a:r>
              <a:rPr lang="en-US" dirty="0" smtClean="0"/>
              <a:t>nce someone in the chain with a</a:t>
            </a:r>
            <a:r>
              <a:rPr lang="en-US" baseline="0" dirty="0" smtClean="0"/>
              <a:t> </a:t>
            </a:r>
            <a:r>
              <a:rPr lang="en-US" dirty="0" smtClean="0"/>
              <a:t>limit higher than the record approves</a:t>
            </a:r>
            <a:r>
              <a:rPr lang="en-US" baseline="0" dirty="0" smtClean="0"/>
              <a:t> it.</a:t>
            </a:r>
            <a:r>
              <a:rPr lang="en-US" dirty="0" smtClean="0"/>
              <a:t> </a:t>
            </a:r>
          </a:p>
          <a:p>
            <a:endParaRPr lang="en-US" dirty="0" smtClean="0"/>
          </a:p>
          <a:p>
            <a:r>
              <a:rPr lang="en-US" dirty="0" smtClean="0"/>
              <a:t>In addition to the base Electronic Routing configuration, EAM allows for a concept in routing known as horizontal approval. With horizontal approval, organizations can specify that once vertical approval requirements are met, additional approvals can be required. For example, some organizations may require that Finance provide final sign-off on purchases after the budget owners in the vertical approvals have approved.</a:t>
            </a:r>
          </a:p>
          <a:p>
            <a:endParaRPr lang="en-US" dirty="0" smtClean="0"/>
          </a:p>
          <a:p>
            <a:r>
              <a:rPr lang="en-US" dirty="0" smtClean="0"/>
              <a:t>Another key concept in EAM approvals is the idea of a Quality Approver. In the initial setup of an Approval Group, the system administrator can add a Quality Approver to the list. In the Approval Group, the Quality Approver has the flag Cons Limit? (Consider Limit) set to No, which means when this approver is approving a request, EAM does not consider this person as a dollar approver. For example, an organization may add an IT person to all requests against IT accounts to ensure that any software purchases meet the company’s IT standards. Because of the</a:t>
            </a:r>
            <a:r>
              <a:rPr lang="en-US" baseline="0" dirty="0" smtClean="0"/>
              <a:t> different focus</a:t>
            </a:r>
            <a:r>
              <a:rPr lang="en-US" dirty="0" smtClean="0"/>
              <a:t> in approving the quality of a purchase, the system prompts you if</a:t>
            </a:r>
            <a:r>
              <a:rPr lang="en-US" baseline="0" dirty="0" smtClean="0"/>
              <a:t> an approver is overriding a quality approver. </a:t>
            </a:r>
            <a:endParaRPr lang="en-US" dirty="0" smtClean="0"/>
          </a:p>
          <a:p>
            <a:endParaRPr lang="en-US" dirty="0" smtClean="0"/>
          </a:p>
          <a:p>
            <a:r>
              <a:rPr lang="en-US" dirty="0" smtClean="0"/>
              <a:t>There are two ways to include a Quality Approver in a routing. The quality approver can be included in the official routing group and is always a part of that group,</a:t>
            </a:r>
            <a:r>
              <a:rPr lang="en-US" baseline="0" dirty="0" smtClean="0"/>
              <a:t> o</a:t>
            </a:r>
            <a:r>
              <a:rPr lang="en-US" dirty="0" smtClean="0"/>
              <a:t>r requesters can add a quality approver to a record’s routing at the time they route the request for approval. This approach adds the quality approver for that particular routing’s list and does not add that approver to the overall routing group.  </a:t>
            </a:r>
          </a:p>
          <a:p>
            <a:endParaRPr lang="en-US" dirty="0" smtClean="0"/>
          </a:p>
          <a:p>
            <a:r>
              <a:rPr lang="en-US" dirty="0" smtClean="0"/>
              <a:t>Finally, it is important to understand that there are two types of approval available in the</a:t>
            </a:r>
            <a:r>
              <a:rPr lang="en-US" baseline="0" dirty="0" smtClean="0"/>
              <a:t> purchasing process: </a:t>
            </a:r>
            <a:r>
              <a:rPr lang="en-US" dirty="0" smtClean="0"/>
              <a:t>Requisition Approval and Purchase Order Approval. Either, both, or neither may be required based upon system configuration and business requirements.</a:t>
            </a:r>
          </a:p>
          <a:p>
            <a:endParaRPr lang="en-US" dirty="0" smtClean="0"/>
          </a:p>
          <a:p>
            <a:r>
              <a:rPr lang="en-US" dirty="0" smtClean="0"/>
              <a:t>Requisition Approval routing is the most commonly employed type of approval. This is typically referred to as “spending” approval and usually involves budget owners providing their approval to spend money from their budget for this purchase request.  </a:t>
            </a:r>
          </a:p>
          <a:p>
            <a:endParaRPr lang="en-US" dirty="0" smtClean="0"/>
          </a:p>
          <a:p>
            <a:r>
              <a:rPr lang="en-US" dirty="0" smtClean="0"/>
              <a:t>Purchase Order Approval is becoming more popular as more companies are limiting the amount of money a buyer can commit without having to acquire supervisor approval. For example, if a company allows buyers to commit up to $50k on their own, but purchase orders larger than $50k require supervisor sign-off, you would recommend enabling Purchase Order Authorization. </a:t>
            </a:r>
            <a:endParaRPr lang="en-GB"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pPr defTabSz="922338"/>
            <a:fld id="{CB416949-7E7D-4003-84A0-DD2F2872448F}" type="slidenum">
              <a:rPr lang="en-US" smtClean="0"/>
              <a:pPr defTabSz="922338"/>
              <a:t>14</a:t>
            </a:fld>
            <a:endParaRPr lang="en-US" dirty="0" smtClean="0"/>
          </a:p>
        </p:txBody>
      </p:sp>
      <p:sp>
        <p:nvSpPr>
          <p:cNvPr id="89091" name="Rectangle 2"/>
          <p:cNvSpPr>
            <a:spLocks noGrp="1" noRot="1" noChangeAspect="1" noChangeArrowheads="1" noTextEdit="1"/>
          </p:cNvSpPr>
          <p:nvPr>
            <p:ph type="sldImg"/>
          </p:nvPr>
        </p:nvSpPr>
        <p:spPr>
          <a:ln/>
        </p:spPr>
      </p:sp>
      <p:sp>
        <p:nvSpPr>
          <p:cNvPr id="547844" name="Rectangle 3"/>
          <p:cNvSpPr>
            <a:spLocks noGrp="1" noChangeArrowheads="1"/>
          </p:cNvSpPr>
          <p:nvPr>
            <p:ph type="body" idx="1"/>
          </p:nvPr>
        </p:nvSpPr>
        <p:spPr>
          <a:ln/>
        </p:spPr>
        <p:txBody>
          <a:bodyPr>
            <a:normAutofit fontScale="85000" lnSpcReduction="20000"/>
          </a:bodyPr>
          <a:lstStyle/>
          <a:p>
            <a:pPr>
              <a:defRPr/>
            </a:pPr>
            <a:r>
              <a:rPr lang="en-US" dirty="0" smtClean="0"/>
              <a:t>As we have discussed, EAM Purchasing can be used to purchase various indirect items, including storeroom/MRO parts, spot-buys for non-stock items, and services from third parties.  </a:t>
            </a:r>
            <a:endParaRPr lang="en-GB" dirty="0" smtClean="0"/>
          </a:p>
          <a:p>
            <a:pPr>
              <a:defRPr/>
            </a:pPr>
            <a:endParaRPr lang="en-GB" dirty="0" smtClean="0"/>
          </a:p>
          <a:p>
            <a:pPr>
              <a:defRPr/>
            </a:pPr>
            <a:r>
              <a:rPr lang="en-GB" dirty="0" smtClean="0"/>
              <a:t>Terminology can vary from company to company, but within EAM, the following are important terms to understand: </a:t>
            </a:r>
          </a:p>
          <a:p>
            <a:pPr>
              <a:defRPr/>
            </a:pPr>
            <a:r>
              <a:rPr lang="en-GB" dirty="0" smtClean="0"/>
              <a:t> </a:t>
            </a:r>
          </a:p>
          <a:p>
            <a:pPr marL="226108" indent="-226108">
              <a:buFontTx/>
              <a:buAutoNum type="arabicPeriod"/>
              <a:defRPr/>
            </a:pPr>
            <a:r>
              <a:rPr lang="en-GB" b="1" dirty="0" smtClean="0"/>
              <a:t>Stock versus Non-Stock</a:t>
            </a:r>
            <a:r>
              <a:rPr lang="en-GB" dirty="0" smtClean="0"/>
              <a:t>: Part Numbers can represent inventory items (Stock Items) OR items that you regularly purchase but do not store in inventory (Non-Stock Items). This is controlled by the Auto-Issue? flag on the part number as discussed below.  </a:t>
            </a:r>
          </a:p>
          <a:p>
            <a:pPr marL="226108" indent="-226108">
              <a:buFontTx/>
              <a:buAutoNum type="arabicPeriod"/>
              <a:defRPr/>
            </a:pPr>
            <a:r>
              <a:rPr lang="en-GB" b="1" dirty="0" smtClean="0"/>
              <a:t>Part versus Non-Part Number</a:t>
            </a:r>
            <a:r>
              <a:rPr lang="en-GB" dirty="0" smtClean="0"/>
              <a:t>: In addition to allowing the purchase of part numbers, EAM allows the purchase of items for which no part number exists. These are often referred to as spot-buys.  </a:t>
            </a:r>
          </a:p>
          <a:p>
            <a:pPr marL="226108" indent="-226108">
              <a:defRPr/>
            </a:pPr>
            <a:endParaRPr lang="en-GB" dirty="0" smtClean="0"/>
          </a:p>
          <a:p>
            <a:pPr marL="6350" indent="-6350">
              <a:defRPr/>
            </a:pPr>
            <a:r>
              <a:rPr lang="en-GB" dirty="0" smtClean="0"/>
              <a:t>The Part No field on a purchase request is a unique type of field. It does have a lookup, but the requestor can also enter any type of identifier required.  </a:t>
            </a:r>
          </a:p>
          <a:p>
            <a:pPr marL="6350" indent="-6350">
              <a:defRPr/>
            </a:pPr>
            <a:endParaRPr lang="en-GB" dirty="0" smtClean="0"/>
          </a:p>
          <a:p>
            <a:pPr marL="6350" indent="-6350">
              <a:defRPr/>
            </a:pPr>
            <a:r>
              <a:rPr lang="en-GB" dirty="0" smtClean="0"/>
              <a:t>The Auto-Issue? flag on a purchase request drives important functionality. Anything you plan to place in inventory must (1) have a part number and location, and (2) must be marked as Auto-Issue? = No, meaning that you intend to manually issue the part to its final expense resting place in the future when it is used.  </a:t>
            </a:r>
          </a:p>
          <a:p>
            <a:pPr marL="6350" indent="-6350">
              <a:defRPr/>
            </a:pPr>
            <a:endParaRPr lang="en-GB" dirty="0" smtClean="0"/>
          </a:p>
          <a:p>
            <a:pPr marL="6350" indent="-6350">
              <a:defRPr/>
            </a:pPr>
            <a:r>
              <a:rPr lang="en-GB" dirty="0" smtClean="0"/>
              <a:t>Setting a purchase to Auto-Issue? = No, does NOT mean that the item is not expensed on receipt. It simply means that the cost is maintained in an inventory expense accounting bucket until it is issued to its final expense bucket.  </a:t>
            </a:r>
          </a:p>
          <a:p>
            <a:pPr marL="226108" indent="-226108">
              <a:defRPr/>
            </a:pPr>
            <a:endParaRPr lang="en-GB" dirty="0" smtClean="0"/>
          </a:p>
          <a:p>
            <a:r>
              <a:rPr lang="en-US" dirty="0" smtClean="0"/>
              <a:t>Auto-Issue </a:t>
            </a:r>
          </a:p>
          <a:p>
            <a:pPr marL="238125" lvl="1"/>
            <a:r>
              <a:rPr lang="en-US" dirty="0" smtClean="0"/>
              <a:t>No – I will manually issue the part later </a:t>
            </a:r>
          </a:p>
          <a:p>
            <a:pPr marL="238125" lvl="1"/>
            <a:r>
              <a:rPr lang="en-US" dirty="0" smtClean="0"/>
              <a:t>Yes – Please automatically issue the part from inventory to its final expense accounting </a:t>
            </a:r>
          </a:p>
          <a:p>
            <a:pPr marL="238125" lvl="1"/>
            <a:r>
              <a:rPr lang="en-US" dirty="0" smtClean="0"/>
              <a:t>The field defaults to Yes for: </a:t>
            </a:r>
          </a:p>
          <a:p>
            <a:pPr marL="512763" lvl="2">
              <a:buFont typeface="Arial" pitchFamily="34" charset="0"/>
              <a:buChar char="•"/>
            </a:pPr>
            <a:r>
              <a:rPr lang="en-US" dirty="0" smtClean="0"/>
              <a:t>Non-part number purchases </a:t>
            </a:r>
          </a:p>
          <a:p>
            <a:pPr marL="512763" lvl="2">
              <a:buFont typeface="Arial" pitchFamily="34" charset="0"/>
              <a:buChar char="•"/>
            </a:pPr>
            <a:r>
              <a:rPr lang="en-US" dirty="0" smtClean="0"/>
              <a:t>Purchases against a WO, equipment, or project </a:t>
            </a:r>
          </a:p>
          <a:p>
            <a:pPr marL="512763" lvl="2">
              <a:buFont typeface="Arial" pitchFamily="34" charset="0"/>
              <a:buChar char="•"/>
            </a:pPr>
            <a:r>
              <a:rPr lang="en-US" dirty="0" smtClean="0"/>
              <a:t>Part number purchases where the part is marked Auto-Issue? = Yes </a:t>
            </a:r>
            <a:endParaRPr lang="en-GB"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Slide Image Placeholder 1"/>
          <p:cNvSpPr>
            <a:spLocks noGrp="1" noRot="1" noChangeAspect="1" noTextEdit="1"/>
          </p:cNvSpPr>
          <p:nvPr>
            <p:ph type="sldImg"/>
          </p:nvPr>
        </p:nvSpPr>
        <p:spPr>
          <a:ln/>
        </p:spPr>
      </p:sp>
      <p:sp>
        <p:nvSpPr>
          <p:cNvPr id="711683" name="Notes Placeholder 2"/>
          <p:cNvSpPr>
            <a:spLocks noGrp="1"/>
          </p:cNvSpPr>
          <p:nvPr>
            <p:ph type="body" idx="1"/>
          </p:nvPr>
        </p:nvSpPr>
        <p:spPr>
          <a:noFill/>
          <a:ln/>
        </p:spPr>
        <p:txBody>
          <a:bodyPr lIns="91428" tIns="45714" rIns="91428" bIns="45714">
            <a:normAutofit lnSpcReduction="10000"/>
          </a:bodyPr>
          <a:lstStyle/>
          <a:p>
            <a:r>
              <a:rPr lang="en-US" dirty="0" smtClean="0"/>
              <a:t>This section introduces the EAM Stock Replenishment functionality.  </a:t>
            </a:r>
          </a:p>
          <a:p>
            <a:endParaRPr lang="en-US" dirty="0" smtClean="0"/>
          </a:p>
          <a:p>
            <a:r>
              <a:rPr lang="en-US" dirty="0" smtClean="0"/>
              <a:t>The EAM Stock Replenishment is similar in concept to ERP’s MRP functionality in that it is a routine that automatically identifies what should be purchased to bring inventory quantities to their required levels. Keep in mind that while MRP replenishes inventory to support production, EAM Stock Replenishment reorders inventory to support operations.  </a:t>
            </a:r>
          </a:p>
          <a:p>
            <a:endParaRPr lang="en-US" dirty="0" smtClean="0"/>
          </a:p>
          <a:p>
            <a:r>
              <a:rPr lang="en-US" dirty="0" smtClean="0"/>
              <a:t>Key points regarding EAM Stock Replenishment include:  </a:t>
            </a:r>
          </a:p>
          <a:p>
            <a:pPr>
              <a:buFontTx/>
              <a:buChar char="-"/>
            </a:pPr>
            <a:r>
              <a:rPr lang="en-US" dirty="0" smtClean="0"/>
              <a:t> Companies may run Stock Replenishment manually or, if they have highly accurate inventory with a well-disciplined work force, they can choose to automate the entire process. Companies</a:t>
            </a:r>
            <a:r>
              <a:rPr lang="en-US" baseline="0" dirty="0" smtClean="0"/>
              <a:t> can use both options together, </a:t>
            </a:r>
            <a:r>
              <a:rPr lang="en-US" dirty="0" smtClean="0"/>
              <a:t>identifying certain parts to automatically reorder, while still manually managing the other parts. These automatic reorder parts are called Sole Source parts in EAM.  </a:t>
            </a:r>
          </a:p>
          <a:p>
            <a:pPr>
              <a:buFontTx/>
              <a:buChar char="-"/>
            </a:pPr>
            <a:r>
              <a:rPr lang="en-US" dirty="0" smtClean="0"/>
              <a:t> As with MRP, the EAM Stock Replenishment is dependent upon how a company defines each part’s reorder point and min/max values. </a:t>
            </a:r>
          </a:p>
          <a:p>
            <a:pPr>
              <a:buFontTx/>
              <a:buChar char="-"/>
            </a:pPr>
            <a:r>
              <a:rPr lang="en-US" dirty="0" smtClean="0"/>
              <a:t> With Stock Replenishment, companies can run a report to see what items are suggested for reorder and then manually manipulate the items/quantities prior to actually committing the order.</a:t>
            </a:r>
          </a:p>
          <a:p>
            <a:pPr>
              <a:buFontTx/>
              <a:buChar char="-"/>
            </a:pPr>
            <a:r>
              <a:rPr lang="en-US" dirty="0" smtClean="0"/>
              <a:t> Once a Stock Replenishment is converted to requisition, EAM automatically creates a purchase event (for purchased items) or an EAM work</a:t>
            </a:r>
            <a:r>
              <a:rPr lang="en-US" baseline="0" dirty="0" smtClean="0"/>
              <a:t> o</a:t>
            </a:r>
            <a:r>
              <a:rPr lang="en-US" dirty="0" smtClean="0"/>
              <a:t>rder (for internally fabricated parts).  </a:t>
            </a:r>
          </a:p>
        </p:txBody>
      </p:sp>
      <p:sp>
        <p:nvSpPr>
          <p:cNvPr id="119812" name="Slide Number Placeholder 3"/>
          <p:cNvSpPr txBox="1">
            <a:spLocks noGrp="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7D2BE928-842A-4317-8717-4202969510B8}" type="slidenum">
              <a:rPr lang="en-US" sz="1200">
                <a:latin typeface="Arial" charset="0"/>
                <a:cs typeface="Arial" charset="0"/>
              </a:rPr>
              <a:pPr algn="r" defTabSz="912946"/>
              <a:t>15</a:t>
            </a:fld>
            <a:endParaRPr lang="en-US" sz="1200" dirty="0">
              <a:latin typeface="Arial" charset="0"/>
              <a:cs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 that we have reviewed</a:t>
            </a:r>
            <a:r>
              <a:rPr lang="en-US" baseline="0" dirty="0" smtClean="0"/>
              <a:t> the many key concepts associated with EAM Purchasing, but before we talk about the actual purchasing transactions, let us take a quick look at what configuration is associated with EAM Purchasing and how it is set up.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07747"/>
            <a:fld id="{C8548732-907B-4AC2-9A92-5688955C631F}" type="slidenum">
              <a:rPr lang="en-US" smtClean="0"/>
              <a:pPr defTabSz="907747"/>
              <a:t>17</a:t>
            </a:fld>
            <a:endParaRPr lang="en-US"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GB" dirty="0" smtClean="0"/>
              <a:t>To</a:t>
            </a:r>
            <a:r>
              <a:rPr lang="en-GB" baseline="0" dirty="0" smtClean="0"/>
              <a:t> properly configure EAM Purchasing, there are many control settings and record setup areas to visit.</a:t>
            </a:r>
          </a:p>
          <a:p>
            <a:endParaRPr lang="en-GB" baseline="0" dirty="0" smtClean="0"/>
          </a:p>
          <a:p>
            <a:r>
              <a:rPr lang="en-US" baseline="0" dirty="0" smtClean="0"/>
              <a:t>The following pages include details on the purchasing setup, but for step-by-step configuration details, see the QAD Services EAM configuration documentation. Also, because new configuration options are always being added, reference the latest user guide documentation available on http://documentlibrary.qad.com.  </a:t>
            </a:r>
          </a:p>
          <a:p>
            <a:endParaRPr lang="en-US" baseline="0" dirty="0" smtClean="0"/>
          </a:p>
          <a:p>
            <a:r>
              <a:rPr lang="en-US" baseline="0" dirty="0" smtClean="0"/>
              <a:t>The goal of this section is to familiarize you with the primary configuration requirements. </a:t>
            </a:r>
            <a:endParaRPr lang="en-GB"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7"/>
          <p:cNvSpPr>
            <a:spLocks noGrp="1" noChangeArrowheads="1"/>
          </p:cNvSpPr>
          <p:nvPr>
            <p:ph type="sldNum" sz="quarter" idx="5"/>
          </p:nvPr>
        </p:nvSpPr>
        <p:spPr>
          <a:noFill/>
        </p:spPr>
        <p:txBody>
          <a:bodyPr/>
          <a:lstStyle/>
          <a:p>
            <a:fld id="{37E345C5-D0F6-4420-B4F1-84D8DEB2AFFB}" type="slidenum">
              <a:rPr lang="en-US" smtClean="0"/>
              <a:pPr/>
              <a:t>18</a:t>
            </a:fld>
            <a:endParaRPr lang="en-US" dirty="0" smtClean="0"/>
          </a:p>
        </p:txBody>
      </p:sp>
      <p:sp>
        <p:nvSpPr>
          <p:cNvPr id="516099" name="Rectangle 2"/>
          <p:cNvSpPr>
            <a:spLocks noGrp="1" noRot="1" noChangeAspect="1" noChangeArrowheads="1" noTextEdit="1"/>
          </p:cNvSpPr>
          <p:nvPr>
            <p:ph type="sldImg"/>
          </p:nvPr>
        </p:nvSpPr>
        <p:spPr>
          <a:ln/>
        </p:spPr>
      </p:sp>
      <p:sp>
        <p:nvSpPr>
          <p:cNvPr id="516100" name="Rectangle 3"/>
          <p:cNvSpPr>
            <a:spLocks noGrp="1" noChangeArrowheads="1"/>
          </p:cNvSpPr>
          <p:nvPr>
            <p:ph type="body" idx="1"/>
          </p:nvPr>
        </p:nvSpPr>
        <p:spPr>
          <a:noFill/>
          <a:ln/>
        </p:spPr>
        <p:txBody>
          <a:bodyPr/>
          <a:lstStyle/>
          <a:p>
            <a:r>
              <a:rPr lang="en-GB" dirty="0" smtClean="0"/>
              <a:t>Much of the base data</a:t>
            </a:r>
            <a:r>
              <a:rPr lang="en-GB" baseline="0" dirty="0" smtClean="0"/>
              <a:t> required to enable the purchasing functionality to communicate with QAD ERP is actually from QAD itself. Think of QAD, or the ERP system, as being the system of record for all vendors, currency data, addresses such as Ship-To/Bill-To, and payment terms.  </a:t>
            </a:r>
          </a:p>
          <a:p>
            <a:endParaRPr lang="en-GB" baseline="0" dirty="0" smtClean="0"/>
          </a:p>
          <a:p>
            <a:r>
              <a:rPr lang="en-GB" baseline="0" dirty="0" smtClean="0"/>
              <a:t>In addition, keep in mind that all financial chart of accounts structures are also dependent upon the ERP system setup, which includes not only accounts, sub-accounts, and cost </a:t>
            </a:r>
            <a:r>
              <a:rPr lang="en-GB" baseline="0" dirty="0" err="1" smtClean="0"/>
              <a:t>centers</a:t>
            </a:r>
            <a:r>
              <a:rPr lang="en-GB" baseline="0" dirty="0" smtClean="0"/>
              <a:t>, but also project numbers, which are integral to the financial reporting.  </a:t>
            </a:r>
          </a:p>
          <a:p>
            <a:endParaRPr lang="en-GB" baseline="0" dirty="0" smtClean="0"/>
          </a:p>
          <a:p>
            <a:r>
              <a:rPr lang="en-GB" baseline="0" dirty="0" smtClean="0"/>
              <a:t>All of this data is downloaded from ERP to EAM and then maintained via Job Programs that update EAM with any changes to records that were downloaded to EAM previously.  </a:t>
            </a:r>
            <a:endParaRPr lang="en-GB"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7"/>
          <p:cNvSpPr>
            <a:spLocks noGrp="1" noChangeArrowheads="1"/>
          </p:cNvSpPr>
          <p:nvPr>
            <p:ph type="sldNum" sz="quarter" idx="5"/>
          </p:nvPr>
        </p:nvSpPr>
        <p:spPr>
          <a:noFill/>
        </p:spPr>
        <p:txBody>
          <a:bodyPr/>
          <a:lstStyle/>
          <a:p>
            <a:fld id="{6E9F31D2-A613-4A58-ACB0-7918B50499CA}" type="slidenum">
              <a:rPr lang="en-US" smtClean="0"/>
              <a:pPr/>
              <a:t>19</a:t>
            </a:fld>
            <a:endParaRPr lang="en-US" dirty="0" smtClean="0"/>
          </a:p>
        </p:txBody>
      </p:sp>
      <p:sp>
        <p:nvSpPr>
          <p:cNvPr id="523267" name="Rectangle 2"/>
          <p:cNvSpPr>
            <a:spLocks noGrp="1" noRot="1" noChangeAspect="1" noChangeArrowheads="1" noTextEdit="1"/>
          </p:cNvSpPr>
          <p:nvPr>
            <p:ph type="sldImg"/>
          </p:nvPr>
        </p:nvSpPr>
        <p:spPr>
          <a:ln/>
        </p:spPr>
      </p:sp>
      <p:sp>
        <p:nvSpPr>
          <p:cNvPr id="523268" name="Rectangle 3"/>
          <p:cNvSpPr>
            <a:spLocks noGrp="1" noChangeArrowheads="1"/>
          </p:cNvSpPr>
          <p:nvPr>
            <p:ph type="body" idx="1"/>
          </p:nvPr>
        </p:nvSpPr>
        <p:spPr>
          <a:noFill/>
          <a:ln/>
        </p:spPr>
        <p:txBody>
          <a:bodyPr>
            <a:normAutofit fontScale="92500"/>
          </a:bodyPr>
          <a:lstStyle/>
          <a:p>
            <a:r>
              <a:rPr lang="en-US" baseline="0" dirty="0" smtClean="0"/>
              <a:t>The commodity code format allows you to set the format of the commodity codes and allows you to build a hierarchy like the job number. </a:t>
            </a:r>
          </a:p>
          <a:p>
            <a:endParaRPr lang="en-US" baseline="0" dirty="0" smtClean="0"/>
          </a:p>
          <a:p>
            <a:r>
              <a:rPr lang="en-US" baseline="0" dirty="0" smtClean="0"/>
              <a:t>The </a:t>
            </a:r>
            <a:r>
              <a:rPr lang="en-US" baseline="0" dirty="0" err="1" smtClean="0"/>
              <a:t>Unauthorize</a:t>
            </a:r>
            <a:r>
              <a:rPr lang="en-US" baseline="0" dirty="0" smtClean="0"/>
              <a:t> PO setting causes the PO to become unauthorized if any PO fields are modified.</a:t>
            </a:r>
            <a:br>
              <a:rPr lang="en-US" baseline="0" dirty="0" smtClean="0"/>
            </a:br>
            <a:endParaRPr lang="en-US" baseline="0" dirty="0" smtClean="0"/>
          </a:p>
          <a:p>
            <a:r>
              <a:rPr lang="en-US" baseline="0" dirty="0" smtClean="0"/>
              <a:t>Enforce ERP Purchasing Field size allows the customer to use ERP limitations instead of EAM limitations to ensure that all data are sent to QAD ERP without being truncated because field sizes in ERP are generally smaller than EAM field sizes.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Slide Image Placeholder 1"/>
          <p:cNvSpPr>
            <a:spLocks noGrp="1" noRot="1" noChangeAspect="1" noTextEdit="1"/>
          </p:cNvSpPr>
          <p:nvPr>
            <p:ph type="sldImg"/>
          </p:nvPr>
        </p:nvSpPr>
        <p:spPr>
          <a:ln/>
        </p:spPr>
      </p:sp>
      <p:sp>
        <p:nvSpPr>
          <p:cNvPr id="335875" name="Notes Placeholder 2"/>
          <p:cNvSpPr>
            <a:spLocks noGrp="1"/>
          </p:cNvSpPr>
          <p:nvPr>
            <p:ph type="body" idx="1"/>
          </p:nvPr>
        </p:nvSpPr>
        <p:spPr>
          <a:noFill/>
          <a:ln/>
        </p:spPr>
        <p:txBody>
          <a:bodyPr/>
          <a:lstStyle/>
          <a:p>
            <a:r>
              <a:rPr lang="en-US" dirty="0" smtClean="0"/>
              <a:t>Supporting documentation for EAM includes the </a:t>
            </a:r>
            <a:r>
              <a:rPr lang="en-US" i="1" dirty="0" smtClean="0"/>
              <a:t>QAD Enterprise Asset Management User Guide</a:t>
            </a:r>
            <a:r>
              <a:rPr lang="en-US" dirty="0" smtClean="0"/>
              <a:t>, available on http://documentlibrary.qad.com. This guide includes cross-reference sections of the UG, when applicable.</a:t>
            </a:r>
          </a:p>
          <a:p>
            <a:r>
              <a:rPr lang="en-US" dirty="0" smtClean="0"/>
              <a:t>As a reminder, you need access to a linked ERP system to view GLs and vouchers.  </a:t>
            </a:r>
          </a:p>
        </p:txBody>
      </p:sp>
      <p:sp>
        <p:nvSpPr>
          <p:cNvPr id="335876" name="Slide Number Placeholder 3"/>
          <p:cNvSpPr>
            <a:spLocks noGrp="1"/>
          </p:cNvSpPr>
          <p:nvPr>
            <p:ph type="sldNum" sz="quarter" idx="5"/>
          </p:nvPr>
        </p:nvSpPr>
        <p:spPr>
          <a:noFill/>
        </p:spPr>
        <p:txBody>
          <a:bodyPr/>
          <a:lstStyle/>
          <a:p>
            <a:fld id="{8B376077-F370-4F0F-A10A-43C1656C04F0}" type="slidenum">
              <a:rPr lang="en-US" smtClean="0"/>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07747"/>
            <a:fld id="{C8548732-907B-4AC2-9A92-5688955C631F}" type="slidenum">
              <a:rPr lang="en-US" smtClean="0"/>
              <a:pPr defTabSz="907747"/>
              <a:t>20</a:t>
            </a:fld>
            <a:endParaRPr lang="en-US"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normAutofit fontScale="85000" lnSpcReduction="20000"/>
          </a:bodyPr>
          <a:lstStyle/>
          <a:p>
            <a:r>
              <a:rPr lang="en-US" dirty="0" smtClean="0"/>
              <a:t>The following are the key domain-level settings</a:t>
            </a:r>
            <a:r>
              <a:rPr lang="en-US" baseline="0" dirty="0" smtClean="0"/>
              <a:t> that affect the EAM purchasing functions.  </a:t>
            </a:r>
            <a:endParaRPr lang="en-US" dirty="0" smtClean="0"/>
          </a:p>
          <a:p>
            <a:endParaRPr lang="en-US" dirty="0" smtClean="0"/>
          </a:p>
          <a:p>
            <a:r>
              <a:rPr lang="en-US" dirty="0" smtClean="0"/>
              <a:t>Any Buyer? Flag </a:t>
            </a:r>
          </a:p>
          <a:p>
            <a:pPr lvl="1"/>
            <a:r>
              <a:rPr lang="en-US" dirty="0" smtClean="0"/>
              <a:t>With the option selected, any designated buyer in any site in any domain can modify an approved PO. When the Any Buyer? option is cleared, only the buyer who approved a PO can modify or edit the purchase order.</a:t>
            </a:r>
          </a:p>
          <a:p>
            <a:r>
              <a:rPr lang="en-US" dirty="0" smtClean="0"/>
              <a:t>Reopen Closed PO? Flag</a:t>
            </a:r>
          </a:p>
          <a:p>
            <a:pPr lvl="1"/>
            <a:r>
              <a:rPr lang="en-US" dirty="0" smtClean="0"/>
              <a:t>If this option is selected, users with the required security setting can reopen POs or requisitions once they have been closed. Reopen the closed PO before you make adjustments such as a return to vendor or additional receipts.</a:t>
            </a:r>
          </a:p>
          <a:p>
            <a:r>
              <a:rPr lang="en-US" dirty="0" smtClean="0"/>
              <a:t>Use only Vendor Currencies? Flag</a:t>
            </a:r>
          </a:p>
          <a:p>
            <a:pPr lvl="1"/>
            <a:r>
              <a:rPr lang="en-US" sz="2000" dirty="0" smtClean="0">
                <a:solidFill>
                  <a:srgbClr val="4F4F4F"/>
                </a:solidFill>
                <a:latin typeface="Century Gothic" pitchFamily="34" charset="0"/>
                <a:cs typeface="Century Gothic" pitchFamily="34" charset="0"/>
              </a:rPr>
              <a:t>Restrict currencies based on the vendor’s ability to receive purchase orders in a different currency other than the vendor’s primary currency.</a:t>
            </a:r>
          </a:p>
          <a:p>
            <a:pPr lvl="1"/>
            <a:r>
              <a:rPr lang="en-US" sz="2000" dirty="0" smtClean="0">
                <a:solidFill>
                  <a:srgbClr val="4F4F4F"/>
                </a:solidFill>
                <a:latin typeface="Century Gothic" pitchFamily="34" charset="0"/>
                <a:cs typeface="Century Gothic" pitchFamily="34" charset="0"/>
              </a:rPr>
              <a:t>A history of all purchase prices by different currencies needs to be visible and used when</a:t>
            </a:r>
            <a:r>
              <a:rPr lang="en-US" sz="1800" dirty="0" smtClean="0">
                <a:solidFill>
                  <a:srgbClr val="4F4F4F"/>
                </a:solidFill>
                <a:latin typeface="Century Gothic" pitchFamily="34" charset="0"/>
                <a:cs typeface="Century Gothic" pitchFamily="34" charset="0"/>
              </a:rPr>
              <a:t> </a:t>
            </a:r>
            <a:r>
              <a:rPr lang="en-US" sz="2000" dirty="0" smtClean="0">
                <a:solidFill>
                  <a:srgbClr val="4F4F4F"/>
                </a:solidFill>
                <a:latin typeface="Century Gothic" pitchFamily="34" charset="0"/>
                <a:cs typeface="Century Gothic" pitchFamily="34" charset="0"/>
              </a:rPr>
              <a:t>creating future purchase requisitions.</a:t>
            </a:r>
            <a:endParaRPr lang="en-US" dirty="0" smtClean="0">
              <a:solidFill>
                <a:srgbClr val="4F4F4F"/>
              </a:solidFill>
              <a:latin typeface="Century Gothic" pitchFamily="34" charset="0"/>
              <a:cs typeface="Century Gothic" pitchFamily="34" charset="0"/>
            </a:endParaRPr>
          </a:p>
          <a:p>
            <a:pPr eaLnBrk="1" hangingPunct="1">
              <a:spcBef>
                <a:spcPct val="0"/>
              </a:spcBef>
            </a:pPr>
            <a:endParaRPr lang="en-US" dirty="0" smtClean="0"/>
          </a:p>
          <a:p>
            <a:pPr eaLnBrk="1" hangingPunct="1">
              <a:spcBef>
                <a:spcPct val="0"/>
              </a:spcBef>
            </a:pPr>
            <a:r>
              <a:rPr lang="en-US" dirty="0" smtClean="0"/>
              <a:t>Notes on vendor currencies:</a:t>
            </a:r>
            <a:r>
              <a:rPr lang="en-US" baseline="0" dirty="0" smtClean="0"/>
              <a:t> </a:t>
            </a:r>
            <a:r>
              <a:rPr lang="en-US" dirty="0" smtClean="0"/>
              <a:t>In some instances, vendors request that purchase orders be issued in the currency in which they pay their suppliers rather than in their own currency. For example, assume that a vendor is located in the US. However, this</a:t>
            </a:r>
            <a:r>
              <a:rPr lang="en-US" baseline="0" dirty="0" smtClean="0"/>
              <a:t> vendor</a:t>
            </a:r>
            <a:r>
              <a:rPr lang="en-US" dirty="0" smtClean="0"/>
              <a:t> receives materials from its own suppliers from Canada and the Canadian suppliers request to be paid in Canadian dollars. To avoid currency exchange rate conversions, it is easier to pay the US vendor in Canadian</a:t>
            </a:r>
            <a:r>
              <a:rPr lang="en-US" baseline="0" dirty="0" smtClean="0"/>
              <a:t> dollars, which is </a:t>
            </a:r>
            <a:r>
              <a:rPr lang="en-US" dirty="0" smtClean="0"/>
              <a:t>the currency the vendor needs to pay its supplier.</a:t>
            </a:r>
            <a:r>
              <a:rPr lang="en-US" baseline="0" dirty="0" smtClean="0"/>
              <a:t> </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07747"/>
            <a:fld id="{C8548732-907B-4AC2-9A92-5688955C631F}" type="slidenum">
              <a:rPr lang="en-US" smtClean="0"/>
              <a:pPr defTabSz="907747"/>
              <a:t>21</a:t>
            </a:fld>
            <a:endParaRPr lang="en-US"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spcBef>
                <a:spcPct val="0"/>
              </a:spcBef>
            </a:pPr>
            <a:r>
              <a:rPr lang="en-US" dirty="0" smtClean="0"/>
              <a:t>Receiving</a:t>
            </a:r>
            <a:r>
              <a:rPr lang="en-US" baseline="0" dirty="0" smtClean="0"/>
              <a:t> Limitations:  </a:t>
            </a:r>
          </a:p>
          <a:p>
            <a:pPr eaLnBrk="1" hangingPunct="1">
              <a:spcBef>
                <a:spcPct val="0"/>
              </a:spcBef>
            </a:pPr>
            <a:endParaRPr lang="en-GB" baseline="0" dirty="0" smtClean="0"/>
          </a:p>
          <a:p>
            <a:pPr eaLnBrk="1" hangingPunct="1">
              <a:spcBef>
                <a:spcPct val="0"/>
              </a:spcBef>
            </a:pPr>
            <a:r>
              <a:rPr lang="en-GB" baseline="0" dirty="0" smtClean="0"/>
              <a:t>EAM is configurable as to (1) whether there are any limits on over-receiving a PO, and (2) if so, what those limits are in terms of amount and percentage.  </a:t>
            </a:r>
          </a:p>
          <a:p>
            <a:pPr eaLnBrk="1" hangingPunct="1">
              <a:spcBef>
                <a:spcPct val="0"/>
              </a:spcBef>
            </a:pPr>
            <a:endParaRPr lang="en-GB" baseline="0" dirty="0" smtClean="0"/>
          </a:p>
          <a:p>
            <a:pPr eaLnBrk="1" hangingPunct="1">
              <a:spcBef>
                <a:spcPct val="0"/>
              </a:spcBef>
            </a:pPr>
            <a:r>
              <a:rPr lang="en-GB" baseline="0" dirty="0" smtClean="0"/>
              <a:t>If the Receiver Limit? field is set to Yes, then the receipt limit amount and percentage are enforced. If the field is set to No, then no limits are imposed on what can be received over the original purchase order amount. As a knee jerk reaction, many companies will configure the setting to ensure that no over-receipts are ever allowed. However, best practice dictates that, wherever there is a physical transaction, there should also be a system transaction. So, if you order 10 of an item, and 12 physically arrive, it is best practice to receive 12 and return 2 (or to keep them, as business practice dictates). Therefore, when the invoice arrives, Accounts Payable has transactional history to explain the disparity between the PO and the invoice.  </a:t>
            </a:r>
          </a:p>
          <a:p>
            <a:pPr eaLnBrk="1" hangingPunct="1">
              <a:spcBef>
                <a:spcPct val="0"/>
              </a:spcBef>
            </a:pPr>
            <a:endParaRPr lang="en-GB" baseline="0" dirty="0" smtClean="0"/>
          </a:p>
          <a:p>
            <a:r>
              <a:rPr lang="en-GB" baseline="0" dirty="0" smtClean="0"/>
              <a:t>If the Receipt Limit? field is set to Yes, then you also must enter the limits to enforce in terms of amount and percentage. </a:t>
            </a:r>
            <a:r>
              <a:rPr lang="en-US" sz="1200" kern="1200" baseline="0" dirty="0" smtClean="0">
                <a:solidFill>
                  <a:schemeClr val="tx1"/>
                </a:solidFill>
                <a:latin typeface="+mn-lt"/>
                <a:ea typeface="+mn-ea"/>
                <a:cs typeface="+mn-cs"/>
              </a:rPr>
              <a:t>When an order exceeds the cost on the purchase order, the system checks the receipt limit. You can receive the item if the cost does not exceed the specified percentage or amount (whichever is greater). Enter the percentage, amount, or both.</a:t>
            </a:r>
            <a:endParaRPr lang="en-US" baseline="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Use the Buyer/Commodity Purchasing option to require a buyer to be assigned to a commodity code. The buyer is assigned to the inventory part based on the commodity code entered. The buyer then defaults onto requisition lines based on the stock part entered</a:t>
            </a:r>
          </a:p>
        </p:txBody>
      </p:sp>
      <p:sp>
        <p:nvSpPr>
          <p:cNvPr id="45060" name="Slide Number Placeholder 3"/>
          <p:cNvSpPr>
            <a:spLocks noGrp="1"/>
          </p:cNvSpPr>
          <p:nvPr>
            <p:ph type="sldNum" sz="quarter" idx="5"/>
          </p:nvPr>
        </p:nvSpPr>
        <p:spPr>
          <a:noFill/>
        </p:spPr>
        <p:txBody>
          <a:bodyPr/>
          <a:lstStyle/>
          <a:p>
            <a:pPr defTabSz="912922"/>
            <a:fld id="{C9B5550D-17E8-4E08-A7FD-7BB28E77141A}" type="slidenum">
              <a:rPr lang="en-US" smtClean="0"/>
              <a:pPr defTabSz="912922"/>
              <a:t>22</a:t>
            </a:fld>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Use the Buyer/Commodity Purchasing option to require that a buyer be assigned to a commodity code. The buyer is assigned to the inventory part based on the commodity code entered. The buyer then defaults onto requisition lines based on the stock part entered</a:t>
            </a:r>
          </a:p>
        </p:txBody>
      </p:sp>
      <p:sp>
        <p:nvSpPr>
          <p:cNvPr id="45060" name="Slide Number Placeholder 3"/>
          <p:cNvSpPr>
            <a:spLocks noGrp="1"/>
          </p:cNvSpPr>
          <p:nvPr>
            <p:ph type="sldNum" sz="quarter" idx="5"/>
          </p:nvPr>
        </p:nvSpPr>
        <p:spPr>
          <a:noFill/>
        </p:spPr>
        <p:txBody>
          <a:bodyPr/>
          <a:lstStyle/>
          <a:p>
            <a:pPr defTabSz="912922"/>
            <a:fld id="{C9B5550D-17E8-4E08-A7FD-7BB28E77141A}" type="slidenum">
              <a:rPr lang="en-US" smtClean="0"/>
              <a:pPr defTabSz="912922"/>
              <a:t>23</a:t>
            </a:fld>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pPr defTabSz="907747"/>
            <a:fld id="{C8548732-907B-4AC2-9A92-5688955C631F}" type="slidenum">
              <a:rPr lang="en-US" smtClean="0"/>
              <a:pPr defTabSz="907747"/>
              <a:t>24</a:t>
            </a:fld>
            <a:endParaRPr lang="en-US" dirty="0" smtClean="0"/>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r>
              <a:rPr lang="en-GB" dirty="0" smtClean="0"/>
              <a:t>In addition</a:t>
            </a:r>
            <a:r>
              <a:rPr lang="en-GB" baseline="0" dirty="0" smtClean="0"/>
              <a:t> to the domain-level settings, there are settings on the site level that also have a direct impact on EAM’s </a:t>
            </a:r>
            <a:r>
              <a:rPr lang="en-GB" baseline="0" dirty="0" err="1" smtClean="0"/>
              <a:t>behavior</a:t>
            </a:r>
            <a:r>
              <a:rPr lang="en-GB" baseline="0" dirty="0" smtClean="0"/>
              <a:t> in the purchasing process. The two most important setup areas on the site level are the accounting defaults and the authorization options.  </a:t>
            </a:r>
          </a:p>
          <a:p>
            <a:endParaRPr lang="en-GB" baseline="0" dirty="0" smtClean="0"/>
          </a:p>
          <a:p>
            <a:r>
              <a:rPr lang="en-GB" baseline="0" dirty="0" smtClean="0"/>
              <a:t>The accounting defaults determine the accounting structure used for stock and non-stock receipts debit and credit, the AP liability accounting, and the rounding defaults to use in the situation where currency conversion may leave tiny quantities remaining.  </a:t>
            </a:r>
          </a:p>
          <a:p>
            <a:endParaRPr lang="en-GB" baseline="0" dirty="0" smtClean="0"/>
          </a:p>
          <a:p>
            <a:r>
              <a:rPr lang="en-GB" baseline="0" dirty="0" smtClean="0"/>
              <a:t>The authorization options drive whether requisition and PO approvals are used, and if so how EAM selects the proper approval group for requisition approval. In addition, in the authorization options, there is a setting that allows you to configure whether approvers are required to enter their password to approve the record after a requisition has been put in routing.  </a:t>
            </a:r>
          </a:p>
          <a:p>
            <a:endParaRPr lang="en-GB" baseline="0" dirty="0" smtClean="0"/>
          </a:p>
          <a:p>
            <a:r>
              <a:rPr lang="en-GB" baseline="0" dirty="0" smtClean="0"/>
              <a:t>Note: The Suppress Password? field must be set to Yes if you intend to use the global authorize option to streamline approving records in your queue.  </a:t>
            </a:r>
            <a:endParaRPr lang="en-GB"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Detail around fields</a:t>
            </a:r>
            <a:r>
              <a:rPr lang="en-US" baseline="0" dirty="0" smtClean="0"/>
              <a:t> – </a:t>
            </a:r>
          </a:p>
          <a:p>
            <a:r>
              <a:rPr lang="en-US" sz="1200" kern="1200" dirty="0" smtClean="0">
                <a:solidFill>
                  <a:schemeClr val="tx1"/>
                </a:solidFill>
                <a:latin typeface="+mn-lt"/>
                <a:ea typeface="+mn-ea"/>
                <a:cs typeface="+mn-cs"/>
              </a:rPr>
              <a:t>If no accounting structure is specified for the debit side of the receipt transaction, EAM uses the accounts specified in the PO Receipts Defaults - Debit section. When items are issued out of inventory, then the same accounting structure is credited.</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
            </a:r>
            <a:br>
              <a:rPr lang="en-US" sz="1200" kern="1200" dirty="0" smtClean="0">
                <a:solidFill>
                  <a:schemeClr val="tx1"/>
                </a:solidFill>
                <a:latin typeface="+mn-lt"/>
                <a:ea typeface="+mn-ea"/>
                <a:cs typeface="+mn-cs"/>
              </a:rPr>
            </a:br>
            <a:r>
              <a:rPr lang="en-US" sz="1200" kern="1200" dirty="0" smtClean="0">
                <a:solidFill>
                  <a:schemeClr val="tx1"/>
                </a:solidFill>
                <a:latin typeface="+mn-lt"/>
                <a:ea typeface="+mn-ea"/>
                <a:cs typeface="+mn-cs"/>
              </a:rPr>
              <a:t>PO Receipts Defaults – Credit</a:t>
            </a:r>
          </a:p>
          <a:p>
            <a:r>
              <a:rPr lang="en-US" sz="1200" kern="1200" dirty="0" smtClean="0">
                <a:solidFill>
                  <a:schemeClr val="tx1"/>
                </a:solidFill>
                <a:latin typeface="+mn-lt"/>
                <a:ea typeface="+mn-ea"/>
                <a:cs typeface="+mn-cs"/>
              </a:rPr>
              <a:t>When a part is received into stores from a PO, the PO Receipt Debit accounting structure (stock or non-stock) is debited. An off-setting AP Liability accounting structure, also known as Expensed Items Receipt, is then credited for accounts payable. You can specify an AP Liability accounting structure in the PO Receipts Defaults - Credit section.</a:t>
            </a:r>
            <a:endParaRPr lang="en-US" dirty="0" smtClean="0"/>
          </a:p>
        </p:txBody>
      </p:sp>
      <p:sp>
        <p:nvSpPr>
          <p:cNvPr id="4" name="Slide Number Placeholder 3"/>
          <p:cNvSpPr>
            <a:spLocks noGrp="1"/>
          </p:cNvSpPr>
          <p:nvPr>
            <p:ph type="sldNum" sz="quarter" idx="5"/>
          </p:nvPr>
        </p:nvSpPr>
        <p:spPr/>
        <p:txBody>
          <a:bodyPr/>
          <a:lstStyle/>
          <a:p>
            <a:pPr>
              <a:defRPr/>
            </a:pPr>
            <a:fld id="{B263AF1D-E133-41F7-9E29-8878DAF03FC5}"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 Bill To and Ship To</a:t>
            </a:r>
            <a:r>
              <a:rPr lang="en-US" baseline="0" dirty="0" smtClean="0"/>
              <a:t> values default on the PO header, but the buyer can change them.  </a:t>
            </a:r>
            <a:br>
              <a:rPr lang="en-US" baseline="0" dirty="0" smtClean="0"/>
            </a:br>
            <a:r>
              <a:rPr lang="en-US" baseline="0" dirty="0" smtClean="0"/>
              <a:t>Note: POs cannot be submitted to QAD ERP without valid values.</a:t>
            </a:r>
          </a:p>
        </p:txBody>
      </p:sp>
      <p:sp>
        <p:nvSpPr>
          <p:cNvPr id="4" name="Slide Number Placeholder 3"/>
          <p:cNvSpPr>
            <a:spLocks noGrp="1"/>
          </p:cNvSpPr>
          <p:nvPr>
            <p:ph type="sldNum" sz="quarter" idx="5"/>
          </p:nvPr>
        </p:nvSpPr>
        <p:spPr/>
        <p:txBody>
          <a:bodyPr/>
          <a:lstStyle/>
          <a:p>
            <a:pPr>
              <a:defRPr/>
            </a:pPr>
            <a:fld id="{B263AF1D-E133-41F7-9E29-8878DAF03FC5}"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normAutofit fontScale="55000" lnSpcReduction="20000"/>
          </a:bodyPr>
          <a:lstStyle/>
          <a:p>
            <a:r>
              <a:rPr lang="en-US" dirty="0" smtClean="0"/>
              <a:t>When using </a:t>
            </a:r>
            <a:r>
              <a:rPr lang="en-US" baseline="0" dirty="0" smtClean="0"/>
              <a:t>EAM for the electronic authorization of requisitions, it is important to understand the hierarchy logic employed to determine the proper approval group.  </a:t>
            </a:r>
          </a:p>
          <a:p>
            <a:endParaRPr lang="en-US" baseline="0" dirty="0" smtClean="0"/>
          </a:p>
          <a:p>
            <a:r>
              <a:rPr lang="en-US" b="1" baseline="0" dirty="0" smtClean="0"/>
              <a:t>Decision Point 1:</a:t>
            </a:r>
            <a:r>
              <a:rPr lang="en-US" baseline="0" dirty="0" smtClean="0"/>
              <a:t> Will your company use EAM for electronic routing for purchase orders and requisitions?  </a:t>
            </a:r>
          </a:p>
          <a:p>
            <a:endParaRPr lang="en-US" baseline="0" dirty="0" smtClean="0"/>
          </a:p>
          <a:p>
            <a:r>
              <a:rPr lang="en-US" baseline="0" dirty="0" smtClean="0"/>
              <a:t>The first step in setting up the hierarchy of approval is on the Authorization Options tab page in the site settings. PO Authorization and Requisition Authorization are enabled on this page by setting them to Yes. Once Requisition Authorization is turned on, then the hierarchy fields are enabled for data setup.  </a:t>
            </a:r>
          </a:p>
          <a:p>
            <a:endParaRPr lang="en-US" baseline="0" dirty="0" smtClean="0"/>
          </a:p>
          <a:p>
            <a:r>
              <a:rPr lang="en-US" b="1" dirty="0" smtClean="0"/>
              <a:t>Decision</a:t>
            </a:r>
            <a:r>
              <a:rPr lang="en-US" b="1" baseline="0" dirty="0" smtClean="0"/>
              <a:t> Point 2:</a:t>
            </a:r>
            <a:r>
              <a:rPr lang="en-US" baseline="0" dirty="0" smtClean="0"/>
              <a:t> If you are using requisition authorization, do you prefer simplified routing hierarchy or a more complex decision tree?  </a:t>
            </a:r>
          </a:p>
          <a:p>
            <a:endParaRPr lang="en-US" baseline="0" dirty="0" smtClean="0"/>
          </a:p>
          <a:p>
            <a:r>
              <a:rPr lang="en-US" baseline="0" dirty="0" smtClean="0"/>
              <a:t>If you want to use simplified routing, then the Use Hierarchy? check box should be cleared. This configuration allows only one Approval Method to be selected. Typically, if the hierarchy is not used, the Approval Method is set to Cost Center-based approval, since most companies use the cost center to represent different departments and budgets. The other options are Account-based routing or User-based routing. Whichever option you select, EAM always uses the approval group associated with those records to route requisitions for approval </a:t>
            </a:r>
            <a:r>
              <a:rPr lang="en-US" b="1" u="sng" baseline="0" dirty="0" smtClean="0"/>
              <a:t>except</a:t>
            </a:r>
            <a:r>
              <a:rPr lang="en-US" baseline="0" dirty="0" smtClean="0"/>
              <a:t> in the case of purchasing against a project number that has its own requisition approval group.</a:t>
            </a:r>
          </a:p>
          <a:p>
            <a:endParaRPr lang="en-US" baseline="0" dirty="0" smtClean="0"/>
          </a:p>
          <a:p>
            <a:r>
              <a:rPr lang="en-US" baseline="0" dirty="0" smtClean="0"/>
              <a:t>If your company requires a more complex decision tree, then set the Use Hierarchy? Flag to Yes. This allows you to select not only the first approval method, but also a second approval method, and a third approval method. To make the best use of the hierarchy, always place the most common option in the 3</a:t>
            </a:r>
            <a:r>
              <a:rPr lang="en-US" baseline="30000" dirty="0" smtClean="0"/>
              <a:t>rd</a:t>
            </a:r>
            <a:r>
              <a:rPr lang="en-US" baseline="0" dirty="0" smtClean="0"/>
              <a:t> </a:t>
            </a:r>
            <a:r>
              <a:rPr lang="en-US" baseline="0" dirty="0" err="1" smtClean="0"/>
              <a:t>Appr</a:t>
            </a:r>
            <a:r>
              <a:rPr lang="en-US" baseline="0" dirty="0" smtClean="0"/>
              <a:t> </a:t>
            </a:r>
            <a:r>
              <a:rPr lang="en-US" baseline="0" dirty="0" err="1" smtClean="0"/>
              <a:t>Mthd</a:t>
            </a:r>
            <a:r>
              <a:rPr lang="en-US" baseline="0" dirty="0" smtClean="0"/>
              <a:t> field. The Approval Method and 2</a:t>
            </a:r>
            <a:r>
              <a:rPr lang="en-US" baseline="30000" dirty="0" smtClean="0"/>
              <a:t>nd</a:t>
            </a:r>
            <a:r>
              <a:rPr lang="en-US" baseline="0" dirty="0" smtClean="0"/>
              <a:t> Approval Method fields should contain exceptions to the general routing method.  </a:t>
            </a:r>
          </a:p>
          <a:p>
            <a:endParaRPr lang="en-US" baseline="0" dirty="0" smtClean="0"/>
          </a:p>
          <a:p>
            <a:r>
              <a:rPr lang="en-US" baseline="0" dirty="0" smtClean="0"/>
              <a:t>It is important to understand that if using the hierarchy, as with the simple routing, anytime you are purchasing against a project number with its own requisition approval group, project </a:t>
            </a:r>
            <a:r>
              <a:rPr lang="en-US" u="sng" baseline="0" dirty="0" smtClean="0"/>
              <a:t>always</a:t>
            </a:r>
            <a:r>
              <a:rPr lang="en-US" baseline="0" dirty="0" smtClean="0"/>
              <a:t> trumps any other options in the decision tree. Project always comes first.  </a:t>
            </a:r>
          </a:p>
          <a:p>
            <a:endParaRPr lang="en-US" baseline="0" dirty="0" smtClean="0"/>
          </a:p>
          <a:p>
            <a:r>
              <a:rPr lang="en-US" b="1" baseline="0" dirty="0" smtClean="0"/>
              <a:t>Decision Point 3:</a:t>
            </a:r>
            <a:r>
              <a:rPr lang="en-US" baseline="0" dirty="0" smtClean="0"/>
              <a:t> Does your company ever have a situation where EAM should select a routing group based upon a combination of chart of account information, such as by cost center and sub-account?  </a:t>
            </a:r>
          </a:p>
          <a:p>
            <a:endParaRPr lang="en-US" baseline="0" dirty="0" smtClean="0"/>
          </a:p>
          <a:p>
            <a:r>
              <a:rPr lang="en-US" baseline="0" dirty="0" smtClean="0"/>
              <a:t>If this even more complex routing is desired, then in addition to setting the hierarchy options on the site level, you must also go the COA Requisition Approval screen to define situations in which routing must be determined by a combination of chart of accounts (COA). This is discussed further in the following pages.  </a:t>
            </a:r>
          </a:p>
          <a:p>
            <a:endParaRPr lang="en-US" baseline="0" dirty="0" smtClean="0"/>
          </a:p>
          <a:p>
            <a:r>
              <a:rPr lang="en-US" baseline="0" dirty="0" smtClean="0"/>
              <a:t>So, in the most complex decision tree, EAM follows this hierarchy to determine which routing group to use. As EAM goes down this hierarchy and encounters an associated requisition approval group, it uses that group for approval.      </a:t>
            </a:r>
            <a:endParaRPr lang="en-US" dirty="0" smtClean="0"/>
          </a:p>
          <a:p>
            <a:endParaRPr lang="en-US" dirty="0" smtClean="0"/>
          </a:p>
          <a:p>
            <a:pPr marL="685800" lvl="1" indent="-228600">
              <a:buAutoNum type="arabicPeriod"/>
            </a:pPr>
            <a:r>
              <a:rPr lang="en-US" dirty="0" smtClean="0"/>
              <a:t>Is</a:t>
            </a:r>
            <a:r>
              <a:rPr lang="en-US" baseline="0" dirty="0" smtClean="0"/>
              <a:t> the requisition for a p</a:t>
            </a:r>
            <a:r>
              <a:rPr lang="en-US" dirty="0" smtClean="0"/>
              <a:t>roject with an</a:t>
            </a:r>
            <a:r>
              <a:rPr lang="en-US" baseline="0" dirty="0" smtClean="0"/>
              <a:t> associated approval group? (Remember, project always comes first.)  </a:t>
            </a:r>
          </a:p>
          <a:p>
            <a:pPr marL="685800" lvl="1" indent="-228600">
              <a:buAutoNum type="arabicPeriod"/>
            </a:pPr>
            <a:r>
              <a:rPr lang="en-US" baseline="0" dirty="0" smtClean="0"/>
              <a:t>Is the requisition for a particular COA combination that has an associated approval group?</a:t>
            </a:r>
          </a:p>
          <a:p>
            <a:pPr marL="685800" lvl="1" indent="-228600">
              <a:buAutoNum type="arabicPeriod"/>
            </a:pPr>
            <a:r>
              <a:rPr lang="en-US" baseline="0" dirty="0" smtClean="0"/>
              <a:t>Does the value in the first Appr Mthd field have an associated approval group?  </a:t>
            </a:r>
          </a:p>
          <a:p>
            <a:pPr marL="685800" lvl="1" indent="-228600">
              <a:buAutoNum type="arabicPeriod"/>
            </a:pPr>
            <a:r>
              <a:rPr lang="en-US" baseline="0" dirty="0" smtClean="0"/>
              <a:t>Does the value in the 2</a:t>
            </a:r>
            <a:r>
              <a:rPr lang="en-US" baseline="30000" dirty="0" smtClean="0"/>
              <a:t>nd</a:t>
            </a:r>
            <a:r>
              <a:rPr lang="en-US" baseline="0" dirty="0" smtClean="0"/>
              <a:t> Appr Mthd field have an associated approval group?</a:t>
            </a:r>
          </a:p>
          <a:p>
            <a:pPr marL="685800" lvl="1" indent="-228600">
              <a:buAutoNum type="arabicPeriod"/>
            </a:pPr>
            <a:r>
              <a:rPr lang="en-US" baseline="0" dirty="0" smtClean="0"/>
              <a:t>Does the value in the 3</a:t>
            </a:r>
            <a:r>
              <a:rPr lang="en-US" baseline="30000" dirty="0" smtClean="0"/>
              <a:t>rd</a:t>
            </a:r>
            <a:r>
              <a:rPr lang="en-US" baseline="0" dirty="0" smtClean="0"/>
              <a:t> Appr Mthd field have an associated approval group?</a:t>
            </a:r>
            <a:endParaRPr lang="en-US" dirty="0" smtClean="0"/>
          </a:p>
          <a:p>
            <a:endParaRPr lang="en-US" dirty="0" smtClean="0"/>
          </a:p>
          <a:p>
            <a:r>
              <a:rPr lang="en-US" dirty="0" smtClean="0"/>
              <a:t>If EAM makes it all</a:t>
            </a:r>
            <a:r>
              <a:rPr lang="en-US" baseline="0" dirty="0" smtClean="0"/>
              <a:t> the way through the decision tree without finding an appropriate approval group, then EAM displays an error that no approval group could be found when attempting to route the requisition for approval. </a:t>
            </a:r>
            <a:endParaRPr lang="en-US" dirty="0" smtClean="0"/>
          </a:p>
        </p:txBody>
      </p:sp>
      <p:sp>
        <p:nvSpPr>
          <p:cNvPr id="4" name="Slide Number Placeholder 3"/>
          <p:cNvSpPr>
            <a:spLocks noGrp="1"/>
          </p:cNvSpPr>
          <p:nvPr>
            <p:ph type="sldNum" sz="quarter" idx="5"/>
          </p:nvPr>
        </p:nvSpPr>
        <p:spPr/>
        <p:txBody>
          <a:bodyPr/>
          <a:lstStyle/>
          <a:p>
            <a:pPr>
              <a:defRPr/>
            </a:pPr>
            <a:fld id="{B263AF1D-E133-41F7-9E29-8878DAF03FC5}"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bwMode="auto">
          <a:noFill/>
          <a:ln>
            <a:solidFill>
              <a:srgbClr val="000000"/>
            </a:solidFill>
            <a:miter lim="800000"/>
            <a:headEnd/>
            <a:tailEnd/>
          </a:ln>
        </p:spPr>
      </p:sp>
      <p:sp>
        <p:nvSpPr>
          <p:cNvPr id="22531" name="Notes Placeholder 2"/>
          <p:cNvSpPr>
            <a:spLocks noGrp="1"/>
          </p:cNvSpPr>
          <p:nvPr>
            <p:ph type="body" idx="1"/>
          </p:nvPr>
        </p:nvSpPr>
        <p:spPr bwMode="auto">
          <a:noFill/>
        </p:spPr>
        <p:txBody>
          <a:bodyPr wrap="square" numCol="1" anchor="t" anchorCtr="0" compatLnSpc="1">
            <a:prstTxWarp prst="textNoShape">
              <a:avLst/>
            </a:prstTxWarp>
          </a:bodyPr>
          <a:lstStyle/>
          <a:p>
            <a:pPr defTabSz="904875"/>
            <a:r>
              <a:rPr lang="en-US" dirty="0" smtClean="0"/>
              <a:t>As mentioned earlier, another option is available for configuring</a:t>
            </a:r>
            <a:r>
              <a:rPr lang="en-US" baseline="0" dirty="0" smtClean="0"/>
              <a:t> the routing hierarchy logic. This is the c</a:t>
            </a:r>
            <a:r>
              <a:rPr lang="en-US" dirty="0" smtClean="0"/>
              <a:t>hart of account (COA) approvals matrix. This feature is designed for customers who need the flexibility to route a purchase requisition approval to an approval group based on a specific cost center and/or sub-account combination.</a:t>
            </a:r>
          </a:p>
          <a:p>
            <a:pPr defTabSz="904875"/>
            <a:endParaRPr lang="en-US" dirty="0" smtClean="0"/>
          </a:p>
          <a:p>
            <a:pPr defTabSz="904875"/>
            <a:r>
              <a:rPr lang="en-US" dirty="0" smtClean="0"/>
              <a:t>The current requisition approval methods only look at a single cost</a:t>
            </a:r>
            <a:r>
              <a:rPr lang="en-US" baseline="0" dirty="0" smtClean="0"/>
              <a:t> center</a:t>
            </a:r>
            <a:r>
              <a:rPr lang="en-US" dirty="0" smtClean="0"/>
              <a:t> or account and do</a:t>
            </a:r>
            <a:r>
              <a:rPr lang="en-US" baseline="0" dirty="0" smtClean="0"/>
              <a:t> not</a:t>
            </a:r>
            <a:r>
              <a:rPr lang="en-US" dirty="0" smtClean="0"/>
              <a:t> account for sub-account.</a:t>
            </a:r>
            <a:r>
              <a:rPr lang="en-US" baseline="0" dirty="0" smtClean="0"/>
              <a:t> </a:t>
            </a:r>
            <a:r>
              <a:rPr lang="en-US" dirty="0" smtClean="0"/>
              <a:t>If this matrix is filled, the system compares the requisition’s cost center and sub-account to the matrix and, if there is a match, the approval is routed to the group indicated here. Otherwise, EAM looks to the system site’s requisition approval method and routes accordingly.</a:t>
            </a:r>
          </a:p>
          <a:p>
            <a:pPr defTabSz="904875"/>
            <a:endParaRPr lang="en-US" dirty="0" smtClean="0"/>
          </a:p>
          <a:p>
            <a:pPr defTabSz="904875"/>
            <a:r>
              <a:rPr lang="en-US" dirty="0" smtClean="0"/>
              <a:t>Currently, this functionality does not include the account number on the matrix, but it will be introduced in a future release.</a:t>
            </a:r>
          </a:p>
        </p:txBody>
      </p:sp>
      <p:sp>
        <p:nvSpPr>
          <p:cNvPr id="4" name="Slide Number Placeholder 3"/>
          <p:cNvSpPr>
            <a:spLocks noGrp="1"/>
          </p:cNvSpPr>
          <p:nvPr>
            <p:ph type="sldNum" sz="quarter" idx="5"/>
          </p:nvPr>
        </p:nvSpPr>
        <p:spPr/>
        <p:txBody>
          <a:bodyPr/>
          <a:lstStyle/>
          <a:p>
            <a:pPr>
              <a:defRPr/>
            </a:pPr>
            <a:fld id="{5003581D-29F7-443B-B2F6-B423DC379EE6}"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One other key setting on the site level is Suppress Password for Req Next Approver? It is important to note that regardless of how this flag is set, EAM still requires you to enter a password when first initiating a requisition approval routing.  </a:t>
            </a:r>
          </a:p>
          <a:p>
            <a:endParaRPr lang="en-US" dirty="0" smtClean="0"/>
          </a:p>
          <a:p>
            <a:r>
              <a:rPr lang="en-US" dirty="0" smtClean="0"/>
              <a:t>If</a:t>
            </a:r>
            <a:r>
              <a:rPr lang="en-US" baseline="0" dirty="0" smtClean="0"/>
              <a:t> this flag is set to No, then all subsequent approvers must enter their own passwords to approve/disapprove a requisition.  </a:t>
            </a:r>
          </a:p>
          <a:p>
            <a:endParaRPr lang="en-US" baseline="0" dirty="0" smtClean="0"/>
          </a:p>
          <a:p>
            <a:r>
              <a:rPr lang="en-US" baseline="0" dirty="0" smtClean="0"/>
              <a:t>If this flag is set to Yes, then all subsequent approvers can approve/disapprove a requisition without having to enter their passwords. Also, this flag must be set to Yes to enable the use of the new global authorization functionality, which is discussed later in this guide.  </a:t>
            </a:r>
            <a:endParaRPr lang="en-US" dirty="0" smtClean="0"/>
          </a:p>
        </p:txBody>
      </p:sp>
      <p:sp>
        <p:nvSpPr>
          <p:cNvPr id="4" name="Slide Number Placeholder 3"/>
          <p:cNvSpPr>
            <a:spLocks noGrp="1"/>
          </p:cNvSpPr>
          <p:nvPr>
            <p:ph type="sldNum" sz="quarter" idx="5"/>
          </p:nvPr>
        </p:nvSpPr>
        <p:spPr/>
        <p:txBody>
          <a:bodyPr/>
          <a:lstStyle/>
          <a:p>
            <a:pPr>
              <a:defRPr/>
            </a:pPr>
            <a:fld id="{B263AF1D-E133-41F7-9E29-8878DAF03FC5}"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3</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Let</a:t>
            </a:r>
            <a:r>
              <a:rPr lang="en-US" baseline="0" dirty="0" smtClean="0"/>
              <a:t> us</a:t>
            </a:r>
            <a:r>
              <a:rPr lang="en-US" dirty="0" smtClean="0"/>
              <a:t> start by talking about the four EAM</a:t>
            </a:r>
            <a:r>
              <a:rPr lang="en-US" baseline="0" dirty="0" smtClean="0"/>
              <a:t> modules and review how they all work together. </a:t>
            </a: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7"/>
          <p:cNvSpPr>
            <a:spLocks noGrp="1" noChangeArrowheads="1"/>
          </p:cNvSpPr>
          <p:nvPr>
            <p:ph type="sldNum" sz="quarter" idx="5"/>
          </p:nvPr>
        </p:nvSpPr>
        <p:spPr>
          <a:noFill/>
        </p:spPr>
        <p:txBody>
          <a:bodyPr/>
          <a:lstStyle/>
          <a:p>
            <a:fld id="{6E9F31D2-A613-4A58-ACB0-7918B50499CA}" type="slidenum">
              <a:rPr lang="en-US" smtClean="0"/>
              <a:pPr/>
              <a:t>30</a:t>
            </a:fld>
            <a:endParaRPr lang="en-US" dirty="0" smtClean="0"/>
          </a:p>
        </p:txBody>
      </p:sp>
      <p:sp>
        <p:nvSpPr>
          <p:cNvPr id="523267" name="Rectangle 2"/>
          <p:cNvSpPr>
            <a:spLocks noGrp="1" noRot="1" noChangeAspect="1" noChangeArrowheads="1" noTextEdit="1"/>
          </p:cNvSpPr>
          <p:nvPr>
            <p:ph type="sldImg"/>
          </p:nvPr>
        </p:nvSpPr>
        <p:spPr>
          <a:ln/>
        </p:spPr>
      </p:sp>
      <p:sp>
        <p:nvSpPr>
          <p:cNvPr id="523268" name="Rectangle 3"/>
          <p:cNvSpPr>
            <a:spLocks noGrp="1" noChangeArrowheads="1"/>
          </p:cNvSpPr>
          <p:nvPr>
            <p:ph type="body" idx="1"/>
          </p:nvPr>
        </p:nvSpPr>
        <p:spPr>
          <a:noFill/>
          <a:ln/>
        </p:spPr>
        <p:txBody>
          <a:bodyPr>
            <a:normAutofit/>
          </a:bodyPr>
          <a:lstStyle/>
          <a:p>
            <a:r>
              <a:rPr lang="en-US" dirty="0" smtClean="0"/>
              <a:t>The definition of who is a buyer in EAM is critical to supporting the purchasing functionality.  </a:t>
            </a:r>
          </a:p>
          <a:p>
            <a:endParaRPr lang="en-US" dirty="0" smtClean="0"/>
          </a:p>
          <a:p>
            <a:r>
              <a:rPr lang="en-US" dirty="0" smtClean="0"/>
              <a:t>Buyers</a:t>
            </a:r>
            <a:r>
              <a:rPr lang="en-US" baseline="0" dirty="0" smtClean="0"/>
              <a:t> are special types of records, because in addition to having an appropriate security group to support what the buyer needs to access within the system, a user that is set up as a buyer has additional functionality available that is outside of security access.  </a:t>
            </a:r>
          </a:p>
          <a:p>
            <a:endParaRPr lang="en-US" baseline="0" dirty="0" smtClean="0"/>
          </a:p>
          <a:p>
            <a:r>
              <a:rPr lang="en-US" baseline="0" dirty="0" smtClean="0"/>
              <a:t>Individuals are set up as buyers on the Employee record. EAM uses the employee ID to link to a buyer ID to reduce the need for mass changes to existing records when workers change jobs or responsibilities. If an employee who has been a buyer moves to a new job, the buyer ID associated with the departing employee can be assigned to the new employee and purchasing can proceed uninterrupted.</a:t>
            </a:r>
          </a:p>
          <a:p>
            <a:endParaRPr lang="en-US" baseline="0" dirty="0" smtClean="0"/>
          </a:p>
          <a:p>
            <a:r>
              <a:rPr lang="en-US" baseline="0" dirty="0" smtClean="0"/>
              <a:t>In the Buyer-Sites sub-module of the Employee record, you can set up a person as an official buyer. If a buyer functions in multiple sites, then each site must be added to the employee record’s Buyer-Sites table. This is also where PO approval groups and BO approval groups are defined.</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7"/>
          <p:cNvSpPr>
            <a:spLocks noGrp="1" noChangeArrowheads="1"/>
          </p:cNvSpPr>
          <p:nvPr>
            <p:ph type="sldNum" sz="quarter" idx="5"/>
          </p:nvPr>
        </p:nvSpPr>
        <p:spPr>
          <a:noFill/>
        </p:spPr>
        <p:txBody>
          <a:bodyPr/>
          <a:lstStyle/>
          <a:p>
            <a:fld id="{10E86974-28E8-4B15-8067-43A00C3E1972}" type="slidenum">
              <a:rPr lang="en-US" smtClean="0"/>
              <a:pPr/>
              <a:t>31</a:t>
            </a:fld>
            <a:endParaRPr lang="en-US" dirty="0" smtClean="0"/>
          </a:p>
        </p:txBody>
      </p:sp>
      <p:sp>
        <p:nvSpPr>
          <p:cNvPr id="520195" name="Rectangle 2"/>
          <p:cNvSpPr>
            <a:spLocks noGrp="1" noRot="1" noChangeAspect="1" noChangeArrowheads="1" noTextEdit="1"/>
          </p:cNvSpPr>
          <p:nvPr>
            <p:ph type="sldImg"/>
          </p:nvPr>
        </p:nvSpPr>
        <p:spPr>
          <a:ln/>
        </p:spPr>
      </p:sp>
      <p:sp>
        <p:nvSpPr>
          <p:cNvPr id="520196"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32</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7"/>
          <p:cNvSpPr>
            <a:spLocks noGrp="1" noChangeArrowheads="1"/>
          </p:cNvSpPr>
          <p:nvPr>
            <p:ph type="sldNum" sz="quarter" idx="5"/>
          </p:nvPr>
        </p:nvSpPr>
        <p:spPr>
          <a:noFill/>
        </p:spPr>
        <p:txBody>
          <a:bodyPr/>
          <a:lstStyle/>
          <a:p>
            <a:fld id="{8D913143-F771-41D1-AECC-0AAF6BD683D4}" type="slidenum">
              <a:rPr lang="en-US" smtClean="0"/>
              <a:pPr/>
              <a:t>33</a:t>
            </a:fld>
            <a:endParaRPr lang="en-US" dirty="0" smtClean="0"/>
          </a:p>
        </p:txBody>
      </p:sp>
      <p:sp>
        <p:nvSpPr>
          <p:cNvPr id="524291" name="Rectangle 2"/>
          <p:cNvSpPr>
            <a:spLocks noGrp="1" noRot="1" noChangeAspect="1" noChangeArrowheads="1" noTextEdit="1"/>
          </p:cNvSpPr>
          <p:nvPr>
            <p:ph type="sldImg"/>
          </p:nvPr>
        </p:nvSpPr>
        <p:spPr>
          <a:ln/>
        </p:spPr>
      </p:sp>
      <p:sp>
        <p:nvSpPr>
          <p:cNvPr id="524292"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7"/>
          <p:cNvSpPr>
            <a:spLocks noGrp="1" noChangeArrowheads="1"/>
          </p:cNvSpPr>
          <p:nvPr>
            <p:ph type="sldNum" sz="quarter" idx="5"/>
          </p:nvPr>
        </p:nvSpPr>
        <p:spPr>
          <a:noFill/>
        </p:spPr>
        <p:txBody>
          <a:bodyPr/>
          <a:lstStyle/>
          <a:p>
            <a:fld id="{10E86974-28E8-4B15-8067-43A00C3E1972}" type="slidenum">
              <a:rPr lang="en-US" smtClean="0"/>
              <a:pPr/>
              <a:t>35</a:t>
            </a:fld>
            <a:endParaRPr lang="en-US" dirty="0" smtClean="0"/>
          </a:p>
        </p:txBody>
      </p:sp>
      <p:sp>
        <p:nvSpPr>
          <p:cNvPr id="520195" name="Rectangle 2"/>
          <p:cNvSpPr>
            <a:spLocks noGrp="1" noRot="1" noChangeAspect="1" noChangeArrowheads="1" noTextEdit="1"/>
          </p:cNvSpPr>
          <p:nvPr>
            <p:ph type="sldImg"/>
          </p:nvPr>
        </p:nvSpPr>
        <p:spPr>
          <a:ln/>
        </p:spPr>
      </p:sp>
      <p:sp>
        <p:nvSpPr>
          <p:cNvPr id="520196"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36</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The Use Over Budget option allows you to control requisition approvals by lowering spend authorization when the budget has been reached for either the month or year. A requisition budget can be entered manually when integrated with QAD Enterprise Edition. Standard Edition users can automatically download the budget and refresh the budget as needed. You can view the budget analysis for requisitions to assess expense vs. budget for either the month or the year. Additionally, reporting is provided for Budget Amounts and Budget Activity by Account or Cost Center.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37</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dirty="0" smtClean="0">
                <a:latin typeface="Arial" charset="0"/>
              </a:rPr>
              <a:t>When a requisition is routed for authorization through the Action menu, EAM checks the budget limit and over budget limit of the individual user tasked with authorizing the requisition, or the users within the approval group. If the requisition amount does not exceed any limits, it moves to the next step of the authorization process. However, if the budget amount reaches its limit but is within the over budget limit of the specified authorizer or approval group, a routing is created for the requisition and a line is placed in the associated e-mail informing the user that the over budget amount was used. If the requisition amount exceeds all over budget limits, the routing is stopped and a message displays indicating that no one in the approval group has a high enough dollar value to authorize the requisition</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38</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Arial" charset="0"/>
              </a:rPr>
              <a:t>When a requisition is routed for authorization through the Action menu, EAM checks the budget limit and over budget limit of the individual user tasked with authorizing the requisition, or the users within the approval group. If the requisition amount does not exceed any limits, it moves to the next step of the authorization process. However, if the budget amount reaches its limit but is within the over budget limit of the specified authorizer or approval group, a routing is created for the requisition and a line is placed in the associated e-mail informing the user that the over budget amount was used. If the requisition amount exceeds all over budget limits, the routing is stopped and the user sees a display message that no one in the approval group has a high enough dollar value to authorize the </a:t>
            </a:r>
            <a:r>
              <a:rPr lang="en-US" smtClean="0">
                <a:latin typeface="Arial" charset="0"/>
              </a:rPr>
              <a:t>requisition.</a:t>
            </a: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39</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CEAC92D1-5FE5-4428-A6C4-1608B5BCD6FA}" type="slidenum">
              <a:rPr lang="en-US" sz="1200">
                <a:latin typeface="Arial" charset="0"/>
                <a:cs typeface="Arial" charset="0"/>
              </a:rPr>
              <a:pPr algn="r" defTabSz="912946"/>
              <a:t>4</a:t>
            </a:fld>
            <a:endParaRPr lang="en-US" sz="1200" dirty="0">
              <a:latin typeface="Arial" charset="0"/>
              <a:cs typeface="Arial" charset="0"/>
            </a:endParaRPr>
          </a:p>
        </p:txBody>
      </p:sp>
      <p:sp>
        <p:nvSpPr>
          <p:cNvPr id="646147" name="Rectangle 2"/>
          <p:cNvSpPr>
            <a:spLocks noGrp="1" noRot="1" noChangeAspect="1" noChangeArrowheads="1" noTextEdit="1"/>
          </p:cNvSpPr>
          <p:nvPr>
            <p:ph type="sldImg"/>
          </p:nvPr>
        </p:nvSpPr>
        <p:spPr>
          <a:ln/>
        </p:spPr>
      </p:sp>
      <p:sp>
        <p:nvSpPr>
          <p:cNvPr id="646148" name="Rectangle 3"/>
          <p:cNvSpPr>
            <a:spLocks noGrp="1" noChangeArrowheads="1"/>
          </p:cNvSpPr>
          <p:nvPr>
            <p:ph type="body" idx="1"/>
          </p:nvPr>
        </p:nvSpPr>
        <p:spPr>
          <a:noFill/>
          <a:ln/>
        </p:spPr>
        <p:txBody>
          <a:bodyPr lIns="91428" tIns="45714" rIns="91428" bIns="45714"/>
          <a:lstStyle/>
          <a:p>
            <a:r>
              <a:rPr lang="en-US" dirty="0" smtClean="0"/>
              <a:t>As we continue through this guide, it is important to keep in mind that EAM has four major modules, or areas of operation, as well as to keep in mind how each area contributes to a facility’s overall reliability, lean initiatives, and cost controls. Understanding the value proposition for each area and how all</a:t>
            </a:r>
            <a:r>
              <a:rPr lang="en-US" baseline="0" dirty="0" smtClean="0"/>
              <a:t> the areas</a:t>
            </a:r>
            <a:r>
              <a:rPr lang="en-US" dirty="0" smtClean="0"/>
              <a:t> work together will assist you in designing the proper solution for any business need around EAM.  </a:t>
            </a:r>
          </a:p>
          <a:p>
            <a:endParaRPr lang="en-US" dirty="0" smtClean="0"/>
          </a:p>
          <a:p>
            <a:r>
              <a:rPr lang="en-US" dirty="0" smtClean="0"/>
              <a:t>Notice how each of these modules addresses business drivers.</a:t>
            </a:r>
            <a:r>
              <a:rPr lang="en-US" baseline="0" dirty="0" smtClean="0"/>
              <a:t> </a:t>
            </a:r>
            <a:r>
              <a:rPr lang="en-US" dirty="0" smtClean="0"/>
              <a:t>As you begin to link business drivers with EAM functionality you will better understand the overall domain space of EAM.  </a:t>
            </a:r>
          </a:p>
          <a:p>
            <a:endParaRPr lang="en-US" dirty="0" smtClean="0"/>
          </a:p>
          <a:p>
            <a:r>
              <a:rPr lang="en-US" dirty="0" smtClean="0"/>
              <a:t>This section of training pertains directly to Purchasing.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40</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7"/>
          <p:cNvSpPr>
            <a:spLocks noGrp="1" noChangeArrowheads="1"/>
          </p:cNvSpPr>
          <p:nvPr>
            <p:ph type="sldNum" sz="quarter" idx="5"/>
          </p:nvPr>
        </p:nvSpPr>
        <p:spPr>
          <a:noFill/>
        </p:spPr>
        <p:txBody>
          <a:bodyPr/>
          <a:lstStyle/>
          <a:p>
            <a:fld id="{B8DC332C-2993-4A5E-AB00-B7094A281F1D}" type="slidenum">
              <a:rPr lang="en-US" smtClean="0"/>
              <a:pPr/>
              <a:t>41</a:t>
            </a:fld>
            <a:endParaRPr lang="en-US" dirty="0" smtClean="0"/>
          </a:p>
        </p:txBody>
      </p:sp>
      <p:sp>
        <p:nvSpPr>
          <p:cNvPr id="521219" name="Rectangle 2"/>
          <p:cNvSpPr>
            <a:spLocks noGrp="1" noRot="1" noChangeAspect="1" noChangeArrowheads="1" noTextEdit="1"/>
          </p:cNvSpPr>
          <p:nvPr>
            <p:ph type="sldImg"/>
          </p:nvPr>
        </p:nvSpPr>
        <p:spPr>
          <a:ln/>
        </p:spPr>
      </p:sp>
      <p:sp>
        <p:nvSpPr>
          <p:cNvPr id="521220"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42</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Navigate to Purchasing|Requisitions. </a:t>
            </a:r>
          </a:p>
          <a:p>
            <a:r>
              <a:rPr lang="en-US" dirty="0" smtClean="0"/>
              <a:t>Click New or right-click and select the New option</a:t>
            </a:r>
            <a:r>
              <a:rPr lang="en-US" baseline="0" dirty="0" smtClean="0"/>
              <a:t> in the upper browse to create the requisition header. </a:t>
            </a:r>
            <a:endParaRPr lang="en-GB"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43</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Enter the req header description,</a:t>
            </a:r>
            <a:r>
              <a:rPr lang="en-US" baseline="0" dirty="0" smtClean="0"/>
              <a:t> update the requestor if necessary, and enter the date due and date required. </a:t>
            </a:r>
            <a:br>
              <a:rPr lang="en-US" baseline="0" dirty="0" smtClean="0"/>
            </a:br>
            <a:r>
              <a:rPr lang="en-US" baseline="0" dirty="0" smtClean="0"/>
              <a:t>Note: Date required is the date the requestor needs the goods, and the date due is the date communicated to the buyer. For example, Jim needs the parts for work first thing Monday morning. His date required is Monday. The buyer understands that the supplier must deliver the parts by close of business on Friday. The date due is Friday.</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44</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Enter the expense information for this requisition. This detail can</a:t>
            </a:r>
            <a:r>
              <a:rPr lang="en-US" baseline="0" dirty="0" smtClean="0"/>
              <a:t> be changed on the line but it is important to note that the routing occurs based on the header detail. </a:t>
            </a:r>
          </a:p>
          <a:p>
            <a:endParaRPr lang="en-US" baseline="0" dirty="0" smtClean="0"/>
          </a:p>
          <a:p>
            <a:r>
              <a:rPr lang="en-US" baseline="0" dirty="0" smtClean="0"/>
              <a:t>Work through the fields, left to right, top to bottom.  </a:t>
            </a:r>
          </a:p>
          <a:p>
            <a:r>
              <a:rPr lang="en-US" baseline="0" dirty="0" smtClean="0"/>
              <a:t>Do you have a WO number? Project ID? Equipment ID? Etc. </a:t>
            </a:r>
            <a:br>
              <a:rPr lang="en-US" baseline="0" dirty="0" smtClean="0"/>
            </a:br>
            <a:r>
              <a:rPr lang="en-US" baseline="0" dirty="0" smtClean="0"/>
              <a:t/>
            </a:r>
            <a:br>
              <a:rPr lang="en-US" baseline="0" dirty="0" smtClean="0"/>
            </a:br>
            <a:r>
              <a:rPr lang="en-US" baseline="0" dirty="0" smtClean="0"/>
              <a:t>At minimum, most customers enter the cost center, account, and sometimes, the sub-account. </a:t>
            </a:r>
            <a:endParaRPr lang="en-GB" dirty="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45</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Click New in the lower browse to add a line item. </a:t>
            </a:r>
            <a:endParaRPr lang="en-GB"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46</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The line is where the detail of the part is entered. This includes the part number, quantity, and cost. You can</a:t>
            </a:r>
            <a:r>
              <a:rPr lang="en-US" baseline="0" dirty="0" smtClean="0"/>
              <a:t> enter any number of lines for the vendor specified in the header.  </a:t>
            </a:r>
          </a:p>
          <a:p>
            <a:r>
              <a:rPr lang="en-US" baseline="0" dirty="0" smtClean="0"/>
              <a:t>Again, it is important to note that the requisition routes based on the header detail so when you change the accounting information on the line, it does not affect how the req is routed. You should create a new req when the accounting varies for the line. </a:t>
            </a:r>
            <a:endParaRPr lang="en-GB"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47</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Review</a:t>
            </a:r>
            <a:r>
              <a:rPr lang="en-US" baseline="0" dirty="0" smtClean="0"/>
              <a:t> the expense detail and verify that the header information that defaulted is valid for the part being purchased. </a:t>
            </a:r>
            <a:endParaRPr lang="en-GB"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48</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Enter PO text for this line.  </a:t>
            </a:r>
            <a:br>
              <a:rPr lang="en-US" dirty="0" smtClean="0"/>
            </a:br>
            <a:r>
              <a:rPr lang="en-US" dirty="0" smtClean="0"/>
              <a:t/>
            </a:r>
            <a:br>
              <a:rPr lang="en-US" dirty="0" smtClean="0"/>
            </a:br>
            <a:r>
              <a:rPr lang="en-US" dirty="0" smtClean="0"/>
              <a:t>The PO Text is searchable</a:t>
            </a:r>
            <a:r>
              <a:rPr lang="en-US" baseline="0" dirty="0" smtClean="0"/>
              <a:t> and </a:t>
            </a:r>
            <a:r>
              <a:rPr lang="en-US" dirty="0" smtClean="0"/>
              <a:t>prints on the PO.  </a:t>
            </a:r>
          </a:p>
          <a:p>
            <a:endParaRPr lang="en-US" baseline="0" dirty="0" smtClean="0"/>
          </a:p>
          <a:p>
            <a:r>
              <a:rPr lang="en-US" baseline="0" dirty="0" smtClean="0"/>
              <a:t>If the part number or description requires more characters than allowed, enter the information in the PO Text field. </a:t>
            </a:r>
            <a:endParaRPr lang="en-GB"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7"/>
          <p:cNvSpPr>
            <a:spLocks noGrp="1" noChangeArrowheads="1"/>
          </p:cNvSpPr>
          <p:nvPr>
            <p:ph type="sldNum" sz="quarter" idx="5"/>
          </p:nvPr>
        </p:nvSpPr>
        <p:spPr>
          <a:noFill/>
        </p:spPr>
        <p:txBody>
          <a:bodyPr/>
          <a:lstStyle/>
          <a:p>
            <a:fld id="{AE13CDA1-0E73-46AE-A4CF-7E551A234981}" type="slidenum">
              <a:rPr lang="en-US" smtClean="0"/>
              <a:pPr/>
              <a:t>49</a:t>
            </a:fld>
            <a:endParaRPr lang="en-US" dirty="0" smtClean="0"/>
          </a:p>
        </p:txBody>
      </p:sp>
      <p:sp>
        <p:nvSpPr>
          <p:cNvPr id="526339" name="Rectangle 2"/>
          <p:cNvSpPr>
            <a:spLocks noGrp="1" noRot="1" noChangeAspect="1" noChangeArrowheads="1" noTextEdit="1"/>
          </p:cNvSpPr>
          <p:nvPr>
            <p:ph type="sldImg"/>
          </p:nvPr>
        </p:nvSpPr>
        <p:spPr>
          <a:ln/>
        </p:spPr>
      </p:sp>
      <p:sp>
        <p:nvSpPr>
          <p:cNvPr id="526340" name="Rectangle 3"/>
          <p:cNvSpPr>
            <a:spLocks noGrp="1" noChangeArrowheads="1"/>
          </p:cNvSpPr>
          <p:nvPr>
            <p:ph type="body" idx="1"/>
          </p:nvPr>
        </p:nvSpPr>
        <p:spPr>
          <a:noFill/>
          <a:ln/>
        </p:spPr>
        <p:txBody>
          <a:bodyPr/>
          <a:lstStyle/>
          <a:p>
            <a:r>
              <a:rPr lang="en-US" dirty="0" smtClean="0"/>
              <a:t>Continue to add lines until the</a:t>
            </a:r>
            <a:r>
              <a:rPr lang="en-US" baseline="0" dirty="0" smtClean="0"/>
              <a:t> requisition includes all parts that need to be purchased from the vendor specified on the header. </a:t>
            </a:r>
          </a:p>
          <a:p>
            <a:endParaRPr lang="en-US" baseline="0" dirty="0" smtClean="0"/>
          </a:p>
          <a:p>
            <a:r>
              <a:rPr lang="en-US" baseline="0" dirty="0" smtClean="0"/>
              <a:t>You are now ready to route the requisition for approval. </a:t>
            </a:r>
            <a:endParaRPr lang="en-GB"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7ACC7384-CDD2-4C0C-986A-A357EF06B8B4}" type="slidenum">
              <a:rPr lang="en-US" sz="1200">
                <a:latin typeface="Arial" charset="0"/>
                <a:cs typeface="Arial" charset="0"/>
              </a:rPr>
              <a:pPr algn="r" defTabSz="912946"/>
              <a:t>5</a:t>
            </a:fld>
            <a:endParaRPr lang="en-US" sz="1200" dirty="0">
              <a:latin typeface="Arial" charset="0"/>
              <a:cs typeface="Arial" charset="0"/>
            </a:endParaRPr>
          </a:p>
        </p:txBody>
      </p:sp>
      <p:sp>
        <p:nvSpPr>
          <p:cNvPr id="660483" name="Rectangle 2"/>
          <p:cNvSpPr>
            <a:spLocks noGrp="1" noRot="1" noChangeAspect="1" noChangeArrowheads="1" noTextEdit="1"/>
          </p:cNvSpPr>
          <p:nvPr>
            <p:ph type="sldImg"/>
          </p:nvPr>
        </p:nvSpPr>
        <p:spPr>
          <a:ln/>
        </p:spPr>
      </p:sp>
      <p:sp>
        <p:nvSpPr>
          <p:cNvPr id="660484" name="Rectangle 3"/>
          <p:cNvSpPr>
            <a:spLocks noGrp="1" noChangeArrowheads="1"/>
          </p:cNvSpPr>
          <p:nvPr>
            <p:ph type="body" idx="1"/>
          </p:nvPr>
        </p:nvSpPr>
        <p:spPr>
          <a:noFill/>
          <a:ln/>
        </p:spPr>
        <p:txBody>
          <a:bodyPr lIns="91428" tIns="45714" rIns="91428" bIns="45714"/>
          <a:lstStyle/>
          <a:p>
            <a:pPr eaLnBrk="1" hangingPunct="1">
              <a:buFontTx/>
              <a:buChar char="-"/>
            </a:pPr>
            <a:r>
              <a:rPr lang="en-US" dirty="0" smtClean="0"/>
              <a:t> Purchasing </a:t>
            </a:r>
          </a:p>
          <a:p>
            <a:pPr eaLnBrk="1" hangingPunct="1">
              <a:buFontTx/>
              <a:buChar char="-"/>
            </a:pPr>
            <a:r>
              <a:rPr lang="en-US" dirty="0" smtClean="0"/>
              <a:t> Inventory </a:t>
            </a:r>
          </a:p>
          <a:p>
            <a:pPr eaLnBrk="1" hangingPunct="1">
              <a:buFontTx/>
              <a:buChar char="-"/>
            </a:pPr>
            <a:r>
              <a:rPr lang="en-US" dirty="0" smtClean="0"/>
              <a:t> Maintenance </a:t>
            </a:r>
          </a:p>
          <a:p>
            <a:pPr eaLnBrk="1" hangingPunct="1">
              <a:buFontTx/>
              <a:buChar char="-"/>
            </a:pPr>
            <a:r>
              <a:rPr lang="en-US" dirty="0" smtClean="0"/>
              <a:t> Project Controls </a:t>
            </a:r>
          </a:p>
          <a:p>
            <a:pPr eaLnBrk="1" hangingPunct="1">
              <a:buFontTx/>
              <a:buChar char="-"/>
            </a:pPr>
            <a:endParaRPr lang="en-US" dirty="0" smtClean="0"/>
          </a:p>
          <a:p>
            <a:pPr eaLnBrk="1" hangingPunct="1"/>
            <a:r>
              <a:rPr lang="en-US" dirty="0" smtClean="0"/>
              <a:t>These modules are the portals with which users interact to accomplish their daily tasks. Notice how, in this slide, each of these modules forms a piece of a complete circle. While certain elements of EAM can be implemented without implementing others, EAM is at its best when all four modules work together to form a true Enterprise Asset Management solution.  </a:t>
            </a:r>
          </a:p>
          <a:p>
            <a:pPr eaLnBrk="1" hangingPunct="1"/>
            <a:endParaRPr lang="en-US" dirty="0" smtClean="0"/>
          </a:p>
          <a:p>
            <a:pPr eaLnBrk="1" hangingPunct="1"/>
            <a:r>
              <a:rPr lang="en-US" dirty="0" smtClean="0"/>
              <a:t>In the various sections of this EAM training guide, we explore each of these modules and explain the business space of each.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50</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7"/>
          <p:cNvSpPr>
            <a:spLocks noGrp="1" noChangeArrowheads="1"/>
          </p:cNvSpPr>
          <p:nvPr>
            <p:ph type="sldNum" sz="quarter" idx="5"/>
          </p:nvPr>
        </p:nvSpPr>
        <p:spPr>
          <a:noFill/>
        </p:spPr>
        <p:txBody>
          <a:bodyPr/>
          <a:lstStyle/>
          <a:p>
            <a:fld id="{F39072CC-12CE-4962-A862-8646C5AEE124}" type="slidenum">
              <a:rPr lang="en-US" smtClean="0"/>
              <a:pPr/>
              <a:t>51</a:t>
            </a:fld>
            <a:endParaRPr lang="en-US" dirty="0" smtClean="0"/>
          </a:p>
        </p:txBody>
      </p:sp>
      <p:sp>
        <p:nvSpPr>
          <p:cNvPr id="529411" name="Rectangle 2"/>
          <p:cNvSpPr>
            <a:spLocks noGrp="1" noRot="1" noChangeAspect="1" noChangeArrowheads="1" noTextEdit="1"/>
          </p:cNvSpPr>
          <p:nvPr>
            <p:ph type="sldImg"/>
          </p:nvPr>
        </p:nvSpPr>
        <p:spPr>
          <a:ln/>
        </p:spPr>
      </p:sp>
      <p:sp>
        <p:nvSpPr>
          <p:cNvPr id="529412" name="Rectangle 3"/>
          <p:cNvSpPr>
            <a:spLocks noGrp="1" noChangeArrowheads="1"/>
          </p:cNvSpPr>
          <p:nvPr>
            <p:ph type="body" idx="1"/>
          </p:nvPr>
        </p:nvSpPr>
        <p:spPr>
          <a:noFill/>
          <a:ln/>
        </p:spPr>
        <p:txBody>
          <a:bodyPr/>
          <a:lstStyle/>
          <a:p>
            <a:r>
              <a:rPr lang="en-US" dirty="0" smtClean="0"/>
              <a:t>Select Authorize from the Action menu.</a:t>
            </a:r>
            <a:endParaRPr lang="en-GB"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7"/>
          <p:cNvSpPr>
            <a:spLocks noGrp="1" noChangeArrowheads="1"/>
          </p:cNvSpPr>
          <p:nvPr>
            <p:ph type="sldNum" sz="quarter" idx="5"/>
          </p:nvPr>
        </p:nvSpPr>
        <p:spPr>
          <a:noFill/>
        </p:spPr>
        <p:txBody>
          <a:bodyPr/>
          <a:lstStyle/>
          <a:p>
            <a:fld id="{07189F00-54A9-42BF-8771-59A6B658A424}" type="slidenum">
              <a:rPr lang="en-US" smtClean="0"/>
              <a:pPr/>
              <a:t>52</a:t>
            </a:fld>
            <a:endParaRPr lang="en-US" dirty="0" smtClean="0"/>
          </a:p>
        </p:txBody>
      </p:sp>
      <p:sp>
        <p:nvSpPr>
          <p:cNvPr id="530435" name="Rectangle 2"/>
          <p:cNvSpPr>
            <a:spLocks noGrp="1" noRot="1" noChangeAspect="1" noChangeArrowheads="1" noTextEdit="1"/>
          </p:cNvSpPr>
          <p:nvPr>
            <p:ph type="sldImg"/>
          </p:nvPr>
        </p:nvSpPr>
        <p:spPr>
          <a:ln/>
        </p:spPr>
      </p:sp>
      <p:sp>
        <p:nvSpPr>
          <p:cNvPr id="530436" name="Rectangle 3"/>
          <p:cNvSpPr>
            <a:spLocks noGrp="1" noChangeArrowheads="1"/>
          </p:cNvSpPr>
          <p:nvPr>
            <p:ph type="body" idx="1"/>
          </p:nvPr>
        </p:nvSpPr>
        <p:spPr>
          <a:noFill/>
          <a:ln/>
        </p:spPr>
        <p:txBody>
          <a:bodyPr/>
          <a:lstStyle/>
          <a:p>
            <a:r>
              <a:rPr lang="en-US" dirty="0" smtClean="0"/>
              <a:t>Enter a password.</a:t>
            </a:r>
          </a:p>
          <a:p>
            <a:r>
              <a:rPr lang="en-US" dirty="0" smtClean="0"/>
              <a:t>Enter comments.</a:t>
            </a:r>
          </a:p>
          <a:p>
            <a:r>
              <a:rPr lang="en-US" dirty="0" smtClean="0"/>
              <a:t>Click Submit routing.</a:t>
            </a:r>
          </a:p>
          <a:p>
            <a:r>
              <a:rPr lang="en-US" dirty="0" smtClean="0"/>
              <a:t>Click OK.</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7"/>
          <p:cNvSpPr>
            <a:spLocks noGrp="1" noChangeArrowheads="1"/>
          </p:cNvSpPr>
          <p:nvPr>
            <p:ph type="sldNum" sz="quarter" idx="5"/>
          </p:nvPr>
        </p:nvSpPr>
        <p:spPr>
          <a:noFill/>
        </p:spPr>
        <p:txBody>
          <a:bodyPr/>
          <a:lstStyle/>
          <a:p>
            <a:fld id="{48B31C24-8A9C-4F2C-9C70-B32369354C8B}" type="slidenum">
              <a:rPr lang="en-US" smtClean="0"/>
              <a:pPr/>
              <a:t>53</a:t>
            </a:fld>
            <a:endParaRPr lang="en-US" dirty="0" smtClean="0"/>
          </a:p>
        </p:txBody>
      </p:sp>
      <p:sp>
        <p:nvSpPr>
          <p:cNvPr id="531459" name="Rectangle 2"/>
          <p:cNvSpPr>
            <a:spLocks noGrp="1" noRot="1" noChangeAspect="1" noChangeArrowheads="1" noTextEdit="1"/>
          </p:cNvSpPr>
          <p:nvPr>
            <p:ph type="sldImg"/>
          </p:nvPr>
        </p:nvSpPr>
        <p:spPr>
          <a:ln/>
        </p:spPr>
      </p:sp>
      <p:sp>
        <p:nvSpPr>
          <p:cNvPr id="531460"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7"/>
          <p:cNvSpPr>
            <a:spLocks noGrp="1" noChangeArrowheads="1"/>
          </p:cNvSpPr>
          <p:nvPr>
            <p:ph type="sldNum" sz="quarter" idx="5"/>
          </p:nvPr>
        </p:nvSpPr>
        <p:spPr>
          <a:noFill/>
        </p:spPr>
        <p:txBody>
          <a:bodyPr/>
          <a:lstStyle/>
          <a:p>
            <a:fld id="{828CAE41-C24C-4F32-99D0-544634F4CD01}" type="slidenum">
              <a:rPr lang="en-US" smtClean="0"/>
              <a:pPr/>
              <a:t>54</a:t>
            </a:fld>
            <a:endParaRPr lang="en-US" dirty="0" smtClean="0"/>
          </a:p>
        </p:txBody>
      </p:sp>
      <p:sp>
        <p:nvSpPr>
          <p:cNvPr id="533507" name="Rectangle 2"/>
          <p:cNvSpPr>
            <a:spLocks noGrp="1" noRot="1" noChangeAspect="1" noChangeArrowheads="1" noTextEdit="1"/>
          </p:cNvSpPr>
          <p:nvPr>
            <p:ph type="sldImg"/>
          </p:nvPr>
        </p:nvSpPr>
        <p:spPr>
          <a:ln/>
        </p:spPr>
      </p:sp>
      <p:sp>
        <p:nvSpPr>
          <p:cNvPr id="533508" name="Rectangle 3"/>
          <p:cNvSpPr>
            <a:spLocks noGrp="1" noChangeArrowheads="1"/>
          </p:cNvSpPr>
          <p:nvPr>
            <p:ph type="body" idx="1"/>
          </p:nvPr>
        </p:nvSpPr>
        <p:spPr>
          <a:noFill/>
          <a:ln/>
        </p:spPr>
        <p:txBody>
          <a:bodyPr/>
          <a:lstStyle/>
          <a:p>
            <a:r>
              <a:rPr lang="en-US" dirty="0" smtClean="0"/>
              <a:t>The approver uses the Authorize action to authorize the requisition or</a:t>
            </a:r>
            <a:r>
              <a:rPr lang="en-US" baseline="0" dirty="0" smtClean="0"/>
              <a:t> to</a:t>
            </a:r>
            <a:r>
              <a:rPr lang="en-US" dirty="0" smtClean="0"/>
              <a:t> begin routing for the approval of the requisition. </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7"/>
          <p:cNvSpPr>
            <a:spLocks noGrp="1" noChangeArrowheads="1"/>
          </p:cNvSpPr>
          <p:nvPr>
            <p:ph type="sldNum" sz="quarter" idx="5"/>
          </p:nvPr>
        </p:nvSpPr>
        <p:spPr>
          <a:noFill/>
        </p:spPr>
        <p:txBody>
          <a:bodyPr/>
          <a:lstStyle/>
          <a:p>
            <a:fld id="{3E732E79-DAB7-4F00-A7C5-FB5D58E0C1E2}" type="slidenum">
              <a:rPr lang="en-US" smtClean="0"/>
              <a:pPr/>
              <a:t>55</a:t>
            </a:fld>
            <a:endParaRPr lang="en-US" dirty="0" smtClean="0"/>
          </a:p>
        </p:txBody>
      </p:sp>
      <p:sp>
        <p:nvSpPr>
          <p:cNvPr id="534531" name="Rectangle 2"/>
          <p:cNvSpPr>
            <a:spLocks noGrp="1" noRot="1" noChangeAspect="1" noChangeArrowheads="1" noTextEdit="1"/>
          </p:cNvSpPr>
          <p:nvPr>
            <p:ph type="sldImg"/>
          </p:nvPr>
        </p:nvSpPr>
        <p:spPr>
          <a:ln/>
        </p:spPr>
      </p:sp>
      <p:sp>
        <p:nvSpPr>
          <p:cNvPr id="53453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56</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pPr defTabSz="922338"/>
            <a:fld id="{0220691D-6727-4797-81EC-EEBD0F603B6F}" type="slidenum">
              <a:rPr lang="en-US" smtClean="0"/>
              <a:pPr defTabSz="922338"/>
              <a:t>58</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r>
              <a:rPr lang="en-US" dirty="0" smtClean="0"/>
              <a:t>POs</a:t>
            </a:r>
            <a:r>
              <a:rPr lang="en-US" baseline="0" dirty="0" smtClean="0"/>
              <a:t> are s</a:t>
            </a:r>
            <a:r>
              <a:rPr lang="en-US" dirty="0" smtClean="0"/>
              <a:t>ent to ERP for the Accounts Payable module.</a:t>
            </a:r>
          </a:p>
          <a:p>
            <a:r>
              <a:rPr lang="en-US" dirty="0" smtClean="0"/>
              <a:t>POs can be created in two ways:  </a:t>
            </a:r>
          </a:p>
          <a:p>
            <a:pPr lvl="1"/>
            <a:r>
              <a:rPr lang="en-US" dirty="0" smtClean="0"/>
              <a:t>Individually</a:t>
            </a:r>
          </a:p>
          <a:p>
            <a:pPr lvl="1"/>
            <a:r>
              <a:rPr lang="en-US" dirty="0" smtClean="0"/>
              <a:t>Globally, create multiple purchase orders simultaneously, combining requisitions to each vendor on the same purchase order</a:t>
            </a:r>
          </a:p>
          <a:p>
            <a:r>
              <a:rPr lang="en-US" dirty="0" smtClean="0"/>
              <a:t>Types of Purchase Orders</a:t>
            </a:r>
          </a:p>
          <a:p>
            <a:pPr lvl="1"/>
            <a:r>
              <a:rPr lang="en-US" dirty="0" smtClean="0"/>
              <a:t>Blanket </a:t>
            </a:r>
            <a:r>
              <a:rPr lang="en-US" smtClean="0"/>
              <a:t>Purchase </a:t>
            </a:r>
            <a:r>
              <a:rPr lang="en-US" smtClean="0"/>
              <a:t>Orders</a:t>
            </a:r>
            <a:endParaRPr lang="en-US" dirty="0" smtClean="0"/>
          </a:p>
          <a:p>
            <a:pPr lvl="2"/>
            <a:r>
              <a:rPr lang="en-US" dirty="0" smtClean="0"/>
              <a:t>Pre-negotiated orders with suppliers for a specified period of time. Buyers can create releases against valid blanket purchase orders. Blanket purchase orders can restrict the items that can be purchased on the blanket or can be left open.</a:t>
            </a:r>
          </a:p>
          <a:p>
            <a:pPr lvl="1"/>
            <a:r>
              <a:rPr lang="en-US" dirty="0" smtClean="0"/>
              <a:t>Consignment Order</a:t>
            </a:r>
          </a:p>
          <a:p>
            <a:pPr lvl="2"/>
            <a:r>
              <a:rPr lang="en-US" dirty="0" smtClean="0"/>
              <a:t>Stored in EAM’s purchase order table, but are flagged as a consignment order. Consignment orders are not sent to QAD ERP application.</a:t>
            </a:r>
          </a:p>
          <a:p>
            <a:pPr lvl="1"/>
            <a:r>
              <a:rPr lang="en-US" dirty="0" smtClean="0"/>
              <a:t>Standard Purchase Orders</a:t>
            </a:r>
            <a:endParaRPr lang="en-GB"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7"/>
          <p:cNvSpPr>
            <a:spLocks noGrp="1" noChangeArrowheads="1"/>
          </p:cNvSpPr>
          <p:nvPr>
            <p:ph type="sldNum" sz="quarter" idx="5"/>
          </p:nvPr>
        </p:nvSpPr>
        <p:spPr>
          <a:noFill/>
        </p:spPr>
        <p:txBody>
          <a:bodyPr/>
          <a:lstStyle/>
          <a:p>
            <a:fld id="{883AD206-AFD7-4681-A037-53786CCEBC8E}" type="slidenum">
              <a:rPr lang="en-US" smtClean="0"/>
              <a:pPr/>
              <a:t>59</a:t>
            </a:fld>
            <a:endParaRPr lang="en-US" dirty="0" smtClean="0"/>
          </a:p>
        </p:txBody>
      </p:sp>
      <p:sp>
        <p:nvSpPr>
          <p:cNvPr id="522243" name="Rectangle 2"/>
          <p:cNvSpPr>
            <a:spLocks noGrp="1" noRot="1" noChangeAspect="1" noChangeArrowheads="1" noTextEdit="1"/>
          </p:cNvSpPr>
          <p:nvPr>
            <p:ph type="sldImg"/>
          </p:nvPr>
        </p:nvSpPr>
        <p:spPr>
          <a:ln/>
        </p:spPr>
      </p:sp>
      <p:sp>
        <p:nvSpPr>
          <p:cNvPr id="522244"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B094408F-EEAC-4EAF-A762-DEB646260985}" type="slidenum">
              <a:rPr lang="en-US" sz="1200">
                <a:latin typeface="Arial" charset="0"/>
                <a:cs typeface="Arial" charset="0"/>
              </a:rPr>
              <a:pPr algn="r" defTabSz="912946"/>
              <a:t>6</a:t>
            </a:fld>
            <a:endParaRPr lang="en-US" sz="1200" dirty="0">
              <a:latin typeface="Arial" charset="0"/>
              <a:cs typeface="Arial" charset="0"/>
            </a:endParaRPr>
          </a:p>
        </p:txBody>
      </p:sp>
      <p:sp>
        <p:nvSpPr>
          <p:cNvPr id="699395" name="Rectangle 2"/>
          <p:cNvSpPr>
            <a:spLocks noGrp="1" noRot="1" noChangeAspect="1" noChangeArrowheads="1" noTextEdit="1"/>
          </p:cNvSpPr>
          <p:nvPr>
            <p:ph type="sldImg"/>
          </p:nvPr>
        </p:nvSpPr>
        <p:spPr>
          <a:ln/>
        </p:spPr>
      </p:sp>
      <p:sp>
        <p:nvSpPr>
          <p:cNvPr id="699396" name="Rectangle 3"/>
          <p:cNvSpPr>
            <a:spLocks noGrp="1" noChangeArrowheads="1"/>
          </p:cNvSpPr>
          <p:nvPr>
            <p:ph type="body" idx="1"/>
          </p:nvPr>
        </p:nvSpPr>
        <p:spPr>
          <a:xfrm>
            <a:off x="683630" y="4344336"/>
            <a:ext cx="5490741" cy="4115112"/>
          </a:xfrm>
          <a:noFill/>
          <a:ln/>
        </p:spPr>
        <p:txBody>
          <a:bodyPr lIns="91428" tIns="45714" rIns="91428" bIns="45714">
            <a:normAutofit fontScale="92500" lnSpcReduction="20000"/>
          </a:bodyPr>
          <a:lstStyle/>
          <a:p>
            <a:r>
              <a:rPr lang="en-US" dirty="0" smtClean="0"/>
              <a:t>When anything other than raw materials (production components) needs to be purchased, the EAM Purchasing module is the solution.  </a:t>
            </a:r>
          </a:p>
          <a:p>
            <a:endParaRPr lang="en-US" dirty="0" smtClean="0"/>
          </a:p>
          <a:p>
            <a:r>
              <a:rPr lang="en-US" dirty="0" smtClean="0"/>
              <a:t>In business today, Purchasing is perhaps one of the most competitive and outwardly facing EAM modules. As companies work to reduce costs while continuing to provide high-quality, on-time products, purchasing departments require more and more data more quickly in order to make critical sourcing decisions.  </a:t>
            </a:r>
          </a:p>
          <a:p>
            <a:endParaRPr lang="en-US" dirty="0" smtClean="0"/>
          </a:p>
          <a:p>
            <a:r>
              <a:rPr lang="en-US" dirty="0" smtClean="0"/>
              <a:t>At the same time, financial control requirements continue to grow more stringent as companies seek to satisfy requirements for reporting on their publicly held companies.  </a:t>
            </a:r>
          </a:p>
          <a:p>
            <a:endParaRPr lang="en-US" dirty="0" smtClean="0"/>
          </a:p>
          <a:p>
            <a:r>
              <a:rPr lang="en-US" dirty="0" smtClean="0"/>
              <a:t>For these reasons, the EAM Purchasing module contains a variety of robust controls and data collections to empower today’s requestors and buyers. These are designed to help companies: </a:t>
            </a:r>
          </a:p>
          <a:p>
            <a:pPr>
              <a:buFontTx/>
              <a:buChar char="-"/>
            </a:pPr>
            <a:r>
              <a:rPr lang="en-US" dirty="0" smtClean="0"/>
              <a:t> Purchase the right parts at the right price from the right suppliers </a:t>
            </a:r>
          </a:p>
          <a:p>
            <a:pPr>
              <a:buFontTx/>
              <a:buChar char="-"/>
            </a:pPr>
            <a:r>
              <a:rPr lang="en-US" dirty="0" smtClean="0"/>
              <a:t> Ensure timely, but electronically controlled, approval processes </a:t>
            </a:r>
          </a:p>
          <a:p>
            <a:pPr>
              <a:buFontTx/>
              <a:buChar char="-"/>
            </a:pPr>
            <a:r>
              <a:rPr lang="en-US" dirty="0" smtClean="0"/>
              <a:t> Access data to monitor their spending against budgets in a real-time fashion </a:t>
            </a:r>
          </a:p>
          <a:p>
            <a:pPr>
              <a:buFontTx/>
              <a:buChar char="-"/>
            </a:pPr>
            <a:r>
              <a:rPr lang="en-US" dirty="0" smtClean="0"/>
              <a:t> Consolidate their purchasing power in shared services with the goal of leveraging their buying power </a:t>
            </a:r>
          </a:p>
          <a:p>
            <a:pPr>
              <a:buFontTx/>
              <a:buChar char="-"/>
            </a:pPr>
            <a:r>
              <a:rPr lang="en-US" dirty="0" smtClean="0"/>
              <a:t> Evaluate vendor performance to select the proper vendor base to support their operations</a:t>
            </a:r>
          </a:p>
          <a:p>
            <a:endParaRPr lang="en-US" dirty="0" smtClean="0"/>
          </a:p>
          <a:p>
            <a:r>
              <a:rPr lang="en-US" dirty="0" smtClean="0"/>
              <a:t>Users of the EAM Purchasing module use it to create and maintain requisitions, standard clauses, and approval groups; revise vendors; and add routing substitutions. Because businesses typically do not carry every possible replacement part in inventory, EAM provides purchasing functionality to support all indirect buys, including both services and materials. Additionally, the software includes requisition functionality for the creation, approval, and conversion of a purchase request into a purchase order (PO). </a:t>
            </a:r>
          </a:p>
          <a:p>
            <a:endParaRPr lang="en-US" dirty="0" smtClean="0"/>
          </a:p>
          <a:p>
            <a:r>
              <a:rPr lang="en-US" dirty="0" smtClean="0"/>
              <a:t>Purchasing connects the cost of inventory, spot-buys, and services to work orders, projects, equipment, and other documents. Finally, EAM provides all this financial information back to the ERP system for reporting purposes and to support Accounts Payable processes.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554" name="Rectangle 2"/>
          <p:cNvSpPr>
            <a:spLocks noGrp="1" noRot="1" noChangeAspect="1" noChangeArrowheads="1" noTextEdit="1"/>
          </p:cNvSpPr>
          <p:nvPr>
            <p:ph type="sldImg"/>
          </p:nvPr>
        </p:nvSpPr>
        <p:spPr>
          <a:ln/>
        </p:spPr>
      </p:sp>
      <p:sp>
        <p:nvSpPr>
          <p:cNvPr id="791555"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Slide Image Placeholder 1"/>
          <p:cNvSpPr>
            <a:spLocks noGrp="1" noRot="1" noChangeAspect="1" noTextEdit="1"/>
          </p:cNvSpPr>
          <p:nvPr>
            <p:ph type="sldImg"/>
          </p:nvPr>
        </p:nvSpPr>
        <p:spPr>
          <a:ln/>
        </p:spPr>
      </p:sp>
      <p:sp>
        <p:nvSpPr>
          <p:cNvPr id="536579" name="Notes Placeholder 2"/>
          <p:cNvSpPr>
            <a:spLocks noGrp="1"/>
          </p:cNvSpPr>
          <p:nvPr>
            <p:ph type="body" idx="1"/>
          </p:nvPr>
        </p:nvSpPr>
        <p:spPr>
          <a:noFill/>
          <a:ln/>
        </p:spPr>
        <p:txBody>
          <a:bodyPr/>
          <a:lstStyle/>
          <a:p>
            <a:r>
              <a:rPr lang="en-US" dirty="0" smtClean="0">
                <a:solidFill>
                  <a:schemeClr val="bg1"/>
                </a:solidFill>
              </a:rPr>
              <a:t>Select</a:t>
            </a:r>
            <a:r>
              <a:rPr lang="en-US" baseline="0" dirty="0" smtClean="0">
                <a:solidFill>
                  <a:schemeClr val="bg1"/>
                </a:solidFill>
              </a:rPr>
              <a:t> two or more requisitions.</a:t>
            </a:r>
          </a:p>
          <a:p>
            <a:r>
              <a:rPr lang="en-US" baseline="0" dirty="0" smtClean="0">
                <a:solidFill>
                  <a:schemeClr val="bg1"/>
                </a:solidFill>
              </a:rPr>
              <a:t>Select Action|Global </a:t>
            </a:r>
            <a:r>
              <a:rPr lang="en-US" dirty="0" smtClean="0">
                <a:solidFill>
                  <a:schemeClr val="bg1"/>
                </a:solidFill>
              </a:rPr>
              <a:t>Create </a:t>
            </a:r>
            <a:r>
              <a:rPr lang="en-US" smtClean="0">
                <a:solidFill>
                  <a:schemeClr val="bg1"/>
                </a:solidFill>
              </a:rPr>
              <a:t>Purchase Order.</a:t>
            </a:r>
            <a:endParaRPr lang="en-US" dirty="0" smtClean="0"/>
          </a:p>
        </p:txBody>
      </p:sp>
      <p:sp>
        <p:nvSpPr>
          <p:cNvPr id="536580" name="Slide Number Placeholder 3"/>
          <p:cNvSpPr>
            <a:spLocks noGrp="1"/>
          </p:cNvSpPr>
          <p:nvPr>
            <p:ph type="sldNum" sz="quarter" idx="5"/>
          </p:nvPr>
        </p:nvSpPr>
        <p:spPr>
          <a:noFill/>
        </p:spPr>
        <p:txBody>
          <a:bodyPr/>
          <a:lstStyle/>
          <a:p>
            <a:fld id="{D42EF520-9D47-4D76-B5CE-192DBB8D4A8F}" type="slidenum">
              <a:rPr lang="en-US" smtClean="0"/>
              <a:pPr/>
              <a:t>61</a:t>
            </a:fld>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p:spPr>
      </p:sp>
      <p:sp>
        <p:nvSpPr>
          <p:cNvPr id="184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326829-0E8C-4C29-B615-33E77F5CDA37}" type="slidenum">
              <a:rPr lang="en-US" smtClean="0">
                <a:solidFill>
                  <a:srgbClr val="000000"/>
                </a:solidFill>
              </a:rPr>
              <a:pPr fontAlgn="base">
                <a:spcBef>
                  <a:spcPct val="0"/>
                </a:spcBef>
                <a:spcAft>
                  <a:spcPct val="0"/>
                </a:spcAft>
                <a:defRPr/>
              </a:pPr>
              <a:t>62</a:t>
            </a:fld>
            <a:endParaRPr lang="en-US" dirty="0" smtClean="0">
              <a:solidFill>
                <a:srgbClr val="000000"/>
              </a:solidFil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Slide Image Placeholder 1"/>
          <p:cNvSpPr>
            <a:spLocks noGrp="1" noRot="1" noChangeAspect="1" noTextEdit="1"/>
          </p:cNvSpPr>
          <p:nvPr>
            <p:ph type="sldImg"/>
          </p:nvPr>
        </p:nvSpPr>
        <p:spPr>
          <a:ln/>
        </p:spPr>
      </p:sp>
      <p:sp>
        <p:nvSpPr>
          <p:cNvPr id="537603" name="Notes Placeholder 2"/>
          <p:cNvSpPr>
            <a:spLocks noGrp="1"/>
          </p:cNvSpPr>
          <p:nvPr>
            <p:ph type="body" idx="1"/>
          </p:nvPr>
        </p:nvSpPr>
        <p:spPr>
          <a:noFill/>
          <a:ln/>
        </p:spPr>
        <p:txBody>
          <a:bodyPr/>
          <a:lstStyle/>
          <a:p>
            <a:r>
              <a:rPr lang="en-US" b="0" dirty="0" smtClean="0">
                <a:solidFill>
                  <a:schemeClr val="bg1"/>
                </a:solidFill>
              </a:rPr>
              <a:t>When</a:t>
            </a:r>
            <a:r>
              <a:rPr lang="en-US" b="0" baseline="0" dirty="0" smtClean="0">
                <a:solidFill>
                  <a:schemeClr val="bg1"/>
                </a:solidFill>
              </a:rPr>
              <a:t> a p</a:t>
            </a:r>
            <a:r>
              <a:rPr lang="en-US" b="0" dirty="0" smtClean="0">
                <a:solidFill>
                  <a:schemeClr val="bg1"/>
                </a:solidFill>
              </a:rPr>
              <a:t>urchase</a:t>
            </a:r>
            <a:r>
              <a:rPr lang="en-US" b="0" baseline="0" dirty="0" smtClean="0">
                <a:solidFill>
                  <a:schemeClr val="bg1"/>
                </a:solidFill>
              </a:rPr>
              <a:t> order is assigned the Ordered status, the PO is written to the ERP system.</a:t>
            </a:r>
          </a:p>
          <a:p>
            <a:endParaRPr lang="en-US" b="0" baseline="0" dirty="0" smtClean="0">
              <a:solidFill>
                <a:schemeClr val="bg1"/>
              </a:solidFill>
            </a:endParaRPr>
          </a:p>
          <a:p>
            <a:r>
              <a:rPr lang="en-US" b="0" baseline="0" dirty="0" smtClean="0">
                <a:solidFill>
                  <a:schemeClr val="bg1"/>
                </a:solidFill>
              </a:rPr>
              <a:t>Note: The PO cannot be received until it is placed on order. </a:t>
            </a:r>
          </a:p>
          <a:p>
            <a:r>
              <a:rPr lang="en-US" b="0" baseline="0" dirty="0" smtClean="0">
                <a:solidFill>
                  <a:schemeClr val="bg1"/>
                </a:solidFill>
              </a:rPr>
              <a:t/>
            </a:r>
            <a:br>
              <a:rPr lang="en-US" b="0" baseline="0" dirty="0" smtClean="0">
                <a:solidFill>
                  <a:schemeClr val="bg1"/>
                </a:solidFill>
              </a:rPr>
            </a:br>
            <a:r>
              <a:rPr lang="en-US" b="0" baseline="0" dirty="0" smtClean="0">
                <a:solidFill>
                  <a:schemeClr val="bg1"/>
                </a:solidFill>
              </a:rPr>
              <a:t>Placing the PO on order should be the point when the PO is sent to the vendor. </a:t>
            </a:r>
            <a:endParaRPr lang="en-US" b="0" dirty="0" smtClean="0">
              <a:solidFill>
                <a:schemeClr val="bg1"/>
              </a:solidFill>
            </a:endParaRPr>
          </a:p>
        </p:txBody>
      </p:sp>
      <p:sp>
        <p:nvSpPr>
          <p:cNvPr id="537604" name="Slide Number Placeholder 3"/>
          <p:cNvSpPr>
            <a:spLocks noGrp="1"/>
          </p:cNvSpPr>
          <p:nvPr>
            <p:ph type="sldNum" sz="quarter" idx="5"/>
          </p:nvPr>
        </p:nvSpPr>
        <p:spPr>
          <a:noFill/>
        </p:spPr>
        <p:txBody>
          <a:bodyPr/>
          <a:lstStyle/>
          <a:p>
            <a:fld id="{68DF3D83-D624-45C0-B539-4D43D035366B}" type="slidenum">
              <a:rPr lang="en-US" smtClean="0"/>
              <a:pPr/>
              <a:t>63</a:t>
            </a:fld>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64</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65</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When selecting Print Document or Global Print Document for purchase orders, you now can print the documents and links attached to the purchase orders.</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66</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You can e-mail purchase orders to the supplier from the Purchase Order browse. The error handling of the Email PO Action in the Purchase Order browse has</a:t>
            </a:r>
            <a:r>
              <a:rPr lang="en-US" baseline="0" dirty="0" smtClean="0"/>
              <a:t> been</a:t>
            </a:r>
            <a:r>
              <a:rPr lang="en-US" dirty="0" smtClean="0"/>
              <a:t> improved. Now, instead of a generic message, you see a detailed message that indicates the problem that EAM encountered when sending the e-mail, if there were any issues. </a:t>
            </a:r>
          </a:p>
          <a:p>
            <a:pPr eaLnBrk="1" hangingPunct="1"/>
            <a:endParaRPr lang="en-US" dirty="0" smtClean="0"/>
          </a:p>
          <a:p>
            <a:pPr eaLnBrk="1" hangingPunct="1"/>
            <a:r>
              <a:rPr lang="en-US" dirty="0" smtClean="0"/>
              <a:t>The Email PO functionality required a change to EAM e-mail. EAM now sends e-mails from the EAM client (Email PO) as well as from the EAM server (all other e-mails). When EAM sent e-mails only from the server, you could specify “</a:t>
            </a:r>
            <a:r>
              <a:rPr lang="en-US" dirty="0" err="1" smtClean="0"/>
              <a:t>localhost</a:t>
            </a:r>
            <a:r>
              <a:rPr lang="en-US" dirty="0" smtClean="0"/>
              <a:t>” as the SMTP Server value in the System </a:t>
            </a:r>
            <a:r>
              <a:rPr lang="en-US" dirty="0" err="1" smtClean="0"/>
              <a:t>Control|Maintenance</a:t>
            </a:r>
            <a:r>
              <a:rPr lang="en-US" dirty="0" smtClean="0"/>
              <a:t> screen. However, the client does not recognize “</a:t>
            </a:r>
            <a:r>
              <a:rPr lang="en-US" dirty="0" err="1" smtClean="0"/>
              <a:t>localhost</a:t>
            </a:r>
            <a:r>
              <a:rPr lang="en-US" dirty="0" smtClean="0"/>
              <a:t>,” which means you now must specify the actual DNS Name or the IP Address of the SMTP server in order for e-mail to work on the client side. This setting is needed only if you use the Email PO functionality, and the change does not affect other types of e-mail.</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6790AA52-9935-4E89-A4C4-4B9B0D208264}" type="slidenum">
              <a:rPr lang="en-US" smtClean="0"/>
              <a:pPr/>
              <a:t>67</a:t>
            </a:fld>
            <a:endParaRPr lang="en-US"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en-US" dirty="0" smtClean="0"/>
              <a:t>You can now e-mail purchase orders to the supplier from the Purchase Order browse. The error handling of the Email PO Action in the Purchase Order browse is improved. Now instead of a generic message, you see a detailed message that points out the problem EAM had sending out the e-mail, if there are any issues. The Email PO functionality required a change to EAM e-mail. EAM now sends e-mails from the EAM client (Email PO) as well as from the EAM server (all other e-mails). When EAM sent e-mails only from the server, you could specify “</a:t>
            </a:r>
            <a:r>
              <a:rPr lang="en-US" dirty="0" err="1" smtClean="0"/>
              <a:t>localhost</a:t>
            </a:r>
            <a:r>
              <a:rPr lang="en-US" dirty="0" smtClean="0"/>
              <a:t>” as the SMTP Server value in the System </a:t>
            </a:r>
            <a:r>
              <a:rPr lang="en-US" dirty="0" err="1" smtClean="0"/>
              <a:t>Control|Maintenance</a:t>
            </a:r>
            <a:r>
              <a:rPr lang="en-US" dirty="0" smtClean="0"/>
              <a:t> screen. However, the client does not recognize “</a:t>
            </a:r>
            <a:r>
              <a:rPr lang="en-US" dirty="0" err="1" smtClean="0"/>
              <a:t>localhost</a:t>
            </a:r>
            <a:r>
              <a:rPr lang="en-US" dirty="0" smtClean="0"/>
              <a:t>,” which means you now must specify the actual QAD Enterprise Asset Management Release Notes Page 4 of 112 DNS Name or the IP Address of the SMTP server in order for e-mail to work on the client side. This is needed only if you use the Email PO functionality, and the change does not affect other types of e-mails.</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68</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pPr defTabSz="922338"/>
            <a:fld id="{526F9A19-44AC-47F4-A5A6-7B6E41D8711E}" type="slidenum">
              <a:rPr lang="en-US" smtClean="0"/>
              <a:pPr defTabSz="922338"/>
              <a:t>69</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r>
              <a:rPr lang="en-US" dirty="0" smtClean="0"/>
              <a:t>Available from Purchase Order screen </a:t>
            </a:r>
          </a:p>
          <a:p>
            <a:r>
              <a:rPr lang="en-US" dirty="0" smtClean="0"/>
              <a:t>Usually limited by security to a few individuals to comply with Segregation of Duties regulations (i.e. buyers should not be allowed to receive)</a:t>
            </a:r>
          </a:p>
          <a:p>
            <a:r>
              <a:rPr lang="en-US" dirty="0" smtClean="0"/>
              <a:t>The creation of EAM receipts causes several actions, such as: </a:t>
            </a:r>
          </a:p>
          <a:p>
            <a:pPr lvl="1"/>
            <a:r>
              <a:rPr lang="en-US" dirty="0" smtClean="0"/>
              <a:t>A notification to a</a:t>
            </a:r>
            <a:r>
              <a:rPr lang="en-US" baseline="0" dirty="0" smtClean="0"/>
              <a:t> r</a:t>
            </a:r>
            <a:r>
              <a:rPr lang="en-US" dirty="0" smtClean="0"/>
              <a:t>equestor </a:t>
            </a:r>
          </a:p>
          <a:p>
            <a:pPr lvl="1"/>
            <a:r>
              <a:rPr lang="en-US" dirty="0" smtClean="0"/>
              <a:t>A receiver record is sent to ERP for Accounts Payable </a:t>
            </a:r>
          </a:p>
          <a:p>
            <a:pPr lvl="1"/>
            <a:r>
              <a:rPr lang="en-US" dirty="0" smtClean="0"/>
              <a:t>GL</a:t>
            </a:r>
            <a:r>
              <a:rPr lang="en-US" baseline="0" dirty="0" smtClean="0"/>
              <a:t> transactions are </a:t>
            </a:r>
            <a:r>
              <a:rPr lang="en-US" dirty="0" smtClean="0"/>
              <a:t>created </a:t>
            </a:r>
          </a:p>
          <a:p>
            <a:pPr lvl="1"/>
            <a:r>
              <a:rPr lang="en-US" dirty="0" smtClean="0"/>
              <a:t>The EAM inventory quantity is updated (if Auto-Issue = No)</a:t>
            </a:r>
            <a:endParaRPr lang="en-GB"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7910A654-BB2C-4CF8-AE55-D1ACC8ADFF8C}" type="slidenum">
              <a:rPr lang="en-US" sz="1200">
                <a:latin typeface="Arial" charset="0"/>
                <a:cs typeface="Arial" charset="0"/>
              </a:rPr>
              <a:pPr algn="r" defTabSz="912946"/>
              <a:t>7</a:t>
            </a:fld>
            <a:endParaRPr lang="en-US" sz="1200" dirty="0">
              <a:latin typeface="Arial" charset="0"/>
              <a:cs typeface="Arial" charset="0"/>
            </a:endParaRPr>
          </a:p>
        </p:txBody>
      </p:sp>
      <p:sp>
        <p:nvSpPr>
          <p:cNvPr id="703491" name="Rectangle 2"/>
          <p:cNvSpPr>
            <a:spLocks noGrp="1" noRot="1" noChangeAspect="1" noChangeArrowheads="1" noTextEdit="1"/>
          </p:cNvSpPr>
          <p:nvPr>
            <p:ph type="sldImg"/>
          </p:nvPr>
        </p:nvSpPr>
        <p:spPr>
          <a:ln/>
        </p:spPr>
      </p:sp>
      <p:sp>
        <p:nvSpPr>
          <p:cNvPr id="703492" name="Rectangle 3"/>
          <p:cNvSpPr>
            <a:spLocks noGrp="1" noChangeArrowheads="1"/>
          </p:cNvSpPr>
          <p:nvPr>
            <p:ph type="body" idx="1"/>
          </p:nvPr>
        </p:nvSpPr>
        <p:spPr>
          <a:xfrm>
            <a:off x="683630" y="4344336"/>
            <a:ext cx="5490741" cy="4115112"/>
          </a:xfrm>
          <a:noFill/>
          <a:ln/>
        </p:spPr>
        <p:txBody>
          <a:bodyPr lIns="91428" tIns="45714" rIns="91428" bIns="45714"/>
          <a:lstStyle/>
          <a:p>
            <a:r>
              <a:rPr lang="en-US" dirty="0" smtClean="0"/>
              <a:t>The audience for EAM Purchasing can be from a broad range of roles. In general, users who use Maintenance, Inventory, and Project Controls are probably also invested in the Purchasing functionality. </a:t>
            </a:r>
          </a:p>
          <a:p>
            <a:endParaRPr lang="en-US" dirty="0" smtClean="0"/>
          </a:p>
          <a:p>
            <a:r>
              <a:rPr lang="en-US" dirty="0" smtClean="0"/>
              <a:t>Now, add to that list the users from the Purchasing department (Buyers, Purchasing Supervisors), Approvers, Accounting, and Accounts Payable, and you see that you could conceivably have the largest population of EAM users concentrated in this one module. </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Slide Image Placeholder 1"/>
          <p:cNvSpPr>
            <a:spLocks noGrp="1" noRot="1" noChangeAspect="1" noTextEdit="1"/>
          </p:cNvSpPr>
          <p:nvPr>
            <p:ph type="sldImg"/>
          </p:nvPr>
        </p:nvSpPr>
        <p:spPr>
          <a:ln/>
        </p:spPr>
      </p:sp>
      <p:sp>
        <p:nvSpPr>
          <p:cNvPr id="538627" name="Notes Placeholder 2"/>
          <p:cNvSpPr>
            <a:spLocks noGrp="1"/>
          </p:cNvSpPr>
          <p:nvPr>
            <p:ph type="body" idx="1"/>
          </p:nvPr>
        </p:nvSpPr>
        <p:spPr>
          <a:noFill/>
          <a:ln/>
        </p:spPr>
        <p:txBody>
          <a:bodyPr/>
          <a:lstStyle/>
          <a:p>
            <a:r>
              <a:rPr lang="en-US" b="0" dirty="0" smtClean="0">
                <a:solidFill>
                  <a:schemeClr val="bg1"/>
                </a:solidFill>
              </a:rPr>
              <a:t>Select the line or lines to be received. Update the quantity to receive, as needed. Enter the packing slip</a:t>
            </a:r>
            <a:r>
              <a:rPr lang="en-US" b="0" baseline="0" dirty="0" smtClean="0">
                <a:solidFill>
                  <a:schemeClr val="bg1"/>
                </a:solidFill>
              </a:rPr>
              <a:t> number, if required. Update the Receipt Date and Ship Date, as needed.</a:t>
            </a:r>
          </a:p>
          <a:p>
            <a:endParaRPr lang="en-US" b="0" baseline="0" dirty="0" smtClean="0">
              <a:solidFill>
                <a:schemeClr val="bg1"/>
              </a:solidFill>
            </a:endParaRPr>
          </a:p>
          <a:p>
            <a:r>
              <a:rPr lang="en-US" b="0" dirty="0" smtClean="0">
                <a:solidFill>
                  <a:schemeClr val="bg1"/>
                </a:solidFill>
              </a:rPr>
              <a:t>Then, select Receive.</a:t>
            </a:r>
          </a:p>
          <a:p>
            <a:r>
              <a:rPr lang="en-US" b="0" dirty="0" smtClean="0">
                <a:solidFill>
                  <a:schemeClr val="bg1"/>
                </a:solidFill>
              </a:rPr>
              <a:t/>
            </a:r>
            <a:br>
              <a:rPr lang="en-US" b="0" dirty="0" smtClean="0">
                <a:solidFill>
                  <a:schemeClr val="bg1"/>
                </a:solidFill>
              </a:rPr>
            </a:br>
            <a:r>
              <a:rPr lang="en-US" b="0" dirty="0" smtClean="0">
                <a:solidFill>
                  <a:schemeClr val="bg1"/>
                </a:solidFill>
              </a:rPr>
              <a:t>The system</a:t>
            </a:r>
            <a:r>
              <a:rPr lang="en-US" b="0" baseline="0" dirty="0" smtClean="0">
                <a:solidFill>
                  <a:schemeClr val="bg1"/>
                </a:solidFill>
              </a:rPr>
              <a:t> asks if you want to print the Receiver Document. Select Yes to display the document to screen. Select No to return to the Purchase Order browse. </a:t>
            </a:r>
            <a:endParaRPr lang="en-US" dirty="0" smtClean="0"/>
          </a:p>
        </p:txBody>
      </p:sp>
      <p:sp>
        <p:nvSpPr>
          <p:cNvPr id="538628" name="Slide Number Placeholder 3"/>
          <p:cNvSpPr>
            <a:spLocks noGrp="1"/>
          </p:cNvSpPr>
          <p:nvPr>
            <p:ph type="sldNum" sz="quarter" idx="5"/>
          </p:nvPr>
        </p:nvSpPr>
        <p:spPr>
          <a:noFill/>
        </p:spPr>
        <p:txBody>
          <a:bodyPr/>
          <a:lstStyle/>
          <a:p>
            <a:fld id="{3F56ADE9-AF50-4BC9-93F0-C9633BF84DD5}" type="slidenum">
              <a:rPr lang="en-US" smtClean="0"/>
              <a:pPr/>
              <a:t>70</a:t>
            </a:fld>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Slide Image Placeholder 1"/>
          <p:cNvSpPr>
            <a:spLocks noGrp="1" noRot="1" noChangeAspect="1" noTextEdit="1"/>
          </p:cNvSpPr>
          <p:nvPr>
            <p:ph type="sldImg"/>
          </p:nvPr>
        </p:nvSpPr>
        <p:spPr>
          <a:ln/>
        </p:spPr>
      </p:sp>
      <p:sp>
        <p:nvSpPr>
          <p:cNvPr id="539651" name="Notes Placeholder 2"/>
          <p:cNvSpPr>
            <a:spLocks noGrp="1"/>
          </p:cNvSpPr>
          <p:nvPr>
            <p:ph type="body" idx="1"/>
          </p:nvPr>
        </p:nvSpPr>
        <p:spPr>
          <a:noFill/>
          <a:ln/>
        </p:spPr>
        <p:txBody>
          <a:bodyPr/>
          <a:lstStyle/>
          <a:p>
            <a:r>
              <a:rPr lang="en-US" b="0" dirty="0" smtClean="0">
                <a:solidFill>
                  <a:schemeClr val="bg1"/>
                </a:solidFill>
              </a:rPr>
              <a:t>You may want to </a:t>
            </a:r>
            <a:r>
              <a:rPr lang="en-US" b="0" baseline="0" dirty="0" smtClean="0">
                <a:solidFill>
                  <a:schemeClr val="bg1"/>
                </a:solidFill>
              </a:rPr>
              <a:t>print receivers in batches rather than one at a time. Using the Receiver report, you can print a single receiver or a group of receivers. </a:t>
            </a:r>
          </a:p>
          <a:p>
            <a:endParaRPr lang="en-US" b="0" baseline="0" dirty="0" smtClean="0">
              <a:solidFill>
                <a:schemeClr val="bg1"/>
              </a:solidFill>
            </a:endParaRPr>
          </a:p>
          <a:p>
            <a:r>
              <a:rPr lang="en-US" b="0" dirty="0" smtClean="0">
                <a:solidFill>
                  <a:schemeClr val="bg1"/>
                </a:solidFill>
              </a:rPr>
              <a:t>Enter in the desired filter</a:t>
            </a:r>
            <a:r>
              <a:rPr lang="en-US" b="0" baseline="0" dirty="0" smtClean="0">
                <a:solidFill>
                  <a:schemeClr val="bg1"/>
                </a:solidFill>
              </a:rPr>
              <a:t> criteria.</a:t>
            </a:r>
            <a:endParaRPr lang="en-US" dirty="0" smtClean="0"/>
          </a:p>
        </p:txBody>
      </p:sp>
      <p:sp>
        <p:nvSpPr>
          <p:cNvPr id="539652" name="Slide Number Placeholder 3"/>
          <p:cNvSpPr>
            <a:spLocks noGrp="1"/>
          </p:cNvSpPr>
          <p:nvPr>
            <p:ph type="sldNum" sz="quarter" idx="5"/>
          </p:nvPr>
        </p:nvSpPr>
        <p:spPr>
          <a:noFill/>
        </p:spPr>
        <p:txBody>
          <a:bodyPr/>
          <a:lstStyle/>
          <a:p>
            <a:fld id="{96177241-4665-4D18-93F4-6F70FB4CBCC7}" type="slidenum">
              <a:rPr lang="en-US" smtClean="0"/>
              <a:pPr/>
              <a:t>71</a:t>
            </a:fld>
            <a:endParaRPr lang="en-US"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7"/>
          <p:cNvSpPr>
            <a:spLocks noGrp="1" noChangeArrowheads="1"/>
          </p:cNvSpPr>
          <p:nvPr>
            <p:ph type="sldNum" sz="quarter" idx="5"/>
          </p:nvPr>
        </p:nvSpPr>
        <p:spPr>
          <a:noFill/>
        </p:spPr>
        <p:txBody>
          <a:bodyPr/>
          <a:lstStyle/>
          <a:p>
            <a:fld id="{D90CC570-ED8D-497F-8EE2-2050613A81F8}" type="slidenum">
              <a:rPr lang="en-US" smtClean="0"/>
              <a:pPr/>
              <a:t>72</a:t>
            </a:fld>
            <a:endParaRPr lang="en-US" dirty="0" smtClean="0"/>
          </a:p>
        </p:txBody>
      </p:sp>
      <p:sp>
        <p:nvSpPr>
          <p:cNvPr id="540675" name="Rectangle 2"/>
          <p:cNvSpPr>
            <a:spLocks noGrp="1" noRot="1" noChangeAspect="1" noChangeArrowheads="1" noTextEdit="1"/>
          </p:cNvSpPr>
          <p:nvPr>
            <p:ph type="sldImg"/>
          </p:nvPr>
        </p:nvSpPr>
        <p:spPr>
          <a:ln/>
        </p:spPr>
      </p:sp>
      <p:sp>
        <p:nvSpPr>
          <p:cNvPr id="540676" name="Rectangle 3"/>
          <p:cNvSpPr>
            <a:spLocks noGrp="1" noChangeArrowheads="1"/>
          </p:cNvSpPr>
          <p:nvPr>
            <p:ph type="body" idx="1"/>
          </p:nvPr>
        </p:nvSpPr>
        <p:spPr>
          <a:noFill/>
          <a:ln/>
        </p:spPr>
        <p:txBody>
          <a:bodyPr/>
          <a:lstStyle/>
          <a:p>
            <a:r>
              <a:rPr lang="en-US" dirty="0" smtClean="0"/>
              <a:t>The Receiver number is a QAD ERP application receiver number.</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3602" name="Rectangle 2"/>
          <p:cNvSpPr>
            <a:spLocks noGrp="1" noRot="1" noChangeAspect="1" noChangeArrowheads="1" noTextEdit="1"/>
          </p:cNvSpPr>
          <p:nvPr>
            <p:ph type="sldImg"/>
          </p:nvPr>
        </p:nvSpPr>
        <p:spPr>
          <a:ln/>
        </p:spPr>
      </p:sp>
      <p:sp>
        <p:nvSpPr>
          <p:cNvPr id="793603"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bwMode="auto">
          <a:noFill/>
          <a:ln>
            <a:solidFill>
              <a:srgbClr val="000000"/>
            </a:solidFill>
            <a:miter lim="800000"/>
            <a:headEnd/>
            <a:tailEnd/>
          </a:ln>
        </p:spPr>
      </p:sp>
      <p:sp>
        <p:nvSpPr>
          <p:cNvPr id="194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14CFA8-E0EC-44AF-9172-999F40E3C720}" type="slidenum">
              <a:rPr lang="en-US" smtClean="0">
                <a:solidFill>
                  <a:srgbClr val="000000"/>
                </a:solidFill>
              </a:rPr>
              <a:pPr fontAlgn="base">
                <a:spcBef>
                  <a:spcPct val="0"/>
                </a:spcBef>
                <a:spcAft>
                  <a:spcPct val="0"/>
                </a:spcAft>
                <a:defRPr/>
              </a:pPr>
              <a:t>74</a:t>
            </a:fld>
            <a:endParaRPr lang="en-US" dirty="0" smtClean="0">
              <a:solidFill>
                <a:srgbClr val="000000"/>
              </a:solidFil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pPr defTabSz="922338"/>
            <a:fld id="{63906AA8-1D4E-4314-9387-0C9C90348F0E}" type="slidenum">
              <a:rPr lang="en-US" smtClean="0"/>
              <a:pPr defTabSz="922338"/>
              <a:t>75</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pPr defTabSz="922338"/>
            <a:fld id="{AB25DEA4-2CCC-4B9B-814F-2F004E14921D}" type="slidenum">
              <a:rPr lang="en-US" smtClean="0"/>
              <a:pPr defTabSz="922338"/>
              <a:t>76</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7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9314CFF-FDB5-4361-AC1E-F51DE969CE79}" type="slidenum">
              <a:rPr lang="en-US" smtClean="0">
                <a:solidFill>
                  <a:srgbClr val="000000"/>
                </a:solidFill>
              </a:rPr>
              <a:pPr fontAlgn="base">
                <a:spcBef>
                  <a:spcPct val="0"/>
                </a:spcBef>
                <a:spcAft>
                  <a:spcPct val="0"/>
                </a:spcAft>
                <a:defRPr/>
              </a:pPr>
              <a:t>77</a:t>
            </a:fld>
            <a:endParaRPr lang="en-US" dirty="0" smtClean="0">
              <a:solidFill>
                <a:srgbClr val="000000"/>
              </a:solidFil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Now that you have created a req, PO, placed it on order, and received it, we can discuss how to perform a return.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defTabSz="904875"/>
            <a:r>
              <a:rPr lang="en-US" dirty="0" smtClean="0"/>
              <a:t>The</a:t>
            </a:r>
            <a:r>
              <a:rPr lang="en-US" baseline="0" dirty="0" smtClean="0"/>
              <a:t> </a:t>
            </a:r>
            <a:r>
              <a:rPr lang="en-US" dirty="0" smtClean="0"/>
              <a:t>Return to Vendor function allows you to return multiple lines at one time with the added flexibility of filtering based on a packing slip, receiver number or received date. When you filter by one of these items, EAM displays all inventory receipt transactions that are linked to the packing slip, receiver, or received date.  </a:t>
            </a:r>
          </a:p>
        </p:txBody>
      </p:sp>
      <p:sp>
        <p:nvSpPr>
          <p:cNvPr id="4" name="Slide Number Placeholder 3"/>
          <p:cNvSpPr>
            <a:spLocks noGrp="1"/>
          </p:cNvSpPr>
          <p:nvPr>
            <p:ph type="sldNum" sz="quarter" idx="5"/>
          </p:nvPr>
        </p:nvSpPr>
        <p:spPr/>
        <p:txBody>
          <a:bodyPr/>
          <a:lstStyle/>
          <a:p>
            <a:pPr>
              <a:defRPr/>
            </a:pPr>
            <a:fld id="{EF0F8E42-165B-4445-A1EA-0F2665834F44}" type="slidenum">
              <a:rPr lang="en-US" smtClean="0"/>
              <a:pPr>
                <a:defRPr/>
              </a:pPr>
              <a:t>79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txBox="1">
            <a:spLocks noGrp="1" noChangeArrowheads="1"/>
          </p:cNvSpPr>
          <p:nvPr/>
        </p:nvSpPr>
        <p:spPr bwMode="auto">
          <a:xfrm>
            <a:off x="3884753" y="8685552"/>
            <a:ext cx="2971697" cy="456889"/>
          </a:xfrm>
          <a:prstGeom prst="rect">
            <a:avLst/>
          </a:prstGeom>
          <a:noFill/>
          <a:ln w="9525">
            <a:noFill/>
            <a:miter lim="800000"/>
            <a:headEnd/>
            <a:tailEnd/>
          </a:ln>
        </p:spPr>
        <p:txBody>
          <a:bodyPr lIns="91428" tIns="45714" rIns="91428" bIns="45714" anchor="b"/>
          <a:lstStyle/>
          <a:p>
            <a:pPr algn="r" defTabSz="912946"/>
            <a:fld id="{8DAE4732-F5AC-4085-AF8D-14FF8A492D91}" type="slidenum">
              <a:rPr lang="en-US" sz="1200">
                <a:latin typeface="Arial" charset="0"/>
                <a:cs typeface="Arial" charset="0"/>
              </a:rPr>
              <a:pPr algn="r" defTabSz="912946"/>
              <a:t>8</a:t>
            </a:fld>
            <a:endParaRPr lang="en-US" sz="1200" dirty="0">
              <a:latin typeface="Arial" charset="0"/>
              <a:cs typeface="Arial" charset="0"/>
            </a:endParaRPr>
          </a:p>
        </p:txBody>
      </p:sp>
      <p:sp>
        <p:nvSpPr>
          <p:cNvPr id="658435" name="Rectangle 2"/>
          <p:cNvSpPr>
            <a:spLocks noGrp="1" noRot="1" noChangeAspect="1" noChangeArrowheads="1" noTextEdit="1"/>
          </p:cNvSpPr>
          <p:nvPr>
            <p:ph type="sldImg"/>
          </p:nvPr>
        </p:nvSpPr>
        <p:spPr>
          <a:ln/>
        </p:spPr>
      </p:sp>
      <p:sp>
        <p:nvSpPr>
          <p:cNvPr id="658436" name="Rectangle 3"/>
          <p:cNvSpPr>
            <a:spLocks noGrp="1" noChangeArrowheads="1"/>
          </p:cNvSpPr>
          <p:nvPr>
            <p:ph type="body" idx="1"/>
          </p:nvPr>
        </p:nvSpPr>
        <p:spPr>
          <a:noFill/>
          <a:ln/>
        </p:spPr>
        <p:txBody>
          <a:bodyPr lIns="91428" tIns="45714" rIns="91428" bIns="45714"/>
          <a:lstStyle/>
          <a:p>
            <a:pPr eaLnBrk="1" hangingPunct="1"/>
            <a:r>
              <a:rPr lang="en-US" dirty="0" smtClean="0"/>
              <a:t>To</a:t>
            </a:r>
            <a:r>
              <a:rPr lang="en-US" baseline="0" dirty="0" smtClean="0"/>
              <a:t> lay the foundation for this Purchasing training, there are some key concepts that are helpful for understanding the overall functionality.  </a:t>
            </a:r>
          </a:p>
          <a:p>
            <a:pPr eaLnBrk="1" hangingPunct="1"/>
            <a:endParaRPr lang="en-US" baseline="0" dirty="0" smtClean="0"/>
          </a:p>
          <a:p>
            <a:pPr eaLnBrk="1" hangingPunct="1"/>
            <a:r>
              <a:rPr lang="en-US" baseline="0" dirty="0" smtClean="0"/>
              <a:t>In this section, you will review which activities take place in EAM versus the ERP (Enterprise Resource Planning) system, or as you may know it, the QAD core product. Then, you will review the high-level purchasing process along with the key features that make up the EAM functionality, including electronic authorization, approval options, inventory vs. non-inventory purchases, and the use of stock </a:t>
            </a:r>
            <a:r>
              <a:rPr lang="en-US" dirty="0" smtClean="0"/>
              <a:t>r</a:t>
            </a:r>
            <a:r>
              <a:rPr lang="en-US" baseline="0" dirty="0" smtClean="0"/>
              <a:t>eplenishment to maintain inventory levels.</a:t>
            </a: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No data setup is needed to use the</a:t>
            </a:r>
            <a:r>
              <a:rPr lang="en-US" baseline="0" dirty="0" smtClean="0"/>
              <a:t> Return to Vendor by Receipt</a:t>
            </a:r>
            <a:r>
              <a:rPr lang="en-US" dirty="0" smtClean="0"/>
              <a:t> functionality. The Return to Vendor screen has been redesigned to support this functionality.  </a:t>
            </a:r>
          </a:p>
        </p:txBody>
      </p:sp>
      <p:sp>
        <p:nvSpPr>
          <p:cNvPr id="4" name="Slide Number Placeholder 3"/>
          <p:cNvSpPr>
            <a:spLocks noGrp="1"/>
          </p:cNvSpPr>
          <p:nvPr>
            <p:ph type="sldNum" sz="quarter" idx="5"/>
          </p:nvPr>
        </p:nvSpPr>
        <p:spPr/>
        <p:txBody>
          <a:bodyPr/>
          <a:lstStyle/>
          <a:p>
            <a:pPr>
              <a:defRPr/>
            </a:pPr>
            <a:fld id="{3EE215AF-4B21-47EF-A804-6A79A74DC7CC}"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There is no required data setup in order to use the</a:t>
            </a:r>
            <a:r>
              <a:rPr lang="en-US" baseline="0" dirty="0" smtClean="0"/>
              <a:t> Return to Vendor by Receipt</a:t>
            </a:r>
            <a:r>
              <a:rPr lang="en-US" dirty="0" smtClean="0"/>
              <a:t> functionality. The Return to Vendor screen has been redesigned to support this functionality.  </a:t>
            </a:r>
          </a:p>
        </p:txBody>
      </p:sp>
      <p:sp>
        <p:nvSpPr>
          <p:cNvPr id="4" name="Slide Number Placeholder 3"/>
          <p:cNvSpPr>
            <a:spLocks noGrp="1"/>
          </p:cNvSpPr>
          <p:nvPr>
            <p:ph type="sldNum" sz="quarter" idx="5"/>
          </p:nvPr>
        </p:nvSpPr>
        <p:spPr/>
        <p:txBody>
          <a:bodyPr/>
          <a:lstStyle/>
          <a:p>
            <a:pPr>
              <a:defRPr/>
            </a:pPr>
            <a:fld id="{A956BFEC-CEED-47D4-B0C0-C2CE3CFD824A}"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Another way to create requisitions is via stock replenishment.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Slide Image Placeholder 1"/>
          <p:cNvSpPr>
            <a:spLocks noGrp="1" noRot="1" noChangeAspect="1" noTextEdit="1"/>
          </p:cNvSpPr>
          <p:nvPr>
            <p:ph type="sldImg"/>
          </p:nvPr>
        </p:nvSpPr>
        <p:spPr>
          <a:ln/>
        </p:spPr>
      </p:sp>
      <p:sp>
        <p:nvSpPr>
          <p:cNvPr id="541699" name="Notes Placeholder 2"/>
          <p:cNvSpPr>
            <a:spLocks noGrp="1"/>
          </p:cNvSpPr>
          <p:nvPr>
            <p:ph type="body" idx="1"/>
          </p:nvPr>
        </p:nvSpPr>
        <p:spPr>
          <a:noFill/>
          <a:ln/>
        </p:spPr>
        <p:txBody>
          <a:bodyPr/>
          <a:lstStyle/>
          <a:p>
            <a:endParaRPr lang="en-GB" dirty="0" smtClean="0"/>
          </a:p>
        </p:txBody>
      </p:sp>
      <p:sp>
        <p:nvSpPr>
          <p:cNvPr id="541700" name="Slide Number Placeholder 3"/>
          <p:cNvSpPr>
            <a:spLocks noGrp="1"/>
          </p:cNvSpPr>
          <p:nvPr>
            <p:ph type="sldNum" sz="quarter" idx="5"/>
          </p:nvPr>
        </p:nvSpPr>
        <p:spPr>
          <a:noFill/>
        </p:spPr>
        <p:txBody>
          <a:bodyPr/>
          <a:lstStyle/>
          <a:p>
            <a:fld id="{CA980FAF-3427-449C-AB90-9528CADE3B63}" type="slidenum">
              <a:rPr lang="en-US" smtClean="0"/>
              <a:pPr/>
              <a:t>84</a:t>
            </a:fld>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Slide Image Placeholder 1"/>
          <p:cNvSpPr>
            <a:spLocks noGrp="1" noRot="1" noChangeAspect="1" noTextEdit="1"/>
          </p:cNvSpPr>
          <p:nvPr>
            <p:ph type="sldImg"/>
          </p:nvPr>
        </p:nvSpPr>
        <p:spPr>
          <a:ln/>
        </p:spPr>
      </p:sp>
      <p:sp>
        <p:nvSpPr>
          <p:cNvPr id="542723" name="Notes Placeholder 2"/>
          <p:cNvSpPr>
            <a:spLocks noGrp="1"/>
          </p:cNvSpPr>
          <p:nvPr>
            <p:ph type="body" idx="1"/>
          </p:nvPr>
        </p:nvSpPr>
        <p:spPr>
          <a:noFill/>
          <a:ln/>
        </p:spPr>
        <p:txBody>
          <a:bodyPr/>
          <a:lstStyle/>
          <a:p>
            <a:r>
              <a:rPr lang="en-US" dirty="0" smtClean="0"/>
              <a:t>Use Stock Replenishment to identify parts below the reorder point or safety stock level. Create requisitions or work orders to replenish depleted inventory.</a:t>
            </a:r>
          </a:p>
          <a:p>
            <a:r>
              <a:rPr lang="en-US" dirty="0" smtClean="0"/>
              <a:t>Create a stock replenishment header or stock run in the top frame.</a:t>
            </a:r>
          </a:p>
          <a:p>
            <a:r>
              <a:rPr lang="en-US" dirty="0" smtClean="0"/>
              <a:t>Globally add parts or attach individual parts to a stock run.</a:t>
            </a:r>
          </a:p>
          <a:p>
            <a:r>
              <a:rPr lang="en-US" dirty="0" smtClean="0"/>
              <a:t>Print the list of items that are below the reorder point or safety stock level for review in the bottom frame.</a:t>
            </a:r>
          </a:p>
          <a:p>
            <a:r>
              <a:rPr lang="en-US" dirty="0" smtClean="0"/>
              <a:t>The stock run number is copied to the requisition or work order, noting its origin. </a:t>
            </a:r>
          </a:p>
        </p:txBody>
      </p:sp>
      <p:sp>
        <p:nvSpPr>
          <p:cNvPr id="542724" name="Slide Number Placeholder 3"/>
          <p:cNvSpPr>
            <a:spLocks noGrp="1"/>
          </p:cNvSpPr>
          <p:nvPr>
            <p:ph type="sldNum" sz="quarter" idx="5"/>
          </p:nvPr>
        </p:nvSpPr>
        <p:spPr>
          <a:noFill/>
        </p:spPr>
        <p:txBody>
          <a:bodyPr/>
          <a:lstStyle/>
          <a:p>
            <a:fld id="{AA2BB543-6FC1-4D56-8336-B4C6462CE644}" type="slidenum">
              <a:rPr lang="en-US" smtClean="0"/>
              <a:pPr/>
              <a:t>85</a:t>
            </a:fld>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Slide Image Placeholder 1"/>
          <p:cNvSpPr>
            <a:spLocks noGrp="1" noRot="1" noChangeAspect="1" noTextEdit="1"/>
          </p:cNvSpPr>
          <p:nvPr>
            <p:ph type="sldImg"/>
          </p:nvPr>
        </p:nvSpPr>
        <p:spPr>
          <a:ln/>
        </p:spPr>
      </p:sp>
      <p:sp>
        <p:nvSpPr>
          <p:cNvPr id="543747" name="Notes Placeholder 2"/>
          <p:cNvSpPr>
            <a:spLocks noGrp="1"/>
          </p:cNvSpPr>
          <p:nvPr>
            <p:ph type="body" idx="1"/>
          </p:nvPr>
        </p:nvSpPr>
        <p:spPr>
          <a:noFill/>
          <a:ln/>
        </p:spPr>
        <p:txBody>
          <a:bodyPr/>
          <a:lstStyle/>
          <a:p>
            <a:r>
              <a:rPr lang="en-US" dirty="0" smtClean="0"/>
              <a:t>Select Global Add from the Stock Replenishment Action menu.</a:t>
            </a:r>
          </a:p>
          <a:p>
            <a:r>
              <a:rPr lang="en-US" dirty="0" smtClean="0"/>
              <a:t>Click the ellipsis (...) button.</a:t>
            </a:r>
          </a:p>
          <a:p>
            <a:r>
              <a:rPr lang="en-US" dirty="0" smtClean="0"/>
              <a:t>Click the Add button (green addition sign).</a:t>
            </a:r>
          </a:p>
          <a:p>
            <a:r>
              <a:rPr lang="en-US" dirty="0" smtClean="0"/>
              <a:t>Build a vendor-sourced parts filter.</a:t>
            </a:r>
          </a:p>
          <a:p>
            <a:r>
              <a:rPr lang="en-US" dirty="0" smtClean="0"/>
              <a:t>Select the Active field.</a:t>
            </a:r>
          </a:p>
          <a:p>
            <a:r>
              <a:rPr lang="en-US" dirty="0" smtClean="0"/>
              <a:t>Select the Source field.</a:t>
            </a:r>
          </a:p>
          <a:p>
            <a:r>
              <a:rPr lang="en-US" dirty="0" smtClean="0"/>
              <a:t>Select “contains” from the drop-down menu.</a:t>
            </a:r>
          </a:p>
          <a:p>
            <a:r>
              <a:rPr lang="en-US" dirty="0" smtClean="0"/>
              <a:t>Enter Vendor in the empty field below “contains”.</a:t>
            </a:r>
          </a:p>
          <a:p>
            <a:r>
              <a:rPr lang="en-US" dirty="0" smtClean="0"/>
              <a:t>Click OK. </a:t>
            </a:r>
          </a:p>
          <a:p>
            <a:r>
              <a:rPr lang="en-US" dirty="0" smtClean="0"/>
              <a:t>Add other parts by clicking New in the lower browse.</a:t>
            </a:r>
          </a:p>
          <a:p>
            <a:r>
              <a:rPr lang="en-US" dirty="0" smtClean="0"/>
              <a:t>You only need to create the filter once. Save it for reuse.</a:t>
            </a:r>
          </a:p>
        </p:txBody>
      </p:sp>
      <p:sp>
        <p:nvSpPr>
          <p:cNvPr id="543748" name="Slide Number Placeholder 3"/>
          <p:cNvSpPr>
            <a:spLocks noGrp="1"/>
          </p:cNvSpPr>
          <p:nvPr>
            <p:ph type="sldNum" sz="quarter" idx="5"/>
          </p:nvPr>
        </p:nvSpPr>
        <p:spPr>
          <a:noFill/>
        </p:spPr>
        <p:txBody>
          <a:bodyPr/>
          <a:lstStyle/>
          <a:p>
            <a:fld id="{1F386592-41C0-4E22-A4E4-5D9E585868CC}" type="slidenum">
              <a:rPr lang="en-US" smtClean="0"/>
              <a:pPr/>
              <a:t>86</a:t>
            </a:fld>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Slide Image Placeholder 1"/>
          <p:cNvSpPr>
            <a:spLocks noGrp="1" noRot="1" noChangeAspect="1" noTextEdit="1"/>
          </p:cNvSpPr>
          <p:nvPr>
            <p:ph type="sldImg"/>
          </p:nvPr>
        </p:nvSpPr>
        <p:spPr>
          <a:ln/>
        </p:spPr>
      </p:sp>
      <p:sp>
        <p:nvSpPr>
          <p:cNvPr id="544771" name="Notes Placeholder 2"/>
          <p:cNvSpPr>
            <a:spLocks noGrp="1"/>
          </p:cNvSpPr>
          <p:nvPr>
            <p:ph type="body" idx="1"/>
          </p:nvPr>
        </p:nvSpPr>
        <p:spPr>
          <a:noFill/>
          <a:ln/>
        </p:spPr>
        <p:txBody>
          <a:bodyPr/>
          <a:lstStyle/>
          <a:p>
            <a:r>
              <a:rPr lang="en-US" dirty="0" smtClean="0"/>
              <a:t>Edit, review, and approve parts to order.</a:t>
            </a:r>
          </a:p>
        </p:txBody>
      </p:sp>
      <p:sp>
        <p:nvSpPr>
          <p:cNvPr id="544772" name="Slide Number Placeholder 3"/>
          <p:cNvSpPr>
            <a:spLocks noGrp="1"/>
          </p:cNvSpPr>
          <p:nvPr>
            <p:ph type="sldNum" sz="quarter" idx="5"/>
          </p:nvPr>
        </p:nvSpPr>
        <p:spPr>
          <a:noFill/>
        </p:spPr>
        <p:txBody>
          <a:bodyPr/>
          <a:lstStyle/>
          <a:p>
            <a:fld id="{C3FF99E1-CC95-4F09-871E-8F633A5601AB}" type="slidenum">
              <a:rPr lang="en-US" smtClean="0"/>
              <a:pPr/>
              <a:t>87</a:t>
            </a:fld>
            <a:endParaRPr lang="en-US"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Slide Image Placeholder 1"/>
          <p:cNvSpPr>
            <a:spLocks noGrp="1" noRot="1" noChangeAspect="1" noTextEdit="1"/>
          </p:cNvSpPr>
          <p:nvPr>
            <p:ph type="sldImg"/>
          </p:nvPr>
        </p:nvSpPr>
        <p:spPr>
          <a:ln/>
        </p:spPr>
      </p:sp>
      <p:sp>
        <p:nvSpPr>
          <p:cNvPr id="545795" name="Notes Placeholder 2"/>
          <p:cNvSpPr>
            <a:spLocks noGrp="1"/>
          </p:cNvSpPr>
          <p:nvPr>
            <p:ph type="body" idx="1"/>
          </p:nvPr>
        </p:nvSpPr>
        <p:spPr>
          <a:noFill/>
          <a:ln/>
        </p:spPr>
        <p:txBody>
          <a:bodyPr/>
          <a:lstStyle/>
          <a:p>
            <a:r>
              <a:rPr lang="en-US" dirty="0" smtClean="0"/>
              <a:t>Use the Create Requests action to add requisitions.</a:t>
            </a:r>
          </a:p>
          <a:p>
            <a:r>
              <a:rPr lang="en-US" b="1" dirty="0" smtClean="0"/>
              <a:t>Task</a:t>
            </a:r>
          </a:p>
          <a:p>
            <a:r>
              <a:rPr lang="en-US" dirty="0" smtClean="0"/>
              <a:t>Click Create Requests in the Stock Replenishment Action menu.</a:t>
            </a:r>
          </a:p>
        </p:txBody>
      </p:sp>
      <p:sp>
        <p:nvSpPr>
          <p:cNvPr id="545796" name="Slide Number Placeholder 3"/>
          <p:cNvSpPr>
            <a:spLocks noGrp="1"/>
          </p:cNvSpPr>
          <p:nvPr>
            <p:ph type="sldNum" sz="quarter" idx="5"/>
          </p:nvPr>
        </p:nvSpPr>
        <p:spPr>
          <a:noFill/>
        </p:spPr>
        <p:txBody>
          <a:bodyPr/>
          <a:lstStyle/>
          <a:p>
            <a:fld id="{4A908103-1D84-4583-ACAE-4AF99B1BCEDD}" type="slidenum">
              <a:rPr lang="en-US" smtClean="0"/>
              <a:pPr/>
              <a:t>88</a:t>
            </a:fld>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Slide Image Placeholder 1"/>
          <p:cNvSpPr>
            <a:spLocks noGrp="1" noRot="1" noChangeAspect="1" noTextEdit="1"/>
          </p:cNvSpPr>
          <p:nvPr>
            <p:ph type="sldImg"/>
          </p:nvPr>
        </p:nvSpPr>
        <p:spPr>
          <a:ln/>
        </p:spPr>
      </p:sp>
      <p:sp>
        <p:nvSpPr>
          <p:cNvPr id="546819" name="Notes Placeholder 2"/>
          <p:cNvSpPr>
            <a:spLocks noGrp="1"/>
          </p:cNvSpPr>
          <p:nvPr>
            <p:ph type="body" idx="1"/>
          </p:nvPr>
        </p:nvSpPr>
        <p:spPr>
          <a:noFill/>
          <a:ln/>
        </p:spPr>
        <p:txBody>
          <a:bodyPr/>
          <a:lstStyle/>
          <a:p>
            <a:r>
              <a:rPr lang="en-US" dirty="0" smtClean="0"/>
              <a:t>Create POs from the stock replenishment.</a:t>
            </a:r>
          </a:p>
        </p:txBody>
      </p:sp>
      <p:sp>
        <p:nvSpPr>
          <p:cNvPr id="546820" name="Slide Number Placeholder 3"/>
          <p:cNvSpPr>
            <a:spLocks noGrp="1"/>
          </p:cNvSpPr>
          <p:nvPr>
            <p:ph type="sldNum" sz="quarter" idx="5"/>
          </p:nvPr>
        </p:nvSpPr>
        <p:spPr>
          <a:noFill/>
        </p:spPr>
        <p:txBody>
          <a:bodyPr/>
          <a:lstStyle/>
          <a:p>
            <a:fld id="{5918E131-021B-4596-A7D7-D3A8BAA19999}" type="slidenum">
              <a:rPr lang="en-US" smtClean="0"/>
              <a:pPr/>
              <a:t>89</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p>
            <a:pPr defTabSz="922338"/>
            <a:fld id="{3D017933-A695-4B79-B83D-FEC6131DAA02}" type="slidenum">
              <a:rPr lang="en-US" smtClean="0"/>
              <a:pPr defTabSz="922338"/>
              <a:t>9</a:t>
            </a:fld>
            <a:endParaRPr lang="en-US" dirty="0" smtClean="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p:spPr>
        <p:txBody>
          <a:bodyPr>
            <a:normAutofit fontScale="92500" lnSpcReduction="20000"/>
          </a:bodyPr>
          <a:lstStyle/>
          <a:p>
            <a:r>
              <a:rPr lang="en-US" dirty="0" smtClean="0"/>
              <a:t>Understanding the EAM Purchasing module’s place in the overall supply chain is the key to implementation success.  </a:t>
            </a:r>
          </a:p>
          <a:p>
            <a:endParaRPr lang="en-US" dirty="0" smtClean="0"/>
          </a:p>
          <a:p>
            <a:r>
              <a:rPr lang="en-US" dirty="0" smtClean="0"/>
              <a:t>Aside from ties to Financials, EAM Purchasing is also integral to Accounts Payable functions within ERP. The two groups are usually separated due to Segregation of Duties requirements. For indirect purchasing, the purchasing activities all take place within EAM, but the payment for those purchases, also known</a:t>
            </a:r>
            <a:r>
              <a:rPr lang="en-US" baseline="0" dirty="0" smtClean="0"/>
              <a:t> as Accounts Payable, takes place in the ERP system.</a:t>
            </a:r>
            <a:r>
              <a:rPr lang="en-US" dirty="0" smtClean="0"/>
              <a:t>  </a:t>
            </a:r>
          </a:p>
          <a:p>
            <a:endParaRPr lang="en-US" dirty="0" smtClean="0"/>
          </a:p>
          <a:p>
            <a:r>
              <a:rPr lang="en-US" dirty="0" smtClean="0"/>
              <a:t>Purchasing is a process that may involve any number of requesters, but only a select few in an organization are typically allowed to place the order for items or services with a supplier. Those responsible for processing orders are referred to as buyers. In EAM, an employee may be designated as a buyer in the employee record. Also, in the system control settings, the flag Any Buyer? determines if buyers may work on each other’s orders or only their own. This is usually also driven by a company’s business requirements.  </a:t>
            </a:r>
          </a:p>
          <a:p>
            <a:endParaRPr lang="en-US" dirty="0" smtClean="0"/>
          </a:p>
          <a:p>
            <a:r>
              <a:rPr lang="en-US" dirty="0" smtClean="0"/>
              <a:t>The Accounts Payable group is responsible for ensuring that payment is made to suppliers/vendors for goods or services received. Their role functions within the ERP system. The key elements required for payment for goods/services received are the purchase order and the receiver, which come from EAM to the ERP system, and the invoice itself, which comes from the supplier. These three are typically matched prior to actual payment in ERP, which is often referred to as a three-way match for payment.  </a:t>
            </a:r>
          </a:p>
          <a:p>
            <a:endParaRPr lang="en-GB" dirty="0" smtClean="0"/>
          </a:p>
          <a:p>
            <a:pPr lvl="1"/>
            <a:r>
              <a:rPr lang="en-US" dirty="0" smtClean="0"/>
              <a:t>Separate group from Purchasing due to Segregation of Duties</a:t>
            </a:r>
          </a:p>
          <a:p>
            <a:pPr lvl="1"/>
            <a:r>
              <a:rPr lang="en-US" dirty="0" smtClean="0"/>
              <a:t>Three Primary AP Documents: </a:t>
            </a:r>
          </a:p>
          <a:p>
            <a:pPr lvl="2"/>
            <a:r>
              <a:rPr lang="en-US" dirty="0" smtClean="0"/>
              <a:t>Purchase Order (Source: EAM)</a:t>
            </a:r>
          </a:p>
          <a:p>
            <a:pPr lvl="2"/>
            <a:r>
              <a:rPr lang="en-US" dirty="0" smtClean="0"/>
              <a:t>Receiver (Source: EAM) </a:t>
            </a:r>
          </a:p>
          <a:p>
            <a:pPr lvl="2"/>
            <a:r>
              <a:rPr lang="en-US" dirty="0" smtClean="0"/>
              <a:t>Voucher/Invoice (Source Supplier – directly into QAD)</a:t>
            </a:r>
            <a:endParaRPr lang="en-GB"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Rot="1" noChangeAspect="1" noChangeArrowheads="1" noTextEdit="1"/>
          </p:cNvSpPr>
          <p:nvPr>
            <p:ph type="sldImg"/>
          </p:nvPr>
        </p:nvSpPr>
        <p:spPr>
          <a:ln/>
        </p:spPr>
      </p:sp>
      <p:sp>
        <p:nvSpPr>
          <p:cNvPr id="789507" name="Rectangle 3"/>
          <p:cNvSpPr>
            <a:spLocks noGrp="1" noChangeArrowheads="1"/>
          </p:cNvSpPr>
          <p:nvPr>
            <p:ph type="body" idx="1"/>
          </p:nvPr>
        </p:nvSpPr>
        <p:spPr>
          <a:noFill/>
          <a:ln/>
        </p:spPr>
        <p:txBody>
          <a:bodyPr/>
          <a:lstStyle/>
          <a:p>
            <a:endParaRPr lang="en-GB"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91</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bwMode="auto">
          <a:noFill/>
          <a:ln>
            <a:solidFill>
              <a:srgbClr val="000000"/>
            </a:solidFill>
            <a:miter lim="800000"/>
            <a:headEnd/>
            <a:tailEnd/>
          </a:ln>
        </p:spPr>
      </p:sp>
      <p:sp>
        <p:nvSpPr>
          <p:cNvPr id="2048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DB9D0D5-7B47-449D-B936-31BD2983A380}" type="slidenum">
              <a:rPr lang="en-US" smtClean="0"/>
              <a:pPr fontAlgn="base">
                <a:spcBef>
                  <a:spcPct val="0"/>
                </a:spcBef>
                <a:spcAft>
                  <a:spcPct val="0"/>
                </a:spcAft>
                <a:defRPr/>
              </a:pPr>
              <a:t>92</a:t>
            </a:fld>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bwMode="auto">
          <a:noFill/>
          <a:ln>
            <a:solidFill>
              <a:srgbClr val="000000"/>
            </a:solidFill>
            <a:miter lim="800000"/>
            <a:headEnd/>
            <a:tailEnd/>
          </a:ln>
        </p:spPr>
      </p:sp>
      <p:sp>
        <p:nvSpPr>
          <p:cNvPr id="2150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Let</a:t>
            </a:r>
            <a:r>
              <a:rPr lang="en-US" baseline="0" dirty="0" smtClean="0"/>
              <a:t> us </a:t>
            </a:r>
            <a:r>
              <a:rPr lang="en-US" dirty="0" smtClean="0"/>
              <a:t>first discuss what a blanket order is and how it differs from a standard purchase order. Then, the guide describes how to set up a blanket order in EAM. </a:t>
            </a:r>
          </a:p>
          <a:p>
            <a:pPr eaLnBrk="1" hangingPunct="1">
              <a:spcBef>
                <a:spcPct val="0"/>
              </a:spcBef>
            </a:pPr>
            <a:endParaRPr lang="en-US" dirty="0" smtClean="0"/>
          </a:p>
          <a:p>
            <a:pPr eaLnBrk="1" hangingPunct="1">
              <a:spcBef>
                <a:spcPct val="0"/>
              </a:spcBef>
            </a:pPr>
            <a:r>
              <a:rPr lang="en-US" dirty="0" smtClean="0"/>
              <a:t>By definition, a </a:t>
            </a:r>
            <a:r>
              <a:rPr lang="en-US" b="1" dirty="0" smtClean="0"/>
              <a:t>blanket order</a:t>
            </a:r>
            <a:r>
              <a:rPr lang="en-US" dirty="0" smtClean="0"/>
              <a:t> is a </a:t>
            </a:r>
            <a:r>
              <a:rPr lang="en-US" b="1" dirty="0" smtClean="0"/>
              <a:t>negotiated order</a:t>
            </a:r>
            <a:r>
              <a:rPr lang="en-US" dirty="0" smtClean="0"/>
              <a:t> that the customer makes with its supplier that is expected to have multiple releases over a period of time, often negotiated to take advantage of predetermined pricing. A</a:t>
            </a:r>
            <a:r>
              <a:rPr lang="en-US" baseline="0" dirty="0" smtClean="0"/>
              <a:t> BO</a:t>
            </a:r>
            <a:r>
              <a:rPr lang="en-US" dirty="0" smtClean="0"/>
              <a:t> is normally used when there is a recurring need for parts, goods, or services.</a:t>
            </a:r>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14344AE-D2F5-4E92-8CD3-58BFC1E55631}" type="slidenum">
              <a:rPr lang="en-US" smtClean="0"/>
              <a:pPr fontAlgn="base">
                <a:spcBef>
                  <a:spcPct val="0"/>
                </a:spcBef>
                <a:spcAft>
                  <a:spcPct val="0"/>
                </a:spcAft>
                <a:defRPr/>
              </a:pPr>
              <a:t>93</a:t>
            </a:fld>
            <a:endParaRPr lang="en-US"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Blanket orders add value to the buyer by allowing the buyer to process orders efficiently for high volume items.</a:t>
            </a:r>
          </a:p>
          <a:p>
            <a:pPr eaLnBrk="1" hangingPunct="1">
              <a:spcBef>
                <a:spcPct val="0"/>
              </a:spcBef>
            </a:pPr>
            <a:endParaRPr lang="en-US" dirty="0" smtClean="0"/>
          </a:p>
          <a:p>
            <a:pPr eaLnBrk="1" hangingPunct="1">
              <a:spcBef>
                <a:spcPct val="0"/>
              </a:spcBef>
            </a:pPr>
            <a:r>
              <a:rPr lang="en-US" dirty="0" smtClean="0"/>
              <a:t>It gives buyers a way to capture negotiated prices with suppliers and to control spending by having the system automatically expire the order, based on the monetary value and/or date.</a:t>
            </a:r>
          </a:p>
          <a:p>
            <a:pPr eaLnBrk="1" hangingPunct="1">
              <a:spcBef>
                <a:spcPct val="0"/>
              </a:spcBef>
            </a:pPr>
            <a:endParaRPr lang="en-US" dirty="0" smtClean="0"/>
          </a:p>
          <a:p>
            <a:pPr eaLnBrk="1" hangingPunct="1">
              <a:spcBef>
                <a:spcPct val="0"/>
              </a:spcBef>
            </a:pPr>
            <a:r>
              <a:rPr lang="en-US" dirty="0" smtClean="0"/>
              <a:t>Blanket</a:t>
            </a:r>
            <a:r>
              <a:rPr lang="en-US" baseline="0" dirty="0" smtClean="0"/>
              <a:t> orders</a:t>
            </a:r>
            <a:r>
              <a:rPr lang="en-US" dirty="0" smtClean="0"/>
              <a:t> also allow buyers to track changes to contracts for efficient audit compliance.</a:t>
            </a:r>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99ED9C-3347-4664-B0DF-CB7EA5241853}" type="slidenum">
              <a:rPr lang="en-US" smtClean="0"/>
              <a:pPr fontAlgn="base">
                <a:spcBef>
                  <a:spcPct val="0"/>
                </a:spcBef>
                <a:spcAft>
                  <a:spcPct val="0"/>
                </a:spcAft>
                <a:defRPr/>
              </a:pPr>
              <a:t>94</a:t>
            </a:fld>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p:spPr>
      </p:sp>
      <p:sp>
        <p:nvSpPr>
          <p:cNvPr id="2355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This section introduces the following concepts:</a:t>
            </a:r>
          </a:p>
          <a:p>
            <a:pPr eaLnBrk="1" hangingPunct="1">
              <a:spcBef>
                <a:spcPct val="0"/>
              </a:spcBef>
            </a:pPr>
            <a:r>
              <a:rPr lang="en-US" dirty="0" smtClean="0"/>
              <a:t>Setting up a BO header</a:t>
            </a:r>
          </a:p>
          <a:p>
            <a:pPr eaLnBrk="1" hangingPunct="1">
              <a:spcBef>
                <a:spcPct val="0"/>
              </a:spcBef>
            </a:pPr>
            <a:r>
              <a:rPr lang="en-US" dirty="0" smtClean="0"/>
              <a:t>Setting up BO lines</a:t>
            </a:r>
          </a:p>
          <a:p>
            <a:pPr eaLnBrk="1" hangingPunct="1">
              <a:spcBef>
                <a:spcPct val="0"/>
              </a:spcBef>
            </a:pPr>
            <a:r>
              <a:rPr lang="en-US" dirty="0" smtClean="0"/>
              <a:t>BO approvals</a:t>
            </a:r>
          </a:p>
          <a:p>
            <a:pPr eaLnBrk="1" hangingPunct="1">
              <a:spcBef>
                <a:spcPct val="0"/>
              </a:spcBef>
            </a:pPr>
            <a:r>
              <a:rPr lang="en-US" dirty="0" smtClean="0"/>
              <a:t>BO releases</a:t>
            </a:r>
          </a:p>
          <a:p>
            <a:pPr eaLnBrk="1" hangingPunct="1">
              <a:spcBef>
                <a:spcPct val="0"/>
              </a:spcBef>
            </a:pPr>
            <a:endParaRPr lang="en-US" dirty="0" smtClean="0"/>
          </a:p>
          <a:p>
            <a:pPr eaLnBrk="1" hangingPunct="1">
              <a:spcBef>
                <a:spcPct val="0"/>
              </a:spcBef>
            </a:pPr>
            <a:r>
              <a:rPr lang="en-US" dirty="0" smtClean="0"/>
              <a:t>The process flow in the slide illustrates the BO process. </a:t>
            </a:r>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FBEAF0-B59D-44D9-8987-F159572010E0}" type="slidenum">
              <a:rPr lang="en-US" smtClean="0"/>
              <a:pPr fontAlgn="base">
                <a:spcBef>
                  <a:spcPct val="0"/>
                </a:spcBef>
                <a:spcAft>
                  <a:spcPct val="0"/>
                </a:spcAft>
                <a:defRPr/>
              </a:pPr>
              <a:t>95</a:t>
            </a:fld>
            <a:endParaRPr lang="en-US"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p:spPr>
      </p:sp>
      <p:sp>
        <p:nvSpPr>
          <p:cNvPr id="2457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Creating a blanket order is simple. A buyer selects the vendor</a:t>
            </a:r>
            <a:r>
              <a:rPr lang="en-US" baseline="0" dirty="0" smtClean="0"/>
              <a:t> and then</a:t>
            </a:r>
            <a:r>
              <a:rPr lang="en-US" dirty="0" smtClean="0"/>
              <a:t> enters</a:t>
            </a:r>
            <a:r>
              <a:rPr lang="en-US" b="1" dirty="0" smtClean="0"/>
              <a:t> </a:t>
            </a:r>
            <a:r>
              <a:rPr lang="en-US" dirty="0" smtClean="0"/>
              <a:t>the expiration date,</a:t>
            </a:r>
            <a:r>
              <a:rPr lang="en-US" b="1" dirty="0" smtClean="0"/>
              <a:t> </a:t>
            </a:r>
            <a:r>
              <a:rPr lang="en-US" dirty="0" smtClean="0"/>
              <a:t>expiration amount, which is a monetary value, and</a:t>
            </a:r>
            <a:r>
              <a:rPr lang="en-US" b="1" dirty="0" smtClean="0"/>
              <a:t> </a:t>
            </a:r>
            <a:r>
              <a:rPr lang="en-US" dirty="0" smtClean="0"/>
              <a:t>any discount percentage that can be applied. This discount percentage is</a:t>
            </a:r>
            <a:r>
              <a:rPr lang="en-US" baseline="0" dirty="0" smtClean="0"/>
              <a:t> </a:t>
            </a:r>
            <a:r>
              <a:rPr lang="en-US" dirty="0" smtClean="0"/>
              <a:t>automatically added to the items being purchased, but can be overwritten if necessary.</a:t>
            </a:r>
          </a:p>
          <a:p>
            <a:pPr eaLnBrk="1" hangingPunct="1">
              <a:spcBef>
                <a:spcPct val="0"/>
              </a:spcBef>
            </a:pPr>
            <a:endParaRPr lang="en-US" dirty="0" smtClean="0"/>
          </a:p>
          <a:p>
            <a:pPr eaLnBrk="1" hangingPunct="1">
              <a:spcBef>
                <a:spcPct val="0"/>
              </a:spcBef>
            </a:pPr>
            <a:r>
              <a:rPr lang="en-US" dirty="0" smtClean="0"/>
              <a:t>Much of the blanket order detail defaults from the site configuration and vendor record. </a:t>
            </a:r>
          </a:p>
        </p:txBody>
      </p:sp>
      <p:sp>
        <p:nvSpPr>
          <p:cNvPr id="35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613E04E-0BBA-4956-BD5D-8A5E84D4FDF9}" type="slidenum">
              <a:rPr lang="en-US" smtClean="0"/>
              <a:pPr fontAlgn="base">
                <a:spcBef>
                  <a:spcPct val="0"/>
                </a:spcBef>
                <a:spcAft>
                  <a:spcPct val="0"/>
                </a:spcAft>
                <a:defRPr/>
              </a:pPr>
              <a:t>96</a:t>
            </a:fld>
            <a:endParaRPr lang="en-US" dirty="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p:spPr>
      </p:sp>
      <p:sp>
        <p:nvSpPr>
          <p:cNvPr id="2560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For each line on a blanket order, you select the part, quantity, and list price. If a discount was entered on the blanket order header, it is populated here, but can be changed for this particular line. Once the list and discount are entered, a unit price is calculated.</a:t>
            </a:r>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B1C6C1-85B8-4E3A-83AD-E0DC5A0645E4}" type="slidenum">
              <a:rPr lang="en-US" smtClean="0"/>
              <a:pPr fontAlgn="base">
                <a:spcBef>
                  <a:spcPct val="0"/>
                </a:spcBef>
                <a:spcAft>
                  <a:spcPct val="0"/>
                </a:spcAft>
                <a:defRPr/>
              </a:pPr>
              <a:t>97</a:t>
            </a:fld>
            <a:endParaRPr lang="en-US" dirty="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p:spPr>
      </p:sp>
      <p:sp>
        <p:nvSpPr>
          <p:cNvPr id="266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294FD5B-1CAF-4245-BBAA-6DD929720B4E}" type="slidenum">
              <a:rPr lang="en-US" smtClean="0"/>
              <a:pPr fontAlgn="base">
                <a:spcBef>
                  <a:spcPct val="0"/>
                </a:spcBef>
                <a:spcAft>
                  <a:spcPct val="0"/>
                </a:spcAft>
                <a:defRPr/>
              </a:pPr>
              <a:t>98</a:t>
            </a:fld>
            <a:endParaRPr lang="en-US" dirty="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p:spPr>
      </p:sp>
      <p:sp>
        <p:nvSpPr>
          <p:cNvPr id="2765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smtClean="0"/>
          </a:p>
        </p:txBody>
      </p:sp>
      <p:sp>
        <p:nvSpPr>
          <p:cNvPr id="36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3FC5652-8309-4401-AA09-2AFB903BA4EB}" type="slidenum">
              <a:rPr lang="en-US" smtClean="0"/>
              <a:pPr fontAlgn="base">
                <a:spcBef>
                  <a:spcPct val="0"/>
                </a:spcBef>
                <a:spcAft>
                  <a:spcPct val="0"/>
                </a:spcAft>
                <a:defRPr/>
              </a:pPr>
              <a:t>99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userDrawn="1"/>
        </p:nvPicPr>
        <p:blipFill>
          <a:blip r:embed="rId2"/>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baseline="0">
                <a:solidFill>
                  <a:srgbClr val="4F81BD"/>
                </a:solidFill>
              </a:defRPr>
            </a:lvl1pPr>
          </a:lstStyle>
          <a:p>
            <a:pPr lvl="0"/>
            <a:r>
              <a:rPr lang="en-US" dirty="0" smtClean="0"/>
              <a:t>Easy on-Boarding</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Text Placeholder 13"/>
          <p:cNvSpPr>
            <a:spLocks noGrp="1"/>
          </p:cNvSpPr>
          <p:nvPr>
            <p:ph type="body" sz="quarter" idx="10" hasCustomPrompt="1"/>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hasCustomPrompt="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EAM Purchasing</a:t>
            </a:r>
            <a:endParaRPr lang="en-US" dirty="0"/>
          </a:p>
        </p:txBody>
      </p:sp>
    </p:spTree>
    <p:extLst>
      <p:ext uri="{BB962C8B-B14F-4D97-AF65-F5344CB8AC3E}">
        <p14:creationId xmlns:p14="http://schemas.microsoft.com/office/powerpoint/2010/main" xmlns="" val="2414623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a:t>
            </a:fld>
            <a:endParaRPr lang="en-US" dirty="0"/>
          </a:p>
        </p:txBody>
      </p:sp>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Easy On-Boarding</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a:t>
            </a:fld>
            <a:endParaRPr lang="en-US" dirty="0"/>
          </a:p>
        </p:txBody>
      </p:sp>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hasCustomPrompt="1"/>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hasCustomPrompt="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Easy On-Boarding</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Easy On-Boarding</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a:t>
            </a:fld>
            <a:endParaRPr lang="en-US" dirty="0"/>
          </a:p>
        </p:txBody>
      </p:sp>
      <p:sp>
        <p:nvSpPr>
          <p:cNvPr id="8" name="Content Placeholder 3"/>
          <p:cNvSpPr>
            <a:spLocks noGrp="1"/>
          </p:cNvSpPr>
          <p:nvPr>
            <p:ph sz="half" idx="16" hasCustomPrompt="1"/>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Easy On-Boarding</a:t>
            </a:r>
            <a:endParaRPr lang="en-US" dirty="0"/>
          </a:p>
        </p:txBody>
      </p:sp>
    </p:spTree>
    <p:extLst>
      <p:ext uri="{BB962C8B-B14F-4D97-AF65-F5344CB8AC3E}">
        <p14:creationId xmlns:p14="http://schemas.microsoft.com/office/powerpoint/2010/main" xmlns=""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p:txBody>
          <a:bodyPr/>
          <a:lstStyle/>
          <a:p>
            <a:fld id="{D295FD85-0E9A-9A4B-AEA4-CF6493BFD0E6}" type="slidenum">
              <a:rPr lang="en-US" smtClean="0"/>
              <a:pPr/>
              <a:t>‹#›</a:t>
            </a:fld>
            <a:endParaRPr lang="en-US" dirty="0"/>
          </a:p>
        </p:txBody>
      </p:sp>
      <p:sp>
        <p:nvSpPr>
          <p:cNvPr id="4" name="Text Placeholder 15"/>
          <p:cNvSpPr>
            <a:spLocks noGrp="1"/>
          </p:cNvSpPr>
          <p:nvPr>
            <p:ph type="body" sz="quarter" idx="13"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Easy On-Boarding</a:t>
            </a:r>
            <a:endParaRPr lang="en-US" dirty="0"/>
          </a:p>
        </p:txBody>
      </p:sp>
      <p:sp>
        <p:nvSpPr>
          <p:cNvPr id="5" name="Picture Placeholder 2"/>
          <p:cNvSpPr>
            <a:spLocks noGrp="1"/>
          </p:cNvSpPr>
          <p:nvPr>
            <p:ph type="pic" idx="1"/>
          </p:nvPr>
        </p:nvSpPr>
        <p:spPr>
          <a:xfrm>
            <a:off x="457200" y="1417637"/>
            <a:ext cx="8229600" cy="4864629"/>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userDrawn="1"/>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598826"/>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315349"/>
            <a:ext cx="8229600" cy="499215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D295FD85-0E9A-9A4B-AEA4-CF6493BFD0E6}" type="slidenum">
              <a:rPr lang="en-US" smtClean="0"/>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9" r:id="rId7"/>
    <p:sldLayoutId id="2147483655" r:id="rId8"/>
    <p:sldLayoutId id="2147483660" r:id="rId9"/>
  </p:sldLayoutIdLst>
  <p:timing>
    <p:tnLst>
      <p:par>
        <p:cTn id="1" dur="indefinite" restart="never" nodeType="tmRoot"/>
      </p:par>
    </p:tnLst>
  </p:timing>
  <p:hf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diagramData" Target="../diagrams/data8.xml"/><Relationship Id="rId13" Type="http://schemas.openxmlformats.org/officeDocument/2006/relationships/image" Target="../media/image71.png"/><Relationship Id="rId3" Type="http://schemas.openxmlformats.org/officeDocument/2006/relationships/tags" Target="../tags/tag70.xml"/><Relationship Id="rId7" Type="http://schemas.openxmlformats.org/officeDocument/2006/relationships/notesSlide" Target="../notesSlides/notesSlide100.xml"/><Relationship Id="rId12" Type="http://schemas.microsoft.com/office/2007/relationships/diagramDrawing" Target="../diagrams/drawing8.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Layout" Target="../slideLayouts/slideLayout2.xml"/><Relationship Id="rId11" Type="http://schemas.openxmlformats.org/officeDocument/2006/relationships/diagramColors" Target="../diagrams/colors8.xml"/><Relationship Id="rId5" Type="http://schemas.openxmlformats.org/officeDocument/2006/relationships/tags" Target="../tags/tag72.xml"/><Relationship Id="rId10" Type="http://schemas.openxmlformats.org/officeDocument/2006/relationships/diagramQuickStyle" Target="../diagrams/quickStyle8.xml"/><Relationship Id="rId4" Type="http://schemas.openxmlformats.org/officeDocument/2006/relationships/tags" Target="../tags/tag71.xml"/><Relationship Id="rId9" Type="http://schemas.openxmlformats.org/officeDocument/2006/relationships/diagramLayout" Target="../diagrams/layout8.xml"/><Relationship Id="rId14" Type="http://schemas.openxmlformats.org/officeDocument/2006/relationships/comments" Target="../comments/comment100.xml"/></Relationships>
</file>

<file path=ppt/slides/_rels/slide101.xml.rels><?xml version="1.0" encoding="UTF-8" standalone="yes"?>
<Relationships xmlns="http://schemas.openxmlformats.org/package/2006/relationships"><Relationship Id="rId8" Type="http://schemas.openxmlformats.org/officeDocument/2006/relationships/diagramData" Target="../diagrams/data9.xml"/><Relationship Id="rId13" Type="http://schemas.openxmlformats.org/officeDocument/2006/relationships/image" Target="../media/image72.png"/><Relationship Id="rId3" Type="http://schemas.openxmlformats.org/officeDocument/2006/relationships/tags" Target="../tags/tag75.xml"/><Relationship Id="rId7" Type="http://schemas.openxmlformats.org/officeDocument/2006/relationships/notesSlide" Target="../notesSlides/notesSlide101.xml"/><Relationship Id="rId12" Type="http://schemas.microsoft.com/office/2007/relationships/diagramDrawing" Target="../diagrams/drawing9.xml"/><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slideLayout" Target="../slideLayouts/slideLayout2.xml"/><Relationship Id="rId11" Type="http://schemas.openxmlformats.org/officeDocument/2006/relationships/diagramColors" Target="../diagrams/colors9.xml"/><Relationship Id="rId5" Type="http://schemas.openxmlformats.org/officeDocument/2006/relationships/tags" Target="../tags/tag77.xml"/><Relationship Id="rId10" Type="http://schemas.openxmlformats.org/officeDocument/2006/relationships/diagramQuickStyle" Target="../diagrams/quickStyle9.xml"/><Relationship Id="rId4" Type="http://schemas.openxmlformats.org/officeDocument/2006/relationships/tags" Target="../tags/tag76.xml"/><Relationship Id="rId9" Type="http://schemas.openxmlformats.org/officeDocument/2006/relationships/diagramLayout" Target="../diagrams/layout9.xml"/><Relationship Id="rId14" Type="http://schemas.openxmlformats.org/officeDocument/2006/relationships/comments" Target="../comments/comment101.xml"/></Relationships>
</file>

<file path=ppt/slides/_rels/slide102.xml.rels><?xml version="1.0" encoding="UTF-8" standalone="yes"?>
<Relationships xmlns="http://schemas.openxmlformats.org/package/2006/relationships"><Relationship Id="rId3" Type="http://schemas.openxmlformats.org/officeDocument/2006/relationships/tags" Target="../tags/tag80.xml"/><Relationship Id="rId7" Type="http://schemas.openxmlformats.org/officeDocument/2006/relationships/comments" Target="../comments/comment102.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notesSlide" Target="../notesSlides/notesSlide102.xml"/><Relationship Id="rId5" Type="http://schemas.openxmlformats.org/officeDocument/2006/relationships/slideLayout" Target="../slideLayouts/slideLayout2.xml"/><Relationship Id="rId4" Type="http://schemas.openxmlformats.org/officeDocument/2006/relationships/tags" Target="../tags/tag81.xml"/></Relationships>
</file>

<file path=ppt/slides/_rels/slide103.xml.rels><?xml version="1.0" encoding="UTF-8" standalone="yes"?>
<Relationships xmlns="http://schemas.openxmlformats.org/package/2006/relationships"><Relationship Id="rId3" Type="http://schemas.openxmlformats.org/officeDocument/2006/relationships/tags" Target="../tags/tag84.xml"/><Relationship Id="rId7" Type="http://schemas.openxmlformats.org/officeDocument/2006/relationships/comments" Target="../comments/comment103.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notesSlide" Target="../notesSlides/notesSlide103.xml"/><Relationship Id="rId5" Type="http://schemas.openxmlformats.org/officeDocument/2006/relationships/slideLayout" Target="../slideLayouts/slideLayout2.xml"/><Relationship Id="rId4" Type="http://schemas.openxmlformats.org/officeDocument/2006/relationships/tags" Target="../tags/tag85.xml"/></Relationships>
</file>

<file path=ppt/slides/_rels/slide104.xml.rels><?xml version="1.0" encoding="UTF-8" standalone="yes"?>
<Relationships xmlns="http://schemas.openxmlformats.org/package/2006/relationships"><Relationship Id="rId8" Type="http://schemas.openxmlformats.org/officeDocument/2006/relationships/comments" Target="../comments/comment104.xml"/><Relationship Id="rId3" Type="http://schemas.openxmlformats.org/officeDocument/2006/relationships/tags" Target="../tags/tag88.xml"/><Relationship Id="rId7" Type="http://schemas.openxmlformats.org/officeDocument/2006/relationships/image" Target="../media/image73.png"/><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notesSlide" Target="../notesSlides/notesSlide104.xml"/><Relationship Id="rId5" Type="http://schemas.openxmlformats.org/officeDocument/2006/relationships/slideLayout" Target="../slideLayouts/slideLayout2.xml"/><Relationship Id="rId4" Type="http://schemas.openxmlformats.org/officeDocument/2006/relationships/tags" Target="../tags/tag89.xml"/></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105.xml"/><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hyperlink" Target="http://www.qad.com/" TargetMode="External"/><Relationship Id="rId2" Type="http://schemas.openxmlformats.org/officeDocument/2006/relationships/notesSlide" Target="../notesSlides/notesSlide106.xml"/><Relationship Id="rId1" Type="http://schemas.openxmlformats.org/officeDocument/2006/relationships/slideLayout" Target="../slideLayouts/slideLayout2.xml"/><Relationship Id="rId4" Type="http://schemas.openxmlformats.org/officeDocument/2006/relationships/comments" Target="../comments/comment106.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comments" Target="../comments/comment20.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omments" Target="../comments/comment2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comments" Target="../comments/comment2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comments" Target="../comments/comment23.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omments" Target="../comments/comment27.xml"/></Relationships>
</file>

<file path=ppt/slides/_rels/slide2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omments" Target="../comments/comment28.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comments" Target="../comments/comment29.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32.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comments" Target="../comments/comment34.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comments" Target="../comments/comment38.xml"/><Relationship Id="rId5" Type="http://schemas.openxmlformats.org/officeDocument/2006/relationships/image" Target="../media/image22.png"/><Relationship Id="rId4" Type="http://schemas.openxmlformats.org/officeDocument/2006/relationships/image" Target="../media/image21.png"/></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comments" Target="../comments/comment40.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comments" Target="../comments/comment42.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comments" Target="../comments/comment43.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comments" Target="../comments/comment4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comments" Target="../comments/comment45.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comments" Target="../comments/comment46.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6.xml"/><Relationship Id="rId4" Type="http://schemas.openxmlformats.org/officeDocument/2006/relationships/comments" Target="../comments/comment47.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6.xml"/><Relationship Id="rId4" Type="http://schemas.openxmlformats.org/officeDocument/2006/relationships/comments" Target="../comments/comment48.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comments" Target="../comments/comment49.xml"/></Relationships>
</file>

<file path=ppt/slides/_rels/slide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jpeg"/><Relationship Id="rId7" Type="http://schemas.openxmlformats.org/officeDocument/2006/relationships/image" Target="../media/image7.wmf"/><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6.wmf"/><Relationship Id="rId5" Type="http://schemas.openxmlformats.org/officeDocument/2006/relationships/image" Target="../media/image5.wmf"/><Relationship Id="rId10" Type="http://schemas.openxmlformats.org/officeDocument/2006/relationships/comments" Target="../comments/comment5.xml"/><Relationship Id="rId4" Type="http://schemas.openxmlformats.org/officeDocument/2006/relationships/image" Target="../media/image4.png"/><Relationship Id="rId9" Type="http://schemas.openxmlformats.org/officeDocument/2006/relationships/image" Target="../media/image9.wmf"/></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6.xml"/><Relationship Id="rId4" Type="http://schemas.openxmlformats.org/officeDocument/2006/relationships/comments" Target="../comments/comment51.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6.xml"/><Relationship Id="rId6" Type="http://schemas.openxmlformats.org/officeDocument/2006/relationships/comments" Target="../comments/comment52.xml"/><Relationship Id="rId5" Type="http://schemas.openxmlformats.org/officeDocument/2006/relationships/image" Target="../media/image35.png"/><Relationship Id="rId4" Type="http://schemas.openxmlformats.org/officeDocument/2006/relationships/image" Target="../media/image34.png"/></Relationships>
</file>

<file path=ppt/slides/_rels/slide5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3.xml"/><Relationship Id="rId1" Type="http://schemas.openxmlformats.org/officeDocument/2006/relationships/slideLayout" Target="../slideLayouts/slideLayout6.xml"/><Relationship Id="rId4" Type="http://schemas.openxmlformats.org/officeDocument/2006/relationships/comments" Target="../comments/comment53.xml"/></Relationships>
</file>

<file path=ppt/slides/_rels/slide5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4.xml"/><Relationship Id="rId1" Type="http://schemas.openxmlformats.org/officeDocument/2006/relationships/slideLayout" Target="../slideLayouts/slideLayout6.xml"/><Relationship Id="rId6" Type="http://schemas.openxmlformats.org/officeDocument/2006/relationships/comments" Target="../comments/comment54.xml"/><Relationship Id="rId5" Type="http://schemas.openxmlformats.org/officeDocument/2006/relationships/image" Target="../media/image39.png"/><Relationship Id="rId4" Type="http://schemas.openxmlformats.org/officeDocument/2006/relationships/image" Target="../media/image38.png"/></Relationships>
</file>

<file path=ppt/slides/_rels/slide5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5.xml"/><Relationship Id="rId1" Type="http://schemas.openxmlformats.org/officeDocument/2006/relationships/slideLayout" Target="../slideLayouts/slideLayout6.xml"/><Relationship Id="rId4" Type="http://schemas.openxmlformats.org/officeDocument/2006/relationships/comments" Target="../comments/comment55.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56.xml"/><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7.xml"/><Relationship Id="rId1" Type="http://schemas.openxmlformats.org/officeDocument/2006/relationships/slideLayout" Target="../slideLayouts/slideLayout6.xml"/><Relationship Id="rId4" Type="http://schemas.openxmlformats.org/officeDocument/2006/relationships/comments" Target="../comments/comment57.xml"/></Relationships>
</file>

<file path=ppt/slides/_rels/slide58.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comments" Target="../comments/comment6.xml"/><Relationship Id="rId4"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comments" Target="../comments/comment60.xml"/></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61.xml"/><Relationship Id="rId1" Type="http://schemas.openxmlformats.org/officeDocument/2006/relationships/slideLayout" Target="../slideLayouts/slideLayout6.xml"/><Relationship Id="rId4" Type="http://schemas.openxmlformats.org/officeDocument/2006/relationships/comments" Target="../comments/comment61.xml"/></Relationships>
</file>

<file path=ppt/slides/_rels/slide62.xml.rels><?xml version="1.0" encoding="UTF-8" standalone="yes"?>
<Relationships xmlns="http://schemas.openxmlformats.org/package/2006/relationships"><Relationship Id="rId8" Type="http://schemas.openxmlformats.org/officeDocument/2006/relationships/comments" Target="../comments/comment62.xml"/><Relationship Id="rId3" Type="http://schemas.openxmlformats.org/officeDocument/2006/relationships/tags" Target="../tags/tag5.xml"/><Relationship Id="rId7" Type="http://schemas.openxmlformats.org/officeDocument/2006/relationships/image" Target="../media/image44.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62.xml"/><Relationship Id="rId5" Type="http://schemas.openxmlformats.org/officeDocument/2006/relationships/slideLayout" Target="../slideLayouts/slideLayout2.xml"/><Relationship Id="rId4" Type="http://schemas.openxmlformats.org/officeDocument/2006/relationships/tags" Target="../tags/tag6.xml"/></Relationships>
</file>

<file path=ppt/slides/_rels/slide6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3.xml"/><Relationship Id="rId1" Type="http://schemas.openxmlformats.org/officeDocument/2006/relationships/slideLayout" Target="../slideLayouts/slideLayout6.xml"/><Relationship Id="rId4" Type="http://schemas.openxmlformats.org/officeDocument/2006/relationships/comments" Target="../comments/comment63.xml"/></Relationships>
</file>

<file path=ppt/slides/_rels/slide64.xml.rels><?xml version="1.0" encoding="UTF-8" standalone="yes"?>
<Relationships xmlns="http://schemas.openxmlformats.org/package/2006/relationships"><Relationship Id="rId3" Type="http://schemas.openxmlformats.org/officeDocument/2006/relationships/comments" Target="../comments/comment64.xml"/><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comments" Target="../comments/comment65.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omments" Target="../comments/comment66.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comments" Target="../comments/comment67.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comments" Target="../comments/comment68.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5" Type="http://schemas.openxmlformats.org/officeDocument/2006/relationships/comments" Target="../comments/comment7.xml"/><Relationship Id="rId4" Type="http://schemas.openxmlformats.org/officeDocument/2006/relationships/image" Target="../media/image11.jpeg"/></Relationships>
</file>

<file path=ppt/slides/_rels/slide7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0.xml"/><Relationship Id="rId1" Type="http://schemas.openxmlformats.org/officeDocument/2006/relationships/slideLayout" Target="../slideLayouts/slideLayout6.xml"/><Relationship Id="rId5" Type="http://schemas.openxmlformats.org/officeDocument/2006/relationships/comments" Target="../comments/comment70.xml"/><Relationship Id="rId4" Type="http://schemas.openxmlformats.org/officeDocument/2006/relationships/image" Target="../media/image49.png"/></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1.xml"/><Relationship Id="rId1" Type="http://schemas.openxmlformats.org/officeDocument/2006/relationships/slideLayout" Target="../slideLayouts/slideLayout6.xml"/><Relationship Id="rId4" Type="http://schemas.openxmlformats.org/officeDocument/2006/relationships/comments" Target="../comments/comment71.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comments" Target="../comments/comment72.xml"/></Relationships>
</file>

<file path=ppt/slides/_rels/slide7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comments" Target="../comments/comment73.xml"/><Relationship Id="rId4" Type="http://schemas.openxmlformats.org/officeDocument/2006/relationships/image" Target="../media/image53.png"/></Relationships>
</file>

<file path=ppt/slides/_rels/slide74.xml.rels><?xml version="1.0" encoding="UTF-8" standalone="yes"?>
<Relationships xmlns="http://schemas.openxmlformats.org/package/2006/relationships"><Relationship Id="rId8" Type="http://schemas.openxmlformats.org/officeDocument/2006/relationships/comments" Target="../comments/comment74.xml"/><Relationship Id="rId3" Type="http://schemas.openxmlformats.org/officeDocument/2006/relationships/tags" Target="../tags/tag9.xml"/><Relationship Id="rId7" Type="http://schemas.openxmlformats.org/officeDocument/2006/relationships/image" Target="../media/image54.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74.xml"/><Relationship Id="rId5" Type="http://schemas.openxmlformats.org/officeDocument/2006/relationships/slideLayout" Target="../slideLayouts/slideLayout2.xml"/><Relationship Id="rId4" Type="http://schemas.openxmlformats.org/officeDocument/2006/relationships/tags" Target="../tags/tag10.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75.xml"/><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76.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comments" Target="../comments/comment77.xml"/><Relationship Id="rId3" Type="http://schemas.openxmlformats.org/officeDocument/2006/relationships/tags" Target="../tags/tag13.xml"/><Relationship Id="rId7" Type="http://schemas.openxmlformats.org/officeDocument/2006/relationships/image" Target="../media/image55.png"/><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77.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78.xml.rels><?xml version="1.0" encoding="UTF-8" standalone="yes"?>
<Relationships xmlns="http://schemas.openxmlformats.org/package/2006/relationships"><Relationship Id="rId3" Type="http://schemas.openxmlformats.org/officeDocument/2006/relationships/comments" Target="../comments/comment78.xml"/><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80.xml"/><Relationship Id="rId1" Type="http://schemas.openxmlformats.org/officeDocument/2006/relationships/slideLayout" Target="../slideLayouts/slideLayout2.xml"/><Relationship Id="rId4" Type="http://schemas.openxmlformats.org/officeDocument/2006/relationships/comments" Target="../comments/comment80.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comments" Target="../comments/comment81.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82.xml"/><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3.xml"/><Relationship Id="rId1" Type="http://schemas.openxmlformats.org/officeDocument/2006/relationships/slideLayout" Target="../slideLayouts/slideLayout2.xml"/><Relationship Id="rId4" Type="http://schemas.openxmlformats.org/officeDocument/2006/relationships/comments" Target="../comments/comment83.xml"/></Relationships>
</file>

<file path=ppt/slides/_rels/slide84.xml.rels><?xml version="1.0" encoding="UTF-8" standalone="yes"?>
<Relationships xmlns="http://schemas.openxmlformats.org/package/2006/relationships"><Relationship Id="rId3" Type="http://schemas.openxmlformats.org/officeDocument/2006/relationships/comments" Target="../comments/comment84.xml"/><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5.xml"/><Relationship Id="rId1" Type="http://schemas.openxmlformats.org/officeDocument/2006/relationships/slideLayout" Target="../slideLayouts/slideLayout6.xml"/><Relationship Id="rId4" Type="http://schemas.openxmlformats.org/officeDocument/2006/relationships/comments" Target="../comments/comment85.xml"/></Relationships>
</file>

<file path=ppt/slides/_rels/slide8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comments" Target="../comments/comment86.xml"/><Relationship Id="rId4" Type="http://schemas.openxmlformats.org/officeDocument/2006/relationships/image" Target="../media/image61.png"/></Relationships>
</file>

<file path=ppt/slides/_rels/slide8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7.xml"/><Relationship Id="rId1" Type="http://schemas.openxmlformats.org/officeDocument/2006/relationships/slideLayout" Target="../slideLayouts/slideLayout6.xml"/><Relationship Id="rId4" Type="http://schemas.openxmlformats.org/officeDocument/2006/relationships/comments" Target="../comments/comment87.xml"/></Relationships>
</file>

<file path=ppt/slides/_rels/slide8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8.xml"/><Relationship Id="rId1" Type="http://schemas.openxmlformats.org/officeDocument/2006/relationships/slideLayout" Target="../slideLayouts/slideLayout6.xml"/><Relationship Id="rId4" Type="http://schemas.openxmlformats.org/officeDocument/2006/relationships/comments" Target="../comments/comment88.xml"/></Relationships>
</file>

<file path=ppt/slides/_rels/slide8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6.xml"/><Relationship Id="rId4" Type="http://schemas.openxmlformats.org/officeDocument/2006/relationships/comments" Target="../comments/comment89.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0.xml"/><Relationship Id="rId1" Type="http://schemas.openxmlformats.org/officeDocument/2006/relationships/slideLayout" Target="../slideLayouts/slideLayout2.xml"/><Relationship Id="rId4" Type="http://schemas.openxmlformats.org/officeDocument/2006/relationships/comments" Target="../comments/comment90.xml"/></Relationships>
</file>

<file path=ppt/slides/_rels/slide91.xml.rels><?xml version="1.0" encoding="UTF-8" standalone="yes"?>
<Relationships xmlns="http://schemas.openxmlformats.org/package/2006/relationships"><Relationship Id="rId3" Type="http://schemas.openxmlformats.org/officeDocument/2006/relationships/comments" Target="../comments/comment91.xml"/><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8" Type="http://schemas.openxmlformats.org/officeDocument/2006/relationships/comments" Target="../comments/comment92.xml"/><Relationship Id="rId3" Type="http://schemas.openxmlformats.org/officeDocument/2006/relationships/tags" Target="../tags/tag17.xml"/><Relationship Id="rId7" Type="http://schemas.openxmlformats.org/officeDocument/2006/relationships/notesSlide" Target="../notesSlides/notesSlide9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tags" Target="../tags/tag18.xml"/></Relationships>
</file>

<file path=ppt/slides/_rels/slide93.xml.rels><?xml version="1.0" encoding="UTF-8" standalone="yes"?>
<Relationships xmlns="http://schemas.openxmlformats.org/package/2006/relationships"><Relationship Id="rId8" Type="http://schemas.openxmlformats.org/officeDocument/2006/relationships/comments" Target="../comments/comment93.xml"/><Relationship Id="rId3" Type="http://schemas.openxmlformats.org/officeDocument/2006/relationships/tags" Target="../tags/tag22.xml"/><Relationship Id="rId7" Type="http://schemas.openxmlformats.org/officeDocument/2006/relationships/notesSlide" Target="../notesSlides/notesSlide93.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2.xml"/><Relationship Id="rId5" Type="http://schemas.openxmlformats.org/officeDocument/2006/relationships/tags" Target="../tags/tag24.xml"/><Relationship Id="rId4" Type="http://schemas.openxmlformats.org/officeDocument/2006/relationships/tags" Target="../tags/tag23.xml"/></Relationships>
</file>

<file path=ppt/slides/_rels/slide94.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comments" Target="../comments/comment94.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67.png"/><Relationship Id="rId5" Type="http://schemas.openxmlformats.org/officeDocument/2006/relationships/tags" Target="../tags/tag29.xml"/><Relationship Id="rId10" Type="http://schemas.openxmlformats.org/officeDocument/2006/relationships/image" Target="../media/image66.png"/><Relationship Id="rId4" Type="http://schemas.openxmlformats.org/officeDocument/2006/relationships/tags" Target="../tags/tag28.xml"/><Relationship Id="rId9"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comments" Target="../comments/comment95.xml"/><Relationship Id="rId3" Type="http://schemas.openxmlformats.org/officeDocument/2006/relationships/tags" Target="../tags/tag34.xml"/><Relationship Id="rId7" Type="http://schemas.openxmlformats.org/officeDocument/2006/relationships/notesSlide" Target="../notesSlides/notesSlide95.xml"/><Relationship Id="rId12" Type="http://schemas.microsoft.com/office/2007/relationships/diagramDrawing" Target="../diagrams/drawing1.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6.xml"/><Relationship Id="rId11" Type="http://schemas.openxmlformats.org/officeDocument/2006/relationships/diagramColors" Target="../diagrams/colors1.xml"/><Relationship Id="rId5" Type="http://schemas.openxmlformats.org/officeDocument/2006/relationships/tags" Target="../tags/tag36.xml"/><Relationship Id="rId10" Type="http://schemas.openxmlformats.org/officeDocument/2006/relationships/diagramQuickStyle" Target="../diagrams/quickStyle1.xml"/><Relationship Id="rId4" Type="http://schemas.openxmlformats.org/officeDocument/2006/relationships/tags" Target="../tags/tag35.xml"/><Relationship Id="rId9" Type="http://schemas.openxmlformats.org/officeDocument/2006/relationships/diagramLayout" Target="../diagrams/layout1.xml"/></Relationships>
</file>

<file path=ppt/slides/_rels/slide96.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notesSlide" Target="../notesSlides/notesSlide96.xml"/><Relationship Id="rId18" Type="http://schemas.openxmlformats.org/officeDocument/2006/relationships/diagramColors" Target="../diagrams/colors2.xml"/><Relationship Id="rId3" Type="http://schemas.openxmlformats.org/officeDocument/2006/relationships/tags" Target="../tags/tag39.xml"/><Relationship Id="rId21" Type="http://schemas.openxmlformats.org/officeDocument/2006/relationships/diagramLayout" Target="../diagrams/layout3.xml"/><Relationship Id="rId7" Type="http://schemas.openxmlformats.org/officeDocument/2006/relationships/tags" Target="../tags/tag43.xml"/><Relationship Id="rId12" Type="http://schemas.openxmlformats.org/officeDocument/2006/relationships/slideLayout" Target="../slideLayouts/slideLayout2.xml"/><Relationship Id="rId17" Type="http://schemas.openxmlformats.org/officeDocument/2006/relationships/diagramQuickStyle" Target="../diagrams/quickStyle2.xml"/><Relationship Id="rId25" Type="http://schemas.openxmlformats.org/officeDocument/2006/relationships/comments" Target="../comments/comment96.xml"/><Relationship Id="rId2" Type="http://schemas.openxmlformats.org/officeDocument/2006/relationships/tags" Target="../tags/tag38.xml"/><Relationship Id="rId16" Type="http://schemas.openxmlformats.org/officeDocument/2006/relationships/diagramLayout" Target="../diagrams/layout2.xml"/><Relationship Id="rId20" Type="http://schemas.openxmlformats.org/officeDocument/2006/relationships/diagramData" Target="../diagrams/data3.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24" Type="http://schemas.microsoft.com/office/2007/relationships/diagramDrawing" Target="../diagrams/drawing3.xml"/><Relationship Id="rId5" Type="http://schemas.openxmlformats.org/officeDocument/2006/relationships/tags" Target="../tags/tag41.xml"/><Relationship Id="rId15" Type="http://schemas.openxmlformats.org/officeDocument/2006/relationships/diagramData" Target="../diagrams/data2.xml"/><Relationship Id="rId23" Type="http://schemas.openxmlformats.org/officeDocument/2006/relationships/diagramColors" Target="../diagrams/colors3.xml"/><Relationship Id="rId10" Type="http://schemas.openxmlformats.org/officeDocument/2006/relationships/tags" Target="../tags/tag46.xml"/><Relationship Id="rId19" Type="http://schemas.microsoft.com/office/2007/relationships/diagramDrawing" Target="../diagrams/drawing2.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image" Target="../media/image68.png"/><Relationship Id="rId22" Type="http://schemas.openxmlformats.org/officeDocument/2006/relationships/diagramQuickStyle" Target="../diagrams/quickStyle3.xml"/></Relationships>
</file>

<file path=ppt/slides/_rels/slide97.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diagramData" Target="../diagrams/data4.xml"/><Relationship Id="rId18" Type="http://schemas.openxmlformats.org/officeDocument/2006/relationships/image" Target="../media/image69.png"/><Relationship Id="rId3" Type="http://schemas.openxmlformats.org/officeDocument/2006/relationships/tags" Target="../tags/tag50.xml"/><Relationship Id="rId21" Type="http://schemas.openxmlformats.org/officeDocument/2006/relationships/diagramQuickStyle" Target="../diagrams/quickStyle5.xml"/><Relationship Id="rId7" Type="http://schemas.openxmlformats.org/officeDocument/2006/relationships/tags" Target="../tags/tag54.xml"/><Relationship Id="rId12" Type="http://schemas.openxmlformats.org/officeDocument/2006/relationships/notesSlide" Target="../notesSlides/notesSlide97.xml"/><Relationship Id="rId17" Type="http://schemas.microsoft.com/office/2007/relationships/diagramDrawing" Target="../diagrams/drawing4.xml"/><Relationship Id="rId2" Type="http://schemas.openxmlformats.org/officeDocument/2006/relationships/tags" Target="../tags/tag49.xml"/><Relationship Id="rId16" Type="http://schemas.openxmlformats.org/officeDocument/2006/relationships/diagramColors" Target="../diagrams/colors4.xml"/><Relationship Id="rId20" Type="http://schemas.openxmlformats.org/officeDocument/2006/relationships/diagramLayout" Target="../diagrams/layout5.xml"/><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slideLayout" Target="../slideLayouts/slideLayout2.xml"/><Relationship Id="rId24" Type="http://schemas.openxmlformats.org/officeDocument/2006/relationships/comments" Target="../comments/comment97.xml"/><Relationship Id="rId5" Type="http://schemas.openxmlformats.org/officeDocument/2006/relationships/tags" Target="../tags/tag52.xml"/><Relationship Id="rId15" Type="http://schemas.openxmlformats.org/officeDocument/2006/relationships/diagramQuickStyle" Target="../diagrams/quickStyle4.xml"/><Relationship Id="rId23" Type="http://schemas.microsoft.com/office/2007/relationships/diagramDrawing" Target="../diagrams/drawing5.xml"/><Relationship Id="rId10" Type="http://schemas.openxmlformats.org/officeDocument/2006/relationships/tags" Target="../tags/tag57.xml"/><Relationship Id="rId19" Type="http://schemas.openxmlformats.org/officeDocument/2006/relationships/diagramData" Target="../diagrams/data5.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diagramLayout" Target="../diagrams/layout4.xml"/><Relationship Id="rId22" Type="http://schemas.openxmlformats.org/officeDocument/2006/relationships/diagramColors" Target="../diagrams/colors5.xml"/></Relationships>
</file>

<file path=ppt/slides/_rels/slide98.xml.rels><?xml version="1.0" encoding="UTF-8" standalone="yes"?>
<Relationships xmlns="http://schemas.openxmlformats.org/package/2006/relationships"><Relationship Id="rId8" Type="http://schemas.openxmlformats.org/officeDocument/2006/relationships/diagramData" Target="../diagrams/data6.xml"/><Relationship Id="rId13" Type="http://schemas.openxmlformats.org/officeDocument/2006/relationships/comments" Target="../comments/comment98.xml"/><Relationship Id="rId3" Type="http://schemas.openxmlformats.org/officeDocument/2006/relationships/tags" Target="../tags/tag60.xml"/><Relationship Id="rId7" Type="http://schemas.openxmlformats.org/officeDocument/2006/relationships/notesSlide" Target="../notesSlides/notesSlide98.xml"/><Relationship Id="rId12" Type="http://schemas.microsoft.com/office/2007/relationships/diagramDrawing" Target="../diagrams/drawing6.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Layout" Target="../slideLayouts/slideLayout2.xml"/><Relationship Id="rId11" Type="http://schemas.openxmlformats.org/officeDocument/2006/relationships/diagramColors" Target="../diagrams/colors6.xml"/><Relationship Id="rId5" Type="http://schemas.openxmlformats.org/officeDocument/2006/relationships/tags" Target="../tags/tag62.xml"/><Relationship Id="rId10" Type="http://schemas.openxmlformats.org/officeDocument/2006/relationships/diagramQuickStyle" Target="../diagrams/quickStyle6.xml"/><Relationship Id="rId4" Type="http://schemas.openxmlformats.org/officeDocument/2006/relationships/tags" Target="../tags/tag61.xml"/><Relationship Id="rId9" Type="http://schemas.openxmlformats.org/officeDocument/2006/relationships/diagramLayout" Target="../diagrams/layout6.xml"/></Relationships>
</file>

<file path=ppt/slides/_rels/slide99.xml.rels><?xml version="1.0" encoding="UTF-8" standalone="yes"?>
<Relationships xmlns="http://schemas.openxmlformats.org/package/2006/relationships"><Relationship Id="rId8" Type="http://schemas.openxmlformats.org/officeDocument/2006/relationships/image" Target="../media/image70.png"/><Relationship Id="rId13" Type="http://schemas.microsoft.com/office/2007/relationships/diagramDrawing" Target="../diagrams/drawing7.xml"/><Relationship Id="rId3" Type="http://schemas.openxmlformats.org/officeDocument/2006/relationships/tags" Target="../tags/tag65.xml"/><Relationship Id="rId7" Type="http://schemas.openxmlformats.org/officeDocument/2006/relationships/notesSlide" Target="../notesSlides/notesSlide99.xml"/><Relationship Id="rId12" Type="http://schemas.openxmlformats.org/officeDocument/2006/relationships/diagramColors" Target="../diagrams/colors7.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2.xml"/><Relationship Id="rId11" Type="http://schemas.openxmlformats.org/officeDocument/2006/relationships/diagramQuickStyle" Target="../diagrams/quickStyle7.xml"/><Relationship Id="rId5" Type="http://schemas.openxmlformats.org/officeDocument/2006/relationships/tags" Target="../tags/tag67.xml"/><Relationship Id="rId10" Type="http://schemas.openxmlformats.org/officeDocument/2006/relationships/diagramLayout" Target="../diagrams/layout7.xml"/><Relationship Id="rId4" Type="http://schemas.openxmlformats.org/officeDocument/2006/relationships/tags" Target="../tags/tag66.xml"/><Relationship Id="rId9" Type="http://schemas.openxmlformats.org/officeDocument/2006/relationships/diagramData" Target="../diagrams/data7.xml"/><Relationship Id="rId14" Type="http://schemas.openxmlformats.org/officeDocument/2006/relationships/comments" Target="../comments/comment9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2226"/>
            <a:ext cx="8229600" cy="705411"/>
          </a:xfrm>
        </p:spPr>
        <p:txBody>
          <a:bodyPr>
            <a:noAutofit/>
          </a:bodyPr>
          <a:lstStyle/>
          <a:p>
            <a:r>
              <a:rPr lang="en-US" sz="2400" dirty="0" smtClean="0"/>
              <a:t>Purchasing</a:t>
            </a:r>
            <a:endParaRPr lang="en-US" sz="2400" dirty="0"/>
          </a:p>
        </p:txBody>
      </p:sp>
      <p:sp>
        <p:nvSpPr>
          <p:cNvPr id="3" name="Text Placeholder 2"/>
          <p:cNvSpPr>
            <a:spLocks noGrp="1"/>
          </p:cNvSpPr>
          <p:nvPr>
            <p:ph type="body" sz="quarter" idx="10"/>
          </p:nvPr>
        </p:nvSpPr>
        <p:spPr>
          <a:xfrm>
            <a:off x="457200" y="1703506"/>
            <a:ext cx="8229600" cy="349250"/>
          </a:xfrm>
        </p:spPr>
        <p:txBody>
          <a:bodyPr/>
          <a:lstStyle/>
          <a:p>
            <a:r>
              <a:rPr lang="en-US" dirty="0" smtClean="0"/>
              <a:t>EAM 2015</a:t>
            </a:r>
          </a:p>
          <a:p>
            <a:endParaRPr lang="en-US" dirty="0"/>
          </a:p>
        </p:txBody>
      </p:sp>
      <p:sp>
        <p:nvSpPr>
          <p:cNvPr id="4" name="Text Placeholder 3"/>
          <p:cNvSpPr>
            <a:spLocks noGrp="1"/>
          </p:cNvSpPr>
          <p:nvPr>
            <p:ph type="body" sz="quarter" idx="11"/>
          </p:nvPr>
        </p:nvSpPr>
        <p:spPr/>
        <p:txBody>
          <a:bodyPr/>
          <a:lstStyle/>
          <a:p>
            <a:r>
              <a:rPr lang="en-US" dirty="0" smtClean="0"/>
              <a:t>EAM Purchasing</a:t>
            </a:r>
            <a:endParaRPr lang="en-US" dirty="0"/>
          </a:p>
        </p:txBody>
      </p:sp>
    </p:spTree>
    <p:extLst>
      <p:ext uri="{BB962C8B-B14F-4D97-AF65-F5344CB8AC3E}">
        <p14:creationId xmlns:p14="http://schemas.microsoft.com/office/powerpoint/2010/main" xmlns="" val="39563372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10</a:t>
            </a:fld>
            <a:endParaRPr lang="en-US" dirty="0"/>
          </a:p>
        </p:txBody>
      </p:sp>
      <p:sp>
        <p:nvSpPr>
          <p:cNvPr id="44035" name="Rectangle 3"/>
          <p:cNvSpPr>
            <a:spLocks noGrp="1" noChangeArrowheads="1"/>
          </p:cNvSpPr>
          <p:nvPr>
            <p:ph idx="1"/>
          </p:nvPr>
        </p:nvSpPr>
        <p:spPr/>
        <p:txBody>
          <a:bodyPr tIns="45720" bIns="45720">
            <a:normAutofit/>
          </a:bodyPr>
          <a:lstStyle/>
          <a:p>
            <a:pPr>
              <a:buNone/>
            </a:pPr>
            <a:r>
              <a:rPr lang="en-US" sz="2600" b="1" dirty="0" smtClean="0"/>
              <a:t>Purchasing process overview</a:t>
            </a:r>
          </a:p>
          <a:p>
            <a:r>
              <a:rPr lang="en-US" sz="2600" dirty="0" smtClean="0"/>
              <a:t>Starts with a requisition</a:t>
            </a:r>
          </a:p>
          <a:p>
            <a:r>
              <a:rPr lang="en-US" sz="2600" dirty="0" smtClean="0"/>
              <a:t>Supports </a:t>
            </a:r>
          </a:p>
          <a:p>
            <a:pPr lvl="1"/>
            <a:r>
              <a:rPr lang="en-US" sz="2200" dirty="0" smtClean="0"/>
              <a:t>Parts purchases </a:t>
            </a:r>
          </a:p>
          <a:p>
            <a:pPr lvl="1"/>
            <a:r>
              <a:rPr lang="en-US" sz="2200" dirty="0" smtClean="0"/>
              <a:t>Non-stock purchases</a:t>
            </a:r>
          </a:p>
          <a:p>
            <a:pPr lvl="1"/>
            <a:r>
              <a:rPr lang="en-US" sz="2200" dirty="0" smtClean="0"/>
              <a:t>Services purchases </a:t>
            </a:r>
          </a:p>
          <a:p>
            <a:pPr lvl="1"/>
            <a:r>
              <a:rPr lang="en-US" sz="2200" dirty="0" smtClean="0"/>
              <a:t>Consignment purchases </a:t>
            </a:r>
          </a:p>
          <a:p>
            <a:pPr lvl="1"/>
            <a:r>
              <a:rPr lang="en-US" sz="2200" dirty="0" smtClean="0"/>
              <a:t>Quotes </a:t>
            </a:r>
          </a:p>
          <a:p>
            <a:pPr lvl="1"/>
            <a:r>
              <a:rPr lang="en-US" sz="2200" dirty="0" smtClean="0"/>
              <a:t>Automated stock replenishment</a:t>
            </a:r>
          </a:p>
          <a:p>
            <a:r>
              <a:rPr lang="en-US" sz="2600" dirty="0" smtClean="0"/>
              <a:t>Vendor numbers from ERP system</a:t>
            </a:r>
          </a:p>
          <a:p>
            <a:r>
              <a:rPr lang="en-US" sz="2600" dirty="0" smtClean="0"/>
              <a:t>EAM purchase orders = ERP memo POs  </a:t>
            </a:r>
          </a:p>
        </p:txBody>
      </p:sp>
      <p:sp>
        <p:nvSpPr>
          <p:cNvPr id="706563" name="Rectangle 4"/>
          <p:cNvSpPr>
            <a:spLocks noGrp="1" noChangeArrowheads="1"/>
          </p:cNvSpPr>
          <p:nvPr>
            <p:ph type="title"/>
          </p:nvPr>
        </p:nvSpPr>
        <p:spPr/>
        <p:txBody>
          <a:bodyPr anchor="ct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A3C1155-E527-4504-866A-A0FF36C26691}" type="slidenum">
              <a:rPr lang="en-US" smtClean="0">
                <a:latin typeface="Century Gothic" pitchFamily="34" charset="0"/>
                <a:cs typeface="Arial" pitchFamily="34" charset="0"/>
              </a:rPr>
              <a:pPr fontAlgn="base">
                <a:spcBef>
                  <a:spcPct val="0"/>
                </a:spcBef>
                <a:spcAft>
                  <a:spcPct val="0"/>
                </a:spcAft>
              </a:pPr>
              <a:t>100</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Override accounting</a:t>
            </a:r>
          </a:p>
          <a:p>
            <a:pPr lvl="1" eaLnBrk="1" hangingPunct="1">
              <a:defRPr/>
            </a:pPr>
            <a:r>
              <a:rPr lang="en-US" dirty="0" smtClean="0"/>
              <a:t>Allows the individual doing the release to change the expense accounting for all lines on that particular release. </a:t>
            </a:r>
          </a:p>
          <a:p>
            <a:pPr algn="r" eaLnBrk="1" hangingPunct="1">
              <a:defRPr/>
            </a:pPr>
            <a:endParaRPr lang="en-US" dirty="0" smtClean="0">
              <a:solidFill>
                <a:srgbClr val="141414">
                  <a:lumMod val="75000"/>
                  <a:lumOff val="25000"/>
                </a:srgbClr>
              </a:solidFill>
            </a:endParaRPr>
          </a:p>
          <a:p>
            <a:pPr eaLnBrk="1" hangingPunct="1">
              <a:defRPr/>
            </a:pPr>
            <a:endParaRPr lang="en-US" dirty="0" smtClean="0">
              <a:solidFill>
                <a:srgbClr val="141414">
                  <a:lumMod val="75000"/>
                  <a:lumOff val="25000"/>
                </a:srgbClr>
              </a:solidFill>
            </a:endParaRPr>
          </a:p>
          <a:p>
            <a:pPr lvl="1" eaLnBrk="1" hangingPunct="1">
              <a:buFont typeface="Lucida Grande"/>
              <a:buNone/>
              <a:defRPr/>
            </a:pPr>
            <a:r>
              <a:rPr lang="en-US" dirty="0" smtClean="0"/>
              <a:t> </a:t>
            </a:r>
          </a:p>
          <a:p>
            <a:pPr eaLnBrk="1" hangingPunct="1">
              <a:buFont typeface="Arial" pitchFamily="34" charset="0"/>
              <a:buNone/>
              <a:defRPr/>
            </a:pPr>
            <a:endParaRPr lang="en-US" dirty="0" smtClean="0"/>
          </a:p>
        </p:txBody>
      </p:sp>
      <p:sp>
        <p:nvSpPr>
          <p:cNvPr id="12291"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Release</a:t>
            </a:r>
          </a:p>
        </p:txBody>
      </p:sp>
      <p:sp>
        <p:nvSpPr>
          <p:cNvPr id="12292"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graphicFrame>
        <p:nvGraphicFramePr>
          <p:cNvPr id="10" name="Diagram 9"/>
          <p:cNvGraphicFramePr/>
          <p:nvPr>
            <p:custDataLst>
              <p:tags r:id="rId5"/>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295" name="TextBox 8"/>
          <p:cNvSpPr txBox="1">
            <a:spLocks noChangeArrowheads="1"/>
          </p:cNvSpPr>
          <p:nvPr/>
        </p:nvSpPr>
        <p:spPr bwMode="auto">
          <a:xfrm>
            <a:off x="1531938" y="5567363"/>
            <a:ext cx="5094287" cy="369887"/>
          </a:xfrm>
          <a:prstGeom prst="rect">
            <a:avLst/>
          </a:prstGeom>
          <a:solidFill>
            <a:srgbClr val="FFFF00"/>
          </a:solidFill>
          <a:ln w="9525">
            <a:noFill/>
            <a:miter lim="800000"/>
            <a:headEnd/>
            <a:tailEnd/>
          </a:ln>
        </p:spPr>
        <p:txBody>
          <a:bodyPr>
            <a:spAutoFit/>
          </a:bodyPr>
          <a:lstStyle/>
          <a:p>
            <a:r>
              <a:rPr lang="en-US" dirty="0"/>
              <a:t>INSERT Screen Shot of BO REQUISITION</a:t>
            </a:r>
          </a:p>
        </p:txBody>
      </p:sp>
      <p:pic>
        <p:nvPicPr>
          <p:cNvPr id="12296" name="Picture 9"/>
          <p:cNvPicPr>
            <a:picLocks noChangeAspect="1" noChangeArrowheads="1"/>
          </p:cNvPicPr>
          <p:nvPr/>
        </p:nvPicPr>
        <p:blipFill>
          <a:blip r:embed="rId13"/>
          <a:srcRect/>
          <a:stretch>
            <a:fillRect/>
          </a:stretch>
        </p:blipFill>
        <p:spPr bwMode="auto">
          <a:xfrm>
            <a:off x="1031875" y="3224213"/>
            <a:ext cx="6486525" cy="300513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graphicEl>
                                              <a:dgm id="{0EC98A0D-10C4-48D2-9022-CE7CDAA6A801}"/>
                                            </p:graphicEl>
                                          </p:spTgt>
                                        </p:tgtEl>
                                        <p:attrNameLst>
                                          <p:attrName>style.visibility</p:attrName>
                                        </p:attrNameLst>
                                      </p:cBhvr>
                                      <p:to>
                                        <p:strVal val="visible"/>
                                      </p:to>
                                    </p:set>
                                    <p:animEffect transition="in" filter="wipe(up)">
                                      <p:cBhvr>
                                        <p:cTn id="7" dur="500"/>
                                        <p:tgtEl>
                                          <p:spTgt spid="10">
                                            <p:graphicEl>
                                              <a:dgm id="{0EC98A0D-10C4-48D2-9022-CE7CDAA6A80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graphicEl>
                                              <a:dgm id="{6607293F-1DC0-4064-8099-73ACE4059E67}"/>
                                            </p:graphicEl>
                                          </p:spTgt>
                                        </p:tgtEl>
                                        <p:attrNameLst>
                                          <p:attrName>style.visibility</p:attrName>
                                        </p:attrNameLst>
                                      </p:cBhvr>
                                      <p:to>
                                        <p:strVal val="visible"/>
                                      </p:to>
                                    </p:set>
                                    <p:animEffect transition="in" filter="wipe(up)">
                                      <p:cBhvr>
                                        <p:cTn id="12" dur="500"/>
                                        <p:tgtEl>
                                          <p:spTgt spid="10">
                                            <p:graphicEl>
                                              <a:dgm id="{6607293F-1DC0-4064-8099-73ACE4059E6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graphicEl>
                                              <a:dgm id="{79DFEED5-8E76-47F1-A6A5-B4375438F005}"/>
                                            </p:graphicEl>
                                          </p:spTgt>
                                        </p:tgtEl>
                                        <p:attrNameLst>
                                          <p:attrName>style.visibility</p:attrName>
                                        </p:attrNameLst>
                                      </p:cBhvr>
                                      <p:to>
                                        <p:strVal val="visible"/>
                                      </p:to>
                                    </p:set>
                                    <p:animEffect transition="in" filter="wipe(up)">
                                      <p:cBhvr>
                                        <p:cTn id="17" dur="500"/>
                                        <p:tgtEl>
                                          <p:spTgt spid="10">
                                            <p:graphicEl>
                                              <a:dgm id="{79DFEED5-8E76-47F1-A6A5-B4375438F00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graphicEl>
                                              <a:dgm id="{70F6B947-DFED-42B4-9013-115733AA8B3E}"/>
                                            </p:graphicEl>
                                          </p:spTgt>
                                        </p:tgtEl>
                                        <p:attrNameLst>
                                          <p:attrName>style.visibility</p:attrName>
                                        </p:attrNameLst>
                                      </p:cBhvr>
                                      <p:to>
                                        <p:strVal val="visible"/>
                                      </p:to>
                                    </p:set>
                                    <p:animEffect transition="in" filter="wipe(up)">
                                      <p:cBhvr>
                                        <p:cTn id="22" dur="500"/>
                                        <p:tgtEl>
                                          <p:spTgt spid="10">
                                            <p:graphicEl>
                                              <a:dgm id="{70F6B947-DFED-42B4-9013-115733AA8B3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719D316-628B-465A-B855-6236ED8E415A}" type="slidenum">
              <a:rPr lang="en-US" smtClean="0">
                <a:latin typeface="Century Gothic" pitchFamily="34" charset="0"/>
                <a:cs typeface="Arial" pitchFamily="34" charset="0"/>
              </a:rPr>
              <a:pPr fontAlgn="base">
                <a:spcBef>
                  <a:spcPct val="0"/>
                </a:spcBef>
                <a:spcAft>
                  <a:spcPct val="0"/>
                </a:spcAft>
              </a:pPr>
              <a:t>101</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BO requisitions</a:t>
            </a:r>
          </a:p>
          <a:p>
            <a:pPr lvl="1" eaLnBrk="1" hangingPunct="1">
              <a:defRPr/>
            </a:pPr>
            <a:r>
              <a:rPr lang="en-US" dirty="0" smtClean="0">
                <a:solidFill>
                  <a:srgbClr val="141414">
                    <a:lumMod val="75000"/>
                    <a:lumOff val="25000"/>
                  </a:srgbClr>
                </a:solidFill>
              </a:rPr>
              <a:t>Requisitions created due to a BO release have a description indicating the origin of the request </a:t>
            </a:r>
          </a:p>
          <a:p>
            <a:pPr algn="r" eaLnBrk="1" hangingPunct="1">
              <a:defRPr/>
            </a:pPr>
            <a:endParaRPr lang="en-US" dirty="0" smtClean="0">
              <a:solidFill>
                <a:srgbClr val="141414">
                  <a:lumMod val="75000"/>
                  <a:lumOff val="25000"/>
                </a:srgbClr>
              </a:solidFill>
            </a:endParaRPr>
          </a:p>
          <a:p>
            <a:pPr eaLnBrk="1" hangingPunct="1">
              <a:defRPr/>
            </a:pPr>
            <a:endParaRPr lang="en-US" dirty="0" smtClean="0">
              <a:solidFill>
                <a:srgbClr val="141414">
                  <a:lumMod val="75000"/>
                  <a:lumOff val="25000"/>
                </a:srgbClr>
              </a:solidFill>
            </a:endParaRPr>
          </a:p>
          <a:p>
            <a:pPr lvl="1" eaLnBrk="1" hangingPunct="1">
              <a:buFont typeface="Lucida Grande"/>
              <a:buNone/>
              <a:defRPr/>
            </a:pPr>
            <a:r>
              <a:rPr lang="en-US" dirty="0" smtClean="0"/>
              <a:t> </a:t>
            </a:r>
          </a:p>
          <a:p>
            <a:pPr eaLnBrk="1" hangingPunct="1">
              <a:buFont typeface="Arial" pitchFamily="34" charset="0"/>
              <a:buNone/>
              <a:defRPr/>
            </a:pPr>
            <a:endParaRPr lang="en-US" dirty="0" smtClean="0"/>
          </a:p>
        </p:txBody>
      </p:sp>
      <p:sp>
        <p:nvSpPr>
          <p:cNvPr id="13315"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Release</a:t>
            </a:r>
          </a:p>
        </p:txBody>
      </p:sp>
      <p:sp>
        <p:nvSpPr>
          <p:cNvPr id="13316"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graphicFrame>
        <p:nvGraphicFramePr>
          <p:cNvPr id="10" name="Diagram 9"/>
          <p:cNvGraphicFramePr/>
          <p:nvPr>
            <p:custDataLst>
              <p:tags r:id="rId5"/>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3319" name="Picture 2"/>
          <p:cNvPicPr>
            <a:picLocks noChangeAspect="1" noChangeArrowheads="1"/>
          </p:cNvPicPr>
          <p:nvPr/>
        </p:nvPicPr>
        <p:blipFill>
          <a:blip r:embed="rId13"/>
          <a:srcRect/>
          <a:stretch>
            <a:fillRect/>
          </a:stretch>
        </p:blipFill>
        <p:spPr bwMode="auto">
          <a:xfrm>
            <a:off x="1552575" y="3192463"/>
            <a:ext cx="6089650" cy="31242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graphicEl>
                                              <a:dgm id="{0EC98A0D-10C4-48D2-9022-CE7CDAA6A801}"/>
                                            </p:graphicEl>
                                          </p:spTgt>
                                        </p:tgtEl>
                                        <p:attrNameLst>
                                          <p:attrName>style.visibility</p:attrName>
                                        </p:attrNameLst>
                                      </p:cBhvr>
                                      <p:to>
                                        <p:strVal val="visible"/>
                                      </p:to>
                                    </p:set>
                                    <p:animEffect transition="in" filter="wipe(up)">
                                      <p:cBhvr>
                                        <p:cTn id="7" dur="500"/>
                                        <p:tgtEl>
                                          <p:spTgt spid="10">
                                            <p:graphicEl>
                                              <a:dgm id="{0EC98A0D-10C4-48D2-9022-CE7CDAA6A80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graphicEl>
                                              <a:dgm id="{6607293F-1DC0-4064-8099-73ACE4059E67}"/>
                                            </p:graphicEl>
                                          </p:spTgt>
                                        </p:tgtEl>
                                        <p:attrNameLst>
                                          <p:attrName>style.visibility</p:attrName>
                                        </p:attrNameLst>
                                      </p:cBhvr>
                                      <p:to>
                                        <p:strVal val="visible"/>
                                      </p:to>
                                    </p:set>
                                    <p:animEffect transition="in" filter="wipe(up)">
                                      <p:cBhvr>
                                        <p:cTn id="12" dur="500"/>
                                        <p:tgtEl>
                                          <p:spTgt spid="10">
                                            <p:graphicEl>
                                              <a:dgm id="{6607293F-1DC0-4064-8099-73ACE4059E6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graphicEl>
                                              <a:dgm id="{79DFEED5-8E76-47F1-A6A5-B4375438F005}"/>
                                            </p:graphicEl>
                                          </p:spTgt>
                                        </p:tgtEl>
                                        <p:attrNameLst>
                                          <p:attrName>style.visibility</p:attrName>
                                        </p:attrNameLst>
                                      </p:cBhvr>
                                      <p:to>
                                        <p:strVal val="visible"/>
                                      </p:to>
                                    </p:set>
                                    <p:animEffect transition="in" filter="wipe(up)">
                                      <p:cBhvr>
                                        <p:cTn id="17" dur="500"/>
                                        <p:tgtEl>
                                          <p:spTgt spid="10">
                                            <p:graphicEl>
                                              <a:dgm id="{79DFEED5-8E76-47F1-A6A5-B4375438F00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graphicEl>
                                              <a:dgm id="{70F6B947-DFED-42B4-9013-115733AA8B3E}"/>
                                            </p:graphicEl>
                                          </p:spTgt>
                                        </p:tgtEl>
                                        <p:attrNameLst>
                                          <p:attrName>style.visibility</p:attrName>
                                        </p:attrNameLst>
                                      </p:cBhvr>
                                      <p:to>
                                        <p:strVal val="visible"/>
                                      </p:to>
                                    </p:set>
                                    <p:animEffect transition="in" filter="wipe(up)">
                                      <p:cBhvr>
                                        <p:cTn id="22" dur="500"/>
                                        <p:tgtEl>
                                          <p:spTgt spid="10">
                                            <p:graphicEl>
                                              <a:dgm id="{70F6B947-DFED-42B4-9013-115733AA8B3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547A0E0-335E-4746-AB92-00F7B9995E36}" type="slidenum">
              <a:rPr lang="en-US" smtClean="0">
                <a:latin typeface="Century Gothic" pitchFamily="34" charset="0"/>
                <a:cs typeface="Arial" pitchFamily="34" charset="0"/>
              </a:rPr>
              <a:pPr fontAlgn="base">
                <a:spcBef>
                  <a:spcPct val="0"/>
                </a:spcBef>
                <a:spcAft>
                  <a:spcPct val="0"/>
                </a:spcAft>
              </a:pPr>
              <a:t>102</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Integrated with Stock Replenishment Processing</a:t>
            </a:r>
          </a:p>
          <a:p>
            <a:pPr lvl="1" eaLnBrk="1" hangingPunct="1">
              <a:defRPr/>
            </a:pPr>
            <a:r>
              <a:rPr lang="en-US" dirty="0" smtClean="0"/>
              <a:t>If a part falls below its reorder point and a valid BO exists, a BO release is created rather than a standard req/PO when stock replenishment is run</a:t>
            </a:r>
          </a:p>
          <a:p>
            <a:pPr eaLnBrk="1" hangingPunct="1">
              <a:defRPr/>
            </a:pPr>
            <a:r>
              <a:rPr lang="en-US" dirty="0" smtClean="0"/>
              <a:t>Mandatory fields</a:t>
            </a:r>
          </a:p>
          <a:p>
            <a:pPr eaLnBrk="1" hangingPunct="1">
              <a:defRPr/>
            </a:pPr>
            <a:r>
              <a:rPr lang="en-US" dirty="0" smtClean="0"/>
              <a:t>Data load program allows legacy BOs to be loaded via EAM Data Load Utility</a:t>
            </a:r>
          </a:p>
        </p:txBody>
      </p:sp>
      <p:sp>
        <p:nvSpPr>
          <p:cNvPr id="13315"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Additional Benefits</a:t>
            </a:r>
          </a:p>
        </p:txBody>
      </p:sp>
      <p:sp>
        <p:nvSpPr>
          <p:cNvPr id="13316"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ECD0F6-AF58-4694-98FF-A0F73A352449}" type="slidenum">
              <a:rPr lang="en-US" smtClean="0">
                <a:latin typeface="Century Gothic" pitchFamily="34" charset="0"/>
                <a:cs typeface="Arial" pitchFamily="34" charset="0"/>
              </a:rPr>
              <a:pPr fontAlgn="base">
                <a:spcBef>
                  <a:spcPct val="0"/>
                </a:spcBef>
                <a:spcAft>
                  <a:spcPct val="0"/>
                </a:spcAft>
              </a:pPr>
              <a:t>103</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Revisions</a:t>
            </a:r>
          </a:p>
          <a:p>
            <a:pPr lvl="1" eaLnBrk="1" hangingPunct="1">
              <a:defRPr/>
            </a:pPr>
            <a:r>
              <a:rPr lang="en-US" dirty="0" smtClean="0"/>
              <a:t>Change tracking</a:t>
            </a:r>
          </a:p>
          <a:p>
            <a:pPr eaLnBrk="1" hangingPunct="1">
              <a:defRPr/>
            </a:pPr>
            <a:r>
              <a:rPr lang="en-US" dirty="0" smtClean="0">
                <a:solidFill>
                  <a:srgbClr val="141414">
                    <a:lumMod val="75000"/>
                    <a:lumOff val="25000"/>
                  </a:srgbClr>
                </a:solidFill>
              </a:rPr>
              <a:t>Notifications </a:t>
            </a:r>
          </a:p>
          <a:p>
            <a:pPr lvl="1" eaLnBrk="1" hangingPunct="1">
              <a:defRPr/>
            </a:pPr>
            <a:r>
              <a:rPr lang="en-US" dirty="0" smtClean="0">
                <a:solidFill>
                  <a:srgbClr val="141414">
                    <a:lumMod val="75000"/>
                    <a:lumOff val="25000"/>
                  </a:srgbClr>
                </a:solidFill>
              </a:rPr>
              <a:t>When a line is modified, a system generated e-mail is sent to the buyer notifying the buyer of the change</a:t>
            </a:r>
          </a:p>
          <a:p>
            <a:pPr lvl="1" eaLnBrk="1" hangingPunct="1">
              <a:buFont typeface="Lucida Grande"/>
              <a:buNone/>
              <a:defRPr/>
            </a:pPr>
            <a:endParaRPr lang="en-US" dirty="0" smtClean="0"/>
          </a:p>
        </p:txBody>
      </p:sp>
      <p:sp>
        <p:nvSpPr>
          <p:cNvPr id="14339"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Additional Benefits (cont)</a:t>
            </a:r>
          </a:p>
        </p:txBody>
      </p:sp>
      <p:sp>
        <p:nvSpPr>
          <p:cNvPr id="14340"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F0AC4C9-9B17-4E71-9473-C4632C5BB50A}" type="slidenum">
              <a:rPr lang="en-US" smtClean="0">
                <a:latin typeface="Century Gothic" pitchFamily="34" charset="0"/>
                <a:cs typeface="Arial" pitchFamily="34" charset="0"/>
              </a:rPr>
              <a:pPr fontAlgn="base">
                <a:spcBef>
                  <a:spcPct val="0"/>
                </a:spcBef>
                <a:spcAft>
                  <a:spcPct val="0"/>
                </a:spcAft>
              </a:pPr>
              <a:t>104</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Site-specific browse</a:t>
            </a:r>
          </a:p>
          <a:p>
            <a:pPr eaLnBrk="1" hangingPunct="1">
              <a:defRPr/>
            </a:pPr>
            <a:r>
              <a:rPr lang="en-US" dirty="0" smtClean="0"/>
              <a:t>Allows reporting across all BO lines</a:t>
            </a:r>
          </a:p>
          <a:p>
            <a:pPr eaLnBrk="1" hangingPunct="1">
              <a:buFont typeface="Arial" pitchFamily="34" charset="0"/>
              <a:buNone/>
              <a:defRPr/>
            </a:pPr>
            <a:endParaRPr lang="en-US" dirty="0" smtClean="0"/>
          </a:p>
        </p:txBody>
      </p:sp>
      <p:sp>
        <p:nvSpPr>
          <p:cNvPr id="16387"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All BO Lines Browse</a:t>
            </a:r>
          </a:p>
        </p:txBody>
      </p:sp>
      <p:sp>
        <p:nvSpPr>
          <p:cNvPr id="16388"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14338" name="Picture 2"/>
          <p:cNvPicPr>
            <a:picLocks noChangeAspect="1" noChangeArrowheads="1"/>
          </p:cNvPicPr>
          <p:nvPr/>
        </p:nvPicPr>
        <p:blipFill>
          <a:blip r:embed="rId7"/>
          <a:srcRect/>
          <a:stretch>
            <a:fillRect/>
          </a:stretch>
        </p:blipFill>
        <p:spPr bwMode="auto">
          <a:xfrm>
            <a:off x="1187532" y="2436175"/>
            <a:ext cx="6840187" cy="387995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105</a:t>
            </a:fld>
            <a:endParaRPr lang="en-US" dirty="0"/>
          </a:p>
        </p:txBody>
      </p:sp>
      <p:sp>
        <p:nvSpPr>
          <p:cNvPr id="230403" name="Rectangle 3"/>
          <p:cNvSpPr>
            <a:spLocks noGrp="1" noChangeArrowheads="1"/>
          </p:cNvSpPr>
          <p:nvPr>
            <p:ph idx="1"/>
          </p:nvPr>
        </p:nvSpPr>
        <p:spPr/>
        <p:txBody>
          <a:bodyPr>
            <a:normAutofit lnSpcReduction="10000"/>
          </a:bodyPr>
          <a:lstStyle/>
          <a:p>
            <a:pPr eaLnBrk="1" hangingPunct="1"/>
            <a:r>
              <a:rPr lang="en-US" dirty="0" smtClean="0"/>
              <a:t>Use Purchasing to set up and create requisitions and purchase orders, and to replenish stock.</a:t>
            </a:r>
          </a:p>
          <a:p>
            <a:pPr eaLnBrk="1" hangingPunct="1"/>
            <a:r>
              <a:rPr lang="en-US" dirty="0" smtClean="0"/>
              <a:t>Globally create work orders to save time.</a:t>
            </a:r>
          </a:p>
          <a:p>
            <a:pPr eaLnBrk="1" hangingPunct="1"/>
            <a:r>
              <a:rPr lang="en-US" dirty="0" smtClean="0"/>
              <a:t>EAM uses an automated approval process integrated into the mail system.</a:t>
            </a:r>
          </a:p>
          <a:p>
            <a:pPr eaLnBrk="1" hangingPunct="1"/>
            <a:r>
              <a:rPr lang="en-US" dirty="0" smtClean="0"/>
              <a:t>EAM sends GLs and vouchers to QAD ERP when parts are received.</a:t>
            </a:r>
          </a:p>
          <a:p>
            <a:pPr eaLnBrk="1" hangingPunct="1"/>
            <a:r>
              <a:rPr lang="en-US" dirty="0" smtClean="0"/>
              <a:t>The Return to Vendor process is by Receiver.</a:t>
            </a:r>
          </a:p>
          <a:p>
            <a:pPr eaLnBrk="1" hangingPunct="1"/>
            <a:r>
              <a:rPr lang="en-US" dirty="0" smtClean="0"/>
              <a:t>Stock replenishment</a:t>
            </a:r>
          </a:p>
          <a:p>
            <a:pPr eaLnBrk="1" hangingPunct="1"/>
            <a:r>
              <a:rPr lang="en-US" dirty="0" smtClean="0"/>
              <a:t>Blanket orders </a:t>
            </a:r>
          </a:p>
          <a:p>
            <a:pPr eaLnBrk="1" hangingPunct="1">
              <a:buFont typeface="Webdings" pitchFamily="18" charset="2"/>
              <a:buNone/>
            </a:pPr>
            <a:endParaRPr lang="en-US" dirty="0" smtClean="0"/>
          </a:p>
        </p:txBody>
      </p:sp>
      <p:sp>
        <p:nvSpPr>
          <p:cNvPr id="230402" name="Rectangle 2"/>
          <p:cNvSpPr>
            <a:spLocks noGrp="1" noChangeArrowheads="1"/>
          </p:cNvSpPr>
          <p:nvPr>
            <p:ph type="title"/>
          </p:nvPr>
        </p:nvSpPr>
        <p:spPr/>
        <p:txBody>
          <a:bodyPr/>
          <a:lstStyle/>
          <a:p>
            <a:pPr eaLnBrk="1" hangingPunct="1"/>
            <a:r>
              <a:rPr lang="en-US" dirty="0" smtClean="0"/>
              <a:t>Purchasing – Review</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endParaRPr lang="en-GB" sz="4000" dirty="0" smtClean="0"/>
          </a:p>
          <a:p>
            <a:pPr algn="ctr">
              <a:lnSpc>
                <a:spcPct val="150000"/>
              </a:lnSpc>
              <a:buNone/>
            </a:pPr>
            <a:r>
              <a:rPr lang="en-GB" sz="4000" dirty="0" smtClean="0">
                <a:hlinkClick r:id="rId3"/>
              </a:rPr>
              <a:t>www.qad.com</a:t>
            </a:r>
            <a:endParaRPr lang="en-GB" sz="4000" dirty="0" smtClean="0"/>
          </a:p>
          <a:p>
            <a:pPr algn="ctr">
              <a:lnSpc>
                <a:spcPct val="150000"/>
              </a:lnSpc>
              <a:buNone/>
            </a:pPr>
            <a:r>
              <a:rPr lang="en-GB" sz="2000" dirty="0" smtClean="0"/>
              <a:t>© 2015 QAD Inc</a:t>
            </a:r>
            <a:endParaRPr lang="en-GB" sz="2000" dirty="0"/>
          </a:p>
        </p:txBody>
      </p:sp>
      <p:sp>
        <p:nvSpPr>
          <p:cNvPr id="7" name="Slide Number Placeholder 6"/>
          <p:cNvSpPr>
            <a:spLocks noGrp="1"/>
          </p:cNvSpPr>
          <p:nvPr>
            <p:ph type="sldNum" sz="quarter" idx="12"/>
          </p:nvPr>
        </p:nvSpPr>
        <p:spPr/>
        <p:txBody>
          <a:bodyPr/>
          <a:lstStyle/>
          <a:p>
            <a:fld id="{D295FD85-0E9A-9A4B-AEA4-CF6493BFD0E6}" type="slidenum">
              <a:rPr lang="en-US" smtClean="0"/>
              <a:pPr/>
              <a:t>106</a:t>
            </a:fld>
            <a:endParaRPr lang="en-US" dirty="0"/>
          </a:p>
        </p:txBody>
      </p:sp>
      <p:sp>
        <p:nvSpPr>
          <p:cNvPr id="4" name="Rectangle 2"/>
          <p:cNvSpPr>
            <a:spLocks noGrp="1" noChangeArrowheads="1"/>
          </p:cNvSpPr>
          <p:nvPr>
            <p:ph type="title"/>
          </p:nvPr>
        </p:nvSpPr>
        <p:spPr>
          <a:xfrm>
            <a:off x="457200" y="417513"/>
            <a:ext cx="8153400" cy="881062"/>
          </a:xfrm>
        </p:spPr>
        <p:txBody>
          <a:bodyPr/>
          <a:lstStyle/>
          <a:p>
            <a:pPr eaLnBrk="1" hangingPunct="1"/>
            <a:r>
              <a:rPr lang="en-US" dirty="0" smtClean="0"/>
              <a:t>End of Section</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11</a:t>
            </a:fld>
            <a:endParaRPr lang="en-US" dirty="0"/>
          </a:p>
        </p:txBody>
      </p:sp>
      <p:sp>
        <p:nvSpPr>
          <p:cNvPr id="708610" name="Rectangle 3"/>
          <p:cNvSpPr>
            <a:spLocks noGrp="1" noChangeArrowheads="1"/>
          </p:cNvSpPr>
          <p:nvPr>
            <p:ph idx="1"/>
          </p:nvPr>
        </p:nvSpPr>
        <p:spPr/>
        <p:txBody>
          <a:bodyPr tIns="45720" bIns="45720"/>
          <a:lstStyle/>
          <a:p>
            <a:pPr>
              <a:buNone/>
            </a:pPr>
            <a:r>
              <a:rPr lang="en-US" b="1" dirty="0" smtClean="0"/>
              <a:t>Key features</a:t>
            </a:r>
          </a:p>
          <a:p>
            <a:r>
              <a:rPr lang="en-US" dirty="0" smtClean="0"/>
              <a:t>EAM purchases can be expensed on receipt or go to an inventory account</a:t>
            </a:r>
          </a:p>
          <a:p>
            <a:r>
              <a:rPr lang="en-US" dirty="0" smtClean="0"/>
              <a:t>Receipt sent to ERP</a:t>
            </a:r>
          </a:p>
          <a:p>
            <a:pPr lvl="1"/>
            <a:r>
              <a:rPr lang="en-US" dirty="0" smtClean="0"/>
              <a:t>Receiver </a:t>
            </a:r>
          </a:p>
          <a:p>
            <a:pPr lvl="1"/>
            <a:r>
              <a:rPr lang="en-US" dirty="0" smtClean="0"/>
              <a:t>GL transactions </a:t>
            </a:r>
          </a:p>
          <a:p>
            <a:r>
              <a:rPr lang="en-US" dirty="0" smtClean="0"/>
              <a:t>Electronic approval options </a:t>
            </a:r>
          </a:p>
          <a:p>
            <a:pPr lvl="1"/>
            <a:r>
              <a:rPr lang="en-US" dirty="0" smtClean="0"/>
              <a:t>Requisition level – budgetary </a:t>
            </a:r>
          </a:p>
          <a:p>
            <a:pPr lvl="1"/>
            <a:r>
              <a:rPr lang="en-US" dirty="0" smtClean="0"/>
              <a:t>Purchase order level – second signature</a:t>
            </a:r>
          </a:p>
        </p:txBody>
      </p:sp>
      <p:sp>
        <p:nvSpPr>
          <p:cNvPr id="708611" name="Rectangle 4"/>
          <p:cNvSpPr>
            <a:spLocks noGrp="1" noChangeArrowheads="1"/>
          </p:cNvSpPr>
          <p:nvPr>
            <p:ph type="title"/>
          </p:nvPr>
        </p:nvSpPr>
        <p:spPr/>
        <p:txBody>
          <a:bodyPr anchor="ct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12</a:t>
            </a:fld>
            <a:endParaRPr lang="en-US" dirty="0"/>
          </a:p>
        </p:txBody>
      </p:sp>
      <p:sp>
        <p:nvSpPr>
          <p:cNvPr id="15363" name="Rectangle 3"/>
          <p:cNvSpPr>
            <a:spLocks noGrp="1" noChangeArrowheads="1"/>
          </p:cNvSpPr>
          <p:nvPr>
            <p:ph idx="1"/>
          </p:nvPr>
        </p:nvSpPr>
        <p:spPr/>
        <p:txBody>
          <a:bodyPr>
            <a:normAutofit lnSpcReduction="10000"/>
          </a:bodyPr>
          <a:lstStyle/>
          <a:p>
            <a:pPr>
              <a:buNone/>
            </a:pPr>
            <a:r>
              <a:rPr lang="en-US" sz="3000" b="1" dirty="0" smtClean="0"/>
              <a:t>Electronic routing</a:t>
            </a:r>
          </a:p>
          <a:p>
            <a:r>
              <a:rPr lang="en-US" dirty="0" smtClean="0"/>
              <a:t>E-mail driven</a:t>
            </a:r>
          </a:p>
          <a:p>
            <a:r>
              <a:rPr lang="en-US" dirty="0" smtClean="0"/>
              <a:t>Routing groups </a:t>
            </a:r>
          </a:p>
          <a:p>
            <a:r>
              <a:rPr lang="en-US" dirty="0" smtClean="0"/>
              <a:t>Routing hierarchy (project, CC, acct, user)</a:t>
            </a:r>
          </a:p>
          <a:p>
            <a:r>
              <a:rPr lang="en-US" dirty="0" smtClean="0"/>
              <a:t>User limits</a:t>
            </a:r>
          </a:p>
          <a:p>
            <a:pPr lvl="1"/>
            <a:r>
              <a:rPr lang="en-US" dirty="0" err="1" smtClean="0"/>
              <a:t>Req</a:t>
            </a:r>
            <a:r>
              <a:rPr lang="en-US" dirty="0" smtClean="0"/>
              <a:t> expense </a:t>
            </a:r>
          </a:p>
          <a:p>
            <a:pPr lvl="1"/>
            <a:r>
              <a:rPr lang="en-US" dirty="0" err="1" smtClean="0"/>
              <a:t>Req</a:t>
            </a:r>
            <a:r>
              <a:rPr lang="en-US" dirty="0" smtClean="0"/>
              <a:t> capital</a:t>
            </a:r>
          </a:p>
          <a:p>
            <a:pPr lvl="1"/>
            <a:r>
              <a:rPr lang="en-US" dirty="0" err="1" smtClean="0"/>
              <a:t>Req</a:t>
            </a:r>
            <a:r>
              <a:rPr lang="en-US" dirty="0" smtClean="0"/>
              <a:t> project</a:t>
            </a:r>
          </a:p>
          <a:p>
            <a:r>
              <a:rPr lang="en-US" dirty="0" smtClean="0"/>
              <a:t>“Wait hours”</a:t>
            </a:r>
          </a:p>
          <a:p>
            <a:r>
              <a:rPr lang="en-US" dirty="0" smtClean="0"/>
              <a:t>Routing substitution</a:t>
            </a:r>
          </a:p>
          <a:p>
            <a:r>
              <a:rPr lang="en-US" dirty="0" smtClean="0"/>
              <a:t>Re-routing capabilities</a:t>
            </a:r>
          </a:p>
        </p:txBody>
      </p:sp>
      <p:sp>
        <p:nvSpPr>
          <p:cNvPr id="15362" name="Rectangle 4"/>
          <p:cNvSpPr>
            <a:spLocks noGrp="1" noChangeArrowheads="1"/>
          </p:cNvSpPr>
          <p:nvPr>
            <p:ph type="title"/>
          </p:nvPr>
        </p:nvSpPr>
        <p:spPr/>
        <p:txBody>
          <a:bodyP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6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36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36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536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536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36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536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363">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363">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536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13</a:t>
            </a:fld>
            <a:endParaRPr lang="en-US" dirty="0"/>
          </a:p>
        </p:txBody>
      </p:sp>
      <p:sp>
        <p:nvSpPr>
          <p:cNvPr id="16387" name="Rectangle 3"/>
          <p:cNvSpPr>
            <a:spLocks noGrp="1" noChangeArrowheads="1"/>
          </p:cNvSpPr>
          <p:nvPr>
            <p:ph idx="1"/>
          </p:nvPr>
        </p:nvSpPr>
        <p:spPr/>
        <p:txBody>
          <a:bodyPr>
            <a:normAutofit lnSpcReduction="10000"/>
          </a:bodyPr>
          <a:lstStyle/>
          <a:p>
            <a:pPr>
              <a:buNone/>
            </a:pPr>
            <a:r>
              <a:rPr lang="en-US" b="1" dirty="0" smtClean="0"/>
              <a:t>Approval options</a:t>
            </a:r>
          </a:p>
          <a:p>
            <a:r>
              <a:rPr lang="en-US" dirty="0" smtClean="0"/>
              <a:t>Horizontal/vertical approval </a:t>
            </a:r>
          </a:p>
          <a:p>
            <a:pPr lvl="1"/>
            <a:r>
              <a:rPr lang="en-US" dirty="0" smtClean="0"/>
              <a:t>Vertical (standard)</a:t>
            </a:r>
          </a:p>
          <a:p>
            <a:pPr lvl="1"/>
            <a:r>
              <a:rPr lang="en-US" dirty="0" smtClean="0"/>
              <a:t>Horizontal</a:t>
            </a:r>
          </a:p>
          <a:p>
            <a:r>
              <a:rPr lang="en-US" dirty="0" smtClean="0"/>
              <a:t>Quality approvers </a:t>
            </a:r>
          </a:p>
          <a:p>
            <a:pPr lvl="1"/>
            <a:r>
              <a:rPr lang="en-US" dirty="0" smtClean="0"/>
              <a:t>Cons Limit? (Consider Limit) = No </a:t>
            </a:r>
          </a:p>
          <a:p>
            <a:pPr lvl="1"/>
            <a:r>
              <a:rPr lang="en-US" dirty="0" smtClean="0"/>
              <a:t>Permanent or one-time only</a:t>
            </a:r>
          </a:p>
          <a:p>
            <a:r>
              <a:rPr lang="en-US" dirty="0" smtClean="0"/>
              <a:t>Types of purchasing approvals</a:t>
            </a:r>
          </a:p>
          <a:p>
            <a:pPr lvl="1"/>
            <a:r>
              <a:rPr lang="en-US" dirty="0" smtClean="0"/>
              <a:t>Requisition</a:t>
            </a:r>
          </a:p>
          <a:p>
            <a:pPr lvl="1"/>
            <a:r>
              <a:rPr lang="en-US" dirty="0" smtClean="0"/>
              <a:t>Purchase order</a:t>
            </a:r>
          </a:p>
          <a:p>
            <a:pPr lvl="1"/>
            <a:r>
              <a:rPr lang="en-US" dirty="0" smtClean="0"/>
              <a:t>Blanket order</a:t>
            </a:r>
          </a:p>
        </p:txBody>
      </p:sp>
      <p:sp>
        <p:nvSpPr>
          <p:cNvPr id="16386" name="Rectangle 4"/>
          <p:cNvSpPr>
            <a:spLocks noGrp="1" noChangeArrowheads="1"/>
          </p:cNvSpPr>
          <p:nvPr>
            <p:ph type="title"/>
          </p:nvPr>
        </p:nvSpPr>
        <p:spPr/>
        <p:txBody>
          <a:bodyP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4" end="4"/>
                                            </p:txEl>
                                          </p:spTgt>
                                        </p:tgtEl>
                                        <p:attrNameLst>
                                          <p:attrName>style.visibility</p:attrName>
                                        </p:attrNameLst>
                                      </p:cBhvr>
                                      <p:to>
                                        <p:strVal val="visible"/>
                                      </p:to>
                                    </p:set>
                                  </p:childTnLst>
                                  <p:subTnLst>
                                    <p:animClr>
                                      <p:cBhvr override="childStyle">
                                        <p:cTn dur="1" fill="hold" display="0" masterRel="nextClick" afterEffect="1"/>
                                        <p:tgtEl>
                                          <p:spTgt spid="16387">
                                            <p:txEl>
                                              <p:pRg st="4" end="4"/>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387">
                                            <p:txEl>
                                              <p:pRg st="1" end="1"/>
                                            </p:txEl>
                                          </p:spTgt>
                                        </p:tgtEl>
                                        <p:attrNameLst>
                                          <p:attrName>style.visibility</p:attrName>
                                        </p:attrNameLst>
                                      </p:cBhvr>
                                      <p:to>
                                        <p:strVal val="visible"/>
                                      </p:to>
                                    </p:set>
                                  </p:childTnLst>
                                  <p:subTnLst>
                                    <p:animClr>
                                      <p:cBhvr override="childStyle">
                                        <p:cTn dur="1" fill="hold" display="0" masterRel="nextClick" afterEffect="1"/>
                                        <p:tgtEl>
                                          <p:spTgt spid="16387">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387">
                                            <p:txEl>
                                              <p:pRg st="2" end="2"/>
                                            </p:txEl>
                                          </p:spTgt>
                                        </p:tgtEl>
                                        <p:attrNameLst>
                                          <p:attrName>style.visibility</p:attrName>
                                        </p:attrNameLst>
                                      </p:cBhvr>
                                      <p:to>
                                        <p:strVal val="visible"/>
                                      </p:to>
                                    </p:set>
                                  </p:childTnLst>
                                  <p:subTnLst>
                                    <p:animClr>
                                      <p:cBhvr override="childStyle">
                                        <p:cTn dur="1" fill="hold" display="0" masterRel="nextClick" afterEffect="1"/>
                                        <p:tgtEl>
                                          <p:spTgt spid="16387">
                                            <p:txEl>
                                              <p:pRg st="2" end="2"/>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387">
                                            <p:txEl>
                                              <p:pRg st="3" end="3"/>
                                            </p:txEl>
                                          </p:spTgt>
                                        </p:tgtEl>
                                        <p:attrNameLst>
                                          <p:attrName>style.visibility</p:attrName>
                                        </p:attrNameLst>
                                      </p:cBhvr>
                                      <p:to>
                                        <p:strVal val="visible"/>
                                      </p:to>
                                    </p:set>
                                  </p:childTnLst>
                                  <p:subTnLst>
                                    <p:animClr>
                                      <p:cBhvr override="childStyle">
                                        <p:cTn dur="1" fill="hold" display="0" masterRel="nextClick" afterEffect="1"/>
                                        <p:tgtEl>
                                          <p:spTgt spid="16387">
                                            <p:txEl>
                                              <p:pRg st="3" end="3"/>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16387">
                                            <p:txEl>
                                              <p:pRg st="5" end="5"/>
                                            </p:txEl>
                                          </p:spTgt>
                                        </p:tgtEl>
                                        <p:attrNameLst>
                                          <p:attrName>style.visibility</p:attrName>
                                        </p:attrNameLst>
                                      </p:cBhvr>
                                      <p:to>
                                        <p:strVal val="visible"/>
                                      </p:to>
                                    </p:set>
                                  </p:childTnLst>
                                  <p:subTnLst>
                                    <p:animClr>
                                      <p:cBhvr override="childStyle">
                                        <p:cTn dur="1" fill="hold" display="0" masterRel="nextClick" afterEffect="1"/>
                                        <p:tgtEl>
                                          <p:spTgt spid="16387">
                                            <p:txEl>
                                              <p:pRg st="5" end="5"/>
                                            </p:txEl>
                                          </p:spTgt>
                                        </p:tgtEl>
                                        <p:attrNameLst>
                                          <p:attrName>ppt_c</p:attrName>
                                        </p:attrNameLst>
                                      </p:cBhvr>
                                      <p:to>
                                        <a:srgbClr val="C0C0C0"/>
                                      </p:to>
                                    </p:animClr>
                                  </p:subTnLst>
                                </p:cTn>
                              </p:par>
                              <p:par>
                                <p:cTn id="21" presetID="1" presetClass="entr" presetSubtype="0" fill="hold" nodeType="withEffect">
                                  <p:stCondLst>
                                    <p:cond delay="0"/>
                                  </p:stCondLst>
                                  <p:childTnLst>
                                    <p:set>
                                      <p:cBhvr>
                                        <p:cTn id="22" dur="1" fill="hold">
                                          <p:stCondLst>
                                            <p:cond delay="0"/>
                                          </p:stCondLst>
                                        </p:cTn>
                                        <p:tgtEl>
                                          <p:spTgt spid="16387">
                                            <p:txEl>
                                              <p:pRg st="6" end="6"/>
                                            </p:txEl>
                                          </p:spTgt>
                                        </p:tgtEl>
                                        <p:attrNameLst>
                                          <p:attrName>style.visibility</p:attrName>
                                        </p:attrNameLst>
                                      </p:cBhvr>
                                      <p:to>
                                        <p:strVal val="visible"/>
                                      </p:to>
                                    </p:set>
                                  </p:childTnLst>
                                  <p:subTnLst>
                                    <p:animClr>
                                      <p:cBhvr override="childStyle">
                                        <p:cTn dur="1" fill="hold" display="0" masterRel="nextClick" afterEffect="1"/>
                                        <p:tgtEl>
                                          <p:spTgt spid="16387">
                                            <p:txEl>
                                              <p:pRg st="6" end="6"/>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387">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387">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387">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638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14</a:t>
            </a:fld>
            <a:endParaRPr lang="en-US" dirty="0"/>
          </a:p>
        </p:txBody>
      </p:sp>
      <p:sp>
        <p:nvSpPr>
          <p:cNvPr id="17411" name="Rectangle 3"/>
          <p:cNvSpPr>
            <a:spLocks noGrp="1" noChangeArrowheads="1"/>
          </p:cNvSpPr>
          <p:nvPr>
            <p:ph idx="1"/>
          </p:nvPr>
        </p:nvSpPr>
        <p:spPr/>
        <p:txBody>
          <a:bodyPr/>
          <a:lstStyle/>
          <a:p>
            <a:pPr>
              <a:buNone/>
            </a:pPr>
            <a:r>
              <a:rPr lang="en-US" b="1" dirty="0" smtClean="0"/>
              <a:t>Inventory vs. non-inventory</a:t>
            </a:r>
          </a:p>
          <a:p>
            <a:r>
              <a:rPr lang="en-US" dirty="0" smtClean="0"/>
              <a:t>Terminology </a:t>
            </a:r>
          </a:p>
          <a:p>
            <a:pPr lvl="1"/>
            <a:r>
              <a:rPr lang="en-US" dirty="0" smtClean="0"/>
              <a:t>Stock vs. non-stock </a:t>
            </a:r>
          </a:p>
          <a:p>
            <a:pPr lvl="1"/>
            <a:r>
              <a:rPr lang="en-US" dirty="0" smtClean="0"/>
              <a:t>Part number vs. non-part number </a:t>
            </a:r>
          </a:p>
          <a:p>
            <a:r>
              <a:rPr lang="en-US" dirty="0" smtClean="0"/>
              <a:t>Part No. field:  supports inventory part purchase, but can be a free-form entry</a:t>
            </a:r>
          </a:p>
          <a:p>
            <a:r>
              <a:rPr lang="en-US" dirty="0" smtClean="0"/>
              <a:t>Auto-issue</a:t>
            </a:r>
          </a:p>
          <a:p>
            <a:r>
              <a:rPr lang="en-US" dirty="0" smtClean="0"/>
              <a:t>Commodity</a:t>
            </a:r>
          </a:p>
        </p:txBody>
      </p:sp>
      <p:sp>
        <p:nvSpPr>
          <p:cNvPr id="17410" name="Rectangle 4"/>
          <p:cNvSpPr>
            <a:spLocks noGrp="1" noChangeArrowheads="1"/>
          </p:cNvSpPr>
          <p:nvPr>
            <p:ph type="title"/>
          </p:nvPr>
        </p:nvSpPr>
        <p:spPr/>
        <p:txBody>
          <a:bodyPr>
            <a:normAutofit/>
          </a:bodyP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15</a:t>
            </a:fld>
            <a:endParaRPr lang="en-US" dirty="0"/>
          </a:p>
        </p:txBody>
      </p:sp>
      <p:sp>
        <p:nvSpPr>
          <p:cNvPr id="710658" name="Rectangle 3"/>
          <p:cNvSpPr>
            <a:spLocks noGrp="1" noChangeArrowheads="1"/>
          </p:cNvSpPr>
          <p:nvPr>
            <p:ph idx="1"/>
          </p:nvPr>
        </p:nvSpPr>
        <p:spPr/>
        <p:txBody>
          <a:bodyPr tIns="45720" bIns="45720">
            <a:normAutofit fontScale="92500" lnSpcReduction="10000"/>
          </a:bodyPr>
          <a:lstStyle/>
          <a:p>
            <a:pPr>
              <a:buNone/>
            </a:pPr>
            <a:r>
              <a:rPr lang="en-US" b="1" dirty="0" smtClean="0"/>
              <a:t>Stock replenishment</a:t>
            </a:r>
          </a:p>
          <a:p>
            <a:r>
              <a:rPr lang="en-US" dirty="0" smtClean="0"/>
              <a:t>Stock replenishment similar in concept to MRP in the ERP system.</a:t>
            </a:r>
          </a:p>
          <a:p>
            <a:r>
              <a:rPr lang="en-US" dirty="0" smtClean="0"/>
              <a:t>Manual and automated options.  </a:t>
            </a:r>
          </a:p>
          <a:p>
            <a:r>
              <a:rPr lang="en-US" dirty="0" smtClean="0"/>
              <a:t>Uses on-hand quantity, reorder point, and management max values.</a:t>
            </a:r>
          </a:p>
          <a:p>
            <a:r>
              <a:rPr lang="en-US" dirty="0" smtClean="0"/>
              <a:t>May be manipulated prior to order.</a:t>
            </a:r>
          </a:p>
          <a:p>
            <a:r>
              <a:rPr lang="en-US" dirty="0" smtClean="0"/>
              <a:t>Create the request after adding parts to a stock run. </a:t>
            </a:r>
          </a:p>
          <a:p>
            <a:pPr lvl="1"/>
            <a:r>
              <a:rPr lang="en-US" dirty="0" smtClean="0"/>
              <a:t>Vendor sourced: Generates purchase of one requisition per vendor</a:t>
            </a:r>
          </a:p>
          <a:p>
            <a:pPr lvl="1"/>
            <a:r>
              <a:rPr lang="en-US" dirty="0" smtClean="0"/>
              <a:t>Internal fabricated: Generates work order</a:t>
            </a:r>
          </a:p>
          <a:p>
            <a:endParaRPr lang="en-US" dirty="0" smtClean="0"/>
          </a:p>
        </p:txBody>
      </p:sp>
      <p:sp>
        <p:nvSpPr>
          <p:cNvPr id="710659" name="Rectangle 2"/>
          <p:cNvSpPr>
            <a:spLocks noGrp="1" noChangeArrowheads="1"/>
          </p:cNvSpPr>
          <p:nvPr>
            <p:ph type="title"/>
          </p:nvPr>
        </p:nvSpPr>
        <p:spPr/>
        <p:txBody>
          <a:bodyPr anchor="ctr"/>
          <a:lstStyle/>
          <a:p>
            <a:r>
              <a:rPr lang="en-US" dirty="0" smtClean="0"/>
              <a:t>Purchasing — Key Concepts (cont.)</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16</a:t>
            </a:fld>
            <a:endParaRPr lang="en-US" dirty="0"/>
          </a:p>
        </p:txBody>
      </p:sp>
      <p:sp>
        <p:nvSpPr>
          <p:cNvPr id="3" name="Text Placeholder 2"/>
          <p:cNvSpPr>
            <a:spLocks noGrp="1"/>
          </p:cNvSpPr>
          <p:nvPr>
            <p:ph type="body" sz="quarter" idx="10"/>
          </p:nvPr>
        </p:nvSpPr>
        <p:spPr/>
        <p:txBody>
          <a:bodyPr/>
          <a:lstStyle/>
          <a:p>
            <a:endParaRPr lang="en-US" dirty="0"/>
          </a:p>
        </p:txBody>
      </p:sp>
      <p:sp>
        <p:nvSpPr>
          <p:cNvPr id="4" name="Title 3"/>
          <p:cNvSpPr>
            <a:spLocks noGrp="1"/>
          </p:cNvSpPr>
          <p:nvPr>
            <p:ph type="title"/>
          </p:nvPr>
        </p:nvSpPr>
        <p:spPr/>
        <p:txBody>
          <a:bodyPr/>
          <a:lstStyle/>
          <a:p>
            <a:r>
              <a:rPr lang="en-GB" dirty="0" smtClean="0"/>
              <a:t>EAM Purchasing Set Up</a:t>
            </a:r>
            <a:endParaRPr lang="en-US" dirty="0"/>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17</a:t>
            </a:fld>
            <a:endParaRPr lang="en-US" dirty="0"/>
          </a:p>
        </p:txBody>
      </p:sp>
      <p:sp>
        <p:nvSpPr>
          <p:cNvPr id="21507" name="Rectangle 3"/>
          <p:cNvSpPr>
            <a:spLocks noGrp="1" noChangeArrowheads="1"/>
          </p:cNvSpPr>
          <p:nvPr>
            <p:ph idx="1"/>
          </p:nvPr>
        </p:nvSpPr>
        <p:spPr/>
        <p:txBody>
          <a:bodyPr>
            <a:normAutofit lnSpcReduction="10000"/>
          </a:bodyPr>
          <a:lstStyle/>
          <a:p>
            <a:r>
              <a:rPr lang="en-US" sz="2400" dirty="0" smtClean="0"/>
              <a:t>QAD shared tables</a:t>
            </a:r>
          </a:p>
          <a:p>
            <a:r>
              <a:rPr lang="en-US" sz="2400" dirty="0" smtClean="0"/>
              <a:t>EAM registry settings</a:t>
            </a:r>
          </a:p>
          <a:p>
            <a:r>
              <a:rPr lang="en-US" sz="2400" dirty="0" smtClean="0"/>
              <a:t>Domain settings </a:t>
            </a:r>
          </a:p>
          <a:p>
            <a:r>
              <a:rPr lang="en-US" sz="2400" dirty="0" smtClean="0"/>
              <a:t>Site settings </a:t>
            </a:r>
          </a:p>
          <a:p>
            <a:r>
              <a:rPr lang="en-US" sz="2400" dirty="0" smtClean="0"/>
              <a:t>MFG/PRO interface settings </a:t>
            </a:r>
          </a:p>
          <a:p>
            <a:r>
              <a:rPr lang="en-US" sz="2400" dirty="0" smtClean="0"/>
              <a:t>Employee set up</a:t>
            </a:r>
          </a:p>
          <a:p>
            <a:r>
              <a:rPr lang="en-US" sz="2400" dirty="0" smtClean="0"/>
              <a:t>User set up</a:t>
            </a:r>
          </a:p>
          <a:p>
            <a:r>
              <a:rPr lang="en-US" sz="2400" dirty="0" smtClean="0"/>
              <a:t>Cost center/account group</a:t>
            </a:r>
          </a:p>
          <a:p>
            <a:r>
              <a:rPr lang="en-US" sz="2400" dirty="0" smtClean="0"/>
              <a:t>Approval groups</a:t>
            </a:r>
          </a:p>
          <a:p>
            <a:pPr lvl="1"/>
            <a:r>
              <a:rPr lang="en-US" sz="2000" dirty="0" smtClean="0"/>
              <a:t>Requisition approval</a:t>
            </a:r>
          </a:p>
          <a:p>
            <a:pPr lvl="1"/>
            <a:r>
              <a:rPr lang="en-US" sz="2000" dirty="0" smtClean="0"/>
              <a:t>Purchase order approval</a:t>
            </a:r>
            <a:endParaRPr lang="en-US" dirty="0" smtClean="0"/>
          </a:p>
          <a:p>
            <a:r>
              <a:rPr lang="en-US" sz="2400" dirty="0" smtClean="0"/>
              <a:t>COA approval option</a:t>
            </a:r>
          </a:p>
          <a:p>
            <a:endParaRPr lang="en-US" sz="2400" dirty="0" smtClean="0"/>
          </a:p>
        </p:txBody>
      </p:sp>
      <p:sp>
        <p:nvSpPr>
          <p:cNvPr id="21506" name="Rectangle 4"/>
          <p:cNvSpPr>
            <a:spLocks noGrp="1" noChangeArrowheads="1"/>
          </p:cNvSpPr>
          <p:nvPr>
            <p:ph type="title"/>
          </p:nvPr>
        </p:nvSpPr>
        <p:spPr/>
        <p:txBody>
          <a:bodyPr/>
          <a:lstStyle/>
          <a:p>
            <a:r>
              <a:rPr lang="en-US" dirty="0" smtClean="0"/>
              <a:t>Purchasing Setup – Overview</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childTnLst>
                                  <p:subTnLst>
                                    <p:animClr>
                                      <p:cBhvr override="childStyle">
                                        <p:cTn dur="1" fill="hold" display="0" masterRel="nextClick" afterEffect="1"/>
                                        <p:tgtEl>
                                          <p:spTgt spid="21507">
                                            <p:txEl>
                                              <p:pRg st="2" end="2"/>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1" end="1"/>
                                            </p:txEl>
                                          </p:spTgt>
                                        </p:tgtEl>
                                        <p:attrNameLst>
                                          <p:attrName>style.visibility</p:attrName>
                                        </p:attrNameLst>
                                      </p:cBhvr>
                                      <p:to>
                                        <p:strVal val="visible"/>
                                      </p:to>
                                    </p:set>
                                  </p:childTnLst>
                                  <p:subTnLst>
                                    <p:animClr>
                                      <p:cBhvr override="childStyle">
                                        <p:cTn dur="1" fill="hold" display="0" masterRel="nextClick" afterEffect="1"/>
                                        <p:tgtEl>
                                          <p:spTgt spid="21507">
                                            <p:txEl>
                                              <p:pRg st="1" end="1"/>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0" end="0"/>
                                            </p:txEl>
                                          </p:spTgt>
                                        </p:tgtEl>
                                        <p:attrNameLst>
                                          <p:attrName>style.visibility</p:attrName>
                                        </p:attrNameLst>
                                      </p:cBhvr>
                                      <p:to>
                                        <p:strVal val="visible"/>
                                      </p:to>
                                    </p:set>
                                  </p:childTnLst>
                                  <p:subTnLst>
                                    <p:animClr>
                                      <p:cBhvr override="childStyle">
                                        <p:cTn dur="1" fill="hold" display="0" masterRel="nextClick" afterEffect="1"/>
                                        <p:tgtEl>
                                          <p:spTgt spid="21507">
                                            <p:txEl>
                                              <p:pRg st="0" end="0"/>
                                            </p:txEl>
                                          </p:spTgt>
                                        </p:tgtEl>
                                        <p:attrNameLst>
                                          <p:attrName>ppt_c</p:attrName>
                                        </p:attrNameLst>
                                      </p:cBhvr>
                                      <p:to>
                                        <a:srgbClr val="C0C0C0"/>
                                      </p:to>
                                    </p:animClr>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507">
                                            <p:txEl>
                                              <p:pRg st="3" end="3"/>
                                            </p:txEl>
                                          </p:spTgt>
                                        </p:tgtEl>
                                        <p:attrNameLst>
                                          <p:attrName>style.visibility</p:attrName>
                                        </p:attrNameLst>
                                      </p:cBhvr>
                                      <p:to>
                                        <p:strVal val="visible"/>
                                      </p:to>
                                    </p:set>
                                  </p:childTnLst>
                                  <p:subTnLst>
                                    <p:animClr>
                                      <p:cBhvr override="childStyle">
                                        <p:cTn dur="1" fill="hold" display="0" masterRel="nextClick" afterEffect="1"/>
                                        <p:tgtEl>
                                          <p:spTgt spid="21507">
                                            <p:txEl>
                                              <p:pRg st="3" end="3"/>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507">
                                            <p:txEl>
                                              <p:pRg st="4" end="4"/>
                                            </p:txEl>
                                          </p:spTgt>
                                        </p:tgtEl>
                                        <p:attrNameLst>
                                          <p:attrName>style.visibility</p:attrName>
                                        </p:attrNameLst>
                                      </p:cBhvr>
                                      <p:to>
                                        <p:strVal val="visible"/>
                                      </p:to>
                                    </p:set>
                                  </p:childTnLst>
                                  <p:subTnLst>
                                    <p:animClr>
                                      <p:cBhvr override="childStyle">
                                        <p:cTn dur="1" fill="hold" display="0" masterRel="nextClick" afterEffect="1"/>
                                        <p:tgtEl>
                                          <p:spTgt spid="21507">
                                            <p:txEl>
                                              <p:pRg st="4" end="4"/>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50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50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507">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1507">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150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18</a:t>
            </a:fld>
            <a:endParaRPr lang="en-US" dirty="0"/>
          </a:p>
        </p:txBody>
      </p:sp>
      <p:sp>
        <p:nvSpPr>
          <p:cNvPr id="188418" name="Rectangle 2"/>
          <p:cNvSpPr>
            <a:spLocks noGrp="1" noChangeArrowheads="1"/>
          </p:cNvSpPr>
          <p:nvPr>
            <p:ph idx="1"/>
          </p:nvPr>
        </p:nvSpPr>
        <p:spPr/>
        <p:txBody>
          <a:bodyPr>
            <a:normAutofit/>
          </a:bodyPr>
          <a:lstStyle/>
          <a:p>
            <a:pPr>
              <a:spcAft>
                <a:spcPct val="30000"/>
              </a:spcAft>
              <a:buNone/>
            </a:pPr>
            <a:r>
              <a:rPr lang="en-US" b="1" dirty="0" smtClean="0"/>
              <a:t>Shared tables/information</a:t>
            </a:r>
          </a:p>
        </p:txBody>
      </p:sp>
      <p:sp>
        <p:nvSpPr>
          <p:cNvPr id="188419" name="Rectangle 4"/>
          <p:cNvSpPr>
            <a:spLocks noGrp="1" noChangeArrowheads="1"/>
          </p:cNvSpPr>
          <p:nvPr>
            <p:ph type="title"/>
          </p:nvPr>
        </p:nvSpPr>
        <p:spPr/>
        <p:txBody>
          <a:bodyPr/>
          <a:lstStyle/>
          <a:p>
            <a:r>
              <a:rPr lang="en-US" dirty="0" smtClean="0"/>
              <a:t>Purchasing Set Up</a:t>
            </a:r>
          </a:p>
        </p:txBody>
      </p:sp>
      <p:sp>
        <p:nvSpPr>
          <p:cNvPr id="9" name="Text Placeholder 8"/>
          <p:cNvSpPr>
            <a:spLocks noGrp="1"/>
          </p:cNvSpPr>
          <p:nvPr>
            <p:ph type="body" sz="quarter" idx="11"/>
          </p:nvPr>
        </p:nvSpPr>
        <p:spPr/>
        <p:txBody>
          <a:bodyPr/>
          <a:lstStyle/>
          <a:p>
            <a:r>
              <a:rPr lang="en-US" dirty="0" smtClean="0"/>
              <a:t>EAM Purchasing</a:t>
            </a:r>
            <a:endParaRPr lang="en-US" dirty="0"/>
          </a:p>
        </p:txBody>
      </p:sp>
      <p:graphicFrame>
        <p:nvGraphicFramePr>
          <p:cNvPr id="7" name="Table 6"/>
          <p:cNvGraphicFramePr>
            <a:graphicFrameLocks noGrp="1"/>
          </p:cNvGraphicFramePr>
          <p:nvPr/>
        </p:nvGraphicFramePr>
        <p:xfrm>
          <a:off x="956440" y="2191407"/>
          <a:ext cx="6725472" cy="3545840"/>
        </p:xfrm>
        <a:graphic>
          <a:graphicData uri="http://schemas.openxmlformats.org/drawingml/2006/table">
            <a:tbl>
              <a:tblPr firstRow="1" bandRow="1">
                <a:tableStyleId>{5C22544A-7EE6-4342-B048-85BDC9FD1C3A}</a:tableStyleId>
              </a:tblPr>
              <a:tblGrid>
                <a:gridCol w="3362736"/>
                <a:gridCol w="3362736"/>
              </a:tblGrid>
              <a:tr h="370840">
                <a:tc>
                  <a:txBody>
                    <a:bodyPr/>
                    <a:lstStyle/>
                    <a:p>
                      <a:r>
                        <a:rPr lang="en-US" sz="3200" dirty="0" smtClean="0"/>
                        <a:t>QAD</a:t>
                      </a:r>
                      <a:endParaRPr lang="en-US" dirty="0"/>
                    </a:p>
                  </a:txBody>
                  <a:tcPr/>
                </a:tc>
                <a:tc>
                  <a:txBody>
                    <a:bodyPr/>
                    <a:lstStyle/>
                    <a:p>
                      <a:pPr algn="r"/>
                      <a:r>
                        <a:rPr lang="en-US" sz="3200" dirty="0" smtClean="0"/>
                        <a:t>EAM</a:t>
                      </a:r>
                      <a:endParaRPr lang="en-US" dirty="0"/>
                    </a:p>
                  </a:txBody>
                  <a:tcPr/>
                </a:tc>
              </a:tr>
              <a:tr h="370840">
                <a:tc>
                  <a:txBody>
                    <a:bodyPr/>
                    <a:lstStyle/>
                    <a:p>
                      <a:r>
                        <a:rPr lang="en-US" dirty="0" smtClean="0"/>
                        <a:t>Address Master</a:t>
                      </a:r>
                      <a:endParaRPr lang="en-US" dirty="0"/>
                    </a:p>
                  </a:txBody>
                  <a:tcPr/>
                </a:tc>
                <a:tc>
                  <a:txBody>
                    <a:bodyPr/>
                    <a:lstStyle/>
                    <a:p>
                      <a:r>
                        <a:rPr lang="en-US" dirty="0" smtClean="0"/>
                        <a:t>Ship</a:t>
                      </a:r>
                      <a:r>
                        <a:rPr lang="en-US" baseline="0" dirty="0" smtClean="0"/>
                        <a:t> To</a:t>
                      </a:r>
                    </a:p>
                  </a:txBody>
                  <a:tcPr/>
                </a:tc>
              </a:tr>
              <a:tr h="370840">
                <a:tc>
                  <a:txBody>
                    <a:bodyPr/>
                    <a:lstStyle/>
                    <a:p>
                      <a:r>
                        <a:rPr lang="en-US" dirty="0" smtClean="0"/>
                        <a:t>Address Master</a:t>
                      </a:r>
                      <a:endParaRPr lang="en-US" dirty="0"/>
                    </a:p>
                  </a:txBody>
                  <a:tcPr/>
                </a:tc>
                <a:tc>
                  <a:txBody>
                    <a:bodyPr/>
                    <a:lstStyle/>
                    <a:p>
                      <a:r>
                        <a:rPr lang="en-US" dirty="0" smtClean="0"/>
                        <a:t>Bill</a:t>
                      </a:r>
                      <a:r>
                        <a:rPr lang="en-US" baseline="0" dirty="0" smtClean="0"/>
                        <a:t> To</a:t>
                      </a:r>
                      <a:endParaRPr lang="en-US" dirty="0"/>
                    </a:p>
                  </a:txBody>
                  <a:tcPr/>
                </a:tc>
              </a:tr>
              <a:tr h="370840">
                <a:tc>
                  <a:txBody>
                    <a:bodyPr/>
                    <a:lstStyle/>
                    <a:p>
                      <a:r>
                        <a:rPr lang="en-US" dirty="0" smtClean="0"/>
                        <a:t>Currency / Exchange Rate</a:t>
                      </a:r>
                      <a:endParaRPr lang="en-US" dirty="0"/>
                    </a:p>
                  </a:txBody>
                  <a:tcPr/>
                </a:tc>
                <a:tc>
                  <a:txBody>
                    <a:bodyPr/>
                    <a:lstStyle/>
                    <a:p>
                      <a:r>
                        <a:rPr lang="en-US" dirty="0" smtClean="0"/>
                        <a:t>Currency / Exchange Rate</a:t>
                      </a:r>
                      <a:endParaRPr lang="en-US" dirty="0"/>
                    </a:p>
                  </a:txBody>
                  <a:tcPr/>
                </a:tc>
              </a:tr>
              <a:tr h="370840">
                <a:tc>
                  <a:txBody>
                    <a:bodyPr/>
                    <a:lstStyle/>
                    <a:p>
                      <a:r>
                        <a:rPr lang="en-US" dirty="0" smtClean="0"/>
                        <a:t>Master Comments</a:t>
                      </a:r>
                      <a:endParaRPr lang="en-US" dirty="0"/>
                    </a:p>
                  </a:txBody>
                  <a:tcPr/>
                </a:tc>
                <a:tc>
                  <a:txBody>
                    <a:bodyPr/>
                    <a:lstStyle/>
                    <a:p>
                      <a:r>
                        <a:rPr lang="en-US" dirty="0" smtClean="0"/>
                        <a:t>Standard</a:t>
                      </a:r>
                      <a:r>
                        <a:rPr lang="en-US" baseline="0" dirty="0" smtClean="0"/>
                        <a:t> Clauses</a:t>
                      </a:r>
                      <a:endParaRPr lang="en-US" dirty="0"/>
                    </a:p>
                  </a:txBody>
                  <a:tcPr/>
                </a:tc>
              </a:tr>
              <a:tr h="370840">
                <a:tc>
                  <a:txBody>
                    <a:bodyPr/>
                    <a:lstStyle/>
                    <a:p>
                      <a:r>
                        <a:rPr lang="en-US" dirty="0" smtClean="0"/>
                        <a:t>Terms</a:t>
                      </a:r>
                      <a:endParaRPr lang="en-US" dirty="0"/>
                    </a:p>
                  </a:txBody>
                  <a:tcPr/>
                </a:tc>
                <a:tc>
                  <a:txBody>
                    <a:bodyPr/>
                    <a:lstStyle/>
                    <a:p>
                      <a:r>
                        <a:rPr lang="en-US" dirty="0" smtClean="0"/>
                        <a:t>Terms</a:t>
                      </a:r>
                      <a:endParaRPr lang="en-US" dirty="0"/>
                    </a:p>
                  </a:txBody>
                  <a:tcPr/>
                </a:tc>
              </a:tr>
              <a:tr h="370840">
                <a:tc>
                  <a:txBody>
                    <a:bodyPr/>
                    <a:lstStyle/>
                    <a:p>
                      <a:r>
                        <a:rPr lang="en-US" dirty="0" smtClean="0"/>
                        <a:t>Supplier</a:t>
                      </a:r>
                      <a:endParaRPr lang="en-US" dirty="0"/>
                    </a:p>
                  </a:txBody>
                  <a:tcPr/>
                </a:tc>
                <a:tc>
                  <a:txBody>
                    <a:bodyPr/>
                    <a:lstStyle/>
                    <a:p>
                      <a:r>
                        <a:rPr lang="en-US" dirty="0" smtClean="0"/>
                        <a:t>Vendor</a:t>
                      </a:r>
                      <a:endParaRPr lang="en-US" dirty="0"/>
                    </a:p>
                  </a:txBody>
                  <a:tcPr/>
                </a:tc>
              </a:tr>
              <a:tr h="370840">
                <a:tc>
                  <a:txBody>
                    <a:bodyPr/>
                    <a:lstStyle/>
                    <a:p>
                      <a:r>
                        <a:rPr lang="en-US" dirty="0" smtClean="0"/>
                        <a:t>Project</a:t>
                      </a:r>
                      <a:endParaRPr lang="en-US" dirty="0"/>
                    </a:p>
                  </a:txBody>
                  <a:tcPr/>
                </a:tc>
                <a:tc>
                  <a:txBody>
                    <a:bodyPr/>
                    <a:lstStyle/>
                    <a:p>
                      <a:r>
                        <a:rPr lang="en-US" dirty="0" smtClean="0"/>
                        <a:t>Project</a:t>
                      </a:r>
                      <a:endParaRPr lang="en-US" dirty="0"/>
                    </a:p>
                  </a:txBody>
                  <a:tcPr/>
                </a:tc>
              </a:tr>
              <a:tr h="370840">
                <a:tc>
                  <a:txBody>
                    <a:bodyPr/>
                    <a:lstStyle/>
                    <a:p>
                      <a:endParaRPr lang="en-US" dirty="0"/>
                    </a:p>
                  </a:txBody>
                  <a:tcPr/>
                </a:tc>
                <a:tc>
                  <a:txBody>
                    <a:bodyPr/>
                    <a:lstStyle/>
                    <a:p>
                      <a:endParaRPr lang="en-US" dirty="0"/>
                    </a:p>
                  </a:txBody>
                  <a:tcPr/>
                </a:tc>
              </a:tr>
            </a:tbl>
          </a:graphicData>
        </a:graphic>
      </p:graphicFrame>
      <p:sp>
        <p:nvSpPr>
          <p:cNvPr id="8" name="Right Arrow 7"/>
          <p:cNvSpPr/>
          <p:nvPr/>
        </p:nvSpPr>
        <p:spPr>
          <a:xfrm>
            <a:off x="2885090" y="2191407"/>
            <a:ext cx="2727434" cy="567559"/>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19</a:t>
            </a:fld>
            <a:endParaRPr lang="en-US" dirty="0"/>
          </a:p>
        </p:txBody>
      </p:sp>
      <p:sp>
        <p:nvSpPr>
          <p:cNvPr id="195587" name="Rectangle 3"/>
          <p:cNvSpPr>
            <a:spLocks noGrp="1" noChangeArrowheads="1"/>
          </p:cNvSpPr>
          <p:nvPr>
            <p:ph idx="1"/>
          </p:nvPr>
        </p:nvSpPr>
        <p:spPr/>
        <p:txBody>
          <a:bodyPr>
            <a:normAutofit/>
          </a:bodyPr>
          <a:lstStyle/>
          <a:p>
            <a:pPr>
              <a:buNone/>
            </a:pPr>
            <a:r>
              <a:rPr lang="en-US" b="1" dirty="0" smtClean="0"/>
              <a:t>Registry settings</a:t>
            </a:r>
          </a:p>
          <a:p>
            <a:r>
              <a:rPr lang="en-US" dirty="0" smtClean="0"/>
              <a:t>Place-holder settings </a:t>
            </a:r>
          </a:p>
          <a:p>
            <a:r>
              <a:rPr lang="en-US" dirty="0" smtClean="0"/>
              <a:t>Not typically revisited after implementation </a:t>
            </a:r>
          </a:p>
          <a:p>
            <a:r>
              <a:rPr lang="en-US" dirty="0" smtClean="0">
                <a:solidFill>
                  <a:schemeClr val="tx1"/>
                </a:solidFill>
              </a:rPr>
              <a:t>Key settings: </a:t>
            </a:r>
          </a:p>
          <a:p>
            <a:pPr lvl="1"/>
            <a:r>
              <a:rPr lang="en-US" dirty="0" smtClean="0">
                <a:solidFill>
                  <a:schemeClr val="tx1"/>
                </a:solidFill>
              </a:rPr>
              <a:t>Commodity Code format </a:t>
            </a:r>
          </a:p>
          <a:p>
            <a:pPr lvl="1"/>
            <a:r>
              <a:rPr lang="en-US" dirty="0" smtClean="0">
                <a:solidFill>
                  <a:schemeClr val="tx1"/>
                </a:solidFill>
              </a:rPr>
              <a:t>Unauthorize PO upon any change</a:t>
            </a:r>
          </a:p>
          <a:p>
            <a:pPr lvl="1"/>
            <a:r>
              <a:rPr lang="en-US" dirty="0" smtClean="0">
                <a:solidFill>
                  <a:schemeClr val="tx1"/>
                </a:solidFill>
              </a:rPr>
              <a:t>ERP enforce purchasing field size</a:t>
            </a:r>
          </a:p>
          <a:p>
            <a:pPr lvl="1"/>
            <a:r>
              <a:rPr lang="en-US" dirty="0" smtClean="0">
                <a:solidFill>
                  <a:schemeClr val="tx1"/>
                </a:solidFill>
              </a:rPr>
              <a:t>Project/refresh spending/PO order</a:t>
            </a:r>
          </a:p>
          <a:p>
            <a:pPr lvl="1"/>
            <a:r>
              <a:rPr lang="en-US" dirty="0" smtClean="0">
                <a:solidFill>
                  <a:schemeClr val="tx1"/>
                </a:solidFill>
              </a:rPr>
              <a:t>Allow </a:t>
            </a:r>
            <a:r>
              <a:rPr lang="en-US" dirty="0" err="1" smtClean="0">
                <a:solidFill>
                  <a:schemeClr val="tx1"/>
                </a:solidFill>
              </a:rPr>
              <a:t>req</a:t>
            </a:r>
            <a:r>
              <a:rPr lang="en-US" dirty="0" smtClean="0">
                <a:solidFill>
                  <a:schemeClr val="tx1"/>
                </a:solidFill>
              </a:rPr>
              <a:t> auth when spending limit exceeded</a:t>
            </a:r>
          </a:p>
          <a:p>
            <a:pPr lvl="1"/>
            <a:r>
              <a:rPr lang="en-US" dirty="0" smtClean="0">
                <a:solidFill>
                  <a:schemeClr val="tx1"/>
                </a:solidFill>
              </a:rPr>
              <a:t>PO integration enhanced logging</a:t>
            </a:r>
          </a:p>
        </p:txBody>
      </p:sp>
      <p:sp>
        <p:nvSpPr>
          <p:cNvPr id="195586" name="Rectangle 2"/>
          <p:cNvSpPr>
            <a:spLocks noGrp="1" noChangeArrowheads="1"/>
          </p:cNvSpPr>
          <p:nvPr>
            <p:ph type="title"/>
          </p:nvPr>
        </p:nvSpPr>
        <p:spPr/>
        <p:txBody>
          <a:bodyPr/>
          <a:lstStyle/>
          <a:p>
            <a:r>
              <a:rPr lang="en-US" dirty="0" smtClean="0"/>
              <a:t>Purchasing Set Up: Registry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a:t>
            </a:fld>
            <a:endParaRPr lang="en-US" dirty="0"/>
          </a:p>
        </p:txBody>
      </p:sp>
      <p:sp>
        <p:nvSpPr>
          <p:cNvPr id="7171" name="Rectangle 3"/>
          <p:cNvSpPr>
            <a:spLocks noGrp="1" noChangeArrowheads="1"/>
          </p:cNvSpPr>
          <p:nvPr>
            <p:ph idx="1"/>
          </p:nvPr>
        </p:nvSpPr>
        <p:spPr/>
        <p:txBody>
          <a:bodyPr>
            <a:normAutofit/>
          </a:bodyPr>
          <a:lstStyle/>
          <a:p>
            <a:pPr eaLnBrk="1" hangingPunct="1"/>
            <a:r>
              <a:rPr lang="en-GB" sz="2400" dirty="0" smtClean="0"/>
              <a:t>EAM modules</a:t>
            </a:r>
          </a:p>
          <a:p>
            <a:pPr eaLnBrk="1" hangingPunct="1"/>
            <a:r>
              <a:rPr lang="en-GB" sz="2400" dirty="0" smtClean="0"/>
              <a:t>Key concepts</a:t>
            </a:r>
            <a:endParaRPr lang="en-US" sz="2400" dirty="0" smtClean="0"/>
          </a:p>
          <a:p>
            <a:r>
              <a:rPr lang="en-GB" sz="2400" dirty="0" smtClean="0"/>
              <a:t>EAM Purchasing set up</a:t>
            </a:r>
          </a:p>
          <a:p>
            <a:pPr lvl="1"/>
            <a:r>
              <a:rPr lang="en-GB" sz="2000" dirty="0" smtClean="0"/>
              <a:t>Configuration</a:t>
            </a:r>
          </a:p>
          <a:p>
            <a:pPr lvl="1"/>
            <a:r>
              <a:rPr lang="en-GB" sz="2000" dirty="0" smtClean="0"/>
              <a:t>Approval groups</a:t>
            </a:r>
          </a:p>
          <a:p>
            <a:pPr eaLnBrk="1" hangingPunct="1"/>
            <a:r>
              <a:rPr lang="en-US" sz="2400" dirty="0" smtClean="0"/>
              <a:t>Introduction to the purchasing process</a:t>
            </a:r>
          </a:p>
          <a:p>
            <a:pPr lvl="1"/>
            <a:r>
              <a:rPr lang="en-US" sz="2000" dirty="0" smtClean="0"/>
              <a:t>Requisitions</a:t>
            </a:r>
          </a:p>
          <a:p>
            <a:pPr lvl="1"/>
            <a:r>
              <a:rPr lang="en-US" sz="2000" dirty="0" smtClean="0"/>
              <a:t>Purchase orders</a:t>
            </a:r>
          </a:p>
          <a:p>
            <a:pPr lvl="1"/>
            <a:r>
              <a:rPr lang="en-US" sz="2000" dirty="0" smtClean="0"/>
              <a:t>Receiving</a:t>
            </a:r>
          </a:p>
          <a:p>
            <a:pPr lvl="1"/>
            <a:r>
              <a:rPr lang="en-US" sz="2000" dirty="0" smtClean="0"/>
              <a:t>Return to vendor by receiver</a:t>
            </a:r>
          </a:p>
          <a:p>
            <a:pPr lvl="1"/>
            <a:r>
              <a:rPr lang="en-US" sz="2000" dirty="0" smtClean="0"/>
              <a:t>Stock replenishment</a:t>
            </a:r>
          </a:p>
          <a:p>
            <a:r>
              <a:rPr lang="en-US" dirty="0" smtClean="0"/>
              <a:t>Blanket orders</a:t>
            </a:r>
          </a:p>
          <a:p>
            <a:pPr lvl="1"/>
            <a:endParaRPr lang="en-US" sz="2000" dirty="0" smtClean="0"/>
          </a:p>
          <a:p>
            <a:pPr eaLnBrk="1" hangingPunct="1"/>
            <a:endParaRPr lang="en-US" sz="2400" dirty="0" smtClean="0"/>
          </a:p>
        </p:txBody>
      </p:sp>
      <p:sp>
        <p:nvSpPr>
          <p:cNvPr id="7170" name="Rectangle 2"/>
          <p:cNvSpPr>
            <a:spLocks noGrp="1" noChangeArrowheads="1"/>
          </p:cNvSpPr>
          <p:nvPr>
            <p:ph type="title"/>
          </p:nvPr>
        </p:nvSpPr>
        <p:spPr/>
        <p:txBody>
          <a:bodyPr>
            <a:normAutofit/>
          </a:bodyPr>
          <a:lstStyle/>
          <a:p>
            <a:pPr eaLnBrk="1" hangingPunct="1"/>
            <a:r>
              <a:rPr lang="en-US" dirty="0" smtClean="0"/>
              <a:t>Purchasing – Overview</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20</a:t>
            </a:fld>
            <a:endParaRPr lang="en-US" dirty="0"/>
          </a:p>
        </p:txBody>
      </p:sp>
      <p:sp>
        <p:nvSpPr>
          <p:cNvPr id="21507" name="Rectangle 3"/>
          <p:cNvSpPr>
            <a:spLocks noGrp="1" noChangeArrowheads="1"/>
          </p:cNvSpPr>
          <p:nvPr>
            <p:ph idx="1"/>
          </p:nvPr>
        </p:nvSpPr>
        <p:spPr/>
        <p:txBody>
          <a:bodyPr>
            <a:normAutofit/>
          </a:bodyPr>
          <a:lstStyle/>
          <a:p>
            <a:pPr>
              <a:buNone/>
            </a:pPr>
            <a:r>
              <a:rPr lang="en-US" b="1" dirty="0" smtClean="0"/>
              <a:t>Domain settings</a:t>
            </a:r>
          </a:p>
          <a:p>
            <a:r>
              <a:rPr lang="en-US" dirty="0" smtClean="0"/>
              <a:t>Buying options</a:t>
            </a:r>
          </a:p>
          <a:p>
            <a:pPr lvl="1"/>
            <a:r>
              <a:rPr lang="en-US" dirty="0" smtClean="0"/>
              <a:t>Any Buyer? flag </a:t>
            </a:r>
          </a:p>
          <a:p>
            <a:pPr lvl="1"/>
            <a:r>
              <a:rPr lang="en-US" dirty="0" smtClean="0"/>
              <a:t>Reopen Closed PO? flag </a:t>
            </a:r>
          </a:p>
          <a:p>
            <a:pPr lvl="1"/>
            <a:r>
              <a:rPr lang="en-US" dirty="0" smtClean="0"/>
              <a:t>Use only Vendor Currencies? flag</a:t>
            </a:r>
          </a:p>
          <a:p>
            <a:pPr lvl="1"/>
            <a:r>
              <a:rPr lang="en-US" dirty="0" smtClean="0"/>
              <a:t>Buyer limits</a:t>
            </a:r>
          </a:p>
          <a:p>
            <a:pPr lvl="2"/>
            <a:r>
              <a:rPr lang="en-US" dirty="0" smtClean="0"/>
              <a:t>Determines the tolerances for which a buyer can adjust the total value (cost * quantity) of the requisition</a:t>
            </a:r>
          </a:p>
          <a:p>
            <a:pPr lvl="3"/>
            <a:r>
              <a:rPr lang="en-US" dirty="0" smtClean="0"/>
              <a:t>A combination of absolute value &amp; % can be set up and the system takes the greater of the two. </a:t>
            </a:r>
          </a:p>
          <a:p>
            <a:pPr lvl="1"/>
            <a:endParaRPr lang="en-US" dirty="0" smtClean="0"/>
          </a:p>
        </p:txBody>
      </p:sp>
      <p:sp>
        <p:nvSpPr>
          <p:cNvPr id="21506" name="Rectangle 4"/>
          <p:cNvSpPr>
            <a:spLocks noGrp="1" noChangeArrowheads="1"/>
          </p:cNvSpPr>
          <p:nvPr>
            <p:ph type="title"/>
          </p:nvPr>
        </p:nvSpPr>
        <p:spPr/>
        <p:txBody>
          <a:bodyPr/>
          <a:lstStyle/>
          <a:p>
            <a:r>
              <a:rPr lang="en-US" dirty="0" smtClean="0"/>
              <a:t>Purchasing Setup: Domain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pic>
        <p:nvPicPr>
          <p:cNvPr id="1027" name="Picture 3"/>
          <p:cNvPicPr>
            <a:picLocks noChangeAspect="1" noChangeArrowheads="1"/>
          </p:cNvPicPr>
          <p:nvPr/>
        </p:nvPicPr>
        <p:blipFill>
          <a:blip r:embed="rId3"/>
          <a:srcRect/>
          <a:stretch>
            <a:fillRect/>
          </a:stretch>
        </p:blipFill>
        <p:spPr bwMode="auto">
          <a:xfrm>
            <a:off x="257175" y="5432275"/>
            <a:ext cx="8886825" cy="769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subTnLst>
                                    <p:animClr>
                                      <p:cBhvr override="childStyle">
                                        <p:cTn dur="1" fill="hold" display="0" masterRel="nextClick" afterEffect="1"/>
                                        <p:tgtEl>
                                          <p:spTgt spid="21507">
                                            <p:txEl>
                                              <p:pRg st="1" end="1"/>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21507">
                                            <p:txEl>
                                              <p:pRg st="0" end="0"/>
                                            </p:txEl>
                                          </p:spTgt>
                                        </p:tgtEl>
                                        <p:attrNameLst>
                                          <p:attrName>style.visibility</p:attrName>
                                        </p:attrNameLst>
                                      </p:cBhvr>
                                      <p:to>
                                        <p:strVal val="visible"/>
                                      </p:to>
                                    </p:set>
                                  </p:childTnLst>
                                  <p:subTnLst>
                                    <p:animClr>
                                      <p:cBhvr override="childStyle">
                                        <p:cTn dur="1" fill="hold" display="0" masterRel="nextClick" afterEffect="1"/>
                                        <p:tgtEl>
                                          <p:spTgt spid="21507">
                                            <p:txEl>
                                              <p:pRg st="0" end="0"/>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subTnLst>
                                    <p:animClr>
                                      <p:cBhvr override="childStyle">
                                        <p:cTn dur="1" fill="hold" display="0" masterRel="nextClick" afterEffect="1"/>
                                        <p:tgtEl>
                                          <p:spTgt spid="21507">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subTnLst>
                                    <p:animClr>
                                      <p:cBhvr override="childStyle">
                                        <p:cTn dur="1" fill="hold" display="0" masterRel="nextClick" afterEffect="1"/>
                                        <p:tgtEl>
                                          <p:spTgt spid="21507">
                                            <p:txEl>
                                              <p:pRg st="3" end="3"/>
                                            </p:txEl>
                                          </p:spTgt>
                                        </p:tgtEl>
                                        <p:attrNameLst>
                                          <p:attrName>ppt_c</p:attrName>
                                        </p:attrNameLst>
                                      </p:cBhvr>
                                      <p:to>
                                        <a:srgbClr val="C0C0C0"/>
                                      </p:to>
                                    </p:animClr>
                                  </p:subTnLst>
                                </p:cTn>
                              </p:par>
                              <p:par>
                                <p:cTn id="13" presetID="1" presetClass="entr" presetSubtype="0" fill="hold"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subTnLst>
                                    <p:animClr>
                                      <p:cBhvr override="childStyle">
                                        <p:cTn dur="1" fill="hold" display="0" masterRel="nextClick" afterEffect="1"/>
                                        <p:tgtEl>
                                          <p:spTgt spid="21507">
                                            <p:txEl>
                                              <p:pRg st="4" end="4"/>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childTnLst>
                                  <p:subTnLst>
                                    <p:animClr>
                                      <p:cBhvr override="childStyle">
                                        <p:cTn dur="1" fill="hold" display="0" masterRel="nextClick" afterEffect="1"/>
                                        <p:tgtEl>
                                          <p:spTgt spid="21507">
                                            <p:txEl>
                                              <p:pRg st="5" end="5"/>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21507">
                                            <p:txEl>
                                              <p:pRg st="6" end="6"/>
                                            </p:txEl>
                                          </p:spTgt>
                                        </p:tgtEl>
                                        <p:attrNameLst>
                                          <p:attrName>style.visibility</p:attrName>
                                        </p:attrNameLst>
                                      </p:cBhvr>
                                      <p:to>
                                        <p:strVal val="visible"/>
                                      </p:to>
                                    </p:set>
                                  </p:childTnLst>
                                  <p:subTnLst>
                                    <p:animClr>
                                      <p:cBhvr override="childStyle">
                                        <p:cTn dur="1" fill="hold" display="0" masterRel="nextClick" afterEffect="1"/>
                                        <p:tgtEl>
                                          <p:spTgt spid="21507">
                                            <p:txEl>
                                              <p:pRg st="6" end="6"/>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21507">
                                            <p:txEl>
                                              <p:pRg st="7" end="7"/>
                                            </p:txEl>
                                          </p:spTgt>
                                        </p:tgtEl>
                                        <p:attrNameLst>
                                          <p:attrName>style.visibility</p:attrName>
                                        </p:attrNameLst>
                                      </p:cBhvr>
                                      <p:to>
                                        <p:strVal val="visible"/>
                                      </p:to>
                                    </p:set>
                                  </p:childTnLst>
                                  <p:subTnLst>
                                    <p:animClr>
                                      <p:cBhvr override="childStyle">
                                        <p:cTn dur="1" fill="hold" display="0" masterRel="nextClick" afterEffect="1"/>
                                        <p:tgtEl>
                                          <p:spTgt spid="21507">
                                            <p:txEl>
                                              <p:pRg st="7" end="7"/>
                                            </p:txEl>
                                          </p:spTgt>
                                        </p:tgtEl>
                                        <p:attrNameLst>
                                          <p:attrName>ppt_c</p:attrName>
                                        </p:attrNameLst>
                                      </p:cBhvr>
                                      <p:to>
                                        <a:srgbClr val="C0C0C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21</a:t>
            </a:fld>
            <a:endParaRPr lang="en-US" dirty="0"/>
          </a:p>
        </p:txBody>
      </p:sp>
      <p:sp>
        <p:nvSpPr>
          <p:cNvPr id="21507" name="Rectangle 3"/>
          <p:cNvSpPr>
            <a:spLocks noGrp="1" noChangeArrowheads="1"/>
          </p:cNvSpPr>
          <p:nvPr>
            <p:ph idx="1"/>
          </p:nvPr>
        </p:nvSpPr>
        <p:spPr/>
        <p:txBody>
          <a:bodyPr>
            <a:normAutofit/>
          </a:bodyPr>
          <a:lstStyle/>
          <a:p>
            <a:pPr>
              <a:buNone/>
            </a:pPr>
            <a:r>
              <a:rPr lang="en-US" b="1" dirty="0" smtClean="0"/>
              <a:t>Domain settings</a:t>
            </a:r>
          </a:p>
          <a:p>
            <a:r>
              <a:rPr lang="en-US" dirty="0" smtClean="0"/>
              <a:t>Receiving limitations</a:t>
            </a:r>
          </a:p>
          <a:p>
            <a:pPr lvl="1"/>
            <a:r>
              <a:rPr lang="en-US" dirty="0" smtClean="0"/>
              <a:t>Determines the tolerance in which the receiver is able to over-receive a PO. </a:t>
            </a:r>
          </a:p>
        </p:txBody>
      </p:sp>
      <p:sp>
        <p:nvSpPr>
          <p:cNvPr id="21506" name="Rectangle 4"/>
          <p:cNvSpPr>
            <a:spLocks noGrp="1" noChangeArrowheads="1"/>
          </p:cNvSpPr>
          <p:nvPr>
            <p:ph type="title"/>
          </p:nvPr>
        </p:nvSpPr>
        <p:spPr/>
        <p:txBody>
          <a:bodyPr/>
          <a:lstStyle/>
          <a:p>
            <a:r>
              <a:rPr lang="en-US" dirty="0" smtClean="0"/>
              <a:t>Purchasing Setup: Domain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pic>
        <p:nvPicPr>
          <p:cNvPr id="2050" name="Picture 2"/>
          <p:cNvPicPr>
            <a:picLocks noChangeAspect="1" noChangeArrowheads="1"/>
          </p:cNvPicPr>
          <p:nvPr/>
        </p:nvPicPr>
        <p:blipFill>
          <a:blip r:embed="rId3"/>
          <a:srcRect/>
          <a:stretch>
            <a:fillRect/>
          </a:stretch>
        </p:blipFill>
        <p:spPr bwMode="auto">
          <a:xfrm>
            <a:off x="933451" y="3360988"/>
            <a:ext cx="7486650" cy="126552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subTnLst>
                                    <p:animClr>
                                      <p:cBhvr override="childStyle">
                                        <p:cTn dur="1" fill="hold" display="0" masterRel="nextClick" afterEffect="1"/>
                                        <p:tgtEl>
                                          <p:spTgt spid="21507">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subTnLst>
                                    <p:animClr>
                                      <p:cBhvr override="childStyle">
                                        <p:cTn dur="1" fill="hold" display="0" masterRel="nextClick" afterEffect="1"/>
                                        <p:tgtEl>
                                          <p:spTgt spid="21507">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subTnLst>
                                    <p:animClr>
                                      <p:cBhvr override="childStyle">
                                        <p:cTn dur="1" fill="hold" display="0" masterRel="nextClick" afterEffect="1"/>
                                        <p:tgtEl>
                                          <p:spTgt spid="21507">
                                            <p:txEl>
                                              <p:pRg st="2" end="2"/>
                                            </p:txEl>
                                          </p:spTgt>
                                        </p:tgtEl>
                                        <p:attrNameLst>
                                          <p:attrName>ppt_c</p:attrName>
                                        </p:attrNameLst>
                                      </p:cBhvr>
                                      <p:to>
                                        <a:srgbClr val="C0C0C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22</a:t>
            </a:fld>
            <a:endParaRPr lang="en-US" dirty="0"/>
          </a:p>
        </p:txBody>
      </p:sp>
      <p:sp>
        <p:nvSpPr>
          <p:cNvPr id="12291" name="Rectangle 3"/>
          <p:cNvSpPr>
            <a:spLocks noGrp="1" noChangeArrowheads="1"/>
          </p:cNvSpPr>
          <p:nvPr>
            <p:ph idx="1"/>
          </p:nvPr>
        </p:nvSpPr>
        <p:spPr/>
        <p:txBody>
          <a:bodyPr>
            <a:normAutofit/>
          </a:bodyPr>
          <a:lstStyle/>
          <a:p>
            <a:r>
              <a:rPr lang="en-US" dirty="0" smtClean="0"/>
              <a:t>Domain Level Setting</a:t>
            </a:r>
          </a:p>
          <a:p>
            <a:pPr>
              <a:buNone/>
            </a:pPr>
            <a:endParaRPr lang="en-US" dirty="0" smtClean="0"/>
          </a:p>
          <a:p>
            <a:pPr>
              <a:buNone/>
            </a:pPr>
            <a:endParaRPr lang="en-US" dirty="0" smtClean="0"/>
          </a:p>
          <a:p>
            <a:pPr>
              <a:buNone/>
            </a:pPr>
            <a:endParaRPr lang="en-US" dirty="0" smtClean="0"/>
          </a:p>
          <a:p>
            <a:pPr>
              <a:buNone/>
            </a:pPr>
            <a:endParaRPr lang="en-US" dirty="0" smtClean="0"/>
          </a:p>
          <a:p>
            <a:r>
              <a:rPr lang="en-US" dirty="0" smtClean="0"/>
              <a:t>When this flag is checked, inventory parts must be assigned to a commodity, not a buyer</a:t>
            </a:r>
          </a:p>
          <a:p>
            <a:r>
              <a:rPr lang="en-US" dirty="0" smtClean="0"/>
              <a:t>Commodity is a mandatory field on the part record when this flag is set</a:t>
            </a:r>
          </a:p>
          <a:p>
            <a:endParaRPr lang="en-US" dirty="0" smtClean="0"/>
          </a:p>
        </p:txBody>
      </p:sp>
      <p:sp>
        <p:nvSpPr>
          <p:cNvPr id="12290" name="Rectangle 2"/>
          <p:cNvSpPr>
            <a:spLocks noGrp="1" noChangeArrowheads="1"/>
          </p:cNvSpPr>
          <p:nvPr>
            <p:ph type="title"/>
          </p:nvPr>
        </p:nvSpPr>
        <p:spPr/>
        <p:txBody>
          <a:bodyPr/>
          <a:lstStyle/>
          <a:p>
            <a:r>
              <a:rPr lang="en-US" dirty="0" smtClean="0"/>
              <a:t>Buyer/Commodity Purchasing</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pic>
        <p:nvPicPr>
          <p:cNvPr id="4098" name="Picture 2"/>
          <p:cNvPicPr>
            <a:picLocks noChangeAspect="1" noChangeArrowheads="1"/>
          </p:cNvPicPr>
          <p:nvPr/>
        </p:nvPicPr>
        <p:blipFill>
          <a:blip r:embed="rId3" cstate="print"/>
          <a:srcRect/>
          <a:stretch>
            <a:fillRect/>
          </a:stretch>
        </p:blipFill>
        <p:spPr bwMode="auto">
          <a:xfrm>
            <a:off x="2461202" y="1823544"/>
            <a:ext cx="4509613" cy="20123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23</a:t>
            </a:fld>
            <a:endParaRPr lang="en-US" dirty="0"/>
          </a:p>
        </p:txBody>
      </p:sp>
      <p:sp>
        <p:nvSpPr>
          <p:cNvPr id="12291" name="Rectangle 3"/>
          <p:cNvSpPr>
            <a:spLocks noGrp="1" noChangeArrowheads="1"/>
          </p:cNvSpPr>
          <p:nvPr>
            <p:ph idx="1"/>
          </p:nvPr>
        </p:nvSpPr>
        <p:spPr/>
        <p:txBody>
          <a:bodyPr>
            <a:normAutofit/>
          </a:bodyPr>
          <a:lstStyle/>
          <a:p>
            <a:r>
              <a:rPr lang="en-US" dirty="0" smtClean="0"/>
              <a:t>Assign buyer to a commodity code</a:t>
            </a:r>
          </a:p>
          <a:p>
            <a:endParaRPr lang="en-US" dirty="0" smtClean="0"/>
          </a:p>
          <a:p>
            <a:endParaRPr lang="en-US" dirty="0" smtClean="0"/>
          </a:p>
          <a:p>
            <a:endParaRPr lang="en-US" dirty="0" smtClean="0"/>
          </a:p>
          <a:p>
            <a:endParaRPr lang="en-US" dirty="0" smtClean="0"/>
          </a:p>
          <a:p>
            <a:r>
              <a:rPr lang="en-US" dirty="0" smtClean="0"/>
              <a:t>Buyer is assigned to purchase inventory parts based on commodity associated to part</a:t>
            </a:r>
          </a:p>
          <a:p>
            <a:r>
              <a:rPr lang="en-US" dirty="0" smtClean="0"/>
              <a:t>Buyer linked to part defaults on the </a:t>
            </a:r>
            <a:r>
              <a:rPr lang="en-US" dirty="0" err="1" smtClean="0"/>
              <a:t>req</a:t>
            </a:r>
            <a:r>
              <a:rPr lang="en-US" dirty="0" smtClean="0"/>
              <a:t> lines</a:t>
            </a:r>
          </a:p>
          <a:p>
            <a:endParaRPr lang="en-US" dirty="0" smtClean="0"/>
          </a:p>
        </p:txBody>
      </p:sp>
      <p:sp>
        <p:nvSpPr>
          <p:cNvPr id="12290" name="Rectangle 2"/>
          <p:cNvSpPr>
            <a:spLocks noGrp="1" noChangeArrowheads="1"/>
          </p:cNvSpPr>
          <p:nvPr>
            <p:ph type="title"/>
          </p:nvPr>
        </p:nvSpPr>
        <p:spPr/>
        <p:txBody>
          <a:bodyPr/>
          <a:lstStyle/>
          <a:p>
            <a:r>
              <a:rPr lang="en-US" dirty="0" smtClean="0"/>
              <a:t>Buyer/Commodity Purchasing</a:t>
            </a:r>
          </a:p>
        </p:txBody>
      </p:sp>
      <p:sp>
        <p:nvSpPr>
          <p:cNvPr id="5" name="Text Placeholder 4"/>
          <p:cNvSpPr>
            <a:spLocks noGrp="1"/>
          </p:cNvSpPr>
          <p:nvPr>
            <p:ph type="body" sz="quarter" idx="11"/>
          </p:nvPr>
        </p:nvSpPr>
        <p:spPr/>
        <p:txBody>
          <a:bodyPr/>
          <a:lstStyle/>
          <a:p>
            <a:r>
              <a:rPr lang="en-US" dirty="0" smtClean="0"/>
              <a:t>EAM Overview</a:t>
            </a:r>
            <a:endParaRPr lang="en-US" dirty="0"/>
          </a:p>
        </p:txBody>
      </p:sp>
      <p:pic>
        <p:nvPicPr>
          <p:cNvPr id="5123" name="Picture 3"/>
          <p:cNvPicPr>
            <a:picLocks noChangeAspect="1" noChangeArrowheads="1"/>
          </p:cNvPicPr>
          <p:nvPr/>
        </p:nvPicPr>
        <p:blipFill>
          <a:blip r:embed="rId3" cstate="print"/>
          <a:srcRect/>
          <a:stretch>
            <a:fillRect/>
          </a:stretch>
        </p:blipFill>
        <p:spPr bwMode="auto">
          <a:xfrm>
            <a:off x="2551464" y="1875497"/>
            <a:ext cx="3162300" cy="1990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24</a:t>
            </a:fld>
            <a:endParaRPr lang="en-US" dirty="0"/>
          </a:p>
        </p:txBody>
      </p:sp>
      <p:sp>
        <p:nvSpPr>
          <p:cNvPr id="21507" name="Rectangle 3"/>
          <p:cNvSpPr>
            <a:spLocks noGrp="1" noChangeArrowheads="1"/>
          </p:cNvSpPr>
          <p:nvPr>
            <p:ph idx="1"/>
          </p:nvPr>
        </p:nvSpPr>
        <p:spPr/>
        <p:txBody>
          <a:bodyPr>
            <a:normAutofit/>
          </a:bodyPr>
          <a:lstStyle/>
          <a:p>
            <a:pPr>
              <a:buNone/>
            </a:pPr>
            <a:r>
              <a:rPr lang="en-US" b="1" dirty="0" smtClean="0"/>
              <a:t>Site settings</a:t>
            </a:r>
          </a:p>
          <a:p>
            <a:r>
              <a:rPr lang="en-US" dirty="0" smtClean="0"/>
              <a:t>Accounting defaults </a:t>
            </a:r>
          </a:p>
          <a:p>
            <a:pPr lvl="1"/>
            <a:r>
              <a:rPr lang="en-US" dirty="0" smtClean="0"/>
              <a:t>Defines defaults for purchasing transactions </a:t>
            </a:r>
          </a:p>
          <a:p>
            <a:pPr lvl="2"/>
            <a:r>
              <a:rPr lang="en-US" dirty="0" smtClean="0"/>
              <a:t>Stock </a:t>
            </a:r>
          </a:p>
          <a:p>
            <a:pPr lvl="2"/>
            <a:r>
              <a:rPr lang="en-US" dirty="0" smtClean="0"/>
              <a:t>Non-stock</a:t>
            </a:r>
          </a:p>
          <a:p>
            <a:r>
              <a:rPr lang="en-US" dirty="0" smtClean="0"/>
              <a:t>Authorization options</a:t>
            </a:r>
          </a:p>
          <a:p>
            <a:pPr lvl="1"/>
            <a:r>
              <a:rPr lang="en-US" dirty="0" smtClean="0"/>
              <a:t>Approval hierarchy</a:t>
            </a:r>
          </a:p>
          <a:p>
            <a:pPr lvl="1"/>
            <a:r>
              <a:rPr lang="en-US" dirty="0" smtClean="0"/>
              <a:t>Suppress password</a:t>
            </a:r>
          </a:p>
        </p:txBody>
      </p:sp>
      <p:sp>
        <p:nvSpPr>
          <p:cNvPr id="21506" name="Rectangle 4"/>
          <p:cNvSpPr>
            <a:spLocks noGrp="1" noChangeArrowheads="1"/>
          </p:cNvSpPr>
          <p:nvPr>
            <p:ph type="title"/>
          </p:nvPr>
        </p:nvSpPr>
        <p:spPr/>
        <p:txBody>
          <a:bodyPr/>
          <a:lstStyle/>
          <a:p>
            <a:r>
              <a:rPr lang="en-US" dirty="0" smtClean="0"/>
              <a:t>Purchasing Setup: Site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507">
                                            <p:txEl>
                                              <p:pRg st="1" end="1"/>
                                            </p:txEl>
                                          </p:spTgt>
                                        </p:tgtEl>
                                        <p:attrNameLst>
                                          <p:attrName>style.visibility</p:attrName>
                                        </p:attrNameLst>
                                      </p:cBhvr>
                                      <p:to>
                                        <p:strVal val="visible"/>
                                      </p:to>
                                    </p:set>
                                  </p:childTnLst>
                                  <p:subTnLst>
                                    <p:animClr>
                                      <p:cBhvr override="childStyle">
                                        <p:cTn dur="1" fill="hold" display="0" masterRel="nextClick" afterEffect="1"/>
                                        <p:tgtEl>
                                          <p:spTgt spid="21507">
                                            <p:txEl>
                                              <p:pRg st="1" end="1"/>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21507">
                                            <p:txEl>
                                              <p:pRg st="0" end="0"/>
                                            </p:txEl>
                                          </p:spTgt>
                                        </p:tgtEl>
                                        <p:attrNameLst>
                                          <p:attrName>style.visibility</p:attrName>
                                        </p:attrNameLst>
                                      </p:cBhvr>
                                      <p:to>
                                        <p:strVal val="visible"/>
                                      </p:to>
                                    </p:set>
                                  </p:childTnLst>
                                  <p:subTnLst>
                                    <p:animClr>
                                      <p:cBhvr override="childStyle">
                                        <p:cTn dur="1" fill="hold" display="0" masterRel="nextClick" afterEffect="1"/>
                                        <p:tgtEl>
                                          <p:spTgt spid="21507">
                                            <p:txEl>
                                              <p:pRg st="0" end="0"/>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subTnLst>
                                    <p:animClr>
                                      <p:cBhvr override="childStyle">
                                        <p:cTn dur="1" fill="hold" display="0" masterRel="nextClick" afterEffect="1"/>
                                        <p:tgtEl>
                                          <p:spTgt spid="21507">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subTnLst>
                                    <p:animClr>
                                      <p:cBhvr override="childStyle">
                                        <p:cTn dur="1" fill="hold" display="0" masterRel="nextClick" afterEffect="1"/>
                                        <p:tgtEl>
                                          <p:spTgt spid="21507">
                                            <p:txEl>
                                              <p:pRg st="3" end="3"/>
                                            </p:txEl>
                                          </p:spTgt>
                                        </p:tgtEl>
                                        <p:attrNameLst>
                                          <p:attrName>ppt_c</p:attrName>
                                        </p:attrNameLst>
                                      </p:cBhvr>
                                      <p:to>
                                        <a:srgbClr val="C0C0C0"/>
                                      </p:to>
                                    </p:animClr>
                                  </p:subTnLst>
                                </p:cTn>
                              </p:par>
                              <p:par>
                                <p:cTn id="13" presetID="1" presetClass="entr" presetSubtype="0" fill="hold" nodeType="with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subTnLst>
                                    <p:animClr>
                                      <p:cBhvr override="childStyle">
                                        <p:cTn dur="1" fill="hold" display="0" masterRel="nextClick" afterEffect="1"/>
                                        <p:tgtEl>
                                          <p:spTgt spid="21507">
                                            <p:txEl>
                                              <p:pRg st="4" end="4"/>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childTnLst>
                                  <p:subTnLst>
                                    <p:animClr>
                                      <p:cBhvr override="childStyle">
                                        <p:cTn dur="1" fill="hold" display="0" masterRel="nextClick" afterEffect="1"/>
                                        <p:tgtEl>
                                          <p:spTgt spid="21507">
                                            <p:txEl>
                                              <p:pRg st="5" end="5"/>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21507">
                                            <p:txEl>
                                              <p:pRg st="6" end="6"/>
                                            </p:txEl>
                                          </p:spTgt>
                                        </p:tgtEl>
                                        <p:attrNameLst>
                                          <p:attrName>style.visibility</p:attrName>
                                        </p:attrNameLst>
                                      </p:cBhvr>
                                      <p:to>
                                        <p:strVal val="visible"/>
                                      </p:to>
                                    </p:set>
                                  </p:childTnLst>
                                  <p:subTnLst>
                                    <p:animClr>
                                      <p:cBhvr override="childStyle">
                                        <p:cTn dur="1" fill="hold" display="0" masterRel="nextClick" afterEffect="1"/>
                                        <p:tgtEl>
                                          <p:spTgt spid="21507">
                                            <p:txEl>
                                              <p:pRg st="6" end="6"/>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21507">
                                            <p:txEl>
                                              <p:pRg st="7" end="7"/>
                                            </p:txEl>
                                          </p:spTgt>
                                        </p:tgtEl>
                                        <p:attrNameLst>
                                          <p:attrName>style.visibility</p:attrName>
                                        </p:attrNameLst>
                                      </p:cBhvr>
                                      <p:to>
                                        <p:strVal val="visible"/>
                                      </p:to>
                                    </p:set>
                                  </p:childTnLst>
                                  <p:subTnLst>
                                    <p:animClr>
                                      <p:cBhvr override="childStyle">
                                        <p:cTn dur="1" fill="hold" display="0" masterRel="nextClick" afterEffect="1"/>
                                        <p:tgtEl>
                                          <p:spTgt spid="21507">
                                            <p:txEl>
                                              <p:pRg st="7" end="7"/>
                                            </p:txEl>
                                          </p:spTgt>
                                        </p:tgtEl>
                                        <p:attrNameLst>
                                          <p:attrName>ppt_c</p:attrName>
                                        </p:attrNameLst>
                                      </p:cBhvr>
                                      <p:to>
                                        <a:srgbClr val="C0C0C0"/>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ADD0F1-50D5-4E59-97B2-26573A297C50}" type="slidenum">
              <a:rPr lang="en-US" smtClean="0">
                <a:latin typeface="Century Gothic" pitchFamily="34" charset="0"/>
                <a:cs typeface="Arial" pitchFamily="34" charset="0"/>
              </a:rPr>
              <a:pPr fontAlgn="base">
                <a:spcBef>
                  <a:spcPct val="0"/>
                </a:spcBef>
                <a:spcAft>
                  <a:spcPct val="0"/>
                </a:spcAft>
              </a:pPr>
              <a:t>25</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normAutofit fontScale="92500" lnSpcReduction="10000"/>
          </a:bodyPr>
          <a:lstStyle/>
          <a:p>
            <a:pPr>
              <a:buNone/>
            </a:pPr>
            <a:r>
              <a:rPr lang="en-US" b="1" dirty="0" smtClean="0"/>
              <a:t>Accounting defaults – PO receipts</a:t>
            </a:r>
          </a:p>
          <a:p>
            <a:pPr marL="0" indent="1588">
              <a:buNone/>
            </a:pPr>
            <a:r>
              <a:rPr lang="en-US" sz="2600" dirty="0" smtClean="0"/>
              <a:t>If no accounting is specified on purchase, the following defaults are used at the time of receipt</a:t>
            </a:r>
          </a:p>
          <a:p>
            <a:r>
              <a:rPr lang="en-US" dirty="0" smtClean="0"/>
              <a:t>Debit – </a:t>
            </a:r>
          </a:p>
          <a:p>
            <a:pPr lvl="1"/>
            <a:r>
              <a:rPr lang="en-US" dirty="0" smtClean="0"/>
              <a:t>Stock</a:t>
            </a:r>
            <a:br>
              <a:rPr lang="en-US" dirty="0" smtClean="0"/>
            </a:br>
            <a:r>
              <a:rPr lang="en-US" dirty="0" smtClean="0"/>
              <a:t>cost center/account/sub-account</a:t>
            </a:r>
          </a:p>
          <a:p>
            <a:pPr lvl="1"/>
            <a:r>
              <a:rPr lang="en-US" dirty="0" smtClean="0"/>
              <a:t>Non-stock</a:t>
            </a:r>
            <a:br>
              <a:rPr lang="en-US" dirty="0" smtClean="0"/>
            </a:br>
            <a:r>
              <a:rPr lang="en-US" dirty="0" smtClean="0"/>
              <a:t> cost center/account/sub-account</a:t>
            </a:r>
          </a:p>
          <a:p>
            <a:r>
              <a:rPr lang="en-US" dirty="0" smtClean="0"/>
              <a:t>Credit – </a:t>
            </a:r>
            <a:r>
              <a:rPr lang="en-US" dirty="0" err="1" smtClean="0"/>
              <a:t>unvouchered</a:t>
            </a:r>
            <a:r>
              <a:rPr lang="en-US" dirty="0" smtClean="0"/>
              <a:t> receipts</a:t>
            </a:r>
          </a:p>
          <a:p>
            <a:pPr lvl="1"/>
            <a:r>
              <a:rPr lang="en-US" dirty="0" smtClean="0"/>
              <a:t>Stock </a:t>
            </a:r>
            <a:br>
              <a:rPr lang="en-US" dirty="0" smtClean="0"/>
            </a:br>
            <a:r>
              <a:rPr lang="en-US" dirty="0" smtClean="0"/>
              <a:t>cost center/account/sub-account</a:t>
            </a:r>
          </a:p>
          <a:p>
            <a:pPr lvl="1"/>
            <a:r>
              <a:rPr lang="en-US" dirty="0" smtClean="0"/>
              <a:t>Non-stock</a:t>
            </a:r>
            <a:br>
              <a:rPr lang="en-US" dirty="0" smtClean="0"/>
            </a:br>
            <a:r>
              <a:rPr lang="en-US" dirty="0" smtClean="0"/>
              <a:t> cost center/account/sub-account</a:t>
            </a:r>
          </a:p>
          <a:p>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p:txBody>
      </p:sp>
      <p:sp>
        <p:nvSpPr>
          <p:cNvPr id="4" name="Title 3"/>
          <p:cNvSpPr>
            <a:spLocks noGrp="1"/>
          </p:cNvSpPr>
          <p:nvPr>
            <p:ph type="title"/>
          </p:nvPr>
        </p:nvSpPr>
        <p:spPr/>
        <p:txBody>
          <a:bodyPr>
            <a:noAutofit/>
          </a:bodyPr>
          <a:lstStyle/>
          <a:p>
            <a:pPr>
              <a:defRPr/>
            </a:pPr>
            <a:r>
              <a:rPr lang="en-US" dirty="0" smtClean="0"/>
              <a:t>Purchasing Setup: Site </a:t>
            </a:r>
            <a:endParaRPr lang="en-US" dirty="0"/>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ADD0F1-50D5-4E59-97B2-26573A297C50}" type="slidenum">
              <a:rPr lang="en-US" smtClean="0">
                <a:latin typeface="Century Gothic" pitchFamily="34" charset="0"/>
                <a:cs typeface="Arial" pitchFamily="34" charset="0"/>
              </a:rPr>
              <a:pPr fontAlgn="base">
                <a:spcBef>
                  <a:spcPct val="0"/>
                </a:spcBef>
                <a:spcAft>
                  <a:spcPct val="0"/>
                </a:spcAft>
              </a:pPr>
              <a:t>26</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normAutofit lnSpcReduction="10000"/>
          </a:bodyPr>
          <a:lstStyle/>
          <a:p>
            <a:pPr>
              <a:buNone/>
            </a:pPr>
            <a:r>
              <a:rPr lang="en-US" b="1" dirty="0" smtClean="0"/>
              <a:t>Accounting defaults – misc</a:t>
            </a:r>
          </a:p>
          <a:p>
            <a:r>
              <a:rPr lang="en-US" dirty="0" smtClean="0"/>
              <a:t>Bill To – Defaults on PO header and can be overridden. Supplier should be sending invoices to this address.</a:t>
            </a:r>
          </a:p>
          <a:p>
            <a:r>
              <a:rPr lang="en-US" dirty="0" smtClean="0"/>
              <a:t>Ship To – Site code that defaults on PO header and can be overridden. Supplier should be shipping items to this address.</a:t>
            </a:r>
          </a:p>
          <a:p>
            <a:r>
              <a:rPr lang="en-US" dirty="0" smtClean="0"/>
              <a:t>Packing Slip by Vendor – If this check box is selected, the packing slip entered during receipt process must be unique for each vendor.</a:t>
            </a:r>
          </a:p>
          <a:p>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p:txBody>
      </p:sp>
      <p:sp>
        <p:nvSpPr>
          <p:cNvPr id="4" name="Title 3"/>
          <p:cNvSpPr>
            <a:spLocks noGrp="1"/>
          </p:cNvSpPr>
          <p:nvPr>
            <p:ph type="title"/>
          </p:nvPr>
        </p:nvSpPr>
        <p:spPr/>
        <p:txBody>
          <a:bodyPr>
            <a:noAutofit/>
          </a:bodyPr>
          <a:lstStyle/>
          <a:p>
            <a:pPr>
              <a:defRPr/>
            </a:pPr>
            <a:r>
              <a:rPr lang="en-US" dirty="0" smtClean="0"/>
              <a:t>Purchasing Setup: Site </a:t>
            </a:r>
            <a:endParaRPr lang="en-US" dirty="0"/>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ADD0F1-50D5-4E59-97B2-26573A297C50}" type="slidenum">
              <a:rPr lang="en-US" smtClean="0">
                <a:latin typeface="Century Gothic" pitchFamily="34" charset="0"/>
                <a:cs typeface="Arial" pitchFamily="34" charset="0"/>
              </a:rPr>
              <a:pPr fontAlgn="base">
                <a:spcBef>
                  <a:spcPct val="0"/>
                </a:spcBef>
                <a:spcAft>
                  <a:spcPct val="0"/>
                </a:spcAft>
              </a:pPr>
              <a:t>27</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normAutofit/>
          </a:bodyPr>
          <a:lstStyle/>
          <a:p>
            <a:pPr>
              <a:buNone/>
            </a:pPr>
            <a:r>
              <a:rPr lang="en-US" b="1" dirty="0" smtClean="0"/>
              <a:t>Authorization options</a:t>
            </a:r>
          </a:p>
          <a:p>
            <a:r>
              <a:rPr lang="en-US" dirty="0" smtClean="0"/>
              <a:t>The most common setup for the approval hierarchy is </a:t>
            </a:r>
          </a:p>
          <a:p>
            <a:pPr lvl="1"/>
            <a:r>
              <a:rPr lang="en-US" dirty="0" smtClean="0"/>
              <a:t>Account</a:t>
            </a:r>
          </a:p>
          <a:p>
            <a:pPr lvl="1"/>
            <a:r>
              <a:rPr lang="en-US" dirty="0" smtClean="0"/>
              <a:t>User </a:t>
            </a:r>
          </a:p>
          <a:p>
            <a:pPr lvl="1"/>
            <a:r>
              <a:rPr lang="en-US" dirty="0" smtClean="0"/>
              <a:t>Cost center</a:t>
            </a:r>
          </a:p>
          <a:p>
            <a:pPr>
              <a:defRPr/>
            </a:pPr>
            <a:r>
              <a:rPr lang="en-US" dirty="0" smtClean="0"/>
              <a:t>Project always trumps </a:t>
            </a:r>
          </a:p>
          <a:p>
            <a:pPr>
              <a:defRPr/>
            </a:pPr>
            <a:endParaRPr lang="en-US" dirty="0" smtClean="0"/>
          </a:p>
          <a:p>
            <a:pPr>
              <a:defRPr/>
            </a:pPr>
            <a:endParaRPr lang="en-US" dirty="0" smtClean="0"/>
          </a:p>
          <a:p>
            <a:pPr>
              <a:defRPr/>
            </a:pPr>
            <a:endParaRPr lang="en-US" dirty="0" smtClean="0"/>
          </a:p>
        </p:txBody>
      </p:sp>
      <p:sp>
        <p:nvSpPr>
          <p:cNvPr id="4" name="Title 3"/>
          <p:cNvSpPr>
            <a:spLocks noGrp="1"/>
          </p:cNvSpPr>
          <p:nvPr>
            <p:ph type="title"/>
          </p:nvPr>
        </p:nvSpPr>
        <p:spPr/>
        <p:txBody>
          <a:bodyPr>
            <a:noAutofit/>
          </a:bodyPr>
          <a:lstStyle/>
          <a:p>
            <a:pPr>
              <a:defRPr/>
            </a:pPr>
            <a:r>
              <a:rPr lang="en-US" dirty="0" smtClean="0"/>
              <a:t>Purchasing Setup: Site </a:t>
            </a:r>
            <a:endParaRPr lang="en-US" dirty="0"/>
          </a:p>
        </p:txBody>
      </p:sp>
      <p:sp>
        <p:nvSpPr>
          <p:cNvPr id="8" name="Text Placeholder 7"/>
          <p:cNvSpPr>
            <a:spLocks noGrp="1"/>
          </p:cNvSpPr>
          <p:nvPr>
            <p:ph type="body" sz="quarter" idx="11"/>
          </p:nvPr>
        </p:nvSpPr>
        <p:spPr/>
        <p:txBody>
          <a:bodyPr/>
          <a:lstStyle/>
          <a:p>
            <a:r>
              <a:rPr lang="en-US" dirty="0" smtClean="0"/>
              <a:t>EAM Purchasing</a:t>
            </a:r>
            <a:endParaRPr lang="en-US" dirty="0"/>
          </a:p>
        </p:txBody>
      </p:sp>
      <p:pic>
        <p:nvPicPr>
          <p:cNvPr id="1026" name="Picture 2"/>
          <p:cNvPicPr>
            <a:picLocks noChangeAspect="1" noChangeArrowheads="1"/>
          </p:cNvPicPr>
          <p:nvPr/>
        </p:nvPicPr>
        <p:blipFill>
          <a:blip r:embed="rId3"/>
          <a:srcRect/>
          <a:stretch>
            <a:fillRect/>
          </a:stretch>
        </p:blipFill>
        <p:spPr bwMode="auto">
          <a:xfrm>
            <a:off x="283774" y="4714806"/>
            <a:ext cx="8686800" cy="1610974"/>
          </a:xfrm>
          <a:prstGeom prst="rect">
            <a:avLst/>
          </a:prstGeom>
          <a:noFill/>
          <a:ln w="9525">
            <a:noFill/>
            <a:miter lim="800000"/>
            <a:headEnd/>
            <a:tailEnd/>
          </a:ln>
        </p:spPr>
      </p:pic>
      <p:sp>
        <p:nvSpPr>
          <p:cNvPr id="7" name="TextBox 6"/>
          <p:cNvSpPr txBox="1"/>
          <p:nvPr/>
        </p:nvSpPr>
        <p:spPr>
          <a:xfrm>
            <a:off x="4162097" y="2666203"/>
            <a:ext cx="4524703" cy="1200329"/>
          </a:xfrm>
          <a:prstGeom prst="rect">
            <a:avLst/>
          </a:prstGeom>
          <a:noFill/>
        </p:spPr>
        <p:txBody>
          <a:bodyPr wrap="square" rtlCol="0">
            <a:spAutoFit/>
          </a:bodyPr>
          <a:lstStyle/>
          <a:p>
            <a:r>
              <a:rPr lang="en-US" dirty="0" smtClean="0"/>
              <a:t>Note: The system automatically looks for a project req approval group and then a COA matrix approval group before looking to the hierarchy logic.</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F03AFA9-F7C4-4B56-8E41-05B271DEC744}" type="slidenum">
              <a:rPr lang="en-US" smtClean="0">
                <a:latin typeface="Century Gothic" pitchFamily="34" charset="0"/>
                <a:cs typeface="Arial" pitchFamily="34" charset="0"/>
              </a:rPr>
              <a:pPr fontAlgn="base">
                <a:spcBef>
                  <a:spcPct val="0"/>
                </a:spcBef>
                <a:spcAft>
                  <a:spcPct val="0"/>
                </a:spcAft>
              </a:pPr>
              <a:t>28</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marL="342900" lvl="1" indent="-342900">
              <a:buNone/>
              <a:defRPr/>
            </a:pPr>
            <a:r>
              <a:rPr lang="en-US" sz="2800" b="1" dirty="0" smtClean="0"/>
              <a:t>COA approval option</a:t>
            </a:r>
          </a:p>
          <a:p>
            <a:pPr marL="342900" lvl="1" indent="-342900">
              <a:buFont typeface="Arial"/>
              <a:buChar char="•"/>
              <a:defRPr/>
            </a:pPr>
            <a:r>
              <a:rPr lang="en-US" dirty="0" smtClean="0"/>
              <a:t>COA = Chart of Accounts</a:t>
            </a:r>
          </a:p>
          <a:p>
            <a:pPr marL="342900" lvl="1" indent="-342900">
              <a:buFont typeface="Arial"/>
              <a:buChar char="•"/>
              <a:defRPr/>
            </a:pPr>
            <a:r>
              <a:rPr lang="en-US" dirty="0" smtClean="0"/>
              <a:t>An alternative approach to selecting a purchase requisition approval group</a:t>
            </a:r>
          </a:p>
          <a:p>
            <a:pPr marL="342900" lvl="1" indent="-342900">
              <a:buFont typeface="Arial"/>
              <a:buChar char="•"/>
              <a:defRPr/>
            </a:pPr>
            <a:r>
              <a:rPr lang="en-US" dirty="0" smtClean="0"/>
              <a:t>The COA approval group is based on a combination of a cost center and/or sub-account</a:t>
            </a:r>
          </a:p>
          <a:p>
            <a:pPr marL="342900" lvl="1" indent="-342900">
              <a:buFont typeface="Arial"/>
              <a:buChar char="•"/>
              <a:defRPr/>
            </a:pPr>
            <a:r>
              <a:rPr lang="en-US" dirty="0" smtClean="0"/>
              <a:t>EAM |Finance|</a:t>
            </a:r>
            <a:br>
              <a:rPr lang="en-US" dirty="0" smtClean="0"/>
            </a:br>
            <a:r>
              <a:rPr lang="en-US" dirty="0" smtClean="0"/>
              <a:t>Accounting |COA </a:t>
            </a:r>
            <a:br>
              <a:rPr lang="en-US" dirty="0" smtClean="0"/>
            </a:br>
            <a:r>
              <a:rPr lang="en-US" dirty="0" smtClean="0"/>
              <a:t>Requisition Approval</a:t>
            </a:r>
          </a:p>
          <a:p>
            <a:pPr marL="342900" lvl="1" indent="-342900">
              <a:buNone/>
              <a:defRPr/>
            </a:pPr>
            <a:endParaRPr lang="en-US" sz="2000" dirty="0" smtClean="0"/>
          </a:p>
          <a:p>
            <a:pPr marL="742950" lvl="2" indent="-342900">
              <a:defRPr/>
            </a:pPr>
            <a:endParaRPr lang="en-US" sz="1800" dirty="0" smtClean="0"/>
          </a:p>
          <a:p>
            <a:pPr>
              <a:buFont typeface="Arial" pitchFamily="34" charset="0"/>
              <a:buNone/>
              <a:defRPr/>
            </a:pPr>
            <a:endParaRPr lang="en-US" sz="2400" dirty="0"/>
          </a:p>
        </p:txBody>
      </p:sp>
      <p:sp>
        <p:nvSpPr>
          <p:cNvPr id="4" name="Title 3"/>
          <p:cNvSpPr>
            <a:spLocks noGrp="1"/>
          </p:cNvSpPr>
          <p:nvPr>
            <p:ph type="title"/>
          </p:nvPr>
        </p:nvSpPr>
        <p:spPr/>
        <p:txBody>
          <a:bodyPr/>
          <a:lstStyle/>
          <a:p>
            <a:pPr>
              <a:defRPr/>
            </a:pPr>
            <a:r>
              <a:rPr lang="en-US" dirty="0" smtClean="0"/>
              <a:t>Purchasing Setup: Site </a:t>
            </a:r>
            <a:endParaRPr lang="en-US" dirty="0"/>
          </a:p>
        </p:txBody>
      </p:sp>
      <p:sp>
        <p:nvSpPr>
          <p:cNvPr id="7" name="Text Placeholder 6"/>
          <p:cNvSpPr>
            <a:spLocks noGrp="1"/>
          </p:cNvSpPr>
          <p:nvPr>
            <p:ph type="body" sz="quarter" idx="11"/>
          </p:nvPr>
        </p:nvSpPr>
        <p:spPr/>
        <p:txBody>
          <a:bodyPr/>
          <a:lstStyle/>
          <a:p>
            <a:r>
              <a:rPr lang="en-US" dirty="0" smtClean="0"/>
              <a:t>EAM Purchasing</a:t>
            </a:r>
            <a:endParaRPr lang="en-US" dirty="0"/>
          </a:p>
        </p:txBody>
      </p:sp>
      <p:pic>
        <p:nvPicPr>
          <p:cNvPr id="1026" name="Picture 2"/>
          <p:cNvPicPr>
            <a:picLocks noChangeAspect="1" noChangeArrowheads="1"/>
          </p:cNvPicPr>
          <p:nvPr/>
        </p:nvPicPr>
        <p:blipFill>
          <a:blip r:embed="rId3"/>
          <a:srcRect/>
          <a:stretch>
            <a:fillRect/>
          </a:stretch>
        </p:blipFill>
        <p:spPr bwMode="auto">
          <a:xfrm>
            <a:off x="4052892" y="3930742"/>
            <a:ext cx="5197983" cy="2197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9ADD0F1-50D5-4E59-97B2-26573A297C50}" type="slidenum">
              <a:rPr lang="en-US" smtClean="0">
                <a:latin typeface="Century Gothic" pitchFamily="34" charset="0"/>
                <a:cs typeface="Arial" pitchFamily="34" charset="0"/>
              </a:rPr>
              <a:pPr fontAlgn="base">
                <a:spcBef>
                  <a:spcPct val="0"/>
                </a:spcBef>
                <a:spcAft>
                  <a:spcPct val="0"/>
                </a:spcAft>
              </a:pPr>
              <a:t>29</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lstStyle/>
          <a:p>
            <a:pPr>
              <a:buNone/>
              <a:defRPr/>
            </a:pPr>
            <a:r>
              <a:rPr lang="en-US" b="1" dirty="0" smtClean="0"/>
              <a:t>Suppress password option </a:t>
            </a:r>
          </a:p>
          <a:p>
            <a:pPr>
              <a:defRPr/>
            </a:pPr>
            <a:r>
              <a:rPr lang="en-US" dirty="0" smtClean="0"/>
              <a:t>Still requires password to START routing</a:t>
            </a:r>
          </a:p>
          <a:p>
            <a:pPr>
              <a:defRPr/>
            </a:pPr>
            <a:r>
              <a:rPr lang="en-US" dirty="0" smtClean="0"/>
              <a:t>Streamlines approval </a:t>
            </a:r>
          </a:p>
          <a:p>
            <a:pPr>
              <a:defRPr/>
            </a:pPr>
            <a:r>
              <a:rPr lang="en-US" dirty="0" smtClean="0"/>
              <a:t>Supports global authorization</a:t>
            </a:r>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p:txBody>
      </p:sp>
      <p:sp>
        <p:nvSpPr>
          <p:cNvPr id="4" name="Title 3"/>
          <p:cNvSpPr>
            <a:spLocks noGrp="1"/>
          </p:cNvSpPr>
          <p:nvPr>
            <p:ph type="title"/>
          </p:nvPr>
        </p:nvSpPr>
        <p:spPr/>
        <p:txBody>
          <a:bodyPr>
            <a:noAutofit/>
          </a:bodyPr>
          <a:lstStyle/>
          <a:p>
            <a:pPr>
              <a:defRPr/>
            </a:pPr>
            <a:r>
              <a:rPr lang="en-US" dirty="0" smtClean="0"/>
              <a:t>Purchasing Setup: Site </a:t>
            </a:r>
            <a:endParaRPr lang="en-US" dirty="0"/>
          </a:p>
        </p:txBody>
      </p:sp>
      <p:sp>
        <p:nvSpPr>
          <p:cNvPr id="7" name="Text Placeholder 6"/>
          <p:cNvSpPr>
            <a:spLocks noGrp="1"/>
          </p:cNvSpPr>
          <p:nvPr>
            <p:ph type="body" sz="quarter" idx="11"/>
          </p:nvPr>
        </p:nvSpPr>
        <p:spPr/>
        <p:txBody>
          <a:bodyPr/>
          <a:lstStyle/>
          <a:p>
            <a:r>
              <a:rPr lang="en-US" dirty="0" smtClean="0"/>
              <a:t>EAM Purchasing</a:t>
            </a:r>
            <a:endParaRPr lang="en-US" dirty="0"/>
          </a:p>
        </p:txBody>
      </p:sp>
      <p:pic>
        <p:nvPicPr>
          <p:cNvPr id="6" name="Picture 2"/>
          <p:cNvPicPr>
            <a:picLocks noChangeAspect="1" noChangeArrowheads="1"/>
          </p:cNvPicPr>
          <p:nvPr/>
        </p:nvPicPr>
        <p:blipFill>
          <a:blip r:embed="rId3"/>
          <a:srcRect t="10916" r="2806"/>
          <a:stretch>
            <a:fillRect/>
          </a:stretch>
        </p:blipFill>
        <p:spPr bwMode="auto">
          <a:xfrm>
            <a:off x="974725" y="3574478"/>
            <a:ext cx="7194550" cy="260496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QAD EAM Modules</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30</a:t>
            </a:fld>
            <a:endParaRPr lang="en-US" dirty="0"/>
          </a:p>
        </p:txBody>
      </p:sp>
      <p:sp>
        <p:nvSpPr>
          <p:cNvPr id="195587" name="Rectangle 3"/>
          <p:cNvSpPr>
            <a:spLocks noGrp="1" noChangeArrowheads="1"/>
          </p:cNvSpPr>
          <p:nvPr>
            <p:ph idx="1"/>
          </p:nvPr>
        </p:nvSpPr>
        <p:spPr/>
        <p:txBody>
          <a:bodyPr>
            <a:normAutofit/>
          </a:bodyPr>
          <a:lstStyle/>
          <a:p>
            <a:pPr>
              <a:buNone/>
            </a:pPr>
            <a:r>
              <a:rPr lang="en-US" b="1" dirty="0" smtClean="0"/>
              <a:t>Buyer records</a:t>
            </a:r>
          </a:p>
          <a:p>
            <a:r>
              <a:rPr lang="en-US" dirty="0" smtClean="0"/>
              <a:t>Defined on </a:t>
            </a:r>
            <a:r>
              <a:rPr lang="en-US" u="sng" dirty="0" smtClean="0"/>
              <a:t>EMPLOYEE</a:t>
            </a:r>
            <a:r>
              <a:rPr lang="en-US" dirty="0" smtClean="0"/>
              <a:t> record</a:t>
            </a:r>
          </a:p>
          <a:p>
            <a:r>
              <a:rPr lang="en-US" dirty="0" smtClean="0"/>
              <a:t>Associate a PO approval group, if used</a:t>
            </a:r>
          </a:p>
          <a:p>
            <a:r>
              <a:rPr lang="en-US" dirty="0" smtClean="0"/>
              <a:t>Associate a BO approval group, if used</a:t>
            </a:r>
          </a:p>
          <a:p>
            <a:r>
              <a:rPr lang="en-US" dirty="0" smtClean="0"/>
              <a:t>Provides PO functions outside of security </a:t>
            </a:r>
          </a:p>
          <a:p>
            <a:pPr lvl="1"/>
            <a:r>
              <a:rPr lang="en-US" dirty="0" smtClean="0"/>
              <a:t>Modify authorized requisition </a:t>
            </a:r>
          </a:p>
          <a:p>
            <a:pPr lvl="1"/>
            <a:r>
              <a:rPr lang="en-US" dirty="0" smtClean="0"/>
              <a:t>Close or Cancel purchase order   </a:t>
            </a:r>
          </a:p>
          <a:p>
            <a:pPr lvl="2"/>
            <a:endParaRPr lang="en-US" sz="2000" dirty="0" smtClean="0"/>
          </a:p>
        </p:txBody>
      </p:sp>
      <p:sp>
        <p:nvSpPr>
          <p:cNvPr id="195586" name="Rectangle 2"/>
          <p:cNvSpPr>
            <a:spLocks noGrp="1" noChangeArrowheads="1"/>
          </p:cNvSpPr>
          <p:nvPr>
            <p:ph type="title"/>
          </p:nvPr>
        </p:nvSpPr>
        <p:spPr/>
        <p:txBody>
          <a:bodyPr/>
          <a:lstStyle/>
          <a:p>
            <a:r>
              <a:rPr lang="en-US" dirty="0" smtClean="0"/>
              <a:t>Purchasing Set Up: Employee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31</a:t>
            </a:fld>
            <a:endParaRPr lang="en-US" dirty="0"/>
          </a:p>
        </p:txBody>
      </p:sp>
      <p:sp>
        <p:nvSpPr>
          <p:cNvPr id="192515" name="Rectangle 3"/>
          <p:cNvSpPr>
            <a:spLocks noGrp="1" noChangeArrowheads="1"/>
          </p:cNvSpPr>
          <p:nvPr>
            <p:ph idx="1"/>
          </p:nvPr>
        </p:nvSpPr>
        <p:spPr/>
        <p:txBody>
          <a:bodyPr>
            <a:normAutofit/>
          </a:bodyPr>
          <a:lstStyle/>
          <a:p>
            <a:r>
              <a:rPr lang="en-US" dirty="0" smtClean="0"/>
              <a:t>Financial controls</a:t>
            </a:r>
          </a:p>
          <a:p>
            <a:pPr lvl="1"/>
            <a:r>
              <a:rPr lang="en-US" dirty="0" smtClean="0"/>
              <a:t>Approval limits by user</a:t>
            </a:r>
          </a:p>
          <a:p>
            <a:pPr lvl="1"/>
            <a:r>
              <a:rPr lang="en-US" dirty="0" smtClean="0"/>
              <a:t>History of approvals and re-approvals </a:t>
            </a:r>
          </a:p>
          <a:p>
            <a:pPr lvl="1"/>
            <a:r>
              <a:rPr lang="en-US" dirty="0" smtClean="0"/>
              <a:t>Routing substitutions </a:t>
            </a:r>
          </a:p>
          <a:p>
            <a:pPr lvl="1"/>
            <a:r>
              <a:rPr lang="en-US" dirty="0" smtClean="0"/>
              <a:t>Quality approvers </a:t>
            </a:r>
          </a:p>
          <a:p>
            <a:pPr lvl="1"/>
            <a:r>
              <a:rPr lang="en-US" dirty="0" smtClean="0"/>
              <a:t>Horizontal approvers </a:t>
            </a:r>
          </a:p>
        </p:txBody>
      </p:sp>
      <p:sp>
        <p:nvSpPr>
          <p:cNvPr id="192514" name="Rectangle 2"/>
          <p:cNvSpPr>
            <a:spLocks noGrp="1" noChangeArrowheads="1"/>
          </p:cNvSpPr>
          <p:nvPr>
            <p:ph type="title"/>
          </p:nvPr>
        </p:nvSpPr>
        <p:spPr/>
        <p:txBody>
          <a:bodyPr/>
          <a:lstStyle/>
          <a:p>
            <a:r>
              <a:rPr lang="en-US" dirty="0" smtClean="0"/>
              <a:t>Requisition Approval Setup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57200" y="2817813"/>
            <a:ext cx="8229600" cy="819150"/>
            <a:chOff x="1435383" y="5890604"/>
            <a:chExt cx="6564271" cy="556431"/>
          </a:xfrm>
        </p:grpSpPr>
        <p:sp>
          <p:nvSpPr>
            <p:cNvPr id="5" name="Right Arrow 4"/>
            <p:cNvSpPr/>
            <p:nvPr/>
          </p:nvSpPr>
          <p:spPr bwMode="auto">
            <a:xfrm>
              <a:off x="1435383" y="5890604"/>
              <a:ext cx="978423" cy="553196"/>
            </a:xfrm>
            <a:prstGeom prst="rightArrow">
              <a:avLst/>
            </a:prstGeom>
            <a:solidFill>
              <a:srgbClr val="4F81BD"/>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1">
                <a:lumMod val="50000"/>
                <a:lumOff val="5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chemeClr val="tx1">
                <a:lumMod val="50000"/>
                <a:lumOff val="5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tx1">
                <a:lumMod val="50000"/>
                <a:lumOff val="50000"/>
              </a:schemeClr>
            </a:solidFill>
            <a:ln w="9525" algn="ctr">
              <a:solidFill>
                <a:schemeClr val="tx1"/>
              </a:solidFill>
              <a:round/>
              <a:headEnd/>
              <a:tailEnd/>
            </a:ln>
          </p:spPr>
          <p:txBody>
            <a:bodyPr wrap="none" tIns="91440" bIns="91440" anchor="ctr"/>
            <a:lstStyle/>
            <a:p>
              <a:pPr algn="ctr"/>
              <a:r>
                <a:rPr lang="en-US" dirty="0">
                  <a:latin typeface="+mj-lt"/>
                </a:rPr>
                <a:t>Pay</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32</a:t>
            </a:fld>
            <a:endParaRPr lang="en-US" dirty="0"/>
          </a:p>
        </p:txBody>
      </p:sp>
      <p:sp>
        <p:nvSpPr>
          <p:cNvPr id="55299" name="Rectangle 2"/>
          <p:cNvSpPr>
            <a:spLocks noGrp="1" noChangeArrowheads="1"/>
          </p:cNvSpPr>
          <p:nvPr>
            <p:ph type="title"/>
          </p:nvPr>
        </p:nvSpPr>
        <p:spPr/>
        <p:txBody>
          <a:bodyPr/>
          <a:lstStyle/>
          <a:p>
            <a:r>
              <a:rPr lang="en-US" dirty="0" smtClean="0"/>
              <a:t>Purchasing Process – Step Through</a:t>
            </a:r>
          </a:p>
        </p:txBody>
      </p:sp>
      <p:sp>
        <p:nvSpPr>
          <p:cNvPr id="10" name="Text Placeholder 9"/>
          <p:cNvSpPr>
            <a:spLocks noGrp="1"/>
          </p:cNvSpPr>
          <p:nvPr>
            <p:ph type="body" sz="quarter" idx="13"/>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33</a:t>
            </a:fld>
            <a:endParaRPr lang="en-US" dirty="0"/>
          </a:p>
        </p:txBody>
      </p:sp>
      <p:sp>
        <p:nvSpPr>
          <p:cNvPr id="196611" name="Rectangle 3"/>
          <p:cNvSpPr>
            <a:spLocks noGrp="1" noChangeArrowheads="1"/>
          </p:cNvSpPr>
          <p:nvPr>
            <p:ph idx="1"/>
          </p:nvPr>
        </p:nvSpPr>
        <p:spPr/>
        <p:txBody>
          <a:bodyPr/>
          <a:lstStyle/>
          <a:p>
            <a:r>
              <a:rPr lang="en-US" sz="2400" dirty="0" smtClean="0"/>
              <a:t>Submit requisition for routing</a:t>
            </a:r>
          </a:p>
          <a:p>
            <a:pPr lvl="1"/>
            <a:r>
              <a:rPr lang="en-US" sz="2000" dirty="0" smtClean="0"/>
              <a:t>Approval routing is initiated</a:t>
            </a:r>
          </a:p>
          <a:p>
            <a:pPr lvl="1"/>
            <a:r>
              <a:rPr lang="en-US" sz="2000" dirty="0" smtClean="0"/>
              <a:t>Requisition is approved</a:t>
            </a:r>
          </a:p>
          <a:p>
            <a:r>
              <a:rPr lang="en-US" sz="2400" dirty="0" smtClean="0"/>
              <a:t>Buyer combines approved requisitions into purchase orders</a:t>
            </a:r>
          </a:p>
          <a:p>
            <a:pPr lvl="1"/>
            <a:r>
              <a:rPr lang="en-US" sz="2000" dirty="0" smtClean="0"/>
              <a:t>Buyer gets quotes or confirms price with supplier</a:t>
            </a:r>
          </a:p>
          <a:p>
            <a:pPr lvl="1"/>
            <a:r>
              <a:rPr lang="en-US" sz="2000" dirty="0" smtClean="0"/>
              <a:t>Purchase order is ordered and submitted to supplier</a:t>
            </a:r>
          </a:p>
          <a:p>
            <a:r>
              <a:rPr lang="en-US" sz="2400" dirty="0" smtClean="0"/>
              <a:t>Parts/services are received into EAM	</a:t>
            </a:r>
          </a:p>
          <a:p>
            <a:pPr lvl="1"/>
            <a:r>
              <a:rPr lang="en-US" sz="2000" dirty="0" smtClean="0"/>
              <a:t>Items are received into inventory or charged to designated area</a:t>
            </a:r>
          </a:p>
          <a:p>
            <a:pPr lvl="1"/>
            <a:r>
              <a:rPr lang="en-US" sz="2000" dirty="0" smtClean="0"/>
              <a:t>EAM e-mails requestor</a:t>
            </a:r>
          </a:p>
          <a:p>
            <a:endParaRPr lang="en-US" sz="2400" dirty="0" smtClean="0"/>
          </a:p>
        </p:txBody>
      </p:sp>
      <p:sp>
        <p:nvSpPr>
          <p:cNvPr id="196610" name="Rectangle 2"/>
          <p:cNvSpPr>
            <a:spLocks noGrp="1" noChangeArrowheads="1"/>
          </p:cNvSpPr>
          <p:nvPr>
            <p:ph type="title"/>
          </p:nvPr>
        </p:nvSpPr>
        <p:spPr/>
        <p:txBody>
          <a:bodyPr/>
          <a:lstStyle/>
          <a:p>
            <a:r>
              <a:rPr lang="en-US" dirty="0" smtClean="0"/>
              <a:t>Purchasing Process</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34</a:t>
            </a:fld>
            <a:endParaRPr lang="en-US" dirty="0"/>
          </a:p>
        </p:txBody>
      </p:sp>
      <p:sp>
        <p:nvSpPr>
          <p:cNvPr id="4" name="Title 3"/>
          <p:cNvSpPr>
            <a:spLocks noGrp="1"/>
          </p:cNvSpPr>
          <p:nvPr>
            <p:ph type="title"/>
          </p:nvPr>
        </p:nvSpPr>
        <p:spPr/>
        <p:txBody>
          <a:bodyPr/>
          <a:lstStyle/>
          <a:p>
            <a:r>
              <a:rPr lang="en-GB" dirty="0" smtClean="0"/>
              <a:t>Requisition Creation &amp; Approval</a:t>
            </a:r>
            <a:endParaRPr lang="en-US" dirty="0"/>
          </a:p>
        </p:txBody>
      </p:sp>
      <p:sp>
        <p:nvSpPr>
          <p:cNvPr id="5" name="Text Placeholder 4"/>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pic>
        <p:nvPicPr>
          <p:cNvPr id="10242" name="Picture 2"/>
          <p:cNvPicPr>
            <a:picLocks noGrp="1" noChangeAspect="1" noChangeArrowheads="1"/>
          </p:cNvPicPr>
          <p:nvPr>
            <p:ph idx="1"/>
          </p:nvPr>
        </p:nvPicPr>
        <p:blipFill>
          <a:blip r:embed="rId3"/>
          <a:srcRect/>
          <a:stretch>
            <a:fillRect/>
          </a:stretch>
        </p:blipFill>
        <p:spPr bwMode="auto">
          <a:xfrm>
            <a:off x="844942" y="1316038"/>
            <a:ext cx="7454115" cy="5000625"/>
          </a:xfrm>
          <a:prstGeom prst="rect">
            <a:avLst/>
          </a:prstGeom>
          <a:noFill/>
          <a:ln w="9525">
            <a:solidFill>
              <a:schemeClr val="tx2"/>
            </a:solid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35</a:t>
            </a:fld>
            <a:endParaRPr lang="en-US" dirty="0"/>
          </a:p>
        </p:txBody>
      </p:sp>
      <p:sp>
        <p:nvSpPr>
          <p:cNvPr id="192515" name="Rectangle 3"/>
          <p:cNvSpPr>
            <a:spLocks noGrp="1" noChangeArrowheads="1"/>
          </p:cNvSpPr>
          <p:nvPr>
            <p:ph idx="1"/>
          </p:nvPr>
        </p:nvSpPr>
        <p:spPr/>
        <p:txBody>
          <a:bodyPr>
            <a:normAutofit lnSpcReduction="10000"/>
          </a:bodyPr>
          <a:lstStyle/>
          <a:p>
            <a:r>
              <a:rPr lang="en-US" sz="2400" dirty="0" smtClean="0"/>
              <a:t>Requisition approval</a:t>
            </a:r>
          </a:p>
          <a:p>
            <a:pPr lvl="1"/>
            <a:r>
              <a:rPr lang="en-US" sz="2000" dirty="0" smtClean="0"/>
              <a:t>The routing system is set up during EAM implementation. EAM uses approval groups linked to project, user, cost center, or account number. EAM can use a hierarchical approach to accommodate available criteria.</a:t>
            </a:r>
          </a:p>
          <a:p>
            <a:pPr lvl="1"/>
            <a:r>
              <a:rPr lang="en-US" sz="2000" dirty="0" smtClean="0"/>
              <a:t>Approvers can designate substitutes during a leave of absence.</a:t>
            </a:r>
          </a:p>
          <a:p>
            <a:pPr lvl="1"/>
            <a:r>
              <a:rPr lang="en-US" sz="2000" dirty="0" smtClean="0"/>
              <a:t>Requisition routes to approvers through internal and external e-mail. Routing continues until a manager with enough spending authority approves the requisition.</a:t>
            </a:r>
          </a:p>
          <a:p>
            <a:pPr lvl="1"/>
            <a:r>
              <a:rPr lang="en-US" sz="2000" dirty="0" smtClean="0"/>
              <a:t>Approvers can access current spending information against budget during the approval process.</a:t>
            </a:r>
          </a:p>
          <a:p>
            <a:pPr lvl="1"/>
            <a:r>
              <a:rPr lang="en-US" sz="2000" dirty="0" smtClean="0"/>
              <a:t>Quality approvers, who do not approve the amount, can be in approval groups.</a:t>
            </a:r>
          </a:p>
          <a:p>
            <a:pPr lvl="1"/>
            <a:r>
              <a:rPr lang="en-US" sz="2000" dirty="0" smtClean="0"/>
              <a:t>Requestor receives e-mail notification of approval or rejection.</a:t>
            </a:r>
          </a:p>
        </p:txBody>
      </p:sp>
      <p:sp>
        <p:nvSpPr>
          <p:cNvPr id="192514" name="Rectangle 2"/>
          <p:cNvSpPr>
            <a:spLocks noGrp="1" noChangeArrowheads="1"/>
          </p:cNvSpPr>
          <p:nvPr>
            <p:ph type="title"/>
          </p:nvPr>
        </p:nvSpPr>
        <p:spPr/>
        <p:txBody>
          <a:bodyPr/>
          <a:lstStyle/>
          <a:p>
            <a:r>
              <a:rPr lang="en-US" dirty="0" smtClean="0"/>
              <a:t>Requisition Setup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36</a:t>
            </a:fld>
            <a:endParaRPr lang="en-US" dirty="0"/>
          </a:p>
        </p:txBody>
      </p:sp>
      <p:sp>
        <p:nvSpPr>
          <p:cNvPr id="16387" name="Rectangle 3"/>
          <p:cNvSpPr>
            <a:spLocks noGrp="1" noChangeArrowheads="1"/>
          </p:cNvSpPr>
          <p:nvPr>
            <p:ph idx="1"/>
          </p:nvPr>
        </p:nvSpPr>
        <p:spPr>
          <a:xfrm>
            <a:off x="469075" y="1411185"/>
            <a:ext cx="8229600" cy="4740234"/>
          </a:xfrm>
        </p:spPr>
        <p:txBody>
          <a:bodyPr>
            <a:normAutofit/>
          </a:bodyPr>
          <a:lstStyle/>
          <a:p>
            <a:r>
              <a:rPr lang="en-US" dirty="0" smtClean="0"/>
              <a:t>Control of </a:t>
            </a:r>
            <a:r>
              <a:rPr lang="en-US" dirty="0" err="1" smtClean="0"/>
              <a:t>req</a:t>
            </a:r>
            <a:r>
              <a:rPr lang="en-US" dirty="0" smtClean="0"/>
              <a:t> approvals by lowering spend authorization when budgets are reached (for month or year)</a:t>
            </a:r>
          </a:p>
          <a:p>
            <a:r>
              <a:rPr lang="en-US" dirty="0" smtClean="0"/>
              <a:t>Budgets can be downloaded from QAD ERP</a:t>
            </a:r>
          </a:p>
          <a:p>
            <a:r>
              <a:rPr lang="en-US" dirty="0" smtClean="0"/>
              <a:t>View budget analysis for </a:t>
            </a:r>
            <a:r>
              <a:rPr lang="en-US" dirty="0" err="1" smtClean="0"/>
              <a:t>reqs</a:t>
            </a:r>
            <a:r>
              <a:rPr lang="en-US" dirty="0" smtClean="0"/>
              <a:t> to assess expense vs. budget (for month or year)</a:t>
            </a:r>
          </a:p>
          <a:p>
            <a:r>
              <a:rPr lang="en-US" dirty="0" smtClean="0"/>
              <a:t>Reporting available by Budget Amounts or Budget Activity based on Account or Cost Center</a:t>
            </a:r>
          </a:p>
          <a:p>
            <a:endParaRPr lang="en-US" dirty="0" smtClean="0"/>
          </a:p>
        </p:txBody>
      </p:sp>
      <p:sp>
        <p:nvSpPr>
          <p:cNvPr id="16386" name="Rectangle 2"/>
          <p:cNvSpPr>
            <a:spLocks noGrp="1" noChangeArrowheads="1"/>
          </p:cNvSpPr>
          <p:nvPr>
            <p:ph type="title"/>
          </p:nvPr>
        </p:nvSpPr>
        <p:spPr/>
        <p:txBody>
          <a:bodyPr>
            <a:normAutofit/>
          </a:bodyPr>
          <a:lstStyle/>
          <a:p>
            <a:r>
              <a:rPr lang="en-US" sz="2800" dirty="0" smtClean="0"/>
              <a:t>Over Budget Requisition Routing Authorization</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37</a:t>
            </a:fld>
            <a:endParaRPr lang="en-US" dirty="0"/>
          </a:p>
        </p:txBody>
      </p:sp>
      <p:sp>
        <p:nvSpPr>
          <p:cNvPr id="16387" name="Rectangle 3"/>
          <p:cNvSpPr>
            <a:spLocks noGrp="1" noChangeArrowheads="1"/>
          </p:cNvSpPr>
          <p:nvPr>
            <p:ph idx="1"/>
          </p:nvPr>
        </p:nvSpPr>
        <p:spPr>
          <a:xfrm>
            <a:off x="469075" y="1411185"/>
            <a:ext cx="8229600" cy="4740234"/>
          </a:xfrm>
        </p:spPr>
        <p:txBody>
          <a:bodyPr>
            <a:normAutofit/>
          </a:bodyPr>
          <a:lstStyle/>
          <a:p>
            <a:r>
              <a:rPr lang="en-US" dirty="0" smtClean="0"/>
              <a:t>To use Over budget, </a:t>
            </a:r>
          </a:p>
          <a:p>
            <a:pPr lvl="1"/>
            <a:r>
              <a:rPr lang="en-US" dirty="0" smtClean="0"/>
              <a:t>Ensure that a requisition budget is defined in </a:t>
            </a:r>
            <a:r>
              <a:rPr lang="en-US" dirty="0" err="1" smtClean="0"/>
              <a:t>Accounting|Requisition</a:t>
            </a:r>
            <a:endParaRPr lang="en-US" b="1" dirty="0" smtClean="0"/>
          </a:p>
          <a:p>
            <a:pPr lvl="1"/>
            <a:r>
              <a:rPr lang="en-US" dirty="0" smtClean="0"/>
              <a:t>Specify YTD or Current Period in the </a:t>
            </a:r>
            <a:r>
              <a:rPr lang="en-US" dirty="0" err="1" smtClean="0"/>
              <a:t>General|Business</a:t>
            </a:r>
            <a:r>
              <a:rPr lang="en-US" dirty="0" smtClean="0"/>
              <a:t> </a:t>
            </a:r>
            <a:r>
              <a:rPr lang="en-US" dirty="0" err="1" smtClean="0"/>
              <a:t>Units|Sites|Authorization</a:t>
            </a:r>
            <a:r>
              <a:rPr lang="en-US" dirty="0" smtClean="0"/>
              <a:t> Options tab.</a:t>
            </a:r>
          </a:p>
          <a:p>
            <a:pPr lvl="1"/>
            <a:r>
              <a:rPr lang="en-US" dirty="0" smtClean="0"/>
              <a:t>Define budget options in </a:t>
            </a:r>
            <a:r>
              <a:rPr lang="en-US" dirty="0" err="1" smtClean="0"/>
              <a:t>General|Business</a:t>
            </a:r>
            <a:r>
              <a:rPr lang="en-US" dirty="0" smtClean="0"/>
              <a:t> </a:t>
            </a:r>
            <a:r>
              <a:rPr lang="en-US" dirty="0" err="1" smtClean="0"/>
              <a:t>Units|Sites|Purchase</a:t>
            </a:r>
            <a:r>
              <a:rPr lang="en-US" dirty="0" smtClean="0"/>
              <a:t> Order tab.</a:t>
            </a:r>
          </a:p>
          <a:p>
            <a:pPr lvl="1"/>
            <a:r>
              <a:rPr lang="en-US" dirty="0" smtClean="0"/>
              <a:t>Add a </a:t>
            </a:r>
            <a:r>
              <a:rPr lang="en-US" dirty="0" err="1" smtClean="0"/>
              <a:t>Req</a:t>
            </a:r>
            <a:r>
              <a:rPr lang="en-US" dirty="0" smtClean="0"/>
              <a:t> over Budget Limit amount in System </a:t>
            </a:r>
            <a:r>
              <a:rPr lang="en-US" dirty="0" err="1" smtClean="0"/>
              <a:t>Administration|Users|Detail</a:t>
            </a:r>
            <a:r>
              <a:rPr lang="en-US" dirty="0" smtClean="0"/>
              <a:t> tab.</a:t>
            </a:r>
          </a:p>
        </p:txBody>
      </p:sp>
      <p:sp>
        <p:nvSpPr>
          <p:cNvPr id="16386" name="Rectangle 2"/>
          <p:cNvSpPr>
            <a:spLocks noGrp="1" noChangeArrowheads="1"/>
          </p:cNvSpPr>
          <p:nvPr>
            <p:ph type="title"/>
          </p:nvPr>
        </p:nvSpPr>
        <p:spPr/>
        <p:txBody>
          <a:bodyPr>
            <a:normAutofit/>
          </a:bodyPr>
          <a:lstStyle/>
          <a:p>
            <a:r>
              <a:rPr lang="en-US" sz="2800" dirty="0" smtClean="0"/>
              <a:t>Over Budget Requisition Routing Authorization</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38</a:t>
            </a:fld>
            <a:endParaRPr lang="en-US" dirty="0"/>
          </a:p>
        </p:txBody>
      </p:sp>
      <p:sp>
        <p:nvSpPr>
          <p:cNvPr id="16386" name="Rectangle 2"/>
          <p:cNvSpPr>
            <a:spLocks noGrp="1" noChangeArrowheads="1"/>
          </p:cNvSpPr>
          <p:nvPr>
            <p:ph type="title"/>
          </p:nvPr>
        </p:nvSpPr>
        <p:spPr/>
        <p:txBody>
          <a:bodyPr>
            <a:normAutofit/>
          </a:bodyPr>
          <a:lstStyle/>
          <a:p>
            <a:r>
              <a:rPr lang="en-US" sz="2800" dirty="0" smtClean="0"/>
              <a:t>Over Budget Requisition Routing Authorization</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7170" name="Picture 2"/>
          <p:cNvPicPr>
            <a:picLocks noChangeAspect="1" noChangeArrowheads="1"/>
          </p:cNvPicPr>
          <p:nvPr/>
        </p:nvPicPr>
        <p:blipFill>
          <a:blip r:embed="rId3"/>
          <a:srcRect/>
          <a:stretch>
            <a:fillRect/>
          </a:stretch>
        </p:blipFill>
        <p:spPr bwMode="auto">
          <a:xfrm>
            <a:off x="646649" y="1582202"/>
            <a:ext cx="3972852" cy="3002407"/>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pic>
        <p:nvPicPr>
          <p:cNvPr id="7171" name="Picture 3"/>
          <p:cNvPicPr>
            <a:picLocks noChangeAspect="1" noChangeArrowheads="1"/>
          </p:cNvPicPr>
          <p:nvPr/>
        </p:nvPicPr>
        <p:blipFill>
          <a:blip r:embed="rId4"/>
          <a:srcRect/>
          <a:stretch>
            <a:fillRect/>
          </a:stretch>
        </p:blipFill>
        <p:spPr bwMode="auto">
          <a:xfrm>
            <a:off x="5122657" y="3414713"/>
            <a:ext cx="4021343" cy="2922013"/>
          </a:xfrm>
          <a:prstGeom prst="rect">
            <a:avLst/>
          </a:prstGeom>
          <a:ln w="38100" cap="sq">
            <a:solidFill>
              <a:schemeClr val="bg2">
                <a:lumMod val="65000"/>
              </a:schemeClr>
            </a:solidFill>
            <a:prstDash val="solid"/>
            <a:miter lim="800000"/>
          </a:ln>
          <a:effectLst>
            <a:outerShdw blurRad="50800" dist="38100" dir="2700000" algn="tl" rotWithShape="0">
              <a:srgbClr val="000000">
                <a:alpha val="43000"/>
              </a:srgbClr>
            </a:outerShdw>
          </a:effectLst>
        </p:spPr>
      </p:pic>
      <p:pic>
        <p:nvPicPr>
          <p:cNvPr id="7172" name="Picture 4"/>
          <p:cNvPicPr>
            <a:picLocks noChangeAspect="1" noChangeArrowheads="1"/>
          </p:cNvPicPr>
          <p:nvPr/>
        </p:nvPicPr>
        <p:blipFill>
          <a:blip r:embed="rId5"/>
          <a:srcRect/>
          <a:stretch>
            <a:fillRect/>
          </a:stretch>
        </p:blipFill>
        <p:spPr bwMode="auto">
          <a:xfrm>
            <a:off x="3897702" y="1342098"/>
            <a:ext cx="5091919" cy="1733611"/>
          </a:xfrm>
          <a:prstGeom prst="rect">
            <a:avLst/>
          </a:prstGeom>
          <a:ln w="38100" cap="sq">
            <a:solidFill>
              <a:schemeClr val="accent1"/>
            </a:solidFill>
            <a:prstDash val="solid"/>
            <a:miter lim="800000"/>
          </a:ln>
          <a:effectLst>
            <a:outerShdw blurRad="50800" dist="38100" dir="2700000" algn="tl" rotWithShape="0">
              <a:srgbClr val="000000">
                <a:alpha val="43000"/>
              </a:srgbClr>
            </a:outerShdw>
          </a:effectLst>
        </p:spPr>
      </p:pic>
      <p:sp>
        <p:nvSpPr>
          <p:cNvPr id="11" name="TextBox 10"/>
          <p:cNvSpPr txBox="1"/>
          <p:nvPr/>
        </p:nvSpPr>
        <p:spPr>
          <a:xfrm>
            <a:off x="1341911" y="1840675"/>
            <a:ext cx="5011387" cy="646331"/>
          </a:xfrm>
          <a:prstGeom prst="rect">
            <a:avLst/>
          </a:prstGeom>
          <a:noFill/>
        </p:spPr>
        <p:txBody>
          <a:bodyPr wrap="square" rtlCol="0">
            <a:spAutoFit/>
          </a:bodyPr>
          <a:lstStyle/>
          <a:p>
            <a:r>
              <a:rPr lang="en-US" sz="3600" b="1" dirty="0" smtClean="0"/>
              <a:t>Site Level Setup</a:t>
            </a:r>
            <a:endParaRPr lang="en-US" sz="3600" b="1" dirty="0"/>
          </a:p>
        </p:txBody>
      </p:sp>
      <p:sp>
        <p:nvSpPr>
          <p:cNvPr id="12" name="TextBox 11"/>
          <p:cNvSpPr txBox="1"/>
          <p:nvPr/>
        </p:nvSpPr>
        <p:spPr>
          <a:xfrm>
            <a:off x="5902036" y="4441371"/>
            <a:ext cx="2715808" cy="646331"/>
          </a:xfrm>
          <a:prstGeom prst="rect">
            <a:avLst/>
          </a:prstGeom>
          <a:noFill/>
        </p:spPr>
        <p:txBody>
          <a:bodyPr wrap="none" rtlCol="0">
            <a:spAutoFit/>
          </a:bodyPr>
          <a:lstStyle/>
          <a:p>
            <a:r>
              <a:rPr lang="en-US" sz="3600" b="1" dirty="0" smtClean="0"/>
              <a:t>User Setup</a:t>
            </a:r>
            <a:endParaRPr lang="en-US" sz="36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39</a:t>
            </a:fld>
            <a:endParaRPr lang="en-US" dirty="0"/>
          </a:p>
        </p:txBody>
      </p:sp>
      <p:sp>
        <p:nvSpPr>
          <p:cNvPr id="16387" name="Rectangle 3"/>
          <p:cNvSpPr>
            <a:spLocks noGrp="1" noChangeArrowheads="1"/>
          </p:cNvSpPr>
          <p:nvPr>
            <p:ph idx="1"/>
          </p:nvPr>
        </p:nvSpPr>
        <p:spPr>
          <a:xfrm>
            <a:off x="469075" y="1411185"/>
            <a:ext cx="8229600" cy="4740234"/>
          </a:xfrm>
        </p:spPr>
        <p:txBody>
          <a:bodyPr>
            <a:normAutofit fontScale="77500" lnSpcReduction="20000"/>
          </a:bodyPr>
          <a:lstStyle/>
          <a:p>
            <a:r>
              <a:rPr lang="en-US" dirty="0" smtClean="0">
                <a:solidFill>
                  <a:schemeClr val="tx1"/>
                </a:solidFill>
                <a:latin typeface="+mn-lt"/>
              </a:rPr>
              <a:t>When </a:t>
            </a:r>
            <a:r>
              <a:rPr lang="en-US" dirty="0" err="1" smtClean="0">
                <a:solidFill>
                  <a:schemeClr val="tx1"/>
                </a:solidFill>
                <a:latin typeface="+mn-lt"/>
              </a:rPr>
              <a:t>reqs</a:t>
            </a:r>
            <a:r>
              <a:rPr lang="en-US" dirty="0" smtClean="0">
                <a:solidFill>
                  <a:schemeClr val="tx1"/>
                </a:solidFill>
                <a:latin typeface="+mn-lt"/>
              </a:rPr>
              <a:t> are routed, EAM checks the budget limit and over budget limit of the individual user tasked with authorizing the requisition, or the users within the approval group</a:t>
            </a:r>
          </a:p>
          <a:p>
            <a:r>
              <a:rPr lang="en-US" dirty="0" smtClean="0">
                <a:solidFill>
                  <a:schemeClr val="tx1"/>
                </a:solidFill>
                <a:latin typeface="+mn-lt"/>
              </a:rPr>
              <a:t>If the requisition amount does not exceed any limits, it moves to the next step of the authorization process. </a:t>
            </a:r>
          </a:p>
          <a:p>
            <a:r>
              <a:rPr lang="en-US" dirty="0" smtClean="0">
                <a:solidFill>
                  <a:schemeClr val="tx1"/>
                </a:solidFill>
                <a:latin typeface="+mn-lt"/>
              </a:rPr>
              <a:t>If the budget amount reaches its limit but is within the over budget limit of the specified authorizer or approval group, a routing is created for the requisition and a line is placed in the associated e-mail informing the user that the over budget amount was used. </a:t>
            </a:r>
          </a:p>
          <a:p>
            <a:r>
              <a:rPr lang="en-US" dirty="0" smtClean="0">
                <a:solidFill>
                  <a:schemeClr val="tx1"/>
                </a:solidFill>
                <a:latin typeface="+mn-lt"/>
              </a:rPr>
              <a:t>If the requisition amount exceeds all over budget limits, the routing is stopped and the user sees a display message that no one in the approval group has a high enough dollar value to authorize the requisition</a:t>
            </a:r>
            <a:endParaRPr lang="en-US" dirty="0" smtClean="0">
              <a:latin typeface="+mn-lt"/>
            </a:endParaRPr>
          </a:p>
        </p:txBody>
      </p:sp>
      <p:sp>
        <p:nvSpPr>
          <p:cNvPr id="16386" name="Rectangle 2"/>
          <p:cNvSpPr>
            <a:spLocks noGrp="1" noChangeArrowheads="1"/>
          </p:cNvSpPr>
          <p:nvPr>
            <p:ph type="title"/>
          </p:nvPr>
        </p:nvSpPr>
        <p:spPr/>
        <p:txBody>
          <a:bodyPr>
            <a:normAutofit/>
          </a:bodyPr>
          <a:lstStyle/>
          <a:p>
            <a:r>
              <a:rPr lang="en-US" sz="2800" dirty="0" smtClean="0"/>
              <a:t>Over Budget Requisition Routing Authorization</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4</a:t>
            </a:fld>
            <a:endParaRPr lang="en-US" dirty="0"/>
          </a:p>
        </p:txBody>
      </p:sp>
      <p:sp>
        <p:nvSpPr>
          <p:cNvPr id="13315" name="Rectangle 3"/>
          <p:cNvSpPr>
            <a:spLocks noGrp="1" noChangeArrowheads="1"/>
          </p:cNvSpPr>
          <p:nvPr>
            <p:ph idx="1"/>
          </p:nvPr>
        </p:nvSpPr>
        <p:spPr/>
        <p:txBody>
          <a:bodyPr tIns="45720" bIns="45720">
            <a:normAutofit lnSpcReduction="10000"/>
          </a:bodyPr>
          <a:lstStyle/>
          <a:p>
            <a:r>
              <a:rPr lang="en-US" sz="2600" dirty="0" smtClean="0">
                <a:solidFill>
                  <a:schemeClr val="bg1">
                    <a:lumMod val="50000"/>
                  </a:schemeClr>
                </a:solidFill>
              </a:rPr>
              <a:t>Maintenance  </a:t>
            </a:r>
          </a:p>
          <a:p>
            <a:pPr lvl="1"/>
            <a:r>
              <a:rPr lang="en-US" sz="2200" dirty="0" smtClean="0">
                <a:solidFill>
                  <a:schemeClr val="bg1">
                    <a:lumMod val="50000"/>
                  </a:schemeClr>
                </a:solidFill>
              </a:rPr>
              <a:t>Equipment efficiency </a:t>
            </a:r>
          </a:p>
          <a:p>
            <a:pPr lvl="1"/>
            <a:r>
              <a:rPr lang="en-US" sz="2200" dirty="0" smtClean="0">
                <a:solidFill>
                  <a:schemeClr val="bg1">
                    <a:lumMod val="50000"/>
                  </a:schemeClr>
                </a:solidFill>
              </a:rPr>
              <a:t>Plant reliability </a:t>
            </a:r>
          </a:p>
          <a:p>
            <a:r>
              <a:rPr lang="en-US" sz="2600" dirty="0" smtClean="0">
                <a:solidFill>
                  <a:schemeClr val="bg1">
                    <a:lumMod val="50000"/>
                  </a:schemeClr>
                </a:solidFill>
              </a:rPr>
              <a:t>Inventory</a:t>
            </a:r>
          </a:p>
          <a:p>
            <a:pPr lvl="1"/>
            <a:r>
              <a:rPr lang="en-US" sz="2200" dirty="0" smtClean="0">
                <a:solidFill>
                  <a:schemeClr val="bg1">
                    <a:lumMod val="50000"/>
                  </a:schemeClr>
                </a:solidFill>
              </a:rPr>
              <a:t>Right size MRO/indirect inventory </a:t>
            </a:r>
          </a:p>
          <a:p>
            <a:pPr lvl="1"/>
            <a:r>
              <a:rPr lang="en-US" sz="2200" dirty="0" smtClean="0">
                <a:solidFill>
                  <a:schemeClr val="bg1">
                    <a:lumMod val="50000"/>
                  </a:schemeClr>
                </a:solidFill>
              </a:rPr>
              <a:t>The right parts when you need them </a:t>
            </a:r>
          </a:p>
          <a:p>
            <a:r>
              <a:rPr lang="en-US" sz="2600" b="1" dirty="0" smtClean="0">
                <a:solidFill>
                  <a:schemeClr val="tx1"/>
                </a:solidFill>
              </a:rPr>
              <a:t>Purchasing</a:t>
            </a:r>
          </a:p>
          <a:p>
            <a:pPr lvl="1"/>
            <a:r>
              <a:rPr lang="en-US" sz="2200" b="1" dirty="0" smtClean="0">
                <a:solidFill>
                  <a:schemeClr val="tx1"/>
                </a:solidFill>
              </a:rPr>
              <a:t>Control MRO/indirect spend </a:t>
            </a:r>
          </a:p>
          <a:p>
            <a:pPr lvl="1"/>
            <a:r>
              <a:rPr lang="en-US" sz="2200" b="1" dirty="0" smtClean="0">
                <a:solidFill>
                  <a:schemeClr val="tx1"/>
                </a:solidFill>
              </a:rPr>
              <a:t>Comply with corporate financial approvals</a:t>
            </a:r>
          </a:p>
          <a:p>
            <a:r>
              <a:rPr lang="en-US" sz="2600" dirty="0" smtClean="0">
                <a:solidFill>
                  <a:schemeClr val="bg1">
                    <a:lumMod val="50000"/>
                  </a:schemeClr>
                </a:solidFill>
              </a:rPr>
              <a:t>Project Controls</a:t>
            </a:r>
          </a:p>
          <a:p>
            <a:pPr lvl="1"/>
            <a:r>
              <a:rPr lang="en-US" sz="2200" dirty="0" smtClean="0">
                <a:solidFill>
                  <a:schemeClr val="bg1">
                    <a:lumMod val="50000"/>
                  </a:schemeClr>
                </a:solidFill>
              </a:rPr>
              <a:t>Manage project spend </a:t>
            </a:r>
          </a:p>
          <a:p>
            <a:pPr lvl="1"/>
            <a:r>
              <a:rPr lang="en-US" sz="2200" dirty="0" smtClean="0">
                <a:solidFill>
                  <a:schemeClr val="bg1">
                    <a:lumMod val="50000"/>
                  </a:schemeClr>
                </a:solidFill>
              </a:rPr>
              <a:t>Track true acquisition cost of assets</a:t>
            </a:r>
          </a:p>
          <a:p>
            <a:endParaRPr lang="en-US" sz="2600" dirty="0" smtClean="0"/>
          </a:p>
        </p:txBody>
      </p:sp>
      <p:sp>
        <p:nvSpPr>
          <p:cNvPr id="645123" name="Rectangle 2"/>
          <p:cNvSpPr>
            <a:spLocks noGrp="1" noChangeArrowheads="1"/>
          </p:cNvSpPr>
          <p:nvPr>
            <p:ph type="title"/>
          </p:nvPr>
        </p:nvSpPr>
        <p:spPr/>
        <p:txBody>
          <a:bodyPr anchor="ctr"/>
          <a:lstStyle/>
          <a:p>
            <a:r>
              <a:rPr lang="en-US" dirty="0" smtClean="0"/>
              <a:t>QAD EAM Overview – Modules </a:t>
            </a:r>
          </a:p>
        </p:txBody>
      </p:sp>
      <p:sp>
        <p:nvSpPr>
          <p:cNvPr id="7" name="Text Placeholder 6"/>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13315">
                                            <p:txEl>
                                              <p:pRg st="6" end="6"/>
                                            </p:txEl>
                                          </p:spTgt>
                                        </p:tgtEl>
                                        <p:attrNameLst>
                                          <p:attrName>style.fontWeight</p:attrName>
                                        </p:attrNameLst>
                                      </p:cBhvr>
                                      <p:to>
                                        <p:strVal val="bold"/>
                                      </p:to>
                                    </p:set>
                                  </p:childTnLst>
                                </p:cTn>
                              </p:par>
                              <p:par>
                                <p:cTn id="7" presetID="15" presetClass="emph" presetSubtype="0" nodeType="withEffect">
                                  <p:stCondLst>
                                    <p:cond delay="0"/>
                                  </p:stCondLst>
                                  <p:iterate type="lt">
                                    <p:tmAbs val="25"/>
                                  </p:iterate>
                                  <p:childTnLst>
                                    <p:set>
                                      <p:cBhvr override="childStyle">
                                        <p:cTn id="8" dur="indefinite"/>
                                        <p:tgtEl>
                                          <p:spTgt spid="13315">
                                            <p:txEl>
                                              <p:pRg st="7" end="7"/>
                                            </p:txEl>
                                          </p:spTgt>
                                        </p:tgtEl>
                                        <p:attrNameLst>
                                          <p:attrName>style.fontWeight</p:attrName>
                                        </p:attrNameLst>
                                      </p:cBhvr>
                                      <p:to>
                                        <p:strVal val="bold"/>
                                      </p:to>
                                    </p:set>
                                  </p:childTnLst>
                                </p:cTn>
                              </p:par>
                              <p:par>
                                <p:cTn id="9" presetID="15" presetClass="emph" presetSubtype="0" nodeType="withEffect">
                                  <p:stCondLst>
                                    <p:cond delay="0"/>
                                  </p:stCondLst>
                                  <p:iterate type="lt">
                                    <p:tmAbs val="25"/>
                                  </p:iterate>
                                  <p:childTnLst>
                                    <p:set>
                                      <p:cBhvr override="childStyle">
                                        <p:cTn id="10" dur="indefinite"/>
                                        <p:tgtEl>
                                          <p:spTgt spid="13315">
                                            <p:txEl>
                                              <p:pRg st="8" end="8"/>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40</a:t>
            </a:fld>
            <a:endParaRPr lang="en-US" dirty="0"/>
          </a:p>
        </p:txBody>
      </p:sp>
      <p:sp>
        <p:nvSpPr>
          <p:cNvPr id="16387" name="Rectangle 3"/>
          <p:cNvSpPr>
            <a:spLocks noGrp="1" noChangeArrowheads="1"/>
          </p:cNvSpPr>
          <p:nvPr>
            <p:ph idx="1"/>
          </p:nvPr>
        </p:nvSpPr>
        <p:spPr>
          <a:xfrm>
            <a:off x="469075" y="1411185"/>
            <a:ext cx="8229600" cy="4740234"/>
          </a:xfrm>
        </p:spPr>
        <p:txBody>
          <a:bodyPr>
            <a:normAutofit/>
          </a:bodyPr>
          <a:lstStyle/>
          <a:p>
            <a:r>
              <a:rPr lang="en-US" dirty="0" smtClean="0"/>
              <a:t>Four new reports are available for budget analysis: </a:t>
            </a:r>
          </a:p>
          <a:p>
            <a:pPr lvl="1"/>
            <a:r>
              <a:rPr lang="en-US" dirty="0" smtClean="0"/>
              <a:t>Budget Activity by Cost Center </a:t>
            </a:r>
          </a:p>
          <a:p>
            <a:pPr lvl="1"/>
            <a:r>
              <a:rPr lang="en-US" dirty="0" smtClean="0"/>
              <a:t>Budget Activity by Account </a:t>
            </a:r>
          </a:p>
          <a:p>
            <a:pPr lvl="1"/>
            <a:r>
              <a:rPr lang="en-US" dirty="0" smtClean="0"/>
              <a:t>Budget by Cost Center </a:t>
            </a:r>
          </a:p>
          <a:p>
            <a:pPr lvl="1"/>
            <a:r>
              <a:rPr lang="en-US" dirty="0" smtClean="0"/>
              <a:t>Budget Amounts by Account</a:t>
            </a:r>
          </a:p>
        </p:txBody>
      </p:sp>
      <p:sp>
        <p:nvSpPr>
          <p:cNvPr id="16386" name="Rectangle 2"/>
          <p:cNvSpPr>
            <a:spLocks noGrp="1" noChangeArrowheads="1"/>
          </p:cNvSpPr>
          <p:nvPr>
            <p:ph type="title"/>
          </p:nvPr>
        </p:nvSpPr>
        <p:spPr/>
        <p:txBody>
          <a:bodyPr>
            <a:normAutofit/>
          </a:bodyPr>
          <a:lstStyle/>
          <a:p>
            <a:r>
              <a:rPr lang="en-US" dirty="0" smtClean="0"/>
              <a:t>Budget Analysis Reports </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2050" name="Picture 2"/>
          <p:cNvPicPr>
            <a:picLocks noChangeAspect="1" noChangeArrowheads="1"/>
          </p:cNvPicPr>
          <p:nvPr/>
        </p:nvPicPr>
        <p:blipFill>
          <a:blip r:embed="rId3" cstate="print"/>
          <a:srcRect/>
          <a:stretch>
            <a:fillRect/>
          </a:stretch>
        </p:blipFill>
        <p:spPr bwMode="auto">
          <a:xfrm>
            <a:off x="5848038" y="2885890"/>
            <a:ext cx="3171825" cy="3057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41</a:t>
            </a:fld>
            <a:endParaRPr lang="en-US" dirty="0"/>
          </a:p>
        </p:txBody>
      </p:sp>
      <p:sp>
        <p:nvSpPr>
          <p:cNvPr id="193539" name="Rectangle 3"/>
          <p:cNvSpPr>
            <a:spLocks noGrp="1" noChangeArrowheads="1"/>
          </p:cNvSpPr>
          <p:nvPr>
            <p:ph idx="1"/>
          </p:nvPr>
        </p:nvSpPr>
        <p:spPr/>
        <p:txBody>
          <a:bodyPr/>
          <a:lstStyle/>
          <a:p>
            <a:r>
              <a:rPr lang="en-US" sz="2400" dirty="0" smtClean="0"/>
              <a:t>Convert requisitions to purchase orders</a:t>
            </a:r>
          </a:p>
          <a:p>
            <a:pPr lvl="1"/>
            <a:r>
              <a:rPr lang="en-US" sz="2000" dirty="0" smtClean="0"/>
              <a:t>Individually convert to purchase order</a:t>
            </a:r>
          </a:p>
          <a:p>
            <a:pPr lvl="1"/>
            <a:r>
              <a:rPr lang="en-US" sz="2000" dirty="0" smtClean="0"/>
              <a:t>Attach to an existing purchase order</a:t>
            </a:r>
          </a:p>
          <a:p>
            <a:pPr lvl="1"/>
            <a:r>
              <a:rPr lang="en-US" sz="2000" dirty="0" smtClean="0"/>
              <a:t>Globally create multiple purchase orders simultaneously, combining requisitions to each vendor on the same purchase order</a:t>
            </a:r>
          </a:p>
          <a:p>
            <a:pPr lvl="1">
              <a:buFont typeface="Times New Roman" pitchFamily="18" charset="0"/>
              <a:buNone/>
            </a:pPr>
            <a:endParaRPr lang="en-US" sz="2000" dirty="0" smtClean="0"/>
          </a:p>
        </p:txBody>
      </p:sp>
      <p:sp>
        <p:nvSpPr>
          <p:cNvPr id="193538" name="Rectangle 2"/>
          <p:cNvSpPr>
            <a:spLocks noGrp="1" noChangeArrowheads="1"/>
          </p:cNvSpPr>
          <p:nvPr>
            <p:ph type="title"/>
          </p:nvPr>
        </p:nvSpPr>
        <p:spPr/>
        <p:txBody>
          <a:bodyPr/>
          <a:lstStyle/>
          <a:p>
            <a:r>
              <a:rPr lang="en-US" dirty="0" smtClean="0"/>
              <a:t>Requisition Setup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42</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a:t>
            </a:r>
          </a:p>
        </p:txBody>
      </p:sp>
      <p:sp>
        <p:nvSpPr>
          <p:cNvPr id="9" name="Text Placeholder 8"/>
          <p:cNvSpPr>
            <a:spLocks noGrp="1"/>
          </p:cNvSpPr>
          <p:nvPr>
            <p:ph type="body" sz="quarter" idx="11"/>
          </p:nvPr>
        </p:nvSpPr>
        <p:spPr/>
        <p:txBody>
          <a:bodyPr/>
          <a:lstStyle/>
          <a:p>
            <a:r>
              <a:rPr lang="en-US" dirty="0" smtClean="0"/>
              <a:t>EAM Purchasing</a:t>
            </a:r>
            <a:endParaRPr lang="en-US" dirty="0"/>
          </a:p>
        </p:txBody>
      </p:sp>
      <p:pic>
        <p:nvPicPr>
          <p:cNvPr id="2050" name="Picture 2"/>
          <p:cNvPicPr>
            <a:picLocks noChangeAspect="1" noChangeArrowheads="1"/>
          </p:cNvPicPr>
          <p:nvPr/>
        </p:nvPicPr>
        <p:blipFill>
          <a:blip r:embed="rId3"/>
          <a:srcRect/>
          <a:stretch>
            <a:fillRect/>
          </a:stretch>
        </p:blipFill>
        <p:spPr bwMode="auto">
          <a:xfrm>
            <a:off x="993693" y="1316182"/>
            <a:ext cx="6608763" cy="491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43</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Header</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pic>
        <p:nvPicPr>
          <p:cNvPr id="123906" name="Picture 2" descr="C:\Users\xsr\AppData\Local\Temp\SNAGHTML9073e56.PNG"/>
          <p:cNvPicPr>
            <a:picLocks noChangeAspect="1" noChangeArrowheads="1"/>
          </p:cNvPicPr>
          <p:nvPr/>
        </p:nvPicPr>
        <p:blipFill>
          <a:blip r:embed="rId3"/>
          <a:srcRect/>
          <a:stretch>
            <a:fillRect/>
          </a:stretch>
        </p:blipFill>
        <p:spPr bwMode="auto">
          <a:xfrm>
            <a:off x="155575" y="1243012"/>
            <a:ext cx="8905523" cy="4899901"/>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44</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Header</a:t>
            </a:r>
          </a:p>
        </p:txBody>
      </p:sp>
      <p:sp>
        <p:nvSpPr>
          <p:cNvPr id="8" name="Text Placeholder 7"/>
          <p:cNvSpPr>
            <a:spLocks noGrp="1"/>
          </p:cNvSpPr>
          <p:nvPr>
            <p:ph type="body" sz="quarter" idx="11"/>
          </p:nvPr>
        </p:nvSpPr>
        <p:spPr/>
        <p:txBody>
          <a:bodyPr/>
          <a:lstStyle/>
          <a:p>
            <a:r>
              <a:rPr lang="en-US" dirty="0" smtClean="0"/>
              <a:t>EAM Purchasing</a:t>
            </a:r>
            <a:endParaRPr lang="en-US" dirty="0"/>
          </a:p>
        </p:txBody>
      </p:sp>
      <p:pic>
        <p:nvPicPr>
          <p:cNvPr id="121858" name="Picture 2" descr="C:\Users\xsr\AppData\Local\Temp\SNAGHTML90944bc.PNG"/>
          <p:cNvPicPr>
            <a:picLocks noChangeAspect="1" noChangeArrowheads="1"/>
          </p:cNvPicPr>
          <p:nvPr/>
        </p:nvPicPr>
        <p:blipFill>
          <a:blip r:embed="rId3"/>
          <a:srcRect/>
          <a:stretch>
            <a:fillRect/>
          </a:stretch>
        </p:blipFill>
        <p:spPr bwMode="auto">
          <a:xfrm>
            <a:off x="250575" y="1326138"/>
            <a:ext cx="8649975" cy="4329517"/>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45</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Lines</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pic>
        <p:nvPicPr>
          <p:cNvPr id="119812" name="Picture 4" descr="C:\Users\xsr\AppData\Local\Temp\SNAGHTML91350fc.PNG"/>
          <p:cNvPicPr>
            <a:picLocks noChangeAspect="1" noChangeArrowheads="1"/>
          </p:cNvPicPr>
          <p:nvPr/>
        </p:nvPicPr>
        <p:blipFill>
          <a:blip r:embed="rId3"/>
          <a:srcRect/>
          <a:stretch>
            <a:fillRect/>
          </a:stretch>
        </p:blipFill>
        <p:spPr bwMode="auto">
          <a:xfrm>
            <a:off x="457200" y="1243013"/>
            <a:ext cx="8455025" cy="4521567"/>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46</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Lines</a:t>
            </a:r>
          </a:p>
        </p:txBody>
      </p:sp>
      <p:sp>
        <p:nvSpPr>
          <p:cNvPr id="8" name="Text Placeholder 7"/>
          <p:cNvSpPr>
            <a:spLocks noGrp="1"/>
          </p:cNvSpPr>
          <p:nvPr>
            <p:ph type="body" sz="quarter" idx="13"/>
          </p:nvPr>
        </p:nvSpPr>
        <p:spPr/>
        <p:txBody>
          <a:bodyPr/>
          <a:lstStyle/>
          <a:p>
            <a:r>
              <a:rPr lang="en-US" dirty="0" smtClean="0"/>
              <a:t>EAM Purchasing</a:t>
            </a:r>
            <a:endParaRPr lang="en-US" dirty="0"/>
          </a:p>
        </p:txBody>
      </p:sp>
      <p:pic>
        <p:nvPicPr>
          <p:cNvPr id="119810" name="Picture 2" descr="C:\Users\xsr\AppData\Local\Temp\SNAGHTML910b691.PNG"/>
          <p:cNvPicPr>
            <a:picLocks noChangeAspect="1" noChangeArrowheads="1"/>
          </p:cNvPicPr>
          <p:nvPr/>
        </p:nvPicPr>
        <p:blipFill>
          <a:blip r:embed="rId3"/>
          <a:srcRect/>
          <a:stretch>
            <a:fillRect/>
          </a:stretch>
        </p:blipFill>
        <p:spPr bwMode="auto">
          <a:xfrm>
            <a:off x="380000" y="1280419"/>
            <a:ext cx="8265232" cy="4990329"/>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47</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Lines</a:t>
            </a:r>
          </a:p>
        </p:txBody>
      </p:sp>
      <p:sp>
        <p:nvSpPr>
          <p:cNvPr id="9" name="Text Placeholder 8"/>
          <p:cNvSpPr>
            <a:spLocks noGrp="1"/>
          </p:cNvSpPr>
          <p:nvPr>
            <p:ph type="body" sz="quarter" idx="13"/>
          </p:nvPr>
        </p:nvSpPr>
        <p:spPr/>
        <p:txBody>
          <a:bodyPr/>
          <a:lstStyle/>
          <a:p>
            <a:r>
              <a:rPr lang="en-US" dirty="0" smtClean="0"/>
              <a:t>EAM Purchasing</a:t>
            </a:r>
            <a:endParaRPr lang="en-US" dirty="0"/>
          </a:p>
        </p:txBody>
      </p:sp>
      <p:pic>
        <p:nvPicPr>
          <p:cNvPr id="117762" name="Picture 2" descr="C:\Users\xsr\AppData\Local\Temp\SNAGHTML9155936.PNG"/>
          <p:cNvPicPr>
            <a:picLocks noChangeAspect="1" noChangeArrowheads="1"/>
          </p:cNvPicPr>
          <p:nvPr/>
        </p:nvPicPr>
        <p:blipFill>
          <a:blip r:embed="rId3"/>
          <a:srcRect/>
          <a:stretch>
            <a:fillRect/>
          </a:stretch>
        </p:blipFill>
        <p:spPr bwMode="auto">
          <a:xfrm>
            <a:off x="158563" y="1479342"/>
            <a:ext cx="8610600" cy="4153623"/>
          </a:xfrm>
          <a:prstGeom prst="rect">
            <a:avLst/>
          </a:prstGeom>
          <a:noFill/>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48</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Lines</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pic>
        <p:nvPicPr>
          <p:cNvPr id="115713" name="Picture 1"/>
          <p:cNvPicPr>
            <a:picLocks noChangeAspect="1" noChangeArrowheads="1"/>
          </p:cNvPicPr>
          <p:nvPr/>
        </p:nvPicPr>
        <p:blipFill>
          <a:blip r:embed="rId3"/>
          <a:srcRect/>
          <a:stretch>
            <a:fillRect/>
          </a:stretch>
        </p:blipFill>
        <p:spPr bwMode="auto">
          <a:xfrm>
            <a:off x="575950" y="1638300"/>
            <a:ext cx="6905625" cy="250895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49</a:t>
            </a:fld>
            <a:endParaRPr lang="en-US" dirty="0"/>
          </a:p>
        </p:txBody>
      </p:sp>
      <p:sp>
        <p:nvSpPr>
          <p:cNvPr id="198658" name="Rectangle 2"/>
          <p:cNvSpPr>
            <a:spLocks noGrp="1" noChangeArrowheads="1"/>
          </p:cNvSpPr>
          <p:nvPr>
            <p:ph type="title"/>
          </p:nvPr>
        </p:nvSpPr>
        <p:spPr/>
        <p:txBody>
          <a:bodyPr/>
          <a:lstStyle/>
          <a:p>
            <a:r>
              <a:rPr lang="en-US" sz="2800" dirty="0" smtClean="0"/>
              <a:t>Create a Requisition: Lines</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pic>
        <p:nvPicPr>
          <p:cNvPr id="113665" name="Picture 1"/>
          <p:cNvPicPr>
            <a:picLocks noChangeAspect="1" noChangeArrowheads="1"/>
          </p:cNvPicPr>
          <p:nvPr/>
        </p:nvPicPr>
        <p:blipFill>
          <a:blip r:embed="rId3"/>
          <a:srcRect/>
          <a:stretch>
            <a:fillRect/>
          </a:stretch>
        </p:blipFill>
        <p:spPr bwMode="auto">
          <a:xfrm>
            <a:off x="266700" y="1930746"/>
            <a:ext cx="8343900" cy="16719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9458" name="Picture 10" descr="C:\Users\nnm\AppData\Local\Microsoft\Windows\Temporary Internet Files\Content.IE5\9T6UJMI2\MC900437207[1].jpg"/>
          <p:cNvPicPr>
            <a:picLocks noChangeAspect="1" noChangeArrowheads="1"/>
          </p:cNvPicPr>
          <p:nvPr/>
        </p:nvPicPr>
        <p:blipFill>
          <a:blip r:embed="rId3">
            <a:lum bright="40000"/>
          </a:blip>
          <a:srcRect l="7494" t="7680" r="671" b="6952"/>
          <a:stretch>
            <a:fillRect/>
          </a:stretch>
        </p:blipFill>
        <p:spPr bwMode="auto">
          <a:xfrm>
            <a:off x="2057400" y="1119188"/>
            <a:ext cx="5410200" cy="5029200"/>
          </a:xfrm>
          <a:prstGeom prst="rect">
            <a:avLst/>
          </a:prstGeom>
          <a:solidFill>
            <a:srgbClr val="000000">
              <a:alpha val="32941"/>
            </a:srgbClr>
          </a:solidFill>
          <a:ln w="9525">
            <a:noFill/>
            <a:miter lim="800000"/>
            <a:headEnd/>
            <a:tailEnd/>
          </a:ln>
        </p:spPr>
      </p:pic>
      <p:sp>
        <p:nvSpPr>
          <p:cNvPr id="20" name="Slide Number Placeholder 19"/>
          <p:cNvSpPr>
            <a:spLocks noGrp="1"/>
          </p:cNvSpPr>
          <p:nvPr>
            <p:ph type="sldNum" sz="quarter" idx="12"/>
          </p:nvPr>
        </p:nvSpPr>
        <p:spPr/>
        <p:txBody>
          <a:bodyPr/>
          <a:lstStyle/>
          <a:p>
            <a:fld id="{D295FD85-0E9A-9A4B-AEA4-CF6493BFD0E6}" type="slidenum">
              <a:rPr lang="en-US" smtClean="0"/>
              <a:pPr/>
              <a:t>5</a:t>
            </a:fld>
            <a:endParaRPr lang="en-US" dirty="0"/>
          </a:p>
        </p:txBody>
      </p:sp>
      <p:sp>
        <p:nvSpPr>
          <p:cNvPr id="659459" name="Rectangle 2"/>
          <p:cNvSpPr>
            <a:spLocks noGrp="1" noChangeArrowheads="1"/>
          </p:cNvSpPr>
          <p:nvPr>
            <p:ph type="title"/>
          </p:nvPr>
        </p:nvSpPr>
        <p:spPr/>
        <p:txBody>
          <a:bodyPr anchor="ctr"/>
          <a:lstStyle/>
          <a:p>
            <a:r>
              <a:rPr lang="en-US" dirty="0" smtClean="0"/>
              <a:t>EAM Modules</a:t>
            </a:r>
          </a:p>
        </p:txBody>
      </p:sp>
      <p:sp>
        <p:nvSpPr>
          <p:cNvPr id="21" name="Text Placeholder 20"/>
          <p:cNvSpPr>
            <a:spLocks noGrp="1"/>
          </p:cNvSpPr>
          <p:nvPr>
            <p:ph type="body" sz="quarter" idx="13"/>
          </p:nvPr>
        </p:nvSpPr>
        <p:spPr/>
        <p:txBody>
          <a:bodyPr/>
          <a:lstStyle/>
          <a:p>
            <a:r>
              <a:rPr lang="en-US" dirty="0" smtClean="0"/>
              <a:t>EAM Purchasing</a:t>
            </a:r>
            <a:endParaRPr lang="en-US" dirty="0"/>
          </a:p>
        </p:txBody>
      </p:sp>
      <p:pic>
        <p:nvPicPr>
          <p:cNvPr id="659461" name="Picture 3" descr="C:\Users\nnm\AppData\Local\Microsoft\Windows\Temporary Internet Files\Content.IE5\HRO6PRED\MC900440391[1].png"/>
          <p:cNvPicPr>
            <a:picLocks noChangeAspect="1" noChangeArrowheads="1"/>
          </p:cNvPicPr>
          <p:nvPr/>
        </p:nvPicPr>
        <p:blipFill>
          <a:blip r:embed="rId4"/>
          <a:srcRect/>
          <a:stretch>
            <a:fillRect/>
          </a:stretch>
        </p:blipFill>
        <p:spPr bwMode="auto">
          <a:xfrm>
            <a:off x="4014788" y="1160463"/>
            <a:ext cx="1089025" cy="1090612"/>
          </a:xfrm>
          <a:prstGeom prst="rect">
            <a:avLst/>
          </a:prstGeom>
          <a:noFill/>
          <a:ln w="9525">
            <a:noFill/>
            <a:miter lim="800000"/>
            <a:headEnd/>
            <a:tailEnd/>
          </a:ln>
        </p:spPr>
      </p:pic>
      <p:grpSp>
        <p:nvGrpSpPr>
          <p:cNvPr id="2" name="Group 21"/>
          <p:cNvGrpSpPr>
            <a:grpSpLocks/>
          </p:cNvGrpSpPr>
          <p:nvPr/>
        </p:nvGrpSpPr>
        <p:grpSpPr bwMode="auto">
          <a:xfrm>
            <a:off x="1762125" y="2871788"/>
            <a:ext cx="1370013" cy="1446212"/>
            <a:chOff x="2057698" y="2886075"/>
            <a:chExt cx="1369286" cy="1446015"/>
          </a:xfrm>
        </p:grpSpPr>
        <p:pic>
          <p:nvPicPr>
            <p:cNvPr id="659463" name="Picture 2" descr="C:\Users\nnm\AppData\Local\Microsoft\Windows\Temporary Internet Files\Content.IE5\9T6UJMI2\MC900286442[1].wmf"/>
            <p:cNvPicPr>
              <a:picLocks noChangeAspect="1" noChangeArrowheads="1"/>
            </p:cNvPicPr>
            <p:nvPr/>
          </p:nvPicPr>
          <p:blipFill>
            <a:blip r:embed="rId5"/>
            <a:srcRect/>
            <a:stretch>
              <a:fillRect/>
            </a:stretch>
          </p:blipFill>
          <p:spPr bwMode="auto">
            <a:xfrm>
              <a:off x="2265531" y="2886075"/>
              <a:ext cx="947737" cy="1130300"/>
            </a:xfrm>
            <a:prstGeom prst="rect">
              <a:avLst/>
            </a:prstGeom>
            <a:noFill/>
            <a:ln w="9525">
              <a:noFill/>
              <a:miter lim="800000"/>
              <a:headEnd/>
              <a:tailEnd/>
            </a:ln>
          </p:spPr>
        </p:pic>
        <p:sp>
          <p:nvSpPr>
            <p:cNvPr id="20487" name="TextBox 11"/>
            <p:cNvSpPr txBox="1">
              <a:spLocks noChangeArrowheads="1"/>
            </p:cNvSpPr>
            <p:nvPr/>
          </p:nvSpPr>
          <p:spPr bwMode="auto">
            <a:xfrm>
              <a:off x="2057698" y="4024157"/>
              <a:ext cx="1369286" cy="307933"/>
            </a:xfrm>
            <a:prstGeom prst="rect">
              <a:avLst/>
            </a:prstGeom>
            <a:noFill/>
            <a:ln w="9525">
              <a:noFill/>
              <a:miter lim="800000"/>
              <a:headEnd/>
              <a:tailEnd/>
            </a:ln>
          </p:spPr>
          <p:txBody>
            <a:bodyPr wrap="none">
              <a:spAutoFit/>
            </a:bodyPr>
            <a:lstStyle/>
            <a:p>
              <a:pPr>
                <a:defRPr/>
              </a:pPr>
              <a:r>
                <a:rPr lang="en-US" sz="1400" dirty="0">
                  <a:latin typeface="+mj-lt"/>
                  <a:cs typeface="Arial" charset="0"/>
                </a:rPr>
                <a:t>Maintenance</a:t>
              </a:r>
            </a:p>
          </p:txBody>
        </p:sp>
      </p:grpSp>
      <p:sp>
        <p:nvSpPr>
          <p:cNvPr id="20488" name="TextBox 12"/>
          <p:cNvSpPr txBox="1">
            <a:spLocks noChangeArrowheads="1"/>
          </p:cNvSpPr>
          <p:nvPr/>
        </p:nvSpPr>
        <p:spPr bwMode="auto">
          <a:xfrm>
            <a:off x="4000500" y="846138"/>
            <a:ext cx="1135063" cy="307975"/>
          </a:xfrm>
          <a:prstGeom prst="rect">
            <a:avLst/>
          </a:prstGeom>
          <a:noFill/>
          <a:ln w="9525">
            <a:noFill/>
            <a:miter lim="800000"/>
            <a:headEnd/>
            <a:tailEnd/>
          </a:ln>
        </p:spPr>
        <p:txBody>
          <a:bodyPr wrap="none">
            <a:spAutoFit/>
          </a:bodyPr>
          <a:lstStyle/>
          <a:p>
            <a:pPr>
              <a:defRPr/>
            </a:pPr>
            <a:r>
              <a:rPr lang="en-US" sz="1400" dirty="0">
                <a:latin typeface="+mj-lt"/>
                <a:cs typeface="Arial" charset="0"/>
              </a:rPr>
              <a:t>Purchasing</a:t>
            </a:r>
          </a:p>
        </p:txBody>
      </p:sp>
      <p:grpSp>
        <p:nvGrpSpPr>
          <p:cNvPr id="3" name="Group 23"/>
          <p:cNvGrpSpPr>
            <a:grpSpLocks/>
          </p:cNvGrpSpPr>
          <p:nvPr/>
        </p:nvGrpSpPr>
        <p:grpSpPr bwMode="auto">
          <a:xfrm>
            <a:off x="3787775" y="5078413"/>
            <a:ext cx="1550988" cy="1260475"/>
            <a:chOff x="3787775" y="4806950"/>
            <a:chExt cx="1550424" cy="1260277"/>
          </a:xfrm>
        </p:grpSpPr>
        <p:pic>
          <p:nvPicPr>
            <p:cNvPr id="659467" name="Picture 6" descr="C:\Users\nnm\AppData\Local\Microsoft\Windows\Temporary Internet Files\Content.IE5\MP4FNXP9\MC900188073[1].wmf"/>
            <p:cNvPicPr>
              <a:picLocks noChangeAspect="1" noChangeArrowheads="1"/>
            </p:cNvPicPr>
            <p:nvPr/>
          </p:nvPicPr>
          <p:blipFill>
            <a:blip r:embed="rId6"/>
            <a:srcRect/>
            <a:stretch>
              <a:fillRect/>
            </a:stretch>
          </p:blipFill>
          <p:spPr bwMode="auto">
            <a:xfrm>
              <a:off x="4090988" y="4806950"/>
              <a:ext cx="949325" cy="949325"/>
            </a:xfrm>
            <a:prstGeom prst="rect">
              <a:avLst/>
            </a:prstGeom>
            <a:noFill/>
            <a:ln w="9525">
              <a:noFill/>
              <a:miter lim="800000"/>
              <a:headEnd/>
              <a:tailEnd/>
            </a:ln>
          </p:spPr>
        </p:pic>
        <p:sp>
          <p:nvSpPr>
            <p:cNvPr id="20491" name="TextBox 14"/>
            <p:cNvSpPr txBox="1">
              <a:spLocks noChangeArrowheads="1"/>
            </p:cNvSpPr>
            <p:nvPr/>
          </p:nvSpPr>
          <p:spPr bwMode="auto">
            <a:xfrm>
              <a:off x="3787775" y="5759300"/>
              <a:ext cx="1550424" cy="307927"/>
            </a:xfrm>
            <a:prstGeom prst="rect">
              <a:avLst/>
            </a:prstGeom>
            <a:noFill/>
            <a:ln w="9525">
              <a:noFill/>
              <a:miter lim="800000"/>
              <a:headEnd/>
              <a:tailEnd/>
            </a:ln>
          </p:spPr>
          <p:txBody>
            <a:bodyPr wrap="none">
              <a:spAutoFit/>
            </a:bodyPr>
            <a:lstStyle/>
            <a:p>
              <a:pPr>
                <a:defRPr/>
              </a:pPr>
              <a:r>
                <a:rPr lang="en-US" sz="1400" dirty="0">
                  <a:latin typeface="+mj-lt"/>
                  <a:cs typeface="Arial" charset="0"/>
                </a:rPr>
                <a:t>Project Controls</a:t>
              </a:r>
            </a:p>
          </p:txBody>
        </p:sp>
      </p:grpSp>
      <p:grpSp>
        <p:nvGrpSpPr>
          <p:cNvPr id="4" name="Group 22"/>
          <p:cNvGrpSpPr>
            <a:grpSpLocks/>
          </p:cNvGrpSpPr>
          <p:nvPr/>
        </p:nvGrpSpPr>
        <p:grpSpPr bwMode="auto">
          <a:xfrm>
            <a:off x="6196013" y="2941638"/>
            <a:ext cx="992187" cy="1274762"/>
            <a:chOff x="6814840" y="2955923"/>
            <a:chExt cx="992187" cy="1274567"/>
          </a:xfrm>
        </p:grpSpPr>
        <p:sp>
          <p:nvSpPr>
            <p:cNvPr id="20490" name="TextBox 13"/>
            <p:cNvSpPr txBox="1">
              <a:spLocks noChangeArrowheads="1"/>
            </p:cNvSpPr>
            <p:nvPr/>
          </p:nvSpPr>
          <p:spPr bwMode="auto">
            <a:xfrm>
              <a:off x="6814840" y="3922562"/>
              <a:ext cx="987425" cy="307928"/>
            </a:xfrm>
            <a:prstGeom prst="rect">
              <a:avLst/>
            </a:prstGeom>
            <a:noFill/>
            <a:ln w="9525">
              <a:noFill/>
              <a:miter lim="800000"/>
              <a:headEnd/>
              <a:tailEnd/>
            </a:ln>
          </p:spPr>
          <p:txBody>
            <a:bodyPr wrap="none">
              <a:spAutoFit/>
            </a:bodyPr>
            <a:lstStyle/>
            <a:p>
              <a:pPr>
                <a:defRPr/>
              </a:pPr>
              <a:r>
                <a:rPr lang="en-US" sz="1400" dirty="0">
                  <a:latin typeface="+mj-lt"/>
                  <a:cs typeface="Arial" charset="0"/>
                </a:rPr>
                <a:t>Inventory</a:t>
              </a:r>
            </a:p>
          </p:txBody>
        </p:sp>
        <p:grpSp>
          <p:nvGrpSpPr>
            <p:cNvPr id="5" name="Group 33"/>
            <p:cNvGrpSpPr>
              <a:grpSpLocks/>
            </p:cNvGrpSpPr>
            <p:nvPr/>
          </p:nvGrpSpPr>
          <p:grpSpPr bwMode="auto">
            <a:xfrm>
              <a:off x="6814840" y="2955923"/>
              <a:ext cx="992187" cy="958849"/>
              <a:chOff x="3185782" y="4856177"/>
              <a:chExt cx="1846496" cy="1586823"/>
            </a:xfrm>
          </p:grpSpPr>
          <p:pic>
            <p:nvPicPr>
              <p:cNvPr id="659472" name="Picture 4" descr="C:\Users\nnm\AppData\Local\Microsoft\Windows\Temporary Internet Files\Content.IE5\KTMSFY3Z\MC900279470[1].wmf"/>
              <p:cNvPicPr>
                <a:picLocks noChangeAspect="1" noChangeArrowheads="1"/>
              </p:cNvPicPr>
              <p:nvPr/>
            </p:nvPicPr>
            <p:blipFill>
              <a:blip r:embed="rId7"/>
              <a:srcRect/>
              <a:stretch>
                <a:fillRect/>
              </a:stretch>
            </p:blipFill>
            <p:spPr bwMode="auto">
              <a:xfrm>
                <a:off x="3185782" y="4856177"/>
                <a:ext cx="459175" cy="1586823"/>
              </a:xfrm>
              <a:prstGeom prst="rect">
                <a:avLst/>
              </a:prstGeom>
              <a:noFill/>
              <a:ln w="9525">
                <a:noFill/>
                <a:miter lim="800000"/>
                <a:headEnd/>
                <a:tailEnd/>
              </a:ln>
            </p:spPr>
          </p:pic>
          <p:pic>
            <p:nvPicPr>
              <p:cNvPr id="659473" name="Picture 5" descr="C:\Users\nnm\AppData\Local\Microsoft\Windows\Temporary Internet Files\Content.IE5\9T6UJMI2\MC900279450[1].wmf"/>
              <p:cNvPicPr>
                <a:picLocks noChangeAspect="1" noChangeArrowheads="1"/>
              </p:cNvPicPr>
              <p:nvPr/>
            </p:nvPicPr>
            <p:blipFill>
              <a:blip r:embed="rId8"/>
              <a:srcRect/>
              <a:stretch>
                <a:fillRect/>
              </a:stretch>
            </p:blipFill>
            <p:spPr bwMode="auto">
              <a:xfrm>
                <a:off x="3680695" y="4929866"/>
                <a:ext cx="1351583" cy="671052"/>
              </a:xfrm>
              <a:prstGeom prst="rect">
                <a:avLst/>
              </a:prstGeom>
              <a:noFill/>
              <a:ln w="9525">
                <a:noFill/>
                <a:miter lim="800000"/>
                <a:headEnd/>
                <a:tailEnd/>
              </a:ln>
            </p:spPr>
          </p:pic>
          <p:pic>
            <p:nvPicPr>
              <p:cNvPr id="659474" name="Picture 6" descr="C:\Users\nnm\AppData\Local\Microsoft\Windows\Temporary Internet Files\Content.IE5\KUP63ECO\MC900279454[1].wmf"/>
              <p:cNvPicPr>
                <a:picLocks noChangeAspect="1" noChangeArrowheads="1"/>
              </p:cNvPicPr>
              <p:nvPr/>
            </p:nvPicPr>
            <p:blipFill>
              <a:blip r:embed="rId9"/>
              <a:srcRect/>
              <a:stretch>
                <a:fillRect/>
              </a:stretch>
            </p:blipFill>
            <p:spPr bwMode="auto">
              <a:xfrm>
                <a:off x="3838353" y="5704124"/>
                <a:ext cx="1177131" cy="730181"/>
              </a:xfrm>
              <a:prstGeom prst="rect">
                <a:avLst/>
              </a:prstGeom>
              <a:noFill/>
              <a:ln w="9525">
                <a:noFill/>
                <a:miter lim="800000"/>
                <a:headEnd/>
                <a:tailEnd/>
              </a:ln>
            </p:spPr>
          </p:pic>
        </p:grp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57200" y="2817813"/>
            <a:ext cx="822960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rgbClr val="4F81BD"/>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chemeClr val="tx1">
                <a:lumMod val="50000"/>
                <a:lumOff val="5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tx1">
                <a:lumMod val="50000"/>
                <a:lumOff val="50000"/>
              </a:schemeClr>
            </a:solidFill>
            <a:ln w="9525" algn="ctr">
              <a:solidFill>
                <a:schemeClr val="tx1"/>
              </a:solidFill>
              <a:round/>
              <a:headEnd/>
              <a:tailEnd/>
            </a:ln>
          </p:spPr>
          <p:txBody>
            <a:bodyPr wrap="none" tIns="91440" bIns="91440" anchor="ctr"/>
            <a:lstStyle/>
            <a:p>
              <a:pPr algn="ctr"/>
              <a:r>
                <a:rPr lang="en-US" dirty="0">
                  <a:latin typeface="+mj-lt"/>
                </a:rPr>
                <a:t>Pay</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50</a:t>
            </a:fld>
            <a:endParaRPr lang="en-US" dirty="0"/>
          </a:p>
        </p:txBody>
      </p:sp>
      <p:sp>
        <p:nvSpPr>
          <p:cNvPr id="55299" name="Rectangle 2"/>
          <p:cNvSpPr>
            <a:spLocks noGrp="1" noChangeArrowheads="1"/>
          </p:cNvSpPr>
          <p:nvPr>
            <p:ph type="title"/>
          </p:nvPr>
        </p:nvSpPr>
        <p:spPr/>
        <p:txBody>
          <a:bodyPr/>
          <a:lstStyle/>
          <a:p>
            <a:r>
              <a:rPr lang="en-US" dirty="0" smtClean="0"/>
              <a:t>Purchasing Process – Step Through</a:t>
            </a:r>
          </a:p>
        </p:txBody>
      </p:sp>
      <p:sp>
        <p:nvSpPr>
          <p:cNvPr id="10" name="Text Placeholder 9"/>
          <p:cNvSpPr>
            <a:spLocks noGrp="1"/>
          </p:cNvSpPr>
          <p:nvPr>
            <p:ph type="body" sz="quarter" idx="13"/>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51</a:t>
            </a:fld>
            <a:endParaRPr lang="en-US" dirty="0"/>
          </a:p>
        </p:txBody>
      </p:sp>
      <p:sp>
        <p:nvSpPr>
          <p:cNvPr id="201731" name="Rectangle 2"/>
          <p:cNvSpPr>
            <a:spLocks noGrp="1" noChangeArrowheads="1"/>
          </p:cNvSpPr>
          <p:nvPr>
            <p:ph type="title"/>
          </p:nvPr>
        </p:nvSpPr>
        <p:spPr/>
        <p:txBody>
          <a:bodyPr/>
          <a:lstStyle/>
          <a:p>
            <a:r>
              <a:rPr lang="en-US" dirty="0" smtClean="0"/>
              <a:t>Authorize a Requisition</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sp>
        <p:nvSpPr>
          <p:cNvPr id="201732" name="Oval 5"/>
          <p:cNvSpPr>
            <a:spLocks noChangeArrowheads="1"/>
          </p:cNvSpPr>
          <p:nvPr/>
        </p:nvSpPr>
        <p:spPr bwMode="auto">
          <a:xfrm>
            <a:off x="2430325" y="2085138"/>
            <a:ext cx="711200" cy="282575"/>
          </a:xfrm>
          <a:prstGeom prst="ellipse">
            <a:avLst/>
          </a:prstGeom>
          <a:noFill/>
          <a:ln w="38100">
            <a:solidFill>
              <a:srgbClr val="FF0000"/>
            </a:solidFill>
            <a:round/>
            <a:headEnd/>
            <a:tailEnd/>
          </a:ln>
        </p:spPr>
        <p:txBody>
          <a:bodyPr wrap="none" anchor="ctr"/>
          <a:lstStyle/>
          <a:p>
            <a:endParaRPr lang="en-GB" dirty="0"/>
          </a:p>
        </p:txBody>
      </p:sp>
      <p:pic>
        <p:nvPicPr>
          <p:cNvPr id="3074" name="Picture 2"/>
          <p:cNvPicPr>
            <a:picLocks noChangeAspect="1" noChangeArrowheads="1"/>
          </p:cNvPicPr>
          <p:nvPr/>
        </p:nvPicPr>
        <p:blipFill>
          <a:blip r:embed="rId3"/>
          <a:srcRect/>
          <a:stretch>
            <a:fillRect/>
          </a:stretch>
        </p:blipFill>
        <p:spPr bwMode="auto">
          <a:xfrm>
            <a:off x="1232682" y="1681164"/>
            <a:ext cx="6046891" cy="386621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52</a:t>
            </a:fld>
            <a:endParaRPr lang="en-US" dirty="0"/>
          </a:p>
        </p:txBody>
      </p:sp>
      <p:sp>
        <p:nvSpPr>
          <p:cNvPr id="202754" name="Rectangle 2"/>
          <p:cNvSpPr>
            <a:spLocks noGrp="1" noChangeArrowheads="1"/>
          </p:cNvSpPr>
          <p:nvPr>
            <p:ph type="title"/>
          </p:nvPr>
        </p:nvSpPr>
        <p:spPr/>
        <p:txBody>
          <a:bodyPr/>
          <a:lstStyle/>
          <a:p>
            <a:r>
              <a:rPr lang="en-US" dirty="0" smtClean="0"/>
              <a:t>Authorize a Requisition</a:t>
            </a:r>
          </a:p>
        </p:txBody>
      </p:sp>
      <p:sp>
        <p:nvSpPr>
          <p:cNvPr id="8" name="Text Placeholder 7"/>
          <p:cNvSpPr>
            <a:spLocks noGrp="1"/>
          </p:cNvSpPr>
          <p:nvPr>
            <p:ph type="body" sz="quarter" idx="13"/>
          </p:nvPr>
        </p:nvSpPr>
        <p:spPr/>
        <p:txBody>
          <a:bodyPr/>
          <a:lstStyle/>
          <a:p>
            <a:r>
              <a:rPr lang="en-US" dirty="0" smtClean="0"/>
              <a:t>EAM Purchasing</a:t>
            </a:r>
            <a:endParaRPr lang="en-US" dirty="0"/>
          </a:p>
        </p:txBody>
      </p:sp>
      <p:pic>
        <p:nvPicPr>
          <p:cNvPr id="202755" name="Picture 8"/>
          <p:cNvPicPr>
            <a:picLocks noChangeAspect="1" noChangeArrowheads="1"/>
          </p:cNvPicPr>
          <p:nvPr/>
        </p:nvPicPr>
        <p:blipFill>
          <a:blip r:embed="rId3"/>
          <a:srcRect/>
          <a:stretch>
            <a:fillRect/>
          </a:stretch>
        </p:blipFill>
        <p:spPr bwMode="auto">
          <a:xfrm>
            <a:off x="479425" y="1535113"/>
            <a:ext cx="2924175" cy="1304925"/>
          </a:xfrm>
          <a:prstGeom prst="rect">
            <a:avLst/>
          </a:prstGeom>
          <a:noFill/>
          <a:ln w="9525" algn="ctr">
            <a:noFill/>
            <a:miter lim="800000"/>
            <a:headEnd/>
            <a:tailEnd/>
          </a:ln>
        </p:spPr>
      </p:pic>
      <p:pic>
        <p:nvPicPr>
          <p:cNvPr id="202756" name="Picture 9"/>
          <p:cNvPicPr>
            <a:picLocks noChangeAspect="1" noChangeArrowheads="1"/>
          </p:cNvPicPr>
          <p:nvPr/>
        </p:nvPicPr>
        <p:blipFill>
          <a:blip r:embed="rId4"/>
          <a:srcRect/>
          <a:stretch>
            <a:fillRect/>
          </a:stretch>
        </p:blipFill>
        <p:spPr bwMode="auto">
          <a:xfrm>
            <a:off x="1611313" y="2855913"/>
            <a:ext cx="6057900" cy="2343150"/>
          </a:xfrm>
          <a:prstGeom prst="rect">
            <a:avLst/>
          </a:prstGeom>
          <a:noFill/>
          <a:ln w="9525" algn="ctr">
            <a:noFill/>
            <a:miter lim="800000"/>
            <a:headEnd/>
            <a:tailEnd/>
          </a:ln>
        </p:spPr>
      </p:pic>
      <p:pic>
        <p:nvPicPr>
          <p:cNvPr id="202757" name="Picture 10"/>
          <p:cNvPicPr>
            <a:picLocks noChangeAspect="1" noChangeArrowheads="1"/>
          </p:cNvPicPr>
          <p:nvPr/>
        </p:nvPicPr>
        <p:blipFill>
          <a:blip r:embed="rId5"/>
          <a:srcRect/>
          <a:stretch>
            <a:fillRect/>
          </a:stretch>
        </p:blipFill>
        <p:spPr bwMode="auto">
          <a:xfrm>
            <a:off x="5016500" y="5265738"/>
            <a:ext cx="3581400" cy="11144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3778" name="Picture 5"/>
          <p:cNvPicPr>
            <a:picLocks noChangeAspect="1" noChangeArrowheads="1"/>
          </p:cNvPicPr>
          <p:nvPr/>
        </p:nvPicPr>
        <p:blipFill>
          <a:blip r:embed="rId3"/>
          <a:srcRect/>
          <a:stretch>
            <a:fillRect/>
          </a:stretch>
        </p:blipFill>
        <p:spPr bwMode="auto">
          <a:xfrm>
            <a:off x="366713" y="1928813"/>
            <a:ext cx="8523287" cy="2933700"/>
          </a:xfrm>
          <a:prstGeom prst="rect">
            <a:avLst/>
          </a:prstGeom>
          <a:noFill/>
          <a:ln w="9525" algn="ctr">
            <a:noFill/>
            <a:miter lim="800000"/>
            <a:headEnd/>
            <a:tailEnd/>
          </a:ln>
        </p:spPr>
      </p:pic>
      <p:sp>
        <p:nvSpPr>
          <p:cNvPr id="6" name="Slide Number Placeholder 5"/>
          <p:cNvSpPr>
            <a:spLocks noGrp="1"/>
          </p:cNvSpPr>
          <p:nvPr>
            <p:ph type="sldNum" sz="quarter" idx="12"/>
          </p:nvPr>
        </p:nvSpPr>
        <p:spPr/>
        <p:txBody>
          <a:bodyPr/>
          <a:lstStyle/>
          <a:p>
            <a:fld id="{D295FD85-0E9A-9A4B-AEA4-CF6493BFD0E6}" type="slidenum">
              <a:rPr lang="en-US" smtClean="0"/>
              <a:pPr/>
              <a:t>53</a:t>
            </a:fld>
            <a:endParaRPr lang="en-US" dirty="0"/>
          </a:p>
        </p:txBody>
      </p:sp>
      <p:sp>
        <p:nvSpPr>
          <p:cNvPr id="203779" name="Rectangle 2"/>
          <p:cNvSpPr>
            <a:spLocks noGrp="1" noChangeArrowheads="1"/>
          </p:cNvSpPr>
          <p:nvPr>
            <p:ph type="title"/>
          </p:nvPr>
        </p:nvSpPr>
        <p:spPr/>
        <p:txBody>
          <a:bodyPr/>
          <a:lstStyle/>
          <a:p>
            <a:r>
              <a:rPr lang="en-US" dirty="0" smtClean="0"/>
              <a:t>Authorize a Requisition</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sp>
        <p:nvSpPr>
          <p:cNvPr id="203780" name="Oval 4"/>
          <p:cNvSpPr>
            <a:spLocks noChangeArrowheads="1"/>
          </p:cNvSpPr>
          <p:nvPr/>
        </p:nvSpPr>
        <p:spPr bwMode="auto">
          <a:xfrm>
            <a:off x="1962150" y="2822575"/>
            <a:ext cx="533400" cy="349250"/>
          </a:xfrm>
          <a:prstGeom prst="ellipse">
            <a:avLst/>
          </a:prstGeom>
          <a:noFill/>
          <a:ln w="38100">
            <a:solidFill>
              <a:srgbClr val="FF0000"/>
            </a:solidFill>
            <a:round/>
            <a:headEnd/>
            <a:tailEnd/>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54</a:t>
            </a:fld>
            <a:endParaRPr lang="en-US" dirty="0"/>
          </a:p>
        </p:txBody>
      </p:sp>
      <p:sp>
        <p:nvSpPr>
          <p:cNvPr id="205827" name="Rectangle 2"/>
          <p:cNvSpPr>
            <a:spLocks noGrp="1" noChangeArrowheads="1"/>
          </p:cNvSpPr>
          <p:nvPr>
            <p:ph type="title"/>
          </p:nvPr>
        </p:nvSpPr>
        <p:spPr>
          <a:xfrm>
            <a:off x="457200" y="515701"/>
            <a:ext cx="8229600" cy="716523"/>
          </a:xfrm>
        </p:spPr>
        <p:txBody>
          <a:bodyPr/>
          <a:lstStyle/>
          <a:p>
            <a:r>
              <a:rPr lang="en-US" dirty="0" smtClean="0"/>
              <a:t>Authorize a Requisition</a:t>
            </a:r>
          </a:p>
        </p:txBody>
      </p:sp>
      <p:sp>
        <p:nvSpPr>
          <p:cNvPr id="9" name="Text Placeholder 8"/>
          <p:cNvSpPr>
            <a:spLocks noGrp="1"/>
          </p:cNvSpPr>
          <p:nvPr>
            <p:ph type="body" sz="quarter" idx="13"/>
          </p:nvPr>
        </p:nvSpPr>
        <p:spPr/>
        <p:txBody>
          <a:bodyPr/>
          <a:lstStyle/>
          <a:p>
            <a:r>
              <a:rPr lang="en-US" dirty="0" smtClean="0"/>
              <a:t>EAM Purchasing</a:t>
            </a:r>
            <a:endParaRPr lang="en-US" dirty="0"/>
          </a:p>
        </p:txBody>
      </p:sp>
      <p:pic>
        <p:nvPicPr>
          <p:cNvPr id="4098" name="Picture 2"/>
          <p:cNvPicPr>
            <a:picLocks noChangeAspect="1" noChangeArrowheads="1"/>
          </p:cNvPicPr>
          <p:nvPr/>
        </p:nvPicPr>
        <p:blipFill>
          <a:blip r:embed="rId3"/>
          <a:srcRect/>
          <a:stretch>
            <a:fillRect/>
          </a:stretch>
        </p:blipFill>
        <p:spPr bwMode="auto">
          <a:xfrm>
            <a:off x="118750" y="1232224"/>
            <a:ext cx="5897481" cy="3434358"/>
          </a:xfrm>
          <a:prstGeom prst="rect">
            <a:avLst/>
          </a:prstGeom>
          <a:noFill/>
          <a:ln w="9525">
            <a:noFill/>
            <a:miter lim="800000"/>
            <a:headEnd/>
            <a:tailEnd/>
          </a:ln>
        </p:spPr>
      </p:pic>
      <p:pic>
        <p:nvPicPr>
          <p:cNvPr id="205829" name="Picture 10"/>
          <p:cNvPicPr>
            <a:picLocks noChangeAspect="1" noChangeArrowheads="1"/>
          </p:cNvPicPr>
          <p:nvPr/>
        </p:nvPicPr>
        <p:blipFill>
          <a:blip r:embed="rId4"/>
          <a:srcRect/>
          <a:stretch>
            <a:fillRect/>
          </a:stretch>
        </p:blipFill>
        <p:spPr bwMode="auto">
          <a:xfrm>
            <a:off x="3537350" y="3715513"/>
            <a:ext cx="5440383" cy="2104299"/>
          </a:xfrm>
          <a:prstGeom prst="rect">
            <a:avLst/>
          </a:prstGeom>
          <a:noFill/>
          <a:ln w="9525" algn="ctr">
            <a:noFill/>
            <a:miter lim="800000"/>
            <a:headEnd/>
            <a:tailEnd/>
          </a:ln>
        </p:spPr>
      </p:pic>
      <p:pic>
        <p:nvPicPr>
          <p:cNvPr id="205830" name="Picture 11"/>
          <p:cNvPicPr>
            <a:picLocks noChangeAspect="1" noChangeArrowheads="1"/>
          </p:cNvPicPr>
          <p:nvPr/>
        </p:nvPicPr>
        <p:blipFill>
          <a:blip r:embed="rId5"/>
          <a:srcRect/>
          <a:stretch>
            <a:fillRect/>
          </a:stretch>
        </p:blipFill>
        <p:spPr bwMode="auto">
          <a:xfrm>
            <a:off x="118750" y="5380380"/>
            <a:ext cx="3788229" cy="101890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55</a:t>
            </a:fld>
            <a:endParaRPr lang="en-US" dirty="0"/>
          </a:p>
        </p:txBody>
      </p:sp>
      <p:sp>
        <p:nvSpPr>
          <p:cNvPr id="206850" name="Rectangle 2"/>
          <p:cNvSpPr>
            <a:spLocks noGrp="1" noChangeArrowheads="1"/>
          </p:cNvSpPr>
          <p:nvPr>
            <p:ph type="title"/>
          </p:nvPr>
        </p:nvSpPr>
        <p:spPr/>
        <p:txBody>
          <a:bodyPr>
            <a:normAutofit fontScale="90000"/>
          </a:bodyPr>
          <a:lstStyle/>
          <a:p>
            <a:r>
              <a:rPr lang="en-US" dirty="0" smtClean="0"/>
              <a:t>E-mail Approval Notification to Originator</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206851" name="Picture 6"/>
          <p:cNvPicPr>
            <a:picLocks noChangeAspect="1" noChangeArrowheads="1"/>
          </p:cNvPicPr>
          <p:nvPr/>
        </p:nvPicPr>
        <p:blipFill>
          <a:blip r:embed="rId3"/>
          <a:srcRect/>
          <a:stretch>
            <a:fillRect/>
          </a:stretch>
        </p:blipFill>
        <p:spPr bwMode="auto">
          <a:xfrm>
            <a:off x="1503363" y="1874838"/>
            <a:ext cx="5924550" cy="39782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57200" y="2817813"/>
            <a:ext cx="822960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rgbClr val="4F81BD"/>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chemeClr val="tx1">
                <a:lumMod val="50000"/>
                <a:lumOff val="5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tx1">
                <a:lumMod val="50000"/>
                <a:lumOff val="50000"/>
              </a:schemeClr>
            </a:solidFill>
            <a:ln w="9525" algn="ctr">
              <a:solidFill>
                <a:schemeClr val="tx1"/>
              </a:solidFill>
              <a:round/>
              <a:headEnd/>
              <a:tailEnd/>
            </a:ln>
          </p:spPr>
          <p:txBody>
            <a:bodyPr wrap="none" tIns="91440" bIns="91440" anchor="ctr"/>
            <a:lstStyle/>
            <a:p>
              <a:pPr algn="ctr"/>
              <a:r>
                <a:rPr lang="en-US" dirty="0">
                  <a:latin typeface="+mj-lt"/>
                </a:rPr>
                <a:t>Pay</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56</a:t>
            </a:fld>
            <a:endParaRPr lang="en-US" dirty="0"/>
          </a:p>
        </p:txBody>
      </p:sp>
      <p:sp>
        <p:nvSpPr>
          <p:cNvPr id="55299" name="Rectangle 2"/>
          <p:cNvSpPr>
            <a:spLocks noGrp="1" noChangeArrowheads="1"/>
          </p:cNvSpPr>
          <p:nvPr>
            <p:ph type="title"/>
          </p:nvPr>
        </p:nvSpPr>
        <p:spPr/>
        <p:txBody>
          <a:bodyPr/>
          <a:lstStyle/>
          <a:p>
            <a:r>
              <a:rPr lang="en-US" dirty="0" smtClean="0"/>
              <a:t>Purchasing Process – Step Through</a:t>
            </a:r>
          </a:p>
        </p:txBody>
      </p:sp>
      <p:sp>
        <p:nvSpPr>
          <p:cNvPr id="10" name="Text Placeholder 9"/>
          <p:cNvSpPr>
            <a:spLocks noGrp="1"/>
          </p:cNvSpPr>
          <p:nvPr>
            <p:ph type="body" sz="quarter" idx="13"/>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57</a:t>
            </a:fld>
            <a:endParaRPr lang="en-US" dirty="0"/>
          </a:p>
        </p:txBody>
      </p:sp>
      <p:sp>
        <p:nvSpPr>
          <p:cNvPr id="4" name="Title 3"/>
          <p:cNvSpPr>
            <a:spLocks noGrp="1"/>
          </p:cNvSpPr>
          <p:nvPr>
            <p:ph type="title"/>
          </p:nvPr>
        </p:nvSpPr>
        <p:spPr/>
        <p:txBody>
          <a:bodyPr/>
          <a:lstStyle/>
          <a:p>
            <a:r>
              <a:rPr lang="en-GB" dirty="0" smtClean="0"/>
              <a:t>Purchase Order Process</a:t>
            </a:r>
            <a:endParaRPr lang="en-US" dirty="0"/>
          </a:p>
        </p:txBody>
      </p:sp>
      <p:sp>
        <p:nvSpPr>
          <p:cNvPr id="5" name="Text Placeholder 4"/>
          <p:cNvSpPr>
            <a:spLocks noGrp="1"/>
          </p:cNvSpPr>
          <p:nvPr>
            <p:ph type="body" sz="quarter" idx="13"/>
          </p:nvPr>
        </p:nvSpPr>
        <p:spPr/>
        <p:txBody>
          <a:bodyPr/>
          <a:lstStyle/>
          <a:p>
            <a:r>
              <a:rPr lang="en-US" dirty="0" smtClean="0">
                <a:solidFill>
                  <a:schemeClr val="accent1"/>
                </a:solidFill>
              </a:rPr>
              <a:t>EAM Purchasing</a:t>
            </a:r>
            <a:endParaRPr lang="en-US" dirty="0">
              <a:solidFill>
                <a:schemeClr val="accent1"/>
              </a:solidFill>
            </a:endParaRPr>
          </a:p>
        </p:txBody>
      </p:sp>
      <p:pic>
        <p:nvPicPr>
          <p:cNvPr id="11266" name="Picture 2"/>
          <p:cNvPicPr>
            <a:picLocks noGrp="1" noChangeAspect="1" noChangeArrowheads="1"/>
          </p:cNvPicPr>
          <p:nvPr>
            <p:ph idx="4294967295"/>
          </p:nvPr>
        </p:nvPicPr>
        <p:blipFill>
          <a:blip r:embed="rId3"/>
          <a:srcRect/>
          <a:stretch>
            <a:fillRect/>
          </a:stretch>
        </p:blipFill>
        <p:spPr bwMode="auto">
          <a:xfrm>
            <a:off x="605625" y="1316038"/>
            <a:ext cx="7600950" cy="5000625"/>
          </a:xfrm>
          <a:prstGeom prst="rect">
            <a:avLst/>
          </a:prstGeom>
          <a:noFill/>
          <a:ln w="9525">
            <a:solidFill>
              <a:schemeClr val="tx2"/>
            </a:solidFill>
            <a:miter lim="800000"/>
            <a:headEnd/>
            <a:tailEnd/>
          </a:ln>
          <a:effec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58</a:t>
            </a:fld>
            <a:endParaRPr lang="en-US" dirty="0"/>
          </a:p>
        </p:txBody>
      </p:sp>
      <p:sp>
        <p:nvSpPr>
          <p:cNvPr id="44035" name="Rectangle 3"/>
          <p:cNvSpPr>
            <a:spLocks noGrp="1" noChangeArrowheads="1"/>
          </p:cNvSpPr>
          <p:nvPr>
            <p:ph idx="1"/>
          </p:nvPr>
        </p:nvSpPr>
        <p:spPr/>
        <p:txBody>
          <a:bodyPr>
            <a:normAutofit/>
          </a:bodyPr>
          <a:lstStyle/>
          <a:p>
            <a:r>
              <a:rPr lang="en-US" dirty="0" smtClean="0"/>
              <a:t>Contract to supplier</a:t>
            </a:r>
          </a:p>
          <a:p>
            <a:r>
              <a:rPr lang="en-US" dirty="0" smtClean="0"/>
              <a:t>Sent to ERP for accounts payable</a:t>
            </a:r>
          </a:p>
          <a:p>
            <a:r>
              <a:rPr lang="en-US" dirty="0" smtClean="0"/>
              <a:t>POs can be created in two ways:  </a:t>
            </a:r>
          </a:p>
          <a:p>
            <a:pPr lvl="1"/>
            <a:r>
              <a:rPr lang="en-US" dirty="0" smtClean="0"/>
              <a:t>Individually</a:t>
            </a:r>
          </a:p>
          <a:p>
            <a:pPr lvl="1"/>
            <a:r>
              <a:rPr lang="en-US" dirty="0" smtClean="0"/>
              <a:t>Globally</a:t>
            </a:r>
          </a:p>
          <a:p>
            <a:endParaRPr lang="en-US" dirty="0" smtClean="0"/>
          </a:p>
          <a:p>
            <a:pPr lvl="1"/>
            <a:endParaRPr lang="en-US" dirty="0" smtClean="0"/>
          </a:p>
        </p:txBody>
      </p:sp>
      <p:sp>
        <p:nvSpPr>
          <p:cNvPr id="44034" name="Rectangle 2"/>
          <p:cNvSpPr>
            <a:spLocks noGrp="1" noChangeArrowheads="1"/>
          </p:cNvSpPr>
          <p:nvPr>
            <p:ph type="title"/>
          </p:nvPr>
        </p:nvSpPr>
        <p:spPr/>
        <p:txBody>
          <a:bodyPr/>
          <a:lstStyle/>
          <a:p>
            <a:r>
              <a:rPr lang="en-US" dirty="0" smtClean="0"/>
              <a:t>Purchase Orders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59</a:t>
            </a:fld>
            <a:endParaRPr lang="en-US" dirty="0"/>
          </a:p>
        </p:txBody>
      </p:sp>
      <p:sp>
        <p:nvSpPr>
          <p:cNvPr id="194563" name="Rectangle 3"/>
          <p:cNvSpPr>
            <a:spLocks noGrp="1" noChangeArrowheads="1"/>
          </p:cNvSpPr>
          <p:nvPr>
            <p:ph idx="1"/>
          </p:nvPr>
        </p:nvSpPr>
        <p:spPr/>
        <p:txBody>
          <a:bodyPr/>
          <a:lstStyle/>
          <a:p>
            <a:pPr>
              <a:lnSpc>
                <a:spcPct val="80000"/>
              </a:lnSpc>
            </a:pPr>
            <a:r>
              <a:rPr lang="en-US" sz="2400" dirty="0" smtClean="0"/>
              <a:t>Types of purchases</a:t>
            </a:r>
          </a:p>
          <a:p>
            <a:pPr lvl="1">
              <a:lnSpc>
                <a:spcPct val="80000"/>
              </a:lnSpc>
            </a:pPr>
            <a:r>
              <a:rPr lang="en-US" sz="2000" dirty="0" smtClean="0"/>
              <a:t>Standard purchase order</a:t>
            </a:r>
          </a:p>
          <a:p>
            <a:pPr lvl="1">
              <a:lnSpc>
                <a:spcPct val="80000"/>
              </a:lnSpc>
            </a:pPr>
            <a:r>
              <a:rPr lang="en-US" sz="2000" dirty="0" smtClean="0"/>
              <a:t>Blanket purchase orders</a:t>
            </a:r>
          </a:p>
          <a:p>
            <a:pPr lvl="2">
              <a:lnSpc>
                <a:spcPct val="80000"/>
              </a:lnSpc>
            </a:pPr>
            <a:r>
              <a:rPr lang="en-US" sz="2000" dirty="0" smtClean="0"/>
              <a:t>Pre-negotiated orders with suppliers for a specified period of time. Buyers can create releases against valid blanket purchase orders. Blanket purchase orders can restrict the items that can be purchased on the blanket or be left open.</a:t>
            </a:r>
          </a:p>
          <a:p>
            <a:pPr lvl="1">
              <a:lnSpc>
                <a:spcPct val="80000"/>
              </a:lnSpc>
            </a:pPr>
            <a:r>
              <a:rPr lang="en-US" sz="2000" dirty="0" smtClean="0"/>
              <a:t>Consignment order</a:t>
            </a:r>
          </a:p>
          <a:p>
            <a:pPr lvl="2">
              <a:lnSpc>
                <a:spcPct val="80000"/>
              </a:lnSpc>
            </a:pPr>
            <a:r>
              <a:rPr lang="en-US" sz="2000" dirty="0" smtClean="0"/>
              <a:t>Stored in EAM’s purchase order table, but are flagged as a consignment order. Consignment orders are not sent to QAD ERP application.</a:t>
            </a:r>
          </a:p>
        </p:txBody>
      </p:sp>
      <p:sp>
        <p:nvSpPr>
          <p:cNvPr id="194562" name="Rectangle 2"/>
          <p:cNvSpPr>
            <a:spLocks noGrp="1" noChangeArrowheads="1"/>
          </p:cNvSpPr>
          <p:nvPr>
            <p:ph type="title"/>
          </p:nvPr>
        </p:nvSpPr>
        <p:spPr/>
        <p:txBody>
          <a:bodyPr/>
          <a:lstStyle/>
          <a:p>
            <a:r>
              <a:rPr lang="en-US" dirty="0" smtClean="0"/>
              <a:t>Purchase Order Types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8370" name="Picture 2" descr="QAD EAM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105400" y="2500313"/>
            <a:ext cx="3886200" cy="3298825"/>
          </a:xfrm>
          <a:prstGeom prst="rect">
            <a:avLst/>
          </a:prstGeom>
          <a:noFill/>
          <a:ln w="9525">
            <a:noFill/>
            <a:miter lim="800000"/>
            <a:headEnd/>
            <a:tailEnd/>
          </a:ln>
        </p:spPr>
      </p:pic>
      <p:sp>
        <p:nvSpPr>
          <p:cNvPr id="698371" name="Text Box 3"/>
          <p:cNvSpPr txBox="1">
            <a:spLocks noChangeArrowheads="1"/>
          </p:cNvSpPr>
          <p:nvPr/>
        </p:nvSpPr>
        <p:spPr bwMode="auto">
          <a:xfrm>
            <a:off x="6248400" y="2155825"/>
            <a:ext cx="1685925" cy="396875"/>
          </a:xfrm>
          <a:prstGeom prst="rect">
            <a:avLst/>
          </a:prstGeom>
          <a:noFill/>
          <a:ln w="9525" algn="ctr">
            <a:noFill/>
            <a:miter lim="800000"/>
            <a:headEnd/>
            <a:tailEnd/>
          </a:ln>
        </p:spPr>
        <p:txBody>
          <a:bodyPr wrap="none" tIns="91440" bIns="91440">
            <a:spAutoFit/>
          </a:bodyPr>
          <a:lstStyle/>
          <a:p>
            <a:r>
              <a:rPr lang="en-US" sz="1400" b="1" dirty="0">
                <a:cs typeface="Arial" charset="0"/>
              </a:rPr>
              <a:t>Plant Operations</a:t>
            </a:r>
          </a:p>
        </p:txBody>
      </p:sp>
      <p:sp>
        <p:nvSpPr>
          <p:cNvPr id="8" name="Slide Number Placeholder 7"/>
          <p:cNvSpPr>
            <a:spLocks noGrp="1"/>
          </p:cNvSpPr>
          <p:nvPr>
            <p:ph type="sldNum" sz="quarter" idx="12"/>
          </p:nvPr>
        </p:nvSpPr>
        <p:spPr/>
        <p:txBody>
          <a:bodyPr/>
          <a:lstStyle/>
          <a:p>
            <a:fld id="{D295FD85-0E9A-9A4B-AEA4-CF6493BFD0E6}" type="slidenum">
              <a:rPr lang="en-US" smtClean="0"/>
              <a:pPr/>
              <a:t>6</a:t>
            </a:fld>
            <a:endParaRPr lang="en-US" dirty="0"/>
          </a:p>
        </p:txBody>
      </p:sp>
      <p:sp>
        <p:nvSpPr>
          <p:cNvPr id="698372" name="Rectangle 5"/>
          <p:cNvSpPr>
            <a:spLocks noGrp="1" noChangeArrowheads="1"/>
          </p:cNvSpPr>
          <p:nvPr>
            <p:ph idx="1"/>
          </p:nvPr>
        </p:nvSpPr>
        <p:spPr/>
        <p:txBody>
          <a:bodyPr tIns="45720" bIns="45720"/>
          <a:lstStyle/>
          <a:p>
            <a:r>
              <a:rPr lang="en-US" sz="2400" dirty="0" smtClean="0"/>
              <a:t>Source purchases from approved suppliers as quickly as possible at the lowest possible cost </a:t>
            </a:r>
          </a:p>
          <a:p>
            <a:r>
              <a:rPr lang="en-US" sz="2400" dirty="0" smtClean="0"/>
              <a:t>Accelerate approval cycles </a:t>
            </a:r>
            <a:br>
              <a:rPr lang="en-US" sz="2400" dirty="0" smtClean="0"/>
            </a:br>
            <a:r>
              <a:rPr lang="en-US" sz="2400" dirty="0" smtClean="0"/>
              <a:t>via electronic requisition </a:t>
            </a:r>
            <a:br>
              <a:rPr lang="en-US" sz="2400" dirty="0" smtClean="0"/>
            </a:br>
            <a:r>
              <a:rPr lang="en-US" sz="2400" dirty="0" smtClean="0"/>
              <a:t>approval</a:t>
            </a:r>
          </a:p>
          <a:p>
            <a:r>
              <a:rPr lang="en-US" sz="2400" dirty="0" smtClean="0"/>
              <a:t>Monitor spending </a:t>
            </a:r>
            <a:br>
              <a:rPr lang="en-US" sz="2400" dirty="0" smtClean="0"/>
            </a:br>
            <a:r>
              <a:rPr lang="en-US" sz="2400" dirty="0" smtClean="0"/>
              <a:t>against budget</a:t>
            </a:r>
          </a:p>
          <a:p>
            <a:r>
              <a:rPr lang="en-US" sz="2400" dirty="0" smtClean="0"/>
              <a:t>Leverage buying power </a:t>
            </a:r>
            <a:br>
              <a:rPr lang="en-US" sz="2400" dirty="0" smtClean="0"/>
            </a:br>
            <a:r>
              <a:rPr lang="en-US" sz="2400" dirty="0" smtClean="0"/>
              <a:t>through shared services</a:t>
            </a:r>
          </a:p>
          <a:p>
            <a:r>
              <a:rPr lang="en-US" sz="2400" dirty="0" smtClean="0"/>
              <a:t>Evaluate vendors based </a:t>
            </a:r>
            <a:br>
              <a:rPr lang="en-US" sz="2400" dirty="0" smtClean="0"/>
            </a:br>
            <a:r>
              <a:rPr lang="en-US" sz="2400" dirty="0" smtClean="0"/>
              <a:t>on delivery performance</a:t>
            </a:r>
          </a:p>
        </p:txBody>
      </p:sp>
      <p:sp>
        <p:nvSpPr>
          <p:cNvPr id="698373" name="Rectangle 4"/>
          <p:cNvSpPr>
            <a:spLocks noGrp="1" noChangeArrowheads="1"/>
          </p:cNvSpPr>
          <p:nvPr>
            <p:ph type="title"/>
          </p:nvPr>
        </p:nvSpPr>
        <p:spPr/>
        <p:txBody>
          <a:bodyPr anchor="ctr"/>
          <a:lstStyle/>
          <a:p>
            <a:r>
              <a:rPr lang="en-US" dirty="0" smtClean="0"/>
              <a:t>Purchasing Overview</a:t>
            </a:r>
          </a:p>
        </p:txBody>
      </p:sp>
      <p:sp>
        <p:nvSpPr>
          <p:cNvPr id="10" name="Text Placeholder 9"/>
          <p:cNvSpPr>
            <a:spLocks noGrp="1"/>
          </p:cNvSpPr>
          <p:nvPr>
            <p:ph type="body" sz="quarter" idx="11"/>
          </p:nvPr>
        </p:nvSpPr>
        <p:spPr/>
        <p:txBody>
          <a:bodyPr/>
          <a:lstStyle/>
          <a:p>
            <a:r>
              <a:rPr lang="en-US" dirty="0" smtClean="0"/>
              <a:t>EAM Purchasing</a:t>
            </a:r>
            <a:endParaRPr lang="en-US" dirty="0"/>
          </a:p>
        </p:txBody>
      </p:sp>
      <p:sp>
        <p:nvSpPr>
          <p:cNvPr id="698375" name="Oval 6"/>
          <p:cNvSpPr>
            <a:spLocks noChangeArrowheads="1"/>
          </p:cNvSpPr>
          <p:nvPr/>
        </p:nvSpPr>
        <p:spPr bwMode="auto">
          <a:xfrm>
            <a:off x="7164388" y="2763838"/>
            <a:ext cx="1446212" cy="1008062"/>
          </a:xfrm>
          <a:prstGeom prst="ellipse">
            <a:avLst/>
          </a:prstGeom>
          <a:noFill/>
          <a:ln w="38100">
            <a:solidFill>
              <a:schemeClr val="hlink"/>
            </a:solidFill>
            <a:round/>
            <a:headEnd/>
            <a:tailEnd/>
          </a:ln>
        </p:spPr>
        <p:txBody>
          <a:bodyPr wrap="none" anchor="ctr"/>
          <a:lstStyle/>
          <a:p>
            <a:endParaRPr lang="en-GB" dirty="0">
              <a:cs typeface="Arial" charset="0"/>
            </a:endParaRPr>
          </a:p>
        </p:txBody>
      </p:sp>
    </p:spTree>
    <p:custDataLst>
      <p:tags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60</a:t>
            </a:fld>
            <a:endParaRPr lang="en-US" dirty="0"/>
          </a:p>
        </p:txBody>
      </p:sp>
      <p:sp>
        <p:nvSpPr>
          <p:cNvPr id="208899" name="AutoShape 3"/>
          <p:cNvSpPr>
            <a:spLocks noGrp="1" noChangeAspect="1" noChangeArrowheads="1"/>
          </p:cNvSpPr>
          <p:nvPr>
            <p:ph idx="1"/>
          </p:nvPr>
        </p:nvSpPr>
        <p:spPr/>
        <p:txBody>
          <a:bodyPr/>
          <a:lstStyle/>
          <a:p>
            <a:r>
              <a:rPr lang="en-US" dirty="0" smtClean="0"/>
              <a:t>Optionally filter all approved requisitions that need to be converted to purchase orders</a:t>
            </a:r>
          </a:p>
        </p:txBody>
      </p:sp>
      <p:sp>
        <p:nvSpPr>
          <p:cNvPr id="208898" name="Rectangle 2"/>
          <p:cNvSpPr>
            <a:spLocks noGrp="1" noChangeArrowheads="1"/>
          </p:cNvSpPr>
          <p:nvPr>
            <p:ph type="title"/>
          </p:nvPr>
        </p:nvSpPr>
        <p:spPr/>
        <p:txBody>
          <a:bodyPr/>
          <a:lstStyle/>
          <a:p>
            <a:r>
              <a:rPr lang="en-US" dirty="0" smtClean="0"/>
              <a:t>Globally Create Purchase Orders</a:t>
            </a:r>
          </a:p>
        </p:txBody>
      </p:sp>
      <p:sp>
        <p:nvSpPr>
          <p:cNvPr id="7" name="Text Placeholder 6"/>
          <p:cNvSpPr>
            <a:spLocks noGrp="1"/>
          </p:cNvSpPr>
          <p:nvPr>
            <p:ph type="body" sz="quarter" idx="11"/>
          </p:nvPr>
        </p:nvSpPr>
        <p:spPr/>
        <p:txBody>
          <a:bodyPr/>
          <a:lstStyle/>
          <a:p>
            <a:r>
              <a:rPr lang="en-US" dirty="0" smtClean="0"/>
              <a:t>EAM Purchasing</a:t>
            </a:r>
            <a:endParaRPr lang="en-US" dirty="0"/>
          </a:p>
        </p:txBody>
      </p:sp>
      <p:pic>
        <p:nvPicPr>
          <p:cNvPr id="208900" name="Picture 5"/>
          <p:cNvPicPr>
            <a:picLocks noChangeAspect="1" noChangeArrowheads="1"/>
          </p:cNvPicPr>
          <p:nvPr/>
        </p:nvPicPr>
        <p:blipFill>
          <a:blip r:embed="rId3"/>
          <a:srcRect/>
          <a:stretch>
            <a:fillRect/>
          </a:stretch>
        </p:blipFill>
        <p:spPr bwMode="auto">
          <a:xfrm>
            <a:off x="2088287" y="2381250"/>
            <a:ext cx="6609626" cy="380206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61</a:t>
            </a:fld>
            <a:endParaRPr lang="en-US" dirty="0"/>
          </a:p>
        </p:txBody>
      </p:sp>
      <p:sp>
        <p:nvSpPr>
          <p:cNvPr id="209922" name="Rectangle 2"/>
          <p:cNvSpPr>
            <a:spLocks noGrp="1" noChangeArrowheads="1"/>
          </p:cNvSpPr>
          <p:nvPr>
            <p:ph type="title"/>
          </p:nvPr>
        </p:nvSpPr>
        <p:spPr/>
        <p:txBody>
          <a:bodyPr/>
          <a:lstStyle/>
          <a:p>
            <a:r>
              <a:rPr lang="en-US" dirty="0" smtClean="0"/>
              <a:t>Globally Create Purchase Orders</a:t>
            </a:r>
          </a:p>
        </p:txBody>
      </p:sp>
      <p:sp>
        <p:nvSpPr>
          <p:cNvPr id="9" name="Text Placeholder 8"/>
          <p:cNvSpPr>
            <a:spLocks noGrp="1"/>
          </p:cNvSpPr>
          <p:nvPr>
            <p:ph type="body" sz="quarter" idx="13"/>
          </p:nvPr>
        </p:nvSpPr>
        <p:spPr/>
        <p:txBody>
          <a:bodyPr/>
          <a:lstStyle/>
          <a:p>
            <a:r>
              <a:rPr lang="en-US" dirty="0" smtClean="0"/>
              <a:t>EAM Purchasing</a:t>
            </a:r>
            <a:endParaRPr lang="en-US" dirty="0"/>
          </a:p>
        </p:txBody>
      </p:sp>
      <p:pic>
        <p:nvPicPr>
          <p:cNvPr id="10" name="Picture 9" descr="global po.png"/>
          <p:cNvPicPr>
            <a:picLocks noChangeAspect="1"/>
          </p:cNvPicPr>
          <p:nvPr/>
        </p:nvPicPr>
        <p:blipFill>
          <a:blip r:embed="rId3"/>
          <a:stretch>
            <a:fillRect/>
          </a:stretch>
        </p:blipFill>
        <p:spPr>
          <a:xfrm>
            <a:off x="583324" y="1599128"/>
            <a:ext cx="7942997" cy="3483771"/>
          </a:xfrm>
          <a:prstGeom prst="rect">
            <a:avLst/>
          </a:prstGeo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40CDC30-5009-4465-AD33-1848E48AEE9C}" type="slidenum">
              <a:rPr lang="en-US" smtClean="0">
                <a:solidFill>
                  <a:srgbClr val="FFFFFF"/>
                </a:solidFill>
                <a:latin typeface="Century Gothic" pitchFamily="34" charset="0"/>
                <a:cs typeface="Arial" pitchFamily="34" charset="0"/>
              </a:rPr>
              <a:pPr fontAlgn="base">
                <a:spcBef>
                  <a:spcPct val="0"/>
                </a:spcBef>
                <a:spcAft>
                  <a:spcPct val="0"/>
                </a:spcAft>
              </a:pPr>
              <a:t>62</a:t>
            </a:fld>
            <a:endParaRPr lang="en-US" dirty="0" smtClean="0">
              <a:solidFill>
                <a:srgbClr val="FFFFFF"/>
              </a:solidFill>
              <a:latin typeface="Century Gothic" pitchFamily="34" charset="0"/>
              <a:cs typeface="Arial" pitchFamily="34" charset="0"/>
            </a:endParaRPr>
          </a:p>
        </p:txBody>
      </p:sp>
      <p:sp>
        <p:nvSpPr>
          <p:cNvPr id="4099" name="Title 3"/>
          <p:cNvSpPr>
            <a:spLocks noGrp="1"/>
          </p:cNvSpPr>
          <p:nvPr>
            <p:ph type="title"/>
            <p:custDataLst>
              <p:tags r:id="rId3"/>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Global Authorize POs &amp; Reqs</a:t>
            </a:r>
          </a:p>
        </p:txBody>
      </p:sp>
      <p:sp>
        <p:nvSpPr>
          <p:cNvPr id="4100"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sp>
        <p:nvSpPr>
          <p:cNvPr id="4101" name="Rectangle 7"/>
          <p:cNvSpPr>
            <a:spLocks noChangeArrowheads="1"/>
          </p:cNvSpPr>
          <p:nvPr/>
        </p:nvSpPr>
        <p:spPr bwMode="auto">
          <a:xfrm>
            <a:off x="639763" y="1316038"/>
            <a:ext cx="7818437" cy="5262979"/>
          </a:xfrm>
          <a:prstGeom prst="rect">
            <a:avLst/>
          </a:prstGeom>
          <a:noFill/>
          <a:ln w="9525">
            <a:noFill/>
            <a:miter lim="800000"/>
            <a:headEnd/>
            <a:tailEnd/>
          </a:ln>
        </p:spPr>
        <p:txBody>
          <a:bodyPr>
            <a:spAutoFit/>
          </a:bodyPr>
          <a:lstStyle/>
          <a:p>
            <a:pPr marL="342900" indent="-342900">
              <a:spcBef>
                <a:spcPct val="20000"/>
              </a:spcBef>
              <a:buClr>
                <a:srgbClr val="F79646"/>
              </a:buClr>
              <a:buFont typeface="Arial" pitchFamily="34" charset="0"/>
              <a:buChar char="•"/>
            </a:pPr>
            <a:r>
              <a:rPr lang="en-US" sz="2800" dirty="0">
                <a:solidFill>
                  <a:srgbClr val="4F4F4F"/>
                </a:solidFill>
                <a:latin typeface="Century Gothic" pitchFamily="34" charset="0"/>
              </a:rPr>
              <a:t>Approvers are able to </a:t>
            </a:r>
            <a:r>
              <a:rPr lang="en-US" sz="2800" dirty="0" smtClean="0">
                <a:solidFill>
                  <a:srgbClr val="4F4F4F"/>
                </a:solidFill>
                <a:latin typeface="Century Gothic" pitchFamily="34" charset="0"/>
              </a:rPr>
              <a:t>select multiple POs </a:t>
            </a:r>
            <a:r>
              <a:rPr lang="en-US" sz="2800" dirty="0">
                <a:solidFill>
                  <a:srgbClr val="4F4F4F"/>
                </a:solidFill>
                <a:latin typeface="Century Gothic" pitchFamily="34" charset="0"/>
              </a:rPr>
              <a:t>ready to be authorized</a:t>
            </a:r>
          </a:p>
          <a:p>
            <a:pPr marL="342900" indent="-342900">
              <a:spcBef>
                <a:spcPct val="20000"/>
              </a:spcBef>
              <a:buClr>
                <a:srgbClr val="F79646"/>
              </a:buClr>
              <a:buFont typeface="Arial" pitchFamily="34" charset="0"/>
              <a:buChar char="•"/>
            </a:pPr>
            <a:r>
              <a:rPr lang="en-US" sz="2800" dirty="0">
                <a:solidFill>
                  <a:srgbClr val="4F4F4F"/>
                </a:solidFill>
                <a:latin typeface="Century Gothic" pitchFamily="34" charset="0"/>
              </a:rPr>
              <a:t>When multiple records are selected </a:t>
            </a:r>
            <a:r>
              <a:rPr lang="en-US" sz="2800" dirty="0" smtClean="0">
                <a:solidFill>
                  <a:srgbClr val="4F4F4F"/>
                </a:solidFill>
                <a:latin typeface="Century Gothic" pitchFamily="34" charset="0"/>
              </a:rPr>
              <a:t>the Global Authorize </a:t>
            </a:r>
            <a:r>
              <a:rPr lang="en-US" sz="2800" dirty="0">
                <a:solidFill>
                  <a:srgbClr val="4F4F4F"/>
                </a:solidFill>
                <a:latin typeface="Century Gothic" pitchFamily="34" charset="0"/>
              </a:rPr>
              <a:t>Action </a:t>
            </a:r>
            <a:r>
              <a:rPr lang="en-US" sz="2800" dirty="0" smtClean="0">
                <a:solidFill>
                  <a:srgbClr val="4F4F4F"/>
                </a:solidFill>
                <a:latin typeface="Century Gothic" pitchFamily="34" charset="0"/>
              </a:rPr>
              <a:t>is</a:t>
            </a:r>
            <a:br>
              <a:rPr lang="en-US" sz="2800" dirty="0" smtClean="0">
                <a:solidFill>
                  <a:srgbClr val="4F4F4F"/>
                </a:solidFill>
                <a:latin typeface="Century Gothic" pitchFamily="34" charset="0"/>
              </a:rPr>
            </a:br>
            <a:r>
              <a:rPr lang="en-US" sz="2800" dirty="0" smtClean="0">
                <a:solidFill>
                  <a:srgbClr val="4F4F4F"/>
                </a:solidFill>
                <a:latin typeface="Century Gothic" pitchFamily="34" charset="0"/>
              </a:rPr>
              <a:t>available</a:t>
            </a:r>
            <a:endParaRPr lang="en-US" sz="2800" dirty="0">
              <a:solidFill>
                <a:srgbClr val="4F4F4F"/>
              </a:solidFill>
              <a:latin typeface="Century Gothic" pitchFamily="34" charset="0"/>
            </a:endParaRPr>
          </a:p>
          <a:p>
            <a:pPr marL="342900" indent="-342900">
              <a:spcBef>
                <a:spcPct val="20000"/>
              </a:spcBef>
              <a:buClr>
                <a:srgbClr val="F79646"/>
              </a:buClr>
            </a:pPr>
            <a:endParaRPr lang="en-US" sz="2800" dirty="0">
              <a:solidFill>
                <a:srgbClr val="4F4F4F"/>
              </a:solidFill>
              <a:latin typeface="Century Gothic" pitchFamily="34" charset="0"/>
            </a:endParaRPr>
          </a:p>
          <a:p>
            <a:pPr marL="58738" indent="1588">
              <a:spcBef>
                <a:spcPct val="20000"/>
              </a:spcBef>
              <a:buClr>
                <a:srgbClr val="F79646"/>
              </a:buClr>
            </a:pPr>
            <a:r>
              <a:rPr lang="en-US" sz="2800" dirty="0">
                <a:solidFill>
                  <a:srgbClr val="4F4F4F"/>
                </a:solidFill>
                <a:latin typeface="Century Gothic" pitchFamily="34" charset="0"/>
              </a:rPr>
              <a:t>Note: Approver should </a:t>
            </a:r>
            <a:r>
              <a:rPr lang="en-US" sz="2800" dirty="0" smtClean="0">
                <a:solidFill>
                  <a:srgbClr val="4F4F4F"/>
                </a:solidFill>
                <a:latin typeface="Century Gothic" pitchFamily="34" charset="0"/>
              </a:rPr>
              <a:t>first </a:t>
            </a:r>
            <a:br>
              <a:rPr lang="en-US" sz="2800" dirty="0" smtClean="0">
                <a:solidFill>
                  <a:srgbClr val="4F4F4F"/>
                </a:solidFill>
                <a:latin typeface="Century Gothic" pitchFamily="34" charset="0"/>
              </a:rPr>
            </a:br>
            <a:r>
              <a:rPr lang="en-US" sz="2800" dirty="0" smtClean="0">
                <a:solidFill>
                  <a:srgbClr val="4F4F4F"/>
                </a:solidFill>
                <a:latin typeface="Century Gothic" pitchFamily="34" charset="0"/>
              </a:rPr>
              <a:t>filter </a:t>
            </a:r>
            <a:r>
              <a:rPr lang="en-US" sz="2800" dirty="0">
                <a:solidFill>
                  <a:srgbClr val="4F4F4F"/>
                </a:solidFill>
                <a:latin typeface="Century Gothic" pitchFamily="34" charset="0"/>
              </a:rPr>
              <a:t>the browse by </a:t>
            </a:r>
            <a:r>
              <a:rPr lang="en-US" sz="2800" dirty="0" smtClean="0">
                <a:solidFill>
                  <a:srgbClr val="4F4F4F"/>
                </a:solidFill>
                <a:latin typeface="Century Gothic" pitchFamily="34" charset="0"/>
              </a:rPr>
              <a:t>Next </a:t>
            </a:r>
            <a:br>
              <a:rPr lang="en-US" sz="2800" dirty="0" smtClean="0">
                <a:solidFill>
                  <a:srgbClr val="4F4F4F"/>
                </a:solidFill>
                <a:latin typeface="Century Gothic" pitchFamily="34" charset="0"/>
              </a:rPr>
            </a:br>
            <a:r>
              <a:rPr lang="en-US" sz="2800" dirty="0" smtClean="0">
                <a:solidFill>
                  <a:srgbClr val="4F4F4F"/>
                </a:solidFill>
                <a:latin typeface="Century Gothic" pitchFamily="34" charset="0"/>
              </a:rPr>
              <a:t>Approver </a:t>
            </a:r>
            <a:r>
              <a:rPr lang="en-US" sz="2800" dirty="0">
                <a:solidFill>
                  <a:srgbClr val="4F4F4F"/>
                </a:solidFill>
                <a:latin typeface="Century Gothic" pitchFamily="34" charset="0"/>
              </a:rPr>
              <a:t>prior to using this </a:t>
            </a:r>
            <a:br>
              <a:rPr lang="en-US" sz="2800" dirty="0">
                <a:solidFill>
                  <a:srgbClr val="4F4F4F"/>
                </a:solidFill>
                <a:latin typeface="Century Gothic" pitchFamily="34" charset="0"/>
              </a:rPr>
            </a:br>
            <a:r>
              <a:rPr lang="en-US" sz="2800" dirty="0">
                <a:solidFill>
                  <a:srgbClr val="4F4F4F"/>
                </a:solidFill>
                <a:latin typeface="Century Gothic" pitchFamily="34" charset="0"/>
              </a:rPr>
              <a:t>function in Requisitions</a:t>
            </a:r>
          </a:p>
          <a:p>
            <a:pPr marL="342900" indent="-342900">
              <a:spcBef>
                <a:spcPct val="20000"/>
              </a:spcBef>
              <a:buClr>
                <a:srgbClr val="F79646"/>
              </a:buClr>
              <a:buFont typeface="Arial" pitchFamily="34" charset="0"/>
              <a:buChar char="•"/>
            </a:pPr>
            <a:endParaRPr lang="en-US" sz="2800" dirty="0">
              <a:solidFill>
                <a:srgbClr val="4F4F4F"/>
              </a:solidFill>
              <a:latin typeface="Century Gothic" pitchFamily="34" charset="0"/>
            </a:endParaRPr>
          </a:p>
        </p:txBody>
      </p:sp>
      <p:pic>
        <p:nvPicPr>
          <p:cNvPr id="4102" name="Picture 8"/>
          <p:cNvPicPr>
            <a:picLocks noChangeAspect="1" noChangeArrowheads="1"/>
          </p:cNvPicPr>
          <p:nvPr/>
        </p:nvPicPr>
        <p:blipFill>
          <a:blip r:embed="rId7"/>
          <a:srcRect/>
          <a:stretch>
            <a:fillRect/>
          </a:stretch>
        </p:blipFill>
        <p:spPr bwMode="auto">
          <a:xfrm>
            <a:off x="6286500" y="2906713"/>
            <a:ext cx="2171700" cy="3086100"/>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63</a:t>
            </a:fld>
            <a:endParaRPr lang="en-US" dirty="0"/>
          </a:p>
        </p:txBody>
      </p:sp>
      <p:sp>
        <p:nvSpPr>
          <p:cNvPr id="211970" name="Rectangle 2"/>
          <p:cNvSpPr>
            <a:spLocks noGrp="1" noChangeArrowheads="1"/>
          </p:cNvSpPr>
          <p:nvPr>
            <p:ph type="title"/>
          </p:nvPr>
        </p:nvSpPr>
        <p:spPr/>
        <p:txBody>
          <a:bodyPr/>
          <a:lstStyle/>
          <a:p>
            <a:r>
              <a:rPr lang="en-US" dirty="0" smtClean="0"/>
              <a:t>Place PO on Order</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5122" name="Picture 2"/>
          <p:cNvPicPr>
            <a:picLocks noChangeAspect="1" noChangeArrowheads="1"/>
          </p:cNvPicPr>
          <p:nvPr/>
        </p:nvPicPr>
        <p:blipFill>
          <a:blip r:embed="rId3"/>
          <a:srcRect/>
          <a:stretch>
            <a:fillRect/>
          </a:stretch>
        </p:blipFill>
        <p:spPr bwMode="auto">
          <a:xfrm>
            <a:off x="831273" y="1532040"/>
            <a:ext cx="7403296" cy="41965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57200" y="2817813"/>
            <a:ext cx="822960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rgbClr val="4F81BD"/>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chemeClr val="tx1">
                <a:lumMod val="50000"/>
                <a:lumOff val="50000"/>
              </a:schemeClr>
            </a:solidFill>
            <a:ln w="9525" algn="ctr">
              <a:solidFill>
                <a:schemeClr val="tx1"/>
              </a:solidFill>
              <a:round/>
              <a:headEnd/>
              <a:tailEnd/>
            </a:ln>
          </p:spPr>
          <p:txBody>
            <a:bodyPr wrap="none" tIns="91440" bIns="91440" anchor="ctr"/>
            <a:lstStyle/>
            <a:p>
              <a:pPr algn="ctr"/>
              <a:r>
                <a:rPr lang="en-US" dirty="0">
                  <a:latin typeface="+mj-lt"/>
                </a:rPr>
                <a:t>Pay</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64</a:t>
            </a:fld>
            <a:endParaRPr lang="en-US" dirty="0"/>
          </a:p>
        </p:txBody>
      </p:sp>
      <p:sp>
        <p:nvSpPr>
          <p:cNvPr id="55299" name="Rectangle 2"/>
          <p:cNvSpPr>
            <a:spLocks noGrp="1" noChangeArrowheads="1"/>
          </p:cNvSpPr>
          <p:nvPr>
            <p:ph type="title"/>
          </p:nvPr>
        </p:nvSpPr>
        <p:spPr/>
        <p:txBody>
          <a:bodyPr/>
          <a:lstStyle/>
          <a:p>
            <a:r>
              <a:rPr lang="en-US" dirty="0" smtClean="0"/>
              <a:t>Purchasing Process – Step Through</a:t>
            </a:r>
          </a:p>
        </p:txBody>
      </p:sp>
      <p:sp>
        <p:nvSpPr>
          <p:cNvPr id="10" name="Text Placeholder 9"/>
          <p:cNvSpPr>
            <a:spLocks noGrp="1"/>
          </p:cNvSpPr>
          <p:nvPr>
            <p:ph type="body" sz="quarter" idx="13"/>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65</a:t>
            </a:fld>
            <a:endParaRPr lang="en-US" dirty="0"/>
          </a:p>
        </p:txBody>
      </p:sp>
      <p:sp>
        <p:nvSpPr>
          <p:cNvPr id="16387" name="Rectangle 3"/>
          <p:cNvSpPr>
            <a:spLocks noGrp="1" noChangeArrowheads="1"/>
          </p:cNvSpPr>
          <p:nvPr>
            <p:ph idx="1"/>
          </p:nvPr>
        </p:nvSpPr>
        <p:spPr>
          <a:xfrm>
            <a:off x="469075" y="1411185"/>
            <a:ext cx="8229600" cy="4740234"/>
          </a:xfrm>
        </p:spPr>
        <p:txBody>
          <a:bodyPr>
            <a:normAutofit/>
          </a:bodyPr>
          <a:lstStyle/>
          <a:p>
            <a:r>
              <a:rPr lang="en-US" dirty="0" smtClean="0"/>
              <a:t>User may print external links associated with the PO </a:t>
            </a:r>
          </a:p>
          <a:p>
            <a:pPr lvl="1"/>
            <a:r>
              <a:rPr lang="en-US" dirty="0" smtClean="0"/>
              <a:t>Works for individual PO printing and Global PO printing</a:t>
            </a:r>
          </a:p>
          <a:p>
            <a:pPr lvl="1"/>
            <a:r>
              <a:rPr lang="en-US" dirty="0" smtClean="0"/>
              <a:t>If external links  are found when printing a PO, the system will prompt the user</a:t>
            </a:r>
          </a:p>
          <a:p>
            <a:endParaRPr lang="en-US" dirty="0" smtClean="0"/>
          </a:p>
        </p:txBody>
      </p:sp>
      <p:sp>
        <p:nvSpPr>
          <p:cNvPr id="16386" name="Rectangle 2"/>
          <p:cNvSpPr>
            <a:spLocks noGrp="1" noChangeArrowheads="1"/>
          </p:cNvSpPr>
          <p:nvPr>
            <p:ph type="title"/>
          </p:nvPr>
        </p:nvSpPr>
        <p:spPr/>
        <p:txBody>
          <a:bodyPr>
            <a:normAutofit/>
          </a:bodyPr>
          <a:lstStyle/>
          <a:p>
            <a:r>
              <a:rPr lang="en-US" dirty="0" smtClean="0"/>
              <a:t>Distribute PO</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66</a:t>
            </a:fld>
            <a:endParaRPr lang="en-US" dirty="0"/>
          </a:p>
        </p:txBody>
      </p:sp>
      <p:sp>
        <p:nvSpPr>
          <p:cNvPr id="16387" name="Rectangle 3"/>
          <p:cNvSpPr>
            <a:spLocks noGrp="1" noChangeArrowheads="1"/>
          </p:cNvSpPr>
          <p:nvPr>
            <p:ph idx="1"/>
          </p:nvPr>
        </p:nvSpPr>
        <p:spPr>
          <a:xfrm>
            <a:off x="469075" y="1411185"/>
            <a:ext cx="8229600" cy="4740234"/>
          </a:xfrm>
        </p:spPr>
        <p:txBody>
          <a:bodyPr>
            <a:normAutofit/>
          </a:bodyPr>
          <a:lstStyle/>
          <a:p>
            <a:r>
              <a:rPr lang="en-US" dirty="0" smtClean="0"/>
              <a:t>E-mail a PO to a supplier from EAM</a:t>
            </a:r>
          </a:p>
          <a:p>
            <a:r>
              <a:rPr lang="en-US" dirty="0" smtClean="0"/>
              <a:t>Configuration of IP Address of SMTP server is required </a:t>
            </a:r>
          </a:p>
          <a:p>
            <a:r>
              <a:rPr lang="en-US" dirty="0" smtClean="0"/>
              <a:t>Error handling has been added to point to any specific issue when the system fails to send PO via email</a:t>
            </a:r>
          </a:p>
          <a:p>
            <a:endParaRPr lang="en-US" dirty="0" smtClean="0"/>
          </a:p>
        </p:txBody>
      </p:sp>
      <p:sp>
        <p:nvSpPr>
          <p:cNvPr id="16386" name="Rectangle 2"/>
          <p:cNvSpPr>
            <a:spLocks noGrp="1" noChangeArrowheads="1"/>
          </p:cNvSpPr>
          <p:nvPr>
            <p:ph type="title"/>
          </p:nvPr>
        </p:nvSpPr>
        <p:spPr/>
        <p:txBody>
          <a:bodyPr>
            <a:normAutofit/>
          </a:bodyPr>
          <a:lstStyle/>
          <a:p>
            <a:r>
              <a:rPr lang="en-US" dirty="0" smtClean="0"/>
              <a:t>E-mail PO to Supplier</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95FD85-0E9A-9A4B-AEA4-CF6493BFD0E6}" type="slidenum">
              <a:rPr lang="en-US" smtClean="0"/>
              <a:pPr/>
              <a:t>67</a:t>
            </a:fld>
            <a:endParaRPr lang="en-US" dirty="0"/>
          </a:p>
        </p:txBody>
      </p:sp>
      <p:sp>
        <p:nvSpPr>
          <p:cNvPr id="16386" name="Rectangle 2"/>
          <p:cNvSpPr>
            <a:spLocks noGrp="1" noChangeArrowheads="1"/>
          </p:cNvSpPr>
          <p:nvPr>
            <p:ph type="title"/>
          </p:nvPr>
        </p:nvSpPr>
        <p:spPr/>
        <p:txBody>
          <a:bodyPr>
            <a:normAutofit/>
          </a:bodyPr>
          <a:lstStyle/>
          <a:p>
            <a:r>
              <a:rPr lang="en-US" dirty="0" smtClean="0"/>
              <a:t>E-mail PO to Supplier</a:t>
            </a:r>
          </a:p>
        </p:txBody>
      </p:sp>
      <p:sp>
        <p:nvSpPr>
          <p:cNvPr id="10" name="Text Placeholder 9"/>
          <p:cNvSpPr>
            <a:spLocks noGrp="1"/>
          </p:cNvSpPr>
          <p:nvPr>
            <p:ph type="body" sz="quarter" idx="11"/>
          </p:nvPr>
        </p:nvSpPr>
        <p:spPr/>
        <p:txBody>
          <a:bodyPr/>
          <a:lstStyle/>
          <a:p>
            <a:r>
              <a:rPr lang="en-US" dirty="0" smtClean="0"/>
              <a:t>EAM Overview</a:t>
            </a:r>
            <a:endParaRPr lang="en-US" dirty="0"/>
          </a:p>
        </p:txBody>
      </p:sp>
      <p:pic>
        <p:nvPicPr>
          <p:cNvPr id="7170" name="Picture 2"/>
          <p:cNvPicPr>
            <a:picLocks noChangeAspect="1" noChangeArrowheads="1"/>
          </p:cNvPicPr>
          <p:nvPr/>
        </p:nvPicPr>
        <p:blipFill>
          <a:blip r:embed="rId3"/>
          <a:srcRect/>
          <a:stretch>
            <a:fillRect/>
          </a:stretch>
        </p:blipFill>
        <p:spPr bwMode="auto">
          <a:xfrm>
            <a:off x="1541015" y="1316182"/>
            <a:ext cx="5911515" cy="466861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68</a:t>
            </a:fld>
            <a:endParaRPr lang="en-US" dirty="0"/>
          </a:p>
        </p:txBody>
      </p:sp>
      <p:pic>
        <p:nvPicPr>
          <p:cNvPr id="12290" name="Picture 2"/>
          <p:cNvPicPr>
            <a:picLocks noGrp="1" noChangeAspect="1" noChangeArrowheads="1"/>
          </p:cNvPicPr>
          <p:nvPr>
            <p:ph idx="1"/>
          </p:nvPr>
        </p:nvPicPr>
        <p:blipFill>
          <a:blip r:embed="rId3"/>
          <a:stretch>
            <a:fillRect/>
          </a:stretch>
        </p:blipFill>
        <p:spPr bwMode="auto">
          <a:xfrm>
            <a:off x="871537" y="1635125"/>
            <a:ext cx="7400925" cy="4362450"/>
          </a:xfrm>
          <a:prstGeom prst="rect">
            <a:avLst/>
          </a:prstGeom>
          <a:noFill/>
          <a:ln w="9525">
            <a:solidFill>
              <a:schemeClr val="tx2"/>
            </a:solidFill>
            <a:miter lim="800000"/>
            <a:headEnd/>
            <a:tailEnd/>
          </a:ln>
          <a:effectLst/>
        </p:spPr>
      </p:pic>
      <p:sp>
        <p:nvSpPr>
          <p:cNvPr id="4" name="Title 3"/>
          <p:cNvSpPr>
            <a:spLocks noGrp="1"/>
          </p:cNvSpPr>
          <p:nvPr>
            <p:ph type="title"/>
          </p:nvPr>
        </p:nvSpPr>
        <p:spPr/>
        <p:txBody>
          <a:bodyPr/>
          <a:lstStyle/>
          <a:p>
            <a:r>
              <a:rPr lang="en-GB" dirty="0" smtClean="0"/>
              <a:t>PO Receiving</a:t>
            </a:r>
            <a:endParaRPr lang="en-US" dirty="0"/>
          </a:p>
        </p:txBody>
      </p:sp>
      <p:sp>
        <p:nvSpPr>
          <p:cNvPr id="5" name="Text Placeholder 4"/>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69</a:t>
            </a:fld>
            <a:endParaRPr lang="en-US" dirty="0"/>
          </a:p>
        </p:txBody>
      </p:sp>
      <p:sp>
        <p:nvSpPr>
          <p:cNvPr id="50179" name="Rectangle 3"/>
          <p:cNvSpPr>
            <a:spLocks noGrp="1" noChangeArrowheads="1"/>
          </p:cNvSpPr>
          <p:nvPr>
            <p:ph idx="1"/>
          </p:nvPr>
        </p:nvSpPr>
        <p:spPr/>
        <p:txBody>
          <a:bodyPr>
            <a:normAutofit/>
          </a:bodyPr>
          <a:lstStyle/>
          <a:p>
            <a:r>
              <a:rPr lang="en-US" dirty="0" smtClean="0"/>
              <a:t>Available from Purchase Order screen </a:t>
            </a:r>
          </a:p>
          <a:p>
            <a:r>
              <a:rPr lang="en-US" dirty="0" smtClean="0"/>
              <a:t>Usually limited by security</a:t>
            </a:r>
          </a:p>
          <a:p>
            <a:r>
              <a:rPr lang="en-US" dirty="0" smtClean="0"/>
              <a:t>Results  </a:t>
            </a:r>
          </a:p>
          <a:p>
            <a:pPr lvl="1"/>
            <a:r>
              <a:rPr lang="en-US" dirty="0" smtClean="0"/>
              <a:t>Notification to requestor </a:t>
            </a:r>
          </a:p>
          <a:p>
            <a:pPr lvl="1"/>
            <a:r>
              <a:rPr lang="en-US" dirty="0" smtClean="0"/>
              <a:t>Receiver record to ERP for accounts payable </a:t>
            </a:r>
          </a:p>
          <a:p>
            <a:pPr lvl="1"/>
            <a:r>
              <a:rPr lang="en-US" dirty="0" smtClean="0"/>
              <a:t>GLs created </a:t>
            </a:r>
          </a:p>
          <a:p>
            <a:pPr lvl="1"/>
            <a:r>
              <a:rPr lang="en-US" dirty="0" smtClean="0"/>
              <a:t>EAM Inventory quantity updated (if Auto-Issue = No)</a:t>
            </a:r>
          </a:p>
          <a:p>
            <a:pPr lvl="1"/>
            <a:r>
              <a:rPr lang="en-US" dirty="0" smtClean="0"/>
              <a:t>Expensed on receipt</a:t>
            </a:r>
          </a:p>
        </p:txBody>
      </p:sp>
      <p:sp>
        <p:nvSpPr>
          <p:cNvPr id="50178" name="Rectangle 2"/>
          <p:cNvSpPr>
            <a:spLocks noGrp="1" noChangeArrowheads="1"/>
          </p:cNvSpPr>
          <p:nvPr>
            <p:ph type="title"/>
          </p:nvPr>
        </p:nvSpPr>
        <p:spPr/>
        <p:txBody>
          <a:bodyPr/>
          <a:lstStyle/>
          <a:p>
            <a:r>
              <a:rPr lang="en-US" dirty="0" smtClean="0"/>
              <a:t>PO Receiving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a:t>
            </a:fld>
            <a:endParaRPr lang="en-US" dirty="0"/>
          </a:p>
        </p:txBody>
      </p:sp>
      <p:sp>
        <p:nvSpPr>
          <p:cNvPr id="702466" name="Rectangle 5"/>
          <p:cNvSpPr>
            <a:spLocks noGrp="1" noChangeArrowheads="1"/>
          </p:cNvSpPr>
          <p:nvPr>
            <p:ph idx="1"/>
          </p:nvPr>
        </p:nvSpPr>
        <p:spPr/>
        <p:txBody>
          <a:bodyPr tIns="45720" bIns="45720"/>
          <a:lstStyle/>
          <a:p>
            <a:r>
              <a:rPr lang="en-US" dirty="0" smtClean="0"/>
              <a:t>Requestors </a:t>
            </a:r>
          </a:p>
          <a:p>
            <a:r>
              <a:rPr lang="en-US" dirty="0" smtClean="0"/>
              <a:t>Buyers </a:t>
            </a:r>
          </a:p>
          <a:p>
            <a:r>
              <a:rPr lang="en-US" dirty="0" smtClean="0"/>
              <a:t>Approvers </a:t>
            </a:r>
          </a:p>
          <a:p>
            <a:r>
              <a:rPr lang="en-US" dirty="0" smtClean="0"/>
              <a:t>Receivers </a:t>
            </a:r>
          </a:p>
          <a:p>
            <a:r>
              <a:rPr lang="en-US" dirty="0" smtClean="0"/>
              <a:t>Accounts Payable </a:t>
            </a:r>
          </a:p>
          <a:p>
            <a:r>
              <a:rPr lang="en-US" dirty="0" smtClean="0"/>
              <a:t>Vendors</a:t>
            </a:r>
          </a:p>
        </p:txBody>
      </p:sp>
      <p:sp>
        <p:nvSpPr>
          <p:cNvPr id="702467" name="Rectangle 4"/>
          <p:cNvSpPr>
            <a:spLocks noGrp="1" noChangeArrowheads="1"/>
          </p:cNvSpPr>
          <p:nvPr>
            <p:ph type="title"/>
          </p:nvPr>
        </p:nvSpPr>
        <p:spPr/>
        <p:txBody>
          <a:bodyPr anchor="ctr"/>
          <a:lstStyle/>
          <a:p>
            <a:r>
              <a:rPr lang="en-US" dirty="0" smtClean="0"/>
              <a:t>Who uses EAM Purchasing?</a:t>
            </a:r>
          </a:p>
        </p:txBody>
      </p:sp>
      <p:sp>
        <p:nvSpPr>
          <p:cNvPr id="8" name="Text Placeholder 7"/>
          <p:cNvSpPr>
            <a:spLocks noGrp="1"/>
          </p:cNvSpPr>
          <p:nvPr>
            <p:ph type="body" sz="quarter" idx="11"/>
          </p:nvPr>
        </p:nvSpPr>
        <p:spPr/>
        <p:txBody>
          <a:bodyPr/>
          <a:lstStyle/>
          <a:p>
            <a:r>
              <a:rPr lang="en-US" dirty="0" smtClean="0"/>
              <a:t>EAM Purchasing</a:t>
            </a:r>
            <a:endParaRPr lang="en-US" dirty="0"/>
          </a:p>
        </p:txBody>
      </p:sp>
      <p:pic>
        <p:nvPicPr>
          <p:cNvPr id="702470" name="Picture 2" descr="C:\Users\nnm\AppData\Local\Microsoft\Windows\Temporary Internet Files\Content.IE5\I1KIDWA5\MP900409079[1].jpg"/>
          <p:cNvPicPr>
            <a:picLocks noChangeAspect="1" noChangeArrowheads="1"/>
          </p:cNvPicPr>
          <p:nvPr/>
        </p:nvPicPr>
        <p:blipFill>
          <a:blip r:embed="rId4"/>
          <a:srcRect/>
          <a:stretch>
            <a:fillRect/>
          </a:stretch>
        </p:blipFill>
        <p:spPr bwMode="auto">
          <a:xfrm>
            <a:off x="7002463" y="4548188"/>
            <a:ext cx="1576387" cy="157638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D295FD85-0E9A-9A4B-AEA4-CF6493BFD0E6}" type="slidenum">
              <a:rPr lang="en-US" smtClean="0"/>
              <a:pPr/>
              <a:t>70</a:t>
            </a:fld>
            <a:endParaRPr lang="en-US" dirty="0"/>
          </a:p>
        </p:txBody>
      </p:sp>
      <p:sp>
        <p:nvSpPr>
          <p:cNvPr id="212995" name="Rectangle 2"/>
          <p:cNvSpPr>
            <a:spLocks noGrp="1" noChangeArrowheads="1"/>
          </p:cNvSpPr>
          <p:nvPr>
            <p:ph type="title"/>
          </p:nvPr>
        </p:nvSpPr>
        <p:spPr/>
        <p:txBody>
          <a:bodyPr/>
          <a:lstStyle/>
          <a:p>
            <a:r>
              <a:rPr lang="en-US" dirty="0" smtClean="0"/>
              <a:t>Receive Against a PO</a:t>
            </a:r>
          </a:p>
        </p:txBody>
      </p:sp>
      <p:sp>
        <p:nvSpPr>
          <p:cNvPr id="7" name="Text Placeholder 6"/>
          <p:cNvSpPr>
            <a:spLocks noGrp="1"/>
          </p:cNvSpPr>
          <p:nvPr>
            <p:ph type="body" sz="quarter" idx="13"/>
          </p:nvPr>
        </p:nvSpPr>
        <p:spPr/>
        <p:txBody>
          <a:bodyPr/>
          <a:lstStyle/>
          <a:p>
            <a:r>
              <a:rPr lang="en-US" dirty="0" smtClean="0"/>
              <a:t>EAM Purchasing</a:t>
            </a:r>
            <a:endParaRPr lang="en-US" dirty="0"/>
          </a:p>
        </p:txBody>
      </p:sp>
      <p:pic>
        <p:nvPicPr>
          <p:cNvPr id="8194" name="Picture 2"/>
          <p:cNvPicPr>
            <a:picLocks noChangeAspect="1" noChangeArrowheads="1"/>
          </p:cNvPicPr>
          <p:nvPr/>
        </p:nvPicPr>
        <p:blipFill>
          <a:blip r:embed="rId3"/>
          <a:srcRect/>
          <a:stretch>
            <a:fillRect/>
          </a:stretch>
        </p:blipFill>
        <p:spPr bwMode="auto">
          <a:xfrm>
            <a:off x="457200" y="1248484"/>
            <a:ext cx="6650350" cy="4409931"/>
          </a:xfrm>
          <a:prstGeom prst="rect">
            <a:avLst/>
          </a:prstGeom>
          <a:noFill/>
          <a:ln w="9525">
            <a:noFill/>
            <a:miter lim="800000"/>
            <a:headEnd/>
            <a:tailEnd/>
          </a:ln>
        </p:spPr>
      </p:pic>
      <p:pic>
        <p:nvPicPr>
          <p:cNvPr id="212996" name="Picture 10"/>
          <p:cNvPicPr>
            <a:picLocks noChangeAspect="1" noChangeArrowheads="1"/>
          </p:cNvPicPr>
          <p:nvPr/>
        </p:nvPicPr>
        <p:blipFill>
          <a:blip r:embed="rId4"/>
          <a:srcRect/>
          <a:stretch>
            <a:fillRect/>
          </a:stretch>
        </p:blipFill>
        <p:spPr bwMode="auto">
          <a:xfrm>
            <a:off x="4388990" y="3394075"/>
            <a:ext cx="4667250" cy="30305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71</a:t>
            </a:fld>
            <a:endParaRPr lang="en-US" dirty="0"/>
          </a:p>
        </p:txBody>
      </p:sp>
      <p:sp>
        <p:nvSpPr>
          <p:cNvPr id="214018" name="Rectangle 2"/>
          <p:cNvSpPr>
            <a:spLocks noGrp="1" noChangeArrowheads="1"/>
          </p:cNvSpPr>
          <p:nvPr>
            <p:ph type="title"/>
          </p:nvPr>
        </p:nvSpPr>
        <p:spPr/>
        <p:txBody>
          <a:bodyPr/>
          <a:lstStyle/>
          <a:p>
            <a:r>
              <a:rPr lang="en-US" dirty="0" smtClean="0"/>
              <a:t>Reprint Receiver Document</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9218" name="Picture 2"/>
          <p:cNvPicPr>
            <a:picLocks noChangeAspect="1" noChangeArrowheads="1"/>
          </p:cNvPicPr>
          <p:nvPr/>
        </p:nvPicPr>
        <p:blipFill>
          <a:blip r:embed="rId3"/>
          <a:srcRect/>
          <a:stretch>
            <a:fillRect/>
          </a:stretch>
        </p:blipFill>
        <p:spPr bwMode="auto">
          <a:xfrm>
            <a:off x="706582" y="1471673"/>
            <a:ext cx="7980218" cy="46628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72</a:t>
            </a:fld>
            <a:endParaRPr lang="en-US" dirty="0"/>
          </a:p>
        </p:txBody>
      </p:sp>
      <p:sp>
        <p:nvSpPr>
          <p:cNvPr id="215042" name="Rectangle 2"/>
          <p:cNvSpPr>
            <a:spLocks noGrp="1" noChangeArrowheads="1"/>
          </p:cNvSpPr>
          <p:nvPr>
            <p:ph type="title"/>
          </p:nvPr>
        </p:nvSpPr>
        <p:spPr/>
        <p:txBody>
          <a:bodyPr/>
          <a:lstStyle/>
          <a:p>
            <a:r>
              <a:rPr lang="en-US" dirty="0" smtClean="0"/>
              <a:t>Print Receiver Document</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215043" name="Picture 3"/>
          <p:cNvPicPr>
            <a:picLocks noChangeAspect="1" noChangeArrowheads="1"/>
          </p:cNvPicPr>
          <p:nvPr/>
        </p:nvPicPr>
        <p:blipFill>
          <a:blip r:embed="rId3"/>
          <a:srcRect/>
          <a:stretch>
            <a:fillRect/>
          </a:stretch>
        </p:blipFill>
        <p:spPr bwMode="auto">
          <a:xfrm>
            <a:off x="1196975" y="2068513"/>
            <a:ext cx="6670675" cy="35020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D295FD85-0E9A-9A4B-AEA4-CF6493BFD0E6}" type="slidenum">
              <a:rPr lang="en-US" smtClean="0"/>
              <a:pPr/>
              <a:t>73</a:t>
            </a:fld>
            <a:endParaRPr lang="en-US" dirty="0"/>
          </a:p>
        </p:txBody>
      </p:sp>
      <p:sp>
        <p:nvSpPr>
          <p:cNvPr id="216067" name="Rectangle 3"/>
          <p:cNvSpPr>
            <a:spLocks noGrp="1" noChangeArrowheads="1"/>
          </p:cNvSpPr>
          <p:nvPr>
            <p:ph idx="1"/>
          </p:nvPr>
        </p:nvSpPr>
        <p:spPr/>
        <p:txBody>
          <a:bodyPr>
            <a:normAutofit/>
          </a:bodyPr>
          <a:lstStyle/>
          <a:p>
            <a:r>
              <a:rPr lang="en-US" sz="2000" dirty="0" smtClean="0"/>
              <a:t>EAM-posted GL Maintenance and QAD ERP Unposted Transaction Inquiry</a:t>
            </a:r>
          </a:p>
          <a:p>
            <a:endParaRPr lang="en-US" dirty="0" smtClean="0"/>
          </a:p>
        </p:txBody>
      </p:sp>
      <p:sp>
        <p:nvSpPr>
          <p:cNvPr id="216066" name="Rectangle 2"/>
          <p:cNvSpPr>
            <a:spLocks noGrp="1" noChangeArrowheads="1"/>
          </p:cNvSpPr>
          <p:nvPr>
            <p:ph type="title"/>
          </p:nvPr>
        </p:nvSpPr>
        <p:spPr/>
        <p:txBody>
          <a:bodyPr/>
          <a:lstStyle/>
          <a:p>
            <a:r>
              <a:rPr lang="en-US" dirty="0" smtClean="0"/>
              <a:t>Receipt GLs Created When Received</a:t>
            </a:r>
          </a:p>
        </p:txBody>
      </p:sp>
      <p:sp>
        <p:nvSpPr>
          <p:cNvPr id="11" name="Text Placeholder 10"/>
          <p:cNvSpPr>
            <a:spLocks noGrp="1"/>
          </p:cNvSpPr>
          <p:nvPr>
            <p:ph type="body" sz="quarter" idx="11"/>
          </p:nvPr>
        </p:nvSpPr>
        <p:spPr/>
        <p:txBody>
          <a:bodyPr/>
          <a:lstStyle/>
          <a:p>
            <a:r>
              <a:rPr lang="en-US" dirty="0" smtClean="0"/>
              <a:t>EAM Purchasing</a:t>
            </a:r>
            <a:endParaRPr lang="en-US" dirty="0"/>
          </a:p>
        </p:txBody>
      </p:sp>
      <p:pic>
        <p:nvPicPr>
          <p:cNvPr id="9" name="Picture 8" descr="inv trans hist.png"/>
          <p:cNvPicPr>
            <a:picLocks noChangeAspect="1"/>
          </p:cNvPicPr>
          <p:nvPr/>
        </p:nvPicPr>
        <p:blipFill>
          <a:blip r:embed="rId3"/>
          <a:stretch>
            <a:fillRect/>
          </a:stretch>
        </p:blipFill>
        <p:spPr>
          <a:xfrm>
            <a:off x="204958" y="2083969"/>
            <a:ext cx="8686800" cy="2279335"/>
          </a:xfrm>
          <a:prstGeom prst="rect">
            <a:avLst/>
          </a:prstGeom>
          <a:ln>
            <a:noFill/>
          </a:ln>
          <a:effectLst>
            <a:outerShdw blurRad="292100" dist="139700" dir="2700000" algn="tl" rotWithShape="0">
              <a:srgbClr val="333333">
                <a:alpha val="65000"/>
              </a:srgbClr>
            </a:outerShdw>
          </a:effectLst>
        </p:spPr>
      </p:pic>
      <p:pic>
        <p:nvPicPr>
          <p:cNvPr id="10" name="Picture 9" descr="qad rec.png"/>
          <p:cNvPicPr>
            <a:picLocks noChangeAspect="1"/>
          </p:cNvPicPr>
          <p:nvPr/>
        </p:nvPicPr>
        <p:blipFill>
          <a:blip r:embed="rId4"/>
          <a:stretch>
            <a:fillRect/>
          </a:stretch>
        </p:blipFill>
        <p:spPr>
          <a:xfrm>
            <a:off x="580587" y="4521859"/>
            <a:ext cx="7977345" cy="186359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641C326-B500-46F1-96F6-3B67A3F21CFA}" type="slidenum">
              <a:rPr lang="en-US" smtClean="0">
                <a:solidFill>
                  <a:srgbClr val="FFFFFF"/>
                </a:solidFill>
                <a:latin typeface="Century Gothic" pitchFamily="34" charset="0"/>
                <a:cs typeface="Arial" pitchFamily="34" charset="0"/>
              </a:rPr>
              <a:pPr fontAlgn="base">
                <a:spcBef>
                  <a:spcPct val="0"/>
                </a:spcBef>
                <a:spcAft>
                  <a:spcPct val="0"/>
                </a:spcAft>
              </a:pPr>
              <a:t>74</a:t>
            </a:fld>
            <a:endParaRPr lang="en-US" dirty="0" smtClean="0">
              <a:solidFill>
                <a:srgbClr val="FFFFFF"/>
              </a:solidFill>
              <a:latin typeface="Century Gothic" pitchFamily="34" charset="0"/>
              <a:cs typeface="Arial" pitchFamily="34" charset="0"/>
            </a:endParaRPr>
          </a:p>
        </p:txBody>
      </p:sp>
      <p:sp>
        <p:nvSpPr>
          <p:cNvPr id="7" name="Content Placeholder 6"/>
          <p:cNvSpPr>
            <a:spLocks noGrp="1"/>
          </p:cNvSpPr>
          <p:nvPr>
            <p:ph idx="1"/>
          </p:nvPr>
        </p:nvSpPr>
        <p:spPr/>
        <p:txBody>
          <a:bodyPr/>
          <a:lstStyle/>
          <a:p>
            <a:pPr indent="1588">
              <a:buNone/>
            </a:pPr>
            <a:r>
              <a:rPr lang="en-US" dirty="0" smtClean="0">
                <a:solidFill>
                  <a:srgbClr val="4F4F4F"/>
                </a:solidFill>
                <a:latin typeface="Century Gothic" pitchFamily="34" charset="0"/>
              </a:rPr>
              <a:t>If there are errors that occur with any of the </a:t>
            </a:r>
            <a:r>
              <a:rPr lang="en-US" dirty="0" err="1" smtClean="0">
                <a:solidFill>
                  <a:srgbClr val="4F4F4F"/>
                </a:solidFill>
                <a:latin typeface="Century Gothic" pitchFamily="34" charset="0"/>
              </a:rPr>
              <a:t>reqs</a:t>
            </a:r>
            <a:r>
              <a:rPr lang="en-US" dirty="0" smtClean="0">
                <a:solidFill>
                  <a:srgbClr val="4F4F4F"/>
                </a:solidFill>
                <a:latin typeface="Century Gothic" pitchFamily="34" charset="0"/>
              </a:rPr>
              <a:t> or POs selected for authorization, the system provides an error log indicating the details of the error.</a:t>
            </a:r>
          </a:p>
          <a:p>
            <a:endParaRPr lang="en-US" dirty="0"/>
          </a:p>
        </p:txBody>
      </p:sp>
      <p:sp>
        <p:nvSpPr>
          <p:cNvPr id="5123"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Global Authorize POs </a:t>
            </a:r>
          </a:p>
        </p:txBody>
      </p:sp>
      <p:sp>
        <p:nvSpPr>
          <p:cNvPr id="5124"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5126" name="Picture 2" descr="C:\Users\xsr\AppData\Local\Temp\SNAGHTMLa8fb938.PNG"/>
          <p:cNvPicPr>
            <a:picLocks noChangeAspect="1" noChangeArrowheads="1"/>
          </p:cNvPicPr>
          <p:nvPr/>
        </p:nvPicPr>
        <p:blipFill>
          <a:blip r:embed="rId7"/>
          <a:srcRect/>
          <a:stretch>
            <a:fillRect/>
          </a:stretch>
        </p:blipFill>
        <p:spPr bwMode="auto">
          <a:xfrm>
            <a:off x="1541463" y="3384113"/>
            <a:ext cx="5381625" cy="20288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57200" y="2817813"/>
            <a:ext cx="8229600" cy="819150"/>
            <a:chOff x="1435383" y="5890604"/>
            <a:chExt cx="6564271" cy="556431"/>
          </a:xfrm>
        </p:grpSpPr>
        <p:sp>
          <p:nvSpPr>
            <p:cNvPr id="5" name="Right Arrow 4"/>
            <p:cNvSpPr/>
            <p:nvPr/>
          </p:nvSpPr>
          <p:spPr bwMode="auto">
            <a:xfrm>
              <a:off x="1435383" y="5890604"/>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Request</a:t>
              </a:r>
            </a:p>
          </p:txBody>
        </p:sp>
        <p:sp>
          <p:nvSpPr>
            <p:cNvPr id="6" name="Right Arrow 5"/>
            <p:cNvSpPr/>
            <p:nvPr/>
          </p:nvSpPr>
          <p:spPr bwMode="auto">
            <a:xfrm>
              <a:off x="283102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Approve</a:t>
              </a:r>
            </a:p>
          </p:txBody>
        </p:sp>
        <p:sp>
          <p:nvSpPr>
            <p:cNvPr id="7" name="Right Arrow 6"/>
            <p:cNvSpPr/>
            <p:nvPr/>
          </p:nvSpPr>
          <p:spPr bwMode="auto">
            <a:xfrm>
              <a:off x="4225034"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Order</a:t>
              </a:r>
            </a:p>
          </p:txBody>
        </p:sp>
        <p:sp>
          <p:nvSpPr>
            <p:cNvPr id="8" name="Right Arrow 7"/>
            <p:cNvSpPr/>
            <p:nvPr/>
          </p:nvSpPr>
          <p:spPr bwMode="auto">
            <a:xfrm>
              <a:off x="5617406" y="5893839"/>
              <a:ext cx="978423" cy="553196"/>
            </a:xfrm>
            <a:prstGeom prst="rightArrow">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r>
                <a:rPr lang="en-US" dirty="0">
                  <a:latin typeface="+mj-lt"/>
                </a:rPr>
                <a:t>Receive</a:t>
              </a:r>
            </a:p>
          </p:txBody>
        </p:sp>
        <p:sp>
          <p:nvSpPr>
            <p:cNvPr id="55305" name="Right Arrow 8"/>
            <p:cNvSpPr>
              <a:spLocks noChangeArrowheads="1"/>
            </p:cNvSpPr>
            <p:nvPr/>
          </p:nvSpPr>
          <p:spPr bwMode="auto">
            <a:xfrm>
              <a:off x="7021246" y="5894142"/>
              <a:ext cx="978408" cy="552893"/>
            </a:xfrm>
            <a:prstGeom prst="rightArrow">
              <a:avLst>
                <a:gd name="adj1" fmla="val 50000"/>
                <a:gd name="adj2" fmla="val 50000"/>
              </a:avLst>
            </a:prstGeom>
            <a:solidFill>
              <a:srgbClr val="4F81BD"/>
            </a:solidFill>
            <a:ln w="9525" algn="ctr">
              <a:solidFill>
                <a:schemeClr val="tx1"/>
              </a:solidFill>
              <a:round/>
              <a:headEnd/>
              <a:tailEnd/>
            </a:ln>
          </p:spPr>
          <p:txBody>
            <a:bodyPr wrap="none" tIns="91440" bIns="91440" anchor="ctr"/>
            <a:lstStyle/>
            <a:p>
              <a:pPr algn="ctr"/>
              <a:r>
                <a:rPr lang="en-US" dirty="0">
                  <a:latin typeface="+mj-lt"/>
                </a:rPr>
                <a:t>Pay</a:t>
              </a:r>
            </a:p>
          </p:txBody>
        </p:sp>
      </p:grpSp>
      <p:sp>
        <p:nvSpPr>
          <p:cNvPr id="9" name="Slide Number Placeholder 8"/>
          <p:cNvSpPr>
            <a:spLocks noGrp="1"/>
          </p:cNvSpPr>
          <p:nvPr>
            <p:ph type="sldNum" sz="quarter" idx="12"/>
          </p:nvPr>
        </p:nvSpPr>
        <p:spPr/>
        <p:txBody>
          <a:bodyPr/>
          <a:lstStyle/>
          <a:p>
            <a:fld id="{D295FD85-0E9A-9A4B-AEA4-CF6493BFD0E6}" type="slidenum">
              <a:rPr lang="en-US" smtClean="0"/>
              <a:pPr/>
              <a:t>75</a:t>
            </a:fld>
            <a:endParaRPr lang="en-US" dirty="0"/>
          </a:p>
        </p:txBody>
      </p:sp>
      <p:sp>
        <p:nvSpPr>
          <p:cNvPr id="55299" name="Rectangle 2"/>
          <p:cNvSpPr>
            <a:spLocks noGrp="1" noChangeArrowheads="1"/>
          </p:cNvSpPr>
          <p:nvPr>
            <p:ph type="title"/>
          </p:nvPr>
        </p:nvSpPr>
        <p:spPr/>
        <p:txBody>
          <a:bodyPr/>
          <a:lstStyle/>
          <a:p>
            <a:r>
              <a:rPr lang="en-US" dirty="0" smtClean="0"/>
              <a:t>Purchasing Process – Step Through</a:t>
            </a:r>
          </a:p>
        </p:txBody>
      </p:sp>
      <p:sp>
        <p:nvSpPr>
          <p:cNvPr id="10" name="Text Placeholder 9"/>
          <p:cNvSpPr>
            <a:spLocks noGrp="1"/>
          </p:cNvSpPr>
          <p:nvPr>
            <p:ph type="body" sz="quarter" idx="13"/>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76</a:t>
            </a:fld>
            <a:endParaRPr lang="en-US" dirty="0"/>
          </a:p>
        </p:txBody>
      </p:sp>
      <p:sp>
        <p:nvSpPr>
          <p:cNvPr id="56323" name="Rectangle 3"/>
          <p:cNvSpPr>
            <a:spLocks noGrp="1" noChangeArrowheads="1"/>
          </p:cNvSpPr>
          <p:nvPr>
            <p:ph idx="1"/>
          </p:nvPr>
        </p:nvSpPr>
        <p:spPr/>
        <p:txBody>
          <a:bodyPr/>
          <a:lstStyle/>
          <a:p>
            <a:r>
              <a:rPr lang="en-US" dirty="0" smtClean="0"/>
              <a:t>All accounts payable activities take place in ERP </a:t>
            </a:r>
          </a:p>
          <a:p>
            <a:r>
              <a:rPr lang="en-US" dirty="0" smtClean="0"/>
              <a:t>When the supplier sends an invoice, the invoice is matched to:</a:t>
            </a:r>
          </a:p>
          <a:p>
            <a:pPr lvl="1"/>
            <a:r>
              <a:rPr lang="en-US" dirty="0" smtClean="0"/>
              <a:t>Purchase order</a:t>
            </a:r>
          </a:p>
          <a:p>
            <a:pPr lvl="1"/>
            <a:r>
              <a:rPr lang="en-US" dirty="0" smtClean="0"/>
              <a:t>Receiver </a:t>
            </a:r>
          </a:p>
          <a:p>
            <a:r>
              <a:rPr lang="en-US" dirty="0" smtClean="0"/>
              <a:t>After match has been satisfied, accounts payable generates payment to supplier</a:t>
            </a:r>
          </a:p>
          <a:p>
            <a:endParaRPr lang="en-US" dirty="0" smtClean="0"/>
          </a:p>
          <a:p>
            <a:pPr lvl="1"/>
            <a:endParaRPr lang="en-US" dirty="0" smtClean="0"/>
          </a:p>
        </p:txBody>
      </p:sp>
      <p:sp>
        <p:nvSpPr>
          <p:cNvPr id="56322" name="Rectangle 2"/>
          <p:cNvSpPr>
            <a:spLocks noGrp="1" noChangeArrowheads="1"/>
          </p:cNvSpPr>
          <p:nvPr>
            <p:ph type="title"/>
          </p:nvPr>
        </p:nvSpPr>
        <p:spPr/>
        <p:txBody>
          <a:bodyPr/>
          <a:lstStyle/>
          <a:p>
            <a:r>
              <a:rPr lang="en-US" dirty="0" smtClean="0"/>
              <a:t>Pay </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2848CBB-86C1-4800-96CF-23E68FE8CFF5}" type="slidenum">
              <a:rPr lang="en-US" smtClean="0">
                <a:solidFill>
                  <a:srgbClr val="FFFFFF"/>
                </a:solidFill>
                <a:latin typeface="Century Gothic" pitchFamily="34" charset="0"/>
                <a:cs typeface="Arial" pitchFamily="34" charset="0"/>
              </a:rPr>
              <a:pPr fontAlgn="base">
                <a:spcBef>
                  <a:spcPct val="0"/>
                </a:spcBef>
                <a:spcAft>
                  <a:spcPct val="0"/>
                </a:spcAft>
              </a:pPr>
              <a:t>77</a:t>
            </a:fld>
            <a:endParaRPr lang="en-US" dirty="0" smtClean="0">
              <a:solidFill>
                <a:srgbClr val="FFFFFF"/>
              </a:solidFill>
              <a:latin typeface="Century Gothic" pitchFamily="34" charset="0"/>
              <a:cs typeface="Arial" pitchFamily="34" charset="0"/>
            </a:endParaRPr>
          </a:p>
        </p:txBody>
      </p:sp>
      <p:sp>
        <p:nvSpPr>
          <p:cNvPr id="8" name="Content Placeholder 7"/>
          <p:cNvSpPr>
            <a:spLocks noGrp="1"/>
          </p:cNvSpPr>
          <p:nvPr>
            <p:ph idx="1"/>
          </p:nvPr>
        </p:nvSpPr>
        <p:spPr>
          <a:xfrm>
            <a:off x="457200" y="1316183"/>
            <a:ext cx="8229600" cy="2001812"/>
          </a:xfrm>
        </p:spPr>
        <p:txBody>
          <a:bodyPr>
            <a:normAutofit/>
          </a:bodyPr>
          <a:lstStyle/>
          <a:p>
            <a:pPr>
              <a:buClr>
                <a:srgbClr val="F79646"/>
              </a:buClr>
              <a:buFont typeface="Arial" pitchFamily="34" charset="0"/>
              <a:buChar char="•"/>
            </a:pPr>
            <a:r>
              <a:rPr lang="en-US" dirty="0" smtClean="0">
                <a:solidFill>
                  <a:srgbClr val="4F4F4F"/>
                </a:solidFill>
                <a:latin typeface="Century Gothic" pitchFamily="34" charset="0"/>
              </a:rPr>
              <a:t>This browse shows all revisions that occur for both purchase orders and requisitions</a:t>
            </a:r>
          </a:p>
          <a:p>
            <a:pPr>
              <a:buClr>
                <a:srgbClr val="F79646"/>
              </a:buClr>
              <a:buFont typeface="Arial" pitchFamily="34" charset="0"/>
              <a:buChar char="•"/>
            </a:pPr>
            <a:r>
              <a:rPr lang="en-US" dirty="0" smtClean="0">
                <a:solidFill>
                  <a:srgbClr val="4F4F4F"/>
                </a:solidFill>
                <a:latin typeface="Century Gothic" pitchFamily="34" charset="0"/>
              </a:rPr>
              <a:t>A job program must run to update this browse on a pre-defined interval</a:t>
            </a:r>
          </a:p>
          <a:p>
            <a:endParaRPr lang="en-US" dirty="0"/>
          </a:p>
        </p:txBody>
      </p:sp>
      <p:sp>
        <p:nvSpPr>
          <p:cNvPr id="7171"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All PO/Req Revisions</a:t>
            </a:r>
          </a:p>
        </p:txBody>
      </p:sp>
      <p:sp>
        <p:nvSpPr>
          <p:cNvPr id="7172"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10242" name="Picture 2"/>
          <p:cNvPicPr>
            <a:picLocks noChangeAspect="1" noChangeArrowheads="1"/>
          </p:cNvPicPr>
          <p:nvPr/>
        </p:nvPicPr>
        <p:blipFill>
          <a:blip r:embed="rId7"/>
          <a:srcRect/>
          <a:stretch>
            <a:fillRect/>
          </a:stretch>
        </p:blipFill>
        <p:spPr bwMode="auto">
          <a:xfrm>
            <a:off x="457200" y="3317995"/>
            <a:ext cx="8070588" cy="3120147"/>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78</a:t>
            </a:fld>
            <a:endParaRPr lang="en-US" dirty="0"/>
          </a:p>
        </p:txBody>
      </p:sp>
      <p:sp>
        <p:nvSpPr>
          <p:cNvPr id="5" name="Text Placeholder 4"/>
          <p:cNvSpPr>
            <a:spLocks noGrp="1"/>
          </p:cNvSpPr>
          <p:nvPr>
            <p:ph type="body" sz="quarter" idx="10"/>
          </p:nvPr>
        </p:nvSpPr>
        <p:spPr/>
        <p:txBody>
          <a:bodyPr/>
          <a:lstStyle/>
          <a:p>
            <a:endParaRPr lang="en-US" dirty="0"/>
          </a:p>
        </p:txBody>
      </p:sp>
      <p:sp>
        <p:nvSpPr>
          <p:cNvPr id="4" name="Title 3"/>
          <p:cNvSpPr>
            <a:spLocks noGrp="1"/>
          </p:cNvSpPr>
          <p:nvPr>
            <p:ph type="title"/>
          </p:nvPr>
        </p:nvSpPr>
        <p:spPr/>
        <p:txBody>
          <a:bodyPr/>
          <a:lstStyle/>
          <a:p>
            <a:r>
              <a:rPr lang="en-GB" dirty="0" smtClean="0"/>
              <a:t>Return to Vendor</a:t>
            </a:r>
            <a:endParaRPr lang="en-US" dirty="0"/>
          </a:p>
        </p:txBody>
      </p:sp>
      <p:sp>
        <p:nvSpPr>
          <p:cNvPr id="6" name="Text Placeholder 5"/>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2BF2155-8249-4180-B5C3-63AD4991AB2D}" type="slidenum">
              <a:rPr lang="en-US" smtClean="0">
                <a:latin typeface="Century Gothic" pitchFamily="34" charset="0"/>
                <a:cs typeface="Arial" pitchFamily="34" charset="0"/>
              </a:rPr>
              <a:pPr fontAlgn="base">
                <a:spcBef>
                  <a:spcPct val="0"/>
                </a:spcBef>
                <a:spcAft>
                  <a:spcPct val="0"/>
                </a:spcAft>
              </a:pPr>
              <a:t>79</a:t>
            </a:fld>
            <a:endParaRPr lang="en-US" dirty="0" smtClean="0">
              <a:latin typeface="Century Gothic" pitchFamily="34" charset="0"/>
              <a:cs typeface="Arial" pitchFamily="34" charset="0"/>
            </a:endParaRPr>
          </a:p>
        </p:txBody>
      </p:sp>
      <p:sp>
        <p:nvSpPr>
          <p:cNvPr id="3" name="Content Placeholder 2"/>
          <p:cNvSpPr>
            <a:spLocks noGrp="1"/>
          </p:cNvSpPr>
          <p:nvPr>
            <p:ph idx="1"/>
          </p:nvPr>
        </p:nvSpPr>
        <p:spPr/>
        <p:txBody>
          <a:bodyPr>
            <a:normAutofit/>
          </a:bodyPr>
          <a:lstStyle/>
          <a:p>
            <a:pPr>
              <a:defRPr/>
            </a:pPr>
            <a:r>
              <a:rPr lang="en-US" sz="2400" dirty="0" smtClean="0"/>
              <a:t>Provides multiple lines returned at one time </a:t>
            </a:r>
          </a:p>
          <a:p>
            <a:pPr marL="342900" lvl="1" indent="-342900">
              <a:buFont typeface="Arial"/>
              <a:buChar char="•"/>
              <a:defRPr/>
            </a:pPr>
            <a:r>
              <a:rPr lang="en-US" dirty="0" smtClean="0"/>
              <a:t>Return by filtering to a specific packing slip, receiver, or ship date</a:t>
            </a:r>
          </a:p>
          <a:p>
            <a:pPr marL="342900" lvl="1" indent="-342900">
              <a:buFont typeface="Arial"/>
              <a:buChar char="•"/>
              <a:defRPr/>
            </a:pPr>
            <a:r>
              <a:rPr lang="en-US" dirty="0" smtClean="0"/>
              <a:t>Allows you to match up a return to vendor with a specific purchase order receipt resulting in more accurate reconciliation with accounts payable.</a:t>
            </a:r>
          </a:p>
          <a:p>
            <a:pPr marL="342900" lvl="1" indent="-342900">
              <a:buFont typeface="Arial"/>
              <a:buChar char="•"/>
              <a:defRPr/>
            </a:pPr>
            <a:endParaRPr lang="en-US" dirty="0" smtClean="0"/>
          </a:p>
          <a:p>
            <a:pPr marL="342900" lvl="1" indent="-342900">
              <a:buFont typeface="Lucida Grande"/>
              <a:buNone/>
              <a:defRPr/>
            </a:pPr>
            <a:endParaRPr lang="en-US" dirty="0" smtClean="0"/>
          </a:p>
          <a:p>
            <a:pPr marL="342900" lvl="1" indent="-342900">
              <a:buFont typeface="Arial"/>
              <a:buChar char="•"/>
              <a:defRPr/>
            </a:pPr>
            <a:endParaRPr lang="en-US" dirty="0" smtClean="0"/>
          </a:p>
          <a:p>
            <a:pPr marL="742950" lvl="2" indent="-342900">
              <a:buFont typeface="Arial" pitchFamily="34" charset="0"/>
              <a:buNone/>
              <a:defRPr/>
            </a:pPr>
            <a:endParaRPr lang="en-US" dirty="0" smtClean="0"/>
          </a:p>
          <a:p>
            <a:pPr marL="742950" lvl="2" indent="-342900">
              <a:defRPr/>
            </a:pPr>
            <a:endParaRPr lang="en-US" dirty="0" smtClean="0"/>
          </a:p>
          <a:p>
            <a:pPr>
              <a:buFont typeface="Arial" pitchFamily="34" charset="0"/>
              <a:buNone/>
              <a:defRPr/>
            </a:pPr>
            <a:endParaRPr lang="en-US" dirty="0"/>
          </a:p>
        </p:txBody>
      </p:sp>
      <p:sp>
        <p:nvSpPr>
          <p:cNvPr id="4" name="Title 3"/>
          <p:cNvSpPr>
            <a:spLocks noGrp="1"/>
          </p:cNvSpPr>
          <p:nvPr>
            <p:ph type="title"/>
          </p:nvPr>
        </p:nvSpPr>
        <p:spPr/>
        <p:txBody>
          <a:bodyPr/>
          <a:lstStyle/>
          <a:p>
            <a:pPr>
              <a:defRPr/>
            </a:pPr>
            <a:r>
              <a:rPr lang="en-US" dirty="0" smtClean="0"/>
              <a:t>Return to Vendor by Receipt</a:t>
            </a:r>
            <a:endParaRPr lang="en-US" dirty="0"/>
          </a:p>
        </p:txBody>
      </p:sp>
      <p:sp>
        <p:nvSpPr>
          <p:cNvPr id="10245" name="Text Placeholder 4"/>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endParaRPr lang="en-US" dirty="0"/>
          </a:p>
        </p:txBody>
      </p:sp>
      <p:sp>
        <p:nvSpPr>
          <p:cNvPr id="657410" name="Rectangle 2"/>
          <p:cNvSpPr>
            <a:spLocks noGrp="1" noChangeArrowheads="1"/>
          </p:cNvSpPr>
          <p:nvPr>
            <p:ph type="title"/>
          </p:nvPr>
        </p:nvSpPr>
        <p:spPr/>
        <p:txBody>
          <a:bodyPr anchor="ctr"/>
          <a:lstStyle/>
          <a:p>
            <a:r>
              <a:rPr lang="en-US" dirty="0" smtClean="0"/>
              <a:t>Purchasing — Key Concepts</a:t>
            </a:r>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
        <p:nvSpPr>
          <p:cNvPr id="3" name="Rectangle 2"/>
          <p:cNvSpPr/>
          <p:nvPr/>
        </p:nvSpPr>
        <p:spPr>
          <a:xfrm>
            <a:off x="637453" y="238681"/>
            <a:ext cx="248786" cy="369332"/>
          </a:xfrm>
          <a:prstGeom prst="rect">
            <a:avLst/>
          </a:prstGeom>
        </p:spPr>
        <p:txBody>
          <a:bodyPr wrap="none">
            <a:spAutoFit/>
          </a:bodyPr>
          <a:lstStyle/>
          <a:p>
            <a:r>
              <a:rPr lang="en-US" b="1" dirty="0" smtClean="0">
                <a:solidFill>
                  <a:schemeClr val="accent1"/>
                </a:solidFill>
              </a:rPr>
              <a:t> </a:t>
            </a:r>
            <a:endParaRPr lang="en-US" b="1" dirty="0">
              <a:solidFill>
                <a:schemeClr val="accent1"/>
              </a:solidFill>
            </a:endParaRPr>
          </a:p>
        </p:txBody>
      </p:sp>
      <p:sp>
        <p:nvSpPr>
          <p:cNvPr id="6" name="Slide Number Placeholder 5"/>
          <p:cNvSpPr>
            <a:spLocks noGrp="1"/>
          </p:cNvSpPr>
          <p:nvPr>
            <p:ph type="sldNum" sz="quarter" idx="12"/>
          </p:nvPr>
        </p:nvSpPr>
        <p:spPr/>
        <p:txBody>
          <a:bodyPr/>
          <a:lstStyle/>
          <a:p>
            <a:fld id="{D295FD85-0E9A-9A4B-AEA4-CF6493BFD0E6}" type="slidenum">
              <a:rPr lang="en-US" smtClean="0"/>
              <a:pPr/>
              <a:t>8</a:t>
            </a:fld>
            <a:endParaRPr 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9F12FE2-E285-4109-A7BC-54F5378B0868}" type="slidenum">
              <a:rPr lang="en-US" smtClean="0">
                <a:latin typeface="Century Gothic" pitchFamily="34" charset="0"/>
                <a:cs typeface="Arial" pitchFamily="34" charset="0"/>
              </a:rPr>
              <a:pPr fontAlgn="base">
                <a:spcBef>
                  <a:spcPct val="0"/>
                </a:spcBef>
                <a:spcAft>
                  <a:spcPct val="0"/>
                </a:spcAft>
              </a:pPr>
              <a:t>80</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normAutofit/>
          </a:bodyPr>
          <a:lstStyle/>
          <a:p>
            <a:pPr>
              <a:buNone/>
              <a:defRPr/>
            </a:pPr>
            <a:r>
              <a:rPr lang="en-US" dirty="0" smtClean="0"/>
              <a:t>1. Select PO that requires a return and select the Return to Vendor action</a:t>
            </a:r>
          </a:p>
          <a:p>
            <a:pPr>
              <a:buNone/>
              <a:defRPr/>
            </a:pPr>
            <a:r>
              <a:rPr lang="en-US" dirty="0" smtClean="0"/>
              <a:t>2. Enter one or more of the following:</a:t>
            </a:r>
          </a:p>
          <a:p>
            <a:pPr lvl="1">
              <a:defRPr/>
            </a:pPr>
            <a:r>
              <a:rPr lang="en-US" dirty="0" smtClean="0"/>
              <a:t>Receiver</a:t>
            </a:r>
          </a:p>
          <a:p>
            <a:pPr lvl="1">
              <a:defRPr/>
            </a:pPr>
            <a:r>
              <a:rPr lang="en-US" dirty="0" smtClean="0"/>
              <a:t>Packing slip </a:t>
            </a:r>
          </a:p>
          <a:p>
            <a:pPr lvl="1">
              <a:defRPr/>
            </a:pPr>
            <a:r>
              <a:rPr lang="en-US" dirty="0" smtClean="0"/>
              <a:t>Receive date</a:t>
            </a:r>
          </a:p>
          <a:p>
            <a:pPr>
              <a:buFont typeface="Arial" pitchFamily="34" charset="0"/>
              <a:buNone/>
              <a:defRPr/>
            </a:pPr>
            <a:r>
              <a:rPr lang="en-US" dirty="0" smtClean="0"/>
              <a:t>	Note: The system</a:t>
            </a:r>
          </a:p>
          <a:p>
            <a:pPr>
              <a:buFont typeface="Arial" pitchFamily="34" charset="0"/>
              <a:buNone/>
              <a:defRPr/>
            </a:pPr>
            <a:r>
              <a:rPr lang="en-US" dirty="0" smtClean="0"/>
              <a:t>	filters the lines by the </a:t>
            </a:r>
          </a:p>
          <a:p>
            <a:pPr>
              <a:buFont typeface="Arial" pitchFamily="34" charset="0"/>
              <a:buNone/>
              <a:defRPr/>
            </a:pPr>
            <a:r>
              <a:rPr lang="en-US" dirty="0" smtClean="0"/>
              <a:t>	criteria selected </a:t>
            </a:r>
            <a:endParaRPr lang="en-US" dirty="0"/>
          </a:p>
        </p:txBody>
      </p:sp>
      <p:sp>
        <p:nvSpPr>
          <p:cNvPr id="4" name="Title 3"/>
          <p:cNvSpPr>
            <a:spLocks noGrp="1"/>
          </p:cNvSpPr>
          <p:nvPr>
            <p:ph type="title"/>
          </p:nvPr>
        </p:nvSpPr>
        <p:spPr/>
        <p:txBody>
          <a:bodyPr>
            <a:noAutofit/>
          </a:bodyPr>
          <a:lstStyle/>
          <a:p>
            <a:pPr>
              <a:defRPr/>
            </a:pPr>
            <a:r>
              <a:rPr lang="en-US" dirty="0" smtClean="0"/>
              <a:t>Return to Vendor by Receipt Process</a:t>
            </a:r>
            <a:endParaRPr lang="en-US" dirty="0"/>
          </a:p>
        </p:txBody>
      </p:sp>
      <p:sp>
        <p:nvSpPr>
          <p:cNvPr id="11269" name="Text Placeholder 7"/>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pic>
        <p:nvPicPr>
          <p:cNvPr id="11270" name="Picture 2"/>
          <p:cNvPicPr>
            <a:picLocks noChangeAspect="1" noChangeArrowheads="1"/>
          </p:cNvPicPr>
          <p:nvPr/>
        </p:nvPicPr>
        <p:blipFill>
          <a:blip r:embed="rId3"/>
          <a:srcRect/>
          <a:stretch>
            <a:fillRect/>
          </a:stretch>
        </p:blipFill>
        <p:spPr bwMode="auto">
          <a:xfrm>
            <a:off x="4572000" y="3662363"/>
            <a:ext cx="3609975" cy="2409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noChangeArrowheads="1"/>
          </p:cNvPicPr>
          <p:nvPr/>
        </p:nvPicPr>
        <p:blipFill>
          <a:blip r:embed="rId3"/>
          <a:srcRect/>
          <a:stretch>
            <a:fillRect/>
          </a:stretch>
        </p:blipFill>
        <p:spPr bwMode="auto">
          <a:xfrm>
            <a:off x="1072875" y="2449513"/>
            <a:ext cx="6166125" cy="2560637"/>
          </a:xfrm>
          <a:prstGeom prst="rect">
            <a:avLst/>
          </a:prstGeom>
          <a:noFill/>
          <a:ln w="9525">
            <a:noFill/>
            <a:miter lim="800000"/>
            <a:headEnd/>
            <a:tailEnd/>
          </a:ln>
        </p:spPr>
      </p:pic>
      <p:sp>
        <p:nvSpPr>
          <p:cNvPr id="12291" name="Slide Number Placeholder 1"/>
          <p:cNvSpPr>
            <a:spLocks noGrp="1"/>
          </p:cNvSpPr>
          <p:nvPr>
            <p:ph type="sldNum" sz="quarter" idx="12"/>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453C42-B8A7-4740-A913-B67E133AB1C5}" type="slidenum">
              <a:rPr lang="en-US" smtClean="0">
                <a:latin typeface="Century Gothic" pitchFamily="34" charset="0"/>
                <a:cs typeface="Arial" pitchFamily="34" charset="0"/>
              </a:rPr>
              <a:pPr fontAlgn="base">
                <a:spcBef>
                  <a:spcPct val="0"/>
                </a:spcBef>
                <a:spcAft>
                  <a:spcPct val="0"/>
                </a:spcAft>
              </a:pPr>
              <a:t>81</a:t>
            </a:fld>
            <a:endParaRPr lang="en-US" dirty="0" smtClean="0">
              <a:latin typeface="Century Gothic" pitchFamily="34" charset="0"/>
              <a:cs typeface="Arial" pitchFamily="34" charset="0"/>
            </a:endParaRPr>
          </a:p>
        </p:txBody>
      </p:sp>
      <p:sp>
        <p:nvSpPr>
          <p:cNvPr id="13" name="Content Placeholder 12"/>
          <p:cNvSpPr>
            <a:spLocks noGrp="1"/>
          </p:cNvSpPr>
          <p:nvPr>
            <p:ph idx="1"/>
          </p:nvPr>
        </p:nvSpPr>
        <p:spPr/>
        <p:txBody>
          <a:bodyPr>
            <a:normAutofit lnSpcReduction="10000"/>
          </a:bodyPr>
          <a:lstStyle/>
          <a:p>
            <a:pPr>
              <a:defRPr/>
            </a:pPr>
            <a:r>
              <a:rPr lang="en-US" dirty="0" smtClean="0"/>
              <a:t>Select the lines to return and enter the quantity to return, reason codes, etc. </a:t>
            </a:r>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endParaRPr lang="en-US" dirty="0" smtClean="0"/>
          </a:p>
          <a:p>
            <a:pPr>
              <a:defRPr/>
            </a:pPr>
            <a:r>
              <a:rPr lang="en-US" dirty="0" smtClean="0"/>
              <a:t>Print the Return to Vendor form</a:t>
            </a:r>
          </a:p>
          <a:p>
            <a:pPr>
              <a:defRPr/>
            </a:pPr>
            <a:endParaRPr lang="en-US" dirty="0" smtClean="0"/>
          </a:p>
          <a:p>
            <a:pPr>
              <a:defRPr/>
            </a:pPr>
            <a:endParaRPr lang="en-US" dirty="0" smtClean="0"/>
          </a:p>
          <a:p>
            <a:pPr>
              <a:defRPr/>
            </a:pPr>
            <a:endParaRPr lang="en-US" dirty="0" smtClean="0"/>
          </a:p>
        </p:txBody>
      </p:sp>
      <p:sp>
        <p:nvSpPr>
          <p:cNvPr id="4" name="Title 3"/>
          <p:cNvSpPr>
            <a:spLocks noGrp="1"/>
          </p:cNvSpPr>
          <p:nvPr>
            <p:ph type="title"/>
          </p:nvPr>
        </p:nvSpPr>
        <p:spPr/>
        <p:txBody>
          <a:bodyPr>
            <a:noAutofit/>
          </a:bodyPr>
          <a:lstStyle/>
          <a:p>
            <a:pPr>
              <a:defRPr/>
            </a:pPr>
            <a:r>
              <a:rPr lang="en-US" dirty="0" smtClean="0"/>
              <a:t>Return to Vendor by Receipt</a:t>
            </a:r>
            <a:endParaRPr lang="en-US" dirty="0"/>
          </a:p>
        </p:txBody>
      </p:sp>
      <p:sp>
        <p:nvSpPr>
          <p:cNvPr id="12294" name="Text Placeholder 7"/>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82</a:t>
            </a:fld>
            <a:endParaRPr lang="en-US" dirty="0"/>
          </a:p>
        </p:txBody>
      </p:sp>
      <p:sp>
        <p:nvSpPr>
          <p:cNvPr id="5" name="Text Placeholder 4"/>
          <p:cNvSpPr>
            <a:spLocks noGrp="1"/>
          </p:cNvSpPr>
          <p:nvPr>
            <p:ph type="body" sz="quarter" idx="10"/>
          </p:nvPr>
        </p:nvSpPr>
        <p:spPr/>
        <p:txBody>
          <a:bodyPr/>
          <a:lstStyle/>
          <a:p>
            <a:endParaRPr lang="en-US" dirty="0">
              <a:solidFill>
                <a:schemeClr val="accent1"/>
              </a:solidFill>
            </a:endParaRPr>
          </a:p>
        </p:txBody>
      </p:sp>
      <p:sp>
        <p:nvSpPr>
          <p:cNvPr id="4" name="Title 3"/>
          <p:cNvSpPr>
            <a:spLocks noGrp="1"/>
          </p:cNvSpPr>
          <p:nvPr>
            <p:ph type="title"/>
          </p:nvPr>
        </p:nvSpPr>
        <p:spPr/>
        <p:txBody>
          <a:bodyPr/>
          <a:lstStyle/>
          <a:p>
            <a:r>
              <a:rPr lang="en-GB" dirty="0" smtClean="0"/>
              <a:t>Stock Replenishment</a:t>
            </a:r>
            <a:endParaRPr lang="en-US" dirty="0"/>
          </a:p>
        </p:txBody>
      </p:sp>
      <p:sp>
        <p:nvSpPr>
          <p:cNvPr id="6" name="Text Placeholder 5"/>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83</a:t>
            </a:fld>
            <a:endParaRPr lang="en-US" dirty="0"/>
          </a:p>
        </p:txBody>
      </p:sp>
      <p:pic>
        <p:nvPicPr>
          <p:cNvPr id="13314" name="Picture 2"/>
          <p:cNvPicPr>
            <a:picLocks noGrp="1" noChangeAspect="1" noChangeArrowheads="1"/>
          </p:cNvPicPr>
          <p:nvPr>
            <p:ph idx="1"/>
          </p:nvPr>
        </p:nvPicPr>
        <p:blipFill>
          <a:blip r:embed="rId3"/>
          <a:stretch>
            <a:fillRect/>
          </a:stretch>
        </p:blipFill>
        <p:spPr bwMode="auto">
          <a:xfrm>
            <a:off x="741332" y="1316038"/>
            <a:ext cx="7661335" cy="5000625"/>
          </a:xfrm>
          <a:prstGeom prst="rect">
            <a:avLst/>
          </a:prstGeom>
          <a:noFill/>
          <a:ln w="9525">
            <a:solidFill>
              <a:schemeClr val="tx2"/>
            </a:solidFill>
            <a:miter lim="800000"/>
            <a:headEnd/>
            <a:tailEnd/>
          </a:ln>
          <a:effectLst/>
        </p:spPr>
      </p:pic>
      <p:sp>
        <p:nvSpPr>
          <p:cNvPr id="4" name="Title 3"/>
          <p:cNvSpPr>
            <a:spLocks noGrp="1"/>
          </p:cNvSpPr>
          <p:nvPr>
            <p:ph type="title"/>
          </p:nvPr>
        </p:nvSpPr>
        <p:spPr/>
        <p:txBody>
          <a:bodyPr/>
          <a:lstStyle/>
          <a:p>
            <a:r>
              <a:rPr lang="en-GB" dirty="0" smtClean="0"/>
              <a:t>Stock Replenishment</a:t>
            </a:r>
            <a:endParaRPr lang="en-US" dirty="0"/>
          </a:p>
        </p:txBody>
      </p:sp>
      <p:sp>
        <p:nvSpPr>
          <p:cNvPr id="5" name="Text Placeholder 4"/>
          <p:cNvSpPr>
            <a:spLocks noGrp="1"/>
          </p:cNvSpPr>
          <p:nvPr>
            <p:ph type="body" sz="quarter" idx="11"/>
          </p:nvPr>
        </p:nvSpPr>
        <p:spPr/>
        <p:txBody>
          <a:bodyPr/>
          <a:lstStyle/>
          <a:p>
            <a:r>
              <a:rPr lang="en-US" dirty="0" smtClean="0">
                <a:solidFill>
                  <a:schemeClr val="accent1"/>
                </a:solidFill>
              </a:rPr>
              <a:t>EAM Purchasing</a:t>
            </a:r>
            <a:endParaRPr lang="en-US" dirty="0">
              <a:solidFill>
                <a:schemeClr val="accent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84</a:t>
            </a:fld>
            <a:endParaRPr lang="en-US" dirty="0"/>
          </a:p>
        </p:txBody>
      </p:sp>
      <p:sp>
        <p:nvSpPr>
          <p:cNvPr id="218115" name="Rectangle 3"/>
          <p:cNvSpPr>
            <a:spLocks noGrp="1" noChangeArrowheads="1"/>
          </p:cNvSpPr>
          <p:nvPr>
            <p:ph idx="1"/>
          </p:nvPr>
        </p:nvSpPr>
        <p:spPr/>
        <p:txBody>
          <a:bodyPr>
            <a:normAutofit/>
          </a:bodyPr>
          <a:lstStyle/>
          <a:p>
            <a:pPr>
              <a:lnSpc>
                <a:spcPct val="88000"/>
              </a:lnSpc>
            </a:pPr>
            <a:r>
              <a:rPr lang="en-US" sz="2400" dirty="0" smtClean="0"/>
              <a:t>Use the Stock Replenishment module to replenish stock.</a:t>
            </a:r>
          </a:p>
          <a:p>
            <a:pPr lvl="1">
              <a:lnSpc>
                <a:spcPct val="88000"/>
              </a:lnSpc>
            </a:pPr>
            <a:r>
              <a:rPr lang="en-US" sz="2000" dirty="0" smtClean="0"/>
              <a:t>Ways to replenish stock</a:t>
            </a:r>
          </a:p>
          <a:p>
            <a:pPr lvl="2">
              <a:lnSpc>
                <a:spcPct val="88000"/>
              </a:lnSpc>
            </a:pPr>
            <a:r>
              <a:rPr lang="en-US" sz="2000" dirty="0" smtClean="0"/>
              <a:t>Manually create a stock run with a specific filter criteria such as part type, vendor, critical, and consignment.</a:t>
            </a:r>
          </a:p>
          <a:p>
            <a:pPr lvl="2">
              <a:lnSpc>
                <a:spcPct val="88000"/>
              </a:lnSpc>
            </a:pPr>
            <a:r>
              <a:rPr lang="en-US" sz="2000" dirty="0" smtClean="0"/>
              <a:t>Use Job Program </a:t>
            </a:r>
          </a:p>
          <a:p>
            <a:pPr>
              <a:lnSpc>
                <a:spcPct val="88000"/>
              </a:lnSpc>
            </a:pPr>
            <a:r>
              <a:rPr lang="en-US" sz="2400" dirty="0" smtClean="0"/>
              <a:t>EAM compares a part’s current on-hand quantity to the reorder point and management max values.</a:t>
            </a:r>
          </a:p>
          <a:p>
            <a:pPr lvl="1">
              <a:lnSpc>
                <a:spcPct val="88000"/>
              </a:lnSpc>
            </a:pPr>
            <a:r>
              <a:rPr lang="en-US" sz="2000" dirty="0" smtClean="0"/>
              <a:t>Reorder Qty = (Max) – (On-Hand Qty)</a:t>
            </a:r>
          </a:p>
          <a:p>
            <a:pPr>
              <a:lnSpc>
                <a:spcPct val="88000"/>
              </a:lnSpc>
            </a:pPr>
            <a:r>
              <a:rPr lang="en-US" sz="2400" dirty="0" smtClean="0"/>
              <a:t>If a part’s current on-hand quantity is at or below the reorder point, it lists as a part to reorder, with a reorder quantity suggestion.</a:t>
            </a:r>
          </a:p>
          <a:p>
            <a:pPr>
              <a:lnSpc>
                <a:spcPct val="88000"/>
              </a:lnSpc>
            </a:pPr>
            <a:r>
              <a:rPr lang="en-US" sz="2400" dirty="0" smtClean="0"/>
              <a:t>Create the request after adding parts to a stock run. The requisitions or work orders are generated.</a:t>
            </a:r>
          </a:p>
          <a:p>
            <a:pPr>
              <a:lnSpc>
                <a:spcPct val="80000"/>
              </a:lnSpc>
            </a:pPr>
            <a:endParaRPr lang="en-US" sz="2400" dirty="0" smtClean="0"/>
          </a:p>
        </p:txBody>
      </p:sp>
      <p:sp>
        <p:nvSpPr>
          <p:cNvPr id="218114" name="Rectangle 2"/>
          <p:cNvSpPr>
            <a:spLocks noGrp="1" noChangeArrowheads="1"/>
          </p:cNvSpPr>
          <p:nvPr>
            <p:ph type="title"/>
          </p:nvPr>
        </p:nvSpPr>
        <p:spPr/>
        <p:txBody>
          <a:bodyPr/>
          <a:lstStyle/>
          <a:p>
            <a:r>
              <a:rPr lang="en-US" dirty="0" smtClean="0"/>
              <a:t>Stock Replenishment </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85</a:t>
            </a:fld>
            <a:endParaRPr lang="en-US" dirty="0"/>
          </a:p>
        </p:txBody>
      </p:sp>
      <p:sp>
        <p:nvSpPr>
          <p:cNvPr id="219138" name="Rectangle 2"/>
          <p:cNvSpPr>
            <a:spLocks noGrp="1" noChangeArrowheads="1"/>
          </p:cNvSpPr>
          <p:nvPr>
            <p:ph type="title"/>
          </p:nvPr>
        </p:nvSpPr>
        <p:spPr/>
        <p:txBody>
          <a:bodyPr/>
          <a:lstStyle/>
          <a:p>
            <a:r>
              <a:rPr lang="en-US" dirty="0" smtClean="0"/>
              <a:t>Create a Stock Replenishment</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11266" name="Picture 2"/>
          <p:cNvPicPr>
            <a:picLocks noChangeAspect="1" noChangeArrowheads="1"/>
          </p:cNvPicPr>
          <p:nvPr/>
        </p:nvPicPr>
        <p:blipFill>
          <a:blip r:embed="rId3"/>
          <a:srcRect/>
          <a:stretch>
            <a:fillRect/>
          </a:stretch>
        </p:blipFill>
        <p:spPr bwMode="auto">
          <a:xfrm>
            <a:off x="218085" y="1493688"/>
            <a:ext cx="8468715" cy="4568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0162" name="Picture 10"/>
          <p:cNvPicPr>
            <a:picLocks noChangeAspect="1" noChangeArrowheads="1"/>
          </p:cNvPicPr>
          <p:nvPr/>
        </p:nvPicPr>
        <p:blipFill>
          <a:blip r:embed="rId3"/>
          <a:srcRect/>
          <a:stretch>
            <a:fillRect/>
          </a:stretch>
        </p:blipFill>
        <p:spPr bwMode="auto">
          <a:xfrm>
            <a:off x="3163888" y="2860675"/>
            <a:ext cx="5754687" cy="3311525"/>
          </a:xfrm>
          <a:prstGeom prst="rect">
            <a:avLst/>
          </a:prstGeom>
          <a:noFill/>
          <a:ln w="9525" algn="ctr">
            <a:noFill/>
            <a:miter lim="800000"/>
            <a:headEnd/>
            <a:tailEnd/>
          </a:ln>
        </p:spPr>
      </p:pic>
      <p:sp>
        <p:nvSpPr>
          <p:cNvPr id="8" name="Slide Number Placeholder 7"/>
          <p:cNvSpPr>
            <a:spLocks noGrp="1"/>
          </p:cNvSpPr>
          <p:nvPr>
            <p:ph type="sldNum" sz="quarter" idx="12"/>
          </p:nvPr>
        </p:nvSpPr>
        <p:spPr/>
        <p:txBody>
          <a:bodyPr/>
          <a:lstStyle/>
          <a:p>
            <a:fld id="{D295FD85-0E9A-9A4B-AEA4-CF6493BFD0E6}" type="slidenum">
              <a:rPr lang="en-US" smtClean="0"/>
              <a:pPr/>
              <a:t>86</a:t>
            </a:fld>
            <a:endParaRPr lang="en-US" dirty="0"/>
          </a:p>
        </p:txBody>
      </p:sp>
      <p:sp>
        <p:nvSpPr>
          <p:cNvPr id="220164" name="Rectangle 3"/>
          <p:cNvSpPr>
            <a:spLocks noGrp="1" noChangeArrowheads="1"/>
          </p:cNvSpPr>
          <p:nvPr>
            <p:ph idx="1"/>
          </p:nvPr>
        </p:nvSpPr>
        <p:spPr/>
        <p:txBody>
          <a:bodyPr>
            <a:normAutofit/>
          </a:bodyPr>
          <a:lstStyle/>
          <a:p>
            <a:r>
              <a:rPr lang="en-US" dirty="0" smtClean="0"/>
              <a:t>Use the Global Add action and create the selected filter to find all active, vendor-sourced parts to reorder.</a:t>
            </a:r>
          </a:p>
          <a:p>
            <a:pPr lvl="1"/>
            <a:endParaRPr lang="en-US" dirty="0" smtClean="0"/>
          </a:p>
        </p:txBody>
      </p:sp>
      <p:sp>
        <p:nvSpPr>
          <p:cNvPr id="220163" name="Rectangle 2"/>
          <p:cNvSpPr>
            <a:spLocks noGrp="1" noChangeArrowheads="1"/>
          </p:cNvSpPr>
          <p:nvPr>
            <p:ph type="title"/>
          </p:nvPr>
        </p:nvSpPr>
        <p:spPr/>
        <p:txBody>
          <a:bodyPr/>
          <a:lstStyle/>
          <a:p>
            <a:r>
              <a:rPr lang="en-US" dirty="0" smtClean="0"/>
              <a:t>Add Parts to a Stock Replenishment</a:t>
            </a:r>
          </a:p>
        </p:txBody>
      </p:sp>
      <p:sp>
        <p:nvSpPr>
          <p:cNvPr id="9" name="Text Placeholder 8"/>
          <p:cNvSpPr>
            <a:spLocks noGrp="1"/>
          </p:cNvSpPr>
          <p:nvPr>
            <p:ph type="body" sz="quarter" idx="11"/>
          </p:nvPr>
        </p:nvSpPr>
        <p:spPr/>
        <p:txBody>
          <a:bodyPr/>
          <a:lstStyle/>
          <a:p>
            <a:r>
              <a:rPr lang="en-US" dirty="0" smtClean="0"/>
              <a:t>EAM Purchasing</a:t>
            </a:r>
            <a:endParaRPr lang="en-US" dirty="0"/>
          </a:p>
        </p:txBody>
      </p:sp>
      <p:pic>
        <p:nvPicPr>
          <p:cNvPr id="220165" name="Picture 9"/>
          <p:cNvPicPr>
            <a:picLocks noChangeAspect="1" noChangeArrowheads="1"/>
          </p:cNvPicPr>
          <p:nvPr/>
        </p:nvPicPr>
        <p:blipFill>
          <a:blip r:embed="rId4"/>
          <a:srcRect/>
          <a:stretch>
            <a:fillRect/>
          </a:stretch>
        </p:blipFill>
        <p:spPr bwMode="auto">
          <a:xfrm>
            <a:off x="282575" y="3317875"/>
            <a:ext cx="2878138" cy="2114550"/>
          </a:xfrm>
          <a:prstGeom prst="rect">
            <a:avLst/>
          </a:prstGeom>
          <a:noFill/>
          <a:ln w="9525" algn="ctr">
            <a:noFill/>
            <a:miter lim="800000"/>
            <a:headEnd/>
            <a:tailEnd/>
          </a:ln>
        </p:spPr>
      </p:pic>
      <p:sp>
        <p:nvSpPr>
          <p:cNvPr id="220166" name="Oval 5"/>
          <p:cNvSpPr>
            <a:spLocks noChangeArrowheads="1"/>
          </p:cNvSpPr>
          <p:nvPr/>
        </p:nvSpPr>
        <p:spPr bwMode="auto">
          <a:xfrm>
            <a:off x="1585913" y="3702050"/>
            <a:ext cx="333375" cy="304800"/>
          </a:xfrm>
          <a:prstGeom prst="ellipse">
            <a:avLst/>
          </a:prstGeom>
          <a:noFill/>
          <a:ln w="38100">
            <a:solidFill>
              <a:srgbClr val="FF0000"/>
            </a:solidFill>
            <a:round/>
            <a:headEnd/>
            <a:tailEnd/>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87</a:t>
            </a:fld>
            <a:endParaRPr lang="en-US" dirty="0"/>
          </a:p>
        </p:txBody>
      </p:sp>
      <p:sp>
        <p:nvSpPr>
          <p:cNvPr id="221186" name="Rectangle 2"/>
          <p:cNvSpPr>
            <a:spLocks noGrp="1" noChangeArrowheads="1"/>
          </p:cNvSpPr>
          <p:nvPr>
            <p:ph type="title"/>
          </p:nvPr>
        </p:nvSpPr>
        <p:spPr/>
        <p:txBody>
          <a:bodyPr/>
          <a:lstStyle/>
          <a:p>
            <a:r>
              <a:rPr lang="en-US" dirty="0" smtClean="0"/>
              <a:t>Review Parts on a Stock Replenishment</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221187" name="Picture 5"/>
          <p:cNvPicPr>
            <a:picLocks noChangeAspect="1" noChangeArrowheads="1"/>
          </p:cNvPicPr>
          <p:nvPr/>
        </p:nvPicPr>
        <p:blipFill>
          <a:blip r:embed="rId3"/>
          <a:srcRect l="15327" t="7016"/>
          <a:stretch>
            <a:fillRect/>
          </a:stretch>
        </p:blipFill>
        <p:spPr bwMode="auto">
          <a:xfrm>
            <a:off x="2054431" y="2030680"/>
            <a:ext cx="6359319" cy="375969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88</a:t>
            </a:fld>
            <a:endParaRPr lang="en-US" dirty="0"/>
          </a:p>
        </p:txBody>
      </p:sp>
      <p:sp>
        <p:nvSpPr>
          <p:cNvPr id="222210" name="Rectangle 2"/>
          <p:cNvSpPr>
            <a:spLocks noGrp="1" noChangeArrowheads="1"/>
          </p:cNvSpPr>
          <p:nvPr>
            <p:ph type="title"/>
          </p:nvPr>
        </p:nvSpPr>
        <p:spPr/>
        <p:txBody>
          <a:bodyPr/>
          <a:lstStyle/>
          <a:p>
            <a:r>
              <a:rPr lang="en-US" dirty="0" smtClean="0"/>
              <a:t>Create Stock Replenishment Requests</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222211" name="Picture 2"/>
          <p:cNvPicPr>
            <a:picLocks noChangeAspect="1" noChangeArrowheads="1"/>
          </p:cNvPicPr>
          <p:nvPr/>
        </p:nvPicPr>
        <p:blipFill>
          <a:blip r:embed="rId3"/>
          <a:srcRect/>
          <a:stretch>
            <a:fillRect/>
          </a:stretch>
        </p:blipFill>
        <p:spPr bwMode="auto">
          <a:xfrm>
            <a:off x="1784350" y="1582738"/>
            <a:ext cx="5141913" cy="42910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295FD85-0E9A-9A4B-AEA4-CF6493BFD0E6}" type="slidenum">
              <a:rPr lang="en-US" smtClean="0"/>
              <a:pPr/>
              <a:t>89</a:t>
            </a:fld>
            <a:endParaRPr lang="en-US" dirty="0"/>
          </a:p>
        </p:txBody>
      </p:sp>
      <p:sp>
        <p:nvSpPr>
          <p:cNvPr id="223234" name="Rectangle 2"/>
          <p:cNvSpPr>
            <a:spLocks noGrp="1" noChangeArrowheads="1"/>
          </p:cNvSpPr>
          <p:nvPr>
            <p:ph type="title"/>
          </p:nvPr>
        </p:nvSpPr>
        <p:spPr/>
        <p:txBody>
          <a:bodyPr/>
          <a:lstStyle/>
          <a:p>
            <a:r>
              <a:rPr lang="en-US" dirty="0" smtClean="0"/>
              <a:t>Globally Create Purchase Orders</a:t>
            </a:r>
          </a:p>
        </p:txBody>
      </p:sp>
      <p:sp>
        <p:nvSpPr>
          <p:cNvPr id="6" name="Text Placeholder 5"/>
          <p:cNvSpPr>
            <a:spLocks noGrp="1"/>
          </p:cNvSpPr>
          <p:nvPr>
            <p:ph type="body" sz="quarter" idx="13"/>
          </p:nvPr>
        </p:nvSpPr>
        <p:spPr/>
        <p:txBody>
          <a:bodyPr/>
          <a:lstStyle/>
          <a:p>
            <a:r>
              <a:rPr lang="en-US" dirty="0" smtClean="0"/>
              <a:t>EAM Purchasing</a:t>
            </a:r>
            <a:endParaRPr lang="en-US" dirty="0"/>
          </a:p>
        </p:txBody>
      </p:sp>
      <p:pic>
        <p:nvPicPr>
          <p:cNvPr id="12290" name="Picture 2"/>
          <p:cNvPicPr>
            <a:picLocks noChangeAspect="1" noChangeArrowheads="1"/>
          </p:cNvPicPr>
          <p:nvPr/>
        </p:nvPicPr>
        <p:blipFill>
          <a:blip r:embed="rId3"/>
          <a:srcRect/>
          <a:stretch>
            <a:fillRect/>
          </a:stretch>
        </p:blipFill>
        <p:spPr bwMode="auto">
          <a:xfrm>
            <a:off x="855395" y="1951574"/>
            <a:ext cx="7027863" cy="376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295FD85-0E9A-9A4B-AEA4-CF6493BFD0E6}" type="slidenum">
              <a:rPr lang="en-US" smtClean="0"/>
              <a:pPr/>
              <a:t>9</a:t>
            </a:fld>
            <a:endParaRPr lang="en-US" dirty="0"/>
          </a:p>
        </p:txBody>
      </p:sp>
      <p:sp>
        <p:nvSpPr>
          <p:cNvPr id="14339" name="Rectangle 2"/>
          <p:cNvSpPr>
            <a:spLocks noGrp="1" noChangeArrowheads="1"/>
          </p:cNvSpPr>
          <p:nvPr>
            <p:ph idx="1"/>
          </p:nvPr>
        </p:nvSpPr>
        <p:spPr/>
        <p:txBody>
          <a:bodyPr>
            <a:normAutofit fontScale="85000" lnSpcReduction="20000"/>
          </a:bodyPr>
          <a:lstStyle/>
          <a:p>
            <a:pPr>
              <a:buNone/>
            </a:pPr>
            <a:r>
              <a:rPr lang="en-US" b="1" dirty="0" smtClean="0"/>
              <a:t>EAM vs. ERP activities</a:t>
            </a:r>
          </a:p>
          <a:p>
            <a:r>
              <a:rPr lang="en-US" dirty="0" smtClean="0"/>
              <a:t>EAM 2015 is under the ERP </a:t>
            </a:r>
            <a:r>
              <a:rPr lang="en-US" dirty="0" err="1" smtClean="0"/>
              <a:t>AppShell</a:t>
            </a:r>
            <a:r>
              <a:rPr lang="en-US" dirty="0" smtClean="0"/>
              <a:t> but EAM purchasing is still separate from ERP purchasing.</a:t>
            </a:r>
          </a:p>
          <a:p>
            <a:r>
              <a:rPr lang="en-US" dirty="0" smtClean="0"/>
              <a:t>EAM activities </a:t>
            </a:r>
          </a:p>
          <a:p>
            <a:pPr lvl="1"/>
            <a:r>
              <a:rPr lang="en-US" dirty="0" smtClean="0"/>
              <a:t>Request a purchase </a:t>
            </a:r>
          </a:p>
          <a:p>
            <a:pPr lvl="1"/>
            <a:r>
              <a:rPr lang="en-US" dirty="0" smtClean="0"/>
              <a:t>Approve </a:t>
            </a:r>
          </a:p>
          <a:p>
            <a:pPr lvl="1"/>
            <a:r>
              <a:rPr lang="en-US" dirty="0" smtClean="0"/>
              <a:t>Create/manage purchase order </a:t>
            </a:r>
          </a:p>
          <a:p>
            <a:pPr lvl="1"/>
            <a:r>
              <a:rPr lang="en-US" dirty="0" smtClean="0"/>
              <a:t>Receive/return   </a:t>
            </a:r>
          </a:p>
          <a:p>
            <a:r>
              <a:rPr lang="en-US" dirty="0" smtClean="0"/>
              <a:t>ERP activities</a:t>
            </a:r>
          </a:p>
          <a:p>
            <a:pPr lvl="1"/>
            <a:r>
              <a:rPr lang="en-US" dirty="0" smtClean="0"/>
              <a:t>Invoice from supplier </a:t>
            </a:r>
          </a:p>
          <a:p>
            <a:pPr lvl="1"/>
            <a:r>
              <a:rPr lang="en-US" dirty="0" smtClean="0"/>
              <a:t>Match </a:t>
            </a:r>
          </a:p>
          <a:p>
            <a:pPr lvl="2"/>
            <a:r>
              <a:rPr lang="en-US" dirty="0" smtClean="0"/>
              <a:t>Purchase order (source: EAM)</a:t>
            </a:r>
          </a:p>
          <a:p>
            <a:pPr lvl="2"/>
            <a:r>
              <a:rPr lang="en-US" dirty="0" smtClean="0"/>
              <a:t>Receiver  (source: EAM) </a:t>
            </a:r>
          </a:p>
          <a:p>
            <a:pPr lvl="2"/>
            <a:r>
              <a:rPr lang="en-US" dirty="0" smtClean="0"/>
              <a:t>Voucher/invoice (source: supplier – directly into QAD)</a:t>
            </a:r>
          </a:p>
          <a:p>
            <a:pPr lvl="1"/>
            <a:r>
              <a:rPr lang="en-US" dirty="0" smtClean="0"/>
              <a:t>Pay </a:t>
            </a:r>
          </a:p>
        </p:txBody>
      </p:sp>
      <p:sp>
        <p:nvSpPr>
          <p:cNvPr id="14338" name="Rectangle 4"/>
          <p:cNvSpPr>
            <a:spLocks noGrp="1" noChangeArrowheads="1"/>
          </p:cNvSpPr>
          <p:nvPr>
            <p:ph type="title"/>
          </p:nvPr>
        </p:nvSpPr>
        <p:spPr/>
        <p:txBody>
          <a:bodyPr/>
          <a:lstStyle/>
          <a:p>
            <a:r>
              <a:rPr lang="en-US" dirty="0" smtClean="0"/>
              <a:t>Purchasing — Key Concepts</a:t>
            </a:r>
          </a:p>
        </p:txBody>
      </p:sp>
      <p:sp>
        <p:nvSpPr>
          <p:cNvPr id="6" name="Text Placeholder 5"/>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339">
                                            <p:txEl>
                                              <p:pRg st="2" end="2"/>
                                            </p:txEl>
                                          </p:spTgt>
                                        </p:tgtEl>
                                        <p:attrNameLst>
                                          <p:attrName>style.visibility</p:attrName>
                                        </p:attrNameLst>
                                      </p:cBhvr>
                                      <p:to>
                                        <p:strVal val="visible"/>
                                      </p:to>
                                    </p:set>
                                  </p:childTnLst>
                                  <p:subTnLst>
                                    <p:animClr>
                                      <p:cBhvr override="childStyle">
                                        <p:cTn dur="1" fill="hold" display="0" masterRel="nextClick" afterEffect="1"/>
                                        <p:tgtEl>
                                          <p:spTgt spid="14339">
                                            <p:txEl>
                                              <p:pRg st="2" end="2"/>
                                            </p:txEl>
                                          </p:spTgt>
                                        </p:tgtEl>
                                        <p:attrNameLst>
                                          <p:attrName>ppt_c</p:attrName>
                                        </p:attrNameLst>
                                      </p:cBhvr>
                                      <p:to>
                                        <a:srgbClr val="C0C0C0"/>
                                      </p:to>
                                    </p:animClr>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339">
                                            <p:txEl>
                                              <p:pRg st="0" end="0"/>
                                            </p:txEl>
                                          </p:spTgt>
                                        </p:tgtEl>
                                        <p:attrNameLst>
                                          <p:attrName>style.visibility</p:attrName>
                                        </p:attrNameLst>
                                      </p:cBhvr>
                                      <p:to>
                                        <p:strVal val="visible"/>
                                      </p:to>
                                    </p:set>
                                  </p:childTnLst>
                                  <p:subTnLst>
                                    <p:animClr>
                                      <p:cBhvr override="childStyle">
                                        <p:cTn dur="1" fill="hold" display="0" masterRel="nextClick" afterEffect="1"/>
                                        <p:tgtEl>
                                          <p:spTgt spid="14339">
                                            <p:txEl>
                                              <p:pRg st="0" end="0"/>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339">
                                            <p:txEl>
                                              <p:pRg st="1" end="1"/>
                                            </p:txEl>
                                          </p:spTgt>
                                        </p:tgtEl>
                                        <p:attrNameLst>
                                          <p:attrName>style.visibility</p:attrName>
                                        </p:attrNameLst>
                                      </p:cBhvr>
                                      <p:to>
                                        <p:strVal val="visible"/>
                                      </p:to>
                                    </p:set>
                                  </p:childTnLst>
                                  <p:subTnLst>
                                    <p:animClr>
                                      <p:cBhvr override="childStyle">
                                        <p:cTn dur="1" fill="hold" display="0" masterRel="nextClick" afterEffect="1"/>
                                        <p:tgtEl>
                                          <p:spTgt spid="14339">
                                            <p:txEl>
                                              <p:pRg st="1" end="1"/>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childTnLst>
                                  <p:subTnLst>
                                    <p:animClr>
                                      <p:cBhvr override="childStyle">
                                        <p:cTn dur="1" fill="hold" display="0" masterRel="nextClick" afterEffect="1"/>
                                        <p:tgtEl>
                                          <p:spTgt spid="14339">
                                            <p:txEl>
                                              <p:pRg st="3" end="3"/>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14339">
                                            <p:txEl>
                                              <p:pRg st="4" end="4"/>
                                            </p:txEl>
                                          </p:spTgt>
                                        </p:tgtEl>
                                        <p:attrNameLst>
                                          <p:attrName>style.visibility</p:attrName>
                                        </p:attrNameLst>
                                      </p:cBhvr>
                                      <p:to>
                                        <p:strVal val="visible"/>
                                      </p:to>
                                    </p:set>
                                  </p:childTnLst>
                                  <p:subTnLst>
                                    <p:animClr>
                                      <p:cBhvr override="childStyle">
                                        <p:cTn dur="1" fill="hold" display="0" masterRel="nextClick" afterEffect="1"/>
                                        <p:tgtEl>
                                          <p:spTgt spid="14339">
                                            <p:txEl>
                                              <p:pRg st="4" end="4"/>
                                            </p:txEl>
                                          </p:spTgt>
                                        </p:tgtEl>
                                        <p:attrNameLst>
                                          <p:attrName>ppt_c</p:attrName>
                                        </p:attrNameLst>
                                      </p:cBhvr>
                                      <p:to>
                                        <a:srgbClr val="C0C0C0"/>
                                      </p:to>
                                    </p:animClr>
                                  </p:subTnLst>
                                </p:cTn>
                              </p:par>
                              <p:par>
                                <p:cTn id="19" presetID="1" presetClass="entr" presetSubtype="0" fill="hold" nodeType="withEffect">
                                  <p:stCondLst>
                                    <p:cond delay="0"/>
                                  </p:stCondLst>
                                  <p:childTnLst>
                                    <p:set>
                                      <p:cBhvr>
                                        <p:cTn id="20" dur="1" fill="hold">
                                          <p:stCondLst>
                                            <p:cond delay="0"/>
                                          </p:stCondLst>
                                        </p:cTn>
                                        <p:tgtEl>
                                          <p:spTgt spid="14339">
                                            <p:txEl>
                                              <p:pRg st="5" end="5"/>
                                            </p:txEl>
                                          </p:spTgt>
                                        </p:tgtEl>
                                        <p:attrNameLst>
                                          <p:attrName>style.visibility</p:attrName>
                                        </p:attrNameLst>
                                      </p:cBhvr>
                                      <p:to>
                                        <p:strVal val="visible"/>
                                      </p:to>
                                    </p:set>
                                  </p:childTnLst>
                                  <p:subTnLst>
                                    <p:animClr>
                                      <p:cBhvr override="childStyle">
                                        <p:cTn dur="1" fill="hold" display="0" masterRel="nextClick" afterEffect="1"/>
                                        <p:tgtEl>
                                          <p:spTgt spid="14339">
                                            <p:txEl>
                                              <p:pRg st="5" end="5"/>
                                            </p:txEl>
                                          </p:spTgt>
                                        </p:tgtEl>
                                        <p:attrNameLst>
                                          <p:attrName>ppt_c</p:attrName>
                                        </p:attrNameLst>
                                      </p:cBhvr>
                                      <p:to>
                                        <a:srgbClr val="C0C0C0"/>
                                      </p:to>
                                    </p:animClr>
                                  </p:subTnLst>
                                </p:cTn>
                              </p:par>
                              <p:par>
                                <p:cTn id="21" presetID="1" presetClass="entr" presetSubtype="0" fill="hold" nodeType="withEffect">
                                  <p:stCondLst>
                                    <p:cond delay="0"/>
                                  </p:stCondLst>
                                  <p:childTnLst>
                                    <p:set>
                                      <p:cBhvr>
                                        <p:cTn id="22" dur="1" fill="hold">
                                          <p:stCondLst>
                                            <p:cond delay="0"/>
                                          </p:stCondLst>
                                        </p:cTn>
                                        <p:tgtEl>
                                          <p:spTgt spid="14339">
                                            <p:txEl>
                                              <p:pRg st="6" end="6"/>
                                            </p:txEl>
                                          </p:spTgt>
                                        </p:tgtEl>
                                        <p:attrNameLst>
                                          <p:attrName>style.visibility</p:attrName>
                                        </p:attrNameLst>
                                      </p:cBhvr>
                                      <p:to>
                                        <p:strVal val="visible"/>
                                      </p:to>
                                    </p:set>
                                  </p:childTnLst>
                                  <p:subTnLst>
                                    <p:animClr>
                                      <p:cBhvr override="childStyle">
                                        <p:cTn dur="1" fill="hold" display="0" masterRel="nextClick" afterEffect="1"/>
                                        <p:tgtEl>
                                          <p:spTgt spid="14339">
                                            <p:txEl>
                                              <p:pRg st="6" end="6"/>
                                            </p:txEl>
                                          </p:spTgt>
                                        </p:tgtEl>
                                        <p:attrNameLst>
                                          <p:attrName>ppt_c</p:attrName>
                                        </p:attrNameLst>
                                      </p:cBhvr>
                                      <p:to>
                                        <a:srgbClr val="C0C0C0"/>
                                      </p:to>
                                    </p:animClr>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339">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339">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339">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339">
                                            <p:txEl>
                                              <p:pRg st="10" end="1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339">
                                            <p:txEl>
                                              <p:pRg st="11" end="11"/>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4339">
                                            <p:txEl>
                                              <p:pRg st="12" end="12"/>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433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295FD85-0E9A-9A4B-AEA4-CF6493BFD0E6}" type="slidenum">
              <a:rPr lang="en-US" smtClean="0"/>
              <a:pPr/>
              <a:t>90</a:t>
            </a:fld>
            <a:endParaRPr lang="en-US" dirty="0"/>
          </a:p>
        </p:txBody>
      </p:sp>
      <p:sp>
        <p:nvSpPr>
          <p:cNvPr id="224258" name="Rectangle 4"/>
          <p:cNvSpPr>
            <a:spLocks noGrp="1" noChangeArrowheads="1"/>
          </p:cNvSpPr>
          <p:nvPr>
            <p:ph idx="1"/>
          </p:nvPr>
        </p:nvSpPr>
        <p:spPr/>
        <p:txBody>
          <a:bodyPr/>
          <a:lstStyle/>
          <a:p>
            <a:r>
              <a:rPr lang="en-US" dirty="0" smtClean="0"/>
              <a:t>Once the requisitions or work orders are created, the stock replenishment automatically closes.</a:t>
            </a:r>
          </a:p>
          <a:p>
            <a:endParaRPr lang="en-US" dirty="0" smtClean="0"/>
          </a:p>
        </p:txBody>
      </p:sp>
      <p:sp>
        <p:nvSpPr>
          <p:cNvPr id="224260" name="Rectangle 2"/>
          <p:cNvSpPr>
            <a:spLocks noGrp="1" noChangeArrowheads="1"/>
          </p:cNvSpPr>
          <p:nvPr>
            <p:ph type="title"/>
          </p:nvPr>
        </p:nvSpPr>
        <p:spPr/>
        <p:txBody>
          <a:bodyPr/>
          <a:lstStyle/>
          <a:p>
            <a:r>
              <a:rPr lang="en-US" dirty="0" smtClean="0"/>
              <a:t>Close a Stock Replenishment</a:t>
            </a:r>
          </a:p>
        </p:txBody>
      </p:sp>
      <p:sp>
        <p:nvSpPr>
          <p:cNvPr id="8" name="Text Placeholder 7"/>
          <p:cNvSpPr>
            <a:spLocks noGrp="1"/>
          </p:cNvSpPr>
          <p:nvPr>
            <p:ph type="body" sz="quarter" idx="11"/>
          </p:nvPr>
        </p:nvSpPr>
        <p:spPr/>
        <p:txBody>
          <a:bodyPr/>
          <a:lstStyle/>
          <a:p>
            <a:r>
              <a:rPr lang="en-US" dirty="0" smtClean="0"/>
              <a:t>EAM Purchasing</a:t>
            </a:r>
            <a:endParaRPr lang="en-US" dirty="0"/>
          </a:p>
        </p:txBody>
      </p:sp>
      <p:pic>
        <p:nvPicPr>
          <p:cNvPr id="224259" name="Picture 6"/>
          <p:cNvPicPr>
            <a:picLocks noChangeAspect="1" noChangeArrowheads="1"/>
          </p:cNvPicPr>
          <p:nvPr/>
        </p:nvPicPr>
        <p:blipFill>
          <a:blip r:embed="rId3"/>
          <a:srcRect/>
          <a:stretch>
            <a:fillRect/>
          </a:stretch>
        </p:blipFill>
        <p:spPr bwMode="auto">
          <a:xfrm>
            <a:off x="919163" y="2822575"/>
            <a:ext cx="7485062" cy="3267075"/>
          </a:xfrm>
          <a:prstGeom prst="rect">
            <a:avLst/>
          </a:prstGeom>
          <a:noFill/>
          <a:ln w="9525" algn="ctr">
            <a:noFill/>
            <a:miter lim="800000"/>
            <a:headEnd/>
            <a:tailEnd/>
          </a:ln>
        </p:spPr>
      </p:pic>
      <p:sp>
        <p:nvSpPr>
          <p:cNvPr id="224261" name="Oval 6"/>
          <p:cNvSpPr>
            <a:spLocks noChangeArrowheads="1"/>
          </p:cNvSpPr>
          <p:nvPr/>
        </p:nvSpPr>
        <p:spPr bwMode="auto">
          <a:xfrm>
            <a:off x="4718050" y="3740150"/>
            <a:ext cx="373063" cy="1204913"/>
          </a:xfrm>
          <a:prstGeom prst="ellipse">
            <a:avLst/>
          </a:prstGeom>
          <a:noFill/>
          <a:ln w="38100">
            <a:solidFill>
              <a:srgbClr val="FF0000"/>
            </a:solidFill>
            <a:round/>
            <a:headEnd/>
            <a:tailEnd/>
          </a:ln>
        </p:spPr>
        <p:txBody>
          <a:bodyPr wrap="none" anchor="ctr"/>
          <a:lstStyle/>
          <a:p>
            <a:endParaRPr lang="en-GB"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D295FD85-0E9A-9A4B-AEA4-CF6493BFD0E6}" type="slidenum">
              <a:rPr lang="en-US" smtClean="0"/>
              <a:pPr/>
              <a:t>91</a:t>
            </a:fld>
            <a:endParaRPr lang="en-US" dirty="0"/>
          </a:p>
        </p:txBody>
      </p:sp>
      <p:sp>
        <p:nvSpPr>
          <p:cNvPr id="3" name="Text Placeholder 2"/>
          <p:cNvSpPr>
            <a:spLocks noGrp="1"/>
          </p:cNvSpPr>
          <p:nvPr>
            <p:ph type="body" sz="quarter" idx="10"/>
          </p:nvPr>
        </p:nvSpPr>
        <p:spPr/>
        <p:txBody>
          <a:bodyPr/>
          <a:lstStyle/>
          <a:p>
            <a:endParaRPr lang="en-US" dirty="0"/>
          </a:p>
        </p:txBody>
      </p:sp>
      <p:sp>
        <p:nvSpPr>
          <p:cNvPr id="4" name="Title 3"/>
          <p:cNvSpPr>
            <a:spLocks noGrp="1"/>
          </p:cNvSpPr>
          <p:nvPr>
            <p:ph type="title"/>
          </p:nvPr>
        </p:nvSpPr>
        <p:spPr/>
        <p:txBody>
          <a:bodyPr/>
          <a:lstStyle/>
          <a:p>
            <a:r>
              <a:rPr lang="en-GB" dirty="0" smtClean="0"/>
              <a:t>Blanket Orders </a:t>
            </a:r>
            <a:endParaRPr lang="en-US" dirty="0"/>
          </a:p>
        </p:txBody>
      </p:sp>
      <p:sp>
        <p:nvSpPr>
          <p:cNvPr id="5" name="Text Placeholder 4"/>
          <p:cNvSpPr>
            <a:spLocks noGrp="1"/>
          </p:cNvSpPr>
          <p:nvPr>
            <p:ph type="body" sz="quarter" idx="11"/>
          </p:nvPr>
        </p:nvSpPr>
        <p:spPr/>
        <p:txBody>
          <a:bodyPr/>
          <a:lstStyle/>
          <a:p>
            <a:r>
              <a:rPr lang="en-US" dirty="0" smtClean="0"/>
              <a:t>EAM Purchasing</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EC219CD-438E-478E-B9C5-207FBA036B90}" type="slidenum">
              <a:rPr lang="en-US" smtClean="0">
                <a:latin typeface="Century Gothic" pitchFamily="34" charset="0"/>
                <a:cs typeface="Arial" pitchFamily="34" charset="0"/>
              </a:rPr>
              <a:pPr fontAlgn="base">
                <a:spcBef>
                  <a:spcPct val="0"/>
                </a:spcBef>
                <a:spcAft>
                  <a:spcPct val="0"/>
                </a:spcAft>
              </a:pPr>
              <a:t>92</a:t>
            </a:fld>
            <a:endParaRPr lang="en-US" dirty="0" smtClean="0">
              <a:latin typeface="Century Gothic" pitchFamily="34" charset="0"/>
              <a:cs typeface="Arial" pitchFamily="34" charset="0"/>
            </a:endParaRPr>
          </a:p>
        </p:txBody>
      </p:sp>
      <p:sp>
        <p:nvSpPr>
          <p:cNvPr id="3" name="Content Placeholder 2"/>
          <p:cNvSpPr>
            <a:spLocks noGrp="1"/>
          </p:cNvSpPr>
          <p:nvPr>
            <p:ph idx="1"/>
            <p:custDataLst>
              <p:tags r:id="rId3"/>
            </p:custDataLst>
          </p:nvPr>
        </p:nvSpPr>
        <p:spPr/>
        <p:txBody>
          <a:bodyPr/>
          <a:lstStyle/>
          <a:p>
            <a:pPr eaLnBrk="1" hangingPunct="1">
              <a:defRPr/>
            </a:pPr>
            <a:r>
              <a:rPr lang="en-US" dirty="0" smtClean="0"/>
              <a:t>BO overview</a:t>
            </a:r>
          </a:p>
          <a:p>
            <a:pPr lvl="1" eaLnBrk="1" hangingPunct="1">
              <a:defRPr/>
            </a:pPr>
            <a:r>
              <a:rPr lang="en-US" dirty="0" smtClean="0"/>
              <a:t>What is a blanket order?</a:t>
            </a:r>
          </a:p>
          <a:p>
            <a:pPr lvl="1" eaLnBrk="1" hangingPunct="1">
              <a:defRPr/>
            </a:pPr>
            <a:r>
              <a:rPr lang="en-US" dirty="0" smtClean="0"/>
              <a:t>Business requirements and benefits</a:t>
            </a:r>
          </a:p>
          <a:p>
            <a:pPr eaLnBrk="1" hangingPunct="1">
              <a:defRPr/>
            </a:pPr>
            <a:r>
              <a:rPr lang="en-US" dirty="0" smtClean="0"/>
              <a:t>Setup</a:t>
            </a:r>
          </a:p>
          <a:p>
            <a:pPr eaLnBrk="1" hangingPunct="1">
              <a:defRPr/>
            </a:pPr>
            <a:r>
              <a:rPr lang="en-US" dirty="0" smtClean="0"/>
              <a:t>Approvals</a:t>
            </a:r>
          </a:p>
          <a:p>
            <a:pPr eaLnBrk="1" hangingPunct="1">
              <a:defRPr/>
            </a:pPr>
            <a:r>
              <a:rPr lang="en-US" dirty="0" smtClean="0"/>
              <a:t>Releases</a:t>
            </a:r>
          </a:p>
          <a:p>
            <a:pPr eaLnBrk="1" hangingPunct="1">
              <a:defRPr/>
            </a:pPr>
            <a:r>
              <a:rPr lang="en-US" dirty="0" smtClean="0"/>
              <a:t>Additional benefits</a:t>
            </a:r>
          </a:p>
          <a:p>
            <a:pPr eaLnBrk="1" hangingPunct="1">
              <a:defRPr/>
            </a:pPr>
            <a:endParaRPr lang="en-US" dirty="0" smtClean="0"/>
          </a:p>
          <a:p>
            <a:pPr lvl="1" eaLnBrk="1" hangingPunct="1">
              <a:defRPr/>
            </a:pPr>
            <a:endParaRPr lang="en-US" dirty="0" smtClean="0"/>
          </a:p>
          <a:p>
            <a:pPr lvl="1" eaLnBrk="1" hangingPunct="1">
              <a:defRPr/>
            </a:pPr>
            <a:endParaRPr lang="en-US" dirty="0" smtClean="0"/>
          </a:p>
          <a:p>
            <a:pPr lvl="2" eaLnBrk="1" hangingPunct="1">
              <a:defRPr/>
            </a:pPr>
            <a:endParaRPr lang="en-US" dirty="0" smtClean="0"/>
          </a:p>
        </p:txBody>
      </p:sp>
      <p:sp>
        <p:nvSpPr>
          <p:cNvPr id="6147" name="Title 3"/>
          <p:cNvSpPr>
            <a:spLocks noGrp="1"/>
          </p:cNvSpPr>
          <p:nvPr>
            <p:ph type="title"/>
            <p:custDataLst>
              <p:tags r:id="rId4"/>
            </p:custDataLst>
          </p:nvPr>
        </p:nvSpPr>
        <p:spPr/>
        <p:txBody>
          <a:bodyPr/>
          <a:lstStyle/>
          <a:p>
            <a:pPr eaLnBrk="1" hangingPunct="1">
              <a:defRPr/>
            </a:pPr>
            <a:r>
              <a:rPr lang="en-US" dirty="0" smtClean="0"/>
              <a:t>Blanket Orders – Overview</a:t>
            </a:r>
          </a:p>
        </p:txBody>
      </p:sp>
      <p:sp>
        <p:nvSpPr>
          <p:cNvPr id="4100" name="Text Placeholder 4"/>
          <p:cNvSpPr>
            <a:spLocks noGrp="1"/>
          </p:cNvSpPr>
          <p:nvPr>
            <p:ph type="body" sz="quarter" idx="11"/>
            <p:custDataLst>
              <p:tags r:id="rId5"/>
            </p:custDataLst>
          </p:nvPr>
        </p:nvSpPr>
        <p:spPr/>
        <p:txBody>
          <a:bodyPr/>
          <a:lstStyle/>
          <a:p>
            <a:r>
              <a:rPr lang="en-US" dirty="0" smtClean="0">
                <a:solidFill>
                  <a:schemeClr val="accent1"/>
                </a:solidFill>
              </a:rPr>
              <a:t>EAM Purchasing</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A59DAAD-84A3-46DE-A077-81F7A11D374D}" type="slidenum">
              <a:rPr lang="en-US" smtClean="0">
                <a:latin typeface="Century Gothic" pitchFamily="34" charset="0"/>
                <a:cs typeface="Arial" pitchFamily="34" charset="0"/>
              </a:rPr>
              <a:pPr fontAlgn="base">
                <a:spcBef>
                  <a:spcPct val="0"/>
                </a:spcBef>
                <a:spcAft>
                  <a:spcPct val="0"/>
                </a:spcAft>
              </a:pPr>
              <a:t>93</a:t>
            </a:fld>
            <a:endParaRPr lang="en-US" dirty="0" smtClean="0">
              <a:latin typeface="Century Gothic" pitchFamily="34" charset="0"/>
              <a:cs typeface="Arial" pitchFamily="34" charset="0"/>
            </a:endParaRPr>
          </a:p>
        </p:txBody>
      </p:sp>
      <p:sp>
        <p:nvSpPr>
          <p:cNvPr id="3" name="Content Placeholder 2"/>
          <p:cNvSpPr>
            <a:spLocks noGrp="1"/>
          </p:cNvSpPr>
          <p:nvPr>
            <p:ph idx="1"/>
            <p:custDataLst>
              <p:tags r:id="rId3"/>
            </p:custDataLst>
          </p:nvPr>
        </p:nvSpPr>
        <p:spPr/>
        <p:txBody>
          <a:bodyPr rtlCol="0">
            <a:normAutofit/>
          </a:bodyPr>
          <a:lstStyle/>
          <a:p>
            <a:pPr eaLnBrk="1" fontAlgn="auto" hangingPunct="1">
              <a:spcAft>
                <a:spcPts val="0"/>
              </a:spcAft>
              <a:buClr>
                <a:schemeClr val="accent6"/>
              </a:buClr>
              <a:buNone/>
              <a:defRPr/>
            </a:pPr>
            <a:r>
              <a:rPr lang="en-US" dirty="0" smtClean="0">
                <a:solidFill>
                  <a:schemeClr val="tx2">
                    <a:lumMod val="75000"/>
                    <a:lumOff val="25000"/>
                  </a:schemeClr>
                </a:solidFill>
                <a:ea typeface="+mn-ea"/>
              </a:rPr>
              <a:t>What is a blanket order (BO)? </a:t>
            </a:r>
          </a:p>
          <a:p>
            <a:pPr eaLnBrk="1" hangingPunct="1">
              <a:buFont typeface="Arial" pitchFamily="34" charset="0"/>
              <a:buNone/>
              <a:defRPr/>
            </a:pPr>
            <a:r>
              <a:rPr lang="en-US" dirty="0" smtClean="0"/>
              <a:t>	</a:t>
            </a:r>
          </a:p>
          <a:p>
            <a:pPr eaLnBrk="1" hangingPunct="1">
              <a:buFont typeface="Arial" pitchFamily="34" charset="0"/>
              <a:buNone/>
              <a:defRPr/>
            </a:pPr>
            <a:r>
              <a:rPr lang="en-US" dirty="0" smtClean="0"/>
              <a:t>	A </a:t>
            </a:r>
            <a:r>
              <a:rPr lang="en-US" b="1" dirty="0" smtClean="0"/>
              <a:t>blanket order</a:t>
            </a:r>
            <a:r>
              <a:rPr lang="en-US" dirty="0" smtClean="0"/>
              <a:t> is a </a:t>
            </a:r>
            <a:r>
              <a:rPr lang="en-US" b="1" dirty="0" smtClean="0"/>
              <a:t>negotiated order</a:t>
            </a:r>
            <a:r>
              <a:rPr lang="en-US" dirty="0" smtClean="0"/>
              <a:t> a customer makes with its supplier </a:t>
            </a:r>
            <a:r>
              <a:rPr lang="en-US" dirty="0" smtClean="0">
                <a:solidFill>
                  <a:schemeClr val="tx1"/>
                </a:solidFill>
              </a:rPr>
              <a:t>that is expected to have multiple releases over a defined period of time</a:t>
            </a:r>
            <a:r>
              <a:rPr lang="en-US" dirty="0" smtClean="0"/>
              <a:t>, often negotiated to take advantage of predetermined pricing. A BO is normally used when there is a recurring need for parts, goods, or services.</a:t>
            </a:r>
          </a:p>
          <a:p>
            <a:pPr lvl="1" eaLnBrk="1" fontAlgn="auto" hangingPunct="1">
              <a:spcAft>
                <a:spcPts val="0"/>
              </a:spcAft>
              <a:buClr>
                <a:schemeClr val="accent6"/>
              </a:buClr>
              <a:defRPr/>
            </a:pPr>
            <a:endParaRPr lang="en-US" i="1" dirty="0" smtClean="0">
              <a:solidFill>
                <a:schemeClr val="tx2">
                  <a:lumMod val="75000"/>
                  <a:lumOff val="25000"/>
                </a:schemeClr>
              </a:solidFill>
              <a:ea typeface="+mn-ea"/>
            </a:endParaRPr>
          </a:p>
          <a:p>
            <a:pPr lvl="2" eaLnBrk="1" fontAlgn="auto" hangingPunct="1">
              <a:spcAft>
                <a:spcPts val="0"/>
              </a:spcAft>
              <a:buClr>
                <a:schemeClr val="accent6"/>
              </a:buClr>
              <a:buFont typeface="Arial"/>
              <a:buChar char="•"/>
              <a:defRPr/>
            </a:pPr>
            <a:endParaRPr lang="en-US" dirty="0" smtClean="0">
              <a:solidFill>
                <a:schemeClr val="tx2">
                  <a:lumMod val="75000"/>
                  <a:lumOff val="25000"/>
                </a:schemeClr>
              </a:solidFill>
              <a:ea typeface="+mn-ea"/>
            </a:endParaRPr>
          </a:p>
        </p:txBody>
      </p:sp>
      <p:sp>
        <p:nvSpPr>
          <p:cNvPr id="5123"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Overview</a:t>
            </a:r>
          </a:p>
        </p:txBody>
      </p:sp>
      <p:sp>
        <p:nvSpPr>
          <p:cNvPr id="5124" name="Text Placeholder 4"/>
          <p:cNvSpPr>
            <a:spLocks noGrp="1"/>
          </p:cNvSpPr>
          <p:nvPr>
            <p:ph type="body" sz="quarter" idx="11"/>
            <p:custDataLst>
              <p:tags r:id="rId5"/>
            </p:custDataLst>
          </p:nvPr>
        </p:nvSpPr>
        <p:spPr/>
        <p:txBody>
          <a:bodyPr/>
          <a:lstStyle/>
          <a:p>
            <a:r>
              <a:rPr lang="en-US" dirty="0" smtClean="0">
                <a:solidFill>
                  <a:schemeClr val="accent1"/>
                </a:solidFill>
              </a:rPr>
              <a:t>EAM Purchasing</a:t>
            </a:r>
            <a:endParaRPr lang="en-US" dirty="0">
              <a:solidFill>
                <a:schemeClr val="accent1"/>
              </a:solidFill>
            </a:endParaRPr>
          </a:p>
        </p:txBody>
      </p:sp>
    </p:spTree>
    <p:custDataLst>
      <p:tags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379E578-D606-4B9F-BAD8-B39B0F675075}" type="slidenum">
              <a:rPr lang="en-US" smtClean="0">
                <a:latin typeface="Century Gothic" pitchFamily="34" charset="0"/>
                <a:cs typeface="Arial" pitchFamily="34" charset="0"/>
              </a:rPr>
              <a:pPr fontAlgn="base">
                <a:spcBef>
                  <a:spcPct val="0"/>
                </a:spcBef>
                <a:spcAft>
                  <a:spcPct val="0"/>
                </a:spcAft>
              </a:pPr>
              <a:t>94</a:t>
            </a:fld>
            <a:endParaRPr lang="en-US" dirty="0" smtClean="0">
              <a:latin typeface="Century Gothic" pitchFamily="34" charset="0"/>
              <a:cs typeface="Arial" pitchFamily="34" charset="0"/>
            </a:endParaRPr>
          </a:p>
        </p:txBody>
      </p:sp>
      <p:sp>
        <p:nvSpPr>
          <p:cNvPr id="3" name="Content Placeholder 2"/>
          <p:cNvSpPr>
            <a:spLocks noGrp="1"/>
          </p:cNvSpPr>
          <p:nvPr>
            <p:ph idx="1"/>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Business requirements and benefits</a:t>
            </a:r>
          </a:p>
          <a:p>
            <a:pPr lvl="1" eaLnBrk="1" hangingPunct="1"/>
            <a:r>
              <a:rPr lang="en-US" dirty="0" smtClean="0">
                <a:solidFill>
                  <a:srgbClr val="4F4F4F"/>
                </a:solidFill>
                <a:latin typeface="Century Gothic" pitchFamily="34" charset="0"/>
                <a:cs typeface="Century Gothic" pitchFamily="34" charset="0"/>
              </a:rPr>
              <a:t>Manage negotiated price schedules from a central contract</a:t>
            </a:r>
          </a:p>
          <a:p>
            <a:pPr lvl="1" eaLnBrk="1" hangingPunct="1"/>
            <a:r>
              <a:rPr lang="en-US" dirty="0" smtClean="0">
                <a:solidFill>
                  <a:srgbClr val="4F4F4F"/>
                </a:solidFill>
                <a:latin typeface="Century Gothic" pitchFamily="34" charset="0"/>
                <a:cs typeface="Century Gothic" pitchFamily="34" charset="0"/>
              </a:rPr>
              <a:t>Enforce spending controls by setting expiration date and value</a:t>
            </a:r>
          </a:p>
          <a:p>
            <a:pPr lvl="1" eaLnBrk="1" hangingPunct="1"/>
            <a:r>
              <a:rPr lang="en-US" dirty="0" smtClean="0">
                <a:solidFill>
                  <a:srgbClr val="4F4F4F"/>
                </a:solidFill>
                <a:latin typeface="Century Gothic" pitchFamily="34" charset="0"/>
                <a:cs typeface="Century Gothic" pitchFamily="34" charset="0"/>
              </a:rPr>
              <a:t>Track changes to contracts for audit compliance </a:t>
            </a:r>
          </a:p>
        </p:txBody>
      </p:sp>
      <p:sp>
        <p:nvSpPr>
          <p:cNvPr id="6148" name="Title 3"/>
          <p:cNvSpPr>
            <a:spLocks noGrp="1"/>
          </p:cNvSpPr>
          <p:nvPr>
            <p:ph type="title"/>
            <p:custDataLst>
              <p:tags r:id="rId4"/>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Overview</a:t>
            </a:r>
          </a:p>
        </p:txBody>
      </p:sp>
      <p:sp>
        <p:nvSpPr>
          <p:cNvPr id="6149" name="Text Placeholder 4"/>
          <p:cNvSpPr>
            <a:spLocks noGrp="1"/>
          </p:cNvSpPr>
          <p:nvPr>
            <p:ph type="body" sz="quarter" idx="11"/>
            <p:custDataLst>
              <p:tags r:id="rId5"/>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6152" name="Picture 14" descr="C:\alxbws\Work Reference\Presentation Image Downloads\esd_lab_coat_figure_400_clr.png"/>
          <p:cNvPicPr>
            <a:picLocks noChangeAspect="1" noChangeArrowheads="1"/>
          </p:cNvPicPr>
          <p:nvPr>
            <p:custDataLst>
              <p:tags r:id="rId6"/>
            </p:custDataLst>
          </p:nvPr>
        </p:nvPicPr>
        <p:blipFill>
          <a:blip r:embed="rId10"/>
          <a:srcRect/>
          <a:stretch>
            <a:fillRect/>
          </a:stretch>
        </p:blipFill>
        <p:spPr bwMode="auto">
          <a:xfrm>
            <a:off x="7899400" y="3944938"/>
            <a:ext cx="1573213" cy="2098675"/>
          </a:xfrm>
          <a:prstGeom prst="rect">
            <a:avLst/>
          </a:prstGeom>
          <a:noFill/>
          <a:ln w="9525">
            <a:noFill/>
            <a:miter lim="800000"/>
            <a:headEnd/>
            <a:tailEnd/>
          </a:ln>
        </p:spPr>
      </p:pic>
      <p:pic>
        <p:nvPicPr>
          <p:cNvPr id="13314" name="Picture 2"/>
          <p:cNvPicPr>
            <a:picLocks noChangeAspect="1" noChangeArrowheads="1"/>
          </p:cNvPicPr>
          <p:nvPr/>
        </p:nvPicPr>
        <p:blipFill>
          <a:blip r:embed="rId11"/>
          <a:srcRect/>
          <a:stretch>
            <a:fillRect/>
          </a:stretch>
        </p:blipFill>
        <p:spPr bwMode="auto">
          <a:xfrm>
            <a:off x="457200" y="3944938"/>
            <a:ext cx="6175169" cy="2379641"/>
          </a:xfrm>
          <a:prstGeom prst="rect">
            <a:avLst/>
          </a:prstGeom>
          <a:noFill/>
          <a:ln w="9525">
            <a:noFill/>
            <a:miter lim="800000"/>
            <a:headEnd/>
            <a:tailEnd/>
          </a:ln>
        </p:spPr>
      </p:pic>
      <p:sp>
        <p:nvSpPr>
          <p:cNvPr id="7" name="Rounded Rectangular Callout 6"/>
          <p:cNvSpPr/>
          <p:nvPr>
            <p:custDataLst>
              <p:tags r:id="rId7"/>
            </p:custDataLst>
          </p:nvPr>
        </p:nvSpPr>
        <p:spPr>
          <a:xfrm>
            <a:off x="5871788" y="4995863"/>
            <a:ext cx="1971675" cy="1047750"/>
          </a:xfrm>
          <a:prstGeom prst="wedgeRoundRectCallout">
            <a:avLst>
              <a:gd name="adj1" fmla="val 69722"/>
              <a:gd name="adj2" fmla="val -72885"/>
              <a:gd name="adj3" fmla="val 16667"/>
            </a:avLst>
          </a:prstGeom>
        </p:spPr>
        <p:style>
          <a:lnRef idx="2">
            <a:schemeClr val="accent6"/>
          </a:lnRef>
          <a:fillRef idx="1">
            <a:schemeClr val="lt1"/>
          </a:fillRef>
          <a:effectRef idx="0">
            <a:schemeClr val="accent6"/>
          </a:effectRef>
          <a:fontRef idx="minor">
            <a:schemeClr val="dk1"/>
          </a:fontRef>
        </p:style>
        <p:txBody>
          <a:bodyPr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fontAlgn="auto">
              <a:spcBef>
                <a:spcPts val="0"/>
              </a:spcBef>
              <a:spcAft>
                <a:spcPts val="0"/>
              </a:spcAft>
              <a:defRPr/>
            </a:pPr>
            <a:r>
              <a:rPr lang="en-US" dirty="0" smtClean="0"/>
              <a:t>A Blanket Order can be thought of as a contracted Purchase Order issued over a period of time.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9" presetClass="emph" presetSubtype="0" grpId="1" nodeType="withEffect">
                                  <p:stCondLst>
                                    <p:cond delay="0"/>
                                  </p:stCondLst>
                                  <p:childTnLst>
                                    <p:set>
                                      <p:cBhvr rctx="PPT">
                                        <p:cTn id="12" dur="indefinite"/>
                                        <p:tgtEl>
                                          <p:spTgt spid="3">
                                            <p:txEl>
                                              <p:pRg st="1" end="1"/>
                                            </p:txEl>
                                          </p:spTgt>
                                        </p:tgtEl>
                                        <p:attrNameLst>
                                          <p:attrName>style.opacity</p:attrName>
                                        </p:attrNameLst>
                                      </p:cBhvr>
                                      <p:to>
                                        <p:strVal val="0.25"/>
                                      </p:to>
                                    </p:set>
                                    <p:animEffect filter="image" prLst="opacity: 0.25">
                                      <p:cBhvr rctx="IE">
                                        <p:cTn id="13" dur="indefinite"/>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childTnLst>
                                </p:cTn>
                              </p:par>
                              <p:par>
                                <p:cTn id="18" presetID="9" presetClass="emph" presetSubtype="0" grpId="1" nodeType="withEffect">
                                  <p:stCondLst>
                                    <p:cond delay="0"/>
                                  </p:stCondLst>
                                  <p:childTnLst>
                                    <p:set>
                                      <p:cBhvr rctx="PPT">
                                        <p:cTn id="19" dur="indefinite"/>
                                        <p:tgtEl>
                                          <p:spTgt spid="3">
                                            <p:txEl>
                                              <p:pRg st="2" end="2"/>
                                            </p:txEl>
                                          </p:spTgt>
                                        </p:tgtEl>
                                        <p:attrNameLst>
                                          <p:attrName>style.opacity</p:attrName>
                                        </p:attrNameLst>
                                      </p:cBhvr>
                                      <p:to>
                                        <p:strVal val="0.25"/>
                                      </p:to>
                                    </p:set>
                                    <p:animEffect filter="image" prLst="opacity: 0.25">
                                      <p:cBhvr rctx="IE">
                                        <p:cTn id="20" dur="indefinite"/>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DED0FE-CF1F-4A65-82B6-0770F54D6686}" type="slidenum">
              <a:rPr lang="en-US" smtClean="0">
                <a:latin typeface="Century Gothic" pitchFamily="34" charset="0"/>
                <a:cs typeface="Arial" pitchFamily="34" charset="0"/>
              </a:rPr>
              <a:pPr fontAlgn="base">
                <a:spcBef>
                  <a:spcPct val="0"/>
                </a:spcBef>
                <a:spcAft>
                  <a:spcPct val="0"/>
                </a:spcAft>
              </a:pPr>
              <a:t>95</a:t>
            </a:fld>
            <a:endParaRPr lang="en-US" dirty="0" smtClean="0">
              <a:latin typeface="Century Gothic" pitchFamily="34" charset="0"/>
              <a:cs typeface="Arial" pitchFamily="34" charset="0"/>
            </a:endParaRPr>
          </a:p>
        </p:txBody>
      </p:sp>
      <p:sp>
        <p:nvSpPr>
          <p:cNvPr id="7171"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Overview</a:t>
            </a:r>
          </a:p>
        </p:txBody>
      </p:sp>
      <p:sp>
        <p:nvSpPr>
          <p:cNvPr id="7172" name="Text Placeholder 4"/>
          <p:cNvSpPr>
            <a:spLocks noGrp="1"/>
          </p:cNvSpPr>
          <p:nvPr>
            <p:ph type="body" sz="quarter" idx="13"/>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graphicFrame>
        <p:nvGraphicFramePr>
          <p:cNvPr id="10" name="Diagram 9"/>
          <p:cNvGraphicFramePr/>
          <p:nvPr>
            <p:custDataLst>
              <p:tags r:id="rId5"/>
            </p:custDataLst>
          </p:nvPr>
        </p:nvGraphicFramePr>
        <p:xfrm>
          <a:off x="859388" y="2041742"/>
          <a:ext cx="7219899" cy="248015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graphicEl>
                                              <a:dgm id="{0EC98A0D-10C4-48D2-9022-CE7CDAA6A801}"/>
                                            </p:graphicEl>
                                          </p:spTgt>
                                        </p:tgtEl>
                                        <p:attrNameLst>
                                          <p:attrName>style.visibility</p:attrName>
                                        </p:attrNameLst>
                                      </p:cBhvr>
                                      <p:to>
                                        <p:strVal val="visible"/>
                                      </p:to>
                                    </p:set>
                                    <p:animEffect transition="in" filter="wipe(up)">
                                      <p:cBhvr>
                                        <p:cTn id="7" dur="500"/>
                                        <p:tgtEl>
                                          <p:spTgt spid="10">
                                            <p:graphicEl>
                                              <a:dgm id="{0EC98A0D-10C4-48D2-9022-CE7CDAA6A80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graphicEl>
                                              <a:dgm id="{6607293F-1DC0-4064-8099-73ACE4059E67}"/>
                                            </p:graphicEl>
                                          </p:spTgt>
                                        </p:tgtEl>
                                        <p:attrNameLst>
                                          <p:attrName>style.visibility</p:attrName>
                                        </p:attrNameLst>
                                      </p:cBhvr>
                                      <p:to>
                                        <p:strVal val="visible"/>
                                      </p:to>
                                    </p:set>
                                    <p:animEffect transition="in" filter="wipe(up)">
                                      <p:cBhvr>
                                        <p:cTn id="12" dur="500"/>
                                        <p:tgtEl>
                                          <p:spTgt spid="10">
                                            <p:graphicEl>
                                              <a:dgm id="{6607293F-1DC0-4064-8099-73ACE4059E6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graphicEl>
                                              <a:dgm id="{79DFEED5-8E76-47F1-A6A5-B4375438F005}"/>
                                            </p:graphicEl>
                                          </p:spTgt>
                                        </p:tgtEl>
                                        <p:attrNameLst>
                                          <p:attrName>style.visibility</p:attrName>
                                        </p:attrNameLst>
                                      </p:cBhvr>
                                      <p:to>
                                        <p:strVal val="visible"/>
                                      </p:to>
                                    </p:set>
                                    <p:animEffect transition="in" filter="wipe(up)">
                                      <p:cBhvr>
                                        <p:cTn id="17" dur="500"/>
                                        <p:tgtEl>
                                          <p:spTgt spid="10">
                                            <p:graphicEl>
                                              <a:dgm id="{79DFEED5-8E76-47F1-A6A5-B4375438F00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graphicEl>
                                              <a:dgm id="{F421B4E8-EE84-4D75-BCE1-A9D0DC585BF2}"/>
                                            </p:graphicEl>
                                          </p:spTgt>
                                        </p:tgtEl>
                                        <p:attrNameLst>
                                          <p:attrName>style.visibility</p:attrName>
                                        </p:attrNameLst>
                                      </p:cBhvr>
                                      <p:to>
                                        <p:strVal val="visible"/>
                                      </p:to>
                                    </p:set>
                                    <p:animEffect transition="in" filter="wipe(up)">
                                      <p:cBhvr>
                                        <p:cTn id="22" dur="500"/>
                                        <p:tgtEl>
                                          <p:spTgt spid="10">
                                            <p:graphicEl>
                                              <a:dgm id="{F421B4E8-EE84-4D75-BCE1-A9D0DC585B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13B020E-F8FD-4106-AF0F-9175DFB0A956}" type="slidenum">
              <a:rPr lang="en-US" smtClean="0">
                <a:latin typeface="Century Gothic" pitchFamily="34" charset="0"/>
                <a:cs typeface="Arial" pitchFamily="34" charset="0"/>
              </a:rPr>
              <a:pPr fontAlgn="base">
                <a:spcBef>
                  <a:spcPct val="0"/>
                </a:spcBef>
                <a:spcAft>
                  <a:spcPct val="0"/>
                </a:spcAft>
              </a:pPr>
              <a:t>96</a:t>
            </a:fld>
            <a:endParaRPr lang="en-US" dirty="0" smtClean="0">
              <a:latin typeface="Century Gothic" pitchFamily="34" charset="0"/>
              <a:cs typeface="Arial" pitchFamily="34" charset="0"/>
            </a:endParaRPr>
          </a:p>
        </p:txBody>
      </p:sp>
      <p:sp>
        <p:nvSpPr>
          <p:cNvPr id="8195" name="Title 3"/>
          <p:cNvSpPr>
            <a:spLocks noGrp="1"/>
          </p:cNvSpPr>
          <p:nvPr>
            <p:ph type="title"/>
            <p:custDataLst>
              <p:tags r:id="rId3"/>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Blanket Order: Set Up Header</a:t>
            </a:r>
          </a:p>
        </p:txBody>
      </p:sp>
      <p:sp>
        <p:nvSpPr>
          <p:cNvPr id="8196"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8197" name="Picture 2"/>
          <p:cNvPicPr>
            <a:picLocks noGrp="1" noChangeAspect="1" noChangeArrowheads="1"/>
          </p:cNvPicPr>
          <p:nvPr>
            <p:ph idx="1"/>
            <p:custDataLst>
              <p:tags r:id="rId5"/>
            </p:custDataLst>
          </p:nvPr>
        </p:nvPicPr>
        <p:blipFill>
          <a:blip r:embed="rId14"/>
          <a:srcRect l="14719" t="10254"/>
          <a:stretch>
            <a:fillRect/>
          </a:stretch>
        </p:blipFill>
        <p:spPr>
          <a:xfrm>
            <a:off x="1555668" y="1828800"/>
            <a:ext cx="6364370" cy="4487863"/>
          </a:xfrm>
        </p:spPr>
      </p:pic>
      <p:graphicFrame>
        <p:nvGraphicFramePr>
          <p:cNvPr id="6" name="Diagram 5"/>
          <p:cNvGraphicFramePr/>
          <p:nvPr>
            <p:custDataLst>
              <p:tags r:id="rId6"/>
            </p:custDataLst>
          </p:nvPr>
        </p:nvGraphicFramePr>
        <p:xfrm>
          <a:off x="7876097" y="1505165"/>
          <a:ext cx="1143000" cy="4064000"/>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
        <p:nvSpPr>
          <p:cNvPr id="7" name="Rectangle 6"/>
          <p:cNvSpPr/>
          <p:nvPr>
            <p:custDataLst>
              <p:tags r:id="rId7"/>
            </p:custDataLst>
          </p:nvPr>
        </p:nvSpPr>
        <p:spPr>
          <a:xfrm>
            <a:off x="1803400" y="2595563"/>
            <a:ext cx="1658938" cy="1428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custDataLst>
              <p:tags r:id="rId8"/>
            </p:custDataLst>
          </p:nvPr>
        </p:nvSpPr>
        <p:spPr>
          <a:xfrm>
            <a:off x="4525963" y="2595563"/>
            <a:ext cx="2571750" cy="1428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 name="Rectangle 8"/>
          <p:cNvSpPr/>
          <p:nvPr>
            <p:custDataLst>
              <p:tags r:id="rId9"/>
            </p:custDataLst>
          </p:nvPr>
        </p:nvSpPr>
        <p:spPr>
          <a:xfrm>
            <a:off x="1797050" y="2738438"/>
            <a:ext cx="2563813" cy="160337"/>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custDataLst>
              <p:tags r:id="rId10"/>
            </p:custDataLst>
          </p:nvPr>
        </p:nvSpPr>
        <p:spPr>
          <a:xfrm>
            <a:off x="1811338" y="3078163"/>
            <a:ext cx="2549525" cy="142875"/>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aphicFrame>
        <p:nvGraphicFramePr>
          <p:cNvPr id="11" name="Diagram 10"/>
          <p:cNvGraphicFramePr/>
          <p:nvPr>
            <p:custDataLst>
              <p:tags r:id="rId11"/>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20" r:lo="rId21" r:qs="rId22" r:cs="rId23"/>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graphicEl>
                                              <a:dgm id="{699F2EC5-1C01-43B5-9C98-FA796E5830C2}"/>
                                            </p:graphicEl>
                                          </p:spTgt>
                                        </p:tgtEl>
                                        <p:attrNameLst>
                                          <p:attrName>style.visibility</p:attrName>
                                        </p:attrNameLst>
                                      </p:cBhvr>
                                      <p:to>
                                        <p:strVal val="visible"/>
                                      </p:to>
                                    </p:set>
                                    <p:animEffect transition="in" filter="wipe(up)">
                                      <p:cBhvr>
                                        <p:cTn id="7" dur="500"/>
                                        <p:tgtEl>
                                          <p:spTgt spid="6">
                                            <p:graphicEl>
                                              <a:dgm id="{699F2EC5-1C01-43B5-9C98-FA796E5830C2}"/>
                                            </p:graphicEl>
                                          </p:spTgt>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graphicEl>
                                              <a:dgm id="{AA6E1AF7-E270-4655-BD8F-1A00225A7508}"/>
                                            </p:graphicEl>
                                          </p:spTgt>
                                        </p:tgtEl>
                                        <p:attrNameLst>
                                          <p:attrName>style.visibility</p:attrName>
                                        </p:attrNameLst>
                                      </p:cBhvr>
                                      <p:to>
                                        <p:strVal val="visible"/>
                                      </p:to>
                                    </p:set>
                                    <p:animEffect transition="in" filter="wipe(up)">
                                      <p:cBhvr>
                                        <p:cTn id="11" dur="500"/>
                                        <p:tgtEl>
                                          <p:spTgt spid="6">
                                            <p:graphicEl>
                                              <a:dgm id="{AA6E1AF7-E270-4655-BD8F-1A00225A7508}"/>
                                            </p:graphicEl>
                                          </p:spTgt>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graphicEl>
                                              <a:dgm id="{C0B17897-DF70-4ED5-9D2A-99F65238543D}"/>
                                            </p:graphicEl>
                                          </p:spTgt>
                                        </p:tgtEl>
                                        <p:attrNameLst>
                                          <p:attrName>style.visibility</p:attrName>
                                        </p:attrNameLst>
                                      </p:cBhvr>
                                      <p:to>
                                        <p:strVal val="visible"/>
                                      </p:to>
                                    </p:set>
                                    <p:animEffect transition="in" filter="wipe(up)">
                                      <p:cBhvr>
                                        <p:cTn id="15" dur="500"/>
                                        <p:tgtEl>
                                          <p:spTgt spid="6">
                                            <p:graphicEl>
                                              <a:dgm id="{C0B17897-DF70-4ED5-9D2A-99F65238543D}"/>
                                            </p:graphicEl>
                                          </p:spTgt>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graphicEl>
                                              <a:dgm id="{C077AA19-CB18-4A47-838F-7C3E20AA9552}"/>
                                            </p:graphicEl>
                                          </p:spTgt>
                                        </p:tgtEl>
                                        <p:attrNameLst>
                                          <p:attrName>style.visibility</p:attrName>
                                        </p:attrNameLst>
                                      </p:cBhvr>
                                      <p:to>
                                        <p:strVal val="visible"/>
                                      </p:to>
                                    </p:set>
                                    <p:animEffect transition="in" filter="wipe(up)">
                                      <p:cBhvr>
                                        <p:cTn id="22" dur="500"/>
                                        <p:tgtEl>
                                          <p:spTgt spid="6">
                                            <p:graphicEl>
                                              <a:dgm id="{C077AA19-CB18-4A47-838F-7C3E20AA9552}"/>
                                            </p:graphicEl>
                                          </p:spTgt>
                                        </p:tgtEl>
                                      </p:cBhvr>
                                    </p:animEffec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childTnLst>
                          </p:cTn>
                        </p:par>
                        <p:par>
                          <p:cTn id="25" fill="hold">
                            <p:stCondLst>
                              <p:cond delay="500"/>
                            </p:stCondLst>
                            <p:childTnLst>
                              <p:par>
                                <p:cTn id="26" presetID="22" presetClass="entr" presetSubtype="1" fill="hold" grpId="0" nodeType="afterEffect">
                                  <p:stCondLst>
                                    <p:cond delay="0"/>
                                  </p:stCondLst>
                                  <p:childTnLst>
                                    <p:set>
                                      <p:cBhvr>
                                        <p:cTn id="27" dur="1" fill="hold">
                                          <p:stCondLst>
                                            <p:cond delay="0"/>
                                          </p:stCondLst>
                                        </p:cTn>
                                        <p:tgtEl>
                                          <p:spTgt spid="6">
                                            <p:graphicEl>
                                              <a:dgm id="{2B1BA8C7-EB24-4EDD-8378-5702880499D0}"/>
                                            </p:graphicEl>
                                          </p:spTgt>
                                        </p:tgtEl>
                                        <p:attrNameLst>
                                          <p:attrName>style.visibility</p:attrName>
                                        </p:attrNameLst>
                                      </p:cBhvr>
                                      <p:to>
                                        <p:strVal val="visible"/>
                                      </p:to>
                                    </p:set>
                                    <p:animEffect transition="in" filter="wipe(up)">
                                      <p:cBhvr>
                                        <p:cTn id="28" dur="500"/>
                                        <p:tgtEl>
                                          <p:spTgt spid="6">
                                            <p:graphicEl>
                                              <a:dgm id="{2B1BA8C7-EB24-4EDD-8378-5702880499D0}"/>
                                            </p:graphicEl>
                                          </p:spTgt>
                                        </p:tgtEl>
                                      </p:cBhvr>
                                    </p:animEffect>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6">
                                            <p:graphicEl>
                                              <a:dgm id="{7207E884-73D3-4C8B-B195-2E23C896AF8C}"/>
                                            </p:graphicEl>
                                          </p:spTgt>
                                        </p:tgtEl>
                                        <p:attrNameLst>
                                          <p:attrName>style.visibility</p:attrName>
                                        </p:attrNameLst>
                                      </p:cBhvr>
                                      <p:to>
                                        <p:strVal val="visible"/>
                                      </p:to>
                                    </p:set>
                                    <p:animEffect transition="in" filter="wipe(up)">
                                      <p:cBhvr>
                                        <p:cTn id="35" dur="500"/>
                                        <p:tgtEl>
                                          <p:spTgt spid="6">
                                            <p:graphicEl>
                                              <a:dgm id="{7207E884-73D3-4C8B-B195-2E23C896AF8C}"/>
                                            </p:graphicEl>
                                          </p:spTgt>
                                        </p:tgtEl>
                                      </p:cBhvr>
                                    </p:animEffect>
                                  </p:childTnLst>
                                </p:cTn>
                              </p:par>
                              <p:par>
                                <p:cTn id="36" presetID="1" presetClass="exit" presetSubtype="0" fill="hold" grpId="1" nodeType="withEffect">
                                  <p:stCondLst>
                                    <p:cond delay="0"/>
                                  </p:stCondLst>
                                  <p:childTnLst>
                                    <p:set>
                                      <p:cBhvr>
                                        <p:cTn id="37" dur="1" fill="hold">
                                          <p:stCondLst>
                                            <p:cond delay="0"/>
                                          </p:stCondLst>
                                        </p:cTn>
                                        <p:tgtEl>
                                          <p:spTgt spid="8"/>
                                        </p:tgtEl>
                                        <p:attrNameLst>
                                          <p:attrName>style.visibility</p:attrName>
                                        </p:attrNameLst>
                                      </p:cBhvr>
                                      <p:to>
                                        <p:strVal val="hidden"/>
                                      </p:to>
                                    </p:set>
                                  </p:childTnLst>
                                </p:cTn>
                              </p:par>
                              <p:par>
                                <p:cTn id="38" presetID="22" presetClass="entr" presetSubtype="1" fill="hold" grpId="0" nodeType="withEffect">
                                  <p:stCondLst>
                                    <p:cond delay="0"/>
                                  </p:stCondLst>
                                  <p:childTnLst>
                                    <p:set>
                                      <p:cBhvr>
                                        <p:cTn id="39" dur="1" fill="hold">
                                          <p:stCondLst>
                                            <p:cond delay="0"/>
                                          </p:stCondLst>
                                        </p:cTn>
                                        <p:tgtEl>
                                          <p:spTgt spid="6">
                                            <p:graphicEl>
                                              <a:dgm id="{939E6D26-0608-4E5B-B818-80A16A109C9B}"/>
                                            </p:graphicEl>
                                          </p:spTgt>
                                        </p:tgtEl>
                                        <p:attrNameLst>
                                          <p:attrName>style.visibility</p:attrName>
                                        </p:attrNameLst>
                                      </p:cBhvr>
                                      <p:to>
                                        <p:strVal val="visible"/>
                                      </p:to>
                                    </p:set>
                                    <p:animEffect transition="in" filter="wipe(up)">
                                      <p:cBhvr>
                                        <p:cTn id="40" dur="500"/>
                                        <p:tgtEl>
                                          <p:spTgt spid="6">
                                            <p:graphicEl>
                                              <a:dgm id="{939E6D26-0608-4E5B-B818-80A16A109C9B}"/>
                                            </p:graphicEl>
                                          </p:spTgt>
                                        </p:tgtEl>
                                      </p:cBhvr>
                                    </p:animEffect>
                                  </p:childTnLst>
                                </p:cTn>
                              </p:par>
                              <p:par>
                                <p:cTn id="41" presetID="1"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6">
                                            <p:graphicEl>
                                              <a:dgm id="{37FCCABA-CE76-495B-8170-24C6CA679753}"/>
                                            </p:graphicEl>
                                          </p:spTgt>
                                        </p:tgtEl>
                                        <p:attrNameLst>
                                          <p:attrName>style.visibility</p:attrName>
                                        </p:attrNameLst>
                                      </p:cBhvr>
                                      <p:to>
                                        <p:strVal val="visible"/>
                                      </p:to>
                                    </p:set>
                                    <p:animEffect transition="in" filter="wipe(up)">
                                      <p:cBhvr>
                                        <p:cTn id="47" dur="500"/>
                                        <p:tgtEl>
                                          <p:spTgt spid="6">
                                            <p:graphicEl>
                                              <a:dgm id="{37FCCABA-CE76-495B-8170-24C6CA679753}"/>
                                            </p:graphicEl>
                                          </p:spTgt>
                                        </p:tgtEl>
                                      </p:cBhvr>
                                    </p:animEffect>
                                  </p:childTnLst>
                                </p:cTn>
                              </p:par>
                              <p:par>
                                <p:cTn id="48" presetID="22" presetClass="entr" presetSubtype="1" fill="hold" grpId="0" nodeType="withEffect">
                                  <p:stCondLst>
                                    <p:cond delay="0"/>
                                  </p:stCondLst>
                                  <p:childTnLst>
                                    <p:set>
                                      <p:cBhvr>
                                        <p:cTn id="49" dur="1" fill="hold">
                                          <p:stCondLst>
                                            <p:cond delay="0"/>
                                          </p:stCondLst>
                                        </p:cTn>
                                        <p:tgtEl>
                                          <p:spTgt spid="6">
                                            <p:graphicEl>
                                              <a:dgm id="{447AE3AF-4D0E-4D98-865C-438B491FAC12}"/>
                                            </p:graphicEl>
                                          </p:spTgt>
                                        </p:tgtEl>
                                        <p:attrNameLst>
                                          <p:attrName>style.visibility</p:attrName>
                                        </p:attrNameLst>
                                      </p:cBhvr>
                                      <p:to>
                                        <p:strVal val="visible"/>
                                      </p:to>
                                    </p:set>
                                    <p:animEffect transition="in" filter="wipe(up)">
                                      <p:cBhvr>
                                        <p:cTn id="50" dur="500"/>
                                        <p:tgtEl>
                                          <p:spTgt spid="6">
                                            <p:graphicEl>
                                              <a:dgm id="{447AE3AF-4D0E-4D98-865C-438B491FAC12}"/>
                                            </p:graphicEl>
                                          </p:spTgt>
                                        </p:tgtEl>
                                      </p:cBhvr>
                                    </p:animEffect>
                                  </p:childTnLst>
                                </p:cTn>
                              </p:par>
                              <p:par>
                                <p:cTn id="51" presetID="1" presetClass="entr" presetSubtype="0" fill="hold" grpId="0" nodeType="with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par>
                                <p:cTn id="53" presetID="1" presetClass="exit" presetSubtype="0" fill="hold" grpId="1" nodeType="withEffect">
                                  <p:stCondLst>
                                    <p:cond delay="0"/>
                                  </p:stCondLst>
                                  <p:childTnLst>
                                    <p:set>
                                      <p:cBhvr>
                                        <p:cTn id="54" dur="1" fill="hold">
                                          <p:stCondLst>
                                            <p:cond delay="0"/>
                                          </p:stCondLst>
                                        </p:cTn>
                                        <p:tgtEl>
                                          <p:spTgt spid="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11">
                                            <p:graphicEl>
                                              <a:dgm id="{0EC98A0D-10C4-48D2-9022-CE7CDAA6A801}"/>
                                            </p:graphicEl>
                                          </p:spTgt>
                                        </p:tgtEl>
                                        <p:attrNameLst>
                                          <p:attrName>style.visibility</p:attrName>
                                        </p:attrNameLst>
                                      </p:cBhvr>
                                      <p:to>
                                        <p:strVal val="visible"/>
                                      </p:to>
                                    </p:set>
                                    <p:animEffect transition="in" filter="wipe(up)">
                                      <p:cBhvr>
                                        <p:cTn id="59" dur="500"/>
                                        <p:tgtEl>
                                          <p:spTgt spid="11">
                                            <p:graphicEl>
                                              <a:dgm id="{0EC98A0D-10C4-48D2-9022-CE7CDAA6A801}"/>
                                            </p:graphic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11">
                                            <p:graphicEl>
                                              <a:dgm id="{6607293F-1DC0-4064-8099-73ACE4059E67}"/>
                                            </p:graphicEl>
                                          </p:spTgt>
                                        </p:tgtEl>
                                        <p:attrNameLst>
                                          <p:attrName>style.visibility</p:attrName>
                                        </p:attrNameLst>
                                      </p:cBhvr>
                                      <p:to>
                                        <p:strVal val="visible"/>
                                      </p:to>
                                    </p:set>
                                    <p:animEffect transition="in" filter="wipe(up)">
                                      <p:cBhvr>
                                        <p:cTn id="64" dur="500"/>
                                        <p:tgtEl>
                                          <p:spTgt spid="11">
                                            <p:graphicEl>
                                              <a:dgm id="{6607293F-1DC0-4064-8099-73ACE4059E67}"/>
                                            </p:graphic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11">
                                            <p:graphicEl>
                                              <a:dgm id="{79DFEED5-8E76-47F1-A6A5-B4375438F005}"/>
                                            </p:graphicEl>
                                          </p:spTgt>
                                        </p:tgtEl>
                                        <p:attrNameLst>
                                          <p:attrName>style.visibility</p:attrName>
                                        </p:attrNameLst>
                                      </p:cBhvr>
                                      <p:to>
                                        <p:strVal val="visible"/>
                                      </p:to>
                                    </p:set>
                                    <p:animEffect transition="in" filter="wipe(up)">
                                      <p:cBhvr>
                                        <p:cTn id="69" dur="500"/>
                                        <p:tgtEl>
                                          <p:spTgt spid="11">
                                            <p:graphicEl>
                                              <a:dgm id="{79DFEED5-8E76-47F1-A6A5-B4375438F005}"/>
                                            </p:graphic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grpId="0" nodeType="clickEffect">
                                  <p:stCondLst>
                                    <p:cond delay="0"/>
                                  </p:stCondLst>
                                  <p:childTnLst>
                                    <p:set>
                                      <p:cBhvr>
                                        <p:cTn id="73" dur="1" fill="hold">
                                          <p:stCondLst>
                                            <p:cond delay="0"/>
                                          </p:stCondLst>
                                        </p:cTn>
                                        <p:tgtEl>
                                          <p:spTgt spid="11">
                                            <p:graphicEl>
                                              <a:dgm id="{F421B4E8-EE84-4D75-BCE1-A9D0DC585BF2}"/>
                                            </p:graphicEl>
                                          </p:spTgt>
                                        </p:tgtEl>
                                        <p:attrNameLst>
                                          <p:attrName>style.visibility</p:attrName>
                                        </p:attrNameLst>
                                      </p:cBhvr>
                                      <p:to>
                                        <p:strVal val="visible"/>
                                      </p:to>
                                    </p:set>
                                    <p:animEffect transition="in" filter="wipe(up)">
                                      <p:cBhvr>
                                        <p:cTn id="74" dur="500"/>
                                        <p:tgtEl>
                                          <p:spTgt spid="11">
                                            <p:graphicEl>
                                              <a:dgm id="{F421B4E8-EE84-4D75-BCE1-A9D0DC585B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animBg="1"/>
      <p:bldP spid="7" grpId="1" animBg="1"/>
      <p:bldP spid="8" grpId="0" animBg="1"/>
      <p:bldP spid="8" grpId="1" animBg="1"/>
      <p:bldP spid="9" grpId="0" animBg="1"/>
      <p:bldP spid="9" grpId="1" animBg="1"/>
      <p:bldP spid="10" grpId="0" animBg="1"/>
      <p:bldGraphic spid="11" grpId="0">
        <p:bldSub>
          <a:bldDgm bld="one"/>
        </p:bldSub>
      </p:bldGraphic>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F6B870-99CD-4471-8F92-73FCBED5FA98}" type="slidenum">
              <a:rPr lang="en-US" smtClean="0">
                <a:latin typeface="Century Gothic" pitchFamily="34" charset="0"/>
                <a:cs typeface="Arial" pitchFamily="34" charset="0"/>
              </a:rPr>
              <a:pPr fontAlgn="base">
                <a:spcBef>
                  <a:spcPct val="0"/>
                </a:spcBef>
                <a:spcAft>
                  <a:spcPct val="0"/>
                </a:spcAft>
              </a:pPr>
              <a:t>97</a:t>
            </a:fld>
            <a:endParaRPr lang="en-US" dirty="0" smtClean="0">
              <a:latin typeface="Century Gothic" pitchFamily="34" charset="0"/>
              <a:cs typeface="Arial" pitchFamily="34" charset="0"/>
            </a:endParaRPr>
          </a:p>
        </p:txBody>
      </p:sp>
      <p:sp>
        <p:nvSpPr>
          <p:cNvPr id="9219" name="Title 3"/>
          <p:cNvSpPr>
            <a:spLocks noGrp="1"/>
          </p:cNvSpPr>
          <p:nvPr>
            <p:ph type="title"/>
            <p:custDataLst>
              <p:tags r:id="rId3"/>
            </p:custDataLst>
          </p:nvPr>
        </p:nvSpPr>
        <p:spPr>
          <a:xfrm>
            <a:off x="457200" y="608013"/>
            <a:ext cx="8229600" cy="708025"/>
          </a:xfrm>
        </p:spPr>
        <p:txBody>
          <a:bodyPr/>
          <a:lstStyle/>
          <a:p>
            <a:pPr eaLnBrk="1" hangingPunct="1"/>
            <a:r>
              <a:rPr lang="en-US" dirty="0" smtClean="0">
                <a:solidFill>
                  <a:srgbClr val="4F4F4F"/>
                </a:solidFill>
                <a:latin typeface="Century Gothic" pitchFamily="34" charset="0"/>
                <a:cs typeface="Century Gothic" pitchFamily="34" charset="0"/>
              </a:rPr>
              <a:t>Blanket Order: Set Up Line Detail</a:t>
            </a:r>
          </a:p>
        </p:txBody>
      </p:sp>
      <p:sp>
        <p:nvSpPr>
          <p:cNvPr id="9220"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graphicFrame>
        <p:nvGraphicFramePr>
          <p:cNvPr id="9" name="Diagram 8"/>
          <p:cNvGraphicFramePr/>
          <p:nvPr>
            <p:custDataLst>
              <p:tags r:id="rId5"/>
            </p:custDataLst>
          </p:nvPr>
        </p:nvGraphicFramePr>
        <p:xfrm>
          <a:off x="7655955" y="1505165"/>
          <a:ext cx="1143000" cy="40640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pic>
        <p:nvPicPr>
          <p:cNvPr id="9222" name="Picture 2"/>
          <p:cNvPicPr>
            <a:picLocks noGrp="1" noChangeAspect="1" noChangeArrowheads="1"/>
          </p:cNvPicPr>
          <p:nvPr>
            <p:ph idx="1"/>
            <p:custDataLst>
              <p:tags r:id="rId6"/>
            </p:custDataLst>
          </p:nvPr>
        </p:nvPicPr>
        <p:blipFill>
          <a:blip r:embed="rId18"/>
          <a:srcRect/>
          <a:stretch>
            <a:fillRect/>
          </a:stretch>
        </p:blipFill>
        <p:spPr>
          <a:xfrm>
            <a:off x="630238" y="1506538"/>
            <a:ext cx="6553200" cy="3536950"/>
          </a:xfrm>
          <a:ln>
            <a:solidFill>
              <a:schemeClr val="accent1"/>
            </a:solidFill>
          </a:ln>
        </p:spPr>
      </p:pic>
      <p:sp>
        <p:nvSpPr>
          <p:cNvPr id="7" name="Rectangle 6"/>
          <p:cNvSpPr/>
          <p:nvPr>
            <p:custDataLst>
              <p:tags r:id="rId7"/>
            </p:custDataLst>
          </p:nvPr>
        </p:nvSpPr>
        <p:spPr>
          <a:xfrm>
            <a:off x="1041400" y="2938463"/>
            <a:ext cx="2862263" cy="203200"/>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 name="Rectangle 7"/>
          <p:cNvSpPr/>
          <p:nvPr>
            <p:custDataLst>
              <p:tags r:id="rId8"/>
            </p:custDataLst>
          </p:nvPr>
        </p:nvSpPr>
        <p:spPr>
          <a:xfrm>
            <a:off x="1016000" y="3360738"/>
            <a:ext cx="2862263" cy="169862"/>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0" name="Rectangle 9"/>
          <p:cNvSpPr/>
          <p:nvPr>
            <p:custDataLst>
              <p:tags r:id="rId9"/>
            </p:custDataLst>
          </p:nvPr>
        </p:nvSpPr>
        <p:spPr>
          <a:xfrm>
            <a:off x="4056063" y="3352800"/>
            <a:ext cx="2987675" cy="169863"/>
          </a:xfrm>
          <a:prstGeom prst="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graphicFrame>
        <p:nvGraphicFramePr>
          <p:cNvPr id="11" name="Diagram 10"/>
          <p:cNvGraphicFramePr/>
          <p:nvPr>
            <p:custDataLst>
              <p:tags r:id="rId10"/>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9227" name="Rectangle 11"/>
          <p:cNvSpPr>
            <a:spLocks noChangeArrowheads="1"/>
          </p:cNvSpPr>
          <p:nvPr/>
        </p:nvSpPr>
        <p:spPr bwMode="auto">
          <a:xfrm>
            <a:off x="630238" y="5286375"/>
            <a:ext cx="6835775" cy="954088"/>
          </a:xfrm>
          <a:prstGeom prst="rect">
            <a:avLst/>
          </a:prstGeom>
          <a:noFill/>
          <a:ln w="9525">
            <a:noFill/>
            <a:miter lim="800000"/>
            <a:headEnd/>
            <a:tailEnd/>
          </a:ln>
        </p:spPr>
        <p:txBody>
          <a:bodyPr>
            <a:spAutoFit/>
          </a:bodyPr>
          <a:lstStyle/>
          <a:p>
            <a:pPr marL="342900" indent="-342900">
              <a:spcBef>
                <a:spcPct val="20000"/>
              </a:spcBef>
              <a:buClr>
                <a:srgbClr val="F79646"/>
              </a:buClr>
              <a:buFont typeface="Arial" pitchFamily="34" charset="0"/>
              <a:buChar char="•"/>
            </a:pPr>
            <a:r>
              <a:rPr lang="en-US" sz="2800" dirty="0">
                <a:solidFill>
                  <a:srgbClr val="4F4F4F"/>
                </a:solidFill>
                <a:latin typeface="Century Gothic" pitchFamily="34" charset="0"/>
              </a:rPr>
              <a:t>Select a stock part or enter a non-stock part number</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graphicEl>
                                              <a:dgm id="{699F2EC5-1C01-43B5-9C98-FA796E5830C2}"/>
                                            </p:graphicEl>
                                          </p:spTgt>
                                        </p:tgtEl>
                                        <p:attrNameLst>
                                          <p:attrName>style.visibility</p:attrName>
                                        </p:attrNameLst>
                                      </p:cBhvr>
                                      <p:to>
                                        <p:strVal val="visible"/>
                                      </p:to>
                                    </p:set>
                                    <p:animEffect transition="in" filter="wipe(up)">
                                      <p:cBhvr>
                                        <p:cTn id="7" dur="500"/>
                                        <p:tgtEl>
                                          <p:spTgt spid="9">
                                            <p:graphicEl>
                                              <a:dgm id="{699F2EC5-1C01-43B5-9C98-FA796E5830C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graphicEl>
                                              <a:dgm id="{AA6E1AF7-E270-4655-BD8F-1A00225A7508}"/>
                                            </p:graphicEl>
                                          </p:spTgt>
                                        </p:tgtEl>
                                        <p:attrNameLst>
                                          <p:attrName>style.visibility</p:attrName>
                                        </p:attrNameLst>
                                      </p:cBhvr>
                                      <p:to>
                                        <p:strVal val="visible"/>
                                      </p:to>
                                    </p:set>
                                    <p:animEffect transition="in" filter="wipe(up)">
                                      <p:cBhvr>
                                        <p:cTn id="12" dur="500"/>
                                        <p:tgtEl>
                                          <p:spTgt spid="9">
                                            <p:graphicEl>
                                              <a:dgm id="{AA6E1AF7-E270-4655-BD8F-1A00225A7508}"/>
                                            </p:graphicEl>
                                          </p:spTgt>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9">
                                            <p:graphicEl>
                                              <a:dgm id="{C0B17897-DF70-4ED5-9D2A-99F65238543D}"/>
                                            </p:graphicEl>
                                          </p:spTgt>
                                        </p:tgtEl>
                                        <p:attrNameLst>
                                          <p:attrName>style.visibility</p:attrName>
                                        </p:attrNameLst>
                                      </p:cBhvr>
                                      <p:to>
                                        <p:strVal val="visible"/>
                                      </p:to>
                                    </p:set>
                                    <p:animEffect transition="in" filter="wipe(up)">
                                      <p:cBhvr>
                                        <p:cTn id="15" dur="500"/>
                                        <p:tgtEl>
                                          <p:spTgt spid="9">
                                            <p:graphicEl>
                                              <a:dgm id="{C0B17897-DF70-4ED5-9D2A-99F65238543D}"/>
                                            </p:graphicEl>
                                          </p:spTgt>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
                                            <p:graphicEl>
                                              <a:dgm id="{C077AA19-CB18-4A47-838F-7C3E20AA9552}"/>
                                            </p:graphicEl>
                                          </p:spTgt>
                                        </p:tgtEl>
                                        <p:attrNameLst>
                                          <p:attrName>style.visibility</p:attrName>
                                        </p:attrNameLst>
                                      </p:cBhvr>
                                      <p:to>
                                        <p:strVal val="visible"/>
                                      </p:to>
                                    </p:set>
                                    <p:animEffect transition="in" filter="wipe(up)">
                                      <p:cBhvr>
                                        <p:cTn id="22" dur="500"/>
                                        <p:tgtEl>
                                          <p:spTgt spid="9">
                                            <p:graphicEl>
                                              <a:dgm id="{C077AA19-CB18-4A47-838F-7C3E20AA9552}"/>
                                            </p:graphicEl>
                                          </p:spTgt>
                                        </p:tgtEl>
                                      </p:cBhvr>
                                    </p:animEffect>
                                  </p:childTnLst>
                                </p:cTn>
                              </p:par>
                              <p:par>
                                <p:cTn id="23" presetID="1" presetClass="exit" presetSubtype="0" fill="hold" grpId="1" nodeType="withEffect">
                                  <p:stCondLst>
                                    <p:cond delay="0"/>
                                  </p:stCondLst>
                                  <p:childTnLst>
                                    <p:set>
                                      <p:cBhvr>
                                        <p:cTn id="24" dur="1" fill="hold">
                                          <p:stCondLst>
                                            <p:cond delay="0"/>
                                          </p:stCondLst>
                                        </p:cTn>
                                        <p:tgtEl>
                                          <p:spTgt spid="7"/>
                                        </p:tgtEl>
                                        <p:attrNameLst>
                                          <p:attrName>style.visibility</p:attrName>
                                        </p:attrNameLst>
                                      </p:cBhvr>
                                      <p:to>
                                        <p:strVal val="hidden"/>
                                      </p:to>
                                    </p:set>
                                  </p:childTnLst>
                                </p:cTn>
                              </p:par>
                              <p:par>
                                <p:cTn id="25" presetID="22" presetClass="entr" presetSubtype="1" fill="hold" grpId="0" nodeType="withEffect">
                                  <p:stCondLst>
                                    <p:cond delay="0"/>
                                  </p:stCondLst>
                                  <p:childTnLst>
                                    <p:set>
                                      <p:cBhvr>
                                        <p:cTn id="26" dur="1" fill="hold">
                                          <p:stCondLst>
                                            <p:cond delay="0"/>
                                          </p:stCondLst>
                                        </p:cTn>
                                        <p:tgtEl>
                                          <p:spTgt spid="9">
                                            <p:graphicEl>
                                              <a:dgm id="{2B1BA8C7-EB24-4EDD-8378-5702880499D0}"/>
                                            </p:graphicEl>
                                          </p:spTgt>
                                        </p:tgtEl>
                                        <p:attrNameLst>
                                          <p:attrName>style.visibility</p:attrName>
                                        </p:attrNameLst>
                                      </p:cBhvr>
                                      <p:to>
                                        <p:strVal val="visible"/>
                                      </p:to>
                                    </p:set>
                                    <p:animEffect transition="in" filter="wipe(up)">
                                      <p:cBhvr>
                                        <p:cTn id="27" dur="500"/>
                                        <p:tgtEl>
                                          <p:spTgt spid="9">
                                            <p:graphicEl>
                                              <a:dgm id="{2B1BA8C7-EB24-4EDD-8378-5702880499D0}"/>
                                            </p:graphicEl>
                                          </p:spTgt>
                                        </p:tgtEl>
                                      </p:cBhvr>
                                    </p:animEffect>
                                  </p:childTnLst>
                                </p:cTn>
                              </p:par>
                              <p:par>
                                <p:cTn id="28" presetID="1"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9">
                                            <p:graphicEl>
                                              <a:dgm id="{7207E884-73D3-4C8B-B195-2E23C896AF8C}"/>
                                            </p:graphicEl>
                                          </p:spTgt>
                                        </p:tgtEl>
                                        <p:attrNameLst>
                                          <p:attrName>style.visibility</p:attrName>
                                        </p:attrNameLst>
                                      </p:cBhvr>
                                      <p:to>
                                        <p:strVal val="visible"/>
                                      </p:to>
                                    </p:set>
                                    <p:animEffect transition="in" filter="wipe(up)">
                                      <p:cBhvr>
                                        <p:cTn id="34" dur="500"/>
                                        <p:tgtEl>
                                          <p:spTgt spid="9">
                                            <p:graphicEl>
                                              <a:dgm id="{7207E884-73D3-4C8B-B195-2E23C896AF8C}"/>
                                            </p:graphicEl>
                                          </p:spTgt>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9">
                                            <p:graphicEl>
                                              <a:dgm id="{939E6D26-0608-4E5B-B818-80A16A109C9B}"/>
                                            </p:graphicEl>
                                          </p:spTgt>
                                        </p:tgtEl>
                                        <p:attrNameLst>
                                          <p:attrName>style.visibility</p:attrName>
                                        </p:attrNameLst>
                                      </p:cBhvr>
                                      <p:to>
                                        <p:strVal val="visible"/>
                                      </p:to>
                                    </p:set>
                                    <p:animEffect transition="in" filter="wipe(up)">
                                      <p:cBhvr>
                                        <p:cTn id="37" dur="500"/>
                                        <p:tgtEl>
                                          <p:spTgt spid="9">
                                            <p:graphicEl>
                                              <a:dgm id="{939E6D26-0608-4E5B-B818-80A16A109C9B}"/>
                                            </p:graphicEl>
                                          </p:spTgt>
                                        </p:tgtEl>
                                      </p:cBhvr>
                                    </p:animEffect>
                                  </p:childTnLst>
                                </p:cTn>
                              </p:par>
                              <p:par>
                                <p:cTn id="38" presetID="1"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childTnLst>
                                </p:cTn>
                              </p:par>
                              <p:par>
                                <p:cTn id="40" presetID="1" presetClass="exit" presetSubtype="0" fill="hold" grpId="1" nodeType="withEffect">
                                  <p:stCondLst>
                                    <p:cond delay="0"/>
                                  </p:stCondLst>
                                  <p:childTnLst>
                                    <p:set>
                                      <p:cBhvr>
                                        <p:cTn id="41" dur="1" fill="hold">
                                          <p:stCondLst>
                                            <p:cond delay="0"/>
                                          </p:stCondLst>
                                        </p:cTn>
                                        <p:tgtEl>
                                          <p:spTgt spid="8"/>
                                        </p:tgtEl>
                                        <p:attrNameLst>
                                          <p:attrName>style.visibility</p:attrName>
                                        </p:attrNameLst>
                                      </p:cBhvr>
                                      <p:to>
                                        <p:strVal val="hidden"/>
                                      </p:to>
                                    </p:se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grpId="0" nodeType="clickEffect">
                                  <p:stCondLst>
                                    <p:cond delay="0"/>
                                  </p:stCondLst>
                                  <p:childTnLst>
                                    <p:set>
                                      <p:cBhvr>
                                        <p:cTn id="45" dur="1" fill="hold">
                                          <p:stCondLst>
                                            <p:cond delay="0"/>
                                          </p:stCondLst>
                                        </p:cTn>
                                        <p:tgtEl>
                                          <p:spTgt spid="11">
                                            <p:graphicEl>
                                              <a:dgm id="{0EC98A0D-10C4-48D2-9022-CE7CDAA6A801}"/>
                                            </p:graphicEl>
                                          </p:spTgt>
                                        </p:tgtEl>
                                        <p:attrNameLst>
                                          <p:attrName>style.visibility</p:attrName>
                                        </p:attrNameLst>
                                      </p:cBhvr>
                                      <p:to>
                                        <p:strVal val="visible"/>
                                      </p:to>
                                    </p:set>
                                    <p:animEffect transition="in" filter="wipe(up)">
                                      <p:cBhvr>
                                        <p:cTn id="46" dur="500"/>
                                        <p:tgtEl>
                                          <p:spTgt spid="11">
                                            <p:graphicEl>
                                              <a:dgm id="{0EC98A0D-10C4-48D2-9022-CE7CDAA6A801}"/>
                                            </p:graphic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11">
                                            <p:graphicEl>
                                              <a:dgm id="{6607293F-1DC0-4064-8099-73ACE4059E67}"/>
                                            </p:graphicEl>
                                          </p:spTgt>
                                        </p:tgtEl>
                                        <p:attrNameLst>
                                          <p:attrName>style.visibility</p:attrName>
                                        </p:attrNameLst>
                                      </p:cBhvr>
                                      <p:to>
                                        <p:strVal val="visible"/>
                                      </p:to>
                                    </p:set>
                                    <p:animEffect transition="in" filter="wipe(up)">
                                      <p:cBhvr>
                                        <p:cTn id="51" dur="500"/>
                                        <p:tgtEl>
                                          <p:spTgt spid="11">
                                            <p:graphicEl>
                                              <a:dgm id="{6607293F-1DC0-4064-8099-73ACE4059E67}"/>
                                            </p:graphic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1" fill="hold" grpId="0" nodeType="clickEffect">
                                  <p:stCondLst>
                                    <p:cond delay="0"/>
                                  </p:stCondLst>
                                  <p:childTnLst>
                                    <p:set>
                                      <p:cBhvr>
                                        <p:cTn id="55" dur="1" fill="hold">
                                          <p:stCondLst>
                                            <p:cond delay="0"/>
                                          </p:stCondLst>
                                        </p:cTn>
                                        <p:tgtEl>
                                          <p:spTgt spid="11">
                                            <p:graphicEl>
                                              <a:dgm id="{79DFEED5-8E76-47F1-A6A5-B4375438F005}"/>
                                            </p:graphicEl>
                                          </p:spTgt>
                                        </p:tgtEl>
                                        <p:attrNameLst>
                                          <p:attrName>style.visibility</p:attrName>
                                        </p:attrNameLst>
                                      </p:cBhvr>
                                      <p:to>
                                        <p:strVal val="visible"/>
                                      </p:to>
                                    </p:set>
                                    <p:animEffect transition="in" filter="wipe(up)">
                                      <p:cBhvr>
                                        <p:cTn id="56" dur="500"/>
                                        <p:tgtEl>
                                          <p:spTgt spid="11">
                                            <p:graphicEl>
                                              <a:dgm id="{79DFEED5-8E76-47F1-A6A5-B4375438F005}"/>
                                            </p:graphic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1">
                                            <p:graphicEl>
                                              <a:dgm id="{F421B4E8-EE84-4D75-BCE1-A9D0DC585BF2}"/>
                                            </p:graphicEl>
                                          </p:spTgt>
                                        </p:tgtEl>
                                        <p:attrNameLst>
                                          <p:attrName>style.visibility</p:attrName>
                                        </p:attrNameLst>
                                      </p:cBhvr>
                                      <p:to>
                                        <p:strVal val="visible"/>
                                      </p:to>
                                    </p:set>
                                    <p:animEffect transition="in" filter="wipe(up)">
                                      <p:cBhvr>
                                        <p:cTn id="61" dur="500"/>
                                        <p:tgtEl>
                                          <p:spTgt spid="11">
                                            <p:graphicEl>
                                              <a:dgm id="{F421B4E8-EE84-4D75-BCE1-A9D0DC585B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Sub>
          <a:bldDgm bld="one"/>
        </p:bldSub>
      </p:bldGraphic>
      <p:bldP spid="7" grpId="0" animBg="1"/>
      <p:bldP spid="7" grpId="1" animBg="1"/>
      <p:bldP spid="8" grpId="0" animBg="1"/>
      <p:bldP spid="8" grpId="1" animBg="1"/>
      <p:bldP spid="10" grpId="0" animBg="1"/>
      <p:bldGraphic spid="11" grpId="0">
        <p:bldSub>
          <a:bldDgm bld="one"/>
        </p:bldSub>
      </p:bldGraphic>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C621C3D-A415-4B93-A8AF-7F8D47AA2A54}" type="slidenum">
              <a:rPr lang="en-US" smtClean="0">
                <a:latin typeface="Century Gothic" pitchFamily="34" charset="0"/>
                <a:cs typeface="Arial" pitchFamily="34" charset="0"/>
              </a:rPr>
              <a:pPr fontAlgn="base">
                <a:spcBef>
                  <a:spcPct val="0"/>
                </a:spcBef>
                <a:spcAft>
                  <a:spcPct val="0"/>
                </a:spcAft>
              </a:pPr>
              <a:t>98</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Separate approval groups from standard POs</a:t>
            </a:r>
          </a:p>
          <a:p>
            <a:pPr eaLnBrk="1" hangingPunct="1">
              <a:defRPr/>
            </a:pPr>
            <a:r>
              <a:rPr lang="en-US" dirty="0" smtClean="0"/>
              <a:t>Approval limits set on the user record</a:t>
            </a:r>
          </a:p>
          <a:p>
            <a:pPr eaLnBrk="1" hangingPunct="1">
              <a:defRPr/>
            </a:pPr>
            <a:r>
              <a:rPr lang="en-US" dirty="0" smtClean="0"/>
              <a:t>The following cause an authorized BO to require re-approval</a:t>
            </a:r>
          </a:p>
          <a:p>
            <a:pPr lvl="1" eaLnBrk="1" hangingPunct="1">
              <a:defRPr/>
            </a:pPr>
            <a:r>
              <a:rPr lang="en-US" dirty="0" smtClean="0"/>
              <a:t>Reopening a canceled BO</a:t>
            </a:r>
          </a:p>
          <a:p>
            <a:pPr lvl="1" eaLnBrk="1" hangingPunct="1">
              <a:defRPr/>
            </a:pPr>
            <a:r>
              <a:rPr lang="en-US" dirty="0" smtClean="0"/>
              <a:t>Adding a line</a:t>
            </a:r>
          </a:p>
          <a:p>
            <a:pPr lvl="1" eaLnBrk="1" hangingPunct="1">
              <a:defRPr/>
            </a:pPr>
            <a:r>
              <a:rPr lang="en-US" dirty="0" smtClean="0"/>
              <a:t>Modifying the expiration date</a:t>
            </a:r>
          </a:p>
          <a:p>
            <a:pPr lvl="1" eaLnBrk="1" hangingPunct="1">
              <a:defRPr/>
            </a:pPr>
            <a:r>
              <a:rPr lang="en-US" dirty="0" smtClean="0"/>
              <a:t>Modifying the expiration amount </a:t>
            </a:r>
          </a:p>
          <a:p>
            <a:pPr lvl="2" eaLnBrk="1" hangingPunct="1">
              <a:defRPr/>
            </a:pPr>
            <a:r>
              <a:rPr lang="en-US" dirty="0" smtClean="0"/>
              <a:t>Note:  A configuration setting exists to determine if buyer limit tolerances should be applied to BOs</a:t>
            </a:r>
          </a:p>
        </p:txBody>
      </p:sp>
      <p:sp>
        <p:nvSpPr>
          <p:cNvPr id="10243"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Approvals</a:t>
            </a:r>
          </a:p>
        </p:txBody>
      </p:sp>
      <p:sp>
        <p:nvSpPr>
          <p:cNvPr id="10244"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graphicFrame>
        <p:nvGraphicFramePr>
          <p:cNvPr id="12" name="Diagram 11"/>
          <p:cNvGraphicFramePr/>
          <p:nvPr>
            <p:custDataLst>
              <p:tags r:id="rId5"/>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
                                            <p:graphicEl>
                                              <a:dgm id="{0EC98A0D-10C4-48D2-9022-CE7CDAA6A801}"/>
                                            </p:graphicEl>
                                          </p:spTgt>
                                        </p:tgtEl>
                                        <p:attrNameLst>
                                          <p:attrName>style.visibility</p:attrName>
                                        </p:attrNameLst>
                                      </p:cBhvr>
                                      <p:to>
                                        <p:strVal val="visible"/>
                                      </p:to>
                                    </p:set>
                                    <p:animEffect transition="in" filter="wipe(up)">
                                      <p:cBhvr>
                                        <p:cTn id="7" dur="500"/>
                                        <p:tgtEl>
                                          <p:spTgt spid="12">
                                            <p:graphicEl>
                                              <a:dgm id="{0EC98A0D-10C4-48D2-9022-CE7CDAA6A80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graphicEl>
                                              <a:dgm id="{6607293F-1DC0-4064-8099-73ACE4059E67}"/>
                                            </p:graphicEl>
                                          </p:spTgt>
                                        </p:tgtEl>
                                        <p:attrNameLst>
                                          <p:attrName>style.visibility</p:attrName>
                                        </p:attrNameLst>
                                      </p:cBhvr>
                                      <p:to>
                                        <p:strVal val="visible"/>
                                      </p:to>
                                    </p:set>
                                    <p:animEffect transition="in" filter="wipe(up)">
                                      <p:cBhvr>
                                        <p:cTn id="12" dur="500"/>
                                        <p:tgtEl>
                                          <p:spTgt spid="12">
                                            <p:graphicEl>
                                              <a:dgm id="{6607293F-1DC0-4064-8099-73ACE4059E6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2">
                                            <p:graphicEl>
                                              <a:dgm id="{79DFEED5-8E76-47F1-A6A5-B4375438F005}"/>
                                            </p:graphicEl>
                                          </p:spTgt>
                                        </p:tgtEl>
                                        <p:attrNameLst>
                                          <p:attrName>style.visibility</p:attrName>
                                        </p:attrNameLst>
                                      </p:cBhvr>
                                      <p:to>
                                        <p:strVal val="visible"/>
                                      </p:to>
                                    </p:set>
                                    <p:animEffect transition="in" filter="wipe(up)">
                                      <p:cBhvr>
                                        <p:cTn id="17" dur="500"/>
                                        <p:tgtEl>
                                          <p:spTgt spid="12">
                                            <p:graphicEl>
                                              <a:dgm id="{79DFEED5-8E76-47F1-A6A5-B4375438F00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2">
                                            <p:graphicEl>
                                              <a:dgm id="{F421B4E8-EE84-4D75-BCE1-A9D0DC585BF2}"/>
                                            </p:graphicEl>
                                          </p:spTgt>
                                        </p:tgtEl>
                                        <p:attrNameLst>
                                          <p:attrName>style.visibility</p:attrName>
                                        </p:attrNameLst>
                                      </p:cBhvr>
                                      <p:to>
                                        <p:strVal val="visible"/>
                                      </p:to>
                                    </p:set>
                                    <p:animEffect transition="in" filter="wipe(up)">
                                      <p:cBhvr>
                                        <p:cTn id="22" dur="500"/>
                                        <p:tgtEl>
                                          <p:spTgt spid="12">
                                            <p:graphicEl>
                                              <a:dgm id="{F421B4E8-EE84-4D75-BCE1-A9D0DC585BF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Sub>
          <a:bldDgm bld="one"/>
        </p:bldSub>
      </p:bldGraphic>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1"/>
          <p:cNvSpPr>
            <a:spLocks noGrp="1"/>
          </p:cNvSpPr>
          <p:nvPr>
            <p:ph type="sldNum" sz="quarter" idx="12"/>
            <p:custDataLst>
              <p:tags r:id="rId2"/>
            </p:custDataLst>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A6E4A79-471C-40D9-8700-2A0ACDF894EB}" type="slidenum">
              <a:rPr lang="en-US" smtClean="0">
                <a:latin typeface="Century Gothic" pitchFamily="34" charset="0"/>
                <a:cs typeface="Arial" pitchFamily="34" charset="0"/>
              </a:rPr>
              <a:pPr fontAlgn="base">
                <a:spcBef>
                  <a:spcPct val="0"/>
                </a:spcBef>
                <a:spcAft>
                  <a:spcPct val="0"/>
                </a:spcAft>
              </a:pPr>
              <a:t>99</a:t>
            </a:fld>
            <a:endParaRPr lang="en-US" dirty="0" smtClean="0">
              <a:latin typeface="Century Gothic" pitchFamily="34" charset="0"/>
              <a:cs typeface="Arial" pitchFamily="34" charset="0"/>
            </a:endParaRPr>
          </a:p>
        </p:txBody>
      </p:sp>
      <p:sp>
        <p:nvSpPr>
          <p:cNvPr id="11" name="Content Placeholder 10"/>
          <p:cNvSpPr>
            <a:spLocks noGrp="1"/>
          </p:cNvSpPr>
          <p:nvPr>
            <p:ph idx="1"/>
          </p:nvPr>
        </p:nvSpPr>
        <p:spPr/>
        <p:txBody>
          <a:bodyPr/>
          <a:lstStyle/>
          <a:p>
            <a:pPr eaLnBrk="1" hangingPunct="1">
              <a:defRPr/>
            </a:pPr>
            <a:r>
              <a:rPr lang="en-US" dirty="0" smtClean="0"/>
              <a:t>The BO site configuration setting determines whether the BO release generates a Planned or Ordered PO</a:t>
            </a:r>
          </a:p>
          <a:p>
            <a:pPr eaLnBrk="1" hangingPunct="1">
              <a:defRPr/>
            </a:pPr>
            <a:endParaRPr lang="en-US" dirty="0" smtClean="0"/>
          </a:p>
          <a:p>
            <a:pPr eaLnBrk="1" hangingPunct="1">
              <a:defRPr/>
            </a:pPr>
            <a:endParaRPr lang="en-US" dirty="0" smtClean="0"/>
          </a:p>
          <a:p>
            <a:pPr eaLnBrk="1" hangingPunct="1">
              <a:buFont typeface="Arial" pitchFamily="34" charset="0"/>
              <a:buNone/>
              <a:defRPr/>
            </a:pPr>
            <a:endParaRPr lang="en-US" dirty="0" smtClean="0"/>
          </a:p>
          <a:p>
            <a:pPr eaLnBrk="1" hangingPunct="1">
              <a:defRPr/>
            </a:pPr>
            <a:r>
              <a:rPr lang="en-US" dirty="0" smtClean="0"/>
              <a:t>Release Number</a:t>
            </a:r>
          </a:p>
          <a:p>
            <a:pPr lvl="1" eaLnBrk="1" hangingPunct="1">
              <a:defRPr/>
            </a:pPr>
            <a:r>
              <a:rPr lang="en-US" dirty="0" smtClean="0"/>
              <a:t>The release number replaces the PO number </a:t>
            </a:r>
          </a:p>
          <a:p>
            <a:pPr lvl="1" eaLnBrk="1" hangingPunct="1">
              <a:defRPr/>
            </a:pPr>
            <a:r>
              <a:rPr lang="en-US" dirty="0" smtClean="0"/>
              <a:t>Format: BO Number – Release Iteration</a:t>
            </a:r>
          </a:p>
          <a:p>
            <a:pPr eaLnBrk="1" hangingPunct="1">
              <a:buFont typeface="Arial" pitchFamily="34" charset="0"/>
              <a:buNone/>
              <a:defRPr/>
            </a:pPr>
            <a:endParaRPr lang="en-US" dirty="0" smtClean="0"/>
          </a:p>
        </p:txBody>
      </p:sp>
      <p:sp>
        <p:nvSpPr>
          <p:cNvPr id="11267" name="Title 3"/>
          <p:cNvSpPr>
            <a:spLocks noGrp="1"/>
          </p:cNvSpPr>
          <p:nvPr>
            <p:ph type="title"/>
            <p:custDataLst>
              <p:tags r:id="rId3"/>
            </p:custDataLst>
          </p:nvPr>
        </p:nvSpPr>
        <p:spPr/>
        <p:txBody>
          <a:bodyPr/>
          <a:lstStyle/>
          <a:p>
            <a:pPr eaLnBrk="1" hangingPunct="1"/>
            <a:r>
              <a:rPr lang="en-US" dirty="0" smtClean="0">
                <a:solidFill>
                  <a:srgbClr val="4F4F4F"/>
                </a:solidFill>
                <a:latin typeface="Century Gothic" pitchFamily="34" charset="0"/>
                <a:cs typeface="Century Gothic" pitchFamily="34" charset="0"/>
              </a:rPr>
              <a:t>Blanket Order: Release</a:t>
            </a:r>
          </a:p>
        </p:txBody>
      </p:sp>
      <p:sp>
        <p:nvSpPr>
          <p:cNvPr id="11268" name="Text Placeholder 4"/>
          <p:cNvSpPr>
            <a:spLocks noGrp="1"/>
          </p:cNvSpPr>
          <p:nvPr>
            <p:ph type="body" sz="quarter" idx="11"/>
            <p:custDataLst>
              <p:tags r:id="rId4"/>
            </p:custDataLst>
          </p:nvPr>
        </p:nvSpPr>
        <p:spPr/>
        <p:txBody>
          <a:bodyPr/>
          <a:lstStyle/>
          <a:p>
            <a:r>
              <a:rPr lang="en-US" dirty="0" smtClean="0">
                <a:solidFill>
                  <a:schemeClr val="accent1"/>
                </a:solidFill>
              </a:rPr>
              <a:t>EAM Purchasing</a:t>
            </a:r>
            <a:endParaRPr lang="en-US" dirty="0">
              <a:solidFill>
                <a:schemeClr val="accent1"/>
              </a:solidFill>
            </a:endParaRPr>
          </a:p>
        </p:txBody>
      </p:sp>
      <p:pic>
        <p:nvPicPr>
          <p:cNvPr id="11270" name="Picture 2"/>
          <p:cNvPicPr>
            <a:picLocks noChangeAspect="1" noChangeArrowheads="1"/>
          </p:cNvPicPr>
          <p:nvPr/>
        </p:nvPicPr>
        <p:blipFill>
          <a:blip r:embed="rId8"/>
          <a:srcRect r="25000"/>
          <a:stretch>
            <a:fillRect/>
          </a:stretch>
        </p:blipFill>
        <p:spPr bwMode="auto">
          <a:xfrm>
            <a:off x="457200" y="2817813"/>
            <a:ext cx="5991225" cy="1144587"/>
          </a:xfrm>
          <a:prstGeom prst="rect">
            <a:avLst/>
          </a:prstGeom>
          <a:noFill/>
          <a:ln w="9525">
            <a:noFill/>
            <a:miter lim="800000"/>
            <a:headEnd/>
            <a:tailEnd/>
          </a:ln>
        </p:spPr>
      </p:pic>
      <p:graphicFrame>
        <p:nvGraphicFramePr>
          <p:cNvPr id="10" name="Diagram 9"/>
          <p:cNvGraphicFramePr/>
          <p:nvPr>
            <p:custDataLst>
              <p:tags r:id="rId5"/>
            </p:custDataLst>
          </p:nvPr>
        </p:nvGraphicFramePr>
        <p:xfrm>
          <a:off x="5346345" y="87772"/>
          <a:ext cx="3710343" cy="813749"/>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0">
                                            <p:graphicEl>
                                              <a:dgm id="{0EC98A0D-10C4-48D2-9022-CE7CDAA6A801}"/>
                                            </p:graphicEl>
                                          </p:spTgt>
                                        </p:tgtEl>
                                        <p:attrNameLst>
                                          <p:attrName>style.visibility</p:attrName>
                                        </p:attrNameLst>
                                      </p:cBhvr>
                                      <p:to>
                                        <p:strVal val="visible"/>
                                      </p:to>
                                    </p:set>
                                    <p:animEffect transition="in" filter="wipe(up)">
                                      <p:cBhvr>
                                        <p:cTn id="7" dur="500"/>
                                        <p:tgtEl>
                                          <p:spTgt spid="10">
                                            <p:graphicEl>
                                              <a:dgm id="{0EC98A0D-10C4-48D2-9022-CE7CDAA6A80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0">
                                            <p:graphicEl>
                                              <a:dgm id="{6607293F-1DC0-4064-8099-73ACE4059E67}"/>
                                            </p:graphicEl>
                                          </p:spTgt>
                                        </p:tgtEl>
                                        <p:attrNameLst>
                                          <p:attrName>style.visibility</p:attrName>
                                        </p:attrNameLst>
                                      </p:cBhvr>
                                      <p:to>
                                        <p:strVal val="visible"/>
                                      </p:to>
                                    </p:set>
                                    <p:animEffect transition="in" filter="wipe(up)">
                                      <p:cBhvr>
                                        <p:cTn id="12" dur="500"/>
                                        <p:tgtEl>
                                          <p:spTgt spid="10">
                                            <p:graphicEl>
                                              <a:dgm id="{6607293F-1DC0-4064-8099-73ACE4059E6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10">
                                            <p:graphicEl>
                                              <a:dgm id="{79DFEED5-8E76-47F1-A6A5-B4375438F005}"/>
                                            </p:graphicEl>
                                          </p:spTgt>
                                        </p:tgtEl>
                                        <p:attrNameLst>
                                          <p:attrName>style.visibility</p:attrName>
                                        </p:attrNameLst>
                                      </p:cBhvr>
                                      <p:to>
                                        <p:strVal val="visible"/>
                                      </p:to>
                                    </p:set>
                                    <p:animEffect transition="in" filter="wipe(up)">
                                      <p:cBhvr>
                                        <p:cTn id="17" dur="500"/>
                                        <p:tgtEl>
                                          <p:spTgt spid="10">
                                            <p:graphicEl>
                                              <a:dgm id="{79DFEED5-8E76-47F1-A6A5-B4375438F005}"/>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graphicEl>
                                              <a:dgm id="{70F6B947-DFED-42B4-9013-115733AA8B3E}"/>
                                            </p:graphicEl>
                                          </p:spTgt>
                                        </p:tgtEl>
                                        <p:attrNameLst>
                                          <p:attrName>style.visibility</p:attrName>
                                        </p:attrNameLst>
                                      </p:cBhvr>
                                      <p:to>
                                        <p:strVal val="visible"/>
                                      </p:to>
                                    </p:set>
                                    <p:animEffect transition="in" filter="wipe(up)">
                                      <p:cBhvr>
                                        <p:cTn id="22" dur="500"/>
                                        <p:tgtEl>
                                          <p:spTgt spid="10">
                                            <p:graphicEl>
                                              <a:dgm id="{70F6B947-DFED-42B4-9013-115733AA8B3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Sub>
          <a:bldDgm bld="one"/>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10.xml><?xml version="1.0" encoding="utf-8"?>
<p:tagLst xmlns:a="http://schemas.openxmlformats.org/drawingml/2006/main" xmlns:r="http://schemas.openxmlformats.org/officeDocument/2006/relationships" xmlns:p="http://schemas.openxmlformats.org/presentationml/2006/main">
  <p:tag name="DVSHAPEID" val="WfM1QwrSeks0NE7BcMmrRG"/>
</p:tagLst>
</file>

<file path=ppt/tags/tag11.xml><?xml version="1.0" encoding="utf-8"?>
<p:tagLst xmlns:a="http://schemas.openxmlformats.org/drawingml/2006/main" xmlns:r="http://schemas.openxmlformats.org/officeDocument/2006/relationships" xmlns:p="http://schemas.openxmlformats.org/presentationml/2006/main">
  <p:tag name="DVSECTIONID" val="msQfKDIaNflcATtOK0nmen"/>
</p:tagLst>
</file>

<file path=ppt/tags/tag12.xml><?xml version="1.0" encoding="utf-8"?>
<p:tagLst xmlns:a="http://schemas.openxmlformats.org/drawingml/2006/main" xmlns:r="http://schemas.openxmlformats.org/officeDocument/2006/relationships" xmlns:p="http://schemas.openxmlformats.org/presentationml/2006/main">
  <p:tag name="DVSHAPEID" val="SOxibMstV1CMzrlqOuWBEO"/>
</p:tagLst>
</file>

<file path=ppt/tags/tag13.xml><?xml version="1.0" encoding="utf-8"?>
<p:tagLst xmlns:a="http://schemas.openxmlformats.org/drawingml/2006/main" xmlns:r="http://schemas.openxmlformats.org/officeDocument/2006/relationships" xmlns:p="http://schemas.openxmlformats.org/presentationml/2006/main">
  <p:tag name="DVSHAPEID" val="vtZHxC1AX924Ufa3uJ4xYN"/>
</p:tagLst>
</file>

<file path=ppt/tags/tag14.xml><?xml version="1.0" encoding="utf-8"?>
<p:tagLst xmlns:a="http://schemas.openxmlformats.org/drawingml/2006/main" xmlns:r="http://schemas.openxmlformats.org/officeDocument/2006/relationships" xmlns:p="http://schemas.openxmlformats.org/presentationml/2006/main">
  <p:tag name="DVSHAPEID" val="WfM1QwrSeks0NE7BcMmrRG"/>
</p:tagLst>
</file>

<file path=ppt/tags/tag15.xml><?xml version="1.0" encoding="utf-8"?>
<p:tagLst xmlns:a="http://schemas.openxmlformats.org/drawingml/2006/main" xmlns:r="http://schemas.openxmlformats.org/officeDocument/2006/relationships" xmlns:p="http://schemas.openxmlformats.org/presentationml/2006/main">
  <p:tag name="DVSECTIONID" val="N7s6I22xbNHeaFMi8TVuti"/>
</p:tagLst>
</file>

<file path=ppt/tags/tag16.xml><?xml version="1.0" encoding="utf-8"?>
<p:tagLst xmlns:a="http://schemas.openxmlformats.org/drawingml/2006/main" xmlns:r="http://schemas.openxmlformats.org/officeDocument/2006/relationships" xmlns:p="http://schemas.openxmlformats.org/presentationml/2006/main">
  <p:tag name="DVSHAPEID" val="WtKMSz7EjELDIqw96gn34k"/>
</p:tagLst>
</file>

<file path=ppt/tags/tag17.xml><?xml version="1.0" encoding="utf-8"?>
<p:tagLst xmlns:a="http://schemas.openxmlformats.org/drawingml/2006/main" xmlns:r="http://schemas.openxmlformats.org/officeDocument/2006/relationships" xmlns:p="http://schemas.openxmlformats.org/presentationml/2006/main">
  <p:tag name="DVSHAPEID" val="aRQkvaZImS1gW9IduBJYUU"/>
</p:tagLst>
</file>

<file path=ppt/tags/tag18.xml><?xml version="1.0" encoding="utf-8"?>
<p:tagLst xmlns:a="http://schemas.openxmlformats.org/drawingml/2006/main" xmlns:r="http://schemas.openxmlformats.org/officeDocument/2006/relationships" xmlns:p="http://schemas.openxmlformats.org/presentationml/2006/main">
  <p:tag name="DVSHAPEID" val="wBywzBNXYqjtpVlVu5Ff9T"/>
</p:tagLst>
</file>

<file path=ppt/tags/tag19.xml><?xml version="1.0" encoding="utf-8"?>
<p:tagLst xmlns:a="http://schemas.openxmlformats.org/drawingml/2006/main" xmlns:r="http://schemas.openxmlformats.org/officeDocument/2006/relationships" xmlns:p="http://schemas.openxmlformats.org/presentationml/2006/main">
  <p:tag name="DVSHAPEID" val="S7ZpuxAVlZHflfLZBoVoTB"/>
</p:tagLst>
</file>

<file path=ppt/tags/tag2.xml><?xml version="1.0" encoding="utf-8"?>
<p:tagLst xmlns:a="http://schemas.openxmlformats.org/drawingml/2006/main" xmlns:r="http://schemas.openxmlformats.org/officeDocument/2006/relationships" xmlns:p="http://schemas.openxmlformats.org/presentationml/2006/main">
  <p:tag name="SLIDEFILENAME" val="Plant_Operations___119.JPG"/>
  <p:tag name="SLIDEID" val="119"/>
</p:tagLst>
</file>

<file path=ppt/tags/tag20.xml><?xml version="1.0" encoding="utf-8"?>
<p:tagLst xmlns:a="http://schemas.openxmlformats.org/drawingml/2006/main" xmlns:r="http://schemas.openxmlformats.org/officeDocument/2006/relationships" xmlns:p="http://schemas.openxmlformats.org/presentationml/2006/main">
  <p:tag name="DVSECTIONID" val="N7s6I22xbNHeaFMi8TVuti"/>
</p:tagLst>
</file>

<file path=ppt/tags/tag21.xml><?xml version="1.0" encoding="utf-8"?>
<p:tagLst xmlns:a="http://schemas.openxmlformats.org/drawingml/2006/main" xmlns:r="http://schemas.openxmlformats.org/officeDocument/2006/relationships" xmlns:p="http://schemas.openxmlformats.org/presentationml/2006/main">
  <p:tag name="DVSHAPEID" val="WtKMSz7EjELDIqw96gn34k"/>
</p:tagLst>
</file>

<file path=ppt/tags/tag22.xml><?xml version="1.0" encoding="utf-8"?>
<p:tagLst xmlns:a="http://schemas.openxmlformats.org/drawingml/2006/main" xmlns:r="http://schemas.openxmlformats.org/officeDocument/2006/relationships" xmlns:p="http://schemas.openxmlformats.org/presentationml/2006/main">
  <p:tag name="DVSHAPEID" val="aRQkvaZImS1gW9IduBJYUU"/>
</p:tagLst>
</file>

<file path=ppt/tags/tag23.xml><?xml version="1.0" encoding="utf-8"?>
<p:tagLst xmlns:a="http://schemas.openxmlformats.org/drawingml/2006/main" xmlns:r="http://schemas.openxmlformats.org/officeDocument/2006/relationships" xmlns:p="http://schemas.openxmlformats.org/presentationml/2006/main">
  <p:tag name="DVSHAPEID" val="wBywzBNXYqjtpVlVu5Ff9T"/>
</p:tagLst>
</file>

<file path=ppt/tags/tag24.xml><?xml version="1.0" encoding="utf-8"?>
<p:tagLst xmlns:a="http://schemas.openxmlformats.org/drawingml/2006/main" xmlns:r="http://schemas.openxmlformats.org/officeDocument/2006/relationships" xmlns:p="http://schemas.openxmlformats.org/presentationml/2006/main">
  <p:tag name="DVSHAPEID" val="S7ZpuxAVlZHflfLZBoVoTB"/>
</p:tagLst>
</file>

<file path=ppt/tags/tag25.xml><?xml version="1.0" encoding="utf-8"?>
<p:tagLst xmlns:a="http://schemas.openxmlformats.org/drawingml/2006/main" xmlns:r="http://schemas.openxmlformats.org/officeDocument/2006/relationships" xmlns:p="http://schemas.openxmlformats.org/presentationml/2006/main">
  <p:tag name="DVSECTIONID" val="I3lM1ooeIwJhXeEvyJOVcr"/>
</p:tagLst>
</file>

<file path=ppt/tags/tag26.xml><?xml version="1.0" encoding="utf-8"?>
<p:tagLst xmlns:a="http://schemas.openxmlformats.org/drawingml/2006/main" xmlns:r="http://schemas.openxmlformats.org/officeDocument/2006/relationships" xmlns:p="http://schemas.openxmlformats.org/presentationml/2006/main">
  <p:tag name="DVSHAPEID" val="L9A69vtgkLZhbwEIE1OHF3"/>
</p:tagLst>
</file>

<file path=ppt/tags/tag27.xml><?xml version="1.0" encoding="utf-8"?>
<p:tagLst xmlns:a="http://schemas.openxmlformats.org/drawingml/2006/main" xmlns:r="http://schemas.openxmlformats.org/officeDocument/2006/relationships" xmlns:p="http://schemas.openxmlformats.org/presentationml/2006/main">
  <p:tag name="DVSHAPEID" val="tIwksrhF0QwBHAbMpBa2k0"/>
</p:tagLst>
</file>

<file path=ppt/tags/tag28.xml><?xml version="1.0" encoding="utf-8"?>
<p:tagLst xmlns:a="http://schemas.openxmlformats.org/drawingml/2006/main" xmlns:r="http://schemas.openxmlformats.org/officeDocument/2006/relationships" xmlns:p="http://schemas.openxmlformats.org/presentationml/2006/main">
  <p:tag name="DVSHAPEID" val="Dqf0voBlenEIFRzO22ZFK9"/>
</p:tagLst>
</file>

<file path=ppt/tags/tag29.xml><?xml version="1.0" encoding="utf-8"?>
<p:tagLst xmlns:a="http://schemas.openxmlformats.org/drawingml/2006/main" xmlns:r="http://schemas.openxmlformats.org/officeDocument/2006/relationships" xmlns:p="http://schemas.openxmlformats.org/presentationml/2006/main">
  <p:tag name="DVSHAPEID" val="LzO3wRCdwDJt565sWT3FB9"/>
</p:tagLst>
</file>

<file path=ppt/tags/tag3.xml><?xml version="1.0" encoding="utf-8"?>
<p:tagLst xmlns:a="http://schemas.openxmlformats.org/drawingml/2006/main" xmlns:r="http://schemas.openxmlformats.org/officeDocument/2006/relationships" xmlns:p="http://schemas.openxmlformats.org/presentationml/2006/main">
  <p:tag name="DVSECTIONID" val="msQfKDIaNflcATtOK0nmen"/>
</p:tagLst>
</file>

<file path=ppt/tags/tag30.xml><?xml version="1.0" encoding="utf-8"?>
<p:tagLst xmlns:a="http://schemas.openxmlformats.org/drawingml/2006/main" xmlns:r="http://schemas.openxmlformats.org/officeDocument/2006/relationships" xmlns:p="http://schemas.openxmlformats.org/presentationml/2006/main">
  <p:tag name="DVSHAPEID" val="eAqohv0jWziV0IxKQY2X2a"/>
</p:tagLst>
</file>

<file path=ppt/tags/tag31.xml><?xml version="1.0" encoding="utf-8"?>
<p:tagLst xmlns:a="http://schemas.openxmlformats.org/drawingml/2006/main" xmlns:r="http://schemas.openxmlformats.org/officeDocument/2006/relationships" xmlns:p="http://schemas.openxmlformats.org/presentationml/2006/main">
  <p:tag name="DVSHAPEID" val="YcMtJA56B4xCBO8cE1Enz4"/>
</p:tagLst>
</file>

<file path=ppt/tags/tag32.xml><?xml version="1.0" encoding="utf-8"?>
<p:tagLst xmlns:a="http://schemas.openxmlformats.org/drawingml/2006/main" xmlns:r="http://schemas.openxmlformats.org/officeDocument/2006/relationships" xmlns:p="http://schemas.openxmlformats.org/presentationml/2006/main">
  <p:tag name="DVSECTIONID" val="I3lM1ooeIwJhXeEvyJOVcr"/>
</p:tagLst>
</file>

<file path=ppt/tags/tag33.xml><?xml version="1.0" encoding="utf-8"?>
<p:tagLst xmlns:a="http://schemas.openxmlformats.org/drawingml/2006/main" xmlns:r="http://schemas.openxmlformats.org/officeDocument/2006/relationships" xmlns:p="http://schemas.openxmlformats.org/presentationml/2006/main">
  <p:tag name="DVSHAPEID" val="L9A69vtgkLZhbwEIE1OHF3"/>
</p:tagLst>
</file>

<file path=ppt/tags/tag34.xml><?xml version="1.0" encoding="utf-8"?>
<p:tagLst xmlns:a="http://schemas.openxmlformats.org/drawingml/2006/main" xmlns:r="http://schemas.openxmlformats.org/officeDocument/2006/relationships" xmlns:p="http://schemas.openxmlformats.org/presentationml/2006/main">
  <p:tag name="DVSHAPEID" val="Dqf0voBlenEIFRzO22ZFK9"/>
</p:tagLst>
</file>

<file path=ppt/tags/tag35.xml><?xml version="1.0" encoding="utf-8"?>
<p:tagLst xmlns:a="http://schemas.openxmlformats.org/drawingml/2006/main" xmlns:r="http://schemas.openxmlformats.org/officeDocument/2006/relationships" xmlns:p="http://schemas.openxmlformats.org/presentationml/2006/main">
  <p:tag name="DVSHAPEID" val="LzO3wRCdwDJt565sWT3FB9"/>
</p:tagLst>
</file>

<file path=ppt/tags/tag36.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37.xml><?xml version="1.0" encoding="utf-8"?>
<p:tagLst xmlns:a="http://schemas.openxmlformats.org/drawingml/2006/main" xmlns:r="http://schemas.openxmlformats.org/officeDocument/2006/relationships" xmlns:p="http://schemas.openxmlformats.org/presentationml/2006/main">
  <p:tag name="DVSECTIONID" val="n5MbmoCIzTVvooKV1E8X5a"/>
</p:tagLst>
</file>

<file path=ppt/tags/tag38.xml><?xml version="1.0" encoding="utf-8"?>
<p:tagLst xmlns:a="http://schemas.openxmlformats.org/drawingml/2006/main" xmlns:r="http://schemas.openxmlformats.org/officeDocument/2006/relationships" xmlns:p="http://schemas.openxmlformats.org/presentationml/2006/main">
  <p:tag name="DVSHAPEID" val="W34niF5HmssUXb2liA5i8X"/>
</p:tagLst>
</file>

<file path=ppt/tags/tag39.xml><?xml version="1.0" encoding="utf-8"?>
<p:tagLst xmlns:a="http://schemas.openxmlformats.org/drawingml/2006/main" xmlns:r="http://schemas.openxmlformats.org/officeDocument/2006/relationships" xmlns:p="http://schemas.openxmlformats.org/presentationml/2006/main">
  <p:tag name="DVSHAPEID" val="jGNpFUbGkB13EnjUdkefdP"/>
</p:tagLst>
</file>

<file path=ppt/tags/tag4.xml><?xml version="1.0" encoding="utf-8"?>
<p:tagLst xmlns:a="http://schemas.openxmlformats.org/drawingml/2006/main" xmlns:r="http://schemas.openxmlformats.org/officeDocument/2006/relationships" xmlns:p="http://schemas.openxmlformats.org/presentationml/2006/main">
  <p:tag name="DVSHAPEID" val="SOxibMstV1CMzrlqOuWBEO"/>
</p:tagLst>
</file>

<file path=ppt/tags/tag40.xml><?xml version="1.0" encoding="utf-8"?>
<p:tagLst xmlns:a="http://schemas.openxmlformats.org/drawingml/2006/main" xmlns:r="http://schemas.openxmlformats.org/officeDocument/2006/relationships" xmlns:p="http://schemas.openxmlformats.org/presentationml/2006/main">
  <p:tag name="DVSHAPEID" val="t6KlHuFsRK2YJozS0avG8Q"/>
</p:tagLst>
</file>

<file path=ppt/tags/tag41.xml><?xml version="1.0" encoding="utf-8"?>
<p:tagLst xmlns:a="http://schemas.openxmlformats.org/drawingml/2006/main" xmlns:r="http://schemas.openxmlformats.org/officeDocument/2006/relationships" xmlns:p="http://schemas.openxmlformats.org/presentationml/2006/main">
  <p:tag name="DVSHAPEID" val="SUxF2onK4TKudHEkcG1SJh"/>
</p:tagLst>
</file>

<file path=ppt/tags/tag42.xml><?xml version="1.0" encoding="utf-8"?>
<p:tagLst xmlns:a="http://schemas.openxmlformats.org/drawingml/2006/main" xmlns:r="http://schemas.openxmlformats.org/officeDocument/2006/relationships" xmlns:p="http://schemas.openxmlformats.org/presentationml/2006/main">
  <p:tag name="DVSHAPEID" val="1GDVkkk3JwHCdQO2sg57G8"/>
</p:tagLst>
</file>

<file path=ppt/tags/tag43.xml><?xml version="1.0" encoding="utf-8"?>
<p:tagLst xmlns:a="http://schemas.openxmlformats.org/drawingml/2006/main" xmlns:r="http://schemas.openxmlformats.org/officeDocument/2006/relationships" xmlns:p="http://schemas.openxmlformats.org/presentationml/2006/main">
  <p:tag name="DVSHAPEID" val="dfaSdGXPFf6BTQ1642q0ad"/>
</p:tagLst>
</file>

<file path=ppt/tags/tag44.xml><?xml version="1.0" encoding="utf-8"?>
<p:tagLst xmlns:a="http://schemas.openxmlformats.org/drawingml/2006/main" xmlns:r="http://schemas.openxmlformats.org/officeDocument/2006/relationships" xmlns:p="http://schemas.openxmlformats.org/presentationml/2006/main">
  <p:tag name="DVSHAPEID" val="NAuOwadKMCBStoKs7D5URr"/>
</p:tagLst>
</file>

<file path=ppt/tags/tag45.xml><?xml version="1.0" encoding="utf-8"?>
<p:tagLst xmlns:a="http://schemas.openxmlformats.org/drawingml/2006/main" xmlns:r="http://schemas.openxmlformats.org/officeDocument/2006/relationships" xmlns:p="http://schemas.openxmlformats.org/presentationml/2006/main">
  <p:tag name="DVSHAPEID" val="wBWX0mb2GFYZrAnoaNBUtt"/>
</p:tagLst>
</file>

<file path=ppt/tags/tag46.xml><?xml version="1.0" encoding="utf-8"?>
<p:tagLst xmlns:a="http://schemas.openxmlformats.org/drawingml/2006/main" xmlns:r="http://schemas.openxmlformats.org/officeDocument/2006/relationships" xmlns:p="http://schemas.openxmlformats.org/presentationml/2006/main">
  <p:tag name="DVSHAPEID" val="00mDmBVMVgml3SRyaRyJVV"/>
</p:tagLst>
</file>

<file path=ppt/tags/tag47.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48.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49.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5.xml><?xml version="1.0" encoding="utf-8"?>
<p:tagLst xmlns:a="http://schemas.openxmlformats.org/drawingml/2006/main" xmlns:r="http://schemas.openxmlformats.org/officeDocument/2006/relationships" xmlns:p="http://schemas.openxmlformats.org/presentationml/2006/main">
  <p:tag name="DVSHAPEID" val="vtZHxC1AX924Ufa3uJ4xYN"/>
</p:tagLst>
</file>

<file path=ppt/tags/tag50.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51.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52.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53.xml><?xml version="1.0" encoding="utf-8"?>
<p:tagLst xmlns:a="http://schemas.openxmlformats.org/drawingml/2006/main" xmlns:r="http://schemas.openxmlformats.org/officeDocument/2006/relationships" xmlns:p="http://schemas.openxmlformats.org/presentationml/2006/main">
  <p:tag name="DVSHAPEID" val="TS1PzX0rXpO8wK4f64VGq4"/>
</p:tagLst>
</file>

<file path=ppt/tags/tag54.xml><?xml version="1.0" encoding="utf-8"?>
<p:tagLst xmlns:a="http://schemas.openxmlformats.org/drawingml/2006/main" xmlns:r="http://schemas.openxmlformats.org/officeDocument/2006/relationships" xmlns:p="http://schemas.openxmlformats.org/presentationml/2006/main">
  <p:tag name="DVSHAPEID" val="sE87lzdPGd7YDXGRe5U99k"/>
</p:tagLst>
</file>

<file path=ppt/tags/tag55.xml><?xml version="1.0" encoding="utf-8"?>
<p:tagLst xmlns:a="http://schemas.openxmlformats.org/drawingml/2006/main" xmlns:r="http://schemas.openxmlformats.org/officeDocument/2006/relationships" xmlns:p="http://schemas.openxmlformats.org/presentationml/2006/main">
  <p:tag name="DVSHAPEID" val="ozZsxoJNrq5OqnGrCrd8IB"/>
</p:tagLst>
</file>

<file path=ppt/tags/tag56.xml><?xml version="1.0" encoding="utf-8"?>
<p:tagLst xmlns:a="http://schemas.openxmlformats.org/drawingml/2006/main" xmlns:r="http://schemas.openxmlformats.org/officeDocument/2006/relationships" xmlns:p="http://schemas.openxmlformats.org/presentationml/2006/main">
  <p:tag name="DVSHAPEID" val="0x76zeQQMhU7fy8S2P5TLH"/>
</p:tagLst>
</file>

<file path=ppt/tags/tag57.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58.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59.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6.xml><?xml version="1.0" encoding="utf-8"?>
<p:tagLst xmlns:a="http://schemas.openxmlformats.org/drawingml/2006/main" xmlns:r="http://schemas.openxmlformats.org/officeDocument/2006/relationships" xmlns:p="http://schemas.openxmlformats.org/presentationml/2006/main">
  <p:tag name="DVSHAPEID" val="WfM1QwrSeks0NE7BcMmrRG"/>
</p:tagLst>
</file>

<file path=ppt/tags/tag60.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61.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62.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63.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64.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65.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66.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67.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68.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69.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7.xml><?xml version="1.0" encoding="utf-8"?>
<p:tagLst xmlns:a="http://schemas.openxmlformats.org/drawingml/2006/main" xmlns:r="http://schemas.openxmlformats.org/officeDocument/2006/relationships" xmlns:p="http://schemas.openxmlformats.org/presentationml/2006/main">
  <p:tag name="DVSECTIONID" val="msQfKDIaNflcATtOK0nmen"/>
</p:tagLst>
</file>

<file path=ppt/tags/tag70.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71.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72.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73.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74.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75.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76.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77.xml><?xml version="1.0" encoding="utf-8"?>
<p:tagLst xmlns:a="http://schemas.openxmlformats.org/drawingml/2006/main" xmlns:r="http://schemas.openxmlformats.org/officeDocument/2006/relationships" xmlns:p="http://schemas.openxmlformats.org/presentationml/2006/main">
  <p:tag name="DVSHAPEID" val="uwQHGN2VA7KdIvdBEPRn7w"/>
</p:tagLst>
</file>

<file path=ppt/tags/tag78.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79.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8.xml><?xml version="1.0" encoding="utf-8"?>
<p:tagLst xmlns:a="http://schemas.openxmlformats.org/drawingml/2006/main" xmlns:r="http://schemas.openxmlformats.org/officeDocument/2006/relationships" xmlns:p="http://schemas.openxmlformats.org/presentationml/2006/main">
  <p:tag name="DVSHAPEID" val="SOxibMstV1CMzrlqOuWBEO"/>
</p:tagLst>
</file>

<file path=ppt/tags/tag80.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81.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82.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83.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84.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85.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86.xml><?xml version="1.0" encoding="utf-8"?>
<p:tagLst xmlns:a="http://schemas.openxmlformats.org/drawingml/2006/main" xmlns:r="http://schemas.openxmlformats.org/officeDocument/2006/relationships" xmlns:p="http://schemas.openxmlformats.org/presentationml/2006/main">
  <p:tag name="DVSECTIONID" val="vSHxDCkcFx5hGf0P10B0XP"/>
</p:tagLst>
</file>

<file path=ppt/tags/tag87.xml><?xml version="1.0" encoding="utf-8"?>
<p:tagLst xmlns:a="http://schemas.openxmlformats.org/drawingml/2006/main" xmlns:r="http://schemas.openxmlformats.org/officeDocument/2006/relationships" xmlns:p="http://schemas.openxmlformats.org/presentationml/2006/main">
  <p:tag name="DVSHAPEID" val="UuW94ItiiWY2BWAnZA7UKH"/>
</p:tagLst>
</file>

<file path=ppt/tags/tag88.xml><?xml version="1.0" encoding="utf-8"?>
<p:tagLst xmlns:a="http://schemas.openxmlformats.org/drawingml/2006/main" xmlns:r="http://schemas.openxmlformats.org/officeDocument/2006/relationships" xmlns:p="http://schemas.openxmlformats.org/presentationml/2006/main">
  <p:tag name="DVSHAPEID" val="C5wvxBCJlJx45SGcxcjDXp"/>
</p:tagLst>
</file>

<file path=ppt/tags/tag89.xml><?xml version="1.0" encoding="utf-8"?>
<p:tagLst xmlns:a="http://schemas.openxmlformats.org/drawingml/2006/main" xmlns:r="http://schemas.openxmlformats.org/officeDocument/2006/relationships" xmlns:p="http://schemas.openxmlformats.org/presentationml/2006/main">
  <p:tag name="DVSHAPEID" val="n1hVXNRYB1bcRRDzbRFyAf"/>
</p:tagLst>
</file>

<file path=ppt/tags/tag9.xml><?xml version="1.0" encoding="utf-8"?>
<p:tagLst xmlns:a="http://schemas.openxmlformats.org/drawingml/2006/main" xmlns:r="http://schemas.openxmlformats.org/officeDocument/2006/relationships" xmlns:p="http://schemas.openxmlformats.org/presentationml/2006/main">
  <p:tag name="DVSHAPEID" val="vtZHxC1AX924Ufa3uJ4xYN"/>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 2010 Template.potx</Template>
  <TotalTime>44886</TotalTime>
  <Words>10754</Words>
  <Application>Microsoft Office PowerPoint</Application>
  <PresentationFormat>On-screen Show (4:3)</PresentationFormat>
  <Paragraphs>1221</Paragraphs>
  <Slides>106</Slides>
  <Notes>106</Notes>
  <HiddenSlides>0</HiddenSlides>
  <MMClips>0</MMClips>
  <ScaleCrop>false</ScaleCrop>
  <HeadingPairs>
    <vt:vector size="4" baseType="variant">
      <vt:variant>
        <vt:lpstr>Theme</vt:lpstr>
      </vt:variant>
      <vt:variant>
        <vt:i4>1</vt:i4>
      </vt:variant>
      <vt:variant>
        <vt:lpstr>Slide Titles</vt:lpstr>
      </vt:variant>
      <vt:variant>
        <vt:i4>106</vt:i4>
      </vt:variant>
    </vt:vector>
  </HeadingPairs>
  <TitlesOfParts>
    <vt:vector size="107" baseType="lpstr">
      <vt:lpstr>QAD 2010 Template</vt:lpstr>
      <vt:lpstr>Purchasing</vt:lpstr>
      <vt:lpstr>Purchasing – Overview</vt:lpstr>
      <vt:lpstr>QAD EAM Modules</vt:lpstr>
      <vt:lpstr>QAD EAM Overview – Modules </vt:lpstr>
      <vt:lpstr>EAM Modules</vt:lpstr>
      <vt:lpstr>Purchasing Overview</vt:lpstr>
      <vt:lpstr>Who uses EAM Purchasing?</vt:lpstr>
      <vt:lpstr>Purchasing — Key Concepts</vt:lpstr>
      <vt:lpstr>Purchasing — Key Concepts</vt:lpstr>
      <vt:lpstr>Purchasing — Key Concepts (cont.)</vt:lpstr>
      <vt:lpstr>Purchasing — Key Concepts (cont.)</vt:lpstr>
      <vt:lpstr>Purchasing — Key Concepts (cont.)</vt:lpstr>
      <vt:lpstr>Purchasing — Key Concepts (cont.)</vt:lpstr>
      <vt:lpstr>Purchasing — Key Concepts (cont.)</vt:lpstr>
      <vt:lpstr>Purchasing — Key Concepts (cont.)</vt:lpstr>
      <vt:lpstr>EAM Purchasing Set Up</vt:lpstr>
      <vt:lpstr>Purchasing Setup – Overview</vt:lpstr>
      <vt:lpstr>Purchasing Set Up</vt:lpstr>
      <vt:lpstr>Purchasing Set Up: Registry </vt:lpstr>
      <vt:lpstr>Purchasing Setup: Domain </vt:lpstr>
      <vt:lpstr>Purchasing Setup: Domain </vt:lpstr>
      <vt:lpstr>Buyer/Commodity Purchasing</vt:lpstr>
      <vt:lpstr>Buyer/Commodity Purchasing</vt:lpstr>
      <vt:lpstr>Purchasing Setup: Site </vt:lpstr>
      <vt:lpstr>Purchasing Setup: Site </vt:lpstr>
      <vt:lpstr>Purchasing Setup: Site </vt:lpstr>
      <vt:lpstr>Purchasing Setup: Site </vt:lpstr>
      <vt:lpstr>Purchasing Setup: Site </vt:lpstr>
      <vt:lpstr>Purchasing Setup: Site </vt:lpstr>
      <vt:lpstr>Purchasing Set Up: Employee </vt:lpstr>
      <vt:lpstr>Requisition Approval Setup </vt:lpstr>
      <vt:lpstr>Purchasing Process – Step Through</vt:lpstr>
      <vt:lpstr>Purchasing Process</vt:lpstr>
      <vt:lpstr>Requisition Creation &amp; Approval</vt:lpstr>
      <vt:lpstr>Requisition Setup </vt:lpstr>
      <vt:lpstr>Over Budget Requisition Routing Authorization</vt:lpstr>
      <vt:lpstr>Over Budget Requisition Routing Authorization</vt:lpstr>
      <vt:lpstr>Over Budget Requisition Routing Authorization</vt:lpstr>
      <vt:lpstr>Over Budget Requisition Routing Authorization</vt:lpstr>
      <vt:lpstr>Budget Analysis Reports </vt:lpstr>
      <vt:lpstr>Requisition Setup </vt:lpstr>
      <vt:lpstr>Create a Requisition</vt:lpstr>
      <vt:lpstr>Create a Requisition: Header</vt:lpstr>
      <vt:lpstr>Create a Requisition: Header</vt:lpstr>
      <vt:lpstr>Create a Requisition: Lines</vt:lpstr>
      <vt:lpstr>Create a Requisition: Lines</vt:lpstr>
      <vt:lpstr>Create a Requisition: Lines</vt:lpstr>
      <vt:lpstr>Create a Requisition: Lines</vt:lpstr>
      <vt:lpstr>Create a Requisition: Lines</vt:lpstr>
      <vt:lpstr>Purchasing Process – Step Through</vt:lpstr>
      <vt:lpstr>Authorize a Requisition</vt:lpstr>
      <vt:lpstr>Authorize a Requisition</vt:lpstr>
      <vt:lpstr>Authorize a Requisition</vt:lpstr>
      <vt:lpstr>Authorize a Requisition</vt:lpstr>
      <vt:lpstr>E-mail Approval Notification to Originator</vt:lpstr>
      <vt:lpstr>Purchasing Process – Step Through</vt:lpstr>
      <vt:lpstr>Purchase Order Process</vt:lpstr>
      <vt:lpstr>Purchase Orders  </vt:lpstr>
      <vt:lpstr>Purchase Order Types </vt:lpstr>
      <vt:lpstr>Globally Create Purchase Orders</vt:lpstr>
      <vt:lpstr>Globally Create Purchase Orders</vt:lpstr>
      <vt:lpstr>Global Authorize POs &amp; Reqs</vt:lpstr>
      <vt:lpstr>Place PO on Order</vt:lpstr>
      <vt:lpstr>Purchasing Process – Step Through</vt:lpstr>
      <vt:lpstr>Distribute PO</vt:lpstr>
      <vt:lpstr>E-mail PO to Supplier</vt:lpstr>
      <vt:lpstr>E-mail PO to Supplier</vt:lpstr>
      <vt:lpstr>PO Receiving</vt:lpstr>
      <vt:lpstr>PO Receiving </vt:lpstr>
      <vt:lpstr>Receive Against a PO</vt:lpstr>
      <vt:lpstr>Reprint Receiver Document</vt:lpstr>
      <vt:lpstr>Print Receiver Document</vt:lpstr>
      <vt:lpstr>Receipt GLs Created When Received</vt:lpstr>
      <vt:lpstr>Global Authorize POs </vt:lpstr>
      <vt:lpstr>Purchasing Process – Step Through</vt:lpstr>
      <vt:lpstr>Pay </vt:lpstr>
      <vt:lpstr>All PO/Req Revisions</vt:lpstr>
      <vt:lpstr>Return to Vendor</vt:lpstr>
      <vt:lpstr>Return to Vendor by Receipt</vt:lpstr>
      <vt:lpstr>Return to Vendor by Receipt Process</vt:lpstr>
      <vt:lpstr>Return to Vendor by Receipt</vt:lpstr>
      <vt:lpstr>Stock Replenishment</vt:lpstr>
      <vt:lpstr>Stock Replenishment</vt:lpstr>
      <vt:lpstr>Stock Replenishment </vt:lpstr>
      <vt:lpstr>Create a Stock Replenishment</vt:lpstr>
      <vt:lpstr>Add Parts to a Stock Replenishment</vt:lpstr>
      <vt:lpstr>Review Parts on a Stock Replenishment</vt:lpstr>
      <vt:lpstr>Create Stock Replenishment Requests</vt:lpstr>
      <vt:lpstr>Globally Create Purchase Orders</vt:lpstr>
      <vt:lpstr>Close a Stock Replenishment</vt:lpstr>
      <vt:lpstr>Blanket Orders </vt:lpstr>
      <vt:lpstr>Blanket Orders – Overview</vt:lpstr>
      <vt:lpstr>Blanket Order Overview</vt:lpstr>
      <vt:lpstr>Blanket Order Overview</vt:lpstr>
      <vt:lpstr>Blanket Order Overview</vt:lpstr>
      <vt:lpstr>Blanket Order: Set Up Header</vt:lpstr>
      <vt:lpstr>Blanket Order: Set Up Line Detail</vt:lpstr>
      <vt:lpstr>Blanket Order: Approvals</vt:lpstr>
      <vt:lpstr>Blanket Order: Release</vt:lpstr>
      <vt:lpstr>Blanket Order: Release</vt:lpstr>
      <vt:lpstr>Blanket Order: Release</vt:lpstr>
      <vt:lpstr>Blanket Order: Additional Benefits</vt:lpstr>
      <vt:lpstr>Blanket Order: Additional Benefits (cont)</vt:lpstr>
      <vt:lpstr>All BO Lines Browse</vt:lpstr>
      <vt:lpstr>Purchasing – Review</vt:lpstr>
      <vt:lpstr>End of Section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lnc</dc:creator>
  <cp:lastModifiedBy>Administrator</cp:lastModifiedBy>
  <cp:revision>2705</cp:revision>
  <dcterms:created xsi:type="dcterms:W3CDTF">2010-10-05T00:44:07Z</dcterms:created>
  <dcterms:modified xsi:type="dcterms:W3CDTF">2015-08-04T17:11:04Z</dcterms:modified>
</cp:coreProperties>
</file>