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slides/slide36.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tags/tag49.xml" ContentType="application/vnd.openxmlformats-officedocument.presentationml.tags+xml"/>
  <Override PartName="/ppt/tags/tag96.xml" ContentType="application/vnd.openxmlformats-officedocument.presentationml.tags+xml"/>
  <Override PartName="/ppt/comments/comment44.xml" ContentType="application/vnd.openxmlformats-officedocument.presentationml.comment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comments/comment33.xml" ContentType="application/vnd.openxmlformats-officedocument.presentationml.comments+xml"/>
  <Override PartName="/ppt/tags/tag85.xml" ContentType="application/vnd.openxmlformats-officedocument.presentationml.tag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notesSlides/notesSlide41.xml" ContentType="application/vnd.openxmlformats-officedocument.presentationml.notesSlide+xml"/>
  <Override PartName="/ppt/tags/tag52.xml" ContentType="application/vnd.openxmlformats-officedocument.presentationml.tags+xml"/>
  <Override PartName="/ppt/notesSlides/notesSlide30.xml" ContentType="application/vnd.openxmlformats-officedocument.presentationml.notesSlide+xml"/>
  <Override PartName="/ppt/tags/tag109.xml" ContentType="application/vnd.openxmlformats-officedocument.presentationml.tags+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tags/tag112.xml" ContentType="application/vnd.openxmlformats-officedocument.presentationml.tags+xml"/>
  <Override PartName="/ppt/theme/theme2.xml" ContentType="application/vnd.openxmlformats-officedocument.theme+xml"/>
  <Override PartName="/ppt/comments/comment9.xml" ContentType="application/vnd.openxmlformats-officedocument.presentationml.comments+xml"/>
  <Override PartName="/ppt/tags/tag5.xml" ContentType="application/vnd.openxmlformats-officedocument.presentationml.tags+xml"/>
  <Override PartName="/ppt/diagrams/quickStyle3.xml" ContentType="application/vnd.openxmlformats-officedocument.drawingml.diagramStyle+xml"/>
  <Override PartName="/ppt/comments/comment27.xml" ContentType="application/vnd.openxmlformats-officedocument.presentationml.comments+xml"/>
  <Override PartName="/ppt/tags/tag79.xml" ContentType="application/vnd.openxmlformats-officedocument.presentationml.tags+xml"/>
  <Override PartName="/ppt/comments/comment38.xml" ContentType="application/vnd.openxmlformats-officedocument.presentationml.comment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comments/comment16.xml" ContentType="application/vnd.openxmlformats-officedocument.presentationml.comments+xml"/>
  <Override PartName="/ppt/tags/tag68.xml" ContentType="application/vnd.openxmlformats-officedocument.presentationml.tag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tags/tag57.xml" ContentType="application/vnd.openxmlformats-officedocument.presentationml.tags+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comments/comment30.xml" ContentType="application/vnd.openxmlformats-officedocument.presentationml.comments+xml"/>
  <Override PartName="/ppt/tags/tag82.xml" ContentType="application/vnd.openxmlformats-officedocument.presentationml.tags+xml"/>
  <Override PartName="/ppt/tags/tag93.xml" ContentType="application/vnd.openxmlformats-officedocument.presentationml.tags+xml"/>
  <Override PartName="/ppt/comments/comment41.xml" ContentType="application/vnd.openxmlformats-officedocument.presentationml.comments+xml"/>
  <Override PartName="/ppt/comments/comment1.xml" ContentType="application/vnd.openxmlformats-officedocument.presentationml.comments+xml"/>
  <Override PartName="/ppt/tags/tag24.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slides/slide38.xml" ContentType="application/vnd.openxmlformats-officedocument.presentationml.slide+xml"/>
  <Override PartName="/ppt/diagrams/colors1.xml" ContentType="application/vnd.openxmlformats-officedocument.drawingml.diagramColors+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tags/tag98.xml" ContentType="application/vnd.openxmlformats-officedocument.presentationml.tags+xml"/>
  <Override PartName="/ppt/comments/comment46.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Default Extension="wmf" ContentType="image/x-wmf"/>
  <Override PartName="/ppt/tags/tag2.xml" ContentType="application/vnd.openxmlformats-officedocument.presentationml.tags+xml"/>
  <Override PartName="/ppt/comments/comment17.xml" ContentType="application/vnd.openxmlformats-officedocument.presentationml.comments+xml"/>
  <Override PartName="/ppt/notesSlides/notesSlide18.xml" ContentType="application/vnd.openxmlformats-officedocument.presentationml.notesSlide+xml"/>
  <Override PartName="/ppt/tags/tag58.xml" ContentType="application/vnd.openxmlformats-officedocument.presentationml.tags+xml"/>
  <Override PartName="/ppt/tags/tag69.xml" ContentType="application/vnd.openxmlformats-officedocument.presentationml.tags+xml"/>
  <Override PartName="/ppt/comments/comment35.xml" ContentType="application/vnd.openxmlformats-officedocument.presentationml.comments+xml"/>
  <Override PartName="/ppt/notesSlides/notesSlide36.xml" ContentType="application/vnd.openxmlformats-officedocument.presentationml.notesSlide+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comments/comment42.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comments/comment31.xml" ContentType="application/vnd.openxmlformats-officedocument.presentationml.comments+xml"/>
  <Override PartName="/ppt/notesSlides/notesSlide32.xml" ContentType="application/vnd.openxmlformats-officedocument.presentationml.notesSlide+xml"/>
  <Override PartName="/ppt/tags/tag83.xml" ContentType="application/vnd.openxmlformats-officedocument.presentationml.tag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diagrams/layout3.xml" ContentType="application/vnd.openxmlformats-officedocument.drawingml.diagramLayout+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comments/comment29.xml" ContentType="application/vnd.openxmlformats-officedocument.presentationml.comments+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tags/tag99.xml" ContentType="application/vnd.openxmlformats-officedocument.presentationml.tags+xml"/>
  <Override PartName="/ppt/tags/tag110.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Default Extension="jpeg" ContentType="image/jpeg"/>
  <Override PartName="/ppt/comments/comment7.xml" ContentType="application/vnd.openxmlformats-officedocument.presentationml.comments+xml"/>
  <Override PartName="/ppt/diagrams/quickStyle1.xml" ContentType="application/vnd.openxmlformats-officedocument.drawingml.diagramStyle+xml"/>
  <Override PartName="/ppt/tags/tag3.xml" ContentType="application/vnd.openxmlformats-officedocument.presentationml.tags+xml"/>
  <Override PartName="/ppt/comments/comment25.xml" ContentType="application/vnd.openxmlformats-officedocument.presentationml.comment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tags/tag19.xml" ContentType="application/vnd.openxmlformats-officedocument.presentationml.tags+xml"/>
  <Override PartName="/ppt/tags/tag37.xml" ContentType="application/vnd.openxmlformats-officedocument.presentationml.tags+xml"/>
  <Override PartName="/ppt/notesSlides/notesSlide26.xml" ContentType="application/vnd.openxmlformats-officedocument.presentationml.notesSlide+xml"/>
  <Override PartName="/ppt/tags/tag48.xml" ContentType="application/vnd.openxmlformats-officedocument.presentationml.tags+xml"/>
  <Override PartName="/ppt/tags/tag66.xml" ContentType="application/vnd.openxmlformats-officedocument.presentationml.tags+xml"/>
  <Override PartName="/ppt/comments/comment32.xml" ContentType="application/vnd.openxmlformats-officedocument.presentationml.comments+xml"/>
  <Override PartName="/ppt/tags/tag84.xml" ContentType="application/vnd.openxmlformats-officedocument.presentationml.tags+xml"/>
  <Override PartName="/ppt/tags/tag95.xml" ContentType="application/vnd.openxmlformats-officedocument.presentationml.tags+xml"/>
  <Override PartName="/ppt/comments/comment43.xml" ContentType="application/vnd.openxmlformats-officedocument.presentationml.comments+xml"/>
  <Override PartName="/ppt/notesSlides/notesSlide44.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33.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diagrams/data1.xml" ContentType="application/vnd.openxmlformats-officedocument.drawingml.diagramData+xml"/>
  <Override PartName="/ppt/tags/tag11.xml" ContentType="application/vnd.openxmlformats-officedocument.presentationml.tags+xml"/>
  <Override PartName="/ppt/diagrams/colors3.xml" ContentType="application/vnd.openxmlformats-officedocument.drawingml.diagramColors+xml"/>
  <Override PartName="/ppt/tags/tag115.xml" ContentType="application/vnd.openxmlformats-officedocument.presentationml.tags+xml"/>
  <Override PartName="/ppt/slides/slide29.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tags/tag89.xml" ContentType="application/vnd.openxmlformats-officedocument.presentationml.tags+xml"/>
  <Override PartName="/ppt/comments/comment37.xml" ContentType="application/vnd.openxmlformats-officedocument.presentationml.comment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tags/tag78.xml" ContentType="application/vnd.openxmlformats-officedocument.presentationml.tags+xml"/>
  <Override PartName="/ppt/tags/tag100.xml" ContentType="application/vnd.openxmlformats-officedocument.presentationml.tags+xml"/>
  <Override PartName="/ppt/notesSlides/notesSlide45.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tags/tag45.xml" ContentType="application/vnd.openxmlformats-officedocument.presentationml.tags+xml"/>
  <Override PartName="/ppt/tags/tag92.xml" ContentType="application/vnd.openxmlformats-officedocument.presentationml.tags+xml"/>
  <Override PartName="/ppt/comments/comment40.xml" ContentType="application/vnd.openxmlformats-officedocument.presentationml.comments+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tags/tag39.xml" ContentType="application/vnd.openxmlformats-officedocument.presentationml.tags+xml"/>
  <Override PartName="/ppt/notesSlides/notesSlide28.xml" ContentType="application/vnd.openxmlformats-officedocument.presentationml.notesSlide+xml"/>
  <Override PartName="/ppt/comments/comment34.xml" ContentType="application/vnd.openxmlformats-officedocument.presentationml.comments+xml"/>
  <Override PartName="/ppt/tags/tag86.xml" ContentType="application/vnd.openxmlformats-officedocument.presentationml.tags+xml"/>
  <Override PartName="/ppt/tags/tag97.xml" ContentType="application/vnd.openxmlformats-officedocument.presentationml.tags+xml"/>
  <Override PartName="/ppt/comments/comment45.xml" ContentType="application/vnd.openxmlformats-officedocument.presentationml.comments+xml"/>
  <Override PartName="/ppt/comments/comment5.xml" ContentType="application/vnd.openxmlformats-officedocument.presentationml.comments+xml"/>
  <Override PartName="/ppt/tags/tag1.xml" ContentType="application/vnd.openxmlformats-officedocument.presentationml.tags+xml"/>
  <Override PartName="/ppt/comments/comment23.xml" ContentType="application/vnd.openxmlformats-officedocument.presentationml.comment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comments/comment12.xml" ContentType="application/vnd.openxmlformats-officedocument.presentationml.comments+xml"/>
  <Override PartName="/ppt/tags/tag17.xml" ContentType="application/vnd.openxmlformats-officedocument.presentationml.tags+xml"/>
  <Override PartName="/ppt/tags/tag64.xml" ContentType="application/vnd.openxmlformats-officedocument.presentationml.tag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Override PartName="/ppt/tags/tag53.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diagrams/data3.xml" ContentType="application/vnd.openxmlformats-officedocument.drawingml.diagramData+xml"/>
  <Override PartName="/ppt/tags/tag42.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comments/comment39.xml" ContentType="application/vnd.openxmlformats-officedocument.presentationml.comments+xml"/>
  <Override PartName="/ppt/tags/tag113.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tags/tag10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handoutMasterIdLst>
    <p:handoutMasterId r:id="rId49"/>
  </p:handoutMasterIdLst>
  <p:sldIdLst>
    <p:sldId id="256" r:id="rId2"/>
    <p:sldId id="592" r:id="rId3"/>
    <p:sldId id="593" r:id="rId4"/>
    <p:sldId id="594" r:id="rId5"/>
    <p:sldId id="595" r:id="rId6"/>
    <p:sldId id="548" r:id="rId7"/>
    <p:sldId id="549" r:id="rId8"/>
    <p:sldId id="596" r:id="rId9"/>
    <p:sldId id="551" r:id="rId10"/>
    <p:sldId id="597" r:id="rId11"/>
    <p:sldId id="598" r:id="rId12"/>
    <p:sldId id="591" r:id="rId13"/>
    <p:sldId id="547" r:id="rId14"/>
    <p:sldId id="562" r:id="rId15"/>
    <p:sldId id="563" r:id="rId16"/>
    <p:sldId id="580" r:id="rId17"/>
    <p:sldId id="566" r:id="rId18"/>
    <p:sldId id="556" r:id="rId19"/>
    <p:sldId id="552" r:id="rId20"/>
    <p:sldId id="559" r:id="rId21"/>
    <p:sldId id="560" r:id="rId22"/>
    <p:sldId id="558" r:id="rId23"/>
    <p:sldId id="603" r:id="rId24"/>
    <p:sldId id="586" r:id="rId25"/>
    <p:sldId id="587" r:id="rId26"/>
    <p:sldId id="588" r:id="rId27"/>
    <p:sldId id="589" r:id="rId28"/>
    <p:sldId id="590" r:id="rId29"/>
    <p:sldId id="600" r:id="rId30"/>
    <p:sldId id="601" r:id="rId31"/>
    <p:sldId id="602" r:id="rId32"/>
    <p:sldId id="604" r:id="rId33"/>
    <p:sldId id="605" r:id="rId34"/>
    <p:sldId id="606" r:id="rId35"/>
    <p:sldId id="607" r:id="rId36"/>
    <p:sldId id="608" r:id="rId37"/>
    <p:sldId id="609" r:id="rId38"/>
    <p:sldId id="610" r:id="rId39"/>
    <p:sldId id="611" r:id="rId40"/>
    <p:sldId id="612" r:id="rId41"/>
    <p:sldId id="613" r:id="rId42"/>
    <p:sldId id="614" r:id="rId43"/>
    <p:sldId id="615" r:id="rId44"/>
    <p:sldId id="616" r:id="rId45"/>
    <p:sldId id="617" r:id="rId46"/>
    <p:sldId id="258"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46" clrIdx="0"/>
  <p:cmAuthor id="1" name="Administrat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79900"/>
    <a:srgbClr val="4F81BD"/>
    <a:srgbClr val="4F4F4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16" autoAdjust="0"/>
    <p:restoredTop sz="73684" autoAdjust="0"/>
  </p:normalViewPr>
  <p:slideViewPr>
    <p:cSldViewPr snapToGrid="0" snapToObjects="1">
      <p:cViewPr>
        <p:scale>
          <a:sx n="80" d="100"/>
          <a:sy n="80" d="100"/>
        </p:scale>
        <p:origin x="-84" y="-72"/>
      </p:cViewPr>
      <p:guideLst>
        <p:guide orient="horz" pos="827"/>
        <p:guide pos="361"/>
      </p:guideLst>
    </p:cSldViewPr>
  </p:slideViewPr>
  <p:notesTextViewPr>
    <p:cViewPr>
      <p:scale>
        <a:sx n="100" d="100"/>
        <a:sy n="100" d="100"/>
      </p:scale>
      <p:origin x="0" y="0"/>
    </p:cViewPr>
  </p:notesTextViewPr>
  <p:sorterViewPr>
    <p:cViewPr>
      <p:scale>
        <a:sx n="70" d="100"/>
        <a:sy n="70" d="100"/>
      </p:scale>
      <p:origin x="0" y="1212"/>
    </p:cViewPr>
  </p:sorterViewPr>
  <p:notesViewPr>
    <p:cSldViewPr snapToGrid="0" snapToObjects="1">
      <p:cViewPr>
        <p:scale>
          <a:sx n="130" d="100"/>
          <a:sy n="130" d="100"/>
        </p:scale>
        <p:origin x="-108" y="150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9T11:14:08.861" idx="1">
    <p:pos x="5472" y="44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5-21T16:40:29.864" idx="1">
    <p:pos x="5424" y="384"/>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3-10T11:17:33.350" idx="11">
    <p:pos x="5424" y="384"/>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3-10T11:17:45.749" idx="12">
    <p:pos x="5424" y="384"/>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3-10T11:18:19.372" idx="13">
    <p:pos x="5471" y="1649"/>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3-10T11:18:26.762" idx="14">
    <p:pos x="5472" y="11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3-10T11:18:33.921" idx="15">
    <p:pos x="5472" y="11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3-10T11:18:45.900" idx="16">
    <p:pos x="5472" y="383"/>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3-10T11:18:53.917" idx="17">
    <p:pos x="5472" y="196"/>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3-10T11:19:01.691" idx="18">
    <p:pos x="4990" y="501"/>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3-10T11:19:11.208" idx="19">
    <p:pos x="5424" y="384"/>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3-10T11:14:25.712" idx="2">
    <p:pos x="5424" y="2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3-10T11:27:18.241" idx="20">
    <p:pos x="5424" y="384"/>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3-10T11:27:27.720" idx="21">
    <p:pos x="5436" y="384"/>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3-10T11:29:39.930" idx="22">
    <p:pos x="5424" y="384"/>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3-10T11:29:51.030" idx="23">
    <p:pos x="5472" y="383"/>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3-10T11:29:58.753" idx="24">
    <p:pos x="5472" y="383"/>
    <p:text>H2S</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3-10T11:30:08.785" idx="25">
    <p:pos x="5472" y="383"/>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3-10T11:30:17.134" idx="26">
    <p:pos x="5472" y="383"/>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3-10T11:30:39.598" idx="27">
    <p:pos x="5472" y="383"/>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3-10T11:30:45.744" idx="28">
    <p:pos x="5472" y="383"/>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3-10T11:31:06.170" idx="29">
    <p:pos x="5472" y="383"/>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3-10T11:14:39.716" idx="3">
    <p:pos x="5471" y="1649"/>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3-10T11:31:12.360" idx="30">
    <p:pos x="5472" y="383"/>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3-10T11:31:18.456" idx="31">
    <p:pos x="5472" y="383"/>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3-10T11:32:10.075" idx="32">
    <p:pos x="5424" y="384"/>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3-10T11:31:42.869" idx="33">
    <p:pos x="5374" y="804"/>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3-10T11:32:21.436" idx="34">
    <p:pos x="5472" y="383"/>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3-10T11:32:29.857" idx="35">
    <p:pos x="5472" y="383"/>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3-10T11:32:35.968" idx="36">
    <p:pos x="5471" y="1649"/>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3-10T11:32:44.977" idx="37">
    <p:pos x="5472" y="383"/>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3-10T11:32:52.205" idx="38">
    <p:pos x="5472" y="383"/>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3-10T11:32:57.753" idx="39">
    <p:pos x="5471" y="164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3-10T11:15:02.056" idx="4">
    <p:pos x="5424" y="384"/>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5-03-10T11:33:03.240" idx="40">
    <p:pos x="5472" y="383"/>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5-03-10T11:33:08.973" idx="41">
    <p:pos x="5662" y="1649"/>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3-10T11:33:15.823" idx="42">
    <p:pos x="5472" y="383"/>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3-10T11:33:22.233" idx="43">
    <p:pos x="5472" y="383"/>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3-10T11:33:29.830" idx="44">
    <p:pos x="5662" y="1649"/>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3-10T11:33:35.865" idx="45">
    <p:pos x="5472" y="383"/>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3-10T13:54:01.919" idx="46">
    <p:pos x="5424" y="263"/>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3-10T11:15:10.072" idx="5">
    <p:pos x="5472" y="377"/>
    <p:text>H2S</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3-10T11:16:47.372" idx="6">
    <p:pos x="5424" y="384"/>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3-10T11:16:52.471" idx="7">
    <p:pos x="5424" y="384"/>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3-10T11:17:10.859" idx="8">
    <p:pos x="5471" y="164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10T11:17:19.326" idx="9">
    <p:pos x="5424" y="384"/>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085A14-A543-4C7B-8E91-E82E9CB0EFC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190FA92D-D120-4FEC-91E1-E109FF4790D3}">
      <dgm:prSet phldrT="[Text]"/>
      <dgm:spPr/>
      <dgm:t>
        <a:bodyPr/>
        <a:lstStyle/>
        <a:p>
          <a:r>
            <a:rPr lang="en-US" dirty="0" smtClean="0"/>
            <a:t>Req Capital </a:t>
          </a:r>
        </a:p>
        <a:p>
          <a:r>
            <a:rPr lang="en-US" dirty="0" smtClean="0"/>
            <a:t>&amp;</a:t>
          </a:r>
        </a:p>
        <a:p>
          <a:r>
            <a:rPr lang="en-US" dirty="0" smtClean="0"/>
            <a:t> Req Expense</a:t>
          </a:r>
          <a:endParaRPr lang="en-US" dirty="0"/>
        </a:p>
      </dgm:t>
    </dgm:pt>
    <dgm:pt modelId="{DFC90741-20E8-4107-934D-0B7729B98D43}" type="parTrans" cxnId="{D0A664C0-E328-4531-BDAB-D73DC1664065}">
      <dgm:prSet/>
      <dgm:spPr/>
      <dgm:t>
        <a:bodyPr/>
        <a:lstStyle/>
        <a:p>
          <a:endParaRPr lang="en-US"/>
        </a:p>
      </dgm:t>
    </dgm:pt>
    <dgm:pt modelId="{765E4650-3E4E-4CDF-9F60-76C7EE5C0A46}" type="sibTrans" cxnId="{D0A664C0-E328-4531-BDAB-D73DC1664065}">
      <dgm:prSet/>
      <dgm:spPr/>
      <dgm:t>
        <a:bodyPr/>
        <a:lstStyle/>
        <a:p>
          <a:endParaRPr lang="en-US"/>
        </a:p>
      </dgm:t>
    </dgm:pt>
    <dgm:pt modelId="{F451CDA1-0A14-4673-9C79-9C7ED53A719B}">
      <dgm:prSet phldrT="[Text]"/>
      <dgm:spPr/>
      <dgm:t>
        <a:bodyPr/>
        <a:lstStyle/>
        <a:p>
          <a:r>
            <a:rPr lang="en-US" dirty="0" smtClean="0"/>
            <a:t>Project Req </a:t>
          </a:r>
          <a:endParaRPr lang="en-US" dirty="0"/>
        </a:p>
      </dgm:t>
    </dgm:pt>
    <dgm:pt modelId="{6AE54E83-1B77-453A-8198-A76F95E3484A}" type="parTrans" cxnId="{E914D966-6020-4516-83C7-CEC534556827}">
      <dgm:prSet/>
      <dgm:spPr/>
      <dgm:t>
        <a:bodyPr/>
        <a:lstStyle/>
        <a:p>
          <a:endParaRPr lang="en-US"/>
        </a:p>
      </dgm:t>
    </dgm:pt>
    <dgm:pt modelId="{98A3E924-6B62-4B13-BDE3-4E74B3CB9EA4}" type="sibTrans" cxnId="{E914D966-6020-4516-83C7-CEC534556827}">
      <dgm:prSet/>
      <dgm:spPr/>
      <dgm:t>
        <a:bodyPr/>
        <a:lstStyle/>
        <a:p>
          <a:endParaRPr lang="en-US"/>
        </a:p>
      </dgm:t>
    </dgm:pt>
    <dgm:pt modelId="{4A67B1AD-5B05-457A-B9B8-D7467AA5DD86}" type="pres">
      <dgm:prSet presAssocID="{9C085A14-A543-4C7B-8E91-E82E9CB0EFC2}" presName="diagram" presStyleCnt="0">
        <dgm:presLayoutVars>
          <dgm:dir/>
          <dgm:resizeHandles val="exact"/>
        </dgm:presLayoutVars>
      </dgm:prSet>
      <dgm:spPr/>
      <dgm:t>
        <a:bodyPr/>
        <a:lstStyle/>
        <a:p>
          <a:endParaRPr lang="en-US"/>
        </a:p>
      </dgm:t>
    </dgm:pt>
    <dgm:pt modelId="{21229B22-83C3-4803-835B-D2F8512C406F}" type="pres">
      <dgm:prSet presAssocID="{190FA92D-D120-4FEC-91E1-E109FF4790D3}" presName="node" presStyleLbl="node1" presStyleIdx="0" presStyleCnt="2" custScaleY="116695" custLinFactNeighborX="-81657" custLinFactNeighborY="-26">
        <dgm:presLayoutVars>
          <dgm:bulletEnabled val="1"/>
        </dgm:presLayoutVars>
      </dgm:prSet>
      <dgm:spPr/>
      <dgm:t>
        <a:bodyPr/>
        <a:lstStyle/>
        <a:p>
          <a:endParaRPr lang="en-US"/>
        </a:p>
      </dgm:t>
    </dgm:pt>
    <dgm:pt modelId="{75C58C9E-66E5-4098-9F04-C9143A915E4A}" type="pres">
      <dgm:prSet presAssocID="{765E4650-3E4E-4CDF-9F60-76C7EE5C0A46}" presName="sibTrans" presStyleCnt="0"/>
      <dgm:spPr/>
    </dgm:pt>
    <dgm:pt modelId="{8412E45C-787C-42D6-B870-6EFE18A73967}" type="pres">
      <dgm:prSet presAssocID="{F451CDA1-0A14-4673-9C79-9C7ED53A719B}" presName="node" presStyleLbl="node1" presStyleIdx="1" presStyleCnt="2" custScaleY="116695" custLinFactX="7886" custLinFactY="-16693" custLinFactNeighborX="100000" custLinFactNeighborY="-100000">
        <dgm:presLayoutVars>
          <dgm:bulletEnabled val="1"/>
        </dgm:presLayoutVars>
      </dgm:prSet>
      <dgm:spPr/>
      <dgm:t>
        <a:bodyPr/>
        <a:lstStyle/>
        <a:p>
          <a:endParaRPr lang="en-US"/>
        </a:p>
      </dgm:t>
    </dgm:pt>
  </dgm:ptLst>
  <dgm:cxnLst>
    <dgm:cxn modelId="{E914D966-6020-4516-83C7-CEC534556827}" srcId="{9C085A14-A543-4C7B-8E91-E82E9CB0EFC2}" destId="{F451CDA1-0A14-4673-9C79-9C7ED53A719B}" srcOrd="1" destOrd="0" parTransId="{6AE54E83-1B77-453A-8198-A76F95E3484A}" sibTransId="{98A3E924-6B62-4B13-BDE3-4E74B3CB9EA4}"/>
    <dgm:cxn modelId="{D0A664C0-E328-4531-BDAB-D73DC1664065}" srcId="{9C085A14-A543-4C7B-8E91-E82E9CB0EFC2}" destId="{190FA92D-D120-4FEC-91E1-E109FF4790D3}" srcOrd="0" destOrd="0" parTransId="{DFC90741-20E8-4107-934D-0B7729B98D43}" sibTransId="{765E4650-3E4E-4CDF-9F60-76C7EE5C0A46}"/>
    <dgm:cxn modelId="{9943FDFC-55CE-437E-BA85-CAB59A684AF7}" type="presOf" srcId="{9C085A14-A543-4C7B-8E91-E82E9CB0EFC2}" destId="{4A67B1AD-5B05-457A-B9B8-D7467AA5DD86}" srcOrd="0" destOrd="0" presId="urn:microsoft.com/office/officeart/2005/8/layout/default"/>
    <dgm:cxn modelId="{7EF650A5-54E8-4C2E-B65A-C0DBC2CA5036}" type="presOf" srcId="{190FA92D-D120-4FEC-91E1-E109FF4790D3}" destId="{21229B22-83C3-4803-835B-D2F8512C406F}" srcOrd="0" destOrd="0" presId="urn:microsoft.com/office/officeart/2005/8/layout/default"/>
    <dgm:cxn modelId="{EA86D670-A199-4BC4-BF25-6E83E8B02CAD}" type="presOf" srcId="{F451CDA1-0A14-4673-9C79-9C7ED53A719B}" destId="{8412E45C-787C-42D6-B870-6EFE18A73967}" srcOrd="0" destOrd="0" presId="urn:microsoft.com/office/officeart/2005/8/layout/default"/>
    <dgm:cxn modelId="{49B45E9B-3CD3-4451-A466-DDA5DC81237E}" type="presParOf" srcId="{4A67B1AD-5B05-457A-B9B8-D7467AA5DD86}" destId="{21229B22-83C3-4803-835B-D2F8512C406F}" srcOrd="0" destOrd="0" presId="urn:microsoft.com/office/officeart/2005/8/layout/default"/>
    <dgm:cxn modelId="{81549310-8C63-46BB-91B8-FA6C697E0FBB}" type="presParOf" srcId="{4A67B1AD-5B05-457A-B9B8-D7467AA5DD86}" destId="{75C58C9E-66E5-4098-9F04-C9143A915E4A}" srcOrd="1" destOrd="0" presId="urn:microsoft.com/office/officeart/2005/8/layout/default"/>
    <dgm:cxn modelId="{802B7303-B989-44F8-BBBC-52E2A8E15766}" type="presParOf" srcId="{4A67B1AD-5B05-457A-B9B8-D7467AA5DD86}" destId="{8412E45C-787C-42D6-B870-6EFE18A73967}" srcOrd="2" destOrd="0" presId="urn:microsoft.com/office/officeart/2005/8/layout/defaul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997521-0B08-40D9-9C1E-33CADE8956BC}" type="doc">
      <dgm:prSet loTypeId="urn:microsoft.com/office/officeart/2005/8/layout/process2"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Request Funding</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CD680F0C-6EB2-4B2A-BA59-141249BAB74F}">
      <dgm:prSet phldrT="[Text]"/>
      <dgm:spPr/>
      <dgm:t>
        <a:bodyPr/>
        <a:lstStyle/>
        <a:p>
          <a:r>
            <a:rPr lang="en-US" dirty="0" smtClean="0"/>
            <a:t>Route for approval</a:t>
          </a:r>
          <a:endParaRPr lang="en-US" dirty="0"/>
        </a:p>
      </dgm:t>
    </dgm:pt>
    <dgm:pt modelId="{91AF4B0B-B518-4361-BB0C-18F057215B85}" type="parTrans" cxnId="{5071C202-BBA8-42C2-9BF0-194097F0BBC4}">
      <dgm:prSet/>
      <dgm:spPr/>
      <dgm:t>
        <a:bodyPr/>
        <a:lstStyle/>
        <a:p>
          <a:endParaRPr lang="en-US"/>
        </a:p>
      </dgm:t>
    </dgm:pt>
    <dgm:pt modelId="{57CFEFCB-69E0-4B88-9206-5535A8BA9DD8}" type="sibTrans" cxnId="{5071C202-BBA8-42C2-9BF0-194097F0BBC4}">
      <dgm:prSet/>
      <dgm:spPr/>
      <dgm:t>
        <a:bodyPr/>
        <a:lstStyle/>
        <a:p>
          <a:endParaRPr lang="en-US" dirty="0"/>
        </a:p>
      </dgm:t>
    </dgm:pt>
    <dgm:pt modelId="{3AB99451-25A9-4694-8E58-26CB8D5F1C24}">
      <dgm:prSet phldrT="[Text]"/>
      <dgm:spPr/>
      <dgm:t>
        <a:bodyPr/>
        <a:lstStyle/>
        <a:p>
          <a:r>
            <a:rPr lang="en-US" dirty="0" smtClean="0"/>
            <a:t>Authorized Funding</a:t>
          </a:r>
          <a:endParaRPr lang="en-US" dirty="0"/>
        </a:p>
      </dgm:t>
    </dgm:pt>
    <dgm:pt modelId="{46B0A727-13BF-4239-A9EF-63C327217ACB}" type="parTrans" cxnId="{DC30907F-7136-4485-8080-0193E6B4A67C}">
      <dgm:prSet/>
      <dgm:spPr/>
      <dgm:t>
        <a:bodyPr/>
        <a:lstStyle/>
        <a:p>
          <a:endParaRPr lang="en-US"/>
        </a:p>
      </dgm:t>
    </dgm:pt>
    <dgm:pt modelId="{73FBA314-4255-4807-96A7-C82834CFA1C7}" type="sibTrans" cxnId="{DC30907F-7136-4485-8080-0193E6B4A67C}">
      <dgm:prSet/>
      <dgm:spPr/>
      <dgm:t>
        <a:bodyPr/>
        <a:lstStyle/>
        <a:p>
          <a:endParaRPr lang="en-US" dirty="0"/>
        </a:p>
      </dgm:t>
    </dgm:pt>
    <dgm:pt modelId="{8D78CD19-DC0A-4C4E-A626-0F4F88369BA2}">
      <dgm:prSet phldrT="[Text]"/>
      <dgm:spPr/>
      <dgm:t>
        <a:bodyPr/>
        <a:lstStyle/>
        <a:p>
          <a:r>
            <a:rPr lang="en-US" dirty="0" smtClean="0"/>
            <a:t>Allocate to Jobs</a:t>
          </a:r>
          <a:endParaRPr lang="en-US" dirty="0"/>
        </a:p>
      </dgm:t>
    </dgm:pt>
    <dgm:pt modelId="{BAA9280F-0BAB-48A3-A4B2-603624DE12F4}" type="parTrans" cxnId="{8760DE8F-EF8A-486F-B822-511FF12F4CEF}">
      <dgm:prSet/>
      <dgm:spPr/>
      <dgm:t>
        <a:bodyPr/>
        <a:lstStyle/>
        <a:p>
          <a:endParaRPr lang="en-US"/>
        </a:p>
      </dgm:t>
    </dgm:pt>
    <dgm:pt modelId="{3A4F3F76-07BF-454D-8532-30776F476C63}" type="sibTrans" cxnId="{8760DE8F-EF8A-486F-B822-511FF12F4CEF}">
      <dgm:prSet/>
      <dgm:spPr/>
      <dgm:t>
        <a:bodyPr/>
        <a:lstStyle/>
        <a:p>
          <a:endParaRPr lang="en-US"/>
        </a:p>
      </dgm:t>
    </dgm:pt>
    <dgm:pt modelId="{72DFC07C-8E85-4E50-ACD0-9185FC7C7571}" type="pres">
      <dgm:prSet presAssocID="{8C997521-0B08-40D9-9C1E-33CADE8956BC}" presName="linearFlow" presStyleCnt="0">
        <dgm:presLayoutVars>
          <dgm:resizeHandles val="exact"/>
        </dgm:presLayoutVars>
      </dgm:prSet>
      <dgm:spPr/>
    </dgm:pt>
    <dgm:pt modelId="{699F2EC5-1C01-43B5-9C98-FA796E5830C2}" type="pres">
      <dgm:prSet presAssocID="{20F30C65-4A91-4E16-A306-413418640BE0}" presName="node" presStyleLbl="node1" presStyleIdx="0" presStyleCnt="4" custLinFactNeighborX="-1905">
        <dgm:presLayoutVars>
          <dgm:bulletEnabled val="1"/>
        </dgm:presLayoutVars>
      </dgm:prSet>
      <dgm:spPr/>
      <dgm:t>
        <a:bodyPr/>
        <a:lstStyle/>
        <a:p>
          <a:endParaRPr lang="en-US"/>
        </a:p>
      </dgm:t>
    </dgm:pt>
    <dgm:pt modelId="{AA6E1AF7-E270-4655-BD8F-1A00225A7508}" type="pres">
      <dgm:prSet presAssocID="{98C9F778-24AE-455C-86E9-13B4E4A7F2C4}" presName="sibTrans" presStyleLbl="sibTrans2D1" presStyleIdx="0" presStyleCnt="3"/>
      <dgm:spPr/>
      <dgm:t>
        <a:bodyPr/>
        <a:lstStyle/>
        <a:p>
          <a:endParaRPr lang="en-US"/>
        </a:p>
      </dgm:t>
    </dgm:pt>
    <dgm:pt modelId="{B64DCCA5-6674-4A2B-B365-F6AA3FDACEEB}" type="pres">
      <dgm:prSet presAssocID="{98C9F778-24AE-455C-86E9-13B4E4A7F2C4}" presName="connectorText" presStyleLbl="sibTrans2D1" presStyleIdx="0" presStyleCnt="3"/>
      <dgm:spPr/>
      <dgm:t>
        <a:bodyPr/>
        <a:lstStyle/>
        <a:p>
          <a:endParaRPr lang="en-US"/>
        </a:p>
      </dgm:t>
    </dgm:pt>
    <dgm:pt modelId="{523A78FA-7BB0-4AA1-B438-AE24D146D587}" type="pres">
      <dgm:prSet presAssocID="{CD680F0C-6EB2-4B2A-BA59-141249BAB74F}" presName="node" presStyleLbl="node1" presStyleIdx="1" presStyleCnt="4">
        <dgm:presLayoutVars>
          <dgm:bulletEnabled val="1"/>
        </dgm:presLayoutVars>
      </dgm:prSet>
      <dgm:spPr/>
      <dgm:t>
        <a:bodyPr/>
        <a:lstStyle/>
        <a:p>
          <a:endParaRPr lang="en-US"/>
        </a:p>
      </dgm:t>
    </dgm:pt>
    <dgm:pt modelId="{04BE294B-3066-41DF-8106-B2FA40B7FE26}" type="pres">
      <dgm:prSet presAssocID="{57CFEFCB-69E0-4B88-9206-5535A8BA9DD8}" presName="sibTrans" presStyleLbl="sibTrans2D1" presStyleIdx="1" presStyleCnt="3"/>
      <dgm:spPr/>
      <dgm:t>
        <a:bodyPr/>
        <a:lstStyle/>
        <a:p>
          <a:endParaRPr lang="en-US"/>
        </a:p>
      </dgm:t>
    </dgm:pt>
    <dgm:pt modelId="{C249EA0B-AA1C-4D7A-8E5B-1FEDF4C00707}" type="pres">
      <dgm:prSet presAssocID="{57CFEFCB-69E0-4B88-9206-5535A8BA9DD8}" presName="connectorText" presStyleLbl="sibTrans2D1" presStyleIdx="1" presStyleCnt="3"/>
      <dgm:spPr/>
      <dgm:t>
        <a:bodyPr/>
        <a:lstStyle/>
        <a:p>
          <a:endParaRPr lang="en-US"/>
        </a:p>
      </dgm:t>
    </dgm:pt>
    <dgm:pt modelId="{7166E524-03D1-4745-9541-51189CFBAB7A}" type="pres">
      <dgm:prSet presAssocID="{3AB99451-25A9-4694-8E58-26CB8D5F1C24}" presName="node" presStyleLbl="node1" presStyleIdx="2" presStyleCnt="4">
        <dgm:presLayoutVars>
          <dgm:bulletEnabled val="1"/>
        </dgm:presLayoutVars>
      </dgm:prSet>
      <dgm:spPr/>
      <dgm:t>
        <a:bodyPr/>
        <a:lstStyle/>
        <a:p>
          <a:endParaRPr lang="en-US"/>
        </a:p>
      </dgm:t>
    </dgm:pt>
    <dgm:pt modelId="{07B20120-A196-444D-AF3B-419E01B10EEA}" type="pres">
      <dgm:prSet presAssocID="{73FBA314-4255-4807-96A7-C82834CFA1C7}" presName="sibTrans" presStyleLbl="sibTrans2D1" presStyleIdx="2" presStyleCnt="3"/>
      <dgm:spPr/>
      <dgm:t>
        <a:bodyPr/>
        <a:lstStyle/>
        <a:p>
          <a:endParaRPr lang="en-US"/>
        </a:p>
      </dgm:t>
    </dgm:pt>
    <dgm:pt modelId="{6ADF8AA7-146B-47E1-ADBA-C91B7464F2CA}" type="pres">
      <dgm:prSet presAssocID="{73FBA314-4255-4807-96A7-C82834CFA1C7}" presName="connectorText" presStyleLbl="sibTrans2D1" presStyleIdx="2" presStyleCnt="3"/>
      <dgm:spPr/>
      <dgm:t>
        <a:bodyPr/>
        <a:lstStyle/>
        <a:p>
          <a:endParaRPr lang="en-US"/>
        </a:p>
      </dgm:t>
    </dgm:pt>
    <dgm:pt modelId="{B1534EAB-6C2B-48AB-BE6D-7F418C710347}" type="pres">
      <dgm:prSet presAssocID="{8D78CD19-DC0A-4C4E-A626-0F4F88369BA2}" presName="node" presStyleLbl="node1" presStyleIdx="3" presStyleCnt="4">
        <dgm:presLayoutVars>
          <dgm:bulletEnabled val="1"/>
        </dgm:presLayoutVars>
      </dgm:prSet>
      <dgm:spPr/>
      <dgm:t>
        <a:bodyPr/>
        <a:lstStyle/>
        <a:p>
          <a:endParaRPr lang="en-US"/>
        </a:p>
      </dgm:t>
    </dgm:pt>
  </dgm:ptLst>
  <dgm:cxnLst>
    <dgm:cxn modelId="{5FF1A91A-609C-4417-B40B-898A74607962}" type="presOf" srcId="{73FBA314-4255-4807-96A7-C82834CFA1C7}" destId="{07B20120-A196-444D-AF3B-419E01B10EEA}" srcOrd="0" destOrd="0" presId="urn:microsoft.com/office/officeart/2005/8/layout/process2"/>
    <dgm:cxn modelId="{E26D1703-DFE2-4F6B-8BFB-3C28628EE372}" type="presOf" srcId="{8D78CD19-DC0A-4C4E-A626-0F4F88369BA2}" destId="{B1534EAB-6C2B-48AB-BE6D-7F418C710347}" srcOrd="0" destOrd="0" presId="urn:microsoft.com/office/officeart/2005/8/layout/process2"/>
    <dgm:cxn modelId="{8760DE8F-EF8A-486F-B822-511FF12F4CEF}" srcId="{8C997521-0B08-40D9-9C1E-33CADE8956BC}" destId="{8D78CD19-DC0A-4C4E-A626-0F4F88369BA2}" srcOrd="3" destOrd="0" parTransId="{BAA9280F-0BAB-48A3-A4B2-603624DE12F4}" sibTransId="{3A4F3F76-07BF-454D-8532-30776F476C63}"/>
    <dgm:cxn modelId="{178EF977-915C-4022-80B2-743D1C061328}" type="presOf" srcId="{3AB99451-25A9-4694-8E58-26CB8D5F1C24}" destId="{7166E524-03D1-4745-9541-51189CFBAB7A}" srcOrd="0" destOrd="0" presId="urn:microsoft.com/office/officeart/2005/8/layout/process2"/>
    <dgm:cxn modelId="{56D7CE35-3C2D-408C-BC3A-781B2AE52049}" type="presOf" srcId="{98C9F778-24AE-455C-86E9-13B4E4A7F2C4}" destId="{AA6E1AF7-E270-4655-BD8F-1A00225A7508}" srcOrd="0" destOrd="0" presId="urn:microsoft.com/office/officeart/2005/8/layout/process2"/>
    <dgm:cxn modelId="{47F7C5B0-7911-4596-81D7-43DE00E87DD1}" type="presOf" srcId="{98C9F778-24AE-455C-86E9-13B4E4A7F2C4}" destId="{B64DCCA5-6674-4A2B-B365-F6AA3FDACEEB}" srcOrd="1" destOrd="0" presId="urn:microsoft.com/office/officeart/2005/8/layout/process2"/>
    <dgm:cxn modelId="{DC30907F-7136-4485-8080-0193E6B4A67C}" srcId="{8C997521-0B08-40D9-9C1E-33CADE8956BC}" destId="{3AB99451-25A9-4694-8E58-26CB8D5F1C24}" srcOrd="2" destOrd="0" parTransId="{46B0A727-13BF-4239-A9EF-63C327217ACB}" sibTransId="{73FBA314-4255-4807-96A7-C82834CFA1C7}"/>
    <dgm:cxn modelId="{E86CE1D9-33E4-4F3C-B9F6-A2A374706871}" type="presOf" srcId="{73FBA314-4255-4807-96A7-C82834CFA1C7}" destId="{6ADF8AA7-146B-47E1-ADBA-C91B7464F2CA}" srcOrd="1" destOrd="0" presId="urn:microsoft.com/office/officeart/2005/8/layout/process2"/>
    <dgm:cxn modelId="{51AC2F5A-8E0F-4D1A-9441-01DBAE360398}" srcId="{8C997521-0B08-40D9-9C1E-33CADE8956BC}" destId="{20F30C65-4A91-4E16-A306-413418640BE0}" srcOrd="0" destOrd="0" parTransId="{211043E3-01B6-4496-BAC4-AAD04BA42B9A}" sibTransId="{98C9F778-24AE-455C-86E9-13B4E4A7F2C4}"/>
    <dgm:cxn modelId="{5071C202-BBA8-42C2-9BF0-194097F0BBC4}" srcId="{8C997521-0B08-40D9-9C1E-33CADE8956BC}" destId="{CD680F0C-6EB2-4B2A-BA59-141249BAB74F}" srcOrd="1" destOrd="0" parTransId="{91AF4B0B-B518-4361-BB0C-18F057215B85}" sibTransId="{57CFEFCB-69E0-4B88-9206-5535A8BA9DD8}"/>
    <dgm:cxn modelId="{83C6E50E-8470-4EEE-929E-838542394867}" type="presOf" srcId="{57CFEFCB-69E0-4B88-9206-5535A8BA9DD8}" destId="{04BE294B-3066-41DF-8106-B2FA40B7FE26}" srcOrd="0" destOrd="0" presId="urn:microsoft.com/office/officeart/2005/8/layout/process2"/>
    <dgm:cxn modelId="{8A99F10C-1E67-482E-BB5E-ADCCCF9B030F}" type="presOf" srcId="{57CFEFCB-69E0-4B88-9206-5535A8BA9DD8}" destId="{C249EA0B-AA1C-4D7A-8E5B-1FEDF4C00707}" srcOrd="1" destOrd="0" presId="urn:microsoft.com/office/officeart/2005/8/layout/process2"/>
    <dgm:cxn modelId="{77372BFD-B588-4290-89F4-43BD52EA9B93}" type="presOf" srcId="{8C997521-0B08-40D9-9C1E-33CADE8956BC}" destId="{72DFC07C-8E85-4E50-ACD0-9185FC7C7571}" srcOrd="0" destOrd="0" presId="urn:microsoft.com/office/officeart/2005/8/layout/process2"/>
    <dgm:cxn modelId="{2381DBF7-7AB5-4DAC-BB37-E617CBA11048}" type="presOf" srcId="{CD680F0C-6EB2-4B2A-BA59-141249BAB74F}" destId="{523A78FA-7BB0-4AA1-B438-AE24D146D587}" srcOrd="0" destOrd="0" presId="urn:microsoft.com/office/officeart/2005/8/layout/process2"/>
    <dgm:cxn modelId="{2899085E-569E-4B6E-AC97-DCD3A2FF36ED}" type="presOf" srcId="{20F30C65-4A91-4E16-A306-413418640BE0}" destId="{699F2EC5-1C01-43B5-9C98-FA796E5830C2}" srcOrd="0" destOrd="0" presId="urn:microsoft.com/office/officeart/2005/8/layout/process2"/>
    <dgm:cxn modelId="{B8623145-F345-4DB8-A969-F8898E76F03F}" type="presParOf" srcId="{72DFC07C-8E85-4E50-ACD0-9185FC7C7571}" destId="{699F2EC5-1C01-43B5-9C98-FA796E5830C2}" srcOrd="0" destOrd="0" presId="urn:microsoft.com/office/officeart/2005/8/layout/process2"/>
    <dgm:cxn modelId="{377D4FB2-F662-4D4F-B67C-B9D9D8F0B066}" type="presParOf" srcId="{72DFC07C-8E85-4E50-ACD0-9185FC7C7571}" destId="{AA6E1AF7-E270-4655-BD8F-1A00225A7508}" srcOrd="1" destOrd="0" presId="urn:microsoft.com/office/officeart/2005/8/layout/process2"/>
    <dgm:cxn modelId="{50D6DB34-2F33-4FBD-B3DC-5F5179424200}" type="presParOf" srcId="{AA6E1AF7-E270-4655-BD8F-1A00225A7508}" destId="{B64DCCA5-6674-4A2B-B365-F6AA3FDACEEB}" srcOrd="0" destOrd="0" presId="urn:microsoft.com/office/officeart/2005/8/layout/process2"/>
    <dgm:cxn modelId="{ECE9E021-6272-404D-927A-6F325EF417EE}" type="presParOf" srcId="{72DFC07C-8E85-4E50-ACD0-9185FC7C7571}" destId="{523A78FA-7BB0-4AA1-B438-AE24D146D587}" srcOrd="2" destOrd="0" presId="urn:microsoft.com/office/officeart/2005/8/layout/process2"/>
    <dgm:cxn modelId="{62B7F9D3-07C6-49A1-87E5-5FFB2B3E555A}" type="presParOf" srcId="{72DFC07C-8E85-4E50-ACD0-9185FC7C7571}" destId="{04BE294B-3066-41DF-8106-B2FA40B7FE26}" srcOrd="3" destOrd="0" presId="urn:microsoft.com/office/officeart/2005/8/layout/process2"/>
    <dgm:cxn modelId="{989BFA8A-1F8C-4B28-8745-C7A76E6CBF58}" type="presParOf" srcId="{04BE294B-3066-41DF-8106-B2FA40B7FE26}" destId="{C249EA0B-AA1C-4D7A-8E5B-1FEDF4C00707}" srcOrd="0" destOrd="0" presId="urn:microsoft.com/office/officeart/2005/8/layout/process2"/>
    <dgm:cxn modelId="{54E66EE6-9E0C-498D-BA57-036228FF0C8C}" type="presParOf" srcId="{72DFC07C-8E85-4E50-ACD0-9185FC7C7571}" destId="{7166E524-03D1-4745-9541-51189CFBAB7A}" srcOrd="4" destOrd="0" presId="urn:microsoft.com/office/officeart/2005/8/layout/process2"/>
    <dgm:cxn modelId="{105DB0E0-33D4-4550-856D-280F45EAEF71}" type="presParOf" srcId="{72DFC07C-8E85-4E50-ACD0-9185FC7C7571}" destId="{07B20120-A196-444D-AF3B-419E01B10EEA}" srcOrd="5" destOrd="0" presId="urn:microsoft.com/office/officeart/2005/8/layout/process2"/>
    <dgm:cxn modelId="{BD1F516A-897B-4CB7-BD4A-8F8970020468}" type="presParOf" srcId="{07B20120-A196-444D-AF3B-419E01B10EEA}" destId="{6ADF8AA7-146B-47E1-ADBA-C91B7464F2CA}" srcOrd="0" destOrd="0" presId="urn:microsoft.com/office/officeart/2005/8/layout/process2"/>
    <dgm:cxn modelId="{6DEBD899-3A37-4F65-803C-A285699B4B5F}" type="presParOf" srcId="{72DFC07C-8E85-4E50-ACD0-9185FC7C7571}" destId="{B1534EAB-6C2B-48AB-BE6D-7F418C710347}" srcOrd="6" destOrd="0" presId="urn:microsoft.com/office/officeart/2005/8/layout/process2"/>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997521-0B08-40D9-9C1E-33CADE8956BC}" type="doc">
      <dgm:prSet loTypeId="urn:microsoft.com/office/officeart/2005/8/layout/process2"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Avail from Parent</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CD680F0C-6EB2-4B2A-BA59-141249BAB74F}">
      <dgm:prSet phldrT="[Text]"/>
      <dgm:spPr/>
      <dgm:t>
        <a:bodyPr/>
        <a:lstStyle/>
        <a:p>
          <a:r>
            <a:rPr lang="en-US" dirty="0" smtClean="0"/>
            <a:t>Allocated</a:t>
          </a:r>
          <a:endParaRPr lang="en-US" dirty="0"/>
        </a:p>
      </dgm:t>
    </dgm:pt>
    <dgm:pt modelId="{91AF4B0B-B518-4361-BB0C-18F057215B85}" type="parTrans" cxnId="{5071C202-BBA8-42C2-9BF0-194097F0BBC4}">
      <dgm:prSet/>
      <dgm:spPr/>
      <dgm:t>
        <a:bodyPr/>
        <a:lstStyle/>
        <a:p>
          <a:endParaRPr lang="en-US"/>
        </a:p>
      </dgm:t>
    </dgm:pt>
    <dgm:pt modelId="{57CFEFCB-69E0-4B88-9206-5535A8BA9DD8}" type="sibTrans" cxnId="{5071C202-BBA8-42C2-9BF0-194097F0BBC4}">
      <dgm:prSet/>
      <dgm:spPr/>
      <dgm:t>
        <a:bodyPr/>
        <a:lstStyle/>
        <a:p>
          <a:endParaRPr lang="en-US"/>
        </a:p>
      </dgm:t>
    </dgm:pt>
    <dgm:pt modelId="{72DFC07C-8E85-4E50-ACD0-9185FC7C7571}" type="pres">
      <dgm:prSet presAssocID="{8C997521-0B08-40D9-9C1E-33CADE8956BC}" presName="linearFlow" presStyleCnt="0">
        <dgm:presLayoutVars>
          <dgm:resizeHandles val="exact"/>
        </dgm:presLayoutVars>
      </dgm:prSet>
      <dgm:spPr/>
    </dgm:pt>
    <dgm:pt modelId="{699F2EC5-1C01-43B5-9C98-FA796E5830C2}" type="pres">
      <dgm:prSet presAssocID="{20F30C65-4A91-4E16-A306-413418640BE0}" presName="node" presStyleLbl="node1" presStyleIdx="0" presStyleCnt="2" custLinFactNeighborX="-1905">
        <dgm:presLayoutVars>
          <dgm:bulletEnabled val="1"/>
        </dgm:presLayoutVars>
      </dgm:prSet>
      <dgm:spPr/>
      <dgm:t>
        <a:bodyPr/>
        <a:lstStyle/>
        <a:p>
          <a:endParaRPr lang="en-US"/>
        </a:p>
      </dgm:t>
    </dgm:pt>
    <dgm:pt modelId="{AA6E1AF7-E270-4655-BD8F-1A00225A7508}" type="pres">
      <dgm:prSet presAssocID="{98C9F778-24AE-455C-86E9-13B4E4A7F2C4}" presName="sibTrans" presStyleLbl="sibTrans2D1" presStyleIdx="0" presStyleCnt="1"/>
      <dgm:spPr/>
      <dgm:t>
        <a:bodyPr/>
        <a:lstStyle/>
        <a:p>
          <a:endParaRPr lang="en-US"/>
        </a:p>
      </dgm:t>
    </dgm:pt>
    <dgm:pt modelId="{B64DCCA5-6674-4A2B-B365-F6AA3FDACEEB}" type="pres">
      <dgm:prSet presAssocID="{98C9F778-24AE-455C-86E9-13B4E4A7F2C4}" presName="connectorText" presStyleLbl="sibTrans2D1" presStyleIdx="0" presStyleCnt="1"/>
      <dgm:spPr/>
      <dgm:t>
        <a:bodyPr/>
        <a:lstStyle/>
        <a:p>
          <a:endParaRPr lang="en-US"/>
        </a:p>
      </dgm:t>
    </dgm:pt>
    <dgm:pt modelId="{523A78FA-7BB0-4AA1-B438-AE24D146D587}" type="pres">
      <dgm:prSet presAssocID="{CD680F0C-6EB2-4B2A-BA59-141249BAB74F}" presName="node" presStyleLbl="node1" presStyleIdx="1" presStyleCnt="2">
        <dgm:presLayoutVars>
          <dgm:bulletEnabled val="1"/>
        </dgm:presLayoutVars>
      </dgm:prSet>
      <dgm:spPr/>
      <dgm:t>
        <a:bodyPr/>
        <a:lstStyle/>
        <a:p>
          <a:endParaRPr lang="en-US"/>
        </a:p>
      </dgm:t>
    </dgm:pt>
  </dgm:ptLst>
  <dgm:cxnLst>
    <dgm:cxn modelId="{FEE5BD6B-2AED-48C4-BB51-F92D9D1C78C7}" type="presOf" srcId="{98C9F778-24AE-455C-86E9-13B4E4A7F2C4}" destId="{B64DCCA5-6674-4A2B-B365-F6AA3FDACEEB}" srcOrd="1" destOrd="0" presId="urn:microsoft.com/office/officeart/2005/8/layout/process2"/>
    <dgm:cxn modelId="{8A60235C-64C1-48C8-B3AB-63775C4831F0}" type="presOf" srcId="{8C997521-0B08-40D9-9C1E-33CADE8956BC}" destId="{72DFC07C-8E85-4E50-ACD0-9185FC7C7571}" srcOrd="0" destOrd="0" presId="urn:microsoft.com/office/officeart/2005/8/layout/process2"/>
    <dgm:cxn modelId="{51AC2F5A-8E0F-4D1A-9441-01DBAE360398}" srcId="{8C997521-0B08-40D9-9C1E-33CADE8956BC}" destId="{20F30C65-4A91-4E16-A306-413418640BE0}" srcOrd="0" destOrd="0" parTransId="{211043E3-01B6-4496-BAC4-AAD04BA42B9A}" sibTransId="{98C9F778-24AE-455C-86E9-13B4E4A7F2C4}"/>
    <dgm:cxn modelId="{5071C202-BBA8-42C2-9BF0-194097F0BBC4}" srcId="{8C997521-0B08-40D9-9C1E-33CADE8956BC}" destId="{CD680F0C-6EB2-4B2A-BA59-141249BAB74F}" srcOrd="1" destOrd="0" parTransId="{91AF4B0B-B518-4361-BB0C-18F057215B85}" sibTransId="{57CFEFCB-69E0-4B88-9206-5535A8BA9DD8}"/>
    <dgm:cxn modelId="{F55FE6E5-6480-4482-8CE8-CFFA7F04C64E}" type="presOf" srcId="{CD680F0C-6EB2-4B2A-BA59-141249BAB74F}" destId="{523A78FA-7BB0-4AA1-B438-AE24D146D587}" srcOrd="0" destOrd="0" presId="urn:microsoft.com/office/officeart/2005/8/layout/process2"/>
    <dgm:cxn modelId="{519BC985-3F75-41CD-915A-75136EED62D9}" type="presOf" srcId="{98C9F778-24AE-455C-86E9-13B4E4A7F2C4}" destId="{AA6E1AF7-E270-4655-BD8F-1A00225A7508}" srcOrd="0" destOrd="0" presId="urn:microsoft.com/office/officeart/2005/8/layout/process2"/>
    <dgm:cxn modelId="{8F3C3B88-EB35-4C73-B386-7D8DE0B3B6CC}" type="presOf" srcId="{20F30C65-4A91-4E16-A306-413418640BE0}" destId="{699F2EC5-1C01-43B5-9C98-FA796E5830C2}" srcOrd="0" destOrd="0" presId="urn:microsoft.com/office/officeart/2005/8/layout/process2"/>
    <dgm:cxn modelId="{B1C1D473-1190-4B4F-B392-C2AF46F2DD49}" type="presParOf" srcId="{72DFC07C-8E85-4E50-ACD0-9185FC7C7571}" destId="{699F2EC5-1C01-43B5-9C98-FA796E5830C2}" srcOrd="0" destOrd="0" presId="urn:microsoft.com/office/officeart/2005/8/layout/process2"/>
    <dgm:cxn modelId="{7F015AE2-1720-4E6F-BE7D-238F2F57ED51}" type="presParOf" srcId="{72DFC07C-8E85-4E50-ACD0-9185FC7C7571}" destId="{AA6E1AF7-E270-4655-BD8F-1A00225A7508}" srcOrd="1" destOrd="0" presId="urn:microsoft.com/office/officeart/2005/8/layout/process2"/>
    <dgm:cxn modelId="{F91A0A3F-6CEC-4768-8683-05B5CBB01C5A}" type="presParOf" srcId="{AA6E1AF7-E270-4655-BD8F-1A00225A7508}" destId="{B64DCCA5-6674-4A2B-B365-F6AA3FDACEEB}" srcOrd="0" destOrd="0" presId="urn:microsoft.com/office/officeart/2005/8/layout/process2"/>
    <dgm:cxn modelId="{4E4C120F-567B-4ACC-A487-0D2B797F42C4}" type="presParOf" srcId="{72DFC07C-8E85-4E50-ACD0-9185FC7C7571}" destId="{523A78FA-7BB0-4AA1-B438-AE24D146D587}" srcOrd="2" destOrd="0" presId="urn:microsoft.com/office/officeart/2005/8/layout/process2"/>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1229B22-83C3-4803-835B-D2F8512C406F}">
      <dsp:nvSpPr>
        <dsp:cNvPr id="0" name=""/>
        <dsp:cNvSpPr/>
      </dsp:nvSpPr>
      <dsp:spPr>
        <a:xfrm>
          <a:off x="0" y="0"/>
          <a:ext cx="1596181" cy="1117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Req Capital </a:t>
          </a:r>
        </a:p>
        <a:p>
          <a:pPr lvl="0" algn="ctr" defTabSz="755650">
            <a:lnSpc>
              <a:spcPct val="90000"/>
            </a:lnSpc>
            <a:spcBef>
              <a:spcPct val="0"/>
            </a:spcBef>
            <a:spcAft>
              <a:spcPct val="35000"/>
            </a:spcAft>
          </a:pPr>
          <a:r>
            <a:rPr lang="en-US" sz="1700" kern="1200" dirty="0" smtClean="0"/>
            <a:t>&amp;</a:t>
          </a:r>
        </a:p>
        <a:p>
          <a:pPr lvl="0" algn="ctr" defTabSz="755650">
            <a:lnSpc>
              <a:spcPct val="90000"/>
            </a:lnSpc>
            <a:spcBef>
              <a:spcPct val="0"/>
            </a:spcBef>
            <a:spcAft>
              <a:spcPct val="35000"/>
            </a:spcAft>
          </a:pPr>
          <a:r>
            <a:rPr lang="en-US" sz="1700" kern="1200" dirty="0" smtClean="0"/>
            <a:t> Req Expense</a:t>
          </a:r>
          <a:endParaRPr lang="en-US" sz="1700" kern="1200" dirty="0"/>
        </a:p>
      </dsp:txBody>
      <dsp:txXfrm>
        <a:off x="0" y="0"/>
        <a:ext cx="1596181" cy="1117598"/>
      </dsp:txXfrm>
    </dsp:sp>
    <dsp:sp modelId="{8412E45C-787C-42D6-B870-6EFE18A73967}">
      <dsp:nvSpPr>
        <dsp:cNvPr id="0" name=""/>
        <dsp:cNvSpPr/>
      </dsp:nvSpPr>
      <dsp:spPr>
        <a:xfrm>
          <a:off x="1756618" y="0"/>
          <a:ext cx="1596181" cy="111759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Project Req </a:t>
          </a:r>
          <a:endParaRPr lang="en-US" sz="1700" kern="1200" dirty="0"/>
        </a:p>
      </dsp:txBody>
      <dsp:txXfrm>
        <a:off x="1756618" y="0"/>
        <a:ext cx="1596181" cy="111759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9F2EC5-1C01-43B5-9C98-FA796E5830C2}">
      <dsp:nvSpPr>
        <dsp:cNvPr id="0" name=""/>
        <dsp:cNvSpPr/>
      </dsp:nvSpPr>
      <dsp:spPr>
        <a:xfrm>
          <a:off x="0" y="1984"/>
          <a:ext cx="1143000" cy="738187"/>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Request Funding</a:t>
          </a:r>
          <a:endParaRPr lang="en-US" sz="1400" kern="1200" dirty="0"/>
        </a:p>
      </dsp:txBody>
      <dsp:txXfrm>
        <a:off x="0" y="1984"/>
        <a:ext cx="1143000" cy="738187"/>
      </dsp:txXfrm>
    </dsp:sp>
    <dsp:sp modelId="{AA6E1AF7-E270-4655-BD8F-1A00225A7508}">
      <dsp:nvSpPr>
        <dsp:cNvPr id="0" name=""/>
        <dsp:cNvSpPr/>
      </dsp:nvSpPr>
      <dsp:spPr>
        <a:xfrm rot="5400000">
          <a:off x="433089" y="758626"/>
          <a:ext cx="276820" cy="332184"/>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rot="5400000">
        <a:off x="433089" y="758626"/>
        <a:ext cx="276820" cy="332184"/>
      </dsp:txXfrm>
    </dsp:sp>
    <dsp:sp modelId="{523A78FA-7BB0-4AA1-B438-AE24D146D587}">
      <dsp:nvSpPr>
        <dsp:cNvPr id="0" name=""/>
        <dsp:cNvSpPr/>
      </dsp:nvSpPr>
      <dsp:spPr>
        <a:xfrm>
          <a:off x="0" y="1109265"/>
          <a:ext cx="1143000" cy="738187"/>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Route for approval</a:t>
          </a:r>
          <a:endParaRPr lang="en-US" sz="1400" kern="1200" dirty="0"/>
        </a:p>
      </dsp:txBody>
      <dsp:txXfrm>
        <a:off x="0" y="1109265"/>
        <a:ext cx="1143000" cy="738187"/>
      </dsp:txXfrm>
    </dsp:sp>
    <dsp:sp modelId="{04BE294B-3066-41DF-8106-B2FA40B7FE26}">
      <dsp:nvSpPr>
        <dsp:cNvPr id="0" name=""/>
        <dsp:cNvSpPr/>
      </dsp:nvSpPr>
      <dsp:spPr>
        <a:xfrm rot="5400000">
          <a:off x="433089" y="1865907"/>
          <a:ext cx="276820" cy="332184"/>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rot="5400000">
        <a:off x="433089" y="1865907"/>
        <a:ext cx="276820" cy="332184"/>
      </dsp:txXfrm>
    </dsp:sp>
    <dsp:sp modelId="{7166E524-03D1-4745-9541-51189CFBAB7A}">
      <dsp:nvSpPr>
        <dsp:cNvPr id="0" name=""/>
        <dsp:cNvSpPr/>
      </dsp:nvSpPr>
      <dsp:spPr>
        <a:xfrm>
          <a:off x="0" y="2216546"/>
          <a:ext cx="1143000" cy="738187"/>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Authorized Funding</a:t>
          </a:r>
          <a:endParaRPr lang="en-US" sz="1400" kern="1200" dirty="0"/>
        </a:p>
      </dsp:txBody>
      <dsp:txXfrm>
        <a:off x="0" y="2216546"/>
        <a:ext cx="1143000" cy="738187"/>
      </dsp:txXfrm>
    </dsp:sp>
    <dsp:sp modelId="{07B20120-A196-444D-AF3B-419E01B10EEA}">
      <dsp:nvSpPr>
        <dsp:cNvPr id="0" name=""/>
        <dsp:cNvSpPr/>
      </dsp:nvSpPr>
      <dsp:spPr>
        <a:xfrm rot="5400000">
          <a:off x="433089" y="2973189"/>
          <a:ext cx="276820" cy="332184"/>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dirty="0"/>
        </a:p>
      </dsp:txBody>
      <dsp:txXfrm rot="5400000">
        <a:off x="433089" y="2973189"/>
        <a:ext cx="276820" cy="332184"/>
      </dsp:txXfrm>
    </dsp:sp>
    <dsp:sp modelId="{B1534EAB-6C2B-48AB-BE6D-7F418C710347}">
      <dsp:nvSpPr>
        <dsp:cNvPr id="0" name=""/>
        <dsp:cNvSpPr/>
      </dsp:nvSpPr>
      <dsp:spPr>
        <a:xfrm>
          <a:off x="0" y="3323828"/>
          <a:ext cx="1143000" cy="738187"/>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kern="1200" dirty="0" smtClean="0"/>
            <a:t>Allocate to Jobs</a:t>
          </a:r>
          <a:endParaRPr lang="en-US" sz="1400" kern="1200" dirty="0"/>
        </a:p>
      </dsp:txBody>
      <dsp:txXfrm>
        <a:off x="0" y="3323828"/>
        <a:ext cx="1143000" cy="738187"/>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99F2EC5-1C01-43B5-9C98-FA796E5830C2}">
      <dsp:nvSpPr>
        <dsp:cNvPr id="0" name=""/>
        <dsp:cNvSpPr/>
      </dsp:nvSpPr>
      <dsp:spPr>
        <a:xfrm>
          <a:off x="0" y="362"/>
          <a:ext cx="1143000" cy="11891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Avail from Parent</a:t>
          </a:r>
          <a:endParaRPr lang="en-US" sz="1500" kern="1200" dirty="0"/>
        </a:p>
      </dsp:txBody>
      <dsp:txXfrm>
        <a:off x="0" y="362"/>
        <a:ext cx="1143000" cy="1189172"/>
      </dsp:txXfrm>
    </dsp:sp>
    <dsp:sp modelId="{AA6E1AF7-E270-4655-BD8F-1A00225A7508}">
      <dsp:nvSpPr>
        <dsp:cNvPr id="0" name=""/>
        <dsp:cNvSpPr/>
      </dsp:nvSpPr>
      <dsp:spPr>
        <a:xfrm rot="5400000">
          <a:off x="348530" y="1219264"/>
          <a:ext cx="445939" cy="535127"/>
        </a:xfrm>
        <a:prstGeom prst="rightArrow">
          <a:avLst>
            <a:gd name="adj1" fmla="val 60000"/>
            <a:gd name="adj2" fmla="val 50000"/>
          </a:avLst>
        </a:prstGeom>
        <a:gradFill rotWithShape="0">
          <a:gsLst>
            <a:gs pos="0">
              <a:schemeClr val="accent1">
                <a:tint val="60000"/>
                <a:hueOff val="0"/>
                <a:satOff val="0"/>
                <a:lumOff val="0"/>
                <a:alphaOff val="0"/>
                <a:tint val="50000"/>
                <a:satMod val="300000"/>
              </a:schemeClr>
            </a:gs>
            <a:gs pos="35000">
              <a:schemeClr val="accent1">
                <a:tint val="60000"/>
                <a:hueOff val="0"/>
                <a:satOff val="0"/>
                <a:lumOff val="0"/>
                <a:alphaOff val="0"/>
                <a:tint val="37000"/>
                <a:satMod val="300000"/>
              </a:schemeClr>
            </a:gs>
            <a:gs pos="100000">
              <a:schemeClr val="accent1">
                <a:tint val="60000"/>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dirty="0"/>
        </a:p>
      </dsp:txBody>
      <dsp:txXfrm rot="5400000">
        <a:off x="348530" y="1219264"/>
        <a:ext cx="445939" cy="535127"/>
      </dsp:txXfrm>
    </dsp:sp>
    <dsp:sp modelId="{523A78FA-7BB0-4AA1-B438-AE24D146D587}">
      <dsp:nvSpPr>
        <dsp:cNvPr id="0" name=""/>
        <dsp:cNvSpPr/>
      </dsp:nvSpPr>
      <dsp:spPr>
        <a:xfrm>
          <a:off x="0" y="1784121"/>
          <a:ext cx="1143000" cy="1189172"/>
        </a:xfrm>
        <a:prstGeom prst="roundRect">
          <a:avLst>
            <a:gd name="adj" fmla="val 10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Allocated</a:t>
          </a:r>
          <a:endParaRPr lang="en-US" sz="1500" kern="1200" dirty="0"/>
        </a:p>
      </dsp:txBody>
      <dsp:txXfrm>
        <a:off x="0" y="1784121"/>
        <a:ext cx="1143000" cy="118917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8/4/2015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 xmlns:p14="http://schemas.microsoft.com/office/powerpoint/2010/main"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8/4/2015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 xmlns:p14="http://schemas.microsoft.com/office/powerpoint/2010/main"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business</a:t>
            </a:r>
            <a:r>
              <a:rPr lang="en-US" baseline="0" dirty="0" smtClean="0"/>
              <a:t> space around EAM Project Controls is a unique niche. Project Controls is often referred to as project </a:t>
            </a:r>
            <a:r>
              <a:rPr lang="en-US" dirty="0" smtClean="0"/>
              <a:t>a</a:t>
            </a:r>
            <a:r>
              <a:rPr lang="en-US" baseline="0" dirty="0" smtClean="0"/>
              <a:t>ccounting, though the engineering and operations groups are more comfortable with the term project </a:t>
            </a:r>
            <a:r>
              <a:rPr lang="en-US" dirty="0" smtClean="0"/>
              <a:t>c</a:t>
            </a:r>
            <a:r>
              <a:rPr lang="en-US" baseline="0" dirty="0" smtClean="0"/>
              <a:t>ontrols to describe what they do. Also, using the term project </a:t>
            </a:r>
            <a:r>
              <a:rPr lang="en-US" dirty="0" smtClean="0"/>
              <a:t>c</a:t>
            </a:r>
            <a:r>
              <a:rPr lang="en-US" baseline="0" dirty="0" smtClean="0"/>
              <a:t>ontrols helps to avoid confusion between what EAM does and what a fixed asset accounting solution does.  </a:t>
            </a:r>
          </a:p>
          <a:p>
            <a:pPr eaLnBrk="1" hangingPunct="1"/>
            <a:endParaRPr lang="en-US" baseline="0" dirty="0" smtClean="0"/>
          </a:p>
          <a:p>
            <a:pPr eaLnBrk="1" hangingPunct="1"/>
            <a:r>
              <a:rPr lang="en-US" baseline="0" dirty="0" smtClean="0"/>
              <a:t>In this section, we will review previously covered business space concepts and add in some additional information.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F87006FF-70C8-4F98-AD72-771B7F321ECB}" type="slidenum">
              <a:rPr lang="en-US" sz="1200">
                <a:latin typeface="Arial" charset="0"/>
                <a:cs typeface="Arial" charset="0"/>
              </a:rPr>
              <a:pPr algn="r" defTabSz="912946"/>
              <a:t>10</a:t>
            </a:fld>
            <a:endParaRPr lang="en-US" sz="1200" dirty="0">
              <a:latin typeface="Arial" charset="0"/>
              <a:cs typeface="Arial" charset="0"/>
            </a:endParaRPr>
          </a:p>
        </p:txBody>
      </p:sp>
      <p:sp>
        <p:nvSpPr>
          <p:cNvPr id="723971"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lIns="91428" tIns="45714" rIns="91428" bIns="45714">
            <a:normAutofit/>
          </a:bodyPr>
          <a:lstStyle/>
          <a:p>
            <a:pPr>
              <a:defRPr/>
            </a:pPr>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F87006FF-70C8-4F98-AD72-771B7F321ECB}" type="slidenum">
              <a:rPr lang="en-US" sz="1200">
                <a:latin typeface="Arial" charset="0"/>
                <a:cs typeface="Arial" charset="0"/>
              </a:rPr>
              <a:pPr algn="r" defTabSz="912946"/>
              <a:t>11</a:t>
            </a:fld>
            <a:endParaRPr lang="en-US" sz="1200" dirty="0">
              <a:latin typeface="Arial" charset="0"/>
              <a:cs typeface="Arial" charset="0"/>
            </a:endParaRPr>
          </a:p>
        </p:txBody>
      </p:sp>
      <p:sp>
        <p:nvSpPr>
          <p:cNvPr id="723971"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lIns="91428" tIns="45714" rIns="91428" bIns="45714">
            <a:normAutofit/>
          </a:bodyPr>
          <a:lstStyle/>
          <a:p>
            <a:pPr>
              <a:defRPr/>
            </a:pPr>
            <a:endParaRPr lang="en-GB"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611D2220-9CB8-45AB-9D39-25B299459AA6}" type="slidenum">
              <a:rPr lang="en-US" sz="1200">
                <a:latin typeface="Arial" charset="0"/>
                <a:cs typeface="Arial" charset="0"/>
              </a:rPr>
              <a:pPr algn="r" defTabSz="912946"/>
              <a:t>12</a:t>
            </a:fld>
            <a:endParaRPr lang="en-US" sz="1200" dirty="0">
              <a:latin typeface="Arial" charset="0"/>
              <a:cs typeface="Arial" charset="0"/>
            </a:endParaRPr>
          </a:p>
        </p:txBody>
      </p:sp>
      <p:sp>
        <p:nvSpPr>
          <p:cNvPr id="728067" name="Rectangle 2"/>
          <p:cNvSpPr>
            <a:spLocks noGrp="1" noRot="1" noChangeAspect="1" noChangeArrowheads="1" noTextEdit="1"/>
          </p:cNvSpPr>
          <p:nvPr>
            <p:ph type="sldImg"/>
          </p:nvPr>
        </p:nvSpPr>
        <p:spPr>
          <a:ln/>
        </p:spPr>
      </p:sp>
      <p:sp>
        <p:nvSpPr>
          <p:cNvPr id="728068" name="Rectangle 3"/>
          <p:cNvSpPr>
            <a:spLocks noGrp="1" noChangeArrowheads="1"/>
          </p:cNvSpPr>
          <p:nvPr>
            <p:ph type="body" idx="1"/>
          </p:nvPr>
        </p:nvSpPr>
        <p:spPr>
          <a:noFill/>
          <a:ln/>
        </p:spPr>
        <p:txBody>
          <a:bodyPr lIns="91428" tIns="45714" rIns="91428" bIns="45714"/>
          <a:lstStyle/>
          <a:p>
            <a:r>
              <a:rPr lang="en-US" noProof="0" dirty="0" smtClean="0"/>
              <a:t>EAM collects purchasing (materials and services), labor, inventory, and manual GL’s costs against the project/job, similar to the way it collects work order data. </a:t>
            </a:r>
            <a:r>
              <a:rPr lang="en-US" noProof="0" dirty="0" smtClean="0"/>
              <a:t>However, the </a:t>
            </a:r>
            <a:r>
              <a:rPr lang="en-US" noProof="0" dirty="0" smtClean="0"/>
              <a:t>project is like a super work order in the reporting, controls, and levels of traceability it provides over those of a regular work order.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22338"/>
            <a:fld id="{FF6D9261-D42E-4949-9C9F-287A4A6CF77D}" type="slidenum">
              <a:rPr lang="en-US" smtClean="0"/>
              <a:pPr defTabSz="922338"/>
              <a:t>14</a:t>
            </a:fld>
            <a:endParaRPr lang="en-US"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GB" dirty="0" smtClean="0"/>
              <a:t>EAM has domain</a:t>
            </a:r>
            <a:r>
              <a:rPr lang="en-GB" baseline="0" dirty="0" smtClean="0"/>
              <a:t> and site settings associated with project functionality. At the domain level, you can define whether closed projects can be reopened and how project-related GL transactions are sent to ERP.  </a:t>
            </a:r>
          </a:p>
          <a:p>
            <a:endParaRPr lang="en-GB" baseline="0" dirty="0" smtClean="0"/>
          </a:p>
          <a:p>
            <a:r>
              <a:rPr lang="en-GB" baseline="0" dirty="0" smtClean="0"/>
              <a:t>As usual, default accounting is defined at the site level. You also set up electronic approvals for projects at the site level. </a:t>
            </a:r>
          </a:p>
          <a:p>
            <a:endParaRPr lang="en-GB" baseline="0" dirty="0" smtClean="0"/>
          </a:p>
          <a:p>
            <a:r>
              <a:rPr lang="en-GB" baseline="0" dirty="0" smtClean="0"/>
              <a:t>The MFG/PRO Interface settings drive whether EAM sends financials to ERP.  </a:t>
            </a:r>
          </a:p>
          <a:p>
            <a:endParaRPr lang="en-GB" baseline="0" dirty="0" smtClean="0"/>
          </a:p>
          <a:p>
            <a:r>
              <a:rPr lang="en-GB" baseline="0" dirty="0" smtClean="0"/>
              <a:t>The Business Segment and Job fields, which are configurable, are unique to </a:t>
            </a:r>
            <a:r>
              <a:rPr lang="en-GB" baseline="0" dirty="0" smtClean="0"/>
              <a:t>a project. </a:t>
            </a:r>
            <a:r>
              <a:rPr lang="en-GB" baseline="0" dirty="0" smtClean="0"/>
              <a:t>Both fields are 15 characters in length and can be divided into sections to provide a hierarchical structure. How you define the job format in registry settings, for example, determines how many job levels you can have on your projects.</a:t>
            </a: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pPr defTabSz="922338"/>
            <a:fld id="{465C6627-9F4B-4139-9804-7329760ABB58}" type="slidenum">
              <a:rPr lang="en-US" smtClean="0"/>
              <a:pPr defTabSz="922338"/>
              <a:t>15</a:t>
            </a:fld>
            <a:endParaRPr lang="en-US" dirty="0"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GB" dirty="0" smtClean="0"/>
              <a:t>To support project and project requisition approvals</a:t>
            </a:r>
            <a:r>
              <a:rPr lang="en-GB" baseline="0" dirty="0" smtClean="0"/>
              <a:t>, you must define these limits on the appropriate users’ </a:t>
            </a:r>
            <a:r>
              <a:rPr lang="en-GB" baseline="0" dirty="0" smtClean="0"/>
              <a:t>IDs </a:t>
            </a:r>
            <a:r>
              <a:rPr lang="en-GB" baseline="0" dirty="0" smtClean="0"/>
              <a:t>and set up project and project requisition approval groups.  </a:t>
            </a:r>
          </a:p>
          <a:p>
            <a:endParaRPr lang="en-GB" baseline="0" dirty="0" smtClean="0"/>
          </a:p>
          <a:p>
            <a:r>
              <a:rPr lang="en-GB" baseline="0" dirty="0" smtClean="0"/>
              <a:t>In addition, proper security roles must be created and associated to the appropriate user IDs. Particularly with project </a:t>
            </a:r>
            <a:r>
              <a:rPr lang="en-GB" dirty="0" smtClean="0"/>
              <a:t>c</a:t>
            </a:r>
            <a:r>
              <a:rPr lang="en-GB" baseline="0" dirty="0" smtClean="0"/>
              <a:t>ontrols, some areas are tightly controlled, such as the ability to reopen a closed project. Often you need separate roles for project managers, engineers, and finance.  </a:t>
            </a:r>
          </a:p>
          <a:p>
            <a:endParaRPr lang="en-GB" baseline="0" dirty="0" smtClean="0"/>
          </a:p>
          <a:p>
            <a:r>
              <a:rPr lang="en-GB" baseline="0" dirty="0" smtClean="0"/>
              <a:t>A final consideration in projects is the concept of owner groups. As you learned in Introduction to Maintenance, the </a:t>
            </a:r>
            <a:r>
              <a:rPr lang="en-GB" baseline="0" dirty="0" smtClean="0"/>
              <a:t>Owner </a:t>
            </a:r>
            <a:r>
              <a:rPr lang="en-GB" baseline="0" dirty="0" smtClean="0"/>
              <a:t>field is a form of a record-level security. If the </a:t>
            </a:r>
            <a:r>
              <a:rPr lang="en-GB" baseline="0" dirty="0" smtClean="0"/>
              <a:t>Owner </a:t>
            </a:r>
            <a:r>
              <a:rPr lang="en-GB" baseline="0" dirty="0" smtClean="0"/>
              <a:t>field is used to control who can modify which projects, you should use owner groups instead of placing the name of a single individual in that field.</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Margin Approvals bring value to customers by giving project managers the ability to authorize projects based on projected profitability rather than only on costs </a:t>
            </a:r>
            <a:r>
              <a:rPr lang="en-US" dirty="0" smtClean="0"/>
              <a:t>versus </a:t>
            </a:r>
            <a:r>
              <a:rPr lang="en-US" dirty="0" smtClean="0"/>
              <a:t>budget.</a:t>
            </a:r>
          </a:p>
          <a:p>
            <a:pPr>
              <a:spcBef>
                <a:spcPct val="0"/>
              </a:spcBef>
            </a:pPr>
            <a:endParaRPr lang="en-US" dirty="0" smtClean="0"/>
          </a:p>
          <a:p>
            <a:pPr>
              <a:spcBef>
                <a:spcPct val="0"/>
              </a:spcBef>
            </a:pPr>
            <a:r>
              <a:rPr lang="en-US" dirty="0" smtClean="0"/>
              <a:t>This is a major benefit for the automotive industry.</a:t>
            </a:r>
          </a:p>
          <a:p>
            <a:pPr>
              <a:spcBef>
                <a:spcPct val="0"/>
              </a:spcBef>
            </a:pPr>
            <a:endParaRPr lang="en-US" dirty="0" smtClean="0"/>
          </a:p>
          <a:p>
            <a:pPr>
              <a:spcBef>
                <a:spcPct val="0"/>
              </a:spcBef>
            </a:pPr>
            <a:r>
              <a:rPr lang="en-US" dirty="0" smtClean="0"/>
              <a:t>Margin approval is an</a:t>
            </a:r>
            <a:r>
              <a:rPr lang="en-US" baseline="0" dirty="0" smtClean="0"/>
              <a:t> </a:t>
            </a:r>
            <a:r>
              <a:rPr lang="en-US" dirty="0" smtClean="0"/>
              <a:t>alternative approach when authorizing projects that are customer funded. With customer-funded projects, the manufacturer’s customer agrees to reimburse the manufacturer a specified amount against the cost of the project. In many cases, manufacturers expect to make a profit against the project. In these situations, the manufacturer may want to evaluate the project’s financial performance based on the projected margin or profit. </a:t>
            </a:r>
          </a:p>
          <a:p>
            <a:pPr>
              <a:spcBef>
                <a:spcPct val="0"/>
              </a:spcBef>
            </a:pPr>
            <a:endParaRPr lang="en-US" dirty="0" smtClean="0"/>
          </a:p>
          <a:p>
            <a:pPr>
              <a:spcBef>
                <a:spcPct val="0"/>
              </a:spcBef>
            </a:pPr>
            <a:r>
              <a:rPr lang="en-US" dirty="0" smtClean="0"/>
              <a:t>The higher the total cost or the lower the margin, the higher in the organization the project needs to be approved. This capability enables customers to choose to authorize projects based on the forecasted margin. In addition to approving projects based on profitability, project managers can monitor actual profitability</a:t>
            </a:r>
            <a:r>
              <a:rPr lang="en-US" baseline="0" dirty="0" smtClean="0"/>
              <a:t> through standard reports.</a:t>
            </a:r>
            <a:endParaRPr lang="en-US" dirty="0" smtClean="0"/>
          </a:p>
        </p:txBody>
      </p:sp>
      <p:sp>
        <p:nvSpPr>
          <p:cNvPr id="286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31776E-7DD5-4EFC-96D2-182F3437DDF5}" type="slidenum">
              <a:rPr lang="en-US"/>
              <a:pPr fontAlgn="base">
                <a:spcBef>
                  <a:spcPct val="0"/>
                </a:spcBef>
                <a:spcAft>
                  <a:spcPct val="0"/>
                </a:spcAft>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pPr defTabSz="922338"/>
            <a:fld id="{465C6627-9F4B-4139-9804-7329760ABB58}" type="slidenum">
              <a:rPr lang="en-US" smtClean="0"/>
              <a:pPr defTabSz="922338"/>
              <a:t>17</a:t>
            </a:fld>
            <a:endParaRPr lang="en-US" dirty="0"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GB" dirty="0" smtClean="0"/>
              <a:t>Fixed asset interface – location and class codes interface with the QAD ERP.</a:t>
            </a:r>
          </a:p>
          <a:p>
            <a:endParaRPr lang="en-GB" dirty="0" smtClean="0"/>
          </a:p>
          <a:p>
            <a:r>
              <a:rPr lang="en-GB" dirty="0" smtClean="0"/>
              <a:t>Write Off Reason Codes are used when the customer does not reimburse for costs.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7"/>
          <p:cNvSpPr>
            <a:spLocks noGrp="1" noChangeArrowheads="1"/>
          </p:cNvSpPr>
          <p:nvPr>
            <p:ph type="sldNum" sz="quarter" idx="5"/>
          </p:nvPr>
        </p:nvSpPr>
        <p:spPr>
          <a:noFill/>
        </p:spPr>
        <p:txBody>
          <a:bodyPr/>
          <a:lstStyle/>
          <a:p>
            <a:fld id="{F4E552E2-ED72-4310-B42A-1316886ED553}" type="slidenum">
              <a:rPr lang="en-US" smtClean="0"/>
              <a:pPr/>
              <a:t>18</a:t>
            </a:fld>
            <a:endParaRPr lang="en-US" dirty="0" smtClean="0"/>
          </a:p>
        </p:txBody>
      </p:sp>
      <p:sp>
        <p:nvSpPr>
          <p:cNvPr id="553987" name="Rectangle 2"/>
          <p:cNvSpPr>
            <a:spLocks noGrp="1" noRot="1" noChangeAspect="1" noChangeArrowheads="1" noTextEdit="1"/>
          </p:cNvSpPr>
          <p:nvPr>
            <p:ph type="sldImg"/>
          </p:nvPr>
        </p:nvSpPr>
        <p:spPr>
          <a:ln/>
        </p:spPr>
      </p:sp>
      <p:sp>
        <p:nvSpPr>
          <p:cNvPr id="553988"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B2EF4103-41B1-442C-97CC-D7E931FF2D19}" type="slidenum">
              <a:rPr lang="en-US" sz="1200">
                <a:latin typeface="Arial" charset="0"/>
                <a:cs typeface="Arial" charset="0"/>
              </a:rPr>
              <a:pPr algn="r" defTabSz="912946"/>
              <a:t>19</a:t>
            </a:fld>
            <a:endParaRPr lang="en-US" sz="1200" dirty="0">
              <a:latin typeface="Arial" charset="0"/>
              <a:cs typeface="Arial" charset="0"/>
            </a:endParaRPr>
          </a:p>
        </p:txBody>
      </p:sp>
      <p:sp>
        <p:nvSpPr>
          <p:cNvPr id="726019" name="Rectangle 2"/>
          <p:cNvSpPr>
            <a:spLocks noGrp="1" noRot="1" noChangeAspect="1" noChangeArrowheads="1" noTextEdit="1"/>
          </p:cNvSpPr>
          <p:nvPr>
            <p:ph type="sldImg"/>
          </p:nvPr>
        </p:nvSpPr>
        <p:spPr>
          <a:ln/>
        </p:spPr>
      </p:sp>
      <p:sp>
        <p:nvSpPr>
          <p:cNvPr id="726020" name="Rectangle 3"/>
          <p:cNvSpPr>
            <a:spLocks noGrp="1" noChangeArrowheads="1"/>
          </p:cNvSpPr>
          <p:nvPr>
            <p:ph type="body" idx="1"/>
          </p:nvPr>
        </p:nvSpPr>
        <p:spPr>
          <a:noFill/>
          <a:ln/>
        </p:spPr>
        <p:txBody>
          <a:bodyPr lIns="91428" tIns="45714" rIns="91428" bIns="45714"/>
          <a:lstStyle/>
          <a:p>
            <a:r>
              <a:rPr lang="en-GB" dirty="0" smtClean="0"/>
              <a:t>If you have worked with a product like Microsoft Project, you may be familiar with the concept of a work breakdown structure. This structure breaks a large project into subtasks, which can also have subtasks,</a:t>
            </a:r>
            <a:r>
              <a:rPr lang="en-GB" baseline="0" dirty="0" smtClean="0"/>
              <a:t> many layers deep</a:t>
            </a:r>
            <a:r>
              <a:rPr lang="en-GB" dirty="0" smtClean="0"/>
              <a:t>. This structure allows for reporting progress at the lowest task level, which then rolls up the structure to provide reporting on higher levels.  </a:t>
            </a:r>
          </a:p>
          <a:p>
            <a:endParaRPr lang="en-GB" dirty="0" smtClean="0"/>
          </a:p>
          <a:p>
            <a:r>
              <a:rPr lang="en-GB" dirty="0" smtClean="0"/>
              <a:t>The same concept applies to the way in which EAM projects can be set up, except </a:t>
            </a:r>
            <a:r>
              <a:rPr lang="en-GB" dirty="0" smtClean="0"/>
              <a:t>that, </a:t>
            </a:r>
            <a:r>
              <a:rPr lang="en-GB" dirty="0" smtClean="0"/>
              <a:t>in EAM, tasks and subtasks are known as jobs. Budgets can be controlled at both the project and job </a:t>
            </a:r>
            <a:r>
              <a:rPr lang="en-GB" dirty="0" smtClean="0"/>
              <a:t>levels; </a:t>
            </a:r>
            <a:r>
              <a:rPr lang="en-GB" dirty="0" smtClean="0"/>
              <a:t>special requisition approval routing can be defined at the project and job </a:t>
            </a:r>
            <a:r>
              <a:rPr lang="en-GB" dirty="0" smtClean="0"/>
              <a:t>levels; </a:t>
            </a:r>
            <a:r>
              <a:rPr lang="en-GB" dirty="0" smtClean="0"/>
              <a:t>and each level has similar controls around locking and closing.  </a:t>
            </a:r>
          </a:p>
          <a:p>
            <a:endParaRPr lang="en-GB" dirty="0" smtClean="0"/>
          </a:p>
          <a:p>
            <a:r>
              <a:rPr lang="en-GB" dirty="0" smtClean="0"/>
              <a:t>The project level in EAM provides more robust analysis data, </a:t>
            </a:r>
            <a:r>
              <a:rPr lang="en-GB" dirty="0" smtClean="0"/>
              <a:t>but, </a:t>
            </a:r>
            <a:r>
              <a:rPr lang="en-GB" dirty="0" smtClean="0"/>
              <a:t>in most </a:t>
            </a:r>
            <a:r>
              <a:rPr lang="en-GB" dirty="0" smtClean="0"/>
              <a:t>cases, </a:t>
            </a:r>
            <a:r>
              <a:rPr lang="en-GB" dirty="0" smtClean="0"/>
              <a:t>you can drill down into </a:t>
            </a:r>
            <a:r>
              <a:rPr lang="en-GB" dirty="0" smtClean="0"/>
              <a:t>the </a:t>
            </a:r>
            <a:r>
              <a:rPr lang="en-GB" dirty="0" smtClean="0"/>
              <a:t>data to the </a:t>
            </a:r>
            <a:r>
              <a:rPr lang="en-GB" dirty="0" smtClean="0"/>
              <a:t>actual job </a:t>
            </a:r>
            <a:r>
              <a:rPr lang="en-GB" dirty="0" smtClean="0"/>
              <a:t>or record (such as work order or purchase order) of interest.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p:spPr>
        <p:txBody>
          <a:bodyPr/>
          <a:lstStyle/>
          <a:p>
            <a:r>
              <a:rPr lang="en-US" dirty="0" smtClean="0"/>
              <a:t>Supporting documentation for EAM includes the </a:t>
            </a:r>
            <a:r>
              <a:rPr lang="en-US" i="1" dirty="0" smtClean="0"/>
              <a:t>QAD Enterprise Asset Management User Guide</a:t>
            </a:r>
            <a:r>
              <a:rPr lang="en-US" dirty="0" smtClean="0"/>
              <a:t>, available on http://documentlibrary.qad.com. This guide includes cross-reference sections of the UG, when applicable.</a:t>
            </a:r>
          </a:p>
        </p:txBody>
      </p:sp>
      <p:sp>
        <p:nvSpPr>
          <p:cNvPr id="335876" name="Slide Number Placeholder 3"/>
          <p:cNvSpPr>
            <a:spLocks noGrp="1"/>
          </p:cNvSpPr>
          <p:nvPr>
            <p:ph type="sldNum" sz="quarter" idx="5"/>
          </p:nvPr>
        </p:nvSpPr>
        <p:spPr>
          <a:noFill/>
        </p:spPr>
        <p:txBody>
          <a:bodyPr/>
          <a:lstStyle/>
          <a:p>
            <a:fld id="{8B376077-F370-4F0F-A10A-43C1656C04F0}" type="slidenum">
              <a:rPr lang="en-US" smtClean="0"/>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7"/>
          <p:cNvSpPr>
            <a:spLocks noGrp="1" noChangeArrowheads="1"/>
          </p:cNvSpPr>
          <p:nvPr>
            <p:ph type="sldNum" sz="quarter" idx="5"/>
          </p:nvPr>
        </p:nvSpPr>
        <p:spPr>
          <a:noFill/>
        </p:spPr>
        <p:txBody>
          <a:bodyPr/>
          <a:lstStyle/>
          <a:p>
            <a:fld id="{469E7EE3-22A2-41D4-B117-9615AB8C72D1}" type="slidenum">
              <a:rPr lang="en-US" smtClean="0"/>
              <a:pPr/>
              <a:t>20</a:t>
            </a:fld>
            <a:endParaRPr lang="en-US" dirty="0" smtClean="0"/>
          </a:p>
        </p:txBody>
      </p:sp>
      <p:sp>
        <p:nvSpPr>
          <p:cNvPr id="557059" name="Rectangle 2"/>
          <p:cNvSpPr>
            <a:spLocks noGrp="1" noRot="1" noChangeAspect="1" noChangeArrowheads="1" noTextEdit="1"/>
          </p:cNvSpPr>
          <p:nvPr>
            <p:ph type="sldImg"/>
          </p:nvPr>
        </p:nvSpPr>
        <p:spPr>
          <a:ln/>
        </p:spPr>
      </p:sp>
      <p:sp>
        <p:nvSpPr>
          <p:cNvPr id="557060"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7"/>
          <p:cNvSpPr>
            <a:spLocks noGrp="1" noChangeArrowheads="1"/>
          </p:cNvSpPr>
          <p:nvPr>
            <p:ph type="sldNum" sz="quarter" idx="5"/>
          </p:nvPr>
        </p:nvSpPr>
        <p:spPr>
          <a:noFill/>
        </p:spPr>
        <p:txBody>
          <a:bodyPr/>
          <a:lstStyle/>
          <a:p>
            <a:fld id="{9505044A-4E20-48FD-A16B-9063D5D0DA2F}" type="slidenum">
              <a:rPr lang="en-US" smtClean="0"/>
              <a:pPr/>
              <a:t>21</a:t>
            </a:fld>
            <a:endParaRPr lang="en-US" dirty="0" smtClean="0"/>
          </a:p>
        </p:txBody>
      </p:sp>
      <p:sp>
        <p:nvSpPr>
          <p:cNvPr id="558083" name="Rectangle 2"/>
          <p:cNvSpPr>
            <a:spLocks noGrp="1" noRot="1" noChangeAspect="1" noChangeArrowheads="1" noTextEdit="1"/>
          </p:cNvSpPr>
          <p:nvPr>
            <p:ph type="sldImg"/>
          </p:nvPr>
        </p:nvSpPr>
        <p:spPr>
          <a:ln/>
        </p:spPr>
      </p:sp>
      <p:sp>
        <p:nvSpPr>
          <p:cNvPr id="558084"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7"/>
          <p:cNvSpPr>
            <a:spLocks noGrp="1" noChangeArrowheads="1"/>
          </p:cNvSpPr>
          <p:nvPr>
            <p:ph type="sldNum" sz="quarter" idx="5"/>
          </p:nvPr>
        </p:nvSpPr>
        <p:spPr>
          <a:noFill/>
        </p:spPr>
        <p:txBody>
          <a:bodyPr/>
          <a:lstStyle/>
          <a:p>
            <a:fld id="{AD59D422-7F36-4AAF-A962-11B246EEE0E3}" type="slidenum">
              <a:rPr lang="en-US" smtClean="0"/>
              <a:pPr/>
              <a:t>22</a:t>
            </a:fld>
            <a:endParaRPr lang="en-US" dirty="0" smtClean="0"/>
          </a:p>
        </p:txBody>
      </p:sp>
      <p:sp>
        <p:nvSpPr>
          <p:cNvPr id="556035" name="Rectangle 2"/>
          <p:cNvSpPr>
            <a:spLocks noGrp="1" noRot="1" noChangeAspect="1" noChangeArrowheads="1" noTextEdit="1"/>
          </p:cNvSpPr>
          <p:nvPr>
            <p:ph type="sldImg"/>
          </p:nvPr>
        </p:nvSpPr>
        <p:spPr>
          <a:ln/>
        </p:spPr>
      </p:sp>
      <p:sp>
        <p:nvSpPr>
          <p:cNvPr id="556036" name="Rectangle 3"/>
          <p:cNvSpPr>
            <a:spLocks noGrp="1" noChangeArrowheads="1"/>
          </p:cNvSpPr>
          <p:nvPr>
            <p:ph type="body" idx="1"/>
          </p:nvPr>
        </p:nvSpPr>
        <p:spPr>
          <a:noFill/>
          <a:ln/>
        </p:spPr>
        <p:txBody>
          <a:bodyPr/>
          <a:lstStyle/>
          <a:p>
            <a:pPr lvl="2">
              <a:spcBef>
                <a:spcPct val="25000"/>
              </a:spcBef>
              <a:buClr>
                <a:srgbClr val="5A87C6"/>
              </a:buClr>
            </a:pPr>
            <a:r>
              <a:rPr lang="en-US" sz="1800" b="1" u="none" dirty="0" smtClean="0"/>
              <a:t>Future Reports</a:t>
            </a:r>
          </a:p>
          <a:p>
            <a:pPr lvl="2">
              <a:spcBef>
                <a:spcPct val="25000"/>
              </a:spcBef>
              <a:buClr>
                <a:srgbClr val="5A87C6"/>
              </a:buClr>
            </a:pPr>
            <a:r>
              <a:rPr lang="en-US" sz="1800" u="sng" dirty="0" smtClean="0"/>
              <a:t>Capital</a:t>
            </a:r>
            <a:r>
              <a:rPr lang="en-US" sz="1800" u="sng" baseline="0" dirty="0" smtClean="0"/>
              <a:t>/</a:t>
            </a:r>
            <a:r>
              <a:rPr lang="en-US" sz="1800" u="sng" dirty="0" smtClean="0"/>
              <a:t>Expense</a:t>
            </a:r>
          </a:p>
          <a:p>
            <a:pPr lvl="2">
              <a:spcBef>
                <a:spcPct val="25000"/>
              </a:spcBef>
              <a:buClr>
                <a:srgbClr val="5A87C6"/>
              </a:buClr>
            </a:pPr>
            <a:r>
              <a:rPr lang="en-US" sz="1800" dirty="0" smtClean="0">
                <a:solidFill>
                  <a:srgbClr val="5A87C6"/>
                </a:solidFill>
                <a:cs typeface="Arial" charset="0"/>
              </a:rPr>
              <a:t>• </a:t>
            </a:r>
            <a:r>
              <a:rPr lang="en-US" sz="1800" dirty="0" smtClean="0"/>
              <a:t>Anticipated Expenditures		</a:t>
            </a:r>
          </a:p>
          <a:p>
            <a:pPr lvl="2">
              <a:spcBef>
                <a:spcPct val="25000"/>
              </a:spcBef>
              <a:buClr>
                <a:srgbClr val="5A87C6"/>
              </a:buClr>
            </a:pPr>
            <a:r>
              <a:rPr lang="en-US" sz="1800" dirty="0" smtClean="0">
                <a:solidFill>
                  <a:srgbClr val="5A87C6"/>
                </a:solidFill>
                <a:cs typeface="Arial" charset="0"/>
              </a:rPr>
              <a:t>• </a:t>
            </a:r>
            <a:r>
              <a:rPr lang="en-US" sz="1800" dirty="0" smtClean="0"/>
              <a:t>Cash Flow Analysis		</a:t>
            </a:r>
          </a:p>
          <a:p>
            <a:pPr lvl="2">
              <a:spcBef>
                <a:spcPct val="25000"/>
              </a:spcBef>
              <a:buClr>
                <a:srgbClr val="5A87C6"/>
              </a:buClr>
            </a:pPr>
            <a:r>
              <a:rPr lang="en-US" sz="1800" dirty="0" smtClean="0">
                <a:solidFill>
                  <a:srgbClr val="5A87C6"/>
                </a:solidFill>
                <a:cs typeface="Arial" charset="0"/>
              </a:rPr>
              <a:t>• </a:t>
            </a:r>
            <a:r>
              <a:rPr lang="en-US" sz="1800" dirty="0" smtClean="0"/>
              <a:t>Unauthorized Projects		</a:t>
            </a:r>
            <a:endParaRPr lang="en-GB"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Project Spending Allocation allows finance or an engineer to control spending down to the job level. </a:t>
            </a:r>
            <a:r>
              <a:rPr lang="en-US" dirty="0" smtClean="0"/>
              <a:t>Consequently, </a:t>
            </a:r>
            <a:r>
              <a:rPr lang="en-US" dirty="0" smtClean="0"/>
              <a:t>as funds are allocated to a job, EAM only allows up to that allocated amount to be spent against the job.</a:t>
            </a:r>
          </a:p>
          <a:p>
            <a:pPr eaLnBrk="1" hangingPunct="1">
              <a:spcBef>
                <a:spcPct val="0"/>
              </a:spcBef>
            </a:pPr>
            <a:endParaRPr lang="en-US" dirty="0" smtClean="0"/>
          </a:p>
          <a:p>
            <a:pPr eaLnBrk="1" hangingPunct="1">
              <a:spcBef>
                <a:spcPct val="0"/>
              </a:spcBef>
            </a:pPr>
            <a:r>
              <a:rPr lang="en-US" dirty="0" smtClean="0"/>
              <a:t>Using the </a:t>
            </a:r>
            <a:r>
              <a:rPr lang="en-US" dirty="0" smtClean="0"/>
              <a:t>Job Allocation viewer, you can easily view where the funds have been allocated across all jobs for a specific project. This feature allows for a quick view so </a:t>
            </a:r>
            <a:r>
              <a:rPr lang="en-US" dirty="0" smtClean="0"/>
              <a:t>that updates </a:t>
            </a:r>
            <a:r>
              <a:rPr lang="en-US" dirty="0" smtClean="0"/>
              <a:t>or changes can be made more easily.</a:t>
            </a:r>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On the project header, you can control cost by initiating an approval for the Requested Funding amount. Once authorized, this funding amount can be allocated to the jobs. If further funding is required, you update the Requested Funding amount again and request approval. The additional approved funds then are available for further allocation. </a:t>
            </a:r>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594DA4-B77E-4B6D-BA46-2524043CE926}" type="slidenum">
              <a:rPr lang="en-US" smtClean="0"/>
              <a:pPr fontAlgn="base">
                <a:spcBef>
                  <a:spcPct val="0"/>
                </a:spcBef>
                <a:spcAft>
                  <a:spcPct val="0"/>
                </a:spcAft>
                <a:defRPr/>
              </a:pPr>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A few controls are included on the project header record to add flexibility so allocation is not a required feature.</a:t>
            </a:r>
          </a:p>
          <a:p>
            <a:pPr eaLnBrk="1" hangingPunct="1">
              <a:spcBef>
                <a:spcPct val="0"/>
              </a:spcBef>
            </a:pPr>
            <a:endParaRPr lang="en-US" dirty="0" smtClean="0"/>
          </a:p>
          <a:p>
            <a:pPr eaLnBrk="1" hangingPunct="1">
              <a:spcBef>
                <a:spcPct val="0"/>
              </a:spcBef>
            </a:pPr>
            <a:r>
              <a:rPr lang="en-US" dirty="0" smtClean="0"/>
              <a:t>If the </a:t>
            </a:r>
            <a:r>
              <a:rPr lang="en-US" dirty="0" smtClean="0"/>
              <a:t>Use Allocations</a:t>
            </a:r>
            <a:r>
              <a:rPr lang="en-US" dirty="0" smtClean="0"/>
              <a:t>? field</a:t>
            </a:r>
            <a:r>
              <a:rPr lang="en-US" baseline="0" dirty="0" smtClean="0"/>
              <a:t> is</a:t>
            </a:r>
            <a:r>
              <a:rPr lang="en-US" dirty="0" smtClean="0"/>
              <a:t> </a:t>
            </a:r>
            <a:r>
              <a:rPr lang="en-US" dirty="0" smtClean="0"/>
              <a:t>selected, funds are allocated to jobs. At the project header level and </a:t>
            </a:r>
            <a:r>
              <a:rPr lang="en-US" dirty="0" smtClean="0"/>
              <a:t>at the job </a:t>
            </a:r>
            <a:r>
              <a:rPr lang="en-US" dirty="0" smtClean="0"/>
              <a:t>level, there is another setting called Spend at this Level?. If you select </a:t>
            </a:r>
            <a:r>
              <a:rPr lang="en-US" dirty="0" smtClean="0"/>
              <a:t>this</a:t>
            </a:r>
            <a:r>
              <a:rPr lang="en-US" baseline="0" dirty="0" smtClean="0"/>
              <a:t> setting,</a:t>
            </a:r>
            <a:r>
              <a:rPr lang="en-US" dirty="0" smtClean="0"/>
              <a:t> </a:t>
            </a:r>
            <a:r>
              <a:rPr lang="en-US" dirty="0" smtClean="0"/>
              <a:t>you can transact and charge cost to the overall project. If </a:t>
            </a:r>
            <a:r>
              <a:rPr lang="en-US" dirty="0" smtClean="0"/>
              <a:t>the</a:t>
            </a:r>
            <a:r>
              <a:rPr lang="en-US" baseline="0" dirty="0" smtClean="0"/>
              <a:t> setting is</a:t>
            </a:r>
            <a:r>
              <a:rPr lang="en-US" dirty="0" smtClean="0"/>
              <a:t> </a:t>
            </a:r>
            <a:r>
              <a:rPr lang="en-US" dirty="0" smtClean="0"/>
              <a:t>not selected, as in this example, you must direct cost to a job and not to the project.  </a:t>
            </a:r>
          </a:p>
          <a:p>
            <a:pPr eaLnBrk="1" hangingPunct="1">
              <a:spcBef>
                <a:spcPct val="0"/>
              </a:spcBef>
            </a:pPr>
            <a:endParaRPr lang="en-US" dirty="0" smtClean="0"/>
          </a:p>
          <a:p>
            <a:pPr eaLnBrk="1" hangingPunct="1">
              <a:spcBef>
                <a:spcPct val="0"/>
              </a:spcBef>
            </a:pPr>
            <a:r>
              <a:rPr lang="en-US" dirty="0" smtClean="0"/>
              <a:t>The Spend at this Level? option is also available at each job, providing you </a:t>
            </a:r>
            <a:r>
              <a:rPr lang="en-US" dirty="0" smtClean="0"/>
              <a:t>with even </a:t>
            </a:r>
            <a:r>
              <a:rPr lang="en-US" dirty="0" smtClean="0"/>
              <a:t>tighter control on charging costs to jobs. There may be a parent job but only a specific lower-level job or child can have cost charged. </a:t>
            </a:r>
          </a:p>
        </p:txBody>
      </p:sp>
      <p:sp>
        <p:nvSpPr>
          <p:cNvPr id="41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D1AC0B6-814D-4CE8-AA8B-127C90DA2BDA}" type="slidenum">
              <a:rPr lang="en-US" smtClean="0"/>
              <a:pPr fontAlgn="base">
                <a:spcBef>
                  <a:spcPct val="0"/>
                </a:spcBef>
                <a:spcAft>
                  <a:spcPct val="0"/>
                </a:spcAft>
                <a:defRPr/>
              </a:pPr>
              <a:t>25</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Looking at the detail of a job, you see that EAM populates what is currently available from the parent. EAM displays the funding amount that has not been consumed or previously allocated. You</a:t>
            </a:r>
            <a:r>
              <a:rPr lang="en-US" baseline="0" dirty="0" smtClean="0"/>
              <a:t> e</a:t>
            </a:r>
            <a:r>
              <a:rPr lang="en-US" dirty="0" smtClean="0"/>
              <a:t>nter the amount to allocate to this job in the Allocated field.</a:t>
            </a:r>
          </a:p>
        </p:txBody>
      </p:sp>
      <p:sp>
        <p:nvSpPr>
          <p:cNvPr id="43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CDF9F8-0794-4BC9-A1FE-EB4055F2A671}" type="slidenum">
              <a:rPr lang="en-US" smtClean="0"/>
              <a:pPr fontAlgn="base">
                <a:spcBef>
                  <a:spcPct val="0"/>
                </a:spcBef>
                <a:spcAft>
                  <a:spcPct val="0"/>
                </a:spcAft>
                <a:defRPr/>
              </a:pPr>
              <a:t>26</a:t>
            </a:fld>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p:spPr>
      </p:sp>
      <p:sp>
        <p:nvSpPr>
          <p:cNvPr id="4301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Still looking at a job, the field Allocated to Children is a system-calculated field. When a job is a parent</a:t>
            </a:r>
            <a:r>
              <a:rPr lang="en-US" baseline="0" dirty="0" smtClean="0"/>
              <a:t> with </a:t>
            </a:r>
            <a:r>
              <a:rPr lang="en-US" dirty="0" smtClean="0"/>
              <a:t>associated children, then you can see at the highest level how much money has been allocated down to lower-level jobs.</a:t>
            </a:r>
          </a:p>
          <a:p>
            <a:pPr eaLnBrk="1" hangingPunct="1">
              <a:spcBef>
                <a:spcPct val="0"/>
              </a:spcBef>
            </a:pPr>
            <a:endParaRPr lang="en-US" dirty="0" smtClean="0"/>
          </a:p>
          <a:p>
            <a:pPr eaLnBrk="1" hangingPunct="1">
              <a:spcBef>
                <a:spcPct val="0"/>
              </a:spcBef>
            </a:pPr>
            <a:r>
              <a:rPr lang="en-US" dirty="0" smtClean="0"/>
              <a:t>The Unallocated Balance is the funding available to be further allocated.</a:t>
            </a:r>
          </a:p>
          <a:p>
            <a:pPr eaLnBrk="1" hangingPunct="1">
              <a:spcBef>
                <a:spcPct val="0"/>
              </a:spcBef>
            </a:pPr>
            <a:endParaRPr lang="en-US" dirty="0" smtClean="0"/>
          </a:p>
          <a:p>
            <a:pPr eaLnBrk="1" hangingPunct="1">
              <a:spcBef>
                <a:spcPct val="0"/>
              </a:spcBef>
            </a:pPr>
            <a:r>
              <a:rPr lang="en-US" dirty="0" smtClean="0"/>
              <a:t>You can control spending at the job level by selecting or clearing </a:t>
            </a:r>
            <a:r>
              <a:rPr lang="en-US" dirty="0" smtClean="0"/>
              <a:t>the Spend </a:t>
            </a:r>
            <a:r>
              <a:rPr lang="en-US" dirty="0" smtClean="0"/>
              <a:t>at this Level</a:t>
            </a:r>
            <a:r>
              <a:rPr lang="en-US" dirty="0" smtClean="0"/>
              <a:t>? field, </a:t>
            </a:r>
            <a:r>
              <a:rPr lang="en-US" dirty="0" smtClean="0"/>
              <a:t>as you can on the project header. If Spend at this Level? is</a:t>
            </a:r>
            <a:r>
              <a:rPr lang="en-US" baseline="0" dirty="0" smtClean="0"/>
              <a:t> </a:t>
            </a:r>
            <a:r>
              <a:rPr lang="en-US" baseline="0" dirty="0" smtClean="0"/>
              <a:t>cleared,</a:t>
            </a:r>
            <a:r>
              <a:rPr lang="en-US" dirty="0" smtClean="0"/>
              <a:t> </a:t>
            </a:r>
            <a:r>
              <a:rPr lang="en-US" dirty="0" smtClean="0"/>
              <a:t>costs must</a:t>
            </a:r>
            <a:r>
              <a:rPr lang="en-US" baseline="0" dirty="0" smtClean="0"/>
              <a:t> </a:t>
            </a:r>
            <a:r>
              <a:rPr lang="en-US" dirty="0" smtClean="0"/>
              <a:t>be directed to a job and cannot be directed only to the project. This is especially helpful when controlling cost for a future asset.</a:t>
            </a:r>
          </a:p>
          <a:p>
            <a:pPr eaLnBrk="1" hangingPunct="1">
              <a:spcBef>
                <a:spcPct val="0"/>
              </a:spcBef>
            </a:pPr>
            <a:endParaRPr lang="en-US" dirty="0" smtClean="0"/>
          </a:p>
          <a:p>
            <a:pPr eaLnBrk="1" hangingPunct="1">
              <a:spcBef>
                <a:spcPct val="0"/>
              </a:spcBef>
            </a:pPr>
            <a:r>
              <a:rPr lang="en-US" dirty="0" smtClean="0"/>
              <a:t>Total Spent at This Level is the last highlighted field. This is another system-calculated field that tracks  how much has currently been spent against the project or specific job level. This value is checked against the allocated value to control how future cost is charged at any given level.</a:t>
            </a: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8EDF25-67BB-44CC-9A1C-2F06ADFA5D55}" type="slidenum">
              <a:rPr lang="en-US" smtClean="0"/>
              <a:pPr fontAlgn="base">
                <a:spcBef>
                  <a:spcPct val="0"/>
                </a:spcBef>
                <a:spcAft>
                  <a:spcPct val="0"/>
                </a:spcAft>
                <a:defRPr/>
              </a:pPr>
              <a:t>27</a:t>
            </a:fld>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Imagine </a:t>
            </a:r>
            <a:r>
              <a:rPr lang="en-US" dirty="0" smtClean="0"/>
              <a:t>that you </a:t>
            </a:r>
            <a:r>
              <a:rPr lang="en-US" dirty="0" smtClean="0"/>
              <a:t>have allocated funds for a project that has multiple levels of jobs. Instead of having to view each job in detail one at a time, an action called </a:t>
            </a:r>
            <a:r>
              <a:rPr lang="en-US" dirty="0" smtClean="0"/>
              <a:t>Job </a:t>
            </a:r>
            <a:r>
              <a:rPr lang="en-US" dirty="0" smtClean="0"/>
              <a:t>Allocation </a:t>
            </a:r>
            <a:r>
              <a:rPr lang="en-US" dirty="0" smtClean="0"/>
              <a:t>viewer </a:t>
            </a:r>
            <a:r>
              <a:rPr lang="en-US" dirty="0" smtClean="0"/>
              <a:t>is available that allows you to quickly see where the funds are allocated across all jobs for a specific project.</a:t>
            </a:r>
          </a:p>
        </p:txBody>
      </p:sp>
      <p:sp>
        <p:nvSpPr>
          <p:cNvPr id="45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34AAAC3-E504-4F17-ADCD-022A8E10FE21}" type="slidenum">
              <a:rPr lang="en-US" smtClean="0"/>
              <a:pPr fontAlgn="base">
                <a:spcBef>
                  <a:spcPct val="0"/>
                </a:spcBef>
                <a:spcAft>
                  <a:spcPct val="0"/>
                </a:spcAft>
                <a:defRPr/>
              </a:pPr>
              <a:t>28</a:t>
            </a:fld>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Next, let us examine the integration between EAM’s Project Accounting module and QAD’s Enterprise Edition Fixed Asset module. For projects that use jobs to represent the asset that is being created, you can create an asset and provide the capitalizing function from the job itself. This aids </a:t>
            </a:r>
            <a:r>
              <a:rPr lang="en-US" dirty="0" smtClean="0"/>
              <a:t>data </a:t>
            </a:r>
            <a:r>
              <a:rPr lang="en-US" dirty="0" smtClean="0"/>
              <a:t>integrity as specific data from the </a:t>
            </a:r>
            <a:r>
              <a:rPr lang="en-US" dirty="0" smtClean="0"/>
              <a:t>job, such as the fixed assets class and location codes, </a:t>
            </a:r>
            <a:r>
              <a:rPr lang="en-US" dirty="0" smtClean="0"/>
              <a:t>is automatically populated for you when you choose this </a:t>
            </a:r>
            <a:r>
              <a:rPr lang="en-US" dirty="0" smtClean="0"/>
              <a:t>action.</a:t>
            </a:r>
            <a:endParaRPr lang="en-US" dirty="0" smtClean="0"/>
          </a:p>
          <a:p>
            <a:pPr eaLnBrk="1" hangingPunct="1">
              <a:spcBef>
                <a:spcPct val="0"/>
              </a:spcBef>
            </a:pPr>
            <a:endParaRPr lang="en-US" dirty="0" smtClean="0"/>
          </a:p>
          <a:p>
            <a:pPr eaLnBrk="1" hangingPunct="1">
              <a:spcBef>
                <a:spcPct val="0"/>
              </a:spcBef>
            </a:pPr>
            <a:r>
              <a:rPr lang="en-US" dirty="0" smtClean="0"/>
              <a:t>The Use Job Allocation and Spend at this level features</a:t>
            </a:r>
            <a:r>
              <a:rPr lang="en-US" baseline="0" dirty="0" smtClean="0"/>
              <a:t> </a:t>
            </a:r>
            <a:r>
              <a:rPr lang="en-US" dirty="0" smtClean="0"/>
              <a:t>ensure </a:t>
            </a:r>
            <a:r>
              <a:rPr lang="en-US" dirty="0" smtClean="0"/>
              <a:t>that the </a:t>
            </a:r>
            <a:r>
              <a:rPr lang="en-US" dirty="0" smtClean="0"/>
              <a:t>cost of the asset is driven to the right job by controlling where cost can be charged.</a:t>
            </a:r>
            <a:r>
              <a:rPr lang="en-US" baseline="0" dirty="0" smtClean="0"/>
              <a:t> </a:t>
            </a:r>
            <a:r>
              <a:rPr lang="en-US" baseline="0" dirty="0" smtClean="0"/>
              <a:t>This, </a:t>
            </a:r>
            <a:r>
              <a:rPr lang="en-US" baseline="0" dirty="0" smtClean="0"/>
              <a:t>in </a:t>
            </a:r>
            <a:r>
              <a:rPr lang="en-US" baseline="0" dirty="0" smtClean="0"/>
              <a:t>turn,</a:t>
            </a:r>
            <a:r>
              <a:rPr lang="en-US" dirty="0" smtClean="0"/>
              <a:t> </a:t>
            </a:r>
            <a:r>
              <a:rPr lang="en-US" dirty="0" smtClean="0"/>
              <a:t>ensures that the full value of the asset is contained to that job.  </a:t>
            </a:r>
          </a:p>
          <a:p>
            <a:pPr eaLnBrk="1" hangingPunct="1">
              <a:spcBef>
                <a:spcPct val="0"/>
              </a:spcBef>
            </a:pPr>
            <a:endParaRPr lang="en-US" dirty="0" smtClean="0"/>
          </a:p>
          <a:p>
            <a:pPr eaLnBrk="1" hangingPunct="1">
              <a:spcBef>
                <a:spcPct val="0"/>
              </a:spcBef>
            </a:pPr>
            <a:r>
              <a:rPr lang="en-US" dirty="0" smtClean="0"/>
              <a:t>The</a:t>
            </a:r>
            <a:r>
              <a:rPr lang="en-US" baseline="0" dirty="0" smtClean="0"/>
              <a:t> s</a:t>
            </a:r>
            <a:r>
              <a:rPr lang="en-US" dirty="0" smtClean="0"/>
              <a:t>ervice </a:t>
            </a:r>
            <a:r>
              <a:rPr lang="en-US" dirty="0" smtClean="0"/>
              <a:t>date is also added in the process. If any charges occur after the initial capitalization, you can add cost to the existing fixed asset and </a:t>
            </a:r>
            <a:r>
              <a:rPr lang="en-US" dirty="0" smtClean="0"/>
              <a:t>send it </a:t>
            </a:r>
            <a:r>
              <a:rPr lang="en-US" dirty="0" smtClean="0"/>
              <a:t>to the Fixed Asset module.</a:t>
            </a:r>
            <a:r>
              <a:rPr lang="en-US" baseline="0" dirty="0" smtClean="0"/>
              <a:t> </a:t>
            </a:r>
            <a:r>
              <a:rPr lang="en-US" dirty="0" smtClean="0"/>
              <a:t>There are also several other features added to Fixed Asset Integration.</a:t>
            </a:r>
          </a:p>
        </p:txBody>
      </p:sp>
      <p:sp>
        <p:nvSpPr>
          <p:cNvPr id="47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9CCE1B-5C4B-49F5-BBBF-0893EE630C7A}" type="slidenum">
              <a:rPr lang="en-US" smtClean="0"/>
              <a:pPr fontAlgn="base">
                <a:spcBef>
                  <a:spcPct val="0"/>
                </a:spcBef>
                <a:spcAft>
                  <a:spcPct val="0"/>
                </a:spcAft>
                <a:defRPr/>
              </a:pPr>
              <a:t>29</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3</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Now that we have covered general navigation, maintenance, </a:t>
            </a:r>
            <a:r>
              <a:rPr lang="en-US" baseline="0" dirty="0" smtClean="0"/>
              <a:t>inventory,</a:t>
            </a:r>
            <a:r>
              <a:rPr lang="en-US" dirty="0" smtClean="0"/>
              <a:t> and purchasing,</a:t>
            </a:r>
            <a:r>
              <a:rPr lang="en-US" baseline="0" dirty="0" smtClean="0"/>
              <a:t> we are now going to look at project controls.</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p:spPr>
      </p:sp>
      <p:sp>
        <p:nvSpPr>
          <p:cNvPr id="471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Using an action at the job level, the Capitalize New Job Asset screen automatically populates the Fixed Asset ID, Description, Class, and Location. Class and location are data driven from QAD’s EA Fixed Asset module and are used to determine how the asset is depreciated. You enter the Service Date and New Capitalized Amount. As you see in this screen, EAM tracks the total spent against this job, Capitalized Amount, which</a:t>
            </a:r>
            <a:r>
              <a:rPr lang="en-US" baseline="0" dirty="0" smtClean="0"/>
              <a:t> is </a:t>
            </a:r>
            <a:r>
              <a:rPr lang="en-US" dirty="0" smtClean="0"/>
              <a:t>what has already been capitalized for this asset, and Uncapitalized Amount,</a:t>
            </a:r>
            <a:r>
              <a:rPr lang="en-US" baseline="0" dirty="0" smtClean="0"/>
              <a:t> which </a:t>
            </a:r>
            <a:r>
              <a:rPr lang="en-US" dirty="0" smtClean="0"/>
              <a:t>is the amount that has currently been charged to the job but not yet capitalized.</a:t>
            </a:r>
          </a:p>
          <a:p>
            <a:pPr eaLnBrk="1" hangingPunct="1">
              <a:spcBef>
                <a:spcPct val="0"/>
              </a:spcBef>
            </a:pPr>
            <a:endParaRPr lang="en-US" dirty="0" smtClean="0"/>
          </a:p>
          <a:p>
            <a:pPr eaLnBrk="1" hangingPunct="1">
              <a:spcBef>
                <a:spcPct val="0"/>
              </a:spcBef>
            </a:pPr>
            <a:r>
              <a:rPr lang="en-US" dirty="0" smtClean="0"/>
              <a:t>In the example, the user is ready to capitalize $20,000.00 out of the Total Spent value of $25,000.00. This is entered in the New Capitalized Amount field.  </a:t>
            </a:r>
          </a:p>
          <a:p>
            <a:pPr eaLnBrk="1" hangingPunct="1">
              <a:spcBef>
                <a:spcPct val="0"/>
              </a:spcBef>
            </a:pPr>
            <a:endParaRPr lang="en-US" dirty="0" smtClean="0"/>
          </a:p>
          <a:p>
            <a:pPr eaLnBrk="1" hangingPunct="1">
              <a:spcBef>
                <a:spcPct val="0"/>
              </a:spcBef>
            </a:pPr>
            <a:r>
              <a:rPr lang="en-US" dirty="0" smtClean="0"/>
              <a:t>Only one asset can be created from a single job. If a project produces multiple assets, then they must be initiated by multiple jobs.  </a:t>
            </a:r>
          </a:p>
        </p:txBody>
      </p:sp>
      <p:sp>
        <p:nvSpPr>
          <p:cNvPr id="48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545260-B18F-4D08-B04D-ABA649301AF5}" type="slidenum">
              <a:rPr lang="en-US" smtClean="0"/>
              <a:pPr fontAlgn="base">
                <a:spcBef>
                  <a:spcPct val="0"/>
                </a:spcBef>
                <a:spcAft>
                  <a:spcPct val="0"/>
                </a:spcAft>
                <a:defRPr/>
              </a:pPr>
              <a:t>30</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Here is the result. EAM automatically updates the Capitalized Amount of $20,000.00, leaving an Uncapitalized Amount balance of $5,000.00. </a:t>
            </a:r>
          </a:p>
        </p:txBody>
      </p:sp>
      <p:sp>
        <p:nvSpPr>
          <p:cNvPr id="49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E03F42-5200-4771-A6FD-FFCD48177740}" type="slidenum">
              <a:rPr lang="en-US" smtClean="0"/>
              <a:pPr fontAlgn="base">
                <a:spcBef>
                  <a:spcPct val="0"/>
                </a:spcBef>
                <a:spcAft>
                  <a:spcPct val="0"/>
                </a:spcAft>
                <a:defRPr/>
              </a:pPr>
              <a:t>31</a:t>
            </a:fld>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611D2220-9CB8-45AB-9D39-25B299459AA6}" type="slidenum">
              <a:rPr lang="en-US" sz="1200">
                <a:latin typeface="Arial" charset="0"/>
                <a:cs typeface="Arial" charset="0"/>
              </a:rPr>
              <a:pPr algn="r" defTabSz="912946"/>
              <a:t>32</a:t>
            </a:fld>
            <a:endParaRPr lang="en-US" sz="1200" dirty="0">
              <a:latin typeface="Arial" charset="0"/>
              <a:cs typeface="Arial" charset="0"/>
            </a:endParaRPr>
          </a:p>
        </p:txBody>
      </p:sp>
      <p:sp>
        <p:nvSpPr>
          <p:cNvPr id="728067" name="Rectangle 2"/>
          <p:cNvSpPr>
            <a:spLocks noGrp="1" noRot="1" noChangeAspect="1" noChangeArrowheads="1" noTextEdit="1"/>
          </p:cNvSpPr>
          <p:nvPr>
            <p:ph type="sldImg"/>
          </p:nvPr>
        </p:nvSpPr>
        <p:spPr>
          <a:ln/>
        </p:spPr>
      </p:sp>
      <p:sp>
        <p:nvSpPr>
          <p:cNvPr id="728068" name="Rectangle 3"/>
          <p:cNvSpPr>
            <a:spLocks noGrp="1" noChangeArrowheads="1"/>
          </p:cNvSpPr>
          <p:nvPr>
            <p:ph type="body" idx="1"/>
          </p:nvPr>
        </p:nvSpPr>
        <p:spPr>
          <a:noFill/>
          <a:ln/>
        </p:spPr>
        <p:txBody>
          <a:bodyPr lIns="91428" tIns="45714" rIns="91428" bIns="45714"/>
          <a:lstStyle/>
          <a:p>
            <a:pPr eaLnBrk="1" hangingPunct="1">
              <a:defRPr/>
            </a:pPr>
            <a:r>
              <a:rPr lang="en-US" dirty="0" smtClean="0"/>
              <a:t>So, you are building a new home – what steps would you take?  </a:t>
            </a:r>
          </a:p>
          <a:p>
            <a:pPr eaLnBrk="1" hangingPunct="1">
              <a:defRPr/>
            </a:pPr>
            <a:r>
              <a:rPr lang="en-US" dirty="0" smtClean="0"/>
              <a:t>Suggestions: </a:t>
            </a:r>
          </a:p>
          <a:p>
            <a:pPr marL="226108" indent="-226108" eaLnBrk="1" hangingPunct="1">
              <a:buFont typeface="+mj-lt"/>
              <a:buAutoNum type="arabicPeriod"/>
              <a:defRPr/>
            </a:pPr>
            <a:r>
              <a:rPr lang="en-US" dirty="0" smtClean="0"/>
              <a:t>Plan your design and estimate cost (project planning/estimating</a:t>
            </a:r>
            <a:r>
              <a:rPr lang="en-US" dirty="0" smtClean="0"/>
              <a:t>).  </a:t>
            </a:r>
            <a:endParaRPr lang="en-US" dirty="0" smtClean="0"/>
          </a:p>
          <a:p>
            <a:pPr marL="226108" indent="-226108" eaLnBrk="1" hangingPunct="1">
              <a:buFont typeface="+mj-lt"/>
              <a:buAutoNum type="arabicPeriod"/>
              <a:defRPr/>
            </a:pPr>
            <a:r>
              <a:rPr lang="en-US" dirty="0" smtClean="0"/>
              <a:t>Apply for a construction loan (project approval</a:t>
            </a:r>
            <a:r>
              <a:rPr lang="en-US" dirty="0" smtClean="0"/>
              <a:t>). </a:t>
            </a:r>
            <a:endParaRPr lang="en-US" dirty="0" smtClean="0"/>
          </a:p>
          <a:p>
            <a:pPr marL="226108" indent="-226108" eaLnBrk="1" hangingPunct="1">
              <a:buFont typeface="+mj-lt"/>
              <a:buAutoNum type="arabicPeriod"/>
              <a:defRPr/>
            </a:pPr>
            <a:r>
              <a:rPr lang="en-US" dirty="0" smtClean="0"/>
              <a:t>Break down the project into tasks (create jobs/sub-jobs and assign budget and limits</a:t>
            </a:r>
            <a:r>
              <a:rPr lang="en-US" dirty="0" smtClean="0"/>
              <a:t>). </a:t>
            </a:r>
            <a:endParaRPr lang="en-US" dirty="0" smtClean="0"/>
          </a:p>
          <a:p>
            <a:pPr marL="226108" indent="-226108" eaLnBrk="1" hangingPunct="1">
              <a:buFont typeface="+mj-lt"/>
              <a:buAutoNum type="arabicPeriod"/>
              <a:defRPr/>
            </a:pPr>
            <a:r>
              <a:rPr lang="en-US" dirty="0" smtClean="0"/>
              <a:t>Find contractors/subcontractors (purchase contractor services</a:t>
            </a:r>
            <a:r>
              <a:rPr lang="en-US" dirty="0" smtClean="0"/>
              <a:t>). </a:t>
            </a:r>
            <a:endParaRPr lang="en-US" dirty="0" smtClean="0"/>
          </a:p>
          <a:p>
            <a:pPr marL="226108" indent="-226108" eaLnBrk="1" hangingPunct="1">
              <a:buFont typeface="+mj-lt"/>
              <a:buAutoNum type="arabicPeriod"/>
              <a:defRPr/>
            </a:pPr>
            <a:r>
              <a:rPr lang="en-US" dirty="0" smtClean="0"/>
              <a:t>Purchase materials (purchase external material</a:t>
            </a:r>
            <a:r>
              <a:rPr lang="en-US" dirty="0" smtClean="0"/>
              <a:t>). </a:t>
            </a:r>
            <a:endParaRPr lang="en-US" dirty="0" smtClean="0"/>
          </a:p>
          <a:p>
            <a:pPr marL="226108" indent="-226108" eaLnBrk="1" hangingPunct="1">
              <a:buFont typeface="+mj-lt"/>
              <a:buAutoNum type="arabicPeriod"/>
              <a:defRPr/>
            </a:pPr>
            <a:r>
              <a:rPr lang="en-US" dirty="0" smtClean="0"/>
              <a:t>Use materials from your existing home such as light fixtures (internal materials</a:t>
            </a:r>
            <a:r>
              <a:rPr lang="en-US" dirty="0" smtClean="0"/>
              <a:t>). </a:t>
            </a:r>
            <a:endParaRPr lang="en-US" dirty="0" smtClean="0"/>
          </a:p>
          <a:p>
            <a:pPr marL="226108" indent="-226108" eaLnBrk="1" hangingPunct="1">
              <a:buFont typeface="+mj-lt"/>
              <a:buAutoNum type="arabicPeriod"/>
              <a:defRPr/>
            </a:pPr>
            <a:r>
              <a:rPr lang="en-US" dirty="0" smtClean="0"/>
              <a:t>Pay your bills (AP process</a:t>
            </a:r>
            <a:r>
              <a:rPr lang="en-US" dirty="0" smtClean="0"/>
              <a:t>). </a:t>
            </a:r>
            <a:endParaRPr lang="en-US" dirty="0" smtClean="0"/>
          </a:p>
          <a:p>
            <a:pPr marL="226108" indent="-226108" eaLnBrk="1" hangingPunct="1">
              <a:defRPr/>
            </a:pPr>
            <a:r>
              <a:rPr lang="en-US" dirty="0" smtClean="0"/>
              <a:t>Ask yourself questions.</a:t>
            </a:r>
          </a:p>
          <a:p>
            <a:pPr marL="226108" indent="-226108" eaLnBrk="1" hangingPunct="1">
              <a:buFont typeface="+mj-lt"/>
              <a:buAutoNum type="arabicPeriod"/>
              <a:defRPr/>
            </a:pPr>
            <a:r>
              <a:rPr lang="en-US" dirty="0" smtClean="0"/>
              <a:t>Would you start building the house without having a plan for what it will look like,</a:t>
            </a:r>
            <a:r>
              <a:rPr lang="en-US" baseline="0" dirty="0" smtClean="0"/>
              <a:t> what it will cost, when it will be complete? </a:t>
            </a:r>
            <a:endParaRPr lang="en-US" dirty="0" smtClean="0"/>
          </a:p>
          <a:p>
            <a:pPr marL="226108" indent="-226108" eaLnBrk="1" hangingPunct="1">
              <a:buFont typeface="+mj-lt"/>
              <a:buAutoNum type="arabicPeriod"/>
              <a:defRPr/>
            </a:pPr>
            <a:r>
              <a:rPr lang="en-US" dirty="0" smtClean="0"/>
              <a:t>How do you know when a phase or step is complete? Would you want to approve work prior to paying</a:t>
            </a:r>
            <a:r>
              <a:rPr lang="en-US" baseline="0" dirty="0" smtClean="0"/>
              <a:t> the final bill?  </a:t>
            </a:r>
            <a:endParaRPr lang="en-US" dirty="0" smtClean="0"/>
          </a:p>
          <a:p>
            <a:pPr marL="226108" indent="-226108" eaLnBrk="1" hangingPunct="1">
              <a:buFont typeface="+mj-lt"/>
              <a:buAutoNum type="arabicPeriod"/>
              <a:defRPr/>
            </a:pPr>
            <a:r>
              <a:rPr lang="en-US" dirty="0" smtClean="0"/>
              <a:t>What might change your budget? How do you control that?  </a:t>
            </a:r>
          </a:p>
          <a:p>
            <a:pPr marL="226108" indent="-226108" eaLnBrk="1" hangingPunct="1">
              <a:buFont typeface="+mj-lt"/>
              <a:buAutoNum type="arabicPeriod"/>
              <a:defRPr/>
            </a:pPr>
            <a:r>
              <a:rPr lang="en-US" dirty="0" smtClean="0"/>
              <a:t>What choices might you make if you realize you are going over budget?  </a:t>
            </a:r>
          </a:p>
          <a:p>
            <a:pPr marL="226108" indent="-226108" eaLnBrk="1" hangingPunct="1">
              <a:buFont typeface="+mj-lt"/>
              <a:buAutoNum type="arabicPeriod"/>
              <a:defRPr/>
            </a:pPr>
            <a:r>
              <a:rPr lang="en-US" dirty="0" smtClean="0"/>
              <a:t>What might</a:t>
            </a:r>
            <a:r>
              <a:rPr lang="en-US" baseline="0" dirty="0" smtClean="0"/>
              <a:t> you do if you are coming in under budget? Add more features? Choose to complete the project early and save costs?  </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aseline="0" dirty="0" smtClean="0"/>
              <a:t>Phase 1 of the project in the system</a:t>
            </a:r>
            <a:r>
              <a:rPr lang="en-US" dirty="0" smtClean="0"/>
              <a:t> involves anticipating and estimating outside services and materials that are required.</a:t>
            </a:r>
            <a:endParaRPr lang="en-US" baseline="0" dirty="0" smtClean="0"/>
          </a:p>
          <a:p>
            <a:pPr eaLnBrk="1" hangingPunct="1">
              <a:spcBef>
                <a:spcPct val="0"/>
              </a:spcBef>
            </a:pPr>
            <a:r>
              <a:rPr lang="en-US" baseline="0" dirty="0" smtClean="0"/>
              <a:t>In the </a:t>
            </a:r>
            <a:r>
              <a:rPr lang="en-US" baseline="0" smtClean="0"/>
              <a:t>tracking phase, </a:t>
            </a:r>
            <a:r>
              <a:rPr lang="en-US" baseline="0" dirty="0" smtClean="0"/>
              <a:t>you revise all of your estimates. </a:t>
            </a:r>
          </a:p>
          <a:p>
            <a:pPr eaLnBrk="1" hangingPunct="1">
              <a:spcBef>
                <a:spcPct val="0"/>
              </a:spcBef>
            </a:pPr>
            <a:r>
              <a:rPr lang="en-US" baseline="0" dirty="0" smtClean="0"/>
              <a:t>In the do phase, the reqs are entered and contracts are signed. </a:t>
            </a:r>
          </a:p>
          <a:p>
            <a:pPr eaLnBrk="1" hangingPunct="1">
              <a:spcBef>
                <a:spcPct val="0"/>
              </a:spcBef>
            </a:pPr>
            <a:endParaRPr lang="en-US" baseline="0" dirty="0" smtClean="0"/>
          </a:p>
          <a:p>
            <a:pPr eaLnBrk="1" hangingPunct="1">
              <a:spcBef>
                <a:spcPct val="0"/>
              </a:spcBef>
            </a:pPr>
            <a:r>
              <a:rPr lang="en-US" dirty="0" smtClean="0"/>
              <a:t>Does your p</a:t>
            </a:r>
            <a:r>
              <a:rPr lang="en-US" baseline="0" dirty="0" smtClean="0"/>
              <a:t>roject have contingencies? Where will extra money come from? </a:t>
            </a:r>
          </a:p>
          <a:p>
            <a:pPr eaLnBrk="1" hangingPunct="1">
              <a:spcBef>
                <a:spcPct val="0"/>
              </a:spcBef>
            </a:pPr>
            <a:endParaRPr lang="en-US" baseline="0" dirty="0" smtClean="0"/>
          </a:p>
          <a:p>
            <a:pPr eaLnBrk="1" hangingPunct="1">
              <a:spcBef>
                <a:spcPct val="0"/>
              </a:spcBef>
            </a:pPr>
            <a:r>
              <a:rPr lang="en-US" dirty="0" smtClean="0"/>
              <a:t>You cannot put requisitions</a:t>
            </a:r>
            <a:r>
              <a:rPr lang="en-US" baseline="0" dirty="0" smtClean="0"/>
              <a:t> into the system without an authorized project.</a:t>
            </a:r>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34</a:t>
            </a:fld>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baseline="0" dirty="0"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35</a:t>
            </a:fld>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aseline="0" dirty="0" smtClean="0"/>
              <a:t>Phase 2 of the project in the system involves</a:t>
            </a:r>
            <a:r>
              <a:rPr lang="en-US" dirty="0" smtClean="0"/>
              <a:t> acquiring approvals, either through margin approvals or by verifying spend </a:t>
            </a:r>
            <a:r>
              <a:rPr lang="en-US" dirty="0" smtClean="0"/>
              <a:t>limits.</a:t>
            </a:r>
            <a:r>
              <a:rPr lang="en-US" baseline="0" dirty="0" smtClean="0"/>
              <a:t> </a:t>
            </a:r>
            <a:endParaRPr lang="en-US" baseline="0" dirty="0" smtClean="0"/>
          </a:p>
          <a:p>
            <a:pPr eaLnBrk="1" hangingPunct="1">
              <a:spcBef>
                <a:spcPct val="0"/>
              </a:spcBef>
            </a:pPr>
            <a:endParaRPr lang="en-US" baseline="0" dirty="0" smtClean="0"/>
          </a:p>
          <a:p>
            <a:pPr eaLnBrk="1" hangingPunct="1">
              <a:spcBef>
                <a:spcPct val="0"/>
              </a:spcBef>
            </a:pPr>
            <a:r>
              <a:rPr lang="en-US" baseline="0" dirty="0" smtClean="0"/>
              <a:t>The approvals go through the project approval group that is linked to the project header. Like requisitions, once a user with a high enough project approval limit authorizes it, the status changes to </a:t>
            </a:r>
            <a:r>
              <a:rPr lang="en-US" baseline="0" dirty="0" smtClean="0"/>
              <a:t>Authorized</a:t>
            </a:r>
            <a:r>
              <a:rPr lang="en-US" baseline="0" dirty="0" smtClean="0"/>
              <a:t>.  </a:t>
            </a:r>
            <a:br>
              <a:rPr lang="en-US" baseline="0" dirty="0" smtClean="0"/>
            </a:br>
            <a:endParaRPr lang="en-US" baseline="0" dirty="0" smtClean="0"/>
          </a:p>
          <a:p>
            <a:pPr eaLnBrk="1" hangingPunct="1">
              <a:spcBef>
                <a:spcPct val="0"/>
              </a:spcBef>
            </a:pPr>
            <a:r>
              <a:rPr lang="en-US" baseline="0" dirty="0" smtClean="0"/>
              <a:t>You are encouraged to </a:t>
            </a:r>
            <a:r>
              <a:rPr lang="en-US" baseline="0" dirty="0" smtClean="0"/>
              <a:t>perform the </a:t>
            </a:r>
            <a:r>
              <a:rPr lang="en-US" baseline="0" dirty="0" smtClean="0"/>
              <a:t>approval routing in EAM so </a:t>
            </a:r>
            <a:r>
              <a:rPr lang="en-US" baseline="0" dirty="0" smtClean="0"/>
              <a:t>that you </a:t>
            </a:r>
            <a:r>
              <a:rPr lang="en-US" baseline="0" dirty="0" smtClean="0"/>
              <a:t>can track who has looked at the documentation and who is holding up the process. </a:t>
            </a:r>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37</a:t>
            </a:fld>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baseline="0" dirty="0" smtClean="0"/>
              <a:t>This approval process looks and feels a lot like the requisition process. There is a field on the user record to enter the project approval limit.  </a:t>
            </a:r>
            <a:br>
              <a:rPr lang="en-US" baseline="0" dirty="0" smtClean="0"/>
            </a:br>
            <a:r>
              <a:rPr lang="en-US" baseline="0" dirty="0" smtClean="0"/>
              <a:t>The system uses the group that has been assigned on the project header.  </a:t>
            </a:r>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38</a:t>
            </a:fld>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CEAC92D1-5FE5-4428-A6C4-1608B5BCD6FA}" type="slidenum">
              <a:rPr lang="en-US" sz="1200">
                <a:latin typeface="Arial" charset="0"/>
                <a:cs typeface="Arial" charset="0"/>
              </a:rPr>
              <a:pPr algn="r" defTabSz="912946"/>
              <a:t>4</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1428" tIns="45714" rIns="91428" bIns="45714"/>
          <a:lstStyle/>
          <a:p>
            <a:r>
              <a:rPr lang="en-US" dirty="0" smtClean="0"/>
              <a:t>As you continue through this guide, it is important to keep in mind that EAM has four major modules, or areas of operation, as well as to keep in mind how each area contributes to a facility’s overall reliability, lean initiatives, and cost controls. Understanding the value proposition for each area and how they work together will assist you in designing the proper solution for any business need around EAM.  </a:t>
            </a:r>
          </a:p>
          <a:p>
            <a:endParaRPr lang="en-US" dirty="0" smtClean="0"/>
          </a:p>
          <a:p>
            <a:r>
              <a:rPr lang="en-US" dirty="0" smtClean="0"/>
              <a:t>Notice how each of these modules addresses business drivers. As you begin to link business drivers with EAM functionality, you will better understand the overall domain space of EAM.  </a:t>
            </a:r>
          </a:p>
          <a:p>
            <a:endParaRPr lang="en-US" dirty="0" smtClean="0"/>
          </a:p>
          <a:p>
            <a:r>
              <a:rPr lang="en-US" dirty="0" smtClean="0"/>
              <a:t>This section of training pertains directly to project</a:t>
            </a:r>
            <a:r>
              <a:rPr lang="en-US" baseline="0" dirty="0" smtClean="0"/>
              <a:t> </a:t>
            </a:r>
            <a:r>
              <a:rPr lang="en-US" dirty="0" smtClean="0"/>
              <a:t>c</a:t>
            </a:r>
            <a:r>
              <a:rPr lang="en-US" baseline="0" dirty="0" smtClean="0"/>
              <a:t>ontrols</a:t>
            </a:r>
            <a:r>
              <a:rPr lang="en-US" dirty="0" smtClean="0"/>
              <a:t>.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eaLnBrk="1" hangingPunct="1">
              <a:spcBef>
                <a:spcPct val="0"/>
              </a:spcBef>
              <a:buFont typeface="+mj-lt"/>
              <a:buAutoNum type="arabicPeriod"/>
            </a:pPr>
            <a:r>
              <a:rPr lang="en-US" dirty="0" smtClean="0"/>
              <a:t>Get contracts in place with </a:t>
            </a:r>
            <a:r>
              <a:rPr lang="en-US" dirty="0" smtClean="0"/>
              <a:t>suppliers.</a:t>
            </a:r>
            <a:endParaRPr lang="en-US" dirty="0" smtClean="0"/>
          </a:p>
          <a:p>
            <a:pPr marL="228600" indent="-228600" eaLnBrk="1" hangingPunct="1">
              <a:spcBef>
                <a:spcPct val="0"/>
              </a:spcBef>
              <a:buFont typeface="+mj-lt"/>
              <a:buAutoNum type="arabicPeriod"/>
            </a:pPr>
            <a:r>
              <a:rPr lang="en-US" dirty="0" smtClean="0"/>
              <a:t>Get requisitions </a:t>
            </a:r>
            <a:r>
              <a:rPr lang="en-US" dirty="0" smtClean="0"/>
              <a:t>started.</a:t>
            </a:r>
            <a:endParaRPr lang="en-US" dirty="0" smtClean="0"/>
          </a:p>
          <a:p>
            <a:pPr marL="228600" indent="-228600" eaLnBrk="1" hangingPunct="1">
              <a:spcBef>
                <a:spcPct val="0"/>
              </a:spcBef>
              <a:buFont typeface="+mj-lt"/>
              <a:buAutoNum type="arabicPeriod"/>
            </a:pPr>
            <a:r>
              <a:rPr lang="en-US" dirty="0" smtClean="0"/>
              <a:t>Build</a:t>
            </a:r>
            <a:r>
              <a:rPr lang="en-US" baseline="0" dirty="0" smtClean="0"/>
              <a:t> work </a:t>
            </a:r>
            <a:r>
              <a:rPr lang="en-US" baseline="0" dirty="0" smtClean="0"/>
              <a:t>orders.</a:t>
            </a:r>
            <a:endParaRPr lang="en-US" baseline="0" dirty="0" smtClean="0"/>
          </a:p>
          <a:p>
            <a:pPr marL="228600" indent="-228600" eaLnBrk="1" hangingPunct="1">
              <a:spcBef>
                <a:spcPct val="0"/>
              </a:spcBef>
              <a:buFont typeface="+mj-lt"/>
              <a:buAutoNum type="arabicPeriod"/>
            </a:pPr>
            <a:r>
              <a:rPr lang="en-US" baseline="0" dirty="0" smtClean="0"/>
              <a:t>Enter stores req lists for internal </a:t>
            </a:r>
            <a:r>
              <a:rPr lang="en-US" baseline="0" dirty="0" smtClean="0"/>
              <a:t>items.</a:t>
            </a:r>
            <a:endParaRPr lang="en-US" baseline="0" dirty="0" smtClean="0"/>
          </a:p>
          <a:p>
            <a:pPr marL="228600" indent="-228600" eaLnBrk="1" hangingPunct="1">
              <a:spcBef>
                <a:spcPct val="0"/>
              </a:spcBef>
              <a:buFont typeface="+mj-lt"/>
              <a:buAutoNum type="arabicPeriod"/>
            </a:pPr>
            <a:r>
              <a:rPr lang="en-US" baseline="0" dirty="0" smtClean="0"/>
              <a:t>Proceed with </a:t>
            </a:r>
            <a:r>
              <a:rPr lang="en-US" baseline="0" dirty="0" smtClean="0"/>
              <a:t>work.</a:t>
            </a:r>
            <a:endParaRPr lang="en-US" baseline="0" dirty="0" smtClean="0"/>
          </a:p>
          <a:p>
            <a:pPr marL="228600" indent="-228600" eaLnBrk="1" hangingPunct="1">
              <a:spcBef>
                <a:spcPct val="0"/>
              </a:spcBef>
              <a:buFont typeface="+mj-lt"/>
              <a:buAutoNum type="arabicPeriod"/>
            </a:pPr>
            <a:r>
              <a:rPr lang="en-US" baseline="0" dirty="0" smtClean="0"/>
              <a:t>If the job structure is going to be used, set</a:t>
            </a:r>
            <a:r>
              <a:rPr lang="en-US" dirty="0" smtClean="0"/>
              <a:t> up the budgets for the </a:t>
            </a:r>
            <a:r>
              <a:rPr lang="en-US" dirty="0" smtClean="0"/>
              <a:t>jobs.</a:t>
            </a:r>
            <a:endParaRPr lang="en-US" baseline="0" dirty="0" smtClean="0"/>
          </a:p>
          <a:p>
            <a:pPr marL="228600" indent="-228600" eaLnBrk="1" hangingPunct="1">
              <a:spcBef>
                <a:spcPct val="0"/>
              </a:spcBef>
              <a:buFont typeface="+mj-lt"/>
              <a:buAutoNum type="arabicPeriod"/>
            </a:pPr>
            <a:r>
              <a:rPr lang="en-US" baseline="0" dirty="0" smtClean="0"/>
              <a:t>Start buying items and doing the actual </a:t>
            </a:r>
            <a:r>
              <a:rPr lang="en-US" baseline="0" dirty="0" smtClean="0"/>
              <a:t>work.</a:t>
            </a:r>
            <a:endParaRPr lang="en-US" baseline="0" dirty="0" smtClean="0"/>
          </a:p>
          <a:p>
            <a:pPr marL="228600" indent="-228600" eaLnBrk="1" hangingPunct="1">
              <a:spcBef>
                <a:spcPct val="0"/>
              </a:spcBef>
              <a:buFont typeface="+mj-lt"/>
              <a:buAutoNum type="arabicPeriod"/>
            </a:pPr>
            <a:r>
              <a:rPr lang="en-US" baseline="0" dirty="0" smtClean="0"/>
              <a:t>Record </a:t>
            </a:r>
            <a:r>
              <a:rPr lang="en-US" baseline="0" dirty="0" smtClean="0"/>
              <a:t>labor. </a:t>
            </a:r>
            <a:endParaRPr lang="en-US" baseline="0" dirty="0"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40</a:t>
            </a:fld>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You cannot </a:t>
            </a:r>
            <a:r>
              <a:rPr lang="en-US" dirty="0" smtClean="0"/>
              <a:t>put warning limits and spending limits on jobs until the project has</a:t>
            </a:r>
            <a:r>
              <a:rPr lang="en-US" baseline="0" dirty="0" smtClean="0"/>
              <a:t> been approved. </a:t>
            </a:r>
          </a:p>
          <a:p>
            <a:pPr eaLnBrk="1" hangingPunct="1">
              <a:spcBef>
                <a:spcPct val="0"/>
              </a:spcBef>
            </a:pPr>
            <a:endParaRPr lang="en-US" baseline="0" dirty="0" smtClean="0"/>
          </a:p>
          <a:p>
            <a:pPr eaLnBrk="1" hangingPunct="1">
              <a:spcBef>
                <a:spcPct val="0"/>
              </a:spcBef>
            </a:pPr>
            <a:r>
              <a:rPr lang="en-US" baseline="0" dirty="0" smtClean="0"/>
              <a:t>After work has been done, the warning limits and spending limits may require further refinement. </a:t>
            </a:r>
            <a:endParaRPr lang="en-US" dirty="0"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42</a:t>
            </a:fld>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9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A1D33F-4483-44BE-926D-E46E8208265F}" type="slidenum">
              <a:rPr lang="en-US" smtClean="0"/>
              <a:pPr fontAlgn="base">
                <a:spcBef>
                  <a:spcPct val="0"/>
                </a:spcBef>
                <a:spcAft>
                  <a:spcPct val="0"/>
                </a:spcAft>
                <a:defRPr/>
              </a:pPr>
              <a:t>45</a:t>
            </a:fld>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7ACC7384-CDD2-4C0C-986A-A357EF06B8B4}" type="slidenum">
              <a:rPr lang="en-US" sz="1200">
                <a:latin typeface="Arial" charset="0"/>
                <a:cs typeface="Arial" charset="0"/>
              </a:rPr>
              <a:pPr algn="r" defTabSz="912946"/>
              <a:t>5</a:t>
            </a:fld>
            <a:endParaRPr lang="en-US" sz="1200" dirty="0">
              <a:latin typeface="Arial" charset="0"/>
              <a:cs typeface="Arial" charset="0"/>
            </a:endParaRPr>
          </a:p>
        </p:txBody>
      </p:sp>
      <p:sp>
        <p:nvSpPr>
          <p:cNvPr id="660483" name="Rectangle 2"/>
          <p:cNvSpPr>
            <a:spLocks noGrp="1" noRot="1" noChangeAspect="1" noChangeArrowheads="1" noTextEdit="1"/>
          </p:cNvSpPr>
          <p:nvPr>
            <p:ph type="sldImg"/>
          </p:nvPr>
        </p:nvSpPr>
        <p:spPr>
          <a:ln/>
        </p:spPr>
      </p:sp>
      <p:sp>
        <p:nvSpPr>
          <p:cNvPr id="660484" name="Rectangle 3"/>
          <p:cNvSpPr>
            <a:spLocks noGrp="1" noChangeArrowheads="1"/>
          </p:cNvSpPr>
          <p:nvPr>
            <p:ph type="body" idx="1"/>
          </p:nvPr>
        </p:nvSpPr>
        <p:spPr>
          <a:noFill/>
          <a:ln/>
        </p:spPr>
        <p:txBody>
          <a:bodyPr lIns="91428" tIns="45714" rIns="91428" bIns="45714"/>
          <a:lstStyle/>
          <a:p>
            <a:pPr eaLnBrk="1" hangingPunct="1">
              <a:buFontTx/>
              <a:buChar char="-"/>
            </a:pPr>
            <a:r>
              <a:rPr lang="en-US" dirty="0" smtClean="0"/>
              <a:t> Purchasing </a:t>
            </a:r>
          </a:p>
          <a:p>
            <a:pPr eaLnBrk="1" hangingPunct="1">
              <a:buFontTx/>
              <a:buChar char="-"/>
            </a:pPr>
            <a:r>
              <a:rPr lang="en-US" dirty="0" smtClean="0"/>
              <a:t> Inventory </a:t>
            </a:r>
          </a:p>
          <a:p>
            <a:pPr eaLnBrk="1" hangingPunct="1">
              <a:buFontTx/>
              <a:buChar char="-"/>
            </a:pPr>
            <a:r>
              <a:rPr lang="en-US" dirty="0" smtClean="0"/>
              <a:t> Maintenance </a:t>
            </a:r>
          </a:p>
          <a:p>
            <a:pPr eaLnBrk="1" hangingPunct="1">
              <a:buFontTx/>
              <a:buChar char="-"/>
            </a:pPr>
            <a:r>
              <a:rPr lang="en-US" dirty="0" smtClean="0"/>
              <a:t> Project Controls </a:t>
            </a:r>
          </a:p>
          <a:p>
            <a:pPr eaLnBrk="1" hangingPunct="1">
              <a:buFontTx/>
              <a:buChar char="-"/>
            </a:pPr>
            <a:endParaRPr lang="en-US" dirty="0" smtClean="0"/>
          </a:p>
          <a:p>
            <a:pPr eaLnBrk="1" hangingPunct="1"/>
            <a:r>
              <a:rPr lang="en-US" dirty="0" smtClean="0"/>
              <a:t>These modules are the portals with which users interact to accomplish their daily tasks. Notice how, in this slide, each of these modules forms a piece of a complete circle. While certain elements of EAM can be implemented without implementing others, EAM is at its best when all four modules work together to form a true Enterprise Asset Management solution.  </a:t>
            </a:r>
          </a:p>
          <a:p>
            <a:pPr eaLnBrk="1" hangingPunct="1"/>
            <a:endParaRPr lang="en-US" dirty="0" smtClean="0"/>
          </a:p>
          <a:p>
            <a:pPr eaLnBrk="1" hangingPunct="1"/>
            <a:r>
              <a:rPr lang="en-US" dirty="0" smtClean="0"/>
              <a:t>The various sections of this EAM training guide</a:t>
            </a:r>
            <a:r>
              <a:rPr lang="en-US" baseline="0" dirty="0" smtClean="0"/>
              <a:t> </a:t>
            </a:r>
            <a:r>
              <a:rPr lang="en-US" dirty="0" smtClean="0"/>
              <a:t>explore each of these modules and explain the business space of each.</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A385D2FA-53DB-4F21-97D8-96E5DDCE6A0D}" type="slidenum">
              <a:rPr lang="en-US" sz="1200">
                <a:latin typeface="Arial" charset="0"/>
                <a:cs typeface="Arial" charset="0"/>
              </a:rPr>
              <a:pPr algn="r" defTabSz="912946"/>
              <a:t>6</a:t>
            </a:fld>
            <a:endParaRPr lang="en-US" sz="1200" dirty="0">
              <a:latin typeface="Arial" charset="0"/>
              <a:cs typeface="Arial" charset="0"/>
            </a:endParaRPr>
          </a:p>
        </p:txBody>
      </p:sp>
      <p:sp>
        <p:nvSpPr>
          <p:cNvPr id="715779" name="Rectangle 2"/>
          <p:cNvSpPr>
            <a:spLocks noGrp="1" noRot="1" noChangeAspect="1" noChangeArrowheads="1" noTextEdit="1"/>
          </p:cNvSpPr>
          <p:nvPr>
            <p:ph type="sldImg"/>
          </p:nvPr>
        </p:nvSpPr>
        <p:spPr>
          <a:ln/>
        </p:spPr>
      </p:sp>
      <p:sp>
        <p:nvSpPr>
          <p:cNvPr id="715780" name="Rectangle 3"/>
          <p:cNvSpPr>
            <a:spLocks noGrp="1" noChangeArrowheads="1"/>
          </p:cNvSpPr>
          <p:nvPr>
            <p:ph type="body" idx="1"/>
          </p:nvPr>
        </p:nvSpPr>
        <p:spPr>
          <a:xfrm>
            <a:off x="683630" y="4344336"/>
            <a:ext cx="5490741" cy="4115112"/>
          </a:xfrm>
          <a:noFill/>
          <a:ln/>
        </p:spPr>
        <p:txBody>
          <a:bodyPr lIns="91428" tIns="45714" rIns="91428" bIns="45714">
            <a:normAutofit fontScale="92500" lnSpcReduction="20000"/>
          </a:bodyPr>
          <a:lstStyle/>
          <a:p>
            <a:r>
              <a:rPr lang="en-US" dirty="0" smtClean="0"/>
              <a:t>Project Control, also known as Project Accounting, is one of the most visible modules in EAM, often all the way up to corporate leadership. It is also one of the best-selling features of EAM.  </a:t>
            </a:r>
          </a:p>
          <a:p>
            <a:endParaRPr lang="en-US" dirty="0" smtClean="0"/>
          </a:p>
          <a:p>
            <a:r>
              <a:rPr lang="en-US" dirty="0" smtClean="0"/>
              <a:t>Why is that? Companies use projects to manage budgets on all types of major expenditures, and the ability to deliver on these projects on</a:t>
            </a:r>
            <a:r>
              <a:rPr lang="en-US" baseline="0" dirty="0" smtClean="0"/>
              <a:t> </a:t>
            </a:r>
            <a:r>
              <a:rPr lang="en-US" dirty="0" smtClean="0"/>
              <a:t>time and on</a:t>
            </a:r>
            <a:r>
              <a:rPr lang="en-US" baseline="0" dirty="0" smtClean="0"/>
              <a:t> </a:t>
            </a:r>
            <a:r>
              <a:rPr lang="en-US" dirty="0" smtClean="0"/>
              <a:t>budget is critical to the profitability of a business. Going over budget or missing deadlines means, in the simplest terms, losing money.  </a:t>
            </a:r>
          </a:p>
          <a:p>
            <a:endParaRPr lang="en-US" dirty="0" smtClean="0"/>
          </a:p>
          <a:p>
            <a:r>
              <a:rPr lang="en-US" dirty="0" smtClean="0"/>
              <a:t>For this reason, businesses strive to improve the controls, reporting, and traceability of their projects. EAM Project Controls has been designed to be the tool a company uses to accomplish these goals.  </a:t>
            </a:r>
          </a:p>
          <a:p>
            <a:endParaRPr lang="en-US" dirty="0" smtClean="0"/>
          </a:p>
          <a:p>
            <a:r>
              <a:rPr lang="en-US" dirty="0" smtClean="0"/>
              <a:t>The Project Controls module is located under the Finance menu in EAM. During a facility’s lifespan, engineering and maintenance groups manage facility and equipment through design, construction, start-up, improvements, additions, transfers to another facility, shut down, and retirement. All of these requirements define a project.  </a:t>
            </a:r>
          </a:p>
          <a:p>
            <a:endParaRPr lang="en-US" dirty="0" smtClean="0"/>
          </a:p>
          <a:p>
            <a:r>
              <a:rPr lang="en-US" dirty="0" smtClean="0"/>
              <a:t>Project Controls users use EAM to plan activities and costs, to collect actual costs, to track scheduled payments/reimbursements, and to create equipment to put into service. During this process, EAM </a:t>
            </a:r>
            <a:r>
              <a:rPr lang="en-US" dirty="0" smtClean="0"/>
              <a:t>collects </a:t>
            </a:r>
            <a:r>
              <a:rPr lang="en-US" dirty="0" smtClean="0"/>
              <a:t>acquisition </a:t>
            </a:r>
            <a:r>
              <a:rPr lang="en-US" dirty="0" smtClean="0"/>
              <a:t>costs, </a:t>
            </a:r>
            <a:r>
              <a:rPr lang="en-US" dirty="0" smtClean="0"/>
              <a:t>as opposed to the cost of ownership </a:t>
            </a:r>
            <a:r>
              <a:rPr lang="en-US" dirty="0" smtClean="0"/>
              <a:t>discussed so far</a:t>
            </a:r>
            <a:r>
              <a:rPr lang="en-US" dirty="0" smtClean="0"/>
              <a:t>. </a:t>
            </a:r>
          </a:p>
          <a:p>
            <a:endParaRPr lang="en-US" dirty="0" smtClean="0"/>
          </a:p>
          <a:p>
            <a:r>
              <a:rPr lang="en-US" dirty="0" smtClean="0"/>
              <a:t>High-level goals achieved through use of project controls include the ability to: </a:t>
            </a:r>
          </a:p>
          <a:p>
            <a:pPr marL="168275" indent="-109538">
              <a:buFont typeface="Arial" pitchFamily="34" charset="0"/>
              <a:buChar char="•"/>
            </a:pPr>
            <a:r>
              <a:rPr lang="en-US" dirty="0" smtClean="0"/>
              <a:t>Manage capital projects to consistently deliver on time and on budget.</a:t>
            </a:r>
          </a:p>
          <a:p>
            <a:pPr marL="168275" indent="-109538">
              <a:buFont typeface="Arial" pitchFamily="34" charset="0"/>
              <a:buChar char="•"/>
            </a:pPr>
            <a:r>
              <a:rPr lang="en-US" dirty="0" smtClean="0"/>
              <a:t>Move new equipment into production as soon as possible. </a:t>
            </a:r>
          </a:p>
          <a:p>
            <a:pPr marL="168275" indent="-109538">
              <a:spcBef>
                <a:spcPts val="80"/>
              </a:spcBef>
              <a:buFont typeface="Arial" pitchFamily="34" charset="0"/>
              <a:buChar char="•"/>
            </a:pPr>
            <a:r>
              <a:rPr lang="en-US" dirty="0" smtClean="0"/>
              <a:t>Monitor and control spending against the budget or reallocate budgets from one project to another.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73605A27-687E-41AA-83E0-60C44C57F5EA}" type="slidenum">
              <a:rPr lang="en-US" sz="1200">
                <a:latin typeface="Arial" charset="0"/>
                <a:cs typeface="Arial" charset="0"/>
              </a:rPr>
              <a:pPr algn="r" defTabSz="912946"/>
              <a:t>7</a:t>
            </a:fld>
            <a:endParaRPr lang="en-US" sz="1200" dirty="0">
              <a:latin typeface="Arial" charset="0"/>
              <a:cs typeface="Arial" charset="0"/>
            </a:endParaRPr>
          </a:p>
        </p:txBody>
      </p:sp>
      <p:sp>
        <p:nvSpPr>
          <p:cNvPr id="719875" name="Rectangle 2"/>
          <p:cNvSpPr>
            <a:spLocks noGrp="1" noRot="1" noChangeAspect="1" noChangeArrowheads="1" noTextEdit="1"/>
          </p:cNvSpPr>
          <p:nvPr>
            <p:ph type="sldImg"/>
          </p:nvPr>
        </p:nvSpPr>
        <p:spPr>
          <a:ln/>
        </p:spPr>
      </p:sp>
      <p:sp>
        <p:nvSpPr>
          <p:cNvPr id="719876" name="Rectangle 3"/>
          <p:cNvSpPr>
            <a:spLocks noGrp="1" noChangeArrowheads="1"/>
          </p:cNvSpPr>
          <p:nvPr>
            <p:ph type="body" idx="1"/>
          </p:nvPr>
        </p:nvSpPr>
        <p:spPr>
          <a:xfrm>
            <a:off x="683630" y="4344336"/>
            <a:ext cx="5490741" cy="4115112"/>
          </a:xfrm>
          <a:noFill/>
          <a:ln/>
        </p:spPr>
        <p:txBody>
          <a:bodyPr lIns="91428" tIns="45714" rIns="91428" bIns="45714"/>
          <a:lstStyle/>
          <a:p>
            <a:r>
              <a:rPr lang="en-GB" dirty="0" smtClean="0"/>
              <a:t>As with Purchasing, the Project Controls module is used </a:t>
            </a:r>
            <a:r>
              <a:rPr lang="en-GB" dirty="0" smtClean="0"/>
              <a:t>by individuals in </a:t>
            </a:r>
            <a:r>
              <a:rPr lang="en-GB" dirty="0" smtClean="0"/>
              <a:t>many of the same roles </a:t>
            </a:r>
            <a:r>
              <a:rPr lang="en-GB" dirty="0" smtClean="0"/>
              <a:t>that you have </a:t>
            </a:r>
            <a:r>
              <a:rPr lang="en-GB" dirty="0" smtClean="0"/>
              <a:t>seen in previous modules </a:t>
            </a:r>
            <a:r>
              <a:rPr lang="en-GB" dirty="0" smtClean="0"/>
              <a:t>plus some </a:t>
            </a:r>
            <a:r>
              <a:rPr lang="en-GB" dirty="0" smtClean="0"/>
              <a:t>new </a:t>
            </a:r>
            <a:r>
              <a:rPr lang="en-GB" dirty="0" smtClean="0"/>
              <a:t>roles </a:t>
            </a:r>
            <a:r>
              <a:rPr lang="en-GB" dirty="0" smtClean="0"/>
              <a:t>such as project engineering, quality, fixed asset accounting, or even manufacturing leadership itself. As you identify requirements around project controls, keep in mind that all of the</a:t>
            </a:r>
            <a:r>
              <a:rPr lang="en-GB" baseline="0" dirty="0" smtClean="0"/>
              <a:t> people behind these</a:t>
            </a:r>
            <a:r>
              <a:rPr lang="en-GB" dirty="0" smtClean="0"/>
              <a:t> roles will have an opinion about the </a:t>
            </a:r>
            <a:r>
              <a:rPr lang="en-GB" dirty="0" smtClean="0"/>
              <a:t>project controls functionality </a:t>
            </a:r>
            <a:r>
              <a:rPr lang="en-GB" dirty="0" smtClean="0"/>
              <a:t>they need </a:t>
            </a:r>
            <a:r>
              <a:rPr lang="en-GB" dirty="0" smtClean="0"/>
              <a:t>to </a:t>
            </a:r>
            <a:r>
              <a:rPr lang="en-GB" dirty="0" smtClean="0"/>
              <a:t>do their jobs more effectively.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F87006FF-70C8-4F98-AD72-771B7F321ECB}" type="slidenum">
              <a:rPr lang="en-US" sz="1200">
                <a:latin typeface="Arial" charset="0"/>
                <a:cs typeface="Arial" charset="0"/>
              </a:rPr>
              <a:pPr algn="r" defTabSz="912946"/>
              <a:t>9</a:t>
            </a:fld>
            <a:endParaRPr lang="en-US" sz="1200" dirty="0">
              <a:latin typeface="Arial" charset="0"/>
              <a:cs typeface="Arial" charset="0"/>
            </a:endParaRPr>
          </a:p>
        </p:txBody>
      </p:sp>
      <p:sp>
        <p:nvSpPr>
          <p:cNvPr id="723971"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lIns="91428" tIns="45714" rIns="91428" bIns="45714">
            <a:noAutofit/>
          </a:bodyPr>
          <a:lstStyle/>
          <a:p>
            <a:pPr>
              <a:defRPr/>
            </a:pPr>
            <a:r>
              <a:rPr lang="en-US" sz="1100" dirty="0" smtClean="0">
                <a:latin typeface="Arial" pitchFamily="34" charset="0"/>
                <a:cs typeface="Arial" pitchFamily="34" charset="0"/>
              </a:rPr>
              <a:t>EAM controls </a:t>
            </a:r>
            <a:r>
              <a:rPr lang="en-US" sz="1100" dirty="0" smtClean="0">
                <a:latin typeface="Arial" pitchFamily="34" charset="0"/>
                <a:cs typeface="Arial" pitchFamily="34" charset="0"/>
              </a:rPr>
              <a:t>the</a:t>
            </a:r>
            <a:r>
              <a:rPr lang="en-US" sz="1100" baseline="0" dirty="0" smtClean="0">
                <a:latin typeface="Arial" pitchFamily="34" charset="0"/>
                <a:cs typeface="Arial" pitchFamily="34" charset="0"/>
              </a:rPr>
              <a:t> following </a:t>
            </a:r>
            <a:r>
              <a:rPr lang="en-US" sz="1100" dirty="0" smtClean="0">
                <a:latin typeface="Arial" pitchFamily="34" charset="0"/>
                <a:cs typeface="Arial" pitchFamily="34" charset="0"/>
              </a:rPr>
              <a:t>types </a:t>
            </a:r>
            <a:r>
              <a:rPr lang="en-US" sz="1100" dirty="0" smtClean="0">
                <a:latin typeface="Arial" pitchFamily="34" charset="0"/>
                <a:cs typeface="Arial" pitchFamily="34" charset="0"/>
              </a:rPr>
              <a:t>of projects:</a:t>
            </a:r>
          </a:p>
          <a:p>
            <a:pPr>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Capital </a:t>
            </a:r>
            <a:r>
              <a:rPr lang="en-US" sz="1100" dirty="0" smtClean="0">
                <a:latin typeface="Arial" pitchFamily="34" charset="0"/>
                <a:cs typeface="Arial" pitchFamily="34" charset="0"/>
              </a:rPr>
              <a:t>Projects</a:t>
            </a:r>
          </a:p>
          <a:p>
            <a:pPr>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Capital projects usually result in a new asset or group of assets that must go into the company books. The capital used in these projects comes from</a:t>
            </a:r>
            <a:r>
              <a:rPr lang="en-US" sz="1100" baseline="0" dirty="0" smtClean="0">
                <a:latin typeface="Arial" pitchFamily="34" charset="0"/>
                <a:cs typeface="Arial" pitchFamily="34" charset="0"/>
              </a:rPr>
              <a:t> </a:t>
            </a:r>
            <a:r>
              <a:rPr lang="en-US" sz="1100" dirty="0" smtClean="0">
                <a:latin typeface="Arial" pitchFamily="34" charset="0"/>
                <a:cs typeface="Arial" pitchFamily="34" charset="0"/>
              </a:rPr>
              <a:t>money that is held aside for investment purposes, such as increased holdings or assets. </a:t>
            </a:r>
            <a:r>
              <a:rPr lang="en-US" sz="1100" kern="1200" dirty="0" smtClean="0">
                <a:solidFill>
                  <a:schemeClr val="tx1"/>
                </a:solidFill>
                <a:latin typeface="Arial" pitchFamily="34" charset="0"/>
                <a:cs typeface="Arial" pitchFamily="34" charset="0"/>
              </a:rPr>
              <a:t>In privately held companies, capital requests typically go through stringent reporting and approval processes, such as a return on investment analysis, and must be approved by the Board of Directors.</a:t>
            </a:r>
            <a:endParaRPr lang="en-US" sz="1100" dirty="0" smtClean="0">
              <a:latin typeface="Arial" pitchFamily="34" charset="0"/>
              <a:cs typeface="Arial" pitchFamily="34" charset="0"/>
            </a:endParaRPr>
          </a:p>
          <a:p>
            <a:pPr>
              <a:defRPr/>
            </a:pPr>
            <a:endParaRPr lang="en-US" sz="1100" dirty="0" smtClean="0">
              <a:latin typeface="Arial" pitchFamily="34" charset="0"/>
              <a:cs typeface="Arial" pitchFamily="34" charset="0"/>
            </a:endParaRPr>
          </a:p>
          <a:p>
            <a:pPr marL="223959" indent="-223959" algn="l">
              <a:buFontTx/>
              <a:buNone/>
              <a:defRPr/>
            </a:pPr>
            <a:r>
              <a:rPr lang="en-US" sz="1100" dirty="0" smtClean="0">
                <a:latin typeface="Arial" pitchFamily="34" charset="0"/>
                <a:cs typeface="Arial" pitchFamily="34" charset="0"/>
              </a:rPr>
              <a:t>Expense </a:t>
            </a:r>
            <a:r>
              <a:rPr lang="en-US" sz="1100" dirty="0" smtClean="0">
                <a:latin typeface="Arial" pitchFamily="34" charset="0"/>
                <a:cs typeface="Arial" pitchFamily="34" charset="0"/>
              </a:rPr>
              <a:t>Projects</a:t>
            </a:r>
          </a:p>
          <a:p>
            <a:pPr marL="223959" indent="-223959">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Expense projects usually involve previously anticipated operational costs, or “costs of doing business.” An expense project does not result in a new asset. Expense projects include refinishing a parking lot or painting a building. For instance, a plant has a summer shutdown. During that summer shutdown, the maintenance staff does a complete facility overhaul. An expense project tracks what must be done, who is doing what, what work orders have been assigned, and in the end, accumulates the overall costs of doing the overhaul. The next year, maintenance can streamline the preparation process by copying the expense project from last year, creating a new one, and creating all the work orders, all the purchase requests, and all the records associated with the original project. </a:t>
            </a:r>
          </a:p>
          <a:p>
            <a:pPr>
              <a:defRPr/>
            </a:pPr>
            <a:endParaRPr lang="en-US" sz="1100" dirty="0" smtClean="0">
              <a:latin typeface="Arial" pitchFamily="34" charset="0"/>
              <a:cs typeface="Arial" pitchFamily="34" charset="0"/>
            </a:endParaRPr>
          </a:p>
          <a:p>
            <a:pPr marL="228600" indent="-228600">
              <a:buNone/>
              <a:defRPr/>
            </a:pPr>
            <a:r>
              <a:rPr lang="en-US" sz="1100" dirty="0" smtClean="0">
                <a:latin typeface="Arial" pitchFamily="34" charset="0"/>
                <a:cs typeface="Arial" pitchFamily="34" charset="0"/>
              </a:rPr>
              <a:t>Customer-Funded Projects </a:t>
            </a:r>
          </a:p>
          <a:p>
            <a:pPr marL="228600" indent="-228600">
              <a:buNone/>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Customer-funded projects are those in which a customer reimburses you to build a new production line in order to produce parts for </a:t>
            </a:r>
            <a:r>
              <a:rPr lang="en-US" sz="1100" dirty="0" smtClean="0">
                <a:latin typeface="Arial" pitchFamily="34" charset="0"/>
                <a:cs typeface="Arial" pitchFamily="34" charset="0"/>
              </a:rPr>
              <a:t>the customer in </a:t>
            </a:r>
            <a:r>
              <a:rPr lang="en-US" sz="1100" dirty="0" smtClean="0">
                <a:latin typeface="Arial" pitchFamily="34" charset="0"/>
                <a:cs typeface="Arial" pitchFamily="34" charset="0"/>
              </a:rPr>
              <a:t>the future. Customer-funded projects are most common in the automotive industry, but can be found in other verticals as well. One key attribute of this type of project is </a:t>
            </a:r>
            <a:r>
              <a:rPr lang="en-US" sz="1100" dirty="0" smtClean="0">
                <a:latin typeface="Arial" pitchFamily="34" charset="0"/>
                <a:cs typeface="Arial" pitchFamily="34" charset="0"/>
              </a:rPr>
              <a:t>that, </a:t>
            </a:r>
            <a:r>
              <a:rPr lang="en-US" sz="1100" dirty="0" smtClean="0">
                <a:latin typeface="Arial" pitchFamily="34" charset="0"/>
                <a:cs typeface="Arial" pitchFamily="34" charset="0"/>
              </a:rPr>
              <a:t>while you may be spending capital money, that cost will be reimbursed and you will </a:t>
            </a:r>
            <a:r>
              <a:rPr lang="en-US" sz="1100" dirty="0" smtClean="0">
                <a:latin typeface="Arial" pitchFamily="34" charset="0"/>
                <a:cs typeface="Arial" pitchFamily="34" charset="0"/>
              </a:rPr>
              <a:t>not own </a:t>
            </a:r>
            <a:r>
              <a:rPr lang="en-US" sz="1100" dirty="0" smtClean="0">
                <a:latin typeface="Arial" pitchFamily="34" charset="0"/>
                <a:cs typeface="Arial" pitchFamily="34" charset="0"/>
              </a:rPr>
              <a:t>a new asset at the end of the project. </a:t>
            </a:r>
            <a:r>
              <a:rPr lang="en-US" sz="1100" dirty="0" smtClean="0">
                <a:latin typeface="Arial" pitchFamily="34" charset="0"/>
                <a:cs typeface="Arial" pitchFamily="34" charset="0"/>
              </a:rPr>
              <a:t>Instead, </a:t>
            </a:r>
            <a:r>
              <a:rPr lang="en-US" sz="1100" dirty="0" smtClean="0">
                <a:latin typeface="Arial" pitchFamily="34" charset="0"/>
                <a:cs typeface="Arial" pitchFamily="34" charset="0"/>
              </a:rPr>
              <a:t>the customer owns the equipment, though it may reside physically inside your own facility.  </a:t>
            </a:r>
          </a:p>
          <a:p>
            <a:pPr>
              <a:defRPr/>
            </a:pPr>
            <a:endParaRPr lang="en-US" sz="1100" dirty="0" smtClean="0">
              <a:latin typeface="Arial" pitchFamily="34" charset="0"/>
              <a:cs typeface="Arial" pitchFamily="34" charset="0"/>
            </a:endParaRPr>
          </a:p>
          <a:p>
            <a:pPr marL="228600" indent="-228600">
              <a:buNone/>
              <a:defRPr/>
            </a:pPr>
            <a:r>
              <a:rPr lang="en-US" sz="1100" dirty="0" smtClean="0">
                <a:latin typeface="Arial" pitchFamily="34" charset="0"/>
                <a:cs typeface="Arial" pitchFamily="34" charset="0"/>
              </a:rPr>
              <a:t>ETO (Engineer to Order) Projects </a:t>
            </a:r>
            <a:r>
              <a:rPr lang="en-US" sz="1100" dirty="0" smtClean="0">
                <a:latin typeface="Arial" pitchFamily="34" charset="0"/>
                <a:cs typeface="Arial" pitchFamily="34" charset="0"/>
              </a:rPr>
              <a:t>– </a:t>
            </a:r>
            <a:r>
              <a:rPr lang="en-US" sz="1100" dirty="0" smtClean="0">
                <a:latin typeface="Arial" pitchFamily="34" charset="0"/>
                <a:cs typeface="Arial" pitchFamily="34" charset="0"/>
              </a:rPr>
              <a:t>NOT IDEAL FOR EAM </a:t>
            </a:r>
          </a:p>
          <a:p>
            <a:pPr marL="228600" indent="-228600">
              <a:buNone/>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ETO projects are similar to production, and in fact, result in a product that is sold </a:t>
            </a:r>
            <a:r>
              <a:rPr lang="en-US" sz="1100" dirty="0" smtClean="0">
                <a:latin typeface="Arial" pitchFamily="34" charset="0"/>
                <a:cs typeface="Arial" pitchFamily="34" charset="0"/>
              </a:rPr>
              <a:t>and shipped </a:t>
            </a:r>
            <a:r>
              <a:rPr lang="en-US" sz="1100" dirty="0" smtClean="0">
                <a:latin typeface="Arial" pitchFamily="34" charset="0"/>
                <a:cs typeface="Arial" pitchFamily="34" charset="0"/>
              </a:rPr>
              <a:t>to a customer. What makes an ETO project unique from </a:t>
            </a:r>
            <a:r>
              <a:rPr lang="en-US" sz="1100" dirty="0" smtClean="0">
                <a:latin typeface="Arial" pitchFamily="34" charset="0"/>
                <a:cs typeface="Arial" pitchFamily="34" charset="0"/>
              </a:rPr>
              <a:t>production </a:t>
            </a:r>
            <a:r>
              <a:rPr lang="en-US" sz="1100" dirty="0" smtClean="0">
                <a:latin typeface="Arial" pitchFamily="34" charset="0"/>
                <a:cs typeface="Arial" pitchFamily="34" charset="0"/>
              </a:rPr>
              <a:t>though, is that </a:t>
            </a:r>
            <a:r>
              <a:rPr lang="en-US" sz="1100" dirty="0" smtClean="0">
                <a:latin typeface="Arial" pitchFamily="34" charset="0"/>
                <a:cs typeface="Arial" pitchFamily="34" charset="0"/>
              </a:rPr>
              <a:t>the </a:t>
            </a:r>
            <a:r>
              <a:rPr lang="en-US" sz="1100" dirty="0" smtClean="0">
                <a:latin typeface="Arial" pitchFamily="34" charset="0"/>
                <a:cs typeface="Arial" pitchFamily="34" charset="0"/>
              </a:rPr>
              <a:t>parts being sold often are produced to customer-specific requirements and frequently include down-payments and subsequent scheduled payments for reimbursement. ETO projects are different from customer-funded projects at the end of the project</a:t>
            </a:r>
            <a:r>
              <a:rPr lang="en-US" sz="1100" baseline="0" dirty="0" smtClean="0">
                <a:latin typeface="Arial" pitchFamily="34" charset="0"/>
                <a:cs typeface="Arial" pitchFamily="34" charset="0"/>
              </a:rPr>
              <a:t> life cycle, when </a:t>
            </a:r>
            <a:r>
              <a:rPr lang="en-US" sz="1100" dirty="0" smtClean="0">
                <a:latin typeface="Arial" pitchFamily="34" charset="0"/>
                <a:cs typeface="Arial" pitchFamily="34" charset="0"/>
              </a:rPr>
              <a:t>the equipment built is sent to the customer’s location for installation.  </a:t>
            </a:r>
          </a:p>
          <a:p>
            <a:pPr>
              <a:defRPr/>
            </a:pPr>
            <a:endParaRPr lang="en-US" sz="1100" dirty="0" smtClean="0">
              <a:latin typeface="Arial" pitchFamily="34" charset="0"/>
              <a:cs typeface="Arial" pitchFamily="34" charset="0"/>
            </a:endParaRPr>
          </a:p>
          <a:p>
            <a:pPr>
              <a:defRPr/>
            </a:pPr>
            <a:r>
              <a:rPr lang="en-US" sz="1100" dirty="0" smtClean="0">
                <a:latin typeface="Arial" pitchFamily="34" charset="0"/>
                <a:cs typeface="Arial" pitchFamily="34" charset="0"/>
              </a:rPr>
              <a:t>The advantages of project accounting are: </a:t>
            </a:r>
          </a:p>
          <a:p>
            <a:pPr marL="168275" indent="-109538">
              <a:buFont typeface="Arial" pitchFamily="34" charset="0"/>
              <a:buChar char="•"/>
              <a:defRPr/>
            </a:pPr>
            <a:r>
              <a:rPr lang="en-US" sz="1100" dirty="0" smtClean="0">
                <a:latin typeface="Arial" pitchFamily="34" charset="0"/>
                <a:cs typeface="Arial" pitchFamily="34" charset="0"/>
              </a:rPr>
              <a:t>Traceability. Group together all </a:t>
            </a:r>
            <a:r>
              <a:rPr lang="en-US" sz="1100" dirty="0" smtClean="0">
                <a:latin typeface="Arial" pitchFamily="34" charset="0"/>
                <a:cs typeface="Arial" pitchFamily="34" charset="0"/>
              </a:rPr>
              <a:t>work </a:t>
            </a:r>
            <a:r>
              <a:rPr lang="en-US" sz="1100" dirty="0" smtClean="0">
                <a:latin typeface="Arial" pitchFamily="34" charset="0"/>
                <a:cs typeface="Arial" pitchFamily="34" charset="0"/>
              </a:rPr>
              <a:t>orders that result in </a:t>
            </a:r>
            <a:r>
              <a:rPr lang="en-US" sz="1100" dirty="0" smtClean="0">
                <a:latin typeface="Arial" pitchFamily="34" charset="0"/>
                <a:cs typeface="Arial" pitchFamily="34" charset="0"/>
              </a:rPr>
              <a:t>the overall </a:t>
            </a:r>
            <a:r>
              <a:rPr lang="en-US" sz="1100" dirty="0" smtClean="0">
                <a:latin typeface="Arial" pitchFamily="34" charset="0"/>
                <a:cs typeface="Arial" pitchFamily="34" charset="0"/>
              </a:rPr>
              <a:t>cost calculation for this event. </a:t>
            </a:r>
          </a:p>
          <a:p>
            <a:pPr marL="168275" indent="-109538">
              <a:buFont typeface="Arial" pitchFamily="34" charset="0"/>
              <a:buChar char="•"/>
              <a:defRPr/>
            </a:pPr>
            <a:r>
              <a:rPr lang="en-US" sz="1100" dirty="0" smtClean="0">
                <a:latin typeface="Arial" pitchFamily="34" charset="0"/>
                <a:cs typeface="Arial" pitchFamily="34" charset="0"/>
              </a:rPr>
              <a:t>Reusability. Copy the project and recreate vital records associated with it. Save time and manpower for the same operation the next time.</a:t>
            </a:r>
            <a:endParaRPr lang="en-GB" sz="1100" dirty="0" smtClean="0">
              <a:latin typeface="Arial" pitchFamily="34" charset="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baseline="0">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baseline="0">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EAM Project Controls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EAM Project Controls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comments" Target="../comments/comment15.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12.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notesSlide" Target="../notesSlides/notesSlide23.xml"/><Relationship Id="rId2" Type="http://schemas.openxmlformats.org/officeDocument/2006/relationships/tags" Target="../tags/tag4.xml"/><Relationship Id="rId16" Type="http://schemas.openxmlformats.org/officeDocument/2006/relationships/comments" Target="../comments/comment23.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2.xml"/><Relationship Id="rId5" Type="http://schemas.openxmlformats.org/officeDocument/2006/relationships/tags" Target="../tags/tag7.xml"/><Relationship Id="rId15" Type="http://schemas.openxmlformats.org/officeDocument/2006/relationships/image" Target="../media/image14.png"/><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image" Target="../media/image13.png"/></Relationships>
</file>

<file path=ppt/slides/_rels/slide24.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diagramLayout" Target="../diagrams/layout2.xml"/><Relationship Id="rId3" Type="http://schemas.openxmlformats.org/officeDocument/2006/relationships/tags" Target="../tags/tag15.xml"/><Relationship Id="rId7" Type="http://schemas.openxmlformats.org/officeDocument/2006/relationships/tags" Target="../tags/tag19.xml"/><Relationship Id="rId12" Type="http://schemas.openxmlformats.org/officeDocument/2006/relationships/diagramData" Target="../diagrams/data2.xml"/><Relationship Id="rId17" Type="http://schemas.openxmlformats.org/officeDocument/2006/relationships/comments" Target="../comments/comment24.xml"/><Relationship Id="rId2" Type="http://schemas.openxmlformats.org/officeDocument/2006/relationships/tags" Target="../tags/tag14.xml"/><Relationship Id="rId16" Type="http://schemas.microsoft.com/office/2007/relationships/diagramDrawing" Target="../diagrams/drawing2.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image" Target="../media/image15.png"/><Relationship Id="rId5" Type="http://schemas.openxmlformats.org/officeDocument/2006/relationships/tags" Target="../tags/tag17.xml"/><Relationship Id="rId15" Type="http://schemas.openxmlformats.org/officeDocument/2006/relationships/diagramColors" Target="../diagrams/colors2.xml"/><Relationship Id="rId10" Type="http://schemas.openxmlformats.org/officeDocument/2006/relationships/notesSlide" Target="../notesSlides/notesSlide24.xml"/><Relationship Id="rId4" Type="http://schemas.openxmlformats.org/officeDocument/2006/relationships/tags" Target="../tags/tag16.xml"/><Relationship Id="rId9" Type="http://schemas.openxmlformats.org/officeDocument/2006/relationships/slideLayout" Target="../slideLayouts/slideLayout2.xml"/><Relationship Id="rId14" Type="http://schemas.openxmlformats.org/officeDocument/2006/relationships/diagramQuickStyle" Target="../diagrams/quickStyle2.xml"/></Relationships>
</file>

<file path=ppt/slides/_rels/slide25.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comments" Target="../comments/comment25.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5.png"/><Relationship Id="rId5" Type="http://schemas.openxmlformats.org/officeDocument/2006/relationships/tags" Target="../tags/tag25.xml"/><Relationship Id="rId10" Type="http://schemas.openxmlformats.org/officeDocument/2006/relationships/notesSlide" Target="../notesSlides/notesSlide25.xml"/><Relationship Id="rId4" Type="http://schemas.openxmlformats.org/officeDocument/2006/relationships/tags" Target="../tags/tag24.xml"/><Relationship Id="rId9"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diagramData" Target="../diagrams/data3.xml"/><Relationship Id="rId18" Type="http://schemas.openxmlformats.org/officeDocument/2006/relationships/comments" Target="../comments/comment26.xml"/><Relationship Id="rId3" Type="http://schemas.openxmlformats.org/officeDocument/2006/relationships/tags" Target="../tags/tag31.xml"/><Relationship Id="rId7" Type="http://schemas.openxmlformats.org/officeDocument/2006/relationships/tags" Target="../tags/tag35.xml"/><Relationship Id="rId12" Type="http://schemas.openxmlformats.org/officeDocument/2006/relationships/image" Target="../media/image12.png"/><Relationship Id="rId17" Type="http://schemas.microsoft.com/office/2007/relationships/diagramDrawing" Target="../diagrams/drawing3.xml"/><Relationship Id="rId2" Type="http://schemas.openxmlformats.org/officeDocument/2006/relationships/tags" Target="../tags/tag30.xml"/><Relationship Id="rId16" Type="http://schemas.openxmlformats.org/officeDocument/2006/relationships/diagramColors" Target="../diagrams/colors3.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notesSlide" Target="../notesSlides/notesSlide26.xml"/><Relationship Id="rId5" Type="http://schemas.openxmlformats.org/officeDocument/2006/relationships/tags" Target="../tags/tag33.xml"/><Relationship Id="rId15" Type="http://schemas.openxmlformats.org/officeDocument/2006/relationships/diagramQuickStyle" Target="../diagrams/quickStyle3.xml"/><Relationship Id="rId10" Type="http://schemas.openxmlformats.org/officeDocument/2006/relationships/slideLayout" Target="../slideLayouts/slideLayout2.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diagramLayout" Target="../diagrams/layout3.xml"/></Relationships>
</file>

<file path=ppt/slides/_rels/slide27.xml.rels><?xml version="1.0" encoding="UTF-8" standalone="yes"?>
<Relationships xmlns="http://schemas.openxmlformats.org/package/2006/relationships"><Relationship Id="rId8" Type="http://schemas.openxmlformats.org/officeDocument/2006/relationships/tags" Target="../tags/tag45.xml"/><Relationship Id="rId13" Type="http://schemas.openxmlformats.org/officeDocument/2006/relationships/notesSlide" Target="../notesSlides/notesSlide27.xml"/><Relationship Id="rId3" Type="http://schemas.openxmlformats.org/officeDocument/2006/relationships/tags" Target="../tags/tag40.xml"/><Relationship Id="rId7" Type="http://schemas.openxmlformats.org/officeDocument/2006/relationships/tags" Target="../tags/tag44.xml"/><Relationship Id="rId12"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tags" Target="../tags/tag48.xml"/><Relationship Id="rId5" Type="http://schemas.openxmlformats.org/officeDocument/2006/relationships/tags" Target="../tags/tag42.xml"/><Relationship Id="rId15" Type="http://schemas.openxmlformats.org/officeDocument/2006/relationships/comments" Target="../comments/comment27.xml"/><Relationship Id="rId10" Type="http://schemas.openxmlformats.org/officeDocument/2006/relationships/tags" Target="../tags/tag47.xml"/><Relationship Id="rId4" Type="http://schemas.openxmlformats.org/officeDocument/2006/relationships/tags" Target="../tags/tag41.xml"/><Relationship Id="rId9" Type="http://schemas.openxmlformats.org/officeDocument/2006/relationships/tags" Target="../tags/tag46.xml"/><Relationship Id="rId14" Type="http://schemas.openxmlformats.org/officeDocument/2006/relationships/image" Target="../media/image12.png"/></Relationships>
</file>

<file path=ppt/slides/_rels/slide28.xml.rels><?xml version="1.0" encoding="UTF-8" standalone="yes"?>
<Relationships xmlns="http://schemas.openxmlformats.org/package/2006/relationships"><Relationship Id="rId8" Type="http://schemas.openxmlformats.org/officeDocument/2006/relationships/tags" Target="../tags/tag56.xml"/><Relationship Id="rId13" Type="http://schemas.openxmlformats.org/officeDocument/2006/relationships/notesSlide" Target="../notesSlides/notesSlide28.xml"/><Relationship Id="rId3" Type="http://schemas.openxmlformats.org/officeDocument/2006/relationships/tags" Target="../tags/tag51.xml"/><Relationship Id="rId7" Type="http://schemas.openxmlformats.org/officeDocument/2006/relationships/tags" Target="../tags/tag55.xml"/><Relationship Id="rId12" Type="http://schemas.openxmlformats.org/officeDocument/2006/relationships/slideLayout" Target="../slideLayouts/slideLayout2.xml"/><Relationship Id="rId2" Type="http://schemas.openxmlformats.org/officeDocument/2006/relationships/tags" Target="../tags/tag50.xml"/><Relationship Id="rId16" Type="http://schemas.openxmlformats.org/officeDocument/2006/relationships/comments" Target="../comments/comment28.xml"/><Relationship Id="rId1" Type="http://schemas.openxmlformats.org/officeDocument/2006/relationships/tags" Target="../tags/tag49.xml"/><Relationship Id="rId6" Type="http://schemas.openxmlformats.org/officeDocument/2006/relationships/tags" Target="../tags/tag54.xml"/><Relationship Id="rId11" Type="http://schemas.openxmlformats.org/officeDocument/2006/relationships/tags" Target="../tags/tag59.xml"/><Relationship Id="rId5" Type="http://schemas.openxmlformats.org/officeDocument/2006/relationships/tags" Target="../tags/tag53.xml"/><Relationship Id="rId15" Type="http://schemas.openxmlformats.org/officeDocument/2006/relationships/image" Target="../media/image13.png"/><Relationship Id="rId10" Type="http://schemas.openxmlformats.org/officeDocument/2006/relationships/tags" Target="../tags/tag58.xml"/><Relationship Id="rId4" Type="http://schemas.openxmlformats.org/officeDocument/2006/relationships/tags" Target="../tags/tag52.xml"/><Relationship Id="rId9" Type="http://schemas.openxmlformats.org/officeDocument/2006/relationships/tags" Target="../tags/tag57.xml"/><Relationship Id="rId14" Type="http://schemas.openxmlformats.org/officeDocument/2006/relationships/image" Target="../media/image14.png"/></Relationships>
</file>

<file path=ppt/slides/_rels/slide29.xml.rels><?xml version="1.0" encoding="UTF-8" standalone="yes"?>
<Relationships xmlns="http://schemas.openxmlformats.org/package/2006/relationships"><Relationship Id="rId8" Type="http://schemas.openxmlformats.org/officeDocument/2006/relationships/comments" Target="../comments/comment29.xml"/><Relationship Id="rId3" Type="http://schemas.openxmlformats.org/officeDocument/2006/relationships/tags" Target="../tags/tag62.xml"/><Relationship Id="rId7" Type="http://schemas.openxmlformats.org/officeDocument/2006/relationships/notesSlide" Target="../notesSlides/notesSlide29.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Layout" Target="../slideLayouts/slideLayout2.xml"/><Relationship Id="rId5" Type="http://schemas.openxmlformats.org/officeDocument/2006/relationships/tags" Target="../tags/tag64.xml"/><Relationship Id="rId4" Type="http://schemas.openxmlformats.org/officeDocument/2006/relationships/tags" Target="../tags/tag6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3" Type="http://schemas.openxmlformats.org/officeDocument/2006/relationships/tags" Target="../tags/tag67.xml"/><Relationship Id="rId7"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10" Type="http://schemas.openxmlformats.org/officeDocument/2006/relationships/comments" Target="../comments/comment30.xml"/><Relationship Id="rId4" Type="http://schemas.openxmlformats.org/officeDocument/2006/relationships/tags" Target="../tags/tag68.xml"/><Relationship Id="rId9" Type="http://schemas.openxmlformats.org/officeDocument/2006/relationships/image" Target="../media/image16.png"/></Relationships>
</file>

<file path=ppt/slides/_rels/slide31.xml.rels><?xml version="1.0" encoding="UTF-8" standalone="yes"?>
<Relationships xmlns="http://schemas.openxmlformats.org/package/2006/relationships"><Relationship Id="rId8" Type="http://schemas.openxmlformats.org/officeDocument/2006/relationships/notesSlide" Target="../notesSlides/notesSlide31.xml"/><Relationship Id="rId3" Type="http://schemas.openxmlformats.org/officeDocument/2006/relationships/tags" Target="../tags/tag73.xml"/><Relationship Id="rId7"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10" Type="http://schemas.openxmlformats.org/officeDocument/2006/relationships/comments" Target="../comments/comment31.xml"/><Relationship Id="rId4" Type="http://schemas.openxmlformats.org/officeDocument/2006/relationships/tags" Target="../tags/tag74.xml"/><Relationship Id="rId9"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8" Type="http://schemas.openxmlformats.org/officeDocument/2006/relationships/comments" Target="../comments/comment34.xml"/><Relationship Id="rId3" Type="http://schemas.openxmlformats.org/officeDocument/2006/relationships/tags" Target="../tags/tag79.xml"/><Relationship Id="rId7" Type="http://schemas.openxmlformats.org/officeDocument/2006/relationships/notesSlide" Target="../notesSlides/notesSlide34.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slideLayout" Target="../slideLayouts/slideLayout2.xml"/><Relationship Id="rId5" Type="http://schemas.openxmlformats.org/officeDocument/2006/relationships/tags" Target="../tags/tag81.xml"/><Relationship Id="rId4" Type="http://schemas.openxmlformats.org/officeDocument/2006/relationships/tags" Target="../tags/tag80.xml"/></Relationships>
</file>

<file path=ppt/slides/_rels/slide35.xml.rels><?xml version="1.0" encoding="UTF-8" standalone="yes"?>
<Relationships xmlns="http://schemas.openxmlformats.org/package/2006/relationships"><Relationship Id="rId8" Type="http://schemas.openxmlformats.org/officeDocument/2006/relationships/comments" Target="../comments/comment35.xml"/><Relationship Id="rId3" Type="http://schemas.openxmlformats.org/officeDocument/2006/relationships/tags" Target="../tags/tag84.xml"/><Relationship Id="rId7" Type="http://schemas.openxmlformats.org/officeDocument/2006/relationships/notesSlide" Target="../notesSlides/notesSlide35.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slideLayout" Target="../slideLayouts/slideLayout2.xml"/><Relationship Id="rId5" Type="http://schemas.openxmlformats.org/officeDocument/2006/relationships/tags" Target="../tags/tag86.xml"/><Relationship Id="rId4" Type="http://schemas.openxmlformats.org/officeDocument/2006/relationships/tags" Target="../tags/tag85.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comments" Target="../comments/comment37.xml"/><Relationship Id="rId3" Type="http://schemas.openxmlformats.org/officeDocument/2006/relationships/tags" Target="../tags/tag89.xml"/><Relationship Id="rId7" Type="http://schemas.openxmlformats.org/officeDocument/2006/relationships/notesSlide" Target="../notesSlides/notesSlide37.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slideLayout" Target="../slideLayouts/slideLayout2.xml"/><Relationship Id="rId5" Type="http://schemas.openxmlformats.org/officeDocument/2006/relationships/tags" Target="../tags/tag91.xml"/><Relationship Id="rId4" Type="http://schemas.openxmlformats.org/officeDocument/2006/relationships/tags" Target="../tags/tag90.xml"/></Relationships>
</file>

<file path=ppt/slides/_rels/slide38.xml.rels><?xml version="1.0" encoding="UTF-8" standalone="yes"?>
<Relationships xmlns="http://schemas.openxmlformats.org/package/2006/relationships"><Relationship Id="rId8" Type="http://schemas.openxmlformats.org/officeDocument/2006/relationships/comments" Target="../comments/comment38.xml"/><Relationship Id="rId3" Type="http://schemas.openxmlformats.org/officeDocument/2006/relationships/tags" Target="../tags/tag94.xml"/><Relationship Id="rId7" Type="http://schemas.openxmlformats.org/officeDocument/2006/relationships/notesSlide" Target="../notesSlides/notesSlide3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slideLayout" Target="../slideLayouts/slideLayout2.xml"/><Relationship Id="rId5" Type="http://schemas.openxmlformats.org/officeDocument/2006/relationships/tags" Target="../tags/tag96.xml"/><Relationship Id="rId4" Type="http://schemas.openxmlformats.org/officeDocument/2006/relationships/tags" Target="../tags/tag95.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comments" Target="../comments/comment40.xml"/><Relationship Id="rId3" Type="http://schemas.openxmlformats.org/officeDocument/2006/relationships/tags" Target="../tags/tag99.xml"/><Relationship Id="rId7" Type="http://schemas.openxmlformats.org/officeDocument/2006/relationships/notesSlide" Target="../notesSlides/notesSlide40.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Layout" Target="../slideLayouts/slideLayout2.xml"/><Relationship Id="rId5" Type="http://schemas.openxmlformats.org/officeDocument/2006/relationships/tags" Target="../tags/tag101.xml"/><Relationship Id="rId4" Type="http://schemas.openxmlformats.org/officeDocument/2006/relationships/tags" Target="../tags/tag100.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comments" Target="../comments/comment42.xml"/><Relationship Id="rId3" Type="http://schemas.openxmlformats.org/officeDocument/2006/relationships/tags" Target="../tags/tag104.xml"/><Relationship Id="rId7" Type="http://schemas.openxmlformats.org/officeDocument/2006/relationships/notesSlide" Target="../notesSlides/notesSlide42.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slideLayout" Target="../slideLayouts/slideLayout2.xml"/><Relationship Id="rId5" Type="http://schemas.openxmlformats.org/officeDocument/2006/relationships/tags" Target="../tags/tag106.xml"/><Relationship Id="rId4" Type="http://schemas.openxmlformats.org/officeDocument/2006/relationships/tags" Target="../tags/tag105.xml"/></Relationships>
</file>

<file path=ppt/slides/_rels/slide43.xml.rels><?xml version="1.0" encoding="UTF-8" standalone="yes"?>
<Relationships xmlns="http://schemas.openxmlformats.org/package/2006/relationships"><Relationship Id="rId8" Type="http://schemas.openxmlformats.org/officeDocument/2006/relationships/comments" Target="../comments/comment43.xml"/><Relationship Id="rId3" Type="http://schemas.openxmlformats.org/officeDocument/2006/relationships/tags" Target="../tags/tag109.xml"/><Relationship Id="rId7" Type="http://schemas.openxmlformats.org/officeDocument/2006/relationships/notesSlide" Target="../notesSlides/notesSlide4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slideLayout" Target="../slideLayouts/slideLayout2.xml"/><Relationship Id="rId5" Type="http://schemas.openxmlformats.org/officeDocument/2006/relationships/tags" Target="../tags/tag111.xml"/><Relationship Id="rId4" Type="http://schemas.openxmlformats.org/officeDocument/2006/relationships/tags" Target="../tags/tag110.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8" Type="http://schemas.openxmlformats.org/officeDocument/2006/relationships/comments" Target="../comments/comment45.xml"/><Relationship Id="rId3" Type="http://schemas.openxmlformats.org/officeDocument/2006/relationships/tags" Target="../tags/tag114.xml"/><Relationship Id="rId7" Type="http://schemas.openxmlformats.org/officeDocument/2006/relationships/notesSlide" Target="../notesSlides/notesSlide45.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Layout" Target="../slideLayouts/slideLayout2.xml"/><Relationship Id="rId5" Type="http://schemas.openxmlformats.org/officeDocument/2006/relationships/tags" Target="../tags/tag116.xml"/><Relationship Id="rId4" Type="http://schemas.openxmlformats.org/officeDocument/2006/relationships/tags" Target="../tags/tag115.xml"/></Relationships>
</file>

<file path=ppt/slides/_rels/slide46.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comments" Target="../comments/comment46.xml"/></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wmf"/><Relationship Id="rId5" Type="http://schemas.openxmlformats.org/officeDocument/2006/relationships/image" Target="../media/image5.wmf"/><Relationship Id="rId10" Type="http://schemas.openxmlformats.org/officeDocument/2006/relationships/comments" Target="../comments/comment5.xml"/><Relationship Id="rId4" Type="http://schemas.openxmlformats.org/officeDocument/2006/relationships/image" Target="../media/image4.png"/><Relationship Id="rId9" Type="http://schemas.openxmlformats.org/officeDocument/2006/relationships/image" Target="../media/image9.wmf"/></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comments" Target="../comments/comment6.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comments" Target="../comments/commen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Controls</a:t>
            </a:r>
            <a:endParaRPr lang="en-US" dirty="0"/>
          </a:p>
        </p:txBody>
      </p:sp>
      <p:sp>
        <p:nvSpPr>
          <p:cNvPr id="3" name="Text Placeholder 2"/>
          <p:cNvSpPr>
            <a:spLocks noGrp="1"/>
          </p:cNvSpPr>
          <p:nvPr>
            <p:ph type="body" sz="quarter" idx="10"/>
          </p:nvPr>
        </p:nvSpPr>
        <p:spPr/>
        <p:txBody>
          <a:bodyPr/>
          <a:lstStyle/>
          <a:p>
            <a:r>
              <a:rPr lang="en-US" dirty="0" smtClean="0"/>
              <a:t>EAM 2015</a:t>
            </a:r>
          </a:p>
          <a:p>
            <a:endParaRPr lang="en-US" dirty="0"/>
          </a:p>
        </p:txBody>
      </p:sp>
      <p:sp>
        <p:nvSpPr>
          <p:cNvPr id="11" name="Text Placeholder 10"/>
          <p:cNvSpPr>
            <a:spLocks noGrp="1"/>
          </p:cNvSpPr>
          <p:nvPr>
            <p:ph type="body" sz="quarter" idx="11"/>
          </p:nvPr>
        </p:nvSpPr>
        <p:spPr/>
        <p:txBody>
          <a:bodyPr/>
          <a:lstStyle/>
          <a:p>
            <a:endParaRPr lang="en-US"/>
          </a:p>
        </p:txBody>
      </p:sp>
    </p:spTree>
    <p:extLst>
      <p:ext uri="{BB962C8B-B14F-4D97-AF65-F5344CB8AC3E}">
        <p14:creationId xmlns="" xmlns:p14="http://schemas.microsoft.com/office/powerpoint/2010/main"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10</a:t>
            </a:fld>
            <a:endParaRPr lang="en-US" dirty="0"/>
          </a:p>
        </p:txBody>
      </p:sp>
      <p:sp>
        <p:nvSpPr>
          <p:cNvPr id="722946" name="Rectangle 2"/>
          <p:cNvSpPr>
            <a:spLocks noGrp="1" noChangeArrowheads="1"/>
          </p:cNvSpPr>
          <p:nvPr>
            <p:ph idx="1"/>
          </p:nvPr>
        </p:nvSpPr>
        <p:spPr/>
        <p:txBody>
          <a:bodyPr tIns="45720" bIns="45720">
            <a:normAutofit/>
          </a:bodyPr>
          <a:lstStyle/>
          <a:p>
            <a:r>
              <a:rPr lang="en-US" sz="2400" dirty="0" smtClean="0"/>
              <a:t>Authorized spend</a:t>
            </a:r>
          </a:p>
          <a:p>
            <a:r>
              <a:rPr lang="en-US" sz="2400" dirty="0" err="1" smtClean="0"/>
              <a:t>Req</a:t>
            </a:r>
            <a:r>
              <a:rPr lang="en-US" sz="2400" dirty="0" smtClean="0"/>
              <a:t> project limit</a:t>
            </a:r>
          </a:p>
          <a:p>
            <a:r>
              <a:rPr lang="en-US" sz="2400" dirty="0" smtClean="0"/>
              <a:t>Margin approvals</a:t>
            </a:r>
          </a:p>
          <a:p>
            <a:r>
              <a:rPr lang="en-US" sz="2400" dirty="0" smtClean="0"/>
              <a:t>Allocations</a:t>
            </a:r>
          </a:p>
          <a:p>
            <a:r>
              <a:rPr lang="en-US" sz="2400" dirty="0" smtClean="0"/>
              <a:t>Spend at this level</a:t>
            </a:r>
          </a:p>
          <a:p>
            <a:r>
              <a:rPr lang="en-US" sz="2400" dirty="0" smtClean="0"/>
              <a:t>Warning limit</a:t>
            </a:r>
          </a:p>
          <a:p>
            <a:r>
              <a:rPr lang="en-US" sz="2400" dirty="0" smtClean="0"/>
              <a:t>Refresh</a:t>
            </a:r>
          </a:p>
          <a:p>
            <a:r>
              <a:rPr lang="en-US" sz="2400" dirty="0" smtClean="0"/>
              <a:t>Capitalize asset</a:t>
            </a:r>
          </a:p>
          <a:p>
            <a:r>
              <a:rPr lang="en-US" sz="2400" dirty="0" smtClean="0"/>
              <a:t>Lock</a:t>
            </a:r>
          </a:p>
          <a:p>
            <a:endParaRPr lang="en-US" sz="2400" dirty="0" smtClean="0"/>
          </a:p>
          <a:p>
            <a:endParaRPr lang="en-US" sz="2400" dirty="0" smtClean="0"/>
          </a:p>
          <a:p>
            <a:endParaRPr lang="en-US" sz="2400" dirty="0" smtClean="0"/>
          </a:p>
          <a:p>
            <a:endParaRPr lang="en-US" sz="2000" dirty="0" smtClean="0"/>
          </a:p>
          <a:p>
            <a:endParaRPr lang="en-US" sz="2400" dirty="0" smtClean="0">
              <a:solidFill>
                <a:srgbClr val="FF0000"/>
              </a:solidFill>
            </a:endParaRPr>
          </a:p>
        </p:txBody>
      </p:sp>
      <p:sp>
        <p:nvSpPr>
          <p:cNvPr id="722947" name="Rectangle 3"/>
          <p:cNvSpPr>
            <a:spLocks noGrp="1" noChangeArrowheads="1"/>
          </p:cNvSpPr>
          <p:nvPr>
            <p:ph type="title"/>
          </p:nvPr>
        </p:nvSpPr>
        <p:spPr/>
        <p:txBody>
          <a:bodyPr anchor="ctr"/>
          <a:lstStyle/>
          <a:p>
            <a:r>
              <a:rPr lang="en-US" dirty="0" smtClean="0"/>
              <a:t>Key Concepts</a:t>
            </a:r>
          </a:p>
        </p:txBody>
      </p:sp>
      <p:sp>
        <p:nvSpPr>
          <p:cNvPr id="6" name="Text Placeholder 5"/>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11</a:t>
            </a:fld>
            <a:endParaRPr lang="en-US" dirty="0"/>
          </a:p>
        </p:txBody>
      </p:sp>
      <p:sp>
        <p:nvSpPr>
          <p:cNvPr id="722946" name="Rectangle 2"/>
          <p:cNvSpPr>
            <a:spLocks noGrp="1" noChangeArrowheads="1"/>
          </p:cNvSpPr>
          <p:nvPr>
            <p:ph idx="1"/>
          </p:nvPr>
        </p:nvSpPr>
        <p:spPr/>
        <p:txBody>
          <a:bodyPr tIns="45720" bIns="45720">
            <a:normAutofit/>
          </a:bodyPr>
          <a:lstStyle/>
          <a:p>
            <a:r>
              <a:rPr lang="en-US" sz="2400" dirty="0" smtClean="0"/>
              <a:t>Fully integrated with other EAM modules</a:t>
            </a:r>
          </a:p>
          <a:p>
            <a:r>
              <a:rPr lang="en-US" sz="2400" dirty="0" smtClean="0"/>
              <a:t>Real-time cost is reflected and broken down by each step of the spend process</a:t>
            </a:r>
          </a:p>
          <a:p>
            <a:r>
              <a:rPr lang="en-US" sz="2400" dirty="0" smtClean="0"/>
              <a:t>Spend can be limited to the jobs</a:t>
            </a:r>
          </a:p>
          <a:p>
            <a:r>
              <a:rPr lang="en-US" sz="2400" dirty="0" smtClean="0"/>
              <a:t>Warning limits allow notification when spend reaches a specified amount &amp; can be updated through the project</a:t>
            </a:r>
          </a:p>
          <a:p>
            <a:r>
              <a:rPr lang="en-US" sz="2400" dirty="0" smtClean="0"/>
              <a:t>Projects are included in the GL transactions</a:t>
            </a:r>
          </a:p>
          <a:p>
            <a:r>
              <a:rPr lang="en-US" sz="2400" dirty="0" smtClean="0"/>
              <a:t>Assets can be capitalized from EAM</a:t>
            </a:r>
          </a:p>
          <a:p>
            <a:r>
              <a:rPr lang="en-US" sz="2400" dirty="0" smtClean="0"/>
              <a:t>Project reporting can be done from EAM or QAD</a:t>
            </a:r>
          </a:p>
          <a:p>
            <a:pPr lvl="1"/>
            <a:r>
              <a:rPr lang="en-US" sz="2000" dirty="0" smtClean="0"/>
              <a:t>Job reporting can only be done in EAM</a:t>
            </a:r>
          </a:p>
          <a:p>
            <a:endParaRPr lang="en-US" sz="2400" dirty="0" smtClean="0"/>
          </a:p>
          <a:p>
            <a:endParaRPr lang="en-US" sz="2400" dirty="0" smtClean="0"/>
          </a:p>
          <a:p>
            <a:endParaRPr lang="en-US" sz="2000" dirty="0" smtClean="0"/>
          </a:p>
          <a:p>
            <a:endParaRPr lang="en-US" sz="2400" dirty="0" smtClean="0">
              <a:solidFill>
                <a:srgbClr val="FF0000"/>
              </a:solidFill>
            </a:endParaRPr>
          </a:p>
        </p:txBody>
      </p:sp>
      <p:sp>
        <p:nvSpPr>
          <p:cNvPr id="722947" name="Rectangle 3"/>
          <p:cNvSpPr>
            <a:spLocks noGrp="1" noChangeArrowheads="1"/>
          </p:cNvSpPr>
          <p:nvPr>
            <p:ph type="title"/>
          </p:nvPr>
        </p:nvSpPr>
        <p:spPr/>
        <p:txBody>
          <a:bodyPr anchor="ctr"/>
          <a:lstStyle/>
          <a:p>
            <a:r>
              <a:rPr lang="en-US" dirty="0" smtClean="0"/>
              <a:t>Key Concepts – Key Features</a:t>
            </a:r>
          </a:p>
        </p:txBody>
      </p:sp>
      <p:sp>
        <p:nvSpPr>
          <p:cNvPr id="6" name="Text Placeholder 5"/>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12</a:t>
            </a:fld>
            <a:endParaRPr lang="en-US" dirty="0"/>
          </a:p>
        </p:txBody>
      </p:sp>
      <p:sp>
        <p:nvSpPr>
          <p:cNvPr id="727042" name="Rectangle 2"/>
          <p:cNvSpPr>
            <a:spLocks noGrp="1" noChangeArrowheads="1"/>
          </p:cNvSpPr>
          <p:nvPr>
            <p:ph idx="1"/>
          </p:nvPr>
        </p:nvSpPr>
        <p:spPr/>
        <p:txBody>
          <a:bodyPr tIns="45720" bIns="45720">
            <a:normAutofit lnSpcReduction="10000"/>
          </a:bodyPr>
          <a:lstStyle/>
          <a:p>
            <a:r>
              <a:rPr lang="en-US" dirty="0" smtClean="0"/>
              <a:t>Purchasing</a:t>
            </a:r>
          </a:p>
          <a:p>
            <a:pPr lvl="1"/>
            <a:r>
              <a:rPr lang="en-US" dirty="0" smtClean="0"/>
              <a:t>External materials</a:t>
            </a:r>
          </a:p>
          <a:p>
            <a:pPr lvl="1"/>
            <a:r>
              <a:rPr lang="en-US" dirty="0" smtClean="0"/>
              <a:t>Subcontractor services </a:t>
            </a:r>
          </a:p>
          <a:p>
            <a:r>
              <a:rPr lang="en-US" dirty="0" smtClean="0"/>
              <a:t>Labor </a:t>
            </a:r>
          </a:p>
          <a:p>
            <a:r>
              <a:rPr lang="en-US" dirty="0" smtClean="0"/>
              <a:t>Internal materials </a:t>
            </a:r>
          </a:p>
          <a:p>
            <a:r>
              <a:rPr lang="en-GB" dirty="0" smtClean="0"/>
              <a:t>Manual</a:t>
            </a:r>
            <a:r>
              <a:rPr lang="en-US" dirty="0" smtClean="0"/>
              <a:t> GL</a:t>
            </a:r>
          </a:p>
          <a:p>
            <a:endParaRPr lang="en-US" dirty="0" smtClean="0"/>
          </a:p>
          <a:p>
            <a:pPr marL="0" indent="3175">
              <a:buNone/>
            </a:pPr>
            <a:r>
              <a:rPr lang="en-US" dirty="0" smtClean="0"/>
              <a:t>Note: All costs applied to a project must be processed in EAM in order to update project spend, available funding, and any EAM reporting</a:t>
            </a:r>
          </a:p>
        </p:txBody>
      </p:sp>
      <p:sp>
        <p:nvSpPr>
          <p:cNvPr id="727043" name="Title 7"/>
          <p:cNvSpPr>
            <a:spLocks noGrp="1"/>
          </p:cNvSpPr>
          <p:nvPr>
            <p:ph type="title"/>
          </p:nvPr>
        </p:nvSpPr>
        <p:spPr/>
        <p:txBody>
          <a:bodyPr anchor="ctr"/>
          <a:lstStyle/>
          <a:p>
            <a:r>
              <a:rPr lang="en-US" dirty="0" smtClean="0"/>
              <a:t>Key Concepts – Costs Collection</a:t>
            </a:r>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13</a:t>
            </a:fld>
            <a:endParaRPr lang="en-US" dirty="0"/>
          </a:p>
        </p:txBody>
      </p:sp>
      <p:sp>
        <p:nvSpPr>
          <p:cNvPr id="5" name="Text Placeholder 4"/>
          <p:cNvSpPr>
            <a:spLocks noGrp="1"/>
          </p:cNvSpPr>
          <p:nvPr>
            <p:ph type="body" sz="quarter" idx="10"/>
          </p:nvPr>
        </p:nvSpPr>
        <p:spPr/>
        <p:txBody>
          <a:bodyPr/>
          <a:lstStyle/>
          <a:p>
            <a:endParaRPr lang="en-US" dirty="0">
              <a:solidFill>
                <a:schemeClr val="accent1"/>
              </a:solidFill>
            </a:endParaRPr>
          </a:p>
        </p:txBody>
      </p:sp>
      <p:sp>
        <p:nvSpPr>
          <p:cNvPr id="4" name="Title 3"/>
          <p:cNvSpPr>
            <a:spLocks noGrp="1"/>
          </p:cNvSpPr>
          <p:nvPr>
            <p:ph type="title"/>
          </p:nvPr>
        </p:nvSpPr>
        <p:spPr/>
        <p:txBody>
          <a:bodyPr/>
          <a:lstStyle/>
          <a:p>
            <a:r>
              <a:rPr lang="en-GB" dirty="0" smtClean="0"/>
              <a:t>EAM Project Controls Set Up Process</a:t>
            </a:r>
            <a:endParaRPr lang="en-US" dirty="0"/>
          </a:p>
        </p:txBody>
      </p:sp>
      <p:sp>
        <p:nvSpPr>
          <p:cNvPr id="6" name="Text Placeholder 5"/>
          <p:cNvSpPr>
            <a:spLocks noGrp="1"/>
          </p:cNvSpPr>
          <p:nvPr>
            <p:ph type="body" sz="quarter" idx="11"/>
          </p:nvPr>
        </p:nvSpPr>
        <p:spPr/>
        <p:txBody>
          <a:bodyPr/>
          <a:lstStyle/>
          <a:p>
            <a:r>
              <a:rPr lang="en-US" dirty="0" smtClean="0"/>
              <a:t>EAM Project Controls</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14</a:t>
            </a:fld>
            <a:endParaRPr lang="en-US" dirty="0"/>
          </a:p>
        </p:txBody>
      </p:sp>
      <p:sp>
        <p:nvSpPr>
          <p:cNvPr id="18435" name="Rectangle 3"/>
          <p:cNvSpPr>
            <a:spLocks noGrp="1" noChangeArrowheads="1"/>
          </p:cNvSpPr>
          <p:nvPr>
            <p:ph idx="1"/>
          </p:nvPr>
        </p:nvSpPr>
        <p:spPr/>
        <p:txBody>
          <a:bodyPr>
            <a:normAutofit fontScale="92500" lnSpcReduction="10000"/>
          </a:bodyPr>
          <a:lstStyle/>
          <a:p>
            <a:r>
              <a:rPr lang="en-US" dirty="0" smtClean="0"/>
              <a:t>Registry settings</a:t>
            </a:r>
          </a:p>
          <a:p>
            <a:pPr lvl="1"/>
            <a:r>
              <a:rPr lang="en-US" dirty="0" smtClean="0"/>
              <a:t>Business segment format</a:t>
            </a:r>
          </a:p>
          <a:p>
            <a:pPr lvl="1"/>
            <a:r>
              <a:rPr lang="en-US" dirty="0" smtClean="0"/>
              <a:t>Job format </a:t>
            </a:r>
          </a:p>
          <a:p>
            <a:pPr lvl="1"/>
            <a:r>
              <a:rPr lang="en-US" dirty="0" smtClean="0"/>
              <a:t>Refresh spending/PO order</a:t>
            </a:r>
          </a:p>
          <a:p>
            <a:r>
              <a:rPr lang="en-US" dirty="0" smtClean="0"/>
              <a:t>Domain settings </a:t>
            </a:r>
          </a:p>
          <a:p>
            <a:pPr lvl="1"/>
            <a:r>
              <a:rPr lang="en-US" dirty="0" smtClean="0"/>
              <a:t>GL options for project number</a:t>
            </a:r>
          </a:p>
          <a:p>
            <a:pPr lvl="1"/>
            <a:r>
              <a:rPr lang="en-US" dirty="0" smtClean="0"/>
              <a:t>Reopen Project? flag </a:t>
            </a:r>
          </a:p>
          <a:p>
            <a:r>
              <a:rPr lang="en-US" dirty="0" smtClean="0"/>
              <a:t>Site settings </a:t>
            </a:r>
          </a:p>
          <a:p>
            <a:pPr lvl="1"/>
            <a:r>
              <a:rPr lang="en-US" dirty="0" smtClean="0"/>
              <a:t>Approval options </a:t>
            </a:r>
          </a:p>
          <a:p>
            <a:pPr lvl="1"/>
            <a:r>
              <a:rPr lang="en-US" dirty="0" smtClean="0"/>
              <a:t>Calculation options</a:t>
            </a:r>
          </a:p>
          <a:p>
            <a:pPr lvl="1"/>
            <a:r>
              <a:rPr lang="en-US" dirty="0" smtClean="0"/>
              <a:t>Acquisition options </a:t>
            </a:r>
          </a:p>
          <a:p>
            <a:pPr lvl="1"/>
            <a:r>
              <a:rPr lang="en-US" dirty="0" smtClean="0"/>
              <a:t>Req Proj Limit? </a:t>
            </a:r>
          </a:p>
          <a:p>
            <a:pPr lvl="1"/>
            <a:endParaRPr lang="en-US" dirty="0" smtClean="0"/>
          </a:p>
        </p:txBody>
      </p:sp>
      <p:sp>
        <p:nvSpPr>
          <p:cNvPr id="18434" name="Rectangle 4"/>
          <p:cNvSpPr>
            <a:spLocks noGrp="1" noChangeArrowheads="1"/>
          </p:cNvSpPr>
          <p:nvPr>
            <p:ph type="title"/>
          </p:nvPr>
        </p:nvSpPr>
        <p:spPr/>
        <p:txBody>
          <a:bodyPr/>
          <a:lstStyle/>
          <a:p>
            <a:r>
              <a:rPr lang="en-US" dirty="0" smtClean="0"/>
              <a:t>Project Controls – Configuration </a:t>
            </a:r>
          </a:p>
        </p:txBody>
      </p:sp>
      <p:sp>
        <p:nvSpPr>
          <p:cNvPr id="5" name="Text Placeholder 4"/>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15</a:t>
            </a:fld>
            <a:endParaRPr lang="en-US" dirty="0"/>
          </a:p>
        </p:txBody>
      </p:sp>
      <p:sp>
        <p:nvSpPr>
          <p:cNvPr id="19459" name="Rectangle 3"/>
          <p:cNvSpPr>
            <a:spLocks noGrp="1" noChangeArrowheads="1"/>
          </p:cNvSpPr>
          <p:nvPr>
            <p:ph idx="1"/>
          </p:nvPr>
        </p:nvSpPr>
        <p:spPr/>
        <p:txBody>
          <a:bodyPr>
            <a:normAutofit fontScale="77500" lnSpcReduction="20000"/>
          </a:bodyPr>
          <a:lstStyle/>
          <a:p>
            <a:r>
              <a:rPr lang="en-US" dirty="0" smtClean="0">
                <a:solidFill>
                  <a:srgbClr val="FF0000"/>
                </a:solidFill>
              </a:rPr>
              <a:t>User ID </a:t>
            </a:r>
          </a:p>
          <a:p>
            <a:pPr lvl="1"/>
            <a:r>
              <a:rPr lang="en-US" dirty="0" smtClean="0">
                <a:solidFill>
                  <a:srgbClr val="FF0000"/>
                </a:solidFill>
              </a:rPr>
              <a:t>Project approval limits </a:t>
            </a:r>
          </a:p>
          <a:p>
            <a:pPr lvl="1"/>
            <a:r>
              <a:rPr lang="en-US" dirty="0" smtClean="0">
                <a:solidFill>
                  <a:srgbClr val="FF0000"/>
                </a:solidFill>
              </a:rPr>
              <a:t>Two options for project requisition approval routing</a:t>
            </a:r>
          </a:p>
          <a:p>
            <a:pPr marL="1087438" lvl="1" indent="-346075">
              <a:buFont typeface="+mj-lt"/>
              <a:buAutoNum type="arabicPeriod"/>
            </a:pPr>
            <a:r>
              <a:rPr lang="en-US" dirty="0" smtClean="0">
                <a:solidFill>
                  <a:srgbClr val="FF0000"/>
                </a:solidFill>
              </a:rPr>
              <a:t>Standard requisition: capital &amp; expense</a:t>
            </a:r>
          </a:p>
          <a:p>
            <a:pPr marL="1087438" lvl="1" indent="-346075">
              <a:buFont typeface="+mj-lt"/>
              <a:buAutoNum type="arabicPeriod"/>
            </a:pPr>
            <a:r>
              <a:rPr lang="en-US" dirty="0" smtClean="0">
                <a:solidFill>
                  <a:srgbClr val="FF0000"/>
                </a:solidFill>
              </a:rPr>
              <a:t>Project requisition  </a:t>
            </a:r>
          </a:p>
          <a:p>
            <a:pPr lvl="1"/>
            <a:endParaRPr lang="en-US" dirty="0" smtClean="0">
              <a:solidFill>
                <a:srgbClr val="FF0000"/>
              </a:solidFill>
            </a:endParaRPr>
          </a:p>
          <a:p>
            <a:pPr lvl="1"/>
            <a:endParaRPr lang="en-US" dirty="0" smtClean="0">
              <a:solidFill>
                <a:srgbClr val="FF0000"/>
              </a:solidFill>
            </a:endParaRPr>
          </a:p>
          <a:p>
            <a:pPr lvl="1"/>
            <a:endParaRPr lang="en-US" dirty="0" smtClean="0">
              <a:solidFill>
                <a:srgbClr val="FF0000"/>
              </a:solidFill>
            </a:endParaRPr>
          </a:p>
          <a:p>
            <a:pPr lvl="1"/>
            <a:endParaRPr lang="en-US" dirty="0" smtClean="0"/>
          </a:p>
          <a:p>
            <a:pPr lvl="1"/>
            <a:r>
              <a:rPr lang="en-US" dirty="0" smtClean="0"/>
              <a:t>Security (Role-based)</a:t>
            </a:r>
          </a:p>
          <a:p>
            <a:r>
              <a:rPr lang="en-US" dirty="0" smtClean="0"/>
              <a:t>Project approval groups (based on dollar spend)</a:t>
            </a:r>
          </a:p>
          <a:p>
            <a:r>
              <a:rPr lang="en-US" dirty="0" smtClean="0"/>
              <a:t>Project requisition approval groups</a:t>
            </a:r>
          </a:p>
          <a:p>
            <a:r>
              <a:rPr lang="en-US" dirty="0" smtClean="0"/>
              <a:t>Project approvals</a:t>
            </a:r>
          </a:p>
          <a:p>
            <a:pPr lvl="1"/>
            <a:r>
              <a:rPr lang="en-US" dirty="0" smtClean="0"/>
              <a:t>Project margin approval groups </a:t>
            </a:r>
          </a:p>
          <a:p>
            <a:pPr lvl="1"/>
            <a:r>
              <a:rPr lang="en-US" dirty="0" smtClean="0"/>
              <a:t>Project budget approval groups</a:t>
            </a:r>
          </a:p>
          <a:p>
            <a:r>
              <a:rPr lang="en-US" dirty="0" smtClean="0"/>
              <a:t>Record level control – OWNER groups</a:t>
            </a:r>
          </a:p>
        </p:txBody>
      </p:sp>
      <p:sp>
        <p:nvSpPr>
          <p:cNvPr id="19458" name="Rectangle 4"/>
          <p:cNvSpPr>
            <a:spLocks noGrp="1" noChangeArrowheads="1"/>
          </p:cNvSpPr>
          <p:nvPr>
            <p:ph type="title"/>
          </p:nvPr>
        </p:nvSpPr>
        <p:spPr/>
        <p:txBody>
          <a:bodyPr/>
          <a:lstStyle/>
          <a:p>
            <a:r>
              <a:rPr lang="en-US" dirty="0" smtClean="0"/>
              <a:t>Project Controls Setup – Key Settings </a:t>
            </a:r>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graphicFrame>
        <p:nvGraphicFramePr>
          <p:cNvPr id="8" name="Diagram 7"/>
          <p:cNvGraphicFramePr/>
          <p:nvPr/>
        </p:nvGraphicFramePr>
        <p:xfrm>
          <a:off x="2743200" y="2823350"/>
          <a:ext cx="3352800" cy="111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6B44F04-D977-4ADE-AC84-7529B282B245}" type="slidenum">
              <a:rPr lang="en-US">
                <a:latin typeface="Century Gothic" pitchFamily="34" charset="0"/>
                <a:ea typeface="Century Gothic" pitchFamily="34" charset="0"/>
                <a:cs typeface="Century Gothic" pitchFamily="34" charset="0"/>
              </a:rPr>
              <a:pPr fontAlgn="base">
                <a:spcBef>
                  <a:spcPct val="0"/>
                </a:spcBef>
                <a:spcAft>
                  <a:spcPct val="0"/>
                </a:spcAft>
              </a:pPr>
              <a:t>16</a:t>
            </a:fld>
            <a:endParaRPr lang="en-US" dirty="0">
              <a:latin typeface="Century Gothic" pitchFamily="34" charset="0"/>
              <a:ea typeface="Century Gothic" pitchFamily="34" charset="0"/>
              <a:cs typeface="Century Gothic" pitchFamily="34" charset="0"/>
            </a:endParaRPr>
          </a:p>
        </p:txBody>
      </p:sp>
      <p:sp>
        <p:nvSpPr>
          <p:cNvPr id="7171" name="Content Placeholder 2"/>
          <p:cNvSpPr>
            <a:spLocks noGrp="1"/>
          </p:cNvSpPr>
          <p:nvPr>
            <p:ph idx="1"/>
          </p:nvPr>
        </p:nvSpPr>
        <p:spPr/>
        <p:txBody>
          <a:bodyPr>
            <a:normAutofit/>
          </a:bodyPr>
          <a:lstStyle/>
          <a:p>
            <a:r>
              <a:rPr lang="en-US" dirty="0" smtClean="0">
                <a:solidFill>
                  <a:srgbClr val="4F4F4F"/>
                </a:solidFill>
                <a:latin typeface="Century Gothic" pitchFamily="34" charset="0"/>
                <a:cs typeface="Century Gothic" pitchFamily="34" charset="0"/>
              </a:rPr>
              <a:t>Margin Approval allows project managers to authorize projects based on projected profitability </a:t>
            </a:r>
            <a:r>
              <a:rPr lang="en-US" b="1" dirty="0" smtClean="0">
                <a:solidFill>
                  <a:srgbClr val="4F4F4F"/>
                </a:solidFill>
                <a:latin typeface="Century Gothic" pitchFamily="34" charset="0"/>
                <a:cs typeface="Century Gothic" pitchFamily="34" charset="0"/>
              </a:rPr>
              <a:t>for customer-funded projects</a:t>
            </a:r>
          </a:p>
          <a:p>
            <a:r>
              <a:rPr lang="en-US" dirty="0" smtClean="0">
                <a:solidFill>
                  <a:srgbClr val="4F4F4F"/>
                </a:solidFill>
                <a:latin typeface="Century Gothic" pitchFamily="34" charset="0"/>
                <a:cs typeface="Century Gothic" pitchFamily="34" charset="0"/>
              </a:rPr>
              <a:t>Project approvals based on profitability vs. total cost/budget</a:t>
            </a:r>
          </a:p>
          <a:p>
            <a:r>
              <a:rPr lang="en-US" dirty="0" smtClean="0">
                <a:solidFill>
                  <a:srgbClr val="4F4F4F"/>
                </a:solidFill>
                <a:latin typeface="Century Gothic" pitchFamily="34" charset="0"/>
                <a:cs typeface="Century Gothic" pitchFamily="34" charset="0"/>
              </a:rPr>
              <a:t>Approval groups (users) are routed based on margin percentage to approve</a:t>
            </a:r>
          </a:p>
          <a:p>
            <a:r>
              <a:rPr lang="en-US" dirty="0" smtClean="0">
                <a:solidFill>
                  <a:srgbClr val="4F4F4F"/>
                </a:solidFill>
                <a:latin typeface="Century Gothic" pitchFamily="34" charset="0"/>
                <a:cs typeface="Century Gothic" pitchFamily="34" charset="0"/>
              </a:rPr>
              <a:t>The lower the forecasted margin, the higher in the organization the project needs to be approved</a:t>
            </a:r>
          </a:p>
          <a:p>
            <a:endParaRPr lang="en-US" dirty="0" smtClean="0">
              <a:solidFill>
                <a:srgbClr val="4F4F4F"/>
              </a:solidFill>
              <a:latin typeface="Century Gothic" pitchFamily="34" charset="0"/>
              <a:cs typeface="Century Gothic" pitchFamily="34" charset="0"/>
            </a:endParaRPr>
          </a:p>
        </p:txBody>
      </p:sp>
      <p:sp>
        <p:nvSpPr>
          <p:cNvPr id="7172"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Margin Approvals</a:t>
            </a:r>
          </a:p>
        </p:txBody>
      </p:sp>
      <p:sp>
        <p:nvSpPr>
          <p:cNvPr id="7173" name="Text Placeholder 4"/>
          <p:cNvSpPr>
            <a:spLocks noGrp="1"/>
          </p:cNvSpPr>
          <p:nvPr>
            <p:ph type="body" sz="quarter" idx="11"/>
          </p:nvPr>
        </p:nvSpPr>
        <p:spPr/>
        <p:txBody>
          <a:bodyPr/>
          <a:lstStyle/>
          <a:p>
            <a:r>
              <a:rPr lang="en-US" dirty="0" smtClean="0">
                <a:solidFill>
                  <a:schemeClr val="accent1"/>
                </a:solidFill>
              </a:rPr>
              <a:t>EAM Project Controls</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17</a:t>
            </a:fld>
            <a:endParaRPr lang="en-US" dirty="0"/>
          </a:p>
        </p:txBody>
      </p:sp>
      <p:sp>
        <p:nvSpPr>
          <p:cNvPr id="19459" name="Rectangle 3"/>
          <p:cNvSpPr>
            <a:spLocks noGrp="1" noChangeArrowheads="1"/>
          </p:cNvSpPr>
          <p:nvPr>
            <p:ph idx="1"/>
          </p:nvPr>
        </p:nvSpPr>
        <p:spPr/>
        <p:txBody>
          <a:bodyPr>
            <a:normAutofit lnSpcReduction="10000"/>
          </a:bodyPr>
          <a:lstStyle/>
          <a:p>
            <a:r>
              <a:rPr lang="en-US" dirty="0" smtClean="0"/>
              <a:t>Project level  </a:t>
            </a:r>
          </a:p>
          <a:p>
            <a:pPr lvl="1"/>
            <a:r>
              <a:rPr lang="en-US" dirty="0" smtClean="0"/>
              <a:t>Business segments </a:t>
            </a:r>
          </a:p>
          <a:p>
            <a:pPr lvl="1"/>
            <a:r>
              <a:rPr lang="en-US" dirty="0" smtClean="0"/>
              <a:t>Project status </a:t>
            </a:r>
          </a:p>
          <a:p>
            <a:pPr lvl="1"/>
            <a:r>
              <a:rPr lang="en-US" dirty="0" smtClean="0"/>
              <a:t>Project types</a:t>
            </a:r>
          </a:p>
          <a:p>
            <a:r>
              <a:rPr lang="en-US" dirty="0" smtClean="0"/>
              <a:t>Job level  </a:t>
            </a:r>
          </a:p>
          <a:p>
            <a:pPr lvl="1"/>
            <a:r>
              <a:rPr lang="en-US" dirty="0" smtClean="0"/>
              <a:t>Job types </a:t>
            </a:r>
          </a:p>
          <a:p>
            <a:r>
              <a:rPr lang="en-US" dirty="0" smtClean="0"/>
              <a:t>Activity codes </a:t>
            </a:r>
          </a:p>
          <a:p>
            <a:r>
              <a:rPr lang="en-US" dirty="0" smtClean="0"/>
              <a:t>Fixed asset interface </a:t>
            </a:r>
          </a:p>
          <a:p>
            <a:pPr lvl="1"/>
            <a:r>
              <a:rPr lang="en-US" dirty="0" smtClean="0"/>
              <a:t>Fixed asset location </a:t>
            </a:r>
          </a:p>
          <a:p>
            <a:pPr lvl="1"/>
            <a:r>
              <a:rPr lang="en-US" dirty="0" smtClean="0"/>
              <a:t>Fixed asset class</a:t>
            </a:r>
          </a:p>
          <a:p>
            <a:r>
              <a:rPr lang="en-US" dirty="0" smtClean="0"/>
              <a:t>Write off reason codes </a:t>
            </a:r>
          </a:p>
          <a:p>
            <a:pPr lvl="1"/>
            <a:endParaRPr lang="en-US" dirty="0" smtClean="0"/>
          </a:p>
        </p:txBody>
      </p:sp>
      <p:sp>
        <p:nvSpPr>
          <p:cNvPr id="19458" name="Rectangle 4"/>
          <p:cNvSpPr>
            <a:spLocks noGrp="1" noChangeArrowheads="1"/>
          </p:cNvSpPr>
          <p:nvPr>
            <p:ph type="title"/>
          </p:nvPr>
        </p:nvSpPr>
        <p:spPr/>
        <p:txBody>
          <a:bodyPr/>
          <a:lstStyle/>
          <a:p>
            <a:r>
              <a:rPr lang="en-US" dirty="0" smtClean="0"/>
              <a:t>Project Controls Setup – Codes </a:t>
            </a:r>
          </a:p>
        </p:txBody>
      </p:sp>
      <p:sp>
        <p:nvSpPr>
          <p:cNvPr id="6" name="Text Placeholder 5"/>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18</a:t>
            </a:fld>
            <a:endParaRPr lang="en-US" dirty="0"/>
          </a:p>
        </p:txBody>
      </p:sp>
      <p:sp>
        <p:nvSpPr>
          <p:cNvPr id="234499" name="Rectangle 3"/>
          <p:cNvSpPr>
            <a:spLocks noGrp="1" noChangeArrowheads="1"/>
          </p:cNvSpPr>
          <p:nvPr>
            <p:ph idx="1"/>
          </p:nvPr>
        </p:nvSpPr>
        <p:spPr/>
        <p:txBody>
          <a:bodyPr>
            <a:normAutofit lnSpcReduction="10000"/>
          </a:bodyPr>
          <a:lstStyle/>
          <a:p>
            <a:r>
              <a:rPr lang="en-US" sz="2400" dirty="0" smtClean="0"/>
              <a:t>EAM project code matches project number from QAD ERP</a:t>
            </a:r>
          </a:p>
          <a:p>
            <a:pPr lvl="1"/>
            <a:r>
              <a:rPr lang="en-US" sz="2000" dirty="0" smtClean="0"/>
              <a:t>Can be downloaded – dependent on finance requirements</a:t>
            </a:r>
          </a:p>
          <a:p>
            <a:r>
              <a:rPr lang="en-US" sz="2400" dirty="0" smtClean="0"/>
              <a:t>All project management is controlled in EAM</a:t>
            </a:r>
          </a:p>
          <a:p>
            <a:r>
              <a:rPr lang="en-US" sz="2400" dirty="0" smtClean="0"/>
              <a:t>Financial transactions feed to QAD ERP</a:t>
            </a:r>
          </a:p>
          <a:p>
            <a:pPr lvl="1"/>
            <a:r>
              <a:rPr lang="en-US" sz="2000" dirty="0" smtClean="0"/>
              <a:t>Purchase receipts (material and contract labor)</a:t>
            </a:r>
          </a:p>
          <a:p>
            <a:pPr lvl="1"/>
            <a:r>
              <a:rPr lang="en-US" sz="2000" dirty="0" smtClean="0"/>
              <a:t>Material issues from EAM inventory</a:t>
            </a:r>
          </a:p>
          <a:p>
            <a:pPr lvl="1"/>
            <a:r>
              <a:rPr lang="en-US" sz="2000" dirty="0" smtClean="0"/>
              <a:t>Labor transactions</a:t>
            </a:r>
          </a:p>
          <a:p>
            <a:pPr lvl="1"/>
            <a:r>
              <a:rPr lang="en-US" sz="2000" dirty="0" smtClean="0"/>
              <a:t>Other (Manual GLs, such as interest expense)</a:t>
            </a:r>
          </a:p>
          <a:p>
            <a:r>
              <a:rPr lang="en-US" sz="2400" dirty="0" smtClean="0"/>
              <a:t>Shared tables/information</a:t>
            </a:r>
          </a:p>
          <a:p>
            <a:pPr lvl="1">
              <a:buFont typeface="Times New Roman" pitchFamily="18" charset="0"/>
              <a:buNone/>
            </a:pPr>
            <a:r>
              <a:rPr lang="en-US" sz="2000" u="sng" dirty="0" smtClean="0"/>
              <a:t>QAD ERP application</a:t>
            </a:r>
            <a:r>
              <a:rPr lang="en-US" sz="2000" dirty="0" smtClean="0"/>
              <a:t>		</a:t>
            </a:r>
            <a:r>
              <a:rPr lang="en-US" sz="2000" u="sng" dirty="0" smtClean="0"/>
              <a:t>EAM</a:t>
            </a:r>
            <a:r>
              <a:rPr lang="en-US" sz="2000" dirty="0" smtClean="0"/>
              <a:t>	</a:t>
            </a:r>
          </a:p>
          <a:p>
            <a:pPr lvl="1">
              <a:buFont typeface="Times New Roman" pitchFamily="18" charset="0"/>
              <a:buNone/>
            </a:pPr>
            <a:r>
              <a:rPr lang="en-US" sz="2000" dirty="0" smtClean="0"/>
              <a:t>Project Master				Project</a:t>
            </a:r>
          </a:p>
        </p:txBody>
      </p:sp>
      <p:sp>
        <p:nvSpPr>
          <p:cNvPr id="234498" name="Rectangle 2"/>
          <p:cNvSpPr>
            <a:spLocks noGrp="1" noChangeArrowheads="1"/>
          </p:cNvSpPr>
          <p:nvPr>
            <p:ph type="title"/>
          </p:nvPr>
        </p:nvSpPr>
        <p:spPr/>
        <p:txBody>
          <a:bodyPr/>
          <a:lstStyle/>
          <a:p>
            <a:r>
              <a:rPr lang="en-US" dirty="0" smtClean="0"/>
              <a:t>Project Accounting</a:t>
            </a:r>
          </a:p>
        </p:txBody>
      </p:sp>
      <p:sp>
        <p:nvSpPr>
          <p:cNvPr id="6" name="Text Placeholder 5"/>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19</a:t>
            </a:fld>
            <a:endParaRPr lang="en-US" dirty="0"/>
          </a:p>
        </p:txBody>
      </p:sp>
      <p:sp>
        <p:nvSpPr>
          <p:cNvPr id="724994" name="Rectangle 2"/>
          <p:cNvSpPr>
            <a:spLocks noGrp="1" noChangeArrowheads="1"/>
          </p:cNvSpPr>
          <p:nvPr>
            <p:ph idx="1"/>
          </p:nvPr>
        </p:nvSpPr>
        <p:spPr/>
        <p:txBody>
          <a:bodyPr tIns="45720" bIns="45720">
            <a:normAutofit lnSpcReduction="10000"/>
          </a:bodyPr>
          <a:lstStyle/>
          <a:p>
            <a:r>
              <a:rPr lang="en-US" dirty="0" smtClean="0"/>
              <a:t>Projects </a:t>
            </a:r>
          </a:p>
          <a:p>
            <a:pPr lvl="1"/>
            <a:r>
              <a:rPr lang="en-US" dirty="0" smtClean="0"/>
              <a:t>Project-level budget </a:t>
            </a:r>
          </a:p>
          <a:p>
            <a:pPr lvl="1"/>
            <a:r>
              <a:rPr lang="en-US" dirty="0" smtClean="0"/>
              <a:t>Project authorization</a:t>
            </a:r>
          </a:p>
          <a:p>
            <a:pPr lvl="1"/>
            <a:r>
              <a:rPr lang="en-US" dirty="0" smtClean="0"/>
              <a:t>Special requisition authorization by project </a:t>
            </a:r>
          </a:p>
          <a:p>
            <a:pPr lvl="1"/>
            <a:r>
              <a:rPr lang="en-US" dirty="0" smtClean="0"/>
              <a:t>Audit traceability</a:t>
            </a:r>
          </a:p>
          <a:p>
            <a:r>
              <a:rPr lang="en-US" dirty="0" smtClean="0"/>
              <a:t>Jobs</a:t>
            </a:r>
          </a:p>
          <a:p>
            <a:pPr lvl="1"/>
            <a:r>
              <a:rPr lang="en-US" dirty="0" smtClean="0"/>
              <a:t>Work breakdown to smaller, more controllable components</a:t>
            </a:r>
          </a:p>
          <a:p>
            <a:pPr lvl="1"/>
            <a:r>
              <a:rPr lang="en-US" dirty="0" smtClean="0"/>
              <a:t>Parent/child hierarchy </a:t>
            </a:r>
          </a:p>
          <a:p>
            <a:pPr lvl="1"/>
            <a:r>
              <a:rPr lang="en-US" dirty="0" smtClean="0"/>
              <a:t>Spend control, lock, and close functions at job level </a:t>
            </a:r>
          </a:p>
          <a:p>
            <a:pPr lvl="1"/>
            <a:r>
              <a:rPr lang="en-US" dirty="0" smtClean="0"/>
              <a:t>Job-level requisition approval groups </a:t>
            </a:r>
          </a:p>
          <a:p>
            <a:pPr lvl="2"/>
            <a:endParaRPr lang="en-US" dirty="0" smtClean="0"/>
          </a:p>
          <a:p>
            <a:pPr lvl="1"/>
            <a:endParaRPr lang="en-US" dirty="0" smtClean="0"/>
          </a:p>
        </p:txBody>
      </p:sp>
      <p:sp>
        <p:nvSpPr>
          <p:cNvPr id="724995" name="Title 7"/>
          <p:cNvSpPr>
            <a:spLocks noGrp="1"/>
          </p:cNvSpPr>
          <p:nvPr>
            <p:ph type="title"/>
          </p:nvPr>
        </p:nvSpPr>
        <p:spPr/>
        <p:txBody>
          <a:bodyPr anchor="ctr"/>
          <a:lstStyle/>
          <a:p>
            <a:r>
              <a:rPr lang="en-US" dirty="0" smtClean="0"/>
              <a:t>Project/Job Setup and Controls </a:t>
            </a:r>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a:t>
            </a:fld>
            <a:endParaRPr lang="en-US" dirty="0"/>
          </a:p>
        </p:txBody>
      </p:sp>
      <p:sp>
        <p:nvSpPr>
          <p:cNvPr id="7171" name="Rectangle 3"/>
          <p:cNvSpPr>
            <a:spLocks noGrp="1" noChangeArrowheads="1"/>
          </p:cNvSpPr>
          <p:nvPr>
            <p:ph idx="1"/>
          </p:nvPr>
        </p:nvSpPr>
        <p:spPr/>
        <p:txBody>
          <a:bodyPr>
            <a:normAutofit fontScale="77500" lnSpcReduction="20000"/>
          </a:bodyPr>
          <a:lstStyle/>
          <a:p>
            <a:r>
              <a:rPr lang="en-GB" dirty="0" smtClean="0"/>
              <a:t>EAM modules</a:t>
            </a:r>
          </a:p>
          <a:p>
            <a:r>
              <a:rPr lang="en-GB" dirty="0" smtClean="0"/>
              <a:t>Key concepts</a:t>
            </a:r>
            <a:endParaRPr lang="en-US" dirty="0" smtClean="0"/>
          </a:p>
          <a:p>
            <a:r>
              <a:rPr lang="en-GB" dirty="0" smtClean="0"/>
              <a:t>EAM projects setup</a:t>
            </a:r>
          </a:p>
          <a:p>
            <a:pPr lvl="1"/>
            <a:r>
              <a:rPr lang="en-GB" dirty="0" smtClean="0"/>
              <a:t>Configuration</a:t>
            </a:r>
          </a:p>
          <a:p>
            <a:pPr lvl="1"/>
            <a:r>
              <a:rPr lang="en-GB" dirty="0" smtClean="0"/>
              <a:t>Approval groups</a:t>
            </a:r>
          </a:p>
          <a:p>
            <a:r>
              <a:rPr lang="en-US" dirty="0" smtClean="0"/>
              <a:t>Introduction to the Project Accounting Process</a:t>
            </a:r>
          </a:p>
          <a:p>
            <a:pPr lvl="1"/>
            <a:r>
              <a:rPr lang="en-US" dirty="0" smtClean="0"/>
              <a:t>Plan</a:t>
            </a:r>
          </a:p>
          <a:p>
            <a:pPr lvl="2"/>
            <a:r>
              <a:rPr lang="en-US" dirty="0" smtClean="0"/>
              <a:t>Project download/setup</a:t>
            </a:r>
          </a:p>
          <a:p>
            <a:pPr lvl="1"/>
            <a:r>
              <a:rPr lang="en-US" dirty="0" smtClean="0"/>
              <a:t>Approve</a:t>
            </a:r>
          </a:p>
          <a:p>
            <a:pPr lvl="2"/>
            <a:r>
              <a:rPr lang="en-US" dirty="0" smtClean="0"/>
              <a:t>Authorization</a:t>
            </a:r>
          </a:p>
          <a:p>
            <a:pPr lvl="1"/>
            <a:r>
              <a:rPr lang="en-US" dirty="0" smtClean="0"/>
              <a:t>Work</a:t>
            </a:r>
          </a:p>
          <a:p>
            <a:pPr lvl="2"/>
            <a:r>
              <a:rPr lang="en-US" smtClean="0"/>
              <a:t>Spend</a:t>
            </a:r>
            <a:endParaRPr lang="en-US" dirty="0" smtClean="0"/>
          </a:p>
          <a:p>
            <a:pPr lvl="1"/>
            <a:r>
              <a:rPr lang="en-US" dirty="0" smtClean="0"/>
              <a:t>Track</a:t>
            </a:r>
          </a:p>
          <a:p>
            <a:pPr lvl="2"/>
            <a:r>
              <a:rPr lang="en-US" dirty="0" smtClean="0"/>
              <a:t>Reporting</a:t>
            </a:r>
          </a:p>
          <a:p>
            <a:pPr lvl="2"/>
            <a:r>
              <a:rPr lang="en-US" dirty="0" smtClean="0"/>
              <a:t>Capitalize assets</a:t>
            </a:r>
          </a:p>
          <a:p>
            <a:pPr lvl="1"/>
            <a:r>
              <a:rPr lang="en-US" dirty="0" smtClean="0"/>
              <a:t>Complete</a:t>
            </a:r>
          </a:p>
          <a:p>
            <a:pPr lvl="2"/>
            <a:r>
              <a:rPr lang="en-US" dirty="0" smtClean="0"/>
              <a:t>Project closure</a:t>
            </a:r>
          </a:p>
          <a:p>
            <a:endParaRPr lang="en-US" dirty="0" smtClean="0"/>
          </a:p>
        </p:txBody>
      </p:sp>
      <p:sp>
        <p:nvSpPr>
          <p:cNvPr id="7170" name="Rectangle 2"/>
          <p:cNvSpPr>
            <a:spLocks noGrp="1" noChangeArrowheads="1"/>
          </p:cNvSpPr>
          <p:nvPr>
            <p:ph type="title"/>
          </p:nvPr>
        </p:nvSpPr>
        <p:spPr/>
        <p:txBody>
          <a:bodyPr/>
          <a:lstStyle/>
          <a:p>
            <a:r>
              <a:rPr lang="en-US" dirty="0" smtClean="0"/>
              <a:t>Project Controls – Overview</a:t>
            </a:r>
          </a:p>
        </p:txBody>
      </p:sp>
      <p:sp>
        <p:nvSpPr>
          <p:cNvPr id="9" name="Text Placeholder 8"/>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20</a:t>
            </a:fld>
            <a:endParaRPr lang="en-US" dirty="0"/>
          </a:p>
        </p:txBody>
      </p:sp>
      <p:sp>
        <p:nvSpPr>
          <p:cNvPr id="237570" name="Rectangle 2"/>
          <p:cNvSpPr>
            <a:spLocks noGrp="1" noChangeArrowheads="1"/>
          </p:cNvSpPr>
          <p:nvPr>
            <p:ph idx="1"/>
          </p:nvPr>
        </p:nvSpPr>
        <p:spPr/>
        <p:txBody>
          <a:bodyPr/>
          <a:lstStyle/>
          <a:p>
            <a:pPr marL="347472" indent="-347472"/>
            <a:r>
              <a:rPr lang="en-US" sz="2400" dirty="0" smtClean="0"/>
              <a:t>Project controls</a:t>
            </a:r>
          </a:p>
          <a:p>
            <a:pPr lvl="1">
              <a:buClr>
                <a:srgbClr val="5A87C6"/>
              </a:buClr>
            </a:pPr>
            <a:r>
              <a:rPr lang="en-US" sz="2000" dirty="0" smtClean="0"/>
              <a:t>Record-level security</a:t>
            </a:r>
          </a:p>
          <a:p>
            <a:pPr lvl="1">
              <a:buClr>
                <a:srgbClr val="5A87C6"/>
              </a:buClr>
            </a:pPr>
            <a:r>
              <a:rPr lang="en-US" sz="2000" dirty="0" smtClean="0"/>
              <a:t>Job hierarchy</a:t>
            </a:r>
          </a:p>
          <a:p>
            <a:pPr lvl="2">
              <a:spcBef>
                <a:spcPct val="25000"/>
              </a:spcBef>
              <a:buClr>
                <a:srgbClr val="5A87C6"/>
              </a:buClr>
            </a:pPr>
            <a:r>
              <a:rPr lang="en-US" sz="1800" dirty="0" smtClean="0"/>
              <a:t>Enables project engineers to break a project into smaller, more controllable components</a:t>
            </a:r>
          </a:p>
          <a:p>
            <a:pPr lvl="1">
              <a:buClr>
                <a:srgbClr val="5A87C6"/>
              </a:buClr>
            </a:pPr>
            <a:r>
              <a:rPr lang="en-US" sz="2000" dirty="0" smtClean="0"/>
              <a:t>Project authorization</a:t>
            </a:r>
          </a:p>
          <a:p>
            <a:pPr lvl="2">
              <a:buClr>
                <a:srgbClr val="5A87C6"/>
              </a:buClr>
            </a:pPr>
            <a:r>
              <a:rPr lang="en-US" sz="1800" dirty="0" smtClean="0"/>
              <a:t>Restricts internal and external spending until the project has been electronically authorized</a:t>
            </a:r>
          </a:p>
          <a:p>
            <a:pPr lvl="1">
              <a:buClr>
                <a:srgbClr val="5A87C6"/>
              </a:buClr>
            </a:pPr>
            <a:r>
              <a:rPr lang="en-US" sz="2000" dirty="0" smtClean="0"/>
              <a:t>Lock (stop spending on) a project or job</a:t>
            </a:r>
          </a:p>
          <a:p>
            <a:pPr lvl="2">
              <a:buClr>
                <a:srgbClr val="5A87C6"/>
              </a:buClr>
            </a:pPr>
            <a:r>
              <a:rPr lang="en-US" sz="1800" dirty="0" smtClean="0"/>
              <a:t>Prevents further spending against the job while final receipts against open purchase orders are processed</a:t>
            </a:r>
          </a:p>
          <a:p>
            <a:pPr lvl="1">
              <a:buClr>
                <a:srgbClr val="5A87C6"/>
              </a:buClr>
            </a:pPr>
            <a:r>
              <a:rPr lang="en-US" sz="2000" dirty="0" smtClean="0"/>
              <a:t>Audit traceability</a:t>
            </a:r>
          </a:p>
          <a:p>
            <a:pPr lvl="1">
              <a:buClr>
                <a:srgbClr val="5A87C6"/>
              </a:buClr>
            </a:pPr>
            <a:r>
              <a:rPr lang="en-US" sz="2000" dirty="0" smtClean="0"/>
              <a:t>Asset Capitalization</a:t>
            </a:r>
          </a:p>
        </p:txBody>
      </p:sp>
      <p:sp>
        <p:nvSpPr>
          <p:cNvPr id="6" name="Title 5"/>
          <p:cNvSpPr>
            <a:spLocks noGrp="1"/>
          </p:cNvSpPr>
          <p:nvPr>
            <p:ph type="title"/>
          </p:nvPr>
        </p:nvSpPr>
        <p:spPr/>
        <p:txBody>
          <a:bodyPr/>
          <a:lstStyle/>
          <a:p>
            <a:r>
              <a:rPr lang="en-US" dirty="0" smtClean="0"/>
              <a:t>Project Accounting Features</a:t>
            </a:r>
            <a:endParaRPr lang="en-US" dirty="0"/>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21</a:t>
            </a:fld>
            <a:endParaRPr lang="en-US" dirty="0"/>
          </a:p>
        </p:txBody>
      </p:sp>
      <p:sp>
        <p:nvSpPr>
          <p:cNvPr id="238594" name="Rectangle 2"/>
          <p:cNvSpPr>
            <a:spLocks noGrp="1" noChangeArrowheads="1"/>
          </p:cNvSpPr>
          <p:nvPr>
            <p:ph idx="1"/>
          </p:nvPr>
        </p:nvSpPr>
        <p:spPr/>
        <p:txBody>
          <a:bodyPr/>
          <a:lstStyle/>
          <a:p>
            <a:pPr marL="347472" indent="-347472"/>
            <a:r>
              <a:rPr lang="en-US" sz="2400" dirty="0" smtClean="0"/>
              <a:t>Project administration</a:t>
            </a:r>
          </a:p>
          <a:p>
            <a:pPr lvl="1">
              <a:buClr>
                <a:srgbClr val="5A87C6"/>
              </a:buClr>
            </a:pPr>
            <a:r>
              <a:rPr lang="en-US" sz="2000" dirty="0" smtClean="0"/>
              <a:t>Copy project</a:t>
            </a:r>
          </a:p>
          <a:p>
            <a:pPr lvl="2">
              <a:buClr>
                <a:srgbClr val="5A87C6"/>
              </a:buClr>
            </a:pPr>
            <a:r>
              <a:rPr lang="en-US" sz="1800" dirty="0" smtClean="0"/>
              <a:t>Reduce the effort of repeatedly creating similar projects</a:t>
            </a:r>
          </a:p>
          <a:p>
            <a:pPr lvl="1">
              <a:buClr>
                <a:srgbClr val="5A87C6"/>
              </a:buClr>
            </a:pPr>
            <a:r>
              <a:rPr lang="en-US" sz="2000" dirty="0" smtClean="0"/>
              <a:t>Budget reallocation</a:t>
            </a:r>
          </a:p>
          <a:p>
            <a:pPr lvl="2">
              <a:buClr>
                <a:srgbClr val="5A87C6"/>
              </a:buClr>
            </a:pPr>
            <a:r>
              <a:rPr lang="en-US" sz="1800" dirty="0" smtClean="0"/>
              <a:t>Enables budgeted dollars to be reallocated from one project to another</a:t>
            </a:r>
          </a:p>
          <a:p>
            <a:pPr lvl="1">
              <a:buClr>
                <a:srgbClr val="5A87C6"/>
              </a:buClr>
            </a:pPr>
            <a:r>
              <a:rPr lang="en-US" sz="2000" dirty="0" smtClean="0"/>
              <a:t>Create equipment from project</a:t>
            </a:r>
          </a:p>
          <a:p>
            <a:pPr lvl="2">
              <a:buClr>
                <a:srgbClr val="5A87C6"/>
              </a:buClr>
            </a:pPr>
            <a:r>
              <a:rPr lang="en-US" sz="1800" dirty="0" smtClean="0"/>
              <a:t>Bridges the process of turning over the asset to operations</a:t>
            </a:r>
          </a:p>
        </p:txBody>
      </p:sp>
      <p:sp>
        <p:nvSpPr>
          <p:cNvPr id="6" name="Title 5"/>
          <p:cNvSpPr>
            <a:spLocks noGrp="1"/>
          </p:cNvSpPr>
          <p:nvPr>
            <p:ph type="title"/>
          </p:nvPr>
        </p:nvSpPr>
        <p:spPr/>
        <p:txBody>
          <a:bodyPr/>
          <a:lstStyle/>
          <a:p>
            <a:r>
              <a:rPr lang="en-US" dirty="0" smtClean="0"/>
              <a:t>Project Accounting Features</a:t>
            </a:r>
            <a:endParaRPr lang="en-US" dirty="0"/>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22</a:t>
            </a:fld>
            <a:endParaRPr lang="en-US" dirty="0"/>
          </a:p>
        </p:txBody>
      </p:sp>
      <p:sp>
        <p:nvSpPr>
          <p:cNvPr id="236546" name="Rectangle 2"/>
          <p:cNvSpPr>
            <a:spLocks noGrp="1" noChangeArrowheads="1"/>
          </p:cNvSpPr>
          <p:nvPr>
            <p:ph idx="1"/>
          </p:nvPr>
        </p:nvSpPr>
        <p:spPr/>
        <p:txBody>
          <a:bodyPr/>
          <a:lstStyle/>
          <a:p>
            <a:pPr marL="347472" indent="-347472"/>
            <a:r>
              <a:rPr lang="en-US" sz="2400" dirty="0" smtClean="0"/>
              <a:t>Project reporting</a:t>
            </a:r>
          </a:p>
          <a:p>
            <a:pPr lvl="1">
              <a:buClr>
                <a:srgbClr val="5A87C6"/>
              </a:buClr>
            </a:pPr>
            <a:r>
              <a:rPr lang="en-US" sz="2000" dirty="0" smtClean="0"/>
              <a:t>Consolidate projects based on business segment (REQUIRES CUSTOM REPORT or THIRD-PARTY REPORTING SYSTEM)</a:t>
            </a:r>
          </a:p>
          <a:p>
            <a:pPr lvl="2">
              <a:buClr>
                <a:srgbClr val="5A87C6"/>
              </a:buClr>
            </a:pPr>
            <a:r>
              <a:rPr lang="en-US" sz="1800" dirty="0" smtClean="0"/>
              <a:t>Business segment can represent a plant or group of </a:t>
            </a:r>
            <a:br>
              <a:rPr lang="en-US" sz="1800" dirty="0" smtClean="0"/>
            </a:br>
            <a:r>
              <a:rPr lang="en-US" sz="1800" dirty="0" smtClean="0"/>
              <a:t>plants. With customer-funded projects, the business segment may be a client.</a:t>
            </a:r>
          </a:p>
          <a:p>
            <a:pPr lvl="1">
              <a:buClr>
                <a:srgbClr val="5A87C6"/>
              </a:buClr>
            </a:pPr>
            <a:r>
              <a:rPr lang="en-US" sz="2000" dirty="0" smtClean="0"/>
              <a:t>Report spending by fiscal year and lifetime</a:t>
            </a:r>
          </a:p>
          <a:p>
            <a:pPr lvl="1">
              <a:buClr>
                <a:srgbClr val="5A87C6"/>
              </a:buClr>
            </a:pPr>
            <a:r>
              <a:rPr lang="en-US" sz="2000" dirty="0" smtClean="0"/>
              <a:t>EAM Project Accounting reports</a:t>
            </a:r>
          </a:p>
          <a:p>
            <a:pPr lvl="2">
              <a:spcBef>
                <a:spcPct val="25000"/>
              </a:spcBef>
              <a:buClr>
                <a:srgbClr val="5A87C6"/>
              </a:buClr>
              <a:buFontTx/>
              <a:buNone/>
            </a:pPr>
            <a:endParaRPr lang="en-US" sz="1800" dirty="0" smtClean="0"/>
          </a:p>
        </p:txBody>
      </p:sp>
      <p:sp>
        <p:nvSpPr>
          <p:cNvPr id="6" name="Title 5"/>
          <p:cNvSpPr>
            <a:spLocks noGrp="1"/>
          </p:cNvSpPr>
          <p:nvPr>
            <p:ph type="title"/>
          </p:nvPr>
        </p:nvSpPr>
        <p:spPr/>
        <p:txBody>
          <a:bodyPr/>
          <a:lstStyle/>
          <a:p>
            <a:r>
              <a:rPr lang="en-US" dirty="0" smtClean="0"/>
              <a:t>Project Accounting Features</a:t>
            </a:r>
            <a:endParaRPr lang="en-US" dirty="0"/>
          </a:p>
        </p:txBody>
      </p:sp>
      <p:sp>
        <p:nvSpPr>
          <p:cNvPr id="7" name="Text Placeholder 6"/>
          <p:cNvSpPr>
            <a:spLocks noGrp="1"/>
          </p:cNvSpPr>
          <p:nvPr>
            <p:ph type="body" sz="quarter" idx="11"/>
          </p:nvPr>
        </p:nvSpPr>
        <p:spPr/>
        <p:txBody>
          <a:bodyPr/>
          <a:lstStyle/>
          <a:p>
            <a:r>
              <a:rPr lang="en-US" dirty="0" smtClean="0"/>
              <a:t>EAM Project Controls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custDataLst>
              <p:tags r:id="rId2"/>
            </p:custDataLst>
          </p:nvPr>
        </p:nvPicPr>
        <p:blipFill>
          <a:blip r:embed="rId13"/>
          <a:srcRect/>
          <a:stretch>
            <a:fillRect/>
          </a:stretch>
        </p:blipFill>
        <p:spPr bwMode="auto">
          <a:xfrm>
            <a:off x="771525" y="3270250"/>
            <a:ext cx="4370388" cy="2874963"/>
          </a:xfrm>
          <a:prstGeom prst="rect">
            <a:avLst/>
          </a:prstGeom>
          <a:noFill/>
          <a:ln w="9525">
            <a:solidFill>
              <a:schemeClr val="accent1"/>
            </a:solidFill>
            <a:miter lim="800000"/>
            <a:headEnd/>
            <a:tailEnd/>
          </a:ln>
        </p:spPr>
      </p:pic>
      <p:sp>
        <p:nvSpPr>
          <p:cNvPr id="11267" name="Slide Number Placeholder 1"/>
          <p:cNvSpPr>
            <a:spLocks noGrp="1"/>
          </p:cNvSpPr>
          <p:nvPr>
            <p:ph type="sldNum" sz="quarter" idx="12"/>
            <p:custDataLst>
              <p:tags r:id="rId3"/>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23</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4"/>
            </p:custDataLst>
          </p:nvPr>
        </p:nvSpPr>
        <p:spPr/>
        <p:txBody>
          <a:bodyPr/>
          <a:lstStyle/>
          <a:p>
            <a:r>
              <a:rPr lang="en-US" dirty="0" smtClean="0">
                <a:solidFill>
                  <a:srgbClr val="4F4F4F"/>
                </a:solidFill>
                <a:latin typeface="Century Gothic" pitchFamily="34" charset="0"/>
                <a:cs typeface="Century Gothic" pitchFamily="34" charset="0"/>
              </a:rPr>
              <a:t>Control spending at the job</a:t>
            </a:r>
          </a:p>
          <a:p>
            <a:r>
              <a:rPr lang="en-US" dirty="0" smtClean="0">
                <a:solidFill>
                  <a:srgbClr val="4F4F4F"/>
                </a:solidFill>
                <a:latin typeface="Century Gothic" pitchFamily="34" charset="0"/>
                <a:cs typeface="Century Gothic" pitchFamily="34" charset="0"/>
              </a:rPr>
              <a:t>Provide visibility of allocated funds across jobs</a:t>
            </a:r>
          </a:p>
          <a:p>
            <a:r>
              <a:rPr lang="en-US" dirty="0" smtClean="0">
                <a:solidFill>
                  <a:srgbClr val="4F4F4F"/>
                </a:solidFill>
                <a:latin typeface="Century Gothic" pitchFamily="34" charset="0"/>
                <a:cs typeface="Century Gothic" pitchFamily="34" charset="0"/>
              </a:rPr>
              <a:t>Enable additional funds to be allocated</a:t>
            </a:r>
          </a:p>
          <a:p>
            <a:pPr eaLnBrk="1" hangingPunct="1"/>
            <a:endParaRPr lang="en-US" dirty="0" smtClean="0">
              <a:solidFill>
                <a:srgbClr val="4F4F4F"/>
              </a:solidFill>
              <a:latin typeface="Century Gothic" pitchFamily="34" charset="0"/>
              <a:cs typeface="Century Gothic" pitchFamily="34" charset="0"/>
            </a:endParaRPr>
          </a:p>
        </p:txBody>
      </p:sp>
      <p:sp>
        <p:nvSpPr>
          <p:cNvPr id="11269" name="Title 3"/>
          <p:cNvSpPr>
            <a:spLocks noGrp="1"/>
          </p:cNvSpPr>
          <p:nvPr>
            <p:ph type="title"/>
            <p:custDataLst>
              <p:tags r:id="rId5"/>
            </p:custDataLst>
          </p:nvPr>
        </p:nvSpPr>
        <p:spPr/>
        <p:txBody>
          <a:bodyPr/>
          <a:lstStyle/>
          <a:p>
            <a:pPr eaLnBrk="1" hangingPunct="1"/>
            <a:r>
              <a:rPr lang="en-US" dirty="0" smtClean="0">
                <a:solidFill>
                  <a:srgbClr val="4F4F4F"/>
                </a:solidFill>
                <a:latin typeface="Century Gothic" pitchFamily="34" charset="0"/>
                <a:cs typeface="Century Gothic" pitchFamily="34" charset="0"/>
              </a:rPr>
              <a:t>Project: Spending Allocation</a:t>
            </a:r>
          </a:p>
        </p:txBody>
      </p:sp>
      <p:sp>
        <p:nvSpPr>
          <p:cNvPr id="11270" name="Text Placeholder 4"/>
          <p:cNvSpPr>
            <a:spLocks noGrp="1"/>
          </p:cNvSpPr>
          <p:nvPr>
            <p:ph type="body" sz="quarter" idx="11"/>
            <p:custDataLst>
              <p:tags r:id="rId6"/>
            </p:custDataLst>
          </p:nvPr>
        </p:nvSpPr>
        <p:spPr/>
        <p:txBody>
          <a:bodyPr/>
          <a:lstStyle/>
          <a:p>
            <a:r>
              <a:rPr lang="en-US" dirty="0" smtClean="0">
                <a:solidFill>
                  <a:schemeClr val="accent1"/>
                </a:solidFill>
              </a:rPr>
              <a:t>EAM Project Controls</a:t>
            </a:r>
            <a:endParaRPr lang="en-US" dirty="0">
              <a:solidFill>
                <a:schemeClr val="accent1"/>
              </a:solidFill>
            </a:endParaRPr>
          </a:p>
        </p:txBody>
      </p:sp>
      <p:sp>
        <p:nvSpPr>
          <p:cNvPr id="8" name="Rounded Rectangular Callout 7"/>
          <p:cNvSpPr/>
          <p:nvPr>
            <p:custDataLst>
              <p:tags r:id="rId7"/>
            </p:custDataLst>
          </p:nvPr>
        </p:nvSpPr>
        <p:spPr>
          <a:xfrm>
            <a:off x="5308600" y="3881438"/>
            <a:ext cx="1554163" cy="1143000"/>
          </a:xfrm>
          <a:prstGeom prst="wedgeRoundRectCallout">
            <a:avLst>
              <a:gd name="adj1" fmla="val 138750"/>
              <a:gd name="adj2" fmla="val -65089"/>
              <a:gd name="adj3" fmla="val 16667"/>
            </a:avLst>
          </a:prstGeom>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fontAlgn="auto">
              <a:spcBef>
                <a:spcPts val="0"/>
              </a:spcBef>
              <a:spcAft>
                <a:spcPts val="0"/>
              </a:spcAft>
              <a:defRPr/>
            </a:pPr>
            <a:r>
              <a:rPr lang="en-US" dirty="0" smtClean="0"/>
              <a:t>The Job Allocation viewer allows me to see funding allocation across all jobs</a:t>
            </a:r>
          </a:p>
        </p:txBody>
      </p:sp>
      <p:pic>
        <p:nvPicPr>
          <p:cNvPr id="9" name="Picture 14" descr="C:\alxbws\Work Reference\Presentation Image Downloads\esd_lab_coat_figure_400_clr.png"/>
          <p:cNvPicPr>
            <a:picLocks noChangeAspect="1" noChangeArrowheads="1"/>
          </p:cNvPicPr>
          <p:nvPr>
            <p:custDataLst>
              <p:tags r:id="rId8"/>
            </p:custDataLst>
          </p:nvPr>
        </p:nvPicPr>
        <p:blipFill>
          <a:blip r:embed="rId14"/>
          <a:srcRect/>
          <a:stretch>
            <a:fillRect/>
          </a:stretch>
        </p:blipFill>
        <p:spPr bwMode="auto">
          <a:xfrm>
            <a:off x="7689850" y="2890838"/>
            <a:ext cx="1573213" cy="2098675"/>
          </a:xfrm>
          <a:prstGeom prst="rect">
            <a:avLst/>
          </a:prstGeom>
          <a:noFill/>
          <a:ln w="9525">
            <a:noFill/>
            <a:miter lim="800000"/>
            <a:headEnd/>
            <a:tailEnd/>
          </a:ln>
        </p:spPr>
      </p:pic>
      <p:pic>
        <p:nvPicPr>
          <p:cNvPr id="13" name="Content Placeholder 2"/>
          <p:cNvPicPr>
            <a:picLocks noChangeAspect="1" noChangeArrowheads="1"/>
          </p:cNvPicPr>
          <p:nvPr>
            <p:custDataLst>
              <p:tags r:id="rId9"/>
            </p:custDataLst>
          </p:nvPr>
        </p:nvPicPr>
        <p:blipFill>
          <a:blip r:embed="rId15"/>
          <a:srcRect/>
          <a:stretch>
            <a:fillRect/>
          </a:stretch>
        </p:blipFill>
        <p:spPr bwMode="auto">
          <a:xfrm>
            <a:off x="2747963" y="5264150"/>
            <a:ext cx="5727700" cy="1216025"/>
          </a:xfrm>
          <a:prstGeom prst="rect">
            <a:avLst/>
          </a:prstGeom>
          <a:noFill/>
          <a:ln w="9525">
            <a:noFill/>
            <a:miter lim="800000"/>
            <a:headEnd/>
            <a:tailEnd/>
          </a:ln>
        </p:spPr>
      </p:pic>
      <p:sp>
        <p:nvSpPr>
          <p:cNvPr id="14" name="Oval 13"/>
          <p:cNvSpPr/>
          <p:nvPr>
            <p:custDataLst>
              <p:tags r:id="rId10"/>
            </p:custDataLst>
          </p:nvPr>
        </p:nvSpPr>
        <p:spPr>
          <a:xfrm>
            <a:off x="457200" y="3722688"/>
            <a:ext cx="914400" cy="53657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par>
                                <p:cTn id="18" presetID="9"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dissolve">
                                      <p:cBhvr>
                                        <p:cTn id="20" dur="500"/>
                                        <p:tgtEl>
                                          <p:spTgt spid="9"/>
                                        </p:tgtEl>
                                      </p:cBhvr>
                                    </p:animEffect>
                                  </p:childTnLst>
                                </p:cTn>
                              </p:par>
                              <p:par>
                                <p:cTn id="21" presetID="9"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dissolv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AC2B91-DDEE-43E7-993D-1981801A3360}" type="slidenum">
              <a:rPr lang="en-US" smtClean="0">
                <a:latin typeface="Century Gothic" pitchFamily="34" charset="0"/>
                <a:cs typeface="Arial" pitchFamily="34" charset="0"/>
              </a:rPr>
              <a:pPr fontAlgn="base">
                <a:spcBef>
                  <a:spcPct val="0"/>
                </a:spcBef>
                <a:spcAft>
                  <a:spcPct val="0"/>
                </a:spcAft>
              </a:pPr>
              <a:t>24</a:t>
            </a:fld>
            <a:endParaRPr lang="en-US" dirty="0" smtClean="0">
              <a:latin typeface="Century Gothic" pitchFamily="34" charset="0"/>
              <a:cs typeface="Arial" pitchFamily="34" charset="0"/>
            </a:endParaRPr>
          </a:p>
        </p:txBody>
      </p:sp>
      <p:pic>
        <p:nvPicPr>
          <p:cNvPr id="12290" name="Content Placeholder 2"/>
          <p:cNvPicPr>
            <a:picLocks noGrp="1" noChangeAspect="1" noChangeArrowheads="1"/>
          </p:cNvPicPr>
          <p:nvPr>
            <p:ph idx="1"/>
            <p:custDataLst>
              <p:tags r:id="rId3"/>
            </p:custDataLst>
          </p:nvPr>
        </p:nvPicPr>
        <p:blipFill>
          <a:blip r:embed="rId11"/>
          <a:stretch>
            <a:fillRect/>
          </a:stretch>
        </p:blipFill>
        <p:spPr>
          <a:xfrm>
            <a:off x="722568" y="1316038"/>
            <a:ext cx="7698863" cy="5000625"/>
          </a:xfrm>
          <a:ln>
            <a:solidFill>
              <a:schemeClr val="accent1"/>
            </a:solidFill>
          </a:ln>
        </p:spPr>
      </p:pic>
      <p:sp>
        <p:nvSpPr>
          <p:cNvPr id="12292"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Project: Spending Allocation</a:t>
            </a:r>
          </a:p>
        </p:txBody>
      </p:sp>
      <p:sp>
        <p:nvSpPr>
          <p:cNvPr id="12293"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graphicFrame>
        <p:nvGraphicFramePr>
          <p:cNvPr id="6" name="Diagram 5"/>
          <p:cNvGraphicFramePr/>
          <p:nvPr>
            <p:custDataLst>
              <p:tags r:id="rId6"/>
            </p:custDataLst>
          </p:nvPr>
        </p:nvGraphicFramePr>
        <p:xfrm>
          <a:off x="7816236" y="1977908"/>
          <a:ext cx="1143000" cy="4064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7" name="Rectangle 6"/>
          <p:cNvSpPr/>
          <p:nvPr>
            <p:custDataLst>
              <p:tags r:id="rId7"/>
            </p:custDataLst>
          </p:nvPr>
        </p:nvSpPr>
        <p:spPr>
          <a:xfrm>
            <a:off x="4692488" y="2643325"/>
            <a:ext cx="2895600" cy="17145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a:t>
            </a:r>
          </a:p>
        </p:txBody>
      </p:sp>
      <p:sp>
        <p:nvSpPr>
          <p:cNvPr id="9" name="Rectangle 8"/>
          <p:cNvSpPr/>
          <p:nvPr>
            <p:custDataLst>
              <p:tags r:id="rId8"/>
            </p:custDataLst>
          </p:nvPr>
        </p:nvSpPr>
        <p:spPr>
          <a:xfrm>
            <a:off x="4684550" y="2821125"/>
            <a:ext cx="2903538" cy="17303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US" dirty="0"/>
              <a:t>`</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graphicEl>
                                              <a:dgm id="{699F2EC5-1C01-43B5-9C98-FA796E5830C2}"/>
                                            </p:graphicEl>
                                          </p:spTgt>
                                        </p:tgtEl>
                                        <p:attrNameLst>
                                          <p:attrName>style.visibility</p:attrName>
                                        </p:attrNameLst>
                                      </p:cBhvr>
                                      <p:to>
                                        <p:strVal val="visible"/>
                                      </p:to>
                                    </p:set>
                                    <p:animEffect transition="in" filter="wipe(up)">
                                      <p:cBhvr>
                                        <p:cTn id="7" dur="500"/>
                                        <p:tgtEl>
                                          <p:spTgt spid="6">
                                            <p:graphicEl>
                                              <a:dgm id="{699F2EC5-1C01-43B5-9C98-FA796E5830C2}"/>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6">
                                            <p:graphicEl>
                                              <a:dgm id="{AA6E1AF7-E270-4655-BD8F-1A00225A7508}"/>
                                            </p:graphicEl>
                                          </p:spTgt>
                                        </p:tgtEl>
                                        <p:attrNameLst>
                                          <p:attrName>style.visibility</p:attrName>
                                        </p:attrNameLst>
                                      </p:cBhvr>
                                      <p:to>
                                        <p:strVal val="visible"/>
                                      </p:to>
                                    </p:set>
                                    <p:animEffect transition="in" filter="wipe(up)">
                                      <p:cBhvr>
                                        <p:cTn id="14" dur="500"/>
                                        <p:tgtEl>
                                          <p:spTgt spid="6">
                                            <p:graphicEl>
                                              <a:dgm id="{AA6E1AF7-E270-4655-BD8F-1A00225A7508}"/>
                                            </p:graphicEl>
                                          </p:spTgt>
                                        </p:tgtEl>
                                      </p:cBhvr>
                                    </p:animEffect>
                                  </p:childTnLst>
                                </p:cTn>
                              </p:par>
                              <p:par>
                                <p:cTn id="15" presetID="1" presetClass="exit" presetSubtype="0" fill="hold" grpId="1" nodeType="with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22" presetClass="entr" presetSubtype="1" fill="hold" grpId="0" nodeType="withEffect">
                                  <p:stCondLst>
                                    <p:cond delay="0"/>
                                  </p:stCondLst>
                                  <p:childTnLst>
                                    <p:set>
                                      <p:cBhvr>
                                        <p:cTn id="18" dur="1" fill="hold">
                                          <p:stCondLst>
                                            <p:cond delay="0"/>
                                          </p:stCondLst>
                                        </p:cTn>
                                        <p:tgtEl>
                                          <p:spTgt spid="6">
                                            <p:graphicEl>
                                              <a:dgm id="{523A78FA-7BB0-4AA1-B438-AE24D146D587}"/>
                                            </p:graphicEl>
                                          </p:spTgt>
                                        </p:tgtEl>
                                        <p:attrNameLst>
                                          <p:attrName>style.visibility</p:attrName>
                                        </p:attrNameLst>
                                      </p:cBhvr>
                                      <p:to>
                                        <p:strVal val="visible"/>
                                      </p:to>
                                    </p:set>
                                    <p:animEffect transition="in" filter="wipe(up)">
                                      <p:cBhvr>
                                        <p:cTn id="19" dur="500"/>
                                        <p:tgtEl>
                                          <p:spTgt spid="6">
                                            <p:graphicEl>
                                              <a:dgm id="{523A78FA-7BB0-4AA1-B438-AE24D146D587}"/>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
                                            <p:graphicEl>
                                              <a:dgm id="{04BE294B-3066-41DF-8106-B2FA40B7FE26}"/>
                                            </p:graphicEl>
                                          </p:spTgt>
                                        </p:tgtEl>
                                        <p:attrNameLst>
                                          <p:attrName>style.visibility</p:attrName>
                                        </p:attrNameLst>
                                      </p:cBhvr>
                                      <p:to>
                                        <p:strVal val="visible"/>
                                      </p:to>
                                    </p:set>
                                    <p:animEffect transition="in" filter="wipe(up)">
                                      <p:cBhvr>
                                        <p:cTn id="24" dur="500"/>
                                        <p:tgtEl>
                                          <p:spTgt spid="6">
                                            <p:graphicEl>
                                              <a:dgm id="{04BE294B-3066-41DF-8106-B2FA40B7FE26}"/>
                                            </p:graphic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6">
                                            <p:graphicEl>
                                              <a:dgm id="{7166E524-03D1-4745-9541-51189CFBAB7A}"/>
                                            </p:graphicEl>
                                          </p:spTgt>
                                        </p:tgtEl>
                                        <p:attrNameLst>
                                          <p:attrName>style.visibility</p:attrName>
                                        </p:attrNameLst>
                                      </p:cBhvr>
                                      <p:to>
                                        <p:strVal val="visible"/>
                                      </p:to>
                                    </p:set>
                                    <p:animEffect transition="in" filter="wipe(up)">
                                      <p:cBhvr>
                                        <p:cTn id="27" dur="500"/>
                                        <p:tgtEl>
                                          <p:spTgt spid="6">
                                            <p:graphicEl>
                                              <a:dgm id="{7166E524-03D1-4745-9541-51189CFBAB7A}"/>
                                            </p:graphicEl>
                                          </p:spTgt>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6">
                                            <p:graphicEl>
                                              <a:dgm id="{07B20120-A196-444D-AF3B-419E01B10EEA}"/>
                                            </p:graphicEl>
                                          </p:spTgt>
                                        </p:tgtEl>
                                        <p:attrNameLst>
                                          <p:attrName>style.visibility</p:attrName>
                                        </p:attrNameLst>
                                      </p:cBhvr>
                                      <p:to>
                                        <p:strVal val="visible"/>
                                      </p:to>
                                    </p:set>
                                    <p:animEffect transition="in" filter="wipe(up)">
                                      <p:cBhvr>
                                        <p:cTn id="34" dur="500"/>
                                        <p:tgtEl>
                                          <p:spTgt spid="6">
                                            <p:graphicEl>
                                              <a:dgm id="{07B20120-A196-444D-AF3B-419E01B10EEA}"/>
                                            </p:graphic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
                                            <p:graphicEl>
                                              <a:dgm id="{B1534EAB-6C2B-48AB-BE6D-7F418C710347}"/>
                                            </p:graphicEl>
                                          </p:spTgt>
                                        </p:tgtEl>
                                        <p:attrNameLst>
                                          <p:attrName>style.visibility</p:attrName>
                                        </p:attrNameLst>
                                      </p:cBhvr>
                                      <p:to>
                                        <p:strVal val="visible"/>
                                      </p:to>
                                    </p:set>
                                    <p:animEffect transition="in" filter="wipe(up)">
                                      <p:cBhvr>
                                        <p:cTn id="37" dur="500"/>
                                        <p:tgtEl>
                                          <p:spTgt spid="6">
                                            <p:graphicEl>
                                              <a:dgm id="{B1534EAB-6C2B-48AB-BE6D-7F418C710347}"/>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P spid="7" grpId="1" animBg="1"/>
      <p:bldP spid="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Grp="1" noChangeAspect="1" noChangeArrowheads="1"/>
          </p:cNvPicPr>
          <p:nvPr>
            <p:ph idx="1"/>
            <p:custDataLst>
              <p:tags r:id="rId2"/>
            </p:custDataLst>
          </p:nvPr>
        </p:nvPicPr>
        <p:blipFill>
          <a:blip r:embed="rId11"/>
          <a:srcRect/>
          <a:stretch>
            <a:fillRect/>
          </a:stretch>
        </p:blipFill>
        <p:spPr>
          <a:xfrm>
            <a:off x="457200" y="1525588"/>
            <a:ext cx="5718175" cy="3714750"/>
          </a:xfrm>
          <a:ln>
            <a:solidFill>
              <a:schemeClr val="accent1"/>
            </a:solidFill>
          </a:ln>
        </p:spPr>
      </p:pic>
      <p:sp>
        <p:nvSpPr>
          <p:cNvPr id="13315" name="Slide Number Placeholder 1"/>
          <p:cNvSpPr>
            <a:spLocks noGrp="1"/>
          </p:cNvSpPr>
          <p:nvPr>
            <p:ph type="sldNum" sz="quarter" idx="12"/>
            <p:custDataLst>
              <p:tags r:id="rId3"/>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51501F1-BF75-4E79-B697-FCF6D3DE634F}" type="slidenum">
              <a:rPr lang="en-US" smtClean="0">
                <a:latin typeface="Century Gothic" pitchFamily="34" charset="0"/>
                <a:cs typeface="Arial" pitchFamily="34" charset="0"/>
              </a:rPr>
              <a:pPr fontAlgn="base">
                <a:spcBef>
                  <a:spcPct val="0"/>
                </a:spcBef>
                <a:spcAft>
                  <a:spcPct val="0"/>
                </a:spcAft>
              </a:pPr>
              <a:t>25</a:t>
            </a:fld>
            <a:endParaRPr lang="en-US" dirty="0" smtClean="0">
              <a:latin typeface="Century Gothic" pitchFamily="34" charset="0"/>
              <a:cs typeface="Arial" pitchFamily="34" charset="0"/>
            </a:endParaRPr>
          </a:p>
        </p:txBody>
      </p:sp>
      <p:sp>
        <p:nvSpPr>
          <p:cNvPr id="13316" name="Title 3"/>
          <p:cNvSpPr>
            <a:spLocks noGrp="1"/>
          </p:cNvSpPr>
          <p:nvPr>
            <p:ph type="title"/>
            <p:custDataLst>
              <p:tags r:id="rId4"/>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Project: Spending Allocation</a:t>
            </a:r>
          </a:p>
        </p:txBody>
      </p:sp>
      <p:sp>
        <p:nvSpPr>
          <p:cNvPr id="13317"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
        <p:nvSpPr>
          <p:cNvPr id="10" name="TextBox 9"/>
          <p:cNvSpPr txBox="1">
            <a:spLocks noChangeArrowheads="1"/>
          </p:cNvSpPr>
          <p:nvPr>
            <p:custDataLst>
              <p:tags r:id="rId6"/>
            </p:custDataLst>
          </p:nvPr>
        </p:nvSpPr>
        <p:spPr bwMode="auto">
          <a:xfrm>
            <a:off x="6221413" y="2605088"/>
            <a:ext cx="3008312" cy="2032000"/>
          </a:xfrm>
          <a:prstGeom prst="rect">
            <a:avLst/>
          </a:prstGeom>
          <a:noFill/>
          <a:ln w="9525">
            <a:noFill/>
            <a:miter lim="800000"/>
            <a:headEnd/>
            <a:tailEnd/>
          </a:ln>
        </p:spPr>
        <p:txBody>
          <a:bodyPr>
            <a:spAutoFit/>
          </a:bodyPr>
          <a:lstStyle/>
          <a:p>
            <a:pPr marL="223838" indent="-223838"/>
            <a:r>
              <a:rPr lang="en-US" b="1" dirty="0">
                <a:latin typeface="Century Gothic" pitchFamily="34" charset="0"/>
              </a:rPr>
              <a:t>Use Allocation: </a:t>
            </a:r>
          </a:p>
          <a:p>
            <a:pPr marL="223838" indent="-223838">
              <a:buFontTx/>
              <a:buChar char="-"/>
            </a:pPr>
            <a:r>
              <a:rPr lang="en-US" dirty="0">
                <a:latin typeface="Century Gothic" pitchFamily="34" charset="0"/>
              </a:rPr>
              <a:t>Enables spending control at </a:t>
            </a:r>
            <a:r>
              <a:rPr lang="en-US" dirty="0" smtClean="0">
                <a:latin typeface="Century Gothic" pitchFamily="34" charset="0"/>
              </a:rPr>
              <a:t>jobs</a:t>
            </a:r>
            <a:endParaRPr lang="en-US" dirty="0">
              <a:latin typeface="Century Gothic" pitchFamily="34" charset="0"/>
            </a:endParaRPr>
          </a:p>
          <a:p>
            <a:pPr marL="223838" indent="-223838">
              <a:buFontTx/>
              <a:buChar char="-"/>
            </a:pPr>
            <a:endParaRPr lang="en-US" dirty="0">
              <a:latin typeface="Century Gothic" pitchFamily="34" charset="0"/>
            </a:endParaRPr>
          </a:p>
          <a:p>
            <a:pPr marL="223838" indent="-223838"/>
            <a:r>
              <a:rPr lang="en-US" b="1" dirty="0">
                <a:latin typeface="Century Gothic" pitchFamily="34" charset="0"/>
              </a:rPr>
              <a:t>Spend at this Level:</a:t>
            </a:r>
            <a:endParaRPr lang="en-US" dirty="0">
              <a:latin typeface="Century Gothic" pitchFamily="34" charset="0"/>
            </a:endParaRPr>
          </a:p>
          <a:p>
            <a:pPr marL="223838" indent="-223838"/>
            <a:r>
              <a:rPr lang="en-US" dirty="0">
                <a:latin typeface="Century Gothic" pitchFamily="34" charset="0"/>
              </a:rPr>
              <a:t>- 	Allows costs to be </a:t>
            </a:r>
            <a:r>
              <a:rPr lang="en-US" dirty="0" smtClean="0">
                <a:latin typeface="Century Gothic" pitchFamily="34" charset="0"/>
              </a:rPr>
              <a:t>charged </a:t>
            </a:r>
            <a:r>
              <a:rPr lang="en-US" dirty="0">
                <a:latin typeface="Century Gothic" pitchFamily="34" charset="0"/>
              </a:rPr>
              <a:t>at the project</a:t>
            </a:r>
          </a:p>
        </p:txBody>
      </p:sp>
      <p:sp>
        <p:nvSpPr>
          <p:cNvPr id="11" name="Rectangle 10"/>
          <p:cNvSpPr/>
          <p:nvPr>
            <p:custDataLst>
              <p:tags r:id="rId7"/>
            </p:custDataLst>
          </p:nvPr>
        </p:nvSpPr>
        <p:spPr>
          <a:xfrm>
            <a:off x="608013" y="2735263"/>
            <a:ext cx="1238250" cy="2174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custDataLst>
              <p:tags r:id="rId8"/>
            </p:custDataLst>
          </p:nvPr>
        </p:nvSpPr>
        <p:spPr>
          <a:xfrm>
            <a:off x="606425" y="3019425"/>
            <a:ext cx="1236663" cy="2413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xit" presetSubtype="0" fill="hold" grpId="1" nodeType="withEffect">
                                  <p:stCondLst>
                                    <p:cond delay="0"/>
                                  </p:stCondLst>
                                  <p:childTnLst>
                                    <p:set>
                                      <p:cBhvr>
                                        <p:cTn id="16" dur="1" fill="hold">
                                          <p:stCondLst>
                                            <p:cond delay="0"/>
                                          </p:stCondLst>
                                        </p:cTn>
                                        <p:tgtEl>
                                          <p:spTgt spid="11"/>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10">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xEl>
                                              <p:pRg st="4" end="4"/>
                                            </p:txEl>
                                          </p:spTgt>
                                        </p:tgtEl>
                                        <p:attrNameLst>
                                          <p:attrName>style.visibility</p:attrName>
                                        </p:attrNameLst>
                                      </p:cBhvr>
                                      <p:to>
                                        <p:strVal val="visible"/>
                                      </p:to>
                                    </p:set>
                                  </p:childTnLst>
                                </p:cTn>
                              </p:par>
                              <p:par>
                                <p:cTn id="21" presetID="9" presetClass="emph" presetSubtype="0" grpId="1" nodeType="withEffect">
                                  <p:stCondLst>
                                    <p:cond delay="0"/>
                                  </p:stCondLst>
                                  <p:childTnLst>
                                    <p:set>
                                      <p:cBhvr rctx="PPT">
                                        <p:cTn id="22" dur="indefinite"/>
                                        <p:tgtEl>
                                          <p:spTgt spid="10">
                                            <p:txEl>
                                              <p:pRg st="0" end="0"/>
                                            </p:txEl>
                                          </p:spTgt>
                                        </p:tgtEl>
                                        <p:attrNameLst>
                                          <p:attrName>style.opacity</p:attrName>
                                        </p:attrNameLst>
                                      </p:cBhvr>
                                      <p:to>
                                        <p:strVal val="0.25"/>
                                      </p:to>
                                    </p:set>
                                    <p:animEffect filter="image" prLst="opacity: 0.25">
                                      <p:cBhvr rctx="IE">
                                        <p:cTn id="23" dur="indefinite"/>
                                        <p:tgtEl>
                                          <p:spTgt spid="10">
                                            <p:txEl>
                                              <p:pRg st="0" end="0"/>
                                            </p:txEl>
                                          </p:spTgt>
                                        </p:tgtEl>
                                      </p:cBhvr>
                                    </p:animEffect>
                                  </p:childTnLst>
                                </p:cTn>
                              </p:par>
                              <p:par>
                                <p:cTn id="24" presetID="9" presetClass="emph" presetSubtype="0" grpId="1" nodeType="withEffect">
                                  <p:stCondLst>
                                    <p:cond delay="0"/>
                                  </p:stCondLst>
                                  <p:childTnLst>
                                    <p:set>
                                      <p:cBhvr rctx="PPT">
                                        <p:cTn id="25" dur="indefinite"/>
                                        <p:tgtEl>
                                          <p:spTgt spid="10">
                                            <p:txEl>
                                              <p:pRg st="1" end="1"/>
                                            </p:txEl>
                                          </p:spTgt>
                                        </p:tgtEl>
                                        <p:attrNameLst>
                                          <p:attrName>style.opacity</p:attrName>
                                        </p:attrNameLst>
                                      </p:cBhvr>
                                      <p:to>
                                        <p:strVal val="0.25"/>
                                      </p:to>
                                    </p:set>
                                    <p:animEffect filter="image" prLst="opacity: 0.25">
                                      <p:cBhvr rctx="IE">
                                        <p:cTn id="26" dur="indefinite"/>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0" grpId="1" build="p"/>
      <p:bldP spid="11" grpId="0" animBg="1"/>
      <p:bldP spid="11" grpId="1"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custDataLst>
              <p:tags r:id="rId2"/>
            </p:custDataLst>
          </p:nvPr>
        </p:nvPicPr>
        <p:blipFill>
          <a:blip r:embed="rId12"/>
          <a:srcRect/>
          <a:stretch>
            <a:fillRect/>
          </a:stretch>
        </p:blipFill>
        <p:spPr bwMode="auto">
          <a:xfrm>
            <a:off x="458788" y="1316038"/>
            <a:ext cx="6464300" cy="4252912"/>
          </a:xfrm>
          <a:prstGeom prst="rect">
            <a:avLst/>
          </a:prstGeom>
          <a:noFill/>
          <a:ln w="9525">
            <a:solidFill>
              <a:schemeClr val="accent1"/>
            </a:solidFill>
            <a:miter lim="800000"/>
            <a:headEnd/>
            <a:tailEnd/>
          </a:ln>
        </p:spPr>
      </p:pic>
      <p:sp>
        <p:nvSpPr>
          <p:cNvPr id="14339" name="Slide Number Placeholder 1"/>
          <p:cNvSpPr>
            <a:spLocks noGrp="1"/>
          </p:cNvSpPr>
          <p:nvPr>
            <p:ph type="sldNum" sz="quarter" idx="12"/>
            <p:custDataLst>
              <p:tags r:id="rId3"/>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BEB79FF-D5D1-40D4-9199-12B2473E768E}" type="slidenum">
              <a:rPr lang="en-US" smtClean="0">
                <a:latin typeface="Century Gothic" pitchFamily="34" charset="0"/>
                <a:cs typeface="Arial" pitchFamily="34" charset="0"/>
              </a:rPr>
              <a:pPr fontAlgn="base">
                <a:spcBef>
                  <a:spcPct val="0"/>
                </a:spcBef>
                <a:spcAft>
                  <a:spcPct val="0"/>
                </a:spcAft>
              </a:pPr>
              <a:t>26</a:t>
            </a:fld>
            <a:endParaRPr lang="en-US" dirty="0" smtClean="0">
              <a:latin typeface="Century Gothic" pitchFamily="34" charset="0"/>
              <a:cs typeface="Arial" pitchFamily="34" charset="0"/>
            </a:endParaRPr>
          </a:p>
        </p:txBody>
      </p:sp>
      <p:sp>
        <p:nvSpPr>
          <p:cNvPr id="14340" name="Title 3"/>
          <p:cNvSpPr>
            <a:spLocks noGrp="1"/>
          </p:cNvSpPr>
          <p:nvPr>
            <p:ph type="title"/>
            <p:custDataLst>
              <p:tags r:id="rId4"/>
            </p:custDataLst>
          </p:nvPr>
        </p:nvSpPr>
        <p:spPr>
          <a:xfrm>
            <a:off x="457200" y="608013"/>
            <a:ext cx="8229600" cy="708025"/>
          </a:xfrm>
        </p:spPr>
        <p:txBody>
          <a:bodyPr/>
          <a:lstStyle/>
          <a:p>
            <a:r>
              <a:rPr lang="en-US" dirty="0" smtClean="0">
                <a:solidFill>
                  <a:srgbClr val="4F4F4F"/>
                </a:solidFill>
                <a:latin typeface="Century Gothic" pitchFamily="34" charset="0"/>
                <a:cs typeface="Century Gothic" pitchFamily="34" charset="0"/>
              </a:rPr>
              <a:t>Project: Spending Allocation </a:t>
            </a:r>
            <a:r>
              <a:rPr lang="en-US" dirty="0" smtClean="0"/>
              <a:t>–</a:t>
            </a:r>
            <a:r>
              <a:rPr lang="en-US" dirty="0" smtClean="0">
                <a:solidFill>
                  <a:srgbClr val="4F4F4F"/>
                </a:solidFill>
                <a:latin typeface="Century Gothic" pitchFamily="34" charset="0"/>
                <a:cs typeface="Century Gothic" pitchFamily="34" charset="0"/>
              </a:rPr>
              <a:t> Job</a:t>
            </a:r>
          </a:p>
        </p:txBody>
      </p:sp>
      <p:sp>
        <p:nvSpPr>
          <p:cNvPr id="14341"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graphicFrame>
        <p:nvGraphicFramePr>
          <p:cNvPr id="6" name="Diagram 5"/>
          <p:cNvGraphicFramePr/>
          <p:nvPr>
            <p:custDataLst>
              <p:tags r:id="rId6"/>
            </p:custDataLst>
          </p:nvPr>
        </p:nvGraphicFramePr>
        <p:xfrm>
          <a:off x="7244736" y="1563836"/>
          <a:ext cx="1143000" cy="2973657"/>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9" name="Rectangle 8"/>
          <p:cNvSpPr/>
          <p:nvPr>
            <p:custDataLst>
              <p:tags r:id="rId7"/>
            </p:custDataLst>
          </p:nvPr>
        </p:nvSpPr>
        <p:spPr>
          <a:xfrm>
            <a:off x="3716338" y="2439988"/>
            <a:ext cx="2841625" cy="182562"/>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custDataLst>
              <p:tags r:id="rId8"/>
            </p:custDataLst>
          </p:nvPr>
        </p:nvSpPr>
        <p:spPr>
          <a:xfrm>
            <a:off x="3363913" y="2674938"/>
            <a:ext cx="2466975" cy="206375"/>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10"/>
          <p:cNvSpPr/>
          <p:nvPr>
            <p:custDataLst>
              <p:tags r:id="rId9"/>
            </p:custDataLst>
          </p:nvPr>
        </p:nvSpPr>
        <p:spPr>
          <a:xfrm>
            <a:off x="3716338" y="2622550"/>
            <a:ext cx="3206750" cy="1555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graphicEl>
                                              <a:dgm id="{699F2EC5-1C01-43B5-9C98-FA796E5830C2}"/>
                                            </p:graphicEl>
                                          </p:spTgt>
                                        </p:tgtEl>
                                        <p:attrNameLst>
                                          <p:attrName>style.visibility</p:attrName>
                                        </p:attrNameLst>
                                      </p:cBhvr>
                                      <p:to>
                                        <p:strVal val="visible"/>
                                      </p:to>
                                    </p:set>
                                    <p:animEffect transition="in" filter="wipe(up)">
                                      <p:cBhvr>
                                        <p:cTn id="7" dur="500"/>
                                        <p:tgtEl>
                                          <p:spTgt spid="6">
                                            <p:graphicEl>
                                              <a:dgm id="{699F2EC5-1C01-43B5-9C98-FA796E5830C2}"/>
                                            </p:graphicEl>
                                          </p:spTgt>
                                        </p:tgtEl>
                                      </p:cBhvr>
                                    </p:animEffect>
                                  </p:childTnLst>
                                </p:cTn>
                              </p:par>
                              <p:par>
                                <p:cTn id="8" presetID="1"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6">
                                            <p:graphicEl>
                                              <a:dgm id="{AA6E1AF7-E270-4655-BD8F-1A00225A7508}"/>
                                            </p:graphicEl>
                                          </p:spTgt>
                                        </p:tgtEl>
                                        <p:attrNameLst>
                                          <p:attrName>style.visibility</p:attrName>
                                        </p:attrNameLst>
                                      </p:cBhvr>
                                      <p:to>
                                        <p:strVal val="visible"/>
                                      </p:to>
                                    </p:set>
                                    <p:animEffect transition="in" filter="wipe(up)">
                                      <p:cBhvr>
                                        <p:cTn id="14" dur="500"/>
                                        <p:tgtEl>
                                          <p:spTgt spid="6">
                                            <p:graphicEl>
                                              <a:dgm id="{AA6E1AF7-E270-4655-BD8F-1A00225A7508}"/>
                                            </p:graphicEl>
                                          </p:spTgt>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6">
                                            <p:graphicEl>
                                              <a:dgm id="{523A78FA-7BB0-4AA1-B438-AE24D146D587}"/>
                                            </p:graphicEl>
                                          </p:spTgt>
                                        </p:tgtEl>
                                        <p:attrNameLst>
                                          <p:attrName>style.visibility</p:attrName>
                                        </p:attrNameLst>
                                      </p:cBhvr>
                                      <p:to>
                                        <p:strVal val="visible"/>
                                      </p:to>
                                    </p:set>
                                    <p:animEffect transition="in" filter="wipe(up)">
                                      <p:cBhvr>
                                        <p:cTn id="17" dur="500"/>
                                        <p:tgtEl>
                                          <p:spTgt spid="6">
                                            <p:graphicEl>
                                              <a:dgm id="{523A78FA-7BB0-4AA1-B438-AE24D146D587}"/>
                                            </p:graphicEl>
                                          </p:spTgt>
                                        </p:tgtEl>
                                      </p:cBhvr>
                                    </p:animEffect>
                                  </p:childTnLst>
                                </p:cTn>
                              </p:par>
                              <p:par>
                                <p:cTn id="18" presetID="4" presetClass="exit" presetSubtype="16" fill="hold" grpId="1" nodeType="withEffect">
                                  <p:stCondLst>
                                    <p:cond delay="0"/>
                                  </p:stCondLst>
                                  <p:childTnLst>
                                    <p:animEffect transition="out" filter="box(in)">
                                      <p:cBhvr>
                                        <p:cTn id="19" dur="500"/>
                                        <p:tgtEl>
                                          <p:spTgt spid="9"/>
                                        </p:tgtEl>
                                      </p:cBhvr>
                                    </p:animEffect>
                                    <p:set>
                                      <p:cBhvr>
                                        <p:cTn id="20" dur="1" fill="hold">
                                          <p:stCondLst>
                                            <p:cond delay="499"/>
                                          </p:stCondLst>
                                        </p:cTn>
                                        <p:tgtEl>
                                          <p:spTgt spid="9"/>
                                        </p:tgtEl>
                                        <p:attrNameLst>
                                          <p:attrName>style.visibility</p:attrName>
                                        </p:attrNameLst>
                                      </p:cBhvr>
                                      <p:to>
                                        <p:strVal val="hidden"/>
                                      </p:to>
                                    </p:set>
                                  </p:childTnLst>
                                </p:cTn>
                              </p:par>
                              <p:par>
                                <p:cTn id="21" presetID="1" presetClass="entr" presetSubtype="0"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9" grpId="0" animBg="1"/>
      <p:bldP spid="9" grpId="1"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idx="1"/>
            <p:custDataLst>
              <p:tags r:id="rId2"/>
            </p:custDataLst>
          </p:nvPr>
        </p:nvPicPr>
        <p:blipFill>
          <a:blip r:embed="rId14"/>
          <a:srcRect/>
          <a:stretch>
            <a:fillRect/>
          </a:stretch>
        </p:blipFill>
        <p:spPr>
          <a:xfrm>
            <a:off x="771525" y="1316038"/>
            <a:ext cx="5281613" cy="3475037"/>
          </a:xfrm>
          <a:ln>
            <a:solidFill>
              <a:schemeClr val="accent1"/>
            </a:solidFill>
          </a:ln>
        </p:spPr>
      </p:pic>
      <p:sp>
        <p:nvSpPr>
          <p:cNvPr id="15363" name="Slide Number Placeholder 1"/>
          <p:cNvSpPr>
            <a:spLocks noGrp="1"/>
          </p:cNvSpPr>
          <p:nvPr>
            <p:ph type="sldNum" sz="quarter" idx="12"/>
            <p:custDataLst>
              <p:tags r:id="rId3"/>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A10A7D-2695-41F5-83DD-56DE8C1E2014}" type="slidenum">
              <a:rPr lang="en-US" smtClean="0">
                <a:latin typeface="Century Gothic" pitchFamily="34" charset="0"/>
                <a:cs typeface="Arial" pitchFamily="34" charset="0"/>
              </a:rPr>
              <a:pPr fontAlgn="base">
                <a:spcBef>
                  <a:spcPct val="0"/>
                </a:spcBef>
                <a:spcAft>
                  <a:spcPct val="0"/>
                </a:spcAft>
              </a:pPr>
              <a:t>27</a:t>
            </a:fld>
            <a:endParaRPr lang="en-US" dirty="0" smtClean="0">
              <a:latin typeface="Century Gothic" pitchFamily="34" charset="0"/>
              <a:cs typeface="Arial" pitchFamily="34" charset="0"/>
            </a:endParaRPr>
          </a:p>
        </p:txBody>
      </p:sp>
      <p:sp>
        <p:nvSpPr>
          <p:cNvPr id="15364" name="Title 3"/>
          <p:cNvSpPr>
            <a:spLocks noGrp="1"/>
          </p:cNvSpPr>
          <p:nvPr>
            <p:ph type="title"/>
            <p:custDataLst>
              <p:tags r:id="rId4"/>
            </p:custDataLst>
          </p:nvPr>
        </p:nvSpPr>
        <p:spPr>
          <a:xfrm>
            <a:off x="457200" y="608013"/>
            <a:ext cx="8229600" cy="708025"/>
          </a:xfrm>
        </p:spPr>
        <p:txBody>
          <a:bodyPr/>
          <a:lstStyle/>
          <a:p>
            <a:r>
              <a:rPr lang="en-US" dirty="0" smtClean="0">
                <a:solidFill>
                  <a:srgbClr val="4F4F4F"/>
                </a:solidFill>
                <a:latin typeface="Century Gothic" pitchFamily="34" charset="0"/>
                <a:cs typeface="Century Gothic" pitchFamily="34" charset="0"/>
              </a:rPr>
              <a:t>Project: Spending Allocation </a:t>
            </a:r>
            <a:r>
              <a:rPr lang="en-US" dirty="0" smtClean="0"/>
              <a:t>–</a:t>
            </a:r>
            <a:r>
              <a:rPr lang="en-US" dirty="0" smtClean="0">
                <a:solidFill>
                  <a:srgbClr val="4F4F4F"/>
                </a:solidFill>
                <a:latin typeface="Century Gothic" pitchFamily="34" charset="0"/>
                <a:cs typeface="Century Gothic" pitchFamily="34" charset="0"/>
              </a:rPr>
              <a:t> Job</a:t>
            </a:r>
          </a:p>
        </p:txBody>
      </p:sp>
      <p:sp>
        <p:nvSpPr>
          <p:cNvPr id="15365"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
        <p:nvSpPr>
          <p:cNvPr id="12" name="TextBox 11"/>
          <p:cNvSpPr txBox="1">
            <a:spLocks noChangeArrowheads="1"/>
          </p:cNvSpPr>
          <p:nvPr>
            <p:custDataLst>
              <p:tags r:id="rId6"/>
            </p:custDataLst>
          </p:nvPr>
        </p:nvSpPr>
        <p:spPr bwMode="auto">
          <a:xfrm>
            <a:off x="652463" y="4891088"/>
            <a:ext cx="4092575" cy="1692275"/>
          </a:xfrm>
          <a:prstGeom prst="rect">
            <a:avLst/>
          </a:prstGeom>
          <a:noFill/>
          <a:ln w="9525">
            <a:noFill/>
            <a:miter lim="800000"/>
            <a:headEnd/>
            <a:tailEnd/>
          </a:ln>
        </p:spPr>
        <p:txBody>
          <a:bodyPr>
            <a:spAutoFit/>
          </a:bodyPr>
          <a:lstStyle/>
          <a:p>
            <a:r>
              <a:rPr lang="en-US" sz="1600" b="1" dirty="0">
                <a:latin typeface="Century Gothic" pitchFamily="34" charset="0"/>
              </a:rPr>
              <a:t>Allocated to Children:</a:t>
            </a:r>
            <a:endParaRPr lang="en-US" sz="1600" dirty="0">
              <a:latin typeface="Century Gothic" pitchFamily="34" charset="0"/>
            </a:endParaRPr>
          </a:p>
          <a:p>
            <a:pPr>
              <a:buFontTx/>
              <a:buChar char="-"/>
            </a:pPr>
            <a:r>
              <a:rPr lang="en-US" sz="1600" dirty="0">
                <a:latin typeface="Century Gothic" pitchFamily="34" charset="0"/>
              </a:rPr>
              <a:t>Amount previously allocated to children</a:t>
            </a:r>
            <a:endParaRPr lang="en-US" sz="1600" b="1" dirty="0">
              <a:latin typeface="Century Gothic" pitchFamily="34" charset="0"/>
            </a:endParaRPr>
          </a:p>
          <a:p>
            <a:endParaRPr lang="en-US" sz="800" b="1" dirty="0">
              <a:latin typeface="Century Gothic" pitchFamily="34" charset="0"/>
            </a:endParaRPr>
          </a:p>
          <a:p>
            <a:r>
              <a:rPr lang="en-US" sz="1600" b="1" dirty="0">
                <a:latin typeface="Century Gothic" pitchFamily="34" charset="0"/>
              </a:rPr>
              <a:t>Spend at this Level:</a:t>
            </a:r>
          </a:p>
          <a:p>
            <a:pPr>
              <a:buFontTx/>
              <a:buChar char="-"/>
            </a:pPr>
            <a:r>
              <a:rPr lang="en-US" sz="1600" dirty="0">
                <a:latin typeface="Century Gothic" pitchFamily="34" charset="0"/>
              </a:rPr>
              <a:t>Allows costs to be </a:t>
            </a:r>
            <a:r>
              <a:rPr lang="en-US" sz="1600" dirty="0" smtClean="0">
                <a:latin typeface="Century Gothic" pitchFamily="34" charset="0"/>
              </a:rPr>
              <a:t>charged to </a:t>
            </a:r>
            <a:r>
              <a:rPr lang="en-US" sz="1600" dirty="0">
                <a:latin typeface="Century Gothic" pitchFamily="34" charset="0"/>
              </a:rPr>
              <a:t>the </a:t>
            </a:r>
            <a:r>
              <a:rPr lang="en-US" sz="1600" dirty="0" smtClean="0">
                <a:latin typeface="Century Gothic" pitchFamily="34" charset="0"/>
              </a:rPr>
              <a:t>job</a:t>
            </a:r>
            <a:endParaRPr lang="en-US" sz="1600" dirty="0">
              <a:latin typeface="Century Gothic" pitchFamily="34" charset="0"/>
            </a:endParaRPr>
          </a:p>
          <a:p>
            <a:endParaRPr lang="en-US" sz="1600" dirty="0">
              <a:latin typeface="Century Gothic" pitchFamily="34" charset="0"/>
            </a:endParaRPr>
          </a:p>
        </p:txBody>
      </p:sp>
      <p:sp>
        <p:nvSpPr>
          <p:cNvPr id="13" name="TextBox 12"/>
          <p:cNvSpPr txBox="1">
            <a:spLocks noChangeArrowheads="1"/>
          </p:cNvSpPr>
          <p:nvPr>
            <p:custDataLst>
              <p:tags r:id="rId7"/>
            </p:custDataLst>
          </p:nvPr>
        </p:nvSpPr>
        <p:spPr bwMode="auto">
          <a:xfrm>
            <a:off x="4967288" y="4916488"/>
            <a:ext cx="4092575" cy="1354137"/>
          </a:xfrm>
          <a:prstGeom prst="rect">
            <a:avLst/>
          </a:prstGeom>
          <a:noFill/>
          <a:ln w="9525">
            <a:noFill/>
            <a:miter lim="800000"/>
            <a:headEnd/>
            <a:tailEnd/>
          </a:ln>
        </p:spPr>
        <p:txBody>
          <a:bodyPr>
            <a:spAutoFit/>
          </a:bodyPr>
          <a:lstStyle/>
          <a:p>
            <a:r>
              <a:rPr lang="en-US" sz="1600" b="1" dirty="0">
                <a:latin typeface="Century Gothic" pitchFamily="34" charset="0"/>
              </a:rPr>
              <a:t>Unallocated Balance:</a:t>
            </a:r>
          </a:p>
          <a:p>
            <a:pPr>
              <a:buFontTx/>
              <a:buChar char="-"/>
            </a:pPr>
            <a:r>
              <a:rPr lang="en-US" sz="1600" dirty="0">
                <a:latin typeface="Century Gothic" pitchFamily="34" charset="0"/>
              </a:rPr>
              <a:t>Available to be allocated</a:t>
            </a:r>
          </a:p>
          <a:p>
            <a:endParaRPr lang="en-US" sz="1600" dirty="0">
              <a:latin typeface="Century Gothic" pitchFamily="34" charset="0"/>
            </a:endParaRPr>
          </a:p>
          <a:p>
            <a:r>
              <a:rPr lang="en-US" sz="1600" b="1" dirty="0">
                <a:latin typeface="Century Gothic" pitchFamily="34" charset="0"/>
              </a:rPr>
              <a:t>Total Spent at </a:t>
            </a:r>
            <a:r>
              <a:rPr lang="en-US" sz="1600" b="1" dirty="0" smtClean="0">
                <a:latin typeface="Century Gothic" pitchFamily="34" charset="0"/>
              </a:rPr>
              <a:t>This </a:t>
            </a:r>
            <a:r>
              <a:rPr lang="en-US" sz="1600" b="1" dirty="0">
                <a:latin typeface="Century Gothic" pitchFamily="34" charset="0"/>
              </a:rPr>
              <a:t>level:</a:t>
            </a:r>
            <a:endParaRPr lang="en-US" sz="1600" dirty="0">
              <a:latin typeface="Century Gothic" pitchFamily="34" charset="0"/>
            </a:endParaRPr>
          </a:p>
          <a:p>
            <a:pPr>
              <a:buFontTx/>
              <a:buChar char="-"/>
            </a:pPr>
            <a:r>
              <a:rPr lang="en-US" sz="1600" dirty="0">
                <a:latin typeface="Century Gothic" pitchFamily="34" charset="0"/>
              </a:rPr>
              <a:t>Amount spent on this </a:t>
            </a:r>
            <a:r>
              <a:rPr lang="en-US" sz="1600" dirty="0" smtClean="0">
                <a:latin typeface="Century Gothic" pitchFamily="34" charset="0"/>
              </a:rPr>
              <a:t>job</a:t>
            </a:r>
            <a:endParaRPr lang="en-US" sz="1600" b="1" dirty="0">
              <a:latin typeface="Century Gothic" pitchFamily="34" charset="0"/>
            </a:endParaRPr>
          </a:p>
        </p:txBody>
      </p:sp>
      <p:sp>
        <p:nvSpPr>
          <p:cNvPr id="15" name="Rectangle 14"/>
          <p:cNvSpPr/>
          <p:nvPr>
            <p:custDataLst>
              <p:tags r:id="rId8"/>
            </p:custDataLst>
          </p:nvPr>
        </p:nvSpPr>
        <p:spPr>
          <a:xfrm>
            <a:off x="3413125" y="2881313"/>
            <a:ext cx="1090613" cy="1793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custDataLst>
              <p:tags r:id="rId9"/>
            </p:custDataLst>
          </p:nvPr>
        </p:nvSpPr>
        <p:spPr>
          <a:xfrm>
            <a:off x="3413125" y="2605088"/>
            <a:ext cx="1090613" cy="17938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10"/>
          <p:cNvSpPr/>
          <p:nvPr>
            <p:custDataLst>
              <p:tags r:id="rId10"/>
            </p:custDataLst>
          </p:nvPr>
        </p:nvSpPr>
        <p:spPr>
          <a:xfrm>
            <a:off x="876300" y="2743200"/>
            <a:ext cx="1090613" cy="17938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6" name="Rectangle 15"/>
          <p:cNvSpPr/>
          <p:nvPr>
            <p:custDataLst>
              <p:tags r:id="rId11"/>
            </p:custDataLst>
          </p:nvPr>
        </p:nvSpPr>
        <p:spPr>
          <a:xfrm>
            <a:off x="876300" y="2466975"/>
            <a:ext cx="1090613" cy="179388"/>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par>
                                <p:cTn id="15" presetID="9" presetClass="emph" presetSubtype="0" grpId="1" nodeType="withEffect">
                                  <p:stCondLst>
                                    <p:cond delay="0"/>
                                  </p:stCondLst>
                                  <p:childTnLst>
                                    <p:set>
                                      <p:cBhvr rctx="PPT">
                                        <p:cTn id="16" dur="indefinite"/>
                                        <p:tgtEl>
                                          <p:spTgt spid="12">
                                            <p:txEl>
                                              <p:pRg st="0" end="0"/>
                                            </p:txEl>
                                          </p:spTgt>
                                        </p:tgtEl>
                                        <p:attrNameLst>
                                          <p:attrName>style.opacity</p:attrName>
                                        </p:attrNameLst>
                                      </p:cBhvr>
                                      <p:to>
                                        <p:strVal val="0.25"/>
                                      </p:to>
                                    </p:set>
                                    <p:animEffect filter="image" prLst="opacity: 0.25">
                                      <p:cBhvr rctx="IE">
                                        <p:cTn id="17" dur="indefinite"/>
                                        <p:tgtEl>
                                          <p:spTgt spid="12">
                                            <p:txEl>
                                              <p:pRg st="0" end="0"/>
                                            </p:txEl>
                                          </p:spTgt>
                                        </p:tgtEl>
                                      </p:cBhvr>
                                    </p:animEffect>
                                  </p:childTnLst>
                                </p:cTn>
                              </p:par>
                              <p:par>
                                <p:cTn id="18" presetID="9" presetClass="emph" presetSubtype="0" grpId="1" nodeType="withEffect">
                                  <p:stCondLst>
                                    <p:cond delay="0"/>
                                  </p:stCondLst>
                                  <p:childTnLst>
                                    <p:set>
                                      <p:cBhvr rctx="PPT">
                                        <p:cTn id="19" dur="indefinite"/>
                                        <p:tgtEl>
                                          <p:spTgt spid="12">
                                            <p:txEl>
                                              <p:pRg st="1" end="1"/>
                                            </p:txEl>
                                          </p:spTgt>
                                        </p:tgtEl>
                                        <p:attrNameLst>
                                          <p:attrName>style.opacity</p:attrName>
                                        </p:attrNameLst>
                                      </p:cBhvr>
                                      <p:to>
                                        <p:strVal val="0.25"/>
                                      </p:to>
                                    </p:set>
                                    <p:animEffect filter="image" prLst="opacity: 0.25">
                                      <p:cBhvr rctx="IE">
                                        <p:cTn id="20" dur="indefinite"/>
                                        <p:tgtEl>
                                          <p:spTgt spid="12">
                                            <p:txEl>
                                              <p:pRg st="1" end="1"/>
                                            </p:txEl>
                                          </p:spTgt>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xEl>
                                              <p:pRg st="1" end="1"/>
                                            </p:txEl>
                                          </p:spTgt>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xit" presetSubtype="0" fill="hold" grpId="1" nodeType="withEffect">
                                  <p:stCondLst>
                                    <p:cond delay="0"/>
                                  </p:stCondLst>
                                  <p:childTnLst>
                                    <p:set>
                                      <p:cBhvr>
                                        <p:cTn id="32" dur="1" fill="hold">
                                          <p:stCondLst>
                                            <p:cond delay="0"/>
                                          </p:stCondLst>
                                        </p:cTn>
                                        <p:tgtEl>
                                          <p:spTgt spid="10"/>
                                        </p:tgtEl>
                                        <p:attrNameLst>
                                          <p:attrName>style.visibility</p:attrName>
                                        </p:attrNameLst>
                                      </p:cBhvr>
                                      <p:to>
                                        <p:strVal val="hidden"/>
                                      </p:to>
                                    </p:set>
                                  </p:childTnLst>
                                </p:cTn>
                              </p:par>
                              <p:par>
                                <p:cTn id="33" presetID="1" presetClass="entr" presetSubtype="0" fill="hold" grpId="0" nodeType="withEffect">
                                  <p:stCondLst>
                                    <p:cond delay="0"/>
                                  </p:stCondLst>
                                  <p:childTnLst>
                                    <p:set>
                                      <p:cBhvr>
                                        <p:cTn id="34" dur="1" fill="hold">
                                          <p:stCondLst>
                                            <p:cond delay="0"/>
                                          </p:stCondLst>
                                        </p:cTn>
                                        <p:tgtEl>
                                          <p:spTgt spid="12">
                                            <p:txEl>
                                              <p:pRg st="3" end="3"/>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xEl>
                                              <p:pRg st="4" end="4"/>
                                            </p:txEl>
                                          </p:spTgt>
                                        </p:tgtEl>
                                        <p:attrNameLst>
                                          <p:attrName>style.visibility</p:attrName>
                                        </p:attrNameLst>
                                      </p:cBhvr>
                                      <p:to>
                                        <p:strVal val="visible"/>
                                      </p:to>
                                    </p:set>
                                  </p:childTnLst>
                                </p:cTn>
                              </p:par>
                              <p:par>
                                <p:cTn id="37" presetID="9" presetClass="emph" presetSubtype="0" grpId="1" nodeType="withEffect">
                                  <p:stCondLst>
                                    <p:cond delay="0"/>
                                  </p:stCondLst>
                                  <p:childTnLst>
                                    <p:set>
                                      <p:cBhvr rctx="PPT">
                                        <p:cTn id="38" dur="indefinite"/>
                                        <p:tgtEl>
                                          <p:spTgt spid="13">
                                            <p:txEl>
                                              <p:pRg st="0" end="0"/>
                                            </p:txEl>
                                          </p:spTgt>
                                        </p:tgtEl>
                                        <p:attrNameLst>
                                          <p:attrName>style.opacity</p:attrName>
                                        </p:attrNameLst>
                                      </p:cBhvr>
                                      <p:to>
                                        <p:strVal val="0.25"/>
                                      </p:to>
                                    </p:set>
                                    <p:animEffect filter="image" prLst="opacity: 0.25">
                                      <p:cBhvr rctx="IE">
                                        <p:cTn id="39" dur="indefinite"/>
                                        <p:tgtEl>
                                          <p:spTgt spid="13">
                                            <p:txEl>
                                              <p:pRg st="0" end="0"/>
                                            </p:txEl>
                                          </p:spTgt>
                                        </p:tgtEl>
                                      </p:cBhvr>
                                    </p:animEffect>
                                  </p:childTnLst>
                                </p:cTn>
                              </p:par>
                              <p:par>
                                <p:cTn id="40" presetID="9" presetClass="emph" presetSubtype="0" grpId="1" nodeType="withEffect">
                                  <p:stCondLst>
                                    <p:cond delay="0"/>
                                  </p:stCondLst>
                                  <p:childTnLst>
                                    <p:set>
                                      <p:cBhvr rctx="PPT">
                                        <p:cTn id="41" dur="indefinite"/>
                                        <p:tgtEl>
                                          <p:spTgt spid="13">
                                            <p:txEl>
                                              <p:pRg st="1" end="1"/>
                                            </p:txEl>
                                          </p:spTgt>
                                        </p:tgtEl>
                                        <p:attrNameLst>
                                          <p:attrName>style.opacity</p:attrName>
                                        </p:attrNameLst>
                                      </p:cBhvr>
                                      <p:to>
                                        <p:strVal val="0.25"/>
                                      </p:to>
                                    </p:set>
                                    <p:animEffect filter="image" prLst="opacity: 0.25">
                                      <p:cBhvr rctx="IE">
                                        <p:cTn id="42" dur="indefinite"/>
                                        <p:tgtEl>
                                          <p:spTgt spid="13">
                                            <p:txEl>
                                              <p:pRg st="1" end="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xit" presetSubtype="0" fill="hold" grpId="1" nodeType="withEffect">
                                  <p:stCondLst>
                                    <p:cond delay="0"/>
                                  </p:stCondLst>
                                  <p:childTnLst>
                                    <p:set>
                                      <p:cBhvr>
                                        <p:cTn id="48" dur="1" fill="hold">
                                          <p:stCondLst>
                                            <p:cond delay="0"/>
                                          </p:stCondLst>
                                        </p:cTn>
                                        <p:tgtEl>
                                          <p:spTgt spid="11"/>
                                        </p:tgtEl>
                                        <p:attrNameLst>
                                          <p:attrName>style.visibility</p:attrName>
                                        </p:attrNameLst>
                                      </p:cBhvr>
                                      <p:to>
                                        <p:strVal val="hidden"/>
                                      </p:to>
                                    </p:set>
                                  </p:childTnLst>
                                </p:cTn>
                              </p:par>
                              <p:par>
                                <p:cTn id="49" presetID="1" presetClass="entr" presetSubtype="0" fill="hold" grpId="0" nodeType="withEffect">
                                  <p:stCondLst>
                                    <p:cond delay="0"/>
                                  </p:stCondLst>
                                  <p:childTnLst>
                                    <p:set>
                                      <p:cBhvr>
                                        <p:cTn id="50" dur="1" fill="hold">
                                          <p:stCondLst>
                                            <p:cond delay="0"/>
                                          </p:stCondLst>
                                        </p:cTn>
                                        <p:tgtEl>
                                          <p:spTgt spid="13">
                                            <p:txEl>
                                              <p:pRg st="3" end="3"/>
                                            </p:txEl>
                                          </p:spTgt>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3">
                                            <p:txEl>
                                              <p:pRg st="4" end="4"/>
                                            </p:txEl>
                                          </p:spTgt>
                                        </p:tgtEl>
                                        <p:attrNameLst>
                                          <p:attrName>style.visibility</p:attrName>
                                        </p:attrNameLst>
                                      </p:cBhvr>
                                      <p:to>
                                        <p:strVal val="visible"/>
                                      </p:to>
                                    </p:set>
                                  </p:childTnLst>
                                </p:cTn>
                              </p:par>
                              <p:par>
                                <p:cTn id="53" presetID="9" presetClass="emph" presetSubtype="0" grpId="1" nodeType="withEffect">
                                  <p:stCondLst>
                                    <p:cond delay="0"/>
                                  </p:stCondLst>
                                  <p:childTnLst>
                                    <p:set>
                                      <p:cBhvr rctx="PPT">
                                        <p:cTn id="54" dur="indefinite"/>
                                        <p:tgtEl>
                                          <p:spTgt spid="12">
                                            <p:txEl>
                                              <p:pRg st="3" end="3"/>
                                            </p:txEl>
                                          </p:spTgt>
                                        </p:tgtEl>
                                        <p:attrNameLst>
                                          <p:attrName>style.opacity</p:attrName>
                                        </p:attrNameLst>
                                      </p:cBhvr>
                                      <p:to>
                                        <p:strVal val="0.25"/>
                                      </p:to>
                                    </p:set>
                                    <p:animEffect filter="image" prLst="opacity: 0.25">
                                      <p:cBhvr rctx="IE">
                                        <p:cTn id="55" dur="indefinite"/>
                                        <p:tgtEl>
                                          <p:spTgt spid="12">
                                            <p:txEl>
                                              <p:pRg st="3" end="3"/>
                                            </p:txEl>
                                          </p:spTgt>
                                        </p:tgtEl>
                                      </p:cBhvr>
                                    </p:animEffect>
                                  </p:childTnLst>
                                </p:cTn>
                              </p:par>
                              <p:par>
                                <p:cTn id="56" presetID="9" presetClass="emph" presetSubtype="0" grpId="1" nodeType="withEffect">
                                  <p:stCondLst>
                                    <p:cond delay="0"/>
                                  </p:stCondLst>
                                  <p:childTnLst>
                                    <p:set>
                                      <p:cBhvr rctx="PPT">
                                        <p:cTn id="57" dur="indefinite"/>
                                        <p:tgtEl>
                                          <p:spTgt spid="12">
                                            <p:txEl>
                                              <p:pRg st="4" end="4"/>
                                            </p:txEl>
                                          </p:spTgt>
                                        </p:tgtEl>
                                        <p:attrNameLst>
                                          <p:attrName>style.opacity</p:attrName>
                                        </p:attrNameLst>
                                      </p:cBhvr>
                                      <p:to>
                                        <p:strVal val="0.25"/>
                                      </p:to>
                                    </p:set>
                                    <p:animEffect filter="image" prLst="opacity: 0.25">
                                      <p:cBhvr rctx="IE">
                                        <p:cTn id="58" dur="indefinite"/>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2" grpId="1" build="p"/>
      <p:bldP spid="13" grpId="0" build="p"/>
      <p:bldP spid="13" grpId="1" build="p"/>
      <p:bldP spid="15" grpId="0" animBg="1"/>
      <p:bldP spid="10" grpId="0" animBg="1"/>
      <p:bldP spid="10" grpId="1" animBg="1"/>
      <p:bldP spid="11" grpId="0" animBg="1"/>
      <p:bldP spid="11" grpId="1" animBg="1"/>
      <p:bldP spid="16" grpId="0" animBg="1"/>
      <p:bldP spid="1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Content Placeholder 2"/>
          <p:cNvPicPr>
            <a:picLocks noGrp="1" noChangeAspect="1" noChangeArrowheads="1"/>
          </p:cNvPicPr>
          <p:nvPr>
            <p:ph idx="1"/>
            <p:custDataLst>
              <p:tags r:id="rId2"/>
            </p:custDataLst>
          </p:nvPr>
        </p:nvPicPr>
        <p:blipFill>
          <a:blip r:embed="rId14"/>
          <a:srcRect/>
          <a:stretch>
            <a:fillRect/>
          </a:stretch>
        </p:blipFill>
        <p:spPr>
          <a:xfrm>
            <a:off x="647700" y="1897063"/>
            <a:ext cx="7848600" cy="1666875"/>
          </a:xfrm>
        </p:spPr>
      </p:pic>
      <p:sp>
        <p:nvSpPr>
          <p:cNvPr id="16387" name="Slide Number Placeholder 1"/>
          <p:cNvSpPr>
            <a:spLocks noGrp="1"/>
          </p:cNvSpPr>
          <p:nvPr>
            <p:ph type="sldNum" sz="quarter" idx="12"/>
            <p:custDataLst>
              <p:tags r:id="rId3"/>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06358F0-84B1-4852-A4BA-28174E177B2A}" type="slidenum">
              <a:rPr lang="en-US" smtClean="0">
                <a:latin typeface="Century Gothic" pitchFamily="34" charset="0"/>
                <a:cs typeface="Arial" pitchFamily="34" charset="0"/>
              </a:rPr>
              <a:pPr fontAlgn="base">
                <a:spcBef>
                  <a:spcPct val="0"/>
                </a:spcBef>
                <a:spcAft>
                  <a:spcPct val="0"/>
                </a:spcAft>
              </a:pPr>
              <a:t>28</a:t>
            </a:fld>
            <a:endParaRPr lang="en-US" dirty="0" smtClean="0">
              <a:latin typeface="Century Gothic" pitchFamily="34" charset="0"/>
              <a:cs typeface="Arial" pitchFamily="34" charset="0"/>
            </a:endParaRPr>
          </a:p>
        </p:txBody>
      </p:sp>
      <p:sp>
        <p:nvSpPr>
          <p:cNvPr id="16388" name="Title 3"/>
          <p:cNvSpPr>
            <a:spLocks noGrp="1"/>
          </p:cNvSpPr>
          <p:nvPr>
            <p:ph type="title"/>
            <p:custDataLst>
              <p:tags r:id="rId4"/>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Project: Job Allocation View</a:t>
            </a:r>
          </a:p>
        </p:txBody>
      </p:sp>
      <p:sp>
        <p:nvSpPr>
          <p:cNvPr id="16389"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pic>
        <p:nvPicPr>
          <p:cNvPr id="7" name="Picture 14" descr="C:\alxbws\Work Reference\Presentation Image Downloads\esd_lab_coat_figure_400_clr.png"/>
          <p:cNvPicPr>
            <a:picLocks noChangeAspect="1" noChangeArrowheads="1"/>
          </p:cNvPicPr>
          <p:nvPr>
            <p:custDataLst>
              <p:tags r:id="rId6"/>
            </p:custDataLst>
          </p:nvPr>
        </p:nvPicPr>
        <p:blipFill>
          <a:blip r:embed="rId15"/>
          <a:srcRect/>
          <a:stretch>
            <a:fillRect/>
          </a:stretch>
        </p:blipFill>
        <p:spPr bwMode="auto">
          <a:xfrm>
            <a:off x="7747000" y="4541838"/>
            <a:ext cx="1573213" cy="2098675"/>
          </a:xfrm>
          <a:prstGeom prst="rect">
            <a:avLst/>
          </a:prstGeom>
          <a:noFill/>
          <a:ln w="9525">
            <a:noFill/>
            <a:miter lim="800000"/>
            <a:headEnd/>
            <a:tailEnd/>
          </a:ln>
        </p:spPr>
      </p:pic>
      <p:sp>
        <p:nvSpPr>
          <p:cNvPr id="8" name="Rounded Rectangular Callout 7"/>
          <p:cNvSpPr/>
          <p:nvPr>
            <p:custDataLst>
              <p:tags r:id="rId7"/>
            </p:custDataLst>
          </p:nvPr>
        </p:nvSpPr>
        <p:spPr>
          <a:xfrm>
            <a:off x="5019675" y="4271963"/>
            <a:ext cx="1554163" cy="1143000"/>
          </a:xfrm>
          <a:prstGeom prst="wedgeRoundRectCallout">
            <a:avLst>
              <a:gd name="adj1" fmla="val 153826"/>
              <a:gd name="adj2" fmla="val -12427"/>
              <a:gd name="adj3" fmla="val 16667"/>
            </a:avLst>
          </a:prstGeom>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fontAlgn="auto">
              <a:spcBef>
                <a:spcPts val="0"/>
              </a:spcBef>
              <a:spcAft>
                <a:spcPts val="0"/>
              </a:spcAft>
              <a:defRPr/>
            </a:pPr>
            <a:r>
              <a:rPr lang="en-US" dirty="0" smtClean="0"/>
              <a:t>The Job Allocation viewer allows me to see funding allocation across all jobs.</a:t>
            </a:r>
          </a:p>
        </p:txBody>
      </p:sp>
      <p:sp>
        <p:nvSpPr>
          <p:cNvPr id="10" name="Down Arrow 9"/>
          <p:cNvSpPr/>
          <p:nvPr>
            <p:custDataLst>
              <p:tags r:id="rId8"/>
            </p:custDataLst>
          </p:nvPr>
        </p:nvSpPr>
        <p:spPr>
          <a:xfrm>
            <a:off x="2898775" y="1811338"/>
            <a:ext cx="361950" cy="638175"/>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Down Arrow 10"/>
          <p:cNvSpPr/>
          <p:nvPr>
            <p:custDataLst>
              <p:tags r:id="rId9"/>
            </p:custDataLst>
          </p:nvPr>
        </p:nvSpPr>
        <p:spPr>
          <a:xfrm>
            <a:off x="3844925" y="1825625"/>
            <a:ext cx="361950" cy="638175"/>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Down Arrow 11"/>
          <p:cNvSpPr/>
          <p:nvPr>
            <p:custDataLst>
              <p:tags r:id="rId10"/>
            </p:custDataLst>
          </p:nvPr>
        </p:nvSpPr>
        <p:spPr>
          <a:xfrm>
            <a:off x="5359400" y="1789113"/>
            <a:ext cx="363538" cy="638175"/>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3" name="Down Arrow 12"/>
          <p:cNvSpPr/>
          <p:nvPr>
            <p:custDataLst>
              <p:tags r:id="rId11"/>
            </p:custDataLst>
          </p:nvPr>
        </p:nvSpPr>
        <p:spPr>
          <a:xfrm>
            <a:off x="7323138" y="1820863"/>
            <a:ext cx="363537" cy="638175"/>
          </a:xfrm>
          <a:prstGeom prst="down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1000"/>
                                  </p:stCondLst>
                                  <p:childTnLst>
                                    <p:set>
                                      <p:cBhvr>
                                        <p:cTn id="13" dur="1" fill="hold">
                                          <p:stCondLst>
                                            <p:cond delay="0"/>
                                          </p:stCondLst>
                                        </p:cTn>
                                        <p:tgtEl>
                                          <p:spTgt spid="11"/>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1000"/>
                                  </p:stCondLst>
                                  <p:childTnLst>
                                    <p:set>
                                      <p:cBhvr>
                                        <p:cTn id="16" dur="1" fill="hold">
                                          <p:stCondLst>
                                            <p:cond delay="0"/>
                                          </p:stCondLst>
                                        </p:cTn>
                                        <p:tgtEl>
                                          <p:spTgt spid="12"/>
                                        </p:tgtEl>
                                        <p:attrNameLst>
                                          <p:attrName>style.visibility</p:attrName>
                                        </p:attrNameLst>
                                      </p:cBhvr>
                                      <p:to>
                                        <p:strVal val="visible"/>
                                      </p:to>
                                    </p:set>
                                  </p:childTnLst>
                                </p:cTn>
                              </p:par>
                            </p:childTnLst>
                          </p:cTn>
                        </p:par>
                        <p:par>
                          <p:cTn id="17" fill="hold">
                            <p:stCondLst>
                              <p:cond delay="2000"/>
                            </p:stCondLst>
                            <p:childTnLst>
                              <p:par>
                                <p:cTn id="18" presetID="1" presetClass="entr" presetSubtype="0" fill="hold" grpId="0" nodeType="afterEffect">
                                  <p:stCondLst>
                                    <p:cond delay="100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AA83541-176D-41AC-886F-5CAC89611DBE}" type="slidenum">
              <a:rPr lang="en-US" smtClean="0">
                <a:latin typeface="Century Gothic" pitchFamily="34" charset="0"/>
                <a:cs typeface="Arial" pitchFamily="34" charset="0"/>
              </a:rPr>
              <a:pPr fontAlgn="base">
                <a:spcBef>
                  <a:spcPct val="0"/>
                </a:spcBef>
                <a:spcAft>
                  <a:spcPct val="0"/>
                </a:spcAft>
              </a:pPr>
              <a:t>29</a:t>
            </a:fld>
            <a:endParaRPr lang="en-US" dirty="0" smtClean="0">
              <a:latin typeface="Century Gothic" pitchFamily="34" charset="0"/>
              <a:cs typeface="Arial" pitchFamily="34" charset="0"/>
            </a:endParaRPr>
          </a:p>
        </p:txBody>
      </p:sp>
      <p:sp>
        <p:nvSpPr>
          <p:cNvPr id="3" name="Content Placeholder 2"/>
          <p:cNvSpPr>
            <a:spLocks noGrp="1"/>
          </p:cNvSpPr>
          <p:nvPr>
            <p:ph idx="1"/>
            <p:custDataLst>
              <p:tags r:id="rId3"/>
            </p:custDataLst>
          </p:nvPr>
        </p:nvSpPr>
        <p:spPr>
          <a:xfrm>
            <a:off x="457200" y="1316038"/>
            <a:ext cx="8229600" cy="5000625"/>
          </a:xfrm>
        </p:spPr>
        <p:txBody>
          <a:bodyPr/>
          <a:lstStyle/>
          <a:p>
            <a:pPr eaLnBrk="1" hangingPunct="1"/>
            <a:r>
              <a:rPr lang="en-US" sz="3200" dirty="0" smtClean="0">
                <a:solidFill>
                  <a:srgbClr val="4F4F4F"/>
                </a:solidFill>
                <a:latin typeface="Century Gothic" pitchFamily="34" charset="0"/>
                <a:cs typeface="Century Gothic" pitchFamily="34" charset="0"/>
              </a:rPr>
              <a:t>Business requirements:</a:t>
            </a:r>
          </a:p>
          <a:p>
            <a:pPr lvl="1" eaLnBrk="1" hangingPunct="1"/>
            <a:r>
              <a:rPr lang="en-US" sz="2800" dirty="0" smtClean="0">
                <a:solidFill>
                  <a:srgbClr val="4F4F4F"/>
                </a:solidFill>
                <a:latin typeface="Century Gothic" pitchFamily="34" charset="0"/>
                <a:cs typeface="Century Gothic" pitchFamily="34" charset="0"/>
              </a:rPr>
              <a:t>The ability to create an asset from a job</a:t>
            </a:r>
          </a:p>
          <a:p>
            <a:pPr lvl="1" eaLnBrk="1" hangingPunct="1"/>
            <a:r>
              <a:rPr lang="en-US" sz="2800" dirty="0" smtClean="0">
                <a:solidFill>
                  <a:srgbClr val="4F4F4F"/>
                </a:solidFill>
                <a:latin typeface="Century Gothic" pitchFamily="34" charset="0"/>
                <a:cs typeface="Century Gothic" pitchFamily="34" charset="0"/>
              </a:rPr>
              <a:t>The ability to include trailing charges</a:t>
            </a:r>
          </a:p>
          <a:p>
            <a:pPr lvl="1" eaLnBrk="1" hangingPunct="1"/>
            <a:r>
              <a:rPr lang="en-US" sz="2800" dirty="0" smtClean="0">
                <a:solidFill>
                  <a:srgbClr val="4F4F4F"/>
                </a:solidFill>
                <a:latin typeface="Century Gothic" pitchFamily="34" charset="0"/>
                <a:cs typeface="Century Gothic" pitchFamily="34" charset="0"/>
              </a:rPr>
              <a:t>Add FA’s Class and Location fields to EAM projects</a:t>
            </a:r>
          </a:p>
          <a:p>
            <a:pPr lvl="1" eaLnBrk="1" hangingPunct="1"/>
            <a:r>
              <a:rPr lang="en-US" sz="2800" dirty="0" smtClean="0">
                <a:solidFill>
                  <a:srgbClr val="4F4F4F"/>
                </a:solidFill>
                <a:latin typeface="Century Gothic" pitchFamily="34" charset="0"/>
                <a:cs typeface="Century Gothic" pitchFamily="34" charset="0"/>
              </a:rPr>
              <a:t>Ability to enter a Fixed Asset ID</a:t>
            </a:r>
          </a:p>
          <a:p>
            <a:pPr lvl="1" eaLnBrk="1" hangingPunct="1"/>
            <a:r>
              <a:rPr lang="en-US" sz="2800" dirty="0" smtClean="0">
                <a:solidFill>
                  <a:srgbClr val="4F4F4F"/>
                </a:solidFill>
                <a:latin typeface="Century Gothic" pitchFamily="34" charset="0"/>
                <a:cs typeface="Century Gothic" pitchFamily="34" charset="0"/>
              </a:rPr>
              <a:t>Ability to enter a Service Date</a:t>
            </a:r>
          </a:p>
          <a:p>
            <a:pPr lvl="1" eaLnBrk="1" hangingPunct="1"/>
            <a:r>
              <a:rPr lang="en-US" sz="2800" dirty="0" smtClean="0">
                <a:solidFill>
                  <a:srgbClr val="4F4F4F"/>
                </a:solidFill>
                <a:latin typeface="Century Gothic" pitchFamily="34" charset="0"/>
                <a:cs typeface="Century Gothic" pitchFamily="34" charset="0"/>
              </a:rPr>
              <a:t>Have visibility into capitalized and </a:t>
            </a:r>
            <a:r>
              <a:rPr lang="en-US" sz="2800" dirty="0" err="1" smtClean="0">
                <a:solidFill>
                  <a:srgbClr val="4F4F4F"/>
                </a:solidFill>
                <a:latin typeface="Century Gothic" pitchFamily="34" charset="0"/>
                <a:cs typeface="Century Gothic" pitchFamily="34" charset="0"/>
              </a:rPr>
              <a:t>uncapitalized</a:t>
            </a:r>
            <a:r>
              <a:rPr lang="en-US" sz="2800" dirty="0" smtClean="0">
                <a:solidFill>
                  <a:srgbClr val="4F4F4F"/>
                </a:solidFill>
                <a:latin typeface="Century Gothic" pitchFamily="34" charset="0"/>
                <a:cs typeface="Century Gothic" pitchFamily="34" charset="0"/>
              </a:rPr>
              <a:t> amounts </a:t>
            </a:r>
          </a:p>
          <a:p>
            <a:pPr eaLnBrk="1" hangingPunct="1"/>
            <a:endParaRPr lang="en-US" dirty="0" smtClean="0">
              <a:solidFill>
                <a:srgbClr val="4F4F4F"/>
              </a:solidFill>
              <a:latin typeface="Century Gothic" pitchFamily="34" charset="0"/>
              <a:cs typeface="Century Gothic" pitchFamily="34" charset="0"/>
            </a:endParaRPr>
          </a:p>
        </p:txBody>
      </p:sp>
      <p:sp>
        <p:nvSpPr>
          <p:cNvPr id="18436" name="Title 3"/>
          <p:cNvSpPr>
            <a:spLocks noGrp="1"/>
          </p:cNvSpPr>
          <p:nvPr>
            <p:ph type="title"/>
            <p:custDataLst>
              <p:tags r:id="rId4"/>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Fixed Asset Integration</a:t>
            </a:r>
          </a:p>
        </p:txBody>
      </p:sp>
      <p:sp>
        <p:nvSpPr>
          <p:cNvPr id="18437"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1000"/>
                                  </p:stCondLst>
                                  <p:childTnLst>
                                    <p:set>
                                      <p:cBhvr>
                                        <p:cTn id="17" dur="1" fill="hold">
                                          <p:stCondLst>
                                            <p:cond delay="0"/>
                                          </p:stCondLst>
                                        </p:cTn>
                                        <p:tgtEl>
                                          <p:spTgt spid="3">
                                            <p:txEl>
                                              <p:pRg st="4" end="4"/>
                                            </p:txEl>
                                          </p:spTgt>
                                        </p:tgtEl>
                                        <p:attrNameLst>
                                          <p:attrName>style.visibility</p:attrName>
                                        </p:attrNameLst>
                                      </p:cBhvr>
                                      <p:to>
                                        <p:strVal val="visible"/>
                                      </p:to>
                                    </p:set>
                                  </p:childTnLst>
                                </p:cTn>
                              </p:par>
                            </p:childTnLst>
                          </p:cTn>
                        </p:par>
                        <p:par>
                          <p:cTn id="18" fill="hold">
                            <p:stCondLst>
                              <p:cond delay="1000"/>
                            </p:stCondLst>
                            <p:childTnLst>
                              <p:par>
                                <p:cTn id="19" presetID="1" presetClass="entr" presetSubtype="0" fill="hold" grpId="0" nodeType="afterEffect">
                                  <p:stCondLst>
                                    <p:cond delay="100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par>
                          <p:cTn id="21" fill="hold">
                            <p:stCondLst>
                              <p:cond delay="2000"/>
                            </p:stCondLst>
                            <p:childTnLst>
                              <p:par>
                                <p:cTn id="22" presetID="1" presetClass="entr" presetSubtype="0" fill="hold" grpId="0" nodeType="afterEffect">
                                  <p:stCondLst>
                                    <p:cond delay="1000"/>
                                  </p:stCondLst>
                                  <p:childTnLst>
                                    <p:set>
                                      <p:cBhvr>
                                        <p:cTn id="23"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QAD EAM Modules</a:t>
            </a:r>
          </a:p>
        </p:txBody>
      </p:sp>
      <p:sp>
        <p:nvSpPr>
          <p:cNvPr id="5" name="Text Placeholder 4"/>
          <p:cNvSpPr>
            <a:spLocks noGrp="1"/>
          </p:cNvSpPr>
          <p:nvPr>
            <p:ph type="body" sz="quarter" idx="11"/>
          </p:nvPr>
        </p:nvSpPr>
        <p:spPr/>
        <p:txBody>
          <a:bodyPr/>
          <a:lstStyle/>
          <a:p>
            <a:r>
              <a:rPr lang="en-US" dirty="0" smtClean="0"/>
              <a:t>EAM Project Controls</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455F798-9672-4101-9D52-36AAB60903ED}" type="slidenum">
              <a:rPr lang="en-US" smtClean="0">
                <a:latin typeface="Century Gothic" pitchFamily="34" charset="0"/>
                <a:cs typeface="Arial" pitchFamily="34" charset="0"/>
              </a:rPr>
              <a:pPr fontAlgn="base">
                <a:spcBef>
                  <a:spcPct val="0"/>
                </a:spcBef>
                <a:spcAft>
                  <a:spcPct val="0"/>
                </a:spcAft>
              </a:pPr>
              <a:t>30</a:t>
            </a:fld>
            <a:endParaRPr lang="en-US" dirty="0" smtClean="0">
              <a:latin typeface="Century Gothic" pitchFamily="34" charset="0"/>
              <a:cs typeface="Arial" pitchFamily="34" charset="0"/>
            </a:endParaRPr>
          </a:p>
        </p:txBody>
      </p:sp>
      <p:sp>
        <p:nvSpPr>
          <p:cNvPr id="19459" name="Title 3"/>
          <p:cNvSpPr>
            <a:spLocks noGrp="1"/>
          </p:cNvSpPr>
          <p:nvPr>
            <p:ph type="title"/>
            <p:custDataLst>
              <p:tags r:id="rId3"/>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Capitalize New Job Amount</a:t>
            </a:r>
          </a:p>
        </p:txBody>
      </p:sp>
      <p:sp>
        <p:nvSpPr>
          <p:cNvPr id="19460" name="Text Placeholder 4"/>
          <p:cNvSpPr>
            <a:spLocks noGrp="1"/>
          </p:cNvSpPr>
          <p:nvPr>
            <p:ph type="body" sz="quarter" idx="11"/>
            <p:custDataLst>
              <p:tags r:id="rId4"/>
            </p:custDataLst>
          </p:nvPr>
        </p:nvSpPr>
        <p:spPr/>
        <p:txBody>
          <a:bodyPr/>
          <a:lstStyle/>
          <a:p>
            <a:r>
              <a:rPr lang="en-US" dirty="0" smtClean="0">
                <a:solidFill>
                  <a:schemeClr val="accent1"/>
                </a:solidFill>
              </a:rPr>
              <a:t>EAM Project Controls</a:t>
            </a:r>
            <a:endParaRPr lang="en-US" dirty="0">
              <a:solidFill>
                <a:schemeClr val="accent1"/>
              </a:solidFill>
            </a:endParaRPr>
          </a:p>
        </p:txBody>
      </p:sp>
      <p:pic>
        <p:nvPicPr>
          <p:cNvPr id="19461" name="Content Placeholder 5" descr="C:\Users\khf.QAD\AppData\Local\Temp\SNAGHTML962e43.PNG"/>
          <p:cNvPicPr>
            <a:picLocks noGrp="1"/>
          </p:cNvPicPr>
          <p:nvPr>
            <p:ph idx="1"/>
            <p:custDataLst>
              <p:tags r:id="rId5"/>
            </p:custDataLst>
          </p:nvPr>
        </p:nvPicPr>
        <p:blipFill>
          <a:blip r:embed="rId9"/>
          <a:srcRect/>
          <a:stretch>
            <a:fillRect/>
          </a:stretch>
        </p:blipFill>
        <p:spPr>
          <a:xfrm>
            <a:off x="457200" y="1971675"/>
            <a:ext cx="8229600" cy="3689350"/>
          </a:xfrm>
        </p:spPr>
      </p:pic>
      <p:sp>
        <p:nvSpPr>
          <p:cNvPr id="7" name="Rectangle 6"/>
          <p:cNvSpPr/>
          <p:nvPr>
            <p:custDataLst>
              <p:tags r:id="rId6"/>
            </p:custDataLst>
          </p:nvPr>
        </p:nvSpPr>
        <p:spPr>
          <a:xfrm>
            <a:off x="4537075" y="3640138"/>
            <a:ext cx="2870200" cy="1363662"/>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791B29-7FCD-461A-B04E-86101F27F2E4}" type="slidenum">
              <a:rPr lang="en-US" smtClean="0">
                <a:latin typeface="Century Gothic" pitchFamily="34" charset="0"/>
                <a:cs typeface="Arial" pitchFamily="34" charset="0"/>
              </a:rPr>
              <a:pPr fontAlgn="base">
                <a:spcBef>
                  <a:spcPct val="0"/>
                </a:spcBef>
                <a:spcAft>
                  <a:spcPct val="0"/>
                </a:spcAft>
              </a:pPr>
              <a:t>31</a:t>
            </a:fld>
            <a:endParaRPr lang="en-US" dirty="0" smtClean="0">
              <a:latin typeface="Century Gothic" pitchFamily="34" charset="0"/>
              <a:cs typeface="Arial" pitchFamily="34" charset="0"/>
            </a:endParaRPr>
          </a:p>
        </p:txBody>
      </p:sp>
      <p:sp>
        <p:nvSpPr>
          <p:cNvPr id="20483" name="Title 3"/>
          <p:cNvSpPr>
            <a:spLocks noGrp="1"/>
          </p:cNvSpPr>
          <p:nvPr>
            <p:ph type="title"/>
            <p:custDataLst>
              <p:tags r:id="rId3"/>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Modify Job Capitalized Amount</a:t>
            </a:r>
          </a:p>
        </p:txBody>
      </p:sp>
      <p:sp>
        <p:nvSpPr>
          <p:cNvPr id="20484" name="Text Placeholder 4"/>
          <p:cNvSpPr>
            <a:spLocks noGrp="1"/>
          </p:cNvSpPr>
          <p:nvPr>
            <p:ph type="body" sz="quarter" idx="11"/>
            <p:custDataLst>
              <p:tags r:id="rId4"/>
            </p:custDataLst>
          </p:nvPr>
        </p:nvSpPr>
        <p:spPr/>
        <p:txBody>
          <a:bodyPr/>
          <a:lstStyle/>
          <a:p>
            <a:r>
              <a:rPr lang="en-US" dirty="0" smtClean="0">
                <a:solidFill>
                  <a:schemeClr val="accent1"/>
                </a:solidFill>
              </a:rPr>
              <a:t>EAM Project Controls</a:t>
            </a:r>
            <a:endParaRPr lang="en-US" dirty="0">
              <a:solidFill>
                <a:schemeClr val="accent1"/>
              </a:solidFill>
            </a:endParaRPr>
          </a:p>
        </p:txBody>
      </p:sp>
      <p:pic>
        <p:nvPicPr>
          <p:cNvPr id="20485" name="Content Placeholder 5"/>
          <p:cNvPicPr>
            <a:picLocks noGrp="1"/>
          </p:cNvPicPr>
          <p:nvPr>
            <p:ph idx="1"/>
            <p:custDataLst>
              <p:tags r:id="rId5"/>
            </p:custDataLst>
          </p:nvPr>
        </p:nvPicPr>
        <p:blipFill>
          <a:blip r:embed="rId9"/>
          <a:srcRect/>
          <a:stretch>
            <a:fillRect/>
          </a:stretch>
        </p:blipFill>
        <p:spPr>
          <a:xfrm>
            <a:off x="2481263" y="1997075"/>
            <a:ext cx="4181475" cy="3638550"/>
          </a:xfrm>
        </p:spPr>
      </p:pic>
      <p:sp>
        <p:nvSpPr>
          <p:cNvPr id="7" name="Rectangle 6"/>
          <p:cNvSpPr/>
          <p:nvPr>
            <p:custDataLst>
              <p:tags r:id="rId6"/>
            </p:custDataLst>
          </p:nvPr>
        </p:nvSpPr>
        <p:spPr>
          <a:xfrm>
            <a:off x="2552700" y="3898900"/>
            <a:ext cx="2870200" cy="11049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D295FD85-0E9A-9A4B-AEA4-CF6493BFD0E6}" type="slidenum">
              <a:rPr lang="en-US" smtClean="0"/>
              <a:pPr/>
              <a:t>32</a:t>
            </a:fld>
            <a:endParaRPr lang="en-US" dirty="0"/>
          </a:p>
        </p:txBody>
      </p:sp>
      <p:sp>
        <p:nvSpPr>
          <p:cNvPr id="727043" name="Title 7"/>
          <p:cNvSpPr>
            <a:spLocks noGrp="1"/>
          </p:cNvSpPr>
          <p:nvPr>
            <p:ph type="title"/>
          </p:nvPr>
        </p:nvSpPr>
        <p:spPr/>
        <p:txBody>
          <a:bodyPr anchor="ctr"/>
          <a:lstStyle/>
          <a:p>
            <a:r>
              <a:rPr lang="en-US" dirty="0" smtClean="0"/>
              <a:t>Project Process Overview</a:t>
            </a:r>
          </a:p>
        </p:txBody>
      </p:sp>
      <p:sp>
        <p:nvSpPr>
          <p:cNvPr id="19" name="Text Placeholder 18"/>
          <p:cNvSpPr>
            <a:spLocks noGrp="1"/>
          </p:cNvSpPr>
          <p:nvPr>
            <p:ph type="body" sz="quarter" idx="13"/>
          </p:nvPr>
        </p:nvSpPr>
        <p:spPr/>
        <p:txBody>
          <a:bodyPr/>
          <a:lstStyle/>
          <a:p>
            <a:endParaRPr lang="en-US"/>
          </a:p>
        </p:txBody>
      </p:sp>
      <p:grpSp>
        <p:nvGrpSpPr>
          <p:cNvPr id="2" name="Group 11"/>
          <p:cNvGrpSpPr/>
          <p:nvPr/>
        </p:nvGrpSpPr>
        <p:grpSpPr>
          <a:xfrm>
            <a:off x="301625" y="2590800"/>
            <a:ext cx="8686800" cy="1470025"/>
            <a:chOff x="1158875" y="5295900"/>
            <a:chExt cx="6564313" cy="555625"/>
          </a:xfrm>
        </p:grpSpPr>
        <p:sp>
          <p:nvSpPr>
            <p:cNvPr id="14"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15"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16"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7"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8"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1" name="Rectangle 2"/>
          <p:cNvSpPr txBox="1">
            <a:spLocks noChangeArrowheads="1"/>
          </p:cNvSpPr>
          <p:nvPr/>
        </p:nvSpPr>
        <p:spPr>
          <a:xfrm>
            <a:off x="266128" y="1360247"/>
            <a:ext cx="8229600" cy="4811712"/>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400" b="0" i="0" u="none" strike="noStrike" kern="1200" cap="none" spc="0" normalizeH="0" baseline="0" noProof="0" dirty="0" smtClean="0">
              <a:ln>
                <a:noFill/>
              </a:ln>
              <a:solidFill>
                <a:srgbClr val="FF0000"/>
              </a:solidFill>
              <a:effectLst/>
              <a:uLnTx/>
              <a:uFillTx/>
              <a:latin typeface="Century Gothic"/>
              <a:ea typeface="+mn-ea"/>
              <a:cs typeface="Century Gothic"/>
            </a:endParaRPr>
          </a:p>
        </p:txBody>
      </p:sp>
      <p:sp>
        <p:nvSpPr>
          <p:cNvPr id="22" name="Circular Arrow 21"/>
          <p:cNvSpPr/>
          <p:nvPr/>
        </p:nvSpPr>
        <p:spPr>
          <a:xfrm flipH="1">
            <a:off x="3992728" y="1690225"/>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23" name="Circular Arrow 22"/>
          <p:cNvSpPr/>
          <p:nvPr/>
        </p:nvSpPr>
        <p:spPr>
          <a:xfrm flipV="1">
            <a:off x="3985344" y="2820525"/>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33</a:t>
            </a:fld>
            <a:endParaRPr lang="en-US" dirty="0"/>
          </a:p>
        </p:txBody>
      </p:sp>
      <p:sp>
        <p:nvSpPr>
          <p:cNvPr id="6" name="Title 5"/>
          <p:cNvSpPr>
            <a:spLocks noGrp="1"/>
          </p:cNvSpPr>
          <p:nvPr>
            <p:ph type="title"/>
          </p:nvPr>
        </p:nvSpPr>
        <p:spPr/>
        <p:txBody>
          <a:bodyPr/>
          <a:lstStyle/>
          <a:p>
            <a:r>
              <a:rPr lang="en-US" dirty="0" smtClean="0"/>
              <a:t>Plan: Project Spend Setup</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Project Controls</a:t>
            </a:r>
            <a:endParaRPr lang="en-US" dirty="0">
              <a:solidFill>
                <a:schemeClr val="accent1"/>
              </a:solidFill>
            </a:endParaRPr>
          </a:p>
        </p:txBody>
      </p:sp>
      <p:grpSp>
        <p:nvGrpSpPr>
          <p:cNvPr id="3" name="Group 11"/>
          <p:cNvGrpSpPr/>
          <p:nvPr/>
        </p:nvGrpSpPr>
        <p:grpSpPr>
          <a:xfrm>
            <a:off x="301625" y="2793130"/>
            <a:ext cx="8686800" cy="1470025"/>
            <a:chOff x="1158875" y="5295900"/>
            <a:chExt cx="6564313" cy="555625"/>
          </a:xfrm>
        </p:grpSpPr>
        <p:sp>
          <p:nvSpPr>
            <p:cNvPr id="8"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2"/>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9"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10"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1"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2"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3" name="Circular Arrow 12"/>
          <p:cNvSpPr/>
          <p:nvPr/>
        </p:nvSpPr>
        <p:spPr>
          <a:xfrm flipH="1">
            <a:off x="3992728" y="1687105"/>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ircular Arrow 13"/>
          <p:cNvSpPr/>
          <p:nvPr/>
        </p:nvSpPr>
        <p:spPr>
          <a:xfrm flipV="1">
            <a:off x="4007496" y="3444005"/>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34</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lstStyle/>
          <a:p>
            <a:r>
              <a:rPr lang="en-US" dirty="0" smtClean="0">
                <a:solidFill>
                  <a:srgbClr val="4F4F4F"/>
                </a:solidFill>
                <a:latin typeface="Century Gothic" pitchFamily="34" charset="0"/>
                <a:cs typeface="Century Gothic" pitchFamily="34" charset="0"/>
              </a:rPr>
              <a:t>Anticipate and estimate  costs in order to determine the expected cost of the project</a:t>
            </a:r>
          </a:p>
          <a:p>
            <a:pPr lvl="1"/>
            <a:r>
              <a:rPr lang="en-US" dirty="0" smtClean="0">
                <a:solidFill>
                  <a:srgbClr val="4F4F4F"/>
                </a:solidFill>
                <a:latin typeface="Century Gothic" pitchFamily="34" charset="0"/>
                <a:cs typeface="Century Gothic" pitchFamily="34" charset="0"/>
              </a:rPr>
              <a:t>Internal labor</a:t>
            </a:r>
          </a:p>
          <a:p>
            <a:pPr lvl="1"/>
            <a:r>
              <a:rPr lang="en-US" dirty="0" smtClean="0">
                <a:solidFill>
                  <a:srgbClr val="4F4F4F"/>
                </a:solidFill>
                <a:latin typeface="Century Gothic" pitchFamily="34" charset="0"/>
                <a:cs typeface="Century Gothic" pitchFamily="34" charset="0"/>
              </a:rPr>
              <a:t>External labor</a:t>
            </a:r>
          </a:p>
          <a:p>
            <a:pPr lvl="1"/>
            <a:r>
              <a:rPr lang="en-US" dirty="0" smtClean="0">
                <a:solidFill>
                  <a:srgbClr val="4F4F4F"/>
                </a:solidFill>
                <a:latin typeface="Century Gothic" pitchFamily="34" charset="0"/>
                <a:cs typeface="Century Gothic" pitchFamily="34" charset="0"/>
              </a:rPr>
              <a:t>Internal materials</a:t>
            </a:r>
          </a:p>
          <a:p>
            <a:pPr lvl="1"/>
            <a:r>
              <a:rPr lang="en-US" dirty="0" smtClean="0">
                <a:solidFill>
                  <a:srgbClr val="4F4F4F"/>
                </a:solidFill>
                <a:latin typeface="Century Gothic" pitchFamily="34" charset="0"/>
                <a:cs typeface="Century Gothic" pitchFamily="34" charset="0"/>
              </a:rPr>
              <a:t>External materials</a:t>
            </a:r>
          </a:p>
          <a:p>
            <a:pPr lvl="1">
              <a:buNone/>
            </a:pPr>
            <a:endParaRPr lang="en-US" dirty="0" smtClean="0">
              <a:solidFill>
                <a:srgbClr val="4F4F4F"/>
              </a:solidFill>
              <a:latin typeface="Century Gothic" pitchFamily="34" charset="0"/>
              <a:cs typeface="Century Gothic" pitchFamily="34" charset="0"/>
            </a:endParaRPr>
          </a:p>
          <a:p>
            <a:pPr marL="53975" lvl="1" indent="4763">
              <a:buNone/>
            </a:pPr>
            <a:r>
              <a:rPr lang="en-US" dirty="0" smtClean="0">
                <a:solidFill>
                  <a:srgbClr val="4F4F4F"/>
                </a:solidFill>
                <a:latin typeface="Century Gothic" pitchFamily="34" charset="0"/>
                <a:cs typeface="Century Gothic" pitchFamily="34" charset="0"/>
              </a:rPr>
              <a:t>This often starts outside of the system, with an idea from someone that a project is needed. </a:t>
            </a:r>
          </a:p>
          <a:p>
            <a:pPr eaLnBrk="1" hangingPunct="1"/>
            <a:endParaRPr lang="en-US" dirty="0" smtClean="0">
              <a:solidFill>
                <a:srgbClr val="4F4F4F"/>
              </a:solidFill>
              <a:latin typeface="Century Gothic" pitchFamily="34" charset="0"/>
              <a:cs typeface="Century Gothic" pitchFamily="34" charset="0"/>
            </a:endParaRP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Plan</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35</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lstStyle/>
          <a:p>
            <a:r>
              <a:rPr lang="en-US" dirty="0" smtClean="0">
                <a:solidFill>
                  <a:srgbClr val="4F4F4F"/>
                </a:solidFill>
                <a:latin typeface="Century Gothic" pitchFamily="34" charset="0"/>
                <a:cs typeface="Century Gothic" pitchFamily="34" charset="0"/>
              </a:rPr>
              <a:t>Set up project in QAD</a:t>
            </a:r>
          </a:p>
          <a:p>
            <a:r>
              <a:rPr lang="en-US" dirty="0" smtClean="0">
                <a:solidFill>
                  <a:srgbClr val="4F4F4F"/>
                </a:solidFill>
                <a:latin typeface="Century Gothic" pitchFamily="34" charset="0"/>
                <a:cs typeface="Century Gothic" pitchFamily="34" charset="0"/>
              </a:rPr>
              <a:t>Download to EAM</a:t>
            </a:r>
          </a:p>
          <a:p>
            <a:r>
              <a:rPr lang="en-US" dirty="0" smtClean="0">
                <a:solidFill>
                  <a:srgbClr val="4F4F4F"/>
                </a:solidFill>
                <a:latin typeface="Century Gothic" pitchFamily="34" charset="0"/>
                <a:cs typeface="Century Gothic" pitchFamily="34" charset="0"/>
              </a:rPr>
              <a:t>Set up project details, if known</a:t>
            </a:r>
          </a:p>
          <a:p>
            <a:r>
              <a:rPr lang="en-US" dirty="0" smtClean="0">
                <a:solidFill>
                  <a:srgbClr val="4F4F4F"/>
                </a:solidFill>
                <a:latin typeface="Century Gothic" pitchFamily="34" charset="0"/>
                <a:cs typeface="Century Gothic" pitchFamily="34" charset="0"/>
              </a:rPr>
              <a:t>Enter Spend Limit for project</a:t>
            </a:r>
          </a:p>
          <a:p>
            <a:r>
              <a:rPr lang="en-US" dirty="0" smtClean="0">
                <a:solidFill>
                  <a:srgbClr val="4F4F4F"/>
                </a:solidFill>
                <a:latin typeface="Century Gothic" pitchFamily="34" charset="0"/>
                <a:cs typeface="Century Gothic" pitchFamily="34" charset="0"/>
              </a:rPr>
              <a:t>Attach external information via external links</a:t>
            </a:r>
          </a:p>
          <a:p>
            <a:r>
              <a:rPr lang="en-US" dirty="0" smtClean="0">
                <a:solidFill>
                  <a:srgbClr val="4F4F4F"/>
                </a:solidFill>
                <a:latin typeface="Century Gothic" pitchFamily="34" charset="0"/>
                <a:cs typeface="Century Gothic" pitchFamily="34" charset="0"/>
              </a:rPr>
              <a:t>Set up warning limits, if known</a:t>
            </a:r>
          </a:p>
          <a:p>
            <a:pPr eaLnBrk="1" hangingPunct="1"/>
            <a:endParaRPr lang="en-US" dirty="0" smtClean="0">
              <a:solidFill>
                <a:srgbClr val="4F4F4F"/>
              </a:solidFill>
              <a:latin typeface="Century Gothic" pitchFamily="34" charset="0"/>
              <a:cs typeface="Century Gothic" pitchFamily="34" charset="0"/>
            </a:endParaRPr>
          </a:p>
        </p:txBody>
      </p:sp>
      <p:sp>
        <p:nvSpPr>
          <p:cNvPr id="11269" name="Title 3"/>
          <p:cNvSpPr>
            <a:spLocks noGrp="1"/>
          </p:cNvSpPr>
          <p:nvPr>
            <p:ph type="title"/>
            <p:custDataLst>
              <p:tags r:id="rId4"/>
            </p:custDataLst>
          </p:nvPr>
        </p:nvSpPr>
        <p:spPr/>
        <p:txBody>
          <a:bodyPr/>
          <a:lstStyle/>
          <a:p>
            <a:r>
              <a:rPr lang="en-US" dirty="0" smtClean="0">
                <a:solidFill>
                  <a:srgbClr val="4F4F4F"/>
                </a:solidFill>
                <a:latin typeface="Century Gothic" pitchFamily="34" charset="0"/>
                <a:cs typeface="Century Gothic" pitchFamily="34" charset="0"/>
              </a:rPr>
              <a:t>Plan </a:t>
            </a:r>
            <a:r>
              <a:rPr lang="en-US" dirty="0" smtClean="0"/>
              <a:t>–</a:t>
            </a:r>
            <a:r>
              <a:rPr lang="en-US" dirty="0" smtClean="0">
                <a:solidFill>
                  <a:srgbClr val="4F4F4F"/>
                </a:solidFill>
                <a:latin typeface="Century Gothic" pitchFamily="34" charset="0"/>
                <a:cs typeface="Century Gothic" pitchFamily="34" charset="0"/>
              </a:rPr>
              <a:t> Steps</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36</a:t>
            </a:fld>
            <a:endParaRPr lang="en-US" dirty="0"/>
          </a:p>
        </p:txBody>
      </p:sp>
      <p:sp>
        <p:nvSpPr>
          <p:cNvPr id="6" name="Title 5"/>
          <p:cNvSpPr>
            <a:spLocks noGrp="1"/>
          </p:cNvSpPr>
          <p:nvPr>
            <p:ph type="title"/>
          </p:nvPr>
        </p:nvSpPr>
        <p:spPr/>
        <p:txBody>
          <a:bodyPr/>
          <a:lstStyle/>
          <a:p>
            <a:r>
              <a:rPr lang="en-US" dirty="0" smtClean="0"/>
              <a:t>Approve: Project Authorization</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Project Controls</a:t>
            </a:r>
            <a:endParaRPr lang="en-US" dirty="0">
              <a:solidFill>
                <a:schemeClr val="accent1"/>
              </a:solidFill>
            </a:endParaRPr>
          </a:p>
        </p:txBody>
      </p:sp>
      <p:grpSp>
        <p:nvGrpSpPr>
          <p:cNvPr id="3" name="Group 11"/>
          <p:cNvGrpSpPr/>
          <p:nvPr/>
        </p:nvGrpSpPr>
        <p:grpSpPr>
          <a:xfrm>
            <a:off x="301625" y="2798430"/>
            <a:ext cx="8686800" cy="1470025"/>
            <a:chOff x="1158875" y="5295900"/>
            <a:chExt cx="6564313" cy="555625"/>
          </a:xfrm>
        </p:grpSpPr>
        <p:sp>
          <p:nvSpPr>
            <p:cNvPr id="8"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9"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2"/>
            </a:solidFill>
            <a:ln w="9525" algn="ctr">
              <a:solidFill>
                <a:schemeClr val="accent2">
                  <a:lumMod val="75000"/>
                </a:schemeClr>
              </a:solidFill>
              <a:round/>
              <a:headEnd/>
              <a:tailEnd/>
            </a:ln>
          </p:spPr>
          <p:txBody>
            <a:bodyPr wrap="none" tIns="91440" bIns="91440" anchor="ctr"/>
            <a:lstStyle/>
            <a:p>
              <a:pPr algn="ctr"/>
              <a:r>
                <a:rPr lang="en-US" dirty="0">
                  <a:latin typeface="+mj-lt"/>
                </a:rPr>
                <a:t>Approve</a:t>
              </a:r>
            </a:p>
          </p:txBody>
        </p:sp>
        <p:sp>
          <p:nvSpPr>
            <p:cNvPr id="10"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1"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2"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3" name="Circular Arrow 12"/>
          <p:cNvSpPr/>
          <p:nvPr/>
        </p:nvSpPr>
        <p:spPr>
          <a:xfrm flipH="1">
            <a:off x="3992728" y="1897855"/>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ircular Arrow 13"/>
          <p:cNvSpPr/>
          <p:nvPr/>
        </p:nvSpPr>
        <p:spPr>
          <a:xfrm flipV="1">
            <a:off x="3985344" y="3028155"/>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37</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normAutofit lnSpcReduction="10000"/>
          </a:bodyPr>
          <a:lstStyle/>
          <a:p>
            <a:pPr eaLnBrk="1" hangingPunct="1"/>
            <a:r>
              <a:rPr lang="en-US" dirty="0" smtClean="0">
                <a:solidFill>
                  <a:srgbClr val="4F4F4F"/>
                </a:solidFill>
                <a:latin typeface="Century Gothic" pitchFamily="34" charset="0"/>
                <a:cs typeface="Century Gothic" pitchFamily="34" charset="0"/>
              </a:rPr>
              <a:t>Route the project through the proper channels to get approvals required in order to proceed with work </a:t>
            </a:r>
          </a:p>
          <a:p>
            <a:pPr eaLnBrk="1" hangingPunct="1"/>
            <a:r>
              <a:rPr lang="en-US" dirty="0" smtClean="0">
                <a:solidFill>
                  <a:srgbClr val="4F4F4F"/>
                </a:solidFill>
                <a:latin typeface="Century Gothic" pitchFamily="34" charset="0"/>
                <a:cs typeface="Century Gothic" pitchFamily="34" charset="0"/>
              </a:rPr>
              <a:t>There are two approval mechanisms: by spend limit or by margins (for customer-funded projects)</a:t>
            </a:r>
          </a:p>
          <a:p>
            <a:pPr eaLnBrk="1" hangingPunct="1"/>
            <a:r>
              <a:rPr lang="en-US" dirty="0" smtClean="0">
                <a:solidFill>
                  <a:srgbClr val="4F4F4F"/>
                </a:solidFill>
                <a:latin typeface="Century Gothic" pitchFamily="34" charset="0"/>
                <a:cs typeface="Century Gothic" pitchFamily="34" charset="0"/>
              </a:rPr>
              <a:t>While this step is often done outside the system, it is recommended customers do it inside the system in order to allow traceability</a:t>
            </a:r>
          </a:p>
          <a:p>
            <a:pPr lvl="1"/>
            <a:r>
              <a:rPr lang="en-US" dirty="0" smtClean="0">
                <a:solidFill>
                  <a:srgbClr val="4F4F4F"/>
                </a:solidFill>
                <a:latin typeface="Century Gothic" pitchFamily="34" charset="0"/>
                <a:cs typeface="Century Gothic" pitchFamily="34" charset="0"/>
              </a:rPr>
              <a:t>External links should be used to link important documentation to the project</a:t>
            </a: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Approve</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38</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normAutofit/>
          </a:bodyPr>
          <a:lstStyle/>
          <a:p>
            <a:pPr eaLnBrk="1" hangingPunct="1"/>
            <a:r>
              <a:rPr lang="en-US" dirty="0" smtClean="0">
                <a:solidFill>
                  <a:srgbClr val="4F4F4F"/>
                </a:solidFill>
                <a:latin typeface="Century Gothic" pitchFamily="34" charset="0"/>
                <a:cs typeface="Century Gothic" pitchFamily="34" charset="0"/>
              </a:rPr>
              <a:t>Project manager routes project for authorization</a:t>
            </a:r>
          </a:p>
          <a:p>
            <a:pPr eaLnBrk="1" hangingPunct="1"/>
            <a:r>
              <a:rPr lang="en-US" dirty="0" smtClean="0">
                <a:solidFill>
                  <a:srgbClr val="4F4F4F"/>
                </a:solidFill>
                <a:latin typeface="Century Gothic" pitchFamily="34" charset="0"/>
                <a:cs typeface="Century Gothic" pitchFamily="34" charset="0"/>
              </a:rPr>
              <a:t>System notifies first approver</a:t>
            </a:r>
          </a:p>
          <a:p>
            <a:pPr eaLnBrk="1" hangingPunct="1"/>
            <a:r>
              <a:rPr lang="en-US" dirty="0" smtClean="0">
                <a:solidFill>
                  <a:srgbClr val="4F4F4F"/>
                </a:solidFill>
                <a:latin typeface="Century Gothic" pitchFamily="34" charset="0"/>
                <a:cs typeface="Century Gothic" pitchFamily="34" charset="0"/>
              </a:rPr>
              <a:t>When project is fully approved, the authorization status changes to Authorized</a:t>
            </a: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Approve – Steps</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39</a:t>
            </a:fld>
            <a:endParaRPr lang="en-US" dirty="0"/>
          </a:p>
        </p:txBody>
      </p:sp>
      <p:sp>
        <p:nvSpPr>
          <p:cNvPr id="6" name="Title 5"/>
          <p:cNvSpPr>
            <a:spLocks noGrp="1"/>
          </p:cNvSpPr>
          <p:nvPr>
            <p:ph type="title"/>
          </p:nvPr>
        </p:nvSpPr>
        <p:spPr/>
        <p:txBody>
          <a:bodyPr/>
          <a:lstStyle/>
          <a:p>
            <a:r>
              <a:rPr lang="en-US" dirty="0" smtClean="0"/>
              <a:t>Work: Actively Charge against Project</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Project Controls</a:t>
            </a:r>
            <a:endParaRPr lang="en-US" dirty="0">
              <a:solidFill>
                <a:schemeClr val="accent1"/>
              </a:solidFill>
            </a:endParaRPr>
          </a:p>
        </p:txBody>
      </p:sp>
      <p:grpSp>
        <p:nvGrpSpPr>
          <p:cNvPr id="3" name="Group 11"/>
          <p:cNvGrpSpPr/>
          <p:nvPr/>
        </p:nvGrpSpPr>
        <p:grpSpPr>
          <a:xfrm>
            <a:off x="301625" y="2798430"/>
            <a:ext cx="8686800" cy="1470025"/>
            <a:chOff x="1158875" y="5295900"/>
            <a:chExt cx="6564313" cy="555625"/>
          </a:xfrm>
        </p:grpSpPr>
        <p:sp>
          <p:nvSpPr>
            <p:cNvPr id="8"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9"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10"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2"/>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1"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2"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3" name="Circular Arrow 12"/>
          <p:cNvSpPr/>
          <p:nvPr/>
        </p:nvSpPr>
        <p:spPr>
          <a:xfrm flipH="1">
            <a:off x="3992728" y="1897855"/>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ircular Arrow 13"/>
          <p:cNvSpPr/>
          <p:nvPr/>
        </p:nvSpPr>
        <p:spPr>
          <a:xfrm flipV="1">
            <a:off x="3985344" y="3028155"/>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tIns="45720" bIns="45720">
            <a:normAutofit lnSpcReduction="10000"/>
          </a:bodyPr>
          <a:lstStyle/>
          <a:p>
            <a:r>
              <a:rPr lang="en-US" sz="2600" dirty="0" smtClean="0">
                <a:solidFill>
                  <a:schemeClr val="bg1">
                    <a:lumMod val="50000"/>
                  </a:schemeClr>
                </a:solidFill>
              </a:rPr>
              <a:t>Maintenance  </a:t>
            </a:r>
          </a:p>
          <a:p>
            <a:pPr lvl="1"/>
            <a:r>
              <a:rPr lang="en-US" sz="2200" dirty="0" smtClean="0">
                <a:solidFill>
                  <a:schemeClr val="bg1">
                    <a:lumMod val="50000"/>
                  </a:schemeClr>
                </a:solidFill>
              </a:rPr>
              <a:t>Equipment efficiency </a:t>
            </a:r>
          </a:p>
          <a:p>
            <a:pPr lvl="1"/>
            <a:r>
              <a:rPr lang="en-US" sz="2200" dirty="0" smtClean="0">
                <a:solidFill>
                  <a:schemeClr val="bg1">
                    <a:lumMod val="50000"/>
                  </a:schemeClr>
                </a:solidFill>
              </a:rPr>
              <a:t>Plant reliability </a:t>
            </a:r>
          </a:p>
          <a:p>
            <a:r>
              <a:rPr lang="en-US" sz="2600" dirty="0" smtClean="0">
                <a:solidFill>
                  <a:schemeClr val="bg1">
                    <a:lumMod val="50000"/>
                  </a:schemeClr>
                </a:solidFill>
              </a:rPr>
              <a:t>Inventory</a:t>
            </a:r>
          </a:p>
          <a:p>
            <a:pPr lvl="1"/>
            <a:r>
              <a:rPr lang="en-US" sz="2200" dirty="0" smtClean="0">
                <a:solidFill>
                  <a:schemeClr val="bg1">
                    <a:lumMod val="50000"/>
                  </a:schemeClr>
                </a:solidFill>
              </a:rPr>
              <a:t>Right size MRO/indirect inventory </a:t>
            </a:r>
          </a:p>
          <a:p>
            <a:pPr lvl="1"/>
            <a:r>
              <a:rPr lang="en-US" sz="2200" dirty="0" smtClean="0">
                <a:solidFill>
                  <a:schemeClr val="bg1">
                    <a:lumMod val="50000"/>
                  </a:schemeClr>
                </a:solidFill>
              </a:rPr>
              <a:t>The right parts when you need them </a:t>
            </a:r>
          </a:p>
          <a:p>
            <a:r>
              <a:rPr lang="en-US" sz="2600" dirty="0" smtClean="0">
                <a:solidFill>
                  <a:schemeClr val="accent4">
                    <a:lumMod val="75000"/>
                  </a:schemeClr>
                </a:solidFill>
              </a:rPr>
              <a:t>Purchasing</a:t>
            </a:r>
          </a:p>
          <a:p>
            <a:pPr lvl="1"/>
            <a:r>
              <a:rPr lang="en-US" sz="2200" dirty="0" smtClean="0">
                <a:solidFill>
                  <a:schemeClr val="accent4">
                    <a:lumMod val="75000"/>
                  </a:schemeClr>
                </a:solidFill>
              </a:rPr>
              <a:t>Control MRO/indirect spend </a:t>
            </a:r>
          </a:p>
          <a:p>
            <a:pPr lvl="1"/>
            <a:r>
              <a:rPr lang="en-US" sz="2200" dirty="0" smtClean="0">
                <a:solidFill>
                  <a:schemeClr val="accent4">
                    <a:lumMod val="75000"/>
                  </a:schemeClr>
                </a:solidFill>
              </a:rPr>
              <a:t>Comply with corporate financial manual approvals</a:t>
            </a:r>
          </a:p>
          <a:p>
            <a:r>
              <a:rPr lang="en-US" sz="2600" b="1" dirty="0" smtClean="0">
                <a:solidFill>
                  <a:schemeClr val="tx1"/>
                </a:solidFill>
              </a:rPr>
              <a:t>Project Controls</a:t>
            </a:r>
          </a:p>
          <a:p>
            <a:pPr lvl="1"/>
            <a:r>
              <a:rPr lang="en-US" sz="2200" b="1" dirty="0" smtClean="0">
                <a:solidFill>
                  <a:schemeClr val="tx1"/>
                </a:solidFill>
              </a:rPr>
              <a:t>Manage project spend </a:t>
            </a:r>
          </a:p>
          <a:p>
            <a:pPr lvl="1"/>
            <a:r>
              <a:rPr lang="en-US" sz="2200" b="1" dirty="0" smtClean="0">
                <a:solidFill>
                  <a:schemeClr val="tx1"/>
                </a:solidFill>
              </a:rPr>
              <a:t>Track true acquisition cost of assets</a:t>
            </a:r>
          </a:p>
          <a:p>
            <a:endParaRPr lang="en-US" sz="2600" dirty="0" smtClean="0"/>
          </a:p>
        </p:txBody>
      </p:sp>
      <p:sp>
        <p:nvSpPr>
          <p:cNvPr id="645123" name="Rectangle 2"/>
          <p:cNvSpPr>
            <a:spLocks noGrp="1" noChangeArrowheads="1"/>
          </p:cNvSpPr>
          <p:nvPr>
            <p:ph type="title"/>
          </p:nvPr>
        </p:nvSpPr>
        <p:spPr/>
        <p:txBody>
          <a:bodyPr anchor="ctr"/>
          <a:lstStyle/>
          <a:p>
            <a:r>
              <a:rPr lang="en-US" dirty="0" smtClean="0"/>
              <a:t>QAD EAM Overview – Modules </a:t>
            </a:r>
          </a:p>
        </p:txBody>
      </p:sp>
      <p:sp>
        <p:nvSpPr>
          <p:cNvPr id="8" name="Text Placeholder 7"/>
          <p:cNvSpPr>
            <a:spLocks noGrp="1"/>
          </p:cNvSpPr>
          <p:nvPr>
            <p:ph type="body" sz="quarter" idx="11"/>
          </p:nvPr>
        </p:nvSpPr>
        <p:spPr/>
        <p:txBody>
          <a:bodyPr/>
          <a:lstStyle/>
          <a:p>
            <a:r>
              <a:rPr lang="en-US" dirty="0" smtClean="0"/>
              <a:t>EAM Project Controls</a:t>
            </a:r>
            <a:endParaRPr lang="en-US" dirty="0"/>
          </a:p>
        </p:txBody>
      </p:sp>
      <p:sp>
        <p:nvSpPr>
          <p:cNvPr id="5" name="Slide Number Placeholder 4"/>
          <p:cNvSpPr>
            <a:spLocks noGrp="1"/>
          </p:cNvSpPr>
          <p:nvPr>
            <p:ph type="sldNum" sz="quarter" idx="12"/>
          </p:nvPr>
        </p:nvSpPr>
        <p:spPr/>
        <p:txBody>
          <a:bodyPr/>
          <a:lstStyle/>
          <a:p>
            <a:fld id="{D295FD85-0E9A-9A4B-AEA4-CF6493BFD0E6}" type="slidenum">
              <a:rPr lang="en-US" smtClean="0"/>
              <a:pPr/>
              <a:t>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3315">
                                            <p:txEl>
                                              <p:pRg st="6" end="6"/>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3315">
                                            <p:txEl>
                                              <p:pRg st="7" end="7"/>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3315">
                                            <p:txEl>
                                              <p:pRg st="8" end="8"/>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40</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lstStyle/>
          <a:p>
            <a:r>
              <a:rPr lang="en-US" dirty="0" smtClean="0">
                <a:solidFill>
                  <a:srgbClr val="4F4F4F"/>
                </a:solidFill>
                <a:latin typeface="Century Gothic" pitchFamily="34" charset="0"/>
                <a:cs typeface="Century Gothic" pitchFamily="34" charset="0"/>
              </a:rPr>
              <a:t>If jobs are being used, the budgets should be set up in the first round of Work. </a:t>
            </a:r>
          </a:p>
          <a:p>
            <a:r>
              <a:rPr lang="en-US" dirty="0" smtClean="0">
                <a:solidFill>
                  <a:srgbClr val="4F4F4F"/>
                </a:solidFill>
                <a:latin typeface="Century Gothic" pitchFamily="34" charset="0"/>
                <a:cs typeface="Century Gothic" pitchFamily="34" charset="0"/>
              </a:rPr>
              <a:t>Spend authorized money!</a:t>
            </a:r>
          </a:p>
          <a:p>
            <a:pPr lvl="1"/>
            <a:r>
              <a:rPr lang="en-US" dirty="0" smtClean="0">
                <a:solidFill>
                  <a:srgbClr val="4F4F4F"/>
                </a:solidFill>
                <a:latin typeface="Century Gothic" pitchFamily="34" charset="0"/>
                <a:cs typeface="Century Gothic" pitchFamily="34" charset="0"/>
              </a:rPr>
              <a:t>Enter requisitions/POs</a:t>
            </a:r>
          </a:p>
          <a:p>
            <a:pPr lvl="1"/>
            <a:r>
              <a:rPr lang="en-US" dirty="0" smtClean="0">
                <a:solidFill>
                  <a:srgbClr val="4F4F4F"/>
                </a:solidFill>
                <a:latin typeface="Century Gothic" pitchFamily="34" charset="0"/>
                <a:cs typeface="Century Gothic" pitchFamily="34" charset="0"/>
              </a:rPr>
              <a:t>Build WOs</a:t>
            </a:r>
          </a:p>
          <a:p>
            <a:pPr lvl="1"/>
            <a:r>
              <a:rPr lang="en-US" dirty="0" smtClean="0">
                <a:solidFill>
                  <a:srgbClr val="4F4F4F"/>
                </a:solidFill>
                <a:latin typeface="Century Gothic" pitchFamily="34" charset="0"/>
                <a:cs typeface="Century Gothic" pitchFamily="34" charset="0"/>
              </a:rPr>
              <a:t>Enter Stores Requests for parts needed from the crib</a:t>
            </a:r>
          </a:p>
          <a:p>
            <a:endParaRPr lang="en-US" dirty="0" smtClean="0">
              <a:solidFill>
                <a:srgbClr val="4F4F4F"/>
              </a:solidFill>
              <a:latin typeface="Century Gothic" pitchFamily="34" charset="0"/>
              <a:cs typeface="Century Gothic" pitchFamily="34" charset="0"/>
            </a:endParaRPr>
          </a:p>
          <a:p>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Work</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41</a:t>
            </a:fld>
            <a:endParaRPr lang="en-US" dirty="0"/>
          </a:p>
        </p:txBody>
      </p:sp>
      <p:sp>
        <p:nvSpPr>
          <p:cNvPr id="6" name="Title 5"/>
          <p:cNvSpPr>
            <a:spLocks noGrp="1"/>
          </p:cNvSpPr>
          <p:nvPr>
            <p:ph type="title"/>
          </p:nvPr>
        </p:nvSpPr>
        <p:spPr>
          <a:xfrm>
            <a:off x="457199" y="598826"/>
            <a:ext cx="8531225" cy="716523"/>
          </a:xfrm>
        </p:spPr>
        <p:txBody>
          <a:bodyPr>
            <a:normAutofit fontScale="90000"/>
          </a:bodyPr>
          <a:lstStyle/>
          <a:p>
            <a:r>
              <a:rPr lang="en-US" dirty="0" smtClean="0"/>
              <a:t>Track: Monitor Spend &amp; Update Requirements</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Project Controls</a:t>
            </a:r>
            <a:endParaRPr lang="en-US" dirty="0">
              <a:solidFill>
                <a:schemeClr val="accent1"/>
              </a:solidFill>
            </a:endParaRPr>
          </a:p>
        </p:txBody>
      </p:sp>
      <p:grpSp>
        <p:nvGrpSpPr>
          <p:cNvPr id="3" name="Group 11"/>
          <p:cNvGrpSpPr/>
          <p:nvPr/>
        </p:nvGrpSpPr>
        <p:grpSpPr>
          <a:xfrm>
            <a:off x="301625" y="2869680"/>
            <a:ext cx="8686800" cy="1470025"/>
            <a:chOff x="1158875" y="5295900"/>
            <a:chExt cx="6564313" cy="555625"/>
          </a:xfrm>
        </p:grpSpPr>
        <p:sp>
          <p:nvSpPr>
            <p:cNvPr id="8"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9"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10"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1"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2"/>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2"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3" name="Circular Arrow 12"/>
          <p:cNvSpPr/>
          <p:nvPr/>
        </p:nvSpPr>
        <p:spPr>
          <a:xfrm flipH="1">
            <a:off x="3992728" y="1969105"/>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ircular Arrow 13"/>
          <p:cNvSpPr/>
          <p:nvPr/>
        </p:nvSpPr>
        <p:spPr>
          <a:xfrm flipV="1">
            <a:off x="3985344" y="3099405"/>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42</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normAutofit lnSpcReduction="10000"/>
          </a:bodyPr>
          <a:lstStyle/>
          <a:p>
            <a:r>
              <a:rPr lang="en-US" dirty="0" smtClean="0">
                <a:solidFill>
                  <a:srgbClr val="4F4F4F"/>
                </a:solidFill>
                <a:latin typeface="Century Gothic" pitchFamily="34" charset="0"/>
                <a:cs typeface="Century Gothic" pitchFamily="34" charset="0"/>
              </a:rPr>
              <a:t>Work and Track are iterative processes that go hand in hand.</a:t>
            </a:r>
          </a:p>
          <a:p>
            <a:pPr eaLnBrk="1" hangingPunct="1"/>
            <a:r>
              <a:rPr lang="en-US" dirty="0" smtClean="0">
                <a:solidFill>
                  <a:srgbClr val="4F4F4F"/>
                </a:solidFill>
                <a:latin typeface="Century Gothic" pitchFamily="34" charset="0"/>
                <a:cs typeface="Century Gothic" pitchFamily="34" charset="0"/>
              </a:rPr>
              <a:t>Verify everything is recorded properly.</a:t>
            </a:r>
          </a:p>
          <a:p>
            <a:pPr eaLnBrk="1" hangingPunct="1"/>
            <a:r>
              <a:rPr lang="en-US" dirty="0" smtClean="0">
                <a:solidFill>
                  <a:srgbClr val="4F4F4F"/>
                </a:solidFill>
                <a:latin typeface="Century Gothic" pitchFamily="34" charset="0"/>
                <a:cs typeface="Century Gothic" pitchFamily="34" charset="0"/>
              </a:rPr>
              <a:t>Verify you still have money left.</a:t>
            </a:r>
          </a:p>
          <a:p>
            <a:pPr eaLnBrk="1" hangingPunct="1"/>
            <a:r>
              <a:rPr lang="en-US" dirty="0" smtClean="0">
                <a:solidFill>
                  <a:srgbClr val="4F4F4F"/>
                </a:solidFill>
                <a:latin typeface="Century Gothic" pitchFamily="34" charset="0"/>
                <a:cs typeface="Century Gothic" pitchFamily="34" charset="0"/>
              </a:rPr>
              <a:t>Are we on time?  </a:t>
            </a:r>
          </a:p>
          <a:p>
            <a:pPr eaLnBrk="1" hangingPunct="1"/>
            <a:r>
              <a:rPr lang="en-US" dirty="0" smtClean="0">
                <a:solidFill>
                  <a:srgbClr val="4F4F4F"/>
                </a:solidFill>
                <a:latin typeface="Century Gothic" pitchFamily="34" charset="0"/>
                <a:cs typeface="Century Gothic" pitchFamily="34" charset="0"/>
              </a:rPr>
              <a:t>Are there any assets ready to be put in service?  - Capitalize  and close out that portion of the project. </a:t>
            </a:r>
          </a:p>
          <a:p>
            <a:pPr eaLnBrk="1" hangingPunct="1"/>
            <a:r>
              <a:rPr lang="en-US" dirty="0" smtClean="0">
                <a:solidFill>
                  <a:srgbClr val="4F4F4F"/>
                </a:solidFill>
                <a:latin typeface="Century Gothic" pitchFamily="34" charset="0"/>
                <a:cs typeface="Century Gothic" pitchFamily="34" charset="0"/>
              </a:rPr>
              <a:t>Any jobs ready to close? </a:t>
            </a:r>
          </a:p>
          <a:p>
            <a:pPr eaLnBrk="1" hangingPunct="1"/>
            <a:r>
              <a:rPr lang="en-US" dirty="0" smtClean="0">
                <a:solidFill>
                  <a:srgbClr val="4F4F4F"/>
                </a:solidFill>
                <a:latin typeface="Century Gothic" pitchFamily="34" charset="0"/>
                <a:cs typeface="Century Gothic" pitchFamily="34" charset="0"/>
              </a:rPr>
              <a:t>Project contingencies needed? </a:t>
            </a:r>
          </a:p>
          <a:p>
            <a:pPr eaLnBrk="1" hangingPunct="1"/>
            <a:r>
              <a:rPr lang="en-US" dirty="0" smtClean="0">
                <a:solidFill>
                  <a:srgbClr val="4F4F4F"/>
                </a:solidFill>
                <a:latin typeface="Century Gothic" pitchFamily="34" charset="0"/>
                <a:cs typeface="Century Gothic" pitchFamily="34" charset="0"/>
              </a:rPr>
              <a:t>REFRESH REFRESH REFRESH! </a:t>
            </a: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Track</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43</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normAutofit/>
          </a:bodyPr>
          <a:lstStyle/>
          <a:p>
            <a:r>
              <a:rPr lang="en-US" dirty="0" smtClean="0">
                <a:solidFill>
                  <a:srgbClr val="4F4F4F"/>
                </a:solidFill>
                <a:latin typeface="Century Gothic" pitchFamily="34" charset="0"/>
                <a:cs typeface="Century Gothic" pitchFamily="34" charset="0"/>
              </a:rPr>
              <a:t>Refresh the relevant project to ensure all of the latest spend has been pulled in</a:t>
            </a:r>
          </a:p>
          <a:p>
            <a:pPr eaLnBrk="1" hangingPunct="1"/>
            <a:r>
              <a:rPr lang="en-US" dirty="0" smtClean="0">
                <a:solidFill>
                  <a:srgbClr val="4F4F4F"/>
                </a:solidFill>
                <a:latin typeface="Century Gothic" pitchFamily="34" charset="0"/>
                <a:cs typeface="Century Gothic" pitchFamily="34" charset="0"/>
              </a:rPr>
              <a:t>Review project cost tab and run necessary reports</a:t>
            </a:r>
          </a:p>
          <a:p>
            <a:pPr eaLnBrk="1" hangingPunct="1"/>
            <a:r>
              <a:rPr lang="en-US" dirty="0" smtClean="0">
                <a:solidFill>
                  <a:srgbClr val="4F4F4F"/>
                </a:solidFill>
                <a:latin typeface="Century Gothic" pitchFamily="34" charset="0"/>
                <a:cs typeface="Century Gothic" pitchFamily="34" charset="0"/>
              </a:rPr>
              <a:t>Update spend limits and warning limits, if necessary</a:t>
            </a:r>
          </a:p>
          <a:p>
            <a:pPr eaLnBrk="1" hangingPunct="1"/>
            <a:r>
              <a:rPr lang="en-US" dirty="0" smtClean="0">
                <a:solidFill>
                  <a:srgbClr val="4F4F4F"/>
                </a:solidFill>
                <a:latin typeface="Century Gothic" pitchFamily="34" charset="0"/>
                <a:cs typeface="Century Gothic" pitchFamily="34" charset="0"/>
              </a:rPr>
              <a:t>Prepare to capitalize assets ready to be put in service </a:t>
            </a:r>
          </a:p>
          <a:p>
            <a:pPr eaLnBrk="1" hangingPunct="1"/>
            <a:r>
              <a:rPr lang="en-US" dirty="0" smtClean="0">
                <a:solidFill>
                  <a:srgbClr val="4F4F4F"/>
                </a:solidFill>
                <a:latin typeface="Century Gothic" pitchFamily="34" charset="0"/>
                <a:cs typeface="Century Gothic" pitchFamily="34" charset="0"/>
              </a:rPr>
              <a:t>Lock/close any jobs that are complete or nearing completion</a:t>
            </a:r>
          </a:p>
        </p:txBody>
      </p:sp>
      <p:sp>
        <p:nvSpPr>
          <p:cNvPr id="11269" name="Title 3"/>
          <p:cNvSpPr>
            <a:spLocks noGrp="1"/>
          </p:cNvSpPr>
          <p:nvPr>
            <p:ph type="title"/>
            <p:custDataLst>
              <p:tags r:id="rId4"/>
            </p:custDataLst>
          </p:nvPr>
        </p:nvSpPr>
        <p:spPr/>
        <p:txBody>
          <a:bodyPr/>
          <a:lstStyle/>
          <a:p>
            <a:r>
              <a:rPr lang="en-US" dirty="0" smtClean="0">
                <a:solidFill>
                  <a:srgbClr val="4F4F4F"/>
                </a:solidFill>
                <a:latin typeface="Century Gothic" pitchFamily="34" charset="0"/>
                <a:cs typeface="Century Gothic" pitchFamily="34" charset="0"/>
              </a:rPr>
              <a:t>Track </a:t>
            </a:r>
            <a:r>
              <a:rPr lang="en-US" dirty="0" smtClean="0"/>
              <a:t>–</a:t>
            </a:r>
            <a:r>
              <a:rPr lang="en-US" dirty="0" smtClean="0">
                <a:solidFill>
                  <a:srgbClr val="4F4F4F"/>
                </a:solidFill>
                <a:latin typeface="Century Gothic" pitchFamily="34" charset="0"/>
                <a:cs typeface="Century Gothic" pitchFamily="34" charset="0"/>
              </a:rPr>
              <a:t> Steps</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44</a:t>
            </a:fld>
            <a:endParaRPr lang="en-US" dirty="0"/>
          </a:p>
        </p:txBody>
      </p:sp>
      <p:sp>
        <p:nvSpPr>
          <p:cNvPr id="6" name="Title 5"/>
          <p:cNvSpPr>
            <a:spLocks noGrp="1"/>
          </p:cNvSpPr>
          <p:nvPr>
            <p:ph type="title"/>
          </p:nvPr>
        </p:nvSpPr>
        <p:spPr/>
        <p:txBody>
          <a:bodyPr>
            <a:normAutofit fontScale="90000"/>
          </a:bodyPr>
          <a:lstStyle/>
          <a:p>
            <a:r>
              <a:rPr lang="en-US" dirty="0" smtClean="0"/>
              <a:t>Closure: Finalize Spending &amp; Close Project</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Project Controls</a:t>
            </a:r>
            <a:endParaRPr lang="en-US" dirty="0">
              <a:solidFill>
                <a:schemeClr val="accent1"/>
              </a:solidFill>
            </a:endParaRPr>
          </a:p>
        </p:txBody>
      </p:sp>
      <p:grpSp>
        <p:nvGrpSpPr>
          <p:cNvPr id="3" name="Group 11"/>
          <p:cNvGrpSpPr/>
          <p:nvPr/>
        </p:nvGrpSpPr>
        <p:grpSpPr>
          <a:xfrm>
            <a:off x="301625" y="2881555"/>
            <a:ext cx="8686800" cy="1470025"/>
            <a:chOff x="1158875" y="5295900"/>
            <a:chExt cx="6564313" cy="555625"/>
          </a:xfrm>
        </p:grpSpPr>
        <p:sp>
          <p:nvSpPr>
            <p:cNvPr id="8"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9"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10"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Work</a:t>
              </a:r>
            </a:p>
          </p:txBody>
        </p:sp>
        <p:sp>
          <p:nvSpPr>
            <p:cNvPr id="11"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Track</a:t>
              </a:r>
            </a:p>
          </p:txBody>
        </p:sp>
        <p:sp>
          <p:nvSpPr>
            <p:cNvPr id="12"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2"/>
            </a:solidFill>
            <a:ln w="9525" algn="ctr">
              <a:solidFill>
                <a:schemeClr val="tx1"/>
              </a:solidFill>
              <a:round/>
              <a:headEnd/>
              <a:tailEnd/>
            </a:ln>
          </p:spPr>
          <p:txBody>
            <a:bodyPr wrap="none" tIns="91440" bIns="91440" anchor="ctr"/>
            <a:lstStyle/>
            <a:p>
              <a:pPr algn="ctr"/>
              <a:r>
                <a:rPr lang="en-US" sz="1600" dirty="0">
                  <a:latin typeface="+mj-lt"/>
                </a:rPr>
                <a:t>Complete</a:t>
              </a:r>
            </a:p>
          </p:txBody>
        </p:sp>
      </p:grpSp>
      <p:sp>
        <p:nvSpPr>
          <p:cNvPr id="13" name="Circular Arrow 12"/>
          <p:cNvSpPr/>
          <p:nvPr/>
        </p:nvSpPr>
        <p:spPr>
          <a:xfrm flipH="1">
            <a:off x="3992728" y="1980980"/>
            <a:ext cx="2621920" cy="222885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4" name="Circular Arrow 13"/>
          <p:cNvSpPr/>
          <p:nvPr/>
        </p:nvSpPr>
        <p:spPr>
          <a:xfrm flipV="1">
            <a:off x="3985344" y="3111280"/>
            <a:ext cx="2607152" cy="2197100"/>
          </a:xfrm>
          <a:prstGeom prst="circular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2FC819B-8A1D-42A6-B16D-AA126E3700DD}" type="slidenum">
              <a:rPr lang="en-US" smtClean="0">
                <a:latin typeface="Century Gothic" pitchFamily="34" charset="0"/>
                <a:cs typeface="Arial" pitchFamily="34" charset="0"/>
              </a:rPr>
              <a:pPr fontAlgn="base">
                <a:spcBef>
                  <a:spcPct val="0"/>
                </a:spcBef>
                <a:spcAft>
                  <a:spcPct val="0"/>
                </a:spcAft>
              </a:pPr>
              <a:t>45</a:t>
            </a:fld>
            <a:endParaRPr lang="en-US" dirty="0" smtClean="0">
              <a:latin typeface="Century Gothic" pitchFamily="34" charset="0"/>
              <a:cs typeface="Arial" pitchFamily="34" charset="0"/>
            </a:endParaRPr>
          </a:p>
        </p:txBody>
      </p:sp>
      <p:sp>
        <p:nvSpPr>
          <p:cNvPr id="11268" name="Content Placeholder 2"/>
          <p:cNvSpPr>
            <a:spLocks noGrp="1"/>
          </p:cNvSpPr>
          <p:nvPr>
            <p:ph idx="1"/>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Lock project so only final receipts can be done. </a:t>
            </a:r>
          </a:p>
          <a:p>
            <a:pPr eaLnBrk="1" hangingPunct="1"/>
            <a:r>
              <a:rPr lang="en-US" dirty="0" smtClean="0">
                <a:solidFill>
                  <a:srgbClr val="4F4F4F"/>
                </a:solidFill>
                <a:latin typeface="Century Gothic" pitchFamily="34" charset="0"/>
                <a:cs typeface="Century Gothic" pitchFamily="34" charset="0"/>
              </a:rPr>
              <a:t>Is everything received?</a:t>
            </a:r>
          </a:p>
          <a:p>
            <a:pPr eaLnBrk="1" hangingPunct="1"/>
            <a:r>
              <a:rPr lang="en-US" dirty="0" smtClean="0">
                <a:solidFill>
                  <a:srgbClr val="4F4F4F"/>
                </a:solidFill>
                <a:latin typeface="Century Gothic" pitchFamily="34" charset="0"/>
                <a:cs typeface="Century Gothic" pitchFamily="34" charset="0"/>
              </a:rPr>
              <a:t>Any open POs?</a:t>
            </a:r>
          </a:p>
          <a:p>
            <a:pPr eaLnBrk="1" hangingPunct="1"/>
            <a:r>
              <a:rPr lang="en-US" dirty="0" smtClean="0">
                <a:solidFill>
                  <a:srgbClr val="4F4F4F"/>
                </a:solidFill>
                <a:latin typeface="Century Gothic" pitchFamily="34" charset="0"/>
                <a:cs typeface="Century Gothic" pitchFamily="34" charset="0"/>
              </a:rPr>
              <a:t>Any reqs that were never processed? </a:t>
            </a:r>
          </a:p>
          <a:p>
            <a:pPr eaLnBrk="1" hangingPunct="1"/>
            <a:r>
              <a:rPr lang="en-US" dirty="0" smtClean="0">
                <a:solidFill>
                  <a:srgbClr val="4F4F4F"/>
                </a:solidFill>
                <a:latin typeface="Century Gothic" pitchFamily="34" charset="0"/>
                <a:cs typeface="Century Gothic" pitchFamily="34" charset="0"/>
              </a:rPr>
              <a:t>Has everything been paid? </a:t>
            </a:r>
          </a:p>
          <a:p>
            <a:pPr eaLnBrk="1" hangingPunct="1"/>
            <a:r>
              <a:rPr lang="en-US" dirty="0" smtClean="0">
                <a:solidFill>
                  <a:srgbClr val="4F4F4F"/>
                </a:solidFill>
                <a:latin typeface="Century Gothic" pitchFamily="34" charset="0"/>
                <a:cs typeface="Century Gothic" pitchFamily="34" charset="0"/>
              </a:rPr>
              <a:t>Are the assets ready to be capitalized?</a:t>
            </a:r>
          </a:p>
          <a:p>
            <a:pPr lvl="1"/>
            <a:r>
              <a:rPr lang="en-US" dirty="0" smtClean="0">
                <a:solidFill>
                  <a:srgbClr val="4F4F4F"/>
                </a:solidFill>
                <a:latin typeface="Century Gothic" pitchFamily="34" charset="0"/>
                <a:cs typeface="Century Gothic" pitchFamily="34" charset="0"/>
              </a:rPr>
              <a:t>Collect info for capitalizing assets. </a:t>
            </a:r>
          </a:p>
          <a:p>
            <a:pPr eaLnBrk="1" hangingPunct="1"/>
            <a:endParaRPr lang="en-US" dirty="0" smtClean="0">
              <a:solidFill>
                <a:srgbClr val="4F4F4F"/>
              </a:solidFill>
              <a:latin typeface="Century Gothic" pitchFamily="34" charset="0"/>
              <a:cs typeface="Century Gothic" pitchFamily="34" charset="0"/>
            </a:endParaRPr>
          </a:p>
        </p:txBody>
      </p:sp>
      <p:sp>
        <p:nvSpPr>
          <p:cNvPr id="11269"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Closure</a:t>
            </a:r>
          </a:p>
        </p:txBody>
      </p:sp>
      <p:sp>
        <p:nvSpPr>
          <p:cNvPr id="11270" name="Text Placeholder 4"/>
          <p:cNvSpPr>
            <a:spLocks noGrp="1"/>
          </p:cNvSpPr>
          <p:nvPr>
            <p:ph type="body" sz="quarter" idx="11"/>
            <p:custDataLst>
              <p:tags r:id="rId5"/>
            </p:custDataLst>
          </p:nvPr>
        </p:nvSpPr>
        <p:spPr/>
        <p:txBody>
          <a:bodyPr/>
          <a:lstStyle/>
          <a:p>
            <a:r>
              <a:rPr lang="en-US" dirty="0" smtClean="0">
                <a:solidFill>
                  <a:schemeClr val="accent1"/>
                </a:solidFill>
              </a:rPr>
              <a:t>EAM Project Controls</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smtClean="0"/>
              <a:t>© 2015 </a:t>
            </a:r>
            <a:r>
              <a:rPr lang="en-GB" sz="2000" dirty="0" smtClean="0"/>
              <a:t>QAD Inc</a:t>
            </a:r>
            <a:endParaRPr lang="en-GB" sz="2000" dirty="0"/>
          </a:p>
        </p:txBody>
      </p:sp>
      <p:sp>
        <p:nvSpPr>
          <p:cNvPr id="7" name="Slide Number Placeholder 6"/>
          <p:cNvSpPr>
            <a:spLocks noGrp="1"/>
          </p:cNvSpPr>
          <p:nvPr>
            <p:ph type="sldNum" sz="quarter" idx="12"/>
          </p:nvPr>
        </p:nvSpPr>
        <p:spPr/>
        <p:txBody>
          <a:bodyPr/>
          <a:lstStyle/>
          <a:p>
            <a:fld id="{D295FD85-0E9A-9A4B-AEA4-CF6493BFD0E6}" type="slidenum">
              <a:rPr lang="en-US" smtClean="0"/>
              <a:pPr/>
              <a:t>46</a:t>
            </a:fld>
            <a:endParaRPr lang="en-US" dirty="0"/>
          </a:p>
        </p:txBody>
      </p:sp>
      <p:sp>
        <p:nvSpPr>
          <p:cNvPr id="4" name="Rectangle 2"/>
          <p:cNvSpPr>
            <a:spLocks noGrp="1" noChangeArrowheads="1"/>
          </p:cNvSpPr>
          <p:nvPr>
            <p:ph type="title"/>
          </p:nvPr>
        </p:nvSpPr>
        <p:spPr>
          <a:xfrm>
            <a:off x="457200" y="417513"/>
            <a:ext cx="8153400" cy="881062"/>
          </a:xfrm>
        </p:spPr>
        <p:txBody>
          <a:bodyPr/>
          <a:lstStyle/>
          <a:p>
            <a:pPr eaLnBrk="1" hangingPunct="1"/>
            <a:r>
              <a:rPr lang="en-US" dirty="0" smtClean="0"/>
              <a:t>End of Section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9458" name="Picture 10" descr="C:\Users\nnm\AppData\Local\Microsoft\Windows\Temporary Internet Files\Content.IE5\9T6UJMI2\MC900437207[1].jpg"/>
          <p:cNvPicPr>
            <a:picLocks noChangeAspect="1" noChangeArrowheads="1"/>
          </p:cNvPicPr>
          <p:nvPr/>
        </p:nvPicPr>
        <p:blipFill>
          <a:blip r:embed="rId3">
            <a:lum bright="40000"/>
          </a:blip>
          <a:srcRect l="7494" t="7680" r="671" b="6952"/>
          <a:stretch>
            <a:fillRect/>
          </a:stretch>
        </p:blipFill>
        <p:spPr bwMode="auto">
          <a:xfrm>
            <a:off x="2057400" y="1119188"/>
            <a:ext cx="5410200" cy="5029200"/>
          </a:xfrm>
          <a:prstGeom prst="rect">
            <a:avLst/>
          </a:prstGeom>
          <a:solidFill>
            <a:srgbClr val="000000">
              <a:alpha val="32941"/>
            </a:srgbClr>
          </a:solidFill>
          <a:ln w="9525">
            <a:noFill/>
            <a:miter lim="800000"/>
            <a:headEnd/>
            <a:tailEnd/>
          </a:ln>
        </p:spPr>
      </p:pic>
      <p:sp>
        <p:nvSpPr>
          <p:cNvPr id="20" name="Slide Number Placeholder 19"/>
          <p:cNvSpPr>
            <a:spLocks noGrp="1"/>
          </p:cNvSpPr>
          <p:nvPr>
            <p:ph type="sldNum" sz="quarter" idx="12"/>
          </p:nvPr>
        </p:nvSpPr>
        <p:spPr/>
        <p:txBody>
          <a:bodyPr/>
          <a:lstStyle/>
          <a:p>
            <a:fld id="{D295FD85-0E9A-9A4B-AEA4-CF6493BFD0E6}" type="slidenum">
              <a:rPr lang="en-US" smtClean="0"/>
              <a:pPr/>
              <a:t>5</a:t>
            </a:fld>
            <a:endParaRPr lang="en-US" dirty="0"/>
          </a:p>
        </p:txBody>
      </p:sp>
      <p:sp>
        <p:nvSpPr>
          <p:cNvPr id="659459" name="Rectangle 2"/>
          <p:cNvSpPr>
            <a:spLocks noGrp="1" noChangeArrowheads="1"/>
          </p:cNvSpPr>
          <p:nvPr>
            <p:ph type="title"/>
          </p:nvPr>
        </p:nvSpPr>
        <p:spPr/>
        <p:txBody>
          <a:bodyPr anchor="ctr"/>
          <a:lstStyle/>
          <a:p>
            <a:r>
              <a:rPr lang="en-US" dirty="0" smtClean="0"/>
              <a:t>EAM Modules</a:t>
            </a:r>
          </a:p>
        </p:txBody>
      </p:sp>
      <p:sp>
        <p:nvSpPr>
          <p:cNvPr id="23" name="Text Placeholder 22"/>
          <p:cNvSpPr>
            <a:spLocks noGrp="1"/>
          </p:cNvSpPr>
          <p:nvPr>
            <p:ph type="body" sz="quarter" idx="13"/>
          </p:nvPr>
        </p:nvSpPr>
        <p:spPr/>
        <p:txBody>
          <a:bodyPr/>
          <a:lstStyle/>
          <a:p>
            <a:endParaRPr lang="en-US"/>
          </a:p>
        </p:txBody>
      </p:sp>
      <p:pic>
        <p:nvPicPr>
          <p:cNvPr id="659461" name="Picture 3" descr="C:\Users\nnm\AppData\Local\Microsoft\Windows\Temporary Internet Files\Content.IE5\HRO6PRED\MC900440391[1].png"/>
          <p:cNvPicPr>
            <a:picLocks noChangeAspect="1" noChangeArrowheads="1"/>
          </p:cNvPicPr>
          <p:nvPr/>
        </p:nvPicPr>
        <p:blipFill>
          <a:blip r:embed="rId4"/>
          <a:srcRect/>
          <a:stretch>
            <a:fillRect/>
          </a:stretch>
        </p:blipFill>
        <p:spPr bwMode="auto">
          <a:xfrm>
            <a:off x="4014788" y="1160463"/>
            <a:ext cx="1089025" cy="1090612"/>
          </a:xfrm>
          <a:prstGeom prst="rect">
            <a:avLst/>
          </a:prstGeom>
          <a:noFill/>
          <a:ln w="9525">
            <a:noFill/>
            <a:miter lim="800000"/>
            <a:headEnd/>
            <a:tailEnd/>
          </a:ln>
        </p:spPr>
      </p:pic>
      <p:grpSp>
        <p:nvGrpSpPr>
          <p:cNvPr id="2" name="Group 21"/>
          <p:cNvGrpSpPr>
            <a:grpSpLocks/>
          </p:cNvGrpSpPr>
          <p:nvPr/>
        </p:nvGrpSpPr>
        <p:grpSpPr bwMode="auto">
          <a:xfrm>
            <a:off x="1762125" y="2871788"/>
            <a:ext cx="1370013" cy="1446212"/>
            <a:chOff x="2057698" y="2886075"/>
            <a:chExt cx="1369286" cy="1446015"/>
          </a:xfrm>
        </p:grpSpPr>
        <p:pic>
          <p:nvPicPr>
            <p:cNvPr id="659463" name="Picture 2" descr="C:\Users\nnm\AppData\Local\Microsoft\Windows\Temporary Internet Files\Content.IE5\9T6UJMI2\MC900286442[1].wmf"/>
            <p:cNvPicPr>
              <a:picLocks noChangeAspect="1" noChangeArrowheads="1"/>
            </p:cNvPicPr>
            <p:nvPr/>
          </p:nvPicPr>
          <p:blipFill>
            <a:blip r:embed="rId5"/>
            <a:srcRect/>
            <a:stretch>
              <a:fillRect/>
            </a:stretch>
          </p:blipFill>
          <p:spPr bwMode="auto">
            <a:xfrm>
              <a:off x="2265531" y="2886075"/>
              <a:ext cx="947737" cy="1130300"/>
            </a:xfrm>
            <a:prstGeom prst="rect">
              <a:avLst/>
            </a:prstGeom>
            <a:noFill/>
            <a:ln w="9525">
              <a:noFill/>
              <a:miter lim="800000"/>
              <a:headEnd/>
              <a:tailEnd/>
            </a:ln>
          </p:spPr>
        </p:pic>
        <p:sp>
          <p:nvSpPr>
            <p:cNvPr id="20487" name="TextBox 11"/>
            <p:cNvSpPr txBox="1">
              <a:spLocks noChangeArrowheads="1"/>
            </p:cNvSpPr>
            <p:nvPr/>
          </p:nvSpPr>
          <p:spPr bwMode="auto">
            <a:xfrm>
              <a:off x="2057698" y="4024157"/>
              <a:ext cx="1369286" cy="307933"/>
            </a:xfrm>
            <a:prstGeom prst="rect">
              <a:avLst/>
            </a:prstGeom>
            <a:noFill/>
            <a:ln w="9525">
              <a:noFill/>
              <a:miter lim="800000"/>
              <a:headEnd/>
              <a:tailEnd/>
            </a:ln>
          </p:spPr>
          <p:txBody>
            <a:bodyPr wrap="none">
              <a:spAutoFit/>
            </a:bodyPr>
            <a:lstStyle/>
            <a:p>
              <a:pPr>
                <a:defRPr/>
              </a:pPr>
              <a:r>
                <a:rPr lang="en-US" sz="1400" dirty="0">
                  <a:latin typeface="+mj-lt"/>
                  <a:cs typeface="Arial" charset="0"/>
                </a:rPr>
                <a:t>Maintenance</a:t>
              </a:r>
            </a:p>
          </p:txBody>
        </p:sp>
      </p:grpSp>
      <p:sp>
        <p:nvSpPr>
          <p:cNvPr id="20488" name="TextBox 12"/>
          <p:cNvSpPr txBox="1">
            <a:spLocks noChangeArrowheads="1"/>
          </p:cNvSpPr>
          <p:nvPr/>
        </p:nvSpPr>
        <p:spPr bwMode="auto">
          <a:xfrm>
            <a:off x="4000500" y="846138"/>
            <a:ext cx="1135063" cy="307975"/>
          </a:xfrm>
          <a:prstGeom prst="rect">
            <a:avLst/>
          </a:prstGeom>
          <a:noFill/>
          <a:ln w="9525">
            <a:noFill/>
            <a:miter lim="800000"/>
            <a:headEnd/>
            <a:tailEnd/>
          </a:ln>
        </p:spPr>
        <p:txBody>
          <a:bodyPr wrap="none">
            <a:spAutoFit/>
          </a:bodyPr>
          <a:lstStyle/>
          <a:p>
            <a:pPr>
              <a:defRPr/>
            </a:pPr>
            <a:r>
              <a:rPr lang="en-US" sz="1400" dirty="0">
                <a:latin typeface="+mj-lt"/>
                <a:cs typeface="Arial" charset="0"/>
              </a:rPr>
              <a:t>Purchasing</a:t>
            </a:r>
          </a:p>
        </p:txBody>
      </p:sp>
      <p:grpSp>
        <p:nvGrpSpPr>
          <p:cNvPr id="3" name="Group 23"/>
          <p:cNvGrpSpPr>
            <a:grpSpLocks/>
          </p:cNvGrpSpPr>
          <p:nvPr/>
        </p:nvGrpSpPr>
        <p:grpSpPr bwMode="auto">
          <a:xfrm>
            <a:off x="3787775" y="5078413"/>
            <a:ext cx="1550988" cy="1260475"/>
            <a:chOff x="3787775" y="4806950"/>
            <a:chExt cx="1550424" cy="1260277"/>
          </a:xfrm>
        </p:grpSpPr>
        <p:pic>
          <p:nvPicPr>
            <p:cNvPr id="659467" name="Picture 6" descr="C:\Users\nnm\AppData\Local\Microsoft\Windows\Temporary Internet Files\Content.IE5\MP4FNXP9\MC900188073[1].wmf"/>
            <p:cNvPicPr>
              <a:picLocks noChangeAspect="1" noChangeArrowheads="1"/>
            </p:cNvPicPr>
            <p:nvPr/>
          </p:nvPicPr>
          <p:blipFill>
            <a:blip r:embed="rId6"/>
            <a:srcRect/>
            <a:stretch>
              <a:fillRect/>
            </a:stretch>
          </p:blipFill>
          <p:spPr bwMode="auto">
            <a:xfrm>
              <a:off x="4090988" y="4806950"/>
              <a:ext cx="949325" cy="949325"/>
            </a:xfrm>
            <a:prstGeom prst="rect">
              <a:avLst/>
            </a:prstGeom>
            <a:noFill/>
            <a:ln w="9525">
              <a:noFill/>
              <a:miter lim="800000"/>
              <a:headEnd/>
              <a:tailEnd/>
            </a:ln>
          </p:spPr>
        </p:pic>
        <p:sp>
          <p:nvSpPr>
            <p:cNvPr id="20491" name="TextBox 14"/>
            <p:cNvSpPr txBox="1">
              <a:spLocks noChangeArrowheads="1"/>
            </p:cNvSpPr>
            <p:nvPr/>
          </p:nvSpPr>
          <p:spPr bwMode="auto">
            <a:xfrm>
              <a:off x="3787775" y="5759300"/>
              <a:ext cx="1550424" cy="307927"/>
            </a:xfrm>
            <a:prstGeom prst="rect">
              <a:avLst/>
            </a:prstGeom>
            <a:noFill/>
            <a:ln w="9525">
              <a:noFill/>
              <a:miter lim="800000"/>
              <a:headEnd/>
              <a:tailEnd/>
            </a:ln>
          </p:spPr>
          <p:txBody>
            <a:bodyPr wrap="none">
              <a:spAutoFit/>
            </a:bodyPr>
            <a:lstStyle/>
            <a:p>
              <a:pPr>
                <a:defRPr/>
              </a:pPr>
              <a:r>
                <a:rPr lang="en-US" sz="1400" dirty="0">
                  <a:latin typeface="+mj-lt"/>
                  <a:cs typeface="Arial" charset="0"/>
                </a:rPr>
                <a:t>Project Controls</a:t>
              </a:r>
            </a:p>
          </p:txBody>
        </p:sp>
      </p:grpSp>
      <p:grpSp>
        <p:nvGrpSpPr>
          <p:cNvPr id="4" name="Group 22"/>
          <p:cNvGrpSpPr>
            <a:grpSpLocks/>
          </p:cNvGrpSpPr>
          <p:nvPr/>
        </p:nvGrpSpPr>
        <p:grpSpPr bwMode="auto">
          <a:xfrm>
            <a:off x="6196013" y="2941638"/>
            <a:ext cx="992187" cy="1274762"/>
            <a:chOff x="6814840" y="2955923"/>
            <a:chExt cx="992187" cy="1274567"/>
          </a:xfrm>
        </p:grpSpPr>
        <p:sp>
          <p:nvSpPr>
            <p:cNvPr id="20490" name="TextBox 13"/>
            <p:cNvSpPr txBox="1">
              <a:spLocks noChangeArrowheads="1"/>
            </p:cNvSpPr>
            <p:nvPr/>
          </p:nvSpPr>
          <p:spPr bwMode="auto">
            <a:xfrm>
              <a:off x="6814840" y="3922562"/>
              <a:ext cx="987425" cy="307928"/>
            </a:xfrm>
            <a:prstGeom prst="rect">
              <a:avLst/>
            </a:prstGeom>
            <a:noFill/>
            <a:ln w="9525">
              <a:noFill/>
              <a:miter lim="800000"/>
              <a:headEnd/>
              <a:tailEnd/>
            </a:ln>
          </p:spPr>
          <p:txBody>
            <a:bodyPr wrap="none">
              <a:spAutoFit/>
            </a:bodyPr>
            <a:lstStyle/>
            <a:p>
              <a:pPr>
                <a:defRPr/>
              </a:pPr>
              <a:r>
                <a:rPr lang="en-US" sz="1400" dirty="0">
                  <a:latin typeface="+mj-lt"/>
                  <a:cs typeface="Arial" charset="0"/>
                </a:rPr>
                <a:t>Inventory</a:t>
              </a:r>
            </a:p>
          </p:txBody>
        </p:sp>
        <p:grpSp>
          <p:nvGrpSpPr>
            <p:cNvPr id="5" name="Group 33"/>
            <p:cNvGrpSpPr>
              <a:grpSpLocks/>
            </p:cNvGrpSpPr>
            <p:nvPr/>
          </p:nvGrpSpPr>
          <p:grpSpPr bwMode="auto">
            <a:xfrm>
              <a:off x="6814840" y="2955923"/>
              <a:ext cx="992187" cy="958849"/>
              <a:chOff x="3185782" y="4856177"/>
              <a:chExt cx="1846496" cy="1586823"/>
            </a:xfrm>
          </p:grpSpPr>
          <p:pic>
            <p:nvPicPr>
              <p:cNvPr id="659472" name="Picture 4" descr="C:\Users\nnm\AppData\Local\Microsoft\Windows\Temporary Internet Files\Content.IE5\KTMSFY3Z\MC900279470[1].wmf"/>
              <p:cNvPicPr>
                <a:picLocks noChangeAspect="1" noChangeArrowheads="1"/>
              </p:cNvPicPr>
              <p:nvPr/>
            </p:nvPicPr>
            <p:blipFill>
              <a:blip r:embed="rId7"/>
              <a:srcRect/>
              <a:stretch>
                <a:fillRect/>
              </a:stretch>
            </p:blipFill>
            <p:spPr bwMode="auto">
              <a:xfrm>
                <a:off x="3185782" y="4856177"/>
                <a:ext cx="459175" cy="1586823"/>
              </a:xfrm>
              <a:prstGeom prst="rect">
                <a:avLst/>
              </a:prstGeom>
              <a:noFill/>
              <a:ln w="9525">
                <a:noFill/>
                <a:miter lim="800000"/>
                <a:headEnd/>
                <a:tailEnd/>
              </a:ln>
            </p:spPr>
          </p:pic>
          <p:pic>
            <p:nvPicPr>
              <p:cNvPr id="659473" name="Picture 5" descr="C:\Users\nnm\AppData\Local\Microsoft\Windows\Temporary Internet Files\Content.IE5\9T6UJMI2\MC900279450[1].wmf"/>
              <p:cNvPicPr>
                <a:picLocks noChangeAspect="1" noChangeArrowheads="1"/>
              </p:cNvPicPr>
              <p:nvPr/>
            </p:nvPicPr>
            <p:blipFill>
              <a:blip r:embed="rId8"/>
              <a:srcRect/>
              <a:stretch>
                <a:fillRect/>
              </a:stretch>
            </p:blipFill>
            <p:spPr bwMode="auto">
              <a:xfrm>
                <a:off x="3680695" y="4929866"/>
                <a:ext cx="1351583" cy="671052"/>
              </a:xfrm>
              <a:prstGeom prst="rect">
                <a:avLst/>
              </a:prstGeom>
              <a:noFill/>
              <a:ln w="9525">
                <a:noFill/>
                <a:miter lim="800000"/>
                <a:headEnd/>
                <a:tailEnd/>
              </a:ln>
            </p:spPr>
          </p:pic>
          <p:pic>
            <p:nvPicPr>
              <p:cNvPr id="659474" name="Picture 6" descr="C:\Users\nnm\AppData\Local\Microsoft\Windows\Temporary Internet Files\Content.IE5\KUP63ECO\MC900279454[1].wmf"/>
              <p:cNvPicPr>
                <a:picLocks noChangeAspect="1" noChangeArrowheads="1"/>
              </p:cNvPicPr>
              <p:nvPr/>
            </p:nvPicPr>
            <p:blipFill>
              <a:blip r:embed="rId9"/>
              <a:srcRect/>
              <a:stretch>
                <a:fillRect/>
              </a:stretch>
            </p:blipFill>
            <p:spPr bwMode="auto">
              <a:xfrm>
                <a:off x="3838353" y="5704124"/>
                <a:ext cx="1177131" cy="730181"/>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4754" name="Picture 2" descr="QAD EAM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353050" y="3005138"/>
            <a:ext cx="3762375" cy="3298825"/>
          </a:xfrm>
          <a:prstGeom prst="rect">
            <a:avLst/>
          </a:prstGeom>
          <a:noFill/>
          <a:ln w="9525">
            <a:noFill/>
            <a:miter lim="800000"/>
            <a:headEnd/>
            <a:tailEnd/>
          </a:ln>
        </p:spPr>
      </p:pic>
      <p:sp>
        <p:nvSpPr>
          <p:cNvPr id="8" name="Slide Number Placeholder 7"/>
          <p:cNvSpPr>
            <a:spLocks noGrp="1"/>
          </p:cNvSpPr>
          <p:nvPr>
            <p:ph type="sldNum" sz="quarter" idx="12"/>
          </p:nvPr>
        </p:nvSpPr>
        <p:spPr/>
        <p:txBody>
          <a:bodyPr/>
          <a:lstStyle/>
          <a:p>
            <a:fld id="{D295FD85-0E9A-9A4B-AEA4-CF6493BFD0E6}" type="slidenum">
              <a:rPr lang="en-US" smtClean="0"/>
              <a:pPr/>
              <a:t>6</a:t>
            </a:fld>
            <a:endParaRPr lang="en-US" dirty="0"/>
          </a:p>
        </p:txBody>
      </p:sp>
      <p:sp>
        <p:nvSpPr>
          <p:cNvPr id="714755" name="Rectangle 4"/>
          <p:cNvSpPr>
            <a:spLocks noGrp="1" noChangeArrowheads="1"/>
          </p:cNvSpPr>
          <p:nvPr>
            <p:ph idx="1"/>
          </p:nvPr>
        </p:nvSpPr>
        <p:spPr/>
        <p:txBody>
          <a:bodyPr tIns="45720" bIns="45720"/>
          <a:lstStyle/>
          <a:p>
            <a:r>
              <a:rPr lang="en-US" sz="2400" dirty="0" smtClean="0"/>
              <a:t>Manage project accounting to consistently deliver on time and on budget</a:t>
            </a:r>
          </a:p>
          <a:p>
            <a:r>
              <a:rPr lang="en-US" sz="2400" dirty="0" smtClean="0"/>
              <a:t>Track acquisition costs  </a:t>
            </a:r>
          </a:p>
          <a:p>
            <a:r>
              <a:rPr lang="en-US" sz="2400" dirty="0" smtClean="0"/>
              <a:t>Monitor and control spending</a:t>
            </a:r>
          </a:p>
          <a:p>
            <a:pPr lvl="1"/>
            <a:r>
              <a:rPr lang="en-US" sz="2000" dirty="0" smtClean="0"/>
              <a:t>Against budget</a:t>
            </a:r>
          </a:p>
          <a:p>
            <a:pPr lvl="1"/>
            <a:r>
              <a:rPr lang="en-US" sz="2000" dirty="0" smtClean="0"/>
              <a:t>By project, job, or sub-job</a:t>
            </a:r>
          </a:p>
          <a:p>
            <a:pPr lvl="1"/>
            <a:r>
              <a:rPr lang="en-US" sz="2000" dirty="0" smtClean="0"/>
              <a:t>Reallocate budgets from one </a:t>
            </a:r>
            <a:br>
              <a:rPr lang="en-US" sz="2000" dirty="0" smtClean="0"/>
            </a:br>
            <a:r>
              <a:rPr lang="en-US" sz="2000" dirty="0" smtClean="0"/>
              <a:t>project to another</a:t>
            </a:r>
          </a:p>
          <a:p>
            <a:r>
              <a:rPr lang="en-US" sz="2400" dirty="0" smtClean="0"/>
              <a:t>Track scheduled payments </a:t>
            </a:r>
            <a:br>
              <a:rPr lang="en-US" sz="2400" dirty="0" smtClean="0"/>
            </a:br>
            <a:r>
              <a:rPr lang="en-US" sz="2400" dirty="0" smtClean="0"/>
              <a:t>and reimbursements</a:t>
            </a:r>
          </a:p>
          <a:p>
            <a:r>
              <a:rPr lang="en-US" sz="2400" dirty="0" smtClean="0"/>
              <a:t>Capitalize assets </a:t>
            </a:r>
          </a:p>
          <a:p>
            <a:endParaRPr lang="en-US" sz="2400" dirty="0" smtClean="0"/>
          </a:p>
        </p:txBody>
      </p:sp>
      <p:sp>
        <p:nvSpPr>
          <p:cNvPr id="714756" name="Rectangle 3"/>
          <p:cNvSpPr>
            <a:spLocks noGrp="1" noChangeArrowheads="1"/>
          </p:cNvSpPr>
          <p:nvPr>
            <p:ph type="title"/>
          </p:nvPr>
        </p:nvSpPr>
        <p:spPr/>
        <p:txBody>
          <a:bodyPr anchor="ctr"/>
          <a:lstStyle/>
          <a:p>
            <a:r>
              <a:rPr lang="en-US" dirty="0" smtClean="0"/>
              <a:t>Project Controls </a:t>
            </a:r>
          </a:p>
        </p:txBody>
      </p:sp>
      <p:sp>
        <p:nvSpPr>
          <p:cNvPr id="10" name="Text Placeholder 9"/>
          <p:cNvSpPr>
            <a:spLocks noGrp="1"/>
          </p:cNvSpPr>
          <p:nvPr>
            <p:ph type="body" sz="quarter" idx="11"/>
          </p:nvPr>
        </p:nvSpPr>
        <p:spPr/>
        <p:txBody>
          <a:bodyPr/>
          <a:lstStyle/>
          <a:p>
            <a:r>
              <a:rPr lang="en-US" dirty="0" smtClean="0"/>
              <a:t>EAM Project Controls</a:t>
            </a:r>
            <a:endParaRPr lang="en-US" dirty="0"/>
          </a:p>
        </p:txBody>
      </p:sp>
      <p:sp>
        <p:nvSpPr>
          <p:cNvPr id="714758" name="Oval 5"/>
          <p:cNvSpPr>
            <a:spLocks noChangeArrowheads="1"/>
          </p:cNvSpPr>
          <p:nvPr/>
        </p:nvSpPr>
        <p:spPr bwMode="auto">
          <a:xfrm>
            <a:off x="5657850" y="3182938"/>
            <a:ext cx="1538288" cy="1079500"/>
          </a:xfrm>
          <a:prstGeom prst="ellipse">
            <a:avLst/>
          </a:prstGeom>
          <a:noFill/>
          <a:ln w="38100">
            <a:solidFill>
              <a:schemeClr val="hlink"/>
            </a:solidFill>
            <a:round/>
            <a:headEnd/>
            <a:tailEnd/>
          </a:ln>
        </p:spPr>
        <p:txBody>
          <a:bodyPr wrap="none" anchor="ctr"/>
          <a:lstStyle/>
          <a:p>
            <a:endParaRPr lang="en-GB" dirty="0">
              <a:cs typeface="Arial" charset="0"/>
            </a:endParaRPr>
          </a:p>
        </p:txBody>
      </p:sp>
      <p:sp>
        <p:nvSpPr>
          <p:cNvPr id="714759" name="Text Box 6"/>
          <p:cNvSpPr txBox="1">
            <a:spLocks noChangeArrowheads="1"/>
          </p:cNvSpPr>
          <p:nvPr/>
        </p:nvSpPr>
        <p:spPr bwMode="auto">
          <a:xfrm>
            <a:off x="6410325" y="2660650"/>
            <a:ext cx="1685925" cy="396875"/>
          </a:xfrm>
          <a:prstGeom prst="rect">
            <a:avLst/>
          </a:prstGeom>
          <a:noFill/>
          <a:ln w="9525" algn="ctr">
            <a:noFill/>
            <a:miter lim="800000"/>
            <a:headEnd/>
            <a:tailEnd/>
          </a:ln>
        </p:spPr>
        <p:txBody>
          <a:bodyPr wrap="none" tIns="91440" bIns="91440">
            <a:spAutoFit/>
          </a:bodyPr>
          <a:lstStyle/>
          <a:p>
            <a:r>
              <a:rPr lang="en-US" sz="1400" b="1" dirty="0">
                <a:cs typeface="Arial" charset="0"/>
              </a:rPr>
              <a:t>Plant Operations</a:t>
            </a:r>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a:t>
            </a:fld>
            <a:endParaRPr lang="en-US" dirty="0"/>
          </a:p>
        </p:txBody>
      </p:sp>
      <p:sp>
        <p:nvSpPr>
          <p:cNvPr id="718850" name="Rectangle 5"/>
          <p:cNvSpPr>
            <a:spLocks noGrp="1" noChangeArrowheads="1"/>
          </p:cNvSpPr>
          <p:nvPr>
            <p:ph idx="1"/>
          </p:nvPr>
        </p:nvSpPr>
        <p:spPr/>
        <p:txBody>
          <a:bodyPr tIns="45720" bIns="45720"/>
          <a:lstStyle/>
          <a:p>
            <a:r>
              <a:rPr lang="en-US" dirty="0" smtClean="0"/>
              <a:t>Finance </a:t>
            </a:r>
          </a:p>
          <a:p>
            <a:r>
              <a:rPr lang="en-US" dirty="0" smtClean="0"/>
              <a:t>Engineering </a:t>
            </a:r>
          </a:p>
          <a:p>
            <a:r>
              <a:rPr lang="en-US" dirty="0" smtClean="0"/>
              <a:t>Maintenance </a:t>
            </a:r>
          </a:p>
          <a:p>
            <a:r>
              <a:rPr lang="en-US" dirty="0" smtClean="0"/>
              <a:t>Inventory </a:t>
            </a:r>
          </a:p>
          <a:p>
            <a:r>
              <a:rPr lang="en-US" dirty="0" smtClean="0"/>
              <a:t>Purchasing</a:t>
            </a:r>
          </a:p>
          <a:p>
            <a:r>
              <a:rPr lang="en-US" dirty="0" smtClean="0"/>
              <a:t>Quality</a:t>
            </a:r>
          </a:p>
          <a:p>
            <a:r>
              <a:rPr lang="en-US" dirty="0" smtClean="0"/>
              <a:t>Fixed Asset Accounting</a:t>
            </a:r>
          </a:p>
          <a:p>
            <a:r>
              <a:rPr lang="en-US" dirty="0" smtClean="0"/>
              <a:t>Even sometimes – Manufacturing </a:t>
            </a:r>
          </a:p>
          <a:p>
            <a:pPr>
              <a:buFont typeface="Webdings" pitchFamily="18" charset="2"/>
              <a:buNone/>
            </a:pPr>
            <a:endParaRPr lang="en-US" dirty="0" smtClean="0"/>
          </a:p>
        </p:txBody>
      </p:sp>
      <p:sp>
        <p:nvSpPr>
          <p:cNvPr id="718851" name="Rectangle 4"/>
          <p:cNvSpPr>
            <a:spLocks noGrp="1" noChangeArrowheads="1"/>
          </p:cNvSpPr>
          <p:nvPr>
            <p:ph type="title"/>
          </p:nvPr>
        </p:nvSpPr>
        <p:spPr/>
        <p:txBody>
          <a:bodyPr anchor="ctr"/>
          <a:lstStyle/>
          <a:p>
            <a:r>
              <a:rPr lang="en-US" dirty="0" smtClean="0"/>
              <a:t>Who uses EAM Project Controls?</a:t>
            </a:r>
          </a:p>
        </p:txBody>
      </p:sp>
      <p:sp>
        <p:nvSpPr>
          <p:cNvPr id="8" name="Text Placeholder 7"/>
          <p:cNvSpPr>
            <a:spLocks noGrp="1"/>
          </p:cNvSpPr>
          <p:nvPr>
            <p:ph type="body" sz="quarter" idx="11"/>
          </p:nvPr>
        </p:nvSpPr>
        <p:spPr/>
        <p:txBody>
          <a:bodyPr/>
          <a:lstStyle/>
          <a:p>
            <a:r>
              <a:rPr lang="en-US" dirty="0" smtClean="0"/>
              <a:t>EAM Project Controls</a:t>
            </a:r>
            <a:endParaRPr lang="en-US" dirty="0"/>
          </a:p>
        </p:txBody>
      </p:sp>
      <p:pic>
        <p:nvPicPr>
          <p:cNvPr id="718854" name="Picture 2" descr="C:\Users\nnm\AppData\Local\Microsoft\Windows\Temporary Internet Files\Content.IE5\I1KIDWA5\MP900402341[1].jpg"/>
          <p:cNvPicPr>
            <a:picLocks noChangeAspect="1" noChangeArrowheads="1"/>
          </p:cNvPicPr>
          <p:nvPr/>
        </p:nvPicPr>
        <p:blipFill>
          <a:blip r:embed="rId4"/>
          <a:srcRect/>
          <a:stretch>
            <a:fillRect/>
          </a:stretch>
        </p:blipFill>
        <p:spPr bwMode="auto">
          <a:xfrm>
            <a:off x="5567588" y="1716913"/>
            <a:ext cx="2211387" cy="276383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Project Controls – Key Concepts</a:t>
            </a:r>
          </a:p>
        </p:txBody>
      </p:sp>
      <p:sp>
        <p:nvSpPr>
          <p:cNvPr id="5" name="Text Placeholder 4"/>
          <p:cNvSpPr>
            <a:spLocks noGrp="1"/>
          </p:cNvSpPr>
          <p:nvPr>
            <p:ph type="body" sz="quarter" idx="11"/>
          </p:nvPr>
        </p:nvSpPr>
        <p:spPr/>
        <p:txBody>
          <a:bodyPr/>
          <a:lstStyle/>
          <a:p>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9</a:t>
            </a:fld>
            <a:endParaRPr lang="en-US" dirty="0"/>
          </a:p>
        </p:txBody>
      </p:sp>
      <p:sp>
        <p:nvSpPr>
          <p:cNvPr id="722946" name="Rectangle 2"/>
          <p:cNvSpPr>
            <a:spLocks noGrp="1" noChangeArrowheads="1"/>
          </p:cNvSpPr>
          <p:nvPr>
            <p:ph idx="1"/>
          </p:nvPr>
        </p:nvSpPr>
        <p:spPr/>
        <p:txBody>
          <a:bodyPr tIns="45720" bIns="45720">
            <a:normAutofit/>
          </a:bodyPr>
          <a:lstStyle/>
          <a:p>
            <a:r>
              <a:rPr lang="en-US" sz="2400" dirty="0" smtClean="0"/>
              <a:t>Capital</a:t>
            </a:r>
          </a:p>
          <a:p>
            <a:pPr lvl="1"/>
            <a:r>
              <a:rPr lang="en-US" sz="2000" dirty="0" smtClean="0"/>
              <a:t>Profit enhancements</a:t>
            </a:r>
          </a:p>
          <a:p>
            <a:pPr lvl="1"/>
            <a:r>
              <a:rPr lang="en-US" sz="2000" dirty="0" smtClean="0"/>
              <a:t>Increase capacity </a:t>
            </a:r>
          </a:p>
          <a:p>
            <a:pPr lvl="1"/>
            <a:r>
              <a:rPr lang="en-US" sz="2000" dirty="0" smtClean="0"/>
              <a:t>Replacement</a:t>
            </a:r>
          </a:p>
          <a:p>
            <a:r>
              <a:rPr lang="en-US" sz="2400" dirty="0" smtClean="0"/>
              <a:t>Expense</a:t>
            </a:r>
          </a:p>
          <a:p>
            <a:pPr lvl="1"/>
            <a:r>
              <a:rPr lang="en-US" sz="2000" dirty="0" smtClean="0"/>
              <a:t>Annual rebuilds</a:t>
            </a:r>
          </a:p>
          <a:p>
            <a:pPr lvl="1"/>
            <a:r>
              <a:rPr lang="en-US" sz="2000" dirty="0" smtClean="0"/>
              <a:t>Marketing/legal/etc.</a:t>
            </a:r>
          </a:p>
          <a:p>
            <a:r>
              <a:rPr lang="en-US" sz="2400" dirty="0" smtClean="0"/>
              <a:t>Customer-Funded </a:t>
            </a:r>
          </a:p>
          <a:p>
            <a:pPr lvl="1"/>
            <a:r>
              <a:rPr lang="en-US" sz="2000" dirty="0" smtClean="0"/>
              <a:t>Tooling </a:t>
            </a:r>
          </a:p>
          <a:p>
            <a:pPr lvl="1"/>
            <a:r>
              <a:rPr lang="en-US" sz="2000" dirty="0" smtClean="0"/>
              <a:t>Prototype </a:t>
            </a:r>
          </a:p>
          <a:p>
            <a:pPr lvl="1"/>
            <a:r>
              <a:rPr lang="en-US" sz="2000" dirty="0" smtClean="0"/>
              <a:t>Very common in</a:t>
            </a:r>
            <a:br>
              <a:rPr lang="en-US" sz="2000" dirty="0" smtClean="0"/>
            </a:br>
            <a:r>
              <a:rPr lang="en-US" sz="2000" dirty="0" smtClean="0"/>
              <a:t>Automotive Verticals </a:t>
            </a:r>
          </a:p>
          <a:p>
            <a:endParaRPr lang="en-US" sz="2400" dirty="0" smtClean="0">
              <a:solidFill>
                <a:srgbClr val="FF0000"/>
              </a:solidFill>
            </a:endParaRPr>
          </a:p>
        </p:txBody>
      </p:sp>
      <p:sp>
        <p:nvSpPr>
          <p:cNvPr id="722947" name="Rectangle 3"/>
          <p:cNvSpPr>
            <a:spLocks noGrp="1" noChangeArrowheads="1"/>
          </p:cNvSpPr>
          <p:nvPr>
            <p:ph type="title"/>
          </p:nvPr>
        </p:nvSpPr>
        <p:spPr/>
        <p:txBody>
          <a:bodyPr anchor="ctr"/>
          <a:lstStyle/>
          <a:p>
            <a:r>
              <a:rPr lang="en-US" dirty="0" smtClean="0"/>
              <a:t>Key Concepts – Three Types of Projects</a:t>
            </a:r>
          </a:p>
        </p:txBody>
      </p:sp>
      <p:sp>
        <p:nvSpPr>
          <p:cNvPr id="12" name="Text Placeholder 11"/>
          <p:cNvSpPr>
            <a:spLocks noGrp="1"/>
          </p:cNvSpPr>
          <p:nvPr>
            <p:ph type="body" sz="quarter" idx="11"/>
          </p:nvPr>
        </p:nvSpPr>
        <p:spPr/>
        <p:txBody>
          <a:bodyPr/>
          <a:lstStyle/>
          <a:p>
            <a:r>
              <a:rPr lang="en-US" dirty="0" smtClean="0"/>
              <a:t>EAM Project Controls</a:t>
            </a:r>
            <a:endParaRPr lang="en-US" dirty="0"/>
          </a:p>
        </p:txBody>
      </p:sp>
      <p:sp>
        <p:nvSpPr>
          <p:cNvPr id="53252" name="TextBox 4"/>
          <p:cNvSpPr txBox="1">
            <a:spLocks noChangeArrowheads="1"/>
          </p:cNvSpPr>
          <p:nvPr/>
        </p:nvSpPr>
        <p:spPr bwMode="auto">
          <a:xfrm>
            <a:off x="4265613" y="1391666"/>
            <a:ext cx="4722768" cy="369332"/>
          </a:xfrm>
          <a:prstGeom prst="rect">
            <a:avLst/>
          </a:prstGeom>
          <a:noFill/>
          <a:ln w="9525">
            <a:noFill/>
            <a:miter lim="800000"/>
            <a:headEnd/>
            <a:tailEnd/>
          </a:ln>
        </p:spPr>
        <p:txBody>
          <a:bodyPr wrap="none">
            <a:spAutoFit/>
          </a:bodyPr>
          <a:lstStyle/>
          <a:p>
            <a:pPr algn="l">
              <a:defRPr/>
            </a:pPr>
            <a:r>
              <a:rPr lang="en-US" b="1" dirty="0">
                <a:latin typeface="+mj-lt"/>
                <a:cs typeface="Arial" charset="0"/>
              </a:rPr>
              <a:t>Key Characteristic:  Results in </a:t>
            </a:r>
            <a:r>
              <a:rPr lang="en-US" b="1" dirty="0" smtClean="0">
                <a:latin typeface="+mj-lt"/>
                <a:cs typeface="Arial" charset="0"/>
              </a:rPr>
              <a:t>new assets</a:t>
            </a:r>
            <a:endParaRPr lang="en-US" dirty="0">
              <a:latin typeface="+mj-lt"/>
              <a:cs typeface="Arial" charset="0"/>
            </a:endParaRPr>
          </a:p>
        </p:txBody>
      </p:sp>
      <p:sp>
        <p:nvSpPr>
          <p:cNvPr id="53253" name="TextBox 5"/>
          <p:cNvSpPr txBox="1">
            <a:spLocks noChangeArrowheads="1"/>
          </p:cNvSpPr>
          <p:nvPr/>
        </p:nvSpPr>
        <p:spPr bwMode="auto">
          <a:xfrm>
            <a:off x="4309732" y="2915598"/>
            <a:ext cx="4437433" cy="369332"/>
          </a:xfrm>
          <a:prstGeom prst="rect">
            <a:avLst/>
          </a:prstGeom>
          <a:noFill/>
          <a:ln w="9525">
            <a:noFill/>
            <a:miter lim="800000"/>
            <a:headEnd/>
            <a:tailEnd/>
          </a:ln>
        </p:spPr>
        <p:txBody>
          <a:bodyPr wrap="none">
            <a:spAutoFit/>
          </a:bodyPr>
          <a:lstStyle/>
          <a:p>
            <a:pPr algn="l">
              <a:defRPr/>
            </a:pPr>
            <a:r>
              <a:rPr lang="en-US" b="1" dirty="0">
                <a:latin typeface="+mj-lt"/>
                <a:cs typeface="Arial" charset="0"/>
              </a:rPr>
              <a:t>Key Characteristic:  No </a:t>
            </a:r>
            <a:r>
              <a:rPr lang="en-US" b="1" dirty="0" smtClean="0">
                <a:latin typeface="+mj-lt"/>
                <a:cs typeface="Arial" charset="0"/>
              </a:rPr>
              <a:t>assets </a:t>
            </a:r>
            <a:r>
              <a:rPr lang="en-US" b="1" dirty="0">
                <a:latin typeface="+mj-lt"/>
                <a:cs typeface="Arial" charset="0"/>
              </a:rPr>
              <a:t>created</a:t>
            </a:r>
            <a:endParaRPr lang="en-US" dirty="0">
              <a:latin typeface="+mj-lt"/>
              <a:cs typeface="Arial" charset="0"/>
            </a:endParaRPr>
          </a:p>
        </p:txBody>
      </p:sp>
      <p:sp>
        <p:nvSpPr>
          <p:cNvPr id="7" name="TextBox 6"/>
          <p:cNvSpPr txBox="1"/>
          <p:nvPr/>
        </p:nvSpPr>
        <p:spPr>
          <a:xfrm>
            <a:off x="4311033" y="4055423"/>
            <a:ext cx="4778375" cy="1661993"/>
          </a:xfrm>
          <a:prstGeom prst="rect">
            <a:avLst/>
          </a:prstGeom>
          <a:noFill/>
        </p:spPr>
        <p:txBody>
          <a:bodyPr>
            <a:spAutoFit/>
          </a:bodyPr>
          <a:lstStyle/>
          <a:p>
            <a:pPr algn="l">
              <a:buClr>
                <a:srgbClr val="5A87C6"/>
              </a:buClr>
              <a:defRPr/>
            </a:pPr>
            <a:r>
              <a:rPr lang="en-US" b="1" dirty="0">
                <a:latin typeface="+mj-lt"/>
              </a:rPr>
              <a:t>Key Characteristics: </a:t>
            </a:r>
          </a:p>
          <a:p>
            <a:pPr algn="l">
              <a:buClr>
                <a:srgbClr val="5A87C6"/>
              </a:buClr>
              <a:defRPr/>
            </a:pPr>
            <a:r>
              <a:rPr lang="en-US" sz="1200" dirty="0">
                <a:latin typeface="+mj-lt"/>
              </a:rPr>
              <a:t>-Customer owns Asset</a:t>
            </a:r>
          </a:p>
          <a:p>
            <a:pPr algn="l">
              <a:buClr>
                <a:srgbClr val="5A87C6"/>
              </a:buClr>
              <a:defRPr/>
            </a:pPr>
            <a:r>
              <a:rPr lang="en-US" sz="1200" dirty="0">
                <a:latin typeface="+mj-lt"/>
              </a:rPr>
              <a:t>-Customer pays you to build new production line to produce a part for </a:t>
            </a:r>
            <a:r>
              <a:rPr lang="en-US" sz="1200" dirty="0" smtClean="0">
                <a:latin typeface="+mj-lt"/>
              </a:rPr>
              <a:t>them</a:t>
            </a:r>
            <a:endParaRPr lang="en-US" sz="1200" dirty="0">
              <a:latin typeface="+mj-lt"/>
            </a:endParaRPr>
          </a:p>
          <a:p>
            <a:pPr algn="l">
              <a:buClr>
                <a:srgbClr val="5A87C6"/>
              </a:buClr>
              <a:defRPr/>
            </a:pPr>
            <a:r>
              <a:rPr lang="en-US" sz="1200" dirty="0">
                <a:latin typeface="+mj-lt"/>
              </a:rPr>
              <a:t>-Customer </a:t>
            </a:r>
            <a:r>
              <a:rPr lang="en-US" sz="1200" dirty="0" smtClean="0">
                <a:latin typeface="+mj-lt"/>
              </a:rPr>
              <a:t>reimburses </a:t>
            </a:r>
            <a:r>
              <a:rPr lang="en-US" sz="1200" dirty="0">
                <a:latin typeface="+mj-lt"/>
              </a:rPr>
              <a:t>you for the </a:t>
            </a:r>
            <a:r>
              <a:rPr lang="en-US" sz="1200" dirty="0" smtClean="0">
                <a:latin typeface="+mj-lt"/>
              </a:rPr>
              <a:t>cost</a:t>
            </a:r>
            <a:endParaRPr lang="en-US" sz="1200" dirty="0">
              <a:latin typeface="+mj-lt"/>
            </a:endParaRPr>
          </a:p>
          <a:p>
            <a:pPr algn="l">
              <a:buClr>
                <a:srgbClr val="5A87C6"/>
              </a:buClr>
              <a:defRPr/>
            </a:pPr>
            <a:r>
              <a:rPr lang="en-US" sz="1200" dirty="0">
                <a:latin typeface="+mj-lt"/>
              </a:rPr>
              <a:t>-When project is complete, </a:t>
            </a:r>
            <a:r>
              <a:rPr lang="en-US" sz="1200" dirty="0" smtClean="0">
                <a:latin typeface="+mj-lt"/>
              </a:rPr>
              <a:t>the new equipment stays </a:t>
            </a:r>
            <a:r>
              <a:rPr lang="en-US" sz="1200" dirty="0">
                <a:latin typeface="+mj-lt"/>
              </a:rPr>
              <a:t>at your facility, BUT you do not own the production equipment – the customer </a:t>
            </a:r>
            <a:r>
              <a:rPr lang="en-US" sz="1200" dirty="0" smtClean="0">
                <a:latin typeface="+mj-lt"/>
              </a:rPr>
              <a:t>does</a:t>
            </a:r>
            <a:endParaRPr lang="en-US" sz="1200" dirty="0">
              <a:latin typeface="+mj-lt"/>
            </a:endParaRPr>
          </a:p>
        </p:txBody>
      </p:sp>
      <p:sp>
        <p:nvSpPr>
          <p:cNvPr id="722953" name="Right Arrow 10"/>
          <p:cNvSpPr>
            <a:spLocks noChangeArrowheads="1"/>
          </p:cNvSpPr>
          <p:nvPr/>
        </p:nvSpPr>
        <p:spPr bwMode="auto">
          <a:xfrm>
            <a:off x="2153621" y="1417066"/>
            <a:ext cx="2006600" cy="333375"/>
          </a:xfrm>
          <a:prstGeom prst="rightArrow">
            <a:avLst>
              <a:gd name="adj1" fmla="val 50000"/>
              <a:gd name="adj2" fmla="val 49852"/>
            </a:avLst>
          </a:prstGeom>
          <a:solidFill>
            <a:schemeClr val="accent1"/>
          </a:solidFill>
          <a:ln w="9525" algn="ctr">
            <a:solidFill>
              <a:schemeClr val="tx1"/>
            </a:solidFill>
            <a:round/>
            <a:headEnd/>
            <a:tailEnd/>
          </a:ln>
        </p:spPr>
        <p:txBody>
          <a:bodyPr wrap="none" tIns="91440" bIns="91440" anchor="ctr"/>
          <a:lstStyle/>
          <a:p>
            <a:endParaRPr lang="en-GB" dirty="0">
              <a:cs typeface="Arial" charset="0"/>
            </a:endParaRPr>
          </a:p>
        </p:txBody>
      </p:sp>
      <p:sp>
        <p:nvSpPr>
          <p:cNvPr id="722955" name="Right Arrow 12"/>
          <p:cNvSpPr>
            <a:spLocks noChangeArrowheads="1"/>
          </p:cNvSpPr>
          <p:nvPr/>
        </p:nvSpPr>
        <p:spPr bwMode="auto">
          <a:xfrm>
            <a:off x="3624263" y="4085935"/>
            <a:ext cx="641350" cy="331787"/>
          </a:xfrm>
          <a:prstGeom prst="rightArrow">
            <a:avLst>
              <a:gd name="adj1" fmla="val 57139"/>
              <a:gd name="adj2" fmla="val 50088"/>
            </a:avLst>
          </a:prstGeom>
          <a:solidFill>
            <a:schemeClr val="accent1"/>
          </a:solidFill>
          <a:ln w="9525" algn="ctr">
            <a:solidFill>
              <a:schemeClr val="tx1"/>
            </a:solidFill>
            <a:round/>
            <a:headEnd/>
            <a:tailEnd/>
          </a:ln>
        </p:spPr>
        <p:txBody>
          <a:bodyPr wrap="none" tIns="91440" bIns="91440" anchor="ctr"/>
          <a:lstStyle/>
          <a:p>
            <a:endParaRPr lang="en-GB" dirty="0">
              <a:cs typeface="Arial" charset="0"/>
            </a:endParaRPr>
          </a:p>
        </p:txBody>
      </p:sp>
      <p:sp>
        <p:nvSpPr>
          <p:cNvPr id="722956" name="Right Arrow 13"/>
          <p:cNvSpPr>
            <a:spLocks noChangeArrowheads="1"/>
          </p:cNvSpPr>
          <p:nvPr/>
        </p:nvSpPr>
        <p:spPr bwMode="auto">
          <a:xfrm>
            <a:off x="2259013" y="2949202"/>
            <a:ext cx="2006600" cy="331787"/>
          </a:xfrm>
          <a:prstGeom prst="rightArrow">
            <a:avLst>
              <a:gd name="adj1" fmla="val 50000"/>
              <a:gd name="adj2" fmla="val 50091"/>
            </a:avLst>
          </a:prstGeom>
          <a:solidFill>
            <a:schemeClr val="accent1"/>
          </a:solidFill>
          <a:ln w="9525" algn="ctr">
            <a:solidFill>
              <a:schemeClr val="tx1"/>
            </a:solidFill>
            <a:round/>
            <a:headEnd/>
            <a:tailEnd/>
          </a:ln>
        </p:spPr>
        <p:txBody>
          <a:bodyPr wrap="none" tIns="91440" bIns="91440" anchor="ctr"/>
          <a:lstStyle/>
          <a:p>
            <a:endParaRPr lang="en-GB" dirty="0">
              <a:cs typeface="Arial" charset="0"/>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Capital_Project_Man___116.JPG"/>
  <p:tag name="SLIDEID" val="116"/>
</p:tagLst>
</file>

<file path=ppt/tags/tag10.xml><?xml version="1.0" encoding="utf-8"?>
<p:tagLst xmlns:a="http://schemas.openxmlformats.org/drawingml/2006/main" xmlns:r="http://schemas.openxmlformats.org/officeDocument/2006/relationships" xmlns:p="http://schemas.openxmlformats.org/presentationml/2006/main">
  <p:tag name="DVSHAPEID" val="QAW9HaC5aWXNnHztJ6MV8G"/>
</p:tagLst>
</file>

<file path=ppt/tags/tag100.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101.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102.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103.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104.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105.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106.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107.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108.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109.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11.xml><?xml version="1.0" encoding="utf-8"?>
<p:tagLst xmlns:a="http://schemas.openxmlformats.org/drawingml/2006/main" xmlns:r="http://schemas.openxmlformats.org/officeDocument/2006/relationships" xmlns:p="http://schemas.openxmlformats.org/presentationml/2006/main">
  <p:tag name="DVSHAPEID" val="D3goPTBNaMTPQKZ141rGLG"/>
</p:tagLst>
</file>

<file path=ppt/tags/tag110.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111.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112.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113.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114.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115.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116.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12.xml><?xml version="1.0" encoding="utf-8"?>
<p:tagLst xmlns:a="http://schemas.openxmlformats.org/drawingml/2006/main" xmlns:r="http://schemas.openxmlformats.org/officeDocument/2006/relationships" xmlns:p="http://schemas.openxmlformats.org/presentationml/2006/main">
  <p:tag name="DVSHAPEID" val="97jlKtOHbMmaWTSjlItmMa"/>
</p:tagLst>
</file>

<file path=ppt/tags/tag13.xml><?xml version="1.0" encoding="utf-8"?>
<p:tagLst xmlns:a="http://schemas.openxmlformats.org/drawingml/2006/main" xmlns:r="http://schemas.openxmlformats.org/officeDocument/2006/relationships" xmlns:p="http://schemas.openxmlformats.org/presentationml/2006/main">
  <p:tag name="DVSECTIONID" val="YUnf7l7GSKDAcePOPqQLsD"/>
</p:tagLst>
</file>

<file path=ppt/tags/tag14.xml><?xml version="1.0" encoding="utf-8"?>
<p:tagLst xmlns:a="http://schemas.openxmlformats.org/drawingml/2006/main" xmlns:r="http://schemas.openxmlformats.org/officeDocument/2006/relationships" xmlns:p="http://schemas.openxmlformats.org/presentationml/2006/main">
  <p:tag name="DVSHAPEID" val="tGO59LGIcpUYeMvV06GriU"/>
</p:tagLst>
</file>

<file path=ppt/tags/tag15.xml><?xml version="1.0" encoding="utf-8"?>
<p:tagLst xmlns:a="http://schemas.openxmlformats.org/drawingml/2006/main" xmlns:r="http://schemas.openxmlformats.org/officeDocument/2006/relationships" xmlns:p="http://schemas.openxmlformats.org/presentationml/2006/main">
  <p:tag name="DVSHAPEID" val="TxQOtH1KtsVWU94t97ZtB7"/>
</p:tagLst>
</file>

<file path=ppt/tags/tag16.xml><?xml version="1.0" encoding="utf-8"?>
<p:tagLst xmlns:a="http://schemas.openxmlformats.org/drawingml/2006/main" xmlns:r="http://schemas.openxmlformats.org/officeDocument/2006/relationships" xmlns:p="http://schemas.openxmlformats.org/presentationml/2006/main">
  <p:tag name="DVSHAPEID" val="eZZJeRzmmizL3a0nyg3Kfw"/>
</p:tagLst>
</file>

<file path=ppt/tags/tag17.xml><?xml version="1.0" encoding="utf-8"?>
<p:tagLst xmlns:a="http://schemas.openxmlformats.org/drawingml/2006/main" xmlns:r="http://schemas.openxmlformats.org/officeDocument/2006/relationships" xmlns:p="http://schemas.openxmlformats.org/presentationml/2006/main">
  <p:tag name="DVSHAPEID" val="2VViYd7TMaOzrO6pwO9Q2B"/>
</p:tagLst>
</file>

<file path=ppt/tags/tag18.xml><?xml version="1.0" encoding="utf-8"?>
<p:tagLst xmlns:a="http://schemas.openxmlformats.org/drawingml/2006/main" xmlns:r="http://schemas.openxmlformats.org/officeDocument/2006/relationships" xmlns:p="http://schemas.openxmlformats.org/presentationml/2006/main">
  <p:tag name="DVSHAPEID" val="osIkVCyqnxFIX3OWTlfsvp"/>
</p:tagLst>
</file>

<file path=ppt/tags/tag19.xml><?xml version="1.0" encoding="utf-8"?>
<p:tagLst xmlns:a="http://schemas.openxmlformats.org/drawingml/2006/main" xmlns:r="http://schemas.openxmlformats.org/officeDocument/2006/relationships" xmlns:p="http://schemas.openxmlformats.org/presentationml/2006/main">
  <p:tag name="DVSHAPEID" val="XuJch8JeBptrxtzDiulmMg"/>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20.xml><?xml version="1.0" encoding="utf-8"?>
<p:tagLst xmlns:a="http://schemas.openxmlformats.org/drawingml/2006/main" xmlns:r="http://schemas.openxmlformats.org/officeDocument/2006/relationships" xmlns:p="http://schemas.openxmlformats.org/presentationml/2006/main">
  <p:tag name="DVSHAPEID" val="UIQ2BzUNAz5ZueBJlpG8Wg"/>
</p:tagLst>
</file>

<file path=ppt/tags/tag21.xml><?xml version="1.0" encoding="utf-8"?>
<p:tagLst xmlns:a="http://schemas.openxmlformats.org/drawingml/2006/main" xmlns:r="http://schemas.openxmlformats.org/officeDocument/2006/relationships" xmlns:p="http://schemas.openxmlformats.org/presentationml/2006/main">
  <p:tag name="DVSECTIONID" val="5xbYRDZXX4WEuLJ65VtWIQ"/>
</p:tagLst>
</file>

<file path=ppt/tags/tag22.xml><?xml version="1.0" encoding="utf-8"?>
<p:tagLst xmlns:a="http://schemas.openxmlformats.org/drawingml/2006/main" xmlns:r="http://schemas.openxmlformats.org/officeDocument/2006/relationships" xmlns:p="http://schemas.openxmlformats.org/presentationml/2006/main">
  <p:tag name="DVSHAPEID" val="fwwknf3L79DGA0lexakOOT"/>
</p:tagLst>
</file>

<file path=ppt/tags/tag23.xml><?xml version="1.0" encoding="utf-8"?>
<p:tagLst xmlns:a="http://schemas.openxmlformats.org/drawingml/2006/main" xmlns:r="http://schemas.openxmlformats.org/officeDocument/2006/relationships" xmlns:p="http://schemas.openxmlformats.org/presentationml/2006/main">
  <p:tag name="DVSHAPEID" val="lxYk2y9VGDkEskwgbEJPsW"/>
</p:tagLst>
</file>

<file path=ppt/tags/tag24.xml><?xml version="1.0" encoding="utf-8"?>
<p:tagLst xmlns:a="http://schemas.openxmlformats.org/drawingml/2006/main" xmlns:r="http://schemas.openxmlformats.org/officeDocument/2006/relationships" xmlns:p="http://schemas.openxmlformats.org/presentationml/2006/main">
  <p:tag name="DVSHAPEID" val="mOEAo6SwO7rmaYm2duCbtZ"/>
</p:tagLst>
</file>

<file path=ppt/tags/tag25.xml><?xml version="1.0" encoding="utf-8"?>
<p:tagLst xmlns:a="http://schemas.openxmlformats.org/drawingml/2006/main" xmlns:r="http://schemas.openxmlformats.org/officeDocument/2006/relationships" xmlns:p="http://schemas.openxmlformats.org/presentationml/2006/main">
  <p:tag name="DVSHAPEID" val="lWy0IgYF5ZrpbaGra239Od"/>
</p:tagLst>
</file>

<file path=ppt/tags/tag26.xml><?xml version="1.0" encoding="utf-8"?>
<p:tagLst xmlns:a="http://schemas.openxmlformats.org/drawingml/2006/main" xmlns:r="http://schemas.openxmlformats.org/officeDocument/2006/relationships" xmlns:p="http://schemas.openxmlformats.org/presentationml/2006/main">
  <p:tag name="DVSHAPEID" val="c69xU9redgtmsI2noCy92s"/>
</p:tagLst>
</file>

<file path=ppt/tags/tag27.xml><?xml version="1.0" encoding="utf-8"?>
<p:tagLst xmlns:a="http://schemas.openxmlformats.org/drawingml/2006/main" xmlns:r="http://schemas.openxmlformats.org/officeDocument/2006/relationships" xmlns:p="http://schemas.openxmlformats.org/presentationml/2006/main">
  <p:tag name="DVSHAPEID" val="VLNblLkz8jb8JrRalOdQLa"/>
</p:tagLst>
</file>

<file path=ppt/tags/tag28.xml><?xml version="1.0" encoding="utf-8"?>
<p:tagLst xmlns:a="http://schemas.openxmlformats.org/drawingml/2006/main" xmlns:r="http://schemas.openxmlformats.org/officeDocument/2006/relationships" xmlns:p="http://schemas.openxmlformats.org/presentationml/2006/main">
  <p:tag name="DVSHAPEID" val="VOHYpNDrBEaKbnJJNFUD89"/>
</p:tagLst>
</file>

<file path=ppt/tags/tag29.xml><?xml version="1.0" encoding="utf-8"?>
<p:tagLst xmlns:a="http://schemas.openxmlformats.org/drawingml/2006/main" xmlns:r="http://schemas.openxmlformats.org/officeDocument/2006/relationships" xmlns:p="http://schemas.openxmlformats.org/presentationml/2006/main">
  <p:tag name="DVSECTIONID" val="lswipTH6P7NlOP38utGUMz"/>
</p:tagLst>
</file>

<file path=ppt/tags/tag3.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30.xml><?xml version="1.0" encoding="utf-8"?>
<p:tagLst xmlns:a="http://schemas.openxmlformats.org/drawingml/2006/main" xmlns:r="http://schemas.openxmlformats.org/officeDocument/2006/relationships" xmlns:p="http://schemas.openxmlformats.org/presentationml/2006/main">
  <p:tag name="DVSHAPEID" val="bkYAvdgJVbGKQZtmmwVGIw"/>
</p:tagLst>
</file>

<file path=ppt/tags/tag31.xml><?xml version="1.0" encoding="utf-8"?>
<p:tagLst xmlns:a="http://schemas.openxmlformats.org/drawingml/2006/main" xmlns:r="http://schemas.openxmlformats.org/officeDocument/2006/relationships" xmlns:p="http://schemas.openxmlformats.org/presentationml/2006/main">
  <p:tag name="DVSHAPEID" val="XZguqC1yV82MDn0OhqaRJZ"/>
</p:tagLst>
</file>

<file path=ppt/tags/tag32.xml><?xml version="1.0" encoding="utf-8"?>
<p:tagLst xmlns:a="http://schemas.openxmlformats.org/drawingml/2006/main" xmlns:r="http://schemas.openxmlformats.org/officeDocument/2006/relationships" xmlns:p="http://schemas.openxmlformats.org/presentationml/2006/main">
  <p:tag name="DVSHAPEID" val="3rxKfqjoHrqEmYk1MEInfx"/>
</p:tagLst>
</file>

<file path=ppt/tags/tag33.xml><?xml version="1.0" encoding="utf-8"?>
<p:tagLst xmlns:a="http://schemas.openxmlformats.org/drawingml/2006/main" xmlns:r="http://schemas.openxmlformats.org/officeDocument/2006/relationships" xmlns:p="http://schemas.openxmlformats.org/presentationml/2006/main">
  <p:tag name="DVSHAPEID" val="H3l6mxevwRNYVPWGmAfxqB"/>
</p:tagLst>
</file>

<file path=ppt/tags/tag34.xml><?xml version="1.0" encoding="utf-8"?>
<p:tagLst xmlns:a="http://schemas.openxmlformats.org/drawingml/2006/main" xmlns:r="http://schemas.openxmlformats.org/officeDocument/2006/relationships" xmlns:p="http://schemas.openxmlformats.org/presentationml/2006/main">
  <p:tag name="DVSHAPEID" val="lZ11ugDv8lJvJtp94M9bVz"/>
</p:tagLst>
</file>

<file path=ppt/tags/tag35.xml><?xml version="1.0" encoding="utf-8"?>
<p:tagLst xmlns:a="http://schemas.openxmlformats.org/drawingml/2006/main" xmlns:r="http://schemas.openxmlformats.org/officeDocument/2006/relationships" xmlns:p="http://schemas.openxmlformats.org/presentationml/2006/main">
  <p:tag name="DVSHAPEID" val="Rn2u46i78I75Hm4k2YS0Ir"/>
</p:tagLst>
</file>

<file path=ppt/tags/tag36.xml><?xml version="1.0" encoding="utf-8"?>
<p:tagLst xmlns:a="http://schemas.openxmlformats.org/drawingml/2006/main" xmlns:r="http://schemas.openxmlformats.org/officeDocument/2006/relationships" xmlns:p="http://schemas.openxmlformats.org/presentationml/2006/main">
  <p:tag name="DVSHAPEID" val="fq5sgdwtoeGM7DY0bwd0d1"/>
</p:tagLst>
</file>

<file path=ppt/tags/tag37.xml><?xml version="1.0" encoding="utf-8"?>
<p:tagLst xmlns:a="http://schemas.openxmlformats.org/drawingml/2006/main" xmlns:r="http://schemas.openxmlformats.org/officeDocument/2006/relationships" xmlns:p="http://schemas.openxmlformats.org/presentationml/2006/main">
  <p:tag name="DVSHAPEID" val="oDM24JJbjUQp8CoCP4BFjS"/>
</p:tagLst>
</file>

<file path=ppt/tags/tag38.xml><?xml version="1.0" encoding="utf-8"?>
<p:tagLst xmlns:a="http://schemas.openxmlformats.org/drawingml/2006/main" xmlns:r="http://schemas.openxmlformats.org/officeDocument/2006/relationships" xmlns:p="http://schemas.openxmlformats.org/presentationml/2006/main">
  <p:tag name="DVSECTIONID" val="DxK34IlVhwUebIszd6fReO"/>
</p:tagLst>
</file>

<file path=ppt/tags/tag39.xml><?xml version="1.0" encoding="utf-8"?>
<p:tagLst xmlns:a="http://schemas.openxmlformats.org/drawingml/2006/main" xmlns:r="http://schemas.openxmlformats.org/officeDocument/2006/relationships" xmlns:p="http://schemas.openxmlformats.org/presentationml/2006/main">
  <p:tag name="DVSHAPEID" val="pUerm2MlMHde1sGd9NJdVL"/>
</p:tagLst>
</file>

<file path=ppt/tags/tag4.xml><?xml version="1.0" encoding="utf-8"?>
<p:tagLst xmlns:a="http://schemas.openxmlformats.org/drawingml/2006/main" xmlns:r="http://schemas.openxmlformats.org/officeDocument/2006/relationships" xmlns:p="http://schemas.openxmlformats.org/presentationml/2006/main">
  <p:tag name="DVSHAPEID" val="uFRanRC9WL9e1TZkPU8aAJ"/>
</p:tagLst>
</file>

<file path=ppt/tags/tag40.xml><?xml version="1.0" encoding="utf-8"?>
<p:tagLst xmlns:a="http://schemas.openxmlformats.org/drawingml/2006/main" xmlns:r="http://schemas.openxmlformats.org/officeDocument/2006/relationships" xmlns:p="http://schemas.openxmlformats.org/presentationml/2006/main">
  <p:tag name="DVSHAPEID" val="WIvmBzG9pyHweRODnHoX78"/>
</p:tagLst>
</file>

<file path=ppt/tags/tag41.xml><?xml version="1.0" encoding="utf-8"?>
<p:tagLst xmlns:a="http://schemas.openxmlformats.org/drawingml/2006/main" xmlns:r="http://schemas.openxmlformats.org/officeDocument/2006/relationships" xmlns:p="http://schemas.openxmlformats.org/presentationml/2006/main">
  <p:tag name="DVSHAPEID" val="bTAWVBVOV6WDYwVZqdFDiF"/>
</p:tagLst>
</file>

<file path=ppt/tags/tag42.xml><?xml version="1.0" encoding="utf-8"?>
<p:tagLst xmlns:a="http://schemas.openxmlformats.org/drawingml/2006/main" xmlns:r="http://schemas.openxmlformats.org/officeDocument/2006/relationships" xmlns:p="http://schemas.openxmlformats.org/presentationml/2006/main">
  <p:tag name="DVSHAPEID" val="xvdOpvq1OYDNwBLED4eBDA"/>
</p:tagLst>
</file>

<file path=ppt/tags/tag43.xml><?xml version="1.0" encoding="utf-8"?>
<p:tagLst xmlns:a="http://schemas.openxmlformats.org/drawingml/2006/main" xmlns:r="http://schemas.openxmlformats.org/officeDocument/2006/relationships" xmlns:p="http://schemas.openxmlformats.org/presentationml/2006/main">
  <p:tag name="DVSHAPEID" val="zASiHnhbiuQwm4I6cpnUiY"/>
</p:tagLst>
</file>

<file path=ppt/tags/tag44.xml><?xml version="1.0" encoding="utf-8"?>
<p:tagLst xmlns:a="http://schemas.openxmlformats.org/drawingml/2006/main" xmlns:r="http://schemas.openxmlformats.org/officeDocument/2006/relationships" xmlns:p="http://schemas.openxmlformats.org/presentationml/2006/main">
  <p:tag name="DVSHAPEID" val="ZbZkeLzApG1WVDW7N3KCF9"/>
</p:tagLst>
</file>

<file path=ppt/tags/tag45.xml><?xml version="1.0" encoding="utf-8"?>
<p:tagLst xmlns:a="http://schemas.openxmlformats.org/drawingml/2006/main" xmlns:r="http://schemas.openxmlformats.org/officeDocument/2006/relationships" xmlns:p="http://schemas.openxmlformats.org/presentationml/2006/main">
  <p:tag name="DVSHAPEID" val="WZfGWwSOdJiBAHin8vCI59"/>
</p:tagLst>
</file>

<file path=ppt/tags/tag46.xml><?xml version="1.0" encoding="utf-8"?>
<p:tagLst xmlns:a="http://schemas.openxmlformats.org/drawingml/2006/main" xmlns:r="http://schemas.openxmlformats.org/officeDocument/2006/relationships" xmlns:p="http://schemas.openxmlformats.org/presentationml/2006/main">
  <p:tag name="DVSHAPEID" val="uq85a4Bk9FiQeZ4xP2HAsi"/>
</p:tagLst>
</file>

<file path=ppt/tags/tag47.xml><?xml version="1.0" encoding="utf-8"?>
<p:tagLst xmlns:a="http://schemas.openxmlformats.org/drawingml/2006/main" xmlns:r="http://schemas.openxmlformats.org/officeDocument/2006/relationships" xmlns:p="http://schemas.openxmlformats.org/presentationml/2006/main">
  <p:tag name="DVSHAPEID" val="Ek2eOqUe0X4MuPxRmNcTzC"/>
</p:tagLst>
</file>

<file path=ppt/tags/tag48.xml><?xml version="1.0" encoding="utf-8"?>
<p:tagLst xmlns:a="http://schemas.openxmlformats.org/drawingml/2006/main" xmlns:r="http://schemas.openxmlformats.org/officeDocument/2006/relationships" xmlns:p="http://schemas.openxmlformats.org/presentationml/2006/main">
  <p:tag name="DVSHAPEID" val="iKsiiBGz0uHbLO2VfbpUFk"/>
</p:tagLst>
</file>

<file path=ppt/tags/tag49.xml><?xml version="1.0" encoding="utf-8"?>
<p:tagLst xmlns:a="http://schemas.openxmlformats.org/drawingml/2006/main" xmlns:r="http://schemas.openxmlformats.org/officeDocument/2006/relationships" xmlns:p="http://schemas.openxmlformats.org/presentationml/2006/main">
  <p:tag name="DVSECTIONID" val="Q8WU3Wq0fN4MPZxmOZLUQh"/>
</p:tagLst>
</file>

<file path=ppt/tags/tag5.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50.xml><?xml version="1.0" encoding="utf-8"?>
<p:tagLst xmlns:a="http://schemas.openxmlformats.org/drawingml/2006/main" xmlns:r="http://schemas.openxmlformats.org/officeDocument/2006/relationships" xmlns:p="http://schemas.openxmlformats.org/presentationml/2006/main">
  <p:tag name="DVSHAPEID" val="MrvfZYGTozJ11iMw7jyqXz"/>
</p:tagLst>
</file>

<file path=ppt/tags/tag51.xml><?xml version="1.0" encoding="utf-8"?>
<p:tagLst xmlns:a="http://schemas.openxmlformats.org/drawingml/2006/main" xmlns:r="http://schemas.openxmlformats.org/officeDocument/2006/relationships" xmlns:p="http://schemas.openxmlformats.org/presentationml/2006/main">
  <p:tag name="DVSHAPEID" val="5i3JOqx1tFWXX0N2BHT767"/>
</p:tagLst>
</file>

<file path=ppt/tags/tag52.xml><?xml version="1.0" encoding="utf-8"?>
<p:tagLst xmlns:a="http://schemas.openxmlformats.org/drawingml/2006/main" xmlns:r="http://schemas.openxmlformats.org/officeDocument/2006/relationships" xmlns:p="http://schemas.openxmlformats.org/presentationml/2006/main">
  <p:tag name="DVSHAPEID" val="sJMJ9J36lfncmccg9glm54"/>
</p:tagLst>
</file>

<file path=ppt/tags/tag53.xml><?xml version="1.0" encoding="utf-8"?>
<p:tagLst xmlns:a="http://schemas.openxmlformats.org/drawingml/2006/main" xmlns:r="http://schemas.openxmlformats.org/officeDocument/2006/relationships" xmlns:p="http://schemas.openxmlformats.org/presentationml/2006/main">
  <p:tag name="DVSHAPEID" val="54lLI4IQwQtXQjX4gOXnjG"/>
</p:tagLst>
</file>

<file path=ppt/tags/tag54.xml><?xml version="1.0" encoding="utf-8"?>
<p:tagLst xmlns:a="http://schemas.openxmlformats.org/drawingml/2006/main" xmlns:r="http://schemas.openxmlformats.org/officeDocument/2006/relationships" xmlns:p="http://schemas.openxmlformats.org/presentationml/2006/main">
  <p:tag name="DVSHAPEID" val="AKEBQkyDLJ2oEIoo1ZnuIx"/>
</p:tagLst>
</file>

<file path=ppt/tags/tag55.xml><?xml version="1.0" encoding="utf-8"?>
<p:tagLst xmlns:a="http://schemas.openxmlformats.org/drawingml/2006/main" xmlns:r="http://schemas.openxmlformats.org/officeDocument/2006/relationships" xmlns:p="http://schemas.openxmlformats.org/presentationml/2006/main">
  <p:tag name="DVSHAPEID" val="JolTj50xpHLotA67eniT4K"/>
</p:tagLst>
</file>

<file path=ppt/tags/tag56.xml><?xml version="1.0" encoding="utf-8"?>
<p:tagLst xmlns:a="http://schemas.openxmlformats.org/drawingml/2006/main" xmlns:r="http://schemas.openxmlformats.org/officeDocument/2006/relationships" xmlns:p="http://schemas.openxmlformats.org/presentationml/2006/main">
  <p:tag name="DVSHAPEID" val="VsEeGRNYZOY21gfW1tDekk"/>
</p:tagLst>
</file>

<file path=ppt/tags/tag57.xml><?xml version="1.0" encoding="utf-8"?>
<p:tagLst xmlns:a="http://schemas.openxmlformats.org/drawingml/2006/main" xmlns:r="http://schemas.openxmlformats.org/officeDocument/2006/relationships" xmlns:p="http://schemas.openxmlformats.org/presentationml/2006/main">
  <p:tag name="DVSHAPEID" val="DfeNhUKZcOtYsTe4o8KrIW"/>
</p:tagLst>
</file>

<file path=ppt/tags/tag58.xml><?xml version="1.0" encoding="utf-8"?>
<p:tagLst xmlns:a="http://schemas.openxmlformats.org/drawingml/2006/main" xmlns:r="http://schemas.openxmlformats.org/officeDocument/2006/relationships" xmlns:p="http://schemas.openxmlformats.org/presentationml/2006/main">
  <p:tag name="DVSHAPEID" val="qqzQRhmPgQqBOp0SzSdZB9"/>
</p:tagLst>
</file>

<file path=ppt/tags/tag59.xml><?xml version="1.0" encoding="utf-8"?>
<p:tagLst xmlns:a="http://schemas.openxmlformats.org/drawingml/2006/main" xmlns:r="http://schemas.openxmlformats.org/officeDocument/2006/relationships" xmlns:p="http://schemas.openxmlformats.org/presentationml/2006/main">
  <p:tag name="DVSHAPEID" val="z2NmIW4uuSCGPOer2tDmyD"/>
</p:tagLst>
</file>

<file path=ppt/tags/tag6.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60.xml><?xml version="1.0" encoding="utf-8"?>
<p:tagLst xmlns:a="http://schemas.openxmlformats.org/drawingml/2006/main" xmlns:r="http://schemas.openxmlformats.org/officeDocument/2006/relationships" xmlns:p="http://schemas.openxmlformats.org/presentationml/2006/main">
  <p:tag name="DVSECTIONID" val="apTt1Rhg5jYzIngIgvKF98"/>
</p:tagLst>
</file>

<file path=ppt/tags/tag61.xml><?xml version="1.0" encoding="utf-8"?>
<p:tagLst xmlns:a="http://schemas.openxmlformats.org/drawingml/2006/main" xmlns:r="http://schemas.openxmlformats.org/officeDocument/2006/relationships" xmlns:p="http://schemas.openxmlformats.org/presentationml/2006/main">
  <p:tag name="DVSHAPEID" val="7N9eDWFJEdsRdx4T3wyi7I"/>
</p:tagLst>
</file>

<file path=ppt/tags/tag62.xml><?xml version="1.0" encoding="utf-8"?>
<p:tagLst xmlns:a="http://schemas.openxmlformats.org/drawingml/2006/main" xmlns:r="http://schemas.openxmlformats.org/officeDocument/2006/relationships" xmlns:p="http://schemas.openxmlformats.org/presentationml/2006/main">
  <p:tag name="DVSHAPEID" val="xw8afsYBreR8mfaomIQSvk"/>
</p:tagLst>
</file>

<file path=ppt/tags/tag63.xml><?xml version="1.0" encoding="utf-8"?>
<p:tagLst xmlns:a="http://schemas.openxmlformats.org/drawingml/2006/main" xmlns:r="http://schemas.openxmlformats.org/officeDocument/2006/relationships" xmlns:p="http://schemas.openxmlformats.org/presentationml/2006/main">
  <p:tag name="DVSHAPEID" val="N0Q9cqaaQEpofD6tHdK3Ld"/>
</p:tagLst>
</file>

<file path=ppt/tags/tag64.xml><?xml version="1.0" encoding="utf-8"?>
<p:tagLst xmlns:a="http://schemas.openxmlformats.org/drawingml/2006/main" xmlns:r="http://schemas.openxmlformats.org/officeDocument/2006/relationships" xmlns:p="http://schemas.openxmlformats.org/presentationml/2006/main">
  <p:tag name="DVSHAPEID" val="Z5bOIFaPsfddJ7k6gyqhod"/>
</p:tagLst>
</file>

<file path=ppt/tags/tag65.xml><?xml version="1.0" encoding="utf-8"?>
<p:tagLst xmlns:a="http://schemas.openxmlformats.org/drawingml/2006/main" xmlns:r="http://schemas.openxmlformats.org/officeDocument/2006/relationships" xmlns:p="http://schemas.openxmlformats.org/presentationml/2006/main">
  <p:tag name="DVSECTIONID" val="r1iWfElmpz0koerdUojoP1"/>
</p:tagLst>
</file>

<file path=ppt/tags/tag66.xml><?xml version="1.0" encoding="utf-8"?>
<p:tagLst xmlns:a="http://schemas.openxmlformats.org/drawingml/2006/main" xmlns:r="http://schemas.openxmlformats.org/officeDocument/2006/relationships" xmlns:p="http://schemas.openxmlformats.org/presentationml/2006/main">
  <p:tag name="DVSHAPEID" val="IXZxhT0D7ryz1KXnHvZ0ca"/>
</p:tagLst>
</file>

<file path=ppt/tags/tag67.xml><?xml version="1.0" encoding="utf-8"?>
<p:tagLst xmlns:a="http://schemas.openxmlformats.org/drawingml/2006/main" xmlns:r="http://schemas.openxmlformats.org/officeDocument/2006/relationships" xmlns:p="http://schemas.openxmlformats.org/presentationml/2006/main">
  <p:tag name="DVSHAPEID" val="b2TY8BWbCtPMndOangPO7M"/>
</p:tagLst>
</file>

<file path=ppt/tags/tag68.xml><?xml version="1.0" encoding="utf-8"?>
<p:tagLst xmlns:a="http://schemas.openxmlformats.org/drawingml/2006/main" xmlns:r="http://schemas.openxmlformats.org/officeDocument/2006/relationships" xmlns:p="http://schemas.openxmlformats.org/presentationml/2006/main">
  <p:tag name="DVSHAPEID" val="F96A8SQUhn1xMXDjKoGWO4"/>
</p:tagLst>
</file>

<file path=ppt/tags/tag69.xml><?xml version="1.0" encoding="utf-8"?>
<p:tagLst xmlns:a="http://schemas.openxmlformats.org/drawingml/2006/main" xmlns:r="http://schemas.openxmlformats.org/officeDocument/2006/relationships" xmlns:p="http://schemas.openxmlformats.org/presentationml/2006/main">
  <p:tag name="DVSHAPEID" val="KemKyw8Ibn2pmKRyt4lHcs"/>
</p:tagLst>
</file>

<file path=ppt/tags/tag7.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70.xml><?xml version="1.0" encoding="utf-8"?>
<p:tagLst xmlns:a="http://schemas.openxmlformats.org/drawingml/2006/main" xmlns:r="http://schemas.openxmlformats.org/officeDocument/2006/relationships" xmlns:p="http://schemas.openxmlformats.org/presentationml/2006/main">
  <p:tag name="DVSHAPEID" val="LPqRx4wq7bXApRdnjjMybD"/>
</p:tagLst>
</file>

<file path=ppt/tags/tag71.xml><?xml version="1.0" encoding="utf-8"?>
<p:tagLst xmlns:a="http://schemas.openxmlformats.org/drawingml/2006/main" xmlns:r="http://schemas.openxmlformats.org/officeDocument/2006/relationships" xmlns:p="http://schemas.openxmlformats.org/presentationml/2006/main">
  <p:tag name="DVSECTIONID" val="Q7TJUV8ZwBX2XSa4CCVJTo"/>
</p:tagLst>
</file>

<file path=ppt/tags/tag72.xml><?xml version="1.0" encoding="utf-8"?>
<p:tagLst xmlns:a="http://schemas.openxmlformats.org/drawingml/2006/main" xmlns:r="http://schemas.openxmlformats.org/officeDocument/2006/relationships" xmlns:p="http://schemas.openxmlformats.org/presentationml/2006/main">
  <p:tag name="DVSHAPEID" val="vnBTrbUCA6ShtwjHZ4cKgQ"/>
</p:tagLst>
</file>

<file path=ppt/tags/tag73.xml><?xml version="1.0" encoding="utf-8"?>
<p:tagLst xmlns:a="http://schemas.openxmlformats.org/drawingml/2006/main" xmlns:r="http://schemas.openxmlformats.org/officeDocument/2006/relationships" xmlns:p="http://schemas.openxmlformats.org/presentationml/2006/main">
  <p:tag name="DVSHAPEID" val="rMk0l5K1VDg8k3gDClvvAQ"/>
</p:tagLst>
</file>

<file path=ppt/tags/tag74.xml><?xml version="1.0" encoding="utf-8"?>
<p:tagLst xmlns:a="http://schemas.openxmlformats.org/drawingml/2006/main" xmlns:r="http://schemas.openxmlformats.org/officeDocument/2006/relationships" xmlns:p="http://schemas.openxmlformats.org/presentationml/2006/main">
  <p:tag name="DVSHAPEID" val="I7oG4CjHmrnEVOyrQPRzbf"/>
</p:tagLst>
</file>

<file path=ppt/tags/tag75.xml><?xml version="1.0" encoding="utf-8"?>
<p:tagLst xmlns:a="http://schemas.openxmlformats.org/drawingml/2006/main" xmlns:r="http://schemas.openxmlformats.org/officeDocument/2006/relationships" xmlns:p="http://schemas.openxmlformats.org/presentationml/2006/main">
  <p:tag name="DVSHAPEID" val="1lcfrmrReKfB3dBE18HdgO"/>
</p:tagLst>
</file>

<file path=ppt/tags/tag76.xml><?xml version="1.0" encoding="utf-8"?>
<p:tagLst xmlns:a="http://schemas.openxmlformats.org/drawingml/2006/main" xmlns:r="http://schemas.openxmlformats.org/officeDocument/2006/relationships" xmlns:p="http://schemas.openxmlformats.org/presentationml/2006/main">
  <p:tag name="DVSHAPEID" val="LF7r5bvGD1Es53uOaXgvcC"/>
</p:tagLst>
</file>

<file path=ppt/tags/tag77.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78.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79.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8.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80.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81.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82.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83.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84.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85.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86.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87.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88.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89.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9.xml><?xml version="1.0" encoding="utf-8"?>
<p:tagLst xmlns:a="http://schemas.openxmlformats.org/drawingml/2006/main" xmlns:r="http://schemas.openxmlformats.org/officeDocument/2006/relationships" xmlns:p="http://schemas.openxmlformats.org/presentationml/2006/main">
  <p:tag name="DVSHAPEID" val="lHlWbMc4LVD6UH3jWxNXHv"/>
</p:tagLst>
</file>

<file path=ppt/tags/tag90.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91.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92.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93.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94.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ags/tag95.xml><?xml version="1.0" encoding="utf-8"?>
<p:tagLst xmlns:a="http://schemas.openxmlformats.org/drawingml/2006/main" xmlns:r="http://schemas.openxmlformats.org/officeDocument/2006/relationships" xmlns:p="http://schemas.openxmlformats.org/presentationml/2006/main">
  <p:tag name="DVSHAPEID" val="PjprdmsGWHqsQ7lN2PCvVI"/>
</p:tagLst>
</file>

<file path=ppt/tags/tag96.xml><?xml version="1.0" encoding="utf-8"?>
<p:tagLst xmlns:a="http://schemas.openxmlformats.org/drawingml/2006/main" xmlns:r="http://schemas.openxmlformats.org/officeDocument/2006/relationships" xmlns:p="http://schemas.openxmlformats.org/presentationml/2006/main">
  <p:tag name="DVSHAPEID" val="oIoUpVSYZUCgab5ScxlYKB"/>
</p:tagLst>
</file>

<file path=ppt/tags/tag97.xml><?xml version="1.0" encoding="utf-8"?>
<p:tagLst xmlns:a="http://schemas.openxmlformats.org/drawingml/2006/main" xmlns:r="http://schemas.openxmlformats.org/officeDocument/2006/relationships" xmlns:p="http://schemas.openxmlformats.org/presentationml/2006/main">
  <p:tag name="DVSECTIONID" val="VtF7mcgBCAAY2IxfHwxGTg"/>
</p:tagLst>
</file>

<file path=ppt/tags/tag98.xml><?xml version="1.0" encoding="utf-8"?>
<p:tagLst xmlns:a="http://schemas.openxmlformats.org/drawingml/2006/main" xmlns:r="http://schemas.openxmlformats.org/officeDocument/2006/relationships" xmlns:p="http://schemas.openxmlformats.org/presentationml/2006/main">
  <p:tag name="DVSHAPEID" val="wF6QimgxkAoHty6tsseTj3"/>
</p:tagLst>
</file>

<file path=ppt/tags/tag99.xml><?xml version="1.0" encoding="utf-8"?>
<p:tagLst xmlns:a="http://schemas.openxmlformats.org/drawingml/2006/main" xmlns:r="http://schemas.openxmlformats.org/officeDocument/2006/relationships" xmlns:p="http://schemas.openxmlformats.org/presentationml/2006/main">
  <p:tag name="DVSHAPEID" val="PZvvjqUOEGiL9b3wzfTory"/>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15165</TotalTime>
  <Words>5004</Words>
  <Application>Microsoft Office PowerPoint</Application>
  <PresentationFormat>On-screen Show (4:3)</PresentationFormat>
  <Paragraphs>639</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QAD 2010 Template</vt:lpstr>
      <vt:lpstr>Project Controls</vt:lpstr>
      <vt:lpstr>Project Controls – Overview</vt:lpstr>
      <vt:lpstr>QAD EAM Modules</vt:lpstr>
      <vt:lpstr>QAD EAM Overview – Modules </vt:lpstr>
      <vt:lpstr>EAM Modules</vt:lpstr>
      <vt:lpstr>Project Controls </vt:lpstr>
      <vt:lpstr>Who uses EAM Project Controls?</vt:lpstr>
      <vt:lpstr>Project Controls – Key Concepts</vt:lpstr>
      <vt:lpstr>Key Concepts – Three Types of Projects</vt:lpstr>
      <vt:lpstr>Key Concepts</vt:lpstr>
      <vt:lpstr>Key Concepts – Key Features</vt:lpstr>
      <vt:lpstr>Key Concepts – Costs Collection</vt:lpstr>
      <vt:lpstr>EAM Project Controls Set Up Process</vt:lpstr>
      <vt:lpstr>Project Controls – Configuration </vt:lpstr>
      <vt:lpstr>Project Controls Setup – Key Settings </vt:lpstr>
      <vt:lpstr>Margin Approvals</vt:lpstr>
      <vt:lpstr>Project Controls Setup – Codes </vt:lpstr>
      <vt:lpstr>Project Accounting</vt:lpstr>
      <vt:lpstr>Project/Job Setup and Controls </vt:lpstr>
      <vt:lpstr>Project Accounting Features</vt:lpstr>
      <vt:lpstr>Project Accounting Features</vt:lpstr>
      <vt:lpstr>Project Accounting Features</vt:lpstr>
      <vt:lpstr>Project: Spending Allocation</vt:lpstr>
      <vt:lpstr>Project: Spending Allocation</vt:lpstr>
      <vt:lpstr>Project: Spending Allocation</vt:lpstr>
      <vt:lpstr>Project: Spending Allocation – Job</vt:lpstr>
      <vt:lpstr>Project: Spending Allocation – Job</vt:lpstr>
      <vt:lpstr>Project: Job Allocation View</vt:lpstr>
      <vt:lpstr>Fixed Asset Integration</vt:lpstr>
      <vt:lpstr>Capitalize New Job Amount</vt:lpstr>
      <vt:lpstr>Modify Job Capitalized Amount</vt:lpstr>
      <vt:lpstr>Project Process Overview</vt:lpstr>
      <vt:lpstr>Plan: Project Spend Setup</vt:lpstr>
      <vt:lpstr>Plan</vt:lpstr>
      <vt:lpstr>Plan – Steps</vt:lpstr>
      <vt:lpstr>Approve: Project Authorization</vt:lpstr>
      <vt:lpstr>Approve</vt:lpstr>
      <vt:lpstr>Approve – Steps</vt:lpstr>
      <vt:lpstr>Work: Actively Charge against Project</vt:lpstr>
      <vt:lpstr>Work</vt:lpstr>
      <vt:lpstr>Track: Monitor Spend &amp; Update Requirements</vt:lpstr>
      <vt:lpstr>Track</vt:lpstr>
      <vt:lpstr>Track – Steps</vt:lpstr>
      <vt:lpstr>Closure: Finalize Spending &amp; Close Project</vt:lpstr>
      <vt:lpstr>Closure</vt:lpstr>
      <vt:lpstr>End of Section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lnc</dc:creator>
  <cp:lastModifiedBy>Administrator</cp:lastModifiedBy>
  <cp:revision>694</cp:revision>
  <dcterms:created xsi:type="dcterms:W3CDTF">2010-10-05T00:44:07Z</dcterms:created>
  <dcterms:modified xsi:type="dcterms:W3CDTF">2015-08-04T17:34:31Z</dcterms:modified>
</cp:coreProperties>
</file>